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960" r:id="rId2"/>
    <p:sldId id="1241" r:id="rId3"/>
    <p:sldId id="1247" r:id="rId4"/>
    <p:sldId id="1248" r:id="rId5"/>
    <p:sldId id="1239" r:id="rId6"/>
    <p:sldId id="1258" r:id="rId7"/>
    <p:sldId id="1242" r:id="rId8"/>
    <p:sldId id="1259" r:id="rId9"/>
    <p:sldId id="1240" r:id="rId10"/>
    <p:sldId id="1253" r:id="rId11"/>
    <p:sldId id="1257" r:id="rId12"/>
    <p:sldId id="267"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3300"/>
    <a:srgbClr val="00FFFF"/>
    <a:srgbClr val="99FFCC"/>
    <a:srgbClr val="CCFF99"/>
    <a:srgbClr val="336600"/>
    <a:srgbClr val="00CCFF"/>
    <a:srgbClr val="234600"/>
    <a:srgbClr val="FFFFCC"/>
    <a:srgbClr val="2A5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2" autoAdjust="0"/>
    <p:restoredTop sz="95731" autoAdjust="0"/>
  </p:normalViewPr>
  <p:slideViewPr>
    <p:cSldViewPr>
      <p:cViewPr varScale="1">
        <p:scale>
          <a:sx n="74" d="100"/>
          <a:sy n="74" d="100"/>
        </p:scale>
        <p:origin x="426" y="5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1DA4B8-7034-41E6-A904-834E2AB039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Introduction</a:t>
            </a:r>
          </a:p>
        </p:txBody>
      </p:sp>
      <p:sp>
        <p:nvSpPr>
          <p:cNvPr id="3" name="Date Placeholder 2">
            <a:extLst>
              <a:ext uri="{FF2B5EF4-FFF2-40B4-BE49-F238E27FC236}">
                <a16:creationId xmlns:a16="http://schemas.microsoft.com/office/drawing/2014/main" id="{20C5C52C-A88F-4FFE-91A9-952C07713D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042C18-1C55-4AFE-A3D5-FAAAE99602BE}" type="datetimeFigureOut">
              <a:rPr lang="en-US" smtClean="0"/>
              <a:t>4/17/2025</a:t>
            </a:fld>
            <a:endParaRPr lang="en-US"/>
          </a:p>
        </p:txBody>
      </p:sp>
      <p:sp>
        <p:nvSpPr>
          <p:cNvPr id="4" name="Footer Placeholder 3">
            <a:extLst>
              <a:ext uri="{FF2B5EF4-FFF2-40B4-BE49-F238E27FC236}">
                <a16:creationId xmlns:a16="http://schemas.microsoft.com/office/drawing/2014/main" id="{8DF36586-73D1-4309-9BF8-DEA96E0100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©LDSEternalism.com</a:t>
            </a:r>
          </a:p>
        </p:txBody>
      </p:sp>
      <p:sp>
        <p:nvSpPr>
          <p:cNvPr id="5" name="Slide Number Placeholder 4">
            <a:extLst>
              <a:ext uri="{FF2B5EF4-FFF2-40B4-BE49-F238E27FC236}">
                <a16:creationId xmlns:a16="http://schemas.microsoft.com/office/drawing/2014/main" id="{8663C198-7083-476A-BC21-0D607992F7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D5D7CB-E2F2-452A-96C9-BE5CBBF7CACF}" type="slidenum">
              <a:rPr lang="en-US" smtClean="0"/>
              <a:t>‹#›</a:t>
            </a:fld>
            <a:endParaRPr lang="en-US"/>
          </a:p>
        </p:txBody>
      </p:sp>
    </p:spTree>
    <p:extLst>
      <p:ext uri="{BB962C8B-B14F-4D97-AF65-F5344CB8AC3E}">
        <p14:creationId xmlns:p14="http://schemas.microsoft.com/office/powerpoint/2010/main" val="11473034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r>
              <a:rPr lang="en-US"/>
              <a:t>Introduction</a:t>
            </a:r>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cs typeface="Arial" pitchFamily="34" charset="0"/>
              </a:defRPr>
            </a:lvl1pPr>
          </a:lstStyle>
          <a:p>
            <a:pPr>
              <a:defRPr/>
            </a:pPr>
            <a:fld id="{E42040B5-CC58-4CD9-B701-9A63440ED1CE}" type="datetime1">
              <a:rPr lang="en-US"/>
              <a:pPr>
                <a:defRPr/>
              </a:pPr>
              <a:t>4/17/2025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r>
              <a:rPr lang="en-US"/>
              <a:t>©LDSEternalism.com</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30D3BBD-2075-4A75-B5B4-CE9A4FE76651}" type="slidenum">
              <a:rPr lang="en-US" altLang="en-US"/>
              <a:pPr>
                <a:defRPr/>
              </a:pPr>
              <a:t>‹#›</a:t>
            </a:fld>
            <a:endParaRPr lang="en-US" altLang="en-US"/>
          </a:p>
        </p:txBody>
      </p:sp>
    </p:spTree>
    <p:extLst>
      <p:ext uri="{BB962C8B-B14F-4D97-AF65-F5344CB8AC3E}">
        <p14:creationId xmlns:p14="http://schemas.microsoft.com/office/powerpoint/2010/main" val="192002551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7187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2634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2605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0566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2811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5101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4466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5193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5694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©ChristianEternalism.com</a:t>
            </a:r>
          </a:p>
        </p:txBody>
      </p:sp>
      <p:sp>
        <p:nvSpPr>
          <p:cNvPr id="6" name="Slide Number Placeholder 5"/>
          <p:cNvSpPr>
            <a:spLocks noGrp="1"/>
          </p:cNvSpPr>
          <p:nvPr>
            <p:ph type="sldNum" sz="quarter" idx="12"/>
          </p:nvPr>
        </p:nvSpPr>
        <p:spPr/>
        <p:txBody>
          <a:bodyPr/>
          <a:lstStyle>
            <a:lvl1pPr>
              <a:defRPr/>
            </a:lvl1pPr>
          </a:lstStyle>
          <a:p>
            <a:pPr>
              <a:defRPr/>
            </a:pPr>
            <a:fld id="{D5BA99C7-0787-4125-9086-551D20232080}" type="slidenum">
              <a:rPr lang="en-US" altLang="en-US"/>
              <a:pPr>
                <a:defRPr/>
              </a:pPr>
              <a:t>‹#›</a:t>
            </a:fld>
            <a:endParaRPr lang="en-US" altLang="en-US"/>
          </a:p>
        </p:txBody>
      </p:sp>
    </p:spTree>
    <p:extLst>
      <p:ext uri="{BB962C8B-B14F-4D97-AF65-F5344CB8AC3E}">
        <p14:creationId xmlns:p14="http://schemas.microsoft.com/office/powerpoint/2010/main" val="4277446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Master">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14013" y="6626994"/>
            <a:ext cx="1890987" cy="228599"/>
          </a:xfrm>
        </p:spPr>
        <p:txBody>
          <a:bodyPr/>
          <a:lstStyle>
            <a:lvl1pPr>
              <a:defRPr/>
            </a:lvl1pPr>
          </a:lstStyle>
          <a:p>
            <a:pPr>
              <a:defRPr/>
            </a:pPr>
            <a:r>
              <a:rPr lang="en-US" dirty="0"/>
              <a:t>©ChristianEternalism.com</a:t>
            </a:r>
          </a:p>
        </p:txBody>
      </p:sp>
      <p:sp>
        <p:nvSpPr>
          <p:cNvPr id="4" name="Slide Number Placeholder 5"/>
          <p:cNvSpPr>
            <a:spLocks noGrp="1"/>
          </p:cNvSpPr>
          <p:nvPr>
            <p:ph type="sldNum" sz="quarter" idx="12"/>
          </p:nvPr>
        </p:nvSpPr>
        <p:spPr>
          <a:xfrm>
            <a:off x="11811000" y="6626994"/>
            <a:ext cx="381000" cy="231006"/>
          </a:xfrm>
        </p:spPr>
        <p:txBody>
          <a:bodyPr/>
          <a:lstStyle>
            <a:lvl1pPr algn="r">
              <a:defRPr/>
            </a:lvl1pPr>
          </a:lstStyle>
          <a:p>
            <a:pPr>
              <a:defRPr/>
            </a:pPr>
            <a:fld id="{6D702CDC-8AD3-4C41-837E-8296D4E3DA84}" type="slidenum">
              <a:rPr lang="en-US" altLang="en-US" smtClean="0"/>
              <a:pPr>
                <a:defRPr/>
              </a:pPr>
              <a:t>‹#›</a:t>
            </a:fld>
            <a:endParaRPr lang="en-US" altLang="en-US" dirty="0"/>
          </a:p>
        </p:txBody>
      </p:sp>
    </p:spTree>
    <p:extLst>
      <p:ext uri="{BB962C8B-B14F-4D97-AF65-F5344CB8AC3E}">
        <p14:creationId xmlns:p14="http://schemas.microsoft.com/office/powerpoint/2010/main" val="3631893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r>
              <a:rPr lang="en-US"/>
              <a:t>©ChristianEternalism.com</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2C1C976-8CA2-495F-BE8B-EE178DB81BA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Lst>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C1DD694-6846-42EC-B3F0-D1D7C870ADF5}"/>
              </a:ext>
            </a:extLst>
          </p:cNvPr>
          <p:cNvSpPr>
            <a:spLocks noGrp="1"/>
          </p:cNvSpPr>
          <p:nvPr>
            <p:ph type="sldNum" sz="quarter" idx="12"/>
          </p:nvPr>
        </p:nvSpPr>
        <p:spPr>
          <a:xfrm>
            <a:off x="11981325" y="6615953"/>
            <a:ext cx="219635" cy="226545"/>
          </a:xfrm>
        </p:spPr>
        <p:txBody>
          <a:bodyPr/>
          <a:lstStyle/>
          <a:p>
            <a:pPr algn="ctr"/>
            <a:fld id="{7FA21F2F-D5C3-444E-B31F-8BDB819DBF53}" type="slidenum">
              <a:rPr lang="en-US" smtClean="0"/>
              <a:pPr algn="ctr"/>
              <a:t>1</a:t>
            </a:fld>
            <a:endParaRPr lang="en-US" dirty="0"/>
          </a:p>
        </p:txBody>
      </p:sp>
      <p:sp>
        <p:nvSpPr>
          <p:cNvPr id="11" name="Footer Placeholder 3">
            <a:extLst>
              <a:ext uri="{FF2B5EF4-FFF2-40B4-BE49-F238E27FC236}">
                <a16:creationId xmlns:a16="http://schemas.microsoft.com/office/drawing/2014/main" id="{7815963B-6363-4C78-813F-4EF1B5C84279}"/>
              </a:ext>
            </a:extLst>
          </p:cNvPr>
          <p:cNvSpPr>
            <a:spLocks noGrp="1"/>
          </p:cNvSpPr>
          <p:nvPr>
            <p:ph type="ftr" sz="quarter" idx="11"/>
          </p:nvPr>
        </p:nvSpPr>
        <p:spPr>
          <a:xfrm>
            <a:off x="14013" y="6626994"/>
            <a:ext cx="1890987" cy="228599"/>
          </a:xfrm>
        </p:spPr>
        <p:txBody>
          <a:bodyPr/>
          <a:lstStyle/>
          <a:p>
            <a:r>
              <a:rPr lang="en-US" dirty="0"/>
              <a:t>©ChristianEternalism.org</a:t>
            </a:r>
          </a:p>
        </p:txBody>
      </p:sp>
      <p:sp>
        <p:nvSpPr>
          <p:cNvPr id="13" name="Rectangle 12">
            <a:extLst>
              <a:ext uri="{FF2B5EF4-FFF2-40B4-BE49-F238E27FC236}">
                <a16:creationId xmlns:a16="http://schemas.microsoft.com/office/drawing/2014/main" id="{44807F21-F3D7-4BDD-A444-F2A69FE12B6E}"/>
              </a:ext>
            </a:extLst>
          </p:cNvPr>
          <p:cNvSpPr/>
          <p:nvPr/>
        </p:nvSpPr>
        <p:spPr>
          <a:xfrm>
            <a:off x="5715000" y="1284672"/>
            <a:ext cx="6477000" cy="9233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dirty="0">
                <a:solidFill>
                  <a:schemeClr val="bg1"/>
                </a:solidFill>
                <a:latin typeface="+mn-lt"/>
                <a:cs typeface="Arial" panose="020B0604020202020204" pitchFamily="34" charset="0"/>
              </a:rPr>
              <a:t>Eternalism Politics</a:t>
            </a:r>
          </a:p>
        </p:txBody>
      </p:sp>
      <p:pic>
        <p:nvPicPr>
          <p:cNvPr id="3" name="Picture 2" descr="A painting of a group of men sitting around a table&#10;&#10;AI-generated content may be incorrect.">
            <a:extLst>
              <a:ext uri="{FF2B5EF4-FFF2-40B4-BE49-F238E27FC236}">
                <a16:creationId xmlns:a16="http://schemas.microsoft.com/office/drawing/2014/main" id="{496D7AEB-1AB8-33CB-6694-0511646AE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497" y="940298"/>
            <a:ext cx="4977403" cy="4977403"/>
          </a:xfrm>
          <a:prstGeom prst="rect">
            <a:avLst/>
          </a:prstGeom>
        </p:spPr>
      </p:pic>
      <p:sp>
        <p:nvSpPr>
          <p:cNvPr id="2" name="TextBox 1">
            <a:extLst>
              <a:ext uri="{FF2B5EF4-FFF2-40B4-BE49-F238E27FC236}">
                <a16:creationId xmlns:a16="http://schemas.microsoft.com/office/drawing/2014/main" id="{426D602F-C494-483D-A952-7DD3F2BC3284}"/>
              </a:ext>
            </a:extLst>
          </p:cNvPr>
          <p:cNvSpPr txBox="1"/>
          <p:nvPr/>
        </p:nvSpPr>
        <p:spPr>
          <a:xfrm>
            <a:off x="6279067" y="3099137"/>
            <a:ext cx="5912933" cy="1015663"/>
          </a:xfrm>
          <a:prstGeom prst="rect">
            <a:avLst/>
          </a:prstGeom>
          <a:noFill/>
        </p:spPr>
        <p:txBody>
          <a:bodyPr wrap="square" rtlCol="0">
            <a:spAutoFit/>
          </a:bodyPr>
          <a:lstStyle/>
          <a:p>
            <a:pPr algn="ctr"/>
            <a:r>
              <a:rPr lang="en-US" sz="6000" dirty="0">
                <a:solidFill>
                  <a:srgbClr val="FFFF00"/>
                </a:solidFill>
              </a:rPr>
              <a:t>Zion</a:t>
            </a:r>
          </a:p>
        </p:txBody>
      </p:sp>
    </p:spTree>
    <p:extLst>
      <p:ext uri="{BB962C8B-B14F-4D97-AF65-F5344CB8AC3E}">
        <p14:creationId xmlns:p14="http://schemas.microsoft.com/office/powerpoint/2010/main" val="2415031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10</a:t>
            </a:fld>
            <a:endParaRPr lang="en-US" dirty="0"/>
          </a:p>
        </p:txBody>
      </p:sp>
      <p:sp>
        <p:nvSpPr>
          <p:cNvPr id="12" name="TextBox 11">
            <a:extLst>
              <a:ext uri="{FF2B5EF4-FFF2-40B4-BE49-F238E27FC236}">
                <a16:creationId xmlns:a16="http://schemas.microsoft.com/office/drawing/2014/main" id="{2D26045E-54D6-4D00-9DA6-AC24D8C2A8DC}"/>
              </a:ext>
            </a:extLst>
          </p:cNvPr>
          <p:cNvSpPr txBox="1"/>
          <p:nvPr/>
        </p:nvSpPr>
        <p:spPr>
          <a:xfrm>
            <a:off x="0" y="0"/>
            <a:ext cx="12192000" cy="830997"/>
          </a:xfrm>
          <a:prstGeom prst="rect">
            <a:avLst/>
          </a:prstGeom>
          <a:noFill/>
        </p:spPr>
        <p:txBody>
          <a:bodyPr wrap="square" rtlCol="0">
            <a:spAutoFit/>
          </a:bodyPr>
          <a:lstStyle/>
          <a:p>
            <a:pPr algn="ctr"/>
            <a:r>
              <a:rPr lang="en-US" sz="4800" b="1" dirty="0">
                <a:solidFill>
                  <a:srgbClr val="FFFF00"/>
                </a:solidFill>
                <a:latin typeface="+mn-lt"/>
              </a:rPr>
              <a:t>What is the Future of Zion?</a:t>
            </a:r>
          </a:p>
        </p:txBody>
      </p:sp>
      <p:sp>
        <p:nvSpPr>
          <p:cNvPr id="8" name="Rectangle 7">
            <a:extLst>
              <a:ext uri="{FF2B5EF4-FFF2-40B4-BE49-F238E27FC236}">
                <a16:creationId xmlns:a16="http://schemas.microsoft.com/office/drawing/2014/main" id="{50554422-4FFD-4608-AFCB-3340619ED58B}"/>
              </a:ext>
            </a:extLst>
          </p:cNvPr>
          <p:cNvSpPr/>
          <p:nvPr/>
        </p:nvSpPr>
        <p:spPr>
          <a:xfrm>
            <a:off x="1828800" y="2514600"/>
            <a:ext cx="10363200" cy="2308324"/>
          </a:xfrm>
          <a:prstGeom prst="rect">
            <a:avLst/>
          </a:prstGeom>
        </p:spPr>
        <p:txBody>
          <a:bodyPr wrap="square">
            <a:spAutoFit/>
          </a:bodyPr>
          <a:lstStyle/>
          <a:p>
            <a:pPr lvl="0"/>
            <a:r>
              <a:rPr lang="en-US" b="1" dirty="0">
                <a:solidFill>
                  <a:srgbClr val="00FF00"/>
                </a:solidFill>
                <a:latin typeface="+mn-lt"/>
              </a:rPr>
              <a:t>President Brigham Young: </a:t>
            </a:r>
            <a:r>
              <a:rPr lang="en-US" dirty="0">
                <a:solidFill>
                  <a:schemeClr val="bg1"/>
                </a:solidFill>
                <a:latin typeface="+mn-lt"/>
              </a:rPr>
              <a:t>“Then we shall begin to rapidly collect the </a:t>
            </a:r>
            <a:r>
              <a:rPr lang="en-US" dirty="0">
                <a:solidFill>
                  <a:srgbClr val="00FF00"/>
                </a:solidFill>
                <a:latin typeface="+mn-lt"/>
              </a:rPr>
              <a:t>intelligence</a:t>
            </a:r>
            <a:r>
              <a:rPr lang="en-US" dirty="0">
                <a:solidFill>
                  <a:schemeClr val="bg1"/>
                </a:solidFill>
                <a:latin typeface="+mn-lt"/>
              </a:rPr>
              <a:t> that is bestowed upon the nations, for all this intelligence belongs to Zion. All the </a:t>
            </a:r>
            <a:r>
              <a:rPr lang="en-US" dirty="0">
                <a:solidFill>
                  <a:srgbClr val="00FF00"/>
                </a:solidFill>
                <a:latin typeface="+mn-lt"/>
              </a:rPr>
              <a:t>knowledge</a:t>
            </a:r>
            <a:r>
              <a:rPr lang="en-US" dirty="0">
                <a:solidFill>
                  <a:schemeClr val="bg1"/>
                </a:solidFill>
                <a:latin typeface="+mn-lt"/>
              </a:rPr>
              <a:t>, </a:t>
            </a:r>
            <a:r>
              <a:rPr lang="en-US" dirty="0">
                <a:solidFill>
                  <a:srgbClr val="00FF00"/>
                </a:solidFill>
                <a:latin typeface="+mn-lt"/>
              </a:rPr>
              <a:t>wisdom</a:t>
            </a:r>
            <a:r>
              <a:rPr lang="en-US" dirty="0">
                <a:solidFill>
                  <a:schemeClr val="bg1"/>
                </a:solidFill>
                <a:latin typeface="+mn-lt"/>
              </a:rPr>
              <a:t>, </a:t>
            </a:r>
            <a:r>
              <a:rPr lang="en-US" dirty="0">
                <a:solidFill>
                  <a:srgbClr val="00FF00"/>
                </a:solidFill>
                <a:latin typeface="+mn-lt"/>
              </a:rPr>
              <a:t>power</a:t>
            </a:r>
            <a:r>
              <a:rPr lang="en-US" dirty="0">
                <a:solidFill>
                  <a:schemeClr val="bg1"/>
                </a:solidFill>
                <a:latin typeface="+mn-lt"/>
              </a:rPr>
              <a:t>, and </a:t>
            </a:r>
            <a:r>
              <a:rPr lang="en-US" dirty="0">
                <a:solidFill>
                  <a:srgbClr val="00FF00"/>
                </a:solidFill>
                <a:latin typeface="+mn-lt"/>
              </a:rPr>
              <a:t>glory</a:t>
            </a:r>
            <a:r>
              <a:rPr lang="en-US" dirty="0">
                <a:solidFill>
                  <a:schemeClr val="bg1"/>
                </a:solidFill>
                <a:latin typeface="+mn-lt"/>
              </a:rPr>
              <a:t> that have been bestowed upon the nations of the earth, from the days of Adam till now, must be gathered home to Zion. … </a:t>
            </a:r>
            <a:r>
              <a:rPr lang="en-US" dirty="0">
                <a:solidFill>
                  <a:prstClr val="white"/>
                </a:solidFill>
                <a:latin typeface="Calibri"/>
              </a:rPr>
              <a:t>We will have a nation that understands all things pertaining to the earth that it is possible for man to grasp. … So that all the world can say there is a pattern for us, not only in our business and worship, but in our knowledge of things that are, things that have been and of things that are yet to come, until the knowledge of Zion shall reach the uttermost parts of the earth, and the kings and great men shall say, ‘Let us go up to Zion and learn wisdom’. </a:t>
            </a:r>
            <a:r>
              <a:rPr lang="en-US" dirty="0">
                <a:solidFill>
                  <a:srgbClr val="FFFF00"/>
                </a:solidFill>
                <a:latin typeface="Calibri"/>
              </a:rPr>
              <a:t>Will they come here to learn how to govern?</a:t>
            </a:r>
            <a:r>
              <a:rPr lang="en-US" dirty="0">
                <a:solidFill>
                  <a:prstClr val="white"/>
                </a:solidFill>
                <a:latin typeface="Calibri"/>
              </a:rPr>
              <a:t> </a:t>
            </a:r>
            <a:r>
              <a:rPr lang="en-US" dirty="0">
                <a:solidFill>
                  <a:srgbClr val="00FF00"/>
                </a:solidFill>
                <a:latin typeface="Calibri"/>
              </a:rPr>
              <a:t>Yes</a:t>
            </a:r>
            <a:r>
              <a:rPr lang="en-US" dirty="0">
                <a:solidFill>
                  <a:prstClr val="white"/>
                </a:solidFill>
                <a:latin typeface="Calibri"/>
              </a:rPr>
              <a:t>.” </a:t>
            </a:r>
            <a:r>
              <a:rPr lang="en-US" sz="1200" dirty="0">
                <a:solidFill>
                  <a:prstClr val="white"/>
                </a:solidFill>
                <a:latin typeface="Calibri"/>
              </a:rPr>
              <a:t>(JD 8:279, JD 12:257)</a:t>
            </a:r>
          </a:p>
        </p:txBody>
      </p:sp>
      <p:sp>
        <p:nvSpPr>
          <p:cNvPr id="11" name="Rectangle 10">
            <a:extLst>
              <a:ext uri="{FF2B5EF4-FFF2-40B4-BE49-F238E27FC236}">
                <a16:creationId xmlns:a16="http://schemas.microsoft.com/office/drawing/2014/main" id="{CC71623B-9EAB-47E6-A279-30BCD697E3E2}"/>
              </a:ext>
            </a:extLst>
          </p:cNvPr>
          <p:cNvSpPr/>
          <p:nvPr/>
        </p:nvSpPr>
        <p:spPr>
          <a:xfrm>
            <a:off x="1828801" y="685800"/>
            <a:ext cx="10210800" cy="1754326"/>
          </a:xfrm>
          <a:prstGeom prst="rect">
            <a:avLst/>
          </a:prstGeom>
        </p:spPr>
        <p:txBody>
          <a:bodyPr wrap="square">
            <a:spAutoFit/>
          </a:bodyPr>
          <a:lstStyle/>
          <a:p>
            <a:pPr lvl="0"/>
            <a:r>
              <a:rPr lang="en-US" b="1" dirty="0">
                <a:solidFill>
                  <a:srgbClr val="00FF00"/>
                </a:solidFill>
                <a:latin typeface="+mn-lt"/>
              </a:rPr>
              <a:t>Elder Orson Pratt: </a:t>
            </a:r>
            <a:r>
              <a:rPr lang="en-US" dirty="0">
                <a:solidFill>
                  <a:schemeClr val="bg1"/>
                </a:solidFill>
                <a:latin typeface="+mn-lt"/>
              </a:rPr>
              <a:t>“There must be something wonderful, indeed, to attract the attention of all nations; unless there is to be a very great power manifested, it would not attract the attention of the people afar off; … </a:t>
            </a:r>
            <a:r>
              <a:rPr lang="en-US" dirty="0">
                <a:solidFill>
                  <a:srgbClr val="FFFF00"/>
                </a:solidFill>
                <a:latin typeface="Calibri"/>
              </a:rPr>
              <a:t>What is an ensign? </a:t>
            </a:r>
            <a:r>
              <a:rPr lang="en-US" dirty="0">
                <a:solidFill>
                  <a:prstClr val="white"/>
                </a:solidFill>
                <a:latin typeface="Calibri"/>
              </a:rPr>
              <a:t>It is not only something unto which the people will gather, but it is something of divine appointment, something that the </a:t>
            </a:r>
            <a:r>
              <a:rPr lang="en-US" dirty="0">
                <a:solidFill>
                  <a:srgbClr val="00FF00"/>
                </a:solidFill>
                <a:latin typeface="Calibri"/>
              </a:rPr>
              <a:t>Lord organizes</a:t>
            </a:r>
            <a:r>
              <a:rPr lang="en-US" dirty="0">
                <a:solidFill>
                  <a:prstClr val="white"/>
                </a:solidFill>
                <a:latin typeface="Calibri"/>
              </a:rPr>
              <a:t>, something that will be a </a:t>
            </a:r>
            <a:r>
              <a:rPr lang="en-US" dirty="0">
                <a:solidFill>
                  <a:srgbClr val="00FF00"/>
                </a:solidFill>
                <a:latin typeface="Calibri"/>
              </a:rPr>
              <a:t>pattern</a:t>
            </a:r>
            <a:r>
              <a:rPr lang="en-US" dirty="0">
                <a:solidFill>
                  <a:prstClr val="white"/>
                </a:solidFill>
                <a:latin typeface="Calibri"/>
              </a:rPr>
              <a:t> to all peoples, nations and governments erected in the mountains, and He calls upon all the inhabitants of the earth to see it.” </a:t>
            </a:r>
            <a:r>
              <a:rPr lang="en-US" sz="1200" dirty="0">
                <a:solidFill>
                  <a:prstClr val="white"/>
                </a:solidFill>
                <a:latin typeface="Calibri"/>
              </a:rPr>
              <a:t>(JD 2:298, JD 24:31)</a:t>
            </a:r>
          </a:p>
        </p:txBody>
      </p:sp>
      <p:sp>
        <p:nvSpPr>
          <p:cNvPr id="15" name="Rectangle 14">
            <a:extLst>
              <a:ext uri="{FF2B5EF4-FFF2-40B4-BE49-F238E27FC236}">
                <a16:creationId xmlns:a16="http://schemas.microsoft.com/office/drawing/2014/main" id="{C461D619-9278-4823-9929-F15867B3D263}"/>
              </a:ext>
            </a:extLst>
          </p:cNvPr>
          <p:cNvSpPr/>
          <p:nvPr/>
        </p:nvSpPr>
        <p:spPr>
          <a:xfrm>
            <a:off x="1828800" y="4953000"/>
            <a:ext cx="10040725" cy="1477328"/>
          </a:xfrm>
          <a:prstGeom prst="rect">
            <a:avLst/>
          </a:prstGeom>
        </p:spPr>
        <p:txBody>
          <a:bodyPr wrap="square">
            <a:spAutoFit/>
          </a:bodyPr>
          <a:lstStyle/>
          <a:p>
            <a:r>
              <a:rPr lang="en-US" b="1" dirty="0">
                <a:solidFill>
                  <a:srgbClr val="00FF00"/>
                </a:solidFill>
                <a:latin typeface="+mn-lt"/>
              </a:rPr>
              <a:t>President John Taylor: </a:t>
            </a:r>
            <a:r>
              <a:rPr lang="en-US" dirty="0">
                <a:solidFill>
                  <a:schemeClr val="bg1"/>
                </a:solidFill>
                <a:latin typeface="+mn-lt"/>
              </a:rPr>
              <a:t>“Now, this is what we are building up, and they built up a </a:t>
            </a:r>
            <a:r>
              <a:rPr lang="en-US" dirty="0">
                <a:solidFill>
                  <a:srgbClr val="00FF00"/>
                </a:solidFill>
                <a:latin typeface="+mn-lt"/>
              </a:rPr>
              <a:t>similar thing before </a:t>
            </a:r>
            <a:r>
              <a:rPr lang="en-US" dirty="0">
                <a:solidFill>
                  <a:schemeClr val="bg1"/>
                </a:solidFill>
                <a:latin typeface="+mn-lt"/>
              </a:rPr>
              <a:t>the flood. … We are working for these things, and we will go on with the work and </a:t>
            </a:r>
            <a:r>
              <a:rPr lang="en-US" dirty="0">
                <a:solidFill>
                  <a:srgbClr val="FF0000"/>
                </a:solidFill>
                <a:latin typeface="+mn-lt"/>
              </a:rPr>
              <a:t>let the world wag</a:t>
            </a:r>
            <a:r>
              <a:rPr lang="en-US" dirty="0">
                <a:solidFill>
                  <a:schemeClr val="bg1"/>
                </a:solidFill>
                <a:latin typeface="+mn-lt"/>
              </a:rPr>
              <a:t>. Let them get up a </a:t>
            </a:r>
            <a:r>
              <a:rPr lang="en-US" dirty="0">
                <a:solidFill>
                  <a:srgbClr val="FF0000"/>
                </a:solidFill>
                <a:latin typeface="+mn-lt"/>
              </a:rPr>
              <a:t>commotion</a:t>
            </a:r>
            <a:r>
              <a:rPr lang="en-US" dirty="0">
                <a:solidFill>
                  <a:schemeClr val="bg1"/>
                </a:solidFill>
                <a:latin typeface="+mn-lt"/>
              </a:rPr>
              <a:t> once in a while. There is nothing new in that. It is the old trick. If we are faithful God will bless us, and </a:t>
            </a:r>
            <a:r>
              <a:rPr lang="en-US" dirty="0">
                <a:solidFill>
                  <a:srgbClr val="00FF00"/>
                </a:solidFill>
                <a:latin typeface="+mn-lt"/>
              </a:rPr>
              <a:t>Zion will arise and shine</a:t>
            </a:r>
            <a:r>
              <a:rPr lang="en-US" dirty="0">
                <a:solidFill>
                  <a:schemeClr val="bg1"/>
                </a:solidFill>
                <a:latin typeface="+mn-lt"/>
              </a:rPr>
              <a:t>, and the </a:t>
            </a:r>
            <a:r>
              <a:rPr lang="en-US" dirty="0">
                <a:solidFill>
                  <a:srgbClr val="00FF00"/>
                </a:solidFill>
                <a:latin typeface="+mn-lt"/>
              </a:rPr>
              <a:t>glory of God </a:t>
            </a:r>
            <a:r>
              <a:rPr lang="en-US" dirty="0">
                <a:solidFill>
                  <a:schemeClr val="bg1"/>
                </a:solidFill>
                <a:latin typeface="+mn-lt"/>
              </a:rPr>
              <a:t>will rest upon her. But woe to them that fight against Zion, for God will fight against them.” ” </a:t>
            </a:r>
            <a:r>
              <a:rPr lang="en-US" sz="1200" dirty="0">
                <a:solidFill>
                  <a:schemeClr val="bg1"/>
                </a:solidFill>
                <a:latin typeface="+mn-lt"/>
              </a:rPr>
              <a:t>(JD 26:109, JD 24:356)</a:t>
            </a:r>
          </a:p>
        </p:txBody>
      </p:sp>
      <p:pic>
        <p:nvPicPr>
          <p:cNvPr id="3" name="Picture 2" descr="A person with a long beard&#10;&#10;Description automatically generated">
            <a:extLst>
              <a:ext uri="{FF2B5EF4-FFF2-40B4-BE49-F238E27FC236}">
                <a16:creationId xmlns:a16="http://schemas.microsoft.com/office/drawing/2014/main" id="{4D487094-FFF0-94B8-07BB-C328740FC2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 y="2715958"/>
            <a:ext cx="1447800" cy="1859389"/>
          </a:xfrm>
          <a:prstGeom prst="rect">
            <a:avLst/>
          </a:prstGeom>
        </p:spPr>
      </p:pic>
      <p:pic>
        <p:nvPicPr>
          <p:cNvPr id="6" name="Picture 5" descr="A person with a long white beard&#10;&#10;Description automatically generated">
            <a:extLst>
              <a:ext uri="{FF2B5EF4-FFF2-40B4-BE49-F238E27FC236}">
                <a16:creationId xmlns:a16="http://schemas.microsoft.com/office/drawing/2014/main" id="{A83CC2D5-D407-8FF8-A6B7-D0E19871BD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 y="381000"/>
            <a:ext cx="1478280" cy="2111828"/>
          </a:xfrm>
          <a:prstGeom prst="rect">
            <a:avLst/>
          </a:prstGeom>
        </p:spPr>
      </p:pic>
      <p:pic>
        <p:nvPicPr>
          <p:cNvPr id="9" name="Picture 8" descr="A person with a beard&#10;&#10;Description automatically generated">
            <a:extLst>
              <a:ext uri="{FF2B5EF4-FFF2-40B4-BE49-F238E27FC236}">
                <a16:creationId xmlns:a16="http://schemas.microsoft.com/office/drawing/2014/main" id="{FF9F1238-FBE0-2574-980C-3D89AE3259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 y="4838699"/>
            <a:ext cx="1447800" cy="1745293"/>
          </a:xfrm>
          <a:prstGeom prst="rect">
            <a:avLst/>
          </a:prstGeom>
        </p:spPr>
      </p:pic>
    </p:spTree>
    <p:extLst>
      <p:ext uri="{BB962C8B-B14F-4D97-AF65-F5344CB8AC3E}">
        <p14:creationId xmlns:p14="http://schemas.microsoft.com/office/powerpoint/2010/main" val="381513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11</a:t>
            </a:fld>
            <a:endParaRPr lang="en-US" dirty="0"/>
          </a:p>
        </p:txBody>
      </p:sp>
      <p:sp>
        <p:nvSpPr>
          <p:cNvPr id="5" name="TextBox 4">
            <a:extLst>
              <a:ext uri="{FF2B5EF4-FFF2-40B4-BE49-F238E27FC236}">
                <a16:creationId xmlns:a16="http://schemas.microsoft.com/office/drawing/2014/main" id="{DDEF5469-C534-467C-A66D-238441273514}"/>
              </a:ext>
            </a:extLst>
          </p:cNvPr>
          <p:cNvSpPr txBox="1"/>
          <p:nvPr/>
        </p:nvSpPr>
        <p:spPr>
          <a:xfrm>
            <a:off x="0" y="0"/>
            <a:ext cx="12192000" cy="830997"/>
          </a:xfrm>
          <a:prstGeom prst="rect">
            <a:avLst/>
          </a:prstGeom>
          <a:noFill/>
        </p:spPr>
        <p:txBody>
          <a:bodyPr wrap="square" rtlCol="0">
            <a:spAutoFit/>
          </a:bodyPr>
          <a:lstStyle/>
          <a:p>
            <a:pPr algn="ctr"/>
            <a:r>
              <a:rPr lang="en-US" sz="4800" b="1" dirty="0">
                <a:solidFill>
                  <a:srgbClr val="FFFF00"/>
                </a:solidFill>
                <a:latin typeface="+mn-lt"/>
              </a:rPr>
              <a:t>CONCLUSION</a:t>
            </a:r>
          </a:p>
        </p:txBody>
      </p:sp>
      <p:sp>
        <p:nvSpPr>
          <p:cNvPr id="15" name="Rectangle 14">
            <a:extLst>
              <a:ext uri="{FF2B5EF4-FFF2-40B4-BE49-F238E27FC236}">
                <a16:creationId xmlns:a16="http://schemas.microsoft.com/office/drawing/2014/main" id="{1846E3CE-B0F0-4DD3-AA0D-41C1B402E6C6}"/>
              </a:ext>
            </a:extLst>
          </p:cNvPr>
          <p:cNvSpPr/>
          <p:nvPr/>
        </p:nvSpPr>
        <p:spPr>
          <a:xfrm>
            <a:off x="1828800" y="2556808"/>
            <a:ext cx="10287000" cy="1938992"/>
          </a:xfrm>
          <a:prstGeom prst="rect">
            <a:avLst/>
          </a:prstGeom>
        </p:spPr>
        <p:txBody>
          <a:bodyPr wrap="square">
            <a:spAutoFit/>
          </a:bodyPr>
          <a:lstStyle/>
          <a:p>
            <a:r>
              <a:rPr lang="en-US" sz="2000" b="1" dirty="0">
                <a:solidFill>
                  <a:srgbClr val="00FF00"/>
                </a:solidFill>
                <a:latin typeface="+mn-lt"/>
              </a:rPr>
              <a:t>Elder George Q. Cannon: </a:t>
            </a:r>
            <a:r>
              <a:rPr lang="en-US" sz="2000" dirty="0">
                <a:solidFill>
                  <a:schemeClr val="bg1"/>
                </a:solidFill>
                <a:latin typeface="+mn-lt"/>
              </a:rPr>
              <a:t>“The prophecies concerning Zion which are on record are full of promises concerning the future growth of this people, concerning the </a:t>
            </a:r>
            <a:r>
              <a:rPr lang="en-US" sz="2000" dirty="0">
                <a:solidFill>
                  <a:srgbClr val="00FF00"/>
                </a:solidFill>
                <a:latin typeface="+mn-lt"/>
              </a:rPr>
              <a:t>glory</a:t>
            </a:r>
            <a:r>
              <a:rPr lang="en-US" sz="2000" dirty="0">
                <a:solidFill>
                  <a:schemeClr val="bg1"/>
                </a:solidFill>
                <a:latin typeface="+mn-lt"/>
              </a:rPr>
              <a:t> that shall rest upon Zion. But these predictions and promises are all </a:t>
            </a:r>
            <a:r>
              <a:rPr lang="en-US" sz="2000" dirty="0">
                <a:solidFill>
                  <a:srgbClr val="FFFF00"/>
                </a:solidFill>
                <a:latin typeface="+mn-lt"/>
              </a:rPr>
              <a:t>conditional</a:t>
            </a:r>
            <a:r>
              <a:rPr lang="en-US" sz="2000" dirty="0">
                <a:solidFill>
                  <a:schemeClr val="bg1"/>
                </a:solidFill>
                <a:latin typeface="+mn-lt"/>
              </a:rPr>
              <a:t>. They will be fulfilled </a:t>
            </a:r>
            <a:r>
              <a:rPr lang="en-US" sz="2000" dirty="0">
                <a:solidFill>
                  <a:srgbClr val="FFFF00"/>
                </a:solidFill>
                <a:latin typeface="+mn-lt"/>
              </a:rPr>
              <a:t>if </a:t>
            </a:r>
            <a:r>
              <a:rPr lang="en-US" sz="2000" dirty="0">
                <a:solidFill>
                  <a:schemeClr val="bg1"/>
                </a:solidFill>
                <a:latin typeface="+mn-lt"/>
              </a:rPr>
              <a:t>we place ourselves in a position to merit their fulfillment, or to bring them about.</a:t>
            </a:r>
            <a:r>
              <a:rPr lang="en-US" sz="2000" dirty="0">
                <a:solidFill>
                  <a:srgbClr val="FFFF00"/>
                </a:solidFill>
                <a:latin typeface="+mn-lt"/>
              </a:rPr>
              <a:t> If </a:t>
            </a:r>
            <a:r>
              <a:rPr lang="en-US" sz="2000" dirty="0">
                <a:solidFill>
                  <a:schemeClr val="bg1"/>
                </a:solidFill>
                <a:latin typeface="+mn-lt"/>
              </a:rPr>
              <a:t>Zion fails to come up to the requirements which God has made of us, then the fulfillment of these glorious promises will undoubtedly be deferred.” </a:t>
            </a:r>
            <a:r>
              <a:rPr lang="en-US" sz="1200" dirty="0">
                <a:solidFill>
                  <a:schemeClr val="bg1"/>
                </a:solidFill>
                <a:latin typeface="+mn-lt"/>
              </a:rPr>
              <a:t>(JD 26:316)</a:t>
            </a:r>
          </a:p>
        </p:txBody>
      </p:sp>
      <p:sp>
        <p:nvSpPr>
          <p:cNvPr id="18" name="Rectangle 17">
            <a:extLst>
              <a:ext uri="{FF2B5EF4-FFF2-40B4-BE49-F238E27FC236}">
                <a16:creationId xmlns:a16="http://schemas.microsoft.com/office/drawing/2014/main" id="{CEABC62A-B79A-4A41-BFE9-39E16ABCBEDE}"/>
              </a:ext>
            </a:extLst>
          </p:cNvPr>
          <p:cNvSpPr/>
          <p:nvPr/>
        </p:nvSpPr>
        <p:spPr>
          <a:xfrm>
            <a:off x="1828800" y="1524000"/>
            <a:ext cx="10210800" cy="892552"/>
          </a:xfrm>
          <a:prstGeom prst="rect">
            <a:avLst/>
          </a:prstGeom>
        </p:spPr>
        <p:txBody>
          <a:bodyPr wrap="square">
            <a:spAutoFit/>
          </a:bodyPr>
          <a:lstStyle/>
          <a:p>
            <a:r>
              <a:rPr lang="en-US" sz="2000" b="1" dirty="0">
                <a:solidFill>
                  <a:srgbClr val="00FF00"/>
                </a:solidFill>
                <a:latin typeface="+mn-lt"/>
              </a:rPr>
              <a:t>President Joseph F. Smith: </a:t>
            </a:r>
            <a:r>
              <a:rPr lang="en-US" sz="2000" dirty="0">
                <a:solidFill>
                  <a:schemeClr val="bg1"/>
                </a:solidFill>
                <a:latin typeface="+mn-lt"/>
              </a:rPr>
              <a:t>“I feel that if Zion </a:t>
            </a:r>
            <a:r>
              <a:rPr lang="en-US" sz="2000" dirty="0">
                <a:solidFill>
                  <a:srgbClr val="00FF00"/>
                </a:solidFill>
                <a:latin typeface="+mn-lt"/>
              </a:rPr>
              <a:t>prospers</a:t>
            </a:r>
            <a:r>
              <a:rPr lang="en-US" sz="2000" dirty="0">
                <a:solidFill>
                  <a:schemeClr val="bg1"/>
                </a:solidFill>
                <a:latin typeface="+mn-lt"/>
              </a:rPr>
              <a:t> all is well, and </a:t>
            </a:r>
            <a:r>
              <a:rPr lang="en-US" sz="2000" dirty="0">
                <a:solidFill>
                  <a:srgbClr val="FFFF00"/>
                </a:solidFill>
                <a:latin typeface="+mn-lt"/>
              </a:rPr>
              <a:t>if</a:t>
            </a:r>
            <a:r>
              <a:rPr lang="en-US" sz="2000" dirty="0">
                <a:solidFill>
                  <a:schemeClr val="bg1"/>
                </a:solidFill>
                <a:latin typeface="+mn-lt"/>
              </a:rPr>
              <a:t> </a:t>
            </a:r>
            <a:r>
              <a:rPr lang="en-US" sz="2000" dirty="0">
                <a:solidFill>
                  <a:srgbClr val="FF0000"/>
                </a:solidFill>
                <a:latin typeface="+mn-lt"/>
              </a:rPr>
              <a:t>Zion does not prosper</a:t>
            </a:r>
            <a:r>
              <a:rPr lang="en-US" sz="2000" dirty="0">
                <a:solidFill>
                  <a:schemeClr val="bg1"/>
                </a:solidFill>
                <a:latin typeface="+mn-lt"/>
              </a:rPr>
              <a:t>, then my own happiness and prosperity is in </a:t>
            </a:r>
            <a:r>
              <a:rPr lang="en-US" sz="2000" dirty="0">
                <a:solidFill>
                  <a:srgbClr val="FF0000"/>
                </a:solidFill>
                <a:latin typeface="+mn-lt"/>
              </a:rPr>
              <a:t>jeopardy</a:t>
            </a:r>
            <a:r>
              <a:rPr lang="en-US" sz="2000" dirty="0">
                <a:solidFill>
                  <a:schemeClr val="bg1"/>
                </a:solidFill>
                <a:latin typeface="+mn-lt"/>
              </a:rPr>
              <a:t>. For I expect nothing outside of the Gospel.” </a:t>
            </a:r>
            <a:r>
              <a:rPr lang="en-US" sz="1200" dirty="0">
                <a:solidFill>
                  <a:schemeClr val="bg1"/>
                </a:solidFill>
                <a:latin typeface="+mn-lt"/>
              </a:rPr>
              <a:t>(JD 24:150)</a:t>
            </a:r>
          </a:p>
        </p:txBody>
      </p:sp>
      <p:sp>
        <p:nvSpPr>
          <p:cNvPr id="21" name="Rectangle 20">
            <a:extLst>
              <a:ext uri="{FF2B5EF4-FFF2-40B4-BE49-F238E27FC236}">
                <a16:creationId xmlns:a16="http://schemas.microsoft.com/office/drawing/2014/main" id="{B8052474-2911-4280-BFCC-13416E3F00F9}"/>
              </a:ext>
            </a:extLst>
          </p:cNvPr>
          <p:cNvSpPr/>
          <p:nvPr/>
        </p:nvSpPr>
        <p:spPr>
          <a:xfrm>
            <a:off x="1828800" y="4648200"/>
            <a:ext cx="10347882" cy="1938992"/>
          </a:xfrm>
          <a:prstGeom prst="rect">
            <a:avLst/>
          </a:prstGeom>
        </p:spPr>
        <p:txBody>
          <a:bodyPr wrap="square">
            <a:spAutoFit/>
          </a:bodyPr>
          <a:lstStyle/>
          <a:p>
            <a:r>
              <a:rPr lang="en-US" sz="2000" b="1" dirty="0">
                <a:solidFill>
                  <a:srgbClr val="00FF00"/>
                </a:solidFill>
                <a:latin typeface="+mn-lt"/>
              </a:rPr>
              <a:t>President John Taylor: </a:t>
            </a:r>
            <a:r>
              <a:rPr lang="en-US" sz="2000" dirty="0">
                <a:solidFill>
                  <a:schemeClr val="bg1"/>
                </a:solidFill>
                <a:latin typeface="+mn-lt"/>
              </a:rPr>
              <a:t>“Eventually they will be enabled to erect cities that will be fit to be </a:t>
            </a:r>
            <a:r>
              <a:rPr lang="en-US" sz="2000" dirty="0">
                <a:solidFill>
                  <a:srgbClr val="00FF00"/>
                </a:solidFill>
                <a:latin typeface="+mn-lt"/>
              </a:rPr>
              <a:t>caught up</a:t>
            </a:r>
            <a:r>
              <a:rPr lang="en-US" sz="2000" dirty="0">
                <a:solidFill>
                  <a:schemeClr val="bg1"/>
                </a:solidFill>
                <a:latin typeface="+mn-lt"/>
              </a:rPr>
              <a:t>—that when Zion descends from above, Zion will also ascend from beneath, and be prepared to associate with those from above. The people will be so </a:t>
            </a:r>
            <a:r>
              <a:rPr lang="en-US" sz="2000" dirty="0">
                <a:solidFill>
                  <a:srgbClr val="00FF00"/>
                </a:solidFill>
                <a:latin typeface="+mn-lt"/>
              </a:rPr>
              <a:t>perfected</a:t>
            </a:r>
            <a:r>
              <a:rPr lang="en-US" sz="2000" dirty="0">
                <a:solidFill>
                  <a:schemeClr val="bg1"/>
                </a:solidFill>
                <a:latin typeface="+mn-lt"/>
              </a:rPr>
              <a:t> and </a:t>
            </a:r>
            <a:r>
              <a:rPr lang="en-US" sz="2000" dirty="0">
                <a:solidFill>
                  <a:srgbClr val="00FF00"/>
                </a:solidFill>
                <a:latin typeface="+mn-lt"/>
              </a:rPr>
              <a:t>purified</a:t>
            </a:r>
            <a:r>
              <a:rPr lang="en-US" sz="2000" dirty="0">
                <a:solidFill>
                  <a:schemeClr val="bg1"/>
                </a:solidFill>
                <a:latin typeface="+mn-lt"/>
              </a:rPr>
              <a:t>, </a:t>
            </a:r>
            <a:r>
              <a:rPr lang="en-US" sz="2000" dirty="0">
                <a:solidFill>
                  <a:srgbClr val="00FF00"/>
                </a:solidFill>
                <a:latin typeface="+mn-lt"/>
              </a:rPr>
              <a:t>ennobled</a:t>
            </a:r>
            <a:r>
              <a:rPr lang="en-US" sz="2000" dirty="0">
                <a:solidFill>
                  <a:schemeClr val="bg1"/>
                </a:solidFill>
                <a:latin typeface="+mn-lt"/>
              </a:rPr>
              <a:t>, </a:t>
            </a:r>
            <a:r>
              <a:rPr lang="en-US" sz="2000" dirty="0">
                <a:solidFill>
                  <a:srgbClr val="00FF00"/>
                </a:solidFill>
                <a:latin typeface="+mn-lt"/>
              </a:rPr>
              <a:t>exalted</a:t>
            </a:r>
            <a:r>
              <a:rPr lang="en-US" sz="2000" dirty="0">
                <a:solidFill>
                  <a:schemeClr val="bg1"/>
                </a:solidFill>
                <a:latin typeface="+mn-lt"/>
              </a:rPr>
              <a:t>, and </a:t>
            </a:r>
            <a:r>
              <a:rPr lang="en-US" sz="2000" dirty="0">
                <a:solidFill>
                  <a:srgbClr val="00FF00"/>
                </a:solidFill>
                <a:latin typeface="+mn-lt"/>
              </a:rPr>
              <a:t>dignified</a:t>
            </a:r>
            <a:r>
              <a:rPr lang="en-US" sz="2000" dirty="0">
                <a:solidFill>
                  <a:schemeClr val="bg1"/>
                </a:solidFill>
                <a:latin typeface="+mn-lt"/>
              </a:rPr>
              <a:t> in their feelings and so truly humble and most worthy, virtuous and intelligent that they will be fit, when caught up, to associate with that Zion that shall come down from God out of heaven.” </a:t>
            </a:r>
            <a:r>
              <a:rPr lang="en-US" sz="1200" dirty="0">
                <a:solidFill>
                  <a:schemeClr val="bg1"/>
                </a:solidFill>
                <a:latin typeface="+mn-lt"/>
              </a:rPr>
              <a:t>(JD 10:147)</a:t>
            </a:r>
          </a:p>
        </p:txBody>
      </p:sp>
      <p:sp>
        <p:nvSpPr>
          <p:cNvPr id="19" name="Rectangle 18">
            <a:extLst>
              <a:ext uri="{FF2B5EF4-FFF2-40B4-BE49-F238E27FC236}">
                <a16:creationId xmlns:a16="http://schemas.microsoft.com/office/drawing/2014/main" id="{0408925B-AACF-4632-B46B-9BAD665F34E1}"/>
              </a:ext>
            </a:extLst>
          </p:cNvPr>
          <p:cNvSpPr/>
          <p:nvPr/>
        </p:nvSpPr>
        <p:spPr>
          <a:xfrm>
            <a:off x="1828800" y="838200"/>
            <a:ext cx="10294189" cy="707886"/>
          </a:xfrm>
          <a:prstGeom prst="rect">
            <a:avLst/>
          </a:prstGeom>
        </p:spPr>
        <p:txBody>
          <a:bodyPr wrap="square">
            <a:spAutoFit/>
          </a:bodyPr>
          <a:lstStyle/>
          <a:p>
            <a:r>
              <a:rPr lang="en-US" sz="2000" b="1" dirty="0">
                <a:solidFill>
                  <a:srgbClr val="00FF00"/>
                </a:solidFill>
                <a:latin typeface="McKayldsLat-Regular"/>
              </a:rPr>
              <a:t>President Russel M. Nelson: </a:t>
            </a:r>
            <a:r>
              <a:rPr lang="en-US" sz="2000" dirty="0">
                <a:solidFill>
                  <a:schemeClr val="bg1"/>
                </a:solidFill>
                <a:latin typeface="McKayldsLat-Regular"/>
              </a:rPr>
              <a:t>“Do the spiritual work to find out for </a:t>
            </a:r>
            <a:r>
              <a:rPr lang="en-US" sz="2000" dirty="0">
                <a:solidFill>
                  <a:srgbClr val="00FF00"/>
                </a:solidFill>
                <a:latin typeface="McKayldsLat-Regular"/>
              </a:rPr>
              <a:t>yourselves</a:t>
            </a:r>
            <a:r>
              <a:rPr lang="en-US" sz="2000" dirty="0">
                <a:solidFill>
                  <a:schemeClr val="bg1"/>
                </a:solidFill>
                <a:latin typeface="McKayldsLat-Regular"/>
              </a:rPr>
              <a:t>, and please do it now. Time is running out.” </a:t>
            </a:r>
            <a:r>
              <a:rPr lang="en-US" sz="1200" dirty="0">
                <a:solidFill>
                  <a:schemeClr val="bg1"/>
                </a:solidFill>
                <a:latin typeface="+mn-lt"/>
              </a:rPr>
              <a:t>(“Come, Follow Me”, April 2019)</a:t>
            </a:r>
          </a:p>
        </p:txBody>
      </p:sp>
      <p:pic>
        <p:nvPicPr>
          <p:cNvPr id="7" name="Picture 6" descr="A person in a suit smiling&#10;&#10;Description automatically generated">
            <a:extLst>
              <a:ext uri="{FF2B5EF4-FFF2-40B4-BE49-F238E27FC236}">
                <a16:creationId xmlns:a16="http://schemas.microsoft.com/office/drawing/2014/main" id="{D1B380DD-2DFF-7EC1-7D18-FAEE153336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06979"/>
            <a:ext cx="1447800" cy="1855221"/>
          </a:xfrm>
          <a:prstGeom prst="rect">
            <a:avLst/>
          </a:prstGeom>
        </p:spPr>
      </p:pic>
      <p:pic>
        <p:nvPicPr>
          <p:cNvPr id="9" name="Picture 8" descr="A person in a suit&#10;&#10;Description automatically generated">
            <a:extLst>
              <a:ext uri="{FF2B5EF4-FFF2-40B4-BE49-F238E27FC236}">
                <a16:creationId xmlns:a16="http://schemas.microsoft.com/office/drawing/2014/main" id="{9058FDA0-E11E-A4B4-AB11-8E88356CBB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2556808"/>
            <a:ext cx="1447800" cy="1817107"/>
          </a:xfrm>
          <a:prstGeom prst="rect">
            <a:avLst/>
          </a:prstGeom>
        </p:spPr>
      </p:pic>
      <p:pic>
        <p:nvPicPr>
          <p:cNvPr id="12" name="Picture 11" descr="A person sitting in a chair&#10;&#10;Description automatically generated">
            <a:extLst>
              <a:ext uri="{FF2B5EF4-FFF2-40B4-BE49-F238E27FC236}">
                <a16:creationId xmlns:a16="http://schemas.microsoft.com/office/drawing/2014/main" id="{47C55441-7CCE-D3D9-0745-B58AF5672E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4648200"/>
            <a:ext cx="1455528" cy="1981200"/>
          </a:xfrm>
          <a:prstGeom prst="rect">
            <a:avLst/>
          </a:prstGeom>
        </p:spPr>
      </p:pic>
    </p:spTree>
    <p:extLst>
      <p:ext uri="{BB962C8B-B14F-4D97-AF65-F5344CB8AC3E}">
        <p14:creationId xmlns:p14="http://schemas.microsoft.com/office/powerpoint/2010/main" val="46585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1"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24" name="Rectangle 46">
            <a:extLst>
              <a:ext uri="{FF2B5EF4-FFF2-40B4-BE49-F238E27FC236}">
                <a16:creationId xmlns:a16="http://schemas.microsoft.com/office/drawing/2014/main" id="{CF2B936E-2546-457C-8CD4-AC9C9D18024F}"/>
              </a:ext>
            </a:extLst>
          </p:cNvPr>
          <p:cNvSpPr>
            <a:spLocks noChangeArrowheads="1"/>
          </p:cNvSpPr>
          <p:nvPr/>
        </p:nvSpPr>
        <p:spPr bwMode="auto">
          <a:xfrm>
            <a:off x="28024" y="2767280"/>
            <a:ext cx="121779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8000" dirty="0">
                <a:solidFill>
                  <a:srgbClr val="00FF00"/>
                </a:solidFill>
                <a:latin typeface="+mn-lt"/>
              </a:rPr>
              <a:t>Questions?</a:t>
            </a:r>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12</a:t>
            </a:fld>
            <a:endParaRPr lang="en-US" dirty="0"/>
          </a:p>
        </p:txBody>
      </p:sp>
    </p:spTree>
    <p:extLst>
      <p:ext uri="{BB962C8B-B14F-4D97-AF65-F5344CB8AC3E}">
        <p14:creationId xmlns:p14="http://schemas.microsoft.com/office/powerpoint/2010/main" val="4090534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2</a:t>
            </a:fld>
            <a:endParaRPr lang="en-US" dirty="0"/>
          </a:p>
        </p:txBody>
      </p:sp>
      <p:sp>
        <p:nvSpPr>
          <p:cNvPr id="5" name="TextBox 4">
            <a:extLst>
              <a:ext uri="{FF2B5EF4-FFF2-40B4-BE49-F238E27FC236}">
                <a16:creationId xmlns:a16="http://schemas.microsoft.com/office/drawing/2014/main" id="{DDEF5469-C534-467C-A66D-238441273514}"/>
              </a:ext>
            </a:extLst>
          </p:cNvPr>
          <p:cNvSpPr txBox="1"/>
          <p:nvPr/>
        </p:nvSpPr>
        <p:spPr>
          <a:xfrm>
            <a:off x="0" y="0"/>
            <a:ext cx="12192000" cy="830997"/>
          </a:xfrm>
          <a:prstGeom prst="rect">
            <a:avLst/>
          </a:prstGeom>
          <a:noFill/>
        </p:spPr>
        <p:txBody>
          <a:bodyPr wrap="square" rtlCol="0">
            <a:spAutoFit/>
          </a:bodyPr>
          <a:lstStyle/>
          <a:p>
            <a:pPr algn="ctr"/>
            <a:r>
              <a:rPr lang="en-US" sz="4800" b="1" dirty="0">
                <a:solidFill>
                  <a:srgbClr val="00FF00"/>
                </a:solidFill>
                <a:latin typeface="+mn-lt"/>
              </a:rPr>
              <a:t>OVERVIEW</a:t>
            </a:r>
          </a:p>
        </p:txBody>
      </p:sp>
      <p:sp>
        <p:nvSpPr>
          <p:cNvPr id="11" name="Rectangle 10">
            <a:extLst>
              <a:ext uri="{FF2B5EF4-FFF2-40B4-BE49-F238E27FC236}">
                <a16:creationId xmlns:a16="http://schemas.microsoft.com/office/drawing/2014/main" id="{C3CBD99C-D999-4E18-9A36-17E7538DCAD8}"/>
              </a:ext>
            </a:extLst>
          </p:cNvPr>
          <p:cNvSpPr/>
          <p:nvPr/>
        </p:nvSpPr>
        <p:spPr>
          <a:xfrm>
            <a:off x="3451453" y="1432026"/>
            <a:ext cx="3894841" cy="461665"/>
          </a:xfrm>
          <a:prstGeom prst="rect">
            <a:avLst/>
          </a:prstGeom>
        </p:spPr>
        <p:txBody>
          <a:bodyPr wrap="square">
            <a:spAutoFit/>
          </a:bodyPr>
          <a:lstStyle/>
          <a:p>
            <a:r>
              <a:rPr lang="en-US" sz="2400" b="1" dirty="0">
                <a:solidFill>
                  <a:srgbClr val="FFFF00"/>
                </a:solidFill>
                <a:latin typeface="+mn-lt"/>
              </a:rPr>
              <a:t>What is Zion?</a:t>
            </a:r>
          </a:p>
        </p:txBody>
      </p:sp>
      <p:sp>
        <p:nvSpPr>
          <p:cNvPr id="6" name="Rectangle 5">
            <a:extLst>
              <a:ext uri="{FF2B5EF4-FFF2-40B4-BE49-F238E27FC236}">
                <a16:creationId xmlns:a16="http://schemas.microsoft.com/office/drawing/2014/main" id="{FD96A4BD-E713-4F3A-9A86-50BE718FAFDA}"/>
              </a:ext>
            </a:extLst>
          </p:cNvPr>
          <p:cNvSpPr/>
          <p:nvPr/>
        </p:nvSpPr>
        <p:spPr>
          <a:xfrm>
            <a:off x="2438400" y="739914"/>
            <a:ext cx="9784694" cy="769441"/>
          </a:xfrm>
          <a:prstGeom prst="rect">
            <a:avLst/>
          </a:prstGeom>
        </p:spPr>
        <p:txBody>
          <a:bodyPr wrap="square">
            <a:spAutoFit/>
          </a:bodyPr>
          <a:lstStyle/>
          <a:p>
            <a:r>
              <a:rPr lang="en-US" sz="2200" b="1" dirty="0">
                <a:solidFill>
                  <a:srgbClr val="00FF00"/>
                </a:solidFill>
                <a:latin typeface="+mn-lt"/>
              </a:rPr>
              <a:t>Elder Orson Pratt: </a:t>
            </a:r>
            <a:r>
              <a:rPr lang="en-US" sz="2200" dirty="0">
                <a:solidFill>
                  <a:srgbClr val="FFFF00"/>
                </a:solidFill>
                <a:latin typeface="+mn-lt"/>
              </a:rPr>
              <a:t>“What is Zion? What are we to understand by its term? </a:t>
            </a:r>
          </a:p>
          <a:p>
            <a:r>
              <a:rPr lang="en-US" sz="2200" dirty="0">
                <a:solidFill>
                  <a:srgbClr val="FFFF00"/>
                </a:solidFill>
                <a:latin typeface="+mn-lt"/>
              </a:rPr>
              <a:t>Is it a city? Is it a people?” </a:t>
            </a:r>
            <a:r>
              <a:rPr lang="en-US" sz="1200" dirty="0">
                <a:solidFill>
                  <a:schemeClr val="bg1"/>
                </a:solidFill>
                <a:latin typeface="+mn-lt"/>
              </a:rPr>
              <a:t>(JD 14:343)</a:t>
            </a:r>
          </a:p>
        </p:txBody>
      </p:sp>
      <p:sp>
        <p:nvSpPr>
          <p:cNvPr id="7" name="Rectangle 6">
            <a:extLst>
              <a:ext uri="{FF2B5EF4-FFF2-40B4-BE49-F238E27FC236}">
                <a16:creationId xmlns:a16="http://schemas.microsoft.com/office/drawing/2014/main" id="{F7F1EA08-AE7B-47F1-87C9-44728F795AA7}"/>
              </a:ext>
            </a:extLst>
          </p:cNvPr>
          <p:cNvSpPr/>
          <p:nvPr/>
        </p:nvSpPr>
        <p:spPr>
          <a:xfrm>
            <a:off x="2765195" y="3379113"/>
            <a:ext cx="9198205" cy="1631216"/>
          </a:xfrm>
          <a:prstGeom prst="rect">
            <a:avLst/>
          </a:prstGeom>
        </p:spPr>
        <p:txBody>
          <a:bodyPr wrap="square">
            <a:spAutoFit/>
          </a:bodyPr>
          <a:lstStyle/>
          <a:p>
            <a:r>
              <a:rPr lang="en-US" sz="2200" b="1" dirty="0">
                <a:solidFill>
                  <a:srgbClr val="00FF00"/>
                </a:solidFill>
                <a:latin typeface="+mn-lt"/>
              </a:rPr>
              <a:t>President John Taylor: </a:t>
            </a:r>
            <a:r>
              <a:rPr lang="en-US" sz="2200" dirty="0">
                <a:solidFill>
                  <a:schemeClr val="bg1"/>
                </a:solidFill>
                <a:latin typeface="+mn-lt"/>
              </a:rPr>
              <a:t>“The Zion of God. </a:t>
            </a:r>
            <a:r>
              <a:rPr lang="en-US" sz="2200" dirty="0">
                <a:solidFill>
                  <a:srgbClr val="FFFF00"/>
                </a:solidFill>
                <a:latin typeface="+mn-lt"/>
              </a:rPr>
              <a:t>What does it mean? </a:t>
            </a:r>
            <a:r>
              <a:rPr lang="en-US" sz="2200" dirty="0">
                <a:solidFill>
                  <a:schemeClr val="bg1"/>
                </a:solidFill>
                <a:latin typeface="+mn-lt"/>
              </a:rPr>
              <a:t>The </a:t>
            </a:r>
            <a:r>
              <a:rPr lang="en-US" sz="2200" dirty="0">
                <a:solidFill>
                  <a:srgbClr val="00FF00"/>
                </a:solidFill>
                <a:latin typeface="+mn-lt"/>
              </a:rPr>
              <a:t>pure in heart </a:t>
            </a:r>
            <a:r>
              <a:rPr lang="en-US" sz="2200" dirty="0">
                <a:solidFill>
                  <a:schemeClr val="bg1"/>
                </a:solidFill>
                <a:latin typeface="+mn-lt"/>
              </a:rPr>
              <a:t>in the first place. In the second place </a:t>
            </a:r>
            <a:r>
              <a:rPr lang="en-US" sz="2200" dirty="0">
                <a:solidFill>
                  <a:srgbClr val="00FF00"/>
                </a:solidFill>
                <a:latin typeface="+mn-lt"/>
              </a:rPr>
              <a:t>those who are governed </a:t>
            </a:r>
            <a:r>
              <a:rPr lang="en-US" sz="2200" dirty="0">
                <a:solidFill>
                  <a:schemeClr val="bg1"/>
                </a:solidFill>
                <a:latin typeface="+mn-lt"/>
              </a:rPr>
              <a:t>by the law of God - the pure in heart who are governed by the law of God. </a:t>
            </a:r>
            <a:r>
              <a:rPr lang="en-US" sz="2200" dirty="0">
                <a:solidFill>
                  <a:srgbClr val="FFFF00"/>
                </a:solidFill>
                <a:latin typeface="+mn-lt"/>
              </a:rPr>
              <a:t>Shall we build up a Zion? </a:t>
            </a:r>
            <a:r>
              <a:rPr lang="en-US" sz="2200" dirty="0">
                <a:solidFill>
                  <a:schemeClr val="bg1"/>
                </a:solidFill>
                <a:latin typeface="+mn-lt"/>
              </a:rPr>
              <a:t>We shall; but we shall not, every one of us, have our own way about it.” </a:t>
            </a:r>
            <a:r>
              <a:rPr lang="en-US" sz="1200" dirty="0">
                <a:solidFill>
                  <a:schemeClr val="bg1"/>
                </a:solidFill>
                <a:latin typeface="+mn-lt"/>
              </a:rPr>
              <a:t>(JD 26:109)</a:t>
            </a:r>
          </a:p>
        </p:txBody>
      </p:sp>
      <p:sp>
        <p:nvSpPr>
          <p:cNvPr id="8" name="Rectangle 7">
            <a:extLst>
              <a:ext uri="{FF2B5EF4-FFF2-40B4-BE49-F238E27FC236}">
                <a16:creationId xmlns:a16="http://schemas.microsoft.com/office/drawing/2014/main" id="{AE8701F5-7E3D-4B5B-832B-41511F99DFC1}"/>
              </a:ext>
            </a:extLst>
          </p:cNvPr>
          <p:cNvSpPr/>
          <p:nvPr/>
        </p:nvSpPr>
        <p:spPr>
          <a:xfrm>
            <a:off x="2765196" y="6274713"/>
            <a:ext cx="7598005" cy="430887"/>
          </a:xfrm>
          <a:prstGeom prst="rect">
            <a:avLst/>
          </a:prstGeom>
        </p:spPr>
        <p:txBody>
          <a:bodyPr wrap="square">
            <a:spAutoFit/>
          </a:bodyPr>
          <a:lstStyle/>
          <a:p>
            <a:r>
              <a:rPr lang="en-US" sz="2200" b="1" dirty="0">
                <a:solidFill>
                  <a:srgbClr val="00FF00"/>
                </a:solidFill>
                <a:latin typeface="+mn-lt"/>
              </a:rPr>
              <a:t>President John Taylor: </a:t>
            </a:r>
            <a:r>
              <a:rPr lang="en-US" sz="2200" dirty="0">
                <a:solidFill>
                  <a:schemeClr val="bg1"/>
                </a:solidFill>
                <a:latin typeface="+mn-lt"/>
              </a:rPr>
              <a:t>“There have been Zions before.” </a:t>
            </a:r>
            <a:r>
              <a:rPr lang="en-US" sz="1200" dirty="0">
                <a:solidFill>
                  <a:schemeClr val="bg1"/>
                </a:solidFill>
                <a:latin typeface="+mn-lt"/>
              </a:rPr>
              <a:t>(JD 23:236)</a:t>
            </a:r>
          </a:p>
        </p:txBody>
      </p:sp>
      <p:sp>
        <p:nvSpPr>
          <p:cNvPr id="9" name="Rectangle 8">
            <a:extLst>
              <a:ext uri="{FF2B5EF4-FFF2-40B4-BE49-F238E27FC236}">
                <a16:creationId xmlns:a16="http://schemas.microsoft.com/office/drawing/2014/main" id="{FFA31689-8F83-4943-BDC4-4C1D6659FF88}"/>
              </a:ext>
            </a:extLst>
          </p:cNvPr>
          <p:cNvSpPr/>
          <p:nvPr/>
        </p:nvSpPr>
        <p:spPr>
          <a:xfrm>
            <a:off x="3460094" y="2353966"/>
            <a:ext cx="3505200" cy="461665"/>
          </a:xfrm>
          <a:prstGeom prst="rect">
            <a:avLst/>
          </a:prstGeom>
        </p:spPr>
        <p:txBody>
          <a:bodyPr wrap="square">
            <a:spAutoFit/>
          </a:bodyPr>
          <a:lstStyle/>
          <a:p>
            <a:r>
              <a:rPr lang="en-US" sz="2400" b="1" dirty="0">
                <a:solidFill>
                  <a:srgbClr val="FFFF00"/>
                </a:solidFill>
                <a:latin typeface="+mn-lt"/>
              </a:rPr>
              <a:t>How will Zion be built?</a:t>
            </a:r>
          </a:p>
        </p:txBody>
      </p:sp>
      <p:sp>
        <p:nvSpPr>
          <p:cNvPr id="12" name="Rectangle 11">
            <a:extLst>
              <a:ext uri="{FF2B5EF4-FFF2-40B4-BE49-F238E27FC236}">
                <a16:creationId xmlns:a16="http://schemas.microsoft.com/office/drawing/2014/main" id="{3A9D7BAD-4E5D-4583-B913-734457E750BA}"/>
              </a:ext>
            </a:extLst>
          </p:cNvPr>
          <p:cNvSpPr/>
          <p:nvPr/>
        </p:nvSpPr>
        <p:spPr>
          <a:xfrm>
            <a:off x="3451453" y="1892996"/>
            <a:ext cx="3513841" cy="461665"/>
          </a:xfrm>
          <a:prstGeom prst="rect">
            <a:avLst/>
          </a:prstGeom>
        </p:spPr>
        <p:txBody>
          <a:bodyPr wrap="square">
            <a:spAutoFit/>
          </a:bodyPr>
          <a:lstStyle/>
          <a:p>
            <a:r>
              <a:rPr lang="en-US" sz="2400" b="1" dirty="0">
                <a:solidFill>
                  <a:srgbClr val="FFFF00"/>
                </a:solidFill>
                <a:latin typeface="+mn-lt"/>
              </a:rPr>
              <a:t>Who will build Zion?</a:t>
            </a:r>
          </a:p>
        </p:txBody>
      </p:sp>
      <p:sp>
        <p:nvSpPr>
          <p:cNvPr id="13" name="Rectangle 12">
            <a:extLst>
              <a:ext uri="{FF2B5EF4-FFF2-40B4-BE49-F238E27FC236}">
                <a16:creationId xmlns:a16="http://schemas.microsoft.com/office/drawing/2014/main" id="{C8205CB6-7B96-4FB3-B578-950988189E87}"/>
              </a:ext>
            </a:extLst>
          </p:cNvPr>
          <p:cNvSpPr/>
          <p:nvPr/>
        </p:nvSpPr>
        <p:spPr>
          <a:xfrm>
            <a:off x="3460094" y="2814935"/>
            <a:ext cx="3962400" cy="461665"/>
          </a:xfrm>
          <a:prstGeom prst="rect">
            <a:avLst/>
          </a:prstGeom>
        </p:spPr>
        <p:txBody>
          <a:bodyPr wrap="square">
            <a:spAutoFit/>
          </a:bodyPr>
          <a:lstStyle/>
          <a:p>
            <a:r>
              <a:rPr lang="en-US" sz="2400" b="1" dirty="0">
                <a:solidFill>
                  <a:srgbClr val="FFFF00"/>
                </a:solidFill>
                <a:latin typeface="+mn-lt"/>
              </a:rPr>
              <a:t>What is the Future of Zion?</a:t>
            </a:r>
          </a:p>
        </p:txBody>
      </p:sp>
      <p:sp>
        <p:nvSpPr>
          <p:cNvPr id="14" name="Rectangle 13">
            <a:extLst>
              <a:ext uri="{FF2B5EF4-FFF2-40B4-BE49-F238E27FC236}">
                <a16:creationId xmlns:a16="http://schemas.microsoft.com/office/drawing/2014/main" id="{6BDB71B7-B2B2-4741-81DC-739CB2D5193E}"/>
              </a:ext>
            </a:extLst>
          </p:cNvPr>
          <p:cNvSpPr/>
          <p:nvPr/>
        </p:nvSpPr>
        <p:spPr>
          <a:xfrm>
            <a:off x="4249918" y="4852510"/>
            <a:ext cx="3590041" cy="461665"/>
          </a:xfrm>
          <a:prstGeom prst="rect">
            <a:avLst/>
          </a:prstGeom>
        </p:spPr>
        <p:txBody>
          <a:bodyPr wrap="square">
            <a:spAutoFit/>
          </a:bodyPr>
          <a:lstStyle/>
          <a:p>
            <a:r>
              <a:rPr lang="en-US" sz="2400" b="1" dirty="0">
                <a:solidFill>
                  <a:srgbClr val="00FF00"/>
                </a:solidFill>
                <a:latin typeface="+mn-lt"/>
              </a:rPr>
              <a:t>1</a:t>
            </a:r>
            <a:r>
              <a:rPr lang="en-US" sz="2400" b="1" baseline="30000" dirty="0">
                <a:solidFill>
                  <a:srgbClr val="00FF00"/>
                </a:solidFill>
                <a:latin typeface="+mn-lt"/>
              </a:rPr>
              <a:t>st</a:t>
            </a:r>
            <a:r>
              <a:rPr lang="en-US" sz="2400" b="1" dirty="0">
                <a:solidFill>
                  <a:srgbClr val="00FF00"/>
                </a:solidFill>
                <a:latin typeface="+mn-lt"/>
              </a:rPr>
              <a:t>  Personal</a:t>
            </a:r>
          </a:p>
        </p:txBody>
      </p:sp>
      <p:sp>
        <p:nvSpPr>
          <p:cNvPr id="15" name="Rectangle 14">
            <a:extLst>
              <a:ext uri="{FF2B5EF4-FFF2-40B4-BE49-F238E27FC236}">
                <a16:creationId xmlns:a16="http://schemas.microsoft.com/office/drawing/2014/main" id="{3C3FC09B-6D74-4BE2-A312-6F85E419C9CD}"/>
              </a:ext>
            </a:extLst>
          </p:cNvPr>
          <p:cNvSpPr/>
          <p:nvPr/>
        </p:nvSpPr>
        <p:spPr>
          <a:xfrm>
            <a:off x="4258559" y="5710535"/>
            <a:ext cx="3590041" cy="461665"/>
          </a:xfrm>
          <a:prstGeom prst="rect">
            <a:avLst/>
          </a:prstGeom>
        </p:spPr>
        <p:txBody>
          <a:bodyPr wrap="square">
            <a:spAutoFit/>
          </a:bodyPr>
          <a:lstStyle/>
          <a:p>
            <a:r>
              <a:rPr lang="en-US" sz="2400" b="1" dirty="0">
                <a:solidFill>
                  <a:srgbClr val="00FF00"/>
                </a:solidFill>
                <a:latin typeface="+mn-lt"/>
              </a:rPr>
              <a:t>3</a:t>
            </a:r>
            <a:r>
              <a:rPr lang="en-US" sz="2400" b="1" baseline="30000" dirty="0">
                <a:solidFill>
                  <a:srgbClr val="00FF00"/>
                </a:solidFill>
                <a:latin typeface="+mn-lt"/>
              </a:rPr>
              <a:t>rd</a:t>
            </a:r>
            <a:r>
              <a:rPr lang="en-US" sz="2400" b="1" dirty="0">
                <a:solidFill>
                  <a:srgbClr val="00FF00"/>
                </a:solidFill>
                <a:latin typeface="+mn-lt"/>
              </a:rPr>
              <a:t> Place</a:t>
            </a:r>
          </a:p>
        </p:txBody>
      </p:sp>
      <p:sp>
        <p:nvSpPr>
          <p:cNvPr id="16" name="Rectangle 15">
            <a:extLst>
              <a:ext uri="{FF2B5EF4-FFF2-40B4-BE49-F238E27FC236}">
                <a16:creationId xmlns:a16="http://schemas.microsoft.com/office/drawing/2014/main" id="{DADE429E-3DC1-4327-8853-BC388EE716AD}"/>
              </a:ext>
            </a:extLst>
          </p:cNvPr>
          <p:cNvSpPr/>
          <p:nvPr/>
        </p:nvSpPr>
        <p:spPr>
          <a:xfrm>
            <a:off x="4249918" y="5281522"/>
            <a:ext cx="3590041" cy="461665"/>
          </a:xfrm>
          <a:prstGeom prst="rect">
            <a:avLst/>
          </a:prstGeom>
        </p:spPr>
        <p:txBody>
          <a:bodyPr wrap="square">
            <a:spAutoFit/>
          </a:bodyPr>
          <a:lstStyle/>
          <a:p>
            <a:r>
              <a:rPr lang="en-US" sz="2400" b="1" dirty="0">
                <a:solidFill>
                  <a:srgbClr val="00FF00"/>
                </a:solidFill>
                <a:latin typeface="+mn-lt"/>
              </a:rPr>
              <a:t>2</a:t>
            </a:r>
            <a:r>
              <a:rPr lang="en-US" sz="2400" b="1" baseline="30000" dirty="0">
                <a:solidFill>
                  <a:srgbClr val="00FF00"/>
                </a:solidFill>
                <a:latin typeface="+mn-lt"/>
              </a:rPr>
              <a:t>nd</a:t>
            </a:r>
            <a:r>
              <a:rPr lang="en-US" sz="2400" b="1" dirty="0">
                <a:solidFill>
                  <a:srgbClr val="00FF00"/>
                </a:solidFill>
                <a:latin typeface="+mn-lt"/>
              </a:rPr>
              <a:t> Society</a:t>
            </a:r>
          </a:p>
        </p:txBody>
      </p:sp>
      <p:sp>
        <p:nvSpPr>
          <p:cNvPr id="2" name="Rectangle 1">
            <a:extLst>
              <a:ext uri="{FF2B5EF4-FFF2-40B4-BE49-F238E27FC236}">
                <a16:creationId xmlns:a16="http://schemas.microsoft.com/office/drawing/2014/main" id="{02E4D6A6-F21D-46F8-AAAF-6FDFB405306E}"/>
              </a:ext>
            </a:extLst>
          </p:cNvPr>
          <p:cNvSpPr/>
          <p:nvPr/>
        </p:nvSpPr>
        <p:spPr>
          <a:xfrm>
            <a:off x="10363201" y="3490785"/>
            <a:ext cx="1524000" cy="243015"/>
          </a:xfrm>
          <a:prstGeom prst="rect">
            <a:avLst/>
          </a:prstGeom>
          <a:solidFill>
            <a:srgbClr val="00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AAA557F-5FC0-40D5-883B-B6B3185235C8}"/>
              </a:ext>
            </a:extLst>
          </p:cNvPr>
          <p:cNvSpPr/>
          <p:nvPr/>
        </p:nvSpPr>
        <p:spPr>
          <a:xfrm>
            <a:off x="7010399" y="3817623"/>
            <a:ext cx="2819401" cy="256149"/>
          </a:xfrm>
          <a:prstGeom prst="rect">
            <a:avLst/>
          </a:prstGeom>
          <a:solidFill>
            <a:srgbClr val="00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3D41FE1-C9B8-4362-9B19-841AFC8C0198}"/>
              </a:ext>
            </a:extLst>
          </p:cNvPr>
          <p:cNvSpPr/>
          <p:nvPr/>
        </p:nvSpPr>
        <p:spPr>
          <a:xfrm>
            <a:off x="10701735" y="4138249"/>
            <a:ext cx="1033066" cy="281351"/>
          </a:xfrm>
          <a:prstGeom prst="rect">
            <a:avLst/>
          </a:prstGeom>
          <a:solidFill>
            <a:srgbClr val="00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picture containing person, person&#10;&#10;Description automatically generated">
            <a:extLst>
              <a:ext uri="{FF2B5EF4-FFF2-40B4-BE49-F238E27FC236}">
                <a16:creationId xmlns:a16="http://schemas.microsoft.com/office/drawing/2014/main" id="{1E29647D-412D-4C6D-AEE4-44331160C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40" y="359387"/>
            <a:ext cx="1949995" cy="2785707"/>
          </a:xfrm>
          <a:prstGeom prst="rect">
            <a:avLst/>
          </a:prstGeom>
        </p:spPr>
      </p:pic>
      <p:pic>
        <p:nvPicPr>
          <p:cNvPr id="27" name="Picture 26" descr="A person in a suit sitting in a chair&#10;&#10;Description automatically generated with low confidence">
            <a:extLst>
              <a:ext uri="{FF2B5EF4-FFF2-40B4-BE49-F238E27FC236}">
                <a16:creationId xmlns:a16="http://schemas.microsoft.com/office/drawing/2014/main" id="{DF2901B3-3799-4CD5-8C83-A20B8FA655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960" y="3378338"/>
            <a:ext cx="2340495" cy="3185778"/>
          </a:xfrm>
          <a:prstGeom prst="rect">
            <a:avLst/>
          </a:prstGeom>
        </p:spPr>
      </p:pic>
    </p:spTree>
    <p:extLst>
      <p:ext uri="{BB962C8B-B14F-4D97-AF65-F5344CB8AC3E}">
        <p14:creationId xmlns:p14="http://schemas.microsoft.com/office/powerpoint/2010/main" val="785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7" grpId="0"/>
      <p:bldP spid="8" grpId="0"/>
      <p:bldP spid="9" grpId="0"/>
      <p:bldP spid="12" grpId="0"/>
      <p:bldP spid="13" grpId="0"/>
      <p:bldP spid="14" grpId="0"/>
      <p:bldP spid="15" grpId="0"/>
      <p:bldP spid="16" grpId="0"/>
      <p:bldP spid="2"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A812DF2-E5BF-454A-9063-150D2017FD2C}"/>
              </a:ext>
            </a:extLst>
          </p:cNvPr>
          <p:cNvSpPr>
            <a:spLocks noGrp="1"/>
          </p:cNvSpPr>
          <p:nvPr>
            <p:ph type="ftr" sz="quarter" idx="11"/>
          </p:nvPr>
        </p:nvSpPr>
        <p:spPr/>
        <p:txBody>
          <a:bodyPr/>
          <a:lstStyle/>
          <a:p>
            <a:pPr>
              <a:defRPr/>
            </a:pPr>
            <a:r>
              <a:rPr lang="en-US"/>
              <a:t>©ChristianEternalism.com</a:t>
            </a:r>
            <a:endParaRPr lang="en-US" dirty="0"/>
          </a:p>
        </p:txBody>
      </p:sp>
      <p:sp>
        <p:nvSpPr>
          <p:cNvPr id="3" name="Slide Number Placeholder 2">
            <a:extLst>
              <a:ext uri="{FF2B5EF4-FFF2-40B4-BE49-F238E27FC236}">
                <a16:creationId xmlns:a16="http://schemas.microsoft.com/office/drawing/2014/main" id="{2C2BA381-2764-4113-B06B-DF20DAF0B709}"/>
              </a:ext>
            </a:extLst>
          </p:cNvPr>
          <p:cNvSpPr>
            <a:spLocks noGrp="1"/>
          </p:cNvSpPr>
          <p:nvPr>
            <p:ph type="sldNum" sz="quarter" idx="12"/>
          </p:nvPr>
        </p:nvSpPr>
        <p:spPr/>
        <p:txBody>
          <a:bodyPr/>
          <a:lstStyle/>
          <a:p>
            <a:pPr>
              <a:defRPr/>
            </a:pPr>
            <a:fld id="{6D702CDC-8AD3-4C41-837E-8296D4E3DA84}" type="slidenum">
              <a:rPr lang="en-US" altLang="en-US" smtClean="0"/>
              <a:pPr>
                <a:defRPr/>
              </a:pPr>
              <a:t>3</a:t>
            </a:fld>
            <a:endParaRPr lang="en-US" altLang="en-US" dirty="0"/>
          </a:p>
        </p:txBody>
      </p:sp>
      <p:sp>
        <p:nvSpPr>
          <p:cNvPr id="4" name="TextBox 3">
            <a:extLst>
              <a:ext uri="{FF2B5EF4-FFF2-40B4-BE49-F238E27FC236}">
                <a16:creationId xmlns:a16="http://schemas.microsoft.com/office/drawing/2014/main" id="{65D6C7E7-83AB-4884-89F0-8454E017B598}"/>
              </a:ext>
            </a:extLst>
          </p:cNvPr>
          <p:cNvSpPr txBox="1"/>
          <p:nvPr/>
        </p:nvSpPr>
        <p:spPr>
          <a:xfrm>
            <a:off x="0" y="0"/>
            <a:ext cx="12192000" cy="830997"/>
          </a:xfrm>
          <a:prstGeom prst="rect">
            <a:avLst/>
          </a:prstGeom>
          <a:noFill/>
        </p:spPr>
        <p:txBody>
          <a:bodyPr wrap="square" rtlCol="0">
            <a:spAutoFit/>
          </a:bodyPr>
          <a:lstStyle/>
          <a:p>
            <a:pPr algn="ctr"/>
            <a:r>
              <a:rPr lang="en-US" sz="4800" b="1" dirty="0">
                <a:solidFill>
                  <a:srgbClr val="FFFF00"/>
                </a:solidFill>
                <a:latin typeface="+mn-lt"/>
              </a:rPr>
              <a:t>What is Zion?</a:t>
            </a:r>
          </a:p>
        </p:txBody>
      </p:sp>
      <p:sp>
        <p:nvSpPr>
          <p:cNvPr id="5" name="Rectangle 4">
            <a:extLst>
              <a:ext uri="{FF2B5EF4-FFF2-40B4-BE49-F238E27FC236}">
                <a16:creationId xmlns:a16="http://schemas.microsoft.com/office/drawing/2014/main" id="{662EF4BA-5A16-4DF6-AEBE-29F55B81A5D3}"/>
              </a:ext>
            </a:extLst>
          </p:cNvPr>
          <p:cNvSpPr/>
          <p:nvPr/>
        </p:nvSpPr>
        <p:spPr>
          <a:xfrm>
            <a:off x="381000" y="2057400"/>
            <a:ext cx="11564725" cy="369332"/>
          </a:xfrm>
          <a:prstGeom prst="rect">
            <a:avLst/>
          </a:prstGeom>
        </p:spPr>
        <p:txBody>
          <a:bodyPr wrap="square">
            <a:spAutoFit/>
          </a:bodyPr>
          <a:lstStyle/>
          <a:p>
            <a:r>
              <a:rPr lang="en-US" dirty="0">
                <a:solidFill>
                  <a:srgbClr val="00FF00"/>
                </a:solidFill>
                <a:latin typeface="+mn-lt"/>
              </a:rPr>
              <a:t>Elder Bruce R. McConkie: </a:t>
            </a:r>
            <a:r>
              <a:rPr lang="en-US" dirty="0">
                <a:solidFill>
                  <a:schemeClr val="bg1"/>
                </a:solidFill>
                <a:latin typeface="+mn-lt"/>
              </a:rPr>
              <a:t>“Zion is the name given by the Lord to </a:t>
            </a:r>
            <a:r>
              <a:rPr lang="en-US" dirty="0">
                <a:solidFill>
                  <a:srgbClr val="00FF00"/>
                </a:solidFill>
                <a:latin typeface="+mn-lt"/>
              </a:rPr>
              <a:t>his saints</a:t>
            </a:r>
            <a:r>
              <a:rPr lang="en-US" dirty="0">
                <a:solidFill>
                  <a:schemeClr val="bg1"/>
                </a:solidFill>
                <a:latin typeface="+mn-lt"/>
              </a:rPr>
              <a:t>.” </a:t>
            </a:r>
            <a:r>
              <a:rPr lang="en-US" sz="1200" dirty="0">
                <a:solidFill>
                  <a:schemeClr val="bg1"/>
                </a:solidFill>
                <a:latin typeface="+mn-lt"/>
              </a:rPr>
              <a:t>(Mormon Doctrine, p854)</a:t>
            </a:r>
          </a:p>
        </p:txBody>
      </p:sp>
      <p:sp>
        <p:nvSpPr>
          <p:cNvPr id="6" name="Rectangle 5">
            <a:extLst>
              <a:ext uri="{FF2B5EF4-FFF2-40B4-BE49-F238E27FC236}">
                <a16:creationId xmlns:a16="http://schemas.microsoft.com/office/drawing/2014/main" id="{D07255CA-9706-4236-A483-F2EAD3990060}"/>
              </a:ext>
            </a:extLst>
          </p:cNvPr>
          <p:cNvSpPr/>
          <p:nvPr/>
        </p:nvSpPr>
        <p:spPr>
          <a:xfrm>
            <a:off x="381000" y="2401669"/>
            <a:ext cx="11811000" cy="369332"/>
          </a:xfrm>
          <a:prstGeom prst="rect">
            <a:avLst/>
          </a:prstGeom>
        </p:spPr>
        <p:txBody>
          <a:bodyPr wrap="square">
            <a:spAutoFit/>
          </a:bodyPr>
          <a:lstStyle/>
          <a:p>
            <a:r>
              <a:rPr lang="en-US" dirty="0">
                <a:solidFill>
                  <a:srgbClr val="00FF00"/>
                </a:solidFill>
                <a:latin typeface="+mn-lt"/>
              </a:rPr>
              <a:t>Moses 7:18 </a:t>
            </a:r>
            <a:r>
              <a:rPr lang="en-US" dirty="0">
                <a:solidFill>
                  <a:schemeClr val="bg1"/>
                </a:solidFill>
                <a:latin typeface="+mn-lt"/>
              </a:rPr>
              <a:t>“And the </a:t>
            </a:r>
            <a:r>
              <a:rPr lang="en-US" dirty="0">
                <a:solidFill>
                  <a:srgbClr val="00FF00"/>
                </a:solidFill>
                <a:latin typeface="+mn-lt"/>
              </a:rPr>
              <a:t>Lord called his people Zion</a:t>
            </a:r>
            <a:r>
              <a:rPr lang="en-US" dirty="0">
                <a:solidFill>
                  <a:schemeClr val="bg1"/>
                </a:solidFill>
                <a:latin typeface="+mn-lt"/>
              </a:rPr>
              <a:t>, because they were of </a:t>
            </a:r>
            <a:r>
              <a:rPr lang="en-US" dirty="0">
                <a:solidFill>
                  <a:srgbClr val="00FF00"/>
                </a:solidFill>
                <a:latin typeface="+mn-lt"/>
              </a:rPr>
              <a:t>one heart and one mind</a:t>
            </a:r>
            <a:r>
              <a:rPr lang="en-US" dirty="0">
                <a:solidFill>
                  <a:schemeClr val="bg1"/>
                </a:solidFill>
                <a:latin typeface="+mn-lt"/>
              </a:rPr>
              <a:t>, and dwelt in righteousness;</a:t>
            </a:r>
          </a:p>
        </p:txBody>
      </p:sp>
      <p:sp>
        <p:nvSpPr>
          <p:cNvPr id="7" name="Rectangle 6">
            <a:extLst>
              <a:ext uri="{FF2B5EF4-FFF2-40B4-BE49-F238E27FC236}">
                <a16:creationId xmlns:a16="http://schemas.microsoft.com/office/drawing/2014/main" id="{7FC705FF-814A-4A38-9755-98DBD1F8E680}"/>
              </a:ext>
            </a:extLst>
          </p:cNvPr>
          <p:cNvSpPr/>
          <p:nvPr/>
        </p:nvSpPr>
        <p:spPr>
          <a:xfrm>
            <a:off x="381000" y="1018401"/>
            <a:ext cx="11506200" cy="369332"/>
          </a:xfrm>
          <a:prstGeom prst="rect">
            <a:avLst/>
          </a:prstGeom>
        </p:spPr>
        <p:txBody>
          <a:bodyPr wrap="square">
            <a:spAutoFit/>
          </a:bodyPr>
          <a:lstStyle/>
          <a:p>
            <a:r>
              <a:rPr lang="en-US" dirty="0">
                <a:solidFill>
                  <a:srgbClr val="00FF00"/>
                </a:solidFill>
                <a:latin typeface="+mn-lt"/>
              </a:rPr>
              <a:t>D&amp;C 97:21 </a:t>
            </a:r>
            <a:r>
              <a:rPr lang="en-US" dirty="0">
                <a:solidFill>
                  <a:schemeClr val="bg1"/>
                </a:solidFill>
                <a:latin typeface="+mn-lt"/>
              </a:rPr>
              <a:t>“Therefore, verily, thus saith the Lord, let Zion rejoice, for this is Zion—the </a:t>
            </a:r>
            <a:r>
              <a:rPr lang="en-US" dirty="0">
                <a:solidFill>
                  <a:srgbClr val="00FF00"/>
                </a:solidFill>
                <a:latin typeface="+mn-lt"/>
              </a:rPr>
              <a:t>pure in heart</a:t>
            </a:r>
            <a:r>
              <a:rPr lang="en-US" dirty="0">
                <a:solidFill>
                  <a:schemeClr val="bg1"/>
                </a:solidFill>
                <a:latin typeface="+mn-lt"/>
              </a:rPr>
              <a:t>;”</a:t>
            </a:r>
          </a:p>
        </p:txBody>
      </p:sp>
      <p:sp>
        <p:nvSpPr>
          <p:cNvPr id="8" name="Rectangle 7">
            <a:extLst>
              <a:ext uri="{FF2B5EF4-FFF2-40B4-BE49-F238E27FC236}">
                <a16:creationId xmlns:a16="http://schemas.microsoft.com/office/drawing/2014/main" id="{99D50994-C88C-4CE2-B59C-23C88E617E6A}"/>
              </a:ext>
            </a:extLst>
          </p:cNvPr>
          <p:cNvSpPr/>
          <p:nvPr/>
        </p:nvSpPr>
        <p:spPr>
          <a:xfrm>
            <a:off x="134725" y="1752600"/>
            <a:ext cx="6096000" cy="400110"/>
          </a:xfrm>
          <a:prstGeom prst="rect">
            <a:avLst/>
          </a:prstGeom>
        </p:spPr>
        <p:txBody>
          <a:bodyPr>
            <a:spAutoFit/>
          </a:bodyPr>
          <a:lstStyle/>
          <a:p>
            <a:r>
              <a:rPr lang="en-US" sz="2000" b="1" dirty="0">
                <a:solidFill>
                  <a:srgbClr val="00FF00"/>
                </a:solidFill>
                <a:latin typeface="+mn-lt"/>
              </a:rPr>
              <a:t>2</a:t>
            </a:r>
            <a:r>
              <a:rPr lang="en-US" sz="2000" b="1" baseline="30000" dirty="0">
                <a:solidFill>
                  <a:srgbClr val="00FF00"/>
                </a:solidFill>
                <a:latin typeface="+mn-lt"/>
              </a:rPr>
              <a:t>nd</a:t>
            </a:r>
            <a:r>
              <a:rPr lang="en-US" sz="2000" b="1" dirty="0">
                <a:solidFill>
                  <a:srgbClr val="00FF00"/>
                </a:solidFill>
                <a:latin typeface="+mn-lt"/>
              </a:rPr>
              <a:t> Zion is a Society (of the pure in heart)</a:t>
            </a:r>
          </a:p>
        </p:txBody>
      </p:sp>
      <p:sp>
        <p:nvSpPr>
          <p:cNvPr id="9" name="Rectangle 8">
            <a:extLst>
              <a:ext uri="{FF2B5EF4-FFF2-40B4-BE49-F238E27FC236}">
                <a16:creationId xmlns:a16="http://schemas.microsoft.com/office/drawing/2014/main" id="{523DE8C3-528A-4047-8B1C-746E9130BD5D}"/>
              </a:ext>
            </a:extLst>
          </p:cNvPr>
          <p:cNvSpPr/>
          <p:nvPr/>
        </p:nvSpPr>
        <p:spPr>
          <a:xfrm>
            <a:off x="134724" y="3028890"/>
            <a:ext cx="9009276" cy="400110"/>
          </a:xfrm>
          <a:prstGeom prst="rect">
            <a:avLst/>
          </a:prstGeom>
        </p:spPr>
        <p:txBody>
          <a:bodyPr wrap="square">
            <a:spAutoFit/>
          </a:bodyPr>
          <a:lstStyle/>
          <a:p>
            <a:r>
              <a:rPr lang="en-US" sz="2000" b="1" dirty="0">
                <a:solidFill>
                  <a:srgbClr val="00FF00"/>
                </a:solidFill>
                <a:latin typeface="+mn-lt"/>
              </a:rPr>
              <a:t>3</a:t>
            </a:r>
            <a:r>
              <a:rPr lang="en-US" sz="2000" b="1" baseline="30000" dirty="0">
                <a:solidFill>
                  <a:srgbClr val="00FF00"/>
                </a:solidFill>
                <a:latin typeface="+mn-lt"/>
              </a:rPr>
              <a:t>rd</a:t>
            </a:r>
            <a:r>
              <a:rPr lang="en-US" sz="2000" b="1" dirty="0">
                <a:solidFill>
                  <a:srgbClr val="00FF00"/>
                </a:solidFill>
                <a:latin typeface="+mn-lt"/>
              </a:rPr>
              <a:t> Zion is Gathering Places, Central Dwelling Place  (for the pure in heart) </a:t>
            </a:r>
          </a:p>
        </p:txBody>
      </p:sp>
      <p:sp>
        <p:nvSpPr>
          <p:cNvPr id="10" name="Rectangle 9">
            <a:extLst>
              <a:ext uri="{FF2B5EF4-FFF2-40B4-BE49-F238E27FC236}">
                <a16:creationId xmlns:a16="http://schemas.microsoft.com/office/drawing/2014/main" id="{D30BEDD0-1461-4061-B283-2335FA3CBEC8}"/>
              </a:ext>
            </a:extLst>
          </p:cNvPr>
          <p:cNvSpPr/>
          <p:nvPr/>
        </p:nvSpPr>
        <p:spPr>
          <a:xfrm>
            <a:off x="380998" y="4448770"/>
            <a:ext cx="11676275" cy="646331"/>
          </a:xfrm>
          <a:prstGeom prst="rect">
            <a:avLst/>
          </a:prstGeom>
        </p:spPr>
        <p:txBody>
          <a:bodyPr wrap="square">
            <a:spAutoFit/>
          </a:bodyPr>
          <a:lstStyle/>
          <a:p>
            <a:r>
              <a:rPr lang="en-US" dirty="0">
                <a:solidFill>
                  <a:srgbClr val="00FF00"/>
                </a:solidFill>
                <a:latin typeface="+mn-lt"/>
              </a:rPr>
              <a:t>Enoch’s City: </a:t>
            </a:r>
            <a:r>
              <a:rPr lang="en-US" dirty="0">
                <a:solidFill>
                  <a:schemeClr val="bg1"/>
                </a:solidFill>
                <a:latin typeface="+mn-lt"/>
              </a:rPr>
              <a:t>“And Enoch continued his preaching in righteousness unto the people of God. And it came to pass in his days, that he built a city that was called the </a:t>
            </a:r>
            <a:r>
              <a:rPr lang="en-US" dirty="0">
                <a:solidFill>
                  <a:srgbClr val="00FF00"/>
                </a:solidFill>
                <a:latin typeface="+mn-lt"/>
              </a:rPr>
              <a:t>City of Holiness, even Zion</a:t>
            </a:r>
            <a:r>
              <a:rPr lang="en-US" dirty="0">
                <a:solidFill>
                  <a:schemeClr val="bg1"/>
                </a:solidFill>
                <a:latin typeface="+mn-lt"/>
              </a:rPr>
              <a:t>. </a:t>
            </a:r>
            <a:r>
              <a:rPr lang="en-US" sz="1200" dirty="0">
                <a:solidFill>
                  <a:schemeClr val="bg1"/>
                </a:solidFill>
                <a:latin typeface="+mn-lt"/>
              </a:rPr>
              <a:t>(Moses 7:19) </a:t>
            </a:r>
          </a:p>
        </p:txBody>
      </p:sp>
      <p:sp>
        <p:nvSpPr>
          <p:cNvPr id="11" name="Rectangle 10">
            <a:extLst>
              <a:ext uri="{FF2B5EF4-FFF2-40B4-BE49-F238E27FC236}">
                <a16:creationId xmlns:a16="http://schemas.microsoft.com/office/drawing/2014/main" id="{82BFC467-4694-431D-894E-9C88C67DC9E5}"/>
              </a:ext>
            </a:extLst>
          </p:cNvPr>
          <p:cNvSpPr/>
          <p:nvPr/>
        </p:nvSpPr>
        <p:spPr>
          <a:xfrm>
            <a:off x="134724" y="685800"/>
            <a:ext cx="8704475" cy="400110"/>
          </a:xfrm>
          <a:prstGeom prst="rect">
            <a:avLst/>
          </a:prstGeom>
        </p:spPr>
        <p:txBody>
          <a:bodyPr wrap="square">
            <a:spAutoFit/>
          </a:bodyPr>
          <a:lstStyle/>
          <a:p>
            <a:r>
              <a:rPr lang="en-US" sz="2000" b="1" dirty="0">
                <a:solidFill>
                  <a:srgbClr val="00FF00"/>
                </a:solidFill>
                <a:latin typeface="+mn-lt"/>
              </a:rPr>
              <a:t>1</a:t>
            </a:r>
            <a:r>
              <a:rPr lang="en-US" sz="2000" b="1" baseline="30000" dirty="0">
                <a:solidFill>
                  <a:srgbClr val="00FF00"/>
                </a:solidFill>
                <a:latin typeface="+mn-lt"/>
              </a:rPr>
              <a:t>st</a:t>
            </a:r>
            <a:r>
              <a:rPr lang="en-US" sz="2000" b="1" dirty="0">
                <a:solidFill>
                  <a:srgbClr val="00FF00"/>
                </a:solidFill>
                <a:latin typeface="+mn-lt"/>
              </a:rPr>
              <a:t> Zion is a Personal Spiritual State of Being (the pure in heart)</a:t>
            </a:r>
          </a:p>
        </p:txBody>
      </p:sp>
      <p:sp>
        <p:nvSpPr>
          <p:cNvPr id="12" name="Rectangle 11">
            <a:extLst>
              <a:ext uri="{FF2B5EF4-FFF2-40B4-BE49-F238E27FC236}">
                <a16:creationId xmlns:a16="http://schemas.microsoft.com/office/drawing/2014/main" id="{E3987246-ACA5-4840-B7A8-72FDFD156444}"/>
              </a:ext>
            </a:extLst>
          </p:cNvPr>
          <p:cNvSpPr/>
          <p:nvPr/>
        </p:nvSpPr>
        <p:spPr>
          <a:xfrm>
            <a:off x="380998" y="5115520"/>
            <a:ext cx="11676275" cy="646331"/>
          </a:xfrm>
          <a:prstGeom prst="rect">
            <a:avLst/>
          </a:prstGeom>
        </p:spPr>
        <p:txBody>
          <a:bodyPr wrap="square">
            <a:spAutoFit/>
          </a:bodyPr>
          <a:lstStyle/>
          <a:p>
            <a:r>
              <a:rPr lang="en-US" dirty="0">
                <a:solidFill>
                  <a:srgbClr val="00FF00"/>
                </a:solidFill>
                <a:latin typeface="+mn-lt"/>
              </a:rPr>
              <a:t>Old Jerusalem: </a:t>
            </a:r>
            <a:r>
              <a:rPr lang="en-US" dirty="0">
                <a:solidFill>
                  <a:schemeClr val="bg1"/>
                </a:solidFill>
                <a:latin typeface="+mn-lt"/>
              </a:rPr>
              <a:t>“At least from the days of King David, the name Zion was applied to one of the hills upon which Jerusalem is built or later, to the entire city.” </a:t>
            </a:r>
            <a:r>
              <a:rPr lang="en-US" sz="1200" dirty="0">
                <a:solidFill>
                  <a:schemeClr val="bg1"/>
                </a:solidFill>
                <a:latin typeface="+mn-lt"/>
              </a:rPr>
              <a:t>(Mormon Doctrine, p854, 2 Sam. 5:6-7)</a:t>
            </a:r>
          </a:p>
        </p:txBody>
      </p:sp>
      <p:sp>
        <p:nvSpPr>
          <p:cNvPr id="15" name="Rectangle 14">
            <a:extLst>
              <a:ext uri="{FF2B5EF4-FFF2-40B4-BE49-F238E27FC236}">
                <a16:creationId xmlns:a16="http://schemas.microsoft.com/office/drawing/2014/main" id="{6D7C2510-3F1E-453D-8231-BBE17AE0C71B}"/>
              </a:ext>
            </a:extLst>
          </p:cNvPr>
          <p:cNvSpPr/>
          <p:nvPr/>
        </p:nvSpPr>
        <p:spPr>
          <a:xfrm>
            <a:off x="380998" y="3392269"/>
            <a:ext cx="11638567" cy="646331"/>
          </a:xfrm>
          <a:prstGeom prst="rect">
            <a:avLst/>
          </a:prstGeom>
        </p:spPr>
        <p:txBody>
          <a:bodyPr wrap="square">
            <a:spAutoFit/>
          </a:bodyPr>
          <a:lstStyle/>
          <a:p>
            <a:r>
              <a:rPr lang="en-US" dirty="0">
                <a:solidFill>
                  <a:srgbClr val="00FF00"/>
                </a:solidFill>
                <a:latin typeface="+mn-lt"/>
              </a:rPr>
              <a:t>President Brigham Young: </a:t>
            </a:r>
            <a:r>
              <a:rPr lang="en-US" dirty="0">
                <a:solidFill>
                  <a:schemeClr val="bg1"/>
                </a:solidFill>
                <a:latin typeface="+mn-lt"/>
              </a:rPr>
              <a:t>“</a:t>
            </a:r>
            <a:r>
              <a:rPr lang="en-US" dirty="0">
                <a:solidFill>
                  <a:srgbClr val="FFFF00"/>
                </a:solidFill>
                <a:latin typeface="+mn-lt"/>
              </a:rPr>
              <a:t>And where is the land of Zion? </a:t>
            </a:r>
            <a:r>
              <a:rPr lang="en-US" dirty="0">
                <a:solidFill>
                  <a:schemeClr val="bg1"/>
                </a:solidFill>
                <a:latin typeface="+mn-lt"/>
              </a:rPr>
              <a:t>It is wherever the finger of the Lord has pointed out for His people to gather to. That is the place to go to. ” </a:t>
            </a:r>
            <a:r>
              <a:rPr lang="en-US" sz="1200" dirty="0">
                <a:solidFill>
                  <a:schemeClr val="bg1"/>
                </a:solidFill>
                <a:latin typeface="+mn-lt"/>
              </a:rPr>
              <a:t>(JD 12:228-229)</a:t>
            </a:r>
          </a:p>
        </p:txBody>
      </p:sp>
      <p:sp>
        <p:nvSpPr>
          <p:cNvPr id="16" name="Rectangle 15">
            <a:extLst>
              <a:ext uri="{FF2B5EF4-FFF2-40B4-BE49-F238E27FC236}">
                <a16:creationId xmlns:a16="http://schemas.microsoft.com/office/drawing/2014/main" id="{6F856C5A-C38D-4F9B-BE73-48FD74D6D21F}"/>
              </a:ext>
            </a:extLst>
          </p:cNvPr>
          <p:cNvSpPr/>
          <p:nvPr/>
        </p:nvSpPr>
        <p:spPr>
          <a:xfrm>
            <a:off x="380998" y="4059019"/>
            <a:ext cx="11460509" cy="369332"/>
          </a:xfrm>
          <a:prstGeom prst="rect">
            <a:avLst/>
          </a:prstGeom>
        </p:spPr>
        <p:txBody>
          <a:bodyPr wrap="square">
            <a:spAutoFit/>
          </a:bodyPr>
          <a:lstStyle/>
          <a:p>
            <a:r>
              <a:rPr lang="en-US" dirty="0">
                <a:solidFill>
                  <a:srgbClr val="00FF00"/>
                </a:solidFill>
                <a:latin typeface="+mn-lt"/>
              </a:rPr>
              <a:t>President Brigham Young: </a:t>
            </a:r>
            <a:r>
              <a:rPr lang="en-US" dirty="0">
                <a:solidFill>
                  <a:schemeClr val="bg1"/>
                </a:solidFill>
                <a:latin typeface="+mn-lt"/>
              </a:rPr>
              <a:t>“</a:t>
            </a:r>
            <a:r>
              <a:rPr lang="en-US" dirty="0">
                <a:solidFill>
                  <a:srgbClr val="FFFF00"/>
                </a:solidFill>
                <a:latin typeface="+mn-lt"/>
              </a:rPr>
              <a:t>Where is Zion? </a:t>
            </a:r>
            <a:r>
              <a:rPr lang="en-US" dirty="0">
                <a:solidFill>
                  <a:schemeClr val="bg1"/>
                </a:solidFill>
                <a:latin typeface="+mn-lt"/>
              </a:rPr>
              <a:t>Where the organization of the Church of God is.” </a:t>
            </a:r>
            <a:r>
              <a:rPr lang="en-US" sz="1200" dirty="0">
                <a:solidFill>
                  <a:schemeClr val="bg1"/>
                </a:solidFill>
                <a:latin typeface="+mn-lt"/>
              </a:rPr>
              <a:t>(JD 8:205)</a:t>
            </a:r>
          </a:p>
        </p:txBody>
      </p:sp>
      <p:sp>
        <p:nvSpPr>
          <p:cNvPr id="19" name="Rectangle 18">
            <a:extLst>
              <a:ext uri="{FF2B5EF4-FFF2-40B4-BE49-F238E27FC236}">
                <a16:creationId xmlns:a16="http://schemas.microsoft.com/office/drawing/2014/main" id="{8375AB68-6C18-4C2C-81F4-1AAAA4A11633}"/>
              </a:ext>
            </a:extLst>
          </p:cNvPr>
          <p:cNvSpPr/>
          <p:nvPr/>
        </p:nvSpPr>
        <p:spPr>
          <a:xfrm>
            <a:off x="380998" y="5782270"/>
            <a:ext cx="11730871" cy="923330"/>
          </a:xfrm>
          <a:prstGeom prst="rect">
            <a:avLst/>
          </a:prstGeom>
        </p:spPr>
        <p:txBody>
          <a:bodyPr wrap="square">
            <a:spAutoFit/>
          </a:bodyPr>
          <a:lstStyle/>
          <a:p>
            <a:r>
              <a:rPr lang="en-US" dirty="0">
                <a:solidFill>
                  <a:srgbClr val="00FF00"/>
                </a:solidFill>
                <a:latin typeface="+mn-lt"/>
              </a:rPr>
              <a:t>North and South America (Joseph Smith): </a:t>
            </a:r>
            <a:r>
              <a:rPr lang="en-US" dirty="0">
                <a:solidFill>
                  <a:schemeClr val="bg1"/>
                </a:solidFill>
                <a:latin typeface="+mn-lt"/>
              </a:rPr>
              <a:t>“You know there has been great discussion in relation to </a:t>
            </a:r>
            <a:r>
              <a:rPr lang="en-US" dirty="0">
                <a:solidFill>
                  <a:srgbClr val="00FF00"/>
                </a:solidFill>
                <a:latin typeface="+mn-lt"/>
              </a:rPr>
              <a:t>Zion</a:t>
            </a:r>
            <a:r>
              <a:rPr lang="en-US" dirty="0">
                <a:solidFill>
                  <a:schemeClr val="bg1"/>
                </a:solidFill>
                <a:latin typeface="+mn-lt"/>
              </a:rPr>
              <a:t> … The prophets have spoken and written upon it; but I will make a proclamation that will cover broader ground.  The </a:t>
            </a:r>
            <a:r>
              <a:rPr lang="en-US" dirty="0">
                <a:solidFill>
                  <a:srgbClr val="00FF00"/>
                </a:solidFill>
                <a:latin typeface="+mn-lt"/>
              </a:rPr>
              <a:t>whole of America </a:t>
            </a:r>
            <a:r>
              <a:rPr lang="en-US" dirty="0">
                <a:solidFill>
                  <a:schemeClr val="bg1"/>
                </a:solidFill>
                <a:latin typeface="+mn-lt"/>
              </a:rPr>
              <a:t>is Zion itself from north to south...” </a:t>
            </a:r>
            <a:r>
              <a:rPr lang="en-US" sz="1200" dirty="0">
                <a:solidFill>
                  <a:schemeClr val="bg1"/>
                </a:solidFill>
                <a:latin typeface="+mn-lt"/>
              </a:rPr>
              <a:t>(TPJS, p362.  see 1 Nephi 2:20)</a:t>
            </a:r>
          </a:p>
        </p:txBody>
      </p:sp>
      <p:grpSp>
        <p:nvGrpSpPr>
          <p:cNvPr id="25" name="Group 24">
            <a:extLst>
              <a:ext uri="{FF2B5EF4-FFF2-40B4-BE49-F238E27FC236}">
                <a16:creationId xmlns:a16="http://schemas.microsoft.com/office/drawing/2014/main" id="{9B85A95B-55CF-CA39-2C63-5BF14FA81F9B}"/>
              </a:ext>
            </a:extLst>
          </p:cNvPr>
          <p:cNvGrpSpPr/>
          <p:nvPr/>
        </p:nvGrpSpPr>
        <p:grpSpPr>
          <a:xfrm>
            <a:off x="10591800" y="762000"/>
            <a:ext cx="1236666" cy="1450777"/>
            <a:chOff x="10591800" y="762000"/>
            <a:chExt cx="1236666" cy="1450777"/>
          </a:xfrm>
        </p:grpSpPr>
        <p:grpSp>
          <p:nvGrpSpPr>
            <p:cNvPr id="14" name="Group 33">
              <a:extLst>
                <a:ext uri="{FF2B5EF4-FFF2-40B4-BE49-F238E27FC236}">
                  <a16:creationId xmlns:a16="http://schemas.microsoft.com/office/drawing/2014/main" id="{CFC9B290-84E4-D34F-BDBC-88DBCA96FE86}"/>
                </a:ext>
              </a:extLst>
            </p:cNvPr>
            <p:cNvGrpSpPr>
              <a:grpSpLocks/>
            </p:cNvGrpSpPr>
            <p:nvPr/>
          </p:nvGrpSpPr>
          <p:grpSpPr bwMode="auto">
            <a:xfrm>
              <a:off x="10591800" y="762000"/>
              <a:ext cx="1194296" cy="1095812"/>
              <a:chOff x="980409" y="2689855"/>
              <a:chExt cx="1194566" cy="1095812"/>
            </a:xfrm>
          </p:grpSpPr>
          <p:sp>
            <p:nvSpPr>
              <p:cNvPr id="21" name="Oval 129">
                <a:extLst>
                  <a:ext uri="{FF2B5EF4-FFF2-40B4-BE49-F238E27FC236}">
                    <a16:creationId xmlns:a16="http://schemas.microsoft.com/office/drawing/2014/main" id="{6A0C3117-A54D-1B85-0091-E2089B5B370F}"/>
                  </a:ext>
                </a:extLst>
              </p:cNvPr>
              <p:cNvSpPr>
                <a:spLocks noChangeArrowheads="1"/>
              </p:cNvSpPr>
              <p:nvPr/>
            </p:nvSpPr>
            <p:spPr bwMode="auto">
              <a:xfrm>
                <a:off x="980409" y="2689855"/>
                <a:ext cx="1194566" cy="1095812"/>
              </a:xfrm>
              <a:prstGeom prst="ellipse">
                <a:avLst/>
              </a:prstGeom>
              <a:solidFill>
                <a:schemeClr val="bg1"/>
              </a:solidFill>
              <a:ln w="57150">
                <a:solidFill>
                  <a:srgbClr val="00FF00"/>
                </a:solidFill>
                <a:round/>
                <a:headEnd/>
                <a:tailEnd/>
              </a:ln>
            </p:spPr>
            <p:txBody>
              <a:bodyPr wrap="none" anchor="ctr"/>
              <a:lstStyle/>
              <a:p>
                <a:pPr eaLnBrk="1" hangingPunct="1">
                  <a:defRPr/>
                </a:pPr>
                <a:endParaRPr lang="en-US">
                  <a:solidFill>
                    <a:schemeClr val="bg1"/>
                  </a:solidFill>
                  <a:latin typeface="+mn-lt"/>
                </a:endParaRPr>
              </a:p>
            </p:txBody>
          </p:sp>
          <p:cxnSp>
            <p:nvCxnSpPr>
              <p:cNvPr id="22" name="Straight Connector 21">
                <a:extLst>
                  <a:ext uri="{FF2B5EF4-FFF2-40B4-BE49-F238E27FC236}">
                    <a16:creationId xmlns:a16="http://schemas.microsoft.com/office/drawing/2014/main" id="{C4D45E0E-47E8-035E-26F4-9761841323AC}"/>
                  </a:ext>
                </a:extLst>
              </p:cNvPr>
              <p:cNvCxnSpPr/>
              <p:nvPr/>
            </p:nvCxnSpPr>
            <p:spPr>
              <a:xfrm>
                <a:off x="1079094" y="3250661"/>
                <a:ext cx="96835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8708D0D-6D2D-B64F-B147-A0C45E01990D}"/>
                  </a:ext>
                </a:extLst>
              </p:cNvPr>
              <p:cNvSpPr txBox="1"/>
              <p:nvPr/>
            </p:nvSpPr>
            <p:spPr>
              <a:xfrm>
                <a:off x="1086945" y="2883818"/>
                <a:ext cx="996011" cy="707886"/>
              </a:xfrm>
              <a:prstGeom prst="rect">
                <a:avLst/>
              </a:prstGeom>
              <a:noFill/>
            </p:spPr>
            <p:txBody>
              <a:bodyPr wrap="none">
                <a:spAutoFit/>
              </a:bodyPr>
              <a:lstStyle/>
              <a:p>
                <a:pPr algn="ctr" eaLnBrk="1" hangingPunct="1">
                  <a:defRPr/>
                </a:pPr>
                <a:r>
                  <a:rPr lang="en-US" sz="1600" dirty="0">
                    <a:latin typeface="+mn-lt"/>
                  </a:rPr>
                  <a:t>Individual</a:t>
                </a:r>
              </a:p>
              <a:p>
                <a:pPr algn="ctr" eaLnBrk="1" hangingPunct="1">
                  <a:defRPr/>
                </a:pPr>
                <a:endParaRPr lang="en-US" sz="800" dirty="0">
                  <a:latin typeface="+mn-lt"/>
                </a:endParaRPr>
              </a:p>
              <a:p>
                <a:pPr algn="ctr" eaLnBrk="1" hangingPunct="1">
                  <a:defRPr/>
                </a:pPr>
                <a:r>
                  <a:rPr lang="en-US" sz="1600" dirty="0">
                    <a:latin typeface="+mn-lt"/>
                  </a:rPr>
                  <a:t>Society</a:t>
                </a:r>
              </a:p>
            </p:txBody>
          </p:sp>
        </p:grpSp>
        <p:sp>
          <p:nvSpPr>
            <p:cNvPr id="24" name="Rectangle 23">
              <a:extLst>
                <a:ext uri="{FF2B5EF4-FFF2-40B4-BE49-F238E27FC236}">
                  <a16:creationId xmlns:a16="http://schemas.microsoft.com/office/drawing/2014/main" id="{7E9C6D20-98A6-5CE8-BF78-D794BEEFF133}"/>
                </a:ext>
              </a:extLst>
            </p:cNvPr>
            <p:cNvSpPr/>
            <p:nvPr/>
          </p:nvSpPr>
          <p:spPr>
            <a:xfrm>
              <a:off x="10591800" y="1905000"/>
              <a:ext cx="1236666" cy="307777"/>
            </a:xfrm>
            <a:prstGeom prst="rect">
              <a:avLst/>
            </a:prstGeom>
          </p:spPr>
          <p:txBody>
            <a:bodyPr wrap="square">
              <a:spAutoFit/>
            </a:bodyPr>
            <a:lstStyle/>
            <a:p>
              <a:pPr algn="ctr"/>
              <a:r>
                <a:rPr lang="en-US" sz="1400" b="1" dirty="0">
                  <a:solidFill>
                    <a:srgbClr val="00FF00"/>
                  </a:solidFill>
                  <a:latin typeface="+mn-lt"/>
                </a:rPr>
                <a:t>Individualism</a:t>
              </a:r>
            </a:p>
          </p:txBody>
        </p:sp>
      </p:grpSp>
    </p:spTree>
    <p:extLst>
      <p:ext uri="{BB962C8B-B14F-4D97-AF65-F5344CB8AC3E}">
        <p14:creationId xmlns:p14="http://schemas.microsoft.com/office/powerpoint/2010/main" val="325060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5" grpId="0"/>
      <p:bldP spid="16"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A812DF2-E5BF-454A-9063-150D2017FD2C}"/>
              </a:ext>
            </a:extLst>
          </p:cNvPr>
          <p:cNvSpPr>
            <a:spLocks noGrp="1"/>
          </p:cNvSpPr>
          <p:nvPr>
            <p:ph type="ftr" sz="quarter" idx="11"/>
          </p:nvPr>
        </p:nvSpPr>
        <p:spPr/>
        <p:txBody>
          <a:bodyPr/>
          <a:lstStyle/>
          <a:p>
            <a:pPr>
              <a:defRPr/>
            </a:pPr>
            <a:r>
              <a:rPr lang="en-US"/>
              <a:t>©ChristianEternalism.com</a:t>
            </a:r>
            <a:endParaRPr lang="en-US" dirty="0"/>
          </a:p>
        </p:txBody>
      </p:sp>
      <p:sp>
        <p:nvSpPr>
          <p:cNvPr id="3" name="Slide Number Placeholder 2">
            <a:extLst>
              <a:ext uri="{FF2B5EF4-FFF2-40B4-BE49-F238E27FC236}">
                <a16:creationId xmlns:a16="http://schemas.microsoft.com/office/drawing/2014/main" id="{2C2BA381-2764-4113-B06B-DF20DAF0B709}"/>
              </a:ext>
            </a:extLst>
          </p:cNvPr>
          <p:cNvSpPr>
            <a:spLocks noGrp="1"/>
          </p:cNvSpPr>
          <p:nvPr>
            <p:ph type="sldNum" sz="quarter" idx="12"/>
          </p:nvPr>
        </p:nvSpPr>
        <p:spPr/>
        <p:txBody>
          <a:bodyPr/>
          <a:lstStyle/>
          <a:p>
            <a:pPr>
              <a:defRPr/>
            </a:pPr>
            <a:fld id="{6D702CDC-8AD3-4C41-837E-8296D4E3DA84}" type="slidenum">
              <a:rPr lang="en-US" altLang="en-US" smtClean="0"/>
              <a:pPr>
                <a:defRPr/>
              </a:pPr>
              <a:t>4</a:t>
            </a:fld>
            <a:endParaRPr lang="en-US" altLang="en-US" dirty="0"/>
          </a:p>
        </p:txBody>
      </p:sp>
      <p:sp>
        <p:nvSpPr>
          <p:cNvPr id="4" name="TextBox 3">
            <a:extLst>
              <a:ext uri="{FF2B5EF4-FFF2-40B4-BE49-F238E27FC236}">
                <a16:creationId xmlns:a16="http://schemas.microsoft.com/office/drawing/2014/main" id="{65D6C7E7-83AB-4884-89F0-8454E017B598}"/>
              </a:ext>
            </a:extLst>
          </p:cNvPr>
          <p:cNvSpPr txBox="1"/>
          <p:nvPr/>
        </p:nvSpPr>
        <p:spPr>
          <a:xfrm>
            <a:off x="0" y="0"/>
            <a:ext cx="12192000" cy="830997"/>
          </a:xfrm>
          <a:prstGeom prst="rect">
            <a:avLst/>
          </a:prstGeom>
          <a:noFill/>
        </p:spPr>
        <p:txBody>
          <a:bodyPr wrap="square" rtlCol="0">
            <a:spAutoFit/>
          </a:bodyPr>
          <a:lstStyle/>
          <a:p>
            <a:pPr algn="ctr"/>
            <a:r>
              <a:rPr lang="en-US" sz="4800" b="1" dirty="0">
                <a:solidFill>
                  <a:srgbClr val="FFFF00"/>
                </a:solidFill>
                <a:latin typeface="+mn-lt"/>
              </a:rPr>
              <a:t>Gathering Place?</a:t>
            </a:r>
          </a:p>
        </p:txBody>
      </p:sp>
      <p:sp>
        <p:nvSpPr>
          <p:cNvPr id="15" name="Rectangle 14">
            <a:extLst>
              <a:ext uri="{FF2B5EF4-FFF2-40B4-BE49-F238E27FC236}">
                <a16:creationId xmlns:a16="http://schemas.microsoft.com/office/drawing/2014/main" id="{62571AC9-14E7-407B-AB4C-EC21170C0274}"/>
              </a:ext>
            </a:extLst>
          </p:cNvPr>
          <p:cNvSpPr/>
          <p:nvPr/>
        </p:nvSpPr>
        <p:spPr>
          <a:xfrm>
            <a:off x="152400" y="5960785"/>
            <a:ext cx="11661759" cy="707886"/>
          </a:xfrm>
          <a:prstGeom prst="rect">
            <a:avLst/>
          </a:prstGeom>
        </p:spPr>
        <p:txBody>
          <a:bodyPr wrap="square">
            <a:spAutoFit/>
          </a:bodyPr>
          <a:lstStyle/>
          <a:p>
            <a:r>
              <a:rPr lang="en-US" sz="2000" dirty="0">
                <a:solidFill>
                  <a:srgbClr val="00FF00"/>
                </a:solidFill>
                <a:latin typeface="+mn-lt"/>
              </a:rPr>
              <a:t>Celestial Kingdom: </a:t>
            </a:r>
            <a:r>
              <a:rPr lang="en-US" sz="2000" dirty="0">
                <a:solidFill>
                  <a:schemeClr val="bg1"/>
                </a:solidFill>
                <a:latin typeface="+mn-lt"/>
              </a:rPr>
              <a:t>“Paul uses the term </a:t>
            </a:r>
            <a:r>
              <a:rPr lang="en-US" sz="2000" dirty="0">
                <a:solidFill>
                  <a:srgbClr val="00FF00"/>
                </a:solidFill>
                <a:latin typeface="+mn-lt"/>
              </a:rPr>
              <a:t>Mount Zion </a:t>
            </a:r>
            <a:r>
              <a:rPr lang="en-US" sz="2000" dirty="0">
                <a:solidFill>
                  <a:schemeClr val="bg1"/>
                </a:solidFill>
                <a:latin typeface="+mn-lt"/>
              </a:rPr>
              <a:t>to refer to the </a:t>
            </a:r>
            <a:r>
              <a:rPr lang="en-US" sz="2000" dirty="0">
                <a:solidFill>
                  <a:srgbClr val="00FF00"/>
                </a:solidFill>
                <a:latin typeface="+mn-lt"/>
              </a:rPr>
              <a:t>abode of exalted beings</a:t>
            </a:r>
            <a:r>
              <a:rPr lang="en-US" sz="2000" dirty="0">
                <a:solidFill>
                  <a:schemeClr val="bg1"/>
                </a:solidFill>
                <a:latin typeface="+mn-lt"/>
              </a:rPr>
              <a:t>, those who overcome all things and inherit the fulness of the father’s kingdom.” </a:t>
            </a:r>
            <a:r>
              <a:rPr lang="en-US" sz="1200" dirty="0">
                <a:solidFill>
                  <a:schemeClr val="bg1"/>
                </a:solidFill>
                <a:latin typeface="+mn-lt"/>
              </a:rPr>
              <a:t>(Mormon Doctrine, p855. Heb.12:22-24)</a:t>
            </a:r>
            <a:endParaRPr lang="en-US" dirty="0">
              <a:solidFill>
                <a:srgbClr val="00FF00"/>
              </a:solidFill>
              <a:latin typeface="+mn-lt"/>
            </a:endParaRPr>
          </a:p>
        </p:txBody>
      </p:sp>
      <p:sp>
        <p:nvSpPr>
          <p:cNvPr id="18" name="Rectangle 17">
            <a:extLst>
              <a:ext uri="{FF2B5EF4-FFF2-40B4-BE49-F238E27FC236}">
                <a16:creationId xmlns:a16="http://schemas.microsoft.com/office/drawing/2014/main" id="{3E84ACC7-5957-494F-A2AB-B2054504748C}"/>
              </a:ext>
            </a:extLst>
          </p:cNvPr>
          <p:cNvSpPr/>
          <p:nvPr/>
        </p:nvSpPr>
        <p:spPr>
          <a:xfrm>
            <a:off x="152400" y="4565094"/>
            <a:ext cx="11885472" cy="1323439"/>
          </a:xfrm>
          <a:prstGeom prst="rect">
            <a:avLst/>
          </a:prstGeom>
        </p:spPr>
        <p:txBody>
          <a:bodyPr wrap="square">
            <a:spAutoFit/>
          </a:bodyPr>
          <a:lstStyle/>
          <a:p>
            <a:r>
              <a:rPr lang="en-US" sz="2000" dirty="0">
                <a:solidFill>
                  <a:srgbClr val="00FF00"/>
                </a:solidFill>
                <a:latin typeface="+mn-lt"/>
              </a:rPr>
              <a:t>The Whole Earth (President Brigham Young): </a:t>
            </a:r>
            <a:r>
              <a:rPr lang="en-US" sz="2000" dirty="0">
                <a:solidFill>
                  <a:schemeClr val="bg1"/>
                </a:solidFill>
                <a:latin typeface="+mn-lt"/>
              </a:rPr>
              <a:t>“When Joseph first revealed the land where the Saints should gather, a woman in Canada asked if we thought that Jackson County would be large enough to gather all the people that would want to go to Zion. I will answer the question really as it is. Zion will extend, eventually, </a:t>
            </a:r>
            <a:r>
              <a:rPr lang="en-US" sz="2000" dirty="0">
                <a:solidFill>
                  <a:srgbClr val="00FF00"/>
                </a:solidFill>
                <a:latin typeface="+mn-lt"/>
              </a:rPr>
              <a:t>all over this earth</a:t>
            </a:r>
            <a:r>
              <a:rPr lang="en-US" sz="2000" dirty="0">
                <a:solidFill>
                  <a:schemeClr val="bg1"/>
                </a:solidFill>
                <a:latin typeface="+mn-lt"/>
              </a:rPr>
              <a:t>. There will be no nook or corner upon the earth but what will be in Zion. </a:t>
            </a:r>
            <a:r>
              <a:rPr lang="en-US" sz="2000" dirty="0">
                <a:solidFill>
                  <a:srgbClr val="00FF00"/>
                </a:solidFill>
                <a:latin typeface="+mn-lt"/>
              </a:rPr>
              <a:t>It will all be Zion</a:t>
            </a:r>
            <a:r>
              <a:rPr lang="en-US" sz="2000" dirty="0">
                <a:solidFill>
                  <a:schemeClr val="bg1"/>
                </a:solidFill>
                <a:latin typeface="+mn-lt"/>
              </a:rPr>
              <a:t>.” </a:t>
            </a:r>
            <a:r>
              <a:rPr lang="en-US" sz="1200" dirty="0">
                <a:solidFill>
                  <a:schemeClr val="bg1"/>
                </a:solidFill>
                <a:latin typeface="+mn-lt"/>
              </a:rPr>
              <a:t>(JD 9:138)</a:t>
            </a:r>
          </a:p>
        </p:txBody>
      </p:sp>
      <p:sp>
        <p:nvSpPr>
          <p:cNvPr id="12" name="Rectangle 11">
            <a:extLst>
              <a:ext uri="{FF2B5EF4-FFF2-40B4-BE49-F238E27FC236}">
                <a16:creationId xmlns:a16="http://schemas.microsoft.com/office/drawing/2014/main" id="{850C7EC4-2CA9-4901-A968-53449596665C}"/>
              </a:ext>
            </a:extLst>
          </p:cNvPr>
          <p:cNvSpPr/>
          <p:nvPr/>
        </p:nvSpPr>
        <p:spPr>
          <a:xfrm>
            <a:off x="152400" y="3169404"/>
            <a:ext cx="11827496" cy="1323439"/>
          </a:xfrm>
          <a:prstGeom prst="rect">
            <a:avLst/>
          </a:prstGeom>
        </p:spPr>
        <p:txBody>
          <a:bodyPr wrap="square">
            <a:spAutoFit/>
          </a:bodyPr>
          <a:lstStyle/>
          <a:p>
            <a:r>
              <a:rPr lang="en-US" sz="2000" dirty="0">
                <a:solidFill>
                  <a:srgbClr val="00FF00"/>
                </a:solidFill>
                <a:latin typeface="+mn-lt"/>
              </a:rPr>
              <a:t>New Jerusalem: </a:t>
            </a:r>
            <a:r>
              <a:rPr lang="en-US" sz="2000" dirty="0">
                <a:solidFill>
                  <a:schemeClr val="bg1"/>
                </a:solidFill>
                <a:latin typeface="+mn-lt"/>
              </a:rPr>
              <a:t>“The </a:t>
            </a:r>
            <a:r>
              <a:rPr lang="en-US" sz="2000" dirty="0">
                <a:solidFill>
                  <a:srgbClr val="00FF00"/>
                </a:solidFill>
                <a:latin typeface="+mn-lt"/>
              </a:rPr>
              <a:t>New Jerusalem </a:t>
            </a:r>
            <a:r>
              <a:rPr lang="en-US" sz="2000" dirty="0">
                <a:solidFill>
                  <a:schemeClr val="bg1"/>
                </a:solidFill>
                <a:latin typeface="+mn-lt"/>
              </a:rPr>
              <a:t>to be built in Jackson county, Missouri, is also called the </a:t>
            </a:r>
            <a:r>
              <a:rPr lang="en-US" sz="2000" dirty="0">
                <a:solidFill>
                  <a:srgbClr val="00FF00"/>
                </a:solidFill>
                <a:latin typeface="+mn-lt"/>
              </a:rPr>
              <a:t>City of Zion </a:t>
            </a:r>
            <a:r>
              <a:rPr lang="en-US" sz="2000" dirty="0">
                <a:solidFill>
                  <a:schemeClr val="bg1"/>
                </a:solidFill>
                <a:latin typeface="+mn-lt"/>
              </a:rPr>
              <a:t>or Zion. Dozens of revelations in the Doctrine and Covenants speak about this Zion.  Isaiah and other of the ancient prophets have much to say about it and about the Jerusalem of old which shall be restored in grandeur and beauty in the last days.” </a:t>
            </a:r>
            <a:r>
              <a:rPr lang="en-US" sz="1200" dirty="0">
                <a:solidFill>
                  <a:schemeClr val="bg1"/>
                </a:solidFill>
                <a:latin typeface="+mn-lt"/>
              </a:rPr>
              <a:t>(Mormon Doctrine, p855, Isaiah2:3)</a:t>
            </a:r>
          </a:p>
        </p:txBody>
      </p:sp>
      <p:sp>
        <p:nvSpPr>
          <p:cNvPr id="13" name="Rectangle 12">
            <a:extLst>
              <a:ext uri="{FF2B5EF4-FFF2-40B4-BE49-F238E27FC236}">
                <a16:creationId xmlns:a16="http://schemas.microsoft.com/office/drawing/2014/main" id="{B97BF3D8-3944-47BA-9F7A-7876CD5AEE68}"/>
              </a:ext>
            </a:extLst>
          </p:cNvPr>
          <p:cNvSpPr/>
          <p:nvPr/>
        </p:nvSpPr>
        <p:spPr>
          <a:xfrm>
            <a:off x="152400" y="2081490"/>
            <a:ext cx="11885472" cy="1015663"/>
          </a:xfrm>
          <a:prstGeom prst="rect">
            <a:avLst/>
          </a:prstGeom>
        </p:spPr>
        <p:txBody>
          <a:bodyPr wrap="square">
            <a:spAutoFit/>
          </a:bodyPr>
          <a:lstStyle/>
          <a:p>
            <a:r>
              <a:rPr lang="en-US" sz="2000" dirty="0">
                <a:solidFill>
                  <a:srgbClr val="00FF00"/>
                </a:solidFill>
                <a:latin typeface="+mn-lt"/>
              </a:rPr>
              <a:t>President George A. Smith: </a:t>
            </a:r>
            <a:r>
              <a:rPr lang="en-US" sz="2000" dirty="0">
                <a:solidFill>
                  <a:schemeClr val="bg1"/>
                </a:solidFill>
                <a:latin typeface="+mn-lt"/>
              </a:rPr>
              <a:t>“The time will come when the Latter-day Saints will build, in Independence, Missouri, a holy city. That will one day be the center stake of Zion, the center spot of the </a:t>
            </a:r>
            <a:r>
              <a:rPr lang="en-US" sz="2000" dirty="0">
                <a:solidFill>
                  <a:srgbClr val="00FF00"/>
                </a:solidFill>
                <a:latin typeface="+mn-lt"/>
              </a:rPr>
              <a:t>New Jerusalem </a:t>
            </a:r>
            <a:r>
              <a:rPr lang="en-US" sz="2000" dirty="0">
                <a:solidFill>
                  <a:schemeClr val="bg1"/>
                </a:solidFill>
                <a:latin typeface="+mn-lt"/>
              </a:rPr>
              <a:t>which God is to build on this land. We can only be prepared for that work by being </a:t>
            </a:r>
            <a:r>
              <a:rPr lang="en-US" sz="2000" dirty="0">
                <a:solidFill>
                  <a:srgbClr val="00FF00"/>
                </a:solidFill>
                <a:latin typeface="+mn-lt"/>
              </a:rPr>
              <a:t>united</a:t>
            </a:r>
            <a:r>
              <a:rPr lang="en-US" sz="2000" dirty="0">
                <a:solidFill>
                  <a:schemeClr val="bg1"/>
                </a:solidFill>
                <a:latin typeface="+mn-lt"/>
              </a:rPr>
              <a:t>.” </a:t>
            </a:r>
            <a:r>
              <a:rPr lang="en-US" sz="1200" dirty="0">
                <a:solidFill>
                  <a:schemeClr val="bg1"/>
                </a:solidFill>
                <a:latin typeface="+mn-lt"/>
              </a:rPr>
              <a:t>(JD 16:281)</a:t>
            </a:r>
          </a:p>
        </p:txBody>
      </p:sp>
      <p:sp>
        <p:nvSpPr>
          <p:cNvPr id="16" name="Rectangle 15">
            <a:extLst>
              <a:ext uri="{FF2B5EF4-FFF2-40B4-BE49-F238E27FC236}">
                <a16:creationId xmlns:a16="http://schemas.microsoft.com/office/drawing/2014/main" id="{36D07E25-F20C-4398-A026-6D0ACB6A467C}"/>
              </a:ext>
            </a:extLst>
          </p:cNvPr>
          <p:cNvSpPr/>
          <p:nvPr/>
        </p:nvSpPr>
        <p:spPr>
          <a:xfrm>
            <a:off x="2057400" y="685800"/>
            <a:ext cx="10133420" cy="1323439"/>
          </a:xfrm>
          <a:prstGeom prst="rect">
            <a:avLst/>
          </a:prstGeom>
        </p:spPr>
        <p:txBody>
          <a:bodyPr wrap="square">
            <a:spAutoFit/>
          </a:bodyPr>
          <a:lstStyle/>
          <a:p>
            <a:r>
              <a:rPr lang="en-US" sz="2000" dirty="0">
                <a:solidFill>
                  <a:srgbClr val="00FF00"/>
                </a:solidFill>
                <a:latin typeface="+mn-lt"/>
              </a:rPr>
              <a:t>President Brigham Young: </a:t>
            </a:r>
            <a:r>
              <a:rPr lang="en-US" sz="2000" dirty="0">
                <a:solidFill>
                  <a:schemeClr val="bg1"/>
                </a:solidFill>
                <a:latin typeface="+mn-lt"/>
              </a:rPr>
              <a:t>“The world is </a:t>
            </a:r>
            <a:r>
              <a:rPr lang="en-US" sz="2000" dirty="0">
                <a:solidFill>
                  <a:srgbClr val="FF0000"/>
                </a:solidFill>
                <a:latin typeface="+mn-lt"/>
              </a:rPr>
              <a:t>wrong</a:t>
            </a:r>
            <a:r>
              <a:rPr lang="en-US" sz="2000" dirty="0">
                <a:solidFill>
                  <a:schemeClr val="bg1"/>
                </a:solidFill>
                <a:latin typeface="+mn-lt"/>
              </a:rPr>
              <a:t> and we have to right it under the direction of Heaven. For this purpose are we </a:t>
            </a:r>
            <a:r>
              <a:rPr lang="en-US" sz="2000" dirty="0">
                <a:solidFill>
                  <a:srgbClr val="00FF00"/>
                </a:solidFill>
                <a:latin typeface="+mn-lt"/>
              </a:rPr>
              <a:t>located upon the land of Zion</a:t>
            </a:r>
            <a:r>
              <a:rPr lang="en-US" sz="2000" dirty="0">
                <a:solidFill>
                  <a:schemeClr val="bg1"/>
                </a:solidFill>
                <a:latin typeface="+mn-lt"/>
              </a:rPr>
              <a:t>, and the land of Zion is North </a:t>
            </a:r>
          </a:p>
          <a:p>
            <a:r>
              <a:rPr lang="en-US" sz="2000" dirty="0">
                <a:solidFill>
                  <a:schemeClr val="bg1"/>
                </a:solidFill>
                <a:latin typeface="+mn-lt"/>
              </a:rPr>
              <a:t>and South America—the land where our heavenly Father made his appearance and planted </a:t>
            </a:r>
          </a:p>
          <a:p>
            <a:r>
              <a:rPr lang="en-US" sz="2000" dirty="0">
                <a:solidFill>
                  <a:schemeClr val="bg1"/>
                </a:solidFill>
                <a:latin typeface="+mn-lt"/>
              </a:rPr>
              <a:t>the Garden of Eden. This land is choice above all other lands upon the face of the earth.” </a:t>
            </a:r>
            <a:r>
              <a:rPr lang="en-US" sz="1200" dirty="0">
                <a:solidFill>
                  <a:schemeClr val="bg1"/>
                </a:solidFill>
                <a:latin typeface="+mn-lt"/>
              </a:rPr>
              <a:t>(JD 10:222)</a:t>
            </a:r>
          </a:p>
        </p:txBody>
      </p:sp>
      <p:pic>
        <p:nvPicPr>
          <p:cNvPr id="6" name="Picture 5" descr="A person in a suit&#10;&#10;Description automatically generated with medium confidence">
            <a:extLst>
              <a:ext uri="{FF2B5EF4-FFF2-40B4-BE49-F238E27FC236}">
                <a16:creationId xmlns:a16="http://schemas.microsoft.com/office/drawing/2014/main" id="{6AE421D5-8A4D-4838-B834-976C16B4E1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52690"/>
            <a:ext cx="1775765" cy="1828800"/>
          </a:xfrm>
          <a:prstGeom prst="rect">
            <a:avLst/>
          </a:prstGeom>
        </p:spPr>
      </p:pic>
    </p:spTree>
    <p:extLst>
      <p:ext uri="{BB962C8B-B14F-4D97-AF65-F5344CB8AC3E}">
        <p14:creationId xmlns:p14="http://schemas.microsoft.com/office/powerpoint/2010/main" val="142111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2" grpId="0"/>
      <p:bldP spid="13"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5</a:t>
            </a:fld>
            <a:endParaRPr lang="en-US" dirty="0"/>
          </a:p>
        </p:txBody>
      </p:sp>
      <p:sp>
        <p:nvSpPr>
          <p:cNvPr id="5" name="TextBox 4">
            <a:extLst>
              <a:ext uri="{FF2B5EF4-FFF2-40B4-BE49-F238E27FC236}">
                <a16:creationId xmlns:a16="http://schemas.microsoft.com/office/drawing/2014/main" id="{DDEF5469-C534-467C-A66D-238441273514}"/>
              </a:ext>
            </a:extLst>
          </p:cNvPr>
          <p:cNvSpPr txBox="1"/>
          <p:nvPr/>
        </p:nvSpPr>
        <p:spPr>
          <a:xfrm>
            <a:off x="0" y="0"/>
            <a:ext cx="12192000" cy="830997"/>
          </a:xfrm>
          <a:prstGeom prst="rect">
            <a:avLst/>
          </a:prstGeom>
          <a:noFill/>
        </p:spPr>
        <p:txBody>
          <a:bodyPr wrap="square" rtlCol="0">
            <a:spAutoFit/>
          </a:bodyPr>
          <a:lstStyle/>
          <a:p>
            <a:pPr algn="ctr"/>
            <a:r>
              <a:rPr lang="en-US" sz="4800" b="1" dirty="0">
                <a:solidFill>
                  <a:srgbClr val="FFFF00"/>
                </a:solidFill>
                <a:latin typeface="+mn-lt"/>
              </a:rPr>
              <a:t>Who Will Build Zion?</a:t>
            </a:r>
          </a:p>
        </p:txBody>
      </p:sp>
      <p:sp>
        <p:nvSpPr>
          <p:cNvPr id="12" name="Rectangle 11">
            <a:extLst>
              <a:ext uri="{FF2B5EF4-FFF2-40B4-BE49-F238E27FC236}">
                <a16:creationId xmlns:a16="http://schemas.microsoft.com/office/drawing/2014/main" id="{7A72F1B3-16D8-46A8-A2DC-809FB6EEAA7E}"/>
              </a:ext>
            </a:extLst>
          </p:cNvPr>
          <p:cNvSpPr/>
          <p:nvPr/>
        </p:nvSpPr>
        <p:spPr>
          <a:xfrm>
            <a:off x="1905000" y="4214098"/>
            <a:ext cx="9838441" cy="1015663"/>
          </a:xfrm>
          <a:prstGeom prst="rect">
            <a:avLst/>
          </a:prstGeom>
        </p:spPr>
        <p:txBody>
          <a:bodyPr wrap="square">
            <a:spAutoFit/>
          </a:bodyPr>
          <a:lstStyle/>
          <a:p>
            <a:r>
              <a:rPr lang="en-US" sz="2000" dirty="0">
                <a:solidFill>
                  <a:schemeClr val="bg1"/>
                </a:solidFill>
                <a:latin typeface="+mn-lt"/>
              </a:rPr>
              <a:t>“Do we realize that if we enjoy a Zion in time or in eternity, we must make it for </a:t>
            </a:r>
            <a:r>
              <a:rPr lang="en-US" sz="2000" dirty="0">
                <a:solidFill>
                  <a:srgbClr val="00FF00"/>
                </a:solidFill>
                <a:latin typeface="+mn-lt"/>
              </a:rPr>
              <a:t>ourselves</a:t>
            </a:r>
            <a:r>
              <a:rPr lang="en-US" sz="2000" dirty="0">
                <a:solidFill>
                  <a:schemeClr val="bg1"/>
                </a:solidFill>
                <a:latin typeface="+mn-lt"/>
              </a:rPr>
              <a:t>? That all who have a Zion in the eternities of the gods organized, framed, consolidated, and perfected it themselves, and consequently are entitled to enjoy it.” </a:t>
            </a:r>
            <a:r>
              <a:rPr lang="en-US" sz="1200" dirty="0">
                <a:solidFill>
                  <a:schemeClr val="bg1"/>
                </a:solidFill>
                <a:latin typeface="+mn-lt"/>
              </a:rPr>
              <a:t>(JD 9:282)</a:t>
            </a:r>
          </a:p>
        </p:txBody>
      </p:sp>
      <p:sp>
        <p:nvSpPr>
          <p:cNvPr id="13" name="Rectangle 12">
            <a:extLst>
              <a:ext uri="{FF2B5EF4-FFF2-40B4-BE49-F238E27FC236}">
                <a16:creationId xmlns:a16="http://schemas.microsoft.com/office/drawing/2014/main" id="{9BA5BA1B-B801-40C7-9CC6-E45BB412CD4F}"/>
              </a:ext>
            </a:extLst>
          </p:cNvPr>
          <p:cNvSpPr/>
          <p:nvPr/>
        </p:nvSpPr>
        <p:spPr>
          <a:xfrm>
            <a:off x="1905000" y="2991922"/>
            <a:ext cx="9857340" cy="707886"/>
          </a:xfrm>
          <a:prstGeom prst="rect">
            <a:avLst/>
          </a:prstGeom>
        </p:spPr>
        <p:txBody>
          <a:bodyPr wrap="square">
            <a:spAutoFit/>
          </a:bodyPr>
          <a:lstStyle/>
          <a:p>
            <a:r>
              <a:rPr lang="en-US" sz="2000" b="1" dirty="0">
                <a:solidFill>
                  <a:srgbClr val="00FF00"/>
                </a:solidFill>
                <a:latin typeface="+mn-lt"/>
              </a:rPr>
              <a:t>President Brigham Young: </a:t>
            </a:r>
            <a:r>
              <a:rPr lang="en-US" sz="2000" dirty="0">
                <a:solidFill>
                  <a:schemeClr val="bg1"/>
                </a:solidFill>
                <a:latin typeface="+mn-lt"/>
              </a:rPr>
              <a:t>“We are not going to wait for angels, or for Enoch and his company to come and build up Zion, but we are going to build it.” </a:t>
            </a:r>
            <a:r>
              <a:rPr lang="en-US" sz="1200" dirty="0">
                <a:solidFill>
                  <a:schemeClr val="bg1"/>
                </a:solidFill>
                <a:latin typeface="+mn-lt"/>
              </a:rPr>
              <a:t>(JD 9:284)</a:t>
            </a:r>
          </a:p>
        </p:txBody>
      </p:sp>
      <p:sp>
        <p:nvSpPr>
          <p:cNvPr id="15" name="Rectangle 14">
            <a:extLst>
              <a:ext uri="{FF2B5EF4-FFF2-40B4-BE49-F238E27FC236}">
                <a16:creationId xmlns:a16="http://schemas.microsoft.com/office/drawing/2014/main" id="{CCFD3351-B5A1-4F16-8286-0ADEE2F9DAB9}"/>
              </a:ext>
            </a:extLst>
          </p:cNvPr>
          <p:cNvSpPr/>
          <p:nvPr/>
        </p:nvSpPr>
        <p:spPr>
          <a:xfrm>
            <a:off x="1905000" y="1118992"/>
            <a:ext cx="10287001" cy="1323439"/>
          </a:xfrm>
          <a:prstGeom prst="rect">
            <a:avLst/>
          </a:prstGeom>
        </p:spPr>
        <p:txBody>
          <a:bodyPr wrap="square">
            <a:spAutoFit/>
          </a:bodyPr>
          <a:lstStyle/>
          <a:p>
            <a:r>
              <a:rPr lang="en-US" sz="2000" b="1" dirty="0">
                <a:solidFill>
                  <a:srgbClr val="00FF00"/>
                </a:solidFill>
                <a:latin typeface="+mn-lt"/>
              </a:rPr>
              <a:t>President John Taylor: </a:t>
            </a:r>
            <a:r>
              <a:rPr lang="en-US" sz="2000" dirty="0">
                <a:solidFill>
                  <a:schemeClr val="bg1"/>
                </a:solidFill>
                <a:latin typeface="+mn-lt"/>
              </a:rPr>
              <a:t>“We all believe </a:t>
            </a:r>
            <a:r>
              <a:rPr lang="en-US" sz="2000" dirty="0">
                <a:solidFill>
                  <a:srgbClr val="FFFF00"/>
                </a:solidFill>
                <a:latin typeface="+mn-lt"/>
              </a:rPr>
              <a:t>somebody</a:t>
            </a:r>
            <a:r>
              <a:rPr lang="en-US" sz="2000" dirty="0">
                <a:solidFill>
                  <a:schemeClr val="bg1"/>
                </a:solidFill>
                <a:latin typeface="+mn-lt"/>
              </a:rPr>
              <a:t> has got to do this Work, that it has to be done </a:t>
            </a:r>
            <a:r>
              <a:rPr lang="en-US" sz="2000" dirty="0">
                <a:solidFill>
                  <a:srgbClr val="FFFF00"/>
                </a:solidFill>
                <a:latin typeface="+mn-lt"/>
              </a:rPr>
              <a:t>somehow</a:t>
            </a:r>
            <a:r>
              <a:rPr lang="en-US" sz="2000" dirty="0">
                <a:solidFill>
                  <a:schemeClr val="bg1"/>
                </a:solidFill>
                <a:latin typeface="+mn-lt"/>
              </a:rPr>
              <a:t> and </a:t>
            </a:r>
            <a:r>
              <a:rPr lang="en-US" sz="2000" dirty="0">
                <a:solidFill>
                  <a:srgbClr val="FFFF00"/>
                </a:solidFill>
                <a:latin typeface="+mn-lt"/>
              </a:rPr>
              <a:t>somewhere</a:t>
            </a:r>
            <a:r>
              <a:rPr lang="en-US" sz="2000" dirty="0">
                <a:solidFill>
                  <a:schemeClr val="bg1"/>
                </a:solidFill>
                <a:latin typeface="+mn-lt"/>
              </a:rPr>
              <a:t>. … </a:t>
            </a:r>
            <a:r>
              <a:rPr lang="en-US" sz="2000" dirty="0">
                <a:solidFill>
                  <a:srgbClr val="FFFF00"/>
                </a:solidFill>
                <a:latin typeface="+mn-lt"/>
              </a:rPr>
              <a:t>How shall these things be accomplished? </a:t>
            </a:r>
            <a:r>
              <a:rPr lang="en-US" sz="2000" dirty="0">
                <a:solidFill>
                  <a:schemeClr val="bg1"/>
                </a:solidFill>
                <a:latin typeface="+mn-lt"/>
              </a:rPr>
              <a:t>The </a:t>
            </a:r>
            <a:r>
              <a:rPr lang="en-US" sz="2000" dirty="0">
                <a:solidFill>
                  <a:srgbClr val="FF0000"/>
                </a:solidFill>
                <a:latin typeface="+mn-lt"/>
              </a:rPr>
              <a:t>nations of the world </a:t>
            </a:r>
            <a:r>
              <a:rPr lang="en-US" sz="2000" dirty="0">
                <a:solidFill>
                  <a:schemeClr val="bg1"/>
                </a:solidFill>
                <a:latin typeface="+mn-lt"/>
              </a:rPr>
              <a:t>will not do it, for they are </a:t>
            </a:r>
            <a:r>
              <a:rPr lang="en-US" sz="2000" dirty="0">
                <a:solidFill>
                  <a:srgbClr val="FF0000"/>
                </a:solidFill>
                <a:latin typeface="+mn-lt"/>
              </a:rPr>
              <a:t>opposed to God </a:t>
            </a:r>
            <a:r>
              <a:rPr lang="en-US" sz="2000" dirty="0">
                <a:solidFill>
                  <a:schemeClr val="bg1"/>
                </a:solidFill>
                <a:latin typeface="+mn-lt"/>
              </a:rPr>
              <a:t>and his kingdom. … We are the only people under the heavens that are making an attempt at it, and a blundering one it is, no doubt.” </a:t>
            </a:r>
            <a:r>
              <a:rPr lang="en-US" sz="1200" dirty="0">
                <a:solidFill>
                  <a:schemeClr val="bg1"/>
                </a:solidFill>
                <a:latin typeface="+mn-lt"/>
              </a:rPr>
              <a:t>(JD 10:148)</a:t>
            </a:r>
          </a:p>
        </p:txBody>
      </p:sp>
      <p:sp>
        <p:nvSpPr>
          <p:cNvPr id="16" name="Rectangle 15">
            <a:extLst>
              <a:ext uri="{FF2B5EF4-FFF2-40B4-BE49-F238E27FC236}">
                <a16:creationId xmlns:a16="http://schemas.microsoft.com/office/drawing/2014/main" id="{114C718A-B8E9-491D-A1E1-5D0AB01F9D44}"/>
              </a:ext>
            </a:extLst>
          </p:cNvPr>
          <p:cNvSpPr/>
          <p:nvPr/>
        </p:nvSpPr>
        <p:spPr>
          <a:xfrm>
            <a:off x="1905000" y="3601522"/>
            <a:ext cx="10287000" cy="707886"/>
          </a:xfrm>
          <a:prstGeom prst="rect">
            <a:avLst/>
          </a:prstGeom>
        </p:spPr>
        <p:txBody>
          <a:bodyPr wrap="square">
            <a:spAutoFit/>
          </a:bodyPr>
          <a:lstStyle/>
          <a:p>
            <a:r>
              <a:rPr lang="en-US" sz="2000" dirty="0">
                <a:solidFill>
                  <a:schemeClr val="bg1"/>
                </a:solidFill>
                <a:latin typeface="+mn-lt"/>
              </a:rPr>
              <a:t>“</a:t>
            </a:r>
            <a:r>
              <a:rPr lang="en-US" sz="2000" dirty="0">
                <a:solidFill>
                  <a:srgbClr val="FFFF00"/>
                </a:solidFill>
                <a:latin typeface="+mn-lt"/>
              </a:rPr>
              <a:t>If </a:t>
            </a:r>
            <a:r>
              <a:rPr lang="en-US" sz="2000" dirty="0">
                <a:solidFill>
                  <a:schemeClr val="bg1"/>
                </a:solidFill>
                <a:latin typeface="+mn-lt"/>
              </a:rPr>
              <a:t>we are to build up the kingdom of God, or establish Zion upon the earth, we have to </a:t>
            </a:r>
            <a:r>
              <a:rPr lang="en-US" sz="2000" dirty="0">
                <a:solidFill>
                  <a:srgbClr val="00FF00"/>
                </a:solidFill>
                <a:latin typeface="+mn-lt"/>
              </a:rPr>
              <a:t>labor</a:t>
            </a:r>
            <a:r>
              <a:rPr lang="en-US" sz="2000" dirty="0">
                <a:solidFill>
                  <a:schemeClr val="bg1"/>
                </a:solidFill>
                <a:latin typeface="+mn-lt"/>
              </a:rPr>
              <a:t> with our hands, plan with our </a:t>
            </a:r>
            <a:r>
              <a:rPr lang="en-US" sz="2000" dirty="0">
                <a:solidFill>
                  <a:srgbClr val="00FF00"/>
                </a:solidFill>
                <a:latin typeface="+mn-lt"/>
              </a:rPr>
              <a:t>minds</a:t>
            </a:r>
            <a:r>
              <a:rPr lang="en-US" sz="2000" dirty="0">
                <a:solidFill>
                  <a:schemeClr val="bg1"/>
                </a:solidFill>
                <a:latin typeface="+mn-lt"/>
              </a:rPr>
              <a:t>, and devise </a:t>
            </a:r>
            <a:r>
              <a:rPr lang="en-US" sz="2000" dirty="0">
                <a:solidFill>
                  <a:srgbClr val="00FF00"/>
                </a:solidFill>
                <a:latin typeface="+mn-lt"/>
              </a:rPr>
              <a:t>ways and means </a:t>
            </a:r>
            <a:r>
              <a:rPr lang="en-US" sz="2000" dirty="0">
                <a:solidFill>
                  <a:schemeClr val="bg1"/>
                </a:solidFill>
                <a:latin typeface="+mn-lt"/>
              </a:rPr>
              <a:t>to accomplish that object.” </a:t>
            </a:r>
            <a:r>
              <a:rPr lang="en-US" sz="1200" dirty="0">
                <a:solidFill>
                  <a:schemeClr val="bg1"/>
                </a:solidFill>
                <a:latin typeface="+mn-lt"/>
              </a:rPr>
              <a:t>(JD 3:51)</a:t>
            </a:r>
          </a:p>
        </p:txBody>
      </p:sp>
      <p:sp>
        <p:nvSpPr>
          <p:cNvPr id="11" name="Rectangle 10">
            <a:extLst>
              <a:ext uri="{FF2B5EF4-FFF2-40B4-BE49-F238E27FC236}">
                <a16:creationId xmlns:a16="http://schemas.microsoft.com/office/drawing/2014/main" id="{F3CF774C-E87C-46D7-9C3A-F43CEB593D01}"/>
              </a:ext>
            </a:extLst>
          </p:cNvPr>
          <p:cNvSpPr/>
          <p:nvPr/>
        </p:nvSpPr>
        <p:spPr>
          <a:xfrm>
            <a:off x="183823" y="5229761"/>
            <a:ext cx="11824354" cy="1323439"/>
          </a:xfrm>
          <a:prstGeom prst="rect">
            <a:avLst/>
          </a:prstGeom>
        </p:spPr>
        <p:txBody>
          <a:bodyPr wrap="square">
            <a:spAutoFit/>
          </a:bodyPr>
          <a:lstStyle/>
          <a:p>
            <a:r>
              <a:rPr lang="en-US" sz="2000" b="1" dirty="0">
                <a:solidFill>
                  <a:srgbClr val="00FF00"/>
                </a:solidFill>
                <a:latin typeface="+mn-lt"/>
              </a:rPr>
              <a:t>President Brigham Young: </a:t>
            </a:r>
            <a:r>
              <a:rPr lang="en-US" sz="2000" dirty="0">
                <a:solidFill>
                  <a:schemeClr val="bg1"/>
                </a:solidFill>
                <a:latin typeface="+mn-lt"/>
              </a:rPr>
              <a:t>“The angels that now walk in their golden streets, and they have the tree of life within their paradise, had to obtain that gold and put it there. When we have streets paved with gold, we will have placed it there </a:t>
            </a:r>
            <a:r>
              <a:rPr lang="en-US" sz="2000" dirty="0">
                <a:solidFill>
                  <a:srgbClr val="00FF00"/>
                </a:solidFill>
                <a:latin typeface="+mn-lt"/>
              </a:rPr>
              <a:t>ourselves</a:t>
            </a:r>
            <a:r>
              <a:rPr lang="en-US" sz="2000" dirty="0">
                <a:solidFill>
                  <a:schemeClr val="bg1"/>
                </a:solidFill>
                <a:latin typeface="+mn-lt"/>
              </a:rPr>
              <a:t>. When we enjoy a Zion in its beauty and glory, it will be when </a:t>
            </a:r>
            <a:r>
              <a:rPr lang="en-US" sz="2000" dirty="0">
                <a:solidFill>
                  <a:srgbClr val="00FF00"/>
                </a:solidFill>
                <a:latin typeface="+mn-lt"/>
              </a:rPr>
              <a:t>we have built it</a:t>
            </a:r>
            <a:r>
              <a:rPr lang="en-US" sz="2000" dirty="0">
                <a:solidFill>
                  <a:schemeClr val="bg1"/>
                </a:solidFill>
                <a:latin typeface="+mn-lt"/>
              </a:rPr>
              <a:t>. If we live in the city of the New Jerusalem, it will be because we lay the foundation and build it.” </a:t>
            </a:r>
            <a:r>
              <a:rPr lang="en-US" sz="1200" dirty="0">
                <a:solidFill>
                  <a:schemeClr val="bg1"/>
                </a:solidFill>
                <a:latin typeface="+mn-lt"/>
              </a:rPr>
              <a:t>(JD 8:354-355)</a:t>
            </a:r>
          </a:p>
        </p:txBody>
      </p:sp>
      <p:pic>
        <p:nvPicPr>
          <p:cNvPr id="6" name="Picture 5" descr="A person with a beard&#10;&#10;Description automatically generated">
            <a:extLst>
              <a:ext uri="{FF2B5EF4-FFF2-40B4-BE49-F238E27FC236}">
                <a16:creationId xmlns:a16="http://schemas.microsoft.com/office/drawing/2014/main" id="{5DD8F1CC-B16F-BB8D-5AD3-E6B46F8043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84886"/>
            <a:ext cx="1616473" cy="2040636"/>
          </a:xfrm>
          <a:prstGeom prst="rect">
            <a:avLst/>
          </a:prstGeom>
        </p:spPr>
      </p:pic>
      <p:pic>
        <p:nvPicPr>
          <p:cNvPr id="8" name="Picture 7" descr="A person with a beard&#10;&#10;Description automatically generated">
            <a:extLst>
              <a:ext uri="{FF2B5EF4-FFF2-40B4-BE49-F238E27FC236}">
                <a16:creationId xmlns:a16="http://schemas.microsoft.com/office/drawing/2014/main" id="{078A8646-806E-AF05-911D-BA1BEE0A7D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737992"/>
            <a:ext cx="1600200" cy="1929008"/>
          </a:xfrm>
          <a:prstGeom prst="rect">
            <a:avLst/>
          </a:prstGeom>
        </p:spPr>
      </p:pic>
    </p:spTree>
    <p:extLst>
      <p:ext uri="{BB962C8B-B14F-4D97-AF65-F5344CB8AC3E}">
        <p14:creationId xmlns:p14="http://schemas.microsoft.com/office/powerpoint/2010/main" val="354309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6</a:t>
            </a:fld>
            <a:endParaRPr lang="en-US" dirty="0"/>
          </a:p>
        </p:txBody>
      </p:sp>
      <p:sp>
        <p:nvSpPr>
          <p:cNvPr id="16" name="Rectangle 15">
            <a:extLst>
              <a:ext uri="{FF2B5EF4-FFF2-40B4-BE49-F238E27FC236}">
                <a16:creationId xmlns:a16="http://schemas.microsoft.com/office/drawing/2014/main" id="{4EA46595-801B-40B1-975E-CBA77D196C07}"/>
              </a:ext>
            </a:extLst>
          </p:cNvPr>
          <p:cNvSpPr/>
          <p:nvPr/>
        </p:nvSpPr>
        <p:spPr>
          <a:xfrm>
            <a:off x="1676399" y="2935069"/>
            <a:ext cx="10509607" cy="646331"/>
          </a:xfrm>
          <a:prstGeom prst="rect">
            <a:avLst/>
          </a:prstGeom>
        </p:spPr>
        <p:txBody>
          <a:bodyPr wrap="square">
            <a:spAutoFit/>
          </a:bodyPr>
          <a:lstStyle/>
          <a:p>
            <a:r>
              <a:rPr lang="en-US" b="1" dirty="0">
                <a:solidFill>
                  <a:srgbClr val="00FF00"/>
                </a:solidFill>
                <a:latin typeface="Calibri"/>
              </a:rPr>
              <a:t>President Brigham Young: </a:t>
            </a:r>
            <a:r>
              <a:rPr lang="en-US" dirty="0">
                <a:solidFill>
                  <a:schemeClr val="bg1"/>
                </a:solidFill>
                <a:latin typeface="+mn-lt"/>
              </a:rPr>
              <a:t>“Are the Latter-day Saints ready to receive Zion from above? Have they </a:t>
            </a:r>
            <a:r>
              <a:rPr lang="en-US" dirty="0">
                <a:solidFill>
                  <a:srgbClr val="00FF00"/>
                </a:solidFill>
                <a:latin typeface="+mn-lt"/>
              </a:rPr>
              <a:t>wisdom</a:t>
            </a:r>
            <a:r>
              <a:rPr lang="en-US" dirty="0">
                <a:solidFill>
                  <a:schemeClr val="bg1"/>
                </a:solidFill>
                <a:latin typeface="+mn-lt"/>
              </a:rPr>
              <a:t> and </a:t>
            </a:r>
            <a:r>
              <a:rPr lang="en-US" dirty="0">
                <a:solidFill>
                  <a:srgbClr val="00FF00"/>
                </a:solidFill>
                <a:latin typeface="+mn-lt"/>
              </a:rPr>
              <a:t>knowledge</a:t>
            </a:r>
            <a:r>
              <a:rPr lang="en-US" dirty="0">
                <a:solidFill>
                  <a:schemeClr val="bg1"/>
                </a:solidFill>
                <a:latin typeface="+mn-lt"/>
              </a:rPr>
              <a:t> to receive and conduct themselves properly in the society of angels? I think not.” </a:t>
            </a:r>
            <a:r>
              <a:rPr lang="en-US" sz="1200" dirty="0">
                <a:solidFill>
                  <a:schemeClr val="bg1"/>
                </a:solidFill>
                <a:latin typeface="+mn-lt"/>
              </a:rPr>
              <a:t>(JD 7:143)</a:t>
            </a:r>
          </a:p>
        </p:txBody>
      </p:sp>
      <p:sp>
        <p:nvSpPr>
          <p:cNvPr id="17" name="Rectangle 16">
            <a:extLst>
              <a:ext uri="{FF2B5EF4-FFF2-40B4-BE49-F238E27FC236}">
                <a16:creationId xmlns:a16="http://schemas.microsoft.com/office/drawing/2014/main" id="{7A282912-9451-4383-A636-68BA6D9FBA82}"/>
              </a:ext>
            </a:extLst>
          </p:cNvPr>
          <p:cNvSpPr/>
          <p:nvPr/>
        </p:nvSpPr>
        <p:spPr>
          <a:xfrm>
            <a:off x="1600200" y="5352871"/>
            <a:ext cx="10441757" cy="1200329"/>
          </a:xfrm>
          <a:prstGeom prst="rect">
            <a:avLst/>
          </a:prstGeom>
        </p:spPr>
        <p:txBody>
          <a:bodyPr wrap="square">
            <a:spAutoFit/>
          </a:bodyPr>
          <a:lstStyle/>
          <a:p>
            <a:r>
              <a:rPr lang="en-US" b="1" dirty="0">
                <a:solidFill>
                  <a:srgbClr val="00FF00"/>
                </a:solidFill>
                <a:latin typeface="+mn-lt"/>
              </a:rPr>
              <a:t>Elder George Q. Cannon: </a:t>
            </a:r>
            <a:r>
              <a:rPr lang="en-US" dirty="0">
                <a:solidFill>
                  <a:schemeClr val="bg1"/>
                </a:solidFill>
                <a:latin typeface="+mn-lt"/>
              </a:rPr>
              <a:t>“But the time will come when there will be a separation, a </a:t>
            </a:r>
            <a:r>
              <a:rPr lang="en-US" dirty="0">
                <a:solidFill>
                  <a:srgbClr val="00FF00"/>
                </a:solidFill>
                <a:latin typeface="+mn-lt"/>
              </a:rPr>
              <a:t>final separation</a:t>
            </a:r>
            <a:r>
              <a:rPr lang="en-US" dirty="0">
                <a:solidFill>
                  <a:schemeClr val="bg1"/>
                </a:solidFill>
                <a:latin typeface="+mn-lt"/>
              </a:rPr>
              <a:t>, of the righteous from the wicked, and that separation will be brought about by the </a:t>
            </a:r>
            <a:r>
              <a:rPr lang="en-US" dirty="0">
                <a:solidFill>
                  <a:srgbClr val="00FF00"/>
                </a:solidFill>
                <a:latin typeface="+mn-lt"/>
              </a:rPr>
              <a:t>exercise of the Priesthood </a:t>
            </a:r>
            <a:r>
              <a:rPr lang="en-US" dirty="0">
                <a:solidFill>
                  <a:schemeClr val="bg1"/>
                </a:solidFill>
                <a:latin typeface="+mn-lt"/>
              </a:rPr>
              <a:t>which God has bestowed. That Priesthood will draw up from the earth the pure, the holy, the worthy. It will draw them up to the </a:t>
            </a:r>
            <a:r>
              <a:rPr lang="en-US" dirty="0">
                <a:solidFill>
                  <a:srgbClr val="00FF00"/>
                </a:solidFill>
                <a:latin typeface="+mn-lt"/>
              </a:rPr>
              <a:t>society of God</a:t>
            </a:r>
            <a:r>
              <a:rPr lang="en-US" dirty="0">
                <a:solidFill>
                  <a:schemeClr val="bg1"/>
                </a:solidFill>
                <a:latin typeface="+mn-lt"/>
              </a:rPr>
              <a:t>. Everything that is not pure will be left behind.” </a:t>
            </a:r>
            <a:r>
              <a:rPr lang="en-US" sz="1200" dirty="0">
                <a:solidFill>
                  <a:schemeClr val="bg1"/>
                </a:solidFill>
                <a:latin typeface="+mn-lt"/>
              </a:rPr>
              <a:t>(JD 26:251)</a:t>
            </a:r>
          </a:p>
        </p:txBody>
      </p:sp>
      <p:sp>
        <p:nvSpPr>
          <p:cNvPr id="25" name="TextBox 24">
            <a:extLst>
              <a:ext uri="{FF2B5EF4-FFF2-40B4-BE49-F238E27FC236}">
                <a16:creationId xmlns:a16="http://schemas.microsoft.com/office/drawing/2014/main" id="{D80F3218-920F-48D3-A285-4B20C318B4B5}"/>
              </a:ext>
            </a:extLst>
          </p:cNvPr>
          <p:cNvSpPr txBox="1"/>
          <p:nvPr/>
        </p:nvSpPr>
        <p:spPr>
          <a:xfrm>
            <a:off x="0" y="0"/>
            <a:ext cx="12192000" cy="830997"/>
          </a:xfrm>
          <a:prstGeom prst="rect">
            <a:avLst/>
          </a:prstGeom>
          <a:noFill/>
        </p:spPr>
        <p:txBody>
          <a:bodyPr wrap="square" rtlCol="0">
            <a:spAutoFit/>
          </a:bodyPr>
          <a:lstStyle/>
          <a:p>
            <a:pPr algn="ctr"/>
            <a:r>
              <a:rPr lang="en-US" sz="4800" b="1" dirty="0">
                <a:solidFill>
                  <a:srgbClr val="FFFF00"/>
                </a:solidFill>
                <a:latin typeface="+mn-lt"/>
              </a:rPr>
              <a:t>How Will Zion Be Built?</a:t>
            </a:r>
          </a:p>
        </p:txBody>
      </p:sp>
      <p:sp>
        <p:nvSpPr>
          <p:cNvPr id="26" name="Rectangle 25">
            <a:extLst>
              <a:ext uri="{FF2B5EF4-FFF2-40B4-BE49-F238E27FC236}">
                <a16:creationId xmlns:a16="http://schemas.microsoft.com/office/drawing/2014/main" id="{CD2CC5C2-022B-4F5A-B30B-616C58A83D93}"/>
              </a:ext>
            </a:extLst>
          </p:cNvPr>
          <p:cNvSpPr/>
          <p:nvPr/>
        </p:nvSpPr>
        <p:spPr>
          <a:xfrm>
            <a:off x="1600200" y="4334470"/>
            <a:ext cx="10444120" cy="923330"/>
          </a:xfrm>
          <a:prstGeom prst="rect">
            <a:avLst/>
          </a:prstGeom>
        </p:spPr>
        <p:txBody>
          <a:bodyPr wrap="square">
            <a:spAutoFit/>
          </a:bodyPr>
          <a:lstStyle/>
          <a:p>
            <a:r>
              <a:rPr lang="en-US" b="1" dirty="0">
                <a:solidFill>
                  <a:srgbClr val="00FF00"/>
                </a:solidFill>
                <a:latin typeface="+mn-lt"/>
              </a:rPr>
              <a:t>President John Taylor: </a:t>
            </a:r>
            <a:r>
              <a:rPr lang="en-US" dirty="0">
                <a:solidFill>
                  <a:schemeClr val="bg1"/>
                </a:solidFill>
                <a:latin typeface="+mn-lt"/>
              </a:rPr>
              <a:t>“It is evident that </a:t>
            </a:r>
            <a:r>
              <a:rPr lang="en-US" dirty="0">
                <a:solidFill>
                  <a:srgbClr val="FFFF00"/>
                </a:solidFill>
                <a:latin typeface="+mn-lt"/>
              </a:rPr>
              <a:t>some great revolution</a:t>
            </a:r>
            <a:r>
              <a:rPr lang="en-US" dirty="0">
                <a:solidFill>
                  <a:schemeClr val="bg1"/>
                </a:solidFill>
                <a:latin typeface="+mn-lt"/>
              </a:rPr>
              <a:t>, some mighty change has got to transpire to </a:t>
            </a:r>
            <a:r>
              <a:rPr lang="en-US" dirty="0">
                <a:solidFill>
                  <a:srgbClr val="00FF00"/>
                </a:solidFill>
                <a:latin typeface="+mn-lt"/>
              </a:rPr>
              <a:t>revolutionize</a:t>
            </a:r>
            <a:r>
              <a:rPr lang="en-US" dirty="0">
                <a:solidFill>
                  <a:schemeClr val="bg1"/>
                </a:solidFill>
                <a:latin typeface="+mn-lt"/>
              </a:rPr>
              <a:t> our </a:t>
            </a:r>
            <a:r>
              <a:rPr lang="en-US" dirty="0">
                <a:solidFill>
                  <a:srgbClr val="00FF00"/>
                </a:solidFill>
                <a:latin typeface="+mn-lt"/>
              </a:rPr>
              <a:t>minds</a:t>
            </a:r>
            <a:r>
              <a:rPr lang="en-US" dirty="0">
                <a:solidFill>
                  <a:schemeClr val="bg1"/>
                </a:solidFill>
                <a:latin typeface="+mn-lt"/>
              </a:rPr>
              <a:t>, our </a:t>
            </a:r>
            <a:r>
              <a:rPr lang="en-US" dirty="0">
                <a:solidFill>
                  <a:srgbClr val="00FF00"/>
                </a:solidFill>
                <a:latin typeface="+mn-lt"/>
              </a:rPr>
              <a:t>feelings</a:t>
            </a:r>
            <a:r>
              <a:rPr lang="en-US" dirty="0">
                <a:solidFill>
                  <a:schemeClr val="bg1"/>
                </a:solidFill>
                <a:latin typeface="+mn-lt"/>
              </a:rPr>
              <a:t> and </a:t>
            </a:r>
            <a:r>
              <a:rPr lang="en-US" dirty="0">
                <a:solidFill>
                  <a:srgbClr val="00FF00"/>
                </a:solidFill>
                <a:latin typeface="+mn-lt"/>
              </a:rPr>
              <a:t>judgment</a:t>
            </a:r>
            <a:r>
              <a:rPr lang="en-US" dirty="0">
                <a:solidFill>
                  <a:schemeClr val="bg1"/>
                </a:solidFill>
                <a:latin typeface="+mn-lt"/>
              </a:rPr>
              <a:t>, our </a:t>
            </a:r>
            <a:r>
              <a:rPr lang="en-US" dirty="0">
                <a:solidFill>
                  <a:srgbClr val="00FF00"/>
                </a:solidFill>
                <a:latin typeface="+mn-lt"/>
              </a:rPr>
              <a:t>pursuits</a:t>
            </a:r>
            <a:r>
              <a:rPr lang="en-US" dirty="0">
                <a:solidFill>
                  <a:schemeClr val="bg1"/>
                </a:solidFill>
                <a:latin typeface="+mn-lt"/>
              </a:rPr>
              <a:t> and </a:t>
            </a:r>
            <a:r>
              <a:rPr lang="en-US" dirty="0">
                <a:solidFill>
                  <a:srgbClr val="00FF00"/>
                </a:solidFill>
                <a:latin typeface="+mn-lt"/>
              </a:rPr>
              <a:t>action</a:t>
            </a:r>
            <a:r>
              <a:rPr lang="en-US" dirty="0">
                <a:solidFill>
                  <a:schemeClr val="bg1"/>
                </a:solidFill>
                <a:latin typeface="+mn-lt"/>
              </a:rPr>
              <a:t>, and, in fact, to control and influence us throughout, before anything of this kind can take place.” </a:t>
            </a:r>
            <a:r>
              <a:rPr lang="en-US" sz="1200" dirty="0">
                <a:solidFill>
                  <a:schemeClr val="bg1"/>
                </a:solidFill>
                <a:latin typeface="+mn-lt"/>
              </a:rPr>
              <a:t>(JD 10:147)</a:t>
            </a:r>
          </a:p>
        </p:txBody>
      </p:sp>
      <p:sp>
        <p:nvSpPr>
          <p:cNvPr id="27" name="Rectangle 26">
            <a:extLst>
              <a:ext uri="{FF2B5EF4-FFF2-40B4-BE49-F238E27FC236}">
                <a16:creationId xmlns:a16="http://schemas.microsoft.com/office/drawing/2014/main" id="{74F3060C-D72B-49E2-840D-E85B88359432}"/>
              </a:ext>
            </a:extLst>
          </p:cNvPr>
          <p:cNvSpPr/>
          <p:nvPr/>
        </p:nvSpPr>
        <p:spPr>
          <a:xfrm>
            <a:off x="1600200" y="3657600"/>
            <a:ext cx="10441757" cy="646331"/>
          </a:xfrm>
          <a:prstGeom prst="rect">
            <a:avLst/>
          </a:prstGeom>
        </p:spPr>
        <p:txBody>
          <a:bodyPr wrap="square">
            <a:spAutoFit/>
          </a:bodyPr>
          <a:lstStyle/>
          <a:p>
            <a:r>
              <a:rPr lang="en-US" b="1" dirty="0">
                <a:solidFill>
                  <a:srgbClr val="00FF00"/>
                </a:solidFill>
                <a:latin typeface="+mn-lt"/>
              </a:rPr>
              <a:t>President Wilford Woodruff: </a:t>
            </a:r>
            <a:r>
              <a:rPr lang="en-US" dirty="0">
                <a:solidFill>
                  <a:schemeClr val="bg1"/>
                </a:solidFill>
                <a:latin typeface="+mn-lt"/>
              </a:rPr>
              <a:t>“But I am satisfied there has got to be a </a:t>
            </a:r>
            <a:r>
              <a:rPr lang="en-US" dirty="0">
                <a:solidFill>
                  <a:srgbClr val="FFFF00"/>
                </a:solidFill>
                <a:latin typeface="+mn-lt"/>
              </a:rPr>
              <a:t>great change </a:t>
            </a:r>
            <a:r>
              <a:rPr lang="en-US" dirty="0">
                <a:solidFill>
                  <a:schemeClr val="bg1"/>
                </a:solidFill>
                <a:latin typeface="+mn-lt"/>
              </a:rPr>
              <a:t>with us in many respects before we are prepared for the redemption of Zion and the building up of the New Jerusalem.” </a:t>
            </a:r>
            <a:r>
              <a:rPr lang="en-US" sz="1200" dirty="0">
                <a:solidFill>
                  <a:schemeClr val="bg1"/>
                </a:solidFill>
                <a:latin typeface="+mn-lt"/>
              </a:rPr>
              <a:t>(JD 16:36)</a:t>
            </a:r>
          </a:p>
        </p:txBody>
      </p:sp>
      <p:sp>
        <p:nvSpPr>
          <p:cNvPr id="28" name="Rectangle 27">
            <a:extLst>
              <a:ext uri="{FF2B5EF4-FFF2-40B4-BE49-F238E27FC236}">
                <a16:creationId xmlns:a16="http://schemas.microsoft.com/office/drawing/2014/main" id="{F31B7DF1-6799-4439-B567-23AD2A0782AC}"/>
              </a:ext>
            </a:extLst>
          </p:cNvPr>
          <p:cNvSpPr/>
          <p:nvPr/>
        </p:nvSpPr>
        <p:spPr>
          <a:xfrm>
            <a:off x="1600200" y="801469"/>
            <a:ext cx="10439400" cy="646331"/>
          </a:xfrm>
          <a:prstGeom prst="rect">
            <a:avLst/>
          </a:prstGeom>
        </p:spPr>
        <p:txBody>
          <a:bodyPr wrap="square">
            <a:spAutoFit/>
          </a:bodyPr>
          <a:lstStyle/>
          <a:p>
            <a:r>
              <a:rPr lang="en-US" b="1" dirty="0">
                <a:solidFill>
                  <a:srgbClr val="00FF00"/>
                </a:solidFill>
                <a:latin typeface="+mn-lt"/>
              </a:rPr>
              <a:t>President Brigham Young: </a:t>
            </a:r>
            <a:r>
              <a:rPr lang="en-US" dirty="0">
                <a:solidFill>
                  <a:schemeClr val="bg1"/>
                </a:solidFill>
                <a:latin typeface="+mn-lt"/>
              </a:rPr>
              <a:t>“The skill of building up and establishing the Zion of our God on the earth is to take the people and teach them how to take care of themselves.” </a:t>
            </a:r>
            <a:r>
              <a:rPr lang="en-US" sz="1200" dirty="0">
                <a:solidFill>
                  <a:schemeClr val="bg1"/>
                </a:solidFill>
                <a:latin typeface="+mn-lt"/>
              </a:rPr>
              <a:t>(JD 18:354)</a:t>
            </a:r>
          </a:p>
        </p:txBody>
      </p:sp>
      <p:sp>
        <p:nvSpPr>
          <p:cNvPr id="29" name="Rectangle 28">
            <a:extLst>
              <a:ext uri="{FF2B5EF4-FFF2-40B4-BE49-F238E27FC236}">
                <a16:creationId xmlns:a16="http://schemas.microsoft.com/office/drawing/2014/main" id="{2EC22D3C-D7F8-4C89-8242-8489242B58CD}"/>
              </a:ext>
            </a:extLst>
          </p:cNvPr>
          <p:cNvSpPr/>
          <p:nvPr/>
        </p:nvSpPr>
        <p:spPr>
          <a:xfrm>
            <a:off x="1600200" y="1371600"/>
            <a:ext cx="10591800" cy="1661993"/>
          </a:xfrm>
          <a:prstGeom prst="rect">
            <a:avLst/>
          </a:prstGeom>
        </p:spPr>
        <p:txBody>
          <a:bodyPr wrap="square">
            <a:spAutoFit/>
          </a:bodyPr>
          <a:lstStyle/>
          <a:p>
            <a:pPr lvl="0"/>
            <a:r>
              <a:rPr lang="en-US" dirty="0">
                <a:solidFill>
                  <a:schemeClr val="bg1"/>
                </a:solidFill>
                <a:latin typeface="+mn-lt"/>
              </a:rPr>
              <a:t>“When eternity comes I will be prepared to enter on the things of eternity. But I would not be prepared for that sphere of action, unless I could </a:t>
            </a:r>
            <a:r>
              <a:rPr lang="en-US" dirty="0">
                <a:solidFill>
                  <a:srgbClr val="00FF00"/>
                </a:solidFill>
                <a:latin typeface="+mn-lt"/>
              </a:rPr>
              <a:t>manage the things that are now </a:t>
            </a:r>
            <a:r>
              <a:rPr lang="en-US" dirty="0">
                <a:solidFill>
                  <a:schemeClr val="bg1"/>
                </a:solidFill>
                <a:latin typeface="+mn-lt"/>
              </a:rPr>
              <a:t>within my reach. You must all learn to do this. … </a:t>
            </a:r>
            <a:r>
              <a:rPr lang="en-US" dirty="0">
                <a:solidFill>
                  <a:prstClr val="white"/>
                </a:solidFill>
                <a:latin typeface="Calibri"/>
              </a:rPr>
              <a:t>No man is going to inherit a celestial glory, who </a:t>
            </a:r>
            <a:r>
              <a:rPr lang="en-US" dirty="0">
                <a:solidFill>
                  <a:srgbClr val="FF0000"/>
                </a:solidFill>
                <a:latin typeface="Calibri"/>
              </a:rPr>
              <a:t>trifles</a:t>
            </a:r>
            <a:r>
              <a:rPr lang="en-US" dirty="0">
                <a:solidFill>
                  <a:prstClr val="white"/>
                </a:solidFill>
                <a:latin typeface="Calibri"/>
              </a:rPr>
              <a:t> with the principles thereof. The man who does not</a:t>
            </a:r>
            <a:r>
              <a:rPr lang="en-US" dirty="0">
                <a:solidFill>
                  <a:srgbClr val="00FF00"/>
                </a:solidFill>
                <a:latin typeface="Calibri"/>
              </a:rPr>
              <a:t> labor </a:t>
            </a:r>
            <a:r>
              <a:rPr lang="en-US" dirty="0">
                <a:solidFill>
                  <a:prstClr val="white"/>
                </a:solidFill>
                <a:latin typeface="Calibri"/>
              </a:rPr>
              <a:t>from day to day and from hour to hour for building up this Kingdom and bringing forth the fulness of the Kingdom of God on the earth, and the establishment of Zion, will sooner or latter, </a:t>
            </a:r>
            <a:r>
              <a:rPr lang="en-US" dirty="0">
                <a:solidFill>
                  <a:srgbClr val="FF0000"/>
                </a:solidFill>
                <a:latin typeface="Calibri"/>
              </a:rPr>
              <a:t>fall and go out of the Church</a:t>
            </a:r>
            <a:r>
              <a:rPr lang="en-US" dirty="0">
                <a:solidFill>
                  <a:prstClr val="white"/>
                </a:solidFill>
                <a:latin typeface="Calibri"/>
              </a:rPr>
              <a:t>.” </a:t>
            </a:r>
            <a:r>
              <a:rPr lang="en-US" sz="1200" dirty="0">
                <a:solidFill>
                  <a:prstClr val="white"/>
                </a:solidFill>
                <a:latin typeface="Calibri"/>
              </a:rPr>
              <a:t>(JD 5:3-4 , JD 10:338)</a:t>
            </a:r>
          </a:p>
        </p:txBody>
      </p:sp>
      <p:pic>
        <p:nvPicPr>
          <p:cNvPr id="5" name="Picture 4" descr="A person with a long beard&#10;&#10;Description automatically generated">
            <a:extLst>
              <a:ext uri="{FF2B5EF4-FFF2-40B4-BE49-F238E27FC236}">
                <a16:creationId xmlns:a16="http://schemas.microsoft.com/office/drawing/2014/main" id="{F4452377-2D73-67B6-6023-4EB29CC0B2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914400"/>
            <a:ext cx="1371600" cy="1761526"/>
          </a:xfrm>
          <a:prstGeom prst="rect">
            <a:avLst/>
          </a:prstGeom>
        </p:spPr>
      </p:pic>
      <p:pic>
        <p:nvPicPr>
          <p:cNvPr id="7" name="Picture 6" descr="A person with a beard&#10;&#10;Description automatically generated">
            <a:extLst>
              <a:ext uri="{FF2B5EF4-FFF2-40B4-BE49-F238E27FC236}">
                <a16:creationId xmlns:a16="http://schemas.microsoft.com/office/drawing/2014/main" id="{432C4E84-85FC-D0B4-99D6-176F738628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895600"/>
            <a:ext cx="1295400" cy="1783880"/>
          </a:xfrm>
          <a:prstGeom prst="rect">
            <a:avLst/>
          </a:prstGeom>
        </p:spPr>
      </p:pic>
      <p:pic>
        <p:nvPicPr>
          <p:cNvPr id="9" name="Picture 8" descr="A person in a suit&#10;&#10;Description automatically generated">
            <a:extLst>
              <a:ext uri="{FF2B5EF4-FFF2-40B4-BE49-F238E27FC236}">
                <a16:creationId xmlns:a16="http://schemas.microsoft.com/office/drawing/2014/main" id="{563931C3-45F9-8D36-1BAD-F613039EEC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4927368"/>
            <a:ext cx="1295400" cy="1625832"/>
          </a:xfrm>
          <a:prstGeom prst="rect">
            <a:avLst/>
          </a:prstGeom>
        </p:spPr>
      </p:pic>
    </p:spTree>
    <p:extLst>
      <p:ext uri="{BB962C8B-B14F-4D97-AF65-F5344CB8AC3E}">
        <p14:creationId xmlns:p14="http://schemas.microsoft.com/office/powerpoint/2010/main" val="141378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7</a:t>
            </a:fld>
            <a:endParaRPr lang="en-US" dirty="0"/>
          </a:p>
        </p:txBody>
      </p:sp>
      <p:sp>
        <p:nvSpPr>
          <p:cNvPr id="5" name="TextBox 4">
            <a:extLst>
              <a:ext uri="{FF2B5EF4-FFF2-40B4-BE49-F238E27FC236}">
                <a16:creationId xmlns:a16="http://schemas.microsoft.com/office/drawing/2014/main" id="{DDEF5469-C534-467C-A66D-238441273514}"/>
              </a:ext>
            </a:extLst>
          </p:cNvPr>
          <p:cNvSpPr txBox="1"/>
          <p:nvPr/>
        </p:nvSpPr>
        <p:spPr>
          <a:xfrm>
            <a:off x="0" y="-76200"/>
            <a:ext cx="12192000" cy="830997"/>
          </a:xfrm>
          <a:prstGeom prst="rect">
            <a:avLst/>
          </a:prstGeom>
          <a:noFill/>
        </p:spPr>
        <p:txBody>
          <a:bodyPr wrap="square" rtlCol="0">
            <a:spAutoFit/>
          </a:bodyPr>
          <a:lstStyle/>
          <a:p>
            <a:pPr algn="ctr"/>
            <a:r>
              <a:rPr lang="en-US" sz="4800" b="1" dirty="0">
                <a:solidFill>
                  <a:srgbClr val="FFFF00"/>
                </a:solidFill>
                <a:latin typeface="+mn-lt"/>
              </a:rPr>
              <a:t>Saints in Zion or Saints in Babylon?</a:t>
            </a:r>
          </a:p>
        </p:txBody>
      </p:sp>
      <p:sp>
        <p:nvSpPr>
          <p:cNvPr id="12" name="Rectangle 11">
            <a:extLst>
              <a:ext uri="{FF2B5EF4-FFF2-40B4-BE49-F238E27FC236}">
                <a16:creationId xmlns:a16="http://schemas.microsoft.com/office/drawing/2014/main" id="{9D9B08D6-239B-419E-B1F9-1F0D8727AB6D}"/>
              </a:ext>
            </a:extLst>
          </p:cNvPr>
          <p:cNvSpPr/>
          <p:nvPr/>
        </p:nvSpPr>
        <p:spPr>
          <a:xfrm>
            <a:off x="2057400" y="762000"/>
            <a:ext cx="9561442" cy="769441"/>
          </a:xfrm>
          <a:prstGeom prst="rect">
            <a:avLst/>
          </a:prstGeom>
        </p:spPr>
        <p:txBody>
          <a:bodyPr wrap="square">
            <a:spAutoFit/>
          </a:bodyPr>
          <a:lstStyle/>
          <a:p>
            <a:r>
              <a:rPr lang="en-US" sz="2200" b="1" dirty="0">
                <a:solidFill>
                  <a:srgbClr val="00FF00"/>
                </a:solidFill>
                <a:latin typeface="+mn-lt"/>
              </a:rPr>
              <a:t>President Wilford Woodruff: </a:t>
            </a:r>
            <a:r>
              <a:rPr lang="en-US" sz="2200" dirty="0">
                <a:solidFill>
                  <a:schemeClr val="bg1"/>
                </a:solidFill>
                <a:latin typeface="+mn-lt"/>
              </a:rPr>
              <a:t>“There are some prophecies pertaining </a:t>
            </a:r>
          </a:p>
          <a:p>
            <a:r>
              <a:rPr lang="en-US" sz="2200" dirty="0">
                <a:solidFill>
                  <a:schemeClr val="bg1"/>
                </a:solidFill>
                <a:latin typeface="+mn-lt"/>
              </a:rPr>
              <a:t>to these latter days that are </a:t>
            </a:r>
            <a:r>
              <a:rPr lang="en-US" sz="2200" dirty="0">
                <a:solidFill>
                  <a:srgbClr val="FFFF00"/>
                </a:solidFill>
                <a:latin typeface="+mn-lt"/>
              </a:rPr>
              <a:t>unpleasant to contemplate</a:t>
            </a:r>
            <a:r>
              <a:rPr lang="en-US" sz="2200" dirty="0">
                <a:solidFill>
                  <a:schemeClr val="bg1"/>
                </a:solidFill>
                <a:latin typeface="+mn-lt"/>
              </a:rPr>
              <a:t>.” </a:t>
            </a:r>
            <a:r>
              <a:rPr lang="en-US" sz="1200" dirty="0">
                <a:solidFill>
                  <a:schemeClr val="bg1"/>
                </a:solidFill>
                <a:latin typeface="+mn-lt"/>
              </a:rPr>
              <a:t>(JD 16:271)</a:t>
            </a:r>
          </a:p>
        </p:txBody>
      </p:sp>
      <p:sp>
        <p:nvSpPr>
          <p:cNvPr id="13" name="Rectangle 12">
            <a:extLst>
              <a:ext uri="{FF2B5EF4-FFF2-40B4-BE49-F238E27FC236}">
                <a16:creationId xmlns:a16="http://schemas.microsoft.com/office/drawing/2014/main" id="{AF8248DA-825B-483B-9B94-DC0605FECA5D}"/>
              </a:ext>
            </a:extLst>
          </p:cNvPr>
          <p:cNvSpPr/>
          <p:nvPr/>
        </p:nvSpPr>
        <p:spPr>
          <a:xfrm>
            <a:off x="2057400" y="1602938"/>
            <a:ext cx="7883212" cy="1292662"/>
          </a:xfrm>
          <a:prstGeom prst="rect">
            <a:avLst/>
          </a:prstGeom>
        </p:spPr>
        <p:txBody>
          <a:bodyPr wrap="square">
            <a:spAutoFit/>
          </a:bodyPr>
          <a:lstStyle/>
          <a:p>
            <a:r>
              <a:rPr lang="en-US" sz="2200" b="1" dirty="0">
                <a:solidFill>
                  <a:srgbClr val="00FF00"/>
                </a:solidFill>
                <a:latin typeface="+mn-lt"/>
              </a:rPr>
              <a:t>Elder Boyd K. Packer: </a:t>
            </a:r>
            <a:r>
              <a:rPr lang="en-US" sz="2200" dirty="0">
                <a:solidFill>
                  <a:schemeClr val="bg1"/>
                </a:solidFill>
                <a:latin typeface="+mn-lt"/>
              </a:rPr>
              <a:t>“You are growing up in </a:t>
            </a:r>
            <a:r>
              <a:rPr lang="en-US" sz="2200" dirty="0">
                <a:solidFill>
                  <a:srgbClr val="FF0000"/>
                </a:solidFill>
                <a:latin typeface="+mn-lt"/>
              </a:rPr>
              <a:t>enemy territory</a:t>
            </a:r>
            <a:r>
              <a:rPr lang="en-US" sz="2200" dirty="0">
                <a:solidFill>
                  <a:schemeClr val="bg1"/>
                </a:solidFill>
                <a:latin typeface="+mn-lt"/>
              </a:rPr>
              <a:t>. When you become mature spiritually, you will understand how the </a:t>
            </a:r>
            <a:r>
              <a:rPr lang="en-US" sz="2200" dirty="0">
                <a:solidFill>
                  <a:srgbClr val="FF0000"/>
                </a:solidFill>
                <a:latin typeface="+mn-lt"/>
              </a:rPr>
              <a:t>adversary</a:t>
            </a:r>
            <a:r>
              <a:rPr lang="en-US" sz="2200" dirty="0">
                <a:solidFill>
                  <a:schemeClr val="bg1"/>
                </a:solidFill>
                <a:latin typeface="+mn-lt"/>
              </a:rPr>
              <a:t> has </a:t>
            </a:r>
            <a:r>
              <a:rPr lang="en-US" sz="2200" dirty="0">
                <a:solidFill>
                  <a:srgbClr val="FF0000"/>
                </a:solidFill>
                <a:latin typeface="+mn-lt"/>
              </a:rPr>
              <a:t>infiltrated</a:t>
            </a:r>
            <a:r>
              <a:rPr lang="en-US" sz="2200" dirty="0">
                <a:solidFill>
                  <a:schemeClr val="bg1"/>
                </a:solidFill>
                <a:latin typeface="+mn-lt"/>
              </a:rPr>
              <a:t> the world around you.” </a:t>
            </a:r>
          </a:p>
          <a:p>
            <a:r>
              <a:rPr lang="en-US" sz="1200" dirty="0">
                <a:solidFill>
                  <a:schemeClr val="bg1"/>
                </a:solidFill>
                <a:latin typeface="+mn-lt"/>
              </a:rPr>
              <a:t>(How to Survive in Enemy Territory, Seminary Broadcast, Jan 22, 2012)</a:t>
            </a:r>
          </a:p>
        </p:txBody>
      </p:sp>
      <p:pic>
        <p:nvPicPr>
          <p:cNvPr id="7" name="Picture 6" descr="A person wearing glasses and a suit&#10;&#10;Description automatically generated with medium confidence">
            <a:extLst>
              <a:ext uri="{FF2B5EF4-FFF2-40B4-BE49-F238E27FC236}">
                <a16:creationId xmlns:a16="http://schemas.microsoft.com/office/drawing/2014/main" id="{942F516D-D551-4A73-8230-98F933FF02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093012" y="805548"/>
            <a:ext cx="1858962" cy="2154852"/>
          </a:xfrm>
          <a:prstGeom prst="rect">
            <a:avLst/>
          </a:prstGeom>
        </p:spPr>
      </p:pic>
      <p:sp>
        <p:nvSpPr>
          <p:cNvPr id="20" name="Rectangle 19">
            <a:extLst>
              <a:ext uri="{FF2B5EF4-FFF2-40B4-BE49-F238E27FC236}">
                <a16:creationId xmlns:a16="http://schemas.microsoft.com/office/drawing/2014/main" id="{BDFE338E-D7FB-4707-A18F-AE67091F29DD}"/>
              </a:ext>
            </a:extLst>
          </p:cNvPr>
          <p:cNvSpPr/>
          <p:nvPr/>
        </p:nvSpPr>
        <p:spPr>
          <a:xfrm>
            <a:off x="2057400" y="3041571"/>
            <a:ext cx="10009695" cy="3816429"/>
          </a:xfrm>
          <a:prstGeom prst="rect">
            <a:avLst/>
          </a:prstGeom>
        </p:spPr>
        <p:txBody>
          <a:bodyPr wrap="square">
            <a:spAutoFit/>
          </a:bodyPr>
          <a:lstStyle/>
          <a:p>
            <a:r>
              <a:rPr lang="en-US" sz="2200" b="1" dirty="0">
                <a:solidFill>
                  <a:srgbClr val="00FF00"/>
                </a:solidFill>
                <a:latin typeface="+mn-lt"/>
              </a:rPr>
              <a:t>Elder George Q. Cannon: </a:t>
            </a:r>
            <a:r>
              <a:rPr lang="en-US" sz="2200" dirty="0">
                <a:solidFill>
                  <a:schemeClr val="bg1"/>
                </a:solidFill>
                <a:latin typeface="+mn-lt"/>
              </a:rPr>
              <a:t>“When we came to these valleys, we thought we had left the world behind us. We thought that because these mighty mountains, which reared themselves on every hand as an impassable barrier between us and the rest of the world, </a:t>
            </a:r>
            <a:r>
              <a:rPr lang="en-US" sz="2200" dirty="0">
                <a:solidFill>
                  <a:srgbClr val="FF0000"/>
                </a:solidFill>
                <a:latin typeface="+mn-lt"/>
              </a:rPr>
              <a:t>Babylon</a:t>
            </a:r>
            <a:r>
              <a:rPr lang="en-US" sz="2200" dirty="0">
                <a:solidFill>
                  <a:schemeClr val="bg1"/>
                </a:solidFill>
                <a:latin typeface="+mn-lt"/>
              </a:rPr>
              <a:t> was left behind. We thought we could live comparatively pure lives, and that we would be comparatively free from the associations of the world. But such ideas have been dispelled - very rudely dispelled - by that which has occurred. </a:t>
            </a:r>
            <a:r>
              <a:rPr lang="en-US" sz="2200" dirty="0">
                <a:solidFill>
                  <a:srgbClr val="FF0000"/>
                </a:solidFill>
                <a:latin typeface="+mn-lt"/>
              </a:rPr>
              <a:t>Babylon followed us</a:t>
            </a:r>
            <a:r>
              <a:rPr lang="en-US" sz="2200" dirty="0">
                <a:solidFill>
                  <a:schemeClr val="bg1"/>
                </a:solidFill>
                <a:latin typeface="+mn-lt"/>
              </a:rPr>
              <a:t>. We find that these mountains are not sufficient to divide us from the rest of the world; that we must share with the rest of mankind the </a:t>
            </a:r>
            <a:r>
              <a:rPr lang="en-US" sz="2200" dirty="0">
                <a:solidFill>
                  <a:srgbClr val="FF0000"/>
                </a:solidFill>
                <a:latin typeface="+mn-lt"/>
              </a:rPr>
              <a:t>evils</a:t>
            </a:r>
            <a:r>
              <a:rPr lang="en-US" sz="2200" dirty="0">
                <a:solidFill>
                  <a:schemeClr val="bg1"/>
                </a:solidFill>
                <a:latin typeface="+mn-lt"/>
              </a:rPr>
              <a:t> and the </a:t>
            </a:r>
            <a:r>
              <a:rPr lang="en-US" sz="2200" dirty="0">
                <a:solidFill>
                  <a:srgbClr val="00FF00"/>
                </a:solidFill>
                <a:latin typeface="+mn-lt"/>
              </a:rPr>
              <a:t>blessings</a:t>
            </a:r>
            <a:r>
              <a:rPr lang="en-US" sz="2200" dirty="0">
                <a:solidFill>
                  <a:schemeClr val="bg1"/>
                </a:solidFill>
                <a:latin typeface="+mn-lt"/>
              </a:rPr>
              <a:t> that pertain to this mortal condition of existence. We have these circumstances to contend with. We are </a:t>
            </a:r>
            <a:r>
              <a:rPr lang="en-US" sz="2200" dirty="0">
                <a:solidFill>
                  <a:srgbClr val="FF0000"/>
                </a:solidFill>
                <a:latin typeface="+mn-lt"/>
              </a:rPr>
              <a:t>mixed with the wicked</a:t>
            </a:r>
            <a:r>
              <a:rPr lang="en-US" sz="2200" dirty="0">
                <a:solidFill>
                  <a:schemeClr val="bg1"/>
                </a:solidFill>
                <a:latin typeface="+mn-lt"/>
              </a:rPr>
              <a:t>. The tares and the wheat grow together and will grow until the </a:t>
            </a:r>
            <a:r>
              <a:rPr lang="en-US" sz="2200" dirty="0">
                <a:solidFill>
                  <a:srgbClr val="00FF00"/>
                </a:solidFill>
                <a:latin typeface="+mn-lt"/>
              </a:rPr>
              <a:t>harvest</a:t>
            </a:r>
            <a:r>
              <a:rPr lang="en-US" sz="2200" dirty="0">
                <a:solidFill>
                  <a:schemeClr val="bg1"/>
                </a:solidFill>
                <a:latin typeface="+mn-lt"/>
              </a:rPr>
              <a:t>.” </a:t>
            </a:r>
            <a:r>
              <a:rPr lang="en-US" sz="1200" dirty="0">
                <a:solidFill>
                  <a:schemeClr val="bg1"/>
                </a:solidFill>
                <a:latin typeface="+mn-lt"/>
              </a:rPr>
              <a:t>(JD 26:251)</a:t>
            </a:r>
          </a:p>
        </p:txBody>
      </p:sp>
      <p:pic>
        <p:nvPicPr>
          <p:cNvPr id="9" name="Picture 8" descr="A person in a suit&#10;&#10;Description automatically generated with low confidence">
            <a:extLst>
              <a:ext uri="{FF2B5EF4-FFF2-40B4-BE49-F238E27FC236}">
                <a16:creationId xmlns:a16="http://schemas.microsoft.com/office/drawing/2014/main" id="{980E3CE8-7E2B-41A2-B7F2-2D99261820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70" y="838199"/>
            <a:ext cx="1615430" cy="2047729"/>
          </a:xfrm>
          <a:prstGeom prst="rect">
            <a:avLst/>
          </a:prstGeom>
        </p:spPr>
      </p:pic>
      <p:pic>
        <p:nvPicPr>
          <p:cNvPr id="22" name="Picture 21" descr="A picture containing text, person, person, wall&#10;&#10;Description automatically generated">
            <a:extLst>
              <a:ext uri="{FF2B5EF4-FFF2-40B4-BE49-F238E27FC236}">
                <a16:creationId xmlns:a16="http://schemas.microsoft.com/office/drawing/2014/main" id="{CCA922B4-30F4-4670-A364-7CA8319738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04800" y="3200401"/>
            <a:ext cx="1676400" cy="2104018"/>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58156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8</a:t>
            </a:fld>
            <a:endParaRPr lang="en-US" dirty="0"/>
          </a:p>
        </p:txBody>
      </p:sp>
      <p:sp>
        <p:nvSpPr>
          <p:cNvPr id="5" name="TextBox 4">
            <a:extLst>
              <a:ext uri="{FF2B5EF4-FFF2-40B4-BE49-F238E27FC236}">
                <a16:creationId xmlns:a16="http://schemas.microsoft.com/office/drawing/2014/main" id="{DDEF5469-C534-467C-A66D-238441273514}"/>
              </a:ext>
            </a:extLst>
          </p:cNvPr>
          <p:cNvSpPr txBox="1"/>
          <p:nvPr/>
        </p:nvSpPr>
        <p:spPr>
          <a:xfrm>
            <a:off x="0" y="-76200"/>
            <a:ext cx="12192000" cy="830997"/>
          </a:xfrm>
          <a:prstGeom prst="rect">
            <a:avLst/>
          </a:prstGeom>
          <a:noFill/>
        </p:spPr>
        <p:txBody>
          <a:bodyPr wrap="square" rtlCol="0">
            <a:spAutoFit/>
          </a:bodyPr>
          <a:lstStyle/>
          <a:p>
            <a:pPr algn="ctr"/>
            <a:r>
              <a:rPr lang="en-US" sz="4800" b="1" dirty="0">
                <a:solidFill>
                  <a:srgbClr val="FFFF00"/>
                </a:solidFill>
                <a:latin typeface="+mn-lt"/>
              </a:rPr>
              <a:t>WARNING and WAKEUP CALL</a:t>
            </a:r>
          </a:p>
        </p:txBody>
      </p:sp>
      <p:sp>
        <p:nvSpPr>
          <p:cNvPr id="17" name="Rectangle 16">
            <a:extLst>
              <a:ext uri="{FF2B5EF4-FFF2-40B4-BE49-F238E27FC236}">
                <a16:creationId xmlns:a16="http://schemas.microsoft.com/office/drawing/2014/main" id="{672D679D-3681-4C07-9664-E85288A4E26D}"/>
              </a:ext>
            </a:extLst>
          </p:cNvPr>
          <p:cNvSpPr/>
          <p:nvPr/>
        </p:nvSpPr>
        <p:spPr>
          <a:xfrm>
            <a:off x="1828798" y="685800"/>
            <a:ext cx="10287001" cy="1785104"/>
          </a:xfrm>
          <a:prstGeom prst="rect">
            <a:avLst/>
          </a:prstGeom>
        </p:spPr>
        <p:txBody>
          <a:bodyPr wrap="square">
            <a:spAutoFit/>
          </a:bodyPr>
          <a:lstStyle/>
          <a:p>
            <a:r>
              <a:rPr lang="en-US" sz="2200" b="1" dirty="0">
                <a:solidFill>
                  <a:srgbClr val="00FF00"/>
                </a:solidFill>
                <a:latin typeface="+mn-lt"/>
              </a:rPr>
              <a:t>President Brigham Young: </a:t>
            </a:r>
            <a:r>
              <a:rPr lang="en-US" sz="2200" dirty="0">
                <a:solidFill>
                  <a:schemeClr val="bg1"/>
                </a:solidFill>
                <a:latin typeface="+mn-lt"/>
              </a:rPr>
              <a:t>“As individuals, we enjoy Zion at present, but not as a community; there is so much </a:t>
            </a:r>
            <a:r>
              <a:rPr lang="en-US" sz="2200" dirty="0">
                <a:solidFill>
                  <a:srgbClr val="FF0000"/>
                </a:solidFill>
                <a:latin typeface="+mn-lt"/>
              </a:rPr>
              <a:t>sin, darkness, and ignorance</a:t>
            </a:r>
            <a:r>
              <a:rPr lang="en-US" sz="2200" dirty="0">
                <a:solidFill>
                  <a:schemeClr val="bg1"/>
                </a:solidFill>
                <a:latin typeface="+mn-lt"/>
              </a:rPr>
              <a:t>, and the veil of the covering which is over the nations of the earth is </a:t>
            </a:r>
            <a:r>
              <a:rPr lang="en-US" sz="2200" dirty="0">
                <a:solidFill>
                  <a:srgbClr val="FFFF00"/>
                </a:solidFill>
                <a:latin typeface="+mn-lt"/>
              </a:rPr>
              <a:t>measurably over the Latter-day Saints</a:t>
            </a:r>
            <a:r>
              <a:rPr lang="en-US" sz="2200" dirty="0">
                <a:solidFill>
                  <a:schemeClr val="bg1"/>
                </a:solidFill>
                <a:latin typeface="+mn-lt"/>
              </a:rPr>
              <a:t>. The same </a:t>
            </a:r>
            <a:r>
              <a:rPr lang="en-US" sz="2200" dirty="0">
                <a:solidFill>
                  <a:srgbClr val="FF0000"/>
                </a:solidFill>
                <a:latin typeface="+mn-lt"/>
              </a:rPr>
              <a:t>unrighteous principles</a:t>
            </a:r>
            <a:r>
              <a:rPr lang="en-US" sz="2200" dirty="0">
                <a:solidFill>
                  <a:schemeClr val="bg1"/>
                </a:solidFill>
                <a:latin typeface="+mn-lt"/>
              </a:rPr>
              <a:t>, which </a:t>
            </a:r>
            <a:r>
              <a:rPr lang="en-US" sz="2200" dirty="0">
                <a:solidFill>
                  <a:srgbClr val="FF0000"/>
                </a:solidFill>
                <a:latin typeface="+mn-lt"/>
              </a:rPr>
              <a:t>becloud</a:t>
            </a:r>
            <a:r>
              <a:rPr lang="en-US" sz="2200" dirty="0">
                <a:solidFill>
                  <a:schemeClr val="bg1"/>
                </a:solidFill>
                <a:latin typeface="+mn-lt"/>
              </a:rPr>
              <a:t> the minds of men universally, more or less </a:t>
            </a:r>
            <a:r>
              <a:rPr lang="en-US" sz="2200" dirty="0">
                <a:solidFill>
                  <a:srgbClr val="FF0000"/>
                </a:solidFill>
                <a:latin typeface="+mn-lt"/>
              </a:rPr>
              <a:t>becloud the minds of the Latter-day Saints</a:t>
            </a:r>
            <a:r>
              <a:rPr lang="en-US" sz="2200" dirty="0">
                <a:solidFill>
                  <a:schemeClr val="bg1"/>
                </a:solidFill>
                <a:latin typeface="+mn-lt"/>
              </a:rPr>
              <a:t>.” </a:t>
            </a:r>
            <a:r>
              <a:rPr lang="en-US" sz="1200" dirty="0">
                <a:solidFill>
                  <a:schemeClr val="bg1"/>
                </a:solidFill>
                <a:latin typeface="+mn-lt"/>
              </a:rPr>
              <a:t>(JD 3:191)</a:t>
            </a:r>
          </a:p>
        </p:txBody>
      </p:sp>
      <p:sp>
        <p:nvSpPr>
          <p:cNvPr id="18" name="Rectangle 17">
            <a:extLst>
              <a:ext uri="{FF2B5EF4-FFF2-40B4-BE49-F238E27FC236}">
                <a16:creationId xmlns:a16="http://schemas.microsoft.com/office/drawing/2014/main" id="{098F1A52-D871-406F-9347-9798F2776CDF}"/>
              </a:ext>
            </a:extLst>
          </p:cNvPr>
          <p:cNvSpPr/>
          <p:nvPr/>
        </p:nvSpPr>
        <p:spPr>
          <a:xfrm>
            <a:off x="1828799" y="2555545"/>
            <a:ext cx="10162095" cy="769441"/>
          </a:xfrm>
          <a:prstGeom prst="rect">
            <a:avLst/>
          </a:prstGeom>
        </p:spPr>
        <p:txBody>
          <a:bodyPr wrap="square">
            <a:spAutoFit/>
          </a:bodyPr>
          <a:lstStyle/>
          <a:p>
            <a:r>
              <a:rPr lang="en-US" sz="2200" b="1" dirty="0">
                <a:solidFill>
                  <a:srgbClr val="00FF00"/>
                </a:solidFill>
                <a:latin typeface="+mn-lt"/>
              </a:rPr>
              <a:t>Elder George Q. Cannon: </a:t>
            </a:r>
            <a:r>
              <a:rPr lang="en-US" sz="2200" dirty="0">
                <a:solidFill>
                  <a:schemeClr val="bg1"/>
                </a:solidFill>
                <a:latin typeface="+mn-lt"/>
              </a:rPr>
              <a:t>“Because as Zion increases there will be </a:t>
            </a:r>
            <a:r>
              <a:rPr lang="en-US" sz="2200" dirty="0">
                <a:solidFill>
                  <a:srgbClr val="FF0000"/>
                </a:solidFill>
                <a:latin typeface="+mn-lt"/>
              </a:rPr>
              <a:t>new temptations </a:t>
            </a:r>
            <a:r>
              <a:rPr lang="en-US" sz="2200" dirty="0">
                <a:solidFill>
                  <a:schemeClr val="bg1"/>
                </a:solidFill>
                <a:latin typeface="+mn-lt"/>
              </a:rPr>
              <a:t>and circumstances thrown around us that will be a </a:t>
            </a:r>
            <a:r>
              <a:rPr lang="en-US" sz="2200" dirty="0">
                <a:solidFill>
                  <a:srgbClr val="FF0000"/>
                </a:solidFill>
                <a:latin typeface="+mn-lt"/>
              </a:rPr>
              <a:t>trial to us</a:t>
            </a:r>
            <a:r>
              <a:rPr lang="en-US" sz="2200" dirty="0">
                <a:solidFill>
                  <a:schemeClr val="bg1"/>
                </a:solidFill>
                <a:latin typeface="+mn-lt"/>
              </a:rPr>
              <a:t>.” </a:t>
            </a:r>
            <a:r>
              <a:rPr lang="en-US" sz="1200" dirty="0">
                <a:solidFill>
                  <a:schemeClr val="bg1"/>
                </a:solidFill>
                <a:latin typeface="+mn-lt"/>
              </a:rPr>
              <a:t>(JD 26:17)</a:t>
            </a:r>
          </a:p>
        </p:txBody>
      </p:sp>
      <p:sp>
        <p:nvSpPr>
          <p:cNvPr id="12" name="Rectangle 11">
            <a:extLst>
              <a:ext uri="{FF2B5EF4-FFF2-40B4-BE49-F238E27FC236}">
                <a16:creationId xmlns:a16="http://schemas.microsoft.com/office/drawing/2014/main" id="{3A8C6FFE-9F7A-4208-B810-61B053226909}"/>
              </a:ext>
            </a:extLst>
          </p:cNvPr>
          <p:cNvSpPr/>
          <p:nvPr/>
        </p:nvSpPr>
        <p:spPr>
          <a:xfrm>
            <a:off x="1828798" y="3276600"/>
            <a:ext cx="10363201" cy="1446550"/>
          </a:xfrm>
          <a:prstGeom prst="rect">
            <a:avLst/>
          </a:prstGeom>
        </p:spPr>
        <p:txBody>
          <a:bodyPr wrap="square">
            <a:spAutoFit/>
          </a:bodyPr>
          <a:lstStyle/>
          <a:p>
            <a:r>
              <a:rPr lang="en-US" sz="2200" b="1" dirty="0">
                <a:solidFill>
                  <a:srgbClr val="00FF00"/>
                </a:solidFill>
                <a:latin typeface="+mn-lt"/>
              </a:rPr>
              <a:t>D&amp;C 105:5-6: </a:t>
            </a:r>
            <a:r>
              <a:rPr lang="en-US" sz="2200" dirty="0">
                <a:solidFill>
                  <a:schemeClr val="bg1"/>
                </a:solidFill>
                <a:latin typeface="+mn-lt"/>
              </a:rPr>
              <a:t>“And Zion cannot be built up unless it is by the </a:t>
            </a:r>
            <a:r>
              <a:rPr lang="en-US" sz="2200" dirty="0">
                <a:solidFill>
                  <a:srgbClr val="00FF00"/>
                </a:solidFill>
                <a:latin typeface="+mn-lt"/>
              </a:rPr>
              <a:t>principles</a:t>
            </a:r>
            <a:r>
              <a:rPr lang="en-US" sz="2200" dirty="0">
                <a:solidFill>
                  <a:schemeClr val="bg1"/>
                </a:solidFill>
                <a:latin typeface="+mn-lt"/>
              </a:rPr>
              <a:t> of the </a:t>
            </a:r>
            <a:r>
              <a:rPr lang="en-US" sz="2200" dirty="0">
                <a:solidFill>
                  <a:srgbClr val="00FF00"/>
                </a:solidFill>
                <a:latin typeface="+mn-lt"/>
              </a:rPr>
              <a:t>law </a:t>
            </a:r>
            <a:r>
              <a:rPr lang="en-US" sz="2200" dirty="0">
                <a:solidFill>
                  <a:schemeClr val="bg1"/>
                </a:solidFill>
                <a:latin typeface="+mn-lt"/>
              </a:rPr>
              <a:t>of the celestial kingdom; otherwise I cannot receive her unto myself. And my people must needs be chastened until they learn obedience, if it must needs be, by the things which they suffer.”</a:t>
            </a:r>
          </a:p>
        </p:txBody>
      </p:sp>
      <p:pic>
        <p:nvPicPr>
          <p:cNvPr id="3" name="Picture 2" descr="A person in a suit&#10;&#10;Description automatically generated with medium confidence">
            <a:extLst>
              <a:ext uri="{FF2B5EF4-FFF2-40B4-BE49-F238E27FC236}">
                <a16:creationId xmlns:a16="http://schemas.microsoft.com/office/drawing/2014/main" id="{2245F07A-6B9A-4714-ACCB-CFAA082762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631" y="838572"/>
            <a:ext cx="1468832" cy="1512700"/>
          </a:xfrm>
          <a:prstGeom prst="rect">
            <a:avLst/>
          </a:prstGeom>
        </p:spPr>
      </p:pic>
      <p:pic>
        <p:nvPicPr>
          <p:cNvPr id="16" name="Picture 15" descr="A picture containing text, person, person, wall&#10;&#10;Description automatically generated">
            <a:extLst>
              <a:ext uri="{FF2B5EF4-FFF2-40B4-BE49-F238E27FC236}">
                <a16:creationId xmlns:a16="http://schemas.microsoft.com/office/drawing/2014/main" id="{9302493C-EA51-4C4F-A58C-FE228927E0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69631" y="2627443"/>
            <a:ext cx="1427921" cy="1792157"/>
          </a:xfrm>
          <a:prstGeom prst="rect">
            <a:avLst/>
          </a:prstGeom>
          <a:scene3d>
            <a:camera prst="orthographicFront">
              <a:rot lat="0" lon="10800000" rev="0"/>
            </a:camera>
            <a:lightRig rig="threePt" dir="t"/>
          </a:scene3d>
        </p:spPr>
      </p:pic>
      <p:sp>
        <p:nvSpPr>
          <p:cNvPr id="11" name="Rectangle 10">
            <a:extLst>
              <a:ext uri="{FF2B5EF4-FFF2-40B4-BE49-F238E27FC236}">
                <a16:creationId xmlns:a16="http://schemas.microsoft.com/office/drawing/2014/main" id="{81C58630-1E06-49B8-888B-6833CA29E9FE}"/>
              </a:ext>
            </a:extLst>
          </p:cNvPr>
          <p:cNvSpPr/>
          <p:nvPr/>
        </p:nvSpPr>
        <p:spPr>
          <a:xfrm>
            <a:off x="1868557" y="4724400"/>
            <a:ext cx="10363201" cy="2123658"/>
          </a:xfrm>
          <a:prstGeom prst="rect">
            <a:avLst/>
          </a:prstGeom>
        </p:spPr>
        <p:txBody>
          <a:bodyPr wrap="square">
            <a:spAutoFit/>
          </a:bodyPr>
          <a:lstStyle/>
          <a:p>
            <a:r>
              <a:rPr lang="en-US" sz="2200" b="1" dirty="0">
                <a:solidFill>
                  <a:srgbClr val="00FF00"/>
                </a:solidFill>
                <a:latin typeface="+mn-lt"/>
              </a:rPr>
              <a:t>Elder Heber C. Kimball: </a:t>
            </a:r>
            <a:r>
              <a:rPr lang="en-US" sz="2200" dirty="0">
                <a:solidFill>
                  <a:schemeClr val="bg1"/>
                </a:solidFill>
                <a:latin typeface="+mn-lt"/>
              </a:rPr>
              <a:t>“Yes, we think we are secure here in the chambers of these everlasting hills ...  But I want to say to you, my brethren, the time is coming when we will be </a:t>
            </a:r>
            <a:r>
              <a:rPr lang="en-US" sz="2200" dirty="0">
                <a:solidFill>
                  <a:srgbClr val="FFFF00"/>
                </a:solidFill>
                <a:latin typeface="+mn-lt"/>
              </a:rPr>
              <a:t>mixed up</a:t>
            </a:r>
            <a:r>
              <a:rPr lang="en-US" sz="2200" dirty="0">
                <a:solidFill>
                  <a:schemeClr val="bg1"/>
                </a:solidFill>
                <a:latin typeface="+mn-lt"/>
              </a:rPr>
              <a:t> in these now peaceful valleys to that extent that it will be difficult to tell the </a:t>
            </a:r>
            <a:r>
              <a:rPr lang="en-US" sz="2200" dirty="0">
                <a:solidFill>
                  <a:srgbClr val="00FF00"/>
                </a:solidFill>
                <a:latin typeface="+mn-lt"/>
              </a:rPr>
              <a:t>face of a Saint</a:t>
            </a:r>
            <a:r>
              <a:rPr lang="en-US" sz="2200" dirty="0">
                <a:solidFill>
                  <a:schemeClr val="bg1"/>
                </a:solidFill>
                <a:latin typeface="+mn-lt"/>
              </a:rPr>
              <a:t> from the </a:t>
            </a:r>
            <a:r>
              <a:rPr lang="en-US" sz="2200" dirty="0">
                <a:solidFill>
                  <a:srgbClr val="FF0000"/>
                </a:solidFill>
                <a:latin typeface="+mn-lt"/>
              </a:rPr>
              <a:t>face of an enemy </a:t>
            </a:r>
            <a:r>
              <a:rPr lang="en-US" sz="2200" dirty="0">
                <a:solidFill>
                  <a:schemeClr val="bg1"/>
                </a:solidFill>
                <a:latin typeface="+mn-lt"/>
              </a:rPr>
              <a:t>against the people of God. Then is the time to look out for the great sieve, for there will be a great sifting time, and many will fall. For I say unto you there is a test, a Test, a TEST COMING.”</a:t>
            </a:r>
            <a:r>
              <a:rPr lang="en-US" sz="1200" dirty="0">
                <a:solidFill>
                  <a:schemeClr val="bg1"/>
                </a:solidFill>
                <a:latin typeface="+mn-lt"/>
              </a:rPr>
              <a:t> (Orson F. Whitney, The Life of Heber C. Kimball, p. 456-57)</a:t>
            </a:r>
          </a:p>
        </p:txBody>
      </p:sp>
      <p:pic>
        <p:nvPicPr>
          <p:cNvPr id="7" name="Picture 6" descr="A close-up of a person&#10;&#10;Description automatically generated">
            <a:extLst>
              <a:ext uri="{FF2B5EF4-FFF2-40B4-BE49-F238E27FC236}">
                <a16:creationId xmlns:a16="http://schemas.microsoft.com/office/drawing/2014/main" id="{A85B4DE6-B4C5-1035-42B7-CA99D0A631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631" y="4800600"/>
            <a:ext cx="1482969" cy="1752600"/>
          </a:xfrm>
          <a:prstGeom prst="rect">
            <a:avLst/>
          </a:prstGeom>
        </p:spPr>
      </p:pic>
    </p:spTree>
    <p:extLst>
      <p:ext uri="{BB962C8B-B14F-4D97-AF65-F5344CB8AC3E}">
        <p14:creationId xmlns:p14="http://schemas.microsoft.com/office/powerpoint/2010/main" val="343936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2"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9</a:t>
            </a:fld>
            <a:endParaRPr lang="en-US" dirty="0"/>
          </a:p>
        </p:txBody>
      </p:sp>
      <p:sp>
        <p:nvSpPr>
          <p:cNvPr id="5" name="TextBox 4">
            <a:extLst>
              <a:ext uri="{FF2B5EF4-FFF2-40B4-BE49-F238E27FC236}">
                <a16:creationId xmlns:a16="http://schemas.microsoft.com/office/drawing/2014/main" id="{DDEF5469-C534-467C-A66D-238441273514}"/>
              </a:ext>
            </a:extLst>
          </p:cNvPr>
          <p:cNvSpPr txBox="1"/>
          <p:nvPr/>
        </p:nvSpPr>
        <p:spPr>
          <a:xfrm>
            <a:off x="0" y="0"/>
            <a:ext cx="12192000" cy="830997"/>
          </a:xfrm>
          <a:prstGeom prst="rect">
            <a:avLst/>
          </a:prstGeom>
          <a:noFill/>
        </p:spPr>
        <p:txBody>
          <a:bodyPr wrap="square" rtlCol="0">
            <a:spAutoFit/>
          </a:bodyPr>
          <a:lstStyle/>
          <a:p>
            <a:pPr algn="ctr"/>
            <a:r>
              <a:rPr lang="en-US" sz="4800" b="1" dirty="0">
                <a:solidFill>
                  <a:srgbClr val="FFFF00"/>
                </a:solidFill>
                <a:latin typeface="+mn-lt"/>
              </a:rPr>
              <a:t>What is the Future of Zion?</a:t>
            </a:r>
          </a:p>
        </p:txBody>
      </p:sp>
      <p:sp>
        <p:nvSpPr>
          <p:cNvPr id="11" name="Rectangle 10">
            <a:extLst>
              <a:ext uri="{FF2B5EF4-FFF2-40B4-BE49-F238E27FC236}">
                <a16:creationId xmlns:a16="http://schemas.microsoft.com/office/drawing/2014/main" id="{CD01BFF5-16AE-4832-90EE-F6E53CCE6D43}"/>
              </a:ext>
            </a:extLst>
          </p:cNvPr>
          <p:cNvSpPr/>
          <p:nvPr/>
        </p:nvSpPr>
        <p:spPr>
          <a:xfrm>
            <a:off x="1828800" y="762000"/>
            <a:ext cx="10155025" cy="707886"/>
          </a:xfrm>
          <a:prstGeom prst="rect">
            <a:avLst/>
          </a:prstGeom>
        </p:spPr>
        <p:txBody>
          <a:bodyPr wrap="square">
            <a:spAutoFit/>
          </a:bodyPr>
          <a:lstStyle/>
          <a:p>
            <a:r>
              <a:rPr lang="en-US" sz="2000" b="1" dirty="0">
                <a:solidFill>
                  <a:srgbClr val="00FF00"/>
                </a:solidFill>
                <a:latin typeface="+mn-lt"/>
              </a:rPr>
              <a:t>President Brigham Young: </a:t>
            </a:r>
            <a:r>
              <a:rPr lang="en-US" sz="2000" dirty="0">
                <a:solidFill>
                  <a:schemeClr val="bg1"/>
                </a:solidFill>
                <a:latin typeface="+mn-lt"/>
              </a:rPr>
              <a:t>“We have improved as fast as the church of Enoch. I trust we </a:t>
            </a:r>
            <a:r>
              <a:rPr lang="en-US" sz="2000" dirty="0">
                <a:solidFill>
                  <a:srgbClr val="00FF00"/>
                </a:solidFill>
                <a:latin typeface="+mn-lt"/>
              </a:rPr>
              <a:t>improve faster</a:t>
            </a:r>
            <a:r>
              <a:rPr lang="en-US" sz="2000" dirty="0">
                <a:solidFill>
                  <a:schemeClr val="bg1"/>
                </a:solidFill>
                <a:latin typeface="+mn-lt"/>
              </a:rPr>
              <a:t>, for we have not as much time as they had.” </a:t>
            </a:r>
            <a:r>
              <a:rPr lang="en-US" sz="1200" dirty="0">
                <a:solidFill>
                  <a:schemeClr val="bg1"/>
                </a:solidFill>
                <a:latin typeface="+mn-lt"/>
              </a:rPr>
              <a:t>(JD 12:210)</a:t>
            </a:r>
          </a:p>
        </p:txBody>
      </p:sp>
      <p:sp>
        <p:nvSpPr>
          <p:cNvPr id="15" name="Rectangle 14">
            <a:extLst>
              <a:ext uri="{FF2B5EF4-FFF2-40B4-BE49-F238E27FC236}">
                <a16:creationId xmlns:a16="http://schemas.microsoft.com/office/drawing/2014/main" id="{B88B2B36-C61B-485C-8F7E-D30BFAD7481E}"/>
              </a:ext>
            </a:extLst>
          </p:cNvPr>
          <p:cNvSpPr/>
          <p:nvPr/>
        </p:nvSpPr>
        <p:spPr>
          <a:xfrm>
            <a:off x="1828800" y="2328208"/>
            <a:ext cx="10203729" cy="1938992"/>
          </a:xfrm>
          <a:prstGeom prst="rect">
            <a:avLst/>
          </a:prstGeom>
        </p:spPr>
        <p:txBody>
          <a:bodyPr wrap="square">
            <a:spAutoFit/>
          </a:bodyPr>
          <a:lstStyle/>
          <a:p>
            <a:r>
              <a:rPr lang="en-US" sz="2000" b="1" dirty="0">
                <a:solidFill>
                  <a:srgbClr val="00FF00"/>
                </a:solidFill>
                <a:latin typeface="+mn-lt"/>
              </a:rPr>
              <a:t>Elder Franklin D. Richards: </a:t>
            </a:r>
            <a:r>
              <a:rPr lang="en-US" sz="2000" dirty="0">
                <a:solidFill>
                  <a:schemeClr val="bg1"/>
                </a:solidFill>
                <a:latin typeface="+mn-lt"/>
              </a:rPr>
              <a:t>“And it will come to pass before a great while that people will be so far from having peace that they must either take up the </a:t>
            </a:r>
            <a:r>
              <a:rPr lang="en-US" sz="2000" dirty="0">
                <a:solidFill>
                  <a:srgbClr val="FF0000"/>
                </a:solidFill>
                <a:latin typeface="+mn-lt"/>
              </a:rPr>
              <a:t>sword</a:t>
            </a:r>
            <a:r>
              <a:rPr lang="en-US" sz="2000" dirty="0">
                <a:solidFill>
                  <a:schemeClr val="bg1"/>
                </a:solidFill>
                <a:latin typeface="+mn-lt"/>
              </a:rPr>
              <a:t> to contend against their neighbor, or </a:t>
            </a:r>
            <a:r>
              <a:rPr lang="en-US" sz="2000" dirty="0">
                <a:solidFill>
                  <a:srgbClr val="00FF00"/>
                </a:solidFill>
                <a:latin typeface="+mn-lt"/>
              </a:rPr>
              <a:t>flee to Zion </a:t>
            </a:r>
            <a:r>
              <a:rPr lang="en-US" sz="2000" dirty="0">
                <a:solidFill>
                  <a:schemeClr val="bg1"/>
                </a:solidFill>
                <a:latin typeface="+mn-lt"/>
              </a:rPr>
              <a:t>and gather with God's people. You will see this come to pass. Mark my words. All kinds and conditions of people will desire to come here and make homes with us. You will see the day when it will be as hard to keep the </a:t>
            </a:r>
            <a:r>
              <a:rPr lang="en-US" sz="2000" dirty="0">
                <a:solidFill>
                  <a:srgbClr val="FF0000"/>
                </a:solidFill>
                <a:latin typeface="+mn-lt"/>
              </a:rPr>
              <a:t>wicked</a:t>
            </a:r>
            <a:r>
              <a:rPr lang="en-US" sz="2000" dirty="0">
                <a:solidFill>
                  <a:schemeClr val="bg1"/>
                </a:solidFill>
                <a:latin typeface="+mn-lt"/>
              </a:rPr>
              <a:t> away from us as it ever has been to get people to join us. Mark that, too.” </a:t>
            </a:r>
            <a:r>
              <a:rPr lang="en-US" sz="1200" dirty="0">
                <a:solidFill>
                  <a:schemeClr val="bg1"/>
                </a:solidFill>
                <a:latin typeface="+mn-lt"/>
              </a:rPr>
              <a:t>(JD 26:257)</a:t>
            </a:r>
          </a:p>
        </p:txBody>
      </p:sp>
      <p:sp>
        <p:nvSpPr>
          <p:cNvPr id="17" name="Rectangle 16">
            <a:extLst>
              <a:ext uri="{FF2B5EF4-FFF2-40B4-BE49-F238E27FC236}">
                <a16:creationId xmlns:a16="http://schemas.microsoft.com/office/drawing/2014/main" id="{DFC577D9-0215-4D8B-8A48-31A0660DC197}"/>
              </a:ext>
            </a:extLst>
          </p:cNvPr>
          <p:cNvSpPr/>
          <p:nvPr/>
        </p:nvSpPr>
        <p:spPr>
          <a:xfrm>
            <a:off x="1828801" y="1447800"/>
            <a:ext cx="10210800" cy="707886"/>
          </a:xfrm>
          <a:prstGeom prst="rect">
            <a:avLst/>
          </a:prstGeom>
        </p:spPr>
        <p:txBody>
          <a:bodyPr wrap="square">
            <a:spAutoFit/>
          </a:bodyPr>
          <a:lstStyle/>
          <a:p>
            <a:r>
              <a:rPr lang="en-US" sz="2000" dirty="0">
                <a:solidFill>
                  <a:schemeClr val="bg1"/>
                </a:solidFill>
                <a:latin typeface="+mn-lt"/>
              </a:rPr>
              <a:t>“Millions will come and live in Zion when the </a:t>
            </a:r>
            <a:r>
              <a:rPr lang="en-US" sz="2000" dirty="0">
                <a:solidFill>
                  <a:srgbClr val="00FF00"/>
                </a:solidFill>
                <a:latin typeface="+mn-lt"/>
              </a:rPr>
              <a:t>laws</a:t>
            </a:r>
            <a:r>
              <a:rPr lang="en-US" sz="2000" dirty="0">
                <a:solidFill>
                  <a:schemeClr val="bg1"/>
                </a:solidFill>
                <a:latin typeface="+mn-lt"/>
              </a:rPr>
              <a:t> of Zion reign predominant over creation; but will all be prepared to be crowned kings and priests unto God? </a:t>
            </a:r>
            <a:r>
              <a:rPr lang="en-US" sz="2000" dirty="0">
                <a:solidFill>
                  <a:srgbClr val="FF0000"/>
                </a:solidFill>
                <a:latin typeface="+mn-lt"/>
              </a:rPr>
              <a:t>No</a:t>
            </a:r>
            <a:r>
              <a:rPr lang="en-US" sz="2000" dirty="0">
                <a:solidFill>
                  <a:schemeClr val="bg1"/>
                </a:solidFill>
                <a:latin typeface="+mn-lt"/>
              </a:rPr>
              <a:t>.” </a:t>
            </a:r>
            <a:r>
              <a:rPr lang="en-US" sz="1200" dirty="0">
                <a:solidFill>
                  <a:schemeClr val="bg1"/>
                </a:solidFill>
                <a:latin typeface="+mn-lt"/>
              </a:rPr>
              <a:t>(JD 9:138)</a:t>
            </a:r>
          </a:p>
        </p:txBody>
      </p:sp>
      <p:sp>
        <p:nvSpPr>
          <p:cNvPr id="20" name="Rectangle 19">
            <a:extLst>
              <a:ext uri="{FF2B5EF4-FFF2-40B4-BE49-F238E27FC236}">
                <a16:creationId xmlns:a16="http://schemas.microsoft.com/office/drawing/2014/main" id="{09E0B39E-CE6C-4748-82D7-7A1AC3DFBC77}"/>
              </a:ext>
            </a:extLst>
          </p:cNvPr>
          <p:cNvSpPr/>
          <p:nvPr/>
        </p:nvSpPr>
        <p:spPr>
          <a:xfrm>
            <a:off x="1828800" y="4394537"/>
            <a:ext cx="10134600" cy="1323439"/>
          </a:xfrm>
          <a:prstGeom prst="rect">
            <a:avLst/>
          </a:prstGeom>
        </p:spPr>
        <p:txBody>
          <a:bodyPr wrap="square">
            <a:spAutoFit/>
          </a:bodyPr>
          <a:lstStyle/>
          <a:p>
            <a:r>
              <a:rPr lang="en-US" sz="2000" b="1" dirty="0">
                <a:solidFill>
                  <a:srgbClr val="00FF00"/>
                </a:solidFill>
                <a:latin typeface="+mn-lt"/>
              </a:rPr>
              <a:t>Elder Orson Pratt: </a:t>
            </a:r>
            <a:r>
              <a:rPr lang="en-US" sz="2000" dirty="0">
                <a:solidFill>
                  <a:schemeClr val="bg1"/>
                </a:solidFill>
                <a:latin typeface="+mn-lt"/>
              </a:rPr>
              <a:t>Those nations are </a:t>
            </a:r>
            <a:r>
              <a:rPr lang="en-US" sz="2000" dirty="0">
                <a:solidFill>
                  <a:srgbClr val="FF0000"/>
                </a:solidFill>
                <a:latin typeface="+mn-lt"/>
              </a:rPr>
              <a:t>trembling and tottering </a:t>
            </a:r>
            <a:r>
              <a:rPr lang="en-US" sz="2000" dirty="0">
                <a:solidFill>
                  <a:schemeClr val="bg1"/>
                </a:solidFill>
                <a:latin typeface="+mn-lt"/>
              </a:rPr>
              <a:t>and will eventually </a:t>
            </a:r>
            <a:r>
              <a:rPr lang="en-US" sz="2000" dirty="0">
                <a:solidFill>
                  <a:srgbClr val="FF0000"/>
                </a:solidFill>
                <a:latin typeface="+mn-lt"/>
              </a:rPr>
              <a:t>crumble to ruin</a:t>
            </a:r>
            <a:r>
              <a:rPr lang="en-US" sz="2000" dirty="0">
                <a:solidFill>
                  <a:schemeClr val="bg1"/>
                </a:solidFill>
                <a:latin typeface="+mn-lt"/>
              </a:rPr>
              <a:t>, and those men of wealth will come here, not to be baptized, but many of them will come that have never heard the servants of God; but they will hear that peace and health dwell among us, and that our officers are all peace officers, and our tax-gatherers men of righteousness.</a:t>
            </a:r>
            <a:r>
              <a:rPr lang="en-US" dirty="0">
                <a:solidFill>
                  <a:schemeClr val="bg1"/>
                </a:solidFill>
                <a:latin typeface="+mn-lt"/>
              </a:rPr>
              <a:t> </a:t>
            </a:r>
            <a:r>
              <a:rPr lang="en-US" sz="1200" dirty="0">
                <a:solidFill>
                  <a:schemeClr val="bg1"/>
                </a:solidFill>
                <a:latin typeface="+mn-lt"/>
              </a:rPr>
              <a:t>(JD 3:16)</a:t>
            </a:r>
          </a:p>
        </p:txBody>
      </p:sp>
      <p:sp>
        <p:nvSpPr>
          <p:cNvPr id="21" name="Rectangle 20">
            <a:extLst>
              <a:ext uri="{FF2B5EF4-FFF2-40B4-BE49-F238E27FC236}">
                <a16:creationId xmlns:a16="http://schemas.microsoft.com/office/drawing/2014/main" id="{4CA74516-C846-49BB-941F-D665DEB6AF38}"/>
              </a:ext>
            </a:extLst>
          </p:cNvPr>
          <p:cNvSpPr/>
          <p:nvPr/>
        </p:nvSpPr>
        <p:spPr>
          <a:xfrm>
            <a:off x="1828800" y="5613737"/>
            <a:ext cx="10132088" cy="1015663"/>
          </a:xfrm>
          <a:prstGeom prst="rect">
            <a:avLst/>
          </a:prstGeom>
        </p:spPr>
        <p:txBody>
          <a:bodyPr wrap="square">
            <a:spAutoFit/>
          </a:bodyPr>
          <a:lstStyle/>
          <a:p>
            <a:r>
              <a:rPr lang="en-US" sz="2000" dirty="0">
                <a:solidFill>
                  <a:schemeClr val="bg1"/>
                </a:solidFill>
                <a:latin typeface="+mn-lt"/>
              </a:rPr>
              <a:t>“And the </a:t>
            </a:r>
            <a:r>
              <a:rPr lang="en-US" sz="2000" dirty="0">
                <a:solidFill>
                  <a:srgbClr val="00FF00"/>
                </a:solidFill>
                <a:latin typeface="+mn-lt"/>
              </a:rPr>
              <a:t>gates of Zion </a:t>
            </a:r>
            <a:r>
              <a:rPr lang="en-US" sz="2000" dirty="0">
                <a:solidFill>
                  <a:schemeClr val="bg1"/>
                </a:solidFill>
                <a:latin typeface="+mn-lt"/>
              </a:rPr>
              <a:t>will be open day and night, and never be shut, to admit the forces that will come rushing in from all nations, to learn the wisdom, knowledge, and instruction that are poured out from the heavens upon the servants of the Most High.” </a:t>
            </a:r>
            <a:r>
              <a:rPr lang="en-US" sz="1200" dirty="0">
                <a:solidFill>
                  <a:schemeClr val="bg1"/>
                </a:solidFill>
                <a:latin typeface="+mn-lt"/>
              </a:rPr>
              <a:t>(JD 2:61)</a:t>
            </a:r>
          </a:p>
        </p:txBody>
      </p:sp>
      <p:pic>
        <p:nvPicPr>
          <p:cNvPr id="3" name="Picture 2" descr="A person with a beard&#10;&#10;Description automatically generated">
            <a:extLst>
              <a:ext uri="{FF2B5EF4-FFF2-40B4-BE49-F238E27FC236}">
                <a16:creationId xmlns:a16="http://schemas.microsoft.com/office/drawing/2014/main" id="{06DC4D56-910B-45B7-ABEA-750D91237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4800"/>
            <a:ext cx="1509031" cy="1905000"/>
          </a:xfrm>
          <a:prstGeom prst="rect">
            <a:avLst/>
          </a:prstGeom>
        </p:spPr>
      </p:pic>
      <p:pic>
        <p:nvPicPr>
          <p:cNvPr id="9" name="Picture 8">
            <a:extLst>
              <a:ext uri="{FF2B5EF4-FFF2-40B4-BE49-F238E27FC236}">
                <a16:creationId xmlns:a16="http://schemas.microsoft.com/office/drawing/2014/main" id="{D830F58D-07E5-857F-B836-C345D42B9030}"/>
              </a:ext>
            </a:extLst>
          </p:cNvPr>
          <p:cNvPicPr>
            <a:picLocks noChangeAspect="1"/>
          </p:cNvPicPr>
          <p:nvPr/>
        </p:nvPicPr>
        <p:blipFill>
          <a:blip r:embed="rId4"/>
          <a:stretch>
            <a:fillRect/>
          </a:stretch>
        </p:blipFill>
        <p:spPr>
          <a:xfrm>
            <a:off x="228600" y="4546937"/>
            <a:ext cx="1506157" cy="1905000"/>
          </a:xfrm>
          <a:prstGeom prst="rect">
            <a:avLst/>
          </a:prstGeom>
        </p:spPr>
      </p:pic>
      <p:pic>
        <p:nvPicPr>
          <p:cNvPr id="18" name="Picture 17" descr="A person with a beard&#10;&#10;Description automatically generated">
            <a:extLst>
              <a:ext uri="{FF2B5EF4-FFF2-40B4-BE49-F238E27FC236}">
                <a16:creationId xmlns:a16="http://schemas.microsoft.com/office/drawing/2014/main" id="{4BBC52BD-4039-28AC-4955-4EDE90917F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432117"/>
            <a:ext cx="1524000" cy="1801091"/>
          </a:xfrm>
          <a:prstGeom prst="rect">
            <a:avLst/>
          </a:prstGeom>
        </p:spPr>
      </p:pic>
    </p:spTree>
    <p:extLst>
      <p:ext uri="{BB962C8B-B14F-4D97-AF65-F5344CB8AC3E}">
        <p14:creationId xmlns:p14="http://schemas.microsoft.com/office/powerpoint/2010/main" val="331047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7"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3ef5274-90b8-4b3f-8a76-b4c36a43e904}" enabled="1" method="Standard" siteId="{61e6eeb3-5fd7-4aaa-ae3c-61e8deb09b79}" contentBits="0" removed="0"/>
  <clbl:label id="{bdc3d3d8-6bdc-485e-b6f2-a0ac58658b4a}" enabled="1" method="Privileged" siteId="{61e6eeb3-5fd7-4aaa-ae3c-61e8deb09b79}" removed="0"/>
</clbl:labelList>
</file>

<file path=docProps/app.xml><?xml version="1.0" encoding="utf-8"?>
<Properties xmlns="http://schemas.openxmlformats.org/officeDocument/2006/extended-properties" xmlns:vt="http://schemas.openxmlformats.org/officeDocument/2006/docPropsVTypes">
  <Template/>
  <TotalTime>26974</TotalTime>
  <Words>3310</Words>
  <Application>Microsoft Office PowerPoint</Application>
  <PresentationFormat>Widescreen</PresentationFormat>
  <Paragraphs>102</Paragraphs>
  <Slides>12</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McKayldsLat-Regular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Dale Eaton</cp:lastModifiedBy>
  <cp:revision>1620</cp:revision>
  <dcterms:created xsi:type="dcterms:W3CDTF">2010-04-18T05:26:50Z</dcterms:created>
  <dcterms:modified xsi:type="dcterms:W3CDTF">2025-04-18T00:47:17Z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c3d3d8-6bdc-485e-b6f2-a0ac58658b4a_Enabled">
    <vt:lpwstr>True</vt:lpwstr>
  </property>
  <property fmtid="{D5CDD505-2E9C-101B-9397-08002B2CF9AE}" pid="3" name="MSIP_Label_bdc3d3d8-6bdc-485e-b6f2-a0ac58658b4a_SiteId">
    <vt:lpwstr>61e6eeb3-5fd7-4aaa-ae3c-61e8deb09b79</vt:lpwstr>
  </property>
  <property fmtid="{D5CDD505-2E9C-101B-9397-08002B2CF9AE}" pid="4" name="MSIP_Label_bdc3d3d8-6bdc-485e-b6f2-a0ac58658b4a_Owner">
    <vt:lpwstr>deaton@ldschurch.org</vt:lpwstr>
  </property>
  <property fmtid="{D5CDD505-2E9C-101B-9397-08002B2CF9AE}" pid="5" name="MSIP_Label_bdc3d3d8-6bdc-485e-b6f2-a0ac58658b4a_SetDate">
    <vt:lpwstr>2018-09-24T18:25:00.7668701Z</vt:lpwstr>
  </property>
  <property fmtid="{D5CDD505-2E9C-101B-9397-08002B2CF9AE}" pid="6" name="MSIP_Label_bdc3d3d8-6bdc-485e-b6f2-a0ac58658b4a_Name">
    <vt:lpwstr>Internal Use</vt:lpwstr>
  </property>
  <property fmtid="{D5CDD505-2E9C-101B-9397-08002B2CF9AE}" pid="7" name="MSIP_Label_bdc3d3d8-6bdc-485e-b6f2-a0ac58658b4a_Application">
    <vt:lpwstr>Microsoft Azure Information Protection</vt:lpwstr>
  </property>
  <property fmtid="{D5CDD505-2E9C-101B-9397-08002B2CF9AE}" pid="8" name="MSIP_Label_bdc3d3d8-6bdc-485e-b6f2-a0ac58658b4a_Extended_MSFT_Method">
    <vt:lpwstr>Automatic</vt:lpwstr>
  </property>
  <property fmtid="{D5CDD505-2E9C-101B-9397-08002B2CF9AE}" pid="9" name="Classification">
    <vt:lpwstr>Internal Use Not Encrypted</vt:lpwstr>
  </property>
  <property fmtid="{D5CDD505-2E9C-101B-9397-08002B2CF9AE}" pid="10" name="MSIP_Label_03ef5274-90b8-4b3f-8a76-b4c36a43e904_Enabled">
    <vt:lpwstr>true</vt:lpwstr>
  </property>
  <property fmtid="{D5CDD505-2E9C-101B-9397-08002B2CF9AE}" pid="11" name="MSIP_Label_03ef5274-90b8-4b3f-8a76-b4c36a43e904_SetDate">
    <vt:lpwstr>2021-05-11T02:14:22Z</vt:lpwstr>
  </property>
  <property fmtid="{D5CDD505-2E9C-101B-9397-08002B2CF9AE}" pid="12" name="MSIP_Label_03ef5274-90b8-4b3f-8a76-b4c36a43e904_Method">
    <vt:lpwstr>Standard</vt:lpwstr>
  </property>
  <property fmtid="{D5CDD505-2E9C-101B-9397-08002B2CF9AE}" pid="13" name="MSIP_Label_03ef5274-90b8-4b3f-8a76-b4c36a43e904_Name">
    <vt:lpwstr>Not Protected_2</vt:lpwstr>
  </property>
  <property fmtid="{D5CDD505-2E9C-101B-9397-08002B2CF9AE}" pid="14" name="MSIP_Label_03ef5274-90b8-4b3f-8a76-b4c36a43e904_SiteId">
    <vt:lpwstr>61e6eeb3-5fd7-4aaa-ae3c-61e8deb09b79</vt:lpwstr>
  </property>
  <property fmtid="{D5CDD505-2E9C-101B-9397-08002B2CF9AE}" pid="15" name="MSIP_Label_03ef5274-90b8-4b3f-8a76-b4c36a43e904_ActionId">
    <vt:lpwstr/>
  </property>
  <property fmtid="{D5CDD505-2E9C-101B-9397-08002B2CF9AE}" pid="16" name="MSIP_Label_03ef5274-90b8-4b3f-8a76-b4c36a43e904_ContentBits">
    <vt:lpwstr>0</vt:lpwstr>
  </property>
</Properties>
</file>