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960" r:id="rId2"/>
    <p:sldId id="1242" r:id="rId3"/>
    <p:sldId id="1249" r:id="rId4"/>
    <p:sldId id="1234" r:id="rId5"/>
    <p:sldId id="1240" r:id="rId6"/>
    <p:sldId id="1248" r:id="rId7"/>
    <p:sldId id="1247" r:id="rId8"/>
    <p:sldId id="1236" r:id="rId9"/>
    <p:sldId id="1238" r:id="rId10"/>
    <p:sldId id="267" r:id="rId1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33CC33"/>
    <a:srgbClr val="FFFF99"/>
    <a:srgbClr val="008000"/>
    <a:srgbClr val="FF3300"/>
    <a:srgbClr val="00FFFF"/>
    <a:srgbClr val="99FFCC"/>
    <a:srgbClr val="CCFF99"/>
    <a:srgbClr val="3366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58" autoAdjust="0"/>
    <p:restoredTop sz="96310" autoAdjust="0"/>
  </p:normalViewPr>
  <p:slideViewPr>
    <p:cSldViewPr>
      <p:cViewPr varScale="1">
        <p:scale>
          <a:sx n="74" d="100"/>
          <a:sy n="74" d="100"/>
        </p:scale>
        <p:origin x="438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71DA4B8-7034-41E6-A904-834E2AB039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C5C52C-A88F-4FFE-91A9-952C07713D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42C18-1C55-4AFE-A3D5-FAAAE99602BE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6586-73D1-4309-9BF8-DEA96E0100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©LDSEternalism.com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63C198-7083-476A-BC21-0D607992F7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5D7CB-E2F2-452A-96C9-BE5CBBF7C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034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42040B5-CC58-4CD9-B701-9A63440ED1CE}" type="datetime1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©LDSEternalism.com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30D3BBD-2075-4A75-B5B4-CE9A4FE766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00255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48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844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379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517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18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807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64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219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©ChristianEternalism.com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A99C7-0787-4125-9086-551D202320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446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13" y="6626994"/>
            <a:ext cx="1890987" cy="2285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©ChristianEternalism.com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11000" y="6626994"/>
            <a:ext cx="381000" cy="231006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D702CDC-8AD3-4C41-837E-8296D4E3DA8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1893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©ChristianEternalism.com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2C1C976-8CA2-495F-BE8B-EE178DB81B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DD694-6846-42EC-B3F0-D1D7C870A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81325" y="6615953"/>
            <a:ext cx="219635" cy="226545"/>
          </a:xfrm>
        </p:spPr>
        <p:txBody>
          <a:bodyPr/>
          <a:lstStyle/>
          <a:p>
            <a:pPr algn="ctr"/>
            <a:fld id="{7FA21F2F-D5C3-444E-B31F-8BDB819DBF53}" type="slidenum">
              <a:rPr lang="en-US" smtClean="0"/>
              <a:pPr algn="ctr"/>
              <a:t>1</a:t>
            </a:fld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7815963B-6363-4C78-813F-4EF1B5C84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13" y="6626994"/>
            <a:ext cx="1890987" cy="228599"/>
          </a:xfrm>
        </p:spPr>
        <p:txBody>
          <a:bodyPr/>
          <a:lstStyle/>
          <a:p>
            <a:r>
              <a:rPr lang="en-US" dirty="0"/>
              <a:t>©ChristianEternalism.org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807F21-F3D7-4BDD-A444-F2A69FE12B6E}"/>
              </a:ext>
            </a:extLst>
          </p:cNvPr>
          <p:cNvSpPr/>
          <p:nvPr/>
        </p:nvSpPr>
        <p:spPr>
          <a:xfrm>
            <a:off x="5715000" y="1284672"/>
            <a:ext cx="6477000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Eternalism Politics</a:t>
            </a:r>
          </a:p>
        </p:txBody>
      </p:sp>
      <p:pic>
        <p:nvPicPr>
          <p:cNvPr id="3" name="Picture 2" descr="A painting of a group of men sitting around a table&#10;&#10;AI-generated content may be incorrect.">
            <a:extLst>
              <a:ext uri="{FF2B5EF4-FFF2-40B4-BE49-F238E27FC236}">
                <a16:creationId xmlns:a16="http://schemas.microsoft.com/office/drawing/2014/main" id="{496D7AEB-1AB8-33CB-6694-0511646AE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97" y="940298"/>
            <a:ext cx="4977403" cy="49774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6D602F-C494-483D-A952-7DD3F2BC3284}"/>
              </a:ext>
            </a:extLst>
          </p:cNvPr>
          <p:cNvSpPr txBox="1"/>
          <p:nvPr/>
        </p:nvSpPr>
        <p:spPr>
          <a:xfrm>
            <a:off x="6279067" y="3099137"/>
            <a:ext cx="5912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Priesthood</a:t>
            </a:r>
          </a:p>
        </p:txBody>
      </p:sp>
    </p:spTree>
    <p:extLst>
      <p:ext uri="{BB962C8B-B14F-4D97-AF65-F5344CB8AC3E}">
        <p14:creationId xmlns:p14="http://schemas.microsoft.com/office/powerpoint/2010/main" val="2415031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89108-4173-4A4E-85B5-E8E3EB77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©ChristianEternalism.org</a:t>
            </a:r>
            <a:endParaRPr lang="en-US" dirty="0"/>
          </a:p>
        </p:txBody>
      </p:sp>
      <p:sp>
        <p:nvSpPr>
          <p:cNvPr id="24" name="Rectangle 46">
            <a:extLst>
              <a:ext uri="{FF2B5EF4-FFF2-40B4-BE49-F238E27FC236}">
                <a16:creationId xmlns:a16="http://schemas.microsoft.com/office/drawing/2014/main" id="{CF2B936E-2546-457C-8CD4-AC9C9D180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24" y="2767280"/>
            <a:ext cx="121779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 dirty="0">
                <a:solidFill>
                  <a:srgbClr val="00FF00"/>
                </a:solidFill>
                <a:latin typeface="+mn-lt"/>
              </a:rPr>
              <a:t>Questions?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17FCC3A-BB43-431C-B394-2DC4FF9D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1000" y="6626994"/>
            <a:ext cx="381000" cy="231006"/>
          </a:xfrm>
        </p:spPr>
        <p:txBody>
          <a:bodyPr/>
          <a:lstStyle/>
          <a:p>
            <a:pPr algn="ctr"/>
            <a:fld id="{7FA21F2F-D5C3-444E-B31F-8BDB819DBF53}" type="slidenum">
              <a:rPr lang="en-US" smtClean="0"/>
              <a:pPr algn="ctr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534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89108-4173-4A4E-85B5-E8E3EB77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©ChristianEternalism.org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17FCC3A-BB43-431C-B394-2DC4FF9D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1000" y="6626994"/>
            <a:ext cx="381000" cy="231006"/>
          </a:xfrm>
        </p:spPr>
        <p:txBody>
          <a:bodyPr/>
          <a:lstStyle/>
          <a:p>
            <a:pPr algn="ctr"/>
            <a:fld id="{7FA21F2F-D5C3-444E-B31F-8BDB819DBF53}" type="slidenum">
              <a:rPr lang="en-US" smtClean="0"/>
              <a:pPr algn="ctr"/>
              <a:t>2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C32334-7126-47F4-9730-458CF8862B41}"/>
              </a:ext>
            </a:extLst>
          </p:cNvPr>
          <p:cNvSpPr/>
          <p:nvPr/>
        </p:nvSpPr>
        <p:spPr>
          <a:xfrm>
            <a:off x="7086600" y="228600"/>
            <a:ext cx="49720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FF00"/>
                </a:solidFill>
                <a:latin typeface="Calibri" panose="020F0502020204030204" pitchFamily="34" charset="0"/>
              </a:rPr>
              <a:t>President John Taylor: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“Read the history of nations and examine the paintings they have in their National Galleries, and you will find they represent, almost exclusively,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scenes of blood, deadly struggles, triumphant victories, or sanguinary battles, and the groaning, troubles, sighs, sufferings, and death of the human family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.” 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(JD 5:245)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21D129-52B2-4A96-BB13-CC06B9133668}"/>
              </a:ext>
            </a:extLst>
          </p:cNvPr>
          <p:cNvSpPr/>
          <p:nvPr/>
        </p:nvSpPr>
        <p:spPr>
          <a:xfrm>
            <a:off x="2057401" y="5867400"/>
            <a:ext cx="92201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FF00"/>
                </a:solidFill>
                <a:latin typeface="+mn-lt"/>
              </a:rPr>
              <a:t>President Brigham Young: 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“People have </a:t>
            </a:r>
            <a:r>
              <a:rPr lang="en-US" sz="2200" dirty="0">
                <a:solidFill>
                  <a:srgbClr val="00FF00"/>
                </a:solidFill>
                <a:latin typeface="+mn-lt"/>
              </a:rPr>
              <a:t>reason to fear 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the </a:t>
            </a:r>
            <a:r>
              <a:rPr lang="en-US" sz="2200" dirty="0">
                <a:solidFill>
                  <a:srgbClr val="FF0000"/>
                </a:solidFill>
                <a:latin typeface="+mn-lt"/>
              </a:rPr>
              <a:t>bogus or spurious </a:t>
            </a:r>
          </a:p>
          <a:p>
            <a:r>
              <a:rPr lang="en-US" sz="2200" dirty="0">
                <a:solidFill>
                  <a:srgbClr val="FF0000"/>
                </a:solidFill>
                <a:latin typeface="+mn-lt"/>
              </a:rPr>
              <a:t>theocracy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.” 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(JD 7:147)</a:t>
            </a:r>
          </a:p>
        </p:txBody>
      </p:sp>
      <p:pic>
        <p:nvPicPr>
          <p:cNvPr id="9" name="Picture 8" descr="A picture containing text, grass, outdoor, group&#10;&#10;Description automatically generated">
            <a:extLst>
              <a:ext uri="{FF2B5EF4-FFF2-40B4-BE49-F238E27FC236}">
                <a16:creationId xmlns:a16="http://schemas.microsoft.com/office/drawing/2014/main" id="{0A1568FA-F59A-49FF-9D9B-343D2817E5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599"/>
            <a:ext cx="6705600" cy="3771901"/>
          </a:xfrm>
          <a:prstGeom prst="rect">
            <a:avLst/>
          </a:prstGeom>
        </p:spPr>
      </p:pic>
      <p:pic>
        <p:nvPicPr>
          <p:cNvPr id="1026" name="Picture 2" descr="Brigham Young | American religious leader | Britannica.com">
            <a:extLst>
              <a:ext uri="{FF2B5EF4-FFF2-40B4-BE49-F238E27FC236}">
                <a16:creationId xmlns:a16="http://schemas.microsoft.com/office/drawing/2014/main" id="{E77B1A98-DCDD-42B5-9E79-D1C4FC12A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7200"/>
            <a:ext cx="1642110" cy="205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447C2E8-7B5E-4A1C-9795-3969DFFE7E18}"/>
              </a:ext>
            </a:extLst>
          </p:cNvPr>
          <p:cNvSpPr/>
          <p:nvPr/>
        </p:nvSpPr>
        <p:spPr>
          <a:xfrm>
            <a:off x="2057401" y="4191000"/>
            <a:ext cx="907923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FFFF00"/>
                </a:solidFill>
                <a:latin typeface="+mn-lt"/>
              </a:rPr>
              <a:t>THEOCRACY: </a:t>
            </a:r>
          </a:p>
          <a:p>
            <a:r>
              <a:rPr lang="en-US" sz="2200" dirty="0">
                <a:solidFill>
                  <a:schemeClr val="bg1"/>
                </a:solidFill>
                <a:latin typeface="+mn-lt"/>
              </a:rPr>
              <a:t>1. A country or state ruled by or subject to </a:t>
            </a:r>
            <a:r>
              <a:rPr lang="en-US" sz="2200" dirty="0">
                <a:solidFill>
                  <a:srgbClr val="FFFF00"/>
                </a:solidFill>
                <a:latin typeface="+mn-lt"/>
              </a:rPr>
              <a:t>religious authority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.</a:t>
            </a:r>
          </a:p>
          <a:p>
            <a:r>
              <a:rPr lang="en-US" sz="2200" dirty="0">
                <a:solidFill>
                  <a:schemeClr val="bg1"/>
                </a:solidFill>
                <a:latin typeface="+mn-lt"/>
              </a:rPr>
              <a:t>2. A form of government in which God is recognized as the supreme civil ruler </a:t>
            </a:r>
          </a:p>
          <a:p>
            <a:r>
              <a:rPr lang="en-US" sz="2200" dirty="0">
                <a:solidFill>
                  <a:schemeClr val="bg1"/>
                </a:solidFill>
                <a:latin typeface="+mn-lt"/>
              </a:rPr>
              <a:t>    of the state, and his laws are taken as the statute-book of the kingdom</a:t>
            </a:r>
            <a:r>
              <a:rPr lang="en-US" sz="2200" b="1" dirty="0">
                <a:solidFill>
                  <a:schemeClr val="bg1"/>
                </a:solidFill>
                <a:latin typeface="+mn-lt"/>
              </a:rPr>
              <a:t>.  </a:t>
            </a:r>
          </a:p>
          <a:p>
            <a:r>
              <a:rPr lang="en-US" sz="1200" dirty="0">
                <a:solidFill>
                  <a:schemeClr val="bg1"/>
                </a:solidFill>
                <a:latin typeface="+mn-lt"/>
              </a:rPr>
              <a:t>       (American Heritage Dictionary, 5</a:t>
            </a:r>
            <a:r>
              <a:rPr lang="en-US" sz="1200" baseline="30000" dirty="0">
                <a:solidFill>
                  <a:schemeClr val="bg1"/>
                </a:solidFill>
                <a:latin typeface="+mn-lt"/>
              </a:rPr>
              <a:t>th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 Ed.)</a:t>
            </a:r>
          </a:p>
        </p:txBody>
      </p:sp>
    </p:spTree>
    <p:extLst>
      <p:ext uri="{BB962C8B-B14F-4D97-AF65-F5344CB8AC3E}">
        <p14:creationId xmlns:p14="http://schemas.microsoft.com/office/powerpoint/2010/main" val="39985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89108-4173-4A4E-85B5-E8E3EB77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©ChristianEternalism.org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17FCC3A-BB43-431C-B394-2DC4FF9D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1000" y="6626994"/>
            <a:ext cx="381000" cy="231006"/>
          </a:xfrm>
        </p:spPr>
        <p:txBody>
          <a:bodyPr/>
          <a:lstStyle/>
          <a:p>
            <a:pPr algn="ctr"/>
            <a:fld id="{7FA21F2F-D5C3-444E-B31F-8BDB819DBF53}" type="slidenum">
              <a:rPr lang="en-US" smtClean="0"/>
              <a:pPr algn="ctr"/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EF5469-C534-467C-A66D-238441273514}"/>
              </a:ext>
            </a:extLst>
          </p:cNvPr>
          <p:cNvSpPr txBox="1"/>
          <p:nvPr/>
        </p:nvSpPr>
        <p:spPr>
          <a:xfrm>
            <a:off x="1981200" y="0"/>
            <a:ext cx="1021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FF00"/>
                </a:solidFill>
                <a:latin typeface="+mn-lt"/>
              </a:rPr>
              <a:t>PRIESTHOOD OVERVIEW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48B26E-8A56-4FE2-94B6-1678458F8F67}"/>
              </a:ext>
            </a:extLst>
          </p:cNvPr>
          <p:cNvSpPr/>
          <p:nvPr/>
        </p:nvSpPr>
        <p:spPr>
          <a:xfrm>
            <a:off x="1600200" y="5181600"/>
            <a:ext cx="9906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FF00"/>
                </a:solidFill>
                <a:latin typeface="+mn-lt"/>
              </a:rPr>
              <a:t>(1) Priesthood Authority </a:t>
            </a:r>
            <a:r>
              <a:rPr lang="en-US" sz="2200" dirty="0">
                <a:solidFill>
                  <a:srgbClr val="00FF00"/>
                </a:solidFill>
                <a:latin typeface="+mn-lt"/>
              </a:rPr>
              <a:t>(Common Consent, Ordination, Setting Apart, Keys)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C9B597-EB54-4619-9C7D-1416281C746D}"/>
              </a:ext>
            </a:extLst>
          </p:cNvPr>
          <p:cNvSpPr/>
          <p:nvPr/>
        </p:nvSpPr>
        <p:spPr>
          <a:xfrm>
            <a:off x="1752600" y="3735050"/>
            <a:ext cx="10363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FF00"/>
                </a:solidFill>
                <a:latin typeface="+mn-lt"/>
              </a:rPr>
              <a:t>President Brigham Young: 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“The </a:t>
            </a:r>
            <a:r>
              <a:rPr lang="en-US" sz="2200" dirty="0">
                <a:solidFill>
                  <a:srgbClr val="00FF00"/>
                </a:solidFill>
                <a:latin typeface="+mn-lt"/>
              </a:rPr>
              <a:t>Priesthood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 of the Son of God, which we have in our midst, is a </a:t>
            </a:r>
            <a:r>
              <a:rPr lang="en-US" sz="2200" dirty="0">
                <a:solidFill>
                  <a:srgbClr val="00FF00"/>
                </a:solidFill>
                <a:latin typeface="+mn-lt"/>
              </a:rPr>
              <a:t>perfect order 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and </a:t>
            </a:r>
            <a:r>
              <a:rPr lang="en-US" sz="2200" dirty="0">
                <a:solidFill>
                  <a:srgbClr val="00FF00"/>
                </a:solidFill>
                <a:latin typeface="+mn-lt"/>
              </a:rPr>
              <a:t>system of government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, and this alone can deliver the human family from all the</a:t>
            </a:r>
            <a:r>
              <a:rPr lang="en-US" sz="2200" dirty="0">
                <a:solidFill>
                  <a:srgbClr val="FF0000"/>
                </a:solidFill>
                <a:latin typeface="+mn-lt"/>
              </a:rPr>
              <a:t> evils 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which now afflict its members and insure them </a:t>
            </a:r>
            <a:r>
              <a:rPr lang="en-US" sz="2200" dirty="0">
                <a:solidFill>
                  <a:srgbClr val="00FF00"/>
                </a:solidFill>
                <a:latin typeface="+mn-lt"/>
              </a:rPr>
              <a:t>happiness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 and felicity hereafter.” 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(JD 13:242)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AE3CAD-C879-4ADB-92AC-7A0B431EAAA5}"/>
              </a:ext>
            </a:extLst>
          </p:cNvPr>
          <p:cNvSpPr/>
          <p:nvPr/>
        </p:nvSpPr>
        <p:spPr>
          <a:xfrm>
            <a:off x="1600200" y="6151602"/>
            <a:ext cx="7086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FF00"/>
                </a:solidFill>
                <a:latin typeface="+mn-lt"/>
              </a:rPr>
              <a:t>(3) Priesthood Power </a:t>
            </a:r>
            <a:r>
              <a:rPr lang="en-US" sz="2200" dirty="0">
                <a:solidFill>
                  <a:srgbClr val="00FF00"/>
                </a:solidFill>
                <a:latin typeface="+mn-lt"/>
              </a:rPr>
              <a:t>(Influence, Family, Ordinances)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EB6E6E-392F-40D0-9EB4-DBF2EB757ADA}"/>
              </a:ext>
            </a:extLst>
          </p:cNvPr>
          <p:cNvSpPr/>
          <p:nvPr/>
        </p:nvSpPr>
        <p:spPr>
          <a:xfrm>
            <a:off x="1828800" y="762000"/>
            <a:ext cx="103017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FF00"/>
                </a:solidFill>
                <a:latin typeface="+mn-lt"/>
              </a:rPr>
              <a:t>President John Taylor: 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2200" dirty="0">
                <a:solidFill>
                  <a:srgbClr val="FFFF00"/>
                </a:solidFill>
                <a:latin typeface="+mn-lt"/>
              </a:rPr>
              <a:t>What is His Priesthood? 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It is the rule, authority, administration, if you please, of the </a:t>
            </a:r>
            <a:r>
              <a:rPr lang="en-US" sz="2200" dirty="0">
                <a:solidFill>
                  <a:srgbClr val="00FF00"/>
                </a:solidFill>
                <a:latin typeface="+mn-lt"/>
              </a:rPr>
              <a:t>government of God 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on the earth or in the heavens; for the </a:t>
            </a:r>
            <a:r>
              <a:rPr lang="en-US" sz="2200" dirty="0">
                <a:solidFill>
                  <a:srgbClr val="00FF00"/>
                </a:solidFill>
                <a:latin typeface="+mn-lt"/>
              </a:rPr>
              <a:t>same Priesthood 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that exists upon the earth exists in the heavens, and that Priesthood holds the </a:t>
            </a:r>
            <a:r>
              <a:rPr lang="en-US" sz="2200" dirty="0">
                <a:solidFill>
                  <a:srgbClr val="00FF00"/>
                </a:solidFill>
                <a:latin typeface="+mn-lt"/>
              </a:rPr>
              <a:t>keys 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of the mysteries of the revelations of God;” 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(JD 6:25) </a:t>
            </a:r>
          </a:p>
        </p:txBody>
      </p:sp>
      <p:pic>
        <p:nvPicPr>
          <p:cNvPr id="9" name="Picture 8" descr="A person in a suit sitting in a chair&#10;&#10;Description automatically generated with low confidence">
            <a:extLst>
              <a:ext uri="{FF2B5EF4-FFF2-40B4-BE49-F238E27FC236}">
                <a16:creationId xmlns:a16="http://schemas.microsoft.com/office/drawing/2014/main" id="{2D1D19F1-5968-4F00-95EB-56CDE54FA6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1447800" cy="19706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3E09889-F0D5-4EBC-8E59-176749C76A4F}"/>
              </a:ext>
            </a:extLst>
          </p:cNvPr>
          <p:cNvSpPr/>
          <p:nvPr/>
        </p:nvSpPr>
        <p:spPr>
          <a:xfrm>
            <a:off x="1828800" y="2364938"/>
            <a:ext cx="10287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FF00"/>
                </a:solidFill>
                <a:latin typeface="+mn-lt"/>
              </a:rPr>
              <a:t>Elder Boyd K. Packer: 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“Priesthood is the </a:t>
            </a:r>
            <a:r>
              <a:rPr lang="en-US" sz="2200" dirty="0">
                <a:solidFill>
                  <a:srgbClr val="00FF00"/>
                </a:solidFill>
                <a:latin typeface="+mn-lt"/>
              </a:rPr>
              <a:t>authority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 and the </a:t>
            </a:r>
            <a:r>
              <a:rPr lang="en-US" sz="2200" dirty="0">
                <a:solidFill>
                  <a:srgbClr val="00FF00"/>
                </a:solidFill>
                <a:latin typeface="+mn-lt"/>
              </a:rPr>
              <a:t>power 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which God has granted to men on earth to act for Him. When we </a:t>
            </a:r>
            <a:r>
              <a:rPr lang="en-US" sz="2200" dirty="0">
                <a:solidFill>
                  <a:srgbClr val="FFFF00"/>
                </a:solidFill>
                <a:latin typeface="+mn-lt"/>
              </a:rPr>
              <a:t>exercise priesthood authority properly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, we do what He would do if He were present.” 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(A Primer on Principles of Priesthood Government, General Authority Training Session, April 1992)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ED585F8-1C29-71EC-ED30-08F1FDA47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209800"/>
            <a:ext cx="1447800" cy="15335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0C8DB66-7E8D-729E-3CAA-0E170C6054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810000"/>
            <a:ext cx="1447800" cy="131445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8355691-0D82-329B-1A7D-71B78F8BB9C5}"/>
              </a:ext>
            </a:extLst>
          </p:cNvPr>
          <p:cNvSpPr/>
          <p:nvPr/>
        </p:nvSpPr>
        <p:spPr>
          <a:xfrm>
            <a:off x="1600200" y="5666601"/>
            <a:ext cx="9906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FF00"/>
                </a:solidFill>
                <a:latin typeface="+mn-lt"/>
              </a:rPr>
              <a:t>(2) Priesthood Order </a:t>
            </a:r>
            <a:r>
              <a:rPr lang="en-US" sz="2200" dirty="0">
                <a:solidFill>
                  <a:srgbClr val="00FF00"/>
                </a:solidFill>
                <a:latin typeface="+mn-lt"/>
              </a:rPr>
              <a:t>(Aaronic, Melchizedek, Patriarchal)</a:t>
            </a:r>
          </a:p>
        </p:txBody>
      </p:sp>
    </p:spTree>
    <p:extLst>
      <p:ext uri="{BB962C8B-B14F-4D97-AF65-F5344CB8AC3E}">
        <p14:creationId xmlns:p14="http://schemas.microsoft.com/office/powerpoint/2010/main" val="304513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3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89108-4173-4A4E-85B5-E8E3EB77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©ChristianEternalism.org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17FCC3A-BB43-431C-B394-2DC4FF9D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1000" y="6626994"/>
            <a:ext cx="381000" cy="231006"/>
          </a:xfrm>
        </p:spPr>
        <p:txBody>
          <a:bodyPr/>
          <a:lstStyle/>
          <a:p>
            <a:pPr algn="ctr"/>
            <a:fld id="{7FA21F2F-D5C3-444E-B31F-8BDB819DBF53}" type="slidenum">
              <a:rPr lang="en-US" smtClean="0"/>
              <a:pPr algn="ctr"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EF5469-C534-467C-A66D-238441273514}"/>
              </a:ext>
            </a:extLst>
          </p:cNvPr>
          <p:cNvSpPr txBox="1"/>
          <p:nvPr/>
        </p:nvSpPr>
        <p:spPr>
          <a:xfrm>
            <a:off x="0" y="7203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FF00"/>
                </a:solidFill>
                <a:latin typeface="Calibri"/>
              </a:rPr>
              <a:t>PRIESTHOOD </a:t>
            </a:r>
            <a:r>
              <a:rPr lang="en-US" sz="4800" b="1" dirty="0">
                <a:solidFill>
                  <a:srgbClr val="00FF00"/>
                </a:solidFill>
                <a:latin typeface="+mn-lt"/>
              </a:rPr>
              <a:t>AUTHORITY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D8E65D-EBC5-4B86-8717-8EA9D74E0101}"/>
              </a:ext>
            </a:extLst>
          </p:cNvPr>
          <p:cNvSpPr/>
          <p:nvPr/>
        </p:nvSpPr>
        <p:spPr>
          <a:xfrm>
            <a:off x="152400" y="4429542"/>
            <a:ext cx="12039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+mn-lt"/>
              </a:rPr>
              <a:t>“There are two ways </a:t>
            </a:r>
            <a:r>
              <a:rPr lang="en-US" sz="2200" dirty="0">
                <a:solidFill>
                  <a:srgbClr val="00FF00"/>
                </a:solidFill>
                <a:latin typeface="+mn-lt"/>
              </a:rPr>
              <a:t>authority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 is conferred in the Church: by </a:t>
            </a:r>
            <a:r>
              <a:rPr lang="en-US" sz="2200" dirty="0">
                <a:solidFill>
                  <a:srgbClr val="00FF00"/>
                </a:solidFill>
                <a:latin typeface="+mn-lt"/>
              </a:rPr>
              <a:t>ordination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 and by </a:t>
            </a:r>
            <a:r>
              <a:rPr lang="en-US" sz="2200" dirty="0">
                <a:solidFill>
                  <a:srgbClr val="00FF00"/>
                </a:solidFill>
                <a:latin typeface="+mn-lt"/>
              </a:rPr>
              <a:t>setting apart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. </a:t>
            </a:r>
            <a:r>
              <a:rPr lang="en-US" sz="2200" dirty="0">
                <a:solidFill>
                  <a:srgbClr val="FFFF00"/>
                </a:solidFill>
                <a:latin typeface="+mn-lt"/>
              </a:rPr>
              <a:t>Offices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 in the priesthood﻿—deacon, teacher, priest, elder, high priest, patriarch, seventy, and Apostle﻿—always come by </a:t>
            </a:r>
            <a:r>
              <a:rPr lang="en-US" sz="2200" dirty="0">
                <a:solidFill>
                  <a:srgbClr val="00FF00"/>
                </a:solidFill>
                <a:latin typeface="+mn-lt"/>
              </a:rPr>
              <a:t>ordination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. The </a:t>
            </a:r>
            <a:r>
              <a:rPr lang="en-US" sz="2200" dirty="0">
                <a:solidFill>
                  <a:srgbClr val="FFFF00"/>
                </a:solidFill>
                <a:latin typeface="+mn-lt"/>
              </a:rPr>
              <a:t>keys of presidency 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and the authority to act in callings in the priesthood are received by </a:t>
            </a:r>
            <a:r>
              <a:rPr lang="en-US" sz="2200" dirty="0">
                <a:solidFill>
                  <a:srgbClr val="00FF00"/>
                </a:solidFill>
                <a:latin typeface="+mn-lt"/>
              </a:rPr>
              <a:t>setting apart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. The authority of a man set apart as president of a stake is limited to the boundaries of that stake. … When a man is ordained a bishop, he is also set apart to preside in a specific ward and has no authority outside its boundaries.” 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(A Primer on Principles of Priesthood Government, General Authority Training Session, April 1992)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AC33A-FE96-41E6-9B77-1912F26A9B61}"/>
              </a:ext>
            </a:extLst>
          </p:cNvPr>
          <p:cNvSpPr/>
          <p:nvPr/>
        </p:nvSpPr>
        <p:spPr>
          <a:xfrm>
            <a:off x="228600" y="762000"/>
            <a:ext cx="118507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FF00"/>
                </a:solidFill>
                <a:latin typeface="+mn-lt"/>
              </a:rPr>
              <a:t>Elder Bruce R. McConkie: 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“Administrative affairs of the Church are handled in accordance with the law of </a:t>
            </a:r>
            <a:r>
              <a:rPr lang="en-US" sz="2200" dirty="0">
                <a:solidFill>
                  <a:srgbClr val="00FF00"/>
                </a:solidFill>
                <a:latin typeface="+mn-lt"/>
              </a:rPr>
              <a:t>common consent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.” 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(Mormon Doctrine, p149, see also D&amp;C 26:2)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674E18-FF26-4FF4-8EA8-F866A191C8E1}"/>
              </a:ext>
            </a:extLst>
          </p:cNvPr>
          <p:cNvSpPr/>
          <p:nvPr/>
        </p:nvSpPr>
        <p:spPr>
          <a:xfrm>
            <a:off x="1828800" y="1533942"/>
            <a:ext cx="103632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FF00"/>
                </a:solidFill>
                <a:latin typeface="+mn-lt"/>
              </a:rPr>
              <a:t>Elder Boyd K. Packer: 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There is </a:t>
            </a:r>
            <a:r>
              <a:rPr lang="en-US" sz="2200" dirty="0">
                <a:solidFill>
                  <a:srgbClr val="00FF00"/>
                </a:solidFill>
                <a:latin typeface="+mn-lt"/>
              </a:rPr>
              <a:t>great safety 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to the Church in having the names of those called to offices in the Church presented in the proper meeting.  Anyone who is a </a:t>
            </a:r>
            <a:r>
              <a:rPr lang="en-US" sz="2200" dirty="0">
                <a:solidFill>
                  <a:srgbClr val="FF0000"/>
                </a:solidFill>
                <a:latin typeface="+mn-lt"/>
              </a:rPr>
              <a:t>pretender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 or a </a:t>
            </a:r>
            <a:r>
              <a:rPr lang="en-US" sz="2200" dirty="0">
                <a:solidFill>
                  <a:srgbClr val="FF0000"/>
                </a:solidFill>
                <a:latin typeface="+mn-lt"/>
              </a:rPr>
              <a:t>deceiver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 will be recognized. If someone claims to have been </a:t>
            </a:r>
            <a:r>
              <a:rPr lang="en-US" sz="2200" dirty="0">
                <a:solidFill>
                  <a:srgbClr val="FF0000"/>
                </a:solidFill>
                <a:latin typeface="+mn-lt"/>
              </a:rPr>
              <a:t>secretly ordained 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to a special calling or higher order of the priesthood, you may know immediately that the claim is false!”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6CF8EE-11CF-A71B-C81E-395595329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75567"/>
            <a:ext cx="1447800" cy="15335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9B085F-C0BB-4646-B870-B4276C6D4084}"/>
              </a:ext>
            </a:extLst>
          </p:cNvPr>
          <p:cNvSpPr/>
          <p:nvPr/>
        </p:nvSpPr>
        <p:spPr>
          <a:xfrm>
            <a:off x="152400" y="3321546"/>
            <a:ext cx="12039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+mn-lt"/>
              </a:rPr>
              <a:t>“The priesthood is always regulated by those who have the </a:t>
            </a:r>
            <a:r>
              <a:rPr lang="en-US" sz="2200" dirty="0">
                <a:solidFill>
                  <a:srgbClr val="00FF00"/>
                </a:solidFill>
                <a:latin typeface="+mn-lt"/>
              </a:rPr>
              <a:t>keys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… While the word key has other meanings, like keys of wisdom or keys of knowledge, the keys of the priesthood are the </a:t>
            </a:r>
            <a:r>
              <a:rPr lang="en-US" sz="2200" dirty="0">
                <a:solidFill>
                  <a:srgbClr val="00FF00"/>
                </a:solidFill>
                <a:latin typeface="+mn-lt"/>
              </a:rPr>
              <a:t>right to preside and direct 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the affairs of the Church </a:t>
            </a:r>
            <a:r>
              <a:rPr lang="en-US" sz="2200" dirty="0">
                <a:solidFill>
                  <a:srgbClr val="00FF00"/>
                </a:solidFill>
                <a:latin typeface="+mn-lt"/>
              </a:rPr>
              <a:t>within a jurisdiction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21828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89108-4173-4A4E-85B5-E8E3EB77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©ChristianEternalism.org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17FCC3A-BB43-431C-B394-2DC4FF9D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1000" y="6626994"/>
            <a:ext cx="381000" cy="231006"/>
          </a:xfrm>
        </p:spPr>
        <p:txBody>
          <a:bodyPr/>
          <a:lstStyle/>
          <a:p>
            <a:pPr algn="ctr"/>
            <a:fld id="{7FA21F2F-D5C3-444E-B31F-8BDB819DBF53}" type="slidenum">
              <a:rPr lang="en-US" smtClean="0"/>
              <a:pPr algn="ctr"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EF5469-C534-467C-A66D-238441273514}"/>
              </a:ext>
            </a:extLst>
          </p:cNvPr>
          <p:cNvSpPr txBox="1"/>
          <p:nvPr/>
        </p:nvSpPr>
        <p:spPr>
          <a:xfrm>
            <a:off x="0" y="7203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FF00"/>
                </a:solidFill>
                <a:latin typeface="Calibri"/>
              </a:rPr>
              <a:t>PRIESTHOOD ORDER</a:t>
            </a:r>
            <a:endParaRPr lang="en-US" sz="4800" b="1" dirty="0">
              <a:solidFill>
                <a:srgbClr val="00FF00"/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90BC38-B1D4-4549-B77C-38431AEBAF38}"/>
              </a:ext>
            </a:extLst>
          </p:cNvPr>
          <p:cNvSpPr/>
          <p:nvPr/>
        </p:nvSpPr>
        <p:spPr>
          <a:xfrm>
            <a:off x="1447800" y="1276290"/>
            <a:ext cx="73921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  <a:cs typeface="Arial" charset="0"/>
              </a:rPr>
              <a:t>“There are </a:t>
            </a:r>
            <a:r>
              <a:rPr lang="en-US" sz="2000" dirty="0">
                <a:solidFill>
                  <a:srgbClr val="FFFF00"/>
                </a:solidFill>
                <a:latin typeface="+mn-lt"/>
                <a:cs typeface="Arial" charset="0"/>
              </a:rPr>
              <a:t>three grand orders </a:t>
            </a:r>
            <a:r>
              <a:rPr lang="en-US" sz="2000" dirty="0">
                <a:solidFill>
                  <a:schemeClr val="bg1"/>
                </a:solidFill>
                <a:latin typeface="+mn-lt"/>
                <a:cs typeface="Arial" charset="0"/>
              </a:rPr>
              <a:t>of priesthood referred to here.” </a:t>
            </a:r>
            <a:r>
              <a:rPr lang="en-US" sz="1200" dirty="0">
                <a:solidFill>
                  <a:schemeClr val="bg1"/>
                </a:solidFill>
                <a:latin typeface="+mn-lt"/>
                <a:cs typeface="Arial" charset="0"/>
              </a:rPr>
              <a:t>(TPJS, p322)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3287ABB-CEB9-4B73-8FEC-DFC446776DCB}"/>
              </a:ext>
            </a:extLst>
          </p:cNvPr>
          <p:cNvSpPr/>
          <p:nvPr/>
        </p:nvSpPr>
        <p:spPr>
          <a:xfrm>
            <a:off x="1447800" y="907606"/>
            <a:ext cx="10744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rgbClr val="00FF00"/>
                </a:solidFill>
                <a:latin typeface="+mn-lt"/>
                <a:cs typeface="Arial" charset="0"/>
              </a:rPr>
              <a:t>Joseph Smith: </a:t>
            </a:r>
            <a:r>
              <a:rPr lang="en-US" sz="2000" dirty="0">
                <a:solidFill>
                  <a:schemeClr val="bg1"/>
                </a:solidFill>
                <a:latin typeface="+mn-lt"/>
                <a:cs typeface="Arial" charset="0"/>
              </a:rPr>
              <a:t>“All Priesthood is Melchizedek, but there are </a:t>
            </a:r>
            <a:r>
              <a:rPr lang="en-US" sz="2000" dirty="0">
                <a:solidFill>
                  <a:srgbClr val="FFFF00"/>
                </a:solidFill>
                <a:latin typeface="+mn-lt"/>
                <a:cs typeface="Arial" charset="0"/>
              </a:rPr>
              <a:t>different portions or degrees </a:t>
            </a:r>
            <a:r>
              <a:rPr lang="en-US" sz="2000" dirty="0">
                <a:solidFill>
                  <a:schemeClr val="bg1"/>
                </a:solidFill>
                <a:latin typeface="+mn-lt"/>
                <a:cs typeface="Arial" charset="0"/>
              </a:rPr>
              <a:t>of it.” </a:t>
            </a:r>
            <a:r>
              <a:rPr lang="en-US" sz="1200" dirty="0">
                <a:solidFill>
                  <a:schemeClr val="bg1"/>
                </a:solidFill>
                <a:latin typeface="+mn-lt"/>
                <a:cs typeface="Arial" charset="0"/>
              </a:rPr>
              <a:t>(TPJS, p180)</a:t>
            </a:r>
            <a:endParaRPr lang="en-US" sz="2000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pic>
        <p:nvPicPr>
          <p:cNvPr id="35" name="Picture 34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3598260D-E94F-4A29-9019-E2140C0EDB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43" y="533401"/>
            <a:ext cx="1263657" cy="16916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5492389-63C7-4474-96F0-5A3D007BC50E}"/>
              </a:ext>
            </a:extLst>
          </p:cNvPr>
          <p:cNvSpPr txBox="1"/>
          <p:nvPr/>
        </p:nvSpPr>
        <p:spPr>
          <a:xfrm>
            <a:off x="1524000" y="1752600"/>
            <a:ext cx="30924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00FF00"/>
                </a:solidFill>
                <a:latin typeface="+mn-lt"/>
                <a:cs typeface="Arial" charset="0"/>
              </a:rPr>
              <a:t>Aaronic Order (Lesser),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E35675-71CA-4395-B5D8-624A507F766D}"/>
              </a:ext>
            </a:extLst>
          </p:cNvPr>
          <p:cNvSpPr txBox="1"/>
          <p:nvPr/>
        </p:nvSpPr>
        <p:spPr>
          <a:xfrm>
            <a:off x="1905000" y="4162961"/>
            <a:ext cx="101955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“Those holding the </a:t>
            </a:r>
            <a:r>
              <a:rPr lang="en-US" sz="2000" dirty="0">
                <a:solidFill>
                  <a:srgbClr val="00FF00"/>
                </a:solidFill>
                <a:effectLst/>
                <a:latin typeface="Calibri" panose="020F0502020204030204" pitchFamily="34" charset="0"/>
              </a:rPr>
              <a:t>fulness</a:t>
            </a: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of the Melchizedek Priesthood are kings and priests of the Most High God, holding the keys of power and blessings. … Go to and finish the temple, and God will fill it with power, and you will then receive more knowledge concerning this priesthood.” </a:t>
            </a:r>
            <a:r>
              <a:rPr lang="en-US" sz="12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(TPJS, p322-323)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1" name="Picture 20" descr="A picture containing outdoor, building, sky, church&#10;&#10;Description automatically generated">
            <a:extLst>
              <a:ext uri="{FF2B5EF4-FFF2-40B4-BE49-F238E27FC236}">
                <a16:creationId xmlns:a16="http://schemas.microsoft.com/office/drawing/2014/main" id="{5E8F1BA0-3E21-466A-A9C3-A8366E409A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9148"/>
            <a:ext cx="1676400" cy="255361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1FA376C-E14D-4BD9-99F7-66E30E548140}"/>
              </a:ext>
            </a:extLst>
          </p:cNvPr>
          <p:cNvSpPr txBox="1"/>
          <p:nvPr/>
        </p:nvSpPr>
        <p:spPr>
          <a:xfrm>
            <a:off x="1905000" y="3705761"/>
            <a:ext cx="2239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FF00"/>
                </a:solidFill>
                <a:latin typeface="+mn-lt"/>
              </a:rPr>
              <a:t>PATRIARCHAL</a:t>
            </a:r>
            <a:endParaRPr lang="en-US" sz="2000" b="1" dirty="0">
              <a:solidFill>
                <a:srgbClr val="00FF00"/>
              </a:solidFill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0952FD-49C0-4F9D-A70C-E254811B6F41}"/>
              </a:ext>
            </a:extLst>
          </p:cNvPr>
          <p:cNvSpPr/>
          <p:nvPr/>
        </p:nvSpPr>
        <p:spPr>
          <a:xfrm>
            <a:off x="1898510" y="2873514"/>
            <a:ext cx="101410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FF00"/>
                </a:solidFill>
                <a:latin typeface="+mn-lt"/>
              </a:rPr>
              <a:t>D&amp;C 107:1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“There are, </a:t>
            </a:r>
            <a:r>
              <a:rPr lang="en-US" sz="2000" b="1" dirty="0">
                <a:solidFill>
                  <a:srgbClr val="00FF00"/>
                </a:solidFill>
                <a:latin typeface="+mn-lt"/>
              </a:rPr>
              <a:t>in the church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000" dirty="0">
                <a:solidFill>
                  <a:srgbClr val="FFFF00"/>
                </a:solidFill>
                <a:latin typeface="+mn-lt"/>
              </a:rPr>
              <a:t>two priesthoods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, namely, the Melchizedek and Aaronic,</a:t>
            </a:r>
          </a:p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including the Levitical Priesthood.”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C5FD20B6-1B8F-423D-AAA4-EBE4E804E3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41455"/>
            <a:ext cx="1676400" cy="95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F2B5A85-5BE8-49F5-8E73-3FE0A3C72901}"/>
              </a:ext>
            </a:extLst>
          </p:cNvPr>
          <p:cNvSpPr txBox="1"/>
          <p:nvPr/>
        </p:nvSpPr>
        <p:spPr>
          <a:xfrm>
            <a:off x="1896469" y="2416314"/>
            <a:ext cx="2599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FF00"/>
                </a:solidFill>
                <a:latin typeface="+mn-lt"/>
              </a:rPr>
              <a:t>ECCLESIASTICAL</a:t>
            </a:r>
            <a:endParaRPr lang="en-US" sz="2000" b="1" dirty="0">
              <a:solidFill>
                <a:srgbClr val="00FF00"/>
              </a:solidFill>
              <a:latin typeface="+mn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105789B-55E9-4E6E-BB92-BD34C3028D0B}"/>
              </a:ext>
            </a:extLst>
          </p:cNvPr>
          <p:cNvSpPr/>
          <p:nvPr/>
        </p:nvSpPr>
        <p:spPr>
          <a:xfrm>
            <a:off x="1905000" y="5153561"/>
            <a:ext cx="10287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FF00"/>
                </a:solidFill>
                <a:latin typeface="+mn-lt"/>
              </a:rPr>
              <a:t>Elder Boyd K. Packer: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“The </a:t>
            </a:r>
            <a:r>
              <a:rPr lang="en-US" sz="2000" dirty="0">
                <a:solidFill>
                  <a:srgbClr val="00FF00"/>
                </a:solidFill>
                <a:latin typeface="+mn-lt"/>
              </a:rPr>
              <a:t>patriarchal order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is not a third, separate priesthood. Whatever relates to the patriarchal order is embraced in the Melchizedek Priesthood. … The patriarchal order is a part of the Melchizedek Priesthood which enables </a:t>
            </a:r>
            <a:r>
              <a:rPr lang="en-US" sz="2000" dirty="0">
                <a:solidFill>
                  <a:srgbClr val="00FF00"/>
                </a:solidFill>
                <a:latin typeface="+mn-lt"/>
              </a:rPr>
              <a:t>endowed and worthy men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to preside over their posterity in time and eternity. 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(A Primer on Principles of Priesthood Government, General Authority Training Session, April 1992)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4998AD5-F51D-4820-B843-EDE1CBDB7063}"/>
              </a:ext>
            </a:extLst>
          </p:cNvPr>
          <p:cNvSpPr txBox="1"/>
          <p:nvPr/>
        </p:nvSpPr>
        <p:spPr>
          <a:xfrm>
            <a:off x="4540256" y="1752600"/>
            <a:ext cx="38862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00FF00"/>
                </a:solidFill>
                <a:latin typeface="+mn-lt"/>
                <a:cs typeface="Arial" charset="0"/>
              </a:rPr>
              <a:t>Melchizedek Order (Greater),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E68210B-4A22-4477-8F07-53774A1C3E20}"/>
              </a:ext>
            </a:extLst>
          </p:cNvPr>
          <p:cNvSpPr txBox="1"/>
          <p:nvPr/>
        </p:nvSpPr>
        <p:spPr>
          <a:xfrm>
            <a:off x="8343662" y="1752600"/>
            <a:ext cx="37721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00FF00"/>
                </a:solidFill>
                <a:latin typeface="+mn-lt"/>
                <a:cs typeface="Arial" charset="0"/>
              </a:rPr>
              <a:t>Patriarchal Order (Fullness)</a:t>
            </a:r>
          </a:p>
        </p:txBody>
      </p:sp>
    </p:spTree>
    <p:extLst>
      <p:ext uri="{BB962C8B-B14F-4D97-AF65-F5344CB8AC3E}">
        <p14:creationId xmlns:p14="http://schemas.microsoft.com/office/powerpoint/2010/main" val="418085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13" grpId="0"/>
      <p:bldP spid="16" grpId="0"/>
      <p:bldP spid="23" grpId="0"/>
      <p:bldP spid="12" grpId="0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89108-4173-4A4E-85B5-E8E3EB77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©ChristianEternalism.org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17FCC3A-BB43-431C-B394-2DC4FF9D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1000" y="6626994"/>
            <a:ext cx="381000" cy="231006"/>
          </a:xfrm>
        </p:spPr>
        <p:txBody>
          <a:bodyPr/>
          <a:lstStyle/>
          <a:p>
            <a:pPr algn="ctr"/>
            <a:fld id="{7FA21F2F-D5C3-444E-B31F-8BDB819DBF53}" type="slidenum">
              <a:rPr lang="en-US" smtClean="0"/>
              <a:pPr algn="ctr"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EF5469-C534-467C-A66D-238441273514}"/>
              </a:ext>
            </a:extLst>
          </p:cNvPr>
          <p:cNvSpPr txBox="1"/>
          <p:nvPr/>
        </p:nvSpPr>
        <p:spPr>
          <a:xfrm>
            <a:off x="0" y="7203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FF00"/>
                </a:solidFill>
                <a:latin typeface="Calibri"/>
              </a:rPr>
              <a:t>PATRIARCHAL ORDER</a:t>
            </a:r>
            <a:endParaRPr lang="en-US" sz="4800" b="1" dirty="0">
              <a:solidFill>
                <a:srgbClr val="00FF00"/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2848EB-5263-4BCD-B378-DEE6179D69BC}"/>
              </a:ext>
            </a:extLst>
          </p:cNvPr>
          <p:cNvSpPr/>
          <p:nvPr/>
        </p:nvSpPr>
        <p:spPr>
          <a:xfrm>
            <a:off x="1622556" y="2294096"/>
            <a:ext cx="101884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  <a:latin typeface="+mn-lt"/>
              </a:rPr>
              <a:t>President Harold B. Lee: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“It seems clear to me that the Church has no choice﻿—and never has had﻿—but to do more to assist the family in carrying out its divine mission, not only because that is the </a:t>
            </a:r>
            <a:r>
              <a:rPr lang="en-US" dirty="0">
                <a:solidFill>
                  <a:srgbClr val="00FF00"/>
                </a:solidFill>
                <a:latin typeface="+mn-lt"/>
              </a:rPr>
              <a:t>order of heaven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, but also because that is the most practical contribution we can make to our youth﻿—to help improve the quality of life in the Latter-day Saint homes. As important as our many programs and organizational efforts are, these should not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supplant the home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; they should </a:t>
            </a:r>
            <a:r>
              <a:rPr lang="en-US" dirty="0">
                <a:solidFill>
                  <a:srgbClr val="00FF00"/>
                </a:solidFill>
                <a:latin typeface="+mn-lt"/>
              </a:rPr>
              <a:t>support the home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.” 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(Preparing Our Youth, Ensign, Mar. 1971)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B4148C-7FE7-47A5-87D6-FDC7F4E011B2}"/>
              </a:ext>
            </a:extLst>
          </p:cNvPr>
          <p:cNvSpPr/>
          <p:nvPr/>
        </p:nvSpPr>
        <p:spPr>
          <a:xfrm>
            <a:off x="1622555" y="748605"/>
            <a:ext cx="101884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  <a:latin typeface="+mn-lt"/>
              </a:rPr>
              <a:t>Elder Boyd K. Packer: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“We have done very well at distributing the </a:t>
            </a:r>
            <a:r>
              <a:rPr lang="en-US" dirty="0">
                <a:solidFill>
                  <a:srgbClr val="00FF00"/>
                </a:solidFill>
                <a:latin typeface="+mn-lt"/>
              </a:rPr>
              <a:t>authority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of the priesthood. We have priesthood authority planted nearly everywhere. We have quorums of elders and high priests worldwide. But distributing the </a:t>
            </a:r>
            <a:r>
              <a:rPr lang="en-US" dirty="0">
                <a:solidFill>
                  <a:srgbClr val="00FF00"/>
                </a:solidFill>
                <a:latin typeface="+mn-lt"/>
              </a:rPr>
              <a:t>authority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of the priesthood has raced, I think,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ahead of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distributing the </a:t>
            </a:r>
            <a:r>
              <a:rPr lang="en-US" dirty="0">
                <a:solidFill>
                  <a:srgbClr val="00FF00"/>
                </a:solidFill>
                <a:latin typeface="+mn-lt"/>
              </a:rPr>
              <a:t>power of the priesthood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 The priesthood does not have the strength that it should have and will not have until the power of the priesthood is firmly fixed in the </a:t>
            </a:r>
            <a:r>
              <a:rPr lang="en-US" dirty="0">
                <a:solidFill>
                  <a:srgbClr val="00FF00"/>
                </a:solidFill>
                <a:latin typeface="+mn-lt"/>
              </a:rPr>
              <a:t>families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as it should be.” </a:t>
            </a:r>
            <a:r>
              <a:rPr lang="en-US" sz="1200" dirty="0">
                <a:solidFill>
                  <a:prstClr val="white"/>
                </a:solidFill>
                <a:latin typeface="+mn-lt"/>
              </a:rPr>
              <a:t>(</a:t>
            </a:r>
            <a:r>
              <a:rPr lang="en-US" sz="1200" dirty="0">
                <a:solidFill>
                  <a:prstClr val="white"/>
                </a:solidFill>
                <a:latin typeface="+mn-lt"/>
                <a:cs typeface="Arial" charset="0"/>
              </a:rPr>
              <a:t>The Power of the Priesthood, Apr. 2010</a:t>
            </a:r>
            <a:r>
              <a:rPr lang="en-US" sz="1200" dirty="0">
                <a:solidFill>
                  <a:prstClr val="white"/>
                </a:solidFill>
                <a:latin typeface="+mn-lt"/>
              </a:rPr>
              <a:t>) 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E4BDAD-9261-4C4A-87D6-6E8AA879FBDC}"/>
              </a:ext>
            </a:extLst>
          </p:cNvPr>
          <p:cNvSpPr/>
          <p:nvPr/>
        </p:nvSpPr>
        <p:spPr>
          <a:xfrm>
            <a:off x="228600" y="5486400"/>
            <a:ext cx="119492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  <a:latin typeface="+mn-lt"/>
              </a:rPr>
              <a:t>Elder Boyd K. Packer: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“Now, fathers, I would remind you of the sacred nature of your calling. You have the </a:t>
            </a:r>
            <a:r>
              <a:rPr lang="en-US" dirty="0">
                <a:solidFill>
                  <a:srgbClr val="00FF00"/>
                </a:solidFill>
                <a:latin typeface="+mn-lt"/>
              </a:rPr>
              <a:t>power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of the priesthood directly from the Lord to protect your home. There will be times when all that stands as a shield between your family and the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adversary’s mischief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will be that </a:t>
            </a:r>
            <a:r>
              <a:rPr lang="en-US" dirty="0">
                <a:solidFill>
                  <a:srgbClr val="00FF00"/>
                </a:solidFill>
                <a:latin typeface="+mn-lt"/>
              </a:rPr>
              <a:t>power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.” </a:t>
            </a:r>
            <a:r>
              <a:rPr lang="en-US" sz="1200" dirty="0">
                <a:solidFill>
                  <a:prstClr val="white"/>
                </a:solidFill>
                <a:latin typeface="+mn-lt"/>
              </a:rPr>
              <a:t>(</a:t>
            </a:r>
            <a:r>
              <a:rPr lang="en-US" sz="1200" dirty="0">
                <a:solidFill>
                  <a:prstClr val="white"/>
                </a:solidFill>
                <a:latin typeface="+mn-lt"/>
                <a:cs typeface="Arial" charset="0"/>
              </a:rPr>
              <a:t>The Power of the Priesthood, Apr. 2010</a:t>
            </a:r>
            <a:r>
              <a:rPr lang="en-US" sz="1200" dirty="0">
                <a:solidFill>
                  <a:prstClr val="white"/>
                </a:solidFill>
                <a:latin typeface="+mn-lt"/>
              </a:rPr>
              <a:t>) 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1E1D34-7DDF-4565-899E-714C441A7330}"/>
              </a:ext>
            </a:extLst>
          </p:cNvPr>
          <p:cNvSpPr/>
          <p:nvPr/>
        </p:nvSpPr>
        <p:spPr>
          <a:xfrm>
            <a:off x="1605788" y="4038600"/>
            <a:ext cx="89804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  <a:latin typeface="+mn-lt"/>
              </a:rPr>
              <a:t>Elder George Q. Canon: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“</a:t>
            </a:r>
            <a:r>
              <a:rPr lang="en-US" dirty="0">
                <a:solidFill>
                  <a:srgbClr val="00FF00"/>
                </a:solidFill>
                <a:latin typeface="+mn-lt"/>
              </a:rPr>
              <a:t>Family government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is the foundation of all government.” 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(JD 11:338)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8334C3-0A51-49F3-95B3-D90906D6B23A}"/>
              </a:ext>
            </a:extLst>
          </p:cNvPr>
          <p:cNvSpPr/>
          <p:nvPr/>
        </p:nvSpPr>
        <p:spPr>
          <a:xfrm>
            <a:off x="1600200" y="4419600"/>
            <a:ext cx="1005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  <a:latin typeface="+mn-lt"/>
              </a:rPr>
              <a:t>The Family A Proclamation to the World: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“Further, we warn that the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disintegration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of the family will bring upon individuals, communities, and nations the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calamities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foretold by ancient and modern prophets.”</a:t>
            </a:r>
          </a:p>
        </p:txBody>
      </p:sp>
      <p:pic>
        <p:nvPicPr>
          <p:cNvPr id="13" name="Picture 12" descr="A person wearing glasses and a suit&#10;&#10;Description automatically generated with medium confidence">
            <a:extLst>
              <a:ext uri="{FF2B5EF4-FFF2-40B4-BE49-F238E27FC236}">
                <a16:creationId xmlns:a16="http://schemas.microsoft.com/office/drawing/2014/main" id="{8EEB545F-CEE4-4EA4-BF04-EFE399DB5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56" y="740651"/>
            <a:ext cx="1175511" cy="1471598"/>
          </a:xfrm>
          <a:prstGeom prst="rect">
            <a:avLst/>
          </a:prstGeom>
        </p:spPr>
      </p:pic>
      <p:pic>
        <p:nvPicPr>
          <p:cNvPr id="7" name="Picture 6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E8B416E3-83BB-493A-ABE0-B2BD081143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300287"/>
            <a:ext cx="1238250" cy="1585913"/>
          </a:xfrm>
          <a:prstGeom prst="rect">
            <a:avLst/>
          </a:prstGeom>
        </p:spPr>
      </p:pic>
      <p:pic>
        <p:nvPicPr>
          <p:cNvPr id="8" name="Picture 7" descr="A person with a beard&#10;&#10;Description automatically generated">
            <a:extLst>
              <a:ext uri="{FF2B5EF4-FFF2-40B4-BE49-F238E27FC236}">
                <a16:creationId xmlns:a16="http://schemas.microsoft.com/office/drawing/2014/main" id="{FBAC96F5-8A8B-A492-E8FB-1EF50090E1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038600"/>
            <a:ext cx="121196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92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89108-4173-4A4E-85B5-E8E3EB77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©ChristianEternalism.org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17FCC3A-BB43-431C-B394-2DC4FF9D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1000" y="6626994"/>
            <a:ext cx="381000" cy="231006"/>
          </a:xfrm>
        </p:spPr>
        <p:txBody>
          <a:bodyPr/>
          <a:lstStyle/>
          <a:p>
            <a:pPr algn="ctr"/>
            <a:fld id="{7FA21F2F-D5C3-444E-B31F-8BDB819DBF53}" type="slidenum">
              <a:rPr lang="en-US" smtClean="0"/>
              <a:pPr algn="ctr"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EF5469-C534-467C-A66D-238441273514}"/>
              </a:ext>
            </a:extLst>
          </p:cNvPr>
          <p:cNvSpPr txBox="1"/>
          <p:nvPr/>
        </p:nvSpPr>
        <p:spPr>
          <a:xfrm>
            <a:off x="0" y="7203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FF00"/>
                </a:solidFill>
                <a:latin typeface="Calibri"/>
              </a:rPr>
              <a:t>PRIESTHOOD </a:t>
            </a:r>
            <a:r>
              <a:rPr lang="en-US" sz="4800" b="1" dirty="0">
                <a:solidFill>
                  <a:srgbClr val="00FF00"/>
                </a:solidFill>
                <a:latin typeface="+mn-lt"/>
              </a:rPr>
              <a:t>POWER: HOLY INFLUENCE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53EC4FF-5680-4B08-8F4F-51D581225165}"/>
              </a:ext>
            </a:extLst>
          </p:cNvPr>
          <p:cNvGrpSpPr/>
          <p:nvPr/>
        </p:nvGrpSpPr>
        <p:grpSpPr>
          <a:xfrm>
            <a:off x="10821522" y="762000"/>
            <a:ext cx="1267687" cy="1655237"/>
            <a:chOff x="10770037" y="533400"/>
            <a:chExt cx="1267687" cy="165523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DDAF5C4-651F-4686-8E0A-73AA8297A838}"/>
                </a:ext>
              </a:extLst>
            </p:cNvPr>
            <p:cNvSpPr txBox="1"/>
            <p:nvPr/>
          </p:nvSpPr>
          <p:spPr>
            <a:xfrm>
              <a:off x="10770037" y="1603862"/>
              <a:ext cx="126768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en-US" sz="1600" b="1" dirty="0">
                  <a:solidFill>
                    <a:srgbClr val="FF0000"/>
                  </a:solidFill>
                  <a:latin typeface="+mn-lt"/>
                  <a:cs typeface="Arial" charset="0"/>
                </a:rPr>
                <a:t>Unrighteous Dominion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2E96B80-A32A-495E-ACB5-5987FF4BE8D3}"/>
                </a:ext>
              </a:extLst>
            </p:cNvPr>
            <p:cNvGrpSpPr/>
            <p:nvPr/>
          </p:nvGrpSpPr>
          <p:grpSpPr>
            <a:xfrm>
              <a:off x="10857228" y="533400"/>
              <a:ext cx="1093306" cy="1066800"/>
              <a:chOff x="2875867" y="2349329"/>
              <a:chExt cx="1093306" cy="1066800"/>
            </a:xfrm>
          </p:grpSpPr>
          <p:sp>
            <p:nvSpPr>
              <p:cNvPr id="13" name="Oval 57">
                <a:extLst>
                  <a:ext uri="{FF2B5EF4-FFF2-40B4-BE49-F238E27FC236}">
                    <a16:creationId xmlns:a16="http://schemas.microsoft.com/office/drawing/2014/main" id="{F2A91147-9CCF-45EC-B386-A872609526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6479" y="2349329"/>
                <a:ext cx="1092694" cy="1066800"/>
              </a:xfrm>
              <a:prstGeom prst="ellips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dirty="0">
                  <a:solidFill>
                    <a:schemeClr val="bg1"/>
                  </a:solidFill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Text Box 62">
                <a:extLst>
                  <a:ext uri="{FF2B5EF4-FFF2-40B4-BE49-F238E27FC236}">
                    <a16:creationId xmlns:a16="http://schemas.microsoft.com/office/drawing/2014/main" id="{07A1F245-AFEC-42ED-965A-CE612A6AE6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75867" y="2541198"/>
                <a:ext cx="1093306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 dirty="0">
                    <a:solidFill>
                      <a:schemeClr val="bg1"/>
                    </a:solidFill>
                  </a:rPr>
                  <a:t>Authority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200" b="1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 dirty="0">
                    <a:solidFill>
                      <a:schemeClr val="bg1"/>
                    </a:solidFill>
                  </a:rPr>
                  <a:t>Righteousness</a:t>
                </a:r>
              </a:p>
            </p:txBody>
          </p:sp>
          <p:sp>
            <p:nvSpPr>
              <p:cNvPr id="17" name="Line 11">
                <a:extLst>
                  <a:ext uri="{FF2B5EF4-FFF2-40B4-BE49-F238E27FC236}">
                    <a16:creationId xmlns:a16="http://schemas.microsoft.com/office/drawing/2014/main" id="{C8E977CA-BD4B-4DF0-9568-A1FEE9017A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83309" y="2886446"/>
                <a:ext cx="651231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D564D06-6A6D-447D-8FE3-8AE4BD799828}"/>
              </a:ext>
            </a:extLst>
          </p:cNvPr>
          <p:cNvGrpSpPr/>
          <p:nvPr/>
        </p:nvGrpSpPr>
        <p:grpSpPr>
          <a:xfrm>
            <a:off x="10787979" y="2806202"/>
            <a:ext cx="1334772" cy="1447800"/>
            <a:chOff x="10722899" y="2843713"/>
            <a:chExt cx="1334772" cy="144780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B2CEA7F-5A85-4F6F-9B4D-647B11D70039}"/>
                </a:ext>
              </a:extLst>
            </p:cNvPr>
            <p:cNvGrpSpPr/>
            <p:nvPr/>
          </p:nvGrpSpPr>
          <p:grpSpPr>
            <a:xfrm>
              <a:off x="10843632" y="2843713"/>
              <a:ext cx="1106902" cy="1066800"/>
              <a:chOff x="2862271" y="2349329"/>
              <a:chExt cx="1106902" cy="1066800"/>
            </a:xfrm>
          </p:grpSpPr>
          <p:sp>
            <p:nvSpPr>
              <p:cNvPr id="21" name="Oval 57">
                <a:extLst>
                  <a:ext uri="{FF2B5EF4-FFF2-40B4-BE49-F238E27FC236}">
                    <a16:creationId xmlns:a16="http://schemas.microsoft.com/office/drawing/2014/main" id="{1DB6B2E7-4183-4E9F-BD63-3CFEFDC117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6479" y="2349329"/>
                <a:ext cx="1092694" cy="1066800"/>
              </a:xfrm>
              <a:prstGeom prst="ellips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dirty="0">
                  <a:solidFill>
                    <a:schemeClr val="bg1"/>
                  </a:solidFill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Text Box 62">
                <a:extLst>
                  <a:ext uri="{FF2B5EF4-FFF2-40B4-BE49-F238E27FC236}">
                    <a16:creationId xmlns:a16="http://schemas.microsoft.com/office/drawing/2014/main" id="{F5FB16BC-7C1C-492F-90E0-51E0731C63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62271" y="2590396"/>
                <a:ext cx="109330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 dirty="0">
                    <a:solidFill>
                      <a:schemeClr val="bg1"/>
                    </a:solidFill>
                  </a:rPr>
                  <a:t>Politics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800" b="1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 dirty="0">
                    <a:solidFill>
                      <a:schemeClr val="bg1"/>
                    </a:solidFill>
                  </a:rPr>
                  <a:t>Ethics</a:t>
                </a:r>
              </a:p>
            </p:txBody>
          </p:sp>
          <p:sp>
            <p:nvSpPr>
              <p:cNvPr id="23" name="Line 11">
                <a:extLst>
                  <a:ext uri="{FF2B5EF4-FFF2-40B4-BE49-F238E27FC236}">
                    <a16:creationId xmlns:a16="http://schemas.microsoft.com/office/drawing/2014/main" id="{9BC01B5B-0A39-497B-B52D-536F8A8B60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83309" y="2886446"/>
                <a:ext cx="651231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36CC60A-C102-4C5F-AE36-002AD8CEEEA8}"/>
                </a:ext>
              </a:extLst>
            </p:cNvPr>
            <p:cNvSpPr txBox="1"/>
            <p:nvPr/>
          </p:nvSpPr>
          <p:spPr>
            <a:xfrm>
              <a:off x="10722899" y="3952959"/>
              <a:ext cx="133477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en-US" sz="1600" b="1" dirty="0">
                  <a:solidFill>
                    <a:srgbClr val="FF0000"/>
                  </a:solidFill>
                  <a:latin typeface="+mn-lt"/>
                  <a:cs typeface="Arial" charset="0"/>
                </a:rPr>
                <a:t>Exploitation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B33EAD4-C33D-4809-8ED0-A1827D929129}"/>
              </a:ext>
            </a:extLst>
          </p:cNvPr>
          <p:cNvGrpSpPr/>
          <p:nvPr/>
        </p:nvGrpSpPr>
        <p:grpSpPr>
          <a:xfrm>
            <a:off x="54680" y="770317"/>
            <a:ext cx="1139057" cy="1631435"/>
            <a:chOff x="54436" y="533400"/>
            <a:chExt cx="1139057" cy="163143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3A4821D-4ECA-4E4D-94C5-B910517C68E6}"/>
                </a:ext>
              </a:extLst>
            </p:cNvPr>
            <p:cNvSpPr txBox="1"/>
            <p:nvPr/>
          </p:nvSpPr>
          <p:spPr>
            <a:xfrm>
              <a:off x="54436" y="1580060"/>
              <a:ext cx="109330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en-US" sz="1600" b="1" dirty="0">
                  <a:solidFill>
                    <a:srgbClr val="00FF00"/>
                  </a:solidFill>
                  <a:latin typeface="+mn-lt"/>
                  <a:cs typeface="Arial" charset="0"/>
                </a:rPr>
                <a:t>Righteous Dominion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9C87D58-0D09-402F-8E70-E99B71BE5B49}"/>
                </a:ext>
              </a:extLst>
            </p:cNvPr>
            <p:cNvGrpSpPr/>
            <p:nvPr/>
          </p:nvGrpSpPr>
          <p:grpSpPr>
            <a:xfrm>
              <a:off x="90408" y="533400"/>
              <a:ext cx="1103085" cy="1066800"/>
              <a:chOff x="2876479" y="2349329"/>
              <a:chExt cx="1103085" cy="1066800"/>
            </a:xfrm>
          </p:grpSpPr>
          <p:sp>
            <p:nvSpPr>
              <p:cNvPr id="27" name="Oval 57">
                <a:extLst>
                  <a:ext uri="{FF2B5EF4-FFF2-40B4-BE49-F238E27FC236}">
                    <a16:creationId xmlns:a16="http://schemas.microsoft.com/office/drawing/2014/main" id="{342B3F50-D533-46A0-B761-A839DDF62B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6479" y="2349329"/>
                <a:ext cx="1092694" cy="1066800"/>
              </a:xfrm>
              <a:prstGeom prst="ellipse">
                <a:avLst/>
              </a:prstGeom>
              <a:noFill/>
              <a:ln w="508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dirty="0">
                  <a:solidFill>
                    <a:schemeClr val="bg1"/>
                  </a:solidFill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Text Box 62">
                <a:extLst>
                  <a:ext uri="{FF2B5EF4-FFF2-40B4-BE49-F238E27FC236}">
                    <a16:creationId xmlns:a16="http://schemas.microsoft.com/office/drawing/2014/main" id="{BF2F3BF6-D5DD-4355-887F-CA4501096A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6258" y="2591716"/>
                <a:ext cx="109330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 dirty="0">
                    <a:solidFill>
                      <a:schemeClr val="bg1"/>
                    </a:solidFill>
                  </a:rPr>
                  <a:t>Righteousness</a:t>
                </a:r>
                <a:endParaRPr lang="en-US" altLang="en-US" sz="800" b="1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800" b="1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 dirty="0">
                    <a:solidFill>
                      <a:schemeClr val="bg1"/>
                    </a:solidFill>
                  </a:rPr>
                  <a:t>Authority</a:t>
                </a:r>
              </a:p>
            </p:txBody>
          </p:sp>
          <p:sp>
            <p:nvSpPr>
              <p:cNvPr id="29" name="Line 11">
                <a:extLst>
                  <a:ext uri="{FF2B5EF4-FFF2-40B4-BE49-F238E27FC236}">
                    <a16:creationId xmlns:a16="http://schemas.microsoft.com/office/drawing/2014/main" id="{376B4067-ECEB-4E0E-B1D3-E37ACFD22D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83309" y="2886446"/>
                <a:ext cx="651231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DF00C3B-603F-4115-AFB2-D2A9738A605B}"/>
              </a:ext>
            </a:extLst>
          </p:cNvPr>
          <p:cNvGrpSpPr/>
          <p:nvPr/>
        </p:nvGrpSpPr>
        <p:grpSpPr>
          <a:xfrm>
            <a:off x="57584" y="2688351"/>
            <a:ext cx="1133249" cy="1652087"/>
            <a:chOff x="55048" y="2843713"/>
            <a:chExt cx="1133249" cy="165208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A9CE50-0EF6-4296-A1FC-53AE544C7156}"/>
                </a:ext>
              </a:extLst>
            </p:cNvPr>
            <p:cNvSpPr txBox="1"/>
            <p:nvPr/>
          </p:nvSpPr>
          <p:spPr>
            <a:xfrm>
              <a:off x="55048" y="3911025"/>
              <a:ext cx="109269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en-US" sz="1600" b="1" dirty="0">
                  <a:solidFill>
                    <a:srgbClr val="00FF00"/>
                  </a:solidFill>
                  <a:latin typeface="+mn-lt"/>
                  <a:cs typeface="Arial" charset="0"/>
                </a:rPr>
                <a:t>Principled </a:t>
              </a:r>
            </a:p>
            <a:p>
              <a:pPr algn="ctr" eaLnBrk="1" hangingPunct="1">
                <a:defRPr/>
              </a:pPr>
              <a:r>
                <a:rPr lang="en-US" sz="1600" b="1" dirty="0">
                  <a:solidFill>
                    <a:srgbClr val="00FF00"/>
                  </a:solidFill>
                  <a:latin typeface="+mn-lt"/>
                  <a:cs typeface="Arial" charset="0"/>
                </a:rPr>
                <a:t>Action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DC06738-2AD6-4ACC-A4CB-77588D776C62}"/>
                </a:ext>
              </a:extLst>
            </p:cNvPr>
            <p:cNvGrpSpPr/>
            <p:nvPr/>
          </p:nvGrpSpPr>
          <p:grpSpPr>
            <a:xfrm>
              <a:off x="85212" y="2843713"/>
              <a:ext cx="1103085" cy="1066800"/>
              <a:chOff x="2876479" y="2349329"/>
              <a:chExt cx="1103085" cy="1066800"/>
            </a:xfrm>
          </p:grpSpPr>
          <p:sp>
            <p:nvSpPr>
              <p:cNvPr id="32" name="Oval 57">
                <a:extLst>
                  <a:ext uri="{FF2B5EF4-FFF2-40B4-BE49-F238E27FC236}">
                    <a16:creationId xmlns:a16="http://schemas.microsoft.com/office/drawing/2014/main" id="{0566D876-D808-4221-9E7C-AAC90C2857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6479" y="2349329"/>
                <a:ext cx="1092694" cy="1066800"/>
              </a:xfrm>
              <a:prstGeom prst="ellipse">
                <a:avLst/>
              </a:prstGeom>
              <a:noFill/>
              <a:ln w="508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dirty="0">
                  <a:solidFill>
                    <a:schemeClr val="bg1"/>
                  </a:solidFill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Text Box 62">
                <a:extLst>
                  <a:ext uri="{FF2B5EF4-FFF2-40B4-BE49-F238E27FC236}">
                    <a16:creationId xmlns:a16="http://schemas.microsoft.com/office/drawing/2014/main" id="{5B870766-EE94-4444-B395-30C429F102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6258" y="2591716"/>
                <a:ext cx="109330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 dirty="0">
                    <a:solidFill>
                      <a:schemeClr val="bg1"/>
                    </a:solidFill>
                  </a:rPr>
                  <a:t>Ethics</a:t>
                </a:r>
                <a:endParaRPr lang="en-US" altLang="en-US" sz="800" b="1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800" b="1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 dirty="0">
                    <a:solidFill>
                      <a:schemeClr val="bg1"/>
                    </a:solidFill>
                  </a:rPr>
                  <a:t>Politics</a:t>
                </a:r>
              </a:p>
            </p:txBody>
          </p:sp>
          <p:sp>
            <p:nvSpPr>
              <p:cNvPr id="34" name="Line 11">
                <a:extLst>
                  <a:ext uri="{FF2B5EF4-FFF2-40B4-BE49-F238E27FC236}">
                    <a16:creationId xmlns:a16="http://schemas.microsoft.com/office/drawing/2014/main" id="{2999F316-DF2F-4BF2-B3A6-7847D5F7CB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83309" y="2886446"/>
                <a:ext cx="651231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0773C9ED-44EA-4E5B-8440-24CFA42B4A39}"/>
              </a:ext>
            </a:extLst>
          </p:cNvPr>
          <p:cNvSpPr/>
          <p:nvPr/>
        </p:nvSpPr>
        <p:spPr>
          <a:xfrm>
            <a:off x="1281296" y="1828800"/>
            <a:ext cx="941546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  <a:latin typeface="+mn-lt"/>
              </a:rPr>
              <a:t>D&amp;C 121:36-37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“That the rights of the priesthood are inseparably connected with the </a:t>
            </a:r>
            <a:r>
              <a:rPr lang="en-US" dirty="0">
                <a:solidFill>
                  <a:srgbClr val="00FF00"/>
                </a:solidFill>
                <a:latin typeface="+mn-lt"/>
              </a:rPr>
              <a:t>powers of heaven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, and that the powers of heaven cannot be controlled nor handled only upon the principles of </a:t>
            </a:r>
            <a:r>
              <a:rPr lang="en-US" dirty="0">
                <a:solidFill>
                  <a:srgbClr val="00FF00"/>
                </a:solidFill>
                <a:latin typeface="+mn-lt"/>
              </a:rPr>
              <a:t>righteousness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 That they may be conferred upon us, it is true; but when we undertake to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cover our sins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, or to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gratify our pride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, our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vain ambition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, or to exercise control or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dominion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or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compulsion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upon the souls of the children of men, in any degree of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unrighteousness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, behold, the heavens withdraw themselves; the Spirit of the Lord is grieved; and when it is withdrawn,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Amen to the priesthood or the authority of that man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EB86DF4-5055-441A-A6F7-D96C7C275926}"/>
              </a:ext>
            </a:extLst>
          </p:cNvPr>
          <p:cNvSpPr/>
          <p:nvPr/>
        </p:nvSpPr>
        <p:spPr>
          <a:xfrm>
            <a:off x="1281296" y="3913997"/>
            <a:ext cx="94724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  <a:latin typeface="+mn-lt"/>
              </a:rPr>
              <a:t>D&amp;C 121:39-43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“We have learned by sad experience that it is the nature and disposition of almost all men, as soon as they get a little </a:t>
            </a:r>
            <a:r>
              <a:rPr lang="en-US" dirty="0">
                <a:solidFill>
                  <a:srgbClr val="00FF00"/>
                </a:solidFill>
                <a:latin typeface="+mn-lt"/>
              </a:rPr>
              <a:t>authority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, as they suppose, they will immediately begin to exercise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unrighteous dominion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  Hence many are called, but few are chosen. No </a:t>
            </a:r>
            <a:r>
              <a:rPr lang="en-US" dirty="0">
                <a:solidFill>
                  <a:srgbClr val="00FF00"/>
                </a:solidFill>
                <a:latin typeface="+mn-lt"/>
              </a:rPr>
              <a:t>power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or </a:t>
            </a:r>
            <a:r>
              <a:rPr lang="en-US" dirty="0">
                <a:solidFill>
                  <a:srgbClr val="00FF00"/>
                </a:solidFill>
                <a:latin typeface="+mn-lt"/>
              </a:rPr>
              <a:t>influence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>
                <a:solidFill>
                  <a:srgbClr val="FFFF00"/>
                </a:solidFill>
                <a:latin typeface="+mn-lt"/>
              </a:rPr>
              <a:t>can or ought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to be maintained by virtue of the priesthood, only by </a:t>
            </a:r>
            <a:r>
              <a:rPr lang="en-US" dirty="0">
                <a:solidFill>
                  <a:srgbClr val="00FF00"/>
                </a:solidFill>
                <a:latin typeface="+mn-lt"/>
              </a:rPr>
              <a:t>persuasion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, by </a:t>
            </a:r>
            <a:r>
              <a:rPr lang="en-US" dirty="0">
                <a:solidFill>
                  <a:srgbClr val="00FF00"/>
                </a:solidFill>
                <a:latin typeface="+mn-lt"/>
              </a:rPr>
              <a:t>long-suffering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, by </a:t>
            </a:r>
            <a:r>
              <a:rPr lang="en-US" dirty="0">
                <a:solidFill>
                  <a:srgbClr val="00FF00"/>
                </a:solidFill>
                <a:latin typeface="+mn-lt"/>
              </a:rPr>
              <a:t>gentleness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and </a:t>
            </a:r>
            <a:r>
              <a:rPr lang="en-US" dirty="0">
                <a:solidFill>
                  <a:srgbClr val="00FF00"/>
                </a:solidFill>
                <a:latin typeface="+mn-lt"/>
              </a:rPr>
              <a:t>meekness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, and by </a:t>
            </a:r>
            <a:r>
              <a:rPr lang="en-US" dirty="0">
                <a:solidFill>
                  <a:srgbClr val="00FF00"/>
                </a:solidFill>
                <a:latin typeface="+mn-lt"/>
              </a:rPr>
              <a:t>love unfeigned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; By kindness, and pure knowledge, which shall greatly enlarge the soul without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hypocrisy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, and without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guile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— Reproving betimes with sharpness, when moved upon by the Holy Ghost; and then showing forth afterwards an </a:t>
            </a:r>
            <a:r>
              <a:rPr lang="en-US" dirty="0">
                <a:solidFill>
                  <a:srgbClr val="00FF00"/>
                </a:solidFill>
                <a:latin typeface="+mn-lt"/>
              </a:rPr>
              <a:t>increase of love toward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him whom thou hast reproved, lest he esteem thee to be his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enemy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;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09F0789-587D-44A0-82F3-77EAF88C589C}"/>
              </a:ext>
            </a:extLst>
          </p:cNvPr>
          <p:cNvSpPr/>
          <p:nvPr/>
        </p:nvSpPr>
        <p:spPr>
          <a:xfrm>
            <a:off x="1281296" y="6248400"/>
            <a:ext cx="10910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  <a:latin typeface="+mn-lt"/>
              </a:rPr>
              <a:t>President Brigham Young: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“</a:t>
            </a:r>
            <a:r>
              <a:rPr lang="en-US" dirty="0">
                <a:solidFill>
                  <a:srgbClr val="FFFF00"/>
                </a:solidFill>
                <a:latin typeface="+mn-lt"/>
              </a:rPr>
              <a:t>Who, then, has the greatest power? 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Those who best do the will of God.” 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(</a:t>
            </a:r>
            <a:r>
              <a:rPr lang="en-US" sz="1200" dirty="0">
                <a:solidFill>
                  <a:schemeClr val="bg1"/>
                </a:solidFill>
                <a:latin typeface="+mn-lt"/>
                <a:cs typeface="Arial" charset="0"/>
              </a:rPr>
              <a:t>JD 9:93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)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9D28C0A-B4C4-43AB-B16A-3525FDDD622F}"/>
              </a:ext>
            </a:extLst>
          </p:cNvPr>
          <p:cNvSpPr/>
          <p:nvPr/>
        </p:nvSpPr>
        <p:spPr>
          <a:xfrm>
            <a:off x="1281296" y="845403"/>
            <a:ext cx="95863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00FF00"/>
                </a:solidFill>
                <a:latin typeface="+mn-lt"/>
              </a:rPr>
              <a:t>Elder Boyd K. Packer: </a:t>
            </a:r>
            <a:r>
              <a:rPr lang="en-US" dirty="0">
                <a:solidFill>
                  <a:prstClr val="white"/>
                </a:solidFill>
                <a:latin typeface="+mn-lt"/>
              </a:rPr>
              <a:t>“</a:t>
            </a:r>
            <a:r>
              <a:rPr lang="en-US" dirty="0">
                <a:solidFill>
                  <a:srgbClr val="00FF00"/>
                </a:solidFill>
                <a:latin typeface="+mn-lt"/>
              </a:rPr>
              <a:t>Authority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in the priesthood comes by way of ordination; </a:t>
            </a:r>
            <a:r>
              <a:rPr lang="en-US" dirty="0">
                <a:solidFill>
                  <a:srgbClr val="00FF00"/>
                </a:solidFill>
                <a:latin typeface="+mn-lt"/>
              </a:rPr>
              <a:t>power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in the priesthood comes through faithful and obedient living in </a:t>
            </a:r>
            <a:r>
              <a:rPr lang="en-US" dirty="0">
                <a:solidFill>
                  <a:srgbClr val="00FF00"/>
                </a:solidFill>
                <a:latin typeface="+mn-lt"/>
              </a:rPr>
              <a:t>honoring covenants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 It is increased by exercising and using the priesthood in </a:t>
            </a:r>
            <a:r>
              <a:rPr lang="en-US" dirty="0">
                <a:solidFill>
                  <a:srgbClr val="00FF00"/>
                </a:solidFill>
                <a:latin typeface="+mn-lt"/>
              </a:rPr>
              <a:t>righteousness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.” </a:t>
            </a:r>
            <a:r>
              <a:rPr lang="en-US" sz="1200" dirty="0">
                <a:solidFill>
                  <a:prstClr val="white"/>
                </a:solidFill>
                <a:latin typeface="Calibri"/>
              </a:rPr>
              <a:t>(</a:t>
            </a:r>
            <a:r>
              <a:rPr lang="en-US" sz="1200" dirty="0">
                <a:solidFill>
                  <a:prstClr val="white"/>
                </a:solidFill>
                <a:latin typeface="Calibri"/>
                <a:cs typeface="Arial" charset="0"/>
              </a:rPr>
              <a:t>The Power of the Priesthood, Apr. 2010</a:t>
            </a:r>
            <a:r>
              <a:rPr lang="en-US" sz="1200" dirty="0">
                <a:solidFill>
                  <a:prstClr val="white"/>
                </a:solidFill>
                <a:latin typeface="Calibri"/>
              </a:rPr>
              <a:t>) 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72E0695-A66A-4BDA-9911-23C190270031}"/>
              </a:ext>
            </a:extLst>
          </p:cNvPr>
          <p:cNvGrpSpPr/>
          <p:nvPr/>
        </p:nvGrpSpPr>
        <p:grpSpPr>
          <a:xfrm>
            <a:off x="57584" y="4627037"/>
            <a:ext cx="1133249" cy="1405866"/>
            <a:chOff x="60732" y="4901113"/>
            <a:chExt cx="1133249" cy="140586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54E48D0-0F91-4F87-8240-19EA419F733E}"/>
                </a:ext>
              </a:extLst>
            </p:cNvPr>
            <p:cNvSpPr txBox="1"/>
            <p:nvPr/>
          </p:nvSpPr>
          <p:spPr>
            <a:xfrm>
              <a:off x="60732" y="5968425"/>
              <a:ext cx="109269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en-US" sz="1600" b="1" dirty="0">
                  <a:solidFill>
                    <a:srgbClr val="00FF00"/>
                  </a:solidFill>
                  <a:latin typeface="+mn-lt"/>
                  <a:cs typeface="Arial" charset="0"/>
                </a:rPr>
                <a:t>Justice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F2CF8212-38BF-4A3A-9464-C2B78F899908}"/>
                </a:ext>
              </a:extLst>
            </p:cNvPr>
            <p:cNvGrpSpPr/>
            <p:nvPr/>
          </p:nvGrpSpPr>
          <p:grpSpPr>
            <a:xfrm>
              <a:off x="90896" y="4901113"/>
              <a:ext cx="1103085" cy="1066800"/>
              <a:chOff x="2876479" y="2349329"/>
              <a:chExt cx="1103085" cy="1066800"/>
            </a:xfrm>
          </p:grpSpPr>
          <p:sp>
            <p:nvSpPr>
              <p:cNvPr id="41" name="Oval 57">
                <a:extLst>
                  <a:ext uri="{FF2B5EF4-FFF2-40B4-BE49-F238E27FC236}">
                    <a16:creationId xmlns:a16="http://schemas.microsoft.com/office/drawing/2014/main" id="{437903CC-5A57-4AD8-B114-15788F3DCB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6479" y="2349329"/>
                <a:ext cx="1092694" cy="1066800"/>
              </a:xfrm>
              <a:prstGeom prst="ellipse">
                <a:avLst/>
              </a:prstGeom>
              <a:noFill/>
              <a:ln w="508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dirty="0">
                  <a:solidFill>
                    <a:schemeClr val="bg1"/>
                  </a:solidFill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Text Box 62">
                <a:extLst>
                  <a:ext uri="{FF2B5EF4-FFF2-40B4-BE49-F238E27FC236}">
                    <a16:creationId xmlns:a16="http://schemas.microsoft.com/office/drawing/2014/main" id="{763ECA1D-5603-42B9-A580-BA528E0CF3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6258" y="2591716"/>
                <a:ext cx="109330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 dirty="0">
                    <a:solidFill>
                      <a:schemeClr val="bg1"/>
                    </a:solidFill>
                  </a:rPr>
                  <a:t>Right</a:t>
                </a:r>
                <a:endParaRPr lang="en-US" altLang="en-US" sz="800" b="1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800" b="1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 dirty="0">
                    <a:solidFill>
                      <a:schemeClr val="bg1"/>
                    </a:solidFill>
                  </a:rPr>
                  <a:t>Might</a:t>
                </a:r>
              </a:p>
            </p:txBody>
          </p:sp>
          <p:sp>
            <p:nvSpPr>
              <p:cNvPr id="43" name="Line 11">
                <a:extLst>
                  <a:ext uri="{FF2B5EF4-FFF2-40B4-BE49-F238E27FC236}">
                    <a16:creationId xmlns:a16="http://schemas.microsoft.com/office/drawing/2014/main" id="{CCEAF8AE-E971-413E-B5CC-B2BC52F7E9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83309" y="2886446"/>
                <a:ext cx="651231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A21C466-F2B6-4BB3-8F8C-94BAF6050A79}"/>
              </a:ext>
            </a:extLst>
          </p:cNvPr>
          <p:cNvGrpSpPr/>
          <p:nvPr/>
        </p:nvGrpSpPr>
        <p:grpSpPr>
          <a:xfrm>
            <a:off x="10787979" y="4642967"/>
            <a:ext cx="1334772" cy="1405354"/>
            <a:chOff x="10736801" y="2843713"/>
            <a:chExt cx="1334772" cy="1405354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3457E23E-C11A-4E0D-A783-2B361910263A}"/>
                </a:ext>
              </a:extLst>
            </p:cNvPr>
            <p:cNvGrpSpPr/>
            <p:nvPr/>
          </p:nvGrpSpPr>
          <p:grpSpPr>
            <a:xfrm>
              <a:off x="10843632" y="2843713"/>
              <a:ext cx="1106902" cy="1066800"/>
              <a:chOff x="2862271" y="2349329"/>
              <a:chExt cx="1106902" cy="1066800"/>
            </a:xfrm>
          </p:grpSpPr>
          <p:sp>
            <p:nvSpPr>
              <p:cNvPr id="50" name="Oval 57">
                <a:extLst>
                  <a:ext uri="{FF2B5EF4-FFF2-40B4-BE49-F238E27FC236}">
                    <a16:creationId xmlns:a16="http://schemas.microsoft.com/office/drawing/2014/main" id="{055FB869-8B7C-46F8-A672-40DF062669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6479" y="2349329"/>
                <a:ext cx="1092694" cy="1066800"/>
              </a:xfrm>
              <a:prstGeom prst="ellips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dirty="0">
                  <a:solidFill>
                    <a:schemeClr val="bg1"/>
                  </a:solidFill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Text Box 62">
                <a:extLst>
                  <a:ext uri="{FF2B5EF4-FFF2-40B4-BE49-F238E27FC236}">
                    <a16:creationId xmlns:a16="http://schemas.microsoft.com/office/drawing/2014/main" id="{8FD0F347-06ED-4040-86E8-0D1EF89995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62271" y="2590396"/>
                <a:ext cx="109330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 dirty="0">
                    <a:solidFill>
                      <a:schemeClr val="bg1"/>
                    </a:solidFill>
                  </a:rPr>
                  <a:t>Might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800" b="1" dirty="0">
                  <a:solidFill>
                    <a:schemeClr val="bg1"/>
                  </a:solidFill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 dirty="0">
                    <a:solidFill>
                      <a:schemeClr val="bg1"/>
                    </a:solidFill>
                  </a:rPr>
                  <a:t>Right</a:t>
                </a:r>
              </a:p>
            </p:txBody>
          </p:sp>
          <p:sp>
            <p:nvSpPr>
              <p:cNvPr id="52" name="Line 11">
                <a:extLst>
                  <a:ext uri="{FF2B5EF4-FFF2-40B4-BE49-F238E27FC236}">
                    <a16:creationId xmlns:a16="http://schemas.microsoft.com/office/drawing/2014/main" id="{80ABD14C-0F45-42AC-A34C-B2B99CD459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83309" y="2886446"/>
                <a:ext cx="651231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0F0A8CC-57E8-408D-9625-6EB876839303}"/>
                </a:ext>
              </a:extLst>
            </p:cNvPr>
            <p:cNvSpPr txBox="1"/>
            <p:nvPr/>
          </p:nvSpPr>
          <p:spPr>
            <a:xfrm>
              <a:off x="10736801" y="3910513"/>
              <a:ext cx="133477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en-US" sz="1600" b="1" dirty="0">
                  <a:solidFill>
                    <a:srgbClr val="FF0000"/>
                  </a:solidFill>
                  <a:latin typeface="+mn-lt"/>
                  <a:cs typeface="Arial" charset="0"/>
                </a:rPr>
                <a:t>Tyranny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717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89108-4173-4A4E-85B5-E8E3EB77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©ChristianEternalism.org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17FCC3A-BB43-431C-B394-2DC4FF9D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1000" y="6626994"/>
            <a:ext cx="381000" cy="231006"/>
          </a:xfrm>
        </p:spPr>
        <p:txBody>
          <a:bodyPr/>
          <a:lstStyle/>
          <a:p>
            <a:pPr algn="ctr"/>
            <a:fld id="{7FA21F2F-D5C3-444E-B31F-8BDB819DBF53}" type="slidenum">
              <a:rPr lang="en-US" smtClean="0"/>
              <a:pPr algn="ctr"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EF5469-C534-467C-A66D-238441273514}"/>
              </a:ext>
            </a:extLst>
          </p:cNvPr>
          <p:cNvSpPr txBox="1"/>
          <p:nvPr/>
        </p:nvSpPr>
        <p:spPr>
          <a:xfrm>
            <a:off x="0" y="7203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FF00"/>
                </a:solidFill>
                <a:latin typeface="Calibri"/>
              </a:rPr>
              <a:t>PRIESTHOOD </a:t>
            </a:r>
            <a:r>
              <a:rPr lang="en-US" sz="4800" b="1" dirty="0">
                <a:solidFill>
                  <a:srgbClr val="00FF00"/>
                </a:solidFill>
                <a:latin typeface="+mn-lt"/>
              </a:rPr>
              <a:t>POWER: ORDINANCES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B8A384-B807-41B2-B24B-9EF012370FDE}"/>
              </a:ext>
            </a:extLst>
          </p:cNvPr>
          <p:cNvSpPr/>
          <p:nvPr/>
        </p:nvSpPr>
        <p:spPr>
          <a:xfrm>
            <a:off x="2279076" y="1499333"/>
            <a:ext cx="98367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rgbClr val="00FF00"/>
                </a:solidFill>
                <a:latin typeface="+mn-lt"/>
                <a:cs typeface="Arial" charset="0"/>
              </a:rPr>
              <a:t>Joseph Smith: </a:t>
            </a:r>
            <a:r>
              <a:rPr lang="en-US" sz="2000" dirty="0">
                <a:solidFill>
                  <a:schemeClr val="bg1"/>
                </a:solidFill>
                <a:latin typeface="+mn-lt"/>
                <a:cs typeface="Arial" charset="0"/>
              </a:rPr>
              <a:t>“There are </a:t>
            </a:r>
            <a:r>
              <a:rPr lang="en-US" sz="2000" dirty="0">
                <a:solidFill>
                  <a:srgbClr val="00FF00"/>
                </a:solidFill>
                <a:latin typeface="+mn-lt"/>
                <a:cs typeface="Arial" charset="0"/>
              </a:rPr>
              <a:t>certain ordinances </a:t>
            </a:r>
            <a:r>
              <a:rPr lang="en-US" sz="2000" dirty="0">
                <a:solidFill>
                  <a:schemeClr val="bg1"/>
                </a:solidFill>
                <a:latin typeface="+mn-lt"/>
                <a:cs typeface="Arial" charset="0"/>
              </a:rPr>
              <a:t>which belong to the Priesthood, from which flow </a:t>
            </a:r>
            <a:r>
              <a:rPr lang="en-US" sz="2000" dirty="0">
                <a:solidFill>
                  <a:srgbClr val="00FF00"/>
                </a:solidFill>
                <a:latin typeface="+mn-lt"/>
                <a:cs typeface="Arial" charset="0"/>
              </a:rPr>
              <a:t>certain results </a:t>
            </a:r>
            <a:r>
              <a:rPr lang="en-US" sz="2000" dirty="0">
                <a:solidFill>
                  <a:schemeClr val="bg1"/>
                </a:solidFill>
                <a:latin typeface="+mn-lt"/>
                <a:cs typeface="Arial" charset="0"/>
              </a:rPr>
              <a:t>… If there is no change of ordinances, there is no change of Priesthood. Wherever the ordinances of the Gospel are administered, there is the Priesthood.” </a:t>
            </a:r>
          </a:p>
          <a:p>
            <a:pPr eaLnBrk="1" hangingPunct="1"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cs typeface="Arial" charset="0"/>
              </a:rPr>
              <a:t>(Teachings of the Prophet Joseph Smith, p111, p158)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93B043-DAEB-4BCD-A68E-9A9DA1346955}"/>
              </a:ext>
            </a:extLst>
          </p:cNvPr>
          <p:cNvSpPr/>
          <p:nvPr/>
        </p:nvSpPr>
        <p:spPr>
          <a:xfrm>
            <a:off x="152400" y="3733800"/>
            <a:ext cx="11887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FF00"/>
                </a:solidFill>
                <a:latin typeface="+mn-lt"/>
              </a:rPr>
              <a:t>D&amp;C 84:19-20: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“… Therefore, </a:t>
            </a:r>
            <a:r>
              <a:rPr lang="en-US" sz="2000" dirty="0">
                <a:solidFill>
                  <a:srgbClr val="00FF00"/>
                </a:solidFill>
                <a:latin typeface="+mn-lt"/>
              </a:rPr>
              <a:t>in the ordinances thereof, the power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of godliness is manifest. And </a:t>
            </a:r>
            <a:r>
              <a:rPr lang="en-US" sz="2000" dirty="0">
                <a:solidFill>
                  <a:srgbClr val="FFFF00"/>
                </a:solidFill>
                <a:latin typeface="+mn-lt"/>
              </a:rPr>
              <a:t>without the ordinances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thereof, and the authority of the priesthood, the </a:t>
            </a:r>
            <a:r>
              <a:rPr lang="en-US" sz="2000" dirty="0">
                <a:solidFill>
                  <a:srgbClr val="FFFF00"/>
                </a:solidFill>
                <a:latin typeface="+mn-lt"/>
              </a:rPr>
              <a:t>power of godliness is not manifest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unto men in the flesh;”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FE3F31-E975-4562-8913-8630A3AA00E9}"/>
              </a:ext>
            </a:extLst>
          </p:cNvPr>
          <p:cNvSpPr/>
          <p:nvPr/>
        </p:nvSpPr>
        <p:spPr>
          <a:xfrm>
            <a:off x="2279076" y="782210"/>
            <a:ext cx="97461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FF00"/>
                </a:solidFill>
                <a:latin typeface="+mn-lt"/>
              </a:rPr>
              <a:t>Article of Faith 3: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“We believe that through the Atonement of Christ, all mankind </a:t>
            </a:r>
            <a:r>
              <a:rPr lang="en-US" sz="2000" dirty="0">
                <a:solidFill>
                  <a:srgbClr val="FFFF00"/>
                </a:solidFill>
                <a:latin typeface="+mn-lt"/>
              </a:rPr>
              <a:t>may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be saved, </a:t>
            </a:r>
            <a:r>
              <a:rPr lang="en-US" sz="2000" dirty="0">
                <a:solidFill>
                  <a:srgbClr val="00FF00"/>
                </a:solidFill>
                <a:latin typeface="+mn-lt"/>
              </a:rPr>
              <a:t>by obedience to the laws and ordinances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of the Gospel.”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FD5345-1F54-4BA9-8ABB-9317CEE36075}"/>
              </a:ext>
            </a:extLst>
          </p:cNvPr>
          <p:cNvSpPr/>
          <p:nvPr/>
        </p:nvSpPr>
        <p:spPr>
          <a:xfrm>
            <a:off x="2279076" y="2708899"/>
            <a:ext cx="98367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+mn-lt"/>
              </a:rPr>
              <a:t>Wikipedia: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“The use of the term ‘ordinance’ in Latter-day Saint parlance is </a:t>
            </a:r>
            <a:r>
              <a:rPr lang="en-US" sz="2000" dirty="0">
                <a:solidFill>
                  <a:srgbClr val="FFFF00"/>
                </a:solidFill>
                <a:latin typeface="+mn-lt"/>
              </a:rPr>
              <a:t>distinct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from the use of the term in other branches of Christian tradition, where ‘ordinance’ is often used to imply that the act is merely symbolic and does not convey grace.”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E87255-AE1F-4756-9561-33B17A686111}"/>
              </a:ext>
            </a:extLst>
          </p:cNvPr>
          <p:cNvSpPr/>
          <p:nvPr/>
        </p:nvSpPr>
        <p:spPr>
          <a:xfrm>
            <a:off x="152400" y="4876800"/>
            <a:ext cx="1203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FF00"/>
                </a:solidFill>
                <a:latin typeface="+mn-lt"/>
              </a:rPr>
              <a:t>SAVING ORDINANCES: </a:t>
            </a:r>
            <a:r>
              <a:rPr lang="en-US" sz="2400" dirty="0">
                <a:solidFill>
                  <a:srgbClr val="00FF00"/>
                </a:solidFill>
                <a:latin typeface="+mn-lt"/>
              </a:rPr>
              <a:t>Baptism, Confirmation, Priesthood Ordination, Temple (Endowment, Seal to Parent, Seal to Spouse)</a:t>
            </a:r>
            <a:r>
              <a:rPr lang="en-US" sz="2400" b="1" dirty="0">
                <a:solidFill>
                  <a:srgbClr val="00FF00"/>
                </a:solidFill>
                <a:latin typeface="+mn-lt"/>
              </a:rPr>
              <a:t> 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31D64F-EE2F-4036-B805-F7DA59DD4007}"/>
              </a:ext>
            </a:extLst>
          </p:cNvPr>
          <p:cNvSpPr/>
          <p:nvPr/>
        </p:nvSpPr>
        <p:spPr>
          <a:xfrm>
            <a:off x="152400" y="5867400"/>
            <a:ext cx="1203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FF00"/>
                </a:solidFill>
                <a:latin typeface="+mn-lt"/>
              </a:rPr>
              <a:t>NON-SAVING ORDINANCES: </a:t>
            </a:r>
            <a:r>
              <a:rPr lang="en-US" sz="2400" dirty="0">
                <a:solidFill>
                  <a:srgbClr val="00FF00"/>
                </a:solidFill>
                <a:latin typeface="+mn-lt"/>
              </a:rPr>
              <a:t>Setting Apart, Dedications (home, grave, country), Naming a Child, Patriarchal Blessing, etc. 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4" name="Picture 13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79DDBEC4-5698-4992-A43E-99CE678683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21606"/>
            <a:ext cx="1992249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5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9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89108-4173-4A4E-85B5-E8E3EB77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©ChristianEternalism.org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17FCC3A-BB43-431C-B394-2DC4FF9D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1000" y="6626994"/>
            <a:ext cx="381000" cy="231006"/>
          </a:xfrm>
        </p:spPr>
        <p:txBody>
          <a:bodyPr/>
          <a:lstStyle/>
          <a:p>
            <a:pPr algn="ctr"/>
            <a:fld id="{7FA21F2F-D5C3-444E-B31F-8BDB819DBF53}" type="slidenum">
              <a:rPr lang="en-US" smtClean="0"/>
              <a:pPr algn="ctr"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EF5469-C534-467C-A66D-238441273514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FF00"/>
                </a:solidFill>
                <a:latin typeface="+mn-lt"/>
              </a:rPr>
              <a:t>PRIESTHOOD SUMMARY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2C6762-CFEA-42A3-B8B7-F5CB8119E5D3}"/>
              </a:ext>
            </a:extLst>
          </p:cNvPr>
          <p:cNvSpPr/>
          <p:nvPr/>
        </p:nvSpPr>
        <p:spPr>
          <a:xfrm>
            <a:off x="1981200" y="4511556"/>
            <a:ext cx="100584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+mn-lt"/>
              </a:rPr>
              <a:t>“Gideon had an interesting way of selecting his recruits. When the men drank water at a stream, most ‘bowed down … to drink.’ </a:t>
            </a:r>
            <a:r>
              <a:rPr lang="en-US" sz="2200" dirty="0">
                <a:solidFill>
                  <a:srgbClr val="00FF00"/>
                </a:solidFill>
                <a:latin typeface="+mn-lt"/>
              </a:rPr>
              <a:t>Those he passed over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. A few scooped up water in their hands and drank, remaining </a:t>
            </a:r>
            <a:r>
              <a:rPr lang="en-US" sz="2200" dirty="0">
                <a:solidFill>
                  <a:srgbClr val="00FF00"/>
                </a:solidFill>
                <a:latin typeface="+mn-lt"/>
              </a:rPr>
              <a:t>completely alert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. They were the ones </a:t>
            </a:r>
            <a:r>
              <a:rPr lang="en-US" sz="2200" dirty="0">
                <a:solidFill>
                  <a:srgbClr val="00FF00"/>
                </a:solidFill>
                <a:latin typeface="+mn-lt"/>
              </a:rPr>
              <a:t>chosen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. … Gideon’s small force succeeded because, as the record states, ‘they stood </a:t>
            </a:r>
            <a:r>
              <a:rPr lang="en-US" sz="2200" dirty="0">
                <a:solidFill>
                  <a:srgbClr val="00FF00"/>
                </a:solidFill>
                <a:latin typeface="+mn-lt"/>
              </a:rPr>
              <a:t>every man in his place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.’” 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(The Power of the Priesthood, Apr. 2010)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CBD99C-D999-4E18-9A36-17E7538DCAD8}"/>
              </a:ext>
            </a:extLst>
          </p:cNvPr>
          <p:cNvSpPr/>
          <p:nvPr/>
        </p:nvSpPr>
        <p:spPr>
          <a:xfrm>
            <a:off x="2133600" y="966787"/>
            <a:ext cx="1000887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FF00"/>
                </a:solidFill>
                <a:latin typeface="+mn-lt"/>
              </a:rPr>
              <a:t>President Brigham Young: 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“You see mankind </a:t>
            </a:r>
            <a:r>
              <a:rPr lang="en-US" sz="2200" dirty="0">
                <a:solidFill>
                  <a:srgbClr val="FF0000"/>
                </a:solidFill>
                <a:latin typeface="+mn-lt"/>
              </a:rPr>
              <a:t>running to and </a:t>
            </a:r>
            <a:r>
              <a:rPr lang="en-US" sz="2200" dirty="0" err="1">
                <a:solidFill>
                  <a:srgbClr val="FF0000"/>
                </a:solidFill>
                <a:latin typeface="+mn-lt"/>
              </a:rPr>
              <a:t>fro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, like ants upon an ant-hill,—now forward, now wheeling and taking the back track; then to the right and to the left, seemingly in a perfect state of excitement and </a:t>
            </a:r>
            <a:r>
              <a:rPr lang="en-US" sz="2200" dirty="0">
                <a:solidFill>
                  <a:srgbClr val="FF0000"/>
                </a:solidFill>
                <a:latin typeface="+mn-lt"/>
              </a:rPr>
              <a:t>confusion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. They are </a:t>
            </a:r>
            <a:r>
              <a:rPr lang="en-US" sz="2200" dirty="0">
                <a:solidFill>
                  <a:srgbClr val="FFFF00"/>
                </a:solidFill>
                <a:latin typeface="+mn-lt"/>
              </a:rPr>
              <a:t>seeking they know not what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. They possess the foundation for </a:t>
            </a:r>
            <a:r>
              <a:rPr lang="en-US" sz="2200" dirty="0">
                <a:solidFill>
                  <a:srgbClr val="00FF00"/>
                </a:solidFill>
                <a:latin typeface="+mn-lt"/>
              </a:rPr>
              <a:t>eternal intelligence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, and they do not know how to obtain that which will satisfy their minds. Nothing can satisfy, except being perfectly subject to the </a:t>
            </a:r>
            <a:r>
              <a:rPr lang="en-US" sz="2200" dirty="0">
                <a:solidFill>
                  <a:srgbClr val="00FF00"/>
                </a:solidFill>
                <a:latin typeface="+mn-lt"/>
              </a:rPr>
              <a:t>law 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that will preserve them in their </a:t>
            </a:r>
            <a:r>
              <a:rPr lang="en-US" sz="2200" dirty="0">
                <a:solidFill>
                  <a:srgbClr val="00FF00"/>
                </a:solidFill>
                <a:latin typeface="+mn-lt"/>
              </a:rPr>
              <a:t>identity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 to all </a:t>
            </a:r>
            <a:r>
              <a:rPr lang="en-US" sz="2200" dirty="0">
                <a:solidFill>
                  <a:srgbClr val="00FF00"/>
                </a:solidFill>
                <a:latin typeface="+mn-lt"/>
              </a:rPr>
              <a:t>eternity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, and that is the </a:t>
            </a:r>
            <a:r>
              <a:rPr lang="en-US" sz="2200" dirty="0">
                <a:solidFill>
                  <a:srgbClr val="00FF00"/>
                </a:solidFill>
                <a:latin typeface="+mn-lt"/>
              </a:rPr>
              <a:t>holy Priesthood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.” 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(JD 7:202)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5BD32B-606B-43F5-8E32-7E253D6D7713}"/>
              </a:ext>
            </a:extLst>
          </p:cNvPr>
          <p:cNvSpPr/>
          <p:nvPr/>
        </p:nvSpPr>
        <p:spPr>
          <a:xfrm>
            <a:off x="2133600" y="3882846"/>
            <a:ext cx="100584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FF00"/>
                </a:solidFill>
                <a:latin typeface="+mn-lt"/>
                <a:cs typeface="Arial" charset="0"/>
              </a:rPr>
              <a:t>Elder Boyd K. Packer: </a:t>
            </a:r>
            <a:r>
              <a:rPr lang="en-US" sz="2200" dirty="0">
                <a:solidFill>
                  <a:schemeClr val="bg1"/>
                </a:solidFill>
                <a:latin typeface="+mn-lt"/>
                <a:cs typeface="Arial" charset="0"/>
              </a:rPr>
              <a:t>“We can and in due time certainly will influence all of humanity.” </a:t>
            </a:r>
            <a:r>
              <a:rPr lang="en-US" sz="1200" dirty="0">
                <a:solidFill>
                  <a:schemeClr val="bg1"/>
                </a:solidFill>
                <a:latin typeface="+mn-lt"/>
                <a:cs typeface="Arial" charset="0"/>
              </a:rPr>
              <a:t>(The Power of the Priesthood, Apr. 2010)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Picture 12" descr="A person wearing glasses and a suit&#10;&#10;Description automatically generated with medium confidence">
            <a:extLst>
              <a:ext uri="{FF2B5EF4-FFF2-40B4-BE49-F238E27FC236}">
                <a16:creationId xmlns:a16="http://schemas.microsoft.com/office/drawing/2014/main" id="{71F81415-C07C-4EC1-A666-C5AF4D0C1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901956"/>
            <a:ext cx="1752600" cy="2194044"/>
          </a:xfrm>
          <a:prstGeom prst="rect">
            <a:avLst/>
          </a:prstGeom>
        </p:spPr>
      </p:pic>
      <p:pic>
        <p:nvPicPr>
          <p:cNvPr id="14" name="Picture 2" descr="Brigham Young | American religious leader | Britannica.com">
            <a:extLst>
              <a:ext uri="{FF2B5EF4-FFF2-40B4-BE49-F238E27FC236}">
                <a16:creationId xmlns:a16="http://schemas.microsoft.com/office/drawing/2014/main" id="{298133F9-96A1-4A03-986C-78BA2DB55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8" y="1061501"/>
            <a:ext cx="1754822" cy="219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88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03ef5274-90b8-4b3f-8a76-b4c36a43e904}" enabled="1" method="Standard" siteId="{61e6eeb3-5fd7-4aaa-ae3c-61e8deb09b79}" contentBits="0" removed="0"/>
  <clbl:label id="{bdc3d3d8-6bdc-485e-b6f2-a0ac58658b4a}" enabled="1" method="Privileged" siteId="{61e6eeb3-5fd7-4aaa-ae3c-61e8deb09b79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27691</TotalTime>
  <Words>2141</Words>
  <Application>Microsoft Office PowerPoint</Application>
  <PresentationFormat>Widescreen</PresentationFormat>
  <Paragraphs>103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Dale Eaton</cp:lastModifiedBy>
  <cp:revision>1583</cp:revision>
  <dcterms:created xsi:type="dcterms:W3CDTF">2010-04-18T05:26:50Z</dcterms:created>
  <dcterms:modified xsi:type="dcterms:W3CDTF">2025-04-18T00:46:52Z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dc3d3d8-6bdc-485e-b6f2-a0ac58658b4a_Enabled">
    <vt:lpwstr>True</vt:lpwstr>
  </property>
  <property fmtid="{D5CDD505-2E9C-101B-9397-08002B2CF9AE}" pid="3" name="MSIP_Label_bdc3d3d8-6bdc-485e-b6f2-a0ac58658b4a_SiteId">
    <vt:lpwstr>61e6eeb3-5fd7-4aaa-ae3c-61e8deb09b79</vt:lpwstr>
  </property>
  <property fmtid="{D5CDD505-2E9C-101B-9397-08002B2CF9AE}" pid="4" name="MSIP_Label_bdc3d3d8-6bdc-485e-b6f2-a0ac58658b4a_Owner">
    <vt:lpwstr>deaton@ldschurch.org</vt:lpwstr>
  </property>
  <property fmtid="{D5CDD505-2E9C-101B-9397-08002B2CF9AE}" pid="5" name="MSIP_Label_bdc3d3d8-6bdc-485e-b6f2-a0ac58658b4a_SetDate">
    <vt:lpwstr>2018-09-24T18:25:00.7668701Z</vt:lpwstr>
  </property>
  <property fmtid="{D5CDD505-2E9C-101B-9397-08002B2CF9AE}" pid="6" name="MSIP_Label_bdc3d3d8-6bdc-485e-b6f2-a0ac58658b4a_Name">
    <vt:lpwstr>Internal Use</vt:lpwstr>
  </property>
  <property fmtid="{D5CDD505-2E9C-101B-9397-08002B2CF9AE}" pid="7" name="MSIP_Label_bdc3d3d8-6bdc-485e-b6f2-a0ac58658b4a_Application">
    <vt:lpwstr>Microsoft Azure Information Protection</vt:lpwstr>
  </property>
  <property fmtid="{D5CDD505-2E9C-101B-9397-08002B2CF9AE}" pid="8" name="MSIP_Label_bdc3d3d8-6bdc-485e-b6f2-a0ac58658b4a_Extended_MSFT_Method">
    <vt:lpwstr>Automatic</vt:lpwstr>
  </property>
  <property fmtid="{D5CDD505-2E9C-101B-9397-08002B2CF9AE}" pid="9" name="Classification">
    <vt:lpwstr>Internal Use Not Encrypted</vt:lpwstr>
  </property>
  <property fmtid="{D5CDD505-2E9C-101B-9397-08002B2CF9AE}" pid="10" name="MSIP_Label_03ef5274-90b8-4b3f-8a76-b4c36a43e904_Enabled">
    <vt:lpwstr>true</vt:lpwstr>
  </property>
  <property fmtid="{D5CDD505-2E9C-101B-9397-08002B2CF9AE}" pid="11" name="MSIP_Label_03ef5274-90b8-4b3f-8a76-b4c36a43e904_SetDate">
    <vt:lpwstr>2021-05-11T02:11:10Z</vt:lpwstr>
  </property>
  <property fmtid="{D5CDD505-2E9C-101B-9397-08002B2CF9AE}" pid="12" name="MSIP_Label_03ef5274-90b8-4b3f-8a76-b4c36a43e904_Method">
    <vt:lpwstr>Standard</vt:lpwstr>
  </property>
  <property fmtid="{D5CDD505-2E9C-101B-9397-08002B2CF9AE}" pid="13" name="MSIP_Label_03ef5274-90b8-4b3f-8a76-b4c36a43e904_Name">
    <vt:lpwstr>Not Protected_2</vt:lpwstr>
  </property>
  <property fmtid="{D5CDD505-2E9C-101B-9397-08002B2CF9AE}" pid="14" name="MSIP_Label_03ef5274-90b8-4b3f-8a76-b4c36a43e904_SiteId">
    <vt:lpwstr>61e6eeb3-5fd7-4aaa-ae3c-61e8deb09b79</vt:lpwstr>
  </property>
  <property fmtid="{D5CDD505-2E9C-101B-9397-08002B2CF9AE}" pid="15" name="MSIP_Label_03ef5274-90b8-4b3f-8a76-b4c36a43e904_ActionId">
    <vt:lpwstr/>
  </property>
  <property fmtid="{D5CDD505-2E9C-101B-9397-08002B2CF9AE}" pid="16" name="MSIP_Label_03ef5274-90b8-4b3f-8a76-b4c36a43e904_ContentBits">
    <vt:lpwstr>0</vt:lpwstr>
  </property>
</Properties>
</file>