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960" r:id="rId2"/>
    <p:sldId id="995" r:id="rId3"/>
    <p:sldId id="979" r:id="rId4"/>
    <p:sldId id="978" r:id="rId5"/>
    <p:sldId id="976" r:id="rId6"/>
    <p:sldId id="996" r:id="rId7"/>
    <p:sldId id="1000" r:id="rId8"/>
    <p:sldId id="1001" r:id="rId9"/>
    <p:sldId id="981" r:id="rId10"/>
    <p:sldId id="1004" r:id="rId11"/>
    <p:sldId id="1003" r:id="rId12"/>
    <p:sldId id="985" r:id="rId13"/>
    <p:sldId id="987" r:id="rId14"/>
    <p:sldId id="989" r:id="rId15"/>
    <p:sldId id="994" r:id="rId16"/>
    <p:sldId id="988" r:id="rId17"/>
    <p:sldId id="990" r:id="rId18"/>
    <p:sldId id="974" r:id="rId1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424F"/>
    <a:srgbClr val="FF5050"/>
    <a:srgbClr val="66FF66"/>
    <a:srgbClr val="33CC33"/>
    <a:srgbClr val="00FF00"/>
    <a:srgbClr val="FA6A74"/>
    <a:srgbClr val="F94D59"/>
    <a:srgbClr val="00CCFF"/>
    <a:srgbClr val="234600"/>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11" autoAdjust="0"/>
    <p:restoredTop sz="96238" autoAdjust="0"/>
  </p:normalViewPr>
  <p:slideViewPr>
    <p:cSldViewPr>
      <p:cViewPr varScale="1">
        <p:scale>
          <a:sx n="74" d="100"/>
          <a:sy n="74" d="100"/>
        </p:scale>
        <p:origin x="432" y="54"/>
      </p:cViewPr>
      <p:guideLst>
        <p:guide orient="horz" pos="2160"/>
        <p:guide pos="3840"/>
      </p:guideLst>
    </p:cSldViewPr>
  </p:slideViewPr>
  <p:notesTextViewPr>
    <p:cViewPr>
      <p:scale>
        <a:sx n="3" d="2"/>
        <a:sy n="3" d="2"/>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1DA4B8-7034-41E6-A904-834E2AB0391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Introduction</a:t>
            </a:r>
          </a:p>
        </p:txBody>
      </p:sp>
      <p:sp>
        <p:nvSpPr>
          <p:cNvPr id="3" name="Date Placeholder 2">
            <a:extLst>
              <a:ext uri="{FF2B5EF4-FFF2-40B4-BE49-F238E27FC236}">
                <a16:creationId xmlns:a16="http://schemas.microsoft.com/office/drawing/2014/main" id="{20C5C52C-A88F-4FFE-91A9-952C07713D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D042C18-1C55-4AFE-A3D5-FAAAE99602BE}" type="datetimeFigureOut">
              <a:rPr lang="en-US" smtClean="0"/>
              <a:t>4/17/2025</a:t>
            </a:fld>
            <a:endParaRPr lang="en-US"/>
          </a:p>
        </p:txBody>
      </p:sp>
      <p:sp>
        <p:nvSpPr>
          <p:cNvPr id="4" name="Footer Placeholder 3">
            <a:extLst>
              <a:ext uri="{FF2B5EF4-FFF2-40B4-BE49-F238E27FC236}">
                <a16:creationId xmlns:a16="http://schemas.microsoft.com/office/drawing/2014/main" id="{8DF36586-73D1-4309-9BF8-DEA96E01002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©LDSEternalism.com</a:t>
            </a:r>
          </a:p>
        </p:txBody>
      </p:sp>
      <p:sp>
        <p:nvSpPr>
          <p:cNvPr id="5" name="Slide Number Placeholder 4">
            <a:extLst>
              <a:ext uri="{FF2B5EF4-FFF2-40B4-BE49-F238E27FC236}">
                <a16:creationId xmlns:a16="http://schemas.microsoft.com/office/drawing/2014/main" id="{8663C198-7083-476A-BC21-0D607992F79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D5D7CB-E2F2-452A-96C9-BE5CBBF7CACF}" type="slidenum">
              <a:rPr lang="en-US" smtClean="0"/>
              <a:t>‹#›</a:t>
            </a:fld>
            <a:endParaRPr lang="en-US"/>
          </a:p>
        </p:txBody>
      </p:sp>
    </p:spTree>
    <p:extLst>
      <p:ext uri="{BB962C8B-B14F-4D97-AF65-F5344CB8AC3E}">
        <p14:creationId xmlns:p14="http://schemas.microsoft.com/office/powerpoint/2010/main" val="114730340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r>
              <a:rPr lang="en-US"/>
              <a:t>Introduction</a:t>
            </a:r>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cs typeface="Arial" pitchFamily="34" charset="0"/>
              </a:defRPr>
            </a:lvl1pPr>
          </a:lstStyle>
          <a:p>
            <a:pPr>
              <a:defRPr/>
            </a:pPr>
            <a:fld id="{E42040B5-CC58-4CD9-B701-9A63440ED1CE}" type="datetime1">
              <a:rPr lang="en-US"/>
              <a:pPr>
                <a:defRPr/>
              </a:pPr>
              <a:t>4/17/2025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r>
              <a:rPr lang="en-US"/>
              <a:t>©LDSEternalism.com</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130D3BBD-2075-4A75-B5B4-CE9A4FE76651}" type="slidenum">
              <a:rPr lang="en-US" altLang="en-US"/>
              <a:pPr>
                <a:defRPr/>
              </a:pPr>
              <a:t>‹#›</a:t>
            </a:fld>
            <a:endParaRPr lang="en-US" altLang="en-US"/>
          </a:p>
        </p:txBody>
      </p:sp>
    </p:spTree>
    <p:extLst>
      <p:ext uri="{BB962C8B-B14F-4D97-AF65-F5344CB8AC3E}">
        <p14:creationId xmlns:p14="http://schemas.microsoft.com/office/powerpoint/2010/main" val="1920025519"/>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4131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65338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24248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6262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6218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1501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643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62700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15867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9499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08053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06231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49775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19941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7741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15441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©ChristianEternalism.com</a:t>
            </a:r>
          </a:p>
        </p:txBody>
      </p:sp>
      <p:sp>
        <p:nvSpPr>
          <p:cNvPr id="6" name="Slide Number Placeholder 5"/>
          <p:cNvSpPr>
            <a:spLocks noGrp="1"/>
          </p:cNvSpPr>
          <p:nvPr>
            <p:ph type="sldNum" sz="quarter" idx="12"/>
          </p:nvPr>
        </p:nvSpPr>
        <p:spPr/>
        <p:txBody>
          <a:bodyPr/>
          <a:lstStyle>
            <a:lvl1pPr>
              <a:defRPr/>
            </a:lvl1pPr>
          </a:lstStyle>
          <a:p>
            <a:pPr>
              <a:defRPr/>
            </a:pPr>
            <a:fld id="{D5BA99C7-0787-4125-9086-551D20232080}" type="slidenum">
              <a:rPr lang="en-US" altLang="en-US"/>
              <a:pPr>
                <a:defRPr/>
              </a:pPr>
              <a:t>‹#›</a:t>
            </a:fld>
            <a:endParaRPr lang="en-US" altLang="en-US"/>
          </a:p>
        </p:txBody>
      </p:sp>
    </p:spTree>
    <p:extLst>
      <p:ext uri="{BB962C8B-B14F-4D97-AF65-F5344CB8AC3E}">
        <p14:creationId xmlns:p14="http://schemas.microsoft.com/office/powerpoint/2010/main" val="4277446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Master">
    <p:spTree>
      <p:nvGrpSpPr>
        <p:cNvPr id="1" name=""/>
        <p:cNvGrpSpPr/>
        <p:nvPr/>
      </p:nvGrpSpPr>
      <p:grpSpPr>
        <a:xfrm>
          <a:off x="0" y="0"/>
          <a:ext cx="0" cy="0"/>
          <a:chOff x="0" y="0"/>
          <a:chExt cx="0" cy="0"/>
        </a:xfrm>
      </p:grpSpPr>
      <p:sp>
        <p:nvSpPr>
          <p:cNvPr id="3" name="Footer Placeholder 4"/>
          <p:cNvSpPr>
            <a:spLocks noGrp="1"/>
          </p:cNvSpPr>
          <p:nvPr>
            <p:ph type="ftr" sz="quarter" idx="11"/>
          </p:nvPr>
        </p:nvSpPr>
        <p:spPr>
          <a:xfrm>
            <a:off x="14013" y="6626994"/>
            <a:ext cx="1890987" cy="228599"/>
          </a:xfrm>
        </p:spPr>
        <p:txBody>
          <a:bodyPr/>
          <a:lstStyle>
            <a:lvl1pPr>
              <a:defRPr/>
            </a:lvl1pPr>
          </a:lstStyle>
          <a:p>
            <a:pPr>
              <a:defRPr/>
            </a:pPr>
            <a:r>
              <a:rPr lang="en-US" dirty="0"/>
              <a:t>©ChristianEternalism.com</a:t>
            </a:r>
          </a:p>
        </p:txBody>
      </p:sp>
      <p:sp>
        <p:nvSpPr>
          <p:cNvPr id="4" name="Slide Number Placeholder 5"/>
          <p:cNvSpPr>
            <a:spLocks noGrp="1"/>
          </p:cNvSpPr>
          <p:nvPr>
            <p:ph type="sldNum" sz="quarter" idx="12"/>
          </p:nvPr>
        </p:nvSpPr>
        <p:spPr>
          <a:xfrm>
            <a:off x="11811000" y="6626994"/>
            <a:ext cx="381000" cy="231006"/>
          </a:xfrm>
        </p:spPr>
        <p:txBody>
          <a:bodyPr/>
          <a:lstStyle>
            <a:lvl1pPr algn="r">
              <a:defRPr/>
            </a:lvl1pPr>
          </a:lstStyle>
          <a:p>
            <a:pPr>
              <a:defRPr/>
            </a:pPr>
            <a:fld id="{6D702CDC-8AD3-4C41-837E-8296D4E3DA84}" type="slidenum">
              <a:rPr lang="en-US" altLang="en-US" smtClean="0"/>
              <a:pPr>
                <a:defRPr/>
              </a:pPr>
              <a:t>‹#›</a:t>
            </a:fld>
            <a:endParaRPr lang="en-US" altLang="en-US" dirty="0"/>
          </a:p>
        </p:txBody>
      </p:sp>
    </p:spTree>
    <p:extLst>
      <p:ext uri="{BB962C8B-B14F-4D97-AF65-F5344CB8AC3E}">
        <p14:creationId xmlns:p14="http://schemas.microsoft.com/office/powerpoint/2010/main" val="36318937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cs typeface="Arial" pitchFamily="34" charset="0"/>
              </a:defRPr>
            </a:lvl1pPr>
          </a:lstStyle>
          <a:p>
            <a:pPr>
              <a:defRPr/>
            </a:pP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r>
              <a:rPr lang="en-US"/>
              <a:t>©ChristianEternalism.com</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42C1C976-8CA2-495F-BE8B-EE178DB81BA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5" r:id="rId2"/>
  </p:sldLayoutIdLst>
  <p:hf hd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wmf"/><Relationship Id="rId5" Type="http://schemas.openxmlformats.org/officeDocument/2006/relationships/oleObject" Target="../embeddings/oleObject1.bin"/><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4.jpeg"/><Relationship Id="rId7" Type="http://schemas.openxmlformats.org/officeDocument/2006/relationships/image" Target="../media/image16.w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oleObject" Target="../embeddings/oleObject3.bin"/><Relationship Id="rId5" Type="http://schemas.openxmlformats.org/officeDocument/2006/relationships/image" Target="../media/image15.wmf"/><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wm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C1DD694-6846-42EC-B3F0-D1D7C870ADF5}"/>
              </a:ext>
            </a:extLst>
          </p:cNvPr>
          <p:cNvSpPr>
            <a:spLocks noGrp="1"/>
          </p:cNvSpPr>
          <p:nvPr>
            <p:ph type="sldNum" sz="quarter" idx="12"/>
          </p:nvPr>
        </p:nvSpPr>
        <p:spPr>
          <a:xfrm>
            <a:off x="11981325" y="6615953"/>
            <a:ext cx="219635" cy="226545"/>
          </a:xfrm>
        </p:spPr>
        <p:txBody>
          <a:bodyPr/>
          <a:lstStyle/>
          <a:p>
            <a:pPr algn="ctr"/>
            <a:fld id="{7FA21F2F-D5C3-444E-B31F-8BDB819DBF53}" type="slidenum">
              <a:rPr lang="en-US" smtClean="0"/>
              <a:pPr algn="ctr"/>
              <a:t>1</a:t>
            </a:fld>
            <a:endParaRPr lang="en-US" dirty="0"/>
          </a:p>
        </p:txBody>
      </p:sp>
      <p:sp>
        <p:nvSpPr>
          <p:cNvPr id="11" name="Footer Placeholder 3">
            <a:extLst>
              <a:ext uri="{FF2B5EF4-FFF2-40B4-BE49-F238E27FC236}">
                <a16:creationId xmlns:a16="http://schemas.microsoft.com/office/drawing/2014/main" id="{7815963B-6363-4C78-813F-4EF1B5C84279}"/>
              </a:ext>
            </a:extLst>
          </p:cNvPr>
          <p:cNvSpPr>
            <a:spLocks noGrp="1"/>
          </p:cNvSpPr>
          <p:nvPr>
            <p:ph type="ftr" sz="quarter" idx="11"/>
          </p:nvPr>
        </p:nvSpPr>
        <p:spPr>
          <a:xfrm>
            <a:off x="14013" y="6626994"/>
            <a:ext cx="1890987" cy="228599"/>
          </a:xfrm>
        </p:spPr>
        <p:txBody>
          <a:bodyPr/>
          <a:lstStyle/>
          <a:p>
            <a:r>
              <a:rPr lang="en-US" dirty="0"/>
              <a:t>©ChristianEternalism.org</a:t>
            </a:r>
          </a:p>
        </p:txBody>
      </p:sp>
      <p:sp>
        <p:nvSpPr>
          <p:cNvPr id="13" name="Rectangle 12">
            <a:extLst>
              <a:ext uri="{FF2B5EF4-FFF2-40B4-BE49-F238E27FC236}">
                <a16:creationId xmlns:a16="http://schemas.microsoft.com/office/drawing/2014/main" id="{44807F21-F3D7-4BDD-A444-F2A69FE12B6E}"/>
              </a:ext>
            </a:extLst>
          </p:cNvPr>
          <p:cNvSpPr/>
          <p:nvPr/>
        </p:nvSpPr>
        <p:spPr>
          <a:xfrm>
            <a:off x="5715000" y="1284672"/>
            <a:ext cx="6477000" cy="92333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dirty="0">
                <a:solidFill>
                  <a:schemeClr val="bg1"/>
                </a:solidFill>
                <a:latin typeface="+mn-lt"/>
                <a:cs typeface="Arial" panose="020B0604020202020204" pitchFamily="34" charset="0"/>
              </a:rPr>
              <a:t>Eternalism Politics</a:t>
            </a:r>
          </a:p>
        </p:txBody>
      </p:sp>
      <p:pic>
        <p:nvPicPr>
          <p:cNvPr id="3" name="Picture 2" descr="A painting of a group of men sitting around a table&#10;&#10;AI-generated content may be incorrect.">
            <a:extLst>
              <a:ext uri="{FF2B5EF4-FFF2-40B4-BE49-F238E27FC236}">
                <a16:creationId xmlns:a16="http://schemas.microsoft.com/office/drawing/2014/main" id="{496D7AEB-1AB8-33CB-6694-0511646AED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497" y="940298"/>
            <a:ext cx="4977403" cy="4977403"/>
          </a:xfrm>
          <a:prstGeom prst="rect">
            <a:avLst/>
          </a:prstGeom>
        </p:spPr>
      </p:pic>
      <p:sp>
        <p:nvSpPr>
          <p:cNvPr id="2" name="TextBox 1">
            <a:extLst>
              <a:ext uri="{FF2B5EF4-FFF2-40B4-BE49-F238E27FC236}">
                <a16:creationId xmlns:a16="http://schemas.microsoft.com/office/drawing/2014/main" id="{426D602F-C494-483D-A952-7DD3F2BC3284}"/>
              </a:ext>
            </a:extLst>
          </p:cNvPr>
          <p:cNvSpPr txBox="1"/>
          <p:nvPr/>
        </p:nvSpPr>
        <p:spPr>
          <a:xfrm>
            <a:off x="6279067" y="2590800"/>
            <a:ext cx="5912933" cy="1938992"/>
          </a:xfrm>
          <a:prstGeom prst="rect">
            <a:avLst/>
          </a:prstGeom>
          <a:noFill/>
        </p:spPr>
        <p:txBody>
          <a:bodyPr wrap="square" rtlCol="0">
            <a:spAutoFit/>
          </a:bodyPr>
          <a:lstStyle/>
          <a:p>
            <a:pPr algn="ctr"/>
            <a:r>
              <a:rPr lang="en-US" sz="6000" dirty="0">
                <a:solidFill>
                  <a:srgbClr val="FFFF00"/>
                </a:solidFill>
              </a:rPr>
              <a:t>Welfare</a:t>
            </a:r>
          </a:p>
          <a:p>
            <a:pPr algn="ctr"/>
            <a:r>
              <a:rPr lang="en-US" sz="6000" dirty="0">
                <a:solidFill>
                  <a:srgbClr val="FFFF00"/>
                </a:solidFill>
              </a:rPr>
              <a:t>Principles</a:t>
            </a:r>
          </a:p>
        </p:txBody>
      </p:sp>
    </p:spTree>
    <p:extLst>
      <p:ext uri="{BB962C8B-B14F-4D97-AF65-F5344CB8AC3E}">
        <p14:creationId xmlns:p14="http://schemas.microsoft.com/office/powerpoint/2010/main" val="2415031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latin typeface="+mn-lt"/>
              </a:rPr>
              <a:pPr algn="ctr"/>
              <a:t>10</a:t>
            </a:fld>
            <a:endParaRPr lang="en-US" dirty="0">
              <a:latin typeface="+mn-lt"/>
            </a:endParaRPr>
          </a:p>
        </p:txBody>
      </p:sp>
      <p:sp>
        <p:nvSpPr>
          <p:cNvPr id="5" name="TextBox 4">
            <a:extLst>
              <a:ext uri="{FF2B5EF4-FFF2-40B4-BE49-F238E27FC236}">
                <a16:creationId xmlns:a16="http://schemas.microsoft.com/office/drawing/2014/main" id="{0CE5A989-4E71-4ABE-8A6E-7C217194F875}"/>
              </a:ext>
            </a:extLst>
          </p:cNvPr>
          <p:cNvSpPr txBox="1"/>
          <p:nvPr/>
        </p:nvSpPr>
        <p:spPr>
          <a:xfrm rot="16200000">
            <a:off x="-217340" y="1138881"/>
            <a:ext cx="909477" cy="307777"/>
          </a:xfrm>
          <a:prstGeom prst="rect">
            <a:avLst/>
          </a:prstGeom>
          <a:noFill/>
        </p:spPr>
        <p:txBody>
          <a:bodyPr wrap="square">
            <a:spAutoFit/>
          </a:bodyPr>
          <a:lstStyle/>
          <a:p>
            <a:pPr algn="ctr">
              <a:defRPr/>
            </a:pPr>
            <a:r>
              <a:rPr lang="en-US" sz="1400" b="1" dirty="0">
                <a:solidFill>
                  <a:srgbClr val="00FF00"/>
                </a:solidFill>
                <a:latin typeface="+mn-lt"/>
              </a:rPr>
              <a:t>Able</a:t>
            </a:r>
            <a:endParaRPr lang="en-US" sz="1400" dirty="0">
              <a:solidFill>
                <a:srgbClr val="00FF00"/>
              </a:solidFill>
              <a:latin typeface="+mn-lt"/>
            </a:endParaRPr>
          </a:p>
        </p:txBody>
      </p:sp>
      <p:sp>
        <p:nvSpPr>
          <p:cNvPr id="6" name="Rectangle 5">
            <a:extLst>
              <a:ext uri="{FF2B5EF4-FFF2-40B4-BE49-F238E27FC236}">
                <a16:creationId xmlns:a16="http://schemas.microsoft.com/office/drawing/2014/main" id="{A418600F-B9F5-4FA6-BE40-D4F2D605169F}"/>
              </a:ext>
            </a:extLst>
          </p:cNvPr>
          <p:cNvSpPr/>
          <p:nvPr/>
        </p:nvSpPr>
        <p:spPr>
          <a:xfrm>
            <a:off x="0" y="7203"/>
            <a:ext cx="12192000" cy="830997"/>
          </a:xfrm>
          <a:prstGeom prst="rect">
            <a:avLst/>
          </a:prstGeom>
        </p:spPr>
        <p:txBody>
          <a:bodyPr wrap="square">
            <a:spAutoFit/>
          </a:bodyPr>
          <a:lstStyle/>
          <a:p>
            <a:pPr algn="ctr">
              <a:defRPr/>
            </a:pPr>
            <a:r>
              <a:rPr lang="en-US" sz="4800" b="1" dirty="0">
                <a:solidFill>
                  <a:srgbClr val="66FF33"/>
                </a:solidFill>
                <a:latin typeface="+mn-lt"/>
              </a:rPr>
              <a:t>The Lord’s Hapless Poor</a:t>
            </a:r>
          </a:p>
        </p:txBody>
      </p:sp>
      <p:sp>
        <p:nvSpPr>
          <p:cNvPr id="7" name="TextBox 6">
            <a:extLst>
              <a:ext uri="{FF2B5EF4-FFF2-40B4-BE49-F238E27FC236}">
                <a16:creationId xmlns:a16="http://schemas.microsoft.com/office/drawing/2014/main" id="{15078DB0-B117-401A-B3D9-66F647A5642E}"/>
              </a:ext>
            </a:extLst>
          </p:cNvPr>
          <p:cNvSpPr txBox="1"/>
          <p:nvPr/>
        </p:nvSpPr>
        <p:spPr>
          <a:xfrm rot="16200000">
            <a:off x="-219986" y="2032143"/>
            <a:ext cx="900150" cy="307777"/>
          </a:xfrm>
          <a:prstGeom prst="rect">
            <a:avLst/>
          </a:prstGeom>
          <a:noFill/>
        </p:spPr>
        <p:txBody>
          <a:bodyPr wrap="square">
            <a:spAutoFit/>
          </a:bodyPr>
          <a:lstStyle/>
          <a:p>
            <a:pPr algn="ctr">
              <a:defRPr/>
            </a:pPr>
            <a:r>
              <a:rPr lang="en-US" sz="1400" b="1" dirty="0">
                <a:solidFill>
                  <a:srgbClr val="00FF00"/>
                </a:solidFill>
                <a:latin typeface="+mn-lt"/>
              </a:rPr>
              <a:t>Unable</a:t>
            </a:r>
            <a:endParaRPr lang="en-US" sz="1400" dirty="0">
              <a:solidFill>
                <a:srgbClr val="00FF00"/>
              </a:solidFill>
              <a:latin typeface="+mn-lt"/>
            </a:endParaRPr>
          </a:p>
        </p:txBody>
      </p:sp>
      <p:sp>
        <p:nvSpPr>
          <p:cNvPr id="8" name="Rectangle 7">
            <a:extLst>
              <a:ext uri="{FF2B5EF4-FFF2-40B4-BE49-F238E27FC236}">
                <a16:creationId xmlns:a16="http://schemas.microsoft.com/office/drawing/2014/main" id="{9D0FE33E-8C5B-4CA9-9C06-9CCDF6BEE74E}"/>
              </a:ext>
            </a:extLst>
          </p:cNvPr>
          <p:cNvSpPr/>
          <p:nvPr/>
        </p:nvSpPr>
        <p:spPr>
          <a:xfrm>
            <a:off x="380999" y="838031"/>
            <a:ext cx="952500" cy="897925"/>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FCF2C05-2C71-460F-A663-7C7089BD1548}"/>
              </a:ext>
            </a:extLst>
          </p:cNvPr>
          <p:cNvSpPr/>
          <p:nvPr/>
        </p:nvSpPr>
        <p:spPr>
          <a:xfrm>
            <a:off x="1333501" y="1747509"/>
            <a:ext cx="952499" cy="888598"/>
          </a:xfrm>
          <a:prstGeom prst="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D2DE3C2-61C2-49A7-98A6-08E6C56E5D45}"/>
              </a:ext>
            </a:extLst>
          </p:cNvPr>
          <p:cNvSpPr/>
          <p:nvPr/>
        </p:nvSpPr>
        <p:spPr>
          <a:xfrm>
            <a:off x="1333500" y="838030"/>
            <a:ext cx="952499" cy="897925"/>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D4230F2-7CD6-4EF5-AEF6-6BB3BC46F648}"/>
              </a:ext>
            </a:extLst>
          </p:cNvPr>
          <p:cNvSpPr txBox="1"/>
          <p:nvPr/>
        </p:nvSpPr>
        <p:spPr>
          <a:xfrm>
            <a:off x="401640" y="533400"/>
            <a:ext cx="969960" cy="307777"/>
          </a:xfrm>
          <a:prstGeom prst="rect">
            <a:avLst/>
          </a:prstGeom>
          <a:noFill/>
        </p:spPr>
        <p:txBody>
          <a:bodyPr wrap="square">
            <a:spAutoFit/>
          </a:bodyPr>
          <a:lstStyle/>
          <a:p>
            <a:pPr algn="ctr">
              <a:defRPr/>
            </a:pPr>
            <a:r>
              <a:rPr lang="en-US" sz="1400" b="1" dirty="0">
                <a:solidFill>
                  <a:srgbClr val="FF0000"/>
                </a:solidFill>
                <a:latin typeface="+mn-lt"/>
              </a:rPr>
              <a:t>Unwilling</a:t>
            </a:r>
          </a:p>
        </p:txBody>
      </p:sp>
      <p:sp>
        <p:nvSpPr>
          <p:cNvPr id="15" name="TextBox 14">
            <a:extLst>
              <a:ext uri="{FF2B5EF4-FFF2-40B4-BE49-F238E27FC236}">
                <a16:creationId xmlns:a16="http://schemas.microsoft.com/office/drawing/2014/main" id="{ACD31F01-EB0B-4964-89D1-ED3F87E749D8}"/>
              </a:ext>
            </a:extLst>
          </p:cNvPr>
          <p:cNvSpPr txBox="1"/>
          <p:nvPr/>
        </p:nvSpPr>
        <p:spPr>
          <a:xfrm>
            <a:off x="1358270" y="533400"/>
            <a:ext cx="927730" cy="307777"/>
          </a:xfrm>
          <a:prstGeom prst="rect">
            <a:avLst/>
          </a:prstGeom>
          <a:noFill/>
        </p:spPr>
        <p:txBody>
          <a:bodyPr wrap="square">
            <a:spAutoFit/>
          </a:bodyPr>
          <a:lstStyle/>
          <a:p>
            <a:pPr algn="ctr">
              <a:defRPr/>
            </a:pPr>
            <a:r>
              <a:rPr lang="en-US" sz="1400" b="1" dirty="0">
                <a:solidFill>
                  <a:srgbClr val="00FF00"/>
                </a:solidFill>
                <a:latin typeface="+mn-lt"/>
              </a:rPr>
              <a:t>Willing</a:t>
            </a:r>
          </a:p>
        </p:txBody>
      </p:sp>
      <p:sp>
        <p:nvSpPr>
          <p:cNvPr id="16" name="Rectangle 15">
            <a:extLst>
              <a:ext uri="{FF2B5EF4-FFF2-40B4-BE49-F238E27FC236}">
                <a16:creationId xmlns:a16="http://schemas.microsoft.com/office/drawing/2014/main" id="{D286EBD4-1345-4287-A2F8-D9F7764E6A38}"/>
              </a:ext>
            </a:extLst>
          </p:cNvPr>
          <p:cNvSpPr/>
          <p:nvPr/>
        </p:nvSpPr>
        <p:spPr>
          <a:xfrm>
            <a:off x="381000" y="1747509"/>
            <a:ext cx="952499" cy="888598"/>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283A8F5-66F1-4FDB-88F0-35BEF2C1E1F4}"/>
              </a:ext>
            </a:extLst>
          </p:cNvPr>
          <p:cNvGrpSpPr/>
          <p:nvPr/>
        </p:nvGrpSpPr>
        <p:grpSpPr>
          <a:xfrm>
            <a:off x="2438400" y="170850"/>
            <a:ext cx="9558324" cy="2606342"/>
            <a:chOff x="2438400" y="170850"/>
            <a:chExt cx="9558324" cy="2606342"/>
          </a:xfrm>
        </p:grpSpPr>
        <p:pic>
          <p:nvPicPr>
            <p:cNvPr id="20" name="Picture 4" descr="Image result">
              <a:extLst>
                <a:ext uri="{FF2B5EF4-FFF2-40B4-BE49-F238E27FC236}">
                  <a16:creationId xmlns:a16="http://schemas.microsoft.com/office/drawing/2014/main" id="{066DE9A4-8F5E-4074-A6A7-46F26250F0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9804" y="170850"/>
              <a:ext cx="1996920" cy="249615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41390631-2267-41C5-B7D6-505484054744}"/>
                </a:ext>
              </a:extLst>
            </p:cNvPr>
            <p:cNvSpPr txBox="1"/>
            <p:nvPr/>
          </p:nvSpPr>
          <p:spPr>
            <a:xfrm>
              <a:off x="2438400" y="838200"/>
              <a:ext cx="7467600" cy="1938992"/>
            </a:xfrm>
            <a:prstGeom prst="rect">
              <a:avLst/>
            </a:prstGeom>
            <a:noFill/>
          </p:spPr>
          <p:txBody>
            <a:bodyPr wrap="square">
              <a:spAutoFit/>
            </a:bodyPr>
            <a:lstStyle/>
            <a:p>
              <a:pPr>
                <a:defRPr/>
              </a:pPr>
              <a:r>
                <a:rPr lang="en-US" sz="2400" b="1" dirty="0">
                  <a:solidFill>
                    <a:srgbClr val="00FF00"/>
                  </a:solidFill>
                  <a:latin typeface="+mn-lt"/>
                </a:rPr>
                <a:t>President Spencer W. Kimball: </a:t>
              </a:r>
              <a:r>
                <a:rPr lang="en-US" sz="2400" dirty="0">
                  <a:solidFill>
                    <a:schemeClr val="bg1"/>
                  </a:solidFill>
                  <a:latin typeface="+mn-lt"/>
                </a:rPr>
                <a:t>The responsibility for each person's social, emotional, spiritual, physical, or economic well-being rests </a:t>
              </a:r>
              <a:r>
                <a:rPr lang="en-US" sz="2400" dirty="0">
                  <a:solidFill>
                    <a:srgbClr val="00FF00"/>
                  </a:solidFill>
                  <a:latin typeface="+mn-lt"/>
                </a:rPr>
                <a:t>first</a:t>
              </a:r>
              <a:r>
                <a:rPr lang="en-US" sz="2400" dirty="0">
                  <a:solidFill>
                    <a:schemeClr val="bg1"/>
                  </a:solidFill>
                  <a:latin typeface="+mn-lt"/>
                </a:rPr>
                <a:t> upon himself, </a:t>
              </a:r>
              <a:r>
                <a:rPr lang="en-US" sz="2400" dirty="0">
                  <a:solidFill>
                    <a:srgbClr val="00FF00"/>
                  </a:solidFill>
                  <a:latin typeface="+mn-lt"/>
                </a:rPr>
                <a:t>second</a:t>
              </a:r>
              <a:r>
                <a:rPr lang="en-US" sz="2400" dirty="0">
                  <a:solidFill>
                    <a:schemeClr val="bg1"/>
                  </a:solidFill>
                  <a:latin typeface="+mn-lt"/>
                </a:rPr>
                <a:t> upon his family, and </a:t>
              </a:r>
              <a:r>
                <a:rPr lang="en-US" sz="2400" dirty="0">
                  <a:solidFill>
                    <a:srgbClr val="00FF00"/>
                  </a:solidFill>
                  <a:latin typeface="+mn-lt"/>
                </a:rPr>
                <a:t>third</a:t>
              </a:r>
              <a:r>
                <a:rPr lang="en-US" sz="2400" dirty="0">
                  <a:solidFill>
                    <a:schemeClr val="bg1"/>
                  </a:solidFill>
                  <a:latin typeface="+mn-lt"/>
                </a:rPr>
                <a:t> upon the Church </a:t>
              </a:r>
              <a:r>
                <a:rPr lang="en-US" sz="2400" b="1" dirty="0">
                  <a:solidFill>
                    <a:srgbClr val="FFFF00"/>
                  </a:solidFill>
                  <a:latin typeface="+mn-lt"/>
                </a:rPr>
                <a:t>if</a:t>
              </a:r>
              <a:r>
                <a:rPr lang="en-US" sz="2400" dirty="0">
                  <a:solidFill>
                    <a:schemeClr val="bg1"/>
                  </a:solidFill>
                  <a:latin typeface="+mn-lt"/>
                </a:rPr>
                <a:t> he is a faithful member thereof. </a:t>
              </a:r>
              <a:r>
                <a:rPr lang="en-US" sz="1200" dirty="0">
                  <a:solidFill>
                    <a:schemeClr val="bg1"/>
                  </a:solidFill>
                  <a:latin typeface="+mn-lt"/>
                </a:rPr>
                <a:t>("Welfare Services: The Gospel in Action", Ensign, Nov 1977)</a:t>
              </a:r>
            </a:p>
          </p:txBody>
        </p:sp>
      </p:grpSp>
      <p:grpSp>
        <p:nvGrpSpPr>
          <p:cNvPr id="9" name="Group 8">
            <a:extLst>
              <a:ext uri="{FF2B5EF4-FFF2-40B4-BE49-F238E27FC236}">
                <a16:creationId xmlns:a16="http://schemas.microsoft.com/office/drawing/2014/main" id="{AADAAD63-D5A2-4595-A6F1-1AE100E38065}"/>
              </a:ext>
            </a:extLst>
          </p:cNvPr>
          <p:cNvGrpSpPr/>
          <p:nvPr/>
        </p:nvGrpSpPr>
        <p:grpSpPr>
          <a:xfrm>
            <a:off x="100277" y="5125198"/>
            <a:ext cx="11849109" cy="1616095"/>
            <a:chOff x="100277" y="5125198"/>
            <a:chExt cx="11849109" cy="1616095"/>
          </a:xfrm>
        </p:grpSpPr>
        <p:pic>
          <p:nvPicPr>
            <p:cNvPr id="22" name="Picture 2" descr="Related image">
              <a:extLst>
                <a:ext uri="{FF2B5EF4-FFF2-40B4-BE49-F238E27FC236}">
                  <a16:creationId xmlns:a16="http://schemas.microsoft.com/office/drawing/2014/main" id="{1D7CB61C-56C5-4340-8673-B9EC5C5A45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79970" y="5125198"/>
              <a:ext cx="1769416" cy="161609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D0715DBA-0532-4C15-BB47-EB77B8842E49}"/>
                </a:ext>
              </a:extLst>
            </p:cNvPr>
            <p:cNvSpPr txBox="1"/>
            <p:nvPr/>
          </p:nvSpPr>
          <p:spPr>
            <a:xfrm>
              <a:off x="100277" y="5791200"/>
              <a:ext cx="10056432" cy="769441"/>
            </a:xfrm>
            <a:prstGeom prst="rect">
              <a:avLst/>
            </a:prstGeom>
            <a:noFill/>
          </p:spPr>
          <p:txBody>
            <a:bodyPr wrap="square">
              <a:spAutoFit/>
            </a:bodyPr>
            <a:lstStyle/>
            <a:p>
              <a:pPr>
                <a:defRPr/>
              </a:pPr>
              <a:r>
                <a:rPr lang="en-US" sz="2400" b="1" dirty="0">
                  <a:solidFill>
                    <a:srgbClr val="00FF00"/>
                  </a:solidFill>
                  <a:latin typeface="+mn-lt"/>
                </a:rPr>
                <a:t>Ronald Reagan: </a:t>
              </a:r>
              <a:r>
                <a:rPr lang="en-US" sz="2400" dirty="0">
                  <a:solidFill>
                    <a:srgbClr val="00FF00"/>
                  </a:solidFill>
                  <a:latin typeface="+mn-lt"/>
                </a:rPr>
                <a:t> </a:t>
              </a:r>
              <a:r>
                <a:rPr lang="en-US" sz="2000" dirty="0">
                  <a:solidFill>
                    <a:schemeClr val="bg1"/>
                  </a:solidFill>
                  <a:latin typeface="+mn-lt"/>
                </a:rPr>
                <a:t>Welfare's purpose should be to eliminate, as far as possible, the need for its own existence. </a:t>
              </a:r>
              <a:r>
                <a:rPr lang="en-US" sz="1200" dirty="0">
                  <a:solidFill>
                    <a:schemeClr val="bg1"/>
                  </a:solidFill>
                  <a:latin typeface="+mn-lt"/>
                </a:rPr>
                <a:t>(Interview, Los Angeles Times, 7 January 1970)</a:t>
              </a:r>
            </a:p>
          </p:txBody>
        </p:sp>
      </p:grpSp>
      <p:grpSp>
        <p:nvGrpSpPr>
          <p:cNvPr id="3" name="Group 2">
            <a:extLst>
              <a:ext uri="{FF2B5EF4-FFF2-40B4-BE49-F238E27FC236}">
                <a16:creationId xmlns:a16="http://schemas.microsoft.com/office/drawing/2014/main" id="{CBB8EE95-52B3-4B08-BCF1-94D9453F5E66}"/>
              </a:ext>
            </a:extLst>
          </p:cNvPr>
          <p:cNvGrpSpPr/>
          <p:nvPr/>
        </p:nvGrpSpPr>
        <p:grpSpPr>
          <a:xfrm>
            <a:off x="100277" y="2769846"/>
            <a:ext cx="11896447" cy="2226015"/>
            <a:chOff x="100277" y="2769846"/>
            <a:chExt cx="11896447" cy="2226015"/>
          </a:xfrm>
        </p:grpSpPr>
        <p:graphicFrame>
          <p:nvGraphicFramePr>
            <p:cNvPr id="24" name="Object 23">
              <a:extLst>
                <a:ext uri="{FF2B5EF4-FFF2-40B4-BE49-F238E27FC236}">
                  <a16:creationId xmlns:a16="http://schemas.microsoft.com/office/drawing/2014/main" id="{99C5FB46-DAB0-4721-B80B-17A12425249D}"/>
                </a:ext>
              </a:extLst>
            </p:cNvPr>
            <p:cNvGraphicFramePr>
              <a:graphicFrameLocks noChangeAspect="1"/>
            </p:cNvGraphicFramePr>
            <p:nvPr>
              <p:extLst>
                <p:ext uri="{D42A27DB-BD31-4B8C-83A1-F6EECF244321}">
                  <p14:modId xmlns:p14="http://schemas.microsoft.com/office/powerpoint/2010/main" val="931144830"/>
                </p:ext>
              </p:extLst>
            </p:nvPr>
          </p:nvGraphicFramePr>
          <p:xfrm>
            <a:off x="10132632" y="2769846"/>
            <a:ext cx="1864092" cy="2226015"/>
          </p:xfrm>
          <a:graphic>
            <a:graphicData uri="http://schemas.openxmlformats.org/presentationml/2006/ole">
              <mc:AlternateContent xmlns:mc="http://schemas.openxmlformats.org/markup-compatibility/2006">
                <mc:Choice xmlns:v="urn:schemas-microsoft-com:vml" Requires="v">
                  <p:oleObj r:id="rId5" imgW="5485680" imgH="6552360" progId="">
                    <p:embed/>
                  </p:oleObj>
                </mc:Choice>
                <mc:Fallback>
                  <p:oleObj r:id="rId5" imgW="5485680" imgH="6552360" progId="">
                    <p:embed/>
                    <p:pic>
                      <p:nvPicPr>
                        <p:cNvPr id="24" name="Object 23">
                          <a:extLst>
                            <a:ext uri="{FF2B5EF4-FFF2-40B4-BE49-F238E27FC236}">
                              <a16:creationId xmlns:a16="http://schemas.microsoft.com/office/drawing/2014/main" id="{99C5FB46-DAB0-4721-B80B-17A12425249D}"/>
                            </a:ext>
                          </a:extLst>
                        </p:cNvPr>
                        <p:cNvPicPr/>
                        <p:nvPr/>
                      </p:nvPicPr>
                      <p:blipFill>
                        <a:blip r:embed="rId6"/>
                        <a:stretch>
                          <a:fillRect/>
                        </a:stretch>
                      </p:blipFill>
                      <p:spPr>
                        <a:xfrm>
                          <a:off x="10132632" y="2769846"/>
                          <a:ext cx="1864092" cy="2226015"/>
                        </a:xfrm>
                        <a:prstGeom prst="rect">
                          <a:avLst/>
                        </a:prstGeom>
                      </p:spPr>
                    </p:pic>
                  </p:oleObj>
                </mc:Fallback>
              </mc:AlternateContent>
            </a:graphicData>
          </a:graphic>
        </p:graphicFrame>
        <p:sp>
          <p:nvSpPr>
            <p:cNvPr id="23" name="TextBox 22">
              <a:extLst>
                <a:ext uri="{FF2B5EF4-FFF2-40B4-BE49-F238E27FC236}">
                  <a16:creationId xmlns:a16="http://schemas.microsoft.com/office/drawing/2014/main" id="{392E7111-6000-4D0E-9A11-A6BD860CEC5E}"/>
                </a:ext>
              </a:extLst>
            </p:cNvPr>
            <p:cNvSpPr txBox="1"/>
            <p:nvPr/>
          </p:nvSpPr>
          <p:spPr>
            <a:xfrm>
              <a:off x="100277" y="2911495"/>
              <a:ext cx="9888220" cy="1508105"/>
            </a:xfrm>
            <a:prstGeom prst="rect">
              <a:avLst/>
            </a:prstGeom>
            <a:noFill/>
          </p:spPr>
          <p:txBody>
            <a:bodyPr wrap="square">
              <a:spAutoFit/>
            </a:bodyPr>
            <a:lstStyle/>
            <a:p>
              <a:pPr>
                <a:defRPr/>
              </a:pPr>
              <a:r>
                <a:rPr lang="en-US" sz="2000" dirty="0">
                  <a:solidFill>
                    <a:schemeClr val="bg1"/>
                  </a:solidFill>
                  <a:latin typeface="+mn-lt"/>
                </a:rPr>
                <a:t>“There will be times in our lives when we will not be able to meet our needs without the help of others.” …The receiver accepts the offered help with </a:t>
              </a:r>
              <a:r>
                <a:rPr lang="en-US" sz="2000" dirty="0">
                  <a:solidFill>
                    <a:srgbClr val="00FF00"/>
                  </a:solidFill>
                  <a:latin typeface="+mn-lt"/>
                </a:rPr>
                <a:t>gratitude</a:t>
              </a:r>
              <a:r>
                <a:rPr lang="en-US" sz="2000" dirty="0">
                  <a:solidFill>
                    <a:schemeClr val="bg1"/>
                  </a:solidFill>
                  <a:latin typeface="+mn-lt"/>
                </a:rPr>
                <a:t>. He uses it to release himself from the bondage and limitations of his need and become </a:t>
              </a:r>
              <a:r>
                <a:rPr lang="en-US" sz="2000" dirty="0">
                  <a:solidFill>
                    <a:srgbClr val="00FF00"/>
                  </a:solidFill>
                  <a:latin typeface="+mn-lt"/>
                </a:rPr>
                <a:t>more able </a:t>
              </a:r>
              <a:r>
                <a:rPr lang="en-US" sz="2000" dirty="0">
                  <a:solidFill>
                    <a:schemeClr val="bg1"/>
                  </a:solidFill>
                  <a:latin typeface="+mn-lt"/>
                </a:rPr>
                <a:t>to rise to his full potential, both temporally and spiritually. He then </a:t>
              </a:r>
              <a:r>
                <a:rPr lang="en-US" sz="2000" dirty="0">
                  <a:solidFill>
                    <a:srgbClr val="00FF00"/>
                  </a:solidFill>
                  <a:latin typeface="+mn-lt"/>
                </a:rPr>
                <a:t>reaches out </a:t>
              </a:r>
              <a:r>
                <a:rPr lang="en-US" sz="2000" dirty="0">
                  <a:solidFill>
                    <a:schemeClr val="bg1"/>
                  </a:solidFill>
                  <a:latin typeface="+mn-lt"/>
                </a:rPr>
                <a:t>to help others.” </a:t>
              </a:r>
            </a:p>
            <a:p>
              <a:pPr>
                <a:defRPr/>
              </a:pPr>
              <a:r>
                <a:rPr lang="en-US" sz="1200" dirty="0">
                  <a:solidFill>
                    <a:schemeClr val="bg1"/>
                  </a:solidFill>
                  <a:latin typeface="+mn-lt"/>
                </a:rPr>
                <a:t>(“Providing In The Lord’s Way”, p5, p3)</a:t>
              </a:r>
            </a:p>
          </p:txBody>
        </p:sp>
      </p:grpSp>
      <p:sp>
        <p:nvSpPr>
          <p:cNvPr id="26" name="TextBox 25">
            <a:extLst>
              <a:ext uri="{FF2B5EF4-FFF2-40B4-BE49-F238E27FC236}">
                <a16:creationId xmlns:a16="http://schemas.microsoft.com/office/drawing/2014/main" id="{F9B7033D-2C09-447E-8160-256D6EF2FD11}"/>
              </a:ext>
            </a:extLst>
          </p:cNvPr>
          <p:cNvSpPr txBox="1"/>
          <p:nvPr/>
        </p:nvSpPr>
        <p:spPr>
          <a:xfrm>
            <a:off x="1340811" y="1915180"/>
            <a:ext cx="932804" cy="523220"/>
          </a:xfrm>
          <a:prstGeom prst="rect">
            <a:avLst/>
          </a:prstGeom>
          <a:noFill/>
        </p:spPr>
        <p:txBody>
          <a:bodyPr wrap="square">
            <a:spAutoFit/>
          </a:bodyPr>
          <a:lstStyle/>
          <a:p>
            <a:pPr algn="ctr">
              <a:defRPr/>
            </a:pPr>
            <a:r>
              <a:rPr lang="en-US" sz="1400" b="1" dirty="0">
                <a:latin typeface="+mn-lt"/>
              </a:rPr>
              <a:t>Hapless</a:t>
            </a:r>
          </a:p>
          <a:p>
            <a:pPr algn="ctr">
              <a:defRPr/>
            </a:pPr>
            <a:r>
              <a:rPr lang="en-US" sz="1400" b="1" dirty="0">
                <a:latin typeface="+mn-lt"/>
              </a:rPr>
              <a:t>Poor</a:t>
            </a:r>
            <a:endParaRPr lang="en-US" sz="1400" dirty="0">
              <a:latin typeface="+mn-lt"/>
            </a:endParaRPr>
          </a:p>
        </p:txBody>
      </p:sp>
      <p:sp>
        <p:nvSpPr>
          <p:cNvPr id="25" name="TextBox 24">
            <a:extLst>
              <a:ext uri="{FF2B5EF4-FFF2-40B4-BE49-F238E27FC236}">
                <a16:creationId xmlns:a16="http://schemas.microsoft.com/office/drawing/2014/main" id="{8A60826B-7F89-4D33-B249-9F2F66281C16}"/>
              </a:ext>
            </a:extLst>
          </p:cNvPr>
          <p:cNvSpPr txBox="1"/>
          <p:nvPr/>
        </p:nvSpPr>
        <p:spPr>
          <a:xfrm>
            <a:off x="123538" y="4537712"/>
            <a:ext cx="10056432" cy="1261884"/>
          </a:xfrm>
          <a:prstGeom prst="rect">
            <a:avLst/>
          </a:prstGeom>
          <a:noFill/>
        </p:spPr>
        <p:txBody>
          <a:bodyPr wrap="square">
            <a:spAutoFit/>
          </a:bodyPr>
          <a:lstStyle/>
          <a:p>
            <a:pPr>
              <a:defRPr/>
            </a:pPr>
            <a:r>
              <a:rPr lang="en-US" sz="2400" b="1" dirty="0">
                <a:solidFill>
                  <a:srgbClr val="00FF00"/>
                </a:solidFill>
                <a:latin typeface="+mn-lt"/>
              </a:rPr>
              <a:t>President Brigham Young: </a:t>
            </a:r>
            <a:r>
              <a:rPr lang="en-US" sz="2400" dirty="0">
                <a:solidFill>
                  <a:srgbClr val="00FF00"/>
                </a:solidFill>
                <a:latin typeface="+mn-lt"/>
              </a:rPr>
              <a:t> </a:t>
            </a:r>
            <a:r>
              <a:rPr lang="en-US" sz="2000" dirty="0">
                <a:solidFill>
                  <a:schemeClr val="bg1"/>
                </a:solidFill>
                <a:latin typeface="+mn-lt"/>
              </a:rPr>
              <a:t>A certain portion of the human family have to be looked after and taken care of. [“For ye have the poor with you always, and whensoever ye will ye may do them good” Mark 14:7]. </a:t>
            </a:r>
            <a:r>
              <a:rPr lang="en-US" sz="1200" dirty="0">
                <a:solidFill>
                  <a:schemeClr val="bg1"/>
                </a:solidFill>
                <a:latin typeface="+mn-lt"/>
              </a:rPr>
              <a:t>(JD, Vol. 11, p. 328)</a:t>
            </a:r>
          </a:p>
          <a:p>
            <a:pPr>
              <a:defRPr/>
            </a:pPr>
            <a:endParaRPr lang="en-US" sz="1200" dirty="0">
              <a:solidFill>
                <a:schemeClr val="bg1"/>
              </a:solidFill>
              <a:latin typeface="+mn-lt"/>
            </a:endParaRPr>
          </a:p>
        </p:txBody>
      </p:sp>
    </p:spTree>
    <p:extLst>
      <p:ext uri="{BB962C8B-B14F-4D97-AF65-F5344CB8AC3E}">
        <p14:creationId xmlns:p14="http://schemas.microsoft.com/office/powerpoint/2010/main" val="104160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latin typeface="+mn-lt"/>
              </a:rPr>
              <a:pPr algn="ctr"/>
              <a:t>11</a:t>
            </a:fld>
            <a:endParaRPr lang="en-US" dirty="0">
              <a:latin typeface="+mn-lt"/>
            </a:endParaRPr>
          </a:p>
        </p:txBody>
      </p:sp>
      <p:sp>
        <p:nvSpPr>
          <p:cNvPr id="5" name="TextBox 4">
            <a:extLst>
              <a:ext uri="{FF2B5EF4-FFF2-40B4-BE49-F238E27FC236}">
                <a16:creationId xmlns:a16="http://schemas.microsoft.com/office/drawing/2014/main" id="{0CE5A989-4E71-4ABE-8A6E-7C217194F875}"/>
              </a:ext>
            </a:extLst>
          </p:cNvPr>
          <p:cNvSpPr txBox="1"/>
          <p:nvPr/>
        </p:nvSpPr>
        <p:spPr>
          <a:xfrm rot="16200000">
            <a:off x="-217340" y="1245974"/>
            <a:ext cx="909477" cy="307777"/>
          </a:xfrm>
          <a:prstGeom prst="rect">
            <a:avLst/>
          </a:prstGeom>
          <a:noFill/>
        </p:spPr>
        <p:txBody>
          <a:bodyPr wrap="square">
            <a:spAutoFit/>
          </a:bodyPr>
          <a:lstStyle/>
          <a:p>
            <a:pPr algn="ctr">
              <a:defRPr/>
            </a:pPr>
            <a:r>
              <a:rPr lang="en-US" sz="1400" b="1" dirty="0">
                <a:solidFill>
                  <a:srgbClr val="00FF00"/>
                </a:solidFill>
                <a:latin typeface="+mn-lt"/>
              </a:rPr>
              <a:t>Able</a:t>
            </a:r>
            <a:endParaRPr lang="en-US" sz="1400" dirty="0">
              <a:solidFill>
                <a:srgbClr val="00FF00"/>
              </a:solidFill>
              <a:latin typeface="+mn-lt"/>
            </a:endParaRPr>
          </a:p>
        </p:txBody>
      </p:sp>
      <p:sp>
        <p:nvSpPr>
          <p:cNvPr id="6" name="Rectangle 5">
            <a:extLst>
              <a:ext uri="{FF2B5EF4-FFF2-40B4-BE49-F238E27FC236}">
                <a16:creationId xmlns:a16="http://schemas.microsoft.com/office/drawing/2014/main" id="{A418600F-B9F5-4FA6-BE40-D4F2D605169F}"/>
              </a:ext>
            </a:extLst>
          </p:cNvPr>
          <p:cNvSpPr/>
          <p:nvPr/>
        </p:nvSpPr>
        <p:spPr>
          <a:xfrm>
            <a:off x="0" y="7203"/>
            <a:ext cx="12192000" cy="830997"/>
          </a:xfrm>
          <a:prstGeom prst="rect">
            <a:avLst/>
          </a:prstGeom>
        </p:spPr>
        <p:txBody>
          <a:bodyPr wrap="square">
            <a:spAutoFit/>
          </a:bodyPr>
          <a:lstStyle/>
          <a:p>
            <a:pPr algn="ctr">
              <a:defRPr/>
            </a:pPr>
            <a:r>
              <a:rPr lang="en-US" sz="4800" b="1" dirty="0">
                <a:solidFill>
                  <a:srgbClr val="FF0000"/>
                </a:solidFill>
                <a:latin typeface="+mn-lt"/>
              </a:rPr>
              <a:t>The Devil’s Idle Poor</a:t>
            </a:r>
          </a:p>
        </p:txBody>
      </p:sp>
      <p:sp>
        <p:nvSpPr>
          <p:cNvPr id="7" name="TextBox 6">
            <a:extLst>
              <a:ext uri="{FF2B5EF4-FFF2-40B4-BE49-F238E27FC236}">
                <a16:creationId xmlns:a16="http://schemas.microsoft.com/office/drawing/2014/main" id="{15078DB0-B117-401A-B3D9-66F647A5642E}"/>
              </a:ext>
            </a:extLst>
          </p:cNvPr>
          <p:cNvSpPr txBox="1"/>
          <p:nvPr/>
        </p:nvSpPr>
        <p:spPr>
          <a:xfrm rot="16200000">
            <a:off x="-219986" y="2139236"/>
            <a:ext cx="900150" cy="307777"/>
          </a:xfrm>
          <a:prstGeom prst="rect">
            <a:avLst/>
          </a:prstGeom>
          <a:noFill/>
        </p:spPr>
        <p:txBody>
          <a:bodyPr wrap="square">
            <a:spAutoFit/>
          </a:bodyPr>
          <a:lstStyle/>
          <a:p>
            <a:pPr algn="ctr">
              <a:defRPr/>
            </a:pPr>
            <a:r>
              <a:rPr lang="en-US" sz="1400" b="1" dirty="0">
                <a:solidFill>
                  <a:srgbClr val="00FF00"/>
                </a:solidFill>
                <a:latin typeface="+mn-lt"/>
              </a:rPr>
              <a:t>Unable</a:t>
            </a:r>
            <a:endParaRPr lang="en-US" sz="1400" dirty="0">
              <a:solidFill>
                <a:srgbClr val="00FF00"/>
              </a:solidFill>
              <a:latin typeface="+mn-lt"/>
            </a:endParaRPr>
          </a:p>
        </p:txBody>
      </p:sp>
      <p:sp>
        <p:nvSpPr>
          <p:cNvPr id="8" name="Rectangle 7">
            <a:extLst>
              <a:ext uri="{FF2B5EF4-FFF2-40B4-BE49-F238E27FC236}">
                <a16:creationId xmlns:a16="http://schemas.microsoft.com/office/drawing/2014/main" id="{9D0FE33E-8C5B-4CA9-9C06-9CCDF6BEE74E}"/>
              </a:ext>
            </a:extLst>
          </p:cNvPr>
          <p:cNvSpPr/>
          <p:nvPr/>
        </p:nvSpPr>
        <p:spPr>
          <a:xfrm>
            <a:off x="1325262" y="945124"/>
            <a:ext cx="952500" cy="897925"/>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FCF2C05-2C71-460F-A663-7C7089BD1548}"/>
              </a:ext>
            </a:extLst>
          </p:cNvPr>
          <p:cNvSpPr/>
          <p:nvPr/>
        </p:nvSpPr>
        <p:spPr>
          <a:xfrm>
            <a:off x="380999" y="1854602"/>
            <a:ext cx="952499" cy="888598"/>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D2DE3C2-61C2-49A7-98A6-08E6C56E5D45}"/>
              </a:ext>
            </a:extLst>
          </p:cNvPr>
          <p:cNvSpPr/>
          <p:nvPr/>
        </p:nvSpPr>
        <p:spPr>
          <a:xfrm>
            <a:off x="381000" y="947351"/>
            <a:ext cx="952499" cy="897925"/>
          </a:xfrm>
          <a:prstGeom prst="rect">
            <a:avLst/>
          </a:prstGeom>
          <a:solidFill>
            <a:srgbClr val="FA6A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D4230F2-7CD6-4EF5-AEF6-6BB3BC46F648}"/>
              </a:ext>
            </a:extLst>
          </p:cNvPr>
          <p:cNvSpPr txBox="1"/>
          <p:nvPr/>
        </p:nvSpPr>
        <p:spPr>
          <a:xfrm>
            <a:off x="401640" y="640493"/>
            <a:ext cx="969960" cy="307777"/>
          </a:xfrm>
          <a:prstGeom prst="rect">
            <a:avLst/>
          </a:prstGeom>
          <a:noFill/>
        </p:spPr>
        <p:txBody>
          <a:bodyPr wrap="square">
            <a:spAutoFit/>
          </a:bodyPr>
          <a:lstStyle/>
          <a:p>
            <a:pPr algn="ctr">
              <a:defRPr/>
            </a:pPr>
            <a:r>
              <a:rPr lang="en-US" sz="1400" b="1" dirty="0">
                <a:solidFill>
                  <a:srgbClr val="FF0000"/>
                </a:solidFill>
                <a:latin typeface="+mn-lt"/>
              </a:rPr>
              <a:t>Unwilling</a:t>
            </a:r>
          </a:p>
        </p:txBody>
      </p:sp>
      <p:sp>
        <p:nvSpPr>
          <p:cNvPr id="15" name="TextBox 14">
            <a:extLst>
              <a:ext uri="{FF2B5EF4-FFF2-40B4-BE49-F238E27FC236}">
                <a16:creationId xmlns:a16="http://schemas.microsoft.com/office/drawing/2014/main" id="{ACD31F01-EB0B-4964-89D1-ED3F87E749D8}"/>
              </a:ext>
            </a:extLst>
          </p:cNvPr>
          <p:cNvSpPr txBox="1"/>
          <p:nvPr/>
        </p:nvSpPr>
        <p:spPr>
          <a:xfrm>
            <a:off x="1358270" y="640493"/>
            <a:ext cx="927730" cy="307777"/>
          </a:xfrm>
          <a:prstGeom prst="rect">
            <a:avLst/>
          </a:prstGeom>
          <a:noFill/>
        </p:spPr>
        <p:txBody>
          <a:bodyPr wrap="square">
            <a:spAutoFit/>
          </a:bodyPr>
          <a:lstStyle/>
          <a:p>
            <a:pPr algn="ctr">
              <a:defRPr/>
            </a:pPr>
            <a:r>
              <a:rPr lang="en-US" sz="1400" b="1" dirty="0">
                <a:solidFill>
                  <a:srgbClr val="00FF00"/>
                </a:solidFill>
                <a:latin typeface="+mn-lt"/>
              </a:rPr>
              <a:t>Willing</a:t>
            </a:r>
          </a:p>
        </p:txBody>
      </p:sp>
      <p:sp>
        <p:nvSpPr>
          <p:cNvPr id="16" name="Rectangle 15">
            <a:extLst>
              <a:ext uri="{FF2B5EF4-FFF2-40B4-BE49-F238E27FC236}">
                <a16:creationId xmlns:a16="http://schemas.microsoft.com/office/drawing/2014/main" id="{D286EBD4-1345-4287-A2F8-D9F7764E6A38}"/>
              </a:ext>
            </a:extLst>
          </p:cNvPr>
          <p:cNvSpPr/>
          <p:nvPr/>
        </p:nvSpPr>
        <p:spPr>
          <a:xfrm>
            <a:off x="1325262" y="1854602"/>
            <a:ext cx="952499" cy="888598"/>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A8DE675-5964-4E80-950F-209D8217372A}"/>
              </a:ext>
            </a:extLst>
          </p:cNvPr>
          <p:cNvSpPr txBox="1"/>
          <p:nvPr/>
        </p:nvSpPr>
        <p:spPr>
          <a:xfrm>
            <a:off x="405768" y="1143000"/>
            <a:ext cx="927730" cy="523220"/>
          </a:xfrm>
          <a:prstGeom prst="rect">
            <a:avLst/>
          </a:prstGeom>
          <a:noFill/>
        </p:spPr>
        <p:txBody>
          <a:bodyPr wrap="square">
            <a:spAutoFit/>
          </a:bodyPr>
          <a:lstStyle/>
          <a:p>
            <a:pPr algn="ctr">
              <a:defRPr/>
            </a:pPr>
            <a:r>
              <a:rPr lang="en-US" sz="1400" b="1" dirty="0">
                <a:latin typeface="+mn-lt"/>
              </a:rPr>
              <a:t>Idle</a:t>
            </a:r>
          </a:p>
          <a:p>
            <a:pPr algn="ctr">
              <a:defRPr/>
            </a:pPr>
            <a:r>
              <a:rPr lang="en-US" sz="1400" b="1" dirty="0">
                <a:latin typeface="+mn-lt"/>
              </a:rPr>
              <a:t>Poor</a:t>
            </a:r>
            <a:endParaRPr lang="en-US" sz="1400" dirty="0">
              <a:latin typeface="+mn-lt"/>
            </a:endParaRPr>
          </a:p>
        </p:txBody>
      </p:sp>
      <p:sp>
        <p:nvSpPr>
          <p:cNvPr id="30" name="Rectangle 29">
            <a:extLst>
              <a:ext uri="{FF2B5EF4-FFF2-40B4-BE49-F238E27FC236}">
                <a16:creationId xmlns:a16="http://schemas.microsoft.com/office/drawing/2014/main" id="{5B3429E4-F0D4-4B4B-8A8E-867910F25B53}"/>
              </a:ext>
            </a:extLst>
          </p:cNvPr>
          <p:cNvSpPr/>
          <p:nvPr/>
        </p:nvSpPr>
        <p:spPr>
          <a:xfrm>
            <a:off x="2666998" y="838200"/>
            <a:ext cx="9296402" cy="1200329"/>
          </a:xfrm>
          <a:prstGeom prst="rect">
            <a:avLst/>
          </a:prstGeom>
        </p:spPr>
        <p:txBody>
          <a:bodyPr wrap="square">
            <a:spAutoFit/>
          </a:bodyPr>
          <a:lstStyle/>
          <a:p>
            <a:r>
              <a:rPr lang="en-US" sz="2400" b="1" dirty="0">
                <a:solidFill>
                  <a:srgbClr val="00FF00"/>
                </a:solidFill>
                <a:latin typeface="+mn-lt"/>
              </a:rPr>
              <a:t>Elder Erastus Snow: </a:t>
            </a:r>
            <a:r>
              <a:rPr lang="en-US" sz="2400" b="1" dirty="0">
                <a:solidFill>
                  <a:schemeClr val="bg1"/>
                </a:solidFill>
                <a:latin typeface="+mn-lt"/>
              </a:rPr>
              <a:t>“</a:t>
            </a:r>
            <a:r>
              <a:rPr lang="en-US" sz="2400" dirty="0">
                <a:solidFill>
                  <a:schemeClr val="bg1"/>
                </a:solidFill>
                <a:latin typeface="+mn-lt"/>
              </a:rPr>
              <a:t>They who are  </a:t>
            </a:r>
            <a:r>
              <a:rPr lang="en-US" sz="2400" dirty="0">
                <a:solidFill>
                  <a:srgbClr val="00FF00"/>
                </a:solidFill>
                <a:latin typeface="+mn-lt"/>
              </a:rPr>
              <a:t>able</a:t>
            </a:r>
            <a:r>
              <a:rPr lang="en-US" sz="2400" dirty="0">
                <a:solidFill>
                  <a:schemeClr val="bg1"/>
                </a:solidFill>
                <a:latin typeface="+mn-lt"/>
              </a:rPr>
              <a:t> to provide for themselves but would rather have others bear the burdens of life for them, are not the </a:t>
            </a:r>
            <a:r>
              <a:rPr lang="en-US" sz="2400" dirty="0">
                <a:solidFill>
                  <a:srgbClr val="00FF00"/>
                </a:solidFill>
                <a:latin typeface="+mn-lt"/>
              </a:rPr>
              <a:t>Lord’s poor</a:t>
            </a:r>
            <a:r>
              <a:rPr lang="en-US" sz="2400" dirty="0">
                <a:solidFill>
                  <a:schemeClr val="bg1"/>
                </a:solidFill>
                <a:latin typeface="+mn-lt"/>
              </a:rPr>
              <a:t>, they are the </a:t>
            </a:r>
            <a:r>
              <a:rPr lang="en-US" sz="2400" dirty="0">
                <a:solidFill>
                  <a:srgbClr val="FF0000"/>
                </a:solidFill>
                <a:latin typeface="+mn-lt"/>
              </a:rPr>
              <a:t>devil’s poor</a:t>
            </a:r>
            <a:r>
              <a:rPr lang="en-US" sz="2400" dirty="0">
                <a:solidFill>
                  <a:schemeClr val="bg1"/>
                </a:solidFill>
                <a:latin typeface="+mn-lt"/>
              </a:rPr>
              <a:t>.” </a:t>
            </a:r>
            <a:r>
              <a:rPr lang="en-US" sz="1200" dirty="0">
                <a:solidFill>
                  <a:schemeClr val="bg1"/>
                </a:solidFill>
                <a:latin typeface="+mn-lt"/>
              </a:rPr>
              <a:t>(JD 13:11)</a:t>
            </a:r>
          </a:p>
        </p:txBody>
      </p:sp>
      <p:sp>
        <p:nvSpPr>
          <p:cNvPr id="32" name="Rectangle 31">
            <a:extLst>
              <a:ext uri="{FF2B5EF4-FFF2-40B4-BE49-F238E27FC236}">
                <a16:creationId xmlns:a16="http://schemas.microsoft.com/office/drawing/2014/main" id="{BF05FC30-C95F-4798-B1B9-0F866BBB9CAA}"/>
              </a:ext>
            </a:extLst>
          </p:cNvPr>
          <p:cNvSpPr/>
          <p:nvPr/>
        </p:nvSpPr>
        <p:spPr>
          <a:xfrm>
            <a:off x="228230" y="4422468"/>
            <a:ext cx="9296402" cy="1200329"/>
          </a:xfrm>
          <a:prstGeom prst="rect">
            <a:avLst/>
          </a:prstGeom>
        </p:spPr>
        <p:txBody>
          <a:bodyPr wrap="square">
            <a:spAutoFit/>
          </a:bodyPr>
          <a:lstStyle/>
          <a:p>
            <a:pPr>
              <a:defRPr/>
            </a:pPr>
            <a:r>
              <a:rPr lang="en-US" sz="2400" b="1" dirty="0">
                <a:solidFill>
                  <a:srgbClr val="00FF00"/>
                </a:solidFill>
                <a:latin typeface="+mn-lt"/>
              </a:rPr>
              <a:t>President Brigham Young: </a:t>
            </a:r>
            <a:r>
              <a:rPr lang="en-US" sz="2400" b="1" dirty="0">
                <a:solidFill>
                  <a:schemeClr val="bg1"/>
                </a:solidFill>
                <a:latin typeface="+mn-lt"/>
              </a:rPr>
              <a:t>“</a:t>
            </a:r>
            <a:r>
              <a:rPr lang="en-US" sz="2400" dirty="0">
                <a:solidFill>
                  <a:schemeClr val="bg1"/>
                </a:solidFill>
                <a:latin typeface="+mn-lt"/>
              </a:rPr>
              <a:t>…find them something to do that will enable them to </a:t>
            </a:r>
            <a:r>
              <a:rPr lang="en-US" sz="2400" dirty="0">
                <a:solidFill>
                  <a:srgbClr val="00FF00"/>
                </a:solidFill>
                <a:latin typeface="+mn-lt"/>
              </a:rPr>
              <a:t>sustain themselves</a:t>
            </a:r>
            <a:r>
              <a:rPr lang="en-US" sz="2400" dirty="0">
                <a:solidFill>
                  <a:schemeClr val="bg1"/>
                </a:solidFill>
                <a:latin typeface="+mn-lt"/>
              </a:rPr>
              <a:t>; but don’t </a:t>
            </a:r>
            <a:r>
              <a:rPr lang="en-US" sz="2400" dirty="0">
                <a:solidFill>
                  <a:srgbClr val="FF0000"/>
                </a:solidFill>
                <a:latin typeface="+mn-lt"/>
              </a:rPr>
              <a:t>relieve the idle</a:t>
            </a:r>
            <a:r>
              <a:rPr lang="en-US" sz="2400" dirty="0">
                <a:solidFill>
                  <a:schemeClr val="bg1"/>
                </a:solidFill>
                <a:latin typeface="+mn-lt"/>
              </a:rPr>
              <a:t>, for relieving those who are </a:t>
            </a:r>
            <a:r>
              <a:rPr lang="en-US" sz="2400" dirty="0">
                <a:solidFill>
                  <a:srgbClr val="00FF00"/>
                </a:solidFill>
                <a:latin typeface="+mn-lt"/>
              </a:rPr>
              <a:t>able</a:t>
            </a:r>
            <a:r>
              <a:rPr lang="en-US" sz="2400" dirty="0">
                <a:solidFill>
                  <a:srgbClr val="FF0000"/>
                </a:solidFill>
                <a:latin typeface="+mn-lt"/>
              </a:rPr>
              <a:t> but unwilling </a:t>
            </a:r>
            <a:r>
              <a:rPr lang="en-US" sz="2400" dirty="0">
                <a:solidFill>
                  <a:schemeClr val="bg1"/>
                </a:solidFill>
                <a:latin typeface="+mn-lt"/>
              </a:rPr>
              <a:t>to work is </a:t>
            </a:r>
            <a:r>
              <a:rPr lang="en-US" sz="2400" dirty="0">
                <a:solidFill>
                  <a:srgbClr val="FF0000"/>
                </a:solidFill>
                <a:latin typeface="+mn-lt"/>
              </a:rPr>
              <a:t>ruinous</a:t>
            </a:r>
            <a:r>
              <a:rPr lang="en-US" sz="2400" dirty="0">
                <a:solidFill>
                  <a:schemeClr val="bg1"/>
                </a:solidFill>
                <a:latin typeface="+mn-lt"/>
              </a:rPr>
              <a:t> to any community.” </a:t>
            </a:r>
            <a:r>
              <a:rPr lang="en-US" sz="1200" dirty="0">
                <a:solidFill>
                  <a:schemeClr val="bg1"/>
                </a:solidFill>
                <a:latin typeface="+mn-lt"/>
              </a:rPr>
              <a:t>(JD 14:107)</a:t>
            </a:r>
          </a:p>
        </p:txBody>
      </p:sp>
      <p:grpSp>
        <p:nvGrpSpPr>
          <p:cNvPr id="3" name="Group 2">
            <a:extLst>
              <a:ext uri="{FF2B5EF4-FFF2-40B4-BE49-F238E27FC236}">
                <a16:creationId xmlns:a16="http://schemas.microsoft.com/office/drawing/2014/main" id="{BE4B7973-FAF1-4E9E-B47D-351F0FAE68CC}"/>
              </a:ext>
            </a:extLst>
          </p:cNvPr>
          <p:cNvGrpSpPr/>
          <p:nvPr/>
        </p:nvGrpSpPr>
        <p:grpSpPr>
          <a:xfrm>
            <a:off x="237398" y="4754532"/>
            <a:ext cx="11633394" cy="1944620"/>
            <a:chOff x="237398" y="4754532"/>
            <a:chExt cx="11633394" cy="1944620"/>
          </a:xfrm>
        </p:grpSpPr>
        <p:sp>
          <p:nvSpPr>
            <p:cNvPr id="33" name="Rectangle 32">
              <a:extLst>
                <a:ext uri="{FF2B5EF4-FFF2-40B4-BE49-F238E27FC236}">
                  <a16:creationId xmlns:a16="http://schemas.microsoft.com/office/drawing/2014/main" id="{DCB3F59E-7A56-47CE-B526-87499C417BF2}"/>
                </a:ext>
              </a:extLst>
            </p:cNvPr>
            <p:cNvSpPr/>
            <p:nvPr/>
          </p:nvSpPr>
          <p:spPr>
            <a:xfrm>
              <a:off x="237398" y="5672554"/>
              <a:ext cx="9457637" cy="830997"/>
            </a:xfrm>
            <a:prstGeom prst="rect">
              <a:avLst/>
            </a:prstGeom>
          </p:spPr>
          <p:txBody>
            <a:bodyPr wrap="square">
              <a:spAutoFit/>
            </a:bodyPr>
            <a:lstStyle/>
            <a:p>
              <a:pPr algn="ctr">
                <a:defRPr/>
              </a:pPr>
              <a:r>
                <a:rPr lang="en-US" sz="4800" b="1" dirty="0">
                  <a:solidFill>
                    <a:srgbClr val="FF0000"/>
                  </a:solidFill>
                  <a:latin typeface="+mn-lt"/>
                </a:rPr>
                <a:t>Alfred Doolittle From “My Fair Lady”</a:t>
              </a:r>
            </a:p>
          </p:txBody>
        </p:sp>
        <p:pic>
          <p:nvPicPr>
            <p:cNvPr id="34" name="Picture 33" descr="A person in a suit and tie holding a glass of beer&#10;&#10;Description automatically generated with medium confidence">
              <a:extLst>
                <a:ext uri="{FF2B5EF4-FFF2-40B4-BE49-F238E27FC236}">
                  <a16:creationId xmlns:a16="http://schemas.microsoft.com/office/drawing/2014/main" id="{CFD08255-BFF1-4201-8F49-8600EC3F3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4840" y="4754532"/>
              <a:ext cx="1615952" cy="1944620"/>
            </a:xfrm>
            <a:prstGeom prst="rect">
              <a:avLst/>
            </a:prstGeom>
          </p:spPr>
        </p:pic>
      </p:grpSp>
      <p:sp>
        <p:nvSpPr>
          <p:cNvPr id="35" name="Rectangle 34">
            <a:extLst>
              <a:ext uri="{FF2B5EF4-FFF2-40B4-BE49-F238E27FC236}">
                <a16:creationId xmlns:a16="http://schemas.microsoft.com/office/drawing/2014/main" id="{D4DBC368-C835-42A9-8817-531D72F28EDE}"/>
              </a:ext>
            </a:extLst>
          </p:cNvPr>
          <p:cNvSpPr/>
          <p:nvPr/>
        </p:nvSpPr>
        <p:spPr>
          <a:xfrm>
            <a:off x="2666998" y="2067180"/>
            <a:ext cx="7495235" cy="830997"/>
          </a:xfrm>
          <a:prstGeom prst="rect">
            <a:avLst/>
          </a:prstGeom>
        </p:spPr>
        <p:txBody>
          <a:bodyPr wrap="square">
            <a:spAutoFit/>
          </a:bodyPr>
          <a:lstStyle/>
          <a:p>
            <a:r>
              <a:rPr lang="en-US" sz="2400" b="1" dirty="0">
                <a:solidFill>
                  <a:srgbClr val="00FF00"/>
                </a:solidFill>
                <a:latin typeface="+mn-lt"/>
              </a:rPr>
              <a:t>D&amp;C 43:42 </a:t>
            </a:r>
            <a:r>
              <a:rPr lang="en-US" sz="2400" dirty="0">
                <a:solidFill>
                  <a:schemeClr val="bg1"/>
                </a:solidFill>
                <a:latin typeface="+mn-lt"/>
              </a:rPr>
              <a:t>“Thou shalt not be </a:t>
            </a:r>
            <a:r>
              <a:rPr lang="en-US" sz="2400" dirty="0">
                <a:solidFill>
                  <a:srgbClr val="FF0000"/>
                </a:solidFill>
                <a:latin typeface="+mn-lt"/>
              </a:rPr>
              <a:t>idle</a:t>
            </a:r>
            <a:r>
              <a:rPr lang="en-US" sz="2400" dirty="0">
                <a:solidFill>
                  <a:schemeClr val="bg1"/>
                </a:solidFill>
                <a:latin typeface="+mn-lt"/>
              </a:rPr>
              <a:t>; for he that is </a:t>
            </a:r>
            <a:r>
              <a:rPr lang="en-US" sz="2400" dirty="0">
                <a:solidFill>
                  <a:srgbClr val="FF0000"/>
                </a:solidFill>
                <a:latin typeface="+mn-lt"/>
              </a:rPr>
              <a:t>idle</a:t>
            </a:r>
            <a:r>
              <a:rPr lang="en-US" sz="2400" dirty="0">
                <a:solidFill>
                  <a:schemeClr val="bg1"/>
                </a:solidFill>
                <a:latin typeface="+mn-lt"/>
              </a:rPr>
              <a:t> shall not eat the bread nor wear the garments of the laborer.”</a:t>
            </a:r>
          </a:p>
        </p:txBody>
      </p:sp>
      <p:grpSp>
        <p:nvGrpSpPr>
          <p:cNvPr id="2" name="Group 1">
            <a:extLst>
              <a:ext uri="{FF2B5EF4-FFF2-40B4-BE49-F238E27FC236}">
                <a16:creationId xmlns:a16="http://schemas.microsoft.com/office/drawing/2014/main" id="{ECB3D542-E226-4C22-BE83-68AC464F0559}"/>
              </a:ext>
            </a:extLst>
          </p:cNvPr>
          <p:cNvGrpSpPr/>
          <p:nvPr/>
        </p:nvGrpSpPr>
        <p:grpSpPr>
          <a:xfrm>
            <a:off x="183992" y="2088555"/>
            <a:ext cx="11779408" cy="2254845"/>
            <a:chOff x="183992" y="2088555"/>
            <a:chExt cx="11779408" cy="2254845"/>
          </a:xfrm>
        </p:grpSpPr>
        <p:sp>
          <p:nvSpPr>
            <p:cNvPr id="19" name="Rectangle 18">
              <a:extLst>
                <a:ext uri="{FF2B5EF4-FFF2-40B4-BE49-F238E27FC236}">
                  <a16:creationId xmlns:a16="http://schemas.microsoft.com/office/drawing/2014/main" id="{D28C8CF2-9CB9-485A-804F-0ADCB0371511}"/>
                </a:ext>
              </a:extLst>
            </p:cNvPr>
            <p:cNvSpPr/>
            <p:nvPr/>
          </p:nvSpPr>
          <p:spPr>
            <a:xfrm>
              <a:off x="183992" y="2931489"/>
              <a:ext cx="9412186" cy="1384995"/>
            </a:xfrm>
            <a:prstGeom prst="rect">
              <a:avLst/>
            </a:prstGeom>
          </p:spPr>
          <p:txBody>
            <a:bodyPr wrap="square">
              <a:spAutoFit/>
            </a:bodyPr>
            <a:lstStyle/>
            <a:p>
              <a:r>
                <a:rPr lang="en-US" sz="2400" b="1" dirty="0">
                  <a:solidFill>
                    <a:srgbClr val="00FF00"/>
                  </a:solidFill>
                  <a:latin typeface="+mn-lt"/>
                </a:rPr>
                <a:t>Elder Boyd K. Packer: </a:t>
              </a:r>
              <a:r>
                <a:rPr lang="en-US" sz="2400" dirty="0">
                  <a:solidFill>
                    <a:schemeClr val="bg1"/>
                  </a:solidFill>
                  <a:latin typeface="+mn-lt"/>
                </a:rPr>
                <a:t>“When people are </a:t>
              </a:r>
              <a:r>
                <a:rPr lang="en-US" sz="2400" dirty="0">
                  <a:solidFill>
                    <a:srgbClr val="00FF00"/>
                  </a:solidFill>
                  <a:latin typeface="+mn-lt"/>
                </a:rPr>
                <a:t>able</a:t>
              </a:r>
              <a:r>
                <a:rPr lang="en-US" sz="2400" dirty="0">
                  <a:solidFill>
                    <a:schemeClr val="bg1"/>
                  </a:solidFill>
                  <a:latin typeface="+mn-lt"/>
                </a:rPr>
                <a:t> but </a:t>
              </a:r>
              <a:r>
                <a:rPr lang="en-US" sz="2400" dirty="0">
                  <a:solidFill>
                    <a:srgbClr val="FF0000"/>
                  </a:solidFill>
                  <a:latin typeface="+mn-lt"/>
                </a:rPr>
                <a:t>unwilling</a:t>
              </a:r>
              <a:r>
                <a:rPr lang="en-US" sz="2400" dirty="0">
                  <a:solidFill>
                    <a:schemeClr val="bg1"/>
                  </a:solidFill>
                  <a:latin typeface="+mn-lt"/>
                </a:rPr>
                <a:t> to take care of themselves, we are responsible to employ the dictum of the Lord that the </a:t>
              </a:r>
              <a:r>
                <a:rPr lang="en-US" sz="2400" dirty="0">
                  <a:solidFill>
                    <a:srgbClr val="FF0000"/>
                  </a:solidFill>
                  <a:latin typeface="+mn-lt"/>
                </a:rPr>
                <a:t>idler</a:t>
              </a:r>
              <a:r>
                <a:rPr lang="en-US" sz="2400" dirty="0">
                  <a:solidFill>
                    <a:schemeClr val="bg1"/>
                  </a:solidFill>
                  <a:latin typeface="+mn-lt"/>
                </a:rPr>
                <a:t> shall </a:t>
              </a:r>
              <a:r>
                <a:rPr lang="en-US" sz="2400" dirty="0">
                  <a:solidFill>
                    <a:srgbClr val="00FF00"/>
                  </a:solidFill>
                  <a:latin typeface="+mn-lt"/>
                </a:rPr>
                <a:t>not eat the bread </a:t>
              </a:r>
              <a:r>
                <a:rPr lang="en-US" sz="2400" dirty="0">
                  <a:solidFill>
                    <a:schemeClr val="bg1"/>
                  </a:solidFill>
                  <a:latin typeface="+mn-lt"/>
                </a:rPr>
                <a:t>of the laborer.” </a:t>
              </a:r>
              <a:r>
                <a:rPr lang="en-US" sz="1200" dirty="0">
                  <a:solidFill>
                    <a:schemeClr val="bg1"/>
                  </a:solidFill>
                  <a:latin typeface="+mn-lt"/>
                </a:rPr>
                <a:t>("Solving Emotional Problems in the Lord’s Own Way", April 1978 General Conference)</a:t>
              </a:r>
            </a:p>
          </p:txBody>
        </p:sp>
        <p:pic>
          <p:nvPicPr>
            <p:cNvPr id="20" name="Picture 2" descr="Image result for boyd k. packer">
              <a:extLst>
                <a:ext uri="{FF2B5EF4-FFF2-40B4-BE49-F238E27FC236}">
                  <a16:creationId xmlns:a16="http://schemas.microsoft.com/office/drawing/2014/main" id="{796AE301-A8D6-4BA3-90AD-E9DCB0FD78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2233" y="2088555"/>
              <a:ext cx="1801167" cy="225484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3899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latin typeface="+mn-lt"/>
              </a:rPr>
              <a:pPr algn="ctr"/>
              <a:t>12</a:t>
            </a:fld>
            <a:endParaRPr lang="en-US" dirty="0">
              <a:latin typeface="+mn-lt"/>
            </a:endParaRPr>
          </a:p>
        </p:txBody>
      </p:sp>
      <p:pic>
        <p:nvPicPr>
          <p:cNvPr id="5" name="POLITICS_01 - Welfare2 (2FS)">
            <a:hlinkClick r:id="" action="ppaction://media"/>
            <a:extLst>
              <a:ext uri="{FF2B5EF4-FFF2-40B4-BE49-F238E27FC236}">
                <a16:creationId xmlns:a16="http://schemas.microsoft.com/office/drawing/2014/main" id="{B3FA4BF0-0BBD-46B8-BBE5-C93967F9312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0" y="76200"/>
            <a:ext cx="10668000" cy="4435740"/>
          </a:xfrm>
          <a:prstGeom prst="rect">
            <a:avLst/>
          </a:prstGeom>
        </p:spPr>
      </p:pic>
      <p:sp>
        <p:nvSpPr>
          <p:cNvPr id="6" name="TextBox 5">
            <a:extLst>
              <a:ext uri="{FF2B5EF4-FFF2-40B4-BE49-F238E27FC236}">
                <a16:creationId xmlns:a16="http://schemas.microsoft.com/office/drawing/2014/main" id="{471CA419-BE20-4CE5-892A-A93608E106EF}"/>
              </a:ext>
            </a:extLst>
          </p:cNvPr>
          <p:cNvSpPr txBox="1"/>
          <p:nvPr/>
        </p:nvSpPr>
        <p:spPr>
          <a:xfrm>
            <a:off x="128237" y="4572000"/>
            <a:ext cx="11935526" cy="2139047"/>
          </a:xfrm>
          <a:prstGeom prst="rect">
            <a:avLst/>
          </a:prstGeom>
          <a:noFill/>
        </p:spPr>
        <p:txBody>
          <a:bodyPr wrap="square">
            <a:spAutoFit/>
          </a:bodyPr>
          <a:lstStyle/>
          <a:p>
            <a:pPr>
              <a:defRPr/>
            </a:pPr>
            <a:r>
              <a:rPr lang="en-US" sz="1900" b="1" dirty="0">
                <a:solidFill>
                  <a:srgbClr val="FF0000"/>
                </a:solidFill>
                <a:latin typeface="+mn-lt"/>
              </a:rPr>
              <a:t>Alfred Doolittle: </a:t>
            </a:r>
            <a:r>
              <a:rPr lang="en-US" sz="1900" dirty="0">
                <a:solidFill>
                  <a:srgbClr val="FF0000"/>
                </a:solidFill>
                <a:latin typeface="+mn-lt"/>
              </a:rPr>
              <a:t> </a:t>
            </a:r>
            <a:r>
              <a:rPr lang="en-US" sz="1900" dirty="0">
                <a:solidFill>
                  <a:schemeClr val="bg1"/>
                </a:solidFill>
                <a:latin typeface="+mn-lt"/>
              </a:rPr>
              <a:t>“Well. Look at it my way. </a:t>
            </a:r>
            <a:r>
              <a:rPr lang="en-US" sz="1900" dirty="0">
                <a:solidFill>
                  <a:srgbClr val="FFFF00"/>
                </a:solidFill>
                <a:latin typeface="+mn-lt"/>
              </a:rPr>
              <a:t>What am I? I ask you what am I? </a:t>
            </a:r>
            <a:r>
              <a:rPr lang="en-US" sz="1900" dirty="0">
                <a:solidFill>
                  <a:schemeClr val="bg1"/>
                </a:solidFill>
                <a:latin typeface="+mn-lt"/>
              </a:rPr>
              <a:t>I’m one of the </a:t>
            </a:r>
            <a:r>
              <a:rPr lang="en-US" sz="1900" dirty="0" err="1">
                <a:solidFill>
                  <a:srgbClr val="FF0000"/>
                </a:solidFill>
                <a:latin typeface="+mn-lt"/>
              </a:rPr>
              <a:t>undeservin</a:t>
            </a:r>
            <a:r>
              <a:rPr lang="en-US" sz="1900" dirty="0">
                <a:solidFill>
                  <a:srgbClr val="FF0000"/>
                </a:solidFill>
                <a:latin typeface="+mn-lt"/>
              </a:rPr>
              <a:t>’ poor</a:t>
            </a:r>
            <a:r>
              <a:rPr lang="en-US" sz="1900" dirty="0">
                <a:solidFill>
                  <a:schemeClr val="bg1"/>
                </a:solidFill>
                <a:latin typeface="+mn-lt"/>
              </a:rPr>
              <a:t>, that’s what I am. Now think what that means to a man. It means he’s up against middle class morality for all of time. If there’s anything going and I puts in fer’ a bit of it, it’s always the same story.  Your </a:t>
            </a:r>
            <a:r>
              <a:rPr lang="en-US" sz="1900" dirty="0" err="1">
                <a:solidFill>
                  <a:schemeClr val="bg1"/>
                </a:solidFill>
                <a:latin typeface="+mn-lt"/>
              </a:rPr>
              <a:t>undeservin</a:t>
            </a:r>
            <a:r>
              <a:rPr lang="en-US" sz="1900" dirty="0">
                <a:solidFill>
                  <a:schemeClr val="bg1"/>
                </a:solidFill>
                <a:latin typeface="+mn-lt"/>
              </a:rPr>
              <a:t>' so you can’t have it. But my needs is as great as the most </a:t>
            </a:r>
            <a:r>
              <a:rPr lang="en-US" sz="1900" dirty="0" err="1">
                <a:solidFill>
                  <a:schemeClr val="bg1"/>
                </a:solidFill>
                <a:latin typeface="+mn-lt"/>
              </a:rPr>
              <a:t>deservin</a:t>
            </a:r>
            <a:r>
              <a:rPr lang="en-US" sz="1900" dirty="0">
                <a:solidFill>
                  <a:schemeClr val="bg1"/>
                </a:solidFill>
                <a:latin typeface="+mn-lt"/>
              </a:rPr>
              <a:t>' widows that ever got money out of six different charities in one week for the death of the same husband.  Heh.  I don’t need less than a </a:t>
            </a:r>
            <a:r>
              <a:rPr lang="en-US" sz="1900" dirty="0" err="1">
                <a:solidFill>
                  <a:schemeClr val="bg1"/>
                </a:solidFill>
                <a:latin typeface="+mn-lt"/>
              </a:rPr>
              <a:t>deservin</a:t>
            </a:r>
            <a:r>
              <a:rPr lang="en-US" sz="1900" dirty="0">
                <a:solidFill>
                  <a:schemeClr val="bg1"/>
                </a:solidFill>
                <a:latin typeface="+mn-lt"/>
              </a:rPr>
              <a:t>’ man.  I need more.  I don’t eat less hardy than he does.  And I drink…oh a lot more.  I’m </a:t>
            </a:r>
            <a:r>
              <a:rPr lang="en-US" sz="1900" dirty="0" err="1">
                <a:solidFill>
                  <a:schemeClr val="bg1"/>
                </a:solidFill>
                <a:latin typeface="+mn-lt"/>
              </a:rPr>
              <a:t>playin</a:t>
            </a:r>
            <a:r>
              <a:rPr lang="en-US" sz="1900" dirty="0">
                <a:solidFill>
                  <a:schemeClr val="bg1"/>
                </a:solidFill>
                <a:latin typeface="+mn-lt"/>
              </a:rPr>
              <a:t>’ strait with you.  I </a:t>
            </a:r>
            <a:r>
              <a:rPr lang="en-US" sz="1900" dirty="0" err="1">
                <a:solidFill>
                  <a:schemeClr val="bg1"/>
                </a:solidFill>
                <a:latin typeface="+mn-lt"/>
              </a:rPr>
              <a:t>ain’t</a:t>
            </a:r>
            <a:r>
              <a:rPr lang="en-US" sz="1900" dirty="0">
                <a:solidFill>
                  <a:schemeClr val="bg1"/>
                </a:solidFill>
                <a:latin typeface="+mn-lt"/>
              </a:rPr>
              <a:t> pretending to be deserving.  </a:t>
            </a:r>
            <a:r>
              <a:rPr lang="en-US" sz="1900" dirty="0">
                <a:solidFill>
                  <a:srgbClr val="FF0000"/>
                </a:solidFill>
                <a:latin typeface="+mn-lt"/>
              </a:rPr>
              <a:t>No.  I’m undeserving.  And I mean to go on being undeserving.  I like it and that’s the truth</a:t>
            </a:r>
            <a:r>
              <a:rPr lang="en-US" sz="1900" dirty="0">
                <a:solidFill>
                  <a:schemeClr val="bg1"/>
                </a:solidFill>
                <a:latin typeface="+mn-lt"/>
              </a:rPr>
              <a:t>.” </a:t>
            </a:r>
            <a:r>
              <a:rPr lang="en-US" sz="1200" dirty="0">
                <a:solidFill>
                  <a:schemeClr val="bg1"/>
                </a:solidFill>
                <a:latin typeface="+mn-lt"/>
              </a:rPr>
              <a:t>(My Fair Lady, Warner Bros., 1964, Video Timeline 56:30-57:22)</a:t>
            </a:r>
          </a:p>
        </p:txBody>
      </p:sp>
    </p:spTree>
    <p:extLst>
      <p:ext uri="{BB962C8B-B14F-4D97-AF65-F5344CB8AC3E}">
        <p14:creationId xmlns:p14="http://schemas.microsoft.com/office/powerpoint/2010/main" val="26602538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dirty="0"/>
              <a:t>©ChristianEternalism.org</a:t>
            </a:r>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latin typeface="+mn-lt"/>
              </a:rPr>
              <a:pPr algn="ctr"/>
              <a:t>13</a:t>
            </a:fld>
            <a:endParaRPr lang="en-US" dirty="0">
              <a:latin typeface="+mn-lt"/>
            </a:endParaRPr>
          </a:p>
        </p:txBody>
      </p:sp>
      <p:sp>
        <p:nvSpPr>
          <p:cNvPr id="7" name="TextBox 6">
            <a:extLst>
              <a:ext uri="{FF2B5EF4-FFF2-40B4-BE49-F238E27FC236}">
                <a16:creationId xmlns:a16="http://schemas.microsoft.com/office/drawing/2014/main" id="{AC242C2C-5EEC-4309-81D5-15589045FE6C}"/>
              </a:ext>
            </a:extLst>
          </p:cNvPr>
          <p:cNvSpPr txBox="1"/>
          <p:nvPr/>
        </p:nvSpPr>
        <p:spPr>
          <a:xfrm>
            <a:off x="195943" y="2331307"/>
            <a:ext cx="11963400" cy="4154984"/>
          </a:xfrm>
          <a:prstGeom prst="rect">
            <a:avLst/>
          </a:prstGeom>
          <a:noFill/>
        </p:spPr>
        <p:txBody>
          <a:bodyPr wrap="square">
            <a:spAutoFit/>
          </a:bodyPr>
          <a:lstStyle/>
          <a:p>
            <a:pPr>
              <a:defRPr/>
            </a:pPr>
            <a:r>
              <a:rPr lang="en-US" dirty="0">
                <a:solidFill>
                  <a:schemeClr val="bg1"/>
                </a:solidFill>
                <a:latin typeface="+mn-lt"/>
              </a:rPr>
              <a:t>‘Yes, and very cheaply, too. The price is only one feather for a worm.’</a:t>
            </a:r>
          </a:p>
          <a:p>
            <a:pPr>
              <a:defRPr/>
            </a:pPr>
            <a:r>
              <a:rPr lang="en-US" dirty="0">
                <a:solidFill>
                  <a:schemeClr val="bg1"/>
                </a:solidFill>
                <a:latin typeface="+mn-lt"/>
              </a:rPr>
              <a:t>The lark thought for a moment. ‘I must have a million feathers. Surely, I’ll never miss one of them. Here is an opportunity to get a good dinner for </a:t>
            </a:r>
            <a:r>
              <a:rPr lang="en-US" dirty="0">
                <a:solidFill>
                  <a:srgbClr val="FF0000"/>
                </a:solidFill>
                <a:latin typeface="+mn-lt"/>
              </a:rPr>
              <a:t>no work at all</a:t>
            </a:r>
            <a:r>
              <a:rPr lang="en-US" dirty="0">
                <a:solidFill>
                  <a:schemeClr val="bg1"/>
                </a:solidFill>
                <a:latin typeface="+mn-lt"/>
              </a:rPr>
              <a:t>.’ So he told the man he would buy one. He searched carefully under his wing for a tiny feather. He winced a bit as he pulled it out, but the size and quality of the worm made him quickly forget the pain. High up in the tree again he began to sing as beautifully as before.</a:t>
            </a:r>
          </a:p>
          <a:p>
            <a:pPr>
              <a:defRPr/>
            </a:pPr>
            <a:endParaRPr lang="en-US" sz="400" dirty="0">
              <a:solidFill>
                <a:schemeClr val="bg1"/>
              </a:solidFill>
              <a:latin typeface="+mn-lt"/>
            </a:endParaRPr>
          </a:p>
          <a:p>
            <a:pPr>
              <a:defRPr/>
            </a:pPr>
            <a:r>
              <a:rPr lang="en-US" dirty="0">
                <a:solidFill>
                  <a:schemeClr val="bg1"/>
                </a:solidFill>
                <a:latin typeface="+mn-lt"/>
              </a:rPr>
              <a:t>The next day he saw the same man and once again he exchanged a feather for a worm. What a wonderful, </a:t>
            </a:r>
            <a:r>
              <a:rPr lang="en-US" dirty="0">
                <a:solidFill>
                  <a:srgbClr val="FF0000"/>
                </a:solidFill>
                <a:latin typeface="+mn-lt"/>
              </a:rPr>
              <a:t>effortless way to get dinner!</a:t>
            </a:r>
            <a:r>
              <a:rPr lang="en-US" dirty="0">
                <a:solidFill>
                  <a:schemeClr val="bg1"/>
                </a:solidFill>
                <a:latin typeface="+mn-lt"/>
              </a:rPr>
              <a:t>  Each day thereafter the lark surrendered a feather, and each loss seemed to hurt less and less. In the beginning he had many feathers, but as the days passed he found it more difficult to fly. Finally, after the loss of one of his primary feathers, he could no longer reach the top of the tree, let alone fly up into the sky. In fact he could do no more than flutter a few feet in the air, and was forced to seek his food with the quarrelsome, bickering sparrows.</a:t>
            </a:r>
          </a:p>
          <a:p>
            <a:pPr>
              <a:defRPr/>
            </a:pPr>
            <a:endParaRPr lang="en-US" sz="400" dirty="0">
              <a:solidFill>
                <a:schemeClr val="bg1"/>
              </a:solidFill>
              <a:latin typeface="+mn-lt"/>
            </a:endParaRPr>
          </a:p>
          <a:p>
            <a:pPr>
              <a:defRPr/>
            </a:pPr>
            <a:r>
              <a:rPr lang="en-US" dirty="0">
                <a:solidFill>
                  <a:schemeClr val="bg1"/>
                </a:solidFill>
                <a:latin typeface="+mn-lt"/>
              </a:rPr>
              <a:t>The man with the worms came no more, for there were no feathers to pay for the meals. The lark no longer sang because he was so ashamed of his fallen state.</a:t>
            </a:r>
          </a:p>
          <a:p>
            <a:pPr>
              <a:defRPr/>
            </a:pPr>
            <a:endParaRPr lang="en-US" sz="400" dirty="0">
              <a:solidFill>
                <a:schemeClr val="bg1"/>
              </a:solidFill>
              <a:latin typeface="+mn-lt"/>
            </a:endParaRPr>
          </a:p>
          <a:p>
            <a:pPr>
              <a:defRPr/>
            </a:pPr>
            <a:r>
              <a:rPr lang="en-US" dirty="0">
                <a:solidFill>
                  <a:schemeClr val="bg1"/>
                </a:solidFill>
                <a:latin typeface="+mn-lt"/>
              </a:rPr>
              <a:t>This is how unworthy habits possess us—first painfully, then more easily, until at last we find ourselves stripped of all that lets us sing and soar. This is how </a:t>
            </a:r>
            <a:r>
              <a:rPr lang="en-US" dirty="0">
                <a:solidFill>
                  <a:srgbClr val="FF0000"/>
                </a:solidFill>
                <a:latin typeface="+mn-lt"/>
              </a:rPr>
              <a:t>freedom is lost</a:t>
            </a:r>
            <a:r>
              <a:rPr lang="en-US" dirty="0">
                <a:solidFill>
                  <a:schemeClr val="bg1"/>
                </a:solidFill>
                <a:latin typeface="+mn-lt"/>
              </a:rPr>
              <a:t>. This is how we become </a:t>
            </a:r>
            <a:r>
              <a:rPr lang="en-US" dirty="0">
                <a:solidFill>
                  <a:srgbClr val="FF0000"/>
                </a:solidFill>
                <a:latin typeface="+mn-lt"/>
              </a:rPr>
              <a:t>enmeshed in sin</a:t>
            </a:r>
            <a:r>
              <a:rPr lang="en-US" dirty="0">
                <a:solidFill>
                  <a:schemeClr val="bg1"/>
                </a:solidFill>
                <a:latin typeface="+mn-lt"/>
              </a:rPr>
              <a:t>.” </a:t>
            </a:r>
            <a:r>
              <a:rPr lang="en-US" sz="1200" dirty="0">
                <a:solidFill>
                  <a:schemeClr val="bg1"/>
                </a:solidFill>
                <a:latin typeface="+mn-lt"/>
              </a:rPr>
              <a:t>(The Miracle of Forgiveness, p.214–15)</a:t>
            </a:r>
          </a:p>
        </p:txBody>
      </p:sp>
      <p:pic>
        <p:nvPicPr>
          <p:cNvPr id="3" name="Picture 2" descr="A bird with a long beak&#10;&#10;Description automatically generated with medium confidence">
            <a:extLst>
              <a:ext uri="{FF2B5EF4-FFF2-40B4-BE49-F238E27FC236}">
                <a16:creationId xmlns:a16="http://schemas.microsoft.com/office/drawing/2014/main" id="{59087B6B-A737-40D3-8AD2-E01D75C948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3600" y="426307"/>
            <a:ext cx="2235199" cy="1676399"/>
          </a:xfrm>
          <a:prstGeom prst="rect">
            <a:avLst/>
          </a:prstGeom>
        </p:spPr>
      </p:pic>
      <p:sp>
        <p:nvSpPr>
          <p:cNvPr id="17" name="TextBox 16">
            <a:extLst>
              <a:ext uri="{FF2B5EF4-FFF2-40B4-BE49-F238E27FC236}">
                <a16:creationId xmlns:a16="http://schemas.microsoft.com/office/drawing/2014/main" id="{361B5822-E2C5-C01B-6812-281CA8139DD9}"/>
              </a:ext>
            </a:extLst>
          </p:cNvPr>
          <p:cNvSpPr txBox="1"/>
          <p:nvPr/>
        </p:nvSpPr>
        <p:spPr>
          <a:xfrm>
            <a:off x="2514600" y="273907"/>
            <a:ext cx="6858000" cy="2246769"/>
          </a:xfrm>
          <a:prstGeom prst="rect">
            <a:avLst/>
          </a:prstGeom>
          <a:noFill/>
        </p:spPr>
        <p:txBody>
          <a:bodyPr wrap="square">
            <a:spAutoFit/>
          </a:bodyPr>
          <a:lstStyle/>
          <a:p>
            <a:pPr>
              <a:defRPr/>
            </a:pPr>
            <a:r>
              <a:rPr lang="en-US" sz="2400" b="1" dirty="0">
                <a:solidFill>
                  <a:srgbClr val="66FF33"/>
                </a:solidFill>
                <a:latin typeface="+mn-lt"/>
              </a:rPr>
              <a:t>President Spencer W. Kimball: </a:t>
            </a:r>
            <a:r>
              <a:rPr lang="en-US" b="1" dirty="0">
                <a:solidFill>
                  <a:schemeClr val="bg1"/>
                </a:solidFill>
                <a:latin typeface="+mn-lt"/>
              </a:rPr>
              <a:t>“</a:t>
            </a:r>
            <a:r>
              <a:rPr lang="en-US" dirty="0">
                <a:solidFill>
                  <a:schemeClr val="bg1"/>
                </a:solidFill>
                <a:latin typeface="+mn-lt"/>
              </a:rPr>
              <a:t>This is demonstrated in the story of the lark. Sitting in the high branches of a tree safe from harm, he saw a traveler walking through the forest carrying a mysterious little black box. The lark flew down and perched on the traveler’s shoulder. ‘</a:t>
            </a:r>
            <a:r>
              <a:rPr lang="en-US" dirty="0">
                <a:solidFill>
                  <a:srgbClr val="FFFF00"/>
                </a:solidFill>
                <a:latin typeface="+mn-lt"/>
              </a:rPr>
              <a:t>What do you have in the little black box?</a:t>
            </a:r>
            <a:r>
              <a:rPr lang="en-US" dirty="0">
                <a:solidFill>
                  <a:schemeClr val="bg1"/>
                </a:solidFill>
                <a:latin typeface="+mn-lt"/>
              </a:rPr>
              <a:t>’ he asked.</a:t>
            </a:r>
          </a:p>
          <a:p>
            <a:pPr>
              <a:defRPr/>
            </a:pPr>
            <a:r>
              <a:rPr lang="en-US" dirty="0">
                <a:solidFill>
                  <a:schemeClr val="bg1"/>
                </a:solidFill>
                <a:latin typeface="+mn-lt"/>
              </a:rPr>
              <a:t>‘Worms,’ the traveler replied.</a:t>
            </a:r>
          </a:p>
          <a:p>
            <a:pPr>
              <a:defRPr/>
            </a:pPr>
            <a:endParaRPr lang="en-US" sz="400" dirty="0">
              <a:solidFill>
                <a:schemeClr val="bg1"/>
              </a:solidFill>
              <a:latin typeface="+mn-lt"/>
            </a:endParaRPr>
          </a:p>
          <a:p>
            <a:pPr>
              <a:defRPr/>
            </a:pPr>
            <a:r>
              <a:rPr lang="en-US" dirty="0">
                <a:solidFill>
                  <a:schemeClr val="bg1"/>
                </a:solidFill>
                <a:latin typeface="+mn-lt"/>
              </a:rPr>
              <a:t>‘Are they for sale?’</a:t>
            </a:r>
          </a:p>
        </p:txBody>
      </p:sp>
      <p:grpSp>
        <p:nvGrpSpPr>
          <p:cNvPr id="36" name="Group 35">
            <a:extLst>
              <a:ext uri="{FF2B5EF4-FFF2-40B4-BE49-F238E27FC236}">
                <a16:creationId xmlns:a16="http://schemas.microsoft.com/office/drawing/2014/main" id="{24066195-7143-EF92-B57E-4B5FF740AEFC}"/>
              </a:ext>
            </a:extLst>
          </p:cNvPr>
          <p:cNvGrpSpPr/>
          <p:nvPr/>
        </p:nvGrpSpPr>
        <p:grpSpPr>
          <a:xfrm>
            <a:off x="76200" y="228600"/>
            <a:ext cx="2209800" cy="2102707"/>
            <a:chOff x="76200" y="152400"/>
            <a:chExt cx="2209800" cy="2102707"/>
          </a:xfrm>
        </p:grpSpPr>
        <p:sp>
          <p:nvSpPr>
            <p:cNvPr id="34" name="Rectangle 33">
              <a:extLst>
                <a:ext uri="{FF2B5EF4-FFF2-40B4-BE49-F238E27FC236}">
                  <a16:creationId xmlns:a16="http://schemas.microsoft.com/office/drawing/2014/main" id="{6FD0201D-AE3E-1DC3-67E5-DA1B22CED810}"/>
                </a:ext>
              </a:extLst>
            </p:cNvPr>
            <p:cNvSpPr/>
            <p:nvPr/>
          </p:nvSpPr>
          <p:spPr>
            <a:xfrm>
              <a:off x="381000" y="451903"/>
              <a:ext cx="952500" cy="897925"/>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256A125-D59E-4721-6210-69B99B27D50D}"/>
                </a:ext>
              </a:extLst>
            </p:cNvPr>
            <p:cNvSpPr/>
            <p:nvPr/>
          </p:nvSpPr>
          <p:spPr>
            <a:xfrm>
              <a:off x="381000" y="1338942"/>
              <a:ext cx="952499" cy="888598"/>
            </a:xfrm>
            <a:prstGeom prst="rect">
              <a:avLst/>
            </a:prstGeom>
            <a:solidFill>
              <a:srgbClr val="F842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97BFA65-58BA-7369-7CFD-D085BC5FC842}"/>
                </a:ext>
              </a:extLst>
            </p:cNvPr>
            <p:cNvSpPr txBox="1"/>
            <p:nvPr/>
          </p:nvSpPr>
          <p:spPr>
            <a:xfrm rot="16200000">
              <a:off x="-217340" y="757881"/>
              <a:ext cx="909477" cy="307777"/>
            </a:xfrm>
            <a:prstGeom prst="rect">
              <a:avLst/>
            </a:prstGeom>
            <a:noFill/>
          </p:spPr>
          <p:txBody>
            <a:bodyPr wrap="square">
              <a:spAutoFit/>
            </a:bodyPr>
            <a:lstStyle/>
            <a:p>
              <a:pPr algn="ctr">
                <a:defRPr/>
              </a:pPr>
              <a:r>
                <a:rPr lang="en-US" sz="1400" b="1" dirty="0">
                  <a:solidFill>
                    <a:srgbClr val="00FF00"/>
                  </a:solidFill>
                  <a:latin typeface="+mn-lt"/>
                </a:rPr>
                <a:t>Able</a:t>
              </a:r>
              <a:endParaRPr lang="en-US" sz="1400" dirty="0">
                <a:solidFill>
                  <a:srgbClr val="00FF00"/>
                </a:solidFill>
                <a:latin typeface="+mn-lt"/>
              </a:endParaRPr>
            </a:p>
          </p:txBody>
        </p:sp>
        <p:sp>
          <p:nvSpPr>
            <p:cNvPr id="26" name="TextBox 25">
              <a:extLst>
                <a:ext uri="{FF2B5EF4-FFF2-40B4-BE49-F238E27FC236}">
                  <a16:creationId xmlns:a16="http://schemas.microsoft.com/office/drawing/2014/main" id="{5E2F2A46-E2CB-693C-D274-DDD5261BF8AF}"/>
                </a:ext>
              </a:extLst>
            </p:cNvPr>
            <p:cNvSpPr txBox="1"/>
            <p:nvPr/>
          </p:nvSpPr>
          <p:spPr>
            <a:xfrm rot="16200000">
              <a:off x="-219986" y="1651143"/>
              <a:ext cx="900150" cy="307777"/>
            </a:xfrm>
            <a:prstGeom prst="rect">
              <a:avLst/>
            </a:prstGeom>
            <a:noFill/>
          </p:spPr>
          <p:txBody>
            <a:bodyPr wrap="square">
              <a:spAutoFit/>
            </a:bodyPr>
            <a:lstStyle/>
            <a:p>
              <a:pPr algn="ctr">
                <a:defRPr/>
              </a:pPr>
              <a:r>
                <a:rPr lang="en-US" sz="1400" b="1" dirty="0">
                  <a:solidFill>
                    <a:srgbClr val="00FF00"/>
                  </a:solidFill>
                  <a:latin typeface="+mn-lt"/>
                </a:rPr>
                <a:t>Unable</a:t>
              </a:r>
              <a:endParaRPr lang="en-US" sz="1400" dirty="0">
                <a:solidFill>
                  <a:srgbClr val="00FF00"/>
                </a:solidFill>
                <a:latin typeface="+mn-lt"/>
              </a:endParaRPr>
            </a:p>
          </p:txBody>
        </p:sp>
        <p:sp>
          <p:nvSpPr>
            <p:cNvPr id="27" name="Rectangle 26">
              <a:extLst>
                <a:ext uri="{FF2B5EF4-FFF2-40B4-BE49-F238E27FC236}">
                  <a16:creationId xmlns:a16="http://schemas.microsoft.com/office/drawing/2014/main" id="{C854AF3E-EB24-2499-60A2-8681BDBC256A}"/>
                </a:ext>
              </a:extLst>
            </p:cNvPr>
            <p:cNvSpPr/>
            <p:nvPr/>
          </p:nvSpPr>
          <p:spPr>
            <a:xfrm>
              <a:off x="1325262" y="457031"/>
              <a:ext cx="952500" cy="897925"/>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E03E5D8C-21E0-C808-1339-D9F217D43AA2}"/>
                </a:ext>
              </a:extLst>
            </p:cNvPr>
            <p:cNvSpPr txBox="1"/>
            <p:nvPr/>
          </p:nvSpPr>
          <p:spPr>
            <a:xfrm>
              <a:off x="401640" y="152400"/>
              <a:ext cx="969960" cy="307777"/>
            </a:xfrm>
            <a:prstGeom prst="rect">
              <a:avLst/>
            </a:prstGeom>
            <a:noFill/>
          </p:spPr>
          <p:txBody>
            <a:bodyPr wrap="square">
              <a:spAutoFit/>
            </a:bodyPr>
            <a:lstStyle/>
            <a:p>
              <a:pPr algn="ctr">
                <a:defRPr/>
              </a:pPr>
              <a:r>
                <a:rPr lang="en-US" sz="1400" b="1" dirty="0">
                  <a:solidFill>
                    <a:srgbClr val="FF0000"/>
                  </a:solidFill>
                  <a:latin typeface="+mn-lt"/>
                </a:rPr>
                <a:t>Unwilling</a:t>
              </a:r>
            </a:p>
          </p:txBody>
        </p:sp>
        <p:sp>
          <p:nvSpPr>
            <p:cNvPr id="31" name="TextBox 30">
              <a:extLst>
                <a:ext uri="{FF2B5EF4-FFF2-40B4-BE49-F238E27FC236}">
                  <a16:creationId xmlns:a16="http://schemas.microsoft.com/office/drawing/2014/main" id="{3246A0BE-4F93-EFDB-83EF-789036847D8E}"/>
                </a:ext>
              </a:extLst>
            </p:cNvPr>
            <p:cNvSpPr txBox="1"/>
            <p:nvPr/>
          </p:nvSpPr>
          <p:spPr>
            <a:xfrm>
              <a:off x="1358270" y="152400"/>
              <a:ext cx="927730" cy="307777"/>
            </a:xfrm>
            <a:prstGeom prst="rect">
              <a:avLst/>
            </a:prstGeom>
            <a:noFill/>
          </p:spPr>
          <p:txBody>
            <a:bodyPr wrap="square">
              <a:spAutoFit/>
            </a:bodyPr>
            <a:lstStyle/>
            <a:p>
              <a:pPr algn="ctr">
                <a:defRPr/>
              </a:pPr>
              <a:r>
                <a:rPr lang="en-US" sz="1400" b="1" dirty="0">
                  <a:solidFill>
                    <a:srgbClr val="00FF00"/>
                  </a:solidFill>
                  <a:latin typeface="+mn-lt"/>
                </a:rPr>
                <a:t>Willing</a:t>
              </a:r>
            </a:p>
          </p:txBody>
        </p:sp>
        <p:sp>
          <p:nvSpPr>
            <p:cNvPr id="32" name="Rectangle 31">
              <a:extLst>
                <a:ext uri="{FF2B5EF4-FFF2-40B4-BE49-F238E27FC236}">
                  <a16:creationId xmlns:a16="http://schemas.microsoft.com/office/drawing/2014/main" id="{629CFE0B-38A9-32A8-37AF-A67B3D7B65C3}"/>
                </a:ext>
              </a:extLst>
            </p:cNvPr>
            <p:cNvSpPr/>
            <p:nvPr/>
          </p:nvSpPr>
          <p:spPr>
            <a:xfrm>
              <a:off x="1325262" y="1344737"/>
              <a:ext cx="952499" cy="888598"/>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3F4E8CE-164E-A5DB-2DF1-E4423B8232F2}"/>
                </a:ext>
              </a:extLst>
            </p:cNvPr>
            <p:cNvSpPr txBox="1"/>
            <p:nvPr/>
          </p:nvSpPr>
          <p:spPr>
            <a:xfrm>
              <a:off x="405768" y="1507522"/>
              <a:ext cx="927730" cy="523220"/>
            </a:xfrm>
            <a:prstGeom prst="rect">
              <a:avLst/>
            </a:prstGeom>
            <a:noFill/>
          </p:spPr>
          <p:txBody>
            <a:bodyPr wrap="square">
              <a:spAutoFit/>
            </a:bodyPr>
            <a:lstStyle/>
            <a:p>
              <a:pPr algn="ctr">
                <a:defRPr/>
              </a:pPr>
              <a:r>
                <a:rPr lang="en-US" sz="1400" b="1" dirty="0">
                  <a:latin typeface="+mn-lt"/>
                </a:rPr>
                <a:t>Poor</a:t>
              </a:r>
            </a:p>
            <a:p>
              <a:pPr algn="ctr">
                <a:defRPr/>
              </a:pPr>
              <a:r>
                <a:rPr lang="en-US" sz="1400" b="1" dirty="0">
                  <a:latin typeface="+mn-lt"/>
                </a:rPr>
                <a:t>Devils</a:t>
              </a:r>
              <a:endParaRPr lang="en-US" sz="1400" dirty="0">
                <a:latin typeface="+mn-lt"/>
              </a:endParaRPr>
            </a:p>
          </p:txBody>
        </p:sp>
      </p:grpSp>
    </p:spTree>
    <p:extLst>
      <p:ext uri="{BB962C8B-B14F-4D97-AF65-F5344CB8AC3E}">
        <p14:creationId xmlns:p14="http://schemas.microsoft.com/office/powerpoint/2010/main" val="138987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latin typeface="+mn-lt"/>
              </a:rPr>
              <a:pPr algn="ctr"/>
              <a:t>14</a:t>
            </a:fld>
            <a:endParaRPr lang="en-US" dirty="0">
              <a:latin typeface="+mn-lt"/>
            </a:endParaRPr>
          </a:p>
        </p:txBody>
      </p:sp>
      <p:sp>
        <p:nvSpPr>
          <p:cNvPr id="6" name="Rectangle 5">
            <a:extLst>
              <a:ext uri="{FF2B5EF4-FFF2-40B4-BE49-F238E27FC236}">
                <a16:creationId xmlns:a16="http://schemas.microsoft.com/office/drawing/2014/main" id="{621C1DE7-5224-4D34-B2AE-D8C90A0094E6}"/>
              </a:ext>
            </a:extLst>
          </p:cNvPr>
          <p:cNvSpPr/>
          <p:nvPr/>
        </p:nvSpPr>
        <p:spPr>
          <a:xfrm>
            <a:off x="0" y="0"/>
            <a:ext cx="12192000" cy="830997"/>
          </a:xfrm>
          <a:prstGeom prst="rect">
            <a:avLst/>
          </a:prstGeom>
        </p:spPr>
        <p:txBody>
          <a:bodyPr wrap="square">
            <a:spAutoFit/>
          </a:bodyPr>
          <a:lstStyle/>
          <a:p>
            <a:pPr algn="ctr">
              <a:defRPr/>
            </a:pPr>
            <a:r>
              <a:rPr lang="en-US" sz="4800" b="1" dirty="0">
                <a:solidFill>
                  <a:srgbClr val="FFFF00"/>
                </a:solidFill>
                <a:latin typeface="+mn-lt"/>
              </a:rPr>
              <a:t>What about natural disasters?</a:t>
            </a:r>
          </a:p>
        </p:txBody>
      </p:sp>
      <p:pic>
        <p:nvPicPr>
          <p:cNvPr id="7" name="Picture 2" descr="Image result for tornado pictures">
            <a:extLst>
              <a:ext uri="{FF2B5EF4-FFF2-40B4-BE49-F238E27FC236}">
                <a16:creationId xmlns:a16="http://schemas.microsoft.com/office/drawing/2014/main" id="{BA2F119E-2E56-4C13-864B-A898F12E5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693" y="879585"/>
            <a:ext cx="2733907" cy="213928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Object 7">
            <a:extLst>
              <a:ext uri="{FF2B5EF4-FFF2-40B4-BE49-F238E27FC236}">
                <a16:creationId xmlns:a16="http://schemas.microsoft.com/office/drawing/2014/main" id="{5AF1DDAD-F462-4AE4-BCEE-231C61CC5861}"/>
              </a:ext>
            </a:extLst>
          </p:cNvPr>
          <p:cNvGraphicFramePr>
            <a:graphicFrameLocks noChangeAspect="1"/>
          </p:cNvGraphicFramePr>
          <p:nvPr>
            <p:extLst>
              <p:ext uri="{D42A27DB-BD31-4B8C-83A1-F6EECF244321}">
                <p14:modId xmlns:p14="http://schemas.microsoft.com/office/powerpoint/2010/main" val="1536181621"/>
              </p:ext>
            </p:extLst>
          </p:nvPr>
        </p:nvGraphicFramePr>
        <p:xfrm>
          <a:off x="8789572" y="879585"/>
          <a:ext cx="3213787" cy="2133598"/>
        </p:xfrm>
        <a:graphic>
          <a:graphicData uri="http://schemas.openxmlformats.org/presentationml/2006/ole">
            <mc:AlternateContent xmlns:mc="http://schemas.openxmlformats.org/markup-compatibility/2006">
              <mc:Choice xmlns:v="urn:schemas-microsoft-com:vml" Requires="v">
                <p:oleObj r:id="rId4" imgW="4571280" imgH="3034800" progId="">
                  <p:embed/>
                </p:oleObj>
              </mc:Choice>
              <mc:Fallback>
                <p:oleObj r:id="rId4" imgW="4571280" imgH="3034800" progId="">
                  <p:embed/>
                  <p:pic>
                    <p:nvPicPr>
                      <p:cNvPr id="3" name="Object 2"/>
                      <p:cNvPicPr/>
                      <p:nvPr/>
                    </p:nvPicPr>
                    <p:blipFill>
                      <a:blip r:embed="rId5"/>
                      <a:stretch>
                        <a:fillRect/>
                      </a:stretch>
                    </p:blipFill>
                    <p:spPr>
                      <a:xfrm>
                        <a:off x="8789572" y="879585"/>
                        <a:ext cx="3213787" cy="2133598"/>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F74E6FC6-7D0A-4180-8F59-CCAF7D2C9349}"/>
              </a:ext>
            </a:extLst>
          </p:cNvPr>
          <p:cNvGraphicFramePr>
            <a:graphicFrameLocks noChangeAspect="1"/>
          </p:cNvGraphicFramePr>
          <p:nvPr>
            <p:extLst>
              <p:ext uri="{D42A27DB-BD31-4B8C-83A1-F6EECF244321}">
                <p14:modId xmlns:p14="http://schemas.microsoft.com/office/powerpoint/2010/main" val="458156462"/>
              </p:ext>
            </p:extLst>
          </p:nvPr>
        </p:nvGraphicFramePr>
        <p:xfrm>
          <a:off x="2438400" y="879585"/>
          <a:ext cx="3200399" cy="2133599"/>
        </p:xfrm>
        <a:graphic>
          <a:graphicData uri="http://schemas.openxmlformats.org/presentationml/2006/ole">
            <mc:AlternateContent xmlns:mc="http://schemas.openxmlformats.org/markup-compatibility/2006">
              <mc:Choice xmlns:v="urn:schemas-microsoft-com:vml" Requires="v">
                <p:oleObj r:id="rId6" imgW="4571280" imgH="3047400" progId="">
                  <p:embed/>
                </p:oleObj>
              </mc:Choice>
              <mc:Fallback>
                <p:oleObj r:id="rId6" imgW="4571280" imgH="3047400" progId="">
                  <p:embed/>
                  <p:pic>
                    <p:nvPicPr>
                      <p:cNvPr id="2" name="Object 1"/>
                      <p:cNvPicPr/>
                      <p:nvPr/>
                    </p:nvPicPr>
                    <p:blipFill>
                      <a:blip r:embed="rId7"/>
                      <a:stretch>
                        <a:fillRect/>
                      </a:stretch>
                    </p:blipFill>
                    <p:spPr>
                      <a:xfrm>
                        <a:off x="2438400" y="879585"/>
                        <a:ext cx="3200399" cy="2133599"/>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6783097B-EA73-424D-A5E1-E88382FAC74E}"/>
              </a:ext>
            </a:extLst>
          </p:cNvPr>
          <p:cNvSpPr txBox="1"/>
          <p:nvPr/>
        </p:nvSpPr>
        <p:spPr>
          <a:xfrm>
            <a:off x="152399" y="3809751"/>
            <a:ext cx="11772901" cy="1384995"/>
          </a:xfrm>
          <a:prstGeom prst="rect">
            <a:avLst/>
          </a:prstGeom>
          <a:noFill/>
        </p:spPr>
        <p:txBody>
          <a:bodyPr wrap="square">
            <a:spAutoFit/>
          </a:bodyPr>
          <a:lstStyle/>
          <a:p>
            <a:pPr>
              <a:defRPr/>
            </a:pPr>
            <a:r>
              <a:rPr lang="en-US" sz="2400" dirty="0">
                <a:solidFill>
                  <a:schemeClr val="bg1"/>
                </a:solidFill>
                <a:latin typeface="+mn-lt"/>
              </a:rPr>
              <a:t>“My </a:t>
            </a:r>
            <a:r>
              <a:rPr lang="en-US" sz="2400" dirty="0">
                <a:solidFill>
                  <a:srgbClr val="66FF33"/>
                </a:solidFill>
                <a:latin typeface="+mn-lt"/>
              </a:rPr>
              <a:t>principle</a:t>
            </a:r>
            <a:r>
              <a:rPr lang="en-US" sz="2400" dirty="0">
                <a:solidFill>
                  <a:schemeClr val="bg1"/>
                </a:solidFill>
                <a:latin typeface="+mn-lt"/>
              </a:rPr>
              <a:t> for helping others is to always ask, ‘</a:t>
            </a:r>
            <a:r>
              <a:rPr lang="en-US" sz="2400" dirty="0">
                <a:solidFill>
                  <a:srgbClr val="FFFF00"/>
                </a:solidFill>
                <a:latin typeface="+mn-lt"/>
              </a:rPr>
              <a:t>How will my potential help influence their future behavior?</a:t>
            </a:r>
            <a:r>
              <a:rPr lang="en-US" sz="2400" dirty="0">
                <a:solidFill>
                  <a:schemeClr val="bg1"/>
                </a:solidFill>
                <a:latin typeface="+mn-lt"/>
              </a:rPr>
              <a:t>’ This question is crucial because if you really want to help, your goal should not just be to alleviate present suffering, but future suffering as well.” </a:t>
            </a:r>
          </a:p>
          <a:p>
            <a:pPr>
              <a:defRPr/>
            </a:pPr>
            <a:r>
              <a:rPr lang="en-US" sz="1200" dirty="0">
                <a:solidFill>
                  <a:schemeClr val="bg1"/>
                </a:solidFill>
                <a:latin typeface="+mn-lt"/>
              </a:rPr>
              <a:t>(Joseph </a:t>
            </a:r>
            <a:r>
              <a:rPr lang="en-US" sz="1200" dirty="0" err="1">
                <a:solidFill>
                  <a:schemeClr val="bg1"/>
                </a:solidFill>
                <a:latin typeface="+mn-lt"/>
              </a:rPr>
              <a:t>Grenny</a:t>
            </a:r>
            <a:r>
              <a:rPr lang="en-US" sz="1200" dirty="0">
                <a:solidFill>
                  <a:schemeClr val="bg1"/>
                </a:solidFill>
                <a:latin typeface="+mn-lt"/>
              </a:rPr>
              <a:t>, Crucial Skills, Sep 2, 2015)</a:t>
            </a:r>
          </a:p>
        </p:txBody>
      </p:sp>
      <p:sp>
        <p:nvSpPr>
          <p:cNvPr id="12" name="TextBox 11">
            <a:extLst>
              <a:ext uri="{FF2B5EF4-FFF2-40B4-BE49-F238E27FC236}">
                <a16:creationId xmlns:a16="http://schemas.microsoft.com/office/drawing/2014/main" id="{0CA96189-1BE8-458F-A4B8-42177AA59BCE}"/>
              </a:ext>
            </a:extLst>
          </p:cNvPr>
          <p:cNvSpPr txBox="1"/>
          <p:nvPr/>
        </p:nvSpPr>
        <p:spPr>
          <a:xfrm>
            <a:off x="152399" y="3102848"/>
            <a:ext cx="12039600" cy="646331"/>
          </a:xfrm>
          <a:prstGeom prst="rect">
            <a:avLst/>
          </a:prstGeom>
          <a:noFill/>
        </p:spPr>
        <p:txBody>
          <a:bodyPr wrap="square">
            <a:spAutoFit/>
          </a:bodyPr>
          <a:lstStyle/>
          <a:p>
            <a:pPr>
              <a:defRPr/>
            </a:pPr>
            <a:r>
              <a:rPr lang="en-US" sz="3600" b="1" dirty="0">
                <a:solidFill>
                  <a:srgbClr val="00FF00"/>
                </a:solidFill>
                <a:latin typeface="+mn-lt"/>
              </a:rPr>
              <a:t>CHURCH GENERAL HANDBOOK </a:t>
            </a:r>
            <a:r>
              <a:rPr lang="en-US" sz="2400" dirty="0">
                <a:solidFill>
                  <a:srgbClr val="00FF00"/>
                </a:solidFill>
                <a:latin typeface="+mn-lt"/>
              </a:rPr>
              <a:t>SHORT-TERM needs vs LONG-TERM needs</a:t>
            </a:r>
            <a:r>
              <a:rPr lang="en-US" sz="2400" dirty="0">
                <a:solidFill>
                  <a:srgbClr val="66FF33"/>
                </a:solidFill>
                <a:latin typeface="+mn-lt"/>
              </a:rPr>
              <a:t>.</a:t>
            </a:r>
          </a:p>
        </p:txBody>
      </p:sp>
      <p:grpSp>
        <p:nvGrpSpPr>
          <p:cNvPr id="3" name="Group 2">
            <a:extLst>
              <a:ext uri="{FF2B5EF4-FFF2-40B4-BE49-F238E27FC236}">
                <a16:creationId xmlns:a16="http://schemas.microsoft.com/office/drawing/2014/main" id="{0C9FF8B4-C976-4E0F-9F9E-C8FC115D5E74}"/>
              </a:ext>
            </a:extLst>
          </p:cNvPr>
          <p:cNvGrpSpPr/>
          <p:nvPr/>
        </p:nvGrpSpPr>
        <p:grpSpPr>
          <a:xfrm>
            <a:off x="266699" y="1045175"/>
            <a:ext cx="1905000" cy="1798077"/>
            <a:chOff x="9791699" y="4388670"/>
            <a:chExt cx="1905000" cy="1798077"/>
          </a:xfrm>
        </p:grpSpPr>
        <p:sp>
          <p:nvSpPr>
            <p:cNvPr id="15" name="Rectangle 14">
              <a:extLst>
                <a:ext uri="{FF2B5EF4-FFF2-40B4-BE49-F238E27FC236}">
                  <a16:creationId xmlns:a16="http://schemas.microsoft.com/office/drawing/2014/main" id="{49A3BD00-514A-41B3-B329-ADFAFCA6A262}"/>
                </a:ext>
              </a:extLst>
            </p:cNvPr>
            <p:cNvSpPr/>
            <p:nvPr/>
          </p:nvSpPr>
          <p:spPr>
            <a:xfrm>
              <a:off x="9791699" y="4388670"/>
              <a:ext cx="952500" cy="897925"/>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AE2BA9E-3390-4A89-8CC6-12FB7600B374}"/>
                </a:ext>
              </a:extLst>
            </p:cNvPr>
            <p:cNvSpPr/>
            <p:nvPr/>
          </p:nvSpPr>
          <p:spPr>
            <a:xfrm>
              <a:off x="9791699" y="5298149"/>
              <a:ext cx="952499" cy="888598"/>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BCD4E3C-6452-43DD-9EB3-CC50C24D7294}"/>
                </a:ext>
              </a:extLst>
            </p:cNvPr>
            <p:cNvSpPr/>
            <p:nvPr/>
          </p:nvSpPr>
          <p:spPr>
            <a:xfrm>
              <a:off x="10744200" y="4388670"/>
              <a:ext cx="952499" cy="897925"/>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1D2B6E8-80D0-4342-837C-1011E1B1ED1B}"/>
                </a:ext>
              </a:extLst>
            </p:cNvPr>
            <p:cNvSpPr/>
            <p:nvPr/>
          </p:nvSpPr>
          <p:spPr>
            <a:xfrm>
              <a:off x="10744200" y="5298149"/>
              <a:ext cx="952499" cy="888598"/>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8628B78-66CD-41EE-9FFC-8446856057C8}"/>
                </a:ext>
              </a:extLst>
            </p:cNvPr>
            <p:cNvSpPr/>
            <p:nvPr/>
          </p:nvSpPr>
          <p:spPr>
            <a:xfrm>
              <a:off x="10744200" y="5298149"/>
              <a:ext cx="952499" cy="888598"/>
            </a:xfrm>
            <a:prstGeom prst="rect">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39F4B62-BB10-4C57-988D-74529CCBD31F}"/>
                </a:ext>
              </a:extLst>
            </p:cNvPr>
            <p:cNvSpPr/>
            <p:nvPr/>
          </p:nvSpPr>
          <p:spPr>
            <a:xfrm>
              <a:off x="10744200" y="4388670"/>
              <a:ext cx="952499" cy="897925"/>
            </a:xfrm>
            <a:prstGeom prst="rect">
              <a:avLst/>
            </a:prstGeom>
            <a:solidFill>
              <a:srgbClr val="FA6A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4ED9157-8EF8-4C04-9CFE-508F99B7851C}"/>
                </a:ext>
              </a:extLst>
            </p:cNvPr>
            <p:cNvSpPr/>
            <p:nvPr/>
          </p:nvSpPr>
          <p:spPr>
            <a:xfrm>
              <a:off x="9796463" y="5298149"/>
              <a:ext cx="952499" cy="888598"/>
            </a:xfrm>
            <a:prstGeom prst="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Oval 1">
            <a:extLst>
              <a:ext uri="{FF2B5EF4-FFF2-40B4-BE49-F238E27FC236}">
                <a16:creationId xmlns:a16="http://schemas.microsoft.com/office/drawing/2014/main" id="{A7C5FDE9-7A7F-4775-A287-A2B002FECF95}"/>
              </a:ext>
            </a:extLst>
          </p:cNvPr>
          <p:cNvSpPr/>
          <p:nvPr/>
        </p:nvSpPr>
        <p:spPr>
          <a:xfrm>
            <a:off x="152400" y="914400"/>
            <a:ext cx="2133600" cy="2057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Soup</a:t>
            </a:r>
          </a:p>
          <a:p>
            <a:pPr algn="ctr"/>
            <a:r>
              <a:rPr lang="en-US" sz="3200" dirty="0"/>
              <a:t>Kitchen</a:t>
            </a:r>
          </a:p>
        </p:txBody>
      </p:sp>
      <p:sp>
        <p:nvSpPr>
          <p:cNvPr id="21" name="Rectangle 20">
            <a:extLst>
              <a:ext uri="{FF2B5EF4-FFF2-40B4-BE49-F238E27FC236}">
                <a16:creationId xmlns:a16="http://schemas.microsoft.com/office/drawing/2014/main" id="{68C11484-1344-4509-A44E-41425C81A1FF}"/>
              </a:ext>
            </a:extLst>
          </p:cNvPr>
          <p:cNvSpPr/>
          <p:nvPr/>
        </p:nvSpPr>
        <p:spPr>
          <a:xfrm>
            <a:off x="152399" y="5255319"/>
            <a:ext cx="9677401" cy="1200329"/>
          </a:xfrm>
          <a:prstGeom prst="rect">
            <a:avLst/>
          </a:prstGeom>
        </p:spPr>
        <p:txBody>
          <a:bodyPr wrap="square">
            <a:spAutoFit/>
          </a:bodyPr>
          <a:lstStyle/>
          <a:p>
            <a:r>
              <a:rPr lang="en-US" sz="2400" b="1" dirty="0">
                <a:solidFill>
                  <a:srgbClr val="00FF00"/>
                </a:solidFill>
                <a:latin typeface="+mn-lt"/>
              </a:rPr>
              <a:t>President Kimball: </a:t>
            </a:r>
            <a:r>
              <a:rPr lang="en-US" sz="2400" b="1" dirty="0">
                <a:solidFill>
                  <a:schemeClr val="bg1"/>
                </a:solidFill>
                <a:latin typeface="+mn-lt"/>
              </a:rPr>
              <a:t>“</a:t>
            </a:r>
            <a:r>
              <a:rPr lang="en-US" sz="2400" dirty="0">
                <a:solidFill>
                  <a:schemeClr val="bg1"/>
                </a:solidFill>
                <a:latin typeface="+mn-lt"/>
              </a:rPr>
              <a:t>So often, secular leaders </a:t>
            </a:r>
            <a:r>
              <a:rPr lang="en-US" sz="2400" dirty="0">
                <a:solidFill>
                  <a:srgbClr val="FF0000"/>
                </a:solidFill>
                <a:latin typeface="+mn-lt"/>
              </a:rPr>
              <a:t>rush in </a:t>
            </a:r>
            <a:r>
              <a:rPr lang="en-US" sz="2400" dirty="0">
                <a:solidFill>
                  <a:schemeClr val="bg1"/>
                </a:solidFill>
                <a:latin typeface="+mn-lt"/>
              </a:rPr>
              <a:t>to solve problems by seeking to stop the </a:t>
            </a:r>
            <a:r>
              <a:rPr lang="en-US" sz="2400" dirty="0">
                <a:solidFill>
                  <a:srgbClr val="FFFF00"/>
                </a:solidFill>
                <a:latin typeface="+mn-lt"/>
              </a:rPr>
              <a:t>present pain</a:t>
            </a:r>
            <a:r>
              <a:rPr lang="en-US" sz="2400" dirty="0">
                <a:solidFill>
                  <a:schemeClr val="bg1"/>
                </a:solidFill>
                <a:latin typeface="+mn-lt"/>
              </a:rPr>
              <a:t>, and thereby </a:t>
            </a:r>
            <a:r>
              <a:rPr lang="en-US" sz="2400" dirty="0">
                <a:solidFill>
                  <a:srgbClr val="FF0000"/>
                </a:solidFill>
                <a:latin typeface="+mn-lt"/>
              </a:rPr>
              <a:t>create even greater </a:t>
            </a:r>
            <a:r>
              <a:rPr lang="en-US" sz="2400" dirty="0">
                <a:solidFill>
                  <a:schemeClr val="bg1"/>
                </a:solidFill>
                <a:latin typeface="+mn-lt"/>
              </a:rPr>
              <a:t>difficulty and pain later on.” </a:t>
            </a:r>
            <a:r>
              <a:rPr lang="en-US" sz="1200" dirty="0">
                <a:solidFill>
                  <a:schemeClr val="bg1"/>
                </a:solidFill>
                <a:latin typeface="+mn-lt"/>
              </a:rPr>
              <a:t>("Jesus: The Perfect Leader", Ensign August 1979)</a:t>
            </a:r>
          </a:p>
        </p:txBody>
      </p:sp>
      <p:pic>
        <p:nvPicPr>
          <p:cNvPr id="25" name="Picture 4" descr="Image result">
            <a:extLst>
              <a:ext uri="{FF2B5EF4-FFF2-40B4-BE49-F238E27FC236}">
                <a16:creationId xmlns:a16="http://schemas.microsoft.com/office/drawing/2014/main" id="{E929F3CB-0EC9-4D5D-BA6A-18EDF427CC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29800" y="4632046"/>
            <a:ext cx="1607852" cy="2009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99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 grpId="0" animBg="1"/>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latin typeface="+mn-lt"/>
              </a:rPr>
              <a:pPr algn="ctr"/>
              <a:t>15</a:t>
            </a:fld>
            <a:endParaRPr lang="en-US" dirty="0">
              <a:latin typeface="+mn-lt"/>
            </a:endParaRPr>
          </a:p>
        </p:txBody>
      </p:sp>
      <p:sp>
        <p:nvSpPr>
          <p:cNvPr id="5" name="Rectangle 4">
            <a:extLst>
              <a:ext uri="{FF2B5EF4-FFF2-40B4-BE49-F238E27FC236}">
                <a16:creationId xmlns:a16="http://schemas.microsoft.com/office/drawing/2014/main" id="{541C661A-61EF-479E-AF18-417552FEF917}"/>
              </a:ext>
            </a:extLst>
          </p:cNvPr>
          <p:cNvSpPr/>
          <p:nvPr/>
        </p:nvSpPr>
        <p:spPr>
          <a:xfrm>
            <a:off x="0" y="7203"/>
            <a:ext cx="12192000" cy="830997"/>
          </a:xfrm>
          <a:prstGeom prst="rect">
            <a:avLst/>
          </a:prstGeom>
        </p:spPr>
        <p:txBody>
          <a:bodyPr wrap="square">
            <a:spAutoFit/>
          </a:bodyPr>
          <a:lstStyle/>
          <a:p>
            <a:pPr algn="ctr">
              <a:defRPr/>
            </a:pPr>
            <a:r>
              <a:rPr lang="en-US" sz="4800" b="1" dirty="0">
                <a:solidFill>
                  <a:srgbClr val="66FF33"/>
                </a:solidFill>
                <a:latin typeface="+mn-lt"/>
              </a:rPr>
              <a:t>The Hive</a:t>
            </a:r>
          </a:p>
        </p:txBody>
      </p:sp>
      <p:sp>
        <p:nvSpPr>
          <p:cNvPr id="13" name="Rectangle 12">
            <a:extLst>
              <a:ext uri="{FF2B5EF4-FFF2-40B4-BE49-F238E27FC236}">
                <a16:creationId xmlns:a16="http://schemas.microsoft.com/office/drawing/2014/main" id="{22C828D0-BAB6-4406-8D73-3838E56AC399}"/>
              </a:ext>
            </a:extLst>
          </p:cNvPr>
          <p:cNvSpPr/>
          <p:nvPr/>
        </p:nvSpPr>
        <p:spPr>
          <a:xfrm>
            <a:off x="4724400" y="5004137"/>
            <a:ext cx="7308692" cy="1107996"/>
          </a:xfrm>
          <a:prstGeom prst="rect">
            <a:avLst/>
          </a:prstGeom>
        </p:spPr>
        <p:txBody>
          <a:bodyPr wrap="square">
            <a:spAutoFit/>
          </a:bodyPr>
          <a:lstStyle/>
          <a:p>
            <a:pPr>
              <a:defRPr/>
            </a:pPr>
            <a:r>
              <a:rPr lang="en-US" sz="2200" b="1" dirty="0">
                <a:solidFill>
                  <a:srgbClr val="00FF00"/>
                </a:solidFill>
                <a:latin typeface="+mn-lt"/>
              </a:rPr>
              <a:t>Elder Heber C. Kimball: </a:t>
            </a:r>
            <a:r>
              <a:rPr lang="en-US" sz="2200" dirty="0">
                <a:solidFill>
                  <a:schemeClr val="bg1"/>
                </a:solidFill>
                <a:latin typeface="+mn-lt"/>
              </a:rPr>
              <a:t>“May the Lord our God bless the </a:t>
            </a:r>
            <a:r>
              <a:rPr lang="en-US" sz="2200" dirty="0">
                <a:solidFill>
                  <a:srgbClr val="00FF00"/>
                </a:solidFill>
                <a:latin typeface="+mn-lt"/>
              </a:rPr>
              <a:t>bees</a:t>
            </a:r>
            <a:r>
              <a:rPr lang="en-US" sz="2200" dirty="0">
                <a:solidFill>
                  <a:schemeClr val="bg1"/>
                </a:solidFill>
                <a:latin typeface="+mn-lt"/>
              </a:rPr>
              <a:t> in the hive of Deseret, and root out the </a:t>
            </a:r>
            <a:r>
              <a:rPr lang="en-US" sz="2200" dirty="0">
                <a:solidFill>
                  <a:srgbClr val="FF0000"/>
                </a:solidFill>
                <a:latin typeface="+mn-lt"/>
              </a:rPr>
              <a:t>drones</a:t>
            </a:r>
            <a:r>
              <a:rPr lang="en-US" sz="2200" dirty="0">
                <a:solidFill>
                  <a:schemeClr val="bg1"/>
                </a:solidFill>
                <a:latin typeface="+mn-lt"/>
              </a:rPr>
              <a:t>; for they only eat out the honey, while the bees go out and gather it in.” </a:t>
            </a:r>
            <a:r>
              <a:rPr lang="en-US" sz="1200" dirty="0">
                <a:solidFill>
                  <a:schemeClr val="bg1"/>
                </a:solidFill>
                <a:latin typeface="+mn-lt"/>
              </a:rPr>
              <a:t>(JD 5:9)</a:t>
            </a:r>
          </a:p>
        </p:txBody>
      </p:sp>
      <p:pic>
        <p:nvPicPr>
          <p:cNvPr id="14" name="Picture 13" descr="A picture containing clipart&#10;&#10;Description automatically generated">
            <a:extLst>
              <a:ext uri="{FF2B5EF4-FFF2-40B4-BE49-F238E27FC236}">
                <a16:creationId xmlns:a16="http://schemas.microsoft.com/office/drawing/2014/main" id="{10692692-437E-4D82-8238-AF07CF1133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326648"/>
            <a:ext cx="4114800" cy="2921752"/>
          </a:xfrm>
          <a:prstGeom prst="rect">
            <a:avLst/>
          </a:prstGeom>
        </p:spPr>
      </p:pic>
      <p:sp>
        <p:nvSpPr>
          <p:cNvPr id="17" name="TextBox 16">
            <a:extLst>
              <a:ext uri="{FF2B5EF4-FFF2-40B4-BE49-F238E27FC236}">
                <a16:creationId xmlns:a16="http://schemas.microsoft.com/office/drawing/2014/main" id="{F50E55C8-E48F-4780-86E7-1EEC6EC9C283}"/>
              </a:ext>
            </a:extLst>
          </p:cNvPr>
          <p:cNvSpPr txBox="1"/>
          <p:nvPr/>
        </p:nvSpPr>
        <p:spPr>
          <a:xfrm>
            <a:off x="4648200" y="3276600"/>
            <a:ext cx="7359240" cy="1446550"/>
          </a:xfrm>
          <a:prstGeom prst="rect">
            <a:avLst/>
          </a:prstGeom>
          <a:noFill/>
        </p:spPr>
        <p:txBody>
          <a:bodyPr wrap="square">
            <a:spAutoFit/>
          </a:bodyPr>
          <a:lstStyle/>
          <a:p>
            <a:pPr>
              <a:defRPr/>
            </a:pPr>
            <a:r>
              <a:rPr lang="en-US" sz="2200" b="1" dirty="0">
                <a:solidFill>
                  <a:srgbClr val="00FF00"/>
                </a:solidFill>
                <a:latin typeface="+mn-lt"/>
              </a:rPr>
              <a:t>President Brigham Young: </a:t>
            </a:r>
            <a:r>
              <a:rPr lang="en-US" sz="2200" dirty="0">
                <a:solidFill>
                  <a:schemeClr val="bg1"/>
                </a:solidFill>
                <a:latin typeface="+mn-lt"/>
              </a:rPr>
              <a:t>“But it seems that there are many </a:t>
            </a:r>
            <a:r>
              <a:rPr lang="en-US" sz="2200" dirty="0">
                <a:solidFill>
                  <a:srgbClr val="FF0000"/>
                </a:solidFill>
                <a:latin typeface="+mn-lt"/>
              </a:rPr>
              <a:t>drones in the hive</a:t>
            </a:r>
            <a:r>
              <a:rPr lang="en-US" sz="2200" dirty="0">
                <a:solidFill>
                  <a:schemeClr val="bg1"/>
                </a:solidFill>
                <a:latin typeface="+mn-lt"/>
              </a:rPr>
              <a:t>, who are determined to </a:t>
            </a:r>
            <a:r>
              <a:rPr lang="en-US" sz="2200" dirty="0">
                <a:solidFill>
                  <a:srgbClr val="FF0000"/>
                </a:solidFill>
                <a:latin typeface="+mn-lt"/>
              </a:rPr>
              <a:t>tie up the hands </a:t>
            </a:r>
            <a:r>
              <a:rPr lang="en-US" sz="2200" dirty="0">
                <a:solidFill>
                  <a:schemeClr val="bg1"/>
                </a:solidFill>
                <a:latin typeface="+mn-lt"/>
              </a:rPr>
              <a:t>of those who rule the affairs of this kingdom, and the quicker they are thrown out the better.” </a:t>
            </a:r>
            <a:r>
              <a:rPr lang="en-US" sz="1200" dirty="0">
                <a:solidFill>
                  <a:schemeClr val="bg1"/>
                </a:solidFill>
                <a:latin typeface="+mn-lt"/>
              </a:rPr>
              <a:t>(JD 3:5)</a:t>
            </a:r>
          </a:p>
        </p:txBody>
      </p:sp>
      <p:grpSp>
        <p:nvGrpSpPr>
          <p:cNvPr id="2" name="Group 1">
            <a:extLst>
              <a:ext uri="{FF2B5EF4-FFF2-40B4-BE49-F238E27FC236}">
                <a16:creationId xmlns:a16="http://schemas.microsoft.com/office/drawing/2014/main" id="{73ADDDD2-98C2-4DA5-8DA0-303A3A3FD8C3}"/>
              </a:ext>
            </a:extLst>
          </p:cNvPr>
          <p:cNvGrpSpPr/>
          <p:nvPr/>
        </p:nvGrpSpPr>
        <p:grpSpPr>
          <a:xfrm>
            <a:off x="158909" y="914400"/>
            <a:ext cx="11822147" cy="2123658"/>
            <a:chOff x="158909" y="685800"/>
            <a:chExt cx="11822147" cy="2123658"/>
          </a:xfrm>
        </p:grpSpPr>
        <p:pic>
          <p:nvPicPr>
            <p:cNvPr id="16" name="Picture 4" descr="http://mormonmatters.org/wp-content/uploads/2009/02/brigham-young.jpg">
              <a:extLst>
                <a:ext uri="{FF2B5EF4-FFF2-40B4-BE49-F238E27FC236}">
                  <a16:creationId xmlns:a16="http://schemas.microsoft.com/office/drawing/2014/main" id="{5915F0EB-4F14-4554-840D-34DCC23E107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79983" y="785802"/>
              <a:ext cx="1801073" cy="1923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18748768-3931-407B-9E83-245B8FAFC2BB}"/>
                </a:ext>
              </a:extLst>
            </p:cNvPr>
            <p:cNvSpPr txBox="1"/>
            <p:nvPr/>
          </p:nvSpPr>
          <p:spPr>
            <a:xfrm>
              <a:off x="158909" y="685800"/>
              <a:ext cx="10051891" cy="2123658"/>
            </a:xfrm>
            <a:prstGeom prst="rect">
              <a:avLst/>
            </a:prstGeom>
            <a:noFill/>
          </p:spPr>
          <p:txBody>
            <a:bodyPr wrap="square">
              <a:spAutoFit/>
            </a:bodyPr>
            <a:lstStyle/>
            <a:p>
              <a:pPr>
                <a:defRPr/>
              </a:pPr>
              <a:r>
                <a:rPr lang="en-US" sz="2200" b="1" dirty="0">
                  <a:solidFill>
                    <a:srgbClr val="00FF00"/>
                  </a:solidFill>
                  <a:latin typeface="+mn-lt"/>
                </a:rPr>
                <a:t>President Brigham Young: </a:t>
              </a:r>
              <a:r>
                <a:rPr lang="en-US" sz="2200" dirty="0">
                  <a:solidFill>
                    <a:schemeClr val="bg1"/>
                  </a:solidFill>
                  <a:latin typeface="+mn-lt"/>
                </a:rPr>
                <a:t>“Dare any of you come and buy property? I can furnish as much as you can buy…Walk up and buy my beautiful situation on the hill and I will put the proceeds into the Perpetual Emigrating Fund, if you will pay me the money, and gather the Saints, the </a:t>
              </a:r>
              <a:r>
                <a:rPr lang="en-US" sz="2200" dirty="0">
                  <a:solidFill>
                    <a:srgbClr val="00FF00"/>
                  </a:solidFill>
                  <a:latin typeface="+mn-lt"/>
                </a:rPr>
                <a:t>Lord's poor</a:t>
              </a:r>
              <a:r>
                <a:rPr lang="en-US" sz="2200" dirty="0">
                  <a:solidFill>
                    <a:schemeClr val="bg1"/>
                  </a:solidFill>
                  <a:latin typeface="+mn-lt"/>
                </a:rPr>
                <a:t>, and the </a:t>
              </a:r>
              <a:r>
                <a:rPr lang="en-US" sz="2200" dirty="0">
                  <a:solidFill>
                    <a:srgbClr val="FF0000"/>
                  </a:solidFill>
                  <a:latin typeface="+mn-lt"/>
                </a:rPr>
                <a:t>devil's poor</a:t>
              </a:r>
              <a:r>
                <a:rPr lang="en-US" sz="2200" dirty="0">
                  <a:solidFill>
                    <a:schemeClr val="bg1"/>
                  </a:solidFill>
                  <a:latin typeface="+mn-lt"/>
                </a:rPr>
                <a:t>, and the </a:t>
              </a:r>
              <a:r>
                <a:rPr lang="en-US" sz="2200" dirty="0">
                  <a:solidFill>
                    <a:srgbClr val="FF0000"/>
                  </a:solidFill>
                  <a:latin typeface="+mn-lt"/>
                </a:rPr>
                <a:t>poor devils</a:t>
              </a:r>
              <a:r>
                <a:rPr lang="en-US" sz="2200" dirty="0">
                  <a:solidFill>
                    <a:schemeClr val="bg1"/>
                  </a:solidFill>
                  <a:latin typeface="+mn-lt"/>
                </a:rPr>
                <a:t>, and </a:t>
              </a:r>
              <a:r>
                <a:rPr lang="en-US" sz="2200" dirty="0">
                  <a:solidFill>
                    <a:srgbClr val="FFFF00"/>
                  </a:solidFill>
                  <a:latin typeface="+mn-lt"/>
                </a:rPr>
                <a:t>when we have got them here we will make Saints of them, if we can</a:t>
              </a:r>
              <a:r>
                <a:rPr lang="en-US" sz="2200" dirty="0">
                  <a:solidFill>
                    <a:schemeClr val="bg1"/>
                  </a:solidFill>
                  <a:latin typeface="+mn-lt"/>
                </a:rPr>
                <a:t>, and if we cannot, we will </a:t>
              </a:r>
              <a:r>
                <a:rPr lang="en-US" sz="2200" dirty="0">
                  <a:solidFill>
                    <a:srgbClr val="00FF00"/>
                  </a:solidFill>
                  <a:latin typeface="+mn-lt"/>
                </a:rPr>
                <a:t>cast them out of the kingdom</a:t>
              </a:r>
              <a:r>
                <a:rPr lang="en-US" sz="2200" dirty="0">
                  <a:solidFill>
                    <a:schemeClr val="bg1"/>
                  </a:solidFill>
                  <a:latin typeface="+mn-lt"/>
                </a:rPr>
                <a:t>.”</a:t>
              </a:r>
              <a:r>
                <a:rPr lang="en-US" sz="2200" dirty="0">
                  <a:solidFill>
                    <a:srgbClr val="66FF33"/>
                  </a:solidFill>
                  <a:latin typeface="+mn-lt"/>
                </a:rPr>
                <a:t> </a:t>
              </a:r>
              <a:r>
                <a:rPr lang="en-US" sz="1200" dirty="0">
                  <a:solidFill>
                    <a:schemeClr val="bg1"/>
                  </a:solidFill>
                  <a:latin typeface="+mn-lt"/>
                </a:rPr>
                <a:t>(JD 3:5)</a:t>
              </a:r>
            </a:p>
          </p:txBody>
        </p:sp>
      </p:grpSp>
    </p:spTree>
    <p:extLst>
      <p:ext uri="{BB962C8B-B14F-4D97-AF65-F5344CB8AC3E}">
        <p14:creationId xmlns:p14="http://schemas.microsoft.com/office/powerpoint/2010/main" val="164458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latin typeface="+mn-lt"/>
              </a:rPr>
              <a:pPr algn="ctr"/>
              <a:t>16</a:t>
            </a:fld>
            <a:endParaRPr lang="en-US" dirty="0">
              <a:latin typeface="+mn-lt"/>
            </a:endParaRPr>
          </a:p>
        </p:txBody>
      </p:sp>
      <p:sp>
        <p:nvSpPr>
          <p:cNvPr id="6" name="Rectangle 5">
            <a:extLst>
              <a:ext uri="{FF2B5EF4-FFF2-40B4-BE49-F238E27FC236}">
                <a16:creationId xmlns:a16="http://schemas.microsoft.com/office/drawing/2014/main" id="{8AC224A0-657D-467C-97A4-F5C12A7CD29E}"/>
              </a:ext>
            </a:extLst>
          </p:cNvPr>
          <p:cNvSpPr/>
          <p:nvPr/>
        </p:nvSpPr>
        <p:spPr>
          <a:xfrm>
            <a:off x="0" y="0"/>
            <a:ext cx="12191999" cy="830997"/>
          </a:xfrm>
          <a:prstGeom prst="rect">
            <a:avLst/>
          </a:prstGeom>
        </p:spPr>
        <p:txBody>
          <a:bodyPr wrap="square">
            <a:spAutoFit/>
          </a:bodyPr>
          <a:lstStyle/>
          <a:p>
            <a:pPr algn="ctr">
              <a:defRPr/>
            </a:pPr>
            <a:r>
              <a:rPr lang="en-US" sz="4800" b="1" dirty="0">
                <a:solidFill>
                  <a:srgbClr val="66FF33"/>
                </a:solidFill>
                <a:latin typeface="+mn-lt"/>
              </a:rPr>
              <a:t>Providing In The Lord’s Way</a:t>
            </a:r>
          </a:p>
        </p:txBody>
      </p:sp>
      <p:sp>
        <p:nvSpPr>
          <p:cNvPr id="12" name="TextBox 11">
            <a:extLst>
              <a:ext uri="{FF2B5EF4-FFF2-40B4-BE49-F238E27FC236}">
                <a16:creationId xmlns:a16="http://schemas.microsoft.com/office/drawing/2014/main" id="{B44C0A15-5C6D-4795-8CD4-41F165A9BFFF}"/>
              </a:ext>
            </a:extLst>
          </p:cNvPr>
          <p:cNvSpPr txBox="1"/>
          <p:nvPr/>
        </p:nvSpPr>
        <p:spPr>
          <a:xfrm>
            <a:off x="152400" y="2536607"/>
            <a:ext cx="11658599" cy="769441"/>
          </a:xfrm>
          <a:prstGeom prst="rect">
            <a:avLst/>
          </a:prstGeom>
          <a:noFill/>
        </p:spPr>
        <p:txBody>
          <a:bodyPr wrap="square">
            <a:spAutoFit/>
          </a:bodyPr>
          <a:lstStyle/>
          <a:p>
            <a:pPr>
              <a:defRPr/>
            </a:pPr>
            <a:r>
              <a:rPr lang="en-US" sz="2200" dirty="0">
                <a:solidFill>
                  <a:schemeClr val="bg1"/>
                </a:solidFill>
                <a:latin typeface="+mn-lt"/>
              </a:rPr>
              <a:t>“The bishop </a:t>
            </a:r>
            <a:r>
              <a:rPr lang="en-US" sz="2200" dirty="0">
                <a:solidFill>
                  <a:srgbClr val="FFFF00"/>
                </a:solidFill>
                <a:latin typeface="+mn-lt"/>
              </a:rPr>
              <a:t>may</a:t>
            </a:r>
            <a:r>
              <a:rPr lang="en-US" sz="2200" dirty="0">
                <a:solidFill>
                  <a:schemeClr val="bg1"/>
                </a:solidFill>
                <a:latin typeface="+mn-lt"/>
              </a:rPr>
              <a:t> assist members or others who are </a:t>
            </a:r>
            <a:r>
              <a:rPr lang="en-US" sz="2200" dirty="0">
                <a:solidFill>
                  <a:srgbClr val="FFFF00"/>
                </a:solidFill>
                <a:latin typeface="+mn-lt"/>
              </a:rPr>
              <a:t>transients</a:t>
            </a:r>
            <a:r>
              <a:rPr lang="en-US" sz="2200" dirty="0">
                <a:solidFill>
                  <a:schemeClr val="bg1"/>
                </a:solidFill>
                <a:latin typeface="+mn-lt"/>
              </a:rPr>
              <a:t>, but he should be </a:t>
            </a:r>
            <a:r>
              <a:rPr lang="en-US" sz="2200" dirty="0">
                <a:solidFill>
                  <a:srgbClr val="66FF33"/>
                </a:solidFill>
                <a:latin typeface="+mn-lt"/>
              </a:rPr>
              <a:t>discerning</a:t>
            </a:r>
            <a:r>
              <a:rPr lang="en-US" sz="2200" dirty="0">
                <a:solidFill>
                  <a:schemeClr val="bg1"/>
                </a:solidFill>
                <a:latin typeface="+mn-lt"/>
              </a:rPr>
              <a:t> about the </a:t>
            </a:r>
            <a:r>
              <a:rPr lang="en-US" sz="2200" dirty="0">
                <a:solidFill>
                  <a:srgbClr val="FFFF00"/>
                </a:solidFill>
                <a:latin typeface="+mn-lt"/>
              </a:rPr>
              <a:t>type and amount </a:t>
            </a:r>
            <a:r>
              <a:rPr lang="en-US" sz="2200" dirty="0">
                <a:solidFill>
                  <a:schemeClr val="bg1"/>
                </a:solidFill>
                <a:latin typeface="+mn-lt"/>
              </a:rPr>
              <a:t>of assistance he gives.” </a:t>
            </a:r>
            <a:r>
              <a:rPr lang="en-US" sz="1200" dirty="0">
                <a:solidFill>
                  <a:schemeClr val="bg1"/>
                </a:solidFill>
                <a:latin typeface="+mn-lt"/>
              </a:rPr>
              <a:t>(“Providing In The Lord’s Way”, p.15)</a:t>
            </a:r>
          </a:p>
        </p:txBody>
      </p:sp>
      <p:sp>
        <p:nvSpPr>
          <p:cNvPr id="16" name="Rectangle 15">
            <a:extLst>
              <a:ext uri="{FF2B5EF4-FFF2-40B4-BE49-F238E27FC236}">
                <a16:creationId xmlns:a16="http://schemas.microsoft.com/office/drawing/2014/main" id="{0A4F7E03-7456-46CF-8D8F-2FE28B582838}"/>
              </a:ext>
            </a:extLst>
          </p:cNvPr>
          <p:cNvSpPr/>
          <p:nvPr/>
        </p:nvSpPr>
        <p:spPr>
          <a:xfrm>
            <a:off x="152400" y="3713282"/>
            <a:ext cx="11887199" cy="954107"/>
          </a:xfrm>
          <a:prstGeom prst="rect">
            <a:avLst/>
          </a:prstGeom>
        </p:spPr>
        <p:txBody>
          <a:bodyPr wrap="square">
            <a:spAutoFit/>
          </a:bodyPr>
          <a:lstStyle/>
          <a:p>
            <a:r>
              <a:rPr lang="en-US" sz="2200" dirty="0">
                <a:solidFill>
                  <a:schemeClr val="bg1"/>
                </a:solidFill>
                <a:latin typeface="+mn-lt"/>
              </a:rPr>
              <a:t>“Teach members that transients, panhandlers and the poor are best served  by </a:t>
            </a:r>
            <a:r>
              <a:rPr lang="en-US" sz="2200" dirty="0">
                <a:solidFill>
                  <a:srgbClr val="00FF00"/>
                </a:solidFill>
                <a:latin typeface="+mn-lt"/>
              </a:rPr>
              <a:t>following the principle </a:t>
            </a:r>
            <a:r>
              <a:rPr lang="en-US" sz="2200" dirty="0">
                <a:solidFill>
                  <a:schemeClr val="bg1"/>
                </a:solidFill>
                <a:latin typeface="+mn-lt"/>
              </a:rPr>
              <a:t>of the Law of the Fast and by paying a generous Fast Offering.” </a:t>
            </a:r>
          </a:p>
          <a:p>
            <a:r>
              <a:rPr lang="en-US" sz="1200" dirty="0">
                <a:solidFill>
                  <a:schemeClr val="bg1"/>
                </a:solidFill>
                <a:latin typeface="+mn-lt"/>
              </a:rPr>
              <a:t>(Local multi-stake training to transient Bishop Advisors)</a:t>
            </a:r>
          </a:p>
        </p:txBody>
      </p:sp>
      <p:sp>
        <p:nvSpPr>
          <p:cNvPr id="11" name="TextBox 10">
            <a:extLst>
              <a:ext uri="{FF2B5EF4-FFF2-40B4-BE49-F238E27FC236}">
                <a16:creationId xmlns:a16="http://schemas.microsoft.com/office/drawing/2014/main" id="{F32C1A17-AEE2-472C-8B5F-05FDF1690308}"/>
              </a:ext>
            </a:extLst>
          </p:cNvPr>
          <p:cNvSpPr txBox="1"/>
          <p:nvPr/>
        </p:nvSpPr>
        <p:spPr>
          <a:xfrm>
            <a:off x="152400" y="5029200"/>
            <a:ext cx="9906000" cy="1446550"/>
          </a:xfrm>
          <a:prstGeom prst="rect">
            <a:avLst/>
          </a:prstGeom>
          <a:noFill/>
        </p:spPr>
        <p:txBody>
          <a:bodyPr wrap="square">
            <a:spAutoFit/>
          </a:bodyPr>
          <a:lstStyle/>
          <a:p>
            <a:pPr>
              <a:defRPr/>
            </a:pPr>
            <a:r>
              <a:rPr lang="en-US" sz="2200" b="1" dirty="0">
                <a:solidFill>
                  <a:srgbClr val="00FF00"/>
                </a:solidFill>
                <a:latin typeface="+mn-lt"/>
              </a:rPr>
              <a:t>Elder Erastus Snow: </a:t>
            </a:r>
            <a:r>
              <a:rPr lang="en-US" sz="2200" dirty="0">
                <a:solidFill>
                  <a:schemeClr val="bg1"/>
                </a:solidFill>
                <a:latin typeface="+mn-lt"/>
              </a:rPr>
              <a:t>“To continue to hand out your food and your substance to the beggar who comes to your doors </a:t>
            </a:r>
            <a:r>
              <a:rPr lang="en-US" sz="2200" dirty="0">
                <a:solidFill>
                  <a:srgbClr val="FF0000"/>
                </a:solidFill>
                <a:latin typeface="+mn-lt"/>
              </a:rPr>
              <a:t>without </a:t>
            </a:r>
            <a:r>
              <a:rPr lang="en-US" sz="2200" dirty="0">
                <a:solidFill>
                  <a:schemeClr val="bg1"/>
                </a:solidFill>
                <a:latin typeface="+mn-lt"/>
              </a:rPr>
              <a:t>putting him in a position to </a:t>
            </a:r>
            <a:r>
              <a:rPr lang="en-US" sz="2200" dirty="0">
                <a:solidFill>
                  <a:srgbClr val="00FF00"/>
                </a:solidFill>
                <a:latin typeface="+mn-lt"/>
              </a:rPr>
              <a:t>help himself </a:t>
            </a:r>
            <a:r>
              <a:rPr lang="en-US" sz="2200" dirty="0">
                <a:solidFill>
                  <a:schemeClr val="bg1"/>
                </a:solidFill>
                <a:latin typeface="+mn-lt"/>
              </a:rPr>
              <a:t>and to supply his own wants is to encourage him in </a:t>
            </a:r>
            <a:r>
              <a:rPr lang="en-US" sz="2200" dirty="0">
                <a:solidFill>
                  <a:srgbClr val="FF0000"/>
                </a:solidFill>
                <a:latin typeface="+mn-lt"/>
              </a:rPr>
              <a:t>folly and wickedness</a:t>
            </a:r>
            <a:r>
              <a:rPr lang="en-US" sz="2200" dirty="0">
                <a:solidFill>
                  <a:schemeClr val="bg1"/>
                </a:solidFill>
                <a:latin typeface="+mn-lt"/>
              </a:rPr>
              <a:t>, and is </a:t>
            </a:r>
            <a:r>
              <a:rPr lang="en-US" sz="2200" dirty="0">
                <a:solidFill>
                  <a:srgbClr val="FF0000"/>
                </a:solidFill>
                <a:latin typeface="+mn-lt"/>
              </a:rPr>
              <a:t>throwing away </a:t>
            </a:r>
            <a:r>
              <a:rPr lang="en-US" sz="2200" dirty="0">
                <a:solidFill>
                  <a:schemeClr val="bg1"/>
                </a:solidFill>
                <a:latin typeface="+mn-lt"/>
              </a:rPr>
              <a:t>the </a:t>
            </a:r>
            <a:r>
              <a:rPr lang="en-US" sz="2200" dirty="0">
                <a:solidFill>
                  <a:srgbClr val="00FF00"/>
                </a:solidFill>
                <a:latin typeface="+mn-lt"/>
              </a:rPr>
              <a:t>blessings of heaven </a:t>
            </a:r>
            <a:r>
              <a:rPr lang="en-US" sz="2200" dirty="0">
                <a:solidFill>
                  <a:schemeClr val="bg1"/>
                </a:solidFill>
                <a:latin typeface="+mn-lt"/>
              </a:rPr>
              <a:t>which God has placed in your hands.” </a:t>
            </a:r>
            <a:r>
              <a:rPr lang="en-US" sz="1200" dirty="0">
                <a:solidFill>
                  <a:schemeClr val="bg1"/>
                </a:solidFill>
                <a:latin typeface="+mn-lt"/>
              </a:rPr>
              <a:t>(JD, 17:365)</a:t>
            </a:r>
          </a:p>
        </p:txBody>
      </p:sp>
      <p:grpSp>
        <p:nvGrpSpPr>
          <p:cNvPr id="3" name="Group 2">
            <a:extLst>
              <a:ext uri="{FF2B5EF4-FFF2-40B4-BE49-F238E27FC236}">
                <a16:creationId xmlns:a16="http://schemas.microsoft.com/office/drawing/2014/main" id="{7171ED55-DD17-4B3B-8DE6-56B5E1E5CD84}"/>
              </a:ext>
            </a:extLst>
          </p:cNvPr>
          <p:cNvGrpSpPr/>
          <p:nvPr/>
        </p:nvGrpSpPr>
        <p:grpSpPr>
          <a:xfrm>
            <a:off x="152400" y="609600"/>
            <a:ext cx="11658600" cy="1923654"/>
            <a:chOff x="152400" y="609600"/>
            <a:chExt cx="11658600" cy="1923654"/>
          </a:xfrm>
        </p:grpSpPr>
        <p:sp>
          <p:nvSpPr>
            <p:cNvPr id="13" name="Rectangle 12">
              <a:extLst>
                <a:ext uri="{FF2B5EF4-FFF2-40B4-BE49-F238E27FC236}">
                  <a16:creationId xmlns:a16="http://schemas.microsoft.com/office/drawing/2014/main" id="{CD213945-4D98-462C-8020-19BC10378251}"/>
                </a:ext>
              </a:extLst>
            </p:cNvPr>
            <p:cNvSpPr/>
            <p:nvPr/>
          </p:nvSpPr>
          <p:spPr>
            <a:xfrm>
              <a:off x="152400" y="990600"/>
              <a:ext cx="9735306" cy="1107996"/>
            </a:xfrm>
            <a:prstGeom prst="rect">
              <a:avLst/>
            </a:prstGeom>
          </p:spPr>
          <p:txBody>
            <a:bodyPr wrap="square">
              <a:spAutoFit/>
            </a:bodyPr>
            <a:lstStyle/>
            <a:p>
              <a:r>
                <a:rPr lang="en-US" sz="2200" b="1" dirty="0">
                  <a:solidFill>
                    <a:srgbClr val="00FF00"/>
                  </a:solidFill>
                  <a:latin typeface="+mn-lt"/>
                </a:rPr>
                <a:t>President Brigham Young: </a:t>
              </a:r>
              <a:r>
                <a:rPr lang="en-US" sz="2200" dirty="0">
                  <a:solidFill>
                    <a:schemeClr val="bg1"/>
                  </a:solidFill>
                  <a:latin typeface="+mn-lt"/>
                </a:rPr>
                <a:t>“My policy is to keep every man, woman, and child </a:t>
              </a:r>
              <a:r>
                <a:rPr lang="en-US" sz="2200" dirty="0">
                  <a:solidFill>
                    <a:srgbClr val="00FF00"/>
                  </a:solidFill>
                  <a:latin typeface="+mn-lt"/>
                </a:rPr>
                <a:t>busily employed</a:t>
              </a:r>
              <a:r>
                <a:rPr lang="en-US" sz="2200" dirty="0">
                  <a:solidFill>
                    <a:schemeClr val="bg1"/>
                  </a:solidFill>
                  <a:latin typeface="+mn-lt"/>
                </a:rPr>
                <a:t>, that they may have no idle time for </a:t>
              </a:r>
              <a:r>
                <a:rPr lang="en-US" sz="2200" dirty="0">
                  <a:solidFill>
                    <a:srgbClr val="FF0000"/>
                  </a:solidFill>
                  <a:latin typeface="+mn-lt"/>
                </a:rPr>
                <a:t>hatching mischief </a:t>
              </a:r>
              <a:r>
                <a:rPr lang="en-US" sz="2200" dirty="0">
                  <a:solidFill>
                    <a:schemeClr val="bg1"/>
                  </a:solidFill>
                  <a:latin typeface="+mn-lt"/>
                </a:rPr>
                <a:t>in the night, and for making plans to accomplish their own ruin.” </a:t>
              </a:r>
              <a:r>
                <a:rPr lang="en-US" sz="1200" dirty="0">
                  <a:solidFill>
                    <a:schemeClr val="bg1"/>
                  </a:solidFill>
                  <a:latin typeface="+mn-lt"/>
                </a:rPr>
                <a:t>(JD 2:144, 19:76)</a:t>
              </a:r>
            </a:p>
          </p:txBody>
        </p:sp>
        <p:pic>
          <p:nvPicPr>
            <p:cNvPr id="14" name="Picture 4" descr="http://mormonmatters.org/wp-content/uploads/2009/02/brigham-young.jpg">
              <a:extLst>
                <a:ext uri="{FF2B5EF4-FFF2-40B4-BE49-F238E27FC236}">
                  <a16:creationId xmlns:a16="http://schemas.microsoft.com/office/drawing/2014/main" id="{FF26BC18-2B7C-47FC-A24C-74C3D21FF4D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9927" y="609600"/>
              <a:ext cx="1801073" cy="1923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descr="A picture containing text, person, wall, person&#10;&#10;Description automatically generated">
            <a:extLst>
              <a:ext uri="{FF2B5EF4-FFF2-40B4-BE49-F238E27FC236}">
                <a16:creationId xmlns:a16="http://schemas.microsoft.com/office/drawing/2014/main" id="{070AD3D2-A1A7-633F-1F4D-981AA87742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8400" y="4572000"/>
            <a:ext cx="1752600" cy="2041779"/>
          </a:xfrm>
          <a:prstGeom prst="rect">
            <a:avLst/>
          </a:prstGeom>
        </p:spPr>
      </p:pic>
    </p:spTree>
    <p:extLst>
      <p:ext uri="{BB962C8B-B14F-4D97-AF65-F5344CB8AC3E}">
        <p14:creationId xmlns:p14="http://schemas.microsoft.com/office/powerpoint/2010/main" val="402814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latin typeface="+mn-lt"/>
              </a:rPr>
              <a:pPr algn="ctr"/>
              <a:t>17</a:t>
            </a:fld>
            <a:endParaRPr lang="en-US" dirty="0">
              <a:latin typeface="+mn-lt"/>
            </a:endParaRPr>
          </a:p>
        </p:txBody>
      </p:sp>
      <p:grpSp>
        <p:nvGrpSpPr>
          <p:cNvPr id="2" name="Group 1">
            <a:extLst>
              <a:ext uri="{FF2B5EF4-FFF2-40B4-BE49-F238E27FC236}">
                <a16:creationId xmlns:a16="http://schemas.microsoft.com/office/drawing/2014/main" id="{14515677-504E-44CD-8207-3E370BEBDAF0}"/>
              </a:ext>
            </a:extLst>
          </p:cNvPr>
          <p:cNvGrpSpPr/>
          <p:nvPr/>
        </p:nvGrpSpPr>
        <p:grpSpPr>
          <a:xfrm>
            <a:off x="286215" y="2675215"/>
            <a:ext cx="11604624" cy="3877985"/>
            <a:chOff x="304800" y="2675215"/>
            <a:chExt cx="11604624" cy="3877985"/>
          </a:xfrm>
        </p:grpSpPr>
        <p:sp>
          <p:nvSpPr>
            <p:cNvPr id="5" name="TextBox 4">
              <a:extLst>
                <a:ext uri="{FF2B5EF4-FFF2-40B4-BE49-F238E27FC236}">
                  <a16:creationId xmlns:a16="http://schemas.microsoft.com/office/drawing/2014/main" id="{D3CC7CB7-4862-430D-8E1A-0966EF9DDA9C}"/>
                </a:ext>
              </a:extLst>
            </p:cNvPr>
            <p:cNvSpPr txBox="1"/>
            <p:nvPr/>
          </p:nvSpPr>
          <p:spPr>
            <a:xfrm>
              <a:off x="304800" y="2675215"/>
              <a:ext cx="8153400" cy="3877985"/>
            </a:xfrm>
            <a:prstGeom prst="rect">
              <a:avLst/>
            </a:prstGeom>
            <a:noFill/>
          </p:spPr>
          <p:txBody>
            <a:bodyPr wrap="square">
              <a:spAutoFit/>
            </a:bodyPr>
            <a:lstStyle/>
            <a:p>
              <a:pPr>
                <a:defRPr/>
              </a:pPr>
              <a:r>
                <a:rPr lang="en-US" sz="2600" b="1" dirty="0">
                  <a:solidFill>
                    <a:srgbClr val="00FF00"/>
                  </a:solidFill>
                  <a:latin typeface="+mn-lt"/>
                </a:rPr>
                <a:t>President Ezra Taft Benson: </a:t>
              </a:r>
              <a:r>
                <a:rPr lang="en-US" sz="2600" dirty="0">
                  <a:solidFill>
                    <a:schemeClr val="bg1"/>
                  </a:solidFill>
                  <a:latin typeface="+mn-lt"/>
                </a:rPr>
                <a:t>“The Lord works from the </a:t>
              </a:r>
              <a:r>
                <a:rPr lang="en-US" sz="2600" dirty="0">
                  <a:solidFill>
                    <a:srgbClr val="00FF00"/>
                  </a:solidFill>
                  <a:latin typeface="+mn-lt"/>
                </a:rPr>
                <a:t>inside out</a:t>
              </a:r>
              <a:r>
                <a:rPr lang="en-US" sz="2600" dirty="0">
                  <a:solidFill>
                    <a:schemeClr val="bg1"/>
                  </a:solidFill>
                  <a:latin typeface="+mn-lt"/>
                </a:rPr>
                <a:t>. The world works from the </a:t>
              </a:r>
              <a:r>
                <a:rPr lang="en-US" sz="2600" dirty="0">
                  <a:solidFill>
                    <a:srgbClr val="FF0000"/>
                  </a:solidFill>
                  <a:latin typeface="+mn-lt"/>
                </a:rPr>
                <a:t>outside in</a:t>
              </a:r>
              <a:r>
                <a:rPr lang="en-US" sz="2600" dirty="0">
                  <a:solidFill>
                    <a:schemeClr val="bg1"/>
                  </a:solidFill>
                  <a:latin typeface="+mn-lt"/>
                </a:rPr>
                <a:t>. The world would take people out of the slums. Christ takes the slums out of people, and then they take </a:t>
              </a:r>
              <a:r>
                <a:rPr lang="en-US" sz="2600" dirty="0">
                  <a:solidFill>
                    <a:srgbClr val="00FF00"/>
                  </a:solidFill>
                  <a:latin typeface="+mn-lt"/>
                </a:rPr>
                <a:t>themselves</a:t>
              </a:r>
              <a:r>
                <a:rPr lang="en-US" sz="2600" dirty="0">
                  <a:solidFill>
                    <a:schemeClr val="bg1"/>
                  </a:solidFill>
                  <a:latin typeface="+mn-lt"/>
                </a:rPr>
                <a:t> out of the slums. The world would mold men by changing their environment. </a:t>
              </a:r>
              <a:r>
                <a:rPr lang="en-US" sz="2600" dirty="0">
                  <a:solidFill>
                    <a:srgbClr val="00FF00"/>
                  </a:solidFill>
                  <a:latin typeface="+mn-lt"/>
                </a:rPr>
                <a:t>Christ changes men</a:t>
              </a:r>
              <a:r>
                <a:rPr lang="en-US" sz="2600" dirty="0">
                  <a:solidFill>
                    <a:schemeClr val="bg1"/>
                  </a:solidFill>
                  <a:latin typeface="+mn-lt"/>
                </a:rPr>
                <a:t>, who then change their environment. The world would </a:t>
              </a:r>
              <a:r>
                <a:rPr lang="en-US" sz="2600" dirty="0">
                  <a:solidFill>
                    <a:srgbClr val="FFFF00"/>
                  </a:solidFill>
                  <a:latin typeface="+mn-lt"/>
                </a:rPr>
                <a:t>shape</a:t>
              </a:r>
              <a:r>
                <a:rPr lang="en-US" sz="2600" dirty="0">
                  <a:solidFill>
                    <a:schemeClr val="bg1"/>
                  </a:solidFill>
                  <a:latin typeface="+mn-lt"/>
                </a:rPr>
                <a:t> human behavior, but Christ can </a:t>
              </a:r>
              <a:r>
                <a:rPr lang="en-US" sz="2600" dirty="0">
                  <a:solidFill>
                    <a:srgbClr val="00FF00"/>
                  </a:solidFill>
                  <a:latin typeface="+mn-lt"/>
                </a:rPr>
                <a:t>change</a:t>
              </a:r>
              <a:r>
                <a:rPr lang="en-US" sz="2600" dirty="0">
                  <a:solidFill>
                    <a:schemeClr val="bg1"/>
                  </a:solidFill>
                  <a:latin typeface="+mn-lt"/>
                </a:rPr>
                <a:t> human nature … Yes,</a:t>
              </a:r>
              <a:r>
                <a:rPr lang="en-US" sz="2600" dirty="0">
                  <a:solidFill>
                    <a:srgbClr val="00FF00"/>
                  </a:solidFill>
                  <a:latin typeface="+mn-lt"/>
                </a:rPr>
                <a:t> Christ changes men, and changed men can change the world.</a:t>
              </a:r>
              <a:r>
                <a:rPr lang="en-US" sz="2600" dirty="0">
                  <a:solidFill>
                    <a:schemeClr val="bg1"/>
                  </a:solidFill>
                  <a:latin typeface="+mn-lt"/>
                </a:rPr>
                <a:t>” </a:t>
              </a:r>
            </a:p>
            <a:p>
              <a:pPr>
                <a:defRPr/>
              </a:pPr>
              <a:r>
                <a:rPr lang="en-US" sz="1200" dirty="0">
                  <a:solidFill>
                    <a:schemeClr val="bg1"/>
                  </a:solidFill>
                  <a:latin typeface="+mn-lt"/>
                </a:rPr>
                <a:t>(The Teachings of Ezra Taft Benson, p.79)</a:t>
              </a:r>
            </a:p>
          </p:txBody>
        </p:sp>
        <p:pic>
          <p:nvPicPr>
            <p:cNvPr id="6" name="Picture 2" descr="Image result for ezra taft benson">
              <a:extLst>
                <a:ext uri="{FF2B5EF4-FFF2-40B4-BE49-F238E27FC236}">
                  <a16:creationId xmlns:a16="http://schemas.microsoft.com/office/drawing/2014/main" id="{F7D90362-EF87-4098-B3A6-65840389A3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2832994"/>
              <a:ext cx="3451224" cy="3451224"/>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5CDCE8C2-DA4B-485D-A4CB-866EA9681461}"/>
              </a:ext>
            </a:extLst>
          </p:cNvPr>
          <p:cNvSpPr/>
          <p:nvPr/>
        </p:nvSpPr>
        <p:spPr>
          <a:xfrm>
            <a:off x="0" y="7203"/>
            <a:ext cx="12192000" cy="830997"/>
          </a:xfrm>
          <a:prstGeom prst="rect">
            <a:avLst/>
          </a:prstGeom>
        </p:spPr>
        <p:txBody>
          <a:bodyPr wrap="square">
            <a:spAutoFit/>
          </a:bodyPr>
          <a:lstStyle/>
          <a:p>
            <a:pPr algn="ctr">
              <a:defRPr/>
            </a:pPr>
            <a:r>
              <a:rPr lang="en-US" sz="4800" b="1" dirty="0">
                <a:solidFill>
                  <a:srgbClr val="66FF33"/>
                </a:solidFill>
                <a:latin typeface="+mn-lt"/>
              </a:rPr>
              <a:t>Inside Out</a:t>
            </a:r>
          </a:p>
        </p:txBody>
      </p:sp>
      <p:sp>
        <p:nvSpPr>
          <p:cNvPr id="11" name="TextBox 10">
            <a:extLst>
              <a:ext uri="{FF2B5EF4-FFF2-40B4-BE49-F238E27FC236}">
                <a16:creationId xmlns:a16="http://schemas.microsoft.com/office/drawing/2014/main" id="{9B70F891-618C-4CF0-A198-8EC13B2FC6B8}"/>
              </a:ext>
            </a:extLst>
          </p:cNvPr>
          <p:cNvSpPr txBox="1"/>
          <p:nvPr/>
        </p:nvSpPr>
        <p:spPr>
          <a:xfrm>
            <a:off x="2590800" y="871241"/>
            <a:ext cx="9220199" cy="1292662"/>
          </a:xfrm>
          <a:prstGeom prst="rect">
            <a:avLst/>
          </a:prstGeom>
          <a:noFill/>
        </p:spPr>
        <p:txBody>
          <a:bodyPr wrap="square">
            <a:spAutoFit/>
          </a:bodyPr>
          <a:lstStyle/>
          <a:p>
            <a:pPr>
              <a:defRPr/>
            </a:pPr>
            <a:r>
              <a:rPr lang="en-US" sz="2600" dirty="0">
                <a:solidFill>
                  <a:schemeClr val="bg1"/>
                </a:solidFill>
                <a:latin typeface="+mn-lt"/>
              </a:rPr>
              <a:t>“We cannot be self-reliant without being </a:t>
            </a:r>
            <a:r>
              <a:rPr lang="en-US" sz="2600" dirty="0">
                <a:solidFill>
                  <a:srgbClr val="00FF00"/>
                </a:solidFill>
                <a:latin typeface="+mn-lt"/>
              </a:rPr>
              <a:t>willing</a:t>
            </a:r>
            <a:r>
              <a:rPr lang="en-US" sz="2600" dirty="0">
                <a:solidFill>
                  <a:schemeClr val="bg1"/>
                </a:solidFill>
                <a:latin typeface="+mn-lt"/>
              </a:rPr>
              <a:t> to work. Work is physical, mental, or spiritual effort. He never forsakes us, but he </a:t>
            </a:r>
            <a:r>
              <a:rPr lang="en-US" sz="2600" dirty="0">
                <a:solidFill>
                  <a:srgbClr val="00FF00"/>
                </a:solidFill>
                <a:latin typeface="+mn-lt"/>
              </a:rPr>
              <a:t>does not do for us what we can do for ourselves.</a:t>
            </a:r>
            <a:r>
              <a:rPr lang="en-US" sz="2600" dirty="0">
                <a:solidFill>
                  <a:schemeClr val="bg1"/>
                </a:solidFill>
                <a:latin typeface="+mn-lt"/>
              </a:rPr>
              <a:t>” </a:t>
            </a:r>
            <a:r>
              <a:rPr lang="en-US" sz="1200" dirty="0">
                <a:solidFill>
                  <a:schemeClr val="bg1"/>
                </a:solidFill>
                <a:latin typeface="+mn-lt"/>
              </a:rPr>
              <a:t>(“Providing In The Lord’s Way”, p.5)</a:t>
            </a:r>
          </a:p>
        </p:txBody>
      </p:sp>
      <p:sp>
        <p:nvSpPr>
          <p:cNvPr id="9" name="TextBox 8">
            <a:extLst>
              <a:ext uri="{FF2B5EF4-FFF2-40B4-BE49-F238E27FC236}">
                <a16:creationId xmlns:a16="http://schemas.microsoft.com/office/drawing/2014/main" id="{78EBF378-0288-42B9-8D9B-481688FE5C33}"/>
              </a:ext>
            </a:extLst>
          </p:cNvPr>
          <p:cNvSpPr txBox="1"/>
          <p:nvPr/>
        </p:nvSpPr>
        <p:spPr>
          <a:xfrm rot="16200000">
            <a:off x="-217340" y="1062681"/>
            <a:ext cx="909477" cy="307777"/>
          </a:xfrm>
          <a:prstGeom prst="rect">
            <a:avLst/>
          </a:prstGeom>
          <a:noFill/>
        </p:spPr>
        <p:txBody>
          <a:bodyPr wrap="square">
            <a:spAutoFit/>
          </a:bodyPr>
          <a:lstStyle/>
          <a:p>
            <a:pPr algn="ctr">
              <a:defRPr/>
            </a:pPr>
            <a:r>
              <a:rPr lang="en-US" sz="1400" b="1" dirty="0">
                <a:solidFill>
                  <a:srgbClr val="00FF00"/>
                </a:solidFill>
                <a:latin typeface="+mn-lt"/>
              </a:rPr>
              <a:t>Able</a:t>
            </a:r>
            <a:endParaRPr lang="en-US" sz="1400" dirty="0">
              <a:solidFill>
                <a:srgbClr val="00FF00"/>
              </a:solidFill>
              <a:latin typeface="+mn-lt"/>
            </a:endParaRPr>
          </a:p>
        </p:txBody>
      </p:sp>
      <p:sp>
        <p:nvSpPr>
          <p:cNvPr id="12" name="TextBox 11">
            <a:extLst>
              <a:ext uri="{FF2B5EF4-FFF2-40B4-BE49-F238E27FC236}">
                <a16:creationId xmlns:a16="http://schemas.microsoft.com/office/drawing/2014/main" id="{B54EE336-DB71-4599-ABEC-2AF2DFDCB74F}"/>
              </a:ext>
            </a:extLst>
          </p:cNvPr>
          <p:cNvSpPr txBox="1"/>
          <p:nvPr/>
        </p:nvSpPr>
        <p:spPr>
          <a:xfrm rot="16200000">
            <a:off x="-219986" y="1955943"/>
            <a:ext cx="900150" cy="307777"/>
          </a:xfrm>
          <a:prstGeom prst="rect">
            <a:avLst/>
          </a:prstGeom>
          <a:noFill/>
        </p:spPr>
        <p:txBody>
          <a:bodyPr wrap="square">
            <a:spAutoFit/>
          </a:bodyPr>
          <a:lstStyle/>
          <a:p>
            <a:pPr algn="ctr">
              <a:defRPr/>
            </a:pPr>
            <a:r>
              <a:rPr lang="en-US" sz="1400" b="1" dirty="0">
                <a:solidFill>
                  <a:srgbClr val="00FF00"/>
                </a:solidFill>
                <a:latin typeface="+mn-lt"/>
              </a:rPr>
              <a:t>Unable</a:t>
            </a:r>
            <a:endParaRPr lang="en-US" sz="1400" dirty="0">
              <a:solidFill>
                <a:srgbClr val="00FF00"/>
              </a:solidFill>
              <a:latin typeface="+mn-lt"/>
            </a:endParaRPr>
          </a:p>
        </p:txBody>
      </p:sp>
      <p:sp>
        <p:nvSpPr>
          <p:cNvPr id="13" name="Rectangle 12">
            <a:extLst>
              <a:ext uri="{FF2B5EF4-FFF2-40B4-BE49-F238E27FC236}">
                <a16:creationId xmlns:a16="http://schemas.microsoft.com/office/drawing/2014/main" id="{F86952DF-3A51-46A7-9C0D-23D026383566}"/>
              </a:ext>
            </a:extLst>
          </p:cNvPr>
          <p:cNvSpPr/>
          <p:nvPr/>
        </p:nvSpPr>
        <p:spPr>
          <a:xfrm>
            <a:off x="1336386" y="761831"/>
            <a:ext cx="952500" cy="897925"/>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3C0D732-1966-4A3F-991E-E5068088B017}"/>
              </a:ext>
            </a:extLst>
          </p:cNvPr>
          <p:cNvSpPr/>
          <p:nvPr/>
        </p:nvSpPr>
        <p:spPr>
          <a:xfrm>
            <a:off x="1333501" y="1671309"/>
            <a:ext cx="952499" cy="888598"/>
          </a:xfrm>
          <a:prstGeom prst="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524A883-BC2E-48FC-BF84-9C04AA39B2C0}"/>
              </a:ext>
            </a:extLst>
          </p:cNvPr>
          <p:cNvSpPr/>
          <p:nvPr/>
        </p:nvSpPr>
        <p:spPr>
          <a:xfrm>
            <a:off x="381000" y="761830"/>
            <a:ext cx="952499" cy="897925"/>
          </a:xfrm>
          <a:prstGeom prst="rect">
            <a:avLst/>
          </a:prstGeom>
          <a:solidFill>
            <a:srgbClr val="FA6A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B867427-1BB4-4DC0-AB39-F61724E74EB3}"/>
              </a:ext>
            </a:extLst>
          </p:cNvPr>
          <p:cNvSpPr txBox="1"/>
          <p:nvPr/>
        </p:nvSpPr>
        <p:spPr>
          <a:xfrm>
            <a:off x="401640" y="457200"/>
            <a:ext cx="969960" cy="307777"/>
          </a:xfrm>
          <a:prstGeom prst="rect">
            <a:avLst/>
          </a:prstGeom>
          <a:noFill/>
        </p:spPr>
        <p:txBody>
          <a:bodyPr wrap="square">
            <a:spAutoFit/>
          </a:bodyPr>
          <a:lstStyle/>
          <a:p>
            <a:pPr algn="ctr">
              <a:defRPr/>
            </a:pPr>
            <a:r>
              <a:rPr lang="en-US" sz="1400" b="1" dirty="0">
                <a:solidFill>
                  <a:srgbClr val="FF0000"/>
                </a:solidFill>
                <a:latin typeface="+mn-lt"/>
              </a:rPr>
              <a:t>Unwilling</a:t>
            </a:r>
          </a:p>
        </p:txBody>
      </p:sp>
      <p:sp>
        <p:nvSpPr>
          <p:cNvPr id="17" name="TextBox 16">
            <a:extLst>
              <a:ext uri="{FF2B5EF4-FFF2-40B4-BE49-F238E27FC236}">
                <a16:creationId xmlns:a16="http://schemas.microsoft.com/office/drawing/2014/main" id="{7B0A0E15-539A-492D-B1A5-F305FE2570BD}"/>
              </a:ext>
            </a:extLst>
          </p:cNvPr>
          <p:cNvSpPr txBox="1"/>
          <p:nvPr/>
        </p:nvSpPr>
        <p:spPr>
          <a:xfrm>
            <a:off x="1358270" y="457200"/>
            <a:ext cx="927730" cy="307777"/>
          </a:xfrm>
          <a:prstGeom prst="rect">
            <a:avLst/>
          </a:prstGeom>
          <a:noFill/>
        </p:spPr>
        <p:txBody>
          <a:bodyPr wrap="square">
            <a:spAutoFit/>
          </a:bodyPr>
          <a:lstStyle/>
          <a:p>
            <a:pPr algn="ctr">
              <a:defRPr/>
            </a:pPr>
            <a:r>
              <a:rPr lang="en-US" sz="1400" b="1" dirty="0">
                <a:solidFill>
                  <a:srgbClr val="00FF00"/>
                </a:solidFill>
                <a:latin typeface="+mn-lt"/>
              </a:rPr>
              <a:t>Willing</a:t>
            </a:r>
          </a:p>
        </p:txBody>
      </p:sp>
      <p:sp>
        <p:nvSpPr>
          <p:cNvPr id="18" name="Rectangle 17">
            <a:extLst>
              <a:ext uri="{FF2B5EF4-FFF2-40B4-BE49-F238E27FC236}">
                <a16:creationId xmlns:a16="http://schemas.microsoft.com/office/drawing/2014/main" id="{5D1B1BB0-B83F-4A3E-8585-F09A2D73FC79}"/>
              </a:ext>
            </a:extLst>
          </p:cNvPr>
          <p:cNvSpPr/>
          <p:nvPr/>
        </p:nvSpPr>
        <p:spPr>
          <a:xfrm>
            <a:off x="381000" y="1671309"/>
            <a:ext cx="952499" cy="888598"/>
          </a:xfrm>
          <a:prstGeom prst="rect">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9E5AB9F-2B30-463B-ACC3-618F80FBCB95}"/>
              </a:ext>
            </a:extLst>
          </p:cNvPr>
          <p:cNvSpPr txBox="1"/>
          <p:nvPr/>
        </p:nvSpPr>
        <p:spPr>
          <a:xfrm>
            <a:off x="405768" y="1002153"/>
            <a:ext cx="927730" cy="523220"/>
          </a:xfrm>
          <a:prstGeom prst="rect">
            <a:avLst/>
          </a:prstGeom>
          <a:noFill/>
        </p:spPr>
        <p:txBody>
          <a:bodyPr wrap="square">
            <a:spAutoFit/>
          </a:bodyPr>
          <a:lstStyle/>
          <a:p>
            <a:pPr algn="ctr">
              <a:defRPr/>
            </a:pPr>
            <a:r>
              <a:rPr lang="en-US" sz="1400" b="1" dirty="0">
                <a:latin typeface="+mn-lt"/>
              </a:rPr>
              <a:t>Idle</a:t>
            </a:r>
          </a:p>
          <a:p>
            <a:pPr algn="ctr">
              <a:defRPr/>
            </a:pPr>
            <a:r>
              <a:rPr lang="en-US" sz="1400" b="1" dirty="0">
                <a:latin typeface="+mn-lt"/>
              </a:rPr>
              <a:t>Poor</a:t>
            </a:r>
            <a:endParaRPr lang="en-US" sz="1400" dirty="0">
              <a:latin typeface="+mn-lt"/>
            </a:endParaRPr>
          </a:p>
        </p:txBody>
      </p:sp>
      <p:sp>
        <p:nvSpPr>
          <p:cNvPr id="20" name="TextBox 19">
            <a:extLst>
              <a:ext uri="{FF2B5EF4-FFF2-40B4-BE49-F238E27FC236}">
                <a16:creationId xmlns:a16="http://schemas.microsoft.com/office/drawing/2014/main" id="{39E77002-D653-494B-A602-05A1CD241EF7}"/>
              </a:ext>
            </a:extLst>
          </p:cNvPr>
          <p:cNvSpPr txBox="1"/>
          <p:nvPr/>
        </p:nvSpPr>
        <p:spPr>
          <a:xfrm>
            <a:off x="1340811" y="1867300"/>
            <a:ext cx="932804" cy="523220"/>
          </a:xfrm>
          <a:prstGeom prst="rect">
            <a:avLst/>
          </a:prstGeom>
          <a:noFill/>
        </p:spPr>
        <p:txBody>
          <a:bodyPr wrap="square">
            <a:spAutoFit/>
          </a:bodyPr>
          <a:lstStyle/>
          <a:p>
            <a:pPr algn="ctr">
              <a:defRPr/>
            </a:pPr>
            <a:r>
              <a:rPr lang="en-US" sz="1400" b="1" dirty="0">
                <a:latin typeface="+mn-lt"/>
              </a:rPr>
              <a:t>Hapless</a:t>
            </a:r>
          </a:p>
          <a:p>
            <a:pPr algn="ctr">
              <a:defRPr/>
            </a:pPr>
            <a:r>
              <a:rPr lang="en-US" sz="1400" b="1" dirty="0">
                <a:latin typeface="+mn-lt"/>
              </a:rPr>
              <a:t>Poor</a:t>
            </a:r>
            <a:endParaRPr lang="en-US" sz="1400" dirty="0">
              <a:latin typeface="+mn-lt"/>
            </a:endParaRPr>
          </a:p>
        </p:txBody>
      </p:sp>
      <p:sp>
        <p:nvSpPr>
          <p:cNvPr id="21" name="TextBox 20">
            <a:extLst>
              <a:ext uri="{FF2B5EF4-FFF2-40B4-BE49-F238E27FC236}">
                <a16:creationId xmlns:a16="http://schemas.microsoft.com/office/drawing/2014/main" id="{2A40B38C-6A35-40AF-945D-732F105B3CB1}"/>
              </a:ext>
            </a:extLst>
          </p:cNvPr>
          <p:cNvSpPr txBox="1"/>
          <p:nvPr/>
        </p:nvSpPr>
        <p:spPr>
          <a:xfrm>
            <a:off x="1311876" y="990600"/>
            <a:ext cx="1027494" cy="523220"/>
          </a:xfrm>
          <a:prstGeom prst="rect">
            <a:avLst/>
          </a:prstGeom>
          <a:noFill/>
        </p:spPr>
        <p:txBody>
          <a:bodyPr wrap="square">
            <a:spAutoFit/>
          </a:bodyPr>
          <a:lstStyle/>
          <a:p>
            <a:pPr algn="ctr">
              <a:defRPr/>
            </a:pPr>
            <a:r>
              <a:rPr lang="en-US" sz="1400" b="1" dirty="0">
                <a:latin typeface="+mn-lt"/>
              </a:rPr>
              <a:t>Industrious</a:t>
            </a:r>
          </a:p>
          <a:p>
            <a:pPr algn="ctr">
              <a:defRPr/>
            </a:pPr>
            <a:r>
              <a:rPr lang="en-US" sz="1400" b="1" dirty="0">
                <a:latin typeface="+mn-lt"/>
              </a:rPr>
              <a:t>Poor</a:t>
            </a:r>
            <a:endParaRPr lang="en-US" sz="1400" dirty="0">
              <a:latin typeface="+mn-lt"/>
            </a:endParaRPr>
          </a:p>
        </p:txBody>
      </p:sp>
      <p:sp>
        <p:nvSpPr>
          <p:cNvPr id="22" name="TextBox 21">
            <a:extLst>
              <a:ext uri="{FF2B5EF4-FFF2-40B4-BE49-F238E27FC236}">
                <a16:creationId xmlns:a16="http://schemas.microsoft.com/office/drawing/2014/main" id="{BDEE088B-E663-4DC2-BDFF-5A74B5840673}"/>
              </a:ext>
            </a:extLst>
          </p:cNvPr>
          <p:cNvSpPr txBox="1"/>
          <p:nvPr/>
        </p:nvSpPr>
        <p:spPr>
          <a:xfrm>
            <a:off x="399446" y="1877480"/>
            <a:ext cx="915606" cy="523220"/>
          </a:xfrm>
          <a:prstGeom prst="rect">
            <a:avLst/>
          </a:prstGeom>
          <a:noFill/>
        </p:spPr>
        <p:txBody>
          <a:bodyPr wrap="square">
            <a:spAutoFit/>
          </a:bodyPr>
          <a:lstStyle/>
          <a:p>
            <a:pPr algn="ctr">
              <a:defRPr/>
            </a:pPr>
            <a:r>
              <a:rPr lang="en-US" sz="1400" b="1" dirty="0">
                <a:latin typeface="+mn-lt"/>
              </a:rPr>
              <a:t>Ruinous</a:t>
            </a:r>
          </a:p>
          <a:p>
            <a:pPr algn="ctr">
              <a:defRPr/>
            </a:pPr>
            <a:r>
              <a:rPr lang="en-US" sz="1400" b="1" dirty="0">
                <a:latin typeface="+mn-lt"/>
              </a:rPr>
              <a:t>Poor</a:t>
            </a:r>
            <a:endParaRPr lang="en-US" sz="1400" dirty="0">
              <a:latin typeface="+mn-lt"/>
            </a:endParaRPr>
          </a:p>
        </p:txBody>
      </p:sp>
    </p:spTree>
    <p:extLst>
      <p:ext uri="{BB962C8B-B14F-4D97-AF65-F5344CB8AC3E}">
        <p14:creationId xmlns:p14="http://schemas.microsoft.com/office/powerpoint/2010/main" val="262729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24" name="Rectangle 46">
            <a:extLst>
              <a:ext uri="{FF2B5EF4-FFF2-40B4-BE49-F238E27FC236}">
                <a16:creationId xmlns:a16="http://schemas.microsoft.com/office/drawing/2014/main" id="{CF2B936E-2546-457C-8CD4-AC9C9D18024F}"/>
              </a:ext>
            </a:extLst>
          </p:cNvPr>
          <p:cNvSpPr>
            <a:spLocks noChangeArrowheads="1"/>
          </p:cNvSpPr>
          <p:nvPr/>
        </p:nvSpPr>
        <p:spPr bwMode="auto">
          <a:xfrm>
            <a:off x="28024" y="2767280"/>
            <a:ext cx="121779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8000" dirty="0">
                <a:solidFill>
                  <a:srgbClr val="00FF00"/>
                </a:solidFill>
                <a:latin typeface="+mn-lt"/>
              </a:rPr>
              <a:t>Questions?</a:t>
            </a:r>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pPr algn="ctr"/>
              <a:t>18</a:t>
            </a:fld>
            <a:endParaRPr lang="en-US" dirty="0"/>
          </a:p>
        </p:txBody>
      </p:sp>
    </p:spTree>
    <p:extLst>
      <p:ext uri="{BB962C8B-B14F-4D97-AF65-F5344CB8AC3E}">
        <p14:creationId xmlns:p14="http://schemas.microsoft.com/office/powerpoint/2010/main" val="585034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latin typeface="+mn-lt"/>
              </a:rPr>
              <a:pPr algn="ctr"/>
              <a:t>2</a:t>
            </a:fld>
            <a:endParaRPr lang="en-US" dirty="0">
              <a:latin typeface="+mn-lt"/>
            </a:endParaRPr>
          </a:p>
        </p:txBody>
      </p:sp>
      <p:sp>
        <p:nvSpPr>
          <p:cNvPr id="5" name="Rectangle 4">
            <a:extLst>
              <a:ext uri="{FF2B5EF4-FFF2-40B4-BE49-F238E27FC236}">
                <a16:creationId xmlns:a16="http://schemas.microsoft.com/office/drawing/2014/main" id="{541C661A-61EF-479E-AF18-417552FEF917}"/>
              </a:ext>
            </a:extLst>
          </p:cNvPr>
          <p:cNvSpPr/>
          <p:nvPr/>
        </p:nvSpPr>
        <p:spPr>
          <a:xfrm>
            <a:off x="0" y="7203"/>
            <a:ext cx="12192000" cy="830997"/>
          </a:xfrm>
          <a:prstGeom prst="rect">
            <a:avLst/>
          </a:prstGeom>
        </p:spPr>
        <p:txBody>
          <a:bodyPr wrap="square">
            <a:spAutoFit/>
          </a:bodyPr>
          <a:lstStyle/>
          <a:p>
            <a:pPr algn="ctr">
              <a:defRPr/>
            </a:pPr>
            <a:r>
              <a:rPr lang="en-US" sz="4800" b="1" dirty="0">
                <a:solidFill>
                  <a:srgbClr val="66FF33"/>
                </a:solidFill>
                <a:latin typeface="+mn-lt"/>
              </a:rPr>
              <a:t>Providing In The Lord’s Way</a:t>
            </a:r>
          </a:p>
        </p:txBody>
      </p:sp>
      <p:grpSp>
        <p:nvGrpSpPr>
          <p:cNvPr id="2" name="Group 1">
            <a:extLst>
              <a:ext uri="{FF2B5EF4-FFF2-40B4-BE49-F238E27FC236}">
                <a16:creationId xmlns:a16="http://schemas.microsoft.com/office/drawing/2014/main" id="{6435026C-CA6D-4E16-811A-3C767A3BC53F}"/>
              </a:ext>
            </a:extLst>
          </p:cNvPr>
          <p:cNvGrpSpPr/>
          <p:nvPr/>
        </p:nvGrpSpPr>
        <p:grpSpPr>
          <a:xfrm>
            <a:off x="228600" y="3657600"/>
            <a:ext cx="11737606" cy="2836741"/>
            <a:chOff x="228600" y="3657600"/>
            <a:chExt cx="11737606" cy="2836741"/>
          </a:xfrm>
        </p:grpSpPr>
        <p:graphicFrame>
          <p:nvGraphicFramePr>
            <p:cNvPr id="6" name="Object 5">
              <a:extLst>
                <a:ext uri="{FF2B5EF4-FFF2-40B4-BE49-F238E27FC236}">
                  <a16:creationId xmlns:a16="http://schemas.microsoft.com/office/drawing/2014/main" id="{1ED887B6-5539-4FB4-8DAD-34CAFB28B054}"/>
                </a:ext>
              </a:extLst>
            </p:cNvPr>
            <p:cNvGraphicFramePr>
              <a:graphicFrameLocks noChangeAspect="1"/>
            </p:cNvGraphicFramePr>
            <p:nvPr>
              <p:extLst>
                <p:ext uri="{D42A27DB-BD31-4B8C-83A1-F6EECF244321}">
                  <p14:modId xmlns:p14="http://schemas.microsoft.com/office/powerpoint/2010/main" val="1493159772"/>
                </p:ext>
              </p:extLst>
            </p:nvPr>
          </p:nvGraphicFramePr>
          <p:xfrm>
            <a:off x="228600" y="3810000"/>
            <a:ext cx="2247900" cy="2684341"/>
          </p:xfrm>
          <a:graphic>
            <a:graphicData uri="http://schemas.openxmlformats.org/presentationml/2006/ole">
              <mc:AlternateContent xmlns:mc="http://schemas.openxmlformats.org/markup-compatibility/2006">
                <mc:Choice xmlns:v="urn:schemas-microsoft-com:vml" Requires="v">
                  <p:oleObj r:id="rId3" imgW="5485680" imgH="6552360" progId="">
                    <p:embed/>
                  </p:oleObj>
                </mc:Choice>
                <mc:Fallback>
                  <p:oleObj r:id="rId3" imgW="5485680" imgH="6552360" progId="">
                    <p:embed/>
                    <p:pic>
                      <p:nvPicPr>
                        <p:cNvPr id="6" name="Object 5">
                          <a:extLst>
                            <a:ext uri="{FF2B5EF4-FFF2-40B4-BE49-F238E27FC236}">
                              <a16:creationId xmlns:a16="http://schemas.microsoft.com/office/drawing/2014/main" id="{1ED887B6-5539-4FB4-8DAD-34CAFB28B054}"/>
                            </a:ext>
                          </a:extLst>
                        </p:cNvPr>
                        <p:cNvPicPr/>
                        <p:nvPr/>
                      </p:nvPicPr>
                      <p:blipFill>
                        <a:blip r:embed="rId4"/>
                        <a:stretch>
                          <a:fillRect/>
                        </a:stretch>
                      </p:blipFill>
                      <p:spPr>
                        <a:xfrm>
                          <a:off x="228600" y="3810000"/>
                          <a:ext cx="2247900" cy="2684341"/>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2DB6DA13-0CF6-4721-BD09-B149BD5C87DB}"/>
                </a:ext>
              </a:extLst>
            </p:cNvPr>
            <p:cNvSpPr txBox="1"/>
            <p:nvPr/>
          </p:nvSpPr>
          <p:spPr>
            <a:xfrm>
              <a:off x="2514600" y="3657600"/>
              <a:ext cx="9451606" cy="1938992"/>
            </a:xfrm>
            <a:prstGeom prst="rect">
              <a:avLst/>
            </a:prstGeom>
            <a:noFill/>
          </p:spPr>
          <p:txBody>
            <a:bodyPr wrap="square">
              <a:spAutoFit/>
            </a:bodyPr>
            <a:lstStyle/>
            <a:p>
              <a:pPr>
                <a:defRPr/>
              </a:pPr>
              <a:r>
                <a:rPr lang="en-US" sz="2400" dirty="0">
                  <a:solidFill>
                    <a:schemeClr val="bg1"/>
                  </a:solidFill>
                  <a:latin typeface="+mn-lt"/>
                </a:rPr>
                <a:t>“The leaders who read this guide should </a:t>
              </a:r>
              <a:r>
                <a:rPr lang="en-US" sz="2400" dirty="0">
                  <a:solidFill>
                    <a:srgbClr val="00FF00"/>
                  </a:solidFill>
                  <a:latin typeface="+mn-lt"/>
                </a:rPr>
                <a:t>teach </a:t>
              </a:r>
              <a:r>
                <a:rPr lang="en-US" sz="2400" dirty="0">
                  <a:solidFill>
                    <a:schemeClr val="bg1"/>
                  </a:solidFill>
                  <a:latin typeface="+mn-lt"/>
                </a:rPr>
                <a:t>the</a:t>
              </a:r>
              <a:r>
                <a:rPr lang="en-US" sz="2400" dirty="0">
                  <a:solidFill>
                    <a:srgbClr val="00FF00"/>
                  </a:solidFill>
                  <a:latin typeface="+mn-lt"/>
                </a:rPr>
                <a:t> </a:t>
              </a:r>
              <a:r>
                <a:rPr lang="en-US" sz="2400" dirty="0">
                  <a:solidFill>
                    <a:srgbClr val="FFFF00"/>
                  </a:solidFill>
                  <a:latin typeface="+mn-lt"/>
                </a:rPr>
                <a:t>principles</a:t>
              </a:r>
              <a:r>
                <a:rPr lang="en-US" sz="2400" dirty="0">
                  <a:solidFill>
                    <a:srgbClr val="00FF00"/>
                  </a:solidFill>
                  <a:latin typeface="+mn-lt"/>
                </a:rPr>
                <a:t> </a:t>
              </a:r>
              <a:r>
                <a:rPr lang="en-US" sz="2400" dirty="0">
                  <a:solidFill>
                    <a:schemeClr val="bg1"/>
                  </a:solidFill>
                  <a:latin typeface="+mn-lt"/>
                </a:rPr>
                <a:t>and </a:t>
              </a:r>
              <a:r>
                <a:rPr lang="en-US" sz="2400" dirty="0">
                  <a:solidFill>
                    <a:srgbClr val="FFFF00"/>
                  </a:solidFill>
                  <a:latin typeface="+mn-lt"/>
                </a:rPr>
                <a:t>responsibilities</a:t>
              </a:r>
              <a:r>
                <a:rPr lang="en-US" sz="2400" dirty="0">
                  <a:solidFill>
                    <a:schemeClr val="bg1"/>
                  </a:solidFill>
                  <a:latin typeface="+mn-lt"/>
                </a:rPr>
                <a:t>…to the leaders and members under their jurisdiction. They should encourage the members to fulfill their welfare responsibilities and suggest </a:t>
              </a:r>
              <a:r>
                <a:rPr lang="en-US" sz="2400" dirty="0">
                  <a:solidFill>
                    <a:srgbClr val="00FF00"/>
                  </a:solidFill>
                  <a:latin typeface="+mn-lt"/>
                </a:rPr>
                <a:t>ways</a:t>
              </a:r>
              <a:r>
                <a:rPr lang="en-US" sz="2400" dirty="0">
                  <a:solidFill>
                    <a:schemeClr val="bg1"/>
                  </a:solidFill>
                  <a:latin typeface="+mn-lt"/>
                </a:rPr>
                <a:t> in which they can do so. They should encourage parents to </a:t>
              </a:r>
              <a:r>
                <a:rPr lang="en-US" sz="2400" dirty="0">
                  <a:solidFill>
                    <a:srgbClr val="00FF00"/>
                  </a:solidFill>
                  <a:latin typeface="+mn-lt"/>
                </a:rPr>
                <a:t>teach welfare principles to their families</a:t>
              </a:r>
              <a:r>
                <a:rPr lang="en-US" sz="2400" dirty="0">
                  <a:solidFill>
                    <a:schemeClr val="bg1"/>
                  </a:solidFill>
                  <a:latin typeface="+mn-lt"/>
                </a:rPr>
                <a:t>.” </a:t>
              </a:r>
              <a:r>
                <a:rPr lang="en-US" sz="1200" dirty="0">
                  <a:solidFill>
                    <a:schemeClr val="bg1"/>
                  </a:solidFill>
                  <a:latin typeface="+mn-lt"/>
                </a:rPr>
                <a:t>(“Providing In The Lord’s Way”, Introduction)</a:t>
              </a:r>
            </a:p>
          </p:txBody>
        </p:sp>
      </p:grpSp>
      <p:sp>
        <p:nvSpPr>
          <p:cNvPr id="8" name="TextBox 7">
            <a:extLst>
              <a:ext uri="{FF2B5EF4-FFF2-40B4-BE49-F238E27FC236}">
                <a16:creationId xmlns:a16="http://schemas.microsoft.com/office/drawing/2014/main" id="{52DA2077-665C-4BF6-99E6-332535DC30DF}"/>
              </a:ext>
            </a:extLst>
          </p:cNvPr>
          <p:cNvSpPr txBox="1"/>
          <p:nvPr/>
        </p:nvSpPr>
        <p:spPr>
          <a:xfrm>
            <a:off x="1981200" y="2608730"/>
            <a:ext cx="9923565" cy="830997"/>
          </a:xfrm>
          <a:prstGeom prst="rect">
            <a:avLst/>
          </a:prstGeom>
          <a:noFill/>
        </p:spPr>
        <p:txBody>
          <a:bodyPr wrap="square">
            <a:spAutoFit/>
          </a:bodyPr>
          <a:lstStyle/>
          <a:p>
            <a:pPr>
              <a:defRPr/>
            </a:pPr>
            <a:r>
              <a:rPr lang="en-US" sz="2400" b="1" dirty="0">
                <a:solidFill>
                  <a:srgbClr val="00FF00"/>
                </a:solidFill>
                <a:latin typeface="+mn-lt"/>
              </a:rPr>
              <a:t>D&amp;C 104:15-16 </a:t>
            </a:r>
            <a:r>
              <a:rPr lang="en-US" sz="2400" dirty="0">
                <a:solidFill>
                  <a:schemeClr val="bg1"/>
                </a:solidFill>
                <a:latin typeface="+mn-lt"/>
              </a:rPr>
              <a:t>“And it is my purpose to </a:t>
            </a:r>
            <a:r>
              <a:rPr lang="en-US" sz="2400" dirty="0">
                <a:solidFill>
                  <a:srgbClr val="00FF00"/>
                </a:solidFill>
                <a:latin typeface="+mn-lt"/>
              </a:rPr>
              <a:t>provide</a:t>
            </a:r>
            <a:r>
              <a:rPr lang="en-US" sz="2400" dirty="0">
                <a:solidFill>
                  <a:schemeClr val="bg1"/>
                </a:solidFill>
                <a:latin typeface="+mn-lt"/>
              </a:rPr>
              <a:t> for my saints, for all things are mine. But it must needs be done in </a:t>
            </a:r>
            <a:r>
              <a:rPr lang="en-US" sz="2400" dirty="0">
                <a:solidFill>
                  <a:srgbClr val="00FF00"/>
                </a:solidFill>
                <a:latin typeface="+mn-lt"/>
              </a:rPr>
              <a:t>mine own way</a:t>
            </a:r>
            <a:r>
              <a:rPr lang="en-US" sz="2400" dirty="0">
                <a:solidFill>
                  <a:schemeClr val="bg1"/>
                </a:solidFill>
                <a:latin typeface="+mn-lt"/>
              </a:rPr>
              <a:t>;…”</a:t>
            </a:r>
            <a:endParaRPr lang="en-US" sz="1600" dirty="0">
              <a:solidFill>
                <a:schemeClr val="bg1"/>
              </a:solidFill>
              <a:latin typeface="+mn-lt"/>
            </a:endParaRPr>
          </a:p>
        </p:txBody>
      </p:sp>
      <p:sp>
        <p:nvSpPr>
          <p:cNvPr id="14" name="TextBox 13">
            <a:extLst>
              <a:ext uri="{FF2B5EF4-FFF2-40B4-BE49-F238E27FC236}">
                <a16:creationId xmlns:a16="http://schemas.microsoft.com/office/drawing/2014/main" id="{2641C9B6-BE41-4238-AE79-55BBEA0C6381}"/>
              </a:ext>
            </a:extLst>
          </p:cNvPr>
          <p:cNvSpPr txBox="1"/>
          <p:nvPr/>
        </p:nvSpPr>
        <p:spPr>
          <a:xfrm>
            <a:off x="3276600" y="5562600"/>
            <a:ext cx="7848600" cy="1200329"/>
          </a:xfrm>
          <a:prstGeom prst="rect">
            <a:avLst/>
          </a:prstGeom>
          <a:noFill/>
        </p:spPr>
        <p:txBody>
          <a:bodyPr wrap="square">
            <a:spAutoFit/>
          </a:bodyPr>
          <a:lstStyle/>
          <a:p>
            <a:pPr>
              <a:defRPr/>
            </a:pPr>
            <a:r>
              <a:rPr lang="en-US" sz="3600" dirty="0">
                <a:solidFill>
                  <a:srgbClr val="FFFF00"/>
                </a:solidFill>
                <a:latin typeface="+mn-lt"/>
              </a:rPr>
              <a:t>(1) What is the Lord’s </a:t>
            </a:r>
            <a:r>
              <a:rPr lang="en-US" sz="3600" b="1" i="1" dirty="0">
                <a:solidFill>
                  <a:srgbClr val="FFFF00"/>
                </a:solidFill>
                <a:latin typeface="+mn-lt"/>
              </a:rPr>
              <a:t>Way</a:t>
            </a:r>
            <a:r>
              <a:rPr lang="en-US" sz="3600" dirty="0">
                <a:solidFill>
                  <a:srgbClr val="FFFF00"/>
                </a:solidFill>
                <a:latin typeface="+mn-lt"/>
              </a:rPr>
              <a:t> of providing?</a:t>
            </a:r>
          </a:p>
          <a:p>
            <a:pPr>
              <a:defRPr/>
            </a:pPr>
            <a:r>
              <a:rPr lang="en-US" sz="3600" dirty="0">
                <a:solidFill>
                  <a:srgbClr val="FFFF00"/>
                </a:solidFill>
                <a:latin typeface="+mn-lt"/>
              </a:rPr>
              <a:t>(2) What are these </a:t>
            </a:r>
            <a:r>
              <a:rPr lang="en-US" sz="3600" b="1" i="1" dirty="0">
                <a:solidFill>
                  <a:srgbClr val="FFFF00"/>
                </a:solidFill>
                <a:latin typeface="+mn-lt"/>
              </a:rPr>
              <a:t>Welfare Principles</a:t>
            </a:r>
            <a:r>
              <a:rPr lang="en-US" sz="3600" dirty="0">
                <a:solidFill>
                  <a:srgbClr val="FFFF00"/>
                </a:solidFill>
                <a:latin typeface="+mn-lt"/>
              </a:rPr>
              <a:t>?</a:t>
            </a:r>
          </a:p>
        </p:txBody>
      </p:sp>
      <p:grpSp>
        <p:nvGrpSpPr>
          <p:cNvPr id="3" name="Group 2">
            <a:extLst>
              <a:ext uri="{FF2B5EF4-FFF2-40B4-BE49-F238E27FC236}">
                <a16:creationId xmlns:a16="http://schemas.microsoft.com/office/drawing/2014/main" id="{B9B8DA52-2E37-404B-80AD-CAD730A0A52F}"/>
              </a:ext>
            </a:extLst>
          </p:cNvPr>
          <p:cNvGrpSpPr/>
          <p:nvPr/>
        </p:nvGrpSpPr>
        <p:grpSpPr>
          <a:xfrm>
            <a:off x="228601" y="1408401"/>
            <a:ext cx="11810999" cy="2157759"/>
            <a:chOff x="-1143000" y="1238071"/>
            <a:chExt cx="11810999" cy="2157759"/>
          </a:xfrm>
        </p:grpSpPr>
        <p:sp>
          <p:nvSpPr>
            <p:cNvPr id="11" name="TextBox 10">
              <a:extLst>
                <a:ext uri="{FF2B5EF4-FFF2-40B4-BE49-F238E27FC236}">
                  <a16:creationId xmlns:a16="http://schemas.microsoft.com/office/drawing/2014/main" id="{089B4C91-69B0-4F45-A5D7-2BBDA14A8119}"/>
                </a:ext>
              </a:extLst>
            </p:cNvPr>
            <p:cNvSpPr txBox="1"/>
            <p:nvPr/>
          </p:nvSpPr>
          <p:spPr>
            <a:xfrm>
              <a:off x="609599" y="1238071"/>
              <a:ext cx="10058400" cy="1200329"/>
            </a:xfrm>
            <a:prstGeom prst="rect">
              <a:avLst/>
            </a:prstGeom>
            <a:noFill/>
          </p:spPr>
          <p:txBody>
            <a:bodyPr wrap="square">
              <a:spAutoFit/>
            </a:bodyPr>
            <a:lstStyle/>
            <a:p>
              <a:pPr>
                <a:defRPr/>
              </a:pPr>
              <a:r>
                <a:rPr lang="en-US" sz="2400" b="1" dirty="0">
                  <a:solidFill>
                    <a:srgbClr val="00FF00"/>
                  </a:solidFill>
                  <a:latin typeface="+mn-lt"/>
                </a:rPr>
                <a:t>Aristotle: </a:t>
              </a:r>
              <a:r>
                <a:rPr lang="en-US" sz="2400" dirty="0">
                  <a:solidFill>
                    <a:schemeClr val="bg1"/>
                  </a:solidFill>
                  <a:latin typeface="+mn-lt"/>
                </a:rPr>
                <a:t>“Anyone can give … but to do this to the right person, to the right extent, at the right time, and with the right motive, and in the </a:t>
              </a:r>
              <a:r>
                <a:rPr lang="en-US" sz="2400" dirty="0">
                  <a:solidFill>
                    <a:srgbClr val="00FF00"/>
                  </a:solidFill>
                  <a:latin typeface="+mn-lt"/>
                </a:rPr>
                <a:t>right way</a:t>
              </a:r>
              <a:r>
                <a:rPr lang="en-US" sz="2400" dirty="0">
                  <a:solidFill>
                    <a:schemeClr val="bg1"/>
                  </a:solidFill>
                  <a:latin typeface="+mn-lt"/>
                </a:rPr>
                <a:t>, that is not for everyone, nor is it easy.” </a:t>
              </a:r>
              <a:r>
                <a:rPr lang="en-US" sz="1200" dirty="0">
                  <a:solidFill>
                    <a:schemeClr val="bg1"/>
                  </a:solidFill>
                  <a:latin typeface="+mn-lt"/>
                </a:rPr>
                <a:t>(Nicomachean Ethics, Book II, Ch. 9)</a:t>
              </a:r>
            </a:p>
          </p:txBody>
        </p:sp>
        <p:pic>
          <p:nvPicPr>
            <p:cNvPr id="12" name="Picture 11" descr="A statue of a person&#10;&#10;Description automatically generated with medium confidence">
              <a:extLst>
                <a:ext uri="{FF2B5EF4-FFF2-40B4-BE49-F238E27FC236}">
                  <a16:creationId xmlns:a16="http://schemas.microsoft.com/office/drawing/2014/main" id="{7B272314-8BF6-4134-B9BD-07D8C08C97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30" b="-3868"/>
            <a:stretch/>
          </p:blipFill>
          <p:spPr>
            <a:xfrm>
              <a:off x="-1143000" y="1384150"/>
              <a:ext cx="1523999" cy="2011680"/>
            </a:xfrm>
            <a:prstGeom prst="rect">
              <a:avLst/>
            </a:prstGeom>
          </p:spPr>
        </p:pic>
      </p:grpSp>
      <p:grpSp>
        <p:nvGrpSpPr>
          <p:cNvPr id="21" name="Group 20">
            <a:extLst>
              <a:ext uri="{FF2B5EF4-FFF2-40B4-BE49-F238E27FC236}">
                <a16:creationId xmlns:a16="http://schemas.microsoft.com/office/drawing/2014/main" id="{177A74E4-3235-0809-B503-B8DFDC67CDC1}"/>
              </a:ext>
            </a:extLst>
          </p:cNvPr>
          <p:cNvGrpSpPr/>
          <p:nvPr/>
        </p:nvGrpSpPr>
        <p:grpSpPr>
          <a:xfrm>
            <a:off x="10668000" y="152400"/>
            <a:ext cx="1295400" cy="1219200"/>
            <a:chOff x="10515600" y="152401"/>
            <a:chExt cx="1295400" cy="1219200"/>
          </a:xfrm>
        </p:grpSpPr>
        <p:sp>
          <p:nvSpPr>
            <p:cNvPr id="17" name="Oval 129">
              <a:extLst>
                <a:ext uri="{FF2B5EF4-FFF2-40B4-BE49-F238E27FC236}">
                  <a16:creationId xmlns:a16="http://schemas.microsoft.com/office/drawing/2014/main" id="{8888E699-EA08-1B98-FF29-8B44F4660D97}"/>
                </a:ext>
              </a:extLst>
            </p:cNvPr>
            <p:cNvSpPr>
              <a:spLocks noChangeArrowheads="1"/>
            </p:cNvSpPr>
            <p:nvPr/>
          </p:nvSpPr>
          <p:spPr bwMode="auto">
            <a:xfrm>
              <a:off x="10515600" y="152401"/>
              <a:ext cx="1295400" cy="1219200"/>
            </a:xfrm>
            <a:prstGeom prst="ellipse">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solidFill>
                  <a:schemeClr val="bg1"/>
                </a:solidFill>
              </a:endParaRPr>
            </a:p>
          </p:txBody>
        </p:sp>
        <p:sp>
          <p:nvSpPr>
            <p:cNvPr id="19" name="Text Box 50">
              <a:extLst>
                <a:ext uri="{FF2B5EF4-FFF2-40B4-BE49-F238E27FC236}">
                  <a16:creationId xmlns:a16="http://schemas.microsoft.com/office/drawing/2014/main" id="{F16DE6B1-27FE-50FF-E797-757D8FCB9B4C}"/>
                </a:ext>
              </a:extLst>
            </p:cNvPr>
            <p:cNvSpPr txBox="1">
              <a:spLocks noChangeArrowheads="1"/>
            </p:cNvSpPr>
            <p:nvPr/>
          </p:nvSpPr>
          <p:spPr bwMode="auto">
            <a:xfrm>
              <a:off x="10692276" y="228600"/>
              <a:ext cx="990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1400" b="1" dirty="0">
                  <a:solidFill>
                    <a:schemeClr val="bg1"/>
                  </a:solidFill>
                </a:rPr>
                <a:t>Provident Living</a:t>
              </a:r>
            </a:p>
            <a:p>
              <a:pPr algn="ctr" eaLnBrk="1" hangingPunct="1">
                <a:spcBef>
                  <a:spcPct val="0"/>
                </a:spcBef>
                <a:buFontTx/>
                <a:buNone/>
              </a:pPr>
              <a:endParaRPr lang="en-US" altLang="en-US" sz="800" b="1" dirty="0">
                <a:solidFill>
                  <a:schemeClr val="bg1"/>
                </a:solidFill>
              </a:endParaRPr>
            </a:p>
            <a:p>
              <a:pPr algn="ctr" eaLnBrk="1" hangingPunct="1">
                <a:spcBef>
                  <a:spcPct val="0"/>
                </a:spcBef>
                <a:buFontTx/>
                <a:buNone/>
              </a:pPr>
              <a:r>
                <a:rPr lang="en-US" altLang="en-US" sz="1400" b="1" dirty="0">
                  <a:solidFill>
                    <a:schemeClr val="bg1"/>
                  </a:solidFill>
                </a:rPr>
                <a:t>Charitable</a:t>
              </a:r>
            </a:p>
            <a:p>
              <a:pPr algn="ctr" eaLnBrk="1" hangingPunct="1">
                <a:spcBef>
                  <a:spcPct val="0"/>
                </a:spcBef>
                <a:buFontTx/>
                <a:buNone/>
              </a:pPr>
              <a:r>
                <a:rPr lang="en-US" altLang="en-US" sz="1400" b="1" dirty="0">
                  <a:solidFill>
                    <a:schemeClr val="bg1"/>
                  </a:solidFill>
                </a:rPr>
                <a:t>Giving</a:t>
              </a:r>
            </a:p>
          </p:txBody>
        </p:sp>
        <p:sp>
          <p:nvSpPr>
            <p:cNvPr id="20" name="Line 51">
              <a:extLst>
                <a:ext uri="{FF2B5EF4-FFF2-40B4-BE49-F238E27FC236}">
                  <a16:creationId xmlns:a16="http://schemas.microsoft.com/office/drawing/2014/main" id="{E2A6AFC7-A0BB-04B5-A94D-612A05F32137}"/>
                </a:ext>
              </a:extLst>
            </p:cNvPr>
            <p:cNvSpPr>
              <a:spLocks noChangeShapeType="1"/>
            </p:cNvSpPr>
            <p:nvPr/>
          </p:nvSpPr>
          <p:spPr bwMode="auto">
            <a:xfrm flipV="1">
              <a:off x="10659908" y="762001"/>
              <a:ext cx="10668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grpSp>
      <p:grpSp>
        <p:nvGrpSpPr>
          <p:cNvPr id="22" name="Group 21">
            <a:extLst>
              <a:ext uri="{FF2B5EF4-FFF2-40B4-BE49-F238E27FC236}">
                <a16:creationId xmlns:a16="http://schemas.microsoft.com/office/drawing/2014/main" id="{22A14C4F-A147-36C3-3A7F-6BE533F17CF1}"/>
              </a:ext>
            </a:extLst>
          </p:cNvPr>
          <p:cNvGrpSpPr/>
          <p:nvPr/>
        </p:nvGrpSpPr>
        <p:grpSpPr>
          <a:xfrm>
            <a:off x="228600" y="152400"/>
            <a:ext cx="1295400" cy="1219200"/>
            <a:chOff x="10515600" y="152401"/>
            <a:chExt cx="1295400" cy="1219200"/>
          </a:xfrm>
        </p:grpSpPr>
        <p:sp>
          <p:nvSpPr>
            <p:cNvPr id="23" name="Oval 129">
              <a:extLst>
                <a:ext uri="{FF2B5EF4-FFF2-40B4-BE49-F238E27FC236}">
                  <a16:creationId xmlns:a16="http://schemas.microsoft.com/office/drawing/2014/main" id="{A7E04353-5234-2EA0-9F57-60221FB181AE}"/>
                </a:ext>
              </a:extLst>
            </p:cNvPr>
            <p:cNvSpPr>
              <a:spLocks noChangeArrowheads="1"/>
            </p:cNvSpPr>
            <p:nvPr/>
          </p:nvSpPr>
          <p:spPr bwMode="auto">
            <a:xfrm>
              <a:off x="10515600" y="152401"/>
              <a:ext cx="1295400" cy="1219200"/>
            </a:xfrm>
            <a:prstGeom prst="ellipse">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solidFill>
                  <a:schemeClr val="bg1"/>
                </a:solidFill>
              </a:endParaRPr>
            </a:p>
          </p:txBody>
        </p:sp>
        <p:sp>
          <p:nvSpPr>
            <p:cNvPr id="24" name="Text Box 50">
              <a:extLst>
                <a:ext uri="{FF2B5EF4-FFF2-40B4-BE49-F238E27FC236}">
                  <a16:creationId xmlns:a16="http://schemas.microsoft.com/office/drawing/2014/main" id="{1E342B79-6CF8-7A08-3C20-0DCD64909388}"/>
                </a:ext>
              </a:extLst>
            </p:cNvPr>
            <p:cNvSpPr txBox="1">
              <a:spLocks noChangeArrowheads="1"/>
            </p:cNvSpPr>
            <p:nvPr/>
          </p:nvSpPr>
          <p:spPr bwMode="auto">
            <a:xfrm>
              <a:off x="10692276" y="228600"/>
              <a:ext cx="990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1400" b="1" dirty="0">
                  <a:solidFill>
                    <a:schemeClr val="bg1"/>
                  </a:solidFill>
                </a:rPr>
                <a:t>Charitable Giving</a:t>
              </a:r>
            </a:p>
            <a:p>
              <a:pPr algn="ctr" eaLnBrk="1" hangingPunct="1">
                <a:spcBef>
                  <a:spcPct val="0"/>
                </a:spcBef>
                <a:buFontTx/>
                <a:buNone/>
              </a:pPr>
              <a:endParaRPr lang="en-US" altLang="en-US" sz="800" b="1" dirty="0">
                <a:solidFill>
                  <a:schemeClr val="bg1"/>
                </a:solidFill>
              </a:endParaRPr>
            </a:p>
            <a:p>
              <a:pPr algn="ctr" eaLnBrk="1" hangingPunct="1">
                <a:spcBef>
                  <a:spcPct val="0"/>
                </a:spcBef>
                <a:buFontTx/>
                <a:buNone/>
              </a:pPr>
              <a:r>
                <a:rPr lang="en-US" altLang="en-US" sz="1400" b="1" dirty="0">
                  <a:solidFill>
                    <a:schemeClr val="bg1"/>
                  </a:solidFill>
                </a:rPr>
                <a:t>Provident</a:t>
              </a:r>
            </a:p>
            <a:p>
              <a:pPr algn="ctr" eaLnBrk="1" hangingPunct="1">
                <a:spcBef>
                  <a:spcPct val="0"/>
                </a:spcBef>
                <a:buFontTx/>
                <a:buNone/>
              </a:pPr>
              <a:r>
                <a:rPr lang="en-US" altLang="en-US" sz="1400" b="1" dirty="0">
                  <a:solidFill>
                    <a:schemeClr val="bg1"/>
                  </a:solidFill>
                </a:rPr>
                <a:t>Living</a:t>
              </a:r>
            </a:p>
          </p:txBody>
        </p:sp>
        <p:sp>
          <p:nvSpPr>
            <p:cNvPr id="25" name="Line 51">
              <a:extLst>
                <a:ext uri="{FF2B5EF4-FFF2-40B4-BE49-F238E27FC236}">
                  <a16:creationId xmlns:a16="http://schemas.microsoft.com/office/drawing/2014/main" id="{CCF73A88-044A-E48A-D9ED-F76D9FC97CA5}"/>
                </a:ext>
              </a:extLst>
            </p:cNvPr>
            <p:cNvSpPr>
              <a:spLocks noChangeShapeType="1"/>
            </p:cNvSpPr>
            <p:nvPr/>
          </p:nvSpPr>
          <p:spPr bwMode="auto">
            <a:xfrm flipV="1">
              <a:off x="10659908" y="762001"/>
              <a:ext cx="10668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grpSp>
      <p:sp>
        <p:nvSpPr>
          <p:cNvPr id="26" name="Oval 129">
            <a:extLst>
              <a:ext uri="{FF2B5EF4-FFF2-40B4-BE49-F238E27FC236}">
                <a16:creationId xmlns:a16="http://schemas.microsoft.com/office/drawing/2014/main" id="{E9218EDB-B357-5135-59B8-2B7E823E8576}"/>
              </a:ext>
            </a:extLst>
          </p:cNvPr>
          <p:cNvSpPr>
            <a:spLocks noChangeArrowheads="1"/>
          </p:cNvSpPr>
          <p:nvPr/>
        </p:nvSpPr>
        <p:spPr bwMode="auto">
          <a:xfrm>
            <a:off x="10668000" y="152400"/>
            <a:ext cx="1295400" cy="1219200"/>
          </a:xfrm>
          <a:prstGeom prst="ellipse">
            <a:avLst/>
          </a:pr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solidFill>
                <a:schemeClr val="bg1"/>
              </a:solidFill>
            </a:endParaRPr>
          </a:p>
        </p:txBody>
      </p:sp>
      <p:sp>
        <p:nvSpPr>
          <p:cNvPr id="27" name="Oval 129">
            <a:extLst>
              <a:ext uri="{FF2B5EF4-FFF2-40B4-BE49-F238E27FC236}">
                <a16:creationId xmlns:a16="http://schemas.microsoft.com/office/drawing/2014/main" id="{4ECFCC5F-729A-268D-3EE2-347EA8D30D6A}"/>
              </a:ext>
            </a:extLst>
          </p:cNvPr>
          <p:cNvSpPr>
            <a:spLocks noChangeArrowheads="1"/>
          </p:cNvSpPr>
          <p:nvPr/>
        </p:nvSpPr>
        <p:spPr bwMode="auto">
          <a:xfrm>
            <a:off x="228600" y="152400"/>
            <a:ext cx="1295400" cy="1219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solidFill>
                <a:schemeClr val="bg1"/>
              </a:solidFill>
            </a:endParaRPr>
          </a:p>
        </p:txBody>
      </p:sp>
    </p:spTree>
    <p:extLst>
      <p:ext uri="{BB962C8B-B14F-4D97-AF65-F5344CB8AC3E}">
        <p14:creationId xmlns:p14="http://schemas.microsoft.com/office/powerpoint/2010/main" val="120474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4" grpId="0"/>
      <p:bldP spid="26"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latin typeface="+mn-lt"/>
              </a:rPr>
              <a:pPr algn="ctr"/>
              <a:t>3</a:t>
            </a:fld>
            <a:endParaRPr lang="en-US" dirty="0">
              <a:latin typeface="+mn-lt"/>
            </a:endParaRPr>
          </a:p>
        </p:txBody>
      </p:sp>
      <p:sp>
        <p:nvSpPr>
          <p:cNvPr id="5" name="Rectangle 4">
            <a:extLst>
              <a:ext uri="{FF2B5EF4-FFF2-40B4-BE49-F238E27FC236}">
                <a16:creationId xmlns:a16="http://schemas.microsoft.com/office/drawing/2014/main" id="{64ED6383-3B0E-45B1-8BA6-C9D5A89A3299}"/>
              </a:ext>
            </a:extLst>
          </p:cNvPr>
          <p:cNvSpPr/>
          <p:nvPr/>
        </p:nvSpPr>
        <p:spPr>
          <a:xfrm>
            <a:off x="14013" y="0"/>
            <a:ext cx="12177987" cy="830997"/>
          </a:xfrm>
          <a:prstGeom prst="rect">
            <a:avLst/>
          </a:prstGeom>
        </p:spPr>
        <p:txBody>
          <a:bodyPr wrap="square">
            <a:spAutoFit/>
          </a:bodyPr>
          <a:lstStyle/>
          <a:p>
            <a:pPr algn="ctr">
              <a:defRPr/>
            </a:pPr>
            <a:r>
              <a:rPr lang="en-US" sz="4800" b="1" dirty="0">
                <a:solidFill>
                  <a:srgbClr val="66FF33"/>
                </a:solidFill>
                <a:latin typeface="+mn-lt"/>
              </a:rPr>
              <a:t>Provident Living</a:t>
            </a:r>
          </a:p>
        </p:txBody>
      </p:sp>
      <p:pic>
        <p:nvPicPr>
          <p:cNvPr id="8" name="Picture 4" descr="Image result">
            <a:extLst>
              <a:ext uri="{FF2B5EF4-FFF2-40B4-BE49-F238E27FC236}">
                <a16:creationId xmlns:a16="http://schemas.microsoft.com/office/drawing/2014/main" id="{0018DABC-9F4D-41F5-ACFB-90C2E24649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6667" y="195411"/>
            <a:ext cx="1594833" cy="199354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03908A1-4EB3-459B-9C81-DFB0C6021A20}"/>
              </a:ext>
            </a:extLst>
          </p:cNvPr>
          <p:cNvSpPr txBox="1"/>
          <p:nvPr/>
        </p:nvSpPr>
        <p:spPr>
          <a:xfrm>
            <a:off x="143900" y="762000"/>
            <a:ext cx="10262767" cy="1569660"/>
          </a:xfrm>
          <a:prstGeom prst="rect">
            <a:avLst/>
          </a:prstGeom>
          <a:noFill/>
        </p:spPr>
        <p:txBody>
          <a:bodyPr wrap="square">
            <a:spAutoFit/>
          </a:bodyPr>
          <a:lstStyle/>
          <a:p>
            <a:pPr>
              <a:defRPr/>
            </a:pPr>
            <a:r>
              <a:rPr lang="en-US" sz="2400" b="1" dirty="0">
                <a:solidFill>
                  <a:srgbClr val="00FF00"/>
                </a:solidFill>
                <a:latin typeface="+mn-lt"/>
              </a:rPr>
              <a:t>President Spencer W. Kimball </a:t>
            </a:r>
            <a:r>
              <a:rPr lang="en-US" sz="2400" dirty="0">
                <a:solidFill>
                  <a:schemeClr val="bg1"/>
                </a:solidFill>
                <a:latin typeface="+mn-lt"/>
              </a:rPr>
              <a:t>“</a:t>
            </a:r>
            <a:r>
              <a:rPr lang="en-US" sz="2000" dirty="0">
                <a:solidFill>
                  <a:schemeClr val="bg1"/>
                </a:solidFill>
                <a:latin typeface="+mn-lt"/>
              </a:rPr>
              <a:t>No true Latter-Day Saint, while physically or emotionally able will </a:t>
            </a:r>
            <a:r>
              <a:rPr lang="en-US" sz="2000" dirty="0">
                <a:solidFill>
                  <a:srgbClr val="66FF33"/>
                </a:solidFill>
                <a:latin typeface="+mn-lt"/>
              </a:rPr>
              <a:t>voluntarily</a:t>
            </a:r>
            <a:r>
              <a:rPr lang="en-US" sz="2000" dirty="0">
                <a:solidFill>
                  <a:schemeClr val="bg1"/>
                </a:solidFill>
                <a:latin typeface="+mn-lt"/>
              </a:rPr>
              <a:t> shift the burden of his own or his family's well-being to someone else.  So long as he can, under the inspiration of the Lord and with his own labors, he will </a:t>
            </a:r>
            <a:r>
              <a:rPr lang="en-US" sz="2000" dirty="0">
                <a:solidFill>
                  <a:srgbClr val="00FF00"/>
                </a:solidFill>
                <a:latin typeface="+mn-lt"/>
              </a:rPr>
              <a:t>supply himself and his family </a:t>
            </a:r>
            <a:r>
              <a:rPr lang="en-US" sz="2000" dirty="0">
                <a:solidFill>
                  <a:schemeClr val="bg1"/>
                </a:solidFill>
                <a:latin typeface="+mn-lt"/>
              </a:rPr>
              <a:t>with the </a:t>
            </a:r>
            <a:r>
              <a:rPr lang="en-US" sz="2000" dirty="0">
                <a:solidFill>
                  <a:srgbClr val="00FF00"/>
                </a:solidFill>
                <a:latin typeface="+mn-lt"/>
              </a:rPr>
              <a:t>spiritual</a:t>
            </a:r>
            <a:r>
              <a:rPr lang="en-US" sz="2000" dirty="0">
                <a:solidFill>
                  <a:srgbClr val="66FF33"/>
                </a:solidFill>
                <a:latin typeface="+mn-lt"/>
              </a:rPr>
              <a:t> </a:t>
            </a:r>
            <a:r>
              <a:rPr lang="en-US" sz="2000" dirty="0">
                <a:solidFill>
                  <a:schemeClr val="bg1"/>
                </a:solidFill>
                <a:latin typeface="+mn-lt"/>
              </a:rPr>
              <a:t>and </a:t>
            </a:r>
            <a:r>
              <a:rPr lang="en-US" sz="2000" dirty="0">
                <a:solidFill>
                  <a:srgbClr val="00FF00"/>
                </a:solidFill>
                <a:latin typeface="+mn-lt"/>
              </a:rPr>
              <a:t>temporal necessities of life</a:t>
            </a:r>
            <a:r>
              <a:rPr lang="en-US" sz="2000" dirty="0">
                <a:solidFill>
                  <a:schemeClr val="bg1"/>
                </a:solidFill>
                <a:latin typeface="+mn-lt"/>
              </a:rPr>
              <a:t>.” </a:t>
            </a:r>
          </a:p>
          <a:p>
            <a:pPr>
              <a:defRPr/>
            </a:pPr>
            <a:r>
              <a:rPr lang="en-US" sz="1200" dirty="0">
                <a:solidFill>
                  <a:schemeClr val="bg1"/>
                </a:solidFill>
                <a:latin typeface="+mn-lt"/>
              </a:rPr>
              <a:t>("Welfare Services: The Gospel in Action", Ensign, Nov 1977)</a:t>
            </a:r>
          </a:p>
        </p:txBody>
      </p:sp>
      <p:sp>
        <p:nvSpPr>
          <p:cNvPr id="14" name="TextBox 13">
            <a:extLst>
              <a:ext uri="{FF2B5EF4-FFF2-40B4-BE49-F238E27FC236}">
                <a16:creationId xmlns:a16="http://schemas.microsoft.com/office/drawing/2014/main" id="{8D387D66-0603-416C-B89F-BB0D1F4119BC}"/>
              </a:ext>
            </a:extLst>
          </p:cNvPr>
          <p:cNvSpPr txBox="1"/>
          <p:nvPr/>
        </p:nvSpPr>
        <p:spPr>
          <a:xfrm>
            <a:off x="143900" y="2425005"/>
            <a:ext cx="12019525" cy="1384995"/>
          </a:xfrm>
          <a:prstGeom prst="rect">
            <a:avLst/>
          </a:prstGeom>
          <a:noFill/>
        </p:spPr>
        <p:txBody>
          <a:bodyPr wrap="square">
            <a:spAutoFit/>
          </a:bodyPr>
          <a:lstStyle/>
          <a:p>
            <a:pPr>
              <a:defRPr/>
            </a:pPr>
            <a:r>
              <a:rPr lang="en-US" sz="2400" b="1" dirty="0">
                <a:solidFill>
                  <a:srgbClr val="00FF00"/>
                </a:solidFill>
                <a:latin typeface="+mn-lt"/>
              </a:rPr>
              <a:t>Elder Robert D. Hales </a:t>
            </a:r>
            <a:r>
              <a:rPr lang="en-US" sz="2000" dirty="0">
                <a:solidFill>
                  <a:schemeClr val="bg1"/>
                </a:solidFill>
                <a:latin typeface="+mn-lt"/>
              </a:rPr>
              <a:t>“Priesthood-based welfare principles are both temporal and spiritual.  They are also Eternal and apply in every circumstance. The first building block may be described as </a:t>
            </a:r>
            <a:r>
              <a:rPr lang="en-US" sz="2000" dirty="0">
                <a:solidFill>
                  <a:srgbClr val="00FF00"/>
                </a:solidFill>
                <a:latin typeface="+mn-lt"/>
              </a:rPr>
              <a:t>provident living</a:t>
            </a:r>
            <a:r>
              <a:rPr lang="en-US" sz="2000" dirty="0">
                <a:solidFill>
                  <a:schemeClr val="bg1"/>
                </a:solidFill>
                <a:latin typeface="+mn-lt"/>
              </a:rPr>
              <a:t>.  This means joyfully living </a:t>
            </a:r>
            <a:r>
              <a:rPr lang="en-US" sz="2000" dirty="0">
                <a:solidFill>
                  <a:srgbClr val="00FF00"/>
                </a:solidFill>
                <a:latin typeface="+mn-lt"/>
              </a:rPr>
              <a:t>within our means </a:t>
            </a:r>
            <a:r>
              <a:rPr lang="en-US" sz="2000" dirty="0">
                <a:solidFill>
                  <a:schemeClr val="bg1"/>
                </a:solidFill>
                <a:latin typeface="+mn-lt"/>
              </a:rPr>
              <a:t>and preparing for the </a:t>
            </a:r>
            <a:r>
              <a:rPr lang="en-US" sz="2000" dirty="0">
                <a:solidFill>
                  <a:srgbClr val="FFFF00"/>
                </a:solidFill>
                <a:latin typeface="+mn-lt"/>
              </a:rPr>
              <a:t>ups and downs of life </a:t>
            </a:r>
            <a:r>
              <a:rPr lang="en-US" sz="2000" dirty="0">
                <a:solidFill>
                  <a:schemeClr val="bg1"/>
                </a:solidFill>
                <a:latin typeface="+mn-lt"/>
              </a:rPr>
              <a:t>so that we can be</a:t>
            </a:r>
            <a:r>
              <a:rPr lang="en-US" sz="2000" dirty="0">
                <a:solidFill>
                  <a:srgbClr val="00FF00"/>
                </a:solidFill>
                <a:latin typeface="+mn-lt"/>
              </a:rPr>
              <a:t> ready </a:t>
            </a:r>
            <a:r>
              <a:rPr lang="en-US" sz="2000" dirty="0">
                <a:solidFill>
                  <a:schemeClr val="bg1"/>
                </a:solidFill>
                <a:latin typeface="+mn-lt"/>
              </a:rPr>
              <a:t>for the rainy-day emergencies when they come into our lives.” </a:t>
            </a:r>
            <a:r>
              <a:rPr lang="en-US" sz="1200" dirty="0">
                <a:solidFill>
                  <a:schemeClr val="bg1"/>
                </a:solidFill>
                <a:latin typeface="+mn-lt"/>
              </a:rPr>
              <a:t>(“Basic Principles of Welfare and Self-Reliance”, p1)</a:t>
            </a:r>
          </a:p>
        </p:txBody>
      </p:sp>
      <p:sp>
        <p:nvSpPr>
          <p:cNvPr id="15" name="TextBox 14">
            <a:extLst>
              <a:ext uri="{FF2B5EF4-FFF2-40B4-BE49-F238E27FC236}">
                <a16:creationId xmlns:a16="http://schemas.microsoft.com/office/drawing/2014/main" id="{005D1E5A-F701-470C-9EA4-25BB3354668B}"/>
              </a:ext>
            </a:extLst>
          </p:cNvPr>
          <p:cNvSpPr txBox="1"/>
          <p:nvPr/>
        </p:nvSpPr>
        <p:spPr>
          <a:xfrm>
            <a:off x="828922" y="4468993"/>
            <a:ext cx="8848478" cy="461665"/>
          </a:xfrm>
          <a:prstGeom prst="rect">
            <a:avLst/>
          </a:prstGeom>
          <a:noFill/>
        </p:spPr>
        <p:txBody>
          <a:bodyPr wrap="square">
            <a:spAutoFit/>
          </a:bodyPr>
          <a:lstStyle/>
          <a:p>
            <a:pPr>
              <a:defRPr/>
            </a:pPr>
            <a:r>
              <a:rPr lang="en-US" sz="2400" b="1" dirty="0">
                <a:solidFill>
                  <a:srgbClr val="66FF33"/>
                </a:solidFill>
                <a:latin typeface="+mn-lt"/>
              </a:rPr>
              <a:t>FINANCE: </a:t>
            </a:r>
            <a:r>
              <a:rPr lang="en-US" sz="2400" dirty="0">
                <a:solidFill>
                  <a:srgbClr val="66FF33"/>
                </a:solidFill>
                <a:latin typeface="+mn-lt"/>
              </a:rPr>
              <a:t>Avoid Unnecessary Debt, Plan, Budget, Build Reserve, Tithe </a:t>
            </a:r>
          </a:p>
        </p:txBody>
      </p:sp>
      <p:sp>
        <p:nvSpPr>
          <p:cNvPr id="16" name="TextBox 15">
            <a:extLst>
              <a:ext uri="{FF2B5EF4-FFF2-40B4-BE49-F238E27FC236}">
                <a16:creationId xmlns:a16="http://schemas.microsoft.com/office/drawing/2014/main" id="{00B3B46C-896D-4AE7-8BDC-88EEC6B30E5C}"/>
              </a:ext>
            </a:extLst>
          </p:cNvPr>
          <p:cNvSpPr txBox="1"/>
          <p:nvPr/>
        </p:nvSpPr>
        <p:spPr>
          <a:xfrm>
            <a:off x="828920" y="5356464"/>
            <a:ext cx="8848479" cy="461665"/>
          </a:xfrm>
          <a:prstGeom prst="rect">
            <a:avLst/>
          </a:prstGeom>
          <a:noFill/>
        </p:spPr>
        <p:txBody>
          <a:bodyPr wrap="square">
            <a:spAutoFit/>
          </a:bodyPr>
          <a:lstStyle/>
          <a:p>
            <a:pPr>
              <a:defRPr/>
            </a:pPr>
            <a:r>
              <a:rPr lang="en-US" sz="2400" b="1" dirty="0">
                <a:solidFill>
                  <a:srgbClr val="66FF33"/>
                </a:solidFill>
                <a:latin typeface="+mn-lt"/>
              </a:rPr>
              <a:t>HEALTH: </a:t>
            </a:r>
            <a:r>
              <a:rPr lang="en-US" sz="2400" dirty="0">
                <a:solidFill>
                  <a:srgbClr val="66FF33"/>
                </a:solidFill>
                <a:latin typeface="+mn-lt"/>
              </a:rPr>
              <a:t>Word of Wisdom, Sleep, Exercise, Nutritious Diet, Hygiene</a:t>
            </a:r>
          </a:p>
        </p:txBody>
      </p:sp>
      <p:sp>
        <p:nvSpPr>
          <p:cNvPr id="17" name="TextBox 16">
            <a:extLst>
              <a:ext uri="{FF2B5EF4-FFF2-40B4-BE49-F238E27FC236}">
                <a16:creationId xmlns:a16="http://schemas.microsoft.com/office/drawing/2014/main" id="{5CC83517-EE51-44D7-AA7A-9768C2F264A9}"/>
              </a:ext>
            </a:extLst>
          </p:cNvPr>
          <p:cNvSpPr txBox="1"/>
          <p:nvPr/>
        </p:nvSpPr>
        <p:spPr>
          <a:xfrm>
            <a:off x="828920" y="4899971"/>
            <a:ext cx="8848479" cy="461665"/>
          </a:xfrm>
          <a:prstGeom prst="rect">
            <a:avLst/>
          </a:prstGeom>
          <a:noFill/>
        </p:spPr>
        <p:txBody>
          <a:bodyPr wrap="square">
            <a:spAutoFit/>
          </a:bodyPr>
          <a:lstStyle/>
          <a:p>
            <a:pPr>
              <a:defRPr/>
            </a:pPr>
            <a:r>
              <a:rPr lang="en-US" sz="2400" b="1" dirty="0">
                <a:solidFill>
                  <a:srgbClr val="66FF33"/>
                </a:solidFill>
                <a:latin typeface="+mn-lt"/>
              </a:rPr>
              <a:t>EDUCATION: </a:t>
            </a:r>
            <a:r>
              <a:rPr lang="en-US" sz="2400" dirty="0">
                <a:solidFill>
                  <a:srgbClr val="66FF33"/>
                </a:solidFill>
                <a:latin typeface="+mn-lt"/>
              </a:rPr>
              <a:t>Knowledge, Skills, Continued Learning, Staying Current</a:t>
            </a:r>
          </a:p>
        </p:txBody>
      </p:sp>
      <p:sp>
        <p:nvSpPr>
          <p:cNvPr id="18" name="TextBox 17">
            <a:extLst>
              <a:ext uri="{FF2B5EF4-FFF2-40B4-BE49-F238E27FC236}">
                <a16:creationId xmlns:a16="http://schemas.microsoft.com/office/drawing/2014/main" id="{1D409498-0A37-4E76-8006-1A2D94613D9C}"/>
              </a:ext>
            </a:extLst>
          </p:cNvPr>
          <p:cNvSpPr txBox="1"/>
          <p:nvPr/>
        </p:nvSpPr>
        <p:spPr>
          <a:xfrm>
            <a:off x="838321" y="5818129"/>
            <a:ext cx="8829676" cy="461665"/>
          </a:xfrm>
          <a:prstGeom prst="rect">
            <a:avLst/>
          </a:prstGeom>
          <a:noFill/>
        </p:spPr>
        <p:txBody>
          <a:bodyPr wrap="square">
            <a:spAutoFit/>
          </a:bodyPr>
          <a:lstStyle/>
          <a:p>
            <a:pPr>
              <a:defRPr/>
            </a:pPr>
            <a:r>
              <a:rPr lang="en-US" sz="2400" b="1" dirty="0">
                <a:solidFill>
                  <a:srgbClr val="66FF33"/>
                </a:solidFill>
                <a:latin typeface="+mn-lt"/>
              </a:rPr>
              <a:t>SPIRITUAL: </a:t>
            </a:r>
            <a:r>
              <a:rPr lang="en-US" sz="2400" dirty="0">
                <a:solidFill>
                  <a:srgbClr val="66FF33"/>
                </a:solidFill>
                <a:latin typeface="+mn-lt"/>
              </a:rPr>
              <a:t>Testimony, Pray, Scripture Study, Doctrinal Study, Callings</a:t>
            </a:r>
          </a:p>
        </p:txBody>
      </p:sp>
      <p:sp>
        <p:nvSpPr>
          <p:cNvPr id="19" name="TextBox 18">
            <a:extLst>
              <a:ext uri="{FF2B5EF4-FFF2-40B4-BE49-F238E27FC236}">
                <a16:creationId xmlns:a16="http://schemas.microsoft.com/office/drawing/2014/main" id="{8237D756-C4F5-4A63-8681-F676F133EF1B}"/>
              </a:ext>
            </a:extLst>
          </p:cNvPr>
          <p:cNvSpPr txBox="1"/>
          <p:nvPr/>
        </p:nvSpPr>
        <p:spPr>
          <a:xfrm>
            <a:off x="847722" y="6243935"/>
            <a:ext cx="8829677" cy="461665"/>
          </a:xfrm>
          <a:prstGeom prst="rect">
            <a:avLst/>
          </a:prstGeom>
          <a:noFill/>
        </p:spPr>
        <p:txBody>
          <a:bodyPr wrap="square">
            <a:spAutoFit/>
          </a:bodyPr>
          <a:lstStyle/>
          <a:p>
            <a:pPr>
              <a:defRPr/>
            </a:pPr>
            <a:r>
              <a:rPr lang="en-US" sz="2400" b="1" dirty="0">
                <a:solidFill>
                  <a:srgbClr val="66FF33"/>
                </a:solidFill>
                <a:latin typeface="+mn-lt"/>
              </a:rPr>
              <a:t>CARE FOR THE POOR: </a:t>
            </a:r>
            <a:r>
              <a:rPr lang="en-US" sz="2400" dirty="0">
                <a:solidFill>
                  <a:srgbClr val="66FF33"/>
                </a:solidFill>
                <a:latin typeface="+mn-lt"/>
              </a:rPr>
              <a:t>Providing in The Lord’s Way</a:t>
            </a:r>
          </a:p>
        </p:txBody>
      </p:sp>
      <p:sp>
        <p:nvSpPr>
          <p:cNvPr id="20" name="TextBox 19">
            <a:extLst>
              <a:ext uri="{FF2B5EF4-FFF2-40B4-BE49-F238E27FC236}">
                <a16:creationId xmlns:a16="http://schemas.microsoft.com/office/drawing/2014/main" id="{3F7D664E-D2A0-4EA7-8884-749C1508F5BB}"/>
              </a:ext>
            </a:extLst>
          </p:cNvPr>
          <p:cNvSpPr txBox="1"/>
          <p:nvPr/>
        </p:nvSpPr>
        <p:spPr>
          <a:xfrm>
            <a:off x="143900" y="3904489"/>
            <a:ext cx="9058275" cy="646331"/>
          </a:xfrm>
          <a:prstGeom prst="rect">
            <a:avLst/>
          </a:prstGeom>
          <a:noFill/>
        </p:spPr>
        <p:txBody>
          <a:bodyPr wrap="square">
            <a:spAutoFit/>
          </a:bodyPr>
          <a:lstStyle/>
          <a:p>
            <a:pPr>
              <a:defRPr/>
            </a:pPr>
            <a:r>
              <a:rPr lang="en-US" sz="3600" b="1" dirty="0">
                <a:solidFill>
                  <a:srgbClr val="66FF33"/>
                </a:solidFill>
                <a:latin typeface="+mn-lt"/>
              </a:rPr>
              <a:t>CHURCH GENERAL HANDBOOK</a:t>
            </a:r>
            <a:endParaRPr lang="en-US" sz="3600" dirty="0">
              <a:solidFill>
                <a:srgbClr val="66FF33"/>
              </a:solidFill>
              <a:latin typeface="+mn-lt"/>
            </a:endParaRPr>
          </a:p>
        </p:txBody>
      </p:sp>
    </p:spTree>
    <p:extLst>
      <p:ext uri="{BB962C8B-B14F-4D97-AF65-F5344CB8AC3E}">
        <p14:creationId xmlns:p14="http://schemas.microsoft.com/office/powerpoint/2010/main" val="302499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6" grpId="0"/>
      <p:bldP spid="17" grpId="0"/>
      <p:bldP spid="18"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latin typeface="+mn-lt"/>
              </a:rPr>
              <a:pPr algn="ctr"/>
              <a:t>4</a:t>
            </a:fld>
            <a:endParaRPr lang="en-US" dirty="0">
              <a:latin typeface="+mn-lt"/>
            </a:endParaRPr>
          </a:p>
        </p:txBody>
      </p:sp>
      <p:sp>
        <p:nvSpPr>
          <p:cNvPr id="6" name="Rectangle 5">
            <a:extLst>
              <a:ext uri="{FF2B5EF4-FFF2-40B4-BE49-F238E27FC236}">
                <a16:creationId xmlns:a16="http://schemas.microsoft.com/office/drawing/2014/main" id="{D7AEBC5D-C937-458C-A1FC-805ABE25288B}"/>
              </a:ext>
            </a:extLst>
          </p:cNvPr>
          <p:cNvSpPr/>
          <p:nvPr/>
        </p:nvSpPr>
        <p:spPr>
          <a:xfrm>
            <a:off x="0" y="7203"/>
            <a:ext cx="12192000" cy="830997"/>
          </a:xfrm>
          <a:prstGeom prst="rect">
            <a:avLst/>
          </a:prstGeom>
        </p:spPr>
        <p:txBody>
          <a:bodyPr wrap="square">
            <a:spAutoFit/>
          </a:bodyPr>
          <a:lstStyle/>
          <a:p>
            <a:pPr algn="ctr">
              <a:defRPr/>
            </a:pPr>
            <a:r>
              <a:rPr lang="en-US" sz="4800" b="1" dirty="0">
                <a:solidFill>
                  <a:srgbClr val="66FF33"/>
                </a:solidFill>
                <a:latin typeface="+mn-lt"/>
              </a:rPr>
              <a:t>The Lord’s Stewards</a:t>
            </a:r>
          </a:p>
        </p:txBody>
      </p:sp>
      <p:grpSp>
        <p:nvGrpSpPr>
          <p:cNvPr id="2" name="Group 1">
            <a:extLst>
              <a:ext uri="{FF2B5EF4-FFF2-40B4-BE49-F238E27FC236}">
                <a16:creationId xmlns:a16="http://schemas.microsoft.com/office/drawing/2014/main" id="{2E7BE9C6-CA9F-4E3F-8F55-6B9E771A2BAE}"/>
              </a:ext>
            </a:extLst>
          </p:cNvPr>
          <p:cNvGrpSpPr/>
          <p:nvPr/>
        </p:nvGrpSpPr>
        <p:grpSpPr>
          <a:xfrm>
            <a:off x="108760" y="2326265"/>
            <a:ext cx="11885195" cy="2093335"/>
            <a:chOff x="108760" y="2326265"/>
            <a:chExt cx="11885195" cy="2093335"/>
          </a:xfrm>
        </p:grpSpPr>
        <p:pic>
          <p:nvPicPr>
            <p:cNvPr id="20" name="Picture 2" descr="Image result for marion romney">
              <a:extLst>
                <a:ext uri="{FF2B5EF4-FFF2-40B4-BE49-F238E27FC236}">
                  <a16:creationId xmlns:a16="http://schemas.microsoft.com/office/drawing/2014/main" id="{37B75AD9-9439-4459-BDDC-DB4A3561D0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4258" y="2326265"/>
              <a:ext cx="1639697" cy="200943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41D1E1A-7AEF-4159-972D-5CB78C003C14}"/>
                </a:ext>
              </a:extLst>
            </p:cNvPr>
            <p:cNvSpPr txBox="1"/>
            <p:nvPr/>
          </p:nvSpPr>
          <p:spPr>
            <a:xfrm>
              <a:off x="108760" y="2480608"/>
              <a:ext cx="10291143" cy="1938992"/>
            </a:xfrm>
            <a:prstGeom prst="rect">
              <a:avLst/>
            </a:prstGeom>
            <a:noFill/>
          </p:spPr>
          <p:txBody>
            <a:bodyPr wrap="square">
              <a:spAutoFit/>
            </a:bodyPr>
            <a:lstStyle/>
            <a:p>
              <a:pPr>
                <a:defRPr/>
              </a:pPr>
              <a:r>
                <a:rPr lang="en-US" sz="2400" b="1" dirty="0">
                  <a:solidFill>
                    <a:srgbClr val="00FF00"/>
                  </a:solidFill>
                  <a:latin typeface="+mn-lt"/>
                </a:rPr>
                <a:t>Elder Marion G. Romney: </a:t>
              </a:r>
              <a:r>
                <a:rPr lang="en-US" sz="2400" dirty="0">
                  <a:solidFill>
                    <a:schemeClr val="bg1"/>
                  </a:solidFill>
                  <a:latin typeface="+mn-lt"/>
                </a:rPr>
                <a:t>“Food for the hungry cannot come from empty shelves.  Money to assist the needy cannot come from an empty purse.  Support and understanding cannot come from the emotionally starved.   Teaching cannot come from the unlearned.  And most important of all, spiritual guidance cannot come from the spiritually weak.” </a:t>
              </a:r>
              <a:r>
                <a:rPr lang="en-US" sz="1200" dirty="0">
                  <a:solidFill>
                    <a:schemeClr val="bg1"/>
                  </a:solidFill>
                  <a:latin typeface="+mn-lt"/>
                </a:rPr>
                <a:t>(Conference Report, Oct. 1982, p.135)</a:t>
              </a:r>
            </a:p>
          </p:txBody>
        </p:sp>
      </p:grpSp>
      <p:grpSp>
        <p:nvGrpSpPr>
          <p:cNvPr id="3" name="Group 2">
            <a:extLst>
              <a:ext uri="{FF2B5EF4-FFF2-40B4-BE49-F238E27FC236}">
                <a16:creationId xmlns:a16="http://schemas.microsoft.com/office/drawing/2014/main" id="{E9148F3A-56E1-4184-A62A-1473BC9C5020}"/>
              </a:ext>
            </a:extLst>
          </p:cNvPr>
          <p:cNvGrpSpPr/>
          <p:nvPr/>
        </p:nvGrpSpPr>
        <p:grpSpPr>
          <a:xfrm>
            <a:off x="228600" y="4876800"/>
            <a:ext cx="11693725" cy="1889804"/>
            <a:chOff x="228600" y="4876800"/>
            <a:chExt cx="11693725" cy="1889804"/>
          </a:xfrm>
        </p:grpSpPr>
        <p:sp>
          <p:nvSpPr>
            <p:cNvPr id="21" name="TextBox 20">
              <a:extLst>
                <a:ext uri="{FF2B5EF4-FFF2-40B4-BE49-F238E27FC236}">
                  <a16:creationId xmlns:a16="http://schemas.microsoft.com/office/drawing/2014/main" id="{6D6FDFFA-2628-4309-B468-4B94CA239D52}"/>
                </a:ext>
              </a:extLst>
            </p:cNvPr>
            <p:cNvSpPr txBox="1"/>
            <p:nvPr/>
          </p:nvSpPr>
          <p:spPr>
            <a:xfrm>
              <a:off x="228600" y="5181600"/>
              <a:ext cx="9716681" cy="1200329"/>
            </a:xfrm>
            <a:prstGeom prst="rect">
              <a:avLst/>
            </a:prstGeom>
            <a:noFill/>
          </p:spPr>
          <p:txBody>
            <a:bodyPr wrap="square">
              <a:spAutoFit/>
            </a:bodyPr>
            <a:lstStyle/>
            <a:p>
              <a:pPr>
                <a:defRPr/>
              </a:pPr>
              <a:r>
                <a:rPr lang="en-US" sz="2400" b="1" dirty="0">
                  <a:solidFill>
                    <a:srgbClr val="00FF00"/>
                  </a:solidFill>
                  <a:latin typeface="+mn-lt"/>
                </a:rPr>
                <a:t>President Brigham Young: </a:t>
              </a:r>
              <a:r>
                <a:rPr lang="en-US" sz="2400" dirty="0">
                  <a:solidFill>
                    <a:schemeClr val="bg1"/>
                  </a:solidFill>
                  <a:latin typeface="+mn-lt"/>
                </a:rPr>
                <a:t>“I collect means around me, the poor must have it, and I make them work and pay for it; that makes me wealthy, and I cannot help it.” </a:t>
              </a:r>
              <a:r>
                <a:rPr lang="en-US" sz="1200" dirty="0">
                  <a:solidFill>
                    <a:schemeClr val="bg1"/>
                  </a:solidFill>
                  <a:latin typeface="+mn-lt"/>
                </a:rPr>
                <a:t>(Journal of Discourses 3:4, “Gathering The Poor”)</a:t>
              </a:r>
            </a:p>
          </p:txBody>
        </p:sp>
        <p:pic>
          <p:nvPicPr>
            <p:cNvPr id="22" name="Picture 4" descr="http://mormonmatters.org/wp-content/uploads/2009/02/brigham-young.jpg">
              <a:extLst>
                <a:ext uri="{FF2B5EF4-FFF2-40B4-BE49-F238E27FC236}">
                  <a16:creationId xmlns:a16="http://schemas.microsoft.com/office/drawing/2014/main" id="{2C66690D-6787-47CA-A53D-A0F87A5F8B3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2945" y="4876800"/>
              <a:ext cx="1769380" cy="1889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Rectangle 22">
            <a:extLst>
              <a:ext uri="{FF2B5EF4-FFF2-40B4-BE49-F238E27FC236}">
                <a16:creationId xmlns:a16="http://schemas.microsoft.com/office/drawing/2014/main" id="{5E5A2B58-A5B9-409C-A079-B428A528ADC3}"/>
              </a:ext>
            </a:extLst>
          </p:cNvPr>
          <p:cNvSpPr/>
          <p:nvPr/>
        </p:nvSpPr>
        <p:spPr>
          <a:xfrm>
            <a:off x="148938" y="792713"/>
            <a:ext cx="12007040" cy="1200329"/>
          </a:xfrm>
          <a:prstGeom prst="rect">
            <a:avLst/>
          </a:prstGeom>
        </p:spPr>
        <p:txBody>
          <a:bodyPr wrap="square">
            <a:spAutoFit/>
          </a:bodyPr>
          <a:lstStyle/>
          <a:p>
            <a:r>
              <a:rPr lang="en-US" sz="2400" b="1" dirty="0">
                <a:solidFill>
                  <a:srgbClr val="00FF00"/>
                </a:solidFill>
                <a:latin typeface="+mn-lt"/>
              </a:rPr>
              <a:t>D&amp;C 104:11-12 </a:t>
            </a:r>
            <a:r>
              <a:rPr lang="en-US" sz="2400" dirty="0">
                <a:solidFill>
                  <a:schemeClr val="bg1"/>
                </a:solidFill>
                <a:latin typeface="+mn-lt"/>
              </a:rPr>
              <a:t>It is wisdom in me; therefore, a commandment I give unto you, that ye shall organize yourselves and appoint every man his </a:t>
            </a:r>
            <a:r>
              <a:rPr lang="en-US" sz="2400" dirty="0">
                <a:solidFill>
                  <a:srgbClr val="00FF00"/>
                </a:solidFill>
                <a:latin typeface="+mn-lt"/>
              </a:rPr>
              <a:t>stewardship</a:t>
            </a:r>
            <a:r>
              <a:rPr lang="en-US" sz="2400" dirty="0">
                <a:solidFill>
                  <a:schemeClr val="bg1"/>
                </a:solidFill>
                <a:latin typeface="+mn-lt"/>
              </a:rPr>
              <a:t>; That every man may give an </a:t>
            </a:r>
            <a:r>
              <a:rPr lang="en-US" sz="2400" dirty="0">
                <a:solidFill>
                  <a:srgbClr val="00FF00"/>
                </a:solidFill>
                <a:latin typeface="+mn-lt"/>
              </a:rPr>
              <a:t>account</a:t>
            </a:r>
            <a:r>
              <a:rPr lang="en-US" sz="2400" dirty="0">
                <a:solidFill>
                  <a:schemeClr val="bg1"/>
                </a:solidFill>
                <a:latin typeface="+mn-lt"/>
              </a:rPr>
              <a:t> unto me of the </a:t>
            </a:r>
            <a:r>
              <a:rPr lang="en-US" sz="2400" dirty="0">
                <a:solidFill>
                  <a:srgbClr val="00FF00"/>
                </a:solidFill>
                <a:latin typeface="+mn-lt"/>
              </a:rPr>
              <a:t>stewardship</a:t>
            </a:r>
            <a:r>
              <a:rPr lang="en-US" sz="2400" dirty="0">
                <a:solidFill>
                  <a:schemeClr val="bg1"/>
                </a:solidFill>
                <a:latin typeface="+mn-lt"/>
              </a:rPr>
              <a:t> which is appointed unto him.</a:t>
            </a:r>
            <a:endParaRPr lang="en-US" sz="2400" b="0" i="0" dirty="0">
              <a:solidFill>
                <a:schemeClr val="bg1"/>
              </a:solidFill>
              <a:effectLst/>
              <a:latin typeface="+mn-lt"/>
            </a:endParaRPr>
          </a:p>
        </p:txBody>
      </p:sp>
    </p:spTree>
    <p:extLst>
      <p:ext uri="{BB962C8B-B14F-4D97-AF65-F5344CB8AC3E}">
        <p14:creationId xmlns:p14="http://schemas.microsoft.com/office/powerpoint/2010/main" val="345848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latin typeface="+mn-lt"/>
              </a:rPr>
              <a:pPr algn="ctr"/>
              <a:t>5</a:t>
            </a:fld>
            <a:endParaRPr lang="en-US" dirty="0">
              <a:latin typeface="+mn-lt"/>
            </a:endParaRPr>
          </a:p>
        </p:txBody>
      </p:sp>
      <p:sp>
        <p:nvSpPr>
          <p:cNvPr id="6" name="Rectangle 5">
            <a:extLst>
              <a:ext uri="{FF2B5EF4-FFF2-40B4-BE49-F238E27FC236}">
                <a16:creationId xmlns:a16="http://schemas.microsoft.com/office/drawing/2014/main" id="{B832CD76-3A95-42C1-BE71-D565982CCAD2}"/>
              </a:ext>
            </a:extLst>
          </p:cNvPr>
          <p:cNvSpPr/>
          <p:nvPr/>
        </p:nvSpPr>
        <p:spPr>
          <a:xfrm>
            <a:off x="0" y="0"/>
            <a:ext cx="12192000" cy="830997"/>
          </a:xfrm>
          <a:prstGeom prst="rect">
            <a:avLst/>
          </a:prstGeom>
        </p:spPr>
        <p:txBody>
          <a:bodyPr wrap="square">
            <a:spAutoFit/>
          </a:bodyPr>
          <a:lstStyle/>
          <a:p>
            <a:pPr algn="ctr">
              <a:defRPr/>
            </a:pPr>
            <a:r>
              <a:rPr lang="en-US" sz="4800" b="1" dirty="0">
                <a:solidFill>
                  <a:srgbClr val="66FF33"/>
                </a:solidFill>
                <a:latin typeface="+mn-lt"/>
              </a:rPr>
              <a:t>Various Types of Poor</a:t>
            </a:r>
          </a:p>
        </p:txBody>
      </p:sp>
      <p:sp>
        <p:nvSpPr>
          <p:cNvPr id="7" name="TextBox 6">
            <a:extLst>
              <a:ext uri="{FF2B5EF4-FFF2-40B4-BE49-F238E27FC236}">
                <a16:creationId xmlns:a16="http://schemas.microsoft.com/office/drawing/2014/main" id="{6BD49F86-E16B-4FB1-997E-876436DC8340}"/>
              </a:ext>
            </a:extLst>
          </p:cNvPr>
          <p:cNvSpPr txBox="1"/>
          <p:nvPr/>
        </p:nvSpPr>
        <p:spPr>
          <a:xfrm>
            <a:off x="381000" y="3843278"/>
            <a:ext cx="11582400" cy="2862322"/>
          </a:xfrm>
          <a:prstGeom prst="rect">
            <a:avLst/>
          </a:prstGeom>
          <a:noFill/>
        </p:spPr>
        <p:txBody>
          <a:bodyPr wrap="square">
            <a:spAutoFit/>
          </a:bodyPr>
          <a:lstStyle/>
          <a:p>
            <a:pPr>
              <a:defRPr/>
            </a:pPr>
            <a:r>
              <a:rPr lang="en-US" sz="2400" dirty="0">
                <a:solidFill>
                  <a:schemeClr val="bg1"/>
                </a:solidFill>
                <a:latin typeface="+mn-lt"/>
              </a:rPr>
              <a:t>The </a:t>
            </a:r>
            <a:r>
              <a:rPr lang="en-US" sz="2400" dirty="0">
                <a:solidFill>
                  <a:srgbClr val="00FF00"/>
                </a:solidFill>
                <a:latin typeface="+mn-lt"/>
              </a:rPr>
              <a:t>honest poor </a:t>
            </a:r>
            <a:r>
              <a:rPr lang="en-US" sz="2400" dirty="0">
                <a:solidFill>
                  <a:schemeClr val="bg1"/>
                </a:solidFill>
                <a:latin typeface="+mn-lt"/>
              </a:rPr>
              <a:t>are still suffering, I mean the </a:t>
            </a:r>
            <a:r>
              <a:rPr lang="en-US" sz="2400" dirty="0">
                <a:solidFill>
                  <a:srgbClr val="00FF00"/>
                </a:solidFill>
                <a:latin typeface="+mn-lt"/>
              </a:rPr>
              <a:t>Lord's poor</a:t>
            </a:r>
            <a:r>
              <a:rPr lang="en-US" sz="2400" dirty="0">
                <a:solidFill>
                  <a:schemeClr val="bg1"/>
                </a:solidFill>
                <a:latin typeface="+mn-lt"/>
              </a:rPr>
              <a:t>. But you may take the </a:t>
            </a:r>
            <a:r>
              <a:rPr lang="en-US" sz="2400" dirty="0">
                <a:solidFill>
                  <a:srgbClr val="FF0000"/>
                </a:solidFill>
                <a:latin typeface="+mn-lt"/>
              </a:rPr>
              <a:t>devil's poor</a:t>
            </a:r>
            <a:r>
              <a:rPr lang="en-US" sz="2400" dirty="0">
                <a:solidFill>
                  <a:schemeClr val="bg1"/>
                </a:solidFill>
                <a:latin typeface="+mn-lt"/>
              </a:rPr>
              <a:t> and the </a:t>
            </a:r>
            <a:r>
              <a:rPr lang="en-US" sz="2400" dirty="0">
                <a:solidFill>
                  <a:srgbClr val="FF0000"/>
                </a:solidFill>
                <a:latin typeface="+mn-lt"/>
              </a:rPr>
              <a:t>poor devils</a:t>
            </a:r>
            <a:r>
              <a:rPr lang="en-US" sz="2400" dirty="0">
                <a:solidFill>
                  <a:schemeClr val="bg1"/>
                </a:solidFill>
                <a:latin typeface="+mn-lt"/>
              </a:rPr>
              <a:t>, and they will plead a thousand times harder to be brought out of England, to have their feet placed upon American soil, than the Lord's poor, or the honest poor. </a:t>
            </a:r>
            <a:r>
              <a:rPr lang="en-US" sz="2400" dirty="0">
                <a:solidFill>
                  <a:srgbClr val="FF0000"/>
                </a:solidFill>
                <a:latin typeface="+mn-lt"/>
              </a:rPr>
              <a:t>The devil's poor and the poor devils will manage to get here, while very many of the Lord's poor stay there and suffer, and continue to suffer </a:t>
            </a:r>
            <a:r>
              <a:rPr lang="en-US" sz="2400" dirty="0">
                <a:solidFill>
                  <a:schemeClr val="bg1"/>
                </a:solidFill>
                <a:latin typeface="+mn-lt"/>
              </a:rPr>
              <a:t>until they lay down their bodies and sleep in the tomb. Thousands and thousands of them will do this, while that portion who call so loudly for help are those who will come here and then go to the devil.” </a:t>
            </a:r>
          </a:p>
          <a:p>
            <a:pPr>
              <a:defRPr/>
            </a:pPr>
            <a:r>
              <a:rPr lang="en-US" sz="1200" dirty="0">
                <a:solidFill>
                  <a:schemeClr val="bg1"/>
                </a:solidFill>
                <a:latin typeface="+mn-lt"/>
              </a:rPr>
              <a:t>(Journal of Discourses 3:1-2, “Gathering The Poor”)</a:t>
            </a:r>
          </a:p>
        </p:txBody>
      </p:sp>
      <p:grpSp>
        <p:nvGrpSpPr>
          <p:cNvPr id="8" name="Group 7">
            <a:extLst>
              <a:ext uri="{FF2B5EF4-FFF2-40B4-BE49-F238E27FC236}">
                <a16:creationId xmlns:a16="http://schemas.microsoft.com/office/drawing/2014/main" id="{4316E4FF-CA18-485D-8473-5EB30E8A83B2}"/>
              </a:ext>
            </a:extLst>
          </p:cNvPr>
          <p:cNvGrpSpPr/>
          <p:nvPr/>
        </p:nvGrpSpPr>
        <p:grpSpPr>
          <a:xfrm>
            <a:off x="381000" y="830997"/>
            <a:ext cx="11620500" cy="3055203"/>
            <a:chOff x="381000" y="830997"/>
            <a:chExt cx="11620500" cy="3055203"/>
          </a:xfrm>
        </p:grpSpPr>
        <p:sp>
          <p:nvSpPr>
            <p:cNvPr id="5" name="TextBox 4">
              <a:extLst>
                <a:ext uri="{FF2B5EF4-FFF2-40B4-BE49-F238E27FC236}">
                  <a16:creationId xmlns:a16="http://schemas.microsoft.com/office/drawing/2014/main" id="{0836A139-DDB1-437A-BA7A-EB80E2D43AAE}"/>
                </a:ext>
              </a:extLst>
            </p:cNvPr>
            <p:cNvSpPr txBox="1"/>
            <p:nvPr/>
          </p:nvSpPr>
          <p:spPr>
            <a:xfrm>
              <a:off x="381000" y="839212"/>
              <a:ext cx="8686800" cy="3046988"/>
            </a:xfrm>
            <a:prstGeom prst="rect">
              <a:avLst/>
            </a:prstGeom>
            <a:noFill/>
          </p:spPr>
          <p:txBody>
            <a:bodyPr wrap="square">
              <a:spAutoFit/>
            </a:bodyPr>
            <a:lstStyle/>
            <a:p>
              <a:pPr>
                <a:defRPr/>
              </a:pPr>
              <a:r>
                <a:rPr lang="en-US" sz="2400" b="1" dirty="0">
                  <a:solidFill>
                    <a:srgbClr val="00FF00"/>
                  </a:solidFill>
                  <a:latin typeface="+mn-lt"/>
                </a:rPr>
                <a:t>Brigham Young: </a:t>
              </a:r>
              <a:r>
                <a:rPr lang="en-US" sz="2400" b="1" dirty="0">
                  <a:solidFill>
                    <a:schemeClr val="bg1"/>
                  </a:solidFill>
                  <a:latin typeface="+mn-lt"/>
                </a:rPr>
                <a:t>“</a:t>
              </a:r>
              <a:r>
                <a:rPr lang="en-US" sz="2400" dirty="0">
                  <a:solidFill>
                    <a:schemeClr val="bg1"/>
                  </a:solidFill>
                  <a:latin typeface="+mn-lt"/>
                </a:rPr>
                <a:t>Before we arrived in Winter Quarters we held obligations and accounts, against the poor Saints we had emigrated to America, to the amount of about thirty-five thousand dollars, and that too out of our </a:t>
              </a:r>
              <a:r>
                <a:rPr lang="en-US" sz="2400" dirty="0">
                  <a:solidFill>
                    <a:srgbClr val="00FF00"/>
                  </a:solidFill>
                  <a:latin typeface="+mn-lt"/>
                </a:rPr>
                <a:t>own individual pockets </a:t>
              </a:r>
              <a:r>
                <a:rPr lang="en-US" sz="2400" dirty="0">
                  <a:solidFill>
                    <a:schemeClr val="bg1"/>
                  </a:solidFill>
                  <a:latin typeface="+mn-lt"/>
                </a:rPr>
                <a:t>— it was not Church money. But while we were in Winter Quarters, I do not think there could have been </a:t>
              </a:r>
              <a:r>
                <a:rPr lang="en-US" sz="2400" dirty="0">
                  <a:solidFill>
                    <a:srgbClr val="FF0000"/>
                  </a:solidFill>
                  <a:latin typeface="+mn-lt"/>
                </a:rPr>
                <a:t>ten persons counted, old and young, who were brought from England by our liberality</a:t>
              </a:r>
              <a:r>
                <a:rPr lang="en-US" sz="2400" dirty="0">
                  <a:solidFill>
                    <a:schemeClr val="bg1"/>
                  </a:solidFill>
                  <a:latin typeface="+mn-lt"/>
                </a:rPr>
                <a:t>. </a:t>
              </a:r>
              <a:r>
                <a:rPr lang="en-US" sz="2400" dirty="0">
                  <a:solidFill>
                    <a:srgbClr val="FFFF00"/>
                  </a:solidFill>
                  <a:latin typeface="+mn-lt"/>
                </a:rPr>
                <a:t>Is this fact encouraging or discouraging? </a:t>
              </a:r>
              <a:endParaRPr lang="en-US" sz="1200" dirty="0">
                <a:solidFill>
                  <a:schemeClr val="bg1"/>
                </a:solidFill>
                <a:latin typeface="+mn-lt"/>
              </a:endParaRPr>
            </a:p>
          </p:txBody>
        </p:sp>
        <p:pic>
          <p:nvPicPr>
            <p:cNvPr id="3" name="Picture 2">
              <a:extLst>
                <a:ext uri="{FF2B5EF4-FFF2-40B4-BE49-F238E27FC236}">
                  <a16:creationId xmlns:a16="http://schemas.microsoft.com/office/drawing/2014/main" id="{0ACDB429-1333-41D0-A81E-13D9B4FE1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9700" y="830997"/>
              <a:ext cx="2971800" cy="2959100"/>
            </a:xfrm>
            <a:prstGeom prst="rect">
              <a:avLst/>
            </a:prstGeom>
          </p:spPr>
        </p:pic>
      </p:grpSp>
    </p:spTree>
    <p:extLst>
      <p:ext uri="{BB962C8B-B14F-4D97-AF65-F5344CB8AC3E}">
        <p14:creationId xmlns:p14="http://schemas.microsoft.com/office/powerpoint/2010/main" val="397287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latin typeface="+mn-lt"/>
              </a:rPr>
              <a:pPr algn="ctr"/>
              <a:t>6</a:t>
            </a:fld>
            <a:endParaRPr lang="en-US" dirty="0">
              <a:latin typeface="+mn-lt"/>
            </a:endParaRPr>
          </a:p>
        </p:txBody>
      </p:sp>
      <p:sp>
        <p:nvSpPr>
          <p:cNvPr id="32" name="Rectangle 31">
            <a:extLst>
              <a:ext uri="{FF2B5EF4-FFF2-40B4-BE49-F238E27FC236}">
                <a16:creationId xmlns:a16="http://schemas.microsoft.com/office/drawing/2014/main" id="{B2C3CBFF-DB6F-4ABC-9F0D-2F9ADD8B617E}"/>
              </a:ext>
            </a:extLst>
          </p:cNvPr>
          <p:cNvSpPr/>
          <p:nvPr/>
        </p:nvSpPr>
        <p:spPr>
          <a:xfrm>
            <a:off x="6229350" y="944675"/>
            <a:ext cx="4429117" cy="5212465"/>
          </a:xfrm>
          <a:prstGeom prst="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359025D5-1A6D-4BA7-947E-728BB85B4527}"/>
              </a:ext>
            </a:extLst>
          </p:cNvPr>
          <p:cNvSpPr/>
          <p:nvPr/>
        </p:nvSpPr>
        <p:spPr>
          <a:xfrm>
            <a:off x="1752600" y="944675"/>
            <a:ext cx="4429116" cy="521246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B4CDC96A-FD13-4C34-8779-944A6953BCA4}"/>
              </a:ext>
            </a:extLst>
          </p:cNvPr>
          <p:cNvSpPr txBox="1"/>
          <p:nvPr/>
        </p:nvSpPr>
        <p:spPr>
          <a:xfrm>
            <a:off x="1775853" y="457200"/>
            <a:ext cx="4429117" cy="523220"/>
          </a:xfrm>
          <a:prstGeom prst="rect">
            <a:avLst/>
          </a:prstGeom>
          <a:noFill/>
        </p:spPr>
        <p:txBody>
          <a:bodyPr wrap="square">
            <a:spAutoFit/>
          </a:bodyPr>
          <a:lstStyle/>
          <a:p>
            <a:pPr algn="ctr">
              <a:defRPr/>
            </a:pPr>
            <a:r>
              <a:rPr lang="en-US" sz="2800" b="1" dirty="0">
                <a:solidFill>
                  <a:srgbClr val="FF0000"/>
                </a:solidFill>
                <a:latin typeface="+mn-lt"/>
              </a:rPr>
              <a:t>UNWORTHY</a:t>
            </a:r>
          </a:p>
        </p:txBody>
      </p:sp>
      <p:sp>
        <p:nvSpPr>
          <p:cNvPr id="65" name="TextBox 64">
            <a:extLst>
              <a:ext uri="{FF2B5EF4-FFF2-40B4-BE49-F238E27FC236}">
                <a16:creationId xmlns:a16="http://schemas.microsoft.com/office/drawing/2014/main" id="{5FFE3EB5-6992-497B-BAF1-35909B60ACD7}"/>
              </a:ext>
            </a:extLst>
          </p:cNvPr>
          <p:cNvSpPr txBox="1"/>
          <p:nvPr/>
        </p:nvSpPr>
        <p:spPr>
          <a:xfrm>
            <a:off x="6252604" y="457200"/>
            <a:ext cx="4405862" cy="523220"/>
          </a:xfrm>
          <a:prstGeom prst="rect">
            <a:avLst/>
          </a:prstGeom>
          <a:noFill/>
        </p:spPr>
        <p:txBody>
          <a:bodyPr wrap="square">
            <a:spAutoFit/>
          </a:bodyPr>
          <a:lstStyle/>
          <a:p>
            <a:pPr algn="ctr">
              <a:defRPr/>
            </a:pPr>
            <a:r>
              <a:rPr lang="en-US" sz="2800" b="1" dirty="0">
                <a:solidFill>
                  <a:srgbClr val="00FF00"/>
                </a:solidFill>
                <a:latin typeface="+mn-lt"/>
              </a:rPr>
              <a:t>WORTHY</a:t>
            </a:r>
          </a:p>
        </p:txBody>
      </p:sp>
      <p:sp>
        <p:nvSpPr>
          <p:cNvPr id="66" name="TextBox 65">
            <a:extLst>
              <a:ext uri="{FF2B5EF4-FFF2-40B4-BE49-F238E27FC236}">
                <a16:creationId xmlns:a16="http://schemas.microsoft.com/office/drawing/2014/main" id="{9012882D-271F-4CAE-AE9F-6EE70AE07E00}"/>
              </a:ext>
            </a:extLst>
          </p:cNvPr>
          <p:cNvSpPr txBox="1"/>
          <p:nvPr/>
        </p:nvSpPr>
        <p:spPr>
          <a:xfrm>
            <a:off x="6248401" y="2074586"/>
            <a:ext cx="4419599" cy="2800767"/>
          </a:xfrm>
          <a:prstGeom prst="rect">
            <a:avLst/>
          </a:prstGeom>
          <a:noFill/>
        </p:spPr>
        <p:txBody>
          <a:bodyPr wrap="square">
            <a:spAutoFit/>
          </a:bodyPr>
          <a:lstStyle/>
          <a:p>
            <a:pPr algn="ctr">
              <a:defRPr/>
            </a:pPr>
            <a:r>
              <a:rPr lang="en-US" sz="8800" b="1" dirty="0">
                <a:latin typeface="+mn-lt"/>
              </a:rPr>
              <a:t>Lord’s</a:t>
            </a:r>
          </a:p>
          <a:p>
            <a:pPr algn="ctr">
              <a:defRPr/>
            </a:pPr>
            <a:r>
              <a:rPr lang="en-US" sz="8800" b="1" dirty="0">
                <a:latin typeface="+mn-lt"/>
              </a:rPr>
              <a:t>Poor</a:t>
            </a:r>
            <a:endParaRPr lang="en-US" sz="8800" dirty="0">
              <a:latin typeface="+mn-lt"/>
            </a:endParaRPr>
          </a:p>
        </p:txBody>
      </p:sp>
      <p:sp>
        <p:nvSpPr>
          <p:cNvPr id="67" name="TextBox 66">
            <a:extLst>
              <a:ext uri="{FF2B5EF4-FFF2-40B4-BE49-F238E27FC236}">
                <a16:creationId xmlns:a16="http://schemas.microsoft.com/office/drawing/2014/main" id="{890742AA-97B5-401A-84D0-FAE218245A91}"/>
              </a:ext>
            </a:extLst>
          </p:cNvPr>
          <p:cNvSpPr txBox="1"/>
          <p:nvPr/>
        </p:nvSpPr>
        <p:spPr>
          <a:xfrm>
            <a:off x="1772975" y="2074586"/>
            <a:ext cx="4387401" cy="2800767"/>
          </a:xfrm>
          <a:prstGeom prst="rect">
            <a:avLst/>
          </a:prstGeom>
          <a:noFill/>
        </p:spPr>
        <p:txBody>
          <a:bodyPr wrap="square">
            <a:spAutoFit/>
          </a:bodyPr>
          <a:lstStyle/>
          <a:p>
            <a:pPr algn="ctr">
              <a:defRPr/>
            </a:pPr>
            <a:r>
              <a:rPr lang="en-US" sz="8800" b="1" dirty="0">
                <a:latin typeface="+mn-lt"/>
              </a:rPr>
              <a:t>Devil’s</a:t>
            </a:r>
          </a:p>
          <a:p>
            <a:pPr algn="ctr">
              <a:defRPr/>
            </a:pPr>
            <a:r>
              <a:rPr lang="en-US" sz="8800" b="1" dirty="0">
                <a:latin typeface="+mn-lt"/>
              </a:rPr>
              <a:t>Poor</a:t>
            </a:r>
            <a:endParaRPr lang="en-US" sz="8800" dirty="0">
              <a:latin typeface="+mn-lt"/>
            </a:endParaRPr>
          </a:p>
        </p:txBody>
      </p:sp>
    </p:spTree>
    <p:extLst>
      <p:ext uri="{BB962C8B-B14F-4D97-AF65-F5344CB8AC3E}">
        <p14:creationId xmlns:p14="http://schemas.microsoft.com/office/powerpoint/2010/main" val="322724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latin typeface="+mn-lt"/>
              </a:rPr>
              <a:pPr algn="ctr"/>
              <a:t>7</a:t>
            </a:fld>
            <a:endParaRPr lang="en-US" dirty="0">
              <a:latin typeface="+mn-lt"/>
            </a:endParaRPr>
          </a:p>
        </p:txBody>
      </p:sp>
      <p:grpSp>
        <p:nvGrpSpPr>
          <p:cNvPr id="3" name="Group 2">
            <a:extLst>
              <a:ext uri="{FF2B5EF4-FFF2-40B4-BE49-F238E27FC236}">
                <a16:creationId xmlns:a16="http://schemas.microsoft.com/office/drawing/2014/main" id="{B19EC58C-A482-42D7-8C1B-9138A00BAFE4}"/>
              </a:ext>
            </a:extLst>
          </p:cNvPr>
          <p:cNvGrpSpPr/>
          <p:nvPr/>
        </p:nvGrpSpPr>
        <p:grpSpPr>
          <a:xfrm>
            <a:off x="1752600" y="956759"/>
            <a:ext cx="8899455" cy="5186354"/>
            <a:chOff x="1752600" y="956759"/>
            <a:chExt cx="8899455" cy="5186354"/>
          </a:xfrm>
        </p:grpSpPr>
        <p:sp>
          <p:nvSpPr>
            <p:cNvPr id="32" name="Rectangle 31">
              <a:extLst>
                <a:ext uri="{FF2B5EF4-FFF2-40B4-BE49-F238E27FC236}">
                  <a16:creationId xmlns:a16="http://schemas.microsoft.com/office/drawing/2014/main" id="{B2C3CBFF-DB6F-4ABC-9F0D-2F9ADD8B617E}"/>
                </a:ext>
              </a:extLst>
            </p:cNvPr>
            <p:cNvSpPr/>
            <p:nvPr/>
          </p:nvSpPr>
          <p:spPr>
            <a:xfrm>
              <a:off x="6222938" y="956760"/>
              <a:ext cx="4429117" cy="2548440"/>
            </a:xfrm>
            <a:prstGeom prst="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1C1DBC8-58FA-4D01-83EF-CD2E3E2AE0F5}"/>
                </a:ext>
              </a:extLst>
            </p:cNvPr>
            <p:cNvSpPr/>
            <p:nvPr/>
          </p:nvSpPr>
          <p:spPr>
            <a:xfrm>
              <a:off x="1752600" y="956759"/>
              <a:ext cx="4412065" cy="254844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5E415453-7C08-4669-8E0B-CCB1E6F85057}"/>
                </a:ext>
              </a:extLst>
            </p:cNvPr>
            <p:cNvSpPr/>
            <p:nvPr/>
          </p:nvSpPr>
          <p:spPr>
            <a:xfrm>
              <a:off x="6222938" y="3581400"/>
              <a:ext cx="4403872" cy="2561713"/>
            </a:xfrm>
            <a:prstGeom prst="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359025D5-1A6D-4BA7-947E-728BB85B4527}"/>
                </a:ext>
              </a:extLst>
            </p:cNvPr>
            <p:cNvSpPr/>
            <p:nvPr/>
          </p:nvSpPr>
          <p:spPr>
            <a:xfrm>
              <a:off x="1752600" y="3581400"/>
              <a:ext cx="4401068" cy="255886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C293BB57-D328-4004-83C8-443DF1F64357}"/>
              </a:ext>
            </a:extLst>
          </p:cNvPr>
          <p:cNvGrpSpPr/>
          <p:nvPr/>
        </p:nvGrpSpPr>
        <p:grpSpPr>
          <a:xfrm>
            <a:off x="1783389" y="457200"/>
            <a:ext cx="8884611" cy="523220"/>
            <a:chOff x="1783389" y="457200"/>
            <a:chExt cx="8884611" cy="523220"/>
          </a:xfrm>
        </p:grpSpPr>
        <p:sp>
          <p:nvSpPr>
            <p:cNvPr id="15" name="TextBox 14">
              <a:extLst>
                <a:ext uri="{FF2B5EF4-FFF2-40B4-BE49-F238E27FC236}">
                  <a16:creationId xmlns:a16="http://schemas.microsoft.com/office/drawing/2014/main" id="{564D3E4D-89AD-4902-AF09-B7F83405EED0}"/>
                </a:ext>
              </a:extLst>
            </p:cNvPr>
            <p:cNvSpPr txBox="1"/>
            <p:nvPr/>
          </p:nvSpPr>
          <p:spPr>
            <a:xfrm>
              <a:off x="1783389" y="457200"/>
              <a:ext cx="4388811" cy="523220"/>
            </a:xfrm>
            <a:prstGeom prst="rect">
              <a:avLst/>
            </a:prstGeom>
            <a:noFill/>
          </p:spPr>
          <p:txBody>
            <a:bodyPr wrap="square">
              <a:spAutoFit/>
            </a:bodyPr>
            <a:lstStyle/>
            <a:p>
              <a:pPr algn="ctr">
                <a:defRPr/>
              </a:pPr>
              <a:r>
                <a:rPr lang="en-US" sz="2800" b="1" dirty="0">
                  <a:solidFill>
                    <a:srgbClr val="FF0000"/>
                  </a:solidFill>
                  <a:latin typeface="+mn-lt"/>
                </a:rPr>
                <a:t>UNWILLING: Devil’s Poor</a:t>
              </a:r>
            </a:p>
          </p:txBody>
        </p:sp>
        <p:sp>
          <p:nvSpPr>
            <p:cNvPr id="16" name="TextBox 15">
              <a:extLst>
                <a:ext uri="{FF2B5EF4-FFF2-40B4-BE49-F238E27FC236}">
                  <a16:creationId xmlns:a16="http://schemas.microsoft.com/office/drawing/2014/main" id="{07AA410C-35DD-49C8-AF38-E8159C663296}"/>
                </a:ext>
              </a:extLst>
            </p:cNvPr>
            <p:cNvSpPr txBox="1"/>
            <p:nvPr/>
          </p:nvSpPr>
          <p:spPr>
            <a:xfrm>
              <a:off x="6279189" y="457200"/>
              <a:ext cx="4388811" cy="523220"/>
            </a:xfrm>
            <a:prstGeom prst="rect">
              <a:avLst/>
            </a:prstGeom>
            <a:noFill/>
          </p:spPr>
          <p:txBody>
            <a:bodyPr wrap="square">
              <a:spAutoFit/>
            </a:bodyPr>
            <a:lstStyle/>
            <a:p>
              <a:pPr algn="ctr">
                <a:defRPr/>
              </a:pPr>
              <a:r>
                <a:rPr lang="en-US" sz="2800" b="1" dirty="0">
                  <a:solidFill>
                    <a:srgbClr val="66FF33"/>
                  </a:solidFill>
                  <a:latin typeface="+mn-lt"/>
                </a:rPr>
                <a:t>WILLING: Lord’s Poor</a:t>
              </a:r>
            </a:p>
          </p:txBody>
        </p:sp>
      </p:grpSp>
      <p:grpSp>
        <p:nvGrpSpPr>
          <p:cNvPr id="6" name="Group 5">
            <a:extLst>
              <a:ext uri="{FF2B5EF4-FFF2-40B4-BE49-F238E27FC236}">
                <a16:creationId xmlns:a16="http://schemas.microsoft.com/office/drawing/2014/main" id="{4A86C25E-469D-48FD-AA1D-C4C782E7E689}"/>
              </a:ext>
            </a:extLst>
          </p:cNvPr>
          <p:cNvGrpSpPr/>
          <p:nvPr/>
        </p:nvGrpSpPr>
        <p:grpSpPr>
          <a:xfrm>
            <a:off x="1294721" y="931403"/>
            <a:ext cx="523221" cy="5225737"/>
            <a:chOff x="1294721" y="931403"/>
            <a:chExt cx="523221" cy="5225737"/>
          </a:xfrm>
        </p:grpSpPr>
        <p:sp>
          <p:nvSpPr>
            <p:cNvPr id="17" name="TextBox 16">
              <a:extLst>
                <a:ext uri="{FF2B5EF4-FFF2-40B4-BE49-F238E27FC236}">
                  <a16:creationId xmlns:a16="http://schemas.microsoft.com/office/drawing/2014/main" id="{8D82CEFF-5640-4B17-BB68-D96AD348F25D}"/>
                </a:ext>
              </a:extLst>
            </p:cNvPr>
            <p:cNvSpPr txBox="1"/>
            <p:nvPr/>
          </p:nvSpPr>
          <p:spPr>
            <a:xfrm rot="16200000">
              <a:off x="275474" y="1950650"/>
              <a:ext cx="2561713" cy="523220"/>
            </a:xfrm>
            <a:prstGeom prst="rect">
              <a:avLst/>
            </a:prstGeom>
            <a:noFill/>
          </p:spPr>
          <p:txBody>
            <a:bodyPr wrap="square">
              <a:spAutoFit/>
            </a:bodyPr>
            <a:lstStyle/>
            <a:p>
              <a:pPr algn="ctr">
                <a:defRPr/>
              </a:pPr>
              <a:r>
                <a:rPr lang="en-US" sz="2800" b="1" dirty="0">
                  <a:solidFill>
                    <a:srgbClr val="00FF00"/>
                  </a:solidFill>
                  <a:latin typeface="+mn-lt"/>
                </a:rPr>
                <a:t>ABLE</a:t>
              </a:r>
              <a:endParaRPr lang="en-US" sz="1600" dirty="0">
                <a:solidFill>
                  <a:srgbClr val="00FF00"/>
                </a:solidFill>
                <a:latin typeface="+mn-lt"/>
              </a:endParaRPr>
            </a:p>
          </p:txBody>
        </p:sp>
        <p:sp>
          <p:nvSpPr>
            <p:cNvPr id="18" name="TextBox 17">
              <a:extLst>
                <a:ext uri="{FF2B5EF4-FFF2-40B4-BE49-F238E27FC236}">
                  <a16:creationId xmlns:a16="http://schemas.microsoft.com/office/drawing/2014/main" id="{2B7D907C-D198-4710-92D8-8ADBD8F5809D}"/>
                </a:ext>
              </a:extLst>
            </p:cNvPr>
            <p:cNvSpPr txBox="1"/>
            <p:nvPr/>
          </p:nvSpPr>
          <p:spPr>
            <a:xfrm rot="16200000">
              <a:off x="279338" y="4618536"/>
              <a:ext cx="2553988" cy="523220"/>
            </a:xfrm>
            <a:prstGeom prst="rect">
              <a:avLst/>
            </a:prstGeom>
            <a:noFill/>
          </p:spPr>
          <p:txBody>
            <a:bodyPr wrap="square">
              <a:spAutoFit/>
            </a:bodyPr>
            <a:lstStyle/>
            <a:p>
              <a:pPr algn="ctr">
                <a:defRPr/>
              </a:pPr>
              <a:r>
                <a:rPr lang="en-US" sz="2800" b="1" dirty="0">
                  <a:solidFill>
                    <a:srgbClr val="00FF00"/>
                  </a:solidFill>
                  <a:latin typeface="+mn-lt"/>
                </a:rPr>
                <a:t>UNABLE</a:t>
              </a:r>
              <a:endParaRPr lang="en-US" sz="1600" dirty="0">
                <a:solidFill>
                  <a:srgbClr val="00FF00"/>
                </a:solidFill>
                <a:latin typeface="+mn-lt"/>
              </a:endParaRPr>
            </a:p>
          </p:txBody>
        </p:sp>
      </p:grpSp>
    </p:spTree>
    <p:extLst>
      <p:ext uri="{BB962C8B-B14F-4D97-AF65-F5344CB8AC3E}">
        <p14:creationId xmlns:p14="http://schemas.microsoft.com/office/powerpoint/2010/main" val="7947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latin typeface="+mn-lt"/>
              </a:rPr>
              <a:pPr algn="ctr"/>
              <a:t>8</a:t>
            </a:fld>
            <a:endParaRPr lang="en-US" dirty="0">
              <a:latin typeface="+mn-lt"/>
            </a:endParaRPr>
          </a:p>
        </p:txBody>
      </p:sp>
      <p:grpSp>
        <p:nvGrpSpPr>
          <p:cNvPr id="2" name="Group 1">
            <a:extLst>
              <a:ext uri="{FF2B5EF4-FFF2-40B4-BE49-F238E27FC236}">
                <a16:creationId xmlns:a16="http://schemas.microsoft.com/office/drawing/2014/main" id="{A61BCA05-6786-4A5E-956A-7C3AAE529A35}"/>
              </a:ext>
            </a:extLst>
          </p:cNvPr>
          <p:cNvGrpSpPr/>
          <p:nvPr/>
        </p:nvGrpSpPr>
        <p:grpSpPr>
          <a:xfrm>
            <a:off x="1294721" y="457200"/>
            <a:ext cx="9373279" cy="5704820"/>
            <a:chOff x="1294721" y="457200"/>
            <a:chExt cx="9373279" cy="5704820"/>
          </a:xfrm>
        </p:grpSpPr>
        <p:grpSp>
          <p:nvGrpSpPr>
            <p:cNvPr id="3" name="Group 2">
              <a:extLst>
                <a:ext uri="{FF2B5EF4-FFF2-40B4-BE49-F238E27FC236}">
                  <a16:creationId xmlns:a16="http://schemas.microsoft.com/office/drawing/2014/main" id="{B19EC58C-A482-42D7-8C1B-9138A00BAFE4}"/>
                </a:ext>
              </a:extLst>
            </p:cNvPr>
            <p:cNvGrpSpPr/>
            <p:nvPr/>
          </p:nvGrpSpPr>
          <p:grpSpPr>
            <a:xfrm>
              <a:off x="1752601" y="944676"/>
              <a:ext cx="8915399" cy="5217344"/>
              <a:chOff x="1752601" y="944676"/>
              <a:chExt cx="8915399" cy="5217344"/>
            </a:xfrm>
          </p:grpSpPr>
          <p:grpSp>
            <p:nvGrpSpPr>
              <p:cNvPr id="25" name="Group 24">
                <a:extLst>
                  <a:ext uri="{FF2B5EF4-FFF2-40B4-BE49-F238E27FC236}">
                    <a16:creationId xmlns:a16="http://schemas.microsoft.com/office/drawing/2014/main" id="{EE7C5987-AA04-4A99-A2C2-B15CF3A4CC82}"/>
                  </a:ext>
                </a:extLst>
              </p:cNvPr>
              <p:cNvGrpSpPr/>
              <p:nvPr/>
            </p:nvGrpSpPr>
            <p:grpSpPr>
              <a:xfrm>
                <a:off x="1752601" y="944676"/>
                <a:ext cx="8904540" cy="5217344"/>
                <a:chOff x="655235" y="1330073"/>
                <a:chExt cx="3696126" cy="2175127"/>
              </a:xfrm>
            </p:grpSpPr>
            <p:sp>
              <p:nvSpPr>
                <p:cNvPr id="26" name="Rectangle 25">
                  <a:extLst>
                    <a:ext uri="{FF2B5EF4-FFF2-40B4-BE49-F238E27FC236}">
                      <a16:creationId xmlns:a16="http://schemas.microsoft.com/office/drawing/2014/main" id="{35A8673D-3525-43B6-B964-4C23B89DB236}"/>
                    </a:ext>
                  </a:extLst>
                </p:cNvPr>
                <p:cNvSpPr/>
                <p:nvPr/>
              </p:nvSpPr>
              <p:spPr>
                <a:xfrm>
                  <a:off x="655235" y="1331893"/>
                  <a:ext cx="1828800" cy="106680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E7590F3-3556-4DBF-9F13-E5AD97C06064}"/>
                    </a:ext>
                  </a:extLst>
                </p:cNvPr>
                <p:cNvSpPr/>
                <p:nvPr/>
              </p:nvSpPr>
              <p:spPr>
                <a:xfrm>
                  <a:off x="657225" y="2436366"/>
                  <a:ext cx="1828800" cy="106680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0A99494-FE99-44F0-88B3-135FD4F126E1}"/>
                    </a:ext>
                  </a:extLst>
                </p:cNvPr>
                <p:cNvSpPr/>
                <p:nvPr/>
              </p:nvSpPr>
              <p:spPr>
                <a:xfrm>
                  <a:off x="2522561" y="1330073"/>
                  <a:ext cx="1828800" cy="106680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6445354-5190-46EB-8514-23C81E9078BA}"/>
                    </a:ext>
                  </a:extLst>
                </p:cNvPr>
                <p:cNvSpPr/>
                <p:nvPr/>
              </p:nvSpPr>
              <p:spPr>
                <a:xfrm>
                  <a:off x="2522561" y="2438400"/>
                  <a:ext cx="1828800" cy="106680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B2C3CBFF-DB6F-4ABC-9F0D-2F9ADD8B617E}"/>
                  </a:ext>
                </a:extLst>
              </p:cNvPr>
              <p:cNvSpPr/>
              <p:nvPr/>
            </p:nvSpPr>
            <p:spPr>
              <a:xfrm>
                <a:off x="6238883" y="944676"/>
                <a:ext cx="4429117" cy="2548440"/>
              </a:xfrm>
              <a:prstGeom prst="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1C1DBC8-58FA-4D01-83EF-CD2E3E2AE0F5}"/>
                  </a:ext>
                </a:extLst>
              </p:cNvPr>
              <p:cNvSpPr/>
              <p:nvPr/>
            </p:nvSpPr>
            <p:spPr>
              <a:xfrm>
                <a:off x="1760135" y="955103"/>
                <a:ext cx="4412065" cy="254844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5E415453-7C08-4669-8E0B-CCB1E6F85057}"/>
                  </a:ext>
                </a:extLst>
              </p:cNvPr>
              <p:cNvSpPr/>
              <p:nvPr/>
            </p:nvSpPr>
            <p:spPr>
              <a:xfrm>
                <a:off x="6240874" y="3575971"/>
                <a:ext cx="4403872" cy="2561713"/>
              </a:xfrm>
              <a:prstGeom prst="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359025D5-1A6D-4BA7-947E-728BB85B4527}"/>
                  </a:ext>
                </a:extLst>
              </p:cNvPr>
              <p:cNvSpPr/>
              <p:nvPr/>
            </p:nvSpPr>
            <p:spPr>
              <a:xfrm>
                <a:off x="1771132" y="3583405"/>
                <a:ext cx="4401068" cy="255886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C293BB57-D328-4004-83C8-443DF1F64357}"/>
                </a:ext>
              </a:extLst>
            </p:cNvPr>
            <p:cNvGrpSpPr/>
            <p:nvPr/>
          </p:nvGrpSpPr>
          <p:grpSpPr>
            <a:xfrm>
              <a:off x="1783389" y="457200"/>
              <a:ext cx="8884611" cy="523220"/>
              <a:chOff x="1783389" y="457200"/>
              <a:chExt cx="8884611" cy="523220"/>
            </a:xfrm>
          </p:grpSpPr>
          <p:sp>
            <p:nvSpPr>
              <p:cNvPr id="15" name="TextBox 14">
                <a:extLst>
                  <a:ext uri="{FF2B5EF4-FFF2-40B4-BE49-F238E27FC236}">
                    <a16:creationId xmlns:a16="http://schemas.microsoft.com/office/drawing/2014/main" id="{564D3E4D-89AD-4902-AF09-B7F83405EED0}"/>
                  </a:ext>
                </a:extLst>
              </p:cNvPr>
              <p:cNvSpPr txBox="1"/>
              <p:nvPr/>
            </p:nvSpPr>
            <p:spPr>
              <a:xfrm>
                <a:off x="1783389" y="457200"/>
                <a:ext cx="4388811" cy="523220"/>
              </a:xfrm>
              <a:prstGeom prst="rect">
                <a:avLst/>
              </a:prstGeom>
              <a:noFill/>
            </p:spPr>
            <p:txBody>
              <a:bodyPr wrap="square">
                <a:spAutoFit/>
              </a:bodyPr>
              <a:lstStyle/>
              <a:p>
                <a:pPr algn="ctr">
                  <a:defRPr/>
                </a:pPr>
                <a:r>
                  <a:rPr lang="en-US" sz="2800" b="1" dirty="0">
                    <a:solidFill>
                      <a:srgbClr val="FF0000"/>
                    </a:solidFill>
                    <a:latin typeface="+mn-lt"/>
                  </a:rPr>
                  <a:t>UNWILLING: Devil’s Poor</a:t>
                </a:r>
              </a:p>
            </p:txBody>
          </p:sp>
          <p:sp>
            <p:nvSpPr>
              <p:cNvPr id="16" name="TextBox 15">
                <a:extLst>
                  <a:ext uri="{FF2B5EF4-FFF2-40B4-BE49-F238E27FC236}">
                    <a16:creationId xmlns:a16="http://schemas.microsoft.com/office/drawing/2014/main" id="{07AA410C-35DD-49C8-AF38-E8159C663296}"/>
                  </a:ext>
                </a:extLst>
              </p:cNvPr>
              <p:cNvSpPr txBox="1"/>
              <p:nvPr/>
            </p:nvSpPr>
            <p:spPr>
              <a:xfrm>
                <a:off x="6279189" y="457200"/>
                <a:ext cx="4388811" cy="523220"/>
              </a:xfrm>
              <a:prstGeom prst="rect">
                <a:avLst/>
              </a:prstGeom>
              <a:noFill/>
            </p:spPr>
            <p:txBody>
              <a:bodyPr wrap="square">
                <a:spAutoFit/>
              </a:bodyPr>
              <a:lstStyle/>
              <a:p>
                <a:pPr algn="ctr">
                  <a:defRPr/>
                </a:pPr>
                <a:r>
                  <a:rPr lang="en-US" sz="2800" b="1" dirty="0">
                    <a:solidFill>
                      <a:srgbClr val="66FF33"/>
                    </a:solidFill>
                    <a:latin typeface="+mn-lt"/>
                  </a:rPr>
                  <a:t>WILLING: Lord’s Poor</a:t>
                </a:r>
              </a:p>
            </p:txBody>
          </p:sp>
        </p:grpSp>
        <p:grpSp>
          <p:nvGrpSpPr>
            <p:cNvPr id="6" name="Group 5">
              <a:extLst>
                <a:ext uri="{FF2B5EF4-FFF2-40B4-BE49-F238E27FC236}">
                  <a16:creationId xmlns:a16="http://schemas.microsoft.com/office/drawing/2014/main" id="{4A86C25E-469D-48FD-AA1D-C4C782E7E689}"/>
                </a:ext>
              </a:extLst>
            </p:cNvPr>
            <p:cNvGrpSpPr/>
            <p:nvPr/>
          </p:nvGrpSpPr>
          <p:grpSpPr>
            <a:xfrm>
              <a:off x="1294721" y="931403"/>
              <a:ext cx="523221" cy="5225737"/>
              <a:chOff x="1294721" y="931403"/>
              <a:chExt cx="523221" cy="5225737"/>
            </a:xfrm>
          </p:grpSpPr>
          <p:sp>
            <p:nvSpPr>
              <p:cNvPr id="17" name="TextBox 16">
                <a:extLst>
                  <a:ext uri="{FF2B5EF4-FFF2-40B4-BE49-F238E27FC236}">
                    <a16:creationId xmlns:a16="http://schemas.microsoft.com/office/drawing/2014/main" id="{8D82CEFF-5640-4B17-BB68-D96AD348F25D}"/>
                  </a:ext>
                </a:extLst>
              </p:cNvPr>
              <p:cNvSpPr txBox="1"/>
              <p:nvPr/>
            </p:nvSpPr>
            <p:spPr>
              <a:xfrm rot="16200000">
                <a:off x="275474" y="1950650"/>
                <a:ext cx="2561713" cy="523220"/>
              </a:xfrm>
              <a:prstGeom prst="rect">
                <a:avLst/>
              </a:prstGeom>
              <a:noFill/>
            </p:spPr>
            <p:txBody>
              <a:bodyPr wrap="square">
                <a:spAutoFit/>
              </a:bodyPr>
              <a:lstStyle/>
              <a:p>
                <a:pPr algn="ctr">
                  <a:defRPr/>
                </a:pPr>
                <a:r>
                  <a:rPr lang="en-US" sz="2800" b="1" dirty="0">
                    <a:solidFill>
                      <a:srgbClr val="00FF00"/>
                    </a:solidFill>
                    <a:latin typeface="+mn-lt"/>
                  </a:rPr>
                  <a:t>ABLE</a:t>
                </a:r>
                <a:endParaRPr lang="en-US" sz="1600" dirty="0">
                  <a:solidFill>
                    <a:srgbClr val="00FF00"/>
                  </a:solidFill>
                  <a:latin typeface="+mn-lt"/>
                </a:endParaRPr>
              </a:p>
            </p:txBody>
          </p:sp>
          <p:sp>
            <p:nvSpPr>
              <p:cNvPr id="18" name="TextBox 17">
                <a:extLst>
                  <a:ext uri="{FF2B5EF4-FFF2-40B4-BE49-F238E27FC236}">
                    <a16:creationId xmlns:a16="http://schemas.microsoft.com/office/drawing/2014/main" id="{2B7D907C-D198-4710-92D8-8ADBD8F5809D}"/>
                  </a:ext>
                </a:extLst>
              </p:cNvPr>
              <p:cNvSpPr txBox="1"/>
              <p:nvPr/>
            </p:nvSpPr>
            <p:spPr>
              <a:xfrm rot="16200000">
                <a:off x="279338" y="4618536"/>
                <a:ext cx="2553988" cy="523220"/>
              </a:xfrm>
              <a:prstGeom prst="rect">
                <a:avLst/>
              </a:prstGeom>
              <a:noFill/>
            </p:spPr>
            <p:txBody>
              <a:bodyPr wrap="square">
                <a:spAutoFit/>
              </a:bodyPr>
              <a:lstStyle/>
              <a:p>
                <a:pPr algn="ctr">
                  <a:defRPr/>
                </a:pPr>
                <a:r>
                  <a:rPr lang="en-US" sz="2800" b="1" dirty="0">
                    <a:solidFill>
                      <a:srgbClr val="00FF00"/>
                    </a:solidFill>
                    <a:latin typeface="+mn-lt"/>
                  </a:rPr>
                  <a:t>UNABLE</a:t>
                </a:r>
                <a:endParaRPr lang="en-US" sz="1600" dirty="0">
                  <a:solidFill>
                    <a:srgbClr val="00FF00"/>
                  </a:solidFill>
                  <a:latin typeface="+mn-lt"/>
                </a:endParaRPr>
              </a:p>
            </p:txBody>
          </p:sp>
        </p:grpSp>
      </p:grpSp>
      <p:sp>
        <p:nvSpPr>
          <p:cNvPr id="21" name="Rectangle 20">
            <a:extLst>
              <a:ext uri="{FF2B5EF4-FFF2-40B4-BE49-F238E27FC236}">
                <a16:creationId xmlns:a16="http://schemas.microsoft.com/office/drawing/2014/main" id="{83C3E712-9C3C-4863-B43C-2758047C7D4F}"/>
              </a:ext>
            </a:extLst>
          </p:cNvPr>
          <p:cNvSpPr/>
          <p:nvPr/>
        </p:nvSpPr>
        <p:spPr>
          <a:xfrm>
            <a:off x="6238883" y="944676"/>
            <a:ext cx="4429117" cy="254844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F4C0121-D10E-4780-867F-F28C225EA826}"/>
              </a:ext>
            </a:extLst>
          </p:cNvPr>
          <p:cNvSpPr txBox="1"/>
          <p:nvPr/>
        </p:nvSpPr>
        <p:spPr>
          <a:xfrm>
            <a:off x="6255935" y="1771198"/>
            <a:ext cx="4405862" cy="1138773"/>
          </a:xfrm>
          <a:prstGeom prst="rect">
            <a:avLst/>
          </a:prstGeom>
          <a:noFill/>
        </p:spPr>
        <p:txBody>
          <a:bodyPr wrap="square">
            <a:spAutoFit/>
          </a:bodyPr>
          <a:lstStyle/>
          <a:p>
            <a:pPr algn="ctr">
              <a:defRPr/>
            </a:pPr>
            <a:r>
              <a:rPr lang="en-US" sz="4400" b="1" dirty="0">
                <a:latin typeface="+mn-lt"/>
              </a:rPr>
              <a:t>Industrious Poor</a:t>
            </a:r>
          </a:p>
          <a:p>
            <a:pPr algn="ctr">
              <a:defRPr/>
            </a:pPr>
            <a:r>
              <a:rPr lang="en-US" sz="2400" b="1" dirty="0">
                <a:latin typeface="+mn-lt"/>
              </a:rPr>
              <a:t>(Willing and Able)</a:t>
            </a:r>
            <a:endParaRPr lang="en-US" sz="2400" dirty="0">
              <a:latin typeface="+mn-lt"/>
            </a:endParaRPr>
          </a:p>
        </p:txBody>
      </p:sp>
      <p:sp>
        <p:nvSpPr>
          <p:cNvPr id="23" name="Rectangle 22">
            <a:extLst>
              <a:ext uri="{FF2B5EF4-FFF2-40B4-BE49-F238E27FC236}">
                <a16:creationId xmlns:a16="http://schemas.microsoft.com/office/drawing/2014/main" id="{1BAF5AC9-8DD0-45B2-A0E3-0C1B9CB504EC}"/>
              </a:ext>
            </a:extLst>
          </p:cNvPr>
          <p:cNvSpPr/>
          <p:nvPr/>
        </p:nvSpPr>
        <p:spPr>
          <a:xfrm>
            <a:off x="6248400" y="3581400"/>
            <a:ext cx="4403872" cy="2590800"/>
          </a:xfrm>
          <a:prstGeom prst="rect">
            <a:avLst/>
          </a:prstGeom>
          <a:solidFill>
            <a:srgbClr val="62D8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5A19904-1955-4084-B59F-865E78874C36}"/>
              </a:ext>
            </a:extLst>
          </p:cNvPr>
          <p:cNvSpPr txBox="1"/>
          <p:nvPr/>
        </p:nvSpPr>
        <p:spPr>
          <a:xfrm>
            <a:off x="6241493" y="4174127"/>
            <a:ext cx="4405862" cy="1138773"/>
          </a:xfrm>
          <a:prstGeom prst="rect">
            <a:avLst/>
          </a:prstGeom>
          <a:noFill/>
        </p:spPr>
        <p:txBody>
          <a:bodyPr wrap="square">
            <a:spAutoFit/>
          </a:bodyPr>
          <a:lstStyle/>
          <a:p>
            <a:pPr algn="ctr">
              <a:defRPr/>
            </a:pPr>
            <a:r>
              <a:rPr lang="en-US" sz="4400" b="1" dirty="0">
                <a:latin typeface="+mn-lt"/>
              </a:rPr>
              <a:t>Hapless Poor</a:t>
            </a:r>
          </a:p>
          <a:p>
            <a:pPr algn="ctr">
              <a:defRPr/>
            </a:pPr>
            <a:r>
              <a:rPr lang="en-US" sz="2400" b="1" dirty="0">
                <a:latin typeface="+mn-lt"/>
              </a:rPr>
              <a:t>(Willing but Unable)</a:t>
            </a:r>
            <a:endParaRPr lang="en-US" sz="2400" dirty="0">
              <a:latin typeface="+mn-lt"/>
            </a:endParaRPr>
          </a:p>
        </p:txBody>
      </p:sp>
      <p:sp>
        <p:nvSpPr>
          <p:cNvPr id="31" name="Rectangle 30">
            <a:extLst>
              <a:ext uri="{FF2B5EF4-FFF2-40B4-BE49-F238E27FC236}">
                <a16:creationId xmlns:a16="http://schemas.microsoft.com/office/drawing/2014/main" id="{8FE3019F-5F70-4639-8B40-9E056149CBE7}"/>
              </a:ext>
            </a:extLst>
          </p:cNvPr>
          <p:cNvSpPr/>
          <p:nvPr/>
        </p:nvSpPr>
        <p:spPr>
          <a:xfrm>
            <a:off x="1752600" y="949042"/>
            <a:ext cx="4419599" cy="2556157"/>
          </a:xfrm>
          <a:prstGeom prst="rect">
            <a:avLst/>
          </a:prstGeom>
          <a:solidFill>
            <a:srgbClr val="FA6A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03F67598-3F23-4717-9BA5-C9C9A5554E35}"/>
              </a:ext>
            </a:extLst>
          </p:cNvPr>
          <p:cNvSpPr txBox="1"/>
          <p:nvPr/>
        </p:nvSpPr>
        <p:spPr>
          <a:xfrm>
            <a:off x="1769663" y="1771198"/>
            <a:ext cx="4405862" cy="1138773"/>
          </a:xfrm>
          <a:prstGeom prst="rect">
            <a:avLst/>
          </a:prstGeom>
          <a:noFill/>
        </p:spPr>
        <p:txBody>
          <a:bodyPr wrap="square">
            <a:spAutoFit/>
          </a:bodyPr>
          <a:lstStyle/>
          <a:p>
            <a:pPr algn="ctr">
              <a:defRPr/>
            </a:pPr>
            <a:r>
              <a:rPr lang="en-US" sz="4400" b="1" dirty="0">
                <a:latin typeface="+mn-lt"/>
              </a:rPr>
              <a:t>Idle Poor</a:t>
            </a:r>
          </a:p>
          <a:p>
            <a:pPr algn="ctr">
              <a:defRPr/>
            </a:pPr>
            <a:r>
              <a:rPr lang="en-US" sz="2400" b="1" dirty="0">
                <a:latin typeface="+mn-lt"/>
              </a:rPr>
              <a:t>(Unwilling but Able)</a:t>
            </a:r>
            <a:endParaRPr lang="en-US" sz="2400" dirty="0">
              <a:latin typeface="+mn-lt"/>
            </a:endParaRPr>
          </a:p>
        </p:txBody>
      </p:sp>
      <p:sp>
        <p:nvSpPr>
          <p:cNvPr id="34" name="Rectangle 33">
            <a:extLst>
              <a:ext uri="{FF2B5EF4-FFF2-40B4-BE49-F238E27FC236}">
                <a16:creationId xmlns:a16="http://schemas.microsoft.com/office/drawing/2014/main" id="{158FDA35-FBCC-434B-9FC1-C1F85888A00D}"/>
              </a:ext>
            </a:extLst>
          </p:cNvPr>
          <p:cNvSpPr/>
          <p:nvPr/>
        </p:nvSpPr>
        <p:spPr>
          <a:xfrm>
            <a:off x="1752600" y="3581400"/>
            <a:ext cx="4419600" cy="2590799"/>
          </a:xfrm>
          <a:prstGeom prst="rect">
            <a:avLst/>
          </a:prstGeom>
          <a:solidFill>
            <a:srgbClr val="F94D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055B0D4B-0B83-4D05-B4E1-E487300014A8}"/>
              </a:ext>
            </a:extLst>
          </p:cNvPr>
          <p:cNvSpPr txBox="1"/>
          <p:nvPr/>
        </p:nvSpPr>
        <p:spPr>
          <a:xfrm>
            <a:off x="1746408" y="4169248"/>
            <a:ext cx="4405862" cy="1877437"/>
          </a:xfrm>
          <a:prstGeom prst="rect">
            <a:avLst/>
          </a:prstGeom>
          <a:noFill/>
        </p:spPr>
        <p:txBody>
          <a:bodyPr wrap="square">
            <a:spAutoFit/>
          </a:bodyPr>
          <a:lstStyle/>
          <a:p>
            <a:pPr algn="ctr">
              <a:defRPr/>
            </a:pPr>
            <a:r>
              <a:rPr lang="en-US" sz="4400" b="1" dirty="0">
                <a:latin typeface="+mn-lt"/>
              </a:rPr>
              <a:t>Ruinous Poor</a:t>
            </a:r>
          </a:p>
          <a:p>
            <a:pPr algn="ctr">
              <a:defRPr/>
            </a:pPr>
            <a:r>
              <a:rPr lang="en-US" sz="2400" b="1" dirty="0">
                <a:latin typeface="+mn-lt"/>
              </a:rPr>
              <a:t>(Unwilling and Unable)</a:t>
            </a:r>
          </a:p>
          <a:p>
            <a:pPr algn="ctr">
              <a:defRPr/>
            </a:pPr>
            <a:endParaRPr lang="en-US" sz="2400" b="1" dirty="0">
              <a:latin typeface="+mn-lt"/>
            </a:endParaRPr>
          </a:p>
          <a:p>
            <a:pPr algn="ctr">
              <a:defRPr/>
            </a:pPr>
            <a:r>
              <a:rPr lang="en-US" sz="2400" b="1" dirty="0">
                <a:latin typeface="+mn-lt"/>
              </a:rPr>
              <a:t>Poor Devils</a:t>
            </a:r>
            <a:endParaRPr lang="en-US" sz="2400" dirty="0">
              <a:latin typeface="+mn-lt"/>
            </a:endParaRPr>
          </a:p>
        </p:txBody>
      </p:sp>
    </p:spTree>
    <p:extLst>
      <p:ext uri="{BB962C8B-B14F-4D97-AF65-F5344CB8AC3E}">
        <p14:creationId xmlns:p14="http://schemas.microsoft.com/office/powerpoint/2010/main" val="324611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 grpId="0"/>
      <p:bldP spid="31" grpId="0" animBg="1"/>
      <p:bldP spid="33" grpId="0"/>
      <p:bldP spid="34" grpId="0" animBg="1"/>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latin typeface="+mn-lt"/>
              </a:rPr>
              <a:pPr algn="ctr"/>
              <a:t>9</a:t>
            </a:fld>
            <a:endParaRPr lang="en-US" dirty="0">
              <a:latin typeface="+mn-lt"/>
            </a:endParaRPr>
          </a:p>
        </p:txBody>
      </p:sp>
      <p:sp>
        <p:nvSpPr>
          <p:cNvPr id="5" name="TextBox 4">
            <a:extLst>
              <a:ext uri="{FF2B5EF4-FFF2-40B4-BE49-F238E27FC236}">
                <a16:creationId xmlns:a16="http://schemas.microsoft.com/office/drawing/2014/main" id="{0CE5A989-4E71-4ABE-8A6E-7C217194F875}"/>
              </a:ext>
            </a:extLst>
          </p:cNvPr>
          <p:cNvSpPr txBox="1"/>
          <p:nvPr/>
        </p:nvSpPr>
        <p:spPr>
          <a:xfrm rot="16200000">
            <a:off x="-217340" y="1322174"/>
            <a:ext cx="909477" cy="307777"/>
          </a:xfrm>
          <a:prstGeom prst="rect">
            <a:avLst/>
          </a:prstGeom>
          <a:noFill/>
        </p:spPr>
        <p:txBody>
          <a:bodyPr wrap="square">
            <a:spAutoFit/>
          </a:bodyPr>
          <a:lstStyle/>
          <a:p>
            <a:pPr algn="ctr">
              <a:defRPr/>
            </a:pPr>
            <a:r>
              <a:rPr lang="en-US" sz="1400" b="1" dirty="0">
                <a:solidFill>
                  <a:srgbClr val="00FF00"/>
                </a:solidFill>
                <a:latin typeface="+mn-lt"/>
              </a:rPr>
              <a:t>Able</a:t>
            </a:r>
            <a:endParaRPr lang="en-US" sz="1400" dirty="0">
              <a:solidFill>
                <a:srgbClr val="00FF00"/>
              </a:solidFill>
              <a:latin typeface="+mn-lt"/>
            </a:endParaRPr>
          </a:p>
        </p:txBody>
      </p:sp>
      <p:sp>
        <p:nvSpPr>
          <p:cNvPr id="6" name="Rectangle 5">
            <a:extLst>
              <a:ext uri="{FF2B5EF4-FFF2-40B4-BE49-F238E27FC236}">
                <a16:creationId xmlns:a16="http://schemas.microsoft.com/office/drawing/2014/main" id="{A418600F-B9F5-4FA6-BE40-D4F2D605169F}"/>
              </a:ext>
            </a:extLst>
          </p:cNvPr>
          <p:cNvSpPr/>
          <p:nvPr/>
        </p:nvSpPr>
        <p:spPr>
          <a:xfrm>
            <a:off x="0" y="7203"/>
            <a:ext cx="12192000" cy="830997"/>
          </a:xfrm>
          <a:prstGeom prst="rect">
            <a:avLst/>
          </a:prstGeom>
        </p:spPr>
        <p:txBody>
          <a:bodyPr wrap="square">
            <a:spAutoFit/>
          </a:bodyPr>
          <a:lstStyle/>
          <a:p>
            <a:pPr algn="ctr">
              <a:defRPr/>
            </a:pPr>
            <a:r>
              <a:rPr lang="en-US" sz="4800" b="1" dirty="0">
                <a:solidFill>
                  <a:srgbClr val="66FF33"/>
                </a:solidFill>
                <a:latin typeface="+mn-lt"/>
              </a:rPr>
              <a:t>The Lord’s Industrious Poor</a:t>
            </a:r>
          </a:p>
        </p:txBody>
      </p:sp>
      <p:sp>
        <p:nvSpPr>
          <p:cNvPr id="7" name="TextBox 6">
            <a:extLst>
              <a:ext uri="{FF2B5EF4-FFF2-40B4-BE49-F238E27FC236}">
                <a16:creationId xmlns:a16="http://schemas.microsoft.com/office/drawing/2014/main" id="{15078DB0-B117-401A-B3D9-66F647A5642E}"/>
              </a:ext>
            </a:extLst>
          </p:cNvPr>
          <p:cNvSpPr txBox="1"/>
          <p:nvPr/>
        </p:nvSpPr>
        <p:spPr>
          <a:xfrm rot="16200000">
            <a:off x="-219986" y="2215436"/>
            <a:ext cx="900150" cy="307777"/>
          </a:xfrm>
          <a:prstGeom prst="rect">
            <a:avLst/>
          </a:prstGeom>
          <a:noFill/>
        </p:spPr>
        <p:txBody>
          <a:bodyPr wrap="square">
            <a:spAutoFit/>
          </a:bodyPr>
          <a:lstStyle/>
          <a:p>
            <a:pPr algn="ctr">
              <a:defRPr/>
            </a:pPr>
            <a:r>
              <a:rPr lang="en-US" sz="1400" b="1" dirty="0">
                <a:solidFill>
                  <a:srgbClr val="00FF00"/>
                </a:solidFill>
                <a:latin typeface="+mn-lt"/>
              </a:rPr>
              <a:t>Unable</a:t>
            </a:r>
            <a:endParaRPr lang="en-US" sz="1400" dirty="0">
              <a:solidFill>
                <a:srgbClr val="00FF00"/>
              </a:solidFill>
              <a:latin typeface="+mn-lt"/>
            </a:endParaRPr>
          </a:p>
        </p:txBody>
      </p:sp>
      <p:sp>
        <p:nvSpPr>
          <p:cNvPr id="8" name="Rectangle 7">
            <a:extLst>
              <a:ext uri="{FF2B5EF4-FFF2-40B4-BE49-F238E27FC236}">
                <a16:creationId xmlns:a16="http://schemas.microsoft.com/office/drawing/2014/main" id="{9D0FE33E-8C5B-4CA9-9C06-9CCDF6BEE74E}"/>
              </a:ext>
            </a:extLst>
          </p:cNvPr>
          <p:cNvSpPr/>
          <p:nvPr/>
        </p:nvSpPr>
        <p:spPr>
          <a:xfrm>
            <a:off x="1333500" y="1021324"/>
            <a:ext cx="952500" cy="897925"/>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FCF2C05-2C71-460F-A663-7C7089BD1548}"/>
              </a:ext>
            </a:extLst>
          </p:cNvPr>
          <p:cNvSpPr/>
          <p:nvPr/>
        </p:nvSpPr>
        <p:spPr>
          <a:xfrm>
            <a:off x="380999" y="1930802"/>
            <a:ext cx="952499" cy="888598"/>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D2DE3C2-61C2-49A7-98A6-08E6C56E5D45}"/>
              </a:ext>
            </a:extLst>
          </p:cNvPr>
          <p:cNvSpPr/>
          <p:nvPr/>
        </p:nvSpPr>
        <p:spPr>
          <a:xfrm>
            <a:off x="381000" y="1021323"/>
            <a:ext cx="952499" cy="897925"/>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D4230F2-7CD6-4EF5-AEF6-6BB3BC46F648}"/>
              </a:ext>
            </a:extLst>
          </p:cNvPr>
          <p:cNvSpPr txBox="1"/>
          <p:nvPr/>
        </p:nvSpPr>
        <p:spPr>
          <a:xfrm>
            <a:off x="401640" y="716693"/>
            <a:ext cx="969960" cy="307777"/>
          </a:xfrm>
          <a:prstGeom prst="rect">
            <a:avLst/>
          </a:prstGeom>
          <a:noFill/>
        </p:spPr>
        <p:txBody>
          <a:bodyPr wrap="square">
            <a:spAutoFit/>
          </a:bodyPr>
          <a:lstStyle/>
          <a:p>
            <a:pPr algn="ctr">
              <a:defRPr/>
            </a:pPr>
            <a:r>
              <a:rPr lang="en-US" sz="1400" b="1" dirty="0">
                <a:solidFill>
                  <a:srgbClr val="FF0000"/>
                </a:solidFill>
                <a:latin typeface="+mn-lt"/>
              </a:rPr>
              <a:t>Unwilling</a:t>
            </a:r>
          </a:p>
        </p:txBody>
      </p:sp>
      <p:sp>
        <p:nvSpPr>
          <p:cNvPr id="15" name="TextBox 14">
            <a:extLst>
              <a:ext uri="{FF2B5EF4-FFF2-40B4-BE49-F238E27FC236}">
                <a16:creationId xmlns:a16="http://schemas.microsoft.com/office/drawing/2014/main" id="{ACD31F01-EB0B-4964-89D1-ED3F87E749D8}"/>
              </a:ext>
            </a:extLst>
          </p:cNvPr>
          <p:cNvSpPr txBox="1"/>
          <p:nvPr/>
        </p:nvSpPr>
        <p:spPr>
          <a:xfrm>
            <a:off x="1358270" y="716693"/>
            <a:ext cx="927730" cy="307777"/>
          </a:xfrm>
          <a:prstGeom prst="rect">
            <a:avLst/>
          </a:prstGeom>
          <a:noFill/>
        </p:spPr>
        <p:txBody>
          <a:bodyPr wrap="square">
            <a:spAutoFit/>
          </a:bodyPr>
          <a:lstStyle/>
          <a:p>
            <a:pPr algn="ctr">
              <a:defRPr/>
            </a:pPr>
            <a:r>
              <a:rPr lang="en-US" sz="1400" b="1" dirty="0">
                <a:solidFill>
                  <a:srgbClr val="00FF00"/>
                </a:solidFill>
                <a:latin typeface="+mn-lt"/>
              </a:rPr>
              <a:t>Willing</a:t>
            </a:r>
          </a:p>
        </p:txBody>
      </p:sp>
      <p:sp>
        <p:nvSpPr>
          <p:cNvPr id="16" name="Rectangle 15">
            <a:extLst>
              <a:ext uri="{FF2B5EF4-FFF2-40B4-BE49-F238E27FC236}">
                <a16:creationId xmlns:a16="http://schemas.microsoft.com/office/drawing/2014/main" id="{D286EBD4-1345-4287-A2F8-D9F7764E6A38}"/>
              </a:ext>
            </a:extLst>
          </p:cNvPr>
          <p:cNvSpPr/>
          <p:nvPr/>
        </p:nvSpPr>
        <p:spPr>
          <a:xfrm>
            <a:off x="1333500" y="1930802"/>
            <a:ext cx="952499" cy="888598"/>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2D60A73-EEF8-4A81-9C60-A16FB19EAAC9}"/>
              </a:ext>
            </a:extLst>
          </p:cNvPr>
          <p:cNvSpPr txBox="1"/>
          <p:nvPr/>
        </p:nvSpPr>
        <p:spPr>
          <a:xfrm>
            <a:off x="335634" y="3200400"/>
            <a:ext cx="8381185" cy="1015663"/>
          </a:xfrm>
          <a:prstGeom prst="rect">
            <a:avLst/>
          </a:prstGeom>
          <a:noFill/>
        </p:spPr>
        <p:txBody>
          <a:bodyPr wrap="square">
            <a:spAutoFit/>
          </a:bodyPr>
          <a:lstStyle/>
          <a:p>
            <a:pPr>
              <a:defRPr/>
            </a:pPr>
            <a:r>
              <a:rPr lang="en-US" sz="2400" b="1" dirty="0">
                <a:solidFill>
                  <a:srgbClr val="00FF00"/>
                </a:solidFill>
                <a:latin typeface="+mn-lt"/>
              </a:rPr>
              <a:t>President Brigham Young: </a:t>
            </a:r>
            <a:r>
              <a:rPr lang="en-US" sz="2400" dirty="0">
                <a:solidFill>
                  <a:srgbClr val="00FF00"/>
                </a:solidFill>
                <a:latin typeface="+mn-lt"/>
              </a:rPr>
              <a:t> </a:t>
            </a:r>
            <a:r>
              <a:rPr lang="en-US" sz="2400" dirty="0">
                <a:solidFill>
                  <a:schemeClr val="bg1"/>
                </a:solidFill>
                <a:latin typeface="+mn-lt"/>
              </a:rPr>
              <a:t>The </a:t>
            </a:r>
            <a:r>
              <a:rPr lang="en-US" sz="2400" dirty="0">
                <a:solidFill>
                  <a:srgbClr val="00FF00"/>
                </a:solidFill>
                <a:latin typeface="+mn-lt"/>
              </a:rPr>
              <a:t>Lord's poor </a:t>
            </a:r>
            <a:r>
              <a:rPr lang="en-US" sz="2400" dirty="0">
                <a:solidFill>
                  <a:schemeClr val="bg1"/>
                </a:solidFill>
                <a:latin typeface="+mn-lt"/>
              </a:rPr>
              <a:t>do not forget their covenants, while the </a:t>
            </a:r>
            <a:r>
              <a:rPr lang="en-US" sz="2400" dirty="0">
                <a:solidFill>
                  <a:srgbClr val="FF0000"/>
                </a:solidFill>
                <a:latin typeface="+mn-lt"/>
              </a:rPr>
              <a:t>devil's poor pay no regard </a:t>
            </a:r>
            <a:r>
              <a:rPr lang="en-US" sz="2400" dirty="0">
                <a:solidFill>
                  <a:schemeClr val="bg1"/>
                </a:solidFill>
                <a:latin typeface="+mn-lt"/>
              </a:rPr>
              <a:t>to their promises. </a:t>
            </a:r>
            <a:r>
              <a:rPr lang="en-US" sz="1200" dirty="0">
                <a:solidFill>
                  <a:schemeClr val="bg1"/>
                </a:solidFill>
                <a:latin typeface="+mn-lt"/>
              </a:rPr>
              <a:t>(JD 3:2, “Gathering The Poor”)</a:t>
            </a:r>
          </a:p>
        </p:txBody>
      </p:sp>
      <p:sp>
        <p:nvSpPr>
          <p:cNvPr id="12" name="TextBox 11">
            <a:extLst>
              <a:ext uri="{FF2B5EF4-FFF2-40B4-BE49-F238E27FC236}">
                <a16:creationId xmlns:a16="http://schemas.microsoft.com/office/drawing/2014/main" id="{220C6F33-A346-4605-A837-24639EDC8146}"/>
              </a:ext>
            </a:extLst>
          </p:cNvPr>
          <p:cNvSpPr txBox="1"/>
          <p:nvPr/>
        </p:nvSpPr>
        <p:spPr>
          <a:xfrm>
            <a:off x="1295400" y="1249603"/>
            <a:ext cx="1027494" cy="523220"/>
          </a:xfrm>
          <a:prstGeom prst="rect">
            <a:avLst/>
          </a:prstGeom>
          <a:noFill/>
        </p:spPr>
        <p:txBody>
          <a:bodyPr wrap="square">
            <a:spAutoFit/>
          </a:bodyPr>
          <a:lstStyle/>
          <a:p>
            <a:pPr algn="ctr">
              <a:defRPr/>
            </a:pPr>
            <a:r>
              <a:rPr lang="en-US" sz="1400" b="1" dirty="0">
                <a:latin typeface="+mn-lt"/>
              </a:rPr>
              <a:t>Industrious</a:t>
            </a:r>
          </a:p>
          <a:p>
            <a:pPr algn="ctr">
              <a:defRPr/>
            </a:pPr>
            <a:r>
              <a:rPr lang="en-US" sz="1400" b="1" dirty="0">
                <a:latin typeface="+mn-lt"/>
              </a:rPr>
              <a:t>Poor</a:t>
            </a:r>
            <a:endParaRPr lang="en-US" sz="1400" dirty="0">
              <a:latin typeface="+mn-lt"/>
            </a:endParaRPr>
          </a:p>
        </p:txBody>
      </p:sp>
      <p:sp>
        <p:nvSpPr>
          <p:cNvPr id="31" name="TextBox 30">
            <a:extLst>
              <a:ext uri="{FF2B5EF4-FFF2-40B4-BE49-F238E27FC236}">
                <a16:creationId xmlns:a16="http://schemas.microsoft.com/office/drawing/2014/main" id="{154B6FAC-A1F0-4EE3-9F8A-DE3EAB8520F2}"/>
              </a:ext>
            </a:extLst>
          </p:cNvPr>
          <p:cNvSpPr txBox="1"/>
          <p:nvPr/>
        </p:nvSpPr>
        <p:spPr>
          <a:xfrm>
            <a:off x="2445048" y="1178242"/>
            <a:ext cx="6302470" cy="1384995"/>
          </a:xfrm>
          <a:prstGeom prst="rect">
            <a:avLst/>
          </a:prstGeom>
          <a:noFill/>
        </p:spPr>
        <p:txBody>
          <a:bodyPr wrap="square">
            <a:spAutoFit/>
          </a:bodyPr>
          <a:lstStyle/>
          <a:p>
            <a:pPr>
              <a:defRPr/>
            </a:pPr>
            <a:r>
              <a:rPr lang="en-US" sz="2400" b="1" dirty="0">
                <a:solidFill>
                  <a:srgbClr val="00FF00"/>
                </a:solidFill>
                <a:latin typeface="+mn-lt"/>
              </a:rPr>
              <a:t>Elder Erastus Snow: </a:t>
            </a:r>
            <a:r>
              <a:rPr lang="en-US" sz="2400" dirty="0">
                <a:solidFill>
                  <a:schemeClr val="bg1"/>
                </a:solidFill>
                <a:latin typeface="+mn-lt"/>
              </a:rPr>
              <a:t>Those who are the </a:t>
            </a:r>
            <a:r>
              <a:rPr lang="en-US" sz="2400" dirty="0">
                <a:solidFill>
                  <a:srgbClr val="00FF00"/>
                </a:solidFill>
                <a:latin typeface="+mn-lt"/>
              </a:rPr>
              <a:t>Lord’s poor </a:t>
            </a:r>
            <a:r>
              <a:rPr lang="en-US" sz="2400" dirty="0">
                <a:solidFill>
                  <a:schemeClr val="bg1"/>
                </a:solidFill>
                <a:latin typeface="+mn-lt"/>
              </a:rPr>
              <a:t>always prefer to provide for their own necessities than to be </a:t>
            </a:r>
            <a:r>
              <a:rPr lang="en-US" sz="2400" dirty="0">
                <a:solidFill>
                  <a:srgbClr val="FF0000"/>
                </a:solidFill>
                <a:latin typeface="+mn-lt"/>
              </a:rPr>
              <a:t>dependent</a:t>
            </a:r>
            <a:r>
              <a:rPr lang="en-US" sz="2400" dirty="0">
                <a:solidFill>
                  <a:schemeClr val="bg1"/>
                </a:solidFill>
                <a:latin typeface="+mn-lt"/>
              </a:rPr>
              <a:t> upon others. </a:t>
            </a:r>
          </a:p>
          <a:p>
            <a:pPr>
              <a:defRPr/>
            </a:pPr>
            <a:r>
              <a:rPr lang="en-US" sz="1200" dirty="0">
                <a:solidFill>
                  <a:schemeClr val="bg1"/>
                </a:solidFill>
                <a:latin typeface="+mn-lt"/>
              </a:rPr>
              <a:t>(JD, Vol. 11, p. 297)</a:t>
            </a:r>
          </a:p>
        </p:txBody>
      </p:sp>
      <p:sp>
        <p:nvSpPr>
          <p:cNvPr id="32" name="TextBox 31">
            <a:extLst>
              <a:ext uri="{FF2B5EF4-FFF2-40B4-BE49-F238E27FC236}">
                <a16:creationId xmlns:a16="http://schemas.microsoft.com/office/drawing/2014/main" id="{F844A2E9-1F9F-46B6-895F-17A479B73E6E}"/>
              </a:ext>
            </a:extLst>
          </p:cNvPr>
          <p:cNvSpPr txBox="1"/>
          <p:nvPr/>
        </p:nvSpPr>
        <p:spPr>
          <a:xfrm>
            <a:off x="279888" y="4614208"/>
            <a:ext cx="11724611" cy="1938992"/>
          </a:xfrm>
          <a:prstGeom prst="rect">
            <a:avLst/>
          </a:prstGeom>
          <a:noFill/>
        </p:spPr>
        <p:txBody>
          <a:bodyPr wrap="square">
            <a:spAutoFit/>
          </a:bodyPr>
          <a:lstStyle/>
          <a:p>
            <a:pPr>
              <a:defRPr/>
            </a:pPr>
            <a:r>
              <a:rPr lang="en-US" sz="2400" b="1" dirty="0">
                <a:solidFill>
                  <a:srgbClr val="00FF00"/>
                </a:solidFill>
                <a:latin typeface="+mn-lt"/>
              </a:rPr>
              <a:t>President Brigham Young: </a:t>
            </a:r>
            <a:r>
              <a:rPr lang="en-US" sz="2400" dirty="0">
                <a:solidFill>
                  <a:schemeClr val="bg1"/>
                </a:solidFill>
                <a:latin typeface="+mn-lt"/>
              </a:rPr>
              <a:t>“My experience has taught me, and it has become a principle with me, that it is never any benefit to give, out and out, to man or woman, money, food, clothing, or anything else, </a:t>
            </a:r>
            <a:r>
              <a:rPr lang="en-US" sz="2400" dirty="0">
                <a:solidFill>
                  <a:srgbClr val="FFFF00"/>
                </a:solidFill>
                <a:latin typeface="+mn-lt"/>
              </a:rPr>
              <a:t>if</a:t>
            </a:r>
            <a:r>
              <a:rPr lang="en-US" sz="2400" dirty="0">
                <a:solidFill>
                  <a:schemeClr val="bg1"/>
                </a:solidFill>
                <a:latin typeface="+mn-lt"/>
              </a:rPr>
              <a:t> they are able-bodied, and </a:t>
            </a:r>
            <a:r>
              <a:rPr lang="en-US" sz="2400" dirty="0">
                <a:solidFill>
                  <a:srgbClr val="00FF00"/>
                </a:solidFill>
                <a:latin typeface="+mn-lt"/>
              </a:rPr>
              <a:t>can work </a:t>
            </a:r>
            <a:r>
              <a:rPr lang="en-US" sz="2400" dirty="0">
                <a:solidFill>
                  <a:schemeClr val="bg1"/>
                </a:solidFill>
                <a:latin typeface="+mn-lt"/>
              </a:rPr>
              <a:t>and earn what they need, when there is anything on the earth for them to do. This is my principle, and I try to act upon it. To pursue a </a:t>
            </a:r>
            <a:r>
              <a:rPr lang="en-US" sz="2400" dirty="0">
                <a:solidFill>
                  <a:srgbClr val="FF0000"/>
                </a:solidFill>
                <a:latin typeface="+mn-lt"/>
              </a:rPr>
              <a:t>contrary course would ruin any community </a:t>
            </a:r>
            <a:r>
              <a:rPr lang="en-US" sz="2400" dirty="0">
                <a:solidFill>
                  <a:schemeClr val="bg1"/>
                </a:solidFill>
                <a:latin typeface="+mn-lt"/>
              </a:rPr>
              <a:t>in the world and make them </a:t>
            </a:r>
            <a:r>
              <a:rPr lang="en-US" sz="2400" dirty="0">
                <a:solidFill>
                  <a:srgbClr val="FF0000"/>
                </a:solidFill>
                <a:latin typeface="+mn-lt"/>
              </a:rPr>
              <a:t>idlers</a:t>
            </a:r>
            <a:r>
              <a:rPr lang="en-US" sz="2400" dirty="0">
                <a:solidFill>
                  <a:schemeClr val="bg1"/>
                </a:solidFill>
                <a:latin typeface="+mn-lt"/>
              </a:rPr>
              <a:t>.” </a:t>
            </a:r>
            <a:r>
              <a:rPr lang="en-US" sz="1200" dirty="0">
                <a:solidFill>
                  <a:schemeClr val="bg1"/>
                </a:solidFill>
                <a:latin typeface="+mn-lt"/>
              </a:rPr>
              <a:t>(JD, Vol. 11, p. 297)</a:t>
            </a:r>
          </a:p>
        </p:txBody>
      </p:sp>
      <p:pic>
        <p:nvPicPr>
          <p:cNvPr id="33" name="Picture 32" descr="A picture containing several&#10;&#10;Description automatically generated">
            <a:extLst>
              <a:ext uri="{FF2B5EF4-FFF2-40B4-BE49-F238E27FC236}">
                <a16:creationId xmlns:a16="http://schemas.microsoft.com/office/drawing/2014/main" id="{0E2E97AB-43B8-4946-A979-9448202B7E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4320" y="1121353"/>
            <a:ext cx="3100180" cy="3298247"/>
          </a:xfrm>
          <a:prstGeom prst="rect">
            <a:avLst/>
          </a:prstGeom>
        </p:spPr>
      </p:pic>
    </p:spTree>
    <p:extLst>
      <p:ext uri="{BB962C8B-B14F-4D97-AF65-F5344CB8AC3E}">
        <p14:creationId xmlns:p14="http://schemas.microsoft.com/office/powerpoint/2010/main" val="421173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1" grpId="0"/>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03ef5274-90b8-4b3f-8a76-b4c36a43e904}" enabled="1" method="Standard" siteId="{61e6eeb3-5fd7-4aaa-ae3c-61e8deb09b79}" contentBits="0" removed="0"/>
  <clbl:label id="{bdc3d3d8-6bdc-485e-b6f2-a0ac58658b4a}" enabled="1" method="Privileged" siteId="{61e6eeb3-5fd7-4aaa-ae3c-61e8deb09b79}" removed="0"/>
</clbl:labelList>
</file>

<file path=docProps/app.xml><?xml version="1.0" encoding="utf-8"?>
<Properties xmlns="http://schemas.openxmlformats.org/officeDocument/2006/extended-properties" xmlns:vt="http://schemas.openxmlformats.org/officeDocument/2006/docPropsVTypes">
  <Template/>
  <TotalTime>23479</TotalTime>
  <Words>2943</Words>
  <Application>Microsoft Office PowerPoint</Application>
  <PresentationFormat>Widescreen</PresentationFormat>
  <Paragraphs>183</Paragraphs>
  <Slides>18</Slides>
  <Notes>16</Notes>
  <HiddenSlides>0</HiddenSlides>
  <MMClips>1</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0</vt:i4>
      </vt:variant>
      <vt:variant>
        <vt:lpstr>Slide Titles</vt:lpstr>
      </vt:variant>
      <vt:variant>
        <vt:i4>18</vt:i4>
      </vt:variant>
    </vt:vector>
  </HeadingPairs>
  <TitlesOfParts>
    <vt:vector size="21"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dc:creator>
  <cp:lastModifiedBy>Dale Eaton</cp:lastModifiedBy>
  <cp:revision>1433</cp:revision>
  <dcterms:created xsi:type="dcterms:W3CDTF">2010-04-18T05:26:50Z</dcterms:created>
  <dcterms:modified xsi:type="dcterms:W3CDTF">2025-04-18T00:46:20Z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dc3d3d8-6bdc-485e-b6f2-a0ac58658b4a_Enabled">
    <vt:lpwstr>True</vt:lpwstr>
  </property>
  <property fmtid="{D5CDD505-2E9C-101B-9397-08002B2CF9AE}" pid="3" name="MSIP_Label_bdc3d3d8-6bdc-485e-b6f2-a0ac58658b4a_SiteId">
    <vt:lpwstr>61e6eeb3-5fd7-4aaa-ae3c-61e8deb09b79</vt:lpwstr>
  </property>
  <property fmtid="{D5CDD505-2E9C-101B-9397-08002B2CF9AE}" pid="4" name="MSIP_Label_bdc3d3d8-6bdc-485e-b6f2-a0ac58658b4a_Owner">
    <vt:lpwstr>deaton@ldschurch.org</vt:lpwstr>
  </property>
  <property fmtid="{D5CDD505-2E9C-101B-9397-08002B2CF9AE}" pid="5" name="MSIP_Label_bdc3d3d8-6bdc-485e-b6f2-a0ac58658b4a_SetDate">
    <vt:lpwstr>2018-09-24T18:25:00.7668701Z</vt:lpwstr>
  </property>
  <property fmtid="{D5CDD505-2E9C-101B-9397-08002B2CF9AE}" pid="6" name="MSIP_Label_bdc3d3d8-6bdc-485e-b6f2-a0ac58658b4a_Name">
    <vt:lpwstr>Internal Use</vt:lpwstr>
  </property>
  <property fmtid="{D5CDD505-2E9C-101B-9397-08002B2CF9AE}" pid="7" name="MSIP_Label_bdc3d3d8-6bdc-485e-b6f2-a0ac58658b4a_Application">
    <vt:lpwstr>Microsoft Azure Information Protection</vt:lpwstr>
  </property>
  <property fmtid="{D5CDD505-2E9C-101B-9397-08002B2CF9AE}" pid="8" name="MSIP_Label_bdc3d3d8-6bdc-485e-b6f2-a0ac58658b4a_Extended_MSFT_Method">
    <vt:lpwstr>Automatic</vt:lpwstr>
  </property>
  <property fmtid="{D5CDD505-2E9C-101B-9397-08002B2CF9AE}" pid="9" name="Classification">
    <vt:lpwstr>Internal Use Not Encrypted</vt:lpwstr>
  </property>
  <property fmtid="{D5CDD505-2E9C-101B-9397-08002B2CF9AE}" pid="10" name="MSIP_Label_03ef5274-90b8-4b3f-8a76-b4c36a43e904_Enabled">
    <vt:lpwstr>true</vt:lpwstr>
  </property>
  <property fmtid="{D5CDD505-2E9C-101B-9397-08002B2CF9AE}" pid="11" name="MSIP_Label_03ef5274-90b8-4b3f-8a76-b4c36a43e904_SetDate">
    <vt:lpwstr>2021-05-11T02:03:10Z</vt:lpwstr>
  </property>
  <property fmtid="{D5CDD505-2E9C-101B-9397-08002B2CF9AE}" pid="12" name="MSIP_Label_03ef5274-90b8-4b3f-8a76-b4c36a43e904_Method">
    <vt:lpwstr>Standard</vt:lpwstr>
  </property>
  <property fmtid="{D5CDD505-2E9C-101B-9397-08002B2CF9AE}" pid="13" name="MSIP_Label_03ef5274-90b8-4b3f-8a76-b4c36a43e904_Name">
    <vt:lpwstr>Not Protected_2</vt:lpwstr>
  </property>
  <property fmtid="{D5CDD505-2E9C-101B-9397-08002B2CF9AE}" pid="14" name="MSIP_Label_03ef5274-90b8-4b3f-8a76-b4c36a43e904_SiteId">
    <vt:lpwstr>61e6eeb3-5fd7-4aaa-ae3c-61e8deb09b79</vt:lpwstr>
  </property>
  <property fmtid="{D5CDD505-2E9C-101B-9397-08002B2CF9AE}" pid="15" name="MSIP_Label_03ef5274-90b8-4b3f-8a76-b4c36a43e904_ActionId">
    <vt:lpwstr/>
  </property>
  <property fmtid="{D5CDD505-2E9C-101B-9397-08002B2CF9AE}" pid="16" name="MSIP_Label_03ef5274-90b8-4b3f-8a76-b4c36a43e904_ContentBits">
    <vt:lpwstr>0</vt:lpwstr>
  </property>
</Properties>
</file>