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40" r:id="rId2"/>
    <p:sldId id="981" r:id="rId3"/>
    <p:sldId id="1239" r:id="rId4"/>
    <p:sldId id="1234" r:id="rId5"/>
    <p:sldId id="957" r:id="rId6"/>
    <p:sldId id="953" r:id="rId7"/>
    <p:sldId id="1237" r:id="rId8"/>
    <p:sldId id="1235" r:id="rId9"/>
    <p:sldId id="1238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01" autoAdjust="0"/>
  </p:normalViewPr>
  <p:slideViewPr>
    <p:cSldViewPr>
      <p:cViewPr varScale="1">
        <p:scale>
          <a:sx n="78" d="100"/>
          <a:sy n="78" d="100"/>
        </p:scale>
        <p:origin x="1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DA4B8-7034-41E6-A904-834E2AB0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C52C-A88F-4FFE-91A9-952C07713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C18-1C55-4AFE-A3D5-FAAAE99602B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586-73D1-4309-9BF8-DEA96E01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©LDSEternalism.com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C198-7083-476A-BC21-0D607992F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D7CB-E2F2-452A-96C9-BE5CBBF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040B5-CC58-4CD9-B701-9A63440ED1CE}" type="datetime1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©LDSEternalism.com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D3BBD-2075-4A75-B5B4-CE9A4FE7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2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8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2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8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1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8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9C7-0787-4125-9086-551D2023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702CDC-8AD3-4C41-837E-8296D4E3DA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8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1C976-8CA2-495F-BE8B-EE178DB8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D694-6846-42EC-B3F0-D1D7C8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1325" y="6615953"/>
            <a:ext cx="219635" cy="226545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15963B-6363-4C78-813F-4EF1B5C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07F21-F3D7-4BDD-A444-F2A69FE12B6E}"/>
              </a:ext>
            </a:extLst>
          </p:cNvPr>
          <p:cNvSpPr/>
          <p:nvPr/>
        </p:nvSpPr>
        <p:spPr>
          <a:xfrm>
            <a:off x="5715000" y="128467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Eternalism Politics</a:t>
            </a:r>
          </a:p>
        </p:txBody>
      </p:sp>
      <p:pic>
        <p:nvPicPr>
          <p:cNvPr id="3" name="Picture 2" descr="A painting of a group of men sitting around a table&#10;&#10;AI-generated content may be incorrect.">
            <a:extLst>
              <a:ext uri="{FF2B5EF4-FFF2-40B4-BE49-F238E27FC236}">
                <a16:creationId xmlns:a16="http://schemas.microsoft.com/office/drawing/2014/main" id="{496D7AEB-1AB8-33CB-6694-0511646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" y="940298"/>
            <a:ext cx="4977403" cy="497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47332-E96C-8175-9DF7-304CBEB6D09A}"/>
              </a:ext>
            </a:extLst>
          </p:cNvPr>
          <p:cNvSpPr txBox="1"/>
          <p:nvPr/>
        </p:nvSpPr>
        <p:spPr>
          <a:xfrm>
            <a:off x="6279067" y="3099137"/>
            <a:ext cx="5912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Course Summary</a:t>
            </a:r>
          </a:p>
        </p:txBody>
      </p:sp>
    </p:spTree>
    <p:extLst>
      <p:ext uri="{BB962C8B-B14F-4D97-AF65-F5344CB8AC3E}">
        <p14:creationId xmlns:p14="http://schemas.microsoft.com/office/powerpoint/2010/main" val="91308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2</a:t>
            </a:fld>
            <a:endParaRPr lang="en-US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A38308-B8A8-4ECB-AAB8-15FA97AB19BB}"/>
              </a:ext>
            </a:extLst>
          </p:cNvPr>
          <p:cNvSpPr/>
          <p:nvPr/>
        </p:nvSpPr>
        <p:spPr>
          <a:xfrm>
            <a:off x="228600" y="1107757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(1) What guidance have we been given on discussing politics in Church?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B824F9-8D66-4BAF-A354-746999415B91}"/>
              </a:ext>
            </a:extLst>
          </p:cNvPr>
          <p:cNvSpPr/>
          <p:nvPr/>
        </p:nvSpPr>
        <p:spPr>
          <a:xfrm>
            <a:off x="228600" y="1661510"/>
            <a:ext cx="1196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(2) What universal test can we apply to know what is appropriate to discuss in Church?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AD0181-2B15-45D8-8A48-930A0509F252}"/>
              </a:ext>
            </a:extLst>
          </p:cNvPr>
          <p:cNvSpPr/>
          <p:nvPr/>
        </p:nvSpPr>
        <p:spPr>
          <a:xfrm>
            <a:off x="228600" y="2215263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(3) What four major political primacy issues are key to understanding politics?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180BCA-5D78-4E02-AE6A-A12570EB88DF}"/>
              </a:ext>
            </a:extLst>
          </p:cNvPr>
          <p:cNvSpPr/>
          <p:nvPr/>
        </p:nvSpPr>
        <p:spPr>
          <a:xfrm>
            <a:off x="228600" y="2769016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(4) What are the three competing definitions of justice?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8F97D8-AA8D-4AC6-B07D-D383B0BF492A}"/>
              </a:ext>
            </a:extLst>
          </p:cNvPr>
          <p:cNvSpPr/>
          <p:nvPr/>
        </p:nvSpPr>
        <p:spPr>
          <a:xfrm>
            <a:off x="228600" y="3322769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(5) How can we achieve unity among the 3 definitions of justice?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4DD90-6FB0-4136-AA83-E6A04790B1E1}"/>
              </a:ext>
            </a:extLst>
          </p:cNvPr>
          <p:cNvSpPr/>
          <p:nvPr/>
        </p:nvSpPr>
        <p:spPr>
          <a:xfrm>
            <a:off x="228600" y="3876522"/>
            <a:ext cx="11916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(6) What two institutions are in the Lord’s plan for implementing the Kingdom of God?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07F672-A859-44A2-A50D-53EA335C16B0}"/>
              </a:ext>
            </a:extLst>
          </p:cNvPr>
          <p:cNvSpPr/>
          <p:nvPr/>
        </p:nvSpPr>
        <p:spPr>
          <a:xfrm>
            <a:off x="228600" y="4430275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(7) What issues separate persons in the various resurrections?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A876E-0865-4786-BCE6-DE58DED25CA3}"/>
              </a:ext>
            </a:extLst>
          </p:cNvPr>
          <p:cNvSpPr/>
          <p:nvPr/>
        </p:nvSpPr>
        <p:spPr>
          <a:xfrm>
            <a:off x="228600" y="4984028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(8) How do we befriend and defend The Constitution?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9A32A-AC3E-45A4-9475-F6A11C1BAD94}"/>
              </a:ext>
            </a:extLst>
          </p:cNvPr>
          <p:cNvSpPr/>
          <p:nvPr/>
        </p:nvSpPr>
        <p:spPr>
          <a:xfrm>
            <a:off x="228600" y="5537781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(9) How is The Constitution under attack?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71FDF-675A-4ABD-9474-76BF80487AD1}"/>
              </a:ext>
            </a:extLst>
          </p:cNvPr>
          <p:cNvSpPr/>
          <p:nvPr/>
        </p:nvSpPr>
        <p:spPr>
          <a:xfrm>
            <a:off x="228600" y="6091535"/>
            <a:ext cx="1188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+mn-lt"/>
              </a:rPr>
              <a:t>(10) What are the three safeguards of freedom?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BC9A7-D0D9-41F0-8956-0B8BA1990EAB}"/>
              </a:ext>
            </a:extLst>
          </p:cNvPr>
          <p:cNvSpPr txBox="1"/>
          <p:nvPr/>
        </p:nvSpPr>
        <p:spPr>
          <a:xfrm>
            <a:off x="0" y="-46571"/>
            <a:ext cx="1220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Politics Course Summary</a:t>
            </a:r>
          </a:p>
        </p:txBody>
      </p:sp>
    </p:spTree>
    <p:extLst>
      <p:ext uri="{BB962C8B-B14F-4D97-AF65-F5344CB8AC3E}">
        <p14:creationId xmlns:p14="http://schemas.microsoft.com/office/powerpoint/2010/main" val="28210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4" grpId="0"/>
      <p:bldP spid="45" grpId="0"/>
      <p:bldP spid="46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3</a:t>
            </a:fld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E73585-6D8A-439F-B2E2-1F720B05C714}"/>
              </a:ext>
            </a:extLst>
          </p:cNvPr>
          <p:cNvGrpSpPr/>
          <p:nvPr/>
        </p:nvGrpSpPr>
        <p:grpSpPr>
          <a:xfrm>
            <a:off x="990600" y="838200"/>
            <a:ext cx="10515600" cy="1434354"/>
            <a:chOff x="990600" y="838200"/>
            <a:chExt cx="10515600" cy="1434354"/>
          </a:xfrm>
        </p:grpSpPr>
        <p:pic>
          <p:nvPicPr>
            <p:cNvPr id="9" name="Picture 4" descr="http://www.clker.com/cliparts/e/9/f/d/11949849751056341160traffic_light_dan_gerhar_01.svg.hi.png">
              <a:extLst>
                <a:ext uri="{FF2B5EF4-FFF2-40B4-BE49-F238E27FC236}">
                  <a16:creationId xmlns:a16="http://schemas.microsoft.com/office/drawing/2014/main" id="{CF3C4764-EFEA-4B0A-B7C8-440BF5EA6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838200"/>
              <a:ext cx="1219200" cy="143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82F955-7FA7-467E-BB91-0923D9B40A44}"/>
                </a:ext>
              </a:extLst>
            </p:cNvPr>
            <p:cNvSpPr/>
            <p:nvPr/>
          </p:nvSpPr>
          <p:spPr>
            <a:xfrm>
              <a:off x="2590800" y="914400"/>
              <a:ext cx="89154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FF0000"/>
                  </a:solidFill>
                  <a:latin typeface="+mn-lt"/>
                </a:rPr>
                <a:t>Partisan Politics: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Specific Parties, Platforms, and Candidates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6B52E3-28E7-4465-8E4C-3045904FBBBE}"/>
                </a:ext>
              </a:extLst>
            </p:cNvPr>
            <p:cNvSpPr/>
            <p:nvPr/>
          </p:nvSpPr>
          <p:spPr>
            <a:xfrm>
              <a:off x="2590800" y="1347039"/>
              <a:ext cx="89154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FFFF00"/>
                  </a:solidFill>
                  <a:latin typeface="+mn-lt"/>
                </a:rPr>
                <a:t>Moral Political Issues: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Directly affects the interests of the Church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7A7114-5D67-48AC-9511-119E5C4013A6}"/>
                </a:ext>
              </a:extLst>
            </p:cNvPr>
            <p:cNvSpPr/>
            <p:nvPr/>
          </p:nvSpPr>
          <p:spPr>
            <a:xfrm>
              <a:off x="2590800" y="1779679"/>
              <a:ext cx="85344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00FF00"/>
                  </a:solidFill>
                  <a:latin typeface="+mn-lt"/>
                </a:rPr>
                <a:t>Political Philosophy: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The proper role of government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A5771D-8F48-4667-A73B-D8ADC3933DE2}"/>
              </a:ext>
            </a:extLst>
          </p:cNvPr>
          <p:cNvGrpSpPr/>
          <p:nvPr/>
        </p:nvGrpSpPr>
        <p:grpSpPr>
          <a:xfrm>
            <a:off x="2971800" y="3197560"/>
            <a:ext cx="8525768" cy="2615844"/>
            <a:chOff x="2971800" y="3197560"/>
            <a:chExt cx="8525768" cy="2615844"/>
          </a:xfrm>
        </p:grpSpPr>
        <p:pic>
          <p:nvPicPr>
            <p:cNvPr id="19" name="Picture 4" descr="https://www.usconstitution.net/gifs/docs/declar.jpg">
              <a:extLst>
                <a:ext uri="{FF2B5EF4-FFF2-40B4-BE49-F238E27FC236}">
                  <a16:creationId xmlns:a16="http://schemas.microsoft.com/office/drawing/2014/main" id="{A299DF24-A9E7-4F55-BB5A-CEF49BE22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0542">
              <a:off x="4967468" y="3197560"/>
              <a:ext cx="2044107" cy="2427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8FCE60-414C-4CC6-8376-5D9258DFD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3911">
              <a:off x="5897108" y="3438712"/>
              <a:ext cx="1973382" cy="2374692"/>
            </a:xfrm>
            <a:prstGeom prst="rect">
              <a:avLst/>
            </a:prstGeom>
          </p:spPr>
        </p:pic>
        <p:pic>
          <p:nvPicPr>
            <p:cNvPr id="20" name="Picture 2" descr="File:Scene at the Signing of the Constitution of the United States.jpg">
              <a:extLst>
                <a:ext uri="{FF2B5EF4-FFF2-40B4-BE49-F238E27FC236}">
                  <a16:creationId xmlns:a16="http://schemas.microsoft.com/office/drawing/2014/main" id="{28619B48-BDEE-4445-9D7A-A170B7128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578" y="3406589"/>
              <a:ext cx="3424990" cy="220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A2F4F0-5452-4FE1-B14B-6390E5D5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069128"/>
              <a:ext cx="2495121" cy="1417933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5A38308-B8A8-4ECB-AAB8-15FA97AB19BB}"/>
              </a:ext>
            </a:extLst>
          </p:cNvPr>
          <p:cNvSpPr/>
          <p:nvPr/>
        </p:nvSpPr>
        <p:spPr>
          <a:xfrm>
            <a:off x="143401" y="300335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(1) What guidance have we been given on discussing politics in Church?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B824F9-8D66-4BAF-A354-746999415B91}"/>
              </a:ext>
            </a:extLst>
          </p:cNvPr>
          <p:cNvSpPr/>
          <p:nvPr/>
        </p:nvSpPr>
        <p:spPr>
          <a:xfrm>
            <a:off x="143401" y="2738735"/>
            <a:ext cx="1205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(2) What universal test can we apply to know what is appropriate to discuss in Church?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8C68A-55D4-4055-A89C-6F8F83A1D711}"/>
              </a:ext>
            </a:extLst>
          </p:cNvPr>
          <p:cNvGrpSpPr/>
          <p:nvPr/>
        </p:nvGrpSpPr>
        <p:grpSpPr>
          <a:xfrm>
            <a:off x="228600" y="3352800"/>
            <a:ext cx="2362200" cy="2057400"/>
            <a:chOff x="228600" y="3352800"/>
            <a:chExt cx="2362200" cy="2057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01C658-A015-44EC-A3F3-F75033CC9191}"/>
                </a:ext>
              </a:extLst>
            </p:cNvPr>
            <p:cNvGrpSpPr/>
            <p:nvPr/>
          </p:nvGrpSpPr>
          <p:grpSpPr>
            <a:xfrm>
              <a:off x="228600" y="3352800"/>
              <a:ext cx="2362200" cy="1981200"/>
              <a:chOff x="228600" y="4572000"/>
              <a:chExt cx="2362200" cy="19812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936A682-8778-45FF-BCFF-1927205A1EE5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H="1">
                <a:off x="381000" y="4572000"/>
                <a:ext cx="33599" cy="16763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E220897-FBFB-46C9-9EB4-1C2095757814}"/>
                  </a:ext>
                </a:extLst>
              </p:cNvPr>
              <p:cNvSpPr/>
              <p:nvPr/>
            </p:nvSpPr>
            <p:spPr>
              <a:xfrm>
                <a:off x="228600" y="6248399"/>
                <a:ext cx="304800" cy="3048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31" name="Group 20">
                <a:extLst>
                  <a:ext uri="{FF2B5EF4-FFF2-40B4-BE49-F238E27FC236}">
                    <a16:creationId xmlns:a16="http://schemas.microsoft.com/office/drawing/2014/main" id="{28D2568C-8D03-427E-BED4-5E95576F7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572000"/>
                <a:ext cx="304800" cy="1981200"/>
                <a:chOff x="1448339" y="4811237"/>
                <a:chExt cx="304261" cy="376428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3626789-2FC7-49E7-8838-D9287E6EBC58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>
                  <a:off x="1600469" y="4811237"/>
                  <a:ext cx="1" cy="318516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071DDC31-71C6-4F6B-9FD4-4976BD2E759C}"/>
                    </a:ext>
                  </a:extLst>
                </p:cNvPr>
                <p:cNvSpPr/>
                <p:nvPr/>
              </p:nvSpPr>
              <p:spPr>
                <a:xfrm>
                  <a:off x="1448339" y="7996397"/>
                  <a:ext cx="304261" cy="579120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2" name="Group 16">
                <a:extLst>
                  <a:ext uri="{FF2B5EF4-FFF2-40B4-BE49-F238E27FC236}">
                    <a16:creationId xmlns:a16="http://schemas.microsoft.com/office/drawing/2014/main" id="{67A55E9A-AEED-4D2F-9B8B-EA5CF50C4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688" y="4757737"/>
                <a:ext cx="2297112" cy="271463"/>
                <a:chOff x="293688" y="5635685"/>
                <a:chExt cx="2297112" cy="271463"/>
              </a:xfrm>
            </p:grpSpPr>
            <p:sp>
              <p:nvSpPr>
                <p:cNvPr id="33" name="Right Triangle 32">
                  <a:extLst>
                    <a:ext uri="{FF2B5EF4-FFF2-40B4-BE49-F238E27FC236}">
                      <a16:creationId xmlns:a16="http://schemas.microsoft.com/office/drawing/2014/main" id="{3E67D273-70F2-4234-A947-63CC6AFF11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431800" y="5692835"/>
                  <a:ext cx="160338" cy="212725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Right Triangle 33">
                  <a:extLst>
                    <a:ext uri="{FF2B5EF4-FFF2-40B4-BE49-F238E27FC236}">
                      <a16:creationId xmlns:a16="http://schemas.microsoft.com/office/drawing/2014/main" id="{1DF6CB0C-67F2-44CB-9A8B-CBD7202B50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253455" y="5692835"/>
                  <a:ext cx="160338" cy="214313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2013118-BE15-43E3-9100-24838C387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3688" y="5635685"/>
                  <a:ext cx="2297112" cy="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3CA9BD-A05E-424A-ACAB-4E4F4198E6B7}"/>
                </a:ext>
              </a:extLst>
            </p:cNvPr>
            <p:cNvSpPr txBox="1"/>
            <p:nvPr/>
          </p:nvSpPr>
          <p:spPr>
            <a:xfrm>
              <a:off x="474764" y="3594318"/>
              <a:ext cx="189098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+mn-lt"/>
                </a:rPr>
                <a:t>Can we tie the topic directly </a:t>
              </a:r>
            </a:p>
            <a:p>
              <a:pPr algn="ctr"/>
              <a:r>
                <a:rPr lang="en-US" sz="2800" dirty="0">
                  <a:solidFill>
                    <a:srgbClr val="FFFF00"/>
                  </a:solidFill>
                  <a:latin typeface="+mn-lt"/>
                </a:rPr>
                <a:t>to Christ?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AD242F7-2C2E-4984-96CD-7CD8D080CC0F}"/>
              </a:ext>
            </a:extLst>
          </p:cNvPr>
          <p:cNvSpPr/>
          <p:nvPr/>
        </p:nvSpPr>
        <p:spPr>
          <a:xfrm>
            <a:off x="247650" y="5791200"/>
            <a:ext cx="11715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D&amp;C 101:80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And for this purpose have I established the Constitution of this land, by the hands of wise men whom I raised up unto this very purpose, and redeemed the land by the shedding of blood.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FBB84F-7480-4C9D-84EF-D3FFB10E8574}"/>
              </a:ext>
            </a:extLst>
          </p:cNvPr>
          <p:cNvGrpSpPr/>
          <p:nvPr/>
        </p:nvGrpSpPr>
        <p:grpSpPr>
          <a:xfrm>
            <a:off x="309843" y="5862352"/>
            <a:ext cx="11624982" cy="651015"/>
            <a:chOff x="309843" y="5862352"/>
            <a:chExt cx="11624982" cy="6510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477602-4047-4266-A113-BD12C41E7F5C}"/>
                </a:ext>
              </a:extLst>
            </p:cNvPr>
            <p:cNvSpPr/>
            <p:nvPr/>
          </p:nvSpPr>
          <p:spPr>
            <a:xfrm>
              <a:off x="4732496" y="5862352"/>
              <a:ext cx="3340081" cy="295062"/>
            </a:xfrm>
            <a:prstGeom prst="rect">
              <a:avLst/>
            </a:prstGeom>
            <a:solidFill>
              <a:srgbClr val="00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7D2454-7806-4092-8D9F-FB3D019D88E0}"/>
                </a:ext>
              </a:extLst>
            </p:cNvPr>
            <p:cNvSpPr/>
            <p:nvPr/>
          </p:nvSpPr>
          <p:spPr>
            <a:xfrm>
              <a:off x="11344275" y="5872269"/>
              <a:ext cx="590550" cy="295062"/>
            </a:xfrm>
            <a:prstGeom prst="rect">
              <a:avLst/>
            </a:prstGeom>
            <a:solidFill>
              <a:srgbClr val="00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84CBCF-BF57-4ACC-9104-650E364517C7}"/>
                </a:ext>
              </a:extLst>
            </p:cNvPr>
            <p:cNvSpPr/>
            <p:nvPr/>
          </p:nvSpPr>
          <p:spPr>
            <a:xfrm>
              <a:off x="309843" y="6200067"/>
              <a:ext cx="2585757" cy="313300"/>
            </a:xfrm>
            <a:prstGeom prst="rect">
              <a:avLst/>
            </a:prstGeom>
            <a:solidFill>
              <a:srgbClr val="00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0802B9-CEA8-4EA7-9A10-6B9E7647D4FF}"/>
                </a:ext>
              </a:extLst>
            </p:cNvPr>
            <p:cNvSpPr/>
            <p:nvPr/>
          </p:nvSpPr>
          <p:spPr>
            <a:xfrm>
              <a:off x="6067986" y="6200067"/>
              <a:ext cx="5057214" cy="313300"/>
            </a:xfrm>
            <a:prstGeom prst="rect">
              <a:avLst/>
            </a:prstGeom>
            <a:solidFill>
              <a:srgbClr val="00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4</a:t>
            </a:fld>
            <a:endParaRPr lang="en-US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A38308-B8A8-4ECB-AAB8-15FA97AB19BB}"/>
              </a:ext>
            </a:extLst>
          </p:cNvPr>
          <p:cNvSpPr/>
          <p:nvPr/>
        </p:nvSpPr>
        <p:spPr>
          <a:xfrm>
            <a:off x="304800" y="533400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(3) What four major political primacy issues are key to understanding politics?</a:t>
            </a:r>
          </a:p>
        </p:txBody>
      </p:sp>
      <p:sp>
        <p:nvSpPr>
          <p:cNvPr id="44" name="Oval 129">
            <a:extLst>
              <a:ext uri="{FF2B5EF4-FFF2-40B4-BE49-F238E27FC236}">
                <a16:creationId xmlns:a16="http://schemas.microsoft.com/office/drawing/2014/main" id="{F53B594E-11B5-4E8F-B513-5C653C1AE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303" y="1556867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5" name="Oval 129">
            <a:extLst>
              <a:ext uri="{FF2B5EF4-FFF2-40B4-BE49-F238E27FC236}">
                <a16:creationId xmlns:a16="http://schemas.microsoft.com/office/drawing/2014/main" id="{7BEC47EC-470D-4FF7-A11A-EF6BAA23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413" y="1559123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6" name="Oval 129">
            <a:extLst>
              <a:ext uri="{FF2B5EF4-FFF2-40B4-BE49-F238E27FC236}">
                <a16:creationId xmlns:a16="http://schemas.microsoft.com/office/drawing/2014/main" id="{A0C0EF46-BF4A-4786-9AB6-38FD4531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277" y="1566677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7" name="Oval 129">
            <a:extLst>
              <a:ext uri="{FF2B5EF4-FFF2-40B4-BE49-F238E27FC236}">
                <a16:creationId xmlns:a16="http://schemas.microsoft.com/office/drawing/2014/main" id="{A22681C4-D24C-4097-9027-81D4AA27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556867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9EF369-22C9-4771-9771-1D2E7663E9E2}"/>
              </a:ext>
            </a:extLst>
          </p:cNvPr>
          <p:cNvGrpSpPr/>
          <p:nvPr/>
        </p:nvGrpSpPr>
        <p:grpSpPr>
          <a:xfrm>
            <a:off x="2545927" y="1565127"/>
            <a:ext cx="1949873" cy="1138453"/>
            <a:chOff x="1174327" y="5418460"/>
            <a:chExt cx="1949873" cy="113845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09073B-5EBD-4F15-B39E-2FA90C12D4FB}"/>
                </a:ext>
              </a:extLst>
            </p:cNvPr>
            <p:cNvSpPr txBox="1"/>
            <p:nvPr/>
          </p:nvSpPr>
          <p:spPr>
            <a:xfrm>
              <a:off x="1174327" y="6279914"/>
              <a:ext cx="19498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Statism / Authoritarianism</a:t>
              </a:r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88764834-C41A-4212-B750-24110803B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834" y="5418460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167E80-8E1A-4D72-966E-747701BA9710}"/>
              </a:ext>
            </a:extLst>
          </p:cNvPr>
          <p:cNvGrpSpPr/>
          <p:nvPr/>
        </p:nvGrpSpPr>
        <p:grpSpPr>
          <a:xfrm>
            <a:off x="4559143" y="1576741"/>
            <a:ext cx="1951703" cy="1127671"/>
            <a:chOff x="3187543" y="5430074"/>
            <a:chExt cx="1951703" cy="11276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F90DEA-71CE-4155-A677-4C0A94F6CB74}"/>
                </a:ext>
              </a:extLst>
            </p:cNvPr>
            <p:cNvSpPr txBox="1"/>
            <p:nvPr/>
          </p:nvSpPr>
          <p:spPr>
            <a:xfrm>
              <a:off x="3187543" y="6280746"/>
              <a:ext cx="1951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Dictatorship / Anarchy</a:t>
              </a:r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68CC4112-502E-4CD3-9FB7-C996B3BA2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549" y="5430074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DF9D0E-A322-4D3D-8C61-146164CDDEAF}"/>
              </a:ext>
            </a:extLst>
          </p:cNvPr>
          <p:cNvGrpSpPr/>
          <p:nvPr/>
        </p:nvGrpSpPr>
        <p:grpSpPr>
          <a:xfrm>
            <a:off x="7426742" y="1565127"/>
            <a:ext cx="1777970" cy="1147870"/>
            <a:chOff x="6055142" y="5418460"/>
            <a:chExt cx="1777970" cy="114787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737A66-0F65-414D-ACEE-4551D777D5F8}"/>
                </a:ext>
              </a:extLst>
            </p:cNvPr>
            <p:cNvSpPr txBox="1"/>
            <p:nvPr/>
          </p:nvSpPr>
          <p:spPr>
            <a:xfrm>
              <a:off x="6055142" y="6289331"/>
              <a:ext cx="17779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Collectivism / Socialism</a:t>
              </a:r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8DA6044C-A901-40B6-8757-037205967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619" y="5418460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EE09CF-A4E6-4543-9990-2E4EF9713BB2}"/>
              </a:ext>
            </a:extLst>
          </p:cNvPr>
          <p:cNvGrpSpPr/>
          <p:nvPr/>
        </p:nvGrpSpPr>
        <p:grpSpPr>
          <a:xfrm>
            <a:off x="2590801" y="1085583"/>
            <a:ext cx="8709667" cy="1624427"/>
            <a:chOff x="1219201" y="4938916"/>
            <a:chExt cx="8709667" cy="1624427"/>
          </a:xfrm>
        </p:grpSpPr>
        <p:sp>
          <p:nvSpPr>
            <p:cNvPr id="58" name="Text Box 47">
              <a:extLst>
                <a:ext uri="{FF2B5EF4-FFF2-40B4-BE49-F238E27FC236}">
                  <a16:creationId xmlns:a16="http://schemas.microsoft.com/office/drawing/2014/main" id="{723DC1FC-6C89-4AED-8783-976CB5EEE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832" y="5545672"/>
              <a:ext cx="85536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Right</a:t>
              </a:r>
            </a:p>
          </p:txBody>
        </p:sp>
        <p:sp>
          <p:nvSpPr>
            <p:cNvPr id="59" name="Line 48">
              <a:extLst>
                <a:ext uri="{FF2B5EF4-FFF2-40B4-BE49-F238E27FC236}">
                  <a16:creationId xmlns:a16="http://schemas.microsoft.com/office/drawing/2014/main" id="{8CD746B9-4660-40A6-8C91-A3356915B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6122" y="5856822"/>
              <a:ext cx="53339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0">
              <a:extLst>
                <a:ext uri="{FF2B5EF4-FFF2-40B4-BE49-F238E27FC236}">
                  <a16:creationId xmlns:a16="http://schemas.microsoft.com/office/drawing/2014/main" id="{6EDFA646-0F35-4FF3-B418-B89D6536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633" y="5550229"/>
              <a:ext cx="842481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Might</a:t>
              </a:r>
            </a:p>
          </p:txBody>
        </p:sp>
        <p:sp>
          <p:nvSpPr>
            <p:cNvPr id="61" name="Line 51">
              <a:extLst>
                <a:ext uri="{FF2B5EF4-FFF2-40B4-BE49-F238E27FC236}">
                  <a16:creationId xmlns:a16="http://schemas.microsoft.com/office/drawing/2014/main" id="{1C58291E-AF84-46B0-95C5-1D99C024A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314" y="5861379"/>
              <a:ext cx="55461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Text Box 62">
              <a:extLst>
                <a:ext uri="{FF2B5EF4-FFF2-40B4-BE49-F238E27FC236}">
                  <a16:creationId xmlns:a16="http://schemas.microsoft.com/office/drawing/2014/main" id="{4127E0A7-4D93-4644-9E17-F1AF80F2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696" y="5566313"/>
              <a:ext cx="10238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State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Man</a:t>
              </a:r>
            </a:p>
          </p:txBody>
        </p:sp>
        <p:sp>
          <p:nvSpPr>
            <p:cNvPr id="63" name="Text Box 65">
              <a:extLst>
                <a:ext uri="{FF2B5EF4-FFF2-40B4-BE49-F238E27FC236}">
                  <a16:creationId xmlns:a16="http://schemas.microsoft.com/office/drawing/2014/main" id="{55E94693-60EA-491B-A760-BDC4CEE25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464" y="5528125"/>
              <a:ext cx="10186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State</a:t>
              </a:r>
            </a:p>
          </p:txBody>
        </p:sp>
        <p:sp>
          <p:nvSpPr>
            <p:cNvPr id="64" name="Line 11">
              <a:extLst>
                <a:ext uri="{FF2B5EF4-FFF2-40B4-BE49-F238E27FC236}">
                  <a16:creationId xmlns:a16="http://schemas.microsoft.com/office/drawing/2014/main" id="{27F2758C-85F9-48B2-B119-81C106ED5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841" y="5873373"/>
              <a:ext cx="64568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1">
              <a:extLst>
                <a:ext uri="{FF2B5EF4-FFF2-40B4-BE49-F238E27FC236}">
                  <a16:creationId xmlns:a16="http://schemas.microsoft.com/office/drawing/2014/main" id="{51E8C5B1-9725-4F82-926E-0183888FD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138" y="5911561"/>
              <a:ext cx="65123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id="{4D0C688E-25CA-4DC3-8F46-2D1F19C51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4452" y="5508375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</p:txBody>
        </p:sp>
        <p:sp>
          <p:nvSpPr>
            <p:cNvPr id="67" name="Line 8">
              <a:extLst>
                <a:ext uri="{FF2B5EF4-FFF2-40B4-BE49-F238E27FC236}">
                  <a16:creationId xmlns:a16="http://schemas.microsoft.com/office/drawing/2014/main" id="{608E1C5B-7E0B-4AA1-BBD2-1226B2896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5799" y="5842396"/>
              <a:ext cx="400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10">
              <a:extLst>
                <a:ext uri="{FF2B5EF4-FFF2-40B4-BE49-F238E27FC236}">
                  <a16:creationId xmlns:a16="http://schemas.microsoft.com/office/drawing/2014/main" id="{4BB626CC-0874-4F5D-A833-00A78D0F1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1252" y="5523173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675BD41C-B5DC-48D8-AA62-CEA7E8505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7875" y="5847992"/>
              <a:ext cx="414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id="{E6895491-F70C-448B-86B6-10257DE61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7567" y="5545453"/>
              <a:ext cx="822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Group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Individual</a:t>
              </a:r>
            </a:p>
          </p:txBody>
        </p:sp>
        <p:sp>
          <p:nvSpPr>
            <p:cNvPr id="71" name="Line 8">
              <a:extLst>
                <a:ext uri="{FF2B5EF4-FFF2-40B4-BE49-F238E27FC236}">
                  <a16:creationId xmlns:a16="http://schemas.microsoft.com/office/drawing/2014/main" id="{A135ADDE-46DE-4623-A40D-AA7BA79FA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9347" y="5866128"/>
              <a:ext cx="400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10">
              <a:extLst>
                <a:ext uri="{FF2B5EF4-FFF2-40B4-BE49-F238E27FC236}">
                  <a16:creationId xmlns:a16="http://schemas.microsoft.com/office/drawing/2014/main" id="{8B16EE24-971B-42AE-82F7-7CD4765E3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73" y="5552698"/>
              <a:ext cx="822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Individual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Group</a:t>
              </a:r>
            </a:p>
          </p:txBody>
        </p:sp>
        <p:sp>
          <p:nvSpPr>
            <p:cNvPr id="73" name="Line 11">
              <a:extLst>
                <a:ext uri="{FF2B5EF4-FFF2-40B4-BE49-F238E27FC236}">
                  <a16:creationId xmlns:a16="http://schemas.microsoft.com/office/drawing/2014/main" id="{73223993-7EF2-4A42-BDA1-A86D9AE65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9727" y="5873373"/>
              <a:ext cx="414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8">
              <a:extLst>
                <a:ext uri="{FF2B5EF4-FFF2-40B4-BE49-F238E27FC236}">
                  <a16:creationId xmlns:a16="http://schemas.microsoft.com/office/drawing/2014/main" id="{81BBE93B-CACE-4E15-AE72-56920FD4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3232" y="4953000"/>
              <a:ext cx="12928" cy="15889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D7AF9925-5AF4-4289-9C65-C26404B10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9337" y="4939799"/>
              <a:ext cx="593" cy="16021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2">
              <a:extLst>
                <a:ext uri="{FF2B5EF4-FFF2-40B4-BE49-F238E27FC236}">
                  <a16:creationId xmlns:a16="http://schemas.microsoft.com/office/drawing/2014/main" id="{5D1BBC72-CBFD-4DA3-B3B9-1FA96A122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610" y="6543496"/>
              <a:ext cx="8703258" cy="1984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95">
              <a:extLst>
                <a:ext uri="{FF2B5EF4-FFF2-40B4-BE49-F238E27FC236}">
                  <a16:creationId xmlns:a16="http://schemas.microsoft.com/office/drawing/2014/main" id="{5862B128-621A-415D-AD64-035137A15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5401" y="4942840"/>
              <a:ext cx="8633467" cy="6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96">
              <a:extLst>
                <a:ext uri="{FF2B5EF4-FFF2-40B4-BE49-F238E27FC236}">
                  <a16:creationId xmlns:a16="http://schemas.microsoft.com/office/drawing/2014/main" id="{06B79E9E-04C8-47BD-9BCD-5D38CC764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2" y="5333998"/>
              <a:ext cx="8693766" cy="135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7">
              <a:extLst>
                <a:ext uri="{FF2B5EF4-FFF2-40B4-BE49-F238E27FC236}">
                  <a16:creationId xmlns:a16="http://schemas.microsoft.com/office/drawing/2014/main" id="{3B88886A-6804-4B20-A67D-0C42CC0A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110" y="4964212"/>
              <a:ext cx="13446" cy="15832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9">
              <a:extLst>
                <a:ext uri="{FF2B5EF4-FFF2-40B4-BE49-F238E27FC236}">
                  <a16:creationId xmlns:a16="http://schemas.microsoft.com/office/drawing/2014/main" id="{DCFCF100-0BE0-4C8A-AED0-2ADF9B20A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1" y="4940780"/>
              <a:ext cx="6409" cy="161612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Line 29">
              <a:extLst>
                <a:ext uri="{FF2B5EF4-FFF2-40B4-BE49-F238E27FC236}">
                  <a16:creationId xmlns:a16="http://schemas.microsoft.com/office/drawing/2014/main" id="{94851439-5DD4-4E1B-AE89-6D356DAE6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5832" y="4938916"/>
              <a:ext cx="0" cy="16244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110">
              <a:extLst>
                <a:ext uri="{FF2B5EF4-FFF2-40B4-BE49-F238E27FC236}">
                  <a16:creationId xmlns:a16="http://schemas.microsoft.com/office/drawing/2014/main" id="{D5B401DE-8BF0-4262-88BE-06436D04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1" y="4941859"/>
              <a:ext cx="381000" cy="3884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1</a:t>
              </a:r>
            </a:p>
          </p:txBody>
        </p:sp>
        <p:sp>
          <p:nvSpPr>
            <p:cNvPr id="86" name="Rectangle 110">
              <a:extLst>
                <a:ext uri="{FF2B5EF4-FFF2-40B4-BE49-F238E27FC236}">
                  <a16:creationId xmlns:a16="http://schemas.microsoft.com/office/drawing/2014/main" id="{09919B6C-21CB-4E8C-967B-1DDDD5E5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724" y="4941923"/>
              <a:ext cx="3810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2</a:t>
              </a:r>
            </a:p>
          </p:txBody>
        </p:sp>
        <p:sp>
          <p:nvSpPr>
            <p:cNvPr id="87" name="Rectangle 110">
              <a:extLst>
                <a:ext uri="{FF2B5EF4-FFF2-40B4-BE49-F238E27FC236}">
                  <a16:creationId xmlns:a16="http://schemas.microsoft.com/office/drawing/2014/main" id="{BF5107F5-C345-4828-BFA8-18FE18071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233" y="4947296"/>
              <a:ext cx="380999" cy="369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3</a:t>
              </a:r>
            </a:p>
          </p:txBody>
        </p:sp>
        <p:sp>
          <p:nvSpPr>
            <p:cNvPr id="88" name="Rectangle 111">
              <a:extLst>
                <a:ext uri="{FF2B5EF4-FFF2-40B4-BE49-F238E27FC236}">
                  <a16:creationId xmlns:a16="http://schemas.microsoft.com/office/drawing/2014/main" id="{6C6A07BD-19FF-49E9-92A0-50088365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032" y="4938916"/>
              <a:ext cx="381000" cy="3776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4</a:t>
              </a:r>
            </a:p>
          </p:txBody>
        </p:sp>
        <p:sp>
          <p:nvSpPr>
            <p:cNvPr id="89" name="Text Box 34">
              <a:extLst>
                <a:ext uri="{FF2B5EF4-FFF2-40B4-BE49-F238E27FC236}">
                  <a16:creationId xmlns:a16="http://schemas.microsoft.com/office/drawing/2014/main" id="{A2A5C3F4-15E5-4CEA-9753-4D9B51CE7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723" y="4986902"/>
              <a:ext cx="17885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Might / Right</a:t>
              </a:r>
            </a:p>
          </p:txBody>
        </p:sp>
        <p:sp>
          <p:nvSpPr>
            <p:cNvPr id="90" name="Text Box 33">
              <a:extLst>
                <a:ext uri="{FF2B5EF4-FFF2-40B4-BE49-F238E27FC236}">
                  <a16:creationId xmlns:a16="http://schemas.microsoft.com/office/drawing/2014/main" id="{01EF2C11-6FA2-4C69-B24B-77979A702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2830" y="4994300"/>
              <a:ext cx="17704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State / Man</a:t>
              </a:r>
            </a:p>
          </p:txBody>
        </p:sp>
        <p:sp>
          <p:nvSpPr>
            <p:cNvPr id="91" name="Text Box 116">
              <a:extLst>
                <a:ext uri="{FF2B5EF4-FFF2-40B4-BE49-F238E27FC236}">
                  <a16:creationId xmlns:a16="http://schemas.microsoft.com/office/drawing/2014/main" id="{AD4B6935-BCD4-44C0-B879-C5C1973F4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4994112"/>
              <a:ext cx="17652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Liberty / Equality</a:t>
              </a:r>
            </a:p>
          </p:txBody>
        </p:sp>
        <p:sp>
          <p:nvSpPr>
            <p:cNvPr id="92" name="Text Box 116">
              <a:extLst>
                <a:ext uri="{FF2B5EF4-FFF2-40B4-BE49-F238E27FC236}">
                  <a16:creationId xmlns:a16="http://schemas.microsoft.com/office/drawing/2014/main" id="{CEBD0B35-4CBA-4C9F-BDD5-FA73AE6CF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678" y="5018834"/>
              <a:ext cx="181572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Individual / Group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77F3706-E6B3-42A5-A2B8-E377EC34BE08}"/>
              </a:ext>
            </a:extLst>
          </p:cNvPr>
          <p:cNvGrpSpPr/>
          <p:nvPr/>
        </p:nvGrpSpPr>
        <p:grpSpPr>
          <a:xfrm>
            <a:off x="9080368" y="1556741"/>
            <a:ext cx="1227070" cy="1166031"/>
            <a:chOff x="9842369" y="5410074"/>
            <a:chExt cx="1227070" cy="116603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58C347-7029-4F85-8062-AB4B7B2C8FBC}"/>
                </a:ext>
              </a:extLst>
            </p:cNvPr>
            <p:cNvSpPr txBox="1"/>
            <p:nvPr/>
          </p:nvSpPr>
          <p:spPr>
            <a:xfrm>
              <a:off x="9842369" y="6299106"/>
              <a:ext cx="1227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Egalitarianism</a:t>
              </a:r>
            </a:p>
          </p:txBody>
        </p:sp>
        <p:sp>
          <p:nvSpPr>
            <p:cNvPr id="96" name="Oval 57">
              <a:extLst>
                <a:ext uri="{FF2B5EF4-FFF2-40B4-BE49-F238E27FC236}">
                  <a16:creationId xmlns:a16="http://schemas.microsoft.com/office/drawing/2014/main" id="{162506F1-05F2-41C4-8297-C0DD429FD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2201" y="5410074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B0370C8C-758A-42B5-9F64-56E3ED3093C4}"/>
              </a:ext>
            </a:extLst>
          </p:cNvPr>
          <p:cNvSpPr/>
          <p:nvPr/>
        </p:nvSpPr>
        <p:spPr>
          <a:xfrm>
            <a:off x="304800" y="3195935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(4) What are the three competing definitions of justice?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12F745-F5AC-4AAB-8450-B3B3838FF607}"/>
              </a:ext>
            </a:extLst>
          </p:cNvPr>
          <p:cNvSpPr txBox="1"/>
          <p:nvPr/>
        </p:nvSpPr>
        <p:spPr>
          <a:xfrm>
            <a:off x="609600" y="3820180"/>
            <a:ext cx="11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POSITIVE LAW: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Whatever the ruler dictates is just.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511DAA2-7653-41C2-87C2-502E5697C24F}"/>
              </a:ext>
            </a:extLst>
          </p:cNvPr>
          <p:cNvSpPr txBox="1"/>
          <p:nvPr/>
        </p:nvSpPr>
        <p:spPr>
          <a:xfrm>
            <a:off x="609600" y="4709636"/>
            <a:ext cx="11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SOCIAL GOOD: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greatest good for the greatest number is just.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FD744F-CFF3-4EEE-AA56-D58C0526C775}"/>
              </a:ext>
            </a:extLst>
          </p:cNvPr>
          <p:cNvSpPr txBox="1"/>
          <p:nvPr/>
        </p:nvSpPr>
        <p:spPr>
          <a:xfrm>
            <a:off x="609600" y="5599093"/>
            <a:ext cx="11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</a:rPr>
              <a:t>NATURAL RIGHTS: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Securing individual NATURAL RIGHTS is just.</a:t>
            </a:r>
          </a:p>
        </p:txBody>
      </p:sp>
    </p:spTree>
    <p:extLst>
      <p:ext uri="{BB962C8B-B14F-4D97-AF65-F5344CB8AC3E}">
        <p14:creationId xmlns:p14="http://schemas.microsoft.com/office/powerpoint/2010/main" val="10368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97" grpId="0"/>
      <p:bldP spid="98" grpId="0"/>
      <p:bldP spid="99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A1354-6C78-44B7-9BCD-11E7051FDEFF}"/>
              </a:ext>
            </a:extLst>
          </p:cNvPr>
          <p:cNvSpPr/>
          <p:nvPr/>
        </p:nvSpPr>
        <p:spPr>
          <a:xfrm>
            <a:off x="762000" y="687765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Mortimer Adler: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US" sz="24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reconciliation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three conflicting theories of justice can be accomplished by avoiding the excessive claim each makes and by putting what is true in each of them together in a </a:t>
            </a:r>
            <a:r>
              <a:rPr lang="en-US" sz="24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well-ordered manner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(Six Great Ideas, p237, p238)</a:t>
            </a:r>
            <a:endParaRPr lang="en-U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F1D556-DACB-4FB3-834F-224729F9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7948"/>
              </p:ext>
            </p:extLst>
          </p:nvPr>
        </p:nvGraphicFramePr>
        <p:xfrm>
          <a:off x="707771" y="2257425"/>
          <a:ext cx="4473829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JUSTICE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ADHERENTS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Positive Law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Legality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Social Good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Utility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Natural Right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Rights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14184E-1EFE-4F1F-B70F-FB2D7DBE24CF}"/>
              </a:ext>
            </a:extLst>
          </p:cNvPr>
          <p:cNvSpPr/>
          <p:nvPr/>
        </p:nvSpPr>
        <p:spPr>
          <a:xfrm>
            <a:off x="766997" y="3041917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730E5-6081-45D7-9C84-D93C0F20B2B1}"/>
              </a:ext>
            </a:extLst>
          </p:cNvPr>
          <p:cNvSpPr/>
          <p:nvPr/>
        </p:nvSpPr>
        <p:spPr>
          <a:xfrm>
            <a:off x="766997" y="266654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F0B07-38F0-4C71-BD50-05835EF7212B}"/>
              </a:ext>
            </a:extLst>
          </p:cNvPr>
          <p:cNvSpPr/>
          <p:nvPr/>
        </p:nvSpPr>
        <p:spPr>
          <a:xfrm>
            <a:off x="766997" y="3417294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CD032-C3CA-4AD5-BC97-B8385169BADF}"/>
              </a:ext>
            </a:extLst>
          </p:cNvPr>
          <p:cNvSpPr/>
          <p:nvPr/>
        </p:nvSpPr>
        <p:spPr>
          <a:xfrm>
            <a:off x="3947317" y="2562225"/>
            <a:ext cx="1136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Positivists</a:t>
            </a:r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A8740-25F7-4A85-B7D4-140692A4C406}"/>
              </a:ext>
            </a:extLst>
          </p:cNvPr>
          <p:cNvSpPr/>
          <p:nvPr/>
        </p:nvSpPr>
        <p:spPr>
          <a:xfrm>
            <a:off x="4008314" y="2931557"/>
            <a:ext cx="105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Socialists</a:t>
            </a:r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8688C-8745-49E3-A792-2CC392365E7E}"/>
              </a:ext>
            </a:extLst>
          </p:cNvPr>
          <p:cNvSpPr/>
          <p:nvPr/>
        </p:nvSpPr>
        <p:spPr>
          <a:xfrm>
            <a:off x="3908171" y="3300889"/>
            <a:ext cx="121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Naturalists</a:t>
            </a:r>
            <a:endParaRPr lang="en-US" dirty="0"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4B99C-11B4-4D5D-A57A-B731B4E95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6" y="3393032"/>
            <a:ext cx="253986" cy="253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FC241-6CD6-48E8-B37A-873142382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4" y="3005322"/>
            <a:ext cx="253986" cy="25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B0B4D-E937-4B55-981A-95A54CB69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1" y="2632584"/>
            <a:ext cx="253986" cy="253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7BCE9-0A0E-484A-B9F8-AE534A505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3" y="3012302"/>
            <a:ext cx="253986" cy="253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1062DB-7DA6-48B2-A8D6-1DB785BD1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3" y="2639294"/>
            <a:ext cx="253986" cy="2539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B2074B-D18D-402D-9AD5-5139F7E6FDB1}"/>
              </a:ext>
            </a:extLst>
          </p:cNvPr>
          <p:cNvSpPr/>
          <p:nvPr/>
        </p:nvSpPr>
        <p:spPr>
          <a:xfrm>
            <a:off x="5181600" y="2333625"/>
            <a:ext cx="6585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obliges us to render to each person their </a:t>
            </a:r>
            <a:r>
              <a:rPr lang="en-US" sz="28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natural right</a:t>
            </a:r>
            <a:r>
              <a:rPr lang="en-US" sz="28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in order to promote the </a:t>
            </a:r>
            <a:r>
              <a:rPr lang="en-US" sz="28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 good</a:t>
            </a:r>
            <a:r>
              <a:rPr lang="en-US" sz="28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through the means of </a:t>
            </a:r>
            <a:r>
              <a:rPr lang="en-US" sz="28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just laws</a:t>
            </a:r>
            <a:r>
              <a:rPr lang="en-US" sz="28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FF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A09162-24DA-4A49-9D17-8622B5F06AE9}"/>
              </a:ext>
            </a:extLst>
          </p:cNvPr>
          <p:cNvGrpSpPr/>
          <p:nvPr/>
        </p:nvGrpSpPr>
        <p:grpSpPr>
          <a:xfrm>
            <a:off x="9005055" y="294680"/>
            <a:ext cx="3222992" cy="1979176"/>
            <a:chOff x="9061776" y="239041"/>
            <a:chExt cx="3764987" cy="2306093"/>
          </a:xfrm>
        </p:grpSpPr>
        <p:sp>
          <p:nvSpPr>
            <p:cNvPr id="23" name="Oval 129">
              <a:extLst>
                <a:ext uri="{FF2B5EF4-FFF2-40B4-BE49-F238E27FC236}">
                  <a16:creationId xmlns:a16="http://schemas.microsoft.com/office/drawing/2014/main" id="{6DB2EF37-7C97-4AEC-BB60-68CA3D237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1776" y="239041"/>
              <a:ext cx="2359728" cy="23060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FCDD79-0013-4FE9-8646-D1C431056A67}"/>
                </a:ext>
              </a:extLst>
            </p:cNvPr>
            <p:cNvSpPr txBox="1"/>
            <p:nvPr/>
          </p:nvSpPr>
          <p:spPr bwMode="auto">
            <a:xfrm>
              <a:off x="11565248" y="516292"/>
              <a:ext cx="1261515" cy="1936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2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2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1</a:t>
              </a:r>
            </a:p>
            <a:p>
              <a:pPr eaLnBrk="1" hangingPunct="1">
                <a:defRPr/>
              </a:pPr>
              <a:endParaRPr lang="en-U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sz="22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2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2</a:t>
              </a:r>
            </a:p>
            <a:p>
              <a:pPr eaLnBrk="1" hangingPunct="1">
                <a:defRPr/>
              </a:pPr>
              <a:endParaRPr lang="en-US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sz="22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2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3</a:t>
              </a: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070616FB-7F87-457F-B7B6-AB4167BB9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5589" y="1138698"/>
              <a:ext cx="1932869" cy="6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8FE1CF93-732A-4716-97CE-6DB57A60E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9194" y="605979"/>
              <a:ext cx="2130389" cy="53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latin typeface="+mn-lt"/>
                </a:rPr>
                <a:t>Natural Right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3A6DD495-F2BE-4F3A-81B7-A40ED934E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14" y="1181963"/>
              <a:ext cx="1932869" cy="53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latin typeface="+mn-lt"/>
                </a:rPr>
                <a:t>Social Good</a:t>
              </a:r>
            </a:p>
          </p:txBody>
        </p: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FC92620A-3D61-4AA9-A3E2-1198A3D5C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5331" y="1754424"/>
              <a:ext cx="2005825" cy="53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latin typeface="+mn-lt"/>
                </a:rPr>
                <a:t>Positive Law</a:t>
              </a:r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FFD0B1ED-3388-4340-9BA2-574EB4724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5560" y="1752051"/>
              <a:ext cx="1932899" cy="8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225E581-4248-4A26-9681-AB7B3E28CCD2}"/>
              </a:ext>
            </a:extLst>
          </p:cNvPr>
          <p:cNvSpPr/>
          <p:nvPr/>
        </p:nvSpPr>
        <p:spPr>
          <a:xfrm>
            <a:off x="304800" y="276225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(5) How can we achieve unity among the 3 definitions of justice?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D288EB-B256-4E23-A8A3-F51E7160E85B}"/>
              </a:ext>
            </a:extLst>
          </p:cNvPr>
          <p:cNvSpPr/>
          <p:nvPr/>
        </p:nvSpPr>
        <p:spPr>
          <a:xfrm>
            <a:off x="304800" y="3857625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(6) What two institutions are in the Lord’s plan for implementing the Kingdom of God?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83391A-62B2-465C-8BE1-71CAE30C3D82}"/>
              </a:ext>
            </a:extLst>
          </p:cNvPr>
          <p:cNvSpPr/>
          <p:nvPr/>
        </p:nvSpPr>
        <p:spPr>
          <a:xfrm>
            <a:off x="753680" y="4308785"/>
            <a:ext cx="10823634" cy="231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114D72-8C66-469B-B546-2164ACA07BE7}"/>
              </a:ext>
            </a:extLst>
          </p:cNvPr>
          <p:cNvGrpSpPr/>
          <p:nvPr/>
        </p:nvGrpSpPr>
        <p:grpSpPr>
          <a:xfrm>
            <a:off x="944804" y="4379059"/>
            <a:ext cx="2234977" cy="2324865"/>
            <a:chOff x="944804" y="4379059"/>
            <a:chExt cx="2234977" cy="2324865"/>
          </a:xfrm>
        </p:grpSpPr>
        <p:pic>
          <p:nvPicPr>
            <p:cNvPr id="31" name="Picture 30" descr="A pair of feet&#10;&#10;Description automatically generated with low confidence">
              <a:extLst>
                <a:ext uri="{FF2B5EF4-FFF2-40B4-BE49-F238E27FC236}">
                  <a16:creationId xmlns:a16="http://schemas.microsoft.com/office/drawing/2014/main" id="{146D0637-8699-4BED-806A-506E94220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446" y="4379059"/>
              <a:ext cx="1596334" cy="18991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2722BD-FD3A-47B2-8942-7D09632BE3CA}"/>
                </a:ext>
              </a:extLst>
            </p:cNvPr>
            <p:cNvSpPr txBox="1"/>
            <p:nvPr/>
          </p:nvSpPr>
          <p:spPr>
            <a:xfrm rot="949428" flipH="1">
              <a:off x="1935531" y="4929286"/>
              <a:ext cx="12442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BankGothic Md BT" panose="020B0807020203060204" pitchFamily="34" charset="0"/>
                </a:rPr>
                <a:t>    Promote</a:t>
              </a:r>
            </a:p>
            <a:p>
              <a:r>
                <a:rPr lang="en-US" sz="1100" b="1" dirty="0">
                  <a:latin typeface="BankGothic Md BT" panose="020B0807020203060204" pitchFamily="34" charset="0"/>
                </a:rPr>
                <a:t>Benevolence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B3855B-381C-46BC-93D5-A02605A9D2A9}"/>
                </a:ext>
              </a:extLst>
            </p:cNvPr>
            <p:cNvSpPr txBox="1"/>
            <p:nvPr/>
          </p:nvSpPr>
          <p:spPr>
            <a:xfrm rot="20646077">
              <a:off x="1039106" y="4932433"/>
              <a:ext cx="9653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Establish</a:t>
              </a:r>
            </a:p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Justice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0E9329-95D4-4BFA-AF11-8FC322332740}"/>
                </a:ext>
              </a:extLst>
            </p:cNvPr>
            <p:cNvSpPr txBox="1"/>
            <p:nvPr/>
          </p:nvSpPr>
          <p:spPr>
            <a:xfrm rot="20788161">
              <a:off x="1239221" y="5457559"/>
              <a:ext cx="7745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Liberty</a:t>
              </a:r>
            </a:p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Rights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440565-E8B6-416B-9E84-24F4BC6E0867}"/>
                </a:ext>
              </a:extLst>
            </p:cNvPr>
            <p:cNvSpPr txBox="1"/>
            <p:nvPr/>
          </p:nvSpPr>
          <p:spPr>
            <a:xfrm rot="872026" flipH="1">
              <a:off x="1922213" y="5486010"/>
              <a:ext cx="878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Social</a:t>
              </a:r>
            </a:p>
            <a:p>
              <a:pPr algn="ctr"/>
              <a:r>
                <a:rPr lang="en-US" sz="1100" b="1" dirty="0">
                  <a:latin typeface="BankGothic Md BT" panose="020B0807020203060204" pitchFamily="34" charset="0"/>
                </a:rPr>
                <a:t>Equality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2CB043-176A-4D64-B239-26F311554825}"/>
                </a:ext>
              </a:extLst>
            </p:cNvPr>
            <p:cNvSpPr txBox="1"/>
            <p:nvPr/>
          </p:nvSpPr>
          <p:spPr bwMode="auto">
            <a:xfrm>
              <a:off x="944804" y="6180704"/>
              <a:ext cx="2125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dirty="0">
                  <a:latin typeface="+mn-lt"/>
                </a:rPr>
                <a:t>Two Feet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F0D92D-EA33-4339-AFF3-1E8C2E7CCAA3}"/>
              </a:ext>
            </a:extLst>
          </p:cNvPr>
          <p:cNvGrpSpPr/>
          <p:nvPr/>
        </p:nvGrpSpPr>
        <p:grpSpPr>
          <a:xfrm>
            <a:off x="7239000" y="4323905"/>
            <a:ext cx="4417812" cy="2381695"/>
            <a:chOff x="7239000" y="4323905"/>
            <a:chExt cx="4417812" cy="238169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D031F-7BAA-4F25-8ADA-8339BF231138}"/>
                </a:ext>
              </a:extLst>
            </p:cNvPr>
            <p:cNvGrpSpPr/>
            <p:nvPr/>
          </p:nvGrpSpPr>
          <p:grpSpPr>
            <a:xfrm>
              <a:off x="8534400" y="4720464"/>
              <a:ext cx="2521307" cy="1680336"/>
              <a:chOff x="657668" y="3772841"/>
              <a:chExt cx="3730848" cy="2364235"/>
            </a:xfrm>
          </p:grpSpPr>
          <p:pic>
            <p:nvPicPr>
              <p:cNvPr id="43" name="Picture 42" descr="A close-up of a shoe&#10;&#10;Description automatically generated with low confidence">
                <a:extLst>
                  <a:ext uri="{FF2B5EF4-FFF2-40B4-BE49-F238E27FC236}">
                    <a16:creationId xmlns:a16="http://schemas.microsoft.com/office/drawing/2014/main" id="{A83E282B-3CBD-4418-BBB1-F8C2A2DA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668" y="3787063"/>
                <a:ext cx="1892812" cy="2350013"/>
              </a:xfrm>
              <a:prstGeom prst="rect">
                <a:avLst/>
              </a:prstGeom>
            </p:spPr>
          </p:pic>
          <p:pic>
            <p:nvPicPr>
              <p:cNvPr id="44" name="Picture 43" descr="A close-up of a boot&#10;&#10;Description automatically generated with low confidence">
                <a:extLst>
                  <a:ext uri="{FF2B5EF4-FFF2-40B4-BE49-F238E27FC236}">
                    <a16:creationId xmlns:a16="http://schemas.microsoft.com/office/drawing/2014/main" id="{0DBD9918-CFB0-4AE6-BDF1-78B06623F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704" y="3772841"/>
                <a:ext cx="1892812" cy="235001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B277AE-84F3-4546-B623-C42A6CE42466}"/>
                </a:ext>
              </a:extLst>
            </p:cNvPr>
            <p:cNvGrpSpPr/>
            <p:nvPr/>
          </p:nvGrpSpPr>
          <p:grpSpPr>
            <a:xfrm>
              <a:off x="7239000" y="4323905"/>
              <a:ext cx="4417812" cy="2381695"/>
              <a:chOff x="7239000" y="4323905"/>
              <a:chExt cx="4417812" cy="238169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D1041F-507A-4690-B64E-9EE2AE6FA276}"/>
                  </a:ext>
                </a:extLst>
              </p:cNvPr>
              <p:cNvSpPr txBox="1"/>
              <p:nvPr/>
            </p:nvSpPr>
            <p:spPr bwMode="auto">
              <a:xfrm>
                <a:off x="8768478" y="6182380"/>
                <a:ext cx="2125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Two Boots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54096F-6132-4147-BB83-56F5A1D522CC}"/>
                  </a:ext>
                </a:extLst>
              </p:cNvPr>
              <p:cNvSpPr txBox="1"/>
              <p:nvPr/>
            </p:nvSpPr>
            <p:spPr bwMode="auto">
              <a:xfrm>
                <a:off x="7239000" y="5467240"/>
                <a:ext cx="171104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+mn-lt"/>
                  </a:rPr>
                  <a:t>Constitutional </a:t>
                </a:r>
              </a:p>
              <a:p>
                <a:pPr algn="ctr" eaLnBrk="1" hangingPunct="1"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+mn-lt"/>
                  </a:rPr>
                  <a:t>Republic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B20FF4-BA03-4FB7-A6B8-8FAED12A02AF}"/>
                  </a:ext>
                </a:extLst>
              </p:cNvPr>
              <p:cNvSpPr txBox="1"/>
              <p:nvPr/>
            </p:nvSpPr>
            <p:spPr bwMode="auto">
              <a:xfrm>
                <a:off x="10943789" y="5729885"/>
                <a:ext cx="633507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+mn-lt"/>
                  </a:rPr>
                  <a:t>Zion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632CCD-115C-4BDB-B1D1-192925173170}"/>
                  </a:ext>
                </a:extLst>
              </p:cNvPr>
              <p:cNvSpPr txBox="1"/>
              <p:nvPr/>
            </p:nvSpPr>
            <p:spPr>
              <a:xfrm>
                <a:off x="8380211" y="4323905"/>
                <a:ext cx="32766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</a:rPr>
                  <a:t>D&amp;C 76:56 </a:t>
                </a:r>
                <a:r>
                  <a:rPr lang="en-US" sz="2000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(P</a:t>
                </a:r>
                <a:r>
                  <a:rPr lang="en-US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</a:rPr>
                  <a:t>riests and </a:t>
                </a:r>
                <a:r>
                  <a:rPr lang="en-US" sz="2000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</a:rPr>
                  <a:t>ings)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9B338D-9968-4FA4-AFA6-098531BCE2F6}"/>
                  </a:ext>
                </a:extLst>
              </p:cNvPr>
              <p:cNvSpPr txBox="1"/>
              <p:nvPr/>
            </p:nvSpPr>
            <p:spPr>
              <a:xfrm>
                <a:off x="8281614" y="4772093"/>
                <a:ext cx="30993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nkGothic Md BT" panose="020B0807020203060204" pitchFamily="34" charset="0"/>
                  </a:rPr>
                  <a:t>Kingdom</a:t>
                </a:r>
              </a:p>
              <a:p>
                <a:pPr algn="ctr"/>
                <a:r>
                  <a:rPr lang="en-US" sz="4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nkGothic Md BT" panose="020B0807020203060204" pitchFamily="34" charset="0"/>
                  </a:rPr>
                  <a:t>of god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46B52A-240C-45C2-8CD8-F8EA80E86E28}"/>
              </a:ext>
            </a:extLst>
          </p:cNvPr>
          <p:cNvGrpSpPr/>
          <p:nvPr/>
        </p:nvGrpSpPr>
        <p:grpSpPr>
          <a:xfrm>
            <a:off x="3924794" y="4348579"/>
            <a:ext cx="2999027" cy="2344876"/>
            <a:chOff x="3924794" y="4348579"/>
            <a:chExt cx="2999027" cy="2344876"/>
          </a:xfrm>
        </p:grpSpPr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FF652948-572B-4E0C-A6A3-82B4AEE495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130596"/>
                </p:ext>
              </p:extLst>
            </p:nvPr>
          </p:nvGraphicFramePr>
          <p:xfrm>
            <a:off x="4841527" y="4713685"/>
            <a:ext cx="954056" cy="1670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03840" imgH="2106000" progId="">
                    <p:embed/>
                  </p:oleObj>
                </mc:Choice>
                <mc:Fallback>
                  <p:oleObj r:id="rId8" imgW="1203840" imgH="2106000" progId="">
                    <p:embed/>
                    <p:pic>
                      <p:nvPicPr>
                        <p:cNvPr id="75" name="Object 74">
                          <a:extLst>
                            <a:ext uri="{FF2B5EF4-FFF2-40B4-BE49-F238E27FC236}">
                              <a16:creationId xmlns:a16="http://schemas.microsoft.com/office/drawing/2014/main" id="{71DA4BB0-9C97-428A-B040-EFE7D2A7B3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41527" y="4713685"/>
                          <a:ext cx="954056" cy="16702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B352B2-21FA-49E6-B1C4-1A3B6B62247B}"/>
                </a:ext>
              </a:extLst>
            </p:cNvPr>
            <p:cNvSpPr txBox="1"/>
            <p:nvPr/>
          </p:nvSpPr>
          <p:spPr>
            <a:xfrm>
              <a:off x="3969133" y="5095265"/>
              <a:ext cx="26324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kGothic Md BT" panose="020B0807020203060204" pitchFamily="34" charset="0"/>
                </a:rPr>
                <a:t>socialism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E7C36B-6D8D-4787-AE09-9B2708D6D2A0}"/>
                </a:ext>
              </a:extLst>
            </p:cNvPr>
            <p:cNvSpPr txBox="1"/>
            <p:nvPr/>
          </p:nvSpPr>
          <p:spPr bwMode="auto">
            <a:xfrm>
              <a:off x="3924794" y="4348579"/>
              <a:ext cx="29990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Authoritarian Government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6BB4E5-34CF-475D-A851-AB73440DA2E6}"/>
                </a:ext>
              </a:extLst>
            </p:cNvPr>
            <p:cNvSpPr txBox="1"/>
            <p:nvPr/>
          </p:nvSpPr>
          <p:spPr bwMode="auto">
            <a:xfrm>
              <a:off x="4255730" y="6170235"/>
              <a:ext cx="2125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dirty="0">
                  <a:latin typeface="+mn-lt"/>
                </a:rPr>
                <a:t>One Boot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1" grpId="0"/>
      <p:bldP spid="12" grpId="0"/>
      <p:bldP spid="19" grpId="0"/>
      <p:bldP spid="30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05C2CA-8F1E-435F-887B-00227E920EFF}"/>
              </a:ext>
            </a:extLst>
          </p:cNvPr>
          <p:cNvGrpSpPr/>
          <p:nvPr/>
        </p:nvGrpSpPr>
        <p:grpSpPr>
          <a:xfrm>
            <a:off x="1676400" y="3276600"/>
            <a:ext cx="8915400" cy="3362975"/>
            <a:chOff x="1676400" y="3276600"/>
            <a:chExt cx="8915400" cy="33629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51DBCE-DD21-45A6-9449-B177388A044E}"/>
                </a:ext>
              </a:extLst>
            </p:cNvPr>
            <p:cNvSpPr/>
            <p:nvPr/>
          </p:nvSpPr>
          <p:spPr>
            <a:xfrm>
              <a:off x="1676400" y="3276600"/>
              <a:ext cx="8915400" cy="3362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Ubuntu" pitchFamily="34" charset="0"/>
                </a:rPr>
                <a:t>A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FDED5A-D849-4CB4-9CD7-394B0D3A48CA}"/>
                </a:ext>
              </a:extLst>
            </p:cNvPr>
            <p:cNvGrpSpPr/>
            <p:nvPr/>
          </p:nvGrpSpPr>
          <p:grpSpPr>
            <a:xfrm>
              <a:off x="1825561" y="3352801"/>
              <a:ext cx="8547166" cy="381001"/>
              <a:chOff x="301561" y="914399"/>
              <a:chExt cx="8547166" cy="38100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791835E-A0B7-417A-AB08-DB645D42737F}"/>
                  </a:ext>
                </a:extLst>
              </p:cNvPr>
              <p:cNvCxnSpPr/>
              <p:nvPr/>
            </p:nvCxnSpPr>
            <p:spPr>
              <a:xfrm>
                <a:off x="2007260" y="1034846"/>
                <a:ext cx="49840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3CF7B7F-CACA-4493-8C43-121DA57AB5BF}"/>
                  </a:ext>
                </a:extLst>
              </p:cNvPr>
              <p:cNvSpPr/>
              <p:nvPr/>
            </p:nvSpPr>
            <p:spPr>
              <a:xfrm>
                <a:off x="301561" y="949250"/>
                <a:ext cx="2309911" cy="346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Ubuntu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847B09E-758A-4361-AEAF-5ACB9101E88C}"/>
                  </a:ext>
                </a:extLst>
              </p:cNvPr>
              <p:cNvSpPr/>
              <p:nvPr/>
            </p:nvSpPr>
            <p:spPr>
              <a:xfrm>
                <a:off x="6538815" y="914399"/>
                <a:ext cx="2309912" cy="38100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buntu" pitchFamily="34" charset="0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A942E1-3071-485A-8A66-58949FD4A06E}"/>
                </a:ext>
              </a:extLst>
            </p:cNvPr>
            <p:cNvSpPr/>
            <p:nvPr/>
          </p:nvSpPr>
          <p:spPr>
            <a:xfrm>
              <a:off x="4266919" y="3408089"/>
              <a:ext cx="3658162" cy="215451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buntu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E636CE-F766-4C24-993E-078A4CE2A3F8}"/>
                </a:ext>
              </a:extLst>
            </p:cNvPr>
            <p:cNvSpPr txBox="1"/>
            <p:nvPr/>
          </p:nvSpPr>
          <p:spPr>
            <a:xfrm>
              <a:off x="2357124" y="3426024"/>
              <a:ext cx="1242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Ubuntu" pitchFamily="34" charset="0"/>
                </a:rPr>
                <a:t>(1) PREAMBLE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BD89BA-24BD-4CA9-A6D5-0BDCF1FA68EC}"/>
                </a:ext>
              </a:extLst>
            </p:cNvPr>
            <p:cNvSpPr txBox="1"/>
            <p:nvPr/>
          </p:nvSpPr>
          <p:spPr>
            <a:xfrm>
              <a:off x="8408278" y="3426024"/>
              <a:ext cx="1642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Ubuntu" pitchFamily="34" charset="0"/>
                </a:rPr>
                <a:t>(27) AMENDMENTS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645A7DD-D924-44C1-B975-FBE7C722CFEE}"/>
                </a:ext>
              </a:extLst>
            </p:cNvPr>
            <p:cNvSpPr txBox="1"/>
            <p:nvPr/>
          </p:nvSpPr>
          <p:spPr>
            <a:xfrm>
              <a:off x="5546611" y="3426024"/>
              <a:ext cx="111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Ubuntu" pitchFamily="34" charset="0"/>
                </a:rPr>
                <a:t>(7) ARTICLES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6</a:t>
            </a:fld>
            <a:endParaRPr lang="en-US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0866AA-AAA7-48D2-88F6-A4905B3175BF}"/>
              </a:ext>
            </a:extLst>
          </p:cNvPr>
          <p:cNvSpPr/>
          <p:nvPr/>
        </p:nvSpPr>
        <p:spPr>
          <a:xfrm>
            <a:off x="304800" y="194402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(7) What issues separate persons in the various resurrections?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1B477F4-ECEC-405B-BB2F-FB73E1BC1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0" y="1441295"/>
            <a:ext cx="11538428" cy="381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E85EEA4-3662-48A1-9334-A9CDAA1B886F}"/>
              </a:ext>
            </a:extLst>
          </p:cNvPr>
          <p:cNvSpPr/>
          <p:nvPr/>
        </p:nvSpPr>
        <p:spPr>
          <a:xfrm>
            <a:off x="1199020" y="1452963"/>
            <a:ext cx="116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CELESTIAL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C6E09C-88F3-422E-A4FD-BEF6C2AD854F}"/>
              </a:ext>
            </a:extLst>
          </p:cNvPr>
          <p:cNvSpPr/>
          <p:nvPr/>
        </p:nvSpPr>
        <p:spPr>
          <a:xfrm>
            <a:off x="6934200" y="1459468"/>
            <a:ext cx="116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TELESTIAL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7CAC0B-A2B6-49B0-937C-2CC81DCD4FC0}"/>
              </a:ext>
            </a:extLst>
          </p:cNvPr>
          <p:cNvSpPr/>
          <p:nvPr/>
        </p:nvSpPr>
        <p:spPr>
          <a:xfrm>
            <a:off x="3962400" y="1452963"/>
            <a:ext cx="142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TERRESTRIAL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A38BDF-86F9-43C5-8F06-FE62FA00F084}"/>
              </a:ext>
            </a:extLst>
          </p:cNvPr>
          <p:cNvSpPr/>
          <p:nvPr/>
        </p:nvSpPr>
        <p:spPr>
          <a:xfrm>
            <a:off x="9906000" y="1456375"/>
            <a:ext cx="1242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E1D8"/>
                </a:solidFill>
                <a:latin typeface="+mn-lt"/>
              </a:rPr>
              <a:t>DARKNESS</a:t>
            </a:r>
            <a:endParaRPr lang="en-US" dirty="0">
              <a:solidFill>
                <a:srgbClr val="FCE1D8"/>
              </a:solidFill>
              <a:latin typeface="+mn-l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316B0C-4F35-4024-8075-8B0AB90C7E17}"/>
              </a:ext>
            </a:extLst>
          </p:cNvPr>
          <p:cNvCxnSpPr>
            <a:cxnSpLocks/>
          </p:cNvCxnSpPr>
          <p:nvPr/>
        </p:nvCxnSpPr>
        <p:spPr>
          <a:xfrm>
            <a:off x="6041754" y="731137"/>
            <a:ext cx="0" cy="178346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7E7AF2D-B4B4-4927-9574-5785D0FD7CBF}"/>
              </a:ext>
            </a:extLst>
          </p:cNvPr>
          <p:cNvSpPr/>
          <p:nvPr/>
        </p:nvSpPr>
        <p:spPr>
          <a:xfrm>
            <a:off x="14013" y="575402"/>
            <a:ext cx="6081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FF00"/>
                </a:solidFill>
                <a:latin typeface="+mn-lt"/>
              </a:rPr>
              <a:t>FIRST RESURRECTION</a:t>
            </a:r>
            <a:endParaRPr lang="en-US" sz="28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BAE342-FE47-4293-965E-378E2143F939}"/>
              </a:ext>
            </a:extLst>
          </p:cNvPr>
          <p:cNvSpPr/>
          <p:nvPr/>
        </p:nvSpPr>
        <p:spPr>
          <a:xfrm>
            <a:off x="6096000" y="575402"/>
            <a:ext cx="608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SECOND RESURRECTION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24F16-3407-44B2-B35C-C67157F8E4F7}"/>
              </a:ext>
            </a:extLst>
          </p:cNvPr>
          <p:cNvSpPr/>
          <p:nvPr/>
        </p:nvSpPr>
        <p:spPr>
          <a:xfrm>
            <a:off x="609600" y="950551"/>
            <a:ext cx="2133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</a:rPr>
              <a:t>Benevolence</a:t>
            </a:r>
            <a:endParaRPr lang="en-US" sz="28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27376D-E7C6-4D41-9B2C-6D4A4238CC8B}"/>
              </a:ext>
            </a:extLst>
          </p:cNvPr>
          <p:cNvSpPr/>
          <p:nvPr/>
        </p:nvSpPr>
        <p:spPr>
          <a:xfrm>
            <a:off x="3197564" y="950551"/>
            <a:ext cx="2844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FF00"/>
                </a:solidFill>
                <a:latin typeface="+mn-lt"/>
              </a:rPr>
              <a:t>Just</a:t>
            </a:r>
            <a:endParaRPr lang="en-US" sz="28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A01DFD-AB70-411E-9BAF-CD9804377BF4}"/>
              </a:ext>
            </a:extLst>
          </p:cNvPr>
          <p:cNvSpPr/>
          <p:nvPr/>
        </p:nvSpPr>
        <p:spPr>
          <a:xfrm>
            <a:off x="6057889" y="950551"/>
            <a:ext cx="286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Unjust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C5344F-079A-4F33-8E18-FF245FB0F6D2}"/>
              </a:ext>
            </a:extLst>
          </p:cNvPr>
          <p:cNvSpPr/>
          <p:nvPr/>
        </p:nvSpPr>
        <p:spPr>
          <a:xfrm>
            <a:off x="9448803" y="950551"/>
            <a:ext cx="2133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Malevolence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31825F1-3C55-4420-8D10-81E66070C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85" y="737642"/>
            <a:ext cx="381000" cy="6187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56E96C-488A-4CDD-8F02-983186ACEA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" y="756469"/>
            <a:ext cx="373969" cy="6073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41425BE-641C-4EDB-A422-99D46C59B274}"/>
              </a:ext>
            </a:extLst>
          </p:cNvPr>
          <p:cNvSpPr/>
          <p:nvPr/>
        </p:nvSpPr>
        <p:spPr>
          <a:xfrm>
            <a:off x="76200" y="1829320"/>
            <a:ext cx="604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  <a:latin typeface="+mn-lt"/>
              </a:rPr>
              <a:t>RIGHTEOUS DOMINION</a:t>
            </a:r>
          </a:p>
          <a:p>
            <a:pPr algn="ctr"/>
            <a:r>
              <a:rPr lang="en-US" b="1" dirty="0">
                <a:solidFill>
                  <a:srgbClr val="00FF00"/>
                </a:solidFill>
                <a:latin typeface="+mn-lt"/>
              </a:rPr>
              <a:t>Uphold Agency: Liberty, Justice, Mercy</a:t>
            </a:r>
            <a:endParaRPr lang="en-US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15D3CF-4FF5-41B2-9F2E-D00C856C6A50}"/>
              </a:ext>
            </a:extLst>
          </p:cNvPr>
          <p:cNvSpPr/>
          <p:nvPr/>
        </p:nvSpPr>
        <p:spPr>
          <a:xfrm>
            <a:off x="6120204" y="1868269"/>
            <a:ext cx="605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UNRIGHTEOUS DOMINION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War on Agency: Tyranny, Injustice, Cruelty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1DFB323-1F03-419B-A6E0-CD36E4778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98" y="737642"/>
            <a:ext cx="380869" cy="6189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DB8FA5-ADC4-4403-B9BC-B025EF902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644" y="731137"/>
            <a:ext cx="378956" cy="621876"/>
          </a:xfrm>
          <a:prstGeom prst="rect">
            <a:avLst/>
          </a:prstGeom>
        </p:spPr>
      </p:pic>
      <p:pic>
        <p:nvPicPr>
          <p:cNvPr id="47" name="Picture 46" descr="A brown leather boot&#10;&#10;Description automatically generated with medium confidence">
            <a:extLst>
              <a:ext uri="{FF2B5EF4-FFF2-40B4-BE49-F238E27FC236}">
                <a16:creationId xmlns:a16="http://schemas.microsoft.com/office/drawing/2014/main" id="{60B55CF3-6A47-4B08-BF36-B88E9556CF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86" y="1906494"/>
            <a:ext cx="924014" cy="588631"/>
          </a:xfrm>
          <a:prstGeom prst="rect">
            <a:avLst/>
          </a:prstGeom>
        </p:spPr>
      </p:pic>
      <p:pic>
        <p:nvPicPr>
          <p:cNvPr id="48" name="Picture 47" descr="A brown leather boot&#10;&#10;Description automatically generated with medium confidence">
            <a:extLst>
              <a:ext uri="{FF2B5EF4-FFF2-40B4-BE49-F238E27FC236}">
                <a16:creationId xmlns:a16="http://schemas.microsoft.com/office/drawing/2014/main" id="{A8D90BBE-C35F-4600-9428-ACFFFCAF9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6" y="1925969"/>
            <a:ext cx="924014" cy="588631"/>
          </a:xfrm>
          <a:prstGeom prst="rect">
            <a:avLst/>
          </a:prstGeom>
        </p:spPr>
      </p:pic>
      <p:pic>
        <p:nvPicPr>
          <p:cNvPr id="49" name="Picture 48" descr="A black boo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765D388-251B-4B56-BE3E-2F805D0389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8976"/>
            <a:ext cx="473232" cy="77925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9C3FDC5-93D1-494E-8FC9-3EE0A1DF6433}"/>
              </a:ext>
            </a:extLst>
          </p:cNvPr>
          <p:cNvSpPr/>
          <p:nvPr/>
        </p:nvSpPr>
        <p:spPr>
          <a:xfrm>
            <a:off x="304800" y="2814935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(8) How do we befriend and defend The Constitution?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B985B24-FAE5-4B58-8462-B8A29554A7C7}"/>
              </a:ext>
            </a:extLst>
          </p:cNvPr>
          <p:cNvCxnSpPr/>
          <p:nvPr/>
        </p:nvCxnSpPr>
        <p:spPr>
          <a:xfrm>
            <a:off x="4912787" y="786205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D061DA-E481-4EBD-B825-DF1D9C440178}"/>
              </a:ext>
            </a:extLst>
          </p:cNvPr>
          <p:cNvGrpSpPr/>
          <p:nvPr/>
        </p:nvGrpSpPr>
        <p:grpSpPr>
          <a:xfrm>
            <a:off x="1874293" y="3863988"/>
            <a:ext cx="2240507" cy="1655453"/>
            <a:chOff x="327143" y="1501787"/>
            <a:chExt cx="2240507" cy="16554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71FA788-8622-4913-8306-1085B0CCC484}"/>
                </a:ext>
              </a:extLst>
            </p:cNvPr>
            <p:cNvGrpSpPr/>
            <p:nvPr/>
          </p:nvGrpSpPr>
          <p:grpSpPr>
            <a:xfrm>
              <a:off x="327143" y="1618225"/>
              <a:ext cx="2240507" cy="982100"/>
              <a:chOff x="327143" y="1618225"/>
              <a:chExt cx="2240507" cy="98210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7008DD3-C66F-4838-8315-4A6075BBA191}"/>
                  </a:ext>
                </a:extLst>
              </p:cNvPr>
              <p:cNvSpPr txBox="1"/>
              <p:nvPr/>
            </p:nvSpPr>
            <p:spPr>
              <a:xfrm>
                <a:off x="327143" y="1618225"/>
                <a:ext cx="643125" cy="97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Form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Establish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Insure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B6D4A6F-9F52-4777-8FE5-FE098D9EB262}"/>
                  </a:ext>
                </a:extLst>
              </p:cNvPr>
              <p:cNvSpPr txBox="1"/>
              <p:nvPr/>
            </p:nvSpPr>
            <p:spPr>
              <a:xfrm>
                <a:off x="1927731" y="1627751"/>
                <a:ext cx="639919" cy="97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Provide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Promote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000" dirty="0">
                    <a:latin typeface="Ubuntu" panose="020B0504030602030204"/>
                  </a:rPr>
                  <a:t>Secure</a:t>
                </a:r>
              </a:p>
            </p:txBody>
          </p:sp>
        </p:grp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82FBF89A-664B-4A17-80C5-8E52ED008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895" y="1501787"/>
              <a:ext cx="1000481" cy="117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EB9329-B817-42F9-B6E1-2508DF10D1F3}"/>
                </a:ext>
              </a:extLst>
            </p:cNvPr>
            <p:cNvSpPr txBox="1"/>
            <p:nvPr/>
          </p:nvSpPr>
          <p:spPr>
            <a:xfrm>
              <a:off x="826195" y="2695575"/>
              <a:ext cx="1245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Ubuntu" panose="020B0504030602030204"/>
                </a:rPr>
                <a:t>WE THE PEOPLE</a:t>
              </a:r>
            </a:p>
            <a:p>
              <a:pPr algn="ctr"/>
              <a:r>
                <a:rPr lang="en-US" sz="1200" dirty="0">
                  <a:latin typeface="Ubuntu" panose="020B0504030602030204"/>
                </a:rPr>
                <a:t>ARE SOVEREIGN!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9E26EE-6CC3-41F1-A805-DBDF666BCF03}"/>
              </a:ext>
            </a:extLst>
          </p:cNvPr>
          <p:cNvGrpSpPr/>
          <p:nvPr/>
        </p:nvGrpSpPr>
        <p:grpSpPr>
          <a:xfrm>
            <a:off x="8201410" y="3798469"/>
            <a:ext cx="1982401" cy="1702462"/>
            <a:chOff x="6646291" y="1436269"/>
            <a:chExt cx="1982401" cy="170246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7265192-B5CD-4232-A6D8-67C470BFD1D2}"/>
                </a:ext>
              </a:extLst>
            </p:cNvPr>
            <p:cNvGrpSpPr/>
            <p:nvPr/>
          </p:nvGrpSpPr>
          <p:grpSpPr>
            <a:xfrm>
              <a:off x="6646291" y="2861732"/>
              <a:ext cx="1982401" cy="276999"/>
              <a:chOff x="6646291" y="2861732"/>
              <a:chExt cx="1982401" cy="2769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2A169A-4D50-45C8-A8EE-E954E97F2791}"/>
                  </a:ext>
                </a:extLst>
              </p:cNvPr>
              <p:cNvSpPr/>
              <p:nvPr/>
            </p:nvSpPr>
            <p:spPr>
              <a:xfrm>
                <a:off x="6646291" y="2897701"/>
                <a:ext cx="1982401" cy="212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15D1B79-02EC-44E3-9560-E0EEE04573CA}"/>
                  </a:ext>
                </a:extLst>
              </p:cNvPr>
              <p:cNvSpPr txBox="1"/>
              <p:nvPr/>
            </p:nvSpPr>
            <p:spPr>
              <a:xfrm>
                <a:off x="6917962" y="2861732"/>
                <a:ext cx="15771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DON’T TREAD ON ME!</a:t>
                </a:r>
              </a:p>
            </p:txBody>
          </p:sp>
        </p:grpSp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A51DBEB4-9027-4518-B546-984E50EE9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706" y="1436269"/>
              <a:ext cx="1256129" cy="145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8280F8-28E5-4CE2-AD9D-9318B472E822}"/>
              </a:ext>
            </a:extLst>
          </p:cNvPr>
          <p:cNvGrpSpPr/>
          <p:nvPr/>
        </p:nvGrpSpPr>
        <p:grpSpPr>
          <a:xfrm>
            <a:off x="1810532" y="5638800"/>
            <a:ext cx="8558318" cy="930431"/>
            <a:chOff x="1810532" y="9585169"/>
            <a:chExt cx="8558318" cy="93043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92C0214-2A7C-4277-8261-7AC04856BF17}"/>
                </a:ext>
              </a:extLst>
            </p:cNvPr>
            <p:cNvGrpSpPr/>
            <p:nvPr/>
          </p:nvGrpSpPr>
          <p:grpSpPr>
            <a:xfrm>
              <a:off x="1810532" y="9585169"/>
              <a:ext cx="8557019" cy="893791"/>
              <a:chOff x="286531" y="3230535"/>
              <a:chExt cx="8557019" cy="8937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4706BA9-0E18-4B93-99BE-D9BFEF61B470}"/>
                  </a:ext>
                </a:extLst>
              </p:cNvPr>
              <p:cNvGrpSpPr/>
              <p:nvPr/>
            </p:nvGrpSpPr>
            <p:grpSpPr>
              <a:xfrm>
                <a:off x="286531" y="3230535"/>
                <a:ext cx="8557019" cy="893791"/>
                <a:chOff x="286531" y="3230535"/>
                <a:chExt cx="8557019" cy="893791"/>
              </a:xfrm>
            </p:grpSpPr>
            <p:sp>
              <p:nvSpPr>
                <p:cNvPr id="85" name="Rounded Rectangle 476">
                  <a:extLst>
                    <a:ext uri="{FF2B5EF4-FFF2-40B4-BE49-F238E27FC236}">
                      <a16:creationId xmlns:a16="http://schemas.microsoft.com/office/drawing/2014/main" id="{4190BBC8-B56E-4B3C-AF3F-B887ED239249}"/>
                    </a:ext>
                  </a:extLst>
                </p:cNvPr>
                <p:cNvSpPr/>
                <p:nvPr/>
              </p:nvSpPr>
              <p:spPr>
                <a:xfrm>
                  <a:off x="7599966" y="3230535"/>
                  <a:ext cx="1243584" cy="21765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C69B8C95-279E-41E4-978E-87C670B5B8B8}"/>
                    </a:ext>
                  </a:extLst>
                </p:cNvPr>
                <p:cNvGrpSpPr/>
                <p:nvPr/>
              </p:nvGrpSpPr>
              <p:grpSpPr>
                <a:xfrm>
                  <a:off x="5181600" y="3234125"/>
                  <a:ext cx="2441639" cy="214060"/>
                  <a:chOff x="301561" y="3234125"/>
                  <a:chExt cx="2441639" cy="21406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1" name="Rounded Rectangle 492">
                    <a:extLst>
                      <a:ext uri="{FF2B5EF4-FFF2-40B4-BE49-F238E27FC236}">
                        <a16:creationId xmlns:a16="http://schemas.microsoft.com/office/drawing/2014/main" id="{DC290405-7DE1-4631-AD70-D1C7A58540ED}"/>
                      </a:ext>
                    </a:extLst>
                  </p:cNvPr>
                  <p:cNvSpPr/>
                  <p:nvPr/>
                </p:nvSpPr>
                <p:spPr>
                  <a:xfrm>
                    <a:off x="1520901" y="3234125"/>
                    <a:ext cx="1222299" cy="214060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ounded Rectangle 493">
                    <a:extLst>
                      <a:ext uri="{FF2B5EF4-FFF2-40B4-BE49-F238E27FC236}">
                        <a16:creationId xmlns:a16="http://schemas.microsoft.com/office/drawing/2014/main" id="{ADCA2AC2-7542-42C4-8ACD-989FE18EE768}"/>
                      </a:ext>
                    </a:extLst>
                  </p:cNvPr>
                  <p:cNvSpPr/>
                  <p:nvPr/>
                </p:nvSpPr>
                <p:spPr>
                  <a:xfrm>
                    <a:off x="301561" y="3240633"/>
                    <a:ext cx="1222299" cy="205193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8911973-13FC-4C26-8926-54F345A114C5}"/>
                    </a:ext>
                  </a:extLst>
                </p:cNvPr>
                <p:cNvGrpSpPr/>
                <p:nvPr/>
              </p:nvGrpSpPr>
              <p:grpSpPr>
                <a:xfrm>
                  <a:off x="2739961" y="3242991"/>
                  <a:ext cx="2441639" cy="205193"/>
                  <a:chOff x="301561" y="3242991"/>
                  <a:chExt cx="2441639" cy="205193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9" name="Rounded Rectangle 490">
                    <a:extLst>
                      <a:ext uri="{FF2B5EF4-FFF2-40B4-BE49-F238E27FC236}">
                        <a16:creationId xmlns:a16="http://schemas.microsoft.com/office/drawing/2014/main" id="{6D394611-A389-4123-A9AE-A749A6EBFEB9}"/>
                      </a:ext>
                    </a:extLst>
                  </p:cNvPr>
                  <p:cNvSpPr/>
                  <p:nvPr/>
                </p:nvSpPr>
                <p:spPr>
                  <a:xfrm>
                    <a:off x="1520901" y="3242991"/>
                    <a:ext cx="1222299" cy="205193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ounded Rectangle 491">
                    <a:extLst>
                      <a:ext uri="{FF2B5EF4-FFF2-40B4-BE49-F238E27FC236}">
                        <a16:creationId xmlns:a16="http://schemas.microsoft.com/office/drawing/2014/main" id="{C01810D8-2F01-4F17-BAC3-5808A15B0A74}"/>
                      </a:ext>
                    </a:extLst>
                  </p:cNvPr>
                  <p:cNvSpPr/>
                  <p:nvPr/>
                </p:nvSpPr>
                <p:spPr>
                  <a:xfrm>
                    <a:off x="301561" y="3242992"/>
                    <a:ext cx="1222299" cy="202834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FFCBC93-F449-4D1C-A85D-1F9E33B67487}"/>
                    </a:ext>
                  </a:extLst>
                </p:cNvPr>
                <p:cNvGrpSpPr/>
                <p:nvPr/>
              </p:nvGrpSpPr>
              <p:grpSpPr>
                <a:xfrm>
                  <a:off x="286531" y="3241471"/>
                  <a:ext cx="2458574" cy="206713"/>
                  <a:chOff x="294151" y="3241471"/>
                  <a:chExt cx="2458574" cy="206713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Rounded Rectangle 488">
                    <a:extLst>
                      <a:ext uri="{FF2B5EF4-FFF2-40B4-BE49-F238E27FC236}">
                        <a16:creationId xmlns:a16="http://schemas.microsoft.com/office/drawing/2014/main" id="{0648876D-C61D-4F0A-9542-1E4E05B7582D}"/>
                      </a:ext>
                    </a:extLst>
                  </p:cNvPr>
                  <p:cNvSpPr/>
                  <p:nvPr/>
                </p:nvSpPr>
                <p:spPr>
                  <a:xfrm>
                    <a:off x="1530426" y="3241471"/>
                    <a:ext cx="1222299" cy="206713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ounded Rectangle 489">
                    <a:extLst>
                      <a:ext uri="{FF2B5EF4-FFF2-40B4-BE49-F238E27FC236}">
                        <a16:creationId xmlns:a16="http://schemas.microsoft.com/office/drawing/2014/main" id="{132E1ED5-E324-4015-A073-48C04312905A}"/>
                      </a:ext>
                    </a:extLst>
                  </p:cNvPr>
                  <p:cNvSpPr/>
                  <p:nvPr/>
                </p:nvSpPr>
                <p:spPr>
                  <a:xfrm>
                    <a:off x="294151" y="3242218"/>
                    <a:ext cx="1243584" cy="203607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0A7FB872-B132-40E6-82DA-1FA2BAE5507C}"/>
                    </a:ext>
                  </a:extLst>
                </p:cNvPr>
                <p:cNvGrpSpPr/>
                <p:nvPr/>
              </p:nvGrpSpPr>
              <p:grpSpPr>
                <a:xfrm>
                  <a:off x="304801" y="3429000"/>
                  <a:ext cx="8534399" cy="695326"/>
                  <a:chOff x="304801" y="3429000"/>
                  <a:chExt cx="8534399" cy="457200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8C7446EC-62A3-49AB-8AE2-A12ECA385683}"/>
                      </a:ext>
                    </a:extLst>
                  </p:cNvPr>
                  <p:cNvSpPr/>
                  <p:nvPr/>
                </p:nvSpPr>
                <p:spPr>
                  <a:xfrm>
                    <a:off x="304801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2B6D8B23-068C-435E-BE37-7120626B89FA}"/>
                      </a:ext>
                    </a:extLst>
                  </p:cNvPr>
                  <p:cNvSpPr/>
                  <p:nvPr/>
                </p:nvSpPr>
                <p:spPr>
                  <a:xfrm>
                    <a:off x="1523860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8E7B3F59-172D-4C01-B32C-A5FEF5701BF9}"/>
                      </a:ext>
                    </a:extLst>
                  </p:cNvPr>
                  <p:cNvSpPr/>
                  <p:nvPr/>
                </p:nvSpPr>
                <p:spPr>
                  <a:xfrm>
                    <a:off x="2742919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AA52EC02-15D6-463D-93BA-1B520BDEE29B}"/>
                      </a:ext>
                    </a:extLst>
                  </p:cNvPr>
                  <p:cNvSpPr/>
                  <p:nvPr/>
                </p:nvSpPr>
                <p:spPr>
                  <a:xfrm>
                    <a:off x="3961979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B792187-3119-442A-AB8E-2A3430A46A6A}"/>
                      </a:ext>
                    </a:extLst>
                  </p:cNvPr>
                  <p:cNvSpPr/>
                  <p:nvPr/>
                </p:nvSpPr>
                <p:spPr>
                  <a:xfrm>
                    <a:off x="5182022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BD151C5-F0E3-4ED5-AF3E-193AC3912540}"/>
                      </a:ext>
                    </a:extLst>
                  </p:cNvPr>
                  <p:cNvSpPr/>
                  <p:nvPr/>
                </p:nvSpPr>
                <p:spPr>
                  <a:xfrm>
                    <a:off x="6401082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E17BFDC-BD16-4095-918A-B25F9C345E72}"/>
                      </a:ext>
                    </a:extLst>
                  </p:cNvPr>
                  <p:cNvSpPr/>
                  <p:nvPr/>
                </p:nvSpPr>
                <p:spPr>
                  <a:xfrm>
                    <a:off x="7620141" y="3429000"/>
                    <a:ext cx="1219059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Ubuntu" pitchFamily="34" charset="0"/>
                    </a:endParaRPr>
                  </a:p>
                </p:txBody>
              </p:sp>
            </p:grpSp>
          </p:grpSp>
          <p:pic>
            <p:nvPicPr>
              <p:cNvPr id="78" name="Picture 3">
                <a:extLst>
                  <a:ext uri="{FF2B5EF4-FFF2-40B4-BE49-F238E27FC236}">
                    <a16:creationId xmlns:a16="http://schemas.microsoft.com/office/drawing/2014/main" id="{39031692-EE0E-4B66-AE2B-75656407FD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67" y="3463087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3">
                <a:extLst>
                  <a:ext uri="{FF2B5EF4-FFF2-40B4-BE49-F238E27FC236}">
                    <a16:creationId xmlns:a16="http://schemas.microsoft.com/office/drawing/2014/main" id="{63317906-8AD3-4D18-86CD-AB92295BC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052" y="3462341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3">
                <a:extLst>
                  <a:ext uri="{FF2B5EF4-FFF2-40B4-BE49-F238E27FC236}">
                    <a16:creationId xmlns:a16="http://schemas.microsoft.com/office/drawing/2014/main" id="{9A1380CB-B700-4361-9F35-0E09490E9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015" y="3463721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3">
                <a:extLst>
                  <a:ext uri="{FF2B5EF4-FFF2-40B4-BE49-F238E27FC236}">
                    <a16:creationId xmlns:a16="http://schemas.microsoft.com/office/drawing/2014/main" id="{697304F5-ABBE-4ACD-920C-A4A1E3D1D3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3468055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3">
                <a:extLst>
                  <a:ext uri="{FF2B5EF4-FFF2-40B4-BE49-F238E27FC236}">
                    <a16:creationId xmlns:a16="http://schemas.microsoft.com/office/drawing/2014/main" id="{AF4C7F06-C392-43DF-A223-6C0A0DF77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5467" y="3468484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3">
                <a:extLst>
                  <a:ext uri="{FF2B5EF4-FFF2-40B4-BE49-F238E27FC236}">
                    <a16:creationId xmlns:a16="http://schemas.microsoft.com/office/drawing/2014/main" id="{35C30A40-B452-41D7-91C5-6C2C33658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0852" y="3467738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">
                <a:extLst>
                  <a:ext uri="{FF2B5EF4-FFF2-40B4-BE49-F238E27FC236}">
                    <a16:creationId xmlns:a16="http://schemas.microsoft.com/office/drawing/2014/main" id="{F8F06EC5-68A5-4D2A-95B3-969B2559F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9578" y="3466112"/>
                <a:ext cx="409570" cy="8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3E43840-F5A2-4532-A3D7-CD06DC483645}"/>
                </a:ext>
              </a:extLst>
            </p:cNvPr>
            <p:cNvSpPr txBox="1"/>
            <p:nvPr/>
          </p:nvSpPr>
          <p:spPr>
            <a:xfrm>
              <a:off x="2023547" y="9860946"/>
              <a:ext cx="851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Legislative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Branch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65D24AF-5032-488D-8F43-CA4A62A69A69}"/>
                </a:ext>
              </a:extLst>
            </p:cNvPr>
            <p:cNvSpPr txBox="1"/>
            <p:nvPr/>
          </p:nvSpPr>
          <p:spPr>
            <a:xfrm>
              <a:off x="6830625" y="9861352"/>
              <a:ext cx="983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Amendment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Process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6064C20-EE1D-4EBE-BA7B-A1622C63BEC8}"/>
                </a:ext>
              </a:extLst>
            </p:cNvPr>
            <p:cNvSpPr txBox="1"/>
            <p:nvPr/>
          </p:nvSpPr>
          <p:spPr>
            <a:xfrm>
              <a:off x="7999257" y="9859834"/>
              <a:ext cx="109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Constitutional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Supremacy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72597D4-26E9-4EEE-933D-918FE525766B}"/>
                </a:ext>
              </a:extLst>
            </p:cNvPr>
            <p:cNvSpPr txBox="1"/>
            <p:nvPr/>
          </p:nvSpPr>
          <p:spPr>
            <a:xfrm>
              <a:off x="9320426" y="9861352"/>
              <a:ext cx="918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Ratification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Process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F1B0353-03FF-4072-922C-3D536F704775}"/>
                </a:ext>
              </a:extLst>
            </p:cNvPr>
            <p:cNvSpPr txBox="1"/>
            <p:nvPr/>
          </p:nvSpPr>
          <p:spPr>
            <a:xfrm>
              <a:off x="3268857" y="9861352"/>
              <a:ext cx="79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Executive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Branch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CF7FE9D-1BAD-4CB3-B09B-68E7EE461E60}"/>
                </a:ext>
              </a:extLst>
            </p:cNvPr>
            <p:cNvSpPr txBox="1"/>
            <p:nvPr/>
          </p:nvSpPr>
          <p:spPr>
            <a:xfrm>
              <a:off x="5708511" y="9861352"/>
              <a:ext cx="777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State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Relations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88344B2-5CAD-407E-932B-337A6432CF50}"/>
                </a:ext>
              </a:extLst>
            </p:cNvPr>
            <p:cNvSpPr txBox="1"/>
            <p:nvPr/>
          </p:nvSpPr>
          <p:spPr>
            <a:xfrm>
              <a:off x="4545532" y="9861352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Judicial</a:t>
              </a:r>
            </a:p>
            <a:p>
              <a:pPr algn="ctr"/>
              <a:r>
                <a:rPr lang="en-US" sz="1200" b="1" dirty="0">
                  <a:latin typeface="Ubuntu" pitchFamily="34" charset="0"/>
                </a:rPr>
                <a:t>Branch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03C4234-2C2C-45D9-9B3A-201E5E330F78}"/>
                </a:ext>
              </a:extLst>
            </p:cNvPr>
            <p:cNvGrpSpPr/>
            <p:nvPr/>
          </p:nvGrpSpPr>
          <p:grpSpPr>
            <a:xfrm>
              <a:off x="1822547" y="9604692"/>
              <a:ext cx="8546303" cy="217081"/>
              <a:chOff x="298547" y="3274963"/>
              <a:chExt cx="8546303" cy="217081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0CBD847-3A73-4835-88DE-E44F3D765B9E}"/>
                  </a:ext>
                </a:extLst>
              </p:cNvPr>
              <p:cNvSpPr txBox="1"/>
              <p:nvPr/>
            </p:nvSpPr>
            <p:spPr>
              <a:xfrm>
                <a:off x="298547" y="3276548"/>
                <a:ext cx="12222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289B873-EFCC-45C1-B538-E60B9EA3EC5F}"/>
                  </a:ext>
                </a:extLst>
              </p:cNvPr>
              <p:cNvSpPr txBox="1"/>
              <p:nvPr/>
            </p:nvSpPr>
            <p:spPr>
              <a:xfrm>
                <a:off x="1514091" y="3276600"/>
                <a:ext cx="12190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BE7CE1A-BD45-4560-BBBB-8B8760090837}"/>
                  </a:ext>
                </a:extLst>
              </p:cNvPr>
              <p:cNvGrpSpPr/>
              <p:nvPr/>
            </p:nvGrpSpPr>
            <p:grpSpPr>
              <a:xfrm>
                <a:off x="2736864" y="3274963"/>
                <a:ext cx="6107986" cy="217081"/>
                <a:chOff x="3199576" y="6604903"/>
                <a:chExt cx="6107986" cy="217081"/>
              </a:xfrm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C7A4A40-FEEE-445C-AD18-F22E5B5F690D}"/>
                    </a:ext>
                  </a:extLst>
                </p:cNvPr>
                <p:cNvSpPr txBox="1"/>
                <p:nvPr/>
              </p:nvSpPr>
              <p:spPr>
                <a:xfrm>
                  <a:off x="3199576" y="6606540"/>
                  <a:ext cx="122448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Ubuntu" pitchFamily="34" charset="0"/>
                    </a:rPr>
                    <a:t>ARTICLE III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3F0877B8-CF09-432D-B620-F6B358F75C89}"/>
                    </a:ext>
                  </a:extLst>
                </p:cNvPr>
                <p:cNvSpPr txBox="1"/>
                <p:nvPr/>
              </p:nvSpPr>
              <p:spPr>
                <a:xfrm>
                  <a:off x="4424061" y="6606540"/>
                  <a:ext cx="122067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Ubuntu" pitchFamily="34" charset="0"/>
                    </a:rPr>
                    <a:t>ARTICLE IV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3B18FC6-FC74-41AD-8C03-264D7E39DE5B}"/>
                    </a:ext>
                  </a:extLst>
                </p:cNvPr>
                <p:cNvSpPr txBox="1"/>
                <p:nvPr/>
              </p:nvSpPr>
              <p:spPr>
                <a:xfrm>
                  <a:off x="5638256" y="6606540"/>
                  <a:ext cx="122229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Ubuntu" pitchFamily="34" charset="0"/>
                    </a:rPr>
                    <a:t>ARTICLE V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900A27A-3036-48CC-8A2F-D1E3F10C70C7}"/>
                    </a:ext>
                  </a:extLst>
                </p:cNvPr>
                <p:cNvSpPr txBox="1"/>
                <p:nvPr/>
              </p:nvSpPr>
              <p:spPr>
                <a:xfrm>
                  <a:off x="6872669" y="6606540"/>
                  <a:ext cx="120888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Ubuntu" pitchFamily="34" charset="0"/>
                    </a:rPr>
                    <a:t>ARTICLE VI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E97B79F-1DE8-46A2-96F8-4FC018206215}"/>
                    </a:ext>
                  </a:extLst>
                </p:cNvPr>
                <p:cNvSpPr txBox="1"/>
                <p:nvPr/>
              </p:nvSpPr>
              <p:spPr>
                <a:xfrm>
                  <a:off x="8098676" y="6604903"/>
                  <a:ext cx="120888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Ubuntu" pitchFamily="34" charset="0"/>
                    </a:rPr>
                    <a:t>ARTICLE VII</a:t>
                  </a:r>
                </a:p>
              </p:txBody>
            </p:sp>
          </p:grp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EB705E-C201-475E-9229-E132BF8D54F3}"/>
                </a:ext>
              </a:extLst>
            </p:cNvPr>
            <p:cNvSpPr txBox="1"/>
            <p:nvPr/>
          </p:nvSpPr>
          <p:spPr>
            <a:xfrm>
              <a:off x="2186000" y="10269379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PURSE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6D00B6D-BD54-438E-8DBC-289114B33B3A}"/>
                </a:ext>
              </a:extLst>
            </p:cNvPr>
            <p:cNvSpPr txBox="1"/>
            <p:nvPr/>
          </p:nvSpPr>
          <p:spPr>
            <a:xfrm>
              <a:off x="4610228" y="10269379"/>
              <a:ext cx="5277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GAVEL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5527476-0807-4943-B168-DCBC85820B35}"/>
                </a:ext>
              </a:extLst>
            </p:cNvPr>
            <p:cNvSpPr txBox="1"/>
            <p:nvPr/>
          </p:nvSpPr>
          <p:spPr>
            <a:xfrm>
              <a:off x="3368548" y="10269379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SWORD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9E018D1-6AC0-4E00-93E4-490DF2B5F0A1}"/>
                </a:ext>
              </a:extLst>
            </p:cNvPr>
            <p:cNvSpPr txBox="1"/>
            <p:nvPr/>
          </p:nvSpPr>
          <p:spPr>
            <a:xfrm>
              <a:off x="5844860" y="10269379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UNIFY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564359-EB7E-420D-BB9E-79E7FA042CAD}"/>
                </a:ext>
              </a:extLst>
            </p:cNvPr>
            <p:cNvSpPr txBox="1"/>
            <p:nvPr/>
          </p:nvSpPr>
          <p:spPr>
            <a:xfrm>
              <a:off x="7051247" y="10269379"/>
              <a:ext cx="538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ADAPT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269D715-1277-4552-B585-99877B2E62D6}"/>
                </a:ext>
              </a:extLst>
            </p:cNvPr>
            <p:cNvSpPr txBox="1"/>
            <p:nvPr/>
          </p:nvSpPr>
          <p:spPr>
            <a:xfrm>
              <a:off x="8306905" y="10269379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OATH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ADC357F-9D58-4D7B-B244-92ED7F5B1EA9}"/>
                </a:ext>
              </a:extLst>
            </p:cNvPr>
            <p:cNvSpPr txBox="1"/>
            <p:nvPr/>
          </p:nvSpPr>
          <p:spPr>
            <a:xfrm>
              <a:off x="9503706" y="10269379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Ubuntu" pitchFamily="34" charset="0"/>
                </a:rPr>
                <a:t>ADOPT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C7F56E-38C2-4A98-8682-A67A37488B0C}"/>
              </a:ext>
            </a:extLst>
          </p:cNvPr>
          <p:cNvGrpSpPr/>
          <p:nvPr/>
        </p:nvGrpSpPr>
        <p:grpSpPr>
          <a:xfrm>
            <a:off x="4495801" y="3581400"/>
            <a:ext cx="2623522" cy="1856159"/>
            <a:chOff x="4495801" y="7358359"/>
            <a:chExt cx="2623522" cy="1856159"/>
          </a:xfrm>
        </p:grpSpPr>
        <p:pic>
          <p:nvPicPr>
            <p:cNvPr id="58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15B63D75-E52C-48D8-8316-21AAC3E90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7358359"/>
              <a:ext cx="2013923" cy="185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A86B147-B754-4558-8446-A26C37C83397}"/>
                </a:ext>
              </a:extLst>
            </p:cNvPr>
            <p:cNvSpPr/>
            <p:nvPr/>
          </p:nvSpPr>
          <p:spPr>
            <a:xfrm>
              <a:off x="4495801" y="7398055"/>
              <a:ext cx="614227" cy="1560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5ACA6C-58FB-4F81-8ADB-4952BFA3FCDB}"/>
                </a:ext>
              </a:extLst>
            </p:cNvPr>
            <p:cNvSpPr txBox="1"/>
            <p:nvPr/>
          </p:nvSpPr>
          <p:spPr>
            <a:xfrm>
              <a:off x="5788131" y="8108348"/>
              <a:ext cx="6286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Ubuntu" pitchFamily="34" charset="0"/>
                </a:rPr>
                <a:t>Articles</a:t>
              </a:r>
            </a:p>
            <a:p>
              <a:pPr algn="ctr"/>
              <a:r>
                <a:rPr lang="en-US" sz="1000" b="1" dirty="0">
                  <a:latin typeface="Ubuntu" pitchFamily="34" charset="0"/>
                </a:rPr>
                <a:t>Sections</a:t>
              </a:r>
            </a:p>
            <a:p>
              <a:pPr algn="ctr"/>
              <a:r>
                <a:rPr lang="en-US" sz="1000" b="1" dirty="0">
                  <a:latin typeface="Ubuntu" pitchFamily="34" charset="0"/>
                </a:rPr>
                <a:t>Clauses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7</a:t>
            </a:fld>
            <a:endParaRPr lang="en-US" dirty="0"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3CFAA42-B887-4289-B9A0-3B990E16BA94}"/>
              </a:ext>
            </a:extLst>
          </p:cNvPr>
          <p:cNvSpPr/>
          <p:nvPr/>
        </p:nvSpPr>
        <p:spPr>
          <a:xfrm>
            <a:off x="304800" y="228600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(9) How is The Constitution under attack?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028B25D-CA03-4996-829A-775B72B95D5C}"/>
              </a:ext>
            </a:extLst>
          </p:cNvPr>
          <p:cNvSpPr/>
          <p:nvPr/>
        </p:nvSpPr>
        <p:spPr>
          <a:xfrm>
            <a:off x="533400" y="60960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“Therefore, I, the Lord, justify you, and your brethren of my church, in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befriending that law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which is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constitutional law of the land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; And as pertaining to law of man, whatsoever 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more or less than this, cometh of evil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(Doctrine and Covenants 98:6-7)</a:t>
            </a:r>
          </a:p>
        </p:txBody>
      </p:sp>
      <p:sp>
        <p:nvSpPr>
          <p:cNvPr id="128" name="Text Box 17">
            <a:extLst>
              <a:ext uri="{FF2B5EF4-FFF2-40B4-BE49-F238E27FC236}">
                <a16:creationId xmlns:a16="http://schemas.microsoft.com/office/drawing/2014/main" id="{B2962011-DB2E-41DB-A7DF-3311C537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4" y="4350603"/>
            <a:ext cx="2491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Evolving meaning,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224876-231F-43C2-BE4F-6398FF791A24}"/>
              </a:ext>
            </a:extLst>
          </p:cNvPr>
          <p:cNvGrpSpPr/>
          <p:nvPr/>
        </p:nvGrpSpPr>
        <p:grpSpPr>
          <a:xfrm>
            <a:off x="1156260" y="5325496"/>
            <a:ext cx="10315792" cy="1303904"/>
            <a:chOff x="1156260" y="5325496"/>
            <a:chExt cx="10315792" cy="1303904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B138CD6B-B8D2-4223-AF38-0DF802BA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650" y="5688330"/>
              <a:ext cx="3619500" cy="94107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3DAF85E-D965-45E1-B6D1-B3087A275147}"/>
                </a:ext>
              </a:extLst>
            </p:cNvPr>
            <p:cNvSpPr txBox="1"/>
            <p:nvPr/>
          </p:nvSpPr>
          <p:spPr>
            <a:xfrm>
              <a:off x="1156260" y="5325496"/>
              <a:ext cx="103157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“At its core, this debate is about the meaning of the first three words of the constitution: "</a:t>
              </a:r>
              <a:r>
                <a:rPr lang="en-US" dirty="0">
                  <a:solidFill>
                    <a:srgbClr val="FFFF00"/>
                  </a:solidFill>
                  <a:latin typeface="+mn-lt"/>
                </a:rPr>
                <a:t>We the People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."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08992-3F92-497B-9364-11478BA77111}"/>
              </a:ext>
            </a:extLst>
          </p:cNvPr>
          <p:cNvGrpSpPr/>
          <p:nvPr/>
        </p:nvGrpSpPr>
        <p:grpSpPr>
          <a:xfrm>
            <a:off x="8882903" y="5514001"/>
            <a:ext cx="3186673" cy="1191599"/>
            <a:chOff x="8882903" y="5514001"/>
            <a:chExt cx="3186673" cy="1191599"/>
          </a:xfrm>
        </p:grpSpPr>
        <p:grpSp>
          <p:nvGrpSpPr>
            <p:cNvPr id="131" name="Group 33">
              <a:extLst>
                <a:ext uri="{FF2B5EF4-FFF2-40B4-BE49-F238E27FC236}">
                  <a16:creationId xmlns:a16="http://schemas.microsoft.com/office/drawing/2014/main" id="{FCDF3E69-EADE-4BF9-93DF-626779AB1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0400" y="5514001"/>
              <a:ext cx="1249176" cy="1191599"/>
              <a:chOff x="730313" y="2750369"/>
              <a:chExt cx="1249460" cy="1191599"/>
            </a:xfrm>
          </p:grpSpPr>
          <p:sp>
            <p:nvSpPr>
              <p:cNvPr id="132" name="Oval 129">
                <a:extLst>
                  <a:ext uri="{FF2B5EF4-FFF2-40B4-BE49-F238E27FC236}">
                    <a16:creationId xmlns:a16="http://schemas.microsoft.com/office/drawing/2014/main" id="{DCD6D2CD-98D8-4FC7-91BD-06E0C9656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13" y="2750369"/>
                <a:ext cx="1249460" cy="119159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3DBA385-2605-4C2A-B3E4-D8BB7B8B7C80}"/>
                  </a:ext>
                </a:extLst>
              </p:cNvPr>
              <p:cNvSpPr txBox="1"/>
              <p:nvPr/>
            </p:nvSpPr>
            <p:spPr>
              <a:xfrm>
                <a:off x="786108" y="2976836"/>
                <a:ext cx="1120433" cy="738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b="1" dirty="0">
                    <a:latin typeface="+mn-lt"/>
                  </a:rPr>
                  <a:t>Rights</a:t>
                </a:r>
              </a:p>
              <a:p>
                <a:pPr algn="ctr" eaLnBrk="1" hangingPunct="1">
                  <a:defRPr/>
                </a:pPr>
                <a:endParaRPr lang="en-US" sz="1400" b="1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1400" b="1" dirty="0">
                    <a:latin typeface="+mn-lt"/>
                  </a:rPr>
                  <a:t>Government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2429BC6-99A8-4254-883D-89F8569D21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338" y="3361480"/>
                <a:ext cx="9374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 Box 17">
              <a:extLst>
                <a:ext uri="{FF2B5EF4-FFF2-40B4-BE49-F238E27FC236}">
                  <a16:creationId xmlns:a16="http://schemas.microsoft.com/office/drawing/2014/main" id="{0D119983-61B2-4290-B16D-058BE0CAE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2903" y="5815047"/>
              <a:ext cx="201369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FF00"/>
                  </a:solidFill>
                  <a:latin typeface="+mn-lt"/>
                </a:rPr>
                <a:t>Individual: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FF00"/>
                  </a:solidFill>
                  <a:latin typeface="+mn-lt"/>
                </a:rPr>
                <a:t>Natural Rights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5D655F-83C2-4FB0-B3B5-9C239D906769}"/>
              </a:ext>
            </a:extLst>
          </p:cNvPr>
          <p:cNvGrpSpPr/>
          <p:nvPr/>
        </p:nvGrpSpPr>
        <p:grpSpPr>
          <a:xfrm>
            <a:off x="122424" y="5437801"/>
            <a:ext cx="3077976" cy="1191599"/>
            <a:chOff x="122424" y="5437801"/>
            <a:chExt cx="3077976" cy="1191599"/>
          </a:xfrm>
        </p:grpSpPr>
        <p:sp>
          <p:nvSpPr>
            <p:cNvPr id="139" name="Text Box 17">
              <a:extLst>
                <a:ext uri="{FF2B5EF4-FFF2-40B4-BE49-F238E27FC236}">
                  <a16:creationId xmlns:a16="http://schemas.microsoft.com/office/drawing/2014/main" id="{1A15A1F0-6843-4C68-8972-56F912767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5785067"/>
              <a:ext cx="1752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Collective: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Social Good</a:t>
              </a:r>
            </a:p>
          </p:txBody>
        </p:sp>
        <p:grpSp>
          <p:nvGrpSpPr>
            <p:cNvPr id="231" name="Group 33">
              <a:extLst>
                <a:ext uri="{FF2B5EF4-FFF2-40B4-BE49-F238E27FC236}">
                  <a16:creationId xmlns:a16="http://schemas.microsoft.com/office/drawing/2014/main" id="{1FCF255B-4734-4F4E-AB81-460B33B83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24" y="5437801"/>
              <a:ext cx="1249176" cy="1191599"/>
              <a:chOff x="730313" y="2750369"/>
              <a:chExt cx="1249460" cy="1191599"/>
            </a:xfrm>
          </p:grpSpPr>
          <p:sp>
            <p:nvSpPr>
              <p:cNvPr id="232" name="Oval 129">
                <a:extLst>
                  <a:ext uri="{FF2B5EF4-FFF2-40B4-BE49-F238E27FC236}">
                    <a16:creationId xmlns:a16="http://schemas.microsoft.com/office/drawing/2014/main" id="{7BB6262E-9FF3-40C5-9D26-A4E4DBC88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13" y="2750369"/>
                <a:ext cx="1249460" cy="119159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180F504-E983-40D6-A6C4-74140BA8D645}"/>
                  </a:ext>
                </a:extLst>
              </p:cNvPr>
              <p:cNvSpPr txBox="1"/>
              <p:nvPr/>
            </p:nvSpPr>
            <p:spPr>
              <a:xfrm>
                <a:off x="794826" y="3037914"/>
                <a:ext cx="1120433" cy="738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b="1" dirty="0">
                    <a:latin typeface="+mn-lt"/>
                  </a:rPr>
                  <a:t>Government</a:t>
                </a:r>
              </a:p>
              <a:p>
                <a:pPr algn="ctr" eaLnBrk="1" hangingPunct="1">
                  <a:defRPr/>
                </a:pPr>
                <a:endParaRPr lang="en-US" sz="1400" b="1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1400" b="1" dirty="0">
                    <a:latin typeface="+mn-lt"/>
                  </a:rPr>
                  <a:t>Rights</a:t>
                </a: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B2CF3E42-EFB7-480E-91CC-D11BDF104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338" y="3361480"/>
                <a:ext cx="9374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Text Box 17">
            <a:extLst>
              <a:ext uri="{FF2B5EF4-FFF2-40B4-BE49-F238E27FC236}">
                <a16:creationId xmlns:a16="http://schemas.microsoft.com/office/drawing/2014/main" id="{954DA583-38CE-4EF4-95CD-D7EC0A10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289" y="4719419"/>
            <a:ext cx="558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Battle between two definitions of justice.</a:t>
            </a:r>
          </a:p>
        </p:txBody>
      </p:sp>
      <p:sp>
        <p:nvSpPr>
          <p:cNvPr id="236" name="Text Box 17">
            <a:extLst>
              <a:ext uri="{FF2B5EF4-FFF2-40B4-BE49-F238E27FC236}">
                <a16:creationId xmlns:a16="http://schemas.microsoft.com/office/drawing/2014/main" id="{19B01F36-6636-4F18-BD2D-BAA1DD9D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04" y="4719419"/>
            <a:ext cx="299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lack of enforcement…</a:t>
            </a:r>
          </a:p>
        </p:txBody>
      </p:sp>
      <p:sp>
        <p:nvSpPr>
          <p:cNvPr id="237" name="Text Box 17">
            <a:extLst>
              <a:ext uri="{FF2B5EF4-FFF2-40B4-BE49-F238E27FC236}">
                <a16:creationId xmlns:a16="http://schemas.microsoft.com/office/drawing/2014/main" id="{B89A9464-2BA0-4DAC-B16A-A64E731B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515" y="4350603"/>
            <a:ext cx="2491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revisionist history, </a:t>
            </a:r>
          </a:p>
        </p:txBody>
      </p:sp>
      <p:sp>
        <p:nvSpPr>
          <p:cNvPr id="238" name="Text Box 17">
            <a:extLst>
              <a:ext uri="{FF2B5EF4-FFF2-40B4-BE49-F238E27FC236}">
                <a16:creationId xmlns:a16="http://schemas.microsoft.com/office/drawing/2014/main" id="{07452B32-96CF-4410-99D7-CB4621F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854" y="4350603"/>
            <a:ext cx="328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cancelling the Founders,</a:t>
            </a:r>
          </a:p>
        </p:txBody>
      </p:sp>
      <p:sp>
        <p:nvSpPr>
          <p:cNvPr id="239" name="Text Box 17">
            <a:extLst>
              <a:ext uri="{FF2B5EF4-FFF2-40B4-BE49-F238E27FC236}">
                <a16:creationId xmlns:a16="http://schemas.microsoft.com/office/drawing/2014/main" id="{1E1ABBA4-9AB1-4700-8EB6-2CEA6C56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748" y="4350603"/>
            <a:ext cx="2896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rise of welfare state, </a:t>
            </a:r>
          </a:p>
        </p:txBody>
      </p:sp>
      <p:sp>
        <p:nvSpPr>
          <p:cNvPr id="240" name="Text Box 17">
            <a:extLst>
              <a:ext uri="{FF2B5EF4-FFF2-40B4-BE49-F238E27FC236}">
                <a16:creationId xmlns:a16="http://schemas.microsoft.com/office/drawing/2014/main" id="{DB87779B-35E2-4AAD-8B57-EC4F585B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71" y="4719419"/>
            <a:ext cx="2286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deficit spending,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790C95-A395-4682-BB37-08E55E5392B1}"/>
              </a:ext>
            </a:extLst>
          </p:cNvPr>
          <p:cNvGrpSpPr/>
          <p:nvPr/>
        </p:nvGrpSpPr>
        <p:grpSpPr>
          <a:xfrm>
            <a:off x="1178653" y="1288646"/>
            <a:ext cx="9677400" cy="2878455"/>
            <a:chOff x="1178653" y="1288646"/>
            <a:chExt cx="9677400" cy="28784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26216B-F5C8-4033-B076-A99BAF8C73FA}"/>
                </a:ext>
              </a:extLst>
            </p:cNvPr>
            <p:cNvGrpSpPr/>
            <p:nvPr/>
          </p:nvGrpSpPr>
          <p:grpSpPr>
            <a:xfrm>
              <a:off x="1178653" y="1288646"/>
              <a:ext cx="9677400" cy="2878455"/>
              <a:chOff x="1178653" y="1288646"/>
              <a:chExt cx="9677400" cy="2878455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8406E5E-91E8-44A7-BCAF-3A0D92CE1226}"/>
                  </a:ext>
                </a:extLst>
              </p:cNvPr>
              <p:cNvSpPr/>
              <p:nvPr/>
            </p:nvSpPr>
            <p:spPr>
              <a:xfrm>
                <a:off x="3101797" y="1659894"/>
                <a:ext cx="6150511" cy="2162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52" name="Group 4">
                <a:extLst>
                  <a:ext uri="{FF2B5EF4-FFF2-40B4-BE49-F238E27FC236}">
                    <a16:creationId xmlns:a16="http://schemas.microsoft.com/office/drawing/2014/main" id="{9339D335-4DD7-472E-9983-5BD7C881D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3612" y="2321076"/>
                <a:ext cx="1380010" cy="1374553"/>
                <a:chOff x="2358" y="3205"/>
                <a:chExt cx="745" cy="731"/>
              </a:xfrm>
            </p:grpSpPr>
            <p:pic>
              <p:nvPicPr>
                <p:cNvPr id="153" name="Picture 5">
                  <a:extLst>
                    <a:ext uri="{FF2B5EF4-FFF2-40B4-BE49-F238E27FC236}">
                      <a16:creationId xmlns:a16="http://schemas.microsoft.com/office/drawing/2014/main" id="{35C5352B-AA80-49D4-A76E-CE94F0C86B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8" y="3289"/>
                  <a:ext cx="655" cy="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Rectangle 6">
                  <a:extLst>
                    <a:ext uri="{FF2B5EF4-FFF2-40B4-BE49-F238E27FC236}">
                      <a16:creationId xmlns:a16="http://schemas.microsoft.com/office/drawing/2014/main" id="{1D431844-4824-403B-8BD8-9C0E6C5E2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8" y="3205"/>
                  <a:ext cx="96" cy="731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xt Box 65">
                <a:extLst>
                  <a:ext uri="{FF2B5EF4-FFF2-40B4-BE49-F238E27FC236}">
                    <a16:creationId xmlns:a16="http://schemas.microsoft.com/office/drawing/2014/main" id="{2194A1F2-8523-458E-90FC-0052C81F2D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9666" y="1648524"/>
                <a:ext cx="20683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OVERSHOOTING</a:t>
                </a:r>
              </a:p>
            </p:txBody>
          </p:sp>
          <p:sp>
            <p:nvSpPr>
              <p:cNvPr id="145" name="Rectangle 69">
                <a:extLst>
                  <a:ext uri="{FF2B5EF4-FFF2-40B4-BE49-F238E27FC236}">
                    <a16:creationId xmlns:a16="http://schemas.microsoft.com/office/drawing/2014/main" id="{724175D4-664B-4C2F-ACC7-975CD052B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1103" y="1965301"/>
                <a:ext cx="1905026" cy="27528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Rectangle 71">
                <a:extLst>
                  <a:ext uri="{FF2B5EF4-FFF2-40B4-BE49-F238E27FC236}">
                    <a16:creationId xmlns:a16="http://schemas.microsoft.com/office/drawing/2014/main" id="{5C8D7B15-7E79-42D0-9129-21565EC64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906" y="1982837"/>
                <a:ext cx="1919767" cy="24107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Text Box 48">
                <a:extLst>
                  <a:ext uri="{FF2B5EF4-FFF2-40B4-BE49-F238E27FC236}">
                    <a16:creationId xmlns:a16="http://schemas.microsoft.com/office/drawing/2014/main" id="{104B1912-CA28-4395-A35F-29AB25C15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129" y="1648524"/>
                <a:ext cx="2096661" cy="293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UNDERSHOOTING</a:t>
                </a:r>
              </a:p>
            </p:txBody>
          </p:sp>
          <p:sp>
            <p:nvSpPr>
              <p:cNvPr id="148" name="Rectangle 2">
                <a:extLst>
                  <a:ext uri="{FF2B5EF4-FFF2-40B4-BE49-F238E27FC236}">
                    <a16:creationId xmlns:a16="http://schemas.microsoft.com/office/drawing/2014/main" id="{E794B026-1474-419E-A7CF-2DF2BE1E0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175" y="1973194"/>
                <a:ext cx="1769948" cy="27095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Text Box 3">
                <a:extLst>
                  <a:ext uri="{FF2B5EF4-FFF2-40B4-BE49-F238E27FC236}">
                    <a16:creationId xmlns:a16="http://schemas.microsoft.com/office/drawing/2014/main" id="{74AB5928-CFFD-4123-90C6-65FD4102D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0875" y="1930853"/>
                <a:ext cx="17610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Calibri" panose="020F0502020204030204" pitchFamily="34" charset="0"/>
                  </a:rPr>
                  <a:t>CONSTITUTION</a:t>
                </a:r>
              </a:p>
            </p:txBody>
          </p:sp>
          <p:sp>
            <p:nvSpPr>
              <p:cNvPr id="150" name="Text Box 3">
                <a:extLst>
                  <a:ext uri="{FF2B5EF4-FFF2-40B4-BE49-F238E27FC236}">
                    <a16:creationId xmlns:a16="http://schemas.microsoft.com/office/drawing/2014/main" id="{D6301411-AEE6-467B-831F-EF1B6584F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2514" y="1930853"/>
                <a:ext cx="18729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Calibri" panose="020F0502020204030204" pitchFamily="34" charset="0"/>
                  </a:rPr>
                  <a:t>LESS</a:t>
                </a:r>
              </a:p>
            </p:txBody>
          </p:sp>
          <p:sp>
            <p:nvSpPr>
              <p:cNvPr id="151" name="Text Box 3">
                <a:extLst>
                  <a:ext uri="{FF2B5EF4-FFF2-40B4-BE49-F238E27FC236}">
                    <a16:creationId xmlns:a16="http://schemas.microsoft.com/office/drawing/2014/main" id="{412AFA81-E499-4B7C-9A62-1E014E135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8319" y="1930853"/>
                <a:ext cx="19142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Calibri" panose="020F0502020204030204" pitchFamily="34" charset="0"/>
                  </a:rPr>
                  <a:t>MORE</a:t>
                </a:r>
              </a:p>
            </p:txBody>
          </p:sp>
          <p:sp>
            <p:nvSpPr>
              <p:cNvPr id="156" name="Rectangle 7">
                <a:extLst>
                  <a:ext uri="{FF2B5EF4-FFF2-40B4-BE49-F238E27FC236}">
                    <a16:creationId xmlns:a16="http://schemas.microsoft.com/office/drawing/2014/main" id="{10CB1296-15AB-4E6F-AF9B-92448DBA9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854" y="2394521"/>
                <a:ext cx="1421965" cy="9069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57" name="Group 9">
                <a:extLst>
                  <a:ext uri="{FF2B5EF4-FFF2-40B4-BE49-F238E27FC236}">
                    <a16:creationId xmlns:a16="http://schemas.microsoft.com/office/drawing/2014/main" id="{D5B71B00-6AD6-4D95-8E7F-F6CB25C50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3398" y="2346848"/>
                <a:ext cx="1028487" cy="962752"/>
                <a:chOff x="2140" y="1330"/>
                <a:chExt cx="907" cy="828"/>
              </a:xfrm>
            </p:grpSpPr>
            <p:grpSp>
              <p:nvGrpSpPr>
                <p:cNvPr id="158" name="Group 10">
                  <a:extLst>
                    <a:ext uri="{FF2B5EF4-FFF2-40B4-BE49-F238E27FC236}">
                      <a16:creationId xmlns:a16="http://schemas.microsoft.com/office/drawing/2014/main" id="{43A28010-2F49-4EED-B1F5-F780A2235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5590">
                  <a:off x="2386" y="1330"/>
                  <a:ext cx="605" cy="300"/>
                  <a:chOff x="768" y="2232"/>
                  <a:chExt cx="624" cy="312"/>
                </a:xfrm>
              </p:grpSpPr>
              <p:sp>
                <p:nvSpPr>
                  <p:cNvPr id="171" name="Line 11">
                    <a:extLst>
                      <a:ext uri="{FF2B5EF4-FFF2-40B4-BE49-F238E27FC236}">
                        <a16:creationId xmlns:a16="http://schemas.microsoft.com/office/drawing/2014/main" id="{8E5CB3B3-4DBB-4F6E-95AB-E301F2DAA4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AutoShape 12">
                    <a:extLst>
                      <a:ext uri="{FF2B5EF4-FFF2-40B4-BE49-F238E27FC236}">
                        <a16:creationId xmlns:a16="http://schemas.microsoft.com/office/drawing/2014/main" id="{61733CF9-9314-46C9-BE58-719D5453A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Line 13">
                    <a:extLst>
                      <a:ext uri="{FF2B5EF4-FFF2-40B4-BE49-F238E27FC236}">
                        <a16:creationId xmlns:a16="http://schemas.microsoft.com/office/drawing/2014/main" id="{E7EC3B01-0AA0-4C80-AB55-3D3F9D32E5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9" name="Group 14">
                  <a:extLst>
                    <a:ext uri="{FF2B5EF4-FFF2-40B4-BE49-F238E27FC236}">
                      <a16:creationId xmlns:a16="http://schemas.microsoft.com/office/drawing/2014/main" id="{75E79BD5-5E03-4A7C-8EA5-C0E1B862A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5590">
                  <a:off x="2140" y="1859"/>
                  <a:ext cx="605" cy="299"/>
                  <a:chOff x="768" y="2232"/>
                  <a:chExt cx="624" cy="312"/>
                </a:xfrm>
              </p:grpSpPr>
              <p:sp>
                <p:nvSpPr>
                  <p:cNvPr id="168" name="Line 15">
                    <a:extLst>
                      <a:ext uri="{FF2B5EF4-FFF2-40B4-BE49-F238E27FC236}">
                        <a16:creationId xmlns:a16="http://schemas.microsoft.com/office/drawing/2014/main" id="{6C305F8F-7A39-499A-9DDF-28ED1726B5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AutoShape 16">
                    <a:extLst>
                      <a:ext uri="{FF2B5EF4-FFF2-40B4-BE49-F238E27FC236}">
                        <a16:creationId xmlns:a16="http://schemas.microsoft.com/office/drawing/2014/main" id="{D29D82DA-2290-498B-93BA-4E35CEE0D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Line 17">
                    <a:extLst>
                      <a:ext uri="{FF2B5EF4-FFF2-40B4-BE49-F238E27FC236}">
                        <a16:creationId xmlns:a16="http://schemas.microsoft.com/office/drawing/2014/main" id="{661F011E-196F-4C42-AC97-D8E34BE6A7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8">
                  <a:extLst>
                    <a:ext uri="{FF2B5EF4-FFF2-40B4-BE49-F238E27FC236}">
                      <a16:creationId xmlns:a16="http://schemas.microsoft.com/office/drawing/2014/main" id="{176B2E71-ED29-4B8A-96FB-79C83EAF5A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5590">
                  <a:off x="2443" y="1859"/>
                  <a:ext cx="604" cy="299"/>
                  <a:chOff x="768" y="2232"/>
                  <a:chExt cx="624" cy="312"/>
                </a:xfrm>
              </p:grpSpPr>
              <p:sp>
                <p:nvSpPr>
                  <p:cNvPr id="165" name="Line 19">
                    <a:extLst>
                      <a:ext uri="{FF2B5EF4-FFF2-40B4-BE49-F238E27FC236}">
                        <a16:creationId xmlns:a16="http://schemas.microsoft.com/office/drawing/2014/main" id="{D669AF1E-BFFC-4F0E-BFF3-5DBE9BD0EA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AutoShape 20">
                    <a:extLst>
                      <a:ext uri="{FF2B5EF4-FFF2-40B4-BE49-F238E27FC236}">
                        <a16:creationId xmlns:a16="http://schemas.microsoft.com/office/drawing/2014/main" id="{E173CCD6-B2F3-40FA-95BE-DD5357F6B5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Line 21">
                    <a:extLst>
                      <a:ext uri="{FF2B5EF4-FFF2-40B4-BE49-F238E27FC236}">
                        <a16:creationId xmlns:a16="http://schemas.microsoft.com/office/drawing/2014/main" id="{5FC9292E-0B54-4B0B-BC5E-EF33FDBFC8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oup 22">
                  <a:extLst>
                    <a:ext uri="{FF2B5EF4-FFF2-40B4-BE49-F238E27FC236}">
                      <a16:creationId xmlns:a16="http://schemas.microsoft.com/office/drawing/2014/main" id="{35BA7AC2-222B-4CA1-8905-F157924FE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5590">
                  <a:off x="2241" y="1389"/>
                  <a:ext cx="605" cy="299"/>
                  <a:chOff x="768" y="2232"/>
                  <a:chExt cx="624" cy="312"/>
                </a:xfrm>
              </p:grpSpPr>
              <p:sp>
                <p:nvSpPr>
                  <p:cNvPr id="162" name="AutoShape 24">
                    <a:extLst>
                      <a:ext uri="{FF2B5EF4-FFF2-40B4-BE49-F238E27FC236}">
                        <a16:creationId xmlns:a16="http://schemas.microsoft.com/office/drawing/2014/main" id="{2A98CFA6-AD08-4E23-9403-9644FBCE07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3" name="Line 25">
                    <a:extLst>
                      <a:ext uri="{FF2B5EF4-FFF2-40B4-BE49-F238E27FC236}">
                        <a16:creationId xmlns:a16="http://schemas.microsoft.com/office/drawing/2014/main" id="{048E9838-E293-4879-BB92-831DB36A8E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Line 23">
                    <a:extLst>
                      <a:ext uri="{FF2B5EF4-FFF2-40B4-BE49-F238E27FC236}">
                        <a16:creationId xmlns:a16="http://schemas.microsoft.com/office/drawing/2014/main" id="{48A9CD2E-CEE8-4111-9282-774EEC6DA2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23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301EBAA-E8F8-4810-A431-8C4102AF1EE4}"/>
                  </a:ext>
                </a:extLst>
              </p:cNvPr>
              <p:cNvSpPr txBox="1"/>
              <p:nvPr/>
            </p:nvSpPr>
            <p:spPr>
              <a:xfrm>
                <a:off x="5298537" y="3859324"/>
                <a:ext cx="18436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FF00"/>
                    </a:solidFill>
                    <a:uFill>
                      <a:solidFill>
                        <a:schemeClr val="bg1"/>
                      </a:solidFill>
                    </a:uFill>
                    <a:latin typeface="+mn-lt"/>
                  </a:rPr>
                  <a:t>MAXIMAL AUTONOMY</a:t>
                </a:r>
              </a:p>
            </p:txBody>
          </p:sp>
          <p:sp>
            <p:nvSpPr>
              <p:cNvPr id="144" name="Text Box 68">
                <a:extLst>
                  <a:ext uri="{FF2B5EF4-FFF2-40B4-BE49-F238E27FC236}">
                    <a16:creationId xmlns:a16="http://schemas.microsoft.com/office/drawing/2014/main" id="{C573885B-E6CF-49EE-AB00-39017ACE4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2790" y="1597912"/>
                <a:ext cx="1957186" cy="33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TARGET</a:t>
                </a:r>
              </a:p>
            </p:txBody>
          </p:sp>
          <p:sp>
            <p:nvSpPr>
              <p:cNvPr id="174" name="Text Box 68">
                <a:extLst>
                  <a:ext uri="{FF2B5EF4-FFF2-40B4-BE49-F238E27FC236}">
                    <a16:creationId xmlns:a16="http://schemas.microsoft.com/office/drawing/2014/main" id="{398E9C7E-CC46-423B-8E50-E00ABABC86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0635" y="2210549"/>
                <a:ext cx="1805251" cy="293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RIGHTS</a:t>
                </a:r>
              </a:p>
            </p:txBody>
          </p: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98C2B4B0-1E82-4D06-B3E2-B18DC699C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653" y="1442535"/>
                <a:ext cx="9677400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43BD931-0049-448E-AAC8-B91A7F3A4378}"/>
                  </a:ext>
                </a:extLst>
              </p:cNvPr>
              <p:cNvSpPr txBox="1"/>
              <p:nvPr/>
            </p:nvSpPr>
            <p:spPr>
              <a:xfrm>
                <a:off x="5369491" y="1288646"/>
                <a:ext cx="153554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FF00"/>
                    </a:solidFill>
                    <a:latin typeface="+mn-lt"/>
                  </a:rPr>
                  <a:t>Power of the State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52912D-EC62-49CE-A69B-57E4458F8C1D}"/>
                  </a:ext>
                </a:extLst>
              </p:cNvPr>
              <p:cNvSpPr txBox="1"/>
              <p:nvPr/>
            </p:nvSpPr>
            <p:spPr>
              <a:xfrm>
                <a:off x="2374636" y="1290135"/>
                <a:ext cx="145168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n-lt"/>
                  </a:rPr>
                  <a:t>Less Government</a:t>
                </a:r>
              </a:p>
            </p:txBody>
          </p:sp>
          <p:sp>
            <p:nvSpPr>
              <p:cNvPr id="155" name="Freeform 26">
                <a:extLst>
                  <a:ext uri="{FF2B5EF4-FFF2-40B4-BE49-F238E27FC236}">
                    <a16:creationId xmlns:a16="http://schemas.microsoft.com/office/drawing/2014/main" id="{EA1D3986-40BD-413C-A59E-996E947BF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010" y="3515406"/>
                <a:ext cx="5600548" cy="295337"/>
              </a:xfrm>
              <a:custGeom>
                <a:avLst/>
                <a:gdLst>
                  <a:gd name="T0" fmla="*/ 0 w 4944"/>
                  <a:gd name="T1" fmla="*/ 2147483647 h 256"/>
                  <a:gd name="T2" fmla="*/ 2147483647 w 4944"/>
                  <a:gd name="T3" fmla="*/ 2147483647 h 256"/>
                  <a:gd name="T4" fmla="*/ 2147483647 w 4944"/>
                  <a:gd name="T5" fmla="*/ 2147483647 h 256"/>
                  <a:gd name="T6" fmla="*/ 2147483647 w 4944"/>
                  <a:gd name="T7" fmla="*/ 2147483647 h 256"/>
                  <a:gd name="T8" fmla="*/ 2147483647 w 4944"/>
                  <a:gd name="T9" fmla="*/ 2147483647 h 256"/>
                  <a:gd name="T10" fmla="*/ 2147483647 w 4944"/>
                  <a:gd name="T11" fmla="*/ 2147483647 h 256"/>
                  <a:gd name="T12" fmla="*/ 2147483647 w 4944"/>
                  <a:gd name="T13" fmla="*/ 2147483647 h 256"/>
                  <a:gd name="T14" fmla="*/ 2147483647 w 4944"/>
                  <a:gd name="T15" fmla="*/ 2147483647 h 2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256"/>
                  <a:gd name="T26" fmla="*/ 4944 w 4944"/>
                  <a:gd name="T27" fmla="*/ 256 h 2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256">
                    <a:moveTo>
                      <a:pt x="0" y="64"/>
                    </a:moveTo>
                    <a:cubicBezTo>
                      <a:pt x="392" y="128"/>
                      <a:pt x="784" y="192"/>
                      <a:pt x="1008" y="208"/>
                    </a:cubicBezTo>
                    <a:cubicBezTo>
                      <a:pt x="1232" y="224"/>
                      <a:pt x="1248" y="176"/>
                      <a:pt x="1344" y="160"/>
                    </a:cubicBezTo>
                    <a:cubicBezTo>
                      <a:pt x="1440" y="144"/>
                      <a:pt x="1480" y="120"/>
                      <a:pt x="1584" y="112"/>
                    </a:cubicBezTo>
                    <a:cubicBezTo>
                      <a:pt x="1688" y="104"/>
                      <a:pt x="1848" y="104"/>
                      <a:pt x="1968" y="112"/>
                    </a:cubicBezTo>
                    <a:cubicBezTo>
                      <a:pt x="2088" y="120"/>
                      <a:pt x="2160" y="176"/>
                      <a:pt x="2304" y="160"/>
                    </a:cubicBezTo>
                    <a:cubicBezTo>
                      <a:pt x="2448" y="144"/>
                      <a:pt x="2392" y="0"/>
                      <a:pt x="2832" y="16"/>
                    </a:cubicBezTo>
                    <a:cubicBezTo>
                      <a:pt x="3272" y="32"/>
                      <a:pt x="4592" y="216"/>
                      <a:pt x="4944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19B8F06-6A03-46ED-9432-606C2938988E}"/>
                </a:ext>
              </a:extLst>
            </p:cNvPr>
            <p:cNvSpPr txBox="1"/>
            <p:nvPr/>
          </p:nvSpPr>
          <p:spPr>
            <a:xfrm>
              <a:off x="8013437" y="1292423"/>
              <a:ext cx="154388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More Government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2D2462-AEAB-4107-B99D-921AB245E02F}"/>
              </a:ext>
            </a:extLst>
          </p:cNvPr>
          <p:cNvGrpSpPr/>
          <p:nvPr/>
        </p:nvGrpSpPr>
        <p:grpSpPr>
          <a:xfrm>
            <a:off x="6999694" y="1393234"/>
            <a:ext cx="4912817" cy="2920080"/>
            <a:chOff x="7000296" y="1497232"/>
            <a:chExt cx="4912817" cy="292008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72C1EC6F-42D4-4A8A-8A81-4D38724F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483" y="2612431"/>
              <a:ext cx="981985" cy="1006926"/>
            </a:xfrm>
            <a:prstGeom prst="rect">
              <a:avLst/>
            </a:prstGeom>
          </p:spPr>
        </p:pic>
        <p:pic>
          <p:nvPicPr>
            <p:cNvPr id="180" name="Picture 17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8CA3A3B-B311-46D1-A711-A5C7073EA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853" y="2730090"/>
              <a:ext cx="908452" cy="936182"/>
            </a:xfrm>
            <a:prstGeom prst="rect">
              <a:avLst/>
            </a:prstGeom>
          </p:spPr>
        </p:pic>
        <p:sp>
          <p:nvSpPr>
            <p:cNvPr id="181" name="Text Box 67">
              <a:extLst>
                <a:ext uri="{FF2B5EF4-FFF2-40B4-BE49-F238E27FC236}">
                  <a16:creationId xmlns:a16="http://schemas.microsoft.com/office/drawing/2014/main" id="{6F12ECB7-1555-4F8D-B7B7-285DA4618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591" y="2331392"/>
              <a:ext cx="2096100" cy="29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Tyranny</a:t>
              </a:r>
              <a:endParaRPr lang="en-US" alt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A4A49C3-AC6F-440A-9476-A3D0CA9AB0C6}"/>
                </a:ext>
              </a:extLst>
            </p:cNvPr>
            <p:cNvGrpSpPr/>
            <p:nvPr/>
          </p:nvGrpSpPr>
          <p:grpSpPr>
            <a:xfrm>
              <a:off x="9678002" y="1497232"/>
              <a:ext cx="2235111" cy="1548480"/>
              <a:chOff x="514417" y="3232622"/>
              <a:chExt cx="3009900" cy="2110903"/>
            </a:xfrm>
          </p:grpSpPr>
          <p:pic>
            <p:nvPicPr>
              <p:cNvPr id="183" name="Picture 4" descr="http://politicsontoast.files.wordpress.com/2011/08/mancheste.jpg">
                <a:extLst>
                  <a:ext uri="{FF2B5EF4-FFF2-40B4-BE49-F238E27FC236}">
                    <a16:creationId xmlns:a16="http://schemas.microsoft.com/office/drawing/2014/main" id="{7A2B40D1-3334-4B72-95AD-CB43B1C6F5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417" y="3232622"/>
                <a:ext cx="1600200" cy="21109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4" descr="http://politicsontoast.files.wordpress.com/2011/08/mancheste.jpg">
                <a:extLst>
                  <a:ext uri="{FF2B5EF4-FFF2-40B4-BE49-F238E27FC236}">
                    <a16:creationId xmlns:a16="http://schemas.microsoft.com/office/drawing/2014/main" id="{1EAB63D9-226D-493B-B6AB-9861F736FE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24117" y="3232622"/>
                <a:ext cx="1600200" cy="21109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5" name="Picture 12" descr="http://crisisboom.files.wordpress.com/2011/05/constitution-fire.jpg">
              <a:extLst>
                <a:ext uri="{FF2B5EF4-FFF2-40B4-BE49-F238E27FC236}">
                  <a16:creationId xmlns:a16="http://schemas.microsoft.com/office/drawing/2014/main" id="{B7017C4C-4F85-443E-BC25-4A8979B94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2148" y="2796658"/>
              <a:ext cx="2206818" cy="1161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2" name="Group 57">
              <a:extLst>
                <a:ext uri="{FF2B5EF4-FFF2-40B4-BE49-F238E27FC236}">
                  <a16:creationId xmlns:a16="http://schemas.microsoft.com/office/drawing/2014/main" id="{BA044C7C-A748-4305-BF5B-99A96677E303}"/>
                </a:ext>
              </a:extLst>
            </p:cNvPr>
            <p:cNvGrpSpPr>
              <a:grpSpLocks/>
            </p:cNvGrpSpPr>
            <p:nvPr/>
          </p:nvGrpSpPr>
          <p:grpSpPr bwMode="auto">
            <a:xfrm rot="2712556">
              <a:off x="7166400" y="3097918"/>
              <a:ext cx="825548" cy="407085"/>
              <a:chOff x="768" y="2232"/>
              <a:chExt cx="624" cy="312"/>
            </a:xfrm>
          </p:grpSpPr>
          <p:sp>
            <p:nvSpPr>
              <p:cNvPr id="193" name="Line 58">
                <a:extLst>
                  <a:ext uri="{FF2B5EF4-FFF2-40B4-BE49-F238E27FC236}">
                    <a16:creationId xmlns:a16="http://schemas.microsoft.com/office/drawing/2014/main" id="{19618E36-E25A-4454-8CBD-25E48806D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AutoShape 59">
                <a:extLst>
                  <a:ext uri="{FF2B5EF4-FFF2-40B4-BE49-F238E27FC236}">
                    <a16:creationId xmlns:a16="http://schemas.microsoft.com/office/drawing/2014/main" id="{281690D8-9E7F-4F0C-A11C-ECAD99BF1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Line 60">
                <a:extLst>
                  <a:ext uri="{FF2B5EF4-FFF2-40B4-BE49-F238E27FC236}">
                    <a16:creationId xmlns:a16="http://schemas.microsoft.com/office/drawing/2014/main" id="{6A4A26D1-EC34-4D0D-8179-14A3DD03C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" name="Group 61">
              <a:extLst>
                <a:ext uri="{FF2B5EF4-FFF2-40B4-BE49-F238E27FC236}">
                  <a16:creationId xmlns:a16="http://schemas.microsoft.com/office/drawing/2014/main" id="{1E44E35C-B589-44E8-9DF8-FEBD20CD76D1}"/>
                </a:ext>
              </a:extLst>
            </p:cNvPr>
            <p:cNvGrpSpPr>
              <a:grpSpLocks/>
            </p:cNvGrpSpPr>
            <p:nvPr/>
          </p:nvGrpSpPr>
          <p:grpSpPr bwMode="auto">
            <a:xfrm rot="2712556">
              <a:off x="8355879" y="3289771"/>
              <a:ext cx="827873" cy="407085"/>
              <a:chOff x="768" y="2232"/>
              <a:chExt cx="624" cy="312"/>
            </a:xfrm>
          </p:grpSpPr>
          <p:sp>
            <p:nvSpPr>
              <p:cNvPr id="201" name="Line 62">
                <a:extLst>
                  <a:ext uri="{FF2B5EF4-FFF2-40B4-BE49-F238E27FC236}">
                    <a16:creationId xmlns:a16="http://schemas.microsoft.com/office/drawing/2014/main" id="{7C2D5D47-C2EE-4675-A317-4210BDAD5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AutoShape 63">
                <a:extLst>
                  <a:ext uri="{FF2B5EF4-FFF2-40B4-BE49-F238E27FC236}">
                    <a16:creationId xmlns:a16="http://schemas.microsoft.com/office/drawing/2014/main" id="{9F2BCC3B-4F32-4BF6-83E5-84B4BD3DB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Line 64">
                <a:extLst>
                  <a:ext uri="{FF2B5EF4-FFF2-40B4-BE49-F238E27FC236}">
                    <a16:creationId xmlns:a16="http://schemas.microsoft.com/office/drawing/2014/main" id="{91A52C75-29DE-4EB9-894E-89721E5EF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" name="Group 49">
              <a:extLst>
                <a:ext uri="{FF2B5EF4-FFF2-40B4-BE49-F238E27FC236}">
                  <a16:creationId xmlns:a16="http://schemas.microsoft.com/office/drawing/2014/main" id="{B936380E-D010-4319-B497-EB4F98AC4463}"/>
                </a:ext>
              </a:extLst>
            </p:cNvPr>
            <p:cNvGrpSpPr>
              <a:grpSpLocks/>
            </p:cNvGrpSpPr>
            <p:nvPr/>
          </p:nvGrpSpPr>
          <p:grpSpPr bwMode="auto">
            <a:xfrm rot="1801102">
              <a:off x="7000296" y="3191000"/>
              <a:ext cx="814172" cy="413937"/>
              <a:chOff x="768" y="2232"/>
              <a:chExt cx="624" cy="312"/>
            </a:xfrm>
          </p:grpSpPr>
          <p:sp>
            <p:nvSpPr>
              <p:cNvPr id="205" name="Line 50">
                <a:extLst>
                  <a:ext uri="{FF2B5EF4-FFF2-40B4-BE49-F238E27FC236}">
                    <a16:creationId xmlns:a16="http://schemas.microsoft.com/office/drawing/2014/main" id="{56A1588E-7C3C-4AE2-9D15-612C9F6D9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AutoShape 51">
                <a:extLst>
                  <a:ext uri="{FF2B5EF4-FFF2-40B4-BE49-F238E27FC236}">
                    <a16:creationId xmlns:a16="http://schemas.microsoft.com/office/drawing/2014/main" id="{93A64B52-0814-46EF-B7F3-15B994FA0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Line 52">
                <a:extLst>
                  <a:ext uri="{FF2B5EF4-FFF2-40B4-BE49-F238E27FC236}">
                    <a16:creationId xmlns:a16="http://schemas.microsoft.com/office/drawing/2014/main" id="{CFF96887-BED2-4AD2-B4FE-D926A2554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" name="Group 53">
              <a:extLst>
                <a:ext uri="{FF2B5EF4-FFF2-40B4-BE49-F238E27FC236}">
                  <a16:creationId xmlns:a16="http://schemas.microsoft.com/office/drawing/2014/main" id="{FBF784F5-37D8-4FB9-B765-AE41CE792F5A}"/>
                </a:ext>
              </a:extLst>
            </p:cNvPr>
            <p:cNvGrpSpPr>
              <a:grpSpLocks/>
            </p:cNvGrpSpPr>
            <p:nvPr/>
          </p:nvGrpSpPr>
          <p:grpSpPr bwMode="auto">
            <a:xfrm rot="1801102">
              <a:off x="7688600" y="3204953"/>
              <a:ext cx="815305" cy="413937"/>
              <a:chOff x="768" y="2232"/>
              <a:chExt cx="624" cy="312"/>
            </a:xfrm>
          </p:grpSpPr>
          <p:sp>
            <p:nvSpPr>
              <p:cNvPr id="198" name="AutoShape 55">
                <a:extLst>
                  <a:ext uri="{FF2B5EF4-FFF2-40B4-BE49-F238E27FC236}">
                    <a16:creationId xmlns:a16="http://schemas.microsoft.com/office/drawing/2014/main" id="{3B16912F-85E6-414D-96C3-DC285832D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Line 56">
                <a:extLst>
                  <a:ext uri="{FF2B5EF4-FFF2-40B4-BE49-F238E27FC236}">
                    <a16:creationId xmlns:a16="http://schemas.microsoft.com/office/drawing/2014/main" id="{B978D9A5-B682-4BDD-BF73-94E6375F7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54">
                <a:extLst>
                  <a:ext uri="{FF2B5EF4-FFF2-40B4-BE49-F238E27FC236}">
                    <a16:creationId xmlns:a16="http://schemas.microsoft.com/office/drawing/2014/main" id="{E7045EF3-809B-4A83-970E-BAA72642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5A01469-2630-4648-A764-F83828264187}"/>
                </a:ext>
              </a:extLst>
            </p:cNvPr>
            <p:cNvSpPr txBox="1"/>
            <p:nvPr/>
          </p:nvSpPr>
          <p:spPr>
            <a:xfrm>
              <a:off x="9663219" y="3955647"/>
              <a:ext cx="2224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FF0000"/>
                  </a:solidFill>
                  <a:uFill>
                    <a:solidFill>
                      <a:schemeClr val="bg1"/>
                    </a:solidFill>
                  </a:uFill>
                  <a:latin typeface="+mn-lt"/>
                </a:rPr>
                <a:t>“Cometh of Evil”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5109E38-EA79-4E49-BF70-C4DDCA46C766}"/>
                </a:ext>
              </a:extLst>
            </p:cNvPr>
            <p:cNvSpPr txBox="1"/>
            <p:nvPr/>
          </p:nvSpPr>
          <p:spPr>
            <a:xfrm>
              <a:off x="7268515" y="3987691"/>
              <a:ext cx="18567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+mn-lt"/>
                </a:rPr>
                <a:t>MINIMAL AUTONOMY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7B80A4-7A6C-405B-9ADA-6D141744C644}"/>
              </a:ext>
            </a:extLst>
          </p:cNvPr>
          <p:cNvGrpSpPr/>
          <p:nvPr/>
        </p:nvGrpSpPr>
        <p:grpSpPr>
          <a:xfrm>
            <a:off x="456038" y="1840409"/>
            <a:ext cx="4787146" cy="2426791"/>
            <a:chOff x="414443" y="1841848"/>
            <a:chExt cx="4787146" cy="24267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43AF78-ACE6-4EA9-B87A-6E8A36273033}"/>
                </a:ext>
              </a:extLst>
            </p:cNvPr>
            <p:cNvGrpSpPr/>
            <p:nvPr/>
          </p:nvGrpSpPr>
          <p:grpSpPr>
            <a:xfrm>
              <a:off x="414443" y="1841848"/>
              <a:ext cx="4787146" cy="2426791"/>
              <a:chOff x="414443" y="1841848"/>
              <a:chExt cx="4787146" cy="2426791"/>
            </a:xfrm>
          </p:grpSpPr>
          <p:sp>
            <p:nvSpPr>
              <p:cNvPr id="175" name="Text Box 66">
                <a:extLst>
                  <a:ext uri="{FF2B5EF4-FFF2-40B4-BE49-F238E27FC236}">
                    <a16:creationId xmlns:a16="http://schemas.microsoft.com/office/drawing/2014/main" id="{EBC95E0F-A22E-4D81-8299-92306DC21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797" y="2221682"/>
                <a:ext cx="2099792" cy="293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Anarchy</a:t>
                </a:r>
                <a:endParaRPr lang="en-US" altLang="en-US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76" name="Picture 17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DDE4DE6-5BFE-4C50-A0C0-4EE7A2C4F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062" y="2457627"/>
                <a:ext cx="1164671" cy="1194251"/>
              </a:xfrm>
              <a:prstGeom prst="rect">
                <a:avLst/>
              </a:prstGeom>
            </p:spPr>
          </p:pic>
          <p:pic>
            <p:nvPicPr>
              <p:cNvPr id="177" name="Picture 176" descr="A group of people standing around a fire&#10;&#10;Description automatically generated">
                <a:extLst>
                  <a:ext uri="{FF2B5EF4-FFF2-40B4-BE49-F238E27FC236}">
                    <a16:creationId xmlns:a16="http://schemas.microsoft.com/office/drawing/2014/main" id="{AD1F0E24-816C-4E61-9F27-2DABC5108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868" y="1841848"/>
                <a:ext cx="2124434" cy="1833637"/>
              </a:xfrm>
              <a:prstGeom prst="rect">
                <a:avLst/>
              </a:prstGeom>
            </p:spPr>
          </p:pic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699AABE-2684-4AD7-9C78-27FEC4D1B695}"/>
                  </a:ext>
                </a:extLst>
              </p:cNvPr>
              <p:cNvSpPr txBox="1"/>
              <p:nvPr/>
            </p:nvSpPr>
            <p:spPr>
              <a:xfrm>
                <a:off x="414443" y="3806974"/>
                <a:ext cx="2224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  <a:uFill>
                      <a:solidFill>
                        <a:schemeClr val="bg1"/>
                      </a:solidFill>
                    </a:uFill>
                    <a:latin typeface="+mn-lt"/>
                  </a:rPr>
                  <a:t>“Cometh of Evil”</a:t>
                </a:r>
              </a:p>
            </p:txBody>
          </p:sp>
          <p:grpSp>
            <p:nvGrpSpPr>
              <p:cNvPr id="208" name="Group 27">
                <a:extLst>
                  <a:ext uri="{FF2B5EF4-FFF2-40B4-BE49-F238E27FC236}">
                    <a16:creationId xmlns:a16="http://schemas.microsoft.com/office/drawing/2014/main" id="{1957223A-4754-4BBE-A12F-A07918A91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403" y="2757299"/>
                <a:ext cx="2044501" cy="970893"/>
                <a:chOff x="72" y="1683"/>
                <a:chExt cx="1803" cy="835"/>
              </a:xfrm>
            </p:grpSpPr>
            <p:grpSp>
              <p:nvGrpSpPr>
                <p:cNvPr id="209" name="Group 28">
                  <a:extLst>
                    <a:ext uri="{FF2B5EF4-FFF2-40B4-BE49-F238E27FC236}">
                      <a16:creationId xmlns:a16="http://schemas.microsoft.com/office/drawing/2014/main" id="{FAB0D47A-69B0-48DC-A2B0-C5DA62BAD8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801102">
                  <a:off x="72" y="1888"/>
                  <a:ext cx="719" cy="356"/>
                  <a:chOff x="552" y="2148"/>
                  <a:chExt cx="624" cy="312"/>
                </a:xfrm>
              </p:grpSpPr>
              <p:sp>
                <p:nvSpPr>
                  <p:cNvPr id="226" name="Line 29">
                    <a:extLst>
                      <a:ext uri="{FF2B5EF4-FFF2-40B4-BE49-F238E27FC236}">
                        <a16:creationId xmlns:a16="http://schemas.microsoft.com/office/drawing/2014/main" id="{B2DA8ACF-B589-4393-8ECA-82ACB55A12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2" y="2148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AutoShape 30">
                    <a:extLst>
                      <a:ext uri="{FF2B5EF4-FFF2-40B4-BE49-F238E27FC236}">
                        <a16:creationId xmlns:a16="http://schemas.microsoft.com/office/drawing/2014/main" id="{98BF12A1-EAC5-4A11-B618-E552EFAD52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0" y="2172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Line 31">
                    <a:extLst>
                      <a:ext uri="{FF2B5EF4-FFF2-40B4-BE49-F238E27FC236}">
                        <a16:creationId xmlns:a16="http://schemas.microsoft.com/office/drawing/2014/main" id="{3F02EDD4-B7C0-4431-9459-3140A359FD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2" y="2148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" name="Group 32">
                  <a:extLst>
                    <a:ext uri="{FF2B5EF4-FFF2-40B4-BE49-F238E27FC236}">
                      <a16:creationId xmlns:a16="http://schemas.microsoft.com/office/drawing/2014/main" id="{3F5D2F32-9B73-4EAE-A0C7-67CD21CF4A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801102">
                  <a:off x="1156" y="2033"/>
                  <a:ext cx="719" cy="362"/>
                  <a:chOff x="780" y="2183"/>
                  <a:chExt cx="625" cy="316"/>
                </a:xfrm>
              </p:grpSpPr>
              <p:sp>
                <p:nvSpPr>
                  <p:cNvPr id="223" name="Line 33">
                    <a:extLst>
                      <a:ext uri="{FF2B5EF4-FFF2-40B4-BE49-F238E27FC236}">
                        <a16:creationId xmlns:a16="http://schemas.microsoft.com/office/drawing/2014/main" id="{2471F65C-1809-4B5D-9296-776DD775DC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" y="2187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AutoShape 34">
                    <a:extLst>
                      <a:ext uri="{FF2B5EF4-FFF2-40B4-BE49-F238E27FC236}">
                        <a16:creationId xmlns:a16="http://schemas.microsoft.com/office/drawing/2014/main" id="{4910904B-C9C0-4BA9-8CBA-37534FF61E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8" y="220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5" name="Line 35">
                    <a:extLst>
                      <a:ext uri="{FF2B5EF4-FFF2-40B4-BE49-F238E27FC236}">
                        <a16:creationId xmlns:a16="http://schemas.microsoft.com/office/drawing/2014/main" id="{C6161FF8-EEE0-40C8-A178-B4376E2D6A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0" y="2183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D0EB05B6-048E-470F-A828-DD2145BD7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712556">
                  <a:off x="284" y="1860"/>
                  <a:ext cx="713" cy="359"/>
                  <a:chOff x="614" y="2183"/>
                  <a:chExt cx="625" cy="312"/>
                </a:xfrm>
              </p:grpSpPr>
              <p:sp>
                <p:nvSpPr>
                  <p:cNvPr id="220" name="Line 37">
                    <a:extLst>
                      <a:ext uri="{FF2B5EF4-FFF2-40B4-BE49-F238E27FC236}">
                        <a16:creationId xmlns:a16="http://schemas.microsoft.com/office/drawing/2014/main" id="{F63C88B0-2883-4802-A9AA-8FEA779F95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5" y="2183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AutoShape 38">
                    <a:extLst>
                      <a:ext uri="{FF2B5EF4-FFF2-40B4-BE49-F238E27FC236}">
                        <a16:creationId xmlns:a16="http://schemas.microsoft.com/office/drawing/2014/main" id="{7A8BB143-3EC7-4D97-8BD1-2E9337FBA7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" y="2209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2" name="Line 39">
                    <a:extLst>
                      <a:ext uri="{FF2B5EF4-FFF2-40B4-BE49-F238E27FC236}">
                        <a16:creationId xmlns:a16="http://schemas.microsoft.com/office/drawing/2014/main" id="{B0FB3E44-F325-406D-B6BC-3664607BB3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4" y="2185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" name="Group 40">
                  <a:extLst>
                    <a:ext uri="{FF2B5EF4-FFF2-40B4-BE49-F238E27FC236}">
                      <a16:creationId xmlns:a16="http://schemas.microsoft.com/office/drawing/2014/main" id="{544A4A42-27DB-434C-90A0-455DE513B7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801102">
                  <a:off x="174" y="1906"/>
                  <a:ext cx="719" cy="356"/>
                  <a:chOff x="505" y="2082"/>
                  <a:chExt cx="624" cy="312"/>
                </a:xfrm>
              </p:grpSpPr>
              <p:sp>
                <p:nvSpPr>
                  <p:cNvPr id="217" name="Line 41">
                    <a:extLst>
                      <a:ext uri="{FF2B5EF4-FFF2-40B4-BE49-F238E27FC236}">
                        <a16:creationId xmlns:a16="http://schemas.microsoft.com/office/drawing/2014/main" id="{B1AD239A-541D-422D-93C5-5CB878AF03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" y="208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AutoShape 42">
                    <a:extLst>
                      <a:ext uri="{FF2B5EF4-FFF2-40B4-BE49-F238E27FC236}">
                        <a16:creationId xmlns:a16="http://schemas.microsoft.com/office/drawing/2014/main" id="{DF3FC811-7B81-4D8D-8701-1730EC152B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3" y="2106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9" name="Line 43">
                    <a:extLst>
                      <a:ext uri="{FF2B5EF4-FFF2-40B4-BE49-F238E27FC236}">
                        <a16:creationId xmlns:a16="http://schemas.microsoft.com/office/drawing/2014/main" id="{CB8AD5EF-BF00-4D57-84C4-8EF6EDCAF2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" y="2082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oup 44">
                  <a:extLst>
                    <a:ext uri="{FF2B5EF4-FFF2-40B4-BE49-F238E27FC236}">
                      <a16:creationId xmlns:a16="http://schemas.microsoft.com/office/drawing/2014/main" id="{86A60102-B70C-4DDB-A1D2-C167C205F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712556">
                  <a:off x="1279" y="1982"/>
                  <a:ext cx="712" cy="360"/>
                  <a:chOff x="706" y="2172"/>
                  <a:chExt cx="624" cy="312"/>
                </a:xfrm>
              </p:grpSpPr>
              <p:sp>
                <p:nvSpPr>
                  <p:cNvPr id="214" name="Line 45">
                    <a:extLst>
                      <a:ext uri="{FF2B5EF4-FFF2-40B4-BE49-F238E27FC236}">
                        <a16:creationId xmlns:a16="http://schemas.microsoft.com/office/drawing/2014/main" id="{AF43698A-393B-415B-9811-39DC95AE0D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6" y="2172"/>
                    <a:ext cx="624" cy="312"/>
                  </a:xfrm>
                  <a:prstGeom prst="line">
                    <a:avLst/>
                  </a:prstGeom>
                  <a:noFill/>
                  <a:ln w="12700">
                    <a:solidFill>
                      <a:srgbClr val="77777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AutoShape 46">
                    <a:extLst>
                      <a:ext uri="{FF2B5EF4-FFF2-40B4-BE49-F238E27FC236}">
                        <a16:creationId xmlns:a16="http://schemas.microsoft.com/office/drawing/2014/main" id="{2E9562BC-FF25-406D-A241-B1E1BD663F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5" y="2197"/>
                    <a:ext cx="96" cy="48"/>
                  </a:xfrm>
                  <a:prstGeom prst="rtTriangle">
                    <a:avLst/>
                  </a:prstGeom>
                  <a:solidFill>
                    <a:srgbClr val="D0632C"/>
                  </a:solidFill>
                  <a:ln w="9525">
                    <a:solidFill>
                      <a:srgbClr val="D0632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Line 47">
                    <a:extLst>
                      <a:ext uri="{FF2B5EF4-FFF2-40B4-BE49-F238E27FC236}">
                        <a16:creationId xmlns:a16="http://schemas.microsoft.com/office/drawing/2014/main" id="{BAAD097E-8AC8-4A01-B6B5-94FA314DC0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7" y="2173"/>
                    <a:ext cx="48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D0632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27766A3-1289-4D93-8AFC-1BC25EC55A90}"/>
                </a:ext>
              </a:extLst>
            </p:cNvPr>
            <p:cNvSpPr txBox="1"/>
            <p:nvPr/>
          </p:nvSpPr>
          <p:spPr>
            <a:xfrm>
              <a:off x="3113467" y="3883912"/>
              <a:ext cx="199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+mn-lt"/>
                </a:rPr>
                <a:t>UNLIMITED AUTONOMY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2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235" grpId="0"/>
      <p:bldP spid="236" grpId="0"/>
      <p:bldP spid="237" grpId="0"/>
      <p:bldP spid="238" grpId="0"/>
      <p:bldP spid="239" grpId="0"/>
      <p:bldP spid="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8</a:t>
            </a:fld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5F33A-B7A9-47FA-ABCD-CE87FAB7DBF5}"/>
              </a:ext>
            </a:extLst>
          </p:cNvPr>
          <p:cNvSpPr/>
          <p:nvPr/>
        </p:nvSpPr>
        <p:spPr>
          <a:xfrm>
            <a:off x="304800" y="228600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n-lt"/>
              </a:rPr>
              <a:t>(10) What are the three safeguards of freedom?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9F606E-FD2F-4A58-811B-6FEF057098E7}"/>
              </a:ext>
            </a:extLst>
          </p:cNvPr>
          <p:cNvGrpSpPr/>
          <p:nvPr/>
        </p:nvGrpSpPr>
        <p:grpSpPr>
          <a:xfrm>
            <a:off x="850586" y="255319"/>
            <a:ext cx="10084609" cy="3051245"/>
            <a:chOff x="850586" y="255319"/>
            <a:chExt cx="10084609" cy="30512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76F8C6-5247-4B85-807B-5F367164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851" y="255319"/>
              <a:ext cx="2685344" cy="30512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EE4E8-AD6C-4A67-B6F9-B7AB20C1BD0C}"/>
                </a:ext>
              </a:extLst>
            </p:cNvPr>
            <p:cNvSpPr txBox="1"/>
            <p:nvPr/>
          </p:nvSpPr>
          <p:spPr>
            <a:xfrm>
              <a:off x="9448800" y="71698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FF00"/>
                  </a:solidFill>
                  <a:latin typeface="+mn-lt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E18BB-C5EA-4D00-8B5D-295D9A3E6ACC}"/>
                </a:ext>
              </a:extLst>
            </p:cNvPr>
            <p:cNvSpPr txBox="1"/>
            <p:nvPr/>
          </p:nvSpPr>
          <p:spPr>
            <a:xfrm>
              <a:off x="9448800" y="14380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FF00"/>
                  </a:solidFill>
                  <a:latin typeface="+mn-lt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8F0806-229E-4AC1-B93A-54434DCFEAC2}"/>
                </a:ext>
              </a:extLst>
            </p:cNvPr>
            <p:cNvSpPr txBox="1"/>
            <p:nvPr/>
          </p:nvSpPr>
          <p:spPr>
            <a:xfrm>
              <a:off x="9448800" y="227485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FF00"/>
                  </a:solidFill>
                  <a:latin typeface="+mn-lt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C7A6F2-0925-4282-8F79-DA2A66854C3C}"/>
                </a:ext>
              </a:extLst>
            </p:cNvPr>
            <p:cNvSpPr txBox="1"/>
            <p:nvPr/>
          </p:nvSpPr>
          <p:spPr>
            <a:xfrm>
              <a:off x="850586" y="670133"/>
              <a:ext cx="6648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FF00"/>
                  </a:solidFill>
                  <a:latin typeface="+mn-lt"/>
                </a:rPr>
                <a:t>Bill of Rights: </a:t>
              </a:r>
              <a:r>
                <a:rPr lang="en-US" sz="2400" dirty="0">
                  <a:solidFill>
                    <a:srgbClr val="00FF00"/>
                  </a:solidFill>
                  <a:latin typeface="+mn-lt"/>
                </a:rPr>
                <a:t>“A written guarantee”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81681-F183-4D9B-A60D-FB33F1504295}"/>
                </a:ext>
              </a:extLst>
            </p:cNvPr>
            <p:cNvSpPr txBox="1"/>
            <p:nvPr/>
          </p:nvSpPr>
          <p:spPr>
            <a:xfrm>
              <a:off x="850586" y="1132423"/>
              <a:ext cx="6827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FF00"/>
                  </a:solidFill>
                  <a:latin typeface="+mn-lt"/>
                </a:rPr>
                <a:t>Constitutional Republic:</a:t>
              </a:r>
              <a:r>
                <a:rPr lang="en-US" sz="2800" dirty="0">
                  <a:solidFill>
                    <a:srgbClr val="00FF00"/>
                  </a:solidFill>
                  <a:latin typeface="+mn-lt"/>
                </a:rPr>
                <a:t> </a:t>
              </a:r>
              <a:r>
                <a:rPr lang="en-US" sz="2400" dirty="0">
                  <a:solidFill>
                    <a:srgbClr val="00FF00"/>
                  </a:solidFill>
                  <a:latin typeface="+mn-lt"/>
                </a:rPr>
                <a:t>“A structural guarantee”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A50520-B8A1-41A0-B809-7D8A7C20F5DF}"/>
                </a:ext>
              </a:extLst>
            </p:cNvPr>
            <p:cNvSpPr txBox="1"/>
            <p:nvPr/>
          </p:nvSpPr>
          <p:spPr>
            <a:xfrm>
              <a:off x="850586" y="1594713"/>
              <a:ext cx="6648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FF00"/>
                  </a:solidFill>
                  <a:latin typeface="+mn-lt"/>
                </a:rPr>
                <a:t>Moral Majority: </a:t>
              </a:r>
              <a:r>
                <a:rPr lang="en-US" sz="2400" dirty="0">
                  <a:solidFill>
                    <a:srgbClr val="00FF00"/>
                  </a:solidFill>
                  <a:latin typeface="+mn-lt"/>
                </a:rPr>
                <a:t>“A foundational guarantee”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8108E-994C-49E3-9F60-D12331A99655}"/>
              </a:ext>
            </a:extLst>
          </p:cNvPr>
          <p:cNvGrpSpPr/>
          <p:nvPr/>
        </p:nvGrpSpPr>
        <p:grpSpPr>
          <a:xfrm>
            <a:off x="304800" y="2743200"/>
            <a:ext cx="11756711" cy="3714281"/>
            <a:chOff x="304800" y="2743200"/>
            <a:chExt cx="11756711" cy="37142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EEA867-AD35-4E5A-A7E6-3DBF17566623}"/>
                </a:ext>
              </a:extLst>
            </p:cNvPr>
            <p:cNvSpPr/>
            <p:nvPr/>
          </p:nvSpPr>
          <p:spPr>
            <a:xfrm>
              <a:off x="3374711" y="3564381"/>
              <a:ext cx="868680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00FF00"/>
                  </a:solidFill>
                  <a:latin typeface="+mn-lt"/>
                </a:rPr>
                <a:t>2 Nephi 1:7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“Wherefore, this land is</a:t>
              </a:r>
              <a:r>
                <a:rPr lang="en-US" sz="2600" dirty="0">
                  <a:solidFill>
                    <a:srgbClr val="00FF00"/>
                  </a:solidFill>
                  <a:latin typeface="+mn-lt"/>
                </a:rPr>
                <a:t> consecrated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unto him whom he shall bring. And if it so be that they shall </a:t>
              </a:r>
              <a:r>
                <a:rPr lang="en-US" sz="2600" dirty="0">
                  <a:solidFill>
                    <a:srgbClr val="00FF00"/>
                  </a:solidFill>
                  <a:latin typeface="+mn-lt"/>
                </a:rPr>
                <a:t>serve him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according to the commandments which he hath given, it shall be a </a:t>
              </a:r>
              <a:r>
                <a:rPr lang="en-US" sz="2600" dirty="0">
                  <a:solidFill>
                    <a:srgbClr val="00FF00"/>
                  </a:solidFill>
                  <a:latin typeface="+mn-lt"/>
                </a:rPr>
                <a:t>land of liberty 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unto them; wherefore, they shall never be brought down into </a:t>
              </a:r>
              <a:r>
                <a:rPr lang="en-US" sz="2600" dirty="0">
                  <a:solidFill>
                    <a:srgbClr val="FF0000"/>
                  </a:solidFill>
                  <a:latin typeface="+mn-lt"/>
                </a:rPr>
                <a:t>captivity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; if so, it shall be because of </a:t>
              </a:r>
              <a:r>
                <a:rPr lang="en-US" sz="2600" dirty="0">
                  <a:solidFill>
                    <a:srgbClr val="FF0000"/>
                  </a:solidFill>
                  <a:latin typeface="+mn-lt"/>
                </a:rPr>
                <a:t>iniquity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; for if iniquity shall abound </a:t>
              </a:r>
              <a:r>
                <a:rPr lang="en-US" sz="2600" dirty="0">
                  <a:solidFill>
                    <a:srgbClr val="FF0000"/>
                  </a:solidFill>
                  <a:latin typeface="+mn-lt"/>
                </a:rPr>
                <a:t>cursed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 shall be the land for their sakes, but unto the </a:t>
              </a:r>
              <a:r>
                <a:rPr lang="en-US" sz="2600" dirty="0">
                  <a:solidFill>
                    <a:srgbClr val="00FF00"/>
                  </a:solidFill>
                  <a:latin typeface="+mn-lt"/>
                </a:rPr>
                <a:t>righteous</a:t>
              </a:r>
              <a:r>
                <a:rPr lang="en-US" sz="2600" dirty="0">
                  <a:solidFill>
                    <a:schemeClr val="bg1"/>
                  </a:solidFill>
                  <a:latin typeface="+mn-lt"/>
                </a:rPr>
                <a:t> it shall be blessed forever.”</a:t>
              </a:r>
            </a:p>
          </p:txBody>
        </p:sp>
        <p:pic>
          <p:nvPicPr>
            <p:cNvPr id="15" name="Picture 2" descr="A painting by Arnold Friberg illustrating Lehi and his wife, Sariah, standing on a ship with their family members, who are looking and pointing at the shore of the promised land.">
              <a:extLst>
                <a:ext uri="{FF2B5EF4-FFF2-40B4-BE49-F238E27FC236}">
                  <a16:creationId xmlns:a16="http://schemas.microsoft.com/office/drawing/2014/main" id="{55EBF875-7785-4B09-9516-CCBCFAA3C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43200"/>
              <a:ext cx="2685344" cy="3626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3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" y="2767280"/>
            <a:ext cx="1217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834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25145</TotalTime>
  <Words>995</Words>
  <Application>Microsoft Office PowerPoint</Application>
  <PresentationFormat>Widescreen</PresentationFormat>
  <Paragraphs>227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BankGothic Md BT</vt:lpstr>
      <vt:lpstr>Calibri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1513</cp:revision>
  <dcterms:created xsi:type="dcterms:W3CDTF">2010-04-18T05:26:50Z</dcterms:created>
  <dcterms:modified xsi:type="dcterms:W3CDTF">2025-04-18T00:45:48Z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2018-09-24T18:25:00.7668701Z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Classification">
    <vt:lpwstr>Internal Use Not Encrypted</vt:lpwstr>
  </property>
  <property fmtid="{D5CDD505-2E9C-101B-9397-08002B2CF9AE}" pid="10" name="MSIP_Label_03ef5274-90b8-4b3f-8a76-b4c36a43e904_Enabled">
    <vt:lpwstr>true</vt:lpwstr>
  </property>
  <property fmtid="{D5CDD505-2E9C-101B-9397-08002B2CF9AE}" pid="11" name="MSIP_Label_03ef5274-90b8-4b3f-8a76-b4c36a43e904_SetDate">
    <vt:lpwstr>2021-05-11T02:07:42Z</vt:lpwstr>
  </property>
  <property fmtid="{D5CDD505-2E9C-101B-9397-08002B2CF9AE}" pid="12" name="MSIP_Label_03ef5274-90b8-4b3f-8a76-b4c36a43e904_Method">
    <vt:lpwstr>Standard</vt:lpwstr>
  </property>
  <property fmtid="{D5CDD505-2E9C-101B-9397-08002B2CF9AE}" pid="13" name="MSIP_Label_03ef5274-90b8-4b3f-8a76-b4c36a43e904_Name">
    <vt:lpwstr>Not Protected_2</vt:lpwstr>
  </property>
  <property fmtid="{D5CDD505-2E9C-101B-9397-08002B2CF9AE}" pid="14" name="MSIP_Label_03ef5274-90b8-4b3f-8a76-b4c36a43e904_SiteId">
    <vt:lpwstr>61e6eeb3-5fd7-4aaa-ae3c-61e8deb09b79</vt:lpwstr>
  </property>
  <property fmtid="{D5CDD505-2E9C-101B-9397-08002B2CF9AE}" pid="15" name="MSIP_Label_03ef5274-90b8-4b3f-8a76-b4c36a43e904_ActionId">
    <vt:lpwstr/>
  </property>
  <property fmtid="{D5CDD505-2E9C-101B-9397-08002B2CF9AE}" pid="16" name="MSIP_Label_03ef5274-90b8-4b3f-8a76-b4c36a43e904_ContentBits">
    <vt:lpwstr>0</vt:lpwstr>
  </property>
</Properties>
</file>