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1237" r:id="rId2"/>
    <p:sldId id="271" r:id="rId3"/>
    <p:sldId id="970" r:id="rId4"/>
    <p:sldId id="972" r:id="rId5"/>
    <p:sldId id="971" r:id="rId6"/>
    <p:sldId id="975" r:id="rId7"/>
    <p:sldId id="976" r:id="rId8"/>
    <p:sldId id="978" r:id="rId9"/>
    <p:sldId id="980" r:id="rId10"/>
    <p:sldId id="267" r:id="rId11"/>
    <p:sldId id="1236" r:id="rId12"/>
    <p:sldId id="1234" r:id="rId13"/>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00FF00"/>
    <a:srgbClr val="00FF99"/>
    <a:srgbClr val="00CC99"/>
    <a:srgbClr val="00CCFF"/>
    <a:srgbClr val="234600"/>
    <a:srgbClr val="336600"/>
    <a:srgbClr val="FFFFCC"/>
    <a:srgbClr val="2A5400"/>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11" autoAdjust="0"/>
    <p:restoredTop sz="92796" autoAdjust="0"/>
  </p:normalViewPr>
  <p:slideViewPr>
    <p:cSldViewPr>
      <p:cViewPr varScale="1">
        <p:scale>
          <a:sx n="72" d="100"/>
          <a:sy n="72" d="100"/>
        </p:scale>
        <p:origin x="510" y="54"/>
      </p:cViewPr>
      <p:guideLst>
        <p:guide orient="horz" pos="2160"/>
        <p:guide pos="3840"/>
      </p:guideLst>
    </p:cSldViewPr>
  </p:slideViewPr>
  <p:notesTextViewPr>
    <p:cViewPr>
      <p:scale>
        <a:sx n="3" d="2"/>
        <a:sy n="3" d="2"/>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1DA4B8-7034-41E6-A904-834E2AB0391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Introduction</a:t>
            </a:r>
          </a:p>
        </p:txBody>
      </p:sp>
      <p:sp>
        <p:nvSpPr>
          <p:cNvPr id="3" name="Date Placeholder 2">
            <a:extLst>
              <a:ext uri="{FF2B5EF4-FFF2-40B4-BE49-F238E27FC236}">
                <a16:creationId xmlns:a16="http://schemas.microsoft.com/office/drawing/2014/main" id="{20C5C52C-A88F-4FFE-91A9-952C07713D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D042C18-1C55-4AFE-A3D5-FAAAE99602BE}" type="datetimeFigureOut">
              <a:rPr lang="en-US" smtClean="0"/>
              <a:t>4/17/2025</a:t>
            </a:fld>
            <a:endParaRPr lang="en-US"/>
          </a:p>
        </p:txBody>
      </p:sp>
      <p:sp>
        <p:nvSpPr>
          <p:cNvPr id="4" name="Footer Placeholder 3">
            <a:extLst>
              <a:ext uri="{FF2B5EF4-FFF2-40B4-BE49-F238E27FC236}">
                <a16:creationId xmlns:a16="http://schemas.microsoft.com/office/drawing/2014/main" id="{8DF36586-73D1-4309-9BF8-DEA96E01002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©LDSEternalism.com</a:t>
            </a:r>
          </a:p>
        </p:txBody>
      </p:sp>
      <p:sp>
        <p:nvSpPr>
          <p:cNvPr id="5" name="Slide Number Placeholder 4">
            <a:extLst>
              <a:ext uri="{FF2B5EF4-FFF2-40B4-BE49-F238E27FC236}">
                <a16:creationId xmlns:a16="http://schemas.microsoft.com/office/drawing/2014/main" id="{8663C198-7083-476A-BC21-0D607992F79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D5D7CB-E2F2-452A-96C9-BE5CBBF7CACF}" type="slidenum">
              <a:rPr lang="en-US" smtClean="0"/>
              <a:t>‹#›</a:t>
            </a:fld>
            <a:endParaRPr lang="en-US"/>
          </a:p>
        </p:txBody>
      </p:sp>
    </p:spTree>
    <p:extLst>
      <p:ext uri="{BB962C8B-B14F-4D97-AF65-F5344CB8AC3E}">
        <p14:creationId xmlns:p14="http://schemas.microsoft.com/office/powerpoint/2010/main" val="114730340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r>
              <a:rPr lang="en-US"/>
              <a:t>Introduction</a:t>
            </a:r>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cs typeface="Arial" pitchFamily="34" charset="0"/>
              </a:defRPr>
            </a:lvl1pPr>
          </a:lstStyle>
          <a:p>
            <a:pPr>
              <a:defRPr/>
            </a:pPr>
            <a:fld id="{E42040B5-CC58-4CD9-B701-9A63440ED1CE}" type="datetime1">
              <a:rPr lang="en-US"/>
              <a:pPr>
                <a:defRPr/>
              </a:pPr>
              <a:t>4/17/2025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r>
              <a:rPr lang="en-US"/>
              <a:t>©LDSEternalism.com</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130D3BBD-2075-4A75-B5B4-CE9A4FE76651}" type="slidenum">
              <a:rPr lang="en-US" altLang="en-US"/>
              <a:pPr>
                <a:defRPr/>
              </a:pPr>
              <a:t>‹#›</a:t>
            </a:fld>
            <a:endParaRPr lang="en-US" altLang="en-US"/>
          </a:p>
        </p:txBody>
      </p:sp>
    </p:spTree>
    <p:extLst>
      <p:ext uri="{BB962C8B-B14F-4D97-AF65-F5344CB8AC3E}">
        <p14:creationId xmlns:p14="http://schemas.microsoft.com/office/powerpoint/2010/main" val="1920025519"/>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77670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6688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78469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42199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76551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7064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93444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8148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22778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©ChristianEternalism.com</a:t>
            </a:r>
          </a:p>
        </p:txBody>
      </p:sp>
      <p:sp>
        <p:nvSpPr>
          <p:cNvPr id="6" name="Slide Number Placeholder 5"/>
          <p:cNvSpPr>
            <a:spLocks noGrp="1"/>
          </p:cNvSpPr>
          <p:nvPr>
            <p:ph type="sldNum" sz="quarter" idx="12"/>
          </p:nvPr>
        </p:nvSpPr>
        <p:spPr/>
        <p:txBody>
          <a:bodyPr/>
          <a:lstStyle>
            <a:lvl1pPr>
              <a:defRPr/>
            </a:lvl1pPr>
          </a:lstStyle>
          <a:p>
            <a:pPr>
              <a:defRPr/>
            </a:pPr>
            <a:fld id="{D5BA99C7-0787-4125-9086-551D20232080}" type="slidenum">
              <a:rPr lang="en-US" altLang="en-US"/>
              <a:pPr>
                <a:defRPr/>
              </a:pPr>
              <a:t>‹#›</a:t>
            </a:fld>
            <a:endParaRPr lang="en-US" altLang="en-US"/>
          </a:p>
        </p:txBody>
      </p:sp>
    </p:spTree>
    <p:extLst>
      <p:ext uri="{BB962C8B-B14F-4D97-AF65-F5344CB8AC3E}">
        <p14:creationId xmlns:p14="http://schemas.microsoft.com/office/powerpoint/2010/main" val="4277446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Master">
    <p:spTree>
      <p:nvGrpSpPr>
        <p:cNvPr id="1" name=""/>
        <p:cNvGrpSpPr/>
        <p:nvPr/>
      </p:nvGrpSpPr>
      <p:grpSpPr>
        <a:xfrm>
          <a:off x="0" y="0"/>
          <a:ext cx="0" cy="0"/>
          <a:chOff x="0" y="0"/>
          <a:chExt cx="0" cy="0"/>
        </a:xfrm>
      </p:grpSpPr>
      <p:sp>
        <p:nvSpPr>
          <p:cNvPr id="3" name="Footer Placeholder 4"/>
          <p:cNvSpPr>
            <a:spLocks noGrp="1"/>
          </p:cNvSpPr>
          <p:nvPr>
            <p:ph type="ftr" sz="quarter" idx="11"/>
          </p:nvPr>
        </p:nvSpPr>
        <p:spPr>
          <a:xfrm>
            <a:off x="14013" y="6626994"/>
            <a:ext cx="1890987" cy="228599"/>
          </a:xfrm>
        </p:spPr>
        <p:txBody>
          <a:bodyPr/>
          <a:lstStyle>
            <a:lvl1pPr>
              <a:defRPr/>
            </a:lvl1pPr>
          </a:lstStyle>
          <a:p>
            <a:pPr>
              <a:defRPr/>
            </a:pPr>
            <a:r>
              <a:rPr lang="en-US" dirty="0"/>
              <a:t>©ChristianEternalism.com</a:t>
            </a:r>
          </a:p>
        </p:txBody>
      </p:sp>
      <p:sp>
        <p:nvSpPr>
          <p:cNvPr id="4" name="Slide Number Placeholder 5"/>
          <p:cNvSpPr>
            <a:spLocks noGrp="1"/>
          </p:cNvSpPr>
          <p:nvPr>
            <p:ph type="sldNum" sz="quarter" idx="12"/>
          </p:nvPr>
        </p:nvSpPr>
        <p:spPr>
          <a:xfrm>
            <a:off x="11811000" y="6626994"/>
            <a:ext cx="381000" cy="231006"/>
          </a:xfrm>
        </p:spPr>
        <p:txBody>
          <a:bodyPr/>
          <a:lstStyle>
            <a:lvl1pPr algn="r">
              <a:defRPr/>
            </a:lvl1pPr>
          </a:lstStyle>
          <a:p>
            <a:pPr>
              <a:defRPr/>
            </a:pPr>
            <a:fld id="{6D702CDC-8AD3-4C41-837E-8296D4E3DA84}" type="slidenum">
              <a:rPr lang="en-US" altLang="en-US" smtClean="0"/>
              <a:pPr>
                <a:defRPr/>
              </a:pPr>
              <a:t>‹#›</a:t>
            </a:fld>
            <a:endParaRPr lang="en-US" altLang="en-US" dirty="0"/>
          </a:p>
        </p:txBody>
      </p:sp>
    </p:spTree>
    <p:extLst>
      <p:ext uri="{BB962C8B-B14F-4D97-AF65-F5344CB8AC3E}">
        <p14:creationId xmlns:p14="http://schemas.microsoft.com/office/powerpoint/2010/main" val="36318937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cs typeface="Arial" pitchFamily="34" charset="0"/>
              </a:defRPr>
            </a:lvl1pPr>
          </a:lstStyle>
          <a:p>
            <a:pPr>
              <a:defRPr/>
            </a:pP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r>
              <a:rPr lang="en-US"/>
              <a:t>©ChristianEternalism.com</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42C1C976-8CA2-495F-BE8B-EE178DB81BA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5" r:id="rId2"/>
  </p:sldLayoutIdLst>
  <p:hf hd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9.jpeg"/><Relationship Id="rId7" Type="http://schemas.openxmlformats.org/officeDocument/2006/relationships/oleObject" Target="../embeddings/oleObject2.bin"/><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C1DD694-6846-42EC-B3F0-D1D7C870ADF5}"/>
              </a:ext>
            </a:extLst>
          </p:cNvPr>
          <p:cNvSpPr>
            <a:spLocks noGrp="1"/>
          </p:cNvSpPr>
          <p:nvPr>
            <p:ph type="sldNum" sz="quarter" idx="12"/>
          </p:nvPr>
        </p:nvSpPr>
        <p:spPr>
          <a:xfrm>
            <a:off x="11981325" y="6615953"/>
            <a:ext cx="219635" cy="226545"/>
          </a:xfrm>
        </p:spPr>
        <p:txBody>
          <a:bodyPr/>
          <a:lstStyle/>
          <a:p>
            <a:pPr algn="ctr"/>
            <a:fld id="{7FA21F2F-D5C3-444E-B31F-8BDB819DBF53}" type="slidenum">
              <a:rPr lang="en-US" smtClean="0"/>
              <a:pPr algn="ctr"/>
              <a:t>1</a:t>
            </a:fld>
            <a:endParaRPr lang="en-US" dirty="0"/>
          </a:p>
        </p:txBody>
      </p:sp>
      <p:sp>
        <p:nvSpPr>
          <p:cNvPr id="11" name="Footer Placeholder 3">
            <a:extLst>
              <a:ext uri="{FF2B5EF4-FFF2-40B4-BE49-F238E27FC236}">
                <a16:creationId xmlns:a16="http://schemas.microsoft.com/office/drawing/2014/main" id="{7815963B-6363-4C78-813F-4EF1B5C84279}"/>
              </a:ext>
            </a:extLst>
          </p:cNvPr>
          <p:cNvSpPr>
            <a:spLocks noGrp="1"/>
          </p:cNvSpPr>
          <p:nvPr>
            <p:ph type="ftr" sz="quarter" idx="11"/>
          </p:nvPr>
        </p:nvSpPr>
        <p:spPr>
          <a:xfrm>
            <a:off x="14013" y="6626994"/>
            <a:ext cx="1890987" cy="228599"/>
          </a:xfrm>
        </p:spPr>
        <p:txBody>
          <a:bodyPr/>
          <a:lstStyle/>
          <a:p>
            <a:r>
              <a:rPr lang="en-US" dirty="0"/>
              <a:t>©ChristianEternalism.org</a:t>
            </a:r>
          </a:p>
        </p:txBody>
      </p:sp>
      <p:sp>
        <p:nvSpPr>
          <p:cNvPr id="13" name="Rectangle 12">
            <a:extLst>
              <a:ext uri="{FF2B5EF4-FFF2-40B4-BE49-F238E27FC236}">
                <a16:creationId xmlns:a16="http://schemas.microsoft.com/office/drawing/2014/main" id="{44807F21-F3D7-4BDD-A444-F2A69FE12B6E}"/>
              </a:ext>
            </a:extLst>
          </p:cNvPr>
          <p:cNvSpPr/>
          <p:nvPr/>
        </p:nvSpPr>
        <p:spPr>
          <a:xfrm>
            <a:off x="5715000" y="1284672"/>
            <a:ext cx="6477000" cy="92333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dirty="0">
                <a:solidFill>
                  <a:schemeClr val="bg1"/>
                </a:solidFill>
                <a:latin typeface="+mn-lt"/>
                <a:cs typeface="Arial" panose="020B0604020202020204" pitchFamily="34" charset="0"/>
              </a:rPr>
              <a:t>Eternalism Politics</a:t>
            </a:r>
          </a:p>
        </p:txBody>
      </p:sp>
      <p:pic>
        <p:nvPicPr>
          <p:cNvPr id="3" name="Picture 2" descr="A painting of a group of men sitting around a table&#10;&#10;AI-generated content may be incorrect.">
            <a:extLst>
              <a:ext uri="{FF2B5EF4-FFF2-40B4-BE49-F238E27FC236}">
                <a16:creationId xmlns:a16="http://schemas.microsoft.com/office/drawing/2014/main" id="{496D7AEB-1AB8-33CB-6694-0511646AED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497" y="940298"/>
            <a:ext cx="4977403" cy="4977403"/>
          </a:xfrm>
          <a:prstGeom prst="rect">
            <a:avLst/>
          </a:prstGeom>
        </p:spPr>
      </p:pic>
      <p:sp>
        <p:nvSpPr>
          <p:cNvPr id="2" name="TextBox 1">
            <a:extLst>
              <a:ext uri="{FF2B5EF4-FFF2-40B4-BE49-F238E27FC236}">
                <a16:creationId xmlns:a16="http://schemas.microsoft.com/office/drawing/2014/main" id="{08F41464-4DF3-26CE-D0C6-22BE35629B80}"/>
              </a:ext>
            </a:extLst>
          </p:cNvPr>
          <p:cNvSpPr txBox="1"/>
          <p:nvPr/>
        </p:nvSpPr>
        <p:spPr>
          <a:xfrm>
            <a:off x="6279067" y="3099137"/>
            <a:ext cx="5912933" cy="1015663"/>
          </a:xfrm>
          <a:prstGeom prst="rect">
            <a:avLst/>
          </a:prstGeom>
          <a:noFill/>
        </p:spPr>
        <p:txBody>
          <a:bodyPr wrap="square" rtlCol="0">
            <a:spAutoFit/>
          </a:bodyPr>
          <a:lstStyle/>
          <a:p>
            <a:pPr algn="ctr"/>
            <a:r>
              <a:rPr lang="en-US" sz="6000" dirty="0">
                <a:solidFill>
                  <a:srgbClr val="FFFF00"/>
                </a:solidFill>
              </a:rPr>
              <a:t>Safeguards</a:t>
            </a:r>
          </a:p>
        </p:txBody>
      </p:sp>
    </p:spTree>
    <p:extLst>
      <p:ext uri="{BB962C8B-B14F-4D97-AF65-F5344CB8AC3E}">
        <p14:creationId xmlns:p14="http://schemas.microsoft.com/office/powerpoint/2010/main" val="3142780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dirty="0"/>
              <a:t>©ChristianEternalism.org</a:t>
            </a:r>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pPr algn="ctr"/>
              <a:t>10</a:t>
            </a:fld>
            <a:endParaRPr lang="en-US" dirty="0"/>
          </a:p>
        </p:txBody>
      </p:sp>
      <p:sp>
        <p:nvSpPr>
          <p:cNvPr id="7" name="Text Box 17">
            <a:extLst>
              <a:ext uri="{FF2B5EF4-FFF2-40B4-BE49-F238E27FC236}">
                <a16:creationId xmlns:a16="http://schemas.microsoft.com/office/drawing/2014/main" id="{92CAFA98-37B2-46D8-BC7F-D1DFB3FED49A}"/>
              </a:ext>
            </a:extLst>
          </p:cNvPr>
          <p:cNvSpPr txBox="1">
            <a:spLocks noChangeArrowheads="1"/>
          </p:cNvSpPr>
          <p:nvPr/>
        </p:nvSpPr>
        <p:spPr bwMode="auto">
          <a:xfrm>
            <a:off x="0" y="0"/>
            <a:ext cx="12192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5400" b="1" dirty="0">
                <a:solidFill>
                  <a:srgbClr val="00FF00"/>
                </a:solidFill>
              </a:rPr>
              <a:t>POSITIVE ENGAGEMENT</a:t>
            </a:r>
          </a:p>
        </p:txBody>
      </p:sp>
      <p:sp>
        <p:nvSpPr>
          <p:cNvPr id="2" name="Rectangle 1">
            <a:extLst>
              <a:ext uri="{FF2B5EF4-FFF2-40B4-BE49-F238E27FC236}">
                <a16:creationId xmlns:a16="http://schemas.microsoft.com/office/drawing/2014/main" id="{A8896583-18E3-4B5F-A408-A42D8A3BE57B}"/>
              </a:ext>
            </a:extLst>
          </p:cNvPr>
          <p:cNvSpPr/>
          <p:nvPr/>
        </p:nvSpPr>
        <p:spPr>
          <a:xfrm>
            <a:off x="224883" y="1314870"/>
            <a:ext cx="7699917" cy="2677656"/>
          </a:xfrm>
          <a:prstGeom prst="rect">
            <a:avLst/>
          </a:prstGeom>
        </p:spPr>
        <p:txBody>
          <a:bodyPr wrap="square">
            <a:spAutoFit/>
          </a:bodyPr>
          <a:lstStyle/>
          <a:p>
            <a:r>
              <a:rPr lang="en-US" sz="2400" b="1" dirty="0">
                <a:solidFill>
                  <a:srgbClr val="00FF00"/>
                </a:solidFill>
                <a:latin typeface="+mn-lt"/>
              </a:rPr>
              <a:t>Elder Quentin L. Cook: </a:t>
            </a:r>
            <a:r>
              <a:rPr lang="en-US" sz="2400" dirty="0">
                <a:solidFill>
                  <a:schemeClr val="bg1"/>
                </a:solidFill>
                <a:latin typeface="+mn-lt"/>
              </a:rPr>
              <a:t>“When </a:t>
            </a:r>
            <a:r>
              <a:rPr lang="en-US" sz="2400" dirty="0">
                <a:solidFill>
                  <a:srgbClr val="FF0000"/>
                </a:solidFill>
                <a:latin typeface="+mn-lt"/>
              </a:rPr>
              <a:t>allegations</a:t>
            </a:r>
            <a:r>
              <a:rPr lang="en-US" sz="2400" dirty="0">
                <a:solidFill>
                  <a:schemeClr val="bg1"/>
                </a:solidFill>
                <a:latin typeface="+mn-lt"/>
              </a:rPr>
              <a:t> are made that are </a:t>
            </a:r>
            <a:r>
              <a:rPr lang="en-US" sz="2400" dirty="0">
                <a:solidFill>
                  <a:srgbClr val="FF0000"/>
                </a:solidFill>
                <a:latin typeface="+mn-lt"/>
              </a:rPr>
              <a:t>detrimental</a:t>
            </a:r>
            <a:r>
              <a:rPr lang="en-US" sz="2400" dirty="0">
                <a:solidFill>
                  <a:schemeClr val="bg1"/>
                </a:solidFill>
                <a:latin typeface="+mn-lt"/>
              </a:rPr>
              <a:t> and often </a:t>
            </a:r>
            <a:r>
              <a:rPr lang="en-US" sz="2400" dirty="0">
                <a:solidFill>
                  <a:srgbClr val="FF0000"/>
                </a:solidFill>
                <a:latin typeface="+mn-lt"/>
              </a:rPr>
              <a:t>false</a:t>
            </a:r>
            <a:r>
              <a:rPr lang="en-US" sz="2400" dirty="0">
                <a:solidFill>
                  <a:schemeClr val="bg1"/>
                </a:solidFill>
                <a:latin typeface="+mn-lt"/>
              </a:rPr>
              <a:t> to either faith or </a:t>
            </a:r>
            <a:r>
              <a:rPr lang="en-US" sz="2400" dirty="0">
                <a:solidFill>
                  <a:srgbClr val="00FF00"/>
                </a:solidFill>
                <a:latin typeface="+mn-lt"/>
              </a:rPr>
              <a:t>religious liberty</a:t>
            </a:r>
            <a:r>
              <a:rPr lang="en-US" sz="2400" dirty="0">
                <a:solidFill>
                  <a:schemeClr val="bg1"/>
                </a:solidFill>
                <a:latin typeface="+mn-lt"/>
              </a:rPr>
              <a:t>, the members of that faith and their friends of other faiths, who feel accountable to God, need to </a:t>
            </a:r>
            <a:r>
              <a:rPr lang="en-US" sz="2400" dirty="0">
                <a:solidFill>
                  <a:srgbClr val="00FF00"/>
                </a:solidFill>
                <a:latin typeface="+mn-lt"/>
              </a:rPr>
              <a:t>defend them in a positive statesman-like manner</a:t>
            </a:r>
            <a:r>
              <a:rPr lang="en-US" sz="2400" dirty="0">
                <a:solidFill>
                  <a:schemeClr val="bg1"/>
                </a:solidFill>
                <a:latin typeface="+mn-lt"/>
              </a:rPr>
              <a:t>. … Too many do not make their positive views known when their engagement is sorely needed.” </a:t>
            </a:r>
          </a:p>
        </p:txBody>
      </p:sp>
      <p:sp>
        <p:nvSpPr>
          <p:cNvPr id="9" name="Rectangle 8">
            <a:extLst>
              <a:ext uri="{FF2B5EF4-FFF2-40B4-BE49-F238E27FC236}">
                <a16:creationId xmlns:a16="http://schemas.microsoft.com/office/drawing/2014/main" id="{B7FDB206-9139-410C-A2C7-59E92E0E2FEB}"/>
              </a:ext>
            </a:extLst>
          </p:cNvPr>
          <p:cNvSpPr/>
          <p:nvPr/>
        </p:nvSpPr>
        <p:spPr>
          <a:xfrm>
            <a:off x="224883" y="3916326"/>
            <a:ext cx="7776117" cy="2308324"/>
          </a:xfrm>
          <a:prstGeom prst="rect">
            <a:avLst/>
          </a:prstGeom>
        </p:spPr>
        <p:txBody>
          <a:bodyPr wrap="square">
            <a:spAutoFit/>
          </a:bodyPr>
          <a:lstStyle/>
          <a:p>
            <a:r>
              <a:rPr lang="en-US" sz="2400" dirty="0">
                <a:solidFill>
                  <a:schemeClr val="bg1"/>
                </a:solidFill>
                <a:latin typeface="+mn-lt"/>
              </a:rPr>
              <a:t>“I would suggest that for people of your capability and training, engagement to </a:t>
            </a:r>
            <a:r>
              <a:rPr lang="en-US" sz="2400" dirty="0">
                <a:solidFill>
                  <a:srgbClr val="00FF00"/>
                </a:solidFill>
                <a:latin typeface="+mn-lt"/>
              </a:rPr>
              <a:t>defend religious liberty is essential</a:t>
            </a:r>
            <a:r>
              <a:rPr lang="en-US" sz="2400" dirty="0">
                <a:solidFill>
                  <a:schemeClr val="bg1"/>
                </a:solidFill>
                <a:latin typeface="+mn-lt"/>
              </a:rPr>
              <a:t>... Please do this on your </a:t>
            </a:r>
            <a:r>
              <a:rPr lang="en-US" sz="2400" dirty="0">
                <a:solidFill>
                  <a:srgbClr val="00FF00"/>
                </a:solidFill>
                <a:latin typeface="+mn-lt"/>
              </a:rPr>
              <a:t>own volition</a:t>
            </a:r>
            <a:r>
              <a:rPr lang="en-US" sz="2400" dirty="0">
                <a:solidFill>
                  <a:schemeClr val="bg1"/>
                </a:solidFill>
                <a:latin typeface="+mn-lt"/>
              </a:rPr>
              <a:t>, understanding that you will not always get things exactly right. But also understanding, that the far bigger </a:t>
            </a:r>
            <a:r>
              <a:rPr lang="en-US" sz="2400" dirty="0">
                <a:solidFill>
                  <a:srgbClr val="FF0000"/>
                </a:solidFill>
                <a:latin typeface="+mn-lt"/>
              </a:rPr>
              <a:t>mistake</a:t>
            </a:r>
            <a:r>
              <a:rPr lang="en-US" sz="2400" dirty="0">
                <a:solidFill>
                  <a:schemeClr val="bg1"/>
                </a:solidFill>
                <a:latin typeface="+mn-lt"/>
              </a:rPr>
              <a:t> would be to </a:t>
            </a:r>
            <a:r>
              <a:rPr lang="en-US" sz="2400" dirty="0">
                <a:solidFill>
                  <a:srgbClr val="FF0000"/>
                </a:solidFill>
                <a:latin typeface="+mn-lt"/>
              </a:rPr>
              <a:t>sit silently by</a:t>
            </a:r>
            <a:r>
              <a:rPr lang="en-US" sz="2400" dirty="0">
                <a:solidFill>
                  <a:schemeClr val="bg1"/>
                </a:solidFill>
                <a:latin typeface="+mn-lt"/>
              </a:rPr>
              <a:t>.” </a:t>
            </a:r>
            <a:r>
              <a:rPr lang="en-US" sz="1200" dirty="0">
                <a:solidFill>
                  <a:schemeClr val="bg1"/>
                </a:solidFill>
                <a:latin typeface="+mn-lt"/>
              </a:rPr>
              <a:t>(Symposium on Religious Liberty and the Law, Los Angeles, Nov. 3, 2017)</a:t>
            </a:r>
          </a:p>
        </p:txBody>
      </p:sp>
      <p:pic>
        <p:nvPicPr>
          <p:cNvPr id="2050" name="Picture 2" descr="https://www.lds.org/bc/content/shared/content/images/leaders/quentin-l-cook-large.jpg">
            <a:extLst>
              <a:ext uri="{FF2B5EF4-FFF2-40B4-BE49-F238E27FC236}">
                <a16:creationId xmlns:a16="http://schemas.microsoft.com/office/drawing/2014/main" id="{2DD8CB5E-2641-4345-A5C5-02DAA8D65F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9031" y="1295400"/>
            <a:ext cx="3847453" cy="4816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53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pPr algn="ctr"/>
              <a:t>11</a:t>
            </a:fld>
            <a:endParaRPr lang="en-US" dirty="0"/>
          </a:p>
        </p:txBody>
      </p:sp>
      <p:sp>
        <p:nvSpPr>
          <p:cNvPr id="7" name="Text Box 17">
            <a:extLst>
              <a:ext uri="{FF2B5EF4-FFF2-40B4-BE49-F238E27FC236}">
                <a16:creationId xmlns:a16="http://schemas.microsoft.com/office/drawing/2014/main" id="{92CAFA98-37B2-46D8-BC7F-D1DFB3FED49A}"/>
              </a:ext>
            </a:extLst>
          </p:cNvPr>
          <p:cNvSpPr txBox="1">
            <a:spLocks noChangeArrowheads="1"/>
          </p:cNvSpPr>
          <p:nvPr/>
        </p:nvSpPr>
        <p:spPr bwMode="auto">
          <a:xfrm>
            <a:off x="0" y="0"/>
            <a:ext cx="12192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5400" b="1" dirty="0">
                <a:solidFill>
                  <a:srgbClr val="00FF00"/>
                </a:solidFill>
              </a:rPr>
              <a:t>POSITIVE ENGAGEMENT</a:t>
            </a:r>
          </a:p>
        </p:txBody>
      </p:sp>
      <p:sp>
        <p:nvSpPr>
          <p:cNvPr id="5" name="Rectangle 4">
            <a:extLst>
              <a:ext uri="{FF2B5EF4-FFF2-40B4-BE49-F238E27FC236}">
                <a16:creationId xmlns:a16="http://schemas.microsoft.com/office/drawing/2014/main" id="{2CF30FA1-D419-42F3-A841-83856EAD2B50}"/>
              </a:ext>
            </a:extLst>
          </p:cNvPr>
          <p:cNvSpPr/>
          <p:nvPr/>
        </p:nvSpPr>
        <p:spPr>
          <a:xfrm>
            <a:off x="228600" y="5597604"/>
            <a:ext cx="11887200" cy="1107996"/>
          </a:xfrm>
          <a:prstGeom prst="rect">
            <a:avLst/>
          </a:prstGeom>
        </p:spPr>
        <p:txBody>
          <a:bodyPr wrap="square">
            <a:spAutoFit/>
          </a:bodyPr>
          <a:lstStyle/>
          <a:p>
            <a:r>
              <a:rPr lang="en-US" sz="2200" b="1" dirty="0">
                <a:solidFill>
                  <a:srgbClr val="00FF00"/>
                </a:solidFill>
                <a:latin typeface="+mn-lt"/>
              </a:rPr>
              <a:t>Elder Oaks: </a:t>
            </a:r>
            <a:r>
              <a:rPr lang="en-US" sz="2200" dirty="0">
                <a:solidFill>
                  <a:schemeClr val="bg1"/>
                </a:solidFill>
                <a:latin typeface="+mn-lt"/>
              </a:rPr>
              <a:t>“Our belief in divine inspiration gives Latter-day Saints a unique responsibility to uphold and </a:t>
            </a:r>
            <a:r>
              <a:rPr lang="en-US" sz="2200" dirty="0">
                <a:solidFill>
                  <a:srgbClr val="00FF00"/>
                </a:solidFill>
                <a:latin typeface="+mn-lt"/>
              </a:rPr>
              <a:t>defend the United States Constitution </a:t>
            </a:r>
            <a:r>
              <a:rPr lang="en-US" sz="2200" dirty="0">
                <a:solidFill>
                  <a:schemeClr val="bg1"/>
                </a:solidFill>
                <a:latin typeface="+mn-lt"/>
              </a:rPr>
              <a:t>and principles of constitutionalism wherever we live. We should trust in the Lord and be </a:t>
            </a:r>
            <a:r>
              <a:rPr lang="en-US" sz="2200" dirty="0">
                <a:solidFill>
                  <a:srgbClr val="00FF00"/>
                </a:solidFill>
                <a:latin typeface="+mn-lt"/>
              </a:rPr>
              <a:t>positive</a:t>
            </a:r>
            <a:r>
              <a:rPr lang="en-US" sz="2200" dirty="0">
                <a:solidFill>
                  <a:schemeClr val="bg1"/>
                </a:solidFill>
                <a:latin typeface="+mn-lt"/>
              </a:rPr>
              <a:t> about this nation’s future.” </a:t>
            </a:r>
            <a:r>
              <a:rPr lang="en-US" sz="1200" dirty="0">
                <a:solidFill>
                  <a:schemeClr val="bg1"/>
                </a:solidFill>
                <a:latin typeface="+mn-lt"/>
              </a:rPr>
              <a:t>(Defending Our Divinely Inspired Constitution, Apr. 2021)</a:t>
            </a:r>
          </a:p>
        </p:txBody>
      </p:sp>
      <p:pic>
        <p:nvPicPr>
          <p:cNvPr id="3" name="IPQ">
            <a:hlinkClick r:id="" action="ppaction://media"/>
            <a:extLst>
              <a:ext uri="{FF2B5EF4-FFF2-40B4-BE49-F238E27FC236}">
                <a16:creationId xmlns:a16="http://schemas.microsoft.com/office/drawing/2014/main" id="{287CFE86-6598-4ADD-8EA7-C4EC7ADDD97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24050" y="779441"/>
            <a:ext cx="8343900" cy="4693444"/>
          </a:xfrm>
          <a:prstGeom prst="rect">
            <a:avLst/>
          </a:prstGeom>
        </p:spPr>
      </p:pic>
    </p:spTree>
    <p:extLst>
      <p:ext uri="{BB962C8B-B14F-4D97-AF65-F5344CB8AC3E}">
        <p14:creationId xmlns:p14="http://schemas.microsoft.com/office/powerpoint/2010/main" val="2097840072"/>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46">
            <a:extLst>
              <a:ext uri="{FF2B5EF4-FFF2-40B4-BE49-F238E27FC236}">
                <a16:creationId xmlns:a16="http://schemas.microsoft.com/office/drawing/2014/main" id="{CF2B936E-2546-457C-8CD4-AC9C9D18024F}"/>
              </a:ext>
            </a:extLst>
          </p:cNvPr>
          <p:cNvSpPr>
            <a:spLocks noChangeArrowheads="1"/>
          </p:cNvSpPr>
          <p:nvPr/>
        </p:nvSpPr>
        <p:spPr bwMode="auto">
          <a:xfrm>
            <a:off x="28024" y="2767280"/>
            <a:ext cx="121779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8000" dirty="0">
                <a:solidFill>
                  <a:srgbClr val="00FF00"/>
                </a:solidFill>
                <a:latin typeface="+mn-lt"/>
              </a:rPr>
              <a:t>Questions?</a:t>
            </a:r>
          </a:p>
        </p:txBody>
      </p:sp>
    </p:spTree>
    <p:extLst>
      <p:ext uri="{BB962C8B-B14F-4D97-AF65-F5344CB8AC3E}">
        <p14:creationId xmlns:p14="http://schemas.microsoft.com/office/powerpoint/2010/main" val="4198343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pPr algn="ctr"/>
              <a:t>2</a:t>
            </a:fld>
            <a:endParaRPr lang="en-US" dirty="0"/>
          </a:p>
        </p:txBody>
      </p:sp>
      <p:graphicFrame>
        <p:nvGraphicFramePr>
          <p:cNvPr id="11" name="Object 1">
            <a:extLst>
              <a:ext uri="{FF2B5EF4-FFF2-40B4-BE49-F238E27FC236}">
                <a16:creationId xmlns:a16="http://schemas.microsoft.com/office/drawing/2014/main" id="{75B7B963-346A-461C-BB6C-480FA28F04B9}"/>
              </a:ext>
            </a:extLst>
          </p:cNvPr>
          <p:cNvGraphicFramePr>
            <a:graphicFrameLocks noChangeAspect="1"/>
          </p:cNvGraphicFramePr>
          <p:nvPr>
            <p:extLst>
              <p:ext uri="{D42A27DB-BD31-4B8C-83A1-F6EECF244321}">
                <p14:modId xmlns:p14="http://schemas.microsoft.com/office/powerpoint/2010/main" val="2784641531"/>
              </p:ext>
            </p:extLst>
          </p:nvPr>
        </p:nvGraphicFramePr>
        <p:xfrm>
          <a:off x="8153400" y="888503"/>
          <a:ext cx="3543300" cy="4813539"/>
        </p:xfrm>
        <a:graphic>
          <a:graphicData uri="http://schemas.openxmlformats.org/presentationml/2006/ole">
            <mc:AlternateContent xmlns:mc="http://schemas.openxmlformats.org/markup-compatibility/2006">
              <mc:Choice xmlns:v="urn:schemas-microsoft-com:vml" Requires="v">
                <p:oleObj r:id="rId3" imgW="2692253" imgH="3657401" progId="">
                  <p:embed/>
                </p:oleObj>
              </mc:Choice>
              <mc:Fallback>
                <p:oleObj r:id="rId3" imgW="2692253" imgH="3657401" progId="">
                  <p:embed/>
                  <p:pic>
                    <p:nvPicPr>
                      <p:cNvPr id="11" name="Object 1">
                        <a:extLst>
                          <a:ext uri="{FF2B5EF4-FFF2-40B4-BE49-F238E27FC236}">
                            <a16:creationId xmlns:a16="http://schemas.microsoft.com/office/drawing/2014/main" id="{75B7B963-346A-461C-BB6C-480FA28F04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888503"/>
                        <a:ext cx="3543300" cy="4813539"/>
                      </a:xfrm>
                      <a:prstGeom prst="rect">
                        <a:avLst/>
                      </a:prstGeom>
                      <a:noFill/>
                      <a:ln>
                        <a:noFill/>
                      </a:ln>
                    </p:spPr>
                  </p:pic>
                </p:oleObj>
              </mc:Fallback>
            </mc:AlternateContent>
          </a:graphicData>
        </a:graphic>
      </p:graphicFrame>
      <p:sp>
        <p:nvSpPr>
          <p:cNvPr id="6" name="Rectangle 5">
            <a:extLst>
              <a:ext uri="{FF2B5EF4-FFF2-40B4-BE49-F238E27FC236}">
                <a16:creationId xmlns:a16="http://schemas.microsoft.com/office/drawing/2014/main" id="{57DDF637-C1AF-4B98-9C27-81524DE10F5D}"/>
              </a:ext>
            </a:extLst>
          </p:cNvPr>
          <p:cNvSpPr/>
          <p:nvPr/>
        </p:nvSpPr>
        <p:spPr>
          <a:xfrm>
            <a:off x="254920" y="1033116"/>
            <a:ext cx="7746080" cy="4524315"/>
          </a:xfrm>
          <a:prstGeom prst="rect">
            <a:avLst/>
          </a:prstGeom>
        </p:spPr>
        <p:txBody>
          <a:bodyPr wrap="square">
            <a:spAutoFit/>
          </a:bodyPr>
          <a:lstStyle/>
          <a:p>
            <a:r>
              <a:rPr lang="en-US" sz="2400" b="1" dirty="0">
                <a:solidFill>
                  <a:srgbClr val="00FF00"/>
                </a:solidFill>
                <a:latin typeface="+mn-lt"/>
              </a:rPr>
              <a:t>President John Taylor: </a:t>
            </a:r>
            <a:r>
              <a:rPr lang="en-US" sz="2400" dirty="0">
                <a:solidFill>
                  <a:schemeClr val="bg1"/>
                </a:solidFill>
                <a:latin typeface="+mn-lt"/>
              </a:rPr>
              <a:t>“We see a policy being introduced to listen to the </a:t>
            </a:r>
            <a:r>
              <a:rPr lang="en-US" sz="2400" dirty="0">
                <a:solidFill>
                  <a:srgbClr val="FF0000"/>
                </a:solidFill>
                <a:latin typeface="+mn-lt"/>
              </a:rPr>
              <a:t>clamor of mobs </a:t>
            </a:r>
            <a:r>
              <a:rPr lang="en-US" sz="2400" dirty="0">
                <a:solidFill>
                  <a:schemeClr val="bg1"/>
                </a:solidFill>
                <a:latin typeface="+mn-lt"/>
              </a:rPr>
              <a:t>and of </a:t>
            </a:r>
            <a:r>
              <a:rPr lang="en-US" sz="2400" dirty="0">
                <a:solidFill>
                  <a:srgbClr val="FF0000"/>
                </a:solidFill>
                <a:latin typeface="+mn-lt"/>
              </a:rPr>
              <a:t>unprincipled men who know not of what they speak</a:t>
            </a:r>
            <a:r>
              <a:rPr lang="en-US" sz="2400" dirty="0">
                <a:solidFill>
                  <a:schemeClr val="bg1"/>
                </a:solidFill>
                <a:latin typeface="+mn-lt"/>
              </a:rPr>
              <a:t>, nor whereof they affirm, and when men begin to tear away with impunity one plank after another from our Constitution by and by we shall find that we are struggling with the wreck and ruin of the system which the forefathers of this nation sought to establish in the interests of humanity. But it is for us still to </a:t>
            </a:r>
            <a:r>
              <a:rPr lang="en-US" sz="2400" dirty="0">
                <a:solidFill>
                  <a:srgbClr val="00FF00"/>
                </a:solidFill>
                <a:latin typeface="+mn-lt"/>
              </a:rPr>
              <a:t>sustain these glorious principles of liberty </a:t>
            </a:r>
            <a:r>
              <a:rPr lang="en-US" sz="2400" dirty="0">
                <a:solidFill>
                  <a:schemeClr val="bg1"/>
                </a:solidFill>
                <a:latin typeface="+mn-lt"/>
              </a:rPr>
              <a:t>bequeathed by the founders of this nation, still to rally round the flag of the Union, still to </a:t>
            </a:r>
            <a:r>
              <a:rPr lang="en-US" sz="2400" dirty="0">
                <a:solidFill>
                  <a:srgbClr val="00FF00"/>
                </a:solidFill>
                <a:latin typeface="+mn-lt"/>
              </a:rPr>
              <a:t>maintain all correct principles</a:t>
            </a:r>
            <a:r>
              <a:rPr lang="en-US" sz="2400" dirty="0">
                <a:solidFill>
                  <a:schemeClr val="bg1"/>
                </a:solidFill>
                <a:latin typeface="+mn-lt"/>
              </a:rPr>
              <a:t>, granting the utmost extent of liberty to all people of all grades and of all nations.” </a:t>
            </a:r>
            <a:r>
              <a:rPr lang="en-US" sz="1200" dirty="0">
                <a:solidFill>
                  <a:schemeClr val="bg1"/>
                </a:solidFill>
                <a:latin typeface="+mn-lt"/>
              </a:rPr>
              <a:t>(JD 22: 144)</a:t>
            </a:r>
          </a:p>
        </p:txBody>
      </p:sp>
      <p:sp>
        <p:nvSpPr>
          <p:cNvPr id="2" name="Rectangle 1">
            <a:extLst>
              <a:ext uri="{FF2B5EF4-FFF2-40B4-BE49-F238E27FC236}">
                <a16:creationId xmlns:a16="http://schemas.microsoft.com/office/drawing/2014/main" id="{E4627B17-ECD9-D72E-6563-4E78F5C40434}"/>
              </a:ext>
            </a:extLst>
          </p:cNvPr>
          <p:cNvSpPr/>
          <p:nvPr/>
        </p:nvSpPr>
        <p:spPr>
          <a:xfrm>
            <a:off x="304800" y="4071552"/>
            <a:ext cx="3505200" cy="295062"/>
          </a:xfrm>
          <a:prstGeom prst="rect">
            <a:avLst/>
          </a:prstGeom>
          <a:solidFill>
            <a:srgbClr val="00FF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6151216-3261-AD50-E128-F5FFF9A7EC3E}"/>
              </a:ext>
            </a:extLst>
          </p:cNvPr>
          <p:cNvSpPr/>
          <p:nvPr/>
        </p:nvSpPr>
        <p:spPr>
          <a:xfrm>
            <a:off x="304800" y="4784124"/>
            <a:ext cx="3733800" cy="295062"/>
          </a:xfrm>
          <a:prstGeom prst="rect">
            <a:avLst/>
          </a:prstGeom>
          <a:solidFill>
            <a:srgbClr val="00FF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9761646-F43C-FDCA-F0CC-92C497D77B27}"/>
              </a:ext>
            </a:extLst>
          </p:cNvPr>
          <p:cNvSpPr/>
          <p:nvPr/>
        </p:nvSpPr>
        <p:spPr>
          <a:xfrm>
            <a:off x="5663514" y="3700848"/>
            <a:ext cx="1676400" cy="295062"/>
          </a:xfrm>
          <a:prstGeom prst="rect">
            <a:avLst/>
          </a:prstGeom>
          <a:solidFill>
            <a:srgbClr val="00FF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208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271EF17-C010-1B84-F0D0-90D657E131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1066800"/>
            <a:ext cx="5257800" cy="5410200"/>
          </a:xfrm>
          <a:prstGeom prst="rect">
            <a:avLst/>
          </a:prstGeom>
        </p:spPr>
      </p:pic>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latin typeface="+mn-lt"/>
              </a:rPr>
              <a:pPr algn="ctr"/>
              <a:t>3</a:t>
            </a:fld>
            <a:endParaRPr lang="en-US" dirty="0">
              <a:latin typeface="+mn-lt"/>
            </a:endParaRPr>
          </a:p>
        </p:txBody>
      </p:sp>
      <p:sp>
        <p:nvSpPr>
          <p:cNvPr id="3" name="TextBox 2">
            <a:extLst>
              <a:ext uri="{FF2B5EF4-FFF2-40B4-BE49-F238E27FC236}">
                <a16:creationId xmlns:a16="http://schemas.microsoft.com/office/drawing/2014/main" id="{E99FCB52-3547-4D01-900C-96E327DB64DB}"/>
              </a:ext>
            </a:extLst>
          </p:cNvPr>
          <p:cNvSpPr txBox="1"/>
          <p:nvPr/>
        </p:nvSpPr>
        <p:spPr>
          <a:xfrm>
            <a:off x="14012" y="0"/>
            <a:ext cx="12177987" cy="646331"/>
          </a:xfrm>
          <a:prstGeom prst="rect">
            <a:avLst/>
          </a:prstGeom>
          <a:noFill/>
        </p:spPr>
        <p:txBody>
          <a:bodyPr wrap="square" rtlCol="0">
            <a:spAutoFit/>
          </a:bodyPr>
          <a:lstStyle/>
          <a:p>
            <a:pPr algn="ctr"/>
            <a:r>
              <a:rPr lang="en-US" sz="3600" b="1" dirty="0">
                <a:solidFill>
                  <a:srgbClr val="00FF00"/>
                </a:solidFill>
                <a:latin typeface="+mn-lt"/>
              </a:rPr>
              <a:t>Three American Safeguards of Freedom</a:t>
            </a:r>
          </a:p>
        </p:txBody>
      </p:sp>
      <p:sp>
        <p:nvSpPr>
          <p:cNvPr id="5" name="TextBox 4">
            <a:extLst>
              <a:ext uri="{FF2B5EF4-FFF2-40B4-BE49-F238E27FC236}">
                <a16:creationId xmlns:a16="http://schemas.microsoft.com/office/drawing/2014/main" id="{71BD792B-B80B-4268-88E0-2D1331767337}"/>
              </a:ext>
            </a:extLst>
          </p:cNvPr>
          <p:cNvSpPr txBox="1"/>
          <p:nvPr/>
        </p:nvSpPr>
        <p:spPr>
          <a:xfrm>
            <a:off x="9067800" y="1953161"/>
            <a:ext cx="704040" cy="1323439"/>
          </a:xfrm>
          <a:prstGeom prst="rect">
            <a:avLst/>
          </a:prstGeom>
          <a:noFill/>
        </p:spPr>
        <p:txBody>
          <a:bodyPr wrap="none" rtlCol="0">
            <a:spAutoFit/>
          </a:bodyPr>
          <a:lstStyle/>
          <a:p>
            <a:pPr algn="ctr"/>
            <a:r>
              <a:rPr lang="en-US" sz="8000" b="1" dirty="0">
                <a:solidFill>
                  <a:srgbClr val="00FF00"/>
                </a:solidFill>
                <a:latin typeface="+mn-lt"/>
              </a:rPr>
              <a:t>1</a:t>
            </a:r>
          </a:p>
        </p:txBody>
      </p:sp>
      <p:sp>
        <p:nvSpPr>
          <p:cNvPr id="8" name="TextBox 7">
            <a:extLst>
              <a:ext uri="{FF2B5EF4-FFF2-40B4-BE49-F238E27FC236}">
                <a16:creationId xmlns:a16="http://schemas.microsoft.com/office/drawing/2014/main" id="{EFF51684-5306-47C4-B10B-802E8E913274}"/>
              </a:ext>
            </a:extLst>
          </p:cNvPr>
          <p:cNvSpPr txBox="1"/>
          <p:nvPr/>
        </p:nvSpPr>
        <p:spPr>
          <a:xfrm>
            <a:off x="9067800" y="3124200"/>
            <a:ext cx="704040" cy="1323439"/>
          </a:xfrm>
          <a:prstGeom prst="rect">
            <a:avLst/>
          </a:prstGeom>
          <a:noFill/>
        </p:spPr>
        <p:txBody>
          <a:bodyPr wrap="none" rtlCol="0">
            <a:spAutoFit/>
          </a:bodyPr>
          <a:lstStyle/>
          <a:p>
            <a:pPr algn="ctr"/>
            <a:r>
              <a:rPr lang="en-US" sz="8000" b="1" dirty="0">
                <a:solidFill>
                  <a:srgbClr val="00FF00"/>
                </a:solidFill>
                <a:latin typeface="+mn-lt"/>
              </a:rPr>
              <a:t>2</a:t>
            </a:r>
          </a:p>
        </p:txBody>
      </p:sp>
      <p:sp>
        <p:nvSpPr>
          <p:cNvPr id="9" name="TextBox 8">
            <a:extLst>
              <a:ext uri="{FF2B5EF4-FFF2-40B4-BE49-F238E27FC236}">
                <a16:creationId xmlns:a16="http://schemas.microsoft.com/office/drawing/2014/main" id="{FA1DC4F4-81D4-4D24-948D-AEB4E0842FB1}"/>
              </a:ext>
            </a:extLst>
          </p:cNvPr>
          <p:cNvSpPr txBox="1"/>
          <p:nvPr/>
        </p:nvSpPr>
        <p:spPr>
          <a:xfrm>
            <a:off x="9067800" y="4495800"/>
            <a:ext cx="704040" cy="1323439"/>
          </a:xfrm>
          <a:prstGeom prst="rect">
            <a:avLst/>
          </a:prstGeom>
          <a:noFill/>
        </p:spPr>
        <p:txBody>
          <a:bodyPr wrap="none" rtlCol="0">
            <a:spAutoFit/>
          </a:bodyPr>
          <a:lstStyle/>
          <a:p>
            <a:pPr algn="ctr"/>
            <a:r>
              <a:rPr lang="en-US" sz="8000" b="1" dirty="0">
                <a:solidFill>
                  <a:srgbClr val="00FF00"/>
                </a:solidFill>
                <a:latin typeface="+mn-lt"/>
              </a:rPr>
              <a:t>3</a:t>
            </a:r>
          </a:p>
        </p:txBody>
      </p:sp>
      <p:sp>
        <p:nvSpPr>
          <p:cNvPr id="11" name="TextBox 10">
            <a:extLst>
              <a:ext uri="{FF2B5EF4-FFF2-40B4-BE49-F238E27FC236}">
                <a16:creationId xmlns:a16="http://schemas.microsoft.com/office/drawing/2014/main" id="{7EB46F90-E19A-4E6B-B249-648989410C5A}"/>
              </a:ext>
            </a:extLst>
          </p:cNvPr>
          <p:cNvSpPr txBox="1"/>
          <p:nvPr/>
        </p:nvSpPr>
        <p:spPr>
          <a:xfrm>
            <a:off x="76200" y="2158074"/>
            <a:ext cx="6648450" cy="523220"/>
          </a:xfrm>
          <a:prstGeom prst="rect">
            <a:avLst/>
          </a:prstGeom>
          <a:noFill/>
        </p:spPr>
        <p:txBody>
          <a:bodyPr wrap="square" rtlCol="0">
            <a:spAutoFit/>
          </a:bodyPr>
          <a:lstStyle/>
          <a:p>
            <a:r>
              <a:rPr lang="en-US" sz="2800" b="1" dirty="0">
                <a:solidFill>
                  <a:srgbClr val="00FF00"/>
                </a:solidFill>
                <a:latin typeface="+mn-lt"/>
              </a:rPr>
              <a:t>Bill of Rights: </a:t>
            </a:r>
            <a:r>
              <a:rPr lang="en-US" sz="2400" dirty="0">
                <a:solidFill>
                  <a:srgbClr val="00FF00"/>
                </a:solidFill>
                <a:latin typeface="+mn-lt"/>
              </a:rPr>
              <a:t>“A written guarantee”</a:t>
            </a:r>
          </a:p>
        </p:txBody>
      </p:sp>
      <p:sp>
        <p:nvSpPr>
          <p:cNvPr id="12" name="TextBox 11">
            <a:extLst>
              <a:ext uri="{FF2B5EF4-FFF2-40B4-BE49-F238E27FC236}">
                <a16:creationId xmlns:a16="http://schemas.microsoft.com/office/drawing/2014/main" id="{910882E7-D91D-48B4-8876-A48C9E0C1A9F}"/>
              </a:ext>
            </a:extLst>
          </p:cNvPr>
          <p:cNvSpPr txBox="1"/>
          <p:nvPr/>
        </p:nvSpPr>
        <p:spPr>
          <a:xfrm>
            <a:off x="76200" y="3522756"/>
            <a:ext cx="6827014" cy="523220"/>
          </a:xfrm>
          <a:prstGeom prst="rect">
            <a:avLst/>
          </a:prstGeom>
          <a:noFill/>
        </p:spPr>
        <p:txBody>
          <a:bodyPr wrap="square" rtlCol="0">
            <a:spAutoFit/>
          </a:bodyPr>
          <a:lstStyle/>
          <a:p>
            <a:r>
              <a:rPr lang="en-US" sz="2800" b="1" dirty="0">
                <a:solidFill>
                  <a:srgbClr val="00FF00"/>
                </a:solidFill>
                <a:latin typeface="+mn-lt"/>
              </a:rPr>
              <a:t>Constitutional Republic:</a:t>
            </a:r>
            <a:r>
              <a:rPr lang="en-US" sz="2800" dirty="0">
                <a:solidFill>
                  <a:srgbClr val="00FF00"/>
                </a:solidFill>
                <a:latin typeface="+mn-lt"/>
              </a:rPr>
              <a:t> </a:t>
            </a:r>
            <a:r>
              <a:rPr lang="en-US" sz="2400" dirty="0">
                <a:solidFill>
                  <a:srgbClr val="00FF00"/>
                </a:solidFill>
                <a:latin typeface="+mn-lt"/>
              </a:rPr>
              <a:t>“A structural guarantee”</a:t>
            </a:r>
          </a:p>
        </p:txBody>
      </p:sp>
      <p:sp>
        <p:nvSpPr>
          <p:cNvPr id="13" name="TextBox 12">
            <a:extLst>
              <a:ext uri="{FF2B5EF4-FFF2-40B4-BE49-F238E27FC236}">
                <a16:creationId xmlns:a16="http://schemas.microsoft.com/office/drawing/2014/main" id="{CF1CC4FA-96B1-4294-88DC-D70A15D2AE50}"/>
              </a:ext>
            </a:extLst>
          </p:cNvPr>
          <p:cNvSpPr txBox="1"/>
          <p:nvPr/>
        </p:nvSpPr>
        <p:spPr>
          <a:xfrm>
            <a:off x="76200" y="4944070"/>
            <a:ext cx="6648450" cy="523220"/>
          </a:xfrm>
          <a:prstGeom prst="rect">
            <a:avLst/>
          </a:prstGeom>
          <a:noFill/>
        </p:spPr>
        <p:txBody>
          <a:bodyPr wrap="square" rtlCol="0">
            <a:spAutoFit/>
          </a:bodyPr>
          <a:lstStyle/>
          <a:p>
            <a:r>
              <a:rPr lang="en-US" sz="2800" b="1" dirty="0">
                <a:solidFill>
                  <a:srgbClr val="00FF00"/>
                </a:solidFill>
                <a:latin typeface="+mn-lt"/>
              </a:rPr>
              <a:t>Moral Majority: </a:t>
            </a:r>
            <a:r>
              <a:rPr lang="en-US" sz="2400" dirty="0">
                <a:solidFill>
                  <a:srgbClr val="00FF00"/>
                </a:solidFill>
                <a:latin typeface="+mn-lt"/>
              </a:rPr>
              <a:t>“A foundational guarantee”</a:t>
            </a:r>
          </a:p>
        </p:txBody>
      </p:sp>
    </p:spTree>
    <p:extLst>
      <p:ext uri="{BB962C8B-B14F-4D97-AF65-F5344CB8AC3E}">
        <p14:creationId xmlns:p14="http://schemas.microsoft.com/office/powerpoint/2010/main" val="318453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1"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1392CE-793E-CF42-2A39-0861F921AC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381000"/>
            <a:ext cx="5486400" cy="6096000"/>
          </a:xfrm>
          <a:prstGeom prst="rect">
            <a:avLst/>
          </a:prstGeom>
        </p:spPr>
      </p:pic>
      <p:pic>
        <p:nvPicPr>
          <p:cNvPr id="19" name="Picture 10" descr="https://c1.staticflickr.com/7/6102/6310303712_b865a8c1a7_b.jpg">
            <a:extLst>
              <a:ext uri="{FF2B5EF4-FFF2-40B4-BE49-F238E27FC236}">
                <a16:creationId xmlns:a16="http://schemas.microsoft.com/office/drawing/2014/main" id="{FE110CFF-4D8C-417D-BC6D-62F0D89A11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68236">
            <a:off x="2565836" y="3117267"/>
            <a:ext cx="3591829" cy="2137882"/>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latin typeface="+mn-lt"/>
              </a:rPr>
              <a:pPr algn="ctr"/>
              <a:t>4</a:t>
            </a:fld>
            <a:endParaRPr lang="en-US" dirty="0">
              <a:latin typeface="+mn-lt"/>
            </a:endParaRPr>
          </a:p>
        </p:txBody>
      </p:sp>
      <p:sp>
        <p:nvSpPr>
          <p:cNvPr id="2" name="Rectangle 1">
            <a:extLst>
              <a:ext uri="{FF2B5EF4-FFF2-40B4-BE49-F238E27FC236}">
                <a16:creationId xmlns:a16="http://schemas.microsoft.com/office/drawing/2014/main" id="{311381BB-892B-4E40-907C-1CFA25CC8B93}"/>
              </a:ext>
            </a:extLst>
          </p:cNvPr>
          <p:cNvSpPr/>
          <p:nvPr/>
        </p:nvSpPr>
        <p:spPr>
          <a:xfrm>
            <a:off x="228600" y="653296"/>
            <a:ext cx="6019800" cy="1785104"/>
          </a:xfrm>
          <a:prstGeom prst="rect">
            <a:avLst/>
          </a:prstGeom>
        </p:spPr>
        <p:txBody>
          <a:bodyPr wrap="square">
            <a:spAutoFit/>
          </a:bodyPr>
          <a:lstStyle/>
          <a:p>
            <a:r>
              <a:rPr lang="en-US" sz="2200" dirty="0">
                <a:solidFill>
                  <a:schemeClr val="bg1"/>
                </a:solidFill>
                <a:latin typeface="+mn-lt"/>
              </a:rPr>
              <a:t>Written guarantees play an important role in a civil society.  They provide legal and tangible </a:t>
            </a:r>
            <a:r>
              <a:rPr lang="en-US" sz="2200" dirty="0">
                <a:solidFill>
                  <a:srgbClr val="00FF00"/>
                </a:solidFill>
                <a:latin typeface="+mn-lt"/>
              </a:rPr>
              <a:t>evidence of rights</a:t>
            </a:r>
            <a:r>
              <a:rPr lang="en-US" sz="2200" dirty="0">
                <a:solidFill>
                  <a:schemeClr val="bg1"/>
                </a:solidFill>
                <a:latin typeface="+mn-lt"/>
              </a:rPr>
              <a:t> such as citizenship, marriage relations, ownership of property, business licenses and many other legally binding documents.</a:t>
            </a:r>
          </a:p>
        </p:txBody>
      </p:sp>
      <p:pic>
        <p:nvPicPr>
          <p:cNvPr id="17" name="Picture 16">
            <a:extLst>
              <a:ext uri="{FF2B5EF4-FFF2-40B4-BE49-F238E27FC236}">
                <a16:creationId xmlns:a16="http://schemas.microsoft.com/office/drawing/2014/main" id="{F94B43FF-A8AE-4A47-BCD4-EC5F3F199F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0934">
            <a:off x="538147" y="3212066"/>
            <a:ext cx="3049256" cy="2553478"/>
          </a:xfrm>
          <a:prstGeom prst="rect">
            <a:avLst/>
          </a:prstGeom>
        </p:spPr>
      </p:pic>
      <p:pic>
        <p:nvPicPr>
          <p:cNvPr id="18" name="Picture 2" descr="https://multco.us/sites/default/files/styles/small/public/Marriage%20Certificate.JPG?itok=-fZuSYxV">
            <a:extLst>
              <a:ext uri="{FF2B5EF4-FFF2-40B4-BE49-F238E27FC236}">
                <a16:creationId xmlns:a16="http://schemas.microsoft.com/office/drawing/2014/main" id="{1F43DBB1-316D-49E2-BBB8-92621B4B738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91398">
            <a:off x="1668087" y="4173614"/>
            <a:ext cx="2901801" cy="2384775"/>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1B2D1170-6531-4032-9B49-D59A333CA9E7}"/>
              </a:ext>
            </a:extLst>
          </p:cNvPr>
          <p:cNvSpPr txBox="1"/>
          <p:nvPr/>
        </p:nvSpPr>
        <p:spPr>
          <a:xfrm>
            <a:off x="14013" y="0"/>
            <a:ext cx="6386788" cy="646331"/>
          </a:xfrm>
          <a:prstGeom prst="rect">
            <a:avLst/>
          </a:prstGeom>
          <a:noFill/>
        </p:spPr>
        <p:txBody>
          <a:bodyPr wrap="square" rtlCol="0">
            <a:spAutoFit/>
          </a:bodyPr>
          <a:lstStyle/>
          <a:p>
            <a:pPr algn="ctr"/>
            <a:r>
              <a:rPr lang="en-US" sz="3600" b="1" dirty="0">
                <a:solidFill>
                  <a:srgbClr val="00FF00"/>
                </a:solidFill>
                <a:latin typeface="+mn-lt"/>
              </a:rPr>
              <a:t>Written Guarantees</a:t>
            </a:r>
          </a:p>
        </p:txBody>
      </p:sp>
      <p:sp>
        <p:nvSpPr>
          <p:cNvPr id="22" name="Rectangle 21">
            <a:extLst>
              <a:ext uri="{FF2B5EF4-FFF2-40B4-BE49-F238E27FC236}">
                <a16:creationId xmlns:a16="http://schemas.microsoft.com/office/drawing/2014/main" id="{A3DCAE02-CD76-4216-9111-CFB85F1582DA}"/>
              </a:ext>
            </a:extLst>
          </p:cNvPr>
          <p:cNvSpPr/>
          <p:nvPr/>
        </p:nvSpPr>
        <p:spPr>
          <a:xfrm>
            <a:off x="229800" y="3049995"/>
            <a:ext cx="6019800" cy="2739211"/>
          </a:xfrm>
          <a:prstGeom prst="rect">
            <a:avLst/>
          </a:prstGeom>
        </p:spPr>
        <p:txBody>
          <a:bodyPr wrap="square">
            <a:spAutoFit/>
          </a:bodyPr>
          <a:lstStyle/>
          <a:p>
            <a:r>
              <a:rPr lang="en-US" sz="4000" dirty="0">
                <a:solidFill>
                  <a:schemeClr val="bg1"/>
                </a:solidFill>
                <a:latin typeface="+mn-lt"/>
              </a:rPr>
              <a:t>“Congress shall pass no law respecting an establishment of religion, or prohibiting the free exercise thereof.” </a:t>
            </a:r>
          </a:p>
          <a:p>
            <a:r>
              <a:rPr lang="en-US" sz="1200" dirty="0">
                <a:solidFill>
                  <a:schemeClr val="bg1"/>
                </a:solidFill>
                <a:latin typeface="+mn-lt"/>
              </a:rPr>
              <a:t>(First Amendment, 1789)</a:t>
            </a:r>
          </a:p>
        </p:txBody>
      </p:sp>
      <p:sp>
        <p:nvSpPr>
          <p:cNvPr id="3" name="TextBox 2">
            <a:extLst>
              <a:ext uri="{FF2B5EF4-FFF2-40B4-BE49-F238E27FC236}">
                <a16:creationId xmlns:a16="http://schemas.microsoft.com/office/drawing/2014/main" id="{0AB318E7-205F-6D8A-EB1A-83A3F44468C9}"/>
              </a:ext>
            </a:extLst>
          </p:cNvPr>
          <p:cNvSpPr txBox="1"/>
          <p:nvPr/>
        </p:nvSpPr>
        <p:spPr>
          <a:xfrm>
            <a:off x="8229600" y="1905000"/>
            <a:ext cx="2170401" cy="228600"/>
          </a:xfrm>
          <a:prstGeom prst="rect">
            <a:avLst/>
          </a:prstGeom>
          <a:noFill/>
        </p:spPr>
        <p:txBody>
          <a:bodyPr wrap="none" rtlCol="0">
            <a:prstTxWarp prst="textArchDown">
              <a:avLst/>
            </a:prstTxWarp>
            <a:spAutoFit/>
          </a:bodyPr>
          <a:lstStyle/>
          <a:p>
            <a:pPr algn="ctr"/>
            <a:r>
              <a:rPr lang="en-US" sz="3000" b="1" dirty="0">
                <a:latin typeface="+mn-lt"/>
              </a:rPr>
              <a:t>Bill of Rights</a:t>
            </a:r>
          </a:p>
        </p:txBody>
      </p:sp>
      <p:sp>
        <p:nvSpPr>
          <p:cNvPr id="8" name="TextBox 7">
            <a:extLst>
              <a:ext uri="{FF2B5EF4-FFF2-40B4-BE49-F238E27FC236}">
                <a16:creationId xmlns:a16="http://schemas.microsoft.com/office/drawing/2014/main" id="{04BAFCE9-67DA-3083-CC62-A5CE52690E2C}"/>
              </a:ext>
            </a:extLst>
          </p:cNvPr>
          <p:cNvSpPr txBox="1"/>
          <p:nvPr/>
        </p:nvSpPr>
        <p:spPr>
          <a:xfrm>
            <a:off x="7474001" y="2362200"/>
            <a:ext cx="3651199" cy="457200"/>
          </a:xfrm>
          <a:prstGeom prst="rect">
            <a:avLst/>
          </a:prstGeom>
          <a:noFill/>
        </p:spPr>
        <p:txBody>
          <a:bodyPr wrap="square" rtlCol="0">
            <a:prstTxWarp prst="textArchDown">
              <a:avLst/>
            </a:prstTxWarp>
            <a:spAutoFit/>
          </a:bodyPr>
          <a:lstStyle/>
          <a:p>
            <a:pPr algn="ctr"/>
            <a:r>
              <a:rPr lang="en-US" sz="2000" b="1" dirty="0">
                <a:solidFill>
                  <a:srgbClr val="00FF00"/>
                </a:solidFill>
                <a:latin typeface="+mn-lt"/>
              </a:rPr>
              <a:t>“Written Guarantee”</a:t>
            </a:r>
          </a:p>
        </p:txBody>
      </p:sp>
    </p:spTree>
    <p:extLst>
      <p:ext uri="{BB962C8B-B14F-4D97-AF65-F5344CB8AC3E}">
        <p14:creationId xmlns:p14="http://schemas.microsoft.com/office/powerpoint/2010/main" val="72548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7"/>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9"/>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latin typeface="+mn-lt"/>
              </a:rPr>
              <a:pPr algn="ctr"/>
              <a:t>5</a:t>
            </a:fld>
            <a:endParaRPr lang="en-US" dirty="0">
              <a:latin typeface="+mn-lt"/>
            </a:endParaRPr>
          </a:p>
        </p:txBody>
      </p:sp>
      <p:pic>
        <p:nvPicPr>
          <p:cNvPr id="6" name="Picture 3">
            <a:extLst>
              <a:ext uri="{FF2B5EF4-FFF2-40B4-BE49-F238E27FC236}">
                <a16:creationId xmlns:a16="http://schemas.microsoft.com/office/drawing/2014/main" id="{E1229AFD-651C-4D48-A4DD-CF96EDAB18BD}"/>
              </a:ext>
            </a:extLst>
          </p:cNvPr>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078833"/>
            <a:ext cx="4143810" cy="51511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540C0DE1-6A67-43F5-A53C-D621C83C26B9}"/>
              </a:ext>
            </a:extLst>
          </p:cNvPr>
          <p:cNvSpPr txBox="1"/>
          <p:nvPr/>
        </p:nvSpPr>
        <p:spPr>
          <a:xfrm>
            <a:off x="14012" y="0"/>
            <a:ext cx="12177987" cy="646331"/>
          </a:xfrm>
          <a:prstGeom prst="rect">
            <a:avLst/>
          </a:prstGeom>
          <a:noFill/>
        </p:spPr>
        <p:txBody>
          <a:bodyPr wrap="square" rtlCol="0">
            <a:spAutoFit/>
          </a:bodyPr>
          <a:lstStyle/>
          <a:p>
            <a:pPr algn="ctr"/>
            <a:r>
              <a:rPr lang="en-US" sz="3600" b="1" dirty="0">
                <a:solidFill>
                  <a:srgbClr val="00FF00"/>
                </a:solidFill>
                <a:latin typeface="+mn-lt"/>
              </a:rPr>
              <a:t>Written Guarantees</a:t>
            </a:r>
          </a:p>
        </p:txBody>
      </p:sp>
      <p:sp>
        <p:nvSpPr>
          <p:cNvPr id="2" name="Rectangle 1">
            <a:extLst>
              <a:ext uri="{FF2B5EF4-FFF2-40B4-BE49-F238E27FC236}">
                <a16:creationId xmlns:a16="http://schemas.microsoft.com/office/drawing/2014/main" id="{A44F793C-0F0A-4420-9AD1-4BB6922DDEDD}"/>
              </a:ext>
            </a:extLst>
          </p:cNvPr>
          <p:cNvSpPr/>
          <p:nvPr/>
        </p:nvSpPr>
        <p:spPr>
          <a:xfrm>
            <a:off x="4619682" y="990600"/>
            <a:ext cx="7572318" cy="2677656"/>
          </a:xfrm>
          <a:prstGeom prst="rect">
            <a:avLst/>
          </a:prstGeom>
        </p:spPr>
        <p:txBody>
          <a:bodyPr wrap="square">
            <a:spAutoFit/>
          </a:bodyPr>
          <a:lstStyle/>
          <a:p>
            <a:r>
              <a:rPr lang="en-US" sz="2800" dirty="0">
                <a:solidFill>
                  <a:schemeClr val="bg1"/>
                </a:solidFill>
                <a:latin typeface="+mn-lt"/>
              </a:rPr>
              <a:t>Print out a copy of the Bill of Rights, fold it up and put it in your pocket. Now purchase a one-way ticket to North Korea, Iran, or Syria and see how long you and your folded up Bill of Rights lasts in these hostile lands where such rights are not recognized. </a:t>
            </a:r>
          </a:p>
        </p:txBody>
      </p:sp>
      <p:sp>
        <p:nvSpPr>
          <p:cNvPr id="9" name="Rectangle 8">
            <a:extLst>
              <a:ext uri="{FF2B5EF4-FFF2-40B4-BE49-F238E27FC236}">
                <a16:creationId xmlns:a16="http://schemas.microsoft.com/office/drawing/2014/main" id="{F31C304A-C130-4B6D-BA41-F9336251A0E3}"/>
              </a:ext>
            </a:extLst>
          </p:cNvPr>
          <p:cNvSpPr/>
          <p:nvPr/>
        </p:nvSpPr>
        <p:spPr>
          <a:xfrm>
            <a:off x="4619681" y="3502967"/>
            <a:ext cx="7572318" cy="1384995"/>
          </a:xfrm>
          <a:prstGeom prst="rect">
            <a:avLst/>
          </a:prstGeom>
        </p:spPr>
        <p:txBody>
          <a:bodyPr wrap="square">
            <a:spAutoFit/>
          </a:bodyPr>
          <a:lstStyle/>
          <a:p>
            <a:r>
              <a:rPr lang="en-US" sz="2800" dirty="0">
                <a:solidFill>
                  <a:schemeClr val="bg1"/>
                </a:solidFill>
                <a:latin typeface="+mn-lt"/>
              </a:rPr>
              <a:t>Notice, that the instructions did not include purchasing a round-trip ticket because, obviously you won’t be needing it.</a:t>
            </a:r>
            <a:endParaRPr lang="en-US" sz="4000" dirty="0">
              <a:solidFill>
                <a:srgbClr val="FFFF00"/>
              </a:solidFill>
              <a:latin typeface="+mn-lt"/>
            </a:endParaRPr>
          </a:p>
        </p:txBody>
      </p:sp>
      <p:sp>
        <p:nvSpPr>
          <p:cNvPr id="11" name="Rectangle 10">
            <a:extLst>
              <a:ext uri="{FF2B5EF4-FFF2-40B4-BE49-F238E27FC236}">
                <a16:creationId xmlns:a16="http://schemas.microsoft.com/office/drawing/2014/main" id="{3D7FCFCB-50FF-4FFA-A338-3C584D974F8D}"/>
              </a:ext>
            </a:extLst>
          </p:cNvPr>
          <p:cNvSpPr/>
          <p:nvPr/>
        </p:nvSpPr>
        <p:spPr>
          <a:xfrm>
            <a:off x="4619681" y="5153561"/>
            <a:ext cx="7572318" cy="1323439"/>
          </a:xfrm>
          <a:prstGeom prst="rect">
            <a:avLst/>
          </a:prstGeom>
        </p:spPr>
        <p:txBody>
          <a:bodyPr wrap="square">
            <a:spAutoFit/>
          </a:bodyPr>
          <a:lstStyle/>
          <a:p>
            <a:r>
              <a:rPr lang="en-US" sz="4000" dirty="0">
                <a:solidFill>
                  <a:srgbClr val="FFFF00"/>
                </a:solidFill>
                <a:latin typeface="+mn-lt"/>
              </a:rPr>
              <a:t>Now ask yourself “What, is missing in such authoritarian regimes?” </a:t>
            </a:r>
          </a:p>
        </p:txBody>
      </p:sp>
    </p:spTree>
    <p:extLst>
      <p:ext uri="{BB962C8B-B14F-4D97-AF65-F5344CB8AC3E}">
        <p14:creationId xmlns:p14="http://schemas.microsoft.com/office/powerpoint/2010/main" val="425662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36607F-DF18-E663-3CCC-35FEC12080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228600"/>
            <a:ext cx="5486400" cy="6248400"/>
          </a:xfrm>
          <a:prstGeom prst="rect">
            <a:avLst/>
          </a:prstGeom>
        </p:spPr>
      </p:pic>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latin typeface="+mn-lt"/>
              </a:rPr>
              <a:pPr algn="ctr"/>
              <a:t>6</a:t>
            </a:fld>
            <a:endParaRPr lang="en-US" dirty="0">
              <a:latin typeface="+mn-lt"/>
            </a:endParaRPr>
          </a:p>
        </p:txBody>
      </p:sp>
      <p:sp>
        <p:nvSpPr>
          <p:cNvPr id="2" name="Rectangle 1">
            <a:extLst>
              <a:ext uri="{FF2B5EF4-FFF2-40B4-BE49-F238E27FC236}">
                <a16:creationId xmlns:a16="http://schemas.microsoft.com/office/drawing/2014/main" id="{311381BB-892B-4E40-907C-1CFA25CC8B93}"/>
              </a:ext>
            </a:extLst>
          </p:cNvPr>
          <p:cNvSpPr/>
          <p:nvPr/>
        </p:nvSpPr>
        <p:spPr>
          <a:xfrm>
            <a:off x="228600" y="653296"/>
            <a:ext cx="6019800" cy="1446550"/>
          </a:xfrm>
          <a:prstGeom prst="rect">
            <a:avLst/>
          </a:prstGeom>
        </p:spPr>
        <p:txBody>
          <a:bodyPr wrap="square">
            <a:spAutoFit/>
          </a:bodyPr>
          <a:lstStyle/>
          <a:p>
            <a:r>
              <a:rPr lang="en-US" sz="2200" dirty="0">
                <a:solidFill>
                  <a:schemeClr val="bg1"/>
                </a:solidFill>
                <a:latin typeface="+mn-lt"/>
              </a:rPr>
              <a:t>Without a proper underlying </a:t>
            </a:r>
            <a:r>
              <a:rPr lang="en-US" sz="2200" dirty="0">
                <a:solidFill>
                  <a:srgbClr val="FFFF00"/>
                </a:solidFill>
                <a:latin typeface="+mn-lt"/>
              </a:rPr>
              <a:t>governmental authority</a:t>
            </a:r>
            <a:r>
              <a:rPr lang="en-US" sz="2200" dirty="0">
                <a:solidFill>
                  <a:schemeClr val="bg1"/>
                </a:solidFill>
                <a:latin typeface="+mn-lt"/>
              </a:rPr>
              <a:t> or </a:t>
            </a:r>
            <a:r>
              <a:rPr lang="en-US" sz="2200" dirty="0">
                <a:solidFill>
                  <a:srgbClr val="FFFF00"/>
                </a:solidFill>
                <a:latin typeface="+mn-lt"/>
              </a:rPr>
              <a:t>enforcement power </a:t>
            </a:r>
            <a:r>
              <a:rPr lang="en-US" sz="2200" dirty="0">
                <a:solidFill>
                  <a:schemeClr val="bg1"/>
                </a:solidFill>
                <a:latin typeface="+mn-lt"/>
              </a:rPr>
              <a:t>undergirding the </a:t>
            </a:r>
            <a:r>
              <a:rPr lang="en-US" sz="2200" dirty="0">
                <a:solidFill>
                  <a:srgbClr val="00FF00"/>
                </a:solidFill>
                <a:latin typeface="+mn-lt"/>
              </a:rPr>
              <a:t>civil society</a:t>
            </a:r>
            <a:r>
              <a:rPr lang="en-US" sz="2200" dirty="0">
                <a:solidFill>
                  <a:schemeClr val="bg1"/>
                </a:solidFill>
                <a:latin typeface="+mn-lt"/>
              </a:rPr>
              <a:t>, no “written guarantee” would be worth the paper it was written on. </a:t>
            </a:r>
          </a:p>
        </p:txBody>
      </p:sp>
      <p:sp>
        <p:nvSpPr>
          <p:cNvPr id="20" name="TextBox 19">
            <a:extLst>
              <a:ext uri="{FF2B5EF4-FFF2-40B4-BE49-F238E27FC236}">
                <a16:creationId xmlns:a16="http://schemas.microsoft.com/office/drawing/2014/main" id="{1B2D1170-6531-4032-9B49-D59A333CA9E7}"/>
              </a:ext>
            </a:extLst>
          </p:cNvPr>
          <p:cNvSpPr txBox="1"/>
          <p:nvPr/>
        </p:nvSpPr>
        <p:spPr>
          <a:xfrm>
            <a:off x="14013" y="0"/>
            <a:ext cx="6386788" cy="646331"/>
          </a:xfrm>
          <a:prstGeom prst="rect">
            <a:avLst/>
          </a:prstGeom>
          <a:noFill/>
        </p:spPr>
        <p:txBody>
          <a:bodyPr wrap="square" rtlCol="0">
            <a:spAutoFit/>
          </a:bodyPr>
          <a:lstStyle/>
          <a:p>
            <a:pPr algn="ctr"/>
            <a:r>
              <a:rPr lang="en-US" sz="3600" b="1" dirty="0">
                <a:solidFill>
                  <a:srgbClr val="00FF00"/>
                </a:solidFill>
                <a:latin typeface="+mn-lt"/>
              </a:rPr>
              <a:t>Structural Guarantees</a:t>
            </a:r>
          </a:p>
        </p:txBody>
      </p:sp>
      <p:pic>
        <p:nvPicPr>
          <p:cNvPr id="16" name="Picture 6" descr="http://thenewfounders.net/wp-content/uploads/2014/02/CH-29-Founding_Fathers.jpg">
            <a:extLst>
              <a:ext uri="{FF2B5EF4-FFF2-40B4-BE49-F238E27FC236}">
                <a16:creationId xmlns:a16="http://schemas.microsoft.com/office/drawing/2014/main" id="{5AC7370C-CC5D-41EA-842A-CAA832FEE8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99" y="2362200"/>
            <a:ext cx="5847701" cy="292385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4B7CE6DA-FDBA-4918-9851-6F1B6B16FA8A}"/>
              </a:ext>
            </a:extLst>
          </p:cNvPr>
          <p:cNvSpPr/>
          <p:nvPr/>
        </p:nvSpPr>
        <p:spPr>
          <a:xfrm>
            <a:off x="284394" y="5540514"/>
            <a:ext cx="5847701" cy="707886"/>
          </a:xfrm>
          <a:prstGeom prst="rect">
            <a:avLst/>
          </a:prstGeom>
        </p:spPr>
        <p:txBody>
          <a:bodyPr wrap="square">
            <a:spAutoFit/>
          </a:bodyPr>
          <a:lstStyle/>
          <a:p>
            <a:pPr algn="ctr"/>
            <a:r>
              <a:rPr lang="en-US" sz="4000" dirty="0">
                <a:solidFill>
                  <a:srgbClr val="FFFF00"/>
                </a:solidFill>
                <a:latin typeface="+mn-lt"/>
              </a:rPr>
              <a:t>Two Structural Guarantees</a:t>
            </a:r>
          </a:p>
        </p:txBody>
      </p:sp>
      <p:sp>
        <p:nvSpPr>
          <p:cNvPr id="6" name="TextBox 5">
            <a:extLst>
              <a:ext uri="{FF2B5EF4-FFF2-40B4-BE49-F238E27FC236}">
                <a16:creationId xmlns:a16="http://schemas.microsoft.com/office/drawing/2014/main" id="{0AB318E7-205F-6D8A-EB1A-83A3F44468C9}"/>
              </a:ext>
            </a:extLst>
          </p:cNvPr>
          <p:cNvSpPr txBox="1"/>
          <p:nvPr/>
        </p:nvSpPr>
        <p:spPr>
          <a:xfrm>
            <a:off x="8229600" y="1905000"/>
            <a:ext cx="2170401" cy="228600"/>
          </a:xfrm>
          <a:prstGeom prst="rect">
            <a:avLst/>
          </a:prstGeom>
          <a:noFill/>
        </p:spPr>
        <p:txBody>
          <a:bodyPr wrap="none" rtlCol="0">
            <a:prstTxWarp prst="textArchDown">
              <a:avLst/>
            </a:prstTxWarp>
            <a:spAutoFit/>
          </a:bodyPr>
          <a:lstStyle/>
          <a:p>
            <a:pPr algn="ctr"/>
            <a:r>
              <a:rPr lang="en-US" sz="3000" b="1" dirty="0">
                <a:latin typeface="+mn-lt"/>
              </a:rPr>
              <a:t>Bill of Rights</a:t>
            </a:r>
          </a:p>
        </p:txBody>
      </p:sp>
      <p:sp>
        <p:nvSpPr>
          <p:cNvPr id="8" name="TextBox 7">
            <a:extLst>
              <a:ext uri="{FF2B5EF4-FFF2-40B4-BE49-F238E27FC236}">
                <a16:creationId xmlns:a16="http://schemas.microsoft.com/office/drawing/2014/main" id="{04BAFCE9-67DA-3083-CC62-A5CE52690E2C}"/>
              </a:ext>
            </a:extLst>
          </p:cNvPr>
          <p:cNvSpPr txBox="1"/>
          <p:nvPr/>
        </p:nvSpPr>
        <p:spPr>
          <a:xfrm>
            <a:off x="7474001" y="2286000"/>
            <a:ext cx="3651199" cy="457200"/>
          </a:xfrm>
          <a:prstGeom prst="rect">
            <a:avLst/>
          </a:prstGeom>
          <a:noFill/>
        </p:spPr>
        <p:txBody>
          <a:bodyPr wrap="square" rtlCol="0">
            <a:prstTxWarp prst="textArchDown">
              <a:avLst/>
            </a:prstTxWarp>
            <a:spAutoFit/>
          </a:bodyPr>
          <a:lstStyle/>
          <a:p>
            <a:pPr algn="ctr"/>
            <a:r>
              <a:rPr lang="en-US" sz="2000" b="1" dirty="0">
                <a:solidFill>
                  <a:srgbClr val="00FF00"/>
                </a:solidFill>
                <a:latin typeface="+mn-lt"/>
              </a:rPr>
              <a:t>“Written Guarantee”</a:t>
            </a:r>
          </a:p>
        </p:txBody>
      </p:sp>
      <p:sp>
        <p:nvSpPr>
          <p:cNvPr id="9" name="TextBox 8">
            <a:extLst>
              <a:ext uri="{FF2B5EF4-FFF2-40B4-BE49-F238E27FC236}">
                <a16:creationId xmlns:a16="http://schemas.microsoft.com/office/drawing/2014/main" id="{47DF57C0-4476-02E4-81A8-83F2374D78AD}"/>
              </a:ext>
            </a:extLst>
          </p:cNvPr>
          <p:cNvSpPr txBox="1"/>
          <p:nvPr/>
        </p:nvSpPr>
        <p:spPr>
          <a:xfrm>
            <a:off x="8077200" y="2971800"/>
            <a:ext cx="2530373" cy="304800"/>
          </a:xfrm>
          <a:prstGeom prst="rect">
            <a:avLst/>
          </a:prstGeom>
          <a:noFill/>
        </p:spPr>
        <p:txBody>
          <a:bodyPr wrap="none" rtlCol="0">
            <a:prstTxWarp prst="textArchDown">
              <a:avLst/>
            </a:prstTxWarp>
            <a:spAutoFit/>
          </a:bodyPr>
          <a:lstStyle/>
          <a:p>
            <a:pPr algn="ctr"/>
            <a:r>
              <a:rPr lang="en-US" sz="3000" b="1" dirty="0">
                <a:latin typeface="+mn-lt"/>
              </a:rPr>
              <a:t>Constitutional </a:t>
            </a:r>
          </a:p>
        </p:txBody>
      </p:sp>
      <p:sp>
        <p:nvSpPr>
          <p:cNvPr id="11" name="TextBox 10">
            <a:extLst>
              <a:ext uri="{FF2B5EF4-FFF2-40B4-BE49-F238E27FC236}">
                <a16:creationId xmlns:a16="http://schemas.microsoft.com/office/drawing/2014/main" id="{E7E069D3-5CF5-4250-E779-20907E1F5EE9}"/>
              </a:ext>
            </a:extLst>
          </p:cNvPr>
          <p:cNvSpPr txBox="1"/>
          <p:nvPr/>
        </p:nvSpPr>
        <p:spPr>
          <a:xfrm>
            <a:off x="7220202" y="3581400"/>
            <a:ext cx="4149089" cy="533400"/>
          </a:xfrm>
          <a:prstGeom prst="rect">
            <a:avLst/>
          </a:prstGeom>
          <a:noFill/>
        </p:spPr>
        <p:txBody>
          <a:bodyPr wrap="square" rtlCol="0">
            <a:prstTxWarp prst="textArchDown">
              <a:avLst/>
            </a:prstTxWarp>
            <a:spAutoFit/>
          </a:bodyPr>
          <a:lstStyle/>
          <a:p>
            <a:pPr algn="ctr"/>
            <a:r>
              <a:rPr lang="en-US" sz="2200" b="1" dirty="0">
                <a:solidFill>
                  <a:srgbClr val="00FF00"/>
                </a:solidFill>
                <a:latin typeface="+mn-lt"/>
              </a:rPr>
              <a:t>“Structural Guarantee”</a:t>
            </a:r>
          </a:p>
        </p:txBody>
      </p:sp>
      <p:sp>
        <p:nvSpPr>
          <p:cNvPr id="12" name="TextBox 11">
            <a:extLst>
              <a:ext uri="{FF2B5EF4-FFF2-40B4-BE49-F238E27FC236}">
                <a16:creationId xmlns:a16="http://schemas.microsoft.com/office/drawing/2014/main" id="{64BD7519-377C-C295-ADA5-B2820CABBF0D}"/>
              </a:ext>
            </a:extLst>
          </p:cNvPr>
          <p:cNvSpPr txBox="1"/>
          <p:nvPr/>
        </p:nvSpPr>
        <p:spPr>
          <a:xfrm>
            <a:off x="8077200" y="3404937"/>
            <a:ext cx="2530373" cy="304800"/>
          </a:xfrm>
          <a:prstGeom prst="rect">
            <a:avLst/>
          </a:prstGeom>
          <a:noFill/>
        </p:spPr>
        <p:txBody>
          <a:bodyPr wrap="none" rtlCol="0">
            <a:prstTxWarp prst="textArchDown">
              <a:avLst/>
            </a:prstTxWarp>
            <a:spAutoFit/>
          </a:bodyPr>
          <a:lstStyle/>
          <a:p>
            <a:pPr algn="ctr"/>
            <a:r>
              <a:rPr lang="en-US" sz="3000" b="1" dirty="0">
                <a:latin typeface="+mn-lt"/>
              </a:rPr>
              <a:t>Republic </a:t>
            </a:r>
          </a:p>
        </p:txBody>
      </p:sp>
    </p:spTree>
    <p:extLst>
      <p:ext uri="{BB962C8B-B14F-4D97-AF65-F5344CB8AC3E}">
        <p14:creationId xmlns:p14="http://schemas.microsoft.com/office/powerpoint/2010/main" val="19145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latin typeface="+mn-lt"/>
              </a:rPr>
              <a:pPr algn="ctr"/>
              <a:t>7</a:t>
            </a:fld>
            <a:endParaRPr lang="en-US" dirty="0">
              <a:latin typeface="+mn-lt"/>
            </a:endParaRPr>
          </a:p>
        </p:txBody>
      </p:sp>
      <p:sp>
        <p:nvSpPr>
          <p:cNvPr id="5" name="TextBox 4">
            <a:extLst>
              <a:ext uri="{FF2B5EF4-FFF2-40B4-BE49-F238E27FC236}">
                <a16:creationId xmlns:a16="http://schemas.microsoft.com/office/drawing/2014/main" id="{71BD792B-B80B-4268-88E0-2D1331767337}"/>
              </a:ext>
            </a:extLst>
          </p:cNvPr>
          <p:cNvSpPr txBox="1"/>
          <p:nvPr/>
        </p:nvSpPr>
        <p:spPr>
          <a:xfrm>
            <a:off x="8153400" y="1654552"/>
            <a:ext cx="2170401" cy="553998"/>
          </a:xfrm>
          <a:prstGeom prst="rect">
            <a:avLst/>
          </a:prstGeom>
          <a:noFill/>
        </p:spPr>
        <p:txBody>
          <a:bodyPr wrap="none" rtlCol="0">
            <a:spAutoFit/>
          </a:bodyPr>
          <a:lstStyle/>
          <a:p>
            <a:pPr algn="ctr"/>
            <a:r>
              <a:rPr lang="en-US" sz="3000" b="1" dirty="0">
                <a:latin typeface="+mn-lt"/>
              </a:rPr>
              <a:t>Bill of Rights</a:t>
            </a:r>
          </a:p>
        </p:txBody>
      </p:sp>
      <p:sp>
        <p:nvSpPr>
          <p:cNvPr id="20" name="TextBox 19">
            <a:extLst>
              <a:ext uri="{FF2B5EF4-FFF2-40B4-BE49-F238E27FC236}">
                <a16:creationId xmlns:a16="http://schemas.microsoft.com/office/drawing/2014/main" id="{1B2D1170-6531-4032-9B49-D59A333CA9E7}"/>
              </a:ext>
            </a:extLst>
          </p:cNvPr>
          <p:cNvSpPr txBox="1"/>
          <p:nvPr/>
        </p:nvSpPr>
        <p:spPr>
          <a:xfrm>
            <a:off x="14012" y="0"/>
            <a:ext cx="12177987" cy="646331"/>
          </a:xfrm>
          <a:prstGeom prst="rect">
            <a:avLst/>
          </a:prstGeom>
          <a:noFill/>
        </p:spPr>
        <p:txBody>
          <a:bodyPr wrap="square" rtlCol="0">
            <a:spAutoFit/>
          </a:bodyPr>
          <a:lstStyle/>
          <a:p>
            <a:pPr algn="ctr"/>
            <a:r>
              <a:rPr lang="en-US" sz="3600" b="1" dirty="0">
                <a:solidFill>
                  <a:srgbClr val="00FF00"/>
                </a:solidFill>
                <a:latin typeface="+mn-lt"/>
              </a:rPr>
              <a:t>Two Structural Guarantees</a:t>
            </a:r>
          </a:p>
        </p:txBody>
      </p:sp>
      <p:pic>
        <p:nvPicPr>
          <p:cNvPr id="11" name="Picture 2" descr="Image result for white house pictures">
            <a:extLst>
              <a:ext uri="{FF2B5EF4-FFF2-40B4-BE49-F238E27FC236}">
                <a16:creationId xmlns:a16="http://schemas.microsoft.com/office/drawing/2014/main" id="{D3F79137-A2B2-4801-9474-06CEFEEB96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2427" y="1274521"/>
            <a:ext cx="1925546" cy="12930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supreme court pictures">
            <a:extLst>
              <a:ext uri="{FF2B5EF4-FFF2-40B4-BE49-F238E27FC236}">
                <a16:creationId xmlns:a16="http://schemas.microsoft.com/office/drawing/2014/main" id="{A6011F51-A91B-42E2-9153-0C1D29990B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1566" y="1371600"/>
            <a:ext cx="1751834" cy="1312185"/>
          </a:xfrm>
          <a:prstGeom prst="rect">
            <a:avLst/>
          </a:prstGeom>
          <a:noFill/>
          <a:extLst>
            <a:ext uri="{909E8E84-426E-40DD-AFC4-6F175D3DCCD1}">
              <a14:hiddenFill xmlns:a14="http://schemas.microsoft.com/office/drawing/2010/main">
                <a:solidFill>
                  <a:srgbClr val="FFFFFF"/>
                </a:solidFill>
              </a14:hiddenFill>
            </a:ext>
          </a:extLst>
        </p:spPr>
      </p:pic>
      <p:sp>
        <p:nvSpPr>
          <p:cNvPr id="15" name="Arrow: Right 14">
            <a:extLst>
              <a:ext uri="{FF2B5EF4-FFF2-40B4-BE49-F238E27FC236}">
                <a16:creationId xmlns:a16="http://schemas.microsoft.com/office/drawing/2014/main" id="{6C4C1906-D265-4501-8A52-C71926C9017D}"/>
              </a:ext>
            </a:extLst>
          </p:cNvPr>
          <p:cNvSpPr/>
          <p:nvPr/>
        </p:nvSpPr>
        <p:spPr>
          <a:xfrm rot="3061798">
            <a:off x="6487027" y="3679060"/>
            <a:ext cx="2262695" cy="330055"/>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619849C-B566-41FD-A3EB-24734122550B}"/>
              </a:ext>
            </a:extLst>
          </p:cNvPr>
          <p:cNvSpPr txBox="1"/>
          <p:nvPr/>
        </p:nvSpPr>
        <p:spPr>
          <a:xfrm>
            <a:off x="6019800" y="838200"/>
            <a:ext cx="2590800" cy="461665"/>
          </a:xfrm>
          <a:prstGeom prst="rect">
            <a:avLst/>
          </a:prstGeom>
          <a:noFill/>
        </p:spPr>
        <p:txBody>
          <a:bodyPr wrap="square" rtlCol="0">
            <a:spAutoFit/>
          </a:bodyPr>
          <a:lstStyle/>
          <a:p>
            <a:pPr algn="ctr"/>
            <a:r>
              <a:rPr lang="en-US" sz="2400" b="1" dirty="0">
                <a:solidFill>
                  <a:schemeClr val="bg1"/>
                </a:solidFill>
                <a:latin typeface="+mn-lt"/>
              </a:rPr>
              <a:t>Executive Branch</a:t>
            </a:r>
          </a:p>
        </p:txBody>
      </p:sp>
      <p:sp>
        <p:nvSpPr>
          <p:cNvPr id="17" name="TextBox 16">
            <a:extLst>
              <a:ext uri="{FF2B5EF4-FFF2-40B4-BE49-F238E27FC236}">
                <a16:creationId xmlns:a16="http://schemas.microsoft.com/office/drawing/2014/main" id="{036B6824-366C-4881-A57C-D3B70C7B3940}"/>
              </a:ext>
            </a:extLst>
          </p:cNvPr>
          <p:cNvSpPr txBox="1"/>
          <p:nvPr/>
        </p:nvSpPr>
        <p:spPr>
          <a:xfrm>
            <a:off x="10053312" y="930314"/>
            <a:ext cx="2068341" cy="461665"/>
          </a:xfrm>
          <a:prstGeom prst="rect">
            <a:avLst/>
          </a:prstGeom>
          <a:noFill/>
        </p:spPr>
        <p:txBody>
          <a:bodyPr wrap="square" rtlCol="0">
            <a:spAutoFit/>
          </a:bodyPr>
          <a:lstStyle/>
          <a:p>
            <a:pPr algn="ctr"/>
            <a:r>
              <a:rPr lang="en-US" sz="2400" b="1" dirty="0">
                <a:solidFill>
                  <a:schemeClr val="bg1"/>
                </a:solidFill>
                <a:latin typeface="+mn-lt"/>
              </a:rPr>
              <a:t>Judicial Branch</a:t>
            </a:r>
          </a:p>
        </p:txBody>
      </p:sp>
      <p:sp>
        <p:nvSpPr>
          <p:cNvPr id="18" name="Arrow: Right 17">
            <a:extLst>
              <a:ext uri="{FF2B5EF4-FFF2-40B4-BE49-F238E27FC236}">
                <a16:creationId xmlns:a16="http://schemas.microsoft.com/office/drawing/2014/main" id="{79A1460B-6676-4914-8879-1F0E7424945B}"/>
              </a:ext>
            </a:extLst>
          </p:cNvPr>
          <p:cNvSpPr/>
          <p:nvPr/>
        </p:nvSpPr>
        <p:spPr>
          <a:xfrm>
            <a:off x="8534400" y="1751410"/>
            <a:ext cx="1460758" cy="305990"/>
          </a:xfrm>
          <a:prstGeom prst="rightArrow">
            <a:avLst>
              <a:gd name="adj1" fmla="val 57002"/>
              <a:gd name="adj2" fmla="val 50000"/>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B6E5F56-7686-463A-970C-B3FB1603C4CB}"/>
              </a:ext>
            </a:extLst>
          </p:cNvPr>
          <p:cNvSpPr txBox="1"/>
          <p:nvPr/>
        </p:nvSpPr>
        <p:spPr>
          <a:xfrm>
            <a:off x="8004899" y="6120912"/>
            <a:ext cx="2590800" cy="461665"/>
          </a:xfrm>
          <a:prstGeom prst="rect">
            <a:avLst/>
          </a:prstGeom>
          <a:noFill/>
        </p:spPr>
        <p:txBody>
          <a:bodyPr wrap="square" rtlCol="0">
            <a:spAutoFit/>
          </a:bodyPr>
          <a:lstStyle/>
          <a:p>
            <a:pPr algn="ctr"/>
            <a:r>
              <a:rPr lang="en-US" sz="2400" b="1" dirty="0">
                <a:solidFill>
                  <a:schemeClr val="bg1"/>
                </a:solidFill>
                <a:latin typeface="+mn-lt"/>
              </a:rPr>
              <a:t>Legislative Branch</a:t>
            </a:r>
          </a:p>
        </p:txBody>
      </p:sp>
      <p:sp>
        <p:nvSpPr>
          <p:cNvPr id="22" name="Arrow: Right 21">
            <a:extLst>
              <a:ext uri="{FF2B5EF4-FFF2-40B4-BE49-F238E27FC236}">
                <a16:creationId xmlns:a16="http://schemas.microsoft.com/office/drawing/2014/main" id="{CF942E4B-F7B4-4D0F-9435-274668B4501E}"/>
              </a:ext>
            </a:extLst>
          </p:cNvPr>
          <p:cNvSpPr/>
          <p:nvPr/>
        </p:nvSpPr>
        <p:spPr>
          <a:xfrm flipH="1">
            <a:off x="8458198" y="2091373"/>
            <a:ext cx="1447801" cy="379750"/>
          </a:xfrm>
          <a:prstGeom prst="right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552280E7-12E8-4D47-B5BA-67ED46B62869}"/>
              </a:ext>
            </a:extLst>
          </p:cNvPr>
          <p:cNvSpPr/>
          <p:nvPr/>
        </p:nvSpPr>
        <p:spPr>
          <a:xfrm rot="18291813" flipH="1">
            <a:off x="9954778" y="3654046"/>
            <a:ext cx="2215562" cy="346915"/>
          </a:xfrm>
          <a:prstGeom prst="right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F765C4C0-2BFC-4622-9650-59A1CE602360}"/>
              </a:ext>
            </a:extLst>
          </p:cNvPr>
          <p:cNvSpPr/>
          <p:nvPr/>
        </p:nvSpPr>
        <p:spPr>
          <a:xfrm rot="13918843">
            <a:off x="6780499" y="3501440"/>
            <a:ext cx="2332859" cy="299463"/>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4E23F8F4-8CAF-4B16-BF07-9B9BF20860EE}"/>
              </a:ext>
            </a:extLst>
          </p:cNvPr>
          <p:cNvSpPr/>
          <p:nvPr/>
        </p:nvSpPr>
        <p:spPr>
          <a:xfrm rot="18300512">
            <a:off x="9603879" y="3578181"/>
            <a:ext cx="2014553" cy="310798"/>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72351B6-31EB-483A-85EA-BB084009D92A}"/>
              </a:ext>
            </a:extLst>
          </p:cNvPr>
          <p:cNvSpPr txBox="1"/>
          <p:nvPr/>
        </p:nvSpPr>
        <p:spPr>
          <a:xfrm>
            <a:off x="8001000" y="2791361"/>
            <a:ext cx="2590800" cy="1323439"/>
          </a:xfrm>
          <a:prstGeom prst="rect">
            <a:avLst/>
          </a:prstGeom>
          <a:noFill/>
        </p:spPr>
        <p:txBody>
          <a:bodyPr wrap="square" rtlCol="0">
            <a:spAutoFit/>
          </a:bodyPr>
          <a:lstStyle/>
          <a:p>
            <a:pPr algn="ctr"/>
            <a:r>
              <a:rPr lang="en-US" sz="4000" b="1" dirty="0">
                <a:solidFill>
                  <a:schemeClr val="bg1"/>
                </a:solidFill>
                <a:latin typeface="+mn-lt"/>
              </a:rPr>
              <a:t>Checks and Balances</a:t>
            </a:r>
          </a:p>
        </p:txBody>
      </p:sp>
      <p:grpSp>
        <p:nvGrpSpPr>
          <p:cNvPr id="2" name="Group 1">
            <a:extLst>
              <a:ext uri="{FF2B5EF4-FFF2-40B4-BE49-F238E27FC236}">
                <a16:creationId xmlns:a16="http://schemas.microsoft.com/office/drawing/2014/main" id="{EA649FB2-FE5E-9A2A-17A1-90060E5ECAB0}"/>
              </a:ext>
            </a:extLst>
          </p:cNvPr>
          <p:cNvGrpSpPr/>
          <p:nvPr/>
        </p:nvGrpSpPr>
        <p:grpSpPr>
          <a:xfrm>
            <a:off x="228600" y="830275"/>
            <a:ext cx="5628434" cy="3165994"/>
            <a:chOff x="228600" y="830275"/>
            <a:chExt cx="5628434" cy="3165994"/>
          </a:xfrm>
        </p:grpSpPr>
        <p:pic>
          <p:nvPicPr>
            <p:cNvPr id="7" name="Picture 6" descr="A picture containing old&#10;&#10;Description automatically generated">
              <a:extLst>
                <a:ext uri="{FF2B5EF4-FFF2-40B4-BE49-F238E27FC236}">
                  <a16:creationId xmlns:a16="http://schemas.microsoft.com/office/drawing/2014/main" id="{6EC8D6CD-9F7E-4B99-B30E-C75D858D86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830275"/>
              <a:ext cx="5628434" cy="3165994"/>
            </a:xfrm>
            <a:prstGeom prst="rect">
              <a:avLst/>
            </a:prstGeom>
          </p:spPr>
        </p:pic>
        <p:sp>
          <p:nvSpPr>
            <p:cNvPr id="13" name="TextBox 12">
              <a:extLst>
                <a:ext uri="{FF2B5EF4-FFF2-40B4-BE49-F238E27FC236}">
                  <a16:creationId xmlns:a16="http://schemas.microsoft.com/office/drawing/2014/main" id="{460AA2AA-4F68-48D1-BF5C-8718EAF2C007}"/>
                </a:ext>
              </a:extLst>
            </p:cNvPr>
            <p:cNvSpPr txBox="1"/>
            <p:nvPr/>
          </p:nvSpPr>
          <p:spPr>
            <a:xfrm>
              <a:off x="455138" y="1093963"/>
              <a:ext cx="2169184" cy="830997"/>
            </a:xfrm>
            <a:prstGeom prst="rect">
              <a:avLst/>
            </a:prstGeom>
            <a:noFill/>
          </p:spPr>
          <p:txBody>
            <a:bodyPr wrap="none" rtlCol="0">
              <a:spAutoFit/>
            </a:bodyPr>
            <a:lstStyle/>
            <a:p>
              <a:pPr algn="ctr"/>
              <a:r>
                <a:rPr lang="en-US" sz="2400" b="1" dirty="0">
                  <a:solidFill>
                    <a:schemeClr val="tx2">
                      <a:lumMod val="60000"/>
                      <a:lumOff val="40000"/>
                    </a:schemeClr>
                  </a:solidFill>
                </a:rPr>
                <a:t>State </a:t>
              </a:r>
            </a:p>
            <a:p>
              <a:pPr algn="ctr"/>
              <a:r>
                <a:rPr lang="en-US" sz="2400" b="1" dirty="0">
                  <a:solidFill>
                    <a:schemeClr val="tx2">
                      <a:lumMod val="60000"/>
                      <a:lumOff val="40000"/>
                    </a:schemeClr>
                  </a:solidFill>
                </a:rPr>
                <a:t>Governments</a:t>
              </a:r>
            </a:p>
          </p:txBody>
        </p:sp>
        <p:sp>
          <p:nvSpPr>
            <p:cNvPr id="19" name="Arrow: Down 18">
              <a:extLst>
                <a:ext uri="{FF2B5EF4-FFF2-40B4-BE49-F238E27FC236}">
                  <a16:creationId xmlns:a16="http://schemas.microsoft.com/office/drawing/2014/main" id="{9747345B-3062-49E4-8450-1546ADA9225F}"/>
                </a:ext>
              </a:extLst>
            </p:cNvPr>
            <p:cNvSpPr/>
            <p:nvPr/>
          </p:nvSpPr>
          <p:spPr>
            <a:xfrm>
              <a:off x="1387023" y="2076410"/>
              <a:ext cx="304800" cy="42916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5215B13-BF31-4FAA-8BE9-12D30BE832D7}"/>
                </a:ext>
              </a:extLst>
            </p:cNvPr>
            <p:cNvSpPr txBox="1"/>
            <p:nvPr/>
          </p:nvSpPr>
          <p:spPr>
            <a:xfrm>
              <a:off x="2743200" y="1066800"/>
              <a:ext cx="1997663" cy="830997"/>
            </a:xfrm>
            <a:prstGeom prst="rect">
              <a:avLst/>
            </a:prstGeom>
            <a:noFill/>
          </p:spPr>
          <p:txBody>
            <a:bodyPr wrap="none" rtlCol="0">
              <a:spAutoFit/>
            </a:bodyPr>
            <a:lstStyle/>
            <a:p>
              <a:pPr algn="ctr"/>
              <a:r>
                <a:rPr lang="en-US" sz="2400" b="1" dirty="0">
                  <a:solidFill>
                    <a:srgbClr val="FF0000"/>
                  </a:solidFill>
                </a:rPr>
                <a:t>National </a:t>
              </a:r>
            </a:p>
            <a:p>
              <a:pPr algn="ctr"/>
              <a:r>
                <a:rPr lang="en-US" sz="2400" b="1" dirty="0">
                  <a:solidFill>
                    <a:srgbClr val="FF0000"/>
                  </a:solidFill>
                </a:rPr>
                <a:t>Government</a:t>
              </a:r>
            </a:p>
          </p:txBody>
        </p:sp>
        <p:sp>
          <p:nvSpPr>
            <p:cNvPr id="29" name="Arrow: Down 28">
              <a:extLst>
                <a:ext uri="{FF2B5EF4-FFF2-40B4-BE49-F238E27FC236}">
                  <a16:creationId xmlns:a16="http://schemas.microsoft.com/office/drawing/2014/main" id="{126784E6-B9BC-48C6-9DC1-36B85DA1624B}"/>
                </a:ext>
              </a:extLst>
            </p:cNvPr>
            <p:cNvSpPr/>
            <p:nvPr/>
          </p:nvSpPr>
          <p:spPr>
            <a:xfrm rot="16200000">
              <a:off x="3535197" y="1997010"/>
              <a:ext cx="304800" cy="42916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BE184FE1-25E1-F36A-B932-2603237C37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 y="4343400"/>
            <a:ext cx="7140077" cy="2057400"/>
          </a:xfrm>
          <a:prstGeom prst="rect">
            <a:avLst/>
          </a:prstGeom>
        </p:spPr>
      </p:pic>
      <p:graphicFrame>
        <p:nvGraphicFramePr>
          <p:cNvPr id="9" name="Object 8">
            <a:extLst>
              <a:ext uri="{FF2B5EF4-FFF2-40B4-BE49-F238E27FC236}">
                <a16:creationId xmlns:a16="http://schemas.microsoft.com/office/drawing/2014/main" id="{0AC1BBCE-E12A-726E-5EA1-1CED3BE8B96C}"/>
              </a:ext>
            </a:extLst>
          </p:cNvPr>
          <p:cNvGraphicFramePr>
            <a:graphicFrameLocks noChangeAspect="1"/>
          </p:cNvGraphicFramePr>
          <p:nvPr>
            <p:extLst>
              <p:ext uri="{D42A27DB-BD31-4B8C-83A1-F6EECF244321}">
                <p14:modId xmlns:p14="http://schemas.microsoft.com/office/powerpoint/2010/main" val="871344374"/>
              </p:ext>
            </p:extLst>
          </p:nvPr>
        </p:nvGraphicFramePr>
        <p:xfrm>
          <a:off x="8382000" y="4800600"/>
          <a:ext cx="1950116" cy="1295400"/>
        </p:xfrm>
        <a:graphic>
          <a:graphicData uri="http://schemas.openxmlformats.org/presentationml/2006/ole">
            <mc:AlternateContent xmlns:mc="http://schemas.openxmlformats.org/markup-compatibility/2006">
              <mc:Choice xmlns:v="urn:schemas-microsoft-com:vml" Requires="v">
                <p:oleObj r:id="rId7" imgW="662283" imgH="440140" progId="">
                  <p:embed/>
                </p:oleObj>
              </mc:Choice>
              <mc:Fallback>
                <p:oleObj r:id="rId7" imgW="662283" imgH="440140" progId="">
                  <p:embed/>
                  <p:pic>
                    <p:nvPicPr>
                      <p:cNvPr id="0" name=""/>
                      <p:cNvPicPr/>
                      <p:nvPr/>
                    </p:nvPicPr>
                    <p:blipFill>
                      <a:blip r:embed="rId8"/>
                      <a:stretch>
                        <a:fillRect/>
                      </a:stretch>
                    </p:blipFill>
                    <p:spPr>
                      <a:xfrm>
                        <a:off x="8382000" y="4800600"/>
                        <a:ext cx="1950116" cy="1295400"/>
                      </a:xfrm>
                      <a:prstGeom prst="rect">
                        <a:avLst/>
                      </a:prstGeom>
                    </p:spPr>
                  </p:pic>
                </p:oleObj>
              </mc:Fallback>
            </mc:AlternateContent>
          </a:graphicData>
        </a:graphic>
      </p:graphicFrame>
    </p:spTree>
    <p:extLst>
      <p:ext uri="{BB962C8B-B14F-4D97-AF65-F5344CB8AC3E}">
        <p14:creationId xmlns:p14="http://schemas.microsoft.com/office/powerpoint/2010/main" val="195450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P spid="16" grpId="0"/>
      <p:bldP spid="17" grpId="0"/>
      <p:bldP spid="18" grpId="0" animBg="1"/>
      <p:bldP spid="21" grpId="0"/>
      <p:bldP spid="22" grpId="0" animBg="1"/>
      <p:bldP spid="23" grpId="0" animBg="1"/>
      <p:bldP spid="24" grpId="0" animBg="1"/>
      <p:bldP spid="25" grpId="0" animBg="1"/>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35ACFE0-1A90-1DD9-F45E-E78C0101C9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228600"/>
            <a:ext cx="5486400" cy="6248400"/>
          </a:xfrm>
          <a:prstGeom prst="rect">
            <a:avLst/>
          </a:prstGeom>
        </p:spPr>
      </p:pic>
      <p:sp>
        <p:nvSpPr>
          <p:cNvPr id="9" name="TextBox 8">
            <a:extLst>
              <a:ext uri="{FF2B5EF4-FFF2-40B4-BE49-F238E27FC236}">
                <a16:creationId xmlns:a16="http://schemas.microsoft.com/office/drawing/2014/main" id="{DBBE0CDA-F390-0AAC-3B93-40D207411D34}"/>
              </a:ext>
            </a:extLst>
          </p:cNvPr>
          <p:cNvSpPr txBox="1"/>
          <p:nvPr/>
        </p:nvSpPr>
        <p:spPr>
          <a:xfrm>
            <a:off x="8229600" y="1905000"/>
            <a:ext cx="2170401" cy="228600"/>
          </a:xfrm>
          <a:prstGeom prst="rect">
            <a:avLst/>
          </a:prstGeom>
          <a:noFill/>
        </p:spPr>
        <p:txBody>
          <a:bodyPr wrap="none" rtlCol="0">
            <a:prstTxWarp prst="textArchDown">
              <a:avLst/>
            </a:prstTxWarp>
            <a:spAutoFit/>
          </a:bodyPr>
          <a:lstStyle/>
          <a:p>
            <a:pPr algn="ctr"/>
            <a:r>
              <a:rPr lang="en-US" sz="3000" b="1" dirty="0">
                <a:latin typeface="+mn-lt"/>
              </a:rPr>
              <a:t>Bill of Rights</a:t>
            </a:r>
          </a:p>
        </p:txBody>
      </p:sp>
      <p:sp>
        <p:nvSpPr>
          <p:cNvPr id="11" name="TextBox 10">
            <a:extLst>
              <a:ext uri="{FF2B5EF4-FFF2-40B4-BE49-F238E27FC236}">
                <a16:creationId xmlns:a16="http://schemas.microsoft.com/office/drawing/2014/main" id="{ED20C0B2-BED1-6F9F-CF50-562A88BD9F53}"/>
              </a:ext>
            </a:extLst>
          </p:cNvPr>
          <p:cNvSpPr txBox="1"/>
          <p:nvPr/>
        </p:nvSpPr>
        <p:spPr>
          <a:xfrm>
            <a:off x="7474001" y="2286000"/>
            <a:ext cx="3651199" cy="457200"/>
          </a:xfrm>
          <a:prstGeom prst="rect">
            <a:avLst/>
          </a:prstGeom>
          <a:noFill/>
        </p:spPr>
        <p:txBody>
          <a:bodyPr wrap="square" rtlCol="0">
            <a:prstTxWarp prst="textArchDown">
              <a:avLst/>
            </a:prstTxWarp>
            <a:spAutoFit/>
          </a:bodyPr>
          <a:lstStyle/>
          <a:p>
            <a:pPr algn="ctr"/>
            <a:r>
              <a:rPr lang="en-US" sz="2000" b="1" dirty="0">
                <a:solidFill>
                  <a:srgbClr val="00FF00"/>
                </a:solidFill>
                <a:latin typeface="+mn-lt"/>
              </a:rPr>
              <a:t>“Written Guarantee”</a:t>
            </a:r>
          </a:p>
        </p:txBody>
      </p:sp>
      <p:sp>
        <p:nvSpPr>
          <p:cNvPr id="12" name="TextBox 11">
            <a:extLst>
              <a:ext uri="{FF2B5EF4-FFF2-40B4-BE49-F238E27FC236}">
                <a16:creationId xmlns:a16="http://schemas.microsoft.com/office/drawing/2014/main" id="{E4F6C3E8-3312-3921-6884-0A343706500F}"/>
              </a:ext>
            </a:extLst>
          </p:cNvPr>
          <p:cNvSpPr txBox="1"/>
          <p:nvPr/>
        </p:nvSpPr>
        <p:spPr>
          <a:xfrm>
            <a:off x="8077200" y="2971800"/>
            <a:ext cx="2530373" cy="304800"/>
          </a:xfrm>
          <a:prstGeom prst="rect">
            <a:avLst/>
          </a:prstGeom>
          <a:noFill/>
        </p:spPr>
        <p:txBody>
          <a:bodyPr wrap="none" rtlCol="0">
            <a:prstTxWarp prst="textArchDown">
              <a:avLst/>
            </a:prstTxWarp>
            <a:spAutoFit/>
          </a:bodyPr>
          <a:lstStyle/>
          <a:p>
            <a:pPr algn="ctr"/>
            <a:r>
              <a:rPr lang="en-US" sz="3000" b="1" dirty="0">
                <a:latin typeface="+mn-lt"/>
              </a:rPr>
              <a:t>Constitutional </a:t>
            </a:r>
          </a:p>
        </p:txBody>
      </p:sp>
      <p:sp>
        <p:nvSpPr>
          <p:cNvPr id="23" name="TextBox 22">
            <a:extLst>
              <a:ext uri="{FF2B5EF4-FFF2-40B4-BE49-F238E27FC236}">
                <a16:creationId xmlns:a16="http://schemas.microsoft.com/office/drawing/2014/main" id="{14A822E8-232C-2463-394F-F97CAC9E3262}"/>
              </a:ext>
            </a:extLst>
          </p:cNvPr>
          <p:cNvSpPr txBox="1"/>
          <p:nvPr/>
        </p:nvSpPr>
        <p:spPr>
          <a:xfrm>
            <a:off x="7220202" y="3581400"/>
            <a:ext cx="4149089" cy="533400"/>
          </a:xfrm>
          <a:prstGeom prst="rect">
            <a:avLst/>
          </a:prstGeom>
          <a:noFill/>
        </p:spPr>
        <p:txBody>
          <a:bodyPr wrap="square" rtlCol="0">
            <a:prstTxWarp prst="textArchDown">
              <a:avLst/>
            </a:prstTxWarp>
            <a:spAutoFit/>
          </a:bodyPr>
          <a:lstStyle/>
          <a:p>
            <a:pPr algn="ctr"/>
            <a:r>
              <a:rPr lang="en-US" sz="2200" b="1" dirty="0">
                <a:solidFill>
                  <a:srgbClr val="00FF00"/>
                </a:solidFill>
                <a:latin typeface="+mn-lt"/>
              </a:rPr>
              <a:t>“Structural Guarantee”</a:t>
            </a:r>
          </a:p>
        </p:txBody>
      </p:sp>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latin typeface="+mn-lt"/>
              </a:rPr>
              <a:pPr algn="ctr"/>
              <a:t>8</a:t>
            </a:fld>
            <a:endParaRPr lang="en-US" dirty="0">
              <a:latin typeface="+mn-lt"/>
            </a:endParaRPr>
          </a:p>
        </p:txBody>
      </p:sp>
      <p:sp>
        <p:nvSpPr>
          <p:cNvPr id="2" name="Rectangle 1">
            <a:extLst>
              <a:ext uri="{FF2B5EF4-FFF2-40B4-BE49-F238E27FC236}">
                <a16:creationId xmlns:a16="http://schemas.microsoft.com/office/drawing/2014/main" id="{311381BB-892B-4E40-907C-1CFA25CC8B93}"/>
              </a:ext>
            </a:extLst>
          </p:cNvPr>
          <p:cNvSpPr/>
          <p:nvPr/>
        </p:nvSpPr>
        <p:spPr>
          <a:xfrm>
            <a:off x="1666490" y="1872496"/>
            <a:ext cx="4734308" cy="1446550"/>
          </a:xfrm>
          <a:prstGeom prst="rect">
            <a:avLst/>
          </a:prstGeom>
        </p:spPr>
        <p:txBody>
          <a:bodyPr wrap="square">
            <a:spAutoFit/>
          </a:bodyPr>
          <a:lstStyle/>
          <a:p>
            <a:r>
              <a:rPr lang="en-US" sz="2200" b="1" dirty="0">
                <a:solidFill>
                  <a:srgbClr val="00FF00"/>
                </a:solidFill>
                <a:latin typeface="+mn-lt"/>
              </a:rPr>
              <a:t>George Washington: </a:t>
            </a:r>
            <a:r>
              <a:rPr lang="en-US" sz="2200" dirty="0">
                <a:solidFill>
                  <a:schemeClr val="bg1"/>
                </a:solidFill>
                <a:latin typeface="+mn-lt"/>
              </a:rPr>
              <a:t>“…the foundations of our National policy will be laid in the pure and immutable principles of </a:t>
            </a:r>
            <a:r>
              <a:rPr lang="en-US" sz="2200" dirty="0">
                <a:solidFill>
                  <a:srgbClr val="00FF00"/>
                </a:solidFill>
                <a:latin typeface="+mn-lt"/>
              </a:rPr>
              <a:t>private morality</a:t>
            </a:r>
            <a:r>
              <a:rPr lang="en-US" sz="2200" dirty="0">
                <a:solidFill>
                  <a:schemeClr val="bg1"/>
                </a:solidFill>
                <a:latin typeface="+mn-lt"/>
              </a:rPr>
              <a:t>.” </a:t>
            </a:r>
            <a:r>
              <a:rPr lang="en-US" sz="1200" dirty="0">
                <a:solidFill>
                  <a:schemeClr val="bg1"/>
                </a:solidFill>
                <a:latin typeface="+mn-lt"/>
              </a:rPr>
              <a:t>(First Inaugural Address, 1789)</a:t>
            </a:r>
          </a:p>
        </p:txBody>
      </p:sp>
      <p:sp>
        <p:nvSpPr>
          <p:cNvPr id="20" name="TextBox 19">
            <a:extLst>
              <a:ext uri="{FF2B5EF4-FFF2-40B4-BE49-F238E27FC236}">
                <a16:creationId xmlns:a16="http://schemas.microsoft.com/office/drawing/2014/main" id="{1B2D1170-6531-4032-9B49-D59A333CA9E7}"/>
              </a:ext>
            </a:extLst>
          </p:cNvPr>
          <p:cNvSpPr txBox="1"/>
          <p:nvPr/>
        </p:nvSpPr>
        <p:spPr>
          <a:xfrm>
            <a:off x="14013" y="0"/>
            <a:ext cx="6386788" cy="646331"/>
          </a:xfrm>
          <a:prstGeom prst="rect">
            <a:avLst/>
          </a:prstGeom>
          <a:noFill/>
        </p:spPr>
        <p:txBody>
          <a:bodyPr wrap="square" rtlCol="0">
            <a:spAutoFit/>
          </a:bodyPr>
          <a:lstStyle/>
          <a:p>
            <a:pPr algn="ctr"/>
            <a:r>
              <a:rPr lang="en-US" sz="3600" b="1" dirty="0">
                <a:solidFill>
                  <a:srgbClr val="00FF00"/>
                </a:solidFill>
                <a:latin typeface="+mn-lt"/>
              </a:rPr>
              <a:t>Foundational Guarantee</a:t>
            </a:r>
          </a:p>
        </p:txBody>
      </p:sp>
      <p:sp>
        <p:nvSpPr>
          <p:cNvPr id="17" name="TextBox 16">
            <a:extLst>
              <a:ext uri="{FF2B5EF4-FFF2-40B4-BE49-F238E27FC236}">
                <a16:creationId xmlns:a16="http://schemas.microsoft.com/office/drawing/2014/main" id="{439B7B14-7B60-4BB3-AA10-A794D8FE65BE}"/>
              </a:ext>
            </a:extLst>
          </p:cNvPr>
          <p:cNvSpPr txBox="1"/>
          <p:nvPr/>
        </p:nvSpPr>
        <p:spPr>
          <a:xfrm>
            <a:off x="8001000" y="4572000"/>
            <a:ext cx="2603149" cy="381000"/>
          </a:xfrm>
          <a:prstGeom prst="rect">
            <a:avLst/>
          </a:prstGeom>
          <a:noFill/>
        </p:spPr>
        <p:txBody>
          <a:bodyPr wrap="none" rtlCol="0">
            <a:prstTxWarp prst="textArchDown">
              <a:avLst/>
            </a:prstTxWarp>
            <a:spAutoFit/>
          </a:bodyPr>
          <a:lstStyle/>
          <a:p>
            <a:pPr algn="ctr"/>
            <a:r>
              <a:rPr lang="en-US" sz="3000" b="1" dirty="0">
                <a:latin typeface="+mn-lt"/>
              </a:rPr>
              <a:t>Moral Majority</a:t>
            </a:r>
          </a:p>
        </p:txBody>
      </p:sp>
      <p:sp>
        <p:nvSpPr>
          <p:cNvPr id="18" name="TextBox 17">
            <a:extLst>
              <a:ext uri="{FF2B5EF4-FFF2-40B4-BE49-F238E27FC236}">
                <a16:creationId xmlns:a16="http://schemas.microsoft.com/office/drawing/2014/main" id="{22AFBB2C-7964-4E6F-8BB6-B7A2550B5601}"/>
              </a:ext>
            </a:extLst>
          </p:cNvPr>
          <p:cNvSpPr txBox="1"/>
          <p:nvPr/>
        </p:nvSpPr>
        <p:spPr>
          <a:xfrm>
            <a:off x="7543800" y="5181600"/>
            <a:ext cx="3428999" cy="430887"/>
          </a:xfrm>
          <a:prstGeom prst="rect">
            <a:avLst/>
          </a:prstGeom>
          <a:noFill/>
        </p:spPr>
        <p:txBody>
          <a:bodyPr wrap="square" rtlCol="0">
            <a:prstTxWarp prst="textArchDown">
              <a:avLst/>
            </a:prstTxWarp>
            <a:spAutoFit/>
          </a:bodyPr>
          <a:lstStyle/>
          <a:p>
            <a:pPr algn="ctr"/>
            <a:r>
              <a:rPr lang="en-US" sz="2200" b="1" dirty="0">
                <a:solidFill>
                  <a:srgbClr val="00FF00"/>
                </a:solidFill>
                <a:latin typeface="+mn-lt"/>
              </a:rPr>
              <a:t>“Foundational Guarantee”</a:t>
            </a:r>
          </a:p>
        </p:txBody>
      </p:sp>
      <p:pic>
        <p:nvPicPr>
          <p:cNvPr id="16" name="Picture 2" descr="http://thestoryofliberty.files.wordpress.com/2012/02/general_george_washington.jpg">
            <a:extLst>
              <a:ext uri="{FF2B5EF4-FFF2-40B4-BE49-F238E27FC236}">
                <a16:creationId xmlns:a16="http://schemas.microsoft.com/office/drawing/2014/main" id="{C247D7D9-AEB2-4C36-8395-26669FCAE7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049" y="1867216"/>
            <a:ext cx="1373420" cy="13768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FB3CC41-B6DF-4C29-894F-5F498024DD80}"/>
              </a:ext>
            </a:extLst>
          </p:cNvPr>
          <p:cNvSpPr/>
          <p:nvPr/>
        </p:nvSpPr>
        <p:spPr>
          <a:xfrm>
            <a:off x="31028" y="3244096"/>
            <a:ext cx="6293571" cy="1785104"/>
          </a:xfrm>
          <a:prstGeom prst="rect">
            <a:avLst/>
          </a:prstGeom>
        </p:spPr>
        <p:txBody>
          <a:bodyPr wrap="square">
            <a:spAutoFit/>
          </a:bodyPr>
          <a:lstStyle/>
          <a:p>
            <a:r>
              <a:rPr lang="en-US" sz="2200" dirty="0">
                <a:solidFill>
                  <a:schemeClr val="bg1"/>
                </a:solidFill>
                <a:latin typeface="+mn-lt"/>
              </a:rPr>
              <a:t>“…the preservation of the sacred fire of liberty, and the destiny of the Republican model of Government, are justly considered as deeply, perhaps as finally staked, on the experiment </a:t>
            </a:r>
            <a:r>
              <a:rPr lang="en-US" sz="2200" dirty="0">
                <a:solidFill>
                  <a:srgbClr val="00FF00"/>
                </a:solidFill>
                <a:latin typeface="+mn-lt"/>
              </a:rPr>
              <a:t>entrusted to the hands of the American people</a:t>
            </a:r>
            <a:r>
              <a:rPr lang="en-US" sz="2200" dirty="0">
                <a:solidFill>
                  <a:schemeClr val="bg1"/>
                </a:solidFill>
                <a:latin typeface="+mn-lt"/>
              </a:rPr>
              <a:t>.” </a:t>
            </a:r>
            <a:r>
              <a:rPr lang="en-US" sz="1200" dirty="0">
                <a:solidFill>
                  <a:prstClr val="white"/>
                </a:solidFill>
                <a:latin typeface="Calibri"/>
              </a:rPr>
              <a:t>(First Inaugural Address, 1789)</a:t>
            </a:r>
            <a:endParaRPr lang="en-US" sz="2200" dirty="0">
              <a:solidFill>
                <a:schemeClr val="bg1"/>
              </a:solidFill>
              <a:latin typeface="+mn-lt"/>
            </a:endParaRPr>
          </a:p>
        </p:txBody>
      </p:sp>
      <p:pic>
        <p:nvPicPr>
          <p:cNvPr id="19" name="Picture 12" descr="http://johnadamsinfo.com/images/johnadamsinfo.com/john-adams-war.jpg">
            <a:extLst>
              <a:ext uri="{FF2B5EF4-FFF2-40B4-BE49-F238E27FC236}">
                <a16:creationId xmlns:a16="http://schemas.microsoft.com/office/drawing/2014/main" id="{ED21DC4D-A1DC-4639-815B-CE53D73C95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62049" y="5164827"/>
            <a:ext cx="1354067" cy="135406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7129FB2-4C7D-48A6-A018-0AACEE995EFA}"/>
              </a:ext>
            </a:extLst>
          </p:cNvPr>
          <p:cNvSpPr/>
          <p:nvPr/>
        </p:nvSpPr>
        <p:spPr>
          <a:xfrm>
            <a:off x="1682135" y="5031534"/>
            <a:ext cx="4571999" cy="1631216"/>
          </a:xfrm>
          <a:prstGeom prst="rect">
            <a:avLst/>
          </a:prstGeom>
        </p:spPr>
        <p:txBody>
          <a:bodyPr wrap="square">
            <a:spAutoFit/>
          </a:bodyPr>
          <a:lstStyle/>
          <a:p>
            <a:r>
              <a:rPr lang="en-US" sz="2200" b="1" dirty="0">
                <a:solidFill>
                  <a:srgbClr val="00FF00"/>
                </a:solidFill>
                <a:latin typeface="+mn-lt"/>
              </a:rPr>
              <a:t>John Adams: </a:t>
            </a:r>
            <a:r>
              <a:rPr lang="en-US" sz="2200" dirty="0">
                <a:solidFill>
                  <a:schemeClr val="bg1"/>
                </a:solidFill>
                <a:latin typeface="+mn-lt"/>
              </a:rPr>
              <a:t>“Our Constitution was made only for a </a:t>
            </a:r>
            <a:r>
              <a:rPr lang="en-US" sz="2200" dirty="0">
                <a:solidFill>
                  <a:srgbClr val="00FF00"/>
                </a:solidFill>
                <a:latin typeface="+mn-lt"/>
              </a:rPr>
              <a:t>moral and religious </a:t>
            </a:r>
            <a:r>
              <a:rPr lang="en-US" sz="2200" dirty="0">
                <a:solidFill>
                  <a:schemeClr val="bg1"/>
                </a:solidFill>
                <a:latin typeface="+mn-lt"/>
              </a:rPr>
              <a:t>people. It is </a:t>
            </a:r>
            <a:r>
              <a:rPr lang="en-US" sz="2200" dirty="0">
                <a:solidFill>
                  <a:srgbClr val="FFFF00"/>
                </a:solidFill>
                <a:latin typeface="+mn-lt"/>
              </a:rPr>
              <a:t>wholly inadequate </a:t>
            </a:r>
            <a:r>
              <a:rPr lang="en-US" sz="2200" dirty="0">
                <a:solidFill>
                  <a:schemeClr val="bg1"/>
                </a:solidFill>
                <a:latin typeface="+mn-lt"/>
              </a:rPr>
              <a:t>to the government of any other.” </a:t>
            </a:r>
          </a:p>
          <a:p>
            <a:r>
              <a:rPr lang="en-US" sz="1200" dirty="0">
                <a:solidFill>
                  <a:schemeClr val="bg1"/>
                </a:solidFill>
                <a:latin typeface="+mn-lt"/>
              </a:rPr>
              <a:t>(Letter to the militia of Massachusetts, 11 October 1798)</a:t>
            </a:r>
          </a:p>
        </p:txBody>
      </p:sp>
      <p:sp>
        <p:nvSpPr>
          <p:cNvPr id="21" name="Rectangle 20">
            <a:extLst>
              <a:ext uri="{FF2B5EF4-FFF2-40B4-BE49-F238E27FC236}">
                <a16:creationId xmlns:a16="http://schemas.microsoft.com/office/drawing/2014/main" id="{36ADC0B6-F3CF-430F-870C-D403AD9DAC61}"/>
              </a:ext>
            </a:extLst>
          </p:cNvPr>
          <p:cNvSpPr/>
          <p:nvPr/>
        </p:nvSpPr>
        <p:spPr>
          <a:xfrm>
            <a:off x="162049" y="533400"/>
            <a:ext cx="5095751" cy="769441"/>
          </a:xfrm>
          <a:prstGeom prst="rect">
            <a:avLst/>
          </a:prstGeom>
        </p:spPr>
        <p:txBody>
          <a:bodyPr wrap="square">
            <a:spAutoFit/>
          </a:bodyPr>
          <a:lstStyle/>
          <a:p>
            <a:r>
              <a:rPr lang="en-US" sz="2200" b="1" dirty="0">
                <a:solidFill>
                  <a:srgbClr val="FFFF00"/>
                </a:solidFill>
                <a:latin typeface="+mn-lt"/>
              </a:rPr>
              <a:t>Philadelphia Woman: </a:t>
            </a:r>
            <a:r>
              <a:rPr lang="en-US" sz="2200" dirty="0">
                <a:solidFill>
                  <a:schemeClr val="bg1"/>
                </a:solidFill>
                <a:latin typeface="+mn-lt"/>
              </a:rPr>
              <a:t>"Well, Doctor, what have we got—a Republic or a Monarchy?"</a:t>
            </a:r>
          </a:p>
        </p:txBody>
      </p:sp>
      <p:sp>
        <p:nvSpPr>
          <p:cNvPr id="22" name="Rectangle 21">
            <a:extLst>
              <a:ext uri="{FF2B5EF4-FFF2-40B4-BE49-F238E27FC236}">
                <a16:creationId xmlns:a16="http://schemas.microsoft.com/office/drawing/2014/main" id="{00080CA3-E639-47CC-8A15-78377CEEE797}"/>
              </a:ext>
            </a:extLst>
          </p:cNvPr>
          <p:cNvSpPr/>
          <p:nvPr/>
        </p:nvSpPr>
        <p:spPr>
          <a:xfrm>
            <a:off x="163687" y="1226641"/>
            <a:ext cx="5333576" cy="615553"/>
          </a:xfrm>
          <a:prstGeom prst="rect">
            <a:avLst/>
          </a:prstGeom>
        </p:spPr>
        <p:txBody>
          <a:bodyPr wrap="none">
            <a:spAutoFit/>
          </a:bodyPr>
          <a:lstStyle/>
          <a:p>
            <a:r>
              <a:rPr lang="en-US" sz="2200" b="1" dirty="0">
                <a:solidFill>
                  <a:srgbClr val="00FF00"/>
                </a:solidFill>
                <a:latin typeface="+mn-lt"/>
              </a:rPr>
              <a:t>Ben Franklin: </a:t>
            </a:r>
            <a:r>
              <a:rPr lang="en-US" sz="2200" dirty="0">
                <a:solidFill>
                  <a:schemeClr val="bg1"/>
                </a:solidFill>
                <a:latin typeface="+mn-lt"/>
              </a:rPr>
              <a:t>"A </a:t>
            </a:r>
            <a:r>
              <a:rPr lang="en-US" sz="2200" dirty="0">
                <a:solidFill>
                  <a:srgbClr val="00FF00"/>
                </a:solidFill>
                <a:latin typeface="+mn-lt"/>
              </a:rPr>
              <a:t>Republic</a:t>
            </a:r>
            <a:r>
              <a:rPr lang="en-US" sz="2200" dirty="0">
                <a:solidFill>
                  <a:schemeClr val="bg1"/>
                </a:solidFill>
                <a:latin typeface="+mn-lt"/>
              </a:rPr>
              <a:t>, </a:t>
            </a:r>
            <a:r>
              <a:rPr lang="en-US" sz="2200" dirty="0">
                <a:solidFill>
                  <a:srgbClr val="FFFF00"/>
                </a:solidFill>
                <a:latin typeface="+mn-lt"/>
              </a:rPr>
              <a:t>if you can keep it</a:t>
            </a:r>
            <a:r>
              <a:rPr lang="en-US" sz="2200" dirty="0">
                <a:solidFill>
                  <a:schemeClr val="bg1"/>
                </a:solidFill>
                <a:latin typeface="+mn-lt"/>
              </a:rPr>
              <a:t>.“</a:t>
            </a:r>
          </a:p>
          <a:p>
            <a:r>
              <a:rPr lang="en-US" sz="1200" dirty="0">
                <a:solidFill>
                  <a:schemeClr val="bg1"/>
                </a:solidFill>
                <a:latin typeface="+mn-lt"/>
              </a:rPr>
              <a:t>(From the notes of Dr. James McHenry, Maryland delegate to the Convention)</a:t>
            </a:r>
          </a:p>
        </p:txBody>
      </p:sp>
      <p:sp>
        <p:nvSpPr>
          <p:cNvPr id="25" name="TextBox 24">
            <a:extLst>
              <a:ext uri="{FF2B5EF4-FFF2-40B4-BE49-F238E27FC236}">
                <a16:creationId xmlns:a16="http://schemas.microsoft.com/office/drawing/2014/main" id="{3FC7E32E-F9CC-63B9-72F5-720C3148658D}"/>
              </a:ext>
            </a:extLst>
          </p:cNvPr>
          <p:cNvSpPr txBox="1"/>
          <p:nvPr/>
        </p:nvSpPr>
        <p:spPr>
          <a:xfrm>
            <a:off x="8077200" y="3404937"/>
            <a:ext cx="2530373" cy="304800"/>
          </a:xfrm>
          <a:prstGeom prst="rect">
            <a:avLst/>
          </a:prstGeom>
          <a:noFill/>
        </p:spPr>
        <p:txBody>
          <a:bodyPr wrap="none" rtlCol="0">
            <a:prstTxWarp prst="textArchDown">
              <a:avLst/>
            </a:prstTxWarp>
            <a:spAutoFit/>
          </a:bodyPr>
          <a:lstStyle/>
          <a:p>
            <a:pPr algn="ctr"/>
            <a:r>
              <a:rPr lang="en-US" sz="3000" b="1" dirty="0">
                <a:latin typeface="+mn-lt"/>
              </a:rPr>
              <a:t>Republic </a:t>
            </a:r>
          </a:p>
        </p:txBody>
      </p:sp>
    </p:spTree>
    <p:extLst>
      <p:ext uri="{BB962C8B-B14F-4D97-AF65-F5344CB8AC3E}">
        <p14:creationId xmlns:p14="http://schemas.microsoft.com/office/powerpoint/2010/main" val="43168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8" grpId="0"/>
      <p:bldP spid="3" grpId="0"/>
      <p:bldP spid="6"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8435E23-61AA-4F67-993C-2A7E5C6DB529}"/>
              </a:ext>
            </a:extLst>
          </p:cNvPr>
          <p:cNvSpPr>
            <a:spLocks noGrp="1"/>
          </p:cNvSpPr>
          <p:nvPr>
            <p:ph type="ftr" sz="quarter" idx="11"/>
          </p:nvPr>
        </p:nvSpPr>
        <p:spPr/>
        <p:txBody>
          <a:bodyPr/>
          <a:lstStyle/>
          <a:p>
            <a:pPr>
              <a:defRPr/>
            </a:pPr>
            <a:r>
              <a:rPr lang="en-US"/>
              <a:t>©ChristianEternalism.com</a:t>
            </a:r>
            <a:endParaRPr lang="en-US" dirty="0"/>
          </a:p>
        </p:txBody>
      </p:sp>
      <p:sp>
        <p:nvSpPr>
          <p:cNvPr id="3" name="Slide Number Placeholder 2">
            <a:extLst>
              <a:ext uri="{FF2B5EF4-FFF2-40B4-BE49-F238E27FC236}">
                <a16:creationId xmlns:a16="http://schemas.microsoft.com/office/drawing/2014/main" id="{6E256D04-DC30-4CAE-B8F7-67ACF5097F07}"/>
              </a:ext>
            </a:extLst>
          </p:cNvPr>
          <p:cNvSpPr>
            <a:spLocks noGrp="1"/>
          </p:cNvSpPr>
          <p:nvPr>
            <p:ph type="sldNum" sz="quarter" idx="12"/>
          </p:nvPr>
        </p:nvSpPr>
        <p:spPr/>
        <p:txBody>
          <a:bodyPr/>
          <a:lstStyle/>
          <a:p>
            <a:pPr>
              <a:defRPr/>
            </a:pPr>
            <a:fld id="{6D702CDC-8AD3-4C41-837E-8296D4E3DA84}" type="slidenum">
              <a:rPr lang="en-US" altLang="en-US" smtClean="0"/>
              <a:pPr>
                <a:defRPr/>
              </a:pPr>
              <a:t>9</a:t>
            </a:fld>
            <a:endParaRPr lang="en-US" altLang="en-US" dirty="0"/>
          </a:p>
        </p:txBody>
      </p:sp>
      <p:sp>
        <p:nvSpPr>
          <p:cNvPr id="4" name="Rectangle 3">
            <a:extLst>
              <a:ext uri="{FF2B5EF4-FFF2-40B4-BE49-F238E27FC236}">
                <a16:creationId xmlns:a16="http://schemas.microsoft.com/office/drawing/2014/main" id="{1E799DC7-DE2C-4E23-985C-971AC3B01775}"/>
              </a:ext>
            </a:extLst>
          </p:cNvPr>
          <p:cNvSpPr/>
          <p:nvPr/>
        </p:nvSpPr>
        <p:spPr>
          <a:xfrm>
            <a:off x="159456" y="838200"/>
            <a:ext cx="9213144" cy="1938992"/>
          </a:xfrm>
          <a:prstGeom prst="rect">
            <a:avLst/>
          </a:prstGeom>
        </p:spPr>
        <p:txBody>
          <a:bodyPr wrap="square">
            <a:spAutoFit/>
          </a:bodyPr>
          <a:lstStyle/>
          <a:p>
            <a:r>
              <a:rPr lang="en-US" sz="2400" b="1" dirty="0">
                <a:solidFill>
                  <a:srgbClr val="00FF00"/>
                </a:solidFill>
                <a:latin typeface="+mn-lt"/>
              </a:rPr>
              <a:t>Mosiah 29:26-27 </a:t>
            </a:r>
            <a:r>
              <a:rPr lang="en-US" sz="2400" dirty="0">
                <a:solidFill>
                  <a:schemeClr val="bg1"/>
                </a:solidFill>
                <a:latin typeface="+mn-lt"/>
              </a:rPr>
              <a:t>“Now it is not common that the voice of the people </a:t>
            </a:r>
            <a:r>
              <a:rPr lang="en-US" sz="2400" dirty="0" err="1">
                <a:solidFill>
                  <a:schemeClr val="bg1"/>
                </a:solidFill>
                <a:latin typeface="+mn-lt"/>
              </a:rPr>
              <a:t>desireth</a:t>
            </a:r>
            <a:r>
              <a:rPr lang="en-US" sz="2400" dirty="0">
                <a:solidFill>
                  <a:schemeClr val="bg1"/>
                </a:solidFill>
                <a:latin typeface="+mn-lt"/>
              </a:rPr>
              <a:t> anything contrary to that which is right… And if the time comes that the </a:t>
            </a:r>
            <a:r>
              <a:rPr lang="en-US" sz="2400" dirty="0">
                <a:solidFill>
                  <a:srgbClr val="FFFF00"/>
                </a:solidFill>
                <a:latin typeface="+mn-lt"/>
              </a:rPr>
              <a:t>voice of the people </a:t>
            </a:r>
            <a:r>
              <a:rPr lang="en-US" sz="2400" dirty="0">
                <a:solidFill>
                  <a:schemeClr val="bg1"/>
                </a:solidFill>
                <a:latin typeface="+mn-lt"/>
              </a:rPr>
              <a:t>doth </a:t>
            </a:r>
            <a:r>
              <a:rPr lang="en-US" sz="2400" dirty="0">
                <a:solidFill>
                  <a:srgbClr val="FF0000"/>
                </a:solidFill>
                <a:latin typeface="+mn-lt"/>
              </a:rPr>
              <a:t>choose iniquity</a:t>
            </a:r>
            <a:r>
              <a:rPr lang="en-US" sz="2400" dirty="0">
                <a:solidFill>
                  <a:schemeClr val="bg1"/>
                </a:solidFill>
                <a:latin typeface="+mn-lt"/>
              </a:rPr>
              <a:t>, then is the time that the judgments of God will come upon you; yea, then is the time he will visit you with great </a:t>
            </a:r>
            <a:r>
              <a:rPr lang="en-US" sz="2400" dirty="0">
                <a:solidFill>
                  <a:srgbClr val="FF0000"/>
                </a:solidFill>
                <a:latin typeface="+mn-lt"/>
              </a:rPr>
              <a:t>destruction</a:t>
            </a:r>
            <a:r>
              <a:rPr lang="en-US" sz="2400" dirty="0">
                <a:solidFill>
                  <a:schemeClr val="bg1"/>
                </a:solidFill>
                <a:latin typeface="+mn-lt"/>
              </a:rPr>
              <a:t> even as he has hitherto visited this land.”</a:t>
            </a:r>
          </a:p>
        </p:txBody>
      </p:sp>
      <p:pic>
        <p:nvPicPr>
          <p:cNvPr id="7" name="Picture 6">
            <a:extLst>
              <a:ext uri="{FF2B5EF4-FFF2-40B4-BE49-F238E27FC236}">
                <a16:creationId xmlns:a16="http://schemas.microsoft.com/office/drawing/2014/main" id="{B2E12FC0-8BD5-4A42-A448-AACC43276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2600" y="919883"/>
            <a:ext cx="2340976" cy="2432917"/>
          </a:xfrm>
          <a:prstGeom prst="rect">
            <a:avLst/>
          </a:prstGeom>
        </p:spPr>
      </p:pic>
      <p:sp>
        <p:nvSpPr>
          <p:cNvPr id="8" name="Rectangle 7">
            <a:extLst>
              <a:ext uri="{FF2B5EF4-FFF2-40B4-BE49-F238E27FC236}">
                <a16:creationId xmlns:a16="http://schemas.microsoft.com/office/drawing/2014/main" id="{AB65A7B8-4E3F-4D3E-A6ED-4BBE0FA0FF54}"/>
              </a:ext>
            </a:extLst>
          </p:cNvPr>
          <p:cNvSpPr/>
          <p:nvPr/>
        </p:nvSpPr>
        <p:spPr>
          <a:xfrm>
            <a:off x="3200400" y="3505200"/>
            <a:ext cx="8991600" cy="2893100"/>
          </a:xfrm>
          <a:prstGeom prst="rect">
            <a:avLst/>
          </a:prstGeom>
        </p:spPr>
        <p:txBody>
          <a:bodyPr wrap="square">
            <a:spAutoFit/>
          </a:bodyPr>
          <a:lstStyle/>
          <a:p>
            <a:r>
              <a:rPr lang="en-US" sz="2600" b="1" dirty="0">
                <a:solidFill>
                  <a:srgbClr val="00FF00"/>
                </a:solidFill>
                <a:latin typeface="+mn-lt"/>
              </a:rPr>
              <a:t>2 Nephi 1:7 </a:t>
            </a:r>
            <a:r>
              <a:rPr lang="en-US" sz="2600" dirty="0">
                <a:solidFill>
                  <a:schemeClr val="bg1"/>
                </a:solidFill>
                <a:latin typeface="+mn-lt"/>
              </a:rPr>
              <a:t>“Wherefore, this land is</a:t>
            </a:r>
            <a:r>
              <a:rPr lang="en-US" sz="2600" dirty="0">
                <a:solidFill>
                  <a:srgbClr val="00FF00"/>
                </a:solidFill>
                <a:latin typeface="+mn-lt"/>
              </a:rPr>
              <a:t> consecrated </a:t>
            </a:r>
            <a:r>
              <a:rPr lang="en-US" sz="2600" dirty="0">
                <a:solidFill>
                  <a:schemeClr val="bg1"/>
                </a:solidFill>
                <a:latin typeface="+mn-lt"/>
              </a:rPr>
              <a:t>unto him whom he shall bring. And if it so be that they shall </a:t>
            </a:r>
            <a:r>
              <a:rPr lang="en-US" sz="2600" dirty="0">
                <a:solidFill>
                  <a:srgbClr val="00FF00"/>
                </a:solidFill>
                <a:latin typeface="+mn-lt"/>
              </a:rPr>
              <a:t>serve him </a:t>
            </a:r>
            <a:r>
              <a:rPr lang="en-US" sz="2600" dirty="0">
                <a:solidFill>
                  <a:schemeClr val="bg1"/>
                </a:solidFill>
                <a:latin typeface="+mn-lt"/>
              </a:rPr>
              <a:t>according to the commandments which he hath given, it shall be a </a:t>
            </a:r>
            <a:r>
              <a:rPr lang="en-US" sz="2600" dirty="0">
                <a:solidFill>
                  <a:srgbClr val="00FF00"/>
                </a:solidFill>
                <a:latin typeface="+mn-lt"/>
              </a:rPr>
              <a:t>land of liberty </a:t>
            </a:r>
            <a:r>
              <a:rPr lang="en-US" sz="2600" dirty="0">
                <a:solidFill>
                  <a:schemeClr val="bg1"/>
                </a:solidFill>
                <a:latin typeface="+mn-lt"/>
              </a:rPr>
              <a:t>unto them; wherefore, they shall never be brought down into </a:t>
            </a:r>
            <a:r>
              <a:rPr lang="en-US" sz="2600" dirty="0">
                <a:solidFill>
                  <a:srgbClr val="FF0000"/>
                </a:solidFill>
                <a:latin typeface="+mn-lt"/>
              </a:rPr>
              <a:t>captivity</a:t>
            </a:r>
            <a:r>
              <a:rPr lang="en-US" sz="2600" dirty="0">
                <a:solidFill>
                  <a:schemeClr val="bg1"/>
                </a:solidFill>
                <a:latin typeface="+mn-lt"/>
              </a:rPr>
              <a:t>; if so, it shall be because of </a:t>
            </a:r>
            <a:r>
              <a:rPr lang="en-US" sz="2600" dirty="0">
                <a:solidFill>
                  <a:srgbClr val="FF0000"/>
                </a:solidFill>
                <a:latin typeface="+mn-lt"/>
              </a:rPr>
              <a:t>iniquity</a:t>
            </a:r>
            <a:r>
              <a:rPr lang="en-US" sz="2600" dirty="0">
                <a:solidFill>
                  <a:schemeClr val="bg1"/>
                </a:solidFill>
                <a:latin typeface="+mn-lt"/>
              </a:rPr>
              <a:t>; for if iniquity shall abound </a:t>
            </a:r>
            <a:r>
              <a:rPr lang="en-US" sz="2600" dirty="0">
                <a:solidFill>
                  <a:srgbClr val="FF0000"/>
                </a:solidFill>
                <a:latin typeface="+mn-lt"/>
              </a:rPr>
              <a:t>cursed</a:t>
            </a:r>
            <a:r>
              <a:rPr lang="en-US" sz="2600" dirty="0">
                <a:solidFill>
                  <a:schemeClr val="bg1"/>
                </a:solidFill>
                <a:latin typeface="+mn-lt"/>
              </a:rPr>
              <a:t> shall be the land for their sakes, but unto the </a:t>
            </a:r>
            <a:r>
              <a:rPr lang="en-US" sz="2600" dirty="0">
                <a:solidFill>
                  <a:srgbClr val="00FF00"/>
                </a:solidFill>
                <a:latin typeface="+mn-lt"/>
              </a:rPr>
              <a:t>righteous</a:t>
            </a:r>
            <a:r>
              <a:rPr lang="en-US" sz="2600" dirty="0">
                <a:solidFill>
                  <a:schemeClr val="bg1"/>
                </a:solidFill>
                <a:latin typeface="+mn-lt"/>
              </a:rPr>
              <a:t> it shall be blessed forever.”</a:t>
            </a:r>
          </a:p>
        </p:txBody>
      </p:sp>
      <p:pic>
        <p:nvPicPr>
          <p:cNvPr id="10" name="Picture 2" descr="A painting by Arnold Friberg illustrating Lehi and his wife, Sariah, standing on a ship with their family members, who are looking and pointing at the shore of the promised land.">
            <a:extLst>
              <a:ext uri="{FF2B5EF4-FFF2-40B4-BE49-F238E27FC236}">
                <a16:creationId xmlns:a16="http://schemas.microsoft.com/office/drawing/2014/main" id="{36768C9C-A4A5-465A-A6A3-DFC7C70DE0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03" y="3084969"/>
            <a:ext cx="2559097" cy="345594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927D8BB-7418-4250-A1BE-E6EA908843E1}"/>
              </a:ext>
            </a:extLst>
          </p:cNvPr>
          <p:cNvSpPr txBox="1"/>
          <p:nvPr/>
        </p:nvSpPr>
        <p:spPr>
          <a:xfrm>
            <a:off x="14012" y="0"/>
            <a:ext cx="12177987" cy="923330"/>
          </a:xfrm>
          <a:prstGeom prst="rect">
            <a:avLst/>
          </a:prstGeom>
          <a:noFill/>
        </p:spPr>
        <p:txBody>
          <a:bodyPr wrap="square" rtlCol="0">
            <a:spAutoFit/>
          </a:bodyPr>
          <a:lstStyle/>
          <a:p>
            <a:pPr algn="ctr"/>
            <a:r>
              <a:rPr lang="en-US" sz="5400" b="1" dirty="0">
                <a:solidFill>
                  <a:srgbClr val="FFFF00"/>
                </a:solidFill>
                <a:latin typeface="+mn-lt"/>
              </a:rPr>
              <a:t>WARNING and PROMISE</a:t>
            </a:r>
          </a:p>
        </p:txBody>
      </p:sp>
    </p:spTree>
    <p:extLst>
      <p:ext uri="{BB962C8B-B14F-4D97-AF65-F5344CB8AC3E}">
        <p14:creationId xmlns:p14="http://schemas.microsoft.com/office/powerpoint/2010/main" val="47652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03ef5274-90b8-4b3f-8a76-b4c36a43e904}" enabled="1" method="Standard" siteId="{61e6eeb3-5fd7-4aaa-ae3c-61e8deb09b79}" contentBits="0" removed="0"/>
  <clbl:label id="{bdc3d3d8-6bdc-485e-b6f2-a0ac58658b4a}" enabled="1" method="Privileged" siteId="{61e6eeb3-5fd7-4aaa-ae3c-61e8deb09b79}" removed="0"/>
</clbl:labelList>
</file>

<file path=docProps/app.xml><?xml version="1.0" encoding="utf-8"?>
<Properties xmlns="http://schemas.openxmlformats.org/officeDocument/2006/extended-properties" xmlns:vt="http://schemas.openxmlformats.org/officeDocument/2006/docPropsVTypes">
  <Template/>
  <TotalTime>20208</TotalTime>
  <Words>1029</Words>
  <Application>Microsoft Office PowerPoint</Application>
  <PresentationFormat>Widescreen</PresentationFormat>
  <Paragraphs>84</Paragraphs>
  <Slides>12</Slides>
  <Notes>9</Notes>
  <HiddenSlides>0</HiddenSlides>
  <MMClips>1</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0</vt:i4>
      </vt:variant>
      <vt:variant>
        <vt:lpstr>Slide Titles</vt:lpstr>
      </vt:variant>
      <vt:variant>
        <vt:i4>12</vt:i4>
      </vt:variant>
    </vt:vector>
  </HeadingPairs>
  <TitlesOfParts>
    <vt:vector size="15"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dc:creator>
  <cp:lastModifiedBy>Dale Eaton</cp:lastModifiedBy>
  <cp:revision>1325</cp:revision>
  <dcterms:created xsi:type="dcterms:W3CDTF">2010-04-18T05:26:50Z</dcterms:created>
  <dcterms:modified xsi:type="dcterms:W3CDTF">2025-04-18T00:45:22Z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dc3d3d8-6bdc-485e-b6f2-a0ac58658b4a_Enabled">
    <vt:lpwstr>True</vt:lpwstr>
  </property>
  <property fmtid="{D5CDD505-2E9C-101B-9397-08002B2CF9AE}" pid="3" name="MSIP_Label_bdc3d3d8-6bdc-485e-b6f2-a0ac58658b4a_SiteId">
    <vt:lpwstr>61e6eeb3-5fd7-4aaa-ae3c-61e8deb09b79</vt:lpwstr>
  </property>
  <property fmtid="{D5CDD505-2E9C-101B-9397-08002B2CF9AE}" pid="4" name="MSIP_Label_bdc3d3d8-6bdc-485e-b6f2-a0ac58658b4a_Owner">
    <vt:lpwstr>deaton@ldschurch.org</vt:lpwstr>
  </property>
  <property fmtid="{D5CDD505-2E9C-101B-9397-08002B2CF9AE}" pid="5" name="MSIP_Label_bdc3d3d8-6bdc-485e-b6f2-a0ac58658b4a_SetDate">
    <vt:lpwstr>2018-09-24T18:25:00.7668701Z</vt:lpwstr>
  </property>
  <property fmtid="{D5CDD505-2E9C-101B-9397-08002B2CF9AE}" pid="6" name="MSIP_Label_bdc3d3d8-6bdc-485e-b6f2-a0ac58658b4a_Name">
    <vt:lpwstr>Internal Use</vt:lpwstr>
  </property>
  <property fmtid="{D5CDD505-2E9C-101B-9397-08002B2CF9AE}" pid="7" name="MSIP_Label_bdc3d3d8-6bdc-485e-b6f2-a0ac58658b4a_Application">
    <vt:lpwstr>Microsoft Azure Information Protection</vt:lpwstr>
  </property>
  <property fmtid="{D5CDD505-2E9C-101B-9397-08002B2CF9AE}" pid="8" name="MSIP_Label_bdc3d3d8-6bdc-485e-b6f2-a0ac58658b4a_Extended_MSFT_Method">
    <vt:lpwstr>Automatic</vt:lpwstr>
  </property>
  <property fmtid="{D5CDD505-2E9C-101B-9397-08002B2CF9AE}" pid="9" name="Classification">
    <vt:lpwstr>Internal Use Not Encrypted</vt:lpwstr>
  </property>
  <property fmtid="{D5CDD505-2E9C-101B-9397-08002B2CF9AE}" pid="10" name="MSIP_Label_03ef5274-90b8-4b3f-8a76-b4c36a43e904_Enabled">
    <vt:lpwstr>true</vt:lpwstr>
  </property>
  <property fmtid="{D5CDD505-2E9C-101B-9397-08002B2CF9AE}" pid="11" name="MSIP_Label_03ef5274-90b8-4b3f-8a76-b4c36a43e904_SetDate">
    <vt:lpwstr>2021-05-11T02:00:19Z</vt:lpwstr>
  </property>
  <property fmtid="{D5CDD505-2E9C-101B-9397-08002B2CF9AE}" pid="12" name="MSIP_Label_03ef5274-90b8-4b3f-8a76-b4c36a43e904_Method">
    <vt:lpwstr>Standard</vt:lpwstr>
  </property>
  <property fmtid="{D5CDD505-2E9C-101B-9397-08002B2CF9AE}" pid="13" name="MSIP_Label_03ef5274-90b8-4b3f-8a76-b4c36a43e904_Name">
    <vt:lpwstr>Not Protected_2</vt:lpwstr>
  </property>
  <property fmtid="{D5CDD505-2E9C-101B-9397-08002B2CF9AE}" pid="14" name="MSIP_Label_03ef5274-90b8-4b3f-8a76-b4c36a43e904_SiteId">
    <vt:lpwstr>61e6eeb3-5fd7-4aaa-ae3c-61e8deb09b79</vt:lpwstr>
  </property>
  <property fmtid="{D5CDD505-2E9C-101B-9397-08002B2CF9AE}" pid="15" name="MSIP_Label_03ef5274-90b8-4b3f-8a76-b4c36a43e904_ActionId">
    <vt:lpwstr/>
  </property>
  <property fmtid="{D5CDD505-2E9C-101B-9397-08002B2CF9AE}" pid="16" name="MSIP_Label_03ef5274-90b8-4b3f-8a76-b4c36a43e904_ContentBits">
    <vt:lpwstr>0</vt:lpwstr>
  </property>
</Properties>
</file>