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1233" r:id="rId2"/>
    <p:sldId id="953" r:id="rId3"/>
    <p:sldId id="954" r:id="rId4"/>
    <p:sldId id="956" r:id="rId5"/>
    <p:sldId id="1232" r:id="rId6"/>
    <p:sldId id="1231" r:id="rId7"/>
    <p:sldId id="961" r:id="rId8"/>
    <p:sldId id="962" r:id="rId9"/>
    <p:sldId id="963" r:id="rId10"/>
    <p:sldId id="964" r:id="rId11"/>
    <p:sldId id="267"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CCFF"/>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6301" autoAdjust="0"/>
  </p:normalViewPr>
  <p:slideViewPr>
    <p:cSldViewPr>
      <p:cViewPr varScale="1">
        <p:scale>
          <a:sx n="78" d="100"/>
          <a:sy n="78" d="100"/>
        </p:scale>
        <p:origin x="144"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1DA4B8-7034-41E6-A904-834E2AB039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Introduction</a:t>
            </a:r>
          </a:p>
        </p:txBody>
      </p:sp>
      <p:sp>
        <p:nvSpPr>
          <p:cNvPr id="3" name="Date Placeholder 2">
            <a:extLst>
              <a:ext uri="{FF2B5EF4-FFF2-40B4-BE49-F238E27FC236}">
                <a16:creationId xmlns:a16="http://schemas.microsoft.com/office/drawing/2014/main" id="{20C5C52C-A88F-4FFE-91A9-952C07713D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042C18-1C55-4AFE-A3D5-FAAAE99602BE}" type="datetimeFigureOut">
              <a:rPr lang="en-US" smtClean="0"/>
              <a:t>4/17/2025</a:t>
            </a:fld>
            <a:endParaRPr lang="en-US"/>
          </a:p>
        </p:txBody>
      </p:sp>
      <p:sp>
        <p:nvSpPr>
          <p:cNvPr id="4" name="Footer Placeholder 3">
            <a:extLst>
              <a:ext uri="{FF2B5EF4-FFF2-40B4-BE49-F238E27FC236}">
                <a16:creationId xmlns:a16="http://schemas.microsoft.com/office/drawing/2014/main" id="{8DF36586-73D1-4309-9BF8-DEA96E0100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©LDSEternalism.com</a:t>
            </a:r>
          </a:p>
        </p:txBody>
      </p:sp>
      <p:sp>
        <p:nvSpPr>
          <p:cNvPr id="5" name="Slide Number Placeholder 4">
            <a:extLst>
              <a:ext uri="{FF2B5EF4-FFF2-40B4-BE49-F238E27FC236}">
                <a16:creationId xmlns:a16="http://schemas.microsoft.com/office/drawing/2014/main" id="{8663C198-7083-476A-BC21-0D607992F7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D5D7CB-E2F2-452A-96C9-BE5CBBF7CACF}" type="slidenum">
              <a:rPr lang="en-US" smtClean="0"/>
              <a:t>‹#›</a:t>
            </a:fld>
            <a:endParaRPr lang="en-US"/>
          </a:p>
        </p:txBody>
      </p:sp>
    </p:spTree>
    <p:extLst>
      <p:ext uri="{BB962C8B-B14F-4D97-AF65-F5344CB8AC3E}">
        <p14:creationId xmlns:p14="http://schemas.microsoft.com/office/powerpoint/2010/main" val="11473034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r>
              <a:rPr lang="en-US"/>
              <a:t>Introduction</a:t>
            </a: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E42040B5-CC58-4CD9-B701-9A63440ED1CE}" type="datetime1">
              <a:rPr lang="en-US"/>
              <a:pPr>
                <a:defRPr/>
              </a:pPr>
              <a:t>4/17/2025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a:t>©LDSEternalism.com</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30D3BBD-2075-4A75-B5B4-CE9A4FE76651}" type="slidenum">
              <a:rPr lang="en-US" altLang="en-US"/>
              <a:pPr>
                <a:defRPr/>
              </a:pPr>
              <a:t>‹#›</a:t>
            </a:fld>
            <a:endParaRPr lang="en-US" altLang="en-US"/>
          </a:p>
        </p:txBody>
      </p:sp>
    </p:spTree>
    <p:extLst>
      <p:ext uri="{BB962C8B-B14F-4D97-AF65-F5344CB8AC3E}">
        <p14:creationId xmlns:p14="http://schemas.microsoft.com/office/powerpoint/2010/main" val="19200255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131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745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998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103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388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730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9998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384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©ChristianEternalism.com</a:t>
            </a:r>
          </a:p>
        </p:txBody>
      </p:sp>
      <p:sp>
        <p:nvSpPr>
          <p:cNvPr id="6" name="Slide Number Placeholder 5"/>
          <p:cNvSpPr>
            <a:spLocks noGrp="1"/>
          </p:cNvSpPr>
          <p:nvPr>
            <p:ph type="sldNum" sz="quarter" idx="12"/>
          </p:nvPr>
        </p:nvSpPr>
        <p:spPr/>
        <p:txBody>
          <a:bodyPr/>
          <a:lstStyle>
            <a:lvl1pPr>
              <a:defRPr/>
            </a:lvl1pPr>
          </a:lstStyle>
          <a:p>
            <a:pPr>
              <a:defRPr/>
            </a:pPr>
            <a:fld id="{D5BA99C7-0787-4125-9086-551D20232080}" type="slidenum">
              <a:rPr lang="en-US" altLang="en-US"/>
              <a:pPr>
                <a:defRPr/>
              </a:pPr>
              <a:t>‹#›</a:t>
            </a:fld>
            <a:endParaRPr lang="en-US" altLang="en-US"/>
          </a:p>
        </p:txBody>
      </p:sp>
    </p:spTree>
    <p:extLst>
      <p:ext uri="{BB962C8B-B14F-4D97-AF65-F5344CB8AC3E}">
        <p14:creationId xmlns:p14="http://schemas.microsoft.com/office/powerpoint/2010/main" val="427744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aster">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14013" y="6626994"/>
            <a:ext cx="1890987" cy="228599"/>
          </a:xfrm>
        </p:spPr>
        <p:txBody>
          <a:bodyPr/>
          <a:lstStyle>
            <a:lvl1pPr>
              <a:defRPr/>
            </a:lvl1pPr>
          </a:lstStyle>
          <a:p>
            <a:pPr>
              <a:defRPr/>
            </a:pPr>
            <a:r>
              <a:rPr lang="en-US" dirty="0"/>
              <a:t>©ChristianEternalism.com</a:t>
            </a:r>
          </a:p>
        </p:txBody>
      </p:sp>
      <p:sp>
        <p:nvSpPr>
          <p:cNvPr id="4" name="Slide Number Placeholder 5"/>
          <p:cNvSpPr>
            <a:spLocks noGrp="1"/>
          </p:cNvSpPr>
          <p:nvPr>
            <p:ph type="sldNum" sz="quarter" idx="12"/>
          </p:nvPr>
        </p:nvSpPr>
        <p:spPr>
          <a:xfrm>
            <a:off x="11811000" y="6626994"/>
            <a:ext cx="381000" cy="231006"/>
          </a:xfrm>
        </p:spPr>
        <p:txBody>
          <a:bodyPr/>
          <a:lstStyle>
            <a:lvl1pPr algn="r">
              <a:defRPr/>
            </a:lvl1pPr>
          </a:lstStyle>
          <a:p>
            <a:pPr>
              <a:defRPr/>
            </a:pPr>
            <a:fld id="{6D702CDC-8AD3-4C41-837E-8296D4E3DA84}" type="slidenum">
              <a:rPr lang="en-US" altLang="en-US" smtClean="0"/>
              <a:pPr>
                <a:defRPr/>
              </a:pPr>
              <a:t>‹#›</a:t>
            </a:fld>
            <a:endParaRPr lang="en-US" altLang="en-US" dirty="0"/>
          </a:p>
        </p:txBody>
      </p:sp>
    </p:spTree>
    <p:extLst>
      <p:ext uri="{BB962C8B-B14F-4D97-AF65-F5344CB8AC3E}">
        <p14:creationId xmlns:p14="http://schemas.microsoft.com/office/powerpoint/2010/main" val="3631893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©ChristianEternalism.com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2C1C976-8CA2-495F-BE8B-EE178DB81B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a:xfrm>
            <a:off x="11981325" y="6615953"/>
            <a:ext cx="219635" cy="226545"/>
          </a:xfrm>
        </p:spPr>
        <p:txBody>
          <a:bodyPr/>
          <a:lstStyle/>
          <a:p>
            <a:pPr algn="ctr"/>
            <a:fld id="{7FA21F2F-D5C3-444E-B31F-8BDB819DBF53}" type="slidenum">
              <a:rPr lang="en-US" smtClean="0"/>
              <a:pPr algn="ctr"/>
              <a:t>1</a:t>
            </a:fld>
            <a:endParaRPr lang="en-US" dirty="0"/>
          </a:p>
        </p:txBody>
      </p:sp>
      <p:sp>
        <p:nvSpPr>
          <p:cNvPr id="11" name="Footer Placeholder 3">
            <a:extLst>
              <a:ext uri="{FF2B5EF4-FFF2-40B4-BE49-F238E27FC236}">
                <a16:creationId xmlns:a16="http://schemas.microsoft.com/office/drawing/2014/main" id="{7815963B-6363-4C78-813F-4EF1B5C84279}"/>
              </a:ext>
            </a:extLst>
          </p:cNvPr>
          <p:cNvSpPr>
            <a:spLocks noGrp="1"/>
          </p:cNvSpPr>
          <p:nvPr>
            <p:ph type="ftr" sz="quarter" idx="11"/>
          </p:nvPr>
        </p:nvSpPr>
        <p:spPr>
          <a:xfrm>
            <a:off x="14013" y="6626994"/>
            <a:ext cx="1890987" cy="228599"/>
          </a:xfrm>
        </p:spPr>
        <p:txBody>
          <a:bodyPr/>
          <a:lstStyle/>
          <a:p>
            <a:r>
              <a:rPr lang="en-US" dirty="0"/>
              <a:t>©ChristianEternalism.org</a:t>
            </a:r>
          </a:p>
        </p:txBody>
      </p:sp>
      <p:sp>
        <p:nvSpPr>
          <p:cNvPr id="13" name="Rectangle 12">
            <a:extLst>
              <a:ext uri="{FF2B5EF4-FFF2-40B4-BE49-F238E27FC236}">
                <a16:creationId xmlns:a16="http://schemas.microsoft.com/office/drawing/2014/main" id="{44807F21-F3D7-4BDD-A444-F2A69FE12B6E}"/>
              </a:ext>
            </a:extLst>
          </p:cNvPr>
          <p:cNvSpPr/>
          <p:nvPr/>
        </p:nvSpPr>
        <p:spPr>
          <a:xfrm>
            <a:off x="5715000" y="1284672"/>
            <a:ext cx="6477000"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a:solidFill>
                  <a:schemeClr val="bg1"/>
                </a:solidFill>
                <a:latin typeface="+mn-lt"/>
                <a:cs typeface="Arial" panose="020B0604020202020204" pitchFamily="34" charset="0"/>
              </a:rPr>
              <a:t>Eternalism Politics</a:t>
            </a:r>
          </a:p>
        </p:txBody>
      </p:sp>
      <p:pic>
        <p:nvPicPr>
          <p:cNvPr id="3" name="Picture 2" descr="A painting of a group of men sitting around a table&#10;&#10;AI-generated content may be incorrect.">
            <a:extLst>
              <a:ext uri="{FF2B5EF4-FFF2-40B4-BE49-F238E27FC236}">
                <a16:creationId xmlns:a16="http://schemas.microsoft.com/office/drawing/2014/main" id="{496D7AEB-1AB8-33CB-6694-0511646AE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97" y="940298"/>
            <a:ext cx="4977403" cy="4977403"/>
          </a:xfrm>
          <a:prstGeom prst="rect">
            <a:avLst/>
          </a:prstGeom>
        </p:spPr>
      </p:pic>
      <p:sp>
        <p:nvSpPr>
          <p:cNvPr id="2" name="TextBox 1">
            <a:extLst>
              <a:ext uri="{FF2B5EF4-FFF2-40B4-BE49-F238E27FC236}">
                <a16:creationId xmlns:a16="http://schemas.microsoft.com/office/drawing/2014/main" id="{B64F2B05-A5BD-AC13-6013-32AE99DBC553}"/>
              </a:ext>
            </a:extLst>
          </p:cNvPr>
          <p:cNvSpPr txBox="1"/>
          <p:nvPr/>
        </p:nvSpPr>
        <p:spPr>
          <a:xfrm>
            <a:off x="6279067" y="3099137"/>
            <a:ext cx="5912933" cy="1015663"/>
          </a:xfrm>
          <a:prstGeom prst="rect">
            <a:avLst/>
          </a:prstGeom>
          <a:noFill/>
        </p:spPr>
        <p:txBody>
          <a:bodyPr wrap="square" rtlCol="0">
            <a:spAutoFit/>
          </a:bodyPr>
          <a:lstStyle/>
          <a:p>
            <a:pPr algn="ctr"/>
            <a:r>
              <a:rPr lang="en-US" sz="6000" dirty="0">
                <a:solidFill>
                  <a:srgbClr val="FFFF00"/>
                </a:solidFill>
              </a:rPr>
              <a:t>House Divided</a:t>
            </a:r>
          </a:p>
        </p:txBody>
      </p:sp>
    </p:spTree>
    <p:extLst>
      <p:ext uri="{BB962C8B-B14F-4D97-AF65-F5344CB8AC3E}">
        <p14:creationId xmlns:p14="http://schemas.microsoft.com/office/powerpoint/2010/main" val="3534164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10</a:t>
            </a:fld>
            <a:endParaRPr lang="en-US" dirty="0">
              <a:latin typeface="+mn-lt"/>
            </a:endParaRPr>
          </a:p>
        </p:txBody>
      </p:sp>
      <p:sp>
        <p:nvSpPr>
          <p:cNvPr id="5" name="Text Box 17">
            <a:extLst>
              <a:ext uri="{FF2B5EF4-FFF2-40B4-BE49-F238E27FC236}">
                <a16:creationId xmlns:a16="http://schemas.microsoft.com/office/drawing/2014/main" id="{FB8153D9-DF2A-4A9A-9B1B-E75061B9DD12}"/>
              </a:ext>
            </a:extLst>
          </p:cNvPr>
          <p:cNvSpPr txBox="1">
            <a:spLocks noChangeArrowheads="1"/>
          </p:cNvSpPr>
          <p:nvPr/>
        </p:nvSpPr>
        <p:spPr bwMode="auto">
          <a:xfrm>
            <a:off x="0" y="-36731"/>
            <a:ext cx="1219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00FF00"/>
                </a:solidFill>
              </a:rPr>
              <a:t>GREAT IS THE INDIVIDUAL</a:t>
            </a:r>
          </a:p>
        </p:txBody>
      </p:sp>
      <p:pic>
        <p:nvPicPr>
          <p:cNvPr id="6" name="Picture 5">
            <a:extLst>
              <a:ext uri="{FF2B5EF4-FFF2-40B4-BE49-F238E27FC236}">
                <a16:creationId xmlns:a16="http://schemas.microsoft.com/office/drawing/2014/main" id="{FC66BFB4-6840-45AC-94E0-2C0AECC608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419600"/>
            <a:ext cx="4008833" cy="2295022"/>
          </a:xfrm>
          <a:prstGeom prst="rect">
            <a:avLst/>
          </a:prstGeom>
          <a:noFill/>
          <a:ln>
            <a:noFill/>
          </a:ln>
        </p:spPr>
      </p:pic>
      <p:grpSp>
        <p:nvGrpSpPr>
          <p:cNvPr id="7" name="Group 6">
            <a:extLst>
              <a:ext uri="{FF2B5EF4-FFF2-40B4-BE49-F238E27FC236}">
                <a16:creationId xmlns:a16="http://schemas.microsoft.com/office/drawing/2014/main" id="{A4EE0B9B-0E13-425E-BAD6-31E0EAFABB2F}"/>
              </a:ext>
            </a:extLst>
          </p:cNvPr>
          <p:cNvGrpSpPr/>
          <p:nvPr/>
        </p:nvGrpSpPr>
        <p:grpSpPr>
          <a:xfrm>
            <a:off x="324919" y="1035741"/>
            <a:ext cx="3485081" cy="1236993"/>
            <a:chOff x="457200" y="1053247"/>
            <a:chExt cx="4542402" cy="1765300"/>
          </a:xfrm>
        </p:grpSpPr>
        <p:grpSp>
          <p:nvGrpSpPr>
            <p:cNvPr id="8" name="Group 33">
              <a:extLst>
                <a:ext uri="{FF2B5EF4-FFF2-40B4-BE49-F238E27FC236}">
                  <a16:creationId xmlns:a16="http://schemas.microsoft.com/office/drawing/2014/main" id="{C17B4FA5-1A44-460B-AC9A-6E860312CCC7}"/>
                </a:ext>
              </a:extLst>
            </p:cNvPr>
            <p:cNvGrpSpPr>
              <a:grpSpLocks/>
            </p:cNvGrpSpPr>
            <p:nvPr/>
          </p:nvGrpSpPr>
          <p:grpSpPr bwMode="auto">
            <a:xfrm>
              <a:off x="457200" y="1053247"/>
              <a:ext cx="2718317" cy="1752600"/>
              <a:chOff x="457200" y="2514600"/>
              <a:chExt cx="2718937" cy="1752600"/>
            </a:xfrm>
          </p:grpSpPr>
          <p:sp>
            <p:nvSpPr>
              <p:cNvPr id="14" name="Oval 129">
                <a:extLst>
                  <a:ext uri="{FF2B5EF4-FFF2-40B4-BE49-F238E27FC236}">
                    <a16:creationId xmlns:a16="http://schemas.microsoft.com/office/drawing/2014/main" id="{5E969987-6ABB-4298-B22E-A3DF659EF01F}"/>
                  </a:ext>
                </a:extLst>
              </p:cNvPr>
              <p:cNvSpPr>
                <a:spLocks noChangeArrowheads="1"/>
              </p:cNvSpPr>
              <p:nvPr/>
            </p:nvSpPr>
            <p:spPr bwMode="auto">
              <a:xfrm>
                <a:off x="457200" y="2514600"/>
                <a:ext cx="1752999" cy="1752600"/>
              </a:xfrm>
              <a:prstGeom prst="ellipse">
                <a:avLst/>
              </a:prstGeom>
              <a:solidFill>
                <a:schemeClr val="bg1"/>
              </a:solidFill>
              <a:ln w="57150">
                <a:solidFill>
                  <a:srgbClr val="00FF00"/>
                </a:solidFill>
                <a:round/>
                <a:headEnd/>
                <a:tailEnd/>
              </a:ln>
            </p:spPr>
            <p:txBody>
              <a:bodyPr wrap="none" anchor="ctr"/>
              <a:lstStyle/>
              <a:p>
                <a:pPr eaLnBrk="1" hangingPunct="1">
                  <a:defRPr/>
                </a:pPr>
                <a:endParaRPr lang="en-US">
                  <a:solidFill>
                    <a:schemeClr val="bg1"/>
                  </a:solidFill>
                  <a:latin typeface="+mn-lt"/>
                </a:endParaRPr>
              </a:p>
            </p:txBody>
          </p:sp>
          <p:sp>
            <p:nvSpPr>
              <p:cNvPr id="15" name="TextBox 14">
                <a:extLst>
                  <a:ext uri="{FF2B5EF4-FFF2-40B4-BE49-F238E27FC236}">
                    <a16:creationId xmlns:a16="http://schemas.microsoft.com/office/drawing/2014/main" id="{5345DE20-EF09-4A55-957A-569426C0B555}"/>
                  </a:ext>
                </a:extLst>
              </p:cNvPr>
              <p:cNvSpPr txBox="1"/>
              <p:nvPr/>
            </p:nvSpPr>
            <p:spPr>
              <a:xfrm>
                <a:off x="852880" y="2804486"/>
                <a:ext cx="938406" cy="1185907"/>
              </a:xfrm>
              <a:prstGeom prst="rect">
                <a:avLst/>
              </a:prstGeom>
              <a:noFill/>
            </p:spPr>
            <p:txBody>
              <a:bodyPr wrap="none">
                <a:spAutoFit/>
              </a:bodyPr>
              <a:lstStyle/>
              <a:p>
                <a:pPr algn="ctr" eaLnBrk="1" hangingPunct="1">
                  <a:defRPr/>
                </a:pPr>
                <a:r>
                  <a:rPr lang="en-US" sz="2000" dirty="0">
                    <a:latin typeface="+mn-lt"/>
                  </a:rPr>
                  <a:t>Man</a:t>
                </a:r>
              </a:p>
              <a:p>
                <a:pPr algn="ctr" eaLnBrk="1" hangingPunct="1">
                  <a:defRPr/>
                </a:pPr>
                <a:endParaRPr lang="en-US" sz="800" dirty="0">
                  <a:latin typeface="+mn-lt"/>
                </a:endParaRPr>
              </a:p>
              <a:p>
                <a:pPr algn="ctr" eaLnBrk="1" hangingPunct="1">
                  <a:defRPr/>
                </a:pPr>
                <a:r>
                  <a:rPr lang="en-US" sz="2000" dirty="0">
                    <a:latin typeface="+mn-lt"/>
                  </a:rPr>
                  <a:t>State</a:t>
                </a:r>
              </a:p>
            </p:txBody>
          </p:sp>
          <p:cxnSp>
            <p:nvCxnSpPr>
              <p:cNvPr id="16" name="Straight Connector 15">
                <a:extLst>
                  <a:ext uri="{FF2B5EF4-FFF2-40B4-BE49-F238E27FC236}">
                    <a16:creationId xmlns:a16="http://schemas.microsoft.com/office/drawing/2014/main" id="{3853144A-7DC1-4F18-B818-CB6F43F2C1FB}"/>
                  </a:ext>
                </a:extLst>
              </p:cNvPr>
              <p:cNvCxnSpPr/>
              <p:nvPr/>
            </p:nvCxnSpPr>
            <p:spPr>
              <a:xfrm>
                <a:off x="666711" y="3403600"/>
                <a:ext cx="13465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A7A451F-2958-40A5-BB05-8F1F751076B3}"/>
                  </a:ext>
                </a:extLst>
              </p:cNvPr>
              <p:cNvSpPr txBox="1"/>
              <p:nvPr/>
            </p:nvSpPr>
            <p:spPr bwMode="auto">
              <a:xfrm>
                <a:off x="2318442" y="2851112"/>
                <a:ext cx="857695" cy="1185907"/>
              </a:xfrm>
              <a:prstGeom prst="rect">
                <a:avLst/>
              </a:prstGeom>
              <a:noFill/>
            </p:spPr>
            <p:txBody>
              <a:bodyPr wrap="square">
                <a:spAutoFit/>
              </a:bodyPr>
              <a:lstStyle/>
              <a:p>
                <a:pPr eaLnBrk="1" hangingPunct="1">
                  <a:defRPr/>
                </a:pPr>
                <a:r>
                  <a:rPr lang="en-US" sz="1600" b="1" dirty="0">
                    <a:solidFill>
                      <a:schemeClr val="bg1"/>
                    </a:solidFill>
                    <a:latin typeface="+mn-lt"/>
                    <a:cs typeface="Arial" charset="0"/>
                  </a:rPr>
                  <a:t>Tier 1</a:t>
                </a:r>
              </a:p>
              <a:p>
                <a:pPr eaLnBrk="1" hangingPunct="1">
                  <a:defRPr/>
                </a:pPr>
                <a:endParaRPr lang="en-US" sz="1600" b="1" dirty="0">
                  <a:solidFill>
                    <a:schemeClr val="bg1"/>
                  </a:solidFill>
                  <a:latin typeface="+mn-lt"/>
                  <a:cs typeface="Arial" charset="0"/>
                </a:endParaRPr>
              </a:p>
              <a:p>
                <a:pPr eaLnBrk="1" hangingPunct="1">
                  <a:defRPr/>
                </a:pPr>
                <a:r>
                  <a:rPr lang="en-US" sz="1600" b="1" dirty="0">
                    <a:solidFill>
                      <a:schemeClr val="bg1"/>
                    </a:solidFill>
                    <a:latin typeface="+mn-lt"/>
                    <a:cs typeface="Arial" charset="0"/>
                  </a:rPr>
                  <a:t>Tier 2</a:t>
                </a:r>
              </a:p>
            </p:txBody>
          </p:sp>
        </p:grpSp>
        <p:grpSp>
          <p:nvGrpSpPr>
            <p:cNvPr id="9" name="Group 33">
              <a:extLst>
                <a:ext uri="{FF2B5EF4-FFF2-40B4-BE49-F238E27FC236}">
                  <a16:creationId xmlns:a16="http://schemas.microsoft.com/office/drawing/2014/main" id="{9F607629-67E3-47DF-BC7D-077CD616F45D}"/>
                </a:ext>
              </a:extLst>
            </p:cNvPr>
            <p:cNvGrpSpPr>
              <a:grpSpLocks/>
            </p:cNvGrpSpPr>
            <p:nvPr/>
          </p:nvGrpSpPr>
          <p:grpSpPr bwMode="auto">
            <a:xfrm>
              <a:off x="3247002" y="1065947"/>
              <a:ext cx="1752600" cy="1752600"/>
              <a:chOff x="503813" y="2514600"/>
              <a:chExt cx="1752999" cy="1752600"/>
            </a:xfrm>
          </p:grpSpPr>
          <p:sp>
            <p:nvSpPr>
              <p:cNvPr id="11" name="Oval 129">
                <a:extLst>
                  <a:ext uri="{FF2B5EF4-FFF2-40B4-BE49-F238E27FC236}">
                    <a16:creationId xmlns:a16="http://schemas.microsoft.com/office/drawing/2014/main" id="{334CF9DB-7668-4EE8-85DC-3DA70B9B7892}"/>
                  </a:ext>
                </a:extLst>
              </p:cNvPr>
              <p:cNvSpPr>
                <a:spLocks noChangeArrowheads="1"/>
              </p:cNvSpPr>
              <p:nvPr/>
            </p:nvSpPr>
            <p:spPr bwMode="auto">
              <a:xfrm>
                <a:off x="503813" y="2514600"/>
                <a:ext cx="1752999" cy="1752600"/>
              </a:xfrm>
              <a:prstGeom prst="ellipse">
                <a:avLst/>
              </a:prstGeom>
              <a:solidFill>
                <a:schemeClr val="bg1"/>
              </a:solidFill>
              <a:ln w="57150">
                <a:solidFill>
                  <a:srgbClr val="FF0000"/>
                </a:solidFill>
                <a:round/>
                <a:headEnd/>
                <a:tailEnd/>
              </a:ln>
            </p:spPr>
            <p:txBody>
              <a:bodyPr wrap="none" anchor="ctr"/>
              <a:lstStyle/>
              <a:p>
                <a:pPr eaLnBrk="1" hangingPunct="1">
                  <a:defRPr/>
                </a:pPr>
                <a:endParaRPr lang="en-US">
                  <a:solidFill>
                    <a:schemeClr val="bg1"/>
                  </a:solidFill>
                  <a:latin typeface="+mn-lt"/>
                </a:endParaRPr>
              </a:p>
            </p:txBody>
          </p:sp>
          <p:sp>
            <p:nvSpPr>
              <p:cNvPr id="12" name="TextBox 11">
                <a:extLst>
                  <a:ext uri="{FF2B5EF4-FFF2-40B4-BE49-F238E27FC236}">
                    <a16:creationId xmlns:a16="http://schemas.microsoft.com/office/drawing/2014/main" id="{402598CF-8731-42CC-849D-32E16CD384CD}"/>
                  </a:ext>
                </a:extLst>
              </p:cNvPr>
              <p:cNvSpPr txBox="1"/>
              <p:nvPr/>
            </p:nvSpPr>
            <p:spPr>
              <a:xfrm>
                <a:off x="900882" y="2798303"/>
                <a:ext cx="938405" cy="1185907"/>
              </a:xfrm>
              <a:prstGeom prst="rect">
                <a:avLst/>
              </a:prstGeom>
              <a:noFill/>
            </p:spPr>
            <p:txBody>
              <a:bodyPr wrap="none">
                <a:spAutoFit/>
              </a:bodyPr>
              <a:lstStyle/>
              <a:p>
                <a:pPr algn="ctr" eaLnBrk="1" hangingPunct="1">
                  <a:defRPr/>
                </a:pPr>
                <a:r>
                  <a:rPr lang="en-US" sz="2000" dirty="0">
                    <a:latin typeface="+mn-lt"/>
                  </a:rPr>
                  <a:t>State</a:t>
                </a:r>
              </a:p>
              <a:p>
                <a:pPr algn="ctr" eaLnBrk="1" hangingPunct="1">
                  <a:defRPr/>
                </a:pPr>
                <a:endParaRPr lang="en-US" sz="800" dirty="0">
                  <a:latin typeface="+mn-lt"/>
                </a:endParaRPr>
              </a:p>
              <a:p>
                <a:pPr algn="ctr" eaLnBrk="1" hangingPunct="1">
                  <a:defRPr/>
                </a:pPr>
                <a:r>
                  <a:rPr lang="en-US" sz="2000" dirty="0">
                    <a:latin typeface="+mn-lt"/>
                  </a:rPr>
                  <a:t>Man</a:t>
                </a:r>
              </a:p>
            </p:txBody>
          </p:sp>
          <p:cxnSp>
            <p:nvCxnSpPr>
              <p:cNvPr id="13" name="Straight Connector 12">
                <a:extLst>
                  <a:ext uri="{FF2B5EF4-FFF2-40B4-BE49-F238E27FC236}">
                    <a16:creationId xmlns:a16="http://schemas.microsoft.com/office/drawing/2014/main" id="{C85E9079-6F69-4807-97D1-9AD3099AE5BC}"/>
                  </a:ext>
                </a:extLst>
              </p:cNvPr>
              <p:cNvCxnSpPr/>
              <p:nvPr/>
            </p:nvCxnSpPr>
            <p:spPr>
              <a:xfrm>
                <a:off x="660161" y="3403600"/>
                <a:ext cx="13465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8" name="Picture 17">
            <a:extLst>
              <a:ext uri="{FF2B5EF4-FFF2-40B4-BE49-F238E27FC236}">
                <a16:creationId xmlns:a16="http://schemas.microsoft.com/office/drawing/2014/main" id="{07B52C63-41FD-47BE-986A-C54F9E29560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648936" y="4462665"/>
            <a:ext cx="3104664" cy="2296870"/>
          </a:xfrm>
          <a:prstGeom prst="rect">
            <a:avLst/>
          </a:prstGeom>
          <a:noFill/>
          <a:ln>
            <a:noFill/>
          </a:ln>
        </p:spPr>
      </p:pic>
      <p:grpSp>
        <p:nvGrpSpPr>
          <p:cNvPr id="19" name="Group 18">
            <a:extLst>
              <a:ext uri="{FF2B5EF4-FFF2-40B4-BE49-F238E27FC236}">
                <a16:creationId xmlns:a16="http://schemas.microsoft.com/office/drawing/2014/main" id="{A166747C-7954-4A8E-A195-945A46F347B1}"/>
              </a:ext>
            </a:extLst>
          </p:cNvPr>
          <p:cNvGrpSpPr/>
          <p:nvPr/>
        </p:nvGrpSpPr>
        <p:grpSpPr>
          <a:xfrm>
            <a:off x="324920" y="2553898"/>
            <a:ext cx="3485080" cy="1236993"/>
            <a:chOff x="457201" y="1053247"/>
            <a:chExt cx="4542401" cy="1765300"/>
          </a:xfrm>
        </p:grpSpPr>
        <p:grpSp>
          <p:nvGrpSpPr>
            <p:cNvPr id="20" name="Group 19">
              <a:extLst>
                <a:ext uri="{FF2B5EF4-FFF2-40B4-BE49-F238E27FC236}">
                  <a16:creationId xmlns:a16="http://schemas.microsoft.com/office/drawing/2014/main" id="{71265E5B-E0A4-4E6E-B843-83CBFB8EA78A}"/>
                </a:ext>
              </a:extLst>
            </p:cNvPr>
            <p:cNvGrpSpPr>
              <a:grpSpLocks/>
            </p:cNvGrpSpPr>
            <p:nvPr/>
          </p:nvGrpSpPr>
          <p:grpSpPr bwMode="auto">
            <a:xfrm>
              <a:off x="457201" y="1053247"/>
              <a:ext cx="2718317" cy="1752600"/>
              <a:chOff x="457200" y="2514600"/>
              <a:chExt cx="2718936" cy="1752600"/>
            </a:xfrm>
          </p:grpSpPr>
          <p:sp>
            <p:nvSpPr>
              <p:cNvPr id="25" name="Oval 129">
                <a:extLst>
                  <a:ext uri="{FF2B5EF4-FFF2-40B4-BE49-F238E27FC236}">
                    <a16:creationId xmlns:a16="http://schemas.microsoft.com/office/drawing/2014/main" id="{53F00F0E-C2E7-40CB-8395-0570058AB40B}"/>
                  </a:ext>
                </a:extLst>
              </p:cNvPr>
              <p:cNvSpPr>
                <a:spLocks noChangeArrowheads="1"/>
              </p:cNvSpPr>
              <p:nvPr/>
            </p:nvSpPr>
            <p:spPr bwMode="auto">
              <a:xfrm>
                <a:off x="457200" y="2514600"/>
                <a:ext cx="1752999" cy="1752600"/>
              </a:xfrm>
              <a:prstGeom prst="ellipse">
                <a:avLst/>
              </a:prstGeom>
              <a:solidFill>
                <a:schemeClr val="bg1"/>
              </a:solidFill>
              <a:ln w="57150">
                <a:solidFill>
                  <a:srgbClr val="00FF00"/>
                </a:solidFill>
                <a:round/>
                <a:headEnd/>
                <a:tailEnd/>
              </a:ln>
            </p:spPr>
            <p:txBody>
              <a:bodyPr wrap="none" anchor="ctr"/>
              <a:lstStyle/>
              <a:p>
                <a:pPr eaLnBrk="1" hangingPunct="1">
                  <a:defRPr/>
                </a:pPr>
                <a:endParaRPr lang="en-US">
                  <a:solidFill>
                    <a:schemeClr val="bg1"/>
                  </a:solidFill>
                  <a:latin typeface="+mn-lt"/>
                </a:endParaRPr>
              </a:p>
            </p:txBody>
          </p:sp>
          <p:sp>
            <p:nvSpPr>
              <p:cNvPr id="26" name="TextBox 25">
                <a:extLst>
                  <a:ext uri="{FF2B5EF4-FFF2-40B4-BE49-F238E27FC236}">
                    <a16:creationId xmlns:a16="http://schemas.microsoft.com/office/drawing/2014/main" id="{3952515A-F6FF-4536-BC1D-9F686697459C}"/>
                  </a:ext>
                </a:extLst>
              </p:cNvPr>
              <p:cNvSpPr txBox="1"/>
              <p:nvPr/>
            </p:nvSpPr>
            <p:spPr>
              <a:xfrm>
                <a:off x="548765" y="2804486"/>
                <a:ext cx="1569863" cy="1185907"/>
              </a:xfrm>
              <a:prstGeom prst="rect">
                <a:avLst/>
              </a:prstGeom>
              <a:noFill/>
            </p:spPr>
            <p:txBody>
              <a:bodyPr wrap="none">
                <a:spAutoFit/>
              </a:bodyPr>
              <a:lstStyle/>
              <a:p>
                <a:pPr algn="ctr" eaLnBrk="1" hangingPunct="1">
                  <a:defRPr/>
                </a:pPr>
                <a:r>
                  <a:rPr lang="en-US" sz="2000" dirty="0">
                    <a:latin typeface="+mn-lt"/>
                  </a:rPr>
                  <a:t>Individual</a:t>
                </a:r>
              </a:p>
              <a:p>
                <a:pPr algn="ctr" eaLnBrk="1" hangingPunct="1">
                  <a:defRPr/>
                </a:pPr>
                <a:endParaRPr lang="en-US" sz="800" dirty="0">
                  <a:latin typeface="+mn-lt"/>
                </a:endParaRPr>
              </a:p>
              <a:p>
                <a:pPr algn="ctr" eaLnBrk="1" hangingPunct="1">
                  <a:defRPr/>
                </a:pPr>
                <a:r>
                  <a:rPr lang="en-US" sz="2000" dirty="0">
                    <a:latin typeface="+mn-lt"/>
                  </a:rPr>
                  <a:t>Collective</a:t>
                </a:r>
              </a:p>
            </p:txBody>
          </p:sp>
          <p:cxnSp>
            <p:nvCxnSpPr>
              <p:cNvPr id="27" name="Straight Connector 26">
                <a:extLst>
                  <a:ext uri="{FF2B5EF4-FFF2-40B4-BE49-F238E27FC236}">
                    <a16:creationId xmlns:a16="http://schemas.microsoft.com/office/drawing/2014/main" id="{80C13B4E-D07A-451A-86B5-E0470D05E28C}"/>
                  </a:ext>
                </a:extLst>
              </p:cNvPr>
              <p:cNvCxnSpPr/>
              <p:nvPr/>
            </p:nvCxnSpPr>
            <p:spPr>
              <a:xfrm>
                <a:off x="666711" y="3403600"/>
                <a:ext cx="13465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BE87F19-8629-4F25-ACC8-B3E45C33D349}"/>
                  </a:ext>
                </a:extLst>
              </p:cNvPr>
              <p:cNvSpPr txBox="1"/>
              <p:nvPr/>
            </p:nvSpPr>
            <p:spPr bwMode="auto">
              <a:xfrm>
                <a:off x="2318440" y="2851112"/>
                <a:ext cx="857696" cy="1185907"/>
              </a:xfrm>
              <a:prstGeom prst="rect">
                <a:avLst/>
              </a:prstGeom>
              <a:noFill/>
            </p:spPr>
            <p:txBody>
              <a:bodyPr wrap="square">
                <a:spAutoFit/>
              </a:bodyPr>
              <a:lstStyle/>
              <a:p>
                <a:pPr eaLnBrk="1" hangingPunct="1">
                  <a:defRPr/>
                </a:pPr>
                <a:r>
                  <a:rPr lang="en-US" sz="1600" b="1" dirty="0">
                    <a:solidFill>
                      <a:schemeClr val="bg1"/>
                    </a:solidFill>
                    <a:latin typeface="+mn-lt"/>
                    <a:cs typeface="Arial" charset="0"/>
                  </a:rPr>
                  <a:t>Tier 1</a:t>
                </a:r>
              </a:p>
              <a:p>
                <a:pPr eaLnBrk="1" hangingPunct="1">
                  <a:defRPr/>
                </a:pPr>
                <a:endParaRPr lang="en-US" sz="1600" b="1" dirty="0">
                  <a:solidFill>
                    <a:schemeClr val="bg1"/>
                  </a:solidFill>
                  <a:latin typeface="+mn-lt"/>
                  <a:cs typeface="Arial" charset="0"/>
                </a:endParaRPr>
              </a:p>
              <a:p>
                <a:pPr eaLnBrk="1" hangingPunct="1">
                  <a:defRPr/>
                </a:pPr>
                <a:r>
                  <a:rPr lang="en-US" sz="1600" b="1" dirty="0">
                    <a:solidFill>
                      <a:schemeClr val="bg1"/>
                    </a:solidFill>
                    <a:latin typeface="+mn-lt"/>
                    <a:cs typeface="Arial" charset="0"/>
                  </a:rPr>
                  <a:t>Tier 2</a:t>
                </a:r>
              </a:p>
            </p:txBody>
          </p:sp>
        </p:grpSp>
        <p:grpSp>
          <p:nvGrpSpPr>
            <p:cNvPr id="21" name="Group 33">
              <a:extLst>
                <a:ext uri="{FF2B5EF4-FFF2-40B4-BE49-F238E27FC236}">
                  <a16:creationId xmlns:a16="http://schemas.microsoft.com/office/drawing/2014/main" id="{51C427D0-673B-4C60-9C2E-3C9CB42DA612}"/>
                </a:ext>
              </a:extLst>
            </p:cNvPr>
            <p:cNvGrpSpPr>
              <a:grpSpLocks/>
            </p:cNvGrpSpPr>
            <p:nvPr/>
          </p:nvGrpSpPr>
          <p:grpSpPr bwMode="auto">
            <a:xfrm>
              <a:off x="3247002" y="1065947"/>
              <a:ext cx="1752600" cy="1752600"/>
              <a:chOff x="503813" y="2514600"/>
              <a:chExt cx="1752999" cy="1752600"/>
            </a:xfrm>
          </p:grpSpPr>
          <p:sp>
            <p:nvSpPr>
              <p:cNvPr id="22" name="Oval 129">
                <a:extLst>
                  <a:ext uri="{FF2B5EF4-FFF2-40B4-BE49-F238E27FC236}">
                    <a16:creationId xmlns:a16="http://schemas.microsoft.com/office/drawing/2014/main" id="{AD0E7205-5180-495D-B907-420000337162}"/>
                  </a:ext>
                </a:extLst>
              </p:cNvPr>
              <p:cNvSpPr>
                <a:spLocks noChangeArrowheads="1"/>
              </p:cNvSpPr>
              <p:nvPr/>
            </p:nvSpPr>
            <p:spPr bwMode="auto">
              <a:xfrm>
                <a:off x="503813" y="2514600"/>
                <a:ext cx="1752999" cy="1752600"/>
              </a:xfrm>
              <a:prstGeom prst="ellipse">
                <a:avLst/>
              </a:prstGeom>
              <a:solidFill>
                <a:schemeClr val="bg1"/>
              </a:solidFill>
              <a:ln w="57150">
                <a:solidFill>
                  <a:srgbClr val="FF0000"/>
                </a:solidFill>
                <a:round/>
                <a:headEnd/>
                <a:tailEnd/>
              </a:ln>
            </p:spPr>
            <p:txBody>
              <a:bodyPr wrap="none" anchor="ctr"/>
              <a:lstStyle/>
              <a:p>
                <a:pPr eaLnBrk="1" hangingPunct="1">
                  <a:defRPr/>
                </a:pPr>
                <a:endParaRPr lang="en-US">
                  <a:solidFill>
                    <a:schemeClr val="bg1"/>
                  </a:solidFill>
                  <a:latin typeface="+mn-lt"/>
                </a:endParaRPr>
              </a:p>
            </p:txBody>
          </p:sp>
          <p:sp>
            <p:nvSpPr>
              <p:cNvPr id="23" name="TextBox 22">
                <a:extLst>
                  <a:ext uri="{FF2B5EF4-FFF2-40B4-BE49-F238E27FC236}">
                    <a16:creationId xmlns:a16="http://schemas.microsoft.com/office/drawing/2014/main" id="{68B9E0A1-AD6E-443F-AD75-24E99344E3D2}"/>
                  </a:ext>
                </a:extLst>
              </p:cNvPr>
              <p:cNvSpPr txBox="1"/>
              <p:nvPr/>
            </p:nvSpPr>
            <p:spPr>
              <a:xfrm>
                <a:off x="604608" y="2797946"/>
                <a:ext cx="1569862" cy="1185907"/>
              </a:xfrm>
              <a:prstGeom prst="rect">
                <a:avLst/>
              </a:prstGeom>
              <a:noFill/>
            </p:spPr>
            <p:txBody>
              <a:bodyPr wrap="none">
                <a:spAutoFit/>
              </a:bodyPr>
              <a:lstStyle/>
              <a:p>
                <a:pPr algn="ctr" eaLnBrk="1" hangingPunct="1">
                  <a:defRPr/>
                </a:pPr>
                <a:r>
                  <a:rPr lang="en-US" sz="2000" dirty="0">
                    <a:latin typeface="+mn-lt"/>
                  </a:rPr>
                  <a:t>Collective</a:t>
                </a:r>
              </a:p>
              <a:p>
                <a:pPr algn="ctr" eaLnBrk="1" hangingPunct="1">
                  <a:defRPr/>
                </a:pPr>
                <a:endParaRPr lang="en-US" sz="800" dirty="0">
                  <a:latin typeface="+mn-lt"/>
                </a:endParaRPr>
              </a:p>
              <a:p>
                <a:pPr algn="ctr" eaLnBrk="1" hangingPunct="1">
                  <a:defRPr/>
                </a:pPr>
                <a:r>
                  <a:rPr lang="en-US" sz="2000" dirty="0">
                    <a:latin typeface="+mn-lt"/>
                  </a:rPr>
                  <a:t>Individual</a:t>
                </a:r>
              </a:p>
            </p:txBody>
          </p:sp>
          <p:cxnSp>
            <p:nvCxnSpPr>
              <p:cNvPr id="24" name="Straight Connector 23">
                <a:extLst>
                  <a:ext uri="{FF2B5EF4-FFF2-40B4-BE49-F238E27FC236}">
                    <a16:creationId xmlns:a16="http://schemas.microsoft.com/office/drawing/2014/main" id="{B1FD1507-3F2F-425D-8E75-4F296EA1C229}"/>
                  </a:ext>
                </a:extLst>
              </p:cNvPr>
              <p:cNvCxnSpPr/>
              <p:nvPr/>
            </p:nvCxnSpPr>
            <p:spPr>
              <a:xfrm>
                <a:off x="660159" y="3403600"/>
                <a:ext cx="13465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9" name="TextBox 28">
            <a:extLst>
              <a:ext uri="{FF2B5EF4-FFF2-40B4-BE49-F238E27FC236}">
                <a16:creationId xmlns:a16="http://schemas.microsoft.com/office/drawing/2014/main" id="{B6EFDE7C-1D8C-495E-8E1E-9D4C26097ADE}"/>
              </a:ext>
            </a:extLst>
          </p:cNvPr>
          <p:cNvSpPr txBox="1"/>
          <p:nvPr/>
        </p:nvSpPr>
        <p:spPr>
          <a:xfrm>
            <a:off x="2283563" y="3790890"/>
            <a:ext cx="1526437" cy="400110"/>
          </a:xfrm>
          <a:prstGeom prst="rect">
            <a:avLst/>
          </a:prstGeom>
          <a:noFill/>
        </p:spPr>
        <p:txBody>
          <a:bodyPr wrap="square">
            <a:spAutoFit/>
          </a:bodyPr>
          <a:lstStyle/>
          <a:p>
            <a:pPr algn="ctr" eaLnBrk="1" hangingPunct="1">
              <a:defRPr/>
            </a:pPr>
            <a:r>
              <a:rPr lang="en-US" sz="2000" dirty="0">
                <a:solidFill>
                  <a:srgbClr val="FF0000"/>
                </a:solidFill>
                <a:latin typeface="+mn-lt"/>
              </a:rPr>
              <a:t>Collectivism</a:t>
            </a:r>
          </a:p>
        </p:txBody>
      </p:sp>
      <p:sp>
        <p:nvSpPr>
          <p:cNvPr id="30" name="TextBox 29">
            <a:extLst>
              <a:ext uri="{FF2B5EF4-FFF2-40B4-BE49-F238E27FC236}">
                <a16:creationId xmlns:a16="http://schemas.microsoft.com/office/drawing/2014/main" id="{D8B61E0C-3F98-4015-BC3A-1738689B124D}"/>
              </a:ext>
            </a:extLst>
          </p:cNvPr>
          <p:cNvSpPr txBox="1"/>
          <p:nvPr/>
        </p:nvSpPr>
        <p:spPr>
          <a:xfrm>
            <a:off x="195402" y="3781992"/>
            <a:ext cx="1603684" cy="400110"/>
          </a:xfrm>
          <a:prstGeom prst="rect">
            <a:avLst/>
          </a:prstGeom>
          <a:noFill/>
        </p:spPr>
        <p:txBody>
          <a:bodyPr wrap="square">
            <a:spAutoFit/>
          </a:bodyPr>
          <a:lstStyle/>
          <a:p>
            <a:pPr algn="ctr" eaLnBrk="1" hangingPunct="1">
              <a:defRPr/>
            </a:pPr>
            <a:r>
              <a:rPr lang="en-US" sz="2000" dirty="0">
                <a:solidFill>
                  <a:srgbClr val="00FF00"/>
                </a:solidFill>
                <a:latin typeface="+mn-lt"/>
              </a:rPr>
              <a:t>Individualism</a:t>
            </a:r>
          </a:p>
        </p:txBody>
      </p:sp>
      <p:sp>
        <p:nvSpPr>
          <p:cNvPr id="31" name="Rectangle 30">
            <a:extLst>
              <a:ext uri="{FF2B5EF4-FFF2-40B4-BE49-F238E27FC236}">
                <a16:creationId xmlns:a16="http://schemas.microsoft.com/office/drawing/2014/main" id="{18C0C397-4535-4F59-9281-89E3066FC377}"/>
              </a:ext>
            </a:extLst>
          </p:cNvPr>
          <p:cNvSpPr/>
          <p:nvPr/>
        </p:nvSpPr>
        <p:spPr>
          <a:xfrm>
            <a:off x="4019060" y="1071995"/>
            <a:ext cx="7977537" cy="3016210"/>
          </a:xfrm>
          <a:prstGeom prst="rect">
            <a:avLst/>
          </a:prstGeom>
        </p:spPr>
        <p:txBody>
          <a:bodyPr wrap="square">
            <a:spAutoFit/>
          </a:bodyPr>
          <a:lstStyle/>
          <a:p>
            <a:r>
              <a:rPr lang="en-US" sz="2200" b="1" dirty="0">
                <a:solidFill>
                  <a:srgbClr val="00FF00"/>
                </a:solidFill>
                <a:latin typeface="+mn-lt"/>
              </a:rPr>
              <a:t>John A. </a:t>
            </a:r>
            <a:r>
              <a:rPr lang="en-US" sz="2200" b="1" dirty="0" err="1">
                <a:solidFill>
                  <a:srgbClr val="00FF00"/>
                </a:solidFill>
                <a:latin typeface="+mn-lt"/>
              </a:rPr>
              <a:t>Widtsoe</a:t>
            </a:r>
            <a:r>
              <a:rPr lang="en-US" sz="2200" b="1" dirty="0">
                <a:solidFill>
                  <a:srgbClr val="00FF00"/>
                </a:solidFill>
                <a:latin typeface="+mn-lt"/>
              </a:rPr>
              <a:t>: </a:t>
            </a:r>
            <a:r>
              <a:rPr lang="en-US" sz="2200" dirty="0">
                <a:solidFill>
                  <a:schemeClr val="bg1"/>
                </a:solidFill>
                <a:latin typeface="+mn-lt"/>
              </a:rPr>
              <a:t>“The gospel is concerned with </a:t>
            </a:r>
            <a:r>
              <a:rPr lang="en-US" sz="2200" dirty="0">
                <a:solidFill>
                  <a:srgbClr val="00FF00"/>
                </a:solidFill>
                <a:latin typeface="+mn-lt"/>
              </a:rPr>
              <a:t>individual salvation</a:t>
            </a:r>
            <a:r>
              <a:rPr lang="en-US" sz="2200" dirty="0">
                <a:solidFill>
                  <a:schemeClr val="bg1"/>
                </a:solidFill>
                <a:latin typeface="+mn-lt"/>
              </a:rPr>
              <a:t>, not </a:t>
            </a:r>
            <a:r>
              <a:rPr lang="en-US" sz="2200" dirty="0">
                <a:solidFill>
                  <a:srgbClr val="FF0000"/>
                </a:solidFill>
                <a:latin typeface="+mn-lt"/>
              </a:rPr>
              <a:t>mass salvation </a:t>
            </a:r>
            <a:r>
              <a:rPr lang="en-US" sz="2200" dirty="0">
                <a:solidFill>
                  <a:schemeClr val="bg1"/>
                </a:solidFill>
                <a:latin typeface="+mn-lt"/>
              </a:rPr>
              <a:t>... Lucifer proposed mass salvation, willy </a:t>
            </a:r>
            <a:r>
              <a:rPr lang="en-US" sz="2200" dirty="0" err="1">
                <a:solidFill>
                  <a:schemeClr val="bg1"/>
                </a:solidFill>
                <a:latin typeface="+mn-lt"/>
              </a:rPr>
              <a:t>nilly</a:t>
            </a:r>
            <a:r>
              <a:rPr lang="en-US" sz="2200" dirty="0">
                <a:solidFill>
                  <a:schemeClr val="bg1"/>
                </a:solidFill>
                <a:latin typeface="+mn-lt"/>
              </a:rPr>
              <a:t>, without individual effort. Every man should be saved, </a:t>
            </a:r>
            <a:r>
              <a:rPr lang="en-US" sz="2200" dirty="0">
                <a:solidFill>
                  <a:srgbClr val="FF0000"/>
                </a:solidFill>
                <a:latin typeface="+mn-lt"/>
              </a:rPr>
              <a:t>irrespective</a:t>
            </a:r>
            <a:r>
              <a:rPr lang="en-US" sz="2200" dirty="0">
                <a:solidFill>
                  <a:schemeClr val="bg1"/>
                </a:solidFill>
                <a:latin typeface="+mn-lt"/>
              </a:rPr>
              <a:t> of his desire or fitness. The Lord also offered salvation to all, but on the </a:t>
            </a:r>
            <a:r>
              <a:rPr lang="en-US" sz="2200" dirty="0">
                <a:solidFill>
                  <a:srgbClr val="FFFF00"/>
                </a:solidFill>
                <a:latin typeface="+mn-lt"/>
              </a:rPr>
              <a:t>condition</a:t>
            </a:r>
            <a:r>
              <a:rPr lang="en-US" sz="2200" dirty="0">
                <a:solidFill>
                  <a:schemeClr val="bg1"/>
                </a:solidFill>
                <a:latin typeface="+mn-lt"/>
              </a:rPr>
              <a:t> that each </a:t>
            </a:r>
            <a:r>
              <a:rPr lang="en-US" sz="2200" dirty="0">
                <a:solidFill>
                  <a:srgbClr val="00FF00"/>
                </a:solidFill>
                <a:latin typeface="+mn-lt"/>
              </a:rPr>
              <a:t>individual</a:t>
            </a:r>
            <a:r>
              <a:rPr lang="en-US" sz="2200" dirty="0">
                <a:solidFill>
                  <a:schemeClr val="bg1"/>
                </a:solidFill>
                <a:latin typeface="+mn-lt"/>
              </a:rPr>
              <a:t>, by accepting the conditions imposed under God’s never-ending love, must </a:t>
            </a:r>
            <a:r>
              <a:rPr lang="en-US" sz="2200" dirty="0">
                <a:solidFill>
                  <a:srgbClr val="00FF00"/>
                </a:solidFill>
                <a:latin typeface="+mn-lt"/>
              </a:rPr>
              <a:t>earn</a:t>
            </a:r>
            <a:r>
              <a:rPr lang="en-US" sz="2200" dirty="0">
                <a:solidFill>
                  <a:schemeClr val="bg1"/>
                </a:solidFill>
                <a:latin typeface="+mn-lt"/>
              </a:rPr>
              <a:t> his salvation. </a:t>
            </a:r>
            <a:r>
              <a:rPr lang="en-US" sz="2200" dirty="0">
                <a:solidFill>
                  <a:srgbClr val="FF0000"/>
                </a:solidFill>
                <a:latin typeface="+mn-lt"/>
              </a:rPr>
              <a:t>Lucifer ignored the individual</a:t>
            </a:r>
            <a:r>
              <a:rPr lang="en-US" sz="2200" dirty="0">
                <a:solidFill>
                  <a:schemeClr val="bg1"/>
                </a:solidFill>
                <a:latin typeface="+mn-lt"/>
              </a:rPr>
              <a:t>; the gospel makes the individual paramount ... </a:t>
            </a:r>
            <a:r>
              <a:rPr lang="en-US" sz="2200" dirty="0">
                <a:solidFill>
                  <a:srgbClr val="00FF00"/>
                </a:solidFill>
                <a:latin typeface="+mn-lt"/>
              </a:rPr>
              <a:t>Great is the individual man in the plan of the Lord!</a:t>
            </a:r>
            <a:r>
              <a:rPr lang="en-US" sz="2200" dirty="0">
                <a:solidFill>
                  <a:schemeClr val="bg1"/>
                </a:solidFill>
                <a:latin typeface="+mn-lt"/>
              </a:rPr>
              <a:t>.” </a:t>
            </a:r>
          </a:p>
          <a:p>
            <a:r>
              <a:rPr lang="en-US" sz="1200" dirty="0">
                <a:solidFill>
                  <a:schemeClr val="bg1"/>
                </a:solidFill>
                <a:latin typeface="+mn-lt"/>
              </a:rPr>
              <a:t>(Man and the Dragon, pp. 30-31)</a:t>
            </a:r>
          </a:p>
        </p:txBody>
      </p:sp>
    </p:spTree>
    <p:extLst>
      <p:ext uri="{BB962C8B-B14F-4D97-AF65-F5344CB8AC3E}">
        <p14:creationId xmlns:p14="http://schemas.microsoft.com/office/powerpoint/2010/main" val="383706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28024" y="2767280"/>
            <a:ext cx="121779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Tree>
    <p:extLst>
      <p:ext uri="{BB962C8B-B14F-4D97-AF65-F5344CB8AC3E}">
        <p14:creationId xmlns:p14="http://schemas.microsoft.com/office/powerpoint/2010/main" val="40905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2</a:t>
            </a:fld>
            <a:endParaRPr lang="en-US" dirty="0">
              <a:latin typeface="+mn-lt"/>
            </a:endParaRPr>
          </a:p>
        </p:txBody>
      </p:sp>
      <p:grpSp>
        <p:nvGrpSpPr>
          <p:cNvPr id="11" name="Group 10">
            <a:extLst>
              <a:ext uri="{FF2B5EF4-FFF2-40B4-BE49-F238E27FC236}">
                <a16:creationId xmlns:a16="http://schemas.microsoft.com/office/drawing/2014/main" id="{C304943F-CF65-4F30-8B62-D44EDD49734F}"/>
              </a:ext>
            </a:extLst>
          </p:cNvPr>
          <p:cNvGrpSpPr/>
          <p:nvPr/>
        </p:nvGrpSpPr>
        <p:grpSpPr>
          <a:xfrm>
            <a:off x="685800" y="5103811"/>
            <a:ext cx="3505200" cy="1373189"/>
            <a:chOff x="564992" y="1107427"/>
            <a:chExt cx="3505200" cy="1373189"/>
          </a:xfrm>
        </p:grpSpPr>
        <p:grpSp>
          <p:nvGrpSpPr>
            <p:cNvPr id="12" name="Group 33">
              <a:extLst>
                <a:ext uri="{FF2B5EF4-FFF2-40B4-BE49-F238E27FC236}">
                  <a16:creationId xmlns:a16="http://schemas.microsoft.com/office/drawing/2014/main" id="{84843A5C-32D4-4B5A-BFB0-5B1F3A6FE643}"/>
                </a:ext>
              </a:extLst>
            </p:cNvPr>
            <p:cNvGrpSpPr>
              <a:grpSpLocks/>
            </p:cNvGrpSpPr>
            <p:nvPr/>
          </p:nvGrpSpPr>
          <p:grpSpPr bwMode="auto">
            <a:xfrm>
              <a:off x="564992" y="1107428"/>
              <a:ext cx="2117486" cy="1373188"/>
              <a:chOff x="565017" y="2568781"/>
              <a:chExt cx="2117968" cy="1373188"/>
            </a:xfrm>
          </p:grpSpPr>
          <p:sp>
            <p:nvSpPr>
              <p:cNvPr id="17" name="Oval 129">
                <a:extLst>
                  <a:ext uri="{FF2B5EF4-FFF2-40B4-BE49-F238E27FC236}">
                    <a16:creationId xmlns:a16="http://schemas.microsoft.com/office/drawing/2014/main" id="{50B2B537-5E1D-4FBE-B233-E90A12BFFCEB}"/>
                  </a:ext>
                </a:extLst>
              </p:cNvPr>
              <p:cNvSpPr>
                <a:spLocks noChangeArrowheads="1"/>
              </p:cNvSpPr>
              <p:nvPr/>
            </p:nvSpPr>
            <p:spPr bwMode="auto">
              <a:xfrm>
                <a:off x="565017" y="2568781"/>
                <a:ext cx="1414756" cy="1373188"/>
              </a:xfrm>
              <a:prstGeom prst="ellipse">
                <a:avLst/>
              </a:prstGeom>
              <a:solidFill>
                <a:schemeClr val="bg1"/>
              </a:solidFill>
              <a:ln w="57150">
                <a:solidFill>
                  <a:srgbClr val="FFFF00"/>
                </a:solidFill>
                <a:round/>
                <a:headEnd/>
                <a:tailEnd/>
              </a:ln>
            </p:spPr>
            <p:txBody>
              <a:bodyPr wrap="none" anchor="ctr"/>
              <a:lstStyle/>
              <a:p>
                <a:pPr eaLnBrk="1" hangingPunct="1">
                  <a:defRPr/>
                </a:pPr>
                <a:endParaRPr lang="en-US">
                  <a:solidFill>
                    <a:schemeClr val="bg1"/>
                  </a:solidFill>
                  <a:latin typeface="+mn-lt"/>
                </a:endParaRPr>
              </a:p>
            </p:txBody>
          </p:sp>
          <p:sp>
            <p:nvSpPr>
              <p:cNvPr id="18" name="TextBox 17">
                <a:extLst>
                  <a:ext uri="{FF2B5EF4-FFF2-40B4-BE49-F238E27FC236}">
                    <a16:creationId xmlns:a16="http://schemas.microsoft.com/office/drawing/2014/main" id="{49EFB858-5CD1-4A1D-A62A-88575BF13C67}"/>
                  </a:ext>
                </a:extLst>
              </p:cNvPr>
              <p:cNvSpPr txBox="1"/>
              <p:nvPr/>
            </p:nvSpPr>
            <p:spPr>
              <a:xfrm>
                <a:off x="641234" y="2857500"/>
                <a:ext cx="1257746" cy="830997"/>
              </a:xfrm>
              <a:prstGeom prst="rect">
                <a:avLst/>
              </a:prstGeom>
              <a:noFill/>
            </p:spPr>
            <p:txBody>
              <a:bodyPr wrap="none">
                <a:spAutoFit/>
              </a:bodyPr>
              <a:lstStyle/>
              <a:p>
                <a:pPr algn="ctr" eaLnBrk="1" hangingPunct="1">
                  <a:defRPr/>
                </a:pPr>
                <a:r>
                  <a:rPr lang="en-US" sz="1600" b="1" dirty="0">
                    <a:latin typeface="+mn-lt"/>
                  </a:rPr>
                  <a:t>Rights</a:t>
                </a:r>
              </a:p>
              <a:p>
                <a:pPr algn="ctr" eaLnBrk="1" hangingPunct="1">
                  <a:defRPr/>
                </a:pPr>
                <a:endParaRPr lang="en-US" sz="1600" b="1" dirty="0">
                  <a:latin typeface="+mn-lt"/>
                </a:endParaRPr>
              </a:p>
              <a:p>
                <a:pPr algn="ctr" eaLnBrk="1" hangingPunct="1">
                  <a:defRPr/>
                </a:pPr>
                <a:r>
                  <a:rPr lang="en-US" sz="1600" b="1" dirty="0">
                    <a:latin typeface="+mn-lt"/>
                  </a:rPr>
                  <a:t>Government</a:t>
                </a:r>
              </a:p>
            </p:txBody>
          </p:sp>
          <p:cxnSp>
            <p:nvCxnSpPr>
              <p:cNvPr id="19" name="Straight Connector 18">
                <a:extLst>
                  <a:ext uri="{FF2B5EF4-FFF2-40B4-BE49-F238E27FC236}">
                    <a16:creationId xmlns:a16="http://schemas.microsoft.com/office/drawing/2014/main" id="{CA26EAA4-82BB-452D-BEB6-52A63F5CED9E}"/>
                  </a:ext>
                </a:extLst>
              </p:cNvPr>
              <p:cNvCxnSpPr/>
              <p:nvPr/>
            </p:nvCxnSpPr>
            <p:spPr>
              <a:xfrm>
                <a:off x="730313" y="3256169"/>
                <a:ext cx="11303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A142CF9-2D88-4A37-A43D-1CD3A89B2CC1}"/>
                  </a:ext>
                </a:extLst>
              </p:cNvPr>
              <p:cNvSpPr txBox="1"/>
              <p:nvPr/>
            </p:nvSpPr>
            <p:spPr bwMode="auto">
              <a:xfrm>
                <a:off x="1960508" y="2902039"/>
                <a:ext cx="722477" cy="738664"/>
              </a:xfrm>
              <a:prstGeom prst="rect">
                <a:avLst/>
              </a:prstGeom>
              <a:noFill/>
            </p:spPr>
            <p:txBody>
              <a:bodyPr>
                <a:spAutoFit/>
              </a:bodyPr>
              <a:lstStyle/>
              <a:p>
                <a:pPr algn="ctr" eaLnBrk="1" hangingPunct="1">
                  <a:defRPr/>
                </a:pPr>
                <a:r>
                  <a:rPr lang="en-US" sz="1400" b="1" dirty="0">
                    <a:solidFill>
                      <a:schemeClr val="bg1"/>
                    </a:solidFill>
                    <a:latin typeface="+mn-lt"/>
                    <a:cs typeface="Arial" charset="0"/>
                  </a:rPr>
                  <a:t>Tier 1</a:t>
                </a:r>
              </a:p>
              <a:p>
                <a:pPr algn="ctr" eaLnBrk="1" hangingPunct="1">
                  <a:defRPr/>
                </a:pPr>
                <a:endParaRPr lang="en-US" sz="1400" b="1" dirty="0">
                  <a:solidFill>
                    <a:schemeClr val="bg1"/>
                  </a:solidFill>
                  <a:latin typeface="+mn-lt"/>
                  <a:cs typeface="Arial" charset="0"/>
                </a:endParaRPr>
              </a:p>
              <a:p>
                <a:pPr algn="ctr" eaLnBrk="1" hangingPunct="1">
                  <a:defRPr/>
                </a:pPr>
                <a:r>
                  <a:rPr lang="en-US" sz="1400" b="1" dirty="0">
                    <a:solidFill>
                      <a:schemeClr val="bg1"/>
                    </a:solidFill>
                    <a:latin typeface="+mn-lt"/>
                    <a:cs typeface="Arial" charset="0"/>
                  </a:rPr>
                  <a:t>Tier 2</a:t>
                </a:r>
              </a:p>
            </p:txBody>
          </p:sp>
        </p:grpSp>
        <p:grpSp>
          <p:nvGrpSpPr>
            <p:cNvPr id="13" name="Group 33">
              <a:extLst>
                <a:ext uri="{FF2B5EF4-FFF2-40B4-BE49-F238E27FC236}">
                  <a16:creationId xmlns:a16="http://schemas.microsoft.com/office/drawing/2014/main" id="{0E9F3514-7E69-434D-90C5-A2EA54EA2F6C}"/>
                </a:ext>
              </a:extLst>
            </p:cNvPr>
            <p:cNvGrpSpPr>
              <a:grpSpLocks/>
            </p:cNvGrpSpPr>
            <p:nvPr/>
          </p:nvGrpSpPr>
          <p:grpSpPr bwMode="auto">
            <a:xfrm>
              <a:off x="2667000" y="1107427"/>
              <a:ext cx="1403192" cy="1319007"/>
              <a:chOff x="-76319" y="2556080"/>
              <a:chExt cx="1403511" cy="1319007"/>
            </a:xfrm>
          </p:grpSpPr>
          <p:sp>
            <p:nvSpPr>
              <p:cNvPr id="14" name="Oval 129">
                <a:extLst>
                  <a:ext uri="{FF2B5EF4-FFF2-40B4-BE49-F238E27FC236}">
                    <a16:creationId xmlns:a16="http://schemas.microsoft.com/office/drawing/2014/main" id="{814DF134-1F5F-44E3-94CD-3EAAF5EB7CD1}"/>
                  </a:ext>
                </a:extLst>
              </p:cNvPr>
              <p:cNvSpPr>
                <a:spLocks noChangeArrowheads="1"/>
              </p:cNvSpPr>
              <p:nvPr/>
            </p:nvSpPr>
            <p:spPr bwMode="auto">
              <a:xfrm>
                <a:off x="-76319" y="2556080"/>
                <a:ext cx="1403511" cy="1319007"/>
              </a:xfrm>
              <a:prstGeom prst="ellipse">
                <a:avLst/>
              </a:prstGeom>
              <a:solidFill>
                <a:schemeClr val="bg1"/>
              </a:solidFill>
              <a:ln w="57150">
                <a:solidFill>
                  <a:srgbClr val="FFFF00"/>
                </a:solidFill>
                <a:round/>
                <a:headEnd/>
                <a:tailEnd/>
              </a:ln>
            </p:spPr>
            <p:txBody>
              <a:bodyPr wrap="none" anchor="ctr"/>
              <a:lstStyle/>
              <a:p>
                <a:pPr eaLnBrk="1" hangingPunct="1">
                  <a:defRPr/>
                </a:pPr>
                <a:endParaRPr lang="en-US">
                  <a:solidFill>
                    <a:schemeClr val="bg1"/>
                  </a:solidFill>
                  <a:latin typeface="+mn-lt"/>
                </a:endParaRPr>
              </a:p>
            </p:txBody>
          </p:sp>
          <p:sp>
            <p:nvSpPr>
              <p:cNvPr id="15" name="TextBox 14">
                <a:extLst>
                  <a:ext uri="{FF2B5EF4-FFF2-40B4-BE49-F238E27FC236}">
                    <a16:creationId xmlns:a16="http://schemas.microsoft.com/office/drawing/2014/main" id="{B1CC01C7-1BB1-4FE1-A9D8-CB73367DB0BE}"/>
                  </a:ext>
                </a:extLst>
              </p:cNvPr>
              <p:cNvSpPr txBox="1"/>
              <p:nvPr/>
            </p:nvSpPr>
            <p:spPr>
              <a:xfrm>
                <a:off x="-6771" y="2857500"/>
                <a:ext cx="1257746" cy="830997"/>
              </a:xfrm>
              <a:prstGeom prst="rect">
                <a:avLst/>
              </a:prstGeom>
              <a:noFill/>
            </p:spPr>
            <p:txBody>
              <a:bodyPr wrap="none">
                <a:spAutoFit/>
              </a:bodyPr>
              <a:lstStyle/>
              <a:p>
                <a:pPr algn="ctr" eaLnBrk="1" hangingPunct="1">
                  <a:defRPr/>
                </a:pPr>
                <a:r>
                  <a:rPr lang="en-US" sz="1600" b="1" dirty="0">
                    <a:latin typeface="+mn-lt"/>
                  </a:rPr>
                  <a:t>Government</a:t>
                </a:r>
              </a:p>
              <a:p>
                <a:pPr algn="ctr" eaLnBrk="1" hangingPunct="1">
                  <a:defRPr/>
                </a:pPr>
                <a:endParaRPr lang="en-US" sz="1600" b="1" dirty="0">
                  <a:latin typeface="+mn-lt"/>
                </a:endParaRPr>
              </a:p>
              <a:p>
                <a:pPr algn="ctr" eaLnBrk="1" hangingPunct="1">
                  <a:defRPr/>
                </a:pPr>
                <a:r>
                  <a:rPr lang="en-US" sz="1600" b="1" dirty="0">
                    <a:latin typeface="+mn-lt"/>
                  </a:rPr>
                  <a:t>Rights</a:t>
                </a:r>
              </a:p>
            </p:txBody>
          </p:sp>
          <p:cxnSp>
            <p:nvCxnSpPr>
              <p:cNvPr id="16" name="Straight Connector 15">
                <a:extLst>
                  <a:ext uri="{FF2B5EF4-FFF2-40B4-BE49-F238E27FC236}">
                    <a16:creationId xmlns:a16="http://schemas.microsoft.com/office/drawing/2014/main" id="{67F0960A-0C6D-40A3-AD94-0F62F704D1BB}"/>
                  </a:ext>
                </a:extLst>
              </p:cNvPr>
              <p:cNvCxnSpPr/>
              <p:nvPr/>
            </p:nvCxnSpPr>
            <p:spPr>
              <a:xfrm>
                <a:off x="44358" y="3243469"/>
                <a:ext cx="11303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2" name="TextBox 21">
            <a:extLst>
              <a:ext uri="{FF2B5EF4-FFF2-40B4-BE49-F238E27FC236}">
                <a16:creationId xmlns:a16="http://schemas.microsoft.com/office/drawing/2014/main" id="{B8EDAD07-3759-461A-8916-47F52844FF0A}"/>
              </a:ext>
            </a:extLst>
          </p:cNvPr>
          <p:cNvSpPr txBox="1"/>
          <p:nvPr/>
        </p:nvSpPr>
        <p:spPr>
          <a:xfrm>
            <a:off x="4495800" y="5163148"/>
            <a:ext cx="7093434" cy="1323439"/>
          </a:xfrm>
          <a:prstGeom prst="rect">
            <a:avLst/>
          </a:prstGeom>
          <a:noFill/>
        </p:spPr>
        <p:txBody>
          <a:bodyPr wrap="square">
            <a:spAutoFit/>
          </a:bodyPr>
          <a:lstStyle/>
          <a:p>
            <a:pPr algn="ctr" eaLnBrk="1" hangingPunct="1">
              <a:defRPr/>
            </a:pPr>
            <a:r>
              <a:rPr lang="en-US" sz="4000" dirty="0">
                <a:solidFill>
                  <a:srgbClr val="FFFF00"/>
                </a:solidFill>
                <a:latin typeface="+mn-lt"/>
              </a:rPr>
              <a:t>Does government grant rights or does government protect rights?</a:t>
            </a:r>
          </a:p>
        </p:txBody>
      </p:sp>
      <p:pic>
        <p:nvPicPr>
          <p:cNvPr id="23" name="Picture 22">
            <a:extLst>
              <a:ext uri="{FF2B5EF4-FFF2-40B4-BE49-F238E27FC236}">
                <a16:creationId xmlns:a16="http://schemas.microsoft.com/office/drawing/2014/main" id="{D71647A7-B572-4486-AFA2-AFB09889E8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2606724"/>
            <a:ext cx="5486400" cy="1426464"/>
          </a:xfrm>
          <a:prstGeom prst="rect">
            <a:avLst/>
          </a:prstGeom>
        </p:spPr>
      </p:pic>
      <p:sp>
        <p:nvSpPr>
          <p:cNvPr id="24" name="TextBox 23">
            <a:extLst>
              <a:ext uri="{FF2B5EF4-FFF2-40B4-BE49-F238E27FC236}">
                <a16:creationId xmlns:a16="http://schemas.microsoft.com/office/drawing/2014/main" id="{ED7AC644-B6DE-4924-A743-C41513FB5F78}"/>
              </a:ext>
            </a:extLst>
          </p:cNvPr>
          <p:cNvSpPr txBox="1"/>
          <p:nvPr/>
        </p:nvSpPr>
        <p:spPr>
          <a:xfrm>
            <a:off x="152400" y="2676942"/>
            <a:ext cx="11887200" cy="2123658"/>
          </a:xfrm>
          <a:prstGeom prst="rect">
            <a:avLst/>
          </a:prstGeom>
          <a:noFill/>
        </p:spPr>
        <p:txBody>
          <a:bodyPr wrap="square">
            <a:spAutoFit/>
          </a:bodyPr>
          <a:lstStyle/>
          <a:p>
            <a:pPr eaLnBrk="1" hangingPunct="1">
              <a:defRPr/>
            </a:pPr>
            <a:r>
              <a:rPr lang="en-US" sz="2200" b="1" dirty="0">
                <a:solidFill>
                  <a:srgbClr val="00FF00"/>
                </a:solidFill>
                <a:latin typeface="+mn-lt"/>
              </a:rPr>
              <a:t>Randy Barnett: </a:t>
            </a:r>
            <a:r>
              <a:rPr lang="en-US" sz="2200" dirty="0">
                <a:solidFill>
                  <a:schemeClr val="bg1"/>
                </a:solidFill>
                <a:latin typeface="+mn-lt"/>
              </a:rPr>
              <a:t>“At its core, this debate is about the </a:t>
            </a:r>
          </a:p>
          <a:p>
            <a:pPr eaLnBrk="1" hangingPunct="1">
              <a:defRPr/>
            </a:pPr>
            <a:r>
              <a:rPr lang="en-US" sz="2200" dirty="0">
                <a:solidFill>
                  <a:schemeClr val="bg1"/>
                </a:solidFill>
                <a:latin typeface="+mn-lt"/>
              </a:rPr>
              <a:t>meaning of the first three words of the constitution:</a:t>
            </a:r>
          </a:p>
          <a:p>
            <a:pPr eaLnBrk="1" hangingPunct="1">
              <a:defRPr/>
            </a:pPr>
            <a:r>
              <a:rPr lang="en-US" sz="2200" dirty="0">
                <a:solidFill>
                  <a:schemeClr val="bg1"/>
                </a:solidFill>
                <a:latin typeface="+mn-lt"/>
              </a:rPr>
              <a:t>"</a:t>
            </a:r>
            <a:r>
              <a:rPr lang="en-US" sz="2200" dirty="0">
                <a:solidFill>
                  <a:srgbClr val="FFFF00"/>
                </a:solidFill>
                <a:latin typeface="+mn-lt"/>
              </a:rPr>
              <a:t>We the People</a:t>
            </a:r>
            <a:r>
              <a:rPr lang="en-US" sz="2200" dirty="0">
                <a:solidFill>
                  <a:schemeClr val="bg1"/>
                </a:solidFill>
                <a:latin typeface="+mn-lt"/>
              </a:rPr>
              <a:t>." Those who favor the </a:t>
            </a:r>
            <a:r>
              <a:rPr lang="en-US" sz="2200" dirty="0">
                <a:solidFill>
                  <a:srgbClr val="FF0000"/>
                </a:solidFill>
                <a:latin typeface="+mn-lt"/>
              </a:rPr>
              <a:t>Democratic </a:t>
            </a:r>
          </a:p>
          <a:p>
            <a:pPr eaLnBrk="1" hangingPunct="1">
              <a:defRPr/>
            </a:pPr>
            <a:r>
              <a:rPr lang="en-US" sz="2200" dirty="0">
                <a:solidFill>
                  <a:srgbClr val="FF0000"/>
                </a:solidFill>
                <a:latin typeface="+mn-lt"/>
              </a:rPr>
              <a:t>Constitution</a:t>
            </a:r>
            <a:r>
              <a:rPr lang="en-US" sz="2200" dirty="0">
                <a:solidFill>
                  <a:schemeClr val="bg1"/>
                </a:solidFill>
                <a:latin typeface="+mn-lt"/>
              </a:rPr>
              <a:t> view "We the People" as a group, as a </a:t>
            </a:r>
          </a:p>
          <a:p>
            <a:pPr eaLnBrk="1" hangingPunct="1">
              <a:defRPr/>
            </a:pPr>
            <a:r>
              <a:rPr lang="en-US" sz="2200" dirty="0">
                <a:solidFill>
                  <a:schemeClr val="bg1"/>
                </a:solidFill>
                <a:latin typeface="+mn-lt"/>
              </a:rPr>
              <a:t>body, as a </a:t>
            </a:r>
            <a:r>
              <a:rPr lang="en-US" sz="2200" dirty="0">
                <a:solidFill>
                  <a:srgbClr val="FF0000"/>
                </a:solidFill>
                <a:latin typeface="+mn-lt"/>
              </a:rPr>
              <a:t>collective</a:t>
            </a:r>
            <a:r>
              <a:rPr lang="en-US" sz="2200" dirty="0">
                <a:solidFill>
                  <a:schemeClr val="bg1"/>
                </a:solidFill>
                <a:latin typeface="+mn-lt"/>
              </a:rPr>
              <a:t> entity.  Those who favor the </a:t>
            </a:r>
            <a:r>
              <a:rPr lang="en-US" sz="2200" dirty="0">
                <a:solidFill>
                  <a:srgbClr val="00FF00"/>
                </a:solidFill>
                <a:latin typeface="+mn-lt"/>
              </a:rPr>
              <a:t>Republican Constitution </a:t>
            </a:r>
            <a:r>
              <a:rPr lang="en-US" sz="2200" dirty="0">
                <a:solidFill>
                  <a:schemeClr val="bg1"/>
                </a:solidFill>
                <a:latin typeface="+mn-lt"/>
              </a:rPr>
              <a:t>view "</a:t>
            </a:r>
            <a:r>
              <a:rPr lang="en-US" sz="2200" dirty="0">
                <a:solidFill>
                  <a:srgbClr val="FFFF00"/>
                </a:solidFill>
                <a:latin typeface="+mn-lt"/>
              </a:rPr>
              <a:t>We the People</a:t>
            </a:r>
            <a:r>
              <a:rPr lang="en-US" sz="2200" dirty="0">
                <a:solidFill>
                  <a:schemeClr val="bg1"/>
                </a:solidFill>
                <a:latin typeface="+mn-lt"/>
              </a:rPr>
              <a:t>" as </a:t>
            </a:r>
            <a:r>
              <a:rPr lang="en-US" sz="2200" dirty="0">
                <a:solidFill>
                  <a:srgbClr val="00FF00"/>
                </a:solidFill>
                <a:latin typeface="+mn-lt"/>
              </a:rPr>
              <a:t>individuals</a:t>
            </a:r>
            <a:r>
              <a:rPr lang="en-US" sz="2200" dirty="0">
                <a:solidFill>
                  <a:schemeClr val="bg1"/>
                </a:solidFill>
                <a:latin typeface="+mn-lt"/>
              </a:rPr>
              <a:t>. This choice of visions has enormous real-world consequences.” </a:t>
            </a:r>
            <a:r>
              <a:rPr lang="en-US" sz="1200" dirty="0">
                <a:solidFill>
                  <a:schemeClr val="bg1"/>
                </a:solidFill>
                <a:latin typeface="+mn-lt"/>
              </a:rPr>
              <a:t>(Our Republican Constitution, p19)</a:t>
            </a:r>
          </a:p>
        </p:txBody>
      </p:sp>
      <p:sp>
        <p:nvSpPr>
          <p:cNvPr id="25" name="TextBox 24">
            <a:extLst>
              <a:ext uri="{FF2B5EF4-FFF2-40B4-BE49-F238E27FC236}">
                <a16:creationId xmlns:a16="http://schemas.microsoft.com/office/drawing/2014/main" id="{CCC4489F-B07F-4679-A030-84A8DCA35E8E}"/>
              </a:ext>
            </a:extLst>
          </p:cNvPr>
          <p:cNvSpPr txBox="1"/>
          <p:nvPr/>
        </p:nvSpPr>
        <p:spPr>
          <a:xfrm>
            <a:off x="152400" y="1733892"/>
            <a:ext cx="11887200" cy="769441"/>
          </a:xfrm>
          <a:prstGeom prst="rect">
            <a:avLst/>
          </a:prstGeom>
          <a:noFill/>
        </p:spPr>
        <p:txBody>
          <a:bodyPr wrap="square">
            <a:spAutoFit/>
          </a:bodyPr>
          <a:lstStyle/>
          <a:p>
            <a:pPr eaLnBrk="1" hangingPunct="1">
              <a:defRPr/>
            </a:pPr>
            <a:r>
              <a:rPr lang="en-US" sz="2200" b="1" dirty="0">
                <a:solidFill>
                  <a:srgbClr val="00FF00"/>
                </a:solidFill>
                <a:latin typeface="+mn-lt"/>
              </a:rPr>
              <a:t>Randy Barnett: </a:t>
            </a:r>
            <a:r>
              <a:rPr lang="en-US" sz="2200" dirty="0">
                <a:solidFill>
                  <a:schemeClr val="bg1"/>
                </a:solidFill>
                <a:latin typeface="+mn-lt"/>
              </a:rPr>
              <a:t>“Americans today are </a:t>
            </a:r>
            <a:r>
              <a:rPr lang="en-US" sz="2200" dirty="0">
                <a:solidFill>
                  <a:srgbClr val="FF0000"/>
                </a:solidFill>
                <a:latin typeface="+mn-lt"/>
              </a:rPr>
              <a:t>divided</a:t>
            </a:r>
            <a:r>
              <a:rPr lang="en-US" sz="2200" dirty="0">
                <a:solidFill>
                  <a:schemeClr val="bg1"/>
                </a:solidFill>
                <a:latin typeface="+mn-lt"/>
              </a:rPr>
              <a:t> politically, </a:t>
            </a:r>
            <a:r>
              <a:rPr lang="en-US" sz="2200" dirty="0">
                <a:solidFill>
                  <a:srgbClr val="FF0000"/>
                </a:solidFill>
                <a:latin typeface="+mn-lt"/>
              </a:rPr>
              <a:t>ideologically</a:t>
            </a:r>
            <a:r>
              <a:rPr lang="en-US" sz="2200" dirty="0">
                <a:solidFill>
                  <a:schemeClr val="bg1"/>
                </a:solidFill>
                <a:latin typeface="+mn-lt"/>
              </a:rPr>
              <a:t>, and </a:t>
            </a:r>
            <a:r>
              <a:rPr lang="en-US" sz="2200" dirty="0">
                <a:solidFill>
                  <a:srgbClr val="FF0000"/>
                </a:solidFill>
                <a:latin typeface="+mn-lt"/>
              </a:rPr>
              <a:t>culturally</a:t>
            </a:r>
            <a:r>
              <a:rPr lang="en-US" sz="2200" dirty="0">
                <a:solidFill>
                  <a:schemeClr val="bg1"/>
                </a:solidFill>
                <a:latin typeface="+mn-lt"/>
              </a:rPr>
              <a:t> … Americans are also divided about the constitution itself.” </a:t>
            </a:r>
            <a:r>
              <a:rPr lang="en-US" sz="1200" dirty="0">
                <a:solidFill>
                  <a:schemeClr val="bg1"/>
                </a:solidFill>
                <a:latin typeface="+mn-lt"/>
              </a:rPr>
              <a:t>(Our Republican Constitution, p18)</a:t>
            </a:r>
          </a:p>
        </p:txBody>
      </p:sp>
      <p:sp>
        <p:nvSpPr>
          <p:cNvPr id="26" name="Oval 129">
            <a:extLst>
              <a:ext uri="{FF2B5EF4-FFF2-40B4-BE49-F238E27FC236}">
                <a16:creationId xmlns:a16="http://schemas.microsoft.com/office/drawing/2014/main" id="{6F9F4EA8-A984-4442-9300-2FA8E543E797}"/>
              </a:ext>
            </a:extLst>
          </p:cNvPr>
          <p:cNvSpPr>
            <a:spLocks noChangeArrowheads="1"/>
          </p:cNvSpPr>
          <p:nvPr/>
        </p:nvSpPr>
        <p:spPr bwMode="auto">
          <a:xfrm>
            <a:off x="685800" y="5103811"/>
            <a:ext cx="1414434" cy="1373188"/>
          </a:xfrm>
          <a:prstGeom prst="ellipse">
            <a:avLst/>
          </a:prstGeom>
          <a:noFill/>
          <a:ln w="57150">
            <a:solidFill>
              <a:srgbClr val="00FF00"/>
            </a:solidFill>
            <a:round/>
            <a:headEnd/>
            <a:tailEnd/>
          </a:ln>
        </p:spPr>
        <p:txBody>
          <a:bodyPr wrap="none" anchor="ctr"/>
          <a:lstStyle/>
          <a:p>
            <a:pPr eaLnBrk="1" hangingPunct="1">
              <a:defRPr/>
            </a:pPr>
            <a:endParaRPr lang="en-US">
              <a:solidFill>
                <a:schemeClr val="bg1"/>
              </a:solidFill>
              <a:latin typeface="+mn-lt"/>
            </a:endParaRPr>
          </a:p>
        </p:txBody>
      </p:sp>
      <p:sp>
        <p:nvSpPr>
          <p:cNvPr id="27" name="Oval 129">
            <a:extLst>
              <a:ext uri="{FF2B5EF4-FFF2-40B4-BE49-F238E27FC236}">
                <a16:creationId xmlns:a16="http://schemas.microsoft.com/office/drawing/2014/main" id="{F588CC94-6EDE-4777-83A7-384A07313D77}"/>
              </a:ext>
            </a:extLst>
          </p:cNvPr>
          <p:cNvSpPr>
            <a:spLocks noChangeArrowheads="1"/>
          </p:cNvSpPr>
          <p:nvPr/>
        </p:nvSpPr>
        <p:spPr bwMode="auto">
          <a:xfrm>
            <a:off x="2787808" y="5103810"/>
            <a:ext cx="1403192" cy="1319007"/>
          </a:xfrm>
          <a:prstGeom prst="ellipse">
            <a:avLst/>
          </a:prstGeom>
          <a:noFill/>
          <a:ln w="57150">
            <a:solidFill>
              <a:srgbClr val="FF0000"/>
            </a:solidFill>
            <a:round/>
            <a:headEnd/>
            <a:tailEnd/>
          </a:ln>
        </p:spPr>
        <p:txBody>
          <a:bodyPr wrap="none" anchor="ctr"/>
          <a:lstStyle/>
          <a:p>
            <a:pPr eaLnBrk="1" hangingPunct="1">
              <a:defRPr/>
            </a:pPr>
            <a:endParaRPr lang="en-US">
              <a:solidFill>
                <a:schemeClr val="bg1"/>
              </a:solidFill>
              <a:latin typeface="+mn-lt"/>
            </a:endParaRPr>
          </a:p>
        </p:txBody>
      </p:sp>
      <p:sp>
        <p:nvSpPr>
          <p:cNvPr id="21" name="Text Box 17">
            <a:extLst>
              <a:ext uri="{FF2B5EF4-FFF2-40B4-BE49-F238E27FC236}">
                <a16:creationId xmlns:a16="http://schemas.microsoft.com/office/drawing/2014/main" id="{93E8BE23-8F32-4FF4-9A93-340BC33F9DFB}"/>
              </a:ext>
            </a:extLst>
          </p:cNvPr>
          <p:cNvSpPr txBox="1">
            <a:spLocks noChangeArrowheads="1"/>
          </p:cNvSpPr>
          <p:nvPr/>
        </p:nvSpPr>
        <p:spPr bwMode="auto">
          <a:xfrm>
            <a:off x="0" y="0"/>
            <a:ext cx="1219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FFFF00"/>
                </a:solidFill>
              </a:rPr>
              <a:t>A HOUSE DIVIDED</a:t>
            </a:r>
          </a:p>
        </p:txBody>
      </p:sp>
      <p:sp>
        <p:nvSpPr>
          <p:cNvPr id="2" name="Rectangle 1">
            <a:extLst>
              <a:ext uri="{FF2B5EF4-FFF2-40B4-BE49-F238E27FC236}">
                <a16:creationId xmlns:a16="http://schemas.microsoft.com/office/drawing/2014/main" id="{5091A85B-8CC0-4CCA-A6E7-999A32762FC5}"/>
              </a:ext>
            </a:extLst>
          </p:cNvPr>
          <p:cNvSpPr/>
          <p:nvPr/>
        </p:nvSpPr>
        <p:spPr>
          <a:xfrm>
            <a:off x="152400" y="884837"/>
            <a:ext cx="11887200" cy="769441"/>
          </a:xfrm>
          <a:prstGeom prst="rect">
            <a:avLst/>
          </a:prstGeom>
        </p:spPr>
        <p:txBody>
          <a:bodyPr wrap="square">
            <a:spAutoFit/>
          </a:bodyPr>
          <a:lstStyle/>
          <a:p>
            <a:r>
              <a:rPr lang="en-US" sz="2200" b="1" dirty="0">
                <a:solidFill>
                  <a:srgbClr val="00FF00"/>
                </a:solidFill>
                <a:latin typeface="+mn-lt"/>
              </a:rPr>
              <a:t>Matthew 12:25 </a:t>
            </a:r>
            <a:r>
              <a:rPr lang="en-US" sz="2200" dirty="0">
                <a:solidFill>
                  <a:schemeClr val="bg1"/>
                </a:solidFill>
                <a:latin typeface="+mn-lt"/>
              </a:rPr>
              <a:t>”And Jesus knew their thoughts, and said unto them, Every kingdom </a:t>
            </a:r>
            <a:r>
              <a:rPr lang="en-US" sz="2200" dirty="0">
                <a:solidFill>
                  <a:srgbClr val="FF0000"/>
                </a:solidFill>
                <a:latin typeface="+mn-lt"/>
              </a:rPr>
              <a:t>divided against itself </a:t>
            </a:r>
            <a:r>
              <a:rPr lang="en-US" sz="2200" dirty="0">
                <a:solidFill>
                  <a:schemeClr val="bg1"/>
                </a:solidFill>
                <a:latin typeface="+mn-lt"/>
              </a:rPr>
              <a:t>is brought to desolation; and every city or </a:t>
            </a:r>
            <a:r>
              <a:rPr lang="en-US" sz="2200" dirty="0">
                <a:solidFill>
                  <a:srgbClr val="FF0000"/>
                </a:solidFill>
                <a:latin typeface="+mn-lt"/>
              </a:rPr>
              <a:t>house divided </a:t>
            </a:r>
            <a:r>
              <a:rPr lang="en-US" sz="2200" dirty="0">
                <a:solidFill>
                  <a:schemeClr val="bg1"/>
                </a:solidFill>
                <a:latin typeface="+mn-lt"/>
              </a:rPr>
              <a:t>against itself shall not stand”</a:t>
            </a:r>
          </a:p>
        </p:txBody>
      </p:sp>
    </p:spTree>
    <p:extLst>
      <p:ext uri="{BB962C8B-B14F-4D97-AF65-F5344CB8AC3E}">
        <p14:creationId xmlns:p14="http://schemas.microsoft.com/office/powerpoint/2010/main" val="25796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3</a:t>
            </a:fld>
            <a:endParaRPr lang="en-US" dirty="0">
              <a:latin typeface="+mn-lt"/>
            </a:endParaRPr>
          </a:p>
        </p:txBody>
      </p:sp>
      <p:sp>
        <p:nvSpPr>
          <p:cNvPr id="8" name="Text Box 17">
            <a:extLst>
              <a:ext uri="{FF2B5EF4-FFF2-40B4-BE49-F238E27FC236}">
                <a16:creationId xmlns:a16="http://schemas.microsoft.com/office/drawing/2014/main" id="{BA643E7B-8910-4C66-9009-109FF3584C1D}"/>
              </a:ext>
            </a:extLst>
          </p:cNvPr>
          <p:cNvSpPr txBox="1">
            <a:spLocks noChangeArrowheads="1"/>
          </p:cNvSpPr>
          <p:nvPr/>
        </p:nvSpPr>
        <p:spPr bwMode="auto">
          <a:xfrm>
            <a:off x="6200873" y="914400"/>
            <a:ext cx="4713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dirty="0">
                <a:solidFill>
                  <a:srgbClr val="00FF00"/>
                </a:solidFill>
              </a:rPr>
              <a:t>REPUBLICAN CONSTITUTION</a:t>
            </a:r>
          </a:p>
        </p:txBody>
      </p:sp>
      <p:sp>
        <p:nvSpPr>
          <p:cNvPr id="9" name="Text Box 17">
            <a:extLst>
              <a:ext uri="{FF2B5EF4-FFF2-40B4-BE49-F238E27FC236}">
                <a16:creationId xmlns:a16="http://schemas.microsoft.com/office/drawing/2014/main" id="{EC821EA9-4683-417B-8E8B-9812304FF7B0}"/>
              </a:ext>
            </a:extLst>
          </p:cNvPr>
          <p:cNvSpPr txBox="1">
            <a:spLocks noChangeArrowheads="1"/>
          </p:cNvSpPr>
          <p:nvPr/>
        </p:nvSpPr>
        <p:spPr bwMode="auto">
          <a:xfrm>
            <a:off x="1211279" y="914400"/>
            <a:ext cx="45513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dirty="0">
                <a:solidFill>
                  <a:srgbClr val="FF0000"/>
                </a:solidFill>
              </a:rPr>
              <a:t>DEMOCRATIC CONSTITUTION</a:t>
            </a:r>
          </a:p>
        </p:txBody>
      </p:sp>
      <p:sp>
        <p:nvSpPr>
          <p:cNvPr id="11" name="TextBox 10">
            <a:extLst>
              <a:ext uri="{FF2B5EF4-FFF2-40B4-BE49-F238E27FC236}">
                <a16:creationId xmlns:a16="http://schemas.microsoft.com/office/drawing/2014/main" id="{0BC75C26-F423-43D5-903B-E3CA49FA4283}"/>
              </a:ext>
            </a:extLst>
          </p:cNvPr>
          <p:cNvSpPr txBox="1"/>
          <p:nvPr/>
        </p:nvSpPr>
        <p:spPr>
          <a:xfrm>
            <a:off x="1213242" y="152400"/>
            <a:ext cx="10809191" cy="646331"/>
          </a:xfrm>
          <a:prstGeom prst="rect">
            <a:avLst/>
          </a:prstGeom>
          <a:noFill/>
        </p:spPr>
        <p:txBody>
          <a:bodyPr wrap="square">
            <a:spAutoFit/>
          </a:bodyPr>
          <a:lstStyle/>
          <a:p>
            <a:pPr eaLnBrk="1" hangingPunct="1">
              <a:defRPr/>
            </a:pPr>
            <a:r>
              <a:rPr lang="en-US" b="1" dirty="0">
                <a:solidFill>
                  <a:srgbClr val="FFFF00"/>
                </a:solidFill>
                <a:latin typeface="+mn-lt"/>
              </a:rPr>
              <a:t>Popular Sovereignty: </a:t>
            </a:r>
            <a:r>
              <a:rPr lang="en-US" i="1" dirty="0">
                <a:solidFill>
                  <a:schemeClr val="bg1"/>
                </a:solidFill>
                <a:latin typeface="+mn-lt"/>
              </a:rPr>
              <a:t>Noun</a:t>
            </a:r>
            <a:r>
              <a:rPr lang="en-US" dirty="0">
                <a:solidFill>
                  <a:schemeClr val="bg1"/>
                </a:solidFill>
                <a:latin typeface="+mn-lt"/>
              </a:rPr>
              <a:t>, the doctrine that sovereign power is </a:t>
            </a:r>
            <a:r>
              <a:rPr lang="en-US" dirty="0">
                <a:solidFill>
                  <a:srgbClr val="FFFF00"/>
                </a:solidFill>
                <a:latin typeface="+mn-lt"/>
              </a:rPr>
              <a:t>vested in the people </a:t>
            </a:r>
            <a:r>
              <a:rPr lang="en-US" dirty="0">
                <a:solidFill>
                  <a:schemeClr val="bg1"/>
                </a:solidFill>
                <a:latin typeface="+mn-lt"/>
              </a:rPr>
              <a:t>and that those chosen to govern, as trustees of such power, must exercise it in conformity with the </a:t>
            </a:r>
            <a:r>
              <a:rPr lang="en-US" dirty="0">
                <a:solidFill>
                  <a:srgbClr val="FFFF00"/>
                </a:solidFill>
                <a:latin typeface="+mn-lt"/>
              </a:rPr>
              <a:t>general will</a:t>
            </a:r>
            <a:r>
              <a:rPr lang="en-US" dirty="0">
                <a:solidFill>
                  <a:schemeClr val="bg1"/>
                </a:solidFill>
                <a:latin typeface="+mn-lt"/>
              </a:rPr>
              <a:t>.  </a:t>
            </a:r>
            <a:r>
              <a:rPr lang="en-US" sz="1400" dirty="0">
                <a:solidFill>
                  <a:schemeClr val="bg1"/>
                </a:solidFill>
                <a:latin typeface="+mn-lt"/>
              </a:rPr>
              <a:t>(</a:t>
            </a:r>
            <a:r>
              <a:rPr lang="en-US" sz="1400" dirty="0" err="1">
                <a:solidFill>
                  <a:schemeClr val="bg1"/>
                </a:solidFill>
                <a:latin typeface="+mn-lt"/>
              </a:rPr>
              <a:t>Dictionary.com</a:t>
            </a:r>
            <a:r>
              <a:rPr lang="en-US" sz="1400" dirty="0">
                <a:solidFill>
                  <a:schemeClr val="bg1"/>
                </a:solidFill>
                <a:latin typeface="+mn-lt"/>
              </a:rPr>
              <a:t>)</a:t>
            </a:r>
          </a:p>
        </p:txBody>
      </p:sp>
      <p:cxnSp>
        <p:nvCxnSpPr>
          <p:cNvPr id="12" name="Straight Connector 11">
            <a:extLst>
              <a:ext uri="{FF2B5EF4-FFF2-40B4-BE49-F238E27FC236}">
                <a16:creationId xmlns:a16="http://schemas.microsoft.com/office/drawing/2014/main" id="{FED3FFD8-6C4D-43B4-B988-2C5818D6A32D}"/>
              </a:ext>
            </a:extLst>
          </p:cNvPr>
          <p:cNvCxnSpPr/>
          <p:nvPr/>
        </p:nvCxnSpPr>
        <p:spPr bwMode="auto">
          <a:xfrm>
            <a:off x="5935017" y="1130003"/>
            <a:ext cx="8583" cy="54792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742B6B9-CB44-4D02-A46D-307EC57E905A}"/>
              </a:ext>
            </a:extLst>
          </p:cNvPr>
          <p:cNvCxnSpPr>
            <a:cxnSpLocks/>
          </p:cNvCxnSpPr>
          <p:nvPr/>
        </p:nvCxnSpPr>
        <p:spPr bwMode="auto">
          <a:xfrm>
            <a:off x="157732" y="1724799"/>
            <a:ext cx="1186470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B36DA77-0FC1-46D4-8296-40AA28A85A48}"/>
              </a:ext>
            </a:extLst>
          </p:cNvPr>
          <p:cNvSpPr txBox="1"/>
          <p:nvPr/>
        </p:nvSpPr>
        <p:spPr>
          <a:xfrm>
            <a:off x="70939" y="3161803"/>
            <a:ext cx="5420888" cy="646331"/>
          </a:xfrm>
          <a:prstGeom prst="rect">
            <a:avLst/>
          </a:prstGeom>
          <a:noFill/>
        </p:spPr>
        <p:txBody>
          <a:bodyPr wrap="square">
            <a:spAutoFit/>
          </a:bodyPr>
          <a:lstStyle/>
          <a:p>
            <a:pPr eaLnBrk="1" hangingPunct="1">
              <a:defRPr/>
            </a:pPr>
            <a:r>
              <a:rPr lang="en-US" dirty="0">
                <a:solidFill>
                  <a:srgbClr val="FF0000"/>
                </a:solidFill>
                <a:latin typeface="+mn-lt"/>
              </a:rPr>
              <a:t>First comes </a:t>
            </a:r>
            <a:r>
              <a:rPr lang="en-US" b="1" dirty="0">
                <a:solidFill>
                  <a:srgbClr val="FF0000"/>
                </a:solidFill>
                <a:latin typeface="+mn-lt"/>
              </a:rPr>
              <a:t>government</a:t>
            </a:r>
            <a:r>
              <a:rPr lang="en-US" dirty="0">
                <a:solidFill>
                  <a:srgbClr val="FF0000"/>
                </a:solidFill>
                <a:latin typeface="+mn-lt"/>
              </a:rPr>
              <a:t>, then comes individual rights granted by government.</a:t>
            </a:r>
          </a:p>
        </p:txBody>
      </p:sp>
      <p:sp>
        <p:nvSpPr>
          <p:cNvPr id="16" name="TextBox 15">
            <a:extLst>
              <a:ext uri="{FF2B5EF4-FFF2-40B4-BE49-F238E27FC236}">
                <a16:creationId xmlns:a16="http://schemas.microsoft.com/office/drawing/2014/main" id="{FC78E6B5-7525-468B-B7AE-8D24F1012807}"/>
              </a:ext>
            </a:extLst>
          </p:cNvPr>
          <p:cNvSpPr txBox="1"/>
          <p:nvPr/>
        </p:nvSpPr>
        <p:spPr>
          <a:xfrm>
            <a:off x="70939" y="2406426"/>
            <a:ext cx="5683086" cy="646331"/>
          </a:xfrm>
          <a:prstGeom prst="rect">
            <a:avLst/>
          </a:prstGeom>
          <a:noFill/>
        </p:spPr>
        <p:txBody>
          <a:bodyPr wrap="square">
            <a:spAutoFit/>
          </a:bodyPr>
          <a:lstStyle/>
          <a:p>
            <a:pPr eaLnBrk="1" hangingPunct="1">
              <a:defRPr/>
            </a:pPr>
            <a:r>
              <a:rPr lang="en-US" dirty="0">
                <a:solidFill>
                  <a:srgbClr val="FF0000"/>
                </a:solidFill>
                <a:latin typeface="+mn-lt"/>
              </a:rPr>
              <a:t>Starts with a collective vision of We the People which in practice can only be the </a:t>
            </a:r>
            <a:r>
              <a:rPr lang="en-US" b="1" dirty="0">
                <a:solidFill>
                  <a:srgbClr val="FF0000"/>
                </a:solidFill>
                <a:latin typeface="+mn-lt"/>
              </a:rPr>
              <a:t>will of the majority</a:t>
            </a:r>
            <a:r>
              <a:rPr lang="en-US" dirty="0">
                <a:solidFill>
                  <a:srgbClr val="FF0000"/>
                </a:solidFill>
                <a:latin typeface="+mn-lt"/>
              </a:rPr>
              <a:t>.</a:t>
            </a:r>
          </a:p>
        </p:txBody>
      </p:sp>
      <p:sp>
        <p:nvSpPr>
          <p:cNvPr id="17" name="TextBox 16">
            <a:extLst>
              <a:ext uri="{FF2B5EF4-FFF2-40B4-BE49-F238E27FC236}">
                <a16:creationId xmlns:a16="http://schemas.microsoft.com/office/drawing/2014/main" id="{0A40EB6C-14FE-467C-BE4C-8C1D9D5A8BB2}"/>
              </a:ext>
            </a:extLst>
          </p:cNvPr>
          <p:cNvSpPr txBox="1"/>
          <p:nvPr/>
        </p:nvSpPr>
        <p:spPr>
          <a:xfrm>
            <a:off x="70938" y="1814914"/>
            <a:ext cx="5970895" cy="369332"/>
          </a:xfrm>
          <a:prstGeom prst="rect">
            <a:avLst/>
          </a:prstGeom>
          <a:noFill/>
        </p:spPr>
        <p:txBody>
          <a:bodyPr wrap="square">
            <a:spAutoFit/>
          </a:bodyPr>
          <a:lstStyle/>
          <a:p>
            <a:pPr eaLnBrk="1" hangingPunct="1">
              <a:defRPr/>
            </a:pPr>
            <a:r>
              <a:rPr lang="en-US" dirty="0">
                <a:solidFill>
                  <a:srgbClr val="FF0000"/>
                </a:solidFill>
                <a:latin typeface="+mn-lt"/>
              </a:rPr>
              <a:t>Popular sovereignty means rule </a:t>
            </a:r>
            <a:r>
              <a:rPr lang="en-US" b="1" i="1" dirty="0">
                <a:solidFill>
                  <a:srgbClr val="FF0000"/>
                </a:solidFill>
                <a:latin typeface="+mn-lt"/>
              </a:rPr>
              <a:t>by</a:t>
            </a:r>
            <a:r>
              <a:rPr lang="en-US" dirty="0">
                <a:solidFill>
                  <a:srgbClr val="FF0000"/>
                </a:solidFill>
                <a:latin typeface="+mn-lt"/>
              </a:rPr>
              <a:t> the people </a:t>
            </a:r>
            <a:r>
              <a:rPr lang="en-US" b="1" dirty="0">
                <a:solidFill>
                  <a:srgbClr val="FF0000"/>
                </a:solidFill>
                <a:latin typeface="+mn-lt"/>
              </a:rPr>
              <a:t>as a collective</a:t>
            </a:r>
            <a:r>
              <a:rPr lang="en-US" dirty="0">
                <a:solidFill>
                  <a:srgbClr val="FF0000"/>
                </a:solidFill>
                <a:latin typeface="+mn-lt"/>
              </a:rPr>
              <a:t>.</a:t>
            </a:r>
          </a:p>
        </p:txBody>
      </p:sp>
      <p:sp>
        <p:nvSpPr>
          <p:cNvPr id="18" name="TextBox 17">
            <a:extLst>
              <a:ext uri="{FF2B5EF4-FFF2-40B4-BE49-F238E27FC236}">
                <a16:creationId xmlns:a16="http://schemas.microsoft.com/office/drawing/2014/main" id="{6BB58EAF-8702-4FBD-A5C3-427B68C25AD0}"/>
              </a:ext>
            </a:extLst>
          </p:cNvPr>
          <p:cNvSpPr txBox="1"/>
          <p:nvPr/>
        </p:nvSpPr>
        <p:spPr>
          <a:xfrm>
            <a:off x="6041832" y="1812667"/>
            <a:ext cx="6009413" cy="369332"/>
          </a:xfrm>
          <a:prstGeom prst="rect">
            <a:avLst/>
          </a:prstGeom>
          <a:noFill/>
        </p:spPr>
        <p:txBody>
          <a:bodyPr wrap="square">
            <a:spAutoFit/>
          </a:bodyPr>
          <a:lstStyle/>
          <a:p>
            <a:pPr eaLnBrk="1" hangingPunct="1">
              <a:defRPr/>
            </a:pPr>
            <a:r>
              <a:rPr lang="en-US" dirty="0">
                <a:solidFill>
                  <a:srgbClr val="00FF00"/>
                </a:solidFill>
                <a:latin typeface="+mn-lt"/>
              </a:rPr>
              <a:t>Popular sovereignty resides </a:t>
            </a:r>
            <a:r>
              <a:rPr lang="en-US" b="1" i="1" dirty="0">
                <a:solidFill>
                  <a:srgbClr val="00FF00"/>
                </a:solidFill>
                <a:latin typeface="+mn-lt"/>
              </a:rPr>
              <a:t>in</a:t>
            </a:r>
            <a:r>
              <a:rPr lang="en-US" dirty="0">
                <a:solidFill>
                  <a:srgbClr val="00FF00"/>
                </a:solidFill>
                <a:latin typeface="+mn-lt"/>
              </a:rPr>
              <a:t> people </a:t>
            </a:r>
            <a:r>
              <a:rPr lang="en-US" b="1" dirty="0">
                <a:solidFill>
                  <a:srgbClr val="00FF00"/>
                </a:solidFill>
                <a:latin typeface="+mn-lt"/>
              </a:rPr>
              <a:t>as individuals</a:t>
            </a:r>
            <a:r>
              <a:rPr lang="en-US" dirty="0">
                <a:solidFill>
                  <a:srgbClr val="00FF00"/>
                </a:solidFill>
                <a:latin typeface="+mn-lt"/>
              </a:rPr>
              <a:t>.</a:t>
            </a:r>
          </a:p>
        </p:txBody>
      </p:sp>
      <p:sp>
        <p:nvSpPr>
          <p:cNvPr id="19" name="TextBox 18">
            <a:extLst>
              <a:ext uri="{FF2B5EF4-FFF2-40B4-BE49-F238E27FC236}">
                <a16:creationId xmlns:a16="http://schemas.microsoft.com/office/drawing/2014/main" id="{A4D8AF6C-6CB3-41C4-9BD9-56F6ABF57F08}"/>
              </a:ext>
            </a:extLst>
          </p:cNvPr>
          <p:cNvSpPr txBox="1"/>
          <p:nvPr/>
        </p:nvSpPr>
        <p:spPr>
          <a:xfrm>
            <a:off x="6000088" y="2401669"/>
            <a:ext cx="6120973" cy="646331"/>
          </a:xfrm>
          <a:prstGeom prst="rect">
            <a:avLst/>
          </a:prstGeom>
          <a:noFill/>
        </p:spPr>
        <p:txBody>
          <a:bodyPr wrap="square">
            <a:spAutoFit/>
          </a:bodyPr>
          <a:lstStyle/>
          <a:p>
            <a:pPr eaLnBrk="1" hangingPunct="1">
              <a:defRPr/>
            </a:pPr>
            <a:r>
              <a:rPr lang="en-US" dirty="0">
                <a:solidFill>
                  <a:srgbClr val="00FF00"/>
                </a:solidFill>
                <a:latin typeface="+mn-lt"/>
              </a:rPr>
              <a:t>Starts with the natural and inalienable rights of equal </a:t>
            </a:r>
            <a:r>
              <a:rPr lang="en-US" b="1" dirty="0">
                <a:solidFill>
                  <a:srgbClr val="00FF00"/>
                </a:solidFill>
                <a:latin typeface="+mn-lt"/>
              </a:rPr>
              <a:t>sovereign individuals</a:t>
            </a:r>
            <a:r>
              <a:rPr lang="en-US" dirty="0">
                <a:solidFill>
                  <a:srgbClr val="00FF00"/>
                </a:solidFill>
                <a:latin typeface="+mn-lt"/>
              </a:rPr>
              <a:t> as preceding the formation of governments.</a:t>
            </a:r>
          </a:p>
        </p:txBody>
      </p:sp>
      <p:sp>
        <p:nvSpPr>
          <p:cNvPr id="20" name="TextBox 19">
            <a:extLst>
              <a:ext uri="{FF2B5EF4-FFF2-40B4-BE49-F238E27FC236}">
                <a16:creationId xmlns:a16="http://schemas.microsoft.com/office/drawing/2014/main" id="{7CE37CBC-4091-42B0-93C1-7217A558D27C}"/>
              </a:ext>
            </a:extLst>
          </p:cNvPr>
          <p:cNvSpPr txBox="1"/>
          <p:nvPr/>
        </p:nvSpPr>
        <p:spPr>
          <a:xfrm>
            <a:off x="6041832" y="3163669"/>
            <a:ext cx="6016429" cy="646331"/>
          </a:xfrm>
          <a:prstGeom prst="rect">
            <a:avLst/>
          </a:prstGeom>
          <a:noFill/>
        </p:spPr>
        <p:txBody>
          <a:bodyPr wrap="square">
            <a:spAutoFit/>
          </a:bodyPr>
          <a:lstStyle/>
          <a:p>
            <a:pPr eaLnBrk="1" hangingPunct="1">
              <a:defRPr/>
            </a:pPr>
            <a:r>
              <a:rPr lang="en-US" dirty="0">
                <a:solidFill>
                  <a:srgbClr val="00FF00"/>
                </a:solidFill>
                <a:latin typeface="+mn-lt"/>
              </a:rPr>
              <a:t>First comes individual </a:t>
            </a:r>
            <a:r>
              <a:rPr lang="en-US" b="1" dirty="0">
                <a:solidFill>
                  <a:srgbClr val="00FF00"/>
                </a:solidFill>
                <a:latin typeface="+mn-lt"/>
              </a:rPr>
              <a:t>rights</a:t>
            </a:r>
            <a:r>
              <a:rPr lang="en-US" dirty="0">
                <a:solidFill>
                  <a:srgbClr val="00FF00"/>
                </a:solidFill>
                <a:latin typeface="+mn-lt"/>
              </a:rPr>
              <a:t> and then comes government to protect those rights.</a:t>
            </a:r>
          </a:p>
        </p:txBody>
      </p:sp>
      <p:grpSp>
        <p:nvGrpSpPr>
          <p:cNvPr id="21" name="Group 20">
            <a:extLst>
              <a:ext uri="{FF2B5EF4-FFF2-40B4-BE49-F238E27FC236}">
                <a16:creationId xmlns:a16="http://schemas.microsoft.com/office/drawing/2014/main" id="{D5D9A2DB-6EFB-4C4B-9FC6-6712D3D53859}"/>
              </a:ext>
            </a:extLst>
          </p:cNvPr>
          <p:cNvGrpSpPr/>
          <p:nvPr/>
        </p:nvGrpSpPr>
        <p:grpSpPr>
          <a:xfrm>
            <a:off x="125857" y="703307"/>
            <a:ext cx="1105431" cy="938006"/>
            <a:chOff x="2980396" y="1500393"/>
            <a:chExt cx="1499699" cy="1319007"/>
          </a:xfrm>
        </p:grpSpPr>
        <p:sp>
          <p:nvSpPr>
            <p:cNvPr id="22" name="Oval 129">
              <a:extLst>
                <a:ext uri="{FF2B5EF4-FFF2-40B4-BE49-F238E27FC236}">
                  <a16:creationId xmlns:a16="http://schemas.microsoft.com/office/drawing/2014/main" id="{93A81DA5-8818-4F79-9687-AD86A4AEE25D}"/>
                </a:ext>
              </a:extLst>
            </p:cNvPr>
            <p:cNvSpPr>
              <a:spLocks noChangeArrowheads="1"/>
            </p:cNvSpPr>
            <p:nvPr/>
          </p:nvSpPr>
          <p:spPr bwMode="auto">
            <a:xfrm>
              <a:off x="3016408" y="1500393"/>
              <a:ext cx="1403192" cy="1319007"/>
            </a:xfrm>
            <a:prstGeom prst="ellipse">
              <a:avLst/>
            </a:prstGeom>
            <a:solidFill>
              <a:schemeClr val="bg1"/>
            </a:solidFill>
            <a:ln w="57150">
              <a:solidFill>
                <a:srgbClr val="FF0000"/>
              </a:solidFill>
              <a:round/>
              <a:headEnd/>
              <a:tailEnd/>
            </a:ln>
          </p:spPr>
          <p:txBody>
            <a:bodyPr wrap="none" anchor="ctr"/>
            <a:lstStyle/>
            <a:p>
              <a:pPr eaLnBrk="1" hangingPunct="1">
                <a:defRPr/>
              </a:pPr>
              <a:endParaRPr lang="en-US">
                <a:solidFill>
                  <a:schemeClr val="bg1"/>
                </a:solidFill>
                <a:latin typeface="+mn-lt"/>
              </a:endParaRPr>
            </a:p>
          </p:txBody>
        </p:sp>
        <p:sp>
          <p:nvSpPr>
            <p:cNvPr id="23" name="TextBox 22">
              <a:extLst>
                <a:ext uri="{FF2B5EF4-FFF2-40B4-BE49-F238E27FC236}">
                  <a16:creationId xmlns:a16="http://schemas.microsoft.com/office/drawing/2014/main" id="{C81DF8C8-738C-4C2E-A54A-803AF70A5DB7}"/>
                </a:ext>
              </a:extLst>
            </p:cNvPr>
            <p:cNvSpPr txBox="1"/>
            <p:nvPr/>
          </p:nvSpPr>
          <p:spPr bwMode="auto">
            <a:xfrm>
              <a:off x="2980396" y="1793438"/>
              <a:ext cx="1499699" cy="865579"/>
            </a:xfrm>
            <a:prstGeom prst="rect">
              <a:avLst/>
            </a:prstGeom>
            <a:noFill/>
          </p:spPr>
          <p:txBody>
            <a:bodyPr wrap="none">
              <a:spAutoFit/>
            </a:bodyPr>
            <a:lstStyle/>
            <a:p>
              <a:pPr algn="ctr" eaLnBrk="1" hangingPunct="1">
                <a:defRPr/>
              </a:pPr>
              <a:r>
                <a:rPr lang="en-US" sz="1400" dirty="0">
                  <a:latin typeface="+mn-lt"/>
                </a:rPr>
                <a:t>Government</a:t>
              </a:r>
            </a:p>
            <a:p>
              <a:pPr algn="ctr" eaLnBrk="1" hangingPunct="1">
                <a:defRPr/>
              </a:pPr>
              <a:endParaRPr lang="en-US" sz="600" dirty="0">
                <a:latin typeface="+mn-lt"/>
              </a:endParaRPr>
            </a:p>
            <a:p>
              <a:pPr algn="ctr" eaLnBrk="1" hangingPunct="1">
                <a:defRPr/>
              </a:pPr>
              <a:r>
                <a:rPr lang="en-US" sz="1400" dirty="0">
                  <a:latin typeface="+mn-lt"/>
                </a:rPr>
                <a:t>Rights</a:t>
              </a:r>
            </a:p>
          </p:txBody>
        </p:sp>
        <p:cxnSp>
          <p:nvCxnSpPr>
            <p:cNvPr id="24" name="Straight Connector 23">
              <a:extLst>
                <a:ext uri="{FF2B5EF4-FFF2-40B4-BE49-F238E27FC236}">
                  <a16:creationId xmlns:a16="http://schemas.microsoft.com/office/drawing/2014/main" id="{C77D49CA-A652-462B-8BEF-051930C35B5F}"/>
                </a:ext>
              </a:extLst>
            </p:cNvPr>
            <p:cNvCxnSpPr/>
            <p:nvPr/>
          </p:nvCxnSpPr>
          <p:spPr bwMode="auto">
            <a:xfrm>
              <a:off x="3136520" y="2179407"/>
              <a:ext cx="1130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3A52D4A6-B9E7-419D-997D-CB550B35407C}"/>
              </a:ext>
            </a:extLst>
          </p:cNvPr>
          <p:cNvGrpSpPr/>
          <p:nvPr/>
        </p:nvGrpSpPr>
        <p:grpSpPr>
          <a:xfrm>
            <a:off x="10942151" y="696020"/>
            <a:ext cx="1120178" cy="952579"/>
            <a:chOff x="7447634" y="1522412"/>
            <a:chExt cx="1521971" cy="1278117"/>
          </a:xfrm>
        </p:grpSpPr>
        <p:sp>
          <p:nvSpPr>
            <p:cNvPr id="26" name="Oval 129">
              <a:extLst>
                <a:ext uri="{FF2B5EF4-FFF2-40B4-BE49-F238E27FC236}">
                  <a16:creationId xmlns:a16="http://schemas.microsoft.com/office/drawing/2014/main" id="{AB2B3EF9-1C40-4E80-9308-344AB6B92F54}"/>
                </a:ext>
              </a:extLst>
            </p:cNvPr>
            <p:cNvSpPr>
              <a:spLocks noChangeArrowheads="1"/>
            </p:cNvSpPr>
            <p:nvPr/>
          </p:nvSpPr>
          <p:spPr bwMode="auto">
            <a:xfrm>
              <a:off x="7522825" y="1522412"/>
              <a:ext cx="1392575" cy="1278117"/>
            </a:xfrm>
            <a:prstGeom prst="ellipse">
              <a:avLst/>
            </a:prstGeom>
            <a:solidFill>
              <a:schemeClr val="bg1"/>
            </a:solidFill>
            <a:ln w="57150">
              <a:solidFill>
                <a:srgbClr val="00FF00"/>
              </a:solidFill>
              <a:round/>
              <a:headEnd/>
              <a:tailEnd/>
            </a:ln>
          </p:spPr>
          <p:txBody>
            <a:bodyPr wrap="none" anchor="ctr"/>
            <a:lstStyle/>
            <a:p>
              <a:pPr eaLnBrk="1" hangingPunct="1">
                <a:defRPr/>
              </a:pPr>
              <a:endParaRPr lang="en-US">
                <a:solidFill>
                  <a:schemeClr val="bg1"/>
                </a:solidFill>
                <a:latin typeface="+mn-lt"/>
              </a:endParaRPr>
            </a:p>
          </p:txBody>
        </p:sp>
        <p:sp>
          <p:nvSpPr>
            <p:cNvPr id="27" name="TextBox 26">
              <a:extLst>
                <a:ext uri="{FF2B5EF4-FFF2-40B4-BE49-F238E27FC236}">
                  <a16:creationId xmlns:a16="http://schemas.microsoft.com/office/drawing/2014/main" id="{1CDF0EB0-4D77-4B2C-AAA3-8A20AFE6AC50}"/>
                </a:ext>
              </a:extLst>
            </p:cNvPr>
            <p:cNvSpPr txBox="1"/>
            <p:nvPr/>
          </p:nvSpPr>
          <p:spPr bwMode="auto">
            <a:xfrm>
              <a:off x="7447634" y="1718496"/>
              <a:ext cx="1521971" cy="825914"/>
            </a:xfrm>
            <a:prstGeom prst="rect">
              <a:avLst/>
            </a:prstGeom>
            <a:noFill/>
          </p:spPr>
          <p:txBody>
            <a:bodyPr wrap="none">
              <a:spAutoFit/>
            </a:bodyPr>
            <a:lstStyle/>
            <a:p>
              <a:pPr algn="ctr" eaLnBrk="1" hangingPunct="1">
                <a:defRPr/>
              </a:pPr>
              <a:r>
                <a:rPr lang="en-US" sz="1400" dirty="0">
                  <a:latin typeface="+mn-lt"/>
                </a:rPr>
                <a:t>Rights</a:t>
              </a:r>
            </a:p>
            <a:p>
              <a:pPr algn="ctr" eaLnBrk="1" hangingPunct="1">
                <a:defRPr/>
              </a:pPr>
              <a:endParaRPr lang="en-US" sz="600" dirty="0">
                <a:latin typeface="+mn-lt"/>
              </a:endParaRPr>
            </a:p>
            <a:p>
              <a:pPr algn="ctr" eaLnBrk="1" hangingPunct="1">
                <a:defRPr/>
              </a:pPr>
              <a:r>
                <a:rPr lang="en-US" sz="1400" dirty="0">
                  <a:latin typeface="+mn-lt"/>
                </a:rPr>
                <a:t>Government</a:t>
              </a:r>
            </a:p>
          </p:txBody>
        </p:sp>
        <p:cxnSp>
          <p:nvCxnSpPr>
            <p:cNvPr id="28" name="Straight Connector 27">
              <a:extLst>
                <a:ext uri="{FF2B5EF4-FFF2-40B4-BE49-F238E27FC236}">
                  <a16:creationId xmlns:a16="http://schemas.microsoft.com/office/drawing/2014/main" id="{EF72CFAF-4DF0-4736-A845-B46FFD4BAF8D}"/>
                </a:ext>
              </a:extLst>
            </p:cNvPr>
            <p:cNvCxnSpPr/>
            <p:nvPr/>
          </p:nvCxnSpPr>
          <p:spPr bwMode="auto">
            <a:xfrm>
              <a:off x="7663912" y="2158473"/>
              <a:ext cx="1130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8B8BCDCE-53CB-48A7-BA7C-2191D2CEEFAB}"/>
              </a:ext>
            </a:extLst>
          </p:cNvPr>
          <p:cNvSpPr/>
          <p:nvPr/>
        </p:nvSpPr>
        <p:spPr>
          <a:xfrm>
            <a:off x="6013489" y="3919478"/>
            <a:ext cx="6178511" cy="2862322"/>
          </a:xfrm>
          <a:prstGeom prst="rect">
            <a:avLst/>
          </a:prstGeom>
        </p:spPr>
        <p:txBody>
          <a:bodyPr wrap="square">
            <a:spAutoFit/>
          </a:bodyPr>
          <a:lstStyle/>
          <a:p>
            <a:r>
              <a:rPr lang="en-US" dirty="0">
                <a:solidFill>
                  <a:srgbClr val="00FF00"/>
                </a:solidFill>
                <a:latin typeface="+mn-lt"/>
              </a:rPr>
              <a:t>“Under a </a:t>
            </a:r>
            <a:r>
              <a:rPr lang="en-US" b="1" dirty="0">
                <a:solidFill>
                  <a:srgbClr val="00FF00"/>
                </a:solidFill>
                <a:latin typeface="+mn-lt"/>
              </a:rPr>
              <a:t>Republican Constitution</a:t>
            </a:r>
            <a:r>
              <a:rPr lang="en-US" dirty="0">
                <a:solidFill>
                  <a:srgbClr val="00FF00"/>
                </a:solidFill>
                <a:latin typeface="+mn-lt"/>
              </a:rPr>
              <a:t>, to ensure that these servants remain within their just powers, this lawmaking power itself must be limited by law.  The Republican constitution then provides the law that governs those who govern us … each of whom must swear a solemn oath to obey "this constitution."… In short, under a republican Constitution, the meaning of the written constitution must </a:t>
            </a:r>
            <a:r>
              <a:rPr lang="en-US" b="1" i="1" dirty="0">
                <a:solidFill>
                  <a:srgbClr val="00FF00"/>
                </a:solidFill>
                <a:latin typeface="+mn-lt"/>
              </a:rPr>
              <a:t>remain the same </a:t>
            </a:r>
            <a:r>
              <a:rPr lang="en-US" dirty="0">
                <a:solidFill>
                  <a:srgbClr val="00FF00"/>
                </a:solidFill>
                <a:latin typeface="+mn-lt"/>
              </a:rPr>
              <a:t>until it is properly changed - which is another way of saying that the written constitution must be interpreted according to its </a:t>
            </a:r>
            <a:r>
              <a:rPr lang="en-US" i="1" dirty="0">
                <a:solidFill>
                  <a:srgbClr val="00FF00"/>
                </a:solidFill>
                <a:latin typeface="+mn-lt"/>
              </a:rPr>
              <a:t>original meaning</a:t>
            </a:r>
            <a:r>
              <a:rPr lang="en-US" dirty="0">
                <a:solidFill>
                  <a:srgbClr val="00FF00"/>
                </a:solidFill>
                <a:latin typeface="+mn-lt"/>
              </a:rPr>
              <a:t> until it is properly amended. </a:t>
            </a:r>
            <a:r>
              <a:rPr lang="en-US" sz="1200" dirty="0">
                <a:solidFill>
                  <a:srgbClr val="00FF00"/>
                </a:solidFill>
                <a:latin typeface="+mn-lt"/>
              </a:rPr>
              <a:t>(Our Republican Constitution, p24)</a:t>
            </a:r>
          </a:p>
        </p:txBody>
      </p:sp>
      <p:sp>
        <p:nvSpPr>
          <p:cNvPr id="30" name="Rectangle 29">
            <a:extLst>
              <a:ext uri="{FF2B5EF4-FFF2-40B4-BE49-F238E27FC236}">
                <a16:creationId xmlns:a16="http://schemas.microsoft.com/office/drawing/2014/main" id="{4D1B0F90-431E-4D84-96F5-8502F53CD5CF}"/>
              </a:ext>
            </a:extLst>
          </p:cNvPr>
          <p:cNvSpPr/>
          <p:nvPr/>
        </p:nvSpPr>
        <p:spPr>
          <a:xfrm>
            <a:off x="77865" y="3946029"/>
            <a:ext cx="5648749" cy="1692771"/>
          </a:xfrm>
          <a:prstGeom prst="rect">
            <a:avLst/>
          </a:prstGeom>
        </p:spPr>
        <p:txBody>
          <a:bodyPr wrap="square">
            <a:spAutoFit/>
          </a:bodyPr>
          <a:lstStyle/>
          <a:p>
            <a:r>
              <a:rPr lang="en-US" dirty="0">
                <a:solidFill>
                  <a:srgbClr val="FF0000"/>
                </a:solidFill>
                <a:latin typeface="+mn-lt"/>
              </a:rPr>
              <a:t>“A </a:t>
            </a:r>
            <a:r>
              <a:rPr lang="en-US" b="1" dirty="0">
                <a:solidFill>
                  <a:srgbClr val="FF0000"/>
                </a:solidFill>
                <a:latin typeface="+mn-lt"/>
              </a:rPr>
              <a:t>Democratic Constitution </a:t>
            </a:r>
            <a:r>
              <a:rPr lang="en-US" dirty="0">
                <a:solidFill>
                  <a:srgbClr val="FF0000"/>
                </a:solidFill>
                <a:latin typeface="+mn-lt"/>
              </a:rPr>
              <a:t>is a living constitution whose </a:t>
            </a:r>
            <a:r>
              <a:rPr lang="en-US" b="1" i="1" dirty="0">
                <a:solidFill>
                  <a:srgbClr val="FF0000"/>
                </a:solidFill>
                <a:latin typeface="+mn-lt"/>
              </a:rPr>
              <a:t>meaning evolves </a:t>
            </a:r>
            <a:r>
              <a:rPr lang="en-US" dirty="0">
                <a:solidFill>
                  <a:srgbClr val="FF0000"/>
                </a:solidFill>
                <a:latin typeface="+mn-lt"/>
              </a:rPr>
              <a:t>to align with contemporary popular desires, so that today's majority is not bound by what is called "the dead hand of the past."  The will of yesterday's majority cannot override the will of the majority today.” </a:t>
            </a:r>
          </a:p>
          <a:p>
            <a:r>
              <a:rPr lang="en-US" sz="1200" dirty="0">
                <a:solidFill>
                  <a:srgbClr val="FF0000"/>
                </a:solidFill>
                <a:latin typeface="+mn-lt"/>
              </a:rPr>
              <a:t>(Our Republican Constitution, p21)</a:t>
            </a:r>
          </a:p>
        </p:txBody>
      </p:sp>
    </p:spTree>
    <p:extLst>
      <p:ext uri="{BB962C8B-B14F-4D97-AF65-F5344CB8AC3E}">
        <p14:creationId xmlns:p14="http://schemas.microsoft.com/office/powerpoint/2010/main" val="398195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P spid="17" grpId="0"/>
      <p:bldP spid="18" grpId="0"/>
      <p:bldP spid="19" grpId="0"/>
      <p:bldP spid="20"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F22996-1D94-451E-9B52-BE49E5276A81}"/>
              </a:ext>
            </a:extLst>
          </p:cNvPr>
          <p:cNvSpPr/>
          <p:nvPr/>
        </p:nvSpPr>
        <p:spPr>
          <a:xfrm>
            <a:off x="-76200" y="0"/>
            <a:ext cx="12344400" cy="68555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4</a:t>
            </a:fld>
            <a:endParaRPr lang="en-US" dirty="0">
              <a:latin typeface="+mn-lt"/>
            </a:endParaRPr>
          </a:p>
        </p:txBody>
      </p:sp>
      <p:sp>
        <p:nvSpPr>
          <p:cNvPr id="5" name="Text Box 17">
            <a:extLst>
              <a:ext uri="{FF2B5EF4-FFF2-40B4-BE49-F238E27FC236}">
                <a16:creationId xmlns:a16="http://schemas.microsoft.com/office/drawing/2014/main" id="{EDFC8261-EA6A-449D-B0C1-0ABCEADE2E67}"/>
              </a:ext>
            </a:extLst>
          </p:cNvPr>
          <p:cNvSpPr txBox="1">
            <a:spLocks noChangeArrowheads="1"/>
          </p:cNvSpPr>
          <p:nvPr/>
        </p:nvSpPr>
        <p:spPr bwMode="auto">
          <a:xfrm>
            <a:off x="-76199" y="0"/>
            <a:ext cx="12344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b="1" dirty="0">
                <a:solidFill>
                  <a:srgbClr val="00B050"/>
                </a:solidFill>
              </a:rPr>
              <a:t>DEMOCRATIC ELEMENTS</a:t>
            </a:r>
          </a:p>
        </p:txBody>
      </p:sp>
      <p:sp>
        <p:nvSpPr>
          <p:cNvPr id="6" name="Rectangle 5">
            <a:extLst>
              <a:ext uri="{FF2B5EF4-FFF2-40B4-BE49-F238E27FC236}">
                <a16:creationId xmlns:a16="http://schemas.microsoft.com/office/drawing/2014/main" id="{D1FC7CD9-77C9-4034-9F5A-1676F3A798EA}"/>
              </a:ext>
            </a:extLst>
          </p:cNvPr>
          <p:cNvSpPr/>
          <p:nvPr/>
        </p:nvSpPr>
        <p:spPr>
          <a:xfrm>
            <a:off x="152399" y="806320"/>
            <a:ext cx="10210801" cy="2492990"/>
          </a:xfrm>
          <a:prstGeom prst="rect">
            <a:avLst/>
          </a:prstGeom>
        </p:spPr>
        <p:txBody>
          <a:bodyPr wrap="square">
            <a:spAutoFit/>
          </a:bodyPr>
          <a:lstStyle/>
          <a:p>
            <a:r>
              <a:rPr lang="en-US" sz="2600" dirty="0">
                <a:latin typeface="+mn-lt"/>
              </a:rPr>
              <a:t>“The fact that our Republican Constitution has </a:t>
            </a:r>
            <a:r>
              <a:rPr lang="en-US" sz="2600" b="1" dirty="0">
                <a:solidFill>
                  <a:srgbClr val="00B050"/>
                </a:solidFill>
                <a:latin typeface="+mn-lt"/>
              </a:rPr>
              <a:t>democratic elements</a:t>
            </a:r>
            <a:r>
              <a:rPr lang="en-US" sz="2600" dirty="0">
                <a:solidFill>
                  <a:srgbClr val="234600"/>
                </a:solidFill>
                <a:latin typeface="+mn-lt"/>
              </a:rPr>
              <a:t> </a:t>
            </a:r>
            <a:r>
              <a:rPr lang="en-US" sz="2600" dirty="0">
                <a:latin typeface="+mn-lt"/>
              </a:rPr>
              <a:t>does not make it what I am calling a </a:t>
            </a:r>
            <a:r>
              <a:rPr lang="en-US" sz="2600" dirty="0">
                <a:solidFill>
                  <a:srgbClr val="FF0000"/>
                </a:solidFill>
                <a:latin typeface="+mn-lt"/>
              </a:rPr>
              <a:t>Democratic Constitution</a:t>
            </a:r>
            <a:r>
              <a:rPr lang="en-US" sz="2600" dirty="0">
                <a:latin typeface="+mn-lt"/>
              </a:rPr>
              <a:t>.  The bare fact that a particular form of government has </a:t>
            </a:r>
            <a:r>
              <a:rPr lang="en-US" sz="2600" dirty="0">
                <a:solidFill>
                  <a:srgbClr val="00B050"/>
                </a:solidFill>
                <a:latin typeface="+mn-lt"/>
              </a:rPr>
              <a:t>elected legislators </a:t>
            </a:r>
            <a:r>
              <a:rPr lang="en-US" sz="2600" dirty="0">
                <a:latin typeface="+mn-lt"/>
              </a:rPr>
              <a:t>or an elected president does not by itself tell us whether it is a democracy or a republic.  </a:t>
            </a:r>
            <a:r>
              <a:rPr lang="en-US" sz="2600" dirty="0">
                <a:solidFill>
                  <a:srgbClr val="00B050"/>
                </a:solidFill>
                <a:latin typeface="+mn-lt"/>
              </a:rPr>
              <a:t>Representative government </a:t>
            </a:r>
            <a:r>
              <a:rPr lang="en-US" sz="2600" dirty="0">
                <a:latin typeface="+mn-lt"/>
              </a:rPr>
              <a:t>is consistent with </a:t>
            </a:r>
            <a:r>
              <a:rPr lang="en-US" sz="2600" dirty="0">
                <a:solidFill>
                  <a:srgbClr val="00B050"/>
                </a:solidFill>
                <a:latin typeface="+mn-lt"/>
              </a:rPr>
              <a:t>both</a:t>
            </a:r>
            <a:r>
              <a:rPr lang="en-US" sz="2600" dirty="0">
                <a:latin typeface="+mn-lt"/>
              </a:rPr>
              <a:t> conceptions of popular sovereignty.” </a:t>
            </a:r>
            <a:r>
              <a:rPr lang="en-US" sz="1200" dirty="0">
                <a:latin typeface="+mn-lt"/>
              </a:rPr>
              <a:t>(Our Republican Constitution, p27)</a:t>
            </a:r>
          </a:p>
        </p:txBody>
      </p:sp>
      <p:pic>
        <p:nvPicPr>
          <p:cNvPr id="7" name="Picture 6">
            <a:extLst>
              <a:ext uri="{FF2B5EF4-FFF2-40B4-BE49-F238E27FC236}">
                <a16:creationId xmlns:a16="http://schemas.microsoft.com/office/drawing/2014/main" id="{610623CA-C0C4-4C4F-AF18-CC0D502EDE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3704" y="166078"/>
            <a:ext cx="1808986" cy="2430959"/>
          </a:xfrm>
          <a:prstGeom prst="rect">
            <a:avLst/>
          </a:prstGeom>
        </p:spPr>
      </p:pic>
      <p:sp>
        <p:nvSpPr>
          <p:cNvPr id="8" name="Rectangle 7">
            <a:extLst>
              <a:ext uri="{FF2B5EF4-FFF2-40B4-BE49-F238E27FC236}">
                <a16:creationId xmlns:a16="http://schemas.microsoft.com/office/drawing/2014/main" id="{FE04ED52-7140-4CBC-9618-8536BDAFB624}"/>
              </a:ext>
            </a:extLst>
          </p:cNvPr>
          <p:cNvSpPr/>
          <p:nvPr/>
        </p:nvSpPr>
        <p:spPr>
          <a:xfrm>
            <a:off x="228600" y="5105400"/>
            <a:ext cx="11834090" cy="1077218"/>
          </a:xfrm>
          <a:prstGeom prst="rect">
            <a:avLst/>
          </a:prstGeom>
        </p:spPr>
        <p:txBody>
          <a:bodyPr wrap="square">
            <a:spAutoFit/>
          </a:bodyPr>
          <a:lstStyle/>
          <a:p>
            <a:r>
              <a:rPr lang="en-US" sz="2600" dirty="0">
                <a:latin typeface="+mn-lt"/>
              </a:rPr>
              <a:t>“</a:t>
            </a:r>
            <a:r>
              <a:rPr lang="en-US" sz="2600" b="1" dirty="0">
                <a:solidFill>
                  <a:srgbClr val="FFC000"/>
                </a:solidFill>
                <a:latin typeface="+mn-lt"/>
              </a:rPr>
              <a:t>Were the founders really against democracy? </a:t>
            </a:r>
            <a:r>
              <a:rPr lang="en-US" sz="2600" dirty="0">
                <a:latin typeface="+mn-lt"/>
              </a:rPr>
              <a:t>You bet. They blamed the problems in the states under the Articles of Confederation on an excess of democracy.” </a:t>
            </a:r>
          </a:p>
          <a:p>
            <a:r>
              <a:rPr lang="en-US" sz="1200" dirty="0">
                <a:latin typeface="+mn-lt"/>
              </a:rPr>
              <a:t>(Our Republican Constitution, p.27)</a:t>
            </a:r>
          </a:p>
        </p:txBody>
      </p:sp>
      <p:sp>
        <p:nvSpPr>
          <p:cNvPr id="9" name="Rectangle 8">
            <a:extLst>
              <a:ext uri="{FF2B5EF4-FFF2-40B4-BE49-F238E27FC236}">
                <a16:creationId xmlns:a16="http://schemas.microsoft.com/office/drawing/2014/main" id="{71E02B2F-44F0-42B6-A5EB-E7A9E3AAAFD5}"/>
              </a:ext>
            </a:extLst>
          </p:cNvPr>
          <p:cNvSpPr/>
          <p:nvPr/>
        </p:nvSpPr>
        <p:spPr>
          <a:xfrm>
            <a:off x="228599" y="3886200"/>
            <a:ext cx="11834091" cy="892552"/>
          </a:xfrm>
          <a:prstGeom prst="rect">
            <a:avLst/>
          </a:prstGeom>
        </p:spPr>
        <p:txBody>
          <a:bodyPr wrap="square">
            <a:spAutoFit/>
          </a:bodyPr>
          <a:lstStyle/>
          <a:p>
            <a:r>
              <a:rPr lang="en-US" sz="2600" dirty="0">
                <a:latin typeface="+mn-lt"/>
              </a:rPr>
              <a:t>“It is important to recognize that the </a:t>
            </a:r>
            <a:r>
              <a:rPr lang="en-US" sz="2600" dirty="0">
                <a:solidFill>
                  <a:srgbClr val="FF0000"/>
                </a:solidFill>
                <a:latin typeface="+mn-lt"/>
              </a:rPr>
              <a:t>Democratic</a:t>
            </a:r>
            <a:r>
              <a:rPr lang="en-US" sz="2600" dirty="0">
                <a:latin typeface="+mn-lt"/>
              </a:rPr>
              <a:t> and </a:t>
            </a:r>
            <a:r>
              <a:rPr lang="en-US" sz="2600" b="1" dirty="0">
                <a:solidFill>
                  <a:srgbClr val="00B050"/>
                </a:solidFill>
                <a:latin typeface="+mn-lt"/>
              </a:rPr>
              <a:t>Republican</a:t>
            </a:r>
            <a:r>
              <a:rPr lang="en-US" sz="2600" dirty="0">
                <a:latin typeface="+mn-lt"/>
              </a:rPr>
              <a:t> views of popular sovereignty and We the People are ultimately incompatible.” </a:t>
            </a:r>
            <a:r>
              <a:rPr lang="en-US" sz="1200" dirty="0">
                <a:latin typeface="+mn-lt"/>
              </a:rPr>
              <a:t>(Our Republican Constitution, p.25)</a:t>
            </a:r>
          </a:p>
        </p:txBody>
      </p:sp>
    </p:spTree>
    <p:extLst>
      <p:ext uri="{BB962C8B-B14F-4D97-AF65-F5344CB8AC3E}">
        <p14:creationId xmlns:p14="http://schemas.microsoft.com/office/powerpoint/2010/main" val="33156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5</a:t>
            </a:fld>
            <a:endParaRPr lang="en-US" dirty="0">
              <a:latin typeface="+mn-lt"/>
            </a:endParaRPr>
          </a:p>
        </p:txBody>
      </p:sp>
      <p:sp>
        <p:nvSpPr>
          <p:cNvPr id="5" name="Rectangle 4">
            <a:extLst>
              <a:ext uri="{FF2B5EF4-FFF2-40B4-BE49-F238E27FC236}">
                <a16:creationId xmlns:a16="http://schemas.microsoft.com/office/drawing/2014/main" id="{6BF65650-BC10-42EF-AE27-4A062271036F}"/>
              </a:ext>
            </a:extLst>
          </p:cNvPr>
          <p:cNvSpPr/>
          <p:nvPr/>
        </p:nvSpPr>
        <p:spPr>
          <a:xfrm>
            <a:off x="339436" y="914400"/>
            <a:ext cx="6442364" cy="1200329"/>
          </a:xfrm>
          <a:prstGeom prst="rect">
            <a:avLst/>
          </a:prstGeom>
        </p:spPr>
        <p:txBody>
          <a:bodyPr wrap="square">
            <a:spAutoFit/>
          </a:bodyPr>
          <a:lstStyle/>
          <a:p>
            <a:r>
              <a:rPr lang="en-US" sz="3000" dirty="0">
                <a:solidFill>
                  <a:schemeClr val="bg1"/>
                </a:solidFill>
                <a:latin typeface="+mn-lt"/>
              </a:rPr>
              <a:t>“A </a:t>
            </a:r>
            <a:r>
              <a:rPr lang="en-US" sz="3000" dirty="0">
                <a:solidFill>
                  <a:srgbClr val="FFFF00"/>
                </a:solidFill>
                <a:latin typeface="+mn-lt"/>
              </a:rPr>
              <a:t>democracy</a:t>
            </a:r>
            <a:r>
              <a:rPr lang="en-US" sz="3000" dirty="0">
                <a:solidFill>
                  <a:schemeClr val="bg1"/>
                </a:solidFill>
                <a:latin typeface="+mn-lt"/>
              </a:rPr>
              <a:t> is two wolves and a lamb voting on what to have for lunch.”</a:t>
            </a:r>
          </a:p>
          <a:p>
            <a:r>
              <a:rPr lang="en-US" sz="1200" dirty="0">
                <a:solidFill>
                  <a:schemeClr val="bg1"/>
                </a:solidFill>
                <a:latin typeface="+mn-lt"/>
              </a:rPr>
              <a:t>(Gary Strand, Usenet group </a:t>
            </a:r>
            <a:r>
              <a:rPr lang="en-US" sz="1200" dirty="0" err="1">
                <a:solidFill>
                  <a:schemeClr val="bg1"/>
                </a:solidFill>
                <a:latin typeface="+mn-lt"/>
              </a:rPr>
              <a:t>sci.environment</a:t>
            </a:r>
            <a:r>
              <a:rPr lang="en-US" sz="1200" dirty="0">
                <a:solidFill>
                  <a:schemeClr val="bg1"/>
                </a:solidFill>
                <a:latin typeface="+mn-lt"/>
              </a:rPr>
              <a:t>, 23 April 1990)</a:t>
            </a:r>
          </a:p>
        </p:txBody>
      </p:sp>
      <p:sp>
        <p:nvSpPr>
          <p:cNvPr id="7" name="Text Box 17">
            <a:extLst>
              <a:ext uri="{FF2B5EF4-FFF2-40B4-BE49-F238E27FC236}">
                <a16:creationId xmlns:a16="http://schemas.microsoft.com/office/drawing/2014/main" id="{A004FFFF-A15D-4C24-88CD-A1284EF0E4E0}"/>
              </a:ext>
            </a:extLst>
          </p:cNvPr>
          <p:cNvSpPr txBox="1">
            <a:spLocks noChangeArrowheads="1"/>
          </p:cNvSpPr>
          <p:nvPr/>
        </p:nvSpPr>
        <p:spPr bwMode="auto">
          <a:xfrm>
            <a:off x="0" y="0"/>
            <a:ext cx="1219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FF0000"/>
                </a:solidFill>
              </a:rPr>
              <a:t>TYRANNY OF MAJORITY RULE</a:t>
            </a:r>
          </a:p>
        </p:txBody>
      </p:sp>
      <p:sp>
        <p:nvSpPr>
          <p:cNvPr id="2" name="Rectangle 1">
            <a:extLst>
              <a:ext uri="{FF2B5EF4-FFF2-40B4-BE49-F238E27FC236}">
                <a16:creationId xmlns:a16="http://schemas.microsoft.com/office/drawing/2014/main" id="{8A60D116-F651-4A12-B6C4-D4E54D19F3A0}"/>
              </a:ext>
            </a:extLst>
          </p:cNvPr>
          <p:cNvSpPr/>
          <p:nvPr/>
        </p:nvSpPr>
        <p:spPr>
          <a:xfrm>
            <a:off x="609600" y="2418814"/>
            <a:ext cx="6172200" cy="3600986"/>
          </a:xfrm>
          <a:prstGeom prst="rect">
            <a:avLst/>
          </a:prstGeom>
        </p:spPr>
        <p:txBody>
          <a:bodyPr wrap="square">
            <a:spAutoFit/>
          </a:bodyPr>
          <a:lstStyle/>
          <a:p>
            <a:r>
              <a:rPr lang="en-US" sz="2400" dirty="0">
                <a:solidFill>
                  <a:schemeClr val="bg1"/>
                </a:solidFill>
                <a:latin typeface="+mn-lt"/>
              </a:rPr>
              <a:t>“A democracy cannot exist as a permanent form of government. It can only exist until the </a:t>
            </a:r>
            <a:r>
              <a:rPr lang="en-US" sz="2400" dirty="0">
                <a:solidFill>
                  <a:srgbClr val="FFFF00"/>
                </a:solidFill>
                <a:latin typeface="+mn-lt"/>
              </a:rPr>
              <a:t>majority</a:t>
            </a:r>
            <a:r>
              <a:rPr lang="en-US" sz="2400" dirty="0">
                <a:solidFill>
                  <a:schemeClr val="bg1"/>
                </a:solidFill>
                <a:latin typeface="+mn-lt"/>
              </a:rPr>
              <a:t> discovers it can </a:t>
            </a:r>
            <a:r>
              <a:rPr lang="en-US" sz="2400" dirty="0">
                <a:solidFill>
                  <a:srgbClr val="FF0000"/>
                </a:solidFill>
                <a:latin typeface="+mn-lt"/>
              </a:rPr>
              <a:t>vote itself largess out of the public treasury</a:t>
            </a:r>
            <a:r>
              <a:rPr lang="en-US" sz="2400" dirty="0">
                <a:solidFill>
                  <a:schemeClr val="bg1"/>
                </a:solidFill>
                <a:latin typeface="+mn-lt"/>
              </a:rPr>
              <a:t>. After that, the majority always votes for the candidate </a:t>
            </a:r>
            <a:r>
              <a:rPr lang="en-US" sz="2400" dirty="0">
                <a:solidFill>
                  <a:srgbClr val="FFFF00"/>
                </a:solidFill>
                <a:latin typeface="+mn-lt"/>
              </a:rPr>
              <a:t>promising the most benefits </a:t>
            </a:r>
            <a:r>
              <a:rPr lang="en-US" sz="2400" dirty="0">
                <a:solidFill>
                  <a:schemeClr val="bg1"/>
                </a:solidFill>
                <a:latin typeface="+mn-lt"/>
              </a:rPr>
              <a:t>with the result the democracy </a:t>
            </a:r>
            <a:r>
              <a:rPr lang="en-US" sz="2400" dirty="0">
                <a:solidFill>
                  <a:srgbClr val="FF0000"/>
                </a:solidFill>
                <a:latin typeface="+mn-lt"/>
              </a:rPr>
              <a:t>collapses because of the loose fiscal policy</a:t>
            </a:r>
            <a:r>
              <a:rPr lang="en-US" sz="2400" dirty="0">
                <a:solidFill>
                  <a:schemeClr val="bg1"/>
                </a:solidFill>
                <a:latin typeface="+mn-lt"/>
              </a:rPr>
              <a:t> ensuing, always to be followed by a dictatorship, then a monarchy.“ </a:t>
            </a:r>
          </a:p>
          <a:p>
            <a:r>
              <a:rPr lang="en-US" sz="1200" dirty="0">
                <a:solidFill>
                  <a:schemeClr val="bg1"/>
                </a:solidFill>
                <a:latin typeface="+mn-lt"/>
              </a:rPr>
              <a:t>("This is the Hard Core of Freedom“, Elmer T. Peterson, The Daily Oklahoman, Dec. 9, 1951)</a:t>
            </a:r>
          </a:p>
        </p:txBody>
      </p:sp>
      <p:pic>
        <p:nvPicPr>
          <p:cNvPr id="9" name="Picture 2" descr="http://i1332.photobucket.com/albums/w611/onrgaia/B5NZKFzIUAA3a47jpg-large_zps8d153018.jpeg">
            <a:extLst>
              <a:ext uri="{FF2B5EF4-FFF2-40B4-BE49-F238E27FC236}">
                <a16:creationId xmlns:a16="http://schemas.microsoft.com/office/drawing/2014/main" id="{ADB12133-6DEE-4DB3-85FB-949A1A769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236" y="838200"/>
            <a:ext cx="4501233" cy="36009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7" descr="A group of dogs&#10;&#10;Description automatically generated with low confidence">
            <a:extLst>
              <a:ext uri="{FF2B5EF4-FFF2-40B4-BE49-F238E27FC236}">
                <a16:creationId xmlns:a16="http://schemas.microsoft.com/office/drawing/2014/main" id="{C44AE7F0-B0B0-40C8-BD9E-558CD252F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2041" y="4572000"/>
            <a:ext cx="4306905" cy="2109427"/>
          </a:xfrm>
          <a:prstGeom prst="rect">
            <a:avLst/>
          </a:prstGeom>
        </p:spPr>
      </p:pic>
    </p:spTree>
    <p:extLst>
      <p:ext uri="{BB962C8B-B14F-4D97-AF65-F5344CB8AC3E}">
        <p14:creationId xmlns:p14="http://schemas.microsoft.com/office/powerpoint/2010/main" val="270841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a:extLst>
              <a:ext uri="{FF2B5EF4-FFF2-40B4-BE49-F238E27FC236}">
                <a16:creationId xmlns:a16="http://schemas.microsoft.com/office/drawing/2014/main" id="{055A27E6-48BB-554C-929F-3AF068656058}"/>
              </a:ext>
            </a:extLst>
          </p:cNvPr>
          <p:cNvGraphicFramePr>
            <a:graphicFrameLocks noChangeAspect="1"/>
          </p:cNvGraphicFramePr>
          <p:nvPr>
            <p:extLst>
              <p:ext uri="{D42A27DB-BD31-4B8C-83A1-F6EECF244321}">
                <p14:modId xmlns:p14="http://schemas.microsoft.com/office/powerpoint/2010/main" val="2233049790"/>
              </p:ext>
            </p:extLst>
          </p:nvPr>
        </p:nvGraphicFramePr>
        <p:xfrm>
          <a:off x="6477001" y="1706967"/>
          <a:ext cx="5410200" cy="4922433"/>
        </p:xfrm>
        <a:graphic>
          <a:graphicData uri="http://schemas.openxmlformats.org/presentationml/2006/ole">
            <mc:AlternateContent xmlns:mc="http://schemas.openxmlformats.org/markup-compatibility/2006">
              <mc:Choice xmlns:v="urn:schemas-microsoft-com:vml" Requires="v">
                <p:oleObj r:id="rId2" imgW="1725120" imgH="1569600" progId="">
                  <p:embed/>
                </p:oleObj>
              </mc:Choice>
              <mc:Fallback>
                <p:oleObj r:id="rId2" imgW="1725120" imgH="1569600" progId="">
                  <p:embed/>
                  <p:pic>
                    <p:nvPicPr>
                      <p:cNvPr id="0" name=""/>
                      <p:cNvPicPr/>
                      <p:nvPr/>
                    </p:nvPicPr>
                    <p:blipFill>
                      <a:blip r:embed="rId3"/>
                      <a:stretch>
                        <a:fillRect/>
                      </a:stretch>
                    </p:blipFill>
                    <p:spPr>
                      <a:xfrm>
                        <a:off x="6477001" y="1706967"/>
                        <a:ext cx="5410200" cy="4922433"/>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6</a:t>
            </a:fld>
            <a:endParaRPr lang="en-US" dirty="0"/>
          </a:p>
        </p:txBody>
      </p:sp>
      <p:sp>
        <p:nvSpPr>
          <p:cNvPr id="2" name="Rectangle 1">
            <a:extLst>
              <a:ext uri="{FF2B5EF4-FFF2-40B4-BE49-F238E27FC236}">
                <a16:creationId xmlns:a16="http://schemas.microsoft.com/office/drawing/2014/main" id="{1A639756-A7EC-4047-B9C9-A975740BE9EF}"/>
              </a:ext>
            </a:extLst>
          </p:cNvPr>
          <p:cNvSpPr/>
          <p:nvPr/>
        </p:nvSpPr>
        <p:spPr>
          <a:xfrm>
            <a:off x="152400" y="762000"/>
            <a:ext cx="11106628" cy="923330"/>
          </a:xfrm>
          <a:prstGeom prst="rect">
            <a:avLst/>
          </a:prstGeom>
        </p:spPr>
        <p:txBody>
          <a:bodyPr wrap="square">
            <a:spAutoFit/>
          </a:bodyPr>
          <a:lstStyle/>
          <a:p>
            <a:r>
              <a:rPr lang="en-US" dirty="0">
                <a:solidFill>
                  <a:schemeClr val="bg1"/>
                </a:solidFill>
                <a:latin typeface="+mn-lt"/>
              </a:rPr>
              <a:t>“</a:t>
            </a:r>
            <a:r>
              <a:rPr lang="en-US" b="1" dirty="0">
                <a:solidFill>
                  <a:schemeClr val="bg1"/>
                </a:solidFill>
                <a:latin typeface="+mn-lt"/>
              </a:rPr>
              <a:t>DEBT CEILING: </a:t>
            </a:r>
            <a:r>
              <a:rPr lang="en-US" dirty="0">
                <a:solidFill>
                  <a:schemeClr val="bg1"/>
                </a:solidFill>
                <a:latin typeface="+mn-lt"/>
              </a:rPr>
              <a:t>A statutorily imposed debt ceiling has been in effect since 1917 when the US Congress passed the </a:t>
            </a:r>
            <a:r>
              <a:rPr lang="en-US" i="1" dirty="0">
                <a:solidFill>
                  <a:schemeClr val="bg1"/>
                </a:solidFill>
                <a:latin typeface="+mn-lt"/>
              </a:rPr>
              <a:t>Second Liberty Bond Act</a:t>
            </a:r>
            <a:r>
              <a:rPr lang="en-US" dirty="0">
                <a:solidFill>
                  <a:schemeClr val="bg1"/>
                </a:solidFill>
                <a:latin typeface="+mn-lt"/>
              </a:rPr>
              <a:t>. Before 1917 there was no debt ceiling in force, but there were parliamentary procedural limitations on the amount of debt that could be issued by the government”. </a:t>
            </a:r>
            <a:r>
              <a:rPr lang="en-US" sz="1200" dirty="0">
                <a:solidFill>
                  <a:schemeClr val="bg1"/>
                </a:solidFill>
                <a:latin typeface="+mn-lt"/>
              </a:rPr>
              <a:t>(Wikipedia.org, History of United States debt ceiling)</a:t>
            </a:r>
          </a:p>
        </p:txBody>
      </p:sp>
      <p:sp>
        <p:nvSpPr>
          <p:cNvPr id="6" name="Rectangle 5">
            <a:extLst>
              <a:ext uri="{FF2B5EF4-FFF2-40B4-BE49-F238E27FC236}">
                <a16:creationId xmlns:a16="http://schemas.microsoft.com/office/drawing/2014/main" id="{0B953D65-AAC9-43A4-AB07-D0A71264A0DB}"/>
              </a:ext>
            </a:extLst>
          </p:cNvPr>
          <p:cNvSpPr/>
          <p:nvPr/>
        </p:nvSpPr>
        <p:spPr>
          <a:xfrm>
            <a:off x="157913" y="5798403"/>
            <a:ext cx="6204786" cy="830997"/>
          </a:xfrm>
          <a:prstGeom prst="rect">
            <a:avLst/>
          </a:prstGeom>
        </p:spPr>
        <p:txBody>
          <a:bodyPr wrap="square">
            <a:spAutoFit/>
          </a:bodyPr>
          <a:lstStyle/>
          <a:p>
            <a:r>
              <a:rPr lang="en-US" dirty="0">
                <a:solidFill>
                  <a:schemeClr val="bg1"/>
                </a:solidFill>
                <a:latin typeface="+mn-lt"/>
              </a:rPr>
              <a:t>“The chart shows that the debt ceiling didn't even hit $1 trillion until 1982 … Since then, it's </a:t>
            </a:r>
            <a:r>
              <a:rPr lang="en-US" dirty="0">
                <a:solidFill>
                  <a:srgbClr val="FF0000"/>
                </a:solidFill>
                <a:latin typeface="+mn-lt"/>
              </a:rPr>
              <a:t>increased exponentially</a:t>
            </a:r>
            <a:r>
              <a:rPr lang="en-US" dirty="0">
                <a:solidFill>
                  <a:schemeClr val="bg1"/>
                </a:solidFill>
                <a:latin typeface="+mn-lt"/>
              </a:rPr>
              <a:t>.” </a:t>
            </a:r>
          </a:p>
          <a:p>
            <a:r>
              <a:rPr lang="en-US" sz="1200" dirty="0">
                <a:solidFill>
                  <a:schemeClr val="bg1"/>
                </a:solidFill>
                <a:latin typeface="+mn-lt"/>
              </a:rPr>
              <a:t>(The U.S. Debt Ceiling: A Historical Look”, The Atlantic.com, April 29, 2011)</a:t>
            </a:r>
          </a:p>
        </p:txBody>
      </p:sp>
      <p:sp>
        <p:nvSpPr>
          <p:cNvPr id="7" name="Rectangle 6">
            <a:extLst>
              <a:ext uri="{FF2B5EF4-FFF2-40B4-BE49-F238E27FC236}">
                <a16:creationId xmlns:a16="http://schemas.microsoft.com/office/drawing/2014/main" id="{4F9CC854-4175-4077-89B2-2AC474F4EE99}"/>
              </a:ext>
            </a:extLst>
          </p:cNvPr>
          <p:cNvSpPr/>
          <p:nvPr/>
        </p:nvSpPr>
        <p:spPr>
          <a:xfrm>
            <a:off x="196015" y="4970354"/>
            <a:ext cx="6204785" cy="830997"/>
          </a:xfrm>
          <a:prstGeom prst="rect">
            <a:avLst/>
          </a:prstGeom>
        </p:spPr>
        <p:txBody>
          <a:bodyPr wrap="square">
            <a:spAutoFit/>
          </a:bodyPr>
          <a:lstStyle/>
          <a:p>
            <a:r>
              <a:rPr lang="en-US" dirty="0">
                <a:solidFill>
                  <a:schemeClr val="bg1"/>
                </a:solidFill>
              </a:rPr>
              <a:t>“Congress has lifted or suspended the limit more than </a:t>
            </a:r>
            <a:r>
              <a:rPr lang="en-US" dirty="0">
                <a:solidFill>
                  <a:srgbClr val="FF0000"/>
                </a:solidFill>
              </a:rPr>
              <a:t>84 times </a:t>
            </a:r>
            <a:r>
              <a:rPr lang="en-US" dirty="0">
                <a:solidFill>
                  <a:schemeClr val="bg1"/>
                </a:solidFill>
              </a:rPr>
              <a:t>since its establishment…”</a:t>
            </a:r>
          </a:p>
          <a:p>
            <a:r>
              <a:rPr lang="en-US" sz="1200" dirty="0">
                <a:solidFill>
                  <a:schemeClr val="bg1"/>
                </a:solidFill>
                <a:latin typeface="+mn-lt"/>
              </a:rPr>
              <a:t>(Brookings </a:t>
            </a:r>
            <a:r>
              <a:rPr lang="en-US" sz="1200" dirty="0" err="1">
                <a:solidFill>
                  <a:schemeClr val="bg1"/>
                </a:solidFill>
                <a:latin typeface="+mn-lt"/>
              </a:rPr>
              <a:t>Institute:The</a:t>
            </a:r>
            <a:r>
              <a:rPr lang="en-US" sz="1200" dirty="0">
                <a:solidFill>
                  <a:schemeClr val="bg1"/>
                </a:solidFill>
                <a:latin typeface="+mn-lt"/>
              </a:rPr>
              <a:t> Hutchins Center Explains: The debt limit, March 15, 2019)</a:t>
            </a:r>
          </a:p>
        </p:txBody>
      </p:sp>
      <p:sp>
        <p:nvSpPr>
          <p:cNvPr id="11" name="TextBox 10">
            <a:extLst>
              <a:ext uri="{FF2B5EF4-FFF2-40B4-BE49-F238E27FC236}">
                <a16:creationId xmlns:a16="http://schemas.microsoft.com/office/drawing/2014/main" id="{6C1DD1D0-6F51-4DF6-8868-387D7F6F9774}"/>
              </a:ext>
            </a:extLst>
          </p:cNvPr>
          <p:cNvSpPr txBox="1"/>
          <p:nvPr/>
        </p:nvSpPr>
        <p:spPr>
          <a:xfrm>
            <a:off x="0" y="0"/>
            <a:ext cx="12192000"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mn-lt"/>
              </a:rPr>
              <a:t>NATIONAL DEBT</a:t>
            </a:r>
          </a:p>
        </p:txBody>
      </p:sp>
      <p:pic>
        <p:nvPicPr>
          <p:cNvPr id="12" name="Picture 11" descr="A picture containing sky&#10;&#10;Description automatically generated">
            <a:extLst>
              <a:ext uri="{FF2B5EF4-FFF2-40B4-BE49-F238E27FC236}">
                <a16:creationId xmlns:a16="http://schemas.microsoft.com/office/drawing/2014/main" id="{5F5CD01D-946E-4E1A-A400-1D39D800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639" y="1676400"/>
            <a:ext cx="5751250" cy="3238099"/>
          </a:xfrm>
          <a:prstGeom prst="rect">
            <a:avLst/>
          </a:prstGeom>
        </p:spPr>
      </p:pic>
      <p:grpSp>
        <p:nvGrpSpPr>
          <p:cNvPr id="9" name="Group 8">
            <a:extLst>
              <a:ext uri="{FF2B5EF4-FFF2-40B4-BE49-F238E27FC236}">
                <a16:creationId xmlns:a16="http://schemas.microsoft.com/office/drawing/2014/main" id="{02D302E3-2A6F-4988-8A57-1822F91A04DB}"/>
              </a:ext>
            </a:extLst>
          </p:cNvPr>
          <p:cNvGrpSpPr/>
          <p:nvPr/>
        </p:nvGrpSpPr>
        <p:grpSpPr>
          <a:xfrm>
            <a:off x="10492633" y="2756241"/>
            <a:ext cx="956444" cy="2996791"/>
            <a:chOff x="10492633" y="2756241"/>
            <a:chExt cx="956444" cy="2996791"/>
          </a:xfrm>
        </p:grpSpPr>
        <p:sp>
          <p:nvSpPr>
            <p:cNvPr id="3" name="TextBox 2">
              <a:extLst>
                <a:ext uri="{FF2B5EF4-FFF2-40B4-BE49-F238E27FC236}">
                  <a16:creationId xmlns:a16="http://schemas.microsoft.com/office/drawing/2014/main" id="{4CE47FBE-FB6B-40BD-9E3E-D90538969B96}"/>
                </a:ext>
              </a:extLst>
            </p:cNvPr>
            <p:cNvSpPr txBox="1"/>
            <p:nvPr/>
          </p:nvSpPr>
          <p:spPr>
            <a:xfrm rot="17694078">
              <a:off x="9670091" y="4468825"/>
              <a:ext cx="2106749" cy="461665"/>
            </a:xfrm>
            <a:prstGeom prst="rect">
              <a:avLst/>
            </a:prstGeom>
            <a:noFill/>
          </p:spPr>
          <p:txBody>
            <a:bodyPr wrap="square" rtlCol="0">
              <a:spAutoFit/>
            </a:bodyPr>
            <a:lstStyle/>
            <a:p>
              <a:r>
                <a:rPr lang="en-US" sz="2400" dirty="0">
                  <a:solidFill>
                    <a:srgbClr val="FF0000"/>
                  </a:solidFill>
                </a:rPr>
                <a:t>Welfare State</a:t>
              </a:r>
            </a:p>
          </p:txBody>
        </p:sp>
        <p:sp>
          <p:nvSpPr>
            <p:cNvPr id="8" name="Arrow: Right 7">
              <a:extLst>
                <a:ext uri="{FF2B5EF4-FFF2-40B4-BE49-F238E27FC236}">
                  <a16:creationId xmlns:a16="http://schemas.microsoft.com/office/drawing/2014/main" id="{ACBD2BDA-E25B-45FE-8E36-ABFB346BCFD8}"/>
                </a:ext>
              </a:extLst>
            </p:cNvPr>
            <p:cNvSpPr/>
            <p:nvPr/>
          </p:nvSpPr>
          <p:spPr>
            <a:xfrm rot="17518366">
              <a:off x="10815301" y="3230521"/>
              <a:ext cx="1108056" cy="1594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5405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7</a:t>
            </a:fld>
            <a:endParaRPr lang="en-US" dirty="0">
              <a:latin typeface="+mn-lt"/>
            </a:endParaRPr>
          </a:p>
        </p:txBody>
      </p:sp>
      <p:sp>
        <p:nvSpPr>
          <p:cNvPr id="5" name="Rectangle 4">
            <a:extLst>
              <a:ext uri="{FF2B5EF4-FFF2-40B4-BE49-F238E27FC236}">
                <a16:creationId xmlns:a16="http://schemas.microsoft.com/office/drawing/2014/main" id="{634E27FC-2480-4B26-B557-13C21C1246CE}"/>
              </a:ext>
            </a:extLst>
          </p:cNvPr>
          <p:cNvSpPr/>
          <p:nvPr/>
        </p:nvSpPr>
        <p:spPr>
          <a:xfrm>
            <a:off x="190500" y="5029200"/>
            <a:ext cx="11848289" cy="1569660"/>
          </a:xfrm>
          <a:prstGeom prst="rect">
            <a:avLst/>
          </a:prstGeom>
        </p:spPr>
        <p:txBody>
          <a:bodyPr wrap="square">
            <a:spAutoFit/>
          </a:bodyPr>
          <a:lstStyle/>
          <a:p>
            <a:pPr marL="0" marR="0">
              <a:spcBef>
                <a:spcPts val="0"/>
              </a:spcBef>
              <a:spcAft>
                <a:spcPts val="0"/>
              </a:spcAft>
            </a:pPr>
            <a:r>
              <a:rPr lang="en-US" sz="2400" b="1" dirty="0">
                <a:solidFill>
                  <a:srgbClr val="00FF00"/>
                </a:solidFill>
                <a:latin typeface="Calibri" panose="020F0502020204030204" pitchFamily="34" charset="0"/>
                <a:ea typeface="Calibri" panose="020F0502020204030204" pitchFamily="34" charset="0"/>
                <a:cs typeface="Times New Roman" panose="02020603050405020304" pitchFamily="18" charset="0"/>
              </a:rPr>
              <a:t>Frederic </a:t>
            </a:r>
            <a:r>
              <a:rPr lang="en-US" sz="2400" b="1" dirty="0" err="1">
                <a:solidFill>
                  <a:srgbClr val="00FF00"/>
                </a:solidFill>
                <a:latin typeface="Calibri" panose="020F0502020204030204" pitchFamily="34" charset="0"/>
                <a:ea typeface="Calibri" panose="020F0502020204030204" pitchFamily="34" charset="0"/>
                <a:cs typeface="Times New Roman" panose="02020603050405020304" pitchFamily="18" charset="0"/>
              </a:rPr>
              <a:t>Bastiat</a:t>
            </a:r>
            <a:r>
              <a:rPr lang="en-US" sz="2400" b="1" dirty="0">
                <a:solidFill>
                  <a:srgbClr val="00FF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“But how is this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legal plunder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to be identified? Quite simply. See if the law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takes from some persons what belongs to them and gives it to other persons to whom it does not belong</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See if the law benefits one citizen at the expense of another by doing what the citizen himself cannot do without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committing a crime</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Law, by Frederic </a:t>
            </a:r>
            <a:r>
              <a:rPr lang="en-US" sz="1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Bastiat</a:t>
            </a: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176AE88-0996-492E-A1B4-5DD35758C656}"/>
              </a:ext>
            </a:extLst>
          </p:cNvPr>
          <p:cNvSpPr/>
          <p:nvPr/>
        </p:nvSpPr>
        <p:spPr>
          <a:xfrm>
            <a:off x="190500" y="838200"/>
            <a:ext cx="11810999" cy="830997"/>
          </a:xfrm>
          <a:prstGeom prst="rect">
            <a:avLst/>
          </a:prstGeom>
        </p:spPr>
        <p:txBody>
          <a:bodyPr wrap="square">
            <a:spAutoFit/>
          </a:bodyPr>
          <a:lstStyle/>
          <a:p>
            <a:pPr marL="0" marR="0">
              <a:spcBef>
                <a:spcPts val="0"/>
              </a:spcBef>
              <a:spcAft>
                <a:spcPts val="0"/>
              </a:spcAft>
            </a:pPr>
            <a:r>
              <a:rPr lang="en-US" sz="2400" b="1" dirty="0">
                <a:solidFill>
                  <a:srgbClr val="00FF00"/>
                </a:solidFill>
                <a:latin typeface="Calibri" panose="020F0502020204030204" pitchFamily="34" charset="0"/>
                <a:ea typeface="Calibri" panose="020F0502020204030204" pitchFamily="34" charset="0"/>
                <a:cs typeface="Times New Roman" panose="02020603050405020304" pitchFamily="18" charset="0"/>
              </a:rPr>
              <a:t>George Bernard Shaw: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government that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robs Peter to pay Paul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can always depend on the support of Paul.” </a:t>
            </a:r>
            <a:r>
              <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(Everybody's Political What's What, 1944, Ch. 30, p. 256)</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17">
            <a:extLst>
              <a:ext uri="{FF2B5EF4-FFF2-40B4-BE49-F238E27FC236}">
                <a16:creationId xmlns:a16="http://schemas.microsoft.com/office/drawing/2014/main" id="{32061DC1-659D-4A86-B55D-7D6FBE2F0B19}"/>
              </a:ext>
            </a:extLst>
          </p:cNvPr>
          <p:cNvSpPr txBox="1">
            <a:spLocks noChangeArrowheads="1"/>
          </p:cNvSpPr>
          <p:nvPr/>
        </p:nvSpPr>
        <p:spPr bwMode="auto">
          <a:xfrm>
            <a:off x="0" y="0"/>
            <a:ext cx="1219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FF0000"/>
                </a:solidFill>
              </a:rPr>
              <a:t>RISE OF THE WELFARE STATE</a:t>
            </a:r>
          </a:p>
        </p:txBody>
      </p:sp>
      <p:grpSp>
        <p:nvGrpSpPr>
          <p:cNvPr id="6" name="Group 5">
            <a:extLst>
              <a:ext uri="{FF2B5EF4-FFF2-40B4-BE49-F238E27FC236}">
                <a16:creationId xmlns:a16="http://schemas.microsoft.com/office/drawing/2014/main" id="{3FA2AFE9-32A6-48D8-A8E0-8333B8B372DC}"/>
              </a:ext>
            </a:extLst>
          </p:cNvPr>
          <p:cNvGrpSpPr/>
          <p:nvPr/>
        </p:nvGrpSpPr>
        <p:grpSpPr>
          <a:xfrm>
            <a:off x="2514598" y="1685882"/>
            <a:ext cx="7162801" cy="3326632"/>
            <a:chOff x="2514598" y="1685882"/>
            <a:chExt cx="7162801" cy="3326632"/>
          </a:xfrm>
        </p:grpSpPr>
        <p:pic>
          <p:nvPicPr>
            <p:cNvPr id="3" name="Picture 2" descr="A picture containing diagram&#10;&#10;Description automatically generated">
              <a:extLst>
                <a:ext uri="{FF2B5EF4-FFF2-40B4-BE49-F238E27FC236}">
                  <a16:creationId xmlns:a16="http://schemas.microsoft.com/office/drawing/2014/main" id="{16492763-FD69-4D3C-9F68-DA712ECF8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598" y="1685882"/>
              <a:ext cx="7162801" cy="3326632"/>
            </a:xfrm>
            <a:prstGeom prst="rect">
              <a:avLst/>
            </a:prstGeom>
          </p:spPr>
        </p:pic>
        <p:sp>
          <p:nvSpPr>
            <p:cNvPr id="11" name="TextBox 10">
              <a:extLst>
                <a:ext uri="{FF2B5EF4-FFF2-40B4-BE49-F238E27FC236}">
                  <a16:creationId xmlns:a16="http://schemas.microsoft.com/office/drawing/2014/main" id="{1340F77A-E3B4-45A3-92A4-1D4A3C48D83B}"/>
                </a:ext>
              </a:extLst>
            </p:cNvPr>
            <p:cNvSpPr txBox="1"/>
            <p:nvPr/>
          </p:nvSpPr>
          <p:spPr>
            <a:xfrm>
              <a:off x="4038600" y="3705786"/>
              <a:ext cx="445956" cy="553998"/>
            </a:xfrm>
            <a:prstGeom prst="rect">
              <a:avLst/>
            </a:prstGeom>
            <a:noFill/>
          </p:spPr>
          <p:txBody>
            <a:bodyPr wrap="none" rtlCol="0">
              <a:spAutoFit/>
            </a:bodyPr>
            <a:lstStyle/>
            <a:p>
              <a:pPr algn="ctr"/>
              <a:r>
                <a:rPr lang="en-US" sz="1000" dirty="0">
                  <a:solidFill>
                    <a:srgbClr val="FF0000"/>
                  </a:solidFill>
                </a:rPr>
                <a:t>Vote</a:t>
              </a:r>
            </a:p>
            <a:p>
              <a:pPr algn="ctr"/>
              <a:r>
                <a:rPr lang="en-US" sz="1000" dirty="0">
                  <a:solidFill>
                    <a:srgbClr val="FF0000"/>
                  </a:solidFill>
                </a:rPr>
                <a:t>For</a:t>
              </a:r>
            </a:p>
            <a:p>
              <a:pPr algn="ctr"/>
              <a:r>
                <a:rPr lang="en-US" sz="1000" dirty="0">
                  <a:solidFill>
                    <a:srgbClr val="FF0000"/>
                  </a:solidFill>
                </a:rPr>
                <a:t>Me</a:t>
              </a:r>
            </a:p>
          </p:txBody>
        </p:sp>
        <p:sp>
          <p:nvSpPr>
            <p:cNvPr id="12" name="TextBox 11">
              <a:extLst>
                <a:ext uri="{FF2B5EF4-FFF2-40B4-BE49-F238E27FC236}">
                  <a16:creationId xmlns:a16="http://schemas.microsoft.com/office/drawing/2014/main" id="{63DD50F1-0F25-4AE3-A6EE-8AC2F4301EA5}"/>
                </a:ext>
              </a:extLst>
            </p:cNvPr>
            <p:cNvSpPr txBox="1"/>
            <p:nvPr/>
          </p:nvSpPr>
          <p:spPr>
            <a:xfrm rot="1477381">
              <a:off x="7715136" y="3773501"/>
              <a:ext cx="445956" cy="553998"/>
            </a:xfrm>
            <a:prstGeom prst="rect">
              <a:avLst/>
            </a:prstGeom>
            <a:noFill/>
          </p:spPr>
          <p:txBody>
            <a:bodyPr wrap="none" rtlCol="0">
              <a:spAutoFit/>
            </a:bodyPr>
            <a:lstStyle/>
            <a:p>
              <a:pPr algn="ctr"/>
              <a:r>
                <a:rPr lang="en-US" sz="1000" dirty="0">
                  <a:solidFill>
                    <a:srgbClr val="FF0000"/>
                  </a:solidFill>
                </a:rPr>
                <a:t>Vote</a:t>
              </a:r>
            </a:p>
            <a:p>
              <a:pPr algn="ctr"/>
              <a:r>
                <a:rPr lang="en-US" sz="1000" dirty="0">
                  <a:solidFill>
                    <a:srgbClr val="FF0000"/>
                  </a:solidFill>
                </a:rPr>
                <a:t>For</a:t>
              </a:r>
            </a:p>
            <a:p>
              <a:pPr algn="ctr"/>
              <a:r>
                <a:rPr lang="en-US" sz="1000" dirty="0">
                  <a:solidFill>
                    <a:srgbClr val="FF0000"/>
                  </a:solidFill>
                </a:rPr>
                <a:t>Me</a:t>
              </a:r>
            </a:p>
          </p:txBody>
        </p:sp>
      </p:grpSp>
    </p:spTree>
    <p:extLst>
      <p:ext uri="{BB962C8B-B14F-4D97-AF65-F5344CB8AC3E}">
        <p14:creationId xmlns:p14="http://schemas.microsoft.com/office/powerpoint/2010/main" val="24568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8</a:t>
            </a:fld>
            <a:endParaRPr lang="en-US" dirty="0">
              <a:latin typeface="+mn-lt"/>
            </a:endParaRPr>
          </a:p>
        </p:txBody>
      </p:sp>
      <p:sp>
        <p:nvSpPr>
          <p:cNvPr id="5" name="Rectangle 4">
            <a:extLst>
              <a:ext uri="{FF2B5EF4-FFF2-40B4-BE49-F238E27FC236}">
                <a16:creationId xmlns:a16="http://schemas.microsoft.com/office/drawing/2014/main" id="{0622AF2D-DAAB-4AD7-AABF-0FAFAFB41A21}"/>
              </a:ext>
            </a:extLst>
          </p:cNvPr>
          <p:cNvSpPr/>
          <p:nvPr/>
        </p:nvSpPr>
        <p:spPr>
          <a:xfrm>
            <a:off x="2057400" y="838200"/>
            <a:ext cx="9982200" cy="2123658"/>
          </a:xfrm>
          <a:prstGeom prst="rect">
            <a:avLst/>
          </a:prstGeom>
        </p:spPr>
        <p:txBody>
          <a:bodyPr wrap="square">
            <a:spAutoFit/>
          </a:bodyPr>
          <a:lstStyle/>
          <a:p>
            <a:pPr marL="0" marR="0">
              <a:spcBef>
                <a:spcPts val="0"/>
              </a:spcBef>
              <a:spcAft>
                <a:spcPts val="0"/>
              </a:spcAft>
            </a:pPr>
            <a:r>
              <a:rPr lang="en-US" sz="2200" b="1" dirty="0">
                <a:solidFill>
                  <a:srgbClr val="00FF00"/>
                </a:solidFill>
                <a:latin typeface="Calibri" panose="020F0502020204030204" pitchFamily="34" charset="0"/>
                <a:ea typeface="Calibri" panose="020F0502020204030204" pitchFamily="34" charset="0"/>
                <a:cs typeface="Times New Roman" panose="02020603050405020304" pitchFamily="18" charset="0"/>
              </a:rPr>
              <a:t>President Ezra Taft Benson: </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“I fear for the future when I realize that our once-free institutions —political, economic, educational, and social—have been </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drifting</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into the hands of those who favor the </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welfare state</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and who would ‘centralize all power in the hands of the political apparatus in Washington. This enhancement of political power at the </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expense of individual rights</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so often disguised as ‘democracy’ or ‘freedom’ or ‘civil rights,’ is ‘</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socialism</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no matter what name tag it bears.’” </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Teachings of Ezra Taft Benson, p. 693)</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B0BF2EE-9382-4E0A-AAE6-2CF57D931824}"/>
              </a:ext>
            </a:extLst>
          </p:cNvPr>
          <p:cNvSpPr/>
          <p:nvPr/>
        </p:nvSpPr>
        <p:spPr>
          <a:xfrm>
            <a:off x="228600" y="4045178"/>
            <a:ext cx="11823700" cy="769441"/>
          </a:xfrm>
          <a:prstGeom prst="rect">
            <a:avLst/>
          </a:prstGeom>
        </p:spPr>
        <p:txBody>
          <a:bodyPr wrap="square">
            <a:spAutoFit/>
          </a:bodyPr>
          <a:lstStyle/>
          <a:p>
            <a:pPr marL="0" marR="0">
              <a:spcBef>
                <a:spcPts val="0"/>
              </a:spcBef>
              <a:spcAft>
                <a:spcPts val="0"/>
              </a:spcAft>
            </a:pPr>
            <a:r>
              <a:rPr lang="en-US" sz="4400" b="1" dirty="0">
                <a:solidFill>
                  <a:srgbClr val="FFFF00"/>
                </a:solidFill>
                <a:latin typeface="+mn-lt"/>
              </a:rPr>
              <a:t>The difference between liberty and license?</a:t>
            </a:r>
          </a:p>
        </p:txBody>
      </p:sp>
      <p:sp>
        <p:nvSpPr>
          <p:cNvPr id="8" name="Rectangle 7">
            <a:extLst>
              <a:ext uri="{FF2B5EF4-FFF2-40B4-BE49-F238E27FC236}">
                <a16:creationId xmlns:a16="http://schemas.microsoft.com/office/drawing/2014/main" id="{D3162B84-110F-4040-8DAD-F189C2048C36}"/>
              </a:ext>
            </a:extLst>
          </p:cNvPr>
          <p:cNvSpPr/>
          <p:nvPr/>
        </p:nvSpPr>
        <p:spPr>
          <a:xfrm>
            <a:off x="228600" y="5279018"/>
            <a:ext cx="11811000" cy="769441"/>
          </a:xfrm>
          <a:prstGeom prst="rect">
            <a:avLst/>
          </a:prstGeom>
        </p:spPr>
        <p:txBody>
          <a:bodyPr wrap="square">
            <a:spAutoFit/>
          </a:bodyPr>
          <a:lstStyle/>
          <a:p>
            <a:pPr marL="0" marR="0">
              <a:spcBef>
                <a:spcPts val="0"/>
              </a:spcBef>
              <a:spcAft>
                <a:spcPts val="0"/>
              </a:spcAft>
            </a:pPr>
            <a:r>
              <a:rPr lang="en-US" sz="4400" b="1" dirty="0">
                <a:solidFill>
                  <a:srgbClr val="FFFF00"/>
                </a:solidFill>
                <a:latin typeface="+mn-lt"/>
              </a:rPr>
              <a:t>The difference between liberty and tyranny?</a:t>
            </a:r>
          </a:p>
        </p:txBody>
      </p:sp>
      <p:sp>
        <p:nvSpPr>
          <p:cNvPr id="9" name="Rectangle 8">
            <a:extLst>
              <a:ext uri="{FF2B5EF4-FFF2-40B4-BE49-F238E27FC236}">
                <a16:creationId xmlns:a16="http://schemas.microsoft.com/office/drawing/2014/main" id="{A5E74535-15A1-4572-AA09-8F31AF17C954}"/>
              </a:ext>
            </a:extLst>
          </p:cNvPr>
          <p:cNvSpPr/>
          <p:nvPr/>
        </p:nvSpPr>
        <p:spPr>
          <a:xfrm>
            <a:off x="304800" y="4674513"/>
            <a:ext cx="11887200" cy="523220"/>
          </a:xfrm>
          <a:prstGeom prst="rect">
            <a:avLst/>
          </a:prstGeom>
        </p:spPr>
        <p:txBody>
          <a:bodyPr wrap="square">
            <a:spAutoFit/>
          </a:bodyPr>
          <a:lstStyle/>
          <a:p>
            <a:pPr marL="0" marR="0">
              <a:spcBef>
                <a:spcPts val="0"/>
              </a:spcBef>
              <a:spcAft>
                <a:spcPts val="0"/>
              </a:spcAft>
            </a:pPr>
            <a:r>
              <a:rPr lang="en-US" sz="2800" dirty="0">
                <a:solidFill>
                  <a:srgbClr val="FF0000"/>
                </a:solidFill>
                <a:latin typeface="+mn-lt"/>
              </a:rPr>
              <a:t>License = When individuals infringe on the rights of each other. </a:t>
            </a:r>
          </a:p>
        </p:txBody>
      </p:sp>
      <p:sp>
        <p:nvSpPr>
          <p:cNvPr id="11" name="Rectangle 10">
            <a:extLst>
              <a:ext uri="{FF2B5EF4-FFF2-40B4-BE49-F238E27FC236}">
                <a16:creationId xmlns:a16="http://schemas.microsoft.com/office/drawing/2014/main" id="{938036AE-71C7-4A40-A8B2-59CC98C76E6F}"/>
              </a:ext>
            </a:extLst>
          </p:cNvPr>
          <p:cNvSpPr/>
          <p:nvPr/>
        </p:nvSpPr>
        <p:spPr>
          <a:xfrm>
            <a:off x="304800" y="5893713"/>
            <a:ext cx="11811000" cy="523220"/>
          </a:xfrm>
          <a:prstGeom prst="rect">
            <a:avLst/>
          </a:prstGeom>
        </p:spPr>
        <p:txBody>
          <a:bodyPr wrap="square">
            <a:spAutoFit/>
          </a:bodyPr>
          <a:lstStyle/>
          <a:p>
            <a:pPr marL="0" marR="0">
              <a:spcBef>
                <a:spcPts val="0"/>
              </a:spcBef>
              <a:spcAft>
                <a:spcPts val="0"/>
              </a:spcAft>
            </a:pPr>
            <a:r>
              <a:rPr lang="en-US" sz="2800" dirty="0">
                <a:solidFill>
                  <a:srgbClr val="FF0000"/>
                </a:solidFill>
                <a:latin typeface="+mn-lt"/>
              </a:rPr>
              <a:t>Tyranny = When the government infringes on the rights of its citizens.</a:t>
            </a:r>
          </a:p>
        </p:txBody>
      </p:sp>
      <p:sp>
        <p:nvSpPr>
          <p:cNvPr id="12" name="Text Box 17">
            <a:extLst>
              <a:ext uri="{FF2B5EF4-FFF2-40B4-BE49-F238E27FC236}">
                <a16:creationId xmlns:a16="http://schemas.microsoft.com/office/drawing/2014/main" id="{7FDFA860-6623-4B21-B0E6-4B2EE4790124}"/>
              </a:ext>
            </a:extLst>
          </p:cNvPr>
          <p:cNvSpPr txBox="1">
            <a:spLocks noChangeArrowheads="1"/>
          </p:cNvSpPr>
          <p:nvPr/>
        </p:nvSpPr>
        <p:spPr bwMode="auto">
          <a:xfrm>
            <a:off x="0" y="0"/>
            <a:ext cx="1219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FF0000"/>
                </a:solidFill>
              </a:rPr>
              <a:t>RISE OF THE WELFARE STATE</a:t>
            </a:r>
          </a:p>
        </p:txBody>
      </p:sp>
      <p:sp>
        <p:nvSpPr>
          <p:cNvPr id="13" name="Rectangle 12">
            <a:extLst>
              <a:ext uri="{FF2B5EF4-FFF2-40B4-BE49-F238E27FC236}">
                <a16:creationId xmlns:a16="http://schemas.microsoft.com/office/drawing/2014/main" id="{39513CD6-2370-456E-9542-F57A31A09D38}"/>
              </a:ext>
            </a:extLst>
          </p:cNvPr>
          <p:cNvSpPr/>
          <p:nvPr/>
        </p:nvSpPr>
        <p:spPr>
          <a:xfrm>
            <a:off x="152400" y="3270647"/>
            <a:ext cx="11658600" cy="615553"/>
          </a:xfrm>
          <a:prstGeom prst="rect">
            <a:avLst/>
          </a:prstGeom>
        </p:spPr>
        <p:txBody>
          <a:bodyPr wrap="square">
            <a:spAutoFit/>
          </a:bodyPr>
          <a:lstStyle/>
          <a:p>
            <a:pPr marL="0" marR="0">
              <a:spcBef>
                <a:spcPts val="0"/>
              </a:spcBef>
              <a:spcAft>
                <a:spcPts val="0"/>
              </a:spcAft>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License: </a:t>
            </a: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Lack of due restraint, excessive freedom, an excuse or justification to do something wrong. </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(TheFreeDictionary.com)</a:t>
            </a:r>
          </a:p>
        </p:txBody>
      </p:sp>
      <p:pic>
        <p:nvPicPr>
          <p:cNvPr id="2" name="Picture 1">
            <a:extLst>
              <a:ext uri="{FF2B5EF4-FFF2-40B4-BE49-F238E27FC236}">
                <a16:creationId xmlns:a16="http://schemas.microsoft.com/office/drawing/2014/main" id="{5319EE6D-B5F1-F0E4-C357-E7D60F3CB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38200"/>
            <a:ext cx="1676400" cy="2279374"/>
          </a:xfrm>
          <a:prstGeom prst="rect">
            <a:avLst/>
          </a:prstGeom>
        </p:spPr>
      </p:pic>
    </p:spTree>
    <p:extLst>
      <p:ext uri="{BB962C8B-B14F-4D97-AF65-F5344CB8AC3E}">
        <p14:creationId xmlns:p14="http://schemas.microsoft.com/office/powerpoint/2010/main" val="23880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9</a:t>
            </a:fld>
            <a:endParaRPr lang="en-US" dirty="0">
              <a:latin typeface="+mn-lt"/>
            </a:endParaRPr>
          </a:p>
        </p:txBody>
      </p:sp>
      <p:sp>
        <p:nvSpPr>
          <p:cNvPr id="5" name="Text Box 17">
            <a:extLst>
              <a:ext uri="{FF2B5EF4-FFF2-40B4-BE49-F238E27FC236}">
                <a16:creationId xmlns:a16="http://schemas.microsoft.com/office/drawing/2014/main" id="{2E69FB6F-EA1A-4C35-8D04-5708C8FA8C34}"/>
              </a:ext>
            </a:extLst>
          </p:cNvPr>
          <p:cNvSpPr txBox="1">
            <a:spLocks noChangeArrowheads="1"/>
          </p:cNvSpPr>
          <p:nvPr/>
        </p:nvSpPr>
        <p:spPr bwMode="auto">
          <a:xfrm>
            <a:off x="0" y="-36731"/>
            <a:ext cx="1219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00FF00"/>
                </a:solidFill>
              </a:rPr>
              <a:t>LIBERTY, </a:t>
            </a:r>
            <a:r>
              <a:rPr lang="en-US" altLang="en-US" sz="5400" b="1" dirty="0">
                <a:solidFill>
                  <a:srgbClr val="FF0000"/>
                </a:solidFill>
              </a:rPr>
              <a:t>LICENSE,</a:t>
            </a:r>
            <a:r>
              <a:rPr lang="en-US" altLang="en-US" sz="5400" b="1" dirty="0">
                <a:solidFill>
                  <a:srgbClr val="00FF00"/>
                </a:solidFill>
              </a:rPr>
              <a:t> </a:t>
            </a:r>
            <a:r>
              <a:rPr lang="en-US" altLang="en-US" sz="5400" b="1" dirty="0">
                <a:solidFill>
                  <a:srgbClr val="FF0000"/>
                </a:solidFill>
              </a:rPr>
              <a:t>TYRANNY</a:t>
            </a:r>
          </a:p>
        </p:txBody>
      </p:sp>
      <p:sp>
        <p:nvSpPr>
          <p:cNvPr id="6" name="TextBox 5">
            <a:extLst>
              <a:ext uri="{FF2B5EF4-FFF2-40B4-BE49-F238E27FC236}">
                <a16:creationId xmlns:a16="http://schemas.microsoft.com/office/drawing/2014/main" id="{D8B2F375-8616-41F5-83C4-2AB05835609F}"/>
              </a:ext>
            </a:extLst>
          </p:cNvPr>
          <p:cNvSpPr txBox="1"/>
          <p:nvPr/>
        </p:nvSpPr>
        <p:spPr>
          <a:xfrm>
            <a:off x="1214251" y="914400"/>
            <a:ext cx="3189698" cy="646331"/>
          </a:xfrm>
          <a:prstGeom prst="rect">
            <a:avLst/>
          </a:prstGeom>
          <a:noFill/>
        </p:spPr>
        <p:txBody>
          <a:bodyPr wrap="square">
            <a:spAutoFit/>
          </a:bodyPr>
          <a:lstStyle/>
          <a:p>
            <a:pPr algn="ctr" eaLnBrk="1" hangingPunct="1">
              <a:defRPr/>
            </a:pPr>
            <a:r>
              <a:rPr lang="en-US" sz="3600" b="1" dirty="0">
                <a:solidFill>
                  <a:srgbClr val="FF0000"/>
                </a:solidFill>
                <a:latin typeface="+mn-lt"/>
              </a:rPr>
              <a:t>Street Thug </a:t>
            </a:r>
          </a:p>
        </p:txBody>
      </p:sp>
      <p:sp>
        <p:nvSpPr>
          <p:cNvPr id="11" name="TextBox 10">
            <a:extLst>
              <a:ext uri="{FF2B5EF4-FFF2-40B4-BE49-F238E27FC236}">
                <a16:creationId xmlns:a16="http://schemas.microsoft.com/office/drawing/2014/main" id="{A164CC62-79DD-4519-8BFC-ED35D5FC3354}"/>
              </a:ext>
            </a:extLst>
          </p:cNvPr>
          <p:cNvSpPr txBox="1"/>
          <p:nvPr/>
        </p:nvSpPr>
        <p:spPr>
          <a:xfrm>
            <a:off x="7071549" y="914400"/>
            <a:ext cx="3672651" cy="646331"/>
          </a:xfrm>
          <a:prstGeom prst="rect">
            <a:avLst/>
          </a:prstGeom>
          <a:noFill/>
        </p:spPr>
        <p:txBody>
          <a:bodyPr wrap="square">
            <a:spAutoFit/>
          </a:bodyPr>
          <a:lstStyle/>
          <a:p>
            <a:pPr algn="ctr" eaLnBrk="1" hangingPunct="1">
              <a:defRPr/>
            </a:pPr>
            <a:r>
              <a:rPr lang="en-US" sz="3600" b="1" dirty="0">
                <a:solidFill>
                  <a:srgbClr val="FF0000"/>
                </a:solidFill>
                <a:latin typeface="+mn-lt"/>
              </a:rPr>
              <a:t>Welfare State</a:t>
            </a:r>
          </a:p>
        </p:txBody>
      </p:sp>
      <p:sp>
        <p:nvSpPr>
          <p:cNvPr id="12" name="Rectangle 11">
            <a:extLst>
              <a:ext uri="{FF2B5EF4-FFF2-40B4-BE49-F238E27FC236}">
                <a16:creationId xmlns:a16="http://schemas.microsoft.com/office/drawing/2014/main" id="{402931D5-63DD-4E43-A1ED-FFF50DB0E32A}"/>
              </a:ext>
            </a:extLst>
          </p:cNvPr>
          <p:cNvSpPr/>
          <p:nvPr/>
        </p:nvSpPr>
        <p:spPr>
          <a:xfrm>
            <a:off x="2518547" y="4495896"/>
            <a:ext cx="9328396" cy="1754326"/>
          </a:xfrm>
          <a:prstGeom prst="rect">
            <a:avLst/>
          </a:prstGeom>
        </p:spPr>
        <p:txBody>
          <a:bodyPr wrap="square">
            <a:spAutoFit/>
          </a:bodyPr>
          <a:lstStyle/>
          <a:p>
            <a:pPr marL="0" marR="0">
              <a:spcBef>
                <a:spcPts val="0"/>
              </a:spcBef>
              <a:spcAft>
                <a:spcPts val="0"/>
              </a:spcAft>
            </a:pPr>
            <a:r>
              <a:rPr lang="en-US" sz="3200" b="1" dirty="0">
                <a:solidFill>
                  <a:srgbClr val="00FF00"/>
                </a:solidFill>
                <a:latin typeface="Calibri" panose="020F0502020204030204" pitchFamily="34" charset="0"/>
                <a:ea typeface="Calibri" panose="020F0502020204030204" pitchFamily="34" charset="0"/>
                <a:cs typeface="Times New Roman" panose="02020603050405020304" pitchFamily="18" charset="0"/>
              </a:rPr>
              <a:t>James Madison: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essence of </a:t>
            </a:r>
            <a:r>
              <a:rPr lang="en-US" sz="3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government is power</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and power, lodged as it must be in human hands, will ever be liable to </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abuse</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(Speech in the Virginia Constitutional Convention, 2 December 1829)</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3E85E0C3-514A-4347-9EBD-FA0C0EA6F6FA}"/>
              </a:ext>
            </a:extLst>
          </p:cNvPr>
          <p:cNvGrpSpPr/>
          <p:nvPr/>
        </p:nvGrpSpPr>
        <p:grpSpPr>
          <a:xfrm>
            <a:off x="7071549" y="1552040"/>
            <a:ext cx="3672651" cy="2133600"/>
            <a:chOff x="5035703" y="4519627"/>
            <a:chExt cx="3641217" cy="2109774"/>
          </a:xfrm>
        </p:grpSpPr>
        <p:pic>
          <p:nvPicPr>
            <p:cNvPr id="15" name="Picture 14">
              <a:extLst>
                <a:ext uri="{FF2B5EF4-FFF2-40B4-BE49-F238E27FC236}">
                  <a16:creationId xmlns:a16="http://schemas.microsoft.com/office/drawing/2014/main" id="{8749F455-DB74-40FF-A19E-00467781E04C}"/>
                </a:ext>
              </a:extLst>
            </p:cNvPr>
            <p:cNvPicPr>
              <a:picLocks noChangeAspect="1"/>
            </p:cNvPicPr>
            <p:nvPr/>
          </p:nvPicPr>
          <p:blipFill>
            <a:blip r:embed="rId3"/>
            <a:stretch>
              <a:fillRect/>
            </a:stretch>
          </p:blipFill>
          <p:spPr>
            <a:xfrm>
              <a:off x="5035703" y="4519627"/>
              <a:ext cx="3641217" cy="2109774"/>
            </a:xfrm>
            <a:prstGeom prst="rect">
              <a:avLst/>
            </a:prstGeom>
          </p:spPr>
        </p:pic>
        <p:sp>
          <p:nvSpPr>
            <p:cNvPr id="16" name="TextBox 15">
              <a:extLst>
                <a:ext uri="{FF2B5EF4-FFF2-40B4-BE49-F238E27FC236}">
                  <a16:creationId xmlns:a16="http://schemas.microsoft.com/office/drawing/2014/main" id="{F5F9FE4F-113E-4EBE-8DF0-66D89F4BDA4A}"/>
                </a:ext>
              </a:extLst>
            </p:cNvPr>
            <p:cNvSpPr txBox="1"/>
            <p:nvPr/>
          </p:nvSpPr>
          <p:spPr>
            <a:xfrm>
              <a:off x="5908603" y="4588262"/>
              <a:ext cx="1668534" cy="479505"/>
            </a:xfrm>
            <a:prstGeom prst="rect">
              <a:avLst/>
            </a:prstGeom>
            <a:noFill/>
          </p:spPr>
          <p:txBody>
            <a:bodyPr wrap="square">
              <a:spAutoFit/>
            </a:bodyPr>
            <a:lstStyle/>
            <a:p>
              <a:pPr eaLnBrk="1" hangingPunct="1">
                <a:defRPr/>
              </a:pPr>
              <a:r>
                <a:rPr lang="en-US" dirty="0">
                  <a:solidFill>
                    <a:srgbClr val="FF0000"/>
                  </a:solidFill>
                  <a:latin typeface="+mn-lt"/>
                </a:rPr>
                <a:t>Government</a:t>
              </a:r>
            </a:p>
          </p:txBody>
        </p:sp>
        <p:pic>
          <p:nvPicPr>
            <p:cNvPr id="17" name="Picture 16">
              <a:extLst>
                <a:ext uri="{FF2B5EF4-FFF2-40B4-BE49-F238E27FC236}">
                  <a16:creationId xmlns:a16="http://schemas.microsoft.com/office/drawing/2014/main" id="{0AE698AB-944F-4DDD-A85D-4F398902B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7136" y="5921249"/>
              <a:ext cx="158730" cy="260318"/>
            </a:xfrm>
            <a:prstGeom prst="rect">
              <a:avLst/>
            </a:prstGeom>
          </p:spPr>
        </p:pic>
        <p:pic>
          <p:nvPicPr>
            <p:cNvPr id="18" name="Picture 17">
              <a:extLst>
                <a:ext uri="{FF2B5EF4-FFF2-40B4-BE49-F238E27FC236}">
                  <a16:creationId xmlns:a16="http://schemas.microsoft.com/office/drawing/2014/main" id="{D2451FF5-5915-45ED-8004-BB75A617F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5920" y="5945267"/>
              <a:ext cx="161309" cy="264548"/>
            </a:xfrm>
            <a:prstGeom prst="rect">
              <a:avLst/>
            </a:prstGeom>
          </p:spPr>
        </p:pic>
      </p:grpSp>
      <p:sp>
        <p:nvSpPr>
          <p:cNvPr id="19" name="TextBox 18">
            <a:extLst>
              <a:ext uri="{FF2B5EF4-FFF2-40B4-BE49-F238E27FC236}">
                <a16:creationId xmlns:a16="http://schemas.microsoft.com/office/drawing/2014/main" id="{DE61E668-FFF1-44FD-9204-CA5D4BFC8140}"/>
              </a:ext>
            </a:extLst>
          </p:cNvPr>
          <p:cNvSpPr txBox="1"/>
          <p:nvPr/>
        </p:nvSpPr>
        <p:spPr>
          <a:xfrm>
            <a:off x="1761234" y="3632775"/>
            <a:ext cx="2095729" cy="400110"/>
          </a:xfrm>
          <a:prstGeom prst="rect">
            <a:avLst/>
          </a:prstGeom>
          <a:noFill/>
        </p:spPr>
        <p:txBody>
          <a:bodyPr wrap="square">
            <a:spAutoFit/>
          </a:bodyPr>
          <a:lstStyle/>
          <a:p>
            <a:pPr algn="ctr" eaLnBrk="1" hangingPunct="1">
              <a:defRPr/>
            </a:pPr>
            <a:r>
              <a:rPr lang="en-US" sz="2000" b="1" dirty="0">
                <a:solidFill>
                  <a:srgbClr val="FF0000"/>
                </a:solidFill>
                <a:latin typeface="+mn-lt"/>
              </a:rPr>
              <a:t>Liberty vs License</a:t>
            </a:r>
          </a:p>
        </p:txBody>
      </p:sp>
      <p:sp>
        <p:nvSpPr>
          <p:cNvPr id="20" name="TextBox 19">
            <a:extLst>
              <a:ext uri="{FF2B5EF4-FFF2-40B4-BE49-F238E27FC236}">
                <a16:creationId xmlns:a16="http://schemas.microsoft.com/office/drawing/2014/main" id="{DEC7C008-A438-4973-AD17-B8D79E6171F9}"/>
              </a:ext>
            </a:extLst>
          </p:cNvPr>
          <p:cNvSpPr txBox="1"/>
          <p:nvPr/>
        </p:nvSpPr>
        <p:spPr>
          <a:xfrm>
            <a:off x="8169305" y="3714690"/>
            <a:ext cx="2095729" cy="400110"/>
          </a:xfrm>
          <a:prstGeom prst="rect">
            <a:avLst/>
          </a:prstGeom>
          <a:noFill/>
        </p:spPr>
        <p:txBody>
          <a:bodyPr wrap="square">
            <a:spAutoFit/>
          </a:bodyPr>
          <a:lstStyle/>
          <a:p>
            <a:pPr algn="ctr" eaLnBrk="1" hangingPunct="1">
              <a:defRPr/>
            </a:pPr>
            <a:r>
              <a:rPr lang="en-US" sz="2000" b="1" dirty="0">
                <a:solidFill>
                  <a:srgbClr val="FF0000"/>
                </a:solidFill>
                <a:latin typeface="+mn-lt"/>
              </a:rPr>
              <a:t>Liberty vs Tyranny</a:t>
            </a:r>
          </a:p>
        </p:txBody>
      </p:sp>
      <p:pic>
        <p:nvPicPr>
          <p:cNvPr id="3" name="Picture 2" descr="A picture containing person, person, wearing, suit&#10;&#10;Description automatically generated">
            <a:extLst>
              <a:ext uri="{FF2B5EF4-FFF2-40B4-BE49-F238E27FC236}">
                <a16:creationId xmlns:a16="http://schemas.microsoft.com/office/drawing/2014/main" id="{94E234F1-7584-4D71-A33A-29D3B34DEE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487" y="4154839"/>
            <a:ext cx="1999771" cy="235070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F060F573-27C8-454C-810D-54FD9EBE0D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6372" y="1529384"/>
            <a:ext cx="3261549" cy="2122441"/>
          </a:xfrm>
          <a:prstGeom prst="rect">
            <a:avLst/>
          </a:prstGeom>
        </p:spPr>
      </p:pic>
    </p:spTree>
    <p:extLst>
      <p:ext uri="{BB962C8B-B14F-4D97-AF65-F5344CB8AC3E}">
        <p14:creationId xmlns:p14="http://schemas.microsoft.com/office/powerpoint/2010/main" val="139828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3ef5274-90b8-4b3f-8a76-b4c36a43e904}" enabled="1" method="Standard" siteId="{61e6eeb3-5fd7-4aaa-ae3c-61e8deb09b79}" contentBits="0" removed="0"/>
  <clbl:label id="{bdc3d3d8-6bdc-485e-b6f2-a0ac58658b4a}"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emplate/>
  <TotalTime>23338</TotalTime>
  <Words>1446</Words>
  <Application>Microsoft Office PowerPoint</Application>
  <PresentationFormat>Widescreen</PresentationFormat>
  <Paragraphs>123</Paragraphs>
  <Slides>11</Slides>
  <Notes>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1502</cp:revision>
  <dcterms:created xsi:type="dcterms:W3CDTF">2010-04-18T05:26:50Z</dcterms:created>
  <dcterms:modified xsi:type="dcterms:W3CDTF">2025-04-18T00:44:57Z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2018-09-24T18:25:00.7668701Z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Classification">
    <vt:lpwstr>Internal Use Not Encrypted</vt:lpwstr>
  </property>
  <property fmtid="{D5CDD505-2E9C-101B-9397-08002B2CF9AE}" pid="10" name="MSIP_Label_03ef5274-90b8-4b3f-8a76-b4c36a43e904_Enabled">
    <vt:lpwstr>true</vt:lpwstr>
  </property>
  <property fmtid="{D5CDD505-2E9C-101B-9397-08002B2CF9AE}" pid="11" name="MSIP_Label_03ef5274-90b8-4b3f-8a76-b4c36a43e904_SetDate">
    <vt:lpwstr>2021-05-11T02:07:42Z</vt:lpwstr>
  </property>
  <property fmtid="{D5CDD505-2E9C-101B-9397-08002B2CF9AE}" pid="12" name="MSIP_Label_03ef5274-90b8-4b3f-8a76-b4c36a43e904_Method">
    <vt:lpwstr>Standard</vt:lpwstr>
  </property>
  <property fmtid="{D5CDD505-2E9C-101B-9397-08002B2CF9AE}" pid="13" name="MSIP_Label_03ef5274-90b8-4b3f-8a76-b4c36a43e904_Name">
    <vt:lpwstr>Not Protected_2</vt:lpwstr>
  </property>
  <property fmtid="{D5CDD505-2E9C-101B-9397-08002B2CF9AE}" pid="14" name="MSIP_Label_03ef5274-90b8-4b3f-8a76-b4c36a43e904_SiteId">
    <vt:lpwstr>61e6eeb3-5fd7-4aaa-ae3c-61e8deb09b79</vt:lpwstr>
  </property>
  <property fmtid="{D5CDD505-2E9C-101B-9397-08002B2CF9AE}" pid="15" name="MSIP_Label_03ef5274-90b8-4b3f-8a76-b4c36a43e904_ActionId">
    <vt:lpwstr/>
  </property>
  <property fmtid="{D5CDD505-2E9C-101B-9397-08002B2CF9AE}" pid="16" name="MSIP_Label_03ef5274-90b8-4b3f-8a76-b4c36a43e904_ContentBits">
    <vt:lpwstr>0</vt:lpwstr>
  </property>
</Properties>
</file>