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1238" r:id="rId2"/>
    <p:sldId id="269" r:id="rId3"/>
    <p:sldId id="967" r:id="rId4"/>
    <p:sldId id="968" r:id="rId5"/>
    <p:sldId id="1235" r:id="rId6"/>
    <p:sldId id="1230" r:id="rId7"/>
    <p:sldId id="275" r:id="rId8"/>
    <p:sldId id="1139" r:id="rId9"/>
    <p:sldId id="276" r:id="rId10"/>
    <p:sldId id="1227" r:id="rId11"/>
    <p:sldId id="965" r:id="rId12"/>
    <p:sldId id="1237" r:id="rId13"/>
    <p:sldId id="966" r:id="rId14"/>
    <p:sldId id="1233" r:id="rId15"/>
    <p:sldId id="1236" r:id="rId16"/>
    <p:sldId id="271" r:id="rId17"/>
    <p:sldId id="1234" r:id="rId1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FF99"/>
    <a:srgbClr val="00CC99"/>
    <a:srgbClr val="00CCFF"/>
    <a:srgbClr val="234600"/>
    <a:srgbClr val="336600"/>
    <a:srgbClr val="FFFFCC"/>
    <a:srgbClr val="2A5400"/>
    <a:srgbClr val="CCFF99"/>
    <a:srgbClr val="FDE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11" autoAdjust="0"/>
    <p:restoredTop sz="92796" autoAdjust="0"/>
  </p:normalViewPr>
  <p:slideViewPr>
    <p:cSldViewPr>
      <p:cViewPr varScale="1">
        <p:scale>
          <a:sx n="72" d="100"/>
          <a:sy n="72" d="100"/>
        </p:scale>
        <p:origin x="510" y="54"/>
      </p:cViewPr>
      <p:guideLst>
        <p:guide orient="horz" pos="2160"/>
        <p:guide pos="3840"/>
      </p:guideLst>
    </p:cSldViewPr>
  </p:slideViewPr>
  <p:notesTextViewPr>
    <p:cViewPr>
      <p:scale>
        <a:sx n="3" d="2"/>
        <a:sy n="3" d="2"/>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1DA4B8-7034-41E6-A904-834E2AB039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Introduction</a:t>
            </a:r>
          </a:p>
        </p:txBody>
      </p:sp>
      <p:sp>
        <p:nvSpPr>
          <p:cNvPr id="3" name="Date Placeholder 2">
            <a:extLst>
              <a:ext uri="{FF2B5EF4-FFF2-40B4-BE49-F238E27FC236}">
                <a16:creationId xmlns:a16="http://schemas.microsoft.com/office/drawing/2014/main" id="{20C5C52C-A88F-4FFE-91A9-952C07713D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D042C18-1C55-4AFE-A3D5-FAAAE99602BE}" type="datetimeFigureOut">
              <a:rPr lang="en-US" smtClean="0"/>
              <a:t>4/17/2025</a:t>
            </a:fld>
            <a:endParaRPr lang="en-US"/>
          </a:p>
        </p:txBody>
      </p:sp>
      <p:sp>
        <p:nvSpPr>
          <p:cNvPr id="4" name="Footer Placeholder 3">
            <a:extLst>
              <a:ext uri="{FF2B5EF4-FFF2-40B4-BE49-F238E27FC236}">
                <a16:creationId xmlns:a16="http://schemas.microsoft.com/office/drawing/2014/main" id="{8DF36586-73D1-4309-9BF8-DEA96E01002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©LDSEternalism.com</a:t>
            </a:r>
          </a:p>
        </p:txBody>
      </p:sp>
      <p:sp>
        <p:nvSpPr>
          <p:cNvPr id="5" name="Slide Number Placeholder 4">
            <a:extLst>
              <a:ext uri="{FF2B5EF4-FFF2-40B4-BE49-F238E27FC236}">
                <a16:creationId xmlns:a16="http://schemas.microsoft.com/office/drawing/2014/main" id="{8663C198-7083-476A-BC21-0D607992F79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D5D7CB-E2F2-452A-96C9-BE5CBBF7CACF}" type="slidenum">
              <a:rPr lang="en-US" smtClean="0"/>
              <a:t>‹#›</a:t>
            </a:fld>
            <a:endParaRPr lang="en-US"/>
          </a:p>
        </p:txBody>
      </p:sp>
    </p:spTree>
    <p:extLst>
      <p:ext uri="{BB962C8B-B14F-4D97-AF65-F5344CB8AC3E}">
        <p14:creationId xmlns:p14="http://schemas.microsoft.com/office/powerpoint/2010/main" val="114730340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r>
              <a:rPr lang="en-US"/>
              <a:t>Introduction</a:t>
            </a:r>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cs typeface="Arial" pitchFamily="34" charset="0"/>
              </a:defRPr>
            </a:lvl1pPr>
          </a:lstStyle>
          <a:p>
            <a:pPr>
              <a:defRPr/>
            </a:pPr>
            <a:fld id="{E42040B5-CC58-4CD9-B701-9A63440ED1CE}" type="datetime1">
              <a:rPr lang="en-US"/>
              <a:pPr>
                <a:defRPr/>
              </a:pPr>
              <a:t>4/17/2025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r>
              <a:rPr lang="en-US"/>
              <a:t>©LDSEternalism.com</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130D3BBD-2075-4A75-B5B4-CE9A4FE76651}" type="slidenum">
              <a:rPr lang="en-US" altLang="en-US"/>
              <a:pPr>
                <a:defRPr/>
              </a:pPr>
              <a:t>‹#›</a:t>
            </a:fld>
            <a:endParaRPr lang="en-US" altLang="en-US"/>
          </a:p>
        </p:txBody>
      </p:sp>
    </p:spTree>
    <p:extLst>
      <p:ext uri="{BB962C8B-B14F-4D97-AF65-F5344CB8AC3E}">
        <p14:creationId xmlns:p14="http://schemas.microsoft.com/office/powerpoint/2010/main" val="1920025519"/>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55498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66103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7876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0049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7485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9031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8893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507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9581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7325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5944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73804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©ChristianEternalism.com</a:t>
            </a:r>
          </a:p>
        </p:txBody>
      </p:sp>
      <p:sp>
        <p:nvSpPr>
          <p:cNvPr id="6" name="Slide Number Placeholder 5"/>
          <p:cNvSpPr>
            <a:spLocks noGrp="1"/>
          </p:cNvSpPr>
          <p:nvPr>
            <p:ph type="sldNum" sz="quarter" idx="12"/>
          </p:nvPr>
        </p:nvSpPr>
        <p:spPr/>
        <p:txBody>
          <a:bodyPr/>
          <a:lstStyle>
            <a:lvl1pPr>
              <a:defRPr/>
            </a:lvl1pPr>
          </a:lstStyle>
          <a:p>
            <a:pPr>
              <a:defRPr/>
            </a:pPr>
            <a:fld id="{D5BA99C7-0787-4125-9086-551D20232080}" type="slidenum">
              <a:rPr lang="en-US" altLang="en-US"/>
              <a:pPr>
                <a:defRPr/>
              </a:pPr>
              <a:t>‹#›</a:t>
            </a:fld>
            <a:endParaRPr lang="en-US" altLang="en-US"/>
          </a:p>
        </p:txBody>
      </p:sp>
    </p:spTree>
    <p:extLst>
      <p:ext uri="{BB962C8B-B14F-4D97-AF65-F5344CB8AC3E}">
        <p14:creationId xmlns:p14="http://schemas.microsoft.com/office/powerpoint/2010/main" val="4277446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Master">
    <p:spTree>
      <p:nvGrpSpPr>
        <p:cNvPr id="1" name=""/>
        <p:cNvGrpSpPr/>
        <p:nvPr/>
      </p:nvGrpSpPr>
      <p:grpSpPr>
        <a:xfrm>
          <a:off x="0" y="0"/>
          <a:ext cx="0" cy="0"/>
          <a:chOff x="0" y="0"/>
          <a:chExt cx="0" cy="0"/>
        </a:xfrm>
      </p:grpSpPr>
      <p:sp>
        <p:nvSpPr>
          <p:cNvPr id="3" name="Footer Placeholder 4"/>
          <p:cNvSpPr>
            <a:spLocks noGrp="1"/>
          </p:cNvSpPr>
          <p:nvPr>
            <p:ph type="ftr" sz="quarter" idx="11"/>
          </p:nvPr>
        </p:nvSpPr>
        <p:spPr>
          <a:xfrm>
            <a:off x="14013" y="6626994"/>
            <a:ext cx="1890987" cy="228599"/>
          </a:xfrm>
        </p:spPr>
        <p:txBody>
          <a:bodyPr/>
          <a:lstStyle>
            <a:lvl1pPr>
              <a:defRPr/>
            </a:lvl1pPr>
          </a:lstStyle>
          <a:p>
            <a:pPr>
              <a:defRPr/>
            </a:pPr>
            <a:r>
              <a:rPr lang="en-US" dirty="0"/>
              <a:t>©ChristianEternalism.com</a:t>
            </a:r>
          </a:p>
        </p:txBody>
      </p:sp>
      <p:sp>
        <p:nvSpPr>
          <p:cNvPr id="4" name="Slide Number Placeholder 5"/>
          <p:cNvSpPr>
            <a:spLocks noGrp="1"/>
          </p:cNvSpPr>
          <p:nvPr>
            <p:ph type="sldNum" sz="quarter" idx="12"/>
          </p:nvPr>
        </p:nvSpPr>
        <p:spPr>
          <a:xfrm>
            <a:off x="11811000" y="6626994"/>
            <a:ext cx="381000" cy="231006"/>
          </a:xfrm>
        </p:spPr>
        <p:txBody>
          <a:bodyPr/>
          <a:lstStyle>
            <a:lvl1pPr algn="r">
              <a:defRPr/>
            </a:lvl1pPr>
          </a:lstStyle>
          <a:p>
            <a:pPr>
              <a:defRPr/>
            </a:pPr>
            <a:fld id="{6D702CDC-8AD3-4C41-837E-8296D4E3DA84}" type="slidenum">
              <a:rPr lang="en-US" altLang="en-US" smtClean="0"/>
              <a:pPr>
                <a:defRPr/>
              </a:pPr>
              <a:t>‹#›</a:t>
            </a:fld>
            <a:endParaRPr lang="en-US" altLang="en-US" dirty="0"/>
          </a:p>
        </p:txBody>
      </p:sp>
    </p:spTree>
    <p:extLst>
      <p:ext uri="{BB962C8B-B14F-4D97-AF65-F5344CB8AC3E}">
        <p14:creationId xmlns:p14="http://schemas.microsoft.com/office/powerpoint/2010/main" val="36318937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cs typeface="Arial" pitchFamily="34" charset="0"/>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r>
              <a:rPr lang="en-US"/>
              <a:t>©ChristianEternalism.com</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42C1C976-8CA2-495F-BE8B-EE178DB81BA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5" r:id="rId2"/>
  </p:sldLayoutIdLst>
  <p:hf hd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34.png"/><Relationship Id="rId9"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png"/><Relationship Id="rId7" Type="http://schemas.openxmlformats.org/officeDocument/2006/relationships/image" Target="../media/image9.jpe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gif"/><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C1DD694-6846-42EC-B3F0-D1D7C870ADF5}"/>
              </a:ext>
            </a:extLst>
          </p:cNvPr>
          <p:cNvSpPr>
            <a:spLocks noGrp="1"/>
          </p:cNvSpPr>
          <p:nvPr>
            <p:ph type="sldNum" sz="quarter" idx="12"/>
          </p:nvPr>
        </p:nvSpPr>
        <p:spPr>
          <a:xfrm>
            <a:off x="11981325" y="6615953"/>
            <a:ext cx="219635" cy="226545"/>
          </a:xfrm>
        </p:spPr>
        <p:txBody>
          <a:bodyPr/>
          <a:lstStyle/>
          <a:p>
            <a:pPr algn="ctr"/>
            <a:fld id="{7FA21F2F-D5C3-444E-B31F-8BDB819DBF53}" type="slidenum">
              <a:rPr lang="en-US" smtClean="0"/>
              <a:pPr algn="ctr"/>
              <a:t>1</a:t>
            </a:fld>
            <a:endParaRPr lang="en-US" dirty="0"/>
          </a:p>
        </p:txBody>
      </p:sp>
      <p:sp>
        <p:nvSpPr>
          <p:cNvPr id="11" name="Footer Placeholder 3">
            <a:extLst>
              <a:ext uri="{FF2B5EF4-FFF2-40B4-BE49-F238E27FC236}">
                <a16:creationId xmlns:a16="http://schemas.microsoft.com/office/drawing/2014/main" id="{7815963B-6363-4C78-813F-4EF1B5C84279}"/>
              </a:ext>
            </a:extLst>
          </p:cNvPr>
          <p:cNvSpPr>
            <a:spLocks noGrp="1"/>
          </p:cNvSpPr>
          <p:nvPr>
            <p:ph type="ftr" sz="quarter" idx="11"/>
          </p:nvPr>
        </p:nvSpPr>
        <p:spPr>
          <a:xfrm>
            <a:off x="14013" y="6626994"/>
            <a:ext cx="1890987" cy="228599"/>
          </a:xfrm>
        </p:spPr>
        <p:txBody>
          <a:bodyPr/>
          <a:lstStyle/>
          <a:p>
            <a:r>
              <a:rPr lang="en-US" dirty="0"/>
              <a:t>©ChristianEternalism.org</a:t>
            </a:r>
          </a:p>
        </p:txBody>
      </p:sp>
      <p:sp>
        <p:nvSpPr>
          <p:cNvPr id="13" name="Rectangle 12">
            <a:extLst>
              <a:ext uri="{FF2B5EF4-FFF2-40B4-BE49-F238E27FC236}">
                <a16:creationId xmlns:a16="http://schemas.microsoft.com/office/drawing/2014/main" id="{44807F21-F3D7-4BDD-A444-F2A69FE12B6E}"/>
              </a:ext>
            </a:extLst>
          </p:cNvPr>
          <p:cNvSpPr/>
          <p:nvPr/>
        </p:nvSpPr>
        <p:spPr>
          <a:xfrm>
            <a:off x="5715000" y="1284672"/>
            <a:ext cx="6477000" cy="92333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dirty="0">
                <a:solidFill>
                  <a:schemeClr val="bg1"/>
                </a:solidFill>
                <a:latin typeface="+mn-lt"/>
                <a:cs typeface="Arial" panose="020B0604020202020204" pitchFamily="34" charset="0"/>
              </a:rPr>
              <a:t>Eternalism Politics</a:t>
            </a:r>
          </a:p>
        </p:txBody>
      </p:sp>
      <p:pic>
        <p:nvPicPr>
          <p:cNvPr id="3" name="Picture 2" descr="A painting of a group of men sitting around a table&#10;&#10;AI-generated content may be incorrect.">
            <a:extLst>
              <a:ext uri="{FF2B5EF4-FFF2-40B4-BE49-F238E27FC236}">
                <a16:creationId xmlns:a16="http://schemas.microsoft.com/office/drawing/2014/main" id="{496D7AEB-1AB8-33CB-6694-0511646AED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497" y="940298"/>
            <a:ext cx="4977403" cy="4977403"/>
          </a:xfrm>
          <a:prstGeom prst="rect">
            <a:avLst/>
          </a:prstGeom>
        </p:spPr>
      </p:pic>
      <p:sp>
        <p:nvSpPr>
          <p:cNvPr id="2" name="TextBox 1">
            <a:extLst>
              <a:ext uri="{FF2B5EF4-FFF2-40B4-BE49-F238E27FC236}">
                <a16:creationId xmlns:a16="http://schemas.microsoft.com/office/drawing/2014/main" id="{E0EE6200-CEF8-5D43-037F-6A8176F24312}"/>
              </a:ext>
            </a:extLst>
          </p:cNvPr>
          <p:cNvSpPr txBox="1"/>
          <p:nvPr/>
        </p:nvSpPr>
        <p:spPr>
          <a:xfrm>
            <a:off x="6279067" y="3099137"/>
            <a:ext cx="5912933" cy="1938992"/>
          </a:xfrm>
          <a:prstGeom prst="rect">
            <a:avLst/>
          </a:prstGeom>
          <a:noFill/>
        </p:spPr>
        <p:txBody>
          <a:bodyPr wrap="square" rtlCol="0">
            <a:spAutoFit/>
          </a:bodyPr>
          <a:lstStyle/>
          <a:p>
            <a:pPr algn="ctr"/>
            <a:r>
              <a:rPr lang="en-US" sz="6000" dirty="0">
                <a:solidFill>
                  <a:srgbClr val="FFFF00"/>
                </a:solidFill>
              </a:rPr>
              <a:t>Constitutional</a:t>
            </a:r>
          </a:p>
          <a:p>
            <a:pPr algn="ctr"/>
            <a:r>
              <a:rPr lang="en-US" sz="6000" dirty="0">
                <a:solidFill>
                  <a:srgbClr val="FFFF00"/>
                </a:solidFill>
              </a:rPr>
              <a:t>Crisis</a:t>
            </a:r>
          </a:p>
        </p:txBody>
      </p:sp>
    </p:spTree>
    <p:extLst>
      <p:ext uri="{BB962C8B-B14F-4D97-AF65-F5344CB8AC3E}">
        <p14:creationId xmlns:p14="http://schemas.microsoft.com/office/powerpoint/2010/main" val="3968408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pPr algn="ctr"/>
              <a:t>10</a:t>
            </a:fld>
            <a:endParaRPr lang="en-US" dirty="0"/>
          </a:p>
        </p:txBody>
      </p:sp>
      <p:sp>
        <p:nvSpPr>
          <p:cNvPr id="5" name="Rectangle 4">
            <a:extLst>
              <a:ext uri="{FF2B5EF4-FFF2-40B4-BE49-F238E27FC236}">
                <a16:creationId xmlns:a16="http://schemas.microsoft.com/office/drawing/2014/main" id="{D35A5440-0E0C-487B-9ABC-484BB34CCC3A}"/>
              </a:ext>
            </a:extLst>
          </p:cNvPr>
          <p:cNvSpPr/>
          <p:nvPr/>
        </p:nvSpPr>
        <p:spPr>
          <a:xfrm>
            <a:off x="1510657"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Ubuntu" panose="020B0504030602030204" pitchFamily="34" charset="0"/>
            </a:endParaRPr>
          </a:p>
        </p:txBody>
      </p:sp>
      <p:pic>
        <p:nvPicPr>
          <p:cNvPr id="6" name="Picture 72">
            <a:extLst>
              <a:ext uri="{FF2B5EF4-FFF2-40B4-BE49-F238E27FC236}">
                <a16:creationId xmlns:a16="http://schemas.microsoft.com/office/drawing/2014/main" id="{949D9EFE-F90E-4AAA-861C-DD2E033696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99314"/>
                    </a14:imgEffect>
                  </a14:imgLayer>
                </a14:imgProps>
              </a:ext>
              <a:ext uri="{28A0092B-C50C-407E-A947-70E740481C1C}">
                <a14:useLocalDpi xmlns:a14="http://schemas.microsoft.com/office/drawing/2010/main" val="0"/>
              </a:ext>
            </a:extLst>
          </a:blip>
          <a:srcRect/>
          <a:stretch>
            <a:fillRect/>
          </a:stretch>
        </p:blipFill>
        <p:spPr bwMode="auto">
          <a:xfrm>
            <a:off x="3912395" y="1720850"/>
            <a:ext cx="4367213" cy="475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2C244263-E270-48DF-8DC4-3C337557D520}"/>
              </a:ext>
            </a:extLst>
          </p:cNvPr>
          <p:cNvSpPr txBox="1"/>
          <p:nvPr/>
        </p:nvSpPr>
        <p:spPr>
          <a:xfrm>
            <a:off x="0" y="0"/>
            <a:ext cx="12191999" cy="830997"/>
          </a:xfrm>
          <a:prstGeom prst="rect">
            <a:avLst/>
          </a:prstGeom>
          <a:noFill/>
        </p:spPr>
        <p:txBody>
          <a:bodyPr wrap="square" rtlCol="0">
            <a:spAutoFit/>
          </a:bodyPr>
          <a:lstStyle/>
          <a:p>
            <a:pPr algn="ctr"/>
            <a:r>
              <a:rPr lang="en-US" sz="4800" b="1" dirty="0">
                <a:solidFill>
                  <a:srgbClr val="FF0000"/>
                </a:solidFill>
                <a:latin typeface="+mn-lt"/>
              </a:rPr>
              <a:t>POST-CONSTITUTIONAL ERA</a:t>
            </a:r>
          </a:p>
        </p:txBody>
      </p:sp>
      <p:sp>
        <p:nvSpPr>
          <p:cNvPr id="8" name="TextBox 13">
            <a:extLst>
              <a:ext uri="{FF2B5EF4-FFF2-40B4-BE49-F238E27FC236}">
                <a16:creationId xmlns:a16="http://schemas.microsoft.com/office/drawing/2014/main" id="{D71AC001-DABF-4AB2-BC50-EE9A3A476B0C}"/>
              </a:ext>
            </a:extLst>
          </p:cNvPr>
          <p:cNvSpPr txBox="1">
            <a:spLocks noChangeArrowheads="1"/>
          </p:cNvSpPr>
          <p:nvPr/>
        </p:nvSpPr>
        <p:spPr bwMode="auto">
          <a:xfrm>
            <a:off x="4310064" y="6059489"/>
            <a:ext cx="3571875" cy="364739"/>
          </a:xfrm>
          <a:prstGeom prst="rect">
            <a:avLst/>
          </a:prstGeom>
          <a:noFill/>
          <a:ln w="9525">
            <a:noFill/>
            <a:miter lim="800000"/>
            <a:headEnd/>
            <a:tailEnd/>
          </a:ln>
        </p:spPr>
        <p:txBody>
          <a:bodyPr wrap="square" lIns="88164" tIns="44081" rIns="88164" bIns="44081">
            <a:spAutoFit/>
          </a:bodyPr>
          <a:lstStyle/>
          <a:p>
            <a:pPr algn="ctr">
              <a:lnSpc>
                <a:spcPct val="120000"/>
              </a:lnSpc>
              <a:defRPr/>
            </a:pPr>
            <a:r>
              <a:rPr lang="en-US" sz="1600" b="1" spc="100" normalizeH="1" dirty="0">
                <a:latin typeface="+mn-lt"/>
              </a:rPr>
              <a:t>CONSENT OF THE GOVERNED</a:t>
            </a:r>
          </a:p>
        </p:txBody>
      </p:sp>
      <p:sp>
        <p:nvSpPr>
          <p:cNvPr id="9" name="TextBox 8">
            <a:extLst>
              <a:ext uri="{FF2B5EF4-FFF2-40B4-BE49-F238E27FC236}">
                <a16:creationId xmlns:a16="http://schemas.microsoft.com/office/drawing/2014/main" id="{BE7C6D87-A3FD-47D0-86B6-E9B1343A7BA1}"/>
              </a:ext>
            </a:extLst>
          </p:cNvPr>
          <p:cNvSpPr txBox="1"/>
          <p:nvPr/>
        </p:nvSpPr>
        <p:spPr bwMode="auto">
          <a:xfrm rot="16200000">
            <a:off x="3856349" y="4659413"/>
            <a:ext cx="1531317" cy="307777"/>
          </a:xfrm>
          <a:prstGeom prst="rect">
            <a:avLst/>
          </a:prstGeom>
          <a:noFill/>
        </p:spPr>
        <p:txBody>
          <a:bodyPr wrap="none">
            <a:spAutoFit/>
          </a:bodyPr>
          <a:lstStyle/>
          <a:p>
            <a:pPr>
              <a:defRPr/>
            </a:pPr>
            <a:r>
              <a:rPr lang="en-US" sz="1400" b="1" spc="100" normalizeH="1" dirty="0">
                <a:latin typeface="+mn-lt"/>
              </a:rPr>
              <a:t>LIMITED GOV T</a:t>
            </a:r>
          </a:p>
        </p:txBody>
      </p:sp>
      <p:sp>
        <p:nvSpPr>
          <p:cNvPr id="11" name="TextBox 10">
            <a:extLst>
              <a:ext uri="{FF2B5EF4-FFF2-40B4-BE49-F238E27FC236}">
                <a16:creationId xmlns:a16="http://schemas.microsoft.com/office/drawing/2014/main" id="{01F13AE8-32B6-4A77-9689-168C8DE10E49}"/>
              </a:ext>
            </a:extLst>
          </p:cNvPr>
          <p:cNvSpPr txBox="1"/>
          <p:nvPr/>
        </p:nvSpPr>
        <p:spPr bwMode="auto">
          <a:xfrm rot="16200000">
            <a:off x="4512469" y="4314825"/>
            <a:ext cx="2211388" cy="306388"/>
          </a:xfrm>
          <a:prstGeom prst="rect">
            <a:avLst/>
          </a:prstGeom>
          <a:noFill/>
        </p:spPr>
        <p:txBody>
          <a:bodyPr wrap="none">
            <a:spAutoFit/>
          </a:bodyPr>
          <a:lstStyle/>
          <a:p>
            <a:pPr>
              <a:defRPr/>
            </a:pPr>
            <a:r>
              <a:rPr lang="en-US" sz="1400" b="1" spc="100" normalizeH="1" dirty="0">
                <a:latin typeface="+mn-lt"/>
              </a:rPr>
              <a:t>REPRESENTATIVE GOV T</a:t>
            </a:r>
          </a:p>
        </p:txBody>
      </p:sp>
      <p:sp>
        <p:nvSpPr>
          <p:cNvPr id="12" name="TextBox 11">
            <a:extLst>
              <a:ext uri="{FF2B5EF4-FFF2-40B4-BE49-F238E27FC236}">
                <a16:creationId xmlns:a16="http://schemas.microsoft.com/office/drawing/2014/main" id="{8F4FC0BB-B68D-4809-BDD6-D2142871DE4D}"/>
              </a:ext>
            </a:extLst>
          </p:cNvPr>
          <p:cNvSpPr txBox="1"/>
          <p:nvPr/>
        </p:nvSpPr>
        <p:spPr bwMode="auto">
          <a:xfrm rot="16200000">
            <a:off x="5691726" y="4506838"/>
            <a:ext cx="1826141" cy="307777"/>
          </a:xfrm>
          <a:prstGeom prst="rect">
            <a:avLst/>
          </a:prstGeom>
          <a:noFill/>
        </p:spPr>
        <p:txBody>
          <a:bodyPr wrap="none">
            <a:spAutoFit/>
          </a:bodyPr>
          <a:lstStyle/>
          <a:p>
            <a:pPr>
              <a:defRPr/>
            </a:pPr>
            <a:r>
              <a:rPr lang="en-US" sz="1400" b="1" spc="100" normalizeH="1" dirty="0">
                <a:latin typeface="+mn-lt"/>
              </a:rPr>
              <a:t>FEDERALIST  GOV T</a:t>
            </a:r>
          </a:p>
        </p:txBody>
      </p:sp>
      <p:sp>
        <p:nvSpPr>
          <p:cNvPr id="13" name="TextBox 12">
            <a:extLst>
              <a:ext uri="{FF2B5EF4-FFF2-40B4-BE49-F238E27FC236}">
                <a16:creationId xmlns:a16="http://schemas.microsoft.com/office/drawing/2014/main" id="{3E9CA4D6-DC50-4645-810D-9B51A97DD531}"/>
              </a:ext>
            </a:extLst>
          </p:cNvPr>
          <p:cNvSpPr txBox="1"/>
          <p:nvPr/>
        </p:nvSpPr>
        <p:spPr bwMode="auto">
          <a:xfrm rot="16200000">
            <a:off x="6397626" y="4224906"/>
            <a:ext cx="2392363" cy="307975"/>
          </a:xfrm>
          <a:prstGeom prst="rect">
            <a:avLst/>
          </a:prstGeom>
          <a:noFill/>
        </p:spPr>
        <p:txBody>
          <a:bodyPr wrap="none">
            <a:spAutoFit/>
          </a:bodyPr>
          <a:lstStyle/>
          <a:p>
            <a:pPr>
              <a:defRPr/>
            </a:pPr>
            <a:r>
              <a:rPr lang="en-US" sz="1400" b="1" spc="100" normalizeH="1" dirty="0">
                <a:latin typeface="+mn-lt"/>
              </a:rPr>
              <a:t>SEPARATION OF POWERS</a:t>
            </a:r>
          </a:p>
        </p:txBody>
      </p:sp>
      <p:pic>
        <p:nvPicPr>
          <p:cNvPr id="14" name="Picture 4" descr="C:\Users\test\AppData\Local\Temp\SNAGHTML2ba05d8f.PNG">
            <a:extLst>
              <a:ext uri="{FF2B5EF4-FFF2-40B4-BE49-F238E27FC236}">
                <a16:creationId xmlns:a16="http://schemas.microsoft.com/office/drawing/2014/main" id="{9BC5B946-FC78-4987-B477-83CADA2393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740840">
            <a:off x="4644663" y="1140392"/>
            <a:ext cx="2533084" cy="6477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DF06F40F-DB23-4A48-8ED5-3622592C1A88}"/>
              </a:ext>
            </a:extLst>
          </p:cNvPr>
          <p:cNvSpPr/>
          <p:nvPr/>
        </p:nvSpPr>
        <p:spPr>
          <a:xfrm>
            <a:off x="2971800" y="1797050"/>
            <a:ext cx="6019800" cy="1447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08C3153-C8E3-4E21-857E-1F73B52B2B60}"/>
              </a:ext>
            </a:extLst>
          </p:cNvPr>
          <p:cNvSpPr/>
          <p:nvPr/>
        </p:nvSpPr>
        <p:spPr>
          <a:xfrm>
            <a:off x="3767924" y="2025650"/>
            <a:ext cx="1343917" cy="1447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1DEC0A4-4859-4885-BA7A-B00184251659}"/>
              </a:ext>
            </a:extLst>
          </p:cNvPr>
          <p:cNvSpPr/>
          <p:nvPr/>
        </p:nvSpPr>
        <p:spPr>
          <a:xfrm>
            <a:off x="8077201" y="2863850"/>
            <a:ext cx="1473993" cy="2590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B1AA1F9-C1B5-4E33-9C41-95F42A0A2DAA}"/>
              </a:ext>
            </a:extLst>
          </p:cNvPr>
          <p:cNvSpPr/>
          <p:nvPr/>
        </p:nvSpPr>
        <p:spPr>
          <a:xfrm>
            <a:off x="2133600" y="2863851"/>
            <a:ext cx="1778794" cy="30051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3">
            <a:extLst>
              <a:ext uri="{FF2B5EF4-FFF2-40B4-BE49-F238E27FC236}">
                <a16:creationId xmlns:a16="http://schemas.microsoft.com/office/drawing/2014/main" id="{B848D724-ED75-498F-A530-D90501E17DE8}"/>
              </a:ext>
            </a:extLst>
          </p:cNvPr>
          <p:cNvSpPr txBox="1">
            <a:spLocks noChangeArrowheads="1"/>
          </p:cNvSpPr>
          <p:nvPr/>
        </p:nvSpPr>
        <p:spPr bwMode="auto">
          <a:xfrm rot="20918842">
            <a:off x="4748205" y="3589889"/>
            <a:ext cx="2330450" cy="657768"/>
          </a:xfrm>
          <a:prstGeom prst="rect">
            <a:avLst/>
          </a:prstGeom>
          <a:noFill/>
          <a:ln w="9525">
            <a:noFill/>
            <a:miter lim="800000"/>
            <a:headEnd/>
            <a:tailEnd/>
          </a:ln>
        </p:spPr>
        <p:txBody>
          <a:bodyPr lIns="88164" tIns="44081" rIns="88164" bIns="44081">
            <a:spAutoFit/>
          </a:bodyPr>
          <a:lstStyle/>
          <a:p>
            <a:pPr algn="ctr">
              <a:lnSpc>
                <a:spcPct val="120000"/>
              </a:lnSpc>
              <a:defRPr/>
            </a:pPr>
            <a:r>
              <a:rPr lang="en-US" sz="1400" b="1" spc="100" normalizeH="1" dirty="0">
                <a:latin typeface="+mn-lt"/>
              </a:rPr>
              <a:t>SECURE</a:t>
            </a:r>
          </a:p>
          <a:p>
            <a:pPr algn="ctr">
              <a:lnSpc>
                <a:spcPct val="120000"/>
              </a:lnSpc>
              <a:defRPr/>
            </a:pPr>
            <a:r>
              <a:rPr lang="en-US" b="1" spc="100" normalizeH="1" dirty="0">
                <a:latin typeface="+mn-lt"/>
              </a:rPr>
              <a:t>NATURAL RIGHTS</a:t>
            </a:r>
          </a:p>
        </p:txBody>
      </p:sp>
      <p:sp>
        <p:nvSpPr>
          <p:cNvPr id="20" name="Rectangle 19">
            <a:extLst>
              <a:ext uri="{FF2B5EF4-FFF2-40B4-BE49-F238E27FC236}">
                <a16:creationId xmlns:a16="http://schemas.microsoft.com/office/drawing/2014/main" id="{D95330C2-9CA7-46FC-A740-554A654D08F3}"/>
              </a:ext>
            </a:extLst>
          </p:cNvPr>
          <p:cNvSpPr/>
          <p:nvPr/>
        </p:nvSpPr>
        <p:spPr>
          <a:xfrm>
            <a:off x="2717008" y="5268862"/>
            <a:ext cx="1473993" cy="5667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C:\Users\test\DAVID'S\iStock\istock 1\Yellow phoose ball.jpg">
            <a:extLst>
              <a:ext uri="{FF2B5EF4-FFF2-40B4-BE49-F238E27FC236}">
                <a16:creationId xmlns:a16="http://schemas.microsoft.com/office/drawing/2014/main" id="{206E58C6-3218-4E39-B294-6C2D225A58B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12" b="89912" l="32391" r="89988">
                        <a14:backgroundMark x1="41343" y1="19469" x2="41343" y2="19469"/>
                        <a14:backgroundMark x1="49823" y1="16106" x2="49823" y2="16106"/>
                      </a14:backgroundRemoval>
                    </a14:imgEffect>
                  </a14:imgLayer>
                </a14:imgProps>
              </a:ext>
              <a:ext uri="{28A0092B-C50C-407E-A947-70E740481C1C}">
                <a14:useLocalDpi xmlns:a14="http://schemas.microsoft.com/office/drawing/2010/main" val="0"/>
              </a:ext>
            </a:extLst>
          </a:blip>
          <a:srcRect/>
          <a:stretch>
            <a:fillRect/>
          </a:stretch>
        </p:blipFill>
        <p:spPr bwMode="auto">
          <a:xfrm rot="19128922">
            <a:off x="1643335" y="2923686"/>
            <a:ext cx="5264943" cy="18254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blogs.uakron.edu/akfastlane/files/2014/03/one-ton-weight_shutterstock_79505941.jpg">
            <a:extLst>
              <a:ext uri="{FF2B5EF4-FFF2-40B4-BE49-F238E27FC236}">
                <a16:creationId xmlns:a16="http://schemas.microsoft.com/office/drawing/2014/main" id="{151ECF18-FD8F-4C78-9E3B-9AE06454434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3244" y1="28831" x2="33244" y2="28831"/>
                        <a14:foregroundMark x1="85868" y1="45065" x2="85868" y2="45065"/>
                        <a14:foregroundMark x1="60700" y1="7532" x2="60700" y2="7532"/>
                        <a14:foregroundMark x1="51952" y1="26364" x2="51952" y2="26364"/>
                      </a14:backgroundRemoval>
                    </a14:imgEffect>
                  </a14:imgLayer>
                </a14:imgProps>
              </a:ext>
              <a:ext uri="{28A0092B-C50C-407E-A947-70E740481C1C}">
                <a14:useLocalDpi xmlns:a14="http://schemas.microsoft.com/office/drawing/2010/main" val="0"/>
              </a:ext>
            </a:extLst>
          </a:blip>
          <a:srcRect/>
          <a:stretch>
            <a:fillRect/>
          </a:stretch>
        </p:blipFill>
        <p:spPr bwMode="auto">
          <a:xfrm rot="19576484">
            <a:off x="3119080" y="1849649"/>
            <a:ext cx="1777013" cy="1841588"/>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356EC653-B211-498F-AEDD-CBDC0BA7A013}"/>
              </a:ext>
            </a:extLst>
          </p:cNvPr>
          <p:cNvCxnSpPr/>
          <p:nvPr/>
        </p:nvCxnSpPr>
        <p:spPr>
          <a:xfrm rot="21480000">
            <a:off x="4481144" y="2533237"/>
            <a:ext cx="474411" cy="4744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37B9140-8B39-4C22-8656-51C1377CB76A}"/>
              </a:ext>
            </a:extLst>
          </p:cNvPr>
          <p:cNvCxnSpPr/>
          <p:nvPr/>
        </p:nvCxnSpPr>
        <p:spPr>
          <a:xfrm flipH="1">
            <a:off x="3851888" y="3235326"/>
            <a:ext cx="1063013" cy="6246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CA9F2D5-4717-4B22-9A2F-1BC8D5FC2E8C}"/>
              </a:ext>
            </a:extLst>
          </p:cNvPr>
          <p:cNvSpPr txBox="1"/>
          <p:nvPr/>
        </p:nvSpPr>
        <p:spPr>
          <a:xfrm rot="19639604">
            <a:off x="3540141" y="3612072"/>
            <a:ext cx="2191626" cy="461665"/>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latin typeface="Comic Sans MS" panose="030F0702030302020204" pitchFamily="66" charset="0"/>
              </a:rPr>
              <a:t>Soft Tyranny</a:t>
            </a:r>
          </a:p>
        </p:txBody>
      </p:sp>
      <p:grpSp>
        <p:nvGrpSpPr>
          <p:cNvPr id="26" name="Group 25">
            <a:extLst>
              <a:ext uri="{FF2B5EF4-FFF2-40B4-BE49-F238E27FC236}">
                <a16:creationId xmlns:a16="http://schemas.microsoft.com/office/drawing/2014/main" id="{60E3A5FA-A313-4BE5-9580-520A5921E288}"/>
              </a:ext>
            </a:extLst>
          </p:cNvPr>
          <p:cNvGrpSpPr/>
          <p:nvPr/>
        </p:nvGrpSpPr>
        <p:grpSpPr>
          <a:xfrm>
            <a:off x="4572000" y="5167250"/>
            <a:ext cx="3127602" cy="744600"/>
            <a:chOff x="3170097" y="3822412"/>
            <a:chExt cx="3127602" cy="744600"/>
          </a:xfrm>
        </p:grpSpPr>
        <p:sp>
          <p:nvSpPr>
            <p:cNvPr id="27" name="TextBox 26">
              <a:extLst>
                <a:ext uri="{FF2B5EF4-FFF2-40B4-BE49-F238E27FC236}">
                  <a16:creationId xmlns:a16="http://schemas.microsoft.com/office/drawing/2014/main" id="{5B73ACF3-C997-43D3-994F-6438FA008BFE}"/>
                </a:ext>
              </a:extLst>
            </p:cNvPr>
            <p:cNvSpPr txBox="1"/>
            <p:nvPr/>
          </p:nvSpPr>
          <p:spPr>
            <a:xfrm rot="21138996">
              <a:off x="4902765" y="3822412"/>
              <a:ext cx="1394934" cy="584775"/>
            </a:xfrm>
            <a:prstGeom prst="rect">
              <a:avLst/>
            </a:prstGeom>
            <a:noFill/>
          </p:spPr>
          <p:txBody>
            <a:bodyPr wrap="none" rtlCol="0">
              <a:spAutoFit/>
            </a:bodyPr>
            <a:lstStyle/>
            <a:p>
              <a:r>
                <a:rPr lang="en-US" sz="3200" dirty="0">
                  <a:solidFill>
                    <a:schemeClr val="bg1"/>
                  </a:solidFill>
                  <a:effectLst>
                    <a:outerShdw blurRad="38100" dist="38100" dir="2700000" algn="tl">
                      <a:srgbClr val="000000">
                        <a:alpha val="43137"/>
                      </a:srgbClr>
                    </a:outerShdw>
                  </a:effectLst>
                  <a:latin typeface="Comic Sans MS" panose="030F0702030302020204" pitchFamily="66" charset="0"/>
                </a:rPr>
                <a:t>People</a:t>
              </a:r>
            </a:p>
          </p:txBody>
        </p:sp>
        <p:sp>
          <p:nvSpPr>
            <p:cNvPr id="28" name="TextBox 27">
              <a:extLst>
                <a:ext uri="{FF2B5EF4-FFF2-40B4-BE49-F238E27FC236}">
                  <a16:creationId xmlns:a16="http://schemas.microsoft.com/office/drawing/2014/main" id="{3A6B73C7-643B-4F3B-9358-63CC6002032D}"/>
                </a:ext>
              </a:extLst>
            </p:cNvPr>
            <p:cNvSpPr txBox="1"/>
            <p:nvPr/>
          </p:nvSpPr>
          <p:spPr>
            <a:xfrm rot="21138996">
              <a:off x="3170097" y="3982237"/>
              <a:ext cx="835485" cy="584775"/>
            </a:xfrm>
            <a:prstGeom prst="rect">
              <a:avLst/>
            </a:prstGeom>
            <a:noFill/>
          </p:spPr>
          <p:txBody>
            <a:bodyPr wrap="none" rtlCol="0">
              <a:spAutoFit/>
            </a:bodyPr>
            <a:lstStyle/>
            <a:p>
              <a:r>
                <a:rPr lang="en-US" sz="3200" dirty="0">
                  <a:solidFill>
                    <a:schemeClr val="bg1"/>
                  </a:solidFill>
                  <a:effectLst>
                    <a:outerShdw blurRad="38100" dist="38100" dir="2700000" algn="tl">
                      <a:srgbClr val="000000">
                        <a:alpha val="43137"/>
                      </a:srgbClr>
                    </a:outerShdw>
                  </a:effectLst>
                  <a:latin typeface="Comic Sans MS" panose="030F0702030302020204" pitchFamily="66" charset="0"/>
                </a:rPr>
                <a:t>We</a:t>
              </a:r>
            </a:p>
          </p:txBody>
        </p:sp>
        <p:sp>
          <p:nvSpPr>
            <p:cNvPr id="29" name="TextBox 28">
              <a:extLst>
                <a:ext uri="{FF2B5EF4-FFF2-40B4-BE49-F238E27FC236}">
                  <a16:creationId xmlns:a16="http://schemas.microsoft.com/office/drawing/2014/main" id="{AF54BE6B-8074-48D0-8D61-E632F33FA042}"/>
                </a:ext>
              </a:extLst>
            </p:cNvPr>
            <p:cNvSpPr txBox="1"/>
            <p:nvPr/>
          </p:nvSpPr>
          <p:spPr>
            <a:xfrm rot="326768">
              <a:off x="4076243" y="3822413"/>
              <a:ext cx="840295" cy="584775"/>
            </a:xfrm>
            <a:prstGeom prst="rect">
              <a:avLst/>
            </a:prstGeom>
            <a:noFill/>
          </p:spPr>
          <p:txBody>
            <a:bodyPr wrap="none" rtlCol="0">
              <a:spAutoFit/>
            </a:bodyPr>
            <a:lstStyle/>
            <a:p>
              <a:r>
                <a:rPr lang="en-US" sz="3200" dirty="0">
                  <a:solidFill>
                    <a:schemeClr val="bg1"/>
                  </a:solidFill>
                  <a:effectLst>
                    <a:outerShdw blurRad="38100" dist="38100" dir="2700000" algn="tl">
                      <a:srgbClr val="000000">
                        <a:alpha val="43137"/>
                      </a:srgbClr>
                    </a:outerShdw>
                  </a:effectLst>
                  <a:latin typeface="Comic Sans MS" panose="030F0702030302020204" pitchFamily="66" charset="0"/>
                </a:rPr>
                <a:t>the</a:t>
              </a:r>
            </a:p>
          </p:txBody>
        </p:sp>
      </p:grpSp>
      <p:grpSp>
        <p:nvGrpSpPr>
          <p:cNvPr id="30" name="Group 29">
            <a:extLst>
              <a:ext uri="{FF2B5EF4-FFF2-40B4-BE49-F238E27FC236}">
                <a16:creationId xmlns:a16="http://schemas.microsoft.com/office/drawing/2014/main" id="{CAEBC6E6-D340-4FDD-B5F9-2FCAB47B4117}"/>
              </a:ext>
            </a:extLst>
          </p:cNvPr>
          <p:cNvGrpSpPr/>
          <p:nvPr/>
        </p:nvGrpSpPr>
        <p:grpSpPr>
          <a:xfrm>
            <a:off x="1381125" y="1438493"/>
            <a:ext cx="2748706" cy="4281360"/>
            <a:chOff x="-142875" y="98643"/>
            <a:chExt cx="2748706" cy="4281360"/>
          </a:xfrm>
        </p:grpSpPr>
        <p:sp>
          <p:nvSpPr>
            <p:cNvPr id="31" name="TextBox 30">
              <a:extLst>
                <a:ext uri="{FF2B5EF4-FFF2-40B4-BE49-F238E27FC236}">
                  <a16:creationId xmlns:a16="http://schemas.microsoft.com/office/drawing/2014/main" id="{A6E98A8D-1365-4AE7-AEB7-EE87499A46D7}"/>
                </a:ext>
              </a:extLst>
            </p:cNvPr>
            <p:cNvSpPr txBox="1"/>
            <p:nvPr/>
          </p:nvSpPr>
          <p:spPr>
            <a:xfrm>
              <a:off x="-142875" y="98643"/>
              <a:ext cx="2129578" cy="2062103"/>
            </a:xfrm>
            <a:prstGeom prst="rect">
              <a:avLst/>
            </a:prstGeom>
            <a:noFill/>
          </p:spPr>
          <p:txBody>
            <a:bodyPr wrap="square" rtlCol="0">
              <a:spAutoFit/>
            </a:bodyPr>
            <a:lstStyle/>
            <a:p>
              <a:pPr algn="ctr"/>
              <a:r>
                <a:rPr lang="en-US" sz="3200" dirty="0">
                  <a:solidFill>
                    <a:srgbClr val="FF0000"/>
                  </a:solidFill>
                  <a:effectLst>
                    <a:outerShdw blurRad="38100" dist="38100" dir="2700000" algn="tl">
                      <a:srgbClr val="000000">
                        <a:alpha val="43137"/>
                      </a:srgbClr>
                    </a:outerShdw>
                  </a:effectLst>
                  <a:latin typeface="Comic Sans MS" panose="030F0702030302020204" pitchFamily="66" charset="0"/>
                </a:rPr>
                <a:t>We the Special Interest Groups</a:t>
              </a:r>
            </a:p>
          </p:txBody>
        </p:sp>
        <p:grpSp>
          <p:nvGrpSpPr>
            <p:cNvPr id="32" name="Group 31">
              <a:extLst>
                <a:ext uri="{FF2B5EF4-FFF2-40B4-BE49-F238E27FC236}">
                  <a16:creationId xmlns:a16="http://schemas.microsoft.com/office/drawing/2014/main" id="{3264FD8D-1573-48A4-A2AC-9F6FC48E0D4C}"/>
                </a:ext>
              </a:extLst>
            </p:cNvPr>
            <p:cNvGrpSpPr/>
            <p:nvPr/>
          </p:nvGrpSpPr>
          <p:grpSpPr>
            <a:xfrm>
              <a:off x="571501" y="2999599"/>
              <a:ext cx="2034330" cy="1380404"/>
              <a:chOff x="752475" y="3294289"/>
              <a:chExt cx="1740693" cy="1007634"/>
            </a:xfrm>
          </p:grpSpPr>
          <p:sp>
            <p:nvSpPr>
              <p:cNvPr id="33" name="Bent Arrow 34">
                <a:extLst>
                  <a:ext uri="{FF2B5EF4-FFF2-40B4-BE49-F238E27FC236}">
                    <a16:creationId xmlns:a16="http://schemas.microsoft.com/office/drawing/2014/main" id="{39F569F9-BD0F-4A66-9BB4-1D95C34D1010}"/>
                  </a:ext>
                </a:extLst>
              </p:cNvPr>
              <p:cNvSpPr/>
              <p:nvPr/>
            </p:nvSpPr>
            <p:spPr>
              <a:xfrm rot="16200000">
                <a:off x="1119005" y="2927759"/>
                <a:ext cx="1007634" cy="1740693"/>
              </a:xfrm>
              <a:prstGeom prst="bentArrow">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Ubuntu" panose="020B0504030602030204" pitchFamily="34" charset="0"/>
                </a:endParaRPr>
              </a:p>
            </p:txBody>
          </p:sp>
          <p:sp>
            <p:nvSpPr>
              <p:cNvPr id="34" name="TextBox 33">
                <a:extLst>
                  <a:ext uri="{FF2B5EF4-FFF2-40B4-BE49-F238E27FC236}">
                    <a16:creationId xmlns:a16="http://schemas.microsoft.com/office/drawing/2014/main" id="{5DB8836A-DAF8-4CF5-A17F-8D505FDD23BF}"/>
                  </a:ext>
                </a:extLst>
              </p:cNvPr>
              <p:cNvSpPr txBox="1"/>
              <p:nvPr/>
            </p:nvSpPr>
            <p:spPr>
              <a:xfrm>
                <a:off x="1225183" y="4050540"/>
                <a:ext cx="1263539" cy="224664"/>
              </a:xfrm>
              <a:prstGeom prst="rect">
                <a:avLst/>
              </a:prstGeom>
              <a:noFill/>
            </p:spPr>
            <p:txBody>
              <a:bodyPr wrap="none" rtlCol="0">
                <a:spAutoFit/>
              </a:bodyPr>
              <a:lstStyle/>
              <a:p>
                <a:pPr algn="ctr"/>
                <a:r>
                  <a:rPr lang="en-US" sz="1400" b="1" dirty="0">
                    <a:solidFill>
                      <a:schemeClr val="bg1"/>
                    </a:solidFill>
                    <a:effectLst>
                      <a:outerShdw blurRad="38100" dist="38100" dir="2700000" algn="tl">
                        <a:srgbClr val="000000">
                          <a:alpha val="43137"/>
                        </a:srgbClr>
                      </a:outerShdw>
                    </a:effectLst>
                    <a:latin typeface="Comic Sans MS" panose="030F0702030302020204" pitchFamily="66" charset="0"/>
                  </a:rPr>
                  <a:t>Representation</a:t>
                </a:r>
              </a:p>
            </p:txBody>
          </p:sp>
        </p:grpSp>
      </p:grpSp>
      <p:grpSp>
        <p:nvGrpSpPr>
          <p:cNvPr id="35" name="Group 34">
            <a:extLst>
              <a:ext uri="{FF2B5EF4-FFF2-40B4-BE49-F238E27FC236}">
                <a16:creationId xmlns:a16="http://schemas.microsoft.com/office/drawing/2014/main" id="{0C85EAE0-CD2D-4025-A628-E7E12C73D841}"/>
              </a:ext>
            </a:extLst>
          </p:cNvPr>
          <p:cNvGrpSpPr/>
          <p:nvPr/>
        </p:nvGrpSpPr>
        <p:grpSpPr>
          <a:xfrm>
            <a:off x="3473840" y="1483007"/>
            <a:ext cx="2436710" cy="1236311"/>
            <a:chOff x="1949840" y="143156"/>
            <a:chExt cx="2436710" cy="1236311"/>
          </a:xfrm>
        </p:grpSpPr>
        <p:grpSp>
          <p:nvGrpSpPr>
            <p:cNvPr id="36" name="Group 35">
              <a:extLst>
                <a:ext uri="{FF2B5EF4-FFF2-40B4-BE49-F238E27FC236}">
                  <a16:creationId xmlns:a16="http://schemas.microsoft.com/office/drawing/2014/main" id="{CEBACD9C-7AE9-4BD2-8B83-0E7712B44C58}"/>
                </a:ext>
              </a:extLst>
            </p:cNvPr>
            <p:cNvGrpSpPr/>
            <p:nvPr/>
          </p:nvGrpSpPr>
          <p:grpSpPr>
            <a:xfrm>
              <a:off x="2729351" y="293913"/>
              <a:ext cx="1657199" cy="1085554"/>
              <a:chOff x="2729351" y="293913"/>
              <a:chExt cx="1657199" cy="1085554"/>
            </a:xfrm>
          </p:grpSpPr>
          <p:sp>
            <p:nvSpPr>
              <p:cNvPr id="38" name="TextBox 37">
                <a:extLst>
                  <a:ext uri="{FF2B5EF4-FFF2-40B4-BE49-F238E27FC236}">
                    <a16:creationId xmlns:a16="http://schemas.microsoft.com/office/drawing/2014/main" id="{458A0606-9266-4E46-B976-04019FC61071}"/>
                  </a:ext>
                </a:extLst>
              </p:cNvPr>
              <p:cNvSpPr txBox="1"/>
              <p:nvPr/>
            </p:nvSpPr>
            <p:spPr>
              <a:xfrm rot="1102835">
                <a:off x="3033350" y="742946"/>
                <a:ext cx="1085554" cy="584775"/>
              </a:xfrm>
              <a:prstGeom prst="rect">
                <a:avLst/>
              </a:prstGeom>
              <a:noFill/>
            </p:spPr>
            <p:txBody>
              <a:bodyPr wrap="none" rtlCol="0">
                <a:spAutoFit/>
              </a:bodyPr>
              <a:lstStyle/>
              <a:p>
                <a:r>
                  <a:rPr lang="en-US" sz="3200" dirty="0">
                    <a:solidFill>
                      <a:srgbClr val="FF0000"/>
                    </a:solidFill>
                    <a:latin typeface="Comic Sans MS" panose="030F0702030302020204" pitchFamily="66" charset="0"/>
                  </a:rPr>
                  <a:t>V</a:t>
                </a:r>
                <a:r>
                  <a:rPr lang="en-US" sz="3200" dirty="0">
                    <a:solidFill>
                      <a:schemeClr val="bg1"/>
                    </a:solidFill>
                    <a:latin typeface="Comic Sans MS" panose="030F0702030302020204" pitchFamily="66" charset="0"/>
                  </a:rPr>
                  <a:t>ote</a:t>
                </a:r>
              </a:p>
            </p:txBody>
          </p:sp>
          <p:sp>
            <p:nvSpPr>
              <p:cNvPr id="39" name="TextBox 38">
                <a:extLst>
                  <a:ext uri="{FF2B5EF4-FFF2-40B4-BE49-F238E27FC236}">
                    <a16:creationId xmlns:a16="http://schemas.microsoft.com/office/drawing/2014/main" id="{1C1BACDD-7AC8-4068-BFD1-0B8836484607}"/>
                  </a:ext>
                </a:extLst>
              </p:cNvPr>
              <p:cNvSpPr txBox="1"/>
              <p:nvPr/>
            </p:nvSpPr>
            <p:spPr>
              <a:xfrm rot="642710">
                <a:off x="2729351" y="449128"/>
                <a:ext cx="1085554" cy="584775"/>
              </a:xfrm>
              <a:prstGeom prst="rect">
                <a:avLst/>
              </a:prstGeom>
              <a:noFill/>
            </p:spPr>
            <p:txBody>
              <a:bodyPr wrap="none" rtlCol="0">
                <a:spAutoFit/>
              </a:bodyPr>
              <a:lstStyle/>
              <a:p>
                <a:r>
                  <a:rPr lang="en-US" sz="3200" dirty="0">
                    <a:solidFill>
                      <a:srgbClr val="FF0000"/>
                    </a:solidFill>
                    <a:latin typeface="Comic Sans MS" panose="030F0702030302020204" pitchFamily="66" charset="0"/>
                  </a:rPr>
                  <a:t>V</a:t>
                </a:r>
                <a:r>
                  <a:rPr lang="en-US" sz="3200" dirty="0">
                    <a:solidFill>
                      <a:schemeClr val="bg1"/>
                    </a:solidFill>
                    <a:latin typeface="Comic Sans MS" panose="030F0702030302020204" pitchFamily="66" charset="0"/>
                  </a:rPr>
                  <a:t>ote</a:t>
                </a:r>
              </a:p>
            </p:txBody>
          </p:sp>
          <p:sp>
            <p:nvSpPr>
              <p:cNvPr id="40" name="TextBox 39">
                <a:extLst>
                  <a:ext uri="{FF2B5EF4-FFF2-40B4-BE49-F238E27FC236}">
                    <a16:creationId xmlns:a16="http://schemas.microsoft.com/office/drawing/2014/main" id="{13BFFDEB-8377-4171-AAD3-1243E7B9DE4F}"/>
                  </a:ext>
                </a:extLst>
              </p:cNvPr>
              <p:cNvSpPr txBox="1"/>
              <p:nvPr/>
            </p:nvSpPr>
            <p:spPr>
              <a:xfrm rot="2767276">
                <a:off x="3551386" y="544302"/>
                <a:ext cx="1085554" cy="584775"/>
              </a:xfrm>
              <a:prstGeom prst="rect">
                <a:avLst/>
              </a:prstGeom>
              <a:noFill/>
            </p:spPr>
            <p:txBody>
              <a:bodyPr wrap="none" rtlCol="0">
                <a:spAutoFit/>
              </a:bodyPr>
              <a:lstStyle/>
              <a:p>
                <a:r>
                  <a:rPr lang="en-US" sz="3200" dirty="0">
                    <a:solidFill>
                      <a:srgbClr val="FF0000"/>
                    </a:solidFill>
                    <a:latin typeface="Comic Sans MS" panose="030F0702030302020204" pitchFamily="66" charset="0"/>
                  </a:rPr>
                  <a:t>V</a:t>
                </a:r>
                <a:r>
                  <a:rPr lang="en-US" sz="3200" dirty="0">
                    <a:solidFill>
                      <a:schemeClr val="bg1"/>
                    </a:solidFill>
                    <a:latin typeface="Comic Sans MS" panose="030F0702030302020204" pitchFamily="66" charset="0"/>
                  </a:rPr>
                  <a:t>ote</a:t>
                </a:r>
              </a:p>
            </p:txBody>
          </p:sp>
          <p:sp>
            <p:nvSpPr>
              <p:cNvPr id="41" name="TextBox 40">
                <a:extLst>
                  <a:ext uri="{FF2B5EF4-FFF2-40B4-BE49-F238E27FC236}">
                    <a16:creationId xmlns:a16="http://schemas.microsoft.com/office/drawing/2014/main" id="{C953E27D-6D71-4A91-A913-0826169C0202}"/>
                  </a:ext>
                </a:extLst>
              </p:cNvPr>
              <p:cNvSpPr txBox="1"/>
              <p:nvPr/>
            </p:nvSpPr>
            <p:spPr>
              <a:xfrm rot="20972982">
                <a:off x="3172345" y="324960"/>
                <a:ext cx="747320" cy="400110"/>
              </a:xfrm>
              <a:prstGeom prst="rect">
                <a:avLst/>
              </a:prstGeom>
              <a:noFill/>
            </p:spPr>
            <p:txBody>
              <a:bodyPr wrap="none" rtlCol="0">
                <a:spAutoFit/>
              </a:bodyPr>
              <a:lstStyle/>
              <a:p>
                <a:r>
                  <a:rPr lang="en-US" sz="2000" dirty="0">
                    <a:solidFill>
                      <a:srgbClr val="FF0000"/>
                    </a:solidFill>
                    <a:latin typeface="Comic Sans MS" panose="030F0702030302020204" pitchFamily="66" charset="0"/>
                  </a:rPr>
                  <a:t>V</a:t>
                </a:r>
                <a:r>
                  <a:rPr lang="en-US" sz="2000" dirty="0">
                    <a:solidFill>
                      <a:schemeClr val="bg1"/>
                    </a:solidFill>
                    <a:latin typeface="Comic Sans MS" panose="030F0702030302020204" pitchFamily="66" charset="0"/>
                  </a:rPr>
                  <a:t>ote</a:t>
                </a:r>
              </a:p>
            </p:txBody>
          </p:sp>
        </p:grpSp>
        <p:sp>
          <p:nvSpPr>
            <p:cNvPr id="37" name="Bent Arrow 44">
              <a:extLst>
                <a:ext uri="{FF2B5EF4-FFF2-40B4-BE49-F238E27FC236}">
                  <a16:creationId xmlns:a16="http://schemas.microsoft.com/office/drawing/2014/main" id="{8AF8E1A6-D4CB-4B14-8490-49C4F8263EAD}"/>
                </a:ext>
              </a:extLst>
            </p:cNvPr>
            <p:cNvSpPr/>
            <p:nvPr/>
          </p:nvSpPr>
          <p:spPr>
            <a:xfrm rot="2931771">
              <a:off x="2042888" y="50108"/>
              <a:ext cx="537802" cy="723898"/>
            </a:xfrm>
            <a:prstGeom prst="bentArrow">
              <a:avLst>
                <a:gd name="adj1" fmla="val 25000"/>
                <a:gd name="adj2" fmla="val 25658"/>
                <a:gd name="adj3" fmla="val 25000"/>
                <a:gd name="adj4" fmla="val 43750"/>
              </a:avLst>
            </a:prstGeom>
            <a:solidFill>
              <a:schemeClr val="tx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Ubuntu" panose="020B0504030602030204" pitchFamily="34" charset="0"/>
              </a:endParaRPr>
            </a:p>
          </p:txBody>
        </p:sp>
      </p:grpSp>
      <p:sp>
        <p:nvSpPr>
          <p:cNvPr id="42" name="Rectangle 41">
            <a:extLst>
              <a:ext uri="{FF2B5EF4-FFF2-40B4-BE49-F238E27FC236}">
                <a16:creationId xmlns:a16="http://schemas.microsoft.com/office/drawing/2014/main" id="{8727D81F-E175-46EC-9F00-308580883D6A}"/>
              </a:ext>
            </a:extLst>
          </p:cNvPr>
          <p:cNvSpPr/>
          <p:nvPr/>
        </p:nvSpPr>
        <p:spPr>
          <a:xfrm>
            <a:off x="6525168" y="1739722"/>
            <a:ext cx="3609432" cy="1200329"/>
          </a:xfrm>
          <a:prstGeom prst="rect">
            <a:avLst/>
          </a:prstGeom>
          <a:noFill/>
        </p:spPr>
        <p:txBody>
          <a:bodyPr wrap="square">
            <a:spAutoFit/>
          </a:bodyPr>
          <a:lstStyle/>
          <a:p>
            <a:pPr algn="ctr"/>
            <a:r>
              <a:rPr lang="en-US" sz="2400" b="1" dirty="0">
                <a:solidFill>
                  <a:srgbClr val="FF0000"/>
                </a:solidFill>
                <a:effectLst>
                  <a:outerShdw blurRad="38100" dist="38100" dir="2700000" algn="tl">
                    <a:srgbClr val="000000">
                      <a:alpha val="43137"/>
                    </a:srgbClr>
                  </a:outerShdw>
                </a:effectLst>
                <a:latin typeface="Comic Sans MS" panose="030F0702030302020204" pitchFamily="66" charset="0"/>
              </a:rPr>
              <a:t>MODERN</a:t>
            </a:r>
          </a:p>
          <a:p>
            <a:pPr algn="ctr"/>
            <a:r>
              <a:rPr lang="en-US" sz="2400" b="1" dirty="0">
                <a:solidFill>
                  <a:srgbClr val="FF0000"/>
                </a:solidFill>
                <a:effectLst>
                  <a:outerShdw blurRad="38100" dist="38100" dir="2700000" algn="tl">
                    <a:srgbClr val="000000">
                      <a:alpha val="43137"/>
                    </a:srgbClr>
                  </a:outerShdw>
                </a:effectLst>
                <a:latin typeface="Comic Sans MS" panose="030F0702030302020204" pitchFamily="66" charset="0"/>
              </a:rPr>
              <a:t>ADMINISTRATIVE</a:t>
            </a:r>
          </a:p>
          <a:p>
            <a:pPr algn="ctr"/>
            <a:r>
              <a:rPr lang="en-US" sz="2400" b="1" dirty="0">
                <a:solidFill>
                  <a:srgbClr val="FF0000"/>
                </a:solidFill>
                <a:effectLst>
                  <a:outerShdw blurRad="38100" dist="38100" dir="2700000" algn="tl">
                    <a:srgbClr val="000000">
                      <a:alpha val="43137"/>
                    </a:srgbClr>
                  </a:outerShdw>
                </a:effectLst>
                <a:latin typeface="Comic Sans MS" panose="030F0702030302020204" pitchFamily="66" charset="0"/>
              </a:rPr>
              <a:t>STATE</a:t>
            </a:r>
            <a:endParaRPr lang="en-US" sz="1600" b="1" dirty="0">
              <a:solidFill>
                <a:srgbClr val="FF0000"/>
              </a:solidFill>
              <a:latin typeface="Comic Sans MS" panose="030F0702030302020204" pitchFamily="66" charset="0"/>
            </a:endParaRPr>
          </a:p>
        </p:txBody>
      </p:sp>
      <p:sp>
        <p:nvSpPr>
          <p:cNvPr id="43" name="TextBox 42">
            <a:extLst>
              <a:ext uri="{FF2B5EF4-FFF2-40B4-BE49-F238E27FC236}">
                <a16:creationId xmlns:a16="http://schemas.microsoft.com/office/drawing/2014/main" id="{2883CA0E-F826-40D1-A0B6-A41CB5590897}"/>
              </a:ext>
            </a:extLst>
          </p:cNvPr>
          <p:cNvSpPr txBox="1"/>
          <p:nvPr/>
        </p:nvSpPr>
        <p:spPr>
          <a:xfrm>
            <a:off x="3467100" y="1292880"/>
            <a:ext cx="481222" cy="523220"/>
          </a:xfrm>
          <a:prstGeom prst="rect">
            <a:avLst/>
          </a:prstGeom>
          <a:noFill/>
        </p:spPr>
        <p:txBody>
          <a:bodyPr wrap="none" rtlCol="0">
            <a:spAutoFit/>
          </a:bodyPr>
          <a:lstStyle/>
          <a:p>
            <a:pPr algn="ctr"/>
            <a:r>
              <a:rPr lang="en-US" sz="1400" b="1" dirty="0">
                <a:solidFill>
                  <a:schemeClr val="bg1"/>
                </a:solidFill>
                <a:effectLst>
                  <a:outerShdw blurRad="38100" dist="38100" dir="2700000" algn="tl">
                    <a:srgbClr val="000000">
                      <a:alpha val="43137"/>
                    </a:srgbClr>
                  </a:outerShdw>
                </a:effectLst>
                <a:latin typeface="Comic Sans MS" panose="030F0702030302020204" pitchFamily="66" charset="0"/>
              </a:rPr>
              <a:t>Pile</a:t>
            </a:r>
          </a:p>
          <a:p>
            <a:pPr algn="ctr"/>
            <a:r>
              <a:rPr lang="en-US" sz="1400" b="1" dirty="0">
                <a:solidFill>
                  <a:schemeClr val="bg1"/>
                </a:solidFill>
                <a:effectLst>
                  <a:outerShdw blurRad="38100" dist="38100" dir="2700000" algn="tl">
                    <a:srgbClr val="000000">
                      <a:alpha val="43137"/>
                    </a:srgbClr>
                  </a:outerShdw>
                </a:effectLst>
                <a:latin typeface="Comic Sans MS" panose="030F0702030302020204" pitchFamily="66" charset="0"/>
              </a:rPr>
              <a:t>On</a:t>
            </a:r>
          </a:p>
        </p:txBody>
      </p:sp>
      <p:sp>
        <p:nvSpPr>
          <p:cNvPr id="44" name="TextBox 43">
            <a:extLst>
              <a:ext uri="{FF2B5EF4-FFF2-40B4-BE49-F238E27FC236}">
                <a16:creationId xmlns:a16="http://schemas.microsoft.com/office/drawing/2014/main" id="{4B6CFFCF-7327-41D4-A51D-360D48D8ADBD}"/>
              </a:ext>
            </a:extLst>
          </p:cNvPr>
          <p:cNvSpPr txBox="1"/>
          <p:nvPr/>
        </p:nvSpPr>
        <p:spPr>
          <a:xfrm>
            <a:off x="1" y="833735"/>
            <a:ext cx="12191998" cy="461665"/>
          </a:xfrm>
          <a:prstGeom prst="rect">
            <a:avLst/>
          </a:prstGeom>
          <a:noFill/>
        </p:spPr>
        <p:txBody>
          <a:bodyPr wrap="square" rtlCol="0">
            <a:spAutoFit/>
          </a:bodyPr>
          <a:lstStyle/>
          <a:p>
            <a:pPr algn="ctr"/>
            <a:r>
              <a:rPr lang="en-US" sz="2400" dirty="0">
                <a:solidFill>
                  <a:srgbClr val="FF0000"/>
                </a:solidFill>
                <a:latin typeface="+mn-lt"/>
              </a:rPr>
              <a:t>Freedoms Collapsing under the Weight of a Massive and Ever-Growing Administrative State</a:t>
            </a:r>
          </a:p>
        </p:txBody>
      </p:sp>
      <p:pic>
        <p:nvPicPr>
          <p:cNvPr id="45" name="Picture 44" descr="A screenshot of a cell phone&#10;&#10;Description automatically generated">
            <a:extLst>
              <a:ext uri="{FF2B5EF4-FFF2-40B4-BE49-F238E27FC236}">
                <a16:creationId xmlns:a16="http://schemas.microsoft.com/office/drawing/2014/main" id="{03B8BB50-4C6D-428A-A6B8-8EFC4CF4F9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614234">
            <a:off x="6643608" y="595271"/>
            <a:ext cx="4520525" cy="6304769"/>
          </a:xfrm>
          <a:prstGeom prst="rect">
            <a:avLst/>
          </a:prstGeom>
        </p:spPr>
      </p:pic>
      <p:sp>
        <p:nvSpPr>
          <p:cNvPr id="46" name="TextBox 45">
            <a:extLst>
              <a:ext uri="{FF2B5EF4-FFF2-40B4-BE49-F238E27FC236}">
                <a16:creationId xmlns:a16="http://schemas.microsoft.com/office/drawing/2014/main" id="{18BCBD36-ECBC-4DE4-B365-3B04287A14C9}"/>
              </a:ext>
            </a:extLst>
          </p:cNvPr>
          <p:cNvSpPr txBox="1"/>
          <p:nvPr/>
        </p:nvSpPr>
        <p:spPr>
          <a:xfrm>
            <a:off x="7476584" y="2527484"/>
            <a:ext cx="3045989" cy="2308324"/>
          </a:xfrm>
          <a:prstGeom prst="rect">
            <a:avLst/>
          </a:prstGeom>
          <a:solidFill>
            <a:schemeClr val="bg1">
              <a:alpha val="75000"/>
            </a:schemeClr>
          </a:solidFill>
        </p:spPr>
        <p:txBody>
          <a:bodyPr wrap="square" rtlCol="0">
            <a:spAutoFit/>
          </a:bodyPr>
          <a:lstStyle/>
          <a:p>
            <a:pPr algn="ctr"/>
            <a:r>
              <a:rPr lang="en-US" sz="4800" b="1" dirty="0">
                <a:solidFill>
                  <a:srgbClr val="FF0000"/>
                </a:solidFill>
                <a:effectLst>
                  <a:outerShdw blurRad="38100" dist="38100" dir="2700000" algn="tl">
                    <a:srgbClr val="000000">
                      <a:alpha val="43137"/>
                    </a:srgbClr>
                  </a:outerShdw>
                </a:effectLst>
                <a:latin typeface="Comic Sans MS" panose="030F0702030302020204" pitchFamily="66" charset="0"/>
              </a:rPr>
              <a:t>Special </a:t>
            </a:r>
            <a:r>
              <a:rPr lang="en-US" sz="4800" b="1" dirty="0">
                <a:latin typeface="Comic Sans MS" panose="030F0702030302020204" pitchFamily="66" charset="0"/>
              </a:rPr>
              <a:t>Interest </a:t>
            </a:r>
            <a:r>
              <a:rPr lang="en-US" sz="4800" b="1" dirty="0">
                <a:solidFill>
                  <a:srgbClr val="FF0000"/>
                </a:solidFill>
                <a:effectLst>
                  <a:outerShdw blurRad="38100" dist="38100" dir="2700000" algn="tl">
                    <a:srgbClr val="000000">
                      <a:alpha val="43137"/>
                    </a:srgbClr>
                  </a:outerShdw>
                </a:effectLst>
                <a:latin typeface="Comic Sans MS" panose="030F0702030302020204" pitchFamily="66" charset="0"/>
              </a:rPr>
              <a:t>Groups</a:t>
            </a:r>
          </a:p>
        </p:txBody>
      </p:sp>
      <p:sp>
        <p:nvSpPr>
          <p:cNvPr id="47" name="Rectangle 46">
            <a:extLst>
              <a:ext uri="{FF2B5EF4-FFF2-40B4-BE49-F238E27FC236}">
                <a16:creationId xmlns:a16="http://schemas.microsoft.com/office/drawing/2014/main" id="{A1872693-3604-4731-B46F-D95D97EBE34C}"/>
              </a:ext>
            </a:extLst>
          </p:cNvPr>
          <p:cNvSpPr/>
          <p:nvPr/>
        </p:nvSpPr>
        <p:spPr>
          <a:xfrm>
            <a:off x="6684774" y="5110780"/>
            <a:ext cx="3866064" cy="1415772"/>
          </a:xfrm>
          <a:prstGeom prst="rect">
            <a:avLst/>
          </a:prstGeom>
          <a:solidFill>
            <a:schemeClr val="bg1">
              <a:alpha val="75000"/>
            </a:schemeClr>
          </a:solidFill>
        </p:spPr>
        <p:txBody>
          <a:bodyPr wrap="square">
            <a:spAutoFit/>
          </a:bodyPr>
          <a:lstStyle/>
          <a:p>
            <a:pPr algn="ctr"/>
            <a:r>
              <a:rPr lang="en-US" sz="4000" b="1" dirty="0">
                <a:solidFill>
                  <a:srgbClr val="FF0000"/>
                </a:solidFill>
                <a:effectLst>
                  <a:outerShdw blurRad="38100" dist="38100" dir="2700000" algn="tl">
                    <a:srgbClr val="000000">
                      <a:alpha val="43137"/>
                    </a:srgbClr>
                  </a:outerShdw>
                </a:effectLst>
                <a:latin typeface="Comic Sans MS" panose="030F0702030302020204" pitchFamily="66" charset="0"/>
              </a:rPr>
              <a:t>2,714,897</a:t>
            </a:r>
          </a:p>
          <a:p>
            <a:pPr algn="ctr"/>
            <a:r>
              <a:rPr lang="en-US" sz="2800" b="1" dirty="0">
                <a:latin typeface="Comic Sans MS" panose="030F0702030302020204" pitchFamily="66" charset="0"/>
              </a:rPr>
              <a:t>Federal Employees</a:t>
            </a:r>
          </a:p>
          <a:p>
            <a:pPr algn="ctr"/>
            <a:r>
              <a:rPr lang="en-US" b="1" dirty="0">
                <a:latin typeface="Comic Sans MS" panose="030F0702030302020204" pitchFamily="66" charset="0"/>
              </a:rPr>
              <a:t>(Not Including Military)</a:t>
            </a:r>
          </a:p>
        </p:txBody>
      </p:sp>
      <p:sp>
        <p:nvSpPr>
          <p:cNvPr id="48" name="Rectangle 47">
            <a:extLst>
              <a:ext uri="{FF2B5EF4-FFF2-40B4-BE49-F238E27FC236}">
                <a16:creationId xmlns:a16="http://schemas.microsoft.com/office/drawing/2014/main" id="{727229AC-3A10-41B3-AF99-F258666D86EA}"/>
              </a:ext>
            </a:extLst>
          </p:cNvPr>
          <p:cNvSpPr/>
          <p:nvPr/>
        </p:nvSpPr>
        <p:spPr>
          <a:xfrm>
            <a:off x="7222935" y="1189564"/>
            <a:ext cx="3866064" cy="1138773"/>
          </a:xfrm>
          <a:prstGeom prst="rect">
            <a:avLst/>
          </a:prstGeom>
          <a:solidFill>
            <a:schemeClr val="bg1">
              <a:alpha val="85000"/>
            </a:schemeClr>
          </a:solidFill>
        </p:spPr>
        <p:txBody>
          <a:bodyPr wrap="square">
            <a:spAutoFit/>
          </a:bodyPr>
          <a:lstStyle/>
          <a:p>
            <a:pPr algn="ctr"/>
            <a:r>
              <a:rPr lang="en-US" sz="4000" b="1" dirty="0">
                <a:solidFill>
                  <a:srgbClr val="FF0000"/>
                </a:solidFill>
                <a:effectLst>
                  <a:outerShdw blurRad="38100" dist="38100" dir="2700000" algn="tl">
                    <a:srgbClr val="000000">
                      <a:alpha val="43137"/>
                    </a:srgbClr>
                  </a:outerShdw>
                </a:effectLst>
                <a:latin typeface="Comic Sans MS" panose="030F0702030302020204" pitchFamily="66" charset="0"/>
              </a:rPr>
              <a:t>HUNDREDS</a:t>
            </a:r>
          </a:p>
          <a:p>
            <a:pPr algn="ctr"/>
            <a:r>
              <a:rPr lang="en-US" sz="2800" b="1" dirty="0">
                <a:latin typeface="Comic Sans MS" panose="030F0702030302020204" pitchFamily="66" charset="0"/>
              </a:rPr>
              <a:t>Federal Agencies</a:t>
            </a:r>
          </a:p>
        </p:txBody>
      </p:sp>
    </p:spTree>
    <p:extLst>
      <p:ext uri="{BB962C8B-B14F-4D97-AF65-F5344CB8AC3E}">
        <p14:creationId xmlns:p14="http://schemas.microsoft.com/office/powerpoint/2010/main" val="86894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2" grpId="0"/>
      <p:bldP spid="43" grpId="0"/>
      <p:bldP spid="44" grpId="0"/>
      <p:bldP spid="46" grpId="0" animBg="1"/>
      <p:bldP spid="47" grpId="0" animBg="1"/>
      <p:bldP spid="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latin typeface="+mn-lt"/>
              </a:rPr>
              <a:pPr algn="ctr"/>
              <a:t>11</a:t>
            </a:fld>
            <a:endParaRPr lang="en-US" dirty="0">
              <a:latin typeface="+mn-lt"/>
            </a:endParaRPr>
          </a:p>
        </p:txBody>
      </p:sp>
      <p:sp>
        <p:nvSpPr>
          <p:cNvPr id="14" name="Text Box 17">
            <a:extLst>
              <a:ext uri="{FF2B5EF4-FFF2-40B4-BE49-F238E27FC236}">
                <a16:creationId xmlns:a16="http://schemas.microsoft.com/office/drawing/2014/main" id="{D7D1A8D1-E608-4959-8F77-B49EDD101DD1}"/>
              </a:ext>
            </a:extLst>
          </p:cNvPr>
          <p:cNvSpPr txBox="1">
            <a:spLocks noChangeArrowheads="1"/>
          </p:cNvSpPr>
          <p:nvPr/>
        </p:nvSpPr>
        <p:spPr bwMode="auto">
          <a:xfrm>
            <a:off x="0" y="0"/>
            <a:ext cx="1219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5400" b="1" dirty="0">
                <a:solidFill>
                  <a:srgbClr val="00FF00"/>
                </a:solidFill>
              </a:rPr>
              <a:t>THE FOUNDERS</a:t>
            </a:r>
          </a:p>
        </p:txBody>
      </p:sp>
      <p:sp>
        <p:nvSpPr>
          <p:cNvPr id="7" name="Rectangle 6">
            <a:extLst>
              <a:ext uri="{FF2B5EF4-FFF2-40B4-BE49-F238E27FC236}">
                <a16:creationId xmlns:a16="http://schemas.microsoft.com/office/drawing/2014/main" id="{A379DE21-B085-4AD0-B97D-373806A3BE25}"/>
              </a:ext>
            </a:extLst>
          </p:cNvPr>
          <p:cNvSpPr/>
          <p:nvPr/>
        </p:nvSpPr>
        <p:spPr>
          <a:xfrm>
            <a:off x="228600" y="838200"/>
            <a:ext cx="11925300" cy="1323439"/>
          </a:xfrm>
          <a:prstGeom prst="rect">
            <a:avLst/>
          </a:prstGeom>
        </p:spPr>
        <p:txBody>
          <a:bodyPr wrap="square">
            <a:spAutoFit/>
          </a:bodyPr>
          <a:lstStyle/>
          <a:p>
            <a:r>
              <a:rPr lang="en-US" sz="2000" b="1" dirty="0">
                <a:solidFill>
                  <a:srgbClr val="00FF00"/>
                </a:solidFill>
                <a:latin typeface="+mn-lt"/>
              </a:rPr>
              <a:t>Ayn Rand: </a:t>
            </a:r>
            <a:r>
              <a:rPr lang="en-US" sz="2000" dirty="0">
                <a:solidFill>
                  <a:schemeClr val="bg1"/>
                </a:solidFill>
                <a:latin typeface="+mn-lt"/>
              </a:rPr>
              <a:t>“The basic premise of the </a:t>
            </a:r>
            <a:r>
              <a:rPr lang="en-US" sz="2000" dirty="0">
                <a:solidFill>
                  <a:srgbClr val="00FF00"/>
                </a:solidFill>
                <a:latin typeface="+mn-lt"/>
              </a:rPr>
              <a:t>Founding Fathers </a:t>
            </a:r>
            <a:r>
              <a:rPr lang="en-US" sz="2000" dirty="0">
                <a:solidFill>
                  <a:schemeClr val="bg1"/>
                </a:solidFill>
                <a:latin typeface="+mn-lt"/>
              </a:rPr>
              <a:t>was man’s right to his own life, to his own liberty, to the pursuit of his own happiness – which means: man’s right to exist for his own sake. Neither </a:t>
            </a:r>
            <a:r>
              <a:rPr lang="en-US" sz="2000" dirty="0">
                <a:solidFill>
                  <a:srgbClr val="FF0000"/>
                </a:solidFill>
                <a:latin typeface="+mn-lt"/>
              </a:rPr>
              <a:t>sacrificing himself </a:t>
            </a:r>
            <a:r>
              <a:rPr lang="en-US" sz="2000" dirty="0">
                <a:solidFill>
                  <a:schemeClr val="bg1"/>
                </a:solidFill>
                <a:latin typeface="+mn-lt"/>
              </a:rPr>
              <a:t>to others nor </a:t>
            </a:r>
            <a:r>
              <a:rPr lang="en-US" sz="2000" dirty="0">
                <a:solidFill>
                  <a:srgbClr val="FF0000"/>
                </a:solidFill>
                <a:latin typeface="+mn-lt"/>
              </a:rPr>
              <a:t>sacrificing others </a:t>
            </a:r>
            <a:r>
              <a:rPr lang="en-US" sz="2000" dirty="0">
                <a:solidFill>
                  <a:schemeClr val="bg1"/>
                </a:solidFill>
                <a:latin typeface="+mn-lt"/>
              </a:rPr>
              <a:t>to himself; and that the political implementation of this right is a society where men deal with one another as traders, by </a:t>
            </a:r>
            <a:r>
              <a:rPr lang="en-US" sz="2000" dirty="0">
                <a:solidFill>
                  <a:srgbClr val="00FF00"/>
                </a:solidFill>
                <a:latin typeface="+mn-lt"/>
              </a:rPr>
              <a:t>voluntary exchange</a:t>
            </a:r>
            <a:r>
              <a:rPr lang="en-US" sz="2000" dirty="0">
                <a:solidFill>
                  <a:schemeClr val="bg1"/>
                </a:solidFill>
                <a:latin typeface="+mn-lt"/>
              </a:rPr>
              <a:t> to mutual benefit.” </a:t>
            </a:r>
            <a:r>
              <a:rPr lang="en-US" sz="1200" dirty="0">
                <a:solidFill>
                  <a:schemeClr val="bg1"/>
                </a:solidFill>
                <a:latin typeface="+mn-lt"/>
              </a:rPr>
              <a:t>(For the New Intellectual, p62)</a:t>
            </a:r>
          </a:p>
        </p:txBody>
      </p:sp>
      <p:grpSp>
        <p:nvGrpSpPr>
          <p:cNvPr id="21" name="Group 20">
            <a:extLst>
              <a:ext uri="{FF2B5EF4-FFF2-40B4-BE49-F238E27FC236}">
                <a16:creationId xmlns:a16="http://schemas.microsoft.com/office/drawing/2014/main" id="{F4987C85-2216-42A2-BAE4-4298FA1B9954}"/>
              </a:ext>
            </a:extLst>
          </p:cNvPr>
          <p:cNvGrpSpPr/>
          <p:nvPr/>
        </p:nvGrpSpPr>
        <p:grpSpPr>
          <a:xfrm>
            <a:off x="240633" y="5226840"/>
            <a:ext cx="11760867" cy="1400153"/>
            <a:chOff x="240633" y="5226840"/>
            <a:chExt cx="11760867" cy="1400153"/>
          </a:xfrm>
        </p:grpSpPr>
        <p:sp>
          <p:nvSpPr>
            <p:cNvPr id="8" name="Rectangle 7">
              <a:extLst>
                <a:ext uri="{FF2B5EF4-FFF2-40B4-BE49-F238E27FC236}">
                  <a16:creationId xmlns:a16="http://schemas.microsoft.com/office/drawing/2014/main" id="{D1446FF5-4FFE-4F0E-8BA0-62F096C4F5AF}"/>
                </a:ext>
              </a:extLst>
            </p:cNvPr>
            <p:cNvSpPr/>
            <p:nvPr/>
          </p:nvSpPr>
          <p:spPr>
            <a:xfrm>
              <a:off x="1382453" y="5276671"/>
              <a:ext cx="10619047" cy="1200329"/>
            </a:xfrm>
            <a:prstGeom prst="rect">
              <a:avLst/>
            </a:prstGeom>
          </p:spPr>
          <p:txBody>
            <a:bodyPr wrap="square">
              <a:spAutoFit/>
            </a:bodyPr>
            <a:lstStyle/>
            <a:p>
              <a:r>
                <a:rPr lang="en-US" sz="2000" b="1" dirty="0">
                  <a:solidFill>
                    <a:srgbClr val="00FF00"/>
                  </a:solidFill>
                  <a:latin typeface="+mn-lt"/>
                </a:rPr>
                <a:t>President Ezra Taft Benson: </a:t>
              </a:r>
              <a:r>
                <a:rPr lang="en-US" sz="2000" dirty="0">
                  <a:solidFill>
                    <a:schemeClr val="bg1"/>
                  </a:solidFill>
                  <a:latin typeface="+mn-lt"/>
                </a:rPr>
                <a:t>“The temple work for the 56 signers of the Declaration of Independence and other </a:t>
              </a:r>
              <a:r>
                <a:rPr lang="en-US" sz="2000" dirty="0">
                  <a:solidFill>
                    <a:srgbClr val="00FF00"/>
                  </a:solidFill>
                  <a:latin typeface="+mn-lt"/>
                </a:rPr>
                <a:t>Founding Fathers </a:t>
              </a:r>
              <a:r>
                <a:rPr lang="en-US" sz="2000" dirty="0">
                  <a:solidFill>
                    <a:schemeClr val="bg1"/>
                  </a:solidFill>
                  <a:latin typeface="+mn-lt"/>
                </a:rPr>
                <a:t>has been done. … When one </a:t>
              </a:r>
              <a:r>
                <a:rPr lang="en-US" sz="2000" dirty="0">
                  <a:solidFill>
                    <a:srgbClr val="FF0000"/>
                  </a:solidFill>
                  <a:latin typeface="+mn-lt"/>
                </a:rPr>
                <a:t>casts doubt about the character </a:t>
              </a:r>
              <a:r>
                <a:rPr lang="en-US" sz="2000" dirty="0">
                  <a:solidFill>
                    <a:schemeClr val="bg1"/>
                  </a:solidFill>
                  <a:latin typeface="+mn-lt"/>
                </a:rPr>
                <a:t>of these noble sons of God, I believe he or she will have to answer to the God of heaven for it.” </a:t>
              </a:r>
            </a:p>
            <a:p>
              <a:r>
                <a:rPr lang="en-US" sz="1200" dirty="0">
                  <a:solidFill>
                    <a:schemeClr val="bg1"/>
                  </a:solidFill>
                  <a:latin typeface="+mn-lt"/>
                </a:rPr>
                <a:t>(God’s Hand in Our Nation’s History, BYU Speech, March 28, 1977)</a:t>
              </a:r>
            </a:p>
          </p:txBody>
        </p:sp>
        <p:pic>
          <p:nvPicPr>
            <p:cNvPr id="9" name="Picture 8">
              <a:extLst>
                <a:ext uri="{FF2B5EF4-FFF2-40B4-BE49-F238E27FC236}">
                  <a16:creationId xmlns:a16="http://schemas.microsoft.com/office/drawing/2014/main" id="{521FE6A5-95B2-4350-86CF-40D91537766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633" y="5226840"/>
              <a:ext cx="1029764" cy="1400153"/>
            </a:xfrm>
            <a:prstGeom prst="rect">
              <a:avLst/>
            </a:prstGeom>
          </p:spPr>
        </p:pic>
      </p:grpSp>
      <p:grpSp>
        <p:nvGrpSpPr>
          <p:cNvPr id="20" name="Group 19">
            <a:extLst>
              <a:ext uri="{FF2B5EF4-FFF2-40B4-BE49-F238E27FC236}">
                <a16:creationId xmlns:a16="http://schemas.microsoft.com/office/drawing/2014/main" id="{C1D0D8DB-F333-4F7B-8A80-762CFF86A98A}"/>
              </a:ext>
            </a:extLst>
          </p:cNvPr>
          <p:cNvGrpSpPr/>
          <p:nvPr/>
        </p:nvGrpSpPr>
        <p:grpSpPr>
          <a:xfrm>
            <a:off x="264696" y="3657600"/>
            <a:ext cx="11835889" cy="1371600"/>
            <a:chOff x="264696" y="3657600"/>
            <a:chExt cx="11835889" cy="1371600"/>
          </a:xfrm>
        </p:grpSpPr>
        <p:sp>
          <p:nvSpPr>
            <p:cNvPr id="12" name="Rectangle 11">
              <a:extLst>
                <a:ext uri="{FF2B5EF4-FFF2-40B4-BE49-F238E27FC236}">
                  <a16:creationId xmlns:a16="http://schemas.microsoft.com/office/drawing/2014/main" id="{65A40878-1B67-4A78-AC7F-D7371EF9390B}"/>
                </a:ext>
              </a:extLst>
            </p:cNvPr>
            <p:cNvSpPr/>
            <p:nvPr/>
          </p:nvSpPr>
          <p:spPr>
            <a:xfrm>
              <a:off x="1382453" y="3657600"/>
              <a:ext cx="10718132" cy="1323439"/>
            </a:xfrm>
            <a:prstGeom prst="rect">
              <a:avLst/>
            </a:prstGeom>
          </p:spPr>
          <p:txBody>
            <a:bodyPr wrap="square">
              <a:spAutoFit/>
            </a:bodyPr>
            <a:lstStyle/>
            <a:p>
              <a:r>
                <a:rPr lang="en-US" sz="2000" b="1" dirty="0">
                  <a:solidFill>
                    <a:srgbClr val="00FF00"/>
                  </a:solidFill>
                  <a:latin typeface="+mn-lt"/>
                </a:rPr>
                <a:t>President Thomas S. Monson: </a:t>
              </a:r>
              <a:r>
                <a:rPr lang="en-US" sz="2000" dirty="0">
                  <a:solidFill>
                    <a:schemeClr val="bg1"/>
                  </a:solidFill>
                  <a:latin typeface="+mn-lt"/>
                </a:rPr>
                <a:t>Let us pause and reflect upon the many blessings we as Americans have received from our Constitution and the debt of gratitude we owe those </a:t>
              </a:r>
              <a:r>
                <a:rPr lang="en-US" sz="2000" dirty="0">
                  <a:solidFill>
                    <a:srgbClr val="00FF00"/>
                  </a:solidFill>
                  <a:latin typeface="+mn-lt"/>
                </a:rPr>
                <a:t>heroic signers</a:t>
              </a:r>
              <a:r>
                <a:rPr lang="en-US" sz="2000" dirty="0">
                  <a:solidFill>
                    <a:schemeClr val="bg1"/>
                  </a:solidFill>
                  <a:latin typeface="+mn-lt"/>
                </a:rPr>
                <a:t>. As we do so, we might also recognize that freedom is not free. Sacrifice has been required to protect and to preserve the very freedoms we cherish.” </a:t>
              </a:r>
              <a:r>
                <a:rPr lang="en-US" sz="1200" dirty="0">
                  <a:solidFill>
                    <a:schemeClr val="bg1"/>
                  </a:solidFill>
                  <a:latin typeface="+mn-lt"/>
                </a:rPr>
                <a:t>(Celebrate America, Sep. 17, 2002.  6:00-6:26)</a:t>
              </a:r>
            </a:p>
          </p:txBody>
        </p:sp>
        <p:pic>
          <p:nvPicPr>
            <p:cNvPr id="13" name="Picture 12" descr="A person in a suit&#10;&#10;Description automatically generated with low confidence">
              <a:extLst>
                <a:ext uri="{FF2B5EF4-FFF2-40B4-BE49-F238E27FC236}">
                  <a16:creationId xmlns:a16="http://schemas.microsoft.com/office/drawing/2014/main" id="{61353F8C-11CF-46AB-AC10-E87B10820D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96" y="3705036"/>
              <a:ext cx="942144" cy="1324164"/>
            </a:xfrm>
            <a:prstGeom prst="rect">
              <a:avLst/>
            </a:prstGeom>
          </p:spPr>
        </p:pic>
      </p:grpSp>
      <p:grpSp>
        <p:nvGrpSpPr>
          <p:cNvPr id="19" name="Group 18">
            <a:extLst>
              <a:ext uri="{FF2B5EF4-FFF2-40B4-BE49-F238E27FC236}">
                <a16:creationId xmlns:a16="http://schemas.microsoft.com/office/drawing/2014/main" id="{43A5155E-2467-4005-ABFE-54824609FDDC}"/>
              </a:ext>
            </a:extLst>
          </p:cNvPr>
          <p:cNvGrpSpPr/>
          <p:nvPr/>
        </p:nvGrpSpPr>
        <p:grpSpPr>
          <a:xfrm>
            <a:off x="264696" y="2209980"/>
            <a:ext cx="11841904" cy="1297415"/>
            <a:chOff x="264696" y="2209980"/>
            <a:chExt cx="11841904" cy="1297415"/>
          </a:xfrm>
        </p:grpSpPr>
        <p:sp>
          <p:nvSpPr>
            <p:cNvPr id="11" name="Rectangle 10">
              <a:extLst>
                <a:ext uri="{FF2B5EF4-FFF2-40B4-BE49-F238E27FC236}">
                  <a16:creationId xmlns:a16="http://schemas.microsoft.com/office/drawing/2014/main" id="{EDFC516F-5669-4138-804F-859935385BC7}"/>
                </a:ext>
              </a:extLst>
            </p:cNvPr>
            <p:cNvSpPr/>
            <p:nvPr/>
          </p:nvSpPr>
          <p:spPr>
            <a:xfrm>
              <a:off x="1382453" y="2337137"/>
              <a:ext cx="10724147" cy="1015663"/>
            </a:xfrm>
            <a:prstGeom prst="rect">
              <a:avLst/>
            </a:prstGeom>
          </p:spPr>
          <p:txBody>
            <a:bodyPr wrap="square">
              <a:spAutoFit/>
            </a:bodyPr>
            <a:lstStyle/>
            <a:p>
              <a:r>
                <a:rPr lang="en-US" sz="2000" b="1" dirty="0">
                  <a:solidFill>
                    <a:srgbClr val="00FF00"/>
                  </a:solidFill>
                  <a:latin typeface="+mn-lt"/>
                </a:rPr>
                <a:t>President Wilford Woodruff: </a:t>
              </a:r>
              <a:r>
                <a:rPr lang="en-US" sz="2000" dirty="0">
                  <a:solidFill>
                    <a:schemeClr val="bg1"/>
                  </a:solidFill>
                  <a:latin typeface="+mn-lt"/>
                </a:rPr>
                <a:t>“…those men who laid the foundation of this American government and signed the Declaration of Independence were the </a:t>
              </a:r>
              <a:r>
                <a:rPr lang="en-US" sz="2000" dirty="0">
                  <a:solidFill>
                    <a:srgbClr val="00FF00"/>
                  </a:solidFill>
                  <a:latin typeface="+mn-lt"/>
                </a:rPr>
                <a:t>best spirits</a:t>
              </a:r>
              <a:r>
                <a:rPr lang="en-US" sz="2000" dirty="0">
                  <a:solidFill>
                    <a:schemeClr val="bg1"/>
                  </a:solidFill>
                  <a:latin typeface="+mn-lt"/>
                </a:rPr>
                <a:t> the God of heaven could find on the face of the earth. They were choice spirits, </a:t>
              </a:r>
              <a:r>
                <a:rPr lang="en-US" sz="2000" dirty="0">
                  <a:solidFill>
                    <a:srgbClr val="00FF00"/>
                  </a:solidFill>
                  <a:latin typeface="+mn-lt"/>
                </a:rPr>
                <a:t>not wicked men</a:t>
              </a:r>
              <a:r>
                <a:rPr lang="en-US" sz="2000" dirty="0">
                  <a:solidFill>
                    <a:schemeClr val="bg1"/>
                  </a:solidFill>
                  <a:latin typeface="+mn-lt"/>
                </a:rPr>
                <a:t>.” </a:t>
              </a:r>
              <a:r>
                <a:rPr lang="en-US" sz="1200" dirty="0">
                  <a:solidFill>
                    <a:schemeClr val="bg1"/>
                  </a:solidFill>
                  <a:latin typeface="+mn-lt"/>
                </a:rPr>
                <a:t>(Conference Report, April 1898, p89-90)</a:t>
              </a:r>
            </a:p>
          </p:txBody>
        </p:sp>
        <p:pic>
          <p:nvPicPr>
            <p:cNvPr id="18" name="Picture 17" descr="A person with a beard&#10;&#10;Description automatically generated with low confidence">
              <a:extLst>
                <a:ext uri="{FF2B5EF4-FFF2-40B4-BE49-F238E27FC236}">
                  <a16:creationId xmlns:a16="http://schemas.microsoft.com/office/drawing/2014/main" id="{3E8543A3-14DD-4E00-B94C-4CE3CD278C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696" y="2209980"/>
              <a:ext cx="942144" cy="1297415"/>
            </a:xfrm>
            <a:prstGeom prst="rect">
              <a:avLst/>
            </a:prstGeom>
          </p:spPr>
        </p:pic>
      </p:grpSp>
    </p:spTree>
    <p:extLst>
      <p:ext uri="{BB962C8B-B14F-4D97-AF65-F5344CB8AC3E}">
        <p14:creationId xmlns:p14="http://schemas.microsoft.com/office/powerpoint/2010/main" val="76719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latin typeface="+mn-lt"/>
              </a:rPr>
              <a:pPr algn="ctr"/>
              <a:t>12</a:t>
            </a:fld>
            <a:endParaRPr lang="en-US" dirty="0">
              <a:latin typeface="+mn-lt"/>
            </a:endParaRPr>
          </a:p>
        </p:txBody>
      </p:sp>
      <p:sp>
        <p:nvSpPr>
          <p:cNvPr id="2" name="Rectangle 1">
            <a:extLst>
              <a:ext uri="{FF2B5EF4-FFF2-40B4-BE49-F238E27FC236}">
                <a16:creationId xmlns:a16="http://schemas.microsoft.com/office/drawing/2014/main" id="{35E98E0B-88DE-4DA9-BF5F-37C2CAB69C16}"/>
              </a:ext>
            </a:extLst>
          </p:cNvPr>
          <p:cNvSpPr/>
          <p:nvPr/>
        </p:nvSpPr>
        <p:spPr>
          <a:xfrm>
            <a:off x="228600" y="3998655"/>
            <a:ext cx="11811000" cy="2554545"/>
          </a:xfrm>
          <a:prstGeom prst="rect">
            <a:avLst/>
          </a:prstGeom>
        </p:spPr>
        <p:txBody>
          <a:bodyPr wrap="square">
            <a:spAutoFit/>
          </a:bodyPr>
          <a:lstStyle/>
          <a:p>
            <a:r>
              <a:rPr lang="en-US" sz="2000" b="1" dirty="0">
                <a:solidFill>
                  <a:srgbClr val="00FF00"/>
                </a:solidFill>
                <a:latin typeface="+mn-lt"/>
              </a:rPr>
              <a:t>Thomas West: </a:t>
            </a:r>
            <a:r>
              <a:rPr lang="en-US" sz="2000" dirty="0">
                <a:solidFill>
                  <a:schemeClr val="bg1"/>
                </a:solidFill>
                <a:latin typeface="+mn-lt"/>
              </a:rPr>
              <a:t>“Liberals </a:t>
            </a:r>
            <a:r>
              <a:rPr lang="en-US" sz="2000" dirty="0">
                <a:solidFill>
                  <a:srgbClr val="FF0000"/>
                </a:solidFill>
                <a:latin typeface="+mn-lt"/>
              </a:rPr>
              <a:t>condemn the Founders </a:t>
            </a:r>
            <a:r>
              <a:rPr lang="en-US" sz="2000" dirty="0">
                <a:solidFill>
                  <a:schemeClr val="bg1"/>
                </a:solidFill>
                <a:latin typeface="+mn-lt"/>
              </a:rPr>
              <a:t>because they supposedly did not believe that all human beings are created equal, or because they </a:t>
            </a:r>
            <a:r>
              <a:rPr lang="en-US" sz="2000" dirty="0">
                <a:solidFill>
                  <a:srgbClr val="FFFF00"/>
                </a:solidFill>
                <a:latin typeface="+mn-lt"/>
              </a:rPr>
              <a:t>supposedly betrayed</a:t>
            </a:r>
            <a:r>
              <a:rPr lang="en-US" sz="2000" dirty="0">
                <a:solidFill>
                  <a:schemeClr val="bg1"/>
                </a:solidFill>
                <a:latin typeface="+mn-lt"/>
              </a:rPr>
              <a:t> their own stated belief in human equality. ‘Jefferson didn’t mean it when he wrote that all men are created equal,’ writes historian John Hope Franklin. ‘We’ve never meant it. The truth is </a:t>
            </a:r>
            <a:r>
              <a:rPr lang="en-US" sz="2000" dirty="0">
                <a:solidFill>
                  <a:srgbClr val="FF0000"/>
                </a:solidFill>
                <a:latin typeface="+mn-lt"/>
              </a:rPr>
              <a:t>we’re a bigoted people </a:t>
            </a:r>
            <a:r>
              <a:rPr lang="en-US" sz="2000" dirty="0">
                <a:solidFill>
                  <a:schemeClr val="bg1"/>
                </a:solidFill>
                <a:latin typeface="+mn-lt"/>
              </a:rPr>
              <a:t>and always have been.’ We have seen that such falsehoods are incessantly repeated and broadcast by many of today’s leading scholars and textbooks. Historian Paul Finkelman writes that </a:t>
            </a:r>
            <a:r>
              <a:rPr lang="en-US" sz="2000" dirty="0">
                <a:solidFill>
                  <a:srgbClr val="FF0000"/>
                </a:solidFill>
                <a:latin typeface="+mn-lt"/>
              </a:rPr>
              <a:t>Jefferson committed ‘treason against the hopes of the world’ because he failed to do more to abolish slavery </a:t>
            </a:r>
            <a:r>
              <a:rPr lang="en-US" sz="2000" dirty="0">
                <a:solidFill>
                  <a:schemeClr val="bg1"/>
                </a:solidFill>
                <a:latin typeface="+mn-lt"/>
              </a:rPr>
              <a:t>... Leading sophisticates—writers, professors, and journalists, whatever their political persuasion—seem convinced that there was </a:t>
            </a:r>
            <a:r>
              <a:rPr lang="en-US" sz="2000" dirty="0">
                <a:solidFill>
                  <a:srgbClr val="FF0000"/>
                </a:solidFill>
                <a:latin typeface="+mn-lt"/>
              </a:rPr>
              <a:t>something profoundly wrong with the origins of America</a:t>
            </a:r>
            <a:r>
              <a:rPr lang="en-US" sz="2000" dirty="0">
                <a:solidFill>
                  <a:schemeClr val="bg1"/>
                </a:solidFill>
                <a:latin typeface="+mn-lt"/>
              </a:rPr>
              <a:t>.” </a:t>
            </a:r>
            <a:r>
              <a:rPr lang="en-US" sz="1200" dirty="0">
                <a:solidFill>
                  <a:schemeClr val="bg1"/>
                </a:solidFill>
                <a:latin typeface="+mn-lt"/>
              </a:rPr>
              <a:t>(Vindicating the Founders, p. 175)</a:t>
            </a:r>
          </a:p>
        </p:txBody>
      </p:sp>
      <p:sp>
        <p:nvSpPr>
          <p:cNvPr id="14" name="Text Box 17">
            <a:extLst>
              <a:ext uri="{FF2B5EF4-FFF2-40B4-BE49-F238E27FC236}">
                <a16:creationId xmlns:a16="http://schemas.microsoft.com/office/drawing/2014/main" id="{D7D1A8D1-E608-4959-8F77-B49EDD101DD1}"/>
              </a:ext>
            </a:extLst>
          </p:cNvPr>
          <p:cNvSpPr txBox="1">
            <a:spLocks noChangeArrowheads="1"/>
          </p:cNvSpPr>
          <p:nvPr/>
        </p:nvSpPr>
        <p:spPr bwMode="auto">
          <a:xfrm>
            <a:off x="0" y="0"/>
            <a:ext cx="1219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5400" b="1" dirty="0">
                <a:solidFill>
                  <a:srgbClr val="FF0000"/>
                </a:solidFill>
              </a:rPr>
              <a:t>CANCELLING THE FOUNDERS</a:t>
            </a:r>
          </a:p>
        </p:txBody>
      </p:sp>
      <p:sp>
        <p:nvSpPr>
          <p:cNvPr id="7" name="Rectangle 6">
            <a:extLst>
              <a:ext uri="{FF2B5EF4-FFF2-40B4-BE49-F238E27FC236}">
                <a16:creationId xmlns:a16="http://schemas.microsoft.com/office/drawing/2014/main" id="{A379DE21-B085-4AD0-B97D-373806A3BE25}"/>
              </a:ext>
            </a:extLst>
          </p:cNvPr>
          <p:cNvSpPr/>
          <p:nvPr/>
        </p:nvSpPr>
        <p:spPr>
          <a:xfrm>
            <a:off x="1905000" y="859793"/>
            <a:ext cx="10248900" cy="1938992"/>
          </a:xfrm>
          <a:prstGeom prst="rect">
            <a:avLst/>
          </a:prstGeom>
        </p:spPr>
        <p:txBody>
          <a:bodyPr wrap="square">
            <a:spAutoFit/>
          </a:bodyPr>
          <a:lstStyle/>
          <a:p>
            <a:r>
              <a:rPr lang="en-US" sz="2000" b="1" dirty="0">
                <a:solidFill>
                  <a:srgbClr val="00FF00"/>
                </a:solidFill>
                <a:latin typeface="+mn-lt"/>
              </a:rPr>
              <a:t>Stephen E. Ambrose: </a:t>
            </a:r>
            <a:r>
              <a:rPr lang="en-US" sz="2000" dirty="0">
                <a:solidFill>
                  <a:schemeClr val="bg1"/>
                </a:solidFill>
                <a:latin typeface="+mn-lt"/>
              </a:rPr>
              <a:t>“In 1996 I was a visiting professor at the University of Wisconsin. The History Club there asked me to participate in a panel discussion on "</a:t>
            </a:r>
            <a:r>
              <a:rPr lang="en-US" sz="2000" dirty="0">
                <a:solidFill>
                  <a:srgbClr val="FFFF00"/>
                </a:solidFill>
                <a:latin typeface="+mn-lt"/>
              </a:rPr>
              <a:t>Political Correctness and the University</a:t>
            </a:r>
            <a:r>
              <a:rPr lang="en-US" sz="2000" dirty="0">
                <a:solidFill>
                  <a:schemeClr val="bg1"/>
                </a:solidFill>
                <a:latin typeface="+mn-lt"/>
              </a:rPr>
              <a:t>." The professor seated next to me taught American political thought. I remarked to her that when I began teaching I had required students to read five or six books each semester, but I had cut that back to three or four or else the students would drop my course. She said she had the same problem. She had </a:t>
            </a:r>
            <a:r>
              <a:rPr lang="en-US" sz="2000" dirty="0">
                <a:solidFill>
                  <a:srgbClr val="FF0000"/>
                </a:solidFill>
                <a:latin typeface="+mn-lt"/>
              </a:rPr>
              <a:t>dropped Thomas Jefferson’s writings </a:t>
            </a:r>
            <a:r>
              <a:rPr lang="en-US" sz="2000" dirty="0">
                <a:solidFill>
                  <a:schemeClr val="bg1"/>
                </a:solidFill>
                <a:latin typeface="+mn-lt"/>
              </a:rPr>
              <a:t>from the required reading list.</a:t>
            </a:r>
          </a:p>
        </p:txBody>
      </p:sp>
      <p:sp>
        <p:nvSpPr>
          <p:cNvPr id="5" name="TextBox 4">
            <a:extLst>
              <a:ext uri="{FF2B5EF4-FFF2-40B4-BE49-F238E27FC236}">
                <a16:creationId xmlns:a16="http://schemas.microsoft.com/office/drawing/2014/main" id="{9A8F485A-413D-0A80-9726-C2997FD2EB38}"/>
              </a:ext>
            </a:extLst>
          </p:cNvPr>
          <p:cNvSpPr txBox="1"/>
          <p:nvPr/>
        </p:nvSpPr>
        <p:spPr>
          <a:xfrm>
            <a:off x="1981200" y="2717393"/>
            <a:ext cx="10134600" cy="1184940"/>
          </a:xfrm>
          <a:prstGeom prst="rect">
            <a:avLst/>
          </a:prstGeom>
          <a:noFill/>
        </p:spPr>
        <p:txBody>
          <a:bodyPr wrap="square">
            <a:spAutoFit/>
          </a:bodyPr>
          <a:lstStyle/>
          <a:p>
            <a:r>
              <a:rPr lang="en-US" sz="2000" dirty="0">
                <a:solidFill>
                  <a:srgbClr val="FFFF00"/>
                </a:solidFill>
                <a:latin typeface="+mn-lt"/>
              </a:rPr>
              <a:t>‘You are … being paid by the citizens of Wisconsin to teach their children American political thought, and you leave out Tom Jefferson?’</a:t>
            </a:r>
          </a:p>
          <a:p>
            <a:r>
              <a:rPr lang="en-US" sz="2000" dirty="0">
                <a:solidFill>
                  <a:schemeClr val="bg1"/>
                </a:solidFill>
                <a:latin typeface="+mn-lt"/>
              </a:rPr>
              <a:t>‘</a:t>
            </a:r>
            <a:r>
              <a:rPr lang="en-US" sz="2000" dirty="0">
                <a:solidFill>
                  <a:srgbClr val="FF0000"/>
                </a:solidFill>
                <a:latin typeface="+mn-lt"/>
              </a:rPr>
              <a:t>Yes</a:t>
            </a:r>
            <a:r>
              <a:rPr lang="en-US" sz="2000" dirty="0">
                <a:solidFill>
                  <a:schemeClr val="bg1"/>
                </a:solidFill>
                <a:latin typeface="+mn-lt"/>
              </a:rPr>
              <a:t>,’ she replied. ‘</a:t>
            </a:r>
            <a:r>
              <a:rPr lang="en-US" sz="2000" dirty="0">
                <a:solidFill>
                  <a:srgbClr val="FFFF00"/>
                </a:solidFill>
                <a:latin typeface="+mn-lt"/>
              </a:rPr>
              <a:t>He was a slaveholder</a:t>
            </a:r>
            <a:r>
              <a:rPr lang="en-US" sz="2000" dirty="0">
                <a:solidFill>
                  <a:schemeClr val="bg1"/>
                </a:solidFill>
                <a:latin typeface="+mn-lt"/>
              </a:rPr>
              <a:t>.’ More than half the large audience applauded.” </a:t>
            </a:r>
          </a:p>
          <a:p>
            <a:r>
              <a:rPr lang="en-US" sz="1100" dirty="0">
                <a:solidFill>
                  <a:schemeClr val="bg1"/>
                </a:solidFill>
                <a:latin typeface="+mn-lt"/>
              </a:rPr>
              <a:t>(Founding Fathers and Slaveholders, Smithsonian Magazine, November 2002)</a:t>
            </a:r>
          </a:p>
        </p:txBody>
      </p:sp>
      <p:pic>
        <p:nvPicPr>
          <p:cNvPr id="8" name="Picture 7" descr="A picture containing person, person&#10;&#10;Description automatically generated">
            <a:extLst>
              <a:ext uri="{FF2B5EF4-FFF2-40B4-BE49-F238E27FC236}">
                <a16:creationId xmlns:a16="http://schemas.microsoft.com/office/drawing/2014/main" id="{550D4248-BE97-D19A-22EE-D9689B7B2E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211588"/>
            <a:ext cx="1561580" cy="2217412"/>
          </a:xfrm>
          <a:prstGeom prst="rect">
            <a:avLst/>
          </a:prstGeom>
        </p:spPr>
      </p:pic>
    </p:spTree>
    <p:extLst>
      <p:ext uri="{BB962C8B-B14F-4D97-AF65-F5344CB8AC3E}">
        <p14:creationId xmlns:p14="http://schemas.microsoft.com/office/powerpoint/2010/main" val="67486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latin typeface="+mn-lt"/>
              </a:rPr>
              <a:pPr algn="ctr"/>
              <a:t>13</a:t>
            </a:fld>
            <a:endParaRPr lang="en-US" dirty="0">
              <a:latin typeface="+mn-lt"/>
            </a:endParaRPr>
          </a:p>
        </p:txBody>
      </p:sp>
      <p:sp>
        <p:nvSpPr>
          <p:cNvPr id="5" name="Text Box 17">
            <a:extLst>
              <a:ext uri="{FF2B5EF4-FFF2-40B4-BE49-F238E27FC236}">
                <a16:creationId xmlns:a16="http://schemas.microsoft.com/office/drawing/2014/main" id="{780A5592-909F-4F60-BF0D-14F03BE22857}"/>
              </a:ext>
            </a:extLst>
          </p:cNvPr>
          <p:cNvSpPr txBox="1">
            <a:spLocks noChangeArrowheads="1"/>
          </p:cNvSpPr>
          <p:nvPr/>
        </p:nvSpPr>
        <p:spPr bwMode="auto">
          <a:xfrm>
            <a:off x="0" y="0"/>
            <a:ext cx="1219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5400" b="1" dirty="0">
                <a:solidFill>
                  <a:srgbClr val="FF0000"/>
                </a:solidFill>
              </a:rPr>
              <a:t>DEFINITION OF GREATNESS</a:t>
            </a:r>
          </a:p>
        </p:txBody>
      </p:sp>
      <p:sp>
        <p:nvSpPr>
          <p:cNvPr id="2" name="Rectangle 1">
            <a:extLst>
              <a:ext uri="{FF2B5EF4-FFF2-40B4-BE49-F238E27FC236}">
                <a16:creationId xmlns:a16="http://schemas.microsoft.com/office/drawing/2014/main" id="{51D81CC8-9DA2-4799-8F70-7100C8EB75EE}"/>
              </a:ext>
            </a:extLst>
          </p:cNvPr>
          <p:cNvSpPr/>
          <p:nvPr/>
        </p:nvSpPr>
        <p:spPr>
          <a:xfrm>
            <a:off x="190500" y="838200"/>
            <a:ext cx="11772900" cy="1661993"/>
          </a:xfrm>
          <a:prstGeom prst="rect">
            <a:avLst/>
          </a:prstGeom>
        </p:spPr>
        <p:txBody>
          <a:bodyPr wrap="square">
            <a:spAutoFit/>
          </a:bodyPr>
          <a:lstStyle/>
          <a:p>
            <a:r>
              <a:rPr lang="en-US" b="1" dirty="0">
                <a:solidFill>
                  <a:srgbClr val="FFFF00"/>
                </a:solidFill>
                <a:latin typeface="+mn-lt"/>
              </a:rPr>
              <a:t>Eric Holder (Attorney General): </a:t>
            </a:r>
            <a:r>
              <a:rPr lang="en-US" dirty="0">
                <a:solidFill>
                  <a:schemeClr val="bg1"/>
                </a:solidFill>
                <a:latin typeface="+mn-lt"/>
              </a:rPr>
              <a:t>"I hear these things about 'let’s make America great again' and I think to myself, </a:t>
            </a:r>
            <a:r>
              <a:rPr lang="en-US" dirty="0">
                <a:solidFill>
                  <a:srgbClr val="FFFF00"/>
                </a:solidFill>
                <a:latin typeface="+mn-lt"/>
              </a:rPr>
              <a:t>exactly when did you think America was great?  </a:t>
            </a:r>
            <a:r>
              <a:rPr lang="en-US" dirty="0">
                <a:solidFill>
                  <a:schemeClr val="bg1"/>
                </a:solidFill>
                <a:latin typeface="+mn-lt"/>
              </a:rPr>
              <a:t>It certainly wasn’t when people were enslaved. It certainly wasn’t when women didn’t have the right to vote. It certainly wasn’t when the LGBT community was denied the rights to which it was entitled.</a:t>
            </a:r>
          </a:p>
          <a:p>
            <a:r>
              <a:rPr lang="en-US" b="1" dirty="0">
                <a:solidFill>
                  <a:srgbClr val="FFFF00"/>
                </a:solidFill>
                <a:latin typeface="+mn-lt"/>
              </a:rPr>
              <a:t>Ari </a:t>
            </a:r>
            <a:r>
              <a:rPr lang="en-US" b="1" dirty="0" err="1">
                <a:solidFill>
                  <a:srgbClr val="FFFF00"/>
                </a:solidFill>
                <a:latin typeface="+mn-lt"/>
              </a:rPr>
              <a:t>Melber</a:t>
            </a:r>
            <a:r>
              <a:rPr lang="en-US" b="1" dirty="0">
                <a:solidFill>
                  <a:srgbClr val="FFFF00"/>
                </a:solidFill>
                <a:latin typeface="+mn-lt"/>
              </a:rPr>
              <a:t> (MSNBC Interviewer): </a:t>
            </a:r>
            <a:r>
              <a:rPr lang="en-US" dirty="0">
                <a:solidFill>
                  <a:schemeClr val="bg1"/>
                </a:solidFill>
                <a:latin typeface="+mn-lt"/>
              </a:rPr>
              <a:t>Does that phrase echo as discrimination in your ears?</a:t>
            </a:r>
          </a:p>
          <a:p>
            <a:r>
              <a:rPr lang="en-US" b="1" dirty="0">
                <a:solidFill>
                  <a:srgbClr val="FFFF00"/>
                </a:solidFill>
                <a:latin typeface="+mn-lt"/>
              </a:rPr>
              <a:t>Eric Holder: </a:t>
            </a:r>
            <a:r>
              <a:rPr lang="en-US" dirty="0">
                <a:solidFill>
                  <a:schemeClr val="bg1"/>
                </a:solidFill>
                <a:latin typeface="+mn-lt"/>
              </a:rPr>
              <a:t>"It takes us back to, I think, an </a:t>
            </a:r>
            <a:r>
              <a:rPr lang="en-US" dirty="0">
                <a:solidFill>
                  <a:srgbClr val="FFFF00"/>
                </a:solidFill>
                <a:latin typeface="+mn-lt"/>
              </a:rPr>
              <a:t>American past that never in fact really existed</a:t>
            </a:r>
            <a:r>
              <a:rPr lang="en-US" dirty="0">
                <a:solidFill>
                  <a:schemeClr val="bg1"/>
                </a:solidFill>
                <a:latin typeface="+mn-lt"/>
              </a:rPr>
              <a:t>…" </a:t>
            </a:r>
          </a:p>
          <a:p>
            <a:r>
              <a:rPr lang="en-US" sz="1200" dirty="0">
                <a:solidFill>
                  <a:schemeClr val="bg1"/>
                </a:solidFill>
                <a:latin typeface="+mn-lt"/>
              </a:rPr>
              <a:t>(MSNBC Interview, The Beat with Ari, March 27, 2019)</a:t>
            </a:r>
          </a:p>
        </p:txBody>
      </p:sp>
      <p:pic>
        <p:nvPicPr>
          <p:cNvPr id="7" name="Picture 6">
            <a:extLst>
              <a:ext uri="{FF2B5EF4-FFF2-40B4-BE49-F238E27FC236}">
                <a16:creationId xmlns:a16="http://schemas.microsoft.com/office/drawing/2014/main" id="{DF336C3D-1B20-48E6-977D-6F4BC843B0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4192" y="2035999"/>
            <a:ext cx="2187308" cy="3450401"/>
          </a:xfrm>
          <a:prstGeom prst="rect">
            <a:avLst/>
          </a:prstGeom>
        </p:spPr>
      </p:pic>
      <p:sp>
        <p:nvSpPr>
          <p:cNvPr id="3" name="Rectangle 2">
            <a:extLst>
              <a:ext uri="{FF2B5EF4-FFF2-40B4-BE49-F238E27FC236}">
                <a16:creationId xmlns:a16="http://schemas.microsoft.com/office/drawing/2014/main" id="{3D1056FC-A140-474A-A9CE-1AF6DA507B3D}"/>
              </a:ext>
            </a:extLst>
          </p:cNvPr>
          <p:cNvSpPr/>
          <p:nvPr/>
        </p:nvSpPr>
        <p:spPr>
          <a:xfrm>
            <a:off x="187810" y="2514600"/>
            <a:ext cx="9489589" cy="1200329"/>
          </a:xfrm>
          <a:prstGeom prst="rect">
            <a:avLst/>
          </a:prstGeom>
        </p:spPr>
        <p:txBody>
          <a:bodyPr wrap="square">
            <a:spAutoFit/>
          </a:bodyPr>
          <a:lstStyle/>
          <a:p>
            <a:r>
              <a:rPr lang="en-US" b="1" dirty="0">
                <a:solidFill>
                  <a:srgbClr val="00FF00"/>
                </a:solidFill>
                <a:latin typeface="+mn-lt"/>
              </a:rPr>
              <a:t>Frederick Douglass: </a:t>
            </a:r>
            <a:r>
              <a:rPr lang="en-US" dirty="0">
                <a:solidFill>
                  <a:schemeClr val="bg1"/>
                </a:solidFill>
                <a:latin typeface="+mn-lt"/>
              </a:rPr>
              <a:t>“I have said that the Declaration of Independence is the ring-bolt to the chain of your nation’s destiny; so, indeed, I regard it. The principles contained in that instrument are </a:t>
            </a:r>
            <a:r>
              <a:rPr lang="en-US" dirty="0">
                <a:solidFill>
                  <a:srgbClr val="00FF00"/>
                </a:solidFill>
                <a:latin typeface="+mn-lt"/>
              </a:rPr>
              <a:t>saving principles</a:t>
            </a:r>
            <a:r>
              <a:rPr lang="en-US" dirty="0">
                <a:solidFill>
                  <a:schemeClr val="bg1"/>
                </a:solidFill>
                <a:latin typeface="+mn-lt"/>
              </a:rPr>
              <a:t>. Stand by those principles, </a:t>
            </a:r>
            <a:r>
              <a:rPr lang="en-US" dirty="0">
                <a:solidFill>
                  <a:srgbClr val="00FF00"/>
                </a:solidFill>
                <a:latin typeface="+mn-lt"/>
              </a:rPr>
              <a:t>be true to them on all occasions</a:t>
            </a:r>
            <a:r>
              <a:rPr lang="en-US" dirty="0">
                <a:solidFill>
                  <a:schemeClr val="bg1"/>
                </a:solidFill>
                <a:latin typeface="+mn-lt"/>
              </a:rPr>
              <a:t>, in all places, against all foes, and at whatever cost.” </a:t>
            </a:r>
            <a:r>
              <a:rPr lang="en-US" sz="1200" dirty="0">
                <a:solidFill>
                  <a:schemeClr val="bg1"/>
                </a:solidFill>
                <a:latin typeface="+mn-lt"/>
              </a:rPr>
              <a:t>(“What to the Slave Is the Fourth of July?” July 5, 1852) </a:t>
            </a:r>
          </a:p>
        </p:txBody>
      </p:sp>
      <p:sp>
        <p:nvSpPr>
          <p:cNvPr id="8" name="Rectangle 7">
            <a:extLst>
              <a:ext uri="{FF2B5EF4-FFF2-40B4-BE49-F238E27FC236}">
                <a16:creationId xmlns:a16="http://schemas.microsoft.com/office/drawing/2014/main" id="{63BCE0AC-CBD6-4A87-AC19-DF2BAEA1C01B}"/>
              </a:ext>
            </a:extLst>
          </p:cNvPr>
          <p:cNvSpPr/>
          <p:nvPr/>
        </p:nvSpPr>
        <p:spPr>
          <a:xfrm>
            <a:off x="187811" y="3720233"/>
            <a:ext cx="9489588" cy="2031325"/>
          </a:xfrm>
          <a:prstGeom prst="rect">
            <a:avLst/>
          </a:prstGeom>
        </p:spPr>
        <p:txBody>
          <a:bodyPr wrap="square">
            <a:spAutoFit/>
          </a:bodyPr>
          <a:lstStyle/>
          <a:p>
            <a:r>
              <a:rPr lang="en-US" b="1" dirty="0">
                <a:solidFill>
                  <a:srgbClr val="00FF00"/>
                </a:solidFill>
                <a:latin typeface="+mn-lt"/>
              </a:rPr>
              <a:t>Frederick Douglass: </a:t>
            </a:r>
            <a:r>
              <a:rPr lang="en-US" dirty="0">
                <a:solidFill>
                  <a:schemeClr val="bg1"/>
                </a:solidFill>
                <a:latin typeface="+mn-lt"/>
              </a:rPr>
              <a:t>“Fellow Citizens, I am not wanting in </a:t>
            </a:r>
            <a:r>
              <a:rPr lang="en-US" dirty="0">
                <a:solidFill>
                  <a:srgbClr val="00FF00"/>
                </a:solidFill>
                <a:latin typeface="+mn-lt"/>
              </a:rPr>
              <a:t>respect for the fathers of this republic</a:t>
            </a:r>
            <a:r>
              <a:rPr lang="en-US" dirty="0">
                <a:solidFill>
                  <a:schemeClr val="bg1"/>
                </a:solidFill>
                <a:latin typeface="+mn-lt"/>
              </a:rPr>
              <a:t>. The signers of the Declaration of Independence were </a:t>
            </a:r>
            <a:r>
              <a:rPr lang="en-US" dirty="0">
                <a:solidFill>
                  <a:srgbClr val="00FF00"/>
                </a:solidFill>
                <a:latin typeface="+mn-lt"/>
              </a:rPr>
              <a:t>brave men</a:t>
            </a:r>
            <a:r>
              <a:rPr lang="en-US" dirty="0">
                <a:solidFill>
                  <a:schemeClr val="bg1"/>
                </a:solidFill>
                <a:latin typeface="+mn-lt"/>
              </a:rPr>
              <a:t>. They were </a:t>
            </a:r>
            <a:r>
              <a:rPr lang="en-US" dirty="0">
                <a:solidFill>
                  <a:srgbClr val="00FF00"/>
                </a:solidFill>
                <a:latin typeface="+mn-lt"/>
              </a:rPr>
              <a:t>great men</a:t>
            </a:r>
            <a:r>
              <a:rPr lang="en-US" dirty="0">
                <a:solidFill>
                  <a:schemeClr val="bg1"/>
                </a:solidFill>
                <a:latin typeface="+mn-lt"/>
              </a:rPr>
              <a:t> too — </a:t>
            </a:r>
            <a:r>
              <a:rPr lang="en-US" dirty="0">
                <a:solidFill>
                  <a:srgbClr val="00FF00"/>
                </a:solidFill>
                <a:latin typeface="+mn-lt"/>
              </a:rPr>
              <a:t>great</a:t>
            </a:r>
            <a:r>
              <a:rPr lang="en-US" dirty="0">
                <a:solidFill>
                  <a:schemeClr val="bg1"/>
                </a:solidFill>
                <a:latin typeface="+mn-lt"/>
              </a:rPr>
              <a:t> enough to give fame to a </a:t>
            </a:r>
            <a:r>
              <a:rPr lang="en-US" dirty="0">
                <a:solidFill>
                  <a:srgbClr val="00FF00"/>
                </a:solidFill>
                <a:latin typeface="+mn-lt"/>
              </a:rPr>
              <a:t>great age</a:t>
            </a:r>
            <a:r>
              <a:rPr lang="en-US" dirty="0">
                <a:solidFill>
                  <a:schemeClr val="bg1"/>
                </a:solidFill>
                <a:latin typeface="+mn-lt"/>
              </a:rPr>
              <a:t>. It does not often happen to a nation to raise, at one time, such a number of truly </a:t>
            </a:r>
            <a:r>
              <a:rPr lang="en-US" dirty="0">
                <a:solidFill>
                  <a:srgbClr val="00FF00"/>
                </a:solidFill>
                <a:latin typeface="+mn-lt"/>
              </a:rPr>
              <a:t>great men</a:t>
            </a:r>
            <a:r>
              <a:rPr lang="en-US" dirty="0">
                <a:solidFill>
                  <a:schemeClr val="bg1"/>
                </a:solidFill>
                <a:latin typeface="+mn-lt"/>
              </a:rPr>
              <a:t>. … I cannot contemplate their </a:t>
            </a:r>
            <a:r>
              <a:rPr lang="en-US" dirty="0">
                <a:solidFill>
                  <a:srgbClr val="00FF00"/>
                </a:solidFill>
                <a:latin typeface="+mn-lt"/>
              </a:rPr>
              <a:t>great deeds </a:t>
            </a:r>
            <a:r>
              <a:rPr lang="en-US" dirty="0">
                <a:solidFill>
                  <a:schemeClr val="bg1"/>
                </a:solidFill>
                <a:latin typeface="+mn-lt"/>
              </a:rPr>
              <a:t>with less than admiration. … for the good they did, and the </a:t>
            </a:r>
            <a:r>
              <a:rPr lang="en-US" dirty="0">
                <a:solidFill>
                  <a:srgbClr val="00FF00"/>
                </a:solidFill>
                <a:latin typeface="+mn-lt"/>
              </a:rPr>
              <a:t>principles they contended for</a:t>
            </a:r>
            <a:r>
              <a:rPr lang="en-US" dirty="0">
                <a:solidFill>
                  <a:schemeClr val="bg1"/>
                </a:solidFill>
                <a:latin typeface="+mn-lt"/>
              </a:rPr>
              <a:t>, I will unite with you to </a:t>
            </a:r>
            <a:r>
              <a:rPr lang="en-US" dirty="0">
                <a:solidFill>
                  <a:srgbClr val="00FF00"/>
                </a:solidFill>
                <a:latin typeface="+mn-lt"/>
              </a:rPr>
              <a:t>honor their memory</a:t>
            </a:r>
            <a:r>
              <a:rPr lang="en-US" dirty="0">
                <a:solidFill>
                  <a:schemeClr val="bg1"/>
                </a:solidFill>
                <a:latin typeface="+mn-lt"/>
              </a:rPr>
              <a:t>. … They seized upon </a:t>
            </a:r>
            <a:r>
              <a:rPr lang="en-US" b="1" dirty="0">
                <a:solidFill>
                  <a:srgbClr val="00FF00"/>
                </a:solidFill>
                <a:latin typeface="+mn-lt"/>
              </a:rPr>
              <a:t>eternal principles</a:t>
            </a:r>
            <a:r>
              <a:rPr lang="en-US" dirty="0">
                <a:solidFill>
                  <a:schemeClr val="bg1"/>
                </a:solidFill>
                <a:latin typeface="+mn-lt"/>
              </a:rPr>
              <a:t>, and set a glorious example in their defense. Mark them!” </a:t>
            </a:r>
            <a:r>
              <a:rPr lang="en-US" sz="1200" dirty="0">
                <a:solidFill>
                  <a:schemeClr val="bg1"/>
                </a:solidFill>
              </a:rPr>
              <a:t>(“What to the Slave Is the Fourth of July?” July 5, 1852) </a:t>
            </a:r>
          </a:p>
        </p:txBody>
      </p:sp>
      <p:sp>
        <p:nvSpPr>
          <p:cNvPr id="6" name="Rectangle 5">
            <a:extLst>
              <a:ext uri="{FF2B5EF4-FFF2-40B4-BE49-F238E27FC236}">
                <a16:creationId xmlns:a16="http://schemas.microsoft.com/office/drawing/2014/main" id="{595A268A-E233-4B60-84AD-ABB307694EBE}"/>
              </a:ext>
            </a:extLst>
          </p:cNvPr>
          <p:cNvSpPr/>
          <p:nvPr/>
        </p:nvSpPr>
        <p:spPr>
          <a:xfrm>
            <a:off x="189155" y="5671867"/>
            <a:ext cx="11813690" cy="923330"/>
          </a:xfrm>
          <a:prstGeom prst="rect">
            <a:avLst/>
          </a:prstGeom>
        </p:spPr>
        <p:txBody>
          <a:bodyPr wrap="square">
            <a:spAutoFit/>
          </a:bodyPr>
          <a:lstStyle/>
          <a:p>
            <a:r>
              <a:rPr lang="en-US" b="1" dirty="0">
                <a:solidFill>
                  <a:srgbClr val="00FF00"/>
                </a:solidFill>
                <a:latin typeface="+mn-lt"/>
              </a:rPr>
              <a:t>Frederick Douglass: </a:t>
            </a:r>
            <a:r>
              <a:rPr lang="en-US" dirty="0">
                <a:solidFill>
                  <a:srgbClr val="FFFF00"/>
                </a:solidFill>
                <a:latin typeface="+mn-lt"/>
              </a:rPr>
              <a:t>Are the great principles of political freedom and of natural justice, embodied in that Declaration of Independence, extended to us [slaves]? </a:t>
            </a:r>
            <a:r>
              <a:rPr lang="en-US" dirty="0">
                <a:solidFill>
                  <a:schemeClr val="bg1"/>
                </a:solidFill>
                <a:latin typeface="+mn-lt"/>
              </a:rPr>
              <a:t>… There is not a nation on the earth </a:t>
            </a:r>
            <a:r>
              <a:rPr lang="en-US" dirty="0">
                <a:solidFill>
                  <a:srgbClr val="FF0000"/>
                </a:solidFill>
                <a:latin typeface="+mn-lt"/>
              </a:rPr>
              <a:t>guilty of practices</a:t>
            </a:r>
            <a:r>
              <a:rPr lang="en-US" dirty="0">
                <a:solidFill>
                  <a:schemeClr val="bg1"/>
                </a:solidFill>
                <a:latin typeface="+mn-lt"/>
              </a:rPr>
              <a:t>, more shocking and bloody, than are the people of these United States, at this very hour.” </a:t>
            </a:r>
            <a:r>
              <a:rPr lang="en-US" sz="1200" dirty="0">
                <a:solidFill>
                  <a:schemeClr val="bg1"/>
                </a:solidFill>
                <a:latin typeface="+mn-lt"/>
              </a:rPr>
              <a:t>(“What to the Slave Is the Fourth of July?” July 5, 1852) </a:t>
            </a:r>
          </a:p>
        </p:txBody>
      </p:sp>
    </p:spTree>
    <p:extLst>
      <p:ext uri="{BB962C8B-B14F-4D97-AF65-F5344CB8AC3E}">
        <p14:creationId xmlns:p14="http://schemas.microsoft.com/office/powerpoint/2010/main" val="12697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dirty="0"/>
              <a:t>©ChristianEternalism.org</a:t>
            </a:r>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pPr algn="ctr"/>
              <a:t>14</a:t>
            </a:fld>
            <a:endParaRPr lang="en-US" dirty="0"/>
          </a:p>
        </p:txBody>
      </p:sp>
      <p:sp>
        <p:nvSpPr>
          <p:cNvPr id="5" name="TextBox 4">
            <a:extLst>
              <a:ext uri="{FF2B5EF4-FFF2-40B4-BE49-F238E27FC236}">
                <a16:creationId xmlns:a16="http://schemas.microsoft.com/office/drawing/2014/main" id="{E398B512-477D-4A36-9551-023F4EB30257}"/>
              </a:ext>
            </a:extLst>
          </p:cNvPr>
          <p:cNvSpPr txBox="1"/>
          <p:nvPr/>
        </p:nvSpPr>
        <p:spPr>
          <a:xfrm>
            <a:off x="10842118" y="5181600"/>
            <a:ext cx="1282852" cy="523220"/>
          </a:xfrm>
          <a:prstGeom prst="rect">
            <a:avLst/>
          </a:prstGeom>
          <a:noFill/>
        </p:spPr>
        <p:txBody>
          <a:bodyPr wrap="none" rtlCol="0">
            <a:spAutoFit/>
          </a:bodyPr>
          <a:lstStyle/>
          <a:p>
            <a:pPr algn="ctr"/>
            <a:r>
              <a:rPr lang="en-US" sz="1400" b="1" dirty="0">
                <a:solidFill>
                  <a:srgbClr val="FF0000"/>
                </a:solidFill>
                <a:uFill>
                  <a:solidFill>
                    <a:srgbClr val="FF0000"/>
                  </a:solidFill>
                </a:uFill>
                <a:latin typeface="Ubuntu" panose="020B0504030602030204" pitchFamily="34" charset="0"/>
              </a:rPr>
              <a:t>TOTAL</a:t>
            </a:r>
          </a:p>
          <a:p>
            <a:pPr algn="ctr"/>
            <a:r>
              <a:rPr lang="en-US" sz="1400" b="1" dirty="0">
                <a:solidFill>
                  <a:srgbClr val="FF0000"/>
                </a:solidFill>
                <a:uFill>
                  <a:solidFill>
                    <a:srgbClr val="FF0000"/>
                  </a:solidFill>
                </a:uFill>
                <a:latin typeface="Ubuntu" panose="020B0504030602030204" pitchFamily="34" charset="0"/>
              </a:rPr>
              <a:t>GOVERNMENT</a:t>
            </a:r>
          </a:p>
        </p:txBody>
      </p:sp>
      <p:sp>
        <p:nvSpPr>
          <p:cNvPr id="6" name="TextBox 5">
            <a:extLst>
              <a:ext uri="{FF2B5EF4-FFF2-40B4-BE49-F238E27FC236}">
                <a16:creationId xmlns:a16="http://schemas.microsoft.com/office/drawing/2014/main" id="{7A486CB9-E765-4DCE-9CBF-3AC56327852F}"/>
              </a:ext>
            </a:extLst>
          </p:cNvPr>
          <p:cNvSpPr txBox="1"/>
          <p:nvPr/>
        </p:nvSpPr>
        <p:spPr>
          <a:xfrm>
            <a:off x="-9169" y="5216488"/>
            <a:ext cx="1282852" cy="523220"/>
          </a:xfrm>
          <a:prstGeom prst="rect">
            <a:avLst/>
          </a:prstGeom>
          <a:noFill/>
        </p:spPr>
        <p:txBody>
          <a:bodyPr wrap="none" rtlCol="0">
            <a:spAutoFit/>
          </a:bodyPr>
          <a:lstStyle/>
          <a:p>
            <a:pPr algn="ctr"/>
            <a:r>
              <a:rPr lang="en-US" sz="1400" b="1" dirty="0">
                <a:solidFill>
                  <a:srgbClr val="FF0000"/>
                </a:solidFill>
                <a:uFill>
                  <a:solidFill>
                    <a:srgbClr val="FF0000"/>
                  </a:solidFill>
                </a:uFill>
                <a:latin typeface="Ubuntu" panose="020B0504030602030204" pitchFamily="34" charset="0"/>
              </a:rPr>
              <a:t>NO</a:t>
            </a:r>
          </a:p>
          <a:p>
            <a:pPr algn="ctr"/>
            <a:r>
              <a:rPr lang="en-US" sz="1400" b="1" dirty="0">
                <a:solidFill>
                  <a:srgbClr val="FF0000"/>
                </a:solidFill>
                <a:uFill>
                  <a:solidFill>
                    <a:srgbClr val="FF0000"/>
                  </a:solidFill>
                </a:uFill>
                <a:latin typeface="Ubuntu" panose="020B0504030602030204" pitchFamily="34" charset="0"/>
              </a:rPr>
              <a:t>GOVERNMENT</a:t>
            </a:r>
          </a:p>
        </p:txBody>
      </p:sp>
      <p:sp>
        <p:nvSpPr>
          <p:cNvPr id="7" name="TextBox 6">
            <a:extLst>
              <a:ext uri="{FF2B5EF4-FFF2-40B4-BE49-F238E27FC236}">
                <a16:creationId xmlns:a16="http://schemas.microsoft.com/office/drawing/2014/main" id="{49E9930E-995E-4FCC-AD23-F3BAF9363C0E}"/>
              </a:ext>
            </a:extLst>
          </p:cNvPr>
          <p:cNvSpPr txBox="1"/>
          <p:nvPr/>
        </p:nvSpPr>
        <p:spPr>
          <a:xfrm>
            <a:off x="10064352" y="4078604"/>
            <a:ext cx="1664495" cy="646331"/>
          </a:xfrm>
          <a:prstGeom prst="rect">
            <a:avLst/>
          </a:prstGeom>
          <a:noFill/>
        </p:spPr>
        <p:txBody>
          <a:bodyPr wrap="none" rtlCol="0">
            <a:spAutoFit/>
          </a:bodyPr>
          <a:lstStyle/>
          <a:p>
            <a:pPr algn="ctr"/>
            <a:r>
              <a:rPr lang="en-US" sz="3600" i="1" dirty="0">
                <a:solidFill>
                  <a:srgbClr val="FF0000"/>
                </a:solidFill>
                <a:uFill>
                  <a:solidFill>
                    <a:schemeClr val="bg1"/>
                  </a:solidFill>
                </a:uFill>
                <a:latin typeface="+mn-lt"/>
              </a:rPr>
              <a:t>Tyranny</a:t>
            </a:r>
          </a:p>
        </p:txBody>
      </p:sp>
      <p:sp>
        <p:nvSpPr>
          <p:cNvPr id="8" name="TextBox 7">
            <a:extLst>
              <a:ext uri="{FF2B5EF4-FFF2-40B4-BE49-F238E27FC236}">
                <a16:creationId xmlns:a16="http://schemas.microsoft.com/office/drawing/2014/main" id="{F1A25F1F-2C05-457D-92B9-82AAB18EFC2A}"/>
              </a:ext>
            </a:extLst>
          </p:cNvPr>
          <p:cNvSpPr txBox="1"/>
          <p:nvPr/>
        </p:nvSpPr>
        <p:spPr>
          <a:xfrm>
            <a:off x="362394" y="4182145"/>
            <a:ext cx="1713611" cy="646331"/>
          </a:xfrm>
          <a:prstGeom prst="rect">
            <a:avLst/>
          </a:prstGeom>
          <a:noFill/>
        </p:spPr>
        <p:txBody>
          <a:bodyPr wrap="none" rtlCol="0">
            <a:spAutoFit/>
          </a:bodyPr>
          <a:lstStyle/>
          <a:p>
            <a:pPr algn="ctr"/>
            <a:r>
              <a:rPr lang="en-US" sz="3600" i="1" dirty="0">
                <a:solidFill>
                  <a:srgbClr val="FF0000"/>
                </a:solidFill>
                <a:latin typeface="+mn-lt"/>
              </a:rPr>
              <a:t>Anarchy</a:t>
            </a:r>
          </a:p>
        </p:txBody>
      </p:sp>
      <p:sp>
        <p:nvSpPr>
          <p:cNvPr id="14" name="TextBox 13">
            <a:extLst>
              <a:ext uri="{FF2B5EF4-FFF2-40B4-BE49-F238E27FC236}">
                <a16:creationId xmlns:a16="http://schemas.microsoft.com/office/drawing/2014/main" id="{7B198DCE-8AB2-42FE-AD61-27B3512C7326}"/>
              </a:ext>
            </a:extLst>
          </p:cNvPr>
          <p:cNvSpPr txBox="1"/>
          <p:nvPr/>
        </p:nvSpPr>
        <p:spPr>
          <a:xfrm>
            <a:off x="4768663" y="3733800"/>
            <a:ext cx="2645725" cy="1015663"/>
          </a:xfrm>
          <a:prstGeom prst="rect">
            <a:avLst/>
          </a:prstGeom>
          <a:solidFill>
            <a:schemeClr val="tx1"/>
          </a:solidFill>
        </p:spPr>
        <p:txBody>
          <a:bodyPr wrap="none" rtlCol="0">
            <a:spAutoFit/>
          </a:bodyPr>
          <a:lstStyle/>
          <a:p>
            <a:pPr algn="ctr"/>
            <a:r>
              <a:rPr lang="en-US" sz="6000" i="1" dirty="0">
                <a:solidFill>
                  <a:srgbClr val="00FF00"/>
                </a:solidFill>
                <a:uFill>
                  <a:solidFill>
                    <a:srgbClr val="92D050"/>
                  </a:solidFill>
                </a:uFill>
                <a:latin typeface="+mn-lt"/>
              </a:rPr>
              <a:t>LIBERTY</a:t>
            </a:r>
          </a:p>
        </p:txBody>
      </p:sp>
      <p:sp>
        <p:nvSpPr>
          <p:cNvPr id="15" name="TextBox 14">
            <a:extLst>
              <a:ext uri="{FF2B5EF4-FFF2-40B4-BE49-F238E27FC236}">
                <a16:creationId xmlns:a16="http://schemas.microsoft.com/office/drawing/2014/main" id="{CEAC2BD1-339C-4541-9ACF-287BF4C86E4B}"/>
              </a:ext>
            </a:extLst>
          </p:cNvPr>
          <p:cNvSpPr txBox="1"/>
          <p:nvPr/>
        </p:nvSpPr>
        <p:spPr>
          <a:xfrm>
            <a:off x="5478674" y="5514276"/>
            <a:ext cx="1282852" cy="523220"/>
          </a:xfrm>
          <a:prstGeom prst="rect">
            <a:avLst/>
          </a:prstGeom>
          <a:noFill/>
        </p:spPr>
        <p:txBody>
          <a:bodyPr wrap="none" rtlCol="0">
            <a:spAutoFit/>
          </a:bodyPr>
          <a:lstStyle/>
          <a:p>
            <a:pPr algn="ctr"/>
            <a:r>
              <a:rPr lang="en-US" sz="1400" b="1" dirty="0">
                <a:solidFill>
                  <a:srgbClr val="00FF00"/>
                </a:solidFill>
                <a:latin typeface="Ubuntu" panose="020B0504030602030204" pitchFamily="34" charset="0"/>
              </a:rPr>
              <a:t>LIMITED</a:t>
            </a:r>
          </a:p>
          <a:p>
            <a:pPr algn="ctr"/>
            <a:r>
              <a:rPr lang="en-US" sz="1400" b="1" dirty="0">
                <a:solidFill>
                  <a:srgbClr val="00FF00"/>
                </a:solidFill>
                <a:uFill>
                  <a:solidFill>
                    <a:srgbClr val="92D050"/>
                  </a:solidFill>
                </a:uFill>
                <a:latin typeface="Ubuntu" panose="020B0504030602030204" pitchFamily="34" charset="0"/>
              </a:rPr>
              <a:t>GOVERNMENT</a:t>
            </a:r>
          </a:p>
        </p:txBody>
      </p:sp>
      <p:sp>
        <p:nvSpPr>
          <p:cNvPr id="17" name="TextBox 16">
            <a:extLst>
              <a:ext uri="{FF2B5EF4-FFF2-40B4-BE49-F238E27FC236}">
                <a16:creationId xmlns:a16="http://schemas.microsoft.com/office/drawing/2014/main" id="{65F754C3-947E-41A9-89D3-F73B2C7C1B83}"/>
              </a:ext>
            </a:extLst>
          </p:cNvPr>
          <p:cNvSpPr txBox="1"/>
          <p:nvPr/>
        </p:nvSpPr>
        <p:spPr>
          <a:xfrm>
            <a:off x="10922332" y="5669932"/>
            <a:ext cx="1122423" cy="738664"/>
          </a:xfrm>
          <a:prstGeom prst="rect">
            <a:avLst/>
          </a:prstGeom>
          <a:noFill/>
        </p:spPr>
        <p:txBody>
          <a:bodyPr wrap="none" rtlCol="0">
            <a:spAutoFit/>
          </a:bodyPr>
          <a:lstStyle/>
          <a:p>
            <a:pPr algn="ctr"/>
            <a:r>
              <a:rPr lang="en-US" sz="1400" dirty="0">
                <a:solidFill>
                  <a:srgbClr val="FF0000"/>
                </a:solidFill>
                <a:latin typeface="Ubuntu" panose="020B0504030602030204" pitchFamily="34" charset="0"/>
              </a:rPr>
              <a:t>Socialism</a:t>
            </a:r>
          </a:p>
          <a:p>
            <a:pPr algn="ctr"/>
            <a:r>
              <a:rPr lang="en-US" sz="1400" dirty="0">
                <a:solidFill>
                  <a:srgbClr val="FF0000"/>
                </a:solidFill>
                <a:latin typeface="Ubuntu" panose="020B0504030602030204" pitchFamily="34" charset="0"/>
              </a:rPr>
              <a:t>Communism</a:t>
            </a:r>
          </a:p>
          <a:p>
            <a:pPr algn="ctr"/>
            <a:r>
              <a:rPr lang="en-US" sz="1400" dirty="0">
                <a:solidFill>
                  <a:srgbClr val="FF0000"/>
                </a:solidFill>
                <a:latin typeface="Ubuntu" panose="020B0504030602030204" pitchFamily="34" charset="0"/>
              </a:rPr>
              <a:t>Fascism</a:t>
            </a:r>
          </a:p>
        </p:txBody>
      </p:sp>
      <p:sp>
        <p:nvSpPr>
          <p:cNvPr id="18" name="TextBox 17">
            <a:extLst>
              <a:ext uri="{FF2B5EF4-FFF2-40B4-BE49-F238E27FC236}">
                <a16:creationId xmlns:a16="http://schemas.microsoft.com/office/drawing/2014/main" id="{CCEDB4D3-295A-4B78-8568-085C48F97782}"/>
              </a:ext>
            </a:extLst>
          </p:cNvPr>
          <p:cNvSpPr txBox="1"/>
          <p:nvPr/>
        </p:nvSpPr>
        <p:spPr>
          <a:xfrm>
            <a:off x="7887476" y="5562600"/>
            <a:ext cx="1552028" cy="307777"/>
          </a:xfrm>
          <a:prstGeom prst="rect">
            <a:avLst/>
          </a:prstGeom>
          <a:noFill/>
        </p:spPr>
        <p:txBody>
          <a:bodyPr wrap="none" rtlCol="0">
            <a:spAutoFit/>
          </a:bodyPr>
          <a:lstStyle/>
          <a:p>
            <a:pPr algn="ctr"/>
            <a:r>
              <a:rPr lang="en-US" sz="1400" b="1" dirty="0">
                <a:solidFill>
                  <a:srgbClr val="FF0000"/>
                </a:solidFill>
                <a:latin typeface="+mn-lt"/>
              </a:rPr>
              <a:t>WELFARE </a:t>
            </a:r>
            <a:r>
              <a:rPr lang="en-US" sz="1400" b="1" dirty="0">
                <a:solidFill>
                  <a:srgbClr val="FF0000"/>
                </a:solidFill>
                <a:uFill>
                  <a:solidFill>
                    <a:srgbClr val="FF0000"/>
                  </a:solidFill>
                </a:uFill>
                <a:latin typeface="+mn-lt"/>
              </a:rPr>
              <a:t>STATISM</a:t>
            </a:r>
          </a:p>
        </p:txBody>
      </p:sp>
      <p:sp>
        <p:nvSpPr>
          <p:cNvPr id="19" name="TextBox 18">
            <a:extLst>
              <a:ext uri="{FF2B5EF4-FFF2-40B4-BE49-F238E27FC236}">
                <a16:creationId xmlns:a16="http://schemas.microsoft.com/office/drawing/2014/main" id="{9A19142A-4D2B-4842-95F5-2F6A1FEDC43A}"/>
              </a:ext>
            </a:extLst>
          </p:cNvPr>
          <p:cNvSpPr txBox="1"/>
          <p:nvPr/>
        </p:nvSpPr>
        <p:spPr>
          <a:xfrm>
            <a:off x="8044069" y="5867400"/>
            <a:ext cx="1252331" cy="523220"/>
          </a:xfrm>
          <a:prstGeom prst="rect">
            <a:avLst/>
          </a:prstGeom>
          <a:noFill/>
        </p:spPr>
        <p:txBody>
          <a:bodyPr wrap="none" rtlCol="0">
            <a:spAutoFit/>
          </a:bodyPr>
          <a:lstStyle/>
          <a:p>
            <a:pPr algn="ctr"/>
            <a:r>
              <a:rPr lang="en-US" sz="1400" dirty="0">
                <a:solidFill>
                  <a:srgbClr val="FF0000"/>
                </a:solidFill>
                <a:latin typeface="+mn-lt"/>
              </a:rPr>
              <a:t>Europe &amp; </a:t>
            </a:r>
          </a:p>
          <a:p>
            <a:pPr algn="ctr"/>
            <a:r>
              <a:rPr lang="en-US" sz="1400" dirty="0">
                <a:solidFill>
                  <a:srgbClr val="FF0000"/>
                </a:solidFill>
                <a:latin typeface="+mn-lt"/>
              </a:rPr>
              <a:t>America Today</a:t>
            </a:r>
          </a:p>
        </p:txBody>
      </p:sp>
      <p:cxnSp>
        <p:nvCxnSpPr>
          <p:cNvPr id="21" name="Straight Arrow Connector 20">
            <a:extLst>
              <a:ext uri="{FF2B5EF4-FFF2-40B4-BE49-F238E27FC236}">
                <a16:creationId xmlns:a16="http://schemas.microsoft.com/office/drawing/2014/main" id="{E9ACF46D-B392-445D-9C7D-5F9C28DCAA75}"/>
              </a:ext>
            </a:extLst>
          </p:cNvPr>
          <p:cNvCxnSpPr>
            <a:cxnSpLocks/>
          </p:cNvCxnSpPr>
          <p:nvPr/>
        </p:nvCxnSpPr>
        <p:spPr>
          <a:xfrm>
            <a:off x="1219200" y="5378458"/>
            <a:ext cx="4808034" cy="0"/>
          </a:xfrm>
          <a:prstGeom prst="straightConnector1">
            <a:avLst/>
          </a:prstGeom>
          <a:ln w="1778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617B39C-6EBE-4891-8F37-049F7089153F}"/>
              </a:ext>
            </a:extLst>
          </p:cNvPr>
          <p:cNvCxnSpPr>
            <a:cxnSpLocks/>
          </p:cNvCxnSpPr>
          <p:nvPr/>
        </p:nvCxnSpPr>
        <p:spPr>
          <a:xfrm>
            <a:off x="6172200" y="5378458"/>
            <a:ext cx="4724400" cy="0"/>
          </a:xfrm>
          <a:prstGeom prst="straightConnector1">
            <a:avLst/>
          </a:prstGeom>
          <a:ln w="1778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1595D62-36C2-4E05-B9EC-CE6DE28B1CB4}"/>
              </a:ext>
            </a:extLst>
          </p:cNvPr>
          <p:cNvSpPr txBox="1"/>
          <p:nvPr/>
        </p:nvSpPr>
        <p:spPr>
          <a:xfrm>
            <a:off x="8118463" y="5208537"/>
            <a:ext cx="1025537" cy="307777"/>
          </a:xfrm>
          <a:prstGeom prst="rect">
            <a:avLst/>
          </a:prstGeom>
          <a:noFill/>
        </p:spPr>
        <p:txBody>
          <a:bodyPr wrap="none" rtlCol="0">
            <a:spAutoFit/>
          </a:bodyPr>
          <a:lstStyle/>
          <a:p>
            <a:pPr algn="ctr"/>
            <a:r>
              <a:rPr lang="en-US" sz="1400" dirty="0">
                <a:solidFill>
                  <a:schemeClr val="bg1"/>
                </a:solidFill>
                <a:latin typeface="+mn-lt"/>
              </a:rPr>
              <a:t>Egalitarians</a:t>
            </a:r>
          </a:p>
        </p:txBody>
      </p:sp>
      <p:sp>
        <p:nvSpPr>
          <p:cNvPr id="24" name="TextBox 23">
            <a:extLst>
              <a:ext uri="{FF2B5EF4-FFF2-40B4-BE49-F238E27FC236}">
                <a16:creationId xmlns:a16="http://schemas.microsoft.com/office/drawing/2014/main" id="{94551BA3-75CC-452D-9DED-72C189BC4E5E}"/>
              </a:ext>
            </a:extLst>
          </p:cNvPr>
          <p:cNvSpPr txBox="1"/>
          <p:nvPr/>
        </p:nvSpPr>
        <p:spPr>
          <a:xfrm>
            <a:off x="3225639" y="5228211"/>
            <a:ext cx="1049711" cy="307777"/>
          </a:xfrm>
          <a:prstGeom prst="rect">
            <a:avLst/>
          </a:prstGeom>
          <a:noFill/>
        </p:spPr>
        <p:txBody>
          <a:bodyPr wrap="none" rtlCol="0">
            <a:spAutoFit/>
          </a:bodyPr>
          <a:lstStyle/>
          <a:p>
            <a:pPr algn="ctr"/>
            <a:r>
              <a:rPr lang="en-US" sz="1400" dirty="0">
                <a:solidFill>
                  <a:schemeClr val="bg1"/>
                </a:solidFill>
                <a:latin typeface="+mn-lt"/>
              </a:rPr>
              <a:t>Libertarians</a:t>
            </a:r>
          </a:p>
        </p:txBody>
      </p:sp>
      <p:sp>
        <p:nvSpPr>
          <p:cNvPr id="25" name="TextBox 24">
            <a:extLst>
              <a:ext uri="{FF2B5EF4-FFF2-40B4-BE49-F238E27FC236}">
                <a16:creationId xmlns:a16="http://schemas.microsoft.com/office/drawing/2014/main" id="{120E18B0-A1A5-4754-82A9-B9BBCD87186D}"/>
              </a:ext>
            </a:extLst>
          </p:cNvPr>
          <p:cNvSpPr txBox="1"/>
          <p:nvPr/>
        </p:nvSpPr>
        <p:spPr>
          <a:xfrm>
            <a:off x="3170164" y="5600580"/>
            <a:ext cx="995657" cy="307777"/>
          </a:xfrm>
          <a:prstGeom prst="rect">
            <a:avLst/>
          </a:prstGeom>
          <a:noFill/>
        </p:spPr>
        <p:txBody>
          <a:bodyPr wrap="none" rtlCol="0">
            <a:spAutoFit/>
          </a:bodyPr>
          <a:lstStyle/>
          <a:p>
            <a:pPr algn="ctr"/>
            <a:r>
              <a:rPr lang="en-US" sz="1400" b="1" dirty="0">
                <a:solidFill>
                  <a:srgbClr val="FF0000"/>
                </a:solidFill>
                <a:uFill>
                  <a:solidFill>
                    <a:srgbClr val="FF0000"/>
                  </a:solidFill>
                </a:uFill>
                <a:latin typeface="+mn-lt"/>
              </a:rPr>
              <a:t>TRIBALISM</a:t>
            </a:r>
          </a:p>
        </p:txBody>
      </p:sp>
      <p:sp>
        <p:nvSpPr>
          <p:cNvPr id="26" name="TextBox 25">
            <a:extLst>
              <a:ext uri="{FF2B5EF4-FFF2-40B4-BE49-F238E27FC236}">
                <a16:creationId xmlns:a16="http://schemas.microsoft.com/office/drawing/2014/main" id="{FF387AD2-116C-47D1-A192-4DE474033C9D}"/>
              </a:ext>
            </a:extLst>
          </p:cNvPr>
          <p:cNvSpPr txBox="1"/>
          <p:nvPr/>
        </p:nvSpPr>
        <p:spPr>
          <a:xfrm>
            <a:off x="2337333" y="5867400"/>
            <a:ext cx="2578976" cy="523220"/>
          </a:xfrm>
          <a:prstGeom prst="rect">
            <a:avLst/>
          </a:prstGeom>
          <a:noFill/>
        </p:spPr>
        <p:txBody>
          <a:bodyPr wrap="none" rtlCol="0">
            <a:spAutoFit/>
          </a:bodyPr>
          <a:lstStyle/>
          <a:p>
            <a:pPr algn="ctr"/>
            <a:r>
              <a:rPr lang="en-US" sz="1400" dirty="0">
                <a:solidFill>
                  <a:srgbClr val="FF0000"/>
                </a:solidFill>
                <a:latin typeface="+mn-lt"/>
              </a:rPr>
              <a:t>Militants, Nomads, Tribes, Gangs</a:t>
            </a:r>
          </a:p>
          <a:p>
            <a:pPr algn="ctr"/>
            <a:r>
              <a:rPr lang="en-US" sz="1400" dirty="0">
                <a:solidFill>
                  <a:srgbClr val="FF0000"/>
                </a:solidFill>
                <a:latin typeface="+mn-lt"/>
              </a:rPr>
              <a:t>Special Interest Groups</a:t>
            </a:r>
          </a:p>
        </p:txBody>
      </p:sp>
      <p:grpSp>
        <p:nvGrpSpPr>
          <p:cNvPr id="2" name="Group 1">
            <a:extLst>
              <a:ext uri="{FF2B5EF4-FFF2-40B4-BE49-F238E27FC236}">
                <a16:creationId xmlns:a16="http://schemas.microsoft.com/office/drawing/2014/main" id="{AF82207B-C907-4C2E-8D2A-2B6E6A2EE12A}"/>
              </a:ext>
            </a:extLst>
          </p:cNvPr>
          <p:cNvGrpSpPr/>
          <p:nvPr/>
        </p:nvGrpSpPr>
        <p:grpSpPr>
          <a:xfrm>
            <a:off x="1219200" y="4752276"/>
            <a:ext cx="9680360" cy="571500"/>
            <a:chOff x="1219200" y="1018476"/>
            <a:chExt cx="9680360" cy="571500"/>
          </a:xfrm>
        </p:grpSpPr>
        <p:cxnSp>
          <p:nvCxnSpPr>
            <p:cNvPr id="9" name="Straight Connector 8">
              <a:extLst>
                <a:ext uri="{FF2B5EF4-FFF2-40B4-BE49-F238E27FC236}">
                  <a16:creationId xmlns:a16="http://schemas.microsoft.com/office/drawing/2014/main" id="{2401C64C-4A4E-4D93-A9A8-1333FCCABA6F}"/>
                </a:ext>
              </a:extLst>
            </p:cNvPr>
            <p:cNvCxnSpPr/>
            <p:nvPr/>
          </p:nvCxnSpPr>
          <p:spPr>
            <a:xfrm>
              <a:off x="1219200" y="1018476"/>
              <a:ext cx="0" cy="571500"/>
            </a:xfrm>
            <a:prstGeom prst="line">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BB64583-0815-4564-8EDB-B4BCE792E926}"/>
                </a:ext>
              </a:extLst>
            </p:cNvPr>
            <p:cNvCxnSpPr/>
            <p:nvPr/>
          </p:nvCxnSpPr>
          <p:spPr>
            <a:xfrm>
              <a:off x="10896600" y="1018476"/>
              <a:ext cx="0" cy="571500"/>
            </a:xfrm>
            <a:prstGeom prst="line">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AB3E948-6E4B-4220-BE19-C8BADBE42768}"/>
                </a:ext>
              </a:extLst>
            </p:cNvPr>
            <p:cNvCxnSpPr>
              <a:cxnSpLocks/>
            </p:cNvCxnSpPr>
            <p:nvPr/>
          </p:nvCxnSpPr>
          <p:spPr>
            <a:xfrm>
              <a:off x="1219200" y="1323276"/>
              <a:ext cx="487232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6C224DC-A4AE-4F8C-BBE3-83A12BB08C74}"/>
                </a:ext>
              </a:extLst>
            </p:cNvPr>
            <p:cNvCxnSpPr>
              <a:cxnSpLocks/>
            </p:cNvCxnSpPr>
            <p:nvPr/>
          </p:nvCxnSpPr>
          <p:spPr>
            <a:xfrm>
              <a:off x="6091525" y="1194137"/>
              <a:ext cx="4475" cy="243439"/>
            </a:xfrm>
            <a:prstGeom prst="line">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799940D-6452-41F8-ACA3-4BEF397905CA}"/>
                </a:ext>
              </a:extLst>
            </p:cNvPr>
            <p:cNvCxnSpPr>
              <a:cxnSpLocks/>
            </p:cNvCxnSpPr>
            <p:nvPr/>
          </p:nvCxnSpPr>
          <p:spPr>
            <a:xfrm>
              <a:off x="6027234" y="1323276"/>
              <a:ext cx="487232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F2088E3-CCF2-48D0-878F-D20AE9EE2E95}"/>
                </a:ext>
              </a:extLst>
            </p:cNvPr>
            <p:cNvCxnSpPr/>
            <p:nvPr/>
          </p:nvCxnSpPr>
          <p:spPr>
            <a:xfrm>
              <a:off x="3768450" y="1194137"/>
              <a:ext cx="0" cy="266700"/>
            </a:xfrm>
            <a:prstGeom prst="line">
              <a:avLst/>
            </a:prstGeom>
            <a:ln w="1905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F9AB2C1-C302-4A81-BB40-3A8BC180B228}"/>
                </a:ext>
              </a:extLst>
            </p:cNvPr>
            <p:cNvCxnSpPr/>
            <p:nvPr/>
          </p:nvCxnSpPr>
          <p:spPr>
            <a:xfrm>
              <a:off x="8576474" y="1194137"/>
              <a:ext cx="0" cy="266700"/>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F5125922-71C0-4FD2-94B9-89F12A1E5721}"/>
              </a:ext>
            </a:extLst>
          </p:cNvPr>
          <p:cNvSpPr txBox="1"/>
          <p:nvPr/>
        </p:nvSpPr>
        <p:spPr>
          <a:xfrm>
            <a:off x="49212" y="5738336"/>
            <a:ext cx="1166088" cy="738664"/>
          </a:xfrm>
          <a:prstGeom prst="rect">
            <a:avLst/>
          </a:prstGeom>
          <a:noFill/>
        </p:spPr>
        <p:txBody>
          <a:bodyPr wrap="none" rtlCol="0">
            <a:spAutoFit/>
          </a:bodyPr>
          <a:lstStyle/>
          <a:p>
            <a:pPr algn="ctr"/>
            <a:r>
              <a:rPr lang="en-US" sz="1400" dirty="0">
                <a:solidFill>
                  <a:srgbClr val="FF0000"/>
                </a:solidFill>
                <a:latin typeface="+mn-lt"/>
              </a:rPr>
              <a:t>Law of Jungle</a:t>
            </a:r>
          </a:p>
          <a:p>
            <a:pPr algn="ctr"/>
            <a:r>
              <a:rPr lang="en-US" sz="1400" dirty="0">
                <a:solidFill>
                  <a:srgbClr val="FF0000"/>
                </a:solidFill>
                <a:latin typeface="+mn-lt"/>
              </a:rPr>
              <a:t>Might Makes</a:t>
            </a:r>
          </a:p>
          <a:p>
            <a:pPr algn="ctr"/>
            <a:r>
              <a:rPr lang="en-US" sz="1400" dirty="0">
                <a:solidFill>
                  <a:srgbClr val="FF0000"/>
                </a:solidFill>
                <a:latin typeface="+mn-lt"/>
              </a:rPr>
              <a:t>Right</a:t>
            </a:r>
          </a:p>
        </p:txBody>
      </p:sp>
      <p:sp>
        <p:nvSpPr>
          <p:cNvPr id="30" name="Rectangle 29">
            <a:extLst>
              <a:ext uri="{FF2B5EF4-FFF2-40B4-BE49-F238E27FC236}">
                <a16:creationId xmlns:a16="http://schemas.microsoft.com/office/drawing/2014/main" id="{C95BE506-11EC-4B7C-8C59-3677FD636F1A}"/>
              </a:ext>
            </a:extLst>
          </p:cNvPr>
          <p:cNvSpPr/>
          <p:nvPr/>
        </p:nvSpPr>
        <p:spPr>
          <a:xfrm>
            <a:off x="5421940" y="753017"/>
            <a:ext cx="3297687" cy="184855"/>
          </a:xfrm>
          <a:prstGeom prst="rect">
            <a:avLst/>
          </a:prstGeom>
          <a:solidFill>
            <a:srgbClr val="FF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8C14D82-CC38-471F-844F-450A4570E5A6}"/>
              </a:ext>
            </a:extLst>
          </p:cNvPr>
          <p:cNvSpPr/>
          <p:nvPr/>
        </p:nvSpPr>
        <p:spPr>
          <a:xfrm>
            <a:off x="3142344" y="671582"/>
            <a:ext cx="6150511" cy="21626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3" name="Text Box 65">
            <a:extLst>
              <a:ext uri="{FF2B5EF4-FFF2-40B4-BE49-F238E27FC236}">
                <a16:creationId xmlns:a16="http://schemas.microsoft.com/office/drawing/2014/main" id="{8005B649-B36B-437F-BAE9-2D58878E7084}"/>
              </a:ext>
            </a:extLst>
          </p:cNvPr>
          <p:cNvSpPr txBox="1">
            <a:spLocks noChangeArrowheads="1"/>
          </p:cNvSpPr>
          <p:nvPr/>
        </p:nvSpPr>
        <p:spPr bwMode="auto">
          <a:xfrm>
            <a:off x="7190523" y="660212"/>
            <a:ext cx="2108000" cy="293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b="1" dirty="0">
                <a:solidFill>
                  <a:srgbClr val="FF0000"/>
                </a:solidFill>
                <a:latin typeface="Calibri" panose="020F0502020204030204" pitchFamily="34" charset="0"/>
              </a:rPr>
              <a:t>OVERSHOOTING</a:t>
            </a:r>
          </a:p>
        </p:txBody>
      </p:sp>
      <p:sp>
        <p:nvSpPr>
          <p:cNvPr id="34" name="Text Box 68">
            <a:extLst>
              <a:ext uri="{FF2B5EF4-FFF2-40B4-BE49-F238E27FC236}">
                <a16:creationId xmlns:a16="http://schemas.microsoft.com/office/drawing/2014/main" id="{14E7B786-F065-4F0A-9A96-5249CDD11F73}"/>
              </a:ext>
            </a:extLst>
          </p:cNvPr>
          <p:cNvSpPr txBox="1">
            <a:spLocks noChangeArrowheads="1"/>
          </p:cNvSpPr>
          <p:nvPr/>
        </p:nvSpPr>
        <p:spPr bwMode="auto">
          <a:xfrm>
            <a:off x="5233337" y="609600"/>
            <a:ext cx="1957186" cy="338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dirty="0">
                <a:solidFill>
                  <a:srgbClr val="00B050"/>
                </a:solidFill>
                <a:latin typeface="Calibri" panose="020F0502020204030204" pitchFamily="34" charset="0"/>
              </a:rPr>
              <a:t>TARGET</a:t>
            </a:r>
          </a:p>
        </p:txBody>
      </p:sp>
      <p:sp>
        <p:nvSpPr>
          <p:cNvPr id="36" name="Rectangle 69">
            <a:extLst>
              <a:ext uri="{FF2B5EF4-FFF2-40B4-BE49-F238E27FC236}">
                <a16:creationId xmlns:a16="http://schemas.microsoft.com/office/drawing/2014/main" id="{DBF92FFA-E667-4F51-B563-0F8D766A8AF8}"/>
              </a:ext>
            </a:extLst>
          </p:cNvPr>
          <p:cNvSpPr>
            <a:spLocks noChangeArrowheads="1"/>
          </p:cNvSpPr>
          <p:nvPr/>
        </p:nvSpPr>
        <p:spPr bwMode="auto">
          <a:xfrm>
            <a:off x="7301650" y="976989"/>
            <a:ext cx="1905026" cy="275289"/>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38" name="Rectangle 71">
            <a:extLst>
              <a:ext uri="{FF2B5EF4-FFF2-40B4-BE49-F238E27FC236}">
                <a16:creationId xmlns:a16="http://schemas.microsoft.com/office/drawing/2014/main" id="{0F2991EC-3E0A-4817-BF7F-C344F57D8084}"/>
              </a:ext>
            </a:extLst>
          </p:cNvPr>
          <p:cNvSpPr>
            <a:spLocks noChangeArrowheads="1"/>
          </p:cNvSpPr>
          <p:nvPr/>
        </p:nvSpPr>
        <p:spPr bwMode="auto">
          <a:xfrm>
            <a:off x="3219453" y="994525"/>
            <a:ext cx="1919767" cy="24107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39" name="Text Box 48">
            <a:extLst>
              <a:ext uri="{FF2B5EF4-FFF2-40B4-BE49-F238E27FC236}">
                <a16:creationId xmlns:a16="http://schemas.microsoft.com/office/drawing/2014/main" id="{0DA94313-6AA2-4093-A69C-FA81AEB9C33C}"/>
              </a:ext>
            </a:extLst>
          </p:cNvPr>
          <p:cNvSpPr txBox="1">
            <a:spLocks noChangeArrowheads="1"/>
          </p:cNvSpPr>
          <p:nvPr/>
        </p:nvSpPr>
        <p:spPr bwMode="auto">
          <a:xfrm>
            <a:off x="3136676" y="660212"/>
            <a:ext cx="2096661" cy="293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b="1" dirty="0">
                <a:solidFill>
                  <a:srgbClr val="FF0000"/>
                </a:solidFill>
                <a:latin typeface="Calibri" panose="020F0502020204030204" pitchFamily="34" charset="0"/>
              </a:rPr>
              <a:t>UNDERSHOOTING</a:t>
            </a:r>
          </a:p>
        </p:txBody>
      </p:sp>
      <p:sp>
        <p:nvSpPr>
          <p:cNvPr id="40" name="Rectangle 2">
            <a:extLst>
              <a:ext uri="{FF2B5EF4-FFF2-40B4-BE49-F238E27FC236}">
                <a16:creationId xmlns:a16="http://schemas.microsoft.com/office/drawing/2014/main" id="{5AAA360B-43ED-434D-B446-D1B311D1CF54}"/>
              </a:ext>
            </a:extLst>
          </p:cNvPr>
          <p:cNvSpPr>
            <a:spLocks noChangeArrowheads="1"/>
          </p:cNvSpPr>
          <p:nvPr/>
        </p:nvSpPr>
        <p:spPr bwMode="auto">
          <a:xfrm>
            <a:off x="5329722" y="984882"/>
            <a:ext cx="1769948" cy="270956"/>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chemeClr val="bg1"/>
              </a:solidFill>
              <a:latin typeface="Calibri" panose="020F0502020204030204" pitchFamily="34" charset="0"/>
            </a:endParaRPr>
          </a:p>
        </p:txBody>
      </p:sp>
      <p:sp>
        <p:nvSpPr>
          <p:cNvPr id="41" name="Text Box 3">
            <a:extLst>
              <a:ext uri="{FF2B5EF4-FFF2-40B4-BE49-F238E27FC236}">
                <a16:creationId xmlns:a16="http://schemas.microsoft.com/office/drawing/2014/main" id="{387F5C10-8AFD-4A9D-8EA6-C26DB9A44B58}"/>
              </a:ext>
            </a:extLst>
          </p:cNvPr>
          <p:cNvSpPr txBox="1">
            <a:spLocks noChangeArrowheads="1"/>
          </p:cNvSpPr>
          <p:nvPr/>
        </p:nvSpPr>
        <p:spPr bwMode="auto">
          <a:xfrm>
            <a:off x="5331422" y="942541"/>
            <a:ext cx="17610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dirty="0">
                <a:latin typeface="Calibri" panose="020F0502020204030204" pitchFamily="34" charset="0"/>
              </a:rPr>
              <a:t>CONSTITUTION</a:t>
            </a:r>
          </a:p>
        </p:txBody>
      </p:sp>
      <p:sp>
        <p:nvSpPr>
          <p:cNvPr id="42" name="Text Box 3">
            <a:extLst>
              <a:ext uri="{FF2B5EF4-FFF2-40B4-BE49-F238E27FC236}">
                <a16:creationId xmlns:a16="http://schemas.microsoft.com/office/drawing/2014/main" id="{990F9108-97C2-455E-A070-1B28B658CBB3}"/>
              </a:ext>
            </a:extLst>
          </p:cNvPr>
          <p:cNvSpPr txBox="1">
            <a:spLocks noChangeArrowheads="1"/>
          </p:cNvSpPr>
          <p:nvPr/>
        </p:nvSpPr>
        <p:spPr bwMode="auto">
          <a:xfrm>
            <a:off x="3233061" y="942541"/>
            <a:ext cx="18729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dirty="0">
                <a:latin typeface="Calibri" panose="020F0502020204030204" pitchFamily="34" charset="0"/>
              </a:rPr>
              <a:t>LESS</a:t>
            </a:r>
          </a:p>
        </p:txBody>
      </p:sp>
      <p:sp>
        <p:nvSpPr>
          <p:cNvPr id="43" name="Text Box 3">
            <a:extLst>
              <a:ext uri="{FF2B5EF4-FFF2-40B4-BE49-F238E27FC236}">
                <a16:creationId xmlns:a16="http://schemas.microsoft.com/office/drawing/2014/main" id="{81EC8788-4A3F-4399-907C-464B25A12BB6}"/>
              </a:ext>
            </a:extLst>
          </p:cNvPr>
          <p:cNvSpPr txBox="1">
            <a:spLocks noChangeArrowheads="1"/>
          </p:cNvSpPr>
          <p:nvPr/>
        </p:nvSpPr>
        <p:spPr bwMode="auto">
          <a:xfrm>
            <a:off x="7298866" y="942541"/>
            <a:ext cx="19142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dirty="0">
                <a:latin typeface="Calibri" panose="020F0502020204030204" pitchFamily="34" charset="0"/>
              </a:rPr>
              <a:t>MORE</a:t>
            </a:r>
          </a:p>
        </p:txBody>
      </p:sp>
      <p:grpSp>
        <p:nvGrpSpPr>
          <p:cNvPr id="46" name="Group 4">
            <a:extLst>
              <a:ext uri="{FF2B5EF4-FFF2-40B4-BE49-F238E27FC236}">
                <a16:creationId xmlns:a16="http://schemas.microsoft.com/office/drawing/2014/main" id="{92668A19-10BA-46D5-83D8-D83CEBCA649E}"/>
              </a:ext>
            </a:extLst>
          </p:cNvPr>
          <p:cNvGrpSpPr>
            <a:grpSpLocks/>
          </p:cNvGrpSpPr>
          <p:nvPr/>
        </p:nvGrpSpPr>
        <p:grpSpPr bwMode="auto">
          <a:xfrm>
            <a:off x="5274159" y="1332764"/>
            <a:ext cx="1380010" cy="1374553"/>
            <a:chOff x="2358" y="3205"/>
            <a:chExt cx="745" cy="731"/>
          </a:xfrm>
        </p:grpSpPr>
        <p:pic>
          <p:nvPicPr>
            <p:cNvPr id="84" name="Picture 5">
              <a:extLst>
                <a:ext uri="{FF2B5EF4-FFF2-40B4-BE49-F238E27FC236}">
                  <a16:creationId xmlns:a16="http://schemas.microsoft.com/office/drawing/2014/main" id="{1C245AE3-0380-4094-B3D1-E4FC2EA015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8" y="3289"/>
              <a:ext cx="655" cy="6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5" name="Rectangle 6">
              <a:extLst>
                <a:ext uri="{FF2B5EF4-FFF2-40B4-BE49-F238E27FC236}">
                  <a16:creationId xmlns:a16="http://schemas.microsoft.com/office/drawing/2014/main" id="{5EC80899-7F5E-4B02-9414-ABFC35F9E4CF}"/>
                </a:ext>
              </a:extLst>
            </p:cNvPr>
            <p:cNvSpPr>
              <a:spLocks noChangeArrowheads="1"/>
            </p:cNvSpPr>
            <p:nvPr/>
          </p:nvSpPr>
          <p:spPr bwMode="auto">
            <a:xfrm>
              <a:off x="2358" y="3205"/>
              <a:ext cx="96" cy="731"/>
            </a:xfrm>
            <a:prstGeom prst="rect">
              <a:avLst/>
            </a:prstGeom>
            <a:solidFill>
              <a:schemeClr val="bg1"/>
            </a:solidFill>
            <a:ln w="28575" algn="ctr">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grpSp>
      <p:sp>
        <p:nvSpPr>
          <p:cNvPr id="52" name="Freeform 26">
            <a:extLst>
              <a:ext uri="{FF2B5EF4-FFF2-40B4-BE49-F238E27FC236}">
                <a16:creationId xmlns:a16="http://schemas.microsoft.com/office/drawing/2014/main" id="{394E8278-E5B6-401A-837F-ABDFDEC68C30}"/>
              </a:ext>
            </a:extLst>
          </p:cNvPr>
          <p:cNvSpPr>
            <a:spLocks/>
          </p:cNvSpPr>
          <p:nvPr/>
        </p:nvSpPr>
        <p:spPr bwMode="auto">
          <a:xfrm>
            <a:off x="3660557" y="2527094"/>
            <a:ext cx="5600548" cy="295337"/>
          </a:xfrm>
          <a:custGeom>
            <a:avLst/>
            <a:gdLst>
              <a:gd name="T0" fmla="*/ 0 w 4944"/>
              <a:gd name="T1" fmla="*/ 2147483647 h 256"/>
              <a:gd name="T2" fmla="*/ 2147483647 w 4944"/>
              <a:gd name="T3" fmla="*/ 2147483647 h 256"/>
              <a:gd name="T4" fmla="*/ 2147483647 w 4944"/>
              <a:gd name="T5" fmla="*/ 2147483647 h 256"/>
              <a:gd name="T6" fmla="*/ 2147483647 w 4944"/>
              <a:gd name="T7" fmla="*/ 2147483647 h 256"/>
              <a:gd name="T8" fmla="*/ 2147483647 w 4944"/>
              <a:gd name="T9" fmla="*/ 2147483647 h 256"/>
              <a:gd name="T10" fmla="*/ 2147483647 w 4944"/>
              <a:gd name="T11" fmla="*/ 2147483647 h 256"/>
              <a:gd name="T12" fmla="*/ 2147483647 w 4944"/>
              <a:gd name="T13" fmla="*/ 2147483647 h 256"/>
              <a:gd name="T14" fmla="*/ 2147483647 w 4944"/>
              <a:gd name="T15" fmla="*/ 2147483647 h 256"/>
              <a:gd name="T16" fmla="*/ 0 60000 65536"/>
              <a:gd name="T17" fmla="*/ 0 60000 65536"/>
              <a:gd name="T18" fmla="*/ 0 60000 65536"/>
              <a:gd name="T19" fmla="*/ 0 60000 65536"/>
              <a:gd name="T20" fmla="*/ 0 60000 65536"/>
              <a:gd name="T21" fmla="*/ 0 60000 65536"/>
              <a:gd name="T22" fmla="*/ 0 60000 65536"/>
              <a:gd name="T23" fmla="*/ 0 60000 65536"/>
              <a:gd name="T24" fmla="*/ 0 w 4944"/>
              <a:gd name="T25" fmla="*/ 0 h 256"/>
              <a:gd name="T26" fmla="*/ 4944 w 4944"/>
              <a:gd name="T27" fmla="*/ 256 h 2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44" h="256">
                <a:moveTo>
                  <a:pt x="0" y="64"/>
                </a:moveTo>
                <a:cubicBezTo>
                  <a:pt x="392" y="128"/>
                  <a:pt x="784" y="192"/>
                  <a:pt x="1008" y="208"/>
                </a:cubicBezTo>
                <a:cubicBezTo>
                  <a:pt x="1232" y="224"/>
                  <a:pt x="1248" y="176"/>
                  <a:pt x="1344" y="160"/>
                </a:cubicBezTo>
                <a:cubicBezTo>
                  <a:pt x="1440" y="144"/>
                  <a:pt x="1480" y="120"/>
                  <a:pt x="1584" y="112"/>
                </a:cubicBezTo>
                <a:cubicBezTo>
                  <a:pt x="1688" y="104"/>
                  <a:pt x="1848" y="104"/>
                  <a:pt x="1968" y="112"/>
                </a:cubicBezTo>
                <a:cubicBezTo>
                  <a:pt x="2088" y="120"/>
                  <a:pt x="2160" y="176"/>
                  <a:pt x="2304" y="160"/>
                </a:cubicBezTo>
                <a:cubicBezTo>
                  <a:pt x="2448" y="144"/>
                  <a:pt x="2392" y="0"/>
                  <a:pt x="2832" y="16"/>
                </a:cubicBezTo>
                <a:cubicBezTo>
                  <a:pt x="3272" y="32"/>
                  <a:pt x="4592" y="216"/>
                  <a:pt x="4944" y="25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Rectangle 7">
            <a:extLst>
              <a:ext uri="{FF2B5EF4-FFF2-40B4-BE49-F238E27FC236}">
                <a16:creationId xmlns:a16="http://schemas.microsoft.com/office/drawing/2014/main" id="{9A5625E7-EB11-47B6-9D8A-9468A3A2D629}"/>
              </a:ext>
            </a:extLst>
          </p:cNvPr>
          <p:cNvSpPr>
            <a:spLocks noChangeArrowheads="1"/>
          </p:cNvSpPr>
          <p:nvPr/>
        </p:nvSpPr>
        <p:spPr bwMode="auto">
          <a:xfrm>
            <a:off x="5352401" y="1406209"/>
            <a:ext cx="1421965" cy="90694"/>
          </a:xfrm>
          <a:prstGeom prst="rect">
            <a:avLst/>
          </a:prstGeom>
          <a:solidFill>
            <a:schemeClr val="bg1"/>
          </a:solidFill>
          <a:ln w="12700" algn="ctr">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grpSp>
        <p:nvGrpSpPr>
          <p:cNvPr id="54" name="Group 9">
            <a:extLst>
              <a:ext uri="{FF2B5EF4-FFF2-40B4-BE49-F238E27FC236}">
                <a16:creationId xmlns:a16="http://schemas.microsoft.com/office/drawing/2014/main" id="{1597E34B-EBE0-470A-933C-B215F9165496}"/>
              </a:ext>
            </a:extLst>
          </p:cNvPr>
          <p:cNvGrpSpPr>
            <a:grpSpLocks/>
          </p:cNvGrpSpPr>
          <p:nvPr/>
        </p:nvGrpSpPr>
        <p:grpSpPr bwMode="auto">
          <a:xfrm>
            <a:off x="5373945" y="1358536"/>
            <a:ext cx="1028487" cy="962752"/>
            <a:chOff x="2140" y="1330"/>
            <a:chExt cx="907" cy="828"/>
          </a:xfrm>
        </p:grpSpPr>
        <p:grpSp>
          <p:nvGrpSpPr>
            <p:cNvPr id="56" name="Group 10">
              <a:extLst>
                <a:ext uri="{FF2B5EF4-FFF2-40B4-BE49-F238E27FC236}">
                  <a16:creationId xmlns:a16="http://schemas.microsoft.com/office/drawing/2014/main" id="{B4785618-D912-4B4F-9D86-FCEFD4F62197}"/>
                </a:ext>
              </a:extLst>
            </p:cNvPr>
            <p:cNvGrpSpPr>
              <a:grpSpLocks/>
            </p:cNvGrpSpPr>
            <p:nvPr/>
          </p:nvGrpSpPr>
          <p:grpSpPr bwMode="auto">
            <a:xfrm rot="-345590">
              <a:off x="2386" y="1330"/>
              <a:ext cx="605" cy="300"/>
              <a:chOff x="768" y="2232"/>
              <a:chExt cx="624" cy="312"/>
            </a:xfrm>
          </p:grpSpPr>
          <p:sp>
            <p:nvSpPr>
              <p:cNvPr id="69" name="Line 11">
                <a:extLst>
                  <a:ext uri="{FF2B5EF4-FFF2-40B4-BE49-F238E27FC236}">
                    <a16:creationId xmlns:a16="http://schemas.microsoft.com/office/drawing/2014/main" id="{5AB76B47-9619-459F-9F7B-6494F01CA134}"/>
                  </a:ext>
                </a:extLst>
              </p:cNvPr>
              <p:cNvSpPr>
                <a:spLocks noChangeShapeType="1"/>
              </p:cNvSpPr>
              <p:nvPr/>
            </p:nvSpPr>
            <p:spPr bwMode="auto">
              <a:xfrm>
                <a:off x="768" y="2232"/>
                <a:ext cx="624" cy="312"/>
              </a:xfrm>
              <a:prstGeom prst="line">
                <a:avLst/>
              </a:prstGeom>
              <a:noFill/>
              <a:ln w="12700">
                <a:solidFill>
                  <a:srgbClr val="77777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 name="AutoShape 12">
                <a:extLst>
                  <a:ext uri="{FF2B5EF4-FFF2-40B4-BE49-F238E27FC236}">
                    <a16:creationId xmlns:a16="http://schemas.microsoft.com/office/drawing/2014/main" id="{B9D38E22-207E-4B92-9742-396AE71DB09B}"/>
                  </a:ext>
                </a:extLst>
              </p:cNvPr>
              <p:cNvSpPr>
                <a:spLocks noChangeArrowheads="1"/>
              </p:cNvSpPr>
              <p:nvPr/>
            </p:nvSpPr>
            <p:spPr bwMode="auto">
              <a:xfrm>
                <a:off x="816" y="2256"/>
                <a:ext cx="96" cy="48"/>
              </a:xfrm>
              <a:prstGeom prst="rtTriangle">
                <a:avLst/>
              </a:prstGeom>
              <a:solidFill>
                <a:srgbClr val="D0632C"/>
              </a:solidFill>
              <a:ln w="9525">
                <a:solidFill>
                  <a:srgbClr val="D0632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71" name="Line 13">
                <a:extLst>
                  <a:ext uri="{FF2B5EF4-FFF2-40B4-BE49-F238E27FC236}">
                    <a16:creationId xmlns:a16="http://schemas.microsoft.com/office/drawing/2014/main" id="{11945D7F-036E-49E4-9AD5-43240F4A03AF}"/>
                  </a:ext>
                </a:extLst>
              </p:cNvPr>
              <p:cNvSpPr>
                <a:spLocks noChangeShapeType="1"/>
              </p:cNvSpPr>
              <p:nvPr/>
            </p:nvSpPr>
            <p:spPr bwMode="auto">
              <a:xfrm>
                <a:off x="768" y="2232"/>
                <a:ext cx="48" cy="24"/>
              </a:xfrm>
              <a:prstGeom prst="line">
                <a:avLst/>
              </a:prstGeom>
              <a:noFill/>
              <a:ln w="19050">
                <a:solidFill>
                  <a:srgbClr val="D0632C"/>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7" name="Group 14">
              <a:extLst>
                <a:ext uri="{FF2B5EF4-FFF2-40B4-BE49-F238E27FC236}">
                  <a16:creationId xmlns:a16="http://schemas.microsoft.com/office/drawing/2014/main" id="{CA6C0CDC-D62B-4BC2-87A6-C91820206760}"/>
                </a:ext>
              </a:extLst>
            </p:cNvPr>
            <p:cNvGrpSpPr>
              <a:grpSpLocks/>
            </p:cNvGrpSpPr>
            <p:nvPr/>
          </p:nvGrpSpPr>
          <p:grpSpPr bwMode="auto">
            <a:xfrm rot="-345590">
              <a:off x="2140" y="1859"/>
              <a:ext cx="605" cy="299"/>
              <a:chOff x="768" y="2232"/>
              <a:chExt cx="624" cy="312"/>
            </a:xfrm>
          </p:grpSpPr>
          <p:sp>
            <p:nvSpPr>
              <p:cNvPr id="66" name="Line 15">
                <a:extLst>
                  <a:ext uri="{FF2B5EF4-FFF2-40B4-BE49-F238E27FC236}">
                    <a16:creationId xmlns:a16="http://schemas.microsoft.com/office/drawing/2014/main" id="{DF7D7767-1A4A-4CF3-B62D-B6163B56D419}"/>
                  </a:ext>
                </a:extLst>
              </p:cNvPr>
              <p:cNvSpPr>
                <a:spLocks noChangeShapeType="1"/>
              </p:cNvSpPr>
              <p:nvPr/>
            </p:nvSpPr>
            <p:spPr bwMode="auto">
              <a:xfrm>
                <a:off x="768" y="2232"/>
                <a:ext cx="624" cy="312"/>
              </a:xfrm>
              <a:prstGeom prst="line">
                <a:avLst/>
              </a:prstGeom>
              <a:noFill/>
              <a:ln w="12700">
                <a:solidFill>
                  <a:srgbClr val="77777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 name="AutoShape 16">
                <a:extLst>
                  <a:ext uri="{FF2B5EF4-FFF2-40B4-BE49-F238E27FC236}">
                    <a16:creationId xmlns:a16="http://schemas.microsoft.com/office/drawing/2014/main" id="{60C3B6F2-CC0E-4A58-825B-8351216CA56C}"/>
                  </a:ext>
                </a:extLst>
              </p:cNvPr>
              <p:cNvSpPr>
                <a:spLocks noChangeArrowheads="1"/>
              </p:cNvSpPr>
              <p:nvPr/>
            </p:nvSpPr>
            <p:spPr bwMode="auto">
              <a:xfrm>
                <a:off x="816" y="2256"/>
                <a:ext cx="96" cy="48"/>
              </a:xfrm>
              <a:prstGeom prst="rtTriangle">
                <a:avLst/>
              </a:prstGeom>
              <a:solidFill>
                <a:srgbClr val="D0632C"/>
              </a:solidFill>
              <a:ln w="9525">
                <a:solidFill>
                  <a:srgbClr val="D0632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68" name="Line 17">
                <a:extLst>
                  <a:ext uri="{FF2B5EF4-FFF2-40B4-BE49-F238E27FC236}">
                    <a16:creationId xmlns:a16="http://schemas.microsoft.com/office/drawing/2014/main" id="{FFA5891B-5C2F-46D9-BD57-9F4F0DE438A6}"/>
                  </a:ext>
                </a:extLst>
              </p:cNvPr>
              <p:cNvSpPr>
                <a:spLocks noChangeShapeType="1"/>
              </p:cNvSpPr>
              <p:nvPr/>
            </p:nvSpPr>
            <p:spPr bwMode="auto">
              <a:xfrm>
                <a:off x="768" y="2232"/>
                <a:ext cx="48" cy="24"/>
              </a:xfrm>
              <a:prstGeom prst="line">
                <a:avLst/>
              </a:prstGeom>
              <a:noFill/>
              <a:ln w="19050">
                <a:solidFill>
                  <a:srgbClr val="D0632C"/>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8" name="Group 18">
              <a:extLst>
                <a:ext uri="{FF2B5EF4-FFF2-40B4-BE49-F238E27FC236}">
                  <a16:creationId xmlns:a16="http://schemas.microsoft.com/office/drawing/2014/main" id="{7374AC37-37F8-4AA7-9753-94353E1BA9E4}"/>
                </a:ext>
              </a:extLst>
            </p:cNvPr>
            <p:cNvGrpSpPr>
              <a:grpSpLocks/>
            </p:cNvGrpSpPr>
            <p:nvPr/>
          </p:nvGrpSpPr>
          <p:grpSpPr bwMode="auto">
            <a:xfrm rot="-345590">
              <a:off x="2443" y="1859"/>
              <a:ext cx="604" cy="299"/>
              <a:chOff x="768" y="2232"/>
              <a:chExt cx="624" cy="312"/>
            </a:xfrm>
          </p:grpSpPr>
          <p:sp>
            <p:nvSpPr>
              <p:cNvPr id="63" name="Line 19">
                <a:extLst>
                  <a:ext uri="{FF2B5EF4-FFF2-40B4-BE49-F238E27FC236}">
                    <a16:creationId xmlns:a16="http://schemas.microsoft.com/office/drawing/2014/main" id="{10C66607-FB34-4AA6-A50B-BB790E003647}"/>
                  </a:ext>
                </a:extLst>
              </p:cNvPr>
              <p:cNvSpPr>
                <a:spLocks noChangeShapeType="1"/>
              </p:cNvSpPr>
              <p:nvPr/>
            </p:nvSpPr>
            <p:spPr bwMode="auto">
              <a:xfrm>
                <a:off x="768" y="2232"/>
                <a:ext cx="624" cy="312"/>
              </a:xfrm>
              <a:prstGeom prst="line">
                <a:avLst/>
              </a:prstGeom>
              <a:noFill/>
              <a:ln w="12700">
                <a:solidFill>
                  <a:srgbClr val="77777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 name="AutoShape 20">
                <a:extLst>
                  <a:ext uri="{FF2B5EF4-FFF2-40B4-BE49-F238E27FC236}">
                    <a16:creationId xmlns:a16="http://schemas.microsoft.com/office/drawing/2014/main" id="{55E70EE6-B8D0-4C3C-80E5-82EFCB512553}"/>
                  </a:ext>
                </a:extLst>
              </p:cNvPr>
              <p:cNvSpPr>
                <a:spLocks noChangeArrowheads="1"/>
              </p:cNvSpPr>
              <p:nvPr/>
            </p:nvSpPr>
            <p:spPr bwMode="auto">
              <a:xfrm>
                <a:off x="816" y="2256"/>
                <a:ext cx="96" cy="48"/>
              </a:xfrm>
              <a:prstGeom prst="rtTriangle">
                <a:avLst/>
              </a:prstGeom>
              <a:solidFill>
                <a:srgbClr val="D0632C"/>
              </a:solidFill>
              <a:ln w="9525">
                <a:solidFill>
                  <a:srgbClr val="D0632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65" name="Line 21">
                <a:extLst>
                  <a:ext uri="{FF2B5EF4-FFF2-40B4-BE49-F238E27FC236}">
                    <a16:creationId xmlns:a16="http://schemas.microsoft.com/office/drawing/2014/main" id="{8C5A95CA-0606-42B2-A89E-F8E8E25F2EF0}"/>
                  </a:ext>
                </a:extLst>
              </p:cNvPr>
              <p:cNvSpPr>
                <a:spLocks noChangeShapeType="1"/>
              </p:cNvSpPr>
              <p:nvPr/>
            </p:nvSpPr>
            <p:spPr bwMode="auto">
              <a:xfrm>
                <a:off x="768" y="2232"/>
                <a:ext cx="48" cy="24"/>
              </a:xfrm>
              <a:prstGeom prst="line">
                <a:avLst/>
              </a:prstGeom>
              <a:noFill/>
              <a:ln w="19050">
                <a:solidFill>
                  <a:srgbClr val="D0632C"/>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9" name="Group 22">
              <a:extLst>
                <a:ext uri="{FF2B5EF4-FFF2-40B4-BE49-F238E27FC236}">
                  <a16:creationId xmlns:a16="http://schemas.microsoft.com/office/drawing/2014/main" id="{EAE41A35-A271-404E-AAB0-76F54462A5AE}"/>
                </a:ext>
              </a:extLst>
            </p:cNvPr>
            <p:cNvGrpSpPr>
              <a:grpSpLocks/>
            </p:cNvGrpSpPr>
            <p:nvPr/>
          </p:nvGrpSpPr>
          <p:grpSpPr bwMode="auto">
            <a:xfrm rot="-345590">
              <a:off x="2241" y="1389"/>
              <a:ext cx="605" cy="299"/>
              <a:chOff x="768" y="2232"/>
              <a:chExt cx="624" cy="312"/>
            </a:xfrm>
          </p:grpSpPr>
          <p:sp>
            <p:nvSpPr>
              <p:cNvPr id="60" name="AutoShape 24">
                <a:extLst>
                  <a:ext uri="{FF2B5EF4-FFF2-40B4-BE49-F238E27FC236}">
                    <a16:creationId xmlns:a16="http://schemas.microsoft.com/office/drawing/2014/main" id="{CCC8A210-9945-4258-9F8C-F13A41CD2C51}"/>
                  </a:ext>
                </a:extLst>
              </p:cNvPr>
              <p:cNvSpPr>
                <a:spLocks noChangeArrowheads="1"/>
              </p:cNvSpPr>
              <p:nvPr/>
            </p:nvSpPr>
            <p:spPr bwMode="auto">
              <a:xfrm>
                <a:off x="816" y="2256"/>
                <a:ext cx="96" cy="48"/>
              </a:xfrm>
              <a:prstGeom prst="rtTriangle">
                <a:avLst/>
              </a:prstGeom>
              <a:solidFill>
                <a:srgbClr val="D0632C"/>
              </a:solidFill>
              <a:ln w="9525">
                <a:solidFill>
                  <a:srgbClr val="D0632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61" name="Line 25">
                <a:extLst>
                  <a:ext uri="{FF2B5EF4-FFF2-40B4-BE49-F238E27FC236}">
                    <a16:creationId xmlns:a16="http://schemas.microsoft.com/office/drawing/2014/main" id="{3E5C940A-AABE-4BED-B847-AD74F6603F70}"/>
                  </a:ext>
                </a:extLst>
              </p:cNvPr>
              <p:cNvSpPr>
                <a:spLocks noChangeShapeType="1"/>
              </p:cNvSpPr>
              <p:nvPr/>
            </p:nvSpPr>
            <p:spPr bwMode="auto">
              <a:xfrm>
                <a:off x="768" y="2232"/>
                <a:ext cx="48" cy="24"/>
              </a:xfrm>
              <a:prstGeom prst="line">
                <a:avLst/>
              </a:prstGeom>
              <a:noFill/>
              <a:ln w="19050">
                <a:solidFill>
                  <a:srgbClr val="D0632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 name="Line 23">
                <a:extLst>
                  <a:ext uri="{FF2B5EF4-FFF2-40B4-BE49-F238E27FC236}">
                    <a16:creationId xmlns:a16="http://schemas.microsoft.com/office/drawing/2014/main" id="{BAB35ADC-BF2B-445E-B4A8-A9C013F302B9}"/>
                  </a:ext>
                </a:extLst>
              </p:cNvPr>
              <p:cNvSpPr>
                <a:spLocks noChangeShapeType="1"/>
              </p:cNvSpPr>
              <p:nvPr/>
            </p:nvSpPr>
            <p:spPr bwMode="auto">
              <a:xfrm>
                <a:off x="768" y="2232"/>
                <a:ext cx="624" cy="312"/>
              </a:xfrm>
              <a:prstGeom prst="line">
                <a:avLst/>
              </a:prstGeom>
              <a:noFill/>
              <a:ln w="12700">
                <a:solidFill>
                  <a:srgbClr val="777777"/>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55" name="Text Box 68">
            <a:extLst>
              <a:ext uri="{FF2B5EF4-FFF2-40B4-BE49-F238E27FC236}">
                <a16:creationId xmlns:a16="http://schemas.microsoft.com/office/drawing/2014/main" id="{E09827B5-8692-40B4-BC11-B5398C959E27}"/>
              </a:ext>
            </a:extLst>
          </p:cNvPr>
          <p:cNvSpPr txBox="1">
            <a:spLocks noChangeArrowheads="1"/>
          </p:cNvSpPr>
          <p:nvPr/>
        </p:nvSpPr>
        <p:spPr bwMode="auto">
          <a:xfrm>
            <a:off x="5311182" y="1222237"/>
            <a:ext cx="1805251" cy="293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b="1" dirty="0">
                <a:solidFill>
                  <a:srgbClr val="00B050"/>
                </a:solidFill>
                <a:latin typeface="Calibri" panose="020F0502020204030204" pitchFamily="34" charset="0"/>
              </a:rPr>
              <a:t>RIGHTS</a:t>
            </a:r>
          </a:p>
        </p:txBody>
      </p:sp>
      <p:sp>
        <p:nvSpPr>
          <p:cNvPr id="37" name="Text Box 66">
            <a:extLst>
              <a:ext uri="{FF2B5EF4-FFF2-40B4-BE49-F238E27FC236}">
                <a16:creationId xmlns:a16="http://schemas.microsoft.com/office/drawing/2014/main" id="{84B126C6-F6A1-45FC-A28F-B438C09101DC}"/>
              </a:ext>
            </a:extLst>
          </p:cNvPr>
          <p:cNvSpPr txBox="1">
            <a:spLocks noChangeArrowheads="1"/>
          </p:cNvSpPr>
          <p:nvPr/>
        </p:nvSpPr>
        <p:spPr bwMode="auto">
          <a:xfrm>
            <a:off x="3142344" y="1233370"/>
            <a:ext cx="2099792" cy="293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b="1" dirty="0">
                <a:solidFill>
                  <a:srgbClr val="FF0000"/>
                </a:solidFill>
                <a:latin typeface="Calibri" panose="020F0502020204030204" pitchFamily="34" charset="0"/>
              </a:rPr>
              <a:t>Anarchy</a:t>
            </a:r>
            <a:endParaRPr lang="en-US" altLang="en-US" b="1" dirty="0">
              <a:solidFill>
                <a:srgbClr val="FF0000"/>
              </a:solidFill>
              <a:latin typeface="Calibri" panose="020F0502020204030204" pitchFamily="34" charset="0"/>
            </a:endParaRPr>
          </a:p>
        </p:txBody>
      </p:sp>
      <p:pic>
        <p:nvPicPr>
          <p:cNvPr id="44" name="Picture 43" descr="A close up of a logo&#10;&#10;Description automatically generated">
            <a:extLst>
              <a:ext uri="{FF2B5EF4-FFF2-40B4-BE49-F238E27FC236}">
                <a16:creationId xmlns:a16="http://schemas.microsoft.com/office/drawing/2014/main" id="{6386E8B1-3779-4547-A5C1-AA701EDC82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9609" y="1469315"/>
            <a:ext cx="1164671" cy="1194251"/>
          </a:xfrm>
          <a:prstGeom prst="rect">
            <a:avLst/>
          </a:prstGeom>
        </p:spPr>
      </p:pic>
      <p:pic>
        <p:nvPicPr>
          <p:cNvPr id="106" name="Picture 105" descr="A group of people standing around a fire&#10;&#10;Description automatically generated">
            <a:extLst>
              <a:ext uri="{FF2B5EF4-FFF2-40B4-BE49-F238E27FC236}">
                <a16:creationId xmlns:a16="http://schemas.microsoft.com/office/drawing/2014/main" id="{D8ED5082-4D50-455F-9881-8D5AE45CE3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509" y="853536"/>
            <a:ext cx="2124434" cy="1833637"/>
          </a:xfrm>
          <a:prstGeom prst="rect">
            <a:avLst/>
          </a:prstGeom>
        </p:spPr>
      </p:pic>
      <p:sp>
        <p:nvSpPr>
          <p:cNvPr id="107" name="TextBox 106">
            <a:extLst>
              <a:ext uri="{FF2B5EF4-FFF2-40B4-BE49-F238E27FC236}">
                <a16:creationId xmlns:a16="http://schemas.microsoft.com/office/drawing/2014/main" id="{A0C36AC3-FF78-4053-8086-6B6BC56B69A7}"/>
              </a:ext>
            </a:extLst>
          </p:cNvPr>
          <p:cNvSpPr txBox="1"/>
          <p:nvPr/>
        </p:nvSpPr>
        <p:spPr>
          <a:xfrm>
            <a:off x="150084" y="2891135"/>
            <a:ext cx="2224583" cy="461665"/>
          </a:xfrm>
          <a:prstGeom prst="rect">
            <a:avLst/>
          </a:prstGeom>
          <a:noFill/>
        </p:spPr>
        <p:txBody>
          <a:bodyPr wrap="none" rtlCol="0">
            <a:spAutoFit/>
          </a:bodyPr>
          <a:lstStyle/>
          <a:p>
            <a:pPr algn="ctr"/>
            <a:r>
              <a:rPr lang="en-US" sz="2400" i="1" dirty="0">
                <a:solidFill>
                  <a:srgbClr val="FF0000"/>
                </a:solidFill>
                <a:uFill>
                  <a:solidFill>
                    <a:schemeClr val="bg1"/>
                  </a:solidFill>
                </a:uFill>
                <a:latin typeface="+mn-lt"/>
              </a:rPr>
              <a:t>“Cometh of Evil”</a:t>
            </a:r>
          </a:p>
        </p:txBody>
      </p:sp>
      <p:pic>
        <p:nvPicPr>
          <p:cNvPr id="32" name="Picture 31">
            <a:extLst>
              <a:ext uri="{FF2B5EF4-FFF2-40B4-BE49-F238E27FC236}">
                <a16:creationId xmlns:a16="http://schemas.microsoft.com/office/drawing/2014/main" id="{10CD3989-D048-43EF-AB99-32C7C2734D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7030" y="1624119"/>
            <a:ext cx="981985" cy="1006926"/>
          </a:xfrm>
          <a:prstGeom prst="rect">
            <a:avLst/>
          </a:prstGeom>
        </p:spPr>
      </p:pic>
      <p:pic>
        <p:nvPicPr>
          <p:cNvPr id="47" name="Picture 46" descr="A picture containing clipart&#10;&#10;Description automatically generated">
            <a:extLst>
              <a:ext uri="{FF2B5EF4-FFF2-40B4-BE49-F238E27FC236}">
                <a16:creationId xmlns:a16="http://schemas.microsoft.com/office/drawing/2014/main" id="{A0D9587A-2D93-4C95-A6C8-E4E1866194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8400" y="1741778"/>
            <a:ext cx="908452" cy="936182"/>
          </a:xfrm>
          <a:prstGeom prst="rect">
            <a:avLst/>
          </a:prstGeom>
        </p:spPr>
      </p:pic>
      <p:sp>
        <p:nvSpPr>
          <p:cNvPr id="35" name="Text Box 67">
            <a:extLst>
              <a:ext uri="{FF2B5EF4-FFF2-40B4-BE49-F238E27FC236}">
                <a16:creationId xmlns:a16="http://schemas.microsoft.com/office/drawing/2014/main" id="{EDCE02D9-AF60-4269-8558-BB674A23E875}"/>
              </a:ext>
            </a:extLst>
          </p:cNvPr>
          <p:cNvSpPr txBox="1">
            <a:spLocks noChangeArrowheads="1"/>
          </p:cNvSpPr>
          <p:nvPr/>
        </p:nvSpPr>
        <p:spPr bwMode="auto">
          <a:xfrm>
            <a:off x="7219350" y="1278051"/>
            <a:ext cx="2096100" cy="29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b="1" dirty="0">
                <a:solidFill>
                  <a:srgbClr val="FF0000"/>
                </a:solidFill>
                <a:latin typeface="Calibri" panose="020F0502020204030204" pitchFamily="34" charset="0"/>
              </a:rPr>
              <a:t>Tyranny</a:t>
            </a:r>
            <a:endParaRPr lang="en-US" altLang="en-US" b="1" dirty="0">
              <a:solidFill>
                <a:srgbClr val="FF0000"/>
              </a:solidFill>
              <a:latin typeface="Calibri" panose="020F0502020204030204" pitchFamily="34" charset="0"/>
            </a:endParaRPr>
          </a:p>
        </p:txBody>
      </p:sp>
      <p:grpSp>
        <p:nvGrpSpPr>
          <p:cNvPr id="108" name="Group 107">
            <a:extLst>
              <a:ext uri="{FF2B5EF4-FFF2-40B4-BE49-F238E27FC236}">
                <a16:creationId xmlns:a16="http://schemas.microsoft.com/office/drawing/2014/main" id="{8B43BBF6-059D-413D-B369-773E217D7A0C}"/>
              </a:ext>
            </a:extLst>
          </p:cNvPr>
          <p:cNvGrpSpPr/>
          <p:nvPr/>
        </p:nvGrpSpPr>
        <p:grpSpPr>
          <a:xfrm>
            <a:off x="9845816" y="508920"/>
            <a:ext cx="2235111" cy="1548480"/>
            <a:chOff x="685800" y="3232622"/>
            <a:chExt cx="3009900" cy="2110903"/>
          </a:xfrm>
        </p:grpSpPr>
        <p:pic>
          <p:nvPicPr>
            <p:cNvPr id="109" name="Picture 4" descr="http://politicsontoast.files.wordpress.com/2011/08/mancheste.jpg">
              <a:extLst>
                <a:ext uri="{FF2B5EF4-FFF2-40B4-BE49-F238E27FC236}">
                  <a16:creationId xmlns:a16="http://schemas.microsoft.com/office/drawing/2014/main" id="{452760B8-8725-4C14-AF23-8019E57F432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00" y="3232622"/>
              <a:ext cx="1600200" cy="21109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0" name="Picture 4" descr="http://politicsontoast.files.wordpress.com/2011/08/mancheste.jpg">
              <a:extLst>
                <a:ext uri="{FF2B5EF4-FFF2-40B4-BE49-F238E27FC236}">
                  <a16:creationId xmlns:a16="http://schemas.microsoft.com/office/drawing/2014/main" id="{CC6A1D07-5104-4C6E-884D-351364B52BC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2095500" y="3232622"/>
              <a:ext cx="1600200" cy="21109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11" name="Picture 12" descr="http://crisisboom.files.wordpress.com/2011/05/constitution-fire.jpg">
            <a:extLst>
              <a:ext uri="{FF2B5EF4-FFF2-40B4-BE49-F238E27FC236}">
                <a16:creationId xmlns:a16="http://schemas.microsoft.com/office/drawing/2014/main" id="{1429C06B-8DF6-4D4A-B384-2E173CA493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59962" y="1808346"/>
            <a:ext cx="2206818" cy="11614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2" name="TextBox 111">
            <a:extLst>
              <a:ext uri="{FF2B5EF4-FFF2-40B4-BE49-F238E27FC236}">
                <a16:creationId xmlns:a16="http://schemas.microsoft.com/office/drawing/2014/main" id="{22D8959A-EC61-43D9-9999-297A97673136}"/>
              </a:ext>
            </a:extLst>
          </p:cNvPr>
          <p:cNvSpPr txBox="1"/>
          <p:nvPr/>
        </p:nvSpPr>
        <p:spPr>
          <a:xfrm>
            <a:off x="9842197" y="2967335"/>
            <a:ext cx="2224583" cy="461665"/>
          </a:xfrm>
          <a:prstGeom prst="rect">
            <a:avLst/>
          </a:prstGeom>
          <a:noFill/>
        </p:spPr>
        <p:txBody>
          <a:bodyPr wrap="none" rtlCol="0">
            <a:spAutoFit/>
          </a:bodyPr>
          <a:lstStyle/>
          <a:p>
            <a:pPr algn="ctr"/>
            <a:r>
              <a:rPr lang="en-US" sz="2400" i="1" dirty="0">
                <a:solidFill>
                  <a:srgbClr val="FF0000"/>
                </a:solidFill>
                <a:uFill>
                  <a:solidFill>
                    <a:schemeClr val="bg1"/>
                  </a:solidFill>
                </a:uFill>
                <a:latin typeface="+mn-lt"/>
              </a:rPr>
              <a:t>“Cometh of Evil”</a:t>
            </a:r>
          </a:p>
        </p:txBody>
      </p:sp>
      <p:sp>
        <p:nvSpPr>
          <p:cNvPr id="113" name="TextBox 112">
            <a:extLst>
              <a:ext uri="{FF2B5EF4-FFF2-40B4-BE49-F238E27FC236}">
                <a16:creationId xmlns:a16="http://schemas.microsoft.com/office/drawing/2014/main" id="{36F071CB-F3A8-4E98-A8C8-976DF8EC3680}"/>
              </a:ext>
            </a:extLst>
          </p:cNvPr>
          <p:cNvSpPr txBox="1"/>
          <p:nvPr/>
        </p:nvSpPr>
        <p:spPr>
          <a:xfrm>
            <a:off x="5319155" y="2971800"/>
            <a:ext cx="1843645" cy="523220"/>
          </a:xfrm>
          <a:prstGeom prst="rect">
            <a:avLst/>
          </a:prstGeom>
          <a:noFill/>
        </p:spPr>
        <p:txBody>
          <a:bodyPr wrap="none" rtlCol="0">
            <a:spAutoFit/>
          </a:bodyPr>
          <a:lstStyle/>
          <a:p>
            <a:pPr algn="ctr"/>
            <a:r>
              <a:rPr lang="en-US" sz="1400" dirty="0">
                <a:solidFill>
                  <a:srgbClr val="00FF00"/>
                </a:solidFill>
                <a:uFill>
                  <a:solidFill>
                    <a:schemeClr val="bg1"/>
                  </a:solidFill>
                </a:uFill>
                <a:latin typeface="+mn-lt"/>
              </a:rPr>
              <a:t>MAXIMAL AUTONOMY</a:t>
            </a:r>
          </a:p>
          <a:p>
            <a:pPr algn="ctr"/>
            <a:r>
              <a:rPr lang="en-US" sz="1400" dirty="0">
                <a:solidFill>
                  <a:srgbClr val="00FF00"/>
                </a:solidFill>
                <a:uFill>
                  <a:solidFill>
                    <a:schemeClr val="bg1"/>
                  </a:solidFill>
                </a:uFill>
                <a:latin typeface="+mn-lt"/>
              </a:rPr>
              <a:t>“Justified”</a:t>
            </a:r>
          </a:p>
        </p:txBody>
      </p:sp>
      <p:cxnSp>
        <p:nvCxnSpPr>
          <p:cNvPr id="114" name="Straight Arrow Connector 113">
            <a:extLst>
              <a:ext uri="{FF2B5EF4-FFF2-40B4-BE49-F238E27FC236}">
                <a16:creationId xmlns:a16="http://schemas.microsoft.com/office/drawing/2014/main" id="{B6EF29EA-D7B6-479A-8993-5A37DFCEC586}"/>
              </a:ext>
            </a:extLst>
          </p:cNvPr>
          <p:cNvCxnSpPr>
            <a:cxnSpLocks/>
          </p:cNvCxnSpPr>
          <p:nvPr/>
        </p:nvCxnSpPr>
        <p:spPr>
          <a:xfrm>
            <a:off x="1219200" y="454223"/>
            <a:ext cx="9677400" cy="0"/>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6279A119-9048-40AB-9CB0-E53827CA6979}"/>
              </a:ext>
            </a:extLst>
          </p:cNvPr>
          <p:cNvSpPr txBox="1"/>
          <p:nvPr/>
        </p:nvSpPr>
        <p:spPr>
          <a:xfrm>
            <a:off x="5410038" y="300334"/>
            <a:ext cx="1535549" cy="307777"/>
          </a:xfrm>
          <a:prstGeom prst="rect">
            <a:avLst/>
          </a:prstGeom>
          <a:solidFill>
            <a:schemeClr val="tx1"/>
          </a:solidFill>
        </p:spPr>
        <p:txBody>
          <a:bodyPr wrap="none" rtlCol="0">
            <a:spAutoFit/>
          </a:bodyPr>
          <a:lstStyle/>
          <a:p>
            <a:pPr algn="ctr"/>
            <a:r>
              <a:rPr lang="en-US" sz="1400" dirty="0">
                <a:solidFill>
                  <a:srgbClr val="00FF00"/>
                </a:solidFill>
                <a:latin typeface="+mn-lt"/>
              </a:rPr>
              <a:t>Power of the State</a:t>
            </a:r>
          </a:p>
        </p:txBody>
      </p:sp>
      <p:sp>
        <p:nvSpPr>
          <p:cNvPr id="116" name="TextBox 115">
            <a:extLst>
              <a:ext uri="{FF2B5EF4-FFF2-40B4-BE49-F238E27FC236}">
                <a16:creationId xmlns:a16="http://schemas.microsoft.com/office/drawing/2014/main" id="{62B30EC4-8611-41DB-BDFC-8EC17914E337}"/>
              </a:ext>
            </a:extLst>
          </p:cNvPr>
          <p:cNvSpPr txBox="1"/>
          <p:nvPr/>
        </p:nvSpPr>
        <p:spPr>
          <a:xfrm>
            <a:off x="8534400" y="300334"/>
            <a:ext cx="583045" cy="307777"/>
          </a:xfrm>
          <a:prstGeom prst="rect">
            <a:avLst/>
          </a:prstGeom>
          <a:solidFill>
            <a:schemeClr val="tx1"/>
          </a:solidFill>
        </p:spPr>
        <p:txBody>
          <a:bodyPr wrap="none" rtlCol="0">
            <a:spAutoFit/>
          </a:bodyPr>
          <a:lstStyle/>
          <a:p>
            <a:pPr algn="ctr"/>
            <a:r>
              <a:rPr lang="en-US" sz="1400" dirty="0">
                <a:solidFill>
                  <a:srgbClr val="FF0000"/>
                </a:solidFill>
                <a:latin typeface="+mn-lt"/>
              </a:rPr>
              <a:t>More</a:t>
            </a:r>
          </a:p>
        </p:txBody>
      </p:sp>
      <p:sp>
        <p:nvSpPr>
          <p:cNvPr id="117" name="TextBox 116">
            <a:extLst>
              <a:ext uri="{FF2B5EF4-FFF2-40B4-BE49-F238E27FC236}">
                <a16:creationId xmlns:a16="http://schemas.microsoft.com/office/drawing/2014/main" id="{64E31DE8-B48C-40E6-AC8B-7B89FEC54612}"/>
              </a:ext>
            </a:extLst>
          </p:cNvPr>
          <p:cNvSpPr txBox="1"/>
          <p:nvPr/>
        </p:nvSpPr>
        <p:spPr>
          <a:xfrm>
            <a:off x="2895600" y="301823"/>
            <a:ext cx="490840" cy="307777"/>
          </a:xfrm>
          <a:prstGeom prst="rect">
            <a:avLst/>
          </a:prstGeom>
          <a:solidFill>
            <a:schemeClr val="tx1"/>
          </a:solidFill>
        </p:spPr>
        <p:txBody>
          <a:bodyPr wrap="none" rtlCol="0">
            <a:spAutoFit/>
          </a:bodyPr>
          <a:lstStyle/>
          <a:p>
            <a:pPr algn="ctr"/>
            <a:r>
              <a:rPr lang="en-US" sz="1400" dirty="0">
                <a:solidFill>
                  <a:srgbClr val="FF0000"/>
                </a:solidFill>
                <a:latin typeface="+mn-lt"/>
              </a:rPr>
              <a:t>Less</a:t>
            </a:r>
          </a:p>
        </p:txBody>
      </p:sp>
      <p:grpSp>
        <p:nvGrpSpPr>
          <p:cNvPr id="48" name="Group 57">
            <a:extLst>
              <a:ext uri="{FF2B5EF4-FFF2-40B4-BE49-F238E27FC236}">
                <a16:creationId xmlns:a16="http://schemas.microsoft.com/office/drawing/2014/main" id="{F48F8348-7B99-4174-B344-65A2A5233250}"/>
              </a:ext>
            </a:extLst>
          </p:cNvPr>
          <p:cNvGrpSpPr>
            <a:grpSpLocks/>
          </p:cNvGrpSpPr>
          <p:nvPr/>
        </p:nvGrpSpPr>
        <p:grpSpPr bwMode="auto">
          <a:xfrm rot="2712556">
            <a:off x="7206947" y="2109606"/>
            <a:ext cx="825548" cy="407085"/>
            <a:chOff x="768" y="2232"/>
            <a:chExt cx="624" cy="312"/>
          </a:xfrm>
        </p:grpSpPr>
        <p:sp>
          <p:nvSpPr>
            <p:cNvPr id="81" name="Line 58">
              <a:extLst>
                <a:ext uri="{FF2B5EF4-FFF2-40B4-BE49-F238E27FC236}">
                  <a16:creationId xmlns:a16="http://schemas.microsoft.com/office/drawing/2014/main" id="{9EA36F49-0160-4054-970B-68D94F0CB8E1}"/>
                </a:ext>
              </a:extLst>
            </p:cNvPr>
            <p:cNvSpPr>
              <a:spLocks noChangeShapeType="1"/>
            </p:cNvSpPr>
            <p:nvPr/>
          </p:nvSpPr>
          <p:spPr bwMode="auto">
            <a:xfrm>
              <a:off x="768" y="2232"/>
              <a:ext cx="624" cy="312"/>
            </a:xfrm>
            <a:prstGeom prst="line">
              <a:avLst/>
            </a:prstGeom>
            <a:noFill/>
            <a:ln w="12700">
              <a:solidFill>
                <a:srgbClr val="77777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 name="AutoShape 59">
              <a:extLst>
                <a:ext uri="{FF2B5EF4-FFF2-40B4-BE49-F238E27FC236}">
                  <a16:creationId xmlns:a16="http://schemas.microsoft.com/office/drawing/2014/main" id="{19809340-8BC3-416F-8E75-10FF1B02005A}"/>
                </a:ext>
              </a:extLst>
            </p:cNvPr>
            <p:cNvSpPr>
              <a:spLocks noChangeArrowheads="1"/>
            </p:cNvSpPr>
            <p:nvPr/>
          </p:nvSpPr>
          <p:spPr bwMode="auto">
            <a:xfrm>
              <a:off x="816" y="2256"/>
              <a:ext cx="96" cy="48"/>
            </a:xfrm>
            <a:prstGeom prst="rtTriangle">
              <a:avLst/>
            </a:prstGeom>
            <a:solidFill>
              <a:srgbClr val="D0632C"/>
            </a:solidFill>
            <a:ln w="9525">
              <a:solidFill>
                <a:srgbClr val="D0632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83" name="Line 60">
              <a:extLst>
                <a:ext uri="{FF2B5EF4-FFF2-40B4-BE49-F238E27FC236}">
                  <a16:creationId xmlns:a16="http://schemas.microsoft.com/office/drawing/2014/main" id="{2725062A-1D69-43C1-A528-0B21A31791B8}"/>
                </a:ext>
              </a:extLst>
            </p:cNvPr>
            <p:cNvSpPr>
              <a:spLocks noChangeShapeType="1"/>
            </p:cNvSpPr>
            <p:nvPr/>
          </p:nvSpPr>
          <p:spPr bwMode="auto">
            <a:xfrm>
              <a:off x="768" y="2232"/>
              <a:ext cx="48" cy="24"/>
            </a:xfrm>
            <a:prstGeom prst="line">
              <a:avLst/>
            </a:prstGeom>
            <a:noFill/>
            <a:ln w="19050">
              <a:solidFill>
                <a:srgbClr val="D0632C"/>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9" name="Group 53">
            <a:extLst>
              <a:ext uri="{FF2B5EF4-FFF2-40B4-BE49-F238E27FC236}">
                <a16:creationId xmlns:a16="http://schemas.microsoft.com/office/drawing/2014/main" id="{A512C6FD-0FC1-48BF-A900-1A8CFE451E5E}"/>
              </a:ext>
            </a:extLst>
          </p:cNvPr>
          <p:cNvGrpSpPr>
            <a:grpSpLocks/>
          </p:cNvGrpSpPr>
          <p:nvPr/>
        </p:nvGrpSpPr>
        <p:grpSpPr bwMode="auto">
          <a:xfrm rot="1801102">
            <a:off x="7729147" y="2216641"/>
            <a:ext cx="815305" cy="413937"/>
            <a:chOff x="768" y="2232"/>
            <a:chExt cx="624" cy="312"/>
          </a:xfrm>
        </p:grpSpPr>
        <p:sp>
          <p:nvSpPr>
            <p:cNvPr id="78" name="Line 54">
              <a:extLst>
                <a:ext uri="{FF2B5EF4-FFF2-40B4-BE49-F238E27FC236}">
                  <a16:creationId xmlns:a16="http://schemas.microsoft.com/office/drawing/2014/main" id="{D1DDD45A-5D13-4FEF-9131-B3E6DB812E18}"/>
                </a:ext>
              </a:extLst>
            </p:cNvPr>
            <p:cNvSpPr>
              <a:spLocks noChangeShapeType="1"/>
            </p:cNvSpPr>
            <p:nvPr/>
          </p:nvSpPr>
          <p:spPr bwMode="auto">
            <a:xfrm>
              <a:off x="768" y="2232"/>
              <a:ext cx="624" cy="312"/>
            </a:xfrm>
            <a:prstGeom prst="line">
              <a:avLst/>
            </a:prstGeom>
            <a:noFill/>
            <a:ln w="12700">
              <a:solidFill>
                <a:srgbClr val="77777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AutoShape 55">
              <a:extLst>
                <a:ext uri="{FF2B5EF4-FFF2-40B4-BE49-F238E27FC236}">
                  <a16:creationId xmlns:a16="http://schemas.microsoft.com/office/drawing/2014/main" id="{BC64A095-2638-4943-8486-0B9971D1C191}"/>
                </a:ext>
              </a:extLst>
            </p:cNvPr>
            <p:cNvSpPr>
              <a:spLocks noChangeArrowheads="1"/>
            </p:cNvSpPr>
            <p:nvPr/>
          </p:nvSpPr>
          <p:spPr bwMode="auto">
            <a:xfrm>
              <a:off x="816" y="2256"/>
              <a:ext cx="96" cy="48"/>
            </a:xfrm>
            <a:prstGeom prst="rtTriangle">
              <a:avLst/>
            </a:prstGeom>
            <a:solidFill>
              <a:srgbClr val="D0632C"/>
            </a:solidFill>
            <a:ln w="9525">
              <a:solidFill>
                <a:srgbClr val="D0632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80" name="Line 56">
              <a:extLst>
                <a:ext uri="{FF2B5EF4-FFF2-40B4-BE49-F238E27FC236}">
                  <a16:creationId xmlns:a16="http://schemas.microsoft.com/office/drawing/2014/main" id="{ABBB5549-2983-4BE6-B48E-E7321165F1CA}"/>
                </a:ext>
              </a:extLst>
            </p:cNvPr>
            <p:cNvSpPr>
              <a:spLocks noChangeShapeType="1"/>
            </p:cNvSpPr>
            <p:nvPr/>
          </p:nvSpPr>
          <p:spPr bwMode="auto">
            <a:xfrm>
              <a:off x="768" y="2232"/>
              <a:ext cx="48" cy="24"/>
            </a:xfrm>
            <a:prstGeom prst="line">
              <a:avLst/>
            </a:prstGeom>
            <a:noFill/>
            <a:ln w="19050">
              <a:solidFill>
                <a:srgbClr val="D0632C"/>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0" name="Group 61">
            <a:extLst>
              <a:ext uri="{FF2B5EF4-FFF2-40B4-BE49-F238E27FC236}">
                <a16:creationId xmlns:a16="http://schemas.microsoft.com/office/drawing/2014/main" id="{AC72A817-747B-472D-8454-E6E604C1A972}"/>
              </a:ext>
            </a:extLst>
          </p:cNvPr>
          <p:cNvGrpSpPr>
            <a:grpSpLocks/>
          </p:cNvGrpSpPr>
          <p:nvPr/>
        </p:nvGrpSpPr>
        <p:grpSpPr bwMode="auto">
          <a:xfrm rot="2712556">
            <a:off x="8396426" y="2301459"/>
            <a:ext cx="827873" cy="407085"/>
            <a:chOff x="768" y="2232"/>
            <a:chExt cx="624" cy="312"/>
          </a:xfrm>
        </p:grpSpPr>
        <p:sp>
          <p:nvSpPr>
            <p:cNvPr id="75" name="Line 62">
              <a:extLst>
                <a:ext uri="{FF2B5EF4-FFF2-40B4-BE49-F238E27FC236}">
                  <a16:creationId xmlns:a16="http://schemas.microsoft.com/office/drawing/2014/main" id="{013F0118-5C90-41A8-BEE4-C6D116043E29}"/>
                </a:ext>
              </a:extLst>
            </p:cNvPr>
            <p:cNvSpPr>
              <a:spLocks noChangeShapeType="1"/>
            </p:cNvSpPr>
            <p:nvPr/>
          </p:nvSpPr>
          <p:spPr bwMode="auto">
            <a:xfrm>
              <a:off x="768" y="2232"/>
              <a:ext cx="624" cy="312"/>
            </a:xfrm>
            <a:prstGeom prst="line">
              <a:avLst/>
            </a:prstGeom>
            <a:noFill/>
            <a:ln w="12700">
              <a:solidFill>
                <a:srgbClr val="77777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 name="AutoShape 63">
              <a:extLst>
                <a:ext uri="{FF2B5EF4-FFF2-40B4-BE49-F238E27FC236}">
                  <a16:creationId xmlns:a16="http://schemas.microsoft.com/office/drawing/2014/main" id="{5891B638-93E2-469A-85B1-612592A8F82B}"/>
                </a:ext>
              </a:extLst>
            </p:cNvPr>
            <p:cNvSpPr>
              <a:spLocks noChangeArrowheads="1"/>
            </p:cNvSpPr>
            <p:nvPr/>
          </p:nvSpPr>
          <p:spPr bwMode="auto">
            <a:xfrm>
              <a:off x="816" y="2256"/>
              <a:ext cx="96" cy="48"/>
            </a:xfrm>
            <a:prstGeom prst="rtTriangle">
              <a:avLst/>
            </a:prstGeom>
            <a:solidFill>
              <a:srgbClr val="D0632C"/>
            </a:solidFill>
            <a:ln w="9525">
              <a:solidFill>
                <a:srgbClr val="D0632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77" name="Line 64">
              <a:extLst>
                <a:ext uri="{FF2B5EF4-FFF2-40B4-BE49-F238E27FC236}">
                  <a16:creationId xmlns:a16="http://schemas.microsoft.com/office/drawing/2014/main" id="{05F4D7E8-7653-43D8-8E57-D92376735CA0}"/>
                </a:ext>
              </a:extLst>
            </p:cNvPr>
            <p:cNvSpPr>
              <a:spLocks noChangeShapeType="1"/>
            </p:cNvSpPr>
            <p:nvPr/>
          </p:nvSpPr>
          <p:spPr bwMode="auto">
            <a:xfrm>
              <a:off x="768" y="2232"/>
              <a:ext cx="48" cy="24"/>
            </a:xfrm>
            <a:prstGeom prst="line">
              <a:avLst/>
            </a:prstGeom>
            <a:noFill/>
            <a:ln w="19050">
              <a:solidFill>
                <a:srgbClr val="D0632C"/>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1" name="Group 49">
            <a:extLst>
              <a:ext uri="{FF2B5EF4-FFF2-40B4-BE49-F238E27FC236}">
                <a16:creationId xmlns:a16="http://schemas.microsoft.com/office/drawing/2014/main" id="{BD1971D5-8210-4ED7-BD74-9F3741BFD232}"/>
              </a:ext>
            </a:extLst>
          </p:cNvPr>
          <p:cNvGrpSpPr>
            <a:grpSpLocks/>
          </p:cNvGrpSpPr>
          <p:nvPr/>
        </p:nvGrpSpPr>
        <p:grpSpPr bwMode="auto">
          <a:xfrm rot="1801102">
            <a:off x="7040843" y="2202688"/>
            <a:ext cx="814172" cy="413937"/>
            <a:chOff x="768" y="2232"/>
            <a:chExt cx="624" cy="312"/>
          </a:xfrm>
        </p:grpSpPr>
        <p:sp>
          <p:nvSpPr>
            <p:cNvPr id="72" name="Line 50">
              <a:extLst>
                <a:ext uri="{FF2B5EF4-FFF2-40B4-BE49-F238E27FC236}">
                  <a16:creationId xmlns:a16="http://schemas.microsoft.com/office/drawing/2014/main" id="{76DA534C-A636-4531-A131-DD9032F9A6D3}"/>
                </a:ext>
              </a:extLst>
            </p:cNvPr>
            <p:cNvSpPr>
              <a:spLocks noChangeShapeType="1"/>
            </p:cNvSpPr>
            <p:nvPr/>
          </p:nvSpPr>
          <p:spPr bwMode="auto">
            <a:xfrm>
              <a:off x="768" y="2232"/>
              <a:ext cx="624" cy="312"/>
            </a:xfrm>
            <a:prstGeom prst="line">
              <a:avLst/>
            </a:prstGeom>
            <a:noFill/>
            <a:ln w="12700">
              <a:solidFill>
                <a:srgbClr val="77777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 name="AutoShape 51">
              <a:extLst>
                <a:ext uri="{FF2B5EF4-FFF2-40B4-BE49-F238E27FC236}">
                  <a16:creationId xmlns:a16="http://schemas.microsoft.com/office/drawing/2014/main" id="{C5108B8D-CE6E-4D01-A0B8-31E7CD4B3B59}"/>
                </a:ext>
              </a:extLst>
            </p:cNvPr>
            <p:cNvSpPr>
              <a:spLocks noChangeArrowheads="1"/>
            </p:cNvSpPr>
            <p:nvPr/>
          </p:nvSpPr>
          <p:spPr bwMode="auto">
            <a:xfrm>
              <a:off x="816" y="2256"/>
              <a:ext cx="96" cy="48"/>
            </a:xfrm>
            <a:prstGeom prst="rtTriangle">
              <a:avLst/>
            </a:prstGeom>
            <a:solidFill>
              <a:srgbClr val="D0632C"/>
            </a:solidFill>
            <a:ln w="9525">
              <a:solidFill>
                <a:srgbClr val="D0632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74" name="Line 52">
              <a:extLst>
                <a:ext uri="{FF2B5EF4-FFF2-40B4-BE49-F238E27FC236}">
                  <a16:creationId xmlns:a16="http://schemas.microsoft.com/office/drawing/2014/main" id="{EEAED5C2-DEAA-4CA7-9737-475611655CE4}"/>
                </a:ext>
              </a:extLst>
            </p:cNvPr>
            <p:cNvSpPr>
              <a:spLocks noChangeShapeType="1"/>
            </p:cNvSpPr>
            <p:nvPr/>
          </p:nvSpPr>
          <p:spPr bwMode="auto">
            <a:xfrm>
              <a:off x="768" y="2232"/>
              <a:ext cx="48" cy="24"/>
            </a:xfrm>
            <a:prstGeom prst="line">
              <a:avLst/>
            </a:prstGeom>
            <a:noFill/>
            <a:ln w="19050">
              <a:solidFill>
                <a:srgbClr val="D0632C"/>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5" name="Group 27">
            <a:extLst>
              <a:ext uri="{FF2B5EF4-FFF2-40B4-BE49-F238E27FC236}">
                <a16:creationId xmlns:a16="http://schemas.microsoft.com/office/drawing/2014/main" id="{35E76EF1-1AC9-41C4-B712-7DA56C266FB6}"/>
              </a:ext>
            </a:extLst>
          </p:cNvPr>
          <p:cNvGrpSpPr>
            <a:grpSpLocks/>
          </p:cNvGrpSpPr>
          <p:nvPr/>
        </p:nvGrpSpPr>
        <p:grpSpPr bwMode="auto">
          <a:xfrm>
            <a:off x="3028950" y="1768987"/>
            <a:ext cx="2044501" cy="970893"/>
            <a:chOff x="72" y="1683"/>
            <a:chExt cx="1803" cy="835"/>
          </a:xfrm>
        </p:grpSpPr>
        <p:grpSp>
          <p:nvGrpSpPr>
            <p:cNvPr id="86" name="Group 28">
              <a:extLst>
                <a:ext uri="{FF2B5EF4-FFF2-40B4-BE49-F238E27FC236}">
                  <a16:creationId xmlns:a16="http://schemas.microsoft.com/office/drawing/2014/main" id="{FF61D6C7-73F7-410A-B187-FE336CC1A4C4}"/>
                </a:ext>
              </a:extLst>
            </p:cNvPr>
            <p:cNvGrpSpPr>
              <a:grpSpLocks/>
            </p:cNvGrpSpPr>
            <p:nvPr/>
          </p:nvGrpSpPr>
          <p:grpSpPr bwMode="auto">
            <a:xfrm rot="1801102">
              <a:off x="72" y="1888"/>
              <a:ext cx="719" cy="356"/>
              <a:chOff x="552" y="2148"/>
              <a:chExt cx="624" cy="312"/>
            </a:xfrm>
          </p:grpSpPr>
          <p:sp>
            <p:nvSpPr>
              <p:cNvPr id="103" name="Line 29">
                <a:extLst>
                  <a:ext uri="{FF2B5EF4-FFF2-40B4-BE49-F238E27FC236}">
                    <a16:creationId xmlns:a16="http://schemas.microsoft.com/office/drawing/2014/main" id="{4CE2CF8E-8922-4600-9DBD-CAF782D9EE72}"/>
                  </a:ext>
                </a:extLst>
              </p:cNvPr>
              <p:cNvSpPr>
                <a:spLocks noChangeShapeType="1"/>
              </p:cNvSpPr>
              <p:nvPr/>
            </p:nvSpPr>
            <p:spPr bwMode="auto">
              <a:xfrm>
                <a:off x="552" y="2148"/>
                <a:ext cx="624" cy="312"/>
              </a:xfrm>
              <a:prstGeom prst="line">
                <a:avLst/>
              </a:prstGeom>
              <a:noFill/>
              <a:ln w="12700">
                <a:solidFill>
                  <a:srgbClr val="77777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 name="AutoShape 30">
                <a:extLst>
                  <a:ext uri="{FF2B5EF4-FFF2-40B4-BE49-F238E27FC236}">
                    <a16:creationId xmlns:a16="http://schemas.microsoft.com/office/drawing/2014/main" id="{92A5B582-87F1-4890-B744-1F93AA52AABF}"/>
                  </a:ext>
                </a:extLst>
              </p:cNvPr>
              <p:cNvSpPr>
                <a:spLocks noChangeArrowheads="1"/>
              </p:cNvSpPr>
              <p:nvPr/>
            </p:nvSpPr>
            <p:spPr bwMode="auto">
              <a:xfrm>
                <a:off x="600" y="2172"/>
                <a:ext cx="96" cy="48"/>
              </a:xfrm>
              <a:prstGeom prst="rtTriangle">
                <a:avLst/>
              </a:prstGeom>
              <a:solidFill>
                <a:srgbClr val="D0632C"/>
              </a:solidFill>
              <a:ln w="9525">
                <a:solidFill>
                  <a:srgbClr val="D0632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105" name="Line 31">
                <a:extLst>
                  <a:ext uri="{FF2B5EF4-FFF2-40B4-BE49-F238E27FC236}">
                    <a16:creationId xmlns:a16="http://schemas.microsoft.com/office/drawing/2014/main" id="{CBD92C8D-5EC7-4121-B585-64ECA47EE43B}"/>
                  </a:ext>
                </a:extLst>
              </p:cNvPr>
              <p:cNvSpPr>
                <a:spLocks noChangeShapeType="1"/>
              </p:cNvSpPr>
              <p:nvPr/>
            </p:nvSpPr>
            <p:spPr bwMode="auto">
              <a:xfrm>
                <a:off x="552" y="2148"/>
                <a:ext cx="48" cy="24"/>
              </a:xfrm>
              <a:prstGeom prst="line">
                <a:avLst/>
              </a:prstGeom>
              <a:noFill/>
              <a:ln w="19050">
                <a:solidFill>
                  <a:srgbClr val="D0632C"/>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7" name="Group 32">
              <a:extLst>
                <a:ext uri="{FF2B5EF4-FFF2-40B4-BE49-F238E27FC236}">
                  <a16:creationId xmlns:a16="http://schemas.microsoft.com/office/drawing/2014/main" id="{62C45DAE-CE89-409D-B7DE-536A293BDBA5}"/>
                </a:ext>
              </a:extLst>
            </p:cNvPr>
            <p:cNvGrpSpPr>
              <a:grpSpLocks/>
            </p:cNvGrpSpPr>
            <p:nvPr/>
          </p:nvGrpSpPr>
          <p:grpSpPr bwMode="auto">
            <a:xfrm rot="1801102">
              <a:off x="1156" y="2033"/>
              <a:ext cx="719" cy="362"/>
              <a:chOff x="780" y="2183"/>
              <a:chExt cx="625" cy="316"/>
            </a:xfrm>
          </p:grpSpPr>
          <p:sp>
            <p:nvSpPr>
              <p:cNvPr id="100" name="Line 33">
                <a:extLst>
                  <a:ext uri="{FF2B5EF4-FFF2-40B4-BE49-F238E27FC236}">
                    <a16:creationId xmlns:a16="http://schemas.microsoft.com/office/drawing/2014/main" id="{CCA701A3-F672-4135-9385-0ABFBDF1836D}"/>
                  </a:ext>
                </a:extLst>
              </p:cNvPr>
              <p:cNvSpPr>
                <a:spLocks noChangeShapeType="1"/>
              </p:cNvSpPr>
              <p:nvPr/>
            </p:nvSpPr>
            <p:spPr bwMode="auto">
              <a:xfrm>
                <a:off x="781" y="2187"/>
                <a:ext cx="624" cy="312"/>
              </a:xfrm>
              <a:prstGeom prst="line">
                <a:avLst/>
              </a:prstGeom>
              <a:noFill/>
              <a:ln w="12700">
                <a:solidFill>
                  <a:srgbClr val="77777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 name="AutoShape 34">
                <a:extLst>
                  <a:ext uri="{FF2B5EF4-FFF2-40B4-BE49-F238E27FC236}">
                    <a16:creationId xmlns:a16="http://schemas.microsoft.com/office/drawing/2014/main" id="{C56241B7-F68E-4F9A-9A32-D961E0F57369}"/>
                  </a:ext>
                </a:extLst>
              </p:cNvPr>
              <p:cNvSpPr>
                <a:spLocks noChangeArrowheads="1"/>
              </p:cNvSpPr>
              <p:nvPr/>
            </p:nvSpPr>
            <p:spPr bwMode="auto">
              <a:xfrm>
                <a:off x="828" y="2206"/>
                <a:ext cx="96" cy="48"/>
              </a:xfrm>
              <a:prstGeom prst="rtTriangle">
                <a:avLst/>
              </a:prstGeom>
              <a:solidFill>
                <a:srgbClr val="D0632C"/>
              </a:solidFill>
              <a:ln w="9525">
                <a:solidFill>
                  <a:srgbClr val="D0632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102" name="Line 35">
                <a:extLst>
                  <a:ext uri="{FF2B5EF4-FFF2-40B4-BE49-F238E27FC236}">
                    <a16:creationId xmlns:a16="http://schemas.microsoft.com/office/drawing/2014/main" id="{C3922EFE-F75D-41FA-A7DB-F1F1D66323C4}"/>
                  </a:ext>
                </a:extLst>
              </p:cNvPr>
              <p:cNvSpPr>
                <a:spLocks noChangeShapeType="1"/>
              </p:cNvSpPr>
              <p:nvPr/>
            </p:nvSpPr>
            <p:spPr bwMode="auto">
              <a:xfrm>
                <a:off x="780" y="2183"/>
                <a:ext cx="48" cy="24"/>
              </a:xfrm>
              <a:prstGeom prst="line">
                <a:avLst/>
              </a:prstGeom>
              <a:noFill/>
              <a:ln w="19050">
                <a:solidFill>
                  <a:srgbClr val="D0632C"/>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8" name="Group 87">
              <a:extLst>
                <a:ext uri="{FF2B5EF4-FFF2-40B4-BE49-F238E27FC236}">
                  <a16:creationId xmlns:a16="http://schemas.microsoft.com/office/drawing/2014/main" id="{B6EACEC5-2CC8-43D4-A940-9858BC8CEFF4}"/>
                </a:ext>
              </a:extLst>
            </p:cNvPr>
            <p:cNvGrpSpPr>
              <a:grpSpLocks/>
            </p:cNvGrpSpPr>
            <p:nvPr/>
          </p:nvGrpSpPr>
          <p:grpSpPr bwMode="auto">
            <a:xfrm rot="2712556">
              <a:off x="284" y="1860"/>
              <a:ext cx="713" cy="359"/>
              <a:chOff x="614" y="2183"/>
              <a:chExt cx="625" cy="312"/>
            </a:xfrm>
          </p:grpSpPr>
          <p:sp>
            <p:nvSpPr>
              <p:cNvPr id="97" name="Line 37">
                <a:extLst>
                  <a:ext uri="{FF2B5EF4-FFF2-40B4-BE49-F238E27FC236}">
                    <a16:creationId xmlns:a16="http://schemas.microsoft.com/office/drawing/2014/main" id="{41EF1DFB-DB19-4722-A0F6-F2B27513B81C}"/>
                  </a:ext>
                </a:extLst>
              </p:cNvPr>
              <p:cNvSpPr>
                <a:spLocks noChangeShapeType="1"/>
              </p:cNvSpPr>
              <p:nvPr/>
            </p:nvSpPr>
            <p:spPr bwMode="auto">
              <a:xfrm>
                <a:off x="615" y="2183"/>
                <a:ext cx="624" cy="312"/>
              </a:xfrm>
              <a:prstGeom prst="line">
                <a:avLst/>
              </a:prstGeom>
              <a:noFill/>
              <a:ln w="12700">
                <a:solidFill>
                  <a:srgbClr val="77777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 name="AutoShape 38">
                <a:extLst>
                  <a:ext uri="{FF2B5EF4-FFF2-40B4-BE49-F238E27FC236}">
                    <a16:creationId xmlns:a16="http://schemas.microsoft.com/office/drawing/2014/main" id="{3ADF7B70-B0B3-4773-A7DC-D76E3F73F1C7}"/>
                  </a:ext>
                </a:extLst>
              </p:cNvPr>
              <p:cNvSpPr>
                <a:spLocks noChangeArrowheads="1"/>
              </p:cNvSpPr>
              <p:nvPr/>
            </p:nvSpPr>
            <p:spPr bwMode="auto">
              <a:xfrm>
                <a:off x="662" y="2209"/>
                <a:ext cx="96" cy="48"/>
              </a:xfrm>
              <a:prstGeom prst="rtTriangle">
                <a:avLst/>
              </a:prstGeom>
              <a:solidFill>
                <a:srgbClr val="D0632C"/>
              </a:solidFill>
              <a:ln w="9525">
                <a:solidFill>
                  <a:srgbClr val="D0632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99" name="Line 39">
                <a:extLst>
                  <a:ext uri="{FF2B5EF4-FFF2-40B4-BE49-F238E27FC236}">
                    <a16:creationId xmlns:a16="http://schemas.microsoft.com/office/drawing/2014/main" id="{F83CDDF7-1E7C-4DAD-9279-DF6069AE2AAA}"/>
                  </a:ext>
                </a:extLst>
              </p:cNvPr>
              <p:cNvSpPr>
                <a:spLocks noChangeShapeType="1"/>
              </p:cNvSpPr>
              <p:nvPr/>
            </p:nvSpPr>
            <p:spPr bwMode="auto">
              <a:xfrm>
                <a:off x="614" y="2185"/>
                <a:ext cx="48" cy="24"/>
              </a:xfrm>
              <a:prstGeom prst="line">
                <a:avLst/>
              </a:prstGeom>
              <a:noFill/>
              <a:ln w="19050">
                <a:solidFill>
                  <a:srgbClr val="D0632C"/>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89" name="Group 40">
              <a:extLst>
                <a:ext uri="{FF2B5EF4-FFF2-40B4-BE49-F238E27FC236}">
                  <a16:creationId xmlns:a16="http://schemas.microsoft.com/office/drawing/2014/main" id="{B2FB3C77-6101-4295-BD2A-8067DA2279E8}"/>
                </a:ext>
              </a:extLst>
            </p:cNvPr>
            <p:cNvGrpSpPr>
              <a:grpSpLocks/>
            </p:cNvGrpSpPr>
            <p:nvPr/>
          </p:nvGrpSpPr>
          <p:grpSpPr bwMode="auto">
            <a:xfrm rot="1801102">
              <a:off x="174" y="1906"/>
              <a:ext cx="719" cy="356"/>
              <a:chOff x="505" y="2082"/>
              <a:chExt cx="624" cy="312"/>
            </a:xfrm>
          </p:grpSpPr>
          <p:sp>
            <p:nvSpPr>
              <p:cNvPr id="94" name="Line 41">
                <a:extLst>
                  <a:ext uri="{FF2B5EF4-FFF2-40B4-BE49-F238E27FC236}">
                    <a16:creationId xmlns:a16="http://schemas.microsoft.com/office/drawing/2014/main" id="{E19FB0B3-F8F9-4BBB-B1FC-A379AECE9A87}"/>
                  </a:ext>
                </a:extLst>
              </p:cNvPr>
              <p:cNvSpPr>
                <a:spLocks noChangeShapeType="1"/>
              </p:cNvSpPr>
              <p:nvPr/>
            </p:nvSpPr>
            <p:spPr bwMode="auto">
              <a:xfrm>
                <a:off x="505" y="2082"/>
                <a:ext cx="624" cy="312"/>
              </a:xfrm>
              <a:prstGeom prst="line">
                <a:avLst/>
              </a:prstGeom>
              <a:noFill/>
              <a:ln w="12700">
                <a:solidFill>
                  <a:srgbClr val="77777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 name="AutoShape 42">
                <a:extLst>
                  <a:ext uri="{FF2B5EF4-FFF2-40B4-BE49-F238E27FC236}">
                    <a16:creationId xmlns:a16="http://schemas.microsoft.com/office/drawing/2014/main" id="{5B57D332-25E1-4043-A015-636A2EBE17CE}"/>
                  </a:ext>
                </a:extLst>
              </p:cNvPr>
              <p:cNvSpPr>
                <a:spLocks noChangeArrowheads="1"/>
              </p:cNvSpPr>
              <p:nvPr/>
            </p:nvSpPr>
            <p:spPr bwMode="auto">
              <a:xfrm>
                <a:off x="553" y="2106"/>
                <a:ext cx="96" cy="48"/>
              </a:xfrm>
              <a:prstGeom prst="rtTriangle">
                <a:avLst/>
              </a:prstGeom>
              <a:solidFill>
                <a:srgbClr val="D0632C"/>
              </a:solidFill>
              <a:ln w="9525">
                <a:solidFill>
                  <a:srgbClr val="D0632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96" name="Line 43">
                <a:extLst>
                  <a:ext uri="{FF2B5EF4-FFF2-40B4-BE49-F238E27FC236}">
                    <a16:creationId xmlns:a16="http://schemas.microsoft.com/office/drawing/2014/main" id="{5F59435B-C989-4D75-B10B-DB9BE0651922}"/>
                  </a:ext>
                </a:extLst>
              </p:cNvPr>
              <p:cNvSpPr>
                <a:spLocks noChangeShapeType="1"/>
              </p:cNvSpPr>
              <p:nvPr/>
            </p:nvSpPr>
            <p:spPr bwMode="auto">
              <a:xfrm>
                <a:off x="505" y="2082"/>
                <a:ext cx="48" cy="24"/>
              </a:xfrm>
              <a:prstGeom prst="line">
                <a:avLst/>
              </a:prstGeom>
              <a:noFill/>
              <a:ln w="19050">
                <a:solidFill>
                  <a:srgbClr val="D0632C"/>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0" name="Group 44">
              <a:extLst>
                <a:ext uri="{FF2B5EF4-FFF2-40B4-BE49-F238E27FC236}">
                  <a16:creationId xmlns:a16="http://schemas.microsoft.com/office/drawing/2014/main" id="{6FE622AE-94C1-4231-B9BB-F0D3C4F1DBB8}"/>
                </a:ext>
              </a:extLst>
            </p:cNvPr>
            <p:cNvGrpSpPr>
              <a:grpSpLocks/>
            </p:cNvGrpSpPr>
            <p:nvPr/>
          </p:nvGrpSpPr>
          <p:grpSpPr bwMode="auto">
            <a:xfrm rot="2712556">
              <a:off x="1279" y="1982"/>
              <a:ext cx="712" cy="360"/>
              <a:chOff x="706" y="2172"/>
              <a:chExt cx="624" cy="312"/>
            </a:xfrm>
          </p:grpSpPr>
          <p:sp>
            <p:nvSpPr>
              <p:cNvPr id="91" name="Line 45">
                <a:extLst>
                  <a:ext uri="{FF2B5EF4-FFF2-40B4-BE49-F238E27FC236}">
                    <a16:creationId xmlns:a16="http://schemas.microsoft.com/office/drawing/2014/main" id="{565BB41C-C80D-4C57-AFE4-FA4FF42AD328}"/>
                  </a:ext>
                </a:extLst>
              </p:cNvPr>
              <p:cNvSpPr>
                <a:spLocks noChangeShapeType="1"/>
              </p:cNvSpPr>
              <p:nvPr/>
            </p:nvSpPr>
            <p:spPr bwMode="auto">
              <a:xfrm>
                <a:off x="706" y="2172"/>
                <a:ext cx="624" cy="312"/>
              </a:xfrm>
              <a:prstGeom prst="line">
                <a:avLst/>
              </a:prstGeom>
              <a:noFill/>
              <a:ln w="12700">
                <a:solidFill>
                  <a:srgbClr val="777777"/>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 name="AutoShape 46">
                <a:extLst>
                  <a:ext uri="{FF2B5EF4-FFF2-40B4-BE49-F238E27FC236}">
                    <a16:creationId xmlns:a16="http://schemas.microsoft.com/office/drawing/2014/main" id="{0F60A83C-3E93-4D5F-B457-248F5BCDF0DC}"/>
                  </a:ext>
                </a:extLst>
              </p:cNvPr>
              <p:cNvSpPr>
                <a:spLocks noChangeArrowheads="1"/>
              </p:cNvSpPr>
              <p:nvPr/>
            </p:nvSpPr>
            <p:spPr bwMode="auto">
              <a:xfrm>
                <a:off x="755" y="2197"/>
                <a:ext cx="96" cy="48"/>
              </a:xfrm>
              <a:prstGeom prst="rtTriangle">
                <a:avLst/>
              </a:prstGeom>
              <a:solidFill>
                <a:srgbClr val="D0632C"/>
              </a:solidFill>
              <a:ln w="9525">
                <a:solidFill>
                  <a:srgbClr val="D0632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93" name="Line 47">
                <a:extLst>
                  <a:ext uri="{FF2B5EF4-FFF2-40B4-BE49-F238E27FC236}">
                    <a16:creationId xmlns:a16="http://schemas.microsoft.com/office/drawing/2014/main" id="{9CD5C960-24AA-41B6-982B-FABA49FC1EB0}"/>
                  </a:ext>
                </a:extLst>
              </p:cNvPr>
              <p:cNvSpPr>
                <a:spLocks noChangeShapeType="1"/>
              </p:cNvSpPr>
              <p:nvPr/>
            </p:nvSpPr>
            <p:spPr bwMode="auto">
              <a:xfrm>
                <a:off x="707" y="2173"/>
                <a:ext cx="48" cy="24"/>
              </a:xfrm>
              <a:prstGeom prst="line">
                <a:avLst/>
              </a:prstGeom>
              <a:noFill/>
              <a:ln w="19050">
                <a:solidFill>
                  <a:srgbClr val="D0632C"/>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118" name="TextBox 117">
            <a:extLst>
              <a:ext uri="{FF2B5EF4-FFF2-40B4-BE49-F238E27FC236}">
                <a16:creationId xmlns:a16="http://schemas.microsoft.com/office/drawing/2014/main" id="{0533D658-4607-4378-973B-F3E7BA4A44E9}"/>
              </a:ext>
            </a:extLst>
          </p:cNvPr>
          <p:cNvSpPr txBox="1"/>
          <p:nvPr/>
        </p:nvSpPr>
        <p:spPr>
          <a:xfrm>
            <a:off x="3171968" y="4419600"/>
            <a:ext cx="1103315" cy="523220"/>
          </a:xfrm>
          <a:prstGeom prst="rect">
            <a:avLst/>
          </a:prstGeom>
          <a:noFill/>
        </p:spPr>
        <p:txBody>
          <a:bodyPr wrap="none" rtlCol="0">
            <a:spAutoFit/>
          </a:bodyPr>
          <a:lstStyle/>
          <a:p>
            <a:pPr algn="ctr"/>
            <a:r>
              <a:rPr lang="en-US" sz="1400" b="1" dirty="0">
                <a:solidFill>
                  <a:srgbClr val="FF0000"/>
                </a:solidFill>
                <a:uFill>
                  <a:solidFill>
                    <a:srgbClr val="FF0000"/>
                  </a:solidFill>
                </a:uFill>
                <a:latin typeface="+mn-lt"/>
              </a:rPr>
              <a:t>TOO MUCH </a:t>
            </a:r>
          </a:p>
          <a:p>
            <a:pPr algn="ctr"/>
            <a:r>
              <a:rPr lang="en-US" sz="1400" b="1" dirty="0">
                <a:solidFill>
                  <a:srgbClr val="FF0000"/>
                </a:solidFill>
                <a:uFill>
                  <a:solidFill>
                    <a:srgbClr val="FF0000"/>
                  </a:solidFill>
                </a:uFill>
                <a:latin typeface="+mn-lt"/>
              </a:rPr>
              <a:t>AUTONOMY</a:t>
            </a:r>
          </a:p>
        </p:txBody>
      </p:sp>
      <p:sp>
        <p:nvSpPr>
          <p:cNvPr id="120" name="TextBox 119">
            <a:extLst>
              <a:ext uri="{FF2B5EF4-FFF2-40B4-BE49-F238E27FC236}">
                <a16:creationId xmlns:a16="http://schemas.microsoft.com/office/drawing/2014/main" id="{DC98E47C-0E03-4656-BD53-FD00295808AE}"/>
              </a:ext>
            </a:extLst>
          </p:cNvPr>
          <p:cNvSpPr txBox="1"/>
          <p:nvPr/>
        </p:nvSpPr>
        <p:spPr>
          <a:xfrm>
            <a:off x="8093611" y="4419600"/>
            <a:ext cx="1103314" cy="523220"/>
          </a:xfrm>
          <a:prstGeom prst="rect">
            <a:avLst/>
          </a:prstGeom>
          <a:noFill/>
        </p:spPr>
        <p:txBody>
          <a:bodyPr wrap="none" rtlCol="0">
            <a:spAutoFit/>
          </a:bodyPr>
          <a:lstStyle/>
          <a:p>
            <a:pPr algn="ctr"/>
            <a:r>
              <a:rPr lang="en-US" sz="1400" b="1" dirty="0">
                <a:solidFill>
                  <a:srgbClr val="FF0000"/>
                </a:solidFill>
                <a:uFill>
                  <a:solidFill>
                    <a:srgbClr val="FF0000"/>
                  </a:solidFill>
                </a:uFill>
                <a:latin typeface="+mn-lt"/>
              </a:rPr>
              <a:t>TOO LITTLE </a:t>
            </a:r>
          </a:p>
          <a:p>
            <a:pPr algn="ctr"/>
            <a:r>
              <a:rPr lang="en-US" sz="1400" b="1" dirty="0">
                <a:solidFill>
                  <a:srgbClr val="FF0000"/>
                </a:solidFill>
                <a:uFill>
                  <a:solidFill>
                    <a:srgbClr val="FF0000"/>
                  </a:solidFill>
                </a:uFill>
                <a:latin typeface="+mn-lt"/>
              </a:rPr>
              <a:t>AUTONOMY</a:t>
            </a:r>
          </a:p>
        </p:txBody>
      </p:sp>
      <p:sp>
        <p:nvSpPr>
          <p:cNvPr id="121" name="TextBox 120">
            <a:extLst>
              <a:ext uri="{FF2B5EF4-FFF2-40B4-BE49-F238E27FC236}">
                <a16:creationId xmlns:a16="http://schemas.microsoft.com/office/drawing/2014/main" id="{C431C075-C47E-47BC-BDE6-4C2CB8C1DA94}"/>
              </a:ext>
            </a:extLst>
          </p:cNvPr>
          <p:cNvSpPr txBox="1"/>
          <p:nvPr/>
        </p:nvSpPr>
        <p:spPr>
          <a:xfrm>
            <a:off x="3154014" y="2959079"/>
            <a:ext cx="1997791" cy="523220"/>
          </a:xfrm>
          <a:prstGeom prst="rect">
            <a:avLst/>
          </a:prstGeom>
          <a:noFill/>
        </p:spPr>
        <p:txBody>
          <a:bodyPr wrap="none" rtlCol="0">
            <a:spAutoFit/>
          </a:bodyPr>
          <a:lstStyle/>
          <a:p>
            <a:pPr algn="ctr"/>
            <a:r>
              <a:rPr lang="en-US" sz="1400" b="1" dirty="0">
                <a:solidFill>
                  <a:srgbClr val="FF0000"/>
                </a:solidFill>
                <a:uFill>
                  <a:solidFill>
                    <a:srgbClr val="FF0000"/>
                  </a:solidFill>
                </a:uFill>
                <a:latin typeface="+mn-lt"/>
              </a:rPr>
              <a:t>UNLIMITED AUTONOMY</a:t>
            </a:r>
          </a:p>
          <a:p>
            <a:pPr algn="ctr"/>
            <a:r>
              <a:rPr lang="en-US" sz="1400" b="1" dirty="0">
                <a:solidFill>
                  <a:srgbClr val="FF0000"/>
                </a:solidFill>
                <a:uFill>
                  <a:solidFill>
                    <a:srgbClr val="FF0000"/>
                  </a:solidFill>
                </a:uFill>
                <a:latin typeface="+mn-lt"/>
              </a:rPr>
              <a:t>“Cometh of Evil”</a:t>
            </a:r>
          </a:p>
        </p:txBody>
      </p:sp>
      <p:sp>
        <p:nvSpPr>
          <p:cNvPr id="122" name="TextBox 121">
            <a:extLst>
              <a:ext uri="{FF2B5EF4-FFF2-40B4-BE49-F238E27FC236}">
                <a16:creationId xmlns:a16="http://schemas.microsoft.com/office/drawing/2014/main" id="{838D519A-636B-42DB-ABD2-4082DD05F2D7}"/>
              </a:ext>
            </a:extLst>
          </p:cNvPr>
          <p:cNvSpPr txBox="1"/>
          <p:nvPr/>
        </p:nvSpPr>
        <p:spPr>
          <a:xfrm>
            <a:off x="7420312" y="2955545"/>
            <a:ext cx="1856727" cy="523220"/>
          </a:xfrm>
          <a:prstGeom prst="rect">
            <a:avLst/>
          </a:prstGeom>
          <a:noFill/>
        </p:spPr>
        <p:txBody>
          <a:bodyPr wrap="none" rtlCol="0">
            <a:spAutoFit/>
          </a:bodyPr>
          <a:lstStyle/>
          <a:p>
            <a:pPr algn="ctr"/>
            <a:r>
              <a:rPr lang="en-US" sz="1400" b="1" dirty="0">
                <a:solidFill>
                  <a:srgbClr val="FF0000"/>
                </a:solidFill>
                <a:uFill>
                  <a:solidFill>
                    <a:srgbClr val="FF0000"/>
                  </a:solidFill>
                </a:uFill>
                <a:latin typeface="+mn-lt"/>
              </a:rPr>
              <a:t>MINIMAL AUTONOMY</a:t>
            </a:r>
          </a:p>
          <a:p>
            <a:pPr algn="ctr"/>
            <a:r>
              <a:rPr lang="en-US" sz="1400" b="1" dirty="0">
                <a:solidFill>
                  <a:srgbClr val="FF0000"/>
                </a:solidFill>
                <a:uFill>
                  <a:solidFill>
                    <a:srgbClr val="FF0000"/>
                  </a:solidFill>
                </a:uFill>
                <a:latin typeface="+mn-lt"/>
              </a:rPr>
              <a:t>“Cometh of Evil”</a:t>
            </a:r>
          </a:p>
        </p:txBody>
      </p:sp>
      <p:sp>
        <p:nvSpPr>
          <p:cNvPr id="123" name="TextBox 122">
            <a:extLst>
              <a:ext uri="{FF2B5EF4-FFF2-40B4-BE49-F238E27FC236}">
                <a16:creationId xmlns:a16="http://schemas.microsoft.com/office/drawing/2014/main" id="{B1F3FD86-EA74-46CB-B4D0-CE9C324F4867}"/>
              </a:ext>
            </a:extLst>
          </p:cNvPr>
          <p:cNvSpPr txBox="1"/>
          <p:nvPr/>
        </p:nvSpPr>
        <p:spPr>
          <a:xfrm>
            <a:off x="4942542" y="4678621"/>
            <a:ext cx="2338974" cy="307777"/>
          </a:xfrm>
          <a:prstGeom prst="rect">
            <a:avLst/>
          </a:prstGeom>
          <a:noFill/>
        </p:spPr>
        <p:txBody>
          <a:bodyPr wrap="none" rtlCol="0">
            <a:spAutoFit/>
          </a:bodyPr>
          <a:lstStyle/>
          <a:p>
            <a:pPr algn="ctr"/>
            <a:r>
              <a:rPr lang="en-US" sz="1400" b="1" dirty="0">
                <a:solidFill>
                  <a:srgbClr val="00FF00"/>
                </a:solidFill>
                <a:uFill>
                  <a:solidFill>
                    <a:srgbClr val="FF0000"/>
                  </a:solidFill>
                </a:uFill>
                <a:latin typeface="+mn-lt"/>
              </a:rPr>
              <a:t>PROPORTIONAL AUTONOMY</a:t>
            </a:r>
          </a:p>
        </p:txBody>
      </p:sp>
    </p:spTree>
    <p:extLst>
      <p:ext uri="{BB962C8B-B14F-4D97-AF65-F5344CB8AC3E}">
        <p14:creationId xmlns:p14="http://schemas.microsoft.com/office/powerpoint/2010/main" val="367034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4" grpId="0" animBg="1"/>
      <p:bldP spid="15" grpId="0"/>
      <p:bldP spid="17" grpId="0"/>
      <p:bldP spid="18" grpId="0"/>
      <p:bldP spid="19" grpId="0"/>
      <p:bldP spid="23" grpId="0"/>
      <p:bldP spid="24" grpId="0"/>
      <p:bldP spid="25" grpId="0"/>
      <p:bldP spid="26" grpId="0"/>
      <p:bldP spid="28" grpId="0"/>
      <p:bldP spid="37" grpId="0"/>
      <p:bldP spid="107" grpId="0"/>
      <p:bldP spid="35" grpId="0"/>
      <p:bldP spid="112" grpId="0"/>
      <p:bldP spid="118" grpId="0"/>
      <p:bldP spid="120" grpId="0"/>
      <p:bldP spid="121" grpId="0"/>
      <p:bldP spid="122" grpId="0"/>
      <p:bldP spid="1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pPr algn="ctr"/>
              <a:t>15</a:t>
            </a:fld>
            <a:endParaRPr lang="en-US" dirty="0"/>
          </a:p>
        </p:txBody>
      </p:sp>
      <p:sp>
        <p:nvSpPr>
          <p:cNvPr id="9" name="TextBox 8">
            <a:extLst>
              <a:ext uri="{FF2B5EF4-FFF2-40B4-BE49-F238E27FC236}">
                <a16:creationId xmlns:a16="http://schemas.microsoft.com/office/drawing/2014/main" id="{4CC34D11-6E69-4DFD-9CF0-6A84AE072A7E}"/>
              </a:ext>
            </a:extLst>
          </p:cNvPr>
          <p:cNvSpPr txBox="1"/>
          <p:nvPr/>
        </p:nvSpPr>
        <p:spPr>
          <a:xfrm>
            <a:off x="0" y="0"/>
            <a:ext cx="12192000" cy="830997"/>
          </a:xfrm>
          <a:prstGeom prst="rect">
            <a:avLst/>
          </a:prstGeom>
          <a:noFill/>
        </p:spPr>
        <p:txBody>
          <a:bodyPr wrap="square" rtlCol="0">
            <a:spAutoFit/>
          </a:bodyPr>
          <a:lstStyle/>
          <a:p>
            <a:pPr algn="ctr"/>
            <a:r>
              <a:rPr lang="en-US" sz="4800" b="1" dirty="0">
                <a:solidFill>
                  <a:srgbClr val="FF0000"/>
                </a:solidFill>
                <a:effectLst>
                  <a:outerShdw blurRad="38100" dist="38100" dir="2700000" algn="tl">
                    <a:srgbClr val="000000">
                      <a:alpha val="43137"/>
                    </a:srgbClr>
                  </a:outerShdw>
                </a:effectLst>
                <a:latin typeface="+mn-lt"/>
              </a:rPr>
              <a:t>A CONSTITUTIONAL CRISIS</a:t>
            </a:r>
          </a:p>
        </p:txBody>
      </p:sp>
      <p:pic>
        <p:nvPicPr>
          <p:cNvPr id="7" name="Picture 6" descr="http://gopthedailydose.com/wp-content/uploads/2014/04/569-first-amendment-zone-610.png">
            <a:extLst>
              <a:ext uri="{FF2B5EF4-FFF2-40B4-BE49-F238E27FC236}">
                <a16:creationId xmlns:a16="http://schemas.microsoft.com/office/drawing/2014/main" id="{8229E030-6A5A-400B-BD99-E2D9BFD35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98949"/>
            <a:ext cx="8077200" cy="4727149"/>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CDA33617-086D-40E4-98DD-D779557B6EB3}"/>
              </a:ext>
            </a:extLst>
          </p:cNvPr>
          <p:cNvGrpSpPr/>
          <p:nvPr/>
        </p:nvGrpSpPr>
        <p:grpSpPr>
          <a:xfrm rot="360217">
            <a:off x="5106639" y="3152329"/>
            <a:ext cx="1133808" cy="2590800"/>
            <a:chOff x="4117145" y="3429000"/>
            <a:chExt cx="1225691" cy="2743200"/>
          </a:xfrm>
        </p:grpSpPr>
        <p:grpSp>
          <p:nvGrpSpPr>
            <p:cNvPr id="13" name="Group 12">
              <a:extLst>
                <a:ext uri="{FF2B5EF4-FFF2-40B4-BE49-F238E27FC236}">
                  <a16:creationId xmlns:a16="http://schemas.microsoft.com/office/drawing/2014/main" id="{C1C2EA78-7F94-4400-B13C-0E586C13F1B9}"/>
                </a:ext>
              </a:extLst>
            </p:cNvPr>
            <p:cNvGrpSpPr/>
            <p:nvPr/>
          </p:nvGrpSpPr>
          <p:grpSpPr>
            <a:xfrm>
              <a:off x="4117145" y="3429000"/>
              <a:ext cx="1225691" cy="2743200"/>
              <a:chOff x="3318851" y="3962400"/>
              <a:chExt cx="956032" cy="2438400"/>
            </a:xfrm>
          </p:grpSpPr>
          <p:pic>
            <p:nvPicPr>
              <p:cNvPr id="15" name="Picture 3">
                <a:extLst>
                  <a:ext uri="{FF2B5EF4-FFF2-40B4-BE49-F238E27FC236}">
                    <a16:creationId xmlns:a16="http://schemas.microsoft.com/office/drawing/2014/main" id="{4680FA2A-C15C-40DA-866E-975984C7E6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8851" y="3962400"/>
                <a:ext cx="956032" cy="1621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a:extLst>
                  <a:ext uri="{FF2B5EF4-FFF2-40B4-BE49-F238E27FC236}">
                    <a16:creationId xmlns:a16="http://schemas.microsoft.com/office/drawing/2014/main" id="{CF9E3BFF-E2DF-47DC-BD9F-82261EBBE7CA}"/>
                  </a:ext>
                </a:extLst>
              </p:cNvPr>
              <p:cNvSpPr/>
              <p:nvPr/>
            </p:nvSpPr>
            <p:spPr>
              <a:xfrm>
                <a:off x="3783125" y="5583710"/>
                <a:ext cx="61281" cy="81709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2">
              <a:extLst>
                <a:ext uri="{FF2B5EF4-FFF2-40B4-BE49-F238E27FC236}">
                  <a16:creationId xmlns:a16="http://schemas.microsoft.com/office/drawing/2014/main" id="{FFF556C3-7EDE-4582-8C65-42EEA2F67A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4243" y="4050198"/>
              <a:ext cx="1131066"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TextBox 16">
            <a:extLst>
              <a:ext uri="{FF2B5EF4-FFF2-40B4-BE49-F238E27FC236}">
                <a16:creationId xmlns:a16="http://schemas.microsoft.com/office/drawing/2014/main" id="{6E8B750F-AE44-4831-B19F-2EEE4DBCF635}"/>
              </a:ext>
            </a:extLst>
          </p:cNvPr>
          <p:cNvSpPr txBox="1"/>
          <p:nvPr/>
        </p:nvSpPr>
        <p:spPr>
          <a:xfrm rot="299998">
            <a:off x="5068339" y="3922804"/>
            <a:ext cx="1280770" cy="600164"/>
          </a:xfrm>
          <a:prstGeom prst="rect">
            <a:avLst/>
          </a:prstGeom>
          <a:noFill/>
        </p:spPr>
        <p:txBody>
          <a:bodyPr wrap="square" rtlCol="0">
            <a:spAutoFit/>
          </a:bodyPr>
          <a:lstStyle/>
          <a:p>
            <a:pPr algn="ctr"/>
            <a:r>
              <a:rPr lang="en-US" sz="1100" b="1" dirty="0">
                <a:solidFill>
                  <a:schemeClr val="accent1">
                    <a:lumMod val="40000"/>
                    <a:lumOff val="60000"/>
                  </a:schemeClr>
                </a:solidFill>
                <a:effectLst>
                  <a:outerShdw blurRad="38100" dist="38100" dir="2700000" algn="tl">
                    <a:srgbClr val="000000">
                      <a:alpha val="43137"/>
                    </a:srgbClr>
                  </a:outerShdw>
                </a:effectLst>
              </a:rPr>
              <a:t>SECOND</a:t>
            </a:r>
          </a:p>
          <a:p>
            <a:pPr algn="ctr"/>
            <a:r>
              <a:rPr lang="en-US" sz="1100" b="1" dirty="0">
                <a:solidFill>
                  <a:schemeClr val="accent1">
                    <a:lumMod val="40000"/>
                    <a:lumOff val="60000"/>
                  </a:schemeClr>
                </a:solidFill>
                <a:effectLst>
                  <a:outerShdw blurRad="38100" dist="38100" dir="2700000" algn="tl">
                    <a:srgbClr val="000000">
                      <a:alpha val="43137"/>
                    </a:srgbClr>
                  </a:outerShdw>
                </a:effectLst>
              </a:rPr>
              <a:t>AMENDMENT</a:t>
            </a:r>
          </a:p>
          <a:p>
            <a:pPr algn="ctr"/>
            <a:r>
              <a:rPr lang="en-US" sz="1100" b="1" dirty="0">
                <a:solidFill>
                  <a:schemeClr val="accent1">
                    <a:lumMod val="40000"/>
                    <a:lumOff val="60000"/>
                  </a:schemeClr>
                </a:solidFill>
                <a:effectLst>
                  <a:outerShdw blurRad="38100" dist="38100" dir="2700000" algn="tl">
                    <a:srgbClr val="000000">
                      <a:alpha val="43137"/>
                    </a:srgbClr>
                  </a:outerShdw>
                </a:effectLst>
              </a:rPr>
              <a:t>AREA</a:t>
            </a:r>
          </a:p>
        </p:txBody>
      </p:sp>
      <p:grpSp>
        <p:nvGrpSpPr>
          <p:cNvPr id="18" name="Group 17">
            <a:extLst>
              <a:ext uri="{FF2B5EF4-FFF2-40B4-BE49-F238E27FC236}">
                <a16:creationId xmlns:a16="http://schemas.microsoft.com/office/drawing/2014/main" id="{45291B00-6A61-4292-A1C5-D0E192D225E2}"/>
              </a:ext>
            </a:extLst>
          </p:cNvPr>
          <p:cNvGrpSpPr/>
          <p:nvPr/>
        </p:nvGrpSpPr>
        <p:grpSpPr>
          <a:xfrm rot="21395643">
            <a:off x="6725928" y="2958492"/>
            <a:ext cx="1501924" cy="2808730"/>
            <a:chOff x="5404911" y="3886201"/>
            <a:chExt cx="1367068" cy="2285999"/>
          </a:xfrm>
        </p:grpSpPr>
        <p:grpSp>
          <p:nvGrpSpPr>
            <p:cNvPr id="19" name="Group 18">
              <a:extLst>
                <a:ext uri="{FF2B5EF4-FFF2-40B4-BE49-F238E27FC236}">
                  <a16:creationId xmlns:a16="http://schemas.microsoft.com/office/drawing/2014/main" id="{EADF8768-3E14-42B5-B78D-000DC12F8F40}"/>
                </a:ext>
              </a:extLst>
            </p:cNvPr>
            <p:cNvGrpSpPr/>
            <p:nvPr/>
          </p:nvGrpSpPr>
          <p:grpSpPr>
            <a:xfrm>
              <a:off x="5404911" y="3886201"/>
              <a:ext cx="998992" cy="2285999"/>
              <a:chOff x="6351224" y="3103278"/>
              <a:chExt cx="998992" cy="2285999"/>
            </a:xfrm>
          </p:grpSpPr>
          <p:grpSp>
            <p:nvGrpSpPr>
              <p:cNvPr id="21" name="Group 20">
                <a:extLst>
                  <a:ext uri="{FF2B5EF4-FFF2-40B4-BE49-F238E27FC236}">
                    <a16:creationId xmlns:a16="http://schemas.microsoft.com/office/drawing/2014/main" id="{DBE6C5CC-4F1F-40AD-BBA0-78D5E7B776BB}"/>
                  </a:ext>
                </a:extLst>
              </p:cNvPr>
              <p:cNvGrpSpPr/>
              <p:nvPr/>
            </p:nvGrpSpPr>
            <p:grpSpPr>
              <a:xfrm>
                <a:off x="6360916" y="3103278"/>
                <a:ext cx="956033" cy="2285999"/>
                <a:chOff x="3318851" y="3962400"/>
                <a:chExt cx="956033" cy="2285999"/>
              </a:xfrm>
            </p:grpSpPr>
            <p:pic>
              <p:nvPicPr>
                <p:cNvPr id="27" name="Picture 3">
                  <a:extLst>
                    <a:ext uri="{FF2B5EF4-FFF2-40B4-BE49-F238E27FC236}">
                      <a16:creationId xmlns:a16="http://schemas.microsoft.com/office/drawing/2014/main" id="{D504CD1D-B53B-49FB-8463-CA4C0DC02B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8851" y="3962400"/>
                  <a:ext cx="956033" cy="1621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27">
                  <a:extLst>
                    <a:ext uri="{FF2B5EF4-FFF2-40B4-BE49-F238E27FC236}">
                      <a16:creationId xmlns:a16="http://schemas.microsoft.com/office/drawing/2014/main" id="{BAEA0325-DE14-4CC3-A56F-CB89961711FF}"/>
                    </a:ext>
                  </a:extLst>
                </p:cNvPr>
                <p:cNvSpPr/>
                <p:nvPr/>
              </p:nvSpPr>
              <p:spPr>
                <a:xfrm>
                  <a:off x="3783125" y="5583710"/>
                  <a:ext cx="49851" cy="664689"/>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E13C0E7C-CFA3-4716-87FA-E2004D5315A5}"/>
                  </a:ext>
                </a:extLst>
              </p:cNvPr>
              <p:cNvGrpSpPr/>
              <p:nvPr/>
            </p:nvGrpSpPr>
            <p:grpSpPr>
              <a:xfrm rot="-120000">
                <a:off x="6351224" y="3612278"/>
                <a:ext cx="998992" cy="980953"/>
                <a:chOff x="3439552" y="4517744"/>
                <a:chExt cx="998992" cy="980953"/>
              </a:xfrm>
            </p:grpSpPr>
            <p:pic>
              <p:nvPicPr>
                <p:cNvPr id="25" name="Picture 2">
                  <a:extLst>
                    <a:ext uri="{FF2B5EF4-FFF2-40B4-BE49-F238E27FC236}">
                      <a16:creationId xmlns:a16="http://schemas.microsoft.com/office/drawing/2014/main" id="{820E5976-F58E-48FB-B671-CE6B17C476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0000">
                  <a:off x="3508690" y="4517744"/>
                  <a:ext cx="869340" cy="980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a:extLst>
                    <a:ext uri="{FF2B5EF4-FFF2-40B4-BE49-F238E27FC236}">
                      <a16:creationId xmlns:a16="http://schemas.microsoft.com/office/drawing/2014/main" id="{4EE27976-DD5F-4974-8CCC-94114C1A827C}"/>
                    </a:ext>
                  </a:extLst>
                </p:cNvPr>
                <p:cNvSpPr txBox="1"/>
                <p:nvPr/>
              </p:nvSpPr>
              <p:spPr>
                <a:xfrm>
                  <a:off x="3439552" y="4763959"/>
                  <a:ext cx="998992" cy="473814"/>
                </a:xfrm>
                <a:prstGeom prst="rect">
                  <a:avLst/>
                </a:prstGeom>
                <a:noFill/>
              </p:spPr>
              <p:txBody>
                <a:bodyPr wrap="square" rtlCol="0">
                  <a:spAutoFit/>
                </a:bodyPr>
                <a:lstStyle/>
                <a:p>
                  <a:pPr algn="ctr"/>
                  <a:r>
                    <a:rPr lang="en-US" sz="1100" b="1" dirty="0">
                      <a:solidFill>
                        <a:schemeClr val="accent1">
                          <a:lumMod val="40000"/>
                          <a:lumOff val="60000"/>
                        </a:schemeClr>
                      </a:solidFill>
                      <a:effectLst>
                        <a:outerShdw blurRad="38100" dist="38100" dir="2700000" algn="tl">
                          <a:srgbClr val="000000">
                            <a:alpha val="43137"/>
                          </a:srgbClr>
                        </a:outerShdw>
                      </a:effectLst>
                    </a:rPr>
                    <a:t>FIFTH</a:t>
                  </a:r>
                </a:p>
                <a:p>
                  <a:pPr algn="ctr"/>
                  <a:r>
                    <a:rPr lang="en-US" sz="1100" b="1" dirty="0">
                      <a:solidFill>
                        <a:schemeClr val="accent1">
                          <a:lumMod val="40000"/>
                          <a:lumOff val="60000"/>
                        </a:schemeClr>
                      </a:solidFill>
                      <a:effectLst>
                        <a:outerShdw blurRad="38100" dist="38100" dir="2700000" algn="tl">
                          <a:srgbClr val="000000">
                            <a:alpha val="43137"/>
                          </a:srgbClr>
                        </a:outerShdw>
                      </a:effectLst>
                    </a:rPr>
                    <a:t>AMENDMENT</a:t>
                  </a:r>
                </a:p>
                <a:p>
                  <a:pPr algn="ctr"/>
                  <a:r>
                    <a:rPr lang="en-US" sz="1100" b="1" dirty="0">
                      <a:solidFill>
                        <a:schemeClr val="accent1">
                          <a:lumMod val="40000"/>
                          <a:lumOff val="60000"/>
                        </a:schemeClr>
                      </a:solidFill>
                      <a:effectLst>
                        <a:outerShdw blurRad="38100" dist="38100" dir="2700000" algn="tl">
                          <a:srgbClr val="000000">
                            <a:alpha val="43137"/>
                          </a:srgbClr>
                        </a:outerShdw>
                      </a:effectLst>
                    </a:rPr>
                    <a:t>AREA</a:t>
                  </a:r>
                </a:p>
              </p:txBody>
            </p:sp>
          </p:grpSp>
        </p:grpSp>
        <p:pic>
          <p:nvPicPr>
            <p:cNvPr id="20" name="Picture 4">
              <a:extLst>
                <a:ext uri="{FF2B5EF4-FFF2-40B4-BE49-F238E27FC236}">
                  <a16:creationId xmlns:a16="http://schemas.microsoft.com/office/drawing/2014/main" id="{FEA9F228-AD62-431A-AB01-58B7AEF5DE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8728" y="3962400"/>
              <a:ext cx="843251" cy="356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9" name="Group 28">
            <a:extLst>
              <a:ext uri="{FF2B5EF4-FFF2-40B4-BE49-F238E27FC236}">
                <a16:creationId xmlns:a16="http://schemas.microsoft.com/office/drawing/2014/main" id="{DD013A9B-FA50-4E43-B50D-C87322447EFB}"/>
              </a:ext>
            </a:extLst>
          </p:cNvPr>
          <p:cNvGrpSpPr/>
          <p:nvPr/>
        </p:nvGrpSpPr>
        <p:grpSpPr>
          <a:xfrm>
            <a:off x="8293362" y="3023848"/>
            <a:ext cx="1680991" cy="2743199"/>
            <a:chOff x="5414601" y="3886202"/>
            <a:chExt cx="1357378" cy="2285998"/>
          </a:xfrm>
        </p:grpSpPr>
        <p:grpSp>
          <p:nvGrpSpPr>
            <p:cNvPr id="30" name="Group 29">
              <a:extLst>
                <a:ext uri="{FF2B5EF4-FFF2-40B4-BE49-F238E27FC236}">
                  <a16:creationId xmlns:a16="http://schemas.microsoft.com/office/drawing/2014/main" id="{A5A24444-6B8B-49A0-A0AB-243593D55B90}"/>
                </a:ext>
              </a:extLst>
            </p:cNvPr>
            <p:cNvGrpSpPr/>
            <p:nvPr/>
          </p:nvGrpSpPr>
          <p:grpSpPr>
            <a:xfrm>
              <a:off x="5414601" y="3886202"/>
              <a:ext cx="1007679" cy="2285998"/>
              <a:chOff x="6360914" y="3103279"/>
              <a:chExt cx="1007679" cy="2285998"/>
            </a:xfrm>
          </p:grpSpPr>
          <p:grpSp>
            <p:nvGrpSpPr>
              <p:cNvPr id="32" name="Group 31">
                <a:extLst>
                  <a:ext uri="{FF2B5EF4-FFF2-40B4-BE49-F238E27FC236}">
                    <a16:creationId xmlns:a16="http://schemas.microsoft.com/office/drawing/2014/main" id="{A6133F26-561A-4B96-9595-BDC664A530D3}"/>
                  </a:ext>
                </a:extLst>
              </p:cNvPr>
              <p:cNvGrpSpPr/>
              <p:nvPr/>
            </p:nvGrpSpPr>
            <p:grpSpPr>
              <a:xfrm>
                <a:off x="6360914" y="3103279"/>
                <a:ext cx="956033" cy="2285998"/>
                <a:chOff x="3318849" y="3962401"/>
                <a:chExt cx="956033" cy="2285998"/>
              </a:xfrm>
            </p:grpSpPr>
            <p:pic>
              <p:nvPicPr>
                <p:cNvPr id="38" name="Picture 3">
                  <a:extLst>
                    <a:ext uri="{FF2B5EF4-FFF2-40B4-BE49-F238E27FC236}">
                      <a16:creationId xmlns:a16="http://schemas.microsoft.com/office/drawing/2014/main" id="{29C9639E-CE7C-4678-BB54-EB608A3B5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8849" y="3962401"/>
                  <a:ext cx="956033" cy="1621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Rectangle 38">
                  <a:extLst>
                    <a:ext uri="{FF2B5EF4-FFF2-40B4-BE49-F238E27FC236}">
                      <a16:creationId xmlns:a16="http://schemas.microsoft.com/office/drawing/2014/main" id="{39CB9715-FB83-4A62-8226-197300D79E55}"/>
                    </a:ext>
                  </a:extLst>
                </p:cNvPr>
                <p:cNvSpPr/>
                <p:nvPr/>
              </p:nvSpPr>
              <p:spPr>
                <a:xfrm>
                  <a:off x="3783125" y="5583710"/>
                  <a:ext cx="49851" cy="664689"/>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E95B9099-4F6D-40D3-818A-3B1AA46CEA5F}"/>
                  </a:ext>
                </a:extLst>
              </p:cNvPr>
              <p:cNvGrpSpPr/>
              <p:nvPr/>
            </p:nvGrpSpPr>
            <p:grpSpPr>
              <a:xfrm rot="-120000">
                <a:off x="6369601" y="3611465"/>
                <a:ext cx="998992" cy="963260"/>
                <a:chOff x="3458252" y="4517580"/>
                <a:chExt cx="998992" cy="963260"/>
              </a:xfrm>
            </p:grpSpPr>
            <p:pic>
              <p:nvPicPr>
                <p:cNvPr id="36" name="Picture 2">
                  <a:extLst>
                    <a:ext uri="{FF2B5EF4-FFF2-40B4-BE49-F238E27FC236}">
                      <a16:creationId xmlns:a16="http://schemas.microsoft.com/office/drawing/2014/main" id="{AE049837-4039-4CC5-BE1F-31F658293D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0000">
                  <a:off x="3502120" y="4517580"/>
                  <a:ext cx="874095" cy="963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34">
                  <a:extLst>
                    <a:ext uri="{FF2B5EF4-FFF2-40B4-BE49-F238E27FC236}">
                      <a16:creationId xmlns:a16="http://schemas.microsoft.com/office/drawing/2014/main" id="{F373C1DF-A81B-46DC-8E7A-1E02E7383F5E}"/>
                    </a:ext>
                  </a:extLst>
                </p:cNvPr>
                <p:cNvSpPr txBox="1"/>
                <p:nvPr/>
              </p:nvSpPr>
              <p:spPr>
                <a:xfrm>
                  <a:off x="3458252" y="4725555"/>
                  <a:ext cx="998992" cy="500136"/>
                </a:xfrm>
                <a:prstGeom prst="rect">
                  <a:avLst/>
                </a:prstGeom>
                <a:noFill/>
              </p:spPr>
              <p:txBody>
                <a:bodyPr wrap="square" rtlCol="0">
                  <a:spAutoFit/>
                </a:bodyPr>
                <a:lstStyle/>
                <a:p>
                  <a:pPr algn="ctr"/>
                  <a:r>
                    <a:rPr lang="en-US" sz="1100" b="1" dirty="0">
                      <a:solidFill>
                        <a:schemeClr val="accent1">
                          <a:lumMod val="40000"/>
                          <a:lumOff val="60000"/>
                        </a:schemeClr>
                      </a:solidFill>
                      <a:effectLst>
                        <a:outerShdw blurRad="38100" dist="38100" dir="2700000" algn="tl">
                          <a:srgbClr val="000000">
                            <a:alpha val="43137"/>
                          </a:srgbClr>
                        </a:outerShdw>
                      </a:effectLst>
                    </a:rPr>
                    <a:t>NINTH</a:t>
                  </a:r>
                </a:p>
                <a:p>
                  <a:pPr algn="ctr"/>
                  <a:r>
                    <a:rPr lang="en-US" sz="1100" b="1" dirty="0">
                      <a:solidFill>
                        <a:schemeClr val="accent1">
                          <a:lumMod val="40000"/>
                          <a:lumOff val="60000"/>
                        </a:schemeClr>
                      </a:solidFill>
                      <a:effectLst>
                        <a:outerShdw blurRad="38100" dist="38100" dir="2700000" algn="tl">
                          <a:srgbClr val="000000">
                            <a:alpha val="43137"/>
                          </a:srgbClr>
                        </a:outerShdw>
                      </a:effectLst>
                    </a:rPr>
                    <a:t>AMENDMENT</a:t>
                  </a:r>
                </a:p>
                <a:p>
                  <a:pPr algn="ctr"/>
                  <a:r>
                    <a:rPr lang="en-US" sz="1100" b="1" dirty="0">
                      <a:solidFill>
                        <a:schemeClr val="accent1">
                          <a:lumMod val="40000"/>
                          <a:lumOff val="60000"/>
                        </a:schemeClr>
                      </a:solidFill>
                      <a:effectLst>
                        <a:outerShdw blurRad="38100" dist="38100" dir="2700000" algn="tl">
                          <a:srgbClr val="000000">
                            <a:alpha val="43137"/>
                          </a:srgbClr>
                        </a:outerShdw>
                      </a:effectLst>
                    </a:rPr>
                    <a:t>AREA</a:t>
                  </a:r>
                </a:p>
              </p:txBody>
            </p:sp>
          </p:grpSp>
        </p:grpSp>
        <p:pic>
          <p:nvPicPr>
            <p:cNvPr id="31" name="Picture 4">
              <a:extLst>
                <a:ext uri="{FF2B5EF4-FFF2-40B4-BE49-F238E27FC236}">
                  <a16:creationId xmlns:a16="http://schemas.microsoft.com/office/drawing/2014/main" id="{B32D98D3-8892-4958-89BF-95FAD584CD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8728" y="3962400"/>
              <a:ext cx="843251" cy="356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0" name="TextBox 39">
            <a:extLst>
              <a:ext uri="{FF2B5EF4-FFF2-40B4-BE49-F238E27FC236}">
                <a16:creationId xmlns:a16="http://schemas.microsoft.com/office/drawing/2014/main" id="{5C2401CF-82A8-429B-9439-7890046D47B6}"/>
              </a:ext>
            </a:extLst>
          </p:cNvPr>
          <p:cNvSpPr txBox="1"/>
          <p:nvPr/>
        </p:nvSpPr>
        <p:spPr>
          <a:xfrm>
            <a:off x="5435196" y="1295400"/>
            <a:ext cx="4547004" cy="646331"/>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Ubuntu" panose="020B0504030602030204" pitchFamily="34" charset="0"/>
              </a:rPr>
              <a:t>Post-Constitutional Era</a:t>
            </a:r>
            <a:endParaRPr lang="en-US" sz="3200" b="1" dirty="0">
              <a:solidFill>
                <a:schemeClr val="bg1"/>
              </a:solidFill>
              <a:effectLst>
                <a:outerShdw blurRad="38100" dist="38100" dir="2700000" algn="tl">
                  <a:srgbClr val="000000">
                    <a:alpha val="43137"/>
                  </a:srgbClr>
                </a:outerShdw>
              </a:effectLst>
              <a:latin typeface="Ubuntu" panose="020B0504030602030204" pitchFamily="34" charset="0"/>
            </a:endParaRPr>
          </a:p>
        </p:txBody>
      </p:sp>
      <p:sp>
        <p:nvSpPr>
          <p:cNvPr id="34" name="Footer Placeholder 3">
            <a:extLst>
              <a:ext uri="{FF2B5EF4-FFF2-40B4-BE49-F238E27FC236}">
                <a16:creationId xmlns:a16="http://schemas.microsoft.com/office/drawing/2014/main" id="{493797E1-CC42-47A9-9EAE-78D9EE920111}"/>
              </a:ext>
            </a:extLst>
          </p:cNvPr>
          <p:cNvSpPr>
            <a:spLocks noGrp="1"/>
          </p:cNvSpPr>
          <p:nvPr>
            <p:ph type="ftr" sz="quarter" idx="11"/>
          </p:nvPr>
        </p:nvSpPr>
        <p:spPr>
          <a:xfrm>
            <a:off x="14013" y="6626994"/>
            <a:ext cx="1890987" cy="228599"/>
          </a:xfrm>
        </p:spPr>
        <p:txBody>
          <a:bodyPr/>
          <a:lstStyle/>
          <a:p>
            <a:r>
              <a:rPr lang="en-US" dirty="0"/>
              <a:t>©ChristianEternalism.org</a:t>
            </a:r>
          </a:p>
        </p:txBody>
      </p:sp>
    </p:spTree>
    <p:extLst>
      <p:ext uri="{BB962C8B-B14F-4D97-AF65-F5344CB8AC3E}">
        <p14:creationId xmlns:p14="http://schemas.microsoft.com/office/powerpoint/2010/main" val="296247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pPr algn="ctr"/>
              <a:t>16</a:t>
            </a:fld>
            <a:endParaRPr lang="en-US" dirty="0"/>
          </a:p>
        </p:txBody>
      </p:sp>
      <p:grpSp>
        <p:nvGrpSpPr>
          <p:cNvPr id="23" name="Group 22">
            <a:extLst>
              <a:ext uri="{FF2B5EF4-FFF2-40B4-BE49-F238E27FC236}">
                <a16:creationId xmlns:a16="http://schemas.microsoft.com/office/drawing/2014/main" id="{E3B7FC7C-E808-43C5-A98C-9E0CC6890EA5}"/>
              </a:ext>
            </a:extLst>
          </p:cNvPr>
          <p:cNvGrpSpPr/>
          <p:nvPr/>
        </p:nvGrpSpPr>
        <p:grpSpPr>
          <a:xfrm>
            <a:off x="439458" y="716646"/>
            <a:ext cx="11579849" cy="1874154"/>
            <a:chOff x="463182" y="609600"/>
            <a:chExt cx="11728818" cy="1874154"/>
          </a:xfrm>
        </p:grpSpPr>
        <p:sp>
          <p:nvSpPr>
            <p:cNvPr id="34" name="Rectangle 33">
              <a:extLst>
                <a:ext uri="{FF2B5EF4-FFF2-40B4-BE49-F238E27FC236}">
                  <a16:creationId xmlns:a16="http://schemas.microsoft.com/office/drawing/2014/main" id="{A64942DE-A445-4232-8355-8137982F4D3A}"/>
                </a:ext>
              </a:extLst>
            </p:cNvPr>
            <p:cNvSpPr/>
            <p:nvPr/>
          </p:nvSpPr>
          <p:spPr>
            <a:xfrm>
              <a:off x="2024758" y="609600"/>
              <a:ext cx="10167242" cy="1754326"/>
            </a:xfrm>
            <a:prstGeom prst="rect">
              <a:avLst/>
            </a:prstGeom>
          </p:spPr>
          <p:txBody>
            <a:bodyPr wrap="square">
              <a:spAutoFit/>
            </a:bodyPr>
            <a:lstStyle/>
            <a:p>
              <a:r>
                <a:rPr lang="en-US" sz="2400" b="1" dirty="0">
                  <a:solidFill>
                    <a:srgbClr val="00FF00"/>
                  </a:solidFill>
                  <a:latin typeface="+mn-lt"/>
                </a:rPr>
                <a:t>Thomas Jefferson:</a:t>
              </a:r>
              <a:r>
                <a:rPr lang="en-US" sz="2400" dirty="0">
                  <a:solidFill>
                    <a:schemeClr val="bg1"/>
                  </a:solidFill>
                  <a:latin typeface="+mn-lt"/>
                </a:rPr>
                <a:t> “But </a:t>
              </a:r>
              <a:r>
                <a:rPr lang="en-US" sz="2400" dirty="0">
                  <a:solidFill>
                    <a:srgbClr val="00FF00"/>
                  </a:solidFill>
                  <a:latin typeface="+mn-lt"/>
                </a:rPr>
                <a:t>rightful liberty </a:t>
              </a:r>
              <a:r>
                <a:rPr lang="en-US" sz="2400" dirty="0">
                  <a:solidFill>
                    <a:schemeClr val="bg1"/>
                  </a:solidFill>
                  <a:latin typeface="+mn-lt"/>
                </a:rPr>
                <a:t>is unobstructed action according to our will </a:t>
              </a:r>
              <a:r>
                <a:rPr lang="en-US" sz="2400" dirty="0">
                  <a:solidFill>
                    <a:srgbClr val="FFFF00"/>
                  </a:solidFill>
                  <a:latin typeface="+mn-lt"/>
                </a:rPr>
                <a:t>within limits </a:t>
              </a:r>
              <a:r>
                <a:rPr lang="en-US" sz="2400" dirty="0">
                  <a:solidFill>
                    <a:schemeClr val="bg1"/>
                  </a:solidFill>
                  <a:latin typeface="+mn-lt"/>
                </a:rPr>
                <a:t>drawn around us by the </a:t>
              </a:r>
              <a:r>
                <a:rPr lang="en-US" sz="2400" dirty="0">
                  <a:solidFill>
                    <a:srgbClr val="00FF00"/>
                  </a:solidFill>
                  <a:latin typeface="+mn-lt"/>
                </a:rPr>
                <a:t>equal rights of others</a:t>
              </a:r>
              <a:r>
                <a:rPr lang="en-US" sz="2400" dirty="0">
                  <a:solidFill>
                    <a:schemeClr val="bg1"/>
                  </a:solidFill>
                  <a:latin typeface="+mn-lt"/>
                </a:rPr>
                <a:t>. I do not add "within the limits of the law" because </a:t>
              </a:r>
              <a:r>
                <a:rPr lang="en-US" sz="2400" dirty="0">
                  <a:solidFill>
                    <a:srgbClr val="FF0000"/>
                  </a:solidFill>
                  <a:latin typeface="+mn-lt"/>
                </a:rPr>
                <a:t>law is often but the tyrant's will</a:t>
              </a:r>
              <a:r>
                <a:rPr lang="en-US" sz="2400" dirty="0">
                  <a:solidFill>
                    <a:schemeClr val="bg1"/>
                  </a:solidFill>
                  <a:latin typeface="+mn-lt"/>
                </a:rPr>
                <a:t>, and always so when it </a:t>
              </a:r>
              <a:r>
                <a:rPr lang="en-US" sz="2400" dirty="0">
                  <a:solidFill>
                    <a:srgbClr val="FF0000"/>
                  </a:solidFill>
                  <a:latin typeface="+mn-lt"/>
                </a:rPr>
                <a:t>violates the rights of the individual</a:t>
              </a:r>
              <a:r>
                <a:rPr lang="en-US" sz="2400" dirty="0">
                  <a:solidFill>
                    <a:schemeClr val="bg1"/>
                  </a:solidFill>
                  <a:latin typeface="+mn-lt"/>
                </a:rPr>
                <a:t>.</a:t>
              </a:r>
              <a:r>
                <a:rPr lang="en-US" sz="2000" dirty="0">
                  <a:solidFill>
                    <a:schemeClr val="bg1"/>
                  </a:solidFill>
                  <a:latin typeface="+mn-lt"/>
                </a:rPr>
                <a:t>” </a:t>
              </a:r>
            </a:p>
            <a:p>
              <a:r>
                <a:rPr lang="en-US" sz="1200" dirty="0">
                  <a:solidFill>
                    <a:schemeClr val="bg1"/>
                  </a:solidFill>
                  <a:latin typeface="+mn-lt"/>
                </a:rPr>
                <a:t>(Letter to Isaac H. Tiffany, 4 April 1819)</a:t>
              </a:r>
              <a:endParaRPr lang="en-US" sz="1200" dirty="0">
                <a:latin typeface="+mn-lt"/>
              </a:endParaRPr>
            </a:p>
          </p:txBody>
        </p:sp>
        <p:pic>
          <p:nvPicPr>
            <p:cNvPr id="1026" name="Picture 2">
              <a:extLst>
                <a:ext uri="{FF2B5EF4-FFF2-40B4-BE49-F238E27FC236}">
                  <a16:creationId xmlns:a16="http://schemas.microsoft.com/office/drawing/2014/main" id="{1AE75E58-4B1D-4A20-B744-5E1591F54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182" y="609600"/>
              <a:ext cx="1407215" cy="18741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7BD9EC59-6154-4193-9B7A-37B6ABAD7A3F}"/>
              </a:ext>
            </a:extLst>
          </p:cNvPr>
          <p:cNvGrpSpPr/>
          <p:nvPr/>
        </p:nvGrpSpPr>
        <p:grpSpPr>
          <a:xfrm>
            <a:off x="381000" y="2707058"/>
            <a:ext cx="11181107" cy="1864942"/>
            <a:chOff x="325093" y="3429000"/>
            <a:chExt cx="11181107" cy="1864942"/>
          </a:xfrm>
        </p:grpSpPr>
        <p:sp>
          <p:nvSpPr>
            <p:cNvPr id="3" name="Rectangle 2">
              <a:extLst>
                <a:ext uri="{FF2B5EF4-FFF2-40B4-BE49-F238E27FC236}">
                  <a16:creationId xmlns:a16="http://schemas.microsoft.com/office/drawing/2014/main" id="{B88953B2-9E4B-4AAE-8C77-E2FDE4680970}"/>
                </a:ext>
              </a:extLst>
            </p:cNvPr>
            <p:cNvSpPr/>
            <p:nvPr/>
          </p:nvSpPr>
          <p:spPr>
            <a:xfrm>
              <a:off x="1828800" y="3657600"/>
              <a:ext cx="9677400" cy="1569660"/>
            </a:xfrm>
            <a:prstGeom prst="rect">
              <a:avLst/>
            </a:prstGeom>
          </p:spPr>
          <p:txBody>
            <a:bodyPr wrap="square">
              <a:spAutoFit/>
            </a:bodyPr>
            <a:lstStyle/>
            <a:p>
              <a:r>
                <a:rPr lang="en-US" sz="2400" b="1" dirty="0">
                  <a:solidFill>
                    <a:srgbClr val="00FF00"/>
                  </a:solidFill>
                  <a:latin typeface="+mn-lt"/>
                </a:rPr>
                <a:t>President Ezra Taft Benson:</a:t>
              </a:r>
              <a:r>
                <a:rPr lang="en-US" sz="2400" dirty="0">
                  <a:solidFill>
                    <a:schemeClr val="bg1"/>
                  </a:solidFill>
                  <a:latin typeface="+mn-lt"/>
                </a:rPr>
                <a:t> “</a:t>
              </a:r>
              <a:r>
                <a:rPr lang="en-US" sz="2400" dirty="0">
                  <a:solidFill>
                    <a:srgbClr val="00FF00"/>
                  </a:solidFill>
                  <a:latin typeface="+mn-lt"/>
                </a:rPr>
                <a:t>No greater immediate responsibility </a:t>
              </a:r>
              <a:r>
                <a:rPr lang="en-US" sz="2400" dirty="0">
                  <a:solidFill>
                    <a:schemeClr val="bg1"/>
                  </a:solidFill>
                  <a:latin typeface="+mn-lt"/>
                </a:rPr>
                <a:t>rests upon members of the Church , upon all citizens of this Republic and of neighboring Republics than to </a:t>
              </a:r>
              <a:r>
                <a:rPr lang="en-US" sz="2400" dirty="0">
                  <a:solidFill>
                    <a:srgbClr val="00FF00"/>
                  </a:solidFill>
                  <a:latin typeface="+mn-lt"/>
                </a:rPr>
                <a:t>protect the freedom </a:t>
              </a:r>
              <a:r>
                <a:rPr lang="en-US" sz="2400" dirty="0">
                  <a:solidFill>
                    <a:schemeClr val="bg1"/>
                  </a:solidFill>
                  <a:latin typeface="+mn-lt"/>
                </a:rPr>
                <a:t>vouchsafed by the </a:t>
              </a:r>
              <a:r>
                <a:rPr lang="en-US" sz="2400" dirty="0">
                  <a:solidFill>
                    <a:srgbClr val="00FF00"/>
                  </a:solidFill>
                  <a:latin typeface="+mn-lt"/>
                </a:rPr>
                <a:t>Constitution</a:t>
              </a:r>
              <a:r>
                <a:rPr lang="en-US" sz="2400" dirty="0">
                  <a:solidFill>
                    <a:schemeClr val="bg1"/>
                  </a:solidFill>
                  <a:latin typeface="+mn-lt"/>
                </a:rPr>
                <a:t> of the United States.” </a:t>
              </a:r>
              <a:r>
                <a:rPr lang="en-US" sz="1200" dirty="0">
                  <a:solidFill>
                    <a:schemeClr val="bg1"/>
                  </a:solidFill>
                  <a:latin typeface="+mn-lt"/>
                </a:rPr>
                <a:t>(An Enemy Hath Done This, p</a:t>
              </a:r>
              <a:r>
                <a:rPr lang="en-US" sz="1200">
                  <a:solidFill>
                    <a:schemeClr val="bg1"/>
                  </a:solidFill>
                  <a:latin typeface="+mn-lt"/>
                </a:rPr>
                <a:t>. 322</a:t>
              </a:r>
              <a:r>
                <a:rPr lang="en-US" sz="1200" dirty="0">
                  <a:solidFill>
                    <a:schemeClr val="bg1"/>
                  </a:solidFill>
                  <a:latin typeface="+mn-lt"/>
                </a:rPr>
                <a:t>)</a:t>
              </a:r>
              <a:endParaRPr lang="en-US" sz="1200" dirty="0">
                <a:latin typeface="+mn-lt"/>
              </a:endParaRPr>
            </a:p>
          </p:txBody>
        </p:sp>
        <p:pic>
          <p:nvPicPr>
            <p:cNvPr id="11" name="Picture 10" descr="A person wearing glasses&#10;&#10;Description automatically generated with low confidence">
              <a:extLst>
                <a:ext uri="{FF2B5EF4-FFF2-40B4-BE49-F238E27FC236}">
                  <a16:creationId xmlns:a16="http://schemas.microsoft.com/office/drawing/2014/main" id="{2D1A23FF-A1F0-468B-ADA9-2CF9A18212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093" y="3429000"/>
              <a:ext cx="1371600" cy="1864942"/>
            </a:xfrm>
            <a:prstGeom prst="rect">
              <a:avLst/>
            </a:prstGeom>
          </p:spPr>
        </p:pic>
      </p:grpSp>
      <p:sp>
        <p:nvSpPr>
          <p:cNvPr id="41" name="Footer Placeholder 3">
            <a:extLst>
              <a:ext uri="{FF2B5EF4-FFF2-40B4-BE49-F238E27FC236}">
                <a16:creationId xmlns:a16="http://schemas.microsoft.com/office/drawing/2014/main" id="{18EB3F09-1072-4FBA-8CCB-B8A0F344244B}"/>
              </a:ext>
            </a:extLst>
          </p:cNvPr>
          <p:cNvSpPr>
            <a:spLocks noGrp="1"/>
          </p:cNvSpPr>
          <p:nvPr>
            <p:ph type="ftr" sz="quarter" idx="11"/>
          </p:nvPr>
        </p:nvSpPr>
        <p:spPr>
          <a:xfrm>
            <a:off x="14013" y="6626994"/>
            <a:ext cx="1890987" cy="228599"/>
          </a:xfrm>
        </p:spPr>
        <p:txBody>
          <a:bodyPr/>
          <a:lstStyle/>
          <a:p>
            <a:r>
              <a:rPr lang="en-US" dirty="0"/>
              <a:t>©ChristianEternalism.org</a:t>
            </a:r>
          </a:p>
        </p:txBody>
      </p:sp>
      <p:sp>
        <p:nvSpPr>
          <p:cNvPr id="42" name="TextBox 41">
            <a:extLst>
              <a:ext uri="{FF2B5EF4-FFF2-40B4-BE49-F238E27FC236}">
                <a16:creationId xmlns:a16="http://schemas.microsoft.com/office/drawing/2014/main" id="{0B2B4E12-7312-4F95-A3D0-D450C9A51047}"/>
              </a:ext>
            </a:extLst>
          </p:cNvPr>
          <p:cNvSpPr txBox="1"/>
          <p:nvPr/>
        </p:nvSpPr>
        <p:spPr>
          <a:xfrm>
            <a:off x="0" y="0"/>
            <a:ext cx="12192000" cy="830997"/>
          </a:xfrm>
          <a:prstGeom prst="rect">
            <a:avLst/>
          </a:prstGeom>
          <a:noFill/>
        </p:spPr>
        <p:txBody>
          <a:bodyPr wrap="square" rtlCol="0">
            <a:spAutoFit/>
          </a:bodyPr>
          <a:lstStyle/>
          <a:p>
            <a:pPr algn="ctr"/>
            <a:r>
              <a:rPr lang="en-US" sz="4800" b="1" dirty="0">
                <a:solidFill>
                  <a:srgbClr val="00FF00"/>
                </a:solidFill>
                <a:effectLst>
                  <a:outerShdw blurRad="38100" dist="38100" dir="2700000" algn="tl">
                    <a:srgbClr val="000000">
                      <a:alpha val="43137"/>
                    </a:srgbClr>
                  </a:outerShdw>
                </a:effectLst>
                <a:latin typeface="+mn-lt"/>
              </a:rPr>
              <a:t>RESPONSIBILITY </a:t>
            </a:r>
          </a:p>
        </p:txBody>
      </p:sp>
      <p:sp>
        <p:nvSpPr>
          <p:cNvPr id="2" name="Rectangle 1">
            <a:extLst>
              <a:ext uri="{FF2B5EF4-FFF2-40B4-BE49-F238E27FC236}">
                <a16:creationId xmlns:a16="http://schemas.microsoft.com/office/drawing/2014/main" id="{E70B08D4-ACB2-C4E8-1FF8-9AC8953EFCCC}"/>
              </a:ext>
            </a:extLst>
          </p:cNvPr>
          <p:cNvSpPr/>
          <p:nvPr/>
        </p:nvSpPr>
        <p:spPr>
          <a:xfrm>
            <a:off x="304800" y="4724400"/>
            <a:ext cx="11734800" cy="1754326"/>
          </a:xfrm>
          <a:prstGeom prst="rect">
            <a:avLst/>
          </a:prstGeom>
        </p:spPr>
        <p:txBody>
          <a:bodyPr wrap="square">
            <a:spAutoFit/>
          </a:bodyPr>
          <a:lstStyle/>
          <a:p>
            <a:r>
              <a:rPr lang="en-US" sz="2400" b="1" dirty="0">
                <a:solidFill>
                  <a:srgbClr val="00FF00"/>
                </a:solidFill>
                <a:latin typeface="+mn-lt"/>
              </a:rPr>
              <a:t>Thomas B. Griffith:</a:t>
            </a:r>
            <a:r>
              <a:rPr lang="en-US" sz="2400" dirty="0">
                <a:solidFill>
                  <a:schemeClr val="bg1"/>
                </a:solidFill>
                <a:latin typeface="+mn-lt"/>
              </a:rPr>
              <a:t> “What does it mean to "support and defend" the Constitution in this environment? At the very least, it means that we will support and defend the </a:t>
            </a:r>
            <a:r>
              <a:rPr lang="en-US" sz="2400" dirty="0">
                <a:solidFill>
                  <a:srgbClr val="00FF00"/>
                </a:solidFill>
                <a:latin typeface="+mn-lt"/>
              </a:rPr>
              <a:t>rights</a:t>
            </a:r>
            <a:r>
              <a:rPr lang="en-US" sz="2400" dirty="0">
                <a:solidFill>
                  <a:schemeClr val="bg1"/>
                </a:solidFill>
                <a:latin typeface="+mn-lt"/>
              </a:rPr>
              <a:t> protected by the Constitution. But it means much more than that. It means we will "support and defend" the </a:t>
            </a:r>
            <a:r>
              <a:rPr lang="en-US" sz="2400" dirty="0">
                <a:solidFill>
                  <a:srgbClr val="00FF00"/>
                </a:solidFill>
                <a:latin typeface="+mn-lt"/>
              </a:rPr>
              <a:t>values that gave life to the process</a:t>
            </a:r>
            <a:r>
              <a:rPr lang="en-US" sz="2400" dirty="0">
                <a:solidFill>
                  <a:schemeClr val="bg1"/>
                </a:solidFill>
                <a:latin typeface="+mn-lt"/>
              </a:rPr>
              <a:t> by which the Constitution was created.”</a:t>
            </a:r>
          </a:p>
          <a:p>
            <a:r>
              <a:rPr lang="en-US" sz="1200" dirty="0">
                <a:solidFill>
                  <a:schemeClr val="bg1"/>
                </a:solidFill>
                <a:latin typeface="+mn-lt"/>
              </a:rPr>
              <a:t>(Vox Humana, Winter 2024, p32)</a:t>
            </a:r>
            <a:endParaRPr lang="en-US" sz="1200" dirty="0">
              <a:latin typeface="+mn-lt"/>
            </a:endParaRPr>
          </a:p>
        </p:txBody>
      </p:sp>
    </p:spTree>
    <p:extLst>
      <p:ext uri="{BB962C8B-B14F-4D97-AF65-F5344CB8AC3E}">
        <p14:creationId xmlns:p14="http://schemas.microsoft.com/office/powerpoint/2010/main" val="413208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46">
            <a:extLst>
              <a:ext uri="{FF2B5EF4-FFF2-40B4-BE49-F238E27FC236}">
                <a16:creationId xmlns:a16="http://schemas.microsoft.com/office/drawing/2014/main" id="{CF2B936E-2546-457C-8CD4-AC9C9D18024F}"/>
              </a:ext>
            </a:extLst>
          </p:cNvPr>
          <p:cNvSpPr>
            <a:spLocks noChangeArrowheads="1"/>
          </p:cNvSpPr>
          <p:nvPr/>
        </p:nvSpPr>
        <p:spPr bwMode="auto">
          <a:xfrm>
            <a:off x="28024" y="2767280"/>
            <a:ext cx="121779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8000" dirty="0">
                <a:solidFill>
                  <a:srgbClr val="00FF00"/>
                </a:solidFill>
                <a:latin typeface="+mn-lt"/>
              </a:rPr>
              <a:t>Questions?</a:t>
            </a:r>
          </a:p>
        </p:txBody>
      </p:sp>
    </p:spTree>
    <p:extLst>
      <p:ext uri="{BB962C8B-B14F-4D97-AF65-F5344CB8AC3E}">
        <p14:creationId xmlns:p14="http://schemas.microsoft.com/office/powerpoint/2010/main" val="4198343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pPr algn="ctr"/>
              <a:t>2</a:t>
            </a:fld>
            <a:endParaRPr lang="en-US" dirty="0"/>
          </a:p>
        </p:txBody>
      </p:sp>
      <p:sp>
        <p:nvSpPr>
          <p:cNvPr id="5" name="TextBox 4">
            <a:extLst>
              <a:ext uri="{FF2B5EF4-FFF2-40B4-BE49-F238E27FC236}">
                <a16:creationId xmlns:a16="http://schemas.microsoft.com/office/drawing/2014/main" id="{34EABF86-DACA-4D06-B83A-0F6A625F414F}"/>
              </a:ext>
            </a:extLst>
          </p:cNvPr>
          <p:cNvSpPr txBox="1"/>
          <p:nvPr/>
        </p:nvSpPr>
        <p:spPr>
          <a:xfrm>
            <a:off x="233247" y="1415094"/>
            <a:ext cx="9581498" cy="1175706"/>
          </a:xfrm>
          <a:prstGeom prst="rect">
            <a:avLst/>
          </a:prstGeom>
          <a:noFill/>
        </p:spPr>
        <p:txBody>
          <a:bodyPr wrap="square" rtlCol="0">
            <a:spAutoFit/>
          </a:bodyPr>
          <a:lstStyle/>
          <a:p>
            <a:pPr>
              <a:lnSpc>
                <a:spcPct val="120000"/>
              </a:lnSpc>
            </a:pPr>
            <a:r>
              <a:rPr lang="en-US" sz="2000" b="1" dirty="0">
                <a:solidFill>
                  <a:srgbClr val="00FF00"/>
                </a:solidFill>
                <a:latin typeface="+mn-lt"/>
              </a:rPr>
              <a:t>D&amp;C 98:4-10: </a:t>
            </a:r>
            <a:r>
              <a:rPr lang="en-US" sz="2000" dirty="0">
                <a:solidFill>
                  <a:schemeClr val="bg1"/>
                </a:solidFill>
                <a:latin typeface="+mn-lt"/>
              </a:rPr>
              <a:t>“Therefore, I, the Lord, justify you, and your brethren of my church, in </a:t>
            </a:r>
            <a:r>
              <a:rPr lang="en-US" sz="2000" dirty="0">
                <a:solidFill>
                  <a:srgbClr val="00FF00"/>
                </a:solidFill>
                <a:latin typeface="+mn-lt"/>
              </a:rPr>
              <a:t>befriending</a:t>
            </a:r>
            <a:r>
              <a:rPr lang="en-US" sz="2000" dirty="0">
                <a:solidFill>
                  <a:schemeClr val="bg1"/>
                </a:solidFill>
                <a:latin typeface="+mn-lt"/>
              </a:rPr>
              <a:t> that law which is the </a:t>
            </a:r>
            <a:r>
              <a:rPr lang="en-US" sz="2000" dirty="0">
                <a:solidFill>
                  <a:srgbClr val="00FF00"/>
                </a:solidFill>
                <a:latin typeface="+mn-lt"/>
              </a:rPr>
              <a:t>constitutional law </a:t>
            </a:r>
            <a:r>
              <a:rPr lang="en-US" sz="2000" dirty="0">
                <a:solidFill>
                  <a:schemeClr val="bg1"/>
                </a:solidFill>
                <a:latin typeface="+mn-lt"/>
              </a:rPr>
              <a:t>of the land; And as pertaining to law of man, </a:t>
            </a:r>
            <a:r>
              <a:rPr lang="en-US" sz="2000" dirty="0">
                <a:solidFill>
                  <a:srgbClr val="FF0000"/>
                </a:solidFill>
                <a:latin typeface="+mn-lt"/>
              </a:rPr>
              <a:t>whatsoever is more or less than this, cometh of evil</a:t>
            </a:r>
            <a:r>
              <a:rPr lang="en-US" sz="2000" dirty="0">
                <a:solidFill>
                  <a:schemeClr val="bg1"/>
                </a:solidFill>
                <a:latin typeface="+mn-lt"/>
              </a:rPr>
              <a:t>.”</a:t>
            </a:r>
          </a:p>
        </p:txBody>
      </p:sp>
      <p:sp>
        <p:nvSpPr>
          <p:cNvPr id="6" name="Rectangle 5">
            <a:extLst>
              <a:ext uri="{FF2B5EF4-FFF2-40B4-BE49-F238E27FC236}">
                <a16:creationId xmlns:a16="http://schemas.microsoft.com/office/drawing/2014/main" id="{269CB872-BF43-444F-9572-51FC36B7C26B}"/>
              </a:ext>
            </a:extLst>
          </p:cNvPr>
          <p:cNvSpPr/>
          <p:nvPr/>
        </p:nvSpPr>
        <p:spPr>
          <a:xfrm>
            <a:off x="228600" y="2760484"/>
            <a:ext cx="9677400" cy="806375"/>
          </a:xfrm>
          <a:prstGeom prst="rect">
            <a:avLst/>
          </a:prstGeom>
        </p:spPr>
        <p:txBody>
          <a:bodyPr wrap="square">
            <a:spAutoFit/>
          </a:bodyPr>
          <a:lstStyle/>
          <a:p>
            <a:pPr>
              <a:lnSpc>
                <a:spcPct val="120000"/>
              </a:lnSpc>
            </a:pPr>
            <a:r>
              <a:rPr lang="en-US" sz="2000" b="1" dirty="0">
                <a:solidFill>
                  <a:srgbClr val="00FF00"/>
                </a:solidFill>
                <a:latin typeface="+mn-lt"/>
              </a:rPr>
              <a:t>President Ezra Taft Benson:</a:t>
            </a:r>
            <a:r>
              <a:rPr lang="en-US" sz="2000" dirty="0">
                <a:solidFill>
                  <a:schemeClr val="bg1"/>
                </a:solidFill>
                <a:latin typeface="+mn-lt"/>
              </a:rPr>
              <a:t> “The fight for freedom </a:t>
            </a:r>
            <a:r>
              <a:rPr lang="en-US" sz="2000" dirty="0">
                <a:solidFill>
                  <a:srgbClr val="FF0000"/>
                </a:solidFill>
                <a:latin typeface="+mn-lt"/>
              </a:rPr>
              <a:t>cannot</a:t>
            </a:r>
            <a:r>
              <a:rPr lang="en-US" sz="2000" dirty="0">
                <a:solidFill>
                  <a:schemeClr val="bg1"/>
                </a:solidFill>
                <a:latin typeface="+mn-lt"/>
              </a:rPr>
              <a:t> be divorced from the gospel – the plan of salvation.” </a:t>
            </a:r>
            <a:r>
              <a:rPr lang="en-US" sz="1200" dirty="0">
                <a:solidFill>
                  <a:schemeClr val="bg1"/>
                </a:solidFill>
                <a:latin typeface="+mn-lt"/>
              </a:rPr>
              <a:t>(BYU Devotional, October 25, 1966)</a:t>
            </a:r>
          </a:p>
        </p:txBody>
      </p:sp>
      <p:sp>
        <p:nvSpPr>
          <p:cNvPr id="7" name="TextBox 6">
            <a:extLst>
              <a:ext uri="{FF2B5EF4-FFF2-40B4-BE49-F238E27FC236}">
                <a16:creationId xmlns:a16="http://schemas.microsoft.com/office/drawing/2014/main" id="{DD763DBB-BEEA-42F6-B0D3-0D07D383B514}"/>
              </a:ext>
            </a:extLst>
          </p:cNvPr>
          <p:cNvSpPr txBox="1"/>
          <p:nvPr/>
        </p:nvSpPr>
        <p:spPr>
          <a:xfrm>
            <a:off x="0" y="0"/>
            <a:ext cx="12192000" cy="830997"/>
          </a:xfrm>
          <a:prstGeom prst="rect">
            <a:avLst/>
          </a:prstGeom>
          <a:noFill/>
        </p:spPr>
        <p:txBody>
          <a:bodyPr wrap="square" rtlCol="0">
            <a:spAutoFit/>
          </a:bodyPr>
          <a:lstStyle/>
          <a:p>
            <a:pPr algn="ctr"/>
            <a:r>
              <a:rPr lang="en-US" sz="4800" b="1" dirty="0">
                <a:solidFill>
                  <a:srgbClr val="00FF00"/>
                </a:solidFill>
                <a:effectLst>
                  <a:outerShdw blurRad="38100" dist="38100" dir="2700000" algn="tl">
                    <a:srgbClr val="000000">
                      <a:alpha val="43137"/>
                    </a:srgbClr>
                  </a:outerShdw>
                </a:effectLst>
                <a:latin typeface="+mn-lt"/>
              </a:rPr>
              <a:t>A CONSTITUTIONAL REPUBLIC</a:t>
            </a:r>
          </a:p>
        </p:txBody>
      </p:sp>
      <p:sp>
        <p:nvSpPr>
          <p:cNvPr id="2" name="Rectangle 1">
            <a:extLst>
              <a:ext uri="{FF2B5EF4-FFF2-40B4-BE49-F238E27FC236}">
                <a16:creationId xmlns:a16="http://schemas.microsoft.com/office/drawing/2014/main" id="{51EA2866-EB7F-4FD3-B03E-7D11F0D15198}"/>
              </a:ext>
            </a:extLst>
          </p:cNvPr>
          <p:cNvSpPr/>
          <p:nvPr/>
        </p:nvSpPr>
        <p:spPr>
          <a:xfrm>
            <a:off x="0" y="609600"/>
            <a:ext cx="12192000" cy="505972"/>
          </a:xfrm>
          <a:prstGeom prst="rect">
            <a:avLst/>
          </a:prstGeom>
        </p:spPr>
        <p:txBody>
          <a:bodyPr wrap="square">
            <a:spAutoFit/>
          </a:bodyPr>
          <a:lstStyle/>
          <a:p>
            <a:pPr algn="ctr">
              <a:lnSpc>
                <a:spcPct val="120000"/>
              </a:lnSpc>
            </a:pPr>
            <a:r>
              <a:rPr lang="en-US" sz="2400" dirty="0">
                <a:solidFill>
                  <a:srgbClr val="FF0000"/>
                </a:solidFill>
                <a:latin typeface="+mn-lt"/>
              </a:rPr>
              <a:t>“More or Less than this Cometh of Evil”</a:t>
            </a:r>
          </a:p>
        </p:txBody>
      </p:sp>
      <p:sp>
        <p:nvSpPr>
          <p:cNvPr id="8" name="TextBox 7">
            <a:extLst>
              <a:ext uri="{FF2B5EF4-FFF2-40B4-BE49-F238E27FC236}">
                <a16:creationId xmlns:a16="http://schemas.microsoft.com/office/drawing/2014/main" id="{C24FD7EF-650C-4477-966F-E2A2E6F0322D}"/>
              </a:ext>
            </a:extLst>
          </p:cNvPr>
          <p:cNvSpPr txBox="1"/>
          <p:nvPr/>
        </p:nvSpPr>
        <p:spPr>
          <a:xfrm>
            <a:off x="190499" y="3636562"/>
            <a:ext cx="11810999" cy="1545038"/>
          </a:xfrm>
          <a:prstGeom prst="rect">
            <a:avLst/>
          </a:prstGeom>
          <a:noFill/>
        </p:spPr>
        <p:txBody>
          <a:bodyPr wrap="square" rtlCol="0">
            <a:spAutoFit/>
          </a:bodyPr>
          <a:lstStyle/>
          <a:p>
            <a:pPr>
              <a:lnSpc>
                <a:spcPct val="120000"/>
              </a:lnSpc>
            </a:pPr>
            <a:r>
              <a:rPr lang="en-US" sz="2000" b="1" dirty="0">
                <a:solidFill>
                  <a:srgbClr val="00FF00"/>
                </a:solidFill>
                <a:latin typeface="Calibri"/>
              </a:rPr>
              <a:t>President Ezra Taft Benson: </a:t>
            </a:r>
            <a:r>
              <a:rPr lang="en-US" sz="2000" dirty="0">
                <a:solidFill>
                  <a:schemeClr val="bg1"/>
                </a:solidFill>
                <a:latin typeface="+mn-lt"/>
              </a:rPr>
              <a:t>“From the time I was a small boy I was taught that the American Constitution is an inspired document. I was also taught that the day will come when the Constitution will be endangered and </a:t>
            </a:r>
            <a:r>
              <a:rPr lang="en-US" sz="2000" dirty="0">
                <a:solidFill>
                  <a:srgbClr val="FF0000"/>
                </a:solidFill>
                <a:latin typeface="+mn-lt"/>
              </a:rPr>
              <a:t>hang as it were by a single thread</a:t>
            </a:r>
            <a:r>
              <a:rPr lang="en-US" sz="2000" dirty="0">
                <a:solidFill>
                  <a:schemeClr val="bg1"/>
                </a:solidFill>
                <a:latin typeface="+mn-lt"/>
              </a:rPr>
              <a:t>. </a:t>
            </a:r>
            <a:r>
              <a:rPr lang="en-US" sz="2000" dirty="0">
                <a:solidFill>
                  <a:srgbClr val="00FF00"/>
                </a:solidFill>
                <a:latin typeface="+mn-lt"/>
              </a:rPr>
              <a:t>I was taught that we should study the Constitution, preserve its principles, and defend it against any who would destroy it.</a:t>
            </a:r>
            <a:r>
              <a:rPr lang="en-US" sz="2000" dirty="0">
                <a:solidFill>
                  <a:schemeClr val="bg1"/>
                </a:solidFill>
                <a:latin typeface="+mn-lt"/>
              </a:rPr>
              <a:t>” </a:t>
            </a:r>
            <a:r>
              <a:rPr lang="en-US" sz="1200" dirty="0">
                <a:solidFill>
                  <a:schemeClr val="bg1"/>
                </a:solidFill>
                <a:latin typeface="+mn-lt"/>
              </a:rPr>
              <a:t>(An Enemy Hath Done This, p. 37, 313)</a:t>
            </a:r>
          </a:p>
        </p:txBody>
      </p:sp>
      <p:sp>
        <p:nvSpPr>
          <p:cNvPr id="9" name="Rectangle 8">
            <a:extLst>
              <a:ext uri="{FF2B5EF4-FFF2-40B4-BE49-F238E27FC236}">
                <a16:creationId xmlns:a16="http://schemas.microsoft.com/office/drawing/2014/main" id="{28F02A44-D9BB-438C-AFDB-97320479795D}"/>
              </a:ext>
            </a:extLst>
          </p:cNvPr>
          <p:cNvSpPr/>
          <p:nvPr/>
        </p:nvSpPr>
        <p:spPr>
          <a:xfrm>
            <a:off x="227670" y="5385137"/>
            <a:ext cx="11810999" cy="1015663"/>
          </a:xfrm>
          <a:prstGeom prst="rect">
            <a:avLst/>
          </a:prstGeom>
        </p:spPr>
        <p:txBody>
          <a:bodyPr wrap="square">
            <a:spAutoFit/>
          </a:bodyPr>
          <a:lstStyle/>
          <a:p>
            <a:r>
              <a:rPr lang="en-US" sz="2000" b="1" dirty="0">
                <a:solidFill>
                  <a:srgbClr val="00FF00"/>
                </a:solidFill>
                <a:latin typeface="+mn-lt"/>
              </a:rPr>
              <a:t>President Ezra Taft Benson: </a:t>
            </a:r>
            <a:r>
              <a:rPr lang="en-US" sz="2000" dirty="0">
                <a:solidFill>
                  <a:schemeClr val="bg1">
                    <a:lumMod val="95000"/>
                  </a:schemeClr>
                </a:solidFill>
                <a:latin typeface="+mn-lt"/>
              </a:rPr>
              <a:t>“For years we have heard of the role the elders could play in saving the Constitution from total destruction. </a:t>
            </a:r>
            <a:r>
              <a:rPr lang="en-US" sz="2000" dirty="0">
                <a:solidFill>
                  <a:srgbClr val="FFFF00"/>
                </a:solidFill>
                <a:latin typeface="+mn-lt"/>
              </a:rPr>
              <a:t>But how can the elders be expected to save it if they have not studied it and are not sure if it is being destroyed or what is destroying it?</a:t>
            </a:r>
            <a:r>
              <a:rPr lang="en-US" sz="2000" dirty="0">
                <a:solidFill>
                  <a:schemeClr val="bg1">
                    <a:lumMod val="95000"/>
                  </a:schemeClr>
                </a:solidFill>
                <a:latin typeface="+mn-lt"/>
              </a:rPr>
              <a:t>” </a:t>
            </a:r>
            <a:r>
              <a:rPr lang="en-US" sz="1200" dirty="0">
                <a:solidFill>
                  <a:schemeClr val="bg1">
                    <a:lumMod val="95000"/>
                  </a:schemeClr>
                </a:solidFill>
                <a:latin typeface="+mn-lt"/>
              </a:rPr>
              <a:t>(An Enemy Hath Done This, p312-313)</a:t>
            </a:r>
          </a:p>
        </p:txBody>
      </p:sp>
      <p:pic>
        <p:nvPicPr>
          <p:cNvPr id="11" name="Picture 10">
            <a:extLst>
              <a:ext uri="{FF2B5EF4-FFF2-40B4-BE49-F238E27FC236}">
                <a16:creationId xmlns:a16="http://schemas.microsoft.com/office/drawing/2014/main" id="{1E30F13B-D7D7-442D-958F-0B079041FA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6659" y="844422"/>
            <a:ext cx="1996255" cy="2714276"/>
          </a:xfrm>
          <a:prstGeom prst="rect">
            <a:avLst/>
          </a:prstGeom>
        </p:spPr>
      </p:pic>
    </p:spTree>
    <p:extLst>
      <p:ext uri="{BB962C8B-B14F-4D97-AF65-F5344CB8AC3E}">
        <p14:creationId xmlns:p14="http://schemas.microsoft.com/office/powerpoint/2010/main" val="323307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latin typeface="+mn-lt"/>
              </a:rPr>
              <a:pPr algn="ctr"/>
              <a:t>3</a:t>
            </a:fld>
            <a:endParaRPr lang="en-US" dirty="0">
              <a:latin typeface="+mn-lt"/>
            </a:endParaRPr>
          </a:p>
        </p:txBody>
      </p:sp>
      <p:sp>
        <p:nvSpPr>
          <p:cNvPr id="5" name="Rectangle 4">
            <a:extLst>
              <a:ext uri="{FF2B5EF4-FFF2-40B4-BE49-F238E27FC236}">
                <a16:creationId xmlns:a16="http://schemas.microsoft.com/office/drawing/2014/main" id="{17A6F994-97B9-4C6E-AF0C-0762B348ECEE}"/>
              </a:ext>
            </a:extLst>
          </p:cNvPr>
          <p:cNvSpPr/>
          <p:nvPr/>
        </p:nvSpPr>
        <p:spPr>
          <a:xfrm>
            <a:off x="152400" y="5562600"/>
            <a:ext cx="11890248" cy="923330"/>
          </a:xfrm>
          <a:prstGeom prst="rect">
            <a:avLst/>
          </a:prstGeom>
        </p:spPr>
        <p:txBody>
          <a:bodyPr wrap="square">
            <a:spAutoFit/>
          </a:bodyPr>
          <a:lstStyle/>
          <a:p>
            <a:r>
              <a:rPr lang="en-US" b="1" dirty="0">
                <a:solidFill>
                  <a:srgbClr val="00FF00"/>
                </a:solidFill>
                <a:latin typeface="+mn-lt"/>
              </a:rPr>
              <a:t>PEW Research: </a:t>
            </a:r>
            <a:r>
              <a:rPr lang="en-US" dirty="0">
                <a:solidFill>
                  <a:schemeClr val="bg1"/>
                </a:solidFill>
                <a:latin typeface="+mn-lt"/>
              </a:rPr>
              <a:t>“A majority of Americans (55%) now say the U.S. Supreme Court should base its rulings on what the Constitution “</a:t>
            </a:r>
            <a:r>
              <a:rPr lang="en-US" dirty="0">
                <a:solidFill>
                  <a:srgbClr val="FFFF00"/>
                </a:solidFill>
                <a:latin typeface="+mn-lt"/>
              </a:rPr>
              <a:t>means in current times</a:t>
            </a:r>
            <a:r>
              <a:rPr lang="en-US" dirty="0">
                <a:solidFill>
                  <a:schemeClr val="bg1"/>
                </a:solidFill>
                <a:latin typeface="+mn-lt"/>
              </a:rPr>
              <a:t>,” while 41% say rulings should be based on what it “</a:t>
            </a:r>
            <a:r>
              <a:rPr lang="en-US" dirty="0">
                <a:solidFill>
                  <a:srgbClr val="FFFF00"/>
                </a:solidFill>
                <a:latin typeface="+mn-lt"/>
              </a:rPr>
              <a:t>meant as originally written</a:t>
            </a:r>
            <a:r>
              <a:rPr lang="en-US" dirty="0">
                <a:solidFill>
                  <a:schemeClr val="bg1"/>
                </a:solidFill>
                <a:latin typeface="+mn-lt"/>
              </a:rPr>
              <a:t>,” according to a recent Pew Research Center report on American democratic values.” </a:t>
            </a:r>
            <a:r>
              <a:rPr lang="en-US" sz="1200" dirty="0">
                <a:solidFill>
                  <a:schemeClr val="bg1"/>
                </a:solidFill>
                <a:latin typeface="+mn-lt"/>
              </a:rPr>
              <a:t>(PEW Research Article, May 11, 2018)</a:t>
            </a:r>
          </a:p>
        </p:txBody>
      </p:sp>
      <p:sp>
        <p:nvSpPr>
          <p:cNvPr id="6" name="Rectangle 5">
            <a:extLst>
              <a:ext uri="{FF2B5EF4-FFF2-40B4-BE49-F238E27FC236}">
                <a16:creationId xmlns:a16="http://schemas.microsoft.com/office/drawing/2014/main" id="{4E8F05EA-3839-4E40-B0D3-F513070F7B4B}"/>
              </a:ext>
            </a:extLst>
          </p:cNvPr>
          <p:cNvSpPr/>
          <p:nvPr/>
        </p:nvSpPr>
        <p:spPr>
          <a:xfrm>
            <a:off x="14013" y="685800"/>
            <a:ext cx="12177987" cy="400110"/>
          </a:xfrm>
          <a:prstGeom prst="rect">
            <a:avLst/>
          </a:prstGeom>
        </p:spPr>
        <p:txBody>
          <a:bodyPr wrap="square">
            <a:spAutoFit/>
          </a:bodyPr>
          <a:lstStyle/>
          <a:p>
            <a:pPr algn="ctr"/>
            <a:r>
              <a:rPr lang="en-US" sz="2000" dirty="0">
                <a:solidFill>
                  <a:srgbClr val="00FF00"/>
                </a:solidFill>
                <a:latin typeface="+mn-lt"/>
              </a:rPr>
              <a:t>Constitutional Originalism </a:t>
            </a:r>
            <a:r>
              <a:rPr lang="en-US" sz="2000" dirty="0">
                <a:solidFill>
                  <a:schemeClr val="bg1"/>
                </a:solidFill>
                <a:latin typeface="+mn-lt"/>
              </a:rPr>
              <a:t>vs. </a:t>
            </a:r>
            <a:r>
              <a:rPr lang="en-US" sz="2000" dirty="0">
                <a:solidFill>
                  <a:srgbClr val="FF0000"/>
                </a:solidFill>
                <a:latin typeface="+mn-lt"/>
              </a:rPr>
              <a:t>Living Constitution</a:t>
            </a:r>
          </a:p>
        </p:txBody>
      </p:sp>
      <p:sp>
        <p:nvSpPr>
          <p:cNvPr id="7" name="Rectangle 6">
            <a:extLst>
              <a:ext uri="{FF2B5EF4-FFF2-40B4-BE49-F238E27FC236}">
                <a16:creationId xmlns:a16="http://schemas.microsoft.com/office/drawing/2014/main" id="{415F0389-4F50-48A9-9258-D6DA66F8364C}"/>
              </a:ext>
            </a:extLst>
          </p:cNvPr>
          <p:cNvSpPr/>
          <p:nvPr/>
        </p:nvSpPr>
        <p:spPr>
          <a:xfrm>
            <a:off x="152400" y="2362200"/>
            <a:ext cx="11887200" cy="1200329"/>
          </a:xfrm>
          <a:prstGeom prst="rect">
            <a:avLst/>
          </a:prstGeom>
        </p:spPr>
        <p:txBody>
          <a:bodyPr wrap="square">
            <a:spAutoFit/>
          </a:bodyPr>
          <a:lstStyle/>
          <a:p>
            <a:r>
              <a:rPr lang="en-US" dirty="0">
                <a:solidFill>
                  <a:schemeClr val="bg1"/>
                </a:solidFill>
                <a:latin typeface="+mn-lt"/>
              </a:rPr>
              <a:t>“During the progressive era, many initiatives were promoted and fought for, but were prevented from coming to full fruition in either legislative bodies or judicial proceedings. One case in particular, Pollock v. Farmers' Loan &amp; Trust Co., enraged early progressive activists hoping to achieve an income tax. This led progressives to the belief that the Constitution was unamendable, and </a:t>
            </a:r>
            <a:r>
              <a:rPr lang="en-US" dirty="0">
                <a:solidFill>
                  <a:srgbClr val="FF0000"/>
                </a:solidFill>
                <a:latin typeface="+mn-lt"/>
              </a:rPr>
              <a:t>ultimately to find a new way to achieve the desired level of progress</a:t>
            </a:r>
            <a:r>
              <a:rPr lang="en-US" dirty="0">
                <a:solidFill>
                  <a:schemeClr val="bg1"/>
                </a:solidFill>
                <a:latin typeface="+mn-lt"/>
              </a:rPr>
              <a:t>.” </a:t>
            </a:r>
            <a:r>
              <a:rPr lang="en-US" sz="1200" dirty="0">
                <a:solidFill>
                  <a:schemeClr val="bg1"/>
                </a:solidFill>
                <a:latin typeface="+mn-lt"/>
              </a:rPr>
              <a:t>(Wikipedia: Living Constitution)</a:t>
            </a:r>
          </a:p>
        </p:txBody>
      </p:sp>
      <p:sp>
        <p:nvSpPr>
          <p:cNvPr id="8" name="Text Box 17">
            <a:extLst>
              <a:ext uri="{FF2B5EF4-FFF2-40B4-BE49-F238E27FC236}">
                <a16:creationId xmlns:a16="http://schemas.microsoft.com/office/drawing/2014/main" id="{390BD741-EF8B-4308-B331-D86172BA84B0}"/>
              </a:ext>
            </a:extLst>
          </p:cNvPr>
          <p:cNvSpPr txBox="1">
            <a:spLocks noChangeArrowheads="1"/>
          </p:cNvSpPr>
          <p:nvPr/>
        </p:nvSpPr>
        <p:spPr bwMode="auto">
          <a:xfrm>
            <a:off x="0" y="0"/>
            <a:ext cx="1219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5400" b="1" dirty="0">
                <a:solidFill>
                  <a:srgbClr val="FF0000"/>
                </a:solidFill>
              </a:rPr>
              <a:t>EVOLVING MEANING</a:t>
            </a:r>
          </a:p>
        </p:txBody>
      </p:sp>
      <p:sp>
        <p:nvSpPr>
          <p:cNvPr id="2" name="Rectangle 1">
            <a:extLst>
              <a:ext uri="{FF2B5EF4-FFF2-40B4-BE49-F238E27FC236}">
                <a16:creationId xmlns:a16="http://schemas.microsoft.com/office/drawing/2014/main" id="{DF3E64E7-EB8B-4D3A-92E1-8770A72AED08}"/>
              </a:ext>
            </a:extLst>
          </p:cNvPr>
          <p:cNvSpPr/>
          <p:nvPr/>
        </p:nvSpPr>
        <p:spPr>
          <a:xfrm>
            <a:off x="152400" y="3733800"/>
            <a:ext cx="11887200" cy="923330"/>
          </a:xfrm>
          <a:prstGeom prst="rect">
            <a:avLst/>
          </a:prstGeom>
        </p:spPr>
        <p:txBody>
          <a:bodyPr wrap="square">
            <a:spAutoFit/>
          </a:bodyPr>
          <a:lstStyle/>
          <a:p>
            <a:r>
              <a:rPr lang="en-US" dirty="0">
                <a:solidFill>
                  <a:schemeClr val="bg1"/>
                </a:solidFill>
                <a:latin typeface="+mn-lt"/>
              </a:rPr>
              <a:t>“According to the </a:t>
            </a:r>
            <a:r>
              <a:rPr lang="en-US" dirty="0">
                <a:solidFill>
                  <a:srgbClr val="FF0000"/>
                </a:solidFill>
                <a:latin typeface="+mn-lt"/>
              </a:rPr>
              <a:t>pragmatist view</a:t>
            </a:r>
            <a:r>
              <a:rPr lang="en-US" dirty="0">
                <a:solidFill>
                  <a:schemeClr val="bg1"/>
                </a:solidFill>
                <a:latin typeface="+mn-lt"/>
              </a:rPr>
              <a:t>, the Constitution should be seen as </a:t>
            </a:r>
            <a:r>
              <a:rPr lang="en-US" dirty="0">
                <a:solidFill>
                  <a:srgbClr val="FF0000"/>
                </a:solidFill>
                <a:latin typeface="+mn-lt"/>
              </a:rPr>
              <a:t>evolving over time</a:t>
            </a:r>
            <a:r>
              <a:rPr lang="en-US" dirty="0">
                <a:solidFill>
                  <a:schemeClr val="bg1"/>
                </a:solidFill>
                <a:latin typeface="+mn-lt"/>
              </a:rPr>
              <a:t> as a </a:t>
            </a:r>
            <a:r>
              <a:rPr lang="en-US" dirty="0">
                <a:solidFill>
                  <a:srgbClr val="FF0000"/>
                </a:solidFill>
                <a:latin typeface="+mn-lt"/>
              </a:rPr>
              <a:t>matter of social necessity</a:t>
            </a:r>
            <a:r>
              <a:rPr lang="en-US" dirty="0">
                <a:solidFill>
                  <a:schemeClr val="bg1"/>
                </a:solidFill>
                <a:latin typeface="+mn-lt"/>
              </a:rPr>
              <a:t>. Looking solely to original meaning, when the original intent was largely to permit many practices universally condemned today, is under this view cause to </a:t>
            </a:r>
            <a:r>
              <a:rPr lang="en-US" dirty="0">
                <a:solidFill>
                  <a:srgbClr val="FF0000"/>
                </a:solidFill>
                <a:latin typeface="+mn-lt"/>
              </a:rPr>
              <a:t>reject pure originalism out of hand</a:t>
            </a:r>
            <a:r>
              <a:rPr lang="en-US" dirty="0">
                <a:solidFill>
                  <a:schemeClr val="bg1"/>
                </a:solidFill>
                <a:latin typeface="+mn-lt"/>
              </a:rPr>
              <a:t>.” </a:t>
            </a:r>
            <a:r>
              <a:rPr lang="en-US" sz="1200" dirty="0">
                <a:solidFill>
                  <a:prstClr val="white"/>
                </a:solidFill>
                <a:latin typeface="+mn-lt"/>
              </a:rPr>
              <a:t>(Wikipedia: Living Constitution)</a:t>
            </a:r>
            <a:endParaRPr lang="en-US" dirty="0">
              <a:solidFill>
                <a:schemeClr val="bg1"/>
              </a:solidFill>
              <a:latin typeface="+mn-lt"/>
            </a:endParaRPr>
          </a:p>
        </p:txBody>
      </p:sp>
      <p:sp>
        <p:nvSpPr>
          <p:cNvPr id="3" name="Rectangle 2">
            <a:extLst>
              <a:ext uri="{FF2B5EF4-FFF2-40B4-BE49-F238E27FC236}">
                <a16:creationId xmlns:a16="http://schemas.microsoft.com/office/drawing/2014/main" id="{67675E09-5853-4F4D-9465-FBFD83BFA156}"/>
              </a:ext>
            </a:extLst>
          </p:cNvPr>
          <p:cNvSpPr/>
          <p:nvPr/>
        </p:nvSpPr>
        <p:spPr>
          <a:xfrm>
            <a:off x="152400" y="4800600"/>
            <a:ext cx="11887200" cy="646331"/>
          </a:xfrm>
          <a:prstGeom prst="rect">
            <a:avLst/>
          </a:prstGeom>
        </p:spPr>
        <p:txBody>
          <a:bodyPr wrap="square">
            <a:spAutoFit/>
          </a:bodyPr>
          <a:lstStyle/>
          <a:p>
            <a:r>
              <a:rPr lang="en-US" dirty="0">
                <a:solidFill>
                  <a:schemeClr val="bg1"/>
                </a:solidFill>
                <a:latin typeface="+mn-lt"/>
              </a:rPr>
              <a:t>“Another common view of the </a:t>
            </a:r>
            <a:r>
              <a:rPr lang="en-US" dirty="0">
                <a:solidFill>
                  <a:srgbClr val="FF0000"/>
                </a:solidFill>
                <a:latin typeface="+mn-lt"/>
              </a:rPr>
              <a:t>Living Constitution </a:t>
            </a:r>
            <a:r>
              <a:rPr lang="en-US" dirty="0">
                <a:solidFill>
                  <a:schemeClr val="bg1"/>
                </a:solidFill>
                <a:latin typeface="+mn-lt"/>
              </a:rPr>
              <a:t>is as synonymous with ‘</a:t>
            </a:r>
            <a:r>
              <a:rPr lang="en-US" dirty="0">
                <a:solidFill>
                  <a:srgbClr val="FF0000"/>
                </a:solidFill>
                <a:latin typeface="+mn-lt"/>
              </a:rPr>
              <a:t>judicial activism</a:t>
            </a:r>
            <a:r>
              <a:rPr lang="en-US" dirty="0">
                <a:solidFill>
                  <a:schemeClr val="bg1"/>
                </a:solidFill>
                <a:latin typeface="+mn-lt"/>
              </a:rPr>
              <a:t>’ a phrase generally used to accuse judges of resolving cases based on their own political convictions or preferences.” </a:t>
            </a:r>
            <a:r>
              <a:rPr lang="en-US" sz="1200" dirty="0">
                <a:solidFill>
                  <a:prstClr val="white"/>
                </a:solidFill>
                <a:latin typeface="Calibri"/>
              </a:rPr>
              <a:t>(Wikipedia: Living Constitution)</a:t>
            </a:r>
            <a:endParaRPr lang="en-US" dirty="0">
              <a:solidFill>
                <a:schemeClr val="bg1"/>
              </a:solidFill>
            </a:endParaRPr>
          </a:p>
        </p:txBody>
      </p:sp>
      <p:sp>
        <p:nvSpPr>
          <p:cNvPr id="11" name="Rectangle 10">
            <a:extLst>
              <a:ext uri="{FF2B5EF4-FFF2-40B4-BE49-F238E27FC236}">
                <a16:creationId xmlns:a16="http://schemas.microsoft.com/office/drawing/2014/main" id="{493634CB-92FC-4324-A8C7-DA4DE743AD1C}"/>
              </a:ext>
            </a:extLst>
          </p:cNvPr>
          <p:cNvSpPr/>
          <p:nvPr/>
        </p:nvSpPr>
        <p:spPr>
          <a:xfrm>
            <a:off x="152400" y="1295400"/>
            <a:ext cx="11703558" cy="923330"/>
          </a:xfrm>
          <a:prstGeom prst="rect">
            <a:avLst/>
          </a:prstGeom>
        </p:spPr>
        <p:txBody>
          <a:bodyPr wrap="square">
            <a:spAutoFit/>
          </a:bodyPr>
          <a:lstStyle/>
          <a:p>
            <a:r>
              <a:rPr lang="en-US" dirty="0">
                <a:solidFill>
                  <a:schemeClr val="bg1"/>
                </a:solidFill>
                <a:latin typeface="+mn-lt"/>
              </a:rPr>
              <a:t>“The earliest mentions of the Constitution as "</a:t>
            </a:r>
            <a:r>
              <a:rPr lang="en-US" dirty="0">
                <a:solidFill>
                  <a:srgbClr val="FF0000"/>
                </a:solidFill>
                <a:latin typeface="+mn-lt"/>
              </a:rPr>
              <a:t>living</a:t>
            </a:r>
            <a:r>
              <a:rPr lang="en-US" dirty="0">
                <a:solidFill>
                  <a:schemeClr val="bg1"/>
                </a:solidFill>
                <a:latin typeface="+mn-lt"/>
              </a:rPr>
              <a:t>", particularly in the </a:t>
            </a:r>
            <a:r>
              <a:rPr lang="en-US" dirty="0">
                <a:solidFill>
                  <a:srgbClr val="FF0000"/>
                </a:solidFill>
                <a:latin typeface="+mn-lt"/>
              </a:rPr>
              <a:t>context of a new way of interpreting it</a:t>
            </a:r>
            <a:r>
              <a:rPr lang="en-US" dirty="0">
                <a:solidFill>
                  <a:schemeClr val="bg1"/>
                </a:solidFill>
                <a:latin typeface="+mn-lt"/>
              </a:rPr>
              <a:t>, comes out of Woodrow Wilson's book Constitutional Government in the United States where he wrote: ‘Living political constitutions must be Darwinian in structure and in practice.’” </a:t>
            </a:r>
            <a:r>
              <a:rPr lang="en-US" sz="1200" dirty="0">
                <a:solidFill>
                  <a:schemeClr val="bg1"/>
                </a:solidFill>
                <a:latin typeface="+mn-lt"/>
              </a:rPr>
              <a:t>(Wikipedia: Living Constitution)</a:t>
            </a:r>
          </a:p>
        </p:txBody>
      </p:sp>
    </p:spTree>
    <p:extLst>
      <p:ext uri="{BB962C8B-B14F-4D97-AF65-F5344CB8AC3E}">
        <p14:creationId xmlns:p14="http://schemas.microsoft.com/office/powerpoint/2010/main" val="86920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2" grpId="0"/>
      <p:bldP spid="3"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latin typeface="+mn-lt"/>
              </a:rPr>
              <a:pPr algn="ctr"/>
              <a:t>4</a:t>
            </a:fld>
            <a:endParaRPr lang="en-US" dirty="0">
              <a:latin typeface="+mn-lt"/>
            </a:endParaRPr>
          </a:p>
        </p:txBody>
      </p:sp>
      <p:sp>
        <p:nvSpPr>
          <p:cNvPr id="8" name="Text Box 17">
            <a:extLst>
              <a:ext uri="{FF2B5EF4-FFF2-40B4-BE49-F238E27FC236}">
                <a16:creationId xmlns:a16="http://schemas.microsoft.com/office/drawing/2014/main" id="{390BD741-EF8B-4308-B331-D86172BA84B0}"/>
              </a:ext>
            </a:extLst>
          </p:cNvPr>
          <p:cNvSpPr txBox="1">
            <a:spLocks noChangeArrowheads="1"/>
          </p:cNvSpPr>
          <p:nvPr/>
        </p:nvSpPr>
        <p:spPr bwMode="auto">
          <a:xfrm>
            <a:off x="0" y="0"/>
            <a:ext cx="1219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5400" b="1" dirty="0">
                <a:solidFill>
                  <a:srgbClr val="00FF00"/>
                </a:solidFill>
              </a:rPr>
              <a:t>CONSTITUTIONAL ORIGINALISM</a:t>
            </a:r>
          </a:p>
        </p:txBody>
      </p:sp>
      <p:sp>
        <p:nvSpPr>
          <p:cNvPr id="9" name="Rectangle 8">
            <a:extLst>
              <a:ext uri="{FF2B5EF4-FFF2-40B4-BE49-F238E27FC236}">
                <a16:creationId xmlns:a16="http://schemas.microsoft.com/office/drawing/2014/main" id="{2C95E095-C037-47EB-85B3-05A692008308}"/>
              </a:ext>
            </a:extLst>
          </p:cNvPr>
          <p:cNvSpPr/>
          <p:nvPr/>
        </p:nvSpPr>
        <p:spPr>
          <a:xfrm>
            <a:off x="152400" y="5015805"/>
            <a:ext cx="11963400" cy="1384995"/>
          </a:xfrm>
          <a:prstGeom prst="rect">
            <a:avLst/>
          </a:prstGeom>
        </p:spPr>
        <p:txBody>
          <a:bodyPr wrap="square">
            <a:spAutoFit/>
          </a:bodyPr>
          <a:lstStyle/>
          <a:p>
            <a:r>
              <a:rPr lang="en-US" sz="2800" dirty="0">
                <a:solidFill>
                  <a:schemeClr val="bg1"/>
                </a:solidFill>
                <a:latin typeface="+mn-lt"/>
              </a:rPr>
              <a:t>“Economist Thomas Sowell argues in his book </a:t>
            </a:r>
            <a:r>
              <a:rPr lang="en-US" sz="2800" i="1" dirty="0">
                <a:solidFill>
                  <a:schemeClr val="bg1"/>
                </a:solidFill>
                <a:latin typeface="+mn-lt"/>
              </a:rPr>
              <a:t>Knowledge and Decisions</a:t>
            </a:r>
            <a:r>
              <a:rPr lang="en-US" sz="2800" dirty="0">
                <a:solidFill>
                  <a:schemeClr val="bg1"/>
                </a:solidFill>
                <a:latin typeface="+mn-lt"/>
              </a:rPr>
              <a:t> that since the original designers of the Constitution </a:t>
            </a:r>
            <a:r>
              <a:rPr lang="en-US" sz="2800" dirty="0">
                <a:solidFill>
                  <a:srgbClr val="00FF00"/>
                </a:solidFill>
                <a:latin typeface="+mn-lt"/>
              </a:rPr>
              <a:t>provided for the process of changing it</a:t>
            </a:r>
            <a:r>
              <a:rPr lang="en-US" sz="2800" dirty="0">
                <a:solidFill>
                  <a:schemeClr val="bg1"/>
                </a:solidFill>
                <a:latin typeface="+mn-lt"/>
              </a:rPr>
              <a:t>, they </a:t>
            </a:r>
            <a:r>
              <a:rPr lang="en-US" sz="2800" dirty="0">
                <a:solidFill>
                  <a:srgbClr val="00FF00"/>
                </a:solidFill>
                <a:latin typeface="+mn-lt"/>
              </a:rPr>
              <a:t>never intended for their original words to change meaning</a:t>
            </a:r>
            <a:r>
              <a:rPr lang="en-US" sz="2800" dirty="0">
                <a:solidFill>
                  <a:schemeClr val="bg1"/>
                </a:solidFill>
                <a:latin typeface="+mn-lt"/>
              </a:rPr>
              <a:t>.” </a:t>
            </a:r>
            <a:r>
              <a:rPr lang="en-US" sz="1200" dirty="0">
                <a:solidFill>
                  <a:prstClr val="white"/>
                </a:solidFill>
                <a:latin typeface="Calibri"/>
              </a:rPr>
              <a:t>(Wikipedia: Living Constitution)</a:t>
            </a:r>
            <a:endParaRPr lang="en-US" dirty="0">
              <a:solidFill>
                <a:schemeClr val="bg1"/>
              </a:solidFill>
            </a:endParaRPr>
          </a:p>
        </p:txBody>
      </p:sp>
      <p:sp>
        <p:nvSpPr>
          <p:cNvPr id="11" name="Rectangle 10">
            <a:extLst>
              <a:ext uri="{FF2B5EF4-FFF2-40B4-BE49-F238E27FC236}">
                <a16:creationId xmlns:a16="http://schemas.microsoft.com/office/drawing/2014/main" id="{DF72D1E9-4D06-447B-93F6-5ED8A34BCD43}"/>
              </a:ext>
            </a:extLst>
          </p:cNvPr>
          <p:cNvSpPr/>
          <p:nvPr/>
        </p:nvSpPr>
        <p:spPr>
          <a:xfrm>
            <a:off x="152400" y="1108770"/>
            <a:ext cx="8686800" cy="3539430"/>
          </a:xfrm>
          <a:prstGeom prst="rect">
            <a:avLst/>
          </a:prstGeom>
        </p:spPr>
        <p:txBody>
          <a:bodyPr wrap="square">
            <a:spAutoFit/>
          </a:bodyPr>
          <a:lstStyle/>
          <a:p>
            <a:r>
              <a:rPr lang="en-US" sz="2800" b="1" dirty="0">
                <a:solidFill>
                  <a:srgbClr val="00FF00"/>
                </a:solidFill>
                <a:latin typeface="+mn-lt"/>
              </a:rPr>
              <a:t>Justice Antonin Scalia: </a:t>
            </a:r>
            <a:r>
              <a:rPr lang="en-US" sz="2800" dirty="0">
                <a:solidFill>
                  <a:schemeClr val="bg1"/>
                </a:solidFill>
                <a:latin typeface="+mn-lt"/>
              </a:rPr>
              <a:t>“[There's] the argument of </a:t>
            </a:r>
            <a:r>
              <a:rPr lang="en-US" sz="2800" dirty="0">
                <a:solidFill>
                  <a:srgbClr val="FF0000"/>
                </a:solidFill>
                <a:latin typeface="+mn-lt"/>
              </a:rPr>
              <a:t>flexibility</a:t>
            </a:r>
            <a:r>
              <a:rPr lang="en-US" sz="2800" dirty="0">
                <a:solidFill>
                  <a:schemeClr val="bg1"/>
                </a:solidFill>
                <a:latin typeface="+mn-lt"/>
              </a:rPr>
              <a:t> and it goes something like this: The Constitution is over 200 years old and </a:t>
            </a:r>
            <a:r>
              <a:rPr lang="en-US" sz="2800" dirty="0">
                <a:solidFill>
                  <a:srgbClr val="FFFF00"/>
                </a:solidFill>
                <a:latin typeface="+mn-lt"/>
              </a:rPr>
              <a:t>societies change</a:t>
            </a:r>
            <a:r>
              <a:rPr lang="en-US" sz="2800" dirty="0">
                <a:solidFill>
                  <a:schemeClr val="bg1"/>
                </a:solidFill>
                <a:latin typeface="+mn-lt"/>
              </a:rPr>
              <a:t>. It has to change with society, </a:t>
            </a:r>
            <a:r>
              <a:rPr lang="en-US" sz="2800" dirty="0">
                <a:solidFill>
                  <a:srgbClr val="FF0000"/>
                </a:solidFill>
                <a:latin typeface="+mn-lt"/>
              </a:rPr>
              <a:t>like a living organism</a:t>
            </a:r>
            <a:r>
              <a:rPr lang="en-US" sz="2800" dirty="0">
                <a:solidFill>
                  <a:schemeClr val="bg1"/>
                </a:solidFill>
                <a:latin typeface="+mn-lt"/>
              </a:rPr>
              <a:t>, or it will become brittle and break. But you would have to be an </a:t>
            </a:r>
            <a:r>
              <a:rPr lang="en-US" sz="2800" dirty="0">
                <a:solidFill>
                  <a:srgbClr val="FF0000"/>
                </a:solidFill>
                <a:latin typeface="+mn-lt"/>
              </a:rPr>
              <a:t>idiot</a:t>
            </a:r>
            <a:r>
              <a:rPr lang="en-US" sz="2800" dirty="0">
                <a:solidFill>
                  <a:schemeClr val="bg1"/>
                </a:solidFill>
                <a:latin typeface="+mn-lt"/>
              </a:rPr>
              <a:t> to believe that; the </a:t>
            </a:r>
            <a:r>
              <a:rPr lang="en-US" sz="2800" dirty="0">
                <a:solidFill>
                  <a:srgbClr val="00FF00"/>
                </a:solidFill>
                <a:latin typeface="+mn-lt"/>
              </a:rPr>
              <a:t>Constitution is not a living organism; it is a legal document</a:t>
            </a:r>
            <a:r>
              <a:rPr lang="en-US" sz="2800" dirty="0">
                <a:solidFill>
                  <a:schemeClr val="bg1"/>
                </a:solidFill>
                <a:latin typeface="+mn-lt"/>
              </a:rPr>
              <a:t>. It says something and doesn't say other things...” </a:t>
            </a:r>
            <a:r>
              <a:rPr lang="en-US" sz="1200" dirty="0">
                <a:solidFill>
                  <a:schemeClr val="bg1"/>
                </a:solidFill>
                <a:latin typeface="+mn-lt"/>
              </a:rPr>
              <a:t>(“Scalia jeers fans of 'living' charter“, Washington Times, 2006-02-14).</a:t>
            </a:r>
          </a:p>
        </p:txBody>
      </p:sp>
      <p:pic>
        <p:nvPicPr>
          <p:cNvPr id="3" name="Picture 2" descr="A picture containing person, person, indoor, curtain&#10;&#10;Description automatically generated">
            <a:extLst>
              <a:ext uri="{FF2B5EF4-FFF2-40B4-BE49-F238E27FC236}">
                <a16:creationId xmlns:a16="http://schemas.microsoft.com/office/drawing/2014/main" id="{41EA4D83-BB5C-48B0-A4E0-37F303860F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5401" y="923330"/>
            <a:ext cx="3048000" cy="3811455"/>
          </a:xfrm>
          <a:prstGeom prst="rect">
            <a:avLst/>
          </a:prstGeom>
        </p:spPr>
      </p:pic>
    </p:spTree>
    <p:extLst>
      <p:ext uri="{BB962C8B-B14F-4D97-AF65-F5344CB8AC3E}">
        <p14:creationId xmlns:p14="http://schemas.microsoft.com/office/powerpoint/2010/main" val="252172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latin typeface="+mn-lt"/>
              </a:rPr>
              <a:pPr algn="ctr"/>
              <a:t>5</a:t>
            </a:fld>
            <a:endParaRPr lang="en-US" dirty="0">
              <a:latin typeface="+mn-lt"/>
            </a:endParaRPr>
          </a:p>
        </p:txBody>
      </p:sp>
      <p:sp>
        <p:nvSpPr>
          <p:cNvPr id="8" name="Text Box 17">
            <a:extLst>
              <a:ext uri="{FF2B5EF4-FFF2-40B4-BE49-F238E27FC236}">
                <a16:creationId xmlns:a16="http://schemas.microsoft.com/office/drawing/2014/main" id="{390BD741-EF8B-4308-B331-D86172BA84B0}"/>
              </a:ext>
            </a:extLst>
          </p:cNvPr>
          <p:cNvSpPr txBox="1">
            <a:spLocks noChangeArrowheads="1"/>
          </p:cNvSpPr>
          <p:nvPr/>
        </p:nvSpPr>
        <p:spPr bwMode="auto">
          <a:xfrm>
            <a:off x="0" y="0"/>
            <a:ext cx="1219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5400" b="1" dirty="0">
                <a:solidFill>
                  <a:srgbClr val="00FF00"/>
                </a:solidFill>
              </a:rPr>
              <a:t>CONSTITUTIONAL ORIGINALISM</a:t>
            </a:r>
          </a:p>
        </p:txBody>
      </p:sp>
      <p:pic>
        <p:nvPicPr>
          <p:cNvPr id="2" name="IPP">
            <a:hlinkClick r:id="" action="ppaction://media"/>
            <a:extLst>
              <a:ext uri="{FF2B5EF4-FFF2-40B4-BE49-F238E27FC236}">
                <a16:creationId xmlns:a16="http://schemas.microsoft.com/office/drawing/2014/main" id="{737A737F-79B3-479B-BFE9-E7DBAA1DF3D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43138" y="2371130"/>
            <a:ext cx="7705724" cy="4334470"/>
          </a:xfrm>
          <a:prstGeom prst="rect">
            <a:avLst/>
          </a:prstGeom>
        </p:spPr>
      </p:pic>
      <p:sp>
        <p:nvSpPr>
          <p:cNvPr id="18" name="Rectangle 17">
            <a:extLst>
              <a:ext uri="{FF2B5EF4-FFF2-40B4-BE49-F238E27FC236}">
                <a16:creationId xmlns:a16="http://schemas.microsoft.com/office/drawing/2014/main" id="{B7EF780C-DCA9-4C94-A4A1-46D315B41A28}"/>
              </a:ext>
            </a:extLst>
          </p:cNvPr>
          <p:cNvSpPr/>
          <p:nvPr/>
        </p:nvSpPr>
        <p:spPr>
          <a:xfrm>
            <a:off x="173281" y="927013"/>
            <a:ext cx="11856097" cy="1292662"/>
          </a:xfrm>
          <a:prstGeom prst="rect">
            <a:avLst/>
          </a:prstGeom>
        </p:spPr>
        <p:txBody>
          <a:bodyPr wrap="square">
            <a:spAutoFit/>
          </a:bodyPr>
          <a:lstStyle/>
          <a:p>
            <a:r>
              <a:rPr lang="en-US" sz="2200" b="1" dirty="0">
                <a:solidFill>
                  <a:srgbClr val="00FF00"/>
                </a:solidFill>
                <a:latin typeface="+mn-lt"/>
              </a:rPr>
              <a:t>Elder Oaks: </a:t>
            </a:r>
            <a:r>
              <a:rPr lang="en-US" sz="2200" dirty="0">
                <a:solidFill>
                  <a:schemeClr val="bg1"/>
                </a:solidFill>
                <a:latin typeface="+mn-lt"/>
              </a:rPr>
              <a:t>“There are other </a:t>
            </a:r>
            <a:r>
              <a:rPr lang="en-US" sz="2200" dirty="0">
                <a:solidFill>
                  <a:srgbClr val="FF0000"/>
                </a:solidFill>
                <a:latin typeface="+mn-lt"/>
              </a:rPr>
              <a:t>threats</a:t>
            </a:r>
            <a:r>
              <a:rPr lang="en-US" sz="2200" dirty="0">
                <a:solidFill>
                  <a:schemeClr val="bg1"/>
                </a:solidFill>
                <a:latin typeface="+mn-lt"/>
              </a:rPr>
              <a:t> that undermine the inspired principles of the United States Constitution. The stature of the Constitution is </a:t>
            </a:r>
            <a:r>
              <a:rPr lang="en-US" sz="2200" dirty="0">
                <a:solidFill>
                  <a:srgbClr val="FF0000"/>
                </a:solidFill>
                <a:latin typeface="+mn-lt"/>
              </a:rPr>
              <a:t>diminished</a:t>
            </a:r>
            <a:r>
              <a:rPr lang="en-US" sz="2200" dirty="0">
                <a:solidFill>
                  <a:schemeClr val="bg1"/>
                </a:solidFill>
                <a:latin typeface="+mn-lt"/>
              </a:rPr>
              <a:t> by efforts to substitute current societal trends as the reason for its founding, instead of </a:t>
            </a:r>
            <a:r>
              <a:rPr lang="en-US" sz="2200" dirty="0">
                <a:solidFill>
                  <a:srgbClr val="00FF00"/>
                </a:solidFill>
                <a:latin typeface="+mn-lt"/>
              </a:rPr>
              <a:t>liberty and self-government</a:t>
            </a:r>
            <a:r>
              <a:rPr lang="en-US" sz="2200" dirty="0">
                <a:solidFill>
                  <a:schemeClr val="bg1"/>
                </a:solidFill>
                <a:latin typeface="+mn-lt"/>
              </a:rPr>
              <a:t>.” </a:t>
            </a:r>
          </a:p>
          <a:p>
            <a:r>
              <a:rPr lang="en-US" sz="1200" dirty="0">
                <a:solidFill>
                  <a:schemeClr val="bg1"/>
                </a:solidFill>
                <a:latin typeface="+mn-lt"/>
              </a:rPr>
              <a:t>(Defending Our Divinely Inspired Constitution, Apr. 2021 General Conference)</a:t>
            </a:r>
          </a:p>
        </p:txBody>
      </p:sp>
    </p:spTree>
    <p:extLst>
      <p:ext uri="{BB962C8B-B14F-4D97-AF65-F5344CB8AC3E}">
        <p14:creationId xmlns:p14="http://schemas.microsoft.com/office/powerpoint/2010/main" val="130819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pPr algn="ctr"/>
              <a:t>6</a:t>
            </a:fld>
            <a:endParaRPr lang="en-US" dirty="0"/>
          </a:p>
        </p:txBody>
      </p:sp>
      <p:cxnSp>
        <p:nvCxnSpPr>
          <p:cNvPr id="7" name="Straight Connector 6">
            <a:extLst>
              <a:ext uri="{FF2B5EF4-FFF2-40B4-BE49-F238E27FC236}">
                <a16:creationId xmlns:a16="http://schemas.microsoft.com/office/drawing/2014/main" id="{E5F877B1-3B5E-4EB1-8BF1-99943F3C024D}"/>
              </a:ext>
            </a:extLst>
          </p:cNvPr>
          <p:cNvCxnSpPr/>
          <p:nvPr/>
        </p:nvCxnSpPr>
        <p:spPr>
          <a:xfrm>
            <a:off x="1922805" y="4967067"/>
            <a:ext cx="8458200" cy="0"/>
          </a:xfrm>
          <a:prstGeom prst="line">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0D551F0-0974-49CE-8BDB-FB03553C9963}"/>
              </a:ext>
            </a:extLst>
          </p:cNvPr>
          <p:cNvSpPr txBox="1"/>
          <p:nvPr/>
        </p:nvSpPr>
        <p:spPr>
          <a:xfrm>
            <a:off x="1600200" y="3795891"/>
            <a:ext cx="1183337" cy="907941"/>
          </a:xfrm>
          <a:prstGeom prst="rect">
            <a:avLst/>
          </a:prstGeom>
          <a:noFill/>
          <a:ln>
            <a:noFill/>
          </a:ln>
        </p:spPr>
        <p:txBody>
          <a:bodyPr wrap="none" rtlCol="0">
            <a:spAutoFit/>
          </a:bodyPr>
          <a:lstStyle/>
          <a:p>
            <a:pPr algn="ctr"/>
            <a:r>
              <a:rPr lang="en-US" sz="1200" dirty="0">
                <a:solidFill>
                  <a:schemeClr val="bg1"/>
                </a:solidFill>
                <a:latin typeface="Ubuntu" panose="020B0504030602030204" pitchFamily="34" charset="0"/>
              </a:rPr>
              <a:t>Declaration of</a:t>
            </a:r>
          </a:p>
          <a:p>
            <a:pPr algn="ctr"/>
            <a:r>
              <a:rPr lang="en-US" sz="1200" dirty="0">
                <a:solidFill>
                  <a:schemeClr val="bg1"/>
                </a:solidFill>
                <a:latin typeface="Ubuntu" panose="020B0504030602030204" pitchFamily="34" charset="0"/>
              </a:rPr>
              <a:t>Independence</a:t>
            </a:r>
          </a:p>
          <a:p>
            <a:pPr algn="ctr"/>
            <a:endParaRPr lang="en-US" sz="900" dirty="0">
              <a:solidFill>
                <a:schemeClr val="bg1"/>
              </a:solidFill>
              <a:latin typeface="Ubuntu" panose="020B0504030602030204" pitchFamily="34" charset="0"/>
            </a:endParaRPr>
          </a:p>
          <a:p>
            <a:pPr algn="ctr"/>
            <a:r>
              <a:rPr lang="en-US" sz="2000" dirty="0">
                <a:solidFill>
                  <a:schemeClr val="bg1"/>
                </a:solidFill>
                <a:latin typeface="Ubuntu" panose="020B0504030602030204" pitchFamily="34" charset="0"/>
              </a:rPr>
              <a:t>1776</a:t>
            </a:r>
            <a:endParaRPr lang="en-US" sz="1050" dirty="0">
              <a:solidFill>
                <a:schemeClr val="bg1"/>
              </a:solidFill>
              <a:latin typeface="Ubuntu" panose="020B0504030602030204" pitchFamily="34" charset="0"/>
            </a:endParaRPr>
          </a:p>
        </p:txBody>
      </p:sp>
      <p:cxnSp>
        <p:nvCxnSpPr>
          <p:cNvPr id="13" name="Straight Connector 12">
            <a:extLst>
              <a:ext uri="{FF2B5EF4-FFF2-40B4-BE49-F238E27FC236}">
                <a16:creationId xmlns:a16="http://schemas.microsoft.com/office/drawing/2014/main" id="{152ACBFA-699C-459D-86AD-CD31E912A091}"/>
              </a:ext>
            </a:extLst>
          </p:cNvPr>
          <p:cNvCxnSpPr/>
          <p:nvPr/>
        </p:nvCxnSpPr>
        <p:spPr>
          <a:xfrm>
            <a:off x="2196432" y="4780032"/>
            <a:ext cx="0" cy="381000"/>
          </a:xfrm>
          <a:prstGeom prst="line">
            <a:avLst/>
          </a:prstGeom>
          <a:ln w="19050">
            <a:solidFill>
              <a:srgbClr val="00FF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65E194C-A834-49A5-8294-97969ED295C8}"/>
              </a:ext>
            </a:extLst>
          </p:cNvPr>
          <p:cNvCxnSpPr/>
          <p:nvPr/>
        </p:nvCxnSpPr>
        <p:spPr>
          <a:xfrm>
            <a:off x="10097155" y="4780032"/>
            <a:ext cx="0" cy="381000"/>
          </a:xfrm>
          <a:prstGeom prst="line">
            <a:avLst/>
          </a:prstGeom>
          <a:ln w="19050">
            <a:solidFill>
              <a:srgbClr val="FF00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BF7316C-188B-4D5B-AEA2-79C8BF973B5F}"/>
              </a:ext>
            </a:extLst>
          </p:cNvPr>
          <p:cNvSpPr txBox="1"/>
          <p:nvPr/>
        </p:nvSpPr>
        <p:spPr>
          <a:xfrm>
            <a:off x="9603679" y="4286788"/>
            <a:ext cx="881010" cy="400110"/>
          </a:xfrm>
          <a:prstGeom prst="rect">
            <a:avLst/>
          </a:prstGeom>
          <a:noFill/>
          <a:ln>
            <a:noFill/>
          </a:ln>
        </p:spPr>
        <p:txBody>
          <a:bodyPr wrap="none" rtlCol="0">
            <a:spAutoFit/>
          </a:bodyPr>
          <a:lstStyle/>
          <a:p>
            <a:pPr algn="ctr"/>
            <a:r>
              <a:rPr lang="en-US" sz="2000" dirty="0">
                <a:solidFill>
                  <a:schemeClr val="bg1"/>
                </a:solidFill>
                <a:latin typeface="Ubuntu" panose="020B0504030602030204" pitchFamily="34" charset="0"/>
              </a:rPr>
              <a:t>TODAY</a:t>
            </a:r>
            <a:endParaRPr lang="en-US" sz="1050" dirty="0">
              <a:solidFill>
                <a:schemeClr val="bg1"/>
              </a:solidFill>
              <a:latin typeface="Ubuntu" panose="020B0504030602030204" pitchFamily="34" charset="0"/>
            </a:endParaRPr>
          </a:p>
        </p:txBody>
      </p:sp>
      <p:sp>
        <p:nvSpPr>
          <p:cNvPr id="19" name="TextBox 18">
            <a:extLst>
              <a:ext uri="{FF2B5EF4-FFF2-40B4-BE49-F238E27FC236}">
                <a16:creationId xmlns:a16="http://schemas.microsoft.com/office/drawing/2014/main" id="{15FD7E8B-A863-4A47-B7C0-203B214359F3}"/>
              </a:ext>
            </a:extLst>
          </p:cNvPr>
          <p:cNvSpPr txBox="1"/>
          <p:nvPr/>
        </p:nvSpPr>
        <p:spPr>
          <a:xfrm>
            <a:off x="5732791" y="4286788"/>
            <a:ext cx="768159" cy="400110"/>
          </a:xfrm>
          <a:prstGeom prst="rect">
            <a:avLst/>
          </a:prstGeom>
          <a:noFill/>
          <a:ln>
            <a:noFill/>
          </a:ln>
        </p:spPr>
        <p:txBody>
          <a:bodyPr wrap="none" rtlCol="0">
            <a:spAutoFit/>
          </a:bodyPr>
          <a:lstStyle/>
          <a:p>
            <a:pPr algn="ctr"/>
            <a:r>
              <a:rPr lang="en-US" sz="2000" dirty="0">
                <a:solidFill>
                  <a:schemeClr val="bg1"/>
                </a:solidFill>
                <a:latin typeface="Ubuntu" panose="020B0504030602030204" pitchFamily="34" charset="0"/>
              </a:rPr>
              <a:t>1900</a:t>
            </a:r>
            <a:endParaRPr lang="en-US" sz="1050" dirty="0">
              <a:solidFill>
                <a:schemeClr val="bg1"/>
              </a:solidFill>
              <a:latin typeface="Ubuntu" panose="020B0504030602030204" pitchFamily="34" charset="0"/>
            </a:endParaRPr>
          </a:p>
        </p:txBody>
      </p:sp>
      <p:cxnSp>
        <p:nvCxnSpPr>
          <p:cNvPr id="21" name="Straight Connector 20">
            <a:extLst>
              <a:ext uri="{FF2B5EF4-FFF2-40B4-BE49-F238E27FC236}">
                <a16:creationId xmlns:a16="http://schemas.microsoft.com/office/drawing/2014/main" id="{B48EDD8D-E54F-45D8-A698-EE1DAF57E39B}"/>
              </a:ext>
            </a:extLst>
          </p:cNvPr>
          <p:cNvCxnSpPr/>
          <p:nvPr/>
        </p:nvCxnSpPr>
        <p:spPr>
          <a:xfrm>
            <a:off x="6130214" y="4780032"/>
            <a:ext cx="0" cy="381000"/>
          </a:xfrm>
          <a:prstGeom prst="line">
            <a:avLst/>
          </a:prstGeom>
          <a:ln w="19050">
            <a:solidFill>
              <a:srgbClr val="FF00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4A21308-1BF5-43CF-81F2-D4B6FD390983}"/>
              </a:ext>
            </a:extLst>
          </p:cNvPr>
          <p:cNvCxnSpPr/>
          <p:nvPr/>
        </p:nvCxnSpPr>
        <p:spPr>
          <a:xfrm>
            <a:off x="6103527" y="4780032"/>
            <a:ext cx="0" cy="381000"/>
          </a:xfrm>
          <a:prstGeom prst="line">
            <a:avLst/>
          </a:prstGeom>
          <a:ln w="19050">
            <a:solidFill>
              <a:srgbClr val="00FF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938047C4-6506-4AAE-B7A7-3843BC8CC7FD}"/>
              </a:ext>
            </a:extLst>
          </p:cNvPr>
          <p:cNvGrpSpPr/>
          <p:nvPr/>
        </p:nvGrpSpPr>
        <p:grpSpPr>
          <a:xfrm>
            <a:off x="1600200" y="1405038"/>
            <a:ext cx="2803909" cy="1154641"/>
            <a:chOff x="1246023" y="369359"/>
            <a:chExt cx="2803909" cy="1154641"/>
          </a:xfrm>
        </p:grpSpPr>
        <p:grpSp>
          <p:nvGrpSpPr>
            <p:cNvPr id="24" name="Group 23">
              <a:extLst>
                <a:ext uri="{FF2B5EF4-FFF2-40B4-BE49-F238E27FC236}">
                  <a16:creationId xmlns:a16="http://schemas.microsoft.com/office/drawing/2014/main" id="{3382B25F-976A-4384-9DF7-687A31EA2562}"/>
                </a:ext>
              </a:extLst>
            </p:cNvPr>
            <p:cNvGrpSpPr/>
            <p:nvPr/>
          </p:nvGrpSpPr>
          <p:grpSpPr>
            <a:xfrm>
              <a:off x="1334740" y="705677"/>
              <a:ext cx="2612572" cy="818323"/>
              <a:chOff x="1334740" y="705677"/>
              <a:chExt cx="2612572" cy="818323"/>
            </a:xfrm>
          </p:grpSpPr>
          <p:pic>
            <p:nvPicPr>
              <p:cNvPr id="26" name="Picture 28">
                <a:extLst>
                  <a:ext uri="{FF2B5EF4-FFF2-40B4-BE49-F238E27FC236}">
                    <a16:creationId xmlns:a16="http://schemas.microsoft.com/office/drawing/2014/main" id="{5B1874F6-3C03-4166-80C9-3467A65F3E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2563" y="705677"/>
                <a:ext cx="842807" cy="795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Group 26">
                <a:extLst>
                  <a:ext uri="{FF2B5EF4-FFF2-40B4-BE49-F238E27FC236}">
                    <a16:creationId xmlns:a16="http://schemas.microsoft.com/office/drawing/2014/main" id="{4F4D1C14-CC74-4041-91AE-7B704A7B6F5F}"/>
                  </a:ext>
                </a:extLst>
              </p:cNvPr>
              <p:cNvGrpSpPr/>
              <p:nvPr/>
            </p:nvGrpSpPr>
            <p:grpSpPr>
              <a:xfrm>
                <a:off x="1334740" y="718087"/>
                <a:ext cx="2612572" cy="805913"/>
                <a:chOff x="1055914" y="685800"/>
                <a:chExt cx="2612572" cy="805913"/>
              </a:xfrm>
            </p:grpSpPr>
            <p:grpSp>
              <p:nvGrpSpPr>
                <p:cNvPr id="28" name="Group 27">
                  <a:extLst>
                    <a:ext uri="{FF2B5EF4-FFF2-40B4-BE49-F238E27FC236}">
                      <a16:creationId xmlns:a16="http://schemas.microsoft.com/office/drawing/2014/main" id="{76C40FD8-C3AC-44CB-AAFB-ED43CEC19950}"/>
                    </a:ext>
                  </a:extLst>
                </p:cNvPr>
                <p:cNvGrpSpPr/>
                <p:nvPr/>
              </p:nvGrpSpPr>
              <p:grpSpPr>
                <a:xfrm>
                  <a:off x="1077686" y="686811"/>
                  <a:ext cx="2590800" cy="803879"/>
                  <a:chOff x="-2486989" y="2359980"/>
                  <a:chExt cx="7293613" cy="2263078"/>
                </a:xfrm>
              </p:grpSpPr>
              <p:pic>
                <p:nvPicPr>
                  <p:cNvPr id="34" name="Picture 22" descr="http://ww4.hdnux.com/photos/10/24/06/2179479/5/628x471.jpg">
                    <a:extLst>
                      <a:ext uri="{FF2B5EF4-FFF2-40B4-BE49-F238E27FC236}">
                        <a16:creationId xmlns:a16="http://schemas.microsoft.com/office/drawing/2014/main" id="{93FC405D-1230-4B87-92DE-180BFFC916A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6989" y="2379920"/>
                    <a:ext cx="1543049" cy="224313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descr="http://www.scienceclarified.com/dispute/images/sind_01_img0024.jpg">
                    <a:extLst>
                      <a:ext uri="{FF2B5EF4-FFF2-40B4-BE49-F238E27FC236}">
                        <a16:creationId xmlns:a16="http://schemas.microsoft.com/office/drawing/2014/main" id="{CA624577-DA56-4AC8-A6B2-BFC0BE4E91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1542" y="2365129"/>
                    <a:ext cx="1894205" cy="22431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http://www.lucidcafe.com/library/96mar/96margifs/madison.gif">
                    <a:extLst>
                      <a:ext uri="{FF2B5EF4-FFF2-40B4-BE49-F238E27FC236}">
                        <a16:creationId xmlns:a16="http://schemas.microsoft.com/office/drawing/2014/main" id="{8DE959BC-2D08-448D-AF44-9C021BAAE11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6394" y="2359980"/>
                    <a:ext cx="1700230" cy="22476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8AF010E2-306D-48E1-B10E-685D1D051822}"/>
                    </a:ext>
                  </a:extLst>
                </p:cNvPr>
                <p:cNvGrpSpPr/>
                <p:nvPr/>
              </p:nvGrpSpPr>
              <p:grpSpPr>
                <a:xfrm>
                  <a:off x="1055914" y="685800"/>
                  <a:ext cx="2591115" cy="805913"/>
                  <a:chOff x="1344841" y="707071"/>
                  <a:chExt cx="2591115" cy="805913"/>
                </a:xfrm>
              </p:grpSpPr>
              <p:sp>
                <p:nvSpPr>
                  <p:cNvPr id="30" name="Rectangle 29">
                    <a:extLst>
                      <a:ext uri="{FF2B5EF4-FFF2-40B4-BE49-F238E27FC236}">
                        <a16:creationId xmlns:a16="http://schemas.microsoft.com/office/drawing/2014/main" id="{B2B093CF-5F44-4A60-9C82-1216334EDFA5}"/>
                      </a:ext>
                    </a:extLst>
                  </p:cNvPr>
                  <p:cNvSpPr/>
                  <p:nvPr/>
                </p:nvSpPr>
                <p:spPr>
                  <a:xfrm>
                    <a:off x="1344841" y="707071"/>
                    <a:ext cx="2591115" cy="795528"/>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buntu" panose="020B0504030602030204" pitchFamily="34" charset="0"/>
                    </a:endParaRPr>
                  </a:p>
                </p:txBody>
              </p:sp>
              <p:cxnSp>
                <p:nvCxnSpPr>
                  <p:cNvPr id="31" name="Straight Connector 30">
                    <a:extLst>
                      <a:ext uri="{FF2B5EF4-FFF2-40B4-BE49-F238E27FC236}">
                        <a16:creationId xmlns:a16="http://schemas.microsoft.com/office/drawing/2014/main" id="{222E982A-12EA-4FB2-9F97-26DBA26F680F}"/>
                      </a:ext>
                    </a:extLst>
                  </p:cNvPr>
                  <p:cNvCxnSpPr/>
                  <p:nvPr/>
                </p:nvCxnSpPr>
                <p:spPr>
                  <a:xfrm>
                    <a:off x="1921783" y="708649"/>
                    <a:ext cx="0" cy="7958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03FB6F9-562F-4018-9E40-AE9D2D5FC0A0}"/>
                      </a:ext>
                    </a:extLst>
                  </p:cNvPr>
                  <p:cNvCxnSpPr/>
                  <p:nvPr/>
                </p:nvCxnSpPr>
                <p:spPr>
                  <a:xfrm>
                    <a:off x="2672901" y="708649"/>
                    <a:ext cx="0" cy="7958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92E62D6-2E22-4D1A-9A9B-5B193967B29E}"/>
                      </a:ext>
                    </a:extLst>
                  </p:cNvPr>
                  <p:cNvCxnSpPr/>
                  <p:nvPr/>
                </p:nvCxnSpPr>
                <p:spPr>
                  <a:xfrm>
                    <a:off x="3336927" y="717116"/>
                    <a:ext cx="0" cy="7958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sp>
          <p:nvSpPr>
            <p:cNvPr id="25" name="TextBox 24">
              <a:extLst>
                <a:ext uri="{FF2B5EF4-FFF2-40B4-BE49-F238E27FC236}">
                  <a16:creationId xmlns:a16="http://schemas.microsoft.com/office/drawing/2014/main" id="{06C6F7BA-AAB8-4041-9AC9-BB66369DE5E5}"/>
                </a:ext>
              </a:extLst>
            </p:cNvPr>
            <p:cNvSpPr txBox="1"/>
            <p:nvPr/>
          </p:nvSpPr>
          <p:spPr>
            <a:xfrm>
              <a:off x="1246023" y="369359"/>
              <a:ext cx="2803909" cy="369332"/>
            </a:xfrm>
            <a:prstGeom prst="rect">
              <a:avLst/>
            </a:prstGeom>
            <a:noFill/>
            <a:ln>
              <a:noFill/>
            </a:ln>
          </p:spPr>
          <p:txBody>
            <a:bodyPr wrap="none" rtlCol="0">
              <a:spAutoFit/>
            </a:bodyPr>
            <a:lstStyle/>
            <a:p>
              <a:pPr algn="ctr"/>
              <a:r>
                <a:rPr lang="en-US" b="1" dirty="0">
                  <a:solidFill>
                    <a:srgbClr val="00FF00"/>
                  </a:solidFill>
                  <a:latin typeface="Ubuntu" panose="020B0504030602030204" pitchFamily="34" charset="0"/>
                </a:rPr>
                <a:t>FOUNDER’S ERA </a:t>
              </a:r>
              <a:r>
                <a:rPr lang="en-US" sz="1400" b="1" dirty="0">
                  <a:solidFill>
                    <a:schemeClr val="bg1"/>
                  </a:solidFill>
                  <a:latin typeface="Ubuntu" panose="020B0504030602030204" pitchFamily="34" charset="0"/>
                </a:rPr>
                <a:t>(1776 – 1900)</a:t>
              </a:r>
            </a:p>
          </p:txBody>
        </p:sp>
      </p:grpSp>
      <p:sp>
        <p:nvSpPr>
          <p:cNvPr id="50" name="TextBox 49">
            <a:extLst>
              <a:ext uri="{FF2B5EF4-FFF2-40B4-BE49-F238E27FC236}">
                <a16:creationId xmlns:a16="http://schemas.microsoft.com/office/drawing/2014/main" id="{2A42503F-FBA1-49BD-86F8-283FA67E21C6}"/>
              </a:ext>
            </a:extLst>
          </p:cNvPr>
          <p:cNvSpPr txBox="1"/>
          <p:nvPr/>
        </p:nvSpPr>
        <p:spPr>
          <a:xfrm>
            <a:off x="3159621" y="4724400"/>
            <a:ext cx="2027735" cy="523220"/>
          </a:xfrm>
          <a:prstGeom prst="rect">
            <a:avLst/>
          </a:prstGeom>
          <a:solidFill>
            <a:schemeClr val="tx1"/>
          </a:solidFill>
        </p:spPr>
        <p:txBody>
          <a:bodyPr wrap="none" rtlCol="0">
            <a:spAutoFit/>
          </a:bodyPr>
          <a:lstStyle/>
          <a:p>
            <a:pPr algn="ctr"/>
            <a:r>
              <a:rPr lang="en-US" sz="1200" b="1" dirty="0">
                <a:solidFill>
                  <a:srgbClr val="00FF00"/>
                </a:solidFill>
                <a:latin typeface="Ubuntu" panose="020B0504030602030204" pitchFamily="34" charset="0"/>
              </a:rPr>
              <a:t>Proper Role of Government</a:t>
            </a:r>
          </a:p>
          <a:p>
            <a:pPr algn="ctr"/>
            <a:r>
              <a:rPr lang="en-US" sz="1600" i="1" dirty="0">
                <a:solidFill>
                  <a:srgbClr val="00FF00"/>
                </a:solidFill>
                <a:latin typeface="Ubuntu" panose="020B0504030602030204" pitchFamily="34" charset="0"/>
              </a:rPr>
              <a:t>Secure Natural Rights </a:t>
            </a:r>
          </a:p>
        </p:txBody>
      </p:sp>
      <p:sp>
        <p:nvSpPr>
          <p:cNvPr id="51" name="TextBox 50">
            <a:extLst>
              <a:ext uri="{FF2B5EF4-FFF2-40B4-BE49-F238E27FC236}">
                <a16:creationId xmlns:a16="http://schemas.microsoft.com/office/drawing/2014/main" id="{2B0CC143-08E4-442A-A4B1-689F4B350832}"/>
              </a:ext>
            </a:extLst>
          </p:cNvPr>
          <p:cNvSpPr txBox="1"/>
          <p:nvPr/>
        </p:nvSpPr>
        <p:spPr>
          <a:xfrm>
            <a:off x="7171510" y="4724400"/>
            <a:ext cx="1940147" cy="523220"/>
          </a:xfrm>
          <a:prstGeom prst="rect">
            <a:avLst/>
          </a:prstGeom>
          <a:solidFill>
            <a:schemeClr val="tx1"/>
          </a:solidFill>
        </p:spPr>
        <p:txBody>
          <a:bodyPr wrap="none" rtlCol="0">
            <a:spAutoFit/>
          </a:bodyPr>
          <a:lstStyle/>
          <a:p>
            <a:pPr algn="ctr"/>
            <a:r>
              <a:rPr lang="en-US" sz="1200" b="1" dirty="0">
                <a:solidFill>
                  <a:srgbClr val="FF0000"/>
                </a:solidFill>
                <a:latin typeface="Ubuntu" panose="020B0504030602030204" pitchFamily="34" charset="0"/>
              </a:rPr>
              <a:t>Proper Role of Government</a:t>
            </a:r>
          </a:p>
          <a:p>
            <a:pPr algn="ctr"/>
            <a:r>
              <a:rPr lang="en-US" sz="1600" i="1" dirty="0">
                <a:solidFill>
                  <a:srgbClr val="FF0000"/>
                </a:solidFill>
                <a:latin typeface="Ubuntu" panose="020B0504030602030204" pitchFamily="34" charset="0"/>
              </a:rPr>
              <a:t>Impose Social Justice</a:t>
            </a:r>
          </a:p>
        </p:txBody>
      </p:sp>
      <p:sp>
        <p:nvSpPr>
          <p:cNvPr id="53" name="TextBox 52">
            <a:extLst>
              <a:ext uri="{FF2B5EF4-FFF2-40B4-BE49-F238E27FC236}">
                <a16:creationId xmlns:a16="http://schemas.microsoft.com/office/drawing/2014/main" id="{04FA27D6-E9C2-46D8-998F-B9D8CCB6AF3A}"/>
              </a:ext>
            </a:extLst>
          </p:cNvPr>
          <p:cNvSpPr txBox="1"/>
          <p:nvPr/>
        </p:nvSpPr>
        <p:spPr>
          <a:xfrm>
            <a:off x="5536635" y="3657600"/>
            <a:ext cx="1160470" cy="600164"/>
          </a:xfrm>
          <a:prstGeom prst="rect">
            <a:avLst/>
          </a:prstGeom>
          <a:noFill/>
        </p:spPr>
        <p:txBody>
          <a:bodyPr wrap="square" rtlCol="0">
            <a:spAutoFit/>
          </a:bodyPr>
          <a:lstStyle/>
          <a:p>
            <a:pPr algn="ctr"/>
            <a:r>
              <a:rPr lang="en-US" sz="1100" b="1" dirty="0">
                <a:solidFill>
                  <a:srgbClr val="00FF00"/>
                </a:solidFill>
                <a:latin typeface="Ubuntu" panose="020B0504030602030204" pitchFamily="34" charset="0"/>
              </a:rPr>
              <a:t>Americans</a:t>
            </a:r>
            <a:r>
              <a:rPr lang="en-US" sz="1100" b="1" dirty="0">
                <a:solidFill>
                  <a:srgbClr val="92D050"/>
                </a:solidFill>
                <a:latin typeface="Ubuntu" panose="020B0504030602030204" pitchFamily="34" charset="0"/>
              </a:rPr>
              <a:t> </a:t>
            </a:r>
            <a:r>
              <a:rPr lang="en-US" sz="1100" b="1" dirty="0">
                <a:solidFill>
                  <a:schemeClr val="bg1"/>
                </a:solidFill>
                <a:latin typeface="Ubuntu" panose="020B0504030602030204" pitchFamily="34" charset="0"/>
              </a:rPr>
              <a:t>Educated in </a:t>
            </a:r>
            <a:r>
              <a:rPr lang="en-US" sz="1100" b="1" dirty="0">
                <a:solidFill>
                  <a:srgbClr val="FF0000"/>
                </a:solidFill>
                <a:latin typeface="Ubuntu" panose="020B0504030602030204" pitchFamily="34" charset="0"/>
              </a:rPr>
              <a:t>Europe</a:t>
            </a:r>
          </a:p>
        </p:txBody>
      </p:sp>
      <p:grpSp>
        <p:nvGrpSpPr>
          <p:cNvPr id="58" name="Group 57">
            <a:extLst>
              <a:ext uri="{FF2B5EF4-FFF2-40B4-BE49-F238E27FC236}">
                <a16:creationId xmlns:a16="http://schemas.microsoft.com/office/drawing/2014/main" id="{4227670D-960D-467E-888D-B82C0706E5FA}"/>
              </a:ext>
            </a:extLst>
          </p:cNvPr>
          <p:cNvGrpSpPr/>
          <p:nvPr/>
        </p:nvGrpSpPr>
        <p:grpSpPr>
          <a:xfrm>
            <a:off x="10877510" y="438110"/>
            <a:ext cx="1187058" cy="1162090"/>
            <a:chOff x="5971997" y="5225368"/>
            <a:chExt cx="1187058" cy="1162090"/>
          </a:xfrm>
        </p:grpSpPr>
        <p:sp>
          <p:nvSpPr>
            <p:cNvPr id="64" name="TextBox 63">
              <a:extLst>
                <a:ext uri="{FF2B5EF4-FFF2-40B4-BE49-F238E27FC236}">
                  <a16:creationId xmlns:a16="http://schemas.microsoft.com/office/drawing/2014/main" id="{7A7A724C-ED66-4E68-8093-E16A5F278954}"/>
                </a:ext>
              </a:extLst>
            </p:cNvPr>
            <p:cNvSpPr txBox="1"/>
            <p:nvPr/>
          </p:nvSpPr>
          <p:spPr>
            <a:xfrm>
              <a:off x="5991087" y="5452004"/>
              <a:ext cx="1167968" cy="738664"/>
            </a:xfrm>
            <a:prstGeom prst="rect">
              <a:avLst/>
            </a:prstGeom>
            <a:noFill/>
          </p:spPr>
          <p:txBody>
            <a:bodyPr wrap="square" rtlCol="0">
              <a:spAutoFit/>
            </a:bodyPr>
            <a:lstStyle/>
            <a:p>
              <a:pPr algn="ctr"/>
              <a:r>
                <a:rPr lang="en-US" sz="1400" dirty="0">
                  <a:solidFill>
                    <a:schemeClr val="bg1"/>
                  </a:solidFill>
                  <a:latin typeface="Ubuntu" panose="020B0504030602030204" pitchFamily="34" charset="0"/>
                </a:rPr>
                <a:t>STATE</a:t>
              </a:r>
            </a:p>
            <a:p>
              <a:pPr algn="ctr"/>
              <a:endParaRPr lang="en-US" sz="1400" dirty="0">
                <a:solidFill>
                  <a:schemeClr val="bg1"/>
                </a:solidFill>
                <a:latin typeface="Ubuntu" panose="020B0504030602030204" pitchFamily="34" charset="0"/>
              </a:endParaRPr>
            </a:p>
            <a:p>
              <a:pPr algn="ctr"/>
              <a:r>
                <a:rPr lang="en-US" sz="1400" dirty="0">
                  <a:solidFill>
                    <a:schemeClr val="bg1"/>
                  </a:solidFill>
                  <a:latin typeface="Ubuntu" panose="020B0504030602030204" pitchFamily="34" charset="0"/>
                </a:rPr>
                <a:t>INDIVIDUAL</a:t>
              </a:r>
              <a:endParaRPr lang="en-US" sz="1400" u="sng" dirty="0">
                <a:solidFill>
                  <a:schemeClr val="bg1"/>
                </a:solidFill>
                <a:uFill>
                  <a:solidFill>
                    <a:srgbClr val="92D050"/>
                  </a:solidFill>
                </a:uFill>
                <a:latin typeface="Ubuntu" panose="020B0504030602030204" pitchFamily="34" charset="0"/>
              </a:endParaRPr>
            </a:p>
          </p:txBody>
        </p:sp>
        <p:grpSp>
          <p:nvGrpSpPr>
            <p:cNvPr id="65" name="Group 64">
              <a:extLst>
                <a:ext uri="{FF2B5EF4-FFF2-40B4-BE49-F238E27FC236}">
                  <a16:creationId xmlns:a16="http://schemas.microsoft.com/office/drawing/2014/main" id="{AA779226-04F4-407B-95A1-ED184282F82C}"/>
                </a:ext>
              </a:extLst>
            </p:cNvPr>
            <p:cNvGrpSpPr/>
            <p:nvPr/>
          </p:nvGrpSpPr>
          <p:grpSpPr>
            <a:xfrm>
              <a:off x="5971997" y="5225368"/>
              <a:ext cx="1162090" cy="1162090"/>
              <a:chOff x="5971997" y="5225368"/>
              <a:chExt cx="1162090" cy="1162090"/>
            </a:xfrm>
          </p:grpSpPr>
          <p:sp>
            <p:nvSpPr>
              <p:cNvPr id="66" name="Oval 65">
                <a:extLst>
                  <a:ext uri="{FF2B5EF4-FFF2-40B4-BE49-F238E27FC236}">
                    <a16:creationId xmlns:a16="http://schemas.microsoft.com/office/drawing/2014/main" id="{B3B8694B-88D5-417F-8EEF-7A9E71AEA217}"/>
                  </a:ext>
                </a:extLst>
              </p:cNvPr>
              <p:cNvSpPr/>
              <p:nvPr/>
            </p:nvSpPr>
            <p:spPr>
              <a:xfrm>
                <a:off x="5971997" y="5225368"/>
                <a:ext cx="1162090" cy="1162090"/>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Ubuntu" panose="020B0504030602030204" pitchFamily="34" charset="0"/>
                </a:endParaRPr>
              </a:p>
            </p:txBody>
          </p:sp>
          <p:cxnSp>
            <p:nvCxnSpPr>
              <p:cNvPr id="67" name="Straight Connector 66">
                <a:extLst>
                  <a:ext uri="{FF2B5EF4-FFF2-40B4-BE49-F238E27FC236}">
                    <a16:creationId xmlns:a16="http://schemas.microsoft.com/office/drawing/2014/main" id="{40BE0EBA-B0E7-48A1-B00F-7AE4581B9686}"/>
                  </a:ext>
                </a:extLst>
              </p:cNvPr>
              <p:cNvCxnSpPr/>
              <p:nvPr/>
            </p:nvCxnSpPr>
            <p:spPr>
              <a:xfrm>
                <a:off x="6179463" y="5817299"/>
                <a:ext cx="7415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1" name="TextBox 60">
            <a:extLst>
              <a:ext uri="{FF2B5EF4-FFF2-40B4-BE49-F238E27FC236}">
                <a16:creationId xmlns:a16="http://schemas.microsoft.com/office/drawing/2014/main" id="{E8A08921-D9E3-45A4-9CF2-C566FC978766}"/>
              </a:ext>
            </a:extLst>
          </p:cNvPr>
          <p:cNvSpPr txBox="1"/>
          <p:nvPr/>
        </p:nvSpPr>
        <p:spPr>
          <a:xfrm>
            <a:off x="10812295" y="1739102"/>
            <a:ext cx="1309974" cy="1077218"/>
          </a:xfrm>
          <a:prstGeom prst="rect">
            <a:avLst/>
          </a:prstGeom>
          <a:noFill/>
        </p:spPr>
        <p:txBody>
          <a:bodyPr wrap="none" rtlCol="0">
            <a:spAutoFit/>
          </a:bodyPr>
          <a:lstStyle/>
          <a:p>
            <a:pPr algn="ctr"/>
            <a:r>
              <a:rPr lang="en-US" dirty="0">
                <a:solidFill>
                  <a:srgbClr val="FF0000"/>
                </a:solidFill>
                <a:uFill>
                  <a:solidFill>
                    <a:srgbClr val="FF0000"/>
                  </a:solidFill>
                </a:uFill>
                <a:latin typeface="Ubuntu" panose="020B0504030602030204" pitchFamily="34" charset="0"/>
              </a:rPr>
              <a:t>Statism</a:t>
            </a:r>
          </a:p>
          <a:p>
            <a:pPr algn="ctr"/>
            <a:endParaRPr lang="en-US" sz="500" dirty="0">
              <a:solidFill>
                <a:srgbClr val="FF0000"/>
              </a:solidFill>
              <a:uFill>
                <a:solidFill>
                  <a:srgbClr val="FF0000"/>
                </a:solidFill>
              </a:uFill>
              <a:latin typeface="Ubuntu" panose="020B0504030602030204" pitchFamily="34" charset="0"/>
            </a:endParaRPr>
          </a:p>
          <a:p>
            <a:pPr algn="ctr"/>
            <a:r>
              <a:rPr lang="en-US" dirty="0">
                <a:solidFill>
                  <a:srgbClr val="FF0000"/>
                </a:solidFill>
                <a:uFill>
                  <a:solidFill>
                    <a:srgbClr val="FF0000"/>
                  </a:solidFill>
                </a:uFill>
                <a:latin typeface="Ubuntu" panose="020B0504030602030204" pitchFamily="34" charset="0"/>
              </a:rPr>
              <a:t>Collectivism</a:t>
            </a:r>
          </a:p>
          <a:p>
            <a:pPr algn="ctr"/>
            <a:endParaRPr lang="en-US" sz="500" dirty="0">
              <a:solidFill>
                <a:srgbClr val="FF0000"/>
              </a:solidFill>
              <a:uFill>
                <a:solidFill>
                  <a:srgbClr val="FF0000"/>
                </a:solidFill>
              </a:uFill>
              <a:latin typeface="Ubuntu" panose="020B0504030602030204" pitchFamily="34" charset="0"/>
            </a:endParaRPr>
          </a:p>
          <a:p>
            <a:pPr algn="ctr"/>
            <a:r>
              <a:rPr lang="en-US" dirty="0">
                <a:solidFill>
                  <a:srgbClr val="FF0000"/>
                </a:solidFill>
                <a:uFill>
                  <a:solidFill>
                    <a:srgbClr val="FF0000"/>
                  </a:solidFill>
                </a:uFill>
                <a:latin typeface="Ubuntu" panose="020B0504030602030204" pitchFamily="34" charset="0"/>
              </a:rPr>
              <a:t>Socialism</a:t>
            </a:r>
          </a:p>
        </p:txBody>
      </p:sp>
      <p:grpSp>
        <p:nvGrpSpPr>
          <p:cNvPr id="69" name="Group 68">
            <a:extLst>
              <a:ext uri="{FF2B5EF4-FFF2-40B4-BE49-F238E27FC236}">
                <a16:creationId xmlns:a16="http://schemas.microsoft.com/office/drawing/2014/main" id="{D48F853D-40E7-4156-81E0-71E0EE74EDAF}"/>
              </a:ext>
            </a:extLst>
          </p:cNvPr>
          <p:cNvGrpSpPr/>
          <p:nvPr/>
        </p:nvGrpSpPr>
        <p:grpSpPr>
          <a:xfrm>
            <a:off x="133310" y="438110"/>
            <a:ext cx="1216739" cy="1162090"/>
            <a:chOff x="5971997" y="5225368"/>
            <a:chExt cx="1216739" cy="1162090"/>
          </a:xfrm>
        </p:grpSpPr>
        <p:sp>
          <p:nvSpPr>
            <p:cNvPr id="76" name="TextBox 75">
              <a:extLst>
                <a:ext uri="{FF2B5EF4-FFF2-40B4-BE49-F238E27FC236}">
                  <a16:creationId xmlns:a16="http://schemas.microsoft.com/office/drawing/2014/main" id="{B03A9BC5-0CB5-46E2-B401-FAE9F73586D0}"/>
                </a:ext>
              </a:extLst>
            </p:cNvPr>
            <p:cNvSpPr txBox="1"/>
            <p:nvPr/>
          </p:nvSpPr>
          <p:spPr>
            <a:xfrm>
              <a:off x="5991087" y="5473058"/>
              <a:ext cx="1197649" cy="738664"/>
            </a:xfrm>
            <a:prstGeom prst="rect">
              <a:avLst/>
            </a:prstGeom>
            <a:noFill/>
          </p:spPr>
          <p:txBody>
            <a:bodyPr wrap="square" rtlCol="0">
              <a:spAutoFit/>
            </a:bodyPr>
            <a:lstStyle/>
            <a:p>
              <a:pPr algn="ctr"/>
              <a:r>
                <a:rPr lang="en-US" sz="1400" dirty="0">
                  <a:solidFill>
                    <a:schemeClr val="bg1"/>
                  </a:solidFill>
                  <a:latin typeface="Ubuntu" panose="020B0504030602030204" pitchFamily="34" charset="0"/>
                </a:rPr>
                <a:t>INDIVIDUAL</a:t>
              </a:r>
            </a:p>
            <a:p>
              <a:pPr algn="ctr"/>
              <a:endParaRPr lang="en-US" sz="1400" dirty="0">
                <a:solidFill>
                  <a:schemeClr val="bg1"/>
                </a:solidFill>
                <a:latin typeface="Ubuntu" panose="020B0504030602030204" pitchFamily="34" charset="0"/>
              </a:endParaRPr>
            </a:p>
            <a:p>
              <a:pPr algn="ctr"/>
              <a:r>
                <a:rPr lang="en-US" sz="1400" dirty="0">
                  <a:solidFill>
                    <a:schemeClr val="bg1"/>
                  </a:solidFill>
                  <a:latin typeface="Ubuntu" panose="020B0504030602030204" pitchFamily="34" charset="0"/>
                </a:rPr>
                <a:t>STATE</a:t>
              </a:r>
              <a:endParaRPr lang="en-US" sz="1400" u="sng" dirty="0">
                <a:solidFill>
                  <a:schemeClr val="bg1"/>
                </a:solidFill>
                <a:uFill>
                  <a:solidFill>
                    <a:srgbClr val="92D050"/>
                  </a:solidFill>
                </a:uFill>
                <a:latin typeface="Ubuntu" panose="020B0504030602030204" pitchFamily="34" charset="0"/>
              </a:endParaRPr>
            </a:p>
          </p:txBody>
        </p:sp>
        <p:grpSp>
          <p:nvGrpSpPr>
            <p:cNvPr id="77" name="Group 76">
              <a:extLst>
                <a:ext uri="{FF2B5EF4-FFF2-40B4-BE49-F238E27FC236}">
                  <a16:creationId xmlns:a16="http://schemas.microsoft.com/office/drawing/2014/main" id="{20A05630-422B-47D6-82FE-E6FC4FBFA97A}"/>
                </a:ext>
              </a:extLst>
            </p:cNvPr>
            <p:cNvGrpSpPr/>
            <p:nvPr/>
          </p:nvGrpSpPr>
          <p:grpSpPr>
            <a:xfrm>
              <a:off x="5971997" y="5225368"/>
              <a:ext cx="1162090" cy="1162090"/>
              <a:chOff x="5971997" y="5225368"/>
              <a:chExt cx="1162090" cy="1162090"/>
            </a:xfrm>
          </p:grpSpPr>
          <p:sp>
            <p:nvSpPr>
              <p:cNvPr id="78" name="Oval 77">
                <a:extLst>
                  <a:ext uri="{FF2B5EF4-FFF2-40B4-BE49-F238E27FC236}">
                    <a16:creationId xmlns:a16="http://schemas.microsoft.com/office/drawing/2014/main" id="{2436D978-02CE-41E1-B7AE-AC00CB77CE53}"/>
                  </a:ext>
                </a:extLst>
              </p:cNvPr>
              <p:cNvSpPr/>
              <p:nvPr/>
            </p:nvSpPr>
            <p:spPr>
              <a:xfrm>
                <a:off x="5971997" y="5225368"/>
                <a:ext cx="1162090" cy="1162090"/>
              </a:xfrm>
              <a:prstGeom prst="ellipse">
                <a:avLst/>
              </a:prstGeom>
              <a:noFill/>
              <a:ln w="19050">
                <a:solidFill>
                  <a:srgbClr val="00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Ubuntu" panose="020B0504030602030204" pitchFamily="34" charset="0"/>
                </a:endParaRPr>
              </a:p>
            </p:txBody>
          </p:sp>
          <p:cxnSp>
            <p:nvCxnSpPr>
              <p:cNvPr id="79" name="Straight Connector 78">
                <a:extLst>
                  <a:ext uri="{FF2B5EF4-FFF2-40B4-BE49-F238E27FC236}">
                    <a16:creationId xmlns:a16="http://schemas.microsoft.com/office/drawing/2014/main" id="{4DAFE530-8229-4239-89DF-DDC404E9A594}"/>
                  </a:ext>
                </a:extLst>
              </p:cNvPr>
              <p:cNvCxnSpPr/>
              <p:nvPr/>
            </p:nvCxnSpPr>
            <p:spPr>
              <a:xfrm>
                <a:off x="6179463" y="5817299"/>
                <a:ext cx="7415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72" name="TextBox 71">
            <a:extLst>
              <a:ext uri="{FF2B5EF4-FFF2-40B4-BE49-F238E27FC236}">
                <a16:creationId xmlns:a16="http://schemas.microsoft.com/office/drawing/2014/main" id="{3869DC44-8112-4720-B7FF-C3A41D0EA406}"/>
              </a:ext>
            </a:extLst>
          </p:cNvPr>
          <p:cNvSpPr txBox="1"/>
          <p:nvPr/>
        </p:nvSpPr>
        <p:spPr>
          <a:xfrm>
            <a:off x="64119" y="1722360"/>
            <a:ext cx="1430200" cy="1077218"/>
          </a:xfrm>
          <a:prstGeom prst="rect">
            <a:avLst/>
          </a:prstGeom>
          <a:noFill/>
        </p:spPr>
        <p:txBody>
          <a:bodyPr wrap="none" rtlCol="0">
            <a:spAutoFit/>
          </a:bodyPr>
          <a:lstStyle/>
          <a:p>
            <a:pPr algn="ctr"/>
            <a:r>
              <a:rPr lang="en-US" dirty="0">
                <a:solidFill>
                  <a:srgbClr val="00FF00"/>
                </a:solidFill>
                <a:uFill>
                  <a:solidFill>
                    <a:srgbClr val="FF0000"/>
                  </a:solidFill>
                </a:uFill>
                <a:latin typeface="Ubuntu" panose="020B0504030602030204" pitchFamily="34" charset="0"/>
              </a:rPr>
              <a:t>Federalism</a:t>
            </a:r>
          </a:p>
          <a:p>
            <a:pPr algn="ctr"/>
            <a:endParaRPr lang="en-US" sz="500" dirty="0">
              <a:solidFill>
                <a:srgbClr val="00FF00"/>
              </a:solidFill>
              <a:uFill>
                <a:solidFill>
                  <a:srgbClr val="FF0000"/>
                </a:solidFill>
              </a:uFill>
              <a:latin typeface="Ubuntu" panose="020B0504030602030204" pitchFamily="34" charset="0"/>
            </a:endParaRPr>
          </a:p>
          <a:p>
            <a:pPr algn="ctr"/>
            <a:r>
              <a:rPr lang="en-US" dirty="0">
                <a:solidFill>
                  <a:srgbClr val="00FF00"/>
                </a:solidFill>
                <a:uFill>
                  <a:solidFill>
                    <a:srgbClr val="FF0000"/>
                  </a:solidFill>
                </a:uFill>
                <a:latin typeface="Ubuntu" panose="020B0504030602030204" pitchFamily="34" charset="0"/>
              </a:rPr>
              <a:t>Individualism</a:t>
            </a:r>
          </a:p>
          <a:p>
            <a:pPr algn="ctr"/>
            <a:endParaRPr lang="en-US" sz="500" dirty="0">
              <a:solidFill>
                <a:srgbClr val="00FF00"/>
              </a:solidFill>
              <a:uFill>
                <a:solidFill>
                  <a:srgbClr val="FF0000"/>
                </a:solidFill>
              </a:uFill>
              <a:latin typeface="Ubuntu" panose="020B0504030602030204" pitchFamily="34" charset="0"/>
            </a:endParaRPr>
          </a:p>
          <a:p>
            <a:pPr algn="ctr"/>
            <a:r>
              <a:rPr lang="en-US" dirty="0">
                <a:solidFill>
                  <a:srgbClr val="00FF00"/>
                </a:solidFill>
                <a:uFill>
                  <a:solidFill>
                    <a:srgbClr val="FF0000"/>
                  </a:solidFill>
                </a:uFill>
                <a:latin typeface="Ubuntu" panose="020B0504030602030204" pitchFamily="34" charset="0"/>
              </a:rPr>
              <a:t>Capitalism</a:t>
            </a:r>
          </a:p>
        </p:txBody>
      </p:sp>
      <p:sp>
        <p:nvSpPr>
          <p:cNvPr id="80" name="TextBox 79">
            <a:extLst>
              <a:ext uri="{FF2B5EF4-FFF2-40B4-BE49-F238E27FC236}">
                <a16:creationId xmlns:a16="http://schemas.microsoft.com/office/drawing/2014/main" id="{54B836B6-4736-49A2-8DB4-2FF1819E4E6D}"/>
              </a:ext>
            </a:extLst>
          </p:cNvPr>
          <p:cNvSpPr txBox="1"/>
          <p:nvPr/>
        </p:nvSpPr>
        <p:spPr>
          <a:xfrm>
            <a:off x="3179659" y="3657600"/>
            <a:ext cx="1994200" cy="830997"/>
          </a:xfrm>
          <a:prstGeom prst="rect">
            <a:avLst/>
          </a:prstGeom>
          <a:noFill/>
        </p:spPr>
        <p:txBody>
          <a:bodyPr wrap="none" rtlCol="0">
            <a:spAutoFit/>
          </a:bodyPr>
          <a:lstStyle/>
          <a:p>
            <a:pPr algn="ctr"/>
            <a:r>
              <a:rPr lang="en-US" sz="2400" b="1" dirty="0">
                <a:solidFill>
                  <a:srgbClr val="00FF00"/>
                </a:solidFill>
                <a:latin typeface="Ubuntu" panose="020B0504030602030204" pitchFamily="34" charset="0"/>
              </a:rPr>
              <a:t>Constitutional</a:t>
            </a:r>
          </a:p>
          <a:p>
            <a:pPr algn="ctr"/>
            <a:r>
              <a:rPr lang="en-US" sz="2400" b="1" dirty="0">
                <a:solidFill>
                  <a:srgbClr val="00FF00"/>
                </a:solidFill>
                <a:latin typeface="Ubuntu" panose="020B0504030602030204" pitchFamily="34" charset="0"/>
              </a:rPr>
              <a:t>Republic</a:t>
            </a:r>
          </a:p>
        </p:txBody>
      </p:sp>
      <p:sp>
        <p:nvSpPr>
          <p:cNvPr id="81" name="TextBox 80">
            <a:extLst>
              <a:ext uri="{FF2B5EF4-FFF2-40B4-BE49-F238E27FC236}">
                <a16:creationId xmlns:a16="http://schemas.microsoft.com/office/drawing/2014/main" id="{8DF59E45-D212-4A8D-BDE4-5BFF5B5FBBB8}"/>
              </a:ext>
            </a:extLst>
          </p:cNvPr>
          <p:cNvSpPr txBox="1"/>
          <p:nvPr/>
        </p:nvSpPr>
        <p:spPr>
          <a:xfrm>
            <a:off x="6844647" y="3660463"/>
            <a:ext cx="2639826" cy="830997"/>
          </a:xfrm>
          <a:prstGeom prst="rect">
            <a:avLst/>
          </a:prstGeom>
          <a:noFill/>
        </p:spPr>
        <p:txBody>
          <a:bodyPr wrap="none" rtlCol="0">
            <a:spAutoFit/>
          </a:bodyPr>
          <a:lstStyle/>
          <a:p>
            <a:pPr algn="ctr"/>
            <a:r>
              <a:rPr lang="en-US" sz="2400" b="1" dirty="0">
                <a:solidFill>
                  <a:srgbClr val="FF0000"/>
                </a:solidFill>
                <a:latin typeface="Ubuntu" panose="020B0504030602030204" pitchFamily="34" charset="0"/>
              </a:rPr>
              <a:t>Post-Constitutional</a:t>
            </a:r>
          </a:p>
          <a:p>
            <a:pPr algn="ctr"/>
            <a:r>
              <a:rPr lang="en-US" sz="2400" b="1" dirty="0">
                <a:solidFill>
                  <a:srgbClr val="FF0000"/>
                </a:solidFill>
                <a:latin typeface="Ubuntu" panose="020B0504030602030204" pitchFamily="34" charset="0"/>
              </a:rPr>
              <a:t>Welfare State</a:t>
            </a:r>
          </a:p>
        </p:txBody>
      </p:sp>
      <p:sp>
        <p:nvSpPr>
          <p:cNvPr id="82" name="TextBox 81">
            <a:extLst>
              <a:ext uri="{FF2B5EF4-FFF2-40B4-BE49-F238E27FC236}">
                <a16:creationId xmlns:a16="http://schemas.microsoft.com/office/drawing/2014/main" id="{A9747CD9-D04E-4EB3-A5B9-245B24F2F253}"/>
              </a:ext>
            </a:extLst>
          </p:cNvPr>
          <p:cNvSpPr txBox="1"/>
          <p:nvPr/>
        </p:nvSpPr>
        <p:spPr>
          <a:xfrm>
            <a:off x="4485664" y="1868269"/>
            <a:ext cx="1081332" cy="738664"/>
          </a:xfrm>
          <a:prstGeom prst="rect">
            <a:avLst/>
          </a:prstGeom>
          <a:noFill/>
        </p:spPr>
        <p:txBody>
          <a:bodyPr wrap="square" rtlCol="0">
            <a:spAutoFit/>
          </a:bodyPr>
          <a:lstStyle/>
          <a:p>
            <a:pPr algn="ctr"/>
            <a:r>
              <a:rPr lang="en-US" sz="1400" b="1" dirty="0">
                <a:solidFill>
                  <a:srgbClr val="00FF00"/>
                </a:solidFill>
                <a:latin typeface="Ubuntu" panose="020B0504030602030204" pitchFamily="34" charset="0"/>
              </a:rPr>
              <a:t>Governing Principle</a:t>
            </a:r>
          </a:p>
          <a:p>
            <a:pPr algn="ctr"/>
            <a:r>
              <a:rPr lang="en-US" sz="1400" b="1" dirty="0">
                <a:solidFill>
                  <a:schemeClr val="bg1"/>
                </a:solidFill>
                <a:latin typeface="Ubuntu" panose="020B0504030602030204" pitchFamily="34" charset="0"/>
              </a:rPr>
              <a:t>Liberty</a:t>
            </a:r>
          </a:p>
        </p:txBody>
      </p:sp>
      <p:sp>
        <p:nvSpPr>
          <p:cNvPr id="83" name="TextBox 82">
            <a:extLst>
              <a:ext uri="{FF2B5EF4-FFF2-40B4-BE49-F238E27FC236}">
                <a16:creationId xmlns:a16="http://schemas.microsoft.com/office/drawing/2014/main" id="{3BA14898-25AA-46F3-9241-0B6F4A0A7BCE}"/>
              </a:ext>
            </a:extLst>
          </p:cNvPr>
          <p:cNvSpPr txBox="1"/>
          <p:nvPr/>
        </p:nvSpPr>
        <p:spPr>
          <a:xfrm>
            <a:off x="6616106" y="1868269"/>
            <a:ext cx="1080094" cy="738664"/>
          </a:xfrm>
          <a:prstGeom prst="rect">
            <a:avLst/>
          </a:prstGeom>
          <a:noFill/>
        </p:spPr>
        <p:txBody>
          <a:bodyPr wrap="square" rtlCol="0">
            <a:spAutoFit/>
          </a:bodyPr>
          <a:lstStyle/>
          <a:p>
            <a:pPr algn="ctr"/>
            <a:r>
              <a:rPr lang="en-US" sz="1400" b="1" dirty="0">
                <a:solidFill>
                  <a:srgbClr val="FF0000"/>
                </a:solidFill>
                <a:latin typeface="Ubuntu" panose="020B0504030602030204" pitchFamily="34" charset="0"/>
              </a:rPr>
              <a:t>Governing Principle</a:t>
            </a:r>
          </a:p>
          <a:p>
            <a:pPr algn="ctr"/>
            <a:r>
              <a:rPr lang="en-US" sz="1400" b="1" dirty="0">
                <a:solidFill>
                  <a:schemeClr val="bg1"/>
                </a:solidFill>
                <a:latin typeface="Ubuntu" panose="020B0504030602030204" pitchFamily="34" charset="0"/>
              </a:rPr>
              <a:t>Equality</a:t>
            </a:r>
          </a:p>
        </p:txBody>
      </p:sp>
      <p:cxnSp>
        <p:nvCxnSpPr>
          <p:cNvPr id="86" name="Straight Connector 85">
            <a:extLst>
              <a:ext uri="{FF2B5EF4-FFF2-40B4-BE49-F238E27FC236}">
                <a16:creationId xmlns:a16="http://schemas.microsoft.com/office/drawing/2014/main" id="{D33AA136-CCEA-46DC-B2DC-636F7B34F132}"/>
              </a:ext>
            </a:extLst>
          </p:cNvPr>
          <p:cNvCxnSpPr/>
          <p:nvPr/>
        </p:nvCxnSpPr>
        <p:spPr>
          <a:xfrm>
            <a:off x="10008515" y="4778828"/>
            <a:ext cx="0" cy="381000"/>
          </a:xfrm>
          <a:prstGeom prst="line">
            <a:avLst/>
          </a:prstGeom>
          <a:ln w="19050">
            <a:solidFill>
              <a:srgbClr val="92D05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14853E9D-670F-4CE7-872B-29A1E89B4802}"/>
              </a:ext>
            </a:extLst>
          </p:cNvPr>
          <p:cNvSpPr txBox="1"/>
          <p:nvPr/>
        </p:nvSpPr>
        <p:spPr>
          <a:xfrm>
            <a:off x="3266392" y="-35069"/>
            <a:ext cx="5812747" cy="1200329"/>
          </a:xfrm>
          <a:prstGeom prst="rect">
            <a:avLst/>
          </a:prstGeom>
          <a:noFill/>
        </p:spPr>
        <p:txBody>
          <a:bodyPr wrap="square" rtlCol="0">
            <a:spAutoFit/>
          </a:bodyPr>
          <a:lstStyle/>
          <a:p>
            <a:pPr algn="ctr"/>
            <a:r>
              <a:rPr lang="en-US" sz="4000" dirty="0">
                <a:solidFill>
                  <a:srgbClr val="00FF00"/>
                </a:solidFill>
                <a:latin typeface="Ubuntu" panose="020B0504030602030204" pitchFamily="34" charset="0"/>
              </a:rPr>
              <a:t>AME</a:t>
            </a:r>
            <a:r>
              <a:rPr lang="en-US" sz="4000" dirty="0">
                <a:solidFill>
                  <a:srgbClr val="FF0000"/>
                </a:solidFill>
                <a:latin typeface="Ubuntu" panose="020B0504030602030204" pitchFamily="34" charset="0"/>
              </a:rPr>
              <a:t>RIKA</a:t>
            </a:r>
            <a:r>
              <a:rPr lang="en-US" sz="3200" dirty="0">
                <a:solidFill>
                  <a:schemeClr val="bg1"/>
                </a:solidFill>
                <a:latin typeface="Ubuntu" panose="020B0504030602030204" pitchFamily="34" charset="0"/>
              </a:rPr>
              <a:t> </a:t>
            </a:r>
          </a:p>
          <a:p>
            <a:pPr algn="ctr"/>
            <a:r>
              <a:rPr lang="en-US" sz="3200" dirty="0">
                <a:solidFill>
                  <a:srgbClr val="00FF00"/>
                </a:solidFill>
                <a:latin typeface="Ubuntu" panose="020B0504030602030204" pitchFamily="34" charset="0"/>
              </a:rPr>
              <a:t>A House </a:t>
            </a:r>
            <a:r>
              <a:rPr lang="en-US" sz="3200" dirty="0">
                <a:solidFill>
                  <a:srgbClr val="FF0000"/>
                </a:solidFill>
                <a:latin typeface="Ubuntu" panose="020B0504030602030204" pitchFamily="34" charset="0"/>
              </a:rPr>
              <a:t>Divided</a:t>
            </a:r>
          </a:p>
        </p:txBody>
      </p:sp>
      <p:sp>
        <p:nvSpPr>
          <p:cNvPr id="89" name="Bent Arrow 72">
            <a:extLst>
              <a:ext uri="{FF2B5EF4-FFF2-40B4-BE49-F238E27FC236}">
                <a16:creationId xmlns:a16="http://schemas.microsoft.com/office/drawing/2014/main" id="{990793AE-49DA-4E0E-BED6-4871F6E75A47}"/>
              </a:ext>
            </a:extLst>
          </p:cNvPr>
          <p:cNvSpPr/>
          <p:nvPr/>
        </p:nvSpPr>
        <p:spPr>
          <a:xfrm flipH="1" flipV="1">
            <a:off x="5630298" y="1600200"/>
            <a:ext cx="457200" cy="685800"/>
          </a:xfrm>
          <a:prstGeom prst="bentArrow">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Ubuntu" panose="020B0504030602030204" pitchFamily="34" charset="0"/>
            </a:endParaRPr>
          </a:p>
        </p:txBody>
      </p:sp>
      <p:sp>
        <p:nvSpPr>
          <p:cNvPr id="90" name="Bent Arrow 76">
            <a:extLst>
              <a:ext uri="{FF2B5EF4-FFF2-40B4-BE49-F238E27FC236}">
                <a16:creationId xmlns:a16="http://schemas.microsoft.com/office/drawing/2014/main" id="{4C0EE104-C548-4962-8727-4CBCE0169507}"/>
              </a:ext>
            </a:extLst>
          </p:cNvPr>
          <p:cNvSpPr/>
          <p:nvPr/>
        </p:nvSpPr>
        <p:spPr>
          <a:xfrm flipV="1">
            <a:off x="6095553" y="1600200"/>
            <a:ext cx="457200" cy="685800"/>
          </a:xfrm>
          <a:prstGeom prst="ben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Ubuntu" panose="020B0504030602030204" pitchFamily="34" charset="0"/>
            </a:endParaRPr>
          </a:p>
        </p:txBody>
      </p:sp>
      <p:grpSp>
        <p:nvGrpSpPr>
          <p:cNvPr id="91" name="Group 90">
            <a:extLst>
              <a:ext uri="{FF2B5EF4-FFF2-40B4-BE49-F238E27FC236}">
                <a16:creationId xmlns:a16="http://schemas.microsoft.com/office/drawing/2014/main" id="{F18865CF-4EC2-466C-BC33-0342251B9645}"/>
              </a:ext>
            </a:extLst>
          </p:cNvPr>
          <p:cNvGrpSpPr/>
          <p:nvPr/>
        </p:nvGrpSpPr>
        <p:grpSpPr>
          <a:xfrm>
            <a:off x="7820950" y="1405038"/>
            <a:ext cx="3075650" cy="1196712"/>
            <a:chOff x="5030970" y="327288"/>
            <a:chExt cx="3075650" cy="1196712"/>
          </a:xfrm>
        </p:grpSpPr>
        <p:grpSp>
          <p:nvGrpSpPr>
            <p:cNvPr id="92" name="Group 91">
              <a:extLst>
                <a:ext uri="{FF2B5EF4-FFF2-40B4-BE49-F238E27FC236}">
                  <a16:creationId xmlns:a16="http://schemas.microsoft.com/office/drawing/2014/main" id="{22F0CC03-2DD4-46BF-8489-BEE2273E786E}"/>
                </a:ext>
              </a:extLst>
            </p:cNvPr>
            <p:cNvGrpSpPr/>
            <p:nvPr/>
          </p:nvGrpSpPr>
          <p:grpSpPr>
            <a:xfrm>
              <a:off x="5257485" y="718087"/>
              <a:ext cx="2591115" cy="805913"/>
              <a:chOff x="5285750" y="726554"/>
              <a:chExt cx="2591115" cy="805913"/>
            </a:xfrm>
          </p:grpSpPr>
          <p:grpSp>
            <p:nvGrpSpPr>
              <p:cNvPr id="94" name="Group 93">
                <a:extLst>
                  <a:ext uri="{FF2B5EF4-FFF2-40B4-BE49-F238E27FC236}">
                    <a16:creationId xmlns:a16="http://schemas.microsoft.com/office/drawing/2014/main" id="{D0B7D63D-B7A2-4A1C-AABA-73D06E2ED3AD}"/>
                  </a:ext>
                </a:extLst>
              </p:cNvPr>
              <p:cNvGrpSpPr/>
              <p:nvPr/>
            </p:nvGrpSpPr>
            <p:grpSpPr>
              <a:xfrm>
                <a:off x="5319618" y="726554"/>
                <a:ext cx="2557247" cy="797446"/>
                <a:chOff x="5365913" y="762000"/>
                <a:chExt cx="2557247" cy="797446"/>
              </a:xfrm>
            </p:grpSpPr>
            <p:pic>
              <p:nvPicPr>
                <p:cNvPr id="99" name="Picture 2" descr="http://www.yourfinancessimplified.com/wp-content/uploads/2011/11/FDR.jpg">
                  <a:extLst>
                    <a:ext uri="{FF2B5EF4-FFF2-40B4-BE49-F238E27FC236}">
                      <a16:creationId xmlns:a16="http://schemas.microsoft.com/office/drawing/2014/main" id="{BC300288-C549-4FBD-82E5-1633EB9F79D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9400" y="762000"/>
                  <a:ext cx="650108" cy="795528"/>
                </a:xfrm>
                <a:prstGeom prst="rect">
                  <a:avLst/>
                </a:prstGeom>
                <a:noFill/>
                <a:extLst>
                  <a:ext uri="{909E8E84-426E-40DD-AFC4-6F175D3DCCD1}">
                    <a14:hiddenFill xmlns:a14="http://schemas.microsoft.com/office/drawing/2010/main">
                      <a:solidFill>
                        <a:srgbClr val="FFFFFF"/>
                      </a:solidFill>
                    </a14:hiddenFill>
                  </a:ext>
                </a:extLst>
              </p:spPr>
            </p:pic>
            <p:grpSp>
              <p:nvGrpSpPr>
                <p:cNvPr id="100" name="Group 99">
                  <a:extLst>
                    <a:ext uri="{FF2B5EF4-FFF2-40B4-BE49-F238E27FC236}">
                      <a16:creationId xmlns:a16="http://schemas.microsoft.com/office/drawing/2014/main" id="{F5408291-157A-427C-B423-3757FC1ECF97}"/>
                    </a:ext>
                  </a:extLst>
                </p:cNvPr>
                <p:cNvGrpSpPr/>
                <p:nvPr/>
              </p:nvGrpSpPr>
              <p:grpSpPr>
                <a:xfrm>
                  <a:off x="5365913" y="762000"/>
                  <a:ext cx="2557247" cy="797446"/>
                  <a:chOff x="5365913" y="760422"/>
                  <a:chExt cx="2557247" cy="797446"/>
                </a:xfrm>
              </p:grpSpPr>
              <p:pic>
                <p:nvPicPr>
                  <p:cNvPr id="101" name="Picture 4" descr="http://bobcarrblog.files.wordpress.com/2011/11/lyndon20johnson.jpg">
                    <a:extLst>
                      <a:ext uri="{FF2B5EF4-FFF2-40B4-BE49-F238E27FC236}">
                        <a16:creationId xmlns:a16="http://schemas.microsoft.com/office/drawing/2014/main" id="{2ABB585E-32C8-4DB8-8699-F7C33A43622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72865" y="762340"/>
                    <a:ext cx="650295" cy="795528"/>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0" descr="http://www.smart-decisions.net/sites/default/files/content_images/quotes/Woodrow%20Wilson.jpg">
                    <a:extLst>
                      <a:ext uri="{FF2B5EF4-FFF2-40B4-BE49-F238E27FC236}">
                        <a16:creationId xmlns:a16="http://schemas.microsoft.com/office/drawing/2014/main" id="{A05D39C0-24F5-4AD8-8256-9B7CC24F4B7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78031" y="762000"/>
                    <a:ext cx="795528" cy="795528"/>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8" descr="http://www.nndb.com/people/430/000026352/theodore-roosevelt.jpg">
                    <a:extLst>
                      <a:ext uri="{FF2B5EF4-FFF2-40B4-BE49-F238E27FC236}">
                        <a16:creationId xmlns:a16="http://schemas.microsoft.com/office/drawing/2014/main" id="{18AAECE3-1AF7-4732-A298-873B293882B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5365913" y="760422"/>
                    <a:ext cx="613723" cy="79710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95" name="Rectangle 94">
                <a:extLst>
                  <a:ext uri="{FF2B5EF4-FFF2-40B4-BE49-F238E27FC236}">
                    <a16:creationId xmlns:a16="http://schemas.microsoft.com/office/drawing/2014/main" id="{52970220-09E3-46B5-8722-82A6A7DD624E}"/>
                  </a:ext>
                </a:extLst>
              </p:cNvPr>
              <p:cNvSpPr/>
              <p:nvPr/>
            </p:nvSpPr>
            <p:spPr>
              <a:xfrm>
                <a:off x="5285750" y="726554"/>
                <a:ext cx="2591115" cy="795528"/>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buntu" panose="020B0504030602030204" pitchFamily="34" charset="0"/>
                </a:endParaRPr>
              </a:p>
            </p:txBody>
          </p:sp>
          <p:cxnSp>
            <p:nvCxnSpPr>
              <p:cNvPr id="96" name="Straight Connector 95">
                <a:extLst>
                  <a:ext uri="{FF2B5EF4-FFF2-40B4-BE49-F238E27FC236}">
                    <a16:creationId xmlns:a16="http://schemas.microsoft.com/office/drawing/2014/main" id="{AF914536-73AE-4E42-B584-955939779FE0}"/>
                  </a:ext>
                </a:extLst>
              </p:cNvPr>
              <p:cNvCxnSpPr/>
              <p:nvPr/>
            </p:nvCxnSpPr>
            <p:spPr>
              <a:xfrm>
                <a:off x="5933341" y="728132"/>
                <a:ext cx="0" cy="7958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7D6F0F0-A0C9-4B0B-AB3F-4936B6F7BA1E}"/>
                  </a:ext>
                </a:extLst>
              </p:cNvPr>
              <p:cNvCxnSpPr/>
              <p:nvPr/>
            </p:nvCxnSpPr>
            <p:spPr>
              <a:xfrm>
                <a:off x="6629400" y="728132"/>
                <a:ext cx="0" cy="7958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EABD114C-86EE-4666-A581-4B02C1776E78}"/>
                  </a:ext>
                </a:extLst>
              </p:cNvPr>
              <p:cNvCxnSpPr/>
              <p:nvPr/>
            </p:nvCxnSpPr>
            <p:spPr>
              <a:xfrm>
                <a:off x="7239000" y="736599"/>
                <a:ext cx="0" cy="7958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3" name="TextBox 92">
              <a:extLst>
                <a:ext uri="{FF2B5EF4-FFF2-40B4-BE49-F238E27FC236}">
                  <a16:creationId xmlns:a16="http://schemas.microsoft.com/office/drawing/2014/main" id="{CD65ACBF-587A-4A26-9504-82B833AC2524}"/>
                </a:ext>
              </a:extLst>
            </p:cNvPr>
            <p:cNvSpPr txBox="1"/>
            <p:nvPr/>
          </p:nvSpPr>
          <p:spPr>
            <a:xfrm>
              <a:off x="5030970" y="327288"/>
              <a:ext cx="3075650" cy="369332"/>
            </a:xfrm>
            <a:prstGeom prst="rect">
              <a:avLst/>
            </a:prstGeom>
            <a:noFill/>
            <a:ln>
              <a:noFill/>
            </a:ln>
          </p:spPr>
          <p:txBody>
            <a:bodyPr wrap="none" rtlCol="0">
              <a:spAutoFit/>
            </a:bodyPr>
            <a:lstStyle/>
            <a:p>
              <a:pPr algn="ctr"/>
              <a:r>
                <a:rPr lang="en-US" b="1" dirty="0">
                  <a:solidFill>
                    <a:srgbClr val="FF0000"/>
                  </a:solidFill>
                  <a:latin typeface="Ubuntu" panose="020B0504030602030204" pitchFamily="34" charset="0"/>
                </a:rPr>
                <a:t>PROGRESSIVE ERA </a:t>
              </a:r>
              <a:r>
                <a:rPr lang="en-US" sz="1400" b="1" dirty="0">
                  <a:solidFill>
                    <a:schemeClr val="bg1"/>
                  </a:solidFill>
                  <a:latin typeface="Ubuntu" panose="020B0504030602030204" pitchFamily="34" charset="0"/>
                </a:rPr>
                <a:t>(1900 – Today)</a:t>
              </a:r>
            </a:p>
          </p:txBody>
        </p:sp>
      </p:grpSp>
      <p:sp>
        <p:nvSpPr>
          <p:cNvPr id="104" name="TextBox 103">
            <a:extLst>
              <a:ext uri="{FF2B5EF4-FFF2-40B4-BE49-F238E27FC236}">
                <a16:creationId xmlns:a16="http://schemas.microsoft.com/office/drawing/2014/main" id="{1BBEAFBA-0C87-45F4-A7C6-8D56B229C73C}"/>
              </a:ext>
            </a:extLst>
          </p:cNvPr>
          <p:cNvSpPr txBox="1"/>
          <p:nvPr/>
        </p:nvSpPr>
        <p:spPr>
          <a:xfrm>
            <a:off x="7620000" y="2581736"/>
            <a:ext cx="3352800" cy="677108"/>
          </a:xfrm>
          <a:prstGeom prst="rect">
            <a:avLst/>
          </a:prstGeom>
          <a:noFill/>
        </p:spPr>
        <p:txBody>
          <a:bodyPr wrap="square" rtlCol="0">
            <a:spAutoFit/>
          </a:bodyPr>
          <a:lstStyle/>
          <a:p>
            <a:pPr algn="ctr"/>
            <a:r>
              <a:rPr lang="en-US" sz="2400" dirty="0">
                <a:solidFill>
                  <a:srgbClr val="FF0000"/>
                </a:solidFill>
                <a:uFill>
                  <a:solidFill>
                    <a:srgbClr val="FF0000"/>
                  </a:solidFill>
                </a:uFill>
                <a:latin typeface="Ubuntu" panose="020B0504030602030204" pitchFamily="34" charset="0"/>
              </a:rPr>
              <a:t>Statist</a:t>
            </a:r>
          </a:p>
          <a:p>
            <a:pPr algn="ctr"/>
            <a:r>
              <a:rPr lang="en-US" sz="1400" dirty="0">
                <a:solidFill>
                  <a:schemeClr val="bg1"/>
                </a:solidFill>
                <a:uFill>
                  <a:solidFill>
                    <a:srgbClr val="FF0000"/>
                  </a:solidFill>
                </a:uFill>
                <a:latin typeface="Ubuntu" panose="020B0504030602030204" pitchFamily="34" charset="0"/>
              </a:rPr>
              <a:t>Unlimited Government, Implied Powers</a:t>
            </a:r>
          </a:p>
        </p:txBody>
      </p:sp>
      <p:sp>
        <p:nvSpPr>
          <p:cNvPr id="105" name="TextBox 104">
            <a:extLst>
              <a:ext uri="{FF2B5EF4-FFF2-40B4-BE49-F238E27FC236}">
                <a16:creationId xmlns:a16="http://schemas.microsoft.com/office/drawing/2014/main" id="{02470CD7-49BC-42FC-AD92-8D07A1085D60}"/>
              </a:ext>
            </a:extLst>
          </p:cNvPr>
          <p:cNvSpPr txBox="1"/>
          <p:nvPr/>
        </p:nvSpPr>
        <p:spPr>
          <a:xfrm>
            <a:off x="1192476" y="2520049"/>
            <a:ext cx="3595856" cy="677108"/>
          </a:xfrm>
          <a:prstGeom prst="rect">
            <a:avLst/>
          </a:prstGeom>
          <a:noFill/>
        </p:spPr>
        <p:txBody>
          <a:bodyPr wrap="none" rtlCol="0">
            <a:spAutoFit/>
          </a:bodyPr>
          <a:lstStyle/>
          <a:p>
            <a:pPr algn="ctr"/>
            <a:r>
              <a:rPr lang="en-US" sz="2400" dirty="0">
                <a:solidFill>
                  <a:srgbClr val="00FF00"/>
                </a:solidFill>
                <a:uFill>
                  <a:solidFill>
                    <a:srgbClr val="92D050"/>
                  </a:solidFill>
                </a:uFill>
                <a:latin typeface="Ubuntu" panose="020B0504030602030204" pitchFamily="34" charset="0"/>
              </a:rPr>
              <a:t>Originalist</a:t>
            </a:r>
          </a:p>
          <a:p>
            <a:pPr algn="ctr"/>
            <a:r>
              <a:rPr lang="en-US" sz="1400" dirty="0">
                <a:solidFill>
                  <a:schemeClr val="bg1"/>
                </a:solidFill>
                <a:uFill>
                  <a:solidFill>
                    <a:srgbClr val="92D050"/>
                  </a:solidFill>
                </a:uFill>
                <a:latin typeface="Ubuntu" panose="020B0504030602030204" pitchFamily="34" charset="0"/>
              </a:rPr>
              <a:t>Limited Government, Enumerated Powers</a:t>
            </a:r>
          </a:p>
        </p:txBody>
      </p:sp>
      <p:pic>
        <p:nvPicPr>
          <p:cNvPr id="3" name="Picture 2" descr="A picture containing indoor, animal&#10;&#10;Description automatically generated">
            <a:extLst>
              <a:ext uri="{FF2B5EF4-FFF2-40B4-BE49-F238E27FC236}">
                <a16:creationId xmlns:a16="http://schemas.microsoft.com/office/drawing/2014/main" id="{A72B6C29-0830-43CD-A02B-0BC3D594FB5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3879900" y="4800601"/>
            <a:ext cx="3957995" cy="1828799"/>
          </a:xfrm>
          <a:prstGeom prst="rect">
            <a:avLst/>
          </a:prstGeom>
        </p:spPr>
      </p:pic>
      <p:pic>
        <p:nvPicPr>
          <p:cNvPr id="63" name="Picture 62" descr="A close up of a bell&#10;&#10;Description automatically generated">
            <a:extLst>
              <a:ext uri="{FF2B5EF4-FFF2-40B4-BE49-F238E27FC236}">
                <a16:creationId xmlns:a16="http://schemas.microsoft.com/office/drawing/2014/main" id="{24CAA7C6-517E-425A-AD39-2D04462CC5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4340" y="5007557"/>
            <a:ext cx="1235863" cy="1466185"/>
          </a:xfrm>
          <a:prstGeom prst="rect">
            <a:avLst/>
          </a:prstGeom>
        </p:spPr>
      </p:pic>
      <p:pic>
        <p:nvPicPr>
          <p:cNvPr id="39" name="Picture 38" descr="A graph of the us national debt over the last 100 years&#10;&#10;Description automatically generated">
            <a:extLst>
              <a:ext uri="{FF2B5EF4-FFF2-40B4-BE49-F238E27FC236}">
                <a16:creationId xmlns:a16="http://schemas.microsoft.com/office/drawing/2014/main" id="{0849EFD6-93EF-61BF-1AB1-ED359F1356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44000" y="5334000"/>
            <a:ext cx="2057400" cy="1362456"/>
          </a:xfrm>
          <a:prstGeom prst="rect">
            <a:avLst/>
          </a:prstGeom>
        </p:spPr>
      </p:pic>
    </p:spTree>
    <p:extLst>
      <p:ext uri="{BB962C8B-B14F-4D97-AF65-F5344CB8AC3E}">
        <p14:creationId xmlns:p14="http://schemas.microsoft.com/office/powerpoint/2010/main" val="204148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8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P spid="50" grpId="0" animBg="1"/>
      <p:bldP spid="51" grpId="0" animBg="1"/>
      <p:bldP spid="53" grpId="0"/>
      <p:bldP spid="61" grpId="0"/>
      <p:bldP spid="72" grpId="0"/>
      <p:bldP spid="80" grpId="0"/>
      <p:bldP spid="81" grpId="0"/>
      <p:bldP spid="82" grpId="0"/>
      <p:bldP spid="83" grpId="0"/>
      <p:bldP spid="89" grpId="0" animBg="1"/>
      <p:bldP spid="90" grpId="0" animBg="1"/>
      <p:bldP spid="104" grpId="0"/>
      <p:bldP spid="10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pPr algn="ctr"/>
              <a:t>7</a:t>
            </a:fld>
            <a:endParaRPr lang="en-US" dirty="0"/>
          </a:p>
        </p:txBody>
      </p:sp>
      <p:pic>
        <p:nvPicPr>
          <p:cNvPr id="6" name="Picture 5">
            <a:extLst>
              <a:ext uri="{FF2B5EF4-FFF2-40B4-BE49-F238E27FC236}">
                <a16:creationId xmlns:a16="http://schemas.microsoft.com/office/drawing/2014/main" id="{CA9A72B3-C2FE-4E50-8127-62421DAB21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1466884"/>
            <a:ext cx="3809999" cy="4124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59">
            <a:extLst>
              <a:ext uri="{FF2B5EF4-FFF2-40B4-BE49-F238E27FC236}">
                <a16:creationId xmlns:a16="http://schemas.microsoft.com/office/drawing/2014/main" id="{1BFD4FCA-148A-47B7-89A3-F7BE19C6BB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799" y="1466884"/>
            <a:ext cx="5791200" cy="3488844"/>
          </a:xfrm>
          <a:prstGeom prst="rect">
            <a:avLst/>
          </a:prstGeom>
        </p:spPr>
      </p:pic>
      <p:sp>
        <p:nvSpPr>
          <p:cNvPr id="61" name="TextBox 60">
            <a:extLst>
              <a:ext uri="{FF2B5EF4-FFF2-40B4-BE49-F238E27FC236}">
                <a16:creationId xmlns:a16="http://schemas.microsoft.com/office/drawing/2014/main" id="{3FC74812-6476-4180-B5FC-C7C88CC09C16}"/>
              </a:ext>
            </a:extLst>
          </p:cNvPr>
          <p:cNvSpPr txBox="1"/>
          <p:nvPr/>
        </p:nvSpPr>
        <p:spPr>
          <a:xfrm>
            <a:off x="3930370" y="4962153"/>
            <a:ext cx="2546630" cy="707886"/>
          </a:xfrm>
          <a:prstGeom prst="rect">
            <a:avLst/>
          </a:prstGeom>
          <a:solidFill>
            <a:schemeClr val="bg1"/>
          </a:solidFill>
        </p:spPr>
        <p:txBody>
          <a:bodyPr wrap="square" rtlCol="0">
            <a:spAutoFit/>
          </a:bodyPr>
          <a:lstStyle/>
          <a:p>
            <a:pPr algn="ctr"/>
            <a:r>
              <a:rPr lang="en-US" sz="2000" b="1" dirty="0">
                <a:solidFill>
                  <a:srgbClr val="00B050"/>
                </a:solidFill>
                <a:latin typeface="+mn-lt"/>
              </a:rPr>
              <a:t>FOUNDER’S ERA</a:t>
            </a:r>
          </a:p>
          <a:p>
            <a:pPr algn="ctr"/>
            <a:r>
              <a:rPr lang="en-US" sz="2000" b="1" dirty="0">
                <a:solidFill>
                  <a:srgbClr val="00B050"/>
                </a:solidFill>
              </a:rPr>
              <a:t>First 100 Years</a:t>
            </a:r>
          </a:p>
        </p:txBody>
      </p:sp>
      <p:sp>
        <p:nvSpPr>
          <p:cNvPr id="62" name="TextBox 61">
            <a:extLst>
              <a:ext uri="{FF2B5EF4-FFF2-40B4-BE49-F238E27FC236}">
                <a16:creationId xmlns:a16="http://schemas.microsoft.com/office/drawing/2014/main" id="{7C605DDC-DC0E-4162-A01F-2F51A18E21FE}"/>
              </a:ext>
            </a:extLst>
          </p:cNvPr>
          <p:cNvSpPr txBox="1"/>
          <p:nvPr/>
        </p:nvSpPr>
        <p:spPr>
          <a:xfrm>
            <a:off x="685801" y="4962153"/>
            <a:ext cx="3244569" cy="707886"/>
          </a:xfrm>
          <a:prstGeom prst="rect">
            <a:avLst/>
          </a:prstGeom>
          <a:solidFill>
            <a:schemeClr val="bg1"/>
          </a:solidFill>
        </p:spPr>
        <p:txBody>
          <a:bodyPr wrap="square" rtlCol="0">
            <a:spAutoFit/>
          </a:bodyPr>
          <a:lstStyle/>
          <a:p>
            <a:pPr algn="ctr"/>
            <a:r>
              <a:rPr lang="en-US" sz="2000" b="1" dirty="0">
                <a:solidFill>
                  <a:srgbClr val="FF0000"/>
                </a:solidFill>
                <a:latin typeface="+mn-lt"/>
              </a:rPr>
              <a:t>PROGRESSIVE ERA</a:t>
            </a:r>
          </a:p>
          <a:p>
            <a:pPr algn="ctr"/>
            <a:r>
              <a:rPr lang="en-US" sz="2000" b="1" dirty="0">
                <a:solidFill>
                  <a:srgbClr val="FF0000"/>
                </a:solidFill>
              </a:rPr>
              <a:t>Second 100 Years</a:t>
            </a:r>
          </a:p>
        </p:txBody>
      </p:sp>
      <p:cxnSp>
        <p:nvCxnSpPr>
          <p:cNvPr id="63" name="Straight Connector 62">
            <a:extLst>
              <a:ext uri="{FF2B5EF4-FFF2-40B4-BE49-F238E27FC236}">
                <a16:creationId xmlns:a16="http://schemas.microsoft.com/office/drawing/2014/main" id="{A5331DB5-9EE5-424A-A611-D9CB9F109763}"/>
              </a:ext>
            </a:extLst>
          </p:cNvPr>
          <p:cNvCxnSpPr>
            <a:cxnSpLocks/>
          </p:cNvCxnSpPr>
          <p:nvPr/>
        </p:nvCxnSpPr>
        <p:spPr>
          <a:xfrm>
            <a:off x="3809999" y="5060439"/>
            <a:ext cx="0" cy="590492"/>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2903551F-AABA-419B-BE90-C58F1224031A}"/>
              </a:ext>
            </a:extLst>
          </p:cNvPr>
          <p:cNvSpPr txBox="1"/>
          <p:nvPr/>
        </p:nvSpPr>
        <p:spPr>
          <a:xfrm>
            <a:off x="0" y="0"/>
            <a:ext cx="12192000" cy="830997"/>
          </a:xfrm>
          <a:prstGeom prst="rect">
            <a:avLst/>
          </a:prstGeom>
          <a:noFill/>
        </p:spPr>
        <p:txBody>
          <a:bodyPr wrap="square" rtlCol="0">
            <a:spAutoFit/>
          </a:bodyPr>
          <a:lstStyle/>
          <a:p>
            <a:pPr algn="ctr"/>
            <a:r>
              <a:rPr lang="en-US" sz="4800" b="1" dirty="0">
                <a:solidFill>
                  <a:srgbClr val="FF0000"/>
                </a:solidFill>
                <a:effectLst>
                  <a:outerShdw blurRad="38100" dist="38100" dir="2700000" algn="tl">
                    <a:srgbClr val="000000">
                      <a:alpha val="43137"/>
                    </a:srgbClr>
                  </a:outerShdw>
                </a:effectLst>
                <a:latin typeface="+mn-lt"/>
              </a:rPr>
              <a:t>A HOUSE DIVIDED</a:t>
            </a:r>
          </a:p>
        </p:txBody>
      </p:sp>
      <p:sp>
        <p:nvSpPr>
          <p:cNvPr id="2" name="Rectangle 1">
            <a:extLst>
              <a:ext uri="{FF2B5EF4-FFF2-40B4-BE49-F238E27FC236}">
                <a16:creationId xmlns:a16="http://schemas.microsoft.com/office/drawing/2014/main" id="{9561F043-F0A4-462E-A931-88DB4F7A70D0}"/>
              </a:ext>
            </a:extLst>
          </p:cNvPr>
          <p:cNvSpPr/>
          <p:nvPr/>
        </p:nvSpPr>
        <p:spPr>
          <a:xfrm>
            <a:off x="2971799" y="1676400"/>
            <a:ext cx="3505199" cy="3200400"/>
          </a:xfrm>
          <a:prstGeom prst="rect">
            <a:avLst/>
          </a:prstGeom>
          <a:solidFill>
            <a:srgbClr val="00FF99">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2316A2-9CA5-4645-848A-99137ABB9A62}"/>
              </a:ext>
            </a:extLst>
          </p:cNvPr>
          <p:cNvSpPr/>
          <p:nvPr/>
        </p:nvSpPr>
        <p:spPr>
          <a:xfrm>
            <a:off x="685798" y="1690181"/>
            <a:ext cx="2286001" cy="3200400"/>
          </a:xfrm>
          <a:prstGeom prst="rect">
            <a:avLst/>
          </a:prstGeom>
          <a:solidFill>
            <a:schemeClr val="accent2">
              <a:lumMod val="40000"/>
              <a:lumOff val="6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259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2"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6692" y="1008888"/>
            <a:ext cx="6538616" cy="569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20940000">
            <a:off x="3084431" y="1368376"/>
            <a:ext cx="2005677" cy="738664"/>
          </a:xfrm>
          <a:prstGeom prst="rect">
            <a:avLst/>
          </a:prstGeom>
          <a:noFill/>
        </p:spPr>
        <p:txBody>
          <a:bodyPr wrap="none" rtlCol="0">
            <a:spAutoFit/>
          </a:bodyPr>
          <a:lstStyle/>
          <a:p>
            <a:pPr algn="ctr"/>
            <a:r>
              <a:rPr lang="en-US" sz="1600" b="1" dirty="0">
                <a:solidFill>
                  <a:srgbClr val="FF0000"/>
                </a:solidFill>
                <a:latin typeface="Ubuntu" panose="020B0504030602030204" pitchFamily="34" charset="0"/>
              </a:rPr>
              <a:t>WELFARE STATE</a:t>
            </a:r>
          </a:p>
          <a:p>
            <a:pPr algn="ctr"/>
            <a:r>
              <a:rPr lang="en-US" sz="1200" b="1" dirty="0">
                <a:latin typeface="Ubuntu" panose="020B0504030602030204" pitchFamily="34" charset="0"/>
              </a:rPr>
              <a:t>Collectivism / Socialism</a:t>
            </a:r>
          </a:p>
          <a:p>
            <a:pPr algn="ctr"/>
            <a:r>
              <a:rPr lang="en-US" sz="1400" b="1" i="1" dirty="0">
                <a:solidFill>
                  <a:srgbClr val="FF0000"/>
                </a:solidFill>
                <a:latin typeface="Ubuntu" panose="020B0504030602030204" pitchFamily="34" charset="0"/>
              </a:rPr>
              <a:t>Impose Social Justice </a:t>
            </a:r>
          </a:p>
        </p:txBody>
      </p:sp>
      <p:sp>
        <p:nvSpPr>
          <p:cNvPr id="6" name="TextBox 5"/>
          <p:cNvSpPr txBox="1"/>
          <p:nvPr/>
        </p:nvSpPr>
        <p:spPr>
          <a:xfrm rot="20880000">
            <a:off x="3880101" y="4176694"/>
            <a:ext cx="1537344" cy="738664"/>
          </a:xfrm>
          <a:prstGeom prst="rect">
            <a:avLst/>
          </a:prstGeom>
          <a:noFill/>
        </p:spPr>
        <p:txBody>
          <a:bodyPr wrap="none" rtlCol="0">
            <a:spAutoFit/>
          </a:bodyPr>
          <a:lstStyle/>
          <a:p>
            <a:pPr algn="ctr"/>
            <a:r>
              <a:rPr lang="en-US" sz="1600" b="1" dirty="0">
                <a:solidFill>
                  <a:srgbClr val="FF0000"/>
                </a:solidFill>
                <a:latin typeface="Ubuntu" panose="020B0504030602030204" pitchFamily="34" charset="0"/>
              </a:rPr>
              <a:t>DUTY ETHICS</a:t>
            </a:r>
          </a:p>
          <a:p>
            <a:pPr algn="ctr"/>
            <a:r>
              <a:rPr lang="en-US" sz="1200" b="1" dirty="0">
                <a:latin typeface="Ubuntu" panose="020B0504030602030204" pitchFamily="34" charset="0"/>
              </a:rPr>
              <a:t>Altruism: “Otherism”</a:t>
            </a:r>
          </a:p>
          <a:p>
            <a:pPr algn="ctr"/>
            <a:r>
              <a:rPr lang="en-US" sz="1400" b="1" i="1" dirty="0">
                <a:solidFill>
                  <a:srgbClr val="FF0000"/>
                </a:solidFill>
                <a:latin typeface="Ubuntu" panose="020B0504030602030204" pitchFamily="34" charset="0"/>
              </a:rPr>
              <a:t>Primacy of Others</a:t>
            </a:r>
          </a:p>
        </p:txBody>
      </p:sp>
      <p:grpSp>
        <p:nvGrpSpPr>
          <p:cNvPr id="7" name="Group 6"/>
          <p:cNvGrpSpPr/>
          <p:nvPr/>
        </p:nvGrpSpPr>
        <p:grpSpPr>
          <a:xfrm rot="-660000">
            <a:off x="3783458" y="2244256"/>
            <a:ext cx="1258682" cy="1099819"/>
            <a:chOff x="5971997" y="5225368"/>
            <a:chExt cx="1162090" cy="1162090"/>
          </a:xfrm>
        </p:grpSpPr>
        <p:sp>
          <p:nvSpPr>
            <p:cNvPr id="8" name="TextBox 7"/>
            <p:cNvSpPr txBox="1"/>
            <p:nvPr/>
          </p:nvSpPr>
          <p:spPr>
            <a:xfrm>
              <a:off x="6042319" y="5467007"/>
              <a:ext cx="1044281" cy="682926"/>
            </a:xfrm>
            <a:prstGeom prst="rect">
              <a:avLst/>
            </a:prstGeom>
            <a:noFill/>
          </p:spPr>
          <p:txBody>
            <a:bodyPr wrap="square" rtlCol="0">
              <a:spAutoFit/>
            </a:bodyPr>
            <a:lstStyle/>
            <a:p>
              <a:pPr algn="ctr"/>
              <a:r>
                <a:rPr lang="en-US" sz="1200" b="1" dirty="0">
                  <a:latin typeface="Ubuntu" panose="020B0504030602030204" pitchFamily="34" charset="0"/>
                </a:rPr>
                <a:t>STATE</a:t>
              </a:r>
            </a:p>
            <a:p>
              <a:pPr algn="ctr"/>
              <a:endParaRPr lang="en-US" sz="1200" b="1" dirty="0">
                <a:latin typeface="Ubuntu" panose="020B0504030602030204" pitchFamily="34" charset="0"/>
              </a:endParaRPr>
            </a:p>
            <a:p>
              <a:pPr algn="ctr"/>
              <a:r>
                <a:rPr lang="en-US" sz="1200" b="1" dirty="0">
                  <a:latin typeface="Ubuntu" panose="020B0504030602030204" pitchFamily="34" charset="0"/>
                </a:rPr>
                <a:t>INDIVIDUAL</a:t>
              </a:r>
              <a:endParaRPr lang="en-US" sz="1200" b="1" u="sng" dirty="0">
                <a:uFill>
                  <a:solidFill>
                    <a:srgbClr val="92D050"/>
                  </a:solidFill>
                </a:uFill>
                <a:latin typeface="Ubuntu" panose="020B0504030602030204" pitchFamily="34" charset="0"/>
              </a:endParaRPr>
            </a:p>
          </p:txBody>
        </p:sp>
        <p:grpSp>
          <p:nvGrpSpPr>
            <p:cNvPr id="9" name="Group 8"/>
            <p:cNvGrpSpPr/>
            <p:nvPr/>
          </p:nvGrpSpPr>
          <p:grpSpPr>
            <a:xfrm>
              <a:off x="5971997" y="5225368"/>
              <a:ext cx="1162090" cy="1162090"/>
              <a:chOff x="5971997" y="5225368"/>
              <a:chExt cx="1162090" cy="1162090"/>
            </a:xfrm>
          </p:grpSpPr>
          <p:sp>
            <p:nvSpPr>
              <p:cNvPr id="10" name="Oval 9"/>
              <p:cNvSpPr/>
              <p:nvPr/>
            </p:nvSpPr>
            <p:spPr>
              <a:xfrm>
                <a:off x="5971997" y="5225368"/>
                <a:ext cx="1162090" cy="1162090"/>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chemeClr val="tx1"/>
                  </a:solidFill>
                </a:endParaRPr>
              </a:p>
            </p:txBody>
          </p:sp>
          <p:cxnSp>
            <p:nvCxnSpPr>
              <p:cNvPr id="11" name="Straight Connector 10"/>
              <p:cNvCxnSpPr/>
              <p:nvPr/>
            </p:nvCxnSpPr>
            <p:spPr>
              <a:xfrm>
                <a:off x="6179463" y="5817299"/>
                <a:ext cx="7415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p:nvGrpSpPr>
        <p:grpSpPr>
          <a:xfrm rot="-660000">
            <a:off x="4346880" y="5102255"/>
            <a:ext cx="1099818" cy="1099819"/>
            <a:chOff x="5971997" y="5225368"/>
            <a:chExt cx="1162090" cy="1162090"/>
          </a:xfrm>
        </p:grpSpPr>
        <p:sp>
          <p:nvSpPr>
            <p:cNvPr id="13" name="TextBox 12"/>
            <p:cNvSpPr txBox="1"/>
            <p:nvPr/>
          </p:nvSpPr>
          <p:spPr>
            <a:xfrm>
              <a:off x="5972048" y="5375493"/>
              <a:ext cx="1143192" cy="878047"/>
            </a:xfrm>
            <a:prstGeom prst="rect">
              <a:avLst/>
            </a:prstGeom>
            <a:noFill/>
          </p:spPr>
          <p:txBody>
            <a:bodyPr wrap="square" rtlCol="0">
              <a:spAutoFit/>
            </a:bodyPr>
            <a:lstStyle/>
            <a:p>
              <a:pPr algn="ctr"/>
              <a:r>
                <a:rPr lang="en-US" sz="1600" b="1" dirty="0">
                  <a:latin typeface="Ubuntu" panose="020B0504030602030204" pitchFamily="34" charset="0"/>
                </a:rPr>
                <a:t>OTHERS</a:t>
              </a:r>
            </a:p>
            <a:p>
              <a:pPr algn="ctr"/>
              <a:endParaRPr lang="en-US" sz="1600" b="1" dirty="0">
                <a:latin typeface="Ubuntu" panose="020B0504030602030204" pitchFamily="34" charset="0"/>
              </a:endParaRPr>
            </a:p>
            <a:p>
              <a:pPr algn="ctr"/>
              <a:r>
                <a:rPr lang="en-US" sz="1600" b="1" dirty="0">
                  <a:uFill>
                    <a:solidFill>
                      <a:srgbClr val="92D050"/>
                    </a:solidFill>
                  </a:uFill>
                  <a:latin typeface="Ubuntu" panose="020B0504030602030204" pitchFamily="34" charset="0"/>
                </a:rPr>
                <a:t>SELF</a:t>
              </a:r>
            </a:p>
          </p:txBody>
        </p:sp>
        <p:grpSp>
          <p:nvGrpSpPr>
            <p:cNvPr id="14" name="Group 13"/>
            <p:cNvGrpSpPr/>
            <p:nvPr/>
          </p:nvGrpSpPr>
          <p:grpSpPr>
            <a:xfrm>
              <a:off x="5971997" y="5225368"/>
              <a:ext cx="1162090" cy="1162090"/>
              <a:chOff x="5971997" y="5225368"/>
              <a:chExt cx="1162090" cy="1162090"/>
            </a:xfrm>
          </p:grpSpPr>
          <p:sp>
            <p:nvSpPr>
              <p:cNvPr id="15" name="Oval 14"/>
              <p:cNvSpPr/>
              <p:nvPr/>
            </p:nvSpPr>
            <p:spPr>
              <a:xfrm>
                <a:off x="5971997" y="5225368"/>
                <a:ext cx="1162090" cy="1162090"/>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chemeClr val="tx1"/>
                  </a:solidFill>
                </a:endParaRPr>
              </a:p>
            </p:txBody>
          </p:sp>
          <p:cxnSp>
            <p:nvCxnSpPr>
              <p:cNvPr id="16" name="Straight Connector 15"/>
              <p:cNvCxnSpPr/>
              <p:nvPr/>
            </p:nvCxnSpPr>
            <p:spPr>
              <a:xfrm>
                <a:off x="6179463" y="5817299"/>
                <a:ext cx="7415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 name="Group 1"/>
          <p:cNvGrpSpPr/>
          <p:nvPr/>
        </p:nvGrpSpPr>
        <p:grpSpPr>
          <a:xfrm rot="420000">
            <a:off x="7040382" y="1408690"/>
            <a:ext cx="2137124" cy="2071870"/>
            <a:chOff x="5570893" y="1214659"/>
            <a:chExt cx="2137124" cy="2071870"/>
          </a:xfrm>
        </p:grpSpPr>
        <p:sp>
          <p:nvSpPr>
            <p:cNvPr id="4" name="TextBox 3"/>
            <p:cNvSpPr txBox="1"/>
            <p:nvPr/>
          </p:nvSpPr>
          <p:spPr>
            <a:xfrm rot="261119">
              <a:off x="5570893" y="1214659"/>
              <a:ext cx="2137124" cy="738664"/>
            </a:xfrm>
            <a:prstGeom prst="rect">
              <a:avLst/>
            </a:prstGeom>
            <a:noFill/>
          </p:spPr>
          <p:txBody>
            <a:bodyPr wrap="none" rtlCol="0">
              <a:spAutoFit/>
            </a:bodyPr>
            <a:lstStyle/>
            <a:p>
              <a:pPr algn="ctr"/>
              <a:r>
                <a:rPr lang="en-US" sz="1600" b="1" dirty="0">
                  <a:solidFill>
                    <a:srgbClr val="00B050"/>
                  </a:solidFill>
                  <a:latin typeface="Ubuntu" panose="020B0504030602030204" pitchFamily="34" charset="0"/>
                </a:rPr>
                <a:t>REPUBLIC</a:t>
              </a:r>
            </a:p>
            <a:p>
              <a:pPr algn="ctr"/>
              <a:r>
                <a:rPr lang="en-US" sz="1200" b="1" dirty="0">
                  <a:latin typeface="Ubuntu" panose="020B0504030602030204" pitchFamily="34" charset="0"/>
                </a:rPr>
                <a:t>Individualism / Capitalism</a:t>
              </a:r>
            </a:p>
            <a:p>
              <a:pPr algn="ctr"/>
              <a:r>
                <a:rPr lang="en-US" sz="1400" b="1" i="1" dirty="0">
                  <a:solidFill>
                    <a:srgbClr val="00B050"/>
                  </a:solidFill>
                  <a:latin typeface="Ubuntu" panose="020B0504030602030204" pitchFamily="34" charset="0"/>
                </a:rPr>
                <a:t>Secure Natural Rights </a:t>
              </a:r>
            </a:p>
          </p:txBody>
        </p:sp>
        <p:grpSp>
          <p:nvGrpSpPr>
            <p:cNvPr id="17" name="Group 16"/>
            <p:cNvGrpSpPr/>
            <p:nvPr/>
          </p:nvGrpSpPr>
          <p:grpSpPr>
            <a:xfrm rot="300000">
              <a:off x="5940481" y="2186710"/>
              <a:ext cx="1130925" cy="1099819"/>
              <a:chOff x="5971753" y="5225368"/>
              <a:chExt cx="1194957" cy="1162090"/>
            </a:xfrm>
          </p:grpSpPr>
          <p:sp>
            <p:nvSpPr>
              <p:cNvPr id="18" name="TextBox 17"/>
              <p:cNvSpPr txBox="1"/>
              <p:nvPr/>
            </p:nvSpPr>
            <p:spPr>
              <a:xfrm>
                <a:off x="5971753" y="5480701"/>
                <a:ext cx="1194957" cy="682926"/>
              </a:xfrm>
              <a:prstGeom prst="rect">
                <a:avLst/>
              </a:prstGeom>
              <a:noFill/>
            </p:spPr>
            <p:txBody>
              <a:bodyPr wrap="square" rtlCol="0">
                <a:spAutoFit/>
              </a:bodyPr>
              <a:lstStyle/>
              <a:p>
                <a:pPr algn="ctr"/>
                <a:r>
                  <a:rPr lang="en-US" sz="1200" b="1" dirty="0">
                    <a:latin typeface="Ubuntu" panose="020B0504030602030204" pitchFamily="34" charset="0"/>
                  </a:rPr>
                  <a:t>INDIVIDUAL</a:t>
                </a:r>
              </a:p>
              <a:p>
                <a:pPr algn="ctr"/>
                <a:endParaRPr lang="en-US" sz="1200" b="1" dirty="0">
                  <a:latin typeface="Ubuntu" panose="020B0504030602030204" pitchFamily="34" charset="0"/>
                </a:endParaRPr>
              </a:p>
              <a:p>
                <a:pPr algn="ctr"/>
                <a:r>
                  <a:rPr lang="en-US" sz="1200" b="1" dirty="0">
                    <a:latin typeface="Ubuntu" panose="020B0504030602030204" pitchFamily="34" charset="0"/>
                  </a:rPr>
                  <a:t>STATE</a:t>
                </a:r>
                <a:endParaRPr lang="en-US" sz="1200" b="1" u="sng" dirty="0">
                  <a:uFill>
                    <a:solidFill>
                      <a:srgbClr val="92D050"/>
                    </a:solidFill>
                  </a:uFill>
                  <a:latin typeface="Ubuntu" panose="020B0504030602030204" pitchFamily="34" charset="0"/>
                </a:endParaRPr>
              </a:p>
            </p:txBody>
          </p:sp>
          <p:grpSp>
            <p:nvGrpSpPr>
              <p:cNvPr id="19" name="Group 18"/>
              <p:cNvGrpSpPr/>
              <p:nvPr/>
            </p:nvGrpSpPr>
            <p:grpSpPr>
              <a:xfrm>
                <a:off x="5971997" y="5225368"/>
                <a:ext cx="1162090" cy="1162090"/>
                <a:chOff x="5971997" y="5225368"/>
                <a:chExt cx="1162090" cy="1162090"/>
              </a:xfrm>
            </p:grpSpPr>
            <p:sp>
              <p:nvSpPr>
                <p:cNvPr id="20" name="Oval 19"/>
                <p:cNvSpPr/>
                <p:nvPr/>
              </p:nvSpPr>
              <p:spPr>
                <a:xfrm>
                  <a:off x="5971997" y="5225368"/>
                  <a:ext cx="1162090" cy="1162090"/>
                </a:xfrm>
                <a:prstGeom prst="ellipse">
                  <a:avLst/>
                </a:prstGeom>
                <a:noFill/>
                <a:ln w="190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chemeClr val="tx1"/>
                    </a:solidFill>
                  </a:endParaRPr>
                </a:p>
              </p:txBody>
            </p:sp>
            <p:cxnSp>
              <p:nvCxnSpPr>
                <p:cNvPr id="21" name="Straight Connector 20"/>
                <p:cNvCxnSpPr/>
                <p:nvPr/>
              </p:nvCxnSpPr>
              <p:spPr>
                <a:xfrm>
                  <a:off x="6179463" y="5817299"/>
                  <a:ext cx="7415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22" name="TextBox 21"/>
          <p:cNvSpPr txBox="1"/>
          <p:nvPr/>
        </p:nvSpPr>
        <p:spPr>
          <a:xfrm rot="720000">
            <a:off x="6893573" y="4195689"/>
            <a:ext cx="1491242" cy="738664"/>
          </a:xfrm>
          <a:prstGeom prst="rect">
            <a:avLst/>
          </a:prstGeom>
          <a:noFill/>
        </p:spPr>
        <p:txBody>
          <a:bodyPr wrap="none" rtlCol="0">
            <a:spAutoFit/>
          </a:bodyPr>
          <a:lstStyle/>
          <a:p>
            <a:pPr algn="ctr"/>
            <a:r>
              <a:rPr lang="en-US" sz="1600" b="1" dirty="0">
                <a:solidFill>
                  <a:srgbClr val="00B050"/>
                </a:solidFill>
                <a:latin typeface="Ubuntu" panose="020B0504030602030204" pitchFamily="34" charset="0"/>
              </a:rPr>
              <a:t>VALUE ETHICS</a:t>
            </a:r>
          </a:p>
          <a:p>
            <a:pPr algn="ctr"/>
            <a:r>
              <a:rPr lang="en-US" sz="1200" b="1" dirty="0">
                <a:latin typeface="Ubuntu" panose="020B0504030602030204" pitchFamily="34" charset="0"/>
              </a:rPr>
              <a:t>Egoism: “</a:t>
            </a:r>
            <a:r>
              <a:rPr lang="en-US" sz="1200" b="1" dirty="0" err="1">
                <a:latin typeface="Ubuntu" panose="020B0504030602030204" pitchFamily="34" charset="0"/>
              </a:rPr>
              <a:t>Selfulness</a:t>
            </a:r>
            <a:r>
              <a:rPr lang="en-US" sz="1200" b="1" dirty="0">
                <a:latin typeface="Ubuntu" panose="020B0504030602030204" pitchFamily="34" charset="0"/>
              </a:rPr>
              <a:t>”</a:t>
            </a:r>
          </a:p>
          <a:p>
            <a:pPr algn="ctr"/>
            <a:r>
              <a:rPr lang="en-US" sz="1400" b="1" i="1" dirty="0">
                <a:solidFill>
                  <a:srgbClr val="00B050"/>
                </a:solidFill>
                <a:latin typeface="Ubuntu" panose="020B0504030602030204" pitchFamily="34" charset="0"/>
              </a:rPr>
              <a:t>Primacy of Self</a:t>
            </a:r>
          </a:p>
        </p:txBody>
      </p:sp>
      <p:grpSp>
        <p:nvGrpSpPr>
          <p:cNvPr id="31" name="Group 30"/>
          <p:cNvGrpSpPr/>
          <p:nvPr/>
        </p:nvGrpSpPr>
        <p:grpSpPr>
          <a:xfrm rot="120000">
            <a:off x="6846017" y="5065766"/>
            <a:ext cx="1100967" cy="1099819"/>
            <a:chOff x="5343788" y="5000449"/>
            <a:chExt cx="1100967" cy="1099819"/>
          </a:xfrm>
        </p:grpSpPr>
        <p:sp>
          <p:nvSpPr>
            <p:cNvPr id="32" name="TextBox 31"/>
            <p:cNvSpPr txBox="1"/>
            <p:nvPr/>
          </p:nvSpPr>
          <p:spPr>
            <a:xfrm rot="600000">
              <a:off x="5343788" y="5140868"/>
              <a:ext cx="1081935" cy="830997"/>
            </a:xfrm>
            <a:prstGeom prst="rect">
              <a:avLst/>
            </a:prstGeom>
            <a:noFill/>
          </p:spPr>
          <p:txBody>
            <a:bodyPr wrap="square" rtlCol="0">
              <a:spAutoFit/>
            </a:bodyPr>
            <a:lstStyle/>
            <a:p>
              <a:pPr algn="ctr"/>
              <a:r>
                <a:rPr lang="en-US" sz="1600" b="1" dirty="0">
                  <a:latin typeface="Ubuntu" panose="020B0504030602030204" pitchFamily="34" charset="0"/>
                </a:rPr>
                <a:t>SELF</a:t>
              </a:r>
            </a:p>
            <a:p>
              <a:pPr algn="ctr"/>
              <a:endParaRPr lang="en-US" sz="1600" b="1" dirty="0">
                <a:latin typeface="Ubuntu" panose="020B0504030602030204" pitchFamily="34" charset="0"/>
              </a:endParaRPr>
            </a:p>
            <a:p>
              <a:pPr algn="ctr"/>
              <a:r>
                <a:rPr lang="en-US" sz="1600" b="1" dirty="0">
                  <a:uFill>
                    <a:solidFill>
                      <a:srgbClr val="92D050"/>
                    </a:solidFill>
                  </a:uFill>
                  <a:latin typeface="Ubuntu" panose="020B0504030602030204" pitchFamily="34" charset="0"/>
                </a:rPr>
                <a:t>OTHERS</a:t>
              </a:r>
            </a:p>
          </p:txBody>
        </p:sp>
        <p:sp>
          <p:nvSpPr>
            <p:cNvPr id="33" name="Oval 32"/>
            <p:cNvSpPr/>
            <p:nvPr/>
          </p:nvSpPr>
          <p:spPr>
            <a:xfrm rot="600000">
              <a:off x="5344937" y="5000449"/>
              <a:ext cx="1099818" cy="1099819"/>
            </a:xfrm>
            <a:prstGeom prst="ellipse">
              <a:avLst/>
            </a:prstGeom>
            <a:noFill/>
            <a:ln w="190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chemeClr val="tx1"/>
                </a:solidFill>
              </a:endParaRPr>
            </a:p>
          </p:txBody>
        </p:sp>
        <p:cxnSp>
          <p:nvCxnSpPr>
            <p:cNvPr id="34" name="Straight Connector 33"/>
            <p:cNvCxnSpPr/>
            <p:nvPr/>
          </p:nvCxnSpPr>
          <p:spPr>
            <a:xfrm rot="600000">
              <a:off x="5539538" y="5560041"/>
              <a:ext cx="7017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rot="20880000">
            <a:off x="3689575" y="3694166"/>
            <a:ext cx="1565813" cy="307777"/>
          </a:xfrm>
          <a:prstGeom prst="rect">
            <a:avLst/>
          </a:prstGeom>
          <a:noFill/>
        </p:spPr>
        <p:txBody>
          <a:bodyPr wrap="none" rtlCol="0">
            <a:spAutoFit/>
          </a:bodyPr>
          <a:lstStyle/>
          <a:p>
            <a:pPr algn="ctr"/>
            <a:r>
              <a:rPr lang="en-US" sz="1400" b="1" u="sng" dirty="0">
                <a:uFill>
                  <a:solidFill>
                    <a:srgbClr val="FF0000"/>
                  </a:solidFill>
                </a:uFill>
                <a:latin typeface="Ubuntu" panose="020B0504030602030204" pitchFamily="34" charset="0"/>
              </a:rPr>
              <a:t>Moral Justification</a:t>
            </a:r>
            <a:endParaRPr lang="en-US" sz="1200" b="1" i="1" u="sng" dirty="0">
              <a:uFill>
                <a:solidFill>
                  <a:srgbClr val="FF0000"/>
                </a:solidFill>
              </a:uFill>
              <a:latin typeface="Ubuntu" panose="020B0504030602030204" pitchFamily="34" charset="0"/>
            </a:endParaRPr>
          </a:p>
        </p:txBody>
      </p:sp>
      <p:sp>
        <p:nvSpPr>
          <p:cNvPr id="38" name="TextBox 37"/>
          <p:cNvSpPr txBox="1"/>
          <p:nvPr/>
        </p:nvSpPr>
        <p:spPr>
          <a:xfrm rot="681119">
            <a:off x="7039201" y="3725469"/>
            <a:ext cx="1565813" cy="307777"/>
          </a:xfrm>
          <a:prstGeom prst="rect">
            <a:avLst/>
          </a:prstGeom>
          <a:noFill/>
        </p:spPr>
        <p:txBody>
          <a:bodyPr wrap="none" rtlCol="0">
            <a:spAutoFit/>
          </a:bodyPr>
          <a:lstStyle/>
          <a:p>
            <a:pPr algn="ctr"/>
            <a:r>
              <a:rPr lang="en-US" sz="1400" b="1" u="sng" dirty="0">
                <a:uFill>
                  <a:solidFill>
                    <a:srgbClr val="92D050"/>
                  </a:solidFill>
                </a:uFill>
                <a:latin typeface="Ubuntu" panose="020B0504030602030204" pitchFamily="34" charset="0"/>
              </a:rPr>
              <a:t>Moral Justification</a:t>
            </a:r>
            <a:endParaRPr lang="en-US" sz="1200" b="1" i="1" u="sng" dirty="0">
              <a:uFill>
                <a:solidFill>
                  <a:srgbClr val="92D050"/>
                </a:solidFill>
              </a:uFill>
              <a:latin typeface="Ubuntu" panose="020B0504030602030204" pitchFamily="34" charset="0"/>
            </a:endParaRPr>
          </a:p>
        </p:txBody>
      </p:sp>
      <p:sp>
        <p:nvSpPr>
          <p:cNvPr id="39" name="TextBox 38"/>
          <p:cNvSpPr txBox="1"/>
          <p:nvPr/>
        </p:nvSpPr>
        <p:spPr>
          <a:xfrm>
            <a:off x="4049325" y="0"/>
            <a:ext cx="4093364" cy="892552"/>
          </a:xfrm>
          <a:prstGeom prst="rect">
            <a:avLst/>
          </a:prstGeom>
          <a:noFill/>
        </p:spPr>
        <p:txBody>
          <a:bodyPr wrap="none" rtlCol="0">
            <a:spAutoFit/>
          </a:bodyPr>
          <a:lstStyle/>
          <a:p>
            <a:pPr algn="ctr"/>
            <a:r>
              <a:rPr lang="en-US" sz="2800" u="sng" dirty="0">
                <a:solidFill>
                  <a:schemeClr val="bg1"/>
                </a:solidFill>
                <a:uFill>
                  <a:solidFill>
                    <a:srgbClr val="FF0000"/>
                  </a:solidFill>
                </a:uFill>
                <a:latin typeface="Ubuntu" panose="020B0504030602030204" pitchFamily="34" charset="0"/>
              </a:rPr>
              <a:t>A HOUSE </a:t>
            </a:r>
            <a:r>
              <a:rPr lang="en-US" sz="2800" u="sng" dirty="0">
                <a:solidFill>
                  <a:schemeClr val="bg1"/>
                </a:solidFill>
                <a:uFill>
                  <a:solidFill>
                    <a:srgbClr val="00FF00"/>
                  </a:solidFill>
                </a:uFill>
                <a:latin typeface="Ubuntu" panose="020B0504030602030204" pitchFamily="34" charset="0"/>
              </a:rPr>
              <a:t>DIVIDED</a:t>
            </a:r>
          </a:p>
          <a:p>
            <a:pPr algn="ctr"/>
            <a:r>
              <a:rPr lang="en-US" sz="2400" i="1" dirty="0">
                <a:solidFill>
                  <a:schemeClr val="bg1"/>
                </a:solidFill>
                <a:latin typeface="Ubuntu" panose="020B0504030602030204" pitchFamily="34" charset="0"/>
              </a:rPr>
              <a:t>The Proper Role of Government</a:t>
            </a:r>
          </a:p>
        </p:txBody>
      </p:sp>
      <p:pic>
        <p:nvPicPr>
          <p:cNvPr id="35"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 contrast="47000"/>
                    </a14:imgEffect>
                  </a14:imgLayer>
                </a14:imgProps>
              </a:ext>
              <a:ext uri="{28A0092B-C50C-407E-A947-70E740481C1C}">
                <a14:useLocalDpi xmlns:a14="http://schemas.microsoft.com/office/drawing/2010/main" val="0"/>
              </a:ext>
            </a:extLst>
          </a:blip>
          <a:srcRect/>
          <a:stretch>
            <a:fillRect/>
          </a:stretch>
        </p:blipFill>
        <p:spPr bwMode="auto">
          <a:xfrm rot="19481071">
            <a:off x="2567535" y="4492954"/>
            <a:ext cx="71596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6" name="Group 35"/>
          <p:cNvGrpSpPr/>
          <p:nvPr/>
        </p:nvGrpSpPr>
        <p:grpSpPr>
          <a:xfrm rot="1276548">
            <a:off x="2035355" y="2575958"/>
            <a:ext cx="1115452" cy="937296"/>
            <a:chOff x="277741" y="2747725"/>
            <a:chExt cx="1115452" cy="937296"/>
          </a:xfrm>
        </p:grpSpPr>
        <p:pic>
          <p:nvPicPr>
            <p:cNvPr id="40"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487507">
              <a:off x="389912" y="2635554"/>
              <a:ext cx="891109" cy="1115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Rounded Rectangle 40"/>
            <p:cNvSpPr/>
            <p:nvPr/>
          </p:nvSpPr>
          <p:spPr>
            <a:xfrm rot="18780000">
              <a:off x="1120613" y="3479281"/>
              <a:ext cx="365760" cy="45719"/>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2"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300658">
            <a:off x="9068048" y="4675686"/>
            <a:ext cx="594518" cy="1231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3" name="Group 42"/>
          <p:cNvGrpSpPr/>
          <p:nvPr/>
        </p:nvGrpSpPr>
        <p:grpSpPr>
          <a:xfrm rot="2912288">
            <a:off x="9403348" y="2475275"/>
            <a:ext cx="705077" cy="1149908"/>
            <a:chOff x="1196749" y="1896552"/>
            <a:chExt cx="705077" cy="1149908"/>
          </a:xfrm>
        </p:grpSpPr>
        <p:pic>
          <p:nvPicPr>
            <p:cNvPr id="44" name="Picture 12" descr="http://www.guitar-hands.com/cms-assets/images/972343.han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202383">
              <a:off x="1196749" y="1896552"/>
              <a:ext cx="705077" cy="1100120"/>
            </a:xfrm>
            <a:prstGeom prst="rect">
              <a:avLst/>
            </a:prstGeom>
            <a:noFill/>
            <a:extLst>
              <a:ext uri="{909E8E84-426E-40DD-AFC4-6F175D3DCCD1}">
                <a14:hiddenFill xmlns:a14="http://schemas.microsoft.com/office/drawing/2010/main">
                  <a:solidFill>
                    <a:srgbClr val="FFFFFF"/>
                  </a:solidFill>
                </a14:hiddenFill>
              </a:ext>
            </a:extLst>
          </p:spPr>
        </p:pic>
        <p:sp>
          <p:nvSpPr>
            <p:cNvPr id="45" name="Rounded Rectangle 44"/>
            <p:cNvSpPr/>
            <p:nvPr/>
          </p:nvSpPr>
          <p:spPr>
            <a:xfrm rot="20220000">
              <a:off x="1487696" y="3000741"/>
              <a:ext cx="365760" cy="45719"/>
            </a:xfrm>
            <a:prstGeom prst="roundRect">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Slide Number Placeholder 4">
            <a:extLst>
              <a:ext uri="{FF2B5EF4-FFF2-40B4-BE49-F238E27FC236}">
                <a16:creationId xmlns:a16="http://schemas.microsoft.com/office/drawing/2014/main" id="{6C0955F0-0A9B-4D72-9EA5-A9C6D09D50CD}"/>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pPr algn="ctr"/>
              <a:t>8</a:t>
            </a:fld>
            <a:endParaRPr lang="en-US" dirty="0"/>
          </a:p>
        </p:txBody>
      </p:sp>
    </p:spTree>
    <p:extLst>
      <p:ext uri="{BB962C8B-B14F-4D97-AF65-F5344CB8AC3E}">
        <p14:creationId xmlns:p14="http://schemas.microsoft.com/office/powerpoint/2010/main" val="382469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2" grpId="0"/>
      <p:bldP spid="37"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989108-4173-4A4E-85B5-E8E3EB771E30}"/>
              </a:ext>
            </a:extLst>
          </p:cNvPr>
          <p:cNvSpPr>
            <a:spLocks noGrp="1"/>
          </p:cNvSpPr>
          <p:nvPr>
            <p:ph type="ftr" sz="quarter" idx="11"/>
          </p:nvPr>
        </p:nvSpPr>
        <p:spPr/>
        <p:txBody>
          <a:bodyPr/>
          <a:lstStyle/>
          <a:p>
            <a:r>
              <a:rPr lang="en-US"/>
              <a:t>©ChristianEternalism.org</a:t>
            </a:r>
            <a:endParaRPr lang="en-US" dirty="0"/>
          </a:p>
        </p:txBody>
      </p:sp>
      <p:sp>
        <p:nvSpPr>
          <p:cNvPr id="10" name="Slide Number Placeholder 4">
            <a:extLst>
              <a:ext uri="{FF2B5EF4-FFF2-40B4-BE49-F238E27FC236}">
                <a16:creationId xmlns:a16="http://schemas.microsoft.com/office/drawing/2014/main" id="{917FCC3A-BB43-431C-B394-2DC4FF9DE8E2}"/>
              </a:ext>
            </a:extLst>
          </p:cNvPr>
          <p:cNvSpPr>
            <a:spLocks noGrp="1"/>
          </p:cNvSpPr>
          <p:nvPr>
            <p:ph type="sldNum" sz="quarter" idx="12"/>
          </p:nvPr>
        </p:nvSpPr>
        <p:spPr>
          <a:xfrm>
            <a:off x="11811000" y="6626994"/>
            <a:ext cx="381000" cy="231006"/>
          </a:xfrm>
        </p:spPr>
        <p:txBody>
          <a:bodyPr/>
          <a:lstStyle/>
          <a:p>
            <a:pPr algn="ctr"/>
            <a:fld id="{7FA21F2F-D5C3-444E-B31F-8BDB819DBF53}" type="slidenum">
              <a:rPr lang="en-US" smtClean="0"/>
              <a:pPr algn="ctr"/>
              <a:t>9</a:t>
            </a:fld>
            <a:endParaRPr lang="en-US" dirty="0"/>
          </a:p>
        </p:txBody>
      </p:sp>
      <p:pic>
        <p:nvPicPr>
          <p:cNvPr id="5" name="Picture 72">
            <a:extLst>
              <a:ext uri="{FF2B5EF4-FFF2-40B4-BE49-F238E27FC236}">
                <a16:creationId xmlns:a16="http://schemas.microsoft.com/office/drawing/2014/main" id="{A82377D8-9831-4477-B01F-5D8AA8C181B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9314"/>
                    </a14:imgEffect>
                  </a14:imgLayer>
                </a14:imgProps>
              </a:ext>
              <a:ext uri="{28A0092B-C50C-407E-A947-70E740481C1C}">
                <a14:useLocalDpi xmlns:a14="http://schemas.microsoft.com/office/drawing/2010/main" val="0"/>
              </a:ext>
            </a:extLst>
          </a:blip>
          <a:srcRect/>
          <a:stretch>
            <a:fillRect/>
          </a:stretch>
        </p:blipFill>
        <p:spPr bwMode="auto">
          <a:xfrm>
            <a:off x="3709987" y="1263650"/>
            <a:ext cx="4367213" cy="475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13">
            <a:extLst>
              <a:ext uri="{FF2B5EF4-FFF2-40B4-BE49-F238E27FC236}">
                <a16:creationId xmlns:a16="http://schemas.microsoft.com/office/drawing/2014/main" id="{6C27421B-D060-4802-A425-5D7916BD1B4B}"/>
              </a:ext>
            </a:extLst>
          </p:cNvPr>
          <p:cNvSpPr txBox="1">
            <a:spLocks noChangeArrowheads="1"/>
          </p:cNvSpPr>
          <p:nvPr/>
        </p:nvSpPr>
        <p:spPr bwMode="auto">
          <a:xfrm>
            <a:off x="3804372" y="5591753"/>
            <a:ext cx="4105329" cy="390900"/>
          </a:xfrm>
          <a:prstGeom prst="rect">
            <a:avLst/>
          </a:prstGeom>
          <a:noFill/>
          <a:ln w="9525">
            <a:noFill/>
            <a:miter lim="800000"/>
            <a:headEnd/>
            <a:tailEnd/>
          </a:ln>
        </p:spPr>
        <p:txBody>
          <a:bodyPr wrap="square" lIns="88164" tIns="44081" rIns="88164" bIns="44081">
            <a:spAutoFit/>
          </a:bodyPr>
          <a:lstStyle/>
          <a:p>
            <a:pPr algn="ctr">
              <a:lnSpc>
                <a:spcPct val="120000"/>
              </a:lnSpc>
              <a:defRPr/>
            </a:pPr>
            <a:r>
              <a:rPr lang="en-US" b="1" spc="100" normalizeH="1" dirty="0">
                <a:solidFill>
                  <a:schemeClr val="bg1"/>
                </a:solidFill>
                <a:effectLst>
                  <a:outerShdw blurRad="38100" dist="38100" dir="2700000" algn="tl">
                    <a:srgbClr val="000000">
                      <a:alpha val="43137"/>
                    </a:srgbClr>
                  </a:outerShdw>
                </a:effectLst>
              </a:rPr>
              <a:t>UNITED STATES CONSTITUTION</a:t>
            </a:r>
          </a:p>
        </p:txBody>
      </p:sp>
      <p:sp>
        <p:nvSpPr>
          <p:cNvPr id="8" name="TextBox 13">
            <a:extLst>
              <a:ext uri="{FF2B5EF4-FFF2-40B4-BE49-F238E27FC236}">
                <a16:creationId xmlns:a16="http://schemas.microsoft.com/office/drawing/2014/main" id="{0201D281-237B-474E-88DD-C3759CC1CFAA}"/>
              </a:ext>
            </a:extLst>
          </p:cNvPr>
          <p:cNvSpPr txBox="1">
            <a:spLocks noChangeArrowheads="1"/>
          </p:cNvSpPr>
          <p:nvPr/>
        </p:nvSpPr>
        <p:spPr bwMode="auto">
          <a:xfrm>
            <a:off x="4728367" y="1635748"/>
            <a:ext cx="2330450" cy="657768"/>
          </a:xfrm>
          <a:prstGeom prst="rect">
            <a:avLst/>
          </a:prstGeom>
          <a:noFill/>
          <a:ln w="9525">
            <a:noFill/>
            <a:miter lim="800000"/>
            <a:headEnd/>
            <a:tailEnd/>
          </a:ln>
        </p:spPr>
        <p:txBody>
          <a:bodyPr lIns="88164" tIns="44081" rIns="88164" bIns="44081">
            <a:spAutoFit/>
          </a:bodyPr>
          <a:lstStyle/>
          <a:p>
            <a:pPr algn="ctr">
              <a:lnSpc>
                <a:spcPct val="120000"/>
              </a:lnSpc>
              <a:defRPr/>
            </a:pPr>
            <a:r>
              <a:rPr lang="en-US" sz="1400" b="1" spc="100" normalizeH="1" dirty="0">
                <a:solidFill>
                  <a:schemeClr val="bg1"/>
                </a:solidFill>
                <a:effectLst>
                  <a:outerShdw blurRad="38100" dist="38100" dir="2700000" algn="tl">
                    <a:srgbClr val="000000">
                      <a:alpha val="43137"/>
                    </a:srgbClr>
                  </a:outerShdw>
                </a:effectLst>
                <a:latin typeface="+mn-lt"/>
              </a:rPr>
              <a:t>SECURE</a:t>
            </a:r>
          </a:p>
          <a:p>
            <a:pPr algn="ctr">
              <a:lnSpc>
                <a:spcPct val="120000"/>
              </a:lnSpc>
              <a:defRPr/>
            </a:pPr>
            <a:r>
              <a:rPr lang="en-US" b="1" spc="100" normalizeH="1" dirty="0">
                <a:solidFill>
                  <a:schemeClr val="bg1"/>
                </a:solidFill>
                <a:effectLst>
                  <a:outerShdw blurRad="38100" dist="38100" dir="2700000" algn="tl">
                    <a:srgbClr val="000000">
                      <a:alpha val="43137"/>
                    </a:srgbClr>
                  </a:outerShdw>
                </a:effectLst>
                <a:latin typeface="+mn-lt"/>
              </a:rPr>
              <a:t>NATURAL RIGHTS</a:t>
            </a:r>
          </a:p>
        </p:txBody>
      </p:sp>
      <p:sp>
        <p:nvSpPr>
          <p:cNvPr id="9" name="TextBox 8">
            <a:extLst>
              <a:ext uri="{FF2B5EF4-FFF2-40B4-BE49-F238E27FC236}">
                <a16:creationId xmlns:a16="http://schemas.microsoft.com/office/drawing/2014/main" id="{AFB12187-E82C-4D85-ABA8-8E627B7ECB6E}"/>
              </a:ext>
            </a:extLst>
          </p:cNvPr>
          <p:cNvSpPr txBox="1"/>
          <p:nvPr/>
        </p:nvSpPr>
        <p:spPr bwMode="auto">
          <a:xfrm rot="16200000">
            <a:off x="3330202" y="3906560"/>
            <a:ext cx="2178802" cy="307777"/>
          </a:xfrm>
          <a:prstGeom prst="rect">
            <a:avLst/>
          </a:prstGeom>
          <a:noFill/>
        </p:spPr>
        <p:txBody>
          <a:bodyPr wrap="none">
            <a:spAutoFit/>
          </a:bodyPr>
          <a:lstStyle/>
          <a:p>
            <a:pPr>
              <a:defRPr/>
            </a:pPr>
            <a:r>
              <a:rPr lang="en-US" sz="1400" b="1" spc="100" normalizeH="1" dirty="0">
                <a:latin typeface="+mn-lt"/>
              </a:rPr>
              <a:t>FREEDOM OF RELIGION</a:t>
            </a:r>
          </a:p>
        </p:txBody>
      </p:sp>
      <p:sp>
        <p:nvSpPr>
          <p:cNvPr id="11" name="TextBox 10">
            <a:extLst>
              <a:ext uri="{FF2B5EF4-FFF2-40B4-BE49-F238E27FC236}">
                <a16:creationId xmlns:a16="http://schemas.microsoft.com/office/drawing/2014/main" id="{8CFE0ED6-927A-4E0D-9585-D0B2939D8E4B}"/>
              </a:ext>
            </a:extLst>
          </p:cNvPr>
          <p:cNvSpPr txBox="1"/>
          <p:nvPr/>
        </p:nvSpPr>
        <p:spPr bwMode="auto">
          <a:xfrm rot="16200000">
            <a:off x="5252959" y="3848644"/>
            <a:ext cx="2260427" cy="307777"/>
          </a:xfrm>
          <a:prstGeom prst="rect">
            <a:avLst/>
          </a:prstGeom>
          <a:noFill/>
        </p:spPr>
        <p:txBody>
          <a:bodyPr wrap="none">
            <a:spAutoFit/>
          </a:bodyPr>
          <a:lstStyle/>
          <a:p>
            <a:pPr>
              <a:defRPr/>
            </a:pPr>
            <a:r>
              <a:rPr lang="en-US" sz="1400" b="1" spc="100" normalizeH="1" dirty="0">
                <a:latin typeface="+mn-lt"/>
              </a:rPr>
              <a:t>FREEDOM OF THE PRESS</a:t>
            </a:r>
          </a:p>
        </p:txBody>
      </p:sp>
      <p:sp>
        <p:nvSpPr>
          <p:cNvPr id="12" name="TextBox 11">
            <a:extLst>
              <a:ext uri="{FF2B5EF4-FFF2-40B4-BE49-F238E27FC236}">
                <a16:creationId xmlns:a16="http://schemas.microsoft.com/office/drawing/2014/main" id="{35B5AF19-4BF6-47B9-B667-BEE9171317AD}"/>
              </a:ext>
            </a:extLst>
          </p:cNvPr>
          <p:cNvSpPr txBox="1"/>
          <p:nvPr/>
        </p:nvSpPr>
        <p:spPr bwMode="auto">
          <a:xfrm rot="16200000">
            <a:off x="4411758" y="3973153"/>
            <a:ext cx="2001445" cy="307777"/>
          </a:xfrm>
          <a:prstGeom prst="rect">
            <a:avLst/>
          </a:prstGeom>
          <a:noFill/>
        </p:spPr>
        <p:txBody>
          <a:bodyPr wrap="none">
            <a:spAutoFit/>
          </a:bodyPr>
          <a:lstStyle/>
          <a:p>
            <a:pPr>
              <a:defRPr/>
            </a:pPr>
            <a:r>
              <a:rPr lang="en-US" sz="1400" b="1" spc="100" normalizeH="1" dirty="0">
                <a:latin typeface="+mn-lt"/>
              </a:rPr>
              <a:t>FREEDOM OF SPEECH</a:t>
            </a:r>
          </a:p>
        </p:txBody>
      </p:sp>
      <p:sp>
        <p:nvSpPr>
          <p:cNvPr id="13" name="TextBox 12">
            <a:extLst>
              <a:ext uri="{FF2B5EF4-FFF2-40B4-BE49-F238E27FC236}">
                <a16:creationId xmlns:a16="http://schemas.microsoft.com/office/drawing/2014/main" id="{BEF08303-50CA-435D-9E7F-A222749F0F2E}"/>
              </a:ext>
            </a:extLst>
          </p:cNvPr>
          <p:cNvSpPr txBox="1"/>
          <p:nvPr/>
        </p:nvSpPr>
        <p:spPr bwMode="auto">
          <a:xfrm rot="16200000">
            <a:off x="6270615" y="3832842"/>
            <a:ext cx="2241576" cy="307777"/>
          </a:xfrm>
          <a:prstGeom prst="rect">
            <a:avLst/>
          </a:prstGeom>
          <a:noFill/>
        </p:spPr>
        <p:txBody>
          <a:bodyPr wrap="none">
            <a:spAutoFit/>
          </a:bodyPr>
          <a:lstStyle/>
          <a:p>
            <a:pPr>
              <a:defRPr/>
            </a:pPr>
            <a:r>
              <a:rPr lang="en-US" sz="1400" b="1" spc="100" normalizeH="1" dirty="0">
                <a:latin typeface="+mn-lt"/>
              </a:rPr>
              <a:t>FREEDOM OF ASSEMBLY</a:t>
            </a:r>
          </a:p>
        </p:txBody>
      </p:sp>
      <p:sp>
        <p:nvSpPr>
          <p:cNvPr id="14" name="TextBox 13">
            <a:extLst>
              <a:ext uri="{FF2B5EF4-FFF2-40B4-BE49-F238E27FC236}">
                <a16:creationId xmlns:a16="http://schemas.microsoft.com/office/drawing/2014/main" id="{E0D28EA7-C5F1-4290-B576-910D1E5375B7}"/>
              </a:ext>
            </a:extLst>
          </p:cNvPr>
          <p:cNvSpPr txBox="1"/>
          <p:nvPr/>
        </p:nvSpPr>
        <p:spPr>
          <a:xfrm>
            <a:off x="14013" y="838200"/>
            <a:ext cx="12177987" cy="461665"/>
          </a:xfrm>
          <a:prstGeom prst="rect">
            <a:avLst/>
          </a:prstGeom>
          <a:noFill/>
        </p:spPr>
        <p:txBody>
          <a:bodyPr wrap="square" rtlCol="0">
            <a:spAutoFit/>
          </a:bodyPr>
          <a:lstStyle/>
          <a:p>
            <a:pPr algn="ctr"/>
            <a:r>
              <a:rPr lang="en-US" sz="2400" b="1" spc="300" dirty="0">
                <a:solidFill>
                  <a:srgbClr val="00FF00"/>
                </a:solidFill>
                <a:latin typeface="+mn-lt"/>
              </a:rPr>
              <a:t>1</a:t>
            </a:r>
            <a:r>
              <a:rPr lang="en-US" sz="2400" b="1" spc="300" baseline="30000" dirty="0">
                <a:solidFill>
                  <a:srgbClr val="00FF00"/>
                </a:solidFill>
                <a:latin typeface="+mn-lt"/>
              </a:rPr>
              <a:t>ST</a:t>
            </a:r>
            <a:r>
              <a:rPr lang="en-US" sz="2400" b="1" spc="300" dirty="0">
                <a:solidFill>
                  <a:srgbClr val="00FF00"/>
                </a:solidFill>
                <a:latin typeface="+mn-lt"/>
              </a:rPr>
              <a:t> AMENDMENT: FOUR PILLAR FREEDOMS</a:t>
            </a:r>
          </a:p>
        </p:txBody>
      </p:sp>
      <p:sp>
        <p:nvSpPr>
          <p:cNvPr id="15" name="TextBox 14">
            <a:extLst>
              <a:ext uri="{FF2B5EF4-FFF2-40B4-BE49-F238E27FC236}">
                <a16:creationId xmlns:a16="http://schemas.microsoft.com/office/drawing/2014/main" id="{403395A9-5BEA-45F4-93E7-C9C3BF6DAD13}"/>
              </a:ext>
            </a:extLst>
          </p:cNvPr>
          <p:cNvSpPr txBox="1"/>
          <p:nvPr/>
        </p:nvSpPr>
        <p:spPr>
          <a:xfrm>
            <a:off x="0" y="0"/>
            <a:ext cx="12192000" cy="919611"/>
          </a:xfrm>
          <a:prstGeom prst="rect">
            <a:avLst/>
          </a:prstGeom>
          <a:noFill/>
        </p:spPr>
        <p:txBody>
          <a:bodyPr wrap="square" rtlCol="0">
            <a:spAutoFit/>
          </a:bodyPr>
          <a:lstStyle/>
          <a:p>
            <a:pPr algn="ctr">
              <a:lnSpc>
                <a:spcPct val="120000"/>
              </a:lnSpc>
            </a:pPr>
            <a:r>
              <a:rPr lang="en-US" sz="4800" b="1" dirty="0">
                <a:solidFill>
                  <a:srgbClr val="00FF00"/>
                </a:solidFill>
                <a:latin typeface="+mn-lt"/>
              </a:rPr>
              <a:t>THE CONSTITUTION PROTECTS FREEDOM</a:t>
            </a:r>
          </a:p>
        </p:txBody>
      </p:sp>
      <p:sp>
        <p:nvSpPr>
          <p:cNvPr id="22" name="TextBox 21">
            <a:extLst>
              <a:ext uri="{FF2B5EF4-FFF2-40B4-BE49-F238E27FC236}">
                <a16:creationId xmlns:a16="http://schemas.microsoft.com/office/drawing/2014/main" id="{A691E797-516D-40CA-BCA2-51A9DC9E93AE}"/>
              </a:ext>
            </a:extLst>
          </p:cNvPr>
          <p:cNvSpPr txBox="1"/>
          <p:nvPr/>
        </p:nvSpPr>
        <p:spPr bwMode="auto">
          <a:xfrm>
            <a:off x="4617932" y="5297864"/>
            <a:ext cx="2655279" cy="307777"/>
          </a:xfrm>
          <a:prstGeom prst="rect">
            <a:avLst/>
          </a:prstGeom>
          <a:noFill/>
        </p:spPr>
        <p:txBody>
          <a:bodyPr wrap="none">
            <a:spAutoFit/>
          </a:bodyPr>
          <a:lstStyle/>
          <a:p>
            <a:pPr>
              <a:defRPr/>
            </a:pPr>
            <a:r>
              <a:rPr lang="en-US" sz="1400" b="1" spc="100" normalizeH="1" dirty="0">
                <a:latin typeface="+mn-lt"/>
              </a:rPr>
              <a:t>CONSENT OF THE GOVERNED</a:t>
            </a:r>
          </a:p>
        </p:txBody>
      </p:sp>
    </p:spTree>
    <p:extLst>
      <p:ext uri="{BB962C8B-B14F-4D97-AF65-F5344CB8AC3E}">
        <p14:creationId xmlns:p14="http://schemas.microsoft.com/office/powerpoint/2010/main" val="42718204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03ef5274-90b8-4b3f-8a76-b4c36a43e904}" enabled="1" method="Standard" siteId="{61e6eeb3-5fd7-4aaa-ae3c-61e8deb09b79}" contentBits="0" removed="0"/>
  <clbl:label id="{bdc3d3d8-6bdc-485e-b6f2-a0ac58658b4a}" enabled="1" method="Privileged" siteId="{61e6eeb3-5fd7-4aaa-ae3c-61e8deb09b79}" removed="0"/>
</clbl:labelList>
</file>

<file path=docProps/app.xml><?xml version="1.0" encoding="utf-8"?>
<Properties xmlns="http://schemas.openxmlformats.org/officeDocument/2006/extended-properties" xmlns:vt="http://schemas.openxmlformats.org/officeDocument/2006/docPropsVTypes">
  <Template/>
  <TotalTime>20528</TotalTime>
  <Words>2480</Words>
  <Application>Microsoft Office PowerPoint</Application>
  <PresentationFormat>Widescreen</PresentationFormat>
  <Paragraphs>255</Paragraphs>
  <Slides>17</Slides>
  <Notes>12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Comic Sans MS</vt:lpstr>
      <vt:lpstr>Ubuntu</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dc:creator>
  <cp:lastModifiedBy>Dale Eaton</cp:lastModifiedBy>
  <cp:revision>1331</cp:revision>
  <dcterms:created xsi:type="dcterms:W3CDTF">2010-04-18T05:26:50Z</dcterms:created>
  <dcterms:modified xsi:type="dcterms:W3CDTF">2025-04-18T00:44:26Z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dc3d3d8-6bdc-485e-b6f2-a0ac58658b4a_Enabled">
    <vt:lpwstr>True</vt:lpwstr>
  </property>
  <property fmtid="{D5CDD505-2E9C-101B-9397-08002B2CF9AE}" pid="3" name="MSIP_Label_bdc3d3d8-6bdc-485e-b6f2-a0ac58658b4a_SiteId">
    <vt:lpwstr>61e6eeb3-5fd7-4aaa-ae3c-61e8deb09b79</vt:lpwstr>
  </property>
  <property fmtid="{D5CDD505-2E9C-101B-9397-08002B2CF9AE}" pid="4" name="MSIP_Label_bdc3d3d8-6bdc-485e-b6f2-a0ac58658b4a_Owner">
    <vt:lpwstr>deaton@ldschurch.org</vt:lpwstr>
  </property>
  <property fmtid="{D5CDD505-2E9C-101B-9397-08002B2CF9AE}" pid="5" name="MSIP_Label_bdc3d3d8-6bdc-485e-b6f2-a0ac58658b4a_SetDate">
    <vt:lpwstr>2018-09-24T18:25:00.7668701Z</vt:lpwstr>
  </property>
  <property fmtid="{D5CDD505-2E9C-101B-9397-08002B2CF9AE}" pid="6" name="MSIP_Label_bdc3d3d8-6bdc-485e-b6f2-a0ac58658b4a_Name">
    <vt:lpwstr>Internal Use</vt:lpwstr>
  </property>
  <property fmtid="{D5CDD505-2E9C-101B-9397-08002B2CF9AE}" pid="7" name="MSIP_Label_bdc3d3d8-6bdc-485e-b6f2-a0ac58658b4a_Application">
    <vt:lpwstr>Microsoft Azure Information Protection</vt:lpwstr>
  </property>
  <property fmtid="{D5CDD505-2E9C-101B-9397-08002B2CF9AE}" pid="8" name="MSIP_Label_bdc3d3d8-6bdc-485e-b6f2-a0ac58658b4a_Extended_MSFT_Method">
    <vt:lpwstr>Automatic</vt:lpwstr>
  </property>
  <property fmtid="{D5CDD505-2E9C-101B-9397-08002B2CF9AE}" pid="9" name="Classification">
    <vt:lpwstr>Internal Use Not Encrypted</vt:lpwstr>
  </property>
  <property fmtid="{D5CDD505-2E9C-101B-9397-08002B2CF9AE}" pid="10" name="MSIP_Label_03ef5274-90b8-4b3f-8a76-b4c36a43e904_Enabled">
    <vt:lpwstr>true</vt:lpwstr>
  </property>
  <property fmtid="{D5CDD505-2E9C-101B-9397-08002B2CF9AE}" pid="11" name="MSIP_Label_03ef5274-90b8-4b3f-8a76-b4c36a43e904_SetDate">
    <vt:lpwstr>2021-05-11T02:00:19Z</vt:lpwstr>
  </property>
  <property fmtid="{D5CDD505-2E9C-101B-9397-08002B2CF9AE}" pid="12" name="MSIP_Label_03ef5274-90b8-4b3f-8a76-b4c36a43e904_Method">
    <vt:lpwstr>Standard</vt:lpwstr>
  </property>
  <property fmtid="{D5CDD505-2E9C-101B-9397-08002B2CF9AE}" pid="13" name="MSIP_Label_03ef5274-90b8-4b3f-8a76-b4c36a43e904_Name">
    <vt:lpwstr>Not Protected_2</vt:lpwstr>
  </property>
  <property fmtid="{D5CDD505-2E9C-101B-9397-08002B2CF9AE}" pid="14" name="MSIP_Label_03ef5274-90b8-4b3f-8a76-b4c36a43e904_SiteId">
    <vt:lpwstr>61e6eeb3-5fd7-4aaa-ae3c-61e8deb09b79</vt:lpwstr>
  </property>
  <property fmtid="{D5CDD505-2E9C-101B-9397-08002B2CF9AE}" pid="15" name="MSIP_Label_03ef5274-90b8-4b3f-8a76-b4c36a43e904_ActionId">
    <vt:lpwstr/>
  </property>
  <property fmtid="{D5CDD505-2E9C-101B-9397-08002B2CF9AE}" pid="16" name="MSIP_Label_03ef5274-90b8-4b3f-8a76-b4c36a43e904_ContentBits">
    <vt:lpwstr>0</vt:lpwstr>
  </property>
</Properties>
</file>