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960" r:id="rId2"/>
    <p:sldId id="973" r:id="rId3"/>
    <p:sldId id="940" r:id="rId4"/>
    <p:sldId id="930" r:id="rId5"/>
    <p:sldId id="941" r:id="rId6"/>
    <p:sldId id="963" r:id="rId7"/>
    <p:sldId id="965" r:id="rId8"/>
    <p:sldId id="970" r:id="rId9"/>
    <p:sldId id="971" r:id="rId10"/>
    <p:sldId id="972" r:id="rId11"/>
    <p:sldId id="942"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FFFFCC"/>
    <a:srgbClr val="234600"/>
    <a:srgbClr val="336600"/>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4660"/>
  </p:normalViewPr>
  <p:slideViewPr>
    <p:cSldViewPr>
      <p:cViewPr varScale="1">
        <p:scale>
          <a:sx n="76" d="100"/>
          <a:sy n="76" d="100"/>
        </p:scale>
        <p:origin x="96" y="13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4/17/2025</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4/17/2025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577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28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204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35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966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DC409-9B4D-130E-4537-B3DD64D30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4A34F6-9E8A-55D2-4F85-43593155B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0A5A8-DF72-D340-8FEC-8B4EC98CD9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9172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3B28-F842-E8E2-905A-0473AD63E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5837A-BF99-AE51-3C0A-D232B555E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08F4D-3AE6-CC3E-2918-5A6C248B7D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047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29762-717E-8523-239D-F1B79A1B8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FFEF4-10D4-96F4-A274-379D51ADE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730D1-DD9B-0F4A-7955-91445B6A09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930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DC5B5A-AB87-4960-849D-8D66631AA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36" y="863386"/>
            <a:ext cx="6666953" cy="5766914"/>
          </a:xfrm>
          <a:prstGeom prst="rect">
            <a:avLst/>
          </a:prstGeom>
        </p:spPr>
      </p:pic>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8" name="Rectangle 7">
            <a:extLst>
              <a:ext uri="{FF2B5EF4-FFF2-40B4-BE49-F238E27FC236}">
                <a16:creationId xmlns:a16="http://schemas.microsoft.com/office/drawing/2014/main" id="{01682EB2-CAEB-499B-995B-8E5656F35672}"/>
              </a:ext>
            </a:extLst>
          </p:cNvPr>
          <p:cNvSpPr/>
          <p:nvPr/>
        </p:nvSpPr>
        <p:spPr>
          <a:xfrm>
            <a:off x="2927298" y="3054345"/>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Christian Eternalism</a:t>
            </a:r>
          </a:p>
        </p:txBody>
      </p:sp>
      <p:sp>
        <p:nvSpPr>
          <p:cNvPr id="15" name="TextBox 14">
            <a:extLst>
              <a:ext uri="{FF2B5EF4-FFF2-40B4-BE49-F238E27FC236}">
                <a16:creationId xmlns:a16="http://schemas.microsoft.com/office/drawing/2014/main" id="{426D602F-C494-483D-A952-7DD3F2BC3284}"/>
              </a:ext>
            </a:extLst>
          </p:cNvPr>
          <p:cNvSpPr txBox="1"/>
          <p:nvPr/>
        </p:nvSpPr>
        <p:spPr>
          <a:xfrm>
            <a:off x="6279067" y="2243078"/>
            <a:ext cx="5912933" cy="2862322"/>
          </a:xfrm>
          <a:prstGeom prst="rect">
            <a:avLst/>
          </a:prstGeom>
          <a:noFill/>
        </p:spPr>
        <p:txBody>
          <a:bodyPr wrap="square" rtlCol="0">
            <a:spAutoFit/>
          </a:bodyPr>
          <a:lstStyle/>
          <a:p>
            <a:pPr algn="ctr"/>
            <a:r>
              <a:rPr lang="en-US" sz="6000" dirty="0">
                <a:solidFill>
                  <a:srgbClr val="FFFF00"/>
                </a:solidFill>
              </a:rPr>
              <a:t>Liberty </a:t>
            </a:r>
          </a:p>
          <a:p>
            <a:pPr algn="ctr"/>
            <a:r>
              <a:rPr lang="en-US" sz="6000" dirty="0">
                <a:solidFill>
                  <a:srgbClr val="FFFF00"/>
                </a:solidFill>
              </a:rPr>
              <a:t>vs </a:t>
            </a:r>
          </a:p>
          <a:p>
            <a:pPr algn="ctr"/>
            <a:r>
              <a:rPr lang="en-US" sz="6000" dirty="0">
                <a:solidFill>
                  <a:srgbClr val="FFFF00"/>
                </a:solidFill>
              </a:rPr>
              <a:t>License</a:t>
            </a:r>
          </a:p>
        </p:txBody>
      </p:sp>
    </p:spTree>
    <p:extLst>
      <p:ext uri="{BB962C8B-B14F-4D97-AF65-F5344CB8AC3E}">
        <p14:creationId xmlns:p14="http://schemas.microsoft.com/office/powerpoint/2010/main" val="241503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a:extLst>
            <a:ext uri="{FF2B5EF4-FFF2-40B4-BE49-F238E27FC236}">
              <a16:creationId xmlns:a16="http://schemas.microsoft.com/office/drawing/2014/main" id="{FFE7D69B-A999-FBC4-DB95-53D4AD3043F7}"/>
            </a:ext>
          </a:extLst>
        </p:cNvPr>
        <p:cNvGrpSpPr/>
        <p:nvPr/>
      </p:nvGrpSpPr>
      <p:grpSpPr>
        <a:xfrm>
          <a:off x="0" y="0"/>
          <a:ext cx="0" cy="0"/>
          <a:chOff x="0" y="0"/>
          <a:chExt cx="0" cy="0"/>
        </a:xfrm>
      </p:grpSpPr>
      <p:sp>
        <p:nvSpPr>
          <p:cNvPr id="26" name="Right Triangle 25">
            <a:extLst>
              <a:ext uri="{FF2B5EF4-FFF2-40B4-BE49-F238E27FC236}">
                <a16:creationId xmlns:a16="http://schemas.microsoft.com/office/drawing/2014/main" id="{76CA9CBA-D2D4-48CF-0619-FE221680AEAB}"/>
              </a:ext>
            </a:extLst>
          </p:cNvPr>
          <p:cNvSpPr/>
          <p:nvPr/>
        </p:nvSpPr>
        <p:spPr>
          <a:xfrm rot="10800000" flipH="1">
            <a:off x="6117945" y="1752600"/>
            <a:ext cx="3124200" cy="4343400"/>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C127A17-35A5-177F-6416-4B9D41988B28}"/>
              </a:ext>
            </a:extLst>
          </p:cNvPr>
          <p:cNvSpPr txBox="1"/>
          <p:nvPr/>
        </p:nvSpPr>
        <p:spPr>
          <a:xfrm>
            <a:off x="8401602" y="1143000"/>
            <a:ext cx="3790397" cy="1354217"/>
          </a:xfrm>
          <a:prstGeom prst="rect">
            <a:avLst/>
          </a:prstGeom>
          <a:noFill/>
        </p:spPr>
        <p:txBody>
          <a:bodyPr wrap="none" rtlCol="0">
            <a:spAutoFit/>
          </a:bodyPr>
          <a:lstStyle/>
          <a:p>
            <a:pPr algn="ctr"/>
            <a:r>
              <a:rPr lang="en-US" sz="2800" b="1" dirty="0">
                <a:solidFill>
                  <a:srgbClr val="FF0000"/>
                </a:solidFill>
              </a:rPr>
              <a:t>AUTHORITARIANISM</a:t>
            </a:r>
            <a:endParaRPr lang="en-US" sz="2800" dirty="0">
              <a:solidFill>
                <a:srgbClr val="FF0000"/>
              </a:solidFill>
            </a:endParaRPr>
          </a:p>
          <a:p>
            <a:pPr algn="ctr"/>
            <a:r>
              <a:rPr lang="en-US" dirty="0">
                <a:solidFill>
                  <a:srgbClr val="FF0000"/>
                </a:solidFill>
              </a:rPr>
              <a:t>Slavery</a:t>
            </a:r>
          </a:p>
          <a:p>
            <a:pPr algn="ctr"/>
            <a:r>
              <a:rPr lang="en-US" dirty="0">
                <a:solidFill>
                  <a:srgbClr val="FF0000"/>
                </a:solidFill>
              </a:rPr>
              <a:t>Political Prisoners</a:t>
            </a:r>
          </a:p>
          <a:p>
            <a:pPr algn="ctr"/>
            <a:r>
              <a:rPr lang="en-US" dirty="0">
                <a:solidFill>
                  <a:srgbClr val="FF0000"/>
                </a:solidFill>
              </a:rPr>
              <a:t>Disenfranchised Citizens</a:t>
            </a:r>
          </a:p>
        </p:txBody>
      </p:sp>
      <p:sp>
        <p:nvSpPr>
          <p:cNvPr id="18" name="Right Triangle 17">
            <a:extLst>
              <a:ext uri="{FF2B5EF4-FFF2-40B4-BE49-F238E27FC236}">
                <a16:creationId xmlns:a16="http://schemas.microsoft.com/office/drawing/2014/main" id="{5B79DC2A-D38C-7528-9485-A98FE15B2840}"/>
              </a:ext>
            </a:extLst>
          </p:cNvPr>
          <p:cNvSpPr/>
          <p:nvPr/>
        </p:nvSpPr>
        <p:spPr>
          <a:xfrm rot="10800000">
            <a:off x="2853269" y="1752600"/>
            <a:ext cx="3124200" cy="4343400"/>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DF71C77-DCB7-CE93-9E6B-320F66D798EE}"/>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AAF01A34-6D7D-CCD6-CE0C-E907901EEBCE}"/>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31" name="Arrow: Up 30">
            <a:extLst>
              <a:ext uri="{FF2B5EF4-FFF2-40B4-BE49-F238E27FC236}">
                <a16:creationId xmlns:a16="http://schemas.microsoft.com/office/drawing/2014/main" id="{53C84C10-671D-1062-DFED-8D2F6E7D8167}"/>
              </a:ext>
            </a:extLst>
          </p:cNvPr>
          <p:cNvSpPr/>
          <p:nvPr/>
        </p:nvSpPr>
        <p:spPr>
          <a:xfrm>
            <a:off x="5908181" y="1143000"/>
            <a:ext cx="283390" cy="5181600"/>
          </a:xfrm>
          <a:prstGeom prst="up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4">
            <a:extLst>
              <a:ext uri="{FF2B5EF4-FFF2-40B4-BE49-F238E27FC236}">
                <a16:creationId xmlns:a16="http://schemas.microsoft.com/office/drawing/2014/main" id="{940D7F0F-056F-E938-D5EF-1AFAAB49CED9}"/>
              </a:ext>
            </a:extLst>
          </p:cNvPr>
          <p:cNvSpPr txBox="1">
            <a:spLocks noChangeArrowheads="1"/>
          </p:cNvSpPr>
          <p:nvPr/>
        </p:nvSpPr>
        <p:spPr bwMode="auto">
          <a:xfrm>
            <a:off x="-1" y="6211669"/>
            <a:ext cx="1219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Reality (The Ultimate Start)</a:t>
            </a:r>
          </a:p>
        </p:txBody>
      </p:sp>
      <p:grpSp>
        <p:nvGrpSpPr>
          <p:cNvPr id="2" name="Group 1">
            <a:extLst>
              <a:ext uri="{FF2B5EF4-FFF2-40B4-BE49-F238E27FC236}">
                <a16:creationId xmlns:a16="http://schemas.microsoft.com/office/drawing/2014/main" id="{AF9154C5-FB16-3E0C-6A60-19F705C0285B}"/>
              </a:ext>
            </a:extLst>
          </p:cNvPr>
          <p:cNvGrpSpPr/>
          <p:nvPr/>
        </p:nvGrpSpPr>
        <p:grpSpPr>
          <a:xfrm>
            <a:off x="4472694" y="3024414"/>
            <a:ext cx="3154363" cy="3155950"/>
            <a:chOff x="4472694" y="3036919"/>
            <a:chExt cx="3154363" cy="3155950"/>
          </a:xfrm>
        </p:grpSpPr>
        <p:sp>
          <p:nvSpPr>
            <p:cNvPr id="8" name="Oval 7">
              <a:extLst>
                <a:ext uri="{FF2B5EF4-FFF2-40B4-BE49-F238E27FC236}">
                  <a16:creationId xmlns:a16="http://schemas.microsoft.com/office/drawing/2014/main" id="{6A0FC5F3-E614-C762-6876-4391B71A6569}"/>
                </a:ext>
              </a:extLst>
            </p:cNvPr>
            <p:cNvSpPr/>
            <p:nvPr/>
          </p:nvSpPr>
          <p:spPr bwMode="auto">
            <a:xfrm>
              <a:off x="4472694" y="3036919"/>
              <a:ext cx="3154363" cy="315595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5">
              <a:extLst>
                <a:ext uri="{FF2B5EF4-FFF2-40B4-BE49-F238E27FC236}">
                  <a16:creationId xmlns:a16="http://schemas.microsoft.com/office/drawing/2014/main" id="{3FCF3DE9-8877-52F5-B0B3-A5C9AB4A6C78}"/>
                </a:ext>
              </a:extLst>
            </p:cNvPr>
            <p:cNvSpPr txBox="1">
              <a:spLocks noChangeArrowheads="1"/>
            </p:cNvSpPr>
            <p:nvPr/>
          </p:nvSpPr>
          <p:spPr bwMode="auto">
            <a:xfrm>
              <a:off x="5383658" y="4343400"/>
              <a:ext cx="14638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Natural </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(Metaphysics)</a:t>
              </a:r>
            </a:p>
          </p:txBody>
        </p:sp>
      </p:grpSp>
      <p:sp>
        <p:nvSpPr>
          <p:cNvPr id="11" name="TextBox 7">
            <a:extLst>
              <a:ext uri="{FF2B5EF4-FFF2-40B4-BE49-F238E27FC236}">
                <a16:creationId xmlns:a16="http://schemas.microsoft.com/office/drawing/2014/main" id="{1E4DFD9F-42DD-76F6-0483-4C7F412DA3FC}"/>
              </a:ext>
            </a:extLst>
          </p:cNvPr>
          <p:cNvSpPr txBox="1">
            <a:spLocks noChangeArrowheads="1"/>
          </p:cNvSpPr>
          <p:nvPr/>
        </p:nvSpPr>
        <p:spPr bwMode="auto">
          <a:xfrm>
            <a:off x="14012" y="0"/>
            <a:ext cx="12177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Happiness (The Ultimate End)</a:t>
            </a:r>
          </a:p>
        </p:txBody>
      </p:sp>
      <p:grpSp>
        <p:nvGrpSpPr>
          <p:cNvPr id="5" name="Group 4">
            <a:extLst>
              <a:ext uri="{FF2B5EF4-FFF2-40B4-BE49-F238E27FC236}">
                <a16:creationId xmlns:a16="http://schemas.microsoft.com/office/drawing/2014/main" id="{082C502E-44EC-9207-ED63-FAFCD58ADCF3}"/>
              </a:ext>
            </a:extLst>
          </p:cNvPr>
          <p:cNvGrpSpPr/>
          <p:nvPr/>
        </p:nvGrpSpPr>
        <p:grpSpPr>
          <a:xfrm>
            <a:off x="5645151" y="1363662"/>
            <a:ext cx="3427411" cy="3154364"/>
            <a:chOff x="5645151" y="1363662"/>
            <a:chExt cx="3427411" cy="3154364"/>
          </a:xfrm>
        </p:grpSpPr>
        <p:sp>
          <p:nvSpPr>
            <p:cNvPr id="12" name="Oval 11">
              <a:extLst>
                <a:ext uri="{FF2B5EF4-FFF2-40B4-BE49-F238E27FC236}">
                  <a16:creationId xmlns:a16="http://schemas.microsoft.com/office/drawing/2014/main" id="{F09FEE0B-D9EF-04CC-3E5D-BCA949EA587C}"/>
                </a:ext>
              </a:extLst>
            </p:cNvPr>
            <p:cNvSpPr/>
            <p:nvPr/>
          </p:nvSpPr>
          <p:spPr bwMode="auto">
            <a:xfrm>
              <a:off x="5645151" y="1363662"/>
              <a:ext cx="3154363" cy="315436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0">
              <a:extLst>
                <a:ext uri="{FF2B5EF4-FFF2-40B4-BE49-F238E27FC236}">
                  <a16:creationId xmlns:a16="http://schemas.microsoft.com/office/drawing/2014/main" id="{BCA85A8A-2D53-C64F-AFD0-58AC257C9DC6}"/>
                </a:ext>
              </a:extLst>
            </p:cNvPr>
            <p:cNvSpPr txBox="1">
              <a:spLocks noChangeArrowheads="1"/>
            </p:cNvSpPr>
            <p:nvPr/>
          </p:nvSpPr>
          <p:spPr bwMode="auto">
            <a:xfrm>
              <a:off x="5943600" y="2133600"/>
              <a:ext cx="31289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haroni" panose="02010803020104030203" pitchFamily="2" charset="-79"/>
                  <a:cs typeface="Aharoni" panose="02010803020104030203" pitchFamily="2" charset="-79"/>
                </a:rPr>
                <a:t>Circumstantial</a:t>
              </a:r>
            </a:p>
            <a:p>
              <a:pPr algn="ctr">
                <a:spcBef>
                  <a:spcPct val="0"/>
                </a:spcBef>
                <a:buFontTx/>
                <a:buNone/>
              </a:pPr>
              <a:r>
                <a:rPr lang="en-US" altLang="en-US" sz="2400" b="1" dirty="0">
                  <a:latin typeface="Aharoni" panose="02010803020104030203" pitchFamily="2" charset="-79"/>
                  <a:cs typeface="Aharoni" panose="02010803020104030203" pitchFamily="2" charset="-79"/>
                </a:rPr>
                <a:t>Freedom</a:t>
              </a:r>
            </a:p>
            <a:p>
              <a:pPr algn="ctr">
                <a:spcBef>
                  <a:spcPct val="0"/>
                </a:spcBef>
                <a:buNone/>
              </a:pPr>
              <a:r>
                <a:rPr lang="en-US" altLang="en-US" sz="1400" dirty="0">
                  <a:latin typeface="+mj-lt"/>
                  <a:cs typeface="Aharoni" panose="02010803020104030203" pitchFamily="2" charset="-79"/>
                </a:rPr>
                <a:t>(Politics)</a:t>
              </a:r>
            </a:p>
          </p:txBody>
        </p:sp>
      </p:grpSp>
      <p:grpSp>
        <p:nvGrpSpPr>
          <p:cNvPr id="17" name="Group 16">
            <a:extLst>
              <a:ext uri="{FF2B5EF4-FFF2-40B4-BE49-F238E27FC236}">
                <a16:creationId xmlns:a16="http://schemas.microsoft.com/office/drawing/2014/main" id="{443AE088-55D7-FB35-3D24-EA5D6A1D006F}"/>
              </a:ext>
            </a:extLst>
          </p:cNvPr>
          <p:cNvGrpSpPr/>
          <p:nvPr/>
        </p:nvGrpSpPr>
        <p:grpSpPr>
          <a:xfrm>
            <a:off x="3221036" y="1385887"/>
            <a:ext cx="3248027" cy="3154364"/>
            <a:chOff x="3221036" y="1385887"/>
            <a:chExt cx="3248027" cy="3154364"/>
          </a:xfrm>
        </p:grpSpPr>
        <p:sp>
          <p:nvSpPr>
            <p:cNvPr id="14" name="Oval 13">
              <a:extLst>
                <a:ext uri="{FF2B5EF4-FFF2-40B4-BE49-F238E27FC236}">
                  <a16:creationId xmlns:a16="http://schemas.microsoft.com/office/drawing/2014/main" id="{DFF73592-A4DE-8DD8-2118-688C66D3F586}"/>
                </a:ext>
              </a:extLst>
            </p:cNvPr>
            <p:cNvSpPr/>
            <p:nvPr/>
          </p:nvSpPr>
          <p:spPr bwMode="auto">
            <a:xfrm>
              <a:off x="3314700" y="1385887"/>
              <a:ext cx="3154363" cy="315436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a:extLst>
                <a:ext uri="{FF2B5EF4-FFF2-40B4-BE49-F238E27FC236}">
                  <a16:creationId xmlns:a16="http://schemas.microsoft.com/office/drawing/2014/main" id="{58C5D72F-74AF-9C08-06FC-EDEA8AE19C6D}"/>
                </a:ext>
              </a:extLst>
            </p:cNvPr>
            <p:cNvSpPr txBox="1">
              <a:spLocks noChangeArrowheads="1"/>
            </p:cNvSpPr>
            <p:nvPr/>
          </p:nvSpPr>
          <p:spPr bwMode="auto">
            <a:xfrm>
              <a:off x="3221036" y="2133600"/>
              <a:ext cx="317976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Moral</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   (Ethics)</a:t>
              </a:r>
            </a:p>
          </p:txBody>
        </p:sp>
      </p:grpSp>
      <p:sp>
        <p:nvSpPr>
          <p:cNvPr id="6" name="TextBox 7">
            <a:extLst>
              <a:ext uri="{FF2B5EF4-FFF2-40B4-BE49-F238E27FC236}">
                <a16:creationId xmlns:a16="http://schemas.microsoft.com/office/drawing/2014/main" id="{2CF1948C-CF72-2D04-195C-E5A9E5D1C586}"/>
              </a:ext>
            </a:extLst>
          </p:cNvPr>
          <p:cNvSpPr txBox="1">
            <a:spLocks noChangeArrowheads="1"/>
          </p:cNvSpPr>
          <p:nvPr/>
        </p:nvSpPr>
        <p:spPr bwMode="auto">
          <a:xfrm>
            <a:off x="4332399" y="1584526"/>
            <a:ext cx="846513"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00B050"/>
                </a:solidFill>
                <a:latin typeface="Aharoni" panose="02010803020104030203" pitchFamily="2" charset="-79"/>
                <a:cs typeface="Aharoni" panose="02010803020104030203" pitchFamily="2" charset="-79"/>
              </a:rPr>
              <a:t>Virtue</a:t>
            </a:r>
          </a:p>
        </p:txBody>
      </p:sp>
      <p:sp>
        <p:nvSpPr>
          <p:cNvPr id="7" name="TextBox 7">
            <a:extLst>
              <a:ext uri="{FF2B5EF4-FFF2-40B4-BE49-F238E27FC236}">
                <a16:creationId xmlns:a16="http://schemas.microsoft.com/office/drawing/2014/main" id="{1FE8BE3B-79F5-E545-CDC5-051AF7F0E6EF}"/>
              </a:ext>
            </a:extLst>
          </p:cNvPr>
          <p:cNvSpPr txBox="1">
            <a:spLocks noChangeArrowheads="1"/>
          </p:cNvSpPr>
          <p:nvPr/>
        </p:nvSpPr>
        <p:spPr bwMode="auto">
          <a:xfrm>
            <a:off x="6489204" y="1584257"/>
            <a:ext cx="1684691"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00B050"/>
                </a:solidFill>
                <a:latin typeface="Aharoni" panose="02010803020104030203" pitchFamily="2" charset="-79"/>
                <a:cs typeface="Aharoni" panose="02010803020104030203" pitchFamily="2" charset="-79"/>
              </a:rPr>
              <a:t>Good Fortune</a:t>
            </a:r>
          </a:p>
        </p:txBody>
      </p:sp>
      <p:sp>
        <p:nvSpPr>
          <p:cNvPr id="16" name="TextBox 4">
            <a:extLst>
              <a:ext uri="{FF2B5EF4-FFF2-40B4-BE49-F238E27FC236}">
                <a16:creationId xmlns:a16="http://schemas.microsoft.com/office/drawing/2014/main" id="{DA9B2946-8C8D-B1F1-861B-D9B2750944A3}"/>
              </a:ext>
            </a:extLst>
          </p:cNvPr>
          <p:cNvSpPr txBox="1">
            <a:spLocks noChangeArrowheads="1"/>
          </p:cNvSpPr>
          <p:nvPr/>
        </p:nvSpPr>
        <p:spPr bwMode="auto">
          <a:xfrm>
            <a:off x="0" y="609600"/>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solidFill>
                  <a:srgbClr val="00B050"/>
                </a:solidFill>
                <a:cs typeface="Aharoni" panose="02010803020104030203" pitchFamily="2" charset="-79"/>
              </a:rPr>
              <a:t>Life, Liberty, and the Pursuit of Happiness (Abide and Abound)</a:t>
            </a:r>
          </a:p>
        </p:txBody>
      </p:sp>
      <p:sp>
        <p:nvSpPr>
          <p:cNvPr id="19" name="Arrow: Up 18">
            <a:extLst>
              <a:ext uri="{FF2B5EF4-FFF2-40B4-BE49-F238E27FC236}">
                <a16:creationId xmlns:a16="http://schemas.microsoft.com/office/drawing/2014/main" id="{FCA81949-0286-A1AE-2707-19739CE8066A}"/>
              </a:ext>
            </a:extLst>
          </p:cNvPr>
          <p:cNvSpPr/>
          <p:nvPr/>
        </p:nvSpPr>
        <p:spPr>
          <a:xfrm rot="19477214">
            <a:off x="4286513" y="1179052"/>
            <a:ext cx="283390" cy="5449669"/>
          </a:xfrm>
          <a:prstGeom prst="up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C22A50C-0760-59EA-5834-16E98111E339}"/>
              </a:ext>
            </a:extLst>
          </p:cNvPr>
          <p:cNvSpPr txBox="1"/>
          <p:nvPr/>
        </p:nvSpPr>
        <p:spPr>
          <a:xfrm>
            <a:off x="381000" y="1143000"/>
            <a:ext cx="2403222" cy="1631216"/>
          </a:xfrm>
          <a:prstGeom prst="rect">
            <a:avLst/>
          </a:prstGeom>
          <a:noFill/>
        </p:spPr>
        <p:txBody>
          <a:bodyPr wrap="none" rtlCol="0">
            <a:spAutoFit/>
          </a:bodyPr>
          <a:lstStyle/>
          <a:p>
            <a:pPr algn="ctr"/>
            <a:r>
              <a:rPr lang="en-US" sz="2800" b="1" dirty="0">
                <a:solidFill>
                  <a:srgbClr val="FF0000"/>
                </a:solidFill>
              </a:rPr>
              <a:t>LICENSE</a:t>
            </a:r>
          </a:p>
          <a:p>
            <a:pPr algn="ctr"/>
            <a:r>
              <a:rPr lang="en-US" dirty="0">
                <a:solidFill>
                  <a:srgbClr val="FF0000"/>
                </a:solidFill>
              </a:rPr>
              <a:t>Addicts</a:t>
            </a:r>
          </a:p>
          <a:p>
            <a:pPr algn="ctr"/>
            <a:r>
              <a:rPr lang="en-US" dirty="0">
                <a:solidFill>
                  <a:srgbClr val="FF0000"/>
                </a:solidFill>
              </a:rPr>
              <a:t>Thieves</a:t>
            </a:r>
          </a:p>
          <a:p>
            <a:pPr algn="ctr"/>
            <a:r>
              <a:rPr lang="en-US" dirty="0">
                <a:solidFill>
                  <a:srgbClr val="FF0000"/>
                </a:solidFill>
              </a:rPr>
              <a:t>Corrupt Businessmen</a:t>
            </a:r>
          </a:p>
          <a:p>
            <a:pPr algn="ctr"/>
            <a:r>
              <a:rPr lang="en-US" dirty="0">
                <a:solidFill>
                  <a:srgbClr val="FF0000"/>
                </a:solidFill>
              </a:rPr>
              <a:t>Corrupt Politicians</a:t>
            </a:r>
          </a:p>
        </p:txBody>
      </p:sp>
      <p:sp>
        <p:nvSpPr>
          <p:cNvPr id="28" name="Arrow: Up 27">
            <a:extLst>
              <a:ext uri="{FF2B5EF4-FFF2-40B4-BE49-F238E27FC236}">
                <a16:creationId xmlns:a16="http://schemas.microsoft.com/office/drawing/2014/main" id="{1D053329-9F1D-8714-F1E9-BCF027D7E255}"/>
              </a:ext>
            </a:extLst>
          </p:cNvPr>
          <p:cNvSpPr/>
          <p:nvPr/>
        </p:nvSpPr>
        <p:spPr>
          <a:xfrm rot="2153283">
            <a:off x="7557903" y="1158715"/>
            <a:ext cx="283390" cy="5526327"/>
          </a:xfrm>
          <a:prstGeom prst="up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303F333-70EE-FD8C-F52C-391EFC697780}"/>
              </a:ext>
            </a:extLst>
          </p:cNvPr>
          <p:cNvSpPr txBox="1"/>
          <p:nvPr/>
        </p:nvSpPr>
        <p:spPr>
          <a:xfrm>
            <a:off x="609600" y="2895600"/>
            <a:ext cx="1992854" cy="923330"/>
          </a:xfrm>
          <a:prstGeom prst="rect">
            <a:avLst/>
          </a:prstGeom>
          <a:noFill/>
        </p:spPr>
        <p:txBody>
          <a:bodyPr wrap="none" rtlCol="0">
            <a:spAutoFit/>
          </a:bodyPr>
          <a:lstStyle/>
          <a:p>
            <a:pPr algn="ctr"/>
            <a:r>
              <a:rPr lang="en-US" sz="5400" b="1" dirty="0">
                <a:solidFill>
                  <a:srgbClr val="FF0000"/>
                </a:solidFill>
              </a:rPr>
              <a:t>LESS</a:t>
            </a:r>
          </a:p>
        </p:txBody>
      </p:sp>
      <p:sp>
        <p:nvSpPr>
          <p:cNvPr id="30" name="TextBox 29">
            <a:extLst>
              <a:ext uri="{FF2B5EF4-FFF2-40B4-BE49-F238E27FC236}">
                <a16:creationId xmlns:a16="http://schemas.microsoft.com/office/drawing/2014/main" id="{CA7556DE-720E-1721-33CB-C772F0942C38}"/>
              </a:ext>
            </a:extLst>
          </p:cNvPr>
          <p:cNvSpPr txBox="1"/>
          <p:nvPr/>
        </p:nvSpPr>
        <p:spPr>
          <a:xfrm>
            <a:off x="9296400" y="2895600"/>
            <a:ext cx="2262159" cy="923330"/>
          </a:xfrm>
          <a:prstGeom prst="rect">
            <a:avLst/>
          </a:prstGeom>
          <a:noFill/>
        </p:spPr>
        <p:txBody>
          <a:bodyPr wrap="none" rtlCol="0">
            <a:spAutoFit/>
          </a:bodyPr>
          <a:lstStyle/>
          <a:p>
            <a:pPr algn="ctr"/>
            <a:r>
              <a:rPr lang="en-US" sz="5400" b="1" dirty="0">
                <a:solidFill>
                  <a:srgbClr val="FF0000"/>
                </a:solidFill>
              </a:rPr>
              <a:t>MORE</a:t>
            </a:r>
          </a:p>
        </p:txBody>
      </p:sp>
      <p:pic>
        <p:nvPicPr>
          <p:cNvPr id="1028" name="Picture 4">
            <a:extLst>
              <a:ext uri="{FF2B5EF4-FFF2-40B4-BE49-F238E27FC236}">
                <a16:creationId xmlns:a16="http://schemas.microsoft.com/office/drawing/2014/main" id="{E34461F0-F292-C8FD-DE56-48514566B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3641471"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8A214C-D041-8642-F01F-8FEEC425E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
            <a:ext cx="3886199" cy="2594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1B04ED3-B5AD-34BC-B0E6-5DAEA4AAB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04800"/>
            <a:ext cx="345320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6C935FE-D604-24D6-58F9-60D40579B8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4114800"/>
            <a:ext cx="3124200" cy="20814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686BA97-7B61-B6BD-502F-083B5C7354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3657600"/>
            <a:ext cx="2667000" cy="223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3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9375 -0.02384 L 0.09375 -0.02361 C 0.08528 -0.01365 0.0763 -0.00509 0.06836 0.00695 C 0.05338 0.02917 0.03971 0.05718 0.02955 0.09005 C 0.01992 0.12153 0.01953 0.13681 0.0151 0.17315 C 0.01601 0.19375 0.01523 0.21505 0.01783 0.23496 C 0.0207 0.25741 0.02656 0.27778 0.03138 0.29861 C 0.03567 0.3176 0.04023 0.33635 0.04492 0.3551 C 0.04921 0.37199 0.05468 0.3875 0.05846 0.4051 C 0.0625 0.42385 0.0651 0.44399 0.06836 0.4632 C 0.06809 0.4669 0.06875 0.47199 0.06744 0.47477 C 0.05911 0.49375 0.04375 0.50903 0.0332 0.51945 C 0.02304 0.52917 0.01341 0.53149 0.00247 0.53866 C -0.00144 0.54121 -0.0056 0.54283 -0.00925 0.54653 C -0.02019 0.55695 -0.02605 0.57014 -0.03373 0.59074 C -0.03555 0.59607 -0.03685 0.60209 -0.03816 0.60834 C -0.0405 0.61806 -0.04323 0.63218 -0.04454 0.64306 C -0.04467 0.64468 -0.04454 0.64699 -0.04454 0.64908 " pathEditMode="relative" rAng="0" ptsTypes="AAAAAAAAAAAAAAAAAA">
                                      <p:cBhvr>
                                        <p:cTn id="28" dur="2000" fill="hold"/>
                                        <p:tgtEl>
                                          <p:spTgt spid="5"/>
                                        </p:tgtEl>
                                        <p:attrNameLst>
                                          <p:attrName>ppt_x</p:attrName>
                                          <p:attrName>ppt_y</p:attrName>
                                        </p:attrNameLst>
                                      </p:cBhvr>
                                      <p:rCtr x="-6927" y="33634"/>
                                    </p:animMotion>
                                  </p:childTnLst>
                                </p:cTn>
                              </p:par>
                              <p:par>
                                <p:cTn id="29" presetID="0" presetClass="path" presetSubtype="0" accel="50000" decel="50000" fill="hold" nodeType="withEffect">
                                  <p:stCondLst>
                                    <p:cond delay="0"/>
                                  </p:stCondLst>
                                  <p:childTnLst>
                                    <p:animMotion origin="layout" path="M -0.07539 -0.00463 L -0.07539 -0.00439 C -0.08438 0.02338 -0.09818 0.05787 -0.10157 0.09329 C -0.1043 0.12061 -0.09896 0.13774 -0.09076 0.15857 C -0.0823 0.1801 -0.07279 0.2 -0.06368 0.22037 C -0.06042 0.22778 -0.05612 0.23357 -0.05378 0.24213 C -0.04779 0.26412 -0.04818 0.26505 -0.03933 0.28588 C -0.03672 0.29167 -0.03399 0.297 -0.03112 0.30209 C -0.02435 0.31436 -0.01576 0.32362 -0.01042 0.33866 L -0.00313 0.35857 C -0.00222 0.36528 -0.00144 0.37176 -0.00039 0.37871 C 0.00299 0.40301 0.00559 0.37477 -0.02305 0.41667 C -0.02852 0.42477 -0.03386 0.43357 -0.03933 0.4419 C -0.04076 0.44468 -0.04219 0.44746 -0.04375 0.44931 C -0.04675 0.45301 -0.05013 0.45556 -0.05287 0.46042 C -0.05834 0.46968 -0.06823 0.49121 -0.06823 0.49144 C -0.07097 0.50625 -0.07123 0.50579 -0.07266 0.52223 C -0.07344 0.53056 -0.07344 0.53912 -0.07448 0.54746 C -0.07774 0.57362 -0.08099 0.6 -0.08529 0.62547 C -0.08724 0.63704 -0.08868 0.63959 -0.09167 0.64584 " pathEditMode="relative" rAng="0" ptsTypes="AAAAAAAAAAAAAAAAAAAA">
                                      <p:cBhvr>
                                        <p:cTn id="30" dur="2000" fill="hold"/>
                                        <p:tgtEl>
                                          <p:spTgt spid="17"/>
                                        </p:tgtEl>
                                        <p:attrNameLst>
                                          <p:attrName>ppt_x</p:attrName>
                                          <p:attrName>ppt_y</p:attrName>
                                        </p:attrNameLst>
                                      </p:cBhvr>
                                      <p:rCtr x="2500" y="32523"/>
                                    </p:animMotion>
                                  </p:childTnLst>
                                </p:cTn>
                              </p:par>
                              <p:par>
                                <p:cTn id="31" presetID="0" presetClass="path" presetSubtype="0" accel="50000" decel="50000" fill="hold" grpId="0" nodeType="withEffect">
                                  <p:stCondLst>
                                    <p:cond delay="0"/>
                                  </p:stCondLst>
                                  <p:childTnLst>
                                    <p:animMotion origin="layout" path="M 0 -3.7037E-6 L 0 0.00024 C -0.01732 0.03635 -0.02643 0.05024 -0.03802 0.09051 C -0.04036 0.09885 -0.04167 0.10787 -0.04349 0.11667 C -0.04583 0.15093 -0.04714 0.15973 -0.04714 0.19445 C -0.04714 0.2088 -0.0474 0.22315 -0.04622 0.23727 C -0.04492 0.25301 -0.0418 0.26806 -0.03984 0.28357 C -0.03594 0.31621 -0.03503 0.33172 -0.03268 0.3632 C -0.03294 0.38681 -0.03281 0.41042 -0.03359 0.4338 C -0.03372 0.44074 -0.03411 0.44769 -0.03542 0.45417 C -0.0375 0.46598 -0.03945 0.47848 -0.04349 0.48774 C -0.04844 0.49908 -0.05378 0.50926 -0.05703 0.52292 C -0.05924 0.53195 -0.06068 0.54167 -0.0625 0.5507 C -0.06315 0.55764 -0.06419 0.56436 -0.06432 0.5713 C -0.06458 0.58936 -0.0638 0.60718 -0.06341 0.625 C -0.06328 0.63172 -0.06224 0.65579 -0.06159 0.66389 C -0.06107 0.6713 -0.06042 0.67894 -0.05977 0.68635 C -0.06341 0.79491 -0.05391 0.74306 -0.06706 0.77917 C -0.06836 0.78264 -0.0694 0.78635 -0.0707 0.79005 C -0.07161 0.7963 -0.07331 0.80232 -0.07331 0.8088 C -0.07331 0.81945 -0.07227 0.8301 -0.0707 0.84028 C -0.07031 0.8426 -0.06901 0.84422 -0.06797 0.84422 C -0.0668 0.84422 -0.06615 0.84144 -0.06523 0.84028 L -0.05443 0.83473 C -0.03984 0.82894 -0.04544 0.82917 -0.03802 0.82917 " pathEditMode="relative" rAng="0" ptsTypes="AAAAAAAAAAAAAAAAAAAAAAAAA">
                                      <p:cBhvr>
                                        <p:cTn id="32" dur="2000" fill="hold"/>
                                        <p:tgtEl>
                                          <p:spTgt spid="16"/>
                                        </p:tgtEl>
                                        <p:attrNameLst>
                                          <p:attrName>ppt_x</p:attrName>
                                          <p:attrName>ppt_y</p:attrName>
                                        </p:attrNameLst>
                                      </p:cBhvr>
                                      <p:rCtr x="-3672" y="42199"/>
                                    </p:animMotion>
                                  </p:childTnLst>
                                </p:cTn>
                              </p:par>
                              <p:par>
                                <p:cTn id="33" presetID="0" presetClass="path" presetSubtype="0" accel="50000" decel="50000" fill="hold" grpId="0" nodeType="withEffect">
                                  <p:stCondLst>
                                    <p:cond delay="0"/>
                                  </p:stCondLst>
                                  <p:childTnLst>
                                    <p:animMotion origin="layout" path="M 0 0 L 0 0 C -0.01732 0.03148 -0.02643 0.04352 -0.03802 0.07847 C -0.04037 0.08565 -0.04167 0.09352 -0.04349 0.10116 C -0.04583 0.13079 -0.04714 0.13843 -0.04714 0.16852 C -0.04714 0.18079 -0.0474 0.19329 -0.04622 0.20556 C -0.04492 0.21922 -0.0418 0.23218 -0.03984 0.2456 C -0.03594 0.27385 -0.03503 0.28727 -0.03268 0.31459 C -0.03294 0.33496 -0.03281 0.35533 -0.03359 0.3757 C -0.03372 0.38172 -0.03412 0.38773 -0.03542 0.39329 C -0.0375 0.40347 -0.03945 0.41435 -0.04349 0.42222 C -0.04844 0.43218 -0.05378 0.44097 -0.05703 0.45278 C -0.05925 0.46065 -0.06068 0.46898 -0.0625 0.47685 C -0.06315 0.48287 -0.06419 0.48866 -0.06432 0.49468 C -0.06458 0.51019 -0.0638 0.5257 -0.06341 0.54121 C -0.06328 0.54699 -0.06224 0.56783 -0.06159 0.57477 C -0.06107 0.58125 -0.06042 0.58773 -0.05977 0.59422 C -0.06341 0.6882 -0.05391 0.64329 -0.06706 0.67454 C -0.06836 0.67755 -0.0694 0.68079 -0.0707 0.68403 C -0.07162 0.68935 -0.07331 0.69468 -0.07331 0.70023 C -0.07331 0.70949 -0.07227 0.71875 -0.0707 0.72755 C -0.07031 0.7294 -0.06901 0.73079 -0.06797 0.73079 C -0.0668 0.73079 -0.06615 0.72847 -0.06523 0.72755 L -0.05443 0.72269 C -0.03984 0.7176 -0.04544 0.71783 -0.03802 0.71783 " pathEditMode="relative" ptsTypes="AAAAAAAAAAAAAAAAAAAAAAAAA">
                                      <p:cBhvr>
                                        <p:cTn id="34" dur="2000" fill="hold"/>
                                        <p:tgtEl>
                                          <p:spTgt spid="7"/>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 0 C -0.01732 0.03148 -0.02643 0.04352 -0.03802 0.07847 C -0.04037 0.08565 -0.04167 0.09352 -0.04349 0.10116 C -0.04583 0.13079 -0.04714 0.13843 -0.04714 0.16852 C -0.04714 0.18079 -0.0474 0.19329 -0.04622 0.20556 C -0.04492 0.21922 -0.0418 0.23218 -0.03984 0.2456 C -0.03594 0.27385 -0.03503 0.28727 -0.03268 0.31459 C -0.03294 0.33496 -0.03281 0.35533 -0.03359 0.3757 C -0.03372 0.38172 -0.03412 0.38773 -0.03542 0.39329 C -0.0375 0.40347 -0.03945 0.41435 -0.04349 0.42222 C -0.04844 0.43218 -0.05378 0.44097 -0.05703 0.45278 C -0.05925 0.46065 -0.06068 0.46898 -0.0625 0.47685 C -0.06315 0.48287 -0.06419 0.48866 -0.06432 0.49468 C -0.06458 0.51019 -0.0638 0.5257 -0.06341 0.54121 C -0.06328 0.54699 -0.06224 0.56783 -0.06159 0.57477 C -0.06107 0.58125 -0.06042 0.58773 -0.05977 0.59422 C -0.06341 0.6882 -0.05391 0.64329 -0.06706 0.67454 C -0.06836 0.67755 -0.0694 0.68079 -0.0707 0.68403 C -0.07162 0.68935 -0.07331 0.69468 -0.07331 0.70023 C -0.07331 0.70949 -0.07227 0.71875 -0.0707 0.72755 C -0.07031 0.7294 -0.06901 0.73079 -0.06797 0.73079 C -0.0668 0.73079 -0.06615 0.72847 -0.06523 0.72755 L -0.05443 0.72269 C -0.03984 0.7176 -0.04544 0.71783 -0.03802 0.71783 " pathEditMode="relative" ptsTypes="AAAAAAAAAAAAAAAAAAAAAAAAA">
                                      <p:cBhvr>
                                        <p:cTn id="36" dur="2000" fill="hold"/>
                                        <p:tgtEl>
                                          <p:spTgt spid="6"/>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 0 C -0.01732 0.03148 -0.02643 0.04352 -0.03802 0.07847 C -0.04037 0.08565 -0.04167 0.09352 -0.04349 0.10116 C -0.04583 0.13079 -0.04714 0.13843 -0.04714 0.16852 C -0.04714 0.18079 -0.0474 0.19329 -0.04622 0.20556 C -0.04492 0.21922 -0.0418 0.23218 -0.03984 0.2456 C -0.03594 0.27385 -0.03503 0.28727 -0.03268 0.31459 C -0.03294 0.33496 -0.03281 0.35533 -0.03359 0.3757 C -0.03372 0.38172 -0.03412 0.38773 -0.03542 0.39329 C -0.0375 0.40347 -0.03945 0.41435 -0.04349 0.42222 C -0.04844 0.43218 -0.05378 0.44097 -0.05703 0.45278 C -0.05925 0.46065 -0.06068 0.46898 -0.0625 0.47685 C -0.06315 0.48287 -0.06419 0.48866 -0.06432 0.49468 C -0.06458 0.51019 -0.0638 0.5257 -0.06341 0.54121 C -0.06328 0.54699 -0.06224 0.56783 -0.06159 0.57477 C -0.06107 0.58125 -0.06042 0.58773 -0.05977 0.59422 C -0.06341 0.6882 -0.05391 0.64329 -0.06706 0.67454 C -0.06836 0.67755 -0.0694 0.68079 -0.0707 0.68403 C -0.07162 0.68935 -0.07331 0.69468 -0.07331 0.70023 C -0.07331 0.70949 -0.07227 0.71875 -0.0707 0.72755 C -0.07031 0.7294 -0.06901 0.73079 -0.06797 0.73079 C -0.0668 0.73079 -0.06615 0.72847 -0.06523 0.72755 L -0.05443 0.72269 C -0.03984 0.7176 -0.04544 0.71783 -0.03802 0.71783 " pathEditMode="relative" ptsTypes="AAAAAAAAAAAAAAAAAAAAAAAAA">
                                      <p:cBhvr>
                                        <p:cTn id="38" dur="2000" fill="hold"/>
                                        <p:tgtEl>
                                          <p:spTgt spid="31"/>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01641 0.03657 L 0.01641 0.03657 C 0.0112 0.0412 0.00534 0.04421 0.00104 0.05093 C -0.00963 0.06736 -0.0194 0.10139 -0.02435 0.12315 C -0.02656 0.13287 -0.02734 0.14352 -0.02891 0.1537 C -0.02943 0.17292 -0.03008 0.19236 -0.0306 0.21157 C -0.03125 0.23171 -0.03086 0.2412 -0.03424 0.25972 C -0.03568 0.26736 -0.03685 0.27593 -0.03971 0.28218 C -0.04726 0.29907 -0.05599 0.31435 -0.06497 0.3287 C -0.08099 0.3544 -0.09232 0.36713 -0.10299 0.3963 C -0.10482 0.40116 -0.10599 0.40695 -0.10742 0.41227 C -0.10924 0.43056 -0.11094 0.44074 -0.10833 0.46042 C -0.10417 0.49259 -0.08802 0.53472 -0.08034 0.55857 C -0.07721 0.56829 -0.07174 0.58357 -0.06953 0.59537 C -0.06836 0.60162 -0.06771 0.60833 -0.0668 0.61482 C -0.06745 0.62384 -0.06562 0.63449 -0.06862 0.6419 C -0.07226 0.65162 -0.0793 0.65532 -0.08489 0.66134 C -0.10104 0.67894 -0.09479 0.6669 -0.11289 0.6919 C -0.11588 0.69607 -0.11836 0.70139 -0.12109 0.70625 C -0.12318 0.71042 -0.12565 0.71412 -0.12734 0.71921 C -0.13581 0.74398 -0.13607 0.74769 -0.13997 0.76898 C -0.14128 0.80301 -0.14193 0.79607 -0.13724 0.83958 C -0.13659 0.84676 -0.13542 0.85394 -0.13372 0.86042 C -0.13125 0.87014 -0.12526 0.88218 -0.12018 0.88773 C -0.11614 0.8919 -0.11172 0.89421 -0.10742 0.89745 C -0.10013 0.90301 -0.10312 0.9044 -0.09844 0.89907 " pathEditMode="relative" ptsTypes="AAAAAAAAAAAAAAAAAAAAAAAAAA">
                                      <p:cBhvr>
                                        <p:cTn id="40" dur="2000" fill="hold"/>
                                        <p:tgtEl>
                                          <p:spTgt spid="11"/>
                                        </p:tgtEl>
                                        <p:attrNameLst>
                                          <p:attrName>ppt_x</p:attrName>
                                          <p:attrName>ppt_y</p:attrName>
                                        </p:attrNameLst>
                                      </p:cBhvr>
                                    </p:animMotion>
                                  </p:childTnLst>
                                </p:cTn>
                              </p:par>
                            </p:childTnLst>
                          </p:cTn>
                        </p:par>
                        <p:par>
                          <p:cTn id="41" fill="hold">
                            <p:stCondLst>
                              <p:cond delay="2000"/>
                            </p:stCondLst>
                            <p:childTnLst>
                              <p:par>
                                <p:cTn id="42" presetID="1" presetClass="entr" presetSubtype="0" fill="hold" nodeType="afterEffect">
                                  <p:stCondLst>
                                    <p:cond delay="0"/>
                                  </p:stCondLst>
                                  <p:childTnLst>
                                    <p:set>
                                      <p:cBhvr>
                                        <p:cTn id="43" dur="1" fill="hold">
                                          <p:stCondLst>
                                            <p:cond delay="0"/>
                                          </p:stCondLst>
                                        </p:cTn>
                                        <p:tgtEl>
                                          <p:spTgt spid="102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3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18" grpId="0" animBg="1"/>
      <p:bldP spid="31" grpId="0" animBg="1"/>
      <p:bldP spid="11" grpId="0"/>
      <p:bldP spid="6" grpId="0"/>
      <p:bldP spid="7" grpId="0"/>
      <p:bldP spid="16" grpId="0"/>
      <p:bldP spid="19" grpId="0" animBg="1"/>
      <p:bldP spid="22" grpId="0"/>
      <p:bldP spid="28" grpId="0" animBg="1"/>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8024" y="2767280"/>
            <a:ext cx="12177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Tree>
    <p:extLst>
      <p:ext uri="{BB962C8B-B14F-4D97-AF65-F5344CB8AC3E}">
        <p14:creationId xmlns:p14="http://schemas.microsoft.com/office/powerpoint/2010/main" val="225768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2</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Eternalism Politics</a:t>
            </a:r>
          </a:p>
        </p:txBody>
      </p:sp>
      <p:pic>
        <p:nvPicPr>
          <p:cNvPr id="3" name="Picture 2" descr="A painting of a group of men sitting around a table&#10;&#10;AI-generated content may be incorrect.">
            <a:extLst>
              <a:ext uri="{FF2B5EF4-FFF2-40B4-BE49-F238E27FC236}">
                <a16:creationId xmlns:a16="http://schemas.microsoft.com/office/drawing/2014/main" id="{496D7AEB-1AB8-33CB-6694-0511646A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97" y="940298"/>
            <a:ext cx="4977403" cy="4977403"/>
          </a:xfrm>
          <a:prstGeom prst="rect">
            <a:avLst/>
          </a:prstGeom>
        </p:spPr>
      </p:pic>
      <p:sp>
        <p:nvSpPr>
          <p:cNvPr id="2" name="TextBox 1">
            <a:extLst>
              <a:ext uri="{FF2B5EF4-FFF2-40B4-BE49-F238E27FC236}">
                <a16:creationId xmlns:a16="http://schemas.microsoft.com/office/drawing/2014/main" id="{71BAD794-B6AB-040B-0F2B-B62082A02481}"/>
              </a:ext>
            </a:extLst>
          </p:cNvPr>
          <p:cNvSpPr txBox="1"/>
          <p:nvPr/>
        </p:nvSpPr>
        <p:spPr>
          <a:xfrm>
            <a:off x="6279067" y="2286000"/>
            <a:ext cx="5912933" cy="2862322"/>
          </a:xfrm>
          <a:prstGeom prst="rect">
            <a:avLst/>
          </a:prstGeom>
          <a:noFill/>
        </p:spPr>
        <p:txBody>
          <a:bodyPr wrap="square" rtlCol="0">
            <a:spAutoFit/>
          </a:bodyPr>
          <a:lstStyle/>
          <a:p>
            <a:pPr algn="ctr"/>
            <a:r>
              <a:rPr lang="en-US" sz="6000" dirty="0">
                <a:solidFill>
                  <a:srgbClr val="FFFF00"/>
                </a:solidFill>
              </a:rPr>
              <a:t>Liberty </a:t>
            </a:r>
          </a:p>
          <a:p>
            <a:pPr algn="ctr"/>
            <a:r>
              <a:rPr lang="en-US" sz="6000" dirty="0">
                <a:solidFill>
                  <a:srgbClr val="FFFF00"/>
                </a:solidFill>
              </a:rPr>
              <a:t>vs </a:t>
            </a:r>
          </a:p>
          <a:p>
            <a:pPr algn="ctr"/>
            <a:r>
              <a:rPr lang="en-US" sz="6000" dirty="0">
                <a:solidFill>
                  <a:srgbClr val="FFFF00"/>
                </a:solidFill>
              </a:rPr>
              <a:t>License</a:t>
            </a:r>
          </a:p>
        </p:txBody>
      </p:sp>
    </p:spTree>
    <p:extLst>
      <p:ext uri="{BB962C8B-B14F-4D97-AF65-F5344CB8AC3E}">
        <p14:creationId xmlns:p14="http://schemas.microsoft.com/office/powerpoint/2010/main" val="220622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9" name="Text Box 17">
            <a:extLst>
              <a:ext uri="{FF2B5EF4-FFF2-40B4-BE49-F238E27FC236}">
                <a16:creationId xmlns:a16="http://schemas.microsoft.com/office/drawing/2014/main" id="{EDFA9F34-4FB3-484F-953E-4CD60096B55F}"/>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FF00"/>
                </a:solidFill>
              </a:rPr>
              <a:t>LIBERTY vs </a:t>
            </a:r>
            <a:r>
              <a:rPr lang="en-US" altLang="en-US" sz="3600" b="1" dirty="0">
                <a:solidFill>
                  <a:srgbClr val="FF0000"/>
                </a:solidFill>
              </a:rPr>
              <a:t>LICENSE</a:t>
            </a:r>
          </a:p>
        </p:txBody>
      </p:sp>
      <p:sp>
        <p:nvSpPr>
          <p:cNvPr id="5" name="Rectangle 4">
            <a:extLst>
              <a:ext uri="{FF2B5EF4-FFF2-40B4-BE49-F238E27FC236}">
                <a16:creationId xmlns:a16="http://schemas.microsoft.com/office/drawing/2014/main" id="{85C6E521-1F43-4C35-BD5B-016FC542B881}"/>
              </a:ext>
            </a:extLst>
          </p:cNvPr>
          <p:cNvSpPr/>
          <p:nvPr/>
        </p:nvSpPr>
        <p:spPr>
          <a:xfrm>
            <a:off x="152401" y="2362200"/>
            <a:ext cx="10286999" cy="1015663"/>
          </a:xfrm>
          <a:prstGeom prst="rect">
            <a:avLst/>
          </a:prstGeom>
        </p:spPr>
        <p:txBody>
          <a:bodyPr wrap="square">
            <a:spAutoFit/>
          </a:bodyPr>
          <a:lstStyle/>
          <a:p>
            <a:r>
              <a:rPr lang="en-US" sz="2000" b="1" dirty="0">
                <a:solidFill>
                  <a:srgbClr val="00FF00"/>
                </a:solidFill>
                <a:latin typeface="+mn-lt"/>
              </a:rPr>
              <a:t>Elder Erastus Snow: </a:t>
            </a:r>
            <a:r>
              <a:rPr lang="en-US" sz="2000" dirty="0">
                <a:solidFill>
                  <a:schemeClr val="bg1"/>
                </a:solidFill>
                <a:latin typeface="+mn-lt"/>
              </a:rPr>
              <a:t>“…</a:t>
            </a:r>
            <a:r>
              <a:rPr lang="en-US" sz="2000" dirty="0">
                <a:solidFill>
                  <a:srgbClr val="FF0000"/>
                </a:solidFill>
                <a:latin typeface="+mn-lt"/>
              </a:rPr>
              <a:t>license</a:t>
            </a:r>
            <a:r>
              <a:rPr lang="en-US" sz="2000" dirty="0">
                <a:solidFill>
                  <a:schemeClr val="bg1"/>
                </a:solidFill>
                <a:latin typeface="+mn-lt"/>
              </a:rPr>
              <a:t> was never </a:t>
            </a:r>
            <a:r>
              <a:rPr lang="en-US" sz="2000" dirty="0">
                <a:solidFill>
                  <a:srgbClr val="00FF00"/>
                </a:solidFill>
                <a:latin typeface="+mn-lt"/>
              </a:rPr>
              <a:t>liberty</a:t>
            </a:r>
            <a:r>
              <a:rPr lang="en-US" sz="2000" dirty="0">
                <a:solidFill>
                  <a:schemeClr val="bg1"/>
                </a:solidFill>
                <a:latin typeface="+mn-lt"/>
              </a:rPr>
              <a:t> nor can be. … The Gospel of Christ, and all of the revelations of God to man have sought to mark the line of distinction between </a:t>
            </a:r>
            <a:r>
              <a:rPr lang="en-US" sz="2000" dirty="0">
                <a:solidFill>
                  <a:srgbClr val="00FF00"/>
                </a:solidFill>
                <a:latin typeface="+mn-lt"/>
              </a:rPr>
              <a:t>liberty</a:t>
            </a:r>
            <a:r>
              <a:rPr lang="en-US" sz="2000" dirty="0">
                <a:solidFill>
                  <a:schemeClr val="bg1"/>
                </a:solidFill>
                <a:latin typeface="+mn-lt"/>
              </a:rPr>
              <a:t> and </a:t>
            </a:r>
            <a:r>
              <a:rPr lang="en-US" sz="2000" dirty="0">
                <a:solidFill>
                  <a:srgbClr val="FF0000"/>
                </a:solidFill>
                <a:latin typeface="+mn-lt"/>
              </a:rPr>
              <a:t>license</a:t>
            </a:r>
            <a:r>
              <a:rPr lang="en-US" sz="2000" dirty="0">
                <a:solidFill>
                  <a:schemeClr val="bg1"/>
                </a:solidFill>
                <a:latin typeface="+mn-lt"/>
              </a:rPr>
              <a:t>, between </a:t>
            </a:r>
            <a:r>
              <a:rPr lang="en-US" sz="2000" dirty="0">
                <a:solidFill>
                  <a:srgbClr val="00FF00"/>
                </a:solidFill>
                <a:latin typeface="+mn-lt"/>
              </a:rPr>
              <a:t>correct principles </a:t>
            </a:r>
            <a:r>
              <a:rPr lang="en-US" sz="2000" dirty="0">
                <a:solidFill>
                  <a:schemeClr val="bg1"/>
                </a:solidFill>
                <a:latin typeface="+mn-lt"/>
              </a:rPr>
              <a:t>of government and </a:t>
            </a:r>
            <a:r>
              <a:rPr lang="en-US" sz="2000" dirty="0">
                <a:solidFill>
                  <a:srgbClr val="FF0000"/>
                </a:solidFill>
                <a:latin typeface="+mn-lt"/>
              </a:rPr>
              <a:t>anarchy</a:t>
            </a:r>
            <a:r>
              <a:rPr lang="en-US" sz="2000" dirty="0">
                <a:solidFill>
                  <a:schemeClr val="bg1"/>
                </a:solidFill>
                <a:latin typeface="+mn-lt"/>
              </a:rPr>
              <a:t> or </a:t>
            </a:r>
            <a:r>
              <a:rPr lang="en-US" sz="2000" dirty="0">
                <a:solidFill>
                  <a:srgbClr val="FF0000"/>
                </a:solidFill>
                <a:latin typeface="+mn-lt"/>
              </a:rPr>
              <a:t>oppression</a:t>
            </a:r>
            <a:r>
              <a:rPr lang="en-US" sz="2000" dirty="0">
                <a:solidFill>
                  <a:schemeClr val="bg1"/>
                </a:solidFill>
                <a:latin typeface="+mn-lt"/>
              </a:rPr>
              <a:t> and </a:t>
            </a:r>
            <a:r>
              <a:rPr lang="en-US" sz="2000" dirty="0">
                <a:solidFill>
                  <a:srgbClr val="FF0000"/>
                </a:solidFill>
                <a:latin typeface="+mn-lt"/>
              </a:rPr>
              <a:t>slavery</a:t>
            </a:r>
            <a:r>
              <a:rPr lang="en-US" sz="2000" dirty="0">
                <a:solidFill>
                  <a:schemeClr val="bg1"/>
                </a:solidFill>
                <a:latin typeface="+mn-lt"/>
              </a:rPr>
              <a:t>. </a:t>
            </a:r>
            <a:r>
              <a:rPr lang="en-US" sz="1200" dirty="0">
                <a:solidFill>
                  <a:schemeClr val="bg1"/>
                </a:solidFill>
                <a:latin typeface="+mn-lt"/>
              </a:rPr>
              <a:t>(</a:t>
            </a:r>
            <a:r>
              <a:rPr lang="en-US" sz="1200" dirty="0">
                <a:solidFill>
                  <a:prstClr val="white"/>
                </a:solidFill>
                <a:latin typeface="Calibri"/>
              </a:rPr>
              <a:t>JD 22:150, </a:t>
            </a:r>
            <a:r>
              <a:rPr lang="en-US" sz="1200" dirty="0">
                <a:solidFill>
                  <a:schemeClr val="bg1"/>
                </a:solidFill>
                <a:latin typeface="+mn-lt"/>
              </a:rPr>
              <a:t>22:149) </a:t>
            </a:r>
          </a:p>
        </p:txBody>
      </p:sp>
      <p:sp>
        <p:nvSpPr>
          <p:cNvPr id="6" name="Rectangle 5">
            <a:extLst>
              <a:ext uri="{FF2B5EF4-FFF2-40B4-BE49-F238E27FC236}">
                <a16:creationId xmlns:a16="http://schemas.microsoft.com/office/drawing/2014/main" id="{082F1F9F-F10A-4E37-831B-137F82CF8A67}"/>
              </a:ext>
            </a:extLst>
          </p:cNvPr>
          <p:cNvSpPr/>
          <p:nvPr/>
        </p:nvSpPr>
        <p:spPr>
          <a:xfrm>
            <a:off x="1600200" y="3429000"/>
            <a:ext cx="10439399" cy="1323439"/>
          </a:xfrm>
          <a:prstGeom prst="rect">
            <a:avLst/>
          </a:prstGeom>
        </p:spPr>
        <p:txBody>
          <a:bodyPr wrap="square">
            <a:spAutoFit/>
          </a:bodyPr>
          <a:lstStyle/>
          <a:p>
            <a:r>
              <a:rPr lang="en-US" sz="2000" b="1" dirty="0">
                <a:solidFill>
                  <a:srgbClr val="00FF00"/>
                </a:solidFill>
                <a:latin typeface="+mn-lt"/>
              </a:rPr>
              <a:t>Elder George Q. Cannon:  </a:t>
            </a:r>
            <a:r>
              <a:rPr lang="en-US" sz="2000" dirty="0">
                <a:solidFill>
                  <a:schemeClr val="bg1"/>
                </a:solidFill>
                <a:latin typeface="+mn-lt"/>
              </a:rPr>
              <a:t>“</a:t>
            </a:r>
            <a:r>
              <a:rPr lang="en-US" sz="2000" dirty="0">
                <a:solidFill>
                  <a:srgbClr val="00FF00"/>
                </a:solidFill>
                <a:latin typeface="+mn-lt"/>
              </a:rPr>
              <a:t>Liberty</a:t>
            </a:r>
            <a:r>
              <a:rPr lang="en-US" sz="2000" dirty="0">
                <a:solidFill>
                  <a:schemeClr val="bg1"/>
                </a:solidFill>
                <a:latin typeface="+mn-lt"/>
              </a:rPr>
              <a:t> cannot be permitted to degenerate into </a:t>
            </a:r>
            <a:r>
              <a:rPr lang="en-US" sz="2000" dirty="0">
                <a:solidFill>
                  <a:srgbClr val="FF0000"/>
                </a:solidFill>
                <a:latin typeface="+mn-lt"/>
              </a:rPr>
              <a:t>license</a:t>
            </a:r>
            <a:r>
              <a:rPr lang="en-US" sz="2000" dirty="0">
                <a:solidFill>
                  <a:schemeClr val="bg1"/>
                </a:solidFill>
                <a:latin typeface="+mn-lt"/>
              </a:rPr>
              <a:t>, but the utmost liberty can be enjoyed so long as it does not overstep that boundary. … All sects and all people should have this liberty, that is, liberty of conscience, liberty of speech and liberty of the press, as long as it does not degenerate into </a:t>
            </a:r>
            <a:r>
              <a:rPr lang="en-US" sz="2000" dirty="0">
                <a:solidFill>
                  <a:srgbClr val="FF0000"/>
                </a:solidFill>
                <a:latin typeface="+mn-lt"/>
              </a:rPr>
              <a:t>license</a:t>
            </a:r>
            <a:r>
              <a:rPr lang="en-US" sz="2000" dirty="0">
                <a:solidFill>
                  <a:schemeClr val="bg1"/>
                </a:solidFill>
                <a:latin typeface="+mn-lt"/>
              </a:rPr>
              <a:t>, and </a:t>
            </a:r>
            <a:r>
              <a:rPr lang="en-US" sz="2000" dirty="0">
                <a:solidFill>
                  <a:srgbClr val="FF0000"/>
                </a:solidFill>
                <a:latin typeface="+mn-lt"/>
              </a:rPr>
              <a:t>interfere</a:t>
            </a:r>
            <a:r>
              <a:rPr lang="en-US" sz="2000" dirty="0">
                <a:solidFill>
                  <a:schemeClr val="bg1"/>
                </a:solidFill>
                <a:latin typeface="+mn-lt"/>
              </a:rPr>
              <a:t> with the rights of others.” </a:t>
            </a:r>
            <a:r>
              <a:rPr lang="en-US" sz="1200" dirty="0">
                <a:solidFill>
                  <a:schemeClr val="bg1"/>
                </a:solidFill>
                <a:latin typeface="+mn-lt"/>
              </a:rPr>
              <a:t>(JD 24:58-59, 23:123)</a:t>
            </a:r>
          </a:p>
        </p:txBody>
      </p:sp>
      <p:sp>
        <p:nvSpPr>
          <p:cNvPr id="8" name="Rectangle 7">
            <a:extLst>
              <a:ext uri="{FF2B5EF4-FFF2-40B4-BE49-F238E27FC236}">
                <a16:creationId xmlns:a16="http://schemas.microsoft.com/office/drawing/2014/main" id="{A556321C-253A-409F-9C94-F8026040E240}"/>
              </a:ext>
            </a:extLst>
          </p:cNvPr>
          <p:cNvSpPr/>
          <p:nvPr/>
        </p:nvSpPr>
        <p:spPr>
          <a:xfrm>
            <a:off x="152400" y="1295400"/>
            <a:ext cx="9982200" cy="1015663"/>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ea typeface="Calibri" panose="020F0502020204030204" pitchFamily="34" charset="0"/>
                <a:cs typeface="Times New Roman" panose="02020603050405020304" pitchFamily="18" charset="0"/>
              </a:rPr>
              <a:t>Mortimer Adler: </a:t>
            </a:r>
            <a:r>
              <a:rPr lang="en-US" sz="2000" dirty="0">
                <a:solidFill>
                  <a:schemeClr val="bg1"/>
                </a:solidFill>
                <a:latin typeface="+mn-lt"/>
                <a:ea typeface="Calibri" panose="020F0502020204030204" pitchFamily="34" charset="0"/>
                <a:cs typeface="Times New Roman" panose="02020603050405020304" pitchFamily="18" charset="0"/>
              </a:rPr>
              <a:t>“Using the word ‘</a:t>
            </a:r>
            <a:r>
              <a:rPr lang="en-US" sz="2000" dirty="0">
                <a:solidFill>
                  <a:srgbClr val="FF0000"/>
                </a:solidFill>
                <a:latin typeface="+mn-lt"/>
                <a:ea typeface="Calibri" panose="020F0502020204030204" pitchFamily="34" charset="0"/>
                <a:cs typeface="Times New Roman" panose="02020603050405020304" pitchFamily="18" charset="0"/>
              </a:rPr>
              <a:t>license</a:t>
            </a:r>
            <a:r>
              <a:rPr lang="en-US" sz="2000" dirty="0">
                <a:solidFill>
                  <a:schemeClr val="bg1"/>
                </a:solidFill>
                <a:latin typeface="+mn-lt"/>
                <a:ea typeface="Calibri" panose="020F0502020204030204" pitchFamily="34" charset="0"/>
                <a:cs typeface="Times New Roman" panose="02020603050405020304" pitchFamily="18" charset="0"/>
              </a:rPr>
              <a:t>’ to designate an </a:t>
            </a:r>
            <a:r>
              <a:rPr lang="en-US" sz="2000" dirty="0">
                <a:solidFill>
                  <a:srgbClr val="FF0000"/>
                </a:solidFill>
                <a:latin typeface="+mn-lt"/>
                <a:ea typeface="Calibri" panose="020F0502020204030204" pitchFamily="34" charset="0"/>
                <a:cs typeface="Times New Roman" panose="02020603050405020304" pitchFamily="18" charset="0"/>
              </a:rPr>
              <a:t>illegitimate</a:t>
            </a:r>
            <a:r>
              <a:rPr lang="en-US" sz="2000" dirty="0">
                <a:solidFill>
                  <a:schemeClr val="bg1"/>
                </a:solidFill>
                <a:latin typeface="+mn-lt"/>
                <a:ea typeface="Calibri" panose="020F0502020204030204" pitchFamily="34" charset="0"/>
                <a:cs typeface="Times New Roman" panose="02020603050405020304" pitchFamily="18" charset="0"/>
              </a:rPr>
              <a:t>, </a:t>
            </a:r>
            <a:r>
              <a:rPr lang="en-US" sz="2000" dirty="0">
                <a:solidFill>
                  <a:srgbClr val="FF0000"/>
                </a:solidFill>
                <a:latin typeface="+mn-lt"/>
                <a:ea typeface="Calibri" panose="020F0502020204030204" pitchFamily="34" charset="0"/>
                <a:cs typeface="Times New Roman" panose="02020603050405020304" pitchFamily="18" charset="0"/>
              </a:rPr>
              <a:t>unlawful</a:t>
            </a:r>
            <a:r>
              <a:rPr lang="en-US" sz="2000" dirty="0">
                <a:solidFill>
                  <a:schemeClr val="bg1"/>
                </a:solidFill>
                <a:latin typeface="+mn-lt"/>
                <a:ea typeface="Calibri" panose="020F0502020204030204" pitchFamily="34" charset="0"/>
                <a:cs typeface="Times New Roman" panose="02020603050405020304" pitchFamily="18" charset="0"/>
              </a:rPr>
              <a:t>, or </a:t>
            </a:r>
            <a:r>
              <a:rPr lang="en-US" sz="2000" dirty="0">
                <a:solidFill>
                  <a:srgbClr val="FF0000"/>
                </a:solidFill>
                <a:latin typeface="+mn-lt"/>
                <a:ea typeface="Calibri" panose="020F0502020204030204" pitchFamily="34" charset="0"/>
                <a:cs typeface="Times New Roman" panose="02020603050405020304" pitchFamily="18" charset="0"/>
              </a:rPr>
              <a:t>unjust</a:t>
            </a:r>
            <a:r>
              <a:rPr lang="en-US" sz="2000" dirty="0">
                <a:solidFill>
                  <a:schemeClr val="bg1"/>
                </a:solidFill>
                <a:latin typeface="+mn-lt"/>
                <a:ea typeface="Calibri" panose="020F0502020204030204" pitchFamily="34" charset="0"/>
                <a:cs typeface="Times New Roman" panose="02020603050405020304" pitchFamily="18" charset="0"/>
              </a:rPr>
              <a:t> exercise to do as one pleases. … Otherwise is to ask </a:t>
            </a:r>
            <a:r>
              <a:rPr lang="en-US" sz="2000" dirty="0">
                <a:solidFill>
                  <a:srgbClr val="FF0000"/>
                </a:solidFill>
                <a:latin typeface="+mn-lt"/>
                <a:ea typeface="Calibri" panose="020F0502020204030204" pitchFamily="34" charset="0"/>
                <a:cs typeface="Times New Roman" panose="02020603050405020304" pitchFamily="18" charset="0"/>
              </a:rPr>
              <a:t>anarchic freedom </a:t>
            </a:r>
            <a:r>
              <a:rPr lang="en-US" sz="2000" dirty="0">
                <a:solidFill>
                  <a:schemeClr val="bg1"/>
                </a:solidFill>
                <a:latin typeface="+mn-lt"/>
                <a:ea typeface="Calibri" panose="020F0502020204030204" pitchFamily="34" charset="0"/>
                <a:cs typeface="Times New Roman" panose="02020603050405020304" pitchFamily="18" charset="0"/>
              </a:rPr>
              <a:t>which is not compatible with living in a </a:t>
            </a:r>
            <a:r>
              <a:rPr lang="en-US" sz="2000" dirty="0">
                <a:solidFill>
                  <a:srgbClr val="00FF00"/>
                </a:solidFill>
                <a:latin typeface="+mn-lt"/>
                <a:ea typeface="Calibri" panose="020F0502020204030204" pitchFamily="34" charset="0"/>
                <a:cs typeface="Times New Roman" panose="02020603050405020304" pitchFamily="18" charset="0"/>
              </a:rPr>
              <a:t>society cooperatively </a:t>
            </a:r>
            <a:r>
              <a:rPr lang="en-US" sz="2000" dirty="0">
                <a:solidFill>
                  <a:schemeClr val="bg1"/>
                </a:solidFill>
                <a:latin typeface="+mn-lt"/>
                <a:ea typeface="Calibri" panose="020F0502020204030204" pitchFamily="34" charset="0"/>
                <a:cs typeface="Times New Roman" panose="02020603050405020304" pitchFamily="18" charset="0"/>
              </a:rPr>
              <a:t>with other human beings. </a:t>
            </a:r>
            <a:r>
              <a:rPr lang="en-US" sz="1200" dirty="0">
                <a:solidFill>
                  <a:prstClr val="white"/>
                </a:solidFill>
                <a:latin typeface="Calibri"/>
                <a:ea typeface="Calibri" panose="020F0502020204030204" pitchFamily="34" charset="0"/>
                <a:cs typeface="Times New Roman" panose="02020603050405020304" pitchFamily="18" charset="0"/>
              </a:rPr>
              <a:t>(Six Great Ideas, p.143)</a:t>
            </a:r>
            <a:endParaRPr lang="en-US" sz="2000" dirty="0">
              <a:solidFill>
                <a:schemeClr val="bg1"/>
              </a:solidFill>
              <a:latin typeface="+mn-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75FD6A6-AF67-4FFC-B464-A7670D9ED8B9}"/>
              </a:ext>
            </a:extLst>
          </p:cNvPr>
          <p:cNvSpPr/>
          <p:nvPr/>
        </p:nvSpPr>
        <p:spPr>
          <a:xfrm>
            <a:off x="1676400" y="4766608"/>
            <a:ext cx="10515600" cy="1938992"/>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ea typeface="Calibri" panose="020F0502020204030204" pitchFamily="34" charset="0"/>
                <a:cs typeface="Times New Roman" panose="02020603050405020304" pitchFamily="18" charset="0"/>
              </a:rPr>
              <a:t>Mortimer Adler: </a:t>
            </a:r>
            <a:r>
              <a:rPr lang="en-US" sz="2000" dirty="0">
                <a:solidFill>
                  <a:schemeClr val="bg1"/>
                </a:solidFill>
                <a:latin typeface="+mn-lt"/>
                <a:ea typeface="Calibri" panose="020F0502020204030204" pitchFamily="34" charset="0"/>
                <a:cs typeface="Times New Roman" panose="02020603050405020304" pitchFamily="18" charset="0"/>
              </a:rPr>
              <a:t>“As Aristotle said, the </a:t>
            </a:r>
            <a:r>
              <a:rPr lang="en-US" sz="2000" dirty="0">
                <a:solidFill>
                  <a:srgbClr val="00FF00"/>
                </a:solidFill>
                <a:latin typeface="+mn-lt"/>
                <a:ea typeface="Calibri" panose="020F0502020204030204" pitchFamily="34" charset="0"/>
                <a:cs typeface="Times New Roman" panose="02020603050405020304" pitchFamily="18" charset="0"/>
              </a:rPr>
              <a:t>virtuous</a:t>
            </a:r>
            <a:r>
              <a:rPr lang="en-US" sz="2000" dirty="0">
                <a:solidFill>
                  <a:schemeClr val="bg1"/>
                </a:solidFill>
                <a:latin typeface="+mn-lt"/>
                <a:ea typeface="Calibri" panose="020F0502020204030204" pitchFamily="34" charset="0"/>
                <a:cs typeface="Times New Roman" panose="02020603050405020304" pitchFamily="18" charset="0"/>
              </a:rPr>
              <a:t> man does freely what the criminal does only from fear of the law….The criminal, however, does not suffer any loss of liberty when he refrains from breaking the law, for what he wishes to do being </a:t>
            </a:r>
            <a:r>
              <a:rPr lang="en-US" sz="2000" dirty="0">
                <a:solidFill>
                  <a:srgbClr val="FF0000"/>
                </a:solidFill>
                <a:latin typeface="+mn-lt"/>
                <a:ea typeface="Calibri" panose="020F0502020204030204" pitchFamily="34" charset="0"/>
                <a:cs typeface="Times New Roman" panose="02020603050405020304" pitchFamily="18" charset="0"/>
              </a:rPr>
              <a:t>unlawful</a:t>
            </a:r>
            <a:r>
              <a:rPr lang="en-US" sz="2000" dirty="0">
                <a:solidFill>
                  <a:schemeClr val="bg1"/>
                </a:solidFill>
                <a:latin typeface="+mn-lt"/>
                <a:ea typeface="Calibri" panose="020F0502020204030204" pitchFamily="34" charset="0"/>
                <a:cs typeface="Times New Roman" panose="02020603050405020304" pitchFamily="18" charset="0"/>
              </a:rPr>
              <a:t> and </a:t>
            </a:r>
            <a:r>
              <a:rPr lang="en-US" sz="2000" dirty="0">
                <a:solidFill>
                  <a:srgbClr val="FF0000"/>
                </a:solidFill>
                <a:latin typeface="+mn-lt"/>
                <a:ea typeface="Calibri" panose="020F0502020204030204" pitchFamily="34" charset="0"/>
                <a:cs typeface="Times New Roman" panose="02020603050405020304" pitchFamily="18" charset="0"/>
              </a:rPr>
              <a:t>unjust</a:t>
            </a:r>
            <a:r>
              <a:rPr lang="en-US" sz="2000" dirty="0">
                <a:solidFill>
                  <a:schemeClr val="bg1"/>
                </a:solidFill>
                <a:latin typeface="+mn-lt"/>
                <a:ea typeface="Calibri" panose="020F0502020204030204" pitchFamily="34" charset="0"/>
                <a:cs typeface="Times New Roman" panose="02020603050405020304" pitchFamily="18" charset="0"/>
              </a:rPr>
              <a:t>, is something he </a:t>
            </a:r>
            <a:r>
              <a:rPr lang="en-US" sz="2000" dirty="0">
                <a:solidFill>
                  <a:srgbClr val="FF0000"/>
                </a:solidFill>
                <a:latin typeface="+mn-lt"/>
                <a:ea typeface="Calibri" panose="020F0502020204030204" pitchFamily="34" charset="0"/>
                <a:cs typeface="Times New Roman" panose="02020603050405020304" pitchFamily="18" charset="0"/>
              </a:rPr>
              <a:t>ought not to do anyway</a:t>
            </a:r>
            <a:r>
              <a:rPr lang="en-US" sz="2000" dirty="0">
                <a:solidFill>
                  <a:schemeClr val="bg1"/>
                </a:solidFill>
                <a:latin typeface="+mn-lt"/>
                <a:ea typeface="Calibri" panose="020F0502020204030204" pitchFamily="34" charset="0"/>
                <a:cs typeface="Times New Roman" panose="02020603050405020304" pitchFamily="18" charset="0"/>
              </a:rPr>
              <a:t>, even if he were not constrained by law.  His </a:t>
            </a:r>
            <a:r>
              <a:rPr lang="en-US" sz="2000" dirty="0">
                <a:solidFill>
                  <a:srgbClr val="FF0000"/>
                </a:solidFill>
                <a:latin typeface="+mn-lt"/>
                <a:ea typeface="Calibri" panose="020F0502020204030204" pitchFamily="34" charset="0"/>
                <a:cs typeface="Times New Roman" panose="02020603050405020304" pitchFamily="18" charset="0"/>
              </a:rPr>
              <a:t>license</a:t>
            </a:r>
            <a:r>
              <a:rPr lang="en-US" sz="2000" dirty="0">
                <a:solidFill>
                  <a:schemeClr val="bg1"/>
                </a:solidFill>
                <a:latin typeface="+mn-lt"/>
                <a:ea typeface="Calibri" panose="020F0502020204030204" pitchFamily="34" charset="0"/>
                <a:cs typeface="Times New Roman" panose="02020603050405020304" pitchFamily="18" charset="0"/>
              </a:rPr>
              <a:t> to do as he wishes, not his </a:t>
            </a:r>
            <a:r>
              <a:rPr lang="en-US" sz="2000" dirty="0">
                <a:solidFill>
                  <a:srgbClr val="00FF00"/>
                </a:solidFill>
                <a:latin typeface="+mn-lt"/>
                <a:ea typeface="Calibri" panose="020F0502020204030204" pitchFamily="34" charset="0"/>
                <a:cs typeface="Times New Roman" panose="02020603050405020304" pitchFamily="18" charset="0"/>
              </a:rPr>
              <a:t>liberty</a:t>
            </a:r>
            <a:r>
              <a:rPr lang="en-US" sz="2000" dirty="0">
                <a:solidFill>
                  <a:schemeClr val="bg1"/>
                </a:solidFill>
                <a:latin typeface="+mn-lt"/>
                <a:ea typeface="Calibri" panose="020F0502020204030204" pitchFamily="34" charset="0"/>
                <a:cs typeface="Times New Roman" panose="02020603050405020304" pitchFamily="18" charset="0"/>
              </a:rPr>
              <a:t>, has been taken away. Where our conduct does fall under the commands or prohibitions of law, the virtuous man is still able to do as he pleases, since he pleases to do what he ought.  </a:t>
            </a:r>
            <a:r>
              <a:rPr lang="en-US" sz="1200" dirty="0">
                <a:solidFill>
                  <a:schemeClr val="bg1"/>
                </a:solidFill>
                <a:latin typeface="+mn-lt"/>
                <a:ea typeface="Calibri" panose="020F0502020204030204" pitchFamily="34" charset="0"/>
                <a:cs typeface="Times New Roman" panose="02020603050405020304" pitchFamily="18" charset="0"/>
              </a:rPr>
              <a:t>(Six Great Ideas, p.147)</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6C0825D-8D10-4EF9-B2F5-36D29D0F1EAE}"/>
              </a:ext>
            </a:extLst>
          </p:cNvPr>
          <p:cNvSpPr/>
          <p:nvPr/>
        </p:nvSpPr>
        <p:spPr>
          <a:xfrm>
            <a:off x="152400" y="587514"/>
            <a:ext cx="10363200" cy="707886"/>
          </a:xfrm>
          <a:prstGeom prst="rect">
            <a:avLst/>
          </a:prstGeom>
        </p:spPr>
        <p:txBody>
          <a:bodyPr wrap="square">
            <a:spAutoFit/>
          </a:bodyPr>
          <a:lstStyle/>
          <a:p>
            <a:pPr marL="0" marR="0">
              <a:spcBef>
                <a:spcPts val="0"/>
              </a:spcBef>
              <a:spcAft>
                <a:spcPts val="0"/>
              </a:spcAft>
            </a:pPr>
            <a:r>
              <a:rPr lang="en-US" sz="2000" b="1" dirty="0">
                <a:solidFill>
                  <a:srgbClr val="FF0000"/>
                </a:solidFill>
                <a:latin typeface="+mn-lt"/>
                <a:ea typeface="Calibri" panose="020F0502020204030204" pitchFamily="34" charset="0"/>
                <a:cs typeface="Times New Roman" panose="02020603050405020304" pitchFamily="18" charset="0"/>
              </a:rPr>
              <a:t>LICENSE (LICENTIOUS): </a:t>
            </a:r>
            <a:r>
              <a:rPr lang="en-US" sz="2000" dirty="0">
                <a:solidFill>
                  <a:schemeClr val="bg1"/>
                </a:solidFill>
                <a:latin typeface="+mn-lt"/>
                <a:ea typeface="Calibri" panose="020F0502020204030204" pitchFamily="34" charset="0"/>
                <a:cs typeface="Times New Roman" panose="02020603050405020304" pitchFamily="18" charset="0"/>
              </a:rPr>
              <a:t>“</a:t>
            </a:r>
            <a:r>
              <a:rPr lang="en-US" sz="2000" dirty="0">
                <a:solidFill>
                  <a:srgbClr val="FF0000"/>
                </a:solidFill>
                <a:latin typeface="+mn-lt"/>
                <a:ea typeface="Calibri" panose="020F0502020204030204" pitchFamily="34" charset="0"/>
                <a:cs typeface="Times New Roman" panose="02020603050405020304" pitchFamily="18" charset="0"/>
              </a:rPr>
              <a:t>Unrestrained</a:t>
            </a:r>
            <a:r>
              <a:rPr lang="en-US" sz="2000" dirty="0">
                <a:solidFill>
                  <a:schemeClr val="bg1"/>
                </a:solidFill>
                <a:latin typeface="+mn-lt"/>
                <a:ea typeface="Calibri" panose="020F0502020204030204" pitchFamily="34" charset="0"/>
                <a:cs typeface="Times New Roman" panose="02020603050405020304" pitchFamily="18" charset="0"/>
              </a:rPr>
              <a:t> by law or general morality; </a:t>
            </a:r>
            <a:r>
              <a:rPr lang="en-US" sz="2000" dirty="0">
                <a:solidFill>
                  <a:srgbClr val="FF0000"/>
                </a:solidFill>
                <a:latin typeface="+mn-lt"/>
                <a:ea typeface="Calibri" panose="020F0502020204030204" pitchFamily="34" charset="0"/>
                <a:cs typeface="Times New Roman" panose="02020603050405020304" pitchFamily="18" charset="0"/>
              </a:rPr>
              <a:t>lawless</a:t>
            </a:r>
            <a:r>
              <a:rPr lang="en-US" sz="2000" dirty="0">
                <a:solidFill>
                  <a:schemeClr val="bg1"/>
                </a:solidFill>
                <a:latin typeface="+mn-lt"/>
                <a:ea typeface="Calibri" panose="020F0502020204030204" pitchFamily="34" charset="0"/>
                <a:cs typeface="Times New Roman" panose="02020603050405020304" pitchFamily="18" charset="0"/>
              </a:rPr>
              <a:t>; </a:t>
            </a:r>
            <a:r>
              <a:rPr lang="en-US" sz="2000" dirty="0">
                <a:solidFill>
                  <a:srgbClr val="FF0000"/>
                </a:solidFill>
                <a:latin typeface="+mn-lt"/>
                <a:ea typeface="Calibri" panose="020F0502020204030204" pitchFamily="34" charset="0"/>
                <a:cs typeface="Times New Roman" panose="02020603050405020304" pitchFamily="18" charset="0"/>
              </a:rPr>
              <a:t>immoral</a:t>
            </a:r>
            <a:r>
              <a:rPr lang="en-US" sz="2000" dirty="0">
                <a:solidFill>
                  <a:schemeClr val="bg1"/>
                </a:solidFill>
                <a:latin typeface="+mn-lt"/>
                <a:ea typeface="Calibri" panose="020F0502020204030204" pitchFamily="34" charset="0"/>
                <a:cs typeface="Times New Roman" panose="02020603050405020304" pitchFamily="18" charset="0"/>
              </a:rPr>
              <a:t>. Going beyond customary or proper bounds or limits; disregarding rules.” </a:t>
            </a:r>
            <a:r>
              <a:rPr lang="en-US" sz="1200" dirty="0">
                <a:solidFill>
                  <a:prstClr val="white"/>
                </a:solidFill>
                <a:latin typeface="Calibri"/>
                <a:ea typeface="Calibri" panose="020F0502020204030204" pitchFamily="34" charset="0"/>
                <a:cs typeface="Times New Roman" panose="02020603050405020304" pitchFamily="18" charset="0"/>
              </a:rPr>
              <a:t>(Dictionary.com: Licentious)</a:t>
            </a:r>
            <a:endParaRPr lang="en-US" sz="2000" dirty="0">
              <a:solidFill>
                <a:schemeClr val="bg1"/>
              </a:solidFill>
              <a:latin typeface="+mn-lt"/>
              <a:ea typeface="Calibri" panose="020F0502020204030204" pitchFamily="34" charset="0"/>
              <a:cs typeface="Times New Roman" panose="02020603050405020304" pitchFamily="18" charset="0"/>
            </a:endParaRPr>
          </a:p>
        </p:txBody>
      </p:sp>
      <p:pic>
        <p:nvPicPr>
          <p:cNvPr id="3" name="Graphic 2">
            <a:extLst>
              <a:ext uri="{FF2B5EF4-FFF2-40B4-BE49-F238E27FC236}">
                <a16:creationId xmlns:a16="http://schemas.microsoft.com/office/drawing/2014/main" id="{A7F8E53A-2F75-6207-C155-5ED34F706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213340" y="76200"/>
            <a:ext cx="1978660" cy="3124200"/>
          </a:xfrm>
          <a:prstGeom prst="rect">
            <a:avLst/>
          </a:prstGeom>
        </p:spPr>
      </p:pic>
      <p:pic>
        <p:nvPicPr>
          <p:cNvPr id="7" name="Picture 6" descr="A person with a beard&#10;&#10;Description automatically generated">
            <a:extLst>
              <a:ext uri="{FF2B5EF4-FFF2-40B4-BE49-F238E27FC236}">
                <a16:creationId xmlns:a16="http://schemas.microsoft.com/office/drawing/2014/main" id="{983776CC-29B4-8449-B95A-0F774F10E5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428999"/>
            <a:ext cx="1295400" cy="1303133"/>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id="{1D953F12-FD03-F7B8-AFA0-BA5AC1498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86" y="4938585"/>
            <a:ext cx="1524000" cy="1545850"/>
          </a:xfrm>
          <a:prstGeom prst="rect">
            <a:avLst/>
          </a:prstGeom>
        </p:spPr>
      </p:pic>
    </p:spTree>
    <p:extLst>
      <p:ext uri="{BB962C8B-B14F-4D97-AF65-F5344CB8AC3E}">
        <p14:creationId xmlns:p14="http://schemas.microsoft.com/office/powerpoint/2010/main" val="37664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6E82C-0AF5-4369-9B12-EBB71CE5E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5400"/>
            <a:ext cx="1320800" cy="1270000"/>
          </a:xfrm>
          <a:prstGeom prst="rect">
            <a:avLst/>
          </a:prstGeom>
        </p:spPr>
      </p:pic>
      <p:sp>
        <p:nvSpPr>
          <p:cNvPr id="104" name="Rectangle 103">
            <a:extLst>
              <a:ext uri="{FF2B5EF4-FFF2-40B4-BE49-F238E27FC236}">
                <a16:creationId xmlns:a16="http://schemas.microsoft.com/office/drawing/2014/main" id="{0DEABA5B-29DC-4CFF-AC5D-A18BE2AFC06B}"/>
              </a:ext>
            </a:extLst>
          </p:cNvPr>
          <p:cNvSpPr/>
          <p:nvPr/>
        </p:nvSpPr>
        <p:spPr>
          <a:xfrm>
            <a:off x="152400" y="1317248"/>
            <a:ext cx="11787536" cy="1015663"/>
          </a:xfrm>
          <a:prstGeom prst="rect">
            <a:avLst/>
          </a:prstGeom>
        </p:spPr>
        <p:txBody>
          <a:bodyPr wrap="square">
            <a:spAutoFit/>
          </a:bodyPr>
          <a:lstStyle/>
          <a:p>
            <a:pPr eaLnBrk="1" hangingPunct="1"/>
            <a:r>
              <a:rPr lang="en-US" altLang="en-US" sz="2000" b="1" dirty="0">
                <a:solidFill>
                  <a:srgbClr val="00FF00"/>
                </a:solidFill>
                <a:latin typeface="+mn-lt"/>
              </a:rPr>
              <a:t>Ayn Rand: </a:t>
            </a:r>
            <a:r>
              <a:rPr lang="en-US" altLang="en-US" sz="2000" dirty="0">
                <a:solidFill>
                  <a:schemeClr val="bg1"/>
                </a:solidFill>
                <a:latin typeface="+mn-lt"/>
              </a:rPr>
              <a:t>“</a:t>
            </a:r>
            <a:r>
              <a:rPr lang="en-US" altLang="en-US" sz="2000" dirty="0">
                <a:solidFill>
                  <a:srgbClr val="FF0000"/>
                </a:solidFill>
                <a:latin typeface="+mn-lt"/>
              </a:rPr>
              <a:t>Anarchy</a:t>
            </a:r>
            <a:r>
              <a:rPr lang="en-US" altLang="en-US" sz="2000" dirty="0">
                <a:solidFill>
                  <a:schemeClr val="bg1"/>
                </a:solidFill>
                <a:latin typeface="+mn-lt"/>
              </a:rPr>
              <a:t>, as a political concept, is a naïve floating abstraction … a society without an organized government would be at the mercy of the first </a:t>
            </a:r>
            <a:r>
              <a:rPr lang="en-US" altLang="en-US" sz="2000" dirty="0">
                <a:solidFill>
                  <a:srgbClr val="FF0000"/>
                </a:solidFill>
                <a:latin typeface="+mn-lt"/>
              </a:rPr>
              <a:t>criminal</a:t>
            </a:r>
            <a:r>
              <a:rPr lang="en-US" altLang="en-US" sz="2000" dirty="0">
                <a:solidFill>
                  <a:schemeClr val="bg1"/>
                </a:solidFill>
                <a:latin typeface="+mn-lt"/>
              </a:rPr>
              <a:t> who came along and who would precipitate it into </a:t>
            </a:r>
            <a:r>
              <a:rPr lang="en-US" altLang="en-US" sz="2000" dirty="0">
                <a:solidFill>
                  <a:srgbClr val="FF0000"/>
                </a:solidFill>
                <a:latin typeface="+mn-lt"/>
              </a:rPr>
              <a:t>chaos of gang warfare</a:t>
            </a:r>
            <a:r>
              <a:rPr lang="en-US" altLang="en-US" sz="2000" dirty="0">
                <a:solidFill>
                  <a:schemeClr val="bg1"/>
                </a:solidFill>
                <a:latin typeface="+mn-lt"/>
              </a:rPr>
              <a:t>.” </a:t>
            </a:r>
            <a:r>
              <a:rPr lang="en-US" sz="1200" dirty="0">
                <a:solidFill>
                  <a:schemeClr val="bg1"/>
                </a:solidFill>
                <a:latin typeface="+mn-lt"/>
              </a:rPr>
              <a:t>(The Virtue of Selfishness, p.131)</a:t>
            </a:r>
            <a:endParaRPr lang="en-US" altLang="en-US" sz="1200" dirty="0">
              <a:solidFill>
                <a:schemeClr val="bg1"/>
              </a:solidFill>
              <a:latin typeface="+mn-lt"/>
            </a:endParaRP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26" name="Line 92">
            <a:extLst>
              <a:ext uri="{FF2B5EF4-FFF2-40B4-BE49-F238E27FC236}">
                <a16:creationId xmlns:a16="http://schemas.microsoft.com/office/drawing/2014/main" id="{346F7572-4530-4D98-A878-4978D5CAA8B9}"/>
              </a:ext>
            </a:extLst>
          </p:cNvPr>
          <p:cNvSpPr>
            <a:spLocks noChangeShapeType="1"/>
          </p:cNvSpPr>
          <p:nvPr/>
        </p:nvSpPr>
        <p:spPr bwMode="auto">
          <a:xfrm>
            <a:off x="152400" y="-1596936"/>
            <a:ext cx="8839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Rectangle 104">
            <a:extLst>
              <a:ext uri="{FF2B5EF4-FFF2-40B4-BE49-F238E27FC236}">
                <a16:creationId xmlns:a16="http://schemas.microsoft.com/office/drawing/2014/main" id="{07B56387-B1C7-4921-872B-B8D833C60B29}"/>
              </a:ext>
            </a:extLst>
          </p:cNvPr>
          <p:cNvSpPr/>
          <p:nvPr/>
        </p:nvSpPr>
        <p:spPr>
          <a:xfrm>
            <a:off x="142268" y="5058251"/>
            <a:ext cx="11963399" cy="707886"/>
          </a:xfrm>
          <a:prstGeom prst="rect">
            <a:avLst/>
          </a:prstGeom>
        </p:spPr>
        <p:txBody>
          <a:bodyPr wrap="square">
            <a:spAutoFit/>
          </a:bodyPr>
          <a:lstStyle/>
          <a:p>
            <a:pPr eaLnBrk="1" hangingPunct="1"/>
            <a:r>
              <a:rPr lang="en-US" altLang="en-US" sz="2000" b="1" dirty="0">
                <a:solidFill>
                  <a:srgbClr val="FF0000"/>
                </a:solidFill>
                <a:latin typeface="+mn-lt"/>
              </a:rPr>
              <a:t>Libertarianism: </a:t>
            </a:r>
            <a:r>
              <a:rPr lang="en-US" altLang="en-US" sz="2000" dirty="0">
                <a:solidFill>
                  <a:schemeClr val="bg1"/>
                </a:solidFill>
                <a:latin typeface="+mn-lt"/>
              </a:rPr>
              <a:t>Libertarians strongly oppose </a:t>
            </a:r>
            <a:r>
              <a:rPr lang="en-US" altLang="en-US" sz="2000" dirty="0">
                <a:solidFill>
                  <a:srgbClr val="FF0000"/>
                </a:solidFill>
                <a:latin typeface="+mn-lt"/>
              </a:rPr>
              <a:t>any government interference </a:t>
            </a:r>
            <a:r>
              <a:rPr lang="en-US" altLang="en-US" sz="2000" dirty="0">
                <a:solidFill>
                  <a:schemeClr val="bg1"/>
                </a:solidFill>
                <a:latin typeface="+mn-lt"/>
              </a:rPr>
              <a:t>into their personal, family, and business decisions. </a:t>
            </a:r>
            <a:r>
              <a:rPr lang="en-US" altLang="en-US" sz="1200" dirty="0">
                <a:solidFill>
                  <a:schemeClr val="bg1"/>
                </a:solidFill>
                <a:latin typeface="+mn-lt"/>
              </a:rPr>
              <a:t>(Libertarian Party, lp.org)</a:t>
            </a:r>
            <a:endParaRPr lang="en-US" altLang="en-US" sz="2000" dirty="0">
              <a:solidFill>
                <a:schemeClr val="bg1"/>
              </a:solidFill>
              <a:latin typeface="+mn-lt"/>
            </a:endParaRPr>
          </a:p>
        </p:txBody>
      </p:sp>
      <p:sp>
        <p:nvSpPr>
          <p:cNvPr id="108" name="Rectangle 107">
            <a:extLst>
              <a:ext uri="{FF2B5EF4-FFF2-40B4-BE49-F238E27FC236}">
                <a16:creationId xmlns:a16="http://schemas.microsoft.com/office/drawing/2014/main" id="{CC2447DD-5063-49CF-B652-7F41DD6C3EE0}"/>
              </a:ext>
            </a:extLst>
          </p:cNvPr>
          <p:cNvSpPr/>
          <p:nvPr/>
        </p:nvSpPr>
        <p:spPr bwMode="auto">
          <a:xfrm>
            <a:off x="0" y="0"/>
            <a:ext cx="12192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ffectLst>
                <a:outerShdw blurRad="38100" dist="38100" dir="2700000" algn="tl">
                  <a:srgbClr val="C0C0C0"/>
                </a:outerShdw>
              </a:effectLst>
              <a:cs typeface="Arial" charset="0"/>
            </a:endParaRPr>
          </a:p>
        </p:txBody>
      </p:sp>
      <p:grpSp>
        <p:nvGrpSpPr>
          <p:cNvPr id="141" name="Group 140">
            <a:extLst>
              <a:ext uri="{FF2B5EF4-FFF2-40B4-BE49-F238E27FC236}">
                <a16:creationId xmlns:a16="http://schemas.microsoft.com/office/drawing/2014/main" id="{3589660B-FA96-4F69-97C4-DFCC07D9ED8C}"/>
              </a:ext>
            </a:extLst>
          </p:cNvPr>
          <p:cNvGrpSpPr/>
          <p:nvPr/>
        </p:nvGrpSpPr>
        <p:grpSpPr>
          <a:xfrm>
            <a:off x="10964366" y="152400"/>
            <a:ext cx="1075234" cy="1045875"/>
            <a:chOff x="384720" y="3764813"/>
            <a:chExt cx="1075234" cy="1045875"/>
          </a:xfrm>
        </p:grpSpPr>
        <p:sp>
          <p:nvSpPr>
            <p:cNvPr id="142" name="Oval 57">
              <a:extLst>
                <a:ext uri="{FF2B5EF4-FFF2-40B4-BE49-F238E27FC236}">
                  <a16:creationId xmlns:a16="http://schemas.microsoft.com/office/drawing/2014/main" id="{8D03E756-BDB6-4B46-9F15-8746F0997D54}"/>
                </a:ext>
              </a:extLst>
            </p:cNvPr>
            <p:cNvSpPr>
              <a:spLocks noChangeArrowheads="1"/>
            </p:cNvSpPr>
            <p:nvPr/>
          </p:nvSpPr>
          <p:spPr bwMode="auto">
            <a:xfrm>
              <a:off x="384720" y="3764813"/>
              <a:ext cx="1061585" cy="10458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143" name="Text Box 58">
              <a:extLst>
                <a:ext uri="{FF2B5EF4-FFF2-40B4-BE49-F238E27FC236}">
                  <a16:creationId xmlns:a16="http://schemas.microsoft.com/office/drawing/2014/main" id="{7E1F19A4-9BC0-4717-B389-DE263494289F}"/>
                </a:ext>
              </a:extLst>
            </p:cNvPr>
            <p:cNvSpPr txBox="1">
              <a:spLocks noChangeArrowheads="1"/>
            </p:cNvSpPr>
            <p:nvPr/>
          </p:nvSpPr>
          <p:spPr bwMode="auto">
            <a:xfrm>
              <a:off x="386399" y="4363640"/>
              <a:ext cx="1073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Justice</a:t>
              </a:r>
            </a:p>
          </p:txBody>
        </p:sp>
        <p:cxnSp>
          <p:nvCxnSpPr>
            <p:cNvPr id="144" name="Straight Connector 143">
              <a:extLst>
                <a:ext uri="{FF2B5EF4-FFF2-40B4-BE49-F238E27FC236}">
                  <a16:creationId xmlns:a16="http://schemas.microsoft.com/office/drawing/2014/main" id="{0E8C1399-ADDE-407C-B45B-CCA65AC49182}"/>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58">
              <a:extLst>
                <a:ext uri="{FF2B5EF4-FFF2-40B4-BE49-F238E27FC236}">
                  <a16:creationId xmlns:a16="http://schemas.microsoft.com/office/drawing/2014/main" id="{594A235D-77F6-4229-99E9-6EB61E10EA49}"/>
                </a:ext>
              </a:extLst>
            </p:cNvPr>
            <p:cNvSpPr txBox="1">
              <a:spLocks noChangeArrowheads="1"/>
            </p:cNvSpPr>
            <p:nvPr/>
          </p:nvSpPr>
          <p:spPr bwMode="auto">
            <a:xfrm>
              <a:off x="395800" y="3964295"/>
              <a:ext cx="10505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License</a:t>
              </a:r>
            </a:p>
          </p:txBody>
        </p:sp>
      </p:grpSp>
      <p:sp>
        <p:nvSpPr>
          <p:cNvPr id="41" name="Rectangle 40">
            <a:extLst>
              <a:ext uri="{FF2B5EF4-FFF2-40B4-BE49-F238E27FC236}">
                <a16:creationId xmlns:a16="http://schemas.microsoft.com/office/drawing/2014/main" id="{0F8DB700-DB86-4D59-BE83-D4CE4EA683BF}"/>
              </a:ext>
            </a:extLst>
          </p:cNvPr>
          <p:cNvSpPr/>
          <p:nvPr/>
        </p:nvSpPr>
        <p:spPr>
          <a:xfrm>
            <a:off x="152400" y="2362200"/>
            <a:ext cx="11963400" cy="892552"/>
          </a:xfrm>
          <a:prstGeom prst="rect">
            <a:avLst/>
          </a:prstGeom>
        </p:spPr>
        <p:txBody>
          <a:bodyPr wrap="square">
            <a:spAutoFit/>
          </a:bodyPr>
          <a:lstStyle/>
          <a:p>
            <a:pPr eaLnBrk="1" hangingPunct="1"/>
            <a:r>
              <a:rPr lang="en-US" altLang="en-US" sz="2000" b="1" dirty="0">
                <a:solidFill>
                  <a:srgbClr val="00FF00"/>
                </a:solidFill>
                <a:latin typeface="+mn-lt"/>
              </a:rPr>
              <a:t>Elder Dallin H. Oaks: </a:t>
            </a:r>
            <a:r>
              <a:rPr lang="en-US" altLang="en-US" sz="2000" dirty="0">
                <a:solidFill>
                  <a:schemeClr val="bg1"/>
                </a:solidFill>
                <a:latin typeface="+mn-lt"/>
              </a:rPr>
              <a:t>“…even an </a:t>
            </a:r>
            <a:r>
              <a:rPr lang="en-US" altLang="en-US" sz="2000" dirty="0">
                <a:solidFill>
                  <a:srgbClr val="FF0000"/>
                </a:solidFill>
                <a:latin typeface="+mn-lt"/>
              </a:rPr>
              <a:t>oppressive government </a:t>
            </a:r>
            <a:r>
              <a:rPr lang="en-US" altLang="en-US" sz="2000" dirty="0">
                <a:solidFill>
                  <a:schemeClr val="bg1"/>
                </a:solidFill>
                <a:latin typeface="+mn-lt"/>
              </a:rPr>
              <a:t>that limits freedom is </a:t>
            </a:r>
            <a:r>
              <a:rPr lang="en-US" altLang="en-US" sz="2000" dirty="0">
                <a:solidFill>
                  <a:srgbClr val="00FF00"/>
                </a:solidFill>
                <a:latin typeface="+mn-lt"/>
              </a:rPr>
              <a:t>preferable</a:t>
            </a:r>
            <a:r>
              <a:rPr lang="en-US" altLang="en-US" sz="2000" dirty="0">
                <a:solidFill>
                  <a:schemeClr val="bg1"/>
                </a:solidFill>
                <a:latin typeface="+mn-lt"/>
              </a:rPr>
              <a:t> to a state of </a:t>
            </a:r>
            <a:r>
              <a:rPr lang="en-US" altLang="en-US" sz="2000" dirty="0">
                <a:solidFill>
                  <a:srgbClr val="FF0000"/>
                </a:solidFill>
                <a:latin typeface="+mn-lt"/>
              </a:rPr>
              <a:t>lawlessness</a:t>
            </a:r>
            <a:r>
              <a:rPr lang="en-US" altLang="en-US" sz="2000" dirty="0">
                <a:solidFill>
                  <a:schemeClr val="bg1"/>
                </a:solidFill>
                <a:latin typeface="+mn-lt"/>
              </a:rPr>
              <a:t> and </a:t>
            </a:r>
            <a:r>
              <a:rPr lang="en-US" altLang="en-US" sz="2000" dirty="0">
                <a:solidFill>
                  <a:srgbClr val="FF0000"/>
                </a:solidFill>
                <a:latin typeface="+mn-lt"/>
              </a:rPr>
              <a:t>anarchy</a:t>
            </a:r>
            <a:r>
              <a:rPr lang="en-US" altLang="en-US" sz="2000" dirty="0">
                <a:solidFill>
                  <a:schemeClr val="bg1"/>
                </a:solidFill>
                <a:latin typeface="+mn-lt"/>
              </a:rPr>
              <a:t> in which the only ruling principle is </a:t>
            </a:r>
            <a:r>
              <a:rPr lang="en-US" altLang="en-US" sz="2000" dirty="0">
                <a:solidFill>
                  <a:srgbClr val="FF0000"/>
                </a:solidFill>
                <a:latin typeface="+mn-lt"/>
              </a:rPr>
              <a:t>force</a:t>
            </a:r>
            <a:r>
              <a:rPr lang="en-US" altLang="en-US" sz="2000" dirty="0">
                <a:solidFill>
                  <a:schemeClr val="bg1"/>
                </a:solidFill>
                <a:latin typeface="+mn-lt"/>
              </a:rPr>
              <a:t> and every individual citizen has a thousand oppressors.” </a:t>
            </a:r>
          </a:p>
          <a:p>
            <a:pPr eaLnBrk="1" hangingPunct="1"/>
            <a:r>
              <a:rPr lang="en-US" sz="1200" dirty="0">
                <a:solidFill>
                  <a:schemeClr val="bg1"/>
                </a:solidFill>
                <a:latin typeface="+mn-lt"/>
              </a:rPr>
              <a:t>(I Have a Question, Ensign, June 1976, p61–62)</a:t>
            </a:r>
            <a:endParaRPr lang="en-US" altLang="en-US" sz="1200" dirty="0">
              <a:solidFill>
                <a:schemeClr val="bg1"/>
              </a:solidFill>
              <a:latin typeface="+mn-lt"/>
            </a:endParaRPr>
          </a:p>
        </p:txBody>
      </p:sp>
      <p:sp>
        <p:nvSpPr>
          <p:cNvPr id="3" name="Rectangle 2">
            <a:extLst>
              <a:ext uri="{FF2B5EF4-FFF2-40B4-BE49-F238E27FC236}">
                <a16:creationId xmlns:a16="http://schemas.microsoft.com/office/drawing/2014/main" id="{62E08FEA-0519-4096-86E9-C8AA22011CBD}"/>
              </a:ext>
            </a:extLst>
          </p:cNvPr>
          <p:cNvSpPr/>
          <p:nvPr/>
        </p:nvSpPr>
        <p:spPr>
          <a:xfrm>
            <a:off x="152400" y="5766137"/>
            <a:ext cx="11787536" cy="1015663"/>
          </a:xfrm>
          <a:prstGeom prst="rect">
            <a:avLst/>
          </a:prstGeom>
        </p:spPr>
        <p:txBody>
          <a:bodyPr wrap="square">
            <a:spAutoFit/>
          </a:bodyPr>
          <a:lstStyle/>
          <a:p>
            <a:r>
              <a:rPr lang="en-US" sz="2000" b="1" dirty="0">
                <a:solidFill>
                  <a:srgbClr val="00FF00"/>
                </a:solidFill>
                <a:latin typeface="+mn-lt"/>
              </a:rPr>
              <a:t>Mortimer Adler: </a:t>
            </a:r>
            <a:r>
              <a:rPr lang="en-US" sz="2000" dirty="0">
                <a:solidFill>
                  <a:schemeClr val="bg1"/>
                </a:solidFill>
                <a:latin typeface="+mn-lt"/>
              </a:rPr>
              <a:t>“Where he [the Libertarian] is wrong is in failing to see that such curtailments of freedom made in the interests of </a:t>
            </a:r>
            <a:r>
              <a:rPr lang="en-US" sz="2000" dirty="0">
                <a:solidFill>
                  <a:srgbClr val="00FF00"/>
                </a:solidFill>
                <a:latin typeface="+mn-lt"/>
              </a:rPr>
              <a:t>justice</a:t>
            </a:r>
            <a:r>
              <a:rPr lang="en-US" sz="2000" dirty="0">
                <a:solidFill>
                  <a:schemeClr val="bg1"/>
                </a:solidFill>
                <a:latin typeface="+mn-lt"/>
              </a:rPr>
              <a:t>, are proper limitations on liberty.  His </a:t>
            </a:r>
            <a:r>
              <a:rPr lang="en-US" sz="2000" dirty="0">
                <a:solidFill>
                  <a:srgbClr val="FF0000"/>
                </a:solidFill>
                <a:latin typeface="+mn-lt"/>
              </a:rPr>
              <a:t>error</a:t>
            </a:r>
            <a:r>
              <a:rPr lang="en-US" sz="2000" dirty="0">
                <a:solidFill>
                  <a:schemeClr val="bg1"/>
                </a:solidFill>
                <a:latin typeface="+mn-lt"/>
              </a:rPr>
              <a:t> lies in asking for </a:t>
            </a:r>
            <a:r>
              <a:rPr lang="en-US" sz="2000" dirty="0">
                <a:solidFill>
                  <a:srgbClr val="FFFF00"/>
                </a:solidFill>
                <a:latin typeface="+mn-lt"/>
              </a:rPr>
              <a:t>more liberty than justice allows</a:t>
            </a:r>
            <a:r>
              <a:rPr lang="en-US" sz="2000" dirty="0">
                <a:solidFill>
                  <a:schemeClr val="bg1"/>
                </a:solidFill>
                <a:latin typeface="+mn-lt"/>
              </a:rPr>
              <a:t>.” </a:t>
            </a:r>
            <a:r>
              <a:rPr lang="en-US" sz="1200" dirty="0">
                <a:solidFill>
                  <a:schemeClr val="bg1"/>
                </a:solidFill>
                <a:latin typeface="+mn-lt"/>
              </a:rPr>
              <a:t>(Six Great Ideas, p.170)</a:t>
            </a:r>
          </a:p>
        </p:txBody>
      </p:sp>
      <p:sp>
        <p:nvSpPr>
          <p:cNvPr id="47" name="Text Box 17">
            <a:extLst>
              <a:ext uri="{FF2B5EF4-FFF2-40B4-BE49-F238E27FC236}">
                <a16:creationId xmlns:a16="http://schemas.microsoft.com/office/drawing/2014/main" id="{25489383-5257-45C6-9977-BB6B6D4ACBFF}"/>
              </a:ext>
            </a:extLst>
          </p:cNvPr>
          <p:cNvSpPr txBox="1">
            <a:spLocks noChangeArrowheads="1"/>
          </p:cNvSpPr>
          <p:nvPr/>
        </p:nvSpPr>
        <p:spPr bwMode="auto">
          <a:xfrm>
            <a:off x="0" y="-13366"/>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FF0000"/>
                </a:solidFill>
              </a:rPr>
              <a:t>ANARCHY </a:t>
            </a:r>
          </a:p>
        </p:txBody>
      </p:sp>
      <p:sp>
        <p:nvSpPr>
          <p:cNvPr id="48" name="Text Box 17">
            <a:extLst>
              <a:ext uri="{FF2B5EF4-FFF2-40B4-BE49-F238E27FC236}">
                <a16:creationId xmlns:a16="http://schemas.microsoft.com/office/drawing/2014/main" id="{D4AA2613-BA97-4A3F-AEA7-89101723D929}"/>
              </a:ext>
            </a:extLst>
          </p:cNvPr>
          <p:cNvSpPr txBox="1">
            <a:spLocks noChangeArrowheads="1"/>
          </p:cNvSpPr>
          <p:nvPr/>
        </p:nvSpPr>
        <p:spPr bwMode="auto">
          <a:xfrm>
            <a:off x="0" y="3392269"/>
            <a:ext cx="12162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FFFF00"/>
                </a:solidFill>
              </a:rPr>
              <a:t>LIBERTARIANISM</a:t>
            </a:r>
            <a:r>
              <a:rPr lang="en-US" altLang="en-US" sz="3600" b="1" dirty="0">
                <a:solidFill>
                  <a:srgbClr val="FF0000"/>
                </a:solidFill>
              </a:rPr>
              <a:t> </a:t>
            </a:r>
          </a:p>
        </p:txBody>
      </p:sp>
      <p:sp>
        <p:nvSpPr>
          <p:cNvPr id="6" name="Rectangle 5">
            <a:extLst>
              <a:ext uri="{FF2B5EF4-FFF2-40B4-BE49-F238E27FC236}">
                <a16:creationId xmlns:a16="http://schemas.microsoft.com/office/drawing/2014/main" id="{D363D06A-6BD3-4486-A629-255914D668FA}"/>
              </a:ext>
            </a:extLst>
          </p:cNvPr>
          <p:cNvSpPr/>
          <p:nvPr/>
        </p:nvSpPr>
        <p:spPr>
          <a:xfrm>
            <a:off x="1905001" y="621268"/>
            <a:ext cx="8208224" cy="369332"/>
          </a:xfrm>
          <a:prstGeom prst="rect">
            <a:avLst/>
          </a:prstGeom>
        </p:spPr>
        <p:txBody>
          <a:bodyPr wrap="square">
            <a:spAutoFit/>
          </a:bodyPr>
          <a:lstStyle/>
          <a:p>
            <a:r>
              <a:rPr lang="en-US" altLang="en-US" dirty="0">
                <a:solidFill>
                  <a:schemeClr val="bg1"/>
                </a:solidFill>
              </a:rPr>
              <a:t>The absence of government and </a:t>
            </a:r>
            <a:r>
              <a:rPr lang="en-US" altLang="en-US" dirty="0">
                <a:solidFill>
                  <a:srgbClr val="FF0000"/>
                </a:solidFill>
              </a:rPr>
              <a:t>absolute</a:t>
            </a:r>
            <a:r>
              <a:rPr lang="en-US" altLang="en-US" dirty="0">
                <a:solidFill>
                  <a:schemeClr val="bg1"/>
                </a:solidFill>
              </a:rPr>
              <a:t> </a:t>
            </a:r>
            <a:r>
              <a:rPr lang="en-US" altLang="en-US" dirty="0">
                <a:solidFill>
                  <a:srgbClr val="FF0000"/>
                </a:solidFill>
              </a:rPr>
              <a:t>freedom</a:t>
            </a:r>
            <a:r>
              <a:rPr lang="en-US" altLang="en-US" dirty="0">
                <a:solidFill>
                  <a:schemeClr val="bg1"/>
                </a:solidFill>
              </a:rPr>
              <a:t> of the individual</a:t>
            </a:r>
            <a:r>
              <a:rPr lang="en-US" dirty="0">
                <a:solidFill>
                  <a:schemeClr val="bg1"/>
                </a:solidFill>
              </a:rPr>
              <a:t>.  </a:t>
            </a:r>
            <a:r>
              <a:rPr lang="en-US" sz="1100" dirty="0">
                <a:solidFill>
                  <a:schemeClr val="bg1"/>
                </a:solidFill>
              </a:rPr>
              <a:t>(Wikipedia.org)</a:t>
            </a:r>
            <a:endParaRPr lang="en-US" dirty="0"/>
          </a:p>
        </p:txBody>
      </p:sp>
      <p:sp>
        <p:nvSpPr>
          <p:cNvPr id="7" name="Rectangle 6">
            <a:extLst>
              <a:ext uri="{FF2B5EF4-FFF2-40B4-BE49-F238E27FC236}">
                <a16:creationId xmlns:a16="http://schemas.microsoft.com/office/drawing/2014/main" id="{1179F84B-1029-49BF-A3A2-A42BEA33739A}"/>
              </a:ext>
            </a:extLst>
          </p:cNvPr>
          <p:cNvSpPr/>
          <p:nvPr/>
        </p:nvSpPr>
        <p:spPr>
          <a:xfrm>
            <a:off x="142268" y="4632862"/>
            <a:ext cx="11807799" cy="400110"/>
          </a:xfrm>
          <a:prstGeom prst="rect">
            <a:avLst/>
          </a:prstGeom>
        </p:spPr>
        <p:txBody>
          <a:bodyPr wrap="square">
            <a:spAutoFit/>
          </a:bodyPr>
          <a:lstStyle/>
          <a:p>
            <a:r>
              <a:rPr lang="en-US" sz="2000" b="1" dirty="0">
                <a:solidFill>
                  <a:srgbClr val="00FF00"/>
                </a:solidFill>
                <a:latin typeface="+mn-lt"/>
              </a:rPr>
              <a:t>Mortimer Adler: </a:t>
            </a:r>
            <a:r>
              <a:rPr lang="en-US" sz="2000" dirty="0">
                <a:solidFill>
                  <a:srgbClr val="FFFF00"/>
                </a:solidFill>
                <a:latin typeface="+mn-lt"/>
              </a:rPr>
              <a:t>“In short, should an individual have more liberty than he can exercise justly?” </a:t>
            </a:r>
            <a:r>
              <a:rPr lang="en-US" sz="1100" dirty="0">
                <a:solidFill>
                  <a:schemeClr val="bg1"/>
                </a:solidFill>
                <a:latin typeface="+mn-lt"/>
              </a:rPr>
              <a:t>(Six Great Ideas, p.138)</a:t>
            </a:r>
          </a:p>
        </p:txBody>
      </p:sp>
      <p:sp>
        <p:nvSpPr>
          <p:cNvPr id="2" name="Rectangle 1">
            <a:extLst>
              <a:ext uri="{FF2B5EF4-FFF2-40B4-BE49-F238E27FC236}">
                <a16:creationId xmlns:a16="http://schemas.microsoft.com/office/drawing/2014/main" id="{988E17DC-3B07-49AB-9A6F-1477CC1D9233}"/>
              </a:ext>
            </a:extLst>
          </p:cNvPr>
          <p:cNvSpPr/>
          <p:nvPr/>
        </p:nvSpPr>
        <p:spPr>
          <a:xfrm>
            <a:off x="152401" y="3987225"/>
            <a:ext cx="11787536" cy="584775"/>
          </a:xfrm>
          <a:prstGeom prst="rect">
            <a:avLst/>
          </a:prstGeom>
        </p:spPr>
        <p:txBody>
          <a:bodyPr wrap="square">
            <a:spAutoFit/>
          </a:bodyPr>
          <a:lstStyle/>
          <a:p>
            <a:pPr marL="0" marR="0">
              <a:spcBef>
                <a:spcPts val="0"/>
              </a:spcBef>
              <a:spcAft>
                <a:spcPts val="0"/>
              </a:spcAft>
            </a:pPr>
            <a:r>
              <a:rPr lang="en-US" sz="2000" b="1" dirty="0">
                <a:solidFill>
                  <a:srgbClr val="FF0000"/>
                </a:solidFill>
                <a:latin typeface="+mn-lt"/>
                <a:ea typeface="Calibri" panose="020F0502020204030204" pitchFamily="34" charset="0"/>
                <a:cs typeface="Times New Roman" panose="02020603050405020304" pitchFamily="18" charset="0"/>
              </a:rPr>
              <a:t>Libertarianism:  </a:t>
            </a:r>
            <a:r>
              <a:rPr lang="en-US" sz="2000" dirty="0">
                <a:solidFill>
                  <a:schemeClr val="bg1"/>
                </a:solidFill>
                <a:latin typeface="+mn-lt"/>
                <a:ea typeface="Calibri" panose="020F0502020204030204" pitchFamily="34" charset="0"/>
                <a:cs typeface="Times New Roman" panose="02020603050405020304" pitchFamily="18" charset="0"/>
              </a:rPr>
              <a:t>“A political philosophy that takes individual liberty to be the </a:t>
            </a:r>
            <a:r>
              <a:rPr lang="en-US" sz="2000" dirty="0">
                <a:solidFill>
                  <a:srgbClr val="FF0000"/>
                </a:solidFill>
                <a:latin typeface="+mn-lt"/>
                <a:ea typeface="Calibri" panose="020F0502020204030204" pitchFamily="34" charset="0"/>
                <a:cs typeface="Times New Roman" panose="02020603050405020304" pitchFamily="18" charset="0"/>
              </a:rPr>
              <a:t>primary political </a:t>
            </a:r>
            <a:r>
              <a:rPr lang="en-US" sz="2000" dirty="0">
                <a:solidFill>
                  <a:schemeClr val="bg1"/>
                </a:solidFill>
                <a:latin typeface="+mn-lt"/>
                <a:ea typeface="Calibri" panose="020F0502020204030204" pitchFamily="34" charset="0"/>
                <a:cs typeface="Times New Roman" panose="02020603050405020304" pitchFamily="18" charset="0"/>
              </a:rPr>
              <a:t>value.” </a:t>
            </a:r>
          </a:p>
          <a:p>
            <a:pPr marL="0" marR="0">
              <a:spcBef>
                <a:spcPts val="0"/>
              </a:spcBef>
              <a:spcAft>
                <a:spcPts val="0"/>
              </a:spcAft>
            </a:pPr>
            <a:r>
              <a:rPr lang="en-US" sz="1200" dirty="0">
                <a:solidFill>
                  <a:schemeClr val="bg1"/>
                </a:solidFill>
                <a:latin typeface="+mn-lt"/>
                <a:ea typeface="Calibri" panose="020F0502020204030204" pitchFamily="34" charset="0"/>
                <a:cs typeface="Times New Roman" panose="02020603050405020304" pitchFamily="18" charset="0"/>
              </a:rPr>
              <a:t>(Encyclopedia </a:t>
            </a:r>
            <a:r>
              <a:rPr lang="en-US" sz="1200" dirty="0" err="1">
                <a:solidFill>
                  <a:schemeClr val="bg1"/>
                </a:solidFill>
                <a:latin typeface="+mn-lt"/>
                <a:ea typeface="Calibri" panose="020F0502020204030204" pitchFamily="34" charset="0"/>
                <a:cs typeface="Times New Roman" panose="02020603050405020304" pitchFamily="18" charset="0"/>
              </a:rPr>
              <a:t>Britanica</a:t>
            </a:r>
            <a:r>
              <a:rPr lang="en-US" sz="1200" dirty="0">
                <a:solidFill>
                  <a:schemeClr val="bg1"/>
                </a:solidFill>
                <a:latin typeface="+mn-lt"/>
                <a:ea typeface="Calibri" panose="020F0502020204030204" pitchFamily="34" charset="0"/>
                <a:cs typeface="Times New Roman" panose="02020603050405020304" pitchFamily="18" charset="0"/>
              </a:rPr>
              <a:t>: libertarianism-politics)</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D2E920B4-70B1-48EB-A859-EA54EC236FBF}"/>
              </a:ext>
            </a:extLst>
          </p:cNvPr>
          <p:cNvGrpSpPr/>
          <p:nvPr/>
        </p:nvGrpSpPr>
        <p:grpSpPr>
          <a:xfrm>
            <a:off x="10879699" y="3564972"/>
            <a:ext cx="1075234" cy="1045875"/>
            <a:chOff x="384720" y="3764813"/>
            <a:chExt cx="1075234" cy="1045875"/>
          </a:xfrm>
        </p:grpSpPr>
        <p:sp>
          <p:nvSpPr>
            <p:cNvPr id="21" name="Oval 57">
              <a:extLst>
                <a:ext uri="{FF2B5EF4-FFF2-40B4-BE49-F238E27FC236}">
                  <a16:creationId xmlns:a16="http://schemas.microsoft.com/office/drawing/2014/main" id="{EE7F5566-D60F-4F28-ACF2-519B9E0349DC}"/>
                </a:ext>
              </a:extLst>
            </p:cNvPr>
            <p:cNvSpPr>
              <a:spLocks noChangeArrowheads="1"/>
            </p:cNvSpPr>
            <p:nvPr/>
          </p:nvSpPr>
          <p:spPr bwMode="auto">
            <a:xfrm>
              <a:off x="384720" y="3764813"/>
              <a:ext cx="1061585" cy="1045875"/>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22" name="Text Box 58">
              <a:extLst>
                <a:ext uri="{FF2B5EF4-FFF2-40B4-BE49-F238E27FC236}">
                  <a16:creationId xmlns:a16="http://schemas.microsoft.com/office/drawing/2014/main" id="{2D1FDBFB-9DCA-4888-AA28-35C0486D3CDE}"/>
                </a:ext>
              </a:extLst>
            </p:cNvPr>
            <p:cNvSpPr txBox="1">
              <a:spLocks noChangeArrowheads="1"/>
            </p:cNvSpPr>
            <p:nvPr/>
          </p:nvSpPr>
          <p:spPr bwMode="auto">
            <a:xfrm>
              <a:off x="386399" y="4363640"/>
              <a:ext cx="1073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Justice</a:t>
              </a:r>
            </a:p>
          </p:txBody>
        </p:sp>
        <p:cxnSp>
          <p:nvCxnSpPr>
            <p:cNvPr id="23" name="Straight Connector 22">
              <a:extLst>
                <a:ext uri="{FF2B5EF4-FFF2-40B4-BE49-F238E27FC236}">
                  <a16:creationId xmlns:a16="http://schemas.microsoft.com/office/drawing/2014/main" id="{1EF1B146-7164-42D4-90AE-ED2A8F1C8FBB}"/>
                </a:ext>
              </a:extLst>
            </p:cNvPr>
            <p:cNvCxnSpPr>
              <a:cxnSpLocks/>
            </p:cNvCxnSpPr>
            <p:nvPr/>
          </p:nvCxnSpPr>
          <p:spPr bwMode="auto">
            <a:xfrm>
              <a:off x="465165" y="4287750"/>
              <a:ext cx="888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58">
              <a:extLst>
                <a:ext uri="{FF2B5EF4-FFF2-40B4-BE49-F238E27FC236}">
                  <a16:creationId xmlns:a16="http://schemas.microsoft.com/office/drawing/2014/main" id="{78952595-B8B5-418C-88EC-477B3974827F}"/>
                </a:ext>
              </a:extLst>
            </p:cNvPr>
            <p:cNvSpPr txBox="1">
              <a:spLocks noChangeArrowheads="1"/>
            </p:cNvSpPr>
            <p:nvPr/>
          </p:nvSpPr>
          <p:spPr bwMode="auto">
            <a:xfrm>
              <a:off x="395800" y="3964295"/>
              <a:ext cx="10505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Liberty</a:t>
              </a:r>
            </a:p>
          </p:txBody>
        </p:sp>
      </p:grpSp>
    </p:spTree>
    <p:extLst>
      <p:ext uri="{BB962C8B-B14F-4D97-AF65-F5344CB8AC3E}">
        <p14:creationId xmlns:p14="http://schemas.microsoft.com/office/powerpoint/2010/main" val="349207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41" grpId="0"/>
      <p:bldP spid="3" grpId="0"/>
      <p:bldP spid="48"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3" name="Rectangle 2">
            <a:extLst>
              <a:ext uri="{FF2B5EF4-FFF2-40B4-BE49-F238E27FC236}">
                <a16:creationId xmlns:a16="http://schemas.microsoft.com/office/drawing/2014/main" id="{2B33DBC7-3334-43A4-B803-D6DA3B26B4C3}"/>
              </a:ext>
            </a:extLst>
          </p:cNvPr>
          <p:cNvSpPr/>
          <p:nvPr/>
        </p:nvSpPr>
        <p:spPr>
          <a:xfrm>
            <a:off x="2743200" y="767295"/>
            <a:ext cx="9448800" cy="923330"/>
          </a:xfrm>
          <a:prstGeom prst="rect">
            <a:avLst/>
          </a:prstGeom>
        </p:spPr>
        <p:txBody>
          <a:bodyPr wrap="square">
            <a:spAutoFit/>
          </a:bodyPr>
          <a:lstStyle/>
          <a:p>
            <a:pPr marL="0" marR="0">
              <a:spcBef>
                <a:spcPts val="0"/>
              </a:spcBef>
              <a:spcAft>
                <a:spcPts val="0"/>
              </a:spcAft>
            </a:pPr>
            <a:r>
              <a:rPr lang="en-US" b="1" dirty="0">
                <a:solidFill>
                  <a:srgbClr val="00FF00"/>
                </a:solidFill>
                <a:latin typeface="+mn-lt"/>
                <a:ea typeface="Calibri" panose="020F0502020204030204" pitchFamily="34" charset="0"/>
                <a:cs typeface="Times New Roman" panose="02020603050405020304" pitchFamily="18" charset="0"/>
              </a:rPr>
              <a:t>Mortimer Adler: </a:t>
            </a:r>
            <a:r>
              <a:rPr lang="en-US" dirty="0">
                <a:solidFill>
                  <a:schemeClr val="bg1"/>
                </a:solidFill>
                <a:latin typeface="+mn-lt"/>
                <a:ea typeface="Calibri" panose="020F0502020204030204" pitchFamily="34" charset="0"/>
                <a:cs typeface="Times New Roman" panose="02020603050405020304" pitchFamily="18" charset="0"/>
              </a:rPr>
              <a:t>“…the distinction between </a:t>
            </a:r>
            <a:r>
              <a:rPr lang="en-US" dirty="0">
                <a:solidFill>
                  <a:srgbClr val="00FF00"/>
                </a:solidFill>
                <a:latin typeface="+mn-lt"/>
                <a:ea typeface="Calibri" panose="020F0502020204030204" pitchFamily="34" charset="0"/>
                <a:cs typeface="Times New Roman" panose="02020603050405020304" pitchFamily="18" charset="0"/>
              </a:rPr>
              <a:t>liberty</a:t>
            </a:r>
            <a:r>
              <a:rPr lang="en-US" dirty="0">
                <a:solidFill>
                  <a:schemeClr val="bg1"/>
                </a:solidFill>
                <a:latin typeface="+mn-lt"/>
                <a:ea typeface="Calibri" panose="020F0502020204030204" pitchFamily="34" charset="0"/>
                <a:cs typeface="Times New Roman" panose="02020603050405020304" pitchFamily="18" charset="0"/>
              </a:rPr>
              <a:t> and </a:t>
            </a:r>
            <a:r>
              <a:rPr lang="en-US" dirty="0">
                <a:solidFill>
                  <a:srgbClr val="FF0000"/>
                </a:solidFill>
                <a:latin typeface="+mn-lt"/>
                <a:ea typeface="Calibri" panose="020F0502020204030204" pitchFamily="34" charset="0"/>
                <a:cs typeface="Times New Roman" panose="02020603050405020304" pitchFamily="18" charset="0"/>
              </a:rPr>
              <a:t>license</a:t>
            </a:r>
            <a:r>
              <a:rPr lang="en-US" dirty="0">
                <a:solidFill>
                  <a:schemeClr val="bg1"/>
                </a:solidFill>
                <a:latin typeface="+mn-lt"/>
                <a:ea typeface="Calibri" panose="020F0502020204030204" pitchFamily="34" charset="0"/>
                <a:cs typeface="Times New Roman" panose="02020603050405020304" pitchFamily="18" charset="0"/>
              </a:rPr>
              <a:t> cannot be dismissed or disregarded.  When that distinction is understood and accepted, it follows that the individual who is prevented from doing what he pleases by </a:t>
            </a:r>
            <a:r>
              <a:rPr lang="en-US" dirty="0">
                <a:solidFill>
                  <a:srgbClr val="00FF00"/>
                </a:solidFill>
                <a:latin typeface="+mn-lt"/>
                <a:ea typeface="Calibri" panose="020F0502020204030204" pitchFamily="34" charset="0"/>
                <a:cs typeface="Times New Roman" panose="02020603050405020304" pitchFamily="18" charset="0"/>
              </a:rPr>
              <a:t>just restraints </a:t>
            </a:r>
            <a:r>
              <a:rPr lang="en-US" dirty="0">
                <a:solidFill>
                  <a:schemeClr val="bg1"/>
                </a:solidFill>
                <a:latin typeface="+mn-lt"/>
                <a:ea typeface="Calibri" panose="020F0502020204030204" pitchFamily="34" charset="0"/>
                <a:cs typeface="Times New Roman" panose="02020603050405020304" pitchFamily="18" charset="0"/>
              </a:rPr>
              <a:t>suffers no loss of liberty.” </a:t>
            </a:r>
            <a:r>
              <a:rPr lang="en-US" sz="1200" dirty="0">
                <a:solidFill>
                  <a:schemeClr val="bg1"/>
                </a:solidFill>
                <a:latin typeface="+mn-lt"/>
                <a:ea typeface="Calibri" panose="020F0502020204030204" pitchFamily="34" charset="0"/>
                <a:cs typeface="Times New Roman" panose="02020603050405020304" pitchFamily="18" charset="0"/>
              </a:rPr>
              <a:t>(Six Great Ideas p.144)</a:t>
            </a:r>
          </a:p>
        </p:txBody>
      </p:sp>
      <p:sp>
        <p:nvSpPr>
          <p:cNvPr id="6" name="Rectangle 5">
            <a:extLst>
              <a:ext uri="{FF2B5EF4-FFF2-40B4-BE49-F238E27FC236}">
                <a16:creationId xmlns:a16="http://schemas.microsoft.com/office/drawing/2014/main" id="{271BD175-F89D-42AE-A92C-3CECF5FE051A}"/>
              </a:ext>
            </a:extLst>
          </p:cNvPr>
          <p:cNvSpPr/>
          <p:nvPr/>
        </p:nvSpPr>
        <p:spPr>
          <a:xfrm>
            <a:off x="2743200" y="1646872"/>
            <a:ext cx="9296400" cy="1477328"/>
          </a:xfrm>
          <a:prstGeom prst="rect">
            <a:avLst/>
          </a:prstGeom>
        </p:spPr>
        <p:txBody>
          <a:bodyPr wrap="square">
            <a:spAutoFit/>
          </a:bodyPr>
          <a:lstStyle/>
          <a:p>
            <a:pPr marL="0" marR="0">
              <a:spcBef>
                <a:spcPts val="0"/>
              </a:spcBef>
              <a:spcAft>
                <a:spcPts val="0"/>
              </a:spcAft>
            </a:pPr>
            <a:r>
              <a:rPr lang="en-US" dirty="0">
                <a:solidFill>
                  <a:schemeClr val="bg1"/>
                </a:solidFill>
                <a:latin typeface="+mn-lt"/>
                <a:ea typeface="Calibri" panose="020F0502020204030204" pitchFamily="34" charset="0"/>
                <a:cs typeface="Times New Roman" panose="02020603050405020304" pitchFamily="18" charset="0"/>
              </a:rPr>
              <a:t>“The laws of the state, when they are just, apply </a:t>
            </a:r>
            <a:r>
              <a:rPr lang="en-US" dirty="0">
                <a:solidFill>
                  <a:srgbClr val="FFFF00"/>
                </a:solidFill>
                <a:latin typeface="+mn-lt"/>
                <a:ea typeface="Calibri" panose="020F0502020204030204" pitchFamily="34" charset="0"/>
                <a:cs typeface="Times New Roman" panose="02020603050405020304" pitchFamily="18" charset="0"/>
              </a:rPr>
              <a:t>coercive force </a:t>
            </a:r>
            <a:r>
              <a:rPr lang="en-US" dirty="0">
                <a:solidFill>
                  <a:schemeClr val="bg1"/>
                </a:solidFill>
                <a:latin typeface="+mn-lt"/>
                <a:ea typeface="Calibri" panose="020F0502020204030204" pitchFamily="34" charset="0"/>
                <a:cs typeface="Times New Roman" panose="02020603050405020304" pitchFamily="18" charset="0"/>
              </a:rPr>
              <a:t>and constraints to secure us from infringements upon our freedom by other individuals who would use </a:t>
            </a:r>
            <a:r>
              <a:rPr lang="en-US" dirty="0">
                <a:solidFill>
                  <a:srgbClr val="FF0000"/>
                </a:solidFill>
                <a:latin typeface="+mn-lt"/>
                <a:ea typeface="Calibri" panose="020F0502020204030204" pitchFamily="34" charset="0"/>
                <a:cs typeface="Times New Roman" panose="02020603050405020304" pitchFamily="18" charset="0"/>
              </a:rPr>
              <a:t>illegitimate</a:t>
            </a:r>
            <a:r>
              <a:rPr lang="en-US" dirty="0">
                <a:solidFill>
                  <a:schemeClr val="bg1"/>
                </a:solidFill>
                <a:latin typeface="+mn-lt"/>
                <a:ea typeface="Calibri" panose="020F0502020204030204" pitchFamily="34" charset="0"/>
                <a:cs typeface="Times New Roman" panose="02020603050405020304" pitchFamily="18" charset="0"/>
              </a:rPr>
              <a:t> or </a:t>
            </a:r>
            <a:r>
              <a:rPr lang="en-US" dirty="0">
                <a:solidFill>
                  <a:srgbClr val="FF0000"/>
                </a:solidFill>
                <a:latin typeface="+mn-lt"/>
                <a:ea typeface="Calibri" panose="020F0502020204030204" pitchFamily="34" charset="0"/>
                <a:cs typeface="Times New Roman" panose="02020603050405020304" pitchFamily="18" charset="0"/>
              </a:rPr>
              <a:t>unlawful force </a:t>
            </a:r>
            <a:r>
              <a:rPr lang="en-US" dirty="0">
                <a:solidFill>
                  <a:schemeClr val="bg1"/>
                </a:solidFill>
                <a:latin typeface="+mn-lt"/>
                <a:ea typeface="Calibri" panose="020F0502020204030204" pitchFamily="34" charset="0"/>
                <a:cs typeface="Times New Roman" panose="02020603050405020304" pitchFamily="18" charset="0"/>
              </a:rPr>
              <a:t>to interfere with it.  Where just laws do not exist or where they are not effectively enforced, individuals are subject to all sorts of depredations and invasions that diminish their freedom.  When </a:t>
            </a:r>
            <a:r>
              <a:rPr lang="en-US" dirty="0">
                <a:solidFill>
                  <a:srgbClr val="00FF00"/>
                </a:solidFill>
                <a:latin typeface="+mn-lt"/>
                <a:ea typeface="Calibri" panose="020F0502020204030204" pitchFamily="34" charset="0"/>
                <a:cs typeface="Times New Roman" panose="02020603050405020304" pitchFamily="18" charset="0"/>
              </a:rPr>
              <a:t>just laws are enforced</a:t>
            </a:r>
            <a:r>
              <a:rPr lang="en-US" dirty="0">
                <a:solidFill>
                  <a:schemeClr val="bg1"/>
                </a:solidFill>
                <a:latin typeface="+mn-lt"/>
                <a:ea typeface="Calibri" panose="020F0502020204030204" pitchFamily="34" charset="0"/>
                <a:cs typeface="Times New Roman" panose="02020603050405020304" pitchFamily="18" charset="0"/>
              </a:rPr>
              <a:t>, they </a:t>
            </a:r>
            <a:r>
              <a:rPr lang="en-US" dirty="0">
                <a:solidFill>
                  <a:srgbClr val="00FF00"/>
                </a:solidFill>
                <a:latin typeface="+mn-lt"/>
                <a:ea typeface="Calibri" panose="020F0502020204030204" pitchFamily="34" charset="0"/>
                <a:cs typeface="Times New Roman" panose="02020603050405020304" pitchFamily="18" charset="0"/>
              </a:rPr>
              <a:t>enlarge the liberty </a:t>
            </a:r>
            <a:r>
              <a:rPr lang="en-US" dirty="0">
                <a:solidFill>
                  <a:schemeClr val="bg1"/>
                </a:solidFill>
                <a:latin typeface="+mn-lt"/>
                <a:ea typeface="Calibri" panose="020F0502020204030204" pitchFamily="34" charset="0"/>
                <a:cs typeface="Times New Roman" panose="02020603050405020304" pitchFamily="18" charset="0"/>
              </a:rPr>
              <a:t>of the individual.”  </a:t>
            </a:r>
            <a:r>
              <a:rPr lang="en-US" sz="1200" dirty="0">
                <a:solidFill>
                  <a:schemeClr val="bg1"/>
                </a:solidFill>
                <a:latin typeface="+mn-lt"/>
                <a:ea typeface="Calibri" panose="020F0502020204030204" pitchFamily="34" charset="0"/>
                <a:cs typeface="Times New Roman" panose="02020603050405020304" pitchFamily="18" charset="0"/>
              </a:rPr>
              <a:t>(Six Great Ideas, p.147)</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7" name="Text Box 17">
            <a:extLst>
              <a:ext uri="{FF2B5EF4-FFF2-40B4-BE49-F238E27FC236}">
                <a16:creationId xmlns:a16="http://schemas.microsoft.com/office/drawing/2014/main" id="{97CA7068-B83C-4798-BB02-B864D38A793F}"/>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FFFF00"/>
                </a:solidFill>
              </a:rPr>
              <a:t>COERCIVE FORCE (JUST RESTRAINTS)</a:t>
            </a:r>
          </a:p>
        </p:txBody>
      </p:sp>
      <p:sp>
        <p:nvSpPr>
          <p:cNvPr id="8" name="Rectangle 7">
            <a:extLst>
              <a:ext uri="{FF2B5EF4-FFF2-40B4-BE49-F238E27FC236}">
                <a16:creationId xmlns:a16="http://schemas.microsoft.com/office/drawing/2014/main" id="{E00F4EA4-7B8F-4C28-8F9F-60EA21BBF0F5}"/>
              </a:ext>
            </a:extLst>
          </p:cNvPr>
          <p:cNvSpPr/>
          <p:nvPr/>
        </p:nvSpPr>
        <p:spPr>
          <a:xfrm>
            <a:off x="2743200" y="3429000"/>
            <a:ext cx="9448800" cy="1200329"/>
          </a:xfrm>
          <a:prstGeom prst="rect">
            <a:avLst/>
          </a:prstGeom>
        </p:spPr>
        <p:txBody>
          <a:bodyPr wrap="square">
            <a:spAutoFit/>
          </a:bodyPr>
          <a:lstStyle/>
          <a:p>
            <a:pPr marL="0" marR="0">
              <a:spcBef>
                <a:spcPts val="0"/>
              </a:spcBef>
              <a:spcAft>
                <a:spcPts val="0"/>
              </a:spcAft>
            </a:pPr>
            <a:r>
              <a:rPr lang="en-US" b="1" dirty="0">
                <a:solidFill>
                  <a:srgbClr val="00FF00"/>
                </a:solidFill>
                <a:latin typeface="+mn-lt"/>
                <a:ea typeface="Calibri" panose="020F0502020204030204" pitchFamily="34" charset="0"/>
                <a:cs typeface="Times New Roman" panose="02020603050405020304" pitchFamily="18" charset="0"/>
              </a:rPr>
              <a:t>Ayn Rand:</a:t>
            </a:r>
            <a:r>
              <a:rPr lang="en-US" b="1" dirty="0">
                <a:solidFill>
                  <a:schemeClr val="bg1"/>
                </a:solidFill>
                <a:latin typeface="+mn-lt"/>
                <a:ea typeface="Calibri" panose="020F0502020204030204" pitchFamily="34" charset="0"/>
                <a:cs typeface="Times New Roman" panose="02020603050405020304" pitchFamily="18" charset="0"/>
              </a:rPr>
              <a:t> </a:t>
            </a:r>
            <a:r>
              <a:rPr lang="en-US" dirty="0">
                <a:solidFill>
                  <a:schemeClr val="bg1"/>
                </a:solidFill>
                <a:latin typeface="+mn-lt"/>
                <a:ea typeface="Calibri" panose="020F0502020204030204" pitchFamily="34" charset="0"/>
                <a:cs typeface="Times New Roman" panose="02020603050405020304" pitchFamily="18" charset="0"/>
              </a:rPr>
              <a:t>“If one upholds freedom, one must uphold man’s individual rights ; if one upholds man’s individual rights, one must uphold his right to his own </a:t>
            </a:r>
            <a:r>
              <a:rPr lang="en-US" dirty="0">
                <a:solidFill>
                  <a:srgbClr val="00FF00"/>
                </a:solidFill>
                <a:latin typeface="+mn-lt"/>
                <a:ea typeface="Calibri" panose="020F0502020204030204" pitchFamily="34" charset="0"/>
                <a:cs typeface="Times New Roman" panose="02020603050405020304" pitchFamily="18" charset="0"/>
              </a:rPr>
              <a:t>life</a:t>
            </a:r>
            <a:r>
              <a:rPr lang="en-US" dirty="0">
                <a:solidFill>
                  <a:schemeClr val="bg1"/>
                </a:solidFill>
                <a:latin typeface="+mn-lt"/>
                <a:ea typeface="Calibri" panose="020F0502020204030204" pitchFamily="34" charset="0"/>
                <a:cs typeface="Times New Roman" panose="02020603050405020304" pitchFamily="18" charset="0"/>
              </a:rPr>
              <a:t>, to his own </a:t>
            </a:r>
            <a:r>
              <a:rPr lang="en-US" dirty="0">
                <a:solidFill>
                  <a:srgbClr val="00FF00"/>
                </a:solidFill>
                <a:latin typeface="+mn-lt"/>
                <a:ea typeface="Calibri" panose="020F0502020204030204" pitchFamily="34" charset="0"/>
                <a:cs typeface="Times New Roman" panose="02020603050405020304" pitchFamily="18" charset="0"/>
              </a:rPr>
              <a:t>liberty</a:t>
            </a:r>
            <a:r>
              <a:rPr lang="en-US" dirty="0">
                <a:solidFill>
                  <a:schemeClr val="bg1"/>
                </a:solidFill>
                <a:latin typeface="+mn-lt"/>
                <a:ea typeface="Calibri" panose="020F0502020204030204" pitchFamily="34" charset="0"/>
                <a:cs typeface="Times New Roman" panose="02020603050405020304" pitchFamily="18" charset="0"/>
              </a:rPr>
              <a:t>, to the pursuit of his own </a:t>
            </a:r>
            <a:r>
              <a:rPr lang="en-US" dirty="0">
                <a:solidFill>
                  <a:srgbClr val="00FF00"/>
                </a:solidFill>
                <a:latin typeface="+mn-lt"/>
                <a:ea typeface="Calibri" panose="020F0502020204030204" pitchFamily="34" charset="0"/>
                <a:cs typeface="Times New Roman" panose="02020603050405020304" pitchFamily="18" charset="0"/>
              </a:rPr>
              <a:t>happiness</a:t>
            </a:r>
            <a:r>
              <a:rPr lang="en-US" dirty="0">
                <a:solidFill>
                  <a:schemeClr val="bg1"/>
                </a:solidFill>
                <a:latin typeface="+mn-lt"/>
                <a:ea typeface="Calibri" panose="020F0502020204030204" pitchFamily="34" charset="0"/>
                <a:cs typeface="Times New Roman" panose="02020603050405020304" pitchFamily="18" charset="0"/>
              </a:rPr>
              <a:t> – which means one must uphold a </a:t>
            </a:r>
            <a:r>
              <a:rPr lang="en-US" dirty="0">
                <a:solidFill>
                  <a:srgbClr val="00FF00"/>
                </a:solidFill>
                <a:latin typeface="+mn-lt"/>
                <a:ea typeface="Calibri" panose="020F0502020204030204" pitchFamily="34" charset="0"/>
                <a:cs typeface="Times New Roman" panose="02020603050405020304" pitchFamily="18" charset="0"/>
              </a:rPr>
              <a:t>political system </a:t>
            </a:r>
            <a:r>
              <a:rPr lang="en-US" dirty="0">
                <a:solidFill>
                  <a:schemeClr val="bg1"/>
                </a:solidFill>
                <a:latin typeface="+mn-lt"/>
                <a:ea typeface="Calibri" panose="020F0502020204030204" pitchFamily="34" charset="0"/>
                <a:cs typeface="Times New Roman" panose="02020603050405020304" pitchFamily="18" charset="0"/>
              </a:rPr>
              <a:t>which</a:t>
            </a:r>
            <a:r>
              <a:rPr lang="en-US" dirty="0">
                <a:solidFill>
                  <a:srgbClr val="00FF00"/>
                </a:solidFill>
                <a:latin typeface="+mn-lt"/>
                <a:ea typeface="Calibri" panose="020F0502020204030204" pitchFamily="34" charset="0"/>
                <a:cs typeface="Times New Roman" panose="02020603050405020304" pitchFamily="18" charset="0"/>
              </a:rPr>
              <a:t> guarantees </a:t>
            </a:r>
            <a:r>
              <a:rPr lang="en-US" dirty="0">
                <a:solidFill>
                  <a:schemeClr val="bg1"/>
                </a:solidFill>
                <a:latin typeface="+mn-lt"/>
                <a:ea typeface="Calibri" panose="020F0502020204030204" pitchFamily="34" charset="0"/>
                <a:cs typeface="Times New Roman" panose="02020603050405020304" pitchFamily="18" charset="0"/>
              </a:rPr>
              <a:t>and</a:t>
            </a:r>
            <a:r>
              <a:rPr lang="en-US" dirty="0">
                <a:solidFill>
                  <a:srgbClr val="00FF00"/>
                </a:solidFill>
                <a:latin typeface="+mn-lt"/>
                <a:ea typeface="Calibri" panose="020F0502020204030204" pitchFamily="34" charset="0"/>
                <a:cs typeface="Times New Roman" panose="02020603050405020304" pitchFamily="18" charset="0"/>
              </a:rPr>
              <a:t> protects these rights </a:t>
            </a:r>
            <a:r>
              <a:rPr lang="en-US" dirty="0">
                <a:solidFill>
                  <a:schemeClr val="bg1"/>
                </a:solidFill>
                <a:latin typeface="+mn-lt"/>
                <a:ea typeface="Calibri" panose="020F0502020204030204" pitchFamily="34" charset="0"/>
                <a:cs typeface="Times New Roman" panose="02020603050405020304" pitchFamily="18" charset="0"/>
              </a:rPr>
              <a:t>…” </a:t>
            </a:r>
            <a:r>
              <a:rPr lang="en-US" sz="1200" dirty="0">
                <a:solidFill>
                  <a:schemeClr val="bg1"/>
                </a:solidFill>
                <a:latin typeface="+mn-lt"/>
                <a:ea typeface="Calibri" panose="020F0502020204030204" pitchFamily="34" charset="0"/>
                <a:cs typeface="Times New Roman" panose="02020603050405020304" pitchFamily="18" charset="0"/>
              </a:rPr>
              <a:t>(Capitalism: The Unknown Ideal, p.215)</a:t>
            </a:r>
          </a:p>
        </p:txBody>
      </p:sp>
      <p:sp>
        <p:nvSpPr>
          <p:cNvPr id="9" name="Rectangle 8">
            <a:extLst>
              <a:ext uri="{FF2B5EF4-FFF2-40B4-BE49-F238E27FC236}">
                <a16:creationId xmlns:a16="http://schemas.microsoft.com/office/drawing/2014/main" id="{DCDDCA6D-7380-4621-A7FC-7DBC81C8325C}"/>
              </a:ext>
            </a:extLst>
          </p:cNvPr>
          <p:cNvSpPr/>
          <p:nvPr/>
        </p:nvSpPr>
        <p:spPr>
          <a:xfrm>
            <a:off x="2743200" y="4572000"/>
            <a:ext cx="9372600" cy="1384995"/>
          </a:xfrm>
          <a:prstGeom prst="rect">
            <a:avLst/>
          </a:prstGeom>
        </p:spPr>
        <p:txBody>
          <a:bodyPr wrap="square">
            <a:spAutoFit/>
          </a:bodyPr>
          <a:lstStyle/>
          <a:p>
            <a:pPr marL="0" marR="0">
              <a:spcBef>
                <a:spcPts val="0"/>
              </a:spcBef>
              <a:spcAft>
                <a:spcPts val="0"/>
              </a:spcAft>
            </a:pPr>
            <a:r>
              <a:rPr lang="en-US" dirty="0">
                <a:solidFill>
                  <a:schemeClr val="bg1"/>
                </a:solidFill>
                <a:latin typeface="+mn-lt"/>
                <a:ea typeface="Calibri" panose="020F0502020204030204" pitchFamily="34" charset="0"/>
                <a:cs typeface="Times New Roman" panose="02020603050405020304" pitchFamily="18" charset="0"/>
              </a:rPr>
              <a:t>“The difference between political power and any other kind of </a:t>
            </a:r>
            <a:r>
              <a:rPr lang="en-US" dirty="0">
                <a:solidFill>
                  <a:srgbClr val="FFFF00"/>
                </a:solidFill>
                <a:latin typeface="+mn-lt"/>
                <a:ea typeface="Calibri" panose="020F0502020204030204" pitchFamily="34" charset="0"/>
                <a:cs typeface="Times New Roman" panose="02020603050405020304" pitchFamily="18" charset="0"/>
              </a:rPr>
              <a:t>social power </a:t>
            </a:r>
            <a:r>
              <a:rPr lang="en-US" dirty="0">
                <a:solidFill>
                  <a:schemeClr val="bg1"/>
                </a:solidFill>
                <a:latin typeface="+mn-lt"/>
                <a:ea typeface="Calibri" panose="020F0502020204030204" pitchFamily="34" charset="0"/>
                <a:cs typeface="Times New Roman" panose="02020603050405020304" pitchFamily="18" charset="0"/>
              </a:rPr>
              <a:t>… is the fact that a government holds a legal monopoly on the use of </a:t>
            </a:r>
            <a:r>
              <a:rPr lang="en-US" dirty="0">
                <a:solidFill>
                  <a:srgbClr val="FFFF00"/>
                </a:solidFill>
                <a:latin typeface="+mn-lt"/>
                <a:ea typeface="Calibri" panose="020F0502020204030204" pitchFamily="34" charset="0"/>
                <a:cs typeface="Times New Roman" panose="02020603050405020304" pitchFamily="18" charset="0"/>
              </a:rPr>
              <a:t>physical force</a:t>
            </a:r>
            <a:r>
              <a:rPr lang="en-US" dirty="0">
                <a:solidFill>
                  <a:schemeClr val="bg1"/>
                </a:solidFill>
                <a:latin typeface="+mn-lt"/>
                <a:ea typeface="Calibri" panose="020F0502020204030204" pitchFamily="34" charset="0"/>
                <a:cs typeface="Times New Roman" panose="02020603050405020304" pitchFamily="18" charset="0"/>
              </a:rPr>
              <a:t>. … The nature of governmental action is: coercive action.  The nature of political power is: the power to </a:t>
            </a:r>
            <a:r>
              <a:rPr lang="en-US" dirty="0">
                <a:solidFill>
                  <a:srgbClr val="FFFF00"/>
                </a:solidFill>
                <a:latin typeface="+mn-lt"/>
                <a:ea typeface="Calibri" panose="020F0502020204030204" pitchFamily="34" charset="0"/>
                <a:cs typeface="Times New Roman" panose="02020603050405020304" pitchFamily="18" charset="0"/>
              </a:rPr>
              <a:t>force obedience </a:t>
            </a:r>
            <a:r>
              <a:rPr lang="en-US" dirty="0">
                <a:solidFill>
                  <a:schemeClr val="bg1"/>
                </a:solidFill>
                <a:latin typeface="+mn-lt"/>
                <a:ea typeface="Calibri" panose="020F0502020204030204" pitchFamily="34" charset="0"/>
                <a:cs typeface="Times New Roman" panose="02020603050405020304" pitchFamily="18" charset="0"/>
              </a:rPr>
              <a:t>under threat of physical injury – the threat of property expropriation, imprisonment, or death.” </a:t>
            </a:r>
          </a:p>
          <a:p>
            <a:pPr marL="0" marR="0">
              <a:spcBef>
                <a:spcPts val="0"/>
              </a:spcBef>
              <a:spcAft>
                <a:spcPts val="0"/>
              </a:spcAft>
            </a:pPr>
            <a:r>
              <a:rPr lang="en-US" sz="1200" dirty="0">
                <a:solidFill>
                  <a:schemeClr val="bg1"/>
                </a:solidFill>
                <a:latin typeface="+mn-lt"/>
                <a:ea typeface="Calibri" panose="020F0502020204030204" pitchFamily="34" charset="0"/>
                <a:cs typeface="Times New Roman" panose="02020603050405020304" pitchFamily="18" charset="0"/>
              </a:rPr>
              <a:t>(Capitalism: The Unknown Ideal, p.42-43)</a:t>
            </a:r>
          </a:p>
        </p:txBody>
      </p:sp>
      <p:sp>
        <p:nvSpPr>
          <p:cNvPr id="11" name="Rectangle 10">
            <a:extLst>
              <a:ext uri="{FF2B5EF4-FFF2-40B4-BE49-F238E27FC236}">
                <a16:creationId xmlns:a16="http://schemas.microsoft.com/office/drawing/2014/main" id="{EA0F52BC-08CA-45C8-8B6D-8EA6ED43F282}"/>
              </a:ext>
            </a:extLst>
          </p:cNvPr>
          <p:cNvSpPr/>
          <p:nvPr/>
        </p:nvSpPr>
        <p:spPr>
          <a:xfrm>
            <a:off x="2743200" y="5983069"/>
            <a:ext cx="9372599" cy="646331"/>
          </a:xfrm>
          <a:prstGeom prst="rect">
            <a:avLst/>
          </a:prstGeom>
        </p:spPr>
        <p:txBody>
          <a:bodyPr wrap="square">
            <a:spAutoFit/>
          </a:bodyPr>
          <a:lstStyle/>
          <a:p>
            <a:pPr marL="0" marR="0">
              <a:spcBef>
                <a:spcPts val="0"/>
              </a:spcBef>
              <a:spcAft>
                <a:spcPts val="0"/>
              </a:spcAft>
            </a:pPr>
            <a:r>
              <a:rPr lang="en-US" b="1" dirty="0">
                <a:solidFill>
                  <a:schemeClr val="bg1"/>
                </a:solidFill>
                <a:latin typeface="+mn-lt"/>
                <a:ea typeface="Calibri" panose="020F0502020204030204" pitchFamily="34" charset="0"/>
                <a:cs typeface="Times New Roman" panose="02020603050405020304" pitchFamily="18" charset="0"/>
              </a:rPr>
              <a:t>“</a:t>
            </a:r>
            <a:r>
              <a:rPr lang="en-US" dirty="0">
                <a:solidFill>
                  <a:schemeClr val="bg1"/>
                </a:solidFill>
                <a:latin typeface="+mn-lt"/>
                <a:ea typeface="Calibri" panose="020F0502020204030204" pitchFamily="34" charset="0"/>
                <a:cs typeface="Times New Roman" panose="02020603050405020304" pitchFamily="18" charset="0"/>
              </a:rPr>
              <a:t>A private individual may do </a:t>
            </a:r>
            <a:r>
              <a:rPr lang="en-US" dirty="0">
                <a:solidFill>
                  <a:srgbClr val="FFFF00"/>
                </a:solidFill>
                <a:latin typeface="+mn-lt"/>
                <a:ea typeface="Calibri" panose="020F0502020204030204" pitchFamily="34" charset="0"/>
                <a:cs typeface="Times New Roman" panose="02020603050405020304" pitchFamily="18" charset="0"/>
              </a:rPr>
              <a:t>anything except </a:t>
            </a:r>
            <a:r>
              <a:rPr lang="en-US" dirty="0">
                <a:solidFill>
                  <a:schemeClr val="bg1"/>
                </a:solidFill>
                <a:latin typeface="+mn-lt"/>
                <a:ea typeface="Calibri" panose="020F0502020204030204" pitchFamily="34" charset="0"/>
                <a:cs typeface="Times New Roman" panose="02020603050405020304" pitchFamily="18" charset="0"/>
              </a:rPr>
              <a:t>that which is legally forbidden; a government official may do </a:t>
            </a:r>
            <a:r>
              <a:rPr lang="en-US" dirty="0">
                <a:solidFill>
                  <a:srgbClr val="FFFF00"/>
                </a:solidFill>
                <a:latin typeface="+mn-lt"/>
                <a:ea typeface="Calibri" panose="020F0502020204030204" pitchFamily="34" charset="0"/>
                <a:cs typeface="Times New Roman" panose="02020603050405020304" pitchFamily="18" charset="0"/>
              </a:rPr>
              <a:t>nothing except </a:t>
            </a:r>
            <a:r>
              <a:rPr lang="en-US" dirty="0">
                <a:solidFill>
                  <a:schemeClr val="bg1"/>
                </a:solidFill>
                <a:latin typeface="+mn-lt"/>
                <a:ea typeface="Calibri" panose="020F0502020204030204" pitchFamily="34" charset="0"/>
                <a:cs typeface="Times New Roman" panose="02020603050405020304" pitchFamily="18" charset="0"/>
              </a:rPr>
              <a:t>that which is legally permitted.” </a:t>
            </a:r>
            <a:r>
              <a:rPr lang="en-US" sz="1200" dirty="0">
                <a:solidFill>
                  <a:schemeClr val="bg1"/>
                </a:solidFill>
                <a:latin typeface="+mn-lt"/>
                <a:ea typeface="Calibri" panose="020F0502020204030204" pitchFamily="34" charset="0"/>
                <a:cs typeface="Times New Roman" panose="02020603050405020304" pitchFamily="18" charset="0"/>
              </a:rPr>
              <a:t>(Capitalism: The Unknown Ideal, p.42-43)</a:t>
            </a:r>
          </a:p>
        </p:txBody>
      </p:sp>
      <p:pic>
        <p:nvPicPr>
          <p:cNvPr id="5" name="Picture 4" descr="A person with her arms crossed&#10;&#10;Description automatically generated with low confidence">
            <a:extLst>
              <a:ext uri="{FF2B5EF4-FFF2-40B4-BE49-F238E27FC236}">
                <a16:creationId xmlns:a16="http://schemas.microsoft.com/office/drawing/2014/main" id="{B9B76035-5AC2-4357-8DCA-CE889465AB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05200"/>
            <a:ext cx="2362200" cy="2865340"/>
          </a:xfrm>
          <a:prstGeom prst="rect">
            <a:avLst/>
          </a:prstGeom>
        </p:spPr>
      </p:pic>
      <p:pic>
        <p:nvPicPr>
          <p:cNvPr id="2" name="Picture 1" descr="A person in a suit&#10;&#10;Description automatically generated with low confidence">
            <a:extLst>
              <a:ext uri="{FF2B5EF4-FFF2-40B4-BE49-F238E27FC236}">
                <a16:creationId xmlns:a16="http://schemas.microsoft.com/office/drawing/2014/main" id="{10C0AA6F-2600-C101-522F-B1431701F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1999"/>
            <a:ext cx="2438400" cy="2473359"/>
          </a:xfrm>
          <a:prstGeom prst="rect">
            <a:avLst/>
          </a:prstGeom>
        </p:spPr>
      </p:pic>
    </p:spTree>
    <p:extLst>
      <p:ext uri="{BB962C8B-B14F-4D97-AF65-F5344CB8AC3E}">
        <p14:creationId xmlns:p14="http://schemas.microsoft.com/office/powerpoint/2010/main" val="23982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5AE846-8CA2-455C-9FE9-9E6F437E88E8}"/>
              </a:ext>
            </a:extLst>
          </p:cNvPr>
          <p:cNvSpPr/>
          <p:nvPr/>
        </p:nvSpPr>
        <p:spPr>
          <a:xfrm>
            <a:off x="1835150" y="3520724"/>
            <a:ext cx="8610600" cy="2952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4" name="Group 13">
            <a:extLst>
              <a:ext uri="{FF2B5EF4-FFF2-40B4-BE49-F238E27FC236}">
                <a16:creationId xmlns:a16="http://schemas.microsoft.com/office/drawing/2014/main" id="{8B001349-C1BA-4F63-BFA1-A55420E430CF}"/>
              </a:ext>
            </a:extLst>
          </p:cNvPr>
          <p:cNvGrpSpPr/>
          <p:nvPr/>
        </p:nvGrpSpPr>
        <p:grpSpPr>
          <a:xfrm>
            <a:off x="4762500" y="3505200"/>
            <a:ext cx="2740024" cy="2794924"/>
            <a:chOff x="4762500" y="3505200"/>
            <a:chExt cx="2740024" cy="2794924"/>
          </a:xfrm>
        </p:grpSpPr>
        <p:sp>
          <p:nvSpPr>
            <p:cNvPr id="23" name="Text Box 68">
              <a:extLst>
                <a:ext uri="{FF2B5EF4-FFF2-40B4-BE49-F238E27FC236}">
                  <a16:creationId xmlns:a16="http://schemas.microsoft.com/office/drawing/2014/main" id="{6F363787-AF09-4AD3-9336-7FEACD0A30D4}"/>
                </a:ext>
              </a:extLst>
            </p:cNvPr>
            <p:cNvSpPr txBox="1">
              <a:spLocks noChangeArrowheads="1"/>
            </p:cNvSpPr>
            <p:nvPr/>
          </p:nvSpPr>
          <p:spPr bwMode="auto">
            <a:xfrm>
              <a:off x="4762500" y="3505200"/>
              <a:ext cx="2740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B050"/>
                  </a:solidFill>
                  <a:latin typeface="Calibri" panose="020F0502020204030204" pitchFamily="34" charset="0"/>
                </a:rPr>
                <a:t>TARGET</a:t>
              </a:r>
            </a:p>
          </p:txBody>
        </p:sp>
        <p:sp>
          <p:nvSpPr>
            <p:cNvPr id="30" name="Text Box 3">
              <a:extLst>
                <a:ext uri="{FF2B5EF4-FFF2-40B4-BE49-F238E27FC236}">
                  <a16:creationId xmlns:a16="http://schemas.microsoft.com/office/drawing/2014/main" id="{F7004764-2DE5-4099-9DC9-4EB8FA7D67AE}"/>
                </a:ext>
              </a:extLst>
            </p:cNvPr>
            <p:cNvSpPr txBox="1">
              <a:spLocks noChangeArrowheads="1"/>
            </p:cNvSpPr>
            <p:nvPr/>
          </p:nvSpPr>
          <p:spPr bwMode="auto">
            <a:xfrm>
              <a:off x="4899818" y="3890665"/>
              <a:ext cx="2465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CONSTITUTION</a:t>
              </a:r>
            </a:p>
          </p:txBody>
        </p:sp>
        <p:grpSp>
          <p:nvGrpSpPr>
            <p:cNvPr id="55" name="Group 4">
              <a:extLst>
                <a:ext uri="{FF2B5EF4-FFF2-40B4-BE49-F238E27FC236}">
                  <a16:creationId xmlns:a16="http://schemas.microsoft.com/office/drawing/2014/main" id="{916EE86C-B36E-4BFE-A3BF-544A6A4C7A30}"/>
                </a:ext>
              </a:extLst>
            </p:cNvPr>
            <p:cNvGrpSpPr>
              <a:grpSpLocks/>
            </p:cNvGrpSpPr>
            <p:nvPr/>
          </p:nvGrpSpPr>
          <p:grpSpPr bwMode="auto">
            <a:xfrm>
              <a:off x="4819650" y="4423439"/>
              <a:ext cx="1931988" cy="1876685"/>
              <a:chOff x="2358" y="3205"/>
              <a:chExt cx="745" cy="731"/>
            </a:xfrm>
          </p:grpSpPr>
          <p:pic>
            <p:nvPicPr>
              <p:cNvPr id="56" name="Picture 5">
                <a:extLst>
                  <a:ext uri="{FF2B5EF4-FFF2-40B4-BE49-F238E27FC236}">
                    <a16:creationId xmlns:a16="http://schemas.microsoft.com/office/drawing/2014/main" id="{F21AA631-95E0-46DC-9836-A16F78553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 y="3289"/>
                <a:ext cx="655" cy="6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7" name="Rectangle 6">
                <a:extLst>
                  <a:ext uri="{FF2B5EF4-FFF2-40B4-BE49-F238E27FC236}">
                    <a16:creationId xmlns:a16="http://schemas.microsoft.com/office/drawing/2014/main" id="{BD50BF3C-1D64-4E4B-8811-B4697C641B4C}"/>
                  </a:ext>
                </a:extLst>
              </p:cNvPr>
              <p:cNvSpPr>
                <a:spLocks noChangeArrowheads="1"/>
              </p:cNvSpPr>
              <p:nvPr/>
            </p:nvSpPr>
            <p:spPr bwMode="auto">
              <a:xfrm>
                <a:off x="2358" y="3205"/>
                <a:ext cx="96" cy="731"/>
              </a:xfrm>
              <a:prstGeom prst="rect">
                <a:avLst/>
              </a:prstGeom>
              <a:solidFill>
                <a:schemeClr val="bg1"/>
              </a:solidFill>
              <a:ln w="2857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29" name="Rectangle 2">
              <a:extLst>
                <a:ext uri="{FF2B5EF4-FFF2-40B4-BE49-F238E27FC236}">
                  <a16:creationId xmlns:a16="http://schemas.microsoft.com/office/drawing/2014/main" id="{2383F173-2645-4007-ACCE-15112E29B1D0}"/>
                </a:ext>
              </a:extLst>
            </p:cNvPr>
            <p:cNvSpPr>
              <a:spLocks noChangeArrowheads="1"/>
            </p:cNvSpPr>
            <p:nvPr/>
          </p:nvSpPr>
          <p:spPr bwMode="auto">
            <a:xfrm>
              <a:off x="4897438" y="3948473"/>
              <a:ext cx="2477894" cy="36993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77" name="Rectangle 7">
              <a:extLst>
                <a:ext uri="{FF2B5EF4-FFF2-40B4-BE49-F238E27FC236}">
                  <a16:creationId xmlns:a16="http://schemas.microsoft.com/office/drawing/2014/main" id="{073FF230-A223-411C-A470-8243E59B3DD4}"/>
                </a:ext>
              </a:extLst>
            </p:cNvPr>
            <p:cNvSpPr>
              <a:spLocks noChangeArrowheads="1"/>
            </p:cNvSpPr>
            <p:nvPr/>
          </p:nvSpPr>
          <p:spPr bwMode="auto">
            <a:xfrm>
              <a:off x="4929188" y="4523714"/>
              <a:ext cx="1990725" cy="123825"/>
            </a:xfrm>
            <a:prstGeom prst="rect">
              <a:avLst/>
            </a:prstGeom>
            <a:solidFill>
              <a:schemeClr val="bg1"/>
            </a:solidFill>
            <a:ln w="12700"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78" name="Group 9">
              <a:extLst>
                <a:ext uri="{FF2B5EF4-FFF2-40B4-BE49-F238E27FC236}">
                  <a16:creationId xmlns:a16="http://schemas.microsoft.com/office/drawing/2014/main" id="{3A5B73CE-838B-4DC6-8393-ED1FCDC969DA}"/>
                </a:ext>
              </a:extLst>
            </p:cNvPr>
            <p:cNvGrpSpPr>
              <a:grpSpLocks/>
            </p:cNvGrpSpPr>
            <p:nvPr/>
          </p:nvGrpSpPr>
          <p:grpSpPr bwMode="auto">
            <a:xfrm>
              <a:off x="4959350" y="4458626"/>
              <a:ext cx="1439863" cy="1314450"/>
              <a:chOff x="2140" y="1330"/>
              <a:chExt cx="907" cy="828"/>
            </a:xfrm>
          </p:grpSpPr>
          <p:grpSp>
            <p:nvGrpSpPr>
              <p:cNvPr id="79" name="Group 10">
                <a:extLst>
                  <a:ext uri="{FF2B5EF4-FFF2-40B4-BE49-F238E27FC236}">
                    <a16:creationId xmlns:a16="http://schemas.microsoft.com/office/drawing/2014/main" id="{387645D0-81B8-497D-945A-5CE684C29543}"/>
                  </a:ext>
                </a:extLst>
              </p:cNvPr>
              <p:cNvGrpSpPr>
                <a:grpSpLocks/>
              </p:cNvGrpSpPr>
              <p:nvPr/>
            </p:nvGrpSpPr>
            <p:grpSpPr bwMode="auto">
              <a:xfrm rot="-345590">
                <a:off x="2386" y="1330"/>
                <a:ext cx="605" cy="300"/>
                <a:chOff x="768" y="2232"/>
                <a:chExt cx="624" cy="312"/>
              </a:xfrm>
            </p:grpSpPr>
            <p:sp>
              <p:nvSpPr>
                <p:cNvPr id="92" name="Line 11">
                  <a:extLst>
                    <a:ext uri="{FF2B5EF4-FFF2-40B4-BE49-F238E27FC236}">
                      <a16:creationId xmlns:a16="http://schemas.microsoft.com/office/drawing/2014/main" id="{5DE02A7B-A3AF-4540-9C95-201CCBD291ED}"/>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AutoShape 12">
                  <a:extLst>
                    <a:ext uri="{FF2B5EF4-FFF2-40B4-BE49-F238E27FC236}">
                      <a16:creationId xmlns:a16="http://schemas.microsoft.com/office/drawing/2014/main" id="{A3116661-7986-49DF-8E5C-5A7192518C56}"/>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4" name="Line 13">
                  <a:extLst>
                    <a:ext uri="{FF2B5EF4-FFF2-40B4-BE49-F238E27FC236}">
                      <a16:creationId xmlns:a16="http://schemas.microsoft.com/office/drawing/2014/main" id="{6D125E50-5067-476B-8F49-E2DECE6E517B}"/>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0" name="Group 14">
                <a:extLst>
                  <a:ext uri="{FF2B5EF4-FFF2-40B4-BE49-F238E27FC236}">
                    <a16:creationId xmlns:a16="http://schemas.microsoft.com/office/drawing/2014/main" id="{C09C6793-B380-4BB0-9EC0-E1309CCB54FD}"/>
                  </a:ext>
                </a:extLst>
              </p:cNvPr>
              <p:cNvGrpSpPr>
                <a:grpSpLocks/>
              </p:cNvGrpSpPr>
              <p:nvPr/>
            </p:nvGrpSpPr>
            <p:grpSpPr bwMode="auto">
              <a:xfrm rot="-345590">
                <a:off x="2140" y="1859"/>
                <a:ext cx="605" cy="299"/>
                <a:chOff x="768" y="2232"/>
                <a:chExt cx="624" cy="312"/>
              </a:xfrm>
            </p:grpSpPr>
            <p:sp>
              <p:nvSpPr>
                <p:cNvPr id="89" name="Line 15">
                  <a:extLst>
                    <a:ext uri="{FF2B5EF4-FFF2-40B4-BE49-F238E27FC236}">
                      <a16:creationId xmlns:a16="http://schemas.microsoft.com/office/drawing/2014/main" id="{1370E93A-37CA-4140-95BA-D20614532F7C}"/>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AutoShape 16">
                  <a:extLst>
                    <a:ext uri="{FF2B5EF4-FFF2-40B4-BE49-F238E27FC236}">
                      <a16:creationId xmlns:a16="http://schemas.microsoft.com/office/drawing/2014/main" id="{F494F1FC-21BC-491B-B6F2-EF3307EC7C6E}"/>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1" name="Line 17">
                  <a:extLst>
                    <a:ext uri="{FF2B5EF4-FFF2-40B4-BE49-F238E27FC236}">
                      <a16:creationId xmlns:a16="http://schemas.microsoft.com/office/drawing/2014/main" id="{B42E32F0-842E-4735-AE56-2CB04CF8A670}"/>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 name="Group 18">
                <a:extLst>
                  <a:ext uri="{FF2B5EF4-FFF2-40B4-BE49-F238E27FC236}">
                    <a16:creationId xmlns:a16="http://schemas.microsoft.com/office/drawing/2014/main" id="{16F05D7D-FAB9-4158-BC68-47A5431CFABD}"/>
                  </a:ext>
                </a:extLst>
              </p:cNvPr>
              <p:cNvGrpSpPr>
                <a:grpSpLocks/>
              </p:cNvGrpSpPr>
              <p:nvPr/>
            </p:nvGrpSpPr>
            <p:grpSpPr bwMode="auto">
              <a:xfrm rot="-345590">
                <a:off x="2443" y="1859"/>
                <a:ext cx="604" cy="299"/>
                <a:chOff x="768" y="2232"/>
                <a:chExt cx="624" cy="312"/>
              </a:xfrm>
            </p:grpSpPr>
            <p:sp>
              <p:nvSpPr>
                <p:cNvPr id="86" name="Line 19">
                  <a:extLst>
                    <a:ext uri="{FF2B5EF4-FFF2-40B4-BE49-F238E27FC236}">
                      <a16:creationId xmlns:a16="http://schemas.microsoft.com/office/drawing/2014/main" id="{5E43BEA6-2F89-45C3-A616-5DB937C5FDE6}"/>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AutoShape 20">
                  <a:extLst>
                    <a:ext uri="{FF2B5EF4-FFF2-40B4-BE49-F238E27FC236}">
                      <a16:creationId xmlns:a16="http://schemas.microsoft.com/office/drawing/2014/main" id="{A03BF86F-5098-46B5-9A82-4DA764910A72}"/>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8" name="Line 21">
                  <a:extLst>
                    <a:ext uri="{FF2B5EF4-FFF2-40B4-BE49-F238E27FC236}">
                      <a16:creationId xmlns:a16="http://schemas.microsoft.com/office/drawing/2014/main" id="{13054C78-9591-4E04-8DBA-708162954D02}"/>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 name="Group 22">
                <a:extLst>
                  <a:ext uri="{FF2B5EF4-FFF2-40B4-BE49-F238E27FC236}">
                    <a16:creationId xmlns:a16="http://schemas.microsoft.com/office/drawing/2014/main" id="{8BA2E5DA-2FB1-4567-B02A-2EF691F4EF98}"/>
                  </a:ext>
                </a:extLst>
              </p:cNvPr>
              <p:cNvGrpSpPr>
                <a:grpSpLocks/>
              </p:cNvGrpSpPr>
              <p:nvPr/>
            </p:nvGrpSpPr>
            <p:grpSpPr bwMode="auto">
              <a:xfrm rot="-345590">
                <a:off x="2241" y="1389"/>
                <a:ext cx="605" cy="299"/>
                <a:chOff x="768" y="2232"/>
                <a:chExt cx="624" cy="312"/>
              </a:xfrm>
            </p:grpSpPr>
            <p:sp>
              <p:nvSpPr>
                <p:cNvPr id="83" name="AutoShape 24">
                  <a:extLst>
                    <a:ext uri="{FF2B5EF4-FFF2-40B4-BE49-F238E27FC236}">
                      <a16:creationId xmlns:a16="http://schemas.microsoft.com/office/drawing/2014/main" id="{311E4822-3101-40DB-8AC0-00A069BA55E3}"/>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4" name="Line 25">
                  <a:extLst>
                    <a:ext uri="{FF2B5EF4-FFF2-40B4-BE49-F238E27FC236}">
                      <a16:creationId xmlns:a16="http://schemas.microsoft.com/office/drawing/2014/main" id="{0BD2C1D7-189A-4B4E-BDF1-2871294FB625}"/>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3">
                  <a:extLst>
                    <a:ext uri="{FF2B5EF4-FFF2-40B4-BE49-F238E27FC236}">
                      <a16:creationId xmlns:a16="http://schemas.microsoft.com/office/drawing/2014/main" id="{32D267F4-91E5-4381-85AE-6DF480C9101D}"/>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8" name="Text Box 68">
              <a:extLst>
                <a:ext uri="{FF2B5EF4-FFF2-40B4-BE49-F238E27FC236}">
                  <a16:creationId xmlns:a16="http://schemas.microsoft.com/office/drawing/2014/main" id="{3F8D3DD8-5841-401B-9741-07E6BA1AB55C}"/>
                </a:ext>
              </a:extLst>
            </p:cNvPr>
            <p:cNvSpPr txBox="1">
              <a:spLocks noChangeArrowheads="1"/>
            </p:cNvSpPr>
            <p:nvPr/>
          </p:nvSpPr>
          <p:spPr bwMode="auto">
            <a:xfrm>
              <a:off x="4871483" y="4272540"/>
              <a:ext cx="2527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B050"/>
                  </a:solidFill>
                  <a:latin typeface="Calibri" panose="020F0502020204030204" pitchFamily="34" charset="0"/>
                </a:rPr>
                <a:t>RIGHTS</a:t>
              </a:r>
            </a:p>
          </p:txBody>
        </p:sp>
      </p:gr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6</a:t>
            </a:fld>
            <a:endParaRPr lang="en-US" dirty="0">
              <a:latin typeface="+mn-lt"/>
            </a:endParaRPr>
          </a:p>
        </p:txBody>
      </p:sp>
      <p:sp>
        <p:nvSpPr>
          <p:cNvPr id="2" name="Rectangle 1">
            <a:extLst>
              <a:ext uri="{FF2B5EF4-FFF2-40B4-BE49-F238E27FC236}">
                <a16:creationId xmlns:a16="http://schemas.microsoft.com/office/drawing/2014/main" id="{43496D6B-4E08-4B73-A6D3-13491D2F1C69}"/>
              </a:ext>
            </a:extLst>
          </p:cNvPr>
          <p:cNvSpPr/>
          <p:nvPr/>
        </p:nvSpPr>
        <p:spPr>
          <a:xfrm>
            <a:off x="152400" y="1201341"/>
            <a:ext cx="12039600" cy="1846659"/>
          </a:xfrm>
          <a:prstGeom prst="rect">
            <a:avLst/>
          </a:prstGeom>
        </p:spPr>
        <p:txBody>
          <a:bodyPr wrap="square">
            <a:spAutoFit/>
          </a:bodyPr>
          <a:lstStyle/>
          <a:p>
            <a:r>
              <a:rPr lang="en-US" sz="2400" b="1" dirty="0">
                <a:solidFill>
                  <a:srgbClr val="00FF00"/>
                </a:solidFill>
                <a:latin typeface="+mn-lt"/>
              </a:rPr>
              <a:t>D&amp;C 98:5-7 </a:t>
            </a:r>
          </a:p>
          <a:p>
            <a:r>
              <a:rPr lang="en-US" dirty="0">
                <a:solidFill>
                  <a:schemeClr val="bg1"/>
                </a:solidFill>
                <a:latin typeface="+mn-lt"/>
              </a:rPr>
              <a:t>5 And that law of the land which is constitutional, supporting that principle of freedom in maintaining rights and privileges, belongs to all mankind, and is justifiable before me.</a:t>
            </a:r>
          </a:p>
          <a:p>
            <a:r>
              <a:rPr lang="en-US" dirty="0">
                <a:solidFill>
                  <a:schemeClr val="bg1"/>
                </a:solidFill>
                <a:latin typeface="+mn-lt"/>
              </a:rPr>
              <a:t>6 Therefore, I, the Lord, justify you, and your brethren of my church, in </a:t>
            </a:r>
            <a:r>
              <a:rPr lang="en-US" b="1" dirty="0">
                <a:solidFill>
                  <a:srgbClr val="00FF00"/>
                </a:solidFill>
                <a:latin typeface="+mn-lt"/>
              </a:rPr>
              <a:t>befriending</a:t>
            </a:r>
            <a:r>
              <a:rPr lang="en-US" dirty="0">
                <a:solidFill>
                  <a:schemeClr val="bg1"/>
                </a:solidFill>
                <a:latin typeface="+mn-lt"/>
              </a:rPr>
              <a:t> that law which is the constitutional law of the land;</a:t>
            </a:r>
          </a:p>
          <a:p>
            <a:r>
              <a:rPr lang="en-US" dirty="0">
                <a:solidFill>
                  <a:schemeClr val="bg1"/>
                </a:solidFill>
                <a:latin typeface="+mn-lt"/>
              </a:rPr>
              <a:t>7 And as pertaining to law of man, whatsoever is more or less than this, cometh of evil.</a:t>
            </a:r>
          </a:p>
        </p:txBody>
      </p:sp>
      <p:sp>
        <p:nvSpPr>
          <p:cNvPr id="3" name="Rectangle 2">
            <a:extLst>
              <a:ext uri="{FF2B5EF4-FFF2-40B4-BE49-F238E27FC236}">
                <a16:creationId xmlns:a16="http://schemas.microsoft.com/office/drawing/2014/main" id="{809DF062-ADF2-4E2E-A85C-330FE2481EE7}"/>
              </a:ext>
            </a:extLst>
          </p:cNvPr>
          <p:cNvSpPr/>
          <p:nvPr/>
        </p:nvSpPr>
        <p:spPr>
          <a:xfrm>
            <a:off x="2674006" y="1635281"/>
            <a:ext cx="2133600" cy="235746"/>
          </a:xfrm>
          <a:prstGeom prst="rect">
            <a:avLst/>
          </a:prstGeom>
          <a:solidFill>
            <a:srgbClr val="00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46AA6E-0177-424A-9528-FAD292CA887F}"/>
              </a:ext>
            </a:extLst>
          </p:cNvPr>
          <p:cNvSpPr/>
          <p:nvPr/>
        </p:nvSpPr>
        <p:spPr>
          <a:xfrm>
            <a:off x="8550530" y="1653736"/>
            <a:ext cx="3045882" cy="252384"/>
          </a:xfrm>
          <a:prstGeom prst="rect">
            <a:avLst/>
          </a:prstGeom>
          <a:solidFill>
            <a:srgbClr val="00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63FF8B-EF99-4852-953E-734FF0B6F18C}"/>
              </a:ext>
            </a:extLst>
          </p:cNvPr>
          <p:cNvSpPr/>
          <p:nvPr/>
        </p:nvSpPr>
        <p:spPr>
          <a:xfrm>
            <a:off x="1233515" y="1905338"/>
            <a:ext cx="1114202" cy="252384"/>
          </a:xfrm>
          <a:prstGeom prst="rect">
            <a:avLst/>
          </a:prstGeom>
          <a:solidFill>
            <a:srgbClr val="00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95028B-1E42-4D9C-8D9B-D135E1B0D441}"/>
              </a:ext>
            </a:extLst>
          </p:cNvPr>
          <p:cNvSpPr/>
          <p:nvPr/>
        </p:nvSpPr>
        <p:spPr>
          <a:xfrm>
            <a:off x="4795841" y="2745501"/>
            <a:ext cx="3509959" cy="240054"/>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7">
            <a:extLst>
              <a:ext uri="{FF2B5EF4-FFF2-40B4-BE49-F238E27FC236}">
                <a16:creationId xmlns:a16="http://schemas.microsoft.com/office/drawing/2014/main" id="{B9C35F3A-F60B-44B8-AA3E-F469530118EB}"/>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00FF00"/>
                </a:solidFill>
              </a:rPr>
              <a:t>BEFRIENDING THE CONSTITUTION</a:t>
            </a:r>
          </a:p>
        </p:txBody>
      </p:sp>
      <p:grpSp>
        <p:nvGrpSpPr>
          <p:cNvPr id="9" name="Group 8">
            <a:extLst>
              <a:ext uri="{FF2B5EF4-FFF2-40B4-BE49-F238E27FC236}">
                <a16:creationId xmlns:a16="http://schemas.microsoft.com/office/drawing/2014/main" id="{3EAFC313-E213-4AAC-A46D-F37878321A1E}"/>
              </a:ext>
            </a:extLst>
          </p:cNvPr>
          <p:cNvGrpSpPr/>
          <p:nvPr/>
        </p:nvGrpSpPr>
        <p:grpSpPr>
          <a:xfrm>
            <a:off x="1676400" y="3505200"/>
            <a:ext cx="3098420" cy="2839382"/>
            <a:chOff x="1676400" y="3505200"/>
            <a:chExt cx="3098420" cy="2839382"/>
          </a:xfrm>
        </p:grpSpPr>
        <p:sp>
          <p:nvSpPr>
            <p:cNvPr id="26" name="Text Box 66">
              <a:extLst>
                <a:ext uri="{FF2B5EF4-FFF2-40B4-BE49-F238E27FC236}">
                  <a16:creationId xmlns:a16="http://schemas.microsoft.com/office/drawing/2014/main" id="{E6652BC5-9EBA-4A56-8784-0AC80F4AC6A3}"/>
                </a:ext>
              </a:extLst>
            </p:cNvPr>
            <p:cNvSpPr txBox="1">
              <a:spLocks noChangeArrowheads="1"/>
            </p:cNvSpPr>
            <p:nvPr/>
          </p:nvSpPr>
          <p:spPr bwMode="auto">
            <a:xfrm>
              <a:off x="1835150" y="4287735"/>
              <a:ext cx="293967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State of Anarchy</a:t>
              </a:r>
              <a:endParaRPr lang="en-US" altLang="en-US" b="1" dirty="0">
                <a:solidFill>
                  <a:srgbClr val="FF0000"/>
                </a:solidFill>
                <a:latin typeface="Calibri" panose="020F0502020204030204" pitchFamily="34" charset="0"/>
              </a:endParaRPr>
            </a:p>
          </p:txBody>
        </p:sp>
        <p:sp>
          <p:nvSpPr>
            <p:cNvPr id="27" name="Rectangle 71">
              <a:extLst>
                <a:ext uri="{FF2B5EF4-FFF2-40B4-BE49-F238E27FC236}">
                  <a16:creationId xmlns:a16="http://schemas.microsoft.com/office/drawing/2014/main" id="{FE4420CA-D859-434A-8AA8-1E5603AEF249}"/>
                </a:ext>
              </a:extLst>
            </p:cNvPr>
            <p:cNvSpPr>
              <a:spLocks noChangeArrowheads="1"/>
            </p:cNvSpPr>
            <p:nvPr/>
          </p:nvSpPr>
          <p:spPr bwMode="auto">
            <a:xfrm>
              <a:off x="1943100" y="3961639"/>
              <a:ext cx="2687638" cy="3291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8" name="Text Box 48">
              <a:extLst>
                <a:ext uri="{FF2B5EF4-FFF2-40B4-BE49-F238E27FC236}">
                  <a16:creationId xmlns:a16="http://schemas.microsoft.com/office/drawing/2014/main" id="{3CF4D5B3-8FFB-4B99-9240-F88B6B187079}"/>
                </a:ext>
              </a:extLst>
            </p:cNvPr>
            <p:cNvSpPr txBox="1">
              <a:spLocks noChangeArrowheads="1"/>
            </p:cNvSpPr>
            <p:nvPr/>
          </p:nvSpPr>
          <p:spPr bwMode="auto">
            <a:xfrm>
              <a:off x="1827214" y="3505200"/>
              <a:ext cx="2935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UNDERSHOOTING</a:t>
              </a:r>
            </a:p>
          </p:txBody>
        </p:sp>
        <p:sp>
          <p:nvSpPr>
            <p:cNvPr id="31" name="Text Box 3">
              <a:extLst>
                <a:ext uri="{FF2B5EF4-FFF2-40B4-BE49-F238E27FC236}">
                  <a16:creationId xmlns:a16="http://schemas.microsoft.com/office/drawing/2014/main" id="{4D2B0093-7CBA-4060-95E4-FC9E566D8EFC}"/>
                </a:ext>
              </a:extLst>
            </p:cNvPr>
            <p:cNvSpPr txBox="1">
              <a:spLocks noChangeArrowheads="1"/>
            </p:cNvSpPr>
            <p:nvPr/>
          </p:nvSpPr>
          <p:spPr bwMode="auto">
            <a:xfrm>
              <a:off x="1962151" y="3890665"/>
              <a:ext cx="2622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LESS</a:t>
              </a:r>
            </a:p>
          </p:txBody>
        </p:sp>
        <p:pic>
          <p:nvPicPr>
            <p:cNvPr id="33" name="Picture 32" descr="A close up of a logo&#10;&#10;Description automatically generated">
              <a:extLst>
                <a:ext uri="{FF2B5EF4-FFF2-40B4-BE49-F238E27FC236}">
                  <a16:creationId xmlns:a16="http://schemas.microsoft.com/office/drawing/2014/main" id="{0E6FF84C-3D87-48B4-96F9-ED574E729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311" y="4609873"/>
              <a:ext cx="1630518" cy="1630518"/>
            </a:xfrm>
            <a:prstGeom prst="rect">
              <a:avLst/>
            </a:prstGeom>
          </p:spPr>
        </p:pic>
        <p:grpSp>
          <p:nvGrpSpPr>
            <p:cNvPr id="34" name="Group 27">
              <a:extLst>
                <a:ext uri="{FF2B5EF4-FFF2-40B4-BE49-F238E27FC236}">
                  <a16:creationId xmlns:a16="http://schemas.microsoft.com/office/drawing/2014/main" id="{21854CEF-D04F-4A30-BEFF-774027D05F0C}"/>
                </a:ext>
              </a:extLst>
            </p:cNvPr>
            <p:cNvGrpSpPr>
              <a:grpSpLocks/>
            </p:cNvGrpSpPr>
            <p:nvPr/>
          </p:nvGrpSpPr>
          <p:grpSpPr bwMode="auto">
            <a:xfrm>
              <a:off x="1676400" y="5019017"/>
              <a:ext cx="2862263" cy="1325565"/>
              <a:chOff x="72" y="1683"/>
              <a:chExt cx="1803" cy="835"/>
            </a:xfrm>
          </p:grpSpPr>
          <p:grpSp>
            <p:nvGrpSpPr>
              <p:cNvPr id="35" name="Group 28">
                <a:extLst>
                  <a:ext uri="{FF2B5EF4-FFF2-40B4-BE49-F238E27FC236}">
                    <a16:creationId xmlns:a16="http://schemas.microsoft.com/office/drawing/2014/main" id="{99B81C09-5461-435C-BA38-8052375CDB22}"/>
                  </a:ext>
                </a:extLst>
              </p:cNvPr>
              <p:cNvGrpSpPr>
                <a:grpSpLocks/>
              </p:cNvGrpSpPr>
              <p:nvPr/>
            </p:nvGrpSpPr>
            <p:grpSpPr bwMode="auto">
              <a:xfrm rot="1801102">
                <a:off x="72" y="1888"/>
                <a:ext cx="719" cy="356"/>
                <a:chOff x="552" y="2148"/>
                <a:chExt cx="624" cy="312"/>
              </a:xfrm>
            </p:grpSpPr>
            <p:sp>
              <p:nvSpPr>
                <p:cNvPr id="52" name="Line 29">
                  <a:extLst>
                    <a:ext uri="{FF2B5EF4-FFF2-40B4-BE49-F238E27FC236}">
                      <a16:creationId xmlns:a16="http://schemas.microsoft.com/office/drawing/2014/main" id="{93892448-4EC7-4685-949D-399A26409051}"/>
                    </a:ext>
                  </a:extLst>
                </p:cNvPr>
                <p:cNvSpPr>
                  <a:spLocks noChangeShapeType="1"/>
                </p:cNvSpPr>
                <p:nvPr/>
              </p:nvSpPr>
              <p:spPr bwMode="auto">
                <a:xfrm>
                  <a:off x="552" y="2148"/>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30">
                  <a:extLst>
                    <a:ext uri="{FF2B5EF4-FFF2-40B4-BE49-F238E27FC236}">
                      <a16:creationId xmlns:a16="http://schemas.microsoft.com/office/drawing/2014/main" id="{FCE452B6-C350-4150-AF69-8AA5DA95FEDD}"/>
                    </a:ext>
                  </a:extLst>
                </p:cNvPr>
                <p:cNvSpPr>
                  <a:spLocks noChangeArrowheads="1"/>
                </p:cNvSpPr>
                <p:nvPr/>
              </p:nvSpPr>
              <p:spPr bwMode="auto">
                <a:xfrm>
                  <a:off x="600" y="2172"/>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4" name="Line 31">
                  <a:extLst>
                    <a:ext uri="{FF2B5EF4-FFF2-40B4-BE49-F238E27FC236}">
                      <a16:creationId xmlns:a16="http://schemas.microsoft.com/office/drawing/2014/main" id="{516D8319-F3E9-45FE-8182-58F1E95B8DB8}"/>
                    </a:ext>
                  </a:extLst>
                </p:cNvPr>
                <p:cNvSpPr>
                  <a:spLocks noChangeShapeType="1"/>
                </p:cNvSpPr>
                <p:nvPr/>
              </p:nvSpPr>
              <p:spPr bwMode="auto">
                <a:xfrm>
                  <a:off x="552" y="2148"/>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 name="Group 32">
                <a:extLst>
                  <a:ext uri="{FF2B5EF4-FFF2-40B4-BE49-F238E27FC236}">
                    <a16:creationId xmlns:a16="http://schemas.microsoft.com/office/drawing/2014/main" id="{1F79C130-C222-4114-9169-BD271156FF83}"/>
                  </a:ext>
                </a:extLst>
              </p:cNvPr>
              <p:cNvGrpSpPr>
                <a:grpSpLocks/>
              </p:cNvGrpSpPr>
              <p:nvPr/>
            </p:nvGrpSpPr>
            <p:grpSpPr bwMode="auto">
              <a:xfrm rot="1801102">
                <a:off x="1156" y="2033"/>
                <a:ext cx="719" cy="362"/>
                <a:chOff x="780" y="2183"/>
                <a:chExt cx="625" cy="316"/>
              </a:xfrm>
            </p:grpSpPr>
            <p:sp>
              <p:nvSpPr>
                <p:cNvPr id="49" name="Line 33">
                  <a:extLst>
                    <a:ext uri="{FF2B5EF4-FFF2-40B4-BE49-F238E27FC236}">
                      <a16:creationId xmlns:a16="http://schemas.microsoft.com/office/drawing/2014/main" id="{C5D6DC13-E1A5-471C-B2AA-55FE87D272D0}"/>
                    </a:ext>
                  </a:extLst>
                </p:cNvPr>
                <p:cNvSpPr>
                  <a:spLocks noChangeShapeType="1"/>
                </p:cNvSpPr>
                <p:nvPr/>
              </p:nvSpPr>
              <p:spPr bwMode="auto">
                <a:xfrm>
                  <a:off x="781" y="2187"/>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AutoShape 34">
                  <a:extLst>
                    <a:ext uri="{FF2B5EF4-FFF2-40B4-BE49-F238E27FC236}">
                      <a16:creationId xmlns:a16="http://schemas.microsoft.com/office/drawing/2014/main" id="{ECFD256A-0108-461A-9670-48BF89A964F1}"/>
                    </a:ext>
                  </a:extLst>
                </p:cNvPr>
                <p:cNvSpPr>
                  <a:spLocks noChangeArrowheads="1"/>
                </p:cNvSpPr>
                <p:nvPr/>
              </p:nvSpPr>
              <p:spPr bwMode="auto">
                <a:xfrm>
                  <a:off x="828" y="220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1" name="Line 35">
                  <a:extLst>
                    <a:ext uri="{FF2B5EF4-FFF2-40B4-BE49-F238E27FC236}">
                      <a16:creationId xmlns:a16="http://schemas.microsoft.com/office/drawing/2014/main" id="{BD83A79E-3392-494D-AFC1-9B363C6919C7}"/>
                    </a:ext>
                  </a:extLst>
                </p:cNvPr>
                <p:cNvSpPr>
                  <a:spLocks noChangeShapeType="1"/>
                </p:cNvSpPr>
                <p:nvPr/>
              </p:nvSpPr>
              <p:spPr bwMode="auto">
                <a:xfrm>
                  <a:off x="780" y="2183"/>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 name="Group 36">
                <a:extLst>
                  <a:ext uri="{FF2B5EF4-FFF2-40B4-BE49-F238E27FC236}">
                    <a16:creationId xmlns:a16="http://schemas.microsoft.com/office/drawing/2014/main" id="{51AFE9B1-F424-4FC3-A165-AD72325376DF}"/>
                  </a:ext>
                </a:extLst>
              </p:cNvPr>
              <p:cNvGrpSpPr>
                <a:grpSpLocks/>
              </p:cNvGrpSpPr>
              <p:nvPr/>
            </p:nvGrpSpPr>
            <p:grpSpPr bwMode="auto">
              <a:xfrm rot="2712556">
                <a:off x="284" y="1860"/>
                <a:ext cx="713" cy="359"/>
                <a:chOff x="614" y="2183"/>
                <a:chExt cx="625" cy="312"/>
              </a:xfrm>
            </p:grpSpPr>
            <p:sp>
              <p:nvSpPr>
                <p:cNvPr id="46" name="Line 37">
                  <a:extLst>
                    <a:ext uri="{FF2B5EF4-FFF2-40B4-BE49-F238E27FC236}">
                      <a16:creationId xmlns:a16="http://schemas.microsoft.com/office/drawing/2014/main" id="{EB9BFBA0-8246-4F2A-AC9A-579A876F3525}"/>
                    </a:ext>
                  </a:extLst>
                </p:cNvPr>
                <p:cNvSpPr>
                  <a:spLocks noChangeShapeType="1"/>
                </p:cNvSpPr>
                <p:nvPr/>
              </p:nvSpPr>
              <p:spPr bwMode="auto">
                <a:xfrm>
                  <a:off x="615" y="2183"/>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AutoShape 38">
                  <a:extLst>
                    <a:ext uri="{FF2B5EF4-FFF2-40B4-BE49-F238E27FC236}">
                      <a16:creationId xmlns:a16="http://schemas.microsoft.com/office/drawing/2014/main" id="{B647DC81-C0B9-4DCB-85A4-64161A8B0524}"/>
                    </a:ext>
                  </a:extLst>
                </p:cNvPr>
                <p:cNvSpPr>
                  <a:spLocks noChangeArrowheads="1"/>
                </p:cNvSpPr>
                <p:nvPr/>
              </p:nvSpPr>
              <p:spPr bwMode="auto">
                <a:xfrm>
                  <a:off x="662" y="2209"/>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8" name="Line 39">
                  <a:extLst>
                    <a:ext uri="{FF2B5EF4-FFF2-40B4-BE49-F238E27FC236}">
                      <a16:creationId xmlns:a16="http://schemas.microsoft.com/office/drawing/2014/main" id="{A136F599-A58C-4B40-94D7-55CD1AE8F60B}"/>
                    </a:ext>
                  </a:extLst>
                </p:cNvPr>
                <p:cNvSpPr>
                  <a:spLocks noChangeShapeType="1"/>
                </p:cNvSpPr>
                <p:nvPr/>
              </p:nvSpPr>
              <p:spPr bwMode="auto">
                <a:xfrm>
                  <a:off x="614" y="2185"/>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 name="Group 40">
                <a:extLst>
                  <a:ext uri="{FF2B5EF4-FFF2-40B4-BE49-F238E27FC236}">
                    <a16:creationId xmlns:a16="http://schemas.microsoft.com/office/drawing/2014/main" id="{1E00948C-4FBA-4580-BF27-1FDB8D3FC645}"/>
                  </a:ext>
                </a:extLst>
              </p:cNvPr>
              <p:cNvGrpSpPr>
                <a:grpSpLocks/>
              </p:cNvGrpSpPr>
              <p:nvPr/>
            </p:nvGrpSpPr>
            <p:grpSpPr bwMode="auto">
              <a:xfrm rot="1801102">
                <a:off x="174" y="1906"/>
                <a:ext cx="719" cy="356"/>
                <a:chOff x="505" y="2082"/>
                <a:chExt cx="624" cy="312"/>
              </a:xfrm>
            </p:grpSpPr>
            <p:sp>
              <p:nvSpPr>
                <p:cNvPr id="43" name="Line 41">
                  <a:extLst>
                    <a:ext uri="{FF2B5EF4-FFF2-40B4-BE49-F238E27FC236}">
                      <a16:creationId xmlns:a16="http://schemas.microsoft.com/office/drawing/2014/main" id="{061DE355-8036-4F6E-B711-335FEEB11780}"/>
                    </a:ext>
                  </a:extLst>
                </p:cNvPr>
                <p:cNvSpPr>
                  <a:spLocks noChangeShapeType="1"/>
                </p:cNvSpPr>
                <p:nvPr/>
              </p:nvSpPr>
              <p:spPr bwMode="auto">
                <a:xfrm>
                  <a:off x="505" y="208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AutoShape 42">
                  <a:extLst>
                    <a:ext uri="{FF2B5EF4-FFF2-40B4-BE49-F238E27FC236}">
                      <a16:creationId xmlns:a16="http://schemas.microsoft.com/office/drawing/2014/main" id="{BE6AB756-8C3C-434E-8D94-D8887E1B8D15}"/>
                    </a:ext>
                  </a:extLst>
                </p:cNvPr>
                <p:cNvSpPr>
                  <a:spLocks noChangeArrowheads="1"/>
                </p:cNvSpPr>
                <p:nvPr/>
              </p:nvSpPr>
              <p:spPr bwMode="auto">
                <a:xfrm>
                  <a:off x="553" y="210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5" name="Line 43">
                  <a:extLst>
                    <a:ext uri="{FF2B5EF4-FFF2-40B4-BE49-F238E27FC236}">
                      <a16:creationId xmlns:a16="http://schemas.microsoft.com/office/drawing/2014/main" id="{68744E91-3EE2-4F72-99BA-EDBE0F197236}"/>
                    </a:ext>
                  </a:extLst>
                </p:cNvPr>
                <p:cNvSpPr>
                  <a:spLocks noChangeShapeType="1"/>
                </p:cNvSpPr>
                <p:nvPr/>
              </p:nvSpPr>
              <p:spPr bwMode="auto">
                <a:xfrm>
                  <a:off x="505" y="208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 name="Group 44">
                <a:extLst>
                  <a:ext uri="{FF2B5EF4-FFF2-40B4-BE49-F238E27FC236}">
                    <a16:creationId xmlns:a16="http://schemas.microsoft.com/office/drawing/2014/main" id="{F3EBB3AB-42B3-42A6-901E-26773C0D8A5E}"/>
                  </a:ext>
                </a:extLst>
              </p:cNvPr>
              <p:cNvGrpSpPr>
                <a:grpSpLocks/>
              </p:cNvGrpSpPr>
              <p:nvPr/>
            </p:nvGrpSpPr>
            <p:grpSpPr bwMode="auto">
              <a:xfrm rot="2712556">
                <a:off x="1279" y="1982"/>
                <a:ext cx="712" cy="360"/>
                <a:chOff x="706" y="2172"/>
                <a:chExt cx="624" cy="312"/>
              </a:xfrm>
            </p:grpSpPr>
            <p:sp>
              <p:nvSpPr>
                <p:cNvPr id="40" name="Line 45">
                  <a:extLst>
                    <a:ext uri="{FF2B5EF4-FFF2-40B4-BE49-F238E27FC236}">
                      <a16:creationId xmlns:a16="http://schemas.microsoft.com/office/drawing/2014/main" id="{93C66186-86C3-4321-936F-4FF67578920F}"/>
                    </a:ext>
                  </a:extLst>
                </p:cNvPr>
                <p:cNvSpPr>
                  <a:spLocks noChangeShapeType="1"/>
                </p:cNvSpPr>
                <p:nvPr/>
              </p:nvSpPr>
              <p:spPr bwMode="auto">
                <a:xfrm>
                  <a:off x="706" y="217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AutoShape 46">
                  <a:extLst>
                    <a:ext uri="{FF2B5EF4-FFF2-40B4-BE49-F238E27FC236}">
                      <a16:creationId xmlns:a16="http://schemas.microsoft.com/office/drawing/2014/main" id="{4748167D-FE09-49A5-85D6-A45AD56497C7}"/>
                    </a:ext>
                  </a:extLst>
                </p:cNvPr>
                <p:cNvSpPr>
                  <a:spLocks noChangeArrowheads="1"/>
                </p:cNvSpPr>
                <p:nvPr/>
              </p:nvSpPr>
              <p:spPr bwMode="auto">
                <a:xfrm>
                  <a:off x="755" y="2197"/>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2" name="Line 47">
                  <a:extLst>
                    <a:ext uri="{FF2B5EF4-FFF2-40B4-BE49-F238E27FC236}">
                      <a16:creationId xmlns:a16="http://schemas.microsoft.com/office/drawing/2014/main" id="{1E583A75-4D6E-4C14-B2D0-3DF21E16FD31}"/>
                    </a:ext>
                  </a:extLst>
                </p:cNvPr>
                <p:cNvSpPr>
                  <a:spLocks noChangeShapeType="1"/>
                </p:cNvSpPr>
                <p:nvPr/>
              </p:nvSpPr>
              <p:spPr bwMode="auto">
                <a:xfrm>
                  <a:off x="707" y="2173"/>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5" name="Group 14">
            <a:extLst>
              <a:ext uri="{FF2B5EF4-FFF2-40B4-BE49-F238E27FC236}">
                <a16:creationId xmlns:a16="http://schemas.microsoft.com/office/drawing/2014/main" id="{355E416D-19B0-4F5A-B09C-347445E83453}"/>
              </a:ext>
            </a:extLst>
          </p:cNvPr>
          <p:cNvGrpSpPr/>
          <p:nvPr/>
        </p:nvGrpSpPr>
        <p:grpSpPr>
          <a:xfrm>
            <a:off x="7292975" y="3505200"/>
            <a:ext cx="3185620" cy="3083851"/>
            <a:chOff x="7292975" y="3505200"/>
            <a:chExt cx="3185620" cy="3083851"/>
          </a:xfrm>
        </p:grpSpPr>
        <p:pic>
          <p:nvPicPr>
            <p:cNvPr id="21" name="Picture 20">
              <a:extLst>
                <a:ext uri="{FF2B5EF4-FFF2-40B4-BE49-F238E27FC236}">
                  <a16:creationId xmlns:a16="http://schemas.microsoft.com/office/drawing/2014/main" id="{DAA674F8-933E-4A11-9917-5D38E3FB0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3631" y="4821228"/>
              <a:ext cx="1374761" cy="1374761"/>
            </a:xfrm>
            <a:prstGeom prst="rect">
              <a:avLst/>
            </a:prstGeom>
          </p:spPr>
        </p:pic>
        <p:sp>
          <p:nvSpPr>
            <p:cNvPr id="22" name="Text Box 65">
              <a:extLst>
                <a:ext uri="{FF2B5EF4-FFF2-40B4-BE49-F238E27FC236}">
                  <a16:creationId xmlns:a16="http://schemas.microsoft.com/office/drawing/2014/main" id="{8E4634D5-AF10-4ABE-A684-8646C04D59DA}"/>
                </a:ext>
              </a:extLst>
            </p:cNvPr>
            <p:cNvSpPr txBox="1">
              <a:spLocks noChangeArrowheads="1"/>
            </p:cNvSpPr>
            <p:nvPr/>
          </p:nvSpPr>
          <p:spPr bwMode="auto">
            <a:xfrm>
              <a:off x="7502524" y="3505200"/>
              <a:ext cx="2951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OVERSHOOTING</a:t>
              </a:r>
            </a:p>
          </p:txBody>
        </p:sp>
        <p:sp>
          <p:nvSpPr>
            <p:cNvPr id="24" name="Text Box 67">
              <a:extLst>
                <a:ext uri="{FF2B5EF4-FFF2-40B4-BE49-F238E27FC236}">
                  <a16:creationId xmlns:a16="http://schemas.microsoft.com/office/drawing/2014/main" id="{BCDCD16C-65FB-4736-B226-8BB77F9D5BA4}"/>
                </a:ext>
              </a:extLst>
            </p:cNvPr>
            <p:cNvSpPr txBox="1">
              <a:spLocks noChangeArrowheads="1"/>
            </p:cNvSpPr>
            <p:nvPr/>
          </p:nvSpPr>
          <p:spPr bwMode="auto">
            <a:xfrm>
              <a:off x="7544095" y="4322458"/>
              <a:ext cx="2934500"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Totalitarian State</a:t>
              </a:r>
              <a:endParaRPr lang="en-US" altLang="en-US" b="1" dirty="0">
                <a:solidFill>
                  <a:srgbClr val="FF0000"/>
                </a:solidFill>
                <a:latin typeface="Calibri" panose="020F0502020204030204" pitchFamily="34" charset="0"/>
              </a:endParaRPr>
            </a:p>
          </p:txBody>
        </p:sp>
        <p:sp>
          <p:nvSpPr>
            <p:cNvPr id="25" name="Rectangle 69">
              <a:extLst>
                <a:ext uri="{FF2B5EF4-FFF2-40B4-BE49-F238E27FC236}">
                  <a16:creationId xmlns:a16="http://schemas.microsoft.com/office/drawing/2014/main" id="{89A1C9E8-7728-408E-AF51-C0127CE08DB8}"/>
                </a:ext>
              </a:extLst>
            </p:cNvPr>
            <p:cNvSpPr>
              <a:spLocks noChangeArrowheads="1"/>
            </p:cNvSpPr>
            <p:nvPr/>
          </p:nvSpPr>
          <p:spPr bwMode="auto">
            <a:xfrm>
              <a:off x="7658100" y="3937697"/>
              <a:ext cx="2667000" cy="37585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2" name="Text Box 3">
              <a:extLst>
                <a:ext uri="{FF2B5EF4-FFF2-40B4-BE49-F238E27FC236}">
                  <a16:creationId xmlns:a16="http://schemas.microsoft.com/office/drawing/2014/main" id="{0FA5738F-CA15-4885-A244-A06ED553AE36}"/>
                </a:ext>
              </a:extLst>
            </p:cNvPr>
            <p:cNvSpPr txBox="1">
              <a:spLocks noChangeArrowheads="1"/>
            </p:cNvSpPr>
            <p:nvPr/>
          </p:nvSpPr>
          <p:spPr bwMode="auto">
            <a:xfrm>
              <a:off x="7654202" y="3890665"/>
              <a:ext cx="267990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Calibri" panose="020F0502020204030204" pitchFamily="34" charset="0"/>
                </a:rPr>
                <a:t>MORE</a:t>
              </a:r>
            </a:p>
          </p:txBody>
        </p:sp>
        <p:pic>
          <p:nvPicPr>
            <p:cNvPr id="59" name="Picture 58" descr="A picture containing clipart&#10;&#10;Description automatically generated">
              <a:extLst>
                <a:ext uri="{FF2B5EF4-FFF2-40B4-BE49-F238E27FC236}">
                  <a16:creationId xmlns:a16="http://schemas.microsoft.com/office/drawing/2014/main" id="{953198FD-F39E-4587-9ACF-5A5CEBFF1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9529" y="4981868"/>
              <a:ext cx="1271816" cy="1278175"/>
            </a:xfrm>
            <a:prstGeom prst="rect">
              <a:avLst/>
            </a:prstGeom>
          </p:spPr>
        </p:pic>
        <p:grpSp>
          <p:nvGrpSpPr>
            <p:cNvPr id="64" name="Group 53">
              <a:extLst>
                <a:ext uri="{FF2B5EF4-FFF2-40B4-BE49-F238E27FC236}">
                  <a16:creationId xmlns:a16="http://schemas.microsoft.com/office/drawing/2014/main" id="{AE671004-34D3-44A4-8F1B-B8F6351B03DC}"/>
                </a:ext>
              </a:extLst>
            </p:cNvPr>
            <p:cNvGrpSpPr>
              <a:grpSpLocks/>
            </p:cNvGrpSpPr>
            <p:nvPr/>
          </p:nvGrpSpPr>
          <p:grpSpPr bwMode="auto">
            <a:xfrm rot="1801102">
              <a:off x="8256588" y="5630201"/>
              <a:ext cx="1141412" cy="565150"/>
              <a:chOff x="768" y="2232"/>
              <a:chExt cx="624" cy="312"/>
            </a:xfrm>
          </p:grpSpPr>
          <p:sp>
            <p:nvSpPr>
              <p:cNvPr id="65" name="Line 54">
                <a:extLst>
                  <a:ext uri="{FF2B5EF4-FFF2-40B4-BE49-F238E27FC236}">
                    <a16:creationId xmlns:a16="http://schemas.microsoft.com/office/drawing/2014/main" id="{B722B2F1-6B7E-4F8D-B300-4AB481F0598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AutoShape 55">
                <a:extLst>
                  <a:ext uri="{FF2B5EF4-FFF2-40B4-BE49-F238E27FC236}">
                    <a16:creationId xmlns:a16="http://schemas.microsoft.com/office/drawing/2014/main" id="{D636F2DC-7E99-421C-8FC4-A52D156432F0}"/>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7" name="Line 56">
                <a:extLst>
                  <a:ext uri="{FF2B5EF4-FFF2-40B4-BE49-F238E27FC236}">
                    <a16:creationId xmlns:a16="http://schemas.microsoft.com/office/drawing/2014/main" id="{8B1E05D2-28BB-4111-9315-86F1AA39622E}"/>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8" name="Group 61">
              <a:extLst>
                <a:ext uri="{FF2B5EF4-FFF2-40B4-BE49-F238E27FC236}">
                  <a16:creationId xmlns:a16="http://schemas.microsoft.com/office/drawing/2014/main" id="{79ACF07C-C13E-47BB-9043-E3B61B6D544A}"/>
                </a:ext>
              </a:extLst>
            </p:cNvPr>
            <p:cNvGrpSpPr>
              <a:grpSpLocks/>
            </p:cNvGrpSpPr>
            <p:nvPr/>
          </p:nvGrpSpPr>
          <p:grpSpPr bwMode="auto">
            <a:xfrm rot="2712556">
              <a:off x="9205119" y="5738945"/>
              <a:ext cx="1130300" cy="569912"/>
              <a:chOff x="768" y="2232"/>
              <a:chExt cx="624" cy="312"/>
            </a:xfrm>
          </p:grpSpPr>
          <p:sp>
            <p:nvSpPr>
              <p:cNvPr id="69" name="Line 62">
                <a:extLst>
                  <a:ext uri="{FF2B5EF4-FFF2-40B4-BE49-F238E27FC236}">
                    <a16:creationId xmlns:a16="http://schemas.microsoft.com/office/drawing/2014/main" id="{0AB35F4B-D7B3-4F3E-9281-8B6735C0B584}"/>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AutoShape 63">
                <a:extLst>
                  <a:ext uri="{FF2B5EF4-FFF2-40B4-BE49-F238E27FC236}">
                    <a16:creationId xmlns:a16="http://schemas.microsoft.com/office/drawing/2014/main" id="{E6C135C0-2578-4611-A676-444F949E3B25}"/>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1" name="Line 64">
                <a:extLst>
                  <a:ext uri="{FF2B5EF4-FFF2-40B4-BE49-F238E27FC236}">
                    <a16:creationId xmlns:a16="http://schemas.microsoft.com/office/drawing/2014/main" id="{9E5442BD-7989-4F71-B5D6-45017296FF87}"/>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 name="Group 57">
              <a:extLst>
                <a:ext uri="{FF2B5EF4-FFF2-40B4-BE49-F238E27FC236}">
                  <a16:creationId xmlns:a16="http://schemas.microsoft.com/office/drawing/2014/main" id="{C5B6C6E3-7600-4F7C-890C-913240613229}"/>
                </a:ext>
              </a:extLst>
            </p:cNvPr>
            <p:cNvGrpSpPr>
              <a:grpSpLocks/>
            </p:cNvGrpSpPr>
            <p:nvPr/>
          </p:nvGrpSpPr>
          <p:grpSpPr bwMode="auto">
            <a:xfrm rot="2712556">
              <a:off x="7539831" y="5477008"/>
              <a:ext cx="1127125" cy="569912"/>
              <a:chOff x="768" y="2232"/>
              <a:chExt cx="624" cy="312"/>
            </a:xfrm>
          </p:grpSpPr>
          <p:sp>
            <p:nvSpPr>
              <p:cNvPr id="61" name="Line 58">
                <a:extLst>
                  <a:ext uri="{FF2B5EF4-FFF2-40B4-BE49-F238E27FC236}">
                    <a16:creationId xmlns:a16="http://schemas.microsoft.com/office/drawing/2014/main" id="{CCC78EF1-3E95-457C-B1FC-CD93A8572395}"/>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AutoShape 59">
                <a:extLst>
                  <a:ext uri="{FF2B5EF4-FFF2-40B4-BE49-F238E27FC236}">
                    <a16:creationId xmlns:a16="http://schemas.microsoft.com/office/drawing/2014/main" id="{63440F53-4F39-4172-B9D0-911C95B3F726}"/>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3" name="Line 60">
                <a:extLst>
                  <a:ext uri="{FF2B5EF4-FFF2-40B4-BE49-F238E27FC236}">
                    <a16:creationId xmlns:a16="http://schemas.microsoft.com/office/drawing/2014/main" id="{A7EF7308-580A-4E65-9746-16F1741CBD1B}"/>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 name="Group 49">
              <a:extLst>
                <a:ext uri="{FF2B5EF4-FFF2-40B4-BE49-F238E27FC236}">
                  <a16:creationId xmlns:a16="http://schemas.microsoft.com/office/drawing/2014/main" id="{7C880741-C765-496F-9251-46C3A8CBDB3F}"/>
                </a:ext>
              </a:extLst>
            </p:cNvPr>
            <p:cNvGrpSpPr>
              <a:grpSpLocks/>
            </p:cNvGrpSpPr>
            <p:nvPr/>
          </p:nvGrpSpPr>
          <p:grpSpPr bwMode="auto">
            <a:xfrm rot="1801102">
              <a:off x="7292975" y="5611151"/>
              <a:ext cx="1139825" cy="565150"/>
              <a:chOff x="768" y="2232"/>
              <a:chExt cx="624" cy="312"/>
            </a:xfrm>
          </p:grpSpPr>
          <p:sp>
            <p:nvSpPr>
              <p:cNvPr id="73" name="Line 50">
                <a:extLst>
                  <a:ext uri="{FF2B5EF4-FFF2-40B4-BE49-F238E27FC236}">
                    <a16:creationId xmlns:a16="http://schemas.microsoft.com/office/drawing/2014/main" id="{8B1072BA-8A6C-420D-BCD7-B98348873F56}"/>
                  </a:ext>
                </a:extLst>
              </p:cNvPr>
              <p:cNvSpPr>
                <a:spLocks noChangeShapeType="1"/>
              </p:cNvSpPr>
              <p:nvPr/>
            </p:nvSpPr>
            <p:spPr bwMode="auto">
              <a:xfrm>
                <a:off x="768" y="2232"/>
                <a:ext cx="624" cy="312"/>
              </a:xfrm>
              <a:prstGeom prst="line">
                <a:avLst/>
              </a:prstGeom>
              <a:noFill/>
              <a:ln w="12700">
                <a:solidFill>
                  <a:srgbClr val="77777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AutoShape 51">
                <a:extLst>
                  <a:ext uri="{FF2B5EF4-FFF2-40B4-BE49-F238E27FC236}">
                    <a16:creationId xmlns:a16="http://schemas.microsoft.com/office/drawing/2014/main" id="{ED6ADD2B-3E5D-41D7-8977-23B8B47DB321}"/>
                  </a:ext>
                </a:extLst>
              </p:cNvPr>
              <p:cNvSpPr>
                <a:spLocks noChangeArrowheads="1"/>
              </p:cNvSpPr>
              <p:nvPr/>
            </p:nvSpPr>
            <p:spPr bwMode="auto">
              <a:xfrm>
                <a:off x="816" y="2256"/>
                <a:ext cx="96" cy="48"/>
              </a:xfrm>
              <a:prstGeom prst="rtTriangle">
                <a:avLst/>
              </a:prstGeom>
              <a:solidFill>
                <a:srgbClr val="D0632C"/>
              </a:solidFill>
              <a:ln w="9525">
                <a:solidFill>
                  <a:srgbClr val="D0632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75" name="Line 52">
                <a:extLst>
                  <a:ext uri="{FF2B5EF4-FFF2-40B4-BE49-F238E27FC236}">
                    <a16:creationId xmlns:a16="http://schemas.microsoft.com/office/drawing/2014/main" id="{762E84AE-D418-43AD-8C70-5EB2D13EE2D7}"/>
                  </a:ext>
                </a:extLst>
              </p:cNvPr>
              <p:cNvSpPr>
                <a:spLocks noChangeShapeType="1"/>
              </p:cNvSpPr>
              <p:nvPr/>
            </p:nvSpPr>
            <p:spPr bwMode="auto">
              <a:xfrm>
                <a:off x="768" y="2232"/>
                <a:ext cx="48" cy="24"/>
              </a:xfrm>
              <a:prstGeom prst="line">
                <a:avLst/>
              </a:prstGeom>
              <a:noFill/>
              <a:ln w="19050">
                <a:solidFill>
                  <a:srgbClr val="D0632C"/>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6" name="Freeform 26">
            <a:extLst>
              <a:ext uri="{FF2B5EF4-FFF2-40B4-BE49-F238E27FC236}">
                <a16:creationId xmlns:a16="http://schemas.microsoft.com/office/drawing/2014/main" id="{D8D7F413-1607-4616-8DA6-30AD71DEDB2A}"/>
              </a:ext>
            </a:extLst>
          </p:cNvPr>
          <p:cNvSpPr>
            <a:spLocks/>
          </p:cNvSpPr>
          <p:nvPr/>
        </p:nvSpPr>
        <p:spPr bwMode="auto">
          <a:xfrm>
            <a:off x="2560638" y="6054064"/>
            <a:ext cx="7840662" cy="403225"/>
          </a:xfrm>
          <a:custGeom>
            <a:avLst/>
            <a:gdLst>
              <a:gd name="T0" fmla="*/ 0 w 4944"/>
              <a:gd name="T1" fmla="*/ 2147483647 h 256"/>
              <a:gd name="T2" fmla="*/ 2147483647 w 4944"/>
              <a:gd name="T3" fmla="*/ 2147483647 h 256"/>
              <a:gd name="T4" fmla="*/ 2147483647 w 4944"/>
              <a:gd name="T5" fmla="*/ 2147483647 h 256"/>
              <a:gd name="T6" fmla="*/ 2147483647 w 4944"/>
              <a:gd name="T7" fmla="*/ 2147483647 h 256"/>
              <a:gd name="T8" fmla="*/ 2147483647 w 4944"/>
              <a:gd name="T9" fmla="*/ 2147483647 h 256"/>
              <a:gd name="T10" fmla="*/ 2147483647 w 4944"/>
              <a:gd name="T11" fmla="*/ 2147483647 h 256"/>
              <a:gd name="T12" fmla="*/ 2147483647 w 4944"/>
              <a:gd name="T13" fmla="*/ 2147483647 h 256"/>
              <a:gd name="T14" fmla="*/ 2147483647 w 4944"/>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4944"/>
              <a:gd name="T25" fmla="*/ 0 h 256"/>
              <a:gd name="T26" fmla="*/ 4944 w 494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4" h="256">
                <a:moveTo>
                  <a:pt x="0" y="64"/>
                </a:moveTo>
                <a:cubicBezTo>
                  <a:pt x="392" y="128"/>
                  <a:pt x="784" y="192"/>
                  <a:pt x="1008" y="208"/>
                </a:cubicBezTo>
                <a:cubicBezTo>
                  <a:pt x="1232" y="224"/>
                  <a:pt x="1248" y="176"/>
                  <a:pt x="1344" y="160"/>
                </a:cubicBezTo>
                <a:cubicBezTo>
                  <a:pt x="1440" y="144"/>
                  <a:pt x="1480" y="120"/>
                  <a:pt x="1584" y="112"/>
                </a:cubicBezTo>
                <a:cubicBezTo>
                  <a:pt x="1688" y="104"/>
                  <a:pt x="1848" y="104"/>
                  <a:pt x="1968" y="112"/>
                </a:cubicBezTo>
                <a:cubicBezTo>
                  <a:pt x="2088" y="120"/>
                  <a:pt x="2160" y="176"/>
                  <a:pt x="2304" y="160"/>
                </a:cubicBezTo>
                <a:cubicBezTo>
                  <a:pt x="2448" y="144"/>
                  <a:pt x="2392" y="0"/>
                  <a:pt x="2832" y="16"/>
                </a:cubicBezTo>
                <a:cubicBezTo>
                  <a:pt x="3272" y="32"/>
                  <a:pt x="4592" y="216"/>
                  <a:pt x="4944" y="25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1405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A2815C-10EA-9814-B30A-1F7A3B70B5BC}"/>
              </a:ext>
            </a:extLst>
          </p:cNvPr>
          <p:cNvGrpSpPr/>
          <p:nvPr/>
        </p:nvGrpSpPr>
        <p:grpSpPr>
          <a:xfrm>
            <a:off x="4472694" y="3022289"/>
            <a:ext cx="3154363" cy="3155950"/>
            <a:chOff x="4472694" y="3036919"/>
            <a:chExt cx="3154363" cy="3155950"/>
          </a:xfrm>
        </p:grpSpPr>
        <p:sp>
          <p:nvSpPr>
            <p:cNvPr id="18" name="Oval 17">
              <a:extLst>
                <a:ext uri="{FF2B5EF4-FFF2-40B4-BE49-F238E27FC236}">
                  <a16:creationId xmlns:a16="http://schemas.microsoft.com/office/drawing/2014/main" id="{3347DAF3-756C-E7B7-35BD-20D4D5339EEE}"/>
                </a:ext>
              </a:extLst>
            </p:cNvPr>
            <p:cNvSpPr/>
            <p:nvPr/>
          </p:nvSpPr>
          <p:spPr bwMode="auto">
            <a:xfrm>
              <a:off x="4472694" y="3036919"/>
              <a:ext cx="3154363" cy="315595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5">
              <a:extLst>
                <a:ext uri="{FF2B5EF4-FFF2-40B4-BE49-F238E27FC236}">
                  <a16:creationId xmlns:a16="http://schemas.microsoft.com/office/drawing/2014/main" id="{55F1FE40-EE68-CF00-9E70-99CB1D3244F0}"/>
                </a:ext>
              </a:extLst>
            </p:cNvPr>
            <p:cNvSpPr txBox="1">
              <a:spLocks noChangeArrowheads="1"/>
            </p:cNvSpPr>
            <p:nvPr/>
          </p:nvSpPr>
          <p:spPr bwMode="auto">
            <a:xfrm>
              <a:off x="5383658" y="4343400"/>
              <a:ext cx="14638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Natural </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(Metaphysics)</a:t>
              </a:r>
            </a:p>
          </p:txBody>
        </p:sp>
      </p:gr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31" name="Arrow: Up 30">
            <a:extLst>
              <a:ext uri="{FF2B5EF4-FFF2-40B4-BE49-F238E27FC236}">
                <a16:creationId xmlns:a16="http://schemas.microsoft.com/office/drawing/2014/main" id="{CDD92C45-96BE-491F-9E82-BDF3C6D264D4}"/>
              </a:ext>
            </a:extLst>
          </p:cNvPr>
          <p:cNvSpPr/>
          <p:nvPr/>
        </p:nvSpPr>
        <p:spPr>
          <a:xfrm>
            <a:off x="5908181" y="1143000"/>
            <a:ext cx="283390" cy="5181600"/>
          </a:xfrm>
          <a:prstGeom prst="up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4">
            <a:extLst>
              <a:ext uri="{FF2B5EF4-FFF2-40B4-BE49-F238E27FC236}">
                <a16:creationId xmlns:a16="http://schemas.microsoft.com/office/drawing/2014/main" id="{FBC86669-F848-40D5-8CAD-E0610451AF39}"/>
              </a:ext>
            </a:extLst>
          </p:cNvPr>
          <p:cNvSpPr txBox="1">
            <a:spLocks noChangeArrowheads="1"/>
          </p:cNvSpPr>
          <p:nvPr/>
        </p:nvSpPr>
        <p:spPr bwMode="auto">
          <a:xfrm>
            <a:off x="-1" y="6211669"/>
            <a:ext cx="1219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Reality (The Ultimate Start)</a:t>
            </a:r>
          </a:p>
        </p:txBody>
      </p:sp>
      <p:sp>
        <p:nvSpPr>
          <p:cNvPr id="11" name="TextBox 7">
            <a:extLst>
              <a:ext uri="{FF2B5EF4-FFF2-40B4-BE49-F238E27FC236}">
                <a16:creationId xmlns:a16="http://schemas.microsoft.com/office/drawing/2014/main" id="{B7F03F9D-ED10-4059-9AA6-CA353426D41B}"/>
              </a:ext>
            </a:extLst>
          </p:cNvPr>
          <p:cNvSpPr txBox="1">
            <a:spLocks noChangeArrowheads="1"/>
          </p:cNvSpPr>
          <p:nvPr/>
        </p:nvSpPr>
        <p:spPr bwMode="auto">
          <a:xfrm>
            <a:off x="14012" y="0"/>
            <a:ext cx="12177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Happiness (The Ultimate End)</a:t>
            </a:r>
          </a:p>
        </p:txBody>
      </p:sp>
      <p:grpSp>
        <p:nvGrpSpPr>
          <p:cNvPr id="5" name="Group 4">
            <a:extLst>
              <a:ext uri="{FF2B5EF4-FFF2-40B4-BE49-F238E27FC236}">
                <a16:creationId xmlns:a16="http://schemas.microsoft.com/office/drawing/2014/main" id="{148D671F-3FBA-4A0E-B227-933670C1ED2F}"/>
              </a:ext>
            </a:extLst>
          </p:cNvPr>
          <p:cNvGrpSpPr/>
          <p:nvPr/>
        </p:nvGrpSpPr>
        <p:grpSpPr>
          <a:xfrm>
            <a:off x="5645151" y="1363662"/>
            <a:ext cx="3427411" cy="3154364"/>
            <a:chOff x="5645151" y="1363662"/>
            <a:chExt cx="3427411" cy="3154364"/>
          </a:xfrm>
        </p:grpSpPr>
        <p:sp>
          <p:nvSpPr>
            <p:cNvPr id="12" name="Oval 11">
              <a:extLst>
                <a:ext uri="{FF2B5EF4-FFF2-40B4-BE49-F238E27FC236}">
                  <a16:creationId xmlns:a16="http://schemas.microsoft.com/office/drawing/2014/main" id="{F2A73174-C955-4687-B1E6-36B846CD4E94}"/>
                </a:ext>
              </a:extLst>
            </p:cNvPr>
            <p:cNvSpPr/>
            <p:nvPr/>
          </p:nvSpPr>
          <p:spPr bwMode="auto">
            <a:xfrm>
              <a:off x="5645151" y="1363662"/>
              <a:ext cx="3154363" cy="315436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0">
              <a:extLst>
                <a:ext uri="{FF2B5EF4-FFF2-40B4-BE49-F238E27FC236}">
                  <a16:creationId xmlns:a16="http://schemas.microsoft.com/office/drawing/2014/main" id="{FBE2DE92-5227-4461-B892-3A116D92A4F8}"/>
                </a:ext>
              </a:extLst>
            </p:cNvPr>
            <p:cNvSpPr txBox="1">
              <a:spLocks noChangeArrowheads="1"/>
            </p:cNvSpPr>
            <p:nvPr/>
          </p:nvSpPr>
          <p:spPr bwMode="auto">
            <a:xfrm>
              <a:off x="5943600" y="2133600"/>
              <a:ext cx="31289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haroni" panose="02010803020104030203" pitchFamily="2" charset="-79"/>
                  <a:cs typeface="Aharoni" panose="02010803020104030203" pitchFamily="2" charset="-79"/>
                </a:rPr>
                <a:t>Circumstantial</a:t>
              </a:r>
            </a:p>
            <a:p>
              <a:pPr algn="ctr">
                <a:spcBef>
                  <a:spcPct val="0"/>
                </a:spcBef>
                <a:buFontTx/>
                <a:buNone/>
              </a:pPr>
              <a:r>
                <a:rPr lang="en-US" altLang="en-US" sz="2400" b="1"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j-lt"/>
                  <a:cs typeface="Aharoni" panose="02010803020104030203" pitchFamily="2" charset="-79"/>
                </a:rPr>
                <a:t>(Politics)</a:t>
              </a:r>
            </a:p>
          </p:txBody>
        </p:sp>
      </p:grpSp>
      <p:grpSp>
        <p:nvGrpSpPr>
          <p:cNvPr id="6" name="Group 5">
            <a:extLst>
              <a:ext uri="{FF2B5EF4-FFF2-40B4-BE49-F238E27FC236}">
                <a16:creationId xmlns:a16="http://schemas.microsoft.com/office/drawing/2014/main" id="{F2068330-00D2-412D-B011-9D42CDA46337}"/>
              </a:ext>
            </a:extLst>
          </p:cNvPr>
          <p:cNvGrpSpPr/>
          <p:nvPr/>
        </p:nvGrpSpPr>
        <p:grpSpPr>
          <a:xfrm>
            <a:off x="3221036" y="1385887"/>
            <a:ext cx="3248027" cy="3154364"/>
            <a:chOff x="3221036" y="1385887"/>
            <a:chExt cx="3248027" cy="3154364"/>
          </a:xfrm>
        </p:grpSpPr>
        <p:sp>
          <p:nvSpPr>
            <p:cNvPr id="14" name="Oval 13">
              <a:extLst>
                <a:ext uri="{FF2B5EF4-FFF2-40B4-BE49-F238E27FC236}">
                  <a16:creationId xmlns:a16="http://schemas.microsoft.com/office/drawing/2014/main" id="{5C0A7B97-A184-49CA-B4A9-70A87D5B4ECE}"/>
                </a:ext>
              </a:extLst>
            </p:cNvPr>
            <p:cNvSpPr/>
            <p:nvPr/>
          </p:nvSpPr>
          <p:spPr bwMode="auto">
            <a:xfrm>
              <a:off x="3314700" y="1385887"/>
              <a:ext cx="3154363" cy="315436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a:extLst>
                <a:ext uri="{FF2B5EF4-FFF2-40B4-BE49-F238E27FC236}">
                  <a16:creationId xmlns:a16="http://schemas.microsoft.com/office/drawing/2014/main" id="{B1D4A996-D37C-4988-9191-EC66EA1CB6E4}"/>
                </a:ext>
              </a:extLst>
            </p:cNvPr>
            <p:cNvSpPr txBox="1">
              <a:spLocks noChangeArrowheads="1"/>
            </p:cNvSpPr>
            <p:nvPr/>
          </p:nvSpPr>
          <p:spPr bwMode="auto">
            <a:xfrm>
              <a:off x="3221036" y="2133600"/>
              <a:ext cx="317976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Moral</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   (Ethics)</a:t>
              </a:r>
              <a:endParaRPr lang="en-US" altLang="en-US" sz="1400" dirty="0">
                <a:latin typeface="Aharoni" panose="02010803020104030203" pitchFamily="2" charset="-79"/>
                <a:cs typeface="Aharoni" panose="02010803020104030203" pitchFamily="2" charset="-79"/>
              </a:endParaRPr>
            </a:p>
          </p:txBody>
        </p:sp>
      </p:grpSp>
      <p:sp>
        <p:nvSpPr>
          <p:cNvPr id="23" name="TextBox 7">
            <a:extLst>
              <a:ext uri="{FF2B5EF4-FFF2-40B4-BE49-F238E27FC236}">
                <a16:creationId xmlns:a16="http://schemas.microsoft.com/office/drawing/2014/main" id="{86E2A899-8B1E-4DE6-B6A6-647287FFCF67}"/>
              </a:ext>
            </a:extLst>
          </p:cNvPr>
          <p:cNvSpPr txBox="1">
            <a:spLocks noChangeArrowheads="1"/>
          </p:cNvSpPr>
          <p:nvPr/>
        </p:nvSpPr>
        <p:spPr bwMode="auto">
          <a:xfrm>
            <a:off x="4332399" y="1584526"/>
            <a:ext cx="846513"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00B050"/>
                </a:solidFill>
                <a:latin typeface="Aharoni" panose="02010803020104030203" pitchFamily="2" charset="-79"/>
                <a:cs typeface="Aharoni" panose="02010803020104030203" pitchFamily="2" charset="-79"/>
              </a:rPr>
              <a:t>Virtue</a:t>
            </a:r>
          </a:p>
        </p:txBody>
      </p:sp>
      <p:sp>
        <p:nvSpPr>
          <p:cNvPr id="24" name="TextBox 7">
            <a:extLst>
              <a:ext uri="{FF2B5EF4-FFF2-40B4-BE49-F238E27FC236}">
                <a16:creationId xmlns:a16="http://schemas.microsoft.com/office/drawing/2014/main" id="{787BE656-BD00-4882-BB09-5A3C59BC1B23}"/>
              </a:ext>
            </a:extLst>
          </p:cNvPr>
          <p:cNvSpPr txBox="1">
            <a:spLocks noChangeArrowheads="1"/>
          </p:cNvSpPr>
          <p:nvPr/>
        </p:nvSpPr>
        <p:spPr bwMode="auto">
          <a:xfrm>
            <a:off x="6489204" y="1584257"/>
            <a:ext cx="1684691"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00B050"/>
                </a:solidFill>
                <a:latin typeface="Aharoni" panose="02010803020104030203" pitchFamily="2" charset="-79"/>
                <a:cs typeface="Aharoni" panose="02010803020104030203" pitchFamily="2" charset="-79"/>
              </a:rPr>
              <a:t>Good Fortune</a:t>
            </a:r>
          </a:p>
        </p:txBody>
      </p:sp>
      <p:sp>
        <p:nvSpPr>
          <p:cNvPr id="2" name="TextBox 4">
            <a:extLst>
              <a:ext uri="{FF2B5EF4-FFF2-40B4-BE49-F238E27FC236}">
                <a16:creationId xmlns:a16="http://schemas.microsoft.com/office/drawing/2014/main" id="{1A7869DD-C48C-FFEA-B084-92FB350174B0}"/>
              </a:ext>
            </a:extLst>
          </p:cNvPr>
          <p:cNvSpPr txBox="1">
            <a:spLocks noChangeArrowheads="1"/>
          </p:cNvSpPr>
          <p:nvPr/>
        </p:nvSpPr>
        <p:spPr bwMode="auto">
          <a:xfrm>
            <a:off x="0" y="609600"/>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solidFill>
                  <a:srgbClr val="00B050"/>
                </a:solidFill>
                <a:latin typeface="+mn-lt"/>
                <a:cs typeface="Aharoni" panose="02010803020104030203" pitchFamily="2" charset="-79"/>
              </a:rPr>
              <a:t>Life, Liberty, and the Pursuit of Happiness (Abide and Abound)</a:t>
            </a:r>
          </a:p>
        </p:txBody>
      </p:sp>
      <p:sp>
        <p:nvSpPr>
          <p:cNvPr id="3" name="TextBox 2">
            <a:extLst>
              <a:ext uri="{FF2B5EF4-FFF2-40B4-BE49-F238E27FC236}">
                <a16:creationId xmlns:a16="http://schemas.microsoft.com/office/drawing/2014/main" id="{20D581AE-1298-BF55-1555-5FE86D98AD04}"/>
              </a:ext>
            </a:extLst>
          </p:cNvPr>
          <p:cNvSpPr txBox="1"/>
          <p:nvPr/>
        </p:nvSpPr>
        <p:spPr>
          <a:xfrm>
            <a:off x="1028700" y="1371600"/>
            <a:ext cx="1676400" cy="738664"/>
          </a:xfrm>
          <a:prstGeom prst="rect">
            <a:avLst/>
          </a:prstGeom>
          <a:noFill/>
        </p:spPr>
        <p:txBody>
          <a:bodyPr wrap="square">
            <a:spAutoFit/>
          </a:bodyPr>
          <a:lstStyle/>
          <a:p>
            <a:pPr algn="ctr"/>
            <a:r>
              <a:rPr lang="en-US" sz="2400" b="1" i="0" dirty="0">
                <a:solidFill>
                  <a:srgbClr val="202122"/>
                </a:solidFill>
                <a:effectLst/>
                <a:latin typeface="Arial" panose="020B0604020202020204" pitchFamily="34" charset="0"/>
              </a:rPr>
              <a:t>ETHICS</a:t>
            </a:r>
          </a:p>
          <a:p>
            <a:pPr algn="ctr"/>
            <a:r>
              <a:rPr lang="en-US" b="1" dirty="0">
                <a:solidFill>
                  <a:srgbClr val="202122"/>
                </a:solidFill>
              </a:rPr>
              <a:t>Right Habits</a:t>
            </a:r>
            <a:endParaRPr lang="en-US" b="1" i="0" dirty="0">
              <a:solidFill>
                <a:srgbClr val="202122"/>
              </a:solidFill>
              <a:effectLst/>
            </a:endParaRPr>
          </a:p>
        </p:txBody>
      </p:sp>
      <p:sp>
        <p:nvSpPr>
          <p:cNvPr id="8" name="TextBox 7">
            <a:extLst>
              <a:ext uri="{FF2B5EF4-FFF2-40B4-BE49-F238E27FC236}">
                <a16:creationId xmlns:a16="http://schemas.microsoft.com/office/drawing/2014/main" id="{8F2EE7B1-635E-D739-C5AF-3BA21D4E6440}"/>
              </a:ext>
            </a:extLst>
          </p:cNvPr>
          <p:cNvSpPr txBox="1"/>
          <p:nvPr/>
        </p:nvSpPr>
        <p:spPr>
          <a:xfrm>
            <a:off x="838200" y="2810470"/>
            <a:ext cx="2057400" cy="923330"/>
          </a:xfrm>
          <a:prstGeom prst="rect">
            <a:avLst/>
          </a:prstGeom>
          <a:noFill/>
        </p:spPr>
        <p:txBody>
          <a:bodyPr wrap="square">
            <a:spAutoFit/>
          </a:bodyPr>
          <a:lstStyle/>
          <a:p>
            <a:pPr algn="ctr"/>
            <a:r>
              <a:rPr lang="en-US" dirty="0"/>
              <a:t>Moral Freedom</a:t>
            </a:r>
          </a:p>
          <a:p>
            <a:pPr algn="ctr"/>
            <a:r>
              <a:rPr lang="en-US" dirty="0"/>
              <a:t>Inner Freedom</a:t>
            </a:r>
          </a:p>
          <a:p>
            <a:pPr algn="ctr"/>
            <a:r>
              <a:rPr lang="en-US" dirty="0"/>
              <a:t> Ethical Freedom</a:t>
            </a:r>
          </a:p>
        </p:txBody>
      </p:sp>
      <p:sp>
        <p:nvSpPr>
          <p:cNvPr id="16" name="TextBox 15">
            <a:extLst>
              <a:ext uri="{FF2B5EF4-FFF2-40B4-BE49-F238E27FC236}">
                <a16:creationId xmlns:a16="http://schemas.microsoft.com/office/drawing/2014/main" id="{AA7665D2-4A00-08AB-C446-65A43C1B412C}"/>
              </a:ext>
            </a:extLst>
          </p:cNvPr>
          <p:cNvSpPr txBox="1"/>
          <p:nvPr/>
        </p:nvSpPr>
        <p:spPr>
          <a:xfrm>
            <a:off x="838200" y="2057400"/>
            <a:ext cx="2057400" cy="646331"/>
          </a:xfrm>
          <a:prstGeom prst="rect">
            <a:avLst/>
          </a:prstGeom>
          <a:noFill/>
        </p:spPr>
        <p:txBody>
          <a:bodyPr wrap="square">
            <a:spAutoFit/>
          </a:bodyPr>
          <a:lstStyle/>
          <a:p>
            <a:pPr algn="ctr"/>
            <a:r>
              <a:rPr lang="en-US" dirty="0">
                <a:solidFill>
                  <a:srgbClr val="00B050"/>
                </a:solidFill>
              </a:rPr>
              <a:t>Morality to Guide Individual Choices</a:t>
            </a:r>
          </a:p>
        </p:txBody>
      </p:sp>
      <p:sp>
        <p:nvSpPr>
          <p:cNvPr id="17" name="TextBox 16">
            <a:extLst>
              <a:ext uri="{FF2B5EF4-FFF2-40B4-BE49-F238E27FC236}">
                <a16:creationId xmlns:a16="http://schemas.microsoft.com/office/drawing/2014/main" id="{EE2D6C82-0D1F-8534-A916-14E04965B8B2}"/>
              </a:ext>
            </a:extLst>
          </p:cNvPr>
          <p:cNvSpPr txBox="1"/>
          <p:nvPr/>
        </p:nvSpPr>
        <p:spPr>
          <a:xfrm>
            <a:off x="9525000" y="1371600"/>
            <a:ext cx="1676400" cy="738664"/>
          </a:xfrm>
          <a:prstGeom prst="rect">
            <a:avLst/>
          </a:prstGeom>
          <a:noFill/>
        </p:spPr>
        <p:txBody>
          <a:bodyPr wrap="square">
            <a:spAutoFit/>
          </a:bodyPr>
          <a:lstStyle/>
          <a:p>
            <a:pPr algn="ctr"/>
            <a:r>
              <a:rPr lang="en-US" sz="2400" b="1" i="0" dirty="0">
                <a:solidFill>
                  <a:srgbClr val="202122"/>
                </a:solidFill>
                <a:effectLst/>
                <a:latin typeface="Arial" panose="020B0604020202020204" pitchFamily="34" charset="0"/>
              </a:rPr>
              <a:t>POLITICS</a:t>
            </a:r>
          </a:p>
          <a:p>
            <a:pPr algn="ctr"/>
            <a:r>
              <a:rPr lang="en-US" b="1" dirty="0">
                <a:solidFill>
                  <a:srgbClr val="202122"/>
                </a:solidFill>
              </a:rPr>
              <a:t>Right Habitat</a:t>
            </a:r>
            <a:endParaRPr lang="en-US" b="1" i="0" dirty="0">
              <a:solidFill>
                <a:srgbClr val="202122"/>
              </a:solidFill>
              <a:effectLst/>
            </a:endParaRPr>
          </a:p>
        </p:txBody>
      </p:sp>
      <p:sp>
        <p:nvSpPr>
          <p:cNvPr id="20" name="TextBox 19">
            <a:extLst>
              <a:ext uri="{FF2B5EF4-FFF2-40B4-BE49-F238E27FC236}">
                <a16:creationId xmlns:a16="http://schemas.microsoft.com/office/drawing/2014/main" id="{D196705E-8F95-59CE-615D-BA411D6B1F98}"/>
              </a:ext>
            </a:extLst>
          </p:cNvPr>
          <p:cNvSpPr txBox="1"/>
          <p:nvPr/>
        </p:nvSpPr>
        <p:spPr>
          <a:xfrm>
            <a:off x="8991600" y="2810470"/>
            <a:ext cx="2743200" cy="923330"/>
          </a:xfrm>
          <a:prstGeom prst="rect">
            <a:avLst/>
          </a:prstGeom>
          <a:noFill/>
        </p:spPr>
        <p:txBody>
          <a:bodyPr wrap="square">
            <a:spAutoFit/>
          </a:bodyPr>
          <a:lstStyle/>
          <a:p>
            <a:pPr algn="ctr"/>
            <a:r>
              <a:rPr lang="en-US" dirty="0"/>
              <a:t>Circumstantial  Freedom</a:t>
            </a:r>
          </a:p>
          <a:p>
            <a:pPr algn="ctr"/>
            <a:r>
              <a:rPr lang="en-US" dirty="0"/>
              <a:t>Environmental Freedom</a:t>
            </a:r>
          </a:p>
          <a:p>
            <a:pPr algn="ctr"/>
            <a:r>
              <a:rPr lang="en-US" dirty="0"/>
              <a:t> Political Freedom</a:t>
            </a:r>
          </a:p>
        </p:txBody>
      </p:sp>
      <p:sp>
        <p:nvSpPr>
          <p:cNvPr id="21" name="TextBox 20">
            <a:extLst>
              <a:ext uri="{FF2B5EF4-FFF2-40B4-BE49-F238E27FC236}">
                <a16:creationId xmlns:a16="http://schemas.microsoft.com/office/drawing/2014/main" id="{420DCA95-CB6A-4CE9-C219-4C812B9F19C8}"/>
              </a:ext>
            </a:extLst>
          </p:cNvPr>
          <p:cNvSpPr txBox="1"/>
          <p:nvPr/>
        </p:nvSpPr>
        <p:spPr>
          <a:xfrm>
            <a:off x="9067800" y="2057400"/>
            <a:ext cx="2819400" cy="646331"/>
          </a:xfrm>
          <a:prstGeom prst="rect">
            <a:avLst/>
          </a:prstGeom>
          <a:noFill/>
        </p:spPr>
        <p:txBody>
          <a:bodyPr wrap="square">
            <a:spAutoFit/>
          </a:bodyPr>
          <a:lstStyle/>
          <a:p>
            <a:pPr algn="ctr"/>
            <a:r>
              <a:rPr lang="en-US" dirty="0">
                <a:solidFill>
                  <a:srgbClr val="00B050"/>
                </a:solidFill>
              </a:rPr>
              <a:t>Governments to Secure </a:t>
            </a:r>
          </a:p>
          <a:p>
            <a:pPr algn="ctr"/>
            <a:r>
              <a:rPr lang="en-US" dirty="0">
                <a:solidFill>
                  <a:srgbClr val="00B050"/>
                </a:solidFill>
              </a:rPr>
              <a:t>Individual Rights</a:t>
            </a:r>
          </a:p>
        </p:txBody>
      </p:sp>
      <p:sp>
        <p:nvSpPr>
          <p:cNvPr id="22" name="TextBox 21">
            <a:extLst>
              <a:ext uri="{FF2B5EF4-FFF2-40B4-BE49-F238E27FC236}">
                <a16:creationId xmlns:a16="http://schemas.microsoft.com/office/drawing/2014/main" id="{1BDC6ED0-A9C9-49F7-357F-3BC8903D981D}"/>
              </a:ext>
            </a:extLst>
          </p:cNvPr>
          <p:cNvSpPr txBox="1"/>
          <p:nvPr/>
        </p:nvSpPr>
        <p:spPr>
          <a:xfrm>
            <a:off x="7315200" y="5345668"/>
            <a:ext cx="2743200" cy="461665"/>
          </a:xfrm>
          <a:prstGeom prst="rect">
            <a:avLst/>
          </a:prstGeom>
          <a:noFill/>
        </p:spPr>
        <p:txBody>
          <a:bodyPr wrap="square">
            <a:spAutoFit/>
          </a:bodyPr>
          <a:lstStyle/>
          <a:p>
            <a:pPr algn="ctr"/>
            <a:r>
              <a:rPr lang="en-US" sz="2400" b="1" i="0" dirty="0">
                <a:solidFill>
                  <a:srgbClr val="202122"/>
                </a:solidFill>
                <a:effectLst/>
                <a:latin typeface="Arial" panose="020B0604020202020204" pitchFamily="34" charset="0"/>
              </a:rPr>
              <a:t>METAPHYSICS</a:t>
            </a:r>
          </a:p>
        </p:txBody>
      </p:sp>
      <p:sp>
        <p:nvSpPr>
          <p:cNvPr id="25" name="TextBox 24">
            <a:extLst>
              <a:ext uri="{FF2B5EF4-FFF2-40B4-BE49-F238E27FC236}">
                <a16:creationId xmlns:a16="http://schemas.microsoft.com/office/drawing/2014/main" id="{B296C5F8-17EE-5B9C-A53B-E81CDA0C5151}"/>
              </a:ext>
            </a:extLst>
          </p:cNvPr>
          <p:cNvSpPr txBox="1"/>
          <p:nvPr/>
        </p:nvSpPr>
        <p:spPr>
          <a:xfrm>
            <a:off x="7391400" y="5726668"/>
            <a:ext cx="2590800" cy="369332"/>
          </a:xfrm>
          <a:prstGeom prst="rect">
            <a:avLst/>
          </a:prstGeom>
          <a:noFill/>
        </p:spPr>
        <p:txBody>
          <a:bodyPr wrap="square">
            <a:spAutoFit/>
          </a:bodyPr>
          <a:lstStyle/>
          <a:p>
            <a:pPr algn="ctr"/>
            <a:r>
              <a:rPr lang="en-US" dirty="0">
                <a:solidFill>
                  <a:srgbClr val="00B050"/>
                </a:solidFill>
              </a:rPr>
              <a:t>Unchosen Free Will</a:t>
            </a:r>
          </a:p>
        </p:txBody>
      </p:sp>
      <p:cxnSp>
        <p:nvCxnSpPr>
          <p:cNvPr id="27" name="Straight Arrow Connector 26">
            <a:extLst>
              <a:ext uri="{FF2B5EF4-FFF2-40B4-BE49-F238E27FC236}">
                <a16:creationId xmlns:a16="http://schemas.microsoft.com/office/drawing/2014/main" id="{3D01FD3A-A22F-5A6D-DE64-59B340E525FA}"/>
              </a:ext>
            </a:extLst>
          </p:cNvPr>
          <p:cNvCxnSpPr>
            <a:stCxn id="17" idx="1"/>
          </p:cNvCxnSpPr>
          <p:nvPr/>
        </p:nvCxnSpPr>
        <p:spPr>
          <a:xfrm flipH="1">
            <a:off x="8305800" y="1740932"/>
            <a:ext cx="1219200" cy="392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1658F2-E250-9110-2012-D45C01C0E2A5}"/>
              </a:ext>
            </a:extLst>
          </p:cNvPr>
          <p:cNvCxnSpPr>
            <a:cxnSpLocks/>
            <a:stCxn id="3" idx="3"/>
          </p:cNvCxnSpPr>
          <p:nvPr/>
        </p:nvCxnSpPr>
        <p:spPr>
          <a:xfrm>
            <a:off x="2705100" y="1740932"/>
            <a:ext cx="1409700" cy="545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810AC51-00BA-C4D7-5DDC-CD79F0D9D50B}"/>
              </a:ext>
            </a:extLst>
          </p:cNvPr>
          <p:cNvCxnSpPr>
            <a:cxnSpLocks/>
            <a:endCxn id="19" idx="3"/>
          </p:cNvCxnSpPr>
          <p:nvPr/>
        </p:nvCxnSpPr>
        <p:spPr>
          <a:xfrm flipH="1" flipV="1">
            <a:off x="6847520" y="4851990"/>
            <a:ext cx="1305880" cy="48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DBF1AF-B58D-7447-CB08-9DAA95EA5456}"/>
              </a:ext>
            </a:extLst>
          </p:cNvPr>
          <p:cNvSpPr txBox="1"/>
          <p:nvPr/>
        </p:nvSpPr>
        <p:spPr>
          <a:xfrm>
            <a:off x="762000" y="3810000"/>
            <a:ext cx="2057400" cy="369332"/>
          </a:xfrm>
          <a:prstGeom prst="rect">
            <a:avLst/>
          </a:prstGeom>
          <a:noFill/>
        </p:spPr>
        <p:txBody>
          <a:bodyPr wrap="square">
            <a:spAutoFit/>
          </a:bodyPr>
          <a:lstStyle/>
          <a:p>
            <a:pPr algn="ctr"/>
            <a:r>
              <a:rPr lang="en-US" dirty="0">
                <a:solidFill>
                  <a:srgbClr val="00B050"/>
                </a:solidFill>
              </a:rPr>
              <a:t>Via Agency</a:t>
            </a:r>
          </a:p>
        </p:txBody>
      </p:sp>
      <p:sp>
        <p:nvSpPr>
          <p:cNvPr id="30" name="TextBox 29">
            <a:extLst>
              <a:ext uri="{FF2B5EF4-FFF2-40B4-BE49-F238E27FC236}">
                <a16:creationId xmlns:a16="http://schemas.microsoft.com/office/drawing/2014/main" id="{DB306249-3079-DDF4-6C1A-CDF3828BC80D}"/>
              </a:ext>
            </a:extLst>
          </p:cNvPr>
          <p:cNvSpPr txBox="1"/>
          <p:nvPr/>
        </p:nvSpPr>
        <p:spPr>
          <a:xfrm>
            <a:off x="9296400" y="3810000"/>
            <a:ext cx="2057400" cy="369332"/>
          </a:xfrm>
          <a:prstGeom prst="rect">
            <a:avLst/>
          </a:prstGeom>
          <a:noFill/>
        </p:spPr>
        <p:txBody>
          <a:bodyPr wrap="square">
            <a:spAutoFit/>
          </a:bodyPr>
          <a:lstStyle/>
          <a:p>
            <a:pPr algn="ctr"/>
            <a:r>
              <a:rPr lang="en-US" dirty="0">
                <a:solidFill>
                  <a:srgbClr val="00B050"/>
                </a:solidFill>
              </a:rPr>
              <a:t>Via Force</a:t>
            </a:r>
          </a:p>
        </p:txBody>
      </p:sp>
    </p:spTree>
    <p:extLst>
      <p:ext uri="{BB962C8B-B14F-4D97-AF65-F5344CB8AC3E}">
        <p14:creationId xmlns:p14="http://schemas.microsoft.com/office/powerpoint/2010/main" val="203729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3" grpId="0"/>
      <p:bldP spid="24" grpId="0"/>
      <p:bldP spid="2" grpId="0"/>
      <p:bldP spid="3" grpId="0"/>
      <p:bldP spid="8" grpId="0"/>
      <p:bldP spid="16" grpId="0"/>
      <p:bldP spid="17" grpId="0"/>
      <p:bldP spid="20" grpId="0"/>
      <p:bldP spid="21" grpId="0"/>
      <p:bldP spid="22" grpId="0"/>
      <p:bldP spid="25"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a:extLst>
            <a:ext uri="{FF2B5EF4-FFF2-40B4-BE49-F238E27FC236}">
              <a16:creationId xmlns:a16="http://schemas.microsoft.com/office/drawing/2014/main" id="{D57611CB-DB86-C1A1-B15B-FCB0232F2F91}"/>
            </a:ext>
          </a:extLst>
        </p:cNvPr>
        <p:cNvGrpSpPr/>
        <p:nvPr/>
      </p:nvGrpSpPr>
      <p:grpSpPr>
        <a:xfrm>
          <a:off x="0" y="0"/>
          <a:ext cx="0" cy="0"/>
          <a:chOff x="0" y="0"/>
          <a:chExt cx="0" cy="0"/>
        </a:xfrm>
      </p:grpSpPr>
      <p:sp>
        <p:nvSpPr>
          <p:cNvPr id="20" name="Right Triangle 19">
            <a:extLst>
              <a:ext uri="{FF2B5EF4-FFF2-40B4-BE49-F238E27FC236}">
                <a16:creationId xmlns:a16="http://schemas.microsoft.com/office/drawing/2014/main" id="{AFD80BF3-6D1F-D6C7-6E85-5E6A82882EB4}"/>
              </a:ext>
            </a:extLst>
          </p:cNvPr>
          <p:cNvSpPr/>
          <p:nvPr/>
        </p:nvSpPr>
        <p:spPr>
          <a:xfrm rot="10800000">
            <a:off x="2853269" y="1752600"/>
            <a:ext cx="3124200" cy="4343400"/>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E309C8D-FA31-C1AC-C8DA-2FC98E7F1581}"/>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34F79E60-CA6E-4E67-BD82-C612CF487A6B}"/>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9" name="TextBox 4">
            <a:extLst>
              <a:ext uri="{FF2B5EF4-FFF2-40B4-BE49-F238E27FC236}">
                <a16:creationId xmlns:a16="http://schemas.microsoft.com/office/drawing/2014/main" id="{53B51D57-DF82-7F5A-DBEC-87770370C8B6}"/>
              </a:ext>
            </a:extLst>
          </p:cNvPr>
          <p:cNvSpPr txBox="1">
            <a:spLocks noChangeArrowheads="1"/>
          </p:cNvSpPr>
          <p:nvPr/>
        </p:nvSpPr>
        <p:spPr bwMode="auto">
          <a:xfrm>
            <a:off x="-1" y="6211669"/>
            <a:ext cx="1219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Reality (The Ultimate Start)</a:t>
            </a:r>
          </a:p>
        </p:txBody>
      </p:sp>
      <p:grpSp>
        <p:nvGrpSpPr>
          <p:cNvPr id="2" name="Group 1">
            <a:extLst>
              <a:ext uri="{FF2B5EF4-FFF2-40B4-BE49-F238E27FC236}">
                <a16:creationId xmlns:a16="http://schemas.microsoft.com/office/drawing/2014/main" id="{E2A91A63-1649-6759-DCE8-6707465DE744}"/>
              </a:ext>
            </a:extLst>
          </p:cNvPr>
          <p:cNvGrpSpPr/>
          <p:nvPr/>
        </p:nvGrpSpPr>
        <p:grpSpPr>
          <a:xfrm>
            <a:off x="4472694" y="3022289"/>
            <a:ext cx="3154363" cy="3155950"/>
            <a:chOff x="4472694" y="3036919"/>
            <a:chExt cx="3154363" cy="3155950"/>
          </a:xfrm>
        </p:grpSpPr>
        <p:sp>
          <p:nvSpPr>
            <p:cNvPr id="8" name="Oval 7">
              <a:extLst>
                <a:ext uri="{FF2B5EF4-FFF2-40B4-BE49-F238E27FC236}">
                  <a16:creationId xmlns:a16="http://schemas.microsoft.com/office/drawing/2014/main" id="{2D151E2F-4A19-6A4F-A322-B557C8E43CA6}"/>
                </a:ext>
              </a:extLst>
            </p:cNvPr>
            <p:cNvSpPr/>
            <p:nvPr/>
          </p:nvSpPr>
          <p:spPr bwMode="auto">
            <a:xfrm>
              <a:off x="4472694" y="3036919"/>
              <a:ext cx="3154363" cy="315595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5">
              <a:extLst>
                <a:ext uri="{FF2B5EF4-FFF2-40B4-BE49-F238E27FC236}">
                  <a16:creationId xmlns:a16="http://schemas.microsoft.com/office/drawing/2014/main" id="{104374D2-C8E3-19D1-981E-442240C01F28}"/>
                </a:ext>
              </a:extLst>
            </p:cNvPr>
            <p:cNvSpPr txBox="1">
              <a:spLocks noChangeArrowheads="1"/>
            </p:cNvSpPr>
            <p:nvPr/>
          </p:nvSpPr>
          <p:spPr bwMode="auto">
            <a:xfrm>
              <a:off x="5383658" y="4343400"/>
              <a:ext cx="14638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Natural </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(Metaphysics)</a:t>
              </a:r>
            </a:p>
          </p:txBody>
        </p:sp>
      </p:grpSp>
      <p:sp>
        <p:nvSpPr>
          <p:cNvPr id="11" name="TextBox 7">
            <a:extLst>
              <a:ext uri="{FF2B5EF4-FFF2-40B4-BE49-F238E27FC236}">
                <a16:creationId xmlns:a16="http://schemas.microsoft.com/office/drawing/2014/main" id="{D82ADB72-2E04-9AF2-9B1D-C7CB48873F03}"/>
              </a:ext>
            </a:extLst>
          </p:cNvPr>
          <p:cNvSpPr txBox="1">
            <a:spLocks noChangeArrowheads="1"/>
          </p:cNvSpPr>
          <p:nvPr/>
        </p:nvSpPr>
        <p:spPr bwMode="auto">
          <a:xfrm>
            <a:off x="14012" y="0"/>
            <a:ext cx="12177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Happiness (The Ultimate End)</a:t>
            </a:r>
          </a:p>
        </p:txBody>
      </p:sp>
      <p:grpSp>
        <p:nvGrpSpPr>
          <p:cNvPr id="5" name="Group 4">
            <a:extLst>
              <a:ext uri="{FF2B5EF4-FFF2-40B4-BE49-F238E27FC236}">
                <a16:creationId xmlns:a16="http://schemas.microsoft.com/office/drawing/2014/main" id="{6F94CDBC-7C66-EE95-5AC0-7CF7236846E8}"/>
              </a:ext>
            </a:extLst>
          </p:cNvPr>
          <p:cNvGrpSpPr/>
          <p:nvPr/>
        </p:nvGrpSpPr>
        <p:grpSpPr>
          <a:xfrm>
            <a:off x="5645151" y="1363662"/>
            <a:ext cx="3427411" cy="3154364"/>
            <a:chOff x="5645151" y="1363662"/>
            <a:chExt cx="3427411" cy="3154364"/>
          </a:xfrm>
        </p:grpSpPr>
        <p:sp>
          <p:nvSpPr>
            <p:cNvPr id="12" name="Oval 11">
              <a:extLst>
                <a:ext uri="{FF2B5EF4-FFF2-40B4-BE49-F238E27FC236}">
                  <a16:creationId xmlns:a16="http://schemas.microsoft.com/office/drawing/2014/main" id="{A8E64843-EB80-CAE4-9F85-08ED7AD63182}"/>
                </a:ext>
              </a:extLst>
            </p:cNvPr>
            <p:cNvSpPr/>
            <p:nvPr/>
          </p:nvSpPr>
          <p:spPr bwMode="auto">
            <a:xfrm>
              <a:off x="5645151" y="1363662"/>
              <a:ext cx="3154363" cy="315436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0">
              <a:extLst>
                <a:ext uri="{FF2B5EF4-FFF2-40B4-BE49-F238E27FC236}">
                  <a16:creationId xmlns:a16="http://schemas.microsoft.com/office/drawing/2014/main" id="{2ED34C17-574E-82C3-5231-5D744BFDC662}"/>
                </a:ext>
              </a:extLst>
            </p:cNvPr>
            <p:cNvSpPr txBox="1">
              <a:spLocks noChangeArrowheads="1"/>
            </p:cNvSpPr>
            <p:nvPr/>
          </p:nvSpPr>
          <p:spPr bwMode="auto">
            <a:xfrm>
              <a:off x="5943600" y="2133600"/>
              <a:ext cx="31289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haroni" panose="02010803020104030203" pitchFamily="2" charset="-79"/>
                  <a:cs typeface="Aharoni" panose="02010803020104030203" pitchFamily="2" charset="-79"/>
                </a:rPr>
                <a:t>Circumstantial</a:t>
              </a:r>
            </a:p>
            <a:p>
              <a:pPr algn="ctr">
                <a:spcBef>
                  <a:spcPct val="0"/>
                </a:spcBef>
                <a:buFontTx/>
                <a:buNone/>
              </a:pPr>
              <a:r>
                <a:rPr lang="en-US" altLang="en-US" sz="2400" b="1" dirty="0">
                  <a:latin typeface="Aharoni" panose="02010803020104030203" pitchFamily="2" charset="-79"/>
                  <a:cs typeface="Aharoni" panose="02010803020104030203" pitchFamily="2" charset="-79"/>
                </a:rPr>
                <a:t>Freedom</a:t>
              </a:r>
            </a:p>
            <a:p>
              <a:pPr algn="ctr">
                <a:spcBef>
                  <a:spcPct val="0"/>
                </a:spcBef>
                <a:buNone/>
              </a:pPr>
              <a:r>
                <a:rPr lang="en-US" altLang="en-US" sz="1400" dirty="0">
                  <a:latin typeface="+mj-lt"/>
                  <a:cs typeface="Aharoni" panose="02010803020104030203" pitchFamily="2" charset="-79"/>
                </a:rPr>
                <a:t>(Politics)</a:t>
              </a:r>
            </a:p>
          </p:txBody>
        </p:sp>
      </p:grpSp>
      <p:sp>
        <p:nvSpPr>
          <p:cNvPr id="7" name="TextBox 7">
            <a:extLst>
              <a:ext uri="{FF2B5EF4-FFF2-40B4-BE49-F238E27FC236}">
                <a16:creationId xmlns:a16="http://schemas.microsoft.com/office/drawing/2014/main" id="{ABEC7536-B20D-8E18-5212-A0A0F77D1B96}"/>
              </a:ext>
            </a:extLst>
          </p:cNvPr>
          <p:cNvSpPr txBox="1">
            <a:spLocks noChangeArrowheads="1"/>
          </p:cNvSpPr>
          <p:nvPr/>
        </p:nvSpPr>
        <p:spPr bwMode="auto">
          <a:xfrm>
            <a:off x="6489204" y="1584257"/>
            <a:ext cx="1684691"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00B050"/>
                </a:solidFill>
                <a:latin typeface="Aharoni" panose="02010803020104030203" pitchFamily="2" charset="-79"/>
                <a:cs typeface="Aharoni" panose="02010803020104030203" pitchFamily="2" charset="-79"/>
              </a:rPr>
              <a:t>Good Fortune</a:t>
            </a:r>
          </a:p>
        </p:txBody>
      </p:sp>
      <p:sp>
        <p:nvSpPr>
          <p:cNvPr id="23" name="TextBox 22">
            <a:extLst>
              <a:ext uri="{FF2B5EF4-FFF2-40B4-BE49-F238E27FC236}">
                <a16:creationId xmlns:a16="http://schemas.microsoft.com/office/drawing/2014/main" id="{868979FE-7AF1-F793-18E5-4AE4E3BD325D}"/>
              </a:ext>
            </a:extLst>
          </p:cNvPr>
          <p:cNvSpPr txBox="1"/>
          <p:nvPr/>
        </p:nvSpPr>
        <p:spPr>
          <a:xfrm>
            <a:off x="381000" y="1143000"/>
            <a:ext cx="2403222" cy="1631216"/>
          </a:xfrm>
          <a:prstGeom prst="rect">
            <a:avLst/>
          </a:prstGeom>
          <a:noFill/>
        </p:spPr>
        <p:txBody>
          <a:bodyPr wrap="none" rtlCol="0">
            <a:spAutoFit/>
          </a:bodyPr>
          <a:lstStyle/>
          <a:p>
            <a:pPr algn="ctr"/>
            <a:r>
              <a:rPr lang="en-US" sz="2800" b="1" dirty="0">
                <a:solidFill>
                  <a:srgbClr val="FF0000"/>
                </a:solidFill>
              </a:rPr>
              <a:t>LICENSE</a:t>
            </a:r>
          </a:p>
          <a:p>
            <a:pPr algn="ctr"/>
            <a:r>
              <a:rPr lang="en-US" dirty="0">
                <a:solidFill>
                  <a:srgbClr val="FF0000"/>
                </a:solidFill>
              </a:rPr>
              <a:t>Addicts</a:t>
            </a:r>
          </a:p>
          <a:p>
            <a:pPr algn="ctr"/>
            <a:r>
              <a:rPr lang="en-US" dirty="0">
                <a:solidFill>
                  <a:srgbClr val="FF0000"/>
                </a:solidFill>
              </a:rPr>
              <a:t>Thieves</a:t>
            </a:r>
          </a:p>
          <a:p>
            <a:pPr algn="ctr"/>
            <a:r>
              <a:rPr lang="en-US" dirty="0">
                <a:solidFill>
                  <a:srgbClr val="FF0000"/>
                </a:solidFill>
              </a:rPr>
              <a:t>Corrupt Businessmen</a:t>
            </a:r>
          </a:p>
          <a:p>
            <a:pPr algn="ctr"/>
            <a:r>
              <a:rPr lang="en-US" dirty="0">
                <a:solidFill>
                  <a:srgbClr val="FF0000"/>
                </a:solidFill>
              </a:rPr>
              <a:t>Corrupt Politicians</a:t>
            </a:r>
          </a:p>
        </p:txBody>
      </p:sp>
      <p:sp>
        <p:nvSpPr>
          <p:cNvPr id="18" name="TextBox 17">
            <a:extLst>
              <a:ext uri="{FF2B5EF4-FFF2-40B4-BE49-F238E27FC236}">
                <a16:creationId xmlns:a16="http://schemas.microsoft.com/office/drawing/2014/main" id="{0F469393-B90D-727E-1D73-BBFD3481C294}"/>
              </a:ext>
            </a:extLst>
          </p:cNvPr>
          <p:cNvSpPr txBox="1"/>
          <p:nvPr/>
        </p:nvSpPr>
        <p:spPr>
          <a:xfrm>
            <a:off x="1447800" y="3153013"/>
            <a:ext cx="2743200" cy="1477328"/>
          </a:xfrm>
          <a:prstGeom prst="rect">
            <a:avLst/>
          </a:prstGeom>
          <a:noFill/>
        </p:spPr>
        <p:txBody>
          <a:bodyPr wrap="square">
            <a:spAutoFit/>
          </a:bodyPr>
          <a:lstStyle/>
          <a:p>
            <a:r>
              <a:rPr lang="en-US" b="0" i="0" dirty="0">
                <a:solidFill>
                  <a:srgbClr val="202122"/>
                </a:solidFill>
                <a:effectLst/>
                <a:latin typeface="Arial" panose="020B0604020202020204" pitchFamily="34" charset="0"/>
              </a:rPr>
              <a:t>Spinoza: </a:t>
            </a:r>
            <a:r>
              <a:rPr lang="en-US" b="0" i="0" dirty="0">
                <a:solidFill>
                  <a:srgbClr val="00B050"/>
                </a:solidFill>
                <a:effectLst/>
                <a:latin typeface="Arial" panose="020B0604020202020204" pitchFamily="34" charset="0"/>
              </a:rPr>
              <a:t>“Human infirmity in moderating and checking the emotions I name </a:t>
            </a:r>
            <a:r>
              <a:rPr lang="en-US" i="0" dirty="0">
                <a:solidFill>
                  <a:srgbClr val="FF0000"/>
                </a:solidFill>
                <a:effectLst/>
                <a:latin typeface="Arial" panose="020B0604020202020204" pitchFamily="34" charset="0"/>
              </a:rPr>
              <a:t>bondage</a:t>
            </a:r>
            <a:r>
              <a:rPr lang="en-US" b="0" i="0" dirty="0">
                <a:solidFill>
                  <a:srgbClr val="00B050"/>
                </a:solidFill>
                <a:effectLst/>
                <a:latin typeface="Arial" panose="020B0604020202020204" pitchFamily="34" charset="0"/>
              </a:rPr>
              <a:t>: for, when a</a:t>
            </a:r>
            <a:endParaRPr lang="en-US" sz="1200" dirty="0"/>
          </a:p>
        </p:txBody>
      </p:sp>
      <p:sp>
        <p:nvSpPr>
          <p:cNvPr id="22" name="TextBox 21">
            <a:extLst>
              <a:ext uri="{FF2B5EF4-FFF2-40B4-BE49-F238E27FC236}">
                <a16:creationId xmlns:a16="http://schemas.microsoft.com/office/drawing/2014/main" id="{25743AA0-EFD1-4C1A-36FC-5492EA82C413}"/>
              </a:ext>
            </a:extLst>
          </p:cNvPr>
          <p:cNvSpPr txBox="1"/>
          <p:nvPr/>
        </p:nvSpPr>
        <p:spPr>
          <a:xfrm>
            <a:off x="4191000" y="2286000"/>
            <a:ext cx="1120820" cy="523220"/>
          </a:xfrm>
          <a:prstGeom prst="rect">
            <a:avLst/>
          </a:prstGeom>
          <a:noFill/>
        </p:spPr>
        <p:txBody>
          <a:bodyPr wrap="none" rtlCol="0">
            <a:spAutoFit/>
          </a:bodyPr>
          <a:lstStyle/>
          <a:p>
            <a:pPr algn="ctr"/>
            <a:r>
              <a:rPr lang="en-US" sz="2800" b="1" dirty="0">
                <a:solidFill>
                  <a:srgbClr val="FF0000"/>
                </a:solidFill>
              </a:rPr>
              <a:t>LESS</a:t>
            </a:r>
          </a:p>
        </p:txBody>
      </p:sp>
      <p:sp>
        <p:nvSpPr>
          <p:cNvPr id="25" name="TextBox 4">
            <a:extLst>
              <a:ext uri="{FF2B5EF4-FFF2-40B4-BE49-F238E27FC236}">
                <a16:creationId xmlns:a16="http://schemas.microsoft.com/office/drawing/2014/main" id="{0CF4648A-89D3-ECEB-0993-C1FEBC844E5C}"/>
              </a:ext>
            </a:extLst>
          </p:cNvPr>
          <p:cNvSpPr txBox="1">
            <a:spLocks noChangeArrowheads="1"/>
          </p:cNvSpPr>
          <p:nvPr/>
        </p:nvSpPr>
        <p:spPr bwMode="auto">
          <a:xfrm>
            <a:off x="0" y="609600"/>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solidFill>
                  <a:srgbClr val="00B050"/>
                </a:solidFill>
                <a:latin typeface="+mn-lt"/>
                <a:cs typeface="Aharoni" panose="02010803020104030203" pitchFamily="2" charset="-79"/>
              </a:rPr>
              <a:t>Life, Liberty, and the Pursuit of Happiness (Abide and Abound)</a:t>
            </a:r>
          </a:p>
        </p:txBody>
      </p:sp>
      <p:sp>
        <p:nvSpPr>
          <p:cNvPr id="31" name="Arrow: Up 30">
            <a:extLst>
              <a:ext uri="{FF2B5EF4-FFF2-40B4-BE49-F238E27FC236}">
                <a16:creationId xmlns:a16="http://schemas.microsoft.com/office/drawing/2014/main" id="{653DFB62-A3A0-639D-0551-19F9B6D78255}"/>
              </a:ext>
            </a:extLst>
          </p:cNvPr>
          <p:cNvSpPr/>
          <p:nvPr/>
        </p:nvSpPr>
        <p:spPr>
          <a:xfrm>
            <a:off x="5908181" y="1143000"/>
            <a:ext cx="283390" cy="5181600"/>
          </a:xfrm>
          <a:prstGeom prst="up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370A6DC5-3A72-C59E-C811-F1B5EE495DFF}"/>
              </a:ext>
            </a:extLst>
          </p:cNvPr>
          <p:cNvGraphicFramePr>
            <a:graphicFrameLocks noChangeAspect="1"/>
          </p:cNvGraphicFramePr>
          <p:nvPr>
            <p:extLst>
              <p:ext uri="{D42A27DB-BD31-4B8C-83A1-F6EECF244321}">
                <p14:modId xmlns:p14="http://schemas.microsoft.com/office/powerpoint/2010/main" val="1795522225"/>
              </p:ext>
            </p:extLst>
          </p:nvPr>
        </p:nvGraphicFramePr>
        <p:xfrm>
          <a:off x="304800" y="3124200"/>
          <a:ext cx="1143000" cy="1427689"/>
        </p:xfrm>
        <a:graphic>
          <a:graphicData uri="http://schemas.openxmlformats.org/presentationml/2006/ole">
            <mc:AlternateContent xmlns:mc="http://schemas.openxmlformats.org/markup-compatibility/2006">
              <mc:Choice xmlns:v="urn:schemas-microsoft-com:vml" Requires="v">
                <p:oleObj r:id="rId3" imgW="426600" imgH="533160" progId="">
                  <p:embed/>
                </p:oleObj>
              </mc:Choice>
              <mc:Fallback>
                <p:oleObj r:id="rId3" imgW="426600" imgH="533160" progId="">
                  <p:embed/>
                  <p:pic>
                    <p:nvPicPr>
                      <p:cNvPr id="0" name=""/>
                      <p:cNvPicPr/>
                      <p:nvPr/>
                    </p:nvPicPr>
                    <p:blipFill>
                      <a:blip r:embed="rId4"/>
                      <a:stretch>
                        <a:fillRect/>
                      </a:stretch>
                    </p:blipFill>
                    <p:spPr>
                      <a:xfrm>
                        <a:off x="304800" y="3124200"/>
                        <a:ext cx="1143000" cy="1427689"/>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79D39CF-1901-5B26-B541-8A85D5BAE3FC}"/>
              </a:ext>
            </a:extLst>
          </p:cNvPr>
          <p:cNvSpPr txBox="1"/>
          <p:nvPr/>
        </p:nvSpPr>
        <p:spPr>
          <a:xfrm>
            <a:off x="228600" y="4532192"/>
            <a:ext cx="4114800" cy="1754326"/>
          </a:xfrm>
          <a:prstGeom prst="rect">
            <a:avLst/>
          </a:prstGeom>
          <a:noFill/>
        </p:spPr>
        <p:txBody>
          <a:bodyPr wrap="square">
            <a:spAutoFit/>
          </a:bodyPr>
          <a:lstStyle/>
          <a:p>
            <a:r>
              <a:rPr lang="en-US" b="0" i="0" dirty="0">
                <a:solidFill>
                  <a:srgbClr val="00B050"/>
                </a:solidFill>
                <a:effectLst/>
                <a:latin typeface="Arial" panose="020B0604020202020204" pitchFamily="34" charset="0"/>
              </a:rPr>
              <a:t>man is a prey to his emotions, he is not his own master, but lies at the </a:t>
            </a:r>
            <a:r>
              <a:rPr lang="en-US" b="1" i="0" dirty="0">
                <a:solidFill>
                  <a:srgbClr val="FF0000"/>
                </a:solidFill>
                <a:effectLst/>
                <a:latin typeface="Arial" panose="020B0604020202020204" pitchFamily="34" charset="0"/>
              </a:rPr>
              <a:t>mercy of fortune</a:t>
            </a:r>
            <a:r>
              <a:rPr lang="en-US" i="0" dirty="0">
                <a:solidFill>
                  <a:srgbClr val="00B050"/>
                </a:solidFill>
                <a:effectLst/>
                <a:latin typeface="Arial" panose="020B0604020202020204" pitchFamily="34" charset="0"/>
              </a:rPr>
              <a:t>: </a:t>
            </a:r>
            <a:r>
              <a:rPr lang="en-US" b="0" i="0" dirty="0">
                <a:solidFill>
                  <a:srgbClr val="00B050"/>
                </a:solidFill>
                <a:effectLst/>
                <a:latin typeface="Arial" panose="020B0604020202020204" pitchFamily="34" charset="0"/>
              </a:rPr>
              <a:t>so much so, that he is often compelled, while seeing that which is better for him, to follow that which is </a:t>
            </a:r>
            <a:r>
              <a:rPr lang="en-US" b="0" i="0" dirty="0">
                <a:solidFill>
                  <a:srgbClr val="FF0000"/>
                </a:solidFill>
                <a:effectLst/>
                <a:latin typeface="Arial" panose="020B0604020202020204" pitchFamily="34" charset="0"/>
              </a:rPr>
              <a:t>worse</a:t>
            </a:r>
            <a:r>
              <a:rPr lang="en-US" b="0" i="0" dirty="0">
                <a:solidFill>
                  <a:srgbClr val="00B050"/>
                </a:solidFill>
                <a:effectLst/>
                <a:latin typeface="Arial" panose="020B0604020202020204" pitchFamily="34" charset="0"/>
              </a:rPr>
              <a:t>.” </a:t>
            </a:r>
            <a:r>
              <a:rPr lang="en-US" sz="1200" b="0" i="0" dirty="0">
                <a:solidFill>
                  <a:srgbClr val="202122"/>
                </a:solidFill>
                <a:effectLst/>
                <a:latin typeface="Arial" panose="020B0604020202020204" pitchFamily="34" charset="0"/>
              </a:rPr>
              <a:t>(Ethics, 1677, Part IV, Preface)</a:t>
            </a:r>
            <a:endParaRPr lang="en-US" sz="1200" dirty="0"/>
          </a:p>
        </p:txBody>
      </p:sp>
      <p:sp>
        <p:nvSpPr>
          <p:cNvPr id="15" name="TextBox 14">
            <a:extLst>
              <a:ext uri="{FF2B5EF4-FFF2-40B4-BE49-F238E27FC236}">
                <a16:creationId xmlns:a16="http://schemas.microsoft.com/office/drawing/2014/main" id="{FCF1554B-0F42-EB41-E3D3-9F6EFEF976AB}"/>
              </a:ext>
            </a:extLst>
          </p:cNvPr>
          <p:cNvSpPr txBox="1"/>
          <p:nvPr/>
        </p:nvSpPr>
        <p:spPr>
          <a:xfrm>
            <a:off x="8382000" y="4554141"/>
            <a:ext cx="3733800" cy="1661993"/>
          </a:xfrm>
          <a:prstGeom prst="rect">
            <a:avLst/>
          </a:prstGeom>
          <a:noFill/>
        </p:spPr>
        <p:txBody>
          <a:bodyPr wrap="square">
            <a:spAutoFit/>
          </a:bodyPr>
          <a:lstStyle/>
          <a:p>
            <a:r>
              <a:rPr lang="en-US" b="0" i="0" dirty="0">
                <a:solidFill>
                  <a:srgbClr val="202122"/>
                </a:solidFill>
                <a:effectLst/>
                <a:latin typeface="Arial" panose="020B0604020202020204" pitchFamily="34" charset="0"/>
              </a:rPr>
              <a:t>John Adams: </a:t>
            </a:r>
            <a:r>
              <a:rPr lang="en-US" dirty="0">
                <a:solidFill>
                  <a:srgbClr val="00B050"/>
                </a:solidFill>
              </a:rPr>
              <a:t>“Our Constitution was made only for a moral and religious people. It is wholly inadequate to the government of any other.” </a:t>
            </a:r>
          </a:p>
          <a:p>
            <a:r>
              <a:rPr lang="en-US" sz="1200" dirty="0"/>
              <a:t>(Letter to the militia of Massachusetts, 11 Oct. 1798)</a:t>
            </a:r>
          </a:p>
        </p:txBody>
      </p:sp>
      <p:pic>
        <p:nvPicPr>
          <p:cNvPr id="16" name="Picture 12" descr="http://johnadamsinfo.com/images/johnadamsinfo.com/john-adams-war.jpg">
            <a:extLst>
              <a:ext uri="{FF2B5EF4-FFF2-40B4-BE49-F238E27FC236}">
                <a16:creationId xmlns:a16="http://schemas.microsoft.com/office/drawing/2014/main" id="{179F5FA8-6EB7-48A9-0811-624034099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25000" y="3048000"/>
            <a:ext cx="1354067" cy="13540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2" name="Arrow: Up 31">
            <a:extLst>
              <a:ext uri="{FF2B5EF4-FFF2-40B4-BE49-F238E27FC236}">
                <a16:creationId xmlns:a16="http://schemas.microsoft.com/office/drawing/2014/main" id="{38BCB597-4D95-5A6D-0823-C14B9A2344AD}"/>
              </a:ext>
            </a:extLst>
          </p:cNvPr>
          <p:cNvSpPr/>
          <p:nvPr/>
        </p:nvSpPr>
        <p:spPr>
          <a:xfrm rot="19477214">
            <a:off x="4286513" y="1179052"/>
            <a:ext cx="283390" cy="5449669"/>
          </a:xfrm>
          <a:prstGeom prst="up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30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18" grpId="0"/>
      <p:bldP spid="22" grpId="0"/>
      <p:bldP spid="14" grpId="0"/>
      <p:bldP spid="15"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a:extLst>
            <a:ext uri="{FF2B5EF4-FFF2-40B4-BE49-F238E27FC236}">
              <a16:creationId xmlns:a16="http://schemas.microsoft.com/office/drawing/2014/main" id="{DDC1C1DF-8E92-C9C3-2A56-C3AA90B445AC}"/>
            </a:ext>
          </a:extLst>
        </p:cNvPr>
        <p:cNvGrpSpPr/>
        <p:nvPr/>
      </p:nvGrpSpPr>
      <p:grpSpPr>
        <a:xfrm>
          <a:off x="0" y="0"/>
          <a:ext cx="0" cy="0"/>
          <a:chOff x="0" y="0"/>
          <a:chExt cx="0" cy="0"/>
        </a:xfrm>
      </p:grpSpPr>
      <p:sp>
        <p:nvSpPr>
          <p:cNvPr id="19" name="Right Triangle 18">
            <a:extLst>
              <a:ext uri="{FF2B5EF4-FFF2-40B4-BE49-F238E27FC236}">
                <a16:creationId xmlns:a16="http://schemas.microsoft.com/office/drawing/2014/main" id="{40207602-3078-61AE-7E38-BA2D2F8E3676}"/>
              </a:ext>
            </a:extLst>
          </p:cNvPr>
          <p:cNvSpPr/>
          <p:nvPr/>
        </p:nvSpPr>
        <p:spPr>
          <a:xfrm rot="10800000" flipH="1">
            <a:off x="6117945" y="1752600"/>
            <a:ext cx="3124200" cy="4343400"/>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2148825-E8C3-62B8-59D0-B65F3ADAA086}"/>
              </a:ext>
            </a:extLst>
          </p:cNvPr>
          <p:cNvGrpSpPr/>
          <p:nvPr/>
        </p:nvGrpSpPr>
        <p:grpSpPr>
          <a:xfrm>
            <a:off x="4472694" y="3022289"/>
            <a:ext cx="3154363" cy="3155950"/>
            <a:chOff x="4472694" y="3036919"/>
            <a:chExt cx="3154363" cy="3155950"/>
          </a:xfrm>
        </p:grpSpPr>
        <p:sp>
          <p:nvSpPr>
            <p:cNvPr id="30" name="Oval 29">
              <a:extLst>
                <a:ext uri="{FF2B5EF4-FFF2-40B4-BE49-F238E27FC236}">
                  <a16:creationId xmlns:a16="http://schemas.microsoft.com/office/drawing/2014/main" id="{99C5B128-F7DE-8784-3A5F-7527B1D941C6}"/>
                </a:ext>
              </a:extLst>
            </p:cNvPr>
            <p:cNvSpPr/>
            <p:nvPr/>
          </p:nvSpPr>
          <p:spPr bwMode="auto">
            <a:xfrm>
              <a:off x="4472694" y="3036919"/>
              <a:ext cx="3154363" cy="3155950"/>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5">
              <a:extLst>
                <a:ext uri="{FF2B5EF4-FFF2-40B4-BE49-F238E27FC236}">
                  <a16:creationId xmlns:a16="http://schemas.microsoft.com/office/drawing/2014/main" id="{8BD09102-E8B6-1CF7-F398-5810513A3B7C}"/>
                </a:ext>
              </a:extLst>
            </p:cNvPr>
            <p:cNvSpPr txBox="1">
              <a:spLocks noChangeArrowheads="1"/>
            </p:cNvSpPr>
            <p:nvPr/>
          </p:nvSpPr>
          <p:spPr bwMode="auto">
            <a:xfrm>
              <a:off x="5383658" y="4343400"/>
              <a:ext cx="14638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Natural </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(Metaphysics)</a:t>
              </a:r>
            </a:p>
          </p:txBody>
        </p:sp>
      </p:grpSp>
      <p:sp>
        <p:nvSpPr>
          <p:cNvPr id="4" name="Footer Placeholder 3">
            <a:extLst>
              <a:ext uri="{FF2B5EF4-FFF2-40B4-BE49-F238E27FC236}">
                <a16:creationId xmlns:a16="http://schemas.microsoft.com/office/drawing/2014/main" id="{B1F98AB1-3C03-3FAB-A329-BFCFD65FD31D}"/>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E201646F-62E1-0C57-2184-59BFB57F151F}"/>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9" name="TextBox 4">
            <a:extLst>
              <a:ext uri="{FF2B5EF4-FFF2-40B4-BE49-F238E27FC236}">
                <a16:creationId xmlns:a16="http://schemas.microsoft.com/office/drawing/2014/main" id="{4952275A-256C-1934-B084-CFC93530A4F1}"/>
              </a:ext>
            </a:extLst>
          </p:cNvPr>
          <p:cNvSpPr txBox="1">
            <a:spLocks noChangeArrowheads="1"/>
          </p:cNvSpPr>
          <p:nvPr/>
        </p:nvSpPr>
        <p:spPr bwMode="auto">
          <a:xfrm>
            <a:off x="-1" y="6211669"/>
            <a:ext cx="1219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Reality (The Ultimate Start)</a:t>
            </a:r>
          </a:p>
        </p:txBody>
      </p:sp>
      <p:sp>
        <p:nvSpPr>
          <p:cNvPr id="11" name="TextBox 7">
            <a:extLst>
              <a:ext uri="{FF2B5EF4-FFF2-40B4-BE49-F238E27FC236}">
                <a16:creationId xmlns:a16="http://schemas.microsoft.com/office/drawing/2014/main" id="{B4F014EB-6D29-108C-1229-DBF68D0470B8}"/>
              </a:ext>
            </a:extLst>
          </p:cNvPr>
          <p:cNvSpPr txBox="1">
            <a:spLocks noChangeArrowheads="1"/>
          </p:cNvSpPr>
          <p:nvPr/>
        </p:nvSpPr>
        <p:spPr bwMode="auto">
          <a:xfrm>
            <a:off x="14012" y="0"/>
            <a:ext cx="121779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latin typeface="+mn-lt"/>
                <a:cs typeface="Aharoni" panose="02010803020104030203" pitchFamily="2" charset="-79"/>
              </a:rPr>
              <a:t>Happiness (The Ultimate End)</a:t>
            </a:r>
          </a:p>
        </p:txBody>
      </p:sp>
      <p:grpSp>
        <p:nvGrpSpPr>
          <p:cNvPr id="17" name="Group 16">
            <a:extLst>
              <a:ext uri="{FF2B5EF4-FFF2-40B4-BE49-F238E27FC236}">
                <a16:creationId xmlns:a16="http://schemas.microsoft.com/office/drawing/2014/main" id="{1AED5E19-011A-D69A-7391-7FB9280C1FEE}"/>
              </a:ext>
            </a:extLst>
          </p:cNvPr>
          <p:cNvGrpSpPr/>
          <p:nvPr/>
        </p:nvGrpSpPr>
        <p:grpSpPr>
          <a:xfrm>
            <a:off x="3221036" y="1385887"/>
            <a:ext cx="3248027" cy="3154364"/>
            <a:chOff x="3221036" y="1385887"/>
            <a:chExt cx="3248027" cy="3154364"/>
          </a:xfrm>
        </p:grpSpPr>
        <p:sp>
          <p:nvSpPr>
            <p:cNvPr id="14" name="Oval 13">
              <a:extLst>
                <a:ext uri="{FF2B5EF4-FFF2-40B4-BE49-F238E27FC236}">
                  <a16:creationId xmlns:a16="http://schemas.microsoft.com/office/drawing/2014/main" id="{D59C5541-9900-1793-5FDF-E29B6E731F6B}"/>
                </a:ext>
              </a:extLst>
            </p:cNvPr>
            <p:cNvSpPr/>
            <p:nvPr/>
          </p:nvSpPr>
          <p:spPr bwMode="auto">
            <a:xfrm>
              <a:off x="3314700" y="1385887"/>
              <a:ext cx="3154363" cy="315436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a:extLst>
                <a:ext uri="{FF2B5EF4-FFF2-40B4-BE49-F238E27FC236}">
                  <a16:creationId xmlns:a16="http://schemas.microsoft.com/office/drawing/2014/main" id="{EDA656B2-7B5E-E33F-E041-8B5D714FAF00}"/>
                </a:ext>
              </a:extLst>
            </p:cNvPr>
            <p:cNvSpPr txBox="1">
              <a:spLocks noChangeArrowheads="1"/>
            </p:cNvSpPr>
            <p:nvPr/>
          </p:nvSpPr>
          <p:spPr bwMode="auto">
            <a:xfrm>
              <a:off x="3221036" y="2133600"/>
              <a:ext cx="317976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latin typeface="Aharoni" panose="02010803020104030203" pitchFamily="2" charset="-79"/>
                  <a:cs typeface="Aharoni" panose="02010803020104030203" pitchFamily="2" charset="-79"/>
                </a:rPr>
                <a:t>Moral</a:t>
              </a:r>
            </a:p>
            <a:p>
              <a:pPr algn="ctr">
                <a:spcBef>
                  <a:spcPct val="0"/>
                </a:spcBef>
                <a:buFontTx/>
                <a:buNone/>
              </a:pPr>
              <a:r>
                <a:rPr lang="en-US" altLang="en-US" sz="2400" dirty="0">
                  <a:latin typeface="Aharoni" panose="02010803020104030203" pitchFamily="2" charset="-79"/>
                  <a:cs typeface="Aharoni" panose="02010803020104030203" pitchFamily="2" charset="-79"/>
                </a:rPr>
                <a:t>Freedom</a:t>
              </a:r>
            </a:p>
            <a:p>
              <a:pPr algn="ctr">
                <a:spcBef>
                  <a:spcPct val="0"/>
                </a:spcBef>
                <a:buFontTx/>
                <a:buNone/>
              </a:pPr>
              <a:r>
                <a:rPr lang="en-US" altLang="en-US" sz="1400" dirty="0">
                  <a:latin typeface="+mn-lt"/>
                  <a:cs typeface="Aharoni" panose="02010803020104030203" pitchFamily="2" charset="-79"/>
                </a:rPr>
                <a:t>   (Ethics)</a:t>
              </a:r>
            </a:p>
          </p:txBody>
        </p:sp>
      </p:grpSp>
      <p:sp>
        <p:nvSpPr>
          <p:cNvPr id="6" name="TextBox 7">
            <a:extLst>
              <a:ext uri="{FF2B5EF4-FFF2-40B4-BE49-F238E27FC236}">
                <a16:creationId xmlns:a16="http://schemas.microsoft.com/office/drawing/2014/main" id="{34ECA44B-6782-5E5A-27F7-B8646A564783}"/>
              </a:ext>
            </a:extLst>
          </p:cNvPr>
          <p:cNvSpPr txBox="1">
            <a:spLocks noChangeArrowheads="1"/>
          </p:cNvSpPr>
          <p:nvPr/>
        </p:nvSpPr>
        <p:spPr bwMode="auto">
          <a:xfrm>
            <a:off x="4332399" y="1584526"/>
            <a:ext cx="846513" cy="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00B050"/>
                </a:solidFill>
                <a:latin typeface="Aharoni" panose="02010803020104030203" pitchFamily="2" charset="-79"/>
                <a:cs typeface="Aharoni" panose="02010803020104030203" pitchFamily="2" charset="-79"/>
              </a:rPr>
              <a:t>Virtue</a:t>
            </a:r>
          </a:p>
        </p:txBody>
      </p:sp>
      <p:sp>
        <p:nvSpPr>
          <p:cNvPr id="36" name="TextBox 35">
            <a:extLst>
              <a:ext uri="{FF2B5EF4-FFF2-40B4-BE49-F238E27FC236}">
                <a16:creationId xmlns:a16="http://schemas.microsoft.com/office/drawing/2014/main" id="{12328749-16A4-6906-6134-23D61E6FD262}"/>
              </a:ext>
            </a:extLst>
          </p:cNvPr>
          <p:cNvSpPr txBox="1"/>
          <p:nvPr/>
        </p:nvSpPr>
        <p:spPr>
          <a:xfrm>
            <a:off x="8401602" y="1143000"/>
            <a:ext cx="3790397" cy="1354217"/>
          </a:xfrm>
          <a:prstGeom prst="rect">
            <a:avLst/>
          </a:prstGeom>
          <a:noFill/>
        </p:spPr>
        <p:txBody>
          <a:bodyPr wrap="none" rtlCol="0">
            <a:spAutoFit/>
          </a:bodyPr>
          <a:lstStyle/>
          <a:p>
            <a:pPr algn="ctr"/>
            <a:r>
              <a:rPr lang="en-US" sz="2800" b="1" dirty="0">
                <a:solidFill>
                  <a:srgbClr val="FF0000"/>
                </a:solidFill>
              </a:rPr>
              <a:t>AUTHORITARIANISM</a:t>
            </a:r>
            <a:endParaRPr lang="en-US" sz="2800" dirty="0">
              <a:solidFill>
                <a:srgbClr val="FF0000"/>
              </a:solidFill>
            </a:endParaRPr>
          </a:p>
          <a:p>
            <a:pPr algn="ctr"/>
            <a:r>
              <a:rPr lang="en-US" dirty="0">
                <a:solidFill>
                  <a:srgbClr val="FF0000"/>
                </a:solidFill>
              </a:rPr>
              <a:t>Slavery</a:t>
            </a:r>
          </a:p>
          <a:p>
            <a:pPr algn="ctr"/>
            <a:r>
              <a:rPr lang="en-US" dirty="0">
                <a:solidFill>
                  <a:srgbClr val="FF0000"/>
                </a:solidFill>
              </a:rPr>
              <a:t>Political Prisoners</a:t>
            </a:r>
          </a:p>
          <a:p>
            <a:pPr algn="ctr"/>
            <a:r>
              <a:rPr lang="en-US" dirty="0">
                <a:solidFill>
                  <a:srgbClr val="FF0000"/>
                </a:solidFill>
              </a:rPr>
              <a:t>Disenfranchised Citizens</a:t>
            </a:r>
          </a:p>
        </p:txBody>
      </p:sp>
      <p:sp>
        <p:nvSpPr>
          <p:cNvPr id="24" name="TextBox 23">
            <a:extLst>
              <a:ext uri="{FF2B5EF4-FFF2-40B4-BE49-F238E27FC236}">
                <a16:creationId xmlns:a16="http://schemas.microsoft.com/office/drawing/2014/main" id="{AB72CFD0-2B4C-3471-B7C1-46875EA0C053}"/>
              </a:ext>
            </a:extLst>
          </p:cNvPr>
          <p:cNvSpPr txBox="1"/>
          <p:nvPr/>
        </p:nvSpPr>
        <p:spPr>
          <a:xfrm>
            <a:off x="6885847" y="2286000"/>
            <a:ext cx="1261885" cy="523220"/>
          </a:xfrm>
          <a:prstGeom prst="rect">
            <a:avLst/>
          </a:prstGeom>
          <a:noFill/>
        </p:spPr>
        <p:txBody>
          <a:bodyPr wrap="none" rtlCol="0">
            <a:spAutoFit/>
          </a:bodyPr>
          <a:lstStyle/>
          <a:p>
            <a:pPr algn="ctr"/>
            <a:r>
              <a:rPr lang="en-US" sz="2800" b="1" dirty="0">
                <a:solidFill>
                  <a:srgbClr val="FF0000"/>
                </a:solidFill>
              </a:rPr>
              <a:t>MORE</a:t>
            </a:r>
          </a:p>
        </p:txBody>
      </p:sp>
      <p:sp>
        <p:nvSpPr>
          <p:cNvPr id="25" name="TextBox 4">
            <a:extLst>
              <a:ext uri="{FF2B5EF4-FFF2-40B4-BE49-F238E27FC236}">
                <a16:creationId xmlns:a16="http://schemas.microsoft.com/office/drawing/2014/main" id="{CA26F217-118B-796C-1292-6FD5548C157A}"/>
              </a:ext>
            </a:extLst>
          </p:cNvPr>
          <p:cNvSpPr txBox="1">
            <a:spLocks noChangeArrowheads="1"/>
          </p:cNvSpPr>
          <p:nvPr/>
        </p:nvSpPr>
        <p:spPr bwMode="auto">
          <a:xfrm>
            <a:off x="0" y="609600"/>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solidFill>
                  <a:srgbClr val="00B050"/>
                </a:solidFill>
                <a:latin typeface="+mn-lt"/>
                <a:cs typeface="Aharoni" panose="02010803020104030203" pitchFamily="2" charset="-79"/>
              </a:rPr>
              <a:t>Life, Liberty, and the Pursuit of Happiness (Abide and Abound)</a:t>
            </a:r>
          </a:p>
        </p:txBody>
      </p:sp>
      <p:sp>
        <p:nvSpPr>
          <p:cNvPr id="31" name="Arrow: Up 30">
            <a:extLst>
              <a:ext uri="{FF2B5EF4-FFF2-40B4-BE49-F238E27FC236}">
                <a16:creationId xmlns:a16="http://schemas.microsoft.com/office/drawing/2014/main" id="{ED7EB450-0E81-13B2-C4D9-41403CC61D6C}"/>
              </a:ext>
            </a:extLst>
          </p:cNvPr>
          <p:cNvSpPr/>
          <p:nvPr/>
        </p:nvSpPr>
        <p:spPr>
          <a:xfrm>
            <a:off x="5908181" y="1143000"/>
            <a:ext cx="283390" cy="5181600"/>
          </a:xfrm>
          <a:prstGeom prst="upArrow">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7F9726CC-0322-DEF8-3597-07470CCEF3B4}"/>
              </a:ext>
            </a:extLst>
          </p:cNvPr>
          <p:cNvSpPr/>
          <p:nvPr/>
        </p:nvSpPr>
        <p:spPr>
          <a:xfrm rot="2153283">
            <a:off x="7557903" y="1158715"/>
            <a:ext cx="283390" cy="5526327"/>
          </a:xfrm>
          <a:prstGeom prst="up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8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p:bldP spid="24"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18955</TotalTime>
  <Words>1496</Words>
  <Application>Microsoft Office PowerPoint</Application>
  <PresentationFormat>Widescreen</PresentationFormat>
  <Paragraphs>164</Paragraphs>
  <Slides>11</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5" baseType="lpstr">
      <vt:lpstr>Aharoni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1229</cp:revision>
  <dcterms:created xsi:type="dcterms:W3CDTF">2010-04-18T05:26:50Z</dcterms:created>
  <dcterms:modified xsi:type="dcterms:W3CDTF">2025-04-18T00:43:17Z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Classification">
    <vt:lpwstr>Internal Use Not Encrypted</vt:lpwstr>
  </property>
  <property fmtid="{D5CDD505-2E9C-101B-9397-08002B2CF9AE}" pid="10" name="MSIP_Label_03ef5274-90b8-4b3f-8a76-b4c36a43e904_Enabled">
    <vt:lpwstr>true</vt:lpwstr>
  </property>
  <property fmtid="{D5CDD505-2E9C-101B-9397-08002B2CF9AE}" pid="11" name="MSIP_Label_03ef5274-90b8-4b3f-8a76-b4c36a43e904_SetDate">
    <vt:lpwstr>2021-05-11T00:26:19Z</vt:lpwstr>
  </property>
  <property fmtid="{D5CDD505-2E9C-101B-9397-08002B2CF9AE}" pid="12" name="MSIP_Label_03ef5274-90b8-4b3f-8a76-b4c36a43e904_Method">
    <vt:lpwstr>Standard</vt:lpwstr>
  </property>
  <property fmtid="{D5CDD505-2E9C-101B-9397-08002B2CF9AE}" pid="13" name="MSIP_Label_03ef5274-90b8-4b3f-8a76-b4c36a43e904_Name">
    <vt:lpwstr>Not Protected_2</vt:lpwstr>
  </property>
  <property fmtid="{D5CDD505-2E9C-101B-9397-08002B2CF9AE}" pid="14" name="MSIP_Label_03ef5274-90b8-4b3f-8a76-b4c36a43e904_SiteId">
    <vt:lpwstr>61e6eeb3-5fd7-4aaa-ae3c-61e8deb09b79</vt:lpwstr>
  </property>
  <property fmtid="{D5CDD505-2E9C-101B-9397-08002B2CF9AE}" pid="15" name="MSIP_Label_03ef5274-90b8-4b3f-8a76-b4c36a43e904_ActionId">
    <vt:lpwstr/>
  </property>
  <property fmtid="{D5CDD505-2E9C-101B-9397-08002B2CF9AE}" pid="16" name="MSIP_Label_03ef5274-90b8-4b3f-8a76-b4c36a43e904_ContentBits">
    <vt:lpwstr>0</vt:lpwstr>
  </property>
</Properties>
</file>