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966" r:id="rId2"/>
    <p:sldId id="965" r:id="rId3"/>
    <p:sldId id="939" r:id="rId4"/>
    <p:sldId id="937" r:id="rId5"/>
    <p:sldId id="934" r:id="rId6"/>
    <p:sldId id="935" r:id="rId7"/>
    <p:sldId id="922" r:id="rId8"/>
    <p:sldId id="942"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66"/>
    <a:srgbClr val="FFFFCC"/>
    <a:srgbClr val="234600"/>
    <a:srgbClr val="336600"/>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8" autoAdjust="0"/>
    <p:restoredTop sz="94660"/>
  </p:normalViewPr>
  <p:slideViewPr>
    <p:cSldViewPr>
      <p:cViewPr varScale="1">
        <p:scale>
          <a:sx n="76" d="100"/>
          <a:sy n="76" d="100"/>
        </p:scale>
        <p:origin x="54" y="114"/>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DA4B8-7034-41E6-A904-834E2AB039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Introduction</a:t>
            </a:r>
          </a:p>
        </p:txBody>
      </p:sp>
      <p:sp>
        <p:nvSpPr>
          <p:cNvPr id="3" name="Date Placeholder 2">
            <a:extLst>
              <a:ext uri="{FF2B5EF4-FFF2-40B4-BE49-F238E27FC236}">
                <a16:creationId xmlns:a16="http://schemas.microsoft.com/office/drawing/2014/main" id="{20C5C52C-A88F-4FFE-91A9-952C07713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042C18-1C55-4AFE-A3D5-FAAAE99602BE}" type="datetimeFigureOut">
              <a:rPr lang="en-US" smtClean="0"/>
              <a:t>4/17/2025</a:t>
            </a:fld>
            <a:endParaRPr lang="en-US"/>
          </a:p>
        </p:txBody>
      </p:sp>
      <p:sp>
        <p:nvSpPr>
          <p:cNvPr id="4" name="Footer Placeholder 3">
            <a:extLst>
              <a:ext uri="{FF2B5EF4-FFF2-40B4-BE49-F238E27FC236}">
                <a16:creationId xmlns:a16="http://schemas.microsoft.com/office/drawing/2014/main" id="{8DF36586-73D1-4309-9BF8-DEA96E01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©LDSEternalism.com</a:t>
            </a:r>
          </a:p>
        </p:txBody>
      </p:sp>
      <p:sp>
        <p:nvSpPr>
          <p:cNvPr id="5" name="Slide Number Placeholder 4">
            <a:extLst>
              <a:ext uri="{FF2B5EF4-FFF2-40B4-BE49-F238E27FC236}">
                <a16:creationId xmlns:a16="http://schemas.microsoft.com/office/drawing/2014/main" id="{8663C198-7083-476A-BC21-0D607992F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5D7CB-E2F2-452A-96C9-BE5CBBF7CACF}" type="slidenum">
              <a:rPr lang="en-US" smtClean="0"/>
              <a:t>‹#›</a:t>
            </a:fld>
            <a:endParaRPr lang="en-US"/>
          </a:p>
        </p:txBody>
      </p:sp>
    </p:spTree>
    <p:extLst>
      <p:ext uri="{BB962C8B-B14F-4D97-AF65-F5344CB8AC3E}">
        <p14:creationId xmlns:p14="http://schemas.microsoft.com/office/powerpoint/2010/main" val="11473034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a:t>Introduction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42040B5-CC58-4CD9-B701-9A63440ED1CE}" type="datetime1">
              <a:rPr lang="en-US"/>
              <a:pPr>
                <a:defRPr/>
              </a:pPr>
              <a:t>4/17/2025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a:t>©LDSEternalism.com</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0D3BBD-2075-4A75-B5B4-CE9A4FE76651}" type="slidenum">
              <a:rPr lang="en-US" altLang="en-US"/>
              <a:pPr>
                <a:defRPr/>
              </a:pPr>
              <a:t>‹#›</a:t>
            </a:fld>
            <a:endParaRPr lang="en-US" altLang="en-US"/>
          </a:p>
        </p:txBody>
      </p:sp>
    </p:spTree>
    <p:extLst>
      <p:ext uri="{BB962C8B-B14F-4D97-AF65-F5344CB8AC3E}">
        <p14:creationId xmlns:p14="http://schemas.microsoft.com/office/powerpoint/2010/main" val="19200255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65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688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615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©ChristianEternalism.com</a:t>
            </a:r>
          </a:p>
        </p:txBody>
      </p:sp>
      <p:sp>
        <p:nvSpPr>
          <p:cNvPr id="6" name="Slide Number Placeholder 5"/>
          <p:cNvSpPr>
            <a:spLocks noGrp="1"/>
          </p:cNvSpPr>
          <p:nvPr>
            <p:ph type="sldNum" sz="quarter" idx="12"/>
          </p:nvPr>
        </p:nvSpPr>
        <p:spPr/>
        <p:txBody>
          <a:bodyPr/>
          <a:lstStyle>
            <a:lvl1pPr>
              <a:defRPr/>
            </a:lvl1pPr>
          </a:lstStyle>
          <a:p>
            <a:pPr>
              <a:defRPr/>
            </a:pPr>
            <a:fld id="{D5BA99C7-0787-4125-9086-551D20232080}" type="slidenum">
              <a:rPr lang="en-US" altLang="en-US"/>
              <a:pPr>
                <a:defRPr/>
              </a:pPr>
              <a:t>‹#›</a:t>
            </a:fld>
            <a:endParaRPr lang="en-US" altLang="en-US"/>
          </a:p>
        </p:txBody>
      </p:sp>
    </p:spTree>
    <p:extLst>
      <p:ext uri="{BB962C8B-B14F-4D97-AF65-F5344CB8AC3E}">
        <p14:creationId xmlns:p14="http://schemas.microsoft.com/office/powerpoint/2010/main" val="427744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ster">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4013" y="6626994"/>
            <a:ext cx="1890987" cy="228599"/>
          </a:xfrm>
        </p:spPr>
        <p:txBody>
          <a:bodyPr/>
          <a:lstStyle>
            <a:lvl1pPr>
              <a:defRPr/>
            </a:lvl1pPr>
          </a:lstStyle>
          <a:p>
            <a:pPr>
              <a:defRPr/>
            </a:pPr>
            <a:r>
              <a:rPr lang="en-US" dirty="0"/>
              <a:t>©ChristianEternalism.com</a:t>
            </a:r>
          </a:p>
        </p:txBody>
      </p:sp>
      <p:sp>
        <p:nvSpPr>
          <p:cNvPr id="4" name="Slide Number Placeholder 5"/>
          <p:cNvSpPr>
            <a:spLocks noGrp="1"/>
          </p:cNvSpPr>
          <p:nvPr>
            <p:ph type="sldNum" sz="quarter" idx="12"/>
          </p:nvPr>
        </p:nvSpPr>
        <p:spPr>
          <a:xfrm>
            <a:off x="11811000" y="6626994"/>
            <a:ext cx="381000" cy="231006"/>
          </a:xfrm>
        </p:spPr>
        <p:txBody>
          <a:bodyPr/>
          <a:lstStyle>
            <a:lvl1pPr algn="r">
              <a:defRPr/>
            </a:lvl1pPr>
          </a:lstStyle>
          <a:p>
            <a:pPr>
              <a:defRPr/>
            </a:pPr>
            <a:fld id="{6D702CDC-8AD3-4C41-837E-8296D4E3DA84}" type="slidenum">
              <a:rPr lang="en-US" altLang="en-US" smtClean="0"/>
              <a:pPr>
                <a:defRPr/>
              </a:pPr>
              <a:t>‹#›</a:t>
            </a:fld>
            <a:endParaRPr lang="en-US" altLang="en-US" dirty="0"/>
          </a:p>
        </p:txBody>
      </p:sp>
    </p:spTree>
    <p:extLst>
      <p:ext uri="{BB962C8B-B14F-4D97-AF65-F5344CB8AC3E}">
        <p14:creationId xmlns:p14="http://schemas.microsoft.com/office/powerpoint/2010/main" val="363189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©ChristianEternalism.com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2C1C976-8CA2-495F-BE8B-EE178DB81B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1</a:t>
            </a:fld>
            <a:endParaRPr lang="en-US" dirty="0"/>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13" name="Rectangle 12">
            <a:extLst>
              <a:ext uri="{FF2B5EF4-FFF2-40B4-BE49-F238E27FC236}">
                <a16:creationId xmlns:a16="http://schemas.microsoft.com/office/drawing/2014/main" id="{44807F21-F3D7-4BDD-A444-F2A69FE12B6E}"/>
              </a:ext>
            </a:extLst>
          </p:cNvPr>
          <p:cNvSpPr/>
          <p:nvPr/>
        </p:nvSpPr>
        <p:spPr>
          <a:xfrm>
            <a:off x="5715000" y="1284672"/>
            <a:ext cx="64770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chemeClr val="bg1"/>
                </a:solidFill>
                <a:latin typeface="+mn-lt"/>
                <a:cs typeface="Arial" panose="020B0604020202020204" pitchFamily="34" charset="0"/>
              </a:rPr>
              <a:t>Eternalism Politics</a:t>
            </a:r>
          </a:p>
        </p:txBody>
      </p:sp>
      <p:pic>
        <p:nvPicPr>
          <p:cNvPr id="3" name="Picture 2" descr="A painting of a group of men sitting around a table&#10;&#10;AI-generated content may be incorrect.">
            <a:extLst>
              <a:ext uri="{FF2B5EF4-FFF2-40B4-BE49-F238E27FC236}">
                <a16:creationId xmlns:a16="http://schemas.microsoft.com/office/drawing/2014/main" id="{496D7AEB-1AB8-33CB-6694-0511646AE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97" y="940298"/>
            <a:ext cx="4977403" cy="4977403"/>
          </a:xfrm>
          <a:prstGeom prst="rect">
            <a:avLst/>
          </a:prstGeom>
        </p:spPr>
      </p:pic>
      <p:sp>
        <p:nvSpPr>
          <p:cNvPr id="2" name="TextBox 1">
            <a:extLst>
              <a:ext uri="{FF2B5EF4-FFF2-40B4-BE49-F238E27FC236}">
                <a16:creationId xmlns:a16="http://schemas.microsoft.com/office/drawing/2014/main" id="{8683621D-D32A-FA53-45BC-7155541EABA7}"/>
              </a:ext>
            </a:extLst>
          </p:cNvPr>
          <p:cNvSpPr txBox="1"/>
          <p:nvPr/>
        </p:nvSpPr>
        <p:spPr>
          <a:xfrm>
            <a:off x="6279067" y="2958405"/>
            <a:ext cx="5912933" cy="1384995"/>
          </a:xfrm>
          <a:prstGeom prst="rect">
            <a:avLst/>
          </a:prstGeom>
          <a:noFill/>
        </p:spPr>
        <p:txBody>
          <a:bodyPr wrap="square" rtlCol="0">
            <a:spAutoFit/>
          </a:bodyPr>
          <a:lstStyle/>
          <a:p>
            <a:pPr algn="ctr"/>
            <a:r>
              <a:rPr lang="en-US" sz="6000" dirty="0">
                <a:solidFill>
                  <a:srgbClr val="FFFF00"/>
                </a:solidFill>
              </a:rPr>
              <a:t>Liberty</a:t>
            </a:r>
          </a:p>
          <a:p>
            <a:pPr algn="ctr"/>
            <a:r>
              <a:rPr lang="en-US" sz="2400" dirty="0">
                <a:solidFill>
                  <a:srgbClr val="FFFF00"/>
                </a:solidFill>
              </a:rPr>
              <a:t>(Freedom, Agency)</a:t>
            </a:r>
          </a:p>
        </p:txBody>
      </p:sp>
    </p:spTree>
    <p:extLst>
      <p:ext uri="{BB962C8B-B14F-4D97-AF65-F5344CB8AC3E}">
        <p14:creationId xmlns:p14="http://schemas.microsoft.com/office/powerpoint/2010/main" val="284103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8" name="TextBox 7">
            <a:extLst>
              <a:ext uri="{FF2B5EF4-FFF2-40B4-BE49-F238E27FC236}">
                <a16:creationId xmlns:a16="http://schemas.microsoft.com/office/drawing/2014/main" id="{E53F0845-5C46-40E4-9D38-B29A53A1FCD1}"/>
              </a:ext>
            </a:extLst>
          </p:cNvPr>
          <p:cNvSpPr txBox="1"/>
          <p:nvPr/>
        </p:nvSpPr>
        <p:spPr>
          <a:xfrm>
            <a:off x="152400" y="1746349"/>
            <a:ext cx="4953000" cy="646331"/>
          </a:xfrm>
          <a:prstGeom prst="rect">
            <a:avLst/>
          </a:prstGeom>
          <a:noFill/>
        </p:spPr>
        <p:txBody>
          <a:bodyPr wrap="square">
            <a:spAutoFit/>
          </a:bodyPr>
          <a:lstStyle/>
          <a:p>
            <a:pPr eaLnBrk="1" hangingPunct="1">
              <a:defRPr/>
            </a:pPr>
            <a:r>
              <a:rPr lang="en-US" sz="3600" b="1">
                <a:solidFill>
                  <a:srgbClr val="FFFF00"/>
                </a:solidFill>
                <a:latin typeface="+mn-lt"/>
              </a:rPr>
              <a:t>Three Types of Freedom:</a:t>
            </a:r>
            <a:endParaRPr lang="en-US" sz="3600" b="1" dirty="0">
              <a:solidFill>
                <a:srgbClr val="FFFF00"/>
              </a:solidFill>
              <a:latin typeface="+mn-lt"/>
            </a:endParaRPr>
          </a:p>
        </p:txBody>
      </p:sp>
      <p:sp>
        <p:nvSpPr>
          <p:cNvPr id="9" name="Text Box 17">
            <a:extLst>
              <a:ext uri="{FF2B5EF4-FFF2-40B4-BE49-F238E27FC236}">
                <a16:creationId xmlns:a16="http://schemas.microsoft.com/office/drawing/2014/main" id="{EDFA9F34-4FB3-484F-953E-4CD60096B55F}"/>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00FF00"/>
                </a:solidFill>
              </a:rPr>
              <a:t>LIBERTY (FREEDOM)</a:t>
            </a:r>
          </a:p>
        </p:txBody>
      </p:sp>
      <p:sp>
        <p:nvSpPr>
          <p:cNvPr id="11" name="TextBox 10">
            <a:extLst>
              <a:ext uri="{FF2B5EF4-FFF2-40B4-BE49-F238E27FC236}">
                <a16:creationId xmlns:a16="http://schemas.microsoft.com/office/drawing/2014/main" id="{18B28506-B1C3-4449-AB23-BA66B02CBA6D}"/>
              </a:ext>
            </a:extLst>
          </p:cNvPr>
          <p:cNvSpPr txBox="1"/>
          <p:nvPr/>
        </p:nvSpPr>
        <p:spPr>
          <a:xfrm>
            <a:off x="152400" y="769203"/>
            <a:ext cx="11620500" cy="830997"/>
          </a:xfrm>
          <a:prstGeom prst="rect">
            <a:avLst/>
          </a:prstGeom>
          <a:noFill/>
        </p:spPr>
        <p:txBody>
          <a:bodyPr wrap="square">
            <a:spAutoFit/>
          </a:bodyPr>
          <a:lstStyle/>
          <a:p>
            <a:pPr eaLnBrk="1" hangingPunct="1">
              <a:defRPr/>
            </a:pPr>
            <a:r>
              <a:rPr lang="en-US" sz="2400" b="1" dirty="0">
                <a:solidFill>
                  <a:srgbClr val="00FF00"/>
                </a:solidFill>
                <a:latin typeface="+mn-lt"/>
              </a:rPr>
              <a:t>Greg Wright: </a:t>
            </a:r>
            <a:r>
              <a:rPr lang="en-US" sz="2400" dirty="0">
                <a:solidFill>
                  <a:schemeClr val="bg1"/>
                </a:solidFill>
                <a:latin typeface="+mn-lt"/>
              </a:rPr>
              <a:t>“</a:t>
            </a:r>
            <a:r>
              <a:rPr lang="en-US" sz="2400" dirty="0">
                <a:solidFill>
                  <a:srgbClr val="FF0000"/>
                </a:solidFill>
                <a:latin typeface="+mn-lt"/>
              </a:rPr>
              <a:t>Satan</a:t>
            </a:r>
            <a:r>
              <a:rPr lang="en-US" sz="2400" dirty="0">
                <a:solidFill>
                  <a:schemeClr val="bg1"/>
                </a:solidFill>
                <a:latin typeface="+mn-lt"/>
              </a:rPr>
              <a:t> has twisted many words into </a:t>
            </a:r>
            <a:r>
              <a:rPr lang="en-US" sz="2400" dirty="0">
                <a:solidFill>
                  <a:srgbClr val="FFFF00"/>
                </a:solidFill>
                <a:latin typeface="+mn-lt"/>
              </a:rPr>
              <a:t>alternate meanings </a:t>
            </a:r>
            <a:r>
              <a:rPr lang="en-US" sz="2400" dirty="0">
                <a:solidFill>
                  <a:schemeClr val="bg1"/>
                </a:solidFill>
                <a:latin typeface="+mn-lt"/>
              </a:rPr>
              <a:t>in order to deceive us, and the words ‘free’ and ‘freedom’ are no exception.” </a:t>
            </a:r>
            <a:r>
              <a:rPr lang="en-US" sz="1200" dirty="0">
                <a:solidFill>
                  <a:schemeClr val="bg1"/>
                </a:solidFill>
                <a:latin typeface="+mn-lt"/>
              </a:rPr>
              <a:t>(Satan’s War on Free Agency, p.11)</a:t>
            </a:r>
          </a:p>
        </p:txBody>
      </p:sp>
      <p:sp>
        <p:nvSpPr>
          <p:cNvPr id="12" name="Rectangle 11">
            <a:extLst>
              <a:ext uri="{FF2B5EF4-FFF2-40B4-BE49-F238E27FC236}">
                <a16:creationId xmlns:a16="http://schemas.microsoft.com/office/drawing/2014/main" id="{9CDB3319-5CA0-4B27-8576-53A5C958B5A5}"/>
              </a:ext>
            </a:extLst>
          </p:cNvPr>
          <p:cNvSpPr/>
          <p:nvPr/>
        </p:nvSpPr>
        <p:spPr>
          <a:xfrm>
            <a:off x="1447800" y="5260538"/>
            <a:ext cx="8534400" cy="1292662"/>
          </a:xfrm>
          <a:prstGeom prst="rect">
            <a:avLst/>
          </a:prstGeom>
        </p:spPr>
        <p:txBody>
          <a:bodyPr wrap="square">
            <a:spAutoFit/>
          </a:bodyPr>
          <a:lstStyle/>
          <a:p>
            <a:pPr marL="0" marR="0">
              <a:spcBef>
                <a:spcPts val="0"/>
              </a:spcBef>
              <a:spcAft>
                <a:spcPts val="0"/>
              </a:spcAft>
            </a:pPr>
            <a:r>
              <a:rPr lang="en-US" sz="2200" b="1" dirty="0">
                <a:solidFill>
                  <a:srgbClr val="00FF00"/>
                </a:solidFill>
                <a:latin typeface="+mn-lt"/>
                <a:ea typeface="Calibri" panose="020F0502020204030204" pitchFamily="34" charset="0"/>
                <a:cs typeface="Times New Roman" panose="02020603050405020304" pitchFamily="18" charset="0"/>
              </a:rPr>
              <a:t>Mortimer Adler: </a:t>
            </a:r>
            <a:r>
              <a:rPr lang="en-US" sz="2200" dirty="0">
                <a:solidFill>
                  <a:schemeClr val="bg1"/>
                </a:solidFill>
                <a:latin typeface="+mn-lt"/>
                <a:ea typeface="Calibri" panose="020F0502020204030204" pitchFamily="34" charset="0"/>
                <a:cs typeface="Times New Roman" panose="02020603050405020304" pitchFamily="18" charset="0"/>
              </a:rPr>
              <a:t>“Of these three major forms of freedom or liberty, the </a:t>
            </a:r>
            <a:r>
              <a:rPr lang="en-US" sz="2200" dirty="0">
                <a:solidFill>
                  <a:srgbClr val="FFFF00"/>
                </a:solidFill>
                <a:latin typeface="+mn-lt"/>
                <a:ea typeface="Calibri" panose="020F0502020204030204" pitchFamily="34" charset="0"/>
                <a:cs typeface="Times New Roman" panose="02020603050405020304" pitchFamily="18" charset="0"/>
              </a:rPr>
              <a:t>only one </a:t>
            </a:r>
            <a:r>
              <a:rPr lang="en-US" sz="2200" dirty="0">
                <a:solidFill>
                  <a:schemeClr val="bg1"/>
                </a:solidFill>
                <a:latin typeface="+mn-lt"/>
                <a:ea typeface="Calibri" panose="020F0502020204030204" pitchFamily="34" charset="0"/>
                <a:cs typeface="Times New Roman" panose="02020603050405020304" pitchFamily="18" charset="0"/>
              </a:rPr>
              <a:t>that needs to be </a:t>
            </a:r>
            <a:r>
              <a:rPr lang="en-US" sz="2200" dirty="0">
                <a:solidFill>
                  <a:srgbClr val="FFFF00"/>
                </a:solidFill>
                <a:latin typeface="+mn-lt"/>
                <a:ea typeface="Calibri" panose="020F0502020204030204" pitchFamily="34" charset="0"/>
                <a:cs typeface="Times New Roman" panose="02020603050405020304" pitchFamily="18" charset="0"/>
              </a:rPr>
              <a:t>regulated by justice </a:t>
            </a:r>
            <a:r>
              <a:rPr lang="en-US" sz="2200" dirty="0">
                <a:solidFill>
                  <a:schemeClr val="bg1"/>
                </a:solidFill>
                <a:latin typeface="+mn-lt"/>
                <a:ea typeface="Calibri" panose="020F0502020204030204" pitchFamily="34" charset="0"/>
                <a:cs typeface="Times New Roman" panose="02020603050405020304" pitchFamily="18" charset="0"/>
              </a:rPr>
              <a:t>is circumstantial freedom because what one wishes to do may be </a:t>
            </a:r>
            <a:r>
              <a:rPr lang="en-US" sz="2200" dirty="0">
                <a:solidFill>
                  <a:srgbClr val="FF0000"/>
                </a:solidFill>
                <a:latin typeface="+mn-lt"/>
                <a:ea typeface="Calibri" panose="020F0502020204030204" pitchFamily="34" charset="0"/>
                <a:cs typeface="Times New Roman" panose="02020603050405020304" pitchFamily="18" charset="0"/>
              </a:rPr>
              <a:t>injurious to someone else</a:t>
            </a:r>
            <a:r>
              <a:rPr lang="en-US" sz="2200" dirty="0">
                <a:solidFill>
                  <a:schemeClr val="bg1"/>
                </a:solidFill>
                <a:latin typeface="+mn-lt"/>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solidFill>
                  <a:schemeClr val="bg1"/>
                </a:solidFill>
                <a:latin typeface="+mn-lt"/>
                <a:ea typeface="Calibri" panose="020F0502020204030204" pitchFamily="34" charset="0"/>
                <a:cs typeface="Times New Roman" panose="02020603050405020304" pitchFamily="18" charset="0"/>
              </a:rPr>
              <a:t>(Six Great Ideas, p.143)</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03E1D370-86E1-4D8C-B564-7ABEDAD7868A}"/>
              </a:ext>
            </a:extLst>
          </p:cNvPr>
          <p:cNvGrpSpPr/>
          <p:nvPr/>
        </p:nvGrpSpPr>
        <p:grpSpPr>
          <a:xfrm>
            <a:off x="304800" y="5409142"/>
            <a:ext cx="1054215" cy="991658"/>
            <a:chOff x="8610600" y="2505276"/>
            <a:chExt cx="1054215" cy="991658"/>
          </a:xfrm>
        </p:grpSpPr>
        <p:sp>
          <p:nvSpPr>
            <p:cNvPr id="19" name="Oval 2">
              <a:extLst>
                <a:ext uri="{FF2B5EF4-FFF2-40B4-BE49-F238E27FC236}">
                  <a16:creationId xmlns:a16="http://schemas.microsoft.com/office/drawing/2014/main" id="{4361F6DB-161F-499C-8B1A-3D8AE4297AB7}"/>
                </a:ext>
              </a:extLst>
            </p:cNvPr>
            <p:cNvSpPr/>
            <p:nvPr/>
          </p:nvSpPr>
          <p:spPr bwMode="auto">
            <a:xfrm>
              <a:off x="8610600" y="2505276"/>
              <a:ext cx="1054215" cy="991658"/>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20" name="TextBox 19">
              <a:extLst>
                <a:ext uri="{FF2B5EF4-FFF2-40B4-BE49-F238E27FC236}">
                  <a16:creationId xmlns:a16="http://schemas.microsoft.com/office/drawing/2014/main" id="{57DD3E6C-4CF0-480D-89BE-259EB94CE8EB}"/>
                </a:ext>
              </a:extLst>
            </p:cNvPr>
            <p:cNvSpPr txBox="1"/>
            <p:nvPr/>
          </p:nvSpPr>
          <p:spPr bwMode="auto">
            <a:xfrm>
              <a:off x="8765146" y="2627790"/>
              <a:ext cx="761747" cy="769441"/>
            </a:xfrm>
            <a:prstGeom prst="rect">
              <a:avLst/>
            </a:prstGeom>
            <a:noFill/>
          </p:spPr>
          <p:txBody>
            <a:bodyPr wrap="none">
              <a:spAutoFit/>
            </a:bodyPr>
            <a:lstStyle/>
            <a:p>
              <a:pPr algn="ctr" eaLnBrk="1" fontAlgn="auto" hangingPunct="1">
                <a:spcBef>
                  <a:spcPts val="0"/>
                </a:spcBef>
                <a:spcAft>
                  <a:spcPts val="0"/>
                </a:spcAft>
                <a:defRPr/>
              </a:pPr>
              <a:r>
                <a:rPr lang="en-US" sz="1600" dirty="0">
                  <a:solidFill>
                    <a:schemeClr val="bg1"/>
                  </a:solidFill>
                  <a:latin typeface="+mn-lt"/>
                  <a:cs typeface="+mn-cs"/>
                </a:rPr>
                <a:t>Justice</a:t>
              </a:r>
            </a:p>
            <a:p>
              <a:pPr algn="ctr" eaLnBrk="1" fontAlgn="auto" hangingPunct="1">
                <a:spcBef>
                  <a:spcPts val="0"/>
                </a:spcBef>
                <a:spcAft>
                  <a:spcPts val="0"/>
                </a:spcAft>
                <a:defRPr/>
              </a:pPr>
              <a:endParaRPr lang="en-US" sz="1200" dirty="0">
                <a:solidFill>
                  <a:schemeClr val="bg1"/>
                </a:solidFill>
                <a:latin typeface="+mn-lt"/>
                <a:cs typeface="+mn-cs"/>
              </a:endParaRPr>
            </a:p>
            <a:p>
              <a:pPr algn="ctr" eaLnBrk="1" fontAlgn="auto" hangingPunct="1">
                <a:spcBef>
                  <a:spcPts val="0"/>
                </a:spcBef>
                <a:spcAft>
                  <a:spcPts val="0"/>
                </a:spcAft>
                <a:defRPr/>
              </a:pPr>
              <a:r>
                <a:rPr lang="en-US" sz="1600" dirty="0">
                  <a:solidFill>
                    <a:schemeClr val="bg1"/>
                  </a:solidFill>
                  <a:latin typeface="+mn-lt"/>
                  <a:cs typeface="+mn-cs"/>
                </a:rPr>
                <a:t>Liberty</a:t>
              </a:r>
            </a:p>
          </p:txBody>
        </p:sp>
        <p:cxnSp>
          <p:nvCxnSpPr>
            <p:cNvPr id="21" name="Straight Connector 20">
              <a:extLst>
                <a:ext uri="{FF2B5EF4-FFF2-40B4-BE49-F238E27FC236}">
                  <a16:creationId xmlns:a16="http://schemas.microsoft.com/office/drawing/2014/main" id="{15178440-F746-4844-8940-006EF2B42E4B}"/>
                </a:ext>
              </a:extLst>
            </p:cNvPr>
            <p:cNvCxnSpPr>
              <a:cxnSpLocks/>
            </p:cNvCxnSpPr>
            <p:nvPr/>
          </p:nvCxnSpPr>
          <p:spPr bwMode="auto">
            <a:xfrm flipV="1">
              <a:off x="8829184" y="3036665"/>
              <a:ext cx="61704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Picture 1" descr="A person in a suit&#10;&#10;Description automatically generated with low confidence">
            <a:extLst>
              <a:ext uri="{FF2B5EF4-FFF2-40B4-BE49-F238E27FC236}">
                <a16:creationId xmlns:a16="http://schemas.microsoft.com/office/drawing/2014/main" id="{1D953F12-FD03-F7B8-AFA0-BA5AC1498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105400"/>
            <a:ext cx="1524000" cy="1545850"/>
          </a:xfrm>
          <a:prstGeom prst="rect">
            <a:avLst/>
          </a:prstGeom>
        </p:spPr>
      </p:pic>
      <p:graphicFrame>
        <p:nvGraphicFramePr>
          <p:cNvPr id="5" name="Table 4">
            <a:extLst>
              <a:ext uri="{FF2B5EF4-FFF2-40B4-BE49-F238E27FC236}">
                <a16:creationId xmlns:a16="http://schemas.microsoft.com/office/drawing/2014/main" id="{A318602A-D3BB-9AFB-87D7-C60EA4B11C19}"/>
              </a:ext>
            </a:extLst>
          </p:cNvPr>
          <p:cNvGraphicFramePr>
            <a:graphicFrameLocks noGrp="1"/>
          </p:cNvGraphicFramePr>
          <p:nvPr>
            <p:extLst>
              <p:ext uri="{D42A27DB-BD31-4B8C-83A1-F6EECF244321}">
                <p14:modId xmlns:p14="http://schemas.microsoft.com/office/powerpoint/2010/main" val="2848234705"/>
              </p:ext>
            </p:extLst>
          </p:nvPr>
        </p:nvGraphicFramePr>
        <p:xfrm>
          <a:off x="457200" y="2438400"/>
          <a:ext cx="11430000" cy="2407920"/>
        </p:xfrm>
        <a:graphic>
          <a:graphicData uri="http://schemas.openxmlformats.org/drawingml/2006/table">
            <a:tbl>
              <a:tblPr>
                <a:tableStyleId>{5C22544A-7EE6-4342-B048-85BDC9FD1C3A}</a:tableStyleId>
              </a:tblPr>
              <a:tblGrid>
                <a:gridCol w="533400">
                  <a:extLst>
                    <a:ext uri="{9D8B030D-6E8A-4147-A177-3AD203B41FA5}">
                      <a16:colId xmlns:a16="http://schemas.microsoft.com/office/drawing/2014/main" val="486689658"/>
                    </a:ext>
                  </a:extLst>
                </a:gridCol>
                <a:gridCol w="1676400">
                  <a:extLst>
                    <a:ext uri="{9D8B030D-6E8A-4147-A177-3AD203B41FA5}">
                      <a16:colId xmlns:a16="http://schemas.microsoft.com/office/drawing/2014/main" val="833316035"/>
                    </a:ext>
                  </a:extLst>
                </a:gridCol>
                <a:gridCol w="9220200">
                  <a:extLst>
                    <a:ext uri="{9D8B030D-6E8A-4147-A177-3AD203B41FA5}">
                      <a16:colId xmlns:a16="http://schemas.microsoft.com/office/drawing/2014/main" val="3713565405"/>
                    </a:ext>
                  </a:extLst>
                </a:gridCol>
              </a:tblGrid>
              <a:tr h="370840">
                <a:tc>
                  <a:txBody>
                    <a:bodyPr/>
                    <a:lstStyle/>
                    <a:p>
                      <a:endParaRPr lang="en-US" sz="2000" dirty="0">
                        <a:solidFill>
                          <a:srgbClr val="00B05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2000" dirty="0">
                        <a:solidFill>
                          <a:srgbClr val="00B05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mn-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14164467"/>
                  </a:ext>
                </a:extLst>
              </a:tr>
              <a:tr h="370840">
                <a:tc>
                  <a:txBody>
                    <a:bodyPr/>
                    <a:lstStyle/>
                    <a:p>
                      <a:endParaRPr lang="en-US" sz="2000" dirty="0">
                        <a:solidFill>
                          <a:srgbClr val="00B05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2000" dirty="0">
                        <a:solidFill>
                          <a:srgbClr val="00B05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mn-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49070055"/>
                  </a:ext>
                </a:extLst>
              </a:tr>
              <a:tr h="370840">
                <a:tc>
                  <a:txBody>
                    <a:bodyPr/>
                    <a:lstStyle/>
                    <a:p>
                      <a:endParaRPr lang="en-US" sz="2000" dirty="0">
                        <a:solidFill>
                          <a:srgbClr val="00B05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2000" dirty="0">
                        <a:solidFill>
                          <a:srgbClr val="00B05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B05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B05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mn-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51975811"/>
                  </a:ext>
                </a:extLst>
              </a:tr>
            </a:tbl>
          </a:graphicData>
        </a:graphic>
      </p:graphicFrame>
      <p:sp>
        <p:nvSpPr>
          <p:cNvPr id="7" name="TextBox 6">
            <a:extLst>
              <a:ext uri="{FF2B5EF4-FFF2-40B4-BE49-F238E27FC236}">
                <a16:creationId xmlns:a16="http://schemas.microsoft.com/office/drawing/2014/main" id="{3788C186-E773-50D5-B42F-60D3F16FC1FD}"/>
              </a:ext>
            </a:extLst>
          </p:cNvPr>
          <p:cNvSpPr txBox="1"/>
          <p:nvPr/>
        </p:nvSpPr>
        <p:spPr>
          <a:xfrm>
            <a:off x="457200" y="2438400"/>
            <a:ext cx="457200" cy="400110"/>
          </a:xfrm>
          <a:prstGeom prst="rect">
            <a:avLst/>
          </a:prstGeom>
          <a:noFill/>
        </p:spPr>
        <p:txBody>
          <a:bodyPr wrap="square">
            <a:spAutoFit/>
          </a:bodyPr>
          <a:lstStyle/>
          <a:p>
            <a:pPr eaLnBrk="1" hangingPunct="1">
              <a:defRPr/>
            </a:pPr>
            <a:r>
              <a:rPr lang="en-US" sz="2000" b="1" dirty="0">
                <a:solidFill>
                  <a:srgbClr val="00B050"/>
                </a:solidFill>
                <a:latin typeface="+mn-lt"/>
              </a:rPr>
              <a:t>1</a:t>
            </a:r>
            <a:r>
              <a:rPr lang="en-US" sz="2000" b="1" baseline="30000" dirty="0">
                <a:solidFill>
                  <a:srgbClr val="00B050"/>
                </a:solidFill>
                <a:latin typeface="+mn-lt"/>
              </a:rPr>
              <a:t>st</a:t>
            </a:r>
            <a:endParaRPr lang="en-US" sz="2000" dirty="0">
              <a:solidFill>
                <a:srgbClr val="00B050"/>
              </a:solidFill>
              <a:latin typeface="+mn-lt"/>
            </a:endParaRPr>
          </a:p>
        </p:txBody>
      </p:sp>
      <p:sp>
        <p:nvSpPr>
          <p:cNvPr id="3" name="TextBox 2">
            <a:extLst>
              <a:ext uri="{FF2B5EF4-FFF2-40B4-BE49-F238E27FC236}">
                <a16:creationId xmlns:a16="http://schemas.microsoft.com/office/drawing/2014/main" id="{278781CE-7FE3-2A08-EE8F-6CB0133B809B}"/>
              </a:ext>
            </a:extLst>
          </p:cNvPr>
          <p:cNvSpPr txBox="1"/>
          <p:nvPr/>
        </p:nvSpPr>
        <p:spPr>
          <a:xfrm>
            <a:off x="457200" y="3007079"/>
            <a:ext cx="533400" cy="363736"/>
          </a:xfrm>
          <a:prstGeom prst="rect">
            <a:avLst/>
          </a:prstGeom>
          <a:noFill/>
        </p:spPr>
        <p:txBody>
          <a:bodyPr wrap="square">
            <a:spAutoFit/>
          </a:bodyPr>
          <a:lstStyle/>
          <a:p>
            <a:pPr eaLnBrk="1" hangingPunct="1">
              <a:defRPr/>
            </a:pPr>
            <a:r>
              <a:rPr lang="en-US" sz="2000" b="1" dirty="0">
                <a:solidFill>
                  <a:srgbClr val="00B050"/>
                </a:solidFill>
                <a:latin typeface="+mn-lt"/>
              </a:rPr>
              <a:t>2</a:t>
            </a:r>
            <a:r>
              <a:rPr lang="en-US" sz="2000" b="1" baseline="30000" dirty="0">
                <a:solidFill>
                  <a:srgbClr val="00B050"/>
                </a:solidFill>
                <a:latin typeface="+mn-lt"/>
              </a:rPr>
              <a:t>nd</a:t>
            </a:r>
            <a:endParaRPr lang="en-US" sz="2000" dirty="0">
              <a:solidFill>
                <a:srgbClr val="00B050"/>
              </a:solidFill>
              <a:latin typeface="+mn-lt"/>
            </a:endParaRPr>
          </a:p>
        </p:txBody>
      </p:sp>
      <p:sp>
        <p:nvSpPr>
          <p:cNvPr id="6" name="TextBox 5">
            <a:extLst>
              <a:ext uri="{FF2B5EF4-FFF2-40B4-BE49-F238E27FC236}">
                <a16:creationId xmlns:a16="http://schemas.microsoft.com/office/drawing/2014/main" id="{595D50F9-7DB6-EBB6-03CF-5DD215BF2529}"/>
              </a:ext>
            </a:extLst>
          </p:cNvPr>
          <p:cNvSpPr txBox="1"/>
          <p:nvPr/>
        </p:nvSpPr>
        <p:spPr>
          <a:xfrm>
            <a:off x="457200" y="3962400"/>
            <a:ext cx="533400" cy="400110"/>
          </a:xfrm>
          <a:prstGeom prst="rect">
            <a:avLst/>
          </a:prstGeom>
          <a:noFill/>
        </p:spPr>
        <p:txBody>
          <a:bodyPr wrap="square">
            <a:spAutoFit/>
          </a:bodyPr>
          <a:lstStyle/>
          <a:p>
            <a:pPr eaLnBrk="1" hangingPunct="1">
              <a:defRPr/>
            </a:pPr>
            <a:r>
              <a:rPr lang="en-US" sz="2000" b="1" dirty="0">
                <a:solidFill>
                  <a:srgbClr val="00B050"/>
                </a:solidFill>
                <a:latin typeface="+mn-lt"/>
              </a:rPr>
              <a:t>3</a:t>
            </a:r>
            <a:r>
              <a:rPr lang="en-US" sz="2000" b="1" baseline="30000" dirty="0">
                <a:solidFill>
                  <a:srgbClr val="00B050"/>
                </a:solidFill>
                <a:latin typeface="+mn-lt"/>
              </a:rPr>
              <a:t>rd</a:t>
            </a:r>
            <a:endParaRPr lang="en-US" sz="2000" dirty="0">
              <a:solidFill>
                <a:srgbClr val="00B050"/>
              </a:solidFill>
              <a:latin typeface="+mn-lt"/>
            </a:endParaRPr>
          </a:p>
        </p:txBody>
      </p:sp>
      <p:sp>
        <p:nvSpPr>
          <p:cNvPr id="13" name="TextBox 12">
            <a:extLst>
              <a:ext uri="{FF2B5EF4-FFF2-40B4-BE49-F238E27FC236}">
                <a16:creationId xmlns:a16="http://schemas.microsoft.com/office/drawing/2014/main" id="{26107C3C-4E54-979F-FDBF-3721D8988EC0}"/>
              </a:ext>
            </a:extLst>
          </p:cNvPr>
          <p:cNvSpPr txBox="1"/>
          <p:nvPr/>
        </p:nvSpPr>
        <p:spPr>
          <a:xfrm>
            <a:off x="2667000" y="2438400"/>
            <a:ext cx="9144000" cy="400110"/>
          </a:xfrm>
          <a:prstGeom prst="rect">
            <a:avLst/>
          </a:prstGeom>
          <a:noFill/>
        </p:spPr>
        <p:txBody>
          <a:bodyPr wrap="square">
            <a:spAutoFit/>
          </a:bodyPr>
          <a:lstStyle/>
          <a:p>
            <a:pPr lvl="0" eaLnBrk="1" fontAlgn="auto" hangingPunct="1">
              <a:spcBef>
                <a:spcPts val="0"/>
              </a:spcBef>
              <a:spcAft>
                <a:spcPts val="0"/>
              </a:spcAft>
              <a:defRPr/>
            </a:pPr>
            <a:r>
              <a:rPr lang="en-US" sz="2000" b="1" dirty="0">
                <a:solidFill>
                  <a:srgbClr val="00B050"/>
                </a:solidFill>
                <a:latin typeface="+mn-lt"/>
              </a:rPr>
              <a:t>Metaphysics: </a:t>
            </a:r>
            <a:r>
              <a:rPr lang="en-US" sz="2000" dirty="0">
                <a:solidFill>
                  <a:schemeClr val="bg1"/>
                </a:solidFill>
                <a:latin typeface="+mn-lt"/>
              </a:rPr>
              <a:t>Free Will, Freedom of Choice, Agency</a:t>
            </a:r>
          </a:p>
        </p:txBody>
      </p:sp>
      <p:sp>
        <p:nvSpPr>
          <p:cNvPr id="15" name="TextBox 14">
            <a:extLst>
              <a:ext uri="{FF2B5EF4-FFF2-40B4-BE49-F238E27FC236}">
                <a16:creationId xmlns:a16="http://schemas.microsoft.com/office/drawing/2014/main" id="{BF480DEE-1B1D-B49E-2D92-788C79151711}"/>
              </a:ext>
            </a:extLst>
          </p:cNvPr>
          <p:cNvSpPr txBox="1"/>
          <p:nvPr/>
        </p:nvSpPr>
        <p:spPr>
          <a:xfrm>
            <a:off x="2667000" y="2819400"/>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mn-lt"/>
              </a:rPr>
              <a:t>Ethics: </a:t>
            </a:r>
            <a:r>
              <a:rPr lang="en-US" sz="2000" dirty="0">
                <a:solidFill>
                  <a:schemeClr val="bg1"/>
                </a:solidFill>
                <a:latin typeface="+mn-lt"/>
              </a:rPr>
              <a:t>Inner Free Will, Moral Agency. Correspondence between what we desire and what we ought to desire.</a:t>
            </a:r>
          </a:p>
        </p:txBody>
      </p:sp>
      <p:sp>
        <p:nvSpPr>
          <p:cNvPr id="22" name="TextBox 21">
            <a:extLst>
              <a:ext uri="{FF2B5EF4-FFF2-40B4-BE49-F238E27FC236}">
                <a16:creationId xmlns:a16="http://schemas.microsoft.com/office/drawing/2014/main" id="{66FDB9F0-FB8B-636A-8237-CE2247D52461}"/>
              </a:ext>
            </a:extLst>
          </p:cNvPr>
          <p:cNvSpPr txBox="1"/>
          <p:nvPr/>
        </p:nvSpPr>
        <p:spPr>
          <a:xfrm>
            <a:off x="2667000" y="3505200"/>
            <a:ext cx="61529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mn-lt"/>
              </a:rPr>
              <a:t>Politics: </a:t>
            </a:r>
            <a:r>
              <a:rPr lang="en-US" sz="2000" dirty="0">
                <a:solidFill>
                  <a:schemeClr val="bg1"/>
                </a:solidFill>
                <a:latin typeface="+mn-lt"/>
              </a:rPr>
              <a:t>External freedom within a societal environment. </a:t>
            </a:r>
          </a:p>
        </p:txBody>
      </p:sp>
      <p:sp>
        <p:nvSpPr>
          <p:cNvPr id="24" name="TextBox 23">
            <a:extLst>
              <a:ext uri="{FF2B5EF4-FFF2-40B4-BE49-F238E27FC236}">
                <a16:creationId xmlns:a16="http://schemas.microsoft.com/office/drawing/2014/main" id="{2BC51F42-F463-44C5-4802-5956EC263828}"/>
              </a:ext>
            </a:extLst>
          </p:cNvPr>
          <p:cNvSpPr txBox="1"/>
          <p:nvPr/>
        </p:nvSpPr>
        <p:spPr>
          <a:xfrm>
            <a:off x="2895600" y="3810000"/>
            <a:ext cx="8991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mn-lt"/>
              </a:rPr>
              <a:t>Individual Freedom: </a:t>
            </a:r>
            <a:r>
              <a:rPr lang="en-US" sz="2000" dirty="0">
                <a:solidFill>
                  <a:schemeClr val="bg1"/>
                </a:solidFill>
                <a:latin typeface="+mn-lt"/>
              </a:rPr>
              <a:t>An individual is free to do as they wish within the larger society.</a:t>
            </a:r>
          </a:p>
        </p:txBody>
      </p:sp>
      <p:sp>
        <p:nvSpPr>
          <p:cNvPr id="26" name="TextBox 25">
            <a:extLst>
              <a:ext uri="{FF2B5EF4-FFF2-40B4-BE49-F238E27FC236}">
                <a16:creationId xmlns:a16="http://schemas.microsoft.com/office/drawing/2014/main" id="{9A37E7A7-FB9D-4DCC-D81F-01035C0A14AD}"/>
              </a:ext>
            </a:extLst>
          </p:cNvPr>
          <p:cNvSpPr txBox="1"/>
          <p:nvPr/>
        </p:nvSpPr>
        <p:spPr>
          <a:xfrm>
            <a:off x="2895600" y="4114800"/>
            <a:ext cx="88392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mn-lt"/>
              </a:rPr>
              <a:t>Political Freedom: </a:t>
            </a:r>
            <a:r>
              <a:rPr lang="en-US" sz="2000" dirty="0">
                <a:solidFill>
                  <a:schemeClr val="bg1"/>
                </a:solidFill>
                <a:latin typeface="+mn-lt"/>
              </a:rPr>
              <a:t>Granted citizenship and suffrage (voting and representation).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n-lt"/>
              </a:rPr>
              <a:t>share in the sovereignty of the state. </a:t>
            </a:r>
          </a:p>
        </p:txBody>
      </p:sp>
      <p:sp>
        <p:nvSpPr>
          <p:cNvPr id="27" name="TextBox 26">
            <a:extLst>
              <a:ext uri="{FF2B5EF4-FFF2-40B4-BE49-F238E27FC236}">
                <a16:creationId xmlns:a16="http://schemas.microsoft.com/office/drawing/2014/main" id="{0E3090B9-540D-09D1-7AFC-D4EA60E24467}"/>
              </a:ext>
            </a:extLst>
          </p:cNvPr>
          <p:cNvSpPr txBox="1"/>
          <p:nvPr/>
        </p:nvSpPr>
        <p:spPr>
          <a:xfrm>
            <a:off x="1371600" y="2438400"/>
            <a:ext cx="990600" cy="400110"/>
          </a:xfrm>
          <a:prstGeom prst="rect">
            <a:avLst/>
          </a:prstGeom>
          <a:noFill/>
        </p:spPr>
        <p:txBody>
          <a:bodyPr wrap="square">
            <a:spAutoFit/>
          </a:bodyPr>
          <a:lstStyle/>
          <a:p>
            <a:pPr eaLnBrk="1" hangingPunct="1">
              <a:defRPr/>
            </a:pPr>
            <a:r>
              <a:rPr lang="en-US" sz="2000" b="1" dirty="0">
                <a:solidFill>
                  <a:srgbClr val="00B050"/>
                </a:solidFill>
                <a:latin typeface="+mn-lt"/>
              </a:rPr>
              <a:t>Natural</a:t>
            </a:r>
            <a:endParaRPr lang="en-US" sz="2000" dirty="0">
              <a:solidFill>
                <a:srgbClr val="00B050"/>
              </a:solidFill>
              <a:latin typeface="+mn-lt"/>
            </a:endParaRPr>
          </a:p>
        </p:txBody>
      </p:sp>
      <p:sp>
        <p:nvSpPr>
          <p:cNvPr id="28" name="TextBox 27">
            <a:extLst>
              <a:ext uri="{FF2B5EF4-FFF2-40B4-BE49-F238E27FC236}">
                <a16:creationId xmlns:a16="http://schemas.microsoft.com/office/drawing/2014/main" id="{88F7E894-1F4A-BC90-A2B1-5A21ADD64EC7}"/>
              </a:ext>
            </a:extLst>
          </p:cNvPr>
          <p:cNvSpPr txBox="1"/>
          <p:nvPr/>
        </p:nvSpPr>
        <p:spPr>
          <a:xfrm>
            <a:off x="1397478" y="2971800"/>
            <a:ext cx="838200" cy="400110"/>
          </a:xfrm>
          <a:prstGeom prst="rect">
            <a:avLst/>
          </a:prstGeom>
          <a:noFill/>
        </p:spPr>
        <p:txBody>
          <a:bodyPr wrap="square">
            <a:spAutoFit/>
          </a:bodyPr>
          <a:lstStyle/>
          <a:p>
            <a:pPr eaLnBrk="1" hangingPunct="1">
              <a:defRPr/>
            </a:pPr>
            <a:r>
              <a:rPr lang="en-US" sz="2000" b="1" dirty="0">
                <a:solidFill>
                  <a:srgbClr val="00B050"/>
                </a:solidFill>
                <a:latin typeface="+mn-lt"/>
              </a:rPr>
              <a:t>Moral</a:t>
            </a:r>
            <a:endParaRPr lang="en-US" sz="2000" dirty="0">
              <a:solidFill>
                <a:srgbClr val="00B050"/>
              </a:solidFill>
              <a:latin typeface="+mn-lt"/>
            </a:endParaRPr>
          </a:p>
        </p:txBody>
      </p:sp>
      <p:sp>
        <p:nvSpPr>
          <p:cNvPr id="29" name="TextBox 28">
            <a:extLst>
              <a:ext uri="{FF2B5EF4-FFF2-40B4-BE49-F238E27FC236}">
                <a16:creationId xmlns:a16="http://schemas.microsoft.com/office/drawing/2014/main" id="{DBA183A0-4754-9E8D-A15E-3BB7E558F77B}"/>
              </a:ext>
            </a:extLst>
          </p:cNvPr>
          <p:cNvSpPr txBox="1"/>
          <p:nvPr/>
        </p:nvSpPr>
        <p:spPr>
          <a:xfrm>
            <a:off x="963354" y="3962400"/>
            <a:ext cx="1870364" cy="400110"/>
          </a:xfrm>
          <a:prstGeom prst="rect">
            <a:avLst/>
          </a:prstGeom>
          <a:noFill/>
        </p:spPr>
        <p:txBody>
          <a:bodyPr wrap="square">
            <a:spAutoFit/>
          </a:bodyPr>
          <a:lstStyle/>
          <a:p>
            <a:pPr eaLnBrk="1" hangingPunct="1">
              <a:defRPr/>
            </a:pPr>
            <a:r>
              <a:rPr lang="en-US" sz="2000" b="1" dirty="0">
                <a:solidFill>
                  <a:srgbClr val="00B050"/>
                </a:solidFill>
                <a:latin typeface="+mn-lt"/>
              </a:rPr>
              <a:t>Circumstantial</a:t>
            </a:r>
            <a:endParaRPr lang="en-US" sz="2000" dirty="0">
              <a:solidFill>
                <a:srgbClr val="00B050"/>
              </a:solidFill>
              <a:latin typeface="+mn-lt"/>
            </a:endParaRPr>
          </a:p>
        </p:txBody>
      </p:sp>
    </p:spTree>
    <p:extLst>
      <p:ext uri="{BB962C8B-B14F-4D97-AF65-F5344CB8AC3E}">
        <p14:creationId xmlns:p14="http://schemas.microsoft.com/office/powerpoint/2010/main" val="3314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7" grpId="0"/>
      <p:bldP spid="3" grpId="0"/>
      <p:bldP spid="6" grpId="0"/>
      <p:bldP spid="15" grpId="0"/>
      <p:bldP spid="22"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sp>
        <p:nvSpPr>
          <p:cNvPr id="9" name="Text Box 17">
            <a:extLst>
              <a:ext uri="{FF2B5EF4-FFF2-40B4-BE49-F238E27FC236}">
                <a16:creationId xmlns:a16="http://schemas.microsoft.com/office/drawing/2014/main" id="{EDFA9F34-4FB3-484F-953E-4CD60096B55F}"/>
              </a:ext>
            </a:extLst>
          </p:cNvPr>
          <p:cNvSpPr txBox="1">
            <a:spLocks noChangeArrowheads="1"/>
          </p:cNvSpPr>
          <p:nvPr/>
        </p:nvSpPr>
        <p:spPr bwMode="auto">
          <a:xfrm>
            <a:off x="228600" y="0"/>
            <a:ext cx="9057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600" b="1" dirty="0">
                <a:solidFill>
                  <a:srgbClr val="00FF00"/>
                </a:solidFill>
              </a:rPr>
              <a:t>1</a:t>
            </a:r>
            <a:r>
              <a:rPr lang="en-US" altLang="en-US" sz="3600" b="1" baseline="30000" dirty="0">
                <a:solidFill>
                  <a:srgbClr val="00FF00"/>
                </a:solidFill>
              </a:rPr>
              <a:t>st</a:t>
            </a:r>
            <a:r>
              <a:rPr lang="en-US" altLang="en-US" sz="3600" b="1" dirty="0">
                <a:solidFill>
                  <a:srgbClr val="00FF00"/>
                </a:solidFill>
              </a:rPr>
              <a:t> NATURAL FREEDOM (metaphysics)</a:t>
            </a:r>
          </a:p>
        </p:txBody>
      </p:sp>
      <p:pic>
        <p:nvPicPr>
          <p:cNvPr id="6" name="Picture 5">
            <a:extLst>
              <a:ext uri="{FF2B5EF4-FFF2-40B4-BE49-F238E27FC236}">
                <a16:creationId xmlns:a16="http://schemas.microsoft.com/office/drawing/2014/main" id="{2EA22D7F-7F5C-476D-BBE5-C4E9A16F1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64" y="635940"/>
            <a:ext cx="3311236" cy="2480523"/>
          </a:xfrm>
          <a:prstGeom prst="rect">
            <a:avLst/>
          </a:prstGeom>
        </p:spPr>
      </p:pic>
      <p:sp>
        <p:nvSpPr>
          <p:cNvPr id="18" name="TextBox 17">
            <a:extLst>
              <a:ext uri="{FF2B5EF4-FFF2-40B4-BE49-F238E27FC236}">
                <a16:creationId xmlns:a16="http://schemas.microsoft.com/office/drawing/2014/main" id="{7C673F4B-19EB-4280-A149-C92C30B2728E}"/>
              </a:ext>
            </a:extLst>
          </p:cNvPr>
          <p:cNvSpPr txBox="1"/>
          <p:nvPr/>
        </p:nvSpPr>
        <p:spPr>
          <a:xfrm>
            <a:off x="5105400" y="927318"/>
            <a:ext cx="3200400" cy="1815882"/>
          </a:xfrm>
          <a:prstGeom prst="rect">
            <a:avLst/>
          </a:prstGeom>
          <a:noFill/>
        </p:spPr>
        <p:txBody>
          <a:bodyPr wrap="square">
            <a:spAutoFit/>
          </a:bodyPr>
          <a:lstStyle/>
          <a:p>
            <a:pPr algn="ctr" eaLnBrk="1" hangingPunct="1">
              <a:defRPr/>
            </a:pPr>
            <a:r>
              <a:rPr lang="en-US" sz="2800" dirty="0">
                <a:solidFill>
                  <a:srgbClr val="00FF00"/>
                </a:solidFill>
                <a:latin typeface="+mn-lt"/>
              </a:rPr>
              <a:t>Agency</a:t>
            </a:r>
          </a:p>
          <a:p>
            <a:pPr algn="ctr" eaLnBrk="1" hangingPunct="1">
              <a:defRPr/>
            </a:pPr>
            <a:r>
              <a:rPr lang="en-US" sz="2800" dirty="0">
                <a:solidFill>
                  <a:srgbClr val="00FF00"/>
                </a:solidFill>
                <a:latin typeface="+mn-lt"/>
              </a:rPr>
              <a:t>Free Will </a:t>
            </a:r>
          </a:p>
          <a:p>
            <a:pPr algn="ctr" eaLnBrk="1" hangingPunct="1">
              <a:defRPr/>
            </a:pPr>
            <a:r>
              <a:rPr lang="en-US" sz="2800" dirty="0">
                <a:solidFill>
                  <a:srgbClr val="00FF00"/>
                </a:solidFill>
                <a:latin typeface="+mn-lt"/>
              </a:rPr>
              <a:t>Freedom of Choice Metaphysical Liberty</a:t>
            </a:r>
          </a:p>
        </p:txBody>
      </p:sp>
      <p:sp>
        <p:nvSpPr>
          <p:cNvPr id="19" name="TextBox 18">
            <a:extLst>
              <a:ext uri="{FF2B5EF4-FFF2-40B4-BE49-F238E27FC236}">
                <a16:creationId xmlns:a16="http://schemas.microsoft.com/office/drawing/2014/main" id="{298BCBC0-BE35-47F0-BFFC-1CDC7BBFCCAA}"/>
              </a:ext>
            </a:extLst>
          </p:cNvPr>
          <p:cNvSpPr txBox="1"/>
          <p:nvPr/>
        </p:nvSpPr>
        <p:spPr>
          <a:xfrm>
            <a:off x="4800600" y="3090208"/>
            <a:ext cx="7177136" cy="1938992"/>
          </a:xfrm>
          <a:prstGeom prst="rect">
            <a:avLst/>
          </a:prstGeom>
          <a:noFill/>
        </p:spPr>
        <p:txBody>
          <a:bodyPr wrap="square">
            <a:spAutoFit/>
          </a:bodyPr>
          <a:lstStyle/>
          <a:p>
            <a:pPr eaLnBrk="1" hangingPunct="1">
              <a:defRPr/>
            </a:pPr>
            <a:r>
              <a:rPr lang="en-US" sz="2000" b="1" dirty="0">
                <a:solidFill>
                  <a:srgbClr val="FF0000"/>
                </a:solidFill>
                <a:latin typeface="+mn-lt"/>
              </a:rPr>
              <a:t>DETERMINISM: </a:t>
            </a:r>
            <a:r>
              <a:rPr lang="en-US" sz="2000" dirty="0">
                <a:solidFill>
                  <a:schemeClr val="bg1"/>
                </a:solidFill>
                <a:latin typeface="+mn-lt"/>
              </a:rPr>
              <a:t>“The theory that all events, </a:t>
            </a:r>
          </a:p>
          <a:p>
            <a:pPr eaLnBrk="1" hangingPunct="1">
              <a:defRPr/>
            </a:pPr>
            <a:r>
              <a:rPr lang="en-US" sz="2000" dirty="0">
                <a:solidFill>
                  <a:schemeClr val="bg1"/>
                </a:solidFill>
                <a:latin typeface="+mn-lt"/>
              </a:rPr>
              <a:t>including human action, are ultimately </a:t>
            </a:r>
          </a:p>
          <a:p>
            <a:pPr eaLnBrk="1" hangingPunct="1">
              <a:defRPr/>
            </a:pPr>
            <a:r>
              <a:rPr lang="en-US" sz="2000" dirty="0">
                <a:solidFill>
                  <a:srgbClr val="FF0000"/>
                </a:solidFill>
                <a:latin typeface="+mn-lt"/>
              </a:rPr>
              <a:t>determined by causes external to the will</a:t>
            </a:r>
            <a:r>
              <a:rPr lang="en-US" sz="2000" dirty="0">
                <a:solidFill>
                  <a:schemeClr val="bg1"/>
                </a:solidFill>
                <a:latin typeface="+mn-lt"/>
              </a:rPr>
              <a:t>. </a:t>
            </a:r>
          </a:p>
          <a:p>
            <a:pPr eaLnBrk="1" hangingPunct="1">
              <a:defRPr/>
            </a:pPr>
            <a:r>
              <a:rPr lang="en-US" sz="2000" dirty="0">
                <a:solidFill>
                  <a:schemeClr val="bg1"/>
                </a:solidFill>
                <a:latin typeface="+mn-lt"/>
              </a:rPr>
              <a:t>Some philosophers have taken determinism to imply that individual human beings have </a:t>
            </a:r>
            <a:r>
              <a:rPr lang="en-US" sz="2000" dirty="0">
                <a:solidFill>
                  <a:srgbClr val="FF0000"/>
                </a:solidFill>
                <a:latin typeface="+mn-lt"/>
              </a:rPr>
              <a:t>no free will </a:t>
            </a:r>
            <a:r>
              <a:rPr lang="en-US" sz="2000" dirty="0">
                <a:solidFill>
                  <a:schemeClr val="bg1"/>
                </a:solidFill>
                <a:latin typeface="+mn-lt"/>
              </a:rPr>
              <a:t>and cannot be held morally responsible for their actions.” </a:t>
            </a:r>
            <a:r>
              <a:rPr lang="en-US" sz="1200" dirty="0">
                <a:solidFill>
                  <a:schemeClr val="bg1"/>
                </a:solidFill>
                <a:latin typeface="+mn-lt"/>
              </a:rPr>
              <a:t>(Google Dictionary)</a:t>
            </a:r>
          </a:p>
        </p:txBody>
      </p:sp>
      <p:sp>
        <p:nvSpPr>
          <p:cNvPr id="2" name="Rectangle 1">
            <a:extLst>
              <a:ext uri="{FF2B5EF4-FFF2-40B4-BE49-F238E27FC236}">
                <a16:creationId xmlns:a16="http://schemas.microsoft.com/office/drawing/2014/main" id="{58C241CA-30F3-40AD-A937-A9964B07B2EF}"/>
              </a:ext>
            </a:extLst>
          </p:cNvPr>
          <p:cNvSpPr/>
          <p:nvPr/>
        </p:nvSpPr>
        <p:spPr>
          <a:xfrm>
            <a:off x="22480" y="3172137"/>
            <a:ext cx="4625720" cy="3477875"/>
          </a:xfrm>
          <a:prstGeom prst="rect">
            <a:avLst/>
          </a:prstGeom>
        </p:spPr>
        <p:txBody>
          <a:bodyPr wrap="square">
            <a:spAutoFit/>
          </a:bodyPr>
          <a:lstStyle/>
          <a:p>
            <a:r>
              <a:rPr lang="en-US" sz="2000" b="1" dirty="0">
                <a:solidFill>
                  <a:srgbClr val="00FF00"/>
                </a:solidFill>
                <a:latin typeface="+mn-lt"/>
                <a:ea typeface="Calibri" panose="020F0502020204030204" pitchFamily="34" charset="0"/>
              </a:rPr>
              <a:t>Mortimer Adler: </a:t>
            </a:r>
            <a:r>
              <a:rPr lang="en-US" sz="2000" dirty="0">
                <a:solidFill>
                  <a:schemeClr val="bg1"/>
                </a:solidFill>
                <a:latin typeface="+mn-lt"/>
                <a:ea typeface="Calibri" panose="020F0502020204030204" pitchFamily="34" charset="0"/>
              </a:rPr>
              <a:t>“We are born with it in our possession. … It is </a:t>
            </a:r>
            <a:r>
              <a:rPr lang="en-US" sz="2000" dirty="0">
                <a:solidFill>
                  <a:srgbClr val="00FF00"/>
                </a:solidFill>
                <a:latin typeface="+mn-lt"/>
                <a:ea typeface="Calibri" panose="020F0502020204030204" pitchFamily="34" charset="0"/>
              </a:rPr>
              <a:t>freedom of choice </a:t>
            </a:r>
            <a:r>
              <a:rPr lang="en-US" sz="2000" dirty="0">
                <a:solidFill>
                  <a:schemeClr val="bg1"/>
                </a:solidFill>
                <a:latin typeface="+mn-lt"/>
                <a:ea typeface="Calibri" panose="020F0502020204030204" pitchFamily="34" charset="0"/>
              </a:rPr>
              <a:t>– the liberty of being able to choose otherwise than we did. …</a:t>
            </a:r>
            <a:r>
              <a:rPr lang="en-US" sz="2000" dirty="0">
                <a:solidFill>
                  <a:schemeClr val="bg1"/>
                </a:solidFill>
                <a:latin typeface="+mn-lt"/>
              </a:rPr>
              <a:t>There would be no sense at all in saying that we are </a:t>
            </a:r>
            <a:r>
              <a:rPr lang="en-US" sz="2000" dirty="0">
                <a:solidFill>
                  <a:srgbClr val="FFFF00"/>
                </a:solidFill>
                <a:latin typeface="+mn-lt"/>
              </a:rPr>
              <a:t>entitled</a:t>
            </a:r>
            <a:r>
              <a:rPr lang="en-US" sz="2000" dirty="0">
                <a:solidFill>
                  <a:schemeClr val="bg1"/>
                </a:solidFill>
                <a:latin typeface="+mn-lt"/>
              </a:rPr>
              <a:t> to have free will or freedom of choice.  That is a good conferred on us by nature [whether we like it or not] … The lower animals are deprived of it, but we cannot say they are deprived of something they are entitled to.” </a:t>
            </a:r>
            <a:r>
              <a:rPr lang="en-US" sz="1200" dirty="0">
                <a:solidFill>
                  <a:schemeClr val="bg1"/>
                </a:solidFill>
                <a:latin typeface="+mn-lt"/>
              </a:rPr>
              <a:t>(Six Great Ideas, p.140, 141, 149)</a:t>
            </a:r>
          </a:p>
        </p:txBody>
      </p:sp>
      <p:sp>
        <p:nvSpPr>
          <p:cNvPr id="11" name="TextBox 10">
            <a:extLst>
              <a:ext uri="{FF2B5EF4-FFF2-40B4-BE49-F238E27FC236}">
                <a16:creationId xmlns:a16="http://schemas.microsoft.com/office/drawing/2014/main" id="{3F52B128-3838-4A25-9C93-1CD11074B546}"/>
              </a:ext>
            </a:extLst>
          </p:cNvPr>
          <p:cNvSpPr txBox="1"/>
          <p:nvPr/>
        </p:nvSpPr>
        <p:spPr>
          <a:xfrm>
            <a:off x="4876799" y="5105400"/>
            <a:ext cx="7315201" cy="1631216"/>
          </a:xfrm>
          <a:prstGeom prst="rect">
            <a:avLst/>
          </a:prstGeom>
          <a:noFill/>
        </p:spPr>
        <p:txBody>
          <a:bodyPr wrap="square">
            <a:spAutoFit/>
          </a:bodyPr>
          <a:lstStyle/>
          <a:p>
            <a:pPr eaLnBrk="1" hangingPunct="1">
              <a:defRPr/>
            </a:pPr>
            <a:r>
              <a:rPr lang="en-US" sz="2000" b="1" dirty="0">
                <a:solidFill>
                  <a:srgbClr val="FF0000"/>
                </a:solidFill>
                <a:latin typeface="+mn-lt"/>
              </a:rPr>
              <a:t>PREDESTINATION: </a:t>
            </a:r>
            <a:r>
              <a:rPr lang="en-US" sz="2000" dirty="0">
                <a:solidFill>
                  <a:schemeClr val="bg1"/>
                </a:solidFill>
                <a:latin typeface="+mn-lt"/>
              </a:rPr>
              <a:t>“The </a:t>
            </a:r>
            <a:r>
              <a:rPr lang="en-US" sz="2000" dirty="0">
                <a:solidFill>
                  <a:srgbClr val="FF0000"/>
                </a:solidFill>
                <a:latin typeface="+mn-lt"/>
              </a:rPr>
              <a:t>false doctrine </a:t>
            </a:r>
            <a:r>
              <a:rPr lang="en-US" sz="2000" dirty="0">
                <a:solidFill>
                  <a:schemeClr val="bg1"/>
                </a:solidFill>
                <a:latin typeface="+mn-lt"/>
              </a:rPr>
              <a:t>that from all eternity God has </a:t>
            </a:r>
            <a:r>
              <a:rPr lang="en-US" sz="2000" dirty="0">
                <a:solidFill>
                  <a:srgbClr val="FF0000"/>
                </a:solidFill>
                <a:latin typeface="+mn-lt"/>
              </a:rPr>
              <a:t>ordered</a:t>
            </a:r>
            <a:r>
              <a:rPr lang="en-US" sz="2000" dirty="0">
                <a:solidFill>
                  <a:schemeClr val="bg1"/>
                </a:solidFill>
                <a:latin typeface="+mn-lt"/>
              </a:rPr>
              <a:t> whatever comes to pass, having particular reference to the salvation or damnation of souls … and there is said to be </a:t>
            </a:r>
            <a:r>
              <a:rPr lang="en-US" sz="2000" dirty="0">
                <a:solidFill>
                  <a:srgbClr val="FF0000"/>
                </a:solidFill>
                <a:latin typeface="+mn-lt"/>
              </a:rPr>
              <a:t>nothing any individual can do </a:t>
            </a:r>
            <a:r>
              <a:rPr lang="en-US" sz="2000" dirty="0">
                <a:solidFill>
                  <a:schemeClr val="bg1"/>
                </a:solidFill>
                <a:latin typeface="+mn-lt"/>
              </a:rPr>
              <a:t>to escape his predestined inheritance in heaven or in hell as the case may be.” </a:t>
            </a:r>
            <a:r>
              <a:rPr lang="en-US" sz="1200" dirty="0">
                <a:solidFill>
                  <a:schemeClr val="bg1"/>
                </a:solidFill>
                <a:latin typeface="+mn-lt"/>
              </a:rPr>
              <a:t>(Bruce R. McConkie, Mormon Doctrine, p588)</a:t>
            </a:r>
          </a:p>
        </p:txBody>
      </p:sp>
      <p:pic>
        <p:nvPicPr>
          <p:cNvPr id="8" name="Picture 7" descr="A hand holding a light bulb&#10;&#10;Description automatically generated with low confidence">
            <a:extLst>
              <a:ext uri="{FF2B5EF4-FFF2-40B4-BE49-F238E27FC236}">
                <a16:creationId xmlns:a16="http://schemas.microsoft.com/office/drawing/2014/main" id="{2A20D7CD-EBAF-466F-9311-091A1F83F4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128363"/>
            <a:ext cx="2408896" cy="3799141"/>
          </a:xfrm>
          <a:prstGeom prst="rect">
            <a:avLst/>
          </a:prstGeom>
        </p:spPr>
      </p:pic>
      <p:cxnSp>
        <p:nvCxnSpPr>
          <p:cNvPr id="5" name="Straight Connector 4">
            <a:extLst>
              <a:ext uri="{FF2B5EF4-FFF2-40B4-BE49-F238E27FC236}">
                <a16:creationId xmlns:a16="http://schemas.microsoft.com/office/drawing/2014/main" id="{9076AC2C-3225-8F11-D0D2-95A9C752D5F0}"/>
              </a:ext>
            </a:extLst>
          </p:cNvPr>
          <p:cNvCxnSpPr>
            <a:cxnSpLocks/>
          </p:cNvCxnSpPr>
          <p:nvPr/>
        </p:nvCxnSpPr>
        <p:spPr>
          <a:xfrm>
            <a:off x="4724400" y="3200400"/>
            <a:ext cx="0" cy="3505200"/>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03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ext&#10;&#10;Description automatically generated">
            <a:extLst>
              <a:ext uri="{FF2B5EF4-FFF2-40B4-BE49-F238E27FC236}">
                <a16:creationId xmlns:a16="http://schemas.microsoft.com/office/drawing/2014/main" id="{BB71655B-2D07-46CE-B826-71CCA7D59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75285"/>
            <a:ext cx="4359992" cy="2868168"/>
          </a:xfrm>
          <a:prstGeom prst="rect">
            <a:avLst/>
          </a:prstGeom>
        </p:spPr>
      </p:pic>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9" name="Text Box 17">
            <a:extLst>
              <a:ext uri="{FF2B5EF4-FFF2-40B4-BE49-F238E27FC236}">
                <a16:creationId xmlns:a16="http://schemas.microsoft.com/office/drawing/2014/main" id="{EDFA9F34-4FB3-484F-953E-4CD60096B55F}"/>
              </a:ext>
            </a:extLst>
          </p:cNvPr>
          <p:cNvSpPr txBox="1">
            <a:spLocks noChangeArrowheads="1"/>
          </p:cNvSpPr>
          <p:nvPr/>
        </p:nvSpPr>
        <p:spPr bwMode="auto">
          <a:xfrm>
            <a:off x="228600" y="0"/>
            <a:ext cx="1196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600" b="1" dirty="0">
                <a:solidFill>
                  <a:srgbClr val="00FF00"/>
                </a:solidFill>
              </a:rPr>
              <a:t>2</a:t>
            </a:r>
            <a:r>
              <a:rPr lang="en-US" altLang="en-US" sz="3600" b="1" baseline="30000" dirty="0">
                <a:solidFill>
                  <a:srgbClr val="00FF00"/>
                </a:solidFill>
              </a:rPr>
              <a:t>nd</a:t>
            </a:r>
            <a:r>
              <a:rPr lang="en-US" altLang="en-US" sz="3600" b="1" dirty="0">
                <a:solidFill>
                  <a:srgbClr val="00FF00"/>
                </a:solidFill>
              </a:rPr>
              <a:t> MORAL FREEDOM (ethics)</a:t>
            </a:r>
          </a:p>
        </p:txBody>
      </p:sp>
      <p:pic>
        <p:nvPicPr>
          <p:cNvPr id="18" name="Picture 17">
            <a:extLst>
              <a:ext uri="{FF2B5EF4-FFF2-40B4-BE49-F238E27FC236}">
                <a16:creationId xmlns:a16="http://schemas.microsoft.com/office/drawing/2014/main" id="{04CF0DE5-F058-4FF8-8CCD-2D0C37F20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002" y="2360573"/>
            <a:ext cx="1384995" cy="1384995"/>
          </a:xfrm>
          <a:prstGeom prst="rect">
            <a:avLst/>
          </a:prstGeom>
        </p:spPr>
      </p:pic>
      <p:sp>
        <p:nvSpPr>
          <p:cNvPr id="11" name="TextBox 10">
            <a:extLst>
              <a:ext uri="{FF2B5EF4-FFF2-40B4-BE49-F238E27FC236}">
                <a16:creationId xmlns:a16="http://schemas.microsoft.com/office/drawing/2014/main" id="{4FCDB551-B4FB-46A0-8B22-C4D756E28F05}"/>
              </a:ext>
            </a:extLst>
          </p:cNvPr>
          <p:cNvSpPr txBox="1"/>
          <p:nvPr/>
        </p:nvSpPr>
        <p:spPr>
          <a:xfrm>
            <a:off x="4595452" y="685800"/>
            <a:ext cx="7582535" cy="523220"/>
          </a:xfrm>
          <a:prstGeom prst="rect">
            <a:avLst/>
          </a:prstGeom>
          <a:noFill/>
        </p:spPr>
        <p:txBody>
          <a:bodyPr wrap="square">
            <a:spAutoFit/>
          </a:bodyPr>
          <a:lstStyle/>
          <a:p>
            <a:pPr algn="ctr" eaLnBrk="1" hangingPunct="1">
              <a:defRPr/>
            </a:pPr>
            <a:r>
              <a:rPr lang="en-US" sz="2800" dirty="0">
                <a:solidFill>
                  <a:srgbClr val="00FF00"/>
                </a:solidFill>
                <a:latin typeface="+mn-lt"/>
              </a:rPr>
              <a:t>Inner freedom, Acquired Freedom, Ethical Liberty</a:t>
            </a:r>
          </a:p>
        </p:txBody>
      </p:sp>
      <p:sp>
        <p:nvSpPr>
          <p:cNvPr id="2" name="Rectangle 1">
            <a:extLst>
              <a:ext uri="{FF2B5EF4-FFF2-40B4-BE49-F238E27FC236}">
                <a16:creationId xmlns:a16="http://schemas.microsoft.com/office/drawing/2014/main" id="{41D99C3B-6596-48EC-9A59-66A79151DA77}"/>
              </a:ext>
            </a:extLst>
          </p:cNvPr>
          <p:cNvSpPr/>
          <p:nvPr/>
        </p:nvSpPr>
        <p:spPr>
          <a:xfrm>
            <a:off x="65810" y="3683675"/>
            <a:ext cx="5929746" cy="2031325"/>
          </a:xfrm>
          <a:prstGeom prst="rect">
            <a:avLst/>
          </a:prstGeom>
        </p:spPr>
        <p:txBody>
          <a:bodyPr wrap="square">
            <a:spAutoFit/>
          </a:bodyPr>
          <a:lstStyle/>
          <a:p>
            <a:r>
              <a:rPr lang="en-US" b="1" dirty="0">
                <a:solidFill>
                  <a:srgbClr val="00FF00"/>
                </a:solidFill>
                <a:latin typeface="+mn-lt"/>
              </a:rPr>
              <a:t>Mortimer Adler: </a:t>
            </a:r>
            <a:r>
              <a:rPr lang="en-US" dirty="0">
                <a:solidFill>
                  <a:schemeClr val="bg1"/>
                </a:solidFill>
                <a:latin typeface="+mn-lt"/>
              </a:rPr>
              <a:t>“Moral liberty lies in </a:t>
            </a:r>
            <a:r>
              <a:rPr lang="en-US" dirty="0">
                <a:solidFill>
                  <a:srgbClr val="00FF00"/>
                </a:solidFill>
                <a:latin typeface="+mn-lt"/>
              </a:rPr>
              <a:t>reason’s control </a:t>
            </a:r>
            <a:r>
              <a:rPr lang="en-US" dirty="0">
                <a:solidFill>
                  <a:schemeClr val="bg1"/>
                </a:solidFill>
                <a:latin typeface="+mn-lt"/>
              </a:rPr>
              <a:t>of the passions. … It is possessed only by those who, in the course of their personal development, have acquired some measure of </a:t>
            </a:r>
            <a:r>
              <a:rPr lang="en-US" dirty="0">
                <a:solidFill>
                  <a:srgbClr val="00FF00"/>
                </a:solidFill>
                <a:latin typeface="+mn-lt"/>
              </a:rPr>
              <a:t>virtue and wisdom</a:t>
            </a:r>
            <a:r>
              <a:rPr lang="en-US" dirty="0">
                <a:solidFill>
                  <a:schemeClr val="bg1"/>
                </a:solidFill>
                <a:latin typeface="+mn-lt"/>
              </a:rPr>
              <a:t>. … Moral freedom consists in our having a will that is habitually disposed by virtue to </a:t>
            </a:r>
            <a:r>
              <a:rPr lang="en-US" dirty="0">
                <a:solidFill>
                  <a:srgbClr val="00FF00"/>
                </a:solidFill>
                <a:latin typeface="+mn-lt"/>
              </a:rPr>
              <a:t>will as it ought</a:t>
            </a:r>
            <a:r>
              <a:rPr lang="en-US" dirty="0">
                <a:solidFill>
                  <a:schemeClr val="bg1"/>
                </a:solidFill>
                <a:latin typeface="+mn-lt"/>
              </a:rPr>
              <a:t>. </a:t>
            </a:r>
            <a:r>
              <a:rPr lang="en-US" dirty="0">
                <a:solidFill>
                  <a:srgbClr val="FF0000"/>
                </a:solidFill>
                <a:latin typeface="+mn-lt"/>
              </a:rPr>
              <a:t>Human bondage </a:t>
            </a:r>
            <a:r>
              <a:rPr lang="en-US" dirty="0">
                <a:solidFill>
                  <a:schemeClr val="bg1"/>
                </a:solidFill>
                <a:latin typeface="+mn-lt"/>
              </a:rPr>
              <a:t>is our </a:t>
            </a:r>
            <a:r>
              <a:rPr lang="en-US" dirty="0">
                <a:solidFill>
                  <a:srgbClr val="FF0000"/>
                </a:solidFill>
                <a:latin typeface="+mn-lt"/>
              </a:rPr>
              <a:t>enslavement by appetites </a:t>
            </a:r>
            <a:r>
              <a:rPr lang="en-US" dirty="0">
                <a:solidFill>
                  <a:schemeClr val="bg1"/>
                </a:solidFill>
                <a:latin typeface="+mn-lt"/>
              </a:rPr>
              <a:t>and passions of our lower nature.” </a:t>
            </a:r>
            <a:r>
              <a:rPr lang="en-US" sz="1200" dirty="0">
                <a:solidFill>
                  <a:schemeClr val="bg1"/>
                </a:solidFill>
                <a:latin typeface="+mn-lt"/>
              </a:rPr>
              <a:t>(Six Great Ideas, p.141-2) </a:t>
            </a:r>
          </a:p>
        </p:txBody>
      </p:sp>
      <p:sp>
        <p:nvSpPr>
          <p:cNvPr id="5" name="Rectangle 4">
            <a:extLst>
              <a:ext uri="{FF2B5EF4-FFF2-40B4-BE49-F238E27FC236}">
                <a16:creationId xmlns:a16="http://schemas.microsoft.com/office/drawing/2014/main" id="{F990D8E2-9A93-462A-A667-E3CE14B0FCF6}"/>
              </a:ext>
            </a:extLst>
          </p:cNvPr>
          <p:cNvSpPr/>
          <p:nvPr/>
        </p:nvSpPr>
        <p:spPr>
          <a:xfrm>
            <a:off x="6096000" y="5562600"/>
            <a:ext cx="6081987" cy="1200329"/>
          </a:xfrm>
          <a:prstGeom prst="rect">
            <a:avLst/>
          </a:prstGeom>
        </p:spPr>
        <p:txBody>
          <a:bodyPr wrap="square">
            <a:spAutoFit/>
          </a:bodyPr>
          <a:lstStyle/>
          <a:p>
            <a:r>
              <a:rPr lang="en-US" b="1" dirty="0">
                <a:solidFill>
                  <a:srgbClr val="00FF00"/>
                </a:solidFill>
                <a:latin typeface="+mn-lt"/>
              </a:rPr>
              <a:t>Elder Daniel H. Wells: </a:t>
            </a:r>
            <a:r>
              <a:rPr lang="en-US" dirty="0">
                <a:solidFill>
                  <a:schemeClr val="bg1"/>
                </a:solidFill>
                <a:latin typeface="+mn-lt"/>
              </a:rPr>
              <a:t>“The Gospel makes men and women free—</a:t>
            </a:r>
            <a:r>
              <a:rPr lang="en-US" dirty="0">
                <a:solidFill>
                  <a:srgbClr val="00FF00"/>
                </a:solidFill>
                <a:latin typeface="+mn-lt"/>
              </a:rPr>
              <a:t>free from </a:t>
            </a:r>
            <a:r>
              <a:rPr lang="en-US" dirty="0">
                <a:solidFill>
                  <a:srgbClr val="FF0000"/>
                </a:solidFill>
                <a:latin typeface="+mn-lt"/>
              </a:rPr>
              <a:t>sin</a:t>
            </a:r>
            <a:r>
              <a:rPr lang="en-US" dirty="0">
                <a:solidFill>
                  <a:schemeClr val="bg1"/>
                </a:solidFill>
                <a:latin typeface="+mn-lt"/>
              </a:rPr>
              <a:t>—the greatest of all </a:t>
            </a:r>
            <a:r>
              <a:rPr lang="en-US" dirty="0">
                <a:solidFill>
                  <a:srgbClr val="FF0000"/>
                </a:solidFill>
                <a:latin typeface="+mn-lt"/>
              </a:rPr>
              <a:t>tyrants</a:t>
            </a:r>
            <a:r>
              <a:rPr lang="en-US" dirty="0">
                <a:solidFill>
                  <a:schemeClr val="bg1"/>
                </a:solidFill>
                <a:latin typeface="+mn-lt"/>
              </a:rPr>
              <a:t>; and there is no greater </a:t>
            </a:r>
            <a:r>
              <a:rPr lang="en-US" dirty="0">
                <a:solidFill>
                  <a:srgbClr val="FF0000"/>
                </a:solidFill>
                <a:latin typeface="+mn-lt"/>
              </a:rPr>
              <a:t>slave</a:t>
            </a:r>
            <a:r>
              <a:rPr lang="en-US" dirty="0">
                <a:solidFill>
                  <a:schemeClr val="bg1"/>
                </a:solidFill>
                <a:latin typeface="+mn-lt"/>
              </a:rPr>
              <a:t> on the earth than the man who is under the control of his own passions…” </a:t>
            </a:r>
            <a:r>
              <a:rPr lang="en-US" sz="1200" dirty="0">
                <a:solidFill>
                  <a:schemeClr val="bg1"/>
                </a:solidFill>
                <a:latin typeface="+mn-lt"/>
              </a:rPr>
              <a:t>(JD 16:125)</a:t>
            </a:r>
          </a:p>
        </p:txBody>
      </p:sp>
      <p:sp>
        <p:nvSpPr>
          <p:cNvPr id="15" name="Rectangle 14">
            <a:extLst>
              <a:ext uri="{FF2B5EF4-FFF2-40B4-BE49-F238E27FC236}">
                <a16:creationId xmlns:a16="http://schemas.microsoft.com/office/drawing/2014/main" id="{77314891-63FB-4E6E-A6E5-F9117061EB59}"/>
              </a:ext>
            </a:extLst>
          </p:cNvPr>
          <p:cNvSpPr/>
          <p:nvPr/>
        </p:nvSpPr>
        <p:spPr>
          <a:xfrm>
            <a:off x="6096000" y="3124200"/>
            <a:ext cx="6088993" cy="2308324"/>
          </a:xfrm>
          <a:prstGeom prst="rect">
            <a:avLst/>
          </a:prstGeom>
        </p:spPr>
        <p:txBody>
          <a:bodyPr wrap="square">
            <a:spAutoFit/>
          </a:bodyPr>
          <a:lstStyle/>
          <a:p>
            <a:r>
              <a:rPr lang="en-US" b="1" dirty="0">
                <a:solidFill>
                  <a:srgbClr val="00FF00"/>
                </a:solidFill>
                <a:latin typeface="Calibri" panose="020F0502020204030204" pitchFamily="34" charset="0"/>
              </a:rPr>
              <a:t>President Brigham Young: </a:t>
            </a:r>
            <a:r>
              <a:rPr lang="en-US" dirty="0">
                <a:solidFill>
                  <a:schemeClr val="bg1"/>
                </a:solidFill>
                <a:latin typeface="Calibri" panose="020F0502020204030204" pitchFamily="34" charset="0"/>
              </a:rPr>
              <a:t>“Man is prone to wander as the sparks are to fly upwards. The </a:t>
            </a:r>
            <a:r>
              <a:rPr lang="en-US" dirty="0">
                <a:solidFill>
                  <a:srgbClr val="FF0000"/>
                </a:solidFill>
                <a:latin typeface="Calibri" panose="020F0502020204030204" pitchFamily="34" charset="0"/>
              </a:rPr>
              <a:t>spirit is warring with the flesh </a:t>
            </a:r>
            <a:r>
              <a:rPr lang="en-US" dirty="0">
                <a:solidFill>
                  <a:schemeClr val="bg1"/>
                </a:solidFill>
                <a:latin typeface="Calibri" panose="020F0502020204030204" pitchFamily="34" charset="0"/>
              </a:rPr>
              <a:t>continually, and the flesh against the spirit. Which will come off victorious? This will </a:t>
            </a:r>
            <a:r>
              <a:rPr lang="en-US" dirty="0">
                <a:solidFill>
                  <a:srgbClr val="FFFF00"/>
                </a:solidFill>
                <a:latin typeface="Calibri" panose="020F0502020204030204" pitchFamily="34" charset="0"/>
              </a:rPr>
              <a:t>decide the destiny of all the inhabitants of the earth</a:t>
            </a:r>
            <a:r>
              <a:rPr lang="en-US" dirty="0">
                <a:solidFill>
                  <a:schemeClr val="bg1"/>
                </a:solidFill>
                <a:latin typeface="Calibri" panose="020F0502020204030204" pitchFamily="34" charset="0"/>
              </a:rPr>
              <a:t>. If the spirit reigns triumphant and overcomes the body and its passions, that character will </a:t>
            </a:r>
            <a:r>
              <a:rPr lang="en-US" dirty="0">
                <a:solidFill>
                  <a:srgbClr val="00FF00"/>
                </a:solidFill>
                <a:latin typeface="Calibri" panose="020F0502020204030204" pitchFamily="34" charset="0"/>
              </a:rPr>
              <a:t>receive glory</a:t>
            </a:r>
            <a:r>
              <a:rPr lang="en-US" dirty="0">
                <a:solidFill>
                  <a:schemeClr val="bg1"/>
                </a:solidFill>
                <a:latin typeface="Calibri" panose="020F0502020204030204" pitchFamily="34" charset="0"/>
              </a:rPr>
              <a:t>; but if the </a:t>
            </a:r>
            <a:r>
              <a:rPr lang="en-US" dirty="0">
                <a:solidFill>
                  <a:srgbClr val="FF0000"/>
                </a:solidFill>
                <a:latin typeface="Calibri" panose="020F0502020204030204" pitchFamily="34" charset="0"/>
              </a:rPr>
              <a:t>passions and sin</a:t>
            </a:r>
            <a:r>
              <a:rPr lang="en-US" dirty="0">
                <a:solidFill>
                  <a:schemeClr val="bg1"/>
                </a:solidFill>
                <a:latin typeface="Calibri" panose="020F0502020204030204" pitchFamily="34" charset="0"/>
              </a:rPr>
              <a:t>, within the flesh, </a:t>
            </a:r>
            <a:r>
              <a:rPr lang="en-US" dirty="0">
                <a:solidFill>
                  <a:srgbClr val="FF0000"/>
                </a:solidFill>
                <a:latin typeface="Calibri" panose="020F0502020204030204" pitchFamily="34" charset="0"/>
              </a:rPr>
              <a:t>overcome</a:t>
            </a:r>
            <a:r>
              <a:rPr lang="en-US" dirty="0">
                <a:solidFill>
                  <a:schemeClr val="bg1"/>
                </a:solidFill>
                <a:latin typeface="Calibri" panose="020F0502020204030204" pitchFamily="34" charset="0"/>
              </a:rPr>
              <a:t> the spirit and subdue it, that character will be </a:t>
            </a:r>
            <a:r>
              <a:rPr lang="en-US" dirty="0">
                <a:solidFill>
                  <a:srgbClr val="FF0000"/>
                </a:solidFill>
                <a:latin typeface="Calibri" panose="020F0502020204030204" pitchFamily="34" charset="0"/>
              </a:rPr>
              <a:t>lost</a:t>
            </a:r>
            <a:r>
              <a:rPr lang="en-US" dirty="0">
                <a:solidFill>
                  <a:schemeClr val="bg1"/>
                </a:solidFill>
                <a:latin typeface="Calibri" panose="020F0502020204030204" pitchFamily="34" charset="0"/>
              </a:rPr>
              <a:t>.” </a:t>
            </a:r>
            <a:r>
              <a:rPr lang="en-US" sz="1200" dirty="0">
                <a:solidFill>
                  <a:schemeClr val="bg1"/>
                </a:solidFill>
                <a:latin typeface="Calibri" panose="020F0502020204030204" pitchFamily="34" charset="0"/>
              </a:rPr>
              <a:t>(JD 12:263)</a:t>
            </a:r>
            <a:endParaRPr lang="en-US" sz="1200" dirty="0">
              <a:solidFill>
                <a:schemeClr val="bg1"/>
              </a:solidFill>
            </a:endParaRPr>
          </a:p>
        </p:txBody>
      </p:sp>
      <p:sp>
        <p:nvSpPr>
          <p:cNvPr id="16" name="Rectangle 15">
            <a:extLst>
              <a:ext uri="{FF2B5EF4-FFF2-40B4-BE49-F238E27FC236}">
                <a16:creationId xmlns:a16="http://schemas.microsoft.com/office/drawing/2014/main" id="{52BC6C17-11B1-4297-BE87-C02E80EA4306}"/>
              </a:ext>
            </a:extLst>
          </p:cNvPr>
          <p:cNvSpPr/>
          <p:nvPr/>
        </p:nvSpPr>
        <p:spPr>
          <a:xfrm>
            <a:off x="-152400" y="5722203"/>
            <a:ext cx="6147955" cy="830997"/>
          </a:xfrm>
          <a:prstGeom prst="rect">
            <a:avLst/>
          </a:prstGeom>
        </p:spPr>
        <p:txBody>
          <a:bodyPr wrap="square">
            <a:spAutoFit/>
          </a:bodyPr>
          <a:lstStyle/>
          <a:p>
            <a:pPr marL="228600" marR="0">
              <a:spcBef>
                <a:spcPts val="0"/>
              </a:spcBef>
              <a:spcAft>
                <a:spcPts val="0"/>
              </a:spcAft>
            </a:pPr>
            <a:r>
              <a:rPr lang="en-US" b="1" dirty="0">
                <a:solidFill>
                  <a:srgbClr val="00FF00"/>
                </a:solidFill>
                <a:latin typeface="+mn-lt"/>
                <a:ea typeface="Calibri" panose="020F0502020204030204" pitchFamily="34" charset="0"/>
                <a:cs typeface="Times New Roman" panose="02020603050405020304" pitchFamily="18" charset="0"/>
              </a:rPr>
              <a:t>Spinoza: </a:t>
            </a:r>
            <a:r>
              <a:rPr lang="en-US" dirty="0">
                <a:solidFill>
                  <a:schemeClr val="bg1"/>
                </a:solidFill>
                <a:latin typeface="+mn-lt"/>
                <a:ea typeface="Calibri" panose="020F0502020204030204" pitchFamily="34" charset="0"/>
                <a:cs typeface="Times New Roman" panose="02020603050405020304" pitchFamily="18" charset="0"/>
              </a:rPr>
              <a:t>“Philosophers conceive of the passions which harass us as </a:t>
            </a:r>
            <a:r>
              <a:rPr lang="en-US" dirty="0">
                <a:solidFill>
                  <a:srgbClr val="FF0000"/>
                </a:solidFill>
                <a:latin typeface="+mn-lt"/>
                <a:ea typeface="Calibri" panose="020F0502020204030204" pitchFamily="34" charset="0"/>
                <a:cs typeface="Times New Roman" panose="02020603050405020304" pitchFamily="18" charset="0"/>
              </a:rPr>
              <a:t>vices</a:t>
            </a:r>
            <a:r>
              <a:rPr lang="en-US" dirty="0">
                <a:solidFill>
                  <a:schemeClr val="bg1"/>
                </a:solidFill>
                <a:latin typeface="+mn-lt"/>
                <a:ea typeface="Calibri" panose="020F0502020204030204" pitchFamily="34" charset="0"/>
                <a:cs typeface="Times New Roman" panose="02020603050405020304" pitchFamily="18" charset="0"/>
              </a:rPr>
              <a:t> into which men fall by their </a:t>
            </a:r>
            <a:r>
              <a:rPr lang="en-US" dirty="0">
                <a:solidFill>
                  <a:srgbClr val="FF0000"/>
                </a:solidFill>
                <a:latin typeface="+mn-lt"/>
                <a:ea typeface="Calibri" panose="020F0502020204030204" pitchFamily="34" charset="0"/>
                <a:cs typeface="Times New Roman" panose="02020603050405020304" pitchFamily="18" charset="0"/>
              </a:rPr>
              <a:t>own fault</a:t>
            </a:r>
            <a:r>
              <a:rPr lang="en-US" dirty="0">
                <a:solidFill>
                  <a:schemeClr val="bg1"/>
                </a:solidFill>
                <a:latin typeface="+mn-lt"/>
                <a:ea typeface="Calibri" panose="020F0502020204030204" pitchFamily="34" charset="0"/>
                <a:cs typeface="Times New Roman" panose="02020603050405020304" pitchFamily="18" charset="0"/>
              </a:rPr>
              <a:t>…” </a:t>
            </a:r>
          </a:p>
          <a:p>
            <a:pPr marL="228600" marR="0">
              <a:spcBef>
                <a:spcPts val="0"/>
              </a:spcBef>
              <a:spcAft>
                <a:spcPts val="0"/>
              </a:spcAft>
            </a:pPr>
            <a:r>
              <a:rPr lang="en-US" sz="1200" dirty="0">
                <a:solidFill>
                  <a:schemeClr val="bg1"/>
                </a:solidFill>
                <a:latin typeface="+mn-lt"/>
                <a:ea typeface="Calibri" panose="020F0502020204030204" pitchFamily="34" charset="0"/>
                <a:cs typeface="Times New Roman" panose="02020603050405020304" pitchFamily="18" charset="0"/>
              </a:rPr>
              <a:t>(Political Treatise - 1677, Ch. 1, Introduction; section 1)</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D2F79071-1D67-4831-9A4B-2969C8095CAD}"/>
              </a:ext>
            </a:extLst>
          </p:cNvPr>
          <p:cNvSpPr/>
          <p:nvPr/>
        </p:nvSpPr>
        <p:spPr>
          <a:xfrm>
            <a:off x="6096000" y="1524000"/>
            <a:ext cx="6030192" cy="1477328"/>
          </a:xfrm>
          <a:prstGeom prst="rect">
            <a:avLst/>
          </a:prstGeom>
        </p:spPr>
        <p:txBody>
          <a:bodyPr wrap="square">
            <a:spAutoFit/>
          </a:bodyPr>
          <a:lstStyle/>
          <a:p>
            <a:pPr marL="0" marR="0">
              <a:spcBef>
                <a:spcPts val="0"/>
              </a:spcBef>
              <a:spcAft>
                <a:spcPts val="0"/>
              </a:spcAft>
            </a:pPr>
            <a:r>
              <a:rPr lang="en-US" b="1" dirty="0">
                <a:solidFill>
                  <a:srgbClr val="00FF00"/>
                </a:solidFill>
                <a:latin typeface="+mn-lt"/>
                <a:ea typeface="Calibri" panose="020F0502020204030204" pitchFamily="34" charset="0"/>
                <a:cs typeface="Times New Roman" panose="02020603050405020304" pitchFamily="18" charset="0"/>
              </a:rPr>
              <a:t>Mortimer Adler: </a:t>
            </a:r>
            <a:r>
              <a:rPr lang="en-US" b="1" dirty="0">
                <a:solidFill>
                  <a:schemeClr val="bg1"/>
                </a:solidFill>
                <a:latin typeface="+mn-lt"/>
                <a:ea typeface="Calibri" panose="020F0502020204030204" pitchFamily="34" charset="0"/>
                <a:cs typeface="Times New Roman" panose="02020603050405020304" pitchFamily="18" charset="0"/>
              </a:rPr>
              <a:t>“</a:t>
            </a:r>
            <a:r>
              <a:rPr lang="en-US" dirty="0">
                <a:solidFill>
                  <a:schemeClr val="bg1"/>
                </a:solidFill>
                <a:latin typeface="+mn-lt"/>
                <a:ea typeface="Calibri" panose="020F0502020204030204" pitchFamily="34" charset="0"/>
                <a:cs typeface="Times New Roman" panose="02020603050405020304" pitchFamily="18" charset="0"/>
              </a:rPr>
              <a:t>It would be equally devoid of sense to say that we are </a:t>
            </a:r>
            <a:r>
              <a:rPr lang="en-US" dirty="0">
                <a:solidFill>
                  <a:srgbClr val="FFFF00"/>
                </a:solidFill>
                <a:latin typeface="+mn-lt"/>
                <a:ea typeface="Calibri" panose="020F0502020204030204" pitchFamily="34" charset="0"/>
                <a:cs typeface="Times New Roman" panose="02020603050405020304" pitchFamily="18" charset="0"/>
              </a:rPr>
              <a:t>entitled</a:t>
            </a:r>
            <a:r>
              <a:rPr lang="en-US" dirty="0">
                <a:solidFill>
                  <a:schemeClr val="bg1"/>
                </a:solidFill>
                <a:latin typeface="+mn-lt"/>
                <a:ea typeface="Calibri" panose="020F0502020204030204" pitchFamily="34" charset="0"/>
                <a:cs typeface="Times New Roman" panose="02020603050405020304" pitchFamily="18" charset="0"/>
              </a:rPr>
              <a:t> to the moral freedom that consists of being able to will as we ought.  We </a:t>
            </a:r>
            <a:r>
              <a:rPr lang="en-US" dirty="0">
                <a:solidFill>
                  <a:srgbClr val="FFFF00"/>
                </a:solidFill>
                <a:latin typeface="+mn-lt"/>
                <a:ea typeface="Calibri" panose="020F0502020204030204" pitchFamily="34" charset="0"/>
                <a:cs typeface="Times New Roman" panose="02020603050405020304" pitchFamily="18" charset="0"/>
              </a:rPr>
              <a:t>either</a:t>
            </a:r>
            <a:r>
              <a:rPr lang="en-US" dirty="0">
                <a:solidFill>
                  <a:schemeClr val="bg1"/>
                </a:solidFill>
                <a:latin typeface="+mn-lt"/>
                <a:ea typeface="Calibri" panose="020F0502020204030204" pitchFamily="34" charset="0"/>
                <a:cs typeface="Times New Roman" panose="02020603050405020304" pitchFamily="18" charset="0"/>
              </a:rPr>
              <a:t> </a:t>
            </a:r>
            <a:r>
              <a:rPr lang="en-US" dirty="0">
                <a:solidFill>
                  <a:srgbClr val="00FF00"/>
                </a:solidFill>
                <a:latin typeface="+mn-lt"/>
                <a:ea typeface="Calibri" panose="020F0502020204030204" pitchFamily="34" charset="0"/>
                <a:cs typeface="Times New Roman" panose="02020603050405020304" pitchFamily="18" charset="0"/>
              </a:rPr>
              <a:t>acquire</a:t>
            </a:r>
            <a:r>
              <a:rPr lang="en-US" dirty="0">
                <a:solidFill>
                  <a:schemeClr val="bg1"/>
                </a:solidFill>
                <a:latin typeface="+mn-lt"/>
                <a:ea typeface="Calibri" panose="020F0502020204030204" pitchFamily="34" charset="0"/>
                <a:cs typeface="Times New Roman" panose="02020603050405020304" pitchFamily="18" charset="0"/>
              </a:rPr>
              <a:t> or </a:t>
            </a:r>
            <a:r>
              <a:rPr lang="en-US" dirty="0">
                <a:solidFill>
                  <a:srgbClr val="FF0000"/>
                </a:solidFill>
                <a:latin typeface="+mn-lt"/>
                <a:ea typeface="Calibri" panose="020F0502020204030204" pitchFamily="34" charset="0"/>
                <a:cs typeface="Times New Roman" panose="02020603050405020304" pitchFamily="18" charset="0"/>
              </a:rPr>
              <a:t>fail</a:t>
            </a:r>
            <a:r>
              <a:rPr lang="en-US" dirty="0">
                <a:solidFill>
                  <a:schemeClr val="bg1"/>
                </a:solidFill>
                <a:latin typeface="+mn-lt"/>
                <a:ea typeface="Calibri" panose="020F0502020204030204" pitchFamily="34" charset="0"/>
                <a:cs typeface="Times New Roman" panose="02020603050405020304" pitchFamily="18" charset="0"/>
              </a:rPr>
              <a:t> to acquire such freedom through choices we ourselves have freely made.” </a:t>
            </a:r>
            <a:r>
              <a:rPr lang="en-US" sz="1200" dirty="0">
                <a:solidFill>
                  <a:schemeClr val="bg1"/>
                </a:solidFill>
                <a:latin typeface="+mn-lt"/>
                <a:ea typeface="Calibri" panose="020F0502020204030204" pitchFamily="34" charset="0"/>
                <a:cs typeface="Times New Roman" panose="02020603050405020304" pitchFamily="18" charset="0"/>
              </a:rPr>
              <a:t>(Six Great Ideas, p.149)</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0C19E4DB-854C-43D1-8A3C-90456E5ED5CE}"/>
              </a:ext>
            </a:extLst>
          </p:cNvPr>
          <p:cNvGrpSpPr/>
          <p:nvPr/>
        </p:nvGrpSpPr>
        <p:grpSpPr>
          <a:xfrm>
            <a:off x="4914722" y="1295400"/>
            <a:ext cx="1080833" cy="1025237"/>
            <a:chOff x="4914722" y="1278201"/>
            <a:chExt cx="1080833" cy="1101437"/>
          </a:xfrm>
        </p:grpSpPr>
        <p:sp>
          <p:nvSpPr>
            <p:cNvPr id="13" name="Oval 12">
              <a:extLst>
                <a:ext uri="{FF2B5EF4-FFF2-40B4-BE49-F238E27FC236}">
                  <a16:creationId xmlns:a16="http://schemas.microsoft.com/office/drawing/2014/main" id="{247951B2-6178-46B8-91BA-4A8632521BAA}"/>
                </a:ext>
              </a:extLst>
            </p:cNvPr>
            <p:cNvSpPr>
              <a:spLocks noChangeArrowheads="1"/>
            </p:cNvSpPr>
            <p:nvPr/>
          </p:nvSpPr>
          <p:spPr bwMode="auto">
            <a:xfrm>
              <a:off x="4914722" y="1278201"/>
              <a:ext cx="1080833" cy="1101437"/>
            </a:xfrm>
            <a:prstGeom prst="ellipse">
              <a:avLst/>
            </a:prstGeom>
            <a:solidFill>
              <a:schemeClr val="bg1"/>
            </a:solidFill>
            <a:ln w="3810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4" name="Text Box 7">
              <a:extLst>
                <a:ext uri="{FF2B5EF4-FFF2-40B4-BE49-F238E27FC236}">
                  <a16:creationId xmlns:a16="http://schemas.microsoft.com/office/drawing/2014/main" id="{132E2C1D-53F6-44D8-9374-7891BBE9716E}"/>
                </a:ext>
              </a:extLst>
            </p:cNvPr>
            <p:cNvSpPr txBox="1">
              <a:spLocks noChangeArrowheads="1"/>
            </p:cNvSpPr>
            <p:nvPr/>
          </p:nvSpPr>
          <p:spPr bwMode="auto">
            <a:xfrm>
              <a:off x="5097920" y="1441928"/>
              <a:ext cx="728597" cy="8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t>Mind</a:t>
              </a:r>
            </a:p>
            <a:p>
              <a:pPr algn="ctr" eaLnBrk="1" hangingPunct="1">
                <a:spcBef>
                  <a:spcPct val="0"/>
                </a:spcBef>
                <a:buFontTx/>
                <a:buNone/>
              </a:pPr>
              <a:endParaRPr lang="en-US" altLang="en-US" sz="1400" b="1" dirty="0"/>
            </a:p>
            <a:p>
              <a:pPr algn="ctr" eaLnBrk="1" hangingPunct="1">
                <a:spcBef>
                  <a:spcPct val="0"/>
                </a:spcBef>
                <a:buFontTx/>
                <a:buNone/>
              </a:pPr>
              <a:r>
                <a:rPr lang="en-US" altLang="en-US" sz="1600" b="1" dirty="0"/>
                <a:t>Heart</a:t>
              </a:r>
            </a:p>
          </p:txBody>
        </p:sp>
        <p:sp>
          <p:nvSpPr>
            <p:cNvPr id="17" name="Line 8">
              <a:extLst>
                <a:ext uri="{FF2B5EF4-FFF2-40B4-BE49-F238E27FC236}">
                  <a16:creationId xmlns:a16="http://schemas.microsoft.com/office/drawing/2014/main" id="{97F36B66-B891-4868-B57A-1A2B3DF47E4D}"/>
                </a:ext>
              </a:extLst>
            </p:cNvPr>
            <p:cNvSpPr>
              <a:spLocks noChangeShapeType="1"/>
            </p:cNvSpPr>
            <p:nvPr/>
          </p:nvSpPr>
          <p:spPr bwMode="auto">
            <a:xfrm>
              <a:off x="5056752" y="1881532"/>
              <a:ext cx="773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7">
            <a:extLst>
              <a:ext uri="{FF2B5EF4-FFF2-40B4-BE49-F238E27FC236}">
                <a16:creationId xmlns:a16="http://schemas.microsoft.com/office/drawing/2014/main" id="{9F424E8B-3483-4355-BC3D-EF64D3DEFAE8}"/>
              </a:ext>
            </a:extLst>
          </p:cNvPr>
          <p:cNvGrpSpPr/>
          <p:nvPr/>
        </p:nvGrpSpPr>
        <p:grpSpPr>
          <a:xfrm>
            <a:off x="814055" y="2160518"/>
            <a:ext cx="3118494" cy="1061661"/>
            <a:chOff x="814055" y="2160518"/>
            <a:chExt cx="3118494" cy="1061661"/>
          </a:xfrm>
        </p:grpSpPr>
        <p:sp>
          <p:nvSpPr>
            <p:cNvPr id="7" name="TextBox 6">
              <a:extLst>
                <a:ext uri="{FF2B5EF4-FFF2-40B4-BE49-F238E27FC236}">
                  <a16:creationId xmlns:a16="http://schemas.microsoft.com/office/drawing/2014/main" id="{FBFC8874-167F-4B44-A7AB-998F8D971322}"/>
                </a:ext>
              </a:extLst>
            </p:cNvPr>
            <p:cNvSpPr txBox="1"/>
            <p:nvPr/>
          </p:nvSpPr>
          <p:spPr>
            <a:xfrm>
              <a:off x="814055" y="2822069"/>
              <a:ext cx="946798" cy="400110"/>
            </a:xfrm>
            <a:prstGeom prst="rect">
              <a:avLst/>
            </a:prstGeom>
            <a:noFill/>
          </p:spPr>
          <p:txBody>
            <a:bodyPr wrap="none" rtlCol="0">
              <a:spAutoFit/>
            </a:bodyPr>
            <a:lstStyle/>
            <a:p>
              <a:r>
                <a:rPr lang="en-US" sz="2000" dirty="0">
                  <a:solidFill>
                    <a:schemeClr val="bg1"/>
                  </a:solidFill>
                  <a:latin typeface="+mn-lt"/>
                </a:rPr>
                <a:t>VIRTUE</a:t>
              </a:r>
            </a:p>
          </p:txBody>
        </p:sp>
        <p:sp>
          <p:nvSpPr>
            <p:cNvPr id="21" name="TextBox 20">
              <a:extLst>
                <a:ext uri="{FF2B5EF4-FFF2-40B4-BE49-F238E27FC236}">
                  <a16:creationId xmlns:a16="http://schemas.microsoft.com/office/drawing/2014/main" id="{D67DDFEF-0B89-4516-8DDE-B73FB3CF2D45}"/>
                </a:ext>
              </a:extLst>
            </p:cNvPr>
            <p:cNvSpPr txBox="1"/>
            <p:nvPr/>
          </p:nvSpPr>
          <p:spPr>
            <a:xfrm>
              <a:off x="3276600" y="2805924"/>
              <a:ext cx="655949" cy="400110"/>
            </a:xfrm>
            <a:prstGeom prst="rect">
              <a:avLst/>
            </a:prstGeom>
            <a:noFill/>
          </p:spPr>
          <p:txBody>
            <a:bodyPr wrap="none" rtlCol="0">
              <a:spAutoFit/>
            </a:bodyPr>
            <a:lstStyle/>
            <a:p>
              <a:r>
                <a:rPr lang="en-US" sz="2000" dirty="0">
                  <a:solidFill>
                    <a:schemeClr val="bg1"/>
                  </a:solidFill>
                  <a:latin typeface="+mn-lt"/>
                </a:rPr>
                <a:t>VICE</a:t>
              </a:r>
            </a:p>
          </p:txBody>
        </p:sp>
        <p:sp>
          <p:nvSpPr>
            <p:cNvPr id="22" name="TextBox 21">
              <a:extLst>
                <a:ext uri="{FF2B5EF4-FFF2-40B4-BE49-F238E27FC236}">
                  <a16:creationId xmlns:a16="http://schemas.microsoft.com/office/drawing/2014/main" id="{BC13237D-5D18-4D26-BC23-3812CCCB5EE7}"/>
                </a:ext>
              </a:extLst>
            </p:cNvPr>
            <p:cNvSpPr txBox="1"/>
            <p:nvPr/>
          </p:nvSpPr>
          <p:spPr>
            <a:xfrm>
              <a:off x="1707999" y="2160518"/>
              <a:ext cx="1341586" cy="400110"/>
            </a:xfrm>
            <a:prstGeom prst="rect">
              <a:avLst/>
            </a:prstGeom>
            <a:noFill/>
          </p:spPr>
          <p:txBody>
            <a:bodyPr wrap="none" rtlCol="0">
              <a:spAutoFit/>
            </a:bodyPr>
            <a:lstStyle/>
            <a:p>
              <a:r>
                <a:rPr lang="en-US" sz="2000" dirty="0">
                  <a:solidFill>
                    <a:schemeClr val="bg1"/>
                  </a:solidFill>
                  <a:latin typeface="+mn-lt"/>
                </a:rPr>
                <a:t>POTENTIAL</a:t>
              </a:r>
            </a:p>
          </p:txBody>
        </p:sp>
      </p:grpSp>
    </p:spTree>
    <p:extLst>
      <p:ext uri="{BB962C8B-B14F-4D97-AF65-F5344CB8AC3E}">
        <p14:creationId xmlns:p14="http://schemas.microsoft.com/office/powerpoint/2010/main" val="359075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9" name="Text Box 17">
            <a:extLst>
              <a:ext uri="{FF2B5EF4-FFF2-40B4-BE49-F238E27FC236}">
                <a16:creationId xmlns:a16="http://schemas.microsoft.com/office/drawing/2014/main" id="{EDFA9F34-4FB3-484F-953E-4CD60096B55F}"/>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00FF00"/>
                </a:solidFill>
              </a:rPr>
              <a:t>3</a:t>
            </a:r>
            <a:r>
              <a:rPr lang="en-US" altLang="en-US" sz="3600" b="1" baseline="30000" dirty="0">
                <a:solidFill>
                  <a:srgbClr val="00FF00"/>
                </a:solidFill>
              </a:rPr>
              <a:t>rd</a:t>
            </a:r>
            <a:r>
              <a:rPr lang="en-US" altLang="en-US" sz="3600" b="1" dirty="0">
                <a:solidFill>
                  <a:srgbClr val="00FF00"/>
                </a:solidFill>
              </a:rPr>
              <a:t> CIRCUMSTANTIAL FREEDOM: INDIVIDUAL </a:t>
            </a:r>
          </a:p>
        </p:txBody>
      </p:sp>
      <p:sp>
        <p:nvSpPr>
          <p:cNvPr id="17" name="TextBox 16">
            <a:extLst>
              <a:ext uri="{FF2B5EF4-FFF2-40B4-BE49-F238E27FC236}">
                <a16:creationId xmlns:a16="http://schemas.microsoft.com/office/drawing/2014/main" id="{FC6A80FC-6ADD-4F98-8057-D95E1FC99ECA}"/>
              </a:ext>
            </a:extLst>
          </p:cNvPr>
          <p:cNvSpPr txBox="1"/>
          <p:nvPr/>
        </p:nvSpPr>
        <p:spPr>
          <a:xfrm>
            <a:off x="6781800" y="908005"/>
            <a:ext cx="4267200" cy="954107"/>
          </a:xfrm>
          <a:prstGeom prst="rect">
            <a:avLst/>
          </a:prstGeom>
          <a:noFill/>
        </p:spPr>
        <p:txBody>
          <a:bodyPr wrap="square">
            <a:spAutoFit/>
          </a:bodyPr>
          <a:lstStyle/>
          <a:p>
            <a:pPr algn="ctr" eaLnBrk="1" hangingPunct="1">
              <a:defRPr/>
            </a:pPr>
            <a:r>
              <a:rPr lang="en-US" sz="2800" dirty="0">
                <a:solidFill>
                  <a:srgbClr val="FFFF00"/>
                </a:solidFill>
                <a:latin typeface="+mn-lt"/>
              </a:rPr>
              <a:t>External Freedom Within a Societal Environment</a:t>
            </a:r>
          </a:p>
        </p:txBody>
      </p:sp>
      <p:sp>
        <p:nvSpPr>
          <p:cNvPr id="8" name="Rectangle 7">
            <a:extLst>
              <a:ext uri="{FF2B5EF4-FFF2-40B4-BE49-F238E27FC236}">
                <a16:creationId xmlns:a16="http://schemas.microsoft.com/office/drawing/2014/main" id="{3030C0B7-8DBA-41AF-B494-45EE5465DDFB}"/>
              </a:ext>
            </a:extLst>
          </p:cNvPr>
          <p:cNvSpPr/>
          <p:nvPr/>
        </p:nvSpPr>
        <p:spPr>
          <a:xfrm>
            <a:off x="152400" y="4998184"/>
            <a:ext cx="11734800" cy="1631216"/>
          </a:xfrm>
          <a:prstGeom prst="rect">
            <a:avLst/>
          </a:prstGeom>
        </p:spPr>
        <p:txBody>
          <a:bodyPr wrap="square">
            <a:spAutoFit/>
          </a:bodyPr>
          <a:lstStyle/>
          <a:p>
            <a:r>
              <a:rPr lang="en-US" sz="2000" b="1" dirty="0">
                <a:solidFill>
                  <a:srgbClr val="00FF00"/>
                </a:solidFill>
                <a:latin typeface="+mn-lt"/>
              </a:rPr>
              <a:t>Mortimer Adler: </a:t>
            </a:r>
            <a:r>
              <a:rPr lang="en-US" sz="2000" dirty="0">
                <a:solidFill>
                  <a:schemeClr val="bg1"/>
                </a:solidFill>
                <a:latin typeface="+mn-lt"/>
              </a:rPr>
              <a:t>“An individual’s possession of it may </a:t>
            </a:r>
            <a:r>
              <a:rPr lang="en-US" sz="2000" dirty="0">
                <a:solidFill>
                  <a:srgbClr val="FFFF00"/>
                </a:solidFill>
                <a:latin typeface="+mn-lt"/>
              </a:rPr>
              <a:t>vary from time to time and from place to place</a:t>
            </a:r>
            <a:r>
              <a:rPr lang="en-US" sz="2000" dirty="0">
                <a:solidFill>
                  <a:schemeClr val="bg1"/>
                </a:solidFill>
                <a:latin typeface="+mn-lt"/>
              </a:rPr>
              <a:t>. … Our circumstantial freedom consists in our being able to do as we please – our ability to </a:t>
            </a:r>
            <a:r>
              <a:rPr lang="en-US" sz="2000" dirty="0">
                <a:solidFill>
                  <a:srgbClr val="FFFF00"/>
                </a:solidFill>
                <a:latin typeface="+mn-lt"/>
              </a:rPr>
              <a:t>carry out an action </a:t>
            </a:r>
            <a:r>
              <a:rPr lang="en-US" sz="2000" dirty="0">
                <a:solidFill>
                  <a:schemeClr val="bg1"/>
                </a:solidFill>
                <a:latin typeface="+mn-lt"/>
              </a:rPr>
              <a:t>(</a:t>
            </a:r>
            <a:r>
              <a:rPr lang="en-US" sz="2000" dirty="0">
                <a:solidFill>
                  <a:srgbClr val="00FF00"/>
                </a:solidFill>
                <a:latin typeface="+mn-lt"/>
              </a:rPr>
              <a:t>rightly</a:t>
            </a:r>
            <a:r>
              <a:rPr lang="en-US" sz="2000" dirty="0">
                <a:solidFill>
                  <a:schemeClr val="bg1"/>
                </a:solidFill>
                <a:latin typeface="+mn-lt"/>
              </a:rPr>
              <a:t> or </a:t>
            </a:r>
            <a:r>
              <a:rPr lang="en-US" sz="2000" dirty="0">
                <a:solidFill>
                  <a:srgbClr val="FF0000"/>
                </a:solidFill>
                <a:latin typeface="+mn-lt"/>
              </a:rPr>
              <a:t>wrongly</a:t>
            </a:r>
            <a:r>
              <a:rPr lang="en-US" sz="2000" dirty="0">
                <a:solidFill>
                  <a:schemeClr val="bg1"/>
                </a:solidFill>
                <a:latin typeface="+mn-lt"/>
              </a:rPr>
              <a:t>).  Such freedom can be possessed and exercised by individuals of </a:t>
            </a:r>
            <a:r>
              <a:rPr lang="en-US" sz="2000" dirty="0">
                <a:solidFill>
                  <a:srgbClr val="00FF00"/>
                </a:solidFill>
                <a:latin typeface="+mn-lt"/>
              </a:rPr>
              <a:t>good</a:t>
            </a:r>
            <a:r>
              <a:rPr lang="en-US" sz="2000" dirty="0">
                <a:solidFill>
                  <a:schemeClr val="bg1"/>
                </a:solidFill>
                <a:latin typeface="+mn-lt"/>
              </a:rPr>
              <a:t> or </a:t>
            </a:r>
            <a:r>
              <a:rPr lang="en-US" sz="2000" dirty="0">
                <a:solidFill>
                  <a:srgbClr val="FF0000"/>
                </a:solidFill>
                <a:latin typeface="+mn-lt"/>
              </a:rPr>
              <a:t>bad</a:t>
            </a:r>
            <a:r>
              <a:rPr lang="en-US" sz="2000" dirty="0">
                <a:solidFill>
                  <a:schemeClr val="bg1"/>
                </a:solidFill>
                <a:latin typeface="+mn-lt"/>
              </a:rPr>
              <a:t> moral character.  The person’s decision about an action to take may be morally virtuous or the opposite, but in either case, circumstances either permit or prevent him from carrying out the action.” </a:t>
            </a:r>
            <a:r>
              <a:rPr lang="en-US" sz="1200" dirty="0">
                <a:solidFill>
                  <a:schemeClr val="bg1"/>
                </a:solidFill>
                <a:latin typeface="+mn-lt"/>
              </a:rPr>
              <a:t>(</a:t>
            </a:r>
            <a:r>
              <a:rPr lang="en-US" sz="1200" dirty="0">
                <a:solidFill>
                  <a:schemeClr val="bg1"/>
                </a:solidFill>
                <a:ea typeface="Calibri" panose="020F0502020204030204" pitchFamily="34" charset="0"/>
                <a:cs typeface="Times New Roman" panose="02020603050405020304" pitchFamily="18" charset="0"/>
              </a:rPr>
              <a:t>Six Great Ideas, </a:t>
            </a:r>
            <a:r>
              <a:rPr lang="en-US" sz="1200" dirty="0">
                <a:solidFill>
                  <a:schemeClr val="bg1"/>
                </a:solidFill>
                <a:latin typeface="+mn-lt"/>
              </a:rPr>
              <a:t>p.141-142)</a:t>
            </a:r>
          </a:p>
        </p:txBody>
      </p:sp>
      <p:sp>
        <p:nvSpPr>
          <p:cNvPr id="11" name="Rectangle 10">
            <a:extLst>
              <a:ext uri="{FF2B5EF4-FFF2-40B4-BE49-F238E27FC236}">
                <a16:creationId xmlns:a16="http://schemas.microsoft.com/office/drawing/2014/main" id="{BC78E0D2-24E0-4DB1-84ED-0D267436B654}"/>
              </a:ext>
            </a:extLst>
          </p:cNvPr>
          <p:cNvSpPr/>
          <p:nvPr/>
        </p:nvSpPr>
        <p:spPr>
          <a:xfrm>
            <a:off x="5726419" y="2086732"/>
            <a:ext cx="6465581" cy="1508105"/>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ea typeface="Calibri" panose="020F0502020204030204" pitchFamily="34" charset="0"/>
                <a:cs typeface="Times New Roman" panose="02020603050405020304" pitchFamily="18" charset="0"/>
              </a:rPr>
              <a:t>Mortimer Adler: </a:t>
            </a:r>
            <a:r>
              <a:rPr lang="en-US" sz="2000" dirty="0">
                <a:solidFill>
                  <a:schemeClr val="bg1"/>
                </a:solidFill>
                <a:latin typeface="+mn-lt"/>
                <a:ea typeface="Calibri" panose="020F0502020204030204" pitchFamily="34" charset="0"/>
                <a:cs typeface="Times New Roman" panose="02020603050405020304" pitchFamily="18" charset="0"/>
              </a:rPr>
              <a:t>“An individual in prison with bars or chains prevent him from going elsewhere or doing otherwise. The restraints imposed by imprisonment </a:t>
            </a:r>
            <a:r>
              <a:rPr lang="en-US" sz="2000" dirty="0">
                <a:solidFill>
                  <a:srgbClr val="FFFF00"/>
                </a:solidFill>
                <a:latin typeface="+mn-lt"/>
                <a:ea typeface="Calibri" panose="020F0502020204030204" pitchFamily="34" charset="0"/>
                <a:cs typeface="Times New Roman" panose="02020603050405020304" pitchFamily="18" charset="0"/>
              </a:rPr>
              <a:t>impair his freedom of action</a:t>
            </a:r>
            <a:r>
              <a:rPr lang="en-US" sz="2000" dirty="0">
                <a:solidFill>
                  <a:schemeClr val="bg1"/>
                </a:solidFill>
                <a:latin typeface="+mn-lt"/>
                <a:ea typeface="Calibri" panose="020F0502020204030204" pitchFamily="34" charset="0"/>
                <a:cs typeface="Times New Roman" panose="02020603050405020304" pitchFamily="18" charset="0"/>
              </a:rPr>
              <a:t>, not his freedom of choice and not his moral liberty. “ </a:t>
            </a:r>
            <a:r>
              <a:rPr lang="en-US" sz="1200" dirty="0">
                <a:solidFill>
                  <a:schemeClr val="bg1"/>
                </a:solidFill>
                <a:latin typeface="+mn-lt"/>
                <a:ea typeface="Calibri" panose="020F0502020204030204" pitchFamily="34" charset="0"/>
                <a:cs typeface="Times New Roman" panose="02020603050405020304" pitchFamily="18" charset="0"/>
              </a:rPr>
              <a:t>(Six Great Ideas, p.143)</a:t>
            </a:r>
          </a:p>
        </p:txBody>
      </p:sp>
      <p:sp>
        <p:nvSpPr>
          <p:cNvPr id="12" name="Rectangle 11">
            <a:extLst>
              <a:ext uri="{FF2B5EF4-FFF2-40B4-BE49-F238E27FC236}">
                <a16:creationId xmlns:a16="http://schemas.microsoft.com/office/drawing/2014/main" id="{C595882B-0AA4-4361-8858-084CE8601FE3}"/>
              </a:ext>
            </a:extLst>
          </p:cNvPr>
          <p:cNvSpPr/>
          <p:nvPr/>
        </p:nvSpPr>
        <p:spPr>
          <a:xfrm>
            <a:off x="152400" y="3886200"/>
            <a:ext cx="11887200" cy="1015663"/>
          </a:xfrm>
          <a:prstGeom prst="rect">
            <a:avLst/>
          </a:prstGeom>
        </p:spPr>
        <p:txBody>
          <a:bodyPr wrap="square">
            <a:spAutoFit/>
          </a:bodyPr>
          <a:lstStyle/>
          <a:p>
            <a:r>
              <a:rPr lang="en-US" sz="2000" b="1" dirty="0">
                <a:solidFill>
                  <a:srgbClr val="00FF00"/>
                </a:solidFill>
                <a:latin typeface="+mn-lt"/>
              </a:rPr>
              <a:t>Mortimer Adler: </a:t>
            </a:r>
            <a:r>
              <a:rPr lang="en-US" sz="2000" dirty="0">
                <a:solidFill>
                  <a:schemeClr val="bg1"/>
                </a:solidFill>
                <a:latin typeface="+mn-lt"/>
              </a:rPr>
              <a:t>“</a:t>
            </a:r>
            <a:r>
              <a:rPr lang="en-US" sz="2000" dirty="0">
                <a:solidFill>
                  <a:srgbClr val="FFFF00"/>
                </a:solidFill>
                <a:latin typeface="+mn-lt"/>
              </a:rPr>
              <a:t>Circumstances</a:t>
            </a:r>
            <a:r>
              <a:rPr lang="en-US" sz="2000" dirty="0">
                <a:solidFill>
                  <a:schemeClr val="bg1"/>
                </a:solidFill>
                <a:latin typeface="+mn-lt"/>
              </a:rPr>
              <a:t> that confirm enabling means upon individuals also give them the freedom to do what they wish. Sufficient wealth enables me to dine at the Ritz if I wish to.  Deprived of such enabling means, the poor man is not free to dine at the Ritz. </a:t>
            </a:r>
            <a:r>
              <a:rPr lang="en-US" sz="1200" dirty="0">
                <a:solidFill>
                  <a:schemeClr val="bg1"/>
                </a:solidFill>
                <a:latin typeface="+mn-lt"/>
                <a:ea typeface="Calibri" panose="020F0502020204030204" pitchFamily="34" charset="0"/>
                <a:cs typeface="Times New Roman" panose="02020603050405020304" pitchFamily="18" charset="0"/>
              </a:rPr>
              <a:t>(Six Great Ideas, p.146)</a:t>
            </a:r>
            <a:endParaRPr lang="en-US" sz="1200" dirty="0">
              <a:solidFill>
                <a:schemeClr val="bg1"/>
              </a:solidFill>
              <a:latin typeface="+mn-lt"/>
            </a:endParaRPr>
          </a:p>
        </p:txBody>
      </p:sp>
      <p:graphicFrame>
        <p:nvGraphicFramePr>
          <p:cNvPr id="2" name="Object 1">
            <a:extLst>
              <a:ext uri="{FF2B5EF4-FFF2-40B4-BE49-F238E27FC236}">
                <a16:creationId xmlns:a16="http://schemas.microsoft.com/office/drawing/2014/main" id="{CB56EF7F-CAE5-42E4-BA7C-609B3158F27C}"/>
              </a:ext>
            </a:extLst>
          </p:cNvPr>
          <p:cNvGraphicFramePr>
            <a:graphicFrameLocks noChangeAspect="1"/>
          </p:cNvGraphicFramePr>
          <p:nvPr>
            <p:extLst>
              <p:ext uri="{D42A27DB-BD31-4B8C-83A1-F6EECF244321}">
                <p14:modId xmlns:p14="http://schemas.microsoft.com/office/powerpoint/2010/main" val="3774747051"/>
              </p:ext>
            </p:extLst>
          </p:nvPr>
        </p:nvGraphicFramePr>
        <p:xfrm>
          <a:off x="253777" y="705895"/>
          <a:ext cx="5438775" cy="3068027"/>
        </p:xfrm>
        <a:graphic>
          <a:graphicData uri="http://schemas.openxmlformats.org/presentationml/2006/ole">
            <mc:AlternateContent xmlns:mc="http://schemas.openxmlformats.org/markup-compatibility/2006">
              <mc:Choice xmlns:v="urn:schemas-microsoft-com:vml" Requires="v">
                <p:oleObj r:id="rId2" imgW="1734120" imgH="978120" progId="">
                  <p:embed/>
                </p:oleObj>
              </mc:Choice>
              <mc:Fallback>
                <p:oleObj r:id="rId2" imgW="1734120" imgH="978120" progId="">
                  <p:embed/>
                  <p:pic>
                    <p:nvPicPr>
                      <p:cNvPr id="0" name=""/>
                      <p:cNvPicPr/>
                      <p:nvPr/>
                    </p:nvPicPr>
                    <p:blipFill>
                      <a:blip r:embed="rId3"/>
                      <a:stretch>
                        <a:fillRect/>
                      </a:stretch>
                    </p:blipFill>
                    <p:spPr>
                      <a:xfrm>
                        <a:off x="253777" y="705895"/>
                        <a:ext cx="5438775" cy="3068027"/>
                      </a:xfrm>
                      <a:prstGeom prst="rect">
                        <a:avLst/>
                      </a:prstGeom>
                    </p:spPr>
                  </p:pic>
                </p:oleObj>
              </mc:Fallback>
            </mc:AlternateContent>
          </a:graphicData>
        </a:graphic>
      </p:graphicFrame>
    </p:spTree>
    <p:extLst>
      <p:ext uri="{BB962C8B-B14F-4D97-AF65-F5344CB8AC3E}">
        <p14:creationId xmlns:p14="http://schemas.microsoft.com/office/powerpoint/2010/main" val="40339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9" name="Text Box 17">
            <a:extLst>
              <a:ext uri="{FF2B5EF4-FFF2-40B4-BE49-F238E27FC236}">
                <a16:creationId xmlns:a16="http://schemas.microsoft.com/office/drawing/2014/main" id="{EDFA9F34-4FB3-484F-953E-4CD60096B55F}"/>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00FF00"/>
                </a:solidFill>
              </a:rPr>
              <a:t>3</a:t>
            </a:r>
            <a:r>
              <a:rPr lang="en-US" altLang="en-US" sz="3600" b="1" baseline="30000" dirty="0">
                <a:solidFill>
                  <a:srgbClr val="00FF00"/>
                </a:solidFill>
              </a:rPr>
              <a:t>rd</a:t>
            </a:r>
            <a:r>
              <a:rPr lang="en-US" altLang="en-US" sz="3600" b="1" dirty="0">
                <a:solidFill>
                  <a:srgbClr val="00FF00"/>
                </a:solidFill>
              </a:rPr>
              <a:t> CIRCUMSTANTIAL FREEDOM: POLITICAL </a:t>
            </a:r>
          </a:p>
        </p:txBody>
      </p:sp>
      <p:pic>
        <p:nvPicPr>
          <p:cNvPr id="11" name="Picture 10">
            <a:extLst>
              <a:ext uri="{FF2B5EF4-FFF2-40B4-BE49-F238E27FC236}">
                <a16:creationId xmlns:a16="http://schemas.microsoft.com/office/drawing/2014/main" id="{3A571E7C-D72E-46E0-8906-4284D9E9F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2551238" cy="3172599"/>
          </a:xfrm>
          <a:prstGeom prst="rect">
            <a:avLst/>
          </a:prstGeom>
        </p:spPr>
      </p:pic>
      <p:sp>
        <p:nvSpPr>
          <p:cNvPr id="17" name="TextBox 16">
            <a:extLst>
              <a:ext uri="{FF2B5EF4-FFF2-40B4-BE49-F238E27FC236}">
                <a16:creationId xmlns:a16="http://schemas.microsoft.com/office/drawing/2014/main" id="{21546365-CB97-46B2-BD5A-42A7A43C6090}"/>
              </a:ext>
            </a:extLst>
          </p:cNvPr>
          <p:cNvSpPr txBox="1"/>
          <p:nvPr/>
        </p:nvSpPr>
        <p:spPr>
          <a:xfrm>
            <a:off x="3096001" y="634181"/>
            <a:ext cx="8779836" cy="461665"/>
          </a:xfrm>
          <a:prstGeom prst="rect">
            <a:avLst/>
          </a:prstGeom>
          <a:noFill/>
        </p:spPr>
        <p:txBody>
          <a:bodyPr wrap="square">
            <a:spAutoFit/>
          </a:bodyPr>
          <a:lstStyle/>
          <a:p>
            <a:pPr eaLnBrk="1" hangingPunct="1">
              <a:defRPr/>
            </a:pPr>
            <a:r>
              <a:rPr lang="en-US" sz="2400" dirty="0">
                <a:solidFill>
                  <a:srgbClr val="FFFF00"/>
                </a:solidFill>
                <a:latin typeface="+mn-lt"/>
              </a:rPr>
              <a:t>Granted citizenship and suffrage under a constitutional government.</a:t>
            </a:r>
          </a:p>
        </p:txBody>
      </p:sp>
      <p:sp>
        <p:nvSpPr>
          <p:cNvPr id="2" name="Rectangle 1">
            <a:extLst>
              <a:ext uri="{FF2B5EF4-FFF2-40B4-BE49-F238E27FC236}">
                <a16:creationId xmlns:a16="http://schemas.microsoft.com/office/drawing/2014/main" id="{E4D171E7-55DA-4EEF-B436-62D52EEA5969}"/>
              </a:ext>
            </a:extLst>
          </p:cNvPr>
          <p:cNvSpPr/>
          <p:nvPr/>
        </p:nvSpPr>
        <p:spPr>
          <a:xfrm>
            <a:off x="2895600" y="2286000"/>
            <a:ext cx="9202882" cy="1477328"/>
          </a:xfrm>
          <a:prstGeom prst="rect">
            <a:avLst/>
          </a:prstGeom>
        </p:spPr>
        <p:txBody>
          <a:bodyPr wrap="square">
            <a:spAutoFit/>
          </a:bodyPr>
          <a:lstStyle/>
          <a:p>
            <a:r>
              <a:rPr lang="en-US" b="1" dirty="0">
                <a:solidFill>
                  <a:srgbClr val="00FF00"/>
                </a:solidFill>
                <a:latin typeface="Calibri" panose="020F0502020204030204" pitchFamily="34" charset="0"/>
              </a:rPr>
              <a:t>Elder Erastus Snow: </a:t>
            </a:r>
            <a:r>
              <a:rPr lang="en-US" dirty="0">
                <a:solidFill>
                  <a:schemeClr val="bg1"/>
                </a:solidFill>
                <a:latin typeface="Calibri" panose="020F0502020204030204" pitchFamily="34" charset="0"/>
              </a:rPr>
              <a:t>“All the revelations which God ever gave to man from the beginning of the world tended to </a:t>
            </a:r>
            <a:r>
              <a:rPr lang="en-US" dirty="0">
                <a:solidFill>
                  <a:srgbClr val="00FF00"/>
                </a:solidFill>
                <a:latin typeface="Calibri" panose="020F0502020204030204" pitchFamily="34" charset="0"/>
              </a:rPr>
              <a:t>liberty</a:t>
            </a:r>
            <a:r>
              <a:rPr lang="en-US" dirty="0">
                <a:solidFill>
                  <a:schemeClr val="bg1"/>
                </a:solidFill>
                <a:latin typeface="Calibri" panose="020F0502020204030204" pitchFamily="34" charset="0"/>
              </a:rPr>
              <a:t>. The </a:t>
            </a:r>
            <a:r>
              <a:rPr lang="en-US" dirty="0">
                <a:solidFill>
                  <a:srgbClr val="00FF00"/>
                </a:solidFill>
                <a:latin typeface="Calibri" panose="020F0502020204030204" pitchFamily="34" charset="0"/>
              </a:rPr>
              <a:t>government</a:t>
            </a:r>
            <a:r>
              <a:rPr lang="en-US" dirty="0">
                <a:solidFill>
                  <a:schemeClr val="bg1"/>
                </a:solidFill>
                <a:latin typeface="Calibri" panose="020F0502020204030204" pitchFamily="34" charset="0"/>
              </a:rPr>
              <a:t> which our heavenly Father has exercised, or </a:t>
            </a:r>
            <a:r>
              <a:rPr lang="en-US" dirty="0">
                <a:solidFill>
                  <a:srgbClr val="FFFF00"/>
                </a:solidFill>
                <a:latin typeface="Calibri" panose="020F0502020204030204" pitchFamily="34" charset="0"/>
              </a:rPr>
              <a:t>attempted</a:t>
            </a:r>
            <a:r>
              <a:rPr lang="en-US" dirty="0">
                <a:solidFill>
                  <a:schemeClr val="bg1"/>
                </a:solidFill>
                <a:latin typeface="Calibri" panose="020F0502020204030204" pitchFamily="34" charset="0"/>
              </a:rPr>
              <a:t> to exercise over His children on the earth or in the heavens, has not in the least tended to restrain or abridge them in their liberty, but rather to enlarge it, to extend it, to </a:t>
            </a:r>
            <a:r>
              <a:rPr lang="en-US" dirty="0">
                <a:solidFill>
                  <a:srgbClr val="00FF00"/>
                </a:solidFill>
                <a:latin typeface="Calibri" panose="020F0502020204030204" pitchFamily="34" charset="0"/>
              </a:rPr>
              <a:t>insure</a:t>
            </a:r>
            <a:r>
              <a:rPr lang="en-US" dirty="0">
                <a:solidFill>
                  <a:schemeClr val="bg1"/>
                </a:solidFill>
                <a:latin typeface="Calibri" panose="020F0502020204030204" pitchFamily="34" charset="0"/>
              </a:rPr>
              <a:t>, to </a:t>
            </a:r>
            <a:r>
              <a:rPr lang="en-US" dirty="0">
                <a:solidFill>
                  <a:srgbClr val="00FF00"/>
                </a:solidFill>
                <a:latin typeface="Calibri" panose="020F0502020204030204" pitchFamily="34" charset="0"/>
              </a:rPr>
              <a:t>preserve</a:t>
            </a:r>
            <a:r>
              <a:rPr lang="en-US" dirty="0">
                <a:solidFill>
                  <a:schemeClr val="bg1"/>
                </a:solidFill>
                <a:latin typeface="Calibri" panose="020F0502020204030204" pitchFamily="34" charset="0"/>
              </a:rPr>
              <a:t> and maintain it.” </a:t>
            </a:r>
            <a:r>
              <a:rPr lang="en-US" sz="1200" dirty="0">
                <a:solidFill>
                  <a:schemeClr val="bg1"/>
                </a:solidFill>
                <a:latin typeface="Calibri" panose="020F0502020204030204" pitchFamily="34" charset="0"/>
              </a:rPr>
              <a:t>(JD 22:149)</a:t>
            </a:r>
            <a:endParaRPr lang="en-US" sz="1200" dirty="0">
              <a:solidFill>
                <a:schemeClr val="bg1"/>
              </a:solidFill>
            </a:endParaRPr>
          </a:p>
        </p:txBody>
      </p:sp>
      <p:sp>
        <p:nvSpPr>
          <p:cNvPr id="5" name="Rectangle 4">
            <a:extLst>
              <a:ext uri="{FF2B5EF4-FFF2-40B4-BE49-F238E27FC236}">
                <a16:creationId xmlns:a16="http://schemas.microsoft.com/office/drawing/2014/main" id="{04D48121-AAA2-4A91-848B-9B01289C9DE5}"/>
              </a:ext>
            </a:extLst>
          </p:cNvPr>
          <p:cNvSpPr/>
          <p:nvPr/>
        </p:nvSpPr>
        <p:spPr>
          <a:xfrm>
            <a:off x="2895600" y="1143000"/>
            <a:ext cx="9220200" cy="923330"/>
          </a:xfrm>
          <a:prstGeom prst="rect">
            <a:avLst/>
          </a:prstGeom>
        </p:spPr>
        <p:txBody>
          <a:bodyPr wrap="square">
            <a:spAutoFit/>
          </a:bodyPr>
          <a:lstStyle/>
          <a:p>
            <a:pPr marL="0" marR="0">
              <a:spcBef>
                <a:spcPts val="0"/>
              </a:spcBef>
              <a:spcAft>
                <a:spcPts val="0"/>
              </a:spcAft>
            </a:pPr>
            <a:r>
              <a:rPr lang="en-US" b="1" dirty="0">
                <a:solidFill>
                  <a:srgbClr val="00FF00"/>
                </a:solidFill>
                <a:latin typeface="+mn-lt"/>
                <a:ea typeface="Calibri" panose="020F0502020204030204" pitchFamily="34" charset="0"/>
                <a:cs typeface="Times New Roman" panose="02020603050405020304" pitchFamily="18" charset="0"/>
              </a:rPr>
              <a:t>Mortimer Adler: </a:t>
            </a:r>
            <a:r>
              <a:rPr lang="en-US" dirty="0">
                <a:solidFill>
                  <a:schemeClr val="bg1"/>
                </a:solidFill>
                <a:latin typeface="+mn-lt"/>
                <a:ea typeface="Calibri" panose="020F0502020204030204" pitchFamily="34" charset="0"/>
                <a:cs typeface="Times New Roman" panose="02020603050405020304" pitchFamily="18" charset="0"/>
              </a:rPr>
              <a:t>“The </a:t>
            </a:r>
            <a:r>
              <a:rPr lang="en-US" b="1" dirty="0">
                <a:solidFill>
                  <a:schemeClr val="bg1"/>
                </a:solidFill>
                <a:latin typeface="+mn-lt"/>
                <a:ea typeface="Calibri" panose="020F0502020204030204" pitchFamily="34" charset="0"/>
                <a:cs typeface="Times New Roman" panose="02020603050405020304" pitchFamily="18" charset="0"/>
              </a:rPr>
              <a:t>only</a:t>
            </a:r>
            <a:r>
              <a:rPr lang="en-US" dirty="0">
                <a:solidFill>
                  <a:schemeClr val="bg1"/>
                </a:solidFill>
                <a:latin typeface="+mn-lt"/>
                <a:ea typeface="Calibri" panose="020F0502020204030204" pitchFamily="34" charset="0"/>
                <a:cs typeface="Times New Roman" panose="02020603050405020304" pitchFamily="18" charset="0"/>
              </a:rPr>
              <a:t> liberty to which we can make a claim upon </a:t>
            </a:r>
            <a:r>
              <a:rPr lang="en-US" dirty="0">
                <a:solidFill>
                  <a:srgbClr val="00FF00"/>
                </a:solidFill>
                <a:latin typeface="+mn-lt"/>
                <a:ea typeface="Calibri" panose="020F0502020204030204" pitchFamily="34" charset="0"/>
                <a:cs typeface="Times New Roman" panose="02020603050405020304" pitchFamily="18" charset="0"/>
              </a:rPr>
              <a:t>society</a:t>
            </a:r>
            <a:r>
              <a:rPr lang="en-US" dirty="0">
                <a:solidFill>
                  <a:schemeClr val="bg1"/>
                </a:solidFill>
                <a:latin typeface="+mn-lt"/>
                <a:ea typeface="Calibri" panose="020F0502020204030204" pitchFamily="34" charset="0"/>
                <a:cs typeface="Times New Roman" panose="02020603050405020304" pitchFamily="18" charset="0"/>
              </a:rPr>
              <a:t> is the freedom to do as we please within the limits imposed by </a:t>
            </a:r>
            <a:r>
              <a:rPr lang="en-US" dirty="0">
                <a:solidFill>
                  <a:srgbClr val="00FF00"/>
                </a:solidFill>
                <a:latin typeface="+mn-lt"/>
                <a:ea typeface="Calibri" panose="020F0502020204030204" pitchFamily="34" charset="0"/>
                <a:cs typeface="Times New Roman" panose="02020603050405020304" pitchFamily="18" charset="0"/>
              </a:rPr>
              <a:t>justice</a:t>
            </a:r>
            <a:r>
              <a:rPr lang="en-US" dirty="0">
                <a:solidFill>
                  <a:schemeClr val="bg1"/>
                </a:solidFill>
                <a:latin typeface="+mn-lt"/>
                <a:ea typeface="Calibri" panose="020F0502020204030204" pitchFamily="34" charset="0"/>
                <a:cs typeface="Times New Roman" panose="02020603050405020304" pitchFamily="18" charset="0"/>
              </a:rPr>
              <a:t> and that variant of circumstantial freedom that is the </a:t>
            </a:r>
            <a:r>
              <a:rPr lang="en-US" dirty="0">
                <a:solidFill>
                  <a:srgbClr val="00FF00"/>
                </a:solidFill>
                <a:latin typeface="+mn-lt"/>
                <a:ea typeface="Calibri" panose="020F0502020204030204" pitchFamily="34" charset="0"/>
                <a:cs typeface="Times New Roman" panose="02020603050405020304" pitchFamily="18" charset="0"/>
              </a:rPr>
              <a:t>political liberty </a:t>
            </a:r>
            <a:r>
              <a:rPr lang="en-US" dirty="0">
                <a:solidFill>
                  <a:schemeClr val="bg1"/>
                </a:solidFill>
                <a:latin typeface="+mn-lt"/>
                <a:ea typeface="Calibri" panose="020F0502020204030204" pitchFamily="34" charset="0"/>
                <a:cs typeface="Times New Roman" panose="02020603050405020304" pitchFamily="18" charset="0"/>
              </a:rPr>
              <a:t>enjoyed by </a:t>
            </a:r>
            <a:r>
              <a:rPr lang="en-US" dirty="0">
                <a:solidFill>
                  <a:srgbClr val="00FF00"/>
                </a:solidFill>
                <a:latin typeface="+mn-lt"/>
                <a:ea typeface="Calibri" panose="020F0502020204030204" pitchFamily="34" charset="0"/>
                <a:cs typeface="Times New Roman" panose="02020603050405020304" pitchFamily="18" charset="0"/>
              </a:rPr>
              <a:t>enfranchised citizens </a:t>
            </a:r>
            <a:r>
              <a:rPr lang="en-US" dirty="0">
                <a:solidFill>
                  <a:schemeClr val="bg1"/>
                </a:solidFill>
                <a:latin typeface="+mn-lt"/>
                <a:ea typeface="Calibri" panose="020F0502020204030204" pitchFamily="34" charset="0"/>
                <a:cs typeface="Times New Roman" panose="02020603050405020304" pitchFamily="18" charset="0"/>
              </a:rPr>
              <a:t>of a republic.” </a:t>
            </a:r>
            <a:r>
              <a:rPr lang="en-US" sz="1200" dirty="0">
                <a:solidFill>
                  <a:schemeClr val="bg1"/>
                </a:solidFill>
                <a:latin typeface="+mn-lt"/>
                <a:ea typeface="Calibri" panose="020F0502020204030204" pitchFamily="34" charset="0"/>
                <a:cs typeface="Times New Roman" panose="02020603050405020304" pitchFamily="18" charset="0"/>
              </a:rPr>
              <a:t>(Six Great Ideas, p.150)</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E26E36B-D3C4-4EB3-BBD1-C136BDC2B09F}"/>
              </a:ext>
            </a:extLst>
          </p:cNvPr>
          <p:cNvSpPr/>
          <p:nvPr/>
        </p:nvSpPr>
        <p:spPr>
          <a:xfrm>
            <a:off x="228600" y="3921204"/>
            <a:ext cx="12020194" cy="1107996"/>
          </a:xfrm>
          <a:prstGeom prst="rect">
            <a:avLst/>
          </a:prstGeom>
        </p:spPr>
        <p:txBody>
          <a:bodyPr wrap="square">
            <a:spAutoFit/>
          </a:bodyPr>
          <a:lstStyle/>
          <a:p>
            <a:pPr marL="0" marR="0">
              <a:spcBef>
                <a:spcPts val="0"/>
              </a:spcBef>
              <a:spcAft>
                <a:spcPts val="0"/>
              </a:spcAft>
            </a:pPr>
            <a:r>
              <a:rPr lang="en-US" b="1" dirty="0">
                <a:solidFill>
                  <a:srgbClr val="00FF00"/>
                </a:solidFill>
                <a:latin typeface="+mn-lt"/>
                <a:ea typeface="Calibri" panose="020F0502020204030204" pitchFamily="34" charset="0"/>
                <a:cs typeface="Times New Roman" panose="02020603050405020304" pitchFamily="18" charset="0"/>
              </a:rPr>
              <a:t>Mortimer Adler: </a:t>
            </a:r>
            <a:r>
              <a:rPr lang="en-US" b="1" dirty="0">
                <a:solidFill>
                  <a:schemeClr val="bg1"/>
                </a:solidFill>
                <a:latin typeface="+mn-lt"/>
                <a:ea typeface="Calibri" panose="020F0502020204030204" pitchFamily="34" charset="0"/>
                <a:cs typeface="Times New Roman" panose="02020603050405020304" pitchFamily="18" charset="0"/>
              </a:rPr>
              <a:t>“</a:t>
            </a:r>
            <a:r>
              <a:rPr lang="en-US" dirty="0">
                <a:solidFill>
                  <a:schemeClr val="bg1"/>
                </a:solidFill>
                <a:latin typeface="+mn-lt"/>
                <a:ea typeface="Calibri" panose="020F0502020204030204" pitchFamily="34" charset="0"/>
                <a:cs typeface="Times New Roman" panose="02020603050405020304" pitchFamily="18" charset="0"/>
              </a:rPr>
              <a:t>The constitution to which the citizen has given consent by </a:t>
            </a:r>
            <a:r>
              <a:rPr lang="en-US" dirty="0">
                <a:solidFill>
                  <a:srgbClr val="00FF00"/>
                </a:solidFill>
                <a:latin typeface="+mn-lt"/>
                <a:ea typeface="Calibri" panose="020F0502020204030204" pitchFamily="34" charset="0"/>
                <a:cs typeface="Times New Roman" panose="02020603050405020304" pitchFamily="18" charset="0"/>
              </a:rPr>
              <a:t>exercising his suffrage </a:t>
            </a:r>
            <a:r>
              <a:rPr lang="en-US" dirty="0">
                <a:solidFill>
                  <a:schemeClr val="bg1"/>
                </a:solidFill>
                <a:latin typeface="+mn-lt"/>
                <a:ea typeface="Calibri" panose="020F0502020204030204" pitchFamily="34" charset="0"/>
                <a:cs typeface="Times New Roman" panose="02020603050405020304" pitchFamily="18" charset="0"/>
              </a:rPr>
              <a:t>provides for a decision by the vote of the </a:t>
            </a:r>
            <a:r>
              <a:rPr lang="en-US" dirty="0">
                <a:solidFill>
                  <a:srgbClr val="FFFF00"/>
                </a:solidFill>
                <a:latin typeface="+mn-lt"/>
                <a:ea typeface="Calibri" panose="020F0502020204030204" pitchFamily="34" charset="0"/>
                <a:cs typeface="Times New Roman" panose="02020603050405020304" pitchFamily="18" charset="0"/>
              </a:rPr>
              <a:t>majority</a:t>
            </a:r>
            <a:r>
              <a:rPr lang="en-US" dirty="0">
                <a:solidFill>
                  <a:schemeClr val="bg1"/>
                </a:solidFill>
                <a:latin typeface="+mn-lt"/>
                <a:ea typeface="Calibri" panose="020F0502020204030204" pitchFamily="34" charset="0"/>
                <a:cs typeface="Times New Roman" panose="02020603050405020304" pitchFamily="18" charset="0"/>
              </a:rPr>
              <a:t>. He has accepted the principle of </a:t>
            </a:r>
            <a:r>
              <a:rPr lang="en-US" dirty="0">
                <a:solidFill>
                  <a:srgbClr val="00FF00"/>
                </a:solidFill>
                <a:latin typeface="+mn-lt"/>
                <a:ea typeface="Calibri" panose="020F0502020204030204" pitchFamily="34" charset="0"/>
                <a:cs typeface="Times New Roman" panose="02020603050405020304" pitchFamily="18" charset="0"/>
              </a:rPr>
              <a:t>majority rule </a:t>
            </a:r>
            <a:r>
              <a:rPr lang="en-US" dirty="0">
                <a:solidFill>
                  <a:schemeClr val="bg1"/>
                </a:solidFill>
                <a:latin typeface="+mn-lt"/>
                <a:ea typeface="Calibri" panose="020F0502020204030204" pitchFamily="34" charset="0"/>
                <a:cs typeface="Times New Roman" panose="02020603050405020304" pitchFamily="18" charset="0"/>
              </a:rPr>
              <a:t>and, having done so, the citizen has also accepted, in advance the result of </a:t>
            </a:r>
            <a:r>
              <a:rPr lang="en-US" dirty="0">
                <a:solidFill>
                  <a:srgbClr val="FFFF00"/>
                </a:solidFill>
                <a:latin typeface="+mn-lt"/>
                <a:ea typeface="Calibri" panose="020F0502020204030204" pitchFamily="34" charset="0"/>
                <a:cs typeface="Times New Roman" panose="02020603050405020304" pitchFamily="18" charset="0"/>
              </a:rPr>
              <a:t>majority rule</a:t>
            </a:r>
            <a:r>
              <a:rPr lang="en-US" dirty="0">
                <a:solidFill>
                  <a:schemeClr val="bg1"/>
                </a:solidFill>
                <a:latin typeface="+mn-lt"/>
                <a:ea typeface="Calibri" panose="020F0502020204030204" pitchFamily="34" charset="0"/>
                <a:cs typeface="Times New Roman" panose="02020603050405020304" pitchFamily="18" charset="0"/>
              </a:rPr>
              <a:t>, whether or not the voting places him in the majority or in an adversely affected minority.” </a:t>
            </a:r>
            <a:r>
              <a:rPr lang="en-US" sz="1200" dirty="0">
                <a:solidFill>
                  <a:schemeClr val="bg1"/>
                </a:solidFill>
                <a:latin typeface="+mn-lt"/>
                <a:ea typeface="Calibri" panose="020F0502020204030204" pitchFamily="34" charset="0"/>
                <a:cs typeface="Times New Roman" panose="02020603050405020304" pitchFamily="18" charset="0"/>
              </a:rPr>
              <a:t>(Six Great Ideas, p.148)</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2EAFFD4-98DC-4907-AFA7-BEE6146295BE}"/>
              </a:ext>
            </a:extLst>
          </p:cNvPr>
          <p:cNvSpPr/>
          <p:nvPr/>
        </p:nvSpPr>
        <p:spPr>
          <a:xfrm>
            <a:off x="228600" y="5105400"/>
            <a:ext cx="11734800" cy="1477328"/>
          </a:xfrm>
          <a:prstGeom prst="rect">
            <a:avLst/>
          </a:prstGeom>
        </p:spPr>
        <p:txBody>
          <a:bodyPr wrap="square">
            <a:spAutoFit/>
          </a:bodyPr>
          <a:lstStyle/>
          <a:p>
            <a:r>
              <a:rPr lang="en-US" b="1" dirty="0">
                <a:solidFill>
                  <a:srgbClr val="00FF00"/>
                </a:solidFill>
                <a:latin typeface="+mn-lt"/>
              </a:rPr>
              <a:t>Mosiah 29:26-27 </a:t>
            </a:r>
            <a:r>
              <a:rPr lang="en-US" b="1" dirty="0">
                <a:solidFill>
                  <a:schemeClr val="bg1"/>
                </a:solidFill>
                <a:latin typeface="+mn-lt"/>
              </a:rPr>
              <a:t>“</a:t>
            </a:r>
            <a:r>
              <a:rPr lang="en-US" dirty="0">
                <a:solidFill>
                  <a:schemeClr val="bg1"/>
                </a:solidFill>
                <a:latin typeface="+mn-lt"/>
              </a:rPr>
              <a:t>Now it is not common that the </a:t>
            </a:r>
            <a:r>
              <a:rPr lang="en-US" dirty="0">
                <a:solidFill>
                  <a:srgbClr val="00FF00"/>
                </a:solidFill>
                <a:latin typeface="+mn-lt"/>
              </a:rPr>
              <a:t>voice of the people </a:t>
            </a:r>
            <a:r>
              <a:rPr lang="en-US" dirty="0" err="1">
                <a:solidFill>
                  <a:schemeClr val="bg1"/>
                </a:solidFill>
                <a:latin typeface="+mn-lt"/>
              </a:rPr>
              <a:t>desireth</a:t>
            </a:r>
            <a:r>
              <a:rPr lang="en-US" dirty="0">
                <a:solidFill>
                  <a:schemeClr val="bg1"/>
                </a:solidFill>
                <a:latin typeface="+mn-lt"/>
              </a:rPr>
              <a:t> anything contrary to that which is right; but it is common for the </a:t>
            </a:r>
            <a:r>
              <a:rPr lang="en-US" dirty="0">
                <a:solidFill>
                  <a:srgbClr val="FFFF00"/>
                </a:solidFill>
                <a:latin typeface="+mn-lt"/>
              </a:rPr>
              <a:t>lesser part </a:t>
            </a:r>
            <a:r>
              <a:rPr lang="en-US" dirty="0">
                <a:solidFill>
                  <a:schemeClr val="bg1"/>
                </a:solidFill>
                <a:latin typeface="+mn-lt"/>
              </a:rPr>
              <a:t>of the people to desire that which is </a:t>
            </a:r>
            <a:r>
              <a:rPr lang="en-US" dirty="0">
                <a:solidFill>
                  <a:srgbClr val="FF0000"/>
                </a:solidFill>
                <a:latin typeface="+mn-lt"/>
              </a:rPr>
              <a:t>not right</a:t>
            </a:r>
            <a:r>
              <a:rPr lang="en-US" dirty="0">
                <a:solidFill>
                  <a:schemeClr val="bg1"/>
                </a:solidFill>
                <a:latin typeface="+mn-lt"/>
              </a:rPr>
              <a:t>; therefore this shall ye observe and make it your law—to do your business by the </a:t>
            </a:r>
            <a:r>
              <a:rPr lang="en-US" dirty="0">
                <a:solidFill>
                  <a:srgbClr val="00FF00"/>
                </a:solidFill>
                <a:latin typeface="+mn-lt"/>
              </a:rPr>
              <a:t>voice of the people</a:t>
            </a:r>
            <a:r>
              <a:rPr lang="en-US" dirty="0">
                <a:solidFill>
                  <a:schemeClr val="bg1"/>
                </a:solidFill>
                <a:latin typeface="+mn-lt"/>
              </a:rPr>
              <a:t>. And if the time comes that the voice of the people doth choose </a:t>
            </a:r>
            <a:r>
              <a:rPr lang="en-US" dirty="0">
                <a:solidFill>
                  <a:srgbClr val="FF0000"/>
                </a:solidFill>
                <a:latin typeface="+mn-lt"/>
              </a:rPr>
              <a:t>iniquity</a:t>
            </a:r>
            <a:r>
              <a:rPr lang="en-US" dirty="0">
                <a:solidFill>
                  <a:schemeClr val="bg1"/>
                </a:solidFill>
                <a:latin typeface="+mn-lt"/>
              </a:rPr>
              <a:t>, then is the time that the judgments of God will come upon you; yea, then is the time he will visit you with great destruction even as he has hitherto visited this land.”</a:t>
            </a:r>
          </a:p>
        </p:txBody>
      </p:sp>
    </p:spTree>
    <p:extLst>
      <p:ext uri="{BB962C8B-B14F-4D97-AF65-F5344CB8AC3E}">
        <p14:creationId xmlns:p14="http://schemas.microsoft.com/office/powerpoint/2010/main" val="9778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19" name="Rectangle 3">
            <a:extLst>
              <a:ext uri="{FF2B5EF4-FFF2-40B4-BE49-F238E27FC236}">
                <a16:creationId xmlns:a16="http://schemas.microsoft.com/office/drawing/2014/main" id="{C636083D-E43B-4E30-9F2E-4AA69C3B80B2}"/>
              </a:ext>
            </a:extLst>
          </p:cNvPr>
          <p:cNvSpPr>
            <a:spLocks noChangeArrowheads="1"/>
          </p:cNvSpPr>
          <p:nvPr/>
        </p:nvSpPr>
        <p:spPr bwMode="auto">
          <a:xfrm>
            <a:off x="228600" y="1132582"/>
            <a:ext cx="119633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mn-lt"/>
              </a:rPr>
              <a:t>D&amp;C 98:8 </a:t>
            </a:r>
            <a:r>
              <a:rPr lang="en-US" altLang="en-US" dirty="0">
                <a:latin typeface="+mn-lt"/>
              </a:rPr>
              <a:t>“I, the Lord God, make you free, therefore</a:t>
            </a:r>
          </a:p>
          <a:p>
            <a:pPr>
              <a:spcBef>
                <a:spcPct val="0"/>
              </a:spcBef>
              <a:buFontTx/>
              <a:buNone/>
            </a:pPr>
            <a:r>
              <a:rPr lang="en-US" altLang="en-US" dirty="0">
                <a:latin typeface="+mn-lt"/>
              </a:rPr>
              <a:t> ye are free indeed; and the law also </a:t>
            </a:r>
            <a:r>
              <a:rPr lang="en-US" altLang="en-US" dirty="0" err="1">
                <a:latin typeface="+mn-lt"/>
              </a:rPr>
              <a:t>maketh</a:t>
            </a:r>
            <a:r>
              <a:rPr lang="en-US" altLang="en-US" dirty="0">
                <a:latin typeface="+mn-lt"/>
              </a:rPr>
              <a:t> you free.” </a:t>
            </a:r>
          </a:p>
        </p:txBody>
      </p:sp>
      <p:sp>
        <p:nvSpPr>
          <p:cNvPr id="2" name="Rectangle 1">
            <a:extLst>
              <a:ext uri="{FF2B5EF4-FFF2-40B4-BE49-F238E27FC236}">
                <a16:creationId xmlns:a16="http://schemas.microsoft.com/office/drawing/2014/main" id="{8CB6D0EF-E61A-4873-BF51-38DD9A12D39B}"/>
              </a:ext>
            </a:extLst>
          </p:cNvPr>
          <p:cNvSpPr/>
          <p:nvPr/>
        </p:nvSpPr>
        <p:spPr>
          <a:xfrm>
            <a:off x="2154660" y="1211014"/>
            <a:ext cx="5026096" cy="455712"/>
          </a:xfrm>
          <a:prstGeom prst="rect">
            <a:avLst/>
          </a:prstGeom>
          <a:solidFill>
            <a:srgbClr val="00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
            <a:extLst>
              <a:ext uri="{FF2B5EF4-FFF2-40B4-BE49-F238E27FC236}">
                <a16:creationId xmlns:a16="http://schemas.microsoft.com/office/drawing/2014/main" id="{5A742AF8-BCDF-4163-B2D0-F0BB1C267883}"/>
              </a:ext>
            </a:extLst>
          </p:cNvPr>
          <p:cNvSpPr>
            <a:spLocks noChangeArrowheads="1"/>
          </p:cNvSpPr>
          <p:nvPr/>
        </p:nvSpPr>
        <p:spPr bwMode="auto">
          <a:xfrm>
            <a:off x="304800" y="2810470"/>
            <a:ext cx="118871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5200" dirty="0">
                <a:solidFill>
                  <a:srgbClr val="00B050"/>
                </a:solidFill>
                <a:latin typeface="+mn-lt"/>
              </a:rPr>
              <a:t>Metaphysical Freedom = Natural Freedom</a:t>
            </a:r>
          </a:p>
        </p:txBody>
      </p:sp>
      <p:sp>
        <p:nvSpPr>
          <p:cNvPr id="68" name="Rectangle 3">
            <a:extLst>
              <a:ext uri="{FF2B5EF4-FFF2-40B4-BE49-F238E27FC236}">
                <a16:creationId xmlns:a16="http://schemas.microsoft.com/office/drawing/2014/main" id="{733EBB1E-7F87-469D-B577-1D4F1B16CF77}"/>
              </a:ext>
            </a:extLst>
          </p:cNvPr>
          <p:cNvSpPr>
            <a:spLocks noChangeArrowheads="1"/>
          </p:cNvSpPr>
          <p:nvPr/>
        </p:nvSpPr>
        <p:spPr bwMode="auto">
          <a:xfrm>
            <a:off x="304800" y="4105870"/>
            <a:ext cx="112394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5200" dirty="0">
                <a:solidFill>
                  <a:srgbClr val="00B050"/>
                </a:solidFill>
                <a:latin typeface="+mn-lt"/>
              </a:rPr>
              <a:t>Ethical Freedom = Moral Freedom</a:t>
            </a:r>
          </a:p>
        </p:txBody>
      </p:sp>
      <p:sp>
        <p:nvSpPr>
          <p:cNvPr id="69" name="Rectangle 3">
            <a:extLst>
              <a:ext uri="{FF2B5EF4-FFF2-40B4-BE49-F238E27FC236}">
                <a16:creationId xmlns:a16="http://schemas.microsoft.com/office/drawing/2014/main" id="{3ABB97F5-0A60-42F2-90EE-F0E3D146D752}"/>
              </a:ext>
            </a:extLst>
          </p:cNvPr>
          <p:cNvSpPr>
            <a:spLocks noChangeArrowheads="1"/>
          </p:cNvSpPr>
          <p:nvPr/>
        </p:nvSpPr>
        <p:spPr bwMode="auto">
          <a:xfrm>
            <a:off x="304800" y="5401270"/>
            <a:ext cx="11887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5200" dirty="0">
                <a:solidFill>
                  <a:srgbClr val="00B050"/>
                </a:solidFill>
                <a:latin typeface="+mn-lt"/>
              </a:rPr>
              <a:t>Political Freedom = Circumstantial Freedom </a:t>
            </a:r>
          </a:p>
        </p:txBody>
      </p:sp>
      <p:sp>
        <p:nvSpPr>
          <p:cNvPr id="70" name="Rectangle 25">
            <a:extLst>
              <a:ext uri="{FF2B5EF4-FFF2-40B4-BE49-F238E27FC236}">
                <a16:creationId xmlns:a16="http://schemas.microsoft.com/office/drawing/2014/main" id="{0591EF97-4B1E-488C-A7AB-2ECEE0B246CE}"/>
              </a:ext>
            </a:extLst>
          </p:cNvPr>
          <p:cNvSpPr>
            <a:spLocks noChangeArrowheads="1"/>
          </p:cNvSpPr>
          <p:nvPr/>
        </p:nvSpPr>
        <p:spPr bwMode="auto">
          <a:xfrm>
            <a:off x="0" y="0"/>
            <a:ext cx="121919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i="1" dirty="0">
                <a:solidFill>
                  <a:srgbClr val="FFC000"/>
                </a:solidFill>
                <a:latin typeface="+mn-lt"/>
              </a:rPr>
              <a:t>Freedom Defined in Different Contexts</a:t>
            </a:r>
            <a:endParaRPr lang="en-US" altLang="en-US" sz="5400" b="1" dirty="0">
              <a:solidFill>
                <a:srgbClr val="FFC000"/>
              </a:solidFill>
              <a:latin typeface="+mn-lt"/>
            </a:endParaRPr>
          </a:p>
        </p:txBody>
      </p:sp>
      <p:sp>
        <p:nvSpPr>
          <p:cNvPr id="71" name="Rectangle 70">
            <a:extLst>
              <a:ext uri="{FF2B5EF4-FFF2-40B4-BE49-F238E27FC236}">
                <a16:creationId xmlns:a16="http://schemas.microsoft.com/office/drawing/2014/main" id="{29022A7F-43C2-40F5-9144-0F3264A84247}"/>
              </a:ext>
            </a:extLst>
          </p:cNvPr>
          <p:cNvSpPr/>
          <p:nvPr/>
        </p:nvSpPr>
        <p:spPr>
          <a:xfrm>
            <a:off x="381000" y="1692818"/>
            <a:ext cx="3048000" cy="455712"/>
          </a:xfrm>
          <a:prstGeom prst="rect">
            <a:avLst/>
          </a:prstGeom>
          <a:solidFill>
            <a:srgbClr val="00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36C15C6-C3D6-46A0-B038-F95C6E57ABAB}"/>
              </a:ext>
            </a:extLst>
          </p:cNvPr>
          <p:cNvSpPr/>
          <p:nvPr/>
        </p:nvSpPr>
        <p:spPr>
          <a:xfrm>
            <a:off x="4911645" y="1712824"/>
            <a:ext cx="4191000" cy="455712"/>
          </a:xfrm>
          <a:prstGeom prst="rect">
            <a:avLst/>
          </a:prstGeom>
          <a:solidFill>
            <a:srgbClr val="00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letter&#10;&#10;Description automatically generated">
            <a:extLst>
              <a:ext uri="{FF2B5EF4-FFF2-40B4-BE49-F238E27FC236}">
                <a16:creationId xmlns:a16="http://schemas.microsoft.com/office/drawing/2014/main" id="{C337ACF8-1688-4A4D-B706-69FB2C64E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071" y="844924"/>
            <a:ext cx="2524086" cy="1867824"/>
          </a:xfrm>
          <a:prstGeom prst="rect">
            <a:avLst/>
          </a:prstGeom>
        </p:spPr>
      </p:pic>
    </p:spTree>
    <p:extLst>
      <p:ext uri="{BB962C8B-B14F-4D97-AF65-F5344CB8AC3E}">
        <p14:creationId xmlns:p14="http://schemas.microsoft.com/office/powerpoint/2010/main" val="21506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67" grpId="0"/>
      <p:bldP spid="68" grpId="0"/>
      <p:bldP spid="69"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28024" y="2767280"/>
            <a:ext cx="121779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Tree>
    <p:extLst>
      <p:ext uri="{BB962C8B-B14F-4D97-AF65-F5344CB8AC3E}">
        <p14:creationId xmlns:p14="http://schemas.microsoft.com/office/powerpoint/2010/main" val="2257683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 id="{bdc3d3d8-6bdc-485e-b6f2-a0ac58658b4a}"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emplate/>
  <TotalTime>18450</TotalTime>
  <Words>1460</Words>
  <Application>Microsoft Office PowerPoint</Application>
  <PresentationFormat>Widescreen</PresentationFormat>
  <Paragraphs>81</Paragraphs>
  <Slides>8</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1217</cp:revision>
  <dcterms:created xsi:type="dcterms:W3CDTF">2010-04-18T05:26:50Z</dcterms:created>
  <dcterms:modified xsi:type="dcterms:W3CDTF">2025-04-18T00:42:08Z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2018-09-24T18:25:00.7668701Z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Classification">
    <vt:lpwstr>Internal Use Not Encrypted</vt:lpwstr>
  </property>
  <property fmtid="{D5CDD505-2E9C-101B-9397-08002B2CF9AE}" pid="10" name="MSIP_Label_03ef5274-90b8-4b3f-8a76-b4c36a43e904_Enabled">
    <vt:lpwstr>true</vt:lpwstr>
  </property>
  <property fmtid="{D5CDD505-2E9C-101B-9397-08002B2CF9AE}" pid="11" name="MSIP_Label_03ef5274-90b8-4b3f-8a76-b4c36a43e904_SetDate">
    <vt:lpwstr>2021-05-11T00:26:19Z</vt:lpwstr>
  </property>
  <property fmtid="{D5CDD505-2E9C-101B-9397-08002B2CF9AE}" pid="12" name="MSIP_Label_03ef5274-90b8-4b3f-8a76-b4c36a43e904_Method">
    <vt:lpwstr>Standard</vt:lpwstr>
  </property>
  <property fmtid="{D5CDD505-2E9C-101B-9397-08002B2CF9AE}" pid="13" name="MSIP_Label_03ef5274-90b8-4b3f-8a76-b4c36a43e904_Name">
    <vt:lpwstr>Not Protected_2</vt:lpwstr>
  </property>
  <property fmtid="{D5CDD505-2E9C-101B-9397-08002B2CF9AE}" pid="14" name="MSIP_Label_03ef5274-90b8-4b3f-8a76-b4c36a43e904_SiteId">
    <vt:lpwstr>61e6eeb3-5fd7-4aaa-ae3c-61e8deb09b79</vt:lpwstr>
  </property>
  <property fmtid="{D5CDD505-2E9C-101B-9397-08002B2CF9AE}" pid="15" name="MSIP_Label_03ef5274-90b8-4b3f-8a76-b4c36a43e904_ActionId">
    <vt:lpwstr/>
  </property>
  <property fmtid="{D5CDD505-2E9C-101B-9397-08002B2CF9AE}" pid="16" name="MSIP_Label_03ef5274-90b8-4b3f-8a76-b4c36a43e904_ContentBits">
    <vt:lpwstr>0</vt:lpwstr>
  </property>
</Properties>
</file>