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960" r:id="rId2"/>
    <p:sldId id="961" r:id="rId3"/>
    <p:sldId id="942" r:id="rId4"/>
    <p:sldId id="943" r:id="rId5"/>
    <p:sldId id="944" r:id="rId6"/>
    <p:sldId id="949" r:id="rId7"/>
    <p:sldId id="946" r:id="rId8"/>
    <p:sldId id="950"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CCFF"/>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1" autoAdjust="0"/>
    <p:restoredTop sz="94660"/>
  </p:normalViewPr>
  <p:slideViewPr>
    <p:cSldViewPr>
      <p:cViewPr varScale="1">
        <p:scale>
          <a:sx n="74" d="100"/>
          <a:sy n="74" d="100"/>
        </p:scale>
        <p:origin x="432" y="54"/>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1DA4B8-7034-41E6-A904-834E2AB039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Introduction</a:t>
            </a:r>
          </a:p>
        </p:txBody>
      </p:sp>
      <p:sp>
        <p:nvSpPr>
          <p:cNvPr id="3" name="Date Placeholder 2">
            <a:extLst>
              <a:ext uri="{FF2B5EF4-FFF2-40B4-BE49-F238E27FC236}">
                <a16:creationId xmlns:a16="http://schemas.microsoft.com/office/drawing/2014/main" id="{20C5C52C-A88F-4FFE-91A9-952C07713D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042C18-1C55-4AFE-A3D5-FAAAE99602BE}" type="datetimeFigureOut">
              <a:rPr lang="en-US" smtClean="0"/>
              <a:t>4/17/2025</a:t>
            </a:fld>
            <a:endParaRPr lang="en-US"/>
          </a:p>
        </p:txBody>
      </p:sp>
      <p:sp>
        <p:nvSpPr>
          <p:cNvPr id="4" name="Footer Placeholder 3">
            <a:extLst>
              <a:ext uri="{FF2B5EF4-FFF2-40B4-BE49-F238E27FC236}">
                <a16:creationId xmlns:a16="http://schemas.microsoft.com/office/drawing/2014/main" id="{8DF36586-73D1-4309-9BF8-DEA96E010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©LDSEternalism.com</a:t>
            </a:r>
          </a:p>
        </p:txBody>
      </p:sp>
      <p:sp>
        <p:nvSpPr>
          <p:cNvPr id="5" name="Slide Number Placeholder 4">
            <a:extLst>
              <a:ext uri="{FF2B5EF4-FFF2-40B4-BE49-F238E27FC236}">
                <a16:creationId xmlns:a16="http://schemas.microsoft.com/office/drawing/2014/main" id="{8663C198-7083-476A-BC21-0D607992F7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D5D7CB-E2F2-452A-96C9-BE5CBBF7CACF}" type="slidenum">
              <a:rPr lang="en-US" smtClean="0"/>
              <a:t>‹#›</a:t>
            </a:fld>
            <a:endParaRPr lang="en-US"/>
          </a:p>
        </p:txBody>
      </p:sp>
    </p:spTree>
    <p:extLst>
      <p:ext uri="{BB962C8B-B14F-4D97-AF65-F5344CB8AC3E}">
        <p14:creationId xmlns:p14="http://schemas.microsoft.com/office/powerpoint/2010/main" val="11473034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r>
              <a:rPr lang="en-US"/>
              <a:t>Introduction</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E42040B5-CC58-4CD9-B701-9A63440ED1CE}" type="datetime1">
              <a:rPr lang="en-US"/>
              <a:pPr>
                <a:defRPr/>
              </a:pPr>
              <a:t>4/17/2025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a:t>©LDSEternalism.com</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30D3BBD-2075-4A75-B5B4-CE9A4FE76651}" type="slidenum">
              <a:rPr lang="en-US" altLang="en-US"/>
              <a:pPr>
                <a:defRPr/>
              </a:pPr>
              <a:t>‹#›</a:t>
            </a:fld>
            <a:endParaRPr lang="en-US" altLang="en-US"/>
          </a:p>
        </p:txBody>
      </p:sp>
    </p:spTree>
    <p:extLst>
      <p:ext uri="{BB962C8B-B14F-4D97-AF65-F5344CB8AC3E}">
        <p14:creationId xmlns:p14="http://schemas.microsoft.com/office/powerpoint/2010/main" val="19200255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109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268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754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32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430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©ChristianEternalism.com</a:t>
            </a:r>
          </a:p>
        </p:txBody>
      </p:sp>
      <p:sp>
        <p:nvSpPr>
          <p:cNvPr id="6" name="Slide Number Placeholder 5"/>
          <p:cNvSpPr>
            <a:spLocks noGrp="1"/>
          </p:cNvSpPr>
          <p:nvPr>
            <p:ph type="sldNum" sz="quarter" idx="12"/>
          </p:nvPr>
        </p:nvSpPr>
        <p:spPr/>
        <p:txBody>
          <a:bodyPr/>
          <a:lstStyle>
            <a:lvl1pPr>
              <a:defRPr/>
            </a:lvl1pPr>
          </a:lstStyle>
          <a:p>
            <a:pPr>
              <a:defRPr/>
            </a:pPr>
            <a:fld id="{D5BA99C7-0787-4125-9086-551D20232080}" type="slidenum">
              <a:rPr lang="en-US" altLang="en-US"/>
              <a:pPr>
                <a:defRPr/>
              </a:pPr>
              <a:t>‹#›</a:t>
            </a:fld>
            <a:endParaRPr lang="en-US" altLang="en-US"/>
          </a:p>
        </p:txBody>
      </p:sp>
    </p:spTree>
    <p:extLst>
      <p:ext uri="{BB962C8B-B14F-4D97-AF65-F5344CB8AC3E}">
        <p14:creationId xmlns:p14="http://schemas.microsoft.com/office/powerpoint/2010/main" val="427744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aster">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14013" y="6626994"/>
            <a:ext cx="1890987" cy="228599"/>
          </a:xfrm>
        </p:spPr>
        <p:txBody>
          <a:bodyPr/>
          <a:lstStyle>
            <a:lvl1pPr>
              <a:defRPr/>
            </a:lvl1pPr>
          </a:lstStyle>
          <a:p>
            <a:pPr>
              <a:defRPr/>
            </a:pPr>
            <a:r>
              <a:rPr lang="en-US" dirty="0"/>
              <a:t>©ChristianEternalism.com</a:t>
            </a:r>
          </a:p>
        </p:txBody>
      </p:sp>
      <p:sp>
        <p:nvSpPr>
          <p:cNvPr id="4" name="Slide Number Placeholder 5"/>
          <p:cNvSpPr>
            <a:spLocks noGrp="1"/>
          </p:cNvSpPr>
          <p:nvPr>
            <p:ph type="sldNum" sz="quarter" idx="12"/>
          </p:nvPr>
        </p:nvSpPr>
        <p:spPr>
          <a:xfrm>
            <a:off x="11811000" y="6626994"/>
            <a:ext cx="381000" cy="231006"/>
          </a:xfrm>
        </p:spPr>
        <p:txBody>
          <a:bodyPr/>
          <a:lstStyle>
            <a:lvl1pPr algn="r">
              <a:defRPr/>
            </a:lvl1pPr>
          </a:lstStyle>
          <a:p>
            <a:pPr>
              <a:defRPr/>
            </a:pPr>
            <a:fld id="{6D702CDC-8AD3-4C41-837E-8296D4E3DA84}" type="slidenum">
              <a:rPr lang="en-US" altLang="en-US" smtClean="0"/>
              <a:pPr>
                <a:defRPr/>
              </a:pPr>
              <a:t>‹#›</a:t>
            </a:fld>
            <a:endParaRPr lang="en-US" altLang="en-US" dirty="0"/>
          </a:p>
        </p:txBody>
      </p:sp>
    </p:spTree>
    <p:extLst>
      <p:ext uri="{BB962C8B-B14F-4D97-AF65-F5344CB8AC3E}">
        <p14:creationId xmlns:p14="http://schemas.microsoft.com/office/powerpoint/2010/main" val="3631893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©ChristianEternalism.com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2C1C976-8CA2-495F-BE8B-EE178DB81B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DC5B5A-AB87-4960-849D-8D66631AA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36" y="863386"/>
            <a:ext cx="6666953" cy="5766914"/>
          </a:xfrm>
          <a:prstGeom prst="rect">
            <a:avLst/>
          </a:prstGeom>
        </p:spPr>
      </p:pic>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a:xfrm>
            <a:off x="11981325" y="6615953"/>
            <a:ext cx="219635" cy="226545"/>
          </a:xfrm>
        </p:spPr>
        <p:txBody>
          <a:bodyPr/>
          <a:lstStyle/>
          <a:p>
            <a:pPr algn="ctr"/>
            <a:fld id="{7FA21F2F-D5C3-444E-B31F-8BDB819DBF53}" type="slidenum">
              <a:rPr lang="en-US" smtClean="0"/>
              <a:pPr algn="ctr"/>
              <a:t>1</a:t>
            </a:fld>
            <a:endParaRPr lang="en-US" dirty="0"/>
          </a:p>
        </p:txBody>
      </p:sp>
      <p:sp>
        <p:nvSpPr>
          <p:cNvPr id="11" name="Footer Placeholder 3">
            <a:extLst>
              <a:ext uri="{FF2B5EF4-FFF2-40B4-BE49-F238E27FC236}">
                <a16:creationId xmlns:a16="http://schemas.microsoft.com/office/drawing/2014/main" id="{7815963B-6363-4C78-813F-4EF1B5C84279}"/>
              </a:ext>
            </a:extLst>
          </p:cNvPr>
          <p:cNvSpPr>
            <a:spLocks noGrp="1"/>
          </p:cNvSpPr>
          <p:nvPr>
            <p:ph type="ftr" sz="quarter" idx="11"/>
          </p:nvPr>
        </p:nvSpPr>
        <p:spPr>
          <a:xfrm>
            <a:off x="14013" y="6626994"/>
            <a:ext cx="1890987" cy="228599"/>
          </a:xfrm>
        </p:spPr>
        <p:txBody>
          <a:bodyPr/>
          <a:lstStyle/>
          <a:p>
            <a:r>
              <a:rPr lang="en-US" dirty="0"/>
              <a:t>©ChristianEternalism.org</a:t>
            </a:r>
          </a:p>
        </p:txBody>
      </p:sp>
      <p:sp>
        <p:nvSpPr>
          <p:cNvPr id="8" name="Rectangle 7">
            <a:extLst>
              <a:ext uri="{FF2B5EF4-FFF2-40B4-BE49-F238E27FC236}">
                <a16:creationId xmlns:a16="http://schemas.microsoft.com/office/drawing/2014/main" id="{01682EB2-CAEB-499B-995B-8E5656F35672}"/>
              </a:ext>
            </a:extLst>
          </p:cNvPr>
          <p:cNvSpPr/>
          <p:nvPr/>
        </p:nvSpPr>
        <p:spPr>
          <a:xfrm>
            <a:off x="2927298" y="3054345"/>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13" name="Rectangle 12">
            <a:extLst>
              <a:ext uri="{FF2B5EF4-FFF2-40B4-BE49-F238E27FC236}">
                <a16:creationId xmlns:a16="http://schemas.microsoft.com/office/drawing/2014/main" id="{44807F21-F3D7-4BDD-A444-F2A69FE12B6E}"/>
              </a:ext>
            </a:extLst>
          </p:cNvPr>
          <p:cNvSpPr/>
          <p:nvPr/>
        </p:nvSpPr>
        <p:spPr>
          <a:xfrm>
            <a:off x="5715000" y="1284672"/>
            <a:ext cx="647700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solidFill>
                  <a:schemeClr val="bg1"/>
                </a:solidFill>
                <a:latin typeface="+mn-lt"/>
                <a:cs typeface="Arial" panose="020B0604020202020204" pitchFamily="34" charset="0"/>
              </a:rPr>
              <a:t>Christian Eternalism</a:t>
            </a:r>
          </a:p>
        </p:txBody>
      </p:sp>
      <p:sp>
        <p:nvSpPr>
          <p:cNvPr id="15" name="TextBox 14">
            <a:extLst>
              <a:ext uri="{FF2B5EF4-FFF2-40B4-BE49-F238E27FC236}">
                <a16:creationId xmlns:a16="http://schemas.microsoft.com/office/drawing/2014/main" id="{426D602F-C494-483D-A952-7DD3F2BC3284}"/>
              </a:ext>
            </a:extLst>
          </p:cNvPr>
          <p:cNvSpPr txBox="1"/>
          <p:nvPr/>
        </p:nvSpPr>
        <p:spPr>
          <a:xfrm>
            <a:off x="6279067" y="3175337"/>
            <a:ext cx="5912933" cy="1015663"/>
          </a:xfrm>
          <a:prstGeom prst="rect">
            <a:avLst/>
          </a:prstGeom>
          <a:noFill/>
        </p:spPr>
        <p:txBody>
          <a:bodyPr wrap="square" rtlCol="0">
            <a:spAutoFit/>
          </a:bodyPr>
          <a:lstStyle/>
          <a:p>
            <a:pPr algn="ctr"/>
            <a:r>
              <a:rPr lang="en-US" sz="6000" dirty="0">
                <a:solidFill>
                  <a:srgbClr val="FFFF00"/>
                </a:solidFill>
                <a:latin typeface="+mn-lt"/>
              </a:rPr>
              <a:t>Equality</a:t>
            </a:r>
          </a:p>
        </p:txBody>
      </p:sp>
    </p:spTree>
    <p:extLst>
      <p:ext uri="{BB962C8B-B14F-4D97-AF65-F5344CB8AC3E}">
        <p14:creationId xmlns:p14="http://schemas.microsoft.com/office/powerpoint/2010/main" val="241503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a:xfrm>
            <a:off x="11981325" y="6615953"/>
            <a:ext cx="219635" cy="226545"/>
          </a:xfrm>
        </p:spPr>
        <p:txBody>
          <a:bodyPr/>
          <a:lstStyle/>
          <a:p>
            <a:pPr algn="ctr"/>
            <a:fld id="{7FA21F2F-D5C3-444E-B31F-8BDB819DBF53}" type="slidenum">
              <a:rPr lang="en-US" smtClean="0"/>
              <a:pPr algn="ctr"/>
              <a:t>2</a:t>
            </a:fld>
            <a:endParaRPr lang="en-US" dirty="0"/>
          </a:p>
        </p:txBody>
      </p:sp>
      <p:sp>
        <p:nvSpPr>
          <p:cNvPr id="11" name="Footer Placeholder 3">
            <a:extLst>
              <a:ext uri="{FF2B5EF4-FFF2-40B4-BE49-F238E27FC236}">
                <a16:creationId xmlns:a16="http://schemas.microsoft.com/office/drawing/2014/main" id="{7815963B-6363-4C78-813F-4EF1B5C84279}"/>
              </a:ext>
            </a:extLst>
          </p:cNvPr>
          <p:cNvSpPr>
            <a:spLocks noGrp="1"/>
          </p:cNvSpPr>
          <p:nvPr>
            <p:ph type="ftr" sz="quarter" idx="11"/>
          </p:nvPr>
        </p:nvSpPr>
        <p:spPr>
          <a:xfrm>
            <a:off x="14013" y="6626994"/>
            <a:ext cx="1890987" cy="228599"/>
          </a:xfrm>
        </p:spPr>
        <p:txBody>
          <a:bodyPr/>
          <a:lstStyle/>
          <a:p>
            <a:r>
              <a:rPr lang="en-US" dirty="0"/>
              <a:t>©ChristianEternalism.org</a:t>
            </a:r>
          </a:p>
        </p:txBody>
      </p:sp>
      <p:sp>
        <p:nvSpPr>
          <p:cNvPr id="13" name="Rectangle 12">
            <a:extLst>
              <a:ext uri="{FF2B5EF4-FFF2-40B4-BE49-F238E27FC236}">
                <a16:creationId xmlns:a16="http://schemas.microsoft.com/office/drawing/2014/main" id="{44807F21-F3D7-4BDD-A444-F2A69FE12B6E}"/>
              </a:ext>
            </a:extLst>
          </p:cNvPr>
          <p:cNvSpPr/>
          <p:nvPr/>
        </p:nvSpPr>
        <p:spPr>
          <a:xfrm>
            <a:off x="5715000" y="1284672"/>
            <a:ext cx="647700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solidFill>
                  <a:schemeClr val="bg1"/>
                </a:solidFill>
                <a:latin typeface="+mn-lt"/>
                <a:cs typeface="Arial" panose="020B0604020202020204" pitchFamily="34" charset="0"/>
              </a:rPr>
              <a:t>Eternalism Politics</a:t>
            </a:r>
          </a:p>
        </p:txBody>
      </p:sp>
      <p:pic>
        <p:nvPicPr>
          <p:cNvPr id="3" name="Picture 2" descr="A painting of a group of men sitting around a table&#10;&#10;AI-generated content may be incorrect.">
            <a:extLst>
              <a:ext uri="{FF2B5EF4-FFF2-40B4-BE49-F238E27FC236}">
                <a16:creationId xmlns:a16="http://schemas.microsoft.com/office/drawing/2014/main" id="{496D7AEB-1AB8-33CB-6694-0511646AE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97" y="940298"/>
            <a:ext cx="4977403" cy="4977403"/>
          </a:xfrm>
          <a:prstGeom prst="rect">
            <a:avLst/>
          </a:prstGeom>
        </p:spPr>
      </p:pic>
      <p:sp>
        <p:nvSpPr>
          <p:cNvPr id="2" name="TextBox 1">
            <a:extLst>
              <a:ext uri="{FF2B5EF4-FFF2-40B4-BE49-F238E27FC236}">
                <a16:creationId xmlns:a16="http://schemas.microsoft.com/office/drawing/2014/main" id="{69DB0EBC-5EAA-FCC2-82D8-6EC1FB71817E}"/>
              </a:ext>
            </a:extLst>
          </p:cNvPr>
          <p:cNvSpPr txBox="1"/>
          <p:nvPr/>
        </p:nvSpPr>
        <p:spPr>
          <a:xfrm>
            <a:off x="6279067" y="3175337"/>
            <a:ext cx="5912933" cy="1015663"/>
          </a:xfrm>
          <a:prstGeom prst="rect">
            <a:avLst/>
          </a:prstGeom>
          <a:noFill/>
        </p:spPr>
        <p:txBody>
          <a:bodyPr wrap="square" rtlCol="0">
            <a:spAutoFit/>
          </a:bodyPr>
          <a:lstStyle/>
          <a:p>
            <a:pPr algn="ctr"/>
            <a:r>
              <a:rPr lang="en-US" sz="6000" dirty="0">
                <a:solidFill>
                  <a:srgbClr val="FFFF00"/>
                </a:solidFill>
                <a:latin typeface="+mn-lt"/>
              </a:rPr>
              <a:t>Equality</a:t>
            </a:r>
          </a:p>
        </p:txBody>
      </p:sp>
    </p:spTree>
    <p:extLst>
      <p:ext uri="{BB962C8B-B14F-4D97-AF65-F5344CB8AC3E}">
        <p14:creationId xmlns:p14="http://schemas.microsoft.com/office/powerpoint/2010/main" val="22577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a:t>
            </a:fld>
            <a:endParaRPr lang="en-US" dirty="0"/>
          </a:p>
        </p:txBody>
      </p:sp>
      <p:sp>
        <p:nvSpPr>
          <p:cNvPr id="2" name="TextBox 1">
            <a:extLst>
              <a:ext uri="{FF2B5EF4-FFF2-40B4-BE49-F238E27FC236}">
                <a16:creationId xmlns:a16="http://schemas.microsoft.com/office/drawing/2014/main" id="{C6CE785A-5DC2-41CF-B92B-DDD0B5568DAA}"/>
              </a:ext>
            </a:extLst>
          </p:cNvPr>
          <p:cNvSpPr txBox="1"/>
          <p:nvPr/>
        </p:nvSpPr>
        <p:spPr>
          <a:xfrm>
            <a:off x="3276600" y="609600"/>
            <a:ext cx="8824852" cy="1200329"/>
          </a:xfrm>
          <a:prstGeom prst="rect">
            <a:avLst/>
          </a:prstGeom>
          <a:noFill/>
        </p:spPr>
        <p:txBody>
          <a:bodyPr wrap="none" rtlCol="0">
            <a:spAutoFit/>
          </a:bodyPr>
          <a:lstStyle/>
          <a:p>
            <a:r>
              <a:rPr lang="en-US" sz="7200" dirty="0">
                <a:solidFill>
                  <a:schemeClr val="bg1"/>
                </a:solidFill>
                <a:latin typeface="+mn-lt"/>
              </a:rPr>
              <a:t>0  </a:t>
            </a:r>
            <a:r>
              <a:rPr lang="en-US" sz="7200" dirty="0">
                <a:solidFill>
                  <a:srgbClr val="00CCFF"/>
                </a:solidFill>
                <a:latin typeface="+mn-lt"/>
              </a:rPr>
              <a:t>1</a:t>
            </a:r>
            <a:r>
              <a:rPr lang="en-US" sz="7200" dirty="0">
                <a:solidFill>
                  <a:srgbClr val="FFFF00"/>
                </a:solidFill>
                <a:latin typeface="+mn-lt"/>
              </a:rPr>
              <a:t> </a:t>
            </a:r>
            <a:r>
              <a:rPr lang="en-US" sz="7200" dirty="0">
                <a:solidFill>
                  <a:schemeClr val="bg1"/>
                </a:solidFill>
                <a:latin typeface="+mn-lt"/>
              </a:rPr>
              <a:t> </a:t>
            </a:r>
            <a:r>
              <a:rPr lang="en-US" sz="7200" dirty="0">
                <a:solidFill>
                  <a:schemeClr val="tx2">
                    <a:lumMod val="60000"/>
                    <a:lumOff val="40000"/>
                  </a:schemeClr>
                </a:solidFill>
                <a:latin typeface="+mn-lt"/>
              </a:rPr>
              <a:t>2</a:t>
            </a:r>
            <a:r>
              <a:rPr lang="en-US" sz="7200" dirty="0">
                <a:solidFill>
                  <a:schemeClr val="bg1"/>
                </a:solidFill>
                <a:latin typeface="+mn-lt"/>
              </a:rPr>
              <a:t>  </a:t>
            </a:r>
            <a:r>
              <a:rPr lang="en-US" sz="7200" dirty="0">
                <a:solidFill>
                  <a:schemeClr val="accent2">
                    <a:lumMod val="60000"/>
                    <a:lumOff val="40000"/>
                  </a:schemeClr>
                </a:solidFill>
                <a:latin typeface="+mn-lt"/>
              </a:rPr>
              <a:t>3</a:t>
            </a:r>
            <a:r>
              <a:rPr lang="en-US" sz="7200" dirty="0">
                <a:solidFill>
                  <a:schemeClr val="bg1"/>
                </a:solidFill>
                <a:latin typeface="+mn-lt"/>
              </a:rPr>
              <a:t>  </a:t>
            </a:r>
            <a:r>
              <a:rPr lang="en-US" sz="7200" dirty="0">
                <a:solidFill>
                  <a:schemeClr val="accent3">
                    <a:lumMod val="75000"/>
                  </a:schemeClr>
                </a:solidFill>
                <a:latin typeface="+mn-lt"/>
              </a:rPr>
              <a:t>4</a:t>
            </a:r>
            <a:r>
              <a:rPr lang="en-US" sz="7200" dirty="0">
                <a:solidFill>
                  <a:schemeClr val="bg1"/>
                </a:solidFill>
                <a:latin typeface="+mn-lt"/>
              </a:rPr>
              <a:t>  </a:t>
            </a:r>
            <a:r>
              <a:rPr lang="en-US" sz="7200" dirty="0">
                <a:solidFill>
                  <a:schemeClr val="accent4">
                    <a:lumMod val="75000"/>
                  </a:schemeClr>
                </a:solidFill>
                <a:latin typeface="+mn-lt"/>
              </a:rPr>
              <a:t>5</a:t>
            </a:r>
            <a:r>
              <a:rPr lang="en-US" sz="7200" dirty="0">
                <a:solidFill>
                  <a:schemeClr val="bg1"/>
                </a:solidFill>
                <a:latin typeface="+mn-lt"/>
              </a:rPr>
              <a:t>  </a:t>
            </a:r>
            <a:r>
              <a:rPr lang="en-US" sz="7200" dirty="0">
                <a:solidFill>
                  <a:schemeClr val="accent5">
                    <a:lumMod val="75000"/>
                  </a:schemeClr>
                </a:solidFill>
                <a:latin typeface="+mn-lt"/>
              </a:rPr>
              <a:t>6</a:t>
            </a:r>
            <a:r>
              <a:rPr lang="en-US" sz="7200" dirty="0">
                <a:solidFill>
                  <a:schemeClr val="bg1"/>
                </a:solidFill>
                <a:latin typeface="+mn-lt"/>
              </a:rPr>
              <a:t>  </a:t>
            </a:r>
            <a:r>
              <a:rPr lang="en-US" sz="7200" dirty="0">
                <a:solidFill>
                  <a:schemeClr val="accent6">
                    <a:lumMod val="75000"/>
                  </a:schemeClr>
                </a:solidFill>
                <a:latin typeface="+mn-lt"/>
              </a:rPr>
              <a:t>7</a:t>
            </a:r>
            <a:r>
              <a:rPr lang="en-US" sz="7200" dirty="0">
                <a:solidFill>
                  <a:schemeClr val="bg1"/>
                </a:solidFill>
                <a:latin typeface="+mn-lt"/>
              </a:rPr>
              <a:t>  </a:t>
            </a:r>
            <a:r>
              <a:rPr lang="en-US" sz="7200" dirty="0">
                <a:solidFill>
                  <a:schemeClr val="accent6">
                    <a:lumMod val="60000"/>
                    <a:lumOff val="40000"/>
                  </a:schemeClr>
                </a:solidFill>
                <a:latin typeface="+mn-lt"/>
              </a:rPr>
              <a:t>8 </a:t>
            </a:r>
            <a:r>
              <a:rPr lang="en-US" sz="7200" dirty="0">
                <a:solidFill>
                  <a:schemeClr val="bg1"/>
                </a:solidFill>
                <a:latin typeface="+mn-lt"/>
              </a:rPr>
              <a:t> </a:t>
            </a:r>
            <a:r>
              <a:rPr lang="en-US" sz="7200" dirty="0">
                <a:solidFill>
                  <a:srgbClr val="00B050"/>
                </a:solidFill>
                <a:latin typeface="+mn-lt"/>
              </a:rPr>
              <a:t>9</a:t>
            </a:r>
            <a:r>
              <a:rPr lang="en-US" sz="7200" dirty="0">
                <a:solidFill>
                  <a:schemeClr val="bg1"/>
                </a:solidFill>
                <a:latin typeface="+mn-lt"/>
              </a:rPr>
              <a:t> </a:t>
            </a:r>
          </a:p>
        </p:txBody>
      </p:sp>
      <p:sp>
        <p:nvSpPr>
          <p:cNvPr id="3" name="TextBox 2">
            <a:extLst>
              <a:ext uri="{FF2B5EF4-FFF2-40B4-BE49-F238E27FC236}">
                <a16:creationId xmlns:a16="http://schemas.microsoft.com/office/drawing/2014/main" id="{E63A1DA3-8217-459B-B5DE-C78895A203A3}"/>
              </a:ext>
            </a:extLst>
          </p:cNvPr>
          <p:cNvSpPr txBox="1"/>
          <p:nvPr/>
        </p:nvSpPr>
        <p:spPr>
          <a:xfrm>
            <a:off x="155460" y="1067782"/>
            <a:ext cx="2922851" cy="400110"/>
          </a:xfrm>
          <a:prstGeom prst="rect">
            <a:avLst/>
          </a:prstGeom>
          <a:noFill/>
        </p:spPr>
        <p:txBody>
          <a:bodyPr wrap="none" rtlCol="0">
            <a:spAutoFit/>
          </a:bodyPr>
          <a:lstStyle/>
          <a:p>
            <a:r>
              <a:rPr lang="en-US" sz="2000" dirty="0">
                <a:solidFill>
                  <a:srgbClr val="FFFF00"/>
                </a:solidFill>
                <a:latin typeface="+mn-lt"/>
              </a:rPr>
              <a:t>Are these numbers equal?</a:t>
            </a:r>
          </a:p>
        </p:txBody>
      </p:sp>
      <p:sp>
        <p:nvSpPr>
          <p:cNvPr id="9" name="TextBox 8">
            <a:extLst>
              <a:ext uri="{FF2B5EF4-FFF2-40B4-BE49-F238E27FC236}">
                <a16:creationId xmlns:a16="http://schemas.microsoft.com/office/drawing/2014/main" id="{A9B56A49-D127-4D7F-AA77-022F5600C525}"/>
              </a:ext>
            </a:extLst>
          </p:cNvPr>
          <p:cNvSpPr txBox="1"/>
          <p:nvPr/>
        </p:nvSpPr>
        <p:spPr>
          <a:xfrm>
            <a:off x="155460" y="2648129"/>
            <a:ext cx="2718821" cy="400110"/>
          </a:xfrm>
          <a:prstGeom prst="rect">
            <a:avLst/>
          </a:prstGeom>
          <a:noFill/>
        </p:spPr>
        <p:txBody>
          <a:bodyPr wrap="none" rtlCol="0">
            <a:spAutoFit/>
          </a:bodyPr>
          <a:lstStyle/>
          <a:p>
            <a:r>
              <a:rPr lang="en-US" sz="2000" dirty="0">
                <a:solidFill>
                  <a:srgbClr val="FFFF00"/>
                </a:solidFill>
                <a:latin typeface="+mn-lt"/>
              </a:rPr>
              <a:t>Are these people equal?</a:t>
            </a:r>
          </a:p>
        </p:txBody>
      </p:sp>
      <p:pic>
        <p:nvPicPr>
          <p:cNvPr id="11" name="Picture 10">
            <a:extLst>
              <a:ext uri="{FF2B5EF4-FFF2-40B4-BE49-F238E27FC236}">
                <a16:creationId xmlns:a16="http://schemas.microsoft.com/office/drawing/2014/main" id="{4EEBE9A6-586F-481E-B61E-CD099FAFA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674" y="1886129"/>
            <a:ext cx="8529374" cy="1667105"/>
          </a:xfrm>
          <a:prstGeom prst="rect">
            <a:avLst/>
          </a:prstGeom>
        </p:spPr>
      </p:pic>
      <p:pic>
        <p:nvPicPr>
          <p:cNvPr id="14" name="Picture 13">
            <a:extLst>
              <a:ext uri="{FF2B5EF4-FFF2-40B4-BE49-F238E27FC236}">
                <a16:creationId xmlns:a16="http://schemas.microsoft.com/office/drawing/2014/main" id="{E70B25B0-E201-4325-9A66-1148F0C53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4675" y="3884842"/>
            <a:ext cx="8529374" cy="1740369"/>
          </a:xfrm>
          <a:prstGeom prst="rect">
            <a:avLst/>
          </a:prstGeom>
        </p:spPr>
      </p:pic>
      <p:sp>
        <p:nvSpPr>
          <p:cNvPr id="15" name="TextBox 14">
            <a:extLst>
              <a:ext uri="{FF2B5EF4-FFF2-40B4-BE49-F238E27FC236}">
                <a16:creationId xmlns:a16="http://schemas.microsoft.com/office/drawing/2014/main" id="{1D00B359-4708-49C5-A920-05D502963CCB}"/>
              </a:ext>
            </a:extLst>
          </p:cNvPr>
          <p:cNvSpPr txBox="1"/>
          <p:nvPr/>
        </p:nvSpPr>
        <p:spPr>
          <a:xfrm>
            <a:off x="0" y="4553129"/>
            <a:ext cx="3151119" cy="400110"/>
          </a:xfrm>
          <a:prstGeom prst="rect">
            <a:avLst/>
          </a:prstGeom>
          <a:noFill/>
        </p:spPr>
        <p:txBody>
          <a:bodyPr wrap="none" rtlCol="0">
            <a:spAutoFit/>
          </a:bodyPr>
          <a:lstStyle/>
          <a:p>
            <a:r>
              <a:rPr lang="en-US" sz="2000" dirty="0">
                <a:solidFill>
                  <a:srgbClr val="FFFF00"/>
                </a:solidFill>
                <a:latin typeface="+mn-lt"/>
              </a:rPr>
              <a:t>Are these snowflakes equal?</a:t>
            </a:r>
          </a:p>
        </p:txBody>
      </p:sp>
      <p:sp>
        <p:nvSpPr>
          <p:cNvPr id="16" name="TextBox 15">
            <a:extLst>
              <a:ext uri="{FF2B5EF4-FFF2-40B4-BE49-F238E27FC236}">
                <a16:creationId xmlns:a16="http://schemas.microsoft.com/office/drawing/2014/main" id="{264C7998-F3FE-4B62-8AC3-0ED7CD2ADD5E}"/>
              </a:ext>
            </a:extLst>
          </p:cNvPr>
          <p:cNvSpPr txBox="1"/>
          <p:nvPr/>
        </p:nvSpPr>
        <p:spPr>
          <a:xfrm>
            <a:off x="2276683" y="5672381"/>
            <a:ext cx="4200317" cy="923330"/>
          </a:xfrm>
          <a:prstGeom prst="rect">
            <a:avLst/>
          </a:prstGeom>
          <a:noFill/>
        </p:spPr>
        <p:txBody>
          <a:bodyPr wrap="none" rtlCol="0">
            <a:spAutoFit/>
          </a:bodyPr>
          <a:lstStyle/>
          <a:p>
            <a:r>
              <a:rPr lang="en-US" sz="5400" dirty="0">
                <a:solidFill>
                  <a:srgbClr val="FFFF00"/>
                </a:solidFill>
                <a:latin typeface="+mn-lt"/>
              </a:rPr>
              <a:t>The answer is:</a:t>
            </a:r>
          </a:p>
        </p:txBody>
      </p:sp>
      <p:sp>
        <p:nvSpPr>
          <p:cNvPr id="17" name="TextBox 16">
            <a:extLst>
              <a:ext uri="{FF2B5EF4-FFF2-40B4-BE49-F238E27FC236}">
                <a16:creationId xmlns:a16="http://schemas.microsoft.com/office/drawing/2014/main" id="{1AA1ABFA-4FB9-433B-AFA0-1CD2821649CD}"/>
              </a:ext>
            </a:extLst>
          </p:cNvPr>
          <p:cNvSpPr txBox="1"/>
          <p:nvPr/>
        </p:nvSpPr>
        <p:spPr>
          <a:xfrm>
            <a:off x="6400800" y="5706070"/>
            <a:ext cx="1171796" cy="923330"/>
          </a:xfrm>
          <a:prstGeom prst="rect">
            <a:avLst/>
          </a:prstGeom>
          <a:noFill/>
        </p:spPr>
        <p:txBody>
          <a:bodyPr wrap="none" rtlCol="0">
            <a:spAutoFit/>
          </a:bodyPr>
          <a:lstStyle/>
          <a:p>
            <a:r>
              <a:rPr lang="en-US" sz="5400" dirty="0">
                <a:solidFill>
                  <a:srgbClr val="00FF00"/>
                </a:solidFill>
                <a:latin typeface="+mn-lt"/>
              </a:rPr>
              <a:t>YES</a:t>
            </a:r>
          </a:p>
        </p:txBody>
      </p:sp>
      <p:sp>
        <p:nvSpPr>
          <p:cNvPr id="18" name="TextBox 17">
            <a:extLst>
              <a:ext uri="{FF2B5EF4-FFF2-40B4-BE49-F238E27FC236}">
                <a16:creationId xmlns:a16="http://schemas.microsoft.com/office/drawing/2014/main" id="{A5E909B7-6485-4603-A5EF-74B174B63159}"/>
              </a:ext>
            </a:extLst>
          </p:cNvPr>
          <p:cNvSpPr txBox="1"/>
          <p:nvPr/>
        </p:nvSpPr>
        <p:spPr>
          <a:xfrm>
            <a:off x="7598958" y="5706070"/>
            <a:ext cx="2307042" cy="923330"/>
          </a:xfrm>
          <a:prstGeom prst="rect">
            <a:avLst/>
          </a:prstGeom>
          <a:noFill/>
        </p:spPr>
        <p:txBody>
          <a:bodyPr wrap="none" rtlCol="0">
            <a:spAutoFit/>
          </a:bodyPr>
          <a:lstStyle/>
          <a:p>
            <a:r>
              <a:rPr lang="en-US" sz="5400" dirty="0">
                <a:solidFill>
                  <a:schemeClr val="bg1"/>
                </a:solidFill>
                <a:latin typeface="+mn-lt"/>
              </a:rPr>
              <a:t>and</a:t>
            </a:r>
            <a:r>
              <a:rPr lang="en-US" sz="5400" dirty="0">
                <a:solidFill>
                  <a:srgbClr val="00FF00"/>
                </a:solidFill>
                <a:latin typeface="+mn-lt"/>
              </a:rPr>
              <a:t> </a:t>
            </a:r>
            <a:r>
              <a:rPr lang="en-US" sz="5400" dirty="0">
                <a:solidFill>
                  <a:srgbClr val="FF0000"/>
                </a:solidFill>
                <a:latin typeface="+mn-lt"/>
              </a:rPr>
              <a:t>NO</a:t>
            </a:r>
          </a:p>
        </p:txBody>
      </p:sp>
      <p:sp>
        <p:nvSpPr>
          <p:cNvPr id="13" name="Text Box 17">
            <a:extLst>
              <a:ext uri="{FF2B5EF4-FFF2-40B4-BE49-F238E27FC236}">
                <a16:creationId xmlns:a16="http://schemas.microsoft.com/office/drawing/2014/main" id="{75A9BD6B-CF8D-4352-BF35-8DA1D95628D2}"/>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FFFF00"/>
                </a:solidFill>
              </a:rPr>
              <a:t>EQUALITY?</a:t>
            </a:r>
          </a:p>
        </p:txBody>
      </p:sp>
    </p:spTree>
    <p:extLst>
      <p:ext uri="{BB962C8B-B14F-4D97-AF65-F5344CB8AC3E}">
        <p14:creationId xmlns:p14="http://schemas.microsoft.com/office/powerpoint/2010/main" val="182311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4</a:t>
            </a:fld>
            <a:endParaRPr lang="en-US" dirty="0">
              <a:latin typeface="+mn-lt"/>
            </a:endParaRPr>
          </a:p>
        </p:txBody>
      </p:sp>
      <p:sp>
        <p:nvSpPr>
          <p:cNvPr id="5" name="Text Box 17">
            <a:extLst>
              <a:ext uri="{FF2B5EF4-FFF2-40B4-BE49-F238E27FC236}">
                <a16:creationId xmlns:a16="http://schemas.microsoft.com/office/drawing/2014/main" id="{70FCFC39-6DC3-42F2-AA88-C9C9A0F3EEA3}"/>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FFFF00"/>
                </a:solidFill>
                <a:latin typeface="+mn-lt"/>
              </a:rPr>
              <a:t>TWO MEANINGS OF EQUALITY (Nature, Nurture)</a:t>
            </a:r>
          </a:p>
        </p:txBody>
      </p:sp>
      <p:sp>
        <p:nvSpPr>
          <p:cNvPr id="2" name="TextBox 1">
            <a:extLst>
              <a:ext uri="{FF2B5EF4-FFF2-40B4-BE49-F238E27FC236}">
                <a16:creationId xmlns:a16="http://schemas.microsoft.com/office/drawing/2014/main" id="{AD683F3B-5F55-41BF-B655-AD215C31B9B2}"/>
              </a:ext>
            </a:extLst>
          </p:cNvPr>
          <p:cNvSpPr txBox="1"/>
          <p:nvPr/>
        </p:nvSpPr>
        <p:spPr>
          <a:xfrm>
            <a:off x="14013" y="533400"/>
            <a:ext cx="12025587" cy="523220"/>
          </a:xfrm>
          <a:prstGeom prst="rect">
            <a:avLst/>
          </a:prstGeom>
          <a:noFill/>
        </p:spPr>
        <p:txBody>
          <a:bodyPr wrap="square" rtlCol="0">
            <a:spAutoFit/>
          </a:bodyPr>
          <a:lstStyle/>
          <a:p>
            <a:r>
              <a:rPr lang="en-US" sz="2800" b="1" dirty="0">
                <a:solidFill>
                  <a:srgbClr val="00FF00"/>
                </a:solidFill>
                <a:latin typeface="+mn-lt"/>
              </a:rPr>
              <a:t>NATURE</a:t>
            </a:r>
            <a:r>
              <a:rPr lang="en-US" sz="1700" b="1" dirty="0">
                <a:solidFill>
                  <a:srgbClr val="00FF00"/>
                </a:solidFill>
                <a:latin typeface="+mn-lt"/>
              </a:rPr>
              <a:t> = EQUALITY OF KIND = NATURAL EQUALITY: </a:t>
            </a:r>
            <a:r>
              <a:rPr lang="en-US" dirty="0">
                <a:solidFill>
                  <a:schemeClr val="bg1"/>
                </a:solidFill>
                <a:latin typeface="+mn-lt"/>
              </a:rPr>
              <a:t>The involuntary native endowment given to all members of the species.  </a:t>
            </a:r>
          </a:p>
        </p:txBody>
      </p:sp>
      <p:sp>
        <p:nvSpPr>
          <p:cNvPr id="6" name="TextBox 5">
            <a:extLst>
              <a:ext uri="{FF2B5EF4-FFF2-40B4-BE49-F238E27FC236}">
                <a16:creationId xmlns:a16="http://schemas.microsoft.com/office/drawing/2014/main" id="{E874C1E8-521C-45F1-BDF7-FCE6152E9364}"/>
              </a:ext>
            </a:extLst>
          </p:cNvPr>
          <p:cNvSpPr txBox="1"/>
          <p:nvPr/>
        </p:nvSpPr>
        <p:spPr>
          <a:xfrm>
            <a:off x="1" y="3733800"/>
            <a:ext cx="12192000" cy="523220"/>
          </a:xfrm>
          <a:prstGeom prst="rect">
            <a:avLst/>
          </a:prstGeom>
          <a:noFill/>
        </p:spPr>
        <p:txBody>
          <a:bodyPr wrap="square" rtlCol="0">
            <a:spAutoFit/>
          </a:bodyPr>
          <a:lstStyle/>
          <a:p>
            <a:r>
              <a:rPr lang="en-US" sz="2800" b="1" dirty="0">
                <a:solidFill>
                  <a:srgbClr val="00FF00"/>
                </a:solidFill>
                <a:latin typeface="+mn-lt"/>
              </a:rPr>
              <a:t>NURTURE</a:t>
            </a:r>
            <a:r>
              <a:rPr lang="en-US" sz="1700" b="1" dirty="0">
                <a:solidFill>
                  <a:srgbClr val="00FF00"/>
                </a:solidFill>
                <a:latin typeface="+mn-lt"/>
              </a:rPr>
              <a:t> = EQUALITY OF CONDITION = CIRCUMSTANTIAL EQUALITY:</a:t>
            </a:r>
            <a:r>
              <a:rPr lang="en-US" dirty="0">
                <a:solidFill>
                  <a:schemeClr val="bg1"/>
                </a:solidFill>
                <a:latin typeface="+mn-lt"/>
              </a:rPr>
              <a:t> The voluntary equality or inequality of attainment.</a:t>
            </a:r>
            <a:endParaRPr lang="en-US" b="1" dirty="0">
              <a:solidFill>
                <a:srgbClr val="00FF00"/>
              </a:solidFill>
              <a:latin typeface="+mn-lt"/>
            </a:endParaRPr>
          </a:p>
        </p:txBody>
      </p:sp>
      <p:sp>
        <p:nvSpPr>
          <p:cNvPr id="12" name="Rectangle 11">
            <a:extLst>
              <a:ext uri="{FF2B5EF4-FFF2-40B4-BE49-F238E27FC236}">
                <a16:creationId xmlns:a16="http://schemas.microsoft.com/office/drawing/2014/main" id="{6B2AF7D7-7F2C-47C3-A266-AC4729EFD611}"/>
              </a:ext>
            </a:extLst>
          </p:cNvPr>
          <p:cNvSpPr/>
          <p:nvPr/>
        </p:nvSpPr>
        <p:spPr>
          <a:xfrm>
            <a:off x="2438400" y="1066800"/>
            <a:ext cx="9753600" cy="1754326"/>
          </a:xfrm>
          <a:prstGeom prst="rect">
            <a:avLst/>
          </a:prstGeom>
        </p:spPr>
        <p:txBody>
          <a:bodyPr wrap="square">
            <a:spAutoFit/>
          </a:bodyPr>
          <a:lstStyle/>
          <a:p>
            <a:r>
              <a:rPr lang="en-US" dirty="0">
                <a:solidFill>
                  <a:srgbClr val="00FF00"/>
                </a:solidFill>
                <a:latin typeface="+mn-lt"/>
              </a:rPr>
              <a:t>Mortimer Adler: </a:t>
            </a:r>
            <a:r>
              <a:rPr lang="en-US" dirty="0">
                <a:solidFill>
                  <a:schemeClr val="bg1"/>
                </a:solidFill>
                <a:latin typeface="+mn-lt"/>
              </a:rPr>
              <a:t>“By being human we are equal </a:t>
            </a:r>
            <a:r>
              <a:rPr lang="en-US" dirty="0">
                <a:solidFill>
                  <a:srgbClr val="00FF00"/>
                </a:solidFill>
                <a:latin typeface="+mn-lt"/>
              </a:rPr>
              <a:t>- equal as persons</a:t>
            </a:r>
            <a:r>
              <a:rPr lang="en-US" dirty="0">
                <a:solidFill>
                  <a:schemeClr val="bg1"/>
                </a:solidFill>
                <a:latin typeface="+mn-lt"/>
              </a:rPr>
              <a:t>, equal in our </a:t>
            </a:r>
            <a:r>
              <a:rPr lang="en-US" dirty="0">
                <a:solidFill>
                  <a:srgbClr val="00FF00"/>
                </a:solidFill>
                <a:latin typeface="+mn-lt"/>
              </a:rPr>
              <a:t>humanity</a:t>
            </a:r>
            <a:r>
              <a:rPr lang="en-US" dirty="0">
                <a:solidFill>
                  <a:schemeClr val="bg1"/>
                </a:solidFill>
                <a:latin typeface="+mn-lt"/>
              </a:rPr>
              <a:t>.  One individual </a:t>
            </a:r>
            <a:r>
              <a:rPr lang="en-US" dirty="0">
                <a:solidFill>
                  <a:srgbClr val="00FF00"/>
                </a:solidFill>
                <a:latin typeface="+mn-lt"/>
              </a:rPr>
              <a:t>cannot</a:t>
            </a:r>
            <a:r>
              <a:rPr lang="en-US" dirty="0">
                <a:solidFill>
                  <a:schemeClr val="bg1"/>
                </a:solidFill>
                <a:latin typeface="+mn-lt"/>
              </a:rPr>
              <a:t> </a:t>
            </a:r>
            <a:r>
              <a:rPr lang="en-US" dirty="0">
                <a:solidFill>
                  <a:srgbClr val="FF0000"/>
                </a:solidFill>
                <a:latin typeface="+mn-lt"/>
              </a:rPr>
              <a:t>be more or less human </a:t>
            </a:r>
            <a:r>
              <a:rPr lang="en-US" dirty="0">
                <a:solidFill>
                  <a:schemeClr val="bg1"/>
                </a:solidFill>
                <a:latin typeface="+mn-lt"/>
              </a:rPr>
              <a:t>than another, more or less of a person.  The dignity we attribute to being a person rather than a thing is not subject to </a:t>
            </a:r>
            <a:r>
              <a:rPr lang="en-US" dirty="0">
                <a:solidFill>
                  <a:srgbClr val="FFFF00"/>
                </a:solidFill>
                <a:latin typeface="+mn-lt"/>
              </a:rPr>
              <a:t>difference in degree</a:t>
            </a:r>
            <a:r>
              <a:rPr lang="en-US" dirty="0">
                <a:solidFill>
                  <a:schemeClr val="bg1"/>
                </a:solidFill>
                <a:latin typeface="+mn-lt"/>
              </a:rPr>
              <a:t>. … The factual basis for the correct view is biological.  All members of any biological species, human or otherwise, are alike in possessing the properties or powers that are genetically determined attributes of that species of living organism.” </a:t>
            </a:r>
            <a:r>
              <a:rPr lang="en-US" sz="1200" dirty="0">
                <a:solidFill>
                  <a:schemeClr val="bg1"/>
                </a:solidFill>
                <a:latin typeface="+mn-lt"/>
              </a:rPr>
              <a:t>(Six Great Ideas, p165)</a:t>
            </a:r>
          </a:p>
        </p:txBody>
      </p:sp>
      <p:sp>
        <p:nvSpPr>
          <p:cNvPr id="14" name="Rectangle 13">
            <a:extLst>
              <a:ext uri="{FF2B5EF4-FFF2-40B4-BE49-F238E27FC236}">
                <a16:creationId xmlns:a16="http://schemas.microsoft.com/office/drawing/2014/main" id="{A76FD560-2F14-4730-B9DA-39F86D091E0E}"/>
              </a:ext>
            </a:extLst>
          </p:cNvPr>
          <p:cNvSpPr/>
          <p:nvPr/>
        </p:nvSpPr>
        <p:spPr>
          <a:xfrm>
            <a:off x="1905000" y="4267200"/>
            <a:ext cx="10134600" cy="1107996"/>
          </a:xfrm>
          <a:prstGeom prst="rect">
            <a:avLst/>
          </a:prstGeom>
        </p:spPr>
        <p:txBody>
          <a:bodyPr wrap="square">
            <a:spAutoFit/>
          </a:bodyPr>
          <a:lstStyle/>
          <a:p>
            <a:pPr marL="0" marR="0">
              <a:spcBef>
                <a:spcPts val="0"/>
              </a:spcBef>
              <a:spcAft>
                <a:spcPts val="0"/>
              </a:spcAft>
            </a:pPr>
            <a:r>
              <a:rPr lang="en-US" dirty="0">
                <a:solidFill>
                  <a:schemeClr val="bg1"/>
                </a:solidFill>
                <a:latin typeface="+mn-lt"/>
                <a:ea typeface="Calibri" panose="020F0502020204030204" pitchFamily="34" charset="0"/>
                <a:cs typeface="Times New Roman" panose="02020603050405020304" pitchFamily="18" charset="0"/>
              </a:rPr>
              <a:t>“Individual members of a species </a:t>
            </a:r>
            <a:r>
              <a:rPr lang="en-US" dirty="0">
                <a:solidFill>
                  <a:srgbClr val="FFFF00"/>
                </a:solidFill>
                <a:latin typeface="+mn-lt"/>
                <a:ea typeface="Calibri" panose="020F0502020204030204" pitchFamily="34" charset="0"/>
                <a:cs typeface="Times New Roman" panose="02020603050405020304" pitchFamily="18" charset="0"/>
              </a:rPr>
              <a:t>differ</a:t>
            </a:r>
            <a:r>
              <a:rPr lang="en-US" dirty="0">
                <a:solidFill>
                  <a:schemeClr val="bg1"/>
                </a:solidFill>
                <a:latin typeface="+mn-lt"/>
                <a:ea typeface="Calibri" panose="020F0502020204030204" pitchFamily="34" charset="0"/>
                <a:cs typeface="Times New Roman" panose="02020603050405020304" pitchFamily="18" charset="0"/>
              </a:rPr>
              <a:t> from one another either by </a:t>
            </a:r>
            <a:r>
              <a:rPr lang="en-US" dirty="0">
                <a:solidFill>
                  <a:srgbClr val="FFFF00"/>
                </a:solidFill>
                <a:latin typeface="+mn-lt"/>
                <a:ea typeface="Calibri" panose="020F0502020204030204" pitchFamily="34" charset="0"/>
                <a:cs typeface="Times New Roman" panose="02020603050405020304" pitchFamily="18" charset="0"/>
              </a:rPr>
              <a:t>innate endowment</a:t>
            </a:r>
            <a:r>
              <a:rPr lang="en-US" dirty="0">
                <a:solidFill>
                  <a:schemeClr val="bg1"/>
                </a:solidFill>
                <a:latin typeface="+mn-lt"/>
                <a:ea typeface="Calibri" panose="020F0502020204030204" pitchFamily="34" charset="0"/>
                <a:cs typeface="Times New Roman" panose="02020603050405020304" pitchFamily="18" charset="0"/>
              </a:rPr>
              <a:t>, </a:t>
            </a:r>
            <a:r>
              <a:rPr lang="en-US" dirty="0">
                <a:solidFill>
                  <a:srgbClr val="FFFF00"/>
                </a:solidFill>
                <a:latin typeface="+mn-lt"/>
                <a:ea typeface="Calibri" panose="020F0502020204030204" pitchFamily="34" charset="0"/>
                <a:cs typeface="Times New Roman" panose="02020603050405020304" pitchFamily="18" charset="0"/>
              </a:rPr>
              <a:t>genetically determined</a:t>
            </a:r>
            <a:r>
              <a:rPr lang="en-US" dirty="0">
                <a:solidFill>
                  <a:schemeClr val="bg1"/>
                </a:solidFill>
                <a:latin typeface="+mn-lt"/>
                <a:ea typeface="Calibri" panose="020F0502020204030204" pitchFamily="34" charset="0"/>
                <a:cs typeface="Times New Roman" panose="02020603050405020304" pitchFamily="18" charset="0"/>
              </a:rPr>
              <a:t>, or by </a:t>
            </a:r>
            <a:r>
              <a:rPr lang="en-US" dirty="0">
                <a:solidFill>
                  <a:srgbClr val="FFFF00"/>
                </a:solidFill>
                <a:latin typeface="+mn-lt"/>
                <a:ea typeface="Calibri" panose="020F0502020204030204" pitchFamily="34" charset="0"/>
                <a:cs typeface="Times New Roman" panose="02020603050405020304" pitchFamily="18" charset="0"/>
              </a:rPr>
              <a:t>voluntary attainment</a:t>
            </a:r>
            <a:r>
              <a:rPr lang="en-US" dirty="0">
                <a:solidFill>
                  <a:schemeClr val="bg1"/>
                </a:solidFill>
                <a:latin typeface="+mn-lt"/>
                <a:ea typeface="Calibri" panose="020F0502020204030204" pitchFamily="34" charset="0"/>
                <a:cs typeface="Times New Roman" panose="02020603050405020304" pitchFamily="18" charset="0"/>
              </a:rPr>
              <a:t>, </a:t>
            </a:r>
            <a:r>
              <a:rPr lang="en-US" dirty="0">
                <a:solidFill>
                  <a:srgbClr val="00FF00"/>
                </a:solidFill>
                <a:latin typeface="+mn-lt"/>
                <a:ea typeface="Calibri" panose="020F0502020204030204" pitchFamily="34" charset="0"/>
                <a:cs typeface="Times New Roman" panose="02020603050405020304" pitchFamily="18" charset="0"/>
              </a:rPr>
              <a:t>individually acquired</a:t>
            </a:r>
            <a:r>
              <a:rPr lang="en-US" dirty="0">
                <a:solidFill>
                  <a:schemeClr val="bg1"/>
                </a:solidFill>
                <a:latin typeface="+mn-lt"/>
                <a:ea typeface="Calibri" panose="020F0502020204030204" pitchFamily="34" charset="0"/>
                <a:cs typeface="Times New Roman" panose="02020603050405020304" pitchFamily="18" charset="0"/>
              </a:rPr>
              <a:t>. From the individual differences arise the </a:t>
            </a:r>
            <a:r>
              <a:rPr lang="en-US" dirty="0">
                <a:solidFill>
                  <a:srgbClr val="00FF00"/>
                </a:solidFill>
                <a:latin typeface="+mn-lt"/>
                <a:ea typeface="Calibri" panose="020F0502020204030204" pitchFamily="34" charset="0"/>
                <a:cs typeface="Times New Roman" panose="02020603050405020304" pitchFamily="18" charset="0"/>
              </a:rPr>
              <a:t>inequalities in degree</a:t>
            </a:r>
            <a:r>
              <a:rPr lang="en-US" dirty="0">
                <a:solidFill>
                  <a:schemeClr val="bg1"/>
                </a:solidFill>
                <a:latin typeface="+mn-lt"/>
                <a:ea typeface="Calibri" panose="020F0502020204030204" pitchFamily="34" charset="0"/>
                <a:cs typeface="Times New Roman" panose="02020603050405020304" pitchFamily="18" charset="0"/>
              </a:rPr>
              <a:t> that make one individual superior or inferior to another in some particular respect.” </a:t>
            </a:r>
            <a:r>
              <a:rPr lang="en-US" sz="1200" dirty="0">
                <a:solidFill>
                  <a:schemeClr val="bg1"/>
                </a:solidFill>
                <a:latin typeface="+mn-lt"/>
                <a:ea typeface="Calibri" panose="020F0502020204030204" pitchFamily="34" charset="0"/>
                <a:cs typeface="Times New Roman" panose="02020603050405020304" pitchFamily="18" charset="0"/>
              </a:rPr>
              <a:t>(Six Great Ideas, p167)</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7A0F4DC2-8613-4D9F-A7DF-6DD9A7F2F5E0}"/>
              </a:ext>
            </a:extLst>
          </p:cNvPr>
          <p:cNvSpPr/>
          <p:nvPr/>
        </p:nvSpPr>
        <p:spPr>
          <a:xfrm>
            <a:off x="1905000" y="5334000"/>
            <a:ext cx="10248900" cy="1384995"/>
          </a:xfrm>
          <a:prstGeom prst="rect">
            <a:avLst/>
          </a:prstGeom>
        </p:spPr>
        <p:txBody>
          <a:bodyPr wrap="square">
            <a:spAutoFit/>
          </a:bodyPr>
          <a:lstStyle/>
          <a:p>
            <a:pPr marL="0" marR="0">
              <a:spcBef>
                <a:spcPts val="0"/>
              </a:spcBef>
              <a:spcAft>
                <a:spcPts val="0"/>
              </a:spcAft>
            </a:pPr>
            <a:r>
              <a:rPr lang="en-US" dirty="0">
                <a:solidFill>
                  <a:schemeClr val="bg1"/>
                </a:solidFill>
                <a:latin typeface="+mn-lt"/>
                <a:ea typeface="Calibri" panose="020F0502020204030204" pitchFamily="34" charset="0"/>
                <a:cs typeface="Times New Roman" panose="02020603050405020304" pitchFamily="18" charset="0"/>
              </a:rPr>
              <a:t>“These differences come, first of all, from differences in native endowment. … Another explanation of the different degrees of ability looks to </a:t>
            </a:r>
            <a:r>
              <a:rPr lang="en-US" dirty="0">
                <a:solidFill>
                  <a:srgbClr val="FFFF00"/>
                </a:solidFill>
                <a:latin typeface="+mn-lt"/>
                <a:ea typeface="Calibri" panose="020F0502020204030204" pitchFamily="34" charset="0"/>
                <a:cs typeface="Times New Roman" panose="02020603050405020304" pitchFamily="18" charset="0"/>
              </a:rPr>
              <a:t>what use individuals make of their inborn talents </a:t>
            </a:r>
            <a:r>
              <a:rPr lang="en-US" dirty="0">
                <a:solidFill>
                  <a:schemeClr val="bg1"/>
                </a:solidFill>
                <a:latin typeface="+mn-lt"/>
                <a:ea typeface="Calibri" panose="020F0502020204030204" pitchFamily="34" charset="0"/>
                <a:cs typeface="Times New Roman" panose="02020603050405020304" pitchFamily="18" charset="0"/>
              </a:rPr>
              <a:t>and aptitudes – the degree to which, by their own efforts, they fulfill their innate capacities. … Still another explanation lies in the favorable or unfavorable circumstances under which individuals make the effort to develop themselves.” </a:t>
            </a:r>
            <a:r>
              <a:rPr lang="en-US" sz="1200" dirty="0">
                <a:solidFill>
                  <a:schemeClr val="bg1"/>
                </a:solidFill>
                <a:latin typeface="+mn-lt"/>
                <a:ea typeface="Calibri" panose="020F0502020204030204" pitchFamily="34" charset="0"/>
                <a:cs typeface="Times New Roman" panose="02020603050405020304" pitchFamily="18" charset="0"/>
              </a:rPr>
              <a:t>(Six Great Ideas, p184)</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pic>
        <p:nvPicPr>
          <p:cNvPr id="7" name="Picture 6" descr="A person in a suit&#10;&#10;Description automatically generated with low confidence">
            <a:extLst>
              <a:ext uri="{FF2B5EF4-FFF2-40B4-BE49-F238E27FC236}">
                <a16:creationId xmlns:a16="http://schemas.microsoft.com/office/drawing/2014/main" id="{8427DC2C-CB85-0B41-F1DE-E19E23C26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60104"/>
            <a:ext cx="2222167" cy="2254026"/>
          </a:xfrm>
          <a:prstGeom prst="rect">
            <a:avLst/>
          </a:prstGeom>
        </p:spPr>
      </p:pic>
      <p:sp>
        <p:nvSpPr>
          <p:cNvPr id="16" name="Rectangle 15">
            <a:extLst>
              <a:ext uri="{FF2B5EF4-FFF2-40B4-BE49-F238E27FC236}">
                <a16:creationId xmlns:a16="http://schemas.microsoft.com/office/drawing/2014/main" id="{010F29F5-3BD7-4AD6-8257-203FCAD3928C}"/>
              </a:ext>
            </a:extLst>
          </p:cNvPr>
          <p:cNvSpPr/>
          <p:nvPr/>
        </p:nvSpPr>
        <p:spPr>
          <a:xfrm>
            <a:off x="2438400" y="2743200"/>
            <a:ext cx="9601200" cy="923330"/>
          </a:xfrm>
          <a:prstGeom prst="rect">
            <a:avLst/>
          </a:prstGeom>
        </p:spPr>
        <p:txBody>
          <a:bodyPr wrap="square">
            <a:spAutoFit/>
          </a:bodyPr>
          <a:lstStyle/>
          <a:p>
            <a:r>
              <a:rPr lang="en-US" dirty="0">
                <a:solidFill>
                  <a:schemeClr val="bg1"/>
                </a:solidFill>
                <a:latin typeface="+mn-lt"/>
                <a:ea typeface="Calibri" panose="020F0502020204030204" pitchFamily="34" charset="0"/>
              </a:rPr>
              <a:t>“The truth of the proposition that all human beings are </a:t>
            </a:r>
            <a:r>
              <a:rPr lang="en-US" dirty="0">
                <a:solidFill>
                  <a:srgbClr val="00FF00"/>
                </a:solidFill>
                <a:latin typeface="+mn-lt"/>
                <a:ea typeface="Calibri" panose="020F0502020204030204" pitchFamily="34" charset="0"/>
              </a:rPr>
              <a:t>by nature equal </a:t>
            </a:r>
            <a:r>
              <a:rPr lang="en-US" dirty="0">
                <a:solidFill>
                  <a:schemeClr val="bg1"/>
                </a:solidFill>
                <a:latin typeface="+mn-lt"/>
                <a:ea typeface="Calibri" panose="020F0502020204030204" pitchFamily="34" charset="0"/>
              </a:rPr>
              <a:t>is confined to the one respect in which that equality can be truly affirmed … their having </a:t>
            </a:r>
            <a:r>
              <a:rPr lang="en-US" dirty="0">
                <a:solidFill>
                  <a:srgbClr val="00FF00"/>
                </a:solidFill>
                <a:latin typeface="+mn-lt"/>
                <a:ea typeface="Calibri" panose="020F0502020204030204" pitchFamily="34" charset="0"/>
              </a:rPr>
              <a:t>species specific properties </a:t>
            </a:r>
            <a:r>
              <a:rPr lang="en-US" dirty="0">
                <a:solidFill>
                  <a:schemeClr val="bg1"/>
                </a:solidFill>
                <a:latin typeface="+mn-lt"/>
                <a:ea typeface="Calibri" panose="020F0502020204030204" pitchFamily="34" charset="0"/>
              </a:rPr>
              <a:t>… There is no other respect in which all human beings are equal.” </a:t>
            </a:r>
            <a:r>
              <a:rPr lang="en-US" sz="1200" dirty="0">
                <a:solidFill>
                  <a:schemeClr val="bg1"/>
                </a:solidFill>
                <a:latin typeface="+mn-lt"/>
                <a:ea typeface="Calibri" panose="020F0502020204030204" pitchFamily="34" charset="0"/>
              </a:rPr>
              <a:t>(Six Great Ideas, p166-167) </a:t>
            </a:r>
            <a:endParaRPr lang="en-US" sz="1200" dirty="0">
              <a:solidFill>
                <a:schemeClr val="bg1"/>
              </a:solidFill>
              <a:latin typeface="+mn-lt"/>
            </a:endParaRPr>
          </a:p>
        </p:txBody>
      </p:sp>
      <p:pic>
        <p:nvPicPr>
          <p:cNvPr id="13" name="Picture 12" descr="A person in a suit&#10;&#10;Description automatically generated with low confidence">
            <a:extLst>
              <a:ext uri="{FF2B5EF4-FFF2-40B4-BE49-F238E27FC236}">
                <a16:creationId xmlns:a16="http://schemas.microsoft.com/office/drawing/2014/main" id="{33F61E8B-8528-429A-A3D9-24749D954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343400"/>
            <a:ext cx="1695450" cy="2143125"/>
          </a:xfrm>
          <a:prstGeom prst="rect">
            <a:avLst/>
          </a:prstGeom>
        </p:spPr>
      </p:pic>
    </p:spTree>
    <p:extLst>
      <p:ext uri="{BB962C8B-B14F-4D97-AF65-F5344CB8AC3E}">
        <p14:creationId xmlns:p14="http://schemas.microsoft.com/office/powerpoint/2010/main" val="11063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grpSp>
        <p:nvGrpSpPr>
          <p:cNvPr id="5" name="Group 4">
            <a:extLst>
              <a:ext uri="{FF2B5EF4-FFF2-40B4-BE49-F238E27FC236}">
                <a16:creationId xmlns:a16="http://schemas.microsoft.com/office/drawing/2014/main" id="{8E1960C5-735D-474E-AF8E-1EF24E5DB2AC}"/>
              </a:ext>
            </a:extLst>
          </p:cNvPr>
          <p:cNvGrpSpPr/>
          <p:nvPr/>
        </p:nvGrpSpPr>
        <p:grpSpPr>
          <a:xfrm>
            <a:off x="11016114" y="457200"/>
            <a:ext cx="1099686" cy="1045875"/>
            <a:chOff x="362182" y="3764813"/>
            <a:chExt cx="1099686" cy="1045875"/>
          </a:xfrm>
        </p:grpSpPr>
        <p:sp>
          <p:nvSpPr>
            <p:cNvPr id="6" name="Oval 57">
              <a:extLst>
                <a:ext uri="{FF2B5EF4-FFF2-40B4-BE49-F238E27FC236}">
                  <a16:creationId xmlns:a16="http://schemas.microsoft.com/office/drawing/2014/main" id="{0D926508-0BBA-4F94-B9E3-CF07F76C474D}"/>
                </a:ext>
              </a:extLst>
            </p:cNvPr>
            <p:cNvSpPr>
              <a:spLocks noChangeArrowheads="1"/>
            </p:cNvSpPr>
            <p:nvPr/>
          </p:nvSpPr>
          <p:spPr bwMode="auto">
            <a:xfrm>
              <a:off x="384720" y="3764813"/>
              <a:ext cx="1061585" cy="1045875"/>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
          <p:nvSpPr>
            <p:cNvPr id="7" name="Text Box 58">
              <a:extLst>
                <a:ext uri="{FF2B5EF4-FFF2-40B4-BE49-F238E27FC236}">
                  <a16:creationId xmlns:a16="http://schemas.microsoft.com/office/drawing/2014/main" id="{E0EF57C7-237F-4ABD-BA9D-3656DF20F668}"/>
                </a:ext>
              </a:extLst>
            </p:cNvPr>
            <p:cNvSpPr txBox="1">
              <a:spLocks noChangeArrowheads="1"/>
            </p:cNvSpPr>
            <p:nvPr/>
          </p:nvSpPr>
          <p:spPr bwMode="auto">
            <a:xfrm>
              <a:off x="386399" y="4363640"/>
              <a:ext cx="1073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Justice</a:t>
              </a:r>
            </a:p>
          </p:txBody>
        </p:sp>
        <p:cxnSp>
          <p:nvCxnSpPr>
            <p:cNvPr id="8" name="Straight Connector 7">
              <a:extLst>
                <a:ext uri="{FF2B5EF4-FFF2-40B4-BE49-F238E27FC236}">
                  <a16:creationId xmlns:a16="http://schemas.microsoft.com/office/drawing/2014/main" id="{94EEC8AA-D666-4204-AA42-314B09A49F17}"/>
                </a:ext>
              </a:extLst>
            </p:cNvPr>
            <p:cNvCxnSpPr>
              <a:cxnSpLocks/>
            </p:cNvCxnSpPr>
            <p:nvPr/>
          </p:nvCxnSpPr>
          <p:spPr bwMode="auto">
            <a:xfrm>
              <a:off x="465165" y="4287750"/>
              <a:ext cx="888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58">
              <a:extLst>
                <a:ext uri="{FF2B5EF4-FFF2-40B4-BE49-F238E27FC236}">
                  <a16:creationId xmlns:a16="http://schemas.microsoft.com/office/drawing/2014/main" id="{03252C6D-7E89-4BBF-9B15-489B9B8CBD76}"/>
                </a:ext>
              </a:extLst>
            </p:cNvPr>
            <p:cNvSpPr txBox="1">
              <a:spLocks noChangeArrowheads="1"/>
            </p:cNvSpPr>
            <p:nvPr/>
          </p:nvSpPr>
          <p:spPr bwMode="auto">
            <a:xfrm>
              <a:off x="362182" y="3964295"/>
              <a:ext cx="10996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Equality</a:t>
              </a:r>
            </a:p>
          </p:txBody>
        </p:sp>
      </p:grpSp>
      <p:sp>
        <p:nvSpPr>
          <p:cNvPr id="17" name="Text Box 17">
            <a:extLst>
              <a:ext uri="{FF2B5EF4-FFF2-40B4-BE49-F238E27FC236}">
                <a16:creationId xmlns:a16="http://schemas.microsoft.com/office/drawing/2014/main" id="{698F77CE-EF03-46D3-BC4C-739479D02664}"/>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FF0000"/>
                </a:solidFill>
                <a:latin typeface="+mn-lt"/>
              </a:rPr>
              <a:t>EGALITARIANISM (EQUITY)</a:t>
            </a:r>
          </a:p>
        </p:txBody>
      </p:sp>
      <p:grpSp>
        <p:nvGrpSpPr>
          <p:cNvPr id="18" name="Group 17">
            <a:extLst>
              <a:ext uri="{FF2B5EF4-FFF2-40B4-BE49-F238E27FC236}">
                <a16:creationId xmlns:a16="http://schemas.microsoft.com/office/drawing/2014/main" id="{8FED8929-8F3C-49A7-A403-D4BF8C897892}"/>
              </a:ext>
            </a:extLst>
          </p:cNvPr>
          <p:cNvGrpSpPr/>
          <p:nvPr/>
        </p:nvGrpSpPr>
        <p:grpSpPr>
          <a:xfrm>
            <a:off x="11016114" y="2687925"/>
            <a:ext cx="1099686" cy="1045875"/>
            <a:chOff x="362182" y="3764813"/>
            <a:chExt cx="1099686" cy="1045875"/>
          </a:xfrm>
        </p:grpSpPr>
        <p:sp>
          <p:nvSpPr>
            <p:cNvPr id="22" name="Oval 57">
              <a:extLst>
                <a:ext uri="{FF2B5EF4-FFF2-40B4-BE49-F238E27FC236}">
                  <a16:creationId xmlns:a16="http://schemas.microsoft.com/office/drawing/2014/main" id="{D97FDA66-1A80-43C1-B771-E7B13EAEC8E8}"/>
                </a:ext>
              </a:extLst>
            </p:cNvPr>
            <p:cNvSpPr>
              <a:spLocks noChangeArrowheads="1"/>
            </p:cNvSpPr>
            <p:nvPr/>
          </p:nvSpPr>
          <p:spPr bwMode="auto">
            <a:xfrm>
              <a:off x="384720" y="3764813"/>
              <a:ext cx="1061585" cy="1045875"/>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
          <p:nvSpPr>
            <p:cNvPr id="23" name="Text Box 58">
              <a:extLst>
                <a:ext uri="{FF2B5EF4-FFF2-40B4-BE49-F238E27FC236}">
                  <a16:creationId xmlns:a16="http://schemas.microsoft.com/office/drawing/2014/main" id="{D53D975E-2A91-4247-A2E8-EF6ECFC23450}"/>
                </a:ext>
              </a:extLst>
            </p:cNvPr>
            <p:cNvSpPr txBox="1">
              <a:spLocks noChangeArrowheads="1"/>
            </p:cNvSpPr>
            <p:nvPr/>
          </p:nvSpPr>
          <p:spPr bwMode="auto">
            <a:xfrm>
              <a:off x="386398" y="4316876"/>
              <a:ext cx="1073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Individual</a:t>
              </a:r>
            </a:p>
          </p:txBody>
        </p:sp>
        <p:cxnSp>
          <p:nvCxnSpPr>
            <p:cNvPr id="24" name="Straight Connector 23">
              <a:extLst>
                <a:ext uri="{FF2B5EF4-FFF2-40B4-BE49-F238E27FC236}">
                  <a16:creationId xmlns:a16="http://schemas.microsoft.com/office/drawing/2014/main" id="{071BC67D-E4E3-46A3-ADDE-67EE1BEA9E6D}"/>
                </a:ext>
              </a:extLst>
            </p:cNvPr>
            <p:cNvCxnSpPr>
              <a:cxnSpLocks/>
            </p:cNvCxnSpPr>
            <p:nvPr/>
          </p:nvCxnSpPr>
          <p:spPr bwMode="auto">
            <a:xfrm>
              <a:off x="465165" y="4287750"/>
              <a:ext cx="888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58">
              <a:extLst>
                <a:ext uri="{FF2B5EF4-FFF2-40B4-BE49-F238E27FC236}">
                  <a16:creationId xmlns:a16="http://schemas.microsoft.com/office/drawing/2014/main" id="{A1CC438B-F886-4A87-9D11-A15FAB3C90AE}"/>
                </a:ext>
              </a:extLst>
            </p:cNvPr>
            <p:cNvSpPr txBox="1">
              <a:spLocks noChangeArrowheads="1"/>
            </p:cNvSpPr>
            <p:nvPr/>
          </p:nvSpPr>
          <p:spPr bwMode="auto">
            <a:xfrm>
              <a:off x="362182" y="3896288"/>
              <a:ext cx="10996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Group</a:t>
              </a:r>
            </a:p>
          </p:txBody>
        </p:sp>
      </p:grpSp>
      <p:sp>
        <p:nvSpPr>
          <p:cNvPr id="15" name="Rectangle 14">
            <a:extLst>
              <a:ext uri="{FF2B5EF4-FFF2-40B4-BE49-F238E27FC236}">
                <a16:creationId xmlns:a16="http://schemas.microsoft.com/office/drawing/2014/main" id="{0D7C18ED-8FA5-4588-96B1-64752A4C894A}"/>
              </a:ext>
            </a:extLst>
          </p:cNvPr>
          <p:cNvSpPr/>
          <p:nvPr/>
        </p:nvSpPr>
        <p:spPr>
          <a:xfrm>
            <a:off x="2209798" y="1905000"/>
            <a:ext cx="9715176" cy="707886"/>
          </a:xfrm>
          <a:prstGeom prst="rect">
            <a:avLst/>
          </a:prstGeom>
        </p:spPr>
        <p:txBody>
          <a:bodyPr wrap="square">
            <a:spAutoFit/>
          </a:bodyPr>
          <a:lstStyle/>
          <a:p>
            <a:r>
              <a:rPr lang="en-US" sz="2000" b="1" dirty="0">
                <a:solidFill>
                  <a:srgbClr val="FF0000"/>
                </a:solidFill>
                <a:latin typeface="+mn-lt"/>
              </a:rPr>
              <a:t>John Rawls: </a:t>
            </a:r>
            <a:r>
              <a:rPr lang="en-US" sz="2000" dirty="0">
                <a:solidFill>
                  <a:schemeClr val="bg1"/>
                </a:solidFill>
                <a:latin typeface="+mn-lt"/>
              </a:rPr>
              <a:t>“</a:t>
            </a:r>
            <a:r>
              <a:rPr lang="en-US" sz="2000" dirty="0">
                <a:solidFill>
                  <a:srgbClr val="FF0000"/>
                </a:solidFill>
                <a:latin typeface="+mn-lt"/>
              </a:rPr>
              <a:t>No one deserves </a:t>
            </a:r>
            <a:r>
              <a:rPr lang="en-US" sz="2000" dirty="0">
                <a:solidFill>
                  <a:schemeClr val="bg1"/>
                </a:solidFill>
                <a:latin typeface="+mn-lt"/>
              </a:rPr>
              <a:t>his greater natural capacity </a:t>
            </a:r>
            <a:r>
              <a:rPr lang="en-US" sz="2000" dirty="0">
                <a:solidFill>
                  <a:srgbClr val="FF0000"/>
                </a:solidFill>
                <a:latin typeface="+mn-lt"/>
              </a:rPr>
              <a:t>nor merits </a:t>
            </a:r>
            <a:r>
              <a:rPr lang="en-US" sz="2000" dirty="0">
                <a:solidFill>
                  <a:schemeClr val="bg1"/>
                </a:solidFill>
                <a:latin typeface="+mn-lt"/>
              </a:rPr>
              <a:t>a more favorable starting place in society.” </a:t>
            </a:r>
            <a:r>
              <a:rPr lang="en-US" sz="1200" dirty="0">
                <a:solidFill>
                  <a:schemeClr val="bg1"/>
                </a:solidFill>
                <a:latin typeface="+mn-lt"/>
              </a:rPr>
              <a:t>(“A Theory of Justice”, </a:t>
            </a:r>
            <a:r>
              <a:rPr lang="fr-FR" sz="1200" dirty="0">
                <a:solidFill>
                  <a:schemeClr val="bg1"/>
                </a:solidFill>
                <a:latin typeface="+mn-lt"/>
              </a:rPr>
              <a:t>Chapter II, Section 17, p102)</a:t>
            </a:r>
            <a:endParaRPr lang="en-US" sz="1200" dirty="0">
              <a:solidFill>
                <a:schemeClr val="bg1"/>
              </a:solidFill>
              <a:latin typeface="+mn-lt"/>
            </a:endParaRPr>
          </a:p>
        </p:txBody>
      </p:sp>
      <p:sp>
        <p:nvSpPr>
          <p:cNvPr id="2" name="Rectangle 1">
            <a:extLst>
              <a:ext uri="{FF2B5EF4-FFF2-40B4-BE49-F238E27FC236}">
                <a16:creationId xmlns:a16="http://schemas.microsoft.com/office/drawing/2014/main" id="{72529EF4-2D6D-4A73-B9EE-89CB0A2E4AA8}"/>
              </a:ext>
            </a:extLst>
          </p:cNvPr>
          <p:cNvSpPr/>
          <p:nvPr/>
        </p:nvSpPr>
        <p:spPr>
          <a:xfrm>
            <a:off x="91762" y="2574429"/>
            <a:ext cx="10946889" cy="1631216"/>
          </a:xfrm>
          <a:prstGeom prst="rect">
            <a:avLst/>
          </a:prstGeom>
        </p:spPr>
        <p:txBody>
          <a:bodyPr wrap="square">
            <a:spAutoFit/>
          </a:bodyPr>
          <a:lstStyle/>
          <a:p>
            <a:r>
              <a:rPr lang="en-US" sz="2000" dirty="0">
                <a:solidFill>
                  <a:schemeClr val="bg1"/>
                </a:solidFill>
                <a:latin typeface="+mn-lt"/>
              </a:rPr>
              <a:t>“Rawls develops what he claims are principles of justice through the use of an </a:t>
            </a:r>
            <a:r>
              <a:rPr lang="en-US" sz="2000" dirty="0">
                <a:solidFill>
                  <a:srgbClr val="FF0000"/>
                </a:solidFill>
                <a:latin typeface="+mn-lt"/>
              </a:rPr>
              <a:t>artificial</a:t>
            </a:r>
            <a:r>
              <a:rPr lang="en-US" sz="2000" dirty="0">
                <a:solidFill>
                  <a:schemeClr val="bg1"/>
                </a:solidFill>
                <a:latin typeface="+mn-lt"/>
              </a:rPr>
              <a:t> device he calls the </a:t>
            </a:r>
            <a:r>
              <a:rPr lang="en-US" sz="2000" dirty="0">
                <a:solidFill>
                  <a:srgbClr val="FF0000"/>
                </a:solidFill>
                <a:latin typeface="+mn-lt"/>
              </a:rPr>
              <a:t>original position</a:t>
            </a:r>
            <a:r>
              <a:rPr lang="en-US" sz="2000" dirty="0">
                <a:solidFill>
                  <a:schemeClr val="bg1"/>
                </a:solidFill>
                <a:latin typeface="+mn-lt"/>
              </a:rPr>
              <a:t>; in which, everyone decides principles of justice from behind a </a:t>
            </a:r>
            <a:r>
              <a:rPr lang="en-US" sz="2000" dirty="0">
                <a:solidFill>
                  <a:srgbClr val="FF0000"/>
                </a:solidFill>
                <a:latin typeface="+mn-lt"/>
              </a:rPr>
              <a:t>veil of ignorance</a:t>
            </a:r>
            <a:r>
              <a:rPr lang="en-US" sz="2000" dirty="0">
                <a:solidFill>
                  <a:schemeClr val="bg1"/>
                </a:solidFill>
                <a:latin typeface="+mn-lt"/>
              </a:rPr>
              <a:t>. This "veil" is one that essentially </a:t>
            </a:r>
            <a:r>
              <a:rPr lang="en-US" sz="2000" dirty="0">
                <a:solidFill>
                  <a:srgbClr val="FF0000"/>
                </a:solidFill>
                <a:latin typeface="+mn-lt"/>
              </a:rPr>
              <a:t>blinds people to all facts about themselves </a:t>
            </a:r>
            <a:r>
              <a:rPr lang="en-US" sz="2000" dirty="0">
                <a:solidFill>
                  <a:schemeClr val="bg1"/>
                </a:solidFill>
                <a:latin typeface="+mn-lt"/>
              </a:rPr>
              <a:t>so they cannot tailor principles to their own advantage. According to Rawls, </a:t>
            </a:r>
            <a:r>
              <a:rPr lang="en-US" sz="2000" dirty="0">
                <a:solidFill>
                  <a:srgbClr val="FF0000"/>
                </a:solidFill>
                <a:latin typeface="+mn-lt"/>
              </a:rPr>
              <a:t>ignorance of these details </a:t>
            </a:r>
            <a:r>
              <a:rPr lang="en-US" sz="2000" dirty="0">
                <a:solidFill>
                  <a:schemeClr val="bg1"/>
                </a:solidFill>
                <a:latin typeface="+mn-lt"/>
              </a:rPr>
              <a:t>about oneself will lead to principles that are fair to all.” </a:t>
            </a:r>
            <a:r>
              <a:rPr lang="en-US" sz="1200" dirty="0">
                <a:solidFill>
                  <a:schemeClr val="bg1"/>
                </a:solidFill>
                <a:latin typeface="+mn-lt"/>
              </a:rPr>
              <a:t>(Wikipedia: A Theory of Justice)</a:t>
            </a:r>
          </a:p>
        </p:txBody>
      </p:sp>
      <p:sp>
        <p:nvSpPr>
          <p:cNvPr id="16" name="Rectangle 15">
            <a:extLst>
              <a:ext uri="{FF2B5EF4-FFF2-40B4-BE49-F238E27FC236}">
                <a16:creationId xmlns:a16="http://schemas.microsoft.com/office/drawing/2014/main" id="{DCA08DCC-3307-4036-AEBA-8CCBCE1A8EA4}"/>
              </a:ext>
            </a:extLst>
          </p:cNvPr>
          <p:cNvSpPr/>
          <p:nvPr/>
        </p:nvSpPr>
        <p:spPr>
          <a:xfrm>
            <a:off x="2209798" y="581561"/>
            <a:ext cx="9715175" cy="1323439"/>
          </a:xfrm>
          <a:prstGeom prst="rect">
            <a:avLst/>
          </a:prstGeom>
        </p:spPr>
        <p:txBody>
          <a:bodyPr wrap="square">
            <a:spAutoFit/>
          </a:bodyPr>
          <a:lstStyle/>
          <a:p>
            <a:r>
              <a:rPr lang="en-US" sz="2000" dirty="0">
                <a:solidFill>
                  <a:schemeClr val="bg1"/>
                </a:solidFill>
                <a:latin typeface="+mn-lt"/>
              </a:rPr>
              <a:t>“</a:t>
            </a:r>
            <a:r>
              <a:rPr lang="en-US" sz="2000" dirty="0">
                <a:solidFill>
                  <a:srgbClr val="FF0000"/>
                </a:solidFill>
                <a:latin typeface="+mn-lt"/>
              </a:rPr>
              <a:t>A Theory of Justice </a:t>
            </a:r>
            <a:r>
              <a:rPr lang="en-US" sz="2000" dirty="0">
                <a:solidFill>
                  <a:schemeClr val="bg1"/>
                </a:solidFill>
                <a:latin typeface="+mn-lt"/>
              </a:rPr>
              <a:t>is a 1971 work of political philosophy and ethics by John Rawls, </a:t>
            </a:r>
          </a:p>
          <a:p>
            <a:r>
              <a:rPr lang="en-US" sz="2000" dirty="0">
                <a:solidFill>
                  <a:schemeClr val="bg1"/>
                </a:solidFill>
                <a:latin typeface="+mn-lt"/>
              </a:rPr>
              <a:t>in which the author addresses the problem of </a:t>
            </a:r>
            <a:r>
              <a:rPr lang="en-US" sz="2000" dirty="0">
                <a:solidFill>
                  <a:srgbClr val="FF0000"/>
                </a:solidFill>
                <a:latin typeface="+mn-lt"/>
              </a:rPr>
              <a:t>distributive justice </a:t>
            </a:r>
            <a:r>
              <a:rPr lang="en-US" sz="2000" dirty="0">
                <a:solidFill>
                  <a:schemeClr val="bg1"/>
                </a:solidFill>
                <a:latin typeface="+mn-lt"/>
              </a:rPr>
              <a:t>(the socially just </a:t>
            </a:r>
          </a:p>
          <a:p>
            <a:r>
              <a:rPr lang="en-US" sz="2000" dirty="0">
                <a:solidFill>
                  <a:schemeClr val="bg1"/>
                </a:solidFill>
                <a:latin typeface="+mn-lt"/>
              </a:rPr>
              <a:t>distribution of goods in a society). The theory utilizes an </a:t>
            </a:r>
            <a:r>
              <a:rPr lang="en-US" sz="2000" dirty="0">
                <a:solidFill>
                  <a:srgbClr val="FF0000"/>
                </a:solidFill>
                <a:latin typeface="+mn-lt"/>
              </a:rPr>
              <a:t>updated form of Kantian </a:t>
            </a:r>
          </a:p>
          <a:p>
            <a:r>
              <a:rPr lang="en-US" sz="2000" dirty="0">
                <a:solidFill>
                  <a:srgbClr val="FF0000"/>
                </a:solidFill>
                <a:latin typeface="+mn-lt"/>
              </a:rPr>
              <a:t>philosophy </a:t>
            </a:r>
            <a:r>
              <a:rPr lang="en-US" sz="2000" dirty="0">
                <a:solidFill>
                  <a:schemeClr val="bg1"/>
                </a:solidFill>
                <a:latin typeface="+mn-lt"/>
              </a:rPr>
              <a:t>and a variant form of conventional </a:t>
            </a:r>
            <a:r>
              <a:rPr lang="en-US" sz="2000" dirty="0">
                <a:solidFill>
                  <a:srgbClr val="FF0000"/>
                </a:solidFill>
                <a:latin typeface="+mn-lt"/>
              </a:rPr>
              <a:t>social contract theory</a:t>
            </a:r>
            <a:r>
              <a:rPr lang="en-US" sz="2000" dirty="0">
                <a:solidFill>
                  <a:schemeClr val="bg1"/>
                </a:solidFill>
                <a:latin typeface="+mn-lt"/>
              </a:rPr>
              <a:t>.” </a:t>
            </a:r>
            <a:r>
              <a:rPr lang="en-US" sz="1200" dirty="0">
                <a:solidFill>
                  <a:schemeClr val="bg1"/>
                </a:solidFill>
                <a:latin typeface="+mn-lt"/>
              </a:rPr>
              <a:t>(Wikipedia: A Theory of Justice)</a:t>
            </a:r>
          </a:p>
        </p:txBody>
      </p:sp>
      <p:sp>
        <p:nvSpPr>
          <p:cNvPr id="12" name="Rectangle 11">
            <a:extLst>
              <a:ext uri="{FF2B5EF4-FFF2-40B4-BE49-F238E27FC236}">
                <a16:creationId xmlns:a16="http://schemas.microsoft.com/office/drawing/2014/main" id="{0FA18060-C731-4BA0-8C7E-413EF62E4DC2}"/>
              </a:ext>
            </a:extLst>
          </p:cNvPr>
          <p:cNvSpPr/>
          <p:nvPr/>
        </p:nvSpPr>
        <p:spPr>
          <a:xfrm>
            <a:off x="115093" y="4247972"/>
            <a:ext cx="10781507" cy="1631216"/>
          </a:xfrm>
          <a:prstGeom prst="rect">
            <a:avLst/>
          </a:prstGeom>
        </p:spPr>
        <p:txBody>
          <a:bodyPr wrap="square">
            <a:spAutoFit/>
          </a:bodyPr>
          <a:lstStyle/>
          <a:p>
            <a:r>
              <a:rPr lang="en-US" sz="2000" b="1" dirty="0">
                <a:solidFill>
                  <a:srgbClr val="FF0000"/>
                </a:solidFill>
                <a:latin typeface="+mn-lt"/>
              </a:rPr>
              <a:t>John Rawls: </a:t>
            </a:r>
            <a:r>
              <a:rPr lang="en-US" sz="2000" dirty="0">
                <a:solidFill>
                  <a:schemeClr val="bg1"/>
                </a:solidFill>
                <a:latin typeface="+mn-lt"/>
              </a:rPr>
              <a:t>“Among the essential features of this situation </a:t>
            </a:r>
            <a:r>
              <a:rPr lang="en-US" sz="2000" dirty="0">
                <a:solidFill>
                  <a:srgbClr val="FF0000"/>
                </a:solidFill>
                <a:latin typeface="+mn-lt"/>
              </a:rPr>
              <a:t>[original position]</a:t>
            </a:r>
            <a:r>
              <a:rPr lang="en-US" sz="2000" dirty="0">
                <a:solidFill>
                  <a:schemeClr val="bg1"/>
                </a:solidFill>
                <a:latin typeface="+mn-lt"/>
              </a:rPr>
              <a:t> is that </a:t>
            </a:r>
            <a:r>
              <a:rPr lang="en-US" sz="2000" dirty="0">
                <a:solidFill>
                  <a:srgbClr val="FF0000"/>
                </a:solidFill>
                <a:latin typeface="+mn-lt"/>
              </a:rPr>
              <a:t>no one knows </a:t>
            </a:r>
            <a:r>
              <a:rPr lang="en-US" sz="2000" dirty="0">
                <a:solidFill>
                  <a:schemeClr val="bg1"/>
                </a:solidFill>
                <a:latin typeface="+mn-lt"/>
              </a:rPr>
              <a:t>his place in society, his class position or social status, nor does anyone know his fortune in the distribution of natural assets and abilities, his intelligence, strength, and the like. I shall even assume that the parties </a:t>
            </a:r>
            <a:r>
              <a:rPr lang="en-US" sz="2000" dirty="0">
                <a:solidFill>
                  <a:srgbClr val="FF0000"/>
                </a:solidFill>
                <a:latin typeface="+mn-lt"/>
              </a:rPr>
              <a:t>do not know their conceptions of the good</a:t>
            </a:r>
            <a:r>
              <a:rPr lang="en-US" sz="2000" dirty="0">
                <a:solidFill>
                  <a:schemeClr val="bg1"/>
                </a:solidFill>
                <a:latin typeface="+mn-lt"/>
              </a:rPr>
              <a:t> or their special psychological propensities. The principles of justice are chosen </a:t>
            </a:r>
            <a:r>
              <a:rPr lang="en-US" sz="2000" dirty="0">
                <a:solidFill>
                  <a:srgbClr val="FF0000"/>
                </a:solidFill>
                <a:latin typeface="+mn-lt"/>
              </a:rPr>
              <a:t>behind a veil of ignorance.</a:t>
            </a:r>
            <a:r>
              <a:rPr lang="en-US" sz="2000" dirty="0">
                <a:solidFill>
                  <a:schemeClr val="bg1"/>
                </a:solidFill>
                <a:latin typeface="+mn-lt"/>
              </a:rPr>
              <a:t>” </a:t>
            </a:r>
            <a:r>
              <a:rPr lang="en-US" sz="1200" dirty="0">
                <a:solidFill>
                  <a:schemeClr val="bg1"/>
                </a:solidFill>
                <a:latin typeface="+mn-lt"/>
              </a:rPr>
              <a:t>(“A Theory of Justice”, </a:t>
            </a:r>
            <a:r>
              <a:rPr lang="fr-FR" sz="1200" dirty="0">
                <a:solidFill>
                  <a:schemeClr val="bg1"/>
                </a:solidFill>
                <a:latin typeface="+mn-lt"/>
              </a:rPr>
              <a:t>Chapter I, Section 3, p12)</a:t>
            </a:r>
            <a:endParaRPr lang="en-US" sz="1200" dirty="0">
              <a:solidFill>
                <a:schemeClr val="bg1"/>
              </a:solidFill>
              <a:latin typeface="+mn-lt"/>
            </a:endParaRPr>
          </a:p>
        </p:txBody>
      </p:sp>
      <p:graphicFrame>
        <p:nvGraphicFramePr>
          <p:cNvPr id="3" name="Object 2">
            <a:extLst>
              <a:ext uri="{FF2B5EF4-FFF2-40B4-BE49-F238E27FC236}">
                <a16:creationId xmlns:a16="http://schemas.microsoft.com/office/drawing/2014/main" id="{D73DBCFF-7A79-4FC0-854B-0A3D48BEE5DC}"/>
              </a:ext>
            </a:extLst>
          </p:cNvPr>
          <p:cNvGraphicFramePr>
            <a:graphicFrameLocks noChangeAspect="1"/>
          </p:cNvGraphicFramePr>
          <p:nvPr>
            <p:extLst>
              <p:ext uri="{D42A27DB-BD31-4B8C-83A1-F6EECF244321}">
                <p14:modId xmlns:p14="http://schemas.microsoft.com/office/powerpoint/2010/main" val="3705327071"/>
              </p:ext>
            </p:extLst>
          </p:nvPr>
        </p:nvGraphicFramePr>
        <p:xfrm>
          <a:off x="184177" y="533400"/>
          <a:ext cx="1847061" cy="1998702"/>
        </p:xfrm>
        <a:graphic>
          <a:graphicData uri="http://schemas.openxmlformats.org/presentationml/2006/ole">
            <mc:AlternateContent xmlns:mc="http://schemas.openxmlformats.org/markup-compatibility/2006">
              <mc:Choice xmlns:v="urn:schemas-microsoft-com:vml" Requires="v">
                <p:oleObj r:id="rId3" imgW="1179360" imgH="1276920" progId="">
                  <p:embed/>
                </p:oleObj>
              </mc:Choice>
              <mc:Fallback>
                <p:oleObj r:id="rId3" imgW="1179360" imgH="1276920" progId="">
                  <p:embed/>
                  <p:pic>
                    <p:nvPicPr>
                      <p:cNvPr id="0" name=""/>
                      <p:cNvPicPr/>
                      <p:nvPr/>
                    </p:nvPicPr>
                    <p:blipFill>
                      <a:blip r:embed="rId4"/>
                      <a:stretch>
                        <a:fillRect/>
                      </a:stretch>
                    </p:blipFill>
                    <p:spPr>
                      <a:xfrm>
                        <a:off x="184177" y="533400"/>
                        <a:ext cx="1847061" cy="1998702"/>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C1456AE0-CA96-4E4E-881B-62E6C6489709}"/>
              </a:ext>
            </a:extLst>
          </p:cNvPr>
          <p:cNvSpPr/>
          <p:nvPr/>
        </p:nvSpPr>
        <p:spPr>
          <a:xfrm>
            <a:off x="115092" y="5921514"/>
            <a:ext cx="11998793" cy="707886"/>
          </a:xfrm>
          <a:prstGeom prst="rect">
            <a:avLst/>
          </a:prstGeom>
        </p:spPr>
        <p:txBody>
          <a:bodyPr wrap="square">
            <a:spAutoFit/>
          </a:bodyPr>
          <a:lstStyle/>
          <a:p>
            <a:r>
              <a:rPr lang="en-US" sz="2000" b="1" dirty="0">
                <a:solidFill>
                  <a:srgbClr val="FF0000"/>
                </a:solidFill>
                <a:latin typeface="+mn-lt"/>
              </a:rPr>
              <a:t>John Rawls: </a:t>
            </a:r>
            <a:r>
              <a:rPr lang="en-US" sz="2000" dirty="0">
                <a:solidFill>
                  <a:schemeClr val="bg1"/>
                </a:solidFill>
                <a:latin typeface="+mn-lt"/>
              </a:rPr>
              <a:t>“Social and economic inequalities are to be </a:t>
            </a:r>
            <a:r>
              <a:rPr lang="en-US" sz="2000" dirty="0">
                <a:solidFill>
                  <a:srgbClr val="FF0000"/>
                </a:solidFill>
                <a:latin typeface="+mn-lt"/>
              </a:rPr>
              <a:t>arranged</a:t>
            </a:r>
            <a:r>
              <a:rPr lang="en-US" sz="2000" dirty="0">
                <a:solidFill>
                  <a:schemeClr val="bg1"/>
                </a:solidFill>
                <a:latin typeface="+mn-lt"/>
              </a:rPr>
              <a:t> so that they are to be of the greatest benefit to the least-advantaged members of society, consistent with the </a:t>
            </a:r>
            <a:r>
              <a:rPr lang="en-US" sz="2000" dirty="0">
                <a:solidFill>
                  <a:srgbClr val="FF0000"/>
                </a:solidFill>
                <a:latin typeface="+mn-lt"/>
              </a:rPr>
              <a:t>just savings principle</a:t>
            </a:r>
            <a:r>
              <a:rPr lang="en-US" sz="2000" dirty="0">
                <a:solidFill>
                  <a:schemeClr val="bg1"/>
                </a:solidFill>
                <a:latin typeface="+mn-lt"/>
              </a:rPr>
              <a:t>.” </a:t>
            </a:r>
            <a:r>
              <a:rPr lang="en-US" sz="1200" dirty="0">
                <a:solidFill>
                  <a:schemeClr val="bg1"/>
                </a:solidFill>
                <a:latin typeface="+mn-lt"/>
              </a:rPr>
              <a:t>(A theory of Justice, p266)</a:t>
            </a:r>
          </a:p>
        </p:txBody>
      </p:sp>
      <p:grpSp>
        <p:nvGrpSpPr>
          <p:cNvPr id="21" name="Group 20">
            <a:extLst>
              <a:ext uri="{FF2B5EF4-FFF2-40B4-BE49-F238E27FC236}">
                <a16:creationId xmlns:a16="http://schemas.microsoft.com/office/drawing/2014/main" id="{FA9523D2-754D-41F7-9657-9A2441360998}"/>
              </a:ext>
            </a:extLst>
          </p:cNvPr>
          <p:cNvGrpSpPr/>
          <p:nvPr/>
        </p:nvGrpSpPr>
        <p:grpSpPr>
          <a:xfrm>
            <a:off x="11014199" y="4592925"/>
            <a:ext cx="1099686" cy="1045875"/>
            <a:chOff x="362182" y="3764813"/>
            <a:chExt cx="1099686" cy="1045875"/>
          </a:xfrm>
        </p:grpSpPr>
        <p:sp>
          <p:nvSpPr>
            <p:cNvPr id="26" name="Oval 57">
              <a:extLst>
                <a:ext uri="{FF2B5EF4-FFF2-40B4-BE49-F238E27FC236}">
                  <a16:creationId xmlns:a16="http://schemas.microsoft.com/office/drawing/2014/main" id="{38378042-2F1E-49B3-9A61-BF5700FE59BA}"/>
                </a:ext>
              </a:extLst>
            </p:cNvPr>
            <p:cNvSpPr>
              <a:spLocks noChangeArrowheads="1"/>
            </p:cNvSpPr>
            <p:nvPr/>
          </p:nvSpPr>
          <p:spPr bwMode="auto">
            <a:xfrm>
              <a:off x="384720" y="3764813"/>
              <a:ext cx="1061585" cy="1045875"/>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
          <p:nvSpPr>
            <p:cNvPr id="27" name="Text Box 58">
              <a:extLst>
                <a:ext uri="{FF2B5EF4-FFF2-40B4-BE49-F238E27FC236}">
                  <a16:creationId xmlns:a16="http://schemas.microsoft.com/office/drawing/2014/main" id="{DD733C65-E008-4F1D-AEF5-5B3AA9D54270}"/>
                </a:ext>
              </a:extLst>
            </p:cNvPr>
            <p:cNvSpPr txBox="1">
              <a:spLocks noChangeArrowheads="1"/>
            </p:cNvSpPr>
            <p:nvPr/>
          </p:nvSpPr>
          <p:spPr bwMode="auto">
            <a:xfrm>
              <a:off x="386398" y="4316876"/>
              <a:ext cx="1073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Man</a:t>
              </a:r>
            </a:p>
          </p:txBody>
        </p:sp>
        <p:cxnSp>
          <p:nvCxnSpPr>
            <p:cNvPr id="28" name="Straight Connector 27">
              <a:extLst>
                <a:ext uri="{FF2B5EF4-FFF2-40B4-BE49-F238E27FC236}">
                  <a16:creationId xmlns:a16="http://schemas.microsoft.com/office/drawing/2014/main" id="{B97D0C1F-1C11-48C4-A2D7-EB72C7E80A06}"/>
                </a:ext>
              </a:extLst>
            </p:cNvPr>
            <p:cNvCxnSpPr>
              <a:cxnSpLocks/>
            </p:cNvCxnSpPr>
            <p:nvPr/>
          </p:nvCxnSpPr>
          <p:spPr bwMode="auto">
            <a:xfrm>
              <a:off x="465165" y="4287750"/>
              <a:ext cx="888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58">
              <a:extLst>
                <a:ext uri="{FF2B5EF4-FFF2-40B4-BE49-F238E27FC236}">
                  <a16:creationId xmlns:a16="http://schemas.microsoft.com/office/drawing/2014/main" id="{8A6EE236-5022-4E59-B2B6-8FF997332E2F}"/>
                </a:ext>
              </a:extLst>
            </p:cNvPr>
            <p:cNvSpPr txBox="1">
              <a:spLocks noChangeArrowheads="1"/>
            </p:cNvSpPr>
            <p:nvPr/>
          </p:nvSpPr>
          <p:spPr bwMode="auto">
            <a:xfrm>
              <a:off x="362182" y="3896288"/>
              <a:ext cx="10996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State</a:t>
              </a:r>
            </a:p>
          </p:txBody>
        </p:sp>
      </p:grpSp>
    </p:spTree>
    <p:extLst>
      <p:ext uri="{BB962C8B-B14F-4D97-AF65-F5344CB8AC3E}">
        <p14:creationId xmlns:p14="http://schemas.microsoft.com/office/powerpoint/2010/main" val="413596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16" grpId="0"/>
      <p:bldP spid="1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21" name="Rectangle 20">
            <a:extLst>
              <a:ext uri="{FF2B5EF4-FFF2-40B4-BE49-F238E27FC236}">
                <a16:creationId xmlns:a16="http://schemas.microsoft.com/office/drawing/2014/main" id="{941D4253-1002-46CF-8AFD-616FE824402E}"/>
              </a:ext>
            </a:extLst>
          </p:cNvPr>
          <p:cNvSpPr/>
          <p:nvPr/>
        </p:nvSpPr>
        <p:spPr>
          <a:xfrm>
            <a:off x="1752600" y="1120914"/>
            <a:ext cx="10058400" cy="1815882"/>
          </a:xfrm>
          <a:prstGeom prst="rect">
            <a:avLst/>
          </a:prstGeom>
        </p:spPr>
        <p:txBody>
          <a:bodyPr wrap="square">
            <a:spAutoFit/>
          </a:bodyPr>
          <a:lstStyle/>
          <a:p>
            <a:r>
              <a:rPr lang="en-US" sz="2000" b="1" dirty="0">
                <a:solidFill>
                  <a:srgbClr val="FFFF00"/>
                </a:solidFill>
                <a:latin typeface="+mn-lt"/>
              </a:rPr>
              <a:t>Ayn Rand: </a:t>
            </a:r>
            <a:r>
              <a:rPr lang="en-US" sz="2000" dirty="0">
                <a:solidFill>
                  <a:schemeClr val="bg1"/>
                </a:solidFill>
                <a:latin typeface="+mn-lt"/>
              </a:rPr>
              <a:t>“The new theory of justice demands that men counteract the </a:t>
            </a:r>
            <a:r>
              <a:rPr lang="en-US" sz="2000" dirty="0">
                <a:solidFill>
                  <a:srgbClr val="FF0000"/>
                </a:solidFill>
                <a:latin typeface="+mn-lt"/>
              </a:rPr>
              <a:t>‘injustice’ of nature </a:t>
            </a:r>
            <a:r>
              <a:rPr lang="en-US" sz="2000" dirty="0">
                <a:solidFill>
                  <a:schemeClr val="bg1"/>
                </a:solidFill>
                <a:latin typeface="+mn-lt"/>
              </a:rPr>
              <a:t>by instituting the most obscenely unthinkable </a:t>
            </a:r>
            <a:r>
              <a:rPr lang="en-US" sz="2000" dirty="0">
                <a:solidFill>
                  <a:srgbClr val="FF0000"/>
                </a:solidFill>
                <a:latin typeface="+mn-lt"/>
              </a:rPr>
              <a:t>injustice among men</a:t>
            </a:r>
            <a:r>
              <a:rPr lang="en-US" sz="2000" dirty="0">
                <a:solidFill>
                  <a:schemeClr val="bg1"/>
                </a:solidFill>
                <a:latin typeface="+mn-lt"/>
              </a:rPr>
              <a:t>: deprive ‘those favored by nature’ (the talented, the intelligent, the creative) of the right to the rewards they produce – and grant to the incompetent, the stupid, the slothful a right to the </a:t>
            </a:r>
            <a:r>
              <a:rPr lang="en-US" sz="2000" dirty="0">
                <a:solidFill>
                  <a:srgbClr val="FF0000"/>
                </a:solidFill>
                <a:latin typeface="+mn-lt"/>
              </a:rPr>
              <a:t>effortless enjoyment of the rewards </a:t>
            </a:r>
            <a:r>
              <a:rPr lang="en-US" sz="2000" dirty="0">
                <a:solidFill>
                  <a:schemeClr val="bg1"/>
                </a:solidFill>
                <a:latin typeface="+mn-lt"/>
              </a:rPr>
              <a:t>they could not produce, could not imagine, and would not know what to do with.” </a:t>
            </a:r>
            <a:r>
              <a:rPr lang="en-US" sz="1200" dirty="0">
                <a:solidFill>
                  <a:schemeClr val="bg1"/>
                </a:solidFill>
                <a:latin typeface="+mn-lt"/>
              </a:rPr>
              <a:t>(Philosophy: Who Needs It, p147-148)</a:t>
            </a:r>
          </a:p>
        </p:txBody>
      </p:sp>
      <p:grpSp>
        <p:nvGrpSpPr>
          <p:cNvPr id="22" name="Group 21">
            <a:extLst>
              <a:ext uri="{FF2B5EF4-FFF2-40B4-BE49-F238E27FC236}">
                <a16:creationId xmlns:a16="http://schemas.microsoft.com/office/drawing/2014/main" id="{193F1723-F12B-4547-B24E-167CD431F889}"/>
              </a:ext>
            </a:extLst>
          </p:cNvPr>
          <p:cNvGrpSpPr/>
          <p:nvPr/>
        </p:nvGrpSpPr>
        <p:grpSpPr>
          <a:xfrm>
            <a:off x="11201400" y="76200"/>
            <a:ext cx="914400" cy="762000"/>
            <a:chOff x="362182" y="3764813"/>
            <a:chExt cx="1099686" cy="1045875"/>
          </a:xfrm>
        </p:grpSpPr>
        <p:sp>
          <p:nvSpPr>
            <p:cNvPr id="23" name="Oval 57">
              <a:extLst>
                <a:ext uri="{FF2B5EF4-FFF2-40B4-BE49-F238E27FC236}">
                  <a16:creationId xmlns:a16="http://schemas.microsoft.com/office/drawing/2014/main" id="{CCE8C155-C3AB-4DD5-BB97-1D7E02EAB18C}"/>
                </a:ext>
              </a:extLst>
            </p:cNvPr>
            <p:cNvSpPr>
              <a:spLocks noChangeArrowheads="1"/>
            </p:cNvSpPr>
            <p:nvPr/>
          </p:nvSpPr>
          <p:spPr bwMode="auto">
            <a:xfrm>
              <a:off x="384720" y="3764813"/>
              <a:ext cx="1061585" cy="1045875"/>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
          <p:nvSpPr>
            <p:cNvPr id="24" name="Text Box 58">
              <a:extLst>
                <a:ext uri="{FF2B5EF4-FFF2-40B4-BE49-F238E27FC236}">
                  <a16:creationId xmlns:a16="http://schemas.microsoft.com/office/drawing/2014/main" id="{28F97623-65BA-4924-AA6B-1C73945C6793}"/>
                </a:ext>
              </a:extLst>
            </p:cNvPr>
            <p:cNvSpPr txBox="1">
              <a:spLocks noChangeArrowheads="1"/>
            </p:cNvSpPr>
            <p:nvPr/>
          </p:nvSpPr>
          <p:spPr bwMode="auto">
            <a:xfrm>
              <a:off x="386399" y="4259056"/>
              <a:ext cx="107355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Justice</a:t>
              </a:r>
            </a:p>
          </p:txBody>
        </p:sp>
        <p:cxnSp>
          <p:nvCxnSpPr>
            <p:cNvPr id="25" name="Straight Connector 24">
              <a:extLst>
                <a:ext uri="{FF2B5EF4-FFF2-40B4-BE49-F238E27FC236}">
                  <a16:creationId xmlns:a16="http://schemas.microsoft.com/office/drawing/2014/main" id="{539149B6-41CF-4C90-8856-7B725D3DC022}"/>
                </a:ext>
              </a:extLst>
            </p:cNvPr>
            <p:cNvCxnSpPr>
              <a:cxnSpLocks/>
            </p:cNvCxnSpPr>
            <p:nvPr/>
          </p:nvCxnSpPr>
          <p:spPr bwMode="auto">
            <a:xfrm>
              <a:off x="465165" y="4287750"/>
              <a:ext cx="888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Box 58">
              <a:extLst>
                <a:ext uri="{FF2B5EF4-FFF2-40B4-BE49-F238E27FC236}">
                  <a16:creationId xmlns:a16="http://schemas.microsoft.com/office/drawing/2014/main" id="{67209AA4-24F7-4447-81BF-3B4C851B9917}"/>
                </a:ext>
              </a:extLst>
            </p:cNvPr>
            <p:cNvSpPr txBox="1">
              <a:spLocks noChangeArrowheads="1"/>
            </p:cNvSpPr>
            <p:nvPr/>
          </p:nvSpPr>
          <p:spPr bwMode="auto">
            <a:xfrm>
              <a:off x="362182" y="3831189"/>
              <a:ext cx="1099686"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Equality</a:t>
              </a:r>
            </a:p>
          </p:txBody>
        </p:sp>
      </p:grpSp>
      <p:grpSp>
        <p:nvGrpSpPr>
          <p:cNvPr id="27" name="Group 26">
            <a:extLst>
              <a:ext uri="{FF2B5EF4-FFF2-40B4-BE49-F238E27FC236}">
                <a16:creationId xmlns:a16="http://schemas.microsoft.com/office/drawing/2014/main" id="{E3A5B910-B241-4C49-AC18-08B018456FB7}"/>
              </a:ext>
            </a:extLst>
          </p:cNvPr>
          <p:cNvGrpSpPr/>
          <p:nvPr/>
        </p:nvGrpSpPr>
        <p:grpSpPr>
          <a:xfrm>
            <a:off x="76200" y="76200"/>
            <a:ext cx="914400" cy="761999"/>
            <a:chOff x="362182" y="3764813"/>
            <a:chExt cx="1099686" cy="1045875"/>
          </a:xfrm>
        </p:grpSpPr>
        <p:sp>
          <p:nvSpPr>
            <p:cNvPr id="28" name="Oval 57">
              <a:extLst>
                <a:ext uri="{FF2B5EF4-FFF2-40B4-BE49-F238E27FC236}">
                  <a16:creationId xmlns:a16="http://schemas.microsoft.com/office/drawing/2014/main" id="{B42154D5-B8EF-4507-AE9A-68B7E9794034}"/>
                </a:ext>
              </a:extLst>
            </p:cNvPr>
            <p:cNvSpPr>
              <a:spLocks noChangeArrowheads="1"/>
            </p:cNvSpPr>
            <p:nvPr/>
          </p:nvSpPr>
          <p:spPr bwMode="auto">
            <a:xfrm>
              <a:off x="384720" y="3764813"/>
              <a:ext cx="1061585" cy="1045875"/>
            </a:xfrm>
            <a:prstGeom prst="ellipse">
              <a:avLst/>
            </a:prstGeom>
            <a:solidFill>
              <a:schemeClr val="bg1"/>
            </a:solidFill>
            <a:ln w="38100">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
          <p:nvSpPr>
            <p:cNvPr id="29" name="Text Box 58">
              <a:extLst>
                <a:ext uri="{FF2B5EF4-FFF2-40B4-BE49-F238E27FC236}">
                  <a16:creationId xmlns:a16="http://schemas.microsoft.com/office/drawing/2014/main" id="{B3848F86-6E7F-44E6-80E3-B33E6080192A}"/>
                </a:ext>
              </a:extLst>
            </p:cNvPr>
            <p:cNvSpPr txBox="1">
              <a:spLocks noChangeArrowheads="1"/>
            </p:cNvSpPr>
            <p:nvPr/>
          </p:nvSpPr>
          <p:spPr bwMode="auto">
            <a:xfrm>
              <a:off x="386399" y="4260295"/>
              <a:ext cx="1073555" cy="54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Equality</a:t>
              </a:r>
            </a:p>
          </p:txBody>
        </p:sp>
        <p:cxnSp>
          <p:nvCxnSpPr>
            <p:cNvPr id="30" name="Straight Connector 29">
              <a:extLst>
                <a:ext uri="{FF2B5EF4-FFF2-40B4-BE49-F238E27FC236}">
                  <a16:creationId xmlns:a16="http://schemas.microsoft.com/office/drawing/2014/main" id="{65661FEB-A5CB-41FD-80DC-FC040823A4E0}"/>
                </a:ext>
              </a:extLst>
            </p:cNvPr>
            <p:cNvCxnSpPr>
              <a:cxnSpLocks/>
            </p:cNvCxnSpPr>
            <p:nvPr/>
          </p:nvCxnSpPr>
          <p:spPr bwMode="auto">
            <a:xfrm>
              <a:off x="465165" y="4287750"/>
              <a:ext cx="888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Box 58">
              <a:extLst>
                <a:ext uri="{FF2B5EF4-FFF2-40B4-BE49-F238E27FC236}">
                  <a16:creationId xmlns:a16="http://schemas.microsoft.com/office/drawing/2014/main" id="{C6ABE815-F87A-4230-B3E7-E9E0C413F907}"/>
                </a:ext>
              </a:extLst>
            </p:cNvPr>
            <p:cNvSpPr txBox="1">
              <a:spLocks noChangeArrowheads="1"/>
            </p:cNvSpPr>
            <p:nvPr/>
          </p:nvSpPr>
          <p:spPr bwMode="auto">
            <a:xfrm>
              <a:off x="362182" y="3819361"/>
              <a:ext cx="1099686" cy="49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Justice</a:t>
              </a:r>
            </a:p>
          </p:txBody>
        </p:sp>
      </p:grpSp>
      <p:sp>
        <p:nvSpPr>
          <p:cNvPr id="33" name="Text Box 17">
            <a:extLst>
              <a:ext uri="{FF2B5EF4-FFF2-40B4-BE49-F238E27FC236}">
                <a16:creationId xmlns:a16="http://schemas.microsoft.com/office/drawing/2014/main" id="{78EAD077-D736-4F27-8551-DD10E0AE32A3}"/>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pPr>
            <a:r>
              <a:rPr lang="en-US" altLang="en-US" sz="3600" b="1" dirty="0">
                <a:solidFill>
                  <a:srgbClr val="00FF00"/>
                </a:solidFill>
              </a:rPr>
              <a:t>EQUALITY MUST BE TEMPERED BY JUSTICE</a:t>
            </a:r>
          </a:p>
        </p:txBody>
      </p:sp>
      <p:sp>
        <p:nvSpPr>
          <p:cNvPr id="34" name="Rectangle 33">
            <a:extLst>
              <a:ext uri="{FF2B5EF4-FFF2-40B4-BE49-F238E27FC236}">
                <a16:creationId xmlns:a16="http://schemas.microsoft.com/office/drawing/2014/main" id="{62F68642-9293-44E0-883C-558B48EA51AA}"/>
              </a:ext>
            </a:extLst>
          </p:cNvPr>
          <p:cNvSpPr/>
          <p:nvPr/>
        </p:nvSpPr>
        <p:spPr>
          <a:xfrm>
            <a:off x="1676400" y="4077831"/>
            <a:ext cx="10439400" cy="2431435"/>
          </a:xfrm>
          <a:prstGeom prst="rect">
            <a:avLst/>
          </a:prstGeom>
        </p:spPr>
        <p:txBody>
          <a:bodyPr wrap="square">
            <a:spAutoFit/>
          </a:bodyPr>
          <a:lstStyle/>
          <a:p>
            <a:pPr marL="0" marR="0">
              <a:spcBef>
                <a:spcPts val="0"/>
              </a:spcBef>
              <a:spcAft>
                <a:spcPts val="0"/>
              </a:spcAft>
            </a:pPr>
            <a:r>
              <a:rPr lang="en-US" sz="2000" b="1" dirty="0">
                <a:solidFill>
                  <a:srgbClr val="00FF00"/>
                </a:solidFill>
                <a:latin typeface="+mn-lt"/>
                <a:ea typeface="Calibri" panose="020F0502020204030204" pitchFamily="34" charset="0"/>
                <a:cs typeface="Times New Roman" panose="02020603050405020304" pitchFamily="18" charset="0"/>
              </a:rPr>
              <a:t>Mortimer Adler: </a:t>
            </a:r>
            <a:r>
              <a:rPr lang="en-US" sz="2000" dirty="0">
                <a:solidFill>
                  <a:schemeClr val="bg1"/>
                </a:solidFill>
                <a:latin typeface="+mn-lt"/>
                <a:ea typeface="Calibri" panose="020F0502020204030204" pitchFamily="34" charset="0"/>
                <a:cs typeface="Times New Roman" panose="02020603050405020304" pitchFamily="18" charset="0"/>
              </a:rPr>
              <a:t>“Should [society] ignore the fact that human beings are unequal as well as equal, in both their endowments and attainments, and that they make unequal contributions to the welfare of the community? … </a:t>
            </a:r>
          </a:p>
          <a:p>
            <a:pPr marL="0" marR="0">
              <a:spcBef>
                <a:spcPts val="0"/>
              </a:spcBef>
              <a:spcAft>
                <a:spcPts val="0"/>
              </a:spcAft>
            </a:pPr>
            <a:r>
              <a:rPr lang="en-US" sz="2000" dirty="0">
                <a:solidFill>
                  <a:schemeClr val="bg1"/>
                </a:solidFill>
                <a:latin typeface="+mn-lt"/>
                <a:ea typeface="Calibri" panose="020F0502020204030204" pitchFamily="34" charset="0"/>
                <a:cs typeface="Times New Roman" panose="02020603050405020304" pitchFamily="18" charset="0"/>
              </a:rPr>
              <a:t>One individual may put his native endowments to work in the production of wealth or other goods, while another with equal endowments, may </a:t>
            </a:r>
            <a:r>
              <a:rPr lang="en-US" sz="2000" dirty="0">
                <a:solidFill>
                  <a:srgbClr val="FF0000"/>
                </a:solidFill>
                <a:latin typeface="+mn-lt"/>
                <a:ea typeface="Calibri" panose="020F0502020204030204" pitchFamily="34" charset="0"/>
                <a:cs typeface="Times New Roman" panose="02020603050405020304" pitchFamily="18" charset="0"/>
              </a:rPr>
              <a:t>squander</a:t>
            </a:r>
            <a:r>
              <a:rPr lang="en-US" sz="2000" dirty="0">
                <a:solidFill>
                  <a:schemeClr val="bg1"/>
                </a:solidFill>
                <a:latin typeface="+mn-lt"/>
                <a:ea typeface="Calibri" panose="020F0502020204030204" pitchFamily="34" charset="0"/>
                <a:cs typeface="Times New Roman" panose="02020603050405020304" pitchFamily="18" charset="0"/>
              </a:rPr>
              <a:t> his talents producing less. … </a:t>
            </a:r>
          </a:p>
          <a:p>
            <a:pPr marL="0" marR="0">
              <a:spcBef>
                <a:spcPts val="0"/>
              </a:spcBef>
              <a:spcAft>
                <a:spcPts val="0"/>
              </a:spcAft>
            </a:pPr>
            <a:r>
              <a:rPr lang="en-US" sz="2000" dirty="0">
                <a:solidFill>
                  <a:schemeClr val="bg1"/>
                </a:solidFill>
                <a:latin typeface="+mn-lt"/>
                <a:ea typeface="Calibri" panose="020F0502020204030204" pitchFamily="34" charset="0"/>
                <a:cs typeface="Times New Roman" panose="02020603050405020304" pitchFamily="18" charset="0"/>
              </a:rPr>
              <a:t>With regard to individuals who make </a:t>
            </a:r>
            <a:r>
              <a:rPr lang="en-US" sz="2000" dirty="0">
                <a:solidFill>
                  <a:srgbClr val="FFFF00"/>
                </a:solidFill>
                <a:latin typeface="+mn-lt"/>
                <a:ea typeface="Calibri" panose="020F0502020204030204" pitchFamily="34" charset="0"/>
                <a:cs typeface="Times New Roman" panose="02020603050405020304" pitchFamily="18" charset="0"/>
              </a:rPr>
              <a:t>unequal contributions </a:t>
            </a:r>
            <a:r>
              <a:rPr lang="en-US" sz="2000" dirty="0">
                <a:solidFill>
                  <a:schemeClr val="bg1"/>
                </a:solidFill>
                <a:latin typeface="+mn-lt"/>
                <a:ea typeface="Calibri" panose="020F0502020204030204" pitchFamily="34" charset="0"/>
                <a:cs typeface="Times New Roman" panose="02020603050405020304" pitchFamily="18" charset="0"/>
              </a:rPr>
              <a:t>by the work they do or the goods they produce, </a:t>
            </a:r>
            <a:r>
              <a:rPr lang="en-US" sz="2000" dirty="0">
                <a:solidFill>
                  <a:srgbClr val="00FF00"/>
                </a:solidFill>
                <a:latin typeface="+mn-lt"/>
                <a:ea typeface="Calibri" panose="020F0502020204030204" pitchFamily="34" charset="0"/>
                <a:cs typeface="Times New Roman" panose="02020603050405020304" pitchFamily="18" charset="0"/>
              </a:rPr>
              <a:t>justice may call for an inequality of results </a:t>
            </a:r>
            <a:r>
              <a:rPr lang="en-US" sz="2000" dirty="0">
                <a:solidFill>
                  <a:schemeClr val="bg1"/>
                </a:solidFill>
                <a:latin typeface="+mn-lt"/>
                <a:ea typeface="Calibri" panose="020F0502020204030204" pitchFamily="34" charset="0"/>
                <a:cs typeface="Times New Roman" panose="02020603050405020304" pitchFamily="18" charset="0"/>
              </a:rPr>
              <a:t>in the </a:t>
            </a:r>
            <a:r>
              <a:rPr lang="en-US" sz="2000" dirty="0">
                <a:solidFill>
                  <a:srgbClr val="00FF00"/>
                </a:solidFill>
                <a:latin typeface="+mn-lt"/>
                <a:ea typeface="Calibri" panose="020F0502020204030204" pitchFamily="34" charset="0"/>
                <a:cs typeface="Times New Roman" panose="02020603050405020304" pitchFamily="18" charset="0"/>
              </a:rPr>
              <a:t>rewards</a:t>
            </a:r>
            <a:r>
              <a:rPr lang="en-US" sz="2000" dirty="0">
                <a:solidFill>
                  <a:schemeClr val="bg1"/>
                </a:solidFill>
                <a:latin typeface="+mn-lt"/>
                <a:ea typeface="Calibri" panose="020F0502020204030204" pitchFamily="34" charset="0"/>
                <a:cs typeface="Times New Roman" panose="02020603050405020304" pitchFamily="18" charset="0"/>
              </a:rPr>
              <a:t> they receive.” </a:t>
            </a:r>
          </a:p>
          <a:p>
            <a:pPr marL="0" marR="0">
              <a:spcBef>
                <a:spcPts val="0"/>
              </a:spcBef>
              <a:spcAft>
                <a:spcPts val="0"/>
              </a:spcAft>
            </a:pPr>
            <a:r>
              <a:rPr lang="en-US" sz="1200" dirty="0">
                <a:solidFill>
                  <a:schemeClr val="bg1"/>
                </a:solidFill>
                <a:latin typeface="+mn-lt"/>
                <a:ea typeface="Calibri" panose="020F0502020204030204" pitchFamily="34" charset="0"/>
                <a:cs typeface="Times New Roman" panose="02020603050405020304" pitchFamily="18" charset="0"/>
              </a:rPr>
              <a:t>(Six Great Ideas, p138, p156, p161)</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pic>
        <p:nvPicPr>
          <p:cNvPr id="2" name="Picture 1" descr="A picture containing person, person, indoor, posing&#10;&#10;Description automatically generated">
            <a:extLst>
              <a:ext uri="{FF2B5EF4-FFF2-40B4-BE49-F238E27FC236}">
                <a16:creationId xmlns:a16="http://schemas.microsoft.com/office/drawing/2014/main" id="{5CE4BCEE-35BF-C37F-43C3-906A1A073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97113"/>
            <a:ext cx="1447800" cy="1756177"/>
          </a:xfrm>
          <a:prstGeom prst="rect">
            <a:avLst/>
          </a:prstGeom>
        </p:spPr>
      </p:pic>
      <p:pic>
        <p:nvPicPr>
          <p:cNvPr id="3" name="Picture 2" descr="A person in a suit&#10;&#10;Description automatically generated with low confidence">
            <a:extLst>
              <a:ext uri="{FF2B5EF4-FFF2-40B4-BE49-F238E27FC236}">
                <a16:creationId xmlns:a16="http://schemas.microsoft.com/office/drawing/2014/main" id="{27DC9BD9-D796-333F-2598-FAFDDF1F3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189714"/>
            <a:ext cx="1447800" cy="1830086"/>
          </a:xfrm>
          <a:prstGeom prst="rect">
            <a:avLst/>
          </a:prstGeom>
        </p:spPr>
      </p:pic>
      <p:sp>
        <p:nvSpPr>
          <p:cNvPr id="13" name="Rectangle 12">
            <a:extLst>
              <a:ext uri="{FF2B5EF4-FFF2-40B4-BE49-F238E27FC236}">
                <a16:creationId xmlns:a16="http://schemas.microsoft.com/office/drawing/2014/main" id="{28C57CD9-19E0-494F-9CAE-CA195B3E08E1}"/>
              </a:ext>
            </a:extLst>
          </p:cNvPr>
          <p:cNvSpPr/>
          <p:nvPr/>
        </p:nvSpPr>
        <p:spPr>
          <a:xfrm>
            <a:off x="76200" y="2949714"/>
            <a:ext cx="12039600" cy="707886"/>
          </a:xfrm>
          <a:prstGeom prst="rect">
            <a:avLst/>
          </a:prstGeom>
        </p:spPr>
        <p:txBody>
          <a:bodyPr wrap="square">
            <a:spAutoFit/>
          </a:bodyPr>
          <a:lstStyle/>
          <a:p>
            <a:r>
              <a:rPr lang="en-US" sz="2000" dirty="0">
                <a:solidFill>
                  <a:schemeClr val="bg1"/>
                </a:solidFill>
                <a:latin typeface="+mn-lt"/>
              </a:rPr>
              <a:t>“Of special significance to the present discussion is the egalitarians’ </a:t>
            </a:r>
            <a:r>
              <a:rPr lang="en-US" sz="2000" dirty="0">
                <a:solidFill>
                  <a:srgbClr val="FF0000"/>
                </a:solidFill>
                <a:latin typeface="+mn-lt"/>
              </a:rPr>
              <a:t>defiance of the Law of Causality</a:t>
            </a:r>
            <a:r>
              <a:rPr lang="en-US" sz="2000" dirty="0">
                <a:solidFill>
                  <a:schemeClr val="bg1"/>
                </a:solidFill>
                <a:latin typeface="+mn-lt"/>
              </a:rPr>
              <a:t>: their demand for equal results from unequal causes – or </a:t>
            </a:r>
            <a:r>
              <a:rPr lang="en-US" sz="2000" dirty="0">
                <a:solidFill>
                  <a:srgbClr val="FF0000"/>
                </a:solidFill>
                <a:latin typeface="+mn-lt"/>
              </a:rPr>
              <a:t>equal rewards for unequal performance</a:t>
            </a:r>
            <a:r>
              <a:rPr lang="en-US" sz="2000" dirty="0">
                <a:solidFill>
                  <a:schemeClr val="bg1"/>
                </a:solidFill>
                <a:latin typeface="+mn-lt"/>
              </a:rPr>
              <a:t>.” </a:t>
            </a:r>
            <a:r>
              <a:rPr lang="en-US" sz="1200" dirty="0">
                <a:solidFill>
                  <a:schemeClr val="bg1"/>
                </a:solidFill>
                <a:latin typeface="+mn-lt"/>
              </a:rPr>
              <a:t>(Philosophy: Who Needs It, p163)</a:t>
            </a:r>
          </a:p>
        </p:txBody>
      </p:sp>
    </p:spTree>
    <p:extLst>
      <p:ext uri="{BB962C8B-B14F-4D97-AF65-F5344CB8AC3E}">
        <p14:creationId xmlns:p14="http://schemas.microsoft.com/office/powerpoint/2010/main" val="339675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7</a:t>
            </a:fld>
            <a:endParaRPr lang="en-US" dirty="0">
              <a:latin typeface="+mn-lt"/>
            </a:endParaRPr>
          </a:p>
        </p:txBody>
      </p:sp>
      <p:sp>
        <p:nvSpPr>
          <p:cNvPr id="9" name="Rectangle 8">
            <a:extLst>
              <a:ext uri="{FF2B5EF4-FFF2-40B4-BE49-F238E27FC236}">
                <a16:creationId xmlns:a16="http://schemas.microsoft.com/office/drawing/2014/main" id="{C26E560D-701D-4D0A-A81E-6E4393C4DA35}"/>
              </a:ext>
            </a:extLst>
          </p:cNvPr>
          <p:cNvSpPr/>
          <p:nvPr/>
        </p:nvSpPr>
        <p:spPr>
          <a:xfrm>
            <a:off x="2667000" y="1339096"/>
            <a:ext cx="9296400" cy="1785104"/>
          </a:xfrm>
          <a:prstGeom prst="rect">
            <a:avLst/>
          </a:prstGeom>
        </p:spPr>
        <p:txBody>
          <a:bodyPr wrap="square">
            <a:spAutoFit/>
          </a:bodyPr>
          <a:lstStyle/>
          <a:p>
            <a:r>
              <a:rPr lang="en-US" sz="2200" b="1" dirty="0">
                <a:solidFill>
                  <a:srgbClr val="00FF00"/>
                </a:solidFill>
                <a:latin typeface="+mn-lt"/>
              </a:rPr>
              <a:t>Mortimer Adler: </a:t>
            </a:r>
            <a:r>
              <a:rPr lang="en-US" sz="2200" dirty="0">
                <a:solidFill>
                  <a:schemeClr val="bg1"/>
                </a:solidFill>
                <a:latin typeface="+mn-lt"/>
              </a:rPr>
              <a:t>“All members of a society may be </a:t>
            </a:r>
            <a:r>
              <a:rPr lang="en-US" sz="2200" dirty="0">
                <a:solidFill>
                  <a:srgbClr val="00FF00"/>
                </a:solidFill>
                <a:latin typeface="+mn-lt"/>
              </a:rPr>
              <a:t>equal in kind </a:t>
            </a:r>
            <a:r>
              <a:rPr lang="en-US" sz="2200" dirty="0">
                <a:solidFill>
                  <a:schemeClr val="bg1"/>
                </a:solidFill>
                <a:latin typeface="+mn-lt"/>
              </a:rPr>
              <a:t>as haves in a certain respect, but they may also be </a:t>
            </a:r>
            <a:r>
              <a:rPr lang="en-US" sz="2200" dirty="0">
                <a:solidFill>
                  <a:srgbClr val="00FF00"/>
                </a:solidFill>
                <a:latin typeface="+mn-lt"/>
              </a:rPr>
              <a:t>unequal in degree</a:t>
            </a:r>
            <a:r>
              <a:rPr lang="en-US" sz="2200" dirty="0">
                <a:solidFill>
                  <a:schemeClr val="bg1"/>
                </a:solidFill>
                <a:latin typeface="+mn-lt"/>
              </a:rPr>
              <a:t>, one being a </a:t>
            </a:r>
            <a:r>
              <a:rPr lang="en-US" sz="2200" dirty="0">
                <a:solidFill>
                  <a:srgbClr val="FFFF00"/>
                </a:solidFill>
                <a:latin typeface="+mn-lt"/>
              </a:rPr>
              <a:t>have-more</a:t>
            </a:r>
            <a:r>
              <a:rPr lang="en-US" sz="2200" dirty="0">
                <a:solidFill>
                  <a:schemeClr val="bg1"/>
                </a:solidFill>
                <a:latin typeface="+mn-lt"/>
              </a:rPr>
              <a:t>, another a </a:t>
            </a:r>
            <a:r>
              <a:rPr lang="en-US" sz="2200" dirty="0">
                <a:solidFill>
                  <a:srgbClr val="FFFF00"/>
                </a:solidFill>
                <a:latin typeface="+mn-lt"/>
              </a:rPr>
              <a:t>have-less</a:t>
            </a:r>
            <a:r>
              <a:rPr lang="en-US" sz="2200" dirty="0">
                <a:solidFill>
                  <a:schemeClr val="bg1"/>
                </a:solidFill>
                <a:latin typeface="+mn-lt"/>
              </a:rPr>
              <a:t>. … There is </a:t>
            </a:r>
            <a:r>
              <a:rPr lang="en-US" sz="2200" dirty="0">
                <a:solidFill>
                  <a:srgbClr val="FF0000"/>
                </a:solidFill>
                <a:latin typeface="+mn-lt"/>
              </a:rPr>
              <a:t>no sense </a:t>
            </a:r>
            <a:r>
              <a:rPr lang="en-US" sz="2200" dirty="0">
                <a:solidFill>
                  <a:schemeClr val="bg1"/>
                </a:solidFill>
                <a:latin typeface="+mn-lt"/>
              </a:rPr>
              <a:t>in saying that human beings ought to regard themselves as personally equal in all important respects when they know the fact to be quite the </a:t>
            </a:r>
            <a:r>
              <a:rPr lang="en-US" sz="2200" dirty="0">
                <a:solidFill>
                  <a:srgbClr val="FF0000"/>
                </a:solidFill>
                <a:latin typeface="+mn-lt"/>
              </a:rPr>
              <a:t>contrary</a:t>
            </a:r>
            <a:r>
              <a:rPr lang="en-US" sz="2200" dirty="0">
                <a:solidFill>
                  <a:schemeClr val="bg1"/>
                </a:solidFill>
                <a:latin typeface="+mn-lt"/>
              </a:rPr>
              <a:t>.” </a:t>
            </a:r>
            <a:r>
              <a:rPr lang="en-US" sz="1200" dirty="0">
                <a:solidFill>
                  <a:schemeClr val="bg1"/>
                </a:solidFill>
                <a:latin typeface="+mn-lt"/>
              </a:rPr>
              <a:t>(Six Great Ideas, p163, p159) </a:t>
            </a:r>
          </a:p>
        </p:txBody>
      </p:sp>
      <p:pic>
        <p:nvPicPr>
          <p:cNvPr id="1028" name="Picture 4" descr="Spinoza.jpg">
            <a:extLst>
              <a:ext uri="{FF2B5EF4-FFF2-40B4-BE49-F238E27FC236}">
                <a16:creationId xmlns:a16="http://schemas.microsoft.com/office/drawing/2014/main" id="{7AFBBEE1-C8A0-4D72-8C6F-7A0ACE8E2A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61546"/>
            <a:ext cx="2076168" cy="24136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E836F0E-FE67-4715-8B89-AE2898A4F1F4}"/>
              </a:ext>
            </a:extLst>
          </p:cNvPr>
          <p:cNvSpPr/>
          <p:nvPr/>
        </p:nvSpPr>
        <p:spPr>
          <a:xfrm>
            <a:off x="2667001" y="612006"/>
            <a:ext cx="9056644" cy="615553"/>
          </a:xfrm>
          <a:prstGeom prst="rect">
            <a:avLst/>
          </a:prstGeom>
        </p:spPr>
        <p:txBody>
          <a:bodyPr wrap="square">
            <a:spAutoFit/>
          </a:bodyPr>
          <a:lstStyle/>
          <a:p>
            <a:r>
              <a:rPr lang="en-US" sz="2200" b="1" dirty="0">
                <a:solidFill>
                  <a:srgbClr val="FFFF00"/>
                </a:solidFill>
                <a:latin typeface="+mn-lt"/>
              </a:rPr>
              <a:t>Spinoza:</a:t>
            </a:r>
            <a:r>
              <a:rPr lang="en-US" sz="2200" dirty="0">
                <a:solidFill>
                  <a:schemeClr val="bg1"/>
                </a:solidFill>
                <a:latin typeface="+mn-lt"/>
              </a:rPr>
              <a:t> “He who seeks </a:t>
            </a:r>
            <a:r>
              <a:rPr lang="en-US" sz="2200" dirty="0">
                <a:solidFill>
                  <a:srgbClr val="FF0000"/>
                </a:solidFill>
                <a:latin typeface="+mn-lt"/>
              </a:rPr>
              <a:t>equality between unequals </a:t>
            </a:r>
            <a:r>
              <a:rPr lang="en-US" sz="2200" dirty="0">
                <a:solidFill>
                  <a:schemeClr val="bg1"/>
                </a:solidFill>
                <a:latin typeface="+mn-lt"/>
              </a:rPr>
              <a:t>seeks an </a:t>
            </a:r>
            <a:r>
              <a:rPr lang="en-US" sz="2200" dirty="0">
                <a:solidFill>
                  <a:srgbClr val="FF0000"/>
                </a:solidFill>
                <a:latin typeface="+mn-lt"/>
              </a:rPr>
              <a:t>absurdity</a:t>
            </a:r>
            <a:r>
              <a:rPr lang="en-US" sz="2200" dirty="0">
                <a:solidFill>
                  <a:schemeClr val="bg1"/>
                </a:solidFill>
                <a:latin typeface="+mn-lt"/>
              </a:rPr>
              <a:t>.” </a:t>
            </a:r>
          </a:p>
          <a:p>
            <a:r>
              <a:rPr lang="en-US" sz="1200" dirty="0">
                <a:solidFill>
                  <a:schemeClr val="bg1"/>
                </a:solidFill>
                <a:latin typeface="+mn-lt"/>
              </a:rPr>
              <a:t>(Political Treatise 1677,  Ch. 9, Of Aristocracy, Continuation)</a:t>
            </a:r>
          </a:p>
        </p:txBody>
      </p:sp>
      <p:sp>
        <p:nvSpPr>
          <p:cNvPr id="24" name="Rectangle 23">
            <a:extLst>
              <a:ext uri="{FF2B5EF4-FFF2-40B4-BE49-F238E27FC236}">
                <a16:creationId xmlns:a16="http://schemas.microsoft.com/office/drawing/2014/main" id="{D40609CB-9CE3-4511-818A-DC376664FD46}"/>
              </a:ext>
            </a:extLst>
          </p:cNvPr>
          <p:cNvSpPr/>
          <p:nvPr/>
        </p:nvSpPr>
        <p:spPr>
          <a:xfrm>
            <a:off x="138564" y="3167896"/>
            <a:ext cx="12025874" cy="1785104"/>
          </a:xfrm>
          <a:prstGeom prst="rect">
            <a:avLst/>
          </a:prstGeom>
        </p:spPr>
        <p:txBody>
          <a:bodyPr wrap="square">
            <a:spAutoFit/>
          </a:bodyPr>
          <a:lstStyle/>
          <a:p>
            <a:r>
              <a:rPr lang="en-US" sz="2200" b="1" dirty="0">
                <a:solidFill>
                  <a:srgbClr val="00FF00"/>
                </a:solidFill>
                <a:latin typeface="+mn-lt"/>
              </a:rPr>
              <a:t>Mortimer Adler: </a:t>
            </a:r>
            <a:r>
              <a:rPr lang="en-US" sz="2200" dirty="0">
                <a:solidFill>
                  <a:schemeClr val="bg1"/>
                </a:solidFill>
                <a:latin typeface="+mn-lt"/>
              </a:rPr>
              <a:t>“A second reason for rejecting the extremism of the </a:t>
            </a:r>
            <a:r>
              <a:rPr lang="en-US" sz="2200" dirty="0">
                <a:solidFill>
                  <a:srgbClr val="FF0000"/>
                </a:solidFill>
                <a:latin typeface="+mn-lt"/>
              </a:rPr>
              <a:t>egalitarian</a:t>
            </a:r>
            <a:r>
              <a:rPr lang="en-US" sz="2200" dirty="0">
                <a:solidFill>
                  <a:schemeClr val="bg1"/>
                </a:solidFill>
                <a:latin typeface="+mn-lt"/>
              </a:rPr>
              <a:t> is its </a:t>
            </a:r>
            <a:r>
              <a:rPr lang="en-US" sz="2200" dirty="0">
                <a:solidFill>
                  <a:srgbClr val="FF0000"/>
                </a:solidFill>
                <a:latin typeface="+mn-lt"/>
              </a:rPr>
              <a:t>practical unfeasibility</a:t>
            </a:r>
            <a:r>
              <a:rPr lang="en-US" sz="2200" dirty="0">
                <a:solidFill>
                  <a:schemeClr val="bg1"/>
                </a:solidFill>
                <a:latin typeface="+mn-lt"/>
              </a:rPr>
              <a:t>.  … If all individuals or all families were somehow to come into possession of the same amount of wealth, the absolute equality would not last long.  A </a:t>
            </a:r>
            <a:r>
              <a:rPr lang="en-US" sz="2200" dirty="0">
                <a:solidFill>
                  <a:srgbClr val="FF0000"/>
                </a:solidFill>
                <a:latin typeface="+mn-lt"/>
              </a:rPr>
              <a:t>magic wand </a:t>
            </a:r>
            <a:r>
              <a:rPr lang="en-US" sz="2200" dirty="0">
                <a:solidFill>
                  <a:schemeClr val="bg1"/>
                </a:solidFill>
                <a:latin typeface="+mn-lt"/>
              </a:rPr>
              <a:t>would be needed, not only to bring it into existence, but also to make it endure.  No one has ever worked out a plan whereby, </a:t>
            </a:r>
            <a:r>
              <a:rPr lang="en-US" sz="2200" dirty="0">
                <a:solidFill>
                  <a:srgbClr val="FF0000"/>
                </a:solidFill>
                <a:latin typeface="+mn-lt"/>
              </a:rPr>
              <a:t>short of magic</a:t>
            </a:r>
            <a:r>
              <a:rPr lang="en-US" sz="2200" dirty="0">
                <a:solidFill>
                  <a:schemeClr val="bg1"/>
                </a:solidFill>
                <a:latin typeface="+mn-lt"/>
              </a:rPr>
              <a:t>, this extreme form of economic equality might become feasible.” </a:t>
            </a:r>
            <a:r>
              <a:rPr lang="en-US" sz="1200" dirty="0">
                <a:solidFill>
                  <a:schemeClr val="bg1"/>
                </a:solidFill>
                <a:latin typeface="+mn-lt"/>
              </a:rPr>
              <a:t>(Six Great Ideas, p173) </a:t>
            </a:r>
          </a:p>
        </p:txBody>
      </p:sp>
      <p:sp>
        <p:nvSpPr>
          <p:cNvPr id="12" name="TextBox 11">
            <a:extLst>
              <a:ext uri="{FF2B5EF4-FFF2-40B4-BE49-F238E27FC236}">
                <a16:creationId xmlns:a16="http://schemas.microsoft.com/office/drawing/2014/main" id="{4D98E71C-2CEA-4C89-83B1-3EF11CC7A5B7}"/>
              </a:ext>
            </a:extLst>
          </p:cNvPr>
          <p:cNvSpPr txBox="1"/>
          <p:nvPr/>
        </p:nvSpPr>
        <p:spPr>
          <a:xfrm>
            <a:off x="1905000" y="5105400"/>
            <a:ext cx="10085500" cy="1446550"/>
          </a:xfrm>
          <a:prstGeom prst="rect">
            <a:avLst/>
          </a:prstGeom>
          <a:noFill/>
        </p:spPr>
        <p:txBody>
          <a:bodyPr wrap="square">
            <a:spAutoFit/>
          </a:bodyPr>
          <a:lstStyle/>
          <a:p>
            <a:pPr marL="0" marR="0">
              <a:spcBef>
                <a:spcPts val="0"/>
              </a:spcBef>
              <a:spcAft>
                <a:spcPts val="0"/>
              </a:spcAft>
            </a:pPr>
            <a:r>
              <a:rPr lang="en-US" sz="2200" b="1" dirty="0">
                <a:solidFill>
                  <a:srgbClr val="00FF00"/>
                </a:solidFill>
                <a:effectLst/>
                <a:latin typeface="Calibri" panose="020F0502020204030204" pitchFamily="34" charset="0"/>
              </a:rPr>
              <a:t>Brigham Young: </a:t>
            </a:r>
            <a:r>
              <a:rPr lang="en-US" sz="2200" dirty="0">
                <a:solidFill>
                  <a:schemeClr val="bg1"/>
                </a:solidFill>
                <a:effectLst/>
                <a:latin typeface="Calibri" panose="020F0502020204030204" pitchFamily="34" charset="0"/>
              </a:rPr>
              <a:t>"Supposing that the property of the whole community were divided today equally amongst all, what might we expect? Why a year from today we should need </a:t>
            </a:r>
            <a:r>
              <a:rPr lang="en-US" sz="2200" dirty="0">
                <a:solidFill>
                  <a:srgbClr val="FF0000"/>
                </a:solidFill>
                <a:effectLst/>
                <a:latin typeface="Calibri" panose="020F0502020204030204" pitchFamily="34" charset="0"/>
              </a:rPr>
              <a:t>another division</a:t>
            </a:r>
            <a:r>
              <a:rPr lang="en-US" sz="2200" dirty="0">
                <a:solidFill>
                  <a:schemeClr val="bg1"/>
                </a:solidFill>
                <a:effectLst/>
                <a:latin typeface="Calibri" panose="020F0502020204030204" pitchFamily="34" charset="0"/>
              </a:rPr>
              <a:t>, for some would waste and squander it away, while others would add to their portion.“ </a:t>
            </a:r>
            <a:r>
              <a:rPr lang="en-US" sz="1200" dirty="0">
                <a:solidFill>
                  <a:schemeClr val="bg1"/>
                </a:solidFill>
                <a:effectLst/>
                <a:latin typeface="Calibri" panose="020F0502020204030204" pitchFamily="34" charset="0"/>
              </a:rPr>
              <a:t>(JD 18:354)</a:t>
            </a:r>
          </a:p>
        </p:txBody>
      </p:sp>
      <p:sp>
        <p:nvSpPr>
          <p:cNvPr id="15" name="Text Box 17">
            <a:extLst>
              <a:ext uri="{FF2B5EF4-FFF2-40B4-BE49-F238E27FC236}">
                <a16:creationId xmlns:a16="http://schemas.microsoft.com/office/drawing/2014/main" id="{2F5173DA-3B4D-4700-B9D8-51A02DE495E2}"/>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pPr>
            <a:r>
              <a:rPr lang="en-US" altLang="en-US" sz="3600" b="1" dirty="0">
                <a:solidFill>
                  <a:srgbClr val="00FF00"/>
                </a:solidFill>
              </a:rPr>
              <a:t>EGALITARIANISM: AN IMPRACTICAL ABSURDITY</a:t>
            </a:r>
          </a:p>
        </p:txBody>
      </p:sp>
      <p:pic>
        <p:nvPicPr>
          <p:cNvPr id="3" name="Picture 2" descr="A person in a suit&#10;&#10;Description automatically generated with medium confidence">
            <a:extLst>
              <a:ext uri="{FF2B5EF4-FFF2-40B4-BE49-F238E27FC236}">
                <a16:creationId xmlns:a16="http://schemas.microsoft.com/office/drawing/2014/main" id="{F7A0E004-82EF-40EE-B5B2-64B3BA96B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029200"/>
            <a:ext cx="1553794" cy="1600200"/>
          </a:xfrm>
          <a:prstGeom prst="rect">
            <a:avLst/>
          </a:prstGeom>
        </p:spPr>
      </p:pic>
    </p:spTree>
    <p:extLst>
      <p:ext uri="{BB962C8B-B14F-4D97-AF65-F5344CB8AC3E}">
        <p14:creationId xmlns:p14="http://schemas.microsoft.com/office/powerpoint/2010/main" val="170247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28024" y="2767280"/>
            <a:ext cx="121779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Tree>
    <p:extLst>
      <p:ext uri="{BB962C8B-B14F-4D97-AF65-F5344CB8AC3E}">
        <p14:creationId xmlns:p14="http://schemas.microsoft.com/office/powerpoint/2010/main" val="2156937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ef5274-90b8-4b3f-8a76-b4c36a43e904}" enabled="1" method="Standard" siteId="{61e6eeb3-5fd7-4aaa-ae3c-61e8deb09b79}" contentBits="0" removed="0"/>
  <clbl:label id="{bdc3d3d8-6bdc-485e-b6f2-a0ac58658b4a}"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emplate/>
  <TotalTime>17777</TotalTime>
  <Words>1317</Words>
  <Application>Microsoft Office PowerPoint</Application>
  <PresentationFormat>Widescreen</PresentationFormat>
  <Paragraphs>69</Paragraphs>
  <Slides>8</Slides>
  <Notes>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1231</cp:revision>
  <dcterms:created xsi:type="dcterms:W3CDTF">2010-04-18T05:26:50Z</dcterms:created>
  <dcterms:modified xsi:type="dcterms:W3CDTF">2025-04-18T00:41:39Z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2018-09-24T18:25:00.7668701Z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Classification">
    <vt:lpwstr>Internal Use Not Encrypted</vt:lpwstr>
  </property>
  <property fmtid="{D5CDD505-2E9C-101B-9397-08002B2CF9AE}" pid="10" name="MSIP_Label_03ef5274-90b8-4b3f-8a76-b4c36a43e904_Enabled">
    <vt:lpwstr>true</vt:lpwstr>
  </property>
  <property fmtid="{D5CDD505-2E9C-101B-9397-08002B2CF9AE}" pid="11" name="MSIP_Label_03ef5274-90b8-4b3f-8a76-b4c36a43e904_SetDate">
    <vt:lpwstr>2021-05-11T00:26:48Z</vt:lpwstr>
  </property>
  <property fmtid="{D5CDD505-2E9C-101B-9397-08002B2CF9AE}" pid="12" name="MSIP_Label_03ef5274-90b8-4b3f-8a76-b4c36a43e904_Method">
    <vt:lpwstr>Standard</vt:lpwstr>
  </property>
  <property fmtid="{D5CDD505-2E9C-101B-9397-08002B2CF9AE}" pid="13" name="MSIP_Label_03ef5274-90b8-4b3f-8a76-b4c36a43e904_Name">
    <vt:lpwstr>Not Protected_2</vt:lpwstr>
  </property>
  <property fmtid="{D5CDD505-2E9C-101B-9397-08002B2CF9AE}" pid="14" name="MSIP_Label_03ef5274-90b8-4b3f-8a76-b4c36a43e904_SiteId">
    <vt:lpwstr>61e6eeb3-5fd7-4aaa-ae3c-61e8deb09b79</vt:lpwstr>
  </property>
  <property fmtid="{D5CDD505-2E9C-101B-9397-08002B2CF9AE}" pid="15" name="MSIP_Label_03ef5274-90b8-4b3f-8a76-b4c36a43e904_ActionId">
    <vt:lpwstr/>
  </property>
  <property fmtid="{D5CDD505-2E9C-101B-9397-08002B2CF9AE}" pid="16" name="MSIP_Label_03ef5274-90b8-4b3f-8a76-b4c36a43e904_ContentBits">
    <vt:lpwstr>0</vt:lpwstr>
  </property>
</Properties>
</file>