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960" r:id="rId2"/>
    <p:sldId id="958" r:id="rId3"/>
    <p:sldId id="976" r:id="rId4"/>
    <p:sldId id="977" r:id="rId5"/>
    <p:sldId id="972" r:id="rId6"/>
    <p:sldId id="974" r:id="rId7"/>
    <p:sldId id="965" r:id="rId8"/>
    <p:sldId id="980" r:id="rId9"/>
    <p:sldId id="968" r:id="rId1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EFC8B3"/>
    <a:srgbClr val="00CCFF"/>
    <a:srgbClr val="234600"/>
    <a:srgbClr val="336600"/>
    <a:srgbClr val="FFFFCC"/>
    <a:srgbClr val="2A5400"/>
    <a:srgbClr val="CCFF99"/>
    <a:srgbClr val="FDEADA"/>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6" autoAdjust="0"/>
    <p:restoredTop sz="92796" autoAdjust="0"/>
  </p:normalViewPr>
  <p:slideViewPr>
    <p:cSldViewPr>
      <p:cViewPr varScale="1">
        <p:scale>
          <a:sx n="72" d="100"/>
          <a:sy n="72" d="100"/>
        </p:scale>
        <p:origin x="468" y="54"/>
      </p:cViewPr>
      <p:guideLst>
        <p:guide orient="horz" pos="2160"/>
        <p:guide pos="3840"/>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1DA4B8-7034-41E6-A904-834E2AB039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Introduction</a:t>
            </a:r>
          </a:p>
        </p:txBody>
      </p:sp>
      <p:sp>
        <p:nvSpPr>
          <p:cNvPr id="3" name="Date Placeholder 2">
            <a:extLst>
              <a:ext uri="{FF2B5EF4-FFF2-40B4-BE49-F238E27FC236}">
                <a16:creationId xmlns:a16="http://schemas.microsoft.com/office/drawing/2014/main" id="{20C5C52C-A88F-4FFE-91A9-952C07713D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042C18-1C55-4AFE-A3D5-FAAAE99602BE}" type="datetimeFigureOut">
              <a:rPr lang="en-US" smtClean="0"/>
              <a:t>4/17/2025</a:t>
            </a:fld>
            <a:endParaRPr lang="en-US"/>
          </a:p>
        </p:txBody>
      </p:sp>
      <p:sp>
        <p:nvSpPr>
          <p:cNvPr id="4" name="Footer Placeholder 3">
            <a:extLst>
              <a:ext uri="{FF2B5EF4-FFF2-40B4-BE49-F238E27FC236}">
                <a16:creationId xmlns:a16="http://schemas.microsoft.com/office/drawing/2014/main" id="{8DF36586-73D1-4309-9BF8-DEA96E0100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©LDSEternalism.com</a:t>
            </a:r>
          </a:p>
        </p:txBody>
      </p:sp>
      <p:sp>
        <p:nvSpPr>
          <p:cNvPr id="5" name="Slide Number Placeholder 4">
            <a:extLst>
              <a:ext uri="{FF2B5EF4-FFF2-40B4-BE49-F238E27FC236}">
                <a16:creationId xmlns:a16="http://schemas.microsoft.com/office/drawing/2014/main" id="{8663C198-7083-476A-BC21-0D607992F7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D5D7CB-E2F2-452A-96C9-BE5CBBF7CACF}" type="slidenum">
              <a:rPr lang="en-US" smtClean="0"/>
              <a:t>‹#›</a:t>
            </a:fld>
            <a:endParaRPr lang="en-US"/>
          </a:p>
        </p:txBody>
      </p:sp>
    </p:spTree>
    <p:extLst>
      <p:ext uri="{BB962C8B-B14F-4D97-AF65-F5344CB8AC3E}">
        <p14:creationId xmlns:p14="http://schemas.microsoft.com/office/powerpoint/2010/main" val="11473034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r>
              <a:rPr lang="en-US"/>
              <a:t>Introduction</a:t>
            </a: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E42040B5-CC58-4CD9-B701-9A63440ED1CE}" type="datetime1">
              <a:rPr lang="en-US"/>
              <a:pPr>
                <a:defRPr/>
              </a:pPr>
              <a:t>4/17/2025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r>
              <a:rPr lang="en-US"/>
              <a:t>©LDSEternalism.com</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30D3BBD-2075-4A75-B5B4-CE9A4FE76651}" type="slidenum">
              <a:rPr lang="en-US" altLang="en-US"/>
              <a:pPr>
                <a:defRPr/>
              </a:pPr>
              <a:t>‹#›</a:t>
            </a:fld>
            <a:endParaRPr lang="en-US" altLang="en-US"/>
          </a:p>
        </p:txBody>
      </p:sp>
    </p:spTree>
    <p:extLst>
      <p:ext uri="{BB962C8B-B14F-4D97-AF65-F5344CB8AC3E}">
        <p14:creationId xmlns:p14="http://schemas.microsoft.com/office/powerpoint/2010/main" val="192002551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885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2894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74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005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©ChristianEternalism.com</a:t>
            </a:r>
          </a:p>
        </p:txBody>
      </p:sp>
      <p:sp>
        <p:nvSpPr>
          <p:cNvPr id="6" name="Slide Number Placeholder 5"/>
          <p:cNvSpPr>
            <a:spLocks noGrp="1"/>
          </p:cNvSpPr>
          <p:nvPr>
            <p:ph type="sldNum" sz="quarter" idx="12"/>
          </p:nvPr>
        </p:nvSpPr>
        <p:spPr/>
        <p:txBody>
          <a:bodyPr/>
          <a:lstStyle>
            <a:lvl1pPr>
              <a:defRPr/>
            </a:lvl1pPr>
          </a:lstStyle>
          <a:p>
            <a:pPr>
              <a:defRPr/>
            </a:pPr>
            <a:fld id="{D5BA99C7-0787-4125-9086-551D20232080}" type="slidenum">
              <a:rPr lang="en-US" altLang="en-US"/>
              <a:pPr>
                <a:defRPr/>
              </a:pPr>
              <a:t>‹#›</a:t>
            </a:fld>
            <a:endParaRPr lang="en-US" altLang="en-US"/>
          </a:p>
        </p:txBody>
      </p:sp>
    </p:spTree>
    <p:extLst>
      <p:ext uri="{BB962C8B-B14F-4D97-AF65-F5344CB8AC3E}">
        <p14:creationId xmlns:p14="http://schemas.microsoft.com/office/powerpoint/2010/main" val="427744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Master">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14013" y="6626994"/>
            <a:ext cx="1890987" cy="228599"/>
          </a:xfrm>
        </p:spPr>
        <p:txBody>
          <a:bodyPr/>
          <a:lstStyle>
            <a:lvl1pPr>
              <a:defRPr/>
            </a:lvl1pPr>
          </a:lstStyle>
          <a:p>
            <a:pPr>
              <a:defRPr/>
            </a:pPr>
            <a:r>
              <a:rPr lang="en-US" dirty="0"/>
              <a:t>©ChristianEternalism.com</a:t>
            </a:r>
          </a:p>
        </p:txBody>
      </p:sp>
      <p:sp>
        <p:nvSpPr>
          <p:cNvPr id="4" name="Slide Number Placeholder 5"/>
          <p:cNvSpPr>
            <a:spLocks noGrp="1"/>
          </p:cNvSpPr>
          <p:nvPr>
            <p:ph type="sldNum" sz="quarter" idx="12"/>
          </p:nvPr>
        </p:nvSpPr>
        <p:spPr>
          <a:xfrm>
            <a:off x="11811000" y="6626994"/>
            <a:ext cx="381000" cy="231006"/>
          </a:xfrm>
        </p:spPr>
        <p:txBody>
          <a:bodyPr/>
          <a:lstStyle>
            <a:lvl1pPr algn="r">
              <a:defRPr/>
            </a:lvl1pPr>
          </a:lstStyle>
          <a:p>
            <a:pPr>
              <a:defRPr/>
            </a:pPr>
            <a:fld id="{6D702CDC-8AD3-4C41-837E-8296D4E3DA84}" type="slidenum">
              <a:rPr lang="en-US" altLang="en-US" smtClean="0"/>
              <a:pPr>
                <a:defRPr/>
              </a:pPr>
              <a:t>‹#›</a:t>
            </a:fld>
            <a:endParaRPr lang="en-US" altLang="en-US" dirty="0"/>
          </a:p>
        </p:txBody>
      </p:sp>
    </p:spTree>
    <p:extLst>
      <p:ext uri="{BB962C8B-B14F-4D97-AF65-F5344CB8AC3E}">
        <p14:creationId xmlns:p14="http://schemas.microsoft.com/office/powerpoint/2010/main" val="3631893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©ChristianEternalism.com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2C1C976-8CA2-495F-BE8B-EE178DB81B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5.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wmf"/><Relationship Id="rId5" Type="http://schemas.openxmlformats.org/officeDocument/2006/relationships/image" Target="../media/image15.png"/><Relationship Id="rId10" Type="http://schemas.openxmlformats.org/officeDocument/2006/relationships/oleObject" Target="../embeddings/oleObject2.bin"/><Relationship Id="rId4" Type="http://schemas.openxmlformats.org/officeDocument/2006/relationships/image" Target="../media/image14.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DD694-6846-42EC-B3F0-D1D7C870ADF5}"/>
              </a:ext>
            </a:extLst>
          </p:cNvPr>
          <p:cNvSpPr>
            <a:spLocks noGrp="1"/>
          </p:cNvSpPr>
          <p:nvPr>
            <p:ph type="sldNum" sz="quarter" idx="12"/>
          </p:nvPr>
        </p:nvSpPr>
        <p:spPr>
          <a:xfrm>
            <a:off x="11981325" y="6615953"/>
            <a:ext cx="219635" cy="226545"/>
          </a:xfrm>
        </p:spPr>
        <p:txBody>
          <a:bodyPr/>
          <a:lstStyle/>
          <a:p>
            <a:pPr algn="ctr"/>
            <a:fld id="{7FA21F2F-D5C3-444E-B31F-8BDB819DBF53}" type="slidenum">
              <a:rPr lang="en-US" smtClean="0"/>
              <a:pPr algn="ctr"/>
              <a:t>1</a:t>
            </a:fld>
            <a:endParaRPr lang="en-US" dirty="0"/>
          </a:p>
        </p:txBody>
      </p:sp>
      <p:sp>
        <p:nvSpPr>
          <p:cNvPr id="11" name="Footer Placeholder 3">
            <a:extLst>
              <a:ext uri="{FF2B5EF4-FFF2-40B4-BE49-F238E27FC236}">
                <a16:creationId xmlns:a16="http://schemas.microsoft.com/office/drawing/2014/main" id="{7815963B-6363-4C78-813F-4EF1B5C84279}"/>
              </a:ext>
            </a:extLst>
          </p:cNvPr>
          <p:cNvSpPr>
            <a:spLocks noGrp="1"/>
          </p:cNvSpPr>
          <p:nvPr>
            <p:ph type="ftr" sz="quarter" idx="11"/>
          </p:nvPr>
        </p:nvSpPr>
        <p:spPr>
          <a:xfrm>
            <a:off x="14013" y="6626994"/>
            <a:ext cx="1890987" cy="228599"/>
          </a:xfrm>
        </p:spPr>
        <p:txBody>
          <a:bodyPr/>
          <a:lstStyle/>
          <a:p>
            <a:r>
              <a:rPr lang="en-US" dirty="0"/>
              <a:t>©ChristianEternalism.org</a:t>
            </a:r>
          </a:p>
        </p:txBody>
      </p:sp>
      <p:sp>
        <p:nvSpPr>
          <p:cNvPr id="13" name="Rectangle 12">
            <a:extLst>
              <a:ext uri="{FF2B5EF4-FFF2-40B4-BE49-F238E27FC236}">
                <a16:creationId xmlns:a16="http://schemas.microsoft.com/office/drawing/2014/main" id="{44807F21-F3D7-4BDD-A444-F2A69FE12B6E}"/>
              </a:ext>
            </a:extLst>
          </p:cNvPr>
          <p:cNvSpPr/>
          <p:nvPr/>
        </p:nvSpPr>
        <p:spPr>
          <a:xfrm>
            <a:off x="5715000" y="1284672"/>
            <a:ext cx="6477000"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chemeClr val="bg1"/>
                </a:solidFill>
                <a:latin typeface="+mn-lt"/>
                <a:cs typeface="Arial" panose="020B0604020202020204" pitchFamily="34" charset="0"/>
              </a:rPr>
              <a:t>Eternalism Politics</a:t>
            </a:r>
          </a:p>
        </p:txBody>
      </p:sp>
      <p:pic>
        <p:nvPicPr>
          <p:cNvPr id="3" name="Picture 2" descr="A painting of a group of men sitting around a table&#10;&#10;AI-generated content may be incorrect.">
            <a:extLst>
              <a:ext uri="{FF2B5EF4-FFF2-40B4-BE49-F238E27FC236}">
                <a16:creationId xmlns:a16="http://schemas.microsoft.com/office/drawing/2014/main" id="{496D7AEB-1AB8-33CB-6694-0511646AE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97" y="940298"/>
            <a:ext cx="4977403" cy="4977403"/>
          </a:xfrm>
          <a:prstGeom prst="rect">
            <a:avLst/>
          </a:prstGeom>
        </p:spPr>
      </p:pic>
      <p:sp>
        <p:nvSpPr>
          <p:cNvPr id="2" name="TextBox 1">
            <a:extLst>
              <a:ext uri="{FF2B5EF4-FFF2-40B4-BE49-F238E27FC236}">
                <a16:creationId xmlns:a16="http://schemas.microsoft.com/office/drawing/2014/main" id="{EB6A16AA-CE4F-1566-32A4-720C70CCB734}"/>
              </a:ext>
            </a:extLst>
          </p:cNvPr>
          <p:cNvSpPr txBox="1"/>
          <p:nvPr/>
        </p:nvSpPr>
        <p:spPr>
          <a:xfrm>
            <a:off x="6279067" y="3022937"/>
            <a:ext cx="5912933" cy="1015663"/>
          </a:xfrm>
          <a:prstGeom prst="rect">
            <a:avLst/>
          </a:prstGeom>
          <a:noFill/>
        </p:spPr>
        <p:txBody>
          <a:bodyPr wrap="square" rtlCol="0">
            <a:spAutoFit/>
          </a:bodyPr>
          <a:lstStyle/>
          <a:p>
            <a:pPr algn="ctr"/>
            <a:r>
              <a:rPr lang="en-US" sz="6000" dirty="0">
                <a:solidFill>
                  <a:srgbClr val="FFFF00"/>
                </a:solidFill>
              </a:rPr>
              <a:t>Kingdom of God</a:t>
            </a:r>
            <a:endParaRPr lang="en-US" sz="4400" dirty="0">
              <a:solidFill>
                <a:srgbClr val="FFFF00"/>
              </a:solidFill>
            </a:endParaRPr>
          </a:p>
        </p:txBody>
      </p:sp>
    </p:spTree>
    <p:extLst>
      <p:ext uri="{BB962C8B-B14F-4D97-AF65-F5344CB8AC3E}">
        <p14:creationId xmlns:p14="http://schemas.microsoft.com/office/powerpoint/2010/main" val="62571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2</a:t>
            </a:fld>
            <a:endParaRPr lang="en-US" dirty="0"/>
          </a:p>
        </p:txBody>
      </p:sp>
      <p:sp>
        <p:nvSpPr>
          <p:cNvPr id="12" name="Text Box 5">
            <a:extLst>
              <a:ext uri="{FF2B5EF4-FFF2-40B4-BE49-F238E27FC236}">
                <a16:creationId xmlns:a16="http://schemas.microsoft.com/office/drawing/2014/main" id="{FD83AF07-C587-4058-A23C-B57278CC368F}"/>
              </a:ext>
            </a:extLst>
          </p:cNvPr>
          <p:cNvSpPr txBox="1">
            <a:spLocks noChangeArrowheads="1"/>
          </p:cNvSpPr>
          <p:nvPr/>
        </p:nvSpPr>
        <p:spPr bwMode="auto">
          <a:xfrm>
            <a:off x="1375924" y="764094"/>
            <a:ext cx="4220227" cy="584775"/>
          </a:xfrm>
          <a:prstGeom prst="rect">
            <a:avLst/>
          </a:prstGeom>
          <a:noFill/>
          <a:ln w="9525">
            <a:noFill/>
            <a:miter lim="800000"/>
            <a:headEnd/>
            <a:tailEnd/>
          </a:ln>
        </p:spPr>
        <p:txBody>
          <a:bodyPr wrap="square">
            <a:spAutoFit/>
          </a:bodyPr>
          <a:lstStyle/>
          <a:p>
            <a:pPr algn="ctr" eaLnBrk="1" hangingPunct="1">
              <a:defRPr/>
            </a:pPr>
            <a:r>
              <a:rPr lang="en-US" sz="3200" b="1" dirty="0">
                <a:solidFill>
                  <a:srgbClr val="FF0000"/>
                </a:solidFill>
                <a:latin typeface="+mn-lt"/>
              </a:rPr>
              <a:t>GOD OUTSIDE THE BOX</a:t>
            </a:r>
          </a:p>
        </p:txBody>
      </p:sp>
      <p:sp>
        <p:nvSpPr>
          <p:cNvPr id="19" name="Text Box 31">
            <a:extLst>
              <a:ext uri="{FF2B5EF4-FFF2-40B4-BE49-F238E27FC236}">
                <a16:creationId xmlns:a16="http://schemas.microsoft.com/office/drawing/2014/main" id="{2C6FDBE9-C7DD-46B7-B36B-98FA71D87AC7}"/>
              </a:ext>
            </a:extLst>
          </p:cNvPr>
          <p:cNvSpPr txBox="1">
            <a:spLocks noChangeArrowheads="1"/>
          </p:cNvSpPr>
          <p:nvPr/>
        </p:nvSpPr>
        <p:spPr bwMode="auto">
          <a:xfrm>
            <a:off x="6913324" y="4038601"/>
            <a:ext cx="4612674" cy="523220"/>
          </a:xfrm>
          <a:prstGeom prst="rect">
            <a:avLst/>
          </a:prstGeom>
          <a:noFill/>
          <a:ln w="9525">
            <a:noFill/>
            <a:miter lim="800000"/>
            <a:headEnd/>
            <a:tailEnd/>
          </a:ln>
        </p:spPr>
        <p:txBody>
          <a:bodyPr wrap="none">
            <a:spAutoFit/>
          </a:bodyPr>
          <a:lstStyle/>
          <a:p>
            <a:pPr algn="ctr" eaLnBrk="1" hangingPunct="1">
              <a:defRPr/>
            </a:pPr>
            <a:r>
              <a:rPr lang="en-US" sz="2800" b="1" dirty="0">
                <a:solidFill>
                  <a:srgbClr val="00FF00"/>
                </a:solidFill>
                <a:latin typeface="+mn-lt"/>
              </a:rPr>
              <a:t>Just judge abiding natural law</a:t>
            </a:r>
          </a:p>
        </p:txBody>
      </p:sp>
      <p:sp>
        <p:nvSpPr>
          <p:cNvPr id="20" name="Text Box 32">
            <a:extLst>
              <a:ext uri="{FF2B5EF4-FFF2-40B4-BE49-F238E27FC236}">
                <a16:creationId xmlns:a16="http://schemas.microsoft.com/office/drawing/2014/main" id="{94F172ED-29B0-4AA9-84CD-639A0ACC5E46}"/>
              </a:ext>
            </a:extLst>
          </p:cNvPr>
          <p:cNvSpPr txBox="1">
            <a:spLocks noChangeArrowheads="1"/>
          </p:cNvSpPr>
          <p:nvPr/>
        </p:nvSpPr>
        <p:spPr bwMode="auto">
          <a:xfrm>
            <a:off x="137056" y="4038600"/>
            <a:ext cx="6041334" cy="523220"/>
          </a:xfrm>
          <a:prstGeom prst="rect">
            <a:avLst/>
          </a:prstGeom>
          <a:noFill/>
          <a:ln w="9525">
            <a:noFill/>
            <a:miter lim="800000"/>
            <a:headEnd/>
            <a:tailEnd/>
          </a:ln>
        </p:spPr>
        <p:txBody>
          <a:bodyPr wrap="none">
            <a:spAutoFit/>
          </a:bodyPr>
          <a:lstStyle/>
          <a:p>
            <a:pPr algn="ctr" eaLnBrk="1" hangingPunct="1">
              <a:defRPr/>
            </a:pPr>
            <a:r>
              <a:rPr lang="en-US" sz="2800" b="1" dirty="0">
                <a:solidFill>
                  <a:srgbClr val="FF0000"/>
                </a:solidFill>
                <a:latin typeface="+mn-lt"/>
              </a:rPr>
              <a:t>Dictator enforcing his authoritarian will</a:t>
            </a:r>
          </a:p>
        </p:txBody>
      </p:sp>
      <p:sp>
        <p:nvSpPr>
          <p:cNvPr id="22" name="Text Box 6">
            <a:extLst>
              <a:ext uri="{FF2B5EF4-FFF2-40B4-BE49-F238E27FC236}">
                <a16:creationId xmlns:a16="http://schemas.microsoft.com/office/drawing/2014/main" id="{74263AD3-987F-4F06-AEDF-9822FB4349B8}"/>
              </a:ext>
            </a:extLst>
          </p:cNvPr>
          <p:cNvSpPr txBox="1">
            <a:spLocks noChangeArrowheads="1"/>
          </p:cNvSpPr>
          <p:nvPr/>
        </p:nvSpPr>
        <p:spPr bwMode="auto">
          <a:xfrm>
            <a:off x="6464256" y="762000"/>
            <a:ext cx="4381048" cy="584775"/>
          </a:xfrm>
          <a:prstGeom prst="rect">
            <a:avLst/>
          </a:prstGeom>
          <a:noFill/>
          <a:ln w="9525">
            <a:noFill/>
            <a:miter lim="800000"/>
            <a:headEnd/>
            <a:tailEnd/>
          </a:ln>
        </p:spPr>
        <p:txBody>
          <a:bodyPr wrap="square">
            <a:spAutoFit/>
          </a:bodyPr>
          <a:lstStyle/>
          <a:p>
            <a:pPr algn="ctr" eaLnBrk="1" hangingPunct="1">
              <a:defRPr/>
            </a:pPr>
            <a:r>
              <a:rPr lang="en-US" sz="3200" b="1" dirty="0">
                <a:solidFill>
                  <a:srgbClr val="00FF00"/>
                </a:solidFill>
                <a:latin typeface="+mn-lt"/>
              </a:rPr>
              <a:t>GOD INSIDE THE BOX</a:t>
            </a:r>
          </a:p>
        </p:txBody>
      </p:sp>
      <p:grpSp>
        <p:nvGrpSpPr>
          <p:cNvPr id="3" name="Group 2">
            <a:extLst>
              <a:ext uri="{FF2B5EF4-FFF2-40B4-BE49-F238E27FC236}">
                <a16:creationId xmlns:a16="http://schemas.microsoft.com/office/drawing/2014/main" id="{BC61273B-5A5F-46F0-B0B9-78FFD7BD1B9A}"/>
              </a:ext>
            </a:extLst>
          </p:cNvPr>
          <p:cNvGrpSpPr/>
          <p:nvPr/>
        </p:nvGrpSpPr>
        <p:grpSpPr>
          <a:xfrm>
            <a:off x="1890445" y="1317188"/>
            <a:ext cx="3162830" cy="2807824"/>
            <a:chOff x="1890445" y="1703949"/>
            <a:chExt cx="3162830" cy="2807824"/>
          </a:xfrm>
        </p:grpSpPr>
        <p:pic>
          <p:nvPicPr>
            <p:cNvPr id="5" name="Picture 5" descr="C:\Documents and Settings\David\My Documents\istock 1\universe.jpg">
              <a:extLst>
                <a:ext uri="{FF2B5EF4-FFF2-40B4-BE49-F238E27FC236}">
                  <a16:creationId xmlns:a16="http://schemas.microsoft.com/office/drawing/2014/main" id="{078C8DDA-8BAF-4720-976C-D88FB04ED0E6}"/>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845" y="2048437"/>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9" name="Text Box 8">
              <a:extLst>
                <a:ext uri="{FF2B5EF4-FFF2-40B4-BE49-F238E27FC236}">
                  <a16:creationId xmlns:a16="http://schemas.microsoft.com/office/drawing/2014/main" id="{18A716AF-0C5E-47D4-89AF-DE8B9ED32918}"/>
                </a:ext>
              </a:extLst>
            </p:cNvPr>
            <p:cNvSpPr txBox="1">
              <a:spLocks noChangeArrowheads="1"/>
            </p:cNvSpPr>
            <p:nvPr/>
          </p:nvSpPr>
          <p:spPr bwMode="auto">
            <a:xfrm>
              <a:off x="1928014" y="3865442"/>
              <a:ext cx="3125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dirty="0">
                  <a:solidFill>
                    <a:srgbClr val="FF0000"/>
                  </a:solidFill>
                </a:rPr>
                <a:t>Absolutism of God</a:t>
              </a:r>
            </a:p>
            <a:p>
              <a:pPr algn="ctr" eaLnBrk="1" hangingPunct="1">
                <a:spcBef>
                  <a:spcPct val="0"/>
                </a:spcBef>
                <a:buFontTx/>
                <a:buNone/>
              </a:pPr>
              <a:r>
                <a:rPr lang="en-US" altLang="en-US" sz="1800" b="1" dirty="0">
                  <a:solidFill>
                    <a:srgbClr val="FF0000"/>
                  </a:solidFill>
                </a:rPr>
                <a:t>Primacy of Consciousness </a:t>
              </a:r>
              <a:endParaRPr lang="en-US" altLang="en-US" sz="1800" b="1" i="1" dirty="0">
                <a:solidFill>
                  <a:srgbClr val="FF0000"/>
                </a:solidFill>
              </a:endParaRPr>
            </a:p>
          </p:txBody>
        </p:sp>
        <p:sp>
          <p:nvSpPr>
            <p:cNvPr id="13" name="AutoShape 9">
              <a:extLst>
                <a:ext uri="{FF2B5EF4-FFF2-40B4-BE49-F238E27FC236}">
                  <a16:creationId xmlns:a16="http://schemas.microsoft.com/office/drawing/2014/main" id="{6A5A394C-4DED-417A-8EC0-FE000C5230C8}"/>
                </a:ext>
              </a:extLst>
            </p:cNvPr>
            <p:cNvSpPr>
              <a:spLocks noChangeArrowheads="1"/>
            </p:cNvSpPr>
            <p:nvPr/>
          </p:nvSpPr>
          <p:spPr bwMode="auto">
            <a:xfrm>
              <a:off x="1890445" y="1703949"/>
              <a:ext cx="304800" cy="304800"/>
            </a:xfrm>
            <a:prstGeom prst="irregularSeal1">
              <a:avLst/>
            </a:prstGeom>
            <a:solidFill>
              <a:srgbClr val="FFFF00"/>
            </a:solidFill>
            <a:ln w="19050">
              <a:solidFill>
                <a:srgbClr val="FF3300"/>
              </a:solidFill>
              <a:miter lim="800000"/>
              <a:headEnd/>
              <a:tailEnd/>
            </a:ln>
          </p:spPr>
          <p:txBody>
            <a:bodyPr wrap="none" anchor="ctr"/>
            <a:lstStyle/>
            <a:p>
              <a:pPr eaLnBrk="1" hangingPunct="1">
                <a:defRPr/>
              </a:pPr>
              <a:endParaRPr lang="en-US">
                <a:latin typeface="+mn-lt"/>
              </a:endParaRPr>
            </a:p>
          </p:txBody>
        </p:sp>
        <p:sp>
          <p:nvSpPr>
            <p:cNvPr id="14" name="Oval 10">
              <a:extLst>
                <a:ext uri="{FF2B5EF4-FFF2-40B4-BE49-F238E27FC236}">
                  <a16:creationId xmlns:a16="http://schemas.microsoft.com/office/drawing/2014/main" id="{5C501CFE-4C22-4BC4-8717-88B50221FACA}"/>
                </a:ext>
              </a:extLst>
            </p:cNvPr>
            <p:cNvSpPr>
              <a:spLocks noChangeArrowheads="1"/>
            </p:cNvSpPr>
            <p:nvPr/>
          </p:nvSpPr>
          <p:spPr bwMode="auto">
            <a:xfrm>
              <a:off x="3947845" y="2465949"/>
              <a:ext cx="76200" cy="76200"/>
            </a:xfrm>
            <a:prstGeom prst="ellipse">
              <a:avLst/>
            </a:prstGeom>
            <a:solidFill>
              <a:srgbClr val="FFFF66"/>
            </a:solidFill>
            <a:ln w="19050">
              <a:solidFill>
                <a:srgbClr val="FF3300"/>
              </a:solidFill>
              <a:round/>
              <a:headEnd/>
              <a:tailEnd/>
            </a:ln>
          </p:spPr>
          <p:txBody>
            <a:bodyPr wrap="none" anchor="ctr"/>
            <a:lstStyle/>
            <a:p>
              <a:pPr eaLnBrk="1" hangingPunct="1">
                <a:defRPr/>
              </a:pPr>
              <a:endParaRPr lang="en-US">
                <a:latin typeface="+mn-lt"/>
              </a:endParaRPr>
            </a:p>
          </p:txBody>
        </p:sp>
        <p:grpSp>
          <p:nvGrpSpPr>
            <p:cNvPr id="26" name="Group 3">
              <a:extLst>
                <a:ext uri="{FF2B5EF4-FFF2-40B4-BE49-F238E27FC236}">
                  <a16:creationId xmlns:a16="http://schemas.microsoft.com/office/drawing/2014/main" id="{7F6242ED-8CE8-4010-9608-2510187392DD}"/>
                </a:ext>
              </a:extLst>
            </p:cNvPr>
            <p:cNvGrpSpPr>
              <a:grpSpLocks/>
            </p:cNvGrpSpPr>
            <p:nvPr/>
          </p:nvGrpSpPr>
          <p:grpSpPr bwMode="auto">
            <a:xfrm>
              <a:off x="2423845" y="2008749"/>
              <a:ext cx="2133600" cy="1676400"/>
              <a:chOff x="838200" y="3810000"/>
              <a:chExt cx="2133600" cy="1676400"/>
            </a:xfrm>
          </p:grpSpPr>
          <p:sp>
            <p:nvSpPr>
              <p:cNvPr id="27" name="Rectangle 3">
                <a:extLst>
                  <a:ext uri="{FF2B5EF4-FFF2-40B4-BE49-F238E27FC236}">
                    <a16:creationId xmlns:a16="http://schemas.microsoft.com/office/drawing/2014/main" id="{3B852973-B71C-434B-98B3-4C30B14C96DB}"/>
                  </a:ext>
                </a:extLst>
              </p:cNvPr>
              <p:cNvSpPr>
                <a:spLocks noChangeArrowheads="1"/>
              </p:cNvSpPr>
              <p:nvPr/>
            </p:nvSpPr>
            <p:spPr bwMode="auto">
              <a:xfrm>
                <a:off x="838200" y="3810000"/>
                <a:ext cx="2133600" cy="1676400"/>
              </a:xfrm>
              <a:prstGeom prst="rect">
                <a:avLst/>
              </a:prstGeom>
              <a:noFill/>
              <a:ln w="38100">
                <a:solidFill>
                  <a:srgbClr val="FF0000"/>
                </a:solidFill>
                <a:miter lim="800000"/>
                <a:headEnd/>
                <a:tailEnd/>
              </a:ln>
            </p:spPr>
            <p:txBody>
              <a:bodyPr wrap="none" anchor="ctr"/>
              <a:lstStyle/>
              <a:p>
                <a:pPr algn="ctr" eaLnBrk="1" hangingPunct="1">
                  <a:defRPr/>
                </a:pPr>
                <a:endParaRPr lang="en-US">
                  <a:solidFill>
                    <a:srgbClr val="FF0000"/>
                  </a:solidFill>
                  <a:latin typeface="+mn-lt"/>
                </a:endParaRPr>
              </a:p>
            </p:txBody>
          </p:sp>
          <p:sp>
            <p:nvSpPr>
              <p:cNvPr id="28" name="Text Box 45">
                <a:extLst>
                  <a:ext uri="{FF2B5EF4-FFF2-40B4-BE49-F238E27FC236}">
                    <a16:creationId xmlns:a16="http://schemas.microsoft.com/office/drawing/2014/main" id="{E93CEEEC-84A9-46FA-A19B-5588A9138389}"/>
                  </a:ext>
                </a:extLst>
              </p:cNvPr>
              <p:cNvSpPr txBox="1">
                <a:spLocks noChangeArrowheads="1"/>
              </p:cNvSpPr>
              <p:nvPr/>
            </p:nvSpPr>
            <p:spPr bwMode="auto">
              <a:xfrm>
                <a:off x="1189038" y="4918075"/>
                <a:ext cx="141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b="1" i="1">
                    <a:solidFill>
                      <a:schemeClr val="bg1"/>
                    </a:solidFill>
                  </a:rPr>
                  <a:t>creatio ex nihilo</a:t>
                </a:r>
              </a:p>
            </p:txBody>
          </p:sp>
          <p:sp>
            <p:nvSpPr>
              <p:cNvPr id="29" name="TextBox 28">
                <a:extLst>
                  <a:ext uri="{FF2B5EF4-FFF2-40B4-BE49-F238E27FC236}">
                    <a16:creationId xmlns:a16="http://schemas.microsoft.com/office/drawing/2014/main" id="{1F0F9D9D-A2D1-4930-A5D0-21C3C9B4ACDD}"/>
                  </a:ext>
                </a:extLst>
              </p:cNvPr>
              <p:cNvSpPr txBox="1"/>
              <p:nvPr/>
            </p:nvSpPr>
            <p:spPr>
              <a:xfrm>
                <a:off x="1295400" y="3810000"/>
                <a:ext cx="1169988" cy="369888"/>
              </a:xfrm>
              <a:prstGeom prst="rect">
                <a:avLst/>
              </a:prstGeom>
              <a:noFill/>
            </p:spPr>
            <p:txBody>
              <a:bodyPr wrap="none">
                <a:spAutoFit/>
              </a:bodyPr>
              <a:lstStyle/>
              <a:p>
                <a:pPr eaLnBrk="1" hangingPunct="1">
                  <a:defRPr/>
                </a:pPr>
                <a:r>
                  <a:rPr lang="en-US" b="1" dirty="0">
                    <a:solidFill>
                      <a:srgbClr val="FF0000"/>
                    </a:solidFill>
                    <a:latin typeface="+mn-lt"/>
                  </a:rPr>
                  <a:t>APOSTASY</a:t>
                </a:r>
              </a:p>
            </p:txBody>
          </p:sp>
        </p:grpSp>
      </p:grpSp>
      <p:grpSp>
        <p:nvGrpSpPr>
          <p:cNvPr id="8" name="Group 7">
            <a:extLst>
              <a:ext uri="{FF2B5EF4-FFF2-40B4-BE49-F238E27FC236}">
                <a16:creationId xmlns:a16="http://schemas.microsoft.com/office/drawing/2014/main" id="{D3AF854B-567D-47C1-89AF-F6056C99C5E2}"/>
              </a:ext>
            </a:extLst>
          </p:cNvPr>
          <p:cNvGrpSpPr/>
          <p:nvPr/>
        </p:nvGrpSpPr>
        <p:grpSpPr>
          <a:xfrm>
            <a:off x="7649368" y="1557364"/>
            <a:ext cx="2438400" cy="2503024"/>
            <a:chOff x="7649368" y="2008749"/>
            <a:chExt cx="2438400" cy="2503024"/>
          </a:xfrm>
        </p:grpSpPr>
        <p:pic>
          <p:nvPicPr>
            <p:cNvPr id="6" name="Picture 5" descr="C:\Documents and Settings\David\My Documents\istock 1\universe.jpg">
              <a:extLst>
                <a:ext uri="{FF2B5EF4-FFF2-40B4-BE49-F238E27FC236}">
                  <a16:creationId xmlns:a16="http://schemas.microsoft.com/office/drawing/2014/main" id="{9B4C316D-A5B9-46B1-99BE-561F5344594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337" y="2048437"/>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7" name="Rectangle 4">
              <a:extLst>
                <a:ext uri="{FF2B5EF4-FFF2-40B4-BE49-F238E27FC236}">
                  <a16:creationId xmlns:a16="http://schemas.microsoft.com/office/drawing/2014/main" id="{A5EEFC48-8210-48DB-A298-C66258E045D5}"/>
                </a:ext>
              </a:extLst>
            </p:cNvPr>
            <p:cNvSpPr>
              <a:spLocks noChangeArrowheads="1"/>
            </p:cNvSpPr>
            <p:nvPr/>
          </p:nvSpPr>
          <p:spPr bwMode="auto">
            <a:xfrm>
              <a:off x="7772400" y="2008749"/>
              <a:ext cx="2133600" cy="1676400"/>
            </a:xfrm>
            <a:prstGeom prst="rect">
              <a:avLst/>
            </a:prstGeom>
            <a:noFill/>
            <a:ln w="38100">
              <a:solidFill>
                <a:srgbClr val="00FF00"/>
              </a:solidFill>
              <a:miter lim="800000"/>
              <a:headEnd/>
              <a:tailEnd/>
            </a:ln>
          </p:spPr>
          <p:txBody>
            <a:bodyPr wrap="none" anchor="ctr"/>
            <a:lstStyle/>
            <a:p>
              <a:pPr eaLnBrk="1" hangingPunct="1">
                <a:defRPr/>
              </a:pPr>
              <a:endParaRPr lang="en-US">
                <a:latin typeface="+mn-lt"/>
              </a:endParaRPr>
            </a:p>
          </p:txBody>
        </p:sp>
        <p:sp>
          <p:nvSpPr>
            <p:cNvPr id="15" name="Oval 12">
              <a:extLst>
                <a:ext uri="{FF2B5EF4-FFF2-40B4-BE49-F238E27FC236}">
                  <a16:creationId xmlns:a16="http://schemas.microsoft.com/office/drawing/2014/main" id="{C96B8582-93A2-4190-9D26-2CD2962986FE}"/>
                </a:ext>
              </a:extLst>
            </p:cNvPr>
            <p:cNvSpPr>
              <a:spLocks noChangeArrowheads="1"/>
            </p:cNvSpPr>
            <p:nvPr/>
          </p:nvSpPr>
          <p:spPr bwMode="auto">
            <a:xfrm>
              <a:off x="9405937" y="2465949"/>
              <a:ext cx="76200" cy="76200"/>
            </a:xfrm>
            <a:prstGeom prst="ellipse">
              <a:avLst/>
            </a:prstGeom>
            <a:solidFill>
              <a:srgbClr val="FFFF66"/>
            </a:solidFill>
            <a:ln w="19050">
              <a:solidFill>
                <a:srgbClr val="00FF00"/>
              </a:solidFill>
              <a:round/>
              <a:headEnd/>
              <a:tailEnd/>
            </a:ln>
          </p:spPr>
          <p:txBody>
            <a:bodyPr wrap="none" anchor="ctr"/>
            <a:lstStyle/>
            <a:p>
              <a:pPr eaLnBrk="1" hangingPunct="1">
                <a:defRPr/>
              </a:pPr>
              <a:endParaRPr lang="en-US">
                <a:latin typeface="+mn-lt"/>
              </a:endParaRPr>
            </a:p>
          </p:txBody>
        </p:sp>
        <p:sp>
          <p:nvSpPr>
            <p:cNvPr id="17" name="Text Box 24">
              <a:extLst>
                <a:ext uri="{FF2B5EF4-FFF2-40B4-BE49-F238E27FC236}">
                  <a16:creationId xmlns:a16="http://schemas.microsoft.com/office/drawing/2014/main" id="{F1119FA2-960C-4D2A-BBE1-A76B591DEB94}"/>
                </a:ext>
              </a:extLst>
            </p:cNvPr>
            <p:cNvSpPr txBox="1">
              <a:spLocks noChangeArrowheads="1"/>
            </p:cNvSpPr>
            <p:nvPr/>
          </p:nvSpPr>
          <p:spPr bwMode="auto">
            <a:xfrm>
              <a:off x="7649368" y="3865442"/>
              <a:ext cx="2438400" cy="646331"/>
            </a:xfrm>
            <a:prstGeom prst="rect">
              <a:avLst/>
            </a:prstGeom>
            <a:noFill/>
            <a:ln w="9525">
              <a:noFill/>
              <a:miter lim="800000"/>
              <a:headEnd/>
              <a:tailEnd/>
            </a:ln>
          </p:spPr>
          <p:txBody>
            <a:bodyPr>
              <a:spAutoFit/>
            </a:bodyPr>
            <a:lstStyle/>
            <a:p>
              <a:pPr algn="ctr" eaLnBrk="1" hangingPunct="1">
                <a:defRPr/>
              </a:pPr>
              <a:r>
                <a:rPr lang="en-US" b="1" dirty="0">
                  <a:solidFill>
                    <a:srgbClr val="00FF00"/>
                  </a:solidFill>
                  <a:latin typeface="+mn-lt"/>
                </a:rPr>
                <a:t>Absolutism of Reality</a:t>
              </a:r>
            </a:p>
            <a:p>
              <a:pPr algn="ctr" eaLnBrk="1" hangingPunct="1">
                <a:defRPr/>
              </a:pPr>
              <a:r>
                <a:rPr lang="en-US" b="1" dirty="0">
                  <a:solidFill>
                    <a:srgbClr val="00FF00"/>
                  </a:solidFill>
                  <a:latin typeface="+mn-lt"/>
                </a:rPr>
                <a:t>Primacy of Existence</a:t>
              </a:r>
            </a:p>
          </p:txBody>
        </p:sp>
        <p:sp>
          <p:nvSpPr>
            <p:cNvPr id="23" name="AutoShape 36">
              <a:extLst>
                <a:ext uri="{FF2B5EF4-FFF2-40B4-BE49-F238E27FC236}">
                  <a16:creationId xmlns:a16="http://schemas.microsoft.com/office/drawing/2014/main" id="{5AED9E8A-AEF3-4031-930D-000E6DBB490A}"/>
                </a:ext>
              </a:extLst>
            </p:cNvPr>
            <p:cNvSpPr>
              <a:spLocks noChangeArrowheads="1"/>
            </p:cNvSpPr>
            <p:nvPr/>
          </p:nvSpPr>
          <p:spPr bwMode="auto">
            <a:xfrm>
              <a:off x="8229600" y="2618349"/>
              <a:ext cx="304800" cy="304800"/>
            </a:xfrm>
            <a:prstGeom prst="irregularSeal1">
              <a:avLst/>
            </a:prstGeom>
            <a:solidFill>
              <a:srgbClr val="FFFF00"/>
            </a:solidFill>
            <a:ln w="19050">
              <a:solidFill>
                <a:srgbClr val="00FF00"/>
              </a:solidFill>
              <a:miter lim="800000"/>
              <a:headEnd/>
              <a:tailEnd/>
            </a:ln>
          </p:spPr>
          <p:txBody>
            <a:bodyPr wrap="none" anchor="ctr"/>
            <a:lstStyle/>
            <a:p>
              <a:pPr eaLnBrk="1" hangingPunct="1">
                <a:defRPr/>
              </a:pPr>
              <a:endParaRPr lang="en-US">
                <a:latin typeface="+mn-lt"/>
              </a:endParaRPr>
            </a:p>
          </p:txBody>
        </p:sp>
        <p:sp>
          <p:nvSpPr>
            <p:cNvPr id="24" name="Text Box 45">
              <a:extLst>
                <a:ext uri="{FF2B5EF4-FFF2-40B4-BE49-F238E27FC236}">
                  <a16:creationId xmlns:a16="http://schemas.microsoft.com/office/drawing/2014/main" id="{EBDBBD75-FB4A-4419-8D69-87B45AA630AA}"/>
                </a:ext>
              </a:extLst>
            </p:cNvPr>
            <p:cNvSpPr txBox="1">
              <a:spLocks noChangeArrowheads="1"/>
            </p:cNvSpPr>
            <p:nvPr/>
          </p:nvSpPr>
          <p:spPr bwMode="auto">
            <a:xfrm>
              <a:off x="8110537" y="3108887"/>
              <a:ext cx="158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b="1" i="1" dirty="0">
                  <a:solidFill>
                    <a:schemeClr val="bg1"/>
                  </a:solidFill>
                </a:rPr>
                <a:t>creatio ex </a:t>
              </a:r>
              <a:r>
                <a:rPr lang="en-US" altLang="en-US" sz="1400" b="1" i="1" dirty="0" err="1">
                  <a:solidFill>
                    <a:schemeClr val="bg1"/>
                  </a:solidFill>
                </a:rPr>
                <a:t>materia</a:t>
              </a:r>
              <a:endParaRPr lang="en-US" altLang="en-US" sz="1400" b="1" i="1" dirty="0">
                <a:solidFill>
                  <a:schemeClr val="bg1"/>
                </a:solidFill>
              </a:endParaRPr>
            </a:p>
          </p:txBody>
        </p:sp>
        <p:sp>
          <p:nvSpPr>
            <p:cNvPr id="30" name="TextBox 29">
              <a:extLst>
                <a:ext uri="{FF2B5EF4-FFF2-40B4-BE49-F238E27FC236}">
                  <a16:creationId xmlns:a16="http://schemas.microsoft.com/office/drawing/2014/main" id="{CDC35D5A-AA1F-4821-8C0A-8A7E7D144AB5}"/>
                </a:ext>
              </a:extLst>
            </p:cNvPr>
            <p:cNvSpPr txBox="1"/>
            <p:nvPr/>
          </p:nvSpPr>
          <p:spPr>
            <a:xfrm>
              <a:off x="8104187" y="2008749"/>
              <a:ext cx="1528763" cy="369888"/>
            </a:xfrm>
            <a:prstGeom prst="rect">
              <a:avLst/>
            </a:prstGeom>
            <a:noFill/>
          </p:spPr>
          <p:txBody>
            <a:bodyPr wrap="none">
              <a:spAutoFit/>
            </a:bodyPr>
            <a:lstStyle/>
            <a:p>
              <a:pPr eaLnBrk="1" hangingPunct="1">
                <a:defRPr/>
              </a:pPr>
              <a:r>
                <a:rPr lang="en-US" b="1" dirty="0">
                  <a:solidFill>
                    <a:srgbClr val="00FF00"/>
                  </a:solidFill>
                  <a:latin typeface="+mn-lt"/>
                </a:rPr>
                <a:t>RESTORATION</a:t>
              </a:r>
            </a:p>
          </p:txBody>
        </p:sp>
      </p:grpSp>
      <p:sp>
        <p:nvSpPr>
          <p:cNvPr id="25" name="Text Box 17">
            <a:extLst>
              <a:ext uri="{FF2B5EF4-FFF2-40B4-BE49-F238E27FC236}">
                <a16:creationId xmlns:a16="http://schemas.microsoft.com/office/drawing/2014/main" id="{FD32F1DC-663A-4409-88DA-FDCF2FE1E7C3}"/>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dirty="0">
                <a:solidFill>
                  <a:srgbClr val="FFFF00"/>
                </a:solidFill>
              </a:rPr>
              <a:t>KINGDOM OF GOD</a:t>
            </a:r>
          </a:p>
        </p:txBody>
      </p:sp>
      <p:grpSp>
        <p:nvGrpSpPr>
          <p:cNvPr id="2" name="Group 1">
            <a:extLst>
              <a:ext uri="{FF2B5EF4-FFF2-40B4-BE49-F238E27FC236}">
                <a16:creationId xmlns:a16="http://schemas.microsoft.com/office/drawing/2014/main" id="{4C950E37-D356-49F0-9A90-DC18A9EC99AE}"/>
              </a:ext>
            </a:extLst>
          </p:cNvPr>
          <p:cNvGrpSpPr/>
          <p:nvPr/>
        </p:nvGrpSpPr>
        <p:grpSpPr>
          <a:xfrm>
            <a:off x="200465" y="328394"/>
            <a:ext cx="1194296" cy="1095812"/>
            <a:chOff x="200465" y="328394"/>
            <a:chExt cx="1194296" cy="1095812"/>
          </a:xfrm>
        </p:grpSpPr>
        <p:sp>
          <p:nvSpPr>
            <p:cNvPr id="32" name="Oval 129">
              <a:extLst>
                <a:ext uri="{FF2B5EF4-FFF2-40B4-BE49-F238E27FC236}">
                  <a16:creationId xmlns:a16="http://schemas.microsoft.com/office/drawing/2014/main" id="{769C5C95-6F9D-43DD-8D58-92C55E9127E8}"/>
                </a:ext>
              </a:extLst>
            </p:cNvPr>
            <p:cNvSpPr>
              <a:spLocks noChangeArrowheads="1"/>
            </p:cNvSpPr>
            <p:nvPr/>
          </p:nvSpPr>
          <p:spPr bwMode="auto">
            <a:xfrm>
              <a:off x="200465" y="328394"/>
              <a:ext cx="1194296" cy="1095812"/>
            </a:xfrm>
            <a:prstGeom prst="ellipse">
              <a:avLst/>
            </a:prstGeom>
            <a:solidFill>
              <a:schemeClr val="bg1"/>
            </a:solidFill>
            <a:ln w="57150">
              <a:solidFill>
                <a:srgbClr val="FF0000"/>
              </a:solidFill>
              <a:round/>
              <a:headEnd/>
              <a:tailEnd/>
            </a:ln>
          </p:spPr>
          <p:txBody>
            <a:bodyPr wrap="none" anchor="ctr"/>
            <a:lstStyle/>
            <a:p>
              <a:pPr eaLnBrk="1" hangingPunct="1">
                <a:defRPr/>
              </a:pPr>
              <a:endParaRPr lang="en-US">
                <a:solidFill>
                  <a:schemeClr val="bg1"/>
                </a:solidFill>
                <a:latin typeface="+mn-lt"/>
              </a:endParaRPr>
            </a:p>
          </p:txBody>
        </p:sp>
        <p:sp>
          <p:nvSpPr>
            <p:cNvPr id="33" name="TextBox 32">
              <a:extLst>
                <a:ext uri="{FF2B5EF4-FFF2-40B4-BE49-F238E27FC236}">
                  <a16:creationId xmlns:a16="http://schemas.microsoft.com/office/drawing/2014/main" id="{3F114430-1593-4930-876C-3AD5839EFC9E}"/>
                </a:ext>
              </a:extLst>
            </p:cNvPr>
            <p:cNvSpPr txBox="1"/>
            <p:nvPr/>
          </p:nvSpPr>
          <p:spPr bwMode="auto">
            <a:xfrm>
              <a:off x="533961" y="531698"/>
              <a:ext cx="542136" cy="707886"/>
            </a:xfrm>
            <a:prstGeom prst="rect">
              <a:avLst/>
            </a:prstGeom>
            <a:noFill/>
          </p:spPr>
          <p:txBody>
            <a:bodyPr wrap="none">
              <a:spAutoFit/>
            </a:bodyPr>
            <a:lstStyle/>
            <a:p>
              <a:pPr algn="ctr" eaLnBrk="1" hangingPunct="1">
                <a:defRPr/>
              </a:pPr>
              <a:r>
                <a:rPr lang="en-US" sz="1600" dirty="0">
                  <a:latin typeface="+mn-lt"/>
                </a:rPr>
                <a:t>King</a:t>
              </a:r>
            </a:p>
            <a:p>
              <a:pPr algn="ctr" eaLnBrk="1" hangingPunct="1">
                <a:defRPr/>
              </a:pPr>
              <a:endParaRPr lang="en-US" sz="800" dirty="0">
                <a:latin typeface="+mn-lt"/>
              </a:endParaRPr>
            </a:p>
            <a:p>
              <a:pPr algn="ctr" eaLnBrk="1" hangingPunct="1">
                <a:defRPr/>
              </a:pPr>
              <a:r>
                <a:rPr lang="en-US" sz="1600" dirty="0">
                  <a:latin typeface="+mn-lt"/>
                </a:rPr>
                <a:t>Law</a:t>
              </a:r>
            </a:p>
          </p:txBody>
        </p:sp>
        <p:cxnSp>
          <p:nvCxnSpPr>
            <p:cNvPr id="34" name="Straight Connector 33">
              <a:extLst>
                <a:ext uri="{FF2B5EF4-FFF2-40B4-BE49-F238E27FC236}">
                  <a16:creationId xmlns:a16="http://schemas.microsoft.com/office/drawing/2014/main" id="{94E8D021-6885-423B-A68F-D75202A05104}"/>
                </a:ext>
              </a:extLst>
            </p:cNvPr>
            <p:cNvCxnSpPr/>
            <p:nvPr/>
          </p:nvCxnSpPr>
          <p:spPr bwMode="auto">
            <a:xfrm>
              <a:off x="313545" y="883033"/>
              <a:ext cx="968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B862069-2B0C-45B4-8C85-563A382F7435}"/>
              </a:ext>
            </a:extLst>
          </p:cNvPr>
          <p:cNvGrpSpPr/>
          <p:nvPr/>
        </p:nvGrpSpPr>
        <p:grpSpPr>
          <a:xfrm>
            <a:off x="10845304" y="337919"/>
            <a:ext cx="1194296" cy="1095812"/>
            <a:chOff x="200465" y="328394"/>
            <a:chExt cx="1194296" cy="1095812"/>
          </a:xfrm>
        </p:grpSpPr>
        <p:sp>
          <p:nvSpPr>
            <p:cNvPr id="36" name="Oval 129">
              <a:extLst>
                <a:ext uri="{FF2B5EF4-FFF2-40B4-BE49-F238E27FC236}">
                  <a16:creationId xmlns:a16="http://schemas.microsoft.com/office/drawing/2014/main" id="{1F226A76-C901-4418-A82F-319B7BA54059}"/>
                </a:ext>
              </a:extLst>
            </p:cNvPr>
            <p:cNvSpPr>
              <a:spLocks noChangeArrowheads="1"/>
            </p:cNvSpPr>
            <p:nvPr/>
          </p:nvSpPr>
          <p:spPr bwMode="auto">
            <a:xfrm>
              <a:off x="200465" y="328394"/>
              <a:ext cx="1194296" cy="1095812"/>
            </a:xfrm>
            <a:prstGeom prst="ellipse">
              <a:avLst/>
            </a:prstGeom>
            <a:solidFill>
              <a:schemeClr val="bg1"/>
            </a:solidFill>
            <a:ln w="57150">
              <a:solidFill>
                <a:srgbClr val="00FF00"/>
              </a:solidFill>
              <a:round/>
              <a:headEnd/>
              <a:tailEnd/>
            </a:ln>
          </p:spPr>
          <p:txBody>
            <a:bodyPr wrap="none" anchor="ctr"/>
            <a:lstStyle/>
            <a:p>
              <a:pPr eaLnBrk="1" hangingPunct="1">
                <a:defRPr/>
              </a:pPr>
              <a:endParaRPr lang="en-US">
                <a:solidFill>
                  <a:schemeClr val="bg1"/>
                </a:solidFill>
                <a:latin typeface="+mn-lt"/>
              </a:endParaRPr>
            </a:p>
          </p:txBody>
        </p:sp>
        <p:sp>
          <p:nvSpPr>
            <p:cNvPr id="37" name="TextBox 36">
              <a:extLst>
                <a:ext uri="{FF2B5EF4-FFF2-40B4-BE49-F238E27FC236}">
                  <a16:creationId xmlns:a16="http://schemas.microsoft.com/office/drawing/2014/main" id="{829C363E-7660-4453-B5AB-459DC4CCFCF5}"/>
                </a:ext>
              </a:extLst>
            </p:cNvPr>
            <p:cNvSpPr txBox="1"/>
            <p:nvPr/>
          </p:nvSpPr>
          <p:spPr bwMode="auto">
            <a:xfrm>
              <a:off x="533961" y="531698"/>
              <a:ext cx="542136" cy="707886"/>
            </a:xfrm>
            <a:prstGeom prst="rect">
              <a:avLst/>
            </a:prstGeom>
            <a:noFill/>
          </p:spPr>
          <p:txBody>
            <a:bodyPr wrap="none">
              <a:spAutoFit/>
            </a:bodyPr>
            <a:lstStyle/>
            <a:p>
              <a:pPr algn="ctr" eaLnBrk="1" hangingPunct="1">
                <a:defRPr/>
              </a:pPr>
              <a:r>
                <a:rPr lang="en-US" sz="1600" dirty="0">
                  <a:latin typeface="+mn-lt"/>
                </a:rPr>
                <a:t>Law</a:t>
              </a:r>
            </a:p>
            <a:p>
              <a:pPr algn="ctr" eaLnBrk="1" hangingPunct="1">
                <a:defRPr/>
              </a:pPr>
              <a:endParaRPr lang="en-US" sz="800" dirty="0">
                <a:latin typeface="+mn-lt"/>
              </a:endParaRPr>
            </a:p>
            <a:p>
              <a:pPr algn="ctr" eaLnBrk="1" hangingPunct="1">
                <a:defRPr/>
              </a:pPr>
              <a:r>
                <a:rPr lang="en-US" sz="1600" dirty="0">
                  <a:latin typeface="+mn-lt"/>
                </a:rPr>
                <a:t>King</a:t>
              </a:r>
            </a:p>
          </p:txBody>
        </p:sp>
        <p:cxnSp>
          <p:nvCxnSpPr>
            <p:cNvPr id="38" name="Straight Connector 37">
              <a:extLst>
                <a:ext uri="{FF2B5EF4-FFF2-40B4-BE49-F238E27FC236}">
                  <a16:creationId xmlns:a16="http://schemas.microsoft.com/office/drawing/2014/main" id="{72CC706C-A152-4638-86E8-FAB7D1835D39}"/>
                </a:ext>
              </a:extLst>
            </p:cNvPr>
            <p:cNvCxnSpPr/>
            <p:nvPr/>
          </p:nvCxnSpPr>
          <p:spPr bwMode="auto">
            <a:xfrm>
              <a:off x="313545" y="883033"/>
              <a:ext cx="968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F88FEF7-4CA0-482C-A6F7-25FCF412B301}"/>
              </a:ext>
            </a:extLst>
          </p:cNvPr>
          <p:cNvGrpSpPr/>
          <p:nvPr/>
        </p:nvGrpSpPr>
        <p:grpSpPr>
          <a:xfrm>
            <a:off x="191047" y="2286000"/>
            <a:ext cx="1194296" cy="1095812"/>
            <a:chOff x="200465" y="328394"/>
            <a:chExt cx="1194296" cy="1095812"/>
          </a:xfrm>
        </p:grpSpPr>
        <p:sp>
          <p:nvSpPr>
            <p:cNvPr id="40" name="Oval 129">
              <a:extLst>
                <a:ext uri="{FF2B5EF4-FFF2-40B4-BE49-F238E27FC236}">
                  <a16:creationId xmlns:a16="http://schemas.microsoft.com/office/drawing/2014/main" id="{91F98E95-4719-452F-AB28-AE1DCDA2B0CB}"/>
                </a:ext>
              </a:extLst>
            </p:cNvPr>
            <p:cNvSpPr>
              <a:spLocks noChangeArrowheads="1"/>
            </p:cNvSpPr>
            <p:nvPr/>
          </p:nvSpPr>
          <p:spPr bwMode="auto">
            <a:xfrm>
              <a:off x="200465" y="328394"/>
              <a:ext cx="1194296" cy="1095812"/>
            </a:xfrm>
            <a:prstGeom prst="ellipse">
              <a:avLst/>
            </a:prstGeom>
            <a:solidFill>
              <a:schemeClr val="bg1"/>
            </a:solidFill>
            <a:ln w="57150">
              <a:solidFill>
                <a:srgbClr val="FF0000"/>
              </a:solidFill>
              <a:round/>
              <a:headEnd/>
              <a:tailEnd/>
            </a:ln>
          </p:spPr>
          <p:txBody>
            <a:bodyPr wrap="none" anchor="ctr"/>
            <a:lstStyle/>
            <a:p>
              <a:pPr eaLnBrk="1" hangingPunct="1">
                <a:defRPr/>
              </a:pPr>
              <a:endParaRPr lang="en-US">
                <a:solidFill>
                  <a:schemeClr val="bg1"/>
                </a:solidFill>
                <a:latin typeface="+mn-lt"/>
              </a:endParaRPr>
            </a:p>
          </p:txBody>
        </p:sp>
        <p:sp>
          <p:nvSpPr>
            <p:cNvPr id="41" name="TextBox 40">
              <a:extLst>
                <a:ext uri="{FF2B5EF4-FFF2-40B4-BE49-F238E27FC236}">
                  <a16:creationId xmlns:a16="http://schemas.microsoft.com/office/drawing/2014/main" id="{1E405535-C4B3-4728-AF19-BD820C0470B7}"/>
                </a:ext>
              </a:extLst>
            </p:cNvPr>
            <p:cNvSpPr txBox="1"/>
            <p:nvPr/>
          </p:nvSpPr>
          <p:spPr bwMode="auto">
            <a:xfrm>
              <a:off x="466795" y="531698"/>
              <a:ext cx="676468" cy="707886"/>
            </a:xfrm>
            <a:prstGeom prst="rect">
              <a:avLst/>
            </a:prstGeom>
            <a:noFill/>
          </p:spPr>
          <p:txBody>
            <a:bodyPr wrap="none">
              <a:spAutoFit/>
            </a:bodyPr>
            <a:lstStyle/>
            <a:p>
              <a:pPr algn="ctr" eaLnBrk="1" hangingPunct="1">
                <a:defRPr/>
              </a:pPr>
              <a:r>
                <a:rPr lang="en-US" sz="1600" dirty="0">
                  <a:latin typeface="+mn-lt"/>
                </a:rPr>
                <a:t>Might</a:t>
              </a:r>
            </a:p>
            <a:p>
              <a:pPr algn="ctr" eaLnBrk="1" hangingPunct="1">
                <a:defRPr/>
              </a:pPr>
              <a:endParaRPr lang="en-US" sz="800" dirty="0">
                <a:latin typeface="+mn-lt"/>
              </a:endParaRPr>
            </a:p>
            <a:p>
              <a:pPr algn="ctr" eaLnBrk="1" hangingPunct="1">
                <a:defRPr/>
              </a:pPr>
              <a:r>
                <a:rPr lang="en-US" sz="1600" dirty="0">
                  <a:latin typeface="+mn-lt"/>
                </a:rPr>
                <a:t>Right</a:t>
              </a:r>
            </a:p>
          </p:txBody>
        </p:sp>
        <p:cxnSp>
          <p:nvCxnSpPr>
            <p:cNvPr id="42" name="Straight Connector 41">
              <a:extLst>
                <a:ext uri="{FF2B5EF4-FFF2-40B4-BE49-F238E27FC236}">
                  <a16:creationId xmlns:a16="http://schemas.microsoft.com/office/drawing/2014/main" id="{C91D2070-D920-4790-A609-04ECDF858A8B}"/>
                </a:ext>
              </a:extLst>
            </p:cNvPr>
            <p:cNvCxnSpPr/>
            <p:nvPr/>
          </p:nvCxnSpPr>
          <p:spPr bwMode="auto">
            <a:xfrm>
              <a:off x="313545" y="883033"/>
              <a:ext cx="968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E1205387-0755-432E-8D47-E7823681A656}"/>
              </a:ext>
            </a:extLst>
          </p:cNvPr>
          <p:cNvGrpSpPr/>
          <p:nvPr/>
        </p:nvGrpSpPr>
        <p:grpSpPr>
          <a:xfrm>
            <a:off x="10845303" y="2280732"/>
            <a:ext cx="1194296" cy="1095812"/>
            <a:chOff x="200465" y="328394"/>
            <a:chExt cx="1194296" cy="1095812"/>
          </a:xfrm>
        </p:grpSpPr>
        <p:sp>
          <p:nvSpPr>
            <p:cNvPr id="44" name="Oval 129">
              <a:extLst>
                <a:ext uri="{FF2B5EF4-FFF2-40B4-BE49-F238E27FC236}">
                  <a16:creationId xmlns:a16="http://schemas.microsoft.com/office/drawing/2014/main" id="{175BB1C7-6FBD-4D83-93A5-724C5CCE6FFA}"/>
                </a:ext>
              </a:extLst>
            </p:cNvPr>
            <p:cNvSpPr>
              <a:spLocks noChangeArrowheads="1"/>
            </p:cNvSpPr>
            <p:nvPr/>
          </p:nvSpPr>
          <p:spPr bwMode="auto">
            <a:xfrm>
              <a:off x="200465" y="328394"/>
              <a:ext cx="1194296" cy="1095812"/>
            </a:xfrm>
            <a:prstGeom prst="ellipse">
              <a:avLst/>
            </a:prstGeom>
            <a:solidFill>
              <a:schemeClr val="bg1"/>
            </a:solidFill>
            <a:ln w="57150">
              <a:solidFill>
                <a:srgbClr val="00FF00"/>
              </a:solidFill>
              <a:round/>
              <a:headEnd/>
              <a:tailEnd/>
            </a:ln>
          </p:spPr>
          <p:txBody>
            <a:bodyPr wrap="none" anchor="ctr"/>
            <a:lstStyle/>
            <a:p>
              <a:pPr eaLnBrk="1" hangingPunct="1">
                <a:defRPr/>
              </a:pPr>
              <a:endParaRPr lang="en-US">
                <a:solidFill>
                  <a:schemeClr val="bg1"/>
                </a:solidFill>
                <a:latin typeface="+mn-lt"/>
              </a:endParaRPr>
            </a:p>
          </p:txBody>
        </p:sp>
        <p:sp>
          <p:nvSpPr>
            <p:cNvPr id="45" name="TextBox 44">
              <a:extLst>
                <a:ext uri="{FF2B5EF4-FFF2-40B4-BE49-F238E27FC236}">
                  <a16:creationId xmlns:a16="http://schemas.microsoft.com/office/drawing/2014/main" id="{C3C48E5F-97C3-4CE7-90A3-7D8BF5DF307D}"/>
                </a:ext>
              </a:extLst>
            </p:cNvPr>
            <p:cNvSpPr txBox="1"/>
            <p:nvPr/>
          </p:nvSpPr>
          <p:spPr bwMode="auto">
            <a:xfrm>
              <a:off x="466796" y="531698"/>
              <a:ext cx="676468" cy="707886"/>
            </a:xfrm>
            <a:prstGeom prst="rect">
              <a:avLst/>
            </a:prstGeom>
            <a:noFill/>
          </p:spPr>
          <p:txBody>
            <a:bodyPr wrap="none">
              <a:spAutoFit/>
            </a:bodyPr>
            <a:lstStyle/>
            <a:p>
              <a:pPr algn="ctr" eaLnBrk="1" hangingPunct="1">
                <a:defRPr/>
              </a:pPr>
              <a:r>
                <a:rPr lang="en-US" sz="1600" dirty="0">
                  <a:latin typeface="+mn-lt"/>
                </a:rPr>
                <a:t>Right</a:t>
              </a:r>
            </a:p>
            <a:p>
              <a:pPr algn="ctr" eaLnBrk="1" hangingPunct="1">
                <a:defRPr/>
              </a:pPr>
              <a:endParaRPr lang="en-US" sz="800" dirty="0">
                <a:latin typeface="+mn-lt"/>
              </a:endParaRPr>
            </a:p>
            <a:p>
              <a:pPr algn="ctr" eaLnBrk="1" hangingPunct="1">
                <a:defRPr/>
              </a:pPr>
              <a:r>
                <a:rPr lang="en-US" sz="1600" dirty="0">
                  <a:latin typeface="+mn-lt"/>
                </a:rPr>
                <a:t>Might</a:t>
              </a:r>
            </a:p>
          </p:txBody>
        </p:sp>
        <p:cxnSp>
          <p:nvCxnSpPr>
            <p:cNvPr id="46" name="Straight Connector 45">
              <a:extLst>
                <a:ext uri="{FF2B5EF4-FFF2-40B4-BE49-F238E27FC236}">
                  <a16:creationId xmlns:a16="http://schemas.microsoft.com/office/drawing/2014/main" id="{51A6587C-736E-4DD3-A240-7EFC65328E47}"/>
                </a:ext>
              </a:extLst>
            </p:cNvPr>
            <p:cNvCxnSpPr/>
            <p:nvPr/>
          </p:nvCxnSpPr>
          <p:spPr bwMode="auto">
            <a:xfrm>
              <a:off x="313545" y="883033"/>
              <a:ext cx="968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0070B97D-3C32-4F06-8F46-379AC431277C}"/>
              </a:ext>
            </a:extLst>
          </p:cNvPr>
          <p:cNvSpPr/>
          <p:nvPr/>
        </p:nvSpPr>
        <p:spPr>
          <a:xfrm>
            <a:off x="163847" y="4626114"/>
            <a:ext cx="11864305" cy="707886"/>
          </a:xfrm>
          <a:prstGeom prst="rect">
            <a:avLst/>
          </a:prstGeom>
        </p:spPr>
        <p:txBody>
          <a:bodyPr wrap="square">
            <a:spAutoFit/>
          </a:bodyPr>
          <a:lstStyle/>
          <a:p>
            <a:r>
              <a:rPr lang="en-US" sz="2000" b="1" dirty="0">
                <a:solidFill>
                  <a:srgbClr val="00FF00"/>
                </a:solidFill>
                <a:latin typeface="+mn-lt"/>
              </a:rPr>
              <a:t>Elder Boyd K. Packer: </a:t>
            </a:r>
            <a:r>
              <a:rPr lang="en-US" sz="2000" dirty="0">
                <a:solidFill>
                  <a:schemeClr val="bg1"/>
                </a:solidFill>
                <a:latin typeface="+mn-lt"/>
              </a:rPr>
              <a:t>“He does not have to be spiteful or vengeful in order that punishment will come from the breaking of the moral code. </a:t>
            </a:r>
            <a:r>
              <a:rPr lang="en-US" sz="2000" dirty="0">
                <a:solidFill>
                  <a:srgbClr val="00FF00"/>
                </a:solidFill>
                <a:latin typeface="+mn-lt"/>
              </a:rPr>
              <a:t>The laws are established of themselves</a:t>
            </a:r>
            <a:r>
              <a:rPr lang="en-US" sz="2000" dirty="0">
                <a:solidFill>
                  <a:schemeClr val="bg1"/>
                </a:solidFill>
                <a:latin typeface="+mn-lt"/>
              </a:rPr>
              <a:t>.” </a:t>
            </a:r>
            <a:r>
              <a:rPr lang="en-US" sz="1200" dirty="0">
                <a:solidFill>
                  <a:schemeClr val="bg1"/>
                </a:solidFill>
                <a:latin typeface="+mn-lt"/>
              </a:rPr>
              <a:t>("Why Stay Morally Clean", April 1972 General Conference)</a:t>
            </a:r>
          </a:p>
        </p:txBody>
      </p:sp>
      <p:sp>
        <p:nvSpPr>
          <p:cNvPr id="16" name="Rectangle 15">
            <a:extLst>
              <a:ext uri="{FF2B5EF4-FFF2-40B4-BE49-F238E27FC236}">
                <a16:creationId xmlns:a16="http://schemas.microsoft.com/office/drawing/2014/main" id="{1320412C-465A-42BA-A382-A5E41D215F63}"/>
              </a:ext>
            </a:extLst>
          </p:cNvPr>
          <p:cNvSpPr/>
          <p:nvPr/>
        </p:nvSpPr>
        <p:spPr>
          <a:xfrm>
            <a:off x="191047" y="5382161"/>
            <a:ext cx="11986940" cy="1323439"/>
          </a:xfrm>
          <a:prstGeom prst="rect">
            <a:avLst/>
          </a:prstGeom>
        </p:spPr>
        <p:txBody>
          <a:bodyPr wrap="square">
            <a:spAutoFit/>
          </a:bodyPr>
          <a:lstStyle/>
          <a:p>
            <a:pPr marL="0" marR="0">
              <a:spcBef>
                <a:spcPts val="0"/>
              </a:spcBef>
              <a:spcAft>
                <a:spcPts val="0"/>
              </a:spcAft>
            </a:pPr>
            <a:r>
              <a:rPr lang="en-US" sz="2000" b="1" dirty="0">
                <a:solidFill>
                  <a:srgbClr val="00FF00"/>
                </a:solidFill>
                <a:latin typeface="+mn-lt"/>
              </a:rPr>
              <a:t>Alma 43:13 </a:t>
            </a:r>
            <a:r>
              <a:rPr lang="en-US" sz="2000" dirty="0">
                <a:solidFill>
                  <a:schemeClr val="bg1"/>
                </a:solidFill>
                <a:latin typeface="+mn-lt"/>
              </a:rPr>
              <a:t>“Therefore, according to </a:t>
            </a:r>
            <a:r>
              <a:rPr lang="en-US" sz="2000" dirty="0">
                <a:solidFill>
                  <a:srgbClr val="00FF00"/>
                </a:solidFill>
                <a:latin typeface="+mn-lt"/>
              </a:rPr>
              <a:t>justice</a:t>
            </a:r>
            <a:r>
              <a:rPr lang="en-US" sz="2000" dirty="0">
                <a:solidFill>
                  <a:schemeClr val="bg1"/>
                </a:solidFill>
                <a:latin typeface="+mn-lt"/>
              </a:rPr>
              <a:t>, the plan of redemption could not be brought about, only on </a:t>
            </a:r>
            <a:r>
              <a:rPr lang="en-US" sz="2000" dirty="0">
                <a:solidFill>
                  <a:srgbClr val="FFFF00"/>
                </a:solidFill>
                <a:latin typeface="+mn-lt"/>
              </a:rPr>
              <a:t>conditions</a:t>
            </a:r>
            <a:r>
              <a:rPr lang="en-US" sz="2000" dirty="0">
                <a:solidFill>
                  <a:schemeClr val="bg1"/>
                </a:solidFill>
                <a:latin typeface="+mn-lt"/>
              </a:rPr>
              <a:t> of repentance of men in this probationary state, yea, this preparatory state; for except it were for these </a:t>
            </a:r>
            <a:r>
              <a:rPr lang="en-US" sz="2000" dirty="0">
                <a:solidFill>
                  <a:srgbClr val="FFFF00"/>
                </a:solidFill>
                <a:latin typeface="+mn-lt"/>
              </a:rPr>
              <a:t>conditions</a:t>
            </a:r>
            <a:r>
              <a:rPr lang="en-US" sz="2000" dirty="0">
                <a:solidFill>
                  <a:schemeClr val="bg1"/>
                </a:solidFill>
                <a:latin typeface="+mn-lt"/>
              </a:rPr>
              <a:t>, </a:t>
            </a:r>
            <a:r>
              <a:rPr lang="en-US" sz="2000" dirty="0">
                <a:solidFill>
                  <a:srgbClr val="00FF00"/>
                </a:solidFill>
                <a:latin typeface="+mn-lt"/>
              </a:rPr>
              <a:t>mercy</a:t>
            </a:r>
            <a:r>
              <a:rPr lang="en-US" sz="2000" dirty="0">
                <a:solidFill>
                  <a:schemeClr val="bg1"/>
                </a:solidFill>
                <a:latin typeface="+mn-lt"/>
              </a:rPr>
              <a:t> could not take effect except it should destroy the work of justice. Now the work of justice could not be destroyed; if so, </a:t>
            </a:r>
            <a:r>
              <a:rPr lang="en-US" sz="2000" dirty="0">
                <a:solidFill>
                  <a:srgbClr val="FFFF00"/>
                </a:solidFill>
                <a:latin typeface="+mn-lt"/>
              </a:rPr>
              <a:t>God would cease to be God</a:t>
            </a:r>
            <a:r>
              <a:rPr lang="en-US" sz="2000" dirty="0">
                <a:solidFill>
                  <a:schemeClr val="bg1"/>
                </a:solidFill>
                <a:latin typeface="+mn-lt"/>
              </a:rPr>
              <a:t>.”</a:t>
            </a:r>
            <a:endParaRPr lang="en-US" sz="1200" dirty="0">
              <a:solidFill>
                <a:schemeClr val="bg1"/>
              </a:solidFill>
              <a:latin typeface="+mn-lt"/>
            </a:endParaRPr>
          </a:p>
        </p:txBody>
      </p:sp>
    </p:spTree>
    <p:extLst>
      <p:ext uri="{BB962C8B-B14F-4D97-AF65-F5344CB8AC3E}">
        <p14:creationId xmlns:p14="http://schemas.microsoft.com/office/powerpoint/2010/main" val="12554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2" grpId="0"/>
      <p:bldP spid="1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266CC-3FA6-45BA-9D91-442479377C30}"/>
              </a:ext>
            </a:extLst>
          </p:cNvPr>
          <p:cNvSpPr/>
          <p:nvPr/>
        </p:nvSpPr>
        <p:spPr>
          <a:xfrm>
            <a:off x="6563697" y="228600"/>
            <a:ext cx="5475903" cy="639839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380D129-EAFB-4DD3-A173-42E6DD1DA93E}"/>
              </a:ext>
            </a:extLst>
          </p:cNvPr>
          <p:cNvSpPr/>
          <p:nvPr/>
        </p:nvSpPr>
        <p:spPr>
          <a:xfrm>
            <a:off x="7824584" y="1221372"/>
            <a:ext cx="4062616" cy="5255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2590D33-560F-4369-806C-5DA6E24F4B60}"/>
              </a:ext>
            </a:extLst>
          </p:cNvPr>
          <p:cNvSpPr/>
          <p:nvPr/>
        </p:nvSpPr>
        <p:spPr>
          <a:xfrm>
            <a:off x="277832" y="233194"/>
            <a:ext cx="5513368" cy="6396206"/>
          </a:xfrm>
          <a:prstGeom prst="rect">
            <a:avLst/>
          </a:prstGeom>
          <a:solidFill>
            <a:srgbClr val="EFC8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13BA00D-19DB-4B3C-99C6-AECBFB94A12A}"/>
              </a:ext>
            </a:extLst>
          </p:cNvPr>
          <p:cNvSpPr/>
          <p:nvPr/>
        </p:nvSpPr>
        <p:spPr>
          <a:xfrm>
            <a:off x="423852" y="1106776"/>
            <a:ext cx="4071948" cy="537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air of feet&#10;&#10;Description automatically generated with low confidence">
            <a:extLst>
              <a:ext uri="{FF2B5EF4-FFF2-40B4-BE49-F238E27FC236}">
                <a16:creationId xmlns:a16="http://schemas.microsoft.com/office/drawing/2014/main" id="{647DC761-FA07-41A2-B63E-5C9D6A306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919" y="1110756"/>
            <a:ext cx="2205934" cy="2624423"/>
          </a:xfrm>
          <a:prstGeom prst="rect">
            <a:avLst/>
          </a:prstGeom>
        </p:spPr>
      </p:pic>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3</a:t>
            </a:fld>
            <a:endParaRPr lang="en-US" dirty="0"/>
          </a:p>
        </p:txBody>
      </p:sp>
      <p:sp>
        <p:nvSpPr>
          <p:cNvPr id="43" name="TextBox 42">
            <a:extLst>
              <a:ext uri="{FF2B5EF4-FFF2-40B4-BE49-F238E27FC236}">
                <a16:creationId xmlns:a16="http://schemas.microsoft.com/office/drawing/2014/main" id="{DE7748CC-FE18-409E-ADA3-79FF97C3FB8C}"/>
              </a:ext>
            </a:extLst>
          </p:cNvPr>
          <p:cNvSpPr txBox="1"/>
          <p:nvPr/>
        </p:nvSpPr>
        <p:spPr bwMode="auto">
          <a:xfrm>
            <a:off x="8144715" y="143470"/>
            <a:ext cx="3209085" cy="923330"/>
          </a:xfrm>
          <a:prstGeom prst="rect">
            <a:avLst/>
          </a:prstGeom>
          <a:noFill/>
        </p:spPr>
        <p:txBody>
          <a:bodyPr wrap="none">
            <a:spAutoFit/>
          </a:bodyPr>
          <a:lstStyle/>
          <a:p>
            <a:pPr algn="ctr" eaLnBrk="1" hangingPunct="1">
              <a:defRPr/>
            </a:pPr>
            <a:r>
              <a:rPr lang="en-US" sz="5400" dirty="0">
                <a:solidFill>
                  <a:srgbClr val="00B050"/>
                </a:solidFill>
                <a:latin typeface="+mn-lt"/>
              </a:rPr>
              <a:t>Lord’s Plan</a:t>
            </a:r>
          </a:p>
        </p:txBody>
      </p:sp>
      <p:pic>
        <p:nvPicPr>
          <p:cNvPr id="57" name="Picture 22">
            <a:extLst>
              <a:ext uri="{FF2B5EF4-FFF2-40B4-BE49-F238E27FC236}">
                <a16:creationId xmlns:a16="http://schemas.microsoft.com/office/drawing/2014/main" id="{0558FC19-6ADD-4DCC-BDFF-D99C483CAB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741" y="396756"/>
            <a:ext cx="844846" cy="175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83F678F6-9FE1-46C9-A8BB-F68412553121}"/>
              </a:ext>
            </a:extLst>
          </p:cNvPr>
          <p:cNvSpPr txBox="1"/>
          <p:nvPr/>
        </p:nvSpPr>
        <p:spPr bwMode="auto">
          <a:xfrm>
            <a:off x="803967" y="143470"/>
            <a:ext cx="3353034" cy="923330"/>
          </a:xfrm>
          <a:prstGeom prst="rect">
            <a:avLst/>
          </a:prstGeom>
          <a:noFill/>
        </p:spPr>
        <p:txBody>
          <a:bodyPr wrap="none">
            <a:spAutoFit/>
          </a:bodyPr>
          <a:lstStyle/>
          <a:p>
            <a:pPr algn="ctr" eaLnBrk="1" hangingPunct="1">
              <a:defRPr/>
            </a:pPr>
            <a:r>
              <a:rPr lang="en-US" sz="5400" dirty="0">
                <a:solidFill>
                  <a:srgbClr val="FF0000"/>
                </a:solidFill>
                <a:latin typeface="+mn-lt"/>
              </a:rPr>
              <a:t>Devil’s Plan</a:t>
            </a:r>
          </a:p>
        </p:txBody>
      </p:sp>
      <p:sp>
        <p:nvSpPr>
          <p:cNvPr id="66" name="TextBox 65">
            <a:extLst>
              <a:ext uri="{FF2B5EF4-FFF2-40B4-BE49-F238E27FC236}">
                <a16:creationId xmlns:a16="http://schemas.microsoft.com/office/drawing/2014/main" id="{278ABD11-F28F-452C-8F54-3D28E7AADCD6}"/>
              </a:ext>
            </a:extLst>
          </p:cNvPr>
          <p:cNvSpPr txBox="1"/>
          <p:nvPr/>
        </p:nvSpPr>
        <p:spPr bwMode="auto">
          <a:xfrm>
            <a:off x="4648200" y="4203623"/>
            <a:ext cx="878766" cy="954107"/>
          </a:xfrm>
          <a:prstGeom prst="rect">
            <a:avLst/>
          </a:prstGeom>
          <a:noFill/>
        </p:spPr>
        <p:txBody>
          <a:bodyPr wrap="none">
            <a:spAutoFit/>
          </a:bodyPr>
          <a:lstStyle/>
          <a:p>
            <a:pPr algn="ctr" eaLnBrk="1" hangingPunct="1">
              <a:defRPr/>
            </a:pPr>
            <a:r>
              <a:rPr lang="en-US" sz="2800" dirty="0">
                <a:latin typeface="+mn-lt"/>
              </a:rPr>
              <a:t>One </a:t>
            </a:r>
            <a:br>
              <a:rPr lang="en-US" sz="2800" dirty="0">
                <a:latin typeface="+mn-lt"/>
              </a:rPr>
            </a:br>
            <a:r>
              <a:rPr lang="en-US" sz="2800" dirty="0">
                <a:latin typeface="+mn-lt"/>
              </a:rPr>
              <a:t>Boot</a:t>
            </a:r>
          </a:p>
        </p:txBody>
      </p:sp>
      <p:sp>
        <p:nvSpPr>
          <p:cNvPr id="67" name="TextBox 66">
            <a:extLst>
              <a:ext uri="{FF2B5EF4-FFF2-40B4-BE49-F238E27FC236}">
                <a16:creationId xmlns:a16="http://schemas.microsoft.com/office/drawing/2014/main" id="{890427EE-02CC-483C-ABE9-AA410898A938}"/>
              </a:ext>
            </a:extLst>
          </p:cNvPr>
          <p:cNvSpPr txBox="1"/>
          <p:nvPr/>
        </p:nvSpPr>
        <p:spPr bwMode="auto">
          <a:xfrm>
            <a:off x="4653393" y="2202998"/>
            <a:ext cx="868379" cy="954107"/>
          </a:xfrm>
          <a:prstGeom prst="rect">
            <a:avLst/>
          </a:prstGeom>
          <a:noFill/>
        </p:spPr>
        <p:txBody>
          <a:bodyPr wrap="none">
            <a:spAutoFit/>
          </a:bodyPr>
          <a:lstStyle/>
          <a:p>
            <a:pPr algn="ctr" eaLnBrk="1" hangingPunct="1">
              <a:defRPr/>
            </a:pPr>
            <a:r>
              <a:rPr lang="en-US" sz="2800" dirty="0">
                <a:latin typeface="+mn-lt"/>
              </a:rPr>
              <a:t>Two </a:t>
            </a:r>
            <a:br>
              <a:rPr lang="en-US" sz="2800" dirty="0">
                <a:latin typeface="+mn-lt"/>
              </a:rPr>
            </a:br>
            <a:r>
              <a:rPr lang="en-US" sz="2800" dirty="0">
                <a:latin typeface="+mn-lt"/>
              </a:rPr>
              <a:t>Feet</a:t>
            </a:r>
          </a:p>
        </p:txBody>
      </p:sp>
      <p:pic>
        <p:nvPicPr>
          <p:cNvPr id="36" name="Picture 4" descr="http://www.wpclipart.com/signs_symbol/assorted/assorted_5/X_mark_hand_drawn_T.png">
            <a:extLst>
              <a:ext uri="{FF2B5EF4-FFF2-40B4-BE49-F238E27FC236}">
                <a16:creationId xmlns:a16="http://schemas.microsoft.com/office/drawing/2014/main" id="{5431FE58-5FF3-46D5-9B4E-F01CA12CA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38110">
            <a:off x="1031763" y="1767271"/>
            <a:ext cx="1503605" cy="16036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5" name="Object 74">
            <a:extLst>
              <a:ext uri="{FF2B5EF4-FFF2-40B4-BE49-F238E27FC236}">
                <a16:creationId xmlns:a16="http://schemas.microsoft.com/office/drawing/2014/main" id="{71DA4BB0-9C97-428A-B040-EFE7D2A7B34E}"/>
              </a:ext>
            </a:extLst>
          </p:cNvPr>
          <p:cNvGraphicFramePr>
            <a:graphicFrameLocks noChangeAspect="1"/>
          </p:cNvGraphicFramePr>
          <p:nvPr>
            <p:extLst>
              <p:ext uri="{D42A27DB-BD31-4B8C-83A1-F6EECF244321}">
                <p14:modId xmlns:p14="http://schemas.microsoft.com/office/powerpoint/2010/main" val="3354282543"/>
              </p:ext>
            </p:extLst>
          </p:nvPr>
        </p:nvGraphicFramePr>
        <p:xfrm>
          <a:off x="1911984" y="3811379"/>
          <a:ext cx="1377325" cy="2411228"/>
        </p:xfrm>
        <a:graphic>
          <a:graphicData uri="http://schemas.openxmlformats.org/presentationml/2006/ole">
            <mc:AlternateContent xmlns:mc="http://schemas.openxmlformats.org/markup-compatibility/2006">
              <mc:Choice xmlns:v="urn:schemas-microsoft-com:vml" Requires="v">
                <p:oleObj r:id="rId5" imgW="1203840" imgH="2106000" progId="">
                  <p:embed/>
                </p:oleObj>
              </mc:Choice>
              <mc:Fallback>
                <p:oleObj r:id="rId5" imgW="1203840" imgH="2106000" progId="">
                  <p:embed/>
                  <p:pic>
                    <p:nvPicPr>
                      <p:cNvPr id="75" name="Object 74">
                        <a:extLst>
                          <a:ext uri="{FF2B5EF4-FFF2-40B4-BE49-F238E27FC236}">
                            <a16:creationId xmlns:a16="http://schemas.microsoft.com/office/drawing/2014/main" id="{71DA4BB0-9C97-428A-B040-EFE7D2A7B34E}"/>
                          </a:ext>
                        </a:extLst>
                      </p:cNvPr>
                      <p:cNvPicPr/>
                      <p:nvPr/>
                    </p:nvPicPr>
                    <p:blipFill>
                      <a:blip r:embed="rId6"/>
                      <a:stretch>
                        <a:fillRect/>
                      </a:stretch>
                    </p:blipFill>
                    <p:spPr>
                      <a:xfrm>
                        <a:off x="1911984" y="3811379"/>
                        <a:ext cx="1377325" cy="2411228"/>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DCF6181D-94C1-4BC7-8C9E-0FC8B3BB23FC}"/>
              </a:ext>
            </a:extLst>
          </p:cNvPr>
          <p:cNvGrpSpPr/>
          <p:nvPr/>
        </p:nvGrpSpPr>
        <p:grpSpPr>
          <a:xfrm>
            <a:off x="1073784" y="4062466"/>
            <a:ext cx="2999027" cy="2414534"/>
            <a:chOff x="1073784" y="4062466"/>
            <a:chExt cx="2999027" cy="2414534"/>
          </a:xfrm>
        </p:grpSpPr>
        <p:sp>
          <p:nvSpPr>
            <p:cNvPr id="29" name="TextBox 28">
              <a:extLst>
                <a:ext uri="{FF2B5EF4-FFF2-40B4-BE49-F238E27FC236}">
                  <a16:creationId xmlns:a16="http://schemas.microsoft.com/office/drawing/2014/main" id="{47CA0344-A05D-4D6E-B715-AB18EE674466}"/>
                </a:ext>
              </a:extLst>
            </p:cNvPr>
            <p:cNvSpPr txBox="1"/>
            <p:nvPr/>
          </p:nvSpPr>
          <p:spPr>
            <a:xfrm>
              <a:off x="1111532" y="4062466"/>
              <a:ext cx="2632452" cy="646331"/>
            </a:xfrm>
            <a:prstGeom prst="rect">
              <a:avLst/>
            </a:prstGeom>
            <a:noFill/>
          </p:spPr>
          <p:txBody>
            <a:bodyPr wrap="none" rtlCol="0">
              <a:spAutoFit/>
            </a:bodyPr>
            <a:lstStyle/>
            <a:p>
              <a:pPr algn="ctr"/>
              <a:r>
                <a:rPr lang="en-US" sz="3600" dirty="0">
                  <a:solidFill>
                    <a:srgbClr val="C00000"/>
                  </a:solidFill>
                  <a:effectLst>
                    <a:outerShdw blurRad="38100" dist="38100" dir="2700000" algn="tl">
                      <a:srgbClr val="000000">
                        <a:alpha val="43137"/>
                      </a:srgbClr>
                    </a:outerShdw>
                  </a:effectLst>
                  <a:latin typeface="BankGothic Md BT" panose="020B0807020203060204" pitchFamily="34" charset="0"/>
                </a:rPr>
                <a:t>socialism</a:t>
              </a:r>
            </a:p>
          </p:txBody>
        </p:sp>
        <p:sp>
          <p:nvSpPr>
            <p:cNvPr id="74" name="TextBox 73">
              <a:extLst>
                <a:ext uri="{FF2B5EF4-FFF2-40B4-BE49-F238E27FC236}">
                  <a16:creationId xmlns:a16="http://schemas.microsoft.com/office/drawing/2014/main" id="{56D87382-8859-42B0-9236-563F7D5AA453}"/>
                </a:ext>
              </a:extLst>
            </p:cNvPr>
            <p:cNvSpPr txBox="1"/>
            <p:nvPr/>
          </p:nvSpPr>
          <p:spPr bwMode="auto">
            <a:xfrm>
              <a:off x="1073784" y="6076890"/>
              <a:ext cx="2999027" cy="400110"/>
            </a:xfrm>
            <a:prstGeom prst="rect">
              <a:avLst/>
            </a:prstGeom>
            <a:noFill/>
          </p:spPr>
          <p:txBody>
            <a:bodyPr wrap="square">
              <a:spAutoFit/>
            </a:bodyPr>
            <a:lstStyle/>
            <a:p>
              <a:pPr algn="ctr" eaLnBrk="1" hangingPunct="1">
                <a:defRPr/>
              </a:pPr>
              <a:r>
                <a:rPr lang="en-US" sz="2000" dirty="0">
                  <a:solidFill>
                    <a:srgbClr val="FF0000"/>
                  </a:solidFill>
                  <a:latin typeface="+mn-lt"/>
                </a:rPr>
                <a:t>Authoritarian Government</a:t>
              </a:r>
            </a:p>
          </p:txBody>
        </p:sp>
      </p:grpSp>
      <p:grpSp>
        <p:nvGrpSpPr>
          <p:cNvPr id="6" name="Group 5">
            <a:extLst>
              <a:ext uri="{FF2B5EF4-FFF2-40B4-BE49-F238E27FC236}">
                <a16:creationId xmlns:a16="http://schemas.microsoft.com/office/drawing/2014/main" id="{47226C8D-CCB8-4E05-8E2B-DB03A714AB2A}"/>
              </a:ext>
            </a:extLst>
          </p:cNvPr>
          <p:cNvGrpSpPr/>
          <p:nvPr/>
        </p:nvGrpSpPr>
        <p:grpSpPr>
          <a:xfrm>
            <a:off x="1299356" y="1938064"/>
            <a:ext cx="2341358" cy="1044007"/>
            <a:chOff x="1299356" y="1938064"/>
            <a:chExt cx="2341358" cy="1044007"/>
          </a:xfrm>
        </p:grpSpPr>
        <p:sp>
          <p:nvSpPr>
            <p:cNvPr id="71" name="TextBox 70">
              <a:extLst>
                <a:ext uri="{FF2B5EF4-FFF2-40B4-BE49-F238E27FC236}">
                  <a16:creationId xmlns:a16="http://schemas.microsoft.com/office/drawing/2014/main" id="{CABA30F3-8B71-4E72-97BE-A5C183B788D1}"/>
                </a:ext>
              </a:extLst>
            </p:cNvPr>
            <p:cNvSpPr txBox="1"/>
            <p:nvPr/>
          </p:nvSpPr>
          <p:spPr>
            <a:xfrm rot="396065" flipH="1">
              <a:off x="2346857" y="2520406"/>
              <a:ext cx="938783" cy="461665"/>
            </a:xfrm>
            <a:prstGeom prst="rect">
              <a:avLst/>
            </a:prstGeom>
            <a:noFill/>
          </p:spPr>
          <p:txBody>
            <a:bodyPr wrap="none" rtlCol="0">
              <a:spAutoFit/>
            </a:bodyPr>
            <a:lstStyle/>
            <a:p>
              <a:pPr algn="ctr"/>
              <a:r>
                <a:rPr lang="en-US" sz="1200" b="1" dirty="0">
                  <a:latin typeface="BankGothic Md BT" panose="020B0807020203060204" pitchFamily="34" charset="0"/>
                </a:rPr>
                <a:t>Social</a:t>
              </a:r>
            </a:p>
            <a:p>
              <a:pPr algn="ctr"/>
              <a:r>
                <a:rPr lang="en-US" sz="1200" b="1" dirty="0">
                  <a:latin typeface="BankGothic Md BT" panose="020B0807020203060204" pitchFamily="34" charset="0"/>
                </a:rPr>
                <a:t>Equality</a:t>
              </a:r>
            </a:p>
          </p:txBody>
        </p:sp>
        <p:sp>
          <p:nvSpPr>
            <p:cNvPr id="72" name="TextBox 71">
              <a:extLst>
                <a:ext uri="{FF2B5EF4-FFF2-40B4-BE49-F238E27FC236}">
                  <a16:creationId xmlns:a16="http://schemas.microsoft.com/office/drawing/2014/main" id="{52D76154-1550-4FCF-9218-9811A7F2403C}"/>
                </a:ext>
              </a:extLst>
            </p:cNvPr>
            <p:cNvSpPr txBox="1"/>
            <p:nvPr/>
          </p:nvSpPr>
          <p:spPr>
            <a:xfrm rot="21203935">
              <a:off x="1477713" y="2503376"/>
              <a:ext cx="829907" cy="461665"/>
            </a:xfrm>
            <a:prstGeom prst="rect">
              <a:avLst/>
            </a:prstGeom>
            <a:noFill/>
          </p:spPr>
          <p:txBody>
            <a:bodyPr wrap="none" rtlCol="0">
              <a:spAutoFit/>
            </a:bodyPr>
            <a:lstStyle/>
            <a:p>
              <a:pPr algn="ctr"/>
              <a:r>
                <a:rPr lang="en-US" sz="1200" b="1" dirty="0">
                  <a:latin typeface="BankGothic Md BT" panose="020B0807020203060204" pitchFamily="34" charset="0"/>
                </a:rPr>
                <a:t>Liberty</a:t>
              </a:r>
            </a:p>
            <a:p>
              <a:pPr algn="ctr"/>
              <a:r>
                <a:rPr lang="en-US" sz="1200" b="1" dirty="0">
                  <a:latin typeface="BankGothic Md BT" panose="020B0807020203060204" pitchFamily="34" charset="0"/>
                </a:rPr>
                <a:t>Rights</a:t>
              </a:r>
            </a:p>
          </p:txBody>
        </p:sp>
        <p:sp>
          <p:nvSpPr>
            <p:cNvPr id="33" name="TextBox 32">
              <a:extLst>
                <a:ext uri="{FF2B5EF4-FFF2-40B4-BE49-F238E27FC236}">
                  <a16:creationId xmlns:a16="http://schemas.microsoft.com/office/drawing/2014/main" id="{D60433AF-A569-4825-8844-75829F62D007}"/>
                </a:ext>
              </a:extLst>
            </p:cNvPr>
            <p:cNvSpPr txBox="1"/>
            <p:nvPr/>
          </p:nvSpPr>
          <p:spPr>
            <a:xfrm rot="396065" flipH="1">
              <a:off x="2307144" y="1938064"/>
              <a:ext cx="1333570" cy="461665"/>
            </a:xfrm>
            <a:prstGeom prst="rect">
              <a:avLst/>
            </a:prstGeom>
            <a:noFill/>
          </p:spPr>
          <p:txBody>
            <a:bodyPr wrap="none" rtlCol="0">
              <a:spAutoFit/>
            </a:bodyPr>
            <a:lstStyle/>
            <a:p>
              <a:pPr algn="ctr"/>
              <a:r>
                <a:rPr lang="en-US" sz="1200" b="1" dirty="0">
                  <a:latin typeface="BankGothic Md BT" panose="020B0807020203060204" pitchFamily="34" charset="0"/>
                </a:rPr>
                <a:t>Promote</a:t>
              </a:r>
            </a:p>
            <a:p>
              <a:pPr algn="ctr"/>
              <a:r>
                <a:rPr lang="en-US" sz="1200" b="1" dirty="0">
                  <a:latin typeface="BankGothic Md BT" panose="020B0807020203060204" pitchFamily="34" charset="0"/>
                </a:rPr>
                <a:t>Benevolence</a:t>
              </a:r>
            </a:p>
          </p:txBody>
        </p:sp>
        <p:sp>
          <p:nvSpPr>
            <p:cNvPr id="37" name="TextBox 36">
              <a:extLst>
                <a:ext uri="{FF2B5EF4-FFF2-40B4-BE49-F238E27FC236}">
                  <a16:creationId xmlns:a16="http://schemas.microsoft.com/office/drawing/2014/main" id="{8A143A1B-DEC6-4BF5-9125-9751F2D706B3}"/>
                </a:ext>
              </a:extLst>
            </p:cNvPr>
            <p:cNvSpPr txBox="1"/>
            <p:nvPr/>
          </p:nvSpPr>
          <p:spPr>
            <a:xfrm rot="21203935">
              <a:off x="1299356" y="1956734"/>
              <a:ext cx="1027974" cy="461665"/>
            </a:xfrm>
            <a:prstGeom prst="rect">
              <a:avLst/>
            </a:prstGeom>
            <a:noFill/>
          </p:spPr>
          <p:txBody>
            <a:bodyPr wrap="none" rtlCol="0">
              <a:spAutoFit/>
            </a:bodyPr>
            <a:lstStyle/>
            <a:p>
              <a:pPr algn="ctr"/>
              <a:r>
                <a:rPr lang="en-US" sz="1200" b="1" dirty="0">
                  <a:latin typeface="BankGothic Md BT" panose="020B0807020203060204" pitchFamily="34" charset="0"/>
                </a:rPr>
                <a:t>Establish</a:t>
              </a:r>
            </a:p>
            <a:p>
              <a:pPr algn="ctr"/>
              <a:r>
                <a:rPr lang="en-US" sz="1200" b="1" dirty="0">
                  <a:latin typeface="BankGothic Md BT" panose="020B0807020203060204" pitchFamily="34" charset="0"/>
                </a:rPr>
                <a:t>Justice</a:t>
              </a:r>
            </a:p>
          </p:txBody>
        </p:sp>
      </p:grpSp>
      <p:pic>
        <p:nvPicPr>
          <p:cNvPr id="9" name="Picture 8" descr="A picture containing text&#10;&#10;Description automatically generated">
            <a:extLst>
              <a:ext uri="{FF2B5EF4-FFF2-40B4-BE49-F238E27FC236}">
                <a16:creationId xmlns:a16="http://schemas.microsoft.com/office/drawing/2014/main" id="{BC72E874-0F6C-45EB-98AA-28DBD962A9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8452" y="346815"/>
            <a:ext cx="724364" cy="1856184"/>
          </a:xfrm>
          <a:prstGeom prst="rect">
            <a:avLst/>
          </a:prstGeom>
        </p:spPr>
      </p:pic>
    </p:spTree>
    <p:extLst>
      <p:ext uri="{BB962C8B-B14F-4D97-AF65-F5344CB8AC3E}">
        <p14:creationId xmlns:p14="http://schemas.microsoft.com/office/powerpoint/2010/main" val="14952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266CC-3FA6-45BA-9D91-442479377C30}"/>
              </a:ext>
            </a:extLst>
          </p:cNvPr>
          <p:cNvSpPr/>
          <p:nvPr/>
        </p:nvSpPr>
        <p:spPr>
          <a:xfrm>
            <a:off x="6563697" y="228600"/>
            <a:ext cx="5475903" cy="639839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380D129-EAFB-4DD3-A173-42E6DD1DA93E}"/>
              </a:ext>
            </a:extLst>
          </p:cNvPr>
          <p:cNvSpPr/>
          <p:nvPr/>
        </p:nvSpPr>
        <p:spPr>
          <a:xfrm>
            <a:off x="7824584" y="1221372"/>
            <a:ext cx="4062616" cy="5255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air of feet&#10;&#10;Description automatically generated with low confidence">
            <a:extLst>
              <a:ext uri="{FF2B5EF4-FFF2-40B4-BE49-F238E27FC236}">
                <a16:creationId xmlns:a16="http://schemas.microsoft.com/office/drawing/2014/main" id="{B22251C7-6E84-4092-BF21-ED48A1555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1219200"/>
            <a:ext cx="2205934" cy="2624423"/>
          </a:xfrm>
          <a:prstGeom prst="rect">
            <a:avLst/>
          </a:prstGeom>
        </p:spPr>
      </p:pic>
      <p:sp>
        <p:nvSpPr>
          <p:cNvPr id="55" name="Rectangle 54">
            <a:extLst>
              <a:ext uri="{FF2B5EF4-FFF2-40B4-BE49-F238E27FC236}">
                <a16:creationId xmlns:a16="http://schemas.microsoft.com/office/drawing/2014/main" id="{12590D33-560F-4369-806C-5DA6E24F4B60}"/>
              </a:ext>
            </a:extLst>
          </p:cNvPr>
          <p:cNvSpPr/>
          <p:nvPr/>
        </p:nvSpPr>
        <p:spPr>
          <a:xfrm>
            <a:off x="277832" y="233194"/>
            <a:ext cx="5513368" cy="6396206"/>
          </a:xfrm>
          <a:prstGeom prst="rect">
            <a:avLst/>
          </a:prstGeom>
          <a:solidFill>
            <a:srgbClr val="EFC8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13BA00D-19DB-4B3C-99C6-AECBFB94A12A}"/>
              </a:ext>
            </a:extLst>
          </p:cNvPr>
          <p:cNvSpPr/>
          <p:nvPr/>
        </p:nvSpPr>
        <p:spPr>
          <a:xfrm>
            <a:off x="423852" y="1106776"/>
            <a:ext cx="4071948" cy="537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air of feet&#10;&#10;Description automatically generated with low confidence">
            <a:extLst>
              <a:ext uri="{FF2B5EF4-FFF2-40B4-BE49-F238E27FC236}">
                <a16:creationId xmlns:a16="http://schemas.microsoft.com/office/drawing/2014/main" id="{647DC761-FA07-41A2-B63E-5C9D6A306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919" y="1110756"/>
            <a:ext cx="2205934" cy="2624423"/>
          </a:xfrm>
          <a:prstGeom prst="rect">
            <a:avLst/>
          </a:prstGeom>
        </p:spPr>
      </p:pic>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4</a:t>
            </a:fld>
            <a:endParaRPr lang="en-US" dirty="0"/>
          </a:p>
        </p:txBody>
      </p:sp>
      <p:sp>
        <p:nvSpPr>
          <p:cNvPr id="43" name="TextBox 42">
            <a:extLst>
              <a:ext uri="{FF2B5EF4-FFF2-40B4-BE49-F238E27FC236}">
                <a16:creationId xmlns:a16="http://schemas.microsoft.com/office/drawing/2014/main" id="{DE7748CC-FE18-409E-ADA3-79FF97C3FB8C}"/>
              </a:ext>
            </a:extLst>
          </p:cNvPr>
          <p:cNvSpPr txBox="1"/>
          <p:nvPr/>
        </p:nvSpPr>
        <p:spPr bwMode="auto">
          <a:xfrm>
            <a:off x="8144715" y="143470"/>
            <a:ext cx="3209085" cy="923330"/>
          </a:xfrm>
          <a:prstGeom prst="rect">
            <a:avLst/>
          </a:prstGeom>
          <a:noFill/>
        </p:spPr>
        <p:txBody>
          <a:bodyPr wrap="none">
            <a:spAutoFit/>
          </a:bodyPr>
          <a:lstStyle/>
          <a:p>
            <a:pPr algn="ctr" eaLnBrk="1" hangingPunct="1">
              <a:defRPr/>
            </a:pPr>
            <a:r>
              <a:rPr lang="en-US" sz="5400" dirty="0">
                <a:solidFill>
                  <a:srgbClr val="00B050"/>
                </a:solidFill>
                <a:latin typeface="+mn-lt"/>
              </a:rPr>
              <a:t>Lord’s Plan</a:t>
            </a:r>
          </a:p>
        </p:txBody>
      </p:sp>
      <p:pic>
        <p:nvPicPr>
          <p:cNvPr id="57" name="Picture 22">
            <a:extLst>
              <a:ext uri="{FF2B5EF4-FFF2-40B4-BE49-F238E27FC236}">
                <a16:creationId xmlns:a16="http://schemas.microsoft.com/office/drawing/2014/main" id="{0558FC19-6ADD-4DCC-BDFF-D99C483CAB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741" y="396756"/>
            <a:ext cx="844846" cy="175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83F678F6-9FE1-46C9-A8BB-F68412553121}"/>
              </a:ext>
            </a:extLst>
          </p:cNvPr>
          <p:cNvSpPr txBox="1"/>
          <p:nvPr/>
        </p:nvSpPr>
        <p:spPr bwMode="auto">
          <a:xfrm>
            <a:off x="803967" y="143470"/>
            <a:ext cx="3353034" cy="923330"/>
          </a:xfrm>
          <a:prstGeom prst="rect">
            <a:avLst/>
          </a:prstGeom>
          <a:noFill/>
        </p:spPr>
        <p:txBody>
          <a:bodyPr wrap="none">
            <a:spAutoFit/>
          </a:bodyPr>
          <a:lstStyle/>
          <a:p>
            <a:pPr algn="ctr" eaLnBrk="1" hangingPunct="1">
              <a:defRPr/>
            </a:pPr>
            <a:r>
              <a:rPr lang="en-US" sz="5400" dirty="0">
                <a:solidFill>
                  <a:srgbClr val="FF0000"/>
                </a:solidFill>
                <a:latin typeface="+mn-lt"/>
              </a:rPr>
              <a:t>Devil’s Plan</a:t>
            </a:r>
          </a:p>
        </p:txBody>
      </p:sp>
      <p:sp>
        <p:nvSpPr>
          <p:cNvPr id="66" name="TextBox 65">
            <a:extLst>
              <a:ext uri="{FF2B5EF4-FFF2-40B4-BE49-F238E27FC236}">
                <a16:creationId xmlns:a16="http://schemas.microsoft.com/office/drawing/2014/main" id="{278ABD11-F28F-452C-8F54-3D28E7AADCD6}"/>
              </a:ext>
            </a:extLst>
          </p:cNvPr>
          <p:cNvSpPr txBox="1"/>
          <p:nvPr/>
        </p:nvSpPr>
        <p:spPr bwMode="auto">
          <a:xfrm>
            <a:off x="4648200" y="4203623"/>
            <a:ext cx="878766" cy="954107"/>
          </a:xfrm>
          <a:prstGeom prst="rect">
            <a:avLst/>
          </a:prstGeom>
          <a:noFill/>
        </p:spPr>
        <p:txBody>
          <a:bodyPr wrap="none">
            <a:spAutoFit/>
          </a:bodyPr>
          <a:lstStyle/>
          <a:p>
            <a:pPr algn="ctr" eaLnBrk="1" hangingPunct="1">
              <a:defRPr/>
            </a:pPr>
            <a:r>
              <a:rPr lang="en-US" sz="2800" dirty="0">
                <a:latin typeface="+mn-lt"/>
              </a:rPr>
              <a:t>One </a:t>
            </a:r>
            <a:br>
              <a:rPr lang="en-US" sz="2800" dirty="0">
                <a:latin typeface="+mn-lt"/>
              </a:rPr>
            </a:br>
            <a:r>
              <a:rPr lang="en-US" sz="2800" dirty="0">
                <a:latin typeface="+mn-lt"/>
              </a:rPr>
              <a:t>Boot</a:t>
            </a:r>
          </a:p>
        </p:txBody>
      </p:sp>
      <p:sp>
        <p:nvSpPr>
          <p:cNvPr id="67" name="TextBox 66">
            <a:extLst>
              <a:ext uri="{FF2B5EF4-FFF2-40B4-BE49-F238E27FC236}">
                <a16:creationId xmlns:a16="http://schemas.microsoft.com/office/drawing/2014/main" id="{890427EE-02CC-483C-ABE9-AA410898A938}"/>
              </a:ext>
            </a:extLst>
          </p:cNvPr>
          <p:cNvSpPr txBox="1"/>
          <p:nvPr/>
        </p:nvSpPr>
        <p:spPr bwMode="auto">
          <a:xfrm>
            <a:off x="4653393" y="2202998"/>
            <a:ext cx="868379" cy="954107"/>
          </a:xfrm>
          <a:prstGeom prst="rect">
            <a:avLst/>
          </a:prstGeom>
          <a:noFill/>
        </p:spPr>
        <p:txBody>
          <a:bodyPr wrap="none">
            <a:spAutoFit/>
          </a:bodyPr>
          <a:lstStyle/>
          <a:p>
            <a:pPr algn="ctr" eaLnBrk="1" hangingPunct="1">
              <a:defRPr/>
            </a:pPr>
            <a:r>
              <a:rPr lang="en-US" sz="2800" dirty="0">
                <a:latin typeface="+mn-lt"/>
              </a:rPr>
              <a:t>Two </a:t>
            </a:r>
            <a:br>
              <a:rPr lang="en-US" sz="2800" dirty="0">
                <a:latin typeface="+mn-lt"/>
              </a:rPr>
            </a:br>
            <a:r>
              <a:rPr lang="en-US" sz="2800" dirty="0">
                <a:latin typeface="+mn-lt"/>
              </a:rPr>
              <a:t>Feet</a:t>
            </a:r>
          </a:p>
        </p:txBody>
      </p:sp>
      <p:sp>
        <p:nvSpPr>
          <p:cNvPr id="71" name="TextBox 70">
            <a:extLst>
              <a:ext uri="{FF2B5EF4-FFF2-40B4-BE49-F238E27FC236}">
                <a16:creationId xmlns:a16="http://schemas.microsoft.com/office/drawing/2014/main" id="{CABA30F3-8B71-4E72-97BE-A5C183B788D1}"/>
              </a:ext>
            </a:extLst>
          </p:cNvPr>
          <p:cNvSpPr txBox="1"/>
          <p:nvPr/>
        </p:nvSpPr>
        <p:spPr>
          <a:xfrm rot="396065" flipH="1">
            <a:off x="2346857" y="2520406"/>
            <a:ext cx="938783" cy="461665"/>
          </a:xfrm>
          <a:prstGeom prst="rect">
            <a:avLst/>
          </a:prstGeom>
          <a:noFill/>
        </p:spPr>
        <p:txBody>
          <a:bodyPr wrap="none" rtlCol="0">
            <a:spAutoFit/>
          </a:bodyPr>
          <a:lstStyle/>
          <a:p>
            <a:pPr algn="ctr"/>
            <a:r>
              <a:rPr lang="en-US" sz="1200" b="1" dirty="0">
                <a:latin typeface="BankGothic Md BT" panose="020B0807020203060204" pitchFamily="34" charset="0"/>
              </a:rPr>
              <a:t>Social</a:t>
            </a:r>
          </a:p>
          <a:p>
            <a:pPr algn="ctr"/>
            <a:r>
              <a:rPr lang="en-US" sz="1200" b="1" dirty="0">
                <a:latin typeface="BankGothic Md BT" panose="020B0807020203060204" pitchFamily="34" charset="0"/>
              </a:rPr>
              <a:t>Equality</a:t>
            </a:r>
          </a:p>
        </p:txBody>
      </p:sp>
      <p:sp>
        <p:nvSpPr>
          <p:cNvPr id="72" name="TextBox 71">
            <a:extLst>
              <a:ext uri="{FF2B5EF4-FFF2-40B4-BE49-F238E27FC236}">
                <a16:creationId xmlns:a16="http://schemas.microsoft.com/office/drawing/2014/main" id="{52D76154-1550-4FCF-9218-9811A7F2403C}"/>
              </a:ext>
            </a:extLst>
          </p:cNvPr>
          <p:cNvSpPr txBox="1"/>
          <p:nvPr/>
        </p:nvSpPr>
        <p:spPr>
          <a:xfrm rot="21203935">
            <a:off x="1477713" y="2503376"/>
            <a:ext cx="829907" cy="461665"/>
          </a:xfrm>
          <a:prstGeom prst="rect">
            <a:avLst/>
          </a:prstGeom>
          <a:noFill/>
        </p:spPr>
        <p:txBody>
          <a:bodyPr wrap="none" rtlCol="0">
            <a:spAutoFit/>
          </a:bodyPr>
          <a:lstStyle/>
          <a:p>
            <a:pPr algn="ctr"/>
            <a:r>
              <a:rPr lang="en-US" sz="1200" b="1" dirty="0">
                <a:latin typeface="BankGothic Md BT" panose="020B0807020203060204" pitchFamily="34" charset="0"/>
              </a:rPr>
              <a:t>Liberty</a:t>
            </a:r>
          </a:p>
          <a:p>
            <a:pPr algn="ctr"/>
            <a:r>
              <a:rPr lang="en-US" sz="1200" b="1" dirty="0">
                <a:latin typeface="BankGothic Md BT" panose="020B0807020203060204" pitchFamily="34" charset="0"/>
              </a:rPr>
              <a:t>Rights</a:t>
            </a:r>
          </a:p>
        </p:txBody>
      </p:sp>
      <p:pic>
        <p:nvPicPr>
          <p:cNvPr id="36" name="Picture 4" descr="http://www.wpclipart.com/signs_symbol/assorted/assorted_5/X_mark_hand_drawn_T.png">
            <a:extLst>
              <a:ext uri="{FF2B5EF4-FFF2-40B4-BE49-F238E27FC236}">
                <a16:creationId xmlns:a16="http://schemas.microsoft.com/office/drawing/2014/main" id="{5431FE58-5FF3-46D5-9B4E-F01CA12CA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38110">
            <a:off x="1039334" y="1767271"/>
            <a:ext cx="1503605" cy="16036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5" name="Object 74">
            <a:extLst>
              <a:ext uri="{FF2B5EF4-FFF2-40B4-BE49-F238E27FC236}">
                <a16:creationId xmlns:a16="http://schemas.microsoft.com/office/drawing/2014/main" id="{71DA4BB0-9C97-428A-B040-EFE7D2A7B34E}"/>
              </a:ext>
            </a:extLst>
          </p:cNvPr>
          <p:cNvGraphicFramePr>
            <a:graphicFrameLocks noChangeAspect="1"/>
          </p:cNvGraphicFramePr>
          <p:nvPr/>
        </p:nvGraphicFramePr>
        <p:xfrm>
          <a:off x="1911984" y="3811379"/>
          <a:ext cx="1377325" cy="2411228"/>
        </p:xfrm>
        <a:graphic>
          <a:graphicData uri="http://schemas.openxmlformats.org/presentationml/2006/ole">
            <mc:AlternateContent xmlns:mc="http://schemas.openxmlformats.org/markup-compatibility/2006">
              <mc:Choice xmlns:v="urn:schemas-microsoft-com:vml" Requires="v">
                <p:oleObj r:id="rId5" imgW="1203840" imgH="2106000" progId="">
                  <p:embed/>
                </p:oleObj>
              </mc:Choice>
              <mc:Fallback>
                <p:oleObj r:id="rId5" imgW="1203840" imgH="2106000" progId="">
                  <p:embed/>
                  <p:pic>
                    <p:nvPicPr>
                      <p:cNvPr id="75" name="Object 74">
                        <a:extLst>
                          <a:ext uri="{FF2B5EF4-FFF2-40B4-BE49-F238E27FC236}">
                            <a16:creationId xmlns:a16="http://schemas.microsoft.com/office/drawing/2014/main" id="{71DA4BB0-9C97-428A-B040-EFE7D2A7B34E}"/>
                          </a:ext>
                        </a:extLst>
                      </p:cNvPr>
                      <p:cNvPicPr/>
                      <p:nvPr/>
                    </p:nvPicPr>
                    <p:blipFill>
                      <a:blip r:embed="rId6"/>
                      <a:stretch>
                        <a:fillRect/>
                      </a:stretch>
                    </p:blipFill>
                    <p:spPr>
                      <a:xfrm>
                        <a:off x="1911984" y="3811379"/>
                        <a:ext cx="1377325" cy="2411228"/>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47CA0344-A05D-4D6E-B715-AB18EE674466}"/>
              </a:ext>
            </a:extLst>
          </p:cNvPr>
          <p:cNvSpPr txBox="1"/>
          <p:nvPr/>
        </p:nvSpPr>
        <p:spPr>
          <a:xfrm>
            <a:off x="1111532" y="4062466"/>
            <a:ext cx="2632452" cy="646331"/>
          </a:xfrm>
          <a:prstGeom prst="rect">
            <a:avLst/>
          </a:prstGeom>
          <a:noFill/>
        </p:spPr>
        <p:txBody>
          <a:bodyPr wrap="none" rtlCol="0">
            <a:spAutoFit/>
          </a:bodyPr>
          <a:lstStyle/>
          <a:p>
            <a:pPr algn="ctr"/>
            <a:r>
              <a:rPr lang="en-US" sz="3600" dirty="0">
                <a:solidFill>
                  <a:srgbClr val="C00000"/>
                </a:solidFill>
                <a:effectLst>
                  <a:outerShdw blurRad="38100" dist="38100" dir="2700000" algn="tl">
                    <a:srgbClr val="000000">
                      <a:alpha val="43137"/>
                    </a:srgbClr>
                  </a:outerShdw>
                </a:effectLst>
                <a:latin typeface="BankGothic Md BT" panose="020B0807020203060204" pitchFamily="34" charset="0"/>
              </a:rPr>
              <a:t>socialism</a:t>
            </a:r>
          </a:p>
        </p:txBody>
      </p:sp>
      <p:sp>
        <p:nvSpPr>
          <p:cNvPr id="74" name="TextBox 73">
            <a:extLst>
              <a:ext uri="{FF2B5EF4-FFF2-40B4-BE49-F238E27FC236}">
                <a16:creationId xmlns:a16="http://schemas.microsoft.com/office/drawing/2014/main" id="{56D87382-8859-42B0-9236-563F7D5AA453}"/>
              </a:ext>
            </a:extLst>
          </p:cNvPr>
          <p:cNvSpPr txBox="1"/>
          <p:nvPr/>
        </p:nvSpPr>
        <p:spPr bwMode="auto">
          <a:xfrm>
            <a:off x="1073784" y="6076890"/>
            <a:ext cx="2999027" cy="400110"/>
          </a:xfrm>
          <a:prstGeom prst="rect">
            <a:avLst/>
          </a:prstGeom>
          <a:noFill/>
        </p:spPr>
        <p:txBody>
          <a:bodyPr wrap="square">
            <a:spAutoFit/>
          </a:bodyPr>
          <a:lstStyle/>
          <a:p>
            <a:pPr algn="ctr" eaLnBrk="1" hangingPunct="1">
              <a:defRPr/>
            </a:pPr>
            <a:r>
              <a:rPr lang="en-US" sz="2000" dirty="0">
                <a:solidFill>
                  <a:srgbClr val="FF0000"/>
                </a:solidFill>
                <a:latin typeface="+mn-lt"/>
              </a:rPr>
              <a:t>Authoritarian Government</a:t>
            </a:r>
          </a:p>
        </p:txBody>
      </p:sp>
      <p:sp>
        <p:nvSpPr>
          <p:cNvPr id="33" name="TextBox 32">
            <a:extLst>
              <a:ext uri="{FF2B5EF4-FFF2-40B4-BE49-F238E27FC236}">
                <a16:creationId xmlns:a16="http://schemas.microsoft.com/office/drawing/2014/main" id="{D60433AF-A569-4825-8844-75829F62D007}"/>
              </a:ext>
            </a:extLst>
          </p:cNvPr>
          <p:cNvSpPr txBox="1"/>
          <p:nvPr/>
        </p:nvSpPr>
        <p:spPr>
          <a:xfrm rot="396065" flipH="1">
            <a:off x="2307144" y="1938064"/>
            <a:ext cx="1333570" cy="461665"/>
          </a:xfrm>
          <a:prstGeom prst="rect">
            <a:avLst/>
          </a:prstGeom>
          <a:noFill/>
        </p:spPr>
        <p:txBody>
          <a:bodyPr wrap="none" rtlCol="0">
            <a:spAutoFit/>
          </a:bodyPr>
          <a:lstStyle/>
          <a:p>
            <a:pPr algn="ctr"/>
            <a:r>
              <a:rPr lang="en-US" sz="1200" b="1" dirty="0">
                <a:latin typeface="BankGothic Md BT" panose="020B0807020203060204" pitchFamily="34" charset="0"/>
              </a:rPr>
              <a:t>Promote</a:t>
            </a:r>
          </a:p>
          <a:p>
            <a:pPr algn="ctr"/>
            <a:r>
              <a:rPr lang="en-US" sz="1200" b="1" dirty="0">
                <a:latin typeface="BankGothic Md BT" panose="020B0807020203060204" pitchFamily="34" charset="0"/>
              </a:rPr>
              <a:t>Benevolence</a:t>
            </a:r>
          </a:p>
        </p:txBody>
      </p:sp>
      <p:sp>
        <p:nvSpPr>
          <p:cNvPr id="37" name="TextBox 36">
            <a:extLst>
              <a:ext uri="{FF2B5EF4-FFF2-40B4-BE49-F238E27FC236}">
                <a16:creationId xmlns:a16="http://schemas.microsoft.com/office/drawing/2014/main" id="{8A143A1B-DEC6-4BF5-9125-9751F2D706B3}"/>
              </a:ext>
            </a:extLst>
          </p:cNvPr>
          <p:cNvSpPr txBox="1"/>
          <p:nvPr/>
        </p:nvSpPr>
        <p:spPr>
          <a:xfrm rot="21203935">
            <a:off x="1299356" y="1956734"/>
            <a:ext cx="1027974" cy="461665"/>
          </a:xfrm>
          <a:prstGeom prst="rect">
            <a:avLst/>
          </a:prstGeom>
          <a:noFill/>
        </p:spPr>
        <p:txBody>
          <a:bodyPr wrap="none" rtlCol="0">
            <a:spAutoFit/>
          </a:bodyPr>
          <a:lstStyle/>
          <a:p>
            <a:pPr algn="ctr"/>
            <a:r>
              <a:rPr lang="en-US" sz="1200" b="1" dirty="0">
                <a:latin typeface="BankGothic Md BT" panose="020B0807020203060204" pitchFamily="34" charset="0"/>
              </a:rPr>
              <a:t>Establish</a:t>
            </a:r>
          </a:p>
          <a:p>
            <a:pPr algn="ctr"/>
            <a:r>
              <a:rPr lang="en-US" sz="1200" b="1" dirty="0">
                <a:latin typeface="BankGothic Md BT" panose="020B0807020203060204" pitchFamily="34" charset="0"/>
              </a:rPr>
              <a:t>Justice</a:t>
            </a:r>
          </a:p>
        </p:txBody>
      </p:sp>
      <p:sp>
        <p:nvSpPr>
          <p:cNvPr id="23" name="TextBox 22">
            <a:extLst>
              <a:ext uri="{FF2B5EF4-FFF2-40B4-BE49-F238E27FC236}">
                <a16:creationId xmlns:a16="http://schemas.microsoft.com/office/drawing/2014/main" id="{CAF518CB-F6AB-42C2-AC37-2D0CE91E14A6}"/>
              </a:ext>
            </a:extLst>
          </p:cNvPr>
          <p:cNvSpPr txBox="1"/>
          <p:nvPr/>
        </p:nvSpPr>
        <p:spPr>
          <a:xfrm rot="396065" flipH="1">
            <a:off x="9704356" y="2576734"/>
            <a:ext cx="938783" cy="461665"/>
          </a:xfrm>
          <a:prstGeom prst="rect">
            <a:avLst/>
          </a:prstGeom>
          <a:noFill/>
        </p:spPr>
        <p:txBody>
          <a:bodyPr wrap="none" rtlCol="0">
            <a:spAutoFit/>
          </a:bodyPr>
          <a:lstStyle/>
          <a:p>
            <a:pPr algn="ctr"/>
            <a:r>
              <a:rPr lang="en-US" sz="1200" b="1" dirty="0">
                <a:latin typeface="BankGothic Md BT" panose="020B0807020203060204" pitchFamily="34" charset="0"/>
              </a:rPr>
              <a:t>Social</a:t>
            </a:r>
          </a:p>
          <a:p>
            <a:pPr algn="ctr"/>
            <a:r>
              <a:rPr lang="en-US" sz="1200" b="1" dirty="0">
                <a:latin typeface="BankGothic Md BT" panose="020B0807020203060204" pitchFamily="34" charset="0"/>
              </a:rPr>
              <a:t>Equality</a:t>
            </a:r>
          </a:p>
        </p:txBody>
      </p:sp>
      <p:sp>
        <p:nvSpPr>
          <p:cNvPr id="24" name="TextBox 23">
            <a:extLst>
              <a:ext uri="{FF2B5EF4-FFF2-40B4-BE49-F238E27FC236}">
                <a16:creationId xmlns:a16="http://schemas.microsoft.com/office/drawing/2014/main" id="{4C2E6A68-45E4-41D5-B7B7-EBA6A99051BB}"/>
              </a:ext>
            </a:extLst>
          </p:cNvPr>
          <p:cNvSpPr txBox="1"/>
          <p:nvPr/>
        </p:nvSpPr>
        <p:spPr>
          <a:xfrm rot="21203935">
            <a:off x="8817507" y="2568303"/>
            <a:ext cx="829907" cy="461665"/>
          </a:xfrm>
          <a:prstGeom prst="rect">
            <a:avLst/>
          </a:prstGeom>
          <a:noFill/>
        </p:spPr>
        <p:txBody>
          <a:bodyPr wrap="none" rtlCol="0">
            <a:spAutoFit/>
          </a:bodyPr>
          <a:lstStyle/>
          <a:p>
            <a:pPr algn="ctr"/>
            <a:r>
              <a:rPr lang="en-US" sz="1200" b="1" dirty="0">
                <a:latin typeface="BankGothic Md BT" panose="020B0807020203060204" pitchFamily="34" charset="0"/>
              </a:rPr>
              <a:t>Liberty</a:t>
            </a:r>
          </a:p>
          <a:p>
            <a:pPr algn="ctr"/>
            <a:r>
              <a:rPr lang="en-US" sz="1200" b="1" dirty="0">
                <a:latin typeface="BankGothic Md BT" panose="020B0807020203060204" pitchFamily="34" charset="0"/>
              </a:rPr>
              <a:t>Rights</a:t>
            </a:r>
          </a:p>
        </p:txBody>
      </p:sp>
      <p:sp>
        <p:nvSpPr>
          <p:cNvPr id="26" name="TextBox 25">
            <a:extLst>
              <a:ext uri="{FF2B5EF4-FFF2-40B4-BE49-F238E27FC236}">
                <a16:creationId xmlns:a16="http://schemas.microsoft.com/office/drawing/2014/main" id="{B1C84A1F-42E1-4B16-ACE9-A6A1008E040C}"/>
              </a:ext>
            </a:extLst>
          </p:cNvPr>
          <p:cNvSpPr txBox="1"/>
          <p:nvPr/>
        </p:nvSpPr>
        <p:spPr>
          <a:xfrm rot="396065" flipH="1">
            <a:off x="9693314" y="2054014"/>
            <a:ext cx="1333570" cy="461665"/>
          </a:xfrm>
          <a:prstGeom prst="rect">
            <a:avLst/>
          </a:prstGeom>
          <a:noFill/>
        </p:spPr>
        <p:txBody>
          <a:bodyPr wrap="none" rtlCol="0">
            <a:spAutoFit/>
          </a:bodyPr>
          <a:lstStyle/>
          <a:p>
            <a:pPr algn="ctr"/>
            <a:r>
              <a:rPr lang="en-US" sz="1200" b="1" dirty="0">
                <a:latin typeface="BankGothic Md BT" panose="020B0807020203060204" pitchFamily="34" charset="0"/>
              </a:rPr>
              <a:t>Promote</a:t>
            </a:r>
          </a:p>
          <a:p>
            <a:pPr algn="ctr"/>
            <a:r>
              <a:rPr lang="en-US" sz="1200" b="1" dirty="0">
                <a:latin typeface="BankGothic Md BT" panose="020B0807020203060204" pitchFamily="34" charset="0"/>
              </a:rPr>
              <a:t>Benevolence</a:t>
            </a:r>
          </a:p>
        </p:txBody>
      </p:sp>
      <p:sp>
        <p:nvSpPr>
          <p:cNvPr id="27" name="TextBox 26">
            <a:extLst>
              <a:ext uri="{FF2B5EF4-FFF2-40B4-BE49-F238E27FC236}">
                <a16:creationId xmlns:a16="http://schemas.microsoft.com/office/drawing/2014/main" id="{F31E3B02-DBED-4EC8-80DE-0A8528297106}"/>
              </a:ext>
            </a:extLst>
          </p:cNvPr>
          <p:cNvSpPr txBox="1"/>
          <p:nvPr/>
        </p:nvSpPr>
        <p:spPr>
          <a:xfrm rot="21203935">
            <a:off x="8685526" y="2002911"/>
            <a:ext cx="1027974" cy="461665"/>
          </a:xfrm>
          <a:prstGeom prst="rect">
            <a:avLst/>
          </a:prstGeom>
          <a:noFill/>
        </p:spPr>
        <p:txBody>
          <a:bodyPr wrap="none" rtlCol="0">
            <a:spAutoFit/>
          </a:bodyPr>
          <a:lstStyle/>
          <a:p>
            <a:pPr algn="ctr"/>
            <a:r>
              <a:rPr lang="en-US" sz="1200" b="1" dirty="0">
                <a:latin typeface="BankGothic Md BT" panose="020B0807020203060204" pitchFamily="34" charset="0"/>
              </a:rPr>
              <a:t>Establish</a:t>
            </a:r>
          </a:p>
          <a:p>
            <a:pPr algn="ctr"/>
            <a:r>
              <a:rPr lang="en-US" sz="1200" b="1" dirty="0">
                <a:latin typeface="BankGothic Md BT" panose="020B0807020203060204" pitchFamily="34" charset="0"/>
              </a:rPr>
              <a:t>Justice</a:t>
            </a:r>
          </a:p>
        </p:txBody>
      </p:sp>
      <p:sp>
        <p:nvSpPr>
          <p:cNvPr id="30" name="TextBox 29">
            <a:extLst>
              <a:ext uri="{FF2B5EF4-FFF2-40B4-BE49-F238E27FC236}">
                <a16:creationId xmlns:a16="http://schemas.microsoft.com/office/drawing/2014/main" id="{7BA770B5-0A20-455C-B4F9-F30CF418E3CE}"/>
              </a:ext>
            </a:extLst>
          </p:cNvPr>
          <p:cNvSpPr txBox="1"/>
          <p:nvPr/>
        </p:nvSpPr>
        <p:spPr bwMode="auto">
          <a:xfrm>
            <a:off x="6670702" y="4210425"/>
            <a:ext cx="1019831" cy="954107"/>
          </a:xfrm>
          <a:prstGeom prst="rect">
            <a:avLst/>
          </a:prstGeom>
          <a:noFill/>
        </p:spPr>
        <p:txBody>
          <a:bodyPr wrap="none">
            <a:spAutoFit/>
          </a:bodyPr>
          <a:lstStyle/>
          <a:p>
            <a:pPr algn="ctr" eaLnBrk="1" hangingPunct="1">
              <a:defRPr/>
            </a:pPr>
            <a:r>
              <a:rPr lang="en-US" sz="2800" dirty="0">
                <a:latin typeface="+mn-lt"/>
              </a:rPr>
              <a:t>Two </a:t>
            </a:r>
            <a:br>
              <a:rPr lang="en-US" sz="2800" dirty="0">
                <a:latin typeface="+mn-lt"/>
              </a:rPr>
            </a:br>
            <a:r>
              <a:rPr lang="en-US" sz="2800" dirty="0">
                <a:latin typeface="+mn-lt"/>
              </a:rPr>
              <a:t>Boots</a:t>
            </a:r>
          </a:p>
        </p:txBody>
      </p:sp>
      <p:sp>
        <p:nvSpPr>
          <p:cNvPr id="31" name="TextBox 30">
            <a:extLst>
              <a:ext uri="{FF2B5EF4-FFF2-40B4-BE49-F238E27FC236}">
                <a16:creationId xmlns:a16="http://schemas.microsoft.com/office/drawing/2014/main" id="{165604C5-15B4-4DCC-889E-3DDFC7AB7F65}"/>
              </a:ext>
            </a:extLst>
          </p:cNvPr>
          <p:cNvSpPr txBox="1"/>
          <p:nvPr/>
        </p:nvSpPr>
        <p:spPr bwMode="auto">
          <a:xfrm>
            <a:off x="6746427" y="2209800"/>
            <a:ext cx="868379" cy="954107"/>
          </a:xfrm>
          <a:prstGeom prst="rect">
            <a:avLst/>
          </a:prstGeom>
          <a:noFill/>
        </p:spPr>
        <p:txBody>
          <a:bodyPr wrap="none">
            <a:spAutoFit/>
          </a:bodyPr>
          <a:lstStyle/>
          <a:p>
            <a:pPr algn="ctr" eaLnBrk="1" hangingPunct="1">
              <a:defRPr/>
            </a:pPr>
            <a:r>
              <a:rPr lang="en-US" sz="2800" dirty="0">
                <a:latin typeface="+mn-lt"/>
              </a:rPr>
              <a:t>Two </a:t>
            </a:r>
            <a:br>
              <a:rPr lang="en-US" sz="2800" dirty="0">
                <a:latin typeface="+mn-lt"/>
              </a:rPr>
            </a:br>
            <a:r>
              <a:rPr lang="en-US" sz="2800" dirty="0">
                <a:latin typeface="+mn-lt"/>
              </a:rPr>
              <a:t>Feet</a:t>
            </a:r>
          </a:p>
        </p:txBody>
      </p:sp>
      <p:grpSp>
        <p:nvGrpSpPr>
          <p:cNvPr id="34" name="Group 33">
            <a:extLst>
              <a:ext uri="{FF2B5EF4-FFF2-40B4-BE49-F238E27FC236}">
                <a16:creationId xmlns:a16="http://schemas.microsoft.com/office/drawing/2014/main" id="{CD22A744-0EF8-4B4F-8B21-01E02E3BBEE2}"/>
              </a:ext>
            </a:extLst>
          </p:cNvPr>
          <p:cNvGrpSpPr/>
          <p:nvPr/>
        </p:nvGrpSpPr>
        <p:grpSpPr>
          <a:xfrm>
            <a:off x="8003952" y="3962400"/>
            <a:ext cx="3730848" cy="2364235"/>
            <a:chOff x="657668" y="3772841"/>
            <a:chExt cx="3730848" cy="2364235"/>
          </a:xfrm>
        </p:grpSpPr>
        <p:pic>
          <p:nvPicPr>
            <p:cNvPr id="39" name="Picture 38" descr="A close-up of a shoe&#10;&#10;Description automatically generated with low confidence">
              <a:extLst>
                <a:ext uri="{FF2B5EF4-FFF2-40B4-BE49-F238E27FC236}">
                  <a16:creationId xmlns:a16="http://schemas.microsoft.com/office/drawing/2014/main" id="{E0732240-A999-4BED-8AD9-4610C9C21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668" y="3787063"/>
              <a:ext cx="1892812" cy="2350013"/>
            </a:xfrm>
            <a:prstGeom prst="rect">
              <a:avLst/>
            </a:prstGeom>
          </p:spPr>
        </p:pic>
        <p:pic>
          <p:nvPicPr>
            <p:cNvPr id="40" name="Picture 39" descr="A close-up of a boot&#10;&#10;Description automatically generated with low confidence">
              <a:extLst>
                <a:ext uri="{FF2B5EF4-FFF2-40B4-BE49-F238E27FC236}">
                  <a16:creationId xmlns:a16="http://schemas.microsoft.com/office/drawing/2014/main" id="{1385C064-8DAC-427B-ADEE-7A72964F6D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5704" y="3772841"/>
              <a:ext cx="1892812" cy="2350013"/>
            </a:xfrm>
            <a:prstGeom prst="rect">
              <a:avLst/>
            </a:prstGeom>
          </p:spPr>
        </p:pic>
      </p:grpSp>
      <p:sp>
        <p:nvSpPr>
          <p:cNvPr id="42" name="TextBox 41">
            <a:extLst>
              <a:ext uri="{FF2B5EF4-FFF2-40B4-BE49-F238E27FC236}">
                <a16:creationId xmlns:a16="http://schemas.microsoft.com/office/drawing/2014/main" id="{F72F926C-912A-404F-9B0E-45F0A67A17A1}"/>
              </a:ext>
            </a:extLst>
          </p:cNvPr>
          <p:cNvSpPr txBox="1"/>
          <p:nvPr/>
        </p:nvSpPr>
        <p:spPr bwMode="auto">
          <a:xfrm>
            <a:off x="7958596" y="6140035"/>
            <a:ext cx="2605843" cy="400110"/>
          </a:xfrm>
          <a:prstGeom prst="rect">
            <a:avLst/>
          </a:prstGeom>
          <a:noFill/>
        </p:spPr>
        <p:txBody>
          <a:bodyPr wrap="none">
            <a:spAutoFit/>
          </a:bodyPr>
          <a:lstStyle/>
          <a:p>
            <a:pPr algn="ctr" eaLnBrk="1" hangingPunct="1">
              <a:defRPr/>
            </a:pPr>
            <a:r>
              <a:rPr lang="en-US" sz="2000" dirty="0">
                <a:solidFill>
                  <a:srgbClr val="00B050"/>
                </a:solidFill>
                <a:latin typeface="+mn-lt"/>
              </a:rPr>
              <a:t>Constitutional Republic</a:t>
            </a:r>
          </a:p>
        </p:txBody>
      </p:sp>
      <p:sp>
        <p:nvSpPr>
          <p:cNvPr id="44" name="TextBox 43">
            <a:extLst>
              <a:ext uri="{FF2B5EF4-FFF2-40B4-BE49-F238E27FC236}">
                <a16:creationId xmlns:a16="http://schemas.microsoft.com/office/drawing/2014/main" id="{7A780866-E15E-48B9-B5AD-7A7C3FDF7619}"/>
              </a:ext>
            </a:extLst>
          </p:cNvPr>
          <p:cNvSpPr txBox="1"/>
          <p:nvPr/>
        </p:nvSpPr>
        <p:spPr bwMode="auto">
          <a:xfrm>
            <a:off x="10793563" y="6153090"/>
            <a:ext cx="633507" cy="400110"/>
          </a:xfrm>
          <a:prstGeom prst="rect">
            <a:avLst/>
          </a:prstGeom>
          <a:noFill/>
        </p:spPr>
        <p:txBody>
          <a:bodyPr wrap="none">
            <a:spAutoFit/>
          </a:bodyPr>
          <a:lstStyle/>
          <a:p>
            <a:pPr algn="ctr" eaLnBrk="1" hangingPunct="1">
              <a:defRPr/>
            </a:pPr>
            <a:r>
              <a:rPr lang="en-US" sz="2000" dirty="0">
                <a:solidFill>
                  <a:srgbClr val="00B050"/>
                </a:solidFill>
                <a:latin typeface="+mn-lt"/>
              </a:rPr>
              <a:t>Zion</a:t>
            </a:r>
          </a:p>
        </p:txBody>
      </p:sp>
      <p:sp>
        <p:nvSpPr>
          <p:cNvPr id="45" name="TextBox 44">
            <a:extLst>
              <a:ext uri="{FF2B5EF4-FFF2-40B4-BE49-F238E27FC236}">
                <a16:creationId xmlns:a16="http://schemas.microsoft.com/office/drawing/2014/main" id="{BA9430F3-6C5D-4423-8BC7-79CA444793E1}"/>
              </a:ext>
            </a:extLst>
          </p:cNvPr>
          <p:cNvSpPr txBox="1"/>
          <p:nvPr/>
        </p:nvSpPr>
        <p:spPr>
          <a:xfrm>
            <a:off x="8301164" y="4356023"/>
            <a:ext cx="3099376" cy="1323439"/>
          </a:xfrm>
          <a:prstGeom prst="rect">
            <a:avLst/>
          </a:prstGeom>
          <a:noFill/>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latin typeface="BankGothic Md BT" panose="020B0807020203060204" pitchFamily="34" charset="0"/>
              </a:rPr>
              <a:t>Kingdom</a:t>
            </a:r>
          </a:p>
          <a:p>
            <a:pPr algn="ctr"/>
            <a:r>
              <a:rPr lang="en-US" sz="4000" dirty="0">
                <a:solidFill>
                  <a:srgbClr val="FFC000"/>
                </a:solidFill>
                <a:effectLst>
                  <a:outerShdw blurRad="38100" dist="38100" dir="2700000" algn="tl">
                    <a:srgbClr val="000000">
                      <a:alpha val="43137"/>
                    </a:srgbClr>
                  </a:outerShdw>
                </a:effectLst>
                <a:latin typeface="BankGothic Md BT" panose="020B0807020203060204" pitchFamily="34" charset="0"/>
              </a:rPr>
              <a:t>of god</a:t>
            </a:r>
          </a:p>
        </p:txBody>
      </p:sp>
      <p:sp>
        <p:nvSpPr>
          <p:cNvPr id="47" name="TextBox 46">
            <a:extLst>
              <a:ext uri="{FF2B5EF4-FFF2-40B4-BE49-F238E27FC236}">
                <a16:creationId xmlns:a16="http://schemas.microsoft.com/office/drawing/2014/main" id="{8E0AB1EA-70B8-4A81-9BCD-4A4B45487DD0}"/>
              </a:ext>
            </a:extLst>
          </p:cNvPr>
          <p:cNvSpPr txBox="1"/>
          <p:nvPr/>
        </p:nvSpPr>
        <p:spPr>
          <a:xfrm>
            <a:off x="7985428" y="3662356"/>
            <a:ext cx="3730848" cy="400110"/>
          </a:xfrm>
          <a:prstGeom prst="rect">
            <a:avLst/>
          </a:prstGeom>
          <a:noFill/>
        </p:spPr>
        <p:txBody>
          <a:bodyPr wrap="square">
            <a:spAutoFit/>
          </a:bodyPr>
          <a:lstStyle/>
          <a:p>
            <a:pPr algn="ctr"/>
            <a:r>
              <a:rPr lang="en-US" sz="2000" dirty="0">
                <a:solidFill>
                  <a:srgbClr val="00B050"/>
                </a:solidFill>
                <a:effectLst/>
                <a:latin typeface="Calibri" panose="020F0502020204030204" pitchFamily="34" charset="0"/>
              </a:rPr>
              <a:t>D&amp;C 76:56 </a:t>
            </a:r>
            <a:r>
              <a:rPr lang="en-US" sz="2000" dirty="0">
                <a:solidFill>
                  <a:srgbClr val="00B050"/>
                </a:solidFill>
                <a:latin typeface="Calibri" panose="020F0502020204030204" pitchFamily="34" charset="0"/>
              </a:rPr>
              <a:t>(P</a:t>
            </a:r>
            <a:r>
              <a:rPr lang="en-US" sz="2000" dirty="0">
                <a:solidFill>
                  <a:srgbClr val="00B050"/>
                </a:solidFill>
                <a:effectLst/>
                <a:latin typeface="Calibri" panose="020F0502020204030204" pitchFamily="34" charset="0"/>
              </a:rPr>
              <a:t>riests and </a:t>
            </a:r>
            <a:r>
              <a:rPr lang="en-US" sz="2000" dirty="0">
                <a:solidFill>
                  <a:srgbClr val="00B050"/>
                </a:solidFill>
                <a:latin typeface="Calibri" panose="020F0502020204030204" pitchFamily="34" charset="0"/>
              </a:rPr>
              <a:t>K</a:t>
            </a:r>
            <a:r>
              <a:rPr lang="en-US" sz="2000" dirty="0">
                <a:solidFill>
                  <a:srgbClr val="00B050"/>
                </a:solidFill>
                <a:effectLst/>
                <a:latin typeface="Calibri" panose="020F0502020204030204" pitchFamily="34" charset="0"/>
              </a:rPr>
              <a:t>ings)</a:t>
            </a:r>
            <a:endParaRPr lang="en-US" sz="2000" dirty="0">
              <a:solidFill>
                <a:srgbClr val="00B050"/>
              </a:solidFill>
            </a:endParaRPr>
          </a:p>
        </p:txBody>
      </p:sp>
      <p:pic>
        <p:nvPicPr>
          <p:cNvPr id="38" name="Picture 37" descr="A picture containing text&#10;&#10;Description automatically generated">
            <a:extLst>
              <a:ext uri="{FF2B5EF4-FFF2-40B4-BE49-F238E27FC236}">
                <a16:creationId xmlns:a16="http://schemas.microsoft.com/office/drawing/2014/main" id="{80DF46D4-E694-4226-8722-B0193BB226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8452" y="346815"/>
            <a:ext cx="724364" cy="1856184"/>
          </a:xfrm>
          <a:prstGeom prst="rect">
            <a:avLst/>
          </a:prstGeom>
        </p:spPr>
      </p:pic>
    </p:spTree>
    <p:extLst>
      <p:ext uri="{BB962C8B-B14F-4D97-AF65-F5344CB8AC3E}">
        <p14:creationId xmlns:p14="http://schemas.microsoft.com/office/powerpoint/2010/main" val="219979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2" grpId="0"/>
      <p:bldP spid="44" grpId="0"/>
      <p:bldP spid="45"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5</a:t>
            </a:fld>
            <a:endParaRPr lang="en-US" dirty="0"/>
          </a:p>
        </p:txBody>
      </p:sp>
      <p:pic>
        <p:nvPicPr>
          <p:cNvPr id="4" name="Picture 3" descr="A person with a beard&#10;&#10;Description automatically generated with low confidence">
            <a:extLst>
              <a:ext uri="{FF2B5EF4-FFF2-40B4-BE49-F238E27FC236}">
                <a16:creationId xmlns:a16="http://schemas.microsoft.com/office/drawing/2014/main" id="{C6E6E2E5-621C-4CD7-8205-02575CA23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20422"/>
            <a:ext cx="4953000" cy="6217155"/>
          </a:xfrm>
          <a:prstGeom prst="rect">
            <a:avLst/>
          </a:prstGeom>
        </p:spPr>
      </p:pic>
      <p:sp>
        <p:nvSpPr>
          <p:cNvPr id="7" name="TextBox 6">
            <a:extLst>
              <a:ext uri="{FF2B5EF4-FFF2-40B4-BE49-F238E27FC236}">
                <a16:creationId xmlns:a16="http://schemas.microsoft.com/office/drawing/2014/main" id="{550A4C6F-0CEB-4540-974E-87B0A5893B70}"/>
              </a:ext>
            </a:extLst>
          </p:cNvPr>
          <p:cNvSpPr txBox="1"/>
          <p:nvPr/>
        </p:nvSpPr>
        <p:spPr>
          <a:xfrm>
            <a:off x="5562600" y="273070"/>
            <a:ext cx="6324600" cy="6432530"/>
          </a:xfrm>
          <a:prstGeom prst="rect">
            <a:avLst/>
          </a:prstGeom>
          <a:noFill/>
        </p:spPr>
        <p:txBody>
          <a:bodyPr wrap="square">
            <a:spAutoFit/>
          </a:bodyPr>
          <a:lstStyle/>
          <a:p>
            <a:r>
              <a:rPr lang="en-US" sz="4000" dirty="0">
                <a:solidFill>
                  <a:srgbClr val="FF0000"/>
                </a:solidFill>
              </a:rPr>
              <a:t>“Religion is the sigh of the oppressed creature, the heart of a heartless world, and the soul of soulless conditions. It is the opium of the people. The abolition of religion as the illusory happiness of the people is the demand for their real happiness.” </a:t>
            </a:r>
          </a:p>
          <a:p>
            <a:r>
              <a:rPr lang="en-US" sz="1200" dirty="0">
                <a:solidFill>
                  <a:schemeClr val="bg1"/>
                </a:solidFill>
              </a:rPr>
              <a:t>(Contribution to the Critique of Hegel's Philosophy of Right, 1843)</a:t>
            </a:r>
          </a:p>
        </p:txBody>
      </p:sp>
    </p:spTree>
    <p:extLst>
      <p:ext uri="{BB962C8B-B14F-4D97-AF65-F5344CB8AC3E}">
        <p14:creationId xmlns:p14="http://schemas.microsoft.com/office/powerpoint/2010/main" val="65888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6</a:t>
            </a:fld>
            <a:endParaRPr lang="en-US" dirty="0"/>
          </a:p>
        </p:txBody>
      </p:sp>
      <p:sp>
        <p:nvSpPr>
          <p:cNvPr id="62" name="TextBox 61">
            <a:extLst>
              <a:ext uri="{FF2B5EF4-FFF2-40B4-BE49-F238E27FC236}">
                <a16:creationId xmlns:a16="http://schemas.microsoft.com/office/drawing/2014/main" id="{57A46930-DECB-4697-8F12-A6D70E595AD6}"/>
              </a:ext>
            </a:extLst>
          </p:cNvPr>
          <p:cNvSpPr txBox="1"/>
          <p:nvPr/>
        </p:nvSpPr>
        <p:spPr bwMode="auto">
          <a:xfrm>
            <a:off x="490996" y="5987635"/>
            <a:ext cx="2605843" cy="400110"/>
          </a:xfrm>
          <a:prstGeom prst="rect">
            <a:avLst/>
          </a:prstGeom>
          <a:noFill/>
        </p:spPr>
        <p:txBody>
          <a:bodyPr wrap="none">
            <a:spAutoFit/>
          </a:bodyPr>
          <a:lstStyle/>
          <a:p>
            <a:pPr algn="ctr" eaLnBrk="1" hangingPunct="1">
              <a:defRPr/>
            </a:pPr>
            <a:r>
              <a:rPr lang="en-US" sz="2000" dirty="0">
                <a:latin typeface="+mn-lt"/>
              </a:rPr>
              <a:t>Constitutional Republic</a:t>
            </a:r>
          </a:p>
        </p:txBody>
      </p:sp>
      <p:sp>
        <p:nvSpPr>
          <p:cNvPr id="63" name="TextBox 62">
            <a:extLst>
              <a:ext uri="{FF2B5EF4-FFF2-40B4-BE49-F238E27FC236}">
                <a16:creationId xmlns:a16="http://schemas.microsoft.com/office/drawing/2014/main" id="{F3EA256E-71F1-457C-AAD5-6FEF7DBF00E6}"/>
              </a:ext>
            </a:extLst>
          </p:cNvPr>
          <p:cNvSpPr txBox="1"/>
          <p:nvPr/>
        </p:nvSpPr>
        <p:spPr bwMode="auto">
          <a:xfrm>
            <a:off x="3325963" y="6000690"/>
            <a:ext cx="633507" cy="400110"/>
          </a:xfrm>
          <a:prstGeom prst="rect">
            <a:avLst/>
          </a:prstGeom>
          <a:noFill/>
        </p:spPr>
        <p:txBody>
          <a:bodyPr wrap="none">
            <a:spAutoFit/>
          </a:bodyPr>
          <a:lstStyle/>
          <a:p>
            <a:pPr algn="ctr" eaLnBrk="1" hangingPunct="1">
              <a:defRPr/>
            </a:pPr>
            <a:r>
              <a:rPr lang="en-US" sz="2000" dirty="0">
                <a:latin typeface="+mn-lt"/>
              </a:rPr>
              <a:t>Zion</a:t>
            </a:r>
          </a:p>
        </p:txBody>
      </p:sp>
      <p:sp>
        <p:nvSpPr>
          <p:cNvPr id="23" name="TextBox 22">
            <a:extLst>
              <a:ext uri="{FF2B5EF4-FFF2-40B4-BE49-F238E27FC236}">
                <a16:creationId xmlns:a16="http://schemas.microsoft.com/office/drawing/2014/main" id="{39506F75-CE7D-4221-9F70-40567FFCDCBC}"/>
              </a:ext>
            </a:extLst>
          </p:cNvPr>
          <p:cNvSpPr txBox="1"/>
          <p:nvPr/>
        </p:nvSpPr>
        <p:spPr>
          <a:xfrm>
            <a:off x="152400" y="873204"/>
            <a:ext cx="12039600" cy="677108"/>
          </a:xfrm>
          <a:prstGeom prst="rect">
            <a:avLst/>
          </a:prstGeom>
          <a:noFill/>
        </p:spPr>
        <p:txBody>
          <a:bodyPr wrap="square">
            <a:spAutoFit/>
          </a:bodyPr>
          <a:lstStyle/>
          <a:p>
            <a:r>
              <a:rPr lang="en-US" sz="1900" dirty="0">
                <a:solidFill>
                  <a:srgbClr val="00FF00"/>
                </a:solidFill>
                <a:latin typeface="Calibri" panose="020F0502020204030204" pitchFamily="34" charset="0"/>
              </a:rPr>
              <a:t>D&amp;C 134:9: </a:t>
            </a:r>
            <a:r>
              <a:rPr lang="en-US" sz="1900" dirty="0">
                <a:solidFill>
                  <a:schemeClr val="bg1"/>
                </a:solidFill>
                <a:latin typeface="Calibri" panose="020F0502020204030204" pitchFamily="34" charset="0"/>
              </a:rPr>
              <a:t>“We do not believe it </a:t>
            </a:r>
            <a:r>
              <a:rPr lang="en-US" sz="1900" dirty="0">
                <a:solidFill>
                  <a:srgbClr val="00FF00"/>
                </a:solidFill>
                <a:latin typeface="Calibri" panose="020F0502020204030204" pitchFamily="34" charset="0"/>
              </a:rPr>
              <a:t>just</a:t>
            </a:r>
            <a:r>
              <a:rPr lang="en-US" sz="1900" dirty="0">
                <a:solidFill>
                  <a:schemeClr val="bg1"/>
                </a:solidFill>
                <a:latin typeface="Calibri" panose="020F0502020204030204" pitchFamily="34" charset="0"/>
              </a:rPr>
              <a:t> to </a:t>
            </a:r>
            <a:r>
              <a:rPr lang="en-US" sz="1900" dirty="0">
                <a:solidFill>
                  <a:srgbClr val="FF0000"/>
                </a:solidFill>
                <a:latin typeface="Calibri" panose="020F0502020204030204" pitchFamily="34" charset="0"/>
              </a:rPr>
              <a:t>mingle religious influence with civil government</a:t>
            </a:r>
            <a:r>
              <a:rPr lang="en-US" sz="1900" dirty="0">
                <a:solidFill>
                  <a:schemeClr val="bg1"/>
                </a:solidFill>
                <a:latin typeface="Calibri" panose="020F0502020204030204" pitchFamily="34" charset="0"/>
              </a:rPr>
              <a:t>, whereby one religious society is fostered and another proscribed in its spiritual privileges, and the individual rights of its members, as citizens, denied.”</a:t>
            </a:r>
            <a:endParaRPr lang="en-US" sz="1900" dirty="0">
              <a:solidFill>
                <a:schemeClr val="bg1"/>
              </a:solidFill>
            </a:endParaRPr>
          </a:p>
        </p:txBody>
      </p:sp>
      <p:sp>
        <p:nvSpPr>
          <p:cNvPr id="24" name="TextBox 23">
            <a:extLst>
              <a:ext uri="{FF2B5EF4-FFF2-40B4-BE49-F238E27FC236}">
                <a16:creationId xmlns:a16="http://schemas.microsoft.com/office/drawing/2014/main" id="{61217CE2-70B6-43D0-A964-3AA3280E67F2}"/>
              </a:ext>
            </a:extLst>
          </p:cNvPr>
          <p:cNvSpPr txBox="1"/>
          <p:nvPr/>
        </p:nvSpPr>
        <p:spPr>
          <a:xfrm>
            <a:off x="228600" y="4385608"/>
            <a:ext cx="11963400" cy="1938992"/>
          </a:xfrm>
          <a:prstGeom prst="rect">
            <a:avLst/>
          </a:prstGeom>
          <a:noFill/>
        </p:spPr>
        <p:txBody>
          <a:bodyPr wrap="square">
            <a:spAutoFit/>
          </a:bodyPr>
          <a:lstStyle/>
          <a:p>
            <a:r>
              <a:rPr lang="en-US" sz="2000" dirty="0">
                <a:solidFill>
                  <a:srgbClr val="00FF00"/>
                </a:solidFill>
                <a:latin typeface="Calibri" panose="020F0502020204030204" pitchFamily="34" charset="0"/>
              </a:rPr>
              <a:t>D&amp;C 134:10 </a:t>
            </a:r>
            <a:r>
              <a:rPr lang="en-US" sz="2000" dirty="0">
                <a:solidFill>
                  <a:schemeClr val="bg1"/>
                </a:solidFill>
                <a:latin typeface="Calibri" panose="020F0502020204030204" pitchFamily="34" charset="0"/>
              </a:rPr>
              <a:t>“We believe that all religious societies have a </a:t>
            </a:r>
            <a:r>
              <a:rPr lang="en-US" sz="2000" dirty="0">
                <a:solidFill>
                  <a:srgbClr val="00FF00"/>
                </a:solidFill>
                <a:latin typeface="Calibri" panose="020F0502020204030204" pitchFamily="34" charset="0"/>
              </a:rPr>
              <a:t>right</a:t>
            </a:r>
            <a:r>
              <a:rPr lang="en-US" sz="2000" dirty="0">
                <a:solidFill>
                  <a:schemeClr val="bg1"/>
                </a:solidFill>
                <a:latin typeface="Calibri" panose="020F0502020204030204" pitchFamily="34" charset="0"/>
              </a:rPr>
              <a:t> to deal with their members for </a:t>
            </a:r>
            <a:r>
              <a:rPr lang="en-US" sz="2000" dirty="0">
                <a:solidFill>
                  <a:srgbClr val="FF0000"/>
                </a:solidFill>
                <a:latin typeface="Calibri" panose="020F0502020204030204" pitchFamily="34" charset="0"/>
              </a:rPr>
              <a:t>disorderly conduct</a:t>
            </a:r>
            <a:r>
              <a:rPr lang="en-US" sz="2000" dirty="0">
                <a:solidFill>
                  <a:schemeClr val="bg1"/>
                </a:solidFill>
                <a:latin typeface="Calibri" panose="020F0502020204030204" pitchFamily="34" charset="0"/>
              </a:rPr>
              <a:t>, according to the rules and regulations of such societies; provided that such dealings be for fellowship and good standing; but we do not believe that any religious society has authority to try men on the </a:t>
            </a:r>
            <a:r>
              <a:rPr lang="en-US" sz="2000" dirty="0">
                <a:solidFill>
                  <a:srgbClr val="00FF00"/>
                </a:solidFill>
                <a:latin typeface="Calibri" panose="020F0502020204030204" pitchFamily="34" charset="0"/>
              </a:rPr>
              <a:t>right of property </a:t>
            </a:r>
            <a:r>
              <a:rPr lang="en-US" sz="2000" dirty="0">
                <a:solidFill>
                  <a:schemeClr val="bg1"/>
                </a:solidFill>
                <a:latin typeface="Calibri" panose="020F0502020204030204" pitchFamily="34" charset="0"/>
              </a:rPr>
              <a:t>or</a:t>
            </a:r>
            <a:r>
              <a:rPr lang="en-US" sz="2000" dirty="0">
                <a:solidFill>
                  <a:srgbClr val="00FF00"/>
                </a:solidFill>
                <a:latin typeface="Calibri" panose="020F0502020204030204" pitchFamily="34" charset="0"/>
              </a:rPr>
              <a:t> life</a:t>
            </a:r>
            <a:r>
              <a:rPr lang="en-US" sz="2000" dirty="0">
                <a:solidFill>
                  <a:schemeClr val="bg1"/>
                </a:solidFill>
                <a:latin typeface="Calibri" panose="020F0502020204030204" pitchFamily="34" charset="0"/>
              </a:rPr>
              <a:t>, to take from them this </a:t>
            </a:r>
            <a:r>
              <a:rPr lang="en-US" sz="2000" dirty="0">
                <a:solidFill>
                  <a:srgbClr val="00FF00"/>
                </a:solidFill>
                <a:latin typeface="Calibri" panose="020F0502020204030204" pitchFamily="34" charset="0"/>
              </a:rPr>
              <a:t>world’s goods</a:t>
            </a:r>
            <a:r>
              <a:rPr lang="en-US" sz="2000" dirty="0">
                <a:solidFill>
                  <a:schemeClr val="bg1"/>
                </a:solidFill>
                <a:latin typeface="Calibri" panose="020F0502020204030204" pitchFamily="34" charset="0"/>
              </a:rPr>
              <a:t>, or to put them in jeopardy of either life or limb, or to inflict any physical punishment upon them. They </a:t>
            </a:r>
            <a:r>
              <a:rPr lang="en-US" sz="2000" dirty="0">
                <a:solidFill>
                  <a:srgbClr val="00FF00"/>
                </a:solidFill>
                <a:latin typeface="Calibri" panose="020F0502020204030204" pitchFamily="34" charset="0"/>
              </a:rPr>
              <a:t>can only excommunicate </a:t>
            </a:r>
            <a:r>
              <a:rPr lang="en-US" sz="2000" dirty="0">
                <a:solidFill>
                  <a:schemeClr val="bg1"/>
                </a:solidFill>
                <a:latin typeface="Calibri" panose="020F0502020204030204" pitchFamily="34" charset="0"/>
              </a:rPr>
              <a:t>them from their society, and withdraw from them their fellowship.”</a:t>
            </a:r>
            <a:endParaRPr lang="en-US" sz="2000" dirty="0">
              <a:solidFill>
                <a:schemeClr val="bg1"/>
              </a:solidFill>
            </a:endParaRPr>
          </a:p>
        </p:txBody>
      </p:sp>
      <p:grpSp>
        <p:nvGrpSpPr>
          <p:cNvPr id="25" name="Group 24">
            <a:extLst>
              <a:ext uri="{FF2B5EF4-FFF2-40B4-BE49-F238E27FC236}">
                <a16:creationId xmlns:a16="http://schemas.microsoft.com/office/drawing/2014/main" id="{EEB14BDA-3147-4AA7-96DA-F5D6570989E7}"/>
              </a:ext>
            </a:extLst>
          </p:cNvPr>
          <p:cNvGrpSpPr/>
          <p:nvPr/>
        </p:nvGrpSpPr>
        <p:grpSpPr>
          <a:xfrm>
            <a:off x="7952166" y="1589782"/>
            <a:ext cx="2010229" cy="2888397"/>
            <a:chOff x="3906458" y="1573712"/>
            <a:chExt cx="2010229" cy="2888397"/>
          </a:xfrm>
        </p:grpSpPr>
        <p:pic>
          <p:nvPicPr>
            <p:cNvPr id="26" name="Picture 25" descr="A close-up of a shoe&#10;&#10;Description automatically generated with low confidence">
              <a:extLst>
                <a:ext uri="{FF2B5EF4-FFF2-40B4-BE49-F238E27FC236}">
                  <a16:creationId xmlns:a16="http://schemas.microsoft.com/office/drawing/2014/main" id="{85166D86-30C8-48A0-8825-2DA59F9CF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174" y="1573712"/>
              <a:ext cx="1892812" cy="2350013"/>
            </a:xfrm>
            <a:prstGeom prst="rect">
              <a:avLst/>
            </a:prstGeom>
          </p:spPr>
        </p:pic>
        <p:sp>
          <p:nvSpPr>
            <p:cNvPr id="27" name="TextBox 26">
              <a:extLst>
                <a:ext uri="{FF2B5EF4-FFF2-40B4-BE49-F238E27FC236}">
                  <a16:creationId xmlns:a16="http://schemas.microsoft.com/office/drawing/2014/main" id="{3B23BA28-153C-47EF-BA6D-1E48911C7B29}"/>
                </a:ext>
              </a:extLst>
            </p:cNvPr>
            <p:cNvSpPr txBox="1"/>
            <p:nvPr/>
          </p:nvSpPr>
          <p:spPr bwMode="auto">
            <a:xfrm>
              <a:off x="3906458" y="3631112"/>
              <a:ext cx="2010229" cy="830997"/>
            </a:xfrm>
            <a:prstGeom prst="rect">
              <a:avLst/>
            </a:prstGeom>
            <a:noFill/>
          </p:spPr>
          <p:txBody>
            <a:bodyPr wrap="none">
              <a:spAutoFit/>
            </a:bodyPr>
            <a:lstStyle/>
            <a:p>
              <a:pPr algn="ctr" eaLnBrk="1" hangingPunct="1">
                <a:defRPr/>
              </a:pPr>
              <a:r>
                <a:rPr lang="en-US" sz="2400" dirty="0">
                  <a:solidFill>
                    <a:srgbClr val="00FF00"/>
                  </a:solidFill>
                  <a:latin typeface="+mn-lt"/>
                </a:rPr>
                <a:t>Constitutional </a:t>
              </a:r>
            </a:p>
            <a:p>
              <a:pPr algn="ctr" eaLnBrk="1" hangingPunct="1">
                <a:defRPr/>
              </a:pPr>
              <a:r>
                <a:rPr lang="en-US" sz="2400" dirty="0">
                  <a:solidFill>
                    <a:srgbClr val="00FF00"/>
                  </a:solidFill>
                  <a:latin typeface="+mn-lt"/>
                </a:rPr>
                <a:t>Republic</a:t>
              </a:r>
            </a:p>
          </p:txBody>
        </p:sp>
      </p:grpSp>
      <p:grpSp>
        <p:nvGrpSpPr>
          <p:cNvPr id="28" name="Group 27">
            <a:extLst>
              <a:ext uri="{FF2B5EF4-FFF2-40B4-BE49-F238E27FC236}">
                <a16:creationId xmlns:a16="http://schemas.microsoft.com/office/drawing/2014/main" id="{1280BF4F-51A4-418D-BB56-7820E93C5C70}"/>
              </a:ext>
            </a:extLst>
          </p:cNvPr>
          <p:cNvGrpSpPr/>
          <p:nvPr/>
        </p:nvGrpSpPr>
        <p:grpSpPr>
          <a:xfrm>
            <a:off x="10036717" y="1589782"/>
            <a:ext cx="1892812" cy="2888397"/>
            <a:chOff x="5884438" y="1573712"/>
            <a:chExt cx="1892812" cy="2888397"/>
          </a:xfrm>
        </p:grpSpPr>
        <p:pic>
          <p:nvPicPr>
            <p:cNvPr id="29" name="Picture 28" descr="A close-up of a boot&#10;&#10;Description automatically generated with low confidence">
              <a:extLst>
                <a:ext uri="{FF2B5EF4-FFF2-40B4-BE49-F238E27FC236}">
                  <a16:creationId xmlns:a16="http://schemas.microsoft.com/office/drawing/2014/main" id="{E9CAC762-7CD6-40B5-9FCF-EEE0416CA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4438" y="1573712"/>
              <a:ext cx="1892812" cy="2350013"/>
            </a:xfrm>
            <a:prstGeom prst="rect">
              <a:avLst/>
            </a:prstGeom>
          </p:spPr>
        </p:pic>
        <p:sp>
          <p:nvSpPr>
            <p:cNvPr id="31" name="TextBox 30">
              <a:extLst>
                <a:ext uri="{FF2B5EF4-FFF2-40B4-BE49-F238E27FC236}">
                  <a16:creationId xmlns:a16="http://schemas.microsoft.com/office/drawing/2014/main" id="{57DAF447-ECFF-48ED-ABF9-FD6F3866C0ED}"/>
                </a:ext>
              </a:extLst>
            </p:cNvPr>
            <p:cNvSpPr txBox="1"/>
            <p:nvPr/>
          </p:nvSpPr>
          <p:spPr bwMode="auto">
            <a:xfrm>
              <a:off x="6319167" y="3631112"/>
              <a:ext cx="1368708" cy="830997"/>
            </a:xfrm>
            <a:prstGeom prst="rect">
              <a:avLst/>
            </a:prstGeom>
            <a:noFill/>
          </p:spPr>
          <p:txBody>
            <a:bodyPr wrap="none">
              <a:spAutoFit/>
            </a:bodyPr>
            <a:lstStyle/>
            <a:p>
              <a:pPr algn="ctr" eaLnBrk="1" hangingPunct="1">
                <a:defRPr/>
              </a:pPr>
              <a:r>
                <a:rPr lang="en-US" sz="2400" dirty="0">
                  <a:solidFill>
                    <a:srgbClr val="00FF00"/>
                  </a:solidFill>
                  <a:latin typeface="+mn-lt"/>
                </a:rPr>
                <a:t>Religious </a:t>
              </a:r>
            </a:p>
            <a:p>
              <a:pPr algn="ctr" eaLnBrk="1" hangingPunct="1">
                <a:defRPr/>
              </a:pPr>
              <a:r>
                <a:rPr lang="en-US" sz="2400" dirty="0">
                  <a:solidFill>
                    <a:srgbClr val="00FF00"/>
                  </a:solidFill>
                  <a:latin typeface="+mn-lt"/>
                </a:rPr>
                <a:t>Society</a:t>
              </a:r>
            </a:p>
          </p:txBody>
        </p:sp>
      </p:grpSp>
      <p:sp>
        <p:nvSpPr>
          <p:cNvPr id="32" name="Text Box 17">
            <a:extLst>
              <a:ext uri="{FF2B5EF4-FFF2-40B4-BE49-F238E27FC236}">
                <a16:creationId xmlns:a16="http://schemas.microsoft.com/office/drawing/2014/main" id="{E9700482-FD23-4EEF-A6F8-4EC1A9F0703A}"/>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dirty="0">
                <a:solidFill>
                  <a:srgbClr val="00FF00"/>
                </a:solidFill>
              </a:rPr>
              <a:t>SEPARATION OF CHURCH AND STATE</a:t>
            </a:r>
          </a:p>
        </p:txBody>
      </p:sp>
      <p:pic>
        <p:nvPicPr>
          <p:cNvPr id="3" name="Picture 2" descr="A picture containing person, group, crowd&#10;&#10;Description automatically generated">
            <a:extLst>
              <a:ext uri="{FF2B5EF4-FFF2-40B4-BE49-F238E27FC236}">
                <a16:creationId xmlns:a16="http://schemas.microsoft.com/office/drawing/2014/main" id="{7B34BA20-EACC-49E8-AEB8-848F70B06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26" y="1600200"/>
            <a:ext cx="3664719" cy="2735766"/>
          </a:xfrm>
          <a:prstGeom prst="rect">
            <a:avLst/>
          </a:prstGeom>
        </p:spPr>
      </p:pic>
      <p:grpSp>
        <p:nvGrpSpPr>
          <p:cNvPr id="7" name="Group 6">
            <a:extLst>
              <a:ext uri="{FF2B5EF4-FFF2-40B4-BE49-F238E27FC236}">
                <a16:creationId xmlns:a16="http://schemas.microsoft.com/office/drawing/2014/main" id="{90CA4688-82BF-42BF-9537-67246849936F}"/>
              </a:ext>
            </a:extLst>
          </p:cNvPr>
          <p:cNvGrpSpPr/>
          <p:nvPr/>
        </p:nvGrpSpPr>
        <p:grpSpPr>
          <a:xfrm>
            <a:off x="4114968" y="1600200"/>
            <a:ext cx="3860212" cy="2577166"/>
            <a:chOff x="4114968" y="1600200"/>
            <a:chExt cx="3860212" cy="2577166"/>
          </a:xfrm>
        </p:grpSpPr>
        <p:sp>
          <p:nvSpPr>
            <p:cNvPr id="15" name="TextBox 14">
              <a:extLst>
                <a:ext uri="{FF2B5EF4-FFF2-40B4-BE49-F238E27FC236}">
                  <a16:creationId xmlns:a16="http://schemas.microsoft.com/office/drawing/2014/main" id="{5EA766B5-AD72-4F44-8016-BFFF0A55954D}"/>
                </a:ext>
              </a:extLst>
            </p:cNvPr>
            <p:cNvSpPr txBox="1"/>
            <p:nvPr/>
          </p:nvSpPr>
          <p:spPr>
            <a:xfrm>
              <a:off x="4114968" y="2057400"/>
              <a:ext cx="3860212" cy="1631216"/>
            </a:xfrm>
            <a:prstGeom prst="rect">
              <a:avLst/>
            </a:prstGeom>
            <a:noFill/>
          </p:spPr>
          <p:txBody>
            <a:bodyPr wrap="square">
              <a:spAutoFit/>
            </a:bodyPr>
            <a:lstStyle/>
            <a:p>
              <a:r>
                <a:rPr lang="en-US" sz="2000" dirty="0">
                  <a:solidFill>
                    <a:srgbClr val="00FF00"/>
                  </a:solidFill>
                  <a:latin typeface="Calibri" panose="020F0502020204030204" pitchFamily="34" charset="0"/>
                </a:rPr>
                <a:t>Mark 12:17: </a:t>
              </a:r>
              <a:r>
                <a:rPr lang="en-US" sz="2000" dirty="0">
                  <a:solidFill>
                    <a:schemeClr val="bg1"/>
                  </a:solidFill>
                  <a:latin typeface="Calibri" panose="020F0502020204030204" pitchFamily="34" charset="0"/>
                </a:rPr>
                <a:t>“And Jesus answering said unto them, </a:t>
              </a:r>
              <a:r>
                <a:rPr lang="en-US" sz="2000" dirty="0">
                  <a:solidFill>
                    <a:srgbClr val="00FF00"/>
                  </a:solidFill>
                  <a:latin typeface="Calibri" panose="020F0502020204030204" pitchFamily="34" charset="0"/>
                </a:rPr>
                <a:t>Render to </a:t>
              </a:r>
              <a:r>
                <a:rPr lang="en-US" sz="2000" dirty="0" err="1">
                  <a:solidFill>
                    <a:srgbClr val="00FF00"/>
                  </a:solidFill>
                  <a:latin typeface="Calibri" panose="020F0502020204030204" pitchFamily="34" charset="0"/>
                </a:rPr>
                <a:t>Cæsar</a:t>
              </a:r>
              <a:r>
                <a:rPr lang="en-US" sz="2000" dirty="0">
                  <a:solidFill>
                    <a:srgbClr val="00FF00"/>
                  </a:solidFill>
                  <a:latin typeface="Calibri" panose="020F0502020204030204" pitchFamily="34" charset="0"/>
                </a:rPr>
                <a:t> </a:t>
              </a:r>
              <a:r>
                <a:rPr lang="en-US" sz="2000" dirty="0">
                  <a:solidFill>
                    <a:schemeClr val="bg1"/>
                  </a:solidFill>
                  <a:latin typeface="Calibri" panose="020F0502020204030204" pitchFamily="34" charset="0"/>
                </a:rPr>
                <a:t>the things that are </a:t>
              </a:r>
              <a:r>
                <a:rPr lang="en-US" sz="2000" dirty="0" err="1">
                  <a:solidFill>
                    <a:schemeClr val="bg1"/>
                  </a:solidFill>
                  <a:latin typeface="Calibri" panose="020F0502020204030204" pitchFamily="34" charset="0"/>
                </a:rPr>
                <a:t>Cæsar’s</a:t>
              </a:r>
              <a:r>
                <a:rPr lang="en-US" sz="2000" dirty="0">
                  <a:solidFill>
                    <a:schemeClr val="bg1"/>
                  </a:solidFill>
                  <a:latin typeface="Calibri" panose="020F0502020204030204" pitchFamily="34" charset="0"/>
                </a:rPr>
                <a:t>, and </a:t>
              </a:r>
              <a:r>
                <a:rPr lang="en-US" sz="2000" dirty="0">
                  <a:solidFill>
                    <a:srgbClr val="00FF00"/>
                  </a:solidFill>
                  <a:latin typeface="Calibri" panose="020F0502020204030204" pitchFamily="34" charset="0"/>
                </a:rPr>
                <a:t>to God</a:t>
              </a:r>
              <a:r>
                <a:rPr lang="en-US" sz="2000" dirty="0">
                  <a:solidFill>
                    <a:schemeClr val="bg1"/>
                  </a:solidFill>
                  <a:latin typeface="Calibri" panose="020F0502020204030204" pitchFamily="34" charset="0"/>
                </a:rPr>
                <a:t> the things that are God’s. And they </a:t>
              </a:r>
              <a:r>
                <a:rPr lang="en-US" sz="2000" dirty="0" err="1">
                  <a:solidFill>
                    <a:schemeClr val="bg1"/>
                  </a:solidFill>
                  <a:latin typeface="Calibri" panose="020F0502020204030204" pitchFamily="34" charset="0"/>
                </a:rPr>
                <a:t>marvelled</a:t>
              </a:r>
              <a:r>
                <a:rPr lang="en-US" sz="2000" dirty="0">
                  <a:solidFill>
                    <a:schemeClr val="bg1"/>
                  </a:solidFill>
                  <a:latin typeface="Calibri" panose="020F0502020204030204" pitchFamily="34" charset="0"/>
                </a:rPr>
                <a:t> at him.</a:t>
              </a:r>
              <a:endParaRPr lang="en-US" sz="2000" dirty="0">
                <a:solidFill>
                  <a:schemeClr val="bg1"/>
                </a:solidFill>
              </a:endParaRPr>
            </a:p>
          </p:txBody>
        </p:sp>
        <p:sp>
          <p:nvSpPr>
            <p:cNvPr id="5" name="Arrow: Up 4">
              <a:extLst>
                <a:ext uri="{FF2B5EF4-FFF2-40B4-BE49-F238E27FC236}">
                  <a16:creationId xmlns:a16="http://schemas.microsoft.com/office/drawing/2014/main" id="{4EE84E6F-E6B3-4143-88D7-92B4674E49E7}"/>
                </a:ext>
              </a:extLst>
            </p:cNvPr>
            <p:cNvSpPr/>
            <p:nvPr/>
          </p:nvSpPr>
          <p:spPr>
            <a:xfrm>
              <a:off x="5715000" y="1600200"/>
              <a:ext cx="457200" cy="424870"/>
            </a:xfrm>
            <a:prstGeom prst="up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20DC221E-4265-419B-AF1C-DEC3912FF230}"/>
                </a:ext>
              </a:extLst>
            </p:cNvPr>
            <p:cNvSpPr/>
            <p:nvPr/>
          </p:nvSpPr>
          <p:spPr>
            <a:xfrm flipV="1">
              <a:off x="5715000" y="3730824"/>
              <a:ext cx="457200" cy="446542"/>
            </a:xfrm>
            <a:prstGeom prst="up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B7AB971B-F187-40A2-A181-98EFFBE3B2CF}"/>
              </a:ext>
            </a:extLst>
          </p:cNvPr>
          <p:cNvSpPr txBox="1"/>
          <p:nvPr/>
        </p:nvSpPr>
        <p:spPr>
          <a:xfrm>
            <a:off x="152400" y="6229290"/>
            <a:ext cx="10900904" cy="400110"/>
          </a:xfrm>
          <a:prstGeom prst="rect">
            <a:avLst/>
          </a:prstGeom>
          <a:noFill/>
        </p:spPr>
        <p:txBody>
          <a:bodyPr wrap="square">
            <a:spAutoFit/>
          </a:bodyPr>
          <a:lstStyle/>
          <a:p>
            <a:pPr algn="ctr"/>
            <a:r>
              <a:rPr lang="en-US" sz="2000" dirty="0">
                <a:solidFill>
                  <a:srgbClr val="00FF00"/>
                </a:solidFill>
                <a:effectLst/>
                <a:latin typeface="Calibri" panose="020F0502020204030204" pitchFamily="34" charset="0"/>
              </a:rPr>
              <a:t>D&amp;C 76:56 </a:t>
            </a:r>
            <a:r>
              <a:rPr lang="en-US" sz="2000" dirty="0">
                <a:solidFill>
                  <a:schemeClr val="bg1"/>
                </a:solidFill>
                <a:effectLst/>
                <a:latin typeface="Calibri" panose="020F0502020204030204" pitchFamily="34" charset="0"/>
              </a:rPr>
              <a:t>“They are they who are </a:t>
            </a:r>
            <a:r>
              <a:rPr lang="en-US" sz="2000" dirty="0">
                <a:solidFill>
                  <a:srgbClr val="00FF00"/>
                </a:solidFill>
                <a:effectLst/>
                <a:latin typeface="Calibri" panose="020F0502020204030204" pitchFamily="34" charset="0"/>
              </a:rPr>
              <a:t>priests</a:t>
            </a:r>
            <a:r>
              <a:rPr lang="en-US" sz="2000" dirty="0">
                <a:solidFill>
                  <a:schemeClr val="bg1"/>
                </a:solidFill>
                <a:effectLst/>
                <a:latin typeface="Calibri" panose="020F0502020204030204" pitchFamily="34" charset="0"/>
              </a:rPr>
              <a:t> and </a:t>
            </a:r>
            <a:r>
              <a:rPr lang="en-US" sz="2000" dirty="0">
                <a:solidFill>
                  <a:srgbClr val="00FF00"/>
                </a:solidFill>
                <a:effectLst/>
                <a:latin typeface="Calibri" panose="020F0502020204030204" pitchFamily="34" charset="0"/>
              </a:rPr>
              <a:t>kings</a:t>
            </a:r>
            <a:r>
              <a:rPr lang="en-US" sz="2000" dirty="0">
                <a:solidFill>
                  <a:schemeClr val="bg1"/>
                </a:solidFill>
                <a:effectLst/>
                <a:latin typeface="Calibri" panose="020F0502020204030204" pitchFamily="34" charset="0"/>
              </a:rPr>
              <a:t>, who have received of his fulness, and of his glory;</a:t>
            </a:r>
            <a:endParaRPr lang="en-US" sz="2000" dirty="0">
              <a:solidFill>
                <a:schemeClr val="bg1"/>
              </a:solidFill>
            </a:endParaRPr>
          </a:p>
        </p:txBody>
      </p:sp>
    </p:spTree>
    <p:extLst>
      <p:ext uri="{BB962C8B-B14F-4D97-AF65-F5344CB8AC3E}">
        <p14:creationId xmlns:p14="http://schemas.microsoft.com/office/powerpoint/2010/main" val="5810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7</a:t>
            </a:fld>
            <a:endParaRPr lang="en-US" dirty="0">
              <a:latin typeface="+mn-lt"/>
            </a:endParaRPr>
          </a:p>
        </p:txBody>
      </p:sp>
      <p:sp>
        <p:nvSpPr>
          <p:cNvPr id="13" name="Text Box 17">
            <a:extLst>
              <a:ext uri="{FF2B5EF4-FFF2-40B4-BE49-F238E27FC236}">
                <a16:creationId xmlns:a16="http://schemas.microsoft.com/office/drawing/2014/main" id="{C0979586-91A8-42A7-B40A-A04A0AE69E2D}"/>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FFFF00"/>
                </a:solidFill>
              </a:rPr>
              <a:t>JUSTICE AND BENEVOLENCE</a:t>
            </a:r>
          </a:p>
        </p:txBody>
      </p:sp>
      <p:grpSp>
        <p:nvGrpSpPr>
          <p:cNvPr id="50" name="Group 33">
            <a:extLst>
              <a:ext uri="{FF2B5EF4-FFF2-40B4-BE49-F238E27FC236}">
                <a16:creationId xmlns:a16="http://schemas.microsoft.com/office/drawing/2014/main" id="{464967AC-AAE2-4731-8A90-E95E7FBE8F01}"/>
              </a:ext>
            </a:extLst>
          </p:cNvPr>
          <p:cNvGrpSpPr>
            <a:grpSpLocks/>
          </p:cNvGrpSpPr>
          <p:nvPr/>
        </p:nvGrpSpPr>
        <p:grpSpPr bwMode="auto">
          <a:xfrm>
            <a:off x="558305" y="199588"/>
            <a:ext cx="1194295" cy="1095812"/>
            <a:chOff x="-4931438" y="1778674"/>
            <a:chExt cx="1194566" cy="1095812"/>
          </a:xfrm>
        </p:grpSpPr>
        <p:sp>
          <p:nvSpPr>
            <p:cNvPr id="54" name="Oval 129">
              <a:extLst>
                <a:ext uri="{FF2B5EF4-FFF2-40B4-BE49-F238E27FC236}">
                  <a16:creationId xmlns:a16="http://schemas.microsoft.com/office/drawing/2014/main" id="{43D7CF6D-7BCA-4FE3-ABAC-2B5ED521738E}"/>
                </a:ext>
              </a:extLst>
            </p:cNvPr>
            <p:cNvSpPr>
              <a:spLocks noChangeArrowheads="1"/>
            </p:cNvSpPr>
            <p:nvPr/>
          </p:nvSpPr>
          <p:spPr bwMode="auto">
            <a:xfrm>
              <a:off x="-4931438" y="1778674"/>
              <a:ext cx="1194566" cy="1095812"/>
            </a:xfrm>
            <a:prstGeom prst="ellipse">
              <a:avLst/>
            </a:prstGeom>
            <a:solidFill>
              <a:schemeClr val="bg1"/>
            </a:solidFill>
            <a:ln w="57150">
              <a:solidFill>
                <a:srgbClr val="FFFF00"/>
              </a:solidFill>
              <a:round/>
              <a:headEnd/>
              <a:tailEnd/>
            </a:ln>
          </p:spPr>
          <p:txBody>
            <a:bodyPr wrap="none" anchor="ctr"/>
            <a:lstStyle/>
            <a:p>
              <a:pPr eaLnBrk="1" hangingPunct="1">
                <a:defRPr/>
              </a:pPr>
              <a:endParaRPr lang="en-US">
                <a:solidFill>
                  <a:schemeClr val="bg1"/>
                </a:solidFill>
                <a:latin typeface="+mn-lt"/>
              </a:endParaRPr>
            </a:p>
          </p:txBody>
        </p:sp>
        <p:sp>
          <p:nvSpPr>
            <p:cNvPr id="56" name="TextBox 55">
              <a:extLst>
                <a:ext uri="{FF2B5EF4-FFF2-40B4-BE49-F238E27FC236}">
                  <a16:creationId xmlns:a16="http://schemas.microsoft.com/office/drawing/2014/main" id="{DF79E0B2-1BC9-42C3-A34A-C50417D4A064}"/>
                </a:ext>
              </a:extLst>
            </p:cNvPr>
            <p:cNvSpPr txBox="1"/>
            <p:nvPr/>
          </p:nvSpPr>
          <p:spPr>
            <a:xfrm>
              <a:off x="-4909895" y="1995776"/>
              <a:ext cx="1121716" cy="646331"/>
            </a:xfrm>
            <a:prstGeom prst="rect">
              <a:avLst/>
            </a:prstGeom>
            <a:noFill/>
          </p:spPr>
          <p:txBody>
            <a:bodyPr wrap="none">
              <a:spAutoFit/>
            </a:bodyPr>
            <a:lstStyle/>
            <a:p>
              <a:pPr algn="ctr" eaLnBrk="1" hangingPunct="1">
                <a:defRPr/>
              </a:pPr>
              <a:r>
                <a:rPr lang="en-US" sz="1400" dirty="0">
                  <a:latin typeface="+mn-lt"/>
                </a:rPr>
                <a:t>Justice</a:t>
              </a:r>
            </a:p>
            <a:p>
              <a:pPr algn="ctr" eaLnBrk="1" hangingPunct="1">
                <a:defRPr/>
              </a:pPr>
              <a:endParaRPr lang="en-US" sz="800" dirty="0">
                <a:latin typeface="+mn-lt"/>
              </a:endParaRPr>
            </a:p>
            <a:p>
              <a:pPr algn="ctr" eaLnBrk="1" hangingPunct="1">
                <a:defRPr/>
              </a:pPr>
              <a:r>
                <a:rPr lang="en-US" sz="1400" dirty="0">
                  <a:latin typeface="+mn-lt"/>
                </a:rPr>
                <a:t>Benevolence</a:t>
              </a:r>
            </a:p>
          </p:txBody>
        </p:sp>
        <p:cxnSp>
          <p:nvCxnSpPr>
            <p:cNvPr id="55" name="Straight Connector 54">
              <a:extLst>
                <a:ext uri="{FF2B5EF4-FFF2-40B4-BE49-F238E27FC236}">
                  <a16:creationId xmlns:a16="http://schemas.microsoft.com/office/drawing/2014/main" id="{CDC31DB6-5E2D-4C7B-94BD-491D20FEFA60}"/>
                </a:ext>
              </a:extLst>
            </p:cNvPr>
            <p:cNvCxnSpPr/>
            <p:nvPr/>
          </p:nvCxnSpPr>
          <p:spPr>
            <a:xfrm>
              <a:off x="-4830792" y="2339480"/>
              <a:ext cx="9683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Oval 129">
            <a:extLst>
              <a:ext uri="{FF2B5EF4-FFF2-40B4-BE49-F238E27FC236}">
                <a16:creationId xmlns:a16="http://schemas.microsoft.com/office/drawing/2014/main" id="{31A70E12-F707-41BF-B247-9CF2FC34D06E}"/>
              </a:ext>
            </a:extLst>
          </p:cNvPr>
          <p:cNvSpPr>
            <a:spLocks noChangeArrowheads="1"/>
          </p:cNvSpPr>
          <p:nvPr/>
        </p:nvSpPr>
        <p:spPr bwMode="auto">
          <a:xfrm>
            <a:off x="10439400" y="199588"/>
            <a:ext cx="1194294" cy="1095812"/>
          </a:xfrm>
          <a:prstGeom prst="ellipse">
            <a:avLst/>
          </a:prstGeom>
          <a:solidFill>
            <a:schemeClr val="bg1"/>
          </a:solidFill>
          <a:ln w="57150">
            <a:solidFill>
              <a:srgbClr val="FFFF00"/>
            </a:solidFill>
            <a:round/>
            <a:headEnd/>
            <a:tailEnd/>
          </a:ln>
        </p:spPr>
        <p:txBody>
          <a:bodyPr wrap="none" anchor="ctr"/>
          <a:lstStyle/>
          <a:p>
            <a:pPr eaLnBrk="1" hangingPunct="1">
              <a:defRPr/>
            </a:pPr>
            <a:endParaRPr lang="en-US" dirty="0">
              <a:solidFill>
                <a:schemeClr val="bg1"/>
              </a:solidFill>
              <a:latin typeface="+mn-lt"/>
            </a:endParaRPr>
          </a:p>
        </p:txBody>
      </p:sp>
      <p:sp>
        <p:nvSpPr>
          <p:cNvPr id="52" name="TextBox 51">
            <a:extLst>
              <a:ext uri="{FF2B5EF4-FFF2-40B4-BE49-F238E27FC236}">
                <a16:creationId xmlns:a16="http://schemas.microsoft.com/office/drawing/2014/main" id="{A5F7D8F4-AA64-479D-847F-D3ADBFF10653}"/>
              </a:ext>
            </a:extLst>
          </p:cNvPr>
          <p:cNvSpPr txBox="1"/>
          <p:nvPr/>
        </p:nvSpPr>
        <p:spPr bwMode="auto">
          <a:xfrm>
            <a:off x="10512233" y="437000"/>
            <a:ext cx="1121461" cy="646331"/>
          </a:xfrm>
          <a:prstGeom prst="rect">
            <a:avLst/>
          </a:prstGeom>
          <a:noFill/>
        </p:spPr>
        <p:txBody>
          <a:bodyPr wrap="none">
            <a:spAutoFit/>
          </a:bodyPr>
          <a:lstStyle/>
          <a:p>
            <a:pPr algn="ctr" eaLnBrk="1" hangingPunct="1">
              <a:defRPr/>
            </a:pPr>
            <a:r>
              <a:rPr lang="en-US" sz="1400" dirty="0">
                <a:latin typeface="+mn-lt"/>
              </a:rPr>
              <a:t>Benevolence</a:t>
            </a:r>
          </a:p>
          <a:p>
            <a:pPr algn="ctr" eaLnBrk="1" hangingPunct="1">
              <a:defRPr/>
            </a:pPr>
            <a:endParaRPr lang="en-US" sz="800" dirty="0">
              <a:latin typeface="+mn-lt"/>
            </a:endParaRPr>
          </a:p>
          <a:p>
            <a:pPr algn="ctr" eaLnBrk="1" hangingPunct="1">
              <a:defRPr/>
            </a:pPr>
            <a:r>
              <a:rPr lang="en-US" sz="1400" dirty="0">
                <a:latin typeface="+mn-lt"/>
              </a:rPr>
              <a:t>Justice</a:t>
            </a:r>
          </a:p>
        </p:txBody>
      </p:sp>
      <p:cxnSp>
        <p:nvCxnSpPr>
          <p:cNvPr id="53" name="Straight Connector 52">
            <a:extLst>
              <a:ext uri="{FF2B5EF4-FFF2-40B4-BE49-F238E27FC236}">
                <a16:creationId xmlns:a16="http://schemas.microsoft.com/office/drawing/2014/main" id="{6ED9E381-AF75-455E-91D7-E885D86A5A27}"/>
              </a:ext>
            </a:extLst>
          </p:cNvPr>
          <p:cNvCxnSpPr/>
          <p:nvPr/>
        </p:nvCxnSpPr>
        <p:spPr bwMode="auto">
          <a:xfrm>
            <a:off x="10547122" y="783559"/>
            <a:ext cx="968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descr="A picture containing outdoor, water, water sport, swimming&#10;&#10;Description automatically generated">
            <a:extLst>
              <a:ext uri="{FF2B5EF4-FFF2-40B4-BE49-F238E27FC236}">
                <a16:creationId xmlns:a16="http://schemas.microsoft.com/office/drawing/2014/main" id="{3E9519A9-50AC-46F5-831C-A08241B67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262" y="2362200"/>
            <a:ext cx="12124969" cy="3221743"/>
          </a:xfrm>
          <a:prstGeom prst="rect">
            <a:avLst/>
          </a:prstGeom>
        </p:spPr>
      </p:pic>
    </p:spTree>
    <p:extLst>
      <p:ext uri="{BB962C8B-B14F-4D97-AF65-F5344CB8AC3E}">
        <p14:creationId xmlns:p14="http://schemas.microsoft.com/office/powerpoint/2010/main" val="291282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8</a:t>
            </a:fld>
            <a:endParaRPr lang="en-US" dirty="0">
              <a:latin typeface="+mn-lt"/>
            </a:endParaRPr>
          </a:p>
        </p:txBody>
      </p:sp>
      <p:sp>
        <p:nvSpPr>
          <p:cNvPr id="13" name="Text Box 17">
            <a:extLst>
              <a:ext uri="{FF2B5EF4-FFF2-40B4-BE49-F238E27FC236}">
                <a16:creationId xmlns:a16="http://schemas.microsoft.com/office/drawing/2014/main" id="{C0979586-91A8-42A7-B40A-A04A0AE69E2D}"/>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FFFF00"/>
                </a:solidFill>
              </a:rPr>
              <a:t>JUSTICE AND BENEVOLENCE</a:t>
            </a:r>
          </a:p>
        </p:txBody>
      </p:sp>
      <p:grpSp>
        <p:nvGrpSpPr>
          <p:cNvPr id="2" name="Group 1">
            <a:extLst>
              <a:ext uri="{FF2B5EF4-FFF2-40B4-BE49-F238E27FC236}">
                <a16:creationId xmlns:a16="http://schemas.microsoft.com/office/drawing/2014/main" id="{1DC58C11-8962-4962-AED0-A3738F6957C2}"/>
              </a:ext>
            </a:extLst>
          </p:cNvPr>
          <p:cNvGrpSpPr/>
          <p:nvPr/>
        </p:nvGrpSpPr>
        <p:grpSpPr>
          <a:xfrm>
            <a:off x="558305" y="199588"/>
            <a:ext cx="1194296" cy="1095812"/>
            <a:chOff x="558305" y="199588"/>
            <a:chExt cx="1194296" cy="1095812"/>
          </a:xfrm>
        </p:grpSpPr>
        <p:sp>
          <p:nvSpPr>
            <p:cNvPr id="54" name="Oval 129">
              <a:extLst>
                <a:ext uri="{FF2B5EF4-FFF2-40B4-BE49-F238E27FC236}">
                  <a16:creationId xmlns:a16="http://schemas.microsoft.com/office/drawing/2014/main" id="{43D7CF6D-7BCA-4FE3-ABAC-2B5ED521738E}"/>
                </a:ext>
              </a:extLst>
            </p:cNvPr>
            <p:cNvSpPr>
              <a:spLocks noChangeArrowheads="1"/>
            </p:cNvSpPr>
            <p:nvPr/>
          </p:nvSpPr>
          <p:spPr bwMode="auto">
            <a:xfrm>
              <a:off x="558305" y="199588"/>
              <a:ext cx="1194296" cy="1095812"/>
            </a:xfrm>
            <a:prstGeom prst="ellipse">
              <a:avLst/>
            </a:prstGeom>
            <a:solidFill>
              <a:schemeClr val="bg1"/>
            </a:solidFill>
            <a:ln w="57150">
              <a:solidFill>
                <a:srgbClr val="00FF00"/>
              </a:solidFill>
              <a:round/>
              <a:headEnd/>
              <a:tailEnd/>
            </a:ln>
          </p:spPr>
          <p:txBody>
            <a:bodyPr wrap="none" anchor="ctr"/>
            <a:lstStyle/>
            <a:p>
              <a:pPr eaLnBrk="1" hangingPunct="1">
                <a:defRPr/>
              </a:pPr>
              <a:endParaRPr lang="en-US">
                <a:solidFill>
                  <a:schemeClr val="bg1"/>
                </a:solidFill>
                <a:latin typeface="+mn-lt"/>
              </a:endParaRPr>
            </a:p>
          </p:txBody>
        </p:sp>
        <p:sp>
          <p:nvSpPr>
            <p:cNvPr id="56" name="TextBox 55">
              <a:extLst>
                <a:ext uri="{FF2B5EF4-FFF2-40B4-BE49-F238E27FC236}">
                  <a16:creationId xmlns:a16="http://schemas.microsoft.com/office/drawing/2014/main" id="{DF79E0B2-1BC9-42C3-A34A-C50417D4A064}"/>
                </a:ext>
              </a:extLst>
            </p:cNvPr>
            <p:cNvSpPr txBox="1"/>
            <p:nvPr/>
          </p:nvSpPr>
          <p:spPr bwMode="auto">
            <a:xfrm>
              <a:off x="579843" y="416690"/>
              <a:ext cx="1121462" cy="646331"/>
            </a:xfrm>
            <a:prstGeom prst="rect">
              <a:avLst/>
            </a:prstGeom>
            <a:noFill/>
          </p:spPr>
          <p:txBody>
            <a:bodyPr wrap="none">
              <a:spAutoFit/>
            </a:bodyPr>
            <a:lstStyle/>
            <a:p>
              <a:pPr algn="ctr" eaLnBrk="1" hangingPunct="1">
                <a:defRPr/>
              </a:pPr>
              <a:r>
                <a:rPr lang="en-US" sz="1400" dirty="0">
                  <a:latin typeface="+mn-lt"/>
                </a:rPr>
                <a:t>Justice</a:t>
              </a:r>
            </a:p>
            <a:p>
              <a:pPr algn="ctr" eaLnBrk="1" hangingPunct="1">
                <a:defRPr/>
              </a:pPr>
              <a:endParaRPr lang="en-US" sz="800" dirty="0">
                <a:latin typeface="+mn-lt"/>
              </a:endParaRPr>
            </a:p>
            <a:p>
              <a:pPr algn="ctr" eaLnBrk="1" hangingPunct="1">
                <a:defRPr/>
              </a:pPr>
              <a:r>
                <a:rPr lang="en-US" sz="1400" dirty="0">
                  <a:latin typeface="+mn-lt"/>
                </a:rPr>
                <a:t>Benevolence</a:t>
              </a:r>
            </a:p>
          </p:txBody>
        </p:sp>
        <p:cxnSp>
          <p:nvCxnSpPr>
            <p:cNvPr id="55" name="Straight Connector 54">
              <a:extLst>
                <a:ext uri="{FF2B5EF4-FFF2-40B4-BE49-F238E27FC236}">
                  <a16:creationId xmlns:a16="http://schemas.microsoft.com/office/drawing/2014/main" id="{CDC31DB6-5E2D-4C7B-94BD-491D20FEFA60}"/>
                </a:ext>
              </a:extLst>
            </p:cNvPr>
            <p:cNvCxnSpPr/>
            <p:nvPr/>
          </p:nvCxnSpPr>
          <p:spPr bwMode="auto">
            <a:xfrm>
              <a:off x="658928" y="760394"/>
              <a:ext cx="9681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E570FC57-FC52-4BE4-BD65-95FC9182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50" y="5556095"/>
            <a:ext cx="11538428" cy="381000"/>
          </a:xfrm>
          <a:prstGeom prst="rect">
            <a:avLst/>
          </a:prstGeom>
        </p:spPr>
      </p:pic>
      <p:sp>
        <p:nvSpPr>
          <p:cNvPr id="18" name="Rectangle 17">
            <a:extLst>
              <a:ext uri="{FF2B5EF4-FFF2-40B4-BE49-F238E27FC236}">
                <a16:creationId xmlns:a16="http://schemas.microsoft.com/office/drawing/2014/main" id="{6D21ABE0-2716-4914-991C-F3E336443F67}"/>
              </a:ext>
            </a:extLst>
          </p:cNvPr>
          <p:cNvSpPr/>
          <p:nvPr/>
        </p:nvSpPr>
        <p:spPr>
          <a:xfrm>
            <a:off x="1905000" y="782317"/>
            <a:ext cx="8415963" cy="646331"/>
          </a:xfrm>
          <a:prstGeom prst="rect">
            <a:avLst/>
          </a:prstGeom>
        </p:spPr>
        <p:txBody>
          <a:bodyPr wrap="square">
            <a:spAutoFit/>
          </a:bodyPr>
          <a:lstStyle/>
          <a:p>
            <a:r>
              <a:rPr lang="en-US" b="1" dirty="0">
                <a:solidFill>
                  <a:srgbClr val="00FF00"/>
                </a:solidFill>
                <a:latin typeface="+mn-lt"/>
              </a:rPr>
              <a:t>D&amp;</a:t>
            </a:r>
            <a:r>
              <a:rPr lang="en-US" b="1">
                <a:solidFill>
                  <a:srgbClr val="00FF00"/>
                </a:solidFill>
                <a:latin typeface="+mn-lt"/>
              </a:rPr>
              <a:t>C 76:17 </a:t>
            </a:r>
            <a:r>
              <a:rPr lang="en-US" dirty="0">
                <a:solidFill>
                  <a:schemeClr val="bg1"/>
                </a:solidFill>
                <a:latin typeface="+mn-lt"/>
              </a:rPr>
              <a:t>And shall come forth; they who have done </a:t>
            </a:r>
            <a:r>
              <a:rPr lang="en-US" dirty="0">
                <a:solidFill>
                  <a:srgbClr val="00FF00"/>
                </a:solidFill>
                <a:latin typeface="+mn-lt"/>
              </a:rPr>
              <a:t>good</a:t>
            </a:r>
            <a:r>
              <a:rPr lang="en-US" dirty="0">
                <a:solidFill>
                  <a:schemeClr val="bg1"/>
                </a:solidFill>
                <a:latin typeface="+mn-lt"/>
              </a:rPr>
              <a:t>, in the resurrection of the </a:t>
            </a:r>
            <a:r>
              <a:rPr lang="en-US" dirty="0">
                <a:solidFill>
                  <a:srgbClr val="00FF00"/>
                </a:solidFill>
                <a:latin typeface="+mn-lt"/>
              </a:rPr>
              <a:t>just</a:t>
            </a:r>
            <a:r>
              <a:rPr lang="en-US" dirty="0">
                <a:solidFill>
                  <a:schemeClr val="bg1"/>
                </a:solidFill>
                <a:latin typeface="+mn-lt"/>
              </a:rPr>
              <a:t>; and they who have done evil, in the resurrection of the </a:t>
            </a:r>
            <a:r>
              <a:rPr lang="en-US" dirty="0">
                <a:solidFill>
                  <a:srgbClr val="00FF00"/>
                </a:solidFill>
                <a:latin typeface="+mn-lt"/>
              </a:rPr>
              <a:t>unjust</a:t>
            </a:r>
            <a:r>
              <a:rPr lang="en-US" dirty="0">
                <a:solidFill>
                  <a:schemeClr val="bg1"/>
                </a:solidFill>
                <a:latin typeface="+mn-lt"/>
              </a:rPr>
              <a:t>.</a:t>
            </a:r>
          </a:p>
        </p:txBody>
      </p:sp>
      <p:sp>
        <p:nvSpPr>
          <p:cNvPr id="19" name="Rectangle 18">
            <a:extLst>
              <a:ext uri="{FF2B5EF4-FFF2-40B4-BE49-F238E27FC236}">
                <a16:creationId xmlns:a16="http://schemas.microsoft.com/office/drawing/2014/main" id="{2E6AF1AC-A7B0-4F0D-B343-75D0DC5D0EEB}"/>
              </a:ext>
            </a:extLst>
          </p:cNvPr>
          <p:cNvSpPr/>
          <p:nvPr/>
        </p:nvSpPr>
        <p:spPr>
          <a:xfrm>
            <a:off x="1199020" y="5567763"/>
            <a:ext cx="1163180" cy="369332"/>
          </a:xfrm>
          <a:prstGeom prst="rect">
            <a:avLst/>
          </a:prstGeom>
        </p:spPr>
        <p:txBody>
          <a:bodyPr wrap="square">
            <a:spAutoFit/>
          </a:bodyPr>
          <a:lstStyle/>
          <a:p>
            <a:r>
              <a:rPr lang="en-US" b="1" dirty="0">
                <a:solidFill>
                  <a:schemeClr val="bg1"/>
                </a:solidFill>
                <a:latin typeface="+mn-lt"/>
              </a:rPr>
              <a:t>CELESTIAL</a:t>
            </a:r>
            <a:endParaRPr lang="en-US" dirty="0">
              <a:solidFill>
                <a:schemeClr val="bg1"/>
              </a:solidFill>
              <a:latin typeface="+mn-lt"/>
            </a:endParaRPr>
          </a:p>
        </p:txBody>
      </p:sp>
      <p:sp>
        <p:nvSpPr>
          <p:cNvPr id="20" name="Rectangle 19">
            <a:extLst>
              <a:ext uri="{FF2B5EF4-FFF2-40B4-BE49-F238E27FC236}">
                <a16:creationId xmlns:a16="http://schemas.microsoft.com/office/drawing/2014/main" id="{28019E59-A73A-47F0-B878-1F4FF0457431}"/>
              </a:ext>
            </a:extLst>
          </p:cNvPr>
          <p:cNvSpPr/>
          <p:nvPr/>
        </p:nvSpPr>
        <p:spPr>
          <a:xfrm>
            <a:off x="6934200" y="5574268"/>
            <a:ext cx="1163180" cy="369332"/>
          </a:xfrm>
          <a:prstGeom prst="rect">
            <a:avLst/>
          </a:prstGeom>
        </p:spPr>
        <p:txBody>
          <a:bodyPr wrap="square">
            <a:spAutoFit/>
          </a:bodyPr>
          <a:lstStyle/>
          <a:p>
            <a:r>
              <a:rPr lang="en-US" b="1" dirty="0">
                <a:solidFill>
                  <a:schemeClr val="bg1"/>
                </a:solidFill>
                <a:latin typeface="+mn-lt"/>
              </a:rPr>
              <a:t>TELESTIAL</a:t>
            </a:r>
            <a:endParaRPr lang="en-US" dirty="0">
              <a:solidFill>
                <a:schemeClr val="bg1"/>
              </a:solidFill>
              <a:latin typeface="+mn-lt"/>
            </a:endParaRPr>
          </a:p>
        </p:txBody>
      </p:sp>
      <p:sp>
        <p:nvSpPr>
          <p:cNvPr id="21" name="Rectangle 20">
            <a:extLst>
              <a:ext uri="{FF2B5EF4-FFF2-40B4-BE49-F238E27FC236}">
                <a16:creationId xmlns:a16="http://schemas.microsoft.com/office/drawing/2014/main" id="{6D07BEA2-B3CD-4A7A-9DC8-6BD789500BCF}"/>
              </a:ext>
            </a:extLst>
          </p:cNvPr>
          <p:cNvSpPr/>
          <p:nvPr/>
        </p:nvSpPr>
        <p:spPr>
          <a:xfrm>
            <a:off x="3962400" y="5567763"/>
            <a:ext cx="1422926" cy="369332"/>
          </a:xfrm>
          <a:prstGeom prst="rect">
            <a:avLst/>
          </a:prstGeom>
        </p:spPr>
        <p:txBody>
          <a:bodyPr wrap="square">
            <a:spAutoFit/>
          </a:bodyPr>
          <a:lstStyle/>
          <a:p>
            <a:r>
              <a:rPr lang="en-US" b="1" dirty="0">
                <a:solidFill>
                  <a:schemeClr val="bg1"/>
                </a:solidFill>
                <a:latin typeface="+mn-lt"/>
              </a:rPr>
              <a:t>TERRESTRIAL</a:t>
            </a:r>
            <a:endParaRPr lang="en-US" dirty="0">
              <a:solidFill>
                <a:schemeClr val="bg1"/>
              </a:solidFill>
              <a:latin typeface="+mn-lt"/>
            </a:endParaRPr>
          </a:p>
        </p:txBody>
      </p:sp>
      <p:sp>
        <p:nvSpPr>
          <p:cNvPr id="22" name="Rectangle 21">
            <a:extLst>
              <a:ext uri="{FF2B5EF4-FFF2-40B4-BE49-F238E27FC236}">
                <a16:creationId xmlns:a16="http://schemas.microsoft.com/office/drawing/2014/main" id="{43C60BB5-F48A-4FA3-8B80-A1C11C695E84}"/>
              </a:ext>
            </a:extLst>
          </p:cNvPr>
          <p:cNvSpPr/>
          <p:nvPr/>
        </p:nvSpPr>
        <p:spPr>
          <a:xfrm>
            <a:off x="9906000" y="5571175"/>
            <a:ext cx="1242563" cy="369332"/>
          </a:xfrm>
          <a:prstGeom prst="rect">
            <a:avLst/>
          </a:prstGeom>
        </p:spPr>
        <p:txBody>
          <a:bodyPr wrap="square">
            <a:spAutoFit/>
          </a:bodyPr>
          <a:lstStyle/>
          <a:p>
            <a:r>
              <a:rPr lang="en-US" b="1" dirty="0">
                <a:solidFill>
                  <a:srgbClr val="FCE1D8"/>
                </a:solidFill>
                <a:latin typeface="+mn-lt"/>
              </a:rPr>
              <a:t>DARKNESS</a:t>
            </a:r>
            <a:endParaRPr lang="en-US" dirty="0">
              <a:solidFill>
                <a:srgbClr val="FCE1D8"/>
              </a:solidFill>
              <a:latin typeface="+mn-lt"/>
            </a:endParaRPr>
          </a:p>
        </p:txBody>
      </p:sp>
      <p:cxnSp>
        <p:nvCxnSpPr>
          <p:cNvPr id="25" name="Straight Connector 24">
            <a:extLst>
              <a:ext uri="{FF2B5EF4-FFF2-40B4-BE49-F238E27FC236}">
                <a16:creationId xmlns:a16="http://schemas.microsoft.com/office/drawing/2014/main" id="{CEEBC680-4450-4A4C-8B9C-7A11E7FDD55F}"/>
              </a:ext>
            </a:extLst>
          </p:cNvPr>
          <p:cNvCxnSpPr>
            <a:cxnSpLocks/>
          </p:cNvCxnSpPr>
          <p:nvPr/>
        </p:nvCxnSpPr>
        <p:spPr>
          <a:xfrm>
            <a:off x="6041754" y="4845937"/>
            <a:ext cx="0" cy="178346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1D23C52-BE23-4110-8A38-1B1A784E1012}"/>
              </a:ext>
            </a:extLst>
          </p:cNvPr>
          <p:cNvSpPr/>
          <p:nvPr/>
        </p:nvSpPr>
        <p:spPr>
          <a:xfrm>
            <a:off x="14013" y="4690202"/>
            <a:ext cx="6081977" cy="523220"/>
          </a:xfrm>
          <a:prstGeom prst="rect">
            <a:avLst/>
          </a:prstGeom>
        </p:spPr>
        <p:txBody>
          <a:bodyPr wrap="square">
            <a:spAutoFit/>
          </a:bodyPr>
          <a:lstStyle/>
          <a:p>
            <a:pPr algn="ctr"/>
            <a:r>
              <a:rPr lang="en-US" sz="2800" b="1" dirty="0">
                <a:solidFill>
                  <a:srgbClr val="00FF00"/>
                </a:solidFill>
                <a:latin typeface="+mn-lt"/>
              </a:rPr>
              <a:t>FIRST RESURRECTION</a:t>
            </a:r>
            <a:endParaRPr lang="en-US" sz="2800" dirty="0">
              <a:solidFill>
                <a:srgbClr val="00FF00"/>
              </a:solidFill>
              <a:latin typeface="+mn-lt"/>
            </a:endParaRPr>
          </a:p>
        </p:txBody>
      </p:sp>
      <p:sp>
        <p:nvSpPr>
          <p:cNvPr id="27" name="Rectangle 26">
            <a:extLst>
              <a:ext uri="{FF2B5EF4-FFF2-40B4-BE49-F238E27FC236}">
                <a16:creationId xmlns:a16="http://schemas.microsoft.com/office/drawing/2014/main" id="{802D68E9-1BE0-4A17-93C7-D0946A729406}"/>
              </a:ext>
            </a:extLst>
          </p:cNvPr>
          <p:cNvSpPr/>
          <p:nvPr/>
        </p:nvSpPr>
        <p:spPr>
          <a:xfrm>
            <a:off x="6096000" y="4690202"/>
            <a:ext cx="6081972" cy="523220"/>
          </a:xfrm>
          <a:prstGeom prst="rect">
            <a:avLst/>
          </a:prstGeom>
        </p:spPr>
        <p:txBody>
          <a:bodyPr wrap="square">
            <a:spAutoFit/>
          </a:bodyPr>
          <a:lstStyle/>
          <a:p>
            <a:pPr algn="ctr"/>
            <a:r>
              <a:rPr lang="en-US" sz="2800" b="1" dirty="0">
                <a:solidFill>
                  <a:srgbClr val="FF0000"/>
                </a:solidFill>
                <a:latin typeface="+mn-lt"/>
              </a:rPr>
              <a:t>SECOND RESURRECTION</a:t>
            </a:r>
            <a:endParaRPr lang="en-US" sz="2800" dirty="0">
              <a:solidFill>
                <a:srgbClr val="FF0000"/>
              </a:solidFill>
              <a:latin typeface="+mn-lt"/>
            </a:endParaRPr>
          </a:p>
        </p:txBody>
      </p:sp>
      <p:sp>
        <p:nvSpPr>
          <p:cNvPr id="28" name="Rectangle 27">
            <a:extLst>
              <a:ext uri="{FF2B5EF4-FFF2-40B4-BE49-F238E27FC236}">
                <a16:creationId xmlns:a16="http://schemas.microsoft.com/office/drawing/2014/main" id="{536D8F25-CBF2-4D0A-8B84-59E6AF641D30}"/>
              </a:ext>
            </a:extLst>
          </p:cNvPr>
          <p:cNvSpPr/>
          <p:nvPr/>
        </p:nvSpPr>
        <p:spPr>
          <a:xfrm>
            <a:off x="609600" y="5065351"/>
            <a:ext cx="2133599" cy="523220"/>
          </a:xfrm>
          <a:prstGeom prst="rect">
            <a:avLst/>
          </a:prstGeom>
        </p:spPr>
        <p:txBody>
          <a:bodyPr wrap="square">
            <a:spAutoFit/>
          </a:bodyPr>
          <a:lstStyle/>
          <a:p>
            <a:r>
              <a:rPr lang="en-US" sz="2800" b="1" dirty="0">
                <a:solidFill>
                  <a:srgbClr val="00FF00"/>
                </a:solidFill>
                <a:latin typeface="+mn-lt"/>
              </a:rPr>
              <a:t>Benevolence</a:t>
            </a:r>
            <a:endParaRPr lang="en-US" sz="2800" dirty="0">
              <a:solidFill>
                <a:srgbClr val="00FF00"/>
              </a:solidFill>
              <a:latin typeface="+mn-lt"/>
            </a:endParaRPr>
          </a:p>
        </p:txBody>
      </p:sp>
      <p:sp>
        <p:nvSpPr>
          <p:cNvPr id="29" name="Rectangle 28">
            <a:extLst>
              <a:ext uri="{FF2B5EF4-FFF2-40B4-BE49-F238E27FC236}">
                <a16:creationId xmlns:a16="http://schemas.microsoft.com/office/drawing/2014/main" id="{2864E142-4C55-4526-9916-660D75A823F2}"/>
              </a:ext>
            </a:extLst>
          </p:cNvPr>
          <p:cNvSpPr/>
          <p:nvPr/>
        </p:nvSpPr>
        <p:spPr>
          <a:xfrm>
            <a:off x="3197564" y="5065351"/>
            <a:ext cx="2844190" cy="523220"/>
          </a:xfrm>
          <a:prstGeom prst="rect">
            <a:avLst/>
          </a:prstGeom>
        </p:spPr>
        <p:txBody>
          <a:bodyPr wrap="square">
            <a:spAutoFit/>
          </a:bodyPr>
          <a:lstStyle/>
          <a:p>
            <a:pPr algn="ctr"/>
            <a:r>
              <a:rPr lang="en-US" sz="2800" b="1" dirty="0">
                <a:solidFill>
                  <a:srgbClr val="00FF00"/>
                </a:solidFill>
                <a:latin typeface="+mn-lt"/>
              </a:rPr>
              <a:t>Just</a:t>
            </a:r>
            <a:endParaRPr lang="en-US" sz="2800" dirty="0">
              <a:solidFill>
                <a:srgbClr val="00FF00"/>
              </a:solidFill>
              <a:latin typeface="+mn-lt"/>
            </a:endParaRPr>
          </a:p>
        </p:txBody>
      </p:sp>
      <p:sp>
        <p:nvSpPr>
          <p:cNvPr id="30" name="Rectangle 29">
            <a:extLst>
              <a:ext uri="{FF2B5EF4-FFF2-40B4-BE49-F238E27FC236}">
                <a16:creationId xmlns:a16="http://schemas.microsoft.com/office/drawing/2014/main" id="{605A7162-C479-47F0-81B8-714B1290A84E}"/>
              </a:ext>
            </a:extLst>
          </p:cNvPr>
          <p:cNvSpPr/>
          <p:nvPr/>
        </p:nvSpPr>
        <p:spPr>
          <a:xfrm>
            <a:off x="6057889" y="5065351"/>
            <a:ext cx="2860327" cy="523220"/>
          </a:xfrm>
          <a:prstGeom prst="rect">
            <a:avLst/>
          </a:prstGeom>
        </p:spPr>
        <p:txBody>
          <a:bodyPr wrap="square">
            <a:spAutoFit/>
          </a:bodyPr>
          <a:lstStyle/>
          <a:p>
            <a:pPr algn="ctr"/>
            <a:r>
              <a:rPr lang="en-US" sz="2800" b="1" dirty="0">
                <a:solidFill>
                  <a:srgbClr val="FF0000"/>
                </a:solidFill>
                <a:latin typeface="+mn-lt"/>
              </a:rPr>
              <a:t>Unjust</a:t>
            </a:r>
            <a:endParaRPr lang="en-US" sz="2800" dirty="0">
              <a:solidFill>
                <a:srgbClr val="FF0000"/>
              </a:solidFill>
              <a:latin typeface="+mn-lt"/>
            </a:endParaRPr>
          </a:p>
        </p:txBody>
      </p:sp>
      <p:sp>
        <p:nvSpPr>
          <p:cNvPr id="31" name="Rectangle 30">
            <a:extLst>
              <a:ext uri="{FF2B5EF4-FFF2-40B4-BE49-F238E27FC236}">
                <a16:creationId xmlns:a16="http://schemas.microsoft.com/office/drawing/2014/main" id="{7F1C6298-26C8-41C8-9C7B-9D77BAF287C8}"/>
              </a:ext>
            </a:extLst>
          </p:cNvPr>
          <p:cNvSpPr/>
          <p:nvPr/>
        </p:nvSpPr>
        <p:spPr>
          <a:xfrm>
            <a:off x="9448803" y="5065351"/>
            <a:ext cx="2133597" cy="523220"/>
          </a:xfrm>
          <a:prstGeom prst="rect">
            <a:avLst/>
          </a:prstGeom>
        </p:spPr>
        <p:txBody>
          <a:bodyPr wrap="square">
            <a:spAutoFit/>
          </a:bodyPr>
          <a:lstStyle/>
          <a:p>
            <a:r>
              <a:rPr lang="en-US" sz="2800" b="1" dirty="0">
                <a:solidFill>
                  <a:srgbClr val="FF0000"/>
                </a:solidFill>
                <a:latin typeface="+mn-lt"/>
              </a:rPr>
              <a:t>Malevolence</a:t>
            </a:r>
            <a:endParaRPr lang="en-US" sz="2800" dirty="0">
              <a:solidFill>
                <a:srgbClr val="FF0000"/>
              </a:solidFill>
              <a:latin typeface="+mn-lt"/>
            </a:endParaRPr>
          </a:p>
        </p:txBody>
      </p:sp>
      <p:pic>
        <p:nvPicPr>
          <p:cNvPr id="32" name="Picture 31">
            <a:extLst>
              <a:ext uri="{FF2B5EF4-FFF2-40B4-BE49-F238E27FC236}">
                <a16:creationId xmlns:a16="http://schemas.microsoft.com/office/drawing/2014/main" id="{0086D13C-9D63-4897-B2A0-6779B3B2D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3085" y="4852442"/>
            <a:ext cx="381000" cy="618744"/>
          </a:xfrm>
          <a:prstGeom prst="rect">
            <a:avLst/>
          </a:prstGeom>
        </p:spPr>
      </p:pic>
      <p:pic>
        <p:nvPicPr>
          <p:cNvPr id="33" name="Picture 32">
            <a:extLst>
              <a:ext uri="{FF2B5EF4-FFF2-40B4-BE49-F238E27FC236}">
                <a16:creationId xmlns:a16="http://schemas.microsoft.com/office/drawing/2014/main" id="{E71309BB-61A2-4B2F-B72E-7C6CA09FD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97" y="4871269"/>
            <a:ext cx="373969" cy="607325"/>
          </a:xfrm>
          <a:prstGeom prst="rect">
            <a:avLst/>
          </a:prstGeom>
        </p:spPr>
      </p:pic>
      <p:sp>
        <p:nvSpPr>
          <p:cNvPr id="34" name="Rectangle 33">
            <a:extLst>
              <a:ext uri="{FF2B5EF4-FFF2-40B4-BE49-F238E27FC236}">
                <a16:creationId xmlns:a16="http://schemas.microsoft.com/office/drawing/2014/main" id="{959208F4-7E5A-40E5-B433-E9FD8F37A55D}"/>
              </a:ext>
            </a:extLst>
          </p:cNvPr>
          <p:cNvSpPr/>
          <p:nvPr/>
        </p:nvSpPr>
        <p:spPr>
          <a:xfrm>
            <a:off x="76200" y="5944120"/>
            <a:ext cx="6041764" cy="646331"/>
          </a:xfrm>
          <a:prstGeom prst="rect">
            <a:avLst/>
          </a:prstGeom>
        </p:spPr>
        <p:txBody>
          <a:bodyPr wrap="square">
            <a:spAutoFit/>
          </a:bodyPr>
          <a:lstStyle/>
          <a:p>
            <a:pPr algn="ctr"/>
            <a:r>
              <a:rPr lang="en-US" b="1" dirty="0">
                <a:solidFill>
                  <a:srgbClr val="00FF00"/>
                </a:solidFill>
                <a:latin typeface="+mn-lt"/>
              </a:rPr>
              <a:t>RIGHTEOUS DOMINION</a:t>
            </a:r>
          </a:p>
          <a:p>
            <a:pPr algn="ctr"/>
            <a:r>
              <a:rPr lang="en-US" b="1" dirty="0">
                <a:solidFill>
                  <a:srgbClr val="00FF00"/>
                </a:solidFill>
                <a:latin typeface="+mn-lt"/>
              </a:rPr>
              <a:t>Uphold Agency: Liberty, Justice, Mercy</a:t>
            </a:r>
            <a:endParaRPr lang="en-US" dirty="0">
              <a:solidFill>
                <a:srgbClr val="00FF00"/>
              </a:solidFill>
              <a:latin typeface="+mn-lt"/>
            </a:endParaRPr>
          </a:p>
        </p:txBody>
      </p:sp>
      <p:sp>
        <p:nvSpPr>
          <p:cNvPr id="35" name="Rectangle 34">
            <a:extLst>
              <a:ext uri="{FF2B5EF4-FFF2-40B4-BE49-F238E27FC236}">
                <a16:creationId xmlns:a16="http://schemas.microsoft.com/office/drawing/2014/main" id="{04B9826C-5515-4513-99F4-533D42AB16CD}"/>
              </a:ext>
            </a:extLst>
          </p:cNvPr>
          <p:cNvSpPr/>
          <p:nvPr/>
        </p:nvSpPr>
        <p:spPr>
          <a:xfrm>
            <a:off x="6120204" y="5983069"/>
            <a:ext cx="6057767" cy="646331"/>
          </a:xfrm>
          <a:prstGeom prst="rect">
            <a:avLst/>
          </a:prstGeom>
        </p:spPr>
        <p:txBody>
          <a:bodyPr wrap="square">
            <a:spAutoFit/>
          </a:bodyPr>
          <a:lstStyle/>
          <a:p>
            <a:pPr algn="ctr"/>
            <a:r>
              <a:rPr lang="en-US" b="1" dirty="0">
                <a:solidFill>
                  <a:srgbClr val="FF0000"/>
                </a:solidFill>
                <a:latin typeface="+mn-lt"/>
              </a:rPr>
              <a:t>UNRIGHTEOUS DOMINION</a:t>
            </a:r>
          </a:p>
          <a:p>
            <a:pPr algn="ctr"/>
            <a:r>
              <a:rPr lang="en-US" b="1" dirty="0">
                <a:solidFill>
                  <a:srgbClr val="FF0000"/>
                </a:solidFill>
                <a:latin typeface="+mn-lt"/>
              </a:rPr>
              <a:t>War on Agency: Tyranny, Injustice, Cruelty</a:t>
            </a:r>
            <a:endParaRPr lang="en-US" dirty="0">
              <a:solidFill>
                <a:srgbClr val="FF0000"/>
              </a:solidFill>
              <a:latin typeface="+mn-lt"/>
            </a:endParaRPr>
          </a:p>
        </p:txBody>
      </p:sp>
      <p:pic>
        <p:nvPicPr>
          <p:cNvPr id="36" name="Picture 35">
            <a:extLst>
              <a:ext uri="{FF2B5EF4-FFF2-40B4-BE49-F238E27FC236}">
                <a16:creationId xmlns:a16="http://schemas.microsoft.com/office/drawing/2014/main" id="{0251A443-C527-4A7C-859D-BF067E5E0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7798" y="4852442"/>
            <a:ext cx="380869" cy="618912"/>
          </a:xfrm>
          <a:prstGeom prst="rect">
            <a:avLst/>
          </a:prstGeom>
        </p:spPr>
      </p:pic>
      <p:pic>
        <p:nvPicPr>
          <p:cNvPr id="37" name="Picture 36">
            <a:extLst>
              <a:ext uri="{FF2B5EF4-FFF2-40B4-BE49-F238E27FC236}">
                <a16:creationId xmlns:a16="http://schemas.microsoft.com/office/drawing/2014/main" id="{DBFFCBFC-F8C3-45C5-9E7C-246FE8EDE6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0644" y="4845937"/>
            <a:ext cx="378956" cy="621876"/>
          </a:xfrm>
          <a:prstGeom prst="rect">
            <a:avLst/>
          </a:prstGeom>
        </p:spPr>
      </p:pic>
      <p:sp>
        <p:nvSpPr>
          <p:cNvPr id="38" name="Rectangle 37">
            <a:extLst>
              <a:ext uri="{FF2B5EF4-FFF2-40B4-BE49-F238E27FC236}">
                <a16:creationId xmlns:a16="http://schemas.microsoft.com/office/drawing/2014/main" id="{1E307E16-F104-446C-B6E9-51DB1D7DE0E8}"/>
              </a:ext>
            </a:extLst>
          </p:cNvPr>
          <p:cNvSpPr/>
          <p:nvPr/>
        </p:nvSpPr>
        <p:spPr>
          <a:xfrm>
            <a:off x="1905118" y="1535003"/>
            <a:ext cx="10189762" cy="369332"/>
          </a:xfrm>
          <a:prstGeom prst="rect">
            <a:avLst/>
          </a:prstGeom>
        </p:spPr>
        <p:txBody>
          <a:bodyPr wrap="square">
            <a:spAutoFit/>
          </a:bodyPr>
          <a:lstStyle/>
          <a:p>
            <a:r>
              <a:rPr lang="en-US" b="1" dirty="0">
                <a:solidFill>
                  <a:srgbClr val="00FF00"/>
                </a:solidFill>
                <a:latin typeface="+mn-lt"/>
              </a:rPr>
              <a:t>D&amp;C 88:22 </a:t>
            </a:r>
            <a:r>
              <a:rPr lang="en-US" dirty="0">
                <a:solidFill>
                  <a:schemeClr val="bg1"/>
                </a:solidFill>
                <a:latin typeface="+mn-lt"/>
              </a:rPr>
              <a:t>For he who is not able to abide the </a:t>
            </a:r>
            <a:r>
              <a:rPr lang="en-US" dirty="0">
                <a:solidFill>
                  <a:srgbClr val="00FF00"/>
                </a:solidFill>
                <a:latin typeface="+mn-lt"/>
              </a:rPr>
              <a:t>law</a:t>
            </a:r>
            <a:r>
              <a:rPr lang="en-US" dirty="0">
                <a:solidFill>
                  <a:schemeClr val="bg1"/>
                </a:solidFill>
                <a:latin typeface="+mn-lt"/>
              </a:rPr>
              <a:t> of a </a:t>
            </a:r>
            <a:r>
              <a:rPr lang="en-US" dirty="0">
                <a:solidFill>
                  <a:srgbClr val="00FF00"/>
                </a:solidFill>
                <a:latin typeface="+mn-lt"/>
              </a:rPr>
              <a:t>celestial kingdom </a:t>
            </a:r>
            <a:r>
              <a:rPr lang="en-US" dirty="0">
                <a:solidFill>
                  <a:schemeClr val="bg1"/>
                </a:solidFill>
                <a:latin typeface="+mn-lt"/>
              </a:rPr>
              <a:t>cannot abide a </a:t>
            </a:r>
            <a:r>
              <a:rPr lang="en-US" dirty="0">
                <a:solidFill>
                  <a:srgbClr val="00FF00"/>
                </a:solidFill>
                <a:latin typeface="+mn-lt"/>
              </a:rPr>
              <a:t>celestial glory</a:t>
            </a:r>
            <a:r>
              <a:rPr lang="en-US" dirty="0">
                <a:solidFill>
                  <a:schemeClr val="bg1"/>
                </a:solidFill>
                <a:latin typeface="+mn-lt"/>
              </a:rPr>
              <a:t>.</a:t>
            </a:r>
          </a:p>
        </p:txBody>
      </p:sp>
      <p:sp>
        <p:nvSpPr>
          <p:cNvPr id="39" name="Rectangle 38">
            <a:extLst>
              <a:ext uri="{FF2B5EF4-FFF2-40B4-BE49-F238E27FC236}">
                <a16:creationId xmlns:a16="http://schemas.microsoft.com/office/drawing/2014/main" id="{B8AB6446-84C4-4898-9835-A1969544A3DA}"/>
              </a:ext>
            </a:extLst>
          </p:cNvPr>
          <p:cNvSpPr/>
          <p:nvPr/>
        </p:nvSpPr>
        <p:spPr>
          <a:xfrm>
            <a:off x="302079" y="3351061"/>
            <a:ext cx="12042321" cy="369332"/>
          </a:xfrm>
          <a:prstGeom prst="rect">
            <a:avLst/>
          </a:prstGeom>
        </p:spPr>
        <p:txBody>
          <a:bodyPr wrap="square">
            <a:spAutoFit/>
          </a:bodyPr>
          <a:lstStyle/>
          <a:p>
            <a:r>
              <a:rPr lang="en-US" b="1" dirty="0">
                <a:solidFill>
                  <a:srgbClr val="00FF00"/>
                </a:solidFill>
                <a:latin typeface="+mj-lt"/>
              </a:rPr>
              <a:t>D&amp;C 88:23 </a:t>
            </a:r>
            <a:r>
              <a:rPr lang="en-US" dirty="0">
                <a:solidFill>
                  <a:schemeClr val="bg1"/>
                </a:solidFill>
                <a:latin typeface="+mj-lt"/>
              </a:rPr>
              <a:t>And he who cannot abide the </a:t>
            </a:r>
            <a:r>
              <a:rPr lang="en-US" dirty="0">
                <a:solidFill>
                  <a:srgbClr val="00FF00"/>
                </a:solidFill>
                <a:latin typeface="+mj-lt"/>
              </a:rPr>
              <a:t>law</a:t>
            </a:r>
            <a:r>
              <a:rPr lang="en-US" dirty="0">
                <a:solidFill>
                  <a:schemeClr val="bg1"/>
                </a:solidFill>
                <a:latin typeface="+mj-lt"/>
              </a:rPr>
              <a:t> of a </a:t>
            </a:r>
            <a:r>
              <a:rPr lang="en-US" dirty="0">
                <a:solidFill>
                  <a:srgbClr val="00FF00"/>
                </a:solidFill>
                <a:latin typeface="+mj-lt"/>
              </a:rPr>
              <a:t>terrestrial kingdom </a:t>
            </a:r>
            <a:r>
              <a:rPr lang="en-US" dirty="0">
                <a:solidFill>
                  <a:schemeClr val="bg1"/>
                </a:solidFill>
                <a:latin typeface="+mj-lt"/>
              </a:rPr>
              <a:t>cannot abide a </a:t>
            </a:r>
            <a:r>
              <a:rPr lang="en-US" dirty="0">
                <a:solidFill>
                  <a:srgbClr val="00FF00"/>
                </a:solidFill>
                <a:latin typeface="+mj-lt"/>
              </a:rPr>
              <a:t>terrestrial glory</a:t>
            </a:r>
            <a:r>
              <a:rPr lang="en-US" dirty="0">
                <a:solidFill>
                  <a:schemeClr val="bg1"/>
                </a:solidFill>
                <a:latin typeface="+mj-lt"/>
              </a:rPr>
              <a:t>.</a:t>
            </a:r>
          </a:p>
        </p:txBody>
      </p:sp>
      <p:sp>
        <p:nvSpPr>
          <p:cNvPr id="40" name="Rectangle 39">
            <a:extLst>
              <a:ext uri="{FF2B5EF4-FFF2-40B4-BE49-F238E27FC236}">
                <a16:creationId xmlns:a16="http://schemas.microsoft.com/office/drawing/2014/main" id="{0FF2B190-C203-4B1E-B0E2-E2FB43EBD77D}"/>
              </a:ext>
            </a:extLst>
          </p:cNvPr>
          <p:cNvSpPr/>
          <p:nvPr/>
        </p:nvSpPr>
        <p:spPr>
          <a:xfrm>
            <a:off x="302079" y="3741262"/>
            <a:ext cx="12002372" cy="646331"/>
          </a:xfrm>
          <a:prstGeom prst="rect">
            <a:avLst/>
          </a:prstGeom>
        </p:spPr>
        <p:txBody>
          <a:bodyPr wrap="square">
            <a:spAutoFit/>
          </a:bodyPr>
          <a:lstStyle/>
          <a:p>
            <a:r>
              <a:rPr lang="en-US" b="1" dirty="0">
                <a:solidFill>
                  <a:srgbClr val="00FF00"/>
                </a:solidFill>
                <a:latin typeface="+mj-lt"/>
              </a:rPr>
              <a:t>D&amp;C 88:24 </a:t>
            </a:r>
            <a:r>
              <a:rPr lang="en-US" dirty="0">
                <a:solidFill>
                  <a:schemeClr val="bg1"/>
                </a:solidFill>
                <a:latin typeface="+mj-lt"/>
              </a:rPr>
              <a:t>And he who cannot abide the </a:t>
            </a:r>
            <a:r>
              <a:rPr lang="en-US" dirty="0">
                <a:solidFill>
                  <a:srgbClr val="00FF00"/>
                </a:solidFill>
                <a:latin typeface="+mj-lt"/>
              </a:rPr>
              <a:t>law</a:t>
            </a:r>
            <a:r>
              <a:rPr lang="en-US" dirty="0">
                <a:solidFill>
                  <a:schemeClr val="bg1"/>
                </a:solidFill>
                <a:latin typeface="+mj-lt"/>
              </a:rPr>
              <a:t> of a </a:t>
            </a:r>
            <a:r>
              <a:rPr lang="en-US" dirty="0">
                <a:solidFill>
                  <a:srgbClr val="00FF00"/>
                </a:solidFill>
                <a:latin typeface="+mj-lt"/>
              </a:rPr>
              <a:t>telestial kingdom</a:t>
            </a:r>
            <a:r>
              <a:rPr lang="en-US" dirty="0">
                <a:solidFill>
                  <a:schemeClr val="bg1"/>
                </a:solidFill>
                <a:latin typeface="+mj-lt"/>
              </a:rPr>
              <a:t> cannot abide a </a:t>
            </a:r>
            <a:r>
              <a:rPr lang="en-US" dirty="0">
                <a:solidFill>
                  <a:srgbClr val="00FF00"/>
                </a:solidFill>
                <a:latin typeface="+mj-lt"/>
              </a:rPr>
              <a:t>telestial glory</a:t>
            </a:r>
            <a:r>
              <a:rPr lang="en-US" dirty="0">
                <a:solidFill>
                  <a:schemeClr val="bg1"/>
                </a:solidFill>
                <a:latin typeface="+mj-lt"/>
              </a:rPr>
              <a:t>; therefore he is not meet for a kingdom of glory. Therefore he must abide a kingdom which is not a kingdom of glory.</a:t>
            </a:r>
          </a:p>
        </p:txBody>
      </p:sp>
      <p:pic>
        <p:nvPicPr>
          <p:cNvPr id="41" name="Picture 40" descr="A brown leather boot&#10;&#10;Description automatically generated with medium confidence">
            <a:extLst>
              <a:ext uri="{FF2B5EF4-FFF2-40B4-BE49-F238E27FC236}">
                <a16:creationId xmlns:a16="http://schemas.microsoft.com/office/drawing/2014/main" id="{52595CEC-1EE8-47FF-BAE4-764278D2EE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586" y="6021294"/>
            <a:ext cx="924014" cy="588631"/>
          </a:xfrm>
          <a:prstGeom prst="rect">
            <a:avLst/>
          </a:prstGeom>
        </p:spPr>
      </p:pic>
      <p:pic>
        <p:nvPicPr>
          <p:cNvPr id="42" name="Picture 41" descr="A brown leather boot&#10;&#10;Description automatically generated with medium confidence">
            <a:extLst>
              <a:ext uri="{FF2B5EF4-FFF2-40B4-BE49-F238E27FC236}">
                <a16:creationId xmlns:a16="http://schemas.microsoft.com/office/drawing/2014/main" id="{82F62260-F228-4859-A850-6A5FA8CD66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186" y="6040769"/>
            <a:ext cx="924014" cy="588631"/>
          </a:xfrm>
          <a:prstGeom prst="rect">
            <a:avLst/>
          </a:prstGeom>
        </p:spPr>
      </p:pic>
      <p:pic>
        <p:nvPicPr>
          <p:cNvPr id="43" name="Picture 42" descr="A black boot on a white background&#10;&#10;Description automatically generated with medium confidence">
            <a:extLst>
              <a:ext uri="{FF2B5EF4-FFF2-40B4-BE49-F238E27FC236}">
                <a16:creationId xmlns:a16="http://schemas.microsoft.com/office/drawing/2014/main" id="{0A2BE58A-D13E-4A0A-BC2D-7DFAF90F8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72200" y="5823776"/>
            <a:ext cx="473232" cy="779256"/>
          </a:xfrm>
          <a:prstGeom prst="rect">
            <a:avLst/>
          </a:prstGeom>
        </p:spPr>
      </p:pic>
      <p:sp>
        <p:nvSpPr>
          <p:cNvPr id="44" name="Rectangle 43">
            <a:extLst>
              <a:ext uri="{FF2B5EF4-FFF2-40B4-BE49-F238E27FC236}">
                <a16:creationId xmlns:a16="http://schemas.microsoft.com/office/drawing/2014/main" id="{61D541BA-C395-45BA-AD7C-22C3B218E9F6}"/>
              </a:ext>
            </a:extLst>
          </p:cNvPr>
          <p:cNvSpPr/>
          <p:nvPr/>
        </p:nvSpPr>
        <p:spPr>
          <a:xfrm>
            <a:off x="1905118" y="2552330"/>
            <a:ext cx="9772120" cy="646331"/>
          </a:xfrm>
          <a:prstGeom prst="rect">
            <a:avLst/>
          </a:prstGeom>
        </p:spPr>
        <p:txBody>
          <a:bodyPr wrap="square">
            <a:spAutoFit/>
          </a:bodyPr>
          <a:lstStyle/>
          <a:p>
            <a:r>
              <a:rPr lang="en-US" b="1" dirty="0">
                <a:solidFill>
                  <a:srgbClr val="00FF00"/>
                </a:solidFill>
                <a:latin typeface="+mn-lt"/>
              </a:rPr>
              <a:t>Hebrews 12:23 </a:t>
            </a:r>
            <a:r>
              <a:rPr lang="en-US" dirty="0">
                <a:solidFill>
                  <a:schemeClr val="bg1"/>
                </a:solidFill>
                <a:latin typeface="+mn-lt"/>
              </a:rPr>
              <a:t>To the general assembly and </a:t>
            </a:r>
            <a:r>
              <a:rPr lang="en-US" dirty="0">
                <a:solidFill>
                  <a:srgbClr val="00FF00"/>
                </a:solidFill>
                <a:latin typeface="+mn-lt"/>
              </a:rPr>
              <a:t>church of the firstborn</a:t>
            </a:r>
            <a:r>
              <a:rPr lang="en-US" dirty="0">
                <a:solidFill>
                  <a:schemeClr val="bg1"/>
                </a:solidFill>
                <a:latin typeface="+mn-lt"/>
              </a:rPr>
              <a:t>, which are written in heaven, and to God the Judge of all, and to the spirits of </a:t>
            </a:r>
            <a:r>
              <a:rPr lang="en-US" dirty="0">
                <a:solidFill>
                  <a:srgbClr val="00FF00"/>
                </a:solidFill>
                <a:latin typeface="+mn-lt"/>
              </a:rPr>
              <a:t>just men made perfect</a:t>
            </a:r>
          </a:p>
        </p:txBody>
      </p:sp>
      <p:graphicFrame>
        <p:nvGraphicFramePr>
          <p:cNvPr id="5" name="Object 4">
            <a:extLst>
              <a:ext uri="{FF2B5EF4-FFF2-40B4-BE49-F238E27FC236}">
                <a16:creationId xmlns:a16="http://schemas.microsoft.com/office/drawing/2014/main" id="{C235F695-2DBC-4732-B714-241917E231B5}"/>
              </a:ext>
            </a:extLst>
          </p:cNvPr>
          <p:cNvGraphicFramePr>
            <a:graphicFrameLocks noChangeAspect="1"/>
          </p:cNvGraphicFramePr>
          <p:nvPr>
            <p:extLst>
              <p:ext uri="{D42A27DB-BD31-4B8C-83A1-F6EECF244321}">
                <p14:modId xmlns:p14="http://schemas.microsoft.com/office/powerpoint/2010/main" val="3112870523"/>
              </p:ext>
            </p:extLst>
          </p:nvPr>
        </p:nvGraphicFramePr>
        <p:xfrm>
          <a:off x="512481" y="1447800"/>
          <a:ext cx="1199626" cy="1750861"/>
        </p:xfrm>
        <a:graphic>
          <a:graphicData uri="http://schemas.openxmlformats.org/presentationml/2006/ole">
            <mc:AlternateContent xmlns:mc="http://schemas.openxmlformats.org/markup-compatibility/2006">
              <mc:Choice xmlns:v="urn:schemas-microsoft-com:vml" Requires="v">
                <p:oleObj r:id="rId10" imgW="960120" imgH="1401840" progId="">
                  <p:embed/>
                </p:oleObj>
              </mc:Choice>
              <mc:Fallback>
                <p:oleObj r:id="rId10" imgW="960120" imgH="1401840" progId="">
                  <p:embed/>
                  <p:pic>
                    <p:nvPicPr>
                      <p:cNvPr id="5" name="Object 4">
                        <a:extLst>
                          <a:ext uri="{FF2B5EF4-FFF2-40B4-BE49-F238E27FC236}">
                            <a16:creationId xmlns:a16="http://schemas.microsoft.com/office/drawing/2014/main" id="{C235F695-2DBC-4732-B714-241917E231B5}"/>
                          </a:ext>
                        </a:extLst>
                      </p:cNvPr>
                      <p:cNvPicPr/>
                      <p:nvPr/>
                    </p:nvPicPr>
                    <p:blipFill>
                      <a:blip r:embed="rId11"/>
                      <a:stretch>
                        <a:fillRect/>
                      </a:stretch>
                    </p:blipFill>
                    <p:spPr>
                      <a:xfrm>
                        <a:off x="512481" y="1447800"/>
                        <a:ext cx="1199626" cy="1750861"/>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FED550C5-BF74-45A5-9C17-68E80863371F}"/>
              </a:ext>
            </a:extLst>
          </p:cNvPr>
          <p:cNvSpPr/>
          <p:nvPr/>
        </p:nvSpPr>
        <p:spPr>
          <a:xfrm>
            <a:off x="1905118" y="1905167"/>
            <a:ext cx="9772120" cy="646331"/>
          </a:xfrm>
          <a:prstGeom prst="rect">
            <a:avLst/>
          </a:prstGeom>
        </p:spPr>
        <p:txBody>
          <a:bodyPr wrap="square">
            <a:spAutoFit/>
          </a:bodyPr>
          <a:lstStyle/>
          <a:p>
            <a:r>
              <a:rPr lang="en-US" b="1" dirty="0">
                <a:solidFill>
                  <a:srgbClr val="00FF00"/>
                </a:solidFill>
                <a:latin typeface="+mn-lt"/>
              </a:rPr>
              <a:t>D&amp;C 93:22 </a:t>
            </a:r>
            <a:r>
              <a:rPr lang="en-US" dirty="0">
                <a:solidFill>
                  <a:schemeClr val="bg1"/>
                </a:solidFill>
                <a:latin typeface="+mn-lt"/>
              </a:rPr>
              <a:t>And all those who are begotten through me are </a:t>
            </a:r>
            <a:r>
              <a:rPr lang="en-US" dirty="0">
                <a:solidFill>
                  <a:srgbClr val="00FF00"/>
                </a:solidFill>
                <a:latin typeface="+mn-lt"/>
              </a:rPr>
              <a:t>partakers of the glory</a:t>
            </a:r>
            <a:r>
              <a:rPr lang="en-US" dirty="0">
                <a:solidFill>
                  <a:schemeClr val="bg1"/>
                </a:solidFill>
                <a:latin typeface="+mn-lt"/>
              </a:rPr>
              <a:t> of the same, and are the church of the Firstborn.</a:t>
            </a:r>
            <a:endParaRPr lang="en-US" dirty="0">
              <a:solidFill>
                <a:srgbClr val="00FF00"/>
              </a:solidFill>
              <a:latin typeface="+mn-lt"/>
            </a:endParaRPr>
          </a:p>
        </p:txBody>
      </p:sp>
      <p:sp>
        <p:nvSpPr>
          <p:cNvPr id="57" name="Oval 129">
            <a:extLst>
              <a:ext uri="{FF2B5EF4-FFF2-40B4-BE49-F238E27FC236}">
                <a16:creationId xmlns:a16="http://schemas.microsoft.com/office/drawing/2014/main" id="{53F04099-32A5-45A4-9F6F-854E5DD27E07}"/>
              </a:ext>
            </a:extLst>
          </p:cNvPr>
          <p:cNvSpPr>
            <a:spLocks noChangeArrowheads="1"/>
          </p:cNvSpPr>
          <p:nvPr/>
        </p:nvSpPr>
        <p:spPr bwMode="auto">
          <a:xfrm>
            <a:off x="10439400" y="199588"/>
            <a:ext cx="1194294" cy="1095812"/>
          </a:xfrm>
          <a:prstGeom prst="ellipse">
            <a:avLst/>
          </a:prstGeom>
          <a:solidFill>
            <a:schemeClr val="bg1"/>
          </a:solidFill>
          <a:ln w="57150">
            <a:solidFill>
              <a:srgbClr val="FF0000"/>
            </a:solidFill>
            <a:round/>
            <a:headEnd/>
            <a:tailEnd/>
          </a:ln>
        </p:spPr>
        <p:txBody>
          <a:bodyPr wrap="none" anchor="ctr"/>
          <a:lstStyle/>
          <a:p>
            <a:pPr eaLnBrk="1" hangingPunct="1">
              <a:defRPr/>
            </a:pPr>
            <a:endParaRPr lang="en-US" dirty="0">
              <a:solidFill>
                <a:schemeClr val="bg1"/>
              </a:solidFill>
              <a:latin typeface="+mn-lt"/>
            </a:endParaRPr>
          </a:p>
        </p:txBody>
      </p:sp>
      <p:sp>
        <p:nvSpPr>
          <p:cNvPr id="58" name="TextBox 57">
            <a:extLst>
              <a:ext uri="{FF2B5EF4-FFF2-40B4-BE49-F238E27FC236}">
                <a16:creationId xmlns:a16="http://schemas.microsoft.com/office/drawing/2014/main" id="{137D0DF1-9FB2-40D9-BCFA-A48C1B09273F}"/>
              </a:ext>
            </a:extLst>
          </p:cNvPr>
          <p:cNvSpPr txBox="1"/>
          <p:nvPr/>
        </p:nvSpPr>
        <p:spPr bwMode="auto">
          <a:xfrm>
            <a:off x="10512233" y="437000"/>
            <a:ext cx="1121461" cy="646331"/>
          </a:xfrm>
          <a:prstGeom prst="rect">
            <a:avLst/>
          </a:prstGeom>
          <a:noFill/>
        </p:spPr>
        <p:txBody>
          <a:bodyPr wrap="none">
            <a:spAutoFit/>
          </a:bodyPr>
          <a:lstStyle/>
          <a:p>
            <a:pPr algn="ctr" eaLnBrk="1" hangingPunct="1">
              <a:defRPr/>
            </a:pPr>
            <a:r>
              <a:rPr lang="en-US" sz="1400" dirty="0">
                <a:latin typeface="+mn-lt"/>
              </a:rPr>
              <a:t>Benevolence</a:t>
            </a:r>
          </a:p>
          <a:p>
            <a:pPr algn="ctr" eaLnBrk="1" hangingPunct="1">
              <a:defRPr/>
            </a:pPr>
            <a:endParaRPr lang="en-US" sz="800" dirty="0">
              <a:latin typeface="+mn-lt"/>
            </a:endParaRPr>
          </a:p>
          <a:p>
            <a:pPr algn="ctr" eaLnBrk="1" hangingPunct="1">
              <a:defRPr/>
            </a:pPr>
            <a:r>
              <a:rPr lang="en-US" sz="1400" dirty="0">
                <a:latin typeface="+mn-lt"/>
              </a:rPr>
              <a:t>Justice</a:t>
            </a:r>
          </a:p>
        </p:txBody>
      </p:sp>
      <p:cxnSp>
        <p:nvCxnSpPr>
          <p:cNvPr id="59" name="Straight Connector 58">
            <a:extLst>
              <a:ext uri="{FF2B5EF4-FFF2-40B4-BE49-F238E27FC236}">
                <a16:creationId xmlns:a16="http://schemas.microsoft.com/office/drawing/2014/main" id="{C84BC630-1B46-49F7-81B9-50E5D92B86AB}"/>
              </a:ext>
            </a:extLst>
          </p:cNvPr>
          <p:cNvCxnSpPr/>
          <p:nvPr/>
        </p:nvCxnSpPr>
        <p:spPr bwMode="auto">
          <a:xfrm>
            <a:off x="10547122" y="783559"/>
            <a:ext cx="9681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6" grpId="0"/>
      <p:bldP spid="27" grpId="0"/>
      <p:bldP spid="28" grpId="0"/>
      <p:bldP spid="29" grpId="0"/>
      <p:bldP spid="30" grpId="0"/>
      <p:bldP spid="31" grpId="0"/>
      <p:bldP spid="34" grpId="0"/>
      <p:bldP spid="35" grpId="0"/>
      <p:bldP spid="38" grpId="0"/>
      <p:bldP spid="39" grpId="0"/>
      <p:bldP spid="40"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6">
            <a:extLst>
              <a:ext uri="{FF2B5EF4-FFF2-40B4-BE49-F238E27FC236}">
                <a16:creationId xmlns:a16="http://schemas.microsoft.com/office/drawing/2014/main" id="{CF2B936E-2546-457C-8CD4-AC9C9D18024F}"/>
              </a:ext>
            </a:extLst>
          </p:cNvPr>
          <p:cNvSpPr>
            <a:spLocks noChangeArrowheads="1"/>
          </p:cNvSpPr>
          <p:nvPr/>
        </p:nvSpPr>
        <p:spPr bwMode="auto">
          <a:xfrm>
            <a:off x="28024" y="2767280"/>
            <a:ext cx="121779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000" dirty="0">
                <a:solidFill>
                  <a:srgbClr val="00FF00"/>
                </a:solidFill>
                <a:latin typeface="+mn-lt"/>
              </a:rPr>
              <a:t>Questions?</a:t>
            </a:r>
          </a:p>
        </p:txBody>
      </p:sp>
    </p:spTree>
    <p:extLst>
      <p:ext uri="{BB962C8B-B14F-4D97-AF65-F5344CB8AC3E}">
        <p14:creationId xmlns:p14="http://schemas.microsoft.com/office/powerpoint/2010/main" val="4028870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3ef5274-90b8-4b3f-8a76-b4c36a43e904}" enabled="1" method="Standard" siteId="{61e6eeb3-5fd7-4aaa-ae3c-61e8deb09b79}" contentBits="0" removed="0"/>
  <clbl:label id="{bdc3d3d8-6bdc-485e-b6f2-a0ac58658b4a}"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emplate/>
  <TotalTime>21183</TotalTime>
  <Words>823</Words>
  <Application>Microsoft Office PowerPoint</Application>
  <PresentationFormat>Widescreen</PresentationFormat>
  <Paragraphs>135</Paragraphs>
  <Slides>9</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9</vt:i4>
      </vt:variant>
    </vt:vector>
  </HeadingPairs>
  <TitlesOfParts>
    <vt:vector size="13" baseType="lpstr">
      <vt:lpstr>Arial</vt:lpstr>
      <vt:lpstr>BankGothic Md BT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Dale Eaton</cp:lastModifiedBy>
  <cp:revision>1328</cp:revision>
  <dcterms:created xsi:type="dcterms:W3CDTF">2010-04-18T05:26:50Z</dcterms:created>
  <dcterms:modified xsi:type="dcterms:W3CDTF">2025-04-18T00:40:38Z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c3d3d8-6bdc-485e-b6f2-a0ac58658b4a_Enabled">
    <vt:lpwstr>True</vt:lpwstr>
  </property>
  <property fmtid="{D5CDD505-2E9C-101B-9397-08002B2CF9AE}" pid="3" name="MSIP_Label_bdc3d3d8-6bdc-485e-b6f2-a0ac58658b4a_SiteId">
    <vt:lpwstr>61e6eeb3-5fd7-4aaa-ae3c-61e8deb09b79</vt:lpwstr>
  </property>
  <property fmtid="{D5CDD505-2E9C-101B-9397-08002B2CF9AE}" pid="4" name="MSIP_Label_bdc3d3d8-6bdc-485e-b6f2-a0ac58658b4a_Owner">
    <vt:lpwstr>deaton@ldschurch.org</vt:lpwstr>
  </property>
  <property fmtid="{D5CDD505-2E9C-101B-9397-08002B2CF9AE}" pid="5" name="MSIP_Label_bdc3d3d8-6bdc-485e-b6f2-a0ac58658b4a_SetDate">
    <vt:lpwstr>2018-09-24T18:25:00.7668701Z</vt:lpwstr>
  </property>
  <property fmtid="{D5CDD505-2E9C-101B-9397-08002B2CF9AE}" pid="6" name="MSIP_Label_bdc3d3d8-6bdc-485e-b6f2-a0ac58658b4a_Name">
    <vt:lpwstr>Internal Use</vt:lpwstr>
  </property>
  <property fmtid="{D5CDD505-2E9C-101B-9397-08002B2CF9AE}" pid="7" name="MSIP_Label_bdc3d3d8-6bdc-485e-b6f2-a0ac58658b4a_Application">
    <vt:lpwstr>Microsoft Azure Information Protection</vt:lpwstr>
  </property>
  <property fmtid="{D5CDD505-2E9C-101B-9397-08002B2CF9AE}" pid="8" name="MSIP_Label_bdc3d3d8-6bdc-485e-b6f2-a0ac58658b4a_Extended_MSFT_Method">
    <vt:lpwstr>Automatic</vt:lpwstr>
  </property>
  <property fmtid="{D5CDD505-2E9C-101B-9397-08002B2CF9AE}" pid="9" name="Classification">
    <vt:lpwstr>Internal Use Not Encrypted</vt:lpwstr>
  </property>
  <property fmtid="{D5CDD505-2E9C-101B-9397-08002B2CF9AE}" pid="10" name="MSIP_Label_03ef5274-90b8-4b3f-8a76-b4c36a43e904_Enabled">
    <vt:lpwstr>true</vt:lpwstr>
  </property>
  <property fmtid="{D5CDD505-2E9C-101B-9397-08002B2CF9AE}" pid="11" name="MSIP_Label_03ef5274-90b8-4b3f-8a76-b4c36a43e904_SetDate">
    <vt:lpwstr>2021-05-11T02:00:19Z</vt:lpwstr>
  </property>
  <property fmtid="{D5CDD505-2E9C-101B-9397-08002B2CF9AE}" pid="12" name="MSIP_Label_03ef5274-90b8-4b3f-8a76-b4c36a43e904_Method">
    <vt:lpwstr>Standard</vt:lpwstr>
  </property>
  <property fmtid="{D5CDD505-2E9C-101B-9397-08002B2CF9AE}" pid="13" name="MSIP_Label_03ef5274-90b8-4b3f-8a76-b4c36a43e904_Name">
    <vt:lpwstr>Not Protected_2</vt:lpwstr>
  </property>
  <property fmtid="{D5CDD505-2E9C-101B-9397-08002B2CF9AE}" pid="14" name="MSIP_Label_03ef5274-90b8-4b3f-8a76-b4c36a43e904_SiteId">
    <vt:lpwstr>61e6eeb3-5fd7-4aaa-ae3c-61e8deb09b79</vt:lpwstr>
  </property>
  <property fmtid="{D5CDD505-2E9C-101B-9397-08002B2CF9AE}" pid="15" name="MSIP_Label_03ef5274-90b8-4b3f-8a76-b4c36a43e904_ActionId">
    <vt:lpwstr/>
  </property>
  <property fmtid="{D5CDD505-2E9C-101B-9397-08002B2CF9AE}" pid="16" name="MSIP_Label_03ef5274-90b8-4b3f-8a76-b4c36a43e904_ContentBits">
    <vt:lpwstr>0</vt:lpwstr>
  </property>
</Properties>
</file>