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60" r:id="rId2"/>
    <p:sldId id="933" r:id="rId3"/>
    <p:sldId id="955" r:id="rId4"/>
    <p:sldId id="947" r:id="rId5"/>
    <p:sldId id="950" r:id="rId6"/>
    <p:sldId id="957" r:id="rId7"/>
    <p:sldId id="968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FC8B3"/>
    <a:srgbClr val="00CCFF"/>
    <a:srgbClr val="234600"/>
    <a:srgbClr val="336600"/>
    <a:srgbClr val="FFFFCC"/>
    <a:srgbClr val="2A5400"/>
    <a:srgbClr val="CCFF99"/>
    <a:srgbClr val="FDEAD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9" autoAdjust="0"/>
    <p:restoredTop sz="92796" autoAdjust="0"/>
  </p:normalViewPr>
  <p:slideViewPr>
    <p:cSldViewPr>
      <p:cViewPr varScale="1">
        <p:scale>
          <a:sx n="57" d="100"/>
          <a:sy n="57" d="100"/>
        </p:scale>
        <p:origin x="72" y="16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1DA4B8-7034-41E6-A904-834E2AB03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5C52C-A88F-4FFE-91A9-952C07713D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42C18-1C55-4AFE-A3D5-FAAAE99602B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6586-73D1-4309-9BF8-DEA96E010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©LDSEternalism.com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3C198-7083-476A-BC21-0D607992F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D7CB-E2F2-452A-96C9-BE5CBBF7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3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2040B5-CC58-4CD9-B701-9A63440ED1CE}" type="datetime1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©LDSEternalism.com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0D3BBD-2075-4A75-B5B4-CE9A4FE76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255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7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6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8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5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©ChristianEternalism.com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99C7-0787-4125-9086-551D20232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44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3" y="6626994"/>
            <a:ext cx="1890987" cy="2285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702CDC-8AD3-4C41-837E-8296D4E3DA8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89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©ChristianEternalism.com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C1C976-8CA2-495F-BE8B-EE178DB81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D694-6846-42EC-B3F0-D1D7C870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1325" y="6615953"/>
            <a:ext cx="219635" cy="226545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815963B-6363-4C78-813F-4EF1B5C8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13" y="6626994"/>
            <a:ext cx="1890987" cy="228599"/>
          </a:xfrm>
        </p:spPr>
        <p:txBody>
          <a:bodyPr/>
          <a:lstStyle/>
          <a:p>
            <a:r>
              <a:rPr lang="en-US" dirty="0"/>
              <a:t>©ChristianEternalism.org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807F21-F3D7-4BDD-A444-F2A69FE12B6E}"/>
              </a:ext>
            </a:extLst>
          </p:cNvPr>
          <p:cNvSpPr/>
          <p:nvPr/>
        </p:nvSpPr>
        <p:spPr>
          <a:xfrm>
            <a:off x="5715000" y="1284672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Eternalism Politics</a:t>
            </a:r>
          </a:p>
        </p:txBody>
      </p:sp>
      <p:pic>
        <p:nvPicPr>
          <p:cNvPr id="3" name="Picture 2" descr="A painting of a group of men sitting around a table&#10;&#10;AI-generated content may be incorrect.">
            <a:extLst>
              <a:ext uri="{FF2B5EF4-FFF2-40B4-BE49-F238E27FC236}">
                <a16:creationId xmlns:a16="http://schemas.microsoft.com/office/drawing/2014/main" id="{496D7AEB-1AB8-33CB-6694-0511646A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7" y="940298"/>
            <a:ext cx="4977403" cy="497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96B8E9-8A5F-0A87-EEEB-5949FCAF7618}"/>
              </a:ext>
            </a:extLst>
          </p:cNvPr>
          <p:cNvSpPr txBox="1"/>
          <p:nvPr/>
        </p:nvSpPr>
        <p:spPr>
          <a:xfrm>
            <a:off x="6279067" y="3022937"/>
            <a:ext cx="5912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Political Unity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7" name="Text Box 17">
            <a:extLst>
              <a:ext uri="{FF2B5EF4-FFF2-40B4-BE49-F238E27FC236}">
                <a16:creationId xmlns:a16="http://schemas.microsoft.com/office/drawing/2014/main" id="{2053980F-8B47-42E5-A2AD-471D8591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OPPOSITION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2C9447-95A4-41E6-6A2A-A3E7BB76219B}"/>
              </a:ext>
            </a:extLst>
          </p:cNvPr>
          <p:cNvGrpSpPr/>
          <p:nvPr/>
        </p:nvGrpSpPr>
        <p:grpSpPr>
          <a:xfrm>
            <a:off x="685800" y="3733800"/>
            <a:ext cx="6858000" cy="400110"/>
            <a:chOff x="685800" y="3733800"/>
            <a:chExt cx="6858000" cy="4001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06F701-A93E-D5AD-5DFA-52036E0FC563}"/>
                </a:ext>
              </a:extLst>
            </p:cNvPr>
            <p:cNvSpPr/>
            <p:nvPr/>
          </p:nvSpPr>
          <p:spPr>
            <a:xfrm>
              <a:off x="685800" y="3733800"/>
              <a:ext cx="15621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Metaphysics</a:t>
              </a:r>
              <a:endParaRPr lang="en-US" altLang="en-US" sz="2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7AC8C7-C054-2ED4-F7EA-7EB21AD33277}"/>
                </a:ext>
              </a:extLst>
            </p:cNvPr>
            <p:cNvSpPr/>
            <p:nvPr/>
          </p:nvSpPr>
          <p:spPr>
            <a:xfrm>
              <a:off x="2370534" y="3733800"/>
              <a:ext cx="17240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Epistemology</a:t>
              </a:r>
              <a:endParaRPr lang="en-US" altLang="en-US" sz="2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E86B10-DC8B-B732-52E1-8C6D94F55C3D}"/>
                </a:ext>
              </a:extLst>
            </p:cNvPr>
            <p:cNvSpPr/>
            <p:nvPr/>
          </p:nvSpPr>
          <p:spPr>
            <a:xfrm>
              <a:off x="4119563" y="3733800"/>
              <a:ext cx="9096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Ethics</a:t>
              </a:r>
              <a:endParaRPr lang="en-US" altLang="en-US" sz="2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F402FA-E228-D189-AD2C-816EB64D2EAF}"/>
                </a:ext>
              </a:extLst>
            </p:cNvPr>
            <p:cNvSpPr/>
            <p:nvPr/>
          </p:nvSpPr>
          <p:spPr>
            <a:xfrm>
              <a:off x="5181600" y="3733800"/>
              <a:ext cx="952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Politics</a:t>
              </a:r>
              <a:endParaRPr lang="en-US" altLang="en-US" sz="2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BCB52B-730E-3545-EE26-5816D76138A9}"/>
                </a:ext>
              </a:extLst>
            </p:cNvPr>
            <p:cNvSpPr/>
            <p:nvPr/>
          </p:nvSpPr>
          <p:spPr>
            <a:xfrm>
              <a:off x="6248400" y="3733800"/>
              <a:ext cx="1295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Aesthetics</a:t>
              </a:r>
              <a:endParaRPr lang="en-US" altLang="en-US" sz="2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1" name="Line 95">
              <a:extLst>
                <a:ext uri="{FF2B5EF4-FFF2-40B4-BE49-F238E27FC236}">
                  <a16:creationId xmlns:a16="http://schemas.microsoft.com/office/drawing/2014/main" id="{D0378F8B-79DE-42CC-6E10-E247C2555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0" y="4114800"/>
              <a:ext cx="6781800" cy="6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1A596A9-E32D-D527-0C30-66CFDB65620F}"/>
              </a:ext>
            </a:extLst>
          </p:cNvPr>
          <p:cNvSpPr/>
          <p:nvPr/>
        </p:nvSpPr>
        <p:spPr>
          <a:xfrm>
            <a:off x="0" y="40386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FF00"/>
                </a:solidFill>
                <a:latin typeface="+mn-lt"/>
              </a:rPr>
              <a:t>YES</a:t>
            </a:r>
            <a:endParaRPr lang="en-US" alt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9F1CD0-DF42-50FC-3DD2-A4C5DD824807}"/>
              </a:ext>
            </a:extLst>
          </p:cNvPr>
          <p:cNvSpPr/>
          <p:nvPr/>
        </p:nvSpPr>
        <p:spPr>
          <a:xfrm>
            <a:off x="0" y="46482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NO</a:t>
            </a:r>
            <a:endParaRPr lang="en-US" alt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C34F63-6DB5-5930-B41E-545C1894FF9C}"/>
              </a:ext>
            </a:extLst>
          </p:cNvPr>
          <p:cNvSpPr/>
          <p:nvPr/>
        </p:nvSpPr>
        <p:spPr>
          <a:xfrm>
            <a:off x="685800" y="41148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00FF00"/>
                </a:solidFill>
                <a:latin typeface="+mn-lt"/>
              </a:rPr>
              <a:t>Biodiversity </a:t>
            </a:r>
          </a:p>
          <a:p>
            <a:pPr eaLnBrk="1" hangingPunct="1"/>
            <a:r>
              <a:rPr lang="en-US" altLang="en-US" dirty="0">
                <a:solidFill>
                  <a:srgbClr val="00FF00"/>
                </a:solidFill>
                <a:latin typeface="+mn-lt"/>
              </a:rPr>
              <a:t>Lion, Lamb, etc.</a:t>
            </a:r>
            <a:endParaRPr lang="en-US" altLang="en-US" sz="12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86FAFB-41AB-B102-64DD-C7E63068CF37}"/>
              </a:ext>
            </a:extLst>
          </p:cNvPr>
          <p:cNvSpPr/>
          <p:nvPr/>
        </p:nvSpPr>
        <p:spPr>
          <a:xfrm>
            <a:off x="685800" y="4684931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</a:rPr>
              <a:t>Smallpox, Polio 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</a:rPr>
              <a:t>Guinea-worm</a:t>
            </a:r>
            <a:endParaRPr lang="en-US" alt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5B12AE-04D1-C567-F419-8635D57C8D2A}"/>
              </a:ext>
            </a:extLst>
          </p:cNvPr>
          <p:cNvSpPr/>
          <p:nvPr/>
        </p:nvSpPr>
        <p:spPr>
          <a:xfrm>
            <a:off x="2362200" y="41148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00FF00"/>
                </a:solidFill>
                <a:latin typeface="+mn-lt"/>
              </a:rPr>
              <a:t>Chemistry, </a:t>
            </a:r>
          </a:p>
          <a:p>
            <a:pPr eaLnBrk="1" hangingPunct="1"/>
            <a:r>
              <a:rPr lang="en-US" altLang="en-US" dirty="0">
                <a:solidFill>
                  <a:srgbClr val="00FF00"/>
                </a:solidFill>
              </a:rPr>
              <a:t>Math, </a:t>
            </a:r>
            <a:r>
              <a:rPr lang="en-US" altLang="en-US" dirty="0">
                <a:solidFill>
                  <a:srgbClr val="00FF00"/>
                </a:solidFill>
                <a:latin typeface="+mn-lt"/>
              </a:rPr>
              <a:t>Physics</a:t>
            </a:r>
            <a:endParaRPr lang="en-US" altLang="en-US" sz="12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C13E5-7B60-87CF-1143-7D15CE168A19}"/>
              </a:ext>
            </a:extLst>
          </p:cNvPr>
          <p:cNvSpPr/>
          <p:nvPr/>
        </p:nvSpPr>
        <p:spPr>
          <a:xfrm>
            <a:off x="2362200" y="4684931"/>
            <a:ext cx="1278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</a:rPr>
              <a:t>Your Truth 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</a:rPr>
              <a:t>My Truth</a:t>
            </a:r>
            <a:endParaRPr lang="en-US" alt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652988-41D3-D851-BFC8-0DF38B75BCDC}"/>
              </a:ext>
            </a:extLst>
          </p:cNvPr>
          <p:cNvSpPr/>
          <p:nvPr/>
        </p:nvSpPr>
        <p:spPr>
          <a:xfrm>
            <a:off x="4038600" y="41148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00FF00"/>
                </a:solidFill>
                <a:latin typeface="+mn-lt"/>
              </a:rPr>
              <a:t>City of </a:t>
            </a:r>
          </a:p>
          <a:p>
            <a:pPr eaLnBrk="1" hangingPunct="1"/>
            <a:r>
              <a:rPr lang="en-US" altLang="en-US" dirty="0">
                <a:solidFill>
                  <a:srgbClr val="00FF00"/>
                </a:solidFill>
                <a:latin typeface="+mn-lt"/>
              </a:rPr>
              <a:t>Enoch</a:t>
            </a:r>
            <a:endParaRPr lang="en-US" altLang="en-US" sz="12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E31F53-4992-D8EF-103C-E38BEF7D5C41}"/>
              </a:ext>
            </a:extLst>
          </p:cNvPr>
          <p:cNvSpPr/>
          <p:nvPr/>
        </p:nvSpPr>
        <p:spPr>
          <a:xfrm>
            <a:off x="4038600" y="4684931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</a:rPr>
              <a:t>Sodom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</a:rPr>
              <a:t>Gomorrah</a:t>
            </a:r>
            <a:endParaRPr lang="en-US" alt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E58118-99BF-C381-4C5B-5D7805B115EA}"/>
              </a:ext>
            </a:extLst>
          </p:cNvPr>
          <p:cNvSpPr/>
          <p:nvPr/>
        </p:nvSpPr>
        <p:spPr>
          <a:xfrm>
            <a:off x="5257800" y="41148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00FF00"/>
                </a:solidFill>
                <a:latin typeface="+mn-lt"/>
              </a:rPr>
              <a:t>Free</a:t>
            </a:r>
          </a:p>
          <a:p>
            <a:pPr eaLnBrk="1" hangingPunct="1"/>
            <a:r>
              <a:rPr lang="en-US" altLang="en-US" dirty="0">
                <a:solidFill>
                  <a:srgbClr val="00FF00"/>
                </a:solidFill>
                <a:latin typeface="+mn-lt"/>
              </a:rPr>
              <a:t>Men</a:t>
            </a:r>
            <a:endParaRPr lang="en-US" altLang="en-US" sz="12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1F616E-B33D-B748-786F-4B663BD1274A}"/>
              </a:ext>
            </a:extLst>
          </p:cNvPr>
          <p:cNvSpPr/>
          <p:nvPr/>
        </p:nvSpPr>
        <p:spPr>
          <a:xfrm>
            <a:off x="5257800" y="4684931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</a:rPr>
              <a:t>King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</a:rPr>
              <a:t>Men</a:t>
            </a:r>
            <a:endParaRPr lang="en-US" alt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01E2EF-6BEC-C3BB-03D2-5466DB372420}"/>
              </a:ext>
            </a:extLst>
          </p:cNvPr>
          <p:cNvSpPr/>
          <p:nvPr/>
        </p:nvSpPr>
        <p:spPr>
          <a:xfrm>
            <a:off x="6248400" y="4114800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00FF00"/>
                </a:solidFill>
                <a:latin typeface="+mn-lt"/>
              </a:rPr>
              <a:t>Statue of David,</a:t>
            </a:r>
          </a:p>
          <a:p>
            <a:pPr eaLnBrk="1" hangingPunct="1"/>
            <a:r>
              <a:rPr lang="en-US" altLang="en-US" dirty="0">
                <a:solidFill>
                  <a:srgbClr val="00FF00"/>
                </a:solidFill>
                <a:latin typeface="+mn-lt"/>
              </a:rPr>
              <a:t>Hymns</a:t>
            </a:r>
          </a:p>
          <a:p>
            <a:pPr eaLnBrk="1" hangingPunct="1"/>
            <a:endParaRPr lang="en-US" altLang="en-US" sz="12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3747A2-DAD8-F58A-AB32-CED0EE4C4BAF}"/>
              </a:ext>
            </a:extLst>
          </p:cNvPr>
          <p:cNvSpPr/>
          <p:nvPr/>
        </p:nvSpPr>
        <p:spPr>
          <a:xfrm>
            <a:off x="6248400" y="4684931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</a:rPr>
              <a:t>Pornography, Depraved Music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6CCF23-D095-D972-05B9-CD5EBBAD7F86}"/>
              </a:ext>
            </a:extLst>
          </p:cNvPr>
          <p:cNvSpPr/>
          <p:nvPr/>
        </p:nvSpPr>
        <p:spPr>
          <a:xfrm>
            <a:off x="76200" y="1351612"/>
            <a:ext cx="1211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00FF00"/>
                </a:solidFill>
                <a:latin typeface="+mn-lt"/>
              </a:rPr>
              <a:t>2 Nephi 2:11 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For it must needs be, that there is an </a:t>
            </a:r>
            <a:r>
              <a:rPr lang="en-US" altLang="en-US" dirty="0">
                <a:solidFill>
                  <a:srgbClr val="FFFF00"/>
                </a:solidFill>
                <a:latin typeface="+mn-lt"/>
              </a:rPr>
              <a:t>opposition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 in all things... </a:t>
            </a:r>
            <a:endParaRPr lang="en-US" alt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77BAB7-FE65-7E10-1651-8EEBB987E4FE}"/>
              </a:ext>
            </a:extLst>
          </p:cNvPr>
          <p:cNvSpPr/>
          <p:nvPr/>
        </p:nvSpPr>
        <p:spPr>
          <a:xfrm>
            <a:off x="76200" y="166747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00FF00"/>
                </a:solidFill>
                <a:latin typeface="+mn-lt"/>
              </a:rPr>
              <a:t>Helaman 14:31 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He hath given unto you that ye might know </a:t>
            </a:r>
            <a:r>
              <a:rPr lang="en-US" altLang="en-US" dirty="0">
                <a:solidFill>
                  <a:srgbClr val="00FF00"/>
                </a:solidFill>
                <a:latin typeface="+mn-lt"/>
              </a:rPr>
              <a:t>good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 from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evil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, and he hath given unto you that ye might choose </a:t>
            </a:r>
            <a:r>
              <a:rPr lang="en-US" altLang="en-US" dirty="0">
                <a:solidFill>
                  <a:srgbClr val="00FF00"/>
                </a:solidFill>
                <a:latin typeface="+mn-lt"/>
              </a:rPr>
              <a:t>life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 or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death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; and ye can do </a:t>
            </a:r>
            <a:r>
              <a:rPr lang="en-US" altLang="en-US" dirty="0">
                <a:solidFill>
                  <a:srgbClr val="00FF00"/>
                </a:solidFill>
                <a:latin typeface="+mn-lt"/>
              </a:rPr>
              <a:t>good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 and be restored unto that which is good, or have that which is good restored unto you; or ye can do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evil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, and have that which is evil restored unto you.</a:t>
            </a:r>
            <a:endParaRPr lang="en-US" alt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2A810EC1-AB51-12B7-2E5A-66A781435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DIVERSITY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5C1CF9-C9A6-CF38-35F1-5B234C8798D9}"/>
              </a:ext>
            </a:extLst>
          </p:cNvPr>
          <p:cNvSpPr/>
          <p:nvPr/>
        </p:nvSpPr>
        <p:spPr>
          <a:xfrm>
            <a:off x="5133108" y="1752600"/>
            <a:ext cx="533400" cy="2286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2086EE-FD08-02AF-0826-3B6D4B038FD0}"/>
              </a:ext>
            </a:extLst>
          </p:cNvPr>
          <p:cNvSpPr/>
          <p:nvPr/>
        </p:nvSpPr>
        <p:spPr>
          <a:xfrm>
            <a:off x="2884967" y="2023822"/>
            <a:ext cx="685800" cy="2286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56B3457C-508E-3FF2-A43C-E1F0DA41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FALLACY OF INTRINSICISM (REVISITED)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6B4FEC-0EEA-752D-7E7F-20D0D05B3242}"/>
              </a:ext>
            </a:extLst>
          </p:cNvPr>
          <p:cNvGrpSpPr/>
          <p:nvPr/>
        </p:nvGrpSpPr>
        <p:grpSpPr>
          <a:xfrm>
            <a:off x="9067800" y="914400"/>
            <a:ext cx="1828800" cy="1757065"/>
            <a:chOff x="9067800" y="914400"/>
            <a:chExt cx="1828800" cy="17570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F8E1BEB-A14A-C1DF-58E5-724E2796B103}"/>
                </a:ext>
              </a:extLst>
            </p:cNvPr>
            <p:cNvSpPr/>
            <p:nvPr/>
          </p:nvSpPr>
          <p:spPr>
            <a:xfrm>
              <a:off x="9067800" y="914400"/>
              <a:ext cx="1828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2000" b="1" dirty="0">
                  <a:solidFill>
                    <a:schemeClr val="bg1"/>
                  </a:solidFill>
                  <a:latin typeface="+mn-lt"/>
                </a:rPr>
                <a:t>KNOW</a:t>
              </a:r>
            </a:p>
            <a:p>
              <a:pPr algn="ctr" eaLnBrk="1" hangingPunct="1"/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(Epistemology)</a:t>
              </a:r>
              <a:endParaRPr lang="en-US" altLang="en-US" sz="2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7" name="Line 95">
              <a:extLst>
                <a:ext uri="{FF2B5EF4-FFF2-40B4-BE49-F238E27FC236}">
                  <a16:creationId xmlns:a16="http://schemas.microsoft.com/office/drawing/2014/main" id="{7EFB34D3-101A-4C85-F538-99B6CFD6D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0200" y="1676400"/>
              <a:ext cx="1600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4190AA-060C-9069-5573-B51F05160D09}"/>
                </a:ext>
              </a:extLst>
            </p:cNvPr>
            <p:cNvSpPr/>
            <p:nvPr/>
          </p:nvSpPr>
          <p:spPr>
            <a:xfrm>
              <a:off x="9525000" y="1698486"/>
              <a:ext cx="914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2400" b="1" dirty="0">
                  <a:solidFill>
                    <a:srgbClr val="00FF00"/>
                  </a:solidFill>
                  <a:latin typeface="+mn-lt"/>
                </a:rPr>
                <a:t>Good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343E6E-D4FC-DD86-42D4-C6C978B8A279}"/>
                </a:ext>
              </a:extLst>
            </p:cNvPr>
            <p:cNvSpPr/>
            <p:nvPr/>
          </p:nvSpPr>
          <p:spPr>
            <a:xfrm>
              <a:off x="9601200" y="2209800"/>
              <a:ext cx="685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2400" b="1" dirty="0">
                  <a:solidFill>
                    <a:srgbClr val="FF0000"/>
                  </a:solidFill>
                  <a:latin typeface="+mn-lt"/>
                </a:rPr>
                <a:t>Evil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8405FF-A09D-BCDF-F7D8-D658AA31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124200"/>
            <a:ext cx="3117061" cy="34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2EBE12E0-8271-57B5-4CDD-FCBEBFC9D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486400"/>
          <a:ext cx="4191000" cy="120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72960" imgH="627840" progId="">
                  <p:embed/>
                </p:oleObj>
              </mc:Choice>
              <mc:Fallback>
                <p:oleObj r:id="rId4" imgW="2172960" imgH="627840" progId="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2EBE12E0-8271-57B5-4CDD-FCBEBFC9DD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5486400"/>
                        <a:ext cx="4191000" cy="120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F614AEBE-8258-42A7-E17C-924E6113F020}"/>
              </a:ext>
            </a:extLst>
          </p:cNvPr>
          <p:cNvGrpSpPr/>
          <p:nvPr/>
        </p:nvGrpSpPr>
        <p:grpSpPr>
          <a:xfrm>
            <a:off x="10744200" y="914400"/>
            <a:ext cx="1219200" cy="1757065"/>
            <a:chOff x="10744200" y="914400"/>
            <a:chExt cx="1219200" cy="175706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5374BED-9E77-2B1A-8099-9AD12922D3F5}"/>
                </a:ext>
              </a:extLst>
            </p:cNvPr>
            <p:cNvSpPr/>
            <p:nvPr/>
          </p:nvSpPr>
          <p:spPr>
            <a:xfrm>
              <a:off x="10816829" y="914400"/>
              <a:ext cx="11465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2000" b="1" dirty="0">
                  <a:solidFill>
                    <a:schemeClr val="bg1"/>
                  </a:solidFill>
                  <a:latin typeface="+mn-lt"/>
                </a:rPr>
                <a:t>DO</a:t>
              </a:r>
            </a:p>
            <a:p>
              <a:pPr algn="ctr" eaLnBrk="1" hangingPunct="1"/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(Ethics)</a:t>
              </a:r>
              <a:endParaRPr lang="en-US" altLang="en-US" sz="20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B43801-152F-EE46-BC6D-257306B54B92}"/>
                </a:ext>
              </a:extLst>
            </p:cNvPr>
            <p:cNvSpPr/>
            <p:nvPr/>
          </p:nvSpPr>
          <p:spPr>
            <a:xfrm>
              <a:off x="10896600" y="1698486"/>
              <a:ext cx="762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2400" b="1" dirty="0">
                  <a:solidFill>
                    <a:srgbClr val="00FF00"/>
                  </a:solidFill>
                  <a:latin typeface="+mn-lt"/>
                </a:rPr>
                <a:t>Life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7A01426-C009-1E5D-DAB7-FE90502CAEE6}"/>
                </a:ext>
              </a:extLst>
            </p:cNvPr>
            <p:cNvSpPr/>
            <p:nvPr/>
          </p:nvSpPr>
          <p:spPr>
            <a:xfrm>
              <a:off x="10744200" y="2209800"/>
              <a:ext cx="990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2400" b="1" dirty="0">
                  <a:solidFill>
                    <a:srgbClr val="FF0000"/>
                  </a:solidFill>
                  <a:latin typeface="+mn-lt"/>
                </a:rPr>
                <a:t>Death</a:t>
              </a:r>
            </a:p>
          </p:txBody>
        </p:sp>
        <p:sp>
          <p:nvSpPr>
            <p:cNvPr id="8" name="Line 95">
              <a:extLst>
                <a:ext uri="{FF2B5EF4-FFF2-40B4-BE49-F238E27FC236}">
                  <a16:creationId xmlns:a16="http://schemas.microsoft.com/office/drawing/2014/main" id="{C2FABE41-F2A0-0921-5DA2-3FA079FBD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4200" y="1676400"/>
              <a:ext cx="1066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F268830-03C5-A51B-4F21-59FDA54114C3}"/>
              </a:ext>
            </a:extLst>
          </p:cNvPr>
          <p:cNvSpPr/>
          <p:nvPr/>
        </p:nvSpPr>
        <p:spPr>
          <a:xfrm>
            <a:off x="5867400" y="2008800"/>
            <a:ext cx="304800" cy="25146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6E2BAB-954C-42BC-0400-72330746CEAF}"/>
              </a:ext>
            </a:extLst>
          </p:cNvPr>
          <p:cNvSpPr/>
          <p:nvPr/>
        </p:nvSpPr>
        <p:spPr>
          <a:xfrm>
            <a:off x="7620000" y="2293434"/>
            <a:ext cx="304800" cy="2286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 animBg="1"/>
      <p:bldP spid="30" grpId="0" animBg="1"/>
      <p:bldP spid="32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77E6CBF-2E0F-400A-A604-D14FA408595F}"/>
              </a:ext>
            </a:extLst>
          </p:cNvPr>
          <p:cNvSpPr/>
          <p:nvPr/>
        </p:nvSpPr>
        <p:spPr>
          <a:xfrm>
            <a:off x="1676400" y="609600"/>
            <a:ext cx="10439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00FF00"/>
                </a:solidFill>
                <a:latin typeface="+mn-lt"/>
              </a:rPr>
              <a:t>President Brigham Young: 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“There is no such thing as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confusion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division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strife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animosity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hatred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malice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, or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two sides 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to the </a:t>
            </a:r>
            <a:r>
              <a:rPr lang="en-US" altLang="en-US" dirty="0">
                <a:solidFill>
                  <a:srgbClr val="FFFF00"/>
                </a:solidFill>
                <a:latin typeface="+mn-lt"/>
              </a:rPr>
              <a:t>question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 in the house of God; there is but </a:t>
            </a:r>
            <a:r>
              <a:rPr lang="en-US" altLang="en-US" dirty="0">
                <a:solidFill>
                  <a:srgbClr val="00FF00"/>
                </a:solidFill>
                <a:latin typeface="+mn-lt"/>
              </a:rPr>
              <a:t>one side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 to the question there. ... On a certain occasion there was a little confusion in heaven. … What was the result?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One-third part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 of the hosts of heaven walked out. </a:t>
            </a:r>
            <a:r>
              <a:rPr lang="en-US" altLang="en-US" sz="1200" dirty="0">
                <a:solidFill>
                  <a:schemeClr val="bg2"/>
                </a:solidFill>
                <a:latin typeface="+mn-lt"/>
              </a:rPr>
              <a:t>(JD 13:219)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F4F7A84-2013-4E4B-97E2-1C244E2AD93F}"/>
              </a:ext>
            </a:extLst>
          </p:cNvPr>
          <p:cNvSpPr/>
          <p:nvPr/>
        </p:nvSpPr>
        <p:spPr>
          <a:xfrm>
            <a:off x="1676400" y="2644914"/>
            <a:ext cx="1005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00FF00"/>
                </a:solidFill>
                <a:latin typeface="+mn-lt"/>
              </a:rPr>
              <a:t>Elder Orson Pratt: 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“This </a:t>
            </a:r>
            <a:r>
              <a:rPr lang="en-US" altLang="en-US" dirty="0">
                <a:solidFill>
                  <a:srgbClr val="00FF00"/>
                </a:solidFill>
                <a:latin typeface="+mn-lt"/>
              </a:rPr>
              <a:t>union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 exists in the eternal worlds. If you should dwell there for the period of ten millions of ages, you would see </a:t>
            </a:r>
            <a:r>
              <a:rPr lang="en-US" altLang="en-US" dirty="0">
                <a:solidFill>
                  <a:srgbClr val="00FF00"/>
                </a:solidFill>
                <a:latin typeface="+mn-lt"/>
              </a:rPr>
              <a:t>no dissension 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among those who dwell in yonder celestial worlds.” </a:t>
            </a:r>
            <a:r>
              <a:rPr lang="en-US" altLang="en-US" sz="1200" dirty="0">
                <a:solidFill>
                  <a:schemeClr val="bg2"/>
                </a:solidFill>
                <a:latin typeface="+mn-lt"/>
              </a:rPr>
              <a:t>(JD 19:333)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E4C8416-86DD-4FC3-8894-6D658ED2F759}"/>
              </a:ext>
            </a:extLst>
          </p:cNvPr>
          <p:cNvSpPr/>
          <p:nvPr/>
        </p:nvSpPr>
        <p:spPr>
          <a:xfrm>
            <a:off x="1676400" y="1715869"/>
            <a:ext cx="1043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</a:rPr>
              <a:t>“It has been told me from my youth up that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opposition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 is the life of business, especially in the </a:t>
            </a:r>
            <a:r>
              <a:rPr lang="en-US" altLang="en-US" dirty="0">
                <a:solidFill>
                  <a:srgbClr val="FFFF00"/>
                </a:solidFill>
                <a:latin typeface="+mn-lt"/>
              </a:rPr>
              <a:t>political arena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. It is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opposition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 that has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ruined our nation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, and has been, is and will be the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ruin of all nations.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” </a:t>
            </a:r>
            <a:r>
              <a:rPr lang="en-US" altLang="en-US" sz="1200" dirty="0">
                <a:solidFill>
                  <a:schemeClr val="bg2"/>
                </a:solidFill>
                <a:latin typeface="+mn-lt"/>
              </a:rPr>
              <a:t>(JD 14:92-93) </a:t>
            </a:r>
          </a:p>
        </p:txBody>
      </p:sp>
      <p:sp>
        <p:nvSpPr>
          <p:cNvPr id="67" name="Text Box 17">
            <a:extLst>
              <a:ext uri="{FF2B5EF4-FFF2-40B4-BE49-F238E27FC236}">
                <a16:creationId xmlns:a16="http://schemas.microsoft.com/office/drawing/2014/main" id="{2053980F-8B47-42E5-A2AD-471D8591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FF00"/>
                </a:solidFill>
              </a:rPr>
              <a:t>UNITY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C391C9B-63CA-45B5-BA6D-635E1B927687}"/>
              </a:ext>
            </a:extLst>
          </p:cNvPr>
          <p:cNvSpPr/>
          <p:nvPr/>
        </p:nvSpPr>
        <p:spPr>
          <a:xfrm>
            <a:off x="1676400" y="3406914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FF00"/>
                </a:solidFill>
                <a:latin typeface="+mn-lt"/>
              </a:rPr>
              <a:t>Christ: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“…I say unto you, be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one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; and if ye are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not one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ye are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not mine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altLang="en-US" sz="2800" dirty="0">
                <a:solidFill>
                  <a:schemeClr val="bg2"/>
                </a:solidFill>
                <a:latin typeface="+mn-lt"/>
              </a:rPr>
              <a:t>” </a:t>
            </a:r>
            <a:r>
              <a:rPr lang="en-US" altLang="en-US" sz="1200" dirty="0">
                <a:solidFill>
                  <a:schemeClr val="bg2"/>
                </a:solidFill>
                <a:latin typeface="+mn-lt"/>
              </a:rPr>
              <a:t>(D&amp;C 38:27)</a:t>
            </a:r>
          </a:p>
        </p:txBody>
      </p:sp>
      <p:pic>
        <p:nvPicPr>
          <p:cNvPr id="6" name="Picture 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2F4F57F8-4E38-2B4C-E2BC-5AD6ABFC4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2619514"/>
            <a:ext cx="1031240" cy="1473200"/>
          </a:xfrm>
          <a:prstGeom prst="rect">
            <a:avLst/>
          </a:prstGeom>
        </p:spPr>
      </p:pic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99B0A566-85F5-C4C8-B791-26CF62D2A4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0688"/>
            <a:ext cx="1295400" cy="1635312"/>
          </a:xfrm>
          <a:prstGeom prst="rect">
            <a:avLst/>
          </a:prstGeom>
        </p:spPr>
      </p:pic>
      <p:pic>
        <p:nvPicPr>
          <p:cNvPr id="25" name="Picture 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631B153E-EDFB-5EDF-AC38-61A9A58A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826936" cy="2192932"/>
          </a:xfrm>
          <a:prstGeom prst="rect">
            <a:avLst/>
          </a:prstGeom>
          <a:noFill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6C2A62A-9B0C-12A2-C370-961445ABBD88}"/>
              </a:ext>
            </a:extLst>
          </p:cNvPr>
          <p:cNvSpPr/>
          <p:nvPr/>
        </p:nvSpPr>
        <p:spPr>
          <a:xfrm>
            <a:off x="2743200" y="4495800"/>
            <a:ext cx="929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n-lt"/>
              </a:rPr>
              <a:t>“On contested issues, we should seek to moderate and </a:t>
            </a:r>
            <a:r>
              <a:rPr lang="en-US" sz="4800" dirty="0">
                <a:solidFill>
                  <a:srgbClr val="00FF00"/>
                </a:solidFill>
                <a:latin typeface="+mn-lt"/>
              </a:rPr>
              <a:t>unify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.” </a:t>
            </a:r>
          </a:p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(Defending Our Divinely Inspired Constitution, April 2021 General Conference)</a:t>
            </a:r>
          </a:p>
        </p:txBody>
      </p:sp>
    </p:spTree>
    <p:extLst>
      <p:ext uri="{BB962C8B-B14F-4D97-AF65-F5344CB8AC3E}">
        <p14:creationId xmlns:p14="http://schemas.microsoft.com/office/powerpoint/2010/main" val="41860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8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4</a:t>
            </a:fld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235B6-62A4-44C6-B122-34839EEA700E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ARE LATTER-DAY SAINTS POLITICALLY UNITED?</a:t>
            </a:r>
            <a:endParaRPr lang="en-US" sz="3200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CB46C-E04B-4D50-B7DB-D68BB83274D4}"/>
              </a:ext>
            </a:extLst>
          </p:cNvPr>
          <p:cNvSpPr/>
          <p:nvPr/>
        </p:nvSpPr>
        <p:spPr>
          <a:xfrm>
            <a:off x="533400" y="762000"/>
            <a:ext cx="1165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+mn-lt"/>
              </a:rPr>
              <a:t>Article of Faith 12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We believe in being 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subject to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 kings, presidents, rulers, and magistrates, in obeying, honoring, and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sustaining the law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89C08-ED74-49C1-BC6F-0630E4D0C4D3}"/>
              </a:ext>
            </a:extLst>
          </p:cNvPr>
          <p:cNvSpPr/>
          <p:nvPr/>
        </p:nvSpPr>
        <p:spPr>
          <a:xfrm>
            <a:off x="63375" y="381000"/>
            <a:ext cx="2197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n-lt"/>
              </a:rPr>
              <a:t>Positive Law?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FE209-7149-4CBE-BE14-AFE27BA9CA6E}"/>
              </a:ext>
            </a:extLst>
          </p:cNvPr>
          <p:cNvSpPr/>
          <p:nvPr/>
        </p:nvSpPr>
        <p:spPr>
          <a:xfrm>
            <a:off x="533400" y="1091625"/>
            <a:ext cx="1150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+mn-lt"/>
              </a:rPr>
              <a:t>Heber J. Grant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“Latter-day Saints should support their government leaders and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obey the laws of their lands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…I am convinced beyond the shadow of a doubt that it is the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duty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of every Latter-day Saint to sustain and live the law.”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(Teachings of Heber J. Grant, p158)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C724A7-A696-4690-BAE0-00C9766D5205}"/>
              </a:ext>
            </a:extLst>
          </p:cNvPr>
          <p:cNvSpPr/>
          <p:nvPr/>
        </p:nvSpPr>
        <p:spPr>
          <a:xfrm>
            <a:off x="63375" y="1676400"/>
            <a:ext cx="2106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n-lt"/>
              </a:rPr>
              <a:t>Social Good?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652B87-677E-4315-A09A-6B2C8812D8E6}"/>
              </a:ext>
            </a:extLst>
          </p:cNvPr>
          <p:cNvSpPr/>
          <p:nvPr/>
        </p:nvSpPr>
        <p:spPr>
          <a:xfrm>
            <a:off x="533400" y="2082225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+mn-lt"/>
              </a:rPr>
              <a:t>D&amp;C 49:20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 ”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But it is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not given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that one man should 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possess that which is above another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, wherefore the world lieth in sin.”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E8452-6B98-4E48-BF49-BC2AD066D8CD}"/>
              </a:ext>
            </a:extLst>
          </p:cNvPr>
          <p:cNvSpPr/>
          <p:nvPr/>
        </p:nvSpPr>
        <p:spPr>
          <a:xfrm>
            <a:off x="533400" y="2438400"/>
            <a:ext cx="1150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+mn-lt"/>
              </a:rPr>
              <a:t>D&amp;C 104:16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 ”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…this is the way that I, the Lord, have decreed to provide for my saints, that the 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poor shall be exalted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, in that the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rich are made low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4F3F5-19CF-4F1C-939E-43B9A57150A9}"/>
              </a:ext>
            </a:extLst>
          </p:cNvPr>
          <p:cNvSpPr/>
          <p:nvPr/>
        </p:nvSpPr>
        <p:spPr>
          <a:xfrm>
            <a:off x="533400" y="5334000"/>
            <a:ext cx="1150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FF00"/>
                </a:solidFill>
                <a:latin typeface="+mn-lt"/>
              </a:rPr>
              <a:t>D&amp;C 134:2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We believe that no government can exist in peace, except such laws are framed and held inviolate as will </a:t>
            </a:r>
            <a:r>
              <a:rPr lang="en-US" sz="1600" dirty="0">
                <a:solidFill>
                  <a:srgbClr val="00FF00"/>
                </a:solidFill>
                <a:latin typeface="+mn-lt"/>
              </a:rPr>
              <a:t>secure to each individual the free exercise of conscience, the right and control of property, and the protection of life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CE3112-C494-488E-AA2A-DC63A3A29A23}"/>
              </a:ext>
            </a:extLst>
          </p:cNvPr>
          <p:cNvSpPr/>
          <p:nvPr/>
        </p:nvSpPr>
        <p:spPr>
          <a:xfrm>
            <a:off x="533400" y="5874603"/>
            <a:ext cx="1150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FF00"/>
                </a:solidFill>
                <a:latin typeface="+mn-lt"/>
              </a:rPr>
              <a:t>D&amp;C 134:5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 ”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We believe that all men are bound to sustain and uphold the respective governments in which they reside, </a:t>
            </a:r>
            <a:r>
              <a:rPr lang="en-US" sz="1600" dirty="0">
                <a:solidFill>
                  <a:srgbClr val="00FF00"/>
                </a:solidFill>
                <a:latin typeface="+mn-lt"/>
              </a:rPr>
              <a:t>while protected in their inherent and inalienable rights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by the laws of such governments; and that sedition and rebellion are unbecoming every citizen </a:t>
            </a:r>
            <a:r>
              <a:rPr lang="en-US" sz="1600" dirty="0">
                <a:solidFill>
                  <a:srgbClr val="00FF00"/>
                </a:solidFill>
                <a:latin typeface="+mn-lt"/>
              </a:rPr>
              <a:t>thus protected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…”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DB16AA-8311-493E-8B9D-126260D2544D}"/>
              </a:ext>
            </a:extLst>
          </p:cNvPr>
          <p:cNvSpPr/>
          <p:nvPr/>
        </p:nvSpPr>
        <p:spPr>
          <a:xfrm>
            <a:off x="63376" y="4600541"/>
            <a:ext cx="2527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  <a:latin typeface="+mn-lt"/>
              </a:rPr>
              <a:t>Natural Rights?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EA626A-2E9F-4CB3-AA07-276F9843A974}"/>
              </a:ext>
            </a:extLst>
          </p:cNvPr>
          <p:cNvSpPr/>
          <p:nvPr/>
        </p:nvSpPr>
        <p:spPr>
          <a:xfrm>
            <a:off x="533400" y="2996625"/>
            <a:ext cx="11442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+mn-lt"/>
              </a:rPr>
              <a:t>D&amp;C 134:1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 ”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We believe that governments were instituted of God for the benefit of man; and that he holds men accountable for their acts in relation to them, both in making laws and administering them, for the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good and safety of society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B9E7AE-5069-4C27-B7B1-2A7AEB68DEFC}"/>
              </a:ext>
            </a:extLst>
          </p:cNvPr>
          <p:cNvSpPr/>
          <p:nvPr/>
        </p:nvSpPr>
        <p:spPr>
          <a:xfrm>
            <a:off x="533400" y="4995446"/>
            <a:ext cx="11442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FF00"/>
                </a:solidFill>
                <a:latin typeface="+mn-lt"/>
              </a:rPr>
              <a:t>D&amp;C 42:42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 ”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…for he that is idle shall not eat the bread nor wear the garments of the laborer.”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91E4FA-A8CE-413A-AE3C-39E549CC1FB1}"/>
              </a:ext>
            </a:extLst>
          </p:cNvPr>
          <p:cNvSpPr/>
          <p:nvPr/>
        </p:nvSpPr>
        <p:spPr>
          <a:xfrm>
            <a:off x="533400" y="3556337"/>
            <a:ext cx="1150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+mn-lt"/>
              </a:rPr>
              <a:t>President Brigham Young: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“The earth is here, and the fullness thereof is here. It was made for man; and one man was not made to trample his fellow man under his feet, and enjoy all his heart desires, while the thousands suffer. We will take a moral view, a political view, and we see the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inequality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that exists in the human family. ... The Latter-day Saints will never accomplish their mission until this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inequality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shall cease on the earth.”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(JD, Vol. 19, pp. 46-47)</a:t>
            </a:r>
          </a:p>
        </p:txBody>
      </p:sp>
    </p:spTree>
    <p:extLst>
      <p:ext uri="{BB962C8B-B14F-4D97-AF65-F5344CB8AC3E}">
        <p14:creationId xmlns:p14="http://schemas.microsoft.com/office/powerpoint/2010/main" val="16017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5</a:t>
            </a:fld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4F8876-A6BB-4E6A-A427-3A05418520C0}"/>
              </a:ext>
            </a:extLst>
          </p:cNvPr>
          <p:cNvSpPr/>
          <p:nvPr/>
        </p:nvSpPr>
        <p:spPr>
          <a:xfrm>
            <a:off x="166415" y="2819400"/>
            <a:ext cx="1188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2000" b="1" dirty="0">
                <a:solidFill>
                  <a:srgbClr val="FFFF00"/>
                </a:solidFill>
                <a:latin typeface="+mn-lt"/>
              </a:rPr>
              <a:t>The Positive Law theory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is the simplest in that it asserts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only the first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proposition: Justice obliges us to obey the law, but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to promote the common good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or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render another his natural right as something that could be separate and distinct from obeying the law.”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(The Idea of Justice, pp. 167-168)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74402-BF80-4F2D-A4D5-1604D391E3C6}"/>
              </a:ext>
            </a:extLst>
          </p:cNvPr>
          <p:cNvSpPr/>
          <p:nvPr/>
        </p:nvSpPr>
        <p:spPr>
          <a:xfrm>
            <a:off x="166415" y="4060528"/>
            <a:ext cx="11887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2000" b="1" dirty="0">
                <a:solidFill>
                  <a:srgbClr val="FFFF00"/>
                </a:solidFill>
                <a:latin typeface="+mn-lt"/>
              </a:rPr>
              <a:t>The Social Good theory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asserts the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first and second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but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denies the third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claiming as it does that there is no such thing as a natural right. Implicitly, it also claims that the first proposition depends upon the second, since the justice of a law is held to depend on its serving for the social good.”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(The Idea of Justice, pp. 167-168)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492C8-B73E-4357-AB5C-661D49F017FB}"/>
              </a:ext>
            </a:extLst>
          </p:cNvPr>
          <p:cNvSpPr/>
          <p:nvPr/>
        </p:nvSpPr>
        <p:spPr>
          <a:xfrm>
            <a:off x="166415" y="5334000"/>
            <a:ext cx="1202558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2000" b="1" dirty="0">
                <a:solidFill>
                  <a:srgbClr val="00FF00"/>
                </a:solidFill>
                <a:latin typeface="+mn-lt"/>
              </a:rPr>
              <a:t>The Natural Right theory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is the most complex of the three theories because it alone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asserts all three propositions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The third, of course, is the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controlling one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since it is implicit in both the first and second in the sense that it asserts them only on the understanding that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neither [the first or the second] violates natural right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.” </a:t>
            </a:r>
          </a:p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(The Idea of Justice, pp. 167-168)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C3F09-29B2-4511-8447-6DC3F0319D72}"/>
              </a:ext>
            </a:extLst>
          </p:cNvPr>
          <p:cNvSpPr/>
          <p:nvPr/>
        </p:nvSpPr>
        <p:spPr>
          <a:xfrm>
            <a:off x="166415" y="927318"/>
            <a:ext cx="1186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Otto A. Bird: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“The relative complexity of the three theories can be manifested by displaying in summary fashion how each theory would 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interpret justice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reference to its … three privileged terms, [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legality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utility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]…</a:t>
            </a:r>
          </a:p>
          <a:p>
            <a:r>
              <a:rPr lang="en-US" sz="20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(1) It obliges us to obey the law. </a:t>
            </a:r>
            <a:r>
              <a:rPr lang="en-US" sz="20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LEGALITY</a:t>
            </a:r>
          </a:p>
          <a:p>
            <a:r>
              <a:rPr lang="en-US" sz="20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(2) It obliges us to do what promotes the social good. </a:t>
            </a:r>
            <a:r>
              <a:rPr lang="en-US" sz="20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UTILITY</a:t>
            </a:r>
          </a:p>
          <a:p>
            <a:r>
              <a:rPr lang="en-US" sz="20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(3) It obliges us to render to each what belongs to him as a natural right.” </a:t>
            </a:r>
            <a:r>
              <a:rPr lang="en-US" sz="20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</a:p>
          <a:p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(The Idea of Justice, pp. 167-168)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16D60C9A-D752-4E23-9E7F-3BB2B356B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FF00"/>
                </a:solidFill>
              </a:rPr>
              <a:t>SUMMARY OF JUSTICE DEFINITIONS</a:t>
            </a:r>
          </a:p>
        </p:txBody>
      </p:sp>
    </p:spTree>
    <p:extLst>
      <p:ext uri="{BB962C8B-B14F-4D97-AF65-F5344CB8AC3E}">
        <p14:creationId xmlns:p14="http://schemas.microsoft.com/office/powerpoint/2010/main" val="22525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AA1354-6C78-44B7-9BCD-11E7051FDEFF}"/>
              </a:ext>
            </a:extLst>
          </p:cNvPr>
          <p:cNvSpPr/>
          <p:nvPr/>
        </p:nvSpPr>
        <p:spPr>
          <a:xfrm>
            <a:off x="2743200" y="914400"/>
            <a:ext cx="6172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Mortimer Adler: 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“In my view of the matter, each of these three theories of justice is </a:t>
            </a:r>
            <a:r>
              <a:rPr lang="en-US" sz="2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when it </a:t>
            </a:r>
            <a:r>
              <a:rPr lang="en-US" sz="2200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claims to be the whole truth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excluding what is sound in the other two theories. … The </a:t>
            </a:r>
            <a:r>
              <a:rPr lang="en-US" sz="22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reconciliation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the three conflicting theories of justice can be accomplished by avoiding the excessive claim each makes and by putting what is true in each of them together in a </a:t>
            </a:r>
            <a:r>
              <a:rPr lang="en-US" sz="22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well-ordered manner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(Six Great Ideas, p237, p238)</a:t>
            </a:r>
            <a:endParaRPr lang="en-US" sz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F1D556-DACB-4FB3-834F-224729F95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05830"/>
              </p:ext>
            </p:extLst>
          </p:nvPr>
        </p:nvGraphicFramePr>
        <p:xfrm>
          <a:off x="842131" y="4572000"/>
          <a:ext cx="4473829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JUSTICE 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ADHERENTS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Natural Right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Rights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Social Good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Utility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Positive Law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Legality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14184E-1EFE-4F1F-B70F-FB2D7DBE24CF}"/>
              </a:ext>
            </a:extLst>
          </p:cNvPr>
          <p:cNvSpPr/>
          <p:nvPr/>
        </p:nvSpPr>
        <p:spPr>
          <a:xfrm>
            <a:off x="901357" y="5356492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730E5-6081-45D7-9C84-D93C0F20B2B1}"/>
              </a:ext>
            </a:extLst>
          </p:cNvPr>
          <p:cNvSpPr/>
          <p:nvPr/>
        </p:nvSpPr>
        <p:spPr>
          <a:xfrm>
            <a:off x="901357" y="4981115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F0B07-38F0-4C71-BD50-05835EF7212B}"/>
              </a:ext>
            </a:extLst>
          </p:cNvPr>
          <p:cNvSpPr/>
          <p:nvPr/>
        </p:nvSpPr>
        <p:spPr>
          <a:xfrm>
            <a:off x="901357" y="5731869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CD032-C3CA-4AD5-BC97-B8385169BADF}"/>
              </a:ext>
            </a:extLst>
          </p:cNvPr>
          <p:cNvSpPr/>
          <p:nvPr/>
        </p:nvSpPr>
        <p:spPr>
          <a:xfrm>
            <a:off x="4118731" y="5638800"/>
            <a:ext cx="1136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Positivists</a:t>
            </a:r>
            <a:endParaRPr lang="en-US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1A8740-25F7-4A85-B7D4-140692A4C406}"/>
              </a:ext>
            </a:extLst>
          </p:cNvPr>
          <p:cNvSpPr/>
          <p:nvPr/>
        </p:nvSpPr>
        <p:spPr>
          <a:xfrm>
            <a:off x="4142674" y="5246132"/>
            <a:ext cx="105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Socialists</a:t>
            </a:r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F8688C-8745-49E3-A792-2CC392365E7E}"/>
              </a:ext>
            </a:extLst>
          </p:cNvPr>
          <p:cNvSpPr/>
          <p:nvPr/>
        </p:nvSpPr>
        <p:spPr>
          <a:xfrm>
            <a:off x="4118731" y="4876800"/>
            <a:ext cx="121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Naturalists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AFC241-6CD6-48E8-B37A-873142382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4" y="5319897"/>
            <a:ext cx="253986" cy="253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CB0B4D-E937-4B55-981A-95A54CB69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1" y="5689614"/>
            <a:ext cx="253986" cy="2539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759436-8CFB-462E-9B31-FD0775576023}"/>
              </a:ext>
            </a:extLst>
          </p:cNvPr>
          <p:cNvSpPr/>
          <p:nvPr/>
        </p:nvSpPr>
        <p:spPr>
          <a:xfrm>
            <a:off x="1" y="383482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Natural Rights Includes All Justice Types</a:t>
            </a:r>
            <a:endParaRPr lang="en-US" sz="3200" dirty="0">
              <a:solidFill>
                <a:srgbClr val="00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B2074B-D18D-402D-9AD5-5139F7E6FDB1}"/>
              </a:ext>
            </a:extLst>
          </p:cNvPr>
          <p:cNvSpPr/>
          <p:nvPr/>
        </p:nvSpPr>
        <p:spPr>
          <a:xfrm>
            <a:off x="5486400" y="4343400"/>
            <a:ext cx="66406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 obliges us to render to each person their </a:t>
            </a:r>
            <a:r>
              <a:rPr lang="en-US" sz="32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natural right</a:t>
            </a:r>
            <a:r>
              <a:rPr lang="en-US" sz="32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in order to promote the </a:t>
            </a:r>
            <a:r>
              <a:rPr lang="en-US" sz="32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social good</a:t>
            </a:r>
            <a:r>
              <a:rPr lang="en-US" sz="32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through the means of </a:t>
            </a:r>
            <a:r>
              <a:rPr lang="en-US" sz="32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just laws</a:t>
            </a:r>
            <a:r>
              <a:rPr lang="en-US" sz="3200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FF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A09162-24DA-4A49-9D17-8622B5F06AE9}"/>
              </a:ext>
            </a:extLst>
          </p:cNvPr>
          <p:cNvGrpSpPr/>
          <p:nvPr/>
        </p:nvGrpSpPr>
        <p:grpSpPr>
          <a:xfrm>
            <a:off x="8915400" y="1019175"/>
            <a:ext cx="3157143" cy="2333625"/>
            <a:chOff x="8667750" y="217538"/>
            <a:chExt cx="3404793" cy="2486025"/>
          </a:xfrm>
        </p:grpSpPr>
        <p:sp>
          <p:nvSpPr>
            <p:cNvPr id="23" name="Oval 129">
              <a:extLst>
                <a:ext uri="{FF2B5EF4-FFF2-40B4-BE49-F238E27FC236}">
                  <a16:creationId xmlns:a16="http://schemas.microsoft.com/office/drawing/2014/main" id="{6DB2EF37-7C97-4AEC-BB60-68CA3D237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7750" y="217538"/>
              <a:ext cx="2609850" cy="24860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FCDD79-0013-4FE9-8646-D1C431056A67}"/>
                </a:ext>
              </a:extLst>
            </p:cNvPr>
            <p:cNvSpPr txBox="1"/>
            <p:nvPr/>
          </p:nvSpPr>
          <p:spPr bwMode="auto">
            <a:xfrm>
              <a:off x="11350230" y="598538"/>
              <a:ext cx="722313" cy="17377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b="1" u="sng" dirty="0">
                  <a:solidFill>
                    <a:schemeClr val="bg1"/>
                  </a:solidFill>
                  <a:latin typeface="+mn-lt"/>
                  <a:cs typeface="Arial" charset="0"/>
                </a:rPr>
                <a:t>Tier</a:t>
              </a:r>
              <a:r>
                <a:rPr lang="en-US" sz="1600" b="1" dirty="0">
                  <a:solidFill>
                    <a:schemeClr val="bg1"/>
                  </a:solidFill>
                  <a:latin typeface="+mn-lt"/>
                  <a:cs typeface="Arial" charset="0"/>
                </a:rPr>
                <a:t> 1</a:t>
              </a:r>
            </a:p>
            <a:p>
              <a:pPr eaLnBrk="1" hangingPunct="1">
                <a:defRPr/>
              </a:pPr>
              <a:endParaRPr lang="en-US" sz="28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r>
                <a:rPr lang="en-US" sz="1600" b="1" u="sng" dirty="0">
                  <a:solidFill>
                    <a:schemeClr val="bg1"/>
                  </a:solidFill>
                  <a:latin typeface="+mn-lt"/>
                  <a:cs typeface="Arial" charset="0"/>
                </a:rPr>
                <a:t>Tier</a:t>
              </a:r>
              <a:r>
                <a:rPr lang="en-US" sz="1600" b="1" dirty="0">
                  <a:solidFill>
                    <a:schemeClr val="bg1"/>
                  </a:solidFill>
                  <a:latin typeface="+mn-lt"/>
                  <a:cs typeface="Arial" charset="0"/>
                </a:rPr>
                <a:t> 2</a:t>
              </a:r>
            </a:p>
            <a:p>
              <a:pPr eaLnBrk="1" hangingPunct="1">
                <a:defRPr/>
              </a:pPr>
              <a:endParaRPr lang="en-US" sz="24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r>
                <a:rPr lang="en-US" sz="1600" b="1" u="sng" dirty="0">
                  <a:solidFill>
                    <a:schemeClr val="bg1"/>
                  </a:solidFill>
                  <a:latin typeface="+mn-lt"/>
                  <a:cs typeface="Arial" charset="0"/>
                </a:rPr>
                <a:t>Tier</a:t>
              </a:r>
              <a:r>
                <a:rPr lang="en-US" sz="1600" b="1" dirty="0">
                  <a:solidFill>
                    <a:schemeClr val="bg1"/>
                  </a:solidFill>
                  <a:latin typeface="+mn-lt"/>
                  <a:cs typeface="Arial" charset="0"/>
                </a:rPr>
                <a:t> 3</a:t>
              </a:r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070616FB-7F87-457F-B7B6-AB4167BB9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17870" y="1083341"/>
              <a:ext cx="20990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8FE1CF93-732A-4716-97CE-6DB57A60E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3742" y="560121"/>
              <a:ext cx="2119580" cy="524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600" dirty="0">
                  <a:latin typeface="+mn-lt"/>
                </a:rPr>
                <a:t>Natural Right</a:t>
              </a:r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3A6DD495-F2BE-4F3A-81B7-A40ED934E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2039" y="1214433"/>
              <a:ext cx="1922710" cy="524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600" dirty="0">
                  <a:latin typeface="+mn-lt"/>
                </a:rPr>
                <a:t>Social Good</a:t>
              </a:r>
            </a:p>
          </p:txBody>
        </p: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FC92620A-3D61-4AA9-A3E2-1198A3D5C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1541" y="1881694"/>
              <a:ext cx="197169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600" dirty="0">
                  <a:latin typeface="+mn-lt"/>
                </a:rPr>
                <a:t>Positive Law</a:t>
              </a:r>
            </a:p>
          </p:txBody>
        </p:sp>
        <p:sp>
          <p:nvSpPr>
            <p:cNvPr id="36" name="Line 17">
              <a:extLst>
                <a:ext uri="{FF2B5EF4-FFF2-40B4-BE49-F238E27FC236}">
                  <a16:creationId xmlns:a16="http://schemas.microsoft.com/office/drawing/2014/main" id="{FFD0B1ED-3388-4340-9BA2-574EB4724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17870" y="1828800"/>
              <a:ext cx="20990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7" name="Text Box 17">
            <a:extLst>
              <a:ext uri="{FF2B5EF4-FFF2-40B4-BE49-F238E27FC236}">
                <a16:creationId xmlns:a16="http://schemas.microsoft.com/office/drawing/2014/main" id="{D2E2E3E4-A862-47D6-97F9-AE66C1CB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FF00"/>
                </a:solidFill>
              </a:rPr>
              <a:t>THREE TIER RESOLUTION</a:t>
            </a:r>
          </a:p>
        </p:txBody>
      </p:sp>
      <p:pic>
        <p:nvPicPr>
          <p:cNvPr id="29" name="Picture 28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8A0F35BA-ED28-48D1-C254-2BD4B2132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2457229" cy="2492458"/>
          </a:xfrm>
          <a:prstGeom prst="rect">
            <a:avLst/>
          </a:prstGeom>
        </p:spPr>
      </p:pic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5F00D2E7-AD4F-7416-A18E-464024424446}"/>
              </a:ext>
            </a:extLst>
          </p:cNvPr>
          <p:cNvSpPr/>
          <p:nvPr/>
        </p:nvSpPr>
        <p:spPr>
          <a:xfrm rot="5400000">
            <a:off x="2687260" y="5143500"/>
            <a:ext cx="457200" cy="228600"/>
          </a:xfrm>
          <a:prstGeom prst="curvedDownArrow">
            <a:avLst/>
          </a:prstGeom>
          <a:solidFill>
            <a:srgbClr val="00FF00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5E136973-917C-F605-1F46-98A17C6E9800}"/>
              </a:ext>
            </a:extLst>
          </p:cNvPr>
          <p:cNvSpPr/>
          <p:nvPr/>
        </p:nvSpPr>
        <p:spPr>
          <a:xfrm rot="5400000">
            <a:off x="2698145" y="5535386"/>
            <a:ext cx="457200" cy="228600"/>
          </a:xfrm>
          <a:prstGeom prst="curvedDownArrow">
            <a:avLst/>
          </a:prstGeom>
          <a:solidFill>
            <a:srgbClr val="00FF00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54B99C-11B4-4D5D-A57A-B731B4E95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72" y="4936908"/>
            <a:ext cx="253986" cy="253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D7BCE9-0A0E-484A-B9F8-AE534A505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0" y="5321080"/>
            <a:ext cx="253986" cy="253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1062DB-7DA6-48B2-A8D6-1DB785BD1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8" y="5690838"/>
            <a:ext cx="253986" cy="2539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F38F66-4773-9747-863E-0C0C0D607B95}"/>
              </a:ext>
            </a:extLst>
          </p:cNvPr>
          <p:cNvSpPr txBox="1"/>
          <p:nvPr/>
        </p:nvSpPr>
        <p:spPr bwMode="auto">
          <a:xfrm>
            <a:off x="152400" y="4895671"/>
            <a:ext cx="66977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u="sng" dirty="0">
                <a:solidFill>
                  <a:schemeClr val="bg1"/>
                </a:solidFill>
                <a:latin typeface="+mn-lt"/>
                <a:cs typeface="Arial" charset="0"/>
              </a:rPr>
              <a:t>Tier</a:t>
            </a: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 1</a:t>
            </a:r>
          </a:p>
          <a:p>
            <a:pPr eaLnBrk="1" hangingPunct="1">
              <a:defRPr/>
            </a:pPr>
            <a:endParaRPr lang="en-US" sz="1000" b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sz="1600" b="1" u="sng" dirty="0">
                <a:solidFill>
                  <a:schemeClr val="bg1"/>
                </a:solidFill>
                <a:latin typeface="+mn-lt"/>
                <a:cs typeface="Arial" charset="0"/>
              </a:rPr>
              <a:t>Tier</a:t>
            </a: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 2</a:t>
            </a:r>
          </a:p>
          <a:p>
            <a:pPr eaLnBrk="1" hangingPunct="1">
              <a:defRPr/>
            </a:pPr>
            <a:endParaRPr lang="en-US" sz="1000" b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sz="1600" b="1" u="sng" dirty="0">
                <a:solidFill>
                  <a:schemeClr val="bg1"/>
                </a:solidFill>
                <a:latin typeface="+mn-lt"/>
                <a:cs typeface="Arial" charset="0"/>
              </a:rPr>
              <a:t>Tier</a:t>
            </a: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4417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1" grpId="0"/>
      <p:bldP spid="12" grpId="0"/>
      <p:bldP spid="16" grpId="0"/>
      <p:bldP spid="19" grpId="0"/>
      <p:bldP spid="30" grpId="0" animBg="1"/>
      <p:bldP spid="31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6">
            <a:extLst>
              <a:ext uri="{FF2B5EF4-FFF2-40B4-BE49-F238E27FC236}">
                <a16:creationId xmlns:a16="http://schemas.microsoft.com/office/drawing/2014/main" id="{CF2B936E-2546-457C-8CD4-AC9C9D18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4" y="2767280"/>
            <a:ext cx="12177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00FF00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2887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3ef5274-90b8-4b3f-8a76-b4c36a43e904}" enabled="1" method="Standard" siteId="{61e6eeb3-5fd7-4aaa-ae3c-61e8deb09b79}" contentBits="0" removed="0"/>
  <clbl:label id="{bdc3d3d8-6bdc-485e-b6f2-a0ac58658b4a}" enabled="1" method="Privileged" siteId="{61e6eeb3-5fd7-4aaa-ae3c-61e8deb09b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21333</TotalTime>
  <Words>1326</Words>
  <Application>Microsoft Office PowerPoint</Application>
  <PresentationFormat>Widescreen</PresentationFormat>
  <Paragraphs>113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Dale Eaton</cp:lastModifiedBy>
  <cp:revision>1332</cp:revision>
  <dcterms:created xsi:type="dcterms:W3CDTF">2010-04-18T05:26:50Z</dcterms:created>
  <dcterms:modified xsi:type="dcterms:W3CDTF">2025-04-20T15:45:22Z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c3d3d8-6bdc-485e-b6f2-a0ac58658b4a_Enabled">
    <vt:lpwstr>True</vt:lpwstr>
  </property>
  <property fmtid="{D5CDD505-2E9C-101B-9397-08002B2CF9AE}" pid="3" name="MSIP_Label_bdc3d3d8-6bdc-485e-b6f2-a0ac58658b4a_SiteId">
    <vt:lpwstr>61e6eeb3-5fd7-4aaa-ae3c-61e8deb09b79</vt:lpwstr>
  </property>
  <property fmtid="{D5CDD505-2E9C-101B-9397-08002B2CF9AE}" pid="4" name="MSIP_Label_bdc3d3d8-6bdc-485e-b6f2-a0ac58658b4a_Owner">
    <vt:lpwstr>deaton@ldschurch.org</vt:lpwstr>
  </property>
  <property fmtid="{D5CDD505-2E9C-101B-9397-08002B2CF9AE}" pid="5" name="MSIP_Label_bdc3d3d8-6bdc-485e-b6f2-a0ac58658b4a_SetDate">
    <vt:lpwstr>2018-09-24T18:25:00.7668701Z</vt:lpwstr>
  </property>
  <property fmtid="{D5CDD505-2E9C-101B-9397-08002B2CF9AE}" pid="6" name="MSIP_Label_bdc3d3d8-6bdc-485e-b6f2-a0ac58658b4a_Name">
    <vt:lpwstr>Internal Use</vt:lpwstr>
  </property>
  <property fmtid="{D5CDD505-2E9C-101B-9397-08002B2CF9AE}" pid="7" name="MSIP_Label_bdc3d3d8-6bdc-485e-b6f2-a0ac58658b4a_Application">
    <vt:lpwstr>Microsoft Azure Information Protection</vt:lpwstr>
  </property>
  <property fmtid="{D5CDD505-2E9C-101B-9397-08002B2CF9AE}" pid="8" name="MSIP_Label_bdc3d3d8-6bdc-485e-b6f2-a0ac58658b4a_Extended_MSFT_Method">
    <vt:lpwstr>Automatic</vt:lpwstr>
  </property>
  <property fmtid="{D5CDD505-2E9C-101B-9397-08002B2CF9AE}" pid="9" name="Classification">
    <vt:lpwstr>Internal Use Not Encrypted</vt:lpwstr>
  </property>
  <property fmtid="{D5CDD505-2E9C-101B-9397-08002B2CF9AE}" pid="10" name="MSIP_Label_03ef5274-90b8-4b3f-8a76-b4c36a43e904_Enabled">
    <vt:lpwstr>true</vt:lpwstr>
  </property>
  <property fmtid="{D5CDD505-2E9C-101B-9397-08002B2CF9AE}" pid="11" name="MSIP_Label_03ef5274-90b8-4b3f-8a76-b4c36a43e904_SetDate">
    <vt:lpwstr>2021-05-11T02:00:19Z</vt:lpwstr>
  </property>
  <property fmtid="{D5CDD505-2E9C-101B-9397-08002B2CF9AE}" pid="12" name="MSIP_Label_03ef5274-90b8-4b3f-8a76-b4c36a43e904_Method">
    <vt:lpwstr>Standard</vt:lpwstr>
  </property>
  <property fmtid="{D5CDD505-2E9C-101B-9397-08002B2CF9AE}" pid="13" name="MSIP_Label_03ef5274-90b8-4b3f-8a76-b4c36a43e904_Name">
    <vt:lpwstr>Not Protected_2</vt:lpwstr>
  </property>
  <property fmtid="{D5CDD505-2E9C-101B-9397-08002B2CF9AE}" pid="14" name="MSIP_Label_03ef5274-90b8-4b3f-8a76-b4c36a43e904_SiteId">
    <vt:lpwstr>61e6eeb3-5fd7-4aaa-ae3c-61e8deb09b79</vt:lpwstr>
  </property>
  <property fmtid="{D5CDD505-2E9C-101B-9397-08002B2CF9AE}" pid="15" name="MSIP_Label_03ef5274-90b8-4b3f-8a76-b4c36a43e904_ActionId">
    <vt:lpwstr/>
  </property>
  <property fmtid="{D5CDD505-2E9C-101B-9397-08002B2CF9AE}" pid="16" name="MSIP_Label_03ef5274-90b8-4b3f-8a76-b4c36a43e904_ContentBits">
    <vt:lpwstr>0</vt:lpwstr>
  </property>
</Properties>
</file>