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964" r:id="rId2"/>
    <p:sldId id="962" r:id="rId3"/>
    <p:sldId id="951" r:id="rId4"/>
    <p:sldId id="961" r:id="rId5"/>
    <p:sldId id="963" r:id="rId6"/>
    <p:sldId id="268" r:id="rId7"/>
    <p:sldId id="956" r:id="rId8"/>
    <p:sldId id="954" r:id="rId9"/>
    <p:sldId id="932" r:id="rId10"/>
    <p:sldId id="959" r:id="rId1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CCFF"/>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1" autoAdjust="0"/>
    <p:restoredTop sz="92652" autoAdjust="0"/>
  </p:normalViewPr>
  <p:slideViewPr>
    <p:cSldViewPr>
      <p:cViewPr varScale="1">
        <p:scale>
          <a:sx n="83" d="100"/>
          <a:sy n="83" d="100"/>
        </p:scale>
        <p:origin x="114" y="114"/>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1DA4B8-7034-41E6-A904-834E2AB039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Introduction</a:t>
            </a:r>
          </a:p>
        </p:txBody>
      </p:sp>
      <p:sp>
        <p:nvSpPr>
          <p:cNvPr id="3" name="Date Placeholder 2">
            <a:extLst>
              <a:ext uri="{FF2B5EF4-FFF2-40B4-BE49-F238E27FC236}">
                <a16:creationId xmlns:a16="http://schemas.microsoft.com/office/drawing/2014/main" id="{20C5C52C-A88F-4FFE-91A9-952C07713D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042C18-1C55-4AFE-A3D5-FAAAE99602BE}" type="datetimeFigureOut">
              <a:rPr lang="en-US" smtClean="0"/>
              <a:t>4/17/2025</a:t>
            </a:fld>
            <a:endParaRPr lang="en-US"/>
          </a:p>
        </p:txBody>
      </p:sp>
      <p:sp>
        <p:nvSpPr>
          <p:cNvPr id="4" name="Footer Placeholder 3">
            <a:extLst>
              <a:ext uri="{FF2B5EF4-FFF2-40B4-BE49-F238E27FC236}">
                <a16:creationId xmlns:a16="http://schemas.microsoft.com/office/drawing/2014/main" id="{8DF36586-73D1-4309-9BF8-DEA96E0100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©LDSEternalism.com</a:t>
            </a:r>
          </a:p>
        </p:txBody>
      </p:sp>
      <p:sp>
        <p:nvSpPr>
          <p:cNvPr id="5" name="Slide Number Placeholder 4">
            <a:extLst>
              <a:ext uri="{FF2B5EF4-FFF2-40B4-BE49-F238E27FC236}">
                <a16:creationId xmlns:a16="http://schemas.microsoft.com/office/drawing/2014/main" id="{8663C198-7083-476A-BC21-0D607992F7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D5D7CB-E2F2-452A-96C9-BE5CBBF7CACF}" type="slidenum">
              <a:rPr lang="en-US" smtClean="0"/>
              <a:t>‹#›</a:t>
            </a:fld>
            <a:endParaRPr lang="en-US"/>
          </a:p>
        </p:txBody>
      </p:sp>
    </p:spTree>
    <p:extLst>
      <p:ext uri="{BB962C8B-B14F-4D97-AF65-F5344CB8AC3E}">
        <p14:creationId xmlns:p14="http://schemas.microsoft.com/office/powerpoint/2010/main" val="11473034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r>
              <a:rPr lang="en-US"/>
              <a:t>Introduction</a:t>
            </a: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a:defRPr/>
            </a:pPr>
            <a:fld id="{E42040B5-CC58-4CD9-B701-9A63440ED1CE}" type="datetime1">
              <a:rPr lang="en-US"/>
              <a:pPr>
                <a:defRPr/>
              </a:pPr>
              <a:t>4/17/2025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a:t>©LDSEternalism.com</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30D3BBD-2075-4A75-B5B4-CE9A4FE76651}" type="slidenum">
              <a:rPr lang="en-US" altLang="en-US"/>
              <a:pPr>
                <a:defRPr/>
              </a:pPr>
              <a:t>‹#›</a:t>
            </a:fld>
            <a:endParaRPr lang="en-US" altLang="en-US"/>
          </a:p>
        </p:txBody>
      </p:sp>
    </p:spTree>
    <p:extLst>
      <p:ext uri="{BB962C8B-B14F-4D97-AF65-F5344CB8AC3E}">
        <p14:creationId xmlns:p14="http://schemas.microsoft.com/office/powerpoint/2010/main" val="19200255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134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821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604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188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724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441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3574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9</a:t>
            </a:fld>
            <a:endParaRPr lang="en-US" altLang="en-US"/>
          </a:p>
        </p:txBody>
      </p:sp>
    </p:spTree>
    <p:extLst>
      <p:ext uri="{BB962C8B-B14F-4D97-AF65-F5344CB8AC3E}">
        <p14:creationId xmlns:p14="http://schemas.microsoft.com/office/powerpoint/2010/main" val="386559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©ChristianEternalism.com</a:t>
            </a:r>
          </a:p>
        </p:txBody>
      </p:sp>
      <p:sp>
        <p:nvSpPr>
          <p:cNvPr id="6" name="Slide Number Placeholder 5"/>
          <p:cNvSpPr>
            <a:spLocks noGrp="1"/>
          </p:cNvSpPr>
          <p:nvPr>
            <p:ph type="sldNum" sz="quarter" idx="12"/>
          </p:nvPr>
        </p:nvSpPr>
        <p:spPr/>
        <p:txBody>
          <a:bodyPr/>
          <a:lstStyle>
            <a:lvl1pPr>
              <a:defRPr/>
            </a:lvl1pPr>
          </a:lstStyle>
          <a:p>
            <a:pPr>
              <a:defRPr/>
            </a:pPr>
            <a:fld id="{D5BA99C7-0787-4125-9086-551D20232080}" type="slidenum">
              <a:rPr lang="en-US" altLang="en-US"/>
              <a:pPr>
                <a:defRPr/>
              </a:pPr>
              <a:t>‹#›</a:t>
            </a:fld>
            <a:endParaRPr lang="en-US" altLang="en-US"/>
          </a:p>
        </p:txBody>
      </p:sp>
    </p:spTree>
    <p:extLst>
      <p:ext uri="{BB962C8B-B14F-4D97-AF65-F5344CB8AC3E}">
        <p14:creationId xmlns:p14="http://schemas.microsoft.com/office/powerpoint/2010/main" val="427744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aster">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14013" y="6626994"/>
            <a:ext cx="1890987" cy="228599"/>
          </a:xfrm>
        </p:spPr>
        <p:txBody>
          <a:bodyPr/>
          <a:lstStyle>
            <a:lvl1pPr>
              <a:defRPr/>
            </a:lvl1pPr>
          </a:lstStyle>
          <a:p>
            <a:pPr>
              <a:defRPr/>
            </a:pPr>
            <a:r>
              <a:rPr lang="en-US" dirty="0"/>
              <a:t>©ChristianEternalism.com</a:t>
            </a:r>
          </a:p>
        </p:txBody>
      </p:sp>
      <p:sp>
        <p:nvSpPr>
          <p:cNvPr id="4" name="Slide Number Placeholder 5"/>
          <p:cNvSpPr>
            <a:spLocks noGrp="1"/>
          </p:cNvSpPr>
          <p:nvPr>
            <p:ph type="sldNum" sz="quarter" idx="12"/>
          </p:nvPr>
        </p:nvSpPr>
        <p:spPr>
          <a:xfrm>
            <a:off x="11811000" y="6626994"/>
            <a:ext cx="381000" cy="231006"/>
          </a:xfrm>
        </p:spPr>
        <p:txBody>
          <a:bodyPr/>
          <a:lstStyle>
            <a:lvl1pPr algn="r">
              <a:defRPr/>
            </a:lvl1pPr>
          </a:lstStyle>
          <a:p>
            <a:pPr>
              <a:defRPr/>
            </a:pPr>
            <a:fld id="{6D702CDC-8AD3-4C41-837E-8296D4E3DA84}" type="slidenum">
              <a:rPr lang="en-US" altLang="en-US" smtClean="0"/>
              <a:pPr>
                <a:defRPr/>
              </a:pPr>
              <a:t>‹#›</a:t>
            </a:fld>
            <a:endParaRPr lang="en-US" altLang="en-US" dirty="0"/>
          </a:p>
        </p:txBody>
      </p:sp>
    </p:spTree>
    <p:extLst>
      <p:ext uri="{BB962C8B-B14F-4D97-AF65-F5344CB8AC3E}">
        <p14:creationId xmlns:p14="http://schemas.microsoft.com/office/powerpoint/2010/main" val="3631893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©ChristianEternalism.com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2C1C976-8CA2-495F-BE8B-EE178DB81B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C1DD694-6846-42EC-B3F0-D1D7C870ADF5}"/>
              </a:ext>
            </a:extLst>
          </p:cNvPr>
          <p:cNvSpPr>
            <a:spLocks noGrp="1"/>
          </p:cNvSpPr>
          <p:nvPr>
            <p:ph type="sldNum" sz="quarter" idx="12"/>
          </p:nvPr>
        </p:nvSpPr>
        <p:spPr>
          <a:xfrm>
            <a:off x="11981325" y="6615953"/>
            <a:ext cx="219635" cy="226545"/>
          </a:xfrm>
        </p:spPr>
        <p:txBody>
          <a:bodyPr/>
          <a:lstStyle/>
          <a:p>
            <a:pPr algn="ctr"/>
            <a:fld id="{7FA21F2F-D5C3-444E-B31F-8BDB819DBF53}" type="slidenum">
              <a:rPr lang="en-US" smtClean="0"/>
              <a:pPr algn="ctr"/>
              <a:t>1</a:t>
            </a:fld>
            <a:endParaRPr lang="en-US" dirty="0"/>
          </a:p>
        </p:txBody>
      </p:sp>
      <p:sp>
        <p:nvSpPr>
          <p:cNvPr id="11" name="Footer Placeholder 3">
            <a:extLst>
              <a:ext uri="{FF2B5EF4-FFF2-40B4-BE49-F238E27FC236}">
                <a16:creationId xmlns:a16="http://schemas.microsoft.com/office/drawing/2014/main" id="{7815963B-6363-4C78-813F-4EF1B5C84279}"/>
              </a:ext>
            </a:extLst>
          </p:cNvPr>
          <p:cNvSpPr>
            <a:spLocks noGrp="1"/>
          </p:cNvSpPr>
          <p:nvPr>
            <p:ph type="ftr" sz="quarter" idx="11"/>
          </p:nvPr>
        </p:nvSpPr>
        <p:spPr>
          <a:xfrm>
            <a:off x="14013" y="6626994"/>
            <a:ext cx="1890987" cy="228599"/>
          </a:xfrm>
        </p:spPr>
        <p:txBody>
          <a:bodyPr/>
          <a:lstStyle/>
          <a:p>
            <a:r>
              <a:rPr lang="en-US" dirty="0"/>
              <a:t>©ChristianEternalism.org</a:t>
            </a:r>
          </a:p>
        </p:txBody>
      </p:sp>
      <p:sp>
        <p:nvSpPr>
          <p:cNvPr id="13" name="Rectangle 12">
            <a:extLst>
              <a:ext uri="{FF2B5EF4-FFF2-40B4-BE49-F238E27FC236}">
                <a16:creationId xmlns:a16="http://schemas.microsoft.com/office/drawing/2014/main" id="{44807F21-F3D7-4BDD-A444-F2A69FE12B6E}"/>
              </a:ext>
            </a:extLst>
          </p:cNvPr>
          <p:cNvSpPr/>
          <p:nvPr/>
        </p:nvSpPr>
        <p:spPr>
          <a:xfrm>
            <a:off x="5715000" y="1284672"/>
            <a:ext cx="647700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solidFill>
                  <a:schemeClr val="bg1"/>
                </a:solidFill>
                <a:latin typeface="+mn-lt"/>
                <a:cs typeface="Arial" panose="020B0604020202020204" pitchFamily="34" charset="0"/>
              </a:rPr>
              <a:t>Eternalism Politics</a:t>
            </a:r>
          </a:p>
        </p:txBody>
      </p:sp>
      <p:pic>
        <p:nvPicPr>
          <p:cNvPr id="3" name="Picture 2" descr="A painting of a group of men sitting around a table&#10;&#10;AI-generated content may be incorrect.">
            <a:extLst>
              <a:ext uri="{FF2B5EF4-FFF2-40B4-BE49-F238E27FC236}">
                <a16:creationId xmlns:a16="http://schemas.microsoft.com/office/drawing/2014/main" id="{496D7AEB-1AB8-33CB-6694-0511646AE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97" y="940298"/>
            <a:ext cx="4977403" cy="4977403"/>
          </a:xfrm>
          <a:prstGeom prst="rect">
            <a:avLst/>
          </a:prstGeom>
        </p:spPr>
      </p:pic>
      <p:sp>
        <p:nvSpPr>
          <p:cNvPr id="2" name="TextBox 1">
            <a:extLst>
              <a:ext uri="{FF2B5EF4-FFF2-40B4-BE49-F238E27FC236}">
                <a16:creationId xmlns:a16="http://schemas.microsoft.com/office/drawing/2014/main" id="{C20ADC49-B8F8-A044-2DBF-B34A16713DAA}"/>
              </a:ext>
            </a:extLst>
          </p:cNvPr>
          <p:cNvSpPr txBox="1"/>
          <p:nvPr/>
        </p:nvSpPr>
        <p:spPr>
          <a:xfrm>
            <a:off x="6279067" y="2971800"/>
            <a:ext cx="5912933" cy="1015663"/>
          </a:xfrm>
          <a:prstGeom prst="rect">
            <a:avLst/>
          </a:prstGeom>
          <a:noFill/>
        </p:spPr>
        <p:txBody>
          <a:bodyPr wrap="square" rtlCol="0">
            <a:spAutoFit/>
          </a:bodyPr>
          <a:lstStyle/>
          <a:p>
            <a:pPr algn="ctr"/>
            <a:r>
              <a:rPr lang="en-US" sz="6000" dirty="0">
                <a:solidFill>
                  <a:srgbClr val="FFFF00"/>
                </a:solidFill>
              </a:rPr>
              <a:t>Justice</a:t>
            </a:r>
          </a:p>
        </p:txBody>
      </p:sp>
    </p:spTree>
    <p:extLst>
      <p:ext uri="{BB962C8B-B14F-4D97-AF65-F5344CB8AC3E}">
        <p14:creationId xmlns:p14="http://schemas.microsoft.com/office/powerpoint/2010/main" val="3801586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28024" y="2767280"/>
            <a:ext cx="121779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Tree>
    <p:extLst>
      <p:ext uri="{BB962C8B-B14F-4D97-AF65-F5344CB8AC3E}">
        <p14:creationId xmlns:p14="http://schemas.microsoft.com/office/powerpoint/2010/main" val="57362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2</a:t>
            </a:fld>
            <a:endParaRPr lang="en-US" dirty="0">
              <a:latin typeface="+mn-lt"/>
            </a:endParaRPr>
          </a:p>
        </p:txBody>
      </p:sp>
      <p:sp>
        <p:nvSpPr>
          <p:cNvPr id="5" name="Text Box 17">
            <a:extLst>
              <a:ext uri="{FF2B5EF4-FFF2-40B4-BE49-F238E27FC236}">
                <a16:creationId xmlns:a16="http://schemas.microsoft.com/office/drawing/2014/main" id="{F5AFCC07-2535-45DD-B359-C499C16F75AB}"/>
              </a:ext>
            </a:extLst>
          </p:cNvPr>
          <p:cNvSpPr txBox="1">
            <a:spLocks noChangeArrowheads="1"/>
          </p:cNvSpPr>
          <p:nvPr/>
        </p:nvSpPr>
        <p:spPr bwMode="auto">
          <a:xfrm>
            <a:off x="17543" y="-76200"/>
            <a:ext cx="12174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b="1" dirty="0">
                <a:solidFill>
                  <a:srgbClr val="FF0000"/>
                </a:solidFill>
                <a:latin typeface="+mn-lt"/>
              </a:rPr>
              <a:t>The Dodo Race</a:t>
            </a:r>
          </a:p>
        </p:txBody>
      </p:sp>
      <p:sp>
        <p:nvSpPr>
          <p:cNvPr id="12" name="TextBox 11">
            <a:extLst>
              <a:ext uri="{FF2B5EF4-FFF2-40B4-BE49-F238E27FC236}">
                <a16:creationId xmlns:a16="http://schemas.microsoft.com/office/drawing/2014/main" id="{FF51FD53-42D5-4101-863C-EB2FCE32CC76}"/>
              </a:ext>
            </a:extLst>
          </p:cNvPr>
          <p:cNvSpPr txBox="1"/>
          <p:nvPr/>
        </p:nvSpPr>
        <p:spPr>
          <a:xfrm>
            <a:off x="304800" y="668292"/>
            <a:ext cx="3646242" cy="246221"/>
          </a:xfrm>
          <a:prstGeom prst="rect">
            <a:avLst/>
          </a:prstGeom>
          <a:noFill/>
        </p:spPr>
        <p:txBody>
          <a:bodyPr wrap="square">
            <a:spAutoFit/>
          </a:bodyPr>
          <a:lstStyle/>
          <a:p>
            <a:pPr marL="0" marR="0">
              <a:spcBef>
                <a:spcPts val="0"/>
              </a:spcBef>
              <a:spcAft>
                <a:spcPts val="0"/>
              </a:spcAft>
            </a:pPr>
            <a:r>
              <a:rPr lang="en-US" sz="1000" dirty="0">
                <a:solidFill>
                  <a:schemeClr val="bg1"/>
                </a:solidFill>
                <a:effectLst/>
                <a:latin typeface="+mn-lt"/>
              </a:rPr>
              <a:t>(Alice in Wonderland, CHAPTER III, A Caucus-Race and a Long Tale)</a:t>
            </a:r>
          </a:p>
        </p:txBody>
      </p:sp>
      <p:pic>
        <p:nvPicPr>
          <p:cNvPr id="20" name="Picture 19" descr="A picture containing text&#10;&#10;Description automatically generated">
            <a:extLst>
              <a:ext uri="{FF2B5EF4-FFF2-40B4-BE49-F238E27FC236}">
                <a16:creationId xmlns:a16="http://schemas.microsoft.com/office/drawing/2014/main" id="{BABFF15F-A2DF-4622-9850-236480732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71" y="873501"/>
            <a:ext cx="3801229" cy="3927099"/>
          </a:xfrm>
          <a:prstGeom prst="rect">
            <a:avLst/>
          </a:prstGeom>
        </p:spPr>
      </p:pic>
      <p:sp>
        <p:nvSpPr>
          <p:cNvPr id="13" name="TextBox 12">
            <a:extLst>
              <a:ext uri="{FF2B5EF4-FFF2-40B4-BE49-F238E27FC236}">
                <a16:creationId xmlns:a16="http://schemas.microsoft.com/office/drawing/2014/main" id="{4217829C-7C63-422D-A17A-842E55CC8E35}"/>
              </a:ext>
            </a:extLst>
          </p:cNvPr>
          <p:cNvSpPr txBox="1"/>
          <p:nvPr/>
        </p:nvSpPr>
        <p:spPr>
          <a:xfrm>
            <a:off x="4096109" y="1059358"/>
            <a:ext cx="8080508" cy="1200329"/>
          </a:xfrm>
          <a:prstGeom prst="rect">
            <a:avLst/>
          </a:prstGeom>
          <a:noFill/>
        </p:spPr>
        <p:txBody>
          <a:bodyPr wrap="square">
            <a:spAutoFit/>
          </a:bodyPr>
          <a:lstStyle/>
          <a:p>
            <a:r>
              <a:rPr lang="en-US" sz="1800" dirty="0">
                <a:solidFill>
                  <a:schemeClr val="bg1"/>
                </a:solidFill>
                <a:effectLst/>
                <a:latin typeface="+mn-lt"/>
              </a:rPr>
              <a:t>First (Dodo) marked out a race-course, in a sort of circle (“the exact shape doesn’t matter,” it said) and then all the party were placed along the course, here and there. There was no “One, two, three, and away,” but they began running when they liked, and left off when they liked, so that it was not easy to know when the race was over.</a:t>
            </a:r>
            <a:endParaRPr lang="en-US" dirty="0">
              <a:solidFill>
                <a:schemeClr val="bg1"/>
              </a:solidFill>
              <a:latin typeface="+mn-lt"/>
            </a:endParaRPr>
          </a:p>
        </p:txBody>
      </p:sp>
      <p:sp>
        <p:nvSpPr>
          <p:cNvPr id="15" name="TextBox 14">
            <a:extLst>
              <a:ext uri="{FF2B5EF4-FFF2-40B4-BE49-F238E27FC236}">
                <a16:creationId xmlns:a16="http://schemas.microsoft.com/office/drawing/2014/main" id="{D6472351-28BE-4915-ADAE-5E8249B56AF2}"/>
              </a:ext>
            </a:extLst>
          </p:cNvPr>
          <p:cNvSpPr txBox="1"/>
          <p:nvPr/>
        </p:nvSpPr>
        <p:spPr>
          <a:xfrm>
            <a:off x="4096109" y="762000"/>
            <a:ext cx="6267091" cy="430887"/>
          </a:xfrm>
          <a:prstGeom prst="rect">
            <a:avLst/>
          </a:prstGeom>
          <a:noFill/>
        </p:spPr>
        <p:txBody>
          <a:bodyPr wrap="square">
            <a:spAutoFit/>
          </a:bodyPr>
          <a:lstStyle/>
          <a:p>
            <a:pPr marL="0" marR="0">
              <a:spcBef>
                <a:spcPts val="0"/>
              </a:spcBef>
              <a:spcAft>
                <a:spcPts val="0"/>
              </a:spcAft>
            </a:pPr>
            <a:r>
              <a:rPr lang="en-US" sz="2200" b="1" dirty="0">
                <a:solidFill>
                  <a:srgbClr val="FF0000"/>
                </a:solidFill>
                <a:effectLst/>
                <a:latin typeface="+mn-lt"/>
              </a:rPr>
              <a:t>(1) A race with no structure, rules, or accountability.</a:t>
            </a:r>
            <a:endParaRPr lang="en-US" sz="2200" dirty="0">
              <a:solidFill>
                <a:schemeClr val="bg1"/>
              </a:solidFill>
              <a:effectLst/>
              <a:latin typeface="+mn-lt"/>
            </a:endParaRPr>
          </a:p>
        </p:txBody>
      </p:sp>
      <p:sp>
        <p:nvSpPr>
          <p:cNvPr id="17" name="TextBox 16">
            <a:extLst>
              <a:ext uri="{FF2B5EF4-FFF2-40B4-BE49-F238E27FC236}">
                <a16:creationId xmlns:a16="http://schemas.microsoft.com/office/drawing/2014/main" id="{E737A1FC-6F65-4114-9642-C5DD7A587076}"/>
              </a:ext>
            </a:extLst>
          </p:cNvPr>
          <p:cNvSpPr txBox="1"/>
          <p:nvPr/>
        </p:nvSpPr>
        <p:spPr>
          <a:xfrm>
            <a:off x="4096109" y="2620992"/>
            <a:ext cx="8001000" cy="923330"/>
          </a:xfrm>
          <a:prstGeom prst="rect">
            <a:avLst/>
          </a:prstGeom>
          <a:noFill/>
        </p:spPr>
        <p:txBody>
          <a:bodyPr wrap="square">
            <a:spAutoFit/>
          </a:bodyPr>
          <a:lstStyle/>
          <a:p>
            <a:r>
              <a:rPr lang="en-US" sz="1800" dirty="0">
                <a:solidFill>
                  <a:schemeClr val="bg1"/>
                </a:solidFill>
                <a:effectLst/>
                <a:latin typeface="+mn-lt"/>
              </a:rPr>
              <a:t>However, when they had been running half an hour or so … the Dodo suddenly called out “The race is over!” and they all crowded round it, panting, and asking, </a:t>
            </a:r>
            <a:r>
              <a:rPr lang="en-US" sz="1800" dirty="0">
                <a:solidFill>
                  <a:srgbClr val="FFFF00"/>
                </a:solidFill>
                <a:effectLst/>
                <a:latin typeface="+mn-lt"/>
              </a:rPr>
              <a:t>“But who has won?”</a:t>
            </a:r>
            <a:endParaRPr lang="en-US" dirty="0">
              <a:solidFill>
                <a:srgbClr val="FFFF00"/>
              </a:solidFill>
              <a:latin typeface="+mn-lt"/>
            </a:endParaRPr>
          </a:p>
        </p:txBody>
      </p:sp>
      <p:sp>
        <p:nvSpPr>
          <p:cNvPr id="19" name="TextBox 18">
            <a:extLst>
              <a:ext uri="{FF2B5EF4-FFF2-40B4-BE49-F238E27FC236}">
                <a16:creationId xmlns:a16="http://schemas.microsoft.com/office/drawing/2014/main" id="{90519CC6-4379-483F-AC7E-48C1166066C7}"/>
              </a:ext>
            </a:extLst>
          </p:cNvPr>
          <p:cNvSpPr txBox="1"/>
          <p:nvPr/>
        </p:nvSpPr>
        <p:spPr>
          <a:xfrm>
            <a:off x="4096109" y="2286000"/>
            <a:ext cx="7837098" cy="430887"/>
          </a:xfrm>
          <a:prstGeom prst="rect">
            <a:avLst/>
          </a:prstGeom>
          <a:noFill/>
        </p:spPr>
        <p:txBody>
          <a:bodyPr wrap="square">
            <a:spAutoFit/>
          </a:bodyPr>
          <a:lstStyle/>
          <a:p>
            <a:pPr marL="0" marR="0">
              <a:spcBef>
                <a:spcPts val="0"/>
              </a:spcBef>
              <a:spcAft>
                <a:spcPts val="0"/>
              </a:spcAft>
            </a:pPr>
            <a:r>
              <a:rPr lang="en-US" sz="2200" b="1" dirty="0">
                <a:solidFill>
                  <a:srgbClr val="FF0000"/>
                </a:solidFill>
                <a:effectLst/>
                <a:latin typeface="+mn-lt"/>
              </a:rPr>
              <a:t>(2) A race with an arbitrary finish.</a:t>
            </a:r>
            <a:endParaRPr lang="en-US" sz="2200" dirty="0">
              <a:solidFill>
                <a:schemeClr val="bg1"/>
              </a:solidFill>
              <a:effectLst/>
              <a:latin typeface="+mn-lt"/>
            </a:endParaRPr>
          </a:p>
        </p:txBody>
      </p:sp>
      <p:sp>
        <p:nvSpPr>
          <p:cNvPr id="21" name="TextBox 20">
            <a:extLst>
              <a:ext uri="{FF2B5EF4-FFF2-40B4-BE49-F238E27FC236}">
                <a16:creationId xmlns:a16="http://schemas.microsoft.com/office/drawing/2014/main" id="{5CE241D3-0F7C-414B-BBE0-1583155917ED}"/>
              </a:ext>
            </a:extLst>
          </p:cNvPr>
          <p:cNvSpPr txBox="1"/>
          <p:nvPr/>
        </p:nvSpPr>
        <p:spPr>
          <a:xfrm>
            <a:off x="4096109" y="3953470"/>
            <a:ext cx="7930840" cy="923330"/>
          </a:xfrm>
          <a:prstGeom prst="rect">
            <a:avLst/>
          </a:prstGeom>
          <a:noFill/>
        </p:spPr>
        <p:txBody>
          <a:bodyPr wrap="square">
            <a:spAutoFit/>
          </a:bodyPr>
          <a:lstStyle/>
          <a:p>
            <a:r>
              <a:rPr lang="en-US" sz="1800" dirty="0">
                <a:solidFill>
                  <a:schemeClr val="bg1"/>
                </a:solidFill>
                <a:effectLst/>
                <a:latin typeface="+mn-lt"/>
              </a:rPr>
              <a:t>This question the Dodo could not answer without a great deal of thought, and it sat for a long time with one finger pressed upon its forehead … while the rest waited in silence.</a:t>
            </a:r>
            <a:endParaRPr lang="en-US" dirty="0">
              <a:solidFill>
                <a:schemeClr val="bg1"/>
              </a:solidFill>
              <a:latin typeface="+mn-lt"/>
            </a:endParaRPr>
          </a:p>
        </p:txBody>
      </p:sp>
      <p:sp>
        <p:nvSpPr>
          <p:cNvPr id="22" name="TextBox 21">
            <a:extLst>
              <a:ext uri="{FF2B5EF4-FFF2-40B4-BE49-F238E27FC236}">
                <a16:creationId xmlns:a16="http://schemas.microsoft.com/office/drawing/2014/main" id="{73734528-23EA-4214-AD1D-903B9BF55AF3}"/>
              </a:ext>
            </a:extLst>
          </p:cNvPr>
          <p:cNvSpPr txBox="1"/>
          <p:nvPr/>
        </p:nvSpPr>
        <p:spPr>
          <a:xfrm>
            <a:off x="4096109" y="3603109"/>
            <a:ext cx="7486291" cy="430887"/>
          </a:xfrm>
          <a:prstGeom prst="rect">
            <a:avLst/>
          </a:prstGeom>
          <a:noFill/>
        </p:spPr>
        <p:txBody>
          <a:bodyPr wrap="square">
            <a:spAutoFit/>
          </a:bodyPr>
          <a:lstStyle/>
          <a:p>
            <a:pPr marL="0" marR="0">
              <a:spcBef>
                <a:spcPts val="0"/>
              </a:spcBef>
              <a:spcAft>
                <a:spcPts val="0"/>
              </a:spcAft>
            </a:pPr>
            <a:r>
              <a:rPr lang="en-US" sz="2200" b="1" dirty="0">
                <a:solidFill>
                  <a:srgbClr val="FF0000"/>
                </a:solidFill>
                <a:effectLst/>
                <a:latin typeface="+mn-lt"/>
              </a:rPr>
              <a:t>(3) A race where the referee makes it up as it goes along.</a:t>
            </a:r>
          </a:p>
        </p:txBody>
      </p:sp>
      <p:sp>
        <p:nvSpPr>
          <p:cNvPr id="23" name="TextBox 22">
            <a:extLst>
              <a:ext uri="{FF2B5EF4-FFF2-40B4-BE49-F238E27FC236}">
                <a16:creationId xmlns:a16="http://schemas.microsoft.com/office/drawing/2014/main" id="{AAFB1D4F-928C-49E3-8092-8E5406EB830F}"/>
              </a:ext>
            </a:extLst>
          </p:cNvPr>
          <p:cNvSpPr txBox="1"/>
          <p:nvPr/>
        </p:nvSpPr>
        <p:spPr>
          <a:xfrm>
            <a:off x="136901" y="5147212"/>
            <a:ext cx="11811000" cy="430887"/>
          </a:xfrm>
          <a:prstGeom prst="rect">
            <a:avLst/>
          </a:prstGeom>
          <a:noFill/>
        </p:spPr>
        <p:txBody>
          <a:bodyPr wrap="square">
            <a:spAutoFit/>
          </a:bodyPr>
          <a:lstStyle/>
          <a:p>
            <a:r>
              <a:rPr lang="en-US" dirty="0">
                <a:solidFill>
                  <a:schemeClr val="bg1"/>
                </a:solidFill>
                <a:effectLst/>
                <a:latin typeface="+mn-lt"/>
              </a:rPr>
              <a:t>At last the Dodo said, “</a:t>
            </a:r>
            <a:r>
              <a:rPr lang="en-US" sz="2200" dirty="0">
                <a:solidFill>
                  <a:srgbClr val="FF0000"/>
                </a:solidFill>
                <a:effectLst/>
                <a:latin typeface="+mn-lt"/>
              </a:rPr>
              <a:t>Everybody has won, and all must have prizes.</a:t>
            </a:r>
            <a:r>
              <a:rPr lang="en-US" dirty="0">
                <a:solidFill>
                  <a:schemeClr val="bg1"/>
                </a:solidFill>
                <a:effectLst/>
                <a:latin typeface="+mn-lt"/>
              </a:rPr>
              <a:t>”</a:t>
            </a:r>
            <a:endParaRPr lang="en-US" dirty="0">
              <a:solidFill>
                <a:schemeClr val="bg1"/>
              </a:solidFill>
              <a:latin typeface="+mn-lt"/>
            </a:endParaRPr>
          </a:p>
        </p:txBody>
      </p:sp>
      <p:sp>
        <p:nvSpPr>
          <p:cNvPr id="25" name="TextBox 24">
            <a:extLst>
              <a:ext uri="{FF2B5EF4-FFF2-40B4-BE49-F238E27FC236}">
                <a16:creationId xmlns:a16="http://schemas.microsoft.com/office/drawing/2014/main" id="{67025227-8866-4235-92B5-E9FCDA26734F}"/>
              </a:ext>
            </a:extLst>
          </p:cNvPr>
          <p:cNvSpPr txBox="1"/>
          <p:nvPr/>
        </p:nvSpPr>
        <p:spPr>
          <a:xfrm>
            <a:off x="105905" y="4861301"/>
            <a:ext cx="11943416" cy="430887"/>
          </a:xfrm>
          <a:prstGeom prst="rect">
            <a:avLst/>
          </a:prstGeom>
          <a:noFill/>
        </p:spPr>
        <p:txBody>
          <a:bodyPr wrap="square">
            <a:spAutoFit/>
          </a:bodyPr>
          <a:lstStyle/>
          <a:p>
            <a:pPr marL="0" marR="0">
              <a:spcBef>
                <a:spcPts val="0"/>
              </a:spcBef>
              <a:spcAft>
                <a:spcPts val="0"/>
              </a:spcAft>
            </a:pPr>
            <a:r>
              <a:rPr lang="en-US" sz="2200" b="1" dirty="0">
                <a:solidFill>
                  <a:srgbClr val="FF0000"/>
                </a:solidFill>
                <a:effectLst/>
                <a:latin typeface="+mn-lt"/>
              </a:rPr>
              <a:t>(4) A race where everyone wins (equality of outcome)</a:t>
            </a:r>
            <a:r>
              <a:rPr lang="en-US" sz="2200" b="1" dirty="0">
                <a:solidFill>
                  <a:srgbClr val="FF0000"/>
                </a:solidFill>
                <a:latin typeface="+mn-lt"/>
              </a:rPr>
              <a:t> regardless of effort</a:t>
            </a:r>
            <a:r>
              <a:rPr lang="en-US" sz="2200" b="1" dirty="0">
                <a:solidFill>
                  <a:srgbClr val="FF0000"/>
                </a:solidFill>
                <a:effectLst/>
                <a:latin typeface="+mn-lt"/>
              </a:rPr>
              <a:t>.</a:t>
            </a:r>
          </a:p>
        </p:txBody>
      </p:sp>
      <p:sp>
        <p:nvSpPr>
          <p:cNvPr id="27" name="TextBox 26">
            <a:extLst>
              <a:ext uri="{FF2B5EF4-FFF2-40B4-BE49-F238E27FC236}">
                <a16:creationId xmlns:a16="http://schemas.microsoft.com/office/drawing/2014/main" id="{2203A126-EF9F-4535-8F4C-1FC7C542A024}"/>
              </a:ext>
            </a:extLst>
          </p:cNvPr>
          <p:cNvSpPr txBox="1"/>
          <p:nvPr/>
        </p:nvSpPr>
        <p:spPr>
          <a:xfrm>
            <a:off x="96185" y="5921514"/>
            <a:ext cx="11943415" cy="707886"/>
          </a:xfrm>
          <a:prstGeom prst="rect">
            <a:avLst/>
          </a:prstGeom>
          <a:noFill/>
        </p:spPr>
        <p:txBody>
          <a:bodyPr wrap="square">
            <a:spAutoFit/>
          </a:bodyPr>
          <a:lstStyle/>
          <a:p>
            <a:r>
              <a:rPr lang="en-US" sz="1800" dirty="0">
                <a:solidFill>
                  <a:srgbClr val="FFFF00"/>
                </a:solidFill>
                <a:effectLst/>
                <a:latin typeface="+mn-lt"/>
              </a:rPr>
              <a:t>“But who is to give the prizes?” </a:t>
            </a:r>
            <a:r>
              <a:rPr lang="en-US" sz="1800" dirty="0">
                <a:solidFill>
                  <a:schemeClr val="bg1"/>
                </a:solidFill>
                <a:effectLst/>
                <a:latin typeface="+mn-lt"/>
              </a:rPr>
              <a:t>quite a chorus of voices asked.  “Why, she, of course,” said the Dodo, pointing to Alice with one finger; and the whole party at once crowded round her, calling out in a confused way, “</a:t>
            </a:r>
            <a:r>
              <a:rPr lang="en-US" sz="2200" dirty="0">
                <a:solidFill>
                  <a:srgbClr val="FF0000"/>
                </a:solidFill>
                <a:effectLst/>
                <a:latin typeface="+mn-lt"/>
              </a:rPr>
              <a:t>Prizes! Prizes!</a:t>
            </a:r>
            <a:r>
              <a:rPr lang="en-US" sz="1800" dirty="0">
                <a:solidFill>
                  <a:schemeClr val="bg1"/>
                </a:solidFill>
                <a:effectLst/>
                <a:latin typeface="+mn-lt"/>
              </a:rPr>
              <a:t>”</a:t>
            </a:r>
            <a:endParaRPr lang="en-US" dirty="0">
              <a:solidFill>
                <a:schemeClr val="bg1"/>
              </a:solidFill>
              <a:latin typeface="+mn-lt"/>
            </a:endParaRPr>
          </a:p>
        </p:txBody>
      </p:sp>
      <p:sp>
        <p:nvSpPr>
          <p:cNvPr id="28" name="TextBox 27">
            <a:extLst>
              <a:ext uri="{FF2B5EF4-FFF2-40B4-BE49-F238E27FC236}">
                <a16:creationId xmlns:a16="http://schemas.microsoft.com/office/drawing/2014/main" id="{411710DE-7BE7-485B-A18E-41B462FA88D2}"/>
              </a:ext>
            </a:extLst>
          </p:cNvPr>
          <p:cNvSpPr txBox="1"/>
          <p:nvPr/>
        </p:nvSpPr>
        <p:spPr>
          <a:xfrm>
            <a:off x="124938" y="5592305"/>
            <a:ext cx="11943416" cy="430887"/>
          </a:xfrm>
          <a:prstGeom prst="rect">
            <a:avLst/>
          </a:prstGeom>
          <a:noFill/>
        </p:spPr>
        <p:txBody>
          <a:bodyPr wrap="square">
            <a:spAutoFit/>
          </a:bodyPr>
          <a:lstStyle/>
          <a:p>
            <a:pPr marL="0" marR="0">
              <a:spcBef>
                <a:spcPts val="0"/>
              </a:spcBef>
              <a:spcAft>
                <a:spcPts val="0"/>
              </a:spcAft>
            </a:pPr>
            <a:r>
              <a:rPr lang="en-US" sz="2200" b="1" dirty="0">
                <a:solidFill>
                  <a:srgbClr val="FF0000"/>
                </a:solidFill>
                <a:effectLst/>
                <a:latin typeface="+mn-lt"/>
              </a:rPr>
              <a:t>(5) A race that may sound great to some, unless they have </a:t>
            </a:r>
            <a:r>
              <a:rPr lang="en-US" sz="2200" b="1">
                <a:solidFill>
                  <a:srgbClr val="FF0000"/>
                </a:solidFill>
                <a:effectLst/>
                <a:latin typeface="+mn-lt"/>
              </a:rPr>
              <a:t>to provide the </a:t>
            </a:r>
            <a:r>
              <a:rPr lang="en-US" sz="2200" b="1" dirty="0">
                <a:solidFill>
                  <a:srgbClr val="FF0000"/>
                </a:solidFill>
                <a:effectLst/>
                <a:latin typeface="+mn-lt"/>
              </a:rPr>
              <a:t>prizes.</a:t>
            </a:r>
          </a:p>
        </p:txBody>
      </p:sp>
    </p:spTree>
    <p:extLst>
      <p:ext uri="{BB962C8B-B14F-4D97-AF65-F5344CB8AC3E}">
        <p14:creationId xmlns:p14="http://schemas.microsoft.com/office/powerpoint/2010/main" val="56957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P spid="22" grpId="0"/>
      <p:bldP spid="23" grpId="0"/>
      <p:bldP spid="25"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3</a:t>
            </a:fld>
            <a:endParaRPr lang="en-US" dirty="0">
              <a:latin typeface="+mn-lt"/>
            </a:endParaRPr>
          </a:p>
        </p:txBody>
      </p:sp>
      <p:sp>
        <p:nvSpPr>
          <p:cNvPr id="7" name="Rectangle 2">
            <a:extLst>
              <a:ext uri="{FF2B5EF4-FFF2-40B4-BE49-F238E27FC236}">
                <a16:creationId xmlns:a16="http://schemas.microsoft.com/office/drawing/2014/main" id="{CB365BB4-3877-4567-A0B1-62D1B3E1110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7">
            <a:extLst>
              <a:ext uri="{FF2B5EF4-FFF2-40B4-BE49-F238E27FC236}">
                <a16:creationId xmlns:a16="http://schemas.microsoft.com/office/drawing/2014/main" id="{0066F79C-C1B3-4387-8BB6-23DF67FE9803}"/>
              </a:ext>
            </a:extLst>
          </p:cNvPr>
          <p:cNvGrpSpPr/>
          <p:nvPr/>
        </p:nvGrpSpPr>
        <p:grpSpPr>
          <a:xfrm>
            <a:off x="9565017" y="428630"/>
            <a:ext cx="2527854" cy="1120547"/>
            <a:chOff x="493075" y="965866"/>
            <a:chExt cx="2527854" cy="1120547"/>
          </a:xfrm>
        </p:grpSpPr>
        <p:grpSp>
          <p:nvGrpSpPr>
            <p:cNvPr id="9" name="Group 33">
              <a:extLst>
                <a:ext uri="{FF2B5EF4-FFF2-40B4-BE49-F238E27FC236}">
                  <a16:creationId xmlns:a16="http://schemas.microsoft.com/office/drawing/2014/main" id="{01C4FDF4-AC3D-4AA9-AD72-5D54B00835A2}"/>
                </a:ext>
              </a:extLst>
            </p:cNvPr>
            <p:cNvGrpSpPr>
              <a:grpSpLocks/>
            </p:cNvGrpSpPr>
            <p:nvPr/>
          </p:nvGrpSpPr>
          <p:grpSpPr bwMode="auto">
            <a:xfrm>
              <a:off x="493075" y="990601"/>
              <a:ext cx="1194295" cy="1095812"/>
              <a:chOff x="980409" y="2689855"/>
              <a:chExt cx="1194566" cy="1095812"/>
            </a:xfrm>
          </p:grpSpPr>
          <p:sp>
            <p:nvSpPr>
              <p:cNvPr id="14" name="Oval 129">
                <a:extLst>
                  <a:ext uri="{FF2B5EF4-FFF2-40B4-BE49-F238E27FC236}">
                    <a16:creationId xmlns:a16="http://schemas.microsoft.com/office/drawing/2014/main" id="{B2EA19B1-13B4-4679-846B-A6805C7800BD}"/>
                  </a:ext>
                </a:extLst>
              </p:cNvPr>
              <p:cNvSpPr>
                <a:spLocks noChangeArrowheads="1"/>
              </p:cNvSpPr>
              <p:nvPr/>
            </p:nvSpPr>
            <p:spPr bwMode="auto">
              <a:xfrm>
                <a:off x="980409" y="2689855"/>
                <a:ext cx="1194566" cy="1095812"/>
              </a:xfrm>
              <a:prstGeom prst="ellipse">
                <a:avLst/>
              </a:prstGeom>
              <a:solidFill>
                <a:schemeClr val="bg1"/>
              </a:solidFill>
              <a:ln w="44450">
                <a:solidFill>
                  <a:srgbClr val="FF0000"/>
                </a:solidFill>
                <a:prstDash val="dash"/>
                <a:round/>
                <a:headEnd/>
                <a:tailEnd/>
              </a:ln>
            </p:spPr>
            <p:txBody>
              <a:bodyPr wrap="none" anchor="ctr"/>
              <a:lstStyle/>
              <a:p>
                <a:pPr eaLnBrk="1" hangingPunct="1">
                  <a:defRPr/>
                </a:pPr>
                <a:endParaRPr lang="en-US">
                  <a:solidFill>
                    <a:schemeClr val="bg1"/>
                  </a:solidFill>
                  <a:latin typeface="+mn-lt"/>
                </a:endParaRPr>
              </a:p>
            </p:txBody>
          </p:sp>
          <p:cxnSp>
            <p:nvCxnSpPr>
              <p:cNvPr id="15" name="Straight Connector 14">
                <a:extLst>
                  <a:ext uri="{FF2B5EF4-FFF2-40B4-BE49-F238E27FC236}">
                    <a16:creationId xmlns:a16="http://schemas.microsoft.com/office/drawing/2014/main" id="{C9ABC38F-2C4A-4AA8-AC0B-CB913A137D30}"/>
                  </a:ext>
                </a:extLst>
              </p:cNvPr>
              <p:cNvCxnSpPr/>
              <p:nvPr/>
            </p:nvCxnSpPr>
            <p:spPr>
              <a:xfrm>
                <a:off x="1079095" y="3250661"/>
                <a:ext cx="9683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2239F89-5540-4328-8F5E-E34B55758C2D}"/>
                  </a:ext>
                </a:extLst>
              </p:cNvPr>
              <p:cNvSpPr txBox="1"/>
              <p:nvPr/>
            </p:nvSpPr>
            <p:spPr>
              <a:xfrm>
                <a:off x="1064435" y="2885930"/>
                <a:ext cx="996011" cy="707886"/>
              </a:xfrm>
              <a:prstGeom prst="rect">
                <a:avLst/>
              </a:prstGeom>
              <a:noFill/>
            </p:spPr>
            <p:txBody>
              <a:bodyPr wrap="none">
                <a:spAutoFit/>
              </a:bodyPr>
              <a:lstStyle/>
              <a:p>
                <a:pPr algn="ctr" eaLnBrk="1" hangingPunct="1">
                  <a:defRPr/>
                </a:pPr>
                <a:r>
                  <a:rPr lang="en-US" sz="1600" dirty="0">
                    <a:latin typeface="+mn-lt"/>
                  </a:rPr>
                  <a:t>Group</a:t>
                </a:r>
              </a:p>
              <a:p>
                <a:pPr algn="ctr" eaLnBrk="1" hangingPunct="1">
                  <a:defRPr/>
                </a:pPr>
                <a:endParaRPr lang="en-US" sz="800" dirty="0">
                  <a:latin typeface="+mn-lt"/>
                </a:endParaRPr>
              </a:p>
              <a:p>
                <a:pPr algn="ctr" eaLnBrk="1" hangingPunct="1">
                  <a:defRPr/>
                </a:pPr>
                <a:r>
                  <a:rPr lang="en-US" sz="1600" dirty="0">
                    <a:latin typeface="+mn-lt"/>
                  </a:rPr>
                  <a:t>Individual</a:t>
                </a:r>
              </a:p>
            </p:txBody>
          </p:sp>
        </p:grpSp>
        <p:sp>
          <p:nvSpPr>
            <p:cNvPr id="11" name="Oval 129">
              <a:extLst>
                <a:ext uri="{FF2B5EF4-FFF2-40B4-BE49-F238E27FC236}">
                  <a16:creationId xmlns:a16="http://schemas.microsoft.com/office/drawing/2014/main" id="{FF68B44E-62AB-469A-89F6-1A58F420AFC7}"/>
                </a:ext>
              </a:extLst>
            </p:cNvPr>
            <p:cNvSpPr>
              <a:spLocks noChangeArrowheads="1"/>
            </p:cNvSpPr>
            <p:nvPr/>
          </p:nvSpPr>
          <p:spPr bwMode="auto">
            <a:xfrm>
              <a:off x="1826635" y="965866"/>
              <a:ext cx="1194294" cy="1095812"/>
            </a:xfrm>
            <a:prstGeom prst="ellipse">
              <a:avLst/>
            </a:prstGeom>
            <a:solidFill>
              <a:schemeClr val="bg1"/>
            </a:solidFill>
            <a:ln w="44450">
              <a:solidFill>
                <a:srgbClr val="FF0000"/>
              </a:solidFill>
              <a:prstDash val="dash"/>
              <a:round/>
              <a:headEnd/>
              <a:tailEnd/>
            </a:ln>
          </p:spPr>
          <p:txBody>
            <a:bodyPr wrap="none" anchor="ctr"/>
            <a:lstStyle/>
            <a:p>
              <a:pPr eaLnBrk="1" hangingPunct="1">
                <a:defRPr/>
              </a:pPr>
              <a:endParaRPr lang="en-US">
                <a:solidFill>
                  <a:schemeClr val="bg1"/>
                </a:solidFill>
                <a:latin typeface="+mn-lt"/>
              </a:endParaRPr>
            </a:p>
          </p:txBody>
        </p:sp>
        <p:sp>
          <p:nvSpPr>
            <p:cNvPr id="12" name="TextBox 11">
              <a:extLst>
                <a:ext uri="{FF2B5EF4-FFF2-40B4-BE49-F238E27FC236}">
                  <a16:creationId xmlns:a16="http://schemas.microsoft.com/office/drawing/2014/main" id="{26AF6A34-2619-4450-9481-93423226A3D9}"/>
                </a:ext>
              </a:extLst>
            </p:cNvPr>
            <p:cNvSpPr txBox="1"/>
            <p:nvPr/>
          </p:nvSpPr>
          <p:spPr bwMode="auto">
            <a:xfrm>
              <a:off x="2060878" y="1184936"/>
              <a:ext cx="676467" cy="830997"/>
            </a:xfrm>
            <a:prstGeom prst="rect">
              <a:avLst/>
            </a:prstGeom>
            <a:noFill/>
          </p:spPr>
          <p:txBody>
            <a:bodyPr wrap="none">
              <a:spAutoFit/>
            </a:bodyPr>
            <a:lstStyle/>
            <a:p>
              <a:pPr algn="ctr" eaLnBrk="1" hangingPunct="1">
                <a:defRPr/>
              </a:pPr>
              <a:r>
                <a:rPr lang="en-US" sz="1600" dirty="0">
                  <a:latin typeface="+mn-lt"/>
                </a:rPr>
                <a:t>Might</a:t>
              </a:r>
              <a:endParaRPr lang="en-US" sz="800" dirty="0">
                <a:latin typeface="+mn-lt"/>
              </a:endParaRPr>
            </a:p>
            <a:p>
              <a:pPr algn="ctr" eaLnBrk="1" hangingPunct="1">
                <a:defRPr/>
              </a:pPr>
              <a:endParaRPr lang="en-US" sz="800" dirty="0">
                <a:latin typeface="+mn-lt"/>
              </a:endParaRPr>
            </a:p>
            <a:p>
              <a:pPr algn="ctr" eaLnBrk="1" hangingPunct="1">
                <a:defRPr/>
              </a:pPr>
              <a:r>
                <a:rPr lang="en-US" sz="1600" dirty="0">
                  <a:latin typeface="+mn-lt"/>
                </a:rPr>
                <a:t>Right</a:t>
              </a:r>
            </a:p>
            <a:p>
              <a:pPr algn="ctr" eaLnBrk="1" hangingPunct="1">
                <a:defRPr/>
              </a:pPr>
              <a:endParaRPr lang="en-US" sz="800" dirty="0">
                <a:latin typeface="+mn-lt"/>
              </a:endParaRPr>
            </a:p>
          </p:txBody>
        </p:sp>
        <p:cxnSp>
          <p:nvCxnSpPr>
            <p:cNvPr id="13" name="Straight Connector 12">
              <a:extLst>
                <a:ext uri="{FF2B5EF4-FFF2-40B4-BE49-F238E27FC236}">
                  <a16:creationId xmlns:a16="http://schemas.microsoft.com/office/drawing/2014/main" id="{84BA54B9-CD23-416A-B00D-85AB4F8636F2}"/>
                </a:ext>
              </a:extLst>
            </p:cNvPr>
            <p:cNvCxnSpPr/>
            <p:nvPr/>
          </p:nvCxnSpPr>
          <p:spPr bwMode="auto">
            <a:xfrm>
              <a:off x="1908457" y="1549837"/>
              <a:ext cx="9681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469CAF4D-C52B-427E-B1DF-FA9A4FE868D6}"/>
              </a:ext>
            </a:extLst>
          </p:cNvPr>
          <p:cNvSpPr/>
          <p:nvPr/>
        </p:nvSpPr>
        <p:spPr>
          <a:xfrm>
            <a:off x="9757084" y="0"/>
            <a:ext cx="2251141" cy="461665"/>
          </a:xfrm>
          <a:prstGeom prst="rect">
            <a:avLst/>
          </a:prstGeom>
        </p:spPr>
        <p:txBody>
          <a:bodyPr wrap="square">
            <a:spAutoFit/>
          </a:bodyPr>
          <a:lstStyle/>
          <a:p>
            <a:pPr algn="ctr"/>
            <a:r>
              <a:rPr lang="en-US" sz="2400" b="1" dirty="0">
                <a:solidFill>
                  <a:srgbClr val="FF0000"/>
                </a:solidFill>
                <a:latin typeface="+mn-lt"/>
              </a:rPr>
              <a:t>Socialist Politics</a:t>
            </a:r>
          </a:p>
        </p:txBody>
      </p:sp>
      <p:sp>
        <p:nvSpPr>
          <p:cNvPr id="18" name="Rectangle 17">
            <a:extLst>
              <a:ext uri="{FF2B5EF4-FFF2-40B4-BE49-F238E27FC236}">
                <a16:creationId xmlns:a16="http://schemas.microsoft.com/office/drawing/2014/main" id="{08EF54A7-B4DB-4688-A7A9-3A2A0E89BB11}"/>
              </a:ext>
            </a:extLst>
          </p:cNvPr>
          <p:cNvSpPr/>
          <p:nvPr/>
        </p:nvSpPr>
        <p:spPr>
          <a:xfrm>
            <a:off x="9565016" y="1524441"/>
            <a:ext cx="1124426" cy="307777"/>
          </a:xfrm>
          <a:prstGeom prst="rect">
            <a:avLst/>
          </a:prstGeom>
        </p:spPr>
        <p:txBody>
          <a:bodyPr wrap="square">
            <a:spAutoFit/>
          </a:bodyPr>
          <a:lstStyle/>
          <a:p>
            <a:pPr algn="ctr"/>
            <a:r>
              <a:rPr lang="en-US" sz="1400" b="1" dirty="0">
                <a:solidFill>
                  <a:srgbClr val="FF0000"/>
                </a:solidFill>
                <a:latin typeface="+mn-lt"/>
              </a:rPr>
              <a:t>Collectivism</a:t>
            </a:r>
          </a:p>
        </p:txBody>
      </p:sp>
      <p:sp>
        <p:nvSpPr>
          <p:cNvPr id="19" name="Rectangle 18">
            <a:extLst>
              <a:ext uri="{FF2B5EF4-FFF2-40B4-BE49-F238E27FC236}">
                <a16:creationId xmlns:a16="http://schemas.microsoft.com/office/drawing/2014/main" id="{FD2A772A-73BF-40F6-B5C2-5B35ADBA33FF}"/>
              </a:ext>
            </a:extLst>
          </p:cNvPr>
          <p:cNvSpPr/>
          <p:nvPr/>
        </p:nvSpPr>
        <p:spPr>
          <a:xfrm>
            <a:off x="10968445" y="1524442"/>
            <a:ext cx="1194294" cy="307777"/>
          </a:xfrm>
          <a:prstGeom prst="rect">
            <a:avLst/>
          </a:prstGeom>
        </p:spPr>
        <p:txBody>
          <a:bodyPr wrap="square">
            <a:spAutoFit/>
          </a:bodyPr>
          <a:lstStyle/>
          <a:p>
            <a:pPr algn="ctr"/>
            <a:r>
              <a:rPr lang="en-US" sz="1400" b="1" dirty="0">
                <a:solidFill>
                  <a:srgbClr val="FF0000"/>
                </a:solidFill>
                <a:latin typeface="+mn-lt"/>
              </a:rPr>
              <a:t>Social Justice</a:t>
            </a:r>
          </a:p>
        </p:txBody>
      </p:sp>
      <p:sp>
        <p:nvSpPr>
          <p:cNvPr id="43" name="Rectangle 42">
            <a:extLst>
              <a:ext uri="{FF2B5EF4-FFF2-40B4-BE49-F238E27FC236}">
                <a16:creationId xmlns:a16="http://schemas.microsoft.com/office/drawing/2014/main" id="{D5B47929-F352-4B4F-B432-F66DE11F136B}"/>
              </a:ext>
            </a:extLst>
          </p:cNvPr>
          <p:cNvSpPr/>
          <p:nvPr/>
        </p:nvSpPr>
        <p:spPr>
          <a:xfrm>
            <a:off x="1600200" y="5048071"/>
            <a:ext cx="10357812" cy="1200329"/>
          </a:xfrm>
          <a:prstGeom prst="rect">
            <a:avLst/>
          </a:prstGeom>
        </p:spPr>
        <p:txBody>
          <a:bodyPr wrap="square">
            <a:spAutoFit/>
          </a:bodyPr>
          <a:lstStyle/>
          <a:p>
            <a:r>
              <a:rPr lang="en-US" sz="2000" b="1" dirty="0">
                <a:solidFill>
                  <a:srgbClr val="FF0000"/>
                </a:solidFill>
                <a:latin typeface="+mn-lt"/>
              </a:rPr>
              <a:t>Karl Marx: </a:t>
            </a:r>
            <a:r>
              <a:rPr lang="en-US" sz="2000" dirty="0">
                <a:solidFill>
                  <a:schemeClr val="bg1"/>
                </a:solidFill>
                <a:latin typeface="+mn-lt"/>
              </a:rPr>
              <a:t>“Society is undergoing a </a:t>
            </a:r>
            <a:r>
              <a:rPr lang="en-US" sz="2000" dirty="0">
                <a:solidFill>
                  <a:srgbClr val="FFFF00"/>
                </a:solidFill>
                <a:latin typeface="+mn-lt"/>
              </a:rPr>
              <a:t>silent revolution</a:t>
            </a:r>
            <a:r>
              <a:rPr lang="en-US" sz="2000" dirty="0">
                <a:solidFill>
                  <a:schemeClr val="bg1"/>
                </a:solidFill>
                <a:latin typeface="+mn-lt"/>
              </a:rPr>
              <a:t>, which must be submitted to, and which </a:t>
            </a:r>
            <a:r>
              <a:rPr lang="en-US" sz="2000" dirty="0">
                <a:solidFill>
                  <a:srgbClr val="FF0000"/>
                </a:solidFill>
                <a:latin typeface="+mn-lt"/>
              </a:rPr>
              <a:t>takes no more notice of the human existences it breaks down than an earthquake regards the houses it subverts.</a:t>
            </a:r>
            <a:r>
              <a:rPr lang="en-US" sz="2000" dirty="0">
                <a:solidFill>
                  <a:schemeClr val="bg1"/>
                </a:solidFill>
                <a:latin typeface="+mn-lt"/>
              </a:rPr>
              <a:t> The classes and the races, too weak to master the new conditions of life, must give way.“ </a:t>
            </a:r>
          </a:p>
          <a:p>
            <a:r>
              <a:rPr lang="en-US" sz="1200" dirty="0">
                <a:solidFill>
                  <a:schemeClr val="bg1"/>
                </a:solidFill>
                <a:latin typeface="+mn-lt"/>
              </a:rPr>
              <a:t>(Forced Emigration, New York Daily Tribune, 22 March 1853)</a:t>
            </a:r>
          </a:p>
        </p:txBody>
      </p:sp>
      <p:pic>
        <p:nvPicPr>
          <p:cNvPr id="44" name="Picture 2" descr="https://upload.wikimedia.org/wikipedia/commons/5/57/Marx6.jpg">
            <a:extLst>
              <a:ext uri="{FF2B5EF4-FFF2-40B4-BE49-F238E27FC236}">
                <a16:creationId xmlns:a16="http://schemas.microsoft.com/office/drawing/2014/main" id="{6B091951-BEE4-4FF3-B6C5-C65A877FC3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800600"/>
            <a:ext cx="1209829" cy="1767405"/>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A93BBCE9-8C1D-434F-BBA8-B60F7B7AC5FD}"/>
              </a:ext>
            </a:extLst>
          </p:cNvPr>
          <p:cNvSpPr/>
          <p:nvPr/>
        </p:nvSpPr>
        <p:spPr>
          <a:xfrm>
            <a:off x="76201" y="762000"/>
            <a:ext cx="9525000" cy="1631216"/>
          </a:xfrm>
          <a:prstGeom prst="rect">
            <a:avLst/>
          </a:prstGeom>
        </p:spPr>
        <p:txBody>
          <a:bodyPr wrap="square">
            <a:spAutoFit/>
          </a:bodyPr>
          <a:lstStyle/>
          <a:p>
            <a:r>
              <a:rPr lang="en-US" sz="2000" b="1" dirty="0">
                <a:solidFill>
                  <a:srgbClr val="00FF00"/>
                </a:solidFill>
                <a:latin typeface="+mn-lt"/>
              </a:rPr>
              <a:t>Wikipedia: </a:t>
            </a:r>
            <a:r>
              <a:rPr lang="en-US" sz="2000" dirty="0">
                <a:solidFill>
                  <a:schemeClr val="bg1"/>
                </a:solidFill>
                <a:latin typeface="+mn-lt"/>
              </a:rPr>
              <a:t>“</a:t>
            </a:r>
            <a:r>
              <a:rPr lang="en-US" sz="2000" dirty="0">
                <a:solidFill>
                  <a:srgbClr val="FF0000"/>
                </a:solidFill>
                <a:latin typeface="+mn-lt"/>
              </a:rPr>
              <a:t>Utilitarianism</a:t>
            </a:r>
            <a:r>
              <a:rPr lang="en-US" sz="2000" dirty="0">
                <a:solidFill>
                  <a:schemeClr val="bg1"/>
                </a:solidFill>
                <a:latin typeface="+mn-lt"/>
              </a:rPr>
              <a:t> is an ethical and philosophical theory that states that the best action is the one that maximizes utility, which is usually defined as that which produces the </a:t>
            </a:r>
            <a:r>
              <a:rPr lang="en-US" sz="2000" dirty="0">
                <a:solidFill>
                  <a:srgbClr val="FF0000"/>
                </a:solidFill>
                <a:latin typeface="+mn-lt"/>
              </a:rPr>
              <a:t>greatest well-being of the greatest number of people</a:t>
            </a:r>
            <a:r>
              <a:rPr lang="en-US" sz="2000" dirty="0">
                <a:solidFill>
                  <a:schemeClr val="bg1"/>
                </a:solidFill>
                <a:latin typeface="+mn-lt"/>
              </a:rPr>
              <a:t>. … Jeremy Bentham, the founder of utilitarianism, described utility as the </a:t>
            </a:r>
            <a:r>
              <a:rPr lang="en-US" sz="2000" dirty="0">
                <a:solidFill>
                  <a:srgbClr val="FF0000"/>
                </a:solidFill>
                <a:latin typeface="+mn-lt"/>
              </a:rPr>
              <a:t>sum of all pleasure </a:t>
            </a:r>
            <a:r>
              <a:rPr lang="en-US" sz="2000" dirty="0">
                <a:solidFill>
                  <a:schemeClr val="bg1"/>
                </a:solidFill>
                <a:latin typeface="+mn-lt"/>
              </a:rPr>
              <a:t>that results from an action, </a:t>
            </a:r>
            <a:r>
              <a:rPr lang="en-US" sz="2000" dirty="0">
                <a:solidFill>
                  <a:srgbClr val="FF0000"/>
                </a:solidFill>
                <a:latin typeface="+mn-lt"/>
              </a:rPr>
              <a:t>minus the suffering of anyone involved </a:t>
            </a:r>
            <a:r>
              <a:rPr lang="en-US" sz="2000" dirty="0">
                <a:solidFill>
                  <a:schemeClr val="bg1"/>
                </a:solidFill>
                <a:latin typeface="+mn-lt"/>
              </a:rPr>
              <a:t>in the action.”</a:t>
            </a:r>
          </a:p>
        </p:txBody>
      </p:sp>
      <p:sp>
        <p:nvSpPr>
          <p:cNvPr id="54" name="Rectangle 53">
            <a:extLst>
              <a:ext uri="{FF2B5EF4-FFF2-40B4-BE49-F238E27FC236}">
                <a16:creationId xmlns:a16="http://schemas.microsoft.com/office/drawing/2014/main" id="{342ADD9D-7A19-496F-A01B-04EDBF9891AE}"/>
              </a:ext>
            </a:extLst>
          </p:cNvPr>
          <p:cNvSpPr/>
          <p:nvPr/>
        </p:nvSpPr>
        <p:spPr>
          <a:xfrm>
            <a:off x="1600200" y="2590800"/>
            <a:ext cx="10515600" cy="1323439"/>
          </a:xfrm>
          <a:prstGeom prst="rect">
            <a:avLst/>
          </a:prstGeom>
        </p:spPr>
        <p:txBody>
          <a:bodyPr wrap="square">
            <a:spAutoFit/>
          </a:bodyPr>
          <a:lstStyle/>
          <a:p>
            <a:r>
              <a:rPr lang="en-US" sz="2000" b="1" dirty="0">
                <a:solidFill>
                  <a:srgbClr val="00FF00"/>
                </a:solidFill>
                <a:latin typeface="+mn-lt"/>
              </a:rPr>
              <a:t>Ayn Rand: </a:t>
            </a:r>
            <a:r>
              <a:rPr lang="en-US" sz="2000" dirty="0">
                <a:solidFill>
                  <a:schemeClr val="bg1"/>
                </a:solidFill>
                <a:latin typeface="+mn-lt"/>
              </a:rPr>
              <a:t>“</a:t>
            </a:r>
            <a:r>
              <a:rPr lang="en-US" sz="2000" dirty="0">
                <a:solidFill>
                  <a:srgbClr val="FF0000"/>
                </a:solidFill>
                <a:latin typeface="+mn-lt"/>
              </a:rPr>
              <a:t>Collectivism</a:t>
            </a:r>
            <a:r>
              <a:rPr lang="en-US" sz="2000" dirty="0">
                <a:solidFill>
                  <a:schemeClr val="bg1"/>
                </a:solidFill>
                <a:latin typeface="+mn-lt"/>
              </a:rPr>
              <a:t> holds that the individual has </a:t>
            </a:r>
            <a:r>
              <a:rPr lang="en-US" sz="2000" dirty="0">
                <a:solidFill>
                  <a:srgbClr val="FF0000"/>
                </a:solidFill>
                <a:latin typeface="+mn-lt"/>
              </a:rPr>
              <a:t>no rights</a:t>
            </a:r>
            <a:r>
              <a:rPr lang="en-US" sz="2000" dirty="0">
                <a:solidFill>
                  <a:schemeClr val="bg1"/>
                </a:solidFill>
                <a:latin typeface="+mn-lt"/>
              </a:rPr>
              <a:t>, that his life and work belong to the </a:t>
            </a:r>
            <a:r>
              <a:rPr lang="en-US" sz="2000" dirty="0">
                <a:solidFill>
                  <a:srgbClr val="FF0000"/>
                </a:solidFill>
                <a:latin typeface="+mn-lt"/>
              </a:rPr>
              <a:t>group</a:t>
            </a:r>
            <a:r>
              <a:rPr lang="en-US" sz="2000" dirty="0">
                <a:solidFill>
                  <a:schemeClr val="bg1"/>
                </a:solidFill>
                <a:latin typeface="+mn-lt"/>
              </a:rPr>
              <a:t> … and that the group may </a:t>
            </a:r>
            <a:r>
              <a:rPr lang="en-US" sz="2000" dirty="0">
                <a:solidFill>
                  <a:srgbClr val="FF0000"/>
                </a:solidFill>
                <a:latin typeface="+mn-lt"/>
              </a:rPr>
              <a:t>sacrifice</a:t>
            </a:r>
            <a:r>
              <a:rPr lang="en-US" sz="2000" dirty="0">
                <a:solidFill>
                  <a:schemeClr val="bg1"/>
                </a:solidFill>
                <a:latin typeface="+mn-lt"/>
              </a:rPr>
              <a:t> him at its own whim to its own interests.  The only way to implement a doctrine of that kind is by means of </a:t>
            </a:r>
            <a:r>
              <a:rPr lang="en-US" sz="2000" dirty="0">
                <a:solidFill>
                  <a:srgbClr val="FF0000"/>
                </a:solidFill>
                <a:latin typeface="+mn-lt"/>
              </a:rPr>
              <a:t>brute force </a:t>
            </a:r>
            <a:r>
              <a:rPr lang="en-US" sz="2000" dirty="0">
                <a:solidFill>
                  <a:schemeClr val="bg1"/>
                </a:solidFill>
                <a:latin typeface="+mn-lt"/>
              </a:rPr>
              <a:t>– and Statism has always been the political corollary of collectivism.” </a:t>
            </a:r>
            <a:r>
              <a:rPr lang="en-US" sz="1200" dirty="0">
                <a:solidFill>
                  <a:schemeClr val="bg1"/>
                </a:solidFill>
                <a:latin typeface="+mn-lt"/>
              </a:rPr>
              <a:t>(The Virtue of Selfishness, p149)</a:t>
            </a:r>
          </a:p>
        </p:txBody>
      </p:sp>
      <p:sp>
        <p:nvSpPr>
          <p:cNvPr id="55" name="Rectangle 54">
            <a:extLst>
              <a:ext uri="{FF2B5EF4-FFF2-40B4-BE49-F238E27FC236}">
                <a16:creationId xmlns:a16="http://schemas.microsoft.com/office/drawing/2014/main" id="{022868BC-75F6-444C-BAB3-9414C044A9EB}"/>
              </a:ext>
            </a:extLst>
          </p:cNvPr>
          <p:cNvSpPr/>
          <p:nvPr/>
        </p:nvSpPr>
        <p:spPr>
          <a:xfrm>
            <a:off x="0" y="740"/>
            <a:ext cx="9448800" cy="677108"/>
          </a:xfrm>
          <a:prstGeom prst="rect">
            <a:avLst/>
          </a:prstGeom>
        </p:spPr>
        <p:txBody>
          <a:bodyPr wrap="square">
            <a:spAutoFit/>
          </a:bodyPr>
          <a:lstStyle/>
          <a:p>
            <a:pPr algn="ctr"/>
            <a:r>
              <a:rPr lang="en-US" altLang="en-US" sz="3800" b="1" dirty="0">
                <a:solidFill>
                  <a:srgbClr val="FF0000"/>
                </a:solidFill>
                <a:latin typeface="+mn-lt"/>
              </a:rPr>
              <a:t>Utilitarianism, Socialism, Collectivism, Statism</a:t>
            </a:r>
            <a:endParaRPr lang="en-US" sz="3800" b="1" dirty="0">
              <a:latin typeface="+mn-lt"/>
            </a:endParaRPr>
          </a:p>
        </p:txBody>
      </p:sp>
      <p:sp>
        <p:nvSpPr>
          <p:cNvPr id="5" name="Rectangle 4">
            <a:extLst>
              <a:ext uri="{FF2B5EF4-FFF2-40B4-BE49-F238E27FC236}">
                <a16:creationId xmlns:a16="http://schemas.microsoft.com/office/drawing/2014/main" id="{CA07D9DE-58A3-4015-A57A-A34EAE2D423B}"/>
              </a:ext>
            </a:extLst>
          </p:cNvPr>
          <p:cNvSpPr/>
          <p:nvPr/>
        </p:nvSpPr>
        <p:spPr>
          <a:xfrm>
            <a:off x="1600200" y="3886200"/>
            <a:ext cx="8610600" cy="707886"/>
          </a:xfrm>
          <a:prstGeom prst="rect">
            <a:avLst/>
          </a:prstGeom>
        </p:spPr>
        <p:txBody>
          <a:bodyPr wrap="square">
            <a:spAutoFit/>
          </a:bodyPr>
          <a:lstStyle/>
          <a:p>
            <a:r>
              <a:rPr lang="en-US" sz="2000" dirty="0">
                <a:solidFill>
                  <a:schemeClr val="bg1"/>
                </a:solidFill>
                <a:latin typeface="+mn-lt"/>
              </a:rPr>
              <a:t>“The </a:t>
            </a:r>
            <a:r>
              <a:rPr lang="en-US" sz="2000" dirty="0">
                <a:solidFill>
                  <a:srgbClr val="FF0000"/>
                </a:solidFill>
                <a:latin typeface="+mn-lt"/>
              </a:rPr>
              <a:t>absolute state </a:t>
            </a:r>
            <a:r>
              <a:rPr lang="en-US" sz="2000" dirty="0">
                <a:solidFill>
                  <a:schemeClr val="bg1"/>
                </a:solidFill>
                <a:latin typeface="+mn-lt"/>
              </a:rPr>
              <a:t>is merely an institutionalized form of </a:t>
            </a:r>
            <a:r>
              <a:rPr lang="en-US" sz="2000" dirty="0">
                <a:solidFill>
                  <a:srgbClr val="FF0000"/>
                </a:solidFill>
                <a:latin typeface="+mn-lt"/>
              </a:rPr>
              <a:t>gang-rule</a:t>
            </a:r>
            <a:r>
              <a:rPr lang="en-US" sz="2000" dirty="0">
                <a:solidFill>
                  <a:schemeClr val="bg1"/>
                </a:solidFill>
                <a:latin typeface="+mn-lt"/>
              </a:rPr>
              <a:t>, regardless of which particular gang </a:t>
            </a:r>
            <a:r>
              <a:rPr lang="en-US" sz="2000" dirty="0">
                <a:solidFill>
                  <a:srgbClr val="FF0000"/>
                </a:solidFill>
                <a:latin typeface="+mn-lt"/>
              </a:rPr>
              <a:t>seizes power</a:t>
            </a:r>
            <a:r>
              <a:rPr lang="en-US" sz="2000" dirty="0">
                <a:solidFill>
                  <a:schemeClr val="bg1"/>
                </a:solidFill>
                <a:latin typeface="+mn-lt"/>
              </a:rPr>
              <a:t>.” </a:t>
            </a:r>
            <a:r>
              <a:rPr lang="en-US" sz="1200" dirty="0">
                <a:solidFill>
                  <a:schemeClr val="bg1"/>
                </a:solidFill>
                <a:latin typeface="+mn-lt"/>
              </a:rPr>
              <a:t>(The Virtue of Selfishness, p149)</a:t>
            </a:r>
          </a:p>
        </p:txBody>
      </p:sp>
      <p:pic>
        <p:nvPicPr>
          <p:cNvPr id="3" name="Picture 2" descr="A picture containing person, person, indoor, posing&#10;&#10;Description automatically generated">
            <a:extLst>
              <a:ext uri="{FF2B5EF4-FFF2-40B4-BE49-F238E27FC236}">
                <a16:creationId xmlns:a16="http://schemas.microsoft.com/office/drawing/2014/main" id="{9E49DE53-124F-CA57-65DF-ACDC12F659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668151"/>
            <a:ext cx="1219200" cy="1758159"/>
          </a:xfrm>
          <a:prstGeom prst="rect">
            <a:avLst/>
          </a:prstGeom>
        </p:spPr>
      </p:pic>
    </p:spTree>
    <p:extLst>
      <p:ext uri="{BB962C8B-B14F-4D97-AF65-F5344CB8AC3E}">
        <p14:creationId xmlns:p14="http://schemas.microsoft.com/office/powerpoint/2010/main" val="108007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p:bldP spid="5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4</a:t>
            </a:fld>
            <a:endParaRPr lang="en-US" dirty="0">
              <a:latin typeface="+mn-lt"/>
            </a:endParaRPr>
          </a:p>
        </p:txBody>
      </p:sp>
      <p:grpSp>
        <p:nvGrpSpPr>
          <p:cNvPr id="19" name="Group 18">
            <a:extLst>
              <a:ext uri="{FF2B5EF4-FFF2-40B4-BE49-F238E27FC236}">
                <a16:creationId xmlns:a16="http://schemas.microsoft.com/office/drawing/2014/main" id="{424E65EC-3432-4F98-B471-93119B675836}"/>
              </a:ext>
            </a:extLst>
          </p:cNvPr>
          <p:cNvGrpSpPr/>
          <p:nvPr/>
        </p:nvGrpSpPr>
        <p:grpSpPr>
          <a:xfrm>
            <a:off x="4158930" y="423250"/>
            <a:ext cx="3814156" cy="6495245"/>
            <a:chOff x="4158930" y="423250"/>
            <a:chExt cx="3814156" cy="6495245"/>
          </a:xfrm>
        </p:grpSpPr>
        <p:pic>
          <p:nvPicPr>
            <p:cNvPr id="29" name="Picture 10" descr="http://www.travelingboy.com/bev/ed-harris02.jpg">
              <a:extLst>
                <a:ext uri="{FF2B5EF4-FFF2-40B4-BE49-F238E27FC236}">
                  <a16:creationId xmlns:a16="http://schemas.microsoft.com/office/drawing/2014/main" id="{B2FB4D13-E488-4AD0-84A5-C9C817DF1B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1945" y="3733800"/>
              <a:ext cx="3771141" cy="304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11" descr="A group of people standing around a fire&#10;&#10;Description automatically generated">
              <a:extLst>
                <a:ext uri="{FF2B5EF4-FFF2-40B4-BE49-F238E27FC236}">
                  <a16:creationId xmlns:a16="http://schemas.microsoft.com/office/drawing/2014/main" id="{B7043A82-CFDA-41F8-8C22-762B856B3D67}"/>
                </a:ext>
              </a:extLst>
            </p:cNvPr>
            <p:cNvPicPr>
              <a:picLocks noChangeAspect="1"/>
            </p:cNvPicPr>
            <p:nvPr/>
          </p:nvPicPr>
          <p:blipFill rotWithShape="1">
            <a:blip r:embed="rId4">
              <a:extLst>
                <a:ext uri="{28A0092B-C50C-407E-A947-70E740481C1C}">
                  <a14:useLocalDpi xmlns:a14="http://schemas.microsoft.com/office/drawing/2010/main" val="0"/>
                </a:ext>
              </a:extLst>
            </a:blip>
            <a:srcRect b="7084"/>
            <a:stretch/>
          </p:blipFill>
          <p:spPr>
            <a:xfrm>
              <a:off x="4158930" y="423250"/>
              <a:ext cx="3800576" cy="3047999"/>
            </a:xfrm>
            <a:prstGeom prst="rect">
              <a:avLst/>
            </a:prstGeom>
          </p:spPr>
        </p:pic>
        <p:sp>
          <p:nvSpPr>
            <p:cNvPr id="22" name="TextBox 21">
              <a:extLst>
                <a:ext uri="{FF2B5EF4-FFF2-40B4-BE49-F238E27FC236}">
                  <a16:creationId xmlns:a16="http://schemas.microsoft.com/office/drawing/2014/main" id="{8759E7F8-B9DE-482D-BF1E-FD2F97547611}"/>
                </a:ext>
              </a:extLst>
            </p:cNvPr>
            <p:cNvSpPr txBox="1"/>
            <p:nvPr/>
          </p:nvSpPr>
          <p:spPr>
            <a:xfrm>
              <a:off x="5918444" y="777831"/>
              <a:ext cx="1124026" cy="523220"/>
            </a:xfrm>
            <a:prstGeom prst="rect">
              <a:avLst/>
            </a:prstGeom>
            <a:noFill/>
          </p:spPr>
          <p:txBody>
            <a:bodyPr wrap="none" rtlCol="0">
              <a:spAutoFit/>
            </a:bodyPr>
            <a:lstStyle/>
            <a:p>
              <a:pPr algn="ctr"/>
              <a:r>
                <a:rPr lang="en-US" sz="2800" b="1" i="1" dirty="0">
                  <a:solidFill>
                    <a:srgbClr val="FF0000"/>
                  </a:solidFill>
                  <a:latin typeface="+mn-lt"/>
                </a:rPr>
                <a:t>Revolt</a:t>
              </a:r>
            </a:p>
          </p:txBody>
        </p:sp>
        <p:sp>
          <p:nvSpPr>
            <p:cNvPr id="23" name="TextBox 22">
              <a:extLst>
                <a:ext uri="{FF2B5EF4-FFF2-40B4-BE49-F238E27FC236}">
                  <a16:creationId xmlns:a16="http://schemas.microsoft.com/office/drawing/2014/main" id="{3EF33DBA-02ED-4DEC-9E03-42931C273326}"/>
                </a:ext>
              </a:extLst>
            </p:cNvPr>
            <p:cNvSpPr txBox="1"/>
            <p:nvPr/>
          </p:nvSpPr>
          <p:spPr>
            <a:xfrm>
              <a:off x="5054005" y="6395275"/>
              <a:ext cx="1880195" cy="523220"/>
            </a:xfrm>
            <a:prstGeom prst="rect">
              <a:avLst/>
            </a:prstGeom>
            <a:noFill/>
          </p:spPr>
          <p:txBody>
            <a:bodyPr wrap="none" rtlCol="0">
              <a:spAutoFit/>
            </a:bodyPr>
            <a:lstStyle/>
            <a:p>
              <a:pPr algn="ctr"/>
              <a:r>
                <a:rPr lang="en-US" sz="2800" b="1" i="1" dirty="0">
                  <a:solidFill>
                    <a:srgbClr val="FF0000"/>
                  </a:solidFill>
                  <a:latin typeface="+mn-lt"/>
                </a:rPr>
                <a:t>Repression </a:t>
              </a:r>
            </a:p>
          </p:txBody>
        </p:sp>
      </p:grpSp>
      <p:grpSp>
        <p:nvGrpSpPr>
          <p:cNvPr id="9" name="Group 8">
            <a:extLst>
              <a:ext uri="{FF2B5EF4-FFF2-40B4-BE49-F238E27FC236}">
                <a16:creationId xmlns:a16="http://schemas.microsoft.com/office/drawing/2014/main" id="{7E3E695F-9A9D-4B92-AB9B-4F4F23AFD0EC}"/>
              </a:ext>
            </a:extLst>
          </p:cNvPr>
          <p:cNvGrpSpPr/>
          <p:nvPr/>
        </p:nvGrpSpPr>
        <p:grpSpPr>
          <a:xfrm>
            <a:off x="8229600" y="1563949"/>
            <a:ext cx="3771141" cy="4056451"/>
            <a:chOff x="8229600" y="1563949"/>
            <a:chExt cx="3771141" cy="4056451"/>
          </a:xfrm>
        </p:grpSpPr>
        <p:pic>
          <p:nvPicPr>
            <p:cNvPr id="28" name="Picture 4" descr="http://www.gamer-xp.com/wp-content/uploads/2014/07/final-fantasy-ix-airships.jpg">
              <a:extLst>
                <a:ext uri="{FF2B5EF4-FFF2-40B4-BE49-F238E27FC236}">
                  <a16:creationId xmlns:a16="http://schemas.microsoft.com/office/drawing/2014/main" id="{E5EA45F8-96CD-4BBA-AAEE-0D374FCCAA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2087169"/>
              <a:ext cx="3771141" cy="30498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1F9E66B-C252-417D-BF81-CD61DBAE2955}"/>
                </a:ext>
              </a:extLst>
            </p:cNvPr>
            <p:cNvSpPr txBox="1"/>
            <p:nvPr/>
          </p:nvSpPr>
          <p:spPr>
            <a:xfrm>
              <a:off x="9476531" y="5097180"/>
              <a:ext cx="1277273" cy="523220"/>
            </a:xfrm>
            <a:prstGeom prst="rect">
              <a:avLst/>
            </a:prstGeom>
            <a:noFill/>
          </p:spPr>
          <p:txBody>
            <a:bodyPr wrap="none" rtlCol="0">
              <a:spAutoFit/>
            </a:bodyPr>
            <a:lstStyle/>
            <a:p>
              <a:pPr algn="ctr"/>
              <a:r>
                <a:rPr lang="en-US" sz="2800" b="1" i="1" dirty="0">
                  <a:solidFill>
                    <a:schemeClr val="bg1"/>
                  </a:solidFill>
                  <a:latin typeface="+mn-lt"/>
                </a:rPr>
                <a:t>Utopia </a:t>
              </a:r>
            </a:p>
          </p:txBody>
        </p:sp>
        <p:sp>
          <p:nvSpPr>
            <p:cNvPr id="17" name="TextBox 16">
              <a:extLst>
                <a:ext uri="{FF2B5EF4-FFF2-40B4-BE49-F238E27FC236}">
                  <a16:creationId xmlns:a16="http://schemas.microsoft.com/office/drawing/2014/main" id="{0494CEF0-E2F3-4C26-923D-90379E290207}"/>
                </a:ext>
              </a:extLst>
            </p:cNvPr>
            <p:cNvSpPr txBox="1"/>
            <p:nvPr/>
          </p:nvSpPr>
          <p:spPr>
            <a:xfrm>
              <a:off x="8565417" y="1563949"/>
              <a:ext cx="3099503" cy="523220"/>
            </a:xfrm>
            <a:prstGeom prst="rect">
              <a:avLst/>
            </a:prstGeom>
            <a:noFill/>
          </p:spPr>
          <p:txBody>
            <a:bodyPr wrap="none" rtlCol="0">
              <a:spAutoFit/>
            </a:bodyPr>
            <a:lstStyle/>
            <a:p>
              <a:pPr algn="ctr"/>
              <a:r>
                <a:rPr lang="en-US" sz="2800" b="1" i="1" dirty="0">
                  <a:solidFill>
                    <a:schemeClr val="bg1"/>
                  </a:solidFill>
                  <a:latin typeface="+mn-lt"/>
                </a:rPr>
                <a:t>The Socialist Vision</a:t>
              </a:r>
            </a:p>
          </p:txBody>
        </p:sp>
      </p:grpSp>
      <p:grpSp>
        <p:nvGrpSpPr>
          <p:cNvPr id="13" name="Group 12">
            <a:extLst>
              <a:ext uri="{FF2B5EF4-FFF2-40B4-BE49-F238E27FC236}">
                <a16:creationId xmlns:a16="http://schemas.microsoft.com/office/drawing/2014/main" id="{407BFBD1-BD92-42EA-B20E-4B6790E25EAD}"/>
              </a:ext>
            </a:extLst>
          </p:cNvPr>
          <p:cNvGrpSpPr/>
          <p:nvPr/>
        </p:nvGrpSpPr>
        <p:grpSpPr>
          <a:xfrm>
            <a:off x="76200" y="1535148"/>
            <a:ext cx="3913282" cy="4027452"/>
            <a:chOff x="76200" y="1535148"/>
            <a:chExt cx="3913282" cy="4027452"/>
          </a:xfrm>
        </p:grpSpPr>
        <p:sp>
          <p:nvSpPr>
            <p:cNvPr id="11" name="TextBox 10">
              <a:extLst>
                <a:ext uri="{FF2B5EF4-FFF2-40B4-BE49-F238E27FC236}">
                  <a16:creationId xmlns:a16="http://schemas.microsoft.com/office/drawing/2014/main" id="{7DE827FE-AA58-40F4-B3B7-F3C4F4729316}"/>
                </a:ext>
              </a:extLst>
            </p:cNvPr>
            <p:cNvSpPr txBox="1"/>
            <p:nvPr/>
          </p:nvSpPr>
          <p:spPr>
            <a:xfrm>
              <a:off x="184991" y="5039380"/>
              <a:ext cx="3733800" cy="523220"/>
            </a:xfrm>
            <a:prstGeom prst="rect">
              <a:avLst/>
            </a:prstGeom>
            <a:noFill/>
          </p:spPr>
          <p:txBody>
            <a:bodyPr wrap="square" rtlCol="0">
              <a:spAutoFit/>
            </a:bodyPr>
            <a:lstStyle/>
            <a:p>
              <a:pPr algn="ctr"/>
              <a:r>
                <a:rPr lang="en-US" sz="2800" b="1" i="1" dirty="0">
                  <a:solidFill>
                    <a:schemeClr val="bg1"/>
                  </a:solidFill>
                  <a:latin typeface="+mn-lt"/>
                </a:rPr>
                <a:t>Societal Problems</a:t>
              </a:r>
            </a:p>
          </p:txBody>
        </p:sp>
        <p:pic>
          <p:nvPicPr>
            <p:cNvPr id="7" name="Picture 6" descr="A person squatting down next to a fire hydrant&#10;&#10;Description automatically generated">
              <a:extLst>
                <a:ext uri="{FF2B5EF4-FFF2-40B4-BE49-F238E27FC236}">
                  <a16:creationId xmlns:a16="http://schemas.microsoft.com/office/drawing/2014/main" id="{27B29C31-4A16-4124-AD9D-19480D08C0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 y="1998068"/>
              <a:ext cx="3875182" cy="3064211"/>
            </a:xfrm>
            <a:prstGeom prst="rect">
              <a:avLst/>
            </a:prstGeom>
          </p:spPr>
        </p:pic>
        <p:sp>
          <p:nvSpPr>
            <p:cNvPr id="18" name="TextBox 17">
              <a:extLst>
                <a:ext uri="{FF2B5EF4-FFF2-40B4-BE49-F238E27FC236}">
                  <a16:creationId xmlns:a16="http://schemas.microsoft.com/office/drawing/2014/main" id="{CA544A55-5CAF-4205-BFE9-8FAB7F8DA27F}"/>
                </a:ext>
              </a:extLst>
            </p:cNvPr>
            <p:cNvSpPr txBox="1"/>
            <p:nvPr/>
          </p:nvSpPr>
          <p:spPr>
            <a:xfrm>
              <a:off x="76200" y="1535148"/>
              <a:ext cx="3733800" cy="523220"/>
            </a:xfrm>
            <a:prstGeom prst="rect">
              <a:avLst/>
            </a:prstGeom>
            <a:noFill/>
          </p:spPr>
          <p:txBody>
            <a:bodyPr wrap="square" rtlCol="0">
              <a:spAutoFit/>
            </a:bodyPr>
            <a:lstStyle/>
            <a:p>
              <a:pPr algn="ctr"/>
              <a:r>
                <a:rPr lang="en-US" sz="2800" b="1" i="1" dirty="0">
                  <a:solidFill>
                    <a:schemeClr val="bg1"/>
                  </a:solidFill>
                  <a:latin typeface="+mn-lt"/>
                </a:rPr>
                <a:t>The Socialist Mission</a:t>
              </a:r>
            </a:p>
          </p:txBody>
        </p:sp>
      </p:grpSp>
      <p:grpSp>
        <p:nvGrpSpPr>
          <p:cNvPr id="25" name="Group 24">
            <a:extLst>
              <a:ext uri="{FF2B5EF4-FFF2-40B4-BE49-F238E27FC236}">
                <a16:creationId xmlns:a16="http://schemas.microsoft.com/office/drawing/2014/main" id="{E809924A-9FA7-417F-8197-855FD4871406}"/>
              </a:ext>
            </a:extLst>
          </p:cNvPr>
          <p:cNvGrpSpPr/>
          <p:nvPr/>
        </p:nvGrpSpPr>
        <p:grpSpPr>
          <a:xfrm>
            <a:off x="4033588" y="0"/>
            <a:ext cx="4119812" cy="3878997"/>
            <a:chOff x="4033588" y="0"/>
            <a:chExt cx="4119812" cy="3878997"/>
          </a:xfrm>
        </p:grpSpPr>
        <p:sp>
          <p:nvSpPr>
            <p:cNvPr id="14" name="TextBox 13">
              <a:extLst>
                <a:ext uri="{FF2B5EF4-FFF2-40B4-BE49-F238E27FC236}">
                  <a16:creationId xmlns:a16="http://schemas.microsoft.com/office/drawing/2014/main" id="{CF8795F1-4A60-446E-80AF-40B214F9092E}"/>
                </a:ext>
              </a:extLst>
            </p:cNvPr>
            <p:cNvSpPr txBox="1"/>
            <p:nvPr/>
          </p:nvSpPr>
          <p:spPr>
            <a:xfrm>
              <a:off x="4033588" y="0"/>
              <a:ext cx="4115422" cy="584775"/>
            </a:xfrm>
            <a:prstGeom prst="rect">
              <a:avLst/>
            </a:prstGeom>
            <a:noFill/>
          </p:spPr>
          <p:txBody>
            <a:bodyPr wrap="none" rtlCol="0">
              <a:spAutoFit/>
            </a:bodyPr>
            <a:lstStyle/>
            <a:p>
              <a:pPr algn="ctr"/>
              <a:r>
                <a:rPr lang="en-US" sz="3200" b="1" i="1" dirty="0">
                  <a:solidFill>
                    <a:srgbClr val="FF0000"/>
                  </a:solidFill>
                  <a:latin typeface="+mn-lt"/>
                </a:rPr>
                <a:t>THE SOCIALIST REALITY</a:t>
              </a:r>
            </a:p>
          </p:txBody>
        </p:sp>
        <p:grpSp>
          <p:nvGrpSpPr>
            <p:cNvPr id="16" name="Group 15">
              <a:extLst>
                <a:ext uri="{FF2B5EF4-FFF2-40B4-BE49-F238E27FC236}">
                  <a16:creationId xmlns:a16="http://schemas.microsoft.com/office/drawing/2014/main" id="{FC76BF76-17E2-4C6F-ABBB-D161A1492572}"/>
                </a:ext>
              </a:extLst>
            </p:cNvPr>
            <p:cNvGrpSpPr/>
            <p:nvPr/>
          </p:nvGrpSpPr>
          <p:grpSpPr>
            <a:xfrm>
              <a:off x="4191000" y="3048000"/>
              <a:ext cx="3962400" cy="830997"/>
              <a:chOff x="4191000" y="3048000"/>
              <a:chExt cx="3962400" cy="830997"/>
            </a:xfrm>
          </p:grpSpPr>
          <p:sp>
            <p:nvSpPr>
              <p:cNvPr id="15" name="TextBox 14">
                <a:extLst>
                  <a:ext uri="{FF2B5EF4-FFF2-40B4-BE49-F238E27FC236}">
                    <a16:creationId xmlns:a16="http://schemas.microsoft.com/office/drawing/2014/main" id="{3174390B-57B5-44F5-A031-EE3ED9285D45}"/>
                  </a:ext>
                </a:extLst>
              </p:cNvPr>
              <p:cNvSpPr txBox="1"/>
              <p:nvPr/>
            </p:nvSpPr>
            <p:spPr>
              <a:xfrm>
                <a:off x="5486400" y="3048000"/>
                <a:ext cx="1295400" cy="830997"/>
              </a:xfrm>
              <a:prstGeom prst="rect">
                <a:avLst/>
              </a:prstGeom>
              <a:noFill/>
            </p:spPr>
            <p:txBody>
              <a:bodyPr wrap="square" rtlCol="0">
                <a:spAutoFit/>
              </a:bodyPr>
              <a:lstStyle/>
              <a:p>
                <a:pPr algn="ctr"/>
                <a:r>
                  <a:rPr lang="en-US" sz="4800" b="1" i="1" dirty="0">
                    <a:solidFill>
                      <a:srgbClr val="FF0000"/>
                    </a:solidFill>
                    <a:latin typeface="+mn-lt"/>
                  </a:rPr>
                  <a:t>Gap</a:t>
                </a:r>
              </a:p>
            </p:txBody>
          </p:sp>
          <p:sp>
            <p:nvSpPr>
              <p:cNvPr id="20" name="Arrow: Right 19">
                <a:extLst>
                  <a:ext uri="{FF2B5EF4-FFF2-40B4-BE49-F238E27FC236}">
                    <a16:creationId xmlns:a16="http://schemas.microsoft.com/office/drawing/2014/main" id="{BA646786-3B23-480A-8A09-89034981A8BE}"/>
                  </a:ext>
                </a:extLst>
              </p:cNvPr>
              <p:cNvSpPr/>
              <p:nvPr/>
            </p:nvSpPr>
            <p:spPr>
              <a:xfrm>
                <a:off x="6966271" y="3399574"/>
                <a:ext cx="1187129"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2E83AB36-2B06-4657-945D-C29ED6F523BF}"/>
                  </a:ext>
                </a:extLst>
              </p:cNvPr>
              <p:cNvSpPr/>
              <p:nvPr/>
            </p:nvSpPr>
            <p:spPr>
              <a:xfrm>
                <a:off x="4191000" y="3399574"/>
                <a:ext cx="1187129"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5686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5</a:t>
            </a:fld>
            <a:endParaRPr lang="en-US" dirty="0">
              <a:latin typeface="+mn-lt"/>
            </a:endParaRPr>
          </a:p>
        </p:txBody>
      </p:sp>
      <p:sp>
        <p:nvSpPr>
          <p:cNvPr id="5" name="Text Box 17">
            <a:extLst>
              <a:ext uri="{FF2B5EF4-FFF2-40B4-BE49-F238E27FC236}">
                <a16:creationId xmlns:a16="http://schemas.microsoft.com/office/drawing/2014/main" id="{F5AFCC07-2535-45DD-B359-C499C16F75AB}"/>
              </a:ext>
            </a:extLst>
          </p:cNvPr>
          <p:cNvSpPr txBox="1">
            <a:spLocks noChangeArrowheads="1"/>
          </p:cNvSpPr>
          <p:nvPr/>
        </p:nvSpPr>
        <p:spPr bwMode="auto">
          <a:xfrm>
            <a:off x="17543" y="-76200"/>
            <a:ext cx="121744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dirty="0">
                <a:solidFill>
                  <a:srgbClr val="FF0000"/>
                </a:solidFill>
                <a:latin typeface="+mn-lt"/>
              </a:rPr>
              <a:t>Collective Rights = Equality of Outcome</a:t>
            </a:r>
          </a:p>
        </p:txBody>
      </p:sp>
      <p:sp>
        <p:nvSpPr>
          <p:cNvPr id="16" name="TextBox 15">
            <a:extLst>
              <a:ext uri="{FF2B5EF4-FFF2-40B4-BE49-F238E27FC236}">
                <a16:creationId xmlns:a16="http://schemas.microsoft.com/office/drawing/2014/main" id="{A26F8CDF-AA56-442C-91D1-C7C8E4FF216E}"/>
              </a:ext>
            </a:extLst>
          </p:cNvPr>
          <p:cNvSpPr txBox="1"/>
          <p:nvPr/>
        </p:nvSpPr>
        <p:spPr>
          <a:xfrm>
            <a:off x="2039857" y="5257800"/>
            <a:ext cx="10006287" cy="1200329"/>
          </a:xfrm>
          <a:prstGeom prst="rect">
            <a:avLst/>
          </a:prstGeom>
          <a:noFill/>
        </p:spPr>
        <p:txBody>
          <a:bodyPr wrap="square">
            <a:spAutoFit/>
          </a:bodyPr>
          <a:lstStyle/>
          <a:p>
            <a:r>
              <a:rPr lang="en-US" sz="2400" b="1" dirty="0">
                <a:solidFill>
                  <a:srgbClr val="FF0000"/>
                </a:solidFill>
                <a:latin typeface="+mn-lt"/>
              </a:rPr>
              <a:t>Amitabh Behar: </a:t>
            </a:r>
            <a:r>
              <a:rPr lang="en-US" sz="2400" dirty="0">
                <a:solidFill>
                  <a:schemeClr val="bg1"/>
                </a:solidFill>
                <a:latin typeface="+mn-lt"/>
              </a:rPr>
              <a:t>“The gap between rich and poor can't be resolved without </a:t>
            </a:r>
            <a:r>
              <a:rPr lang="en-US" sz="2400" dirty="0">
                <a:solidFill>
                  <a:srgbClr val="FF0000"/>
                </a:solidFill>
                <a:latin typeface="+mn-lt"/>
              </a:rPr>
              <a:t>deliberate inequality-busting policies</a:t>
            </a:r>
            <a:r>
              <a:rPr lang="en-US" sz="2400" dirty="0">
                <a:solidFill>
                  <a:schemeClr val="bg1"/>
                </a:solidFill>
                <a:latin typeface="+mn-lt"/>
              </a:rPr>
              <a:t>, and too few governments are committed to these. </a:t>
            </a:r>
            <a:r>
              <a:rPr lang="en-US" sz="1200" dirty="0">
                <a:solidFill>
                  <a:schemeClr val="bg1"/>
                </a:solidFill>
                <a:latin typeface="+mn-lt"/>
              </a:rPr>
              <a:t>(Wealth of India's richest 1% more than 4-times of total for 70% poorest: Oxfam)</a:t>
            </a:r>
          </a:p>
        </p:txBody>
      </p:sp>
      <p:grpSp>
        <p:nvGrpSpPr>
          <p:cNvPr id="2" name="Group 1">
            <a:extLst>
              <a:ext uri="{FF2B5EF4-FFF2-40B4-BE49-F238E27FC236}">
                <a16:creationId xmlns:a16="http://schemas.microsoft.com/office/drawing/2014/main" id="{2B75AE97-ED05-4AC2-942F-B07D1A12FBD3}"/>
              </a:ext>
            </a:extLst>
          </p:cNvPr>
          <p:cNvGrpSpPr/>
          <p:nvPr/>
        </p:nvGrpSpPr>
        <p:grpSpPr>
          <a:xfrm>
            <a:off x="152400" y="685937"/>
            <a:ext cx="11925849" cy="3046988"/>
            <a:chOff x="152400" y="685937"/>
            <a:chExt cx="11925849" cy="3046988"/>
          </a:xfrm>
        </p:grpSpPr>
        <p:sp>
          <p:nvSpPr>
            <p:cNvPr id="18" name="TextBox 17">
              <a:extLst>
                <a:ext uri="{FF2B5EF4-FFF2-40B4-BE49-F238E27FC236}">
                  <a16:creationId xmlns:a16="http://schemas.microsoft.com/office/drawing/2014/main" id="{447B222F-FC07-4D9D-AC4A-64683AB156E3}"/>
                </a:ext>
              </a:extLst>
            </p:cNvPr>
            <p:cNvSpPr txBox="1"/>
            <p:nvPr/>
          </p:nvSpPr>
          <p:spPr>
            <a:xfrm>
              <a:off x="2052912" y="685937"/>
              <a:ext cx="10025337" cy="3046988"/>
            </a:xfrm>
            <a:prstGeom prst="rect">
              <a:avLst/>
            </a:prstGeom>
            <a:noFill/>
          </p:spPr>
          <p:txBody>
            <a:bodyPr wrap="square">
              <a:spAutoFit/>
            </a:bodyPr>
            <a:lstStyle/>
            <a:p>
              <a:r>
                <a:rPr lang="en-US" sz="2400" b="1" dirty="0">
                  <a:solidFill>
                    <a:srgbClr val="FF0000"/>
                  </a:solidFill>
                  <a:latin typeface="+mn-lt"/>
                </a:rPr>
                <a:t>Jean-Jacques Rousseau: </a:t>
              </a:r>
              <a:r>
                <a:rPr lang="en-US" sz="2400" dirty="0">
                  <a:solidFill>
                    <a:schemeClr val="bg1"/>
                  </a:solidFill>
                  <a:latin typeface="+mn-lt"/>
                </a:rPr>
                <a:t>“The first man who, having enclosed a piece of land, thought of saying ‘This is mine’ and found people simple enough to believe him, was the true founder of civil society. How many crimes, wars, murders; how much misery and horror the human race would have been spared if someone had pulled up the stakes and filled in the ditch and cried out to his fellow men: ‘Beware of listening to this impostor. You are lost if you forget that the fruits of the earth </a:t>
              </a:r>
              <a:r>
                <a:rPr lang="en-US" sz="2400" dirty="0">
                  <a:solidFill>
                    <a:srgbClr val="FF0000"/>
                  </a:solidFill>
                  <a:latin typeface="+mn-lt"/>
                </a:rPr>
                <a:t>belong to everyone </a:t>
              </a:r>
              <a:r>
                <a:rPr lang="en-US" sz="2400" dirty="0">
                  <a:solidFill>
                    <a:schemeClr val="bg1"/>
                  </a:solidFill>
                  <a:latin typeface="+mn-lt"/>
                </a:rPr>
                <a:t>and the </a:t>
              </a:r>
              <a:r>
                <a:rPr lang="en-US" sz="2400" dirty="0">
                  <a:solidFill>
                    <a:srgbClr val="FF0000"/>
                  </a:solidFill>
                  <a:latin typeface="+mn-lt"/>
                </a:rPr>
                <a:t>earth itself belongs to no one!</a:t>
              </a:r>
              <a:r>
                <a:rPr lang="en-US" sz="2400" dirty="0">
                  <a:solidFill>
                    <a:schemeClr val="bg1"/>
                  </a:solidFill>
                  <a:latin typeface="+mn-lt"/>
                </a:rPr>
                <a:t>” </a:t>
              </a:r>
              <a:r>
                <a:rPr lang="en-US" sz="1200" dirty="0">
                  <a:solidFill>
                    <a:schemeClr val="bg1"/>
                  </a:solidFill>
                  <a:latin typeface="+mn-lt"/>
                </a:rPr>
                <a:t>(A Discourse on the Origin of Inequality, M. Cranston trans., p. 109)</a:t>
              </a:r>
            </a:p>
          </p:txBody>
        </p:sp>
        <p:pic>
          <p:nvPicPr>
            <p:cNvPr id="24" name="Picture 23" descr="A picture containing text, person, hair, dark&#10;&#10;Description automatically generated">
              <a:extLst>
                <a:ext uri="{FF2B5EF4-FFF2-40B4-BE49-F238E27FC236}">
                  <a16:creationId xmlns:a16="http://schemas.microsoft.com/office/drawing/2014/main" id="{6AD529A5-358B-4160-A4B4-8A34EBA07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14400"/>
              <a:ext cx="1762125" cy="2416461"/>
            </a:xfrm>
            <a:prstGeom prst="rect">
              <a:avLst/>
            </a:prstGeom>
          </p:spPr>
        </p:pic>
      </p:grpSp>
      <p:grpSp>
        <p:nvGrpSpPr>
          <p:cNvPr id="3" name="Group 2">
            <a:extLst>
              <a:ext uri="{FF2B5EF4-FFF2-40B4-BE49-F238E27FC236}">
                <a16:creationId xmlns:a16="http://schemas.microsoft.com/office/drawing/2014/main" id="{24922B0B-D2A8-4DA7-A291-DABCC9DAB71D}"/>
              </a:ext>
            </a:extLst>
          </p:cNvPr>
          <p:cNvGrpSpPr/>
          <p:nvPr/>
        </p:nvGrpSpPr>
        <p:grpSpPr>
          <a:xfrm>
            <a:off x="171664" y="4115285"/>
            <a:ext cx="12056586" cy="2416461"/>
            <a:chOff x="135414" y="4060539"/>
            <a:chExt cx="12056586" cy="2416461"/>
          </a:xfrm>
        </p:grpSpPr>
        <p:sp>
          <p:nvSpPr>
            <p:cNvPr id="14" name="TextBox 13">
              <a:extLst>
                <a:ext uri="{FF2B5EF4-FFF2-40B4-BE49-F238E27FC236}">
                  <a16:creationId xmlns:a16="http://schemas.microsoft.com/office/drawing/2014/main" id="{AB86D55C-F5E9-47BC-9656-6314FEBDADF2}"/>
                </a:ext>
              </a:extLst>
            </p:cNvPr>
            <p:cNvSpPr txBox="1"/>
            <p:nvPr/>
          </p:nvSpPr>
          <p:spPr>
            <a:xfrm>
              <a:off x="1994098" y="4136254"/>
              <a:ext cx="10197902" cy="830997"/>
            </a:xfrm>
            <a:prstGeom prst="rect">
              <a:avLst/>
            </a:prstGeom>
            <a:noFill/>
          </p:spPr>
          <p:txBody>
            <a:bodyPr wrap="square">
              <a:spAutoFit/>
            </a:bodyPr>
            <a:lstStyle/>
            <a:p>
              <a:r>
                <a:rPr lang="en-US" sz="2400" b="1" dirty="0">
                  <a:solidFill>
                    <a:srgbClr val="FF0000"/>
                  </a:solidFill>
                  <a:latin typeface="+mn-lt"/>
                </a:rPr>
                <a:t>Vladimir Lenin: </a:t>
              </a:r>
              <a:r>
                <a:rPr lang="en-US" sz="2400" dirty="0">
                  <a:solidFill>
                    <a:schemeClr val="bg1"/>
                  </a:solidFill>
                  <a:latin typeface="+mn-lt"/>
                </a:rPr>
                <a:t>“The whole of society will have become a single office and a single factory with </a:t>
              </a:r>
              <a:r>
                <a:rPr lang="en-US" sz="2400" dirty="0">
                  <a:solidFill>
                    <a:srgbClr val="FF0000"/>
                  </a:solidFill>
                  <a:latin typeface="+mn-lt"/>
                </a:rPr>
                <a:t>equality of work </a:t>
              </a:r>
              <a:r>
                <a:rPr lang="en-US" sz="2400" dirty="0">
                  <a:solidFill>
                    <a:schemeClr val="bg1"/>
                  </a:solidFill>
                  <a:latin typeface="+mn-lt"/>
                </a:rPr>
                <a:t>and </a:t>
              </a:r>
              <a:r>
                <a:rPr lang="en-US" sz="2400" dirty="0">
                  <a:solidFill>
                    <a:srgbClr val="FF0000"/>
                  </a:solidFill>
                  <a:latin typeface="+mn-lt"/>
                </a:rPr>
                <a:t>equality of pay</a:t>
              </a:r>
              <a:r>
                <a:rPr lang="en-US" sz="2400" dirty="0">
                  <a:solidFill>
                    <a:schemeClr val="bg1"/>
                  </a:solidFill>
                  <a:latin typeface="+mn-lt"/>
                </a:rPr>
                <a:t>.” </a:t>
              </a:r>
              <a:r>
                <a:rPr lang="en-US" sz="1200" dirty="0">
                  <a:solidFill>
                    <a:schemeClr val="bg1"/>
                  </a:solidFill>
                  <a:latin typeface="+mn-lt"/>
                </a:rPr>
                <a:t>(Essential Works of Lenin, 5.4, 1966)</a:t>
              </a:r>
            </a:p>
          </p:txBody>
        </p:sp>
        <p:pic>
          <p:nvPicPr>
            <p:cNvPr id="26" name="Picture 25" descr="A picture containing person, person, suit, staring&#10;&#10;Description automatically generated">
              <a:extLst>
                <a:ext uri="{FF2B5EF4-FFF2-40B4-BE49-F238E27FC236}">
                  <a16:creationId xmlns:a16="http://schemas.microsoft.com/office/drawing/2014/main" id="{54FEFA51-C150-4D08-80B2-96288E6F3C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14" y="4060539"/>
              <a:ext cx="1779111" cy="2416461"/>
            </a:xfrm>
            <a:prstGeom prst="rect">
              <a:avLst/>
            </a:prstGeom>
          </p:spPr>
        </p:pic>
      </p:grpSp>
    </p:spTree>
    <p:extLst>
      <p:ext uri="{BB962C8B-B14F-4D97-AF65-F5344CB8AC3E}">
        <p14:creationId xmlns:p14="http://schemas.microsoft.com/office/powerpoint/2010/main" val="30289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sp>
        <p:nvSpPr>
          <p:cNvPr id="9" name="Text Box 17">
            <a:extLst>
              <a:ext uri="{FF2B5EF4-FFF2-40B4-BE49-F238E27FC236}">
                <a16:creationId xmlns:a16="http://schemas.microsoft.com/office/drawing/2014/main" id="{3302DEF6-0F32-4E0E-99B9-FC6C6884A8D4}"/>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b="1" dirty="0">
                <a:solidFill>
                  <a:srgbClr val="00FF00"/>
                </a:solidFill>
              </a:rPr>
              <a:t>PRIMACY OF NATURAL RIGHTS</a:t>
            </a:r>
          </a:p>
        </p:txBody>
      </p:sp>
      <p:sp>
        <p:nvSpPr>
          <p:cNvPr id="5" name="TextBox 4">
            <a:extLst>
              <a:ext uri="{FF2B5EF4-FFF2-40B4-BE49-F238E27FC236}">
                <a16:creationId xmlns:a16="http://schemas.microsoft.com/office/drawing/2014/main" id="{5B396AD6-B8F2-4EDB-A2AA-7D4A8C22692A}"/>
              </a:ext>
            </a:extLst>
          </p:cNvPr>
          <p:cNvSpPr txBox="1"/>
          <p:nvPr/>
        </p:nvSpPr>
        <p:spPr>
          <a:xfrm>
            <a:off x="1676400" y="762000"/>
            <a:ext cx="10363200" cy="1015663"/>
          </a:xfrm>
          <a:prstGeom prst="rect">
            <a:avLst/>
          </a:prstGeom>
          <a:noFill/>
        </p:spPr>
        <p:txBody>
          <a:bodyPr wrap="square">
            <a:spAutoFit/>
          </a:bodyPr>
          <a:lstStyle/>
          <a:p>
            <a:pPr marL="0" marR="0">
              <a:spcBef>
                <a:spcPts val="0"/>
              </a:spcBef>
              <a:spcAft>
                <a:spcPts val="0"/>
              </a:spcAft>
            </a:pPr>
            <a:r>
              <a:rPr lang="en-US" sz="2000" b="1" dirty="0">
                <a:solidFill>
                  <a:srgbClr val="00FF00"/>
                </a:solidFill>
                <a:effectLst/>
                <a:latin typeface="Calibri" panose="020F0502020204030204" pitchFamily="34" charset="0"/>
              </a:rPr>
              <a:t>Brigham Young: </a:t>
            </a:r>
            <a:r>
              <a:rPr lang="en-US" sz="2000" dirty="0">
                <a:solidFill>
                  <a:schemeClr val="bg1"/>
                </a:solidFill>
                <a:effectLst/>
                <a:latin typeface="Calibri" panose="020F0502020204030204" pitchFamily="34" charset="0"/>
              </a:rPr>
              <a:t>"Supposing that the property of the whole community were divided today equally amongst all, what might we expect? Why a year from today we should need </a:t>
            </a:r>
            <a:r>
              <a:rPr lang="en-US" sz="2000" dirty="0">
                <a:solidFill>
                  <a:srgbClr val="FF0000"/>
                </a:solidFill>
                <a:effectLst/>
                <a:latin typeface="Calibri" panose="020F0502020204030204" pitchFamily="34" charset="0"/>
              </a:rPr>
              <a:t>another division</a:t>
            </a:r>
            <a:r>
              <a:rPr lang="en-US" sz="2000" dirty="0">
                <a:solidFill>
                  <a:schemeClr val="bg1"/>
                </a:solidFill>
                <a:effectLst/>
                <a:latin typeface="Calibri" panose="020F0502020204030204" pitchFamily="34" charset="0"/>
              </a:rPr>
              <a:t>, for some would waste and squander it away, while others would add to their portion.“ </a:t>
            </a:r>
            <a:r>
              <a:rPr lang="en-US" sz="1200" dirty="0">
                <a:solidFill>
                  <a:schemeClr val="bg1"/>
                </a:solidFill>
                <a:effectLst/>
                <a:latin typeface="Calibri" panose="020F0502020204030204" pitchFamily="34" charset="0"/>
              </a:rPr>
              <a:t>(JD 18:354)</a:t>
            </a:r>
          </a:p>
        </p:txBody>
      </p:sp>
      <p:sp>
        <p:nvSpPr>
          <p:cNvPr id="7" name="TextBox 6">
            <a:extLst>
              <a:ext uri="{FF2B5EF4-FFF2-40B4-BE49-F238E27FC236}">
                <a16:creationId xmlns:a16="http://schemas.microsoft.com/office/drawing/2014/main" id="{EC6A75E5-CBA0-4210-A02A-F22454A1C227}"/>
              </a:ext>
            </a:extLst>
          </p:cNvPr>
          <p:cNvSpPr txBox="1"/>
          <p:nvPr/>
        </p:nvSpPr>
        <p:spPr>
          <a:xfrm>
            <a:off x="1600200" y="2473404"/>
            <a:ext cx="10363200" cy="1107996"/>
          </a:xfrm>
          <a:prstGeom prst="rect">
            <a:avLst/>
          </a:prstGeom>
          <a:noFill/>
        </p:spPr>
        <p:txBody>
          <a:bodyPr wrap="square">
            <a:spAutoFit/>
          </a:bodyPr>
          <a:lstStyle/>
          <a:p>
            <a:pPr marL="0" marR="0">
              <a:spcBef>
                <a:spcPts val="0"/>
              </a:spcBef>
              <a:spcAft>
                <a:spcPts val="0"/>
              </a:spcAft>
            </a:pPr>
            <a:r>
              <a:rPr lang="en-US" sz="2200" b="1" dirty="0">
                <a:solidFill>
                  <a:srgbClr val="FFFF00"/>
                </a:solidFill>
                <a:effectLst/>
                <a:latin typeface="Calibri" panose="020F0502020204030204" pitchFamily="34" charset="0"/>
              </a:rPr>
              <a:t>Ayn Rand: </a:t>
            </a:r>
            <a:r>
              <a:rPr lang="en-US" sz="2200" dirty="0">
                <a:solidFill>
                  <a:schemeClr val="bg1"/>
                </a:solidFill>
                <a:effectLst/>
                <a:latin typeface="Calibri" panose="020F0502020204030204" pitchFamily="34" charset="0"/>
              </a:rPr>
              <a:t>“Of special significance to the present discussion is the egalitarians </a:t>
            </a:r>
            <a:r>
              <a:rPr lang="en-US" sz="2200" dirty="0">
                <a:solidFill>
                  <a:srgbClr val="FF0000"/>
                </a:solidFill>
                <a:effectLst/>
                <a:latin typeface="Calibri" panose="020F0502020204030204" pitchFamily="34" charset="0"/>
              </a:rPr>
              <a:t>defiance</a:t>
            </a:r>
            <a:r>
              <a:rPr lang="en-US" sz="2200" dirty="0">
                <a:solidFill>
                  <a:schemeClr val="bg1"/>
                </a:solidFill>
                <a:effectLst/>
                <a:latin typeface="Calibri" panose="020F0502020204030204" pitchFamily="34" charset="0"/>
              </a:rPr>
              <a:t> of the Law of Causality: their demand for </a:t>
            </a:r>
            <a:r>
              <a:rPr lang="en-US" sz="2200" dirty="0">
                <a:solidFill>
                  <a:srgbClr val="FF0000"/>
                </a:solidFill>
                <a:effectLst/>
                <a:latin typeface="Calibri" panose="020F0502020204030204" pitchFamily="34" charset="0"/>
              </a:rPr>
              <a:t>equal results from unequal causes </a:t>
            </a:r>
            <a:r>
              <a:rPr lang="en-US" sz="2200" dirty="0">
                <a:solidFill>
                  <a:schemeClr val="bg1"/>
                </a:solidFill>
                <a:effectLst/>
                <a:latin typeface="Calibri" panose="020F0502020204030204" pitchFamily="34" charset="0"/>
              </a:rPr>
              <a:t>– or equal rewards for unequal performance. </a:t>
            </a:r>
            <a:r>
              <a:rPr lang="en-US" sz="1200" dirty="0">
                <a:solidFill>
                  <a:schemeClr val="bg1"/>
                </a:solidFill>
                <a:effectLst/>
                <a:latin typeface="Calibri" panose="020F0502020204030204" pitchFamily="34" charset="0"/>
              </a:rPr>
              <a:t>(Philosophy: Who Needs It? p146)</a:t>
            </a:r>
          </a:p>
        </p:txBody>
      </p:sp>
      <p:pic>
        <p:nvPicPr>
          <p:cNvPr id="14" name="Picture 13" descr="A picture containing person, person, indoor, posing&#10;&#10;Description automatically generated">
            <a:extLst>
              <a:ext uri="{FF2B5EF4-FFF2-40B4-BE49-F238E27FC236}">
                <a16:creationId xmlns:a16="http://schemas.microsoft.com/office/drawing/2014/main" id="{4EF2E833-695B-4218-9C80-8929267E86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86000"/>
            <a:ext cx="1319211" cy="1600200"/>
          </a:xfrm>
          <a:prstGeom prst="rect">
            <a:avLst/>
          </a:prstGeom>
        </p:spPr>
      </p:pic>
      <p:pic>
        <p:nvPicPr>
          <p:cNvPr id="16" name="Picture 15" descr="A picture containing text, person, person, clothing&#10;&#10;Description automatically generated">
            <a:extLst>
              <a:ext uri="{FF2B5EF4-FFF2-40B4-BE49-F238E27FC236}">
                <a16:creationId xmlns:a16="http://schemas.microsoft.com/office/drawing/2014/main" id="{F607000E-F879-4F46-BFBE-0D0B78A20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12" y="685801"/>
            <a:ext cx="1377487" cy="1371600"/>
          </a:xfrm>
          <a:prstGeom prst="rect">
            <a:avLst/>
          </a:prstGeom>
        </p:spPr>
      </p:pic>
      <p:sp>
        <p:nvSpPr>
          <p:cNvPr id="8" name="Rectangle 7">
            <a:extLst>
              <a:ext uri="{FF2B5EF4-FFF2-40B4-BE49-F238E27FC236}">
                <a16:creationId xmlns:a16="http://schemas.microsoft.com/office/drawing/2014/main" id="{A6A95E77-A1BE-48D8-9C48-EEB4B8173701}"/>
              </a:ext>
            </a:extLst>
          </p:cNvPr>
          <p:cNvSpPr/>
          <p:nvPr/>
        </p:nvSpPr>
        <p:spPr>
          <a:xfrm>
            <a:off x="1905000" y="5521404"/>
            <a:ext cx="10363200" cy="1107996"/>
          </a:xfrm>
          <a:prstGeom prst="rect">
            <a:avLst/>
          </a:prstGeom>
        </p:spPr>
        <p:txBody>
          <a:bodyPr wrap="square">
            <a:spAutoFit/>
          </a:bodyPr>
          <a:lstStyle/>
          <a:p>
            <a:pPr marL="0" marR="0">
              <a:spcBef>
                <a:spcPts val="0"/>
              </a:spcBef>
              <a:spcAft>
                <a:spcPts val="0"/>
              </a:spcAft>
            </a:pPr>
            <a:r>
              <a:rPr lang="en-US" sz="2200" dirty="0">
                <a:solidFill>
                  <a:schemeClr val="bg1"/>
                </a:solidFill>
                <a:latin typeface="+mn-lt"/>
                <a:ea typeface="Calibri" panose="020F0502020204030204" pitchFamily="34" charset="0"/>
                <a:cs typeface="Times New Roman" panose="02020603050405020304" pitchFamily="18" charset="0"/>
              </a:rPr>
              <a:t>“…</a:t>
            </a:r>
            <a:r>
              <a:rPr lang="en-US" sz="2200" dirty="0">
                <a:solidFill>
                  <a:srgbClr val="00FF00"/>
                </a:solidFill>
                <a:latin typeface="+mn-lt"/>
                <a:ea typeface="Calibri" panose="020F0502020204030204" pitchFamily="34" charset="0"/>
                <a:cs typeface="Times New Roman" panose="02020603050405020304" pitchFamily="18" charset="0"/>
              </a:rPr>
              <a:t>justice</a:t>
            </a:r>
            <a:r>
              <a:rPr lang="en-US" sz="2200" dirty="0">
                <a:solidFill>
                  <a:schemeClr val="bg1"/>
                </a:solidFill>
                <a:latin typeface="+mn-lt"/>
                <a:ea typeface="Calibri" panose="020F0502020204030204" pitchFamily="34" charset="0"/>
                <a:cs typeface="Times New Roman" panose="02020603050405020304" pitchFamily="18" charset="0"/>
              </a:rPr>
              <a:t> is the supreme value, a greater good than either </a:t>
            </a:r>
            <a:r>
              <a:rPr lang="en-US" sz="2200" dirty="0">
                <a:solidFill>
                  <a:srgbClr val="FFFF00"/>
                </a:solidFill>
                <a:latin typeface="+mn-lt"/>
                <a:ea typeface="Calibri" panose="020F0502020204030204" pitchFamily="34" charset="0"/>
                <a:cs typeface="Times New Roman" panose="02020603050405020304" pitchFamily="18" charset="0"/>
              </a:rPr>
              <a:t>liberty</a:t>
            </a:r>
            <a:r>
              <a:rPr lang="en-US" sz="2200" dirty="0">
                <a:solidFill>
                  <a:schemeClr val="bg1"/>
                </a:solidFill>
                <a:latin typeface="+mn-lt"/>
                <a:ea typeface="Calibri" panose="020F0502020204030204" pitchFamily="34" charset="0"/>
                <a:cs typeface="Times New Roman" panose="02020603050405020304" pitchFamily="18" charset="0"/>
              </a:rPr>
              <a:t> or </a:t>
            </a:r>
            <a:r>
              <a:rPr lang="en-US" sz="2200" dirty="0">
                <a:solidFill>
                  <a:srgbClr val="FFFF00"/>
                </a:solidFill>
                <a:latin typeface="+mn-lt"/>
                <a:ea typeface="Calibri" panose="020F0502020204030204" pitchFamily="34" charset="0"/>
                <a:cs typeface="Times New Roman" panose="02020603050405020304" pitchFamily="18" charset="0"/>
              </a:rPr>
              <a:t>equality</a:t>
            </a:r>
            <a:r>
              <a:rPr lang="en-US" sz="2200" dirty="0">
                <a:solidFill>
                  <a:schemeClr val="bg1"/>
                </a:solidFill>
                <a:latin typeface="+mn-lt"/>
                <a:ea typeface="Calibri" panose="020F0502020204030204" pitchFamily="34" charset="0"/>
                <a:cs typeface="Times New Roman" panose="02020603050405020304" pitchFamily="18" charset="0"/>
              </a:rPr>
              <a:t>, and one that must be appealed to for the rectification of </a:t>
            </a:r>
            <a:r>
              <a:rPr lang="en-US" sz="2200" dirty="0">
                <a:solidFill>
                  <a:srgbClr val="FF0000"/>
                </a:solidFill>
                <a:latin typeface="+mn-lt"/>
                <a:ea typeface="Calibri" panose="020F0502020204030204" pitchFamily="34" charset="0"/>
                <a:cs typeface="Times New Roman" panose="02020603050405020304" pitchFamily="18" charset="0"/>
              </a:rPr>
              <a:t>errors</a:t>
            </a:r>
            <a:r>
              <a:rPr lang="en-US" sz="2200" dirty="0">
                <a:solidFill>
                  <a:schemeClr val="bg1"/>
                </a:solidFill>
                <a:latin typeface="+mn-lt"/>
                <a:ea typeface="Calibri" panose="020F0502020204030204" pitchFamily="34" charset="0"/>
                <a:cs typeface="Times New Roman" panose="02020603050405020304" pitchFamily="18" charset="0"/>
              </a:rPr>
              <a:t> with regard to </a:t>
            </a:r>
            <a:r>
              <a:rPr lang="en-US" sz="2200" dirty="0">
                <a:solidFill>
                  <a:srgbClr val="FFFF00"/>
                </a:solidFill>
                <a:latin typeface="+mn-lt"/>
                <a:ea typeface="Calibri" panose="020F0502020204030204" pitchFamily="34" charset="0"/>
                <a:cs typeface="Times New Roman" panose="02020603050405020304" pitchFamily="18" charset="0"/>
              </a:rPr>
              <a:t>liberty</a:t>
            </a:r>
            <a:r>
              <a:rPr lang="en-US" sz="2200" dirty="0">
                <a:solidFill>
                  <a:schemeClr val="bg1"/>
                </a:solidFill>
                <a:latin typeface="+mn-lt"/>
                <a:ea typeface="Calibri" panose="020F0502020204030204" pitchFamily="34" charset="0"/>
                <a:cs typeface="Times New Roman" panose="02020603050405020304" pitchFamily="18" charset="0"/>
              </a:rPr>
              <a:t> and </a:t>
            </a:r>
            <a:r>
              <a:rPr lang="en-US" sz="2200" dirty="0">
                <a:solidFill>
                  <a:srgbClr val="FFFF00"/>
                </a:solidFill>
                <a:latin typeface="+mn-lt"/>
                <a:ea typeface="Calibri" panose="020F0502020204030204" pitchFamily="34" charset="0"/>
                <a:cs typeface="Times New Roman" panose="02020603050405020304" pitchFamily="18" charset="0"/>
              </a:rPr>
              <a:t>equality</a:t>
            </a:r>
            <a:r>
              <a:rPr lang="en-US" sz="2200" dirty="0">
                <a:solidFill>
                  <a:schemeClr val="bg1"/>
                </a:solidFill>
                <a:latin typeface="+mn-lt"/>
                <a:ea typeface="Calibri" panose="020F0502020204030204" pitchFamily="34" charset="0"/>
                <a:cs typeface="Times New Roman" panose="02020603050405020304" pitchFamily="18" charset="0"/>
              </a:rPr>
              <a:t>.”  </a:t>
            </a:r>
            <a:r>
              <a:rPr lang="en-US" sz="1200" dirty="0">
                <a:solidFill>
                  <a:schemeClr val="bg1"/>
                </a:solidFill>
                <a:latin typeface="+mn-lt"/>
                <a:ea typeface="Calibri" panose="020F0502020204030204" pitchFamily="34" charset="0"/>
                <a:cs typeface="Times New Roman" panose="02020603050405020304" pitchFamily="18" charset="0"/>
              </a:rPr>
              <a:t>(Six Great Ideas, p.136)</a:t>
            </a:r>
          </a:p>
        </p:txBody>
      </p:sp>
      <p:sp>
        <p:nvSpPr>
          <p:cNvPr id="13" name="Rectangle 12">
            <a:extLst>
              <a:ext uri="{FF2B5EF4-FFF2-40B4-BE49-F238E27FC236}">
                <a16:creationId xmlns:a16="http://schemas.microsoft.com/office/drawing/2014/main" id="{42BD2AF3-9DA6-45A3-8E82-16CFF7C5DA99}"/>
              </a:ext>
            </a:extLst>
          </p:cNvPr>
          <p:cNvSpPr/>
          <p:nvPr/>
        </p:nvSpPr>
        <p:spPr>
          <a:xfrm>
            <a:off x="1905000" y="4145194"/>
            <a:ext cx="10229850" cy="1446550"/>
          </a:xfrm>
          <a:prstGeom prst="rect">
            <a:avLst/>
          </a:prstGeom>
        </p:spPr>
        <p:txBody>
          <a:bodyPr wrap="square">
            <a:spAutoFit/>
          </a:bodyPr>
          <a:lstStyle/>
          <a:p>
            <a:r>
              <a:rPr lang="en-US" sz="2200" dirty="0">
                <a:solidFill>
                  <a:schemeClr val="bg1"/>
                </a:solidFill>
                <a:latin typeface="+mn-lt"/>
              </a:rPr>
              <a:t>“</a:t>
            </a:r>
            <a:r>
              <a:rPr lang="en-US" sz="2200" b="1" dirty="0">
                <a:solidFill>
                  <a:srgbClr val="00FF00"/>
                </a:solidFill>
                <a:latin typeface="+mn-lt"/>
                <a:ea typeface="Calibri" panose="020F0502020204030204" pitchFamily="34" charset="0"/>
                <a:cs typeface="Times New Roman" panose="02020603050405020304" pitchFamily="18" charset="0"/>
              </a:rPr>
              <a:t>Mortimer Adler: </a:t>
            </a:r>
            <a:r>
              <a:rPr lang="en-US" sz="2200" dirty="0">
                <a:solidFill>
                  <a:srgbClr val="00FF00"/>
                </a:solidFill>
                <a:latin typeface="+mn-lt"/>
                <a:ea typeface="Calibri" panose="020F0502020204030204" pitchFamily="34" charset="0"/>
                <a:cs typeface="Times New Roman" panose="02020603050405020304" pitchFamily="18" charset="0"/>
              </a:rPr>
              <a:t>Only justice is an unlimited good…</a:t>
            </a:r>
            <a:r>
              <a:rPr lang="en-US" sz="2200" dirty="0">
                <a:solidFill>
                  <a:schemeClr val="bg1"/>
                </a:solidFill>
                <a:latin typeface="+mn-lt"/>
              </a:rPr>
              <a:t>One can want </a:t>
            </a:r>
            <a:r>
              <a:rPr lang="en-US" sz="2200" dirty="0">
                <a:solidFill>
                  <a:srgbClr val="FFFF00"/>
                </a:solidFill>
                <a:latin typeface="+mn-lt"/>
              </a:rPr>
              <a:t>too much liberty </a:t>
            </a:r>
            <a:r>
              <a:rPr lang="en-US" sz="2200" dirty="0">
                <a:solidFill>
                  <a:schemeClr val="bg1"/>
                </a:solidFill>
                <a:latin typeface="+mn-lt"/>
              </a:rPr>
              <a:t>and </a:t>
            </a:r>
            <a:r>
              <a:rPr lang="en-US" sz="2200" dirty="0">
                <a:solidFill>
                  <a:srgbClr val="FFFF00"/>
                </a:solidFill>
                <a:latin typeface="+mn-lt"/>
              </a:rPr>
              <a:t>too much equality</a:t>
            </a:r>
            <a:r>
              <a:rPr lang="en-US" sz="2200" dirty="0">
                <a:solidFill>
                  <a:schemeClr val="bg1"/>
                </a:solidFill>
                <a:latin typeface="+mn-lt"/>
              </a:rPr>
              <a:t> – more than is good for us to have in relation to our fellowmen, and more than we have any </a:t>
            </a:r>
            <a:r>
              <a:rPr lang="en-US" sz="2200" dirty="0">
                <a:solidFill>
                  <a:srgbClr val="00FF00"/>
                </a:solidFill>
                <a:latin typeface="+mn-lt"/>
              </a:rPr>
              <a:t>right</a:t>
            </a:r>
            <a:r>
              <a:rPr lang="en-US" sz="2200" dirty="0">
                <a:solidFill>
                  <a:schemeClr val="bg1"/>
                </a:solidFill>
                <a:latin typeface="+mn-lt"/>
              </a:rPr>
              <a:t> to.  Not so with </a:t>
            </a:r>
            <a:r>
              <a:rPr lang="en-US" sz="2200" dirty="0">
                <a:solidFill>
                  <a:srgbClr val="00FF00"/>
                </a:solidFill>
                <a:latin typeface="+mn-lt"/>
              </a:rPr>
              <a:t>justice</a:t>
            </a:r>
            <a:r>
              <a:rPr lang="en-US" sz="2200" dirty="0">
                <a:solidFill>
                  <a:schemeClr val="bg1"/>
                </a:solidFill>
                <a:latin typeface="+mn-lt"/>
              </a:rPr>
              <a:t>.  No society can be too just; no individual can act more justly than is good for him or for his fellowmen.” </a:t>
            </a:r>
            <a:r>
              <a:rPr lang="en-US" sz="1200" dirty="0">
                <a:solidFill>
                  <a:schemeClr val="bg1"/>
                </a:solidFill>
                <a:latin typeface="+mn-lt"/>
              </a:rPr>
              <a:t>(Six Great Ideas, p.137) </a:t>
            </a:r>
          </a:p>
        </p:txBody>
      </p:sp>
      <p:pic>
        <p:nvPicPr>
          <p:cNvPr id="15" name="Picture 14" descr="A person in a suit and tie&#10;&#10;Description automatically generated with low confidence">
            <a:extLst>
              <a:ext uri="{FF2B5EF4-FFF2-40B4-BE49-F238E27FC236}">
                <a16:creationId xmlns:a16="http://schemas.microsoft.com/office/drawing/2014/main" id="{1A19FDA7-5CDE-4534-BF07-EA274020A7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267200"/>
            <a:ext cx="1524000" cy="2079924"/>
          </a:xfrm>
          <a:prstGeom prst="rect">
            <a:avLst/>
          </a:prstGeom>
        </p:spPr>
      </p:pic>
    </p:spTree>
    <p:extLst>
      <p:ext uri="{BB962C8B-B14F-4D97-AF65-F5344CB8AC3E}">
        <p14:creationId xmlns:p14="http://schemas.microsoft.com/office/powerpoint/2010/main" val="157091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7</a:t>
            </a:fld>
            <a:endParaRPr lang="en-US" dirty="0"/>
          </a:p>
        </p:txBody>
      </p:sp>
      <p:sp>
        <p:nvSpPr>
          <p:cNvPr id="2" name="Rectangle 1">
            <a:extLst>
              <a:ext uri="{FF2B5EF4-FFF2-40B4-BE49-F238E27FC236}">
                <a16:creationId xmlns:a16="http://schemas.microsoft.com/office/drawing/2014/main" id="{DD3A77E1-6590-40BB-B93E-C5C39206E75A}"/>
              </a:ext>
            </a:extLst>
          </p:cNvPr>
          <p:cNvSpPr/>
          <p:nvPr/>
        </p:nvSpPr>
        <p:spPr>
          <a:xfrm>
            <a:off x="1752600" y="914400"/>
            <a:ext cx="10287000" cy="1323439"/>
          </a:xfrm>
          <a:prstGeom prst="rect">
            <a:avLst/>
          </a:prstGeom>
        </p:spPr>
        <p:txBody>
          <a:bodyPr wrap="square">
            <a:spAutoFit/>
          </a:bodyPr>
          <a:lstStyle/>
          <a:p>
            <a:r>
              <a:rPr lang="en-US" sz="2000" b="1" dirty="0">
                <a:solidFill>
                  <a:srgbClr val="00FF00"/>
                </a:solidFill>
                <a:latin typeface="+mn-lt"/>
              </a:rPr>
              <a:t>Mortimer Adler: </a:t>
            </a:r>
            <a:r>
              <a:rPr lang="en-US" sz="2000" dirty="0">
                <a:solidFill>
                  <a:schemeClr val="bg1"/>
                </a:solidFill>
                <a:latin typeface="+mn-lt"/>
              </a:rPr>
              <a:t>“Our natural needs are the basis for distinguishing between the </a:t>
            </a:r>
            <a:r>
              <a:rPr lang="en-US" sz="2000" dirty="0">
                <a:solidFill>
                  <a:srgbClr val="00FF00"/>
                </a:solidFill>
                <a:latin typeface="+mn-lt"/>
              </a:rPr>
              <a:t>real goods </a:t>
            </a:r>
            <a:r>
              <a:rPr lang="en-US" sz="2000" dirty="0">
                <a:solidFill>
                  <a:schemeClr val="bg1"/>
                </a:solidFill>
                <a:latin typeface="+mn-lt"/>
              </a:rPr>
              <a:t>to which we have a </a:t>
            </a:r>
            <a:r>
              <a:rPr lang="en-US" sz="2000" dirty="0">
                <a:solidFill>
                  <a:srgbClr val="00FF00"/>
                </a:solidFill>
                <a:latin typeface="+mn-lt"/>
              </a:rPr>
              <a:t>natural right </a:t>
            </a:r>
            <a:r>
              <a:rPr lang="en-US" sz="2000" dirty="0">
                <a:solidFill>
                  <a:schemeClr val="bg1"/>
                </a:solidFill>
                <a:latin typeface="+mn-lt"/>
              </a:rPr>
              <a:t>and the </a:t>
            </a:r>
            <a:r>
              <a:rPr lang="en-US" sz="2000" dirty="0">
                <a:solidFill>
                  <a:srgbClr val="FFFF00"/>
                </a:solidFill>
                <a:latin typeface="+mn-lt"/>
              </a:rPr>
              <a:t>apparent goods </a:t>
            </a:r>
            <a:r>
              <a:rPr lang="en-US" sz="2000" dirty="0">
                <a:solidFill>
                  <a:schemeClr val="bg1"/>
                </a:solidFill>
                <a:latin typeface="+mn-lt"/>
              </a:rPr>
              <a:t>to which we do not have a natural right.  That is the acquirement of which we may be privileged on </a:t>
            </a:r>
            <a:r>
              <a:rPr lang="en-US" sz="2000" dirty="0">
                <a:solidFill>
                  <a:srgbClr val="FFFF00"/>
                </a:solidFill>
                <a:latin typeface="+mn-lt"/>
              </a:rPr>
              <a:t>condition</a:t>
            </a:r>
            <a:r>
              <a:rPr lang="en-US" sz="2000" dirty="0">
                <a:solidFill>
                  <a:schemeClr val="bg1"/>
                </a:solidFill>
                <a:latin typeface="+mn-lt"/>
              </a:rPr>
              <a:t> that our seeking them </a:t>
            </a:r>
            <a:r>
              <a:rPr lang="en-US" sz="2000" dirty="0">
                <a:solidFill>
                  <a:srgbClr val="00FF00"/>
                </a:solidFill>
                <a:latin typeface="+mn-lt"/>
              </a:rPr>
              <a:t>does not interfere</a:t>
            </a:r>
            <a:r>
              <a:rPr lang="en-US" sz="2000" dirty="0">
                <a:solidFill>
                  <a:schemeClr val="bg1"/>
                </a:solidFill>
                <a:latin typeface="+mn-lt"/>
              </a:rPr>
              <a:t> with anyone else’s acquirement of real goods.” </a:t>
            </a:r>
            <a:r>
              <a:rPr lang="en-US" sz="1200" dirty="0">
                <a:solidFill>
                  <a:schemeClr val="bg1"/>
                </a:solidFill>
                <a:latin typeface="+mn-lt"/>
              </a:rPr>
              <a:t>(Six Great Ideas, p151)</a:t>
            </a:r>
          </a:p>
        </p:txBody>
      </p:sp>
      <p:sp>
        <p:nvSpPr>
          <p:cNvPr id="42" name="Rectangle 41">
            <a:extLst>
              <a:ext uri="{FF2B5EF4-FFF2-40B4-BE49-F238E27FC236}">
                <a16:creationId xmlns:a16="http://schemas.microsoft.com/office/drawing/2014/main" id="{726F502A-F2E9-426D-8020-625481388C52}"/>
              </a:ext>
            </a:extLst>
          </p:cNvPr>
          <p:cNvSpPr/>
          <p:nvPr/>
        </p:nvSpPr>
        <p:spPr>
          <a:xfrm>
            <a:off x="1828800" y="2864584"/>
            <a:ext cx="10210800" cy="1631216"/>
          </a:xfrm>
          <a:prstGeom prst="rect">
            <a:avLst/>
          </a:prstGeom>
        </p:spPr>
        <p:txBody>
          <a:bodyPr wrap="square">
            <a:spAutoFit/>
          </a:bodyPr>
          <a:lstStyle/>
          <a:p>
            <a:pPr marL="0" marR="0">
              <a:spcBef>
                <a:spcPts val="0"/>
              </a:spcBef>
              <a:spcAft>
                <a:spcPts val="0"/>
              </a:spcAft>
            </a:pPr>
            <a:r>
              <a:rPr lang="en-US" sz="2200" b="1" dirty="0">
                <a:solidFill>
                  <a:srgbClr val="00FF00"/>
                </a:solidFill>
                <a:latin typeface="Calibri" panose="020F0502020204030204" pitchFamily="34" charset="0"/>
              </a:rPr>
              <a:t>George Mason: </a:t>
            </a:r>
            <a:r>
              <a:rPr lang="en-US" sz="2200" dirty="0">
                <a:solidFill>
                  <a:schemeClr val="bg1"/>
                </a:solidFill>
                <a:latin typeface="Calibri" panose="020F0502020204030204" pitchFamily="34" charset="0"/>
              </a:rPr>
              <a:t>“That all men are born </a:t>
            </a:r>
            <a:r>
              <a:rPr lang="en-US" sz="2200" dirty="0">
                <a:solidFill>
                  <a:srgbClr val="00FF00"/>
                </a:solidFill>
                <a:latin typeface="Calibri" panose="020F0502020204030204" pitchFamily="34" charset="0"/>
              </a:rPr>
              <a:t>equally free </a:t>
            </a:r>
            <a:r>
              <a:rPr lang="en-US" sz="2200" dirty="0">
                <a:solidFill>
                  <a:schemeClr val="bg1"/>
                </a:solidFill>
                <a:latin typeface="Calibri" panose="020F0502020204030204" pitchFamily="34" charset="0"/>
              </a:rPr>
              <a:t>and </a:t>
            </a:r>
            <a:r>
              <a:rPr lang="en-US" sz="2200" dirty="0">
                <a:solidFill>
                  <a:srgbClr val="00FF00"/>
                </a:solidFill>
                <a:latin typeface="Calibri" panose="020F0502020204030204" pitchFamily="34" charset="0"/>
              </a:rPr>
              <a:t>independent</a:t>
            </a:r>
            <a:r>
              <a:rPr lang="en-US" sz="2200" dirty="0">
                <a:solidFill>
                  <a:schemeClr val="bg1"/>
                </a:solidFill>
                <a:latin typeface="Calibri" panose="020F0502020204030204" pitchFamily="34" charset="0"/>
              </a:rPr>
              <a:t>, and have certain </a:t>
            </a:r>
            <a:r>
              <a:rPr lang="en-US" sz="2200" dirty="0">
                <a:solidFill>
                  <a:srgbClr val="00FF00"/>
                </a:solidFill>
                <a:latin typeface="Calibri" panose="020F0502020204030204" pitchFamily="34" charset="0"/>
              </a:rPr>
              <a:t>inherent natural rights</a:t>
            </a:r>
            <a:r>
              <a:rPr lang="en-US" sz="2200" dirty="0">
                <a:solidFill>
                  <a:schemeClr val="bg1"/>
                </a:solidFill>
                <a:latin typeface="Calibri" panose="020F0502020204030204" pitchFamily="34" charset="0"/>
              </a:rPr>
              <a:t>, of which they cannot, by any compact, </a:t>
            </a:r>
            <a:r>
              <a:rPr lang="en-US" sz="2200" dirty="0">
                <a:solidFill>
                  <a:srgbClr val="FF0000"/>
                </a:solidFill>
                <a:latin typeface="Calibri" panose="020F0502020204030204" pitchFamily="34" charset="0"/>
              </a:rPr>
              <a:t>deprive</a:t>
            </a:r>
            <a:r>
              <a:rPr lang="en-US" sz="2200" dirty="0">
                <a:solidFill>
                  <a:schemeClr val="bg1"/>
                </a:solidFill>
                <a:latin typeface="Calibri" panose="020F0502020204030204" pitchFamily="34" charset="0"/>
              </a:rPr>
              <a:t> or divest their posterity; among which are, the enjoyment of </a:t>
            </a:r>
            <a:r>
              <a:rPr lang="en-US" sz="2200" dirty="0">
                <a:solidFill>
                  <a:srgbClr val="00FF00"/>
                </a:solidFill>
                <a:latin typeface="Calibri" panose="020F0502020204030204" pitchFamily="34" charset="0"/>
              </a:rPr>
              <a:t>life</a:t>
            </a:r>
            <a:r>
              <a:rPr lang="en-US" sz="2200" dirty="0">
                <a:solidFill>
                  <a:schemeClr val="bg1"/>
                </a:solidFill>
                <a:latin typeface="Calibri" panose="020F0502020204030204" pitchFamily="34" charset="0"/>
              </a:rPr>
              <a:t> and </a:t>
            </a:r>
            <a:r>
              <a:rPr lang="en-US" sz="2200" dirty="0">
                <a:solidFill>
                  <a:srgbClr val="00FF00"/>
                </a:solidFill>
                <a:latin typeface="Calibri" panose="020F0502020204030204" pitchFamily="34" charset="0"/>
              </a:rPr>
              <a:t>liberty</a:t>
            </a:r>
            <a:r>
              <a:rPr lang="en-US" sz="2200" dirty="0">
                <a:solidFill>
                  <a:schemeClr val="bg1"/>
                </a:solidFill>
                <a:latin typeface="Calibri" panose="020F0502020204030204" pitchFamily="34" charset="0"/>
              </a:rPr>
              <a:t>, with the means of acquiring and possessing </a:t>
            </a:r>
            <a:r>
              <a:rPr lang="en-US" sz="2200" dirty="0">
                <a:solidFill>
                  <a:srgbClr val="00FF00"/>
                </a:solidFill>
                <a:latin typeface="Calibri" panose="020F0502020204030204" pitchFamily="34" charset="0"/>
              </a:rPr>
              <a:t>property</a:t>
            </a:r>
            <a:r>
              <a:rPr lang="en-US" sz="2200" dirty="0">
                <a:solidFill>
                  <a:schemeClr val="bg1"/>
                </a:solidFill>
                <a:latin typeface="Calibri" panose="020F0502020204030204" pitchFamily="34" charset="0"/>
              </a:rPr>
              <a:t>, and </a:t>
            </a:r>
            <a:r>
              <a:rPr lang="en-US" sz="2200" dirty="0">
                <a:solidFill>
                  <a:srgbClr val="00FF00"/>
                </a:solidFill>
                <a:latin typeface="Calibri" panose="020F0502020204030204" pitchFamily="34" charset="0"/>
              </a:rPr>
              <a:t>pursuing</a:t>
            </a:r>
            <a:r>
              <a:rPr lang="en-US" sz="2200" dirty="0">
                <a:solidFill>
                  <a:schemeClr val="bg1"/>
                </a:solidFill>
                <a:latin typeface="Calibri" panose="020F0502020204030204" pitchFamily="34" charset="0"/>
              </a:rPr>
              <a:t> and obtaining </a:t>
            </a:r>
            <a:r>
              <a:rPr lang="en-US" sz="2200" dirty="0">
                <a:solidFill>
                  <a:srgbClr val="00FF00"/>
                </a:solidFill>
                <a:latin typeface="Calibri" panose="020F0502020204030204" pitchFamily="34" charset="0"/>
              </a:rPr>
              <a:t>happiness and safety</a:t>
            </a:r>
            <a:r>
              <a:rPr lang="en-US" sz="2200" dirty="0">
                <a:solidFill>
                  <a:schemeClr val="bg1"/>
                </a:solidFill>
                <a:latin typeface="Calibri" panose="020F0502020204030204" pitchFamily="34" charset="0"/>
              </a:rPr>
              <a:t>.” </a:t>
            </a:r>
          </a:p>
          <a:p>
            <a:pPr marL="0" marR="0">
              <a:spcBef>
                <a:spcPts val="0"/>
              </a:spcBef>
              <a:spcAft>
                <a:spcPts val="0"/>
              </a:spcAft>
            </a:pPr>
            <a:r>
              <a:rPr lang="en-US" sz="1200" dirty="0">
                <a:solidFill>
                  <a:schemeClr val="bg1"/>
                </a:solidFill>
                <a:latin typeface="Calibri" panose="020F0502020204030204" pitchFamily="34" charset="0"/>
              </a:rPr>
              <a:t>(Virginia Declaration of Rights, May 27, 1776)</a:t>
            </a:r>
            <a:endParaRPr lang="en-US" sz="1200" dirty="0">
              <a:solidFill>
                <a:schemeClr val="bg1"/>
              </a:solidFill>
              <a:effectLst/>
              <a:latin typeface="Calibri" panose="020F0502020204030204" pitchFamily="34" charset="0"/>
            </a:endParaRPr>
          </a:p>
        </p:txBody>
      </p:sp>
      <p:pic>
        <p:nvPicPr>
          <p:cNvPr id="45" name="Picture 4" descr="George Mason portrait.jpg">
            <a:extLst>
              <a:ext uri="{FF2B5EF4-FFF2-40B4-BE49-F238E27FC236}">
                <a16:creationId xmlns:a16="http://schemas.microsoft.com/office/drawing/2014/main" id="{891FA708-6AE9-4AE7-B6C3-9548F586F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7678"/>
            <a:ext cx="1371600" cy="1826722"/>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AACBC0B6-AB7F-49CF-9D05-48A6D9178124}"/>
              </a:ext>
            </a:extLst>
          </p:cNvPr>
          <p:cNvSpPr/>
          <p:nvPr/>
        </p:nvSpPr>
        <p:spPr>
          <a:xfrm>
            <a:off x="304800" y="5029200"/>
            <a:ext cx="9448799" cy="1107996"/>
          </a:xfrm>
          <a:prstGeom prst="rect">
            <a:avLst/>
          </a:prstGeom>
        </p:spPr>
        <p:txBody>
          <a:bodyPr wrap="square">
            <a:spAutoFit/>
          </a:bodyPr>
          <a:lstStyle/>
          <a:p>
            <a:r>
              <a:rPr lang="en-US" sz="2200" dirty="0">
                <a:solidFill>
                  <a:schemeClr val="bg1"/>
                </a:solidFill>
                <a:latin typeface="+mn-lt"/>
              </a:rPr>
              <a:t>“We hold these truths to be </a:t>
            </a:r>
            <a:r>
              <a:rPr lang="en-US" sz="2200" dirty="0">
                <a:solidFill>
                  <a:srgbClr val="00FF00"/>
                </a:solidFill>
                <a:latin typeface="+mn-lt"/>
              </a:rPr>
              <a:t>self-evident</a:t>
            </a:r>
            <a:r>
              <a:rPr lang="en-US" sz="2200" dirty="0">
                <a:solidFill>
                  <a:schemeClr val="bg1"/>
                </a:solidFill>
                <a:latin typeface="+mn-lt"/>
              </a:rPr>
              <a:t>, that all men are </a:t>
            </a:r>
            <a:r>
              <a:rPr lang="en-US" sz="2200" dirty="0">
                <a:solidFill>
                  <a:srgbClr val="00FF00"/>
                </a:solidFill>
                <a:latin typeface="+mn-lt"/>
              </a:rPr>
              <a:t>created equal</a:t>
            </a:r>
            <a:r>
              <a:rPr lang="en-US" sz="2200" dirty="0">
                <a:solidFill>
                  <a:schemeClr val="bg1"/>
                </a:solidFill>
                <a:latin typeface="+mn-lt"/>
              </a:rPr>
              <a:t>, that they are endowed by their Creator with certain </a:t>
            </a:r>
            <a:r>
              <a:rPr lang="en-US" sz="2200" dirty="0">
                <a:solidFill>
                  <a:srgbClr val="00FF00"/>
                </a:solidFill>
                <a:latin typeface="+mn-lt"/>
              </a:rPr>
              <a:t>unalienable Rights</a:t>
            </a:r>
            <a:r>
              <a:rPr lang="en-US" sz="2200" dirty="0">
                <a:solidFill>
                  <a:schemeClr val="bg1"/>
                </a:solidFill>
                <a:latin typeface="+mn-lt"/>
              </a:rPr>
              <a:t>, that among these are </a:t>
            </a:r>
            <a:r>
              <a:rPr lang="en-US" sz="2200" dirty="0">
                <a:solidFill>
                  <a:srgbClr val="00FF00"/>
                </a:solidFill>
                <a:latin typeface="+mn-lt"/>
              </a:rPr>
              <a:t>Life</a:t>
            </a:r>
            <a:r>
              <a:rPr lang="en-US" sz="2200" dirty="0">
                <a:solidFill>
                  <a:schemeClr val="bg1"/>
                </a:solidFill>
                <a:latin typeface="+mn-lt"/>
              </a:rPr>
              <a:t>, </a:t>
            </a:r>
            <a:r>
              <a:rPr lang="en-US" sz="2200" dirty="0">
                <a:solidFill>
                  <a:srgbClr val="00FF00"/>
                </a:solidFill>
                <a:latin typeface="+mn-lt"/>
              </a:rPr>
              <a:t>Liberty</a:t>
            </a:r>
            <a:r>
              <a:rPr lang="en-US" sz="2200" dirty="0">
                <a:solidFill>
                  <a:schemeClr val="bg1"/>
                </a:solidFill>
                <a:latin typeface="+mn-lt"/>
              </a:rPr>
              <a:t> and the </a:t>
            </a:r>
            <a:r>
              <a:rPr lang="en-US" sz="2200" dirty="0">
                <a:solidFill>
                  <a:srgbClr val="00FF00"/>
                </a:solidFill>
                <a:latin typeface="+mn-lt"/>
              </a:rPr>
              <a:t>pursuit of Happiness</a:t>
            </a:r>
            <a:r>
              <a:rPr lang="en-US" sz="2200" dirty="0">
                <a:solidFill>
                  <a:schemeClr val="bg1"/>
                </a:solidFill>
                <a:latin typeface="+mn-lt"/>
              </a:rPr>
              <a:t>.” </a:t>
            </a:r>
            <a:r>
              <a:rPr lang="en-US" sz="1200" dirty="0">
                <a:solidFill>
                  <a:schemeClr val="bg1"/>
                </a:solidFill>
                <a:latin typeface="+mn-lt"/>
              </a:rPr>
              <a:t>(Declaration of Independence, second paragraph)</a:t>
            </a:r>
          </a:p>
        </p:txBody>
      </p:sp>
      <p:pic>
        <p:nvPicPr>
          <p:cNvPr id="20" name="Picture 19" descr="Text&#10;&#10;Description automatically generated">
            <a:extLst>
              <a:ext uri="{FF2B5EF4-FFF2-40B4-BE49-F238E27FC236}">
                <a16:creationId xmlns:a16="http://schemas.microsoft.com/office/drawing/2014/main" id="{E4421863-E600-47C6-931D-C8BBEC5EC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200" y="4296478"/>
            <a:ext cx="1981200" cy="2361827"/>
          </a:xfrm>
          <a:prstGeom prst="rect">
            <a:avLst/>
          </a:prstGeom>
        </p:spPr>
      </p:pic>
      <p:pic>
        <p:nvPicPr>
          <p:cNvPr id="21" name="Picture 20" descr="A person in a suit and tie&#10;&#10;Description automatically generated with low confidence">
            <a:extLst>
              <a:ext uri="{FF2B5EF4-FFF2-40B4-BE49-F238E27FC236}">
                <a16:creationId xmlns:a16="http://schemas.microsoft.com/office/drawing/2014/main" id="{3A137D76-792D-BC80-12DB-3D0B2A3294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762000"/>
            <a:ext cx="1295400" cy="1767936"/>
          </a:xfrm>
          <a:prstGeom prst="rect">
            <a:avLst/>
          </a:prstGeom>
        </p:spPr>
      </p:pic>
      <p:sp>
        <p:nvSpPr>
          <p:cNvPr id="22" name="Text Box 17">
            <a:extLst>
              <a:ext uri="{FF2B5EF4-FFF2-40B4-BE49-F238E27FC236}">
                <a16:creationId xmlns:a16="http://schemas.microsoft.com/office/drawing/2014/main" id="{E62304B4-92E3-482C-C76B-5770A94DA149}"/>
              </a:ext>
            </a:extLst>
          </p:cNvPr>
          <p:cNvSpPr txBox="1">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dirty="0">
                <a:solidFill>
                  <a:srgbClr val="00FF00"/>
                </a:solidFill>
              </a:rPr>
              <a:t>Natural Rights Definition of Justice</a:t>
            </a:r>
          </a:p>
        </p:txBody>
      </p:sp>
    </p:spTree>
    <p:extLst>
      <p:ext uri="{BB962C8B-B14F-4D97-AF65-F5344CB8AC3E}">
        <p14:creationId xmlns:p14="http://schemas.microsoft.com/office/powerpoint/2010/main" val="145825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latin typeface="+mn-lt"/>
              </a:rPr>
              <a:pPr algn="ctr"/>
              <a:t>8</a:t>
            </a:fld>
            <a:endParaRPr lang="en-US" dirty="0">
              <a:latin typeface="+mn-lt"/>
            </a:endParaRPr>
          </a:p>
        </p:txBody>
      </p:sp>
      <p:grpSp>
        <p:nvGrpSpPr>
          <p:cNvPr id="21" name="Group 20">
            <a:extLst>
              <a:ext uri="{FF2B5EF4-FFF2-40B4-BE49-F238E27FC236}">
                <a16:creationId xmlns:a16="http://schemas.microsoft.com/office/drawing/2014/main" id="{5BF96B5A-7371-4D71-8E6A-0FD1CAC86B8F}"/>
              </a:ext>
            </a:extLst>
          </p:cNvPr>
          <p:cNvGrpSpPr/>
          <p:nvPr/>
        </p:nvGrpSpPr>
        <p:grpSpPr>
          <a:xfrm>
            <a:off x="4267200" y="987623"/>
            <a:ext cx="2556623" cy="1120547"/>
            <a:chOff x="493075" y="965866"/>
            <a:chExt cx="2556623" cy="1120547"/>
          </a:xfrm>
        </p:grpSpPr>
        <p:grpSp>
          <p:nvGrpSpPr>
            <p:cNvPr id="22" name="Group 33">
              <a:extLst>
                <a:ext uri="{FF2B5EF4-FFF2-40B4-BE49-F238E27FC236}">
                  <a16:creationId xmlns:a16="http://schemas.microsoft.com/office/drawing/2014/main" id="{DCBC50AD-875F-4CB3-9752-A9DC7546EADC}"/>
                </a:ext>
              </a:extLst>
            </p:cNvPr>
            <p:cNvGrpSpPr>
              <a:grpSpLocks/>
            </p:cNvGrpSpPr>
            <p:nvPr/>
          </p:nvGrpSpPr>
          <p:grpSpPr bwMode="auto">
            <a:xfrm>
              <a:off x="493075" y="990601"/>
              <a:ext cx="1194296" cy="1095812"/>
              <a:chOff x="980409" y="2689855"/>
              <a:chExt cx="1194566" cy="1095812"/>
            </a:xfrm>
          </p:grpSpPr>
          <p:sp>
            <p:nvSpPr>
              <p:cNvPr id="26" name="Oval 129">
                <a:extLst>
                  <a:ext uri="{FF2B5EF4-FFF2-40B4-BE49-F238E27FC236}">
                    <a16:creationId xmlns:a16="http://schemas.microsoft.com/office/drawing/2014/main" id="{B4DD898A-7146-494D-9314-095E188AF6B8}"/>
                  </a:ext>
                </a:extLst>
              </p:cNvPr>
              <p:cNvSpPr>
                <a:spLocks noChangeArrowheads="1"/>
              </p:cNvSpPr>
              <p:nvPr/>
            </p:nvSpPr>
            <p:spPr bwMode="auto">
              <a:xfrm>
                <a:off x="980409" y="2689855"/>
                <a:ext cx="1194566" cy="1095812"/>
              </a:xfrm>
              <a:prstGeom prst="ellipse">
                <a:avLst/>
              </a:prstGeom>
              <a:solidFill>
                <a:schemeClr val="bg1"/>
              </a:solidFill>
              <a:ln w="57150">
                <a:solidFill>
                  <a:srgbClr val="00FF00"/>
                </a:solidFill>
                <a:round/>
                <a:headEnd/>
                <a:tailEnd/>
              </a:ln>
            </p:spPr>
            <p:txBody>
              <a:bodyPr wrap="none" anchor="ctr"/>
              <a:lstStyle/>
              <a:p>
                <a:pPr eaLnBrk="1" hangingPunct="1">
                  <a:defRPr/>
                </a:pPr>
                <a:endParaRPr lang="en-US">
                  <a:solidFill>
                    <a:schemeClr val="bg1"/>
                  </a:solidFill>
                  <a:latin typeface="+mn-lt"/>
                </a:endParaRPr>
              </a:p>
            </p:txBody>
          </p:sp>
          <p:cxnSp>
            <p:nvCxnSpPr>
              <p:cNvPr id="27" name="Straight Connector 26">
                <a:extLst>
                  <a:ext uri="{FF2B5EF4-FFF2-40B4-BE49-F238E27FC236}">
                    <a16:creationId xmlns:a16="http://schemas.microsoft.com/office/drawing/2014/main" id="{26F6E844-6613-4457-9F7C-A49CD11DEC05}"/>
                  </a:ext>
                </a:extLst>
              </p:cNvPr>
              <p:cNvCxnSpPr/>
              <p:nvPr/>
            </p:nvCxnSpPr>
            <p:spPr>
              <a:xfrm>
                <a:off x="1079094" y="3250661"/>
                <a:ext cx="9683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1DAA7DE-B595-43FD-A63C-69EA9BEDD88D}"/>
                  </a:ext>
                </a:extLst>
              </p:cNvPr>
              <p:cNvSpPr txBox="1"/>
              <p:nvPr/>
            </p:nvSpPr>
            <p:spPr>
              <a:xfrm>
                <a:off x="1086945" y="2883818"/>
                <a:ext cx="996011" cy="707886"/>
              </a:xfrm>
              <a:prstGeom prst="rect">
                <a:avLst/>
              </a:prstGeom>
              <a:noFill/>
            </p:spPr>
            <p:txBody>
              <a:bodyPr wrap="none">
                <a:spAutoFit/>
              </a:bodyPr>
              <a:lstStyle/>
              <a:p>
                <a:pPr algn="ctr" eaLnBrk="1" hangingPunct="1">
                  <a:defRPr/>
                </a:pPr>
                <a:r>
                  <a:rPr lang="en-US" sz="1600" dirty="0">
                    <a:latin typeface="+mn-lt"/>
                  </a:rPr>
                  <a:t>Individual</a:t>
                </a:r>
              </a:p>
              <a:p>
                <a:pPr algn="ctr" eaLnBrk="1" hangingPunct="1">
                  <a:defRPr/>
                </a:pPr>
                <a:endParaRPr lang="en-US" sz="800" dirty="0">
                  <a:latin typeface="+mn-lt"/>
                </a:endParaRPr>
              </a:p>
              <a:p>
                <a:pPr algn="ctr" eaLnBrk="1" hangingPunct="1">
                  <a:defRPr/>
                </a:pPr>
                <a:r>
                  <a:rPr lang="en-US" sz="1600" dirty="0">
                    <a:latin typeface="+mn-lt"/>
                  </a:rPr>
                  <a:t>Society</a:t>
                </a:r>
              </a:p>
            </p:txBody>
          </p:sp>
        </p:grpSp>
        <p:sp>
          <p:nvSpPr>
            <p:cNvPr id="23" name="Oval 129">
              <a:extLst>
                <a:ext uri="{FF2B5EF4-FFF2-40B4-BE49-F238E27FC236}">
                  <a16:creationId xmlns:a16="http://schemas.microsoft.com/office/drawing/2014/main" id="{7A20F8D5-7319-4740-84B3-56CFB8668EC7}"/>
                </a:ext>
              </a:extLst>
            </p:cNvPr>
            <p:cNvSpPr>
              <a:spLocks noChangeArrowheads="1"/>
            </p:cNvSpPr>
            <p:nvPr/>
          </p:nvSpPr>
          <p:spPr bwMode="auto">
            <a:xfrm>
              <a:off x="1826635" y="965866"/>
              <a:ext cx="1194294" cy="1095812"/>
            </a:xfrm>
            <a:prstGeom prst="ellipse">
              <a:avLst/>
            </a:prstGeom>
            <a:solidFill>
              <a:schemeClr val="bg1"/>
            </a:solidFill>
            <a:ln w="57150">
              <a:solidFill>
                <a:srgbClr val="00FF00"/>
              </a:solidFill>
              <a:round/>
              <a:headEnd/>
              <a:tailEnd/>
            </a:ln>
          </p:spPr>
          <p:txBody>
            <a:bodyPr wrap="none" anchor="ctr"/>
            <a:lstStyle/>
            <a:p>
              <a:pPr eaLnBrk="1" hangingPunct="1">
                <a:defRPr/>
              </a:pPr>
              <a:endParaRPr lang="en-US">
                <a:solidFill>
                  <a:schemeClr val="bg1"/>
                </a:solidFill>
                <a:latin typeface="+mn-lt"/>
              </a:endParaRPr>
            </a:p>
          </p:txBody>
        </p:sp>
        <p:sp>
          <p:nvSpPr>
            <p:cNvPr id="24" name="TextBox 23">
              <a:extLst>
                <a:ext uri="{FF2B5EF4-FFF2-40B4-BE49-F238E27FC236}">
                  <a16:creationId xmlns:a16="http://schemas.microsoft.com/office/drawing/2014/main" id="{D834FA31-6ABA-4A72-9D83-C1AFBECF2A34}"/>
                </a:ext>
              </a:extLst>
            </p:cNvPr>
            <p:cNvSpPr txBox="1"/>
            <p:nvPr/>
          </p:nvSpPr>
          <p:spPr bwMode="auto">
            <a:xfrm>
              <a:off x="1813461" y="1184564"/>
              <a:ext cx="1236237" cy="707886"/>
            </a:xfrm>
            <a:prstGeom prst="rect">
              <a:avLst/>
            </a:prstGeom>
            <a:noFill/>
          </p:spPr>
          <p:txBody>
            <a:bodyPr wrap="none">
              <a:spAutoFit/>
            </a:bodyPr>
            <a:lstStyle/>
            <a:p>
              <a:pPr algn="ctr" eaLnBrk="1" hangingPunct="1">
                <a:defRPr/>
              </a:pPr>
              <a:r>
                <a:rPr lang="en-US" sz="1600" dirty="0">
                  <a:latin typeface="+mn-lt"/>
                </a:rPr>
                <a:t>Rights</a:t>
              </a:r>
            </a:p>
            <a:p>
              <a:pPr algn="ctr" eaLnBrk="1" hangingPunct="1">
                <a:defRPr/>
              </a:pPr>
              <a:endParaRPr lang="en-US" sz="800" dirty="0">
                <a:latin typeface="+mn-lt"/>
              </a:endParaRPr>
            </a:p>
            <a:p>
              <a:pPr algn="ctr" eaLnBrk="1" hangingPunct="1">
                <a:defRPr/>
              </a:pPr>
              <a:r>
                <a:rPr lang="en-US" sz="1600" dirty="0">
                  <a:latin typeface="+mn-lt"/>
                </a:rPr>
                <a:t>Government</a:t>
              </a:r>
            </a:p>
          </p:txBody>
        </p:sp>
        <p:cxnSp>
          <p:nvCxnSpPr>
            <p:cNvPr id="25" name="Straight Connector 24">
              <a:extLst>
                <a:ext uri="{FF2B5EF4-FFF2-40B4-BE49-F238E27FC236}">
                  <a16:creationId xmlns:a16="http://schemas.microsoft.com/office/drawing/2014/main" id="{3929CCE8-DE83-4900-BFD8-D61B703691F4}"/>
                </a:ext>
              </a:extLst>
            </p:cNvPr>
            <p:cNvCxnSpPr/>
            <p:nvPr/>
          </p:nvCxnSpPr>
          <p:spPr bwMode="auto">
            <a:xfrm>
              <a:off x="1908457" y="1549837"/>
              <a:ext cx="9681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D03653F-6BF4-431B-B27E-9A380BAEC2B6}"/>
              </a:ext>
            </a:extLst>
          </p:cNvPr>
          <p:cNvSpPr/>
          <p:nvPr/>
        </p:nvSpPr>
        <p:spPr>
          <a:xfrm>
            <a:off x="1905000" y="1143000"/>
            <a:ext cx="2484860" cy="1077218"/>
          </a:xfrm>
          <a:prstGeom prst="rect">
            <a:avLst/>
          </a:prstGeom>
        </p:spPr>
        <p:txBody>
          <a:bodyPr wrap="square">
            <a:spAutoFit/>
          </a:bodyPr>
          <a:lstStyle/>
          <a:p>
            <a:pPr algn="ctr"/>
            <a:r>
              <a:rPr lang="en-US" sz="3200" b="1" dirty="0">
                <a:solidFill>
                  <a:srgbClr val="00FF00"/>
                </a:solidFill>
                <a:latin typeface="+mn-lt"/>
              </a:rPr>
              <a:t>Naturalist Politics</a:t>
            </a:r>
          </a:p>
        </p:txBody>
      </p:sp>
      <p:sp>
        <p:nvSpPr>
          <p:cNvPr id="30" name="Rectangle 29">
            <a:extLst>
              <a:ext uri="{FF2B5EF4-FFF2-40B4-BE49-F238E27FC236}">
                <a16:creationId xmlns:a16="http://schemas.microsoft.com/office/drawing/2014/main" id="{72ABC95A-C294-4601-BD29-7800376F86BB}"/>
              </a:ext>
            </a:extLst>
          </p:cNvPr>
          <p:cNvSpPr/>
          <p:nvPr/>
        </p:nvSpPr>
        <p:spPr>
          <a:xfrm>
            <a:off x="4191000" y="2130623"/>
            <a:ext cx="1236666" cy="307777"/>
          </a:xfrm>
          <a:prstGeom prst="rect">
            <a:avLst/>
          </a:prstGeom>
        </p:spPr>
        <p:txBody>
          <a:bodyPr wrap="square">
            <a:spAutoFit/>
          </a:bodyPr>
          <a:lstStyle/>
          <a:p>
            <a:pPr algn="ctr"/>
            <a:r>
              <a:rPr lang="en-US" sz="1400" b="1" dirty="0">
                <a:solidFill>
                  <a:srgbClr val="00FF00"/>
                </a:solidFill>
                <a:latin typeface="+mn-lt"/>
              </a:rPr>
              <a:t>Individualism</a:t>
            </a:r>
          </a:p>
        </p:txBody>
      </p:sp>
      <p:sp>
        <p:nvSpPr>
          <p:cNvPr id="31" name="Rectangle 30">
            <a:extLst>
              <a:ext uri="{FF2B5EF4-FFF2-40B4-BE49-F238E27FC236}">
                <a16:creationId xmlns:a16="http://schemas.microsoft.com/office/drawing/2014/main" id="{DA2B5F6F-A49C-48AE-8225-667A3D794818}"/>
              </a:ext>
            </a:extLst>
          </p:cNvPr>
          <p:cNvSpPr/>
          <p:nvPr/>
        </p:nvSpPr>
        <p:spPr>
          <a:xfrm>
            <a:off x="5562600" y="2130623"/>
            <a:ext cx="1259528" cy="307777"/>
          </a:xfrm>
          <a:prstGeom prst="rect">
            <a:avLst/>
          </a:prstGeom>
        </p:spPr>
        <p:txBody>
          <a:bodyPr wrap="square">
            <a:spAutoFit/>
          </a:bodyPr>
          <a:lstStyle/>
          <a:p>
            <a:pPr algn="ctr"/>
            <a:r>
              <a:rPr lang="en-US" sz="1400" b="1" dirty="0">
                <a:solidFill>
                  <a:srgbClr val="00FF00"/>
                </a:solidFill>
                <a:latin typeface="+mn-lt"/>
              </a:rPr>
              <a:t>Natural Rights</a:t>
            </a:r>
          </a:p>
        </p:txBody>
      </p:sp>
      <p:grpSp>
        <p:nvGrpSpPr>
          <p:cNvPr id="32" name="Group 31">
            <a:extLst>
              <a:ext uri="{FF2B5EF4-FFF2-40B4-BE49-F238E27FC236}">
                <a16:creationId xmlns:a16="http://schemas.microsoft.com/office/drawing/2014/main" id="{0EF49B43-B04D-4A11-9CF2-61AB4451ADCF}"/>
              </a:ext>
            </a:extLst>
          </p:cNvPr>
          <p:cNvGrpSpPr/>
          <p:nvPr/>
        </p:nvGrpSpPr>
        <p:grpSpPr>
          <a:xfrm>
            <a:off x="6934200" y="987623"/>
            <a:ext cx="2552112" cy="1129266"/>
            <a:chOff x="873379" y="932412"/>
            <a:chExt cx="2552112" cy="1129266"/>
          </a:xfrm>
        </p:grpSpPr>
        <p:grpSp>
          <p:nvGrpSpPr>
            <p:cNvPr id="33" name="Group 33">
              <a:extLst>
                <a:ext uri="{FF2B5EF4-FFF2-40B4-BE49-F238E27FC236}">
                  <a16:creationId xmlns:a16="http://schemas.microsoft.com/office/drawing/2014/main" id="{993A758E-8300-4C44-A029-0A0BA10C5CAF}"/>
                </a:ext>
              </a:extLst>
            </p:cNvPr>
            <p:cNvGrpSpPr>
              <a:grpSpLocks/>
            </p:cNvGrpSpPr>
            <p:nvPr/>
          </p:nvGrpSpPr>
          <p:grpSpPr bwMode="auto">
            <a:xfrm>
              <a:off x="873379" y="932412"/>
              <a:ext cx="1194295" cy="1118265"/>
              <a:chOff x="1360795" y="2631666"/>
              <a:chExt cx="1194566" cy="1118265"/>
            </a:xfrm>
          </p:grpSpPr>
          <p:sp>
            <p:nvSpPr>
              <p:cNvPr id="37" name="Oval 129">
                <a:extLst>
                  <a:ext uri="{FF2B5EF4-FFF2-40B4-BE49-F238E27FC236}">
                    <a16:creationId xmlns:a16="http://schemas.microsoft.com/office/drawing/2014/main" id="{6F834F37-5D7B-4FAB-B0C5-63E2E3592D01}"/>
                  </a:ext>
                </a:extLst>
              </p:cNvPr>
              <p:cNvSpPr>
                <a:spLocks noChangeArrowheads="1"/>
              </p:cNvSpPr>
              <p:nvPr/>
            </p:nvSpPr>
            <p:spPr bwMode="auto">
              <a:xfrm>
                <a:off x="1360795" y="2631666"/>
                <a:ext cx="1194566" cy="1118265"/>
              </a:xfrm>
              <a:prstGeom prst="ellipse">
                <a:avLst/>
              </a:prstGeom>
              <a:solidFill>
                <a:schemeClr val="bg1"/>
              </a:solidFill>
              <a:ln w="57150">
                <a:solidFill>
                  <a:srgbClr val="00FF00"/>
                </a:solidFill>
                <a:round/>
                <a:headEnd/>
                <a:tailEnd/>
              </a:ln>
            </p:spPr>
            <p:txBody>
              <a:bodyPr wrap="none" anchor="ctr"/>
              <a:lstStyle/>
              <a:p>
                <a:pPr eaLnBrk="1" hangingPunct="1">
                  <a:defRPr/>
                </a:pPr>
                <a:endParaRPr lang="en-US">
                  <a:solidFill>
                    <a:schemeClr val="bg1"/>
                  </a:solidFill>
                  <a:latin typeface="+mn-lt"/>
                </a:endParaRPr>
              </a:p>
            </p:txBody>
          </p:sp>
          <p:cxnSp>
            <p:nvCxnSpPr>
              <p:cNvPr id="38" name="Straight Connector 37">
                <a:extLst>
                  <a:ext uri="{FF2B5EF4-FFF2-40B4-BE49-F238E27FC236}">
                    <a16:creationId xmlns:a16="http://schemas.microsoft.com/office/drawing/2014/main" id="{E0802D6E-D1D3-4DF9-991C-9AEFD7B2253E}"/>
                  </a:ext>
                </a:extLst>
              </p:cNvPr>
              <p:cNvCxnSpPr/>
              <p:nvPr/>
            </p:nvCxnSpPr>
            <p:spPr>
              <a:xfrm>
                <a:off x="1498962" y="3250661"/>
                <a:ext cx="96835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C6CAB2-261B-4E54-9080-85178BABC84C}"/>
                  </a:ext>
                </a:extLst>
              </p:cNvPr>
              <p:cNvSpPr txBox="1"/>
              <p:nvPr/>
            </p:nvSpPr>
            <p:spPr>
              <a:xfrm>
                <a:off x="1667672" y="2879336"/>
                <a:ext cx="611012" cy="707886"/>
              </a:xfrm>
              <a:prstGeom prst="rect">
                <a:avLst/>
              </a:prstGeom>
              <a:noFill/>
            </p:spPr>
            <p:txBody>
              <a:bodyPr wrap="none">
                <a:spAutoFit/>
              </a:bodyPr>
              <a:lstStyle/>
              <a:p>
                <a:pPr algn="ctr" eaLnBrk="1" hangingPunct="1">
                  <a:defRPr/>
                </a:pPr>
                <a:r>
                  <a:rPr lang="en-US" sz="1600" dirty="0">
                    <a:latin typeface="+mn-lt"/>
                  </a:rPr>
                  <a:t>Man</a:t>
                </a:r>
              </a:p>
              <a:p>
                <a:pPr algn="ctr" eaLnBrk="1" hangingPunct="1">
                  <a:defRPr/>
                </a:pPr>
                <a:endParaRPr lang="en-US" sz="800" dirty="0">
                  <a:latin typeface="+mn-lt"/>
                </a:endParaRPr>
              </a:p>
              <a:p>
                <a:pPr algn="ctr" eaLnBrk="1" hangingPunct="1">
                  <a:defRPr/>
                </a:pPr>
                <a:r>
                  <a:rPr lang="en-US" sz="1600" dirty="0">
                    <a:latin typeface="+mn-lt"/>
                  </a:rPr>
                  <a:t>State</a:t>
                </a:r>
              </a:p>
            </p:txBody>
          </p:sp>
        </p:grpSp>
        <p:sp>
          <p:nvSpPr>
            <p:cNvPr id="34" name="Oval 129">
              <a:extLst>
                <a:ext uri="{FF2B5EF4-FFF2-40B4-BE49-F238E27FC236}">
                  <a16:creationId xmlns:a16="http://schemas.microsoft.com/office/drawing/2014/main" id="{C96AB2DB-0712-4EBD-AB79-0E4CA3096A7C}"/>
                </a:ext>
              </a:extLst>
            </p:cNvPr>
            <p:cNvSpPr>
              <a:spLocks noChangeArrowheads="1"/>
            </p:cNvSpPr>
            <p:nvPr/>
          </p:nvSpPr>
          <p:spPr bwMode="auto">
            <a:xfrm>
              <a:off x="2231197" y="965866"/>
              <a:ext cx="1194294" cy="1095812"/>
            </a:xfrm>
            <a:prstGeom prst="ellipse">
              <a:avLst/>
            </a:prstGeom>
            <a:solidFill>
              <a:schemeClr val="bg1"/>
            </a:solidFill>
            <a:ln w="57150">
              <a:solidFill>
                <a:srgbClr val="00FF00"/>
              </a:solidFill>
              <a:round/>
              <a:headEnd/>
              <a:tailEnd/>
            </a:ln>
          </p:spPr>
          <p:txBody>
            <a:bodyPr wrap="none" anchor="ctr"/>
            <a:lstStyle/>
            <a:p>
              <a:pPr eaLnBrk="1" hangingPunct="1">
                <a:defRPr/>
              </a:pPr>
              <a:endParaRPr lang="en-US">
                <a:solidFill>
                  <a:schemeClr val="bg1"/>
                </a:solidFill>
                <a:latin typeface="+mn-lt"/>
              </a:endParaRPr>
            </a:p>
          </p:txBody>
        </p:sp>
        <p:sp>
          <p:nvSpPr>
            <p:cNvPr id="35" name="TextBox 34">
              <a:extLst>
                <a:ext uri="{FF2B5EF4-FFF2-40B4-BE49-F238E27FC236}">
                  <a16:creationId xmlns:a16="http://schemas.microsoft.com/office/drawing/2014/main" id="{FB1DD155-23A1-4A7D-821D-BFDC0DFAEECF}"/>
                </a:ext>
              </a:extLst>
            </p:cNvPr>
            <p:cNvSpPr txBox="1"/>
            <p:nvPr/>
          </p:nvSpPr>
          <p:spPr bwMode="auto">
            <a:xfrm>
              <a:off x="2481294" y="1180082"/>
              <a:ext cx="694101" cy="707886"/>
            </a:xfrm>
            <a:prstGeom prst="rect">
              <a:avLst/>
            </a:prstGeom>
            <a:noFill/>
          </p:spPr>
          <p:txBody>
            <a:bodyPr wrap="none">
              <a:spAutoFit/>
            </a:bodyPr>
            <a:lstStyle/>
            <a:p>
              <a:pPr algn="ctr" eaLnBrk="1" hangingPunct="1">
                <a:defRPr/>
              </a:pPr>
              <a:r>
                <a:rPr lang="en-US" sz="1600" dirty="0">
                  <a:latin typeface="+mn-lt"/>
                </a:rPr>
                <a:t>Right</a:t>
              </a:r>
            </a:p>
            <a:p>
              <a:pPr algn="ctr" eaLnBrk="1" hangingPunct="1">
                <a:defRPr/>
              </a:pPr>
              <a:endParaRPr lang="en-US" sz="800" dirty="0">
                <a:latin typeface="+mn-lt"/>
              </a:endParaRPr>
            </a:p>
            <a:p>
              <a:pPr algn="ctr" eaLnBrk="1" hangingPunct="1">
                <a:defRPr/>
              </a:pPr>
              <a:r>
                <a:rPr lang="en-US" sz="1600" dirty="0">
                  <a:latin typeface="+mn-lt"/>
                </a:rPr>
                <a:t>Might</a:t>
              </a:r>
            </a:p>
          </p:txBody>
        </p:sp>
        <p:cxnSp>
          <p:nvCxnSpPr>
            <p:cNvPr id="36" name="Straight Connector 35">
              <a:extLst>
                <a:ext uri="{FF2B5EF4-FFF2-40B4-BE49-F238E27FC236}">
                  <a16:creationId xmlns:a16="http://schemas.microsoft.com/office/drawing/2014/main" id="{00FE8684-0205-48E6-8A2B-27E7F77513E6}"/>
                </a:ext>
              </a:extLst>
            </p:cNvPr>
            <p:cNvCxnSpPr/>
            <p:nvPr/>
          </p:nvCxnSpPr>
          <p:spPr bwMode="auto">
            <a:xfrm>
              <a:off x="2313019" y="1549837"/>
              <a:ext cx="9681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F8755F31-7196-4098-BD66-3BDA73E0422F}"/>
              </a:ext>
            </a:extLst>
          </p:cNvPr>
          <p:cNvSpPr/>
          <p:nvPr/>
        </p:nvSpPr>
        <p:spPr>
          <a:xfrm>
            <a:off x="8111334" y="2126333"/>
            <a:ext cx="1493145" cy="307777"/>
          </a:xfrm>
          <a:prstGeom prst="rect">
            <a:avLst/>
          </a:prstGeom>
        </p:spPr>
        <p:txBody>
          <a:bodyPr wrap="square">
            <a:spAutoFit/>
          </a:bodyPr>
          <a:lstStyle/>
          <a:p>
            <a:pPr algn="ctr"/>
            <a:r>
              <a:rPr lang="en-US" sz="1400" b="1" dirty="0">
                <a:solidFill>
                  <a:srgbClr val="00FF00"/>
                </a:solidFill>
                <a:latin typeface="+mn-lt"/>
              </a:rPr>
              <a:t>Justified Force</a:t>
            </a:r>
          </a:p>
        </p:txBody>
      </p:sp>
      <p:sp>
        <p:nvSpPr>
          <p:cNvPr id="41" name="Rectangle 40">
            <a:extLst>
              <a:ext uri="{FF2B5EF4-FFF2-40B4-BE49-F238E27FC236}">
                <a16:creationId xmlns:a16="http://schemas.microsoft.com/office/drawing/2014/main" id="{885D8349-1AD8-4BE7-ABDA-EC0FF3765AA6}"/>
              </a:ext>
            </a:extLst>
          </p:cNvPr>
          <p:cNvSpPr/>
          <p:nvPr/>
        </p:nvSpPr>
        <p:spPr>
          <a:xfrm>
            <a:off x="6785079" y="2126333"/>
            <a:ext cx="1451079" cy="307777"/>
          </a:xfrm>
          <a:prstGeom prst="rect">
            <a:avLst/>
          </a:prstGeom>
        </p:spPr>
        <p:txBody>
          <a:bodyPr wrap="square">
            <a:spAutoFit/>
          </a:bodyPr>
          <a:lstStyle/>
          <a:p>
            <a:pPr algn="ctr"/>
            <a:r>
              <a:rPr lang="en-US" sz="1400" b="1" dirty="0">
                <a:solidFill>
                  <a:srgbClr val="00FF00"/>
                </a:solidFill>
                <a:latin typeface="+mn-lt"/>
              </a:rPr>
              <a:t>Democracy</a:t>
            </a:r>
          </a:p>
        </p:txBody>
      </p:sp>
      <p:sp>
        <p:nvSpPr>
          <p:cNvPr id="7" name="Rectangle 6">
            <a:extLst>
              <a:ext uri="{FF2B5EF4-FFF2-40B4-BE49-F238E27FC236}">
                <a16:creationId xmlns:a16="http://schemas.microsoft.com/office/drawing/2014/main" id="{4F888300-B8E7-4099-A5B6-5293BF3BB470}"/>
              </a:ext>
            </a:extLst>
          </p:cNvPr>
          <p:cNvSpPr/>
          <p:nvPr/>
        </p:nvSpPr>
        <p:spPr>
          <a:xfrm>
            <a:off x="2133600" y="5209502"/>
            <a:ext cx="9906000" cy="1323439"/>
          </a:xfrm>
          <a:prstGeom prst="rect">
            <a:avLst/>
          </a:prstGeom>
        </p:spPr>
        <p:txBody>
          <a:bodyPr wrap="square">
            <a:spAutoFit/>
          </a:bodyPr>
          <a:lstStyle/>
          <a:p>
            <a:pPr marL="0" marR="0">
              <a:spcBef>
                <a:spcPts val="0"/>
              </a:spcBef>
              <a:spcAft>
                <a:spcPts val="0"/>
              </a:spcAft>
            </a:pPr>
            <a:r>
              <a:rPr lang="en-US" sz="2000" b="1" dirty="0">
                <a:solidFill>
                  <a:srgbClr val="00FF00"/>
                </a:solidFill>
                <a:latin typeface="+mn-lt"/>
              </a:rPr>
              <a:t>Mortimer Adler: </a:t>
            </a:r>
            <a:r>
              <a:rPr lang="en-US" sz="2000" dirty="0">
                <a:solidFill>
                  <a:schemeClr val="bg1"/>
                </a:solidFill>
                <a:latin typeface="+mn-lt"/>
                <a:ea typeface="Calibri" panose="020F0502020204030204" pitchFamily="34" charset="0"/>
                <a:cs typeface="Times New Roman" panose="02020603050405020304" pitchFamily="18" charset="0"/>
              </a:rPr>
              <a:t>“Being by nature equal (</a:t>
            </a:r>
            <a:r>
              <a:rPr lang="en-US" sz="2000" dirty="0">
                <a:solidFill>
                  <a:srgbClr val="00FF00"/>
                </a:solidFill>
                <a:latin typeface="+mn-lt"/>
                <a:ea typeface="Calibri" panose="020F0502020204030204" pitchFamily="34" charset="0"/>
                <a:cs typeface="Times New Roman" panose="02020603050405020304" pitchFamily="18" charset="0"/>
              </a:rPr>
              <a:t>in kind</a:t>
            </a:r>
            <a:r>
              <a:rPr lang="en-US" sz="2000" dirty="0">
                <a:solidFill>
                  <a:schemeClr val="bg1"/>
                </a:solidFill>
                <a:latin typeface="+mn-lt"/>
                <a:ea typeface="Calibri" panose="020F0502020204030204" pitchFamily="34" charset="0"/>
                <a:cs typeface="Times New Roman" panose="02020603050405020304" pitchFamily="18" charset="0"/>
              </a:rPr>
              <a:t>), they are all endowed by nature with certain </a:t>
            </a:r>
            <a:r>
              <a:rPr lang="en-US" sz="2000" dirty="0">
                <a:solidFill>
                  <a:srgbClr val="00FF00"/>
                </a:solidFill>
                <a:latin typeface="+mn-lt"/>
                <a:ea typeface="Calibri" panose="020F0502020204030204" pitchFamily="34" charset="0"/>
                <a:cs typeface="Times New Roman" panose="02020603050405020304" pitchFamily="18" charset="0"/>
              </a:rPr>
              <a:t>unalienable rights</a:t>
            </a:r>
            <a:r>
              <a:rPr lang="en-US" sz="2000" dirty="0">
                <a:solidFill>
                  <a:schemeClr val="bg1"/>
                </a:solidFill>
                <a:latin typeface="+mn-lt"/>
                <a:ea typeface="Calibri" panose="020F0502020204030204" pitchFamily="34" charset="0"/>
                <a:cs typeface="Times New Roman" panose="02020603050405020304" pitchFamily="18" charset="0"/>
              </a:rPr>
              <a:t>, unalienable because they are </a:t>
            </a:r>
            <a:r>
              <a:rPr lang="en-US" sz="2000" dirty="0">
                <a:solidFill>
                  <a:srgbClr val="00FF00"/>
                </a:solidFill>
                <a:latin typeface="+mn-lt"/>
                <a:ea typeface="Calibri" panose="020F0502020204030204" pitchFamily="34" charset="0"/>
                <a:cs typeface="Times New Roman" panose="02020603050405020304" pitchFamily="18" charset="0"/>
              </a:rPr>
              <a:t>inherent in man’s specific nature</a:t>
            </a:r>
            <a:r>
              <a:rPr lang="en-US" sz="2000" dirty="0">
                <a:solidFill>
                  <a:schemeClr val="bg1"/>
                </a:solidFill>
                <a:latin typeface="+mn-lt"/>
                <a:ea typeface="Calibri" panose="020F0502020204030204" pitchFamily="34" charset="0"/>
                <a:cs typeface="Times New Roman" panose="02020603050405020304" pitchFamily="18" charset="0"/>
              </a:rPr>
              <a:t>, not merely bestowed upon man by legal enactment.  </a:t>
            </a:r>
            <a:r>
              <a:rPr lang="en-US" sz="2000" dirty="0">
                <a:solidFill>
                  <a:srgbClr val="FFFF00"/>
                </a:solidFill>
                <a:latin typeface="+mn-lt"/>
                <a:ea typeface="Calibri" panose="020F0502020204030204" pitchFamily="34" charset="0"/>
                <a:cs typeface="Times New Roman" panose="02020603050405020304" pitchFamily="18" charset="0"/>
              </a:rPr>
              <a:t>Legal enactment </a:t>
            </a:r>
            <a:r>
              <a:rPr lang="en-US" sz="2000" dirty="0">
                <a:solidFill>
                  <a:schemeClr val="bg1"/>
                </a:solidFill>
                <a:latin typeface="+mn-lt"/>
                <a:ea typeface="Calibri" panose="020F0502020204030204" pitchFamily="34" charset="0"/>
                <a:cs typeface="Times New Roman" panose="02020603050405020304" pitchFamily="18" charset="0"/>
              </a:rPr>
              <a:t>may be necessary to </a:t>
            </a:r>
            <a:r>
              <a:rPr lang="en-US" sz="2000" dirty="0">
                <a:solidFill>
                  <a:srgbClr val="FFFF00"/>
                </a:solidFill>
                <a:latin typeface="+mn-lt"/>
                <a:ea typeface="Calibri" panose="020F0502020204030204" pitchFamily="34" charset="0"/>
                <a:cs typeface="Times New Roman" panose="02020603050405020304" pitchFamily="18" charset="0"/>
              </a:rPr>
              <a:t>secure</a:t>
            </a:r>
            <a:r>
              <a:rPr lang="en-US" sz="2000" dirty="0">
                <a:solidFill>
                  <a:schemeClr val="bg1"/>
                </a:solidFill>
                <a:latin typeface="+mn-lt"/>
                <a:ea typeface="Calibri" panose="020F0502020204030204" pitchFamily="34" charset="0"/>
                <a:cs typeface="Times New Roman" panose="02020603050405020304" pitchFamily="18" charset="0"/>
              </a:rPr>
              <a:t> these rights, but it does not constitute their </a:t>
            </a:r>
            <a:r>
              <a:rPr lang="en-US" sz="2000" dirty="0" err="1">
                <a:solidFill>
                  <a:schemeClr val="bg1"/>
                </a:solidFill>
                <a:latin typeface="+mn-lt"/>
                <a:ea typeface="Calibri" panose="020F0502020204030204" pitchFamily="34" charset="0"/>
                <a:cs typeface="Times New Roman" panose="02020603050405020304" pitchFamily="18" charset="0"/>
              </a:rPr>
              <a:t>unalienability</a:t>
            </a:r>
            <a:r>
              <a:rPr lang="en-US" sz="2000" dirty="0">
                <a:solidFill>
                  <a:schemeClr val="bg1"/>
                </a:solidFill>
                <a:latin typeface="+mn-lt"/>
                <a:ea typeface="Calibri" panose="020F0502020204030204" pitchFamily="34" charset="0"/>
                <a:cs typeface="Times New Roman" panose="02020603050405020304" pitchFamily="18" charset="0"/>
              </a:rPr>
              <a:t>.” </a:t>
            </a:r>
            <a:r>
              <a:rPr lang="en-US" sz="1200" dirty="0">
                <a:solidFill>
                  <a:schemeClr val="bg1"/>
                </a:solidFill>
                <a:latin typeface="+mn-lt"/>
                <a:ea typeface="Calibri" panose="020F0502020204030204" pitchFamily="34" charset="0"/>
                <a:cs typeface="Times New Roman" panose="02020603050405020304" pitchFamily="18" charset="0"/>
              </a:rPr>
              <a:t>(Six Great Ideas, p168)</a:t>
            </a:r>
            <a:endParaRPr lang="en-US" sz="1200" dirty="0">
              <a:solidFill>
                <a:schemeClr val="bg1"/>
              </a:solidFill>
              <a:effectLst/>
              <a:latin typeface="+mn-l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2543249-8039-2765-AC9E-7E4B15934444}"/>
              </a:ext>
            </a:extLst>
          </p:cNvPr>
          <p:cNvSpPr/>
          <p:nvPr/>
        </p:nvSpPr>
        <p:spPr>
          <a:xfrm>
            <a:off x="2286000" y="2667000"/>
            <a:ext cx="9677400" cy="2123658"/>
          </a:xfrm>
          <a:prstGeom prst="rect">
            <a:avLst/>
          </a:prstGeom>
        </p:spPr>
        <p:txBody>
          <a:bodyPr wrap="square">
            <a:spAutoFit/>
          </a:bodyPr>
          <a:lstStyle/>
          <a:p>
            <a:r>
              <a:rPr lang="en-US" sz="2200" b="1" dirty="0">
                <a:solidFill>
                  <a:srgbClr val="00FF00"/>
                </a:solidFill>
                <a:latin typeface="+mn-lt"/>
              </a:rPr>
              <a:t>Declaration of Independence: </a:t>
            </a:r>
            <a:r>
              <a:rPr lang="en-US" sz="2200" dirty="0">
                <a:solidFill>
                  <a:schemeClr val="bg1"/>
                </a:solidFill>
                <a:latin typeface="+mn-lt"/>
              </a:rPr>
              <a:t>“When in the Course of human events it becomes necessary for one people to </a:t>
            </a:r>
            <a:r>
              <a:rPr lang="en-US" sz="2200" dirty="0">
                <a:solidFill>
                  <a:srgbClr val="FFFF00"/>
                </a:solidFill>
                <a:latin typeface="+mn-lt"/>
              </a:rPr>
              <a:t>dissolve the political bands </a:t>
            </a:r>
            <a:r>
              <a:rPr lang="en-US" sz="2200" dirty="0">
                <a:solidFill>
                  <a:schemeClr val="bg1"/>
                </a:solidFill>
                <a:latin typeface="+mn-lt"/>
              </a:rPr>
              <a:t>which have connected them with another and to assume among the powers of the earth, the separate and equal station to which the </a:t>
            </a:r>
            <a:r>
              <a:rPr lang="en-US" sz="2200" dirty="0">
                <a:solidFill>
                  <a:srgbClr val="00FF00"/>
                </a:solidFill>
                <a:latin typeface="+mn-lt"/>
              </a:rPr>
              <a:t>Laws of Nature and of Nature's God entitle them</a:t>
            </a:r>
            <a:r>
              <a:rPr lang="en-US" sz="2200" dirty="0">
                <a:solidFill>
                  <a:schemeClr val="bg1"/>
                </a:solidFill>
                <a:latin typeface="+mn-lt"/>
              </a:rPr>
              <a:t>, a decent respect to the </a:t>
            </a:r>
            <a:r>
              <a:rPr lang="en-US" sz="2200" dirty="0">
                <a:solidFill>
                  <a:srgbClr val="FFFF00"/>
                </a:solidFill>
                <a:latin typeface="+mn-lt"/>
              </a:rPr>
              <a:t>opinions of mankind </a:t>
            </a:r>
            <a:r>
              <a:rPr lang="en-US" sz="2200" dirty="0">
                <a:solidFill>
                  <a:schemeClr val="bg1"/>
                </a:solidFill>
                <a:latin typeface="+mn-lt"/>
              </a:rPr>
              <a:t>requires that they should declare the causes which impel them to the separation.” </a:t>
            </a:r>
            <a:r>
              <a:rPr lang="en-US" sz="1200" dirty="0">
                <a:solidFill>
                  <a:schemeClr val="bg1"/>
                </a:solidFill>
                <a:latin typeface="+mn-lt"/>
              </a:rPr>
              <a:t>(Declaration of Independence, opening paragraph)</a:t>
            </a:r>
          </a:p>
        </p:txBody>
      </p:sp>
      <p:pic>
        <p:nvPicPr>
          <p:cNvPr id="6" name="Picture 5" descr="Text&#10;&#10;Description automatically generated">
            <a:extLst>
              <a:ext uri="{FF2B5EF4-FFF2-40B4-BE49-F238E27FC236}">
                <a16:creationId xmlns:a16="http://schemas.microsoft.com/office/drawing/2014/main" id="{06E96BF0-40CD-5B99-0749-D05DF6816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90800"/>
            <a:ext cx="1905000" cy="2270988"/>
          </a:xfrm>
          <a:prstGeom prst="rect">
            <a:avLst/>
          </a:prstGeom>
        </p:spPr>
      </p:pic>
      <p:sp>
        <p:nvSpPr>
          <p:cNvPr id="8" name="Text Box 17">
            <a:extLst>
              <a:ext uri="{FF2B5EF4-FFF2-40B4-BE49-F238E27FC236}">
                <a16:creationId xmlns:a16="http://schemas.microsoft.com/office/drawing/2014/main" id="{F5AFCC07-2535-45DD-B359-C499C16F75AB}"/>
              </a:ext>
            </a:extLst>
          </p:cNvPr>
          <p:cNvSpPr txBox="1">
            <a:spLocks noChangeArrowheads="1"/>
          </p:cNvSpPr>
          <p:nvPr/>
        </p:nvSpPr>
        <p:spPr bwMode="auto">
          <a:xfrm>
            <a:off x="1" y="7203"/>
            <a:ext cx="12192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dirty="0">
                <a:solidFill>
                  <a:srgbClr val="00FF00"/>
                </a:solidFill>
              </a:rPr>
              <a:t>Natural Rights = Equality Under The Law</a:t>
            </a:r>
          </a:p>
        </p:txBody>
      </p:sp>
      <p:pic>
        <p:nvPicPr>
          <p:cNvPr id="9" name="Picture 8" descr="A picture containing person, person, wall, suit&#10;&#10;Description automatically generated">
            <a:extLst>
              <a:ext uri="{FF2B5EF4-FFF2-40B4-BE49-F238E27FC236}">
                <a16:creationId xmlns:a16="http://schemas.microsoft.com/office/drawing/2014/main" id="{EF3C511B-4F96-C2ED-E384-AC033F72D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105399"/>
            <a:ext cx="1752600" cy="1388335"/>
          </a:xfrm>
          <a:prstGeom prst="rect">
            <a:avLst/>
          </a:prstGeom>
        </p:spPr>
      </p:pic>
    </p:spTree>
    <p:extLst>
      <p:ext uri="{BB962C8B-B14F-4D97-AF65-F5344CB8AC3E}">
        <p14:creationId xmlns:p14="http://schemas.microsoft.com/office/powerpoint/2010/main" val="352764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0" grpId="0"/>
      <p:bldP spid="41" grpId="0"/>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a:xfrm>
            <a:off x="-62187" y="6624588"/>
            <a:ext cx="1814787" cy="231005"/>
          </a:xfrm>
        </p:spPr>
        <p:txBody>
          <a:bodyPr/>
          <a:lstStyle/>
          <a:p>
            <a:r>
              <a:rPr lang="en-US" dirty="0"/>
              <a:t>©ChristianEternalism.org</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sp>
        <p:nvSpPr>
          <p:cNvPr id="37" name="TextBox 36">
            <a:extLst>
              <a:ext uri="{FF2B5EF4-FFF2-40B4-BE49-F238E27FC236}">
                <a16:creationId xmlns:a16="http://schemas.microsoft.com/office/drawing/2014/main" id="{E06F2EE3-7FF8-4C1A-AB25-4DA1D685BA6D}"/>
              </a:ext>
            </a:extLst>
          </p:cNvPr>
          <p:cNvSpPr txBox="1"/>
          <p:nvPr/>
        </p:nvSpPr>
        <p:spPr>
          <a:xfrm>
            <a:off x="-38100" y="-76200"/>
            <a:ext cx="12268200" cy="553998"/>
          </a:xfrm>
          <a:prstGeom prst="rect">
            <a:avLst/>
          </a:prstGeom>
          <a:solidFill>
            <a:schemeClr val="bg1"/>
          </a:solidFill>
        </p:spPr>
        <p:txBody>
          <a:bodyPr wrap="square" lIns="0" tIns="0" rIns="0" bIns="0" rtlCol="0">
            <a:spAutoFit/>
          </a:bodyPr>
          <a:lstStyle/>
          <a:p>
            <a:pPr algn="ctr"/>
            <a:r>
              <a:rPr lang="en-US" sz="3600" spc="300" dirty="0"/>
              <a:t>NATURAL RIGHTS DEFINITION OF JUSTICE</a:t>
            </a:r>
          </a:p>
        </p:txBody>
      </p:sp>
      <p:sp>
        <p:nvSpPr>
          <p:cNvPr id="39" name="TextBox 38">
            <a:extLst>
              <a:ext uri="{FF2B5EF4-FFF2-40B4-BE49-F238E27FC236}">
                <a16:creationId xmlns:a16="http://schemas.microsoft.com/office/drawing/2014/main" id="{828EE305-54C5-435D-A316-399A1D51EA95}"/>
              </a:ext>
            </a:extLst>
          </p:cNvPr>
          <p:cNvSpPr txBox="1"/>
          <p:nvPr/>
        </p:nvSpPr>
        <p:spPr>
          <a:xfrm>
            <a:off x="-38100" y="454223"/>
            <a:ext cx="12230100" cy="307777"/>
          </a:xfrm>
          <a:prstGeom prst="rect">
            <a:avLst/>
          </a:prstGeom>
          <a:noFill/>
        </p:spPr>
        <p:txBody>
          <a:bodyPr wrap="square" lIns="0" tIns="0" rIns="0" bIns="0" rtlCol="0">
            <a:spAutoFit/>
          </a:bodyPr>
          <a:lstStyle/>
          <a:p>
            <a:pPr algn="ctr"/>
            <a:r>
              <a:rPr lang="en-US" sz="2000" dirty="0">
                <a:latin typeface="Arial" panose="020B0604020202020204" pitchFamily="34" charset="0"/>
                <a:cs typeface="Arial" panose="020B0604020202020204" pitchFamily="34" charset="0"/>
              </a:rPr>
              <a:t>Everything from Ethics and Above Is</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n-US"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n-US" sz="2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lang="en-US" sz="20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n-US"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r>
              <a:rPr lang="en-US" sz="2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n-US" sz="20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US" sz="2000" dirty="0">
                <a:latin typeface="Arial" panose="020B0604020202020204" pitchFamily="34" charset="0"/>
                <a:cs typeface="Arial" panose="020B0604020202020204" pitchFamily="34" charset="0"/>
              </a:rPr>
              <a:t>…</a:t>
            </a:r>
            <a:r>
              <a:rPr lang="en-US" sz="2000" dirty="0">
                <a:solidFill>
                  <a:srgbClr val="00B050"/>
                </a:solidFill>
                <a:latin typeface="Arial" panose="020B0604020202020204" pitchFamily="34" charset="0"/>
                <a:cs typeface="Arial" panose="020B0604020202020204" pitchFamily="34" charset="0"/>
              </a:rPr>
              <a:t>For Me</a:t>
            </a:r>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Against Me</a:t>
            </a:r>
            <a:r>
              <a:rPr lang="en-US" sz="2000" dirty="0">
                <a:latin typeface="Arial" panose="020B0604020202020204" pitchFamily="34" charset="0"/>
                <a:cs typeface="Arial" panose="020B0604020202020204" pitchFamily="34" charset="0"/>
              </a:rPr>
              <a:t>…Government Itself Is a Value</a:t>
            </a:r>
          </a:p>
        </p:txBody>
      </p:sp>
      <p:sp>
        <p:nvSpPr>
          <p:cNvPr id="40" name="TextBox 39">
            <a:extLst>
              <a:ext uri="{FF2B5EF4-FFF2-40B4-BE49-F238E27FC236}">
                <a16:creationId xmlns:a16="http://schemas.microsoft.com/office/drawing/2014/main" id="{ACD05998-2C92-4AA3-A0FF-8896DBDCC13E}"/>
              </a:ext>
            </a:extLst>
          </p:cNvPr>
          <p:cNvSpPr txBox="1"/>
          <p:nvPr/>
        </p:nvSpPr>
        <p:spPr>
          <a:xfrm rot="19147566" flipH="1">
            <a:off x="3877453" y="4318282"/>
            <a:ext cx="1032114" cy="153888"/>
          </a:xfrm>
          <a:prstGeom prst="rect">
            <a:avLst/>
          </a:prstGeom>
          <a:noFill/>
          <a:ln>
            <a:noFill/>
          </a:ln>
        </p:spPr>
        <p:txBody>
          <a:bodyPr wrap="square" lIns="0" tIns="0" rIns="0" bIns="0" rtlCol="0">
            <a:spAutoFit/>
          </a:bodyPr>
          <a:lstStyle/>
          <a:p>
            <a:pPr algn="ctr"/>
            <a:r>
              <a:rPr lang="en-US" sz="1000" b="1" dirty="0">
                <a:solidFill>
                  <a:schemeClr val="tx1">
                    <a:lumMod val="50000"/>
                    <a:lumOff val="50000"/>
                  </a:schemeClr>
                </a:solidFill>
                <a:latin typeface="Arial" panose="020B0604020202020204" pitchFamily="34" charset="0"/>
                <a:cs typeface="Arial" panose="020B0604020202020204" pitchFamily="34" charset="0"/>
              </a:rPr>
              <a:t>EPISTEMOLOGY</a:t>
            </a:r>
          </a:p>
        </p:txBody>
      </p:sp>
      <p:sp>
        <p:nvSpPr>
          <p:cNvPr id="41" name="TextBox 40">
            <a:extLst>
              <a:ext uri="{FF2B5EF4-FFF2-40B4-BE49-F238E27FC236}">
                <a16:creationId xmlns:a16="http://schemas.microsoft.com/office/drawing/2014/main" id="{1D5AA6F9-2D70-4F66-BE7C-9B8F2B65F9E4}"/>
              </a:ext>
            </a:extLst>
          </p:cNvPr>
          <p:cNvSpPr txBox="1"/>
          <p:nvPr/>
        </p:nvSpPr>
        <p:spPr>
          <a:xfrm flipH="1">
            <a:off x="2061148" y="4766401"/>
            <a:ext cx="1062753" cy="153888"/>
          </a:xfrm>
          <a:prstGeom prst="rect">
            <a:avLst/>
          </a:prstGeom>
          <a:noFill/>
          <a:ln>
            <a:noFill/>
          </a:ln>
        </p:spPr>
        <p:txBody>
          <a:bodyPr wrap="square" lIns="0" tIns="0" rIns="0" bIns="0" rtlCol="0">
            <a:spAutoFit/>
          </a:bodyPr>
          <a:lstStyle/>
          <a:p>
            <a:pPr algn="ctr"/>
            <a:r>
              <a:rPr lang="en-US" sz="1000" b="1" dirty="0">
                <a:solidFill>
                  <a:schemeClr val="tx1">
                    <a:lumMod val="50000"/>
                    <a:lumOff val="50000"/>
                  </a:schemeClr>
                </a:solidFill>
                <a:latin typeface="Arial" panose="020B0604020202020204" pitchFamily="34" charset="0"/>
                <a:cs typeface="Arial" panose="020B0604020202020204" pitchFamily="34" charset="0"/>
              </a:rPr>
              <a:t>METAPHYSICS</a:t>
            </a:r>
          </a:p>
        </p:txBody>
      </p:sp>
      <p:sp>
        <p:nvSpPr>
          <p:cNvPr id="42" name="TextBox 41">
            <a:extLst>
              <a:ext uri="{FF2B5EF4-FFF2-40B4-BE49-F238E27FC236}">
                <a16:creationId xmlns:a16="http://schemas.microsoft.com/office/drawing/2014/main" id="{CFF16CFF-A44A-4AD3-987B-CA24E1972B20}"/>
              </a:ext>
            </a:extLst>
          </p:cNvPr>
          <p:cNvSpPr txBox="1"/>
          <p:nvPr/>
        </p:nvSpPr>
        <p:spPr>
          <a:xfrm>
            <a:off x="5300099" y="5731014"/>
            <a:ext cx="284053" cy="307777"/>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1</a:t>
            </a:r>
          </a:p>
        </p:txBody>
      </p:sp>
      <p:sp>
        <p:nvSpPr>
          <p:cNvPr id="44" name="TextBox 43">
            <a:extLst>
              <a:ext uri="{FF2B5EF4-FFF2-40B4-BE49-F238E27FC236}">
                <a16:creationId xmlns:a16="http://schemas.microsoft.com/office/drawing/2014/main" id="{5DC990B0-6F0D-40D2-8280-188CB97DB5B6}"/>
              </a:ext>
            </a:extLst>
          </p:cNvPr>
          <p:cNvSpPr txBox="1"/>
          <p:nvPr/>
        </p:nvSpPr>
        <p:spPr>
          <a:xfrm rot="20238064" flipH="1">
            <a:off x="1822124" y="2598144"/>
            <a:ext cx="811119" cy="153888"/>
          </a:xfrm>
          <a:prstGeom prst="rect">
            <a:avLst/>
          </a:prstGeom>
          <a:noFill/>
          <a:ln>
            <a:noFill/>
          </a:ln>
        </p:spPr>
        <p:txBody>
          <a:bodyPr wrap="none" lIns="0" tIns="0" rIns="0" bIns="0" rtlCol="0">
            <a:spAutoFit/>
          </a:bodyPr>
          <a:lstStyle/>
          <a:p>
            <a:pPr algn="ctr"/>
            <a:r>
              <a:rPr lang="en-US" sz="1000" b="1" dirty="0">
                <a:solidFill>
                  <a:schemeClr val="tx1">
                    <a:lumMod val="50000"/>
                    <a:lumOff val="50000"/>
                  </a:schemeClr>
                </a:solidFill>
                <a:latin typeface="Arial" panose="020B0604020202020204" pitchFamily="34" charset="0"/>
                <a:cs typeface="Arial" panose="020B0604020202020204" pitchFamily="34" charset="0"/>
              </a:rPr>
              <a:t>AESTHETICS</a:t>
            </a:r>
          </a:p>
        </p:txBody>
      </p:sp>
      <p:sp>
        <p:nvSpPr>
          <p:cNvPr id="45" name="TextBox 44">
            <a:extLst>
              <a:ext uri="{FF2B5EF4-FFF2-40B4-BE49-F238E27FC236}">
                <a16:creationId xmlns:a16="http://schemas.microsoft.com/office/drawing/2014/main" id="{CB63D916-F470-47D3-BB8A-159B895C4E99}"/>
              </a:ext>
            </a:extLst>
          </p:cNvPr>
          <p:cNvSpPr txBox="1"/>
          <p:nvPr/>
        </p:nvSpPr>
        <p:spPr>
          <a:xfrm flipH="1">
            <a:off x="4667895" y="2406068"/>
            <a:ext cx="589905" cy="153888"/>
          </a:xfrm>
          <a:prstGeom prst="rect">
            <a:avLst/>
          </a:prstGeom>
          <a:noFill/>
          <a:ln>
            <a:noFill/>
          </a:ln>
        </p:spPr>
        <p:txBody>
          <a:bodyPr wrap="none" lIns="0" tIns="0" rIns="0" bIns="0" rtlCol="0">
            <a:spAutoFit/>
          </a:bodyPr>
          <a:lstStyle/>
          <a:p>
            <a:pPr algn="ctr"/>
            <a:r>
              <a:rPr lang="en-US" sz="1000" b="1" dirty="0">
                <a:solidFill>
                  <a:schemeClr val="tx1">
                    <a:lumMod val="50000"/>
                    <a:lumOff val="50000"/>
                  </a:schemeClr>
                </a:solidFill>
                <a:latin typeface="Arial" panose="020B0604020202020204" pitchFamily="34" charset="0"/>
                <a:cs typeface="Arial" panose="020B0604020202020204" pitchFamily="34" charset="0"/>
              </a:rPr>
              <a:t>POLITICS</a:t>
            </a:r>
          </a:p>
        </p:txBody>
      </p:sp>
      <p:sp>
        <p:nvSpPr>
          <p:cNvPr id="46" name="TextBox 45">
            <a:extLst>
              <a:ext uri="{FF2B5EF4-FFF2-40B4-BE49-F238E27FC236}">
                <a16:creationId xmlns:a16="http://schemas.microsoft.com/office/drawing/2014/main" id="{439C5B8F-0AFB-4096-9455-4005BC35A92A}"/>
              </a:ext>
            </a:extLst>
          </p:cNvPr>
          <p:cNvSpPr txBox="1"/>
          <p:nvPr/>
        </p:nvSpPr>
        <p:spPr>
          <a:xfrm>
            <a:off x="1905000" y="6230704"/>
            <a:ext cx="2708114" cy="615553"/>
          </a:xfrm>
          <a:prstGeom prst="rect">
            <a:avLst/>
          </a:prstGeom>
          <a:noFill/>
        </p:spPr>
        <p:txBody>
          <a:bodyPr wrap="none" lIns="182880" tIns="0" rIns="0" bIns="0" rtlCol="0">
            <a:spAutoFit/>
          </a:bodyPr>
          <a:lstStyle/>
          <a:p>
            <a:pPr algn="ctr"/>
            <a:r>
              <a:rPr lang="en-US" sz="4000" spc="600" dirty="0">
                <a:latin typeface="Arial" panose="020B0604020202020204" pitchFamily="34" charset="0"/>
                <a:cs typeface="Arial" panose="020B0604020202020204" pitchFamily="34" charset="0"/>
              </a:rPr>
              <a:t>MY LIFE</a:t>
            </a:r>
          </a:p>
        </p:txBody>
      </p:sp>
      <p:grpSp>
        <p:nvGrpSpPr>
          <p:cNvPr id="70" name="Group 69">
            <a:extLst>
              <a:ext uri="{FF2B5EF4-FFF2-40B4-BE49-F238E27FC236}">
                <a16:creationId xmlns:a16="http://schemas.microsoft.com/office/drawing/2014/main" id="{2507E47D-CCE7-406D-9659-F2C8870C8D27}"/>
              </a:ext>
            </a:extLst>
          </p:cNvPr>
          <p:cNvGrpSpPr/>
          <p:nvPr/>
        </p:nvGrpSpPr>
        <p:grpSpPr>
          <a:xfrm>
            <a:off x="2667000" y="5963337"/>
            <a:ext cx="1258139" cy="229194"/>
            <a:chOff x="6823516" y="5293305"/>
            <a:chExt cx="688648" cy="229194"/>
          </a:xfrm>
        </p:grpSpPr>
        <p:sp>
          <p:nvSpPr>
            <p:cNvPr id="71" name="Rectangle: Rounded Corners 200">
              <a:extLst>
                <a:ext uri="{FF2B5EF4-FFF2-40B4-BE49-F238E27FC236}">
                  <a16:creationId xmlns:a16="http://schemas.microsoft.com/office/drawing/2014/main" id="{A9640A0B-D85B-40CE-ADEF-CB89A1C6AE99}"/>
                </a:ext>
              </a:extLst>
            </p:cNvPr>
            <p:cNvSpPr/>
            <p:nvPr/>
          </p:nvSpPr>
          <p:spPr>
            <a:xfrm>
              <a:off x="6849749" y="5293305"/>
              <a:ext cx="624977" cy="22919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EB30A5E1-C1C5-45C5-A6FD-441914AB61F9}"/>
                </a:ext>
              </a:extLst>
            </p:cNvPr>
            <p:cNvSpPr txBox="1"/>
            <p:nvPr/>
          </p:nvSpPr>
          <p:spPr>
            <a:xfrm>
              <a:off x="6823516" y="5331419"/>
              <a:ext cx="688648" cy="153888"/>
            </a:xfrm>
            <a:prstGeom prst="rect">
              <a:avLst/>
            </a:prstGeom>
            <a:noFill/>
          </p:spPr>
          <p:txBody>
            <a:bodyPr wrap="square" lIns="0" tIns="0" rIns="0" bIns="0" rtlCol="0">
              <a:spAutoFit/>
            </a:bodyPr>
            <a:lstStyle/>
            <a:p>
              <a:pPr algn="ctr"/>
              <a:r>
                <a:rPr lang="en-US" sz="1000" dirty="0">
                  <a:solidFill>
                    <a:schemeClr val="bg1"/>
                  </a:solidFill>
                  <a:latin typeface="Arial" panose="020B0604020202020204" pitchFamily="34" charset="0"/>
                  <a:cs typeface="Arial" panose="020B0604020202020204" pitchFamily="34" charset="0"/>
                </a:rPr>
                <a:t>AXIOMS</a:t>
              </a:r>
            </a:p>
          </p:txBody>
        </p:sp>
      </p:grpSp>
      <p:sp>
        <p:nvSpPr>
          <p:cNvPr id="73" name="Left Brace 72">
            <a:extLst>
              <a:ext uri="{FF2B5EF4-FFF2-40B4-BE49-F238E27FC236}">
                <a16:creationId xmlns:a16="http://schemas.microsoft.com/office/drawing/2014/main" id="{6EAA98D0-4E1D-439A-A764-863A89297955}"/>
              </a:ext>
            </a:extLst>
          </p:cNvPr>
          <p:cNvSpPr/>
          <p:nvPr/>
        </p:nvSpPr>
        <p:spPr>
          <a:xfrm>
            <a:off x="1219230" y="2189056"/>
            <a:ext cx="437789" cy="157624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Left Brace 73">
            <a:extLst>
              <a:ext uri="{FF2B5EF4-FFF2-40B4-BE49-F238E27FC236}">
                <a16:creationId xmlns:a16="http://schemas.microsoft.com/office/drawing/2014/main" id="{45492062-34B7-4FFF-9A64-1FCA411AD3F1}"/>
              </a:ext>
            </a:extLst>
          </p:cNvPr>
          <p:cNvSpPr/>
          <p:nvPr/>
        </p:nvSpPr>
        <p:spPr>
          <a:xfrm>
            <a:off x="1216662" y="3783548"/>
            <a:ext cx="441400" cy="244715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402FD10D-C59E-4DD7-9634-C6859904EB8F}"/>
              </a:ext>
            </a:extLst>
          </p:cNvPr>
          <p:cNvSpPr txBox="1"/>
          <p:nvPr/>
        </p:nvSpPr>
        <p:spPr>
          <a:xfrm>
            <a:off x="196425" y="4658391"/>
            <a:ext cx="1199046" cy="751809"/>
          </a:xfrm>
          <a:prstGeom prst="rect">
            <a:avLst/>
          </a:prstGeom>
          <a:noFill/>
        </p:spPr>
        <p:txBody>
          <a:bodyPr wrap="none" lIns="0" tIns="0" rIns="0" bIns="0" rtlCol="0">
            <a:spAutoFit/>
          </a:bodyPr>
          <a:lstStyle/>
          <a:p>
            <a:pPr algn="ctr">
              <a:lnSpc>
                <a:spcPct val="120000"/>
              </a:lnSpc>
            </a:pPr>
            <a:r>
              <a:rPr lang="en-US" sz="1400" b="1" dirty="0">
                <a:latin typeface="Arial" panose="020B0604020202020204" pitchFamily="34" charset="0"/>
                <a:cs typeface="Arial" panose="020B0604020202020204" pitchFamily="34" charset="0"/>
              </a:rPr>
              <a:t>DESCRIPTIVE</a:t>
            </a:r>
          </a:p>
          <a:p>
            <a:pPr algn="ctr">
              <a:lnSpc>
                <a:spcPct val="120000"/>
              </a:lnSpc>
            </a:pPr>
            <a:r>
              <a:rPr lang="en-US" sz="1400" b="1" dirty="0">
                <a:latin typeface="Arial" panose="020B0604020202020204" pitchFamily="34" charset="0"/>
                <a:cs typeface="Arial" panose="020B0604020202020204" pitchFamily="34" charset="0"/>
              </a:rPr>
              <a:t>TRUTHS</a:t>
            </a:r>
          </a:p>
          <a:p>
            <a:pPr algn="ctr">
              <a:lnSpc>
                <a:spcPct val="120000"/>
              </a:lnSpc>
            </a:pPr>
            <a:r>
              <a:rPr lang="en-US" sz="1400" b="1" dirty="0">
                <a:solidFill>
                  <a:srgbClr val="00B050"/>
                </a:solidFill>
              </a:rPr>
              <a:t>“IS”</a:t>
            </a:r>
          </a:p>
        </p:txBody>
      </p:sp>
      <p:sp>
        <p:nvSpPr>
          <p:cNvPr id="76" name="TextBox 75">
            <a:extLst>
              <a:ext uri="{FF2B5EF4-FFF2-40B4-BE49-F238E27FC236}">
                <a16:creationId xmlns:a16="http://schemas.microsoft.com/office/drawing/2014/main" id="{C827BD85-3FAD-4367-B502-5B32C94015EF}"/>
              </a:ext>
            </a:extLst>
          </p:cNvPr>
          <p:cNvSpPr txBox="1"/>
          <p:nvPr/>
        </p:nvSpPr>
        <p:spPr>
          <a:xfrm>
            <a:off x="76200" y="2600991"/>
            <a:ext cx="1319272" cy="751809"/>
          </a:xfrm>
          <a:prstGeom prst="rect">
            <a:avLst/>
          </a:prstGeom>
          <a:noFill/>
        </p:spPr>
        <p:txBody>
          <a:bodyPr wrap="none" lIns="0" tIns="0" rIns="0" bIns="0" rtlCol="0">
            <a:spAutoFit/>
          </a:bodyPr>
          <a:lstStyle/>
          <a:p>
            <a:pPr algn="ctr">
              <a:lnSpc>
                <a:spcPct val="120000"/>
              </a:lnSpc>
            </a:pPr>
            <a:r>
              <a:rPr lang="en-US" sz="1400" b="1" dirty="0">
                <a:latin typeface="Arial" panose="020B0604020202020204" pitchFamily="34" charset="0"/>
                <a:cs typeface="Arial" panose="020B0604020202020204" pitchFamily="34" charset="0"/>
              </a:rPr>
              <a:t>PRESCRIPTIVE</a:t>
            </a:r>
          </a:p>
          <a:p>
            <a:pPr algn="ctr">
              <a:lnSpc>
                <a:spcPct val="120000"/>
              </a:lnSpc>
            </a:pPr>
            <a:r>
              <a:rPr lang="en-US" sz="1400" b="1" dirty="0">
                <a:latin typeface="Arial" panose="020B0604020202020204" pitchFamily="34" charset="0"/>
                <a:cs typeface="Arial" panose="020B0604020202020204" pitchFamily="34" charset="0"/>
              </a:rPr>
              <a:t>TRUTHS</a:t>
            </a:r>
          </a:p>
          <a:p>
            <a:pPr algn="ctr">
              <a:lnSpc>
                <a:spcPct val="120000"/>
              </a:lnSpc>
            </a:pPr>
            <a:r>
              <a:rPr lang="en-US" sz="1400" b="1" dirty="0">
                <a:solidFill>
                  <a:srgbClr val="00B050"/>
                </a:solidFill>
              </a:rPr>
              <a:t>“OUGHT”</a:t>
            </a:r>
          </a:p>
        </p:txBody>
      </p:sp>
      <p:sp>
        <p:nvSpPr>
          <p:cNvPr id="77" name="TextBox 76">
            <a:extLst>
              <a:ext uri="{FF2B5EF4-FFF2-40B4-BE49-F238E27FC236}">
                <a16:creationId xmlns:a16="http://schemas.microsoft.com/office/drawing/2014/main" id="{14CE1613-A000-4F1D-822B-07663F5E8E6C}"/>
              </a:ext>
            </a:extLst>
          </p:cNvPr>
          <p:cNvSpPr txBox="1"/>
          <p:nvPr/>
        </p:nvSpPr>
        <p:spPr>
          <a:xfrm>
            <a:off x="4913202" y="3962400"/>
            <a:ext cx="3316398"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Our MORAL Right to Life, Liberty, Property and the Pursuit of Happiness</a:t>
            </a:r>
          </a:p>
        </p:txBody>
      </p:sp>
      <p:sp>
        <p:nvSpPr>
          <p:cNvPr id="78" name="TextBox 77">
            <a:extLst>
              <a:ext uri="{FF2B5EF4-FFF2-40B4-BE49-F238E27FC236}">
                <a16:creationId xmlns:a16="http://schemas.microsoft.com/office/drawing/2014/main" id="{E4EB29F3-AB62-46F0-AAC8-784CFF2517A3}"/>
              </a:ext>
            </a:extLst>
          </p:cNvPr>
          <p:cNvSpPr txBox="1"/>
          <p:nvPr/>
        </p:nvSpPr>
        <p:spPr>
          <a:xfrm>
            <a:off x="5060643" y="5257800"/>
            <a:ext cx="2940357" cy="1015663"/>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Our MORAL Rights</a:t>
            </a:r>
          </a:p>
          <a:p>
            <a:pPr algn="ctr"/>
            <a:r>
              <a:rPr lang="en-US" sz="2000" dirty="0">
                <a:latin typeface="Arial" panose="020B0604020202020204" pitchFamily="34" charset="0"/>
                <a:cs typeface="Arial" panose="020B0604020202020204" pitchFamily="34" charset="0"/>
              </a:rPr>
              <a:t>Becomes LEGAL Rights</a:t>
            </a:r>
          </a:p>
          <a:p>
            <a:pPr algn="ctr"/>
            <a:r>
              <a:rPr lang="en-US" sz="2000" dirty="0">
                <a:latin typeface="Arial" panose="020B0604020202020204" pitchFamily="34" charset="0"/>
                <a:cs typeface="Arial" panose="020B0604020202020204" pitchFamily="34" charset="0"/>
              </a:rPr>
              <a:t>When Protected</a:t>
            </a:r>
          </a:p>
        </p:txBody>
      </p:sp>
      <p:sp>
        <p:nvSpPr>
          <p:cNvPr id="79" name="TextBox 78">
            <a:extLst>
              <a:ext uri="{FF2B5EF4-FFF2-40B4-BE49-F238E27FC236}">
                <a16:creationId xmlns:a16="http://schemas.microsoft.com/office/drawing/2014/main" id="{7296303D-A057-46C2-A5FB-8E9972CFE65B}"/>
              </a:ext>
            </a:extLst>
          </p:cNvPr>
          <p:cNvSpPr txBox="1"/>
          <p:nvPr/>
        </p:nvSpPr>
        <p:spPr>
          <a:xfrm flipH="1">
            <a:off x="2396682" y="3425568"/>
            <a:ext cx="469679" cy="153888"/>
          </a:xfrm>
          <a:prstGeom prst="rect">
            <a:avLst/>
          </a:prstGeom>
          <a:noFill/>
          <a:ln>
            <a:noFill/>
          </a:ln>
        </p:spPr>
        <p:txBody>
          <a:bodyPr wrap="none" lIns="0" tIns="0" rIns="0" bIns="0" rtlCol="0">
            <a:spAutoFit/>
          </a:bodyPr>
          <a:lstStyle/>
          <a:p>
            <a:pPr algn="ctr"/>
            <a:r>
              <a:rPr lang="en-US" sz="1000" b="1" dirty="0">
                <a:solidFill>
                  <a:schemeClr val="tx1">
                    <a:lumMod val="50000"/>
                    <a:lumOff val="50000"/>
                  </a:schemeClr>
                </a:solidFill>
                <a:latin typeface="Arial" panose="020B0604020202020204" pitchFamily="34" charset="0"/>
                <a:cs typeface="Arial" panose="020B0604020202020204" pitchFamily="34" charset="0"/>
              </a:rPr>
              <a:t>ETHICS</a:t>
            </a:r>
          </a:p>
        </p:txBody>
      </p:sp>
      <p:sp>
        <p:nvSpPr>
          <p:cNvPr id="80" name="TextBox 79">
            <a:extLst>
              <a:ext uri="{FF2B5EF4-FFF2-40B4-BE49-F238E27FC236}">
                <a16:creationId xmlns:a16="http://schemas.microsoft.com/office/drawing/2014/main" id="{77E93A4E-A311-43CD-BFFA-4462C6A1CDCF}"/>
              </a:ext>
            </a:extLst>
          </p:cNvPr>
          <p:cNvSpPr txBox="1"/>
          <p:nvPr/>
        </p:nvSpPr>
        <p:spPr>
          <a:xfrm>
            <a:off x="3774147" y="3239594"/>
            <a:ext cx="5594181"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“To Secure These Rights Governments Are Instituted Among Men”</a:t>
            </a:r>
          </a:p>
        </p:txBody>
      </p:sp>
      <p:sp>
        <p:nvSpPr>
          <p:cNvPr id="81" name="TextBox 80">
            <a:extLst>
              <a:ext uri="{FF2B5EF4-FFF2-40B4-BE49-F238E27FC236}">
                <a16:creationId xmlns:a16="http://schemas.microsoft.com/office/drawing/2014/main" id="{288E622E-3FEC-4497-A80B-4B82F42DC16E}"/>
              </a:ext>
            </a:extLst>
          </p:cNvPr>
          <p:cNvSpPr txBox="1"/>
          <p:nvPr/>
        </p:nvSpPr>
        <p:spPr>
          <a:xfrm>
            <a:off x="4156584" y="2881915"/>
            <a:ext cx="936154" cy="153888"/>
          </a:xfrm>
          <a:prstGeom prst="rect">
            <a:avLst/>
          </a:prstGeom>
          <a:noFill/>
        </p:spPr>
        <p:txBody>
          <a:bodyPr wrap="none" lIns="0" tIns="0" rIns="0" bIns="0" rtlCol="0">
            <a:spAutoFit/>
          </a:bodyPr>
          <a:lstStyle/>
          <a:p>
            <a:r>
              <a:rPr lang="en-US" sz="1000" dirty="0">
                <a:latin typeface="Arial" panose="020B0604020202020204" pitchFamily="34" charset="0"/>
                <a:cs typeface="Arial" panose="020B0604020202020204" pitchFamily="34" charset="0"/>
              </a:rPr>
              <a:t>Individual Rights</a:t>
            </a:r>
          </a:p>
        </p:txBody>
      </p:sp>
      <p:grpSp>
        <p:nvGrpSpPr>
          <p:cNvPr id="16" name="Group 15">
            <a:extLst>
              <a:ext uri="{FF2B5EF4-FFF2-40B4-BE49-F238E27FC236}">
                <a16:creationId xmlns:a16="http://schemas.microsoft.com/office/drawing/2014/main" id="{E44297E1-B925-460C-8E7D-87FBFF0AB63F}"/>
              </a:ext>
            </a:extLst>
          </p:cNvPr>
          <p:cNvGrpSpPr/>
          <p:nvPr/>
        </p:nvGrpSpPr>
        <p:grpSpPr>
          <a:xfrm>
            <a:off x="2903397" y="798848"/>
            <a:ext cx="7532259" cy="2389693"/>
            <a:chOff x="2903397" y="798848"/>
            <a:chExt cx="7532259" cy="2389693"/>
          </a:xfrm>
        </p:grpSpPr>
        <p:pic>
          <p:nvPicPr>
            <p:cNvPr id="11" name="Picture 10">
              <a:extLst>
                <a:ext uri="{FF2B5EF4-FFF2-40B4-BE49-F238E27FC236}">
                  <a16:creationId xmlns:a16="http://schemas.microsoft.com/office/drawing/2014/main" id="{29F2D97D-0950-4D0B-91E7-2B05D17E4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662" y="960942"/>
              <a:ext cx="565150" cy="2227599"/>
            </a:xfrm>
            <a:prstGeom prst="rect">
              <a:avLst/>
            </a:prstGeom>
          </p:spPr>
        </p:pic>
        <p:grpSp>
          <p:nvGrpSpPr>
            <p:cNvPr id="15" name="Group 14">
              <a:extLst>
                <a:ext uri="{FF2B5EF4-FFF2-40B4-BE49-F238E27FC236}">
                  <a16:creationId xmlns:a16="http://schemas.microsoft.com/office/drawing/2014/main" id="{340AC7D9-A629-4D79-BA5F-0320921750D0}"/>
                </a:ext>
              </a:extLst>
            </p:cNvPr>
            <p:cNvGrpSpPr/>
            <p:nvPr/>
          </p:nvGrpSpPr>
          <p:grpSpPr>
            <a:xfrm>
              <a:off x="2903397" y="798848"/>
              <a:ext cx="7532259" cy="1049941"/>
              <a:chOff x="2903397" y="798848"/>
              <a:chExt cx="7532259" cy="1049941"/>
            </a:xfrm>
          </p:grpSpPr>
          <p:pic>
            <p:nvPicPr>
              <p:cNvPr id="12" name="Picture 11" descr="A picture containing text, umbrella, accessory&#10;&#10;Description automatically generated">
                <a:extLst>
                  <a:ext uri="{FF2B5EF4-FFF2-40B4-BE49-F238E27FC236}">
                    <a16:creationId xmlns:a16="http://schemas.microsoft.com/office/drawing/2014/main" id="{D641D3A6-D735-4155-B756-4358EB1263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3397" y="798848"/>
                <a:ext cx="7532259" cy="1049941"/>
              </a:xfrm>
              <a:prstGeom prst="rect">
                <a:avLst/>
              </a:prstGeom>
            </p:spPr>
          </p:pic>
          <p:sp>
            <p:nvSpPr>
              <p:cNvPr id="91" name="TextBox 90">
                <a:extLst>
                  <a:ext uri="{FF2B5EF4-FFF2-40B4-BE49-F238E27FC236}">
                    <a16:creationId xmlns:a16="http://schemas.microsoft.com/office/drawing/2014/main" id="{69D19246-4C69-4FDB-B4B1-BEF0A3397DA8}"/>
                  </a:ext>
                </a:extLst>
              </p:cNvPr>
              <p:cNvSpPr txBox="1"/>
              <p:nvPr/>
            </p:nvSpPr>
            <p:spPr>
              <a:xfrm>
                <a:off x="4805517" y="1211010"/>
                <a:ext cx="3463449"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CONSTITUTIONAL REPUBLIC</a:t>
                </a:r>
              </a:p>
            </p:txBody>
          </p:sp>
        </p:grpSp>
      </p:grpSp>
      <p:grpSp>
        <p:nvGrpSpPr>
          <p:cNvPr id="13" name="Group 12">
            <a:extLst>
              <a:ext uri="{FF2B5EF4-FFF2-40B4-BE49-F238E27FC236}">
                <a16:creationId xmlns:a16="http://schemas.microsoft.com/office/drawing/2014/main" id="{D282AC24-3538-44C8-A90F-93B426C31D69}"/>
              </a:ext>
            </a:extLst>
          </p:cNvPr>
          <p:cNvGrpSpPr/>
          <p:nvPr/>
        </p:nvGrpSpPr>
        <p:grpSpPr>
          <a:xfrm>
            <a:off x="1527632" y="1604581"/>
            <a:ext cx="4034968" cy="4401209"/>
            <a:chOff x="1491660" y="1604581"/>
            <a:chExt cx="4034968" cy="4401209"/>
          </a:xfrm>
        </p:grpSpPr>
        <p:grpSp>
          <p:nvGrpSpPr>
            <p:cNvPr id="82" name="Group 81">
              <a:extLst>
                <a:ext uri="{FF2B5EF4-FFF2-40B4-BE49-F238E27FC236}">
                  <a16:creationId xmlns:a16="http://schemas.microsoft.com/office/drawing/2014/main" id="{80AD7FDB-403D-4B01-BD98-66D28653FA09}"/>
                </a:ext>
              </a:extLst>
            </p:cNvPr>
            <p:cNvGrpSpPr/>
            <p:nvPr/>
          </p:nvGrpSpPr>
          <p:grpSpPr>
            <a:xfrm>
              <a:off x="1491660" y="1604581"/>
              <a:ext cx="4034968" cy="4401209"/>
              <a:chOff x="0" y="1451250"/>
              <a:chExt cx="4578304" cy="5030627"/>
            </a:xfrm>
          </p:grpSpPr>
          <p:pic>
            <p:nvPicPr>
              <p:cNvPr id="83" name="Picture 82">
                <a:extLst>
                  <a:ext uri="{FF2B5EF4-FFF2-40B4-BE49-F238E27FC236}">
                    <a16:creationId xmlns:a16="http://schemas.microsoft.com/office/drawing/2014/main" id="{84F8DDC5-381A-4252-BD1C-07DB83FF49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0" y="1452949"/>
                <a:ext cx="4571751" cy="5028928"/>
              </a:xfrm>
              <a:prstGeom prst="rect">
                <a:avLst/>
              </a:prstGeom>
            </p:spPr>
          </p:pic>
          <p:pic>
            <p:nvPicPr>
              <p:cNvPr id="84" name="Picture 83">
                <a:extLst>
                  <a:ext uri="{FF2B5EF4-FFF2-40B4-BE49-F238E27FC236}">
                    <a16:creationId xmlns:a16="http://schemas.microsoft.com/office/drawing/2014/main" id="{655B0F13-7921-484D-9AE8-A5A3349A6C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597213"/>
                <a:ext cx="1407083" cy="685763"/>
              </a:xfrm>
              <a:prstGeom prst="rect">
                <a:avLst/>
              </a:prstGeom>
            </p:spPr>
          </p:pic>
          <p:pic>
            <p:nvPicPr>
              <p:cNvPr id="85" name="Picture 84">
                <a:extLst>
                  <a:ext uri="{FF2B5EF4-FFF2-40B4-BE49-F238E27FC236}">
                    <a16:creationId xmlns:a16="http://schemas.microsoft.com/office/drawing/2014/main" id="{930FCAE2-A2D5-4386-A82D-B532AA8A6C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0879" y="2500074"/>
                <a:ext cx="1747425" cy="452096"/>
              </a:xfrm>
              <a:prstGeom prst="rect">
                <a:avLst/>
              </a:prstGeom>
            </p:spPr>
          </p:pic>
          <p:pic>
            <p:nvPicPr>
              <p:cNvPr id="86" name="Picture 85">
                <a:extLst>
                  <a:ext uri="{FF2B5EF4-FFF2-40B4-BE49-F238E27FC236}">
                    <a16:creationId xmlns:a16="http://schemas.microsoft.com/office/drawing/2014/main" id="{D6CC7618-8654-46D8-9FDF-6FE697E80F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2365" y="1451250"/>
                <a:ext cx="721321" cy="1092141"/>
              </a:xfrm>
              <a:prstGeom prst="rect">
                <a:avLst/>
              </a:prstGeom>
            </p:spPr>
          </p:pic>
        </p:grpSp>
        <p:pic>
          <p:nvPicPr>
            <p:cNvPr id="53" name="Shirt-Green" descr="A picture containing plant&#10;&#10;Description automatically generated">
              <a:extLst>
                <a:ext uri="{FF2B5EF4-FFF2-40B4-BE49-F238E27FC236}">
                  <a16:creationId xmlns:a16="http://schemas.microsoft.com/office/drawing/2014/main" id="{37F16F8E-334B-40DE-AA99-81E13CF60B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0578" y="2332288"/>
              <a:ext cx="1663424" cy="1469117"/>
            </a:xfrm>
            <a:prstGeom prst="rect">
              <a:avLst/>
            </a:prstGeom>
          </p:spPr>
        </p:pic>
      </p:grpSp>
      <p:grpSp>
        <p:nvGrpSpPr>
          <p:cNvPr id="17" name="Group 16">
            <a:extLst>
              <a:ext uri="{FF2B5EF4-FFF2-40B4-BE49-F238E27FC236}">
                <a16:creationId xmlns:a16="http://schemas.microsoft.com/office/drawing/2014/main" id="{E14C01D2-9FB9-44A3-8BB9-847B053F12B4}"/>
              </a:ext>
            </a:extLst>
          </p:cNvPr>
          <p:cNvGrpSpPr/>
          <p:nvPr/>
        </p:nvGrpSpPr>
        <p:grpSpPr>
          <a:xfrm>
            <a:off x="7559764" y="1534333"/>
            <a:ext cx="4098836" cy="5296864"/>
            <a:chOff x="7559764" y="1534333"/>
            <a:chExt cx="4098836" cy="5296864"/>
          </a:xfrm>
        </p:grpSpPr>
        <p:sp>
          <p:nvSpPr>
            <p:cNvPr id="47" name="TextBox 46">
              <a:extLst>
                <a:ext uri="{FF2B5EF4-FFF2-40B4-BE49-F238E27FC236}">
                  <a16:creationId xmlns:a16="http://schemas.microsoft.com/office/drawing/2014/main" id="{1FB8A35D-6F35-4D75-B86F-2725401C3CED}"/>
                </a:ext>
              </a:extLst>
            </p:cNvPr>
            <p:cNvSpPr txBox="1"/>
            <p:nvPr/>
          </p:nvSpPr>
          <p:spPr>
            <a:xfrm>
              <a:off x="8028102" y="6215644"/>
              <a:ext cx="3398366" cy="615553"/>
            </a:xfrm>
            <a:prstGeom prst="rect">
              <a:avLst/>
            </a:prstGeom>
            <a:noFill/>
          </p:spPr>
          <p:txBody>
            <a:bodyPr wrap="none" lIns="0" tIns="0" rIns="0" bIns="0" rtlCol="0">
              <a:spAutoFit/>
            </a:bodyPr>
            <a:lstStyle/>
            <a:p>
              <a:pPr algn="ctr"/>
              <a:r>
                <a:rPr lang="en-US" sz="4000" spc="600" dirty="0">
                  <a:latin typeface="Arial" panose="020B0604020202020204" pitchFamily="34" charset="0"/>
                  <a:cs typeface="Arial" panose="020B0604020202020204" pitchFamily="34" charset="0"/>
                </a:rPr>
                <a:t>YOUR LIFE</a:t>
              </a:r>
            </a:p>
          </p:txBody>
        </p:sp>
        <p:grpSp>
          <p:nvGrpSpPr>
            <p:cNvPr id="98" name="Group 97">
              <a:extLst>
                <a:ext uri="{FF2B5EF4-FFF2-40B4-BE49-F238E27FC236}">
                  <a16:creationId xmlns:a16="http://schemas.microsoft.com/office/drawing/2014/main" id="{CAC8B4F3-4887-44FA-954E-B75BEE6A9942}"/>
                </a:ext>
              </a:extLst>
            </p:cNvPr>
            <p:cNvGrpSpPr/>
            <p:nvPr/>
          </p:nvGrpSpPr>
          <p:grpSpPr>
            <a:xfrm>
              <a:off x="9159975" y="5955473"/>
              <a:ext cx="1246168" cy="229194"/>
              <a:chOff x="6402426" y="5293305"/>
              <a:chExt cx="688648" cy="229194"/>
            </a:xfrm>
          </p:grpSpPr>
          <p:sp>
            <p:nvSpPr>
              <p:cNvPr id="99" name="Rectangle: Rounded Corners 200">
                <a:extLst>
                  <a:ext uri="{FF2B5EF4-FFF2-40B4-BE49-F238E27FC236}">
                    <a16:creationId xmlns:a16="http://schemas.microsoft.com/office/drawing/2014/main" id="{20CBA232-A15B-4BA6-9369-F5F25C2F38AA}"/>
                  </a:ext>
                </a:extLst>
              </p:cNvPr>
              <p:cNvSpPr/>
              <p:nvPr/>
            </p:nvSpPr>
            <p:spPr>
              <a:xfrm>
                <a:off x="6435709" y="5293305"/>
                <a:ext cx="624977" cy="22919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B5C55CB6-87BE-4C63-B2EA-2D31AE1D7A9A}"/>
                  </a:ext>
                </a:extLst>
              </p:cNvPr>
              <p:cNvSpPr txBox="1"/>
              <p:nvPr/>
            </p:nvSpPr>
            <p:spPr>
              <a:xfrm>
                <a:off x="6402426" y="5331419"/>
                <a:ext cx="688648" cy="153888"/>
              </a:xfrm>
              <a:prstGeom prst="rect">
                <a:avLst/>
              </a:prstGeom>
              <a:noFill/>
            </p:spPr>
            <p:txBody>
              <a:bodyPr wrap="square" lIns="0" tIns="0" rIns="0" bIns="0" rtlCol="0">
                <a:spAutoFit/>
              </a:bodyPr>
              <a:lstStyle/>
              <a:p>
                <a:pPr algn="ctr"/>
                <a:r>
                  <a:rPr lang="en-US" sz="1000" dirty="0">
                    <a:solidFill>
                      <a:schemeClr val="bg1"/>
                    </a:solidFill>
                    <a:latin typeface="Arial" panose="020B0604020202020204" pitchFamily="34" charset="0"/>
                    <a:cs typeface="Arial" panose="020B0604020202020204" pitchFamily="34" charset="0"/>
                  </a:rPr>
                  <a:t>AXIOMS</a:t>
                </a:r>
              </a:p>
            </p:txBody>
          </p:sp>
        </p:grpSp>
        <p:sp>
          <p:nvSpPr>
            <p:cNvPr id="101" name="TextBox 100">
              <a:extLst>
                <a:ext uri="{FF2B5EF4-FFF2-40B4-BE49-F238E27FC236}">
                  <a16:creationId xmlns:a16="http://schemas.microsoft.com/office/drawing/2014/main" id="{81C09DEE-18BA-4E34-BC14-711E70CD3610}"/>
                </a:ext>
              </a:extLst>
            </p:cNvPr>
            <p:cNvSpPr txBox="1"/>
            <p:nvPr/>
          </p:nvSpPr>
          <p:spPr>
            <a:xfrm flipH="1">
              <a:off x="7924800" y="2370461"/>
              <a:ext cx="589905" cy="153888"/>
            </a:xfrm>
            <a:prstGeom prst="rect">
              <a:avLst/>
            </a:prstGeom>
            <a:noFill/>
            <a:ln>
              <a:noFill/>
            </a:ln>
          </p:spPr>
          <p:txBody>
            <a:bodyPr wrap="none" lIns="0" tIns="0" rIns="0" bIns="0" rtlCol="0">
              <a:spAutoFit/>
            </a:bodyPr>
            <a:lstStyle/>
            <a:p>
              <a:pPr algn="ctr"/>
              <a:r>
                <a:rPr lang="en-US" sz="1000" b="1" dirty="0">
                  <a:solidFill>
                    <a:schemeClr val="tx1">
                      <a:lumMod val="50000"/>
                      <a:lumOff val="50000"/>
                    </a:schemeClr>
                  </a:solidFill>
                  <a:latin typeface="Arial" panose="020B0604020202020204" pitchFamily="34" charset="0"/>
                  <a:cs typeface="Arial" panose="020B0604020202020204" pitchFamily="34" charset="0"/>
                </a:rPr>
                <a:t>POLITICS</a:t>
              </a:r>
            </a:p>
          </p:txBody>
        </p:sp>
        <p:sp>
          <p:nvSpPr>
            <p:cNvPr id="102" name="TextBox 101">
              <a:extLst>
                <a:ext uri="{FF2B5EF4-FFF2-40B4-BE49-F238E27FC236}">
                  <a16:creationId xmlns:a16="http://schemas.microsoft.com/office/drawing/2014/main" id="{893A613C-2223-468A-8A16-F34D17A84797}"/>
                </a:ext>
              </a:extLst>
            </p:cNvPr>
            <p:cNvSpPr txBox="1"/>
            <p:nvPr/>
          </p:nvSpPr>
          <p:spPr>
            <a:xfrm>
              <a:off x="7930183" y="2864756"/>
              <a:ext cx="936154" cy="153888"/>
            </a:xfrm>
            <a:prstGeom prst="rect">
              <a:avLst/>
            </a:prstGeom>
            <a:noFill/>
          </p:spPr>
          <p:txBody>
            <a:bodyPr wrap="none" lIns="0" tIns="0" rIns="0" bIns="0" rtlCol="0">
              <a:spAutoFit/>
            </a:bodyPr>
            <a:lstStyle/>
            <a:p>
              <a:r>
                <a:rPr lang="en-US" sz="1000" dirty="0">
                  <a:latin typeface="Arial" panose="020B0604020202020204" pitchFamily="34" charset="0"/>
                  <a:cs typeface="Arial" panose="020B0604020202020204" pitchFamily="34" charset="0"/>
                </a:rPr>
                <a:t>Individual Rights</a:t>
              </a:r>
            </a:p>
          </p:txBody>
        </p:sp>
        <p:pic>
          <p:nvPicPr>
            <p:cNvPr id="97" name="Picture 96">
              <a:extLst>
                <a:ext uri="{FF2B5EF4-FFF2-40B4-BE49-F238E27FC236}">
                  <a16:creationId xmlns:a16="http://schemas.microsoft.com/office/drawing/2014/main" id="{4707B7C0-7914-4D92-A675-46DC4DC6A0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9764" y="1534333"/>
              <a:ext cx="4098836" cy="4471457"/>
            </a:xfrm>
            <a:prstGeom prst="rect">
              <a:avLst/>
            </a:prstGeom>
          </p:spPr>
        </p:pic>
        <p:pic>
          <p:nvPicPr>
            <p:cNvPr id="55" name="Shirt-Green" descr="A picture containing plant&#10;&#10;Description automatically generated">
              <a:extLst>
                <a:ext uri="{FF2B5EF4-FFF2-40B4-BE49-F238E27FC236}">
                  <a16:creationId xmlns:a16="http://schemas.microsoft.com/office/drawing/2014/main" id="{C3796BFB-11C9-4754-8F14-B534B49862A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932049" y="2267756"/>
              <a:ext cx="1619945" cy="1497548"/>
            </a:xfrm>
            <a:prstGeom prst="rect">
              <a:avLst/>
            </a:prstGeom>
          </p:spPr>
        </p:pic>
      </p:grpSp>
    </p:spTree>
    <p:extLst>
      <p:ext uri="{BB962C8B-B14F-4D97-AF65-F5344CB8AC3E}">
        <p14:creationId xmlns:p14="http://schemas.microsoft.com/office/powerpoint/2010/main" val="13991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3" grpId="0" animBg="1"/>
      <p:bldP spid="74" grpId="0" animBg="1"/>
      <p:bldP spid="75" grpId="0"/>
      <p:bldP spid="76" grpId="0"/>
      <p:bldP spid="77" grpId="0"/>
      <p:bldP spid="78"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3ef5274-90b8-4b3f-8a76-b4c36a43e904}" enabled="1" method="Standard" siteId="{61e6eeb3-5fd7-4aaa-ae3c-61e8deb09b79}" contentBits="0" removed="0"/>
  <clbl:label id="{bdc3d3d8-6bdc-485e-b6f2-a0ac58658b4a}"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emplate/>
  <TotalTime>20902</TotalTime>
  <Words>1574</Words>
  <Application>Microsoft Office PowerPoint</Application>
  <PresentationFormat>Widescreen</PresentationFormat>
  <Paragraphs>118</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1329</cp:revision>
  <dcterms:created xsi:type="dcterms:W3CDTF">2010-04-18T05:26:50Z</dcterms:created>
  <dcterms:modified xsi:type="dcterms:W3CDTF">2025-04-18T00:39:04Z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2018-09-24T18:25:00.7668701Z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Classification">
    <vt:lpwstr>Internal Use Not Encrypted</vt:lpwstr>
  </property>
  <property fmtid="{D5CDD505-2E9C-101B-9397-08002B2CF9AE}" pid="10" name="MSIP_Label_03ef5274-90b8-4b3f-8a76-b4c36a43e904_Enabled">
    <vt:lpwstr>true</vt:lpwstr>
  </property>
  <property fmtid="{D5CDD505-2E9C-101B-9397-08002B2CF9AE}" pid="11" name="MSIP_Label_03ef5274-90b8-4b3f-8a76-b4c36a43e904_SetDate">
    <vt:lpwstr>2021-05-11T00:34:43Z</vt:lpwstr>
  </property>
  <property fmtid="{D5CDD505-2E9C-101B-9397-08002B2CF9AE}" pid="12" name="MSIP_Label_03ef5274-90b8-4b3f-8a76-b4c36a43e904_Method">
    <vt:lpwstr>Standard</vt:lpwstr>
  </property>
  <property fmtid="{D5CDD505-2E9C-101B-9397-08002B2CF9AE}" pid="13" name="MSIP_Label_03ef5274-90b8-4b3f-8a76-b4c36a43e904_Name">
    <vt:lpwstr>Not Protected_2</vt:lpwstr>
  </property>
  <property fmtid="{D5CDD505-2E9C-101B-9397-08002B2CF9AE}" pid="14" name="MSIP_Label_03ef5274-90b8-4b3f-8a76-b4c36a43e904_SiteId">
    <vt:lpwstr>61e6eeb3-5fd7-4aaa-ae3c-61e8deb09b79</vt:lpwstr>
  </property>
  <property fmtid="{D5CDD505-2E9C-101B-9397-08002B2CF9AE}" pid="15" name="MSIP_Label_03ef5274-90b8-4b3f-8a76-b4c36a43e904_ActionId">
    <vt:lpwstr/>
  </property>
  <property fmtid="{D5CDD505-2E9C-101B-9397-08002B2CF9AE}" pid="16" name="MSIP_Label_03ef5274-90b8-4b3f-8a76-b4c36a43e904_ContentBits">
    <vt:lpwstr>0</vt:lpwstr>
  </property>
</Properties>
</file>