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60" r:id="rId2"/>
    <p:sldId id="954" r:id="rId3"/>
    <p:sldId id="938" r:id="rId4"/>
    <p:sldId id="952" r:id="rId5"/>
    <p:sldId id="946" r:id="rId6"/>
    <p:sldId id="948" r:id="rId7"/>
    <p:sldId id="269" r:id="rId8"/>
    <p:sldId id="937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CC"/>
    <a:srgbClr val="234600"/>
    <a:srgbClr val="336600"/>
    <a:srgbClr val="2A5400"/>
    <a:srgbClr val="CCFF99"/>
    <a:srgbClr val="FDEAD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1" autoAdjust="0"/>
    <p:restoredTop sz="95191" autoAdjust="0"/>
  </p:normalViewPr>
  <p:slideViewPr>
    <p:cSldViewPr>
      <p:cViewPr varScale="1">
        <p:scale>
          <a:sx n="83" d="100"/>
          <a:sy n="83" d="100"/>
        </p:scale>
        <p:origin x="11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1DA4B8-7034-41E6-A904-834E2AB03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5C52C-A88F-4FFE-91A9-952C07713D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2C18-1C55-4AFE-A3D5-FAAAE99602B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6586-73D1-4309-9BF8-DEA96E010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©LDSEternalism.com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3C198-7083-476A-BC21-0D607992F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D7CB-E2F2-452A-96C9-BE5CBBF7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3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2040B5-CC58-4CD9-B701-9A63440ED1CE}" type="datetime1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©LDSEternalism.com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0D3BBD-2075-4A75-B5B4-CE9A4FE76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25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3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9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0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0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9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9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99C7-0787-4125-9086-551D20232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4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702CDC-8AD3-4C41-837E-8296D4E3DA8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89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C1C976-8CA2-495F-BE8B-EE178DB81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2.e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18.jpeg"/><Relationship Id="rId5" Type="http://schemas.openxmlformats.org/officeDocument/2006/relationships/image" Target="../media/image14.emf"/><Relationship Id="rId10" Type="http://schemas.openxmlformats.org/officeDocument/2006/relationships/image" Target="../media/image17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D694-6846-42EC-B3F0-D1D7C870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1325" y="6615953"/>
            <a:ext cx="219635" cy="226545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15963B-6363-4C78-813F-4EF1B5C8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807F21-F3D7-4BDD-A444-F2A69FE12B6E}"/>
              </a:ext>
            </a:extLst>
          </p:cNvPr>
          <p:cNvSpPr/>
          <p:nvPr/>
        </p:nvSpPr>
        <p:spPr>
          <a:xfrm>
            <a:off x="5715000" y="1284672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Eternalism Politics</a:t>
            </a:r>
          </a:p>
        </p:txBody>
      </p:sp>
      <p:pic>
        <p:nvPicPr>
          <p:cNvPr id="3" name="Picture 2" descr="A painting of a group of men sitting around a table&#10;&#10;AI-generated content may be incorrect.">
            <a:extLst>
              <a:ext uri="{FF2B5EF4-FFF2-40B4-BE49-F238E27FC236}">
                <a16:creationId xmlns:a16="http://schemas.microsoft.com/office/drawing/2014/main" id="{496D7AEB-1AB8-33CB-6694-0511646A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7" y="940298"/>
            <a:ext cx="4977403" cy="497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4BAE5-9D5B-B41E-1457-844A9777F79B}"/>
              </a:ext>
            </a:extLst>
          </p:cNvPr>
          <p:cNvSpPr txBox="1"/>
          <p:nvPr/>
        </p:nvSpPr>
        <p:spPr>
          <a:xfrm>
            <a:off x="6050467" y="3048000"/>
            <a:ext cx="5912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Political Primacy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Overview and Checkup</a:t>
            </a:r>
          </a:p>
        </p:txBody>
      </p:sp>
    </p:spTree>
    <p:extLst>
      <p:ext uri="{BB962C8B-B14F-4D97-AF65-F5344CB8AC3E}">
        <p14:creationId xmlns:p14="http://schemas.microsoft.com/office/powerpoint/2010/main" val="241503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4330AD-CED0-4117-BE21-932DBC37A7A9}"/>
              </a:ext>
            </a:extLst>
          </p:cNvPr>
          <p:cNvSpPr/>
          <p:nvPr/>
        </p:nvSpPr>
        <p:spPr>
          <a:xfrm>
            <a:off x="5257800" y="3505200"/>
            <a:ext cx="228917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75D1A3E-18DA-4DEE-94B8-781255461F44}"/>
              </a:ext>
            </a:extLst>
          </p:cNvPr>
          <p:cNvGrpSpPr/>
          <p:nvPr/>
        </p:nvGrpSpPr>
        <p:grpSpPr>
          <a:xfrm>
            <a:off x="4427669" y="0"/>
            <a:ext cx="7925947" cy="6858000"/>
            <a:chOff x="3429000" y="0"/>
            <a:chExt cx="792594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E3B1C57-9996-4D81-AF44-F41C9EB5FDB9}"/>
                </a:ext>
              </a:extLst>
            </p:cNvPr>
            <p:cNvGrpSpPr/>
            <p:nvPr/>
          </p:nvGrpSpPr>
          <p:grpSpPr>
            <a:xfrm>
              <a:off x="3429000" y="0"/>
              <a:ext cx="7758386" cy="6858000"/>
              <a:chOff x="3429000" y="0"/>
              <a:chExt cx="7758386" cy="6858000"/>
            </a:xfrm>
          </p:grpSpPr>
          <p:pic>
            <p:nvPicPr>
              <p:cNvPr id="25" name="Picture 24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BEC93B83-5502-47F5-A6A5-3EF531274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0"/>
                <a:ext cx="7758386" cy="68580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39B425F-9984-43EA-878A-05A4E88EC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1931" y="3429000"/>
                <a:ext cx="3534664" cy="223712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1E4279-4C8F-493A-A345-DE55C23F6F32}"/>
                  </a:ext>
                </a:extLst>
              </p:cNvPr>
              <p:cNvSpPr txBox="1"/>
              <p:nvPr/>
            </p:nvSpPr>
            <p:spPr>
              <a:xfrm>
                <a:off x="5249731" y="138944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  <a:cs typeface="Aharoni" panose="02010803020104030203" pitchFamily="2" charset="-79"/>
                  </a:rPr>
                  <a:t>External</a:t>
                </a:r>
              </a:p>
            </p:txBody>
          </p:sp>
          <p:sp>
            <p:nvSpPr>
              <p:cNvPr id="37" name="Arrow: Bent 36">
                <a:extLst>
                  <a:ext uri="{FF2B5EF4-FFF2-40B4-BE49-F238E27FC236}">
                    <a16:creationId xmlns:a16="http://schemas.microsoft.com/office/drawing/2014/main" id="{B1879466-F049-4EE1-B183-A96C9DB91924}"/>
                  </a:ext>
                </a:extLst>
              </p:cNvPr>
              <p:cNvSpPr/>
              <p:nvPr/>
            </p:nvSpPr>
            <p:spPr>
              <a:xfrm>
                <a:off x="5362484" y="1628637"/>
                <a:ext cx="1541514" cy="1978793"/>
              </a:xfrm>
              <a:prstGeom prst="bentArrow">
                <a:avLst>
                  <a:gd name="adj1" fmla="val 8644"/>
                  <a:gd name="adj2" fmla="val 14556"/>
                  <a:gd name="adj3" fmla="val 25000"/>
                  <a:gd name="adj4" fmla="val 4375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D8E285-724C-41B3-B1CE-FDA58155E150}"/>
                </a:ext>
              </a:extLst>
            </p:cNvPr>
            <p:cNvSpPr txBox="1"/>
            <p:nvPr/>
          </p:nvSpPr>
          <p:spPr>
            <a:xfrm>
              <a:off x="8131388" y="1364290"/>
              <a:ext cx="32235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00B050"/>
                  </a:solidFill>
                  <a:latin typeface="+mn-lt"/>
                  <a:cs typeface="Aharoni" panose="02010803020104030203" pitchFamily="2" charset="-79"/>
                </a:rPr>
                <a:t>POLITICS</a:t>
              </a:r>
            </a:p>
          </p:txBody>
        </p:sp>
      </p:grp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35B5313-0295-4D68-B901-17A959547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95376"/>
            <a:ext cx="2027962" cy="304591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40456E6-52B5-475B-B91D-1A0F1E66B9FB}"/>
              </a:ext>
            </a:extLst>
          </p:cNvPr>
          <p:cNvGrpSpPr/>
          <p:nvPr/>
        </p:nvGrpSpPr>
        <p:grpSpPr>
          <a:xfrm>
            <a:off x="146591" y="730403"/>
            <a:ext cx="7039748" cy="4298797"/>
            <a:chOff x="146591" y="730403"/>
            <a:chExt cx="7039748" cy="4298797"/>
          </a:xfrm>
        </p:grpSpPr>
        <p:pic>
          <p:nvPicPr>
            <p:cNvPr id="30" name="Picture 29" descr="A picture containing text, silhouette, vector graphics&#10;&#10;Description automatically generated">
              <a:extLst>
                <a:ext uri="{FF2B5EF4-FFF2-40B4-BE49-F238E27FC236}">
                  <a16:creationId xmlns:a16="http://schemas.microsoft.com/office/drawing/2014/main" id="{F620079C-022D-4788-9E3C-282EA828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47592">
              <a:off x="146591" y="730403"/>
              <a:ext cx="6674736" cy="3901561"/>
            </a:xfrm>
            <a:prstGeom prst="rect">
              <a:avLst/>
            </a:prstGeom>
            <a:noFill/>
          </p:spPr>
        </p:pic>
        <p:sp>
          <p:nvSpPr>
            <p:cNvPr id="32" name="Arrow: Bent 31">
              <a:extLst>
                <a:ext uri="{FF2B5EF4-FFF2-40B4-BE49-F238E27FC236}">
                  <a16:creationId xmlns:a16="http://schemas.microsoft.com/office/drawing/2014/main" id="{FB1E3C2C-C640-49FB-B18D-D576533EC8BE}"/>
                </a:ext>
              </a:extLst>
            </p:cNvPr>
            <p:cNvSpPr/>
            <p:nvPr/>
          </p:nvSpPr>
          <p:spPr>
            <a:xfrm flipH="1">
              <a:off x="5023929" y="1610823"/>
              <a:ext cx="1474033" cy="1978793"/>
            </a:xfrm>
            <a:prstGeom prst="bentArrow">
              <a:avLst>
                <a:gd name="adj1" fmla="val 8644"/>
                <a:gd name="adj2" fmla="val 14556"/>
                <a:gd name="adj3" fmla="val 25000"/>
                <a:gd name="adj4" fmla="val 4375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F1D37F-5BC0-462E-8325-A22CD7272FB7}"/>
                </a:ext>
              </a:extLst>
            </p:cNvPr>
            <p:cNvSpPr txBox="1"/>
            <p:nvPr/>
          </p:nvSpPr>
          <p:spPr>
            <a:xfrm>
              <a:off x="5106547" y="1389440"/>
              <a:ext cx="1600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+mn-lt"/>
                  <a:cs typeface="Aharoni" panose="02010803020104030203" pitchFamily="2" charset="-79"/>
                </a:rPr>
                <a:t>Internal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D8103A-A881-447C-978F-BC6E6CF477C8}"/>
                </a:ext>
              </a:extLst>
            </p:cNvPr>
            <p:cNvSpPr txBox="1"/>
            <p:nvPr/>
          </p:nvSpPr>
          <p:spPr>
            <a:xfrm>
              <a:off x="1811035" y="1364290"/>
              <a:ext cx="24987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00B050"/>
                  </a:solidFill>
                  <a:latin typeface="+mn-lt"/>
                  <a:cs typeface="Aharoni" panose="02010803020104030203" pitchFamily="2" charset="-79"/>
                </a:rPr>
                <a:t>ETHICS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F25AAC-8593-4560-B15C-FEEE5A89F2E0}"/>
                </a:ext>
              </a:extLst>
            </p:cNvPr>
            <p:cNvSpPr txBox="1"/>
            <p:nvPr/>
          </p:nvSpPr>
          <p:spPr>
            <a:xfrm>
              <a:off x="5586139" y="4659868"/>
              <a:ext cx="1600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  <a:cs typeface="Aharoni" panose="02010803020104030203" pitchFamily="2" charset="-79"/>
                </a:rPr>
                <a:t>Internal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66" name="Text Box 124">
            <a:extLst>
              <a:ext uri="{FF2B5EF4-FFF2-40B4-BE49-F238E27FC236}">
                <a16:creationId xmlns:a16="http://schemas.microsoft.com/office/drawing/2014/main" id="{9CF6F723-F796-4EFA-893C-241087CA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42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  TWO HUMAN LIFE FLOURISHING CONDITIONS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CFCC9DD-D729-4CA1-A1DE-11125C70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99" y="3105090"/>
            <a:ext cx="5065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haroni" panose="02010803020104030203" pitchFamily="2" charset="-79"/>
              </a:rPr>
              <a:t>Moral Code: For Making A Good Human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44240-FF95-45C2-ACFF-30C9241A8381}"/>
              </a:ext>
            </a:extLst>
          </p:cNvPr>
          <p:cNvSpPr txBox="1"/>
          <p:nvPr/>
        </p:nvSpPr>
        <p:spPr>
          <a:xfrm>
            <a:off x="609600" y="2764509"/>
            <a:ext cx="5215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haroni" panose="02010803020104030203" pitchFamily="2" charset="-79"/>
              </a:rPr>
              <a:t>Morality: Guides Individual Choices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3588A8-5DDE-48F5-B506-9E1117FC790A}"/>
              </a:ext>
            </a:extLst>
          </p:cNvPr>
          <p:cNvSpPr txBox="1"/>
          <p:nvPr/>
        </p:nvSpPr>
        <p:spPr>
          <a:xfrm>
            <a:off x="1146753" y="2001570"/>
            <a:ext cx="3866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B050"/>
                </a:solidFill>
                <a:latin typeface="+mn-lt"/>
                <a:cs typeface="Aharoni" panose="02010803020104030203" pitchFamily="2" charset="-79"/>
              </a:rPr>
              <a:t>Right Habits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35F801-E9A4-4E8F-B4CE-53F93A81F35D}"/>
              </a:ext>
            </a:extLst>
          </p:cNvPr>
          <p:cNvSpPr txBox="1"/>
          <p:nvPr/>
        </p:nvSpPr>
        <p:spPr>
          <a:xfrm>
            <a:off x="8621145" y="1933512"/>
            <a:ext cx="35500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Habitat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AE1C7B-D17C-4489-A3DC-AB71E5CD19E8}"/>
              </a:ext>
            </a:extLst>
          </p:cNvPr>
          <p:cNvSpPr txBox="1"/>
          <p:nvPr/>
        </p:nvSpPr>
        <p:spPr>
          <a:xfrm>
            <a:off x="2291712" y="3472067"/>
            <a:ext cx="1706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+mn-lt"/>
                <a:cs typeface="Aharoni" panose="02010803020104030203" pitchFamily="2" charset="-79"/>
              </a:rPr>
              <a:t>Virtues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EA872-9CA6-4876-8B82-1CE91853A755}"/>
              </a:ext>
            </a:extLst>
          </p:cNvPr>
          <p:cNvSpPr txBox="1"/>
          <p:nvPr/>
        </p:nvSpPr>
        <p:spPr>
          <a:xfrm>
            <a:off x="7732513" y="2667000"/>
            <a:ext cx="4412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Governments: Secure Individual Rights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F62B0906-9322-425C-ACFD-1EB269A85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981" y="3082859"/>
            <a:ext cx="4177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Just Laws: For Making A Good Society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183707-B542-4C51-9198-7F396445371C}"/>
              </a:ext>
            </a:extLst>
          </p:cNvPr>
          <p:cNvSpPr txBox="1"/>
          <p:nvPr/>
        </p:nvSpPr>
        <p:spPr>
          <a:xfrm>
            <a:off x="9283240" y="5678269"/>
            <a:ext cx="2189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6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2" grpId="0"/>
      <p:bldP spid="41" grpId="0"/>
      <p:bldP spid="27" grpId="0"/>
      <p:bldP spid="29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23" name="Text Box 17">
            <a:extLst>
              <a:ext uri="{FF2B5EF4-FFF2-40B4-BE49-F238E27FC236}">
                <a16:creationId xmlns:a16="http://schemas.microsoft.com/office/drawing/2014/main" id="{1C20840C-48BA-4CB5-9CAB-D47C07B03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FF00"/>
                </a:solidFill>
              </a:rPr>
              <a:t>POLITICAL PRIMACY CHECKUP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07AF26-8A20-476B-8A3B-2A721BCD6148}"/>
              </a:ext>
            </a:extLst>
          </p:cNvPr>
          <p:cNvSpPr/>
          <p:nvPr/>
        </p:nvSpPr>
        <p:spPr>
          <a:xfrm>
            <a:off x="1371600" y="3421559"/>
            <a:ext cx="10650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“We have got to establish a government upon the principle of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righteousness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justice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truth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equality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and not according to the many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false notions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that exist among men.”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 21:8)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20E50D-2736-4FEC-88FD-9776325785B2}"/>
              </a:ext>
            </a:extLst>
          </p:cNvPr>
          <p:cNvSpPr/>
          <p:nvPr/>
        </p:nvSpPr>
        <p:spPr>
          <a:xfrm>
            <a:off x="1369248" y="626816"/>
            <a:ext cx="10746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Calibri" panose="020F0502020204030204" pitchFamily="34" charset="0"/>
              </a:rPr>
              <a:t>Elder George Q. Cannon: 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</a:rPr>
              <a:t>“It is in 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</a:rPr>
              <a:t>politics as in religion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</a:rPr>
              <a:t>. There are a great many men who make a profession of politics, professing to understand, to act upon, and to stand upon certain political principles, which are embodied in their platforms, of which, however, they are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really ignorant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(JD 24:62)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3ADFC-D3DA-44F2-8CC9-FC5FE60E7818}"/>
              </a:ext>
            </a:extLst>
          </p:cNvPr>
          <p:cNvSpPr/>
          <p:nvPr/>
        </p:nvSpPr>
        <p:spPr>
          <a:xfrm>
            <a:off x="1371600" y="2074616"/>
            <a:ext cx="1082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President John Taylor: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“If we look at the very foundation of government, we may enquire, How were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governments formed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? Who organized them? and whence did they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obtain their power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? It is a subject for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deep thought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and reflection, and one that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very few have understood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 5:182-183)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752AC-37C5-40A6-87A6-8BAD8B9F485A}"/>
              </a:ext>
            </a:extLst>
          </p:cNvPr>
          <p:cNvSpPr/>
          <p:nvPr/>
        </p:nvSpPr>
        <p:spPr>
          <a:xfrm>
            <a:off x="11051975" y="3523571"/>
            <a:ext cx="606625" cy="28531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0795E-3CA5-4812-8C9B-3FB3F83DE3CB}"/>
              </a:ext>
            </a:extLst>
          </p:cNvPr>
          <p:cNvSpPr/>
          <p:nvPr/>
        </p:nvSpPr>
        <p:spPr>
          <a:xfrm>
            <a:off x="8498541" y="3495522"/>
            <a:ext cx="1600200" cy="3048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73C52-3C00-43B5-BB61-6980D2D507A5}"/>
              </a:ext>
            </a:extLst>
          </p:cNvPr>
          <p:cNvSpPr/>
          <p:nvPr/>
        </p:nvSpPr>
        <p:spPr>
          <a:xfrm>
            <a:off x="10185084" y="3515872"/>
            <a:ext cx="779603" cy="28531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344B57-70E9-4B23-975C-37A7BB63D604}"/>
              </a:ext>
            </a:extLst>
          </p:cNvPr>
          <p:cNvSpPr/>
          <p:nvPr/>
        </p:nvSpPr>
        <p:spPr>
          <a:xfrm>
            <a:off x="1918447" y="3851665"/>
            <a:ext cx="990600" cy="28531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FE84396A-6BDB-C612-7732-6DBB25DD1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8" y="747310"/>
            <a:ext cx="1190920" cy="1198029"/>
          </a:xfrm>
          <a:prstGeom prst="rect">
            <a:avLst/>
          </a:prstGeom>
        </p:spPr>
      </p:pic>
      <p:pic>
        <p:nvPicPr>
          <p:cNvPr id="23" name="Picture 22" descr="A person in a suit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B9B0ED65-6D0A-14E5-6FA8-2AC61E7F5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2" y="2209800"/>
            <a:ext cx="1190917" cy="16210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1DC65D-B8D8-5788-B3CB-436916754599}"/>
              </a:ext>
            </a:extLst>
          </p:cNvPr>
          <p:cNvSpPr/>
          <p:nvPr/>
        </p:nvSpPr>
        <p:spPr>
          <a:xfrm>
            <a:off x="824153" y="6260068"/>
            <a:ext cx="11867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+mn-lt"/>
              </a:rPr>
              <a:t>State: </a:t>
            </a:r>
            <a:r>
              <a:rPr lang="en-US" altLang="en-US" dirty="0">
                <a:solidFill>
                  <a:schemeClr val="bg1"/>
                </a:solidFill>
                <a:latin typeface="+mn-lt"/>
              </a:rPr>
              <a:t>A nation or territory considered as an organized political community under one government. </a:t>
            </a:r>
            <a:r>
              <a:rPr lang="en-US" altLang="en-US" sz="1200" dirty="0">
                <a:solidFill>
                  <a:schemeClr val="bg2"/>
                </a:solidFill>
                <a:latin typeface="+mn-lt"/>
              </a:rPr>
              <a:t>(Google Dictionary) </a:t>
            </a:r>
          </a:p>
        </p:txBody>
      </p:sp>
      <p:sp>
        <p:nvSpPr>
          <p:cNvPr id="11" name="Oval 129">
            <a:extLst>
              <a:ext uri="{FF2B5EF4-FFF2-40B4-BE49-F238E27FC236}">
                <a16:creationId xmlns:a16="http://schemas.microsoft.com/office/drawing/2014/main" id="{71436DD6-F22E-6608-A9BC-45790FF06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903" y="5104559"/>
            <a:ext cx="971329" cy="91170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5" name="Oval 129">
            <a:extLst>
              <a:ext uri="{FF2B5EF4-FFF2-40B4-BE49-F238E27FC236}">
                <a16:creationId xmlns:a16="http://schemas.microsoft.com/office/drawing/2014/main" id="{DBF3DCCA-8B38-6882-2F9D-8DEFEB2EA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013" y="5106815"/>
            <a:ext cx="971329" cy="91170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7" name="Oval 129">
            <a:extLst>
              <a:ext uri="{FF2B5EF4-FFF2-40B4-BE49-F238E27FC236}">
                <a16:creationId xmlns:a16="http://schemas.microsoft.com/office/drawing/2014/main" id="{0F23CB2C-51B0-DFB6-FDE9-06030ED59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877" y="5114369"/>
            <a:ext cx="971329" cy="91170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8" name="Oval 129">
            <a:extLst>
              <a:ext uri="{FF2B5EF4-FFF2-40B4-BE49-F238E27FC236}">
                <a16:creationId xmlns:a16="http://schemas.microsoft.com/office/drawing/2014/main" id="{D8528FE1-C998-C719-2962-FB656D97C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04559"/>
            <a:ext cx="971329" cy="91170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CA65CF-1803-2029-E0C0-EC52D4EC655E}"/>
              </a:ext>
            </a:extLst>
          </p:cNvPr>
          <p:cNvGrpSpPr/>
          <p:nvPr/>
        </p:nvGrpSpPr>
        <p:grpSpPr>
          <a:xfrm>
            <a:off x="2012527" y="5112819"/>
            <a:ext cx="1949873" cy="1138453"/>
            <a:chOff x="1174327" y="5418460"/>
            <a:chExt cx="1949873" cy="1138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D22C06-D7B6-1898-1DFF-CE42500D47F7}"/>
                </a:ext>
              </a:extLst>
            </p:cNvPr>
            <p:cNvSpPr txBox="1"/>
            <p:nvPr/>
          </p:nvSpPr>
          <p:spPr>
            <a:xfrm>
              <a:off x="1174327" y="6279914"/>
              <a:ext cx="19498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Statism / Authoritarianism</a:t>
              </a:r>
            </a:p>
          </p:txBody>
        </p:sp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439A3732-5855-D966-F77D-7CFDC7758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834" y="5418460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014CDF-3E0A-545F-71AA-6DBF9908EEAE}"/>
              </a:ext>
            </a:extLst>
          </p:cNvPr>
          <p:cNvGrpSpPr/>
          <p:nvPr/>
        </p:nvGrpSpPr>
        <p:grpSpPr>
          <a:xfrm>
            <a:off x="4025743" y="5124433"/>
            <a:ext cx="1951703" cy="1127671"/>
            <a:chOff x="3187543" y="5430074"/>
            <a:chExt cx="1951703" cy="11276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1B628B-0B9A-3649-01C7-B7649B1F190E}"/>
                </a:ext>
              </a:extLst>
            </p:cNvPr>
            <p:cNvSpPr txBox="1"/>
            <p:nvPr/>
          </p:nvSpPr>
          <p:spPr>
            <a:xfrm>
              <a:off x="3187543" y="6280746"/>
              <a:ext cx="19517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Dictatorship / Anarchy</a:t>
              </a:r>
            </a:p>
          </p:txBody>
        </p:sp>
        <p:sp>
          <p:nvSpPr>
            <p:cNvPr id="26" name="Oval 57">
              <a:extLst>
                <a:ext uri="{FF2B5EF4-FFF2-40B4-BE49-F238E27FC236}">
                  <a16:creationId xmlns:a16="http://schemas.microsoft.com/office/drawing/2014/main" id="{F17D1830-58C0-1A8E-BD50-00FB1B7EB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549" y="5430074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CAE8AD-0E8F-C883-ECDA-DA5038600066}"/>
              </a:ext>
            </a:extLst>
          </p:cNvPr>
          <p:cNvGrpSpPr/>
          <p:nvPr/>
        </p:nvGrpSpPr>
        <p:grpSpPr>
          <a:xfrm>
            <a:off x="6893342" y="5112819"/>
            <a:ext cx="1777970" cy="1147870"/>
            <a:chOff x="6055142" y="5418460"/>
            <a:chExt cx="1777970" cy="11478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C8C307-7464-FF2A-708E-FE245841CC87}"/>
                </a:ext>
              </a:extLst>
            </p:cNvPr>
            <p:cNvSpPr txBox="1"/>
            <p:nvPr/>
          </p:nvSpPr>
          <p:spPr>
            <a:xfrm>
              <a:off x="6055142" y="6289331"/>
              <a:ext cx="17779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Collectivism / Socialism</a:t>
              </a:r>
            </a:p>
          </p:txBody>
        </p:sp>
        <p:sp>
          <p:nvSpPr>
            <p:cNvPr id="30" name="Oval 57">
              <a:extLst>
                <a:ext uri="{FF2B5EF4-FFF2-40B4-BE49-F238E27FC236}">
                  <a16:creationId xmlns:a16="http://schemas.microsoft.com/office/drawing/2014/main" id="{05504436-1AA7-FA38-E91C-5AF6EBCA5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6619" y="5418460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EF276D-50C4-EA81-F5B7-D335A9F002AF}"/>
              </a:ext>
            </a:extLst>
          </p:cNvPr>
          <p:cNvGrpSpPr/>
          <p:nvPr/>
        </p:nvGrpSpPr>
        <p:grpSpPr>
          <a:xfrm>
            <a:off x="914400" y="4633275"/>
            <a:ext cx="9852668" cy="1624427"/>
            <a:chOff x="76200" y="4938916"/>
            <a:chExt cx="9852668" cy="1624427"/>
          </a:xfrm>
        </p:grpSpPr>
        <p:sp>
          <p:nvSpPr>
            <p:cNvPr id="32" name="Text Box 47">
              <a:extLst>
                <a:ext uri="{FF2B5EF4-FFF2-40B4-BE49-F238E27FC236}">
                  <a16:creationId xmlns:a16="http://schemas.microsoft.com/office/drawing/2014/main" id="{82633591-3D00-C494-ECB0-AC44C4C63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832" y="5545672"/>
              <a:ext cx="85536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Might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Right</a:t>
              </a:r>
            </a:p>
          </p:txBody>
        </p:sp>
        <p:sp>
          <p:nvSpPr>
            <p:cNvPr id="33" name="Line 48">
              <a:extLst>
                <a:ext uri="{FF2B5EF4-FFF2-40B4-BE49-F238E27FC236}">
                  <a16:creationId xmlns:a16="http://schemas.microsoft.com/office/drawing/2014/main" id="{F87F0FD9-B65E-C5DE-5ACC-AE43DD58F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6122" y="5856822"/>
              <a:ext cx="53339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50">
              <a:extLst>
                <a:ext uri="{FF2B5EF4-FFF2-40B4-BE49-F238E27FC236}">
                  <a16:creationId xmlns:a16="http://schemas.microsoft.com/office/drawing/2014/main" id="{BE8E8483-B2D2-C55B-D56F-D2802DE4F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633" y="5550229"/>
              <a:ext cx="842481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Right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Might</a:t>
              </a:r>
            </a:p>
          </p:txBody>
        </p:sp>
        <p:sp>
          <p:nvSpPr>
            <p:cNvPr id="35" name="Line 51">
              <a:extLst>
                <a:ext uri="{FF2B5EF4-FFF2-40B4-BE49-F238E27FC236}">
                  <a16:creationId xmlns:a16="http://schemas.microsoft.com/office/drawing/2014/main" id="{448EF433-7C45-4203-E901-FE5DEE1FC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314" y="5861379"/>
              <a:ext cx="55461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Text Box 62">
              <a:extLst>
                <a:ext uri="{FF2B5EF4-FFF2-40B4-BE49-F238E27FC236}">
                  <a16:creationId xmlns:a16="http://schemas.microsoft.com/office/drawing/2014/main" id="{98A6475D-5EEA-0A20-D50F-058559279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696" y="5566313"/>
              <a:ext cx="10238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State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Man</a:t>
              </a:r>
            </a:p>
          </p:txBody>
        </p:sp>
        <p:sp>
          <p:nvSpPr>
            <p:cNvPr id="37" name="Text Box 65">
              <a:extLst>
                <a:ext uri="{FF2B5EF4-FFF2-40B4-BE49-F238E27FC236}">
                  <a16:creationId xmlns:a16="http://schemas.microsoft.com/office/drawing/2014/main" id="{44EFBCD3-A799-E3DF-9847-C6F8B1EDF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464" y="5528125"/>
              <a:ext cx="10186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Man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State</a:t>
              </a:r>
            </a:p>
          </p:txBody>
        </p:sp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90288326-B344-8107-1AC8-A4BE19DF8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4841" y="5873373"/>
              <a:ext cx="64568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C6721DB7-0151-2AB1-8D85-CC7C1F38C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4138" y="5911561"/>
              <a:ext cx="65123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DD3125B2-8CAF-0DB1-F424-E3BFDB65E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4452" y="5508375"/>
              <a:ext cx="7017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Equality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Liberty</a:t>
              </a:r>
            </a:p>
          </p:txBody>
        </p:sp>
        <p:sp>
          <p:nvSpPr>
            <p:cNvPr id="41" name="Line 8">
              <a:extLst>
                <a:ext uri="{FF2B5EF4-FFF2-40B4-BE49-F238E27FC236}">
                  <a16:creationId xmlns:a16="http://schemas.microsoft.com/office/drawing/2014/main" id="{910B4890-34B7-3C3D-51B1-094F07863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5799" y="5842396"/>
              <a:ext cx="4000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0">
              <a:extLst>
                <a:ext uri="{FF2B5EF4-FFF2-40B4-BE49-F238E27FC236}">
                  <a16:creationId xmlns:a16="http://schemas.microsoft.com/office/drawing/2014/main" id="{118E4861-0180-A29A-5F17-CD16ECDB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1252" y="5523173"/>
              <a:ext cx="7017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Liberty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Equality</a:t>
              </a:r>
            </a:p>
          </p:txBody>
        </p:sp>
        <p:sp>
          <p:nvSpPr>
            <p:cNvPr id="43" name="Line 11">
              <a:extLst>
                <a:ext uri="{FF2B5EF4-FFF2-40B4-BE49-F238E27FC236}">
                  <a16:creationId xmlns:a16="http://schemas.microsoft.com/office/drawing/2014/main" id="{466E3871-8024-1598-4D54-4790EFDC3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7875" y="5847992"/>
              <a:ext cx="4143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7">
              <a:extLst>
                <a:ext uri="{FF2B5EF4-FFF2-40B4-BE49-F238E27FC236}">
                  <a16:creationId xmlns:a16="http://schemas.microsoft.com/office/drawing/2014/main" id="{5A458775-536D-9E90-B4AB-8C4BE891E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7567" y="5545453"/>
              <a:ext cx="8226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Group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Individual</a:t>
              </a:r>
            </a:p>
          </p:txBody>
        </p:sp>
        <p:sp>
          <p:nvSpPr>
            <p:cNvPr id="45" name="Line 8">
              <a:extLst>
                <a:ext uri="{FF2B5EF4-FFF2-40B4-BE49-F238E27FC236}">
                  <a16:creationId xmlns:a16="http://schemas.microsoft.com/office/drawing/2014/main" id="{C68177C5-1AC7-377E-D84B-7B7C9D946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9347" y="5866128"/>
              <a:ext cx="4000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10">
              <a:extLst>
                <a:ext uri="{FF2B5EF4-FFF2-40B4-BE49-F238E27FC236}">
                  <a16:creationId xmlns:a16="http://schemas.microsoft.com/office/drawing/2014/main" id="{3CD7D345-A9CD-23F9-292D-652BFED6F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4773" y="5552698"/>
              <a:ext cx="8226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Individual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Group</a:t>
              </a:r>
            </a:p>
          </p:txBody>
        </p:sp>
        <p:sp>
          <p:nvSpPr>
            <p:cNvPr id="47" name="Line 11">
              <a:extLst>
                <a:ext uri="{FF2B5EF4-FFF2-40B4-BE49-F238E27FC236}">
                  <a16:creationId xmlns:a16="http://schemas.microsoft.com/office/drawing/2014/main" id="{E198CCC3-14EE-FA1F-986F-499401BA3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9727" y="5873373"/>
              <a:ext cx="4143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9052AC8A-0018-5F99-9527-407A8E94D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3232" y="4953000"/>
              <a:ext cx="12928" cy="15889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Line 29">
              <a:extLst>
                <a:ext uri="{FF2B5EF4-FFF2-40B4-BE49-F238E27FC236}">
                  <a16:creationId xmlns:a16="http://schemas.microsoft.com/office/drawing/2014/main" id="{11A1FFDE-7660-0651-0B21-0252E3C42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69337" y="4939799"/>
              <a:ext cx="593" cy="16021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92">
              <a:extLst>
                <a:ext uri="{FF2B5EF4-FFF2-40B4-BE49-F238E27FC236}">
                  <a16:creationId xmlns:a16="http://schemas.microsoft.com/office/drawing/2014/main" id="{09FA29F6-9CAE-2854-8AFC-6CB57E31A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610" y="6543496"/>
              <a:ext cx="8703258" cy="1984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95">
              <a:extLst>
                <a:ext uri="{FF2B5EF4-FFF2-40B4-BE49-F238E27FC236}">
                  <a16:creationId xmlns:a16="http://schemas.microsoft.com/office/drawing/2014/main" id="{182A6128-4E94-8ABF-ACFF-D6E15B778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5401" y="4942840"/>
              <a:ext cx="8633467" cy="6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96">
              <a:extLst>
                <a:ext uri="{FF2B5EF4-FFF2-40B4-BE49-F238E27FC236}">
                  <a16:creationId xmlns:a16="http://schemas.microsoft.com/office/drawing/2014/main" id="{174CF037-ABE1-D82B-22AF-DF966D7DE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2" y="5333998"/>
              <a:ext cx="8693766" cy="135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>
              <a:extLst>
                <a:ext uri="{FF2B5EF4-FFF2-40B4-BE49-F238E27FC236}">
                  <a16:creationId xmlns:a16="http://schemas.microsoft.com/office/drawing/2014/main" id="{46109437-A30F-4C99-9245-7CC12AA87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110" y="4964212"/>
              <a:ext cx="13446" cy="158321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9">
              <a:extLst>
                <a:ext uri="{FF2B5EF4-FFF2-40B4-BE49-F238E27FC236}">
                  <a16:creationId xmlns:a16="http://schemas.microsoft.com/office/drawing/2014/main" id="{0833551B-AEAA-5F28-35B2-0579444C2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1" y="4940780"/>
              <a:ext cx="6409" cy="161612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Line 29">
              <a:extLst>
                <a:ext uri="{FF2B5EF4-FFF2-40B4-BE49-F238E27FC236}">
                  <a16:creationId xmlns:a16="http://schemas.microsoft.com/office/drawing/2014/main" id="{427175FF-D301-2CEB-0E99-E85764EFF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5832" y="4938916"/>
              <a:ext cx="0" cy="16244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Line 125">
              <a:extLst>
                <a:ext uri="{FF2B5EF4-FFF2-40B4-BE49-F238E27FC236}">
                  <a16:creationId xmlns:a16="http://schemas.microsoft.com/office/drawing/2014/main" id="{CAB97B39-C7FF-6C87-8CC3-9AF7F1E5D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1" y="5316535"/>
              <a:ext cx="914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Text Box 126">
              <a:extLst>
                <a:ext uri="{FF2B5EF4-FFF2-40B4-BE49-F238E27FC236}">
                  <a16:creationId xmlns:a16="http://schemas.microsoft.com/office/drawing/2014/main" id="{A2408153-4000-FF8E-C59D-C874B60B6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1" y="5316537"/>
              <a:ext cx="5730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(Name)</a:t>
              </a:r>
            </a:p>
          </p:txBody>
        </p:sp>
        <p:sp>
          <p:nvSpPr>
            <p:cNvPr id="58" name="Text Box 126">
              <a:extLst>
                <a:ext uri="{FF2B5EF4-FFF2-40B4-BE49-F238E27FC236}">
                  <a16:creationId xmlns:a16="http://schemas.microsoft.com/office/drawing/2014/main" id="{46794327-1131-7316-2D6B-22D22456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1" y="6172200"/>
              <a:ext cx="5084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</a:rPr>
                <a:t>(Date)</a:t>
              </a:r>
            </a:p>
          </p:txBody>
        </p:sp>
        <p:sp>
          <p:nvSpPr>
            <p:cNvPr id="59" name="Rectangle 110">
              <a:extLst>
                <a:ext uri="{FF2B5EF4-FFF2-40B4-BE49-F238E27FC236}">
                  <a16:creationId xmlns:a16="http://schemas.microsoft.com/office/drawing/2014/main" id="{207EA803-C786-84F9-7919-F7F1E31D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1" y="4941859"/>
              <a:ext cx="381000" cy="3884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/>
                <a:t>1</a:t>
              </a:r>
            </a:p>
          </p:txBody>
        </p:sp>
        <p:sp>
          <p:nvSpPr>
            <p:cNvPr id="60" name="Rectangle 110">
              <a:extLst>
                <a:ext uri="{FF2B5EF4-FFF2-40B4-BE49-F238E27FC236}">
                  <a16:creationId xmlns:a16="http://schemas.microsoft.com/office/drawing/2014/main" id="{EAA56F1B-0F62-4A55-88FF-E71008359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724" y="4941923"/>
              <a:ext cx="3810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/>
                <a:t>2</a:t>
              </a:r>
            </a:p>
          </p:txBody>
        </p:sp>
        <p:sp>
          <p:nvSpPr>
            <p:cNvPr id="61" name="Rectangle 110">
              <a:extLst>
                <a:ext uri="{FF2B5EF4-FFF2-40B4-BE49-F238E27FC236}">
                  <a16:creationId xmlns:a16="http://schemas.microsoft.com/office/drawing/2014/main" id="{9CFE6D49-7F24-2782-58F4-DBAE9AFFC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233" y="4947296"/>
              <a:ext cx="380999" cy="369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/>
                <a:t>3</a:t>
              </a:r>
            </a:p>
          </p:txBody>
        </p:sp>
        <p:sp>
          <p:nvSpPr>
            <p:cNvPr id="62" name="Rectangle 111">
              <a:extLst>
                <a:ext uri="{FF2B5EF4-FFF2-40B4-BE49-F238E27FC236}">
                  <a16:creationId xmlns:a16="http://schemas.microsoft.com/office/drawing/2014/main" id="{2B1F0BCD-BD42-09B4-D13B-4414EF739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032" y="4938916"/>
              <a:ext cx="381000" cy="3776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/>
                <a:t>4</a:t>
              </a:r>
            </a:p>
          </p:txBody>
        </p:sp>
        <p:sp>
          <p:nvSpPr>
            <p:cNvPr id="63" name="Text Box 34">
              <a:extLst>
                <a:ext uri="{FF2B5EF4-FFF2-40B4-BE49-F238E27FC236}">
                  <a16:creationId xmlns:a16="http://schemas.microsoft.com/office/drawing/2014/main" id="{1F07AF9E-0AA9-D92C-1B97-3945AFC4F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723" y="4986902"/>
              <a:ext cx="17885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chemeClr val="bg1"/>
                  </a:solidFill>
                </a:rPr>
                <a:t>Might / Right</a:t>
              </a:r>
            </a:p>
          </p:txBody>
        </p:sp>
        <p:sp>
          <p:nvSpPr>
            <p:cNvPr id="64" name="Text Box 33">
              <a:extLst>
                <a:ext uri="{FF2B5EF4-FFF2-40B4-BE49-F238E27FC236}">
                  <a16:creationId xmlns:a16="http://schemas.microsoft.com/office/drawing/2014/main" id="{C255E611-AFCD-3CDF-B4C5-51A242105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2830" y="4994300"/>
              <a:ext cx="17704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chemeClr val="bg1"/>
                  </a:solidFill>
                </a:rPr>
                <a:t>State / Man</a:t>
              </a:r>
            </a:p>
          </p:txBody>
        </p:sp>
        <p:sp>
          <p:nvSpPr>
            <p:cNvPr id="65" name="Text Box 116">
              <a:extLst>
                <a:ext uri="{FF2B5EF4-FFF2-40B4-BE49-F238E27FC236}">
                  <a16:creationId xmlns:a16="http://schemas.microsoft.com/office/drawing/2014/main" id="{023273AC-85B8-2DE2-89F4-AB1AEAA2D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4994112"/>
              <a:ext cx="176529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chemeClr val="bg1"/>
                  </a:solidFill>
                </a:rPr>
                <a:t>Liberty / Equality</a:t>
              </a:r>
            </a:p>
          </p:txBody>
        </p:sp>
        <p:sp>
          <p:nvSpPr>
            <p:cNvPr id="66" name="Text Box 116">
              <a:extLst>
                <a:ext uri="{FF2B5EF4-FFF2-40B4-BE49-F238E27FC236}">
                  <a16:creationId xmlns:a16="http://schemas.microsoft.com/office/drawing/2014/main" id="{18B515F5-A407-F00A-7B85-5B6950FB0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678" y="5018834"/>
              <a:ext cx="181572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chemeClr val="bg1"/>
                  </a:solidFill>
                </a:rPr>
                <a:t>Individual / Group</a:t>
              </a:r>
            </a:p>
          </p:txBody>
        </p:sp>
        <p:sp>
          <p:nvSpPr>
            <p:cNvPr id="67" name="Line 125">
              <a:extLst>
                <a:ext uri="{FF2B5EF4-FFF2-40B4-BE49-F238E27FC236}">
                  <a16:creationId xmlns:a16="http://schemas.microsoft.com/office/drawing/2014/main" id="{176CC210-CECB-EB97-A1DD-B1D431BD8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6096000"/>
              <a:ext cx="914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6652F85-FFE2-0BE3-0B4A-F9CC277237B2}"/>
              </a:ext>
            </a:extLst>
          </p:cNvPr>
          <p:cNvGrpSpPr/>
          <p:nvPr/>
        </p:nvGrpSpPr>
        <p:grpSpPr>
          <a:xfrm>
            <a:off x="8546968" y="5104433"/>
            <a:ext cx="1227070" cy="1166031"/>
            <a:chOff x="9842369" y="5410074"/>
            <a:chExt cx="1227070" cy="116603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A4BBA1D-F3AC-B9C1-22C5-7D9B5853FC0E}"/>
                </a:ext>
              </a:extLst>
            </p:cNvPr>
            <p:cNvSpPr txBox="1"/>
            <p:nvPr/>
          </p:nvSpPr>
          <p:spPr>
            <a:xfrm>
              <a:off x="9842369" y="6299106"/>
              <a:ext cx="1227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Egalitarianism</a:t>
              </a:r>
            </a:p>
          </p:txBody>
        </p:sp>
        <p:sp>
          <p:nvSpPr>
            <p:cNvPr id="70" name="Oval 57">
              <a:extLst>
                <a:ext uri="{FF2B5EF4-FFF2-40B4-BE49-F238E27FC236}">
                  <a16:creationId xmlns:a16="http://schemas.microsoft.com/office/drawing/2014/main" id="{B07EA2CC-DBC1-AD4A-2DB9-A440603C1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2201" y="5410074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8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12" grpId="0" animBg="1"/>
      <p:bldP spid="13" grpId="0" animBg="1"/>
      <p:bldP spid="14" grpId="0" animBg="1"/>
      <p:bldP spid="10" grpId="0"/>
      <p:bldP spid="11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ile:James Madison(cropped)(c).jpg">
            <a:extLst>
              <a:ext uri="{FF2B5EF4-FFF2-40B4-BE49-F238E27FC236}">
                <a16:creationId xmlns:a16="http://schemas.microsoft.com/office/drawing/2014/main" id="{41A57F7F-5E75-48B4-A9D3-F3D03A851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9"/>
          <a:stretch/>
        </p:blipFill>
        <p:spPr bwMode="auto">
          <a:xfrm>
            <a:off x="295275" y="264033"/>
            <a:ext cx="2295525" cy="24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4</a:t>
            </a:fld>
            <a:endParaRPr lang="en-US" dirty="0">
              <a:latin typeface="+mn-lt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00C65525-8F41-4D38-992E-E4C2B0549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</a:rPr>
              <a:t>THREE </a:t>
            </a:r>
            <a:r>
              <a:rPr lang="en-US" altLang="en-US" sz="4400" b="1" dirty="0">
                <a:solidFill>
                  <a:srgbClr val="FF0000"/>
                </a:solidFill>
              </a:rPr>
              <a:t>CONFLICTING</a:t>
            </a:r>
            <a:r>
              <a:rPr lang="en-US" altLang="en-US" sz="4400" b="1" dirty="0">
                <a:solidFill>
                  <a:srgbClr val="FFFF00"/>
                </a:solidFill>
              </a:rPr>
              <a:t> JUSTICE FOUNDATIONS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43A69-0108-49B7-8FE8-FC89BEBA16AC}"/>
              </a:ext>
            </a:extLst>
          </p:cNvPr>
          <p:cNvSpPr txBox="1"/>
          <p:nvPr/>
        </p:nvSpPr>
        <p:spPr>
          <a:xfrm>
            <a:off x="381000" y="4439960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(1) enforcing 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LAWS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of the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society.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2D23A-D4D0-4F70-900C-9EAB0FF40C82}"/>
              </a:ext>
            </a:extLst>
          </p:cNvPr>
          <p:cNvSpPr txBox="1"/>
          <p:nvPr/>
        </p:nvSpPr>
        <p:spPr>
          <a:xfrm>
            <a:off x="381000" y="515877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(2) promoting 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SOCIAL GOOD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of society.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26AC4-25E9-4B41-B16C-ECD3DB5C8EFF}"/>
              </a:ext>
            </a:extLst>
          </p:cNvPr>
          <p:cNvSpPr txBox="1"/>
          <p:nvPr/>
        </p:nvSpPr>
        <p:spPr>
          <a:xfrm>
            <a:off x="381000" y="5877580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(3) securing 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NATURAL RIGHTS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of citizens.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F91D5D5-C0B0-4B9B-955E-1E869474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4472A-6B0B-4F43-A05F-A7EAECA2ABAE}"/>
              </a:ext>
            </a:extLst>
          </p:cNvPr>
          <p:cNvSpPr txBox="1"/>
          <p:nvPr/>
        </p:nvSpPr>
        <p:spPr>
          <a:xfrm>
            <a:off x="2743200" y="412576"/>
            <a:ext cx="9372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</a:rPr>
              <a:t>James Madison: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200" dirty="0">
                <a:solidFill>
                  <a:srgbClr val="00FF00"/>
                </a:solidFill>
                <a:latin typeface="+mn-lt"/>
              </a:rPr>
              <a:t>Justice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is the end of government. It is the end of civil society. It ever has been and ever will be pursued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until it be obtained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or until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liberty be lost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in the pursuit.”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(Federalist Papers, #51)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29C1C-EB1F-854F-A012-8328EE8DD808}"/>
              </a:ext>
            </a:extLst>
          </p:cNvPr>
          <p:cNvSpPr txBox="1"/>
          <p:nvPr/>
        </p:nvSpPr>
        <p:spPr>
          <a:xfrm>
            <a:off x="381000" y="3733800"/>
            <a:ext cx="1104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foundational role of government is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to establish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justice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by: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832B9-926F-0BCE-07B8-999CB0E5D87E}"/>
              </a:ext>
            </a:extLst>
          </p:cNvPr>
          <p:cNvSpPr txBox="1"/>
          <p:nvPr/>
        </p:nvSpPr>
        <p:spPr>
          <a:xfrm>
            <a:off x="7848600" y="4439960"/>
            <a:ext cx="388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Primacy of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POSITIVE LAW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E7F765-890D-9620-A309-EAAE057CA85C}"/>
              </a:ext>
            </a:extLst>
          </p:cNvPr>
          <p:cNvSpPr txBox="1"/>
          <p:nvPr/>
        </p:nvSpPr>
        <p:spPr>
          <a:xfrm>
            <a:off x="7848600" y="5158770"/>
            <a:ext cx="396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Primacy of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SOCIAL GOOD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31AD9B-4A7B-6D15-69A4-C3EE0AE63DA8}"/>
              </a:ext>
            </a:extLst>
          </p:cNvPr>
          <p:cNvSpPr txBox="1"/>
          <p:nvPr/>
        </p:nvSpPr>
        <p:spPr>
          <a:xfrm>
            <a:off x="7848600" y="5877580"/>
            <a:ext cx="434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Primacy of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NATURAL RIGHTS</a:t>
            </a:r>
          </a:p>
        </p:txBody>
      </p:sp>
    </p:spTree>
    <p:extLst>
      <p:ext uri="{BB962C8B-B14F-4D97-AF65-F5344CB8AC3E}">
        <p14:creationId xmlns:p14="http://schemas.microsoft.com/office/powerpoint/2010/main" val="27167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5</a:t>
            </a:fld>
            <a:endParaRPr lang="en-US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E9CDDE-2C16-414E-B857-7F4699BD8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61">
            <a:off x="7719429" y="1838724"/>
            <a:ext cx="1151995" cy="989863"/>
          </a:xfrm>
          <a:prstGeom prst="rect">
            <a:avLst/>
          </a:prstGeom>
        </p:spPr>
      </p:pic>
      <p:sp>
        <p:nvSpPr>
          <p:cNvPr id="13" name="Text Box 17">
            <a:extLst>
              <a:ext uri="{FF2B5EF4-FFF2-40B4-BE49-F238E27FC236}">
                <a16:creationId xmlns:a16="http://schemas.microsoft.com/office/drawing/2014/main" id="{21C6B889-C041-4D18-B78A-DCD6600D7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930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Positive Law Definition of Justice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3DF42F5-A0E8-4304-92C0-A56D8A59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 descr="https://upload.wikimedia.org/wikipedia/commons/thumb/5/5f/Louis_XIV_of_France.jpg/220px-Louis_XIV_of_France.jpg">
            <a:extLst>
              <a:ext uri="{FF2B5EF4-FFF2-40B4-BE49-F238E27FC236}">
                <a16:creationId xmlns:a16="http://schemas.microsoft.com/office/drawing/2014/main" id="{ADA5433F-0D6E-461D-8558-AAD63CEC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9408"/>
            <a:ext cx="1444687" cy="20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EC5A23A-9515-4185-AB77-72BBBE78CA3D}"/>
              </a:ext>
            </a:extLst>
          </p:cNvPr>
          <p:cNvSpPr/>
          <p:nvPr/>
        </p:nvSpPr>
        <p:spPr>
          <a:xfrm>
            <a:off x="2451477" y="4933477"/>
            <a:ext cx="6681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Louis XIV (France)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L'état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c'est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moi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.” … “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 am the State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.” 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Alternative translation: “It is legal because I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wish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it.”</a:t>
            </a:r>
          </a:p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(“Address to the Parliament of Paris;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Attr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. by 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weatard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-Antoine G, Histoire de Paris 1834, vol.6, p. 298)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075416-60D1-49C7-B2F9-780B04DEAD0B}"/>
              </a:ext>
            </a:extLst>
          </p:cNvPr>
          <p:cNvSpPr/>
          <p:nvPr/>
        </p:nvSpPr>
        <p:spPr>
          <a:xfrm>
            <a:off x="2454141" y="2743200"/>
            <a:ext cx="7372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George III (United Kingdom)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“I wish nothing but good; therefore, everyone who does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not agree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with me is a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traitor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and a scoundrel.”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(Quoted in “Saratoga: Turning Point of America's Revolutionary War”,  p.65)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1B46E4-A963-4CBA-9029-5A7111ECE722}"/>
              </a:ext>
            </a:extLst>
          </p:cNvPr>
          <p:cNvSpPr/>
          <p:nvPr/>
        </p:nvSpPr>
        <p:spPr>
          <a:xfrm>
            <a:off x="2454141" y="3749933"/>
            <a:ext cx="7451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“When the unhappy and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deluded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multitude, against whom this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force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will be directed, shall become sensible of their error, I shall be ready to receive the misled with tenderness and mercy!”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(Address to Parliament, 27 Oct 1775)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4C476B6-7B2E-44FE-8468-D627F3346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0142" y="2057400"/>
          <a:ext cx="1444686" cy="228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42840" imgH="4342680" progId="">
                  <p:embed/>
                </p:oleObj>
              </mc:Choice>
              <mc:Fallback>
                <p:oleObj r:id="rId5" imgW="2742840" imgH="4342680" progId="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B4C476B6-7B2E-44FE-8468-D627F3346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142" y="2057400"/>
                        <a:ext cx="1444686" cy="2287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A57816C5-27D3-4846-BC84-C757D89FCBAB}"/>
              </a:ext>
            </a:extLst>
          </p:cNvPr>
          <p:cNvSpPr/>
          <p:nvPr/>
        </p:nvSpPr>
        <p:spPr>
          <a:xfrm>
            <a:off x="2554466" y="1981200"/>
            <a:ext cx="5857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n-lt"/>
              </a:rPr>
              <a:t>The Divine Right of Kings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5646CD-649A-47E1-B4D9-4DE31D9CE3FB}"/>
              </a:ext>
            </a:extLst>
          </p:cNvPr>
          <p:cNvSpPr/>
          <p:nvPr/>
        </p:nvSpPr>
        <p:spPr>
          <a:xfrm>
            <a:off x="125237" y="762000"/>
            <a:ext cx="11876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Mortimer Adler: </a:t>
            </a:r>
            <a:r>
              <a:rPr lang="en-US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[The 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positivist theory of justice </a:t>
            </a:r>
            <a:r>
              <a:rPr lang="en-US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claims that] “Unjust acts are those prohibited by 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positive law</a:t>
            </a:r>
            <a:r>
              <a:rPr lang="en-US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just acts are those prescribed by it. ... Spelled out, this means that what is just or unjust is determined solely by whoever has the 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US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lay down the law of the land. … It also leads to a corollary which inexorably attaches itself to that conclusion – that 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might makes right</a:t>
            </a:r>
            <a:r>
              <a:rPr lang="en-US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 This is the very essence of absolute or despotic government.”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(Six Great Ideas, p236, p200, 201)</a:t>
            </a:r>
            <a:endParaRPr lang="en-US" sz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Oval 129">
            <a:extLst>
              <a:ext uri="{FF2B5EF4-FFF2-40B4-BE49-F238E27FC236}">
                <a16:creationId xmlns:a16="http://schemas.microsoft.com/office/drawing/2014/main" id="{B94752BC-39D3-4589-97B9-36C0B885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0" y="5324925"/>
            <a:ext cx="1194294" cy="10958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908DFFC-E481-4A0E-BBE4-4DCF7759633D}"/>
              </a:ext>
            </a:extLst>
          </p:cNvPr>
          <p:cNvSpPr txBox="1"/>
          <p:nvPr/>
        </p:nvSpPr>
        <p:spPr bwMode="auto">
          <a:xfrm>
            <a:off x="10742645" y="5486400"/>
            <a:ext cx="7402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Law</a:t>
            </a:r>
          </a:p>
          <a:p>
            <a:pPr algn="ctr" eaLnBrk="1" hangingPunct="1">
              <a:defRPr/>
            </a:pPr>
            <a:endParaRPr lang="en-US" sz="800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Justice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9F61CC2-1E76-4C3B-89C4-DF4D8D215A68}"/>
              </a:ext>
            </a:extLst>
          </p:cNvPr>
          <p:cNvCxnSpPr/>
          <p:nvPr/>
        </p:nvCxnSpPr>
        <p:spPr bwMode="auto">
          <a:xfrm>
            <a:off x="10627459" y="5857725"/>
            <a:ext cx="9681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BBE4C955-5465-49C5-B9BA-E8D412DDC001}"/>
              </a:ext>
            </a:extLst>
          </p:cNvPr>
          <p:cNvSpPr/>
          <p:nvPr/>
        </p:nvSpPr>
        <p:spPr>
          <a:xfrm>
            <a:off x="9829800" y="1752600"/>
            <a:ext cx="234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Positivist Politics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7FB28D5-DDB7-4B68-A944-1C3DCFCF4926}"/>
              </a:ext>
            </a:extLst>
          </p:cNvPr>
          <p:cNvSpPr/>
          <p:nvPr/>
        </p:nvSpPr>
        <p:spPr>
          <a:xfrm>
            <a:off x="10561050" y="6397823"/>
            <a:ext cx="1124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+mn-lt"/>
              </a:rPr>
              <a:t>Positive Law</a:t>
            </a:r>
          </a:p>
        </p:txBody>
      </p:sp>
      <p:grpSp>
        <p:nvGrpSpPr>
          <p:cNvPr id="68" name="Group 33">
            <a:extLst>
              <a:ext uri="{FF2B5EF4-FFF2-40B4-BE49-F238E27FC236}">
                <a16:creationId xmlns:a16="http://schemas.microsoft.com/office/drawing/2014/main" id="{B1887A55-7543-410E-9A6F-134A4CCEBD3D}"/>
              </a:ext>
            </a:extLst>
          </p:cNvPr>
          <p:cNvGrpSpPr>
            <a:grpSpLocks/>
          </p:cNvGrpSpPr>
          <p:nvPr/>
        </p:nvGrpSpPr>
        <p:grpSpPr bwMode="auto">
          <a:xfrm>
            <a:off x="10502358" y="2209800"/>
            <a:ext cx="1194295" cy="1095812"/>
            <a:chOff x="588352" y="2689855"/>
            <a:chExt cx="1194566" cy="1095812"/>
          </a:xfrm>
        </p:grpSpPr>
        <p:sp>
          <p:nvSpPr>
            <p:cNvPr id="69" name="Oval 129">
              <a:extLst>
                <a:ext uri="{FF2B5EF4-FFF2-40B4-BE49-F238E27FC236}">
                  <a16:creationId xmlns:a16="http://schemas.microsoft.com/office/drawing/2014/main" id="{A4B82299-F23C-41E0-B553-4B65BF93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352" y="2689855"/>
              <a:ext cx="1194566" cy="10958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0B820E-AEAD-4E37-899F-AC895B3EAD07}"/>
                </a:ext>
              </a:extLst>
            </p:cNvPr>
            <p:cNvCxnSpPr/>
            <p:nvPr/>
          </p:nvCxnSpPr>
          <p:spPr>
            <a:xfrm>
              <a:off x="688998" y="3250661"/>
              <a:ext cx="968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E36B5C-E417-4C94-9BDF-7648CB9B150B}"/>
                </a:ext>
              </a:extLst>
            </p:cNvPr>
            <p:cNvSpPr txBox="1"/>
            <p:nvPr/>
          </p:nvSpPr>
          <p:spPr>
            <a:xfrm>
              <a:off x="841273" y="2889516"/>
              <a:ext cx="676621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Might</a:t>
              </a:r>
            </a:p>
            <a:p>
              <a:pPr algn="ctr" eaLnBrk="1" hangingPunct="1">
                <a:defRPr/>
              </a:pPr>
              <a:endParaRPr lang="en-US" sz="800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Right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80D9A-27DF-4897-A92B-6840391BD8D7}"/>
              </a:ext>
            </a:extLst>
          </p:cNvPr>
          <p:cNvSpPr/>
          <p:nvPr/>
        </p:nvSpPr>
        <p:spPr>
          <a:xfrm>
            <a:off x="10299711" y="3274739"/>
            <a:ext cx="1587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+mn-lt"/>
              </a:rPr>
              <a:t>Oppressive Force</a:t>
            </a:r>
          </a:p>
        </p:txBody>
      </p:sp>
      <p:grpSp>
        <p:nvGrpSpPr>
          <p:cNvPr id="24" name="Group 33">
            <a:extLst>
              <a:ext uri="{FF2B5EF4-FFF2-40B4-BE49-F238E27FC236}">
                <a16:creationId xmlns:a16="http://schemas.microsoft.com/office/drawing/2014/main" id="{51BDE896-7687-4896-AAEA-87666E81BCAF}"/>
              </a:ext>
            </a:extLst>
          </p:cNvPr>
          <p:cNvGrpSpPr>
            <a:grpSpLocks/>
          </p:cNvGrpSpPr>
          <p:nvPr/>
        </p:nvGrpSpPr>
        <p:grpSpPr bwMode="auto">
          <a:xfrm>
            <a:off x="10517320" y="3733800"/>
            <a:ext cx="1194295" cy="1095812"/>
            <a:chOff x="588352" y="2689855"/>
            <a:chExt cx="1194566" cy="1095812"/>
          </a:xfrm>
        </p:grpSpPr>
        <p:sp>
          <p:nvSpPr>
            <p:cNvPr id="25" name="Oval 129">
              <a:extLst>
                <a:ext uri="{FF2B5EF4-FFF2-40B4-BE49-F238E27FC236}">
                  <a16:creationId xmlns:a16="http://schemas.microsoft.com/office/drawing/2014/main" id="{1EF12593-2E77-4CB3-B410-22834FCC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352" y="2689855"/>
              <a:ext cx="1194566" cy="10958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1A9361-3A29-4C77-A44A-7794954C8680}"/>
                </a:ext>
              </a:extLst>
            </p:cNvPr>
            <p:cNvCxnSpPr/>
            <p:nvPr/>
          </p:nvCxnSpPr>
          <p:spPr>
            <a:xfrm>
              <a:off x="688998" y="3250661"/>
              <a:ext cx="968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431E6C-C4AB-47E6-A636-B70EF1456F48}"/>
                </a:ext>
              </a:extLst>
            </p:cNvPr>
            <p:cNvSpPr txBox="1"/>
            <p:nvPr/>
          </p:nvSpPr>
          <p:spPr>
            <a:xfrm>
              <a:off x="874080" y="2889516"/>
              <a:ext cx="61101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State</a:t>
              </a:r>
            </a:p>
            <a:p>
              <a:pPr algn="ctr" eaLnBrk="1" hangingPunct="1">
                <a:defRPr/>
              </a:pPr>
              <a:endParaRPr lang="en-US" sz="800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Man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5E43B84-40CB-4006-AC60-E7F6F91B3A29}"/>
              </a:ext>
            </a:extLst>
          </p:cNvPr>
          <p:cNvSpPr/>
          <p:nvPr/>
        </p:nvSpPr>
        <p:spPr>
          <a:xfrm>
            <a:off x="9982200" y="4840268"/>
            <a:ext cx="2182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+mn-lt"/>
              </a:rPr>
              <a:t>Statism / Authoritarianism</a:t>
            </a:r>
          </a:p>
        </p:txBody>
      </p:sp>
    </p:spTree>
    <p:extLst>
      <p:ext uri="{BB962C8B-B14F-4D97-AF65-F5344CB8AC3E}">
        <p14:creationId xmlns:p14="http://schemas.microsoft.com/office/powerpoint/2010/main" val="17024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4" grpId="0"/>
      <p:bldP spid="40" grpId="0"/>
      <p:bldP spid="59" grpId="0" animBg="1"/>
      <p:bldP spid="65" grpId="0"/>
      <p:bldP spid="67" grpId="0"/>
      <p:bldP spid="7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7F91205-6DFE-F5C9-D6EA-08EE98F50DC4}"/>
              </a:ext>
            </a:extLst>
          </p:cNvPr>
          <p:cNvSpPr/>
          <p:nvPr/>
        </p:nvSpPr>
        <p:spPr>
          <a:xfrm>
            <a:off x="5181600" y="2133600"/>
            <a:ext cx="3124200" cy="19812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2BD7C1-C498-4285-E8DC-099C2727818D}"/>
              </a:ext>
            </a:extLst>
          </p:cNvPr>
          <p:cNvSpPr/>
          <p:nvPr/>
        </p:nvSpPr>
        <p:spPr>
          <a:xfrm>
            <a:off x="3581400" y="2133600"/>
            <a:ext cx="1524000" cy="1981200"/>
          </a:xfrm>
          <a:prstGeom prst="rect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6</a:t>
            </a:fld>
            <a:endParaRPr lang="en-US" dirty="0">
              <a:latin typeface="+mn-lt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C943854F-BF2A-43E2-9C0F-ED299E9C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REVOLUTION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A748F6-29DC-4996-8C62-C72C3BBD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562736-9593-416D-99F8-E0115F2B9A8F}"/>
              </a:ext>
            </a:extLst>
          </p:cNvPr>
          <p:cNvGrpSpPr/>
          <p:nvPr/>
        </p:nvGrpSpPr>
        <p:grpSpPr>
          <a:xfrm>
            <a:off x="10935367" y="3364468"/>
            <a:ext cx="1041899" cy="990600"/>
            <a:chOff x="8025903" y="3018988"/>
            <a:chExt cx="1194299" cy="1095812"/>
          </a:xfrm>
        </p:grpSpPr>
        <p:sp>
          <p:nvSpPr>
            <p:cNvPr id="13" name="Oval 129">
              <a:extLst>
                <a:ext uri="{FF2B5EF4-FFF2-40B4-BE49-F238E27FC236}">
                  <a16:creationId xmlns:a16="http://schemas.microsoft.com/office/drawing/2014/main" id="{F1FED13A-4F73-4176-A9A2-C01A0F5EE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5903" y="3018988"/>
              <a:ext cx="1194299" cy="1095812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61D2EE-E0CD-4092-8D07-F73FCC0F600D}"/>
                </a:ext>
              </a:extLst>
            </p:cNvPr>
            <p:cNvCxnSpPr/>
            <p:nvPr/>
          </p:nvCxnSpPr>
          <p:spPr bwMode="auto">
            <a:xfrm>
              <a:off x="8153400" y="3579794"/>
              <a:ext cx="968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F0B509-C9E5-4202-9744-DE23C6BE3F99}"/>
                </a:ext>
              </a:extLst>
            </p:cNvPr>
            <p:cNvSpPr txBox="1"/>
            <p:nvPr/>
          </p:nvSpPr>
          <p:spPr bwMode="auto">
            <a:xfrm>
              <a:off x="8214029" y="3212951"/>
              <a:ext cx="85010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Equality</a:t>
              </a:r>
            </a:p>
            <a:p>
              <a:pPr algn="ctr" eaLnBrk="1" hangingPunct="1">
                <a:defRPr/>
              </a:pPr>
              <a:endParaRPr lang="en-US" sz="800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Liberty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00EB1A-362C-45B2-B1EA-9C85DC797FA1}"/>
              </a:ext>
            </a:extLst>
          </p:cNvPr>
          <p:cNvGrpSpPr/>
          <p:nvPr/>
        </p:nvGrpSpPr>
        <p:grpSpPr>
          <a:xfrm>
            <a:off x="8704653" y="3364468"/>
            <a:ext cx="998841" cy="968147"/>
            <a:chOff x="9394275" y="2994253"/>
            <a:chExt cx="1194294" cy="1095812"/>
          </a:xfrm>
        </p:grpSpPr>
        <p:sp>
          <p:nvSpPr>
            <p:cNvPr id="8" name="Oval 129">
              <a:extLst>
                <a:ext uri="{FF2B5EF4-FFF2-40B4-BE49-F238E27FC236}">
                  <a16:creationId xmlns:a16="http://schemas.microsoft.com/office/drawing/2014/main" id="{E9C06D76-4283-4274-8D10-B54640276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275" y="2994253"/>
              <a:ext cx="1194294" cy="1095812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922DA9-9FFB-4D15-8429-CF5679016AD4}"/>
                </a:ext>
              </a:extLst>
            </p:cNvPr>
            <p:cNvSpPr txBox="1"/>
            <p:nvPr/>
          </p:nvSpPr>
          <p:spPr bwMode="auto">
            <a:xfrm>
              <a:off x="9694511" y="3177847"/>
              <a:ext cx="610873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State</a:t>
              </a:r>
            </a:p>
            <a:p>
              <a:pPr algn="ctr" eaLnBrk="1" hangingPunct="1">
                <a:defRPr/>
              </a:pPr>
              <a:endParaRPr lang="en-US" sz="800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Man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FEB987-12E5-4896-A1F2-F217DF3A2FF1}"/>
                </a:ext>
              </a:extLst>
            </p:cNvPr>
            <p:cNvCxnSpPr/>
            <p:nvPr/>
          </p:nvCxnSpPr>
          <p:spPr bwMode="auto">
            <a:xfrm>
              <a:off x="9476097" y="3578224"/>
              <a:ext cx="9681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A7C1469-8266-4B44-B47B-653F5BC7E85F}"/>
              </a:ext>
            </a:extLst>
          </p:cNvPr>
          <p:cNvSpPr/>
          <p:nvPr/>
        </p:nvSpPr>
        <p:spPr>
          <a:xfrm>
            <a:off x="152400" y="2084742"/>
            <a:ext cx="3414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FF00"/>
                </a:solidFill>
                <a:latin typeface="+mn-lt"/>
              </a:rPr>
              <a:t>American Revolution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85A1B-D79C-4775-8991-E01DB294C5A0}"/>
              </a:ext>
            </a:extLst>
          </p:cNvPr>
          <p:cNvSpPr/>
          <p:nvPr/>
        </p:nvSpPr>
        <p:spPr>
          <a:xfrm>
            <a:off x="9559812" y="4355068"/>
            <a:ext cx="1565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Collectivism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70607F-991E-4E2C-A698-54798EBE8E2E}"/>
              </a:ext>
            </a:extLst>
          </p:cNvPr>
          <p:cNvSpPr/>
          <p:nvPr/>
        </p:nvSpPr>
        <p:spPr>
          <a:xfrm>
            <a:off x="6172200" y="6248400"/>
            <a:ext cx="170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Social Justice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632816-4559-476C-9A85-6CB2C3AFE1B6}"/>
              </a:ext>
            </a:extLst>
          </p:cNvPr>
          <p:cNvGrpSpPr/>
          <p:nvPr/>
        </p:nvGrpSpPr>
        <p:grpSpPr>
          <a:xfrm>
            <a:off x="129803" y="3432555"/>
            <a:ext cx="936997" cy="900665"/>
            <a:chOff x="160415" y="2756934"/>
            <a:chExt cx="1194297" cy="1118265"/>
          </a:xfrm>
        </p:grpSpPr>
        <p:sp>
          <p:nvSpPr>
            <p:cNvPr id="24" name="Oval 129">
              <a:extLst>
                <a:ext uri="{FF2B5EF4-FFF2-40B4-BE49-F238E27FC236}">
                  <a16:creationId xmlns:a16="http://schemas.microsoft.com/office/drawing/2014/main" id="{45B1AF4B-7BFC-4F59-A795-02717E13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15" y="2756934"/>
              <a:ext cx="1194297" cy="111826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4F34E9-F1CE-4FEA-AE01-B1E446AC73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551" y="3302960"/>
              <a:ext cx="8619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226035-49FA-4D7F-836C-BAB149FBA0DB}"/>
                </a:ext>
              </a:extLst>
            </p:cNvPr>
            <p:cNvSpPr txBox="1"/>
            <p:nvPr/>
          </p:nvSpPr>
          <p:spPr bwMode="auto">
            <a:xfrm>
              <a:off x="441879" y="2868709"/>
              <a:ext cx="610873" cy="7078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Man</a:t>
              </a:r>
            </a:p>
            <a:p>
              <a:pPr algn="ctr" eaLnBrk="1" hangingPunct="1">
                <a:defRPr/>
              </a:pPr>
              <a:endParaRPr lang="en-US" sz="800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State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B5EE9-E48A-4B68-A53D-740A1773D392}"/>
              </a:ext>
            </a:extLst>
          </p:cNvPr>
          <p:cNvSpPr/>
          <p:nvPr/>
        </p:nvSpPr>
        <p:spPr>
          <a:xfrm>
            <a:off x="762000" y="4355068"/>
            <a:ext cx="166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FF00"/>
                </a:solidFill>
                <a:latin typeface="+mn-lt"/>
              </a:rPr>
              <a:t>Individualism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3E0F48-039B-45D6-AAE7-F2AF396F88D6}"/>
              </a:ext>
            </a:extLst>
          </p:cNvPr>
          <p:cNvSpPr/>
          <p:nvPr/>
        </p:nvSpPr>
        <p:spPr>
          <a:xfrm>
            <a:off x="2971800" y="6248400"/>
            <a:ext cx="1851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FF00"/>
                </a:solidFill>
                <a:latin typeface="+mn-lt"/>
              </a:rPr>
              <a:t>Natural Rights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9B578B-F6E9-4652-BC02-C90D4FA36AEA}"/>
              </a:ext>
            </a:extLst>
          </p:cNvPr>
          <p:cNvSpPr/>
          <p:nvPr/>
        </p:nvSpPr>
        <p:spPr>
          <a:xfrm>
            <a:off x="9003913" y="2092868"/>
            <a:ext cx="2888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French Revolution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D65C9B-41EC-4F90-8D3A-4B1DEBF8271C}"/>
              </a:ext>
            </a:extLst>
          </p:cNvPr>
          <p:cNvSpPr/>
          <p:nvPr/>
        </p:nvSpPr>
        <p:spPr>
          <a:xfrm>
            <a:off x="0" y="142869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POSITIVE LAW: Divine Right of Kings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EEA2175-E733-4079-8F00-A43162EFC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752" y="2286001"/>
            <a:ext cx="1261950" cy="116253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412F6C8-46F8-42B3-81C7-8D39C34EFF16}"/>
              </a:ext>
            </a:extLst>
          </p:cNvPr>
          <p:cNvSpPr/>
          <p:nvPr/>
        </p:nvSpPr>
        <p:spPr>
          <a:xfrm>
            <a:off x="3541208" y="3468469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King George III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Great Britain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41AB624-2C09-4D3C-AC22-4FE84B78D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068" y="2286000"/>
            <a:ext cx="1434532" cy="1163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0072B04-BE70-4508-AD8E-EAFD7525E6EC}"/>
              </a:ext>
            </a:extLst>
          </p:cNvPr>
          <p:cNvSpPr/>
          <p:nvPr/>
        </p:nvSpPr>
        <p:spPr>
          <a:xfrm>
            <a:off x="5105400" y="3468469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King Louis XIV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 France</a:t>
            </a:r>
          </a:p>
        </p:txBody>
      </p:sp>
      <p:sp>
        <p:nvSpPr>
          <p:cNvPr id="36" name="Oval 129">
            <a:extLst>
              <a:ext uri="{FF2B5EF4-FFF2-40B4-BE49-F238E27FC236}">
                <a16:creationId xmlns:a16="http://schemas.microsoft.com/office/drawing/2014/main" id="{DB4D41FF-6CDC-4B92-9608-7E8C2A167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9104" y="197420"/>
            <a:ext cx="1194296" cy="1095812"/>
          </a:xfrm>
          <a:prstGeom prst="ellipse">
            <a:avLst/>
          </a:prstGeom>
          <a:solidFill>
            <a:schemeClr val="bg1"/>
          </a:solidFill>
          <a:ln w="444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BAFEF4-99A6-471E-B077-2E295C0AFBBC}"/>
              </a:ext>
            </a:extLst>
          </p:cNvPr>
          <p:cNvSpPr txBox="1"/>
          <p:nvPr/>
        </p:nvSpPr>
        <p:spPr bwMode="auto">
          <a:xfrm>
            <a:off x="11102600" y="400724"/>
            <a:ext cx="5421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King</a:t>
            </a:r>
          </a:p>
          <a:p>
            <a:pPr algn="ctr" eaLnBrk="1" hangingPunct="1">
              <a:defRPr/>
            </a:pPr>
            <a:endParaRPr lang="en-US" sz="800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Law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0F9477-27E3-4921-A388-93D6D8B2A666}"/>
              </a:ext>
            </a:extLst>
          </p:cNvPr>
          <p:cNvCxnSpPr/>
          <p:nvPr/>
        </p:nvCxnSpPr>
        <p:spPr bwMode="auto">
          <a:xfrm>
            <a:off x="10882184" y="752059"/>
            <a:ext cx="9681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17BF56F-CD4D-4227-9A84-4218335B646E}"/>
              </a:ext>
            </a:extLst>
          </p:cNvPr>
          <p:cNvSpPr/>
          <p:nvPr/>
        </p:nvSpPr>
        <p:spPr>
          <a:xfrm>
            <a:off x="76200" y="3018710"/>
            <a:ext cx="3313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FF00"/>
                </a:solidFill>
                <a:latin typeface="+mn-lt"/>
              </a:rPr>
              <a:t>Motivating Principle: Liberty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E3A89B-A1CF-474D-8D87-8089263AB29C}"/>
              </a:ext>
            </a:extLst>
          </p:cNvPr>
          <p:cNvSpPr/>
          <p:nvPr/>
        </p:nvSpPr>
        <p:spPr>
          <a:xfrm>
            <a:off x="8739158" y="2964358"/>
            <a:ext cx="3498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n-lt"/>
              </a:rPr>
              <a:t>Motivating Principle: Equality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A309ECF-EE5F-43CD-BB00-8C8DCA49E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24400"/>
            <a:ext cx="2057400" cy="157888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EBBBB56-431B-4C3A-9146-2BEF397077EF}"/>
              </a:ext>
            </a:extLst>
          </p:cNvPr>
          <p:cNvSpPr/>
          <p:nvPr/>
        </p:nvSpPr>
        <p:spPr>
          <a:xfrm>
            <a:off x="457200" y="6275432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FF00"/>
                </a:solidFill>
                <a:latin typeface="+mn-lt"/>
              </a:rPr>
              <a:t>Liberty Bell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AEDF6D9-F642-4D7A-B185-61BEA8F5B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790" y="4876800"/>
            <a:ext cx="2018209" cy="1524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26FDF93-D02D-409D-8733-FB985363A365}"/>
              </a:ext>
            </a:extLst>
          </p:cNvPr>
          <p:cNvSpPr/>
          <p:nvPr/>
        </p:nvSpPr>
        <p:spPr>
          <a:xfrm>
            <a:off x="8098474" y="6411800"/>
            <a:ext cx="1554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n-lt"/>
              </a:rPr>
              <a:t>Guillotine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27099-F863-4124-9DED-1E194A2C8DB2}"/>
              </a:ext>
            </a:extLst>
          </p:cNvPr>
          <p:cNvSpPr txBox="1"/>
          <p:nvPr/>
        </p:nvSpPr>
        <p:spPr>
          <a:xfrm>
            <a:off x="1219200" y="6858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Brigham Young: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“When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misuse of power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has reached a certain stage,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divinity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that is within the people asserts its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right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and they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free themselves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from the power of despotism.”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 10:191)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2C3220B-218E-4842-B803-459E7EBC4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61920"/>
              </p:ext>
            </p:extLst>
          </p:nvPr>
        </p:nvGraphicFramePr>
        <p:xfrm>
          <a:off x="6858000" y="2286000"/>
          <a:ext cx="1143000" cy="117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16040" imgH="736200" progId="">
                  <p:embed/>
                </p:oleObj>
              </mc:Choice>
              <mc:Fallback>
                <p:oleObj r:id="rId7" imgW="716040" imgH="736200" progId="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A2C3220B-218E-4842-B803-459E7EBC4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0" y="2286000"/>
                        <a:ext cx="1143000" cy="117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93034CB0-EB7F-4ACE-9285-9088DBBA542F}"/>
              </a:ext>
            </a:extLst>
          </p:cNvPr>
          <p:cNvSpPr/>
          <p:nvPr/>
        </p:nvSpPr>
        <p:spPr>
          <a:xfrm>
            <a:off x="6705600" y="3468469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Tsar Nicholas II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Russia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3AED24-7C41-447A-974B-A8F48597C3E8}"/>
              </a:ext>
            </a:extLst>
          </p:cNvPr>
          <p:cNvSpPr/>
          <p:nvPr/>
        </p:nvSpPr>
        <p:spPr>
          <a:xfrm>
            <a:off x="8956109" y="2448580"/>
            <a:ext cx="312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Russian Revolution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DE55C6B3-8AD4-4A3B-BD38-9FBD1BBB9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55146"/>
              </p:ext>
            </p:extLst>
          </p:nvPr>
        </p:nvGraphicFramePr>
        <p:xfrm>
          <a:off x="10041052" y="4876800"/>
          <a:ext cx="2003672" cy="155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463480" imgH="1914840" progId="">
                  <p:embed/>
                </p:oleObj>
              </mc:Choice>
              <mc:Fallback>
                <p:oleObj r:id="rId9" imgW="2463480" imgH="1914840" progId="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DE55C6B3-8AD4-4A3B-BD38-9FBD1BBB9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41052" y="4876800"/>
                        <a:ext cx="2003672" cy="1556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60E298C1-C9E2-4B24-A5CC-260B6BB9EBE1}"/>
              </a:ext>
            </a:extLst>
          </p:cNvPr>
          <p:cNvSpPr/>
          <p:nvPr/>
        </p:nvSpPr>
        <p:spPr>
          <a:xfrm>
            <a:off x="9906000" y="6411800"/>
            <a:ext cx="2202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n-lt"/>
              </a:rPr>
              <a:t>Gulag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391177-3214-4A22-80CA-67A894C26F88}"/>
              </a:ext>
            </a:extLst>
          </p:cNvPr>
          <p:cNvGrpSpPr/>
          <p:nvPr/>
        </p:nvGrpSpPr>
        <p:grpSpPr>
          <a:xfrm>
            <a:off x="1182102" y="3429000"/>
            <a:ext cx="910603" cy="936026"/>
            <a:chOff x="1652135" y="2758547"/>
            <a:chExt cx="1207623" cy="1116652"/>
          </a:xfrm>
        </p:grpSpPr>
        <p:sp>
          <p:nvSpPr>
            <p:cNvPr id="55" name="Oval 129">
              <a:extLst>
                <a:ext uri="{FF2B5EF4-FFF2-40B4-BE49-F238E27FC236}">
                  <a16:creationId xmlns:a16="http://schemas.microsoft.com/office/drawing/2014/main" id="{7AB1350B-09EC-45F2-BBB1-10065FECF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135" y="2758547"/>
              <a:ext cx="1207623" cy="111665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C403C3-4C40-4897-99EE-E036094665FC}"/>
                </a:ext>
              </a:extLst>
            </p:cNvPr>
            <p:cNvSpPr txBox="1"/>
            <p:nvPr/>
          </p:nvSpPr>
          <p:spPr bwMode="auto">
            <a:xfrm>
              <a:off x="1916051" y="2893935"/>
              <a:ext cx="682058" cy="7153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Right</a:t>
              </a:r>
            </a:p>
            <a:p>
              <a:pPr algn="ctr" eaLnBrk="1" hangingPunct="1">
                <a:defRPr/>
              </a:pPr>
              <a:endParaRPr lang="en-US" sz="800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Might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CCE58AB-6340-405C-A7C7-F54395F3AA22}"/>
                </a:ext>
              </a:extLst>
            </p:cNvPr>
            <p:cNvCxnSpPr/>
            <p:nvPr/>
          </p:nvCxnSpPr>
          <p:spPr bwMode="auto">
            <a:xfrm>
              <a:off x="1771878" y="3321658"/>
              <a:ext cx="9681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0D4B46CB-77EE-4749-96A0-53FF8F6FB734}"/>
              </a:ext>
            </a:extLst>
          </p:cNvPr>
          <p:cNvGrpSpPr/>
          <p:nvPr/>
        </p:nvGrpSpPr>
        <p:grpSpPr>
          <a:xfrm>
            <a:off x="9826414" y="3364468"/>
            <a:ext cx="990600" cy="990600"/>
            <a:chOff x="10744200" y="2973864"/>
            <a:chExt cx="1233066" cy="1140935"/>
          </a:xfrm>
        </p:grpSpPr>
        <p:sp>
          <p:nvSpPr>
            <p:cNvPr id="58" name="Oval 129">
              <a:extLst>
                <a:ext uri="{FF2B5EF4-FFF2-40B4-BE49-F238E27FC236}">
                  <a16:creationId xmlns:a16="http://schemas.microsoft.com/office/drawing/2014/main" id="{AE1C06C5-E428-42B3-9491-8F577F0A4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4200" y="2973864"/>
              <a:ext cx="1233066" cy="1140935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891D212-AFC7-4238-8D21-23B884150206}"/>
                </a:ext>
              </a:extLst>
            </p:cNvPr>
            <p:cNvSpPr txBox="1"/>
            <p:nvPr/>
          </p:nvSpPr>
          <p:spPr bwMode="auto">
            <a:xfrm>
              <a:off x="10866556" y="3134473"/>
              <a:ext cx="99578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Group</a:t>
              </a:r>
            </a:p>
            <a:p>
              <a:pPr algn="ctr" eaLnBrk="1" hangingPunct="1">
                <a:defRPr/>
              </a:pPr>
              <a:endParaRPr lang="en-US" sz="800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Individual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C2F9802-C30D-4846-807B-C665C45EC6E0}"/>
                </a:ext>
              </a:extLst>
            </p:cNvPr>
            <p:cNvCxnSpPr/>
            <p:nvPr/>
          </p:nvCxnSpPr>
          <p:spPr bwMode="auto">
            <a:xfrm>
              <a:off x="10864794" y="3562353"/>
              <a:ext cx="9681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76E217-4B01-40BE-8D7E-D8E558F820B2}"/>
              </a:ext>
            </a:extLst>
          </p:cNvPr>
          <p:cNvGrpSpPr/>
          <p:nvPr/>
        </p:nvGrpSpPr>
        <p:grpSpPr>
          <a:xfrm>
            <a:off x="2208617" y="3418820"/>
            <a:ext cx="1005047" cy="936833"/>
            <a:chOff x="1652135" y="2758547"/>
            <a:chExt cx="1207623" cy="1116652"/>
          </a:xfrm>
        </p:grpSpPr>
        <p:sp>
          <p:nvSpPr>
            <p:cNvPr id="69" name="Oval 129">
              <a:extLst>
                <a:ext uri="{FF2B5EF4-FFF2-40B4-BE49-F238E27FC236}">
                  <a16:creationId xmlns:a16="http://schemas.microsoft.com/office/drawing/2014/main" id="{B9EA61E9-9AC0-4A2D-A3F0-3B2BEBDC4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135" y="2758547"/>
              <a:ext cx="1207623" cy="111665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1CDD90-E9AC-4E49-AE8C-06D3B5BA9BE4}"/>
                </a:ext>
              </a:extLst>
            </p:cNvPr>
            <p:cNvSpPr txBox="1"/>
            <p:nvPr/>
          </p:nvSpPr>
          <p:spPr bwMode="auto">
            <a:xfrm>
              <a:off x="1832028" y="2893818"/>
              <a:ext cx="85010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Liberty</a:t>
              </a:r>
            </a:p>
            <a:p>
              <a:pPr algn="ctr" eaLnBrk="1" hangingPunct="1">
                <a:defRPr/>
              </a:pPr>
              <a:endParaRPr lang="en-US" sz="800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+mn-lt"/>
                </a:rPr>
                <a:t>Equality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A2BAD95-E809-4829-84B0-146C944DE207}"/>
                </a:ext>
              </a:extLst>
            </p:cNvPr>
            <p:cNvCxnSpPr/>
            <p:nvPr/>
          </p:nvCxnSpPr>
          <p:spPr bwMode="auto">
            <a:xfrm>
              <a:off x="1771878" y="3321502"/>
              <a:ext cx="9681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003ADEAC-E3FC-DA7D-A890-18E4EC77A2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1" y="228600"/>
            <a:ext cx="965779" cy="1219200"/>
          </a:xfrm>
          <a:prstGeom prst="rect">
            <a:avLst/>
          </a:prstGeom>
        </p:spPr>
      </p:pic>
      <p:sp>
        <p:nvSpPr>
          <p:cNvPr id="3" name="Arrow: Bent 2">
            <a:extLst>
              <a:ext uri="{FF2B5EF4-FFF2-40B4-BE49-F238E27FC236}">
                <a16:creationId xmlns:a16="http://schemas.microsoft.com/office/drawing/2014/main" id="{D0172F7C-6598-946F-E265-A6025FF02BDD}"/>
              </a:ext>
            </a:extLst>
          </p:cNvPr>
          <p:cNvSpPr/>
          <p:nvPr/>
        </p:nvSpPr>
        <p:spPr>
          <a:xfrm flipH="1" flipV="1">
            <a:off x="3352800" y="4114799"/>
            <a:ext cx="1143000" cy="2143027"/>
          </a:xfrm>
          <a:prstGeom prst="ben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A80E7CCE-B141-E468-EFD3-B06CFCA072A5}"/>
              </a:ext>
            </a:extLst>
          </p:cNvPr>
          <p:cNvSpPr/>
          <p:nvPr/>
        </p:nvSpPr>
        <p:spPr>
          <a:xfrm flipV="1">
            <a:off x="6400800" y="4114800"/>
            <a:ext cx="1143000" cy="21336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6" grpId="0"/>
      <p:bldP spid="17" grpId="0"/>
      <p:bldP spid="18" grpId="0"/>
      <p:bldP spid="27" grpId="0"/>
      <p:bldP spid="28" grpId="0"/>
      <p:bldP spid="29" grpId="0"/>
      <p:bldP spid="30" grpId="0"/>
      <p:bldP spid="33" grpId="0"/>
      <p:bldP spid="35" grpId="0"/>
      <p:bldP spid="36" grpId="0" animBg="1"/>
      <p:bldP spid="41" grpId="0"/>
      <p:bldP spid="42" grpId="0"/>
      <p:bldP spid="46" grpId="0"/>
      <p:bldP spid="48" grpId="0"/>
      <p:bldP spid="2" grpId="0"/>
      <p:bldP spid="49" grpId="0"/>
      <p:bldP spid="50" grpId="0"/>
      <p:bldP spid="54" grpId="0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9A65D-A812-4B5A-86C4-4432B084CBEB}"/>
              </a:ext>
            </a:extLst>
          </p:cNvPr>
          <p:cNvSpPr txBox="1"/>
          <p:nvPr/>
        </p:nvSpPr>
        <p:spPr>
          <a:xfrm>
            <a:off x="2133600" y="2601098"/>
            <a:ext cx="7696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(1) Justly securing our rights, liberties, and equality.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C8AF0991-2471-44FA-BDA2-A5CC11320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FF00"/>
                </a:solidFill>
              </a:rPr>
              <a:t>THE ROLE OF GOVERNMENT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8CCBE-9990-4387-AE2A-7CAB335B2905}"/>
              </a:ext>
            </a:extLst>
          </p:cNvPr>
          <p:cNvSpPr txBox="1"/>
          <p:nvPr/>
        </p:nvSpPr>
        <p:spPr>
          <a:xfrm>
            <a:off x="2362200" y="933271"/>
            <a:ext cx="8101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Governments play a decisive role in 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the exercise of our agency by either: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BBA06-5605-4634-AE5B-A61A08D6E4BE}"/>
              </a:ext>
            </a:extLst>
          </p:cNvPr>
          <p:cNvSpPr txBox="1"/>
          <p:nvPr/>
        </p:nvSpPr>
        <p:spPr>
          <a:xfrm>
            <a:off x="2133600" y="313438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(2) Denying and violating rights, liberties, and equality.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920C8-4690-44B0-B95A-402F10C91D90}"/>
              </a:ext>
            </a:extLst>
          </p:cNvPr>
          <p:cNvGrpSpPr/>
          <p:nvPr/>
        </p:nvGrpSpPr>
        <p:grpSpPr>
          <a:xfrm>
            <a:off x="-85639" y="1371600"/>
            <a:ext cx="2343307" cy="5182732"/>
            <a:chOff x="-85639" y="1371600"/>
            <a:chExt cx="2343307" cy="51827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347009-2705-4A9C-95BE-352A1945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639" y="1371600"/>
              <a:ext cx="2343307" cy="4665830"/>
            </a:xfrm>
            <a:prstGeom prst="rect">
              <a:avLst/>
            </a:prstGeom>
          </p:spPr>
        </p:pic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0A196CC4-AB99-4E10-8A83-2ACA64EC8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38" y="5908001"/>
              <a:ext cx="17062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FF00"/>
                  </a:solidFill>
                </a:rPr>
                <a:t>Liberty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7AF615-282F-4A3C-AF3A-87F38B4A3072}"/>
              </a:ext>
            </a:extLst>
          </p:cNvPr>
          <p:cNvGrpSpPr/>
          <p:nvPr/>
        </p:nvGrpSpPr>
        <p:grpSpPr>
          <a:xfrm>
            <a:off x="457200" y="504215"/>
            <a:ext cx="971329" cy="911705"/>
            <a:chOff x="457200" y="504215"/>
            <a:chExt cx="971329" cy="911705"/>
          </a:xfrm>
        </p:grpSpPr>
        <p:sp>
          <p:nvSpPr>
            <p:cNvPr id="65" name="Text Box 10">
              <a:extLst>
                <a:ext uri="{FF2B5EF4-FFF2-40B4-BE49-F238E27FC236}">
                  <a16:creationId xmlns:a16="http://schemas.microsoft.com/office/drawing/2014/main" id="{F0384F8F-30C1-405C-B868-7FAD7FB11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605" y="614958"/>
              <a:ext cx="7017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Liberty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Equality</a:t>
              </a:r>
            </a:p>
          </p:txBody>
        </p:sp>
        <p:sp>
          <p:nvSpPr>
            <p:cNvPr id="66" name="Line 11">
              <a:extLst>
                <a:ext uri="{FF2B5EF4-FFF2-40B4-BE49-F238E27FC236}">
                  <a16:creationId xmlns:a16="http://schemas.microsoft.com/office/drawing/2014/main" id="{66FECBAA-5237-42A1-B2E9-103B95633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509" y="960067"/>
              <a:ext cx="41433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129">
              <a:extLst>
                <a:ext uri="{FF2B5EF4-FFF2-40B4-BE49-F238E27FC236}">
                  <a16:creationId xmlns:a16="http://schemas.microsoft.com/office/drawing/2014/main" id="{A893D9EF-4A76-4433-A6D9-47BED6F9F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04215"/>
              <a:ext cx="971329" cy="911705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055413-1D84-4D8D-90BC-036B44465A35}"/>
              </a:ext>
            </a:extLst>
          </p:cNvPr>
          <p:cNvGrpSpPr/>
          <p:nvPr/>
        </p:nvGrpSpPr>
        <p:grpSpPr>
          <a:xfrm>
            <a:off x="9536995" y="1425284"/>
            <a:ext cx="2655005" cy="5164647"/>
            <a:chOff x="9536995" y="1425284"/>
            <a:chExt cx="2655005" cy="51646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C1522B-8B88-4744-9C87-9B9A62FBC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6995" y="1425284"/>
              <a:ext cx="2655005" cy="4594518"/>
            </a:xfrm>
            <a:prstGeom prst="rect">
              <a:avLst/>
            </a:prstGeom>
          </p:spPr>
        </p:pic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301C0EBA-7DF1-4D10-93E5-5773C0014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7483" y="5943600"/>
              <a:ext cx="15773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</a:rPr>
                <a:t>Lenin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932E93-8E4A-49AE-AC21-B31E86C0740E}"/>
              </a:ext>
            </a:extLst>
          </p:cNvPr>
          <p:cNvGrpSpPr/>
          <p:nvPr/>
        </p:nvGrpSpPr>
        <p:grpSpPr>
          <a:xfrm>
            <a:off x="10511124" y="487090"/>
            <a:ext cx="964506" cy="902609"/>
            <a:chOff x="10511124" y="487090"/>
            <a:chExt cx="964506" cy="902609"/>
          </a:xfrm>
        </p:grpSpPr>
        <p:sp>
          <p:nvSpPr>
            <p:cNvPr id="115" name="Text Box 7">
              <a:extLst>
                <a:ext uri="{FF2B5EF4-FFF2-40B4-BE49-F238E27FC236}">
                  <a16:creationId xmlns:a16="http://schemas.microsoft.com/office/drawing/2014/main" id="{1EA0B6CA-E5D0-43B9-B84C-0661C8AB9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2005" y="609098"/>
              <a:ext cx="7017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Equality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Liberty</a:t>
              </a:r>
            </a:p>
          </p:txBody>
        </p:sp>
        <p:sp>
          <p:nvSpPr>
            <p:cNvPr id="116" name="Line 8">
              <a:extLst>
                <a:ext uri="{FF2B5EF4-FFF2-40B4-BE49-F238E27FC236}">
                  <a16:creationId xmlns:a16="http://schemas.microsoft.com/office/drawing/2014/main" id="{A280A1D7-3FE4-41A1-8B90-648EE549A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3352" y="929773"/>
              <a:ext cx="4000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57">
              <a:extLst>
                <a:ext uri="{FF2B5EF4-FFF2-40B4-BE49-F238E27FC236}">
                  <a16:creationId xmlns:a16="http://schemas.microsoft.com/office/drawing/2014/main" id="{28EF185E-ACBF-4FC5-97F3-6EBA1EFF4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1124" y="487090"/>
              <a:ext cx="964506" cy="9026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C2E6C5-BDE9-4A4F-8918-62F5B2B7198F}"/>
              </a:ext>
            </a:extLst>
          </p:cNvPr>
          <p:cNvGrpSpPr/>
          <p:nvPr/>
        </p:nvGrpSpPr>
        <p:grpSpPr>
          <a:xfrm>
            <a:off x="2667000" y="4038600"/>
            <a:ext cx="2438400" cy="2408224"/>
            <a:chOff x="3407882" y="4330339"/>
            <a:chExt cx="2438400" cy="24082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6F4476-DE39-46F6-8238-395075C9CB0C}"/>
                </a:ext>
              </a:extLst>
            </p:cNvPr>
            <p:cNvSpPr/>
            <p:nvPr/>
          </p:nvSpPr>
          <p:spPr>
            <a:xfrm>
              <a:off x="3407882" y="4330339"/>
              <a:ext cx="2438400" cy="24082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C1B6DE9-787F-435E-BA46-F445BAB12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384" y="4457598"/>
              <a:ext cx="2169396" cy="2169396"/>
            </a:xfrm>
            <a:prstGeom prst="rect">
              <a:avLst/>
            </a:prstGeom>
          </p:spPr>
        </p:pic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8CFEBF6-C120-49BC-B64E-9049234F5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09" y="4046316"/>
            <a:ext cx="3762829" cy="23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4" y="2767280"/>
            <a:ext cx="12177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4054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ef5274-90b8-4b3f-8a76-b4c36a43e904}" enabled="1" method="Standard" siteId="{61e6eeb3-5fd7-4aaa-ae3c-61e8deb09b79}" contentBits="0" removed="0"/>
  <clbl:label id="{bdc3d3d8-6bdc-485e-b6f2-a0ac58658b4a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19421</TotalTime>
  <Words>844</Words>
  <Application>Microsoft Office PowerPoint</Application>
  <PresentationFormat>Widescreen</PresentationFormat>
  <Paragraphs>162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1228</cp:revision>
  <dcterms:created xsi:type="dcterms:W3CDTF">2010-04-18T05:26:50Z</dcterms:created>
  <dcterms:modified xsi:type="dcterms:W3CDTF">2025-04-18T00:38:25Z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2018-09-24T18:25:00.7668701Z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Classification">
    <vt:lpwstr>Internal Use Not Encrypted</vt:lpwstr>
  </property>
  <property fmtid="{D5CDD505-2E9C-101B-9397-08002B2CF9AE}" pid="10" name="MSIP_Label_03ef5274-90b8-4b3f-8a76-b4c36a43e904_Enabled">
    <vt:lpwstr>true</vt:lpwstr>
  </property>
  <property fmtid="{D5CDD505-2E9C-101B-9397-08002B2CF9AE}" pid="11" name="MSIP_Label_03ef5274-90b8-4b3f-8a76-b4c36a43e904_SetDate">
    <vt:lpwstr>2021-05-11T00:19:30Z</vt:lpwstr>
  </property>
  <property fmtid="{D5CDD505-2E9C-101B-9397-08002B2CF9AE}" pid="12" name="MSIP_Label_03ef5274-90b8-4b3f-8a76-b4c36a43e904_Method">
    <vt:lpwstr>Standard</vt:lpwstr>
  </property>
  <property fmtid="{D5CDD505-2E9C-101B-9397-08002B2CF9AE}" pid="13" name="MSIP_Label_03ef5274-90b8-4b3f-8a76-b4c36a43e904_Name">
    <vt:lpwstr>Not Protected_2</vt:lpwstr>
  </property>
  <property fmtid="{D5CDD505-2E9C-101B-9397-08002B2CF9AE}" pid="14" name="MSIP_Label_03ef5274-90b8-4b3f-8a76-b4c36a43e904_SiteId">
    <vt:lpwstr>61e6eeb3-5fd7-4aaa-ae3c-61e8deb09b79</vt:lpwstr>
  </property>
  <property fmtid="{D5CDD505-2E9C-101B-9397-08002B2CF9AE}" pid="15" name="MSIP_Label_03ef5274-90b8-4b3f-8a76-b4c36a43e904_ActionId">
    <vt:lpwstr/>
  </property>
  <property fmtid="{D5CDD505-2E9C-101B-9397-08002B2CF9AE}" pid="16" name="MSIP_Label_03ef5274-90b8-4b3f-8a76-b4c36a43e904_ContentBits">
    <vt:lpwstr>0</vt:lpwstr>
  </property>
</Properties>
</file>