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899" r:id="rId2"/>
    <p:sldId id="927" r:id="rId3"/>
    <p:sldId id="928" r:id="rId4"/>
    <p:sldId id="929" r:id="rId5"/>
    <p:sldId id="931" r:id="rId6"/>
    <p:sldId id="930" r:id="rId7"/>
    <p:sldId id="932" r:id="rId8"/>
    <p:sldId id="933" r:id="rId9"/>
    <p:sldId id="934" r:id="rId10"/>
    <p:sldId id="935" r:id="rId11"/>
    <p:sldId id="936" r:id="rId12"/>
    <p:sldId id="267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2A2A2A"/>
    <a:srgbClr val="234600"/>
    <a:srgbClr val="336600"/>
    <a:srgbClr val="FFFFCC"/>
    <a:srgbClr val="2A5400"/>
    <a:srgbClr val="CCFF99"/>
    <a:srgbClr val="FDEADA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5" autoAdjust="0"/>
    <p:restoredTop sz="93014" autoAdjust="0"/>
  </p:normalViewPr>
  <p:slideViewPr>
    <p:cSldViewPr>
      <p:cViewPr varScale="1">
        <p:scale>
          <a:sx n="109" d="100"/>
          <a:sy n="109" d="100"/>
        </p:scale>
        <p:origin x="42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E193122-784B-4DEB-A735-954D81725D9C}" type="datetime1">
              <a:rPr lang="en-US" altLang="en-US"/>
              <a:pPr>
                <a:defRPr/>
              </a:pPr>
              <a:t>2022-12-27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6DB9990-9BDA-4346-A715-8323DEBBD8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14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743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4093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3231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812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106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84000" y="6689725"/>
            <a:ext cx="508000" cy="168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ED0CB-436A-4EC6-BFC4-524BF37076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7714C901-FB5E-474A-B72C-ECB1E8B5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EB042985-C290-4156-AE63-82A15DE49170}"/>
              </a:ext>
            </a:extLst>
          </p:cNvPr>
          <p:cNvSpPr txBox="1">
            <a:spLocks/>
          </p:cNvSpPr>
          <p:nvPr userDrawn="1"/>
        </p:nvSpPr>
        <p:spPr>
          <a:xfrm>
            <a:off x="5993" y="0"/>
            <a:ext cx="603607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Ethics</a:t>
            </a:r>
          </a:p>
        </p:txBody>
      </p:sp>
    </p:spTree>
    <p:extLst>
      <p:ext uri="{BB962C8B-B14F-4D97-AF65-F5344CB8AC3E}">
        <p14:creationId xmlns:p14="http://schemas.microsoft.com/office/powerpoint/2010/main" val="282854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1A002C1-D494-4F2F-AB01-B0CA7DD6EE82}" type="datetime1">
              <a:rPr lang="en-US" altLang="en-US" smtClean="0"/>
              <a:t>2022-12-27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©LDSEternalism.com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11B09A-2F24-4C7E-B406-E00EFFE489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13C4A4-E30D-4B77-9D81-CB4B09819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9" y="1441700"/>
            <a:ext cx="4909114" cy="490911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946F93A-327B-4E2B-9B2E-60545C0B9529}"/>
              </a:ext>
            </a:extLst>
          </p:cNvPr>
          <p:cNvSpPr/>
          <p:nvPr/>
        </p:nvSpPr>
        <p:spPr>
          <a:xfrm>
            <a:off x="1560234" y="3203759"/>
            <a:ext cx="133882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Abide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and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Abound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B93D74-9891-4AC0-92BF-50893BA294B5}"/>
              </a:ext>
            </a:extLst>
          </p:cNvPr>
          <p:cNvSpPr/>
          <p:nvPr/>
        </p:nvSpPr>
        <p:spPr>
          <a:xfrm>
            <a:off x="0" y="15502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rgbClr val="FFFF00"/>
                </a:solidFill>
                <a:cs typeface="Arial" panose="020B0604020202020204" pitchFamily="34" charset="0"/>
              </a:rPr>
              <a:t>ETERNALISM </a:t>
            </a:r>
            <a:r>
              <a:rPr lang="en-US" sz="4800">
                <a:solidFill>
                  <a:srgbClr val="FFFF00"/>
                </a:solidFill>
                <a:cs typeface="Arial" panose="020B0604020202020204" pitchFamily="34" charset="0"/>
              </a:rPr>
              <a:t>MODULE </a:t>
            </a:r>
            <a:r>
              <a:rPr lang="en-US" sz="4800">
                <a:solidFill>
                  <a:srgbClr val="FFFF00"/>
                </a:solidFill>
              </a:rPr>
              <a:t>29</a:t>
            </a:r>
            <a:endParaRPr lang="en-US" sz="4800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09FB126C-382A-4E3C-B94C-1A906B766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0343" y="3542946"/>
            <a:ext cx="726043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4000" dirty="0">
                <a:solidFill>
                  <a:srgbClr val="FFFF00"/>
                </a:solidFill>
              </a:rPr>
              <a:t>Chapter 31: Eternal Progression</a:t>
            </a: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CF06637D-3C31-4F29-B2D1-9421FD7E0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0344" y="1880320"/>
            <a:ext cx="694366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8000" dirty="0">
                <a:solidFill>
                  <a:srgbClr val="FFFF00"/>
                </a:solidFill>
              </a:rPr>
              <a:t>Ethics</a:t>
            </a:r>
          </a:p>
        </p:txBody>
      </p:sp>
    </p:spTree>
    <p:extLst>
      <p:ext uri="{BB962C8B-B14F-4D97-AF65-F5344CB8AC3E}">
        <p14:creationId xmlns:p14="http://schemas.microsoft.com/office/powerpoint/2010/main" val="295461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D3C061-6B2F-4664-A38C-7E5CDEDA1F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909" y="319445"/>
            <a:ext cx="2096091" cy="2026223"/>
          </a:xfrm>
          <a:prstGeom prst="rect">
            <a:avLst/>
          </a:prstGeom>
        </p:spPr>
      </p:pic>
      <p:sp>
        <p:nvSpPr>
          <p:cNvPr id="6" name="Text Box 17">
            <a:extLst>
              <a:ext uri="{FF2B5EF4-FFF2-40B4-BE49-F238E27FC236}">
                <a16:creationId xmlns:a16="http://schemas.microsoft.com/office/drawing/2014/main" id="{89BC32BC-4882-4198-8ECB-6F2F3965F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143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rgbClr val="00FF00"/>
                </a:solidFill>
                <a:latin typeface="+mn-lt"/>
                <a:cs typeface="Arial" charset="0"/>
              </a:rPr>
              <a:t>ETERNAL LIFE, THE PERFECT DAY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EFC307-1191-42BB-876B-DC37C2622F48}"/>
              </a:ext>
            </a:extLst>
          </p:cNvPr>
          <p:cNvSpPr/>
          <p:nvPr/>
        </p:nvSpPr>
        <p:spPr>
          <a:xfrm>
            <a:off x="9887565" y="762090"/>
            <a:ext cx="20249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3600" b="1" dirty="0">
                <a:solidFill>
                  <a:srgbClr val="FFFF00"/>
                </a:solidFill>
                <a:latin typeface="+mn-lt"/>
              </a:rPr>
              <a:t>Full </a:t>
            </a:r>
          </a:p>
          <a:p>
            <a:pPr algn="ctr"/>
            <a:r>
              <a:rPr lang="en-US" altLang="en-US" sz="3600" b="1" dirty="0">
                <a:solidFill>
                  <a:srgbClr val="FFFF00"/>
                </a:solidFill>
                <a:latin typeface="+mn-lt"/>
              </a:rPr>
              <a:t>Spectrum</a:t>
            </a:r>
            <a:endParaRPr lang="en-US" sz="3600" b="1" dirty="0">
              <a:latin typeface="+mn-lt"/>
            </a:endParaRPr>
          </a:p>
        </p:txBody>
      </p:sp>
      <p:sp>
        <p:nvSpPr>
          <p:cNvPr id="8" name="Text Box 160">
            <a:extLst>
              <a:ext uri="{FF2B5EF4-FFF2-40B4-BE49-F238E27FC236}">
                <a16:creationId xmlns:a16="http://schemas.microsoft.com/office/drawing/2014/main" id="{FD9D9FBB-CA1F-479E-A62B-6A3F73790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1" y="1973759"/>
            <a:ext cx="1188719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CA" sz="2200" dirty="0">
                <a:solidFill>
                  <a:srgbClr val="FFFF00"/>
                </a:solidFill>
                <a:latin typeface="+mn-lt"/>
                <a:cs typeface="Arial" charset="0"/>
              </a:rPr>
              <a:t>The </a:t>
            </a:r>
            <a:r>
              <a:rPr lang="en-CA" sz="2200" b="1" i="1" dirty="0">
                <a:solidFill>
                  <a:srgbClr val="FFFF00"/>
                </a:solidFill>
                <a:latin typeface="+mn-lt"/>
                <a:cs typeface="Arial" charset="0"/>
              </a:rPr>
              <a:t>fourth </a:t>
            </a:r>
            <a:r>
              <a:rPr lang="en-CA" sz="2200" dirty="0">
                <a:solidFill>
                  <a:srgbClr val="FFFF00"/>
                </a:solidFill>
                <a:latin typeface="+mn-lt"/>
                <a:cs typeface="Arial" charset="0"/>
              </a:rPr>
              <a:t>illustration depicts the perfect spiritual illumination enjoyed by the faithful Saints at that “great and last day”.</a:t>
            </a:r>
            <a:endParaRPr lang="en-CA" sz="2200" i="1" dirty="0">
              <a:solidFill>
                <a:srgbClr val="FFFF00"/>
              </a:solidFill>
              <a:latin typeface="+mn-lt"/>
              <a:cs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52FA03-EB6B-4E3A-914A-9E1AEF2E8FA8}"/>
              </a:ext>
            </a:extLst>
          </p:cNvPr>
          <p:cNvSpPr/>
          <p:nvPr/>
        </p:nvSpPr>
        <p:spPr>
          <a:xfrm>
            <a:off x="152400" y="3537228"/>
            <a:ext cx="1196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FF00"/>
                </a:solidFill>
                <a:latin typeface="+mn-lt"/>
              </a:rPr>
              <a:t>D&amp;C 93:28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He that 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keepeth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his commandments 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receiveth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truth and light, until he is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glorified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in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truth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and </a:t>
            </a:r>
            <a:r>
              <a:rPr lang="en-US" sz="2000" dirty="0" err="1">
                <a:solidFill>
                  <a:srgbClr val="00FF00"/>
                </a:solidFill>
                <a:latin typeface="+mn-lt"/>
              </a:rPr>
              <a:t>knoweth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 all things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. </a:t>
            </a:r>
            <a:endParaRPr lang="en-US" sz="20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1" name="Text Box 47">
            <a:extLst>
              <a:ext uri="{FF2B5EF4-FFF2-40B4-BE49-F238E27FC236}">
                <a16:creationId xmlns:a16="http://schemas.microsoft.com/office/drawing/2014/main" id="{48E135C3-5061-42F5-AA30-5BC236F71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53561"/>
            <a:ext cx="118871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solidFill>
                  <a:srgbClr val="00FF00"/>
                </a:solidFill>
                <a:latin typeface="+mn-lt"/>
                <a:cs typeface="Arial" charset="0"/>
              </a:rPr>
              <a:t>President John Taylor: 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“We have not all of us learned to submit </a:t>
            </a:r>
            <a:r>
              <a:rPr lang="en-US" sz="2000" dirty="0">
                <a:solidFill>
                  <a:srgbClr val="FFFF00"/>
                </a:solidFill>
                <a:latin typeface="+mn-lt"/>
                <a:cs typeface="Arial" charset="0"/>
              </a:rPr>
              <a:t>our will 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to </a:t>
            </a:r>
            <a:r>
              <a:rPr lang="en-US" sz="2000" dirty="0">
                <a:solidFill>
                  <a:srgbClr val="00FF00"/>
                </a:solidFill>
                <a:latin typeface="+mn-lt"/>
                <a:cs typeface="Arial" charset="0"/>
              </a:rPr>
              <a:t>the law 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and word of God, yet God is introducing Temples and ordinances and </a:t>
            </a:r>
            <a:r>
              <a:rPr lang="en-US" sz="2000" dirty="0">
                <a:solidFill>
                  <a:srgbClr val="00FF00"/>
                </a:solidFill>
                <a:latin typeface="+mn-lt"/>
                <a:cs typeface="Arial" charset="0"/>
              </a:rPr>
              <a:t>blessings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, and </a:t>
            </a:r>
            <a:r>
              <a:rPr lang="en-US" sz="2000" dirty="0">
                <a:solidFill>
                  <a:srgbClr val="00FF00"/>
                </a:solidFill>
                <a:latin typeface="+mn-lt"/>
                <a:cs typeface="Arial" charset="0"/>
              </a:rPr>
              <a:t>light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, </a:t>
            </a:r>
            <a:r>
              <a:rPr lang="en-US" sz="2000" dirty="0">
                <a:solidFill>
                  <a:srgbClr val="00FF00"/>
                </a:solidFill>
                <a:latin typeface="+mn-lt"/>
                <a:cs typeface="Arial" charset="0"/>
              </a:rPr>
              <a:t>revelations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 and </a:t>
            </a:r>
            <a:r>
              <a:rPr lang="en-US" sz="2000" dirty="0">
                <a:solidFill>
                  <a:srgbClr val="00FF00"/>
                </a:solidFill>
                <a:latin typeface="+mn-lt"/>
                <a:cs typeface="Arial" charset="0"/>
              </a:rPr>
              <a:t>intelligence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, to lift us up, to </a:t>
            </a:r>
            <a:r>
              <a:rPr lang="en-US" sz="2000" dirty="0">
                <a:solidFill>
                  <a:srgbClr val="00FF00"/>
                </a:solidFill>
                <a:latin typeface="+mn-lt"/>
                <a:cs typeface="Arial" charset="0"/>
              </a:rPr>
              <a:t>exalt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 us, that we may be a city set upon a hill that cannot be hid; that we may progress from intelligence to intelligence, from </a:t>
            </a:r>
            <a:r>
              <a:rPr lang="en-US" sz="2000" dirty="0">
                <a:solidFill>
                  <a:srgbClr val="00FF00"/>
                </a:solidFill>
                <a:latin typeface="+mn-lt"/>
                <a:cs typeface="Arial" charset="0"/>
              </a:rPr>
              <a:t>knowledge</a:t>
            </a:r>
            <a:r>
              <a:rPr lang="en-US" sz="2000" dirty="0">
                <a:solidFill>
                  <a:schemeClr val="bg1"/>
                </a:solidFill>
                <a:latin typeface="+mn-lt"/>
                <a:cs typeface="Arial" charset="0"/>
              </a:rPr>
              <a:t> to knowledge, until we shall see as we are seen and know as we are known.” </a:t>
            </a:r>
            <a:r>
              <a:rPr lang="en-US" sz="1400" dirty="0">
                <a:solidFill>
                  <a:schemeClr val="bg1"/>
                </a:solidFill>
                <a:latin typeface="+mn-lt"/>
                <a:cs typeface="Arial" charset="0"/>
              </a:rPr>
              <a:t>(</a:t>
            </a:r>
            <a:r>
              <a:rPr lang="en-CA" sz="1400" dirty="0">
                <a:solidFill>
                  <a:schemeClr val="bg1"/>
                </a:solidFill>
                <a:latin typeface="+mn-lt"/>
                <a:cs typeface="Arial" charset="0"/>
              </a:rPr>
              <a:t>JD:25:184)</a:t>
            </a:r>
            <a:endParaRPr lang="en-US" sz="1400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2D0C83A-AF70-4313-A255-100C30731065}"/>
              </a:ext>
            </a:extLst>
          </p:cNvPr>
          <p:cNvGrpSpPr/>
          <p:nvPr/>
        </p:nvGrpSpPr>
        <p:grpSpPr>
          <a:xfrm>
            <a:off x="2895600" y="929045"/>
            <a:ext cx="4844459" cy="902755"/>
            <a:chOff x="1236040" y="1230845"/>
            <a:chExt cx="4844459" cy="902755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24A9CF65-83C0-4FCD-9EEE-F1AEA6907067}"/>
                </a:ext>
              </a:extLst>
            </p:cNvPr>
            <p:cNvGrpSpPr/>
            <p:nvPr/>
          </p:nvGrpSpPr>
          <p:grpSpPr>
            <a:xfrm>
              <a:off x="1236040" y="1230845"/>
              <a:ext cx="4844459" cy="902755"/>
              <a:chOff x="226100" y="237636"/>
              <a:chExt cx="4844459" cy="902755"/>
            </a:xfrm>
          </p:grpSpPr>
          <p:sp>
            <p:nvSpPr>
              <p:cNvPr id="15" name="AutoShape 120">
                <a:extLst>
                  <a:ext uri="{FF2B5EF4-FFF2-40B4-BE49-F238E27FC236}">
                    <a16:creationId xmlns:a16="http://schemas.microsoft.com/office/drawing/2014/main" id="{34056DE6-DFE2-4024-B186-AA391D54A2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25" y="237636"/>
                <a:ext cx="4819734" cy="902755"/>
              </a:xfrm>
              <a:prstGeom prst="roundRect">
                <a:avLst>
                  <a:gd name="adj" fmla="val 16667"/>
                </a:avLst>
              </a:prstGeom>
              <a:solidFill>
                <a:srgbClr val="FFFF00"/>
              </a:solidFill>
              <a:ln w="57150">
                <a:solidFill>
                  <a:srgbClr val="99CC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" name="Group 121">
                <a:extLst>
                  <a:ext uri="{FF2B5EF4-FFF2-40B4-BE49-F238E27FC236}">
                    <a16:creationId xmlns:a16="http://schemas.microsoft.com/office/drawing/2014/main" id="{4DCBCD31-1CC0-4FAC-9A55-C23B35B410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2150" y="304800"/>
                <a:ext cx="2990851" cy="741363"/>
                <a:chOff x="950" y="2720"/>
                <a:chExt cx="1884" cy="467"/>
              </a:xfrm>
            </p:grpSpPr>
            <p:grpSp>
              <p:nvGrpSpPr>
                <p:cNvPr id="18" name="Group 123">
                  <a:extLst>
                    <a:ext uri="{FF2B5EF4-FFF2-40B4-BE49-F238E27FC236}">
                      <a16:creationId xmlns:a16="http://schemas.microsoft.com/office/drawing/2014/main" id="{90CCD359-FC14-4167-AD96-58124F25BF3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84" y="2720"/>
                  <a:ext cx="250" cy="467"/>
                  <a:chOff x="2585" y="2618"/>
                  <a:chExt cx="295" cy="550"/>
                </a:xfrm>
              </p:grpSpPr>
              <p:grpSp>
                <p:nvGrpSpPr>
                  <p:cNvPr id="20" name="Group 124">
                    <a:extLst>
                      <a:ext uri="{FF2B5EF4-FFF2-40B4-BE49-F238E27FC236}">
                        <a16:creationId xmlns:a16="http://schemas.microsoft.com/office/drawing/2014/main" id="{DEE94ABB-4FED-4BB8-B8EC-5A795134BA8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585" y="2618"/>
                    <a:ext cx="295" cy="550"/>
                    <a:chOff x="2585" y="2618"/>
                    <a:chExt cx="295" cy="550"/>
                  </a:xfrm>
                </p:grpSpPr>
                <p:grpSp>
                  <p:nvGrpSpPr>
                    <p:cNvPr id="24" name="Group 126">
                      <a:extLst>
                        <a:ext uri="{FF2B5EF4-FFF2-40B4-BE49-F238E27FC236}">
                          <a16:creationId xmlns:a16="http://schemas.microsoft.com/office/drawing/2014/main" id="{1B3A30A2-DA6C-41FB-BE67-FCE480277E5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04" y="2815"/>
                      <a:ext cx="97" cy="156"/>
                      <a:chOff x="5040" y="3120"/>
                      <a:chExt cx="240" cy="384"/>
                    </a:xfrm>
                  </p:grpSpPr>
                  <p:sp>
                    <p:nvSpPr>
                      <p:cNvPr id="51" name="AutoShape 127">
                        <a:extLst>
                          <a:ext uri="{FF2B5EF4-FFF2-40B4-BE49-F238E27FC236}">
                            <a16:creationId xmlns:a16="http://schemas.microsoft.com/office/drawing/2014/main" id="{94E9628C-0A59-4ECA-921C-6AAD48537BF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40" y="3312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00B0F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52" name="AutoShape 128">
                        <a:extLst>
                          <a:ext uri="{FF2B5EF4-FFF2-40B4-BE49-F238E27FC236}">
                            <a16:creationId xmlns:a16="http://schemas.microsoft.com/office/drawing/2014/main" id="{B29B4750-9456-4593-8796-8337CB07AC2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40" y="3120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00B0F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53" name="AutoShape 129">
                        <a:extLst>
                          <a:ext uri="{FF2B5EF4-FFF2-40B4-BE49-F238E27FC236}">
                            <a16:creationId xmlns:a16="http://schemas.microsoft.com/office/drawing/2014/main" id="{8CF4B3FD-0709-426F-BD21-F0103769AB8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36" y="3216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00B0F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5" name="AutoShape 130">
                      <a:extLst>
                        <a:ext uri="{FF2B5EF4-FFF2-40B4-BE49-F238E27FC236}">
                          <a16:creationId xmlns:a16="http://schemas.microsoft.com/office/drawing/2014/main" id="{299C683C-A6B1-4A91-B777-4A941B86831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2736"/>
                      <a:ext cx="59" cy="79"/>
                    </a:xfrm>
                    <a:prstGeom prst="diamond">
                      <a:avLst/>
                    </a:prstGeom>
                    <a:solidFill>
                      <a:srgbClr val="00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26" name="AutoShape 131">
                      <a:extLst>
                        <a:ext uri="{FF2B5EF4-FFF2-40B4-BE49-F238E27FC236}">
                          <a16:creationId xmlns:a16="http://schemas.microsoft.com/office/drawing/2014/main" id="{63A56371-B3E3-4AAC-808E-D165C8C2971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4" y="2775"/>
                      <a:ext cx="59" cy="79"/>
                    </a:xfrm>
                    <a:prstGeom prst="diamond">
                      <a:avLst/>
                    </a:prstGeom>
                    <a:solidFill>
                      <a:srgbClr val="00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27" name="AutoShape 132">
                      <a:extLst>
                        <a:ext uri="{FF2B5EF4-FFF2-40B4-BE49-F238E27FC236}">
                          <a16:creationId xmlns:a16="http://schemas.microsoft.com/office/drawing/2014/main" id="{6805F8A5-930E-45B9-9686-43ACB18DD86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2972"/>
                      <a:ext cx="59" cy="78"/>
                    </a:xfrm>
                    <a:prstGeom prst="diamond">
                      <a:avLst/>
                    </a:prstGeom>
                    <a:solidFill>
                      <a:srgbClr val="00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28" name="AutoShape 133">
                      <a:extLst>
                        <a:ext uri="{FF2B5EF4-FFF2-40B4-BE49-F238E27FC236}">
                          <a16:creationId xmlns:a16="http://schemas.microsoft.com/office/drawing/2014/main" id="{092FC9E5-08E6-4C73-9E13-CA3599655AF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5" y="2815"/>
                      <a:ext cx="59" cy="78"/>
                    </a:xfrm>
                    <a:prstGeom prst="diamond">
                      <a:avLst/>
                    </a:prstGeom>
                    <a:solidFill>
                      <a:srgbClr val="99FF66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29" name="AutoShape 134">
                      <a:extLst>
                        <a:ext uri="{FF2B5EF4-FFF2-40B4-BE49-F238E27FC236}">
                          <a16:creationId xmlns:a16="http://schemas.microsoft.com/office/drawing/2014/main" id="{717FA5E7-D825-424F-A66D-27274F31E85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5" y="2893"/>
                      <a:ext cx="59" cy="78"/>
                    </a:xfrm>
                    <a:prstGeom prst="diamond">
                      <a:avLst/>
                    </a:prstGeom>
                    <a:solidFill>
                      <a:srgbClr val="99FF66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0" name="AutoShape 135">
                      <a:extLst>
                        <a:ext uri="{FF2B5EF4-FFF2-40B4-BE49-F238E27FC236}">
                          <a16:creationId xmlns:a16="http://schemas.microsoft.com/office/drawing/2014/main" id="{834484F7-A27E-450E-A4B8-09275524271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3" y="2775"/>
                      <a:ext cx="58" cy="79"/>
                    </a:xfrm>
                    <a:prstGeom prst="diamond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1" name="AutoShape 136">
                      <a:extLst>
                        <a:ext uri="{FF2B5EF4-FFF2-40B4-BE49-F238E27FC236}">
                          <a16:creationId xmlns:a16="http://schemas.microsoft.com/office/drawing/2014/main" id="{39E79D79-86EF-4D5C-AC58-9AAB41CF92B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3" y="2697"/>
                      <a:ext cx="58" cy="78"/>
                    </a:xfrm>
                    <a:prstGeom prst="diamond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2" name="AutoShape 137">
                      <a:extLst>
                        <a:ext uri="{FF2B5EF4-FFF2-40B4-BE49-F238E27FC236}">
                          <a16:creationId xmlns:a16="http://schemas.microsoft.com/office/drawing/2014/main" id="{56BF3BA7-04E8-40E8-BC1D-93B15C8A926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3" y="3011"/>
                      <a:ext cx="58" cy="78"/>
                    </a:xfrm>
                    <a:prstGeom prst="diamond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3" name="AutoShape 138">
                      <a:extLst>
                        <a:ext uri="{FF2B5EF4-FFF2-40B4-BE49-F238E27FC236}">
                          <a16:creationId xmlns:a16="http://schemas.microsoft.com/office/drawing/2014/main" id="{C85B9ED4-B6C5-441B-86AB-BECD6F11ACE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5" y="2854"/>
                      <a:ext cx="59" cy="78"/>
                    </a:xfrm>
                    <a:prstGeom prst="diamond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grpSp>
                  <p:nvGrpSpPr>
                    <p:cNvPr id="34" name="Group 139">
                      <a:extLst>
                        <a:ext uri="{FF2B5EF4-FFF2-40B4-BE49-F238E27FC236}">
                          <a16:creationId xmlns:a16="http://schemas.microsoft.com/office/drawing/2014/main" id="{57F173B8-8B24-4FA2-82BF-EA1820DE285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2" y="2618"/>
                      <a:ext cx="98" cy="550"/>
                      <a:chOff x="2782" y="2618"/>
                      <a:chExt cx="98" cy="550"/>
                    </a:xfrm>
                  </p:grpSpPr>
                  <p:sp>
                    <p:nvSpPr>
                      <p:cNvPr id="35" name="AutoShape 140">
                        <a:extLst>
                          <a:ext uri="{FF2B5EF4-FFF2-40B4-BE49-F238E27FC236}">
                            <a16:creationId xmlns:a16="http://schemas.microsoft.com/office/drawing/2014/main" id="{9FBA0714-A08B-47B3-B37E-B22C69123B7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1" y="2775"/>
                        <a:ext cx="59" cy="79"/>
                      </a:xfrm>
                      <a:prstGeom prst="diamond">
                        <a:avLst/>
                      </a:prstGeom>
                      <a:solidFill>
                        <a:srgbClr val="00FF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grpSp>
                    <p:nvGrpSpPr>
                      <p:cNvPr id="36" name="Group 141">
                        <a:extLst>
                          <a:ext uri="{FF2B5EF4-FFF2-40B4-BE49-F238E27FC236}">
                            <a16:creationId xmlns:a16="http://schemas.microsoft.com/office/drawing/2014/main" id="{9E05879D-0255-4058-9493-CB3B37627DB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82" y="2618"/>
                        <a:ext cx="98" cy="550"/>
                        <a:chOff x="5232" y="2640"/>
                        <a:chExt cx="240" cy="1344"/>
                      </a:xfrm>
                    </p:grpSpPr>
                    <p:grpSp>
                      <p:nvGrpSpPr>
                        <p:cNvPr id="37" name="Group 142">
                          <a:extLst>
                            <a:ext uri="{FF2B5EF4-FFF2-40B4-BE49-F238E27FC236}">
                              <a16:creationId xmlns:a16="http://schemas.microsoft.com/office/drawing/2014/main" id="{56C115E6-E8E6-48DB-80B0-75F43806B824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232" y="2736"/>
                          <a:ext cx="144" cy="960"/>
                          <a:chOff x="5136" y="2832"/>
                          <a:chExt cx="144" cy="960"/>
                        </a:xfrm>
                      </p:grpSpPr>
                      <p:sp>
                        <p:nvSpPr>
                          <p:cNvPr id="47" name="AutoShape 143">
                            <a:extLst>
                              <a:ext uri="{FF2B5EF4-FFF2-40B4-BE49-F238E27FC236}">
                                <a16:creationId xmlns:a16="http://schemas.microsoft.com/office/drawing/2014/main" id="{70BB855B-2513-4BF4-8295-BC47A7CAB867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024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rgbClr val="FF00FF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8" name="AutoShape 144">
                            <a:extLst>
                              <a:ext uri="{FF2B5EF4-FFF2-40B4-BE49-F238E27FC236}">
                                <a16:creationId xmlns:a16="http://schemas.microsoft.com/office/drawing/2014/main" id="{F60A6642-33CE-477F-8A11-210461A16E87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2832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rgbClr val="FF00FF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9" name="AutoShape 145">
                            <a:extLst>
                              <a:ext uri="{FF2B5EF4-FFF2-40B4-BE49-F238E27FC236}">
                                <a16:creationId xmlns:a16="http://schemas.microsoft.com/office/drawing/2014/main" id="{B65984E4-6C5F-476D-A05C-22FC8894E584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408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rgbClr val="FF00FF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0" name="AutoShape 146">
                            <a:extLst>
                              <a:ext uri="{FF2B5EF4-FFF2-40B4-BE49-F238E27FC236}">
                                <a16:creationId xmlns:a16="http://schemas.microsoft.com/office/drawing/2014/main" id="{3FBB1D96-BF50-477E-9D48-3C4EFC9454C7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600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rgbClr val="FF00FF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</p:grpSp>
                    <p:grpSp>
                      <p:nvGrpSpPr>
                        <p:cNvPr id="38" name="Group 147">
                          <a:extLst>
                            <a:ext uri="{FF2B5EF4-FFF2-40B4-BE49-F238E27FC236}">
                              <a16:creationId xmlns:a16="http://schemas.microsoft.com/office/drawing/2014/main" id="{69497B5C-722D-41C0-A7C4-CAA6E156E403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328" y="2640"/>
                          <a:ext cx="144" cy="960"/>
                          <a:chOff x="5136" y="2832"/>
                          <a:chExt cx="144" cy="960"/>
                        </a:xfrm>
                      </p:grpSpPr>
                      <p:sp>
                        <p:nvSpPr>
                          <p:cNvPr id="43" name="AutoShape 148">
                            <a:extLst>
                              <a:ext uri="{FF2B5EF4-FFF2-40B4-BE49-F238E27FC236}">
                                <a16:creationId xmlns:a16="http://schemas.microsoft.com/office/drawing/2014/main" id="{3F3C3D22-A1F0-4A2C-B4CB-CA1ADF264039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024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rgbClr val="00FF0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4" name="AutoShape 149">
                            <a:extLst>
                              <a:ext uri="{FF2B5EF4-FFF2-40B4-BE49-F238E27FC236}">
                                <a16:creationId xmlns:a16="http://schemas.microsoft.com/office/drawing/2014/main" id="{0F33184B-90FF-4CEC-93AF-E32ED53F5400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2832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rgbClr val="00FF0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5" name="AutoShape 150">
                            <a:extLst>
                              <a:ext uri="{FF2B5EF4-FFF2-40B4-BE49-F238E27FC236}">
                                <a16:creationId xmlns:a16="http://schemas.microsoft.com/office/drawing/2014/main" id="{B2CCF27A-116D-4FA2-8005-3C73483C70C4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408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rgbClr val="00FF0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6" name="AutoShape 151">
                            <a:extLst>
                              <a:ext uri="{FF2B5EF4-FFF2-40B4-BE49-F238E27FC236}">
                                <a16:creationId xmlns:a16="http://schemas.microsoft.com/office/drawing/2014/main" id="{C9CB7E85-FDFC-431D-8FD5-FE44693D24E4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600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rgbClr val="00FF0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39" name="AutoShape 152">
                          <a:extLst>
                            <a:ext uri="{FF2B5EF4-FFF2-40B4-BE49-F238E27FC236}">
                              <a16:creationId xmlns:a16="http://schemas.microsoft.com/office/drawing/2014/main" id="{1FD8E41A-9A78-465E-8514-94A29636FA6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32" y="312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FF00F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0" name="AutoShape 153">
                          <a:extLst>
                            <a:ext uri="{FF2B5EF4-FFF2-40B4-BE49-F238E27FC236}">
                              <a16:creationId xmlns:a16="http://schemas.microsoft.com/office/drawing/2014/main" id="{F6F6E5AD-C934-484E-84F8-86E185F2934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32" y="3696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FF00F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" name="AutoShape 154">
                          <a:extLst>
                            <a:ext uri="{FF2B5EF4-FFF2-40B4-BE49-F238E27FC236}">
                              <a16:creationId xmlns:a16="http://schemas.microsoft.com/office/drawing/2014/main" id="{9B162ABD-6FD4-4425-8966-9D0721FA22F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28" y="3792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00FF0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2" name="AutoShape 155">
                          <a:extLst>
                            <a:ext uri="{FF2B5EF4-FFF2-40B4-BE49-F238E27FC236}">
                              <a16:creationId xmlns:a16="http://schemas.microsoft.com/office/drawing/2014/main" id="{CE6DA739-03C5-4407-89EA-C1E7DF73CD1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28" y="360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00FF0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</p:grpSp>
                </p:grpSp>
              </p:grpSp>
              <p:sp>
                <p:nvSpPr>
                  <p:cNvPr id="21" name="AutoShape 156">
                    <a:extLst>
                      <a:ext uri="{FF2B5EF4-FFF2-40B4-BE49-F238E27FC236}">
                        <a16:creationId xmlns:a16="http://schemas.microsoft.com/office/drawing/2014/main" id="{BFA49F6E-6DB9-40B8-838C-CB927AA3E22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2854"/>
                    <a:ext cx="59" cy="78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2" name="AutoShape 157">
                    <a:extLst>
                      <a:ext uri="{FF2B5EF4-FFF2-40B4-BE49-F238E27FC236}">
                        <a16:creationId xmlns:a16="http://schemas.microsoft.com/office/drawing/2014/main" id="{6236A1B7-6D4D-4E92-BC6C-4C611872DF3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2932"/>
                    <a:ext cx="59" cy="79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3" name="AutoShape 158">
                    <a:extLst>
                      <a:ext uri="{FF2B5EF4-FFF2-40B4-BE49-F238E27FC236}">
                        <a16:creationId xmlns:a16="http://schemas.microsoft.com/office/drawing/2014/main" id="{8F0EAEE6-85F7-4385-A28F-371FE0F695A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2932"/>
                    <a:ext cx="58" cy="79"/>
                  </a:xfrm>
                  <a:prstGeom prst="diamond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</p:grpSp>
            <p:sp>
              <p:nvSpPr>
                <p:cNvPr id="19" name="Text Box 159">
                  <a:extLst>
                    <a:ext uri="{FF2B5EF4-FFF2-40B4-BE49-F238E27FC236}">
                      <a16:creationId xmlns:a16="http://schemas.microsoft.com/office/drawing/2014/main" id="{AC47C462-8ECB-4588-AAA9-75946A9CF34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50" y="2778"/>
                  <a:ext cx="1450" cy="3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3200" dirty="0">
                      <a:solidFill>
                        <a:srgbClr val="003366"/>
                      </a:solidFill>
                      <a:latin typeface="+mn-lt"/>
                    </a:rPr>
                    <a:t>Resurrection</a:t>
                  </a:r>
                </a:p>
              </p:txBody>
            </p:sp>
          </p:grpSp>
          <p:sp>
            <p:nvSpPr>
              <p:cNvPr id="17" name="Text Box 213">
                <a:extLst>
                  <a:ext uri="{FF2B5EF4-FFF2-40B4-BE49-F238E27FC236}">
                    <a16:creationId xmlns:a16="http://schemas.microsoft.com/office/drawing/2014/main" id="{E1887C01-A66C-40DD-8B0E-0E87D454C0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100" y="516958"/>
                <a:ext cx="274434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 dirty="0">
                    <a:solidFill>
                      <a:srgbClr val="003366"/>
                    </a:solidFill>
                    <a:latin typeface="Palatino Linotype" panose="02040502050505030304" pitchFamily="18" charset="0"/>
                  </a:rPr>
                  <a:t>4</a:t>
                </a:r>
              </a:p>
            </p:txBody>
          </p:sp>
        </p:grpSp>
        <p:sp>
          <p:nvSpPr>
            <p:cNvPr id="14" name="Text Box 99">
              <a:extLst>
                <a:ext uri="{FF2B5EF4-FFF2-40B4-BE49-F238E27FC236}">
                  <a16:creationId xmlns:a16="http://schemas.microsoft.com/office/drawing/2014/main" id="{1E42A826-1D81-4890-A543-43F4D45111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3285" y="1265221"/>
              <a:ext cx="1180809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>
                <a:defRPr/>
              </a:pPr>
              <a:r>
                <a:rPr lang="en-US" sz="1600" b="1" dirty="0">
                  <a:latin typeface="+mn-lt"/>
                </a:rPr>
                <a:t>No </a:t>
              </a:r>
            </a:p>
            <a:p>
              <a:pPr algn="ctr" eaLnBrk="1" hangingPunct="1">
                <a:defRPr/>
              </a:pPr>
              <a:r>
                <a:rPr lang="en-US" sz="1600" b="1" dirty="0">
                  <a:latin typeface="+mn-lt"/>
                </a:rPr>
                <a:t>Blind </a:t>
              </a:r>
            </a:p>
            <a:p>
              <a:pPr algn="ctr" eaLnBrk="1" hangingPunct="1">
                <a:defRPr/>
              </a:pPr>
              <a:r>
                <a:rPr lang="en-US" sz="1600" b="1" dirty="0">
                  <a:latin typeface="+mn-lt"/>
                </a:rPr>
                <a:t>Spots </a:t>
              </a:r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807FC966-328E-46EA-A64B-5749EFE9F3D1}"/>
              </a:ext>
            </a:extLst>
          </p:cNvPr>
          <p:cNvSpPr/>
          <p:nvPr/>
        </p:nvSpPr>
        <p:spPr>
          <a:xfrm>
            <a:off x="152400" y="4321314"/>
            <a:ext cx="11810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FF00"/>
                </a:solidFill>
                <a:latin typeface="+mn-lt"/>
              </a:rPr>
              <a:t>D&amp;C 76:94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They who dwell in his presence are the church of the Firstborn; and they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see as they are seen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, and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know as they are known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, having received of his 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fulness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and of his grace;</a:t>
            </a:r>
            <a:endParaRPr lang="en-US" sz="20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B17862D-589D-4DDA-83F9-ACC11543A6DD}"/>
              </a:ext>
            </a:extLst>
          </p:cNvPr>
          <p:cNvSpPr/>
          <p:nvPr/>
        </p:nvSpPr>
        <p:spPr>
          <a:xfrm>
            <a:off x="152400" y="2743200"/>
            <a:ext cx="118871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FF00"/>
                </a:solidFill>
                <a:latin typeface="+mn-lt"/>
              </a:rPr>
              <a:t>D&amp;C 50:24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“That which is of God is 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light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; and he that 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receiveth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 light, and 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continueth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 in God, 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receiveth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more light; and that light 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groweth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brighter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and brighter until the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perfect day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78759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54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1828800" cy="228599"/>
          </a:xfrm>
        </p:spPr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11</a:t>
            </a:fld>
            <a:endParaRPr lang="en-US" dirty="0"/>
          </a:p>
        </p:txBody>
      </p:sp>
      <p:sp>
        <p:nvSpPr>
          <p:cNvPr id="5" name="Text Box 17">
            <a:extLst>
              <a:ext uri="{FF2B5EF4-FFF2-40B4-BE49-F238E27FC236}">
                <a16:creationId xmlns:a16="http://schemas.microsoft.com/office/drawing/2014/main" id="{626F8723-D7FB-47B4-88B1-F61D521A7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rgbClr val="00FF00"/>
                </a:solidFill>
                <a:latin typeface="+mn-lt"/>
                <a:cs typeface="Arial" charset="0"/>
              </a:rPr>
              <a:t>BECOME DEFENDERS OF THE FAITH</a:t>
            </a:r>
          </a:p>
        </p:txBody>
      </p:sp>
      <p:sp>
        <p:nvSpPr>
          <p:cNvPr id="6" name="Text Box 17">
            <a:extLst>
              <a:ext uri="{FF2B5EF4-FFF2-40B4-BE49-F238E27FC236}">
                <a16:creationId xmlns:a16="http://schemas.microsoft.com/office/drawing/2014/main" id="{5CB64ECB-867A-4874-AA7A-72AD7CFD9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550" y="4593432"/>
            <a:ext cx="27432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800" dirty="0">
                <a:solidFill>
                  <a:srgbClr val="00FF00"/>
                </a:solidFill>
                <a:latin typeface="+mn-lt"/>
                <a:cs typeface="Arial" charset="0"/>
              </a:rPr>
              <a:t>E</a:t>
            </a:r>
            <a:r>
              <a:rPr lang="en-US" sz="4400" dirty="0">
                <a:solidFill>
                  <a:schemeClr val="bg1"/>
                </a:solidFill>
                <a:latin typeface="+mn-lt"/>
                <a:cs typeface="Arial" charset="0"/>
              </a:rPr>
              <a:t>ternalists</a:t>
            </a:r>
          </a:p>
        </p:txBody>
      </p:sp>
      <p:sp>
        <p:nvSpPr>
          <p:cNvPr id="7" name="Text Box 17">
            <a:extLst>
              <a:ext uri="{FF2B5EF4-FFF2-40B4-BE49-F238E27FC236}">
                <a16:creationId xmlns:a16="http://schemas.microsoft.com/office/drawing/2014/main" id="{EF5CE1DD-E609-4831-B1EE-C081E0ECC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569530"/>
            <a:ext cx="3581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800" dirty="0">
                <a:solidFill>
                  <a:srgbClr val="00FF00"/>
                </a:solidFill>
                <a:latin typeface="+mn-lt"/>
                <a:cs typeface="Arial" charset="0"/>
              </a:rPr>
              <a:t>F</a:t>
            </a:r>
            <a:r>
              <a:rPr lang="en-US" sz="4400" dirty="0">
                <a:solidFill>
                  <a:schemeClr val="bg1"/>
                </a:solidFill>
                <a:latin typeface="+mn-lt"/>
                <a:cs typeface="Arial" charset="0"/>
              </a:rPr>
              <a:t>aithful </a:t>
            </a:r>
            <a:r>
              <a:rPr lang="en-US" sz="4800" dirty="0">
                <a:solidFill>
                  <a:srgbClr val="00FF00"/>
                </a:solidFill>
                <a:latin typeface="+mn-lt"/>
                <a:cs typeface="Arial" charset="0"/>
              </a:rPr>
              <a:t>S</a:t>
            </a:r>
            <a:r>
              <a:rPr lang="en-US" sz="4400" dirty="0">
                <a:solidFill>
                  <a:schemeClr val="bg1"/>
                </a:solidFill>
                <a:latin typeface="+mn-lt"/>
                <a:cs typeface="Arial" charset="0"/>
              </a:rPr>
              <a:t>aints</a:t>
            </a:r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3FEC0AEE-4E31-4C55-AB12-0220EB0A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89937"/>
            <a:ext cx="4495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6000" dirty="0">
                <a:solidFill>
                  <a:srgbClr val="00FF00"/>
                </a:solidFill>
                <a:latin typeface="+mn-lt"/>
                <a:cs typeface="Arial" charset="0"/>
              </a:rPr>
              <a:t>E</a:t>
            </a:r>
            <a:r>
              <a:rPr lang="en-US" sz="6000" dirty="0">
                <a:solidFill>
                  <a:schemeClr val="bg1"/>
                </a:solidFill>
                <a:latin typeface="+mn-lt"/>
                <a:cs typeface="Arial" charset="0"/>
              </a:rPr>
              <a:t>ternalism</a:t>
            </a: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F387B1CB-5486-4A1D-A856-2D16DD5CA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673760"/>
            <a:ext cx="4495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6000" dirty="0">
                <a:solidFill>
                  <a:srgbClr val="00FF00"/>
                </a:solidFill>
                <a:latin typeface="+mn-lt"/>
                <a:cs typeface="Arial" charset="0"/>
              </a:rPr>
              <a:t>E</a:t>
            </a:r>
            <a:r>
              <a:rPr lang="en-US" sz="6000" dirty="0">
                <a:solidFill>
                  <a:schemeClr val="bg1"/>
                </a:solidFill>
                <a:latin typeface="+mn-lt"/>
                <a:cs typeface="Arial" charset="0"/>
              </a:rPr>
              <a:t>ternal</a:t>
            </a:r>
            <a:r>
              <a:rPr lang="en-US" sz="6000" dirty="0">
                <a:solidFill>
                  <a:srgbClr val="00FF00"/>
                </a:solidFill>
                <a:latin typeface="+mn-lt"/>
                <a:cs typeface="Arial" charset="0"/>
              </a:rPr>
              <a:t> G</a:t>
            </a:r>
            <a:r>
              <a:rPr lang="en-US" sz="6000" dirty="0">
                <a:solidFill>
                  <a:schemeClr val="bg1"/>
                </a:solidFill>
                <a:latin typeface="+mn-lt"/>
                <a:cs typeface="Arial" charset="0"/>
              </a:rPr>
              <a:t>lory</a:t>
            </a:r>
          </a:p>
        </p:txBody>
      </p:sp>
      <p:sp>
        <p:nvSpPr>
          <p:cNvPr id="11" name="Text Box 17">
            <a:extLst>
              <a:ext uri="{FF2B5EF4-FFF2-40B4-BE49-F238E27FC236}">
                <a16:creationId xmlns:a16="http://schemas.microsoft.com/office/drawing/2014/main" id="{BB4E5294-B354-48DD-B79A-882C8639B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42545"/>
            <a:ext cx="502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rgbClr val="00FF00"/>
                </a:solidFill>
                <a:latin typeface="+mn-lt"/>
                <a:cs typeface="Arial" charset="0"/>
              </a:rPr>
              <a:t>BECOME PHILOSOPHERS</a:t>
            </a:r>
          </a:p>
        </p:txBody>
      </p:sp>
      <p:sp>
        <p:nvSpPr>
          <p:cNvPr id="12" name="Text Box 17">
            <a:extLst>
              <a:ext uri="{FF2B5EF4-FFF2-40B4-BE49-F238E27FC236}">
                <a16:creationId xmlns:a16="http://schemas.microsoft.com/office/drawing/2014/main" id="{AD9E7AAB-B79C-400E-9464-AA3597F0D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1281" y="3974092"/>
            <a:ext cx="56451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rgbClr val="00FF00"/>
                </a:solidFill>
                <a:latin typeface="+mn-lt"/>
                <a:cs typeface="Arial" charset="0"/>
              </a:rPr>
              <a:t>PROFOUND THEOLOGIANS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B7319D-8DC9-43F6-B42A-F324F4286CE6}"/>
              </a:ext>
            </a:extLst>
          </p:cNvPr>
          <p:cNvSpPr txBox="1"/>
          <p:nvPr/>
        </p:nvSpPr>
        <p:spPr>
          <a:xfrm>
            <a:off x="7202154" y="5419398"/>
            <a:ext cx="43802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  <a:cs typeface="Arial" charset="0"/>
              </a:rPr>
              <a:t>“</a:t>
            </a:r>
            <a:r>
              <a:rPr lang="en-US" b="1" dirty="0">
                <a:solidFill>
                  <a:srgbClr val="00FF00"/>
                </a:solidFill>
                <a:latin typeface="+mn-lt"/>
                <a:cs typeface="Arial" charset="0"/>
              </a:rPr>
              <a:t>A Crown of Righteousness</a:t>
            </a:r>
            <a:r>
              <a:rPr lang="en-US" b="1" dirty="0">
                <a:solidFill>
                  <a:schemeClr val="bg1"/>
                </a:solidFill>
                <a:latin typeface="+mn-lt"/>
                <a:cs typeface="Arial" charset="0"/>
              </a:rPr>
              <a:t>” Theology of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A28558-D02E-4B0B-A280-FBB4A3D11C63}"/>
              </a:ext>
            </a:extLst>
          </p:cNvPr>
          <p:cNvSpPr txBox="1"/>
          <p:nvPr/>
        </p:nvSpPr>
        <p:spPr>
          <a:xfrm>
            <a:off x="533400" y="5419398"/>
            <a:ext cx="4038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  <a:cs typeface="Arial" charset="0"/>
              </a:rPr>
              <a:t>“</a:t>
            </a:r>
            <a:r>
              <a:rPr lang="en-US" b="1" dirty="0">
                <a:solidFill>
                  <a:srgbClr val="00FF00"/>
                </a:solidFill>
                <a:latin typeface="+mn-lt"/>
                <a:cs typeface="Arial" charset="0"/>
              </a:rPr>
              <a:t>Abide and Abound</a:t>
            </a:r>
            <a:r>
              <a:rPr lang="en-US" b="1" dirty="0">
                <a:solidFill>
                  <a:schemeClr val="bg1"/>
                </a:solidFill>
                <a:latin typeface="+mn-lt"/>
                <a:cs typeface="Arial" charset="0"/>
              </a:rPr>
              <a:t>” Philosophy of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C033F5-1BE0-4C78-811E-DB6136AE61BB}"/>
              </a:ext>
            </a:extLst>
          </p:cNvPr>
          <p:cNvSpPr txBox="1"/>
          <p:nvPr/>
        </p:nvSpPr>
        <p:spPr>
          <a:xfrm>
            <a:off x="5562600" y="4068763"/>
            <a:ext cx="766762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chemeClr val="bg1"/>
                </a:solidFill>
                <a:latin typeface="+mn-lt"/>
                <a:cs typeface="Arial" charset="0"/>
              </a:rPr>
              <a:t>AND</a:t>
            </a:r>
          </a:p>
        </p:txBody>
      </p:sp>
      <p:grpSp>
        <p:nvGrpSpPr>
          <p:cNvPr id="17" name="Group 40">
            <a:extLst>
              <a:ext uri="{FF2B5EF4-FFF2-40B4-BE49-F238E27FC236}">
                <a16:creationId xmlns:a16="http://schemas.microsoft.com/office/drawing/2014/main" id="{4ED23985-03C2-4ED3-924D-0FC5C00BE68A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5026730"/>
            <a:ext cx="1187450" cy="1131888"/>
            <a:chOff x="3993651" y="4445726"/>
            <a:chExt cx="1187949" cy="1131575"/>
          </a:xfrm>
        </p:grpSpPr>
        <p:grpSp>
          <p:nvGrpSpPr>
            <p:cNvPr id="18" name="Group 40">
              <a:extLst>
                <a:ext uri="{FF2B5EF4-FFF2-40B4-BE49-F238E27FC236}">
                  <a16:creationId xmlns:a16="http://schemas.microsoft.com/office/drawing/2014/main" id="{8B0E1A08-E0B9-464B-9ED0-24CD07ECED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93651" y="4445726"/>
              <a:ext cx="1187949" cy="1131575"/>
              <a:chOff x="6161429" y="1676400"/>
              <a:chExt cx="1839568" cy="1752600"/>
            </a:xfrm>
          </p:grpSpPr>
          <p:sp>
            <p:nvSpPr>
              <p:cNvPr id="20" name="Oval 129">
                <a:extLst>
                  <a:ext uri="{FF2B5EF4-FFF2-40B4-BE49-F238E27FC236}">
                    <a16:creationId xmlns:a16="http://schemas.microsoft.com/office/drawing/2014/main" id="{7397A60C-17CE-4099-BF82-AF66171E07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1429" y="1676400"/>
                <a:ext cx="1839568" cy="175260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>
                  <a:solidFill>
                    <a:schemeClr val="bg1"/>
                  </a:solidFill>
                  <a:latin typeface="+mn-lt"/>
                </a:endParaRPr>
              </a:p>
            </p:txBody>
          </p:sp>
          <p:sp>
            <p:nvSpPr>
              <p:cNvPr id="21" name="Line 17">
                <a:extLst>
                  <a:ext uri="{FF2B5EF4-FFF2-40B4-BE49-F238E27FC236}">
                    <a16:creationId xmlns:a16="http://schemas.microsoft.com/office/drawing/2014/main" id="{D9141A33-6FB3-4B63-BFA4-C6EA4F0ED6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76221" y="2573594"/>
                <a:ext cx="119030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solidFill>
                    <a:schemeClr val="bg1"/>
                  </a:solidFill>
                  <a:latin typeface="+mn-lt"/>
                </a:endParaRPr>
              </a:p>
            </p:txBody>
          </p:sp>
        </p:grpSp>
        <p:sp>
          <p:nvSpPr>
            <p:cNvPr id="19" name="Text Box 16">
              <a:extLst>
                <a:ext uri="{FF2B5EF4-FFF2-40B4-BE49-F238E27FC236}">
                  <a16:creationId xmlns:a16="http://schemas.microsoft.com/office/drawing/2014/main" id="{9E7BD2CC-4732-4A42-8155-6A11C25ADD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8120" y="4645696"/>
              <a:ext cx="1092659" cy="753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sz="1600" dirty="0">
                  <a:latin typeface="+mn-lt"/>
                </a:rPr>
                <a:t>Philosophy</a:t>
              </a:r>
            </a:p>
            <a:p>
              <a:pPr algn="ctr" eaLnBrk="1" hangingPunct="1">
                <a:defRPr/>
              </a:pPr>
              <a:endParaRPr lang="en-US" sz="1100" dirty="0">
                <a:latin typeface="+mn-lt"/>
              </a:endParaRPr>
            </a:p>
            <a:p>
              <a:pPr algn="ctr" eaLnBrk="1" hangingPunct="1">
                <a:defRPr/>
              </a:pPr>
              <a:r>
                <a:rPr lang="en-US" sz="1600" dirty="0">
                  <a:latin typeface="+mn-lt"/>
                </a:rPr>
                <a:t>Theology</a:t>
              </a:r>
            </a:p>
          </p:txBody>
        </p:sp>
      </p:grpSp>
      <p:sp>
        <p:nvSpPr>
          <p:cNvPr id="22" name="Text Box 6">
            <a:extLst>
              <a:ext uri="{FF2B5EF4-FFF2-40B4-BE49-F238E27FC236}">
                <a16:creationId xmlns:a16="http://schemas.microsoft.com/office/drawing/2014/main" id="{CE86D192-DCE0-4F2C-8625-3835D2785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610" y="2442865"/>
            <a:ext cx="1177982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Elder Parley P. Pratt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“The sooner the present generation lose all reverence and respect for modern "Christianity" with all its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powerless forms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and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solemn mockeries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, the sooner they will be prepared to </a:t>
            </a:r>
            <a:r>
              <a:rPr lang="en-US" sz="24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receive the kingdom of God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.”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(Key to the Science of Theology, p.111)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47FED33-F6EF-4285-A02C-0288E930B368}"/>
              </a:ext>
            </a:extLst>
          </p:cNvPr>
          <p:cNvSpPr/>
          <p:nvPr/>
        </p:nvSpPr>
        <p:spPr>
          <a:xfrm>
            <a:off x="306609" y="1564332"/>
            <a:ext cx="117798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FF00"/>
                </a:solidFill>
                <a:latin typeface="+mn-lt"/>
              </a:rPr>
              <a:t>D&amp;C 82:3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“For of him unto whom much is given much is required; and he who sins against the greater light shall receive the greater condemnation.”</a:t>
            </a:r>
            <a:endParaRPr lang="en-US" sz="24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D4FBE09-F376-4204-9631-2046D5100608}"/>
              </a:ext>
            </a:extLst>
          </p:cNvPr>
          <p:cNvSpPr/>
          <p:nvPr/>
        </p:nvSpPr>
        <p:spPr>
          <a:xfrm>
            <a:off x="306609" y="685800"/>
            <a:ext cx="117798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FF00"/>
                </a:solidFill>
                <a:latin typeface="+mn-lt"/>
              </a:rPr>
              <a:t>D&amp;C 88:81-82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“…and it becometh every man who hath been warned to warn his neighbor. Therefore, they are left without excuse, and their sins are upon their own heads.”</a:t>
            </a:r>
            <a:endParaRPr lang="en-US" sz="2400" dirty="0"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201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4" grpId="0"/>
      <p:bldP spid="15" grpId="0"/>
      <p:bldP spid="16" grpId="0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24" name="Rectangle 46">
            <a:extLst>
              <a:ext uri="{FF2B5EF4-FFF2-40B4-BE49-F238E27FC236}">
                <a16:creationId xmlns:a16="http://schemas.microsoft.com/office/drawing/2014/main" id="{CF2B936E-2546-457C-8CD4-AC9C9D180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67280"/>
            <a:ext cx="121773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0" dirty="0">
                <a:solidFill>
                  <a:srgbClr val="00FF00"/>
                </a:solidFill>
                <a:latin typeface="+mn-lt"/>
              </a:rPr>
              <a:t>Questions?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3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83320"/>
            <a:ext cx="1828800" cy="228599"/>
          </a:xfrm>
        </p:spPr>
        <p:txBody>
          <a:bodyPr/>
          <a:lstStyle/>
          <a:p>
            <a:r>
              <a:rPr lang="en-US" dirty="0"/>
              <a:t>©ChristianEternalism.org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04692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2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999442-6261-4707-B791-686B62FCB649}"/>
              </a:ext>
            </a:extLst>
          </p:cNvPr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1270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grpSp>
        <p:nvGrpSpPr>
          <p:cNvPr id="30" name="Group 44">
            <a:extLst>
              <a:ext uri="{FF2B5EF4-FFF2-40B4-BE49-F238E27FC236}">
                <a16:creationId xmlns:a16="http://schemas.microsoft.com/office/drawing/2014/main" id="{61E8D949-A19A-476E-A8CA-F9951E72E7F1}"/>
              </a:ext>
            </a:extLst>
          </p:cNvPr>
          <p:cNvGrpSpPr>
            <a:grpSpLocks/>
          </p:cNvGrpSpPr>
          <p:nvPr/>
        </p:nvGrpSpPr>
        <p:grpSpPr bwMode="auto">
          <a:xfrm>
            <a:off x="8494877" y="3296800"/>
            <a:ext cx="1039071" cy="990169"/>
            <a:chOff x="4307" y="2023"/>
            <a:chExt cx="906" cy="864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6685864-7491-4546-8A32-5AE90466A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7" y="2023"/>
              <a:ext cx="906" cy="8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47" name="Text Box 46">
              <a:extLst>
                <a:ext uri="{FF2B5EF4-FFF2-40B4-BE49-F238E27FC236}">
                  <a16:creationId xmlns:a16="http://schemas.microsoft.com/office/drawing/2014/main" id="{B9CA280B-96F6-4BF8-914A-E40E6CDFA4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2" y="2097"/>
              <a:ext cx="161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200" b="1"/>
            </a:p>
          </p:txBody>
        </p:sp>
      </p:grpSp>
      <p:grpSp>
        <p:nvGrpSpPr>
          <p:cNvPr id="31" name="Group 48">
            <a:extLst>
              <a:ext uri="{FF2B5EF4-FFF2-40B4-BE49-F238E27FC236}">
                <a16:creationId xmlns:a16="http://schemas.microsoft.com/office/drawing/2014/main" id="{E912C106-D8EE-4798-98D8-6B31EE2F69CE}"/>
              </a:ext>
            </a:extLst>
          </p:cNvPr>
          <p:cNvGrpSpPr>
            <a:grpSpLocks/>
          </p:cNvGrpSpPr>
          <p:nvPr/>
        </p:nvGrpSpPr>
        <p:grpSpPr bwMode="auto">
          <a:xfrm>
            <a:off x="7339404" y="3296798"/>
            <a:ext cx="1039071" cy="990169"/>
            <a:chOff x="4629" y="1111"/>
            <a:chExt cx="906" cy="864"/>
          </a:xfrm>
        </p:grpSpPr>
        <p:sp>
          <p:nvSpPr>
            <p:cNvPr id="44" name="Oval 49">
              <a:extLst>
                <a:ext uri="{FF2B5EF4-FFF2-40B4-BE49-F238E27FC236}">
                  <a16:creationId xmlns:a16="http://schemas.microsoft.com/office/drawing/2014/main" id="{815B75D1-C354-484C-B2B3-8692D9F2B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9" y="1111"/>
              <a:ext cx="906" cy="8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45" name="Text Box 50">
              <a:extLst>
                <a:ext uri="{FF2B5EF4-FFF2-40B4-BE49-F238E27FC236}">
                  <a16:creationId xmlns:a16="http://schemas.microsoft.com/office/drawing/2014/main" id="{931EE54D-6E74-4739-818A-1896BB3EDB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96" y="1185"/>
              <a:ext cx="161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200" b="1"/>
            </a:p>
          </p:txBody>
        </p:sp>
      </p:grpSp>
      <p:sp>
        <p:nvSpPr>
          <p:cNvPr id="32" name="Oval 61">
            <a:extLst>
              <a:ext uri="{FF2B5EF4-FFF2-40B4-BE49-F238E27FC236}">
                <a16:creationId xmlns:a16="http://schemas.microsoft.com/office/drawing/2014/main" id="{F84AC7CA-BFBA-42DE-8279-640B01066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8374" y="3296800"/>
            <a:ext cx="1039243" cy="990169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33" name="Oval 61">
            <a:extLst>
              <a:ext uri="{FF2B5EF4-FFF2-40B4-BE49-F238E27FC236}">
                <a16:creationId xmlns:a16="http://schemas.microsoft.com/office/drawing/2014/main" id="{826E283C-B3EF-4014-92B5-9E0893DB2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1292" y="3296800"/>
            <a:ext cx="1039242" cy="990169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34" name="Oval 53">
            <a:extLst>
              <a:ext uri="{FF2B5EF4-FFF2-40B4-BE49-F238E27FC236}">
                <a16:creationId xmlns:a16="http://schemas.microsoft.com/office/drawing/2014/main" id="{46C36683-7B5F-4C69-A59F-BA1F383F4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70" y="3296798"/>
            <a:ext cx="1038900" cy="99017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35" name="Oval 53">
            <a:extLst>
              <a:ext uri="{FF2B5EF4-FFF2-40B4-BE49-F238E27FC236}">
                <a16:creationId xmlns:a16="http://schemas.microsoft.com/office/drawing/2014/main" id="{DB67A633-CDC3-4C26-B328-F58043D9A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671" y="3295471"/>
            <a:ext cx="1038901" cy="99017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36" name="Oval 57">
            <a:extLst>
              <a:ext uri="{FF2B5EF4-FFF2-40B4-BE49-F238E27FC236}">
                <a16:creationId xmlns:a16="http://schemas.microsoft.com/office/drawing/2014/main" id="{4EC67B69-900C-4E1F-BA37-1C87E29C3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767" y="3296798"/>
            <a:ext cx="1039833" cy="990171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86B8F88-991D-44CF-AF83-B3156B8A9CC4}"/>
              </a:ext>
            </a:extLst>
          </p:cNvPr>
          <p:cNvCxnSpPr/>
          <p:nvPr/>
        </p:nvCxnSpPr>
        <p:spPr bwMode="auto">
          <a:xfrm>
            <a:off x="897916" y="3825490"/>
            <a:ext cx="761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ED84083-4B57-46F6-A5A4-D445AD31F722}"/>
              </a:ext>
            </a:extLst>
          </p:cNvPr>
          <p:cNvCxnSpPr/>
          <p:nvPr/>
        </p:nvCxnSpPr>
        <p:spPr bwMode="auto">
          <a:xfrm>
            <a:off x="10935005" y="3790557"/>
            <a:ext cx="761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7E0862D-75ED-4940-BBA5-42993DB404CD}"/>
              </a:ext>
            </a:extLst>
          </p:cNvPr>
          <p:cNvCxnSpPr/>
          <p:nvPr/>
        </p:nvCxnSpPr>
        <p:spPr bwMode="auto">
          <a:xfrm>
            <a:off x="3051125" y="3825490"/>
            <a:ext cx="761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1C13D16-C48C-4DB5-829E-DA53A752615E}"/>
              </a:ext>
            </a:extLst>
          </p:cNvPr>
          <p:cNvCxnSpPr/>
          <p:nvPr/>
        </p:nvCxnSpPr>
        <p:spPr bwMode="auto">
          <a:xfrm>
            <a:off x="4298121" y="3824163"/>
            <a:ext cx="761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5681464-C591-4079-86F2-522F92D837BE}"/>
              </a:ext>
            </a:extLst>
          </p:cNvPr>
          <p:cNvCxnSpPr/>
          <p:nvPr/>
        </p:nvCxnSpPr>
        <p:spPr bwMode="auto">
          <a:xfrm>
            <a:off x="7480606" y="3792144"/>
            <a:ext cx="761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3969248-58EC-43DC-B453-ADCE573E76CE}"/>
              </a:ext>
            </a:extLst>
          </p:cNvPr>
          <p:cNvCxnSpPr/>
          <p:nvPr/>
        </p:nvCxnSpPr>
        <p:spPr bwMode="auto">
          <a:xfrm>
            <a:off x="8636306" y="3796907"/>
            <a:ext cx="7604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238D16A-E04F-4C63-8743-A0C1BF7E2AF0}"/>
              </a:ext>
            </a:extLst>
          </p:cNvPr>
          <p:cNvCxnSpPr/>
          <p:nvPr/>
        </p:nvCxnSpPr>
        <p:spPr bwMode="auto">
          <a:xfrm>
            <a:off x="9779306" y="3790557"/>
            <a:ext cx="761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>
            <a:extLst>
              <a:ext uri="{FF2B5EF4-FFF2-40B4-BE49-F238E27FC236}">
                <a16:creationId xmlns:a16="http://schemas.microsoft.com/office/drawing/2014/main" id="{ACA751D3-796D-4B12-A29C-39DE5CFD9D1C}"/>
              </a:ext>
            </a:extLst>
          </p:cNvPr>
          <p:cNvSpPr>
            <a:spLocks/>
          </p:cNvSpPr>
          <p:nvPr/>
        </p:nvSpPr>
        <p:spPr bwMode="auto">
          <a:xfrm rot="16200000">
            <a:off x="9382064" y="653019"/>
            <a:ext cx="365125" cy="4531819"/>
          </a:xfrm>
          <a:prstGeom prst="rightBrace">
            <a:avLst/>
          </a:prstGeom>
          <a:ln w="28575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1D8F9583-7925-46D3-AE35-CFDF2A23D4F9}"/>
              </a:ext>
            </a:extLst>
          </p:cNvPr>
          <p:cNvSpPr>
            <a:spLocks/>
          </p:cNvSpPr>
          <p:nvPr/>
        </p:nvSpPr>
        <p:spPr bwMode="auto">
          <a:xfrm rot="16200000">
            <a:off x="4464836" y="1162450"/>
            <a:ext cx="366713" cy="3505200"/>
          </a:xfrm>
          <a:prstGeom prst="rightBrace">
            <a:avLst/>
          </a:prstGeom>
          <a:ln w="28575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id="{566FD6F4-C8BE-48AA-8D31-B04F5F87C707}"/>
              </a:ext>
            </a:extLst>
          </p:cNvPr>
          <p:cNvSpPr>
            <a:spLocks/>
          </p:cNvSpPr>
          <p:nvPr/>
        </p:nvSpPr>
        <p:spPr bwMode="auto">
          <a:xfrm rot="16200000">
            <a:off x="1138464" y="2337156"/>
            <a:ext cx="366712" cy="1165225"/>
          </a:xfrm>
          <a:prstGeom prst="rightBrace">
            <a:avLst/>
          </a:prstGeom>
          <a:ln w="28575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73448B-D961-4DBA-99C5-866269D3D6A7}"/>
              </a:ext>
            </a:extLst>
          </p:cNvPr>
          <p:cNvSpPr txBox="1"/>
          <p:nvPr/>
        </p:nvSpPr>
        <p:spPr bwMode="auto">
          <a:xfrm>
            <a:off x="10790543" y="3484169"/>
            <a:ext cx="1041400" cy="692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Happiness</a:t>
            </a:r>
          </a:p>
          <a:p>
            <a:pPr algn="ctr" eaLnBrk="1" hangingPunct="1">
              <a:defRPr/>
            </a:pPr>
            <a:endParaRPr lang="en-US" sz="700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Duty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4FA2A8-E1F0-4119-BA2C-450ED895CEDF}"/>
              </a:ext>
            </a:extLst>
          </p:cNvPr>
          <p:cNvSpPr txBox="1"/>
          <p:nvPr/>
        </p:nvSpPr>
        <p:spPr bwMode="auto">
          <a:xfrm>
            <a:off x="3095705" y="3484169"/>
            <a:ext cx="790575" cy="692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Reason</a:t>
            </a:r>
          </a:p>
          <a:p>
            <a:pPr algn="ctr" eaLnBrk="1" hangingPunct="1">
              <a:defRPr/>
            </a:pPr>
            <a:endParaRPr lang="en-US" sz="700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Faith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96BAE3-AF6B-4D48-93FC-8691C06B7E13}"/>
              </a:ext>
            </a:extLst>
          </p:cNvPr>
          <p:cNvSpPr txBox="1"/>
          <p:nvPr/>
        </p:nvSpPr>
        <p:spPr bwMode="auto">
          <a:xfrm>
            <a:off x="4080027" y="3476587"/>
            <a:ext cx="1201739" cy="6924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Observation</a:t>
            </a:r>
          </a:p>
          <a:p>
            <a:pPr algn="ctr" eaLnBrk="1" hangingPunct="1">
              <a:defRPr/>
            </a:pPr>
            <a:endParaRPr lang="en-US" sz="700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Revelation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5AEDB7C-ADD0-4CF5-AC28-266C24572B14}"/>
              </a:ext>
            </a:extLst>
          </p:cNvPr>
          <p:cNvSpPr txBox="1"/>
          <p:nvPr/>
        </p:nvSpPr>
        <p:spPr bwMode="auto">
          <a:xfrm>
            <a:off x="7582206" y="3485757"/>
            <a:ext cx="573088" cy="692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Life</a:t>
            </a:r>
          </a:p>
          <a:p>
            <a:pPr algn="ctr" eaLnBrk="1" hangingPunct="1">
              <a:defRPr/>
            </a:pPr>
            <a:endParaRPr lang="en-US" sz="700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Love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8BAC3D-95F4-4B24-A8A8-2F50D0C163B9}"/>
              </a:ext>
            </a:extLst>
          </p:cNvPr>
          <p:cNvSpPr txBox="1"/>
          <p:nvPr/>
        </p:nvSpPr>
        <p:spPr bwMode="auto">
          <a:xfrm>
            <a:off x="8650594" y="3490519"/>
            <a:ext cx="747712" cy="692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Self</a:t>
            </a:r>
          </a:p>
          <a:p>
            <a:pPr algn="ctr" eaLnBrk="1" hangingPunct="1">
              <a:defRPr/>
            </a:pPr>
            <a:endParaRPr lang="en-US" sz="700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Others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2E2955-299A-481D-B0DA-02EEA4130335}"/>
              </a:ext>
            </a:extLst>
          </p:cNvPr>
          <p:cNvSpPr txBox="1"/>
          <p:nvPr/>
        </p:nvSpPr>
        <p:spPr bwMode="auto">
          <a:xfrm>
            <a:off x="9847569" y="3484169"/>
            <a:ext cx="639762" cy="692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Good</a:t>
            </a:r>
          </a:p>
          <a:p>
            <a:pPr algn="ctr" eaLnBrk="1" hangingPunct="1">
              <a:defRPr/>
            </a:pPr>
            <a:endParaRPr lang="en-US" sz="700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Right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9582186-613B-4514-9890-0DC16060194B}"/>
              </a:ext>
            </a:extLst>
          </p:cNvPr>
          <p:cNvSpPr txBox="1"/>
          <p:nvPr/>
        </p:nvSpPr>
        <p:spPr bwMode="auto">
          <a:xfrm>
            <a:off x="947169" y="3492107"/>
            <a:ext cx="749300" cy="692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Reality</a:t>
            </a:r>
          </a:p>
          <a:p>
            <a:pPr algn="ctr" eaLnBrk="1" hangingPunct="1">
              <a:defRPr/>
            </a:pPr>
            <a:endParaRPr lang="en-US" sz="700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God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6F86787-6CDC-47B2-A74D-97CD511F3FAE}"/>
              </a:ext>
            </a:extLst>
          </p:cNvPr>
          <p:cNvCxnSpPr>
            <a:cxnSpLocks/>
          </p:cNvCxnSpPr>
          <p:nvPr/>
        </p:nvCxnSpPr>
        <p:spPr bwMode="auto">
          <a:xfrm>
            <a:off x="6841515" y="3296798"/>
            <a:ext cx="0" cy="1110773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489F266-806C-4140-9424-7793A06D2357}"/>
              </a:ext>
            </a:extLst>
          </p:cNvPr>
          <p:cNvSpPr txBox="1"/>
          <p:nvPr/>
        </p:nvSpPr>
        <p:spPr bwMode="auto">
          <a:xfrm>
            <a:off x="76202" y="2362200"/>
            <a:ext cx="23457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rgbClr val="00FF00"/>
                </a:solidFill>
                <a:latin typeface="+mn-lt"/>
                <a:cs typeface="Arial" charset="0"/>
              </a:rPr>
              <a:t>METAPHYSICS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6854FD-0900-4539-A465-81608476032A}"/>
              </a:ext>
            </a:extLst>
          </p:cNvPr>
          <p:cNvSpPr txBox="1"/>
          <p:nvPr/>
        </p:nvSpPr>
        <p:spPr bwMode="auto">
          <a:xfrm>
            <a:off x="2421913" y="2376094"/>
            <a:ext cx="44195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rgbClr val="00FF00"/>
                </a:solidFill>
                <a:latin typeface="+mn-lt"/>
                <a:cs typeface="Arial" charset="0"/>
              </a:rPr>
              <a:t>EPISTEMOLOGY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F551CB-B7E9-489D-9720-D307E25A4457}"/>
              </a:ext>
            </a:extLst>
          </p:cNvPr>
          <p:cNvSpPr txBox="1"/>
          <p:nvPr/>
        </p:nvSpPr>
        <p:spPr bwMode="auto">
          <a:xfrm>
            <a:off x="6841504" y="2379269"/>
            <a:ext cx="49889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rgbClr val="00FF00"/>
                </a:solidFill>
                <a:latin typeface="+mn-lt"/>
                <a:cs typeface="Arial" charset="0"/>
              </a:rPr>
              <a:t>VALUE ETHICS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5EA0547-E4D9-489D-BF9B-BF002C93AAF0}"/>
              </a:ext>
            </a:extLst>
          </p:cNvPr>
          <p:cNvSpPr txBox="1"/>
          <p:nvPr/>
        </p:nvSpPr>
        <p:spPr>
          <a:xfrm>
            <a:off x="6841504" y="4390907"/>
            <a:ext cx="49889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i="1" dirty="0">
                <a:solidFill>
                  <a:srgbClr val="00FF00"/>
                </a:solidFill>
                <a:latin typeface="+mn-lt"/>
              </a:rPr>
              <a:t>The Way: Salvation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C2CF42F-BF6F-4ED7-87BB-434307CB59FD}"/>
              </a:ext>
            </a:extLst>
          </p:cNvPr>
          <p:cNvSpPr txBox="1"/>
          <p:nvPr/>
        </p:nvSpPr>
        <p:spPr>
          <a:xfrm>
            <a:off x="2392715" y="4381642"/>
            <a:ext cx="4389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i="1" dirty="0">
                <a:solidFill>
                  <a:srgbClr val="00FF00"/>
                </a:solidFill>
                <a:latin typeface="+mn-lt"/>
              </a:rPr>
              <a:t>The Truth: Revelation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3CEA9DB-569F-42E2-A328-2A3C3E7D6825}"/>
              </a:ext>
            </a:extLst>
          </p:cNvPr>
          <p:cNvSpPr txBox="1"/>
          <p:nvPr/>
        </p:nvSpPr>
        <p:spPr>
          <a:xfrm>
            <a:off x="76201" y="4381642"/>
            <a:ext cx="23457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b="1" i="1" dirty="0">
                <a:solidFill>
                  <a:srgbClr val="00FF00"/>
                </a:solidFill>
                <a:latin typeface="+mn-lt"/>
              </a:rPr>
              <a:t>The Life: Creation</a:t>
            </a:r>
          </a:p>
        </p:txBody>
      </p:sp>
      <p:sp>
        <p:nvSpPr>
          <p:cNvPr id="51" name="Text Box 6">
            <a:extLst>
              <a:ext uri="{FF2B5EF4-FFF2-40B4-BE49-F238E27FC236}">
                <a16:creationId xmlns:a16="http://schemas.microsoft.com/office/drawing/2014/main" id="{41DB473F-28A6-474B-808E-9AD79DC95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52600"/>
            <a:ext cx="121919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FF00"/>
                </a:solidFill>
                <a:latin typeface="+mn-lt"/>
                <a:cs typeface="+mn-cs"/>
              </a:rPr>
              <a:t>John 14:6 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“I am the </a:t>
            </a:r>
            <a:r>
              <a:rPr lang="en-US" sz="2400" dirty="0">
                <a:solidFill>
                  <a:srgbClr val="00FF00"/>
                </a:solidFill>
                <a:latin typeface="+mn-lt"/>
                <a:cs typeface="+mn-cs"/>
              </a:rPr>
              <a:t>way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, the </a:t>
            </a:r>
            <a:r>
              <a:rPr lang="en-US" sz="2400" dirty="0">
                <a:solidFill>
                  <a:srgbClr val="00FF00"/>
                </a:solidFill>
                <a:latin typeface="+mn-lt"/>
                <a:cs typeface="+mn-cs"/>
              </a:rPr>
              <a:t>truth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, and the </a:t>
            </a:r>
            <a:r>
              <a:rPr lang="en-US" sz="2400" dirty="0">
                <a:solidFill>
                  <a:srgbClr val="00FF00"/>
                </a:solidFill>
                <a:latin typeface="+mn-lt"/>
                <a:cs typeface="+mn-cs"/>
              </a:rPr>
              <a:t>life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+mn-cs"/>
              </a:rPr>
              <a:t>: no man cometh unto the Father, but by me.”</a:t>
            </a:r>
          </a:p>
        </p:txBody>
      </p:sp>
      <p:sp>
        <p:nvSpPr>
          <p:cNvPr id="53" name="Text Box 2">
            <a:extLst>
              <a:ext uri="{FF2B5EF4-FFF2-40B4-BE49-F238E27FC236}">
                <a16:creationId xmlns:a16="http://schemas.microsoft.com/office/drawing/2014/main" id="{8C7B41CD-C088-4C19-A02E-202D65511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2" y="4752200"/>
            <a:ext cx="23762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Metaphysical Source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of All Organized Life</a:t>
            </a:r>
          </a:p>
        </p:txBody>
      </p:sp>
      <p:sp>
        <p:nvSpPr>
          <p:cNvPr id="54" name="Text Box 2">
            <a:extLst>
              <a:ext uri="{FF2B5EF4-FFF2-40B4-BE49-F238E27FC236}">
                <a16:creationId xmlns:a16="http://schemas.microsoft.com/office/drawing/2014/main" id="{101771AA-F87B-4303-B5F3-9661A31FC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752201"/>
            <a:ext cx="44957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Epistemological Source of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All Revealed Truth</a:t>
            </a:r>
          </a:p>
        </p:txBody>
      </p:sp>
      <p:sp>
        <p:nvSpPr>
          <p:cNvPr id="55" name="Text Box 2">
            <a:extLst>
              <a:ext uri="{FF2B5EF4-FFF2-40B4-BE49-F238E27FC236}">
                <a16:creationId xmlns:a16="http://schemas.microsoft.com/office/drawing/2014/main" id="{85B7EBFE-1B0B-4FB7-AEE4-F05E61A3F2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1506" y="4752199"/>
            <a:ext cx="49890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Ethical Source of All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  <a:cs typeface="+mn-cs"/>
              </a:rPr>
              <a:t>Eternal Values</a:t>
            </a:r>
          </a:p>
        </p:txBody>
      </p:sp>
      <p:sp>
        <p:nvSpPr>
          <p:cNvPr id="56" name="Text Box 6">
            <a:extLst>
              <a:ext uri="{FF2B5EF4-FFF2-40B4-BE49-F238E27FC236}">
                <a16:creationId xmlns:a16="http://schemas.microsoft.com/office/drawing/2014/main" id="{B1600B0C-850C-4141-861B-8634D982E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7" y="5715000"/>
            <a:ext cx="119633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Acts 4:12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“Neither is there </a:t>
            </a:r>
            <a:r>
              <a:rPr lang="en-US" sz="24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salvation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 in any other: for there is none other name under heaven given among men, whereby we must be saved.”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D3EDAE0-7E55-40AC-A087-357757734AE3}"/>
              </a:ext>
            </a:extLst>
          </p:cNvPr>
          <p:cNvCxnSpPr>
            <a:cxnSpLocks/>
          </p:cNvCxnSpPr>
          <p:nvPr/>
        </p:nvCxnSpPr>
        <p:spPr bwMode="auto">
          <a:xfrm>
            <a:off x="2421915" y="3235170"/>
            <a:ext cx="0" cy="1110773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3">
            <a:extLst>
              <a:ext uri="{FF2B5EF4-FFF2-40B4-BE49-F238E27FC236}">
                <a16:creationId xmlns:a16="http://schemas.microsoft.com/office/drawing/2014/main" id="{2F23083C-9969-4ACF-9329-E8AC6E12F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1899" y="3295471"/>
            <a:ext cx="1038901" cy="99017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D568564-7E18-4270-961F-BFF5E542D72A}"/>
              </a:ext>
            </a:extLst>
          </p:cNvPr>
          <p:cNvCxnSpPr/>
          <p:nvPr/>
        </p:nvCxnSpPr>
        <p:spPr bwMode="auto">
          <a:xfrm>
            <a:off x="5500349" y="3824163"/>
            <a:ext cx="761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4AF08E7C-536D-44A0-B733-66057CA7A959}"/>
              </a:ext>
            </a:extLst>
          </p:cNvPr>
          <p:cNvSpPr txBox="1"/>
          <p:nvPr/>
        </p:nvSpPr>
        <p:spPr bwMode="auto">
          <a:xfrm>
            <a:off x="5567257" y="3452679"/>
            <a:ext cx="654050" cy="692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Mind</a:t>
            </a:r>
          </a:p>
          <a:p>
            <a:pPr algn="ctr" eaLnBrk="1" hangingPunct="1">
              <a:defRPr/>
            </a:pPr>
            <a:endParaRPr lang="en-US" sz="700" dirty="0">
              <a:latin typeface="+mn-lt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600" dirty="0">
                <a:latin typeface="+mn-lt"/>
                <a:cs typeface="Arial" charset="0"/>
              </a:rPr>
              <a:t>Heart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3459A8F-BA99-411F-AE7B-FEDC594892E1}"/>
              </a:ext>
            </a:extLst>
          </p:cNvPr>
          <p:cNvSpPr txBox="1"/>
          <p:nvPr/>
        </p:nvSpPr>
        <p:spPr>
          <a:xfrm>
            <a:off x="0" y="77450"/>
            <a:ext cx="12192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Is it true that our philosophy and our </a:t>
            </a:r>
          </a:p>
          <a:p>
            <a:pPr algn="ctr">
              <a:defRPr/>
            </a:pPr>
            <a:r>
              <a:rPr 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theology center on Jesus Christ?</a:t>
            </a:r>
          </a:p>
        </p:txBody>
      </p:sp>
    </p:spTree>
    <p:extLst>
      <p:ext uri="{BB962C8B-B14F-4D97-AF65-F5344CB8AC3E}">
        <p14:creationId xmlns:p14="http://schemas.microsoft.com/office/powerpoint/2010/main" val="341991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19" grpId="0" animBg="1"/>
      <p:bldP spid="20" grpId="0" animBg="1"/>
      <p:bldP spid="21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11" grpId="0"/>
      <p:bldP spid="12" grpId="0"/>
      <p:bldP spid="13" grpId="0"/>
      <p:bldP spid="48" grpId="0"/>
      <p:bldP spid="49" grpId="0"/>
      <p:bldP spid="50" grpId="0"/>
      <p:bldP spid="51" grpId="0"/>
      <p:bldP spid="53" grpId="0"/>
      <p:bldP spid="54" grpId="0"/>
      <p:bldP spid="55" grpId="0"/>
      <p:bldP spid="56" grpId="0"/>
      <p:bldP spid="58" grpId="0" animBg="1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25B384-EC06-4CF3-9047-791A82AF9802}"/>
              </a:ext>
            </a:extLst>
          </p:cNvPr>
          <p:cNvSpPr txBox="1"/>
          <p:nvPr/>
        </p:nvSpPr>
        <p:spPr>
          <a:xfrm>
            <a:off x="381000" y="3154362"/>
            <a:ext cx="11582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2400" b="1" dirty="0">
                <a:solidFill>
                  <a:srgbClr val="00FF00"/>
                </a:solidFill>
                <a:latin typeface="+mn-lt"/>
                <a:cs typeface="Arial" charset="0"/>
              </a:rPr>
              <a:t>Isaiah 55:8-9 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“For my </a:t>
            </a:r>
            <a:r>
              <a:rPr lang="en-US" sz="2400" dirty="0">
                <a:solidFill>
                  <a:srgbClr val="00FF00"/>
                </a:solidFill>
                <a:latin typeface="+mn-lt"/>
                <a:cs typeface="Arial" charset="0"/>
              </a:rPr>
              <a:t>thoughts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 are not your thoughts, neither are your ways my </a:t>
            </a:r>
            <a:r>
              <a:rPr lang="en-US" sz="2400" dirty="0">
                <a:solidFill>
                  <a:srgbClr val="00FF00"/>
                </a:solidFill>
                <a:latin typeface="+mn-lt"/>
                <a:cs typeface="Arial" charset="0"/>
              </a:rPr>
              <a:t>ways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, saith the LORD. For as the heavens are </a:t>
            </a:r>
            <a:r>
              <a:rPr lang="en-US" sz="2400" dirty="0">
                <a:solidFill>
                  <a:srgbClr val="00FF00"/>
                </a:solidFill>
                <a:latin typeface="+mn-lt"/>
                <a:cs typeface="Arial" charset="0"/>
              </a:rPr>
              <a:t>higher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 than the earth, so are my ways </a:t>
            </a:r>
            <a:r>
              <a:rPr lang="en-US" sz="2400" dirty="0">
                <a:solidFill>
                  <a:srgbClr val="00FF00"/>
                </a:solidFill>
                <a:latin typeface="+mn-lt"/>
                <a:cs typeface="Arial" charset="0"/>
              </a:rPr>
              <a:t>higher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 than your ways, and my thoughts than your thoughts.”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00B213-F6BE-453A-B3F9-DCE4ADDA8155}"/>
              </a:ext>
            </a:extLst>
          </p:cNvPr>
          <p:cNvSpPr/>
          <p:nvPr/>
        </p:nvSpPr>
        <p:spPr>
          <a:xfrm>
            <a:off x="381000" y="5265003"/>
            <a:ext cx="1158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FF00"/>
                </a:solidFill>
                <a:latin typeface="+mn-lt"/>
              </a:rPr>
              <a:t>Moses 1:39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 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For behold, this is my work and my glory—to bring to pass the immortality and  eternal life of man.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54CCEE-7261-4CF3-BB37-E06ADD97494A}"/>
              </a:ext>
            </a:extLst>
          </p:cNvPr>
          <p:cNvSpPr/>
          <p:nvPr/>
        </p:nvSpPr>
        <p:spPr>
          <a:xfrm>
            <a:off x="381000" y="921603"/>
            <a:ext cx="1158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+mn-lt"/>
              </a:rPr>
              <a:t>Carl Sagan: </a:t>
            </a:r>
            <a:r>
              <a:rPr lang="en-US" sz="2400" b="1" dirty="0">
                <a:solidFill>
                  <a:schemeClr val="bg1"/>
                </a:solidFill>
                <a:latin typeface="+mn-lt"/>
              </a:rPr>
              <a:t>“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What would beings who are thousands of years ahead of us be capable of? Or millions? As a philosopher in our part of the world once said: 'The artifacts of a sufficiently advanced extraterrestrial civilization would be indistinguishable from magic'.” 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(Contact, p191)</a:t>
            </a:r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5700096A-360B-4D04-A993-28D0A09A2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rgbClr val="00FF00"/>
                </a:solidFill>
                <a:latin typeface="+mn-lt"/>
                <a:cs typeface="Arial" charset="0"/>
              </a:rPr>
              <a:t>HIGHER WAYS</a:t>
            </a:r>
          </a:p>
        </p:txBody>
      </p:sp>
    </p:spTree>
    <p:extLst>
      <p:ext uri="{BB962C8B-B14F-4D97-AF65-F5344CB8AC3E}">
        <p14:creationId xmlns:p14="http://schemas.microsoft.com/office/powerpoint/2010/main" val="84420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4</a:t>
            </a:fld>
            <a:endParaRPr lang="en-US" dirty="0"/>
          </a:p>
        </p:txBody>
      </p:sp>
      <p:sp>
        <p:nvSpPr>
          <p:cNvPr id="5" name="Text Box 17">
            <a:extLst>
              <a:ext uri="{FF2B5EF4-FFF2-40B4-BE49-F238E27FC236}">
                <a16:creationId xmlns:a16="http://schemas.microsoft.com/office/drawing/2014/main" id="{ABB6EF8E-BDA8-48D6-B001-85B8D938D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rgbClr val="00FF00"/>
                </a:solidFill>
                <a:latin typeface="+mn-lt"/>
                <a:cs typeface="Arial" charset="0"/>
              </a:rPr>
              <a:t>LINE UPON LINE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784B52AB-0472-419A-A647-59A10E58B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648200"/>
            <a:ext cx="11734799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Elder Richard G. Scott: 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“When we seek inspiration to help make decisions, the Lord gives </a:t>
            </a:r>
            <a:r>
              <a:rPr lang="en-US" sz="22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gentle promptings [metaphysics]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 These require us to </a:t>
            </a:r>
            <a:r>
              <a:rPr lang="en-US" sz="22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think [epistemology]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, to exercise </a:t>
            </a:r>
            <a:r>
              <a:rPr lang="en-US" sz="22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faith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, to </a:t>
            </a:r>
            <a:r>
              <a:rPr lang="en-US" sz="22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work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, to struggle at times, and to </a:t>
            </a:r>
            <a:r>
              <a:rPr lang="en-US" sz="22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act [ethics]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 Seldom does the whole answer to a decisively important matter or complex problem come all at once. More often, it comes a </a:t>
            </a:r>
            <a:r>
              <a:rPr lang="en-US" sz="22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piece at a time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, without the end in sight.” </a:t>
            </a:r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(General Conference, October 1989)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8F0B76-04C9-45A8-B88B-0BF6FDFEDCBF}"/>
              </a:ext>
            </a:extLst>
          </p:cNvPr>
          <p:cNvSpPr/>
          <p:nvPr/>
        </p:nvSpPr>
        <p:spPr>
          <a:xfrm>
            <a:off x="228600" y="729496"/>
            <a:ext cx="1173479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FF00"/>
                </a:solidFill>
                <a:latin typeface="+mn-lt"/>
              </a:rPr>
              <a:t>2 Nephi 28:30 </a:t>
            </a:r>
            <a:r>
              <a:rPr lang="en-US" sz="2200" dirty="0">
                <a:solidFill>
                  <a:schemeClr val="bg1"/>
                </a:solidFill>
                <a:latin typeface="+mn-lt"/>
              </a:rPr>
              <a:t>For behold, thus </a:t>
            </a:r>
            <a:r>
              <a:rPr lang="en-US" sz="2200" dirty="0" err="1">
                <a:solidFill>
                  <a:schemeClr val="bg1"/>
                </a:solidFill>
                <a:latin typeface="+mn-lt"/>
              </a:rPr>
              <a:t>saith</a:t>
            </a:r>
            <a:r>
              <a:rPr lang="en-US" sz="2200" dirty="0">
                <a:solidFill>
                  <a:schemeClr val="bg1"/>
                </a:solidFill>
                <a:latin typeface="+mn-lt"/>
              </a:rPr>
              <a:t> the Lord God: I will give unto the children of men </a:t>
            </a:r>
            <a:r>
              <a:rPr lang="en-US" sz="2200" dirty="0">
                <a:solidFill>
                  <a:srgbClr val="00FF00"/>
                </a:solidFill>
                <a:latin typeface="+mn-lt"/>
              </a:rPr>
              <a:t>line upon line</a:t>
            </a:r>
            <a:r>
              <a:rPr lang="en-US" sz="2200" dirty="0">
                <a:solidFill>
                  <a:schemeClr val="bg1"/>
                </a:solidFill>
                <a:latin typeface="+mn-lt"/>
              </a:rPr>
              <a:t>, precept upon precept, </a:t>
            </a:r>
            <a:r>
              <a:rPr lang="en-US" sz="2200" dirty="0">
                <a:solidFill>
                  <a:srgbClr val="00FF00"/>
                </a:solidFill>
                <a:latin typeface="+mn-lt"/>
              </a:rPr>
              <a:t>here a little and there a little</a:t>
            </a:r>
            <a:r>
              <a:rPr lang="en-US" sz="2200" dirty="0">
                <a:solidFill>
                  <a:schemeClr val="bg1"/>
                </a:solidFill>
                <a:latin typeface="+mn-lt"/>
              </a:rPr>
              <a:t>; and blessed are those who </a:t>
            </a:r>
            <a:r>
              <a:rPr lang="en-US" sz="2200" dirty="0">
                <a:solidFill>
                  <a:srgbClr val="00FF00"/>
                </a:solidFill>
                <a:latin typeface="+mn-lt"/>
              </a:rPr>
              <a:t>hearken</a:t>
            </a:r>
            <a:r>
              <a:rPr lang="en-US" sz="2200" dirty="0">
                <a:solidFill>
                  <a:schemeClr val="bg1"/>
                </a:solidFill>
                <a:latin typeface="+mn-lt"/>
              </a:rPr>
              <a:t> unto my precepts, and lend an ear unto my counsel, for they shall learn wisdom; for unto him that </a:t>
            </a:r>
            <a:r>
              <a:rPr lang="en-US" sz="2200" dirty="0" err="1">
                <a:solidFill>
                  <a:schemeClr val="bg1"/>
                </a:solidFill>
                <a:latin typeface="+mn-lt"/>
              </a:rPr>
              <a:t>receiveth</a:t>
            </a:r>
            <a:r>
              <a:rPr lang="en-US" sz="2200" dirty="0">
                <a:solidFill>
                  <a:schemeClr val="bg1"/>
                </a:solidFill>
                <a:latin typeface="+mn-lt"/>
              </a:rPr>
              <a:t> I will </a:t>
            </a:r>
            <a:r>
              <a:rPr lang="en-US" sz="2200" dirty="0">
                <a:solidFill>
                  <a:srgbClr val="00FF00"/>
                </a:solidFill>
                <a:latin typeface="+mn-lt"/>
              </a:rPr>
              <a:t>give more</a:t>
            </a:r>
            <a:r>
              <a:rPr lang="en-US" sz="2200" dirty="0">
                <a:solidFill>
                  <a:schemeClr val="bg1"/>
                </a:solidFill>
                <a:latin typeface="+mn-lt"/>
              </a:rPr>
              <a:t>; and from them that shall say, 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We have enough</a:t>
            </a:r>
            <a:r>
              <a:rPr lang="en-US" sz="2200" dirty="0">
                <a:solidFill>
                  <a:schemeClr val="bg1"/>
                </a:solidFill>
                <a:latin typeface="+mn-lt"/>
              </a:rPr>
              <a:t>, from them shall be taken away even that which they have.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AA31B677-D52F-4C2E-AD4F-6D2BD0524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667000"/>
            <a:ext cx="118872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FF00"/>
                </a:solidFill>
                <a:latin typeface="+mn-lt"/>
              </a:rPr>
              <a:t>Elder Charles C. Rich: 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“When we have learned one </a:t>
            </a:r>
            <a:r>
              <a:rPr lang="en-US" altLang="en-US" sz="2200" dirty="0">
                <a:solidFill>
                  <a:srgbClr val="00FF00"/>
                </a:solidFill>
                <a:latin typeface="+mn-lt"/>
              </a:rPr>
              <a:t>truth [epistemology]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, we are prepared to learn another; for every truth seems to unfold some other truth. … and the longer we live in this way, the more we know of our Father and the principles that pertain to his </a:t>
            </a:r>
            <a:r>
              <a:rPr lang="en-US" altLang="en-US" sz="2200" dirty="0">
                <a:solidFill>
                  <a:srgbClr val="00FF00"/>
                </a:solidFill>
                <a:latin typeface="+mn-lt"/>
              </a:rPr>
              <a:t>kingdom [politics], 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and the less disposition we will have </a:t>
            </a:r>
            <a:r>
              <a:rPr lang="en-US" altLang="en-US" sz="2200" dirty="0">
                <a:solidFill>
                  <a:srgbClr val="FF0000"/>
                </a:solidFill>
                <a:latin typeface="+mn-lt"/>
              </a:rPr>
              <a:t>to do wrong [Ethics]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: we will be more inclined </a:t>
            </a:r>
            <a:r>
              <a:rPr lang="en-US" altLang="en-US" sz="2200" dirty="0">
                <a:solidFill>
                  <a:srgbClr val="00FF00"/>
                </a:solidFill>
                <a:latin typeface="+mn-lt"/>
              </a:rPr>
              <a:t>to do right [ethics]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, and to carry out the principles of his </a:t>
            </a:r>
            <a:r>
              <a:rPr lang="en-US" altLang="en-US" sz="2200" dirty="0">
                <a:solidFill>
                  <a:srgbClr val="00FF00"/>
                </a:solidFill>
                <a:latin typeface="+mn-lt"/>
              </a:rPr>
              <a:t>government [politics].” </a:t>
            </a:r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(JD 5:298)</a:t>
            </a:r>
          </a:p>
        </p:txBody>
      </p:sp>
    </p:spTree>
    <p:extLst>
      <p:ext uri="{BB962C8B-B14F-4D97-AF65-F5344CB8AC3E}">
        <p14:creationId xmlns:p14="http://schemas.microsoft.com/office/powerpoint/2010/main" val="244806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5" name="Text Box 17">
            <a:extLst>
              <a:ext uri="{FF2B5EF4-FFF2-40B4-BE49-F238E27FC236}">
                <a16:creationId xmlns:a16="http://schemas.microsoft.com/office/drawing/2014/main" id="{D8DDD7F6-6674-4ED2-9056-DF06E3996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114"/>
            <a:ext cx="1219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rgbClr val="00FF00"/>
                </a:solidFill>
                <a:latin typeface="+mn-lt"/>
                <a:cs typeface="Arial" charset="0"/>
              </a:rPr>
              <a:t>PITFALLS, BLINDSPOTS, WEAKNESSES, SHORTCOMINGS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A37258C-8A89-4650-B8BF-1F5C29555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334000"/>
            <a:ext cx="722933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00FF00"/>
                </a:solidFill>
                <a:latin typeface="+mn-lt"/>
              </a:rPr>
              <a:t>President John Taylor: 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A good man is willing to have his </a:t>
            </a:r>
            <a:r>
              <a:rPr lang="en-US" altLang="en-US" sz="2200" dirty="0">
                <a:solidFill>
                  <a:srgbClr val="FFFF00"/>
                </a:solidFill>
                <a:latin typeface="+mn-lt"/>
              </a:rPr>
              <a:t>deeds brought to light.  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He don't care how big a light it is.” </a:t>
            </a:r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(</a:t>
            </a:r>
            <a:r>
              <a:rPr lang="en-CA" altLang="en-US" sz="1400" dirty="0">
                <a:solidFill>
                  <a:schemeClr val="bg1"/>
                </a:solidFill>
                <a:latin typeface="+mn-lt"/>
              </a:rPr>
              <a:t>JD 7:196)</a:t>
            </a:r>
            <a:endParaRPr lang="en-CA" altLang="en-US" sz="1400" baseline="300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6A2B462-432C-434A-8D15-FB30897FDBDB}"/>
              </a:ext>
            </a:extLst>
          </p:cNvPr>
          <p:cNvGrpSpPr/>
          <p:nvPr/>
        </p:nvGrpSpPr>
        <p:grpSpPr>
          <a:xfrm>
            <a:off x="734556" y="5086829"/>
            <a:ext cx="3685044" cy="1466371"/>
            <a:chOff x="237418" y="3962400"/>
            <a:chExt cx="3685044" cy="1466371"/>
          </a:xfrm>
        </p:grpSpPr>
        <p:grpSp>
          <p:nvGrpSpPr>
            <p:cNvPr id="8" name="Group 1">
              <a:extLst>
                <a:ext uri="{FF2B5EF4-FFF2-40B4-BE49-F238E27FC236}">
                  <a16:creationId xmlns:a16="http://schemas.microsoft.com/office/drawing/2014/main" id="{F6D7A601-62EB-47AB-BE1F-F57074922E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7418" y="4001926"/>
              <a:ext cx="3685044" cy="1426845"/>
              <a:chOff x="1905000" y="2072640"/>
              <a:chExt cx="4124074" cy="1426845"/>
            </a:xfrm>
          </p:grpSpPr>
          <p:grpSp>
            <p:nvGrpSpPr>
              <p:cNvPr id="11" name="Group 97">
                <a:extLst>
                  <a:ext uri="{FF2B5EF4-FFF2-40B4-BE49-F238E27FC236}">
                    <a16:creationId xmlns:a16="http://schemas.microsoft.com/office/drawing/2014/main" id="{307FA2AF-FB4D-4956-831F-6C5C9213327B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1905000" y="2072640"/>
                <a:ext cx="4124074" cy="1426845"/>
                <a:chOff x="1440" y="574"/>
                <a:chExt cx="2165" cy="749"/>
              </a:xfrm>
            </p:grpSpPr>
            <p:sp>
              <p:nvSpPr>
                <p:cNvPr id="13" name="AutoShape 98">
                  <a:extLst>
                    <a:ext uri="{FF2B5EF4-FFF2-40B4-BE49-F238E27FC236}">
                      <a16:creationId xmlns:a16="http://schemas.microsoft.com/office/drawing/2014/main" id="{4AC14B89-C0B3-4D69-AA49-BF2354721D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40" y="574"/>
                  <a:ext cx="2165" cy="749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/>
                </a:solidFill>
                <a:ln w="57150">
                  <a:solidFill>
                    <a:schemeClr val="tx2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" name="AutoShape 101">
                  <a:extLst>
                    <a:ext uri="{FF2B5EF4-FFF2-40B4-BE49-F238E27FC236}">
                      <a16:creationId xmlns:a16="http://schemas.microsoft.com/office/drawing/2014/main" id="{B8D173A8-8E8B-40CB-8C91-7353456CB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1786" y="465"/>
                  <a:ext cx="377" cy="1068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5" name="Text Box 139">
                  <a:extLst>
                    <a:ext uri="{FF2B5EF4-FFF2-40B4-BE49-F238E27FC236}">
                      <a16:creationId xmlns:a16="http://schemas.microsoft.com/office/drawing/2014/main" id="{D4B55102-32FA-4E59-8338-91DF4894047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96" y="929"/>
                  <a:ext cx="805" cy="1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 b="1" dirty="0">
                      <a:latin typeface="Avenir LT Std 45 Book" pitchFamily="34" charset="0"/>
                    </a:rPr>
                    <a:t>Gospel Illumination</a:t>
                  </a:r>
                </a:p>
              </p:txBody>
            </p:sp>
            <p:sp>
              <p:nvSpPr>
                <p:cNvPr id="16" name="Text Box 99">
                  <a:extLst>
                    <a:ext uri="{FF2B5EF4-FFF2-40B4-BE49-F238E27FC236}">
                      <a16:creationId xmlns:a16="http://schemas.microsoft.com/office/drawing/2014/main" id="{2536030C-2EEF-4096-836A-C8D26BF913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00" y="753"/>
                  <a:ext cx="659" cy="4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>
                    <a:defRPr/>
                  </a:pPr>
                  <a:r>
                    <a:rPr lang="en-US" sz="1050" b="1" dirty="0">
                      <a:latin typeface="Avenir LT Std 45 Book" pitchFamily="34" charset="0"/>
                      <a:cs typeface="Arial" charset="0"/>
                    </a:rPr>
                    <a:t>Snares</a:t>
                  </a:r>
                </a:p>
                <a:p>
                  <a:pPr eaLnBrk="1" hangingPunct="1">
                    <a:defRPr/>
                  </a:pPr>
                  <a:r>
                    <a:rPr lang="en-US" sz="1050" b="1" dirty="0">
                      <a:latin typeface="Avenir LT Std 45 Book" pitchFamily="34" charset="0"/>
                      <a:cs typeface="Arial" charset="0"/>
                    </a:rPr>
                    <a:t>Pitfalls</a:t>
                  </a:r>
                </a:p>
                <a:p>
                  <a:pPr eaLnBrk="1" hangingPunct="1">
                    <a:defRPr/>
                  </a:pPr>
                  <a:r>
                    <a:rPr lang="en-US" sz="1050" b="1" dirty="0">
                      <a:latin typeface="Avenir LT Std 45 Book" pitchFamily="34" charset="0"/>
                      <a:cs typeface="Arial" charset="0"/>
                    </a:rPr>
                    <a:t>Blind Spots </a:t>
                  </a:r>
                </a:p>
                <a:p>
                  <a:pPr eaLnBrk="1" hangingPunct="1">
                    <a:defRPr/>
                  </a:pPr>
                  <a:r>
                    <a:rPr lang="en-US" sz="1050" b="1" dirty="0">
                      <a:latin typeface="Avenir LT Std 45 Book" pitchFamily="34" charset="0"/>
                      <a:cs typeface="Arial" charset="0"/>
                    </a:rPr>
                    <a:t>Weaknesses </a:t>
                  </a:r>
                </a:p>
                <a:p>
                  <a:pPr eaLnBrk="1" hangingPunct="1">
                    <a:defRPr/>
                  </a:pPr>
                  <a:r>
                    <a:rPr lang="en-US" sz="1050" b="1" dirty="0">
                      <a:latin typeface="Avenir LT Std 45 Book" pitchFamily="34" charset="0"/>
                      <a:cs typeface="Arial" charset="0"/>
                    </a:rPr>
                    <a:t>Shortcomings</a:t>
                  </a:r>
                </a:p>
              </p:txBody>
            </p:sp>
          </p:grpSp>
          <p:pic>
            <p:nvPicPr>
              <p:cNvPr id="12" name="Picture 47">
                <a:extLst>
                  <a:ext uri="{FF2B5EF4-FFF2-40B4-BE49-F238E27FC236}">
                    <a16:creationId xmlns:a16="http://schemas.microsoft.com/office/drawing/2014/main" id="{05F2FB1C-110A-408A-ACB4-3880BCC1EB7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84163" y="2231241"/>
                <a:ext cx="912813" cy="1238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Text Box 170">
              <a:extLst>
                <a:ext uri="{FF2B5EF4-FFF2-40B4-BE49-F238E27FC236}">
                  <a16:creationId xmlns:a16="http://schemas.microsoft.com/office/drawing/2014/main" id="{49B5A93C-64A2-450A-98FC-206B9A92B5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357" y="3962400"/>
              <a:ext cx="360884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b="1" dirty="0">
                  <a:latin typeface="+mn-lt"/>
                </a:rPr>
                <a:t>Beliefs, Values, Desires</a:t>
              </a:r>
            </a:p>
          </p:txBody>
        </p:sp>
      </p:grpSp>
      <p:sp>
        <p:nvSpPr>
          <p:cNvPr id="17" name="Text Box 47">
            <a:extLst>
              <a:ext uri="{FF2B5EF4-FFF2-40B4-BE49-F238E27FC236}">
                <a16:creationId xmlns:a16="http://schemas.microsoft.com/office/drawing/2014/main" id="{21AEFDF0-7A40-469A-87BD-9AB40BB6A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540" y="2362200"/>
            <a:ext cx="1190506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200" b="1" dirty="0">
                <a:solidFill>
                  <a:srgbClr val="00FF00"/>
                </a:solidFill>
                <a:latin typeface="+mn-lt"/>
                <a:cs typeface="Arial" charset="0"/>
              </a:rPr>
              <a:t>Elder George Q. Cannon: 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“Our only preservation is in living near to God, day by day, and serving him in faithfulness, and having the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light of revelation 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and truth in our hearts continually, so that, when </a:t>
            </a:r>
            <a:r>
              <a:rPr lang="en-US" sz="2200" dirty="0">
                <a:solidFill>
                  <a:srgbClr val="FF0000"/>
                </a:solidFill>
                <a:latin typeface="+mn-lt"/>
                <a:cs typeface="Arial" charset="0"/>
              </a:rPr>
              <a:t>Satan approaches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, we will see him and understand the </a:t>
            </a:r>
            <a:r>
              <a:rPr lang="en-US" sz="2200" dirty="0">
                <a:solidFill>
                  <a:srgbClr val="FF0000"/>
                </a:solidFill>
                <a:latin typeface="+mn-lt"/>
                <a:cs typeface="Arial" charset="0"/>
              </a:rPr>
              <a:t>snare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 that he has laid for us. </a:t>
            </a:r>
            <a:r>
              <a:rPr lang="en-US" sz="2200" dirty="0">
                <a:solidFill>
                  <a:srgbClr val="FFFF00"/>
                </a:solidFill>
                <a:latin typeface="+mn-lt"/>
                <a:cs typeface="Arial" charset="0"/>
              </a:rPr>
              <a:t>Can we do this without the light of the Spirit? 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No … but when the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light of the Spirit of God illuminates our minds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 and we are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enlightened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 by it, we plainly see the results; and if we do not see them at the time, the Lord soon reveals them to us, and shows us that if we continue to take that course we will </a:t>
            </a:r>
            <a:r>
              <a:rPr lang="en-US" sz="2200" dirty="0">
                <a:solidFill>
                  <a:srgbClr val="FF0000"/>
                </a:solidFill>
                <a:latin typeface="+mn-lt"/>
                <a:cs typeface="Arial" charset="0"/>
              </a:rPr>
              <a:t>grieve his Spirit and fall victims to the adversary.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” </a:t>
            </a:r>
            <a:r>
              <a:rPr lang="en-US" sz="1400" dirty="0">
                <a:solidFill>
                  <a:schemeClr val="bg1"/>
                </a:solidFill>
                <a:latin typeface="+mn-lt"/>
                <a:cs typeface="Arial" charset="0"/>
              </a:rPr>
              <a:t>(JD:11:173-174)</a:t>
            </a:r>
            <a:endParaRPr lang="en-CA" sz="1400" baseline="30000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EF4A69-EC7A-46B7-8204-7C05952B72ED}"/>
              </a:ext>
            </a:extLst>
          </p:cNvPr>
          <p:cNvSpPr/>
          <p:nvPr/>
        </p:nvSpPr>
        <p:spPr>
          <a:xfrm>
            <a:off x="134540" y="838200"/>
            <a:ext cx="120574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FF00"/>
                </a:solidFill>
                <a:latin typeface="+mn-lt"/>
              </a:rPr>
              <a:t>D&amp;C 82:5 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Therefore, what I say unto one I say unto all: Watch, for the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adversary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+mn-lt"/>
              </a:rPr>
              <a:t>spreadeth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 his dominions, and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darkness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reigneth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8392D3-132C-41C8-90CE-8C0D413FCF76}"/>
              </a:ext>
            </a:extLst>
          </p:cNvPr>
          <p:cNvSpPr/>
          <p:nvPr/>
        </p:nvSpPr>
        <p:spPr>
          <a:xfrm>
            <a:off x="134540" y="1600200"/>
            <a:ext cx="119050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FF00"/>
                </a:solidFill>
                <a:latin typeface="+mn-lt"/>
              </a:rPr>
              <a:t>D&amp;C 93:39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“And that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wicked one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cometh and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taketh away </a:t>
            </a:r>
            <a:r>
              <a:rPr lang="en-US" sz="2000" dirty="0">
                <a:solidFill>
                  <a:srgbClr val="00FF00"/>
                </a:solidFill>
                <a:latin typeface="+mn-lt"/>
              </a:rPr>
              <a:t>light and truth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, through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disobedience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, from the children of men, and because of the tradition of their fathers.”</a:t>
            </a:r>
          </a:p>
        </p:txBody>
      </p:sp>
    </p:spTree>
    <p:extLst>
      <p:ext uri="{BB962C8B-B14F-4D97-AF65-F5344CB8AC3E}">
        <p14:creationId xmlns:p14="http://schemas.microsoft.com/office/powerpoint/2010/main" val="275555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6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C413C08-4795-44BE-BEB3-BD1144D3BD89}"/>
              </a:ext>
            </a:extLst>
          </p:cNvPr>
          <p:cNvGrpSpPr/>
          <p:nvPr/>
        </p:nvGrpSpPr>
        <p:grpSpPr>
          <a:xfrm>
            <a:off x="1180418" y="2619120"/>
            <a:ext cx="3598606" cy="902755"/>
            <a:chOff x="226100" y="237636"/>
            <a:chExt cx="3598606" cy="902755"/>
          </a:xfrm>
        </p:grpSpPr>
        <p:sp>
          <p:nvSpPr>
            <p:cNvPr id="6" name="AutoShape 120">
              <a:extLst>
                <a:ext uri="{FF2B5EF4-FFF2-40B4-BE49-F238E27FC236}">
                  <a16:creationId xmlns:a16="http://schemas.microsoft.com/office/drawing/2014/main" id="{5D32899D-1B1B-4C23-A29D-5D3AC35A7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825" y="237636"/>
              <a:ext cx="3573881" cy="90275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99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21">
              <a:extLst>
                <a:ext uri="{FF2B5EF4-FFF2-40B4-BE49-F238E27FC236}">
                  <a16:creationId xmlns:a16="http://schemas.microsoft.com/office/drawing/2014/main" id="{8EC72EF8-E950-4C2F-B578-6946B2E8D9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3550" y="304800"/>
              <a:ext cx="3228975" cy="741363"/>
              <a:chOff x="806" y="2720"/>
              <a:chExt cx="2034" cy="467"/>
            </a:xfrm>
          </p:grpSpPr>
          <p:pic>
            <p:nvPicPr>
              <p:cNvPr id="9" name="Picture 122">
                <a:extLst>
                  <a:ext uri="{FF2B5EF4-FFF2-40B4-BE49-F238E27FC236}">
                    <a16:creationId xmlns:a16="http://schemas.microsoft.com/office/drawing/2014/main" id="{3350DD9D-7004-4AE1-8C38-02C60FB30CA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6" y="2825"/>
                <a:ext cx="586" cy="2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11" name="Group 123">
                <a:extLst>
                  <a:ext uri="{FF2B5EF4-FFF2-40B4-BE49-F238E27FC236}">
                    <a16:creationId xmlns:a16="http://schemas.microsoft.com/office/drawing/2014/main" id="{F2EDE799-66EF-4438-BF54-2EAD704EEDE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56" y="2720"/>
                <a:ext cx="1384" cy="467"/>
                <a:chOff x="1250" y="2618"/>
                <a:chExt cx="1630" cy="550"/>
              </a:xfrm>
            </p:grpSpPr>
            <p:grpSp>
              <p:nvGrpSpPr>
                <p:cNvPr id="13" name="Group 124">
                  <a:extLst>
                    <a:ext uri="{FF2B5EF4-FFF2-40B4-BE49-F238E27FC236}">
                      <a16:creationId xmlns:a16="http://schemas.microsoft.com/office/drawing/2014/main" id="{8CF31FC1-E834-4836-90CF-D51C467A9EF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50" y="2618"/>
                  <a:ext cx="1630" cy="550"/>
                  <a:chOff x="1250" y="2618"/>
                  <a:chExt cx="1630" cy="550"/>
                </a:xfrm>
              </p:grpSpPr>
              <p:sp>
                <p:nvSpPr>
                  <p:cNvPr id="17" name="AutoShape 125">
                    <a:extLst>
                      <a:ext uri="{FF2B5EF4-FFF2-40B4-BE49-F238E27FC236}">
                        <a16:creationId xmlns:a16="http://schemas.microsoft.com/office/drawing/2014/main" id="{0E9CA480-814B-48C2-8D84-FF88021159C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962" y="2107"/>
                    <a:ext cx="147" cy="1572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FFFF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8" name="Group 126">
                    <a:extLst>
                      <a:ext uri="{FF2B5EF4-FFF2-40B4-BE49-F238E27FC236}">
                        <a16:creationId xmlns:a16="http://schemas.microsoft.com/office/drawing/2014/main" id="{25118466-9723-4F0F-80DA-599630030A6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04" y="2815"/>
                    <a:ext cx="97" cy="156"/>
                    <a:chOff x="5040" y="3120"/>
                    <a:chExt cx="240" cy="384"/>
                  </a:xfrm>
                </p:grpSpPr>
                <p:sp>
                  <p:nvSpPr>
                    <p:cNvPr id="45" name="AutoShape 127">
                      <a:extLst>
                        <a:ext uri="{FF2B5EF4-FFF2-40B4-BE49-F238E27FC236}">
                          <a16:creationId xmlns:a16="http://schemas.microsoft.com/office/drawing/2014/main" id="{F5DC4C80-FA58-4A0A-9F12-057031D2E06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0" y="3312"/>
                      <a:ext cx="144" cy="192"/>
                    </a:xfrm>
                    <a:prstGeom prst="diamond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46" name="AutoShape 128">
                      <a:extLst>
                        <a:ext uri="{FF2B5EF4-FFF2-40B4-BE49-F238E27FC236}">
                          <a16:creationId xmlns:a16="http://schemas.microsoft.com/office/drawing/2014/main" id="{D4EC57CC-648A-4D87-BEF1-3D91C3F4DC9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0" y="3120"/>
                      <a:ext cx="144" cy="192"/>
                    </a:xfrm>
                    <a:prstGeom prst="diamond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47" name="AutoShape 129">
                      <a:extLst>
                        <a:ext uri="{FF2B5EF4-FFF2-40B4-BE49-F238E27FC236}">
                          <a16:creationId xmlns:a16="http://schemas.microsoft.com/office/drawing/2014/main" id="{A5DFAD19-8CF8-42DD-AB57-1D8C8A5763F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3216"/>
                      <a:ext cx="144" cy="192"/>
                    </a:xfrm>
                    <a:prstGeom prst="diamond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</p:grpSp>
              <p:sp>
                <p:nvSpPr>
                  <p:cNvPr id="19" name="AutoShape 130">
                    <a:extLst>
                      <a:ext uri="{FF2B5EF4-FFF2-40B4-BE49-F238E27FC236}">
                        <a16:creationId xmlns:a16="http://schemas.microsoft.com/office/drawing/2014/main" id="{088D3F01-08BF-456A-8152-DF6B5013751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03" y="2736"/>
                    <a:ext cx="59" cy="79"/>
                  </a:xfrm>
                  <a:prstGeom prst="diamond">
                    <a:avLst/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0" name="AutoShape 131">
                    <a:extLst>
                      <a:ext uri="{FF2B5EF4-FFF2-40B4-BE49-F238E27FC236}">
                        <a16:creationId xmlns:a16="http://schemas.microsoft.com/office/drawing/2014/main" id="{F2639DFA-F0E3-46D0-BCC9-5206F86DF05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2775"/>
                    <a:ext cx="59" cy="79"/>
                  </a:xfrm>
                  <a:prstGeom prst="diamond">
                    <a:avLst/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1" name="AutoShape 132">
                    <a:extLst>
                      <a:ext uri="{FF2B5EF4-FFF2-40B4-BE49-F238E27FC236}">
                        <a16:creationId xmlns:a16="http://schemas.microsoft.com/office/drawing/2014/main" id="{D5105784-12A2-4D20-A5FB-80194163C7A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03" y="2972"/>
                    <a:ext cx="59" cy="78"/>
                  </a:xfrm>
                  <a:prstGeom prst="diamond">
                    <a:avLst/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2" name="AutoShape 133">
                    <a:extLst>
                      <a:ext uri="{FF2B5EF4-FFF2-40B4-BE49-F238E27FC236}">
                        <a16:creationId xmlns:a16="http://schemas.microsoft.com/office/drawing/2014/main" id="{9E69AC4B-C22A-458E-BB7A-165CE85DD4F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25" y="2815"/>
                    <a:ext cx="59" cy="78"/>
                  </a:xfrm>
                  <a:prstGeom prst="diamond">
                    <a:avLst/>
                  </a:prstGeom>
                  <a:solidFill>
                    <a:srgbClr val="99FF66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3" name="AutoShape 134">
                    <a:extLst>
                      <a:ext uri="{FF2B5EF4-FFF2-40B4-BE49-F238E27FC236}">
                        <a16:creationId xmlns:a16="http://schemas.microsoft.com/office/drawing/2014/main" id="{77D75061-659A-4638-B517-215261EA535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25" y="2893"/>
                    <a:ext cx="59" cy="78"/>
                  </a:xfrm>
                  <a:prstGeom prst="diamond">
                    <a:avLst/>
                  </a:prstGeom>
                  <a:solidFill>
                    <a:srgbClr val="99FF66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4" name="AutoShape 135">
                    <a:extLst>
                      <a:ext uri="{FF2B5EF4-FFF2-40B4-BE49-F238E27FC236}">
                        <a16:creationId xmlns:a16="http://schemas.microsoft.com/office/drawing/2014/main" id="{EAF119D8-31B6-40D0-A40F-90E4B74CE8A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2775"/>
                    <a:ext cx="58" cy="79"/>
                  </a:xfrm>
                  <a:prstGeom prst="diamond">
                    <a:avLst/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5" name="AutoShape 136">
                    <a:extLst>
                      <a:ext uri="{FF2B5EF4-FFF2-40B4-BE49-F238E27FC236}">
                        <a16:creationId xmlns:a16="http://schemas.microsoft.com/office/drawing/2014/main" id="{DA88426A-AFC5-4795-A703-BCE5318730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2697"/>
                    <a:ext cx="58" cy="78"/>
                  </a:xfrm>
                  <a:prstGeom prst="diamond">
                    <a:avLst/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6" name="AutoShape 137">
                    <a:extLst>
                      <a:ext uri="{FF2B5EF4-FFF2-40B4-BE49-F238E27FC236}">
                        <a16:creationId xmlns:a16="http://schemas.microsoft.com/office/drawing/2014/main" id="{8A22FB33-0F06-4EBB-BFD3-49C2706CFA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3011"/>
                    <a:ext cx="58" cy="78"/>
                  </a:xfrm>
                  <a:prstGeom prst="diamond">
                    <a:avLst/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7" name="AutoShape 138">
                    <a:extLst>
                      <a:ext uri="{FF2B5EF4-FFF2-40B4-BE49-F238E27FC236}">
                        <a16:creationId xmlns:a16="http://schemas.microsoft.com/office/drawing/2014/main" id="{37448764-D7B6-4E4D-96B3-21128B0A65A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85" y="2854"/>
                    <a:ext cx="59" cy="78"/>
                  </a:xfrm>
                  <a:prstGeom prst="diamond">
                    <a:avLst/>
                  </a:prstGeom>
                  <a:solidFill>
                    <a:srgbClr val="FF00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grpSp>
                <p:nvGrpSpPr>
                  <p:cNvPr id="28" name="Group 139">
                    <a:extLst>
                      <a:ext uri="{FF2B5EF4-FFF2-40B4-BE49-F238E27FC236}">
                        <a16:creationId xmlns:a16="http://schemas.microsoft.com/office/drawing/2014/main" id="{C26FBF4B-859E-42BD-BD6D-04CBC93B7F7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82" y="2618"/>
                    <a:ext cx="98" cy="550"/>
                    <a:chOff x="2782" y="2618"/>
                    <a:chExt cx="98" cy="550"/>
                  </a:xfrm>
                </p:grpSpPr>
                <p:sp>
                  <p:nvSpPr>
                    <p:cNvPr id="29" name="AutoShape 140">
                      <a:extLst>
                        <a:ext uri="{FF2B5EF4-FFF2-40B4-BE49-F238E27FC236}">
                          <a16:creationId xmlns:a16="http://schemas.microsoft.com/office/drawing/2014/main" id="{7312EBCF-FCC1-490A-B61D-90360A852FE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2775"/>
                      <a:ext cx="59" cy="79"/>
                    </a:xfrm>
                    <a:prstGeom prst="diamond">
                      <a:avLst/>
                    </a:prstGeom>
                    <a:solidFill>
                      <a:schemeClr val="bg1">
                        <a:lumMod val="50000"/>
                      </a:schemeClr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grpSp>
                  <p:nvGrpSpPr>
                    <p:cNvPr id="30" name="Group 141">
                      <a:extLst>
                        <a:ext uri="{FF2B5EF4-FFF2-40B4-BE49-F238E27FC236}">
                          <a16:creationId xmlns:a16="http://schemas.microsoft.com/office/drawing/2014/main" id="{98E6C36E-9418-4680-9EA5-CB4D8E92473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2" y="2618"/>
                      <a:ext cx="98" cy="550"/>
                      <a:chOff x="5232" y="2640"/>
                      <a:chExt cx="240" cy="1344"/>
                    </a:xfrm>
                  </p:grpSpPr>
                  <p:grpSp>
                    <p:nvGrpSpPr>
                      <p:cNvPr id="31" name="Group 142">
                        <a:extLst>
                          <a:ext uri="{FF2B5EF4-FFF2-40B4-BE49-F238E27FC236}">
                            <a16:creationId xmlns:a16="http://schemas.microsoft.com/office/drawing/2014/main" id="{49E4E0EE-231F-4ED3-8888-B909E997931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32" y="2736"/>
                        <a:ext cx="144" cy="960"/>
                        <a:chOff x="5136" y="2832"/>
                        <a:chExt cx="144" cy="960"/>
                      </a:xfrm>
                    </p:grpSpPr>
                    <p:sp>
                      <p:nvSpPr>
                        <p:cNvPr id="41" name="AutoShape 143">
                          <a:extLst>
                            <a:ext uri="{FF2B5EF4-FFF2-40B4-BE49-F238E27FC236}">
                              <a16:creationId xmlns:a16="http://schemas.microsoft.com/office/drawing/2014/main" id="{8B62E390-42CD-4F37-B390-1F048D648CD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024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2" name="AutoShape 144">
                          <a:extLst>
                            <a:ext uri="{FF2B5EF4-FFF2-40B4-BE49-F238E27FC236}">
                              <a16:creationId xmlns:a16="http://schemas.microsoft.com/office/drawing/2014/main" id="{7EC74045-25CE-4290-B532-10F860A7D9C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2832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3" name="AutoShape 145">
                          <a:extLst>
                            <a:ext uri="{FF2B5EF4-FFF2-40B4-BE49-F238E27FC236}">
                              <a16:creationId xmlns:a16="http://schemas.microsoft.com/office/drawing/2014/main" id="{9423689F-9A3A-4F1C-9181-3A3A6D8DD65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408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4" name="AutoShape 146">
                          <a:extLst>
                            <a:ext uri="{FF2B5EF4-FFF2-40B4-BE49-F238E27FC236}">
                              <a16:creationId xmlns:a16="http://schemas.microsoft.com/office/drawing/2014/main" id="{055C8C11-5D22-4778-8BA1-FC57F71C2C1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60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32" name="Group 147">
                        <a:extLst>
                          <a:ext uri="{FF2B5EF4-FFF2-40B4-BE49-F238E27FC236}">
                            <a16:creationId xmlns:a16="http://schemas.microsoft.com/office/drawing/2014/main" id="{F9F7E42D-FEDB-4C11-89E2-560AA75D86E9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28" y="2640"/>
                        <a:ext cx="144" cy="960"/>
                        <a:chOff x="5136" y="2832"/>
                        <a:chExt cx="144" cy="960"/>
                      </a:xfrm>
                    </p:grpSpPr>
                    <p:sp>
                      <p:nvSpPr>
                        <p:cNvPr id="37" name="AutoShape 148">
                          <a:extLst>
                            <a:ext uri="{FF2B5EF4-FFF2-40B4-BE49-F238E27FC236}">
                              <a16:creationId xmlns:a16="http://schemas.microsoft.com/office/drawing/2014/main" id="{0BE8E54C-CF60-4253-8692-7BDFE023065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024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38" name="AutoShape 149">
                          <a:extLst>
                            <a:ext uri="{FF2B5EF4-FFF2-40B4-BE49-F238E27FC236}">
                              <a16:creationId xmlns:a16="http://schemas.microsoft.com/office/drawing/2014/main" id="{73B14BD8-0E55-4854-BE13-B668D55B491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2832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39" name="AutoShape 150">
                          <a:extLst>
                            <a:ext uri="{FF2B5EF4-FFF2-40B4-BE49-F238E27FC236}">
                              <a16:creationId xmlns:a16="http://schemas.microsoft.com/office/drawing/2014/main" id="{2BC0FD50-E68F-46B9-8A50-00C458601BE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408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0" name="AutoShape 151">
                          <a:extLst>
                            <a:ext uri="{FF2B5EF4-FFF2-40B4-BE49-F238E27FC236}">
                              <a16:creationId xmlns:a16="http://schemas.microsoft.com/office/drawing/2014/main" id="{4D8E3530-6BFE-4435-9912-88E70C1B3BB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60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33" name="AutoShape 152">
                        <a:extLst>
                          <a:ext uri="{FF2B5EF4-FFF2-40B4-BE49-F238E27FC236}">
                            <a16:creationId xmlns:a16="http://schemas.microsoft.com/office/drawing/2014/main" id="{E6FD9E81-0452-4C73-865D-6F7FDB19348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32" y="3120"/>
                        <a:ext cx="144" cy="192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34" name="AutoShape 153">
                        <a:extLst>
                          <a:ext uri="{FF2B5EF4-FFF2-40B4-BE49-F238E27FC236}">
                            <a16:creationId xmlns:a16="http://schemas.microsoft.com/office/drawing/2014/main" id="{A41C8162-1067-4372-ABB7-0EBD800E1FA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32" y="3696"/>
                        <a:ext cx="144" cy="192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35" name="AutoShape 154">
                        <a:extLst>
                          <a:ext uri="{FF2B5EF4-FFF2-40B4-BE49-F238E27FC236}">
                            <a16:creationId xmlns:a16="http://schemas.microsoft.com/office/drawing/2014/main" id="{09CD1B97-6879-4B1F-94FA-E6E63851444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8" y="3792"/>
                        <a:ext cx="144" cy="192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36" name="AutoShape 155">
                        <a:extLst>
                          <a:ext uri="{FF2B5EF4-FFF2-40B4-BE49-F238E27FC236}">
                            <a16:creationId xmlns:a16="http://schemas.microsoft.com/office/drawing/2014/main" id="{0B493F2D-60FA-4527-80DE-C6346EAE76B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8" y="3600"/>
                        <a:ext cx="144" cy="192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</p:grpSp>
              </p:grpSp>
            </p:grpSp>
            <p:sp>
              <p:nvSpPr>
                <p:cNvPr id="14" name="AutoShape 156">
                  <a:extLst>
                    <a:ext uri="{FF2B5EF4-FFF2-40B4-BE49-F238E27FC236}">
                      <a16:creationId xmlns:a16="http://schemas.microsoft.com/office/drawing/2014/main" id="{2CDF335D-F912-45F4-A227-15E96605E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4" y="2854"/>
                  <a:ext cx="59" cy="78"/>
                </a:xfrm>
                <a:prstGeom prst="diamond">
                  <a:avLst/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 sz="2400" b="1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5" name="AutoShape 157">
                  <a:extLst>
                    <a:ext uri="{FF2B5EF4-FFF2-40B4-BE49-F238E27FC236}">
                      <a16:creationId xmlns:a16="http://schemas.microsoft.com/office/drawing/2014/main" id="{DEDCEE95-1A4A-4366-94D9-E73D843B73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4" y="2932"/>
                  <a:ext cx="59" cy="79"/>
                </a:xfrm>
                <a:prstGeom prst="diamond">
                  <a:avLst/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 sz="2400" b="1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6" name="AutoShape 158">
                  <a:extLst>
                    <a:ext uri="{FF2B5EF4-FFF2-40B4-BE49-F238E27FC236}">
                      <a16:creationId xmlns:a16="http://schemas.microsoft.com/office/drawing/2014/main" id="{5A6E63E2-FF61-4A92-BB80-ABC5F65151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3" y="2932"/>
                  <a:ext cx="58" cy="79"/>
                </a:xfrm>
                <a:prstGeom prst="diamond">
                  <a:avLst/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 sz="2400" b="1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2" name="Text Box 159">
                <a:extLst>
                  <a:ext uri="{FF2B5EF4-FFF2-40B4-BE49-F238E27FC236}">
                    <a16:creationId xmlns:a16="http://schemas.microsoft.com/office/drawing/2014/main" id="{93DDF5EA-54E0-40E7-B5B0-BA4870DBD1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6" y="2865"/>
                <a:ext cx="752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 sz="1400" dirty="0">
                    <a:solidFill>
                      <a:srgbClr val="003366"/>
                    </a:solidFill>
                    <a:latin typeface="+mn-lt"/>
                  </a:rPr>
                  <a:t>Light of Christ</a:t>
                </a:r>
              </a:p>
            </p:txBody>
          </p:sp>
        </p:grpSp>
        <p:sp>
          <p:nvSpPr>
            <p:cNvPr id="8" name="Text Box 213">
              <a:extLst>
                <a:ext uri="{FF2B5EF4-FFF2-40B4-BE49-F238E27FC236}">
                  <a16:creationId xmlns:a16="http://schemas.microsoft.com/office/drawing/2014/main" id="{2B68FCCE-6DE1-4F7A-B3FC-59372EF857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100" y="516958"/>
              <a:ext cx="2730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dirty="0">
                  <a:solidFill>
                    <a:srgbClr val="003366"/>
                  </a:solidFill>
                  <a:latin typeface="Palatino Linotype" panose="02040502050505030304" pitchFamily="18" charset="0"/>
                </a:rPr>
                <a:t>1</a:t>
              </a:r>
            </a:p>
          </p:txBody>
        </p:sp>
      </p:grpSp>
      <p:sp>
        <p:nvSpPr>
          <p:cNvPr id="48" name="Text Box 161">
            <a:extLst>
              <a:ext uri="{FF2B5EF4-FFF2-40B4-BE49-F238E27FC236}">
                <a16:creationId xmlns:a16="http://schemas.microsoft.com/office/drawing/2014/main" id="{D38D43B0-CE1D-424E-AB99-04826E46D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8363" y="2620250"/>
            <a:ext cx="60166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00FF00"/>
                </a:solidFill>
                <a:latin typeface="+mn-lt"/>
              </a:rPr>
              <a:t>All Mankind</a:t>
            </a:r>
            <a:endParaRPr lang="en-US" altLang="en-US" b="1" i="1" dirty="0">
              <a:solidFill>
                <a:srgbClr val="00FF00"/>
              </a:solidFill>
              <a:latin typeface="+mn-lt"/>
            </a:endParaRPr>
          </a:p>
          <a:p>
            <a:r>
              <a:rPr lang="en-US" altLang="en-US" i="1" dirty="0">
                <a:solidFill>
                  <a:srgbClr val="FFFF00"/>
                </a:solidFill>
                <a:latin typeface="+mn-lt"/>
              </a:rPr>
              <a:t>Basic Knowledge</a:t>
            </a:r>
            <a:r>
              <a:rPr lang="en-US" altLang="en-US" i="1" dirty="0">
                <a:solidFill>
                  <a:schemeClr val="bg1"/>
                </a:solidFill>
                <a:latin typeface="+mn-lt"/>
              </a:rPr>
              <a:t>, Understanding, Light, Intelligence</a:t>
            </a:r>
          </a:p>
          <a:p>
            <a:r>
              <a:rPr lang="en-US" altLang="en-US" dirty="0">
                <a:solidFill>
                  <a:srgbClr val="FF0000"/>
                </a:solidFill>
                <a:latin typeface="+mn-lt"/>
              </a:rPr>
              <a:t>Numerous Blind Spots</a:t>
            </a:r>
          </a:p>
        </p:txBody>
      </p:sp>
      <p:sp>
        <p:nvSpPr>
          <p:cNvPr id="49" name="Text Box 160">
            <a:extLst>
              <a:ext uri="{FF2B5EF4-FFF2-40B4-BE49-F238E27FC236}">
                <a16:creationId xmlns:a16="http://schemas.microsoft.com/office/drawing/2014/main" id="{A9395A89-B020-4429-9581-E4DC44545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76200"/>
            <a:ext cx="12192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4000" dirty="0">
                <a:solidFill>
                  <a:srgbClr val="00FF00"/>
                </a:solidFill>
                <a:latin typeface="+mn-lt"/>
              </a:rPr>
              <a:t>PROGRESIVE ILLUMINATION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D731CBD-9DE6-41DB-A275-E1F4BC3930BA}"/>
              </a:ext>
            </a:extLst>
          </p:cNvPr>
          <p:cNvGrpSpPr/>
          <p:nvPr/>
        </p:nvGrpSpPr>
        <p:grpSpPr>
          <a:xfrm>
            <a:off x="1155693" y="3651273"/>
            <a:ext cx="3598606" cy="902755"/>
            <a:chOff x="226100" y="237636"/>
            <a:chExt cx="3598606" cy="902755"/>
          </a:xfrm>
        </p:grpSpPr>
        <p:sp>
          <p:nvSpPr>
            <p:cNvPr id="51" name="AutoShape 120">
              <a:extLst>
                <a:ext uri="{FF2B5EF4-FFF2-40B4-BE49-F238E27FC236}">
                  <a16:creationId xmlns:a16="http://schemas.microsoft.com/office/drawing/2014/main" id="{DBFFBA39-62B4-4ECB-8307-8BB639B98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825" y="237636"/>
              <a:ext cx="3573881" cy="90275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99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" name="Group 121">
              <a:extLst>
                <a:ext uri="{FF2B5EF4-FFF2-40B4-BE49-F238E27FC236}">
                  <a16:creationId xmlns:a16="http://schemas.microsoft.com/office/drawing/2014/main" id="{D7E6A46B-7A0C-498F-A398-87857DD64A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3550" y="304800"/>
              <a:ext cx="3219450" cy="741363"/>
              <a:chOff x="806" y="2720"/>
              <a:chExt cx="2028" cy="467"/>
            </a:xfrm>
          </p:grpSpPr>
          <p:pic>
            <p:nvPicPr>
              <p:cNvPr id="54" name="Picture 122">
                <a:extLst>
                  <a:ext uri="{FF2B5EF4-FFF2-40B4-BE49-F238E27FC236}">
                    <a16:creationId xmlns:a16="http://schemas.microsoft.com/office/drawing/2014/main" id="{57774B69-13C7-4BEA-B359-95B7EA142DD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6" y="2825"/>
                <a:ext cx="586" cy="2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5" name="Group 123">
                <a:extLst>
                  <a:ext uri="{FF2B5EF4-FFF2-40B4-BE49-F238E27FC236}">
                    <a16:creationId xmlns:a16="http://schemas.microsoft.com/office/drawing/2014/main" id="{8E29D541-0108-4CAB-B540-ADC0C9AE9D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34" y="2720"/>
                <a:ext cx="1400" cy="467"/>
                <a:chOff x="1228" y="2618"/>
                <a:chExt cx="1652" cy="550"/>
              </a:xfrm>
            </p:grpSpPr>
            <p:grpSp>
              <p:nvGrpSpPr>
                <p:cNvPr id="57" name="Group 124">
                  <a:extLst>
                    <a:ext uri="{FF2B5EF4-FFF2-40B4-BE49-F238E27FC236}">
                      <a16:creationId xmlns:a16="http://schemas.microsoft.com/office/drawing/2014/main" id="{F89E428C-AC07-48AD-AC23-637C1D30C0B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28" y="2618"/>
                  <a:ext cx="1652" cy="550"/>
                  <a:chOff x="1228" y="2618"/>
                  <a:chExt cx="1652" cy="550"/>
                </a:xfrm>
              </p:grpSpPr>
              <p:sp>
                <p:nvSpPr>
                  <p:cNvPr id="61" name="AutoShape 125">
                    <a:extLst>
                      <a:ext uri="{FF2B5EF4-FFF2-40B4-BE49-F238E27FC236}">
                        <a16:creationId xmlns:a16="http://schemas.microsoft.com/office/drawing/2014/main" id="{419B3F8C-9C02-4636-80BC-E5762C4C850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860" y="2110"/>
                    <a:ext cx="308" cy="1572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FFFF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62" name="Group 126">
                    <a:extLst>
                      <a:ext uri="{FF2B5EF4-FFF2-40B4-BE49-F238E27FC236}">
                        <a16:creationId xmlns:a16="http://schemas.microsoft.com/office/drawing/2014/main" id="{555AEC7D-7C4C-464C-9127-E0176FC05DF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04" y="2815"/>
                    <a:ext cx="97" cy="156"/>
                    <a:chOff x="5040" y="3120"/>
                    <a:chExt cx="240" cy="384"/>
                  </a:xfrm>
                </p:grpSpPr>
                <p:sp>
                  <p:nvSpPr>
                    <p:cNvPr id="89" name="AutoShape 127">
                      <a:extLst>
                        <a:ext uri="{FF2B5EF4-FFF2-40B4-BE49-F238E27FC236}">
                          <a16:creationId xmlns:a16="http://schemas.microsoft.com/office/drawing/2014/main" id="{ACC85AF3-954E-418F-8303-1F8BB0D5093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0" y="3312"/>
                      <a:ext cx="144" cy="192"/>
                    </a:xfrm>
                    <a:prstGeom prst="diamond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90" name="AutoShape 128">
                      <a:extLst>
                        <a:ext uri="{FF2B5EF4-FFF2-40B4-BE49-F238E27FC236}">
                          <a16:creationId xmlns:a16="http://schemas.microsoft.com/office/drawing/2014/main" id="{9C7C4F92-2C5B-40FE-940A-E86E3354D61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0" y="3120"/>
                      <a:ext cx="144" cy="192"/>
                    </a:xfrm>
                    <a:prstGeom prst="diamond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91" name="AutoShape 129">
                      <a:extLst>
                        <a:ext uri="{FF2B5EF4-FFF2-40B4-BE49-F238E27FC236}">
                          <a16:creationId xmlns:a16="http://schemas.microsoft.com/office/drawing/2014/main" id="{908D6F12-D032-41EC-8AA4-345ADFC4546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3216"/>
                      <a:ext cx="144" cy="192"/>
                    </a:xfrm>
                    <a:prstGeom prst="diamond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</p:grpSp>
              <p:sp>
                <p:nvSpPr>
                  <p:cNvPr id="63" name="AutoShape 130">
                    <a:extLst>
                      <a:ext uri="{FF2B5EF4-FFF2-40B4-BE49-F238E27FC236}">
                        <a16:creationId xmlns:a16="http://schemas.microsoft.com/office/drawing/2014/main" id="{856CE7BE-CC16-4B5B-A173-888F2DD9446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03" y="2736"/>
                    <a:ext cx="59" cy="79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64" name="AutoShape 131">
                    <a:extLst>
                      <a:ext uri="{FF2B5EF4-FFF2-40B4-BE49-F238E27FC236}">
                        <a16:creationId xmlns:a16="http://schemas.microsoft.com/office/drawing/2014/main" id="{B8F5971C-EB0C-4B42-A3A4-8B8565B1034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2775"/>
                    <a:ext cx="59" cy="79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65" name="AutoShape 132">
                    <a:extLst>
                      <a:ext uri="{FF2B5EF4-FFF2-40B4-BE49-F238E27FC236}">
                        <a16:creationId xmlns:a16="http://schemas.microsoft.com/office/drawing/2014/main" id="{9BFE2F6A-5A09-46AF-BEEC-7BA226793E8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03" y="2972"/>
                    <a:ext cx="59" cy="78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66" name="AutoShape 133">
                    <a:extLst>
                      <a:ext uri="{FF2B5EF4-FFF2-40B4-BE49-F238E27FC236}">
                        <a16:creationId xmlns:a16="http://schemas.microsoft.com/office/drawing/2014/main" id="{312460B3-A67B-4DFA-B75C-9E81FB7C212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25" y="2815"/>
                    <a:ext cx="59" cy="78"/>
                  </a:xfrm>
                  <a:prstGeom prst="diamond">
                    <a:avLst/>
                  </a:prstGeom>
                  <a:solidFill>
                    <a:srgbClr val="99FF66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67" name="AutoShape 134">
                    <a:extLst>
                      <a:ext uri="{FF2B5EF4-FFF2-40B4-BE49-F238E27FC236}">
                        <a16:creationId xmlns:a16="http://schemas.microsoft.com/office/drawing/2014/main" id="{DAFC9879-3743-4B73-90F7-1EEDFE77BD1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25" y="2893"/>
                    <a:ext cx="59" cy="78"/>
                  </a:xfrm>
                  <a:prstGeom prst="diamond">
                    <a:avLst/>
                  </a:prstGeom>
                  <a:solidFill>
                    <a:srgbClr val="99FF66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68" name="AutoShape 135">
                    <a:extLst>
                      <a:ext uri="{FF2B5EF4-FFF2-40B4-BE49-F238E27FC236}">
                        <a16:creationId xmlns:a16="http://schemas.microsoft.com/office/drawing/2014/main" id="{0C5FA227-3C54-4D1E-B799-D09EE730763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2775"/>
                    <a:ext cx="58" cy="79"/>
                  </a:xfrm>
                  <a:prstGeom prst="diamond">
                    <a:avLst/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69" name="AutoShape 136">
                    <a:extLst>
                      <a:ext uri="{FF2B5EF4-FFF2-40B4-BE49-F238E27FC236}">
                        <a16:creationId xmlns:a16="http://schemas.microsoft.com/office/drawing/2014/main" id="{40EC65DA-574E-4E98-AB91-59BC2090A30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2697"/>
                    <a:ext cx="58" cy="78"/>
                  </a:xfrm>
                  <a:prstGeom prst="diamond">
                    <a:avLst/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70" name="AutoShape 137">
                    <a:extLst>
                      <a:ext uri="{FF2B5EF4-FFF2-40B4-BE49-F238E27FC236}">
                        <a16:creationId xmlns:a16="http://schemas.microsoft.com/office/drawing/2014/main" id="{904D8967-447D-4818-953B-90471B17793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3011"/>
                    <a:ext cx="58" cy="78"/>
                  </a:xfrm>
                  <a:prstGeom prst="diamond">
                    <a:avLst/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71" name="AutoShape 138">
                    <a:extLst>
                      <a:ext uri="{FF2B5EF4-FFF2-40B4-BE49-F238E27FC236}">
                        <a16:creationId xmlns:a16="http://schemas.microsoft.com/office/drawing/2014/main" id="{CB393246-0627-48A0-AACA-26EFDE1FB59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85" y="2854"/>
                    <a:ext cx="59" cy="78"/>
                  </a:xfrm>
                  <a:prstGeom prst="diamond">
                    <a:avLst/>
                  </a:prstGeom>
                  <a:solidFill>
                    <a:srgbClr val="FF00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grpSp>
                <p:nvGrpSpPr>
                  <p:cNvPr id="72" name="Group 139">
                    <a:extLst>
                      <a:ext uri="{FF2B5EF4-FFF2-40B4-BE49-F238E27FC236}">
                        <a16:creationId xmlns:a16="http://schemas.microsoft.com/office/drawing/2014/main" id="{AEDA972D-D14D-46A9-8137-FFCFBB0282D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82" y="2618"/>
                    <a:ext cx="98" cy="550"/>
                    <a:chOff x="2782" y="2618"/>
                    <a:chExt cx="98" cy="550"/>
                  </a:xfrm>
                </p:grpSpPr>
                <p:sp>
                  <p:nvSpPr>
                    <p:cNvPr id="73" name="AutoShape 140">
                      <a:extLst>
                        <a:ext uri="{FF2B5EF4-FFF2-40B4-BE49-F238E27FC236}">
                          <a16:creationId xmlns:a16="http://schemas.microsoft.com/office/drawing/2014/main" id="{C065E1B6-27F0-413F-9758-A71B95F4085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2775"/>
                      <a:ext cx="59" cy="79"/>
                    </a:xfrm>
                    <a:prstGeom prst="diamond">
                      <a:avLst/>
                    </a:prstGeom>
                    <a:solidFill>
                      <a:schemeClr val="bg1">
                        <a:lumMod val="50000"/>
                      </a:schemeClr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grpSp>
                  <p:nvGrpSpPr>
                    <p:cNvPr id="74" name="Group 141">
                      <a:extLst>
                        <a:ext uri="{FF2B5EF4-FFF2-40B4-BE49-F238E27FC236}">
                          <a16:creationId xmlns:a16="http://schemas.microsoft.com/office/drawing/2014/main" id="{4FF1F970-0874-4E61-8041-C977D72DD26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2" y="2618"/>
                      <a:ext cx="98" cy="550"/>
                      <a:chOff x="5232" y="2640"/>
                      <a:chExt cx="240" cy="1344"/>
                    </a:xfrm>
                  </p:grpSpPr>
                  <p:grpSp>
                    <p:nvGrpSpPr>
                      <p:cNvPr id="75" name="Group 142">
                        <a:extLst>
                          <a:ext uri="{FF2B5EF4-FFF2-40B4-BE49-F238E27FC236}">
                            <a16:creationId xmlns:a16="http://schemas.microsoft.com/office/drawing/2014/main" id="{547A8482-6CEB-40D7-947B-C2BED0E5701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32" y="2736"/>
                        <a:ext cx="144" cy="960"/>
                        <a:chOff x="5136" y="2832"/>
                        <a:chExt cx="144" cy="960"/>
                      </a:xfrm>
                    </p:grpSpPr>
                    <p:sp>
                      <p:nvSpPr>
                        <p:cNvPr id="85" name="AutoShape 143">
                          <a:extLst>
                            <a:ext uri="{FF2B5EF4-FFF2-40B4-BE49-F238E27FC236}">
                              <a16:creationId xmlns:a16="http://schemas.microsoft.com/office/drawing/2014/main" id="{BD6461AA-7940-4040-ABD3-A81AB0D2538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024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6" name="AutoShape 144">
                          <a:extLst>
                            <a:ext uri="{FF2B5EF4-FFF2-40B4-BE49-F238E27FC236}">
                              <a16:creationId xmlns:a16="http://schemas.microsoft.com/office/drawing/2014/main" id="{AC2D4823-5618-4AF9-8C70-4CECEFFC902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2832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7" name="AutoShape 145">
                          <a:extLst>
                            <a:ext uri="{FF2B5EF4-FFF2-40B4-BE49-F238E27FC236}">
                              <a16:creationId xmlns:a16="http://schemas.microsoft.com/office/drawing/2014/main" id="{6558080F-C8F6-4414-BAD5-21CA3112EA4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408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8" name="AutoShape 146">
                          <a:extLst>
                            <a:ext uri="{FF2B5EF4-FFF2-40B4-BE49-F238E27FC236}">
                              <a16:creationId xmlns:a16="http://schemas.microsoft.com/office/drawing/2014/main" id="{F963BB9E-5650-4AB3-B8F6-9852D053E7E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60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76" name="Group 147">
                        <a:extLst>
                          <a:ext uri="{FF2B5EF4-FFF2-40B4-BE49-F238E27FC236}">
                            <a16:creationId xmlns:a16="http://schemas.microsoft.com/office/drawing/2014/main" id="{6B695E8A-55AB-41D1-BAD4-E92AFC71439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28" y="2640"/>
                        <a:ext cx="144" cy="960"/>
                        <a:chOff x="5136" y="2832"/>
                        <a:chExt cx="144" cy="960"/>
                      </a:xfrm>
                    </p:grpSpPr>
                    <p:sp>
                      <p:nvSpPr>
                        <p:cNvPr id="81" name="AutoShape 148">
                          <a:extLst>
                            <a:ext uri="{FF2B5EF4-FFF2-40B4-BE49-F238E27FC236}">
                              <a16:creationId xmlns:a16="http://schemas.microsoft.com/office/drawing/2014/main" id="{DB08DF92-0CDD-4B8D-B70E-11EB81ADBCC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024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" name="AutoShape 149">
                          <a:extLst>
                            <a:ext uri="{FF2B5EF4-FFF2-40B4-BE49-F238E27FC236}">
                              <a16:creationId xmlns:a16="http://schemas.microsoft.com/office/drawing/2014/main" id="{118A4F51-815D-4D92-9A0C-9D1D6CF5004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2832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3" name="AutoShape 150">
                          <a:extLst>
                            <a:ext uri="{FF2B5EF4-FFF2-40B4-BE49-F238E27FC236}">
                              <a16:creationId xmlns:a16="http://schemas.microsoft.com/office/drawing/2014/main" id="{DCAAC2F4-339C-4ED8-B7A0-9B925FAD5939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408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4" name="AutoShape 151">
                          <a:extLst>
                            <a:ext uri="{FF2B5EF4-FFF2-40B4-BE49-F238E27FC236}">
                              <a16:creationId xmlns:a16="http://schemas.microsoft.com/office/drawing/2014/main" id="{3FB32F24-E25F-40E1-87BA-F4BCE8E4A514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60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77" name="AutoShape 152">
                        <a:extLst>
                          <a:ext uri="{FF2B5EF4-FFF2-40B4-BE49-F238E27FC236}">
                            <a16:creationId xmlns:a16="http://schemas.microsoft.com/office/drawing/2014/main" id="{09B84F8C-93FF-403E-ADAC-0CE8A0B555A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32" y="3120"/>
                        <a:ext cx="144" cy="192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78" name="AutoShape 153">
                        <a:extLst>
                          <a:ext uri="{FF2B5EF4-FFF2-40B4-BE49-F238E27FC236}">
                            <a16:creationId xmlns:a16="http://schemas.microsoft.com/office/drawing/2014/main" id="{0DF03FC2-4439-4735-A697-9D4C7127DC2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32" y="3696"/>
                        <a:ext cx="144" cy="192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79" name="AutoShape 154">
                        <a:extLst>
                          <a:ext uri="{FF2B5EF4-FFF2-40B4-BE49-F238E27FC236}">
                            <a16:creationId xmlns:a16="http://schemas.microsoft.com/office/drawing/2014/main" id="{AE7B4855-6E88-4CCF-B48E-E5AB9934B20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8" y="3792"/>
                        <a:ext cx="144" cy="192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80" name="AutoShape 155">
                        <a:extLst>
                          <a:ext uri="{FF2B5EF4-FFF2-40B4-BE49-F238E27FC236}">
                            <a16:creationId xmlns:a16="http://schemas.microsoft.com/office/drawing/2014/main" id="{614DC1B9-389D-4248-A243-977A6694802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8" y="3600"/>
                        <a:ext cx="144" cy="192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</p:grpSp>
              </p:grpSp>
            </p:grpSp>
            <p:sp>
              <p:nvSpPr>
                <p:cNvPr id="58" name="AutoShape 156">
                  <a:extLst>
                    <a:ext uri="{FF2B5EF4-FFF2-40B4-BE49-F238E27FC236}">
                      <a16:creationId xmlns:a16="http://schemas.microsoft.com/office/drawing/2014/main" id="{6E02EE13-4898-4A1F-9561-DA4928D2FA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4" y="2854"/>
                  <a:ext cx="59" cy="78"/>
                </a:xfrm>
                <a:prstGeom prst="diamond">
                  <a:avLst/>
                </a:prstGeom>
                <a:solidFill>
                  <a:srgbClr val="00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 sz="2400" b="1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59" name="AutoShape 157">
                  <a:extLst>
                    <a:ext uri="{FF2B5EF4-FFF2-40B4-BE49-F238E27FC236}">
                      <a16:creationId xmlns:a16="http://schemas.microsoft.com/office/drawing/2014/main" id="{AD35E646-58AD-4E0C-B397-9671DE3256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4" y="2932"/>
                  <a:ext cx="59" cy="79"/>
                </a:xfrm>
                <a:prstGeom prst="diamond">
                  <a:avLst/>
                </a:prstGeom>
                <a:solidFill>
                  <a:srgbClr val="00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 sz="2400" b="1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60" name="AutoShape 158">
                  <a:extLst>
                    <a:ext uri="{FF2B5EF4-FFF2-40B4-BE49-F238E27FC236}">
                      <a16:creationId xmlns:a16="http://schemas.microsoft.com/office/drawing/2014/main" id="{0911DCB0-14C9-472D-B97C-74ABAFF420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3" y="2932"/>
                  <a:ext cx="58" cy="79"/>
                </a:xfrm>
                <a:prstGeom prst="diamond">
                  <a:avLst/>
                </a:prstGeom>
                <a:solidFill>
                  <a:srgbClr val="808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 sz="2400" b="1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56" name="Text Box 159">
                <a:extLst>
                  <a:ext uri="{FF2B5EF4-FFF2-40B4-BE49-F238E27FC236}">
                    <a16:creationId xmlns:a16="http://schemas.microsoft.com/office/drawing/2014/main" id="{1BA9B123-C246-4F82-A94E-79EE0B639B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12" y="2865"/>
                <a:ext cx="622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 sz="1400" dirty="0">
                    <a:solidFill>
                      <a:srgbClr val="003366"/>
                    </a:solidFill>
                    <a:latin typeface="+mn-lt"/>
                  </a:rPr>
                  <a:t>Holy Ghost</a:t>
                </a:r>
              </a:p>
            </p:txBody>
          </p:sp>
        </p:grpSp>
        <p:sp>
          <p:nvSpPr>
            <p:cNvPr id="53" name="Text Box 213">
              <a:extLst>
                <a:ext uri="{FF2B5EF4-FFF2-40B4-BE49-F238E27FC236}">
                  <a16:creationId xmlns:a16="http://schemas.microsoft.com/office/drawing/2014/main" id="{CCD6C4C2-4FAB-489E-BD3A-434B3C73A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100" y="516958"/>
              <a:ext cx="2730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dirty="0">
                  <a:solidFill>
                    <a:srgbClr val="003366"/>
                  </a:solidFill>
                  <a:latin typeface="Palatino Linotype" panose="02040502050505030304" pitchFamily="18" charset="0"/>
                </a:rPr>
                <a:t>2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C851AF6B-E6C1-4521-9B94-F66DF982A329}"/>
              </a:ext>
            </a:extLst>
          </p:cNvPr>
          <p:cNvGrpSpPr/>
          <p:nvPr/>
        </p:nvGrpSpPr>
        <p:grpSpPr>
          <a:xfrm>
            <a:off x="1155693" y="4677139"/>
            <a:ext cx="3598606" cy="902755"/>
            <a:chOff x="226100" y="237636"/>
            <a:chExt cx="3598606" cy="902755"/>
          </a:xfrm>
        </p:grpSpPr>
        <p:sp>
          <p:nvSpPr>
            <p:cNvPr id="93" name="AutoShape 120">
              <a:extLst>
                <a:ext uri="{FF2B5EF4-FFF2-40B4-BE49-F238E27FC236}">
                  <a16:creationId xmlns:a16="http://schemas.microsoft.com/office/drawing/2014/main" id="{A49DEDA9-117C-49BC-8181-B26F15A53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825" y="237636"/>
              <a:ext cx="3573881" cy="90275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57150">
              <a:solidFill>
                <a:srgbClr val="99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" name="Group 121">
              <a:extLst>
                <a:ext uri="{FF2B5EF4-FFF2-40B4-BE49-F238E27FC236}">
                  <a16:creationId xmlns:a16="http://schemas.microsoft.com/office/drawing/2014/main" id="{DC68691B-270B-4E82-BFB5-F8C93A5326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3550" y="304800"/>
              <a:ext cx="3219450" cy="741363"/>
              <a:chOff x="806" y="2720"/>
              <a:chExt cx="2028" cy="467"/>
            </a:xfrm>
          </p:grpSpPr>
          <p:pic>
            <p:nvPicPr>
              <p:cNvPr id="96" name="Picture 122">
                <a:extLst>
                  <a:ext uri="{FF2B5EF4-FFF2-40B4-BE49-F238E27FC236}">
                    <a16:creationId xmlns:a16="http://schemas.microsoft.com/office/drawing/2014/main" id="{30FCE65C-F928-4CCA-A91E-5B019E9AD3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6" y="2825"/>
                <a:ext cx="586" cy="2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97" name="Group 123">
                <a:extLst>
                  <a:ext uri="{FF2B5EF4-FFF2-40B4-BE49-F238E27FC236}">
                    <a16:creationId xmlns:a16="http://schemas.microsoft.com/office/drawing/2014/main" id="{A3770E4F-EFE6-42F4-AD5D-15D71DC7172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36" y="2720"/>
                <a:ext cx="1398" cy="467"/>
                <a:chOff x="1230" y="2618"/>
                <a:chExt cx="1650" cy="550"/>
              </a:xfrm>
            </p:grpSpPr>
            <p:grpSp>
              <p:nvGrpSpPr>
                <p:cNvPr id="99" name="Group 124">
                  <a:extLst>
                    <a:ext uri="{FF2B5EF4-FFF2-40B4-BE49-F238E27FC236}">
                      <a16:creationId xmlns:a16="http://schemas.microsoft.com/office/drawing/2014/main" id="{C7FCFDAD-FD46-4C0D-A711-76602CB186B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30" y="2618"/>
                  <a:ext cx="1650" cy="550"/>
                  <a:chOff x="1230" y="2618"/>
                  <a:chExt cx="1650" cy="550"/>
                </a:xfrm>
              </p:grpSpPr>
              <p:sp>
                <p:nvSpPr>
                  <p:cNvPr id="103" name="AutoShape 125">
                    <a:extLst>
                      <a:ext uri="{FF2B5EF4-FFF2-40B4-BE49-F238E27FC236}">
                        <a16:creationId xmlns:a16="http://schemas.microsoft.com/office/drawing/2014/main" id="{DF40F3B5-2FAE-47D6-BBB5-08D3A98757F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741" y="2107"/>
                    <a:ext cx="549" cy="1572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FFFF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4" name="Group 126">
                    <a:extLst>
                      <a:ext uri="{FF2B5EF4-FFF2-40B4-BE49-F238E27FC236}">
                        <a16:creationId xmlns:a16="http://schemas.microsoft.com/office/drawing/2014/main" id="{DDC24A7D-82D4-4647-A570-F4D73E1D268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04" y="2815"/>
                    <a:ext cx="97" cy="156"/>
                    <a:chOff x="5040" y="3120"/>
                    <a:chExt cx="240" cy="384"/>
                  </a:xfrm>
                </p:grpSpPr>
                <p:sp>
                  <p:nvSpPr>
                    <p:cNvPr id="131" name="AutoShape 127">
                      <a:extLst>
                        <a:ext uri="{FF2B5EF4-FFF2-40B4-BE49-F238E27FC236}">
                          <a16:creationId xmlns:a16="http://schemas.microsoft.com/office/drawing/2014/main" id="{007FDF18-C18F-4C2A-A2EE-12F31310F29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0" y="3312"/>
                      <a:ext cx="144" cy="192"/>
                    </a:xfrm>
                    <a:prstGeom prst="diamond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132" name="AutoShape 128">
                      <a:extLst>
                        <a:ext uri="{FF2B5EF4-FFF2-40B4-BE49-F238E27FC236}">
                          <a16:creationId xmlns:a16="http://schemas.microsoft.com/office/drawing/2014/main" id="{973BC848-9AEE-47F1-9A1D-1BA0F9EADE3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0" y="3120"/>
                      <a:ext cx="144" cy="192"/>
                    </a:xfrm>
                    <a:prstGeom prst="diamond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133" name="AutoShape 129">
                      <a:extLst>
                        <a:ext uri="{FF2B5EF4-FFF2-40B4-BE49-F238E27FC236}">
                          <a16:creationId xmlns:a16="http://schemas.microsoft.com/office/drawing/2014/main" id="{CDC54A18-1959-49B6-A8EB-CD19C4453A3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3216"/>
                      <a:ext cx="144" cy="192"/>
                    </a:xfrm>
                    <a:prstGeom prst="diamond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</p:grpSp>
              <p:sp>
                <p:nvSpPr>
                  <p:cNvPr id="105" name="AutoShape 130">
                    <a:extLst>
                      <a:ext uri="{FF2B5EF4-FFF2-40B4-BE49-F238E27FC236}">
                        <a16:creationId xmlns:a16="http://schemas.microsoft.com/office/drawing/2014/main" id="{10A9BB73-F7F1-4BD1-9A07-576593B1699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03" y="2736"/>
                    <a:ext cx="59" cy="79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06" name="AutoShape 131">
                    <a:extLst>
                      <a:ext uri="{FF2B5EF4-FFF2-40B4-BE49-F238E27FC236}">
                        <a16:creationId xmlns:a16="http://schemas.microsoft.com/office/drawing/2014/main" id="{C3D1CDE5-BAAE-46DD-B671-9A731FE9F8D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2775"/>
                    <a:ext cx="59" cy="79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07" name="AutoShape 132">
                    <a:extLst>
                      <a:ext uri="{FF2B5EF4-FFF2-40B4-BE49-F238E27FC236}">
                        <a16:creationId xmlns:a16="http://schemas.microsoft.com/office/drawing/2014/main" id="{197223BD-3E2F-4BA0-9214-DB329F18DBF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03" y="2972"/>
                    <a:ext cx="59" cy="78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08" name="AutoShape 133">
                    <a:extLst>
                      <a:ext uri="{FF2B5EF4-FFF2-40B4-BE49-F238E27FC236}">
                        <a16:creationId xmlns:a16="http://schemas.microsoft.com/office/drawing/2014/main" id="{64A51C3D-4A16-4ABA-B112-A3A883081C0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25" y="2815"/>
                    <a:ext cx="59" cy="78"/>
                  </a:xfrm>
                  <a:prstGeom prst="diamond">
                    <a:avLst/>
                  </a:prstGeom>
                  <a:solidFill>
                    <a:srgbClr val="99FF66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09" name="AutoShape 134">
                    <a:extLst>
                      <a:ext uri="{FF2B5EF4-FFF2-40B4-BE49-F238E27FC236}">
                        <a16:creationId xmlns:a16="http://schemas.microsoft.com/office/drawing/2014/main" id="{E0F19B07-F92C-4875-8B9B-86D512EF12C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25" y="2893"/>
                    <a:ext cx="59" cy="78"/>
                  </a:xfrm>
                  <a:prstGeom prst="diamond">
                    <a:avLst/>
                  </a:prstGeom>
                  <a:solidFill>
                    <a:srgbClr val="99FF66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10" name="AutoShape 135">
                    <a:extLst>
                      <a:ext uri="{FF2B5EF4-FFF2-40B4-BE49-F238E27FC236}">
                        <a16:creationId xmlns:a16="http://schemas.microsoft.com/office/drawing/2014/main" id="{5113DF38-7CBB-4F30-9364-33DE1638457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2775"/>
                    <a:ext cx="58" cy="79"/>
                  </a:xfrm>
                  <a:prstGeom prst="diamond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11" name="AutoShape 136">
                    <a:extLst>
                      <a:ext uri="{FF2B5EF4-FFF2-40B4-BE49-F238E27FC236}">
                        <a16:creationId xmlns:a16="http://schemas.microsoft.com/office/drawing/2014/main" id="{AD23DB4D-B81C-4525-B6A0-E20FF1F6C79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2697"/>
                    <a:ext cx="58" cy="78"/>
                  </a:xfrm>
                  <a:prstGeom prst="diamond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12" name="AutoShape 137">
                    <a:extLst>
                      <a:ext uri="{FF2B5EF4-FFF2-40B4-BE49-F238E27FC236}">
                        <a16:creationId xmlns:a16="http://schemas.microsoft.com/office/drawing/2014/main" id="{51DF79EC-833B-4B23-9A1D-9BCC591E2C1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3011"/>
                    <a:ext cx="58" cy="78"/>
                  </a:xfrm>
                  <a:prstGeom prst="diamond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13" name="AutoShape 138">
                    <a:extLst>
                      <a:ext uri="{FF2B5EF4-FFF2-40B4-BE49-F238E27FC236}">
                        <a16:creationId xmlns:a16="http://schemas.microsoft.com/office/drawing/2014/main" id="{69D4EC64-9F5E-4231-BF76-EAB96092600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85" y="2854"/>
                    <a:ext cx="59" cy="78"/>
                  </a:xfrm>
                  <a:prstGeom prst="diamond">
                    <a:avLst/>
                  </a:prstGeom>
                  <a:solidFill>
                    <a:srgbClr val="FF00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grpSp>
                <p:nvGrpSpPr>
                  <p:cNvPr id="114" name="Group 139">
                    <a:extLst>
                      <a:ext uri="{FF2B5EF4-FFF2-40B4-BE49-F238E27FC236}">
                        <a16:creationId xmlns:a16="http://schemas.microsoft.com/office/drawing/2014/main" id="{EB011E77-EA3D-4444-9109-54208259CFC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82" y="2618"/>
                    <a:ext cx="98" cy="550"/>
                    <a:chOff x="2782" y="2618"/>
                    <a:chExt cx="98" cy="550"/>
                  </a:xfrm>
                </p:grpSpPr>
                <p:sp>
                  <p:nvSpPr>
                    <p:cNvPr id="115" name="AutoShape 140">
                      <a:extLst>
                        <a:ext uri="{FF2B5EF4-FFF2-40B4-BE49-F238E27FC236}">
                          <a16:creationId xmlns:a16="http://schemas.microsoft.com/office/drawing/2014/main" id="{CB8BB4F7-ED34-4D47-B541-CC6A608CA08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2775"/>
                      <a:ext cx="59" cy="79"/>
                    </a:xfrm>
                    <a:prstGeom prst="diamond">
                      <a:avLst/>
                    </a:prstGeom>
                    <a:solidFill>
                      <a:schemeClr val="bg1">
                        <a:lumMod val="50000"/>
                      </a:schemeClr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grpSp>
                  <p:nvGrpSpPr>
                    <p:cNvPr id="116" name="Group 141">
                      <a:extLst>
                        <a:ext uri="{FF2B5EF4-FFF2-40B4-BE49-F238E27FC236}">
                          <a16:creationId xmlns:a16="http://schemas.microsoft.com/office/drawing/2014/main" id="{6BEF50E7-0690-4F15-96A4-012F41117332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2" y="2618"/>
                      <a:ext cx="98" cy="550"/>
                      <a:chOff x="5232" y="2640"/>
                      <a:chExt cx="240" cy="1344"/>
                    </a:xfrm>
                  </p:grpSpPr>
                  <p:grpSp>
                    <p:nvGrpSpPr>
                      <p:cNvPr id="117" name="Group 142">
                        <a:extLst>
                          <a:ext uri="{FF2B5EF4-FFF2-40B4-BE49-F238E27FC236}">
                            <a16:creationId xmlns:a16="http://schemas.microsoft.com/office/drawing/2014/main" id="{6091210E-CF02-4E60-B414-10E023647C4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32" y="2736"/>
                        <a:ext cx="144" cy="960"/>
                        <a:chOff x="5136" y="2832"/>
                        <a:chExt cx="144" cy="960"/>
                      </a:xfrm>
                    </p:grpSpPr>
                    <p:sp>
                      <p:nvSpPr>
                        <p:cNvPr id="127" name="AutoShape 143">
                          <a:extLst>
                            <a:ext uri="{FF2B5EF4-FFF2-40B4-BE49-F238E27FC236}">
                              <a16:creationId xmlns:a16="http://schemas.microsoft.com/office/drawing/2014/main" id="{75587F92-19DD-4DB0-83AF-10CC0F0BCC3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024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28" name="AutoShape 144">
                          <a:extLst>
                            <a:ext uri="{FF2B5EF4-FFF2-40B4-BE49-F238E27FC236}">
                              <a16:creationId xmlns:a16="http://schemas.microsoft.com/office/drawing/2014/main" id="{D162E539-2326-48C8-8EBF-298FCD4638A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2832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29" name="AutoShape 145">
                          <a:extLst>
                            <a:ext uri="{FF2B5EF4-FFF2-40B4-BE49-F238E27FC236}">
                              <a16:creationId xmlns:a16="http://schemas.microsoft.com/office/drawing/2014/main" id="{7A46C893-9F59-4133-964C-F8D0AD29D5BB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408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FF00F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0" name="AutoShape 146">
                          <a:extLst>
                            <a:ext uri="{FF2B5EF4-FFF2-40B4-BE49-F238E27FC236}">
                              <a16:creationId xmlns:a16="http://schemas.microsoft.com/office/drawing/2014/main" id="{81401204-16D6-4ED9-8668-54FD3C0D0F12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60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118" name="Group 147">
                        <a:extLst>
                          <a:ext uri="{FF2B5EF4-FFF2-40B4-BE49-F238E27FC236}">
                            <a16:creationId xmlns:a16="http://schemas.microsoft.com/office/drawing/2014/main" id="{5E23C25D-47B8-42D6-A5E6-2FA8D76E553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28" y="2640"/>
                        <a:ext cx="144" cy="960"/>
                        <a:chOff x="5136" y="2832"/>
                        <a:chExt cx="144" cy="960"/>
                      </a:xfrm>
                    </p:grpSpPr>
                    <p:sp>
                      <p:nvSpPr>
                        <p:cNvPr id="123" name="AutoShape 148">
                          <a:extLst>
                            <a:ext uri="{FF2B5EF4-FFF2-40B4-BE49-F238E27FC236}">
                              <a16:creationId xmlns:a16="http://schemas.microsoft.com/office/drawing/2014/main" id="{106C2537-1324-4951-B284-E5E93242518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024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24" name="AutoShape 149">
                          <a:extLst>
                            <a:ext uri="{FF2B5EF4-FFF2-40B4-BE49-F238E27FC236}">
                              <a16:creationId xmlns:a16="http://schemas.microsoft.com/office/drawing/2014/main" id="{293D3863-1645-4CE1-B56C-0690765FE3E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2832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25" name="AutoShape 150">
                          <a:extLst>
                            <a:ext uri="{FF2B5EF4-FFF2-40B4-BE49-F238E27FC236}">
                              <a16:creationId xmlns:a16="http://schemas.microsoft.com/office/drawing/2014/main" id="{C858AA5B-08A4-4CB3-A3CF-1F7C6AEE27B6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408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26" name="AutoShape 151">
                          <a:extLst>
                            <a:ext uri="{FF2B5EF4-FFF2-40B4-BE49-F238E27FC236}">
                              <a16:creationId xmlns:a16="http://schemas.microsoft.com/office/drawing/2014/main" id="{8D69BD46-4308-4ABB-994B-43071B861B0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60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19" name="AutoShape 152">
                        <a:extLst>
                          <a:ext uri="{FF2B5EF4-FFF2-40B4-BE49-F238E27FC236}">
                            <a16:creationId xmlns:a16="http://schemas.microsoft.com/office/drawing/2014/main" id="{95B028EA-E529-458B-B344-7A4D5F72E99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32" y="3120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FF00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120" name="AutoShape 153">
                        <a:extLst>
                          <a:ext uri="{FF2B5EF4-FFF2-40B4-BE49-F238E27FC236}">
                            <a16:creationId xmlns:a16="http://schemas.microsoft.com/office/drawing/2014/main" id="{7B211204-1FF3-4B35-83BB-938ADDC6FCD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32" y="3696"/>
                        <a:ext cx="144" cy="192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121" name="AutoShape 154">
                        <a:extLst>
                          <a:ext uri="{FF2B5EF4-FFF2-40B4-BE49-F238E27FC236}">
                            <a16:creationId xmlns:a16="http://schemas.microsoft.com/office/drawing/2014/main" id="{4CE92EDC-8915-4929-8197-DCC79A3E5BA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8" y="3792"/>
                        <a:ext cx="144" cy="192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122" name="AutoShape 155">
                        <a:extLst>
                          <a:ext uri="{FF2B5EF4-FFF2-40B4-BE49-F238E27FC236}">
                            <a16:creationId xmlns:a16="http://schemas.microsoft.com/office/drawing/2014/main" id="{655B9CE2-96CE-4B33-9511-C413824ACE5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8" y="3600"/>
                        <a:ext cx="144" cy="192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</p:grpSp>
              </p:grpSp>
            </p:grpSp>
            <p:sp>
              <p:nvSpPr>
                <p:cNvPr id="100" name="AutoShape 156">
                  <a:extLst>
                    <a:ext uri="{FF2B5EF4-FFF2-40B4-BE49-F238E27FC236}">
                      <a16:creationId xmlns:a16="http://schemas.microsoft.com/office/drawing/2014/main" id="{581A64DC-328F-4278-809E-076E3E349A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4" y="2854"/>
                  <a:ext cx="59" cy="78"/>
                </a:xfrm>
                <a:prstGeom prst="diamond">
                  <a:avLst/>
                </a:prstGeom>
                <a:solidFill>
                  <a:srgbClr val="00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 sz="2400" b="1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01" name="AutoShape 157">
                  <a:extLst>
                    <a:ext uri="{FF2B5EF4-FFF2-40B4-BE49-F238E27FC236}">
                      <a16:creationId xmlns:a16="http://schemas.microsoft.com/office/drawing/2014/main" id="{91CB9DA0-9261-4F0B-BBA5-CB95B30CD5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4" y="2932"/>
                  <a:ext cx="59" cy="79"/>
                </a:xfrm>
                <a:prstGeom prst="diamond">
                  <a:avLst/>
                </a:prstGeom>
                <a:solidFill>
                  <a:srgbClr val="00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 sz="2400" b="1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02" name="AutoShape 158">
                  <a:extLst>
                    <a:ext uri="{FF2B5EF4-FFF2-40B4-BE49-F238E27FC236}">
                      <a16:creationId xmlns:a16="http://schemas.microsoft.com/office/drawing/2014/main" id="{14637EE4-BD30-4FDD-9185-F0ED7E28C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3" y="2932"/>
                  <a:ext cx="58" cy="79"/>
                </a:xfrm>
                <a:prstGeom prst="diamond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 sz="2400" b="1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98" name="Text Box 159">
                <a:extLst>
                  <a:ext uri="{FF2B5EF4-FFF2-40B4-BE49-F238E27FC236}">
                    <a16:creationId xmlns:a16="http://schemas.microsoft.com/office/drawing/2014/main" id="{3D21350C-A280-44CF-B61E-F617016801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85" y="2865"/>
                <a:ext cx="674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 sz="1400" dirty="0">
                    <a:solidFill>
                      <a:srgbClr val="003366"/>
                    </a:solidFill>
                    <a:latin typeface="+mn-lt"/>
                  </a:rPr>
                  <a:t>Endowment</a:t>
                </a:r>
              </a:p>
            </p:txBody>
          </p:sp>
        </p:grpSp>
        <p:sp>
          <p:nvSpPr>
            <p:cNvPr id="95" name="Text Box 213">
              <a:extLst>
                <a:ext uri="{FF2B5EF4-FFF2-40B4-BE49-F238E27FC236}">
                  <a16:creationId xmlns:a16="http://schemas.microsoft.com/office/drawing/2014/main" id="{169F72B1-53C5-48EC-86A1-908C21C865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100" y="516958"/>
              <a:ext cx="2730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dirty="0">
                  <a:solidFill>
                    <a:srgbClr val="003366"/>
                  </a:solidFill>
                  <a:latin typeface="Palatino Linotype" panose="02040502050505030304" pitchFamily="18" charset="0"/>
                </a:rPr>
                <a:t>3</a:t>
              </a: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D5E0155C-34D3-49CD-B350-32257A13C1B0}"/>
              </a:ext>
            </a:extLst>
          </p:cNvPr>
          <p:cNvGrpSpPr/>
          <p:nvPr/>
        </p:nvGrpSpPr>
        <p:grpSpPr>
          <a:xfrm>
            <a:off x="1143000" y="5708330"/>
            <a:ext cx="3598606" cy="902755"/>
            <a:chOff x="226100" y="237636"/>
            <a:chExt cx="3598606" cy="902755"/>
          </a:xfrm>
        </p:grpSpPr>
        <p:sp>
          <p:nvSpPr>
            <p:cNvPr id="135" name="AutoShape 120">
              <a:extLst>
                <a:ext uri="{FF2B5EF4-FFF2-40B4-BE49-F238E27FC236}">
                  <a16:creationId xmlns:a16="http://schemas.microsoft.com/office/drawing/2014/main" id="{4EF21F27-FDC6-4AE6-BD97-C13989254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825" y="237636"/>
              <a:ext cx="3573881" cy="902755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57150">
              <a:solidFill>
                <a:srgbClr val="99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6" name="Group 121">
              <a:extLst>
                <a:ext uri="{FF2B5EF4-FFF2-40B4-BE49-F238E27FC236}">
                  <a16:creationId xmlns:a16="http://schemas.microsoft.com/office/drawing/2014/main" id="{90A49A18-B97F-4DB1-A28D-FAD51219FB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5514" y="304800"/>
              <a:ext cx="2757489" cy="741363"/>
              <a:chOff x="1097" y="2720"/>
              <a:chExt cx="1737" cy="467"/>
            </a:xfrm>
          </p:grpSpPr>
          <p:grpSp>
            <p:nvGrpSpPr>
              <p:cNvPr id="138" name="Group 123">
                <a:extLst>
                  <a:ext uri="{FF2B5EF4-FFF2-40B4-BE49-F238E27FC236}">
                    <a16:creationId xmlns:a16="http://schemas.microsoft.com/office/drawing/2014/main" id="{CC016FEC-7D29-47AC-AA48-73896BAFF5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84" y="2720"/>
                <a:ext cx="250" cy="467"/>
                <a:chOff x="2585" y="2618"/>
                <a:chExt cx="295" cy="550"/>
              </a:xfrm>
            </p:grpSpPr>
            <p:grpSp>
              <p:nvGrpSpPr>
                <p:cNvPr id="140" name="Group 124">
                  <a:extLst>
                    <a:ext uri="{FF2B5EF4-FFF2-40B4-BE49-F238E27FC236}">
                      <a16:creationId xmlns:a16="http://schemas.microsoft.com/office/drawing/2014/main" id="{741FE04F-469D-4E04-B35E-C55ACB3EBC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85" y="2618"/>
                  <a:ext cx="295" cy="550"/>
                  <a:chOff x="2585" y="2618"/>
                  <a:chExt cx="295" cy="550"/>
                </a:xfrm>
              </p:grpSpPr>
              <p:grpSp>
                <p:nvGrpSpPr>
                  <p:cNvPr id="144" name="Group 126">
                    <a:extLst>
                      <a:ext uri="{FF2B5EF4-FFF2-40B4-BE49-F238E27FC236}">
                        <a16:creationId xmlns:a16="http://schemas.microsoft.com/office/drawing/2014/main" id="{1E328F81-4D08-47DD-8610-02CD7FFCA07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04" y="2815"/>
                    <a:ext cx="97" cy="156"/>
                    <a:chOff x="5040" y="3120"/>
                    <a:chExt cx="240" cy="384"/>
                  </a:xfrm>
                </p:grpSpPr>
                <p:sp>
                  <p:nvSpPr>
                    <p:cNvPr id="171" name="AutoShape 127">
                      <a:extLst>
                        <a:ext uri="{FF2B5EF4-FFF2-40B4-BE49-F238E27FC236}">
                          <a16:creationId xmlns:a16="http://schemas.microsoft.com/office/drawing/2014/main" id="{18627ACF-E0EF-486A-9BEA-E633C89DEEB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0" y="3312"/>
                      <a:ext cx="144" cy="192"/>
                    </a:xfrm>
                    <a:prstGeom prst="diamond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172" name="AutoShape 128">
                      <a:extLst>
                        <a:ext uri="{FF2B5EF4-FFF2-40B4-BE49-F238E27FC236}">
                          <a16:creationId xmlns:a16="http://schemas.microsoft.com/office/drawing/2014/main" id="{BB75F6AA-DDEB-4F7B-90B2-538919D1460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0" y="3120"/>
                      <a:ext cx="144" cy="192"/>
                    </a:xfrm>
                    <a:prstGeom prst="diamond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173" name="AutoShape 129">
                      <a:extLst>
                        <a:ext uri="{FF2B5EF4-FFF2-40B4-BE49-F238E27FC236}">
                          <a16:creationId xmlns:a16="http://schemas.microsoft.com/office/drawing/2014/main" id="{CFE6ADCA-0C04-4CE8-AE74-5DD2E2A3E44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3216"/>
                      <a:ext cx="144" cy="192"/>
                    </a:xfrm>
                    <a:prstGeom prst="diamond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</p:grpSp>
              <p:sp>
                <p:nvSpPr>
                  <p:cNvPr id="145" name="AutoShape 130">
                    <a:extLst>
                      <a:ext uri="{FF2B5EF4-FFF2-40B4-BE49-F238E27FC236}">
                        <a16:creationId xmlns:a16="http://schemas.microsoft.com/office/drawing/2014/main" id="{50C4C972-1F91-480A-8BDE-AF14B57CE85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03" y="2736"/>
                    <a:ext cx="59" cy="79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46" name="AutoShape 131">
                    <a:extLst>
                      <a:ext uri="{FF2B5EF4-FFF2-40B4-BE49-F238E27FC236}">
                        <a16:creationId xmlns:a16="http://schemas.microsoft.com/office/drawing/2014/main" id="{7B4BB977-8EE9-4117-BA53-112CAD868F4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2775"/>
                    <a:ext cx="59" cy="79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47" name="AutoShape 132">
                    <a:extLst>
                      <a:ext uri="{FF2B5EF4-FFF2-40B4-BE49-F238E27FC236}">
                        <a16:creationId xmlns:a16="http://schemas.microsoft.com/office/drawing/2014/main" id="{5B7F866E-59BA-4CD6-8F2C-15244ADA580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03" y="2972"/>
                    <a:ext cx="59" cy="78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48" name="AutoShape 133">
                    <a:extLst>
                      <a:ext uri="{FF2B5EF4-FFF2-40B4-BE49-F238E27FC236}">
                        <a16:creationId xmlns:a16="http://schemas.microsoft.com/office/drawing/2014/main" id="{616AFA86-6B4D-4BCD-B142-F3EBDDB38BF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25" y="2815"/>
                    <a:ext cx="59" cy="78"/>
                  </a:xfrm>
                  <a:prstGeom prst="diamond">
                    <a:avLst/>
                  </a:prstGeom>
                  <a:solidFill>
                    <a:srgbClr val="99FF66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49" name="AutoShape 134">
                    <a:extLst>
                      <a:ext uri="{FF2B5EF4-FFF2-40B4-BE49-F238E27FC236}">
                        <a16:creationId xmlns:a16="http://schemas.microsoft.com/office/drawing/2014/main" id="{C85CE25A-C6ED-4665-AC08-2F28302584F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25" y="2893"/>
                    <a:ext cx="59" cy="78"/>
                  </a:xfrm>
                  <a:prstGeom prst="diamond">
                    <a:avLst/>
                  </a:prstGeom>
                  <a:solidFill>
                    <a:srgbClr val="99FF66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50" name="AutoShape 135">
                    <a:extLst>
                      <a:ext uri="{FF2B5EF4-FFF2-40B4-BE49-F238E27FC236}">
                        <a16:creationId xmlns:a16="http://schemas.microsoft.com/office/drawing/2014/main" id="{B5BB719E-1E14-4CC9-949A-CADAD9AE7CB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2775"/>
                    <a:ext cx="58" cy="79"/>
                  </a:xfrm>
                  <a:prstGeom prst="diamond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51" name="AutoShape 136">
                    <a:extLst>
                      <a:ext uri="{FF2B5EF4-FFF2-40B4-BE49-F238E27FC236}">
                        <a16:creationId xmlns:a16="http://schemas.microsoft.com/office/drawing/2014/main" id="{C1F4A246-8995-40DC-9E6D-0A98F1DE511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2697"/>
                    <a:ext cx="58" cy="78"/>
                  </a:xfrm>
                  <a:prstGeom prst="diamond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52" name="AutoShape 137">
                    <a:extLst>
                      <a:ext uri="{FF2B5EF4-FFF2-40B4-BE49-F238E27FC236}">
                        <a16:creationId xmlns:a16="http://schemas.microsoft.com/office/drawing/2014/main" id="{D9AC1EDD-6224-4BDD-A6DA-581087B698F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3011"/>
                    <a:ext cx="58" cy="78"/>
                  </a:xfrm>
                  <a:prstGeom prst="diamond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53" name="AutoShape 138">
                    <a:extLst>
                      <a:ext uri="{FF2B5EF4-FFF2-40B4-BE49-F238E27FC236}">
                        <a16:creationId xmlns:a16="http://schemas.microsoft.com/office/drawing/2014/main" id="{2EDF2202-072A-45CE-8A7F-D4C127EB1E7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85" y="2854"/>
                    <a:ext cx="59" cy="78"/>
                  </a:xfrm>
                  <a:prstGeom prst="diamond">
                    <a:avLst/>
                  </a:prstGeom>
                  <a:solidFill>
                    <a:srgbClr val="FF00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grpSp>
                <p:nvGrpSpPr>
                  <p:cNvPr id="154" name="Group 139">
                    <a:extLst>
                      <a:ext uri="{FF2B5EF4-FFF2-40B4-BE49-F238E27FC236}">
                        <a16:creationId xmlns:a16="http://schemas.microsoft.com/office/drawing/2014/main" id="{32FA918A-94CE-43D9-96A2-EB48D391E10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782" y="2618"/>
                    <a:ext cx="98" cy="550"/>
                    <a:chOff x="2782" y="2618"/>
                    <a:chExt cx="98" cy="550"/>
                  </a:xfrm>
                </p:grpSpPr>
                <p:sp>
                  <p:nvSpPr>
                    <p:cNvPr id="155" name="AutoShape 140">
                      <a:extLst>
                        <a:ext uri="{FF2B5EF4-FFF2-40B4-BE49-F238E27FC236}">
                          <a16:creationId xmlns:a16="http://schemas.microsoft.com/office/drawing/2014/main" id="{7CE43156-72D3-4120-9B8E-D0F70E62883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1" y="2775"/>
                      <a:ext cx="59" cy="79"/>
                    </a:xfrm>
                    <a:prstGeom prst="diamond">
                      <a:avLst/>
                    </a:prstGeom>
                    <a:solidFill>
                      <a:srgbClr val="00FF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grpSp>
                  <p:nvGrpSpPr>
                    <p:cNvPr id="156" name="Group 141">
                      <a:extLst>
                        <a:ext uri="{FF2B5EF4-FFF2-40B4-BE49-F238E27FC236}">
                          <a16:creationId xmlns:a16="http://schemas.microsoft.com/office/drawing/2014/main" id="{B3049449-EB5D-4D0A-BD47-9236DCD4F7D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2" y="2618"/>
                      <a:ext cx="98" cy="550"/>
                      <a:chOff x="5232" y="2640"/>
                      <a:chExt cx="240" cy="1344"/>
                    </a:xfrm>
                  </p:grpSpPr>
                  <p:grpSp>
                    <p:nvGrpSpPr>
                      <p:cNvPr id="157" name="Group 142">
                        <a:extLst>
                          <a:ext uri="{FF2B5EF4-FFF2-40B4-BE49-F238E27FC236}">
                            <a16:creationId xmlns:a16="http://schemas.microsoft.com/office/drawing/2014/main" id="{DE919FD5-B9AB-47AB-A70E-627FADC90F2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32" y="2736"/>
                        <a:ext cx="144" cy="960"/>
                        <a:chOff x="5136" y="2832"/>
                        <a:chExt cx="144" cy="960"/>
                      </a:xfrm>
                    </p:grpSpPr>
                    <p:sp>
                      <p:nvSpPr>
                        <p:cNvPr id="167" name="AutoShape 143">
                          <a:extLst>
                            <a:ext uri="{FF2B5EF4-FFF2-40B4-BE49-F238E27FC236}">
                              <a16:creationId xmlns:a16="http://schemas.microsoft.com/office/drawing/2014/main" id="{65136CFE-180C-4254-B487-642F2AA88301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024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FF00F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68" name="AutoShape 144">
                          <a:extLst>
                            <a:ext uri="{FF2B5EF4-FFF2-40B4-BE49-F238E27FC236}">
                              <a16:creationId xmlns:a16="http://schemas.microsoft.com/office/drawing/2014/main" id="{FD77D6E6-2F6A-4DC7-8076-D12F11A17AAE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2832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FF00F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69" name="AutoShape 145">
                          <a:extLst>
                            <a:ext uri="{FF2B5EF4-FFF2-40B4-BE49-F238E27FC236}">
                              <a16:creationId xmlns:a16="http://schemas.microsoft.com/office/drawing/2014/main" id="{C203B771-571D-467F-A29E-5A919546327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408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FF00F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70" name="AutoShape 146">
                          <a:extLst>
                            <a:ext uri="{FF2B5EF4-FFF2-40B4-BE49-F238E27FC236}">
                              <a16:creationId xmlns:a16="http://schemas.microsoft.com/office/drawing/2014/main" id="{266A14C7-BC26-4EF9-AB5A-2AC77C29AB2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60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FF00F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158" name="Group 147">
                        <a:extLst>
                          <a:ext uri="{FF2B5EF4-FFF2-40B4-BE49-F238E27FC236}">
                            <a16:creationId xmlns:a16="http://schemas.microsoft.com/office/drawing/2014/main" id="{F5A76EC9-A676-411C-957F-392E425F3CA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28" y="2640"/>
                        <a:ext cx="144" cy="960"/>
                        <a:chOff x="5136" y="2832"/>
                        <a:chExt cx="144" cy="960"/>
                      </a:xfrm>
                    </p:grpSpPr>
                    <p:sp>
                      <p:nvSpPr>
                        <p:cNvPr id="163" name="AutoShape 148">
                          <a:extLst>
                            <a:ext uri="{FF2B5EF4-FFF2-40B4-BE49-F238E27FC236}">
                              <a16:creationId xmlns:a16="http://schemas.microsoft.com/office/drawing/2014/main" id="{910FA419-96D0-4A95-8DF6-1392235BB94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024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00FF0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64" name="AutoShape 149">
                          <a:extLst>
                            <a:ext uri="{FF2B5EF4-FFF2-40B4-BE49-F238E27FC236}">
                              <a16:creationId xmlns:a16="http://schemas.microsoft.com/office/drawing/2014/main" id="{661380C9-404F-431A-87DA-E039E9961415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2832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00FF0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65" name="AutoShape 150">
                          <a:extLst>
                            <a:ext uri="{FF2B5EF4-FFF2-40B4-BE49-F238E27FC236}">
                              <a16:creationId xmlns:a16="http://schemas.microsoft.com/office/drawing/2014/main" id="{668420F4-DD19-4FB6-A864-C8BD84CCA4C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408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00FF0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66" name="AutoShape 151">
                          <a:extLst>
                            <a:ext uri="{FF2B5EF4-FFF2-40B4-BE49-F238E27FC236}">
                              <a16:creationId xmlns:a16="http://schemas.microsoft.com/office/drawing/2014/main" id="{BFFE72C6-B2CE-4F4D-A4C0-F971AC5BB01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36" y="360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00FF00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59" name="AutoShape 152">
                        <a:extLst>
                          <a:ext uri="{FF2B5EF4-FFF2-40B4-BE49-F238E27FC236}">
                            <a16:creationId xmlns:a16="http://schemas.microsoft.com/office/drawing/2014/main" id="{B21936EC-086D-464B-A7FD-FA3F567A10B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32" y="3120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FF00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160" name="AutoShape 153">
                        <a:extLst>
                          <a:ext uri="{FF2B5EF4-FFF2-40B4-BE49-F238E27FC236}">
                            <a16:creationId xmlns:a16="http://schemas.microsoft.com/office/drawing/2014/main" id="{1882352F-F42A-45FD-A69D-9DAAE8C4C2F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32" y="3696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FF00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161" name="AutoShape 154">
                        <a:extLst>
                          <a:ext uri="{FF2B5EF4-FFF2-40B4-BE49-F238E27FC236}">
                            <a16:creationId xmlns:a16="http://schemas.microsoft.com/office/drawing/2014/main" id="{9ADC41A5-1F51-46EB-9353-ACE7F7895B6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8" y="3792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00FF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162" name="AutoShape 155">
                        <a:extLst>
                          <a:ext uri="{FF2B5EF4-FFF2-40B4-BE49-F238E27FC236}">
                            <a16:creationId xmlns:a16="http://schemas.microsoft.com/office/drawing/2014/main" id="{E91BF0E2-DA18-4A93-A1A8-6116E487D1B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28" y="3600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00FF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</p:grpSp>
              </p:grpSp>
            </p:grpSp>
            <p:sp>
              <p:nvSpPr>
                <p:cNvPr id="141" name="AutoShape 156">
                  <a:extLst>
                    <a:ext uri="{FF2B5EF4-FFF2-40B4-BE49-F238E27FC236}">
                      <a16:creationId xmlns:a16="http://schemas.microsoft.com/office/drawing/2014/main" id="{C9438107-82EF-498F-9E82-A90DCA4D21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4" y="2854"/>
                  <a:ext cx="59" cy="78"/>
                </a:xfrm>
                <a:prstGeom prst="diamond">
                  <a:avLst/>
                </a:prstGeom>
                <a:solidFill>
                  <a:srgbClr val="00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 sz="2400" b="1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42" name="AutoShape 157">
                  <a:extLst>
                    <a:ext uri="{FF2B5EF4-FFF2-40B4-BE49-F238E27FC236}">
                      <a16:creationId xmlns:a16="http://schemas.microsoft.com/office/drawing/2014/main" id="{6C8FD508-B098-4E16-97F2-98F2992207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4" y="2932"/>
                  <a:ext cx="59" cy="79"/>
                </a:xfrm>
                <a:prstGeom prst="diamond">
                  <a:avLst/>
                </a:prstGeom>
                <a:solidFill>
                  <a:srgbClr val="00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 sz="2400" b="1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143" name="AutoShape 158">
                  <a:extLst>
                    <a:ext uri="{FF2B5EF4-FFF2-40B4-BE49-F238E27FC236}">
                      <a16:creationId xmlns:a16="http://schemas.microsoft.com/office/drawing/2014/main" id="{20382866-8409-433D-B59D-77C8E68DE2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43" y="2932"/>
                  <a:ext cx="58" cy="79"/>
                </a:xfrm>
                <a:prstGeom prst="diamond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 sz="2400" b="1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39" name="Text Box 159">
                <a:extLst>
                  <a:ext uri="{FF2B5EF4-FFF2-40B4-BE49-F238E27FC236}">
                    <a16:creationId xmlns:a16="http://schemas.microsoft.com/office/drawing/2014/main" id="{2B53E725-6E94-453A-9AE2-081E26FA99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7" y="2778"/>
                <a:ext cx="1158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en-US" sz="3200">
                    <a:solidFill>
                      <a:srgbClr val="003366"/>
                    </a:solidFill>
                    <a:latin typeface="+mn-lt"/>
                  </a:rPr>
                  <a:t>Exaltation</a:t>
                </a:r>
                <a:endParaRPr lang="en-US" altLang="en-US" sz="3200" dirty="0">
                  <a:solidFill>
                    <a:srgbClr val="003366"/>
                  </a:solidFill>
                  <a:latin typeface="+mn-lt"/>
                </a:endParaRPr>
              </a:p>
            </p:txBody>
          </p:sp>
        </p:grpSp>
        <p:sp>
          <p:nvSpPr>
            <p:cNvPr id="137" name="Text Box 213">
              <a:extLst>
                <a:ext uri="{FF2B5EF4-FFF2-40B4-BE49-F238E27FC236}">
                  <a16:creationId xmlns:a16="http://schemas.microsoft.com/office/drawing/2014/main" id="{DC114E1C-CAB8-41B8-86DB-AD908507F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100" y="516958"/>
              <a:ext cx="274434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 b="1" dirty="0">
                  <a:solidFill>
                    <a:srgbClr val="003366"/>
                  </a:solidFill>
                  <a:latin typeface="Palatino Linotype" panose="02040502050505030304" pitchFamily="18" charset="0"/>
                </a:rPr>
                <a:t>4</a:t>
              </a:r>
            </a:p>
          </p:txBody>
        </p:sp>
      </p:grpSp>
      <p:sp>
        <p:nvSpPr>
          <p:cNvPr id="174" name="Text Box 161">
            <a:extLst>
              <a:ext uri="{FF2B5EF4-FFF2-40B4-BE49-F238E27FC236}">
                <a16:creationId xmlns:a16="http://schemas.microsoft.com/office/drawing/2014/main" id="{2B60CA49-8C2C-47CF-B442-E55FF64F3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648670"/>
            <a:ext cx="60166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00FF00"/>
                </a:solidFill>
                <a:latin typeface="+mn-lt"/>
              </a:rPr>
              <a:t>Baptized Latter-day Saints</a:t>
            </a:r>
          </a:p>
          <a:p>
            <a:r>
              <a:rPr lang="en-US" altLang="en-US" i="1" dirty="0">
                <a:solidFill>
                  <a:srgbClr val="FFFF00"/>
                </a:solidFill>
                <a:latin typeface="+mn-lt"/>
              </a:rPr>
              <a:t>Working Knowledge</a:t>
            </a:r>
            <a:r>
              <a:rPr lang="en-US" altLang="en-US" i="1" dirty="0">
                <a:solidFill>
                  <a:schemeClr val="bg1"/>
                </a:solidFill>
                <a:latin typeface="+mn-lt"/>
              </a:rPr>
              <a:t>, Understanding, Light, Intelligence</a:t>
            </a:r>
          </a:p>
          <a:p>
            <a:r>
              <a:rPr lang="en-US" altLang="en-US" dirty="0">
                <a:solidFill>
                  <a:srgbClr val="FF0000"/>
                </a:solidFill>
                <a:latin typeface="+mn-lt"/>
              </a:rPr>
              <a:t>Blind Spots</a:t>
            </a:r>
          </a:p>
        </p:txBody>
      </p:sp>
      <p:sp>
        <p:nvSpPr>
          <p:cNvPr id="175" name="Text Box 161">
            <a:extLst>
              <a:ext uri="{FF2B5EF4-FFF2-40B4-BE49-F238E27FC236}">
                <a16:creationId xmlns:a16="http://schemas.microsoft.com/office/drawing/2014/main" id="{78A2D441-4616-4615-A2CC-423961B39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782270"/>
            <a:ext cx="601979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00FF00"/>
                </a:solidFill>
                <a:latin typeface="+mn-lt"/>
              </a:rPr>
              <a:t>Resurrected Celestial Being</a:t>
            </a:r>
          </a:p>
          <a:p>
            <a:r>
              <a:rPr lang="en-US" altLang="en-US" i="1" dirty="0">
                <a:solidFill>
                  <a:srgbClr val="00FF00"/>
                </a:solidFill>
                <a:latin typeface="+mn-lt"/>
              </a:rPr>
              <a:t>Perfect Knowledge</a:t>
            </a:r>
            <a:r>
              <a:rPr lang="en-US" altLang="en-US" i="1" dirty="0">
                <a:solidFill>
                  <a:schemeClr val="bg1"/>
                </a:solidFill>
                <a:latin typeface="+mn-lt"/>
              </a:rPr>
              <a:t>, Understanding, Light, Intelligence</a:t>
            </a:r>
          </a:p>
          <a:p>
            <a:r>
              <a:rPr lang="en-US" altLang="en-US" dirty="0">
                <a:solidFill>
                  <a:srgbClr val="00FF00"/>
                </a:solidFill>
                <a:latin typeface="+mn-lt"/>
              </a:rPr>
              <a:t>No Blind Spots</a:t>
            </a:r>
          </a:p>
        </p:txBody>
      </p:sp>
      <p:sp>
        <p:nvSpPr>
          <p:cNvPr id="176" name="Text Box 161">
            <a:extLst>
              <a:ext uri="{FF2B5EF4-FFF2-40B4-BE49-F238E27FC236}">
                <a16:creationId xmlns:a16="http://schemas.microsoft.com/office/drawing/2014/main" id="{33773BD4-B910-4054-8121-5BE60AD41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2805" y="4715470"/>
            <a:ext cx="601979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00FF00"/>
                </a:solidFill>
                <a:latin typeface="+mn-lt"/>
              </a:rPr>
              <a:t>Temple Worthy Latter-day Saints</a:t>
            </a:r>
          </a:p>
          <a:p>
            <a:r>
              <a:rPr lang="en-US" altLang="en-US" i="1" dirty="0">
                <a:solidFill>
                  <a:srgbClr val="FFFF00"/>
                </a:solidFill>
                <a:latin typeface="+mn-lt"/>
              </a:rPr>
              <a:t>Higher Knowledge</a:t>
            </a:r>
            <a:r>
              <a:rPr lang="en-US" altLang="en-US" i="1" dirty="0">
                <a:solidFill>
                  <a:schemeClr val="bg1"/>
                </a:solidFill>
                <a:latin typeface="+mn-lt"/>
              </a:rPr>
              <a:t>, Understanding, Light, Intelligence</a:t>
            </a:r>
          </a:p>
          <a:p>
            <a:r>
              <a:rPr lang="en-US" altLang="en-US" dirty="0">
                <a:solidFill>
                  <a:srgbClr val="FF0000"/>
                </a:solidFill>
                <a:latin typeface="+mn-lt"/>
              </a:rPr>
              <a:t>Fewer Blind Spots</a:t>
            </a:r>
          </a:p>
        </p:txBody>
      </p:sp>
      <p:pic>
        <p:nvPicPr>
          <p:cNvPr id="177" name="Picture 176">
            <a:extLst>
              <a:ext uri="{FF2B5EF4-FFF2-40B4-BE49-F238E27FC236}">
                <a16:creationId xmlns:a16="http://schemas.microsoft.com/office/drawing/2014/main" id="{C0F2B518-120C-4A79-9D1A-B08FB03B4C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573" y="3793390"/>
            <a:ext cx="456709" cy="749764"/>
          </a:xfrm>
          <a:prstGeom prst="rect">
            <a:avLst/>
          </a:prstGeom>
        </p:spPr>
      </p:pic>
      <p:pic>
        <p:nvPicPr>
          <p:cNvPr id="178" name="Picture 177">
            <a:extLst>
              <a:ext uri="{FF2B5EF4-FFF2-40B4-BE49-F238E27FC236}">
                <a16:creationId xmlns:a16="http://schemas.microsoft.com/office/drawing/2014/main" id="{F41EF491-D347-4A71-B225-6E7B39774FB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573" y="4779140"/>
            <a:ext cx="457993" cy="772301"/>
          </a:xfrm>
          <a:prstGeom prst="rect">
            <a:avLst/>
          </a:prstGeom>
        </p:spPr>
      </p:pic>
      <p:pic>
        <p:nvPicPr>
          <p:cNvPr id="180" name="Picture 179">
            <a:extLst>
              <a:ext uri="{FF2B5EF4-FFF2-40B4-BE49-F238E27FC236}">
                <a16:creationId xmlns:a16="http://schemas.microsoft.com/office/drawing/2014/main" id="{42C4B042-791C-453A-87C9-1CF717AB1AA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515" y="5728544"/>
            <a:ext cx="1129509" cy="1091859"/>
          </a:xfrm>
          <a:prstGeom prst="rect">
            <a:avLst/>
          </a:prstGeom>
        </p:spPr>
      </p:pic>
      <p:sp>
        <p:nvSpPr>
          <p:cNvPr id="181" name="Rectangle 180">
            <a:extLst>
              <a:ext uri="{FF2B5EF4-FFF2-40B4-BE49-F238E27FC236}">
                <a16:creationId xmlns:a16="http://schemas.microsoft.com/office/drawing/2014/main" id="{14987C2A-6F44-4144-9C4A-14D409DDABF4}"/>
              </a:ext>
            </a:extLst>
          </p:cNvPr>
          <p:cNvSpPr/>
          <p:nvPr/>
        </p:nvSpPr>
        <p:spPr>
          <a:xfrm>
            <a:off x="5029200" y="2514600"/>
            <a:ext cx="6848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i="1" dirty="0">
                <a:solidFill>
                  <a:srgbClr val="FFFF00"/>
                </a:solidFill>
                <a:latin typeface="+mn-lt"/>
              </a:rPr>
              <a:t>Candle</a:t>
            </a:r>
            <a:endParaRPr lang="en-US" sz="1400" dirty="0">
              <a:latin typeface="+mn-lt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262F5E1C-8A07-4D87-8E17-86917C9E2312}"/>
              </a:ext>
            </a:extLst>
          </p:cNvPr>
          <p:cNvSpPr/>
          <p:nvPr/>
        </p:nvSpPr>
        <p:spPr>
          <a:xfrm>
            <a:off x="4962632" y="3545219"/>
            <a:ext cx="773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i="1" dirty="0">
                <a:solidFill>
                  <a:srgbClr val="FFFF00"/>
                </a:solidFill>
                <a:latin typeface="+mn-lt"/>
              </a:rPr>
              <a:t>40 Watt</a:t>
            </a:r>
            <a:endParaRPr lang="en-US" sz="1400" dirty="0">
              <a:latin typeface="+mn-lt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78338C70-A5F5-415A-A74D-6E9F371CF2D8}"/>
              </a:ext>
            </a:extLst>
          </p:cNvPr>
          <p:cNvSpPr/>
          <p:nvPr/>
        </p:nvSpPr>
        <p:spPr>
          <a:xfrm>
            <a:off x="4929197" y="4554028"/>
            <a:ext cx="8653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i="1" dirty="0">
                <a:solidFill>
                  <a:srgbClr val="FFFF00"/>
                </a:solidFill>
                <a:latin typeface="+mn-lt"/>
              </a:rPr>
              <a:t>100 Watt</a:t>
            </a:r>
            <a:endParaRPr lang="en-US" sz="1400" dirty="0">
              <a:latin typeface="+mn-lt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DD542C86-8789-4DD9-B2F5-BB73F2AAAF30}"/>
              </a:ext>
            </a:extLst>
          </p:cNvPr>
          <p:cNvSpPr/>
          <p:nvPr/>
        </p:nvSpPr>
        <p:spPr>
          <a:xfrm>
            <a:off x="4800929" y="5621605"/>
            <a:ext cx="11729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i="1" dirty="0">
                <a:solidFill>
                  <a:srgbClr val="FFFF00"/>
                </a:solidFill>
                <a:latin typeface="+mn-lt"/>
              </a:rPr>
              <a:t>Full Spectrum</a:t>
            </a:r>
            <a:endParaRPr lang="en-US" sz="1400" dirty="0">
              <a:latin typeface="+mn-lt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84CFCC31-5BF3-4DA4-80ED-748757C7DD33}"/>
              </a:ext>
            </a:extLst>
          </p:cNvPr>
          <p:cNvSpPr txBox="1"/>
          <p:nvPr/>
        </p:nvSpPr>
        <p:spPr>
          <a:xfrm>
            <a:off x="139874" y="685800"/>
            <a:ext cx="119759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 Brigham Young: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“I will not say, as do many, that the more I learn the more I am satisfied that I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 nothing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for the more I learn the more I discern an </a:t>
            </a:r>
            <a:r>
              <a:rPr lang="en-US" dirty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eternity of knowledge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improve upon.”</a:t>
            </a:r>
            <a:r>
              <a:rPr lang="en-US" dirty="0">
                <a:solidFill>
                  <a:srgbClr val="00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(JD 7:162)</a:t>
            </a:r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423F71C3-9160-4E4B-B1B4-80DBDCD718C5}"/>
              </a:ext>
            </a:extLst>
          </p:cNvPr>
          <p:cNvSpPr/>
          <p:nvPr/>
        </p:nvSpPr>
        <p:spPr>
          <a:xfrm>
            <a:off x="147016" y="1361182"/>
            <a:ext cx="1196878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FF00"/>
                </a:solidFill>
                <a:latin typeface="+mn-lt"/>
              </a:rPr>
              <a:t>Elder D. Todd Christofferson: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“With a deepening reverence for sacred things, your </a:t>
            </a:r>
            <a:r>
              <a:rPr lang="en-US" dirty="0">
                <a:solidFill>
                  <a:srgbClr val="00FF00"/>
                </a:solidFill>
                <a:latin typeface="+mn-lt"/>
              </a:rPr>
              <a:t>understanding grows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. The scriptures speak of it as a light that grows “brighter and brighter until the </a:t>
            </a:r>
            <a:r>
              <a:rPr lang="en-US" dirty="0">
                <a:solidFill>
                  <a:srgbClr val="00FF00"/>
                </a:solidFill>
                <a:latin typeface="+mn-lt"/>
              </a:rPr>
              <a:t>perfect day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”. That process is also described as progressing from grace to grace. The Savior Himself progressed in that way until He received a </a:t>
            </a:r>
            <a:r>
              <a:rPr lang="en-US" dirty="0">
                <a:solidFill>
                  <a:srgbClr val="00FF00"/>
                </a:solidFill>
                <a:latin typeface="+mn-lt"/>
              </a:rPr>
              <a:t>fullness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, and you may follow in His footsteps.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latin typeface="+mn-lt"/>
              </a:rPr>
              <a:t>(A Sense of the Sacred, Nov. 7, 2004) </a:t>
            </a:r>
            <a:endParaRPr lang="en-US" sz="1400" dirty="0">
              <a:solidFill>
                <a:schemeClr val="bg1"/>
              </a:solidFill>
              <a:effectLst/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A08C70-367D-4058-BFAE-553C8FF3D22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377" y="2730876"/>
            <a:ext cx="289656" cy="69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14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174" grpId="0"/>
      <p:bldP spid="175" grpId="0"/>
      <p:bldP spid="176" grpId="0"/>
      <p:bldP spid="181" grpId="0"/>
      <p:bldP spid="182" grpId="0"/>
      <p:bldP spid="183" grpId="0"/>
      <p:bldP spid="184" grpId="0"/>
      <p:bldP spid="1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7</a:t>
            </a:fld>
            <a:endParaRPr lang="en-US" dirty="0"/>
          </a:p>
        </p:txBody>
      </p:sp>
      <p:sp>
        <p:nvSpPr>
          <p:cNvPr id="5" name="Text Box 163">
            <a:extLst>
              <a:ext uri="{FF2B5EF4-FFF2-40B4-BE49-F238E27FC236}">
                <a16:creationId xmlns:a16="http://schemas.microsoft.com/office/drawing/2014/main" id="{7F31D05A-0CC1-46E9-BCC8-BA6204F5F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97185"/>
            <a:ext cx="117348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200" b="1" dirty="0">
                <a:solidFill>
                  <a:srgbClr val="00FF00"/>
                </a:solidFill>
                <a:latin typeface="+mn-lt"/>
                <a:cs typeface="Arial" charset="0"/>
              </a:rPr>
              <a:t>D&amp;C 84:45-46</a:t>
            </a:r>
          </a:p>
          <a:p>
            <a:pPr eaLnBrk="1" hangingPunct="1">
              <a:defRPr/>
            </a:pP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45. For the word of the Lord is truth, and whatsoever is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truth is light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, and whatsoever is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light is Spirit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, even the Spirit of Jesus Christ.</a:t>
            </a:r>
          </a:p>
          <a:p>
            <a:pPr eaLnBrk="1" hangingPunct="1">
              <a:defRPr/>
            </a:pPr>
            <a:endParaRPr lang="en-US" sz="800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eaLnBrk="1" hangingPunct="1">
              <a:defRPr/>
            </a:pP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46. And the Spirit giveth light to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every man 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that cometh into the world; and the Spirit </a:t>
            </a:r>
            <a:r>
              <a:rPr lang="en-US" sz="2200" dirty="0" err="1">
                <a:solidFill>
                  <a:schemeClr val="bg1"/>
                </a:solidFill>
                <a:latin typeface="+mn-lt"/>
                <a:cs typeface="Arial" charset="0"/>
              </a:rPr>
              <a:t>enlighteneth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 every man through the world, that </a:t>
            </a:r>
            <a:r>
              <a:rPr lang="en-US" sz="2200" dirty="0" err="1">
                <a:solidFill>
                  <a:schemeClr val="bg1"/>
                </a:solidFill>
                <a:latin typeface="+mn-lt"/>
                <a:cs typeface="Arial" charset="0"/>
              </a:rPr>
              <a:t>hearkeneth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 to the voice of the Spirit. </a:t>
            </a:r>
            <a:endParaRPr lang="en-CA" sz="2200" baseline="30000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6" name="Text Box 167">
            <a:extLst>
              <a:ext uri="{FF2B5EF4-FFF2-40B4-BE49-F238E27FC236}">
                <a16:creationId xmlns:a16="http://schemas.microsoft.com/office/drawing/2014/main" id="{BEBE8CB7-ADA0-4123-A372-9D40E5B3E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37537"/>
            <a:ext cx="11582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CA" sz="2200" b="1" dirty="0">
                <a:solidFill>
                  <a:srgbClr val="00FF00"/>
                </a:solidFill>
                <a:latin typeface="+mn-lt"/>
                <a:cs typeface="Arial" charset="0"/>
              </a:rPr>
              <a:t>President John Taylor: </a:t>
            </a:r>
            <a:r>
              <a:rPr lang="en-CA" sz="2200" dirty="0">
                <a:solidFill>
                  <a:schemeClr val="bg1"/>
                </a:solidFill>
                <a:latin typeface="+mn-lt"/>
                <a:cs typeface="Arial" charset="0"/>
              </a:rPr>
              <a:t>“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The world, as I have told you, unaided by the gift of the Holy Ghost, unaided by the Gospel and the light of revelation, are left to </a:t>
            </a:r>
            <a:r>
              <a:rPr lang="en-US" sz="2200" dirty="0">
                <a:solidFill>
                  <a:srgbClr val="FF0000"/>
                </a:solidFill>
                <a:latin typeface="+mn-lt"/>
                <a:cs typeface="Arial" charset="0"/>
              </a:rPr>
              <a:t>grope a good deal in the dark.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” </a:t>
            </a:r>
            <a:r>
              <a:rPr lang="en-US" sz="1400" dirty="0">
                <a:solidFill>
                  <a:schemeClr val="bg1"/>
                </a:solidFill>
                <a:latin typeface="+mn-lt"/>
                <a:cs typeface="Arial" charset="0"/>
              </a:rPr>
              <a:t>(JD:23:372)</a:t>
            </a:r>
            <a:endParaRPr lang="en-CA" sz="1400" baseline="30000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7" name="Text Box 17">
            <a:extLst>
              <a:ext uri="{FF2B5EF4-FFF2-40B4-BE49-F238E27FC236}">
                <a16:creationId xmlns:a16="http://schemas.microsoft.com/office/drawing/2014/main" id="{E0FC5950-B9C9-4BE7-A7CA-220649930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rgbClr val="00FF00"/>
                </a:solidFill>
                <a:latin typeface="+mn-lt"/>
                <a:cs typeface="Arial" charset="0"/>
              </a:rPr>
              <a:t>LIGHT OF CHRIST</a:t>
            </a:r>
          </a:p>
        </p:txBody>
      </p:sp>
      <p:sp>
        <p:nvSpPr>
          <p:cNvPr id="8" name="Text Box 160">
            <a:extLst>
              <a:ext uri="{FF2B5EF4-FFF2-40B4-BE49-F238E27FC236}">
                <a16:creationId xmlns:a16="http://schemas.microsoft.com/office/drawing/2014/main" id="{0C5AA524-9343-45E0-B813-14949E673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78559"/>
            <a:ext cx="11811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CA" sz="2200" dirty="0">
                <a:solidFill>
                  <a:srgbClr val="FFFF09"/>
                </a:solidFill>
                <a:latin typeface="+mn-lt"/>
                <a:cs typeface="Arial" charset="0"/>
              </a:rPr>
              <a:t>This</a:t>
            </a:r>
            <a:r>
              <a:rPr lang="en-CA" sz="2200" b="1" i="1" dirty="0">
                <a:solidFill>
                  <a:srgbClr val="FFFF09"/>
                </a:solidFill>
                <a:latin typeface="+mn-lt"/>
                <a:cs typeface="Arial" charset="0"/>
              </a:rPr>
              <a:t> first</a:t>
            </a:r>
            <a:r>
              <a:rPr lang="en-CA" sz="2200" dirty="0">
                <a:solidFill>
                  <a:srgbClr val="FFFF09"/>
                </a:solidFill>
                <a:latin typeface="+mn-lt"/>
                <a:cs typeface="Arial" charset="0"/>
              </a:rPr>
              <a:t> illustration depicts the </a:t>
            </a:r>
            <a:r>
              <a:rPr lang="en-CA" sz="2200" i="1" dirty="0">
                <a:solidFill>
                  <a:srgbClr val="FFFF09"/>
                </a:solidFill>
                <a:latin typeface="+mn-lt"/>
                <a:cs typeface="Arial" charset="0"/>
              </a:rPr>
              <a:t>“light of Christ”</a:t>
            </a:r>
            <a:r>
              <a:rPr lang="en-CA" sz="2200" dirty="0">
                <a:solidFill>
                  <a:srgbClr val="FFFF09"/>
                </a:solidFill>
                <a:latin typeface="+mn-lt"/>
                <a:cs typeface="Arial" charset="0"/>
              </a:rPr>
              <a:t> which constitutes the mental and spiritual illumination granted unto all mankind to guide their actions.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BA1CDCD-1D39-4AB9-8401-9DCA07C79AB9}"/>
              </a:ext>
            </a:extLst>
          </p:cNvPr>
          <p:cNvSpPr/>
          <p:nvPr/>
        </p:nvSpPr>
        <p:spPr>
          <a:xfrm>
            <a:off x="8948076" y="1396696"/>
            <a:ext cx="9156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>
                <a:solidFill>
                  <a:srgbClr val="FFFF00"/>
                </a:solidFill>
                <a:latin typeface="+mn-lt"/>
              </a:rPr>
              <a:t>Candle</a:t>
            </a:r>
            <a:endParaRPr lang="en-US" sz="2000" b="1" dirty="0">
              <a:latin typeface="+mn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D578AAE-EB8E-4721-86BD-D28D8F03E9D3}"/>
              </a:ext>
            </a:extLst>
          </p:cNvPr>
          <p:cNvGrpSpPr/>
          <p:nvPr/>
        </p:nvGrpSpPr>
        <p:grpSpPr>
          <a:xfrm>
            <a:off x="2889320" y="1117907"/>
            <a:ext cx="4856448" cy="940788"/>
            <a:chOff x="2772697" y="1616179"/>
            <a:chExt cx="4856448" cy="940788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3781666D-DE3C-4614-AE08-BF4A4A606E4F}"/>
                </a:ext>
              </a:extLst>
            </p:cNvPr>
            <p:cNvGrpSpPr/>
            <p:nvPr/>
          </p:nvGrpSpPr>
          <p:grpSpPr>
            <a:xfrm>
              <a:off x="2772697" y="1616179"/>
              <a:ext cx="4847303" cy="902755"/>
              <a:chOff x="226100" y="237636"/>
              <a:chExt cx="4847303" cy="902755"/>
            </a:xfrm>
          </p:grpSpPr>
          <p:sp>
            <p:nvSpPr>
              <p:cNvPr id="16" name="AutoShape 120">
                <a:extLst>
                  <a:ext uri="{FF2B5EF4-FFF2-40B4-BE49-F238E27FC236}">
                    <a16:creationId xmlns:a16="http://schemas.microsoft.com/office/drawing/2014/main" id="{A4D1812E-F2D0-4601-A1D3-D24265C174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25" y="237636"/>
                <a:ext cx="4822578" cy="902755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57150">
                <a:solidFill>
                  <a:srgbClr val="99CC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121">
                <a:extLst>
                  <a:ext uri="{FF2B5EF4-FFF2-40B4-BE49-F238E27FC236}">
                    <a16:creationId xmlns:a16="http://schemas.microsoft.com/office/drawing/2014/main" id="{1D832371-3D66-46FC-BC17-C955B4A0DA2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3550" y="304800"/>
                <a:ext cx="3228975" cy="741363"/>
                <a:chOff x="806" y="2720"/>
                <a:chExt cx="2034" cy="467"/>
              </a:xfrm>
            </p:grpSpPr>
            <p:pic>
              <p:nvPicPr>
                <p:cNvPr id="19" name="Picture 122">
                  <a:extLst>
                    <a:ext uri="{FF2B5EF4-FFF2-40B4-BE49-F238E27FC236}">
                      <a16:creationId xmlns:a16="http://schemas.microsoft.com/office/drawing/2014/main" id="{E3528AC0-0841-42C2-AE1A-49F2D5B00A5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6" y="2825"/>
                  <a:ext cx="586" cy="2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0" name="Group 123">
                  <a:extLst>
                    <a:ext uri="{FF2B5EF4-FFF2-40B4-BE49-F238E27FC236}">
                      <a16:creationId xmlns:a16="http://schemas.microsoft.com/office/drawing/2014/main" id="{BB47176E-2207-431A-B0A4-BB46975DD58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56" y="2720"/>
                  <a:ext cx="1384" cy="467"/>
                  <a:chOff x="1250" y="2618"/>
                  <a:chExt cx="1630" cy="550"/>
                </a:xfrm>
              </p:grpSpPr>
              <p:grpSp>
                <p:nvGrpSpPr>
                  <p:cNvPr id="22" name="Group 124">
                    <a:extLst>
                      <a:ext uri="{FF2B5EF4-FFF2-40B4-BE49-F238E27FC236}">
                        <a16:creationId xmlns:a16="http://schemas.microsoft.com/office/drawing/2014/main" id="{84923437-0A3A-4D48-BBF5-D732B0B4E28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50" y="2618"/>
                    <a:ext cx="1630" cy="550"/>
                    <a:chOff x="1250" y="2618"/>
                    <a:chExt cx="1630" cy="550"/>
                  </a:xfrm>
                </p:grpSpPr>
                <p:sp>
                  <p:nvSpPr>
                    <p:cNvPr id="26" name="AutoShape 125">
                      <a:extLst>
                        <a:ext uri="{FF2B5EF4-FFF2-40B4-BE49-F238E27FC236}">
                          <a16:creationId xmlns:a16="http://schemas.microsoft.com/office/drawing/2014/main" id="{21B3666C-64BF-4359-85F5-4FBD873E915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6200000">
                      <a:off x="1962" y="2107"/>
                      <a:ext cx="147" cy="1572"/>
                    </a:xfrm>
                    <a:prstGeom prst="triangle">
                      <a:avLst>
                        <a:gd name="adj" fmla="val 50000"/>
                      </a:avLst>
                    </a:prstGeom>
                    <a:solidFill>
                      <a:srgbClr val="FFFF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7" name="Group 126">
                      <a:extLst>
                        <a:ext uri="{FF2B5EF4-FFF2-40B4-BE49-F238E27FC236}">
                          <a16:creationId xmlns:a16="http://schemas.microsoft.com/office/drawing/2014/main" id="{F2C4E04D-CBBD-4FCA-8BCB-BC0102220DF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04" y="2815"/>
                      <a:ext cx="97" cy="156"/>
                      <a:chOff x="5040" y="3120"/>
                      <a:chExt cx="240" cy="384"/>
                    </a:xfrm>
                  </p:grpSpPr>
                  <p:sp>
                    <p:nvSpPr>
                      <p:cNvPr id="54" name="AutoShape 127">
                        <a:extLst>
                          <a:ext uri="{FF2B5EF4-FFF2-40B4-BE49-F238E27FC236}">
                            <a16:creationId xmlns:a16="http://schemas.microsoft.com/office/drawing/2014/main" id="{BEEF95BC-BCE0-4A5D-992C-2BAD12159460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40" y="3312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80808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55" name="AutoShape 128">
                        <a:extLst>
                          <a:ext uri="{FF2B5EF4-FFF2-40B4-BE49-F238E27FC236}">
                            <a16:creationId xmlns:a16="http://schemas.microsoft.com/office/drawing/2014/main" id="{9745CC45-A840-4825-AC18-1B3ADE5F268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40" y="3120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80808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56" name="AutoShape 129">
                        <a:extLst>
                          <a:ext uri="{FF2B5EF4-FFF2-40B4-BE49-F238E27FC236}">
                            <a16:creationId xmlns:a16="http://schemas.microsoft.com/office/drawing/2014/main" id="{2FC570C8-C1C5-4A9F-BC86-0A936BAA802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36" y="3216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80808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8" name="AutoShape 130">
                      <a:extLst>
                        <a:ext uri="{FF2B5EF4-FFF2-40B4-BE49-F238E27FC236}">
                          <a16:creationId xmlns:a16="http://schemas.microsoft.com/office/drawing/2014/main" id="{63F7F2D4-603E-45C1-A799-C2C5E74EAF4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2736"/>
                      <a:ext cx="59" cy="79"/>
                    </a:xfrm>
                    <a:prstGeom prst="diamond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29" name="AutoShape 131">
                      <a:extLst>
                        <a:ext uri="{FF2B5EF4-FFF2-40B4-BE49-F238E27FC236}">
                          <a16:creationId xmlns:a16="http://schemas.microsoft.com/office/drawing/2014/main" id="{B5A475EB-22D9-4422-9622-C0A3BBA0FD4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4" y="2775"/>
                      <a:ext cx="59" cy="79"/>
                    </a:xfrm>
                    <a:prstGeom prst="diamond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0" name="AutoShape 132">
                      <a:extLst>
                        <a:ext uri="{FF2B5EF4-FFF2-40B4-BE49-F238E27FC236}">
                          <a16:creationId xmlns:a16="http://schemas.microsoft.com/office/drawing/2014/main" id="{7517242B-180E-4E59-A038-A0704E382FE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2972"/>
                      <a:ext cx="59" cy="78"/>
                    </a:xfrm>
                    <a:prstGeom prst="diamond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1" name="AutoShape 133">
                      <a:extLst>
                        <a:ext uri="{FF2B5EF4-FFF2-40B4-BE49-F238E27FC236}">
                          <a16:creationId xmlns:a16="http://schemas.microsoft.com/office/drawing/2014/main" id="{900496D4-C0BD-43EE-AE10-F12667BD827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5" y="2815"/>
                      <a:ext cx="59" cy="78"/>
                    </a:xfrm>
                    <a:prstGeom prst="diamond">
                      <a:avLst/>
                    </a:prstGeom>
                    <a:solidFill>
                      <a:srgbClr val="99FF66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2" name="AutoShape 134">
                      <a:extLst>
                        <a:ext uri="{FF2B5EF4-FFF2-40B4-BE49-F238E27FC236}">
                          <a16:creationId xmlns:a16="http://schemas.microsoft.com/office/drawing/2014/main" id="{93D37A3C-FF50-474D-83A3-FF31BE7724B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5" y="2893"/>
                      <a:ext cx="59" cy="78"/>
                    </a:xfrm>
                    <a:prstGeom prst="diamond">
                      <a:avLst/>
                    </a:prstGeom>
                    <a:solidFill>
                      <a:srgbClr val="99FF66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3" name="AutoShape 135">
                      <a:extLst>
                        <a:ext uri="{FF2B5EF4-FFF2-40B4-BE49-F238E27FC236}">
                          <a16:creationId xmlns:a16="http://schemas.microsoft.com/office/drawing/2014/main" id="{97E6E0A4-976D-4012-B726-0279AFD8351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3" y="2775"/>
                      <a:ext cx="58" cy="79"/>
                    </a:xfrm>
                    <a:prstGeom prst="diamond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4" name="AutoShape 136">
                      <a:extLst>
                        <a:ext uri="{FF2B5EF4-FFF2-40B4-BE49-F238E27FC236}">
                          <a16:creationId xmlns:a16="http://schemas.microsoft.com/office/drawing/2014/main" id="{D8F25B7D-AB24-43C6-8F7C-777ADDA261E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3" y="2697"/>
                      <a:ext cx="58" cy="78"/>
                    </a:xfrm>
                    <a:prstGeom prst="diamond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5" name="AutoShape 137">
                      <a:extLst>
                        <a:ext uri="{FF2B5EF4-FFF2-40B4-BE49-F238E27FC236}">
                          <a16:creationId xmlns:a16="http://schemas.microsoft.com/office/drawing/2014/main" id="{BCF4048C-9BEC-4CEB-838D-656B5C384FF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3" y="3011"/>
                      <a:ext cx="58" cy="78"/>
                    </a:xfrm>
                    <a:prstGeom prst="diamond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6" name="AutoShape 138">
                      <a:extLst>
                        <a:ext uri="{FF2B5EF4-FFF2-40B4-BE49-F238E27FC236}">
                          <a16:creationId xmlns:a16="http://schemas.microsoft.com/office/drawing/2014/main" id="{8FA8358A-AEB8-4519-A61D-8541D614B35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5" y="2854"/>
                      <a:ext cx="59" cy="78"/>
                    </a:xfrm>
                    <a:prstGeom prst="diamond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grpSp>
                  <p:nvGrpSpPr>
                    <p:cNvPr id="37" name="Group 139">
                      <a:extLst>
                        <a:ext uri="{FF2B5EF4-FFF2-40B4-BE49-F238E27FC236}">
                          <a16:creationId xmlns:a16="http://schemas.microsoft.com/office/drawing/2014/main" id="{835159AD-A79D-4CF5-A3FE-1536B7A45AF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2" y="2618"/>
                      <a:ext cx="98" cy="550"/>
                      <a:chOff x="2782" y="2618"/>
                      <a:chExt cx="98" cy="550"/>
                    </a:xfrm>
                  </p:grpSpPr>
                  <p:sp>
                    <p:nvSpPr>
                      <p:cNvPr id="38" name="AutoShape 140">
                        <a:extLst>
                          <a:ext uri="{FF2B5EF4-FFF2-40B4-BE49-F238E27FC236}">
                            <a16:creationId xmlns:a16="http://schemas.microsoft.com/office/drawing/2014/main" id="{037CEC64-DB26-4E71-9282-296E22F55D4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1" y="2775"/>
                        <a:ext cx="59" cy="79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grpSp>
                    <p:nvGrpSpPr>
                      <p:cNvPr id="39" name="Group 141">
                        <a:extLst>
                          <a:ext uri="{FF2B5EF4-FFF2-40B4-BE49-F238E27FC236}">
                            <a16:creationId xmlns:a16="http://schemas.microsoft.com/office/drawing/2014/main" id="{2112B10C-D5F4-420E-9289-93414AFF851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82" y="2618"/>
                        <a:ext cx="98" cy="550"/>
                        <a:chOff x="5232" y="2640"/>
                        <a:chExt cx="240" cy="1344"/>
                      </a:xfrm>
                    </p:grpSpPr>
                    <p:grpSp>
                      <p:nvGrpSpPr>
                        <p:cNvPr id="40" name="Group 142">
                          <a:extLst>
                            <a:ext uri="{FF2B5EF4-FFF2-40B4-BE49-F238E27FC236}">
                              <a16:creationId xmlns:a16="http://schemas.microsoft.com/office/drawing/2014/main" id="{D3272257-B3F7-475F-9C04-76923B16B737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232" y="2736"/>
                          <a:ext cx="144" cy="960"/>
                          <a:chOff x="5136" y="2832"/>
                          <a:chExt cx="144" cy="960"/>
                        </a:xfrm>
                      </p:grpSpPr>
                      <p:sp>
                        <p:nvSpPr>
                          <p:cNvPr id="50" name="AutoShape 143">
                            <a:extLst>
                              <a:ext uri="{FF2B5EF4-FFF2-40B4-BE49-F238E27FC236}">
                                <a16:creationId xmlns:a16="http://schemas.microsoft.com/office/drawing/2014/main" id="{32A6D59B-F6F7-4A4A-912C-C5199FDDD74E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024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1" name="AutoShape 144">
                            <a:extLst>
                              <a:ext uri="{FF2B5EF4-FFF2-40B4-BE49-F238E27FC236}">
                                <a16:creationId xmlns:a16="http://schemas.microsoft.com/office/drawing/2014/main" id="{B3D6D690-082A-4C36-9E41-FF9EEEBC9D6C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2832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2" name="AutoShape 145">
                            <a:extLst>
                              <a:ext uri="{FF2B5EF4-FFF2-40B4-BE49-F238E27FC236}">
                                <a16:creationId xmlns:a16="http://schemas.microsoft.com/office/drawing/2014/main" id="{56FBC583-87A3-4FAB-A278-FD7C5100A00C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408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3" name="AutoShape 146">
                            <a:extLst>
                              <a:ext uri="{FF2B5EF4-FFF2-40B4-BE49-F238E27FC236}">
                                <a16:creationId xmlns:a16="http://schemas.microsoft.com/office/drawing/2014/main" id="{0D7D0BB5-608B-4D20-8B7F-ABC719278341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600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</p:grpSp>
                    <p:grpSp>
                      <p:nvGrpSpPr>
                        <p:cNvPr id="41" name="Group 147">
                          <a:extLst>
                            <a:ext uri="{FF2B5EF4-FFF2-40B4-BE49-F238E27FC236}">
                              <a16:creationId xmlns:a16="http://schemas.microsoft.com/office/drawing/2014/main" id="{B3026704-3255-4AE9-AE5D-D094519DB64F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328" y="2640"/>
                          <a:ext cx="144" cy="960"/>
                          <a:chOff x="5136" y="2832"/>
                          <a:chExt cx="144" cy="960"/>
                        </a:xfrm>
                      </p:grpSpPr>
                      <p:sp>
                        <p:nvSpPr>
                          <p:cNvPr id="46" name="AutoShape 148">
                            <a:extLst>
                              <a:ext uri="{FF2B5EF4-FFF2-40B4-BE49-F238E27FC236}">
                                <a16:creationId xmlns:a16="http://schemas.microsoft.com/office/drawing/2014/main" id="{D21DAB68-A0C3-4CD9-B81E-A96ABCCF3AA9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024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7" name="AutoShape 149">
                            <a:extLst>
                              <a:ext uri="{FF2B5EF4-FFF2-40B4-BE49-F238E27FC236}">
                                <a16:creationId xmlns:a16="http://schemas.microsoft.com/office/drawing/2014/main" id="{01D53B9D-C080-43B3-868F-902967E47F05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2832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8" name="AutoShape 150">
                            <a:extLst>
                              <a:ext uri="{FF2B5EF4-FFF2-40B4-BE49-F238E27FC236}">
                                <a16:creationId xmlns:a16="http://schemas.microsoft.com/office/drawing/2014/main" id="{8B11BC55-BE38-4C10-8624-B20C8EEAEB83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408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9" name="AutoShape 151">
                            <a:extLst>
                              <a:ext uri="{FF2B5EF4-FFF2-40B4-BE49-F238E27FC236}">
                                <a16:creationId xmlns:a16="http://schemas.microsoft.com/office/drawing/2014/main" id="{38329346-7A78-4A7D-86F6-2268D83D57AE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600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42" name="AutoShape 152">
                          <a:extLst>
                            <a:ext uri="{FF2B5EF4-FFF2-40B4-BE49-F238E27FC236}">
                              <a16:creationId xmlns:a16="http://schemas.microsoft.com/office/drawing/2014/main" id="{968A1BF6-48A5-4523-91CF-B4C5F2D1E35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32" y="312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3" name="AutoShape 153">
                          <a:extLst>
                            <a:ext uri="{FF2B5EF4-FFF2-40B4-BE49-F238E27FC236}">
                              <a16:creationId xmlns:a16="http://schemas.microsoft.com/office/drawing/2014/main" id="{2F6EC046-4431-44F3-B67E-54CD53BA1307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32" y="3696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4" name="AutoShape 154">
                          <a:extLst>
                            <a:ext uri="{FF2B5EF4-FFF2-40B4-BE49-F238E27FC236}">
                              <a16:creationId xmlns:a16="http://schemas.microsoft.com/office/drawing/2014/main" id="{3831F1A3-57D3-41BB-8771-7893577232F2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28" y="3792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5" name="AutoShape 155">
                          <a:extLst>
                            <a:ext uri="{FF2B5EF4-FFF2-40B4-BE49-F238E27FC236}">
                              <a16:creationId xmlns:a16="http://schemas.microsoft.com/office/drawing/2014/main" id="{26CE79E4-6EB3-4ACF-AA16-AD887347248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28" y="360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</p:grpSp>
                </p:grpSp>
              </p:grpSp>
              <p:sp>
                <p:nvSpPr>
                  <p:cNvPr id="23" name="AutoShape 156">
                    <a:extLst>
                      <a:ext uri="{FF2B5EF4-FFF2-40B4-BE49-F238E27FC236}">
                        <a16:creationId xmlns:a16="http://schemas.microsoft.com/office/drawing/2014/main" id="{C0A8F429-4A29-42E4-B82A-F69E1440F5B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2854"/>
                    <a:ext cx="59" cy="78"/>
                  </a:xfrm>
                  <a:prstGeom prst="diamond">
                    <a:avLst/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4" name="AutoShape 157">
                    <a:extLst>
                      <a:ext uri="{FF2B5EF4-FFF2-40B4-BE49-F238E27FC236}">
                        <a16:creationId xmlns:a16="http://schemas.microsoft.com/office/drawing/2014/main" id="{CB0B4E29-C5DF-4254-AC24-6D926ED8BD0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2932"/>
                    <a:ext cx="59" cy="79"/>
                  </a:xfrm>
                  <a:prstGeom prst="diamond">
                    <a:avLst/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5" name="AutoShape 158">
                    <a:extLst>
                      <a:ext uri="{FF2B5EF4-FFF2-40B4-BE49-F238E27FC236}">
                        <a16:creationId xmlns:a16="http://schemas.microsoft.com/office/drawing/2014/main" id="{50C55B22-DA71-4AC3-9307-AB6493EF96B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2932"/>
                    <a:ext cx="58" cy="79"/>
                  </a:xfrm>
                  <a:prstGeom prst="diamond">
                    <a:avLst/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</p:grpSp>
            <p:sp>
              <p:nvSpPr>
                <p:cNvPr id="21" name="Text Box 159">
                  <a:extLst>
                    <a:ext uri="{FF2B5EF4-FFF2-40B4-BE49-F238E27FC236}">
                      <a16:creationId xmlns:a16="http://schemas.microsoft.com/office/drawing/2014/main" id="{58B6FAFB-F5D6-4DF6-801D-E02CA0CF751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6" y="2865"/>
                  <a:ext cx="752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1400" dirty="0">
                      <a:solidFill>
                        <a:srgbClr val="003366"/>
                      </a:solidFill>
                      <a:latin typeface="+mn-lt"/>
                    </a:rPr>
                    <a:t>Light of Christ</a:t>
                  </a:r>
                </a:p>
              </p:txBody>
            </p:sp>
          </p:grpSp>
          <p:sp>
            <p:nvSpPr>
              <p:cNvPr id="18" name="Text Box 213">
                <a:extLst>
                  <a:ext uri="{FF2B5EF4-FFF2-40B4-BE49-F238E27FC236}">
                    <a16:creationId xmlns:a16="http://schemas.microsoft.com/office/drawing/2014/main" id="{A7779624-995C-4A27-911C-F62814BF4B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100" y="516958"/>
                <a:ext cx="27305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 dirty="0">
                    <a:solidFill>
                      <a:srgbClr val="003366"/>
                    </a:solidFill>
                    <a:latin typeface="Palatino Linotype" panose="02040502050505030304" pitchFamily="18" charset="0"/>
                  </a:rPr>
                  <a:t>1</a:t>
                </a:r>
              </a:p>
            </p:txBody>
          </p:sp>
        </p:grp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19BA5D2-E1B1-44C9-ACAB-E9A4D92E4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62929" y="1643885"/>
              <a:ext cx="185985" cy="847265"/>
            </a:xfrm>
            <a:prstGeom prst="rect">
              <a:avLst/>
            </a:prstGeom>
          </p:spPr>
        </p:pic>
        <p:sp>
          <p:nvSpPr>
            <p:cNvPr id="15" name="Text Box 99">
              <a:extLst>
                <a:ext uri="{FF2B5EF4-FFF2-40B4-BE49-F238E27FC236}">
                  <a16:creationId xmlns:a16="http://schemas.microsoft.com/office/drawing/2014/main" id="{9C005A46-D992-4BF6-B42B-EDE99B528D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31825" y="1656721"/>
              <a:ext cx="1197320" cy="900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1050" b="1" dirty="0">
                  <a:latin typeface="Avenir LT Std 45 Book" pitchFamily="34" charset="0"/>
                  <a:cs typeface="Arial" charset="0"/>
                </a:rPr>
                <a:t>Snares</a:t>
              </a:r>
            </a:p>
            <a:p>
              <a:pPr eaLnBrk="1" hangingPunct="1">
                <a:defRPr/>
              </a:pPr>
              <a:r>
                <a:rPr lang="en-US" sz="1050" b="1" dirty="0">
                  <a:latin typeface="Avenir LT Std 45 Book" pitchFamily="34" charset="0"/>
                  <a:cs typeface="Arial" charset="0"/>
                </a:rPr>
                <a:t>Pitfalls</a:t>
              </a:r>
              <a:endParaRPr lang="en-US" sz="800" b="1" dirty="0">
                <a:cs typeface="Arial" charset="0"/>
              </a:endParaRPr>
            </a:p>
            <a:p>
              <a:pPr eaLnBrk="1" hangingPunct="1">
                <a:defRPr/>
              </a:pPr>
              <a:r>
                <a:rPr lang="en-US" sz="1050" b="1" dirty="0">
                  <a:latin typeface="Avenir LT Std 45 Book" pitchFamily="34" charset="0"/>
                  <a:cs typeface="Arial" charset="0"/>
                </a:rPr>
                <a:t>Blind Spots </a:t>
              </a:r>
              <a:endParaRPr lang="en-US" sz="800" b="1" dirty="0">
                <a:latin typeface="+mn-lt"/>
                <a:cs typeface="Arial" charset="0"/>
              </a:endParaRPr>
            </a:p>
            <a:p>
              <a:pPr eaLnBrk="1" hangingPunct="1">
                <a:defRPr/>
              </a:pPr>
              <a:r>
                <a:rPr lang="en-US" sz="1050" b="1" dirty="0">
                  <a:latin typeface="Avenir LT Std 45 Book" pitchFamily="34" charset="0"/>
                  <a:cs typeface="Arial" charset="0"/>
                </a:rPr>
                <a:t>Weaknesses Shortcomings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AAAF0EE-9589-4437-8B88-0B9A4AD467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820" y="841021"/>
            <a:ext cx="495550" cy="118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13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8</a:t>
            </a:fld>
            <a:endParaRPr lang="en-US" dirty="0"/>
          </a:p>
        </p:txBody>
      </p:sp>
      <p:sp>
        <p:nvSpPr>
          <p:cNvPr id="5" name="Text Box 17">
            <a:extLst>
              <a:ext uri="{FF2B5EF4-FFF2-40B4-BE49-F238E27FC236}">
                <a16:creationId xmlns:a16="http://schemas.microsoft.com/office/drawing/2014/main" id="{F500D654-9F35-4203-8BE2-B165C08C4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rgbClr val="00FF00"/>
                </a:solidFill>
                <a:latin typeface="+mn-lt"/>
                <a:cs typeface="Arial" charset="0"/>
              </a:rPr>
              <a:t>THE HOLY GHOST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AB81A7-9ACE-4234-BB17-6A3516DA4B49}"/>
              </a:ext>
            </a:extLst>
          </p:cNvPr>
          <p:cNvSpPr/>
          <p:nvPr/>
        </p:nvSpPr>
        <p:spPr>
          <a:xfrm>
            <a:off x="8954356" y="1076447"/>
            <a:ext cx="10227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>
                <a:solidFill>
                  <a:srgbClr val="FFFF00"/>
                </a:solidFill>
                <a:latin typeface="+mn-lt"/>
              </a:rPr>
              <a:t>40 Watt</a:t>
            </a:r>
            <a:endParaRPr lang="en-US" sz="2000" b="1" dirty="0">
              <a:latin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259BE3A-2F1C-4B94-972A-14B907F02139}"/>
              </a:ext>
            </a:extLst>
          </p:cNvPr>
          <p:cNvGrpSpPr/>
          <p:nvPr/>
        </p:nvGrpSpPr>
        <p:grpSpPr>
          <a:xfrm>
            <a:off x="2887715" y="805764"/>
            <a:ext cx="4952853" cy="932682"/>
            <a:chOff x="1211315" y="1803110"/>
            <a:chExt cx="4952853" cy="93268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D669D19-0DA1-472A-A379-1A7A51607D00}"/>
                </a:ext>
              </a:extLst>
            </p:cNvPr>
            <p:cNvGrpSpPr/>
            <p:nvPr/>
          </p:nvGrpSpPr>
          <p:grpSpPr>
            <a:xfrm>
              <a:off x="1211315" y="1803110"/>
              <a:ext cx="4873478" cy="902755"/>
              <a:chOff x="226100" y="237636"/>
              <a:chExt cx="4873478" cy="902755"/>
            </a:xfrm>
          </p:grpSpPr>
          <p:sp>
            <p:nvSpPr>
              <p:cNvPr id="12" name="AutoShape 120">
                <a:extLst>
                  <a:ext uri="{FF2B5EF4-FFF2-40B4-BE49-F238E27FC236}">
                    <a16:creationId xmlns:a16="http://schemas.microsoft.com/office/drawing/2014/main" id="{CFDFF6FA-05B6-4075-B1FA-FBF8AE1E4F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25" y="237636"/>
                <a:ext cx="4848753" cy="902755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57150">
                <a:solidFill>
                  <a:srgbClr val="99CC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121">
                <a:extLst>
                  <a:ext uri="{FF2B5EF4-FFF2-40B4-BE49-F238E27FC236}">
                    <a16:creationId xmlns:a16="http://schemas.microsoft.com/office/drawing/2014/main" id="{0E6314BF-DDB5-4BFD-83D4-9C8515C32A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3550" y="304800"/>
                <a:ext cx="3219450" cy="741363"/>
                <a:chOff x="806" y="2720"/>
                <a:chExt cx="2028" cy="467"/>
              </a:xfrm>
            </p:grpSpPr>
            <p:pic>
              <p:nvPicPr>
                <p:cNvPr id="15" name="Picture 122">
                  <a:extLst>
                    <a:ext uri="{FF2B5EF4-FFF2-40B4-BE49-F238E27FC236}">
                      <a16:creationId xmlns:a16="http://schemas.microsoft.com/office/drawing/2014/main" id="{8504C76C-B474-4223-828E-5FBD39A7680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6" y="2825"/>
                  <a:ext cx="586" cy="2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16" name="Group 123">
                  <a:extLst>
                    <a:ext uri="{FF2B5EF4-FFF2-40B4-BE49-F238E27FC236}">
                      <a16:creationId xmlns:a16="http://schemas.microsoft.com/office/drawing/2014/main" id="{51230056-ACD1-4D02-BC2E-DED6F68E707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34" y="2720"/>
                  <a:ext cx="1400" cy="467"/>
                  <a:chOff x="1228" y="2618"/>
                  <a:chExt cx="1652" cy="550"/>
                </a:xfrm>
              </p:grpSpPr>
              <p:grpSp>
                <p:nvGrpSpPr>
                  <p:cNvPr id="18" name="Group 124">
                    <a:extLst>
                      <a:ext uri="{FF2B5EF4-FFF2-40B4-BE49-F238E27FC236}">
                        <a16:creationId xmlns:a16="http://schemas.microsoft.com/office/drawing/2014/main" id="{86C2513F-B100-45C7-B9C7-113A399BD81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28" y="2618"/>
                    <a:ext cx="1652" cy="550"/>
                    <a:chOff x="1228" y="2618"/>
                    <a:chExt cx="1652" cy="550"/>
                  </a:xfrm>
                </p:grpSpPr>
                <p:sp>
                  <p:nvSpPr>
                    <p:cNvPr id="22" name="AutoShape 125">
                      <a:extLst>
                        <a:ext uri="{FF2B5EF4-FFF2-40B4-BE49-F238E27FC236}">
                          <a16:creationId xmlns:a16="http://schemas.microsoft.com/office/drawing/2014/main" id="{51BC2006-891A-4AA9-A6F0-28429605554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6200000">
                      <a:off x="1860" y="2110"/>
                      <a:ext cx="308" cy="1572"/>
                    </a:xfrm>
                    <a:prstGeom prst="triangle">
                      <a:avLst>
                        <a:gd name="adj" fmla="val 50000"/>
                      </a:avLst>
                    </a:prstGeom>
                    <a:solidFill>
                      <a:srgbClr val="FFFF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" name="Group 126">
                      <a:extLst>
                        <a:ext uri="{FF2B5EF4-FFF2-40B4-BE49-F238E27FC236}">
                          <a16:creationId xmlns:a16="http://schemas.microsoft.com/office/drawing/2014/main" id="{2961B4CB-B09F-4019-B2DB-8D53D9AAB84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04" y="2815"/>
                      <a:ext cx="97" cy="156"/>
                      <a:chOff x="5040" y="3120"/>
                      <a:chExt cx="240" cy="384"/>
                    </a:xfrm>
                  </p:grpSpPr>
                  <p:sp>
                    <p:nvSpPr>
                      <p:cNvPr id="50" name="AutoShape 127">
                        <a:extLst>
                          <a:ext uri="{FF2B5EF4-FFF2-40B4-BE49-F238E27FC236}">
                            <a16:creationId xmlns:a16="http://schemas.microsoft.com/office/drawing/2014/main" id="{399986D2-CABB-46BA-B746-5884F85A067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40" y="3312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00B0F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51" name="AutoShape 128">
                        <a:extLst>
                          <a:ext uri="{FF2B5EF4-FFF2-40B4-BE49-F238E27FC236}">
                            <a16:creationId xmlns:a16="http://schemas.microsoft.com/office/drawing/2014/main" id="{D1B602F7-5E0E-4741-8F05-6A48209C642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40" y="3120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00B0F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52" name="AutoShape 129">
                        <a:extLst>
                          <a:ext uri="{FF2B5EF4-FFF2-40B4-BE49-F238E27FC236}">
                            <a16:creationId xmlns:a16="http://schemas.microsoft.com/office/drawing/2014/main" id="{1E1DFFB9-D549-4CF1-BCFC-8D3B8168DFC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36" y="3216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80808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4" name="AutoShape 130">
                      <a:extLst>
                        <a:ext uri="{FF2B5EF4-FFF2-40B4-BE49-F238E27FC236}">
                          <a16:creationId xmlns:a16="http://schemas.microsoft.com/office/drawing/2014/main" id="{466366F1-1174-441F-91C6-EE700DFA3C2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2736"/>
                      <a:ext cx="59" cy="79"/>
                    </a:xfrm>
                    <a:prstGeom prst="diamond">
                      <a:avLst/>
                    </a:prstGeom>
                    <a:solidFill>
                      <a:srgbClr val="00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25" name="AutoShape 131">
                      <a:extLst>
                        <a:ext uri="{FF2B5EF4-FFF2-40B4-BE49-F238E27FC236}">
                          <a16:creationId xmlns:a16="http://schemas.microsoft.com/office/drawing/2014/main" id="{DEF87BB4-3C83-48ED-A0B4-8CD94F54849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4" y="2775"/>
                      <a:ext cx="59" cy="79"/>
                    </a:xfrm>
                    <a:prstGeom prst="diamond">
                      <a:avLst/>
                    </a:prstGeom>
                    <a:solidFill>
                      <a:srgbClr val="00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26" name="AutoShape 132">
                      <a:extLst>
                        <a:ext uri="{FF2B5EF4-FFF2-40B4-BE49-F238E27FC236}">
                          <a16:creationId xmlns:a16="http://schemas.microsoft.com/office/drawing/2014/main" id="{E4499017-85A8-4EBB-8D47-0C227CDB0E5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2972"/>
                      <a:ext cx="59" cy="78"/>
                    </a:xfrm>
                    <a:prstGeom prst="diamond">
                      <a:avLst/>
                    </a:prstGeom>
                    <a:solidFill>
                      <a:srgbClr val="00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27" name="AutoShape 133">
                      <a:extLst>
                        <a:ext uri="{FF2B5EF4-FFF2-40B4-BE49-F238E27FC236}">
                          <a16:creationId xmlns:a16="http://schemas.microsoft.com/office/drawing/2014/main" id="{F9E6A6D3-5E6A-4D90-AD7A-BFD97554463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5" y="2815"/>
                      <a:ext cx="59" cy="78"/>
                    </a:xfrm>
                    <a:prstGeom prst="diamond">
                      <a:avLst/>
                    </a:prstGeom>
                    <a:solidFill>
                      <a:srgbClr val="99FF66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28" name="AutoShape 134">
                      <a:extLst>
                        <a:ext uri="{FF2B5EF4-FFF2-40B4-BE49-F238E27FC236}">
                          <a16:creationId xmlns:a16="http://schemas.microsoft.com/office/drawing/2014/main" id="{FC6DD658-8C33-4023-8F2E-224ADDDDBA0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5" y="2893"/>
                      <a:ext cx="59" cy="78"/>
                    </a:xfrm>
                    <a:prstGeom prst="diamond">
                      <a:avLst/>
                    </a:prstGeom>
                    <a:solidFill>
                      <a:srgbClr val="99FF66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29" name="AutoShape 135">
                      <a:extLst>
                        <a:ext uri="{FF2B5EF4-FFF2-40B4-BE49-F238E27FC236}">
                          <a16:creationId xmlns:a16="http://schemas.microsoft.com/office/drawing/2014/main" id="{43A455D4-8F49-4FAE-A2AC-5620811BA76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3" y="2775"/>
                      <a:ext cx="58" cy="79"/>
                    </a:xfrm>
                    <a:prstGeom prst="diamond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0" name="AutoShape 136">
                      <a:extLst>
                        <a:ext uri="{FF2B5EF4-FFF2-40B4-BE49-F238E27FC236}">
                          <a16:creationId xmlns:a16="http://schemas.microsoft.com/office/drawing/2014/main" id="{B4481558-EA9A-443D-B45F-A908D5634E4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3" y="2697"/>
                      <a:ext cx="58" cy="78"/>
                    </a:xfrm>
                    <a:prstGeom prst="diamond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1" name="AutoShape 137">
                      <a:extLst>
                        <a:ext uri="{FF2B5EF4-FFF2-40B4-BE49-F238E27FC236}">
                          <a16:creationId xmlns:a16="http://schemas.microsoft.com/office/drawing/2014/main" id="{2C7797C2-7C0F-44BE-AB1C-9C32FBFBFBC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3" y="3011"/>
                      <a:ext cx="58" cy="78"/>
                    </a:xfrm>
                    <a:prstGeom prst="diamond">
                      <a:avLst/>
                    </a:prstGeom>
                    <a:solidFill>
                      <a:srgbClr val="808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2" name="AutoShape 138">
                      <a:extLst>
                        <a:ext uri="{FF2B5EF4-FFF2-40B4-BE49-F238E27FC236}">
                          <a16:creationId xmlns:a16="http://schemas.microsoft.com/office/drawing/2014/main" id="{6E036378-C3C3-4628-BAB9-9D37D32530D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5" y="2854"/>
                      <a:ext cx="59" cy="78"/>
                    </a:xfrm>
                    <a:prstGeom prst="diamond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grpSp>
                  <p:nvGrpSpPr>
                    <p:cNvPr id="33" name="Group 139">
                      <a:extLst>
                        <a:ext uri="{FF2B5EF4-FFF2-40B4-BE49-F238E27FC236}">
                          <a16:creationId xmlns:a16="http://schemas.microsoft.com/office/drawing/2014/main" id="{E135C0CA-BDA5-43E6-B325-910E2519A2E8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2" y="2618"/>
                      <a:ext cx="98" cy="550"/>
                      <a:chOff x="2782" y="2618"/>
                      <a:chExt cx="98" cy="550"/>
                    </a:xfrm>
                  </p:grpSpPr>
                  <p:sp>
                    <p:nvSpPr>
                      <p:cNvPr id="34" name="AutoShape 140">
                        <a:extLst>
                          <a:ext uri="{FF2B5EF4-FFF2-40B4-BE49-F238E27FC236}">
                            <a16:creationId xmlns:a16="http://schemas.microsoft.com/office/drawing/2014/main" id="{683BBDD0-7F98-4E2E-8A99-32F0A508D88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1" y="2775"/>
                        <a:ext cx="59" cy="79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grpSp>
                    <p:nvGrpSpPr>
                      <p:cNvPr id="35" name="Group 141">
                        <a:extLst>
                          <a:ext uri="{FF2B5EF4-FFF2-40B4-BE49-F238E27FC236}">
                            <a16:creationId xmlns:a16="http://schemas.microsoft.com/office/drawing/2014/main" id="{A2F60663-DF3E-4F2A-A54A-89691A6328B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82" y="2618"/>
                        <a:ext cx="98" cy="550"/>
                        <a:chOff x="5232" y="2640"/>
                        <a:chExt cx="240" cy="1344"/>
                      </a:xfrm>
                    </p:grpSpPr>
                    <p:grpSp>
                      <p:nvGrpSpPr>
                        <p:cNvPr id="36" name="Group 142">
                          <a:extLst>
                            <a:ext uri="{FF2B5EF4-FFF2-40B4-BE49-F238E27FC236}">
                              <a16:creationId xmlns:a16="http://schemas.microsoft.com/office/drawing/2014/main" id="{DE49F9B7-DEE2-4D4B-AAD5-6E174485802A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232" y="2736"/>
                          <a:ext cx="144" cy="960"/>
                          <a:chOff x="5136" y="2832"/>
                          <a:chExt cx="144" cy="960"/>
                        </a:xfrm>
                      </p:grpSpPr>
                      <p:sp>
                        <p:nvSpPr>
                          <p:cNvPr id="46" name="AutoShape 143">
                            <a:extLst>
                              <a:ext uri="{FF2B5EF4-FFF2-40B4-BE49-F238E27FC236}">
                                <a16:creationId xmlns:a16="http://schemas.microsoft.com/office/drawing/2014/main" id="{413E89A5-3C9F-468E-BF58-07931D24F3F4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024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7" name="AutoShape 144">
                            <a:extLst>
                              <a:ext uri="{FF2B5EF4-FFF2-40B4-BE49-F238E27FC236}">
                                <a16:creationId xmlns:a16="http://schemas.microsoft.com/office/drawing/2014/main" id="{F749EF06-5C2E-47C5-9B65-3731B0AAA8E9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2832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8" name="AutoShape 145">
                            <a:extLst>
                              <a:ext uri="{FF2B5EF4-FFF2-40B4-BE49-F238E27FC236}">
                                <a16:creationId xmlns:a16="http://schemas.microsoft.com/office/drawing/2014/main" id="{393278FC-EC03-44F1-AACA-9295AE11C999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408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9" name="AutoShape 146">
                            <a:extLst>
                              <a:ext uri="{FF2B5EF4-FFF2-40B4-BE49-F238E27FC236}">
                                <a16:creationId xmlns:a16="http://schemas.microsoft.com/office/drawing/2014/main" id="{352D1401-12E3-430E-82B4-ED039A2B3E87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600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</p:grpSp>
                    <p:grpSp>
                      <p:nvGrpSpPr>
                        <p:cNvPr id="37" name="Group 147">
                          <a:extLst>
                            <a:ext uri="{FF2B5EF4-FFF2-40B4-BE49-F238E27FC236}">
                              <a16:creationId xmlns:a16="http://schemas.microsoft.com/office/drawing/2014/main" id="{C8CFB7D6-30E9-4F48-B9F3-A94134D90BDE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328" y="2640"/>
                          <a:ext cx="144" cy="960"/>
                          <a:chOff x="5136" y="2832"/>
                          <a:chExt cx="144" cy="960"/>
                        </a:xfrm>
                      </p:grpSpPr>
                      <p:sp>
                        <p:nvSpPr>
                          <p:cNvPr id="42" name="AutoShape 148">
                            <a:extLst>
                              <a:ext uri="{FF2B5EF4-FFF2-40B4-BE49-F238E27FC236}">
                                <a16:creationId xmlns:a16="http://schemas.microsoft.com/office/drawing/2014/main" id="{03B796AF-3E5A-43BC-8BC5-5A6DFF8684C6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024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3" name="AutoShape 149">
                            <a:extLst>
                              <a:ext uri="{FF2B5EF4-FFF2-40B4-BE49-F238E27FC236}">
                                <a16:creationId xmlns:a16="http://schemas.microsoft.com/office/drawing/2014/main" id="{91DF5BAA-F1FF-41EF-8D9B-C13BFA24DA60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2832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4" name="AutoShape 150">
                            <a:extLst>
                              <a:ext uri="{FF2B5EF4-FFF2-40B4-BE49-F238E27FC236}">
                                <a16:creationId xmlns:a16="http://schemas.microsoft.com/office/drawing/2014/main" id="{DEA51B88-D681-4CC1-A67F-AC18790A1FB8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408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5" name="AutoShape 151">
                            <a:extLst>
                              <a:ext uri="{FF2B5EF4-FFF2-40B4-BE49-F238E27FC236}">
                                <a16:creationId xmlns:a16="http://schemas.microsoft.com/office/drawing/2014/main" id="{2A863D75-7B5D-4EA8-86D0-763E7F66F509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600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38" name="AutoShape 152">
                          <a:extLst>
                            <a:ext uri="{FF2B5EF4-FFF2-40B4-BE49-F238E27FC236}">
                              <a16:creationId xmlns:a16="http://schemas.microsoft.com/office/drawing/2014/main" id="{7F71B6AC-5651-4D84-9D3A-34DFD090AFA8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32" y="312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39" name="AutoShape 153">
                          <a:extLst>
                            <a:ext uri="{FF2B5EF4-FFF2-40B4-BE49-F238E27FC236}">
                              <a16:creationId xmlns:a16="http://schemas.microsoft.com/office/drawing/2014/main" id="{E658D832-A60A-4360-8F26-B7382942943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32" y="3696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0" name="AutoShape 154">
                          <a:extLst>
                            <a:ext uri="{FF2B5EF4-FFF2-40B4-BE49-F238E27FC236}">
                              <a16:creationId xmlns:a16="http://schemas.microsoft.com/office/drawing/2014/main" id="{05246861-6948-4A07-A721-5B7ACB0F410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28" y="3792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1" name="AutoShape 155">
                          <a:extLst>
                            <a:ext uri="{FF2B5EF4-FFF2-40B4-BE49-F238E27FC236}">
                              <a16:creationId xmlns:a16="http://schemas.microsoft.com/office/drawing/2014/main" id="{AEA983CF-8EE8-4083-8F34-1B8E9782862D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28" y="360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</p:grpSp>
                </p:grpSp>
              </p:grpSp>
              <p:sp>
                <p:nvSpPr>
                  <p:cNvPr id="19" name="AutoShape 156">
                    <a:extLst>
                      <a:ext uri="{FF2B5EF4-FFF2-40B4-BE49-F238E27FC236}">
                        <a16:creationId xmlns:a16="http://schemas.microsoft.com/office/drawing/2014/main" id="{0D78A247-A4A5-4B30-AAEE-A11725C8205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2854"/>
                    <a:ext cx="59" cy="78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0" name="AutoShape 157">
                    <a:extLst>
                      <a:ext uri="{FF2B5EF4-FFF2-40B4-BE49-F238E27FC236}">
                        <a16:creationId xmlns:a16="http://schemas.microsoft.com/office/drawing/2014/main" id="{6438B428-AFB1-4C76-8FC8-444728BDF3D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2932"/>
                    <a:ext cx="59" cy="79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1" name="AutoShape 158">
                    <a:extLst>
                      <a:ext uri="{FF2B5EF4-FFF2-40B4-BE49-F238E27FC236}">
                        <a16:creationId xmlns:a16="http://schemas.microsoft.com/office/drawing/2014/main" id="{F8FACF97-4FD3-4EC0-B16B-16859327AFA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2932"/>
                    <a:ext cx="58" cy="79"/>
                  </a:xfrm>
                  <a:prstGeom prst="diamond">
                    <a:avLst/>
                  </a:prstGeom>
                  <a:solidFill>
                    <a:srgbClr val="80808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</p:grpSp>
            <p:sp>
              <p:nvSpPr>
                <p:cNvPr id="17" name="Text Box 159">
                  <a:extLst>
                    <a:ext uri="{FF2B5EF4-FFF2-40B4-BE49-F238E27FC236}">
                      <a16:creationId xmlns:a16="http://schemas.microsoft.com/office/drawing/2014/main" id="{AE73FDDF-0CF6-411F-B435-B330FDB838F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12" y="2865"/>
                  <a:ext cx="622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1400" dirty="0">
                      <a:solidFill>
                        <a:srgbClr val="003366"/>
                      </a:solidFill>
                      <a:latin typeface="+mn-lt"/>
                    </a:rPr>
                    <a:t>Holy Ghost</a:t>
                  </a:r>
                </a:p>
              </p:txBody>
            </p:sp>
          </p:grpSp>
          <p:sp>
            <p:nvSpPr>
              <p:cNvPr id="14" name="Text Box 213">
                <a:extLst>
                  <a:ext uri="{FF2B5EF4-FFF2-40B4-BE49-F238E27FC236}">
                    <a16:creationId xmlns:a16="http://schemas.microsoft.com/office/drawing/2014/main" id="{9D409887-92DC-40B7-BEA4-A16F2658BD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100" y="516958"/>
                <a:ext cx="27305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 dirty="0">
                    <a:solidFill>
                      <a:srgbClr val="003366"/>
                    </a:solidFill>
                    <a:latin typeface="Palatino Linotype" panose="02040502050505030304" pitchFamily="18" charset="0"/>
                  </a:rPr>
                  <a:t>2</a:t>
                </a:r>
              </a:p>
            </p:txBody>
          </p:sp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8172C61-FB79-4C9A-9F13-58249C1173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18006" y="1838710"/>
              <a:ext cx="185985" cy="847265"/>
            </a:xfrm>
            <a:prstGeom prst="rect">
              <a:avLst/>
            </a:prstGeom>
          </p:spPr>
        </p:pic>
        <p:sp>
          <p:nvSpPr>
            <p:cNvPr id="11" name="Text Box 99">
              <a:extLst>
                <a:ext uri="{FF2B5EF4-FFF2-40B4-BE49-F238E27FC236}">
                  <a16:creationId xmlns:a16="http://schemas.microsoft.com/office/drawing/2014/main" id="{CC62643C-6843-4ADC-B66C-775A506A67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9296" y="1835546"/>
              <a:ext cx="1274872" cy="900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1050" b="1" dirty="0">
                  <a:latin typeface="Avenir LT Std 45 Book" pitchFamily="34" charset="0"/>
                  <a:cs typeface="Arial" charset="0"/>
                </a:rPr>
                <a:t>Snares</a:t>
              </a:r>
            </a:p>
            <a:p>
              <a:pPr eaLnBrk="1" hangingPunct="1">
                <a:defRPr/>
              </a:pPr>
              <a:r>
                <a:rPr lang="en-US" sz="1050" b="1" dirty="0">
                  <a:latin typeface="Avenir LT Std 45 Book" pitchFamily="34" charset="0"/>
                  <a:cs typeface="Arial" charset="0"/>
                </a:rPr>
                <a:t>Pitfalls</a:t>
              </a:r>
              <a:endParaRPr lang="en-US" sz="800" b="1" dirty="0">
                <a:cs typeface="Arial" charset="0"/>
              </a:endParaRPr>
            </a:p>
            <a:p>
              <a:pPr eaLnBrk="1" hangingPunct="1">
                <a:defRPr/>
              </a:pPr>
              <a:r>
                <a:rPr lang="en-US" sz="1050" b="1" dirty="0">
                  <a:latin typeface="Avenir LT Std 45 Book" pitchFamily="34" charset="0"/>
                  <a:cs typeface="Arial" charset="0"/>
                </a:rPr>
                <a:t>Blind Spots </a:t>
              </a:r>
              <a:endParaRPr lang="en-US" sz="800" b="1" dirty="0">
                <a:cs typeface="Arial" charset="0"/>
              </a:endParaRPr>
            </a:p>
            <a:p>
              <a:pPr eaLnBrk="1" hangingPunct="1">
                <a:defRPr/>
              </a:pPr>
              <a:r>
                <a:rPr lang="en-US" sz="1050" b="1" dirty="0">
                  <a:latin typeface="Avenir LT Std 45 Book" pitchFamily="34" charset="0"/>
                  <a:cs typeface="Arial" charset="0"/>
                </a:rPr>
                <a:t>Weaknesses Shortcomings</a:t>
              </a:r>
            </a:p>
          </p:txBody>
        </p:sp>
      </p:grpSp>
      <p:pic>
        <p:nvPicPr>
          <p:cNvPr id="53" name="Picture 52">
            <a:extLst>
              <a:ext uri="{FF2B5EF4-FFF2-40B4-BE49-F238E27FC236}">
                <a16:creationId xmlns:a16="http://schemas.microsoft.com/office/drawing/2014/main" id="{C3FB8890-1381-41D4-9C46-8DCB481CF0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652" y="594896"/>
            <a:ext cx="763348" cy="1211042"/>
          </a:xfrm>
          <a:prstGeom prst="rect">
            <a:avLst/>
          </a:prstGeom>
        </p:spPr>
      </p:pic>
      <p:sp>
        <p:nvSpPr>
          <p:cNvPr id="54" name="Text Box 47">
            <a:extLst>
              <a:ext uri="{FF2B5EF4-FFF2-40B4-BE49-F238E27FC236}">
                <a16:creationId xmlns:a16="http://schemas.microsoft.com/office/drawing/2014/main" id="{B167EC28-F9C9-4BB7-A977-73891B1BD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657600"/>
            <a:ext cx="116586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200" b="1" dirty="0">
                <a:solidFill>
                  <a:srgbClr val="00FF00"/>
                </a:solidFill>
                <a:latin typeface="+mn-lt"/>
                <a:cs typeface="Arial" charset="0"/>
              </a:rPr>
              <a:t>Elder Charles W. Penrose: 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“If the inhabitants of the earth will walk according to the light that God has given to them, whether by the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spirit that came to them naturally 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in their birth, or by that higher endowment called the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gift of the Holy Ghost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, they will receive a still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greater degree of power and light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, and their pathway will become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brighter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 and brighter even to the perfect day. If there be any darkness in them, it is because they walk in the ways of darkness, because they </a:t>
            </a:r>
            <a:r>
              <a:rPr lang="en-US" sz="2200" dirty="0">
                <a:solidFill>
                  <a:srgbClr val="FF0000"/>
                </a:solidFill>
                <a:latin typeface="+mn-lt"/>
                <a:cs typeface="Arial" charset="0"/>
              </a:rPr>
              <a:t>do the deeds of evil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. No man can come unto God unless he has put away his sins and his follies and is willing to be </a:t>
            </a:r>
            <a:r>
              <a:rPr lang="en-US" sz="2200" dirty="0">
                <a:solidFill>
                  <a:srgbClr val="00FF00"/>
                </a:solidFill>
                <a:latin typeface="+mn-lt"/>
                <a:cs typeface="Arial" charset="0"/>
              </a:rPr>
              <a:t>taught of God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. If he thinks that God will come to </a:t>
            </a:r>
            <a:r>
              <a:rPr lang="en-US" sz="2200" dirty="0">
                <a:solidFill>
                  <a:srgbClr val="FF0000"/>
                </a:solidFill>
                <a:latin typeface="+mn-lt"/>
                <a:cs typeface="Arial" charset="0"/>
              </a:rPr>
              <a:t>his terms 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and accept </a:t>
            </a:r>
            <a:r>
              <a:rPr lang="en-US" sz="2200" dirty="0">
                <a:solidFill>
                  <a:srgbClr val="FF0000"/>
                </a:solidFill>
                <a:latin typeface="+mn-lt"/>
                <a:cs typeface="Arial" charset="0"/>
              </a:rPr>
              <a:t>his whims 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and notions, he will make a </a:t>
            </a:r>
            <a:r>
              <a:rPr lang="en-US" sz="2200" dirty="0">
                <a:solidFill>
                  <a:srgbClr val="FF0000"/>
                </a:solidFill>
                <a:latin typeface="+mn-lt"/>
                <a:cs typeface="Arial" charset="0"/>
              </a:rPr>
              <a:t>failure</a:t>
            </a:r>
            <a:r>
              <a:rPr lang="en-US" sz="2200" dirty="0">
                <a:solidFill>
                  <a:schemeClr val="bg1"/>
                </a:solidFill>
                <a:latin typeface="+mn-lt"/>
                <a:cs typeface="Arial" charset="0"/>
              </a:rPr>
              <a:t> of it.” </a:t>
            </a:r>
            <a:r>
              <a:rPr lang="en-US" sz="1400" dirty="0">
                <a:solidFill>
                  <a:schemeClr val="bg1"/>
                </a:solidFill>
                <a:latin typeface="+mn-lt"/>
                <a:cs typeface="Arial" charset="0"/>
              </a:rPr>
              <a:t>(JD:23:352-353)</a:t>
            </a:r>
            <a:endParaRPr lang="en-US" sz="1400" baseline="30000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55" name="Text Box 160">
            <a:extLst>
              <a:ext uri="{FF2B5EF4-FFF2-40B4-BE49-F238E27FC236}">
                <a16:creationId xmlns:a16="http://schemas.microsoft.com/office/drawing/2014/main" id="{78043718-2A29-4FAC-A2C6-085506973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06714"/>
            <a:ext cx="11734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CA" sz="2200" dirty="0">
                <a:solidFill>
                  <a:srgbClr val="FFFF09"/>
                </a:solidFill>
                <a:latin typeface="+mn-lt"/>
                <a:cs typeface="Arial" charset="0"/>
              </a:rPr>
              <a:t>This </a:t>
            </a:r>
            <a:r>
              <a:rPr lang="en-CA" sz="2200" b="1" i="1" dirty="0">
                <a:solidFill>
                  <a:srgbClr val="FFFF09"/>
                </a:solidFill>
                <a:latin typeface="+mn-lt"/>
                <a:cs typeface="Arial" charset="0"/>
              </a:rPr>
              <a:t>second</a:t>
            </a:r>
            <a:r>
              <a:rPr lang="en-CA" sz="2200" dirty="0">
                <a:solidFill>
                  <a:srgbClr val="FFFF09"/>
                </a:solidFill>
                <a:latin typeface="+mn-lt"/>
                <a:cs typeface="Arial" charset="0"/>
              </a:rPr>
              <a:t> illustration depicts </a:t>
            </a:r>
            <a:r>
              <a:rPr lang="en-CA" sz="2200" i="1" dirty="0">
                <a:solidFill>
                  <a:srgbClr val="FFFF09"/>
                </a:solidFill>
                <a:latin typeface="+mn-lt"/>
                <a:cs typeface="Arial" charset="0"/>
              </a:rPr>
              <a:t>“the gift of the Holy Ghost”</a:t>
            </a:r>
            <a:r>
              <a:rPr lang="en-CA" sz="2200" dirty="0">
                <a:solidFill>
                  <a:srgbClr val="FFFF09"/>
                </a:solidFill>
                <a:latin typeface="+mn-lt"/>
                <a:cs typeface="Arial" charset="0"/>
              </a:rPr>
              <a:t> which constitutes the </a:t>
            </a:r>
            <a:r>
              <a:rPr lang="en-CA" sz="2200" b="1" i="1" dirty="0">
                <a:solidFill>
                  <a:srgbClr val="FFFF09"/>
                </a:solidFill>
                <a:latin typeface="+mn-lt"/>
                <a:cs typeface="Arial" charset="0"/>
              </a:rPr>
              <a:t>greater</a:t>
            </a:r>
            <a:r>
              <a:rPr lang="en-CA" sz="2200" dirty="0">
                <a:solidFill>
                  <a:srgbClr val="FFFF09"/>
                </a:solidFill>
                <a:latin typeface="+mn-lt"/>
                <a:cs typeface="Arial" charset="0"/>
              </a:rPr>
              <a:t> mental and spiritual illumination granted unto all worthy Latter-day Saints.</a:t>
            </a:r>
            <a:endParaRPr lang="en-CA" sz="2200" i="1" dirty="0">
              <a:solidFill>
                <a:srgbClr val="FFFF09"/>
              </a:solidFill>
              <a:latin typeface="+mn-lt"/>
              <a:cs typeface="Arial" charset="0"/>
            </a:endParaRPr>
          </a:p>
        </p:txBody>
      </p:sp>
      <p:sp>
        <p:nvSpPr>
          <p:cNvPr id="56" name="Text Box 2">
            <a:extLst>
              <a:ext uri="{FF2B5EF4-FFF2-40B4-BE49-F238E27FC236}">
                <a16:creationId xmlns:a16="http://schemas.microsoft.com/office/drawing/2014/main" id="{2B45A9AD-C780-4D6B-B08E-B80BB9DF1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94975"/>
            <a:ext cx="102044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00FF00"/>
                </a:solidFill>
              </a:rPr>
              <a:t>Moroni 10:5 </a:t>
            </a:r>
            <a:r>
              <a:rPr lang="en-US" altLang="en-US" sz="2200" dirty="0">
                <a:solidFill>
                  <a:schemeClr val="bg1"/>
                </a:solidFill>
              </a:rPr>
              <a:t>“And by the power of the Holy Ghost ye may know the </a:t>
            </a:r>
            <a:r>
              <a:rPr lang="en-US" altLang="en-US" sz="2200" dirty="0">
                <a:solidFill>
                  <a:srgbClr val="00FF00"/>
                </a:solidFill>
              </a:rPr>
              <a:t>truth of all </a:t>
            </a:r>
            <a:r>
              <a:rPr lang="en-US" altLang="en-US" sz="2200" dirty="0">
                <a:solidFill>
                  <a:schemeClr val="bg1"/>
                </a:solidFill>
              </a:rPr>
              <a:t>things.”</a:t>
            </a:r>
          </a:p>
        </p:txBody>
      </p:sp>
    </p:spTree>
    <p:extLst>
      <p:ext uri="{BB962C8B-B14F-4D97-AF65-F5344CB8AC3E}">
        <p14:creationId xmlns:p14="http://schemas.microsoft.com/office/powerpoint/2010/main" val="160019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9</a:t>
            </a:fld>
            <a:endParaRPr lang="en-US" dirty="0"/>
          </a:p>
        </p:txBody>
      </p:sp>
      <p:sp>
        <p:nvSpPr>
          <p:cNvPr id="5" name="Text Box 17">
            <a:extLst>
              <a:ext uri="{FF2B5EF4-FFF2-40B4-BE49-F238E27FC236}">
                <a16:creationId xmlns:a16="http://schemas.microsoft.com/office/drawing/2014/main" id="{ECAD5230-6D06-431E-9616-4D5E2F684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rgbClr val="00FF00"/>
                </a:solidFill>
                <a:latin typeface="+mn-lt"/>
                <a:cs typeface="Arial" charset="0"/>
              </a:rPr>
              <a:t>TEMPLE ORDINANCES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8F2282-4813-4F17-BEB5-04B742B68E42}"/>
              </a:ext>
            </a:extLst>
          </p:cNvPr>
          <p:cNvSpPr/>
          <p:nvPr/>
        </p:nvSpPr>
        <p:spPr>
          <a:xfrm>
            <a:off x="8954356" y="1076447"/>
            <a:ext cx="11526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>
                <a:solidFill>
                  <a:srgbClr val="FFFF00"/>
                </a:solidFill>
                <a:latin typeface="+mn-lt"/>
              </a:rPr>
              <a:t>100 Watt</a:t>
            </a:r>
            <a:endParaRPr lang="en-US" sz="2000" b="1" dirty="0">
              <a:latin typeface="+mn-lt"/>
            </a:endParaRPr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A27D4696-56AB-432D-921E-9305619BC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47871"/>
            <a:ext cx="1173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FF00"/>
                </a:solidFill>
                <a:latin typeface="+mn-lt"/>
                <a:cs typeface="Arial" charset="0"/>
              </a:rPr>
              <a:t>Joseph Smith: 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“God requires of His Saints to build Him a House wherein His servants may be instructed, and </a:t>
            </a:r>
            <a:r>
              <a:rPr lang="en-US" sz="2400" dirty="0">
                <a:solidFill>
                  <a:srgbClr val="00FF00"/>
                </a:solidFill>
                <a:latin typeface="+mn-lt"/>
                <a:cs typeface="Arial" charset="0"/>
              </a:rPr>
              <a:t>endowed with power 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from on high.” </a:t>
            </a:r>
            <a:r>
              <a:rPr lang="en-US" sz="1400" dirty="0">
                <a:solidFill>
                  <a:schemeClr val="bg1"/>
                </a:solidFill>
                <a:latin typeface="+mn-lt"/>
                <a:cs typeface="Arial" charset="0"/>
              </a:rPr>
              <a:t>(</a:t>
            </a:r>
            <a:r>
              <a:rPr lang="en-CA" sz="1400" dirty="0">
                <a:solidFill>
                  <a:schemeClr val="bg1"/>
                </a:solidFill>
                <a:latin typeface="+mn-lt"/>
                <a:cs typeface="Arial" charset="0"/>
              </a:rPr>
              <a:t>History of the Church IV, p.449; D&amp;C 38:32, D&amp;C 95:8-9)</a:t>
            </a:r>
          </a:p>
        </p:txBody>
      </p:sp>
      <p:sp>
        <p:nvSpPr>
          <p:cNvPr id="8" name="Text Box 160">
            <a:extLst>
              <a:ext uri="{FF2B5EF4-FFF2-40B4-BE49-F238E27FC236}">
                <a16:creationId xmlns:a16="http://schemas.microsoft.com/office/drawing/2014/main" id="{EB40ECA5-0910-4534-BA76-B864C5849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66408"/>
            <a:ext cx="11734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CA" sz="2200" dirty="0">
                <a:solidFill>
                  <a:srgbClr val="FFFF09"/>
                </a:solidFill>
                <a:latin typeface="+mn-lt"/>
                <a:cs typeface="Arial" charset="0"/>
              </a:rPr>
              <a:t>The </a:t>
            </a:r>
            <a:r>
              <a:rPr lang="en-CA" sz="2200" b="1" i="1" dirty="0">
                <a:solidFill>
                  <a:srgbClr val="FFFF09"/>
                </a:solidFill>
                <a:latin typeface="+mn-lt"/>
                <a:cs typeface="Arial" charset="0"/>
              </a:rPr>
              <a:t>third</a:t>
            </a:r>
            <a:r>
              <a:rPr lang="en-CA" sz="2200" dirty="0">
                <a:solidFill>
                  <a:srgbClr val="FFFF09"/>
                </a:solidFill>
                <a:latin typeface="+mn-lt"/>
                <a:cs typeface="Arial" charset="0"/>
              </a:rPr>
              <a:t> illustration depicts the additional mental and spiritual illumination </a:t>
            </a:r>
            <a:r>
              <a:rPr lang="en-CA" sz="2200" i="1" dirty="0">
                <a:solidFill>
                  <a:srgbClr val="FFFF09"/>
                </a:solidFill>
                <a:latin typeface="+mn-lt"/>
                <a:cs typeface="Arial" charset="0"/>
              </a:rPr>
              <a:t> </a:t>
            </a:r>
            <a:r>
              <a:rPr lang="en-CA" sz="2200" dirty="0">
                <a:solidFill>
                  <a:srgbClr val="FFFF09"/>
                </a:solidFill>
                <a:latin typeface="+mn-lt"/>
                <a:cs typeface="Arial" charset="0"/>
              </a:rPr>
              <a:t>promised the Saints through sacred Temple ordinances.</a:t>
            </a:r>
            <a:endParaRPr lang="en-CA" sz="2200" i="1" dirty="0">
              <a:solidFill>
                <a:srgbClr val="FFFF09"/>
              </a:solidFill>
              <a:latin typeface="+mn-lt"/>
              <a:cs typeface="Arial" charset="0"/>
            </a:endParaRP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92A6C14D-BC3F-4F3F-BFAF-B8B623F7D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188803"/>
            <a:ext cx="1173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00FF00"/>
                </a:solidFill>
                <a:latin typeface="+mn-lt"/>
                <a:cs typeface="Arial" charset="0"/>
              </a:rPr>
              <a:t>Elder Daniel H. Wells: 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“...the way has been opened through the ordinances of the House of God, for the</a:t>
            </a:r>
            <a:r>
              <a:rPr lang="en-US" sz="2400" dirty="0">
                <a:solidFill>
                  <a:srgbClr val="00FF00"/>
                </a:solidFill>
                <a:latin typeface="+mn-lt"/>
                <a:cs typeface="Arial" charset="0"/>
              </a:rPr>
              <a:t> full flow </a:t>
            </a:r>
            <a:r>
              <a:rPr lang="en-US" sz="2400" dirty="0">
                <a:solidFill>
                  <a:schemeClr val="bg1"/>
                </a:solidFill>
                <a:latin typeface="+mn-lt"/>
                <a:cs typeface="Arial" charset="0"/>
              </a:rPr>
              <a:t>of His Spirit...” </a:t>
            </a:r>
            <a:r>
              <a:rPr lang="en-US" sz="1400" dirty="0">
                <a:solidFill>
                  <a:schemeClr val="bg1"/>
                </a:solidFill>
                <a:latin typeface="+mn-lt"/>
                <a:cs typeface="Arial" charset="0"/>
              </a:rPr>
              <a:t>(</a:t>
            </a:r>
            <a:r>
              <a:rPr lang="en-CA" sz="1400" dirty="0">
                <a:solidFill>
                  <a:schemeClr val="bg1"/>
                </a:solidFill>
                <a:latin typeface="+mn-lt"/>
                <a:cs typeface="Arial" charset="0"/>
              </a:rPr>
              <a:t>JD:12:235)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E75A190-D752-4116-AD6F-B1DC1B19B9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609941"/>
            <a:ext cx="709255" cy="1195997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925CFA39-EF9F-482B-8F9F-AF43F8240FD2}"/>
              </a:ext>
            </a:extLst>
          </p:cNvPr>
          <p:cNvGrpSpPr/>
          <p:nvPr/>
        </p:nvGrpSpPr>
        <p:grpSpPr>
          <a:xfrm>
            <a:off x="2887715" y="805764"/>
            <a:ext cx="4924459" cy="932682"/>
            <a:chOff x="1211315" y="2450045"/>
            <a:chExt cx="4924459" cy="93268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DC9A97D-57BC-4873-929F-850E1C60D184}"/>
                </a:ext>
              </a:extLst>
            </p:cNvPr>
            <p:cNvGrpSpPr/>
            <p:nvPr/>
          </p:nvGrpSpPr>
          <p:grpSpPr>
            <a:xfrm>
              <a:off x="1211315" y="2450045"/>
              <a:ext cx="4884685" cy="902755"/>
              <a:chOff x="226100" y="237636"/>
              <a:chExt cx="4884685" cy="902755"/>
            </a:xfrm>
          </p:grpSpPr>
          <p:sp>
            <p:nvSpPr>
              <p:cNvPr id="16" name="AutoShape 120">
                <a:extLst>
                  <a:ext uri="{FF2B5EF4-FFF2-40B4-BE49-F238E27FC236}">
                    <a16:creationId xmlns:a16="http://schemas.microsoft.com/office/drawing/2014/main" id="{D2593857-0637-47E5-9EF6-5CDD140EBB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825" y="237636"/>
                <a:ext cx="4859960" cy="902755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57150">
                <a:solidFill>
                  <a:srgbClr val="99CC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121">
                <a:extLst>
                  <a:ext uri="{FF2B5EF4-FFF2-40B4-BE49-F238E27FC236}">
                    <a16:creationId xmlns:a16="http://schemas.microsoft.com/office/drawing/2014/main" id="{002CE3C2-8D57-4D9E-9CA9-3BFE5E5494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3550" y="304800"/>
                <a:ext cx="3219450" cy="741363"/>
                <a:chOff x="806" y="2720"/>
                <a:chExt cx="2028" cy="467"/>
              </a:xfrm>
            </p:grpSpPr>
            <p:pic>
              <p:nvPicPr>
                <p:cNvPr id="19" name="Picture 122">
                  <a:extLst>
                    <a:ext uri="{FF2B5EF4-FFF2-40B4-BE49-F238E27FC236}">
                      <a16:creationId xmlns:a16="http://schemas.microsoft.com/office/drawing/2014/main" id="{F06BC165-D6D8-4623-9027-243356237E7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6" y="2825"/>
                  <a:ext cx="586" cy="2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0" name="Group 123">
                  <a:extLst>
                    <a:ext uri="{FF2B5EF4-FFF2-40B4-BE49-F238E27FC236}">
                      <a16:creationId xmlns:a16="http://schemas.microsoft.com/office/drawing/2014/main" id="{C040EC31-0935-4889-B7AD-AA47858C1B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36" y="2720"/>
                  <a:ext cx="1398" cy="467"/>
                  <a:chOff x="1230" y="2618"/>
                  <a:chExt cx="1650" cy="550"/>
                </a:xfrm>
              </p:grpSpPr>
              <p:grpSp>
                <p:nvGrpSpPr>
                  <p:cNvPr id="22" name="Group 124">
                    <a:extLst>
                      <a:ext uri="{FF2B5EF4-FFF2-40B4-BE49-F238E27FC236}">
                        <a16:creationId xmlns:a16="http://schemas.microsoft.com/office/drawing/2014/main" id="{30093377-2F5F-489A-B0BA-9A943EAEF0A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30" y="2618"/>
                    <a:ext cx="1650" cy="550"/>
                    <a:chOff x="1230" y="2618"/>
                    <a:chExt cx="1650" cy="550"/>
                  </a:xfrm>
                </p:grpSpPr>
                <p:sp>
                  <p:nvSpPr>
                    <p:cNvPr id="26" name="AutoShape 125">
                      <a:extLst>
                        <a:ext uri="{FF2B5EF4-FFF2-40B4-BE49-F238E27FC236}">
                          <a16:creationId xmlns:a16="http://schemas.microsoft.com/office/drawing/2014/main" id="{ADAA47E6-1FE6-4B75-B772-413652B95B7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 rot="16200000">
                      <a:off x="1809" y="2117"/>
                      <a:ext cx="413" cy="1572"/>
                    </a:xfrm>
                    <a:prstGeom prst="triangle">
                      <a:avLst>
                        <a:gd name="adj" fmla="val 50000"/>
                      </a:avLst>
                    </a:prstGeom>
                    <a:solidFill>
                      <a:srgbClr val="FFFF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7" name="Group 126">
                      <a:extLst>
                        <a:ext uri="{FF2B5EF4-FFF2-40B4-BE49-F238E27FC236}">
                          <a16:creationId xmlns:a16="http://schemas.microsoft.com/office/drawing/2014/main" id="{DC35871F-6E9C-4CAD-ACD2-9CB699C7178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04" y="2815"/>
                      <a:ext cx="97" cy="156"/>
                      <a:chOff x="5040" y="3120"/>
                      <a:chExt cx="240" cy="384"/>
                    </a:xfrm>
                  </p:grpSpPr>
                  <p:sp>
                    <p:nvSpPr>
                      <p:cNvPr id="54" name="AutoShape 127">
                        <a:extLst>
                          <a:ext uri="{FF2B5EF4-FFF2-40B4-BE49-F238E27FC236}">
                            <a16:creationId xmlns:a16="http://schemas.microsoft.com/office/drawing/2014/main" id="{BA9C037E-7014-4B5B-858A-D7FC0F88CDC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40" y="3312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00B0F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55" name="AutoShape 128">
                        <a:extLst>
                          <a:ext uri="{FF2B5EF4-FFF2-40B4-BE49-F238E27FC236}">
                            <a16:creationId xmlns:a16="http://schemas.microsoft.com/office/drawing/2014/main" id="{5BA549DF-9E5E-4DCA-A43A-9919F985BE5C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040" y="3120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00B0F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sp>
                    <p:nvSpPr>
                      <p:cNvPr id="56" name="AutoShape 129">
                        <a:extLst>
                          <a:ext uri="{FF2B5EF4-FFF2-40B4-BE49-F238E27FC236}">
                            <a16:creationId xmlns:a16="http://schemas.microsoft.com/office/drawing/2014/main" id="{2B7C09E1-D28F-46E3-8DC9-82754AD8429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36" y="3216"/>
                        <a:ext cx="144" cy="192"/>
                      </a:xfrm>
                      <a:prstGeom prst="diamond">
                        <a:avLst/>
                      </a:prstGeom>
                      <a:solidFill>
                        <a:srgbClr val="00B0F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8" name="AutoShape 130">
                      <a:extLst>
                        <a:ext uri="{FF2B5EF4-FFF2-40B4-BE49-F238E27FC236}">
                          <a16:creationId xmlns:a16="http://schemas.microsoft.com/office/drawing/2014/main" id="{40EDA531-6F29-42A8-A373-567D6370DB8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2736"/>
                      <a:ext cx="59" cy="79"/>
                    </a:xfrm>
                    <a:prstGeom prst="diamond">
                      <a:avLst/>
                    </a:prstGeom>
                    <a:solidFill>
                      <a:srgbClr val="00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29" name="AutoShape 131">
                      <a:extLst>
                        <a:ext uri="{FF2B5EF4-FFF2-40B4-BE49-F238E27FC236}">
                          <a16:creationId xmlns:a16="http://schemas.microsoft.com/office/drawing/2014/main" id="{7D867520-BC3E-403C-A57C-C1880370794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4" y="2775"/>
                      <a:ext cx="59" cy="79"/>
                    </a:xfrm>
                    <a:prstGeom prst="diamond">
                      <a:avLst/>
                    </a:prstGeom>
                    <a:solidFill>
                      <a:srgbClr val="00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0" name="AutoShape 132">
                      <a:extLst>
                        <a:ext uri="{FF2B5EF4-FFF2-40B4-BE49-F238E27FC236}">
                          <a16:creationId xmlns:a16="http://schemas.microsoft.com/office/drawing/2014/main" id="{AFDE1DCB-0C18-4BB8-A34F-8A76B9041E8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2972"/>
                      <a:ext cx="59" cy="78"/>
                    </a:xfrm>
                    <a:prstGeom prst="diamond">
                      <a:avLst/>
                    </a:prstGeom>
                    <a:solidFill>
                      <a:srgbClr val="00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1" name="AutoShape 133">
                      <a:extLst>
                        <a:ext uri="{FF2B5EF4-FFF2-40B4-BE49-F238E27FC236}">
                          <a16:creationId xmlns:a16="http://schemas.microsoft.com/office/drawing/2014/main" id="{E7438CD9-02CB-4D6A-8679-78BB6D4EAB8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5" y="2815"/>
                      <a:ext cx="59" cy="78"/>
                    </a:xfrm>
                    <a:prstGeom prst="diamond">
                      <a:avLst/>
                    </a:prstGeom>
                    <a:solidFill>
                      <a:srgbClr val="99FF66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2" name="AutoShape 134">
                      <a:extLst>
                        <a:ext uri="{FF2B5EF4-FFF2-40B4-BE49-F238E27FC236}">
                          <a16:creationId xmlns:a16="http://schemas.microsoft.com/office/drawing/2014/main" id="{7BC2A4C9-C6BE-41CE-902F-8CEA37B4A7A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5" y="2893"/>
                      <a:ext cx="59" cy="78"/>
                    </a:xfrm>
                    <a:prstGeom prst="diamond">
                      <a:avLst/>
                    </a:prstGeom>
                    <a:solidFill>
                      <a:srgbClr val="99FF66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3" name="AutoShape 135">
                      <a:extLst>
                        <a:ext uri="{FF2B5EF4-FFF2-40B4-BE49-F238E27FC236}">
                          <a16:creationId xmlns:a16="http://schemas.microsoft.com/office/drawing/2014/main" id="{5CE2DE9C-72DA-44DF-AB51-42A2F55FA4B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3" y="2775"/>
                      <a:ext cx="58" cy="79"/>
                    </a:xfrm>
                    <a:prstGeom prst="diamond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4" name="AutoShape 136">
                      <a:extLst>
                        <a:ext uri="{FF2B5EF4-FFF2-40B4-BE49-F238E27FC236}">
                          <a16:creationId xmlns:a16="http://schemas.microsoft.com/office/drawing/2014/main" id="{B46F91E7-90DB-47C0-A036-C08CEB67A98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3" y="2697"/>
                      <a:ext cx="58" cy="78"/>
                    </a:xfrm>
                    <a:prstGeom prst="diamond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5" name="AutoShape 137">
                      <a:extLst>
                        <a:ext uri="{FF2B5EF4-FFF2-40B4-BE49-F238E27FC236}">
                          <a16:creationId xmlns:a16="http://schemas.microsoft.com/office/drawing/2014/main" id="{DE1C5A39-FFBC-4E41-B817-714D0CF9B8F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3" y="3011"/>
                      <a:ext cx="58" cy="78"/>
                    </a:xfrm>
                    <a:prstGeom prst="diamond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sp>
                  <p:nvSpPr>
                    <p:cNvPr id="36" name="AutoShape 138">
                      <a:extLst>
                        <a:ext uri="{FF2B5EF4-FFF2-40B4-BE49-F238E27FC236}">
                          <a16:creationId xmlns:a16="http://schemas.microsoft.com/office/drawing/2014/main" id="{5FEBD3E0-1677-49F2-81F2-8CC4A184FA0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5" y="2854"/>
                      <a:ext cx="59" cy="78"/>
                    </a:xfrm>
                    <a:prstGeom prst="diamond">
                      <a:avLst/>
                    </a:prstGeom>
                    <a:solidFill>
                      <a:srgbClr val="FF00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algn="ctr"/>
                      <a:endParaRPr lang="en-US" altLang="en-US" sz="2400" b="1">
                        <a:solidFill>
                          <a:schemeClr val="tx2"/>
                        </a:solidFill>
                      </a:endParaRPr>
                    </a:p>
                  </p:txBody>
                </p:sp>
                <p:grpSp>
                  <p:nvGrpSpPr>
                    <p:cNvPr id="37" name="Group 139">
                      <a:extLst>
                        <a:ext uri="{FF2B5EF4-FFF2-40B4-BE49-F238E27FC236}">
                          <a16:creationId xmlns:a16="http://schemas.microsoft.com/office/drawing/2014/main" id="{F2D8D65F-6FCB-40E2-9A00-EB8D98C63F7A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2" y="2618"/>
                      <a:ext cx="98" cy="550"/>
                      <a:chOff x="2782" y="2618"/>
                      <a:chExt cx="98" cy="550"/>
                    </a:xfrm>
                  </p:grpSpPr>
                  <p:sp>
                    <p:nvSpPr>
                      <p:cNvPr id="38" name="AutoShape 140">
                        <a:extLst>
                          <a:ext uri="{FF2B5EF4-FFF2-40B4-BE49-F238E27FC236}">
                            <a16:creationId xmlns:a16="http://schemas.microsoft.com/office/drawing/2014/main" id="{4D57BF32-D3A8-4E66-89CC-9EA002D3658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1" y="2775"/>
                        <a:ext cx="59" cy="79"/>
                      </a:xfrm>
                      <a:prstGeom prst="diamond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algn="ctr"/>
                        <a:endParaRPr lang="en-US" altLang="en-US" sz="2400" b="1">
                          <a:solidFill>
                            <a:schemeClr val="tx2"/>
                          </a:solidFill>
                        </a:endParaRPr>
                      </a:p>
                    </p:txBody>
                  </p:sp>
                  <p:grpSp>
                    <p:nvGrpSpPr>
                      <p:cNvPr id="39" name="Group 141">
                        <a:extLst>
                          <a:ext uri="{FF2B5EF4-FFF2-40B4-BE49-F238E27FC236}">
                            <a16:creationId xmlns:a16="http://schemas.microsoft.com/office/drawing/2014/main" id="{34AD6223-4E2C-4D32-99B5-AE0342932A7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82" y="2618"/>
                        <a:ext cx="98" cy="550"/>
                        <a:chOff x="5232" y="2640"/>
                        <a:chExt cx="240" cy="1344"/>
                      </a:xfrm>
                    </p:grpSpPr>
                    <p:grpSp>
                      <p:nvGrpSpPr>
                        <p:cNvPr id="40" name="Group 142">
                          <a:extLst>
                            <a:ext uri="{FF2B5EF4-FFF2-40B4-BE49-F238E27FC236}">
                              <a16:creationId xmlns:a16="http://schemas.microsoft.com/office/drawing/2014/main" id="{DD8551C5-4385-4A29-96C5-324AAE649501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232" y="2736"/>
                          <a:ext cx="144" cy="960"/>
                          <a:chOff x="5136" y="2832"/>
                          <a:chExt cx="144" cy="960"/>
                        </a:xfrm>
                      </p:grpSpPr>
                      <p:sp>
                        <p:nvSpPr>
                          <p:cNvPr id="50" name="AutoShape 143">
                            <a:extLst>
                              <a:ext uri="{FF2B5EF4-FFF2-40B4-BE49-F238E27FC236}">
                                <a16:creationId xmlns:a16="http://schemas.microsoft.com/office/drawing/2014/main" id="{2B2C4092-AE7F-4C16-AF66-15DF0E6AA659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024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1" name="AutoShape 144">
                            <a:extLst>
                              <a:ext uri="{FF2B5EF4-FFF2-40B4-BE49-F238E27FC236}">
                                <a16:creationId xmlns:a16="http://schemas.microsoft.com/office/drawing/2014/main" id="{56BAE789-9F30-4AD7-907F-F20692663B47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2832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2" name="AutoShape 145">
                            <a:extLst>
                              <a:ext uri="{FF2B5EF4-FFF2-40B4-BE49-F238E27FC236}">
                                <a16:creationId xmlns:a16="http://schemas.microsoft.com/office/drawing/2014/main" id="{930F5D05-C252-4B6C-B785-C2751DC91FBB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408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rgbClr val="FF00FF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53" name="AutoShape 146">
                            <a:extLst>
                              <a:ext uri="{FF2B5EF4-FFF2-40B4-BE49-F238E27FC236}">
                                <a16:creationId xmlns:a16="http://schemas.microsoft.com/office/drawing/2014/main" id="{D94CA726-322E-43E1-986F-0B0363F604B2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600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</p:grpSp>
                    <p:grpSp>
                      <p:nvGrpSpPr>
                        <p:cNvPr id="41" name="Group 147">
                          <a:extLst>
                            <a:ext uri="{FF2B5EF4-FFF2-40B4-BE49-F238E27FC236}">
                              <a16:creationId xmlns:a16="http://schemas.microsoft.com/office/drawing/2014/main" id="{F34994C4-DB39-425E-9BD5-B43725A7F7D0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5328" y="2640"/>
                          <a:ext cx="144" cy="960"/>
                          <a:chOff x="5136" y="2832"/>
                          <a:chExt cx="144" cy="960"/>
                        </a:xfrm>
                      </p:grpSpPr>
                      <p:sp>
                        <p:nvSpPr>
                          <p:cNvPr id="46" name="AutoShape 148">
                            <a:extLst>
                              <a:ext uri="{FF2B5EF4-FFF2-40B4-BE49-F238E27FC236}">
                                <a16:creationId xmlns:a16="http://schemas.microsoft.com/office/drawing/2014/main" id="{522F54C8-DEBF-4271-9C1A-D28F6300FF94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024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7" name="AutoShape 149">
                            <a:extLst>
                              <a:ext uri="{FF2B5EF4-FFF2-40B4-BE49-F238E27FC236}">
                                <a16:creationId xmlns:a16="http://schemas.microsoft.com/office/drawing/2014/main" id="{DE4FF966-D33B-482F-A673-8B9560F4C591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2832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8" name="AutoShape 150">
                            <a:extLst>
                              <a:ext uri="{FF2B5EF4-FFF2-40B4-BE49-F238E27FC236}">
                                <a16:creationId xmlns:a16="http://schemas.microsoft.com/office/drawing/2014/main" id="{AF7E94E6-450B-4CA9-A567-036D179E5876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408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9" name="AutoShape 151">
                            <a:extLst>
                              <a:ext uri="{FF2B5EF4-FFF2-40B4-BE49-F238E27FC236}">
                                <a16:creationId xmlns:a16="http://schemas.microsoft.com/office/drawing/2014/main" id="{5926D447-6745-42D7-A28E-C5BBA7B88DA3}"/>
                              </a:ext>
                            </a:extLst>
                          </p:cNvPr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136" y="3600"/>
                            <a:ext cx="144" cy="192"/>
                          </a:xfrm>
                          <a:prstGeom prst="diamond">
                            <a:avLst/>
                          </a:prstGeom>
                          <a:solidFill>
                            <a:schemeClr val="bg1">
                              <a:lumMod val="50000"/>
                            </a:schemeClr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algn="ctr"/>
                            <a:endParaRPr lang="en-US" altLang="en-US" sz="2400" b="1">
                              <a:solidFill>
                                <a:schemeClr val="tx2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42" name="AutoShape 152">
                          <a:extLst>
                            <a:ext uri="{FF2B5EF4-FFF2-40B4-BE49-F238E27FC236}">
                              <a16:creationId xmlns:a16="http://schemas.microsoft.com/office/drawing/2014/main" id="{3B46C867-895F-4E74-BBD3-A261617BF572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32" y="312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rgbClr val="FF00FF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3" name="AutoShape 153">
                          <a:extLst>
                            <a:ext uri="{FF2B5EF4-FFF2-40B4-BE49-F238E27FC236}">
                              <a16:creationId xmlns:a16="http://schemas.microsoft.com/office/drawing/2014/main" id="{49501179-B787-40FE-8DCA-D82EB427ABAA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32" y="3696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4" name="AutoShape 154">
                          <a:extLst>
                            <a:ext uri="{FF2B5EF4-FFF2-40B4-BE49-F238E27FC236}">
                              <a16:creationId xmlns:a16="http://schemas.microsoft.com/office/drawing/2014/main" id="{B052711F-4593-409F-9FA8-49BFF4C04BE5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28" y="3792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5" name="AutoShape 155">
                          <a:extLst>
                            <a:ext uri="{FF2B5EF4-FFF2-40B4-BE49-F238E27FC236}">
                              <a16:creationId xmlns:a16="http://schemas.microsoft.com/office/drawing/2014/main" id="{65108277-C09F-4D12-AF91-4AF17D20BBD3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28" y="3600"/>
                          <a:ext cx="144" cy="192"/>
                        </a:xfrm>
                        <a:prstGeom prst="diamond">
                          <a:avLst/>
                        </a:prstGeom>
                        <a:solidFill>
                          <a:schemeClr val="bg1">
                            <a:lumMod val="50000"/>
                          </a:schemeClr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algn="ctr"/>
                          <a:endParaRPr lang="en-US" altLang="en-US" sz="2400" b="1">
                            <a:solidFill>
                              <a:schemeClr val="tx2"/>
                            </a:solidFill>
                          </a:endParaRPr>
                        </a:p>
                      </p:txBody>
                    </p:sp>
                  </p:grpSp>
                </p:grpSp>
              </p:grpSp>
              <p:sp>
                <p:nvSpPr>
                  <p:cNvPr id="23" name="AutoShape 156">
                    <a:extLst>
                      <a:ext uri="{FF2B5EF4-FFF2-40B4-BE49-F238E27FC236}">
                        <a16:creationId xmlns:a16="http://schemas.microsoft.com/office/drawing/2014/main" id="{885BF25F-6C24-42B3-A3E3-97E33EB1B56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2854"/>
                    <a:ext cx="59" cy="78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4" name="AutoShape 157">
                    <a:extLst>
                      <a:ext uri="{FF2B5EF4-FFF2-40B4-BE49-F238E27FC236}">
                        <a16:creationId xmlns:a16="http://schemas.microsoft.com/office/drawing/2014/main" id="{915C3B1A-BAF4-43FE-A2C1-18A4A2C4F34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2932"/>
                    <a:ext cx="59" cy="79"/>
                  </a:xfrm>
                  <a:prstGeom prst="diamond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5" name="AutoShape 158">
                    <a:extLst>
                      <a:ext uri="{FF2B5EF4-FFF2-40B4-BE49-F238E27FC236}">
                        <a16:creationId xmlns:a16="http://schemas.microsoft.com/office/drawing/2014/main" id="{435A0250-6453-41D6-B65A-9BF4EB5D6F1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43" y="2932"/>
                    <a:ext cx="58" cy="79"/>
                  </a:xfrm>
                  <a:prstGeom prst="diamond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algn="ctr"/>
                    <a:endParaRPr lang="en-US" altLang="en-US" sz="2400" b="1">
                      <a:solidFill>
                        <a:schemeClr val="tx2"/>
                      </a:solidFill>
                    </a:endParaRPr>
                  </a:p>
                </p:txBody>
              </p:sp>
            </p:grpSp>
            <p:sp>
              <p:nvSpPr>
                <p:cNvPr id="21" name="Text Box 159">
                  <a:extLst>
                    <a:ext uri="{FF2B5EF4-FFF2-40B4-BE49-F238E27FC236}">
                      <a16:creationId xmlns:a16="http://schemas.microsoft.com/office/drawing/2014/main" id="{063E260B-C2B0-45C7-B13B-6D8F1B4E5A5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85" y="2865"/>
                  <a:ext cx="67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en-US" sz="1400" dirty="0">
                      <a:solidFill>
                        <a:srgbClr val="003366"/>
                      </a:solidFill>
                      <a:latin typeface="+mn-lt"/>
                    </a:rPr>
                    <a:t>Endowment</a:t>
                  </a:r>
                </a:p>
              </p:txBody>
            </p:sp>
          </p:grpSp>
          <p:sp>
            <p:nvSpPr>
              <p:cNvPr id="18" name="Text Box 213">
                <a:extLst>
                  <a:ext uri="{FF2B5EF4-FFF2-40B4-BE49-F238E27FC236}">
                    <a16:creationId xmlns:a16="http://schemas.microsoft.com/office/drawing/2014/main" id="{C48A238B-BC44-4DFD-A426-AA9D145102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100" y="516958"/>
                <a:ext cx="273050" cy="304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400" b="1" dirty="0">
                    <a:solidFill>
                      <a:srgbClr val="003366"/>
                    </a:solidFill>
                    <a:latin typeface="Palatino Linotype" panose="02040502050505030304" pitchFamily="18" charset="0"/>
                  </a:rPr>
                  <a:t>3</a:t>
                </a:r>
              </a:p>
            </p:txBody>
          </p:sp>
        </p:grp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296FA3A3-871C-4086-8C25-693F92316A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09431" y="2477736"/>
              <a:ext cx="185985" cy="847265"/>
            </a:xfrm>
            <a:prstGeom prst="rect">
              <a:avLst/>
            </a:prstGeom>
          </p:spPr>
        </p:pic>
        <p:sp>
          <p:nvSpPr>
            <p:cNvPr id="15" name="Text Box 99">
              <a:extLst>
                <a:ext uri="{FF2B5EF4-FFF2-40B4-BE49-F238E27FC236}">
                  <a16:creationId xmlns:a16="http://schemas.microsoft.com/office/drawing/2014/main" id="{6A47E3A2-7045-46F7-9D8F-B8B07E0A8F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0902" y="2482481"/>
              <a:ext cx="1274872" cy="900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1050" b="1" dirty="0">
                  <a:latin typeface="Avenir LT Std 45 Book" pitchFamily="34" charset="0"/>
                  <a:cs typeface="Arial" charset="0"/>
                </a:rPr>
                <a:t>Snares</a:t>
              </a:r>
            </a:p>
            <a:p>
              <a:pPr eaLnBrk="1" hangingPunct="1">
                <a:defRPr/>
              </a:pPr>
              <a:r>
                <a:rPr lang="en-US" sz="1050" b="1" dirty="0">
                  <a:latin typeface="Avenir LT Std 45 Book" pitchFamily="34" charset="0"/>
                  <a:cs typeface="Arial" charset="0"/>
                </a:rPr>
                <a:t>Pitfalls</a:t>
              </a:r>
              <a:endParaRPr lang="en-US" sz="800" b="1" dirty="0">
                <a:cs typeface="Arial" charset="0"/>
              </a:endParaRPr>
            </a:p>
            <a:p>
              <a:pPr eaLnBrk="1" hangingPunct="1">
                <a:defRPr/>
              </a:pPr>
              <a:r>
                <a:rPr lang="en-US" sz="1050" b="1" dirty="0">
                  <a:latin typeface="Avenir LT Std 45 Book" pitchFamily="34" charset="0"/>
                  <a:cs typeface="Arial" charset="0"/>
                </a:rPr>
                <a:t>Blind Spots </a:t>
              </a:r>
              <a:endParaRPr lang="en-US" sz="800" b="1" dirty="0">
                <a:cs typeface="Arial" charset="0"/>
              </a:endParaRPr>
            </a:p>
            <a:p>
              <a:pPr eaLnBrk="1" hangingPunct="1">
                <a:defRPr/>
              </a:pPr>
              <a:r>
                <a:rPr lang="en-US" sz="1050" b="1" dirty="0">
                  <a:latin typeface="Avenir LT Std 45 Book" pitchFamily="34" charset="0"/>
                  <a:cs typeface="Arial" charset="0"/>
                </a:rPr>
                <a:t>Weaknesses Shortcomings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202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3ef5274-90b8-4b3f-8a76-b4c36a43e904}" enabled="1" method="Standard" siteId="{61e6eeb3-5fd7-4aaa-ae3c-61e8deb09b79}" contentBits="0" removed="0"/>
  <clbl:label id="{bdc3d3d8-6bdc-485e-b6f2-a0ac58658b4a}" enabled="1" method="Privileged" siteId="{61e6eeb3-5fd7-4aaa-ae3c-61e8deb09b7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15455</TotalTime>
  <Words>1976</Words>
  <Application>Microsoft Office PowerPoint</Application>
  <PresentationFormat>Widescreen</PresentationFormat>
  <Paragraphs>189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Avenir LT Std 45 Book</vt:lpstr>
      <vt:lpstr>Calibri</vt:lpstr>
      <vt:lpstr>Palatino Linotype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Dale Eaton</cp:lastModifiedBy>
  <cp:revision>1197</cp:revision>
  <dcterms:created xsi:type="dcterms:W3CDTF">2010-04-18T05:26:50Z</dcterms:created>
  <dcterms:modified xsi:type="dcterms:W3CDTF">2022-12-28T00:22:09Z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dc3d3d8-6bdc-485e-b6f2-a0ac58658b4a_Enabled">
    <vt:lpwstr>True</vt:lpwstr>
  </property>
  <property fmtid="{D5CDD505-2E9C-101B-9397-08002B2CF9AE}" pid="3" name="MSIP_Label_bdc3d3d8-6bdc-485e-b6f2-a0ac58658b4a_SiteId">
    <vt:lpwstr>61e6eeb3-5fd7-4aaa-ae3c-61e8deb09b79</vt:lpwstr>
  </property>
  <property fmtid="{D5CDD505-2E9C-101B-9397-08002B2CF9AE}" pid="4" name="MSIP_Label_bdc3d3d8-6bdc-485e-b6f2-a0ac58658b4a_Owner">
    <vt:lpwstr>deaton@ldschurch.org</vt:lpwstr>
  </property>
  <property fmtid="{D5CDD505-2E9C-101B-9397-08002B2CF9AE}" pid="5" name="MSIP_Label_bdc3d3d8-6bdc-485e-b6f2-a0ac58658b4a_SetDate">
    <vt:lpwstr>2018-09-29T15:01:30.2848605Z</vt:lpwstr>
  </property>
  <property fmtid="{D5CDD505-2E9C-101B-9397-08002B2CF9AE}" pid="6" name="MSIP_Label_bdc3d3d8-6bdc-485e-b6f2-a0ac58658b4a_Name">
    <vt:lpwstr>Internal Use</vt:lpwstr>
  </property>
  <property fmtid="{D5CDD505-2E9C-101B-9397-08002B2CF9AE}" pid="7" name="MSIP_Label_bdc3d3d8-6bdc-485e-b6f2-a0ac58658b4a_Application">
    <vt:lpwstr>Microsoft Azure Information Protection</vt:lpwstr>
  </property>
  <property fmtid="{D5CDD505-2E9C-101B-9397-08002B2CF9AE}" pid="8" name="MSIP_Label_bdc3d3d8-6bdc-485e-b6f2-a0ac58658b4a_Extended_MSFT_Method">
    <vt:lpwstr>Automatic</vt:lpwstr>
  </property>
  <property fmtid="{D5CDD505-2E9C-101B-9397-08002B2CF9AE}" pid="9" name="Classification">
    <vt:lpwstr>Internal Use Not Encrypted</vt:lpwstr>
  </property>
  <property fmtid="{D5CDD505-2E9C-101B-9397-08002B2CF9AE}" pid="10" name="MSIP_Label_03ef5274-90b8-4b3f-8a76-b4c36a43e904_Enabled">
    <vt:lpwstr>true</vt:lpwstr>
  </property>
  <property fmtid="{D5CDD505-2E9C-101B-9397-08002B2CF9AE}" pid="11" name="MSIP_Label_03ef5274-90b8-4b3f-8a76-b4c36a43e904_SetDate">
    <vt:lpwstr>2021-03-23T17:35:20Z</vt:lpwstr>
  </property>
  <property fmtid="{D5CDD505-2E9C-101B-9397-08002B2CF9AE}" pid="12" name="MSIP_Label_03ef5274-90b8-4b3f-8a76-b4c36a43e904_Method">
    <vt:lpwstr>Standard</vt:lpwstr>
  </property>
  <property fmtid="{D5CDD505-2E9C-101B-9397-08002B2CF9AE}" pid="13" name="MSIP_Label_03ef5274-90b8-4b3f-8a76-b4c36a43e904_Name">
    <vt:lpwstr>Not Protected_2</vt:lpwstr>
  </property>
  <property fmtid="{D5CDD505-2E9C-101B-9397-08002B2CF9AE}" pid="14" name="MSIP_Label_03ef5274-90b8-4b3f-8a76-b4c36a43e904_SiteId">
    <vt:lpwstr>61e6eeb3-5fd7-4aaa-ae3c-61e8deb09b79</vt:lpwstr>
  </property>
  <property fmtid="{D5CDD505-2E9C-101B-9397-08002B2CF9AE}" pid="15" name="MSIP_Label_03ef5274-90b8-4b3f-8a76-b4c36a43e904_ActionId">
    <vt:lpwstr/>
  </property>
  <property fmtid="{D5CDD505-2E9C-101B-9397-08002B2CF9AE}" pid="16" name="MSIP_Label_03ef5274-90b8-4b3f-8a76-b4c36a43e904_ContentBits">
    <vt:lpwstr>0</vt:lpwstr>
  </property>
</Properties>
</file>