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899" r:id="rId2"/>
    <p:sldId id="914" r:id="rId3"/>
    <p:sldId id="927" r:id="rId4"/>
    <p:sldId id="926" r:id="rId5"/>
    <p:sldId id="929" r:id="rId6"/>
    <p:sldId id="931" r:id="rId7"/>
    <p:sldId id="932" r:id="rId8"/>
    <p:sldId id="930" r:id="rId9"/>
    <p:sldId id="933" r:id="rId10"/>
    <p:sldId id="928" r:id="rId11"/>
    <p:sldId id="936" r:id="rId12"/>
    <p:sldId id="935" r:id="rId13"/>
    <p:sldId id="939" r:id="rId14"/>
    <p:sldId id="938" r:id="rId15"/>
    <p:sldId id="26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34600"/>
    <a:srgbClr val="336600"/>
    <a:srgbClr val="FFFFCC"/>
    <a:srgbClr val="2A5400"/>
    <a:srgbClr val="CCFF99"/>
    <a:srgbClr val="FDEAD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5" autoAdjust="0"/>
    <p:restoredTop sz="94488" autoAdjust="0"/>
  </p:normalViewPr>
  <p:slideViewPr>
    <p:cSldViewPr>
      <p:cViewPr varScale="1">
        <p:scale>
          <a:sx n="111" d="100"/>
          <a:sy n="111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193122-784B-4DEB-A735-954D81725D9C}" type="datetime1">
              <a:rPr lang="en-US" altLang="en-US"/>
              <a:pPr>
                <a:defRPr/>
              </a:pPr>
              <a:t>2022-12-27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DB9990-9BDA-4346-A715-8323DEBBD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110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DB9990-9BDA-4346-A715-8323DEBBD8E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06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4000" y="6689725"/>
            <a:ext cx="508000" cy="168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D0CB-436A-4EC6-BFC4-524BF3707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714C901-FB5E-474A-B72C-ECB1E8B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EB042985-C290-4156-AE63-82A15DE49170}"/>
              </a:ext>
            </a:extLst>
          </p:cNvPr>
          <p:cNvSpPr txBox="1">
            <a:spLocks/>
          </p:cNvSpPr>
          <p:nvPr userDrawn="1"/>
        </p:nvSpPr>
        <p:spPr>
          <a:xfrm>
            <a:off x="5993" y="0"/>
            <a:ext cx="603607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8285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002C1-D494-4F2F-AB01-B0CA7DD6EE82}" type="datetime1">
              <a:rPr lang="en-US" altLang="en-US" smtClean="0"/>
              <a:t>2022-12-27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©LDSEternalism.com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1B09A-2F24-4C7E-B406-E00EFFE48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3.wmf"/><Relationship Id="rId7" Type="http://schemas.openxmlformats.org/officeDocument/2006/relationships/image" Target="../media/image9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3.wmf"/><Relationship Id="rId7" Type="http://schemas.openxmlformats.org/officeDocument/2006/relationships/image" Target="../media/image9.wmf"/><Relationship Id="rId12" Type="http://schemas.openxmlformats.org/officeDocument/2006/relationships/image" Target="../media/image1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11" Type="http://schemas.openxmlformats.org/officeDocument/2006/relationships/image" Target="../media/image12.wmf"/><Relationship Id="rId5" Type="http://schemas.openxmlformats.org/officeDocument/2006/relationships/image" Target="../media/image5.wmf"/><Relationship Id="rId10" Type="http://schemas.openxmlformats.org/officeDocument/2006/relationships/image" Target="../media/image11.wmf"/><Relationship Id="rId4" Type="http://schemas.openxmlformats.org/officeDocument/2006/relationships/image" Target="../media/image4.wmf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3.wmf"/><Relationship Id="rId7" Type="http://schemas.openxmlformats.org/officeDocument/2006/relationships/image" Target="../media/image9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image" Target="../media/image12.wmf"/><Relationship Id="rId4" Type="http://schemas.openxmlformats.org/officeDocument/2006/relationships/image" Target="../media/image4.wmf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C4A4-E30D-4B77-9D81-CB4B0981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" y="1441700"/>
            <a:ext cx="4909114" cy="49091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46F93A-327B-4E2B-9B2E-60545C0B9529}"/>
              </a:ext>
            </a:extLst>
          </p:cNvPr>
          <p:cNvSpPr/>
          <p:nvPr/>
        </p:nvSpPr>
        <p:spPr>
          <a:xfrm>
            <a:off x="1560234" y="3203759"/>
            <a:ext cx="13388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Abide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B93D74-9891-4AC0-92BF-50893BA294B5}"/>
              </a:ext>
            </a:extLst>
          </p:cNvPr>
          <p:cNvSpPr/>
          <p:nvPr/>
        </p:nvSpPr>
        <p:spPr>
          <a:xfrm>
            <a:off x="0" y="1550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cs typeface="Arial" panose="020B0604020202020204" pitchFamily="34" charset="0"/>
              </a:rPr>
              <a:t>ETERNALISM MODULE </a:t>
            </a:r>
            <a:r>
              <a:rPr lang="en-US" sz="4800" dirty="0">
                <a:solidFill>
                  <a:srgbClr val="FFFF00"/>
                </a:solidFill>
              </a:rPr>
              <a:t>28</a:t>
            </a:r>
            <a:endParaRPr lang="en-US" sz="48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FB126C-382A-4E3C-B94C-1A906B76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3" y="3542946"/>
            <a:ext cx="72604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Chapter 30: Deadly Virtues Proofs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F06637D-3C31-4F29-B2D1-9421FD7E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4" y="1880320"/>
            <a:ext cx="69436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0" dirty="0">
                <a:solidFill>
                  <a:srgbClr val="FFFF00"/>
                </a:solidFill>
              </a:rPr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9546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10</a:t>
            </a:fld>
            <a:endParaRPr lang="en-US" dirty="0"/>
          </a:p>
        </p:txBody>
      </p:sp>
      <p:pic>
        <p:nvPicPr>
          <p:cNvPr id="5" name="Picture 2" descr="Image result for nuclear mushroom cloud pictures">
            <a:extLst>
              <a:ext uri="{FF2B5EF4-FFF2-40B4-BE49-F238E27FC236}">
                <a16:creationId xmlns:a16="http://schemas.microsoft.com/office/drawing/2014/main" id="{D01B23CE-3072-4791-BFF9-5862BD94B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900" y="999382"/>
            <a:ext cx="7188200" cy="574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B4BE7BE4-3401-43AD-9660-CF4E94F9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</a:rPr>
              <a:t>4</a:t>
            </a:r>
            <a:r>
              <a:rPr lang="en-US" altLang="en-US" sz="4000" b="1" baseline="30000" dirty="0">
                <a:solidFill>
                  <a:srgbClr val="FF0000"/>
                </a:solidFill>
              </a:rPr>
              <a:t>th</a:t>
            </a:r>
            <a:r>
              <a:rPr lang="en-US" altLang="en-US" sz="4000" b="1" dirty="0">
                <a:solidFill>
                  <a:srgbClr val="FF0000"/>
                </a:solidFill>
              </a:rPr>
              <a:t> Quarter Projection</a:t>
            </a:r>
          </a:p>
        </p:txBody>
      </p:sp>
    </p:spTree>
    <p:extLst>
      <p:ext uri="{BB962C8B-B14F-4D97-AF65-F5344CB8AC3E}">
        <p14:creationId xmlns:p14="http://schemas.microsoft.com/office/powerpoint/2010/main" val="229547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93D3506E-F4AF-4723-A00D-F095DC355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3" y="0"/>
            <a:ext cx="120554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+mn-lt"/>
                <a:cs typeface="+mn-cs"/>
              </a:rPr>
              <a:t>Existential Proof: Parenthood</a:t>
            </a:r>
          </a:p>
        </p:txBody>
      </p:sp>
      <p:sp>
        <p:nvSpPr>
          <p:cNvPr id="24" name="TextBox 4">
            <a:extLst>
              <a:ext uri="{FF2B5EF4-FFF2-40B4-BE49-F238E27FC236}">
                <a16:creationId xmlns:a16="http://schemas.microsoft.com/office/drawing/2014/main" id="{31C1F21E-AC21-4D3A-AE1C-ECBE2E036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FFFF00"/>
                </a:solidFill>
                <a:latin typeface="Calibri" panose="020F0502020204030204" pitchFamily="34" charset="0"/>
              </a:rPr>
              <a:t>What would it mean to your daughter to apply</a:t>
            </a:r>
          </a:p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These Three Deadly Virtues On A Date?</a:t>
            </a: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C3E613B1-CA1F-4F9A-B206-464357680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" y="1828800"/>
            <a:ext cx="20050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72C3F1-1E89-4B8D-826C-4424821F3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717248"/>
            <a:ext cx="9448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Imagine the look and horror on the parents face when their teenage daughter joyfully announces to them that she is going to live up to their Heavenly Ideal of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Christian Love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and go on a </a:t>
            </a:r>
          </a:p>
          <a:p>
            <a:pPr eaLnBrk="1" hangingPunct="1"/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(1) selfless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(2) self-sacrificial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(3) unconditional love date</a:t>
            </a:r>
            <a:endParaRPr lang="en-US" alt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That her one all consuming desire is to be a true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victim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of his love—to satiate his infinite thirst for love and sacrifice and to give of herself to the Hungry One as his tool or instrument to do with as he pleases,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blindly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lovingly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trustingly and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without counting the cost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B61AC4-00A8-4289-A548-2C652B200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6800"/>
            <a:ext cx="121919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dirty="0">
                <a:solidFill>
                  <a:srgbClr val="FF0000"/>
                </a:solidFill>
                <a:latin typeface="Calibri" panose="020F0502020204030204" pitchFamily="34" charset="0"/>
              </a:rPr>
              <a:t>Would any sane parent let their daughter out of the house?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980D64-FC0F-4853-AE0E-2ED9E17BB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1" y="5553670"/>
            <a:ext cx="1196339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Mother Teresa: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“Jesus, my own Jesus—I am only Thine—I am so stupid—I do not know what to say—but do with me whatever You wish—as You wish—as long as you wish. I love you not for what you give, but for what You take Jesus—why can’t I be a perfect Loreto Nun—a real </a:t>
            </a:r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</a:rPr>
              <a:t>victim of Your love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.”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(Come Be My Light, p. 97-98)</a:t>
            </a:r>
          </a:p>
        </p:txBody>
      </p:sp>
    </p:spTree>
    <p:extLst>
      <p:ext uri="{BB962C8B-B14F-4D97-AF65-F5344CB8AC3E}">
        <p14:creationId xmlns:p14="http://schemas.microsoft.com/office/powerpoint/2010/main" val="311803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12</a:t>
            </a:fld>
            <a:endParaRPr lang="en-US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C1A38559-72B0-4D05-A626-8D432F38C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2" y="3021013"/>
            <a:ext cx="563245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WICKEDNESS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NEVER WAS 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HAPPINESS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482CD5-6D7B-4F26-A05E-35E4A4A63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4463" y="3465513"/>
            <a:ext cx="5589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0000"/>
                </a:solidFill>
                <a:latin typeface="+mn-lt"/>
              </a:rPr>
              <a:t>HAPPINESS</a:t>
            </a:r>
            <a:r>
              <a:rPr lang="en-US" altLang="en-US" sz="2400">
                <a:solidFill>
                  <a:schemeClr val="bg1"/>
                </a:solidFill>
                <a:latin typeface="+mn-lt"/>
              </a:rPr>
              <a:t> NEVER WAS </a:t>
            </a:r>
            <a:r>
              <a:rPr lang="en-US" altLang="en-US" sz="2400">
                <a:solidFill>
                  <a:srgbClr val="00FF00"/>
                </a:solidFill>
                <a:latin typeface="+mn-lt"/>
              </a:rPr>
              <a:t>RIGHTEOUSNESS</a:t>
            </a:r>
          </a:p>
        </p:txBody>
      </p:sp>
      <p:grpSp>
        <p:nvGrpSpPr>
          <p:cNvPr id="11" name="Group 69">
            <a:extLst>
              <a:ext uri="{FF2B5EF4-FFF2-40B4-BE49-F238E27FC236}">
                <a16:creationId xmlns:a16="http://schemas.microsoft.com/office/drawing/2014/main" id="{F2EC872C-8A9B-4DBD-8E04-9339090F252E}"/>
              </a:ext>
            </a:extLst>
          </p:cNvPr>
          <p:cNvGrpSpPr>
            <a:grpSpLocks/>
          </p:cNvGrpSpPr>
          <p:nvPr/>
        </p:nvGrpSpPr>
        <p:grpSpPr bwMode="auto">
          <a:xfrm>
            <a:off x="8458199" y="656275"/>
            <a:ext cx="3178141" cy="2694938"/>
            <a:chOff x="6324603" y="656839"/>
            <a:chExt cx="3178141" cy="2695167"/>
          </a:xfrm>
        </p:grpSpPr>
        <p:sp>
          <p:nvSpPr>
            <p:cNvPr id="12" name="TextBox 63">
              <a:extLst>
                <a:ext uri="{FF2B5EF4-FFF2-40B4-BE49-F238E27FC236}">
                  <a16:creationId xmlns:a16="http://schemas.microsoft.com/office/drawing/2014/main" id="{22E6EFFC-8AA4-4CB2-A58B-DB5D27F20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4603" y="981670"/>
              <a:ext cx="3178141" cy="6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Righteousness and Happiness are Not Compatible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24C820-1E4F-450F-91E0-145B7C8244D9}"/>
                </a:ext>
              </a:extLst>
            </p:cNvPr>
            <p:cNvCxnSpPr/>
            <p:nvPr/>
          </p:nvCxnSpPr>
          <p:spPr>
            <a:xfrm rot="16200000" flipH="1">
              <a:off x="7277048" y="2704251"/>
              <a:ext cx="1293923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65">
              <a:extLst>
                <a:ext uri="{FF2B5EF4-FFF2-40B4-BE49-F238E27FC236}">
                  <a16:creationId xmlns:a16="http://schemas.microsoft.com/office/drawing/2014/main" id="{1B8AAAA8-ED67-4DE0-B534-A1C3B46D8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5064" y="656839"/>
              <a:ext cx="2259273" cy="46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rgbClr val="FF0000"/>
                  </a:solidFill>
                  <a:latin typeface="+mn-lt"/>
                </a:rPr>
                <a:t>FALSE IDEOLOGY</a:t>
              </a:r>
            </a:p>
          </p:txBody>
        </p:sp>
      </p:grpSp>
      <p:grpSp>
        <p:nvGrpSpPr>
          <p:cNvPr id="15" name="Group 68">
            <a:extLst>
              <a:ext uri="{FF2B5EF4-FFF2-40B4-BE49-F238E27FC236}">
                <a16:creationId xmlns:a16="http://schemas.microsoft.com/office/drawing/2014/main" id="{61A14875-CEA6-48DE-ACE3-38182374E89F}"/>
              </a:ext>
            </a:extLst>
          </p:cNvPr>
          <p:cNvGrpSpPr>
            <a:grpSpLocks/>
          </p:cNvGrpSpPr>
          <p:nvPr/>
        </p:nvGrpSpPr>
        <p:grpSpPr bwMode="auto">
          <a:xfrm>
            <a:off x="183180" y="3481132"/>
            <a:ext cx="5452904" cy="2466934"/>
            <a:chOff x="-1493220" y="3429537"/>
            <a:chExt cx="5452904" cy="2467924"/>
          </a:xfrm>
        </p:grpSpPr>
        <p:sp>
          <p:nvSpPr>
            <p:cNvPr id="16" name="TextBox 59">
              <a:extLst>
                <a:ext uri="{FF2B5EF4-FFF2-40B4-BE49-F238E27FC236}">
                  <a16:creationId xmlns:a16="http://schemas.microsoft.com/office/drawing/2014/main" id="{800A2F5F-1FC1-4DD1-868C-E473890306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493220" y="4900738"/>
              <a:ext cx="5452904" cy="646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Wickedness and Happiness </a:t>
              </a:r>
            </a:p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are Not Compatible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AE288CD-EAA6-468F-A19C-0C51B81A0EB3}"/>
                </a:ext>
              </a:extLst>
            </p:cNvPr>
            <p:cNvCxnSpPr/>
            <p:nvPr/>
          </p:nvCxnSpPr>
          <p:spPr>
            <a:xfrm rot="5400000" flipH="1" flipV="1">
              <a:off x="243848" y="4075909"/>
              <a:ext cx="1294331" cy="1588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66">
              <a:extLst>
                <a:ext uri="{FF2B5EF4-FFF2-40B4-BE49-F238E27FC236}">
                  <a16:creationId xmlns:a16="http://schemas.microsoft.com/office/drawing/2014/main" id="{898AFEDD-9CAC-4AF6-B5CE-FF0CEE8D8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969" y="5435611"/>
              <a:ext cx="2201244" cy="46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rgbClr val="00FF00"/>
                  </a:solidFill>
                  <a:latin typeface="+mn-lt"/>
                </a:rPr>
                <a:t>TRUE IDEOLOGY</a:t>
              </a:r>
            </a:p>
          </p:txBody>
        </p:sp>
      </p:grpSp>
      <p:grpSp>
        <p:nvGrpSpPr>
          <p:cNvPr id="22" name="Group 176">
            <a:extLst>
              <a:ext uri="{FF2B5EF4-FFF2-40B4-BE49-F238E27FC236}">
                <a16:creationId xmlns:a16="http://schemas.microsoft.com/office/drawing/2014/main" id="{EF1370C0-646B-43A8-B60B-2C2987D8D7A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16203"/>
            <a:ext cx="4419600" cy="1993635"/>
            <a:chOff x="585788" y="516203"/>
            <a:chExt cx="4419599" cy="1993635"/>
          </a:xfrm>
        </p:grpSpPr>
        <p:sp>
          <p:nvSpPr>
            <p:cNvPr id="23" name="TextBox 3">
              <a:extLst>
                <a:ext uri="{FF2B5EF4-FFF2-40B4-BE49-F238E27FC236}">
                  <a16:creationId xmlns:a16="http://schemas.microsoft.com/office/drawing/2014/main" id="{0E91F0E7-4E37-4626-9D2C-02C6337C2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0133" y="516203"/>
              <a:ext cx="28156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600" dirty="0">
                  <a:solidFill>
                    <a:srgbClr val="00FF00"/>
                  </a:solidFill>
                  <a:latin typeface="+mn-lt"/>
                </a:rPr>
                <a:t>VALUE ETHICS</a:t>
              </a:r>
            </a:p>
          </p:txBody>
        </p:sp>
        <p:sp>
          <p:nvSpPr>
            <p:cNvPr id="24" name="TextBox 55">
              <a:extLst>
                <a:ext uri="{FF2B5EF4-FFF2-40B4-BE49-F238E27FC236}">
                  <a16:creationId xmlns:a16="http://schemas.microsoft.com/office/drawing/2014/main" id="{F29131FE-E6F5-4B02-A678-27FD910820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170" y="1132608"/>
              <a:ext cx="43433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Renounce Wickedness To Gain Happiness</a:t>
              </a:r>
            </a:p>
          </p:txBody>
        </p:sp>
        <p:grpSp>
          <p:nvGrpSpPr>
            <p:cNvPr id="25" name="Group 86">
              <a:extLst>
                <a:ext uri="{FF2B5EF4-FFF2-40B4-BE49-F238E27FC236}">
                  <a16:creationId xmlns:a16="http://schemas.microsoft.com/office/drawing/2014/main" id="{C3E70196-8EB5-453D-AB2F-EFFC17196D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788" y="1339850"/>
              <a:ext cx="4419599" cy="1169988"/>
              <a:chOff x="585788" y="1339850"/>
              <a:chExt cx="4419599" cy="1169988"/>
            </a:xfrm>
          </p:grpSpPr>
          <p:grpSp>
            <p:nvGrpSpPr>
              <p:cNvPr id="26" name="Group 34">
                <a:extLst>
                  <a:ext uri="{FF2B5EF4-FFF2-40B4-BE49-F238E27FC236}">
                    <a16:creationId xmlns:a16="http://schemas.microsoft.com/office/drawing/2014/main" id="{520C29CC-3D04-4FD8-B7D7-ECDD9F00AC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5788" y="1339850"/>
                <a:ext cx="4419599" cy="1169988"/>
                <a:chOff x="432" y="2880"/>
                <a:chExt cx="4531" cy="1200"/>
              </a:xfrm>
            </p:grpSpPr>
            <p:grpSp>
              <p:nvGrpSpPr>
                <p:cNvPr id="35" name="Group 8">
                  <a:extLst>
                    <a:ext uri="{FF2B5EF4-FFF2-40B4-BE49-F238E27FC236}">
                      <a16:creationId xmlns:a16="http://schemas.microsoft.com/office/drawing/2014/main" id="{C2286A76-4D58-4C78-AC8A-B3E40FFA3E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2" y="2880"/>
                  <a:ext cx="931" cy="1193"/>
                  <a:chOff x="224" y="3065"/>
                  <a:chExt cx="706" cy="905"/>
                </a:xfrm>
              </p:grpSpPr>
              <p:grpSp>
                <p:nvGrpSpPr>
                  <p:cNvPr id="51" name="Group 8">
                    <a:extLst>
                      <a:ext uri="{FF2B5EF4-FFF2-40B4-BE49-F238E27FC236}">
                        <a16:creationId xmlns:a16="http://schemas.microsoft.com/office/drawing/2014/main" id="{C82ECF6D-A391-4B1A-B68D-DACFA8A3D0C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53" name="Oval 9">
                      <a:extLst>
                        <a:ext uri="{FF2B5EF4-FFF2-40B4-BE49-F238E27FC236}">
                          <a16:creationId xmlns:a16="http://schemas.microsoft.com/office/drawing/2014/main" id="{FB06A1B4-0991-47B9-95F3-5BD35689BA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54" name="Text Box 10">
                      <a:extLst>
                        <a:ext uri="{FF2B5EF4-FFF2-40B4-BE49-F238E27FC236}">
                          <a16:creationId xmlns:a16="http://schemas.microsoft.com/office/drawing/2014/main" id="{B4DC4F81-9141-4CE8-9439-50D89558FC0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" y="1198"/>
                      <a:ext cx="393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LIFE</a:t>
                      </a:r>
                    </a:p>
                  </p:txBody>
                </p:sp>
              </p:grpSp>
              <p:sp>
                <p:nvSpPr>
                  <p:cNvPr id="52" name="Text Box 12">
                    <a:extLst>
                      <a:ext uri="{FF2B5EF4-FFF2-40B4-BE49-F238E27FC236}">
                        <a16:creationId xmlns:a16="http://schemas.microsoft.com/office/drawing/2014/main" id="{D836A21E-9B6C-45A8-81C0-52C61692236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1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36" name="Group 15">
                  <a:extLst>
                    <a:ext uri="{FF2B5EF4-FFF2-40B4-BE49-F238E27FC236}">
                      <a16:creationId xmlns:a16="http://schemas.microsoft.com/office/drawing/2014/main" id="{45878884-4EFD-4551-BB4D-DDD8B0BFF5A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31" y="2887"/>
                  <a:ext cx="932" cy="1193"/>
                  <a:chOff x="224" y="3065"/>
                  <a:chExt cx="707" cy="905"/>
                </a:xfrm>
              </p:grpSpPr>
              <p:grpSp>
                <p:nvGrpSpPr>
                  <p:cNvPr id="47" name="Group 8">
                    <a:extLst>
                      <a:ext uri="{FF2B5EF4-FFF2-40B4-BE49-F238E27FC236}">
                        <a16:creationId xmlns:a16="http://schemas.microsoft.com/office/drawing/2014/main" id="{513C4CFC-759B-44AE-9DE7-2981A59EC44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7" cy="706"/>
                    <a:chOff x="240" y="1008"/>
                    <a:chExt cx="863" cy="864"/>
                  </a:xfrm>
                </p:grpSpPr>
                <p:sp>
                  <p:nvSpPr>
                    <p:cNvPr id="49" name="Oval 9">
                      <a:extLst>
                        <a:ext uri="{FF2B5EF4-FFF2-40B4-BE49-F238E27FC236}">
                          <a16:creationId xmlns:a16="http://schemas.microsoft.com/office/drawing/2014/main" id="{8430E115-EF4E-4C97-BAAF-CC9A554E82C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50" name="Text Box 10">
                      <a:extLst>
                        <a:ext uri="{FF2B5EF4-FFF2-40B4-BE49-F238E27FC236}">
                          <a16:creationId xmlns:a16="http://schemas.microsoft.com/office/drawing/2014/main" id="{E6C8D30F-8800-4DB1-A234-B90813CFDA9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3" y="1186"/>
                      <a:ext cx="422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SELF</a:t>
                      </a:r>
                    </a:p>
                  </p:txBody>
                </p:sp>
              </p:grpSp>
              <p:sp>
                <p:nvSpPr>
                  <p:cNvPr id="48" name="Text Box 12">
                    <a:extLst>
                      <a:ext uri="{FF2B5EF4-FFF2-40B4-BE49-F238E27FC236}">
                        <a16:creationId xmlns:a16="http://schemas.microsoft.com/office/drawing/2014/main" id="{A36D674F-CE1A-43E7-A497-7A0C1DDBE4F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37" name="Group 21">
                  <a:extLst>
                    <a:ext uri="{FF2B5EF4-FFF2-40B4-BE49-F238E27FC236}">
                      <a16:creationId xmlns:a16="http://schemas.microsoft.com/office/drawing/2014/main" id="{C7118676-738B-437A-AB3B-962F6E0310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32" y="2887"/>
                  <a:ext cx="930" cy="1193"/>
                  <a:chOff x="224" y="3065"/>
                  <a:chExt cx="706" cy="905"/>
                </a:xfrm>
              </p:grpSpPr>
              <p:grpSp>
                <p:nvGrpSpPr>
                  <p:cNvPr id="43" name="Group 8">
                    <a:extLst>
                      <a:ext uri="{FF2B5EF4-FFF2-40B4-BE49-F238E27FC236}">
                        <a16:creationId xmlns:a16="http://schemas.microsoft.com/office/drawing/2014/main" id="{8071BEC9-DDFF-40ED-96BE-91C6C3D0B0D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45" name="Oval 9">
                      <a:extLst>
                        <a:ext uri="{FF2B5EF4-FFF2-40B4-BE49-F238E27FC236}">
                          <a16:creationId xmlns:a16="http://schemas.microsoft.com/office/drawing/2014/main" id="{7D600E0B-36E4-46AB-A3EA-77A816A408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46" name="Text Box 10">
                      <a:extLst>
                        <a:ext uri="{FF2B5EF4-FFF2-40B4-BE49-F238E27FC236}">
                          <a16:creationId xmlns:a16="http://schemas.microsoft.com/office/drawing/2014/main" id="{B9FC37FB-4FD5-4A86-ACE2-9798047EC88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1" y="1188"/>
                      <a:ext cx="528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GOOD</a:t>
                      </a:r>
                    </a:p>
                  </p:txBody>
                </p:sp>
              </p:grpSp>
              <p:sp>
                <p:nvSpPr>
                  <p:cNvPr id="44" name="Text Box 12">
                    <a:extLst>
                      <a:ext uri="{FF2B5EF4-FFF2-40B4-BE49-F238E27FC236}">
                        <a16:creationId xmlns:a16="http://schemas.microsoft.com/office/drawing/2014/main" id="{8C4B1E85-6C98-48B8-81CF-6A179F2FC5E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6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38" name="Group 27">
                  <a:extLst>
                    <a:ext uri="{FF2B5EF4-FFF2-40B4-BE49-F238E27FC236}">
                      <a16:creationId xmlns:a16="http://schemas.microsoft.com/office/drawing/2014/main" id="{C42C1501-9550-435E-965B-4B8C8C07FF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28" y="2887"/>
                  <a:ext cx="935" cy="1193"/>
                  <a:chOff x="222" y="3065"/>
                  <a:chExt cx="709" cy="905"/>
                </a:xfrm>
              </p:grpSpPr>
              <p:grpSp>
                <p:nvGrpSpPr>
                  <p:cNvPr id="39" name="Group 8">
                    <a:extLst>
                      <a:ext uri="{FF2B5EF4-FFF2-40B4-BE49-F238E27FC236}">
                        <a16:creationId xmlns:a16="http://schemas.microsoft.com/office/drawing/2014/main" id="{7B740859-8F6C-41E3-AF75-41DA694434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" y="3264"/>
                    <a:ext cx="709" cy="706"/>
                    <a:chOff x="240" y="1008"/>
                    <a:chExt cx="863" cy="864"/>
                  </a:xfrm>
                </p:grpSpPr>
                <p:sp>
                  <p:nvSpPr>
                    <p:cNvPr id="41" name="Oval 9">
                      <a:extLst>
                        <a:ext uri="{FF2B5EF4-FFF2-40B4-BE49-F238E27FC236}">
                          <a16:creationId xmlns:a16="http://schemas.microsoft.com/office/drawing/2014/main" id="{E1494441-FA8C-4625-AC44-1D4EC7C20A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42" name="Text Box 10">
                      <a:extLst>
                        <a:ext uri="{FF2B5EF4-FFF2-40B4-BE49-F238E27FC236}">
                          <a16:creationId xmlns:a16="http://schemas.microsoft.com/office/drawing/2014/main" id="{A0CECE0B-A98E-4D9A-802D-0202C29A6A5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6" y="1207"/>
                      <a:ext cx="799" cy="24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050" b="1" dirty="0">
                          <a:latin typeface="+mn-lt"/>
                          <a:cs typeface="+mn-cs"/>
                        </a:rPr>
                        <a:t>HAPPINESS</a:t>
                      </a:r>
                    </a:p>
                  </p:txBody>
                </p:sp>
              </p:grpSp>
              <p:sp>
                <p:nvSpPr>
                  <p:cNvPr id="40" name="Text Box 12">
                    <a:extLst>
                      <a:ext uri="{FF2B5EF4-FFF2-40B4-BE49-F238E27FC236}">
                        <a16:creationId xmlns:a16="http://schemas.microsoft.com/office/drawing/2014/main" id="{2540E822-9C07-4502-82CF-18D4AEC3193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A64D83F-D989-448B-9E7B-E71947CC3340}"/>
                  </a:ext>
                </a:extLst>
              </p:cNvPr>
              <p:cNvCxnSpPr/>
              <p:nvPr/>
            </p:nvCxnSpPr>
            <p:spPr>
              <a:xfrm>
                <a:off x="762001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647D7E6-EDA9-4F0B-AF87-F7E30A9C77CF}"/>
                  </a:ext>
                </a:extLst>
              </p:cNvPr>
              <p:cNvCxnSpPr/>
              <p:nvPr/>
            </p:nvCxnSpPr>
            <p:spPr>
              <a:xfrm>
                <a:off x="1930401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483F377-EB25-4824-92D8-448B7F255743}"/>
                  </a:ext>
                </a:extLst>
              </p:cNvPr>
              <p:cNvCxnSpPr/>
              <p:nvPr/>
            </p:nvCxnSpPr>
            <p:spPr>
              <a:xfrm>
                <a:off x="3124200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6F2DF5B-C524-482F-909F-CB8D9703D322}"/>
                  </a:ext>
                </a:extLst>
              </p:cNvPr>
              <p:cNvCxnSpPr/>
              <p:nvPr/>
            </p:nvCxnSpPr>
            <p:spPr>
              <a:xfrm>
                <a:off x="4267200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 Box 10">
                <a:extLst>
                  <a:ext uri="{FF2B5EF4-FFF2-40B4-BE49-F238E27FC236}">
                    <a16:creationId xmlns:a16="http://schemas.microsoft.com/office/drawing/2014/main" id="{FA40EA6C-9490-4031-A369-3BCD986AFC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2338" y="2117407"/>
                <a:ext cx="50526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LOVE</a:t>
                </a:r>
              </a:p>
            </p:txBody>
          </p:sp>
          <p:sp>
            <p:nvSpPr>
              <p:cNvPr id="32" name="Text Box 10">
                <a:extLst>
                  <a:ext uri="{FF2B5EF4-FFF2-40B4-BE49-F238E27FC236}">
                    <a16:creationId xmlns:a16="http://schemas.microsoft.com/office/drawing/2014/main" id="{04D906CA-7EC6-4E0A-82DF-5D0B210D14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7368" y="2111629"/>
                <a:ext cx="678391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OTHERS</a:t>
                </a:r>
              </a:p>
            </p:txBody>
          </p:sp>
          <p:sp>
            <p:nvSpPr>
              <p:cNvPr id="33" name="Text Box 10">
                <a:extLst>
                  <a:ext uri="{FF2B5EF4-FFF2-40B4-BE49-F238E27FC236}">
                    <a16:creationId xmlns:a16="http://schemas.microsoft.com/office/drawing/2014/main" id="{7AEFFE00-2ACA-4D8D-8F32-F27664CDC6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8440" y="2113730"/>
                <a:ext cx="561372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RIGHT</a:t>
                </a:r>
              </a:p>
            </p:txBody>
          </p:sp>
          <p:sp>
            <p:nvSpPr>
              <p:cNvPr id="34" name="Text Box 10">
                <a:extLst>
                  <a:ext uri="{FF2B5EF4-FFF2-40B4-BE49-F238E27FC236}">
                    <a16:creationId xmlns:a16="http://schemas.microsoft.com/office/drawing/2014/main" id="{90A205FA-85A2-4AB2-8B4A-E216DE81A1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775" y="2133600"/>
                <a:ext cx="504825" cy="25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b="1" dirty="0">
                    <a:latin typeface="+mn-lt"/>
                    <a:cs typeface="+mn-cs"/>
                  </a:rPr>
                  <a:t>DUTY</a:t>
                </a:r>
              </a:p>
            </p:txBody>
          </p:sp>
        </p:grpSp>
      </p:grpSp>
      <p:grpSp>
        <p:nvGrpSpPr>
          <p:cNvPr id="55" name="Group 177">
            <a:extLst>
              <a:ext uri="{FF2B5EF4-FFF2-40B4-BE49-F238E27FC236}">
                <a16:creationId xmlns:a16="http://schemas.microsoft.com/office/drawing/2014/main" id="{FCDD57AC-BBB8-4089-BD65-0C7843474635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4038600"/>
            <a:ext cx="4419600" cy="2234862"/>
            <a:chOff x="4114800" y="4038600"/>
            <a:chExt cx="4419599" cy="2234546"/>
          </a:xfrm>
        </p:grpSpPr>
        <p:sp>
          <p:nvSpPr>
            <p:cNvPr id="56" name="TextBox 4">
              <a:extLst>
                <a:ext uri="{FF2B5EF4-FFF2-40B4-BE49-F238E27FC236}">
                  <a16:creationId xmlns:a16="http://schemas.microsoft.com/office/drawing/2014/main" id="{0320ED36-C26B-4A00-8544-EEBCB60BC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0791" y="5626907"/>
              <a:ext cx="2735043" cy="646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600" dirty="0">
                  <a:solidFill>
                    <a:srgbClr val="FF0000"/>
                  </a:solidFill>
                  <a:latin typeface="+mn-lt"/>
                </a:rPr>
                <a:t>DUTY  ETHICS</a:t>
              </a:r>
            </a:p>
          </p:txBody>
        </p:sp>
        <p:sp>
          <p:nvSpPr>
            <p:cNvPr id="57" name="TextBox 58">
              <a:extLst>
                <a:ext uri="{FF2B5EF4-FFF2-40B4-BE49-F238E27FC236}">
                  <a16:creationId xmlns:a16="http://schemas.microsoft.com/office/drawing/2014/main" id="{9F6C3A06-0B38-4D1F-A2F1-1E4516100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5628" y="5257627"/>
              <a:ext cx="3862851" cy="369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Renounce Happiness for Righteousness</a:t>
              </a:r>
            </a:p>
          </p:txBody>
        </p:sp>
        <p:grpSp>
          <p:nvGrpSpPr>
            <p:cNvPr id="58" name="Group 146">
              <a:extLst>
                <a:ext uri="{FF2B5EF4-FFF2-40B4-BE49-F238E27FC236}">
                  <a16:creationId xmlns:a16="http://schemas.microsoft.com/office/drawing/2014/main" id="{16C7A37B-59D2-45BE-B838-8384E96951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4800" y="4038600"/>
              <a:ext cx="4419599" cy="1169988"/>
              <a:chOff x="585788" y="1339850"/>
              <a:chExt cx="4419599" cy="1169988"/>
            </a:xfrm>
          </p:grpSpPr>
          <p:grpSp>
            <p:nvGrpSpPr>
              <p:cNvPr id="59" name="Group 34">
                <a:extLst>
                  <a:ext uri="{FF2B5EF4-FFF2-40B4-BE49-F238E27FC236}">
                    <a16:creationId xmlns:a16="http://schemas.microsoft.com/office/drawing/2014/main" id="{6D79944D-1CD7-41E6-AFC3-6E70CFC519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5788" y="1339850"/>
                <a:ext cx="4419599" cy="1169988"/>
                <a:chOff x="432" y="2880"/>
                <a:chExt cx="4531" cy="1200"/>
              </a:xfrm>
            </p:grpSpPr>
            <p:grpSp>
              <p:nvGrpSpPr>
                <p:cNvPr id="68" name="Group 8">
                  <a:extLst>
                    <a:ext uri="{FF2B5EF4-FFF2-40B4-BE49-F238E27FC236}">
                      <a16:creationId xmlns:a16="http://schemas.microsoft.com/office/drawing/2014/main" id="{CBA0C648-F35D-4C0A-9219-5993682220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2" y="2880"/>
                  <a:ext cx="931" cy="1193"/>
                  <a:chOff x="224" y="3065"/>
                  <a:chExt cx="706" cy="905"/>
                </a:xfrm>
              </p:grpSpPr>
              <p:grpSp>
                <p:nvGrpSpPr>
                  <p:cNvPr id="84" name="Group 8">
                    <a:extLst>
                      <a:ext uri="{FF2B5EF4-FFF2-40B4-BE49-F238E27FC236}">
                        <a16:creationId xmlns:a16="http://schemas.microsoft.com/office/drawing/2014/main" id="{8F5BCD57-4D92-4C93-BE9E-152C1371F73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86" name="Oval 9">
                      <a:extLst>
                        <a:ext uri="{FF2B5EF4-FFF2-40B4-BE49-F238E27FC236}">
                          <a16:creationId xmlns:a16="http://schemas.microsoft.com/office/drawing/2014/main" id="{4E023A96-530E-4153-AC8E-F017D8ABF2F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87" name="Text Box 10">
                      <a:extLst>
                        <a:ext uri="{FF2B5EF4-FFF2-40B4-BE49-F238E27FC236}">
                          <a16:creationId xmlns:a16="http://schemas.microsoft.com/office/drawing/2014/main" id="{45FF04C8-1A02-472D-BDC6-C068B2D3FB4B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" y="1459"/>
                      <a:ext cx="393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 dirty="0">
                          <a:latin typeface="+mn-lt"/>
                        </a:rPr>
                        <a:t>LIFE</a:t>
                      </a:r>
                    </a:p>
                  </p:txBody>
                </p:sp>
              </p:grpSp>
              <p:sp>
                <p:nvSpPr>
                  <p:cNvPr id="85" name="Text Box 12">
                    <a:extLst>
                      <a:ext uri="{FF2B5EF4-FFF2-40B4-BE49-F238E27FC236}">
                        <a16:creationId xmlns:a16="http://schemas.microsoft.com/office/drawing/2014/main" id="{C8D64850-4780-4FCD-8B75-BEC0FB3ECC4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1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69" name="Group 15">
                  <a:extLst>
                    <a:ext uri="{FF2B5EF4-FFF2-40B4-BE49-F238E27FC236}">
                      <a16:creationId xmlns:a16="http://schemas.microsoft.com/office/drawing/2014/main" id="{9E87219C-0610-4FDB-8A2F-0DCA5CB0097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31" y="2887"/>
                  <a:ext cx="932" cy="1193"/>
                  <a:chOff x="224" y="3065"/>
                  <a:chExt cx="707" cy="905"/>
                </a:xfrm>
              </p:grpSpPr>
              <p:grpSp>
                <p:nvGrpSpPr>
                  <p:cNvPr id="80" name="Group 8">
                    <a:extLst>
                      <a:ext uri="{FF2B5EF4-FFF2-40B4-BE49-F238E27FC236}">
                        <a16:creationId xmlns:a16="http://schemas.microsoft.com/office/drawing/2014/main" id="{9A514894-D36D-4497-AC0E-B384432B50A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7" cy="706"/>
                    <a:chOff x="240" y="1008"/>
                    <a:chExt cx="863" cy="864"/>
                  </a:xfrm>
                </p:grpSpPr>
                <p:sp>
                  <p:nvSpPr>
                    <p:cNvPr id="82" name="Oval 9">
                      <a:extLst>
                        <a:ext uri="{FF2B5EF4-FFF2-40B4-BE49-F238E27FC236}">
                          <a16:creationId xmlns:a16="http://schemas.microsoft.com/office/drawing/2014/main" id="{292E0532-7A14-40AC-A937-39099F8D2F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83" name="Text Box 10">
                      <a:extLst>
                        <a:ext uri="{FF2B5EF4-FFF2-40B4-BE49-F238E27FC236}">
                          <a16:creationId xmlns:a16="http://schemas.microsoft.com/office/drawing/2014/main" id="{BE91D2EB-6305-44C3-8152-AF67B553A65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3" y="1452"/>
                      <a:ext cx="422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 dirty="0">
                          <a:latin typeface="+mn-lt"/>
                        </a:rPr>
                        <a:t>SELF</a:t>
                      </a:r>
                    </a:p>
                  </p:txBody>
                </p:sp>
              </p:grpSp>
              <p:sp>
                <p:nvSpPr>
                  <p:cNvPr id="81" name="Text Box 12">
                    <a:extLst>
                      <a:ext uri="{FF2B5EF4-FFF2-40B4-BE49-F238E27FC236}">
                        <a16:creationId xmlns:a16="http://schemas.microsoft.com/office/drawing/2014/main" id="{1781693A-1110-4CDB-A23C-BDF3039BF04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0" name="Group 21">
                  <a:extLst>
                    <a:ext uri="{FF2B5EF4-FFF2-40B4-BE49-F238E27FC236}">
                      <a16:creationId xmlns:a16="http://schemas.microsoft.com/office/drawing/2014/main" id="{22D2ADC5-12F3-455C-BC9E-1FE10F69F5A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32" y="2887"/>
                  <a:ext cx="930" cy="1193"/>
                  <a:chOff x="224" y="3065"/>
                  <a:chExt cx="706" cy="905"/>
                </a:xfrm>
              </p:grpSpPr>
              <p:grpSp>
                <p:nvGrpSpPr>
                  <p:cNvPr id="76" name="Group 8">
                    <a:extLst>
                      <a:ext uri="{FF2B5EF4-FFF2-40B4-BE49-F238E27FC236}">
                        <a16:creationId xmlns:a16="http://schemas.microsoft.com/office/drawing/2014/main" id="{8DA49534-BAFF-48B7-BAFC-8ECF9518A92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78" name="Oval 9">
                      <a:extLst>
                        <a:ext uri="{FF2B5EF4-FFF2-40B4-BE49-F238E27FC236}">
                          <a16:creationId xmlns:a16="http://schemas.microsoft.com/office/drawing/2014/main" id="{5560B254-4A83-4690-A994-F06A4777406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79" name="Text Box 10">
                      <a:extLst>
                        <a:ext uri="{FF2B5EF4-FFF2-40B4-BE49-F238E27FC236}">
                          <a16:creationId xmlns:a16="http://schemas.microsoft.com/office/drawing/2014/main" id="{D205CAC3-1A3A-4ED2-8ED1-40470944C589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1" y="1452"/>
                      <a:ext cx="528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 dirty="0">
                          <a:latin typeface="+mn-lt"/>
                        </a:rPr>
                        <a:t>GOOD</a:t>
                      </a:r>
                    </a:p>
                  </p:txBody>
                </p:sp>
              </p:grpSp>
              <p:sp>
                <p:nvSpPr>
                  <p:cNvPr id="77" name="Text Box 12">
                    <a:extLst>
                      <a:ext uri="{FF2B5EF4-FFF2-40B4-BE49-F238E27FC236}">
                        <a16:creationId xmlns:a16="http://schemas.microsoft.com/office/drawing/2014/main" id="{DCC7E9C4-774C-4DBF-8EC8-DDC66E2C39B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6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71" name="Group 27">
                  <a:extLst>
                    <a:ext uri="{FF2B5EF4-FFF2-40B4-BE49-F238E27FC236}">
                      <a16:creationId xmlns:a16="http://schemas.microsoft.com/office/drawing/2014/main" id="{7B72227E-879F-400B-A490-0449904A262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28" y="2887"/>
                  <a:ext cx="935" cy="1193"/>
                  <a:chOff x="222" y="3065"/>
                  <a:chExt cx="709" cy="905"/>
                </a:xfrm>
              </p:grpSpPr>
              <p:grpSp>
                <p:nvGrpSpPr>
                  <p:cNvPr id="72" name="Group 8">
                    <a:extLst>
                      <a:ext uri="{FF2B5EF4-FFF2-40B4-BE49-F238E27FC236}">
                        <a16:creationId xmlns:a16="http://schemas.microsoft.com/office/drawing/2014/main" id="{FDC52033-F986-4AE5-9CF5-A3CCF13A641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" y="3264"/>
                    <a:ext cx="709" cy="706"/>
                    <a:chOff x="240" y="1008"/>
                    <a:chExt cx="863" cy="864"/>
                  </a:xfrm>
                </p:grpSpPr>
                <p:sp>
                  <p:nvSpPr>
                    <p:cNvPr id="74" name="Oval 9">
                      <a:extLst>
                        <a:ext uri="{FF2B5EF4-FFF2-40B4-BE49-F238E27FC236}">
                          <a16:creationId xmlns:a16="http://schemas.microsoft.com/office/drawing/2014/main" id="{4CB58768-0758-4E6F-B0BB-3EFF578A6C0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75" name="Text Box 10">
                      <a:extLst>
                        <a:ext uri="{FF2B5EF4-FFF2-40B4-BE49-F238E27FC236}">
                          <a16:creationId xmlns:a16="http://schemas.microsoft.com/office/drawing/2014/main" id="{43BA5394-C2D2-4161-89DF-2F2A2D968586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6" y="1459"/>
                      <a:ext cx="799" cy="24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050" b="1" dirty="0">
                          <a:latin typeface="+mn-lt"/>
                          <a:cs typeface="+mn-cs"/>
                        </a:rPr>
                        <a:t>HAPPINESS</a:t>
                      </a:r>
                    </a:p>
                  </p:txBody>
                </p:sp>
              </p:grpSp>
              <p:sp>
                <p:nvSpPr>
                  <p:cNvPr id="73" name="Text Box 12">
                    <a:extLst>
                      <a:ext uri="{FF2B5EF4-FFF2-40B4-BE49-F238E27FC236}">
                        <a16:creationId xmlns:a16="http://schemas.microsoft.com/office/drawing/2014/main" id="{A1180E3D-2C8C-4ABE-9EA5-F4DB1C592CB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</p:grp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68CFA7AA-0A63-4C14-B0A2-89202FA4DCBD}"/>
                  </a:ext>
                </a:extLst>
              </p:cNvPr>
              <p:cNvCxnSpPr/>
              <p:nvPr/>
            </p:nvCxnSpPr>
            <p:spPr>
              <a:xfrm>
                <a:off x="762001" y="2057298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02E21C50-3F1A-4BF0-894B-06D5017C7268}"/>
                  </a:ext>
                </a:extLst>
              </p:cNvPr>
              <p:cNvCxnSpPr/>
              <p:nvPr/>
            </p:nvCxnSpPr>
            <p:spPr>
              <a:xfrm>
                <a:off x="1930401" y="2057298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DBC94F09-511F-4240-8062-FE9714A6BA13}"/>
                  </a:ext>
                </a:extLst>
              </p:cNvPr>
              <p:cNvCxnSpPr/>
              <p:nvPr/>
            </p:nvCxnSpPr>
            <p:spPr>
              <a:xfrm>
                <a:off x="3124200" y="2057298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363C6001-3515-45BE-8432-6C296B6E6BE3}"/>
                  </a:ext>
                </a:extLst>
              </p:cNvPr>
              <p:cNvCxnSpPr/>
              <p:nvPr/>
            </p:nvCxnSpPr>
            <p:spPr>
              <a:xfrm>
                <a:off x="4267200" y="2057298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 Box 10">
                <a:extLst>
                  <a:ext uri="{FF2B5EF4-FFF2-40B4-BE49-F238E27FC236}">
                    <a16:creationId xmlns:a16="http://schemas.microsoft.com/office/drawing/2014/main" id="{A9664B40-D653-4D36-8743-C757E00BC5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2338" y="1763974"/>
                <a:ext cx="505267" cy="2615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 dirty="0">
                    <a:latin typeface="+mn-lt"/>
                  </a:rPr>
                  <a:t>LOVE</a:t>
                </a:r>
              </a:p>
            </p:txBody>
          </p:sp>
          <p:sp>
            <p:nvSpPr>
              <p:cNvPr id="65" name="Text Box 10">
                <a:extLst>
                  <a:ext uri="{FF2B5EF4-FFF2-40B4-BE49-F238E27FC236}">
                    <a16:creationId xmlns:a16="http://schemas.microsoft.com/office/drawing/2014/main" id="{B993DD54-B7DF-4772-994A-0B4A5B7887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7368" y="1796985"/>
                <a:ext cx="678391" cy="2615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 dirty="0">
                    <a:latin typeface="+mn-lt"/>
                  </a:rPr>
                  <a:t>OTHERS</a:t>
                </a:r>
              </a:p>
            </p:txBody>
          </p:sp>
          <p:sp>
            <p:nvSpPr>
              <p:cNvPr id="66" name="Text Box 10">
                <a:extLst>
                  <a:ext uri="{FF2B5EF4-FFF2-40B4-BE49-F238E27FC236}">
                    <a16:creationId xmlns:a16="http://schemas.microsoft.com/office/drawing/2014/main" id="{FD1DC578-7F73-4611-B4D3-062547D89E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8440" y="1763974"/>
                <a:ext cx="561372" cy="2615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 dirty="0">
                    <a:latin typeface="+mn-lt"/>
                  </a:rPr>
                  <a:t>RIGHT</a:t>
                </a:r>
              </a:p>
            </p:txBody>
          </p:sp>
          <p:sp>
            <p:nvSpPr>
              <p:cNvPr id="67" name="Text Box 10">
                <a:extLst>
                  <a:ext uri="{FF2B5EF4-FFF2-40B4-BE49-F238E27FC236}">
                    <a16:creationId xmlns:a16="http://schemas.microsoft.com/office/drawing/2014/main" id="{D2F11AA3-C818-484F-87AE-9614FC04FF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775" y="1771589"/>
                <a:ext cx="504825" cy="253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b="1" dirty="0">
                    <a:latin typeface="+mn-lt"/>
                    <a:cs typeface="+mn-cs"/>
                  </a:rPr>
                  <a:t>DUTY</a:t>
                </a:r>
              </a:p>
            </p:txBody>
          </p:sp>
        </p:grpSp>
      </p:grpSp>
      <p:grpSp>
        <p:nvGrpSpPr>
          <p:cNvPr id="88" name="Group 78">
            <a:extLst>
              <a:ext uri="{FF2B5EF4-FFF2-40B4-BE49-F238E27FC236}">
                <a16:creationId xmlns:a16="http://schemas.microsoft.com/office/drawing/2014/main" id="{6C0CF256-CBBC-4B4A-89DF-0182CC257F90}"/>
              </a:ext>
            </a:extLst>
          </p:cNvPr>
          <p:cNvGrpSpPr>
            <a:grpSpLocks/>
          </p:cNvGrpSpPr>
          <p:nvPr/>
        </p:nvGrpSpPr>
        <p:grpSpPr bwMode="auto">
          <a:xfrm>
            <a:off x="3354623" y="2824162"/>
            <a:ext cx="3570052" cy="1775493"/>
            <a:chOff x="1738390" y="2801179"/>
            <a:chExt cx="3571023" cy="1776605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6D1AB3C3-0BA8-465D-A65C-9FA3920FB055}"/>
                </a:ext>
              </a:extLst>
            </p:cNvPr>
            <p:cNvSpPr/>
            <p:nvPr/>
          </p:nvSpPr>
          <p:spPr>
            <a:xfrm>
              <a:off x="3562688" y="2801179"/>
              <a:ext cx="1746725" cy="1296211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0" name="TextBox 73">
              <a:extLst>
                <a:ext uri="{FF2B5EF4-FFF2-40B4-BE49-F238E27FC236}">
                  <a16:creationId xmlns:a16="http://schemas.microsoft.com/office/drawing/2014/main" id="{8C40E582-A411-4183-96A4-3EAC720E9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8390" y="4115830"/>
              <a:ext cx="2260532" cy="46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dirty="0">
                  <a:solidFill>
                    <a:srgbClr val="FF0000"/>
                  </a:solidFill>
                  <a:latin typeface="+mn-lt"/>
                </a:rPr>
                <a:t>Bait and Switch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774A2063-BBC7-4E48-948F-4628CE630A42}"/>
                </a:ext>
              </a:extLst>
            </p:cNvPr>
            <p:cNvCxnSpPr/>
            <p:nvPr/>
          </p:nvCxnSpPr>
          <p:spPr>
            <a:xfrm flipV="1">
              <a:off x="2978329" y="3809872"/>
              <a:ext cx="533545" cy="30499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013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13</a:t>
            </a:fld>
            <a:endParaRPr lang="en-US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C1A38559-72B0-4D05-A626-8D432F38C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2" y="3021013"/>
            <a:ext cx="563245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WICKEDNESS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NEVER WAS 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HAPPINESS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482CD5-6D7B-4F26-A05E-35E4A4A63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633" y="3466205"/>
            <a:ext cx="55895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HAPPINESS 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IS THE 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ULTIMATE END 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THEREOF</a:t>
            </a:r>
          </a:p>
        </p:txBody>
      </p:sp>
      <p:grpSp>
        <p:nvGrpSpPr>
          <p:cNvPr id="11" name="Group 69">
            <a:extLst>
              <a:ext uri="{FF2B5EF4-FFF2-40B4-BE49-F238E27FC236}">
                <a16:creationId xmlns:a16="http://schemas.microsoft.com/office/drawing/2014/main" id="{F2EC872C-8A9B-4DBD-8E04-9339090F252E}"/>
              </a:ext>
            </a:extLst>
          </p:cNvPr>
          <p:cNvGrpSpPr>
            <a:grpSpLocks/>
          </p:cNvGrpSpPr>
          <p:nvPr/>
        </p:nvGrpSpPr>
        <p:grpSpPr bwMode="auto">
          <a:xfrm>
            <a:off x="8458199" y="833734"/>
            <a:ext cx="3178141" cy="2517477"/>
            <a:chOff x="6324603" y="834314"/>
            <a:chExt cx="3178141" cy="2517692"/>
          </a:xfrm>
        </p:grpSpPr>
        <p:sp>
          <p:nvSpPr>
            <p:cNvPr id="12" name="TextBox 63">
              <a:extLst>
                <a:ext uri="{FF2B5EF4-FFF2-40B4-BE49-F238E27FC236}">
                  <a16:creationId xmlns:a16="http://schemas.microsoft.com/office/drawing/2014/main" id="{22E6EFFC-8AA4-4CB2-A58B-DB5D27F20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4603" y="1183078"/>
              <a:ext cx="3178141" cy="6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Righteousness is the Eternal Means to Happiness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24C820-1E4F-450F-91E0-145B7C8244D9}"/>
                </a:ext>
              </a:extLst>
            </p:cNvPr>
            <p:cNvCxnSpPr/>
            <p:nvPr/>
          </p:nvCxnSpPr>
          <p:spPr>
            <a:xfrm rot="16200000" flipH="1">
              <a:off x="7277048" y="2704251"/>
              <a:ext cx="1293923" cy="1588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65">
              <a:extLst>
                <a:ext uri="{FF2B5EF4-FFF2-40B4-BE49-F238E27FC236}">
                  <a16:creationId xmlns:a16="http://schemas.microsoft.com/office/drawing/2014/main" id="{1B8AAAA8-ED67-4DE0-B534-A1C3B46D8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4079" y="834314"/>
              <a:ext cx="2201245" cy="461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rgbClr val="00FF00"/>
                  </a:solidFill>
                  <a:latin typeface="+mn-lt"/>
                </a:rPr>
                <a:t>TRUE IDEOLOGY</a:t>
              </a:r>
            </a:p>
          </p:txBody>
        </p:sp>
      </p:grpSp>
      <p:grpSp>
        <p:nvGrpSpPr>
          <p:cNvPr id="15" name="Group 68">
            <a:extLst>
              <a:ext uri="{FF2B5EF4-FFF2-40B4-BE49-F238E27FC236}">
                <a16:creationId xmlns:a16="http://schemas.microsoft.com/office/drawing/2014/main" id="{61A14875-CEA6-48DE-ACE3-38182374E89F}"/>
              </a:ext>
            </a:extLst>
          </p:cNvPr>
          <p:cNvGrpSpPr>
            <a:grpSpLocks/>
          </p:cNvGrpSpPr>
          <p:nvPr/>
        </p:nvGrpSpPr>
        <p:grpSpPr bwMode="auto">
          <a:xfrm>
            <a:off x="183180" y="3481132"/>
            <a:ext cx="5452904" cy="2466934"/>
            <a:chOff x="-1493220" y="3429537"/>
            <a:chExt cx="5452904" cy="2467924"/>
          </a:xfrm>
        </p:grpSpPr>
        <p:sp>
          <p:nvSpPr>
            <p:cNvPr id="16" name="TextBox 59">
              <a:extLst>
                <a:ext uri="{FF2B5EF4-FFF2-40B4-BE49-F238E27FC236}">
                  <a16:creationId xmlns:a16="http://schemas.microsoft.com/office/drawing/2014/main" id="{800A2F5F-1FC1-4DD1-868C-E473890306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493220" y="4900738"/>
              <a:ext cx="5452904" cy="646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Wickedness and Happiness </a:t>
              </a:r>
            </a:p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are Not Compatible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AE288CD-EAA6-468F-A19C-0C51B81A0EB3}"/>
                </a:ext>
              </a:extLst>
            </p:cNvPr>
            <p:cNvCxnSpPr/>
            <p:nvPr/>
          </p:nvCxnSpPr>
          <p:spPr>
            <a:xfrm rot="5400000" flipH="1" flipV="1">
              <a:off x="243848" y="4075909"/>
              <a:ext cx="1294331" cy="1588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66">
              <a:extLst>
                <a:ext uri="{FF2B5EF4-FFF2-40B4-BE49-F238E27FC236}">
                  <a16:creationId xmlns:a16="http://schemas.microsoft.com/office/drawing/2014/main" id="{898AFEDD-9CAC-4AF6-B5CE-FF0CEE8D8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969" y="5435611"/>
              <a:ext cx="2201244" cy="46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solidFill>
                    <a:srgbClr val="00FF00"/>
                  </a:solidFill>
                  <a:latin typeface="+mn-lt"/>
                </a:rPr>
                <a:t>TRUE IDEOLOGY</a:t>
              </a:r>
            </a:p>
          </p:txBody>
        </p:sp>
      </p:grpSp>
      <p:grpSp>
        <p:nvGrpSpPr>
          <p:cNvPr id="22" name="Group 176">
            <a:extLst>
              <a:ext uri="{FF2B5EF4-FFF2-40B4-BE49-F238E27FC236}">
                <a16:creationId xmlns:a16="http://schemas.microsoft.com/office/drawing/2014/main" id="{EF1370C0-646B-43A8-B60B-2C2987D8D7A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16203"/>
            <a:ext cx="4419600" cy="1993635"/>
            <a:chOff x="585788" y="516203"/>
            <a:chExt cx="4419599" cy="1993635"/>
          </a:xfrm>
        </p:grpSpPr>
        <p:sp>
          <p:nvSpPr>
            <p:cNvPr id="23" name="TextBox 3">
              <a:extLst>
                <a:ext uri="{FF2B5EF4-FFF2-40B4-BE49-F238E27FC236}">
                  <a16:creationId xmlns:a16="http://schemas.microsoft.com/office/drawing/2014/main" id="{0E91F0E7-4E37-4626-9D2C-02C6337C2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0133" y="516203"/>
              <a:ext cx="28156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600" dirty="0">
                  <a:solidFill>
                    <a:srgbClr val="00FF00"/>
                  </a:solidFill>
                  <a:latin typeface="+mn-lt"/>
                </a:rPr>
                <a:t>VALUE ETHICS</a:t>
              </a:r>
            </a:p>
          </p:txBody>
        </p:sp>
        <p:sp>
          <p:nvSpPr>
            <p:cNvPr id="24" name="TextBox 55">
              <a:extLst>
                <a:ext uri="{FF2B5EF4-FFF2-40B4-BE49-F238E27FC236}">
                  <a16:creationId xmlns:a16="http://schemas.microsoft.com/office/drawing/2014/main" id="{F29131FE-E6F5-4B02-A678-27FD910820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170" y="1132608"/>
              <a:ext cx="43433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Renounce Wickedness To Gain Happiness</a:t>
              </a:r>
            </a:p>
          </p:txBody>
        </p:sp>
        <p:grpSp>
          <p:nvGrpSpPr>
            <p:cNvPr id="25" name="Group 86">
              <a:extLst>
                <a:ext uri="{FF2B5EF4-FFF2-40B4-BE49-F238E27FC236}">
                  <a16:creationId xmlns:a16="http://schemas.microsoft.com/office/drawing/2014/main" id="{C3E70196-8EB5-453D-AB2F-EFFC17196D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788" y="1339850"/>
              <a:ext cx="4419599" cy="1169988"/>
              <a:chOff x="585788" y="1339850"/>
              <a:chExt cx="4419599" cy="1169988"/>
            </a:xfrm>
          </p:grpSpPr>
          <p:grpSp>
            <p:nvGrpSpPr>
              <p:cNvPr id="26" name="Group 34">
                <a:extLst>
                  <a:ext uri="{FF2B5EF4-FFF2-40B4-BE49-F238E27FC236}">
                    <a16:creationId xmlns:a16="http://schemas.microsoft.com/office/drawing/2014/main" id="{520C29CC-3D04-4FD8-B7D7-ECDD9F00AC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5788" y="1339850"/>
                <a:ext cx="4419599" cy="1169988"/>
                <a:chOff x="432" y="2880"/>
                <a:chExt cx="4531" cy="1200"/>
              </a:xfrm>
            </p:grpSpPr>
            <p:grpSp>
              <p:nvGrpSpPr>
                <p:cNvPr id="35" name="Group 8">
                  <a:extLst>
                    <a:ext uri="{FF2B5EF4-FFF2-40B4-BE49-F238E27FC236}">
                      <a16:creationId xmlns:a16="http://schemas.microsoft.com/office/drawing/2014/main" id="{C2286A76-4D58-4C78-AC8A-B3E40FFA3E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2" y="2880"/>
                  <a:ext cx="931" cy="1193"/>
                  <a:chOff x="224" y="3065"/>
                  <a:chExt cx="706" cy="905"/>
                </a:xfrm>
              </p:grpSpPr>
              <p:grpSp>
                <p:nvGrpSpPr>
                  <p:cNvPr id="51" name="Group 8">
                    <a:extLst>
                      <a:ext uri="{FF2B5EF4-FFF2-40B4-BE49-F238E27FC236}">
                        <a16:creationId xmlns:a16="http://schemas.microsoft.com/office/drawing/2014/main" id="{C82ECF6D-A391-4B1A-B68D-DACFA8A3D0C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53" name="Oval 9">
                      <a:extLst>
                        <a:ext uri="{FF2B5EF4-FFF2-40B4-BE49-F238E27FC236}">
                          <a16:creationId xmlns:a16="http://schemas.microsoft.com/office/drawing/2014/main" id="{FB06A1B4-0991-47B9-95F3-5BD35689BA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54" name="Text Box 10">
                      <a:extLst>
                        <a:ext uri="{FF2B5EF4-FFF2-40B4-BE49-F238E27FC236}">
                          <a16:creationId xmlns:a16="http://schemas.microsoft.com/office/drawing/2014/main" id="{B4DC4F81-9141-4CE8-9439-50D89558FC0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" y="1198"/>
                      <a:ext cx="393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LIFE</a:t>
                      </a:r>
                    </a:p>
                  </p:txBody>
                </p:sp>
              </p:grpSp>
              <p:sp>
                <p:nvSpPr>
                  <p:cNvPr id="52" name="Text Box 12">
                    <a:extLst>
                      <a:ext uri="{FF2B5EF4-FFF2-40B4-BE49-F238E27FC236}">
                        <a16:creationId xmlns:a16="http://schemas.microsoft.com/office/drawing/2014/main" id="{D836A21E-9B6C-45A8-81C0-52C61692236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1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36" name="Group 15">
                  <a:extLst>
                    <a:ext uri="{FF2B5EF4-FFF2-40B4-BE49-F238E27FC236}">
                      <a16:creationId xmlns:a16="http://schemas.microsoft.com/office/drawing/2014/main" id="{45878884-4EFD-4551-BB4D-DDD8B0BFF5A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31" y="2887"/>
                  <a:ext cx="932" cy="1193"/>
                  <a:chOff x="224" y="3065"/>
                  <a:chExt cx="707" cy="905"/>
                </a:xfrm>
              </p:grpSpPr>
              <p:grpSp>
                <p:nvGrpSpPr>
                  <p:cNvPr id="47" name="Group 8">
                    <a:extLst>
                      <a:ext uri="{FF2B5EF4-FFF2-40B4-BE49-F238E27FC236}">
                        <a16:creationId xmlns:a16="http://schemas.microsoft.com/office/drawing/2014/main" id="{513C4CFC-759B-44AE-9DE7-2981A59EC44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7" cy="706"/>
                    <a:chOff x="240" y="1008"/>
                    <a:chExt cx="863" cy="864"/>
                  </a:xfrm>
                </p:grpSpPr>
                <p:sp>
                  <p:nvSpPr>
                    <p:cNvPr id="49" name="Oval 9">
                      <a:extLst>
                        <a:ext uri="{FF2B5EF4-FFF2-40B4-BE49-F238E27FC236}">
                          <a16:creationId xmlns:a16="http://schemas.microsoft.com/office/drawing/2014/main" id="{8430E115-EF4E-4C97-BAAF-CC9A554E82C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50" name="Text Box 10">
                      <a:extLst>
                        <a:ext uri="{FF2B5EF4-FFF2-40B4-BE49-F238E27FC236}">
                          <a16:creationId xmlns:a16="http://schemas.microsoft.com/office/drawing/2014/main" id="{E6C8D30F-8800-4DB1-A234-B90813CFDA9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3" y="1186"/>
                      <a:ext cx="422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SELF</a:t>
                      </a:r>
                    </a:p>
                  </p:txBody>
                </p:sp>
              </p:grpSp>
              <p:sp>
                <p:nvSpPr>
                  <p:cNvPr id="48" name="Text Box 12">
                    <a:extLst>
                      <a:ext uri="{FF2B5EF4-FFF2-40B4-BE49-F238E27FC236}">
                        <a16:creationId xmlns:a16="http://schemas.microsoft.com/office/drawing/2014/main" id="{A36D674F-CE1A-43E7-A497-7A0C1DDBE4F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37" name="Group 21">
                  <a:extLst>
                    <a:ext uri="{FF2B5EF4-FFF2-40B4-BE49-F238E27FC236}">
                      <a16:creationId xmlns:a16="http://schemas.microsoft.com/office/drawing/2014/main" id="{C7118676-738B-437A-AB3B-962F6E0310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32" y="2887"/>
                  <a:ext cx="930" cy="1193"/>
                  <a:chOff x="224" y="3065"/>
                  <a:chExt cx="706" cy="905"/>
                </a:xfrm>
              </p:grpSpPr>
              <p:grpSp>
                <p:nvGrpSpPr>
                  <p:cNvPr id="43" name="Group 8">
                    <a:extLst>
                      <a:ext uri="{FF2B5EF4-FFF2-40B4-BE49-F238E27FC236}">
                        <a16:creationId xmlns:a16="http://schemas.microsoft.com/office/drawing/2014/main" id="{8071BEC9-DDFF-40ED-96BE-91C6C3D0B0D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45" name="Oval 9">
                      <a:extLst>
                        <a:ext uri="{FF2B5EF4-FFF2-40B4-BE49-F238E27FC236}">
                          <a16:creationId xmlns:a16="http://schemas.microsoft.com/office/drawing/2014/main" id="{7D600E0B-36E4-46AB-A3EA-77A816A4080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46" name="Text Box 10">
                      <a:extLst>
                        <a:ext uri="{FF2B5EF4-FFF2-40B4-BE49-F238E27FC236}">
                          <a16:creationId xmlns:a16="http://schemas.microsoft.com/office/drawing/2014/main" id="{B9FC37FB-4FD5-4A86-ACE2-9798047EC88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1" y="1188"/>
                      <a:ext cx="528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GOOD</a:t>
                      </a:r>
                    </a:p>
                  </p:txBody>
                </p:sp>
              </p:grpSp>
              <p:sp>
                <p:nvSpPr>
                  <p:cNvPr id="44" name="Text Box 12">
                    <a:extLst>
                      <a:ext uri="{FF2B5EF4-FFF2-40B4-BE49-F238E27FC236}">
                        <a16:creationId xmlns:a16="http://schemas.microsoft.com/office/drawing/2014/main" id="{8C4B1E85-6C98-48B8-81CF-6A179F2FC5E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6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38" name="Group 27">
                  <a:extLst>
                    <a:ext uri="{FF2B5EF4-FFF2-40B4-BE49-F238E27FC236}">
                      <a16:creationId xmlns:a16="http://schemas.microsoft.com/office/drawing/2014/main" id="{C42C1501-9550-435E-965B-4B8C8C07FF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28" y="2887"/>
                  <a:ext cx="935" cy="1193"/>
                  <a:chOff x="222" y="3065"/>
                  <a:chExt cx="709" cy="905"/>
                </a:xfrm>
              </p:grpSpPr>
              <p:grpSp>
                <p:nvGrpSpPr>
                  <p:cNvPr id="39" name="Group 8">
                    <a:extLst>
                      <a:ext uri="{FF2B5EF4-FFF2-40B4-BE49-F238E27FC236}">
                        <a16:creationId xmlns:a16="http://schemas.microsoft.com/office/drawing/2014/main" id="{7B740859-8F6C-41E3-AF75-41DA694434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" y="3264"/>
                    <a:ext cx="709" cy="706"/>
                    <a:chOff x="240" y="1008"/>
                    <a:chExt cx="863" cy="864"/>
                  </a:xfrm>
                </p:grpSpPr>
                <p:sp>
                  <p:nvSpPr>
                    <p:cNvPr id="41" name="Oval 9">
                      <a:extLst>
                        <a:ext uri="{FF2B5EF4-FFF2-40B4-BE49-F238E27FC236}">
                          <a16:creationId xmlns:a16="http://schemas.microsoft.com/office/drawing/2014/main" id="{E1494441-FA8C-4625-AC44-1D4EC7C20A1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42" name="Text Box 10">
                      <a:extLst>
                        <a:ext uri="{FF2B5EF4-FFF2-40B4-BE49-F238E27FC236}">
                          <a16:creationId xmlns:a16="http://schemas.microsoft.com/office/drawing/2014/main" id="{A0CECE0B-A98E-4D9A-802D-0202C29A6A5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6" y="1207"/>
                      <a:ext cx="799" cy="24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050" b="1" dirty="0">
                          <a:latin typeface="+mn-lt"/>
                          <a:cs typeface="+mn-cs"/>
                        </a:rPr>
                        <a:t>HAPPINESS</a:t>
                      </a:r>
                    </a:p>
                  </p:txBody>
                </p:sp>
              </p:grpSp>
              <p:sp>
                <p:nvSpPr>
                  <p:cNvPr id="40" name="Text Box 12">
                    <a:extLst>
                      <a:ext uri="{FF2B5EF4-FFF2-40B4-BE49-F238E27FC236}">
                        <a16:creationId xmlns:a16="http://schemas.microsoft.com/office/drawing/2014/main" id="{2540E822-9C07-4502-82CF-18D4AEC3193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A64D83F-D989-448B-9E7B-E71947CC3340}"/>
                  </a:ext>
                </a:extLst>
              </p:cNvPr>
              <p:cNvCxnSpPr/>
              <p:nvPr/>
            </p:nvCxnSpPr>
            <p:spPr>
              <a:xfrm>
                <a:off x="762001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8647D7E6-EDA9-4F0B-AF87-F7E30A9C77CF}"/>
                  </a:ext>
                </a:extLst>
              </p:cNvPr>
              <p:cNvCxnSpPr/>
              <p:nvPr/>
            </p:nvCxnSpPr>
            <p:spPr>
              <a:xfrm>
                <a:off x="1930401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483F377-EB25-4824-92D8-448B7F255743}"/>
                  </a:ext>
                </a:extLst>
              </p:cNvPr>
              <p:cNvCxnSpPr/>
              <p:nvPr/>
            </p:nvCxnSpPr>
            <p:spPr>
              <a:xfrm>
                <a:off x="3124200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76F2DF5B-C524-482F-909F-CB8D9703D322}"/>
                  </a:ext>
                </a:extLst>
              </p:cNvPr>
              <p:cNvCxnSpPr/>
              <p:nvPr/>
            </p:nvCxnSpPr>
            <p:spPr>
              <a:xfrm>
                <a:off x="4267200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 Box 10">
                <a:extLst>
                  <a:ext uri="{FF2B5EF4-FFF2-40B4-BE49-F238E27FC236}">
                    <a16:creationId xmlns:a16="http://schemas.microsoft.com/office/drawing/2014/main" id="{FA40EA6C-9490-4031-A369-3BCD986AFC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2338" y="2117407"/>
                <a:ext cx="50526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LOVE</a:t>
                </a:r>
              </a:p>
            </p:txBody>
          </p:sp>
          <p:sp>
            <p:nvSpPr>
              <p:cNvPr id="32" name="Text Box 10">
                <a:extLst>
                  <a:ext uri="{FF2B5EF4-FFF2-40B4-BE49-F238E27FC236}">
                    <a16:creationId xmlns:a16="http://schemas.microsoft.com/office/drawing/2014/main" id="{04D906CA-7EC6-4E0A-82DF-5D0B210D14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7368" y="2111629"/>
                <a:ext cx="678391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OTHERS</a:t>
                </a:r>
              </a:p>
            </p:txBody>
          </p:sp>
          <p:sp>
            <p:nvSpPr>
              <p:cNvPr id="33" name="Text Box 10">
                <a:extLst>
                  <a:ext uri="{FF2B5EF4-FFF2-40B4-BE49-F238E27FC236}">
                    <a16:creationId xmlns:a16="http://schemas.microsoft.com/office/drawing/2014/main" id="{7AEFFE00-2ACA-4D8D-8F32-F27664CDC6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8440" y="2113730"/>
                <a:ext cx="561372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RIGHT</a:t>
                </a:r>
              </a:p>
            </p:txBody>
          </p:sp>
          <p:sp>
            <p:nvSpPr>
              <p:cNvPr id="34" name="Text Box 10">
                <a:extLst>
                  <a:ext uri="{FF2B5EF4-FFF2-40B4-BE49-F238E27FC236}">
                    <a16:creationId xmlns:a16="http://schemas.microsoft.com/office/drawing/2014/main" id="{90A205FA-85A2-4AB2-8B4A-E216DE81A1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775" y="2133600"/>
                <a:ext cx="504825" cy="25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b="1" dirty="0">
                    <a:latin typeface="+mn-lt"/>
                    <a:cs typeface="+mn-cs"/>
                  </a:rPr>
                  <a:t>DUTY</a:t>
                </a:r>
              </a:p>
            </p:txBody>
          </p:sp>
        </p:grpSp>
      </p:grpSp>
      <p:grpSp>
        <p:nvGrpSpPr>
          <p:cNvPr id="88" name="Group 78">
            <a:extLst>
              <a:ext uri="{FF2B5EF4-FFF2-40B4-BE49-F238E27FC236}">
                <a16:creationId xmlns:a16="http://schemas.microsoft.com/office/drawing/2014/main" id="{6C0CF256-CBBC-4B4A-89DF-0182CC257F90}"/>
              </a:ext>
            </a:extLst>
          </p:cNvPr>
          <p:cNvGrpSpPr>
            <a:grpSpLocks/>
          </p:cNvGrpSpPr>
          <p:nvPr/>
        </p:nvGrpSpPr>
        <p:grpSpPr bwMode="auto">
          <a:xfrm>
            <a:off x="3027945" y="2824162"/>
            <a:ext cx="3896730" cy="1775493"/>
            <a:chOff x="1411623" y="2801179"/>
            <a:chExt cx="3897790" cy="1776605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6D1AB3C3-0BA8-465D-A65C-9FA3920FB055}"/>
                </a:ext>
              </a:extLst>
            </p:cNvPr>
            <p:cNvSpPr/>
            <p:nvPr/>
          </p:nvSpPr>
          <p:spPr>
            <a:xfrm>
              <a:off x="3562688" y="2801179"/>
              <a:ext cx="1746725" cy="1296211"/>
            </a:xfrm>
            <a:prstGeom prst="ellipse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0" name="TextBox 73">
              <a:extLst>
                <a:ext uri="{FF2B5EF4-FFF2-40B4-BE49-F238E27FC236}">
                  <a16:creationId xmlns:a16="http://schemas.microsoft.com/office/drawing/2014/main" id="{8C40E582-A411-4183-96A4-3EAC720E9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1623" y="4115830"/>
              <a:ext cx="2587299" cy="46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dirty="0">
                  <a:solidFill>
                    <a:schemeClr val="bg1"/>
                  </a:solidFill>
                  <a:latin typeface="+mn-lt"/>
                </a:rPr>
                <a:t>No Bait and Switch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774A2063-BBC7-4E48-948F-4628CE630A42}"/>
                </a:ext>
              </a:extLst>
            </p:cNvPr>
            <p:cNvCxnSpPr/>
            <p:nvPr/>
          </p:nvCxnSpPr>
          <p:spPr>
            <a:xfrm flipV="1">
              <a:off x="2978329" y="3809872"/>
              <a:ext cx="533545" cy="304991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176">
            <a:extLst>
              <a:ext uri="{FF2B5EF4-FFF2-40B4-BE49-F238E27FC236}">
                <a16:creationId xmlns:a16="http://schemas.microsoft.com/office/drawing/2014/main" id="{352173AC-31AB-437B-B559-82A73F12B016}"/>
              </a:ext>
            </a:extLst>
          </p:cNvPr>
          <p:cNvGrpSpPr>
            <a:grpSpLocks/>
          </p:cNvGrpSpPr>
          <p:nvPr/>
        </p:nvGrpSpPr>
        <p:grpSpPr bwMode="auto">
          <a:xfrm>
            <a:off x="6577462" y="3839795"/>
            <a:ext cx="4419600" cy="2180005"/>
            <a:chOff x="585788" y="1339850"/>
            <a:chExt cx="4419599" cy="2180005"/>
          </a:xfrm>
        </p:grpSpPr>
        <p:sp>
          <p:nvSpPr>
            <p:cNvPr id="93" name="TextBox 3">
              <a:extLst>
                <a:ext uri="{FF2B5EF4-FFF2-40B4-BE49-F238E27FC236}">
                  <a16:creationId xmlns:a16="http://schemas.microsoft.com/office/drawing/2014/main" id="{1506AB5F-B302-4536-8ABD-FC88F09CCD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0133" y="2873524"/>
              <a:ext cx="28156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600" dirty="0">
                  <a:solidFill>
                    <a:srgbClr val="00FF00"/>
                  </a:solidFill>
                  <a:latin typeface="+mn-lt"/>
                </a:rPr>
                <a:t>VALUE ETHICS</a:t>
              </a:r>
            </a:p>
          </p:txBody>
        </p:sp>
        <p:sp>
          <p:nvSpPr>
            <p:cNvPr id="94" name="TextBox 55">
              <a:extLst>
                <a:ext uri="{FF2B5EF4-FFF2-40B4-BE49-F238E27FC236}">
                  <a16:creationId xmlns:a16="http://schemas.microsoft.com/office/drawing/2014/main" id="{34B681A5-FCC6-4A20-A620-D7DA03454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170" y="2540923"/>
              <a:ext cx="434339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bg1"/>
                  </a:solidFill>
                  <a:latin typeface="+mn-lt"/>
                </a:rPr>
                <a:t>Renounce Wickedness To Gain Happiness</a:t>
              </a:r>
            </a:p>
          </p:txBody>
        </p:sp>
        <p:grpSp>
          <p:nvGrpSpPr>
            <p:cNvPr id="95" name="Group 86">
              <a:extLst>
                <a:ext uri="{FF2B5EF4-FFF2-40B4-BE49-F238E27FC236}">
                  <a16:creationId xmlns:a16="http://schemas.microsoft.com/office/drawing/2014/main" id="{BBA7E267-34AF-4D92-9436-803259652F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788" y="1339850"/>
              <a:ext cx="4419599" cy="1169988"/>
              <a:chOff x="585788" y="1339850"/>
              <a:chExt cx="4419599" cy="1169988"/>
            </a:xfrm>
          </p:grpSpPr>
          <p:grpSp>
            <p:nvGrpSpPr>
              <p:cNvPr id="96" name="Group 34">
                <a:extLst>
                  <a:ext uri="{FF2B5EF4-FFF2-40B4-BE49-F238E27FC236}">
                    <a16:creationId xmlns:a16="http://schemas.microsoft.com/office/drawing/2014/main" id="{EC0FFEF7-9EA8-4D0B-9E8F-DF0A0189F9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5788" y="1339850"/>
                <a:ext cx="4419599" cy="1169988"/>
                <a:chOff x="432" y="2880"/>
                <a:chExt cx="4531" cy="1200"/>
              </a:xfrm>
            </p:grpSpPr>
            <p:grpSp>
              <p:nvGrpSpPr>
                <p:cNvPr id="105" name="Group 8">
                  <a:extLst>
                    <a:ext uri="{FF2B5EF4-FFF2-40B4-BE49-F238E27FC236}">
                      <a16:creationId xmlns:a16="http://schemas.microsoft.com/office/drawing/2014/main" id="{BCF113FC-88E2-4AF9-8AB8-8177CE50B5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32" y="2880"/>
                  <a:ext cx="931" cy="1193"/>
                  <a:chOff x="224" y="3065"/>
                  <a:chExt cx="706" cy="905"/>
                </a:xfrm>
              </p:grpSpPr>
              <p:grpSp>
                <p:nvGrpSpPr>
                  <p:cNvPr id="121" name="Group 8">
                    <a:extLst>
                      <a:ext uri="{FF2B5EF4-FFF2-40B4-BE49-F238E27FC236}">
                        <a16:creationId xmlns:a16="http://schemas.microsoft.com/office/drawing/2014/main" id="{2FA1D2BF-BB5C-4AFC-89AA-E5795808E46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123" name="Oval 9">
                      <a:extLst>
                        <a:ext uri="{FF2B5EF4-FFF2-40B4-BE49-F238E27FC236}">
                          <a16:creationId xmlns:a16="http://schemas.microsoft.com/office/drawing/2014/main" id="{B84E8320-3E49-436A-A1A6-5062AFCD7A7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124" name="Text Box 10">
                      <a:extLst>
                        <a:ext uri="{FF2B5EF4-FFF2-40B4-BE49-F238E27FC236}">
                          <a16:creationId xmlns:a16="http://schemas.microsoft.com/office/drawing/2014/main" id="{D9F8063B-F344-49D6-A70C-F5DEABA20D5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6" y="1198"/>
                      <a:ext cx="393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LIFE</a:t>
                      </a:r>
                    </a:p>
                  </p:txBody>
                </p:sp>
              </p:grpSp>
              <p:sp>
                <p:nvSpPr>
                  <p:cNvPr id="122" name="Text Box 12">
                    <a:extLst>
                      <a:ext uri="{FF2B5EF4-FFF2-40B4-BE49-F238E27FC236}">
                        <a16:creationId xmlns:a16="http://schemas.microsoft.com/office/drawing/2014/main" id="{6169F44A-65B7-4284-A5FF-673FC42938D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1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06" name="Group 15">
                  <a:extLst>
                    <a:ext uri="{FF2B5EF4-FFF2-40B4-BE49-F238E27FC236}">
                      <a16:creationId xmlns:a16="http://schemas.microsoft.com/office/drawing/2014/main" id="{E6A2EC57-D2B5-4836-B552-6674295732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31" y="2887"/>
                  <a:ext cx="932" cy="1193"/>
                  <a:chOff x="224" y="3065"/>
                  <a:chExt cx="707" cy="905"/>
                </a:xfrm>
              </p:grpSpPr>
              <p:grpSp>
                <p:nvGrpSpPr>
                  <p:cNvPr id="117" name="Group 8">
                    <a:extLst>
                      <a:ext uri="{FF2B5EF4-FFF2-40B4-BE49-F238E27FC236}">
                        <a16:creationId xmlns:a16="http://schemas.microsoft.com/office/drawing/2014/main" id="{EE1AC3C4-A8FC-4D2B-86F0-6D61585809D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7" cy="706"/>
                    <a:chOff x="240" y="1008"/>
                    <a:chExt cx="863" cy="864"/>
                  </a:xfrm>
                </p:grpSpPr>
                <p:sp>
                  <p:nvSpPr>
                    <p:cNvPr id="119" name="Oval 9">
                      <a:extLst>
                        <a:ext uri="{FF2B5EF4-FFF2-40B4-BE49-F238E27FC236}">
                          <a16:creationId xmlns:a16="http://schemas.microsoft.com/office/drawing/2014/main" id="{DF707E7A-6C2F-4619-9464-A9E8DB0A2E1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120" name="Text Box 10">
                      <a:extLst>
                        <a:ext uri="{FF2B5EF4-FFF2-40B4-BE49-F238E27FC236}">
                          <a16:creationId xmlns:a16="http://schemas.microsoft.com/office/drawing/2014/main" id="{D809D4DE-E0F2-4F05-8260-0EB07C581E6D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3" y="1186"/>
                      <a:ext cx="422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SELF</a:t>
                      </a:r>
                    </a:p>
                  </p:txBody>
                </p:sp>
              </p:grpSp>
              <p:sp>
                <p:nvSpPr>
                  <p:cNvPr id="118" name="Text Box 12">
                    <a:extLst>
                      <a:ext uri="{FF2B5EF4-FFF2-40B4-BE49-F238E27FC236}">
                        <a16:creationId xmlns:a16="http://schemas.microsoft.com/office/drawing/2014/main" id="{D95E8FA6-289F-4609-83F3-4FD9A581EC7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07" name="Group 21">
                  <a:extLst>
                    <a:ext uri="{FF2B5EF4-FFF2-40B4-BE49-F238E27FC236}">
                      <a16:creationId xmlns:a16="http://schemas.microsoft.com/office/drawing/2014/main" id="{C4AED597-AB81-4266-866D-09B1E3AAF79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32" y="2887"/>
                  <a:ext cx="930" cy="1193"/>
                  <a:chOff x="224" y="3065"/>
                  <a:chExt cx="706" cy="905"/>
                </a:xfrm>
              </p:grpSpPr>
              <p:grpSp>
                <p:nvGrpSpPr>
                  <p:cNvPr id="113" name="Group 8">
                    <a:extLst>
                      <a:ext uri="{FF2B5EF4-FFF2-40B4-BE49-F238E27FC236}">
                        <a16:creationId xmlns:a16="http://schemas.microsoft.com/office/drawing/2014/main" id="{9027EEC9-F718-47F2-8D9E-D97C9041C41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4" y="3264"/>
                    <a:ext cx="706" cy="706"/>
                    <a:chOff x="240" y="1008"/>
                    <a:chExt cx="863" cy="864"/>
                  </a:xfrm>
                </p:grpSpPr>
                <p:sp>
                  <p:nvSpPr>
                    <p:cNvPr id="115" name="Oval 9">
                      <a:extLst>
                        <a:ext uri="{FF2B5EF4-FFF2-40B4-BE49-F238E27FC236}">
                          <a16:creationId xmlns:a16="http://schemas.microsoft.com/office/drawing/2014/main" id="{2797AAA8-492E-445E-864F-F38E5D4D997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116" name="Text Box 10">
                      <a:extLst>
                        <a:ext uri="{FF2B5EF4-FFF2-40B4-BE49-F238E27FC236}">
                          <a16:creationId xmlns:a16="http://schemas.microsoft.com/office/drawing/2014/main" id="{9E590454-08AC-432B-8721-EDA48A77A69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1" y="1188"/>
                      <a:ext cx="528" cy="24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altLang="en-US" sz="1100" b="1">
                          <a:latin typeface="+mn-lt"/>
                        </a:rPr>
                        <a:t>GOOD</a:t>
                      </a:r>
                    </a:p>
                  </p:txBody>
                </p:sp>
              </p:grpSp>
              <p:sp>
                <p:nvSpPr>
                  <p:cNvPr id="114" name="Text Box 12">
                    <a:extLst>
                      <a:ext uri="{FF2B5EF4-FFF2-40B4-BE49-F238E27FC236}">
                        <a16:creationId xmlns:a16="http://schemas.microsoft.com/office/drawing/2014/main" id="{B5941F68-8B13-4E01-923C-BC07AD90A7B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6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  <p:grpSp>
              <p:nvGrpSpPr>
                <p:cNvPr id="108" name="Group 27">
                  <a:extLst>
                    <a:ext uri="{FF2B5EF4-FFF2-40B4-BE49-F238E27FC236}">
                      <a16:creationId xmlns:a16="http://schemas.microsoft.com/office/drawing/2014/main" id="{AA9D1C63-3E71-4AEE-B5C4-BF09734BF8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28" y="2887"/>
                  <a:ext cx="935" cy="1193"/>
                  <a:chOff x="222" y="3065"/>
                  <a:chExt cx="709" cy="905"/>
                </a:xfrm>
              </p:grpSpPr>
              <p:grpSp>
                <p:nvGrpSpPr>
                  <p:cNvPr id="109" name="Group 8">
                    <a:extLst>
                      <a:ext uri="{FF2B5EF4-FFF2-40B4-BE49-F238E27FC236}">
                        <a16:creationId xmlns:a16="http://schemas.microsoft.com/office/drawing/2014/main" id="{6BF46367-5FF6-41F4-A932-BCF8EC88D4B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22" y="3264"/>
                    <a:ext cx="709" cy="706"/>
                    <a:chOff x="240" y="1008"/>
                    <a:chExt cx="863" cy="864"/>
                  </a:xfrm>
                </p:grpSpPr>
                <p:sp>
                  <p:nvSpPr>
                    <p:cNvPr id="111" name="Oval 9">
                      <a:extLst>
                        <a:ext uri="{FF2B5EF4-FFF2-40B4-BE49-F238E27FC236}">
                          <a16:creationId xmlns:a16="http://schemas.microsoft.com/office/drawing/2014/main" id="{DE7754A1-DD6D-4C83-A6E4-9B3C8393DD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" y="1008"/>
                      <a:ext cx="863" cy="864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38100">
                      <a:solidFill>
                        <a:srgbClr val="00FF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en-US" altLang="en-US">
                        <a:latin typeface="+mn-lt"/>
                      </a:endParaRPr>
                    </a:p>
                  </p:txBody>
                </p:sp>
                <p:sp>
                  <p:nvSpPr>
                    <p:cNvPr id="112" name="Text Box 10">
                      <a:extLst>
                        <a:ext uri="{FF2B5EF4-FFF2-40B4-BE49-F238E27FC236}">
                          <a16:creationId xmlns:a16="http://schemas.microsoft.com/office/drawing/2014/main" id="{032BD627-538A-4AF8-9E9E-87C907714B0D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6" y="1207"/>
                      <a:ext cx="799" cy="242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050" b="1" dirty="0">
                          <a:latin typeface="+mn-lt"/>
                          <a:cs typeface="+mn-cs"/>
                        </a:rPr>
                        <a:t>HAPPINESS</a:t>
                      </a:r>
                    </a:p>
                  </p:txBody>
                </p:sp>
              </p:grpSp>
              <p:sp>
                <p:nvSpPr>
                  <p:cNvPr id="110" name="Text Box 12">
                    <a:extLst>
                      <a:ext uri="{FF2B5EF4-FFF2-40B4-BE49-F238E27FC236}">
                        <a16:creationId xmlns:a16="http://schemas.microsoft.com/office/drawing/2014/main" id="{B5ADDEAE-370F-4605-8D9F-E029257A24F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4" y="3065"/>
                    <a:ext cx="144" cy="28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b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+mn-lt"/>
                      <a:cs typeface="+mn-cs"/>
                    </a:endParaRPr>
                  </a:p>
                </p:txBody>
              </p:sp>
            </p:grpSp>
          </p:grp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788285E9-CE3B-4158-A7DF-B48C66590078}"/>
                  </a:ext>
                </a:extLst>
              </p:cNvPr>
              <p:cNvCxnSpPr/>
              <p:nvPr/>
            </p:nvCxnSpPr>
            <p:spPr>
              <a:xfrm>
                <a:off x="762001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9CDBD19D-39A6-42C7-AFE3-131990335F77}"/>
                  </a:ext>
                </a:extLst>
              </p:cNvPr>
              <p:cNvCxnSpPr/>
              <p:nvPr/>
            </p:nvCxnSpPr>
            <p:spPr>
              <a:xfrm>
                <a:off x="1930401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B3C12369-CC9D-48EF-9414-3018C8CE804D}"/>
                  </a:ext>
                </a:extLst>
              </p:cNvPr>
              <p:cNvCxnSpPr/>
              <p:nvPr/>
            </p:nvCxnSpPr>
            <p:spPr>
              <a:xfrm>
                <a:off x="3124200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788C3358-EF7A-4A0C-BA8F-B9A71BEB3883}"/>
                  </a:ext>
                </a:extLst>
              </p:cNvPr>
              <p:cNvCxnSpPr/>
              <p:nvPr/>
            </p:nvCxnSpPr>
            <p:spPr>
              <a:xfrm>
                <a:off x="4267200" y="2057400"/>
                <a:ext cx="533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 Box 10">
                <a:extLst>
                  <a:ext uri="{FF2B5EF4-FFF2-40B4-BE49-F238E27FC236}">
                    <a16:creationId xmlns:a16="http://schemas.microsoft.com/office/drawing/2014/main" id="{DD97F241-9045-4584-BAA3-8C7CBF1D05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2338" y="2117407"/>
                <a:ext cx="505267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LOVE</a:t>
                </a:r>
              </a:p>
            </p:txBody>
          </p:sp>
          <p:sp>
            <p:nvSpPr>
              <p:cNvPr id="102" name="Text Box 10">
                <a:extLst>
                  <a:ext uri="{FF2B5EF4-FFF2-40B4-BE49-F238E27FC236}">
                    <a16:creationId xmlns:a16="http://schemas.microsoft.com/office/drawing/2014/main" id="{A5B16080-E124-4844-BEA8-FA9CF45F64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7368" y="2111629"/>
                <a:ext cx="678391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OTHERS</a:t>
                </a:r>
              </a:p>
            </p:txBody>
          </p:sp>
          <p:sp>
            <p:nvSpPr>
              <p:cNvPr id="103" name="Text Box 10">
                <a:extLst>
                  <a:ext uri="{FF2B5EF4-FFF2-40B4-BE49-F238E27FC236}">
                    <a16:creationId xmlns:a16="http://schemas.microsoft.com/office/drawing/2014/main" id="{12D1EC26-7AA9-4A6F-9114-2089EBA65C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8440" y="2113730"/>
                <a:ext cx="561372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100" b="1">
                    <a:latin typeface="+mn-lt"/>
                  </a:rPr>
                  <a:t>RIGHT</a:t>
                </a:r>
              </a:p>
            </p:txBody>
          </p:sp>
          <p:sp>
            <p:nvSpPr>
              <p:cNvPr id="104" name="Text Box 10">
                <a:extLst>
                  <a:ext uri="{FF2B5EF4-FFF2-40B4-BE49-F238E27FC236}">
                    <a16:creationId xmlns:a16="http://schemas.microsoft.com/office/drawing/2014/main" id="{161ABC7D-A2CC-4802-9583-CB5F83F6B8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95775" y="2133600"/>
                <a:ext cx="504825" cy="25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50" b="1" dirty="0">
                    <a:latin typeface="+mn-lt"/>
                    <a:cs typeface="+mn-cs"/>
                  </a:rPr>
                  <a:t>DUTY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025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14</a:t>
            </a:fld>
            <a:endParaRPr lang="en-US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1DC0F758-FA59-41FC-8078-ED470AF1C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2" y="685800"/>
            <a:ext cx="1194406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FF00"/>
                </a:solidFill>
                <a:latin typeface="+mn-lt"/>
              </a:rPr>
              <a:t>Joseph Smith: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“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Happiness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 is the object and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design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 of our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existence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; and will be the </a:t>
            </a:r>
            <a:r>
              <a:rPr lang="en-US" altLang="en-US" sz="2200" dirty="0">
                <a:solidFill>
                  <a:srgbClr val="00FF00"/>
                </a:solidFill>
                <a:latin typeface="+mn-lt"/>
              </a:rPr>
              <a:t>end thereof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, </a:t>
            </a:r>
            <a:r>
              <a:rPr lang="en-US" altLang="en-US" sz="2200" b="1" dirty="0">
                <a:solidFill>
                  <a:srgbClr val="FFFF00"/>
                </a:solidFill>
                <a:latin typeface="+mn-lt"/>
              </a:rPr>
              <a:t>if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 we pursue the path that leads to it; and this path is virtue, uprightness, faithfulness, holiness, and keeping all the commandments of God.”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(Teachings of the Prophet Joseph Smith, p.255–256)</a:t>
            </a: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30623A75-8FF5-4089-B12E-208737654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3" y="0"/>
            <a:ext cx="120554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FF00"/>
                </a:solidFill>
                <a:latin typeface="+mn-lt"/>
                <a:cs typeface="+mn-cs"/>
              </a:rPr>
              <a:t>Philosophical and Theological Proofs: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8C0B12F8-F24E-4286-8148-1E33E2C0C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08" y="1793796"/>
            <a:ext cx="11851991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FF00"/>
                </a:solidFill>
                <a:latin typeface="Calibri" panose="020F0502020204030204" pitchFamily="34" charset="0"/>
              </a:rPr>
              <a:t>Joseph Smith: 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“And as God has designed our happiness—and the happiness of all His creatures, he never has—He never will institute an ordinance or give a commandment to His people that is not </a:t>
            </a:r>
            <a:r>
              <a:rPr lang="en-US" altLang="en-US" sz="2200" dirty="0">
                <a:solidFill>
                  <a:srgbClr val="00FF00"/>
                </a:solidFill>
                <a:latin typeface="Calibri" panose="020F0502020204030204" pitchFamily="34" charset="0"/>
              </a:rPr>
              <a:t>calculated in its nature to promote that happiness 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which He has designed, and which will not end in the greatest amount of </a:t>
            </a:r>
            <a:r>
              <a:rPr lang="en-US" altLang="en-US" sz="2200" dirty="0">
                <a:solidFill>
                  <a:srgbClr val="00FF00"/>
                </a:solidFill>
                <a:latin typeface="Calibri" panose="020F0502020204030204" pitchFamily="34" charset="0"/>
              </a:rPr>
              <a:t>good 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and </a:t>
            </a:r>
            <a:r>
              <a:rPr lang="en-US" altLang="en-US" sz="2200" dirty="0">
                <a:solidFill>
                  <a:srgbClr val="00FF00"/>
                </a:solidFill>
                <a:latin typeface="Calibri" panose="020F0502020204030204" pitchFamily="34" charset="0"/>
              </a:rPr>
              <a:t>glory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 to those who become the recipients of his </a:t>
            </a:r>
            <a:r>
              <a:rPr lang="en-US" altLang="en-US" sz="2200" dirty="0">
                <a:solidFill>
                  <a:srgbClr val="00FF00"/>
                </a:solidFill>
                <a:latin typeface="Calibri" panose="020F0502020204030204" pitchFamily="34" charset="0"/>
              </a:rPr>
              <a:t>law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 and ordinances.”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(Teachings of the Prophet Joseph Smith, p.255–256)</a:t>
            </a:r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id="{7D65BBDC-672D-4E03-B7FD-E33773625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08" y="3505200"/>
            <a:ext cx="1189298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FF00"/>
                </a:solidFill>
                <a:latin typeface="Calibri" panose="020F0502020204030204" pitchFamily="34" charset="0"/>
              </a:rPr>
              <a:t>President John Taylor: 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“It is ‘Life and the pursuit of </a:t>
            </a:r>
            <a:r>
              <a:rPr lang="en-US" altLang="en-US" sz="22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’ that </a:t>
            </a:r>
            <a:r>
              <a:rPr lang="en-US" altLang="en-US" sz="2200" dirty="0">
                <a:solidFill>
                  <a:srgbClr val="FFFF00"/>
                </a:solidFill>
                <a:latin typeface="Calibri" panose="020F0502020204030204" pitchFamily="34" charset="0"/>
              </a:rPr>
              <a:t>ought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 to occupy the attention of all intellectual beings … and with those things that we consider will best promote not only our temporal, but our </a:t>
            </a:r>
            <a:r>
              <a:rPr lang="en-US" altLang="en-US" sz="2200" dirty="0">
                <a:solidFill>
                  <a:srgbClr val="00FF00"/>
                </a:solidFill>
                <a:latin typeface="Calibri" panose="020F0502020204030204" pitchFamily="34" charset="0"/>
              </a:rPr>
              <a:t>eternal happiness</a:t>
            </a:r>
            <a:r>
              <a:rPr lang="en-US" altLang="en-US" sz="2200" dirty="0">
                <a:solidFill>
                  <a:schemeClr val="bg1"/>
                </a:solidFill>
                <a:latin typeface="Calibri" panose="020F0502020204030204" pitchFamily="34" charset="0"/>
              </a:rPr>
              <a:t>.”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(JD  11:87)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584032E7-1633-4791-A8CA-B2BDFF6AD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4648200"/>
            <a:ext cx="119281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solidFill>
                  <a:srgbClr val="00FF00"/>
                </a:solidFill>
                <a:latin typeface="+mn-lt"/>
              </a:rPr>
              <a:t>Elder Boyd K. Packer: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“There are spiritual and physical laws to obey</a:t>
            </a:r>
            <a:r>
              <a:rPr lang="en-US" altLang="en-US" sz="2200" b="1" dirty="0">
                <a:solidFill>
                  <a:srgbClr val="FFFF00"/>
                </a:solidFill>
                <a:latin typeface="+mn-lt"/>
              </a:rPr>
              <a:t> if </a:t>
            </a:r>
            <a:r>
              <a:rPr lang="en-US" altLang="en-US" sz="2200" dirty="0">
                <a:solidFill>
                  <a:schemeClr val="bg1"/>
                </a:solidFill>
                <a:latin typeface="+mn-lt"/>
              </a:rPr>
              <a:t>we are to be happy.” </a:t>
            </a:r>
          </a:p>
          <a:p>
            <a:pPr eaLnBrk="1" hangingPunct="1"/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("The Plan of Happiness", Ensign April 2015)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9EB971-E019-4F42-A64B-41F52740E8C4}"/>
              </a:ext>
            </a:extLst>
          </p:cNvPr>
          <p:cNvSpPr/>
          <p:nvPr/>
        </p:nvSpPr>
        <p:spPr>
          <a:xfrm>
            <a:off x="0" y="5219742"/>
            <a:ext cx="121919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4400" b="1" dirty="0">
                <a:solidFill>
                  <a:srgbClr val="00FF00"/>
                </a:solidFill>
                <a:latin typeface="+mn-lt"/>
              </a:rPr>
              <a:t>The Great Plan of Happiness </a:t>
            </a:r>
            <a:r>
              <a:rPr lang="en-US" altLang="en-US" sz="4400" b="1" dirty="0">
                <a:solidFill>
                  <a:srgbClr val="FF0000"/>
                </a:solidFill>
                <a:latin typeface="+mn-lt"/>
              </a:rPr>
              <a:t>Not</a:t>
            </a:r>
          </a:p>
          <a:p>
            <a:pPr algn="ctr" eaLnBrk="1" hangingPunct="1"/>
            <a:r>
              <a:rPr lang="en-US" altLang="en-US" sz="4400" b="1" dirty="0">
                <a:solidFill>
                  <a:srgbClr val="FF0000"/>
                </a:solidFill>
                <a:latin typeface="+mn-lt"/>
              </a:rPr>
              <a:t>The Great Plan of Duty, Love, etc.</a:t>
            </a:r>
            <a:endParaRPr lang="en-US" altLang="en-US" sz="4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28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CF2B936E-2546-457C-8CD4-AC9C9D18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280"/>
            <a:ext cx="121773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0" dirty="0">
                <a:solidFill>
                  <a:srgbClr val="00FF00"/>
                </a:solidFill>
                <a:latin typeface="+mn-lt"/>
              </a:rPr>
              <a:t>Questions?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3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8DEADEF3-CB78-4AD6-879D-96332E19C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385" y="1594941"/>
            <a:ext cx="76200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(1) </a:t>
            </a:r>
            <a:r>
              <a:rPr lang="en-US" altLang="en-US" sz="2800" dirty="0">
                <a:solidFill>
                  <a:schemeClr val="bg1"/>
                </a:solidFill>
              </a:rPr>
              <a:t>Selfless  </a:t>
            </a:r>
            <a:r>
              <a:rPr lang="en-US" altLang="en-US" sz="2800" dirty="0">
                <a:solidFill>
                  <a:srgbClr val="FF0000"/>
                </a:solidFill>
              </a:rPr>
              <a:t>(2) </a:t>
            </a:r>
            <a:r>
              <a:rPr lang="en-US" altLang="en-US" sz="2800" dirty="0">
                <a:solidFill>
                  <a:schemeClr val="bg1"/>
                </a:solidFill>
              </a:rPr>
              <a:t>Self-Sacrificial  </a:t>
            </a:r>
            <a:r>
              <a:rPr lang="en-US" altLang="en-US" sz="2800" dirty="0">
                <a:solidFill>
                  <a:srgbClr val="FF0000"/>
                </a:solidFill>
              </a:rPr>
              <a:t>(3) </a:t>
            </a:r>
            <a:r>
              <a:rPr lang="en-US" altLang="en-US" sz="2800" dirty="0">
                <a:solidFill>
                  <a:schemeClr val="bg1"/>
                </a:solidFill>
              </a:rPr>
              <a:t>Unconditional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D625B634-A49E-4A7E-ACC1-B65F622B9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</a:rPr>
              <a:t>SUMMARY: FALSE CHRIST-LIKE LOVE</a:t>
            </a: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F36B7D45-5DBB-4B25-AB09-179BAB3A8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40340"/>
            <a:ext cx="11353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“Our Love for one another will be: </a:t>
            </a:r>
            <a:r>
              <a:rPr lang="en-US" altLang="en-US" sz="2400" dirty="0">
                <a:solidFill>
                  <a:srgbClr val="FF0000"/>
                </a:solidFill>
              </a:rPr>
              <a:t>selfless, </a:t>
            </a:r>
            <a:r>
              <a:rPr lang="en-US" altLang="en-US" sz="2400" dirty="0">
                <a:solidFill>
                  <a:schemeClr val="bg1"/>
                </a:solidFill>
              </a:rPr>
              <a:t>generous, tender, personal, and respectful ... beyond likes and dislikes, friendship and enmity, worthiness and unworthiness, </a:t>
            </a:r>
            <a:r>
              <a:rPr lang="en-US" altLang="en-US" sz="2400" dirty="0">
                <a:solidFill>
                  <a:srgbClr val="FF0000"/>
                </a:solidFill>
              </a:rPr>
              <a:t>[unconditional] </a:t>
            </a:r>
            <a:r>
              <a:rPr lang="en-US" altLang="en-US" sz="2400" dirty="0">
                <a:solidFill>
                  <a:schemeClr val="bg1"/>
                </a:solidFill>
              </a:rPr>
              <a:t>… always inspiring, encouraging, trusting, wholehearted, and </a:t>
            </a:r>
            <a:r>
              <a:rPr lang="en-US" altLang="en-US" sz="2400" dirty="0">
                <a:solidFill>
                  <a:srgbClr val="FF0000"/>
                </a:solidFill>
              </a:rPr>
              <a:t>[self-] sacrificial </a:t>
            </a:r>
            <a:r>
              <a:rPr lang="en-US" altLang="en-US" sz="2400" dirty="0">
                <a:solidFill>
                  <a:schemeClr val="bg1"/>
                </a:solidFill>
              </a:rPr>
              <a:t>unto the death of the cross.” </a:t>
            </a:r>
            <a:r>
              <a:rPr lang="en-US" altLang="en-US" sz="1400" dirty="0">
                <a:solidFill>
                  <a:schemeClr val="bg1"/>
                </a:solidFill>
              </a:rPr>
              <a:t>(Total Surrender, p.86)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6565BE-44D3-4CDD-981C-D1E276076BD7}"/>
              </a:ext>
            </a:extLst>
          </p:cNvPr>
          <p:cNvSpPr/>
          <p:nvPr/>
        </p:nvSpPr>
        <p:spPr>
          <a:xfrm>
            <a:off x="304800" y="4191000"/>
            <a:ext cx="11582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“Love, in order to survive, must be nourished by sacrifices, especially the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sacrifice of self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 / Charity to be fruitful, must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cost us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 / This love should flow from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self-sacrifice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, and it must be felt to the point of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hurting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 / He wants us to love one another, to give ourselves to each other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until it hurts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 / Give until it hurts, until you 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feel the pain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.“ </a:t>
            </a:r>
          </a:p>
          <a:p>
            <a:r>
              <a:rPr lang="en-US" sz="1400" dirty="0">
                <a:solidFill>
                  <a:schemeClr val="bg1"/>
                </a:solidFill>
                <a:latin typeface="+mn-lt"/>
              </a:rPr>
              <a:t>(No Greater Love / In My Own Words / Total Surrender)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9E12D6-ADCE-4C3E-B207-6ED477E41654}"/>
              </a:ext>
            </a:extLst>
          </p:cNvPr>
          <p:cNvSpPr/>
          <p:nvPr/>
        </p:nvSpPr>
        <p:spPr>
          <a:xfrm>
            <a:off x="304800" y="1440359"/>
            <a:ext cx="39471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 dirty="0">
                <a:solidFill>
                  <a:srgbClr val="FF0000"/>
                </a:solidFill>
                <a:latin typeface="+mn-lt"/>
              </a:rPr>
              <a:t>Mother Teresa:</a:t>
            </a:r>
            <a:r>
              <a:rPr lang="en-US" altLang="en-US" sz="4400" b="1" dirty="0">
                <a:solidFill>
                  <a:schemeClr val="bg1"/>
                </a:solidFill>
                <a:latin typeface="+mn-lt"/>
              </a:rPr>
              <a:t> </a:t>
            </a:r>
            <a:endParaRPr lang="en-US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474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745485C5-72B9-4DE5-A3F8-AC43DF1CE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1" y="0"/>
            <a:ext cx="1209039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Calibri" pitchFamily="34" charset="0"/>
                <a:cs typeface="+mn-cs"/>
              </a:rPr>
              <a:t>CORRUPT DIVINE LOVE IN 3 STEPS</a:t>
            </a:r>
            <a:endParaRPr lang="en-US" sz="1050" b="1" dirty="0">
              <a:solidFill>
                <a:srgbClr val="FF0000"/>
              </a:solidFill>
              <a:latin typeface="Calibri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FF00"/>
                </a:solidFill>
                <a:latin typeface="Calibri" pitchFamily="34" charset="0"/>
                <a:cs typeface="+mn-cs"/>
              </a:rPr>
              <a:t>“I LOVE YOU”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E75DBB77-34CA-46D7-8B4E-8E6A56412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6506" y="1524000"/>
            <a:ext cx="1703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Selflessness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53B44DA3-811F-4BE2-AAFF-194A5516B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931" y="2593975"/>
            <a:ext cx="2649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Unconditional Love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67FBCA89-A87E-416D-9B4B-60AAA0375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506" y="1524000"/>
            <a:ext cx="5407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“I Love You”</a:t>
            </a:r>
            <a:r>
              <a:rPr lang="en-US" altLang="en-US" sz="2400" dirty="0">
                <a:solidFill>
                  <a:schemeClr val="bg1"/>
                </a:solidFill>
              </a:rPr>
              <a:t> … becomes … </a:t>
            </a:r>
            <a:r>
              <a:rPr lang="en-US" altLang="en-US" sz="2400" dirty="0">
                <a:solidFill>
                  <a:srgbClr val="FFFF00"/>
                </a:solidFill>
              </a:rPr>
              <a:t>“(X) Loves You”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81526254-EF56-420F-BEAB-99917D57F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331" y="2590800"/>
            <a:ext cx="497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“I Love You”</a:t>
            </a:r>
            <a:r>
              <a:rPr lang="en-US" altLang="en-US" sz="2400" dirty="0">
                <a:solidFill>
                  <a:schemeClr val="bg1"/>
                </a:solidFill>
              </a:rPr>
              <a:t> … becomes … </a:t>
            </a:r>
            <a:r>
              <a:rPr lang="en-US" altLang="en-US" sz="2400" dirty="0">
                <a:solidFill>
                  <a:srgbClr val="FFFF00"/>
                </a:solidFill>
              </a:rPr>
              <a:t>“I Love (Y)”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4" name="Group 20">
            <a:extLst>
              <a:ext uri="{FF2B5EF4-FFF2-40B4-BE49-F238E27FC236}">
                <a16:creationId xmlns:a16="http://schemas.microsoft.com/office/drawing/2014/main" id="{1BB675D8-E544-4AD1-AC66-5113776D83CF}"/>
              </a:ext>
            </a:extLst>
          </p:cNvPr>
          <p:cNvGrpSpPr>
            <a:grpSpLocks/>
          </p:cNvGrpSpPr>
          <p:nvPr/>
        </p:nvGrpSpPr>
        <p:grpSpPr bwMode="auto">
          <a:xfrm>
            <a:off x="1608931" y="1062039"/>
            <a:ext cx="9144000" cy="766763"/>
            <a:chOff x="0" y="1437"/>
            <a:chExt cx="5760" cy="483"/>
          </a:xfrm>
        </p:grpSpPr>
        <p:sp>
          <p:nvSpPr>
            <p:cNvPr id="15" name="Text Box 8">
              <a:extLst>
                <a:ext uri="{FF2B5EF4-FFF2-40B4-BE49-F238E27FC236}">
                  <a16:creationId xmlns:a16="http://schemas.microsoft.com/office/drawing/2014/main" id="{33BF1B84-5ABC-41AF-B769-59DE6C466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437"/>
              <a:ext cx="25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bg1"/>
                  </a:solidFill>
                </a:rPr>
                <a:t>Eliminate the “I” in “I Love You”</a:t>
              </a:r>
            </a:p>
          </p:txBody>
        </p:sp>
        <p:sp>
          <p:nvSpPr>
            <p:cNvPr id="16" name="Rectangle 5">
              <a:extLst>
                <a:ext uri="{FF2B5EF4-FFF2-40B4-BE49-F238E27FC236}">
                  <a16:creationId xmlns:a16="http://schemas.microsoft.com/office/drawing/2014/main" id="{1E4FA620-C7A9-4E45-AAF4-F1E1F75E02B8}"/>
                </a:ext>
              </a:extLst>
            </p:cNvPr>
            <p:cNvSpPr/>
            <p:nvPr/>
          </p:nvSpPr>
          <p:spPr bwMode="auto">
            <a:xfrm>
              <a:off x="0" y="1716"/>
              <a:ext cx="5760" cy="60"/>
            </a:xfrm>
            <a:prstGeom prst="rect">
              <a:avLst/>
            </a:prstGeom>
            <a:solidFill>
              <a:srgbClr val="FFFF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17" name="Rectangle 7">
              <a:extLst>
                <a:ext uri="{FF2B5EF4-FFF2-40B4-BE49-F238E27FC236}">
                  <a16:creationId xmlns:a16="http://schemas.microsoft.com/office/drawing/2014/main" id="{A28F83F5-F237-483D-8CEE-BC01E19DCCEB}"/>
                </a:ext>
              </a:extLst>
            </p:cNvPr>
            <p:cNvSpPr/>
            <p:nvPr/>
          </p:nvSpPr>
          <p:spPr>
            <a:xfrm>
              <a:off x="144" y="1584"/>
              <a:ext cx="240" cy="336"/>
            </a:xfrm>
            <a:prstGeom prst="rect">
              <a:avLst/>
            </a:prstGeom>
            <a:solidFill>
              <a:srgbClr val="CC3300"/>
            </a:solidFill>
            <a:ln>
              <a:solidFill>
                <a:srgbClr val="FFFF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/>
                <a:t>1</a:t>
              </a:r>
            </a:p>
          </p:txBody>
        </p:sp>
      </p:grpSp>
      <p:grpSp>
        <p:nvGrpSpPr>
          <p:cNvPr id="18" name="Group 21">
            <a:extLst>
              <a:ext uri="{FF2B5EF4-FFF2-40B4-BE49-F238E27FC236}">
                <a16:creationId xmlns:a16="http://schemas.microsoft.com/office/drawing/2014/main" id="{9CADC281-48B1-4FDD-A866-03BDFAA17963}"/>
              </a:ext>
            </a:extLst>
          </p:cNvPr>
          <p:cNvGrpSpPr>
            <a:grpSpLocks/>
          </p:cNvGrpSpPr>
          <p:nvPr/>
        </p:nvGrpSpPr>
        <p:grpSpPr bwMode="auto">
          <a:xfrm>
            <a:off x="1608931" y="2128837"/>
            <a:ext cx="9144000" cy="725488"/>
            <a:chOff x="0" y="2471"/>
            <a:chExt cx="5760" cy="457"/>
          </a:xfrm>
        </p:grpSpPr>
        <p:sp>
          <p:nvSpPr>
            <p:cNvPr id="19" name="Text Box 6">
              <a:extLst>
                <a:ext uri="{FF2B5EF4-FFF2-40B4-BE49-F238E27FC236}">
                  <a16:creationId xmlns:a16="http://schemas.microsoft.com/office/drawing/2014/main" id="{17C3151C-AF88-4B28-8A89-9DAF6F1E5A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471"/>
              <a:ext cx="283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chemeClr val="bg1"/>
                  </a:solidFill>
                </a:rPr>
                <a:t>Eliminate the “You” in “I Love You”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23562BE-3AA6-4950-995B-A05DD8749485}"/>
                </a:ext>
              </a:extLst>
            </p:cNvPr>
            <p:cNvSpPr/>
            <p:nvPr/>
          </p:nvSpPr>
          <p:spPr bwMode="auto">
            <a:xfrm>
              <a:off x="0" y="2724"/>
              <a:ext cx="5760" cy="60"/>
            </a:xfrm>
            <a:prstGeom prst="rect">
              <a:avLst/>
            </a:prstGeom>
            <a:solidFill>
              <a:srgbClr val="FFFF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92BF1C4-969F-4BD9-A029-F3C5D908ABE7}"/>
                </a:ext>
              </a:extLst>
            </p:cNvPr>
            <p:cNvSpPr/>
            <p:nvPr/>
          </p:nvSpPr>
          <p:spPr>
            <a:xfrm>
              <a:off x="144" y="2592"/>
              <a:ext cx="240" cy="336"/>
            </a:xfrm>
            <a:prstGeom prst="rect">
              <a:avLst/>
            </a:prstGeom>
            <a:solidFill>
              <a:srgbClr val="CC3300"/>
            </a:solidFill>
            <a:ln>
              <a:solidFill>
                <a:srgbClr val="FFFF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22" name="Text Box 22">
            <a:extLst>
              <a:ext uri="{FF2B5EF4-FFF2-40B4-BE49-F238E27FC236}">
                <a16:creationId xmlns:a16="http://schemas.microsoft.com/office/drawing/2014/main" id="{AF7099A0-36B5-4A22-82AD-536DAA4A2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094" y="1062037"/>
            <a:ext cx="1189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… </a:t>
            </a:r>
            <a:r>
              <a:rPr lang="en-US" altLang="en-US" sz="2400" dirty="0">
                <a:solidFill>
                  <a:srgbClr val="FFFF00"/>
                </a:solidFill>
              </a:rPr>
              <a:t>How</a:t>
            </a:r>
            <a:r>
              <a:rPr lang="en-US" altLang="en-US" sz="2400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D3C5CA75-2826-4505-AE26-21ECCC7C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244" y="2128838"/>
            <a:ext cx="1182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… How?</a:t>
            </a: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C344DFD7-0FD5-4010-BD77-96E806606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462" y="3124200"/>
            <a:ext cx="74509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Eliminate the “beneficial, value laden” nature of love itself and turn it into a “sacrificial, duty laden” relationship.</a:t>
            </a:r>
          </a:p>
        </p:txBody>
      </p:sp>
      <p:grpSp>
        <p:nvGrpSpPr>
          <p:cNvPr id="25" name="Group 20">
            <a:extLst>
              <a:ext uri="{FF2B5EF4-FFF2-40B4-BE49-F238E27FC236}">
                <a16:creationId xmlns:a16="http://schemas.microsoft.com/office/drawing/2014/main" id="{FBEF5B48-678F-48A7-A7AE-AC8D58CA6E00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734644"/>
            <a:ext cx="9144000" cy="533400"/>
            <a:chOff x="0" y="1776"/>
            <a:chExt cx="5760" cy="33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53B7F24-107F-4E1D-AB60-36E54F7D8C76}"/>
                </a:ext>
              </a:extLst>
            </p:cNvPr>
            <p:cNvSpPr/>
            <p:nvPr/>
          </p:nvSpPr>
          <p:spPr bwMode="auto">
            <a:xfrm>
              <a:off x="0" y="1908"/>
              <a:ext cx="5760" cy="60"/>
            </a:xfrm>
            <a:prstGeom prst="rect">
              <a:avLst/>
            </a:prstGeom>
            <a:solidFill>
              <a:srgbClr val="FFFF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DF0D525-66BE-4B67-BEEA-5E814FE91891}"/>
                </a:ext>
              </a:extLst>
            </p:cNvPr>
            <p:cNvSpPr/>
            <p:nvPr/>
          </p:nvSpPr>
          <p:spPr>
            <a:xfrm>
              <a:off x="144" y="1776"/>
              <a:ext cx="240" cy="336"/>
            </a:xfrm>
            <a:prstGeom prst="rect">
              <a:avLst/>
            </a:prstGeom>
            <a:solidFill>
              <a:srgbClr val="CC3300"/>
            </a:solidFill>
            <a:ln>
              <a:solidFill>
                <a:srgbClr val="FFFF0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sp>
        <p:nvSpPr>
          <p:cNvPr id="28" name="Text Box 16">
            <a:extLst>
              <a:ext uri="{FF2B5EF4-FFF2-40B4-BE49-F238E27FC236}">
                <a16:creationId xmlns:a16="http://schemas.microsoft.com/office/drawing/2014/main" id="{2CDC1B8C-E55C-4F58-A452-320771C18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2731" y="3500438"/>
            <a:ext cx="1189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… </a:t>
            </a:r>
            <a:r>
              <a:rPr lang="en-US" altLang="en-US" sz="2400" dirty="0">
                <a:solidFill>
                  <a:srgbClr val="FFFF00"/>
                </a:solidFill>
              </a:rPr>
              <a:t>How</a:t>
            </a:r>
            <a:r>
              <a:rPr lang="en-US" altLang="en-US" sz="2400" b="1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D3915C0A-5644-44CA-8941-178022C5B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982" y="3962400"/>
            <a:ext cx="1820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Self-Sacrifice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30" name="Text Box 5">
            <a:extLst>
              <a:ext uri="{FF2B5EF4-FFF2-40B4-BE49-F238E27FC236}">
                <a16:creationId xmlns:a16="http://schemas.microsoft.com/office/drawing/2014/main" id="{4CECB3AB-201E-495C-8749-D07801B95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782" y="3962400"/>
            <a:ext cx="6389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</a:rPr>
              <a:t>“I Love You” </a:t>
            </a:r>
            <a:r>
              <a:rPr lang="en-US" altLang="en-US" sz="2400" dirty="0">
                <a:solidFill>
                  <a:schemeClr val="bg1"/>
                </a:solidFill>
              </a:rPr>
              <a:t> becomes  </a:t>
            </a:r>
            <a:r>
              <a:rPr lang="en-US" altLang="en-US" sz="2400" dirty="0">
                <a:solidFill>
                  <a:srgbClr val="FFFF00"/>
                </a:solidFill>
              </a:rPr>
              <a:t>“I Sacrifice Myself for You”</a:t>
            </a:r>
          </a:p>
        </p:txBody>
      </p:sp>
      <p:sp>
        <p:nvSpPr>
          <p:cNvPr id="31" name="Text Box 7">
            <a:extLst>
              <a:ext uri="{FF2B5EF4-FFF2-40B4-BE49-F238E27FC236}">
                <a16:creationId xmlns:a16="http://schemas.microsoft.com/office/drawing/2014/main" id="{0BB03A30-D734-4CAF-A334-27BF31ED8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697" y="4572000"/>
            <a:ext cx="43751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</a:rPr>
              <a:t>All Three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chemeClr val="bg1"/>
                </a:solidFill>
              </a:rPr>
              <a:t>Taken Together</a:t>
            </a:r>
          </a:p>
        </p:txBody>
      </p:sp>
      <p:sp>
        <p:nvSpPr>
          <p:cNvPr id="32" name="Text Box 22">
            <a:extLst>
              <a:ext uri="{FF2B5EF4-FFF2-40B4-BE49-F238E27FC236}">
                <a16:creationId xmlns:a16="http://schemas.microsoft.com/office/drawing/2014/main" id="{5ADA6A0D-BDA7-4A9B-B424-E7B58DABE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027" y="5100935"/>
            <a:ext cx="735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(1) </a:t>
            </a:r>
            <a:r>
              <a:rPr lang="en-US" altLang="en-US" sz="2400" b="1" dirty="0">
                <a:solidFill>
                  <a:srgbClr val="FF0000"/>
                </a:solidFill>
              </a:rPr>
              <a:t>Selflessness </a:t>
            </a:r>
            <a:r>
              <a:rPr lang="en-US" altLang="en-US" sz="2400" b="1" dirty="0">
                <a:solidFill>
                  <a:schemeClr val="bg1"/>
                </a:solidFill>
              </a:rPr>
              <a:t>(2) </a:t>
            </a:r>
            <a:r>
              <a:rPr lang="en-US" altLang="en-US" sz="2400" b="1" dirty="0">
                <a:solidFill>
                  <a:srgbClr val="FF0000"/>
                </a:solidFill>
              </a:rPr>
              <a:t>Unconditional Love </a:t>
            </a:r>
            <a:r>
              <a:rPr lang="en-US" altLang="en-US" sz="2400" b="1" dirty="0">
                <a:solidFill>
                  <a:schemeClr val="bg1"/>
                </a:solidFill>
              </a:rPr>
              <a:t>(3) </a:t>
            </a:r>
            <a:r>
              <a:rPr lang="en-US" altLang="en-US" sz="2400" b="1" dirty="0">
                <a:solidFill>
                  <a:srgbClr val="FF0000"/>
                </a:solidFill>
              </a:rPr>
              <a:t>Self-Sacrifice</a:t>
            </a:r>
          </a:p>
        </p:txBody>
      </p:sp>
      <p:sp>
        <p:nvSpPr>
          <p:cNvPr id="33" name="Text Box 21">
            <a:extLst>
              <a:ext uri="{FF2B5EF4-FFF2-40B4-BE49-F238E27FC236}">
                <a16:creationId xmlns:a16="http://schemas.microsoft.com/office/drawing/2014/main" id="{A90E1813-C7BE-4D8A-B485-CA35E29DB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132" y="5562600"/>
            <a:ext cx="891539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FFFF00"/>
                </a:solidFill>
              </a:rPr>
              <a:t>“I Love You”</a:t>
            </a:r>
            <a:r>
              <a:rPr lang="en-US" altLang="en-US" dirty="0">
                <a:solidFill>
                  <a:schemeClr val="bg1"/>
                </a:solidFill>
              </a:rPr>
              <a:t>… becomes … </a:t>
            </a:r>
            <a:endParaRPr lang="en-US" altLang="en-US" sz="8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rgbClr val="FF0000"/>
                </a:solidFill>
              </a:rPr>
              <a:t>“(X) (Dutifully Sacrifices Itself for) (Y)” (to the utmost) </a:t>
            </a:r>
          </a:p>
        </p:txBody>
      </p:sp>
    </p:spTree>
    <p:extLst>
      <p:ext uri="{BB962C8B-B14F-4D97-AF65-F5344CB8AC3E}">
        <p14:creationId xmlns:p14="http://schemas.microsoft.com/office/powerpoint/2010/main" val="298841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22" grpId="0"/>
      <p:bldP spid="23" grpId="0"/>
      <p:bldP spid="24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97505D31-6909-4E52-B224-314FF359D92F}"/>
              </a:ext>
            </a:extLst>
          </p:cNvPr>
          <p:cNvGrpSpPr>
            <a:grpSpLocks/>
          </p:cNvGrpSpPr>
          <p:nvPr/>
        </p:nvGrpSpPr>
        <p:grpSpPr bwMode="auto">
          <a:xfrm>
            <a:off x="7137400" y="4191000"/>
            <a:ext cx="2590800" cy="2089150"/>
            <a:chOff x="3072" y="2640"/>
            <a:chExt cx="1632" cy="1316"/>
          </a:xfrm>
        </p:grpSpPr>
        <p:pic>
          <p:nvPicPr>
            <p:cNvPr id="7" name="Picture 4" descr="Planting Seeds 1">
              <a:extLst>
                <a:ext uri="{FF2B5EF4-FFF2-40B4-BE49-F238E27FC236}">
                  <a16:creationId xmlns:a16="http://schemas.microsoft.com/office/drawing/2014/main" id="{C4BD8B84-BC55-45EE-9DD0-12642EAF9B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640"/>
              <a:ext cx="1632" cy="1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C106E4A6-5963-4A86-9F2E-7D0ED5DDD6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2" y="3552"/>
              <a:ext cx="13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663300"/>
                  </a:solidFill>
                  <a:latin typeface="Palatino Linotype" pitchFamily="18" charset="0"/>
                  <a:cs typeface="+mn-cs"/>
                </a:rPr>
                <a:t>Minerals</a:t>
              </a:r>
            </a:p>
          </p:txBody>
        </p:sp>
      </p:grpSp>
      <p:grpSp>
        <p:nvGrpSpPr>
          <p:cNvPr id="9" name="Group 6">
            <a:extLst>
              <a:ext uri="{FF2B5EF4-FFF2-40B4-BE49-F238E27FC236}">
                <a16:creationId xmlns:a16="http://schemas.microsoft.com/office/drawing/2014/main" id="{207E90FE-EE03-4842-BC99-F9A714C7BEAE}"/>
              </a:ext>
            </a:extLst>
          </p:cNvPr>
          <p:cNvGrpSpPr>
            <a:grpSpLocks/>
          </p:cNvGrpSpPr>
          <p:nvPr/>
        </p:nvGrpSpPr>
        <p:grpSpPr bwMode="auto">
          <a:xfrm>
            <a:off x="6724650" y="685800"/>
            <a:ext cx="4068763" cy="1905000"/>
            <a:chOff x="2812" y="432"/>
            <a:chExt cx="2563" cy="1200"/>
          </a:xfrm>
        </p:grpSpPr>
        <p:pic>
          <p:nvPicPr>
            <p:cNvPr id="10" name="Picture 7" descr="Sun 170">
              <a:extLst>
                <a:ext uri="{FF2B5EF4-FFF2-40B4-BE49-F238E27FC236}">
                  <a16:creationId xmlns:a16="http://schemas.microsoft.com/office/drawing/2014/main" id="{55330BF0-981E-47E3-A8E1-C0054BD230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432"/>
              <a:ext cx="1199" cy="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8F2CFEAA-3ABF-4E45-8D7C-E4BE18426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2" y="432"/>
              <a:ext cx="13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Palatino Linotype" pitchFamily="18" charset="0"/>
                  <a:cs typeface="+mn-cs"/>
                </a:rPr>
                <a:t>Sunshine</a:t>
              </a:r>
            </a:p>
          </p:txBody>
        </p:sp>
      </p:grpSp>
      <p:sp>
        <p:nvSpPr>
          <p:cNvPr id="12" name="Line 9">
            <a:extLst>
              <a:ext uri="{FF2B5EF4-FFF2-40B4-BE49-F238E27FC236}">
                <a16:creationId xmlns:a16="http://schemas.microsoft.com/office/drawing/2014/main" id="{5EFB6A84-A05D-4273-BE7D-B80D70826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609600"/>
            <a:ext cx="0" cy="57150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" name="Group 10">
            <a:extLst>
              <a:ext uri="{FF2B5EF4-FFF2-40B4-BE49-F238E27FC236}">
                <a16:creationId xmlns:a16="http://schemas.microsoft.com/office/drawing/2014/main" id="{3CC60952-5ED4-4957-B2C4-9DFF8E176A9C}"/>
              </a:ext>
            </a:extLst>
          </p:cNvPr>
          <p:cNvGrpSpPr>
            <a:grpSpLocks/>
          </p:cNvGrpSpPr>
          <p:nvPr/>
        </p:nvGrpSpPr>
        <p:grpSpPr bwMode="auto">
          <a:xfrm>
            <a:off x="6451600" y="1371600"/>
            <a:ext cx="4672013" cy="2994025"/>
            <a:chOff x="2640" y="864"/>
            <a:chExt cx="2943" cy="1886"/>
          </a:xfrm>
        </p:grpSpPr>
        <p:pic>
          <p:nvPicPr>
            <p:cNvPr id="14" name="Picture 11" descr="Rain Background">
              <a:extLst>
                <a:ext uri="{FF2B5EF4-FFF2-40B4-BE49-F238E27FC236}">
                  <a16:creationId xmlns:a16="http://schemas.microsoft.com/office/drawing/2014/main" id="{6B64D326-91E0-46A8-B200-14663C12ED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273"/>
              <a:ext cx="1054" cy="1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2" descr="Rain Background">
              <a:extLst>
                <a:ext uri="{FF2B5EF4-FFF2-40B4-BE49-F238E27FC236}">
                  <a16:creationId xmlns:a16="http://schemas.microsoft.com/office/drawing/2014/main" id="{415BF09D-808D-4922-AB63-6037288667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2" y="1417"/>
              <a:ext cx="1054" cy="1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3" descr="Cloud 26">
              <a:extLst>
                <a:ext uri="{FF2B5EF4-FFF2-40B4-BE49-F238E27FC236}">
                  <a16:creationId xmlns:a16="http://schemas.microsoft.com/office/drawing/2014/main" id="{65B133AB-8533-4071-A599-2BC059010C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864"/>
              <a:ext cx="2943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C1B9121E-8E62-4B94-9120-6A7ABF9F68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1" y="2118"/>
              <a:ext cx="9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000066"/>
                  </a:solidFill>
                  <a:latin typeface="Palatino Linotype" pitchFamily="18" charset="0"/>
                  <a:cs typeface="+mn-cs"/>
                </a:rPr>
                <a:t>Water</a:t>
              </a:r>
            </a:p>
          </p:txBody>
        </p:sp>
      </p:grpSp>
      <p:pic>
        <p:nvPicPr>
          <p:cNvPr id="18" name="Picture 15" descr="Tulip 07">
            <a:extLst>
              <a:ext uri="{FF2B5EF4-FFF2-40B4-BE49-F238E27FC236}">
                <a16:creationId xmlns:a16="http://schemas.microsoft.com/office/drawing/2014/main" id="{9D9D592B-B999-4637-ADAA-5E204EA3E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700" y="1143000"/>
            <a:ext cx="208121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6" descr="Rake - Hand">
            <a:extLst>
              <a:ext uri="{FF2B5EF4-FFF2-40B4-BE49-F238E27FC236}">
                <a16:creationId xmlns:a16="http://schemas.microsoft.com/office/drawing/2014/main" id="{1422F2AD-8D07-49EB-920E-CD0A36AAF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124200"/>
            <a:ext cx="2227263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7">
            <a:extLst>
              <a:ext uri="{FF2B5EF4-FFF2-40B4-BE49-F238E27FC236}">
                <a16:creationId xmlns:a16="http://schemas.microsoft.com/office/drawing/2014/main" id="{36E9B3E4-8A55-4C50-82EB-423A5A22A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30850"/>
            <a:ext cx="314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66"/>
                </a:solidFill>
                <a:latin typeface="Palatino Linotype" pitchFamily="18" charset="0"/>
                <a:cs typeface="+mn-cs"/>
              </a:rPr>
              <a:t>Constant Care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0FD007DF-BD81-4A30-8C86-AEE89935B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4" y="73025"/>
            <a:ext cx="573085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+mn-lt"/>
                <a:cs typeface="+mn-cs"/>
              </a:rPr>
              <a:t>Existential Proof: Tulips</a:t>
            </a:r>
          </a:p>
        </p:txBody>
      </p:sp>
    </p:spTree>
    <p:extLst>
      <p:ext uri="{BB962C8B-B14F-4D97-AF65-F5344CB8AC3E}">
        <p14:creationId xmlns:p14="http://schemas.microsoft.com/office/powerpoint/2010/main" val="223590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5" name="Picture 3" descr="Planting Seeds 1">
            <a:extLst>
              <a:ext uri="{FF2B5EF4-FFF2-40B4-BE49-F238E27FC236}">
                <a16:creationId xmlns:a16="http://schemas.microsoft.com/office/drawing/2014/main" id="{D9A1C798-7D3E-4C5A-800E-23F53DCCB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2" y="4191000"/>
            <a:ext cx="259080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un 170">
            <a:extLst>
              <a:ext uri="{FF2B5EF4-FFF2-40B4-BE49-F238E27FC236}">
                <a16:creationId xmlns:a16="http://schemas.microsoft.com/office/drawing/2014/main" id="{0143B8C7-B8A9-4C67-9306-36C7ED032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2" y="685800"/>
            <a:ext cx="19034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Rain Background">
            <a:extLst>
              <a:ext uri="{FF2B5EF4-FFF2-40B4-BE49-F238E27FC236}">
                <a16:creationId xmlns:a16="http://schemas.microsoft.com/office/drawing/2014/main" id="{0259D814-6338-4E03-9D43-877A105AB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2" y="2020888"/>
            <a:ext cx="167322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Rain Background">
            <a:extLst>
              <a:ext uri="{FF2B5EF4-FFF2-40B4-BE49-F238E27FC236}">
                <a16:creationId xmlns:a16="http://schemas.microsoft.com/office/drawing/2014/main" id="{B91ABA54-F522-43A6-A3C9-23DE73AAD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062" y="2249488"/>
            <a:ext cx="167322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Cloud 26">
            <a:extLst>
              <a:ext uri="{FF2B5EF4-FFF2-40B4-BE49-F238E27FC236}">
                <a16:creationId xmlns:a16="http://schemas.microsoft.com/office/drawing/2014/main" id="{68920D80-FD49-42A6-89BE-E7DC53F68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2" y="1371600"/>
            <a:ext cx="467201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>
            <a:extLst>
              <a:ext uri="{FF2B5EF4-FFF2-40B4-BE49-F238E27FC236}">
                <a16:creationId xmlns:a16="http://schemas.microsoft.com/office/drawing/2014/main" id="{62D7854F-5B79-4B15-B098-11CF7E741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3462" y="609600"/>
            <a:ext cx="0" cy="57150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AFEB76E9-8021-438B-925C-447B3A774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7" y="5181600"/>
            <a:ext cx="47132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66"/>
                </a:solidFill>
                <a:latin typeface="Palatino Linotype" pitchFamily="18" charset="0"/>
                <a:cs typeface="+mn-cs"/>
              </a:rPr>
              <a:t>Three Deadly Virtues</a:t>
            </a:r>
          </a:p>
        </p:txBody>
      </p:sp>
      <p:pic>
        <p:nvPicPr>
          <p:cNvPr id="12" name="Picture 10" descr="Falling Petals">
            <a:extLst>
              <a:ext uri="{FF2B5EF4-FFF2-40B4-BE49-F238E27FC236}">
                <a16:creationId xmlns:a16="http://schemas.microsoft.com/office/drawing/2014/main" id="{8EDD40C7-4A91-449B-9966-AC0D18A39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329406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>
            <a:extLst>
              <a:ext uri="{FF2B5EF4-FFF2-40B4-BE49-F238E27FC236}">
                <a16:creationId xmlns:a16="http://schemas.microsoft.com/office/drawing/2014/main" id="{FC5ECDCF-2664-480B-B26C-90234FE88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662" y="381000"/>
            <a:ext cx="4876800" cy="6096000"/>
          </a:xfrm>
          <a:prstGeom prst="rect">
            <a:avLst/>
          </a:prstGeom>
          <a:solidFill>
            <a:srgbClr val="F8F8F8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543576A7-D5DE-4E5F-8238-3C0E2A63F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519" y="2057400"/>
            <a:ext cx="272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C0000"/>
                </a:solidFill>
                <a:latin typeface="Palatino Linotype" pitchFamily="18" charset="0"/>
                <a:cs typeface="+mn-cs"/>
              </a:rPr>
              <a:t>Selflessness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2C26A04B-5171-4FEE-A331-98612505CE88}"/>
              </a:ext>
            </a:extLst>
          </p:cNvPr>
          <p:cNvGrpSpPr>
            <a:grpSpLocks/>
          </p:cNvGrpSpPr>
          <p:nvPr/>
        </p:nvGrpSpPr>
        <p:grpSpPr bwMode="auto">
          <a:xfrm>
            <a:off x="7485062" y="4800600"/>
            <a:ext cx="1487488" cy="990600"/>
            <a:chOff x="1344" y="1968"/>
            <a:chExt cx="937" cy="624"/>
          </a:xfrm>
        </p:grpSpPr>
        <p:pic>
          <p:nvPicPr>
            <p:cNvPr id="16" name="Picture 16" descr="Dandelion 04">
              <a:extLst>
                <a:ext uri="{FF2B5EF4-FFF2-40B4-BE49-F238E27FC236}">
                  <a16:creationId xmlns:a16="http://schemas.microsoft.com/office/drawing/2014/main" id="{E443E185-FFF5-4CA3-8409-97FB71EAE8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968"/>
              <a:ext cx="259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7" descr="Dandelion 04">
              <a:extLst>
                <a:ext uri="{FF2B5EF4-FFF2-40B4-BE49-F238E27FC236}">
                  <a16:creationId xmlns:a16="http://schemas.microsoft.com/office/drawing/2014/main" id="{F2296053-0B8A-4FDB-BAF5-B409D88AB7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256"/>
              <a:ext cx="17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8" descr="Dandelion 07">
              <a:extLst>
                <a:ext uri="{FF2B5EF4-FFF2-40B4-BE49-F238E27FC236}">
                  <a16:creationId xmlns:a16="http://schemas.microsoft.com/office/drawing/2014/main" id="{1DBD340A-6EB5-4517-9552-55CBDDD87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25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" name="Picture 15" descr="Tulip 07">
            <a:extLst>
              <a:ext uri="{FF2B5EF4-FFF2-40B4-BE49-F238E27FC236}">
                <a16:creationId xmlns:a16="http://schemas.microsoft.com/office/drawing/2014/main" id="{142B4D0A-2EA3-4888-B167-1CAFB00D7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3" y="4728689"/>
            <a:ext cx="496889" cy="10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86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pic>
        <p:nvPicPr>
          <p:cNvPr id="5" name="Picture 3" descr="Planting Seeds 1">
            <a:extLst>
              <a:ext uri="{FF2B5EF4-FFF2-40B4-BE49-F238E27FC236}">
                <a16:creationId xmlns:a16="http://schemas.microsoft.com/office/drawing/2014/main" id="{D9A1C798-7D3E-4C5A-800E-23F53DCCB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2" y="4191000"/>
            <a:ext cx="259080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un 170">
            <a:extLst>
              <a:ext uri="{FF2B5EF4-FFF2-40B4-BE49-F238E27FC236}">
                <a16:creationId xmlns:a16="http://schemas.microsoft.com/office/drawing/2014/main" id="{0143B8C7-B8A9-4C67-9306-36C7ED032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2" y="685800"/>
            <a:ext cx="19034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Rain Background">
            <a:extLst>
              <a:ext uri="{FF2B5EF4-FFF2-40B4-BE49-F238E27FC236}">
                <a16:creationId xmlns:a16="http://schemas.microsoft.com/office/drawing/2014/main" id="{0259D814-6338-4E03-9D43-877A105AB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2" y="2020888"/>
            <a:ext cx="167322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Rain Background">
            <a:extLst>
              <a:ext uri="{FF2B5EF4-FFF2-40B4-BE49-F238E27FC236}">
                <a16:creationId xmlns:a16="http://schemas.microsoft.com/office/drawing/2014/main" id="{B91ABA54-F522-43A6-A3C9-23DE73AAD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062" y="2249488"/>
            <a:ext cx="167322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Cloud 26">
            <a:extLst>
              <a:ext uri="{FF2B5EF4-FFF2-40B4-BE49-F238E27FC236}">
                <a16:creationId xmlns:a16="http://schemas.microsoft.com/office/drawing/2014/main" id="{68920D80-FD49-42A6-89BE-E7DC53F68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2" y="1371600"/>
            <a:ext cx="467201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>
            <a:extLst>
              <a:ext uri="{FF2B5EF4-FFF2-40B4-BE49-F238E27FC236}">
                <a16:creationId xmlns:a16="http://schemas.microsoft.com/office/drawing/2014/main" id="{62D7854F-5B79-4B15-B098-11CF7E741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3462" y="609600"/>
            <a:ext cx="0" cy="57150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AFEB76E9-8021-438B-925C-447B3A774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7" y="5181600"/>
            <a:ext cx="47132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66"/>
                </a:solidFill>
                <a:latin typeface="Palatino Linotype" pitchFamily="18" charset="0"/>
                <a:cs typeface="+mn-cs"/>
              </a:rPr>
              <a:t>Three Deadly Virtues</a:t>
            </a:r>
          </a:p>
        </p:txBody>
      </p:sp>
      <p:pic>
        <p:nvPicPr>
          <p:cNvPr id="12" name="Picture 10" descr="Falling Petals">
            <a:extLst>
              <a:ext uri="{FF2B5EF4-FFF2-40B4-BE49-F238E27FC236}">
                <a16:creationId xmlns:a16="http://schemas.microsoft.com/office/drawing/2014/main" id="{8EDD40C7-4A91-449B-9966-AC0D18A39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329406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>
            <a:extLst>
              <a:ext uri="{FF2B5EF4-FFF2-40B4-BE49-F238E27FC236}">
                <a16:creationId xmlns:a16="http://schemas.microsoft.com/office/drawing/2014/main" id="{FC5ECDCF-2664-480B-B26C-90234FE88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662" y="381000"/>
            <a:ext cx="4876800" cy="2895600"/>
          </a:xfrm>
          <a:prstGeom prst="rect">
            <a:avLst/>
          </a:prstGeom>
          <a:solidFill>
            <a:srgbClr val="F8F8F8">
              <a:alpha val="81000"/>
            </a:srgb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543576A7-D5DE-4E5F-8238-3C0E2A63F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519" y="2045493"/>
            <a:ext cx="27494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C0000"/>
                </a:solidFill>
                <a:latin typeface="Palatino Linotype" pitchFamily="18" charset="0"/>
                <a:cs typeface="+mn-cs"/>
              </a:rPr>
              <a:t>Selflessness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2C26A04B-5171-4FEE-A331-98612505CE88}"/>
              </a:ext>
            </a:extLst>
          </p:cNvPr>
          <p:cNvGrpSpPr>
            <a:grpSpLocks/>
          </p:cNvGrpSpPr>
          <p:nvPr/>
        </p:nvGrpSpPr>
        <p:grpSpPr bwMode="auto">
          <a:xfrm>
            <a:off x="7485062" y="4800600"/>
            <a:ext cx="1487488" cy="990600"/>
            <a:chOff x="1344" y="1968"/>
            <a:chExt cx="937" cy="624"/>
          </a:xfrm>
        </p:grpSpPr>
        <p:pic>
          <p:nvPicPr>
            <p:cNvPr id="16" name="Picture 16" descr="Dandelion 04">
              <a:extLst>
                <a:ext uri="{FF2B5EF4-FFF2-40B4-BE49-F238E27FC236}">
                  <a16:creationId xmlns:a16="http://schemas.microsoft.com/office/drawing/2014/main" id="{E443E185-FFF5-4CA3-8409-97FB71EAE8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968"/>
              <a:ext cx="259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7" descr="Dandelion 04">
              <a:extLst>
                <a:ext uri="{FF2B5EF4-FFF2-40B4-BE49-F238E27FC236}">
                  <a16:creationId xmlns:a16="http://schemas.microsoft.com/office/drawing/2014/main" id="{F2296053-0B8A-4FDB-BAF5-B409D88AB7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256"/>
              <a:ext cx="17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8" descr="Dandelion 07">
              <a:extLst>
                <a:ext uri="{FF2B5EF4-FFF2-40B4-BE49-F238E27FC236}">
                  <a16:creationId xmlns:a16="http://schemas.microsoft.com/office/drawing/2014/main" id="{1DBD340A-6EB5-4517-9552-55CBDDD87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25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 Box 12">
            <a:extLst>
              <a:ext uri="{FF2B5EF4-FFF2-40B4-BE49-F238E27FC236}">
                <a16:creationId xmlns:a16="http://schemas.microsoft.com/office/drawing/2014/main" id="{9CADD971-B7DA-4214-91BB-C9BF2067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519" y="2819400"/>
            <a:ext cx="30059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C0000"/>
                </a:solidFill>
                <a:latin typeface="Palatino Linotype" pitchFamily="18" charset="0"/>
                <a:cs typeface="+mn-cs"/>
              </a:rPr>
              <a:t>Self-Sacrifice</a:t>
            </a:r>
          </a:p>
        </p:txBody>
      </p:sp>
      <p:pic>
        <p:nvPicPr>
          <p:cNvPr id="27" name="Picture 15" descr="Tulip 07">
            <a:extLst>
              <a:ext uri="{FF2B5EF4-FFF2-40B4-BE49-F238E27FC236}">
                <a16:creationId xmlns:a16="http://schemas.microsoft.com/office/drawing/2014/main" id="{E390049F-C04A-4F73-9BC5-700E4973A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07" y="4735739"/>
            <a:ext cx="496889" cy="10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23">
            <a:extLst>
              <a:ext uri="{FF2B5EF4-FFF2-40B4-BE49-F238E27FC236}">
                <a16:creationId xmlns:a16="http://schemas.microsoft.com/office/drawing/2014/main" id="{C947757E-8C09-4C35-A537-518895B1B464}"/>
              </a:ext>
            </a:extLst>
          </p:cNvPr>
          <p:cNvGrpSpPr>
            <a:grpSpLocks/>
          </p:cNvGrpSpPr>
          <p:nvPr/>
        </p:nvGrpSpPr>
        <p:grpSpPr bwMode="auto">
          <a:xfrm>
            <a:off x="6646068" y="5257800"/>
            <a:ext cx="1954212" cy="769938"/>
            <a:chOff x="960" y="2400"/>
            <a:chExt cx="1231" cy="485"/>
          </a:xfrm>
        </p:grpSpPr>
        <p:pic>
          <p:nvPicPr>
            <p:cNvPr id="20" name="Picture 24" descr="Dandelion 07">
              <a:extLst>
                <a:ext uri="{FF2B5EF4-FFF2-40B4-BE49-F238E27FC236}">
                  <a16:creationId xmlns:a16="http://schemas.microsoft.com/office/drawing/2014/main" id="{28D55554-0BCF-4409-A19A-061643005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400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5" descr="Dandelion 07">
              <a:extLst>
                <a:ext uri="{FF2B5EF4-FFF2-40B4-BE49-F238E27FC236}">
                  <a16:creationId xmlns:a16="http://schemas.microsoft.com/office/drawing/2014/main" id="{866836F4-AA87-4274-A155-D889574CED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49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6" descr="Dandelion 07">
              <a:extLst>
                <a:ext uri="{FF2B5EF4-FFF2-40B4-BE49-F238E27FC236}">
                  <a16:creationId xmlns:a16="http://schemas.microsoft.com/office/drawing/2014/main" id="{8E8B90BE-DB9F-48AB-A51F-3C60D59257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49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7" descr="Dandelion 09">
              <a:extLst>
                <a:ext uri="{FF2B5EF4-FFF2-40B4-BE49-F238E27FC236}">
                  <a16:creationId xmlns:a16="http://schemas.microsoft.com/office/drawing/2014/main" id="{4DB4A2CD-4D8E-40BD-8F92-58A1593E58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2640"/>
              <a:ext cx="27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8" descr="Dandelion 10">
              <a:extLst>
                <a:ext uri="{FF2B5EF4-FFF2-40B4-BE49-F238E27FC236}">
                  <a16:creationId xmlns:a16="http://schemas.microsoft.com/office/drawing/2014/main" id="{CFC189A3-FFE7-4722-B156-374ECD50A5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640"/>
              <a:ext cx="36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9" descr="Dandelion 10">
              <a:extLst>
                <a:ext uri="{FF2B5EF4-FFF2-40B4-BE49-F238E27FC236}">
                  <a16:creationId xmlns:a16="http://schemas.microsoft.com/office/drawing/2014/main" id="{4DE70570-1847-413D-8613-CC4B249BCF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592"/>
              <a:ext cx="36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8" name="Picture 27">
            <a:extLst>
              <a:ext uri="{FF2B5EF4-FFF2-40B4-BE49-F238E27FC236}">
                <a16:creationId xmlns:a16="http://schemas.microsoft.com/office/drawing/2014/main" id="{31192F55-D31D-42CB-B89D-4E932FF3046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525" y="4452257"/>
            <a:ext cx="810054" cy="65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10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5" name="Picture 3" descr="Planting Seeds 1">
            <a:extLst>
              <a:ext uri="{FF2B5EF4-FFF2-40B4-BE49-F238E27FC236}">
                <a16:creationId xmlns:a16="http://schemas.microsoft.com/office/drawing/2014/main" id="{D9A1C798-7D3E-4C5A-800E-23F53DCCB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2" y="4191000"/>
            <a:ext cx="259080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un 170">
            <a:extLst>
              <a:ext uri="{FF2B5EF4-FFF2-40B4-BE49-F238E27FC236}">
                <a16:creationId xmlns:a16="http://schemas.microsoft.com/office/drawing/2014/main" id="{0143B8C7-B8A9-4C67-9306-36C7ED032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2" y="685800"/>
            <a:ext cx="1903413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Rain Background">
            <a:extLst>
              <a:ext uri="{FF2B5EF4-FFF2-40B4-BE49-F238E27FC236}">
                <a16:creationId xmlns:a16="http://schemas.microsoft.com/office/drawing/2014/main" id="{0259D814-6338-4E03-9D43-877A105AB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2" y="2020888"/>
            <a:ext cx="167322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Rain Background">
            <a:extLst>
              <a:ext uri="{FF2B5EF4-FFF2-40B4-BE49-F238E27FC236}">
                <a16:creationId xmlns:a16="http://schemas.microsoft.com/office/drawing/2014/main" id="{B91ABA54-F522-43A6-A3C9-23DE73AAD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8062" y="2249488"/>
            <a:ext cx="167322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Cloud 26">
            <a:extLst>
              <a:ext uri="{FF2B5EF4-FFF2-40B4-BE49-F238E27FC236}">
                <a16:creationId xmlns:a16="http://schemas.microsoft.com/office/drawing/2014/main" id="{68920D80-FD49-42A6-89BE-E7DC53F68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262" y="1371600"/>
            <a:ext cx="467201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8">
            <a:extLst>
              <a:ext uri="{FF2B5EF4-FFF2-40B4-BE49-F238E27FC236}">
                <a16:creationId xmlns:a16="http://schemas.microsoft.com/office/drawing/2014/main" id="{62D7854F-5B79-4B15-B098-11CF7E7412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3462" y="609600"/>
            <a:ext cx="0" cy="571500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AFEB76E9-8021-438B-925C-447B3A774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7" y="5181600"/>
            <a:ext cx="47132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66"/>
                </a:solidFill>
                <a:latin typeface="Palatino Linotype" pitchFamily="18" charset="0"/>
                <a:cs typeface="+mn-cs"/>
              </a:rPr>
              <a:t>Three Deadly Virtues</a:t>
            </a:r>
          </a:p>
        </p:txBody>
      </p:sp>
      <p:pic>
        <p:nvPicPr>
          <p:cNvPr id="12" name="Picture 10" descr="Falling Petals">
            <a:extLst>
              <a:ext uri="{FF2B5EF4-FFF2-40B4-BE49-F238E27FC236}">
                <a16:creationId xmlns:a16="http://schemas.microsoft.com/office/drawing/2014/main" id="{8EDD40C7-4A91-449B-9966-AC0D18A39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329406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>
            <a:extLst>
              <a:ext uri="{FF2B5EF4-FFF2-40B4-BE49-F238E27FC236}">
                <a16:creationId xmlns:a16="http://schemas.microsoft.com/office/drawing/2014/main" id="{FC5ECDCF-2664-480B-B26C-90234FE88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662" y="381000"/>
            <a:ext cx="4876800" cy="6096000"/>
          </a:xfrm>
          <a:prstGeom prst="rect">
            <a:avLst/>
          </a:prstGeom>
          <a:solidFill>
            <a:srgbClr val="F8F8F8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C535077C-2DA3-4C15-B16F-C8B29F00A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22130"/>
            <a:ext cx="4876800" cy="6096000"/>
          </a:xfrm>
          <a:prstGeom prst="rect">
            <a:avLst/>
          </a:prstGeom>
          <a:solidFill>
            <a:srgbClr val="F8F8F8">
              <a:alpha val="77000"/>
            </a:srgb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543576A7-D5DE-4E5F-8238-3C0E2A63F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519" y="2045493"/>
            <a:ext cx="27494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C0000"/>
                </a:solidFill>
                <a:latin typeface="Palatino Linotype" pitchFamily="18" charset="0"/>
                <a:cs typeface="+mn-cs"/>
              </a:rPr>
              <a:t>Selflessness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2C26A04B-5171-4FEE-A331-98612505CE88}"/>
              </a:ext>
            </a:extLst>
          </p:cNvPr>
          <p:cNvGrpSpPr>
            <a:grpSpLocks/>
          </p:cNvGrpSpPr>
          <p:nvPr/>
        </p:nvGrpSpPr>
        <p:grpSpPr bwMode="auto">
          <a:xfrm>
            <a:off x="7485062" y="4800600"/>
            <a:ext cx="1487488" cy="990600"/>
            <a:chOff x="1344" y="1968"/>
            <a:chExt cx="937" cy="624"/>
          </a:xfrm>
        </p:grpSpPr>
        <p:pic>
          <p:nvPicPr>
            <p:cNvPr id="16" name="Picture 16" descr="Dandelion 04">
              <a:extLst>
                <a:ext uri="{FF2B5EF4-FFF2-40B4-BE49-F238E27FC236}">
                  <a16:creationId xmlns:a16="http://schemas.microsoft.com/office/drawing/2014/main" id="{E443E185-FFF5-4CA3-8409-97FB71EAE8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968"/>
              <a:ext cx="259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7" descr="Dandelion 04">
              <a:extLst>
                <a:ext uri="{FF2B5EF4-FFF2-40B4-BE49-F238E27FC236}">
                  <a16:creationId xmlns:a16="http://schemas.microsoft.com/office/drawing/2014/main" id="{F2296053-0B8A-4FDB-BAF5-B409D88AB7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256"/>
              <a:ext cx="17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8" descr="Dandelion 07">
              <a:extLst>
                <a:ext uri="{FF2B5EF4-FFF2-40B4-BE49-F238E27FC236}">
                  <a16:creationId xmlns:a16="http://schemas.microsoft.com/office/drawing/2014/main" id="{1DBD340A-6EB5-4517-9552-55CBDDD87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225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 Box 12">
            <a:extLst>
              <a:ext uri="{FF2B5EF4-FFF2-40B4-BE49-F238E27FC236}">
                <a16:creationId xmlns:a16="http://schemas.microsoft.com/office/drawing/2014/main" id="{9CADD971-B7DA-4214-91BB-C9BF2067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519" y="2819400"/>
            <a:ext cx="30059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C0000"/>
                </a:solidFill>
                <a:latin typeface="Palatino Linotype" pitchFamily="18" charset="0"/>
                <a:cs typeface="+mn-cs"/>
              </a:rPr>
              <a:t>Self-Sacrifice</a:t>
            </a:r>
          </a:p>
        </p:txBody>
      </p:sp>
      <p:grpSp>
        <p:nvGrpSpPr>
          <p:cNvPr id="19" name="Group 23">
            <a:extLst>
              <a:ext uri="{FF2B5EF4-FFF2-40B4-BE49-F238E27FC236}">
                <a16:creationId xmlns:a16="http://schemas.microsoft.com/office/drawing/2014/main" id="{C947757E-8C09-4C35-A537-518895B1B464}"/>
              </a:ext>
            </a:extLst>
          </p:cNvPr>
          <p:cNvGrpSpPr>
            <a:grpSpLocks/>
          </p:cNvGrpSpPr>
          <p:nvPr/>
        </p:nvGrpSpPr>
        <p:grpSpPr bwMode="auto">
          <a:xfrm>
            <a:off x="6646068" y="5257800"/>
            <a:ext cx="1954212" cy="769938"/>
            <a:chOff x="960" y="2400"/>
            <a:chExt cx="1231" cy="485"/>
          </a:xfrm>
        </p:grpSpPr>
        <p:pic>
          <p:nvPicPr>
            <p:cNvPr id="20" name="Picture 24" descr="Dandelion 07">
              <a:extLst>
                <a:ext uri="{FF2B5EF4-FFF2-40B4-BE49-F238E27FC236}">
                  <a16:creationId xmlns:a16="http://schemas.microsoft.com/office/drawing/2014/main" id="{28D55554-0BCF-4409-A19A-061643005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400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25" descr="Dandelion 07">
              <a:extLst>
                <a:ext uri="{FF2B5EF4-FFF2-40B4-BE49-F238E27FC236}">
                  <a16:creationId xmlns:a16="http://schemas.microsoft.com/office/drawing/2014/main" id="{866836F4-AA87-4274-A155-D889574CED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49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6" descr="Dandelion 07">
              <a:extLst>
                <a:ext uri="{FF2B5EF4-FFF2-40B4-BE49-F238E27FC236}">
                  <a16:creationId xmlns:a16="http://schemas.microsoft.com/office/drawing/2014/main" id="{8E8B90BE-DB9F-48AB-A51F-3C60D59257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49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27" descr="Dandelion 09">
              <a:extLst>
                <a:ext uri="{FF2B5EF4-FFF2-40B4-BE49-F238E27FC236}">
                  <a16:creationId xmlns:a16="http://schemas.microsoft.com/office/drawing/2014/main" id="{4DB4A2CD-4D8E-40BD-8F92-58A1593E58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2640"/>
              <a:ext cx="27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8" descr="Dandelion 10">
              <a:extLst>
                <a:ext uri="{FF2B5EF4-FFF2-40B4-BE49-F238E27FC236}">
                  <a16:creationId xmlns:a16="http://schemas.microsoft.com/office/drawing/2014/main" id="{CFC189A3-FFE7-4722-B156-374ECD50A5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640"/>
              <a:ext cx="36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9" descr="Dandelion 10">
              <a:extLst>
                <a:ext uri="{FF2B5EF4-FFF2-40B4-BE49-F238E27FC236}">
                  <a16:creationId xmlns:a16="http://schemas.microsoft.com/office/drawing/2014/main" id="{4DE70570-1847-413D-8613-CC4B249BCF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592"/>
              <a:ext cx="367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Text Box 12">
            <a:extLst>
              <a:ext uri="{FF2B5EF4-FFF2-40B4-BE49-F238E27FC236}">
                <a16:creationId xmlns:a16="http://schemas.microsoft.com/office/drawing/2014/main" id="{2DD7E7F7-BA16-4EBA-88E1-8BF7F3D5E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849" y="3505200"/>
            <a:ext cx="43765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C0000"/>
                </a:solidFill>
                <a:latin typeface="Palatino Linotype" pitchFamily="18" charset="0"/>
                <a:cs typeface="+mn-cs"/>
              </a:rPr>
              <a:t>Unconditional Love</a:t>
            </a:r>
          </a:p>
        </p:txBody>
      </p:sp>
      <p:grpSp>
        <p:nvGrpSpPr>
          <p:cNvPr id="32" name="Group 23">
            <a:extLst>
              <a:ext uri="{FF2B5EF4-FFF2-40B4-BE49-F238E27FC236}">
                <a16:creationId xmlns:a16="http://schemas.microsoft.com/office/drawing/2014/main" id="{C994A71A-BFEE-4ADB-AB39-293439C171B5}"/>
              </a:ext>
            </a:extLst>
          </p:cNvPr>
          <p:cNvGrpSpPr>
            <a:grpSpLocks/>
          </p:cNvGrpSpPr>
          <p:nvPr/>
        </p:nvGrpSpPr>
        <p:grpSpPr bwMode="auto">
          <a:xfrm>
            <a:off x="8684420" y="5292725"/>
            <a:ext cx="1801812" cy="735013"/>
            <a:chOff x="1056" y="2400"/>
            <a:chExt cx="1135" cy="463"/>
          </a:xfrm>
        </p:grpSpPr>
        <p:pic>
          <p:nvPicPr>
            <p:cNvPr id="33" name="Picture 24" descr="Dandelion 07">
              <a:extLst>
                <a:ext uri="{FF2B5EF4-FFF2-40B4-BE49-F238E27FC236}">
                  <a16:creationId xmlns:a16="http://schemas.microsoft.com/office/drawing/2014/main" id="{31FCD00E-536B-4D05-BE40-116473F07E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2400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25" descr="Dandelion 07">
              <a:extLst>
                <a:ext uri="{FF2B5EF4-FFF2-40B4-BE49-F238E27FC236}">
                  <a16:creationId xmlns:a16="http://schemas.microsoft.com/office/drawing/2014/main" id="{6B714BDF-B461-46D7-95B6-F15F265CAD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49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26" descr="Dandelion 07">
              <a:extLst>
                <a:ext uri="{FF2B5EF4-FFF2-40B4-BE49-F238E27FC236}">
                  <a16:creationId xmlns:a16="http://schemas.microsoft.com/office/drawing/2014/main" id="{9A710C34-641F-467C-AAAC-50F13F3B9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496"/>
              <a:ext cx="313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27" descr="Dandelion 09">
              <a:extLst>
                <a:ext uri="{FF2B5EF4-FFF2-40B4-BE49-F238E27FC236}">
                  <a16:creationId xmlns:a16="http://schemas.microsoft.com/office/drawing/2014/main" id="{AE18D641-AE0A-4F2F-9713-3981E31DD8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2640"/>
              <a:ext cx="27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17627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80F7D5-17CC-4AC3-932B-97D15B2D8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053" y="838200"/>
            <a:ext cx="7696200" cy="2895600"/>
          </a:xfrm>
          <a:prstGeom prst="rect">
            <a:avLst/>
          </a:prstGeom>
        </p:spPr>
      </p:pic>
      <p:sp>
        <p:nvSpPr>
          <p:cNvPr id="7" name="Text Box 18">
            <a:extLst>
              <a:ext uri="{FF2B5EF4-FFF2-40B4-BE49-F238E27FC236}">
                <a16:creationId xmlns:a16="http://schemas.microsoft.com/office/drawing/2014/main" id="{C55309F5-1679-432F-8FBC-DB35999A6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4" y="0"/>
            <a:ext cx="98075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+mn-lt"/>
                <a:cs typeface="+mn-cs"/>
              </a:rPr>
              <a:t>Existential Proof: Convenience Store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728C23E-929A-4EAF-BCF2-D3924BDEA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02928"/>
            <a:ext cx="10744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CC0000"/>
                </a:solidFill>
                <a:latin typeface="+mn-lt"/>
              </a:rPr>
              <a:t>Selflessness …</a:t>
            </a:r>
          </a:p>
          <a:p>
            <a:pPr eaLnBrk="1" hangingPunct="1"/>
            <a:r>
              <a:rPr lang="en-US" altLang="en-US" sz="2400" dirty="0">
                <a:solidFill>
                  <a:srgbClr val="000066"/>
                </a:solidFill>
                <a:latin typeface="+mn-lt"/>
              </a:rPr>
              <a:t>Short-term and long-term financial well-being of the store is of no concern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9941D312-4168-4842-B17D-EF00A0227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646003"/>
            <a:ext cx="1203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CC0000"/>
                </a:solidFill>
                <a:latin typeface="+mn-lt"/>
              </a:rPr>
              <a:t>Unconditional Love …</a:t>
            </a:r>
          </a:p>
          <a:p>
            <a:pPr eaLnBrk="1" hangingPunct="1"/>
            <a:r>
              <a:rPr lang="en-US" altLang="en-US" sz="2400" dirty="0">
                <a:solidFill>
                  <a:srgbClr val="000066"/>
                </a:solidFill>
                <a:latin typeface="+mn-lt"/>
              </a:rPr>
              <a:t>Provide selfless and self-sacrificial services to everyone including thieves and competitors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174EBBF-9B46-47A4-AE2F-DA3085B5E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57003"/>
            <a:ext cx="1120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CC0000"/>
                </a:solidFill>
                <a:latin typeface="+mn-lt"/>
              </a:rPr>
              <a:t>Self-Sacrifice …</a:t>
            </a:r>
          </a:p>
          <a:p>
            <a:pPr eaLnBrk="1" hangingPunct="1"/>
            <a:r>
              <a:rPr lang="en-US" altLang="en-US" sz="2400" dirty="0">
                <a:solidFill>
                  <a:srgbClr val="000066"/>
                </a:solidFill>
                <a:latin typeface="+mn-lt"/>
              </a:rPr>
              <a:t>Suffer irreparable loses while willingly emptying shelves and gas tank</a:t>
            </a:r>
          </a:p>
        </p:txBody>
      </p:sp>
      <p:pic>
        <p:nvPicPr>
          <p:cNvPr id="1026" name="Picture 2" descr="Image result for generic person icon">
            <a:extLst>
              <a:ext uri="{FF2B5EF4-FFF2-40B4-BE49-F238E27FC236}">
                <a16:creationId xmlns:a16="http://schemas.microsoft.com/office/drawing/2014/main" id="{F3F45C3A-B444-42F9-9D1B-DDB5C4105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845" y="2740765"/>
            <a:ext cx="1466850" cy="15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2C8E06-03C8-4B8E-AE0B-7F027EAAC1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53" y="2312099"/>
            <a:ext cx="691894" cy="14217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0662F04-C392-4F35-8BC8-6A7C6641AE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464533"/>
            <a:ext cx="691894" cy="142170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5E0D829-BC53-4539-AD28-ABD621B43C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906" y="2421380"/>
            <a:ext cx="691894" cy="14217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58A466C-CBD9-4846-BBE1-45735DCFAE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645" y="2562822"/>
            <a:ext cx="945608" cy="136147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79E5390-2DF5-4EA2-8A05-CA7BF5B48716}"/>
              </a:ext>
            </a:extLst>
          </p:cNvPr>
          <p:cNvSpPr/>
          <p:nvPr/>
        </p:nvSpPr>
        <p:spPr>
          <a:xfrm>
            <a:off x="7540753" y="1210154"/>
            <a:ext cx="2212847" cy="10809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Free Gas</a:t>
            </a:r>
          </a:p>
          <a:p>
            <a:pPr algn="ctr"/>
            <a:r>
              <a:rPr lang="en-US" sz="2200" b="1"/>
              <a:t>Free Food</a:t>
            </a:r>
          </a:p>
          <a:p>
            <a:pPr algn="ctr"/>
            <a:r>
              <a:rPr lang="en-US" sz="2200" b="1"/>
              <a:t>Free Service</a:t>
            </a:r>
            <a:endParaRPr lang="en-US" sz="22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AB7A7C-6C91-4476-819C-6BFCF458B213}"/>
              </a:ext>
            </a:extLst>
          </p:cNvPr>
          <p:cNvSpPr/>
          <p:nvPr/>
        </p:nvSpPr>
        <p:spPr>
          <a:xfrm>
            <a:off x="4969270" y="1396667"/>
            <a:ext cx="2212847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Open 24/7</a:t>
            </a:r>
          </a:p>
          <a:p>
            <a:pPr algn="ctr"/>
            <a:r>
              <a:rPr lang="en-US" sz="2200" b="1" dirty="0"/>
              <a:t>No Matter What</a:t>
            </a:r>
          </a:p>
        </p:txBody>
      </p:sp>
    </p:spTree>
    <p:extLst>
      <p:ext uri="{BB962C8B-B14F-4D97-AF65-F5344CB8AC3E}">
        <p14:creationId xmlns:p14="http://schemas.microsoft.com/office/powerpoint/2010/main" val="409760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6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>
            <a:extLst>
              <a:ext uri="{FF2B5EF4-FFF2-40B4-BE49-F238E27FC236}">
                <a16:creationId xmlns:a16="http://schemas.microsoft.com/office/drawing/2014/main" id="{63CE6A2F-32AC-4012-B567-0A3DDBC46746}"/>
              </a:ext>
            </a:extLst>
          </p:cNvPr>
          <p:cNvSpPr txBox="1"/>
          <p:nvPr/>
        </p:nvSpPr>
        <p:spPr>
          <a:xfrm>
            <a:off x="-38100" y="-28921"/>
            <a:ext cx="12268200" cy="68869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endParaRPr lang="en-US" sz="2000" spc="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5532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4000" y="6629400"/>
            <a:ext cx="508000" cy="168275"/>
          </a:xfrm>
        </p:spPr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6D3742-4DEA-4F82-8694-5B8A0FDB2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"/>
            <a:ext cx="5308600" cy="3657600"/>
          </a:xfrm>
          <a:prstGeom prst="rect">
            <a:avLst/>
          </a:prstGeom>
        </p:spPr>
      </p:pic>
      <p:sp>
        <p:nvSpPr>
          <p:cNvPr id="7" name="Text Box 18">
            <a:extLst>
              <a:ext uri="{FF2B5EF4-FFF2-40B4-BE49-F238E27FC236}">
                <a16:creationId xmlns:a16="http://schemas.microsoft.com/office/drawing/2014/main" id="{93D3506E-F4AF-4723-A00D-F095DC355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4" y="0"/>
            <a:ext cx="98075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+mn-lt"/>
                <a:cs typeface="+mn-cs"/>
              </a:rPr>
              <a:t>Existential Proof: Nuclear Power Plant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51FE950B-7369-44F5-9A88-F57DA7B2D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0055" y="1092778"/>
            <a:ext cx="69723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Annual salary: 20% above average salary in the surrounding area.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45CA8710-70F1-4494-B797-C2AA96D73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955" y="1429328"/>
            <a:ext cx="5105400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Annual Bonus: 15% of annual salary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5D2A14AF-3FDC-48A5-A0F0-41CBD851D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955" y="1797628"/>
            <a:ext cx="5334000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Strong Work Ethic / High Morale / Low Turn Over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28F07DAA-FBDC-4591-A6BA-64768EC45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9255" y="2165928"/>
            <a:ext cx="6972300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Uncompromising Safety Standards / Well defined Performance Criteria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65ED3BB-62DE-4CB5-91B4-3762007B1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654" y="2572328"/>
            <a:ext cx="6686345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Rigorous Background Checks / Highly Qualified Applicants Only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393BD3FA-4A6B-4E6C-82F3-585E481F8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761" y="3048000"/>
            <a:ext cx="4648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000066"/>
                </a:solidFill>
                <a:latin typeface="+mn-lt"/>
              </a:rPr>
              <a:t>Cost of Production   =  10</a:t>
            </a:r>
            <a:r>
              <a:rPr lang="en-US" altLang="en-US" sz="1600" b="1" dirty="0">
                <a:solidFill>
                  <a:srgbClr val="000066"/>
                </a:solidFill>
                <a:latin typeface="+mn-lt"/>
                <a:ea typeface="Batang" pitchFamily="18" charset="-127"/>
              </a:rPr>
              <a:t>¢ </a:t>
            </a:r>
            <a:r>
              <a:rPr lang="en-US" altLang="en-US" sz="1600" b="1" dirty="0">
                <a:solidFill>
                  <a:srgbClr val="000066"/>
                </a:solidFill>
                <a:latin typeface="+mn-lt"/>
              </a:rPr>
              <a:t>A Kilowatt  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81725CCA-D2D7-4824-A68F-93AB2C2E0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761" y="3384550"/>
            <a:ext cx="525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000066"/>
                </a:solidFill>
                <a:latin typeface="+mn-lt"/>
              </a:rPr>
              <a:t>Consumer Price        =  17¢ A Kilowatt</a:t>
            </a:r>
            <a:r>
              <a:rPr lang="en-US" altLang="en-US" b="1">
                <a:solidFill>
                  <a:srgbClr val="000066"/>
                </a:solidFill>
                <a:latin typeface="+mn-lt"/>
              </a:rPr>
              <a:t>  </a:t>
            </a:r>
            <a:endParaRPr lang="en-US" altLang="en-US" sz="1600" b="1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15" name="Group 12">
            <a:extLst>
              <a:ext uri="{FF2B5EF4-FFF2-40B4-BE49-F238E27FC236}">
                <a16:creationId xmlns:a16="http://schemas.microsoft.com/office/drawing/2014/main" id="{92257709-C96C-405D-838B-88C114092AF5}"/>
              </a:ext>
            </a:extLst>
          </p:cNvPr>
          <p:cNvGrpSpPr>
            <a:grpSpLocks/>
          </p:cNvGrpSpPr>
          <p:nvPr/>
        </p:nvGrpSpPr>
        <p:grpSpPr bwMode="auto">
          <a:xfrm>
            <a:off x="5738761" y="3746503"/>
            <a:ext cx="4368800" cy="388938"/>
            <a:chOff x="240" y="1416"/>
            <a:chExt cx="2752" cy="245"/>
          </a:xfrm>
        </p:grpSpPr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A7B1075F-FA29-4D0C-9E70-AD5A27059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449"/>
              <a:ext cx="275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66"/>
                  </a:solidFill>
                  <a:latin typeface="+mn-lt"/>
                </a:rPr>
                <a:t> Net Profit                  =    7¢ A Kilowatt  </a:t>
              </a:r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BF3ECC98-9C23-47E4-BE18-0E02C44ED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" y="1416"/>
              <a:ext cx="2352" cy="0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8" name="Rectangle 8">
            <a:extLst>
              <a:ext uri="{FF2B5EF4-FFF2-40B4-BE49-F238E27FC236}">
                <a16:creationId xmlns:a16="http://schemas.microsoft.com/office/drawing/2014/main" id="{44968F1C-1739-4AFC-8EFE-1FADF00A6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4" y="4325155"/>
            <a:ext cx="54864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CC0000"/>
                </a:solidFill>
                <a:latin typeface="+mn-lt"/>
              </a:rPr>
              <a:t>1</a:t>
            </a:r>
            <a:r>
              <a:rPr lang="en-US" altLang="en-US" b="1" baseline="30000" dirty="0">
                <a:solidFill>
                  <a:srgbClr val="CC0000"/>
                </a:solidFill>
                <a:latin typeface="+mn-lt"/>
              </a:rPr>
              <a:t>ST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 Quarter:</a:t>
            </a:r>
            <a:r>
              <a:rPr lang="en-US" altLang="en-US" b="1" dirty="0">
                <a:solidFill>
                  <a:srgbClr val="000066"/>
                </a:solidFill>
                <a:latin typeface="+mn-lt"/>
              </a:rPr>
              <a:t> Implement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 Selflessness </a:t>
            </a:r>
            <a:r>
              <a:rPr lang="en-US" altLang="en-US" b="1" dirty="0">
                <a:solidFill>
                  <a:srgbClr val="000066"/>
                </a:solidFill>
                <a:latin typeface="+mn-lt"/>
              </a:rPr>
              <a:t>Policy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17BE89D2-C597-4E07-A974-0072E4F4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64" y="5446424"/>
            <a:ext cx="6400800" cy="36933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CC0000"/>
                </a:solidFill>
                <a:latin typeface="+mn-lt"/>
              </a:rPr>
              <a:t>3</a:t>
            </a:r>
            <a:r>
              <a:rPr lang="en-US" altLang="en-US" b="1" baseline="30000" dirty="0">
                <a:solidFill>
                  <a:srgbClr val="CC0000"/>
                </a:solidFill>
                <a:latin typeface="+mn-lt"/>
              </a:rPr>
              <a:t>rd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altLang="en-US" b="1" baseline="30000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Quarter:</a:t>
            </a:r>
            <a:r>
              <a:rPr lang="en-US" altLang="en-US" b="1" dirty="0">
                <a:solidFill>
                  <a:srgbClr val="000066"/>
                </a:solidFill>
                <a:latin typeface="+mn-lt"/>
              </a:rPr>
              <a:t> Implement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 Unconditional Love </a:t>
            </a:r>
            <a:r>
              <a:rPr lang="en-US" altLang="en-US" b="1" dirty="0">
                <a:solidFill>
                  <a:srgbClr val="000066"/>
                </a:solidFill>
                <a:latin typeface="+mn-lt"/>
              </a:rPr>
              <a:t>Policy</a:t>
            </a: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D64EACAC-F2FB-464F-A136-57F6655FC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591723"/>
            <a:ext cx="5943600" cy="6463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a)  Eliminate all Profits / Sell Energy at Cost = 10¢ a Kilowatt</a:t>
            </a:r>
            <a:r>
              <a:rPr lang="en-US" altLang="en-US" dirty="0">
                <a:solidFill>
                  <a:srgbClr val="000066"/>
                </a:solidFill>
                <a:latin typeface="+mn-lt"/>
              </a:rPr>
              <a:t> </a:t>
            </a:r>
            <a:endParaRPr lang="en-US" altLang="en-US" b="1" dirty="0">
              <a:solidFill>
                <a:srgbClr val="000066"/>
              </a:solidFill>
              <a:latin typeface="+mn-lt"/>
            </a:endParaRP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b)  Freeze all Wages / Hiring / Incentives / Expansion</a:t>
            </a:r>
          </a:p>
        </p:txBody>
      </p:sp>
      <p:sp>
        <p:nvSpPr>
          <p:cNvPr id="22" name="Rectangle 13">
            <a:extLst>
              <a:ext uri="{FF2B5EF4-FFF2-40B4-BE49-F238E27FC236}">
                <a16:creationId xmlns:a16="http://schemas.microsoft.com/office/drawing/2014/main" id="{853D6C55-9716-42DF-978C-0502A4293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2461" y="4611469"/>
            <a:ext cx="5943600" cy="646331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a)  Suffer Loss, Sell Energy Below Cost = 6¢ a Kilowatt</a:t>
            </a:r>
            <a:r>
              <a:rPr lang="en-US" altLang="en-US" dirty="0">
                <a:solidFill>
                  <a:srgbClr val="000066"/>
                </a:solidFill>
                <a:latin typeface="+mn-lt"/>
              </a:rPr>
              <a:t> </a:t>
            </a:r>
            <a:endParaRPr lang="en-US" altLang="en-US" b="1" dirty="0">
              <a:solidFill>
                <a:srgbClr val="000066"/>
              </a:solidFill>
              <a:latin typeface="+mn-lt"/>
            </a:endParaRP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b)  Lay Offs, Wage Cuts 40%, Drop All Benefits and Incentives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0D7B344D-BF5A-4836-85D4-59C9F1E36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64" y="5784229"/>
            <a:ext cx="5825836" cy="646331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a)  Drop All Performance Criteria, Standards, Qualifications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+mn-lt"/>
              </a:rPr>
              <a:t>b)  Affirmative Action, Hire 1 Terrorist per 100 employees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33A8FD7B-A3CB-4CE9-A9A4-8F751E397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325155"/>
            <a:ext cx="5486400" cy="369332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CC0000"/>
                </a:solidFill>
                <a:latin typeface="+mn-lt"/>
              </a:rPr>
              <a:t>2</a:t>
            </a:r>
            <a:r>
              <a:rPr lang="en-US" altLang="en-US" b="1" baseline="30000" dirty="0">
                <a:solidFill>
                  <a:srgbClr val="CC0000"/>
                </a:solidFill>
                <a:latin typeface="+mn-lt"/>
              </a:rPr>
              <a:t>nd 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Quarter:</a:t>
            </a:r>
            <a:r>
              <a:rPr lang="en-US" altLang="en-US" b="1" dirty="0">
                <a:solidFill>
                  <a:srgbClr val="000066"/>
                </a:solidFill>
                <a:latin typeface="+mn-lt"/>
              </a:rPr>
              <a:t> Implement</a:t>
            </a:r>
            <a:r>
              <a:rPr lang="en-US" altLang="en-US" b="1" dirty="0">
                <a:solidFill>
                  <a:srgbClr val="CC0000"/>
                </a:solidFill>
                <a:latin typeface="+mn-lt"/>
              </a:rPr>
              <a:t> Self-Sacrifice </a:t>
            </a:r>
            <a:r>
              <a:rPr lang="en-US" altLang="en-US" b="1" dirty="0">
                <a:solidFill>
                  <a:srgbClr val="000066"/>
                </a:solidFill>
                <a:latin typeface="+mn-lt"/>
              </a:rPr>
              <a:t>Policy</a:t>
            </a:r>
          </a:p>
        </p:txBody>
      </p:sp>
    </p:spTree>
    <p:extLst>
      <p:ext uri="{BB962C8B-B14F-4D97-AF65-F5344CB8AC3E}">
        <p14:creationId xmlns:p14="http://schemas.microsoft.com/office/powerpoint/2010/main" val="15941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8" grpId="0"/>
      <p:bldP spid="20" grpId="0" animBg="1"/>
      <p:bldP spid="21" grpId="0" animBg="1"/>
      <p:bldP spid="22" grpId="0" animBg="1"/>
      <p:bldP spid="23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3ef5274-90b8-4b3f-8a76-b4c36a43e904}" enabled="1" method="Privilege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15479</TotalTime>
  <Words>1283</Words>
  <Application>Microsoft Office PowerPoint</Application>
  <PresentationFormat>Widescreen</PresentationFormat>
  <Paragraphs>183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Dale Eaton</cp:lastModifiedBy>
  <cp:revision>1200</cp:revision>
  <dcterms:created xsi:type="dcterms:W3CDTF">2010-04-18T05:26:50Z</dcterms:created>
  <dcterms:modified xsi:type="dcterms:W3CDTF">2022-12-28T00:21:54Z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c3d3d8-6bdc-485e-b6f2-a0ac58658b4a_Enabled">
    <vt:lpwstr>True</vt:lpwstr>
  </property>
  <property fmtid="{D5CDD505-2E9C-101B-9397-08002B2CF9AE}" pid="3" name="MSIP_Label_bdc3d3d8-6bdc-485e-b6f2-a0ac58658b4a_SiteId">
    <vt:lpwstr>61e6eeb3-5fd7-4aaa-ae3c-61e8deb09b79</vt:lpwstr>
  </property>
  <property fmtid="{D5CDD505-2E9C-101B-9397-08002B2CF9AE}" pid="4" name="MSIP_Label_bdc3d3d8-6bdc-485e-b6f2-a0ac58658b4a_Owner">
    <vt:lpwstr>deaton@ldschurch.org</vt:lpwstr>
  </property>
  <property fmtid="{D5CDD505-2E9C-101B-9397-08002B2CF9AE}" pid="5" name="MSIP_Label_bdc3d3d8-6bdc-485e-b6f2-a0ac58658b4a_SetDate">
    <vt:lpwstr>2018-09-29T15:01:30.2848605Z</vt:lpwstr>
  </property>
  <property fmtid="{D5CDD505-2E9C-101B-9397-08002B2CF9AE}" pid="6" name="MSIP_Label_bdc3d3d8-6bdc-485e-b6f2-a0ac58658b4a_Name">
    <vt:lpwstr>Internal Use</vt:lpwstr>
  </property>
  <property fmtid="{D5CDD505-2E9C-101B-9397-08002B2CF9AE}" pid="7" name="MSIP_Label_bdc3d3d8-6bdc-485e-b6f2-a0ac58658b4a_Application">
    <vt:lpwstr>Microsoft Azure Information Protection</vt:lpwstr>
  </property>
  <property fmtid="{D5CDD505-2E9C-101B-9397-08002B2CF9AE}" pid="8" name="MSIP_Label_bdc3d3d8-6bdc-485e-b6f2-a0ac58658b4a_Extended_MSFT_Method">
    <vt:lpwstr>Automatic</vt:lpwstr>
  </property>
  <property fmtid="{D5CDD505-2E9C-101B-9397-08002B2CF9AE}" pid="9" name="MSIP_Label_03ef5274-90b8-4b3f-8a76-b4c36a43e904_Enabled">
    <vt:lpwstr>True</vt:lpwstr>
  </property>
  <property fmtid="{D5CDD505-2E9C-101B-9397-08002B2CF9AE}" pid="10" name="MSIP_Label_03ef5274-90b8-4b3f-8a76-b4c36a43e904_SiteId">
    <vt:lpwstr>61e6eeb3-5fd7-4aaa-ae3c-61e8deb09b79</vt:lpwstr>
  </property>
  <property fmtid="{D5CDD505-2E9C-101B-9397-08002B2CF9AE}" pid="11" name="MSIP_Label_03ef5274-90b8-4b3f-8a76-b4c36a43e904_Owner">
    <vt:lpwstr>deaton@ldschurch.org</vt:lpwstr>
  </property>
  <property fmtid="{D5CDD505-2E9C-101B-9397-08002B2CF9AE}" pid="12" name="MSIP_Label_03ef5274-90b8-4b3f-8a76-b4c36a43e904_SetDate">
    <vt:lpwstr>2018-09-29T15:01:30.2848605Z</vt:lpwstr>
  </property>
  <property fmtid="{D5CDD505-2E9C-101B-9397-08002B2CF9AE}" pid="13" name="MSIP_Label_03ef5274-90b8-4b3f-8a76-b4c36a43e904_Name">
    <vt:lpwstr>Not Encrypted</vt:lpwstr>
  </property>
  <property fmtid="{D5CDD505-2E9C-101B-9397-08002B2CF9AE}" pid="14" name="MSIP_Label_03ef5274-90b8-4b3f-8a76-b4c36a43e904_Application">
    <vt:lpwstr>Microsoft Azure Information Protection</vt:lpwstr>
  </property>
  <property fmtid="{D5CDD505-2E9C-101B-9397-08002B2CF9AE}" pid="15" name="MSIP_Label_03ef5274-90b8-4b3f-8a76-b4c36a43e904_Parent">
    <vt:lpwstr>bdc3d3d8-6bdc-485e-b6f2-a0ac58658b4a</vt:lpwstr>
  </property>
  <property fmtid="{D5CDD505-2E9C-101B-9397-08002B2CF9AE}" pid="16" name="MSIP_Label_03ef5274-90b8-4b3f-8a76-b4c36a43e904_Extended_MSFT_Method">
    <vt:lpwstr>Automatic</vt:lpwstr>
  </property>
  <property fmtid="{D5CDD505-2E9C-101B-9397-08002B2CF9AE}" pid="17" name="Classification">
    <vt:lpwstr>Internal Use Not Encrypted</vt:lpwstr>
  </property>
</Properties>
</file>