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899" r:id="rId2"/>
    <p:sldId id="914" r:id="rId3"/>
    <p:sldId id="927" r:id="rId4"/>
    <p:sldId id="928" r:id="rId5"/>
    <p:sldId id="930" r:id="rId6"/>
    <p:sldId id="929" r:id="rId7"/>
    <p:sldId id="934" r:id="rId8"/>
    <p:sldId id="931" r:id="rId9"/>
    <p:sldId id="932" r:id="rId10"/>
    <p:sldId id="933" r:id="rId11"/>
    <p:sldId id="267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234600"/>
    <a:srgbClr val="336600"/>
    <a:srgbClr val="FFFFCC"/>
    <a:srgbClr val="2A5400"/>
    <a:srgbClr val="CCFF99"/>
    <a:srgbClr val="FDEADA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5" autoAdjust="0"/>
    <p:restoredTop sz="94488" autoAdjust="0"/>
  </p:normalViewPr>
  <p:slideViewPr>
    <p:cSldViewPr>
      <p:cViewPr varScale="1">
        <p:scale>
          <a:sx n="111" d="100"/>
          <a:sy n="111" d="100"/>
        </p:scale>
        <p:origin x="342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E193122-784B-4DEB-A735-954D81725D9C}" type="datetime1">
              <a:rPr lang="en-US" altLang="en-US"/>
              <a:pPr>
                <a:defRPr/>
              </a:pPr>
              <a:t>2022-12-27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6DB9990-9BDA-4346-A715-8323DEBBD8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614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DB9990-9BDA-4346-A715-8323DEBBD8E7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259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84000" y="6689725"/>
            <a:ext cx="508000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ED0CB-436A-4EC6-BFC4-524BF3707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7714C901-FB5E-474A-B72C-ECB1E8B52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1828800" cy="228599"/>
          </a:xfrm>
        </p:spPr>
        <p:txBody>
          <a:bodyPr/>
          <a:lstStyle/>
          <a:p>
            <a:pPr>
              <a:defRPr/>
            </a:pPr>
            <a:r>
              <a:rPr lang="en-US" dirty="0"/>
              <a:t>©ChristianEternalism.com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EB042985-C290-4156-AE63-82A15DE49170}"/>
              </a:ext>
            </a:extLst>
          </p:cNvPr>
          <p:cNvSpPr txBox="1">
            <a:spLocks/>
          </p:cNvSpPr>
          <p:nvPr userDrawn="1"/>
        </p:nvSpPr>
        <p:spPr>
          <a:xfrm>
            <a:off x="5993" y="0"/>
            <a:ext cx="603607" cy="228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dirty="0"/>
              <a:t>Ethics</a:t>
            </a:r>
          </a:p>
        </p:txBody>
      </p:sp>
    </p:spTree>
    <p:extLst>
      <p:ext uri="{BB962C8B-B14F-4D97-AF65-F5344CB8AC3E}">
        <p14:creationId xmlns:p14="http://schemas.microsoft.com/office/powerpoint/2010/main" val="2828542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1A002C1-D494-4F2F-AB01-B0CA7DD6EE82}" type="datetime1">
              <a:rPr lang="en-US" altLang="en-US" smtClean="0"/>
              <a:t>2022-12-27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©LDSEternalism.com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11B09A-2F24-4C7E-B406-E00EFFE489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37037C-3B72-45BF-9EAE-90F2F8AB6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©ChristianEternalism.com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8AEEC2-37B6-41BE-9278-0064B679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29DF0-9955-4B60-96E2-2201DF02E17C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13C4A4-E30D-4B77-9D81-CB4B09819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" y="1441700"/>
            <a:ext cx="4909114" cy="49091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46F93A-327B-4E2B-9B2E-60545C0B9529}"/>
              </a:ext>
            </a:extLst>
          </p:cNvPr>
          <p:cNvSpPr/>
          <p:nvPr/>
        </p:nvSpPr>
        <p:spPr>
          <a:xfrm>
            <a:off x="1560234" y="3203759"/>
            <a:ext cx="133882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Abide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and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Abound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B93D74-9891-4AC0-92BF-50893BA294B5}"/>
              </a:ext>
            </a:extLst>
          </p:cNvPr>
          <p:cNvSpPr/>
          <p:nvPr/>
        </p:nvSpPr>
        <p:spPr>
          <a:xfrm>
            <a:off x="0" y="15502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cs typeface="Arial" panose="020B0604020202020204" pitchFamily="34" charset="0"/>
              </a:rPr>
              <a:t>ETERNALISM MODULE </a:t>
            </a:r>
            <a:r>
              <a:rPr lang="en-US" sz="4800" dirty="0">
                <a:solidFill>
                  <a:srgbClr val="FFFF00"/>
                </a:solidFill>
              </a:rPr>
              <a:t>27</a:t>
            </a:r>
            <a:endParaRPr lang="en-US" sz="4800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09FB126C-382A-4E3C-B94C-1A906B766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0343" y="3542946"/>
            <a:ext cx="72604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164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164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164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4000" dirty="0">
                <a:solidFill>
                  <a:srgbClr val="FFFF00"/>
                </a:solidFill>
              </a:rPr>
              <a:t>Chapter 29: Self-Sacrifice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CF06637D-3C31-4F29-B2D1-9421FD7E0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0344" y="1880320"/>
            <a:ext cx="694366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164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164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164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8000">
                <a:solidFill>
                  <a:srgbClr val="FFFF00"/>
                </a:solidFill>
              </a:rPr>
              <a:t>Ethics</a:t>
            </a:r>
            <a:endParaRPr lang="en-US" altLang="en-US" sz="8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1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1828800" cy="228599"/>
          </a:xfrm>
        </p:spPr>
        <p:txBody>
          <a:bodyPr/>
          <a:lstStyle/>
          <a:p>
            <a:r>
              <a:rPr lang="en-US"/>
              <a:t>©ChristianEternalism.org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10</a:t>
            </a:fld>
            <a:endParaRPr lang="en-US" dirty="0"/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DA32E04B-F9A4-44B0-B07A-D51E3ED85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0180"/>
            <a:ext cx="1211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FF00"/>
                </a:solidFill>
                <a:latin typeface="+mn-lt"/>
              </a:rPr>
              <a:t>What about you: Better Off or Worse Off?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B7BB93-6713-4CC3-95D7-E5E388320476}"/>
              </a:ext>
            </a:extLst>
          </p:cNvPr>
          <p:cNvSpPr/>
          <p:nvPr/>
        </p:nvSpPr>
        <p:spPr>
          <a:xfrm>
            <a:off x="96982" y="590490"/>
            <a:ext cx="120188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FF00"/>
                </a:solidFill>
                <a:latin typeface="+mn-lt"/>
              </a:rPr>
              <a:t>D&amp;C 6:30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And even if they do unto you even as they have done unto me, blessed are ye, for you shall </a:t>
            </a:r>
            <a:r>
              <a:rPr lang="en-US" sz="2000" dirty="0">
                <a:solidFill>
                  <a:srgbClr val="00FF00"/>
                </a:solidFill>
                <a:latin typeface="+mn-lt"/>
              </a:rPr>
              <a:t>dwell with me in glory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8B27C-BAD1-4A77-993B-03EC676781E4}"/>
              </a:ext>
            </a:extLst>
          </p:cNvPr>
          <p:cNvSpPr/>
          <p:nvPr/>
        </p:nvSpPr>
        <p:spPr>
          <a:xfrm>
            <a:off x="76199" y="1276290"/>
            <a:ext cx="120188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FF00"/>
                </a:solidFill>
                <a:latin typeface="+mn-lt"/>
              </a:rPr>
              <a:t>Colossians 3:4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When Christ, who is our life, shall appear, then shall ye also appear with him in </a:t>
            </a:r>
            <a:r>
              <a:rPr lang="en-US" sz="2000" dirty="0">
                <a:solidFill>
                  <a:srgbClr val="00FF00"/>
                </a:solidFill>
                <a:latin typeface="+mn-lt"/>
              </a:rPr>
              <a:t>glory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EEE4AE-5D0B-4002-9FCC-7C20212816E0}"/>
              </a:ext>
            </a:extLst>
          </p:cNvPr>
          <p:cNvSpPr/>
          <p:nvPr/>
        </p:nvSpPr>
        <p:spPr>
          <a:xfrm>
            <a:off x="76200" y="1752600"/>
            <a:ext cx="1196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FF00"/>
                </a:solidFill>
                <a:latin typeface="+mn-lt"/>
              </a:rPr>
              <a:t>Psalms 84:11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the Lord will give grace and </a:t>
            </a:r>
            <a:r>
              <a:rPr lang="en-US" sz="2000" dirty="0">
                <a:solidFill>
                  <a:srgbClr val="00FF00"/>
                </a:solidFill>
                <a:latin typeface="+mn-lt"/>
              </a:rPr>
              <a:t>glory: no good thing will he withhold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from them that walk uprightly.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F51B85-4615-4A0D-9595-8A190670C411}"/>
              </a:ext>
            </a:extLst>
          </p:cNvPr>
          <p:cNvSpPr/>
          <p:nvPr/>
        </p:nvSpPr>
        <p:spPr>
          <a:xfrm>
            <a:off x="76200" y="2286000"/>
            <a:ext cx="12018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FF00"/>
                </a:solidFill>
                <a:latin typeface="+mn-lt"/>
              </a:rPr>
              <a:t>1 Peter 5:4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And when the chief Shepherd shall appear, ye shall receive a </a:t>
            </a:r>
            <a:r>
              <a:rPr lang="en-US" sz="2000" dirty="0">
                <a:solidFill>
                  <a:srgbClr val="00FF00"/>
                </a:solidFill>
                <a:latin typeface="+mn-lt"/>
              </a:rPr>
              <a:t>crown of glory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that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fadeth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not away.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7426C6-25D9-4982-9C25-65C153288A74}"/>
              </a:ext>
            </a:extLst>
          </p:cNvPr>
          <p:cNvSpPr/>
          <p:nvPr/>
        </p:nvSpPr>
        <p:spPr>
          <a:xfrm>
            <a:off x="76199" y="2797314"/>
            <a:ext cx="12039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FF00"/>
                </a:solidFill>
                <a:latin typeface="+mn-lt"/>
              </a:rPr>
              <a:t>D&amp;C 75:5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And thus, if ye are faithful ye shall be laden with many sheaves, and </a:t>
            </a:r>
            <a:r>
              <a:rPr lang="en-US" sz="2000" dirty="0">
                <a:solidFill>
                  <a:srgbClr val="00FF00"/>
                </a:solidFill>
                <a:latin typeface="+mn-lt"/>
              </a:rPr>
              <a:t>crowned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with </a:t>
            </a:r>
            <a:r>
              <a:rPr lang="en-US" sz="2000" dirty="0">
                <a:solidFill>
                  <a:srgbClr val="00FF00"/>
                </a:solidFill>
                <a:latin typeface="+mn-lt"/>
              </a:rPr>
              <a:t>honor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, and </a:t>
            </a:r>
            <a:r>
              <a:rPr lang="en-US" sz="2000" dirty="0">
                <a:solidFill>
                  <a:srgbClr val="00FF00"/>
                </a:solidFill>
                <a:latin typeface="+mn-lt"/>
              </a:rPr>
              <a:t>glory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, and </a:t>
            </a:r>
            <a:r>
              <a:rPr lang="en-US" sz="2000" dirty="0">
                <a:solidFill>
                  <a:srgbClr val="00FF00"/>
                </a:solidFill>
                <a:latin typeface="+mn-lt"/>
              </a:rPr>
              <a:t>immortality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, and </a:t>
            </a:r>
            <a:r>
              <a:rPr lang="en-US" sz="2000" dirty="0">
                <a:solidFill>
                  <a:srgbClr val="00FF00"/>
                </a:solidFill>
                <a:latin typeface="+mn-lt"/>
              </a:rPr>
              <a:t>eternal life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095232-5D8C-4BF6-9F60-8076493F89BF}"/>
              </a:ext>
            </a:extLst>
          </p:cNvPr>
          <p:cNvSpPr/>
          <p:nvPr/>
        </p:nvSpPr>
        <p:spPr>
          <a:xfrm>
            <a:off x="76200" y="3581400"/>
            <a:ext cx="120395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FF00"/>
                </a:solidFill>
                <a:latin typeface="+mn-lt"/>
              </a:rPr>
              <a:t>D&amp;C 58:3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Ye cannot behold with your natural eyes, for the present time, the design of your God concerning those things which shall come hereafter, and the </a:t>
            </a:r>
            <a:r>
              <a:rPr lang="en-US" sz="2000" dirty="0">
                <a:solidFill>
                  <a:srgbClr val="00FF00"/>
                </a:solidFill>
                <a:latin typeface="+mn-lt"/>
              </a:rPr>
              <a:t>glory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which shall follow after much tribulation.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BEC698-F835-4C96-A79B-A6ECF9DC57ED}"/>
              </a:ext>
            </a:extLst>
          </p:cNvPr>
          <p:cNvSpPr/>
          <p:nvPr/>
        </p:nvSpPr>
        <p:spPr>
          <a:xfrm>
            <a:off x="76200" y="4343400"/>
            <a:ext cx="1196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FF00"/>
                </a:solidFill>
                <a:latin typeface="+mn-lt"/>
              </a:rPr>
              <a:t>D&amp;C 76:55-56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They are they into whose hands the Father has given all things—They are they who are priests and </a:t>
            </a:r>
            <a:r>
              <a:rPr lang="en-US" sz="2000" dirty="0">
                <a:solidFill>
                  <a:srgbClr val="00FF00"/>
                </a:solidFill>
                <a:latin typeface="+mn-lt"/>
              </a:rPr>
              <a:t>kings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, who have received of his </a:t>
            </a:r>
            <a:r>
              <a:rPr lang="en-US" sz="2000" dirty="0" err="1">
                <a:solidFill>
                  <a:srgbClr val="00FF00"/>
                </a:solidFill>
                <a:latin typeface="+mn-lt"/>
              </a:rPr>
              <a:t>fulness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, and of his </a:t>
            </a:r>
            <a:r>
              <a:rPr lang="en-US" sz="2000" dirty="0">
                <a:solidFill>
                  <a:srgbClr val="00FF00"/>
                </a:solidFill>
                <a:latin typeface="+mn-lt"/>
              </a:rPr>
              <a:t>glory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;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69C122-826C-4FF7-B334-753F3FDC4861}"/>
              </a:ext>
            </a:extLst>
          </p:cNvPr>
          <p:cNvSpPr/>
          <p:nvPr/>
        </p:nvSpPr>
        <p:spPr>
          <a:xfrm>
            <a:off x="76200" y="5105400"/>
            <a:ext cx="12018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FF00"/>
                </a:solidFill>
                <a:latin typeface="+mn-lt"/>
              </a:rPr>
              <a:t>D&amp;C 88:107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And then shall the angels be </a:t>
            </a:r>
            <a:r>
              <a:rPr lang="en-US" sz="2000" dirty="0">
                <a:solidFill>
                  <a:srgbClr val="00FF00"/>
                </a:solidFill>
                <a:latin typeface="+mn-lt"/>
              </a:rPr>
              <a:t>crowned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with the </a:t>
            </a:r>
            <a:r>
              <a:rPr lang="en-US" sz="2000" dirty="0">
                <a:solidFill>
                  <a:srgbClr val="00FF00"/>
                </a:solidFill>
                <a:latin typeface="+mn-lt"/>
              </a:rPr>
              <a:t>glory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of his might, and the saints shall be </a:t>
            </a:r>
            <a:r>
              <a:rPr lang="en-US" sz="2000" dirty="0">
                <a:solidFill>
                  <a:srgbClr val="00FF00"/>
                </a:solidFill>
                <a:latin typeface="+mn-lt"/>
              </a:rPr>
              <a:t>filled with his glory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, and receive their </a:t>
            </a:r>
            <a:r>
              <a:rPr lang="en-US" sz="2000" dirty="0">
                <a:solidFill>
                  <a:srgbClr val="00FF00"/>
                </a:solidFill>
                <a:latin typeface="+mn-lt"/>
              </a:rPr>
              <a:t>inheritance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and be </a:t>
            </a:r>
            <a:r>
              <a:rPr lang="en-US" sz="2000" dirty="0">
                <a:solidFill>
                  <a:srgbClr val="00FF00"/>
                </a:solidFill>
                <a:latin typeface="+mn-lt"/>
              </a:rPr>
              <a:t>made equal with him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12E56C-E0B7-4EBF-9A7D-F60CD4FDC8BD}"/>
              </a:ext>
            </a:extLst>
          </p:cNvPr>
          <p:cNvSpPr/>
          <p:nvPr/>
        </p:nvSpPr>
        <p:spPr>
          <a:xfrm>
            <a:off x="90054" y="5943600"/>
            <a:ext cx="11949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FF00"/>
                </a:solidFill>
                <a:latin typeface="+mn-lt"/>
              </a:rPr>
              <a:t>D&amp;C 130:2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And that same sociality which exists among us here will exist among us there, only it will be coupled with </a:t>
            </a:r>
            <a:r>
              <a:rPr lang="en-US" sz="2000" dirty="0">
                <a:solidFill>
                  <a:srgbClr val="00FF00"/>
                </a:solidFill>
                <a:latin typeface="+mn-lt"/>
              </a:rPr>
              <a:t>eternal glory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, which glory we do not now enjoy.</a:t>
            </a:r>
          </a:p>
        </p:txBody>
      </p:sp>
    </p:spTree>
    <p:extLst>
      <p:ext uri="{BB962C8B-B14F-4D97-AF65-F5344CB8AC3E}">
        <p14:creationId xmlns:p14="http://schemas.microsoft.com/office/powerpoint/2010/main" val="410642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©ChristianEternalism.org</a:t>
            </a:r>
            <a:endParaRPr lang="en-US" dirty="0"/>
          </a:p>
        </p:txBody>
      </p:sp>
      <p:sp>
        <p:nvSpPr>
          <p:cNvPr id="24" name="Rectangle 46">
            <a:extLst>
              <a:ext uri="{FF2B5EF4-FFF2-40B4-BE49-F238E27FC236}">
                <a16:creationId xmlns:a16="http://schemas.microsoft.com/office/drawing/2014/main" id="{CF2B936E-2546-457C-8CD4-AC9C9D180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67280"/>
            <a:ext cx="1217734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dirty="0">
                <a:solidFill>
                  <a:srgbClr val="00FF00"/>
                </a:solidFill>
                <a:latin typeface="+mn-lt"/>
              </a:rPr>
              <a:t>Questions?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534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©ChristianEternalism.org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7CA2E9-550B-4506-9EAD-7F8128D9E3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447258"/>
            <a:ext cx="3207857" cy="4277142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6EC90B30-9B21-44AF-A616-21D3A315D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22" y="949404"/>
            <a:ext cx="866857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dirty="0">
                <a:solidFill>
                  <a:schemeClr val="bg1"/>
                </a:solidFill>
                <a:latin typeface="+mn-lt"/>
              </a:rPr>
              <a:t>Once there was a tree, and she loved a little boy…He climbs up her trunk … Swings from her branches … Eats her apples … Sleeps in her shade … And the boy loved the tree …. But time went by … And the boy grew older.</a:t>
            </a:r>
            <a:endParaRPr lang="en-US" altLang="en-US" sz="22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805F3274-AA3D-40EC-A56E-B4AB4F901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22" y="2276058"/>
            <a:ext cx="8528597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dirty="0">
                <a:solidFill>
                  <a:schemeClr val="bg1"/>
                </a:solidFill>
                <a:latin typeface="+mn-lt"/>
              </a:rPr>
              <a:t>… the tree asked the boy to come play ... The boy said “I am too big to play … But can you give me some money?” …  The tree said “Take my apples, Boy and sell them in the city … then you will have money and be happy” … </a:t>
            </a:r>
            <a:r>
              <a:rPr lang="en-US" altLang="en-US" sz="2200" dirty="0">
                <a:solidFill>
                  <a:srgbClr val="FF0000"/>
                </a:solidFill>
                <a:latin typeface="+mn-lt"/>
              </a:rPr>
              <a:t>and the tree was happy </a:t>
            </a:r>
            <a:r>
              <a:rPr lang="en-US" altLang="en-US" sz="2200" dirty="0">
                <a:solidFill>
                  <a:schemeClr val="bg1"/>
                </a:solidFill>
                <a:latin typeface="+mn-lt"/>
              </a:rPr>
              <a:t>… The Boy stayed away for a long time and the tree was sad … The boy came back and said “Can you give me a house?” … The tree said “You may cut off my branches and build a house … Then you will be happy” … </a:t>
            </a:r>
            <a:r>
              <a:rPr lang="en-US" altLang="en-US" sz="2200" dirty="0">
                <a:solidFill>
                  <a:srgbClr val="FF0000"/>
                </a:solidFill>
                <a:latin typeface="+mn-lt"/>
              </a:rPr>
              <a:t>and the tree was happy</a:t>
            </a:r>
            <a:r>
              <a:rPr lang="en-US" altLang="en-US" sz="2200" dirty="0">
                <a:solidFill>
                  <a:schemeClr val="bg1"/>
                </a:solidFill>
                <a:latin typeface="+mn-lt"/>
              </a:rPr>
              <a:t>.</a:t>
            </a:r>
            <a:endParaRPr lang="en-US" altLang="en-US" sz="22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B98B411E-F1FD-494F-802F-CF6D0A189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22" y="4876800"/>
            <a:ext cx="12021378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dirty="0">
                <a:solidFill>
                  <a:schemeClr val="bg1"/>
                </a:solidFill>
                <a:latin typeface="+mn-lt"/>
              </a:rPr>
              <a:t>The Boy stayed away for a long time … The boy came back and said “I am too old and sad to play.  I want a boat that will take me far away from here.” … The tree said “Cut down my trunk and make a boat.” And so the boy cut down her trunk and sailed away … </a:t>
            </a:r>
            <a:r>
              <a:rPr lang="en-US" altLang="en-US" sz="2200" dirty="0">
                <a:solidFill>
                  <a:srgbClr val="FF0000"/>
                </a:solidFill>
                <a:latin typeface="+mn-lt"/>
              </a:rPr>
              <a:t>and the tree was happy</a:t>
            </a:r>
            <a:r>
              <a:rPr lang="en-US" altLang="en-US" sz="2200" dirty="0">
                <a:solidFill>
                  <a:schemeClr val="bg1"/>
                </a:solidFill>
                <a:latin typeface="+mn-lt"/>
              </a:rPr>
              <a:t>.  And after a long time the boy came back again … “I don’t need much now” said the boy, “just a quiet place to sit and rest.” The tree said “Come, Boy sit down and rest.” And the boy did … </a:t>
            </a:r>
            <a:r>
              <a:rPr lang="en-US" altLang="en-US" sz="2200" dirty="0">
                <a:solidFill>
                  <a:srgbClr val="FF0000"/>
                </a:solidFill>
                <a:latin typeface="+mn-lt"/>
              </a:rPr>
              <a:t>and the tree was happy</a:t>
            </a:r>
            <a:r>
              <a:rPr lang="en-US" altLang="en-US" sz="2200" dirty="0">
                <a:solidFill>
                  <a:schemeClr val="bg1"/>
                </a:solidFill>
                <a:latin typeface="+mn-lt"/>
              </a:rPr>
              <a:t>.   </a:t>
            </a:r>
            <a:r>
              <a:rPr lang="en-US" altLang="en-US" sz="2200" b="1" dirty="0">
                <a:solidFill>
                  <a:srgbClr val="FF0000"/>
                </a:solidFill>
                <a:latin typeface="+mn-lt"/>
              </a:rPr>
              <a:t>THE END</a:t>
            </a:r>
            <a:endParaRPr lang="en-US" altLang="en-US" sz="22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6DC1F7-3D40-4719-AE57-350A84430E1E}"/>
              </a:ext>
            </a:extLst>
          </p:cNvPr>
          <p:cNvSpPr/>
          <p:nvPr/>
        </p:nvSpPr>
        <p:spPr>
          <a:xfrm>
            <a:off x="0" y="0"/>
            <a:ext cx="8763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400" b="1" dirty="0">
                <a:solidFill>
                  <a:srgbClr val="FF0000"/>
                </a:solidFill>
                <a:latin typeface="Calibri" panose="020F0502020204030204" pitchFamily="34" charset="0"/>
              </a:rPr>
              <a:t>THE GIVING TREE</a:t>
            </a:r>
          </a:p>
        </p:txBody>
      </p:sp>
    </p:spTree>
    <p:extLst>
      <p:ext uri="{BB962C8B-B14F-4D97-AF65-F5344CB8AC3E}">
        <p14:creationId xmlns:p14="http://schemas.microsoft.com/office/powerpoint/2010/main" val="335474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©ChristianEternalism.org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3</a:t>
            </a:fld>
            <a:endParaRPr lang="en-US" dirty="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5ABD73BF-1146-4DAF-B345-872570FB0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819400"/>
            <a:ext cx="71628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+mn-lt"/>
              </a:rPr>
              <a:t>Eternalism’s Alternate Ending: </a:t>
            </a:r>
          </a:p>
          <a:p>
            <a:pPr eaLnBrk="1" hangingPunct="1"/>
            <a:r>
              <a:rPr lang="en-US" altLang="en-US" sz="2400" dirty="0">
                <a:solidFill>
                  <a:schemeClr val="bg1"/>
                </a:solidFill>
                <a:latin typeface="+mn-lt"/>
              </a:rPr>
              <a:t>The stump still had 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more to give</a:t>
            </a:r>
            <a:r>
              <a:rPr lang="en-US" altLang="en-US" sz="2400" dirty="0">
                <a:solidFill>
                  <a:schemeClr val="bg1"/>
                </a:solidFill>
                <a:latin typeface="+mn-lt"/>
              </a:rPr>
              <a:t>.  The boy got cold, but had a wood burning stove.  So he ground the stump into pellets …  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And the wood pellets were happy</a:t>
            </a:r>
            <a:r>
              <a:rPr lang="en-US" altLang="en-US" sz="2400" dirty="0">
                <a:solidFill>
                  <a:schemeClr val="bg1"/>
                </a:solidFill>
                <a:latin typeface="+mn-lt"/>
              </a:rPr>
              <a:t>.  And when winter came, the boy burned the pellets.  Finally, the tree had nothing more to give, so its 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days of happiness were over</a:t>
            </a:r>
            <a:r>
              <a:rPr lang="en-US" altLang="en-US" sz="2400" dirty="0">
                <a:solidFill>
                  <a:schemeClr val="bg1"/>
                </a:solidFill>
                <a:latin typeface="+mn-lt"/>
              </a:rPr>
              <a:t>.  As to all things that </a:t>
            </a:r>
            <a:r>
              <a:rPr lang="en-US" altLang="en-US" sz="2400" dirty="0">
                <a:solidFill>
                  <a:srgbClr val="00FF00"/>
                </a:solidFill>
                <a:latin typeface="+mn-lt"/>
              </a:rPr>
              <a:t>consistently</a:t>
            </a:r>
            <a:r>
              <a:rPr lang="en-US" altLang="en-US" sz="2400" dirty="0">
                <a:solidFill>
                  <a:schemeClr val="bg1"/>
                </a:solidFill>
                <a:latin typeface="+mn-lt"/>
              </a:rPr>
              <a:t> live a destructive philosophy of 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self-sacrifice</a:t>
            </a:r>
            <a:r>
              <a:rPr lang="en-US" altLang="en-US" sz="2400" dirty="0">
                <a:solidFill>
                  <a:schemeClr val="bg1"/>
                </a:solidFill>
                <a:latin typeface="+mn-lt"/>
              </a:rPr>
              <a:t>, The Tree 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no longer existed</a:t>
            </a:r>
            <a:r>
              <a:rPr lang="en-US" altLang="en-US" sz="2400" dirty="0">
                <a:solidFill>
                  <a:schemeClr val="bg1"/>
                </a:solidFill>
                <a:latin typeface="+mn-lt"/>
              </a:rPr>
              <a:t>. … 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REALLY THE END</a:t>
            </a:r>
            <a:endParaRPr lang="en-US" altLang="en-US" sz="2400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 descr="Image result for shel silverstein">
            <a:extLst>
              <a:ext uri="{FF2B5EF4-FFF2-40B4-BE49-F238E27FC236}">
                <a16:creationId xmlns:a16="http://schemas.microsoft.com/office/drawing/2014/main" id="{3541704B-974D-471D-BA37-B7F42FD72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5" y="2895600"/>
            <a:ext cx="23812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92D8262-219F-472A-98A6-F625C87FB2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915754"/>
              </p:ext>
            </p:extLst>
          </p:nvPr>
        </p:nvGraphicFramePr>
        <p:xfrm>
          <a:off x="10134600" y="3505200"/>
          <a:ext cx="18288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828440" imgH="2285640" progId="">
                  <p:embed/>
                </p:oleObj>
              </mc:Choice>
              <mc:Fallback>
                <p:oleObj r:id="rId3" imgW="1828440" imgH="2285640" progId="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34600" y="3505200"/>
                        <a:ext cx="1828800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A6869DE4-E0E3-4E6C-A8B6-1CC3A3DB0FB3}"/>
              </a:ext>
            </a:extLst>
          </p:cNvPr>
          <p:cNvSpPr/>
          <p:nvPr/>
        </p:nvSpPr>
        <p:spPr>
          <a:xfrm>
            <a:off x="304800" y="611475"/>
            <a:ext cx="7239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b="1" dirty="0">
                <a:solidFill>
                  <a:srgbClr val="FFFF00"/>
                </a:solidFill>
                <a:latin typeface="+mn-lt"/>
              </a:rPr>
              <a:t>But wait</a:t>
            </a:r>
            <a:r>
              <a:rPr lang="en-US" altLang="en-US" sz="2400" dirty="0">
                <a:solidFill>
                  <a:srgbClr val="FFFF00"/>
                </a:solidFill>
                <a:latin typeface="+mn-lt"/>
              </a:rPr>
              <a:t>...Like all people who push 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self-sacrifice</a:t>
            </a:r>
            <a:r>
              <a:rPr lang="en-US" altLang="en-US" sz="2400" dirty="0">
                <a:solidFill>
                  <a:srgbClr val="FFFF00"/>
                </a:solidFill>
                <a:latin typeface="+mn-lt"/>
              </a:rPr>
              <a:t>, they 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cheat</a:t>
            </a:r>
            <a:r>
              <a:rPr lang="en-US" altLang="en-US" sz="2400" dirty="0">
                <a:solidFill>
                  <a:srgbClr val="FFFF00"/>
                </a:solidFill>
                <a:latin typeface="+mn-lt"/>
              </a:rPr>
              <a:t> and stop before the </a:t>
            </a:r>
            <a:r>
              <a:rPr lang="en-US" altLang="en-US" sz="2400" dirty="0">
                <a:solidFill>
                  <a:srgbClr val="00FF00"/>
                </a:solidFill>
                <a:latin typeface="+mn-lt"/>
              </a:rPr>
              <a:t>true logical conclusion</a:t>
            </a:r>
            <a:r>
              <a:rPr lang="en-US" altLang="en-US" sz="2400" dirty="0">
                <a:solidFill>
                  <a:srgbClr val="FFFF00"/>
                </a:solidFill>
                <a:latin typeface="+mn-lt"/>
              </a:rPr>
              <a:t>.  The tree actually can 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still give more</a:t>
            </a:r>
            <a:r>
              <a:rPr lang="en-US" altLang="en-US" sz="2400" dirty="0">
                <a:solidFill>
                  <a:srgbClr val="FFFF00"/>
                </a:solidFill>
                <a:latin typeface="+mn-lt"/>
              </a:rPr>
              <a:t>…So here is the story with a properly consistent ending: </a:t>
            </a:r>
            <a:endParaRPr lang="en-US" sz="24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8D503D-4608-4F96-9815-ACE8EBE16753}"/>
              </a:ext>
            </a:extLst>
          </p:cNvPr>
          <p:cNvSpPr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400" b="1" dirty="0">
                <a:solidFill>
                  <a:srgbClr val="FF0000"/>
                </a:solidFill>
                <a:latin typeface="Calibri" panose="020F0502020204030204" pitchFamily="34" charset="0"/>
              </a:rPr>
              <a:t>THE GIVING TREE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B8E0442-6031-4984-9E2A-A379282B8B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764322"/>
              </p:ext>
            </p:extLst>
          </p:nvPr>
        </p:nvGraphicFramePr>
        <p:xfrm>
          <a:off x="7607300" y="760199"/>
          <a:ext cx="43942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4393440" imgH="1676160" progId="">
                  <p:embed/>
                </p:oleObj>
              </mc:Choice>
              <mc:Fallback>
                <p:oleObj r:id="rId5" imgW="4393440" imgH="16761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07300" y="760199"/>
                        <a:ext cx="4394200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501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©ChristianEternalism.org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4</a:t>
            </a:fld>
            <a:endParaRPr lang="en-US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C8DAFC4C-73EE-4B92-94A1-E1368ECE5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395" y="915988"/>
            <a:ext cx="1078360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latin typeface="+mn-lt"/>
                <a:cs typeface="Calibri" pitchFamily="34" charset="0"/>
              </a:rPr>
              <a:t>John 15:13 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Calibri" pitchFamily="34" charset="0"/>
              </a:rPr>
              <a:t>“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Calibri" pitchFamily="34" charset="0"/>
              </a:rPr>
              <a:t>Greater love hath no man than this, that a man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Calibri" pitchFamily="34" charset="0"/>
              </a:rPr>
              <a:t>lay down his life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Calibri" pitchFamily="34" charset="0"/>
              </a:rPr>
              <a:t> for his friends.”</a:t>
            </a:r>
            <a:endParaRPr lang="en-US" sz="2800" i="1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8677EF46-7941-43ED-A8CC-8A30BABAC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FALSE NOTION </a:t>
            </a:r>
            <a:r>
              <a:rPr lang="en-US" altLang="en-US" sz="3000" dirty="0">
                <a:solidFill>
                  <a:srgbClr val="FF0000"/>
                </a:solidFill>
                <a:latin typeface="Calibri" panose="020F0502020204030204" pitchFamily="34" charset="0"/>
              </a:rPr>
              <a:t>of </a:t>
            </a: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Christ-Like Love </a:t>
            </a:r>
            <a:r>
              <a:rPr lang="en-US" altLang="en-US" sz="3000" dirty="0">
                <a:solidFill>
                  <a:srgbClr val="FF0000"/>
                </a:solidFill>
                <a:latin typeface="Calibri" panose="020F0502020204030204" pitchFamily="34" charset="0"/>
              </a:rPr>
              <a:t>being </a:t>
            </a: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Self-Sacrificial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687B8C40-EBEE-4768-B8D2-2262C8A84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2949476"/>
            <a:ext cx="1143000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Anders Nygren: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What, then, has the Cross of Christ to tell us about the nature and content of Agape-love?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It testifies that it is a love that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gives itself away, that sacrifices itself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even to the uttermost </a:t>
            </a:r>
            <a:r>
              <a:rPr lang="en-US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…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Indeed as Paul sees it, Agape can go so far in requiring a man to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sacrifice his own spiritual advantages for the advantage of his neighbour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that he even declares himself willing to be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accursed and cut off from Christ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for the sake of his kinsmen according to the flesh, if thereby they might be saved.”</a:t>
            </a:r>
            <a:r>
              <a:rPr lang="en-US" sz="24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(Rom. Ix. 3), (ibid. 118, 132)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D096F655-D245-4892-8784-042D1D902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324100"/>
            <a:ext cx="5562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Willingness To Be Damned</a:t>
            </a:r>
          </a:p>
        </p:txBody>
      </p:sp>
      <p:grpSp>
        <p:nvGrpSpPr>
          <p:cNvPr id="13" name="Group 26">
            <a:extLst>
              <a:ext uri="{FF2B5EF4-FFF2-40B4-BE49-F238E27FC236}">
                <a16:creationId xmlns:a16="http://schemas.microsoft.com/office/drawing/2014/main" id="{794D8F34-E14E-48D2-93A1-372AD3679A93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457200"/>
            <a:ext cx="1135062" cy="1481138"/>
            <a:chOff x="407610" y="1261646"/>
            <a:chExt cx="1135440" cy="1481928"/>
          </a:xfrm>
        </p:grpSpPr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2C46C19E-7420-4E4C-A20E-38F816ABB2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610" y="1261646"/>
              <a:ext cx="1135440" cy="338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Calibri" pitchFamily="34" charset="0"/>
                </a:rPr>
                <a:t>Duty Ethics</a:t>
              </a:r>
            </a:p>
          </p:txBody>
        </p:sp>
        <p:grpSp>
          <p:nvGrpSpPr>
            <p:cNvPr id="15" name="Group 32">
              <a:extLst>
                <a:ext uri="{FF2B5EF4-FFF2-40B4-BE49-F238E27FC236}">
                  <a16:creationId xmlns:a16="http://schemas.microsoft.com/office/drawing/2014/main" id="{DC8FFA65-E6E6-4D6D-98AA-DAEA8AFA95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250" y="1752600"/>
              <a:ext cx="990600" cy="990974"/>
              <a:chOff x="457200" y="2133600"/>
              <a:chExt cx="990600" cy="990974"/>
            </a:xfrm>
          </p:grpSpPr>
          <p:sp>
            <p:nvSpPr>
              <p:cNvPr id="16" name="Oval 139">
                <a:extLst>
                  <a:ext uri="{FF2B5EF4-FFF2-40B4-BE49-F238E27FC236}">
                    <a16:creationId xmlns:a16="http://schemas.microsoft.com/office/drawing/2014/main" id="{DBBC04C7-661B-42AD-869C-83F0D8C0B9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200" y="2133600"/>
                <a:ext cx="990600" cy="99097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7" name="Text Box 9">
                <a:extLst>
                  <a:ext uri="{FF2B5EF4-FFF2-40B4-BE49-F238E27FC236}">
                    <a16:creationId xmlns:a16="http://schemas.microsoft.com/office/drawing/2014/main" id="{523D0F8D-1683-4222-83BC-CD2B77F98F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4374" y="2296195"/>
                <a:ext cx="584333" cy="661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b="1" dirty="0">
                    <a:latin typeface="+mn-lt"/>
                  </a:rPr>
                  <a:t>LOVE</a:t>
                </a:r>
              </a:p>
              <a:p>
                <a:pPr algn="ctr" eaLnBrk="1" hangingPunct="1"/>
                <a:endParaRPr lang="en-US" altLang="en-US" sz="900" b="1" dirty="0">
                  <a:latin typeface="+mn-lt"/>
                </a:endParaRPr>
              </a:p>
              <a:p>
                <a:pPr algn="ctr" eaLnBrk="1" hangingPunct="1"/>
                <a:r>
                  <a:rPr lang="en-US" altLang="en-US" sz="1400" b="1" dirty="0">
                    <a:latin typeface="+mn-lt"/>
                  </a:rPr>
                  <a:t>LIFE</a:t>
                </a:r>
              </a:p>
            </p:txBody>
          </p:sp>
          <p:sp>
            <p:nvSpPr>
              <p:cNvPr id="18" name="Line 48">
                <a:extLst>
                  <a:ext uri="{FF2B5EF4-FFF2-40B4-BE49-F238E27FC236}">
                    <a16:creationId xmlns:a16="http://schemas.microsoft.com/office/drawing/2014/main" id="{C4BEC861-3A0D-46B5-9E8D-7D516565AF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6396" y="2634690"/>
                <a:ext cx="776658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7BD272F-2BBA-4864-8DC8-8ABE007B1498}"/>
              </a:ext>
            </a:extLst>
          </p:cNvPr>
          <p:cNvSpPr/>
          <p:nvPr/>
        </p:nvSpPr>
        <p:spPr>
          <a:xfrm>
            <a:off x="609599" y="5334000"/>
            <a:ext cx="11430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n-lt"/>
              </a:rPr>
              <a:t>Mother Teresa: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“If my separation from You [Jesus],—brings others to You and in their love and company You find joy and pleasure—why Jesus, I am willing with all my heart to suffer all that I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suffer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—not only now—but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for all eternity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—if this was possible.”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(Come Be My Light, p.194)</a:t>
            </a:r>
          </a:p>
        </p:txBody>
      </p:sp>
    </p:spTree>
    <p:extLst>
      <p:ext uri="{BB962C8B-B14F-4D97-AF65-F5344CB8AC3E}">
        <p14:creationId xmlns:p14="http://schemas.microsoft.com/office/powerpoint/2010/main" val="350952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©ChristianEternalism.org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5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9C89CA-DE43-49A2-821F-988787EF1595}"/>
              </a:ext>
            </a:extLst>
          </p:cNvPr>
          <p:cNvSpPr/>
          <p:nvPr/>
        </p:nvSpPr>
        <p:spPr>
          <a:xfrm>
            <a:off x="228600" y="609600"/>
            <a:ext cx="1181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FF00"/>
                </a:solidFill>
                <a:latin typeface="+mn-lt"/>
              </a:rPr>
              <a:t>President Brigham Young: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“Some have gone so far as to say that a man or woman who wishes to be saved in the kingdom of God—who wishes to be a servant or handmaid of the Almighty, must feel that deep contrition of heart, that sound repentance, and such a sense of his or her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unworthiness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nothingness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and of the supremacy, glory, and exaltation of that Deity they believe in, as to exclaim before God and their brethren and sisters that they are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willing to be damned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. To me that is one the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heights of nonsense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; for if a person is willing to be damned, he cares not to make the efforts necessary to </a:t>
            </a:r>
            <a:r>
              <a:rPr lang="en-US" sz="2400" dirty="0">
                <a:solidFill>
                  <a:srgbClr val="00FF00"/>
                </a:solidFill>
                <a:latin typeface="+mn-lt"/>
              </a:rPr>
              <a:t>secure salvation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.”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(JD 6:137)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A22D8FEB-7599-47C8-8409-9A9B8EC13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FALSE NOTION </a:t>
            </a:r>
            <a:r>
              <a:rPr lang="en-US" altLang="en-US" sz="3000" dirty="0">
                <a:solidFill>
                  <a:srgbClr val="FF0000"/>
                </a:solidFill>
                <a:latin typeface="Calibri" panose="020F0502020204030204" pitchFamily="34" charset="0"/>
              </a:rPr>
              <a:t>of </a:t>
            </a: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Christ-Like Love </a:t>
            </a:r>
            <a:r>
              <a:rPr lang="en-US" altLang="en-US" sz="3000" dirty="0">
                <a:solidFill>
                  <a:srgbClr val="FF0000"/>
                </a:solidFill>
                <a:latin typeface="Calibri" panose="020F0502020204030204" pitchFamily="34" charset="0"/>
              </a:rPr>
              <a:t>being </a:t>
            </a: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Self-Sacrificial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F8FEDB-B3E6-4F81-B3DA-DCB78722ADBA}"/>
              </a:ext>
            </a:extLst>
          </p:cNvPr>
          <p:cNvSpPr/>
          <p:nvPr/>
        </p:nvSpPr>
        <p:spPr>
          <a:xfrm>
            <a:off x="228600" y="3559859"/>
            <a:ext cx="1181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FF00"/>
                </a:solidFill>
                <a:latin typeface="+mn-lt"/>
              </a:rPr>
              <a:t>President Brigham Young: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“God, our Heavenly Father, in his religion, does not require men and women to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suffer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as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false religions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do. Take the religions of the heathen, and false systems of religion generally and they require sacrifices that the Lord does not require.”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(JD 18:238)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319D8FFD-6EC9-4DA1-B038-83E7EAE81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26" y="5059740"/>
            <a:ext cx="1172787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FF00"/>
                </a:solidFill>
                <a:latin typeface="Calibri" panose="020F0502020204030204" pitchFamily="34" charset="0"/>
              </a:rPr>
              <a:t>President Brigham Young: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“The Saints sacrifice everything; but, strictly speaking, there is no </a:t>
            </a:r>
            <a:r>
              <a:rPr lang="en-US" alt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[self]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sacrifice about it. If you give a penny for a million of gold! A handful of earth for a planet! A temporary worn out tenement for one glorified, that will exist, abide, and continue to increase throughout a never ending eternity, what a </a:t>
            </a:r>
            <a:r>
              <a:rPr lang="en-US" alt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[self]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sacrifice for sure!” </a:t>
            </a:r>
            <a:r>
              <a:rPr lang="en-US" alt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(JD 1:114)</a:t>
            </a:r>
            <a:endParaRPr lang="en-US" altLang="en-US" sz="14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69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©ChristianEternalism.org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6</a:t>
            </a:fld>
            <a:endParaRPr lang="en-US" dirty="0"/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129C4932-F6EE-4269-B836-A57F39551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1203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rgbClr val="00FF00"/>
                </a:solidFill>
                <a:latin typeface="Calibri" panose="020F0502020204030204" pitchFamily="34" charset="0"/>
              </a:rPr>
              <a:t>SACRIFICE = TRADING UP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9940652C-6974-4EEF-8DD3-B0ABE04AC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76400"/>
            <a:ext cx="11963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FF00"/>
                </a:solidFill>
                <a:latin typeface="Calibri" panose="020F0502020204030204" pitchFamily="34" charset="0"/>
              </a:rPr>
              <a:t>President Brigham Young: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“You hear much said by some about their sacrifices. </a:t>
            </a:r>
            <a:r>
              <a:rPr lang="en-US" alt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As they use the term it is without meaning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to me … Where, then, is the </a:t>
            </a:r>
            <a:r>
              <a:rPr lang="en-US" alt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[self]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sacrifice this people have ever made? There is no such thing—they have only exchanged a worse condition for a better one.” </a:t>
            </a:r>
            <a:r>
              <a:rPr lang="en-US" alt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(JD 8:117; 1:314)</a:t>
            </a: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5828EEB3-187B-40EB-B3B7-E89F0323C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199150"/>
            <a:ext cx="1181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FF00"/>
                </a:solidFill>
                <a:latin typeface="Calibri" panose="020F0502020204030204" pitchFamily="34" charset="0"/>
              </a:rPr>
              <a:t>President Brigham Young: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“You hear many talk about having made sacrifices; if I had that word </a:t>
            </a:r>
            <a:r>
              <a:rPr lang="en-US" alt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[self-sacrifice]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in my vocabulary I would blot it out.” </a:t>
            </a:r>
            <a:r>
              <a:rPr lang="en-US" alt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(JD 3:231)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B9D8E9-802F-44FA-A848-231D8A13E8B7}"/>
              </a:ext>
            </a:extLst>
          </p:cNvPr>
          <p:cNvSpPr/>
          <p:nvPr/>
        </p:nvSpPr>
        <p:spPr>
          <a:xfrm>
            <a:off x="228600" y="762000"/>
            <a:ext cx="1173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FF00"/>
                </a:solidFill>
                <a:latin typeface="+mn-lt"/>
              </a:rPr>
              <a:t>Elder Dieter F. Uchtdorf: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“An acceptable sacrifice is when we give up something good for something of far </a:t>
            </a:r>
            <a:r>
              <a:rPr lang="en-US" sz="2400" dirty="0">
                <a:solidFill>
                  <a:srgbClr val="00FF00"/>
                </a:solidFill>
                <a:latin typeface="+mn-lt"/>
              </a:rPr>
              <a:t>greater worth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.”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("Forget Me Not", October 2011 General Conference)</a:t>
            </a:r>
          </a:p>
        </p:txBody>
      </p:sp>
      <p:pic>
        <p:nvPicPr>
          <p:cNvPr id="2050" name="Picture 2" descr="Checkmate Chess Resignation Conflict Board">
            <a:extLst>
              <a:ext uri="{FF2B5EF4-FFF2-40B4-BE49-F238E27FC236}">
                <a16:creationId xmlns:a16="http://schemas.microsoft.com/office/drawing/2014/main" id="{0A356049-739F-4605-9B2C-89D1D8171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4029909"/>
            <a:ext cx="39433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F3C780F-EB80-4335-9974-AA4B39D97F81}"/>
              </a:ext>
            </a:extLst>
          </p:cNvPr>
          <p:cNvSpPr/>
          <p:nvPr/>
        </p:nvSpPr>
        <p:spPr>
          <a:xfrm>
            <a:off x="187243" y="5436513"/>
            <a:ext cx="692593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>
                <a:solidFill>
                  <a:srgbClr val="00FF00"/>
                </a:solidFill>
                <a:latin typeface="Calibri" panose="020F0502020204030204" pitchFamily="34" charset="0"/>
              </a:rPr>
              <a:t>Sacrifice = Giving up a lesser value to gain a greater value.</a:t>
            </a:r>
            <a:endParaRPr lang="en-US" sz="2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A2F117A-0A4E-4D77-88C7-9477EAE5DC84}"/>
              </a:ext>
            </a:extLst>
          </p:cNvPr>
          <p:cNvSpPr/>
          <p:nvPr/>
        </p:nvSpPr>
        <p:spPr>
          <a:xfrm>
            <a:off x="189955" y="5028809"/>
            <a:ext cx="74469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Self-Sacrifice = Giving up a greater value to gain a lesser value.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60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" grpId="0"/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©ChristianEternalism.org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7</a:t>
            </a:fld>
            <a:endParaRPr lang="en-US" dirty="0"/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A3378925-A0FF-4547-98EC-782E9B57F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80"/>
            <a:ext cx="1219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FF00"/>
                </a:solidFill>
                <a:latin typeface="+mn-lt"/>
              </a:rPr>
              <a:t>What about War?  Self-Sacrifice for Country?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DD1282-A82C-4B79-B75E-D8E3E90962B4}"/>
              </a:ext>
            </a:extLst>
          </p:cNvPr>
          <p:cNvSpPr/>
          <p:nvPr/>
        </p:nvSpPr>
        <p:spPr>
          <a:xfrm>
            <a:off x="381000" y="1982212"/>
            <a:ext cx="74676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FF00"/>
                </a:solidFill>
                <a:latin typeface="+mn-lt"/>
              </a:rPr>
              <a:t>Alma 46:12 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And it came to pass that he rent his coat; and he took a piece thereof, and wrote upon it—In memory of our </a:t>
            </a:r>
            <a:r>
              <a:rPr lang="en-US" sz="3200" dirty="0">
                <a:solidFill>
                  <a:srgbClr val="00FF00"/>
                </a:solidFill>
                <a:latin typeface="+mn-lt"/>
              </a:rPr>
              <a:t>God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, our </a:t>
            </a:r>
            <a:r>
              <a:rPr lang="en-US" sz="3200" dirty="0">
                <a:solidFill>
                  <a:srgbClr val="00FF00"/>
                </a:solidFill>
                <a:latin typeface="+mn-lt"/>
              </a:rPr>
              <a:t>religion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, and </a:t>
            </a:r>
            <a:r>
              <a:rPr lang="en-US" sz="3200" dirty="0">
                <a:solidFill>
                  <a:srgbClr val="00FF00"/>
                </a:solidFill>
                <a:latin typeface="+mn-lt"/>
              </a:rPr>
              <a:t>freedom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, and our </a:t>
            </a:r>
            <a:r>
              <a:rPr lang="en-US" sz="3200" dirty="0">
                <a:solidFill>
                  <a:srgbClr val="00FF00"/>
                </a:solidFill>
                <a:latin typeface="+mn-lt"/>
              </a:rPr>
              <a:t>peace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, our </a:t>
            </a:r>
            <a:r>
              <a:rPr lang="en-US" sz="3200" dirty="0">
                <a:solidFill>
                  <a:srgbClr val="00FF00"/>
                </a:solidFill>
                <a:latin typeface="+mn-lt"/>
              </a:rPr>
              <a:t>wives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, and our </a:t>
            </a:r>
            <a:r>
              <a:rPr lang="en-US" sz="3200" dirty="0">
                <a:solidFill>
                  <a:srgbClr val="00FF00"/>
                </a:solidFill>
                <a:latin typeface="+mn-lt"/>
              </a:rPr>
              <a:t>children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—and he fastened it upon the end of a pole.</a:t>
            </a:r>
          </a:p>
        </p:txBody>
      </p:sp>
      <p:pic>
        <p:nvPicPr>
          <p:cNvPr id="11" name="Picture 2" descr="A painting by Arnold Friberg showing Captain Moroni in armor waving the title of liberty, while the Nephite soldiers raise their swords toward him as a sign of support.">
            <a:extLst>
              <a:ext uri="{FF2B5EF4-FFF2-40B4-BE49-F238E27FC236}">
                <a16:creationId xmlns:a16="http://schemas.microsoft.com/office/drawing/2014/main" id="{034E7969-E490-4D97-A949-B46113756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46" y="1138722"/>
            <a:ext cx="3552825" cy="500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39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©ChristianEternalism.org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C0B07C-8681-433F-A5CF-DF7E1F32B82D}"/>
              </a:ext>
            </a:extLst>
          </p:cNvPr>
          <p:cNvSpPr/>
          <p:nvPr/>
        </p:nvSpPr>
        <p:spPr>
          <a:xfrm>
            <a:off x="1797050" y="241300"/>
            <a:ext cx="8610600" cy="640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108">
            <a:extLst>
              <a:ext uri="{FF2B5EF4-FFF2-40B4-BE49-F238E27FC236}">
                <a16:creationId xmlns:a16="http://schemas.microsoft.com/office/drawing/2014/main" id="{2F6DFE8F-273E-405E-963A-032F8A71698C}"/>
              </a:ext>
            </a:extLst>
          </p:cNvPr>
          <p:cNvGrpSpPr>
            <a:grpSpLocks/>
          </p:cNvGrpSpPr>
          <p:nvPr/>
        </p:nvGrpSpPr>
        <p:grpSpPr bwMode="auto">
          <a:xfrm>
            <a:off x="7844953" y="2230438"/>
            <a:ext cx="1984847" cy="1350965"/>
            <a:chOff x="5562158" y="2667000"/>
            <a:chExt cx="1985065" cy="1350180"/>
          </a:xfrm>
        </p:grpSpPr>
        <p:pic>
          <p:nvPicPr>
            <p:cNvPr id="7" name="Picture 7" descr="Castle with Wall">
              <a:extLst>
                <a:ext uri="{FF2B5EF4-FFF2-40B4-BE49-F238E27FC236}">
                  <a16:creationId xmlns:a16="http://schemas.microsoft.com/office/drawing/2014/main" id="{551A8485-4859-413D-9415-13E279D88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158" y="2667000"/>
              <a:ext cx="1382787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107">
              <a:extLst>
                <a:ext uri="{FF2B5EF4-FFF2-40B4-BE49-F238E27FC236}">
                  <a16:creationId xmlns:a16="http://schemas.microsoft.com/office/drawing/2014/main" id="{A136698F-BD90-4D51-B5F2-B25DC834F6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27018" y="3276602"/>
              <a:ext cx="620205" cy="740578"/>
              <a:chOff x="7359983" y="3928241"/>
              <a:chExt cx="2006865" cy="2396359"/>
            </a:xfrm>
          </p:grpSpPr>
          <p:pic>
            <p:nvPicPr>
              <p:cNvPr id="9" name="Picture 9" descr="Monk Praying">
                <a:extLst>
                  <a:ext uri="{FF2B5EF4-FFF2-40B4-BE49-F238E27FC236}">
                    <a16:creationId xmlns:a16="http://schemas.microsoft.com/office/drawing/2014/main" id="{58DB7DDA-B8C3-4EDE-80F5-763212B39A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59983" y="4555484"/>
                <a:ext cx="737032" cy="12837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 descr="Monk Praying">
                <a:extLst>
                  <a:ext uri="{FF2B5EF4-FFF2-40B4-BE49-F238E27FC236}">
                    <a16:creationId xmlns:a16="http://schemas.microsoft.com/office/drawing/2014/main" id="{7DBFCC5A-B58B-4DF3-824B-20BD818F8B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31546" y="4869669"/>
                <a:ext cx="835302" cy="1454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1" descr="Priest">
                <a:extLst>
                  <a:ext uri="{FF2B5EF4-FFF2-40B4-BE49-F238E27FC236}">
                    <a16:creationId xmlns:a16="http://schemas.microsoft.com/office/drawing/2014/main" id="{5D844268-8807-4B1C-8A0C-3EDBABE3DE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1778" y="3928241"/>
                <a:ext cx="866419" cy="1968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3" name="Group 4">
            <a:extLst>
              <a:ext uri="{FF2B5EF4-FFF2-40B4-BE49-F238E27FC236}">
                <a16:creationId xmlns:a16="http://schemas.microsoft.com/office/drawing/2014/main" id="{23C5F50F-F7B7-44C8-B123-09741ABB379A}"/>
              </a:ext>
            </a:extLst>
          </p:cNvPr>
          <p:cNvGrpSpPr>
            <a:grpSpLocks/>
          </p:cNvGrpSpPr>
          <p:nvPr/>
        </p:nvGrpSpPr>
        <p:grpSpPr bwMode="auto">
          <a:xfrm>
            <a:off x="4781550" y="1828800"/>
            <a:ext cx="1931988" cy="1971675"/>
            <a:chOff x="2358" y="3168"/>
            <a:chExt cx="745" cy="768"/>
          </a:xfrm>
        </p:grpSpPr>
        <p:pic>
          <p:nvPicPr>
            <p:cNvPr id="14" name="Picture 5">
              <a:extLst>
                <a:ext uri="{FF2B5EF4-FFF2-40B4-BE49-F238E27FC236}">
                  <a16:creationId xmlns:a16="http://schemas.microsoft.com/office/drawing/2014/main" id="{DECDF980-1808-485D-976A-F19ADE1952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3289"/>
              <a:ext cx="655" cy="6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F305154A-5104-4F82-B256-A948552CE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8" y="3168"/>
              <a:ext cx="96" cy="768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</p:grpSp>
      <p:sp>
        <p:nvSpPr>
          <p:cNvPr id="16" name="Rectangle 7">
            <a:extLst>
              <a:ext uri="{FF2B5EF4-FFF2-40B4-BE49-F238E27FC236}">
                <a16:creationId xmlns:a16="http://schemas.microsoft.com/office/drawing/2014/main" id="{D999D16D-C817-49F3-A12A-81483C284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1088" y="2024063"/>
            <a:ext cx="1990725" cy="12382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C8B041EC-1CA7-4C00-8FD4-B659480AE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1063" y="3886200"/>
            <a:ext cx="270987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rgbClr val="00B050"/>
                </a:solidFill>
                <a:latin typeface="Calibri" panose="020F0502020204030204" pitchFamily="34" charset="0"/>
              </a:rPr>
              <a:t>CHRIST-LIKE PERFECTION</a:t>
            </a:r>
          </a:p>
          <a:p>
            <a:pPr algn="ctr" eaLnBrk="1" hangingPunct="1"/>
            <a:r>
              <a:rPr lang="en-US" altLang="en-US" sz="1600" b="1" dirty="0">
                <a:solidFill>
                  <a:srgbClr val="00B050"/>
                </a:solidFill>
                <a:latin typeface="Calibri" panose="020F0502020204030204" pitchFamily="34" charset="0"/>
              </a:rPr>
              <a:t>Life, Joy, Happiness</a:t>
            </a:r>
          </a:p>
        </p:txBody>
      </p:sp>
      <p:grpSp>
        <p:nvGrpSpPr>
          <p:cNvPr id="18" name="Group 9">
            <a:extLst>
              <a:ext uri="{FF2B5EF4-FFF2-40B4-BE49-F238E27FC236}">
                <a16:creationId xmlns:a16="http://schemas.microsoft.com/office/drawing/2014/main" id="{2E71732B-6DE6-4DA6-A39B-A914C4C021E6}"/>
              </a:ext>
            </a:extLst>
          </p:cNvPr>
          <p:cNvGrpSpPr>
            <a:grpSpLocks/>
          </p:cNvGrpSpPr>
          <p:nvPr/>
        </p:nvGrpSpPr>
        <p:grpSpPr bwMode="auto">
          <a:xfrm>
            <a:off x="4921250" y="1958975"/>
            <a:ext cx="1439863" cy="1314450"/>
            <a:chOff x="2140" y="1330"/>
            <a:chExt cx="907" cy="828"/>
          </a:xfrm>
        </p:grpSpPr>
        <p:grpSp>
          <p:nvGrpSpPr>
            <p:cNvPr id="19" name="Group 10">
              <a:extLst>
                <a:ext uri="{FF2B5EF4-FFF2-40B4-BE49-F238E27FC236}">
                  <a16:creationId xmlns:a16="http://schemas.microsoft.com/office/drawing/2014/main" id="{B7521149-E7A2-467B-9CB7-B1332CEE68F5}"/>
                </a:ext>
              </a:extLst>
            </p:cNvPr>
            <p:cNvGrpSpPr>
              <a:grpSpLocks/>
            </p:cNvGrpSpPr>
            <p:nvPr/>
          </p:nvGrpSpPr>
          <p:grpSpPr bwMode="auto">
            <a:xfrm rot="-345590">
              <a:off x="2386" y="1330"/>
              <a:ext cx="605" cy="300"/>
              <a:chOff x="768" y="2232"/>
              <a:chExt cx="624" cy="312"/>
            </a:xfrm>
          </p:grpSpPr>
          <p:sp>
            <p:nvSpPr>
              <p:cNvPr id="32" name="Line 11">
                <a:extLst>
                  <a:ext uri="{FF2B5EF4-FFF2-40B4-BE49-F238E27FC236}">
                    <a16:creationId xmlns:a16="http://schemas.microsoft.com/office/drawing/2014/main" id="{A6AFE277-7E7A-4240-8308-45081F9E81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232"/>
                <a:ext cx="624" cy="312"/>
              </a:xfrm>
              <a:prstGeom prst="line">
                <a:avLst/>
              </a:prstGeom>
              <a:noFill/>
              <a:ln w="12700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AutoShape 12">
                <a:extLst>
                  <a:ext uri="{FF2B5EF4-FFF2-40B4-BE49-F238E27FC236}">
                    <a16:creationId xmlns:a16="http://schemas.microsoft.com/office/drawing/2014/main" id="{619240FE-EB16-4BD0-9A4A-BCF05894FC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2256"/>
                <a:ext cx="96" cy="48"/>
              </a:xfrm>
              <a:prstGeom prst="rtTriangle">
                <a:avLst/>
              </a:prstGeom>
              <a:solidFill>
                <a:srgbClr val="D0632C"/>
              </a:solidFill>
              <a:ln w="9525">
                <a:solidFill>
                  <a:srgbClr val="D0632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Line 13">
                <a:extLst>
                  <a:ext uri="{FF2B5EF4-FFF2-40B4-BE49-F238E27FC236}">
                    <a16:creationId xmlns:a16="http://schemas.microsoft.com/office/drawing/2014/main" id="{950F4AB2-515D-431C-A3C7-DB2CE343C6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232"/>
                <a:ext cx="48" cy="24"/>
              </a:xfrm>
              <a:prstGeom prst="line">
                <a:avLst/>
              </a:prstGeom>
              <a:noFill/>
              <a:ln w="19050">
                <a:solidFill>
                  <a:srgbClr val="D063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14">
              <a:extLst>
                <a:ext uri="{FF2B5EF4-FFF2-40B4-BE49-F238E27FC236}">
                  <a16:creationId xmlns:a16="http://schemas.microsoft.com/office/drawing/2014/main" id="{0423545D-F6BC-434E-BCDA-68CCAB8A608C}"/>
                </a:ext>
              </a:extLst>
            </p:cNvPr>
            <p:cNvGrpSpPr>
              <a:grpSpLocks/>
            </p:cNvGrpSpPr>
            <p:nvPr/>
          </p:nvGrpSpPr>
          <p:grpSpPr bwMode="auto">
            <a:xfrm rot="-345590">
              <a:off x="2140" y="1859"/>
              <a:ext cx="605" cy="299"/>
              <a:chOff x="768" y="2232"/>
              <a:chExt cx="624" cy="312"/>
            </a:xfrm>
          </p:grpSpPr>
          <p:sp>
            <p:nvSpPr>
              <p:cNvPr id="29" name="Line 15">
                <a:extLst>
                  <a:ext uri="{FF2B5EF4-FFF2-40B4-BE49-F238E27FC236}">
                    <a16:creationId xmlns:a16="http://schemas.microsoft.com/office/drawing/2014/main" id="{E926B6D0-CF07-4006-82CC-45B491E741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232"/>
                <a:ext cx="624" cy="312"/>
              </a:xfrm>
              <a:prstGeom prst="line">
                <a:avLst/>
              </a:prstGeom>
              <a:noFill/>
              <a:ln w="12700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AutoShape 16">
                <a:extLst>
                  <a:ext uri="{FF2B5EF4-FFF2-40B4-BE49-F238E27FC236}">
                    <a16:creationId xmlns:a16="http://schemas.microsoft.com/office/drawing/2014/main" id="{11454923-CC85-4CFA-9B8B-AB3D113407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2256"/>
                <a:ext cx="96" cy="48"/>
              </a:xfrm>
              <a:prstGeom prst="rtTriangle">
                <a:avLst/>
              </a:prstGeom>
              <a:solidFill>
                <a:srgbClr val="D0632C"/>
              </a:solidFill>
              <a:ln w="9525">
                <a:solidFill>
                  <a:srgbClr val="D0632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Line 17">
                <a:extLst>
                  <a:ext uri="{FF2B5EF4-FFF2-40B4-BE49-F238E27FC236}">
                    <a16:creationId xmlns:a16="http://schemas.microsoft.com/office/drawing/2014/main" id="{19C65AD7-E757-413A-9B61-F7B2196695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232"/>
                <a:ext cx="48" cy="24"/>
              </a:xfrm>
              <a:prstGeom prst="line">
                <a:avLst/>
              </a:prstGeom>
              <a:noFill/>
              <a:ln w="19050">
                <a:solidFill>
                  <a:srgbClr val="D063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18">
              <a:extLst>
                <a:ext uri="{FF2B5EF4-FFF2-40B4-BE49-F238E27FC236}">
                  <a16:creationId xmlns:a16="http://schemas.microsoft.com/office/drawing/2014/main" id="{8DAAEA3A-4A70-4942-993F-EBB52319969D}"/>
                </a:ext>
              </a:extLst>
            </p:cNvPr>
            <p:cNvGrpSpPr>
              <a:grpSpLocks/>
            </p:cNvGrpSpPr>
            <p:nvPr/>
          </p:nvGrpSpPr>
          <p:grpSpPr bwMode="auto">
            <a:xfrm rot="-345590">
              <a:off x="2443" y="1859"/>
              <a:ext cx="604" cy="299"/>
              <a:chOff x="768" y="2232"/>
              <a:chExt cx="624" cy="312"/>
            </a:xfrm>
          </p:grpSpPr>
          <p:sp>
            <p:nvSpPr>
              <p:cNvPr id="26" name="Line 19">
                <a:extLst>
                  <a:ext uri="{FF2B5EF4-FFF2-40B4-BE49-F238E27FC236}">
                    <a16:creationId xmlns:a16="http://schemas.microsoft.com/office/drawing/2014/main" id="{E3F975EF-AB9A-47E7-A105-605622796E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232"/>
                <a:ext cx="624" cy="312"/>
              </a:xfrm>
              <a:prstGeom prst="line">
                <a:avLst/>
              </a:prstGeom>
              <a:noFill/>
              <a:ln w="12700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AutoShape 20">
                <a:extLst>
                  <a:ext uri="{FF2B5EF4-FFF2-40B4-BE49-F238E27FC236}">
                    <a16:creationId xmlns:a16="http://schemas.microsoft.com/office/drawing/2014/main" id="{A74CCF4C-7E23-4B69-9AB2-9680C59863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2256"/>
                <a:ext cx="96" cy="48"/>
              </a:xfrm>
              <a:prstGeom prst="rtTriangle">
                <a:avLst/>
              </a:prstGeom>
              <a:solidFill>
                <a:srgbClr val="D0632C"/>
              </a:solidFill>
              <a:ln w="9525">
                <a:solidFill>
                  <a:srgbClr val="D0632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Line 21">
                <a:extLst>
                  <a:ext uri="{FF2B5EF4-FFF2-40B4-BE49-F238E27FC236}">
                    <a16:creationId xmlns:a16="http://schemas.microsoft.com/office/drawing/2014/main" id="{13BB4060-C1F3-4199-8C9F-55D0B045C0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232"/>
                <a:ext cx="48" cy="24"/>
              </a:xfrm>
              <a:prstGeom prst="line">
                <a:avLst/>
              </a:prstGeom>
              <a:noFill/>
              <a:ln w="19050">
                <a:solidFill>
                  <a:srgbClr val="D063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2">
              <a:extLst>
                <a:ext uri="{FF2B5EF4-FFF2-40B4-BE49-F238E27FC236}">
                  <a16:creationId xmlns:a16="http://schemas.microsoft.com/office/drawing/2014/main" id="{2A71AD6B-C20A-46C1-90B8-FD909A654F7C}"/>
                </a:ext>
              </a:extLst>
            </p:cNvPr>
            <p:cNvGrpSpPr>
              <a:grpSpLocks/>
            </p:cNvGrpSpPr>
            <p:nvPr/>
          </p:nvGrpSpPr>
          <p:grpSpPr bwMode="auto">
            <a:xfrm rot="-345590">
              <a:off x="2241" y="1389"/>
              <a:ext cx="605" cy="299"/>
              <a:chOff x="768" y="2232"/>
              <a:chExt cx="624" cy="312"/>
            </a:xfrm>
          </p:grpSpPr>
          <p:sp>
            <p:nvSpPr>
              <p:cNvPr id="23" name="Line 23">
                <a:extLst>
                  <a:ext uri="{FF2B5EF4-FFF2-40B4-BE49-F238E27FC236}">
                    <a16:creationId xmlns:a16="http://schemas.microsoft.com/office/drawing/2014/main" id="{4E6FC6B1-4016-4CD4-8AE6-AC09B9CBF4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232"/>
                <a:ext cx="624" cy="312"/>
              </a:xfrm>
              <a:prstGeom prst="line">
                <a:avLst/>
              </a:prstGeom>
              <a:noFill/>
              <a:ln w="12700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AutoShape 24">
                <a:extLst>
                  <a:ext uri="{FF2B5EF4-FFF2-40B4-BE49-F238E27FC236}">
                    <a16:creationId xmlns:a16="http://schemas.microsoft.com/office/drawing/2014/main" id="{DF0D5944-F6A0-4458-AE0F-1B31D9D319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2256"/>
                <a:ext cx="96" cy="48"/>
              </a:xfrm>
              <a:prstGeom prst="rtTriangle">
                <a:avLst/>
              </a:prstGeom>
              <a:solidFill>
                <a:srgbClr val="D0632C"/>
              </a:solidFill>
              <a:ln w="9525">
                <a:solidFill>
                  <a:srgbClr val="D0632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Line 25">
                <a:extLst>
                  <a:ext uri="{FF2B5EF4-FFF2-40B4-BE49-F238E27FC236}">
                    <a16:creationId xmlns:a16="http://schemas.microsoft.com/office/drawing/2014/main" id="{7E47839A-9132-46EC-A7C2-71504FAC83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232"/>
                <a:ext cx="48" cy="24"/>
              </a:xfrm>
              <a:prstGeom prst="line">
                <a:avLst/>
              </a:prstGeom>
              <a:noFill/>
              <a:ln w="19050">
                <a:solidFill>
                  <a:srgbClr val="D063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5" name="Freeform 26">
            <a:extLst>
              <a:ext uri="{FF2B5EF4-FFF2-40B4-BE49-F238E27FC236}">
                <a16:creationId xmlns:a16="http://schemas.microsoft.com/office/drawing/2014/main" id="{A31BA159-45AC-42D0-AAB4-7CE271C7D836}"/>
              </a:ext>
            </a:extLst>
          </p:cNvPr>
          <p:cNvSpPr>
            <a:spLocks/>
          </p:cNvSpPr>
          <p:nvPr/>
        </p:nvSpPr>
        <p:spPr bwMode="auto">
          <a:xfrm>
            <a:off x="2522538" y="3554413"/>
            <a:ext cx="7840662" cy="403225"/>
          </a:xfrm>
          <a:custGeom>
            <a:avLst/>
            <a:gdLst>
              <a:gd name="T0" fmla="*/ 0 w 4944"/>
              <a:gd name="T1" fmla="*/ 2147483647 h 256"/>
              <a:gd name="T2" fmla="*/ 2147483647 w 4944"/>
              <a:gd name="T3" fmla="*/ 2147483647 h 256"/>
              <a:gd name="T4" fmla="*/ 2147483647 w 4944"/>
              <a:gd name="T5" fmla="*/ 2147483647 h 256"/>
              <a:gd name="T6" fmla="*/ 2147483647 w 4944"/>
              <a:gd name="T7" fmla="*/ 2147483647 h 256"/>
              <a:gd name="T8" fmla="*/ 2147483647 w 4944"/>
              <a:gd name="T9" fmla="*/ 2147483647 h 256"/>
              <a:gd name="T10" fmla="*/ 2147483647 w 4944"/>
              <a:gd name="T11" fmla="*/ 2147483647 h 256"/>
              <a:gd name="T12" fmla="*/ 2147483647 w 4944"/>
              <a:gd name="T13" fmla="*/ 2147483647 h 256"/>
              <a:gd name="T14" fmla="*/ 2147483647 w 4944"/>
              <a:gd name="T15" fmla="*/ 2147483647 h 2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944"/>
              <a:gd name="T25" fmla="*/ 0 h 256"/>
              <a:gd name="T26" fmla="*/ 4944 w 4944"/>
              <a:gd name="T27" fmla="*/ 256 h 25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944" h="256">
                <a:moveTo>
                  <a:pt x="0" y="64"/>
                </a:moveTo>
                <a:cubicBezTo>
                  <a:pt x="392" y="128"/>
                  <a:pt x="784" y="192"/>
                  <a:pt x="1008" y="208"/>
                </a:cubicBezTo>
                <a:cubicBezTo>
                  <a:pt x="1232" y="224"/>
                  <a:pt x="1248" y="176"/>
                  <a:pt x="1344" y="160"/>
                </a:cubicBezTo>
                <a:cubicBezTo>
                  <a:pt x="1440" y="144"/>
                  <a:pt x="1480" y="120"/>
                  <a:pt x="1584" y="112"/>
                </a:cubicBezTo>
                <a:cubicBezTo>
                  <a:pt x="1688" y="104"/>
                  <a:pt x="1848" y="104"/>
                  <a:pt x="1968" y="112"/>
                </a:cubicBezTo>
                <a:cubicBezTo>
                  <a:pt x="2088" y="120"/>
                  <a:pt x="2160" y="176"/>
                  <a:pt x="2304" y="160"/>
                </a:cubicBezTo>
                <a:cubicBezTo>
                  <a:pt x="2448" y="144"/>
                  <a:pt x="2392" y="0"/>
                  <a:pt x="2832" y="16"/>
                </a:cubicBezTo>
                <a:cubicBezTo>
                  <a:pt x="3272" y="32"/>
                  <a:pt x="4592" y="216"/>
                  <a:pt x="4944" y="2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" name="Group 27">
            <a:extLst>
              <a:ext uri="{FF2B5EF4-FFF2-40B4-BE49-F238E27FC236}">
                <a16:creationId xmlns:a16="http://schemas.microsoft.com/office/drawing/2014/main" id="{7F8BD6D6-9F7B-4A0F-B96D-F6E7FC30498A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2784475"/>
            <a:ext cx="2544763" cy="1216025"/>
            <a:chOff x="240" y="1850"/>
            <a:chExt cx="1603" cy="766"/>
          </a:xfrm>
        </p:grpSpPr>
        <p:grpSp>
          <p:nvGrpSpPr>
            <p:cNvPr id="37" name="Group 28">
              <a:extLst>
                <a:ext uri="{FF2B5EF4-FFF2-40B4-BE49-F238E27FC236}">
                  <a16:creationId xmlns:a16="http://schemas.microsoft.com/office/drawing/2014/main" id="{09658557-322B-46A7-8AE1-D63E40EFAB6C}"/>
                </a:ext>
              </a:extLst>
            </p:cNvPr>
            <p:cNvGrpSpPr>
              <a:grpSpLocks/>
            </p:cNvGrpSpPr>
            <p:nvPr/>
          </p:nvGrpSpPr>
          <p:grpSpPr bwMode="auto">
            <a:xfrm rot="1801102">
              <a:off x="240" y="2096"/>
              <a:ext cx="719" cy="356"/>
              <a:chOff x="768" y="2232"/>
              <a:chExt cx="624" cy="312"/>
            </a:xfrm>
          </p:grpSpPr>
          <p:sp>
            <p:nvSpPr>
              <p:cNvPr id="54" name="Line 29">
                <a:extLst>
                  <a:ext uri="{FF2B5EF4-FFF2-40B4-BE49-F238E27FC236}">
                    <a16:creationId xmlns:a16="http://schemas.microsoft.com/office/drawing/2014/main" id="{5BE2699A-0A6F-4073-93A0-A14C2E1109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232"/>
                <a:ext cx="624" cy="312"/>
              </a:xfrm>
              <a:prstGeom prst="line">
                <a:avLst/>
              </a:prstGeom>
              <a:noFill/>
              <a:ln w="12700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AutoShape 30">
                <a:extLst>
                  <a:ext uri="{FF2B5EF4-FFF2-40B4-BE49-F238E27FC236}">
                    <a16:creationId xmlns:a16="http://schemas.microsoft.com/office/drawing/2014/main" id="{B79A9DC2-868F-4679-BFF8-769903C14E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2256"/>
                <a:ext cx="96" cy="48"/>
              </a:xfrm>
              <a:prstGeom prst="rtTriangle">
                <a:avLst/>
              </a:prstGeom>
              <a:solidFill>
                <a:srgbClr val="D0632C"/>
              </a:solidFill>
              <a:ln w="9525">
                <a:solidFill>
                  <a:srgbClr val="D0632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56" name="Line 31">
                <a:extLst>
                  <a:ext uri="{FF2B5EF4-FFF2-40B4-BE49-F238E27FC236}">
                    <a16:creationId xmlns:a16="http://schemas.microsoft.com/office/drawing/2014/main" id="{8AED84B8-48C7-4EDF-9FA0-1F8EAEEA12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232"/>
                <a:ext cx="48" cy="24"/>
              </a:xfrm>
              <a:prstGeom prst="line">
                <a:avLst/>
              </a:prstGeom>
              <a:noFill/>
              <a:ln w="19050">
                <a:solidFill>
                  <a:srgbClr val="D063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" name="Group 32">
              <a:extLst>
                <a:ext uri="{FF2B5EF4-FFF2-40B4-BE49-F238E27FC236}">
                  <a16:creationId xmlns:a16="http://schemas.microsoft.com/office/drawing/2014/main" id="{02F819F3-2208-41D8-AAC2-C97F569226A2}"/>
                </a:ext>
              </a:extLst>
            </p:cNvPr>
            <p:cNvGrpSpPr>
              <a:grpSpLocks/>
            </p:cNvGrpSpPr>
            <p:nvPr/>
          </p:nvGrpSpPr>
          <p:grpSpPr bwMode="auto">
            <a:xfrm rot="1801102">
              <a:off x="1124" y="2068"/>
              <a:ext cx="719" cy="356"/>
              <a:chOff x="768" y="2232"/>
              <a:chExt cx="624" cy="312"/>
            </a:xfrm>
          </p:grpSpPr>
          <p:sp>
            <p:nvSpPr>
              <p:cNvPr id="51" name="Line 33">
                <a:extLst>
                  <a:ext uri="{FF2B5EF4-FFF2-40B4-BE49-F238E27FC236}">
                    <a16:creationId xmlns:a16="http://schemas.microsoft.com/office/drawing/2014/main" id="{DD5D4315-DCE5-4C78-AECB-EADAB41FD5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232"/>
                <a:ext cx="624" cy="312"/>
              </a:xfrm>
              <a:prstGeom prst="line">
                <a:avLst/>
              </a:prstGeom>
              <a:noFill/>
              <a:ln w="12700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AutoShape 34">
                <a:extLst>
                  <a:ext uri="{FF2B5EF4-FFF2-40B4-BE49-F238E27FC236}">
                    <a16:creationId xmlns:a16="http://schemas.microsoft.com/office/drawing/2014/main" id="{AE1C5130-699F-4676-8BD1-9A5A1CFDA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2256"/>
                <a:ext cx="96" cy="48"/>
              </a:xfrm>
              <a:prstGeom prst="rtTriangle">
                <a:avLst/>
              </a:prstGeom>
              <a:solidFill>
                <a:srgbClr val="D0632C"/>
              </a:solidFill>
              <a:ln w="9525">
                <a:solidFill>
                  <a:srgbClr val="D0632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53" name="Line 35">
                <a:extLst>
                  <a:ext uri="{FF2B5EF4-FFF2-40B4-BE49-F238E27FC236}">
                    <a16:creationId xmlns:a16="http://schemas.microsoft.com/office/drawing/2014/main" id="{16B45582-74C4-46AF-8C1D-8C53A59033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232"/>
                <a:ext cx="48" cy="24"/>
              </a:xfrm>
              <a:prstGeom prst="line">
                <a:avLst/>
              </a:prstGeom>
              <a:noFill/>
              <a:ln w="19050">
                <a:solidFill>
                  <a:srgbClr val="D063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" name="Group 36">
              <a:extLst>
                <a:ext uri="{FF2B5EF4-FFF2-40B4-BE49-F238E27FC236}">
                  <a16:creationId xmlns:a16="http://schemas.microsoft.com/office/drawing/2014/main" id="{6E673C38-F8CB-444F-B7A3-E0586328C2C6}"/>
                </a:ext>
              </a:extLst>
            </p:cNvPr>
            <p:cNvGrpSpPr>
              <a:grpSpLocks/>
            </p:cNvGrpSpPr>
            <p:nvPr/>
          </p:nvGrpSpPr>
          <p:grpSpPr bwMode="auto">
            <a:xfrm rot="2712556">
              <a:off x="369" y="2026"/>
              <a:ext cx="712" cy="359"/>
              <a:chOff x="768" y="2232"/>
              <a:chExt cx="624" cy="312"/>
            </a:xfrm>
          </p:grpSpPr>
          <p:sp>
            <p:nvSpPr>
              <p:cNvPr id="48" name="Line 37">
                <a:extLst>
                  <a:ext uri="{FF2B5EF4-FFF2-40B4-BE49-F238E27FC236}">
                    <a16:creationId xmlns:a16="http://schemas.microsoft.com/office/drawing/2014/main" id="{3F5B9500-3889-4806-BBF8-9B71185D4D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232"/>
                <a:ext cx="624" cy="312"/>
              </a:xfrm>
              <a:prstGeom prst="line">
                <a:avLst/>
              </a:prstGeom>
              <a:noFill/>
              <a:ln w="12700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AutoShape 38">
                <a:extLst>
                  <a:ext uri="{FF2B5EF4-FFF2-40B4-BE49-F238E27FC236}">
                    <a16:creationId xmlns:a16="http://schemas.microsoft.com/office/drawing/2014/main" id="{3C1175BB-A472-4BC8-B63A-ED2BD3DE05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2256"/>
                <a:ext cx="96" cy="48"/>
              </a:xfrm>
              <a:prstGeom prst="rtTriangle">
                <a:avLst/>
              </a:prstGeom>
              <a:solidFill>
                <a:srgbClr val="D0632C"/>
              </a:solidFill>
              <a:ln w="9525">
                <a:solidFill>
                  <a:srgbClr val="D0632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50" name="Line 39">
                <a:extLst>
                  <a:ext uri="{FF2B5EF4-FFF2-40B4-BE49-F238E27FC236}">
                    <a16:creationId xmlns:a16="http://schemas.microsoft.com/office/drawing/2014/main" id="{7B97662E-6902-4E68-9461-7AE5D07CA8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232"/>
                <a:ext cx="48" cy="24"/>
              </a:xfrm>
              <a:prstGeom prst="line">
                <a:avLst/>
              </a:prstGeom>
              <a:noFill/>
              <a:ln w="19050">
                <a:solidFill>
                  <a:srgbClr val="D063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" name="Group 40">
              <a:extLst>
                <a:ext uri="{FF2B5EF4-FFF2-40B4-BE49-F238E27FC236}">
                  <a16:creationId xmlns:a16="http://schemas.microsoft.com/office/drawing/2014/main" id="{A70110D2-D62C-4686-893B-A461D3F6BF9F}"/>
                </a:ext>
              </a:extLst>
            </p:cNvPr>
            <p:cNvGrpSpPr>
              <a:grpSpLocks/>
            </p:cNvGrpSpPr>
            <p:nvPr/>
          </p:nvGrpSpPr>
          <p:grpSpPr bwMode="auto">
            <a:xfrm rot="1801102">
              <a:off x="351" y="2206"/>
              <a:ext cx="719" cy="356"/>
              <a:chOff x="768" y="2232"/>
              <a:chExt cx="624" cy="312"/>
            </a:xfrm>
          </p:grpSpPr>
          <p:sp>
            <p:nvSpPr>
              <p:cNvPr id="45" name="Line 41">
                <a:extLst>
                  <a:ext uri="{FF2B5EF4-FFF2-40B4-BE49-F238E27FC236}">
                    <a16:creationId xmlns:a16="http://schemas.microsoft.com/office/drawing/2014/main" id="{C44D3B01-B3C5-4BA7-AB42-A1D5DB5EC6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232"/>
                <a:ext cx="624" cy="312"/>
              </a:xfrm>
              <a:prstGeom prst="line">
                <a:avLst/>
              </a:prstGeom>
              <a:noFill/>
              <a:ln w="12700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AutoShape 42">
                <a:extLst>
                  <a:ext uri="{FF2B5EF4-FFF2-40B4-BE49-F238E27FC236}">
                    <a16:creationId xmlns:a16="http://schemas.microsoft.com/office/drawing/2014/main" id="{5BAD1A25-72E1-4C9E-980A-DB3EB328FA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2256"/>
                <a:ext cx="96" cy="48"/>
              </a:xfrm>
              <a:prstGeom prst="rtTriangle">
                <a:avLst/>
              </a:prstGeom>
              <a:solidFill>
                <a:srgbClr val="D0632C"/>
              </a:solidFill>
              <a:ln w="9525">
                <a:solidFill>
                  <a:srgbClr val="D0632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47" name="Line 43">
                <a:extLst>
                  <a:ext uri="{FF2B5EF4-FFF2-40B4-BE49-F238E27FC236}">
                    <a16:creationId xmlns:a16="http://schemas.microsoft.com/office/drawing/2014/main" id="{9439DFEA-83E5-41B7-B643-1F41F06E8E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232"/>
                <a:ext cx="48" cy="24"/>
              </a:xfrm>
              <a:prstGeom prst="line">
                <a:avLst/>
              </a:prstGeom>
              <a:noFill/>
              <a:ln w="19050">
                <a:solidFill>
                  <a:srgbClr val="D063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44">
              <a:extLst>
                <a:ext uri="{FF2B5EF4-FFF2-40B4-BE49-F238E27FC236}">
                  <a16:creationId xmlns:a16="http://schemas.microsoft.com/office/drawing/2014/main" id="{A9E31837-2B00-4650-8A4B-0FF88BF18969}"/>
                </a:ext>
              </a:extLst>
            </p:cNvPr>
            <p:cNvGrpSpPr>
              <a:grpSpLocks/>
            </p:cNvGrpSpPr>
            <p:nvPr/>
          </p:nvGrpSpPr>
          <p:grpSpPr bwMode="auto">
            <a:xfrm rot="2712556">
              <a:off x="1279" y="2080"/>
              <a:ext cx="712" cy="360"/>
              <a:chOff x="768" y="2232"/>
              <a:chExt cx="624" cy="312"/>
            </a:xfrm>
          </p:grpSpPr>
          <p:sp>
            <p:nvSpPr>
              <p:cNvPr id="42" name="Line 45">
                <a:extLst>
                  <a:ext uri="{FF2B5EF4-FFF2-40B4-BE49-F238E27FC236}">
                    <a16:creationId xmlns:a16="http://schemas.microsoft.com/office/drawing/2014/main" id="{4AAB134E-343F-456D-8D5D-B2E9AA205C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232"/>
                <a:ext cx="624" cy="312"/>
              </a:xfrm>
              <a:prstGeom prst="line">
                <a:avLst/>
              </a:prstGeom>
              <a:noFill/>
              <a:ln w="12700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AutoShape 46">
                <a:extLst>
                  <a:ext uri="{FF2B5EF4-FFF2-40B4-BE49-F238E27FC236}">
                    <a16:creationId xmlns:a16="http://schemas.microsoft.com/office/drawing/2014/main" id="{84985ED2-F279-434D-9223-6FC6ABC99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2256"/>
                <a:ext cx="96" cy="48"/>
              </a:xfrm>
              <a:prstGeom prst="rtTriangle">
                <a:avLst/>
              </a:prstGeom>
              <a:solidFill>
                <a:srgbClr val="D0632C"/>
              </a:solidFill>
              <a:ln w="9525">
                <a:solidFill>
                  <a:srgbClr val="D0632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44" name="Line 47">
                <a:extLst>
                  <a:ext uri="{FF2B5EF4-FFF2-40B4-BE49-F238E27FC236}">
                    <a16:creationId xmlns:a16="http://schemas.microsoft.com/office/drawing/2014/main" id="{247D5F68-A922-43FD-8057-8FACE1D94A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232"/>
                <a:ext cx="48" cy="24"/>
              </a:xfrm>
              <a:prstGeom prst="line">
                <a:avLst/>
              </a:prstGeom>
              <a:noFill/>
              <a:ln w="19050">
                <a:solidFill>
                  <a:srgbClr val="D063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7" name="Group 49">
            <a:extLst>
              <a:ext uri="{FF2B5EF4-FFF2-40B4-BE49-F238E27FC236}">
                <a16:creationId xmlns:a16="http://schemas.microsoft.com/office/drawing/2014/main" id="{2862F1C1-6E1C-4145-9695-EA009838CE3B}"/>
              </a:ext>
            </a:extLst>
          </p:cNvPr>
          <p:cNvGrpSpPr>
            <a:grpSpLocks/>
          </p:cNvGrpSpPr>
          <p:nvPr/>
        </p:nvGrpSpPr>
        <p:grpSpPr bwMode="auto">
          <a:xfrm rot="1801102">
            <a:off x="7254875" y="3111500"/>
            <a:ext cx="1139825" cy="565150"/>
            <a:chOff x="768" y="2232"/>
            <a:chExt cx="624" cy="312"/>
          </a:xfrm>
        </p:grpSpPr>
        <p:sp>
          <p:nvSpPr>
            <p:cNvPr id="58" name="Line 50">
              <a:extLst>
                <a:ext uri="{FF2B5EF4-FFF2-40B4-BE49-F238E27FC236}">
                  <a16:creationId xmlns:a16="http://schemas.microsoft.com/office/drawing/2014/main" id="{E7DCA4AD-5AA8-48DE-B153-D32815C344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232"/>
              <a:ext cx="624" cy="312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AutoShape 51">
              <a:extLst>
                <a:ext uri="{FF2B5EF4-FFF2-40B4-BE49-F238E27FC236}">
                  <a16:creationId xmlns:a16="http://schemas.microsoft.com/office/drawing/2014/main" id="{3C225127-63A2-4B9E-9CCF-8CDACDB4B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256"/>
              <a:ext cx="96" cy="48"/>
            </a:xfrm>
            <a:prstGeom prst="rtTriangle">
              <a:avLst/>
            </a:prstGeom>
            <a:solidFill>
              <a:srgbClr val="D0632C"/>
            </a:solidFill>
            <a:ln w="9525">
              <a:solidFill>
                <a:srgbClr val="D0632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60" name="Line 52">
              <a:extLst>
                <a:ext uri="{FF2B5EF4-FFF2-40B4-BE49-F238E27FC236}">
                  <a16:creationId xmlns:a16="http://schemas.microsoft.com/office/drawing/2014/main" id="{789B0427-D5FC-403F-B8A6-F051B3CE3C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232"/>
              <a:ext cx="48" cy="24"/>
            </a:xfrm>
            <a:prstGeom prst="line">
              <a:avLst/>
            </a:prstGeom>
            <a:noFill/>
            <a:ln w="19050">
              <a:solidFill>
                <a:srgbClr val="D063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" name="Group 53">
            <a:extLst>
              <a:ext uri="{FF2B5EF4-FFF2-40B4-BE49-F238E27FC236}">
                <a16:creationId xmlns:a16="http://schemas.microsoft.com/office/drawing/2014/main" id="{D8AA1846-B61E-4CCA-95FA-246A519D5D33}"/>
              </a:ext>
            </a:extLst>
          </p:cNvPr>
          <p:cNvGrpSpPr>
            <a:grpSpLocks/>
          </p:cNvGrpSpPr>
          <p:nvPr/>
        </p:nvGrpSpPr>
        <p:grpSpPr bwMode="auto">
          <a:xfrm rot="1801102">
            <a:off x="8218488" y="3130550"/>
            <a:ext cx="1141412" cy="565150"/>
            <a:chOff x="768" y="2232"/>
            <a:chExt cx="624" cy="312"/>
          </a:xfrm>
        </p:grpSpPr>
        <p:sp>
          <p:nvSpPr>
            <p:cNvPr id="62" name="Line 54">
              <a:extLst>
                <a:ext uri="{FF2B5EF4-FFF2-40B4-BE49-F238E27FC236}">
                  <a16:creationId xmlns:a16="http://schemas.microsoft.com/office/drawing/2014/main" id="{54058C45-3D0A-4F91-AB0B-D890031587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232"/>
              <a:ext cx="624" cy="312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AutoShape 55">
              <a:extLst>
                <a:ext uri="{FF2B5EF4-FFF2-40B4-BE49-F238E27FC236}">
                  <a16:creationId xmlns:a16="http://schemas.microsoft.com/office/drawing/2014/main" id="{E3806C60-7735-44EA-94A8-79FC50321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256"/>
              <a:ext cx="96" cy="48"/>
            </a:xfrm>
            <a:prstGeom prst="rtTriangle">
              <a:avLst/>
            </a:prstGeom>
            <a:solidFill>
              <a:srgbClr val="D0632C"/>
            </a:solidFill>
            <a:ln w="9525">
              <a:solidFill>
                <a:srgbClr val="D0632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64" name="Line 56">
              <a:extLst>
                <a:ext uri="{FF2B5EF4-FFF2-40B4-BE49-F238E27FC236}">
                  <a16:creationId xmlns:a16="http://schemas.microsoft.com/office/drawing/2014/main" id="{74790B7F-BB5F-4EE6-9FE6-AC67DC16AB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232"/>
              <a:ext cx="48" cy="24"/>
            </a:xfrm>
            <a:prstGeom prst="line">
              <a:avLst/>
            </a:prstGeom>
            <a:noFill/>
            <a:ln w="19050">
              <a:solidFill>
                <a:srgbClr val="D063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" name="Group 57">
            <a:extLst>
              <a:ext uri="{FF2B5EF4-FFF2-40B4-BE49-F238E27FC236}">
                <a16:creationId xmlns:a16="http://schemas.microsoft.com/office/drawing/2014/main" id="{877229B0-A1CD-4D72-9125-AC3EE20C4A03}"/>
              </a:ext>
            </a:extLst>
          </p:cNvPr>
          <p:cNvGrpSpPr>
            <a:grpSpLocks/>
          </p:cNvGrpSpPr>
          <p:nvPr/>
        </p:nvGrpSpPr>
        <p:grpSpPr bwMode="auto">
          <a:xfrm rot="2712556">
            <a:off x="7501731" y="2977357"/>
            <a:ext cx="1127125" cy="569912"/>
            <a:chOff x="768" y="2232"/>
            <a:chExt cx="624" cy="312"/>
          </a:xfrm>
        </p:grpSpPr>
        <p:sp>
          <p:nvSpPr>
            <p:cNvPr id="66" name="Line 58">
              <a:extLst>
                <a:ext uri="{FF2B5EF4-FFF2-40B4-BE49-F238E27FC236}">
                  <a16:creationId xmlns:a16="http://schemas.microsoft.com/office/drawing/2014/main" id="{2973D381-DDD5-4F59-A813-5737FE7E6D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232"/>
              <a:ext cx="624" cy="312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AutoShape 59">
              <a:extLst>
                <a:ext uri="{FF2B5EF4-FFF2-40B4-BE49-F238E27FC236}">
                  <a16:creationId xmlns:a16="http://schemas.microsoft.com/office/drawing/2014/main" id="{945C6F80-C3B3-4F19-A287-0DE451D31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256"/>
              <a:ext cx="96" cy="48"/>
            </a:xfrm>
            <a:prstGeom prst="rtTriangle">
              <a:avLst/>
            </a:prstGeom>
            <a:solidFill>
              <a:srgbClr val="D0632C"/>
            </a:solidFill>
            <a:ln w="9525">
              <a:solidFill>
                <a:srgbClr val="D0632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68" name="Line 60">
              <a:extLst>
                <a:ext uri="{FF2B5EF4-FFF2-40B4-BE49-F238E27FC236}">
                  <a16:creationId xmlns:a16="http://schemas.microsoft.com/office/drawing/2014/main" id="{D23B74BE-C5AE-4A47-8379-22789C5448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232"/>
              <a:ext cx="48" cy="24"/>
            </a:xfrm>
            <a:prstGeom prst="line">
              <a:avLst/>
            </a:prstGeom>
            <a:noFill/>
            <a:ln w="19050">
              <a:solidFill>
                <a:srgbClr val="D063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" name="Group 61">
            <a:extLst>
              <a:ext uri="{FF2B5EF4-FFF2-40B4-BE49-F238E27FC236}">
                <a16:creationId xmlns:a16="http://schemas.microsoft.com/office/drawing/2014/main" id="{29842C43-3C1A-4B84-8AAC-D36743D0F177}"/>
              </a:ext>
            </a:extLst>
          </p:cNvPr>
          <p:cNvGrpSpPr>
            <a:grpSpLocks/>
          </p:cNvGrpSpPr>
          <p:nvPr/>
        </p:nvGrpSpPr>
        <p:grpSpPr bwMode="auto">
          <a:xfrm rot="2712556">
            <a:off x="9167019" y="3239294"/>
            <a:ext cx="1130300" cy="569912"/>
            <a:chOff x="768" y="2232"/>
            <a:chExt cx="624" cy="312"/>
          </a:xfrm>
        </p:grpSpPr>
        <p:sp>
          <p:nvSpPr>
            <p:cNvPr id="70" name="Line 62">
              <a:extLst>
                <a:ext uri="{FF2B5EF4-FFF2-40B4-BE49-F238E27FC236}">
                  <a16:creationId xmlns:a16="http://schemas.microsoft.com/office/drawing/2014/main" id="{BD5DD7D2-D252-4A36-9979-CE43E3FA3A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232"/>
              <a:ext cx="624" cy="312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AutoShape 63">
              <a:extLst>
                <a:ext uri="{FF2B5EF4-FFF2-40B4-BE49-F238E27FC236}">
                  <a16:creationId xmlns:a16="http://schemas.microsoft.com/office/drawing/2014/main" id="{9ADE815A-7A98-4C9C-B185-936A71FFC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256"/>
              <a:ext cx="96" cy="48"/>
            </a:xfrm>
            <a:prstGeom prst="rtTriangle">
              <a:avLst/>
            </a:prstGeom>
            <a:solidFill>
              <a:srgbClr val="D0632C"/>
            </a:solidFill>
            <a:ln w="9525">
              <a:solidFill>
                <a:srgbClr val="D0632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72" name="Line 64">
              <a:extLst>
                <a:ext uri="{FF2B5EF4-FFF2-40B4-BE49-F238E27FC236}">
                  <a16:creationId xmlns:a16="http://schemas.microsoft.com/office/drawing/2014/main" id="{BCD7255E-168D-426D-A4EC-E5FEE0CEAA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232"/>
              <a:ext cx="48" cy="24"/>
            </a:xfrm>
            <a:prstGeom prst="line">
              <a:avLst/>
            </a:prstGeom>
            <a:noFill/>
            <a:ln w="19050">
              <a:solidFill>
                <a:srgbClr val="D063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" name="Text Box 65">
            <a:extLst>
              <a:ext uri="{FF2B5EF4-FFF2-40B4-BE49-F238E27FC236}">
                <a16:creationId xmlns:a16="http://schemas.microsoft.com/office/drawing/2014/main" id="{6F391DAD-E9F5-46F3-953F-6CF365DED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4" y="228600"/>
            <a:ext cx="295116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OVERSHOOTING</a:t>
            </a:r>
          </a:p>
          <a:p>
            <a:pPr algn="ctr" eaLnBrk="1" hangingPunct="1"/>
            <a:r>
              <a:rPr lang="en-US" alt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THE MARK</a:t>
            </a:r>
          </a:p>
        </p:txBody>
      </p:sp>
      <p:sp>
        <p:nvSpPr>
          <p:cNvPr id="74" name="Text Box 68">
            <a:extLst>
              <a:ext uri="{FF2B5EF4-FFF2-40B4-BE49-F238E27FC236}">
                <a16:creationId xmlns:a16="http://schemas.microsoft.com/office/drawing/2014/main" id="{83F7C3DB-4578-46C4-8CF2-8DAB2491C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28600"/>
            <a:ext cx="27400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THE GOSPEL TARGET</a:t>
            </a:r>
          </a:p>
        </p:txBody>
      </p:sp>
      <p:grpSp>
        <p:nvGrpSpPr>
          <p:cNvPr id="75" name="Group 115">
            <a:extLst>
              <a:ext uri="{FF2B5EF4-FFF2-40B4-BE49-F238E27FC236}">
                <a16:creationId xmlns:a16="http://schemas.microsoft.com/office/drawing/2014/main" id="{0A4A2073-6C17-43D2-BB25-170128A49819}"/>
              </a:ext>
            </a:extLst>
          </p:cNvPr>
          <p:cNvGrpSpPr>
            <a:grpSpLocks/>
          </p:cNvGrpSpPr>
          <p:nvPr/>
        </p:nvGrpSpPr>
        <p:grpSpPr bwMode="auto">
          <a:xfrm>
            <a:off x="7504900" y="1371530"/>
            <a:ext cx="2934500" cy="3553144"/>
            <a:chOff x="5904700" y="4500562"/>
            <a:chExt cx="2934500" cy="3552814"/>
          </a:xfrm>
        </p:grpSpPr>
        <p:sp>
          <p:nvSpPr>
            <p:cNvPr id="76" name="Text Box 67">
              <a:extLst>
                <a:ext uri="{FF2B5EF4-FFF2-40B4-BE49-F238E27FC236}">
                  <a16:creationId xmlns:a16="http://schemas.microsoft.com/office/drawing/2014/main" id="{F84A6235-1ACF-4BBD-AB91-5345C24C62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4700" y="7376331"/>
              <a:ext cx="2934500" cy="677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DEADLY VIRTUES</a:t>
              </a:r>
            </a:p>
            <a:p>
              <a:pPr algn="ctr" eaLnBrk="1" hangingPunct="1"/>
              <a:r>
                <a:rPr lang="en-US" altLang="en-US" dirty="0">
                  <a:solidFill>
                    <a:srgbClr val="FF0000"/>
                  </a:solidFill>
                  <a:latin typeface="Calibri" panose="020F0502020204030204" pitchFamily="34" charset="0"/>
                </a:rPr>
                <a:t>Death, Sorrow, Misery</a:t>
              </a:r>
            </a:p>
          </p:txBody>
        </p:sp>
        <p:sp>
          <p:nvSpPr>
            <p:cNvPr id="77" name="Rectangle 69">
              <a:extLst>
                <a:ext uri="{FF2B5EF4-FFF2-40B4-BE49-F238E27FC236}">
                  <a16:creationId xmlns:a16="http://schemas.microsoft.com/office/drawing/2014/main" id="{F6D1685F-2A80-4DEB-A8DD-DFFA4227B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4500562"/>
              <a:ext cx="2667000" cy="533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78" name="Group 114">
            <a:extLst>
              <a:ext uri="{FF2B5EF4-FFF2-40B4-BE49-F238E27FC236}">
                <a16:creationId xmlns:a16="http://schemas.microsoft.com/office/drawing/2014/main" id="{FD21ACAE-ACB5-4404-8DD9-3AB60505BB48}"/>
              </a:ext>
            </a:extLst>
          </p:cNvPr>
          <p:cNvGrpSpPr>
            <a:grpSpLocks/>
          </p:cNvGrpSpPr>
          <p:nvPr/>
        </p:nvGrpSpPr>
        <p:grpSpPr bwMode="auto">
          <a:xfrm>
            <a:off x="1797050" y="1395490"/>
            <a:ext cx="2939670" cy="3529707"/>
            <a:chOff x="273050" y="4500562"/>
            <a:chExt cx="2939670" cy="3529340"/>
          </a:xfrm>
        </p:grpSpPr>
        <p:sp>
          <p:nvSpPr>
            <p:cNvPr id="79" name="Text Box 66">
              <a:extLst>
                <a:ext uri="{FF2B5EF4-FFF2-40B4-BE49-F238E27FC236}">
                  <a16:creationId xmlns:a16="http://schemas.microsoft.com/office/drawing/2014/main" id="{D12135A2-5F4E-4EC0-967F-68CF761A90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050" y="7352864"/>
              <a:ext cx="2939670" cy="67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DEADLY VICES</a:t>
              </a:r>
            </a:p>
            <a:p>
              <a:pPr algn="ctr" eaLnBrk="1" hangingPunct="1"/>
              <a:r>
                <a:rPr lang="en-US" altLang="en-US" dirty="0">
                  <a:solidFill>
                    <a:srgbClr val="FF0000"/>
                  </a:solidFill>
                  <a:latin typeface="Calibri" panose="020F0502020204030204" pitchFamily="34" charset="0"/>
                </a:rPr>
                <a:t>Death, Sorrow, Misery</a:t>
              </a:r>
            </a:p>
          </p:txBody>
        </p:sp>
        <p:sp>
          <p:nvSpPr>
            <p:cNvPr id="80" name="Rectangle 71">
              <a:extLst>
                <a:ext uri="{FF2B5EF4-FFF2-40B4-BE49-F238E27FC236}">
                  <a16:creationId xmlns:a16="http://schemas.microsoft.com/office/drawing/2014/main" id="{5F09809E-F0DB-451A-A215-B89B978C7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" y="4500562"/>
              <a:ext cx="2687638" cy="533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</p:grpSp>
      <p:sp>
        <p:nvSpPr>
          <p:cNvPr id="81" name="Text Box 48">
            <a:extLst>
              <a:ext uri="{FF2B5EF4-FFF2-40B4-BE49-F238E27FC236}">
                <a16:creationId xmlns:a16="http://schemas.microsoft.com/office/drawing/2014/main" id="{84E18B45-74A6-4AEA-8271-4E061C4D3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114" y="228600"/>
            <a:ext cx="2935286" cy="7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UNDERSHOOTING</a:t>
            </a:r>
          </a:p>
          <a:p>
            <a:pPr algn="ctr" eaLnBrk="1" hangingPunct="1"/>
            <a:r>
              <a:rPr lang="en-US" alt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THE MARK</a:t>
            </a:r>
          </a:p>
        </p:txBody>
      </p:sp>
      <p:sp>
        <p:nvSpPr>
          <p:cNvPr id="82" name="TextBox 99">
            <a:extLst>
              <a:ext uri="{FF2B5EF4-FFF2-40B4-BE49-F238E27FC236}">
                <a16:creationId xmlns:a16="http://schemas.microsoft.com/office/drawing/2014/main" id="{85D6EC85-2050-4445-A75C-0EBF1232F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969000"/>
            <a:ext cx="2424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Destroy the Wicked Who</a:t>
            </a:r>
          </a:p>
          <a:p>
            <a:pPr algn="ctr" eaLnBrk="1" hangingPunct="1"/>
            <a:r>
              <a:rPr lang="en-US" alt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Are Not religiously Inclined</a:t>
            </a:r>
          </a:p>
        </p:txBody>
      </p:sp>
      <p:sp>
        <p:nvSpPr>
          <p:cNvPr id="83" name="TextBox 100">
            <a:extLst>
              <a:ext uri="{FF2B5EF4-FFF2-40B4-BE49-F238E27FC236}">
                <a16:creationId xmlns:a16="http://schemas.microsoft.com/office/drawing/2014/main" id="{F7008151-12E4-4A8A-AA6E-C02BFB127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7475" y="5969000"/>
            <a:ext cx="2473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Destroy the Righteous Who</a:t>
            </a:r>
          </a:p>
          <a:p>
            <a:pPr algn="ctr" eaLnBrk="1" hangingPunct="1"/>
            <a:r>
              <a:rPr lang="en-US" alt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Are Religiously Inclined</a:t>
            </a:r>
          </a:p>
        </p:txBody>
      </p:sp>
      <p:sp>
        <p:nvSpPr>
          <p:cNvPr id="84" name="TextBox 109">
            <a:extLst>
              <a:ext uri="{FF2B5EF4-FFF2-40B4-BE49-F238E27FC236}">
                <a16:creationId xmlns:a16="http://schemas.microsoft.com/office/drawing/2014/main" id="{6E483AEC-D851-4A47-93CF-F1FD0C7B0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414" y="2374942"/>
            <a:ext cx="2945241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solidFill>
                  <a:srgbClr val="FF0000"/>
                </a:solidFill>
                <a:latin typeface="Calibri" panose="020F0502020204030204" pitchFamily="34" charset="0"/>
              </a:rPr>
              <a:t>CARNALITY</a:t>
            </a:r>
          </a:p>
          <a:p>
            <a:pPr algn="ctr" eaLnBrk="1" hangingPunct="1"/>
            <a:r>
              <a:rPr lang="en-US" altLang="en-US" sz="1200" dirty="0">
                <a:solidFill>
                  <a:srgbClr val="FF0000"/>
                </a:solidFill>
                <a:latin typeface="Calibri" panose="020F0502020204030204" pitchFamily="34" charset="0"/>
              </a:rPr>
              <a:t>WORLDLINESS</a:t>
            </a:r>
          </a:p>
        </p:txBody>
      </p:sp>
      <p:sp>
        <p:nvSpPr>
          <p:cNvPr id="85" name="TextBox 110">
            <a:extLst>
              <a:ext uri="{FF2B5EF4-FFF2-40B4-BE49-F238E27FC236}">
                <a16:creationId xmlns:a16="http://schemas.microsoft.com/office/drawing/2014/main" id="{A6F47B98-7CF0-4AE4-A7E2-5D577F352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7026" y="2384252"/>
            <a:ext cx="7809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00" dirty="0">
                <a:solidFill>
                  <a:srgbClr val="FF0000"/>
                </a:solidFill>
                <a:latin typeface="Calibri" panose="020F0502020204030204" pitchFamily="34" charset="0"/>
              </a:rPr>
              <a:t>FALSE</a:t>
            </a:r>
          </a:p>
          <a:p>
            <a:pPr algn="ctr" eaLnBrk="1" hangingPunct="1"/>
            <a:r>
              <a:rPr lang="en-US" altLang="en-US" sz="1100" dirty="0">
                <a:solidFill>
                  <a:srgbClr val="FF0000"/>
                </a:solidFill>
                <a:latin typeface="Calibri" panose="020F0502020204030204" pitchFamily="34" charset="0"/>
              </a:rPr>
              <a:t>DOCTRINE</a:t>
            </a:r>
          </a:p>
        </p:txBody>
      </p:sp>
      <p:sp>
        <p:nvSpPr>
          <p:cNvPr id="86" name="Rectangle 2">
            <a:extLst>
              <a:ext uri="{FF2B5EF4-FFF2-40B4-BE49-F238E27FC236}">
                <a16:creationId xmlns:a16="http://schemas.microsoft.com/office/drawing/2014/main" id="{FF49A825-2CA3-4D83-AB7F-4BD801FF1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1371600"/>
            <a:ext cx="2477894" cy="53340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7" name="Text Box 70">
            <a:extLst>
              <a:ext uri="{FF2B5EF4-FFF2-40B4-BE49-F238E27FC236}">
                <a16:creationId xmlns:a16="http://schemas.microsoft.com/office/drawing/2014/main" id="{BCFD83E3-139D-44D0-93A9-00BA56DC9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4366" y="984203"/>
            <a:ext cx="19766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>
                <a:latin typeface="Calibri" panose="020F0502020204030204" pitchFamily="34" charset="0"/>
              </a:rPr>
              <a:t>A Religious Vow of: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41B8040-9695-458D-94D2-0CA5006CA2B6}"/>
              </a:ext>
            </a:extLst>
          </p:cNvPr>
          <p:cNvCxnSpPr/>
          <p:nvPr/>
        </p:nvCxnSpPr>
        <p:spPr>
          <a:xfrm rot="5400000">
            <a:off x="1296988" y="3429000"/>
            <a:ext cx="6858000" cy="317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98F3B33-ECEE-4E34-B9FD-59674B8AAE54}"/>
              </a:ext>
            </a:extLst>
          </p:cNvPr>
          <p:cNvCxnSpPr/>
          <p:nvPr/>
        </p:nvCxnSpPr>
        <p:spPr>
          <a:xfrm rot="5400000">
            <a:off x="4037012" y="3429000"/>
            <a:ext cx="6858000" cy="317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 Box 3">
            <a:extLst>
              <a:ext uri="{FF2B5EF4-FFF2-40B4-BE49-F238E27FC236}">
                <a16:creationId xmlns:a16="http://schemas.microsoft.com/office/drawing/2014/main" id="{7DF65432-5D15-4051-A97A-B555358FF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9856" y="1417824"/>
            <a:ext cx="2465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latin typeface="Calibri" panose="020F0502020204030204" pitchFamily="34" charset="0"/>
              </a:rPr>
              <a:t>Law of Sacrifice</a:t>
            </a:r>
          </a:p>
        </p:txBody>
      </p:sp>
      <p:sp>
        <p:nvSpPr>
          <p:cNvPr id="91" name="Text Box 3">
            <a:extLst>
              <a:ext uri="{FF2B5EF4-FFF2-40B4-BE49-F238E27FC236}">
                <a16:creationId xmlns:a16="http://schemas.microsoft.com/office/drawing/2014/main" id="{ABB39B76-9D8A-4436-950E-F9FA57160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353" y="1447391"/>
            <a:ext cx="26479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latin typeface="Calibri" panose="020F0502020204030204" pitchFamily="34" charset="0"/>
              </a:rPr>
              <a:t>Self-Indulgence</a:t>
            </a:r>
          </a:p>
        </p:txBody>
      </p:sp>
      <p:sp>
        <p:nvSpPr>
          <p:cNvPr id="92" name="Text Box 3">
            <a:extLst>
              <a:ext uri="{FF2B5EF4-FFF2-40B4-BE49-F238E27FC236}">
                <a16:creationId xmlns:a16="http://schemas.microsoft.com/office/drawing/2014/main" id="{4243F49D-FE0C-42AD-90B7-8ECF0F56A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1427272"/>
            <a:ext cx="2679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latin typeface="Calibri" panose="020F0502020204030204" pitchFamily="34" charset="0"/>
              </a:rPr>
              <a:t>Self-Sacrifice</a:t>
            </a:r>
          </a:p>
        </p:txBody>
      </p:sp>
      <p:sp>
        <p:nvSpPr>
          <p:cNvPr id="96" name="Text Box 70">
            <a:extLst>
              <a:ext uri="{FF2B5EF4-FFF2-40B4-BE49-F238E27FC236}">
                <a16:creationId xmlns:a16="http://schemas.microsoft.com/office/drawing/2014/main" id="{DB6B439B-98D8-4A9E-9ACC-14A8F898C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174" y="5024735"/>
            <a:ext cx="29432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Unrestrained </a:t>
            </a:r>
          </a:p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Self-Gratification</a:t>
            </a:r>
          </a:p>
        </p:txBody>
      </p:sp>
      <p:sp>
        <p:nvSpPr>
          <p:cNvPr id="97" name="Text Box 70">
            <a:extLst>
              <a:ext uri="{FF2B5EF4-FFF2-40B4-BE49-F238E27FC236}">
                <a16:creationId xmlns:a16="http://schemas.microsoft.com/office/drawing/2014/main" id="{934B780D-CA2D-4340-ADD8-818D3293D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6173" y="5024735"/>
            <a:ext cx="29249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Unrestrained </a:t>
            </a:r>
          </a:p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Self-Desertion</a:t>
            </a:r>
          </a:p>
        </p:txBody>
      </p:sp>
      <p:sp>
        <p:nvSpPr>
          <p:cNvPr id="98" name="Text Box 70">
            <a:extLst>
              <a:ext uri="{FF2B5EF4-FFF2-40B4-BE49-F238E27FC236}">
                <a16:creationId xmlns:a16="http://schemas.microsoft.com/office/drawing/2014/main" id="{0467CD7B-8880-409A-93C5-B70DE58BD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024735"/>
            <a:ext cx="29432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Calculated </a:t>
            </a:r>
          </a:p>
          <a:p>
            <a:pPr algn="ctr" eaLnBrk="1" hangingPunct="1"/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Self-Progression</a:t>
            </a:r>
          </a:p>
        </p:txBody>
      </p:sp>
    </p:spTree>
    <p:extLst>
      <p:ext uri="{BB962C8B-B14F-4D97-AF65-F5344CB8AC3E}">
        <p14:creationId xmlns:p14="http://schemas.microsoft.com/office/powerpoint/2010/main" val="383475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81" grpId="0"/>
      <p:bldP spid="82" grpId="0"/>
      <p:bldP spid="83" grpId="0"/>
      <p:bldP spid="84" grpId="0"/>
      <p:bldP spid="85" grpId="0"/>
      <p:bldP spid="87" grpId="0"/>
      <p:bldP spid="91" grpId="0"/>
      <p:bldP spid="92" grpId="0"/>
      <p:bldP spid="96" grpId="0"/>
      <p:bldP spid="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©ChristianEternalism.org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9</a:t>
            </a:fld>
            <a:endParaRPr lang="en-US" dirty="0"/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996B33FC-9F85-409C-A61E-1BCCED7C4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FF00"/>
                </a:solidFill>
                <a:latin typeface="+mn-lt"/>
              </a:rPr>
              <a:t>Christ’s Atoning Sacrifice: Is He Better Off or Worse Off?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C72575-8204-4CCE-8CE0-9C8BB09D8147}"/>
              </a:ext>
            </a:extLst>
          </p:cNvPr>
          <p:cNvSpPr/>
          <p:nvPr/>
        </p:nvSpPr>
        <p:spPr>
          <a:xfrm>
            <a:off x="173182" y="593147"/>
            <a:ext cx="11942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FF00"/>
                </a:solidFill>
                <a:latin typeface="+mn-lt"/>
              </a:rPr>
              <a:t>Moses 1:39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For behold, this is </a:t>
            </a:r>
            <a:r>
              <a:rPr lang="en-US" sz="2400" dirty="0">
                <a:solidFill>
                  <a:srgbClr val="00FF00"/>
                </a:solidFill>
                <a:latin typeface="+mn-lt"/>
              </a:rPr>
              <a:t>my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work and </a:t>
            </a:r>
            <a:r>
              <a:rPr lang="en-US" sz="2400" dirty="0">
                <a:solidFill>
                  <a:srgbClr val="00FF00"/>
                </a:solidFill>
                <a:latin typeface="+mn-lt"/>
              </a:rPr>
              <a:t>my glory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—to bring to pass the immortality and eternal </a:t>
            </a:r>
            <a:r>
              <a:rPr lang="en-US" sz="2400" dirty="0">
                <a:solidFill>
                  <a:srgbClr val="00FF00"/>
                </a:solidFill>
                <a:latin typeface="+mn-lt"/>
              </a:rPr>
              <a:t>life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of man.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3094E7-85F0-4DFE-8A95-2E567EA7A78E}"/>
              </a:ext>
            </a:extLst>
          </p:cNvPr>
          <p:cNvSpPr/>
          <p:nvPr/>
        </p:nvSpPr>
        <p:spPr>
          <a:xfrm>
            <a:off x="173182" y="1645146"/>
            <a:ext cx="11942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FF00"/>
                </a:solidFill>
                <a:latin typeface="+mn-lt"/>
              </a:rPr>
              <a:t>2 Peter 1:17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For he received from God the Father </a:t>
            </a:r>
            <a:r>
              <a:rPr lang="en-US" sz="2400" dirty="0" err="1">
                <a:solidFill>
                  <a:srgbClr val="00FF00"/>
                </a:solidFill>
                <a:latin typeface="+mn-lt"/>
              </a:rPr>
              <a:t>honour</a:t>
            </a:r>
            <a:r>
              <a:rPr lang="en-US" sz="2400" dirty="0">
                <a:solidFill>
                  <a:srgbClr val="00FF00"/>
                </a:solidFill>
                <a:latin typeface="+mn-lt"/>
              </a:rPr>
              <a:t> and glory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when there came such a voice to him from the </a:t>
            </a:r>
            <a:r>
              <a:rPr lang="en-US" sz="2400" dirty="0">
                <a:solidFill>
                  <a:srgbClr val="00FF00"/>
                </a:solidFill>
                <a:latin typeface="+mn-lt"/>
              </a:rPr>
              <a:t>excellent glory,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This is my beloved Son, in whom I am well pleased.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313E51-BB81-453C-A07E-ACAF856ED72B}"/>
              </a:ext>
            </a:extLst>
          </p:cNvPr>
          <p:cNvSpPr/>
          <p:nvPr/>
        </p:nvSpPr>
        <p:spPr>
          <a:xfrm>
            <a:off x="152400" y="2857143"/>
            <a:ext cx="11942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FF00"/>
                </a:solidFill>
                <a:latin typeface="+mn-lt"/>
              </a:rPr>
              <a:t>Timothy 3:16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...God was manifest in the flesh, justified in the Spirit, seen of angels, preached unto the Gentiles, believed on in the world, </a:t>
            </a:r>
            <a:r>
              <a:rPr lang="en-US" sz="2400" dirty="0">
                <a:solidFill>
                  <a:srgbClr val="00FF00"/>
                </a:solidFill>
                <a:latin typeface="+mn-lt"/>
              </a:rPr>
              <a:t>received up into glory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355E80-974D-4D4A-8778-D0C9E6409C7C}"/>
              </a:ext>
            </a:extLst>
          </p:cNvPr>
          <p:cNvSpPr/>
          <p:nvPr/>
        </p:nvSpPr>
        <p:spPr>
          <a:xfrm>
            <a:off x="152400" y="4069140"/>
            <a:ext cx="11942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FF00"/>
                </a:solidFill>
                <a:latin typeface="+mn-lt"/>
              </a:rPr>
              <a:t>Alma 26:16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Therefore, let us glory, yea, we will </a:t>
            </a:r>
            <a:r>
              <a:rPr lang="en-US" sz="2400" dirty="0">
                <a:solidFill>
                  <a:srgbClr val="00FF00"/>
                </a:solidFill>
                <a:latin typeface="+mn-lt"/>
              </a:rPr>
              <a:t>glory in the Lord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; yea, we will rejoice, for our joy is full; yea, we will </a:t>
            </a:r>
            <a:r>
              <a:rPr lang="en-US" sz="2400" dirty="0">
                <a:solidFill>
                  <a:srgbClr val="00FF00"/>
                </a:solidFill>
                <a:latin typeface="+mn-lt"/>
              </a:rPr>
              <a:t>praise our God forever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. Behold, </a:t>
            </a:r>
            <a:r>
              <a:rPr lang="en-US" sz="2400" dirty="0">
                <a:solidFill>
                  <a:srgbClr val="00FF00"/>
                </a:solidFill>
                <a:latin typeface="+mn-lt"/>
              </a:rPr>
              <a:t>who can glory too much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in the Lord? Yea, who can say too much of his </a:t>
            </a:r>
            <a:r>
              <a:rPr lang="en-US" sz="2400" dirty="0">
                <a:solidFill>
                  <a:srgbClr val="00FF00"/>
                </a:solidFill>
                <a:latin typeface="+mn-lt"/>
              </a:rPr>
              <a:t>great power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, and of his mercy, and of his long-suffering towards the children of men?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6B5E15-6907-4D2B-9413-EA1B90E71EA1}"/>
              </a:ext>
            </a:extLst>
          </p:cNvPr>
          <p:cNvSpPr/>
          <p:nvPr/>
        </p:nvSpPr>
        <p:spPr>
          <a:xfrm>
            <a:off x="152400" y="6019800"/>
            <a:ext cx="8970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FF00"/>
                </a:solidFill>
                <a:latin typeface="+mn-lt"/>
              </a:rPr>
              <a:t>1 Peter 5:11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To him be </a:t>
            </a:r>
            <a:r>
              <a:rPr lang="en-US" sz="2400" dirty="0">
                <a:solidFill>
                  <a:srgbClr val="00FF00"/>
                </a:solidFill>
                <a:latin typeface="+mn-lt"/>
              </a:rPr>
              <a:t>glory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and </a:t>
            </a:r>
            <a:r>
              <a:rPr lang="en-US" sz="2400" dirty="0">
                <a:solidFill>
                  <a:srgbClr val="00FF00"/>
                </a:solidFill>
                <a:latin typeface="+mn-lt"/>
              </a:rPr>
              <a:t>dominion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for ever and ever. Amen.</a:t>
            </a:r>
          </a:p>
        </p:txBody>
      </p:sp>
    </p:spTree>
    <p:extLst>
      <p:ext uri="{BB962C8B-B14F-4D97-AF65-F5344CB8AC3E}">
        <p14:creationId xmlns:p14="http://schemas.microsoft.com/office/powerpoint/2010/main" val="196796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03ef5274-90b8-4b3f-8a76-b4c36a43e904}" enabled="1" method="Privileged" siteId="{61e6eeb3-5fd7-4aaa-ae3c-61e8deb09b7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15417</TotalTime>
  <Words>1806</Words>
  <Application>Microsoft Office PowerPoint</Application>
  <PresentationFormat>Widescreen</PresentationFormat>
  <Paragraphs>104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Dale Eaton</cp:lastModifiedBy>
  <cp:revision>1196</cp:revision>
  <dcterms:created xsi:type="dcterms:W3CDTF">2010-04-18T05:26:50Z</dcterms:created>
  <dcterms:modified xsi:type="dcterms:W3CDTF">2022-12-28T00:21:39Z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dc3d3d8-6bdc-485e-b6f2-a0ac58658b4a_Enabled">
    <vt:lpwstr>True</vt:lpwstr>
  </property>
  <property fmtid="{D5CDD505-2E9C-101B-9397-08002B2CF9AE}" pid="3" name="MSIP_Label_bdc3d3d8-6bdc-485e-b6f2-a0ac58658b4a_SiteId">
    <vt:lpwstr>61e6eeb3-5fd7-4aaa-ae3c-61e8deb09b79</vt:lpwstr>
  </property>
  <property fmtid="{D5CDD505-2E9C-101B-9397-08002B2CF9AE}" pid="4" name="MSIP_Label_bdc3d3d8-6bdc-485e-b6f2-a0ac58658b4a_Owner">
    <vt:lpwstr>deaton@ldschurch.org</vt:lpwstr>
  </property>
  <property fmtid="{D5CDD505-2E9C-101B-9397-08002B2CF9AE}" pid="5" name="MSIP_Label_bdc3d3d8-6bdc-485e-b6f2-a0ac58658b4a_SetDate">
    <vt:lpwstr>2018-09-29T15:01:30.2848605Z</vt:lpwstr>
  </property>
  <property fmtid="{D5CDD505-2E9C-101B-9397-08002B2CF9AE}" pid="6" name="MSIP_Label_bdc3d3d8-6bdc-485e-b6f2-a0ac58658b4a_Name">
    <vt:lpwstr>Internal Use</vt:lpwstr>
  </property>
  <property fmtid="{D5CDD505-2E9C-101B-9397-08002B2CF9AE}" pid="7" name="MSIP_Label_bdc3d3d8-6bdc-485e-b6f2-a0ac58658b4a_Application">
    <vt:lpwstr>Microsoft Azure Information Protection</vt:lpwstr>
  </property>
  <property fmtid="{D5CDD505-2E9C-101B-9397-08002B2CF9AE}" pid="8" name="MSIP_Label_bdc3d3d8-6bdc-485e-b6f2-a0ac58658b4a_Extended_MSFT_Method">
    <vt:lpwstr>Automatic</vt:lpwstr>
  </property>
  <property fmtid="{D5CDD505-2E9C-101B-9397-08002B2CF9AE}" pid="9" name="MSIP_Label_03ef5274-90b8-4b3f-8a76-b4c36a43e904_Enabled">
    <vt:lpwstr>True</vt:lpwstr>
  </property>
  <property fmtid="{D5CDD505-2E9C-101B-9397-08002B2CF9AE}" pid="10" name="MSIP_Label_03ef5274-90b8-4b3f-8a76-b4c36a43e904_SiteId">
    <vt:lpwstr>61e6eeb3-5fd7-4aaa-ae3c-61e8deb09b79</vt:lpwstr>
  </property>
  <property fmtid="{D5CDD505-2E9C-101B-9397-08002B2CF9AE}" pid="11" name="MSIP_Label_03ef5274-90b8-4b3f-8a76-b4c36a43e904_Owner">
    <vt:lpwstr>deaton@ldschurch.org</vt:lpwstr>
  </property>
  <property fmtid="{D5CDD505-2E9C-101B-9397-08002B2CF9AE}" pid="12" name="MSIP_Label_03ef5274-90b8-4b3f-8a76-b4c36a43e904_SetDate">
    <vt:lpwstr>2018-09-29T15:01:30.2848605Z</vt:lpwstr>
  </property>
  <property fmtid="{D5CDD505-2E9C-101B-9397-08002B2CF9AE}" pid="13" name="MSIP_Label_03ef5274-90b8-4b3f-8a76-b4c36a43e904_Name">
    <vt:lpwstr>Not Encrypted</vt:lpwstr>
  </property>
  <property fmtid="{D5CDD505-2E9C-101B-9397-08002B2CF9AE}" pid="14" name="MSIP_Label_03ef5274-90b8-4b3f-8a76-b4c36a43e904_Application">
    <vt:lpwstr>Microsoft Azure Information Protection</vt:lpwstr>
  </property>
  <property fmtid="{D5CDD505-2E9C-101B-9397-08002B2CF9AE}" pid="15" name="MSIP_Label_03ef5274-90b8-4b3f-8a76-b4c36a43e904_Parent">
    <vt:lpwstr>bdc3d3d8-6bdc-485e-b6f2-a0ac58658b4a</vt:lpwstr>
  </property>
  <property fmtid="{D5CDD505-2E9C-101B-9397-08002B2CF9AE}" pid="16" name="MSIP_Label_03ef5274-90b8-4b3f-8a76-b4c36a43e904_Extended_MSFT_Method">
    <vt:lpwstr>Automatic</vt:lpwstr>
  </property>
  <property fmtid="{D5CDD505-2E9C-101B-9397-08002B2CF9AE}" pid="17" name="Classification">
    <vt:lpwstr>Internal Use Not Encrypted</vt:lpwstr>
  </property>
</Properties>
</file>