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899" r:id="rId2"/>
    <p:sldId id="914" r:id="rId3"/>
    <p:sldId id="927" r:id="rId4"/>
    <p:sldId id="928" r:id="rId5"/>
    <p:sldId id="929" r:id="rId6"/>
    <p:sldId id="930" r:id="rId7"/>
    <p:sldId id="931" r:id="rId8"/>
    <p:sldId id="932" r:id="rId9"/>
    <p:sldId id="933" r:id="rId10"/>
    <p:sldId id="935" r:id="rId11"/>
    <p:sldId id="938" r:id="rId12"/>
    <p:sldId id="934" r:id="rId13"/>
    <p:sldId id="937" r:id="rId14"/>
    <p:sldId id="267"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94488" autoAdjust="0"/>
  </p:normalViewPr>
  <p:slideViewPr>
    <p:cSldViewPr>
      <p:cViewPr varScale="1">
        <p:scale>
          <a:sx n="111" d="100"/>
          <a:sy n="111" d="100"/>
        </p:scale>
        <p:origin x="342" y="10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2</a:t>
            </a:fld>
            <a:endParaRPr lang="en-US" altLang="en-US"/>
          </a:p>
        </p:txBody>
      </p:sp>
    </p:spTree>
    <p:extLst>
      <p:ext uri="{BB962C8B-B14F-4D97-AF65-F5344CB8AC3E}">
        <p14:creationId xmlns:p14="http://schemas.microsoft.com/office/powerpoint/2010/main" val="122393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6</a:t>
            </a:fld>
            <a:endParaRPr lang="en-US" altLang="en-US"/>
          </a:p>
        </p:txBody>
      </p:sp>
    </p:spTree>
    <p:extLst>
      <p:ext uri="{BB962C8B-B14F-4D97-AF65-F5344CB8AC3E}">
        <p14:creationId xmlns:p14="http://schemas.microsoft.com/office/powerpoint/2010/main" val="123166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7</a:t>
            </a:fld>
            <a:endParaRPr lang="en-US" altLang="en-US"/>
          </a:p>
        </p:txBody>
      </p:sp>
    </p:spTree>
    <p:extLst>
      <p:ext uri="{BB962C8B-B14F-4D97-AF65-F5344CB8AC3E}">
        <p14:creationId xmlns:p14="http://schemas.microsoft.com/office/powerpoint/2010/main" val="174944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10</a:t>
            </a:fld>
            <a:endParaRPr lang="en-US" altLang="en-US"/>
          </a:p>
        </p:txBody>
      </p:sp>
    </p:spTree>
    <p:extLst>
      <p:ext uri="{BB962C8B-B14F-4D97-AF65-F5344CB8AC3E}">
        <p14:creationId xmlns:p14="http://schemas.microsoft.com/office/powerpoint/2010/main" val="163726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12</a:t>
            </a:fld>
            <a:endParaRPr lang="en-US" altLang="en-US"/>
          </a:p>
        </p:txBody>
      </p:sp>
    </p:spTree>
    <p:extLst>
      <p:ext uri="{BB962C8B-B14F-4D97-AF65-F5344CB8AC3E}">
        <p14:creationId xmlns:p14="http://schemas.microsoft.com/office/powerpoint/2010/main" val="139308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13</a:t>
            </a:fld>
            <a:endParaRPr lang="en-US" altLang="en-US"/>
          </a:p>
        </p:txBody>
      </p:sp>
    </p:spTree>
    <p:extLst>
      <p:ext uri="{BB962C8B-B14F-4D97-AF65-F5344CB8AC3E}">
        <p14:creationId xmlns:p14="http://schemas.microsoft.com/office/powerpoint/2010/main" val="116940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6036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Ethics</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26</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28: Selflessness</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Ethics</a:t>
            </a: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5" name="Rectangle 4">
            <a:extLst>
              <a:ext uri="{FF2B5EF4-FFF2-40B4-BE49-F238E27FC236}">
                <a16:creationId xmlns:a16="http://schemas.microsoft.com/office/drawing/2014/main" id="{A2D9C88B-8754-4E6A-A9A0-785670DFDC85}"/>
              </a:ext>
            </a:extLst>
          </p:cNvPr>
          <p:cNvSpPr/>
          <p:nvPr/>
        </p:nvSpPr>
        <p:spPr>
          <a:xfrm>
            <a:off x="1524000" y="0"/>
            <a:ext cx="9144000" cy="769441"/>
          </a:xfrm>
          <a:prstGeom prst="rect">
            <a:avLst/>
          </a:prstGeom>
        </p:spPr>
        <p:txBody>
          <a:bodyPr wrap="square">
            <a:spAutoFit/>
          </a:bodyPr>
          <a:lstStyle/>
          <a:p>
            <a:pPr algn="ctr" eaLnBrk="1" hangingPunct="1"/>
            <a:r>
              <a:rPr lang="en-US" altLang="en-US" sz="4400" b="1" dirty="0">
                <a:solidFill>
                  <a:srgbClr val="FFFF00"/>
                </a:solidFill>
                <a:latin typeface="Calibri" panose="020F0502020204030204" pitchFamily="34" charset="0"/>
              </a:rPr>
              <a:t>SELFLESS SCRIPTURES?</a:t>
            </a:r>
          </a:p>
        </p:txBody>
      </p:sp>
      <p:sp>
        <p:nvSpPr>
          <p:cNvPr id="6" name="Rectangle 5">
            <a:extLst>
              <a:ext uri="{FF2B5EF4-FFF2-40B4-BE49-F238E27FC236}">
                <a16:creationId xmlns:a16="http://schemas.microsoft.com/office/drawing/2014/main" id="{0F803CBF-7ED5-46AC-A02E-9D16766493F6}"/>
              </a:ext>
            </a:extLst>
          </p:cNvPr>
          <p:cNvSpPr/>
          <p:nvPr/>
        </p:nvSpPr>
        <p:spPr>
          <a:xfrm>
            <a:off x="76200" y="1239958"/>
            <a:ext cx="5962846" cy="830997"/>
          </a:xfrm>
          <a:prstGeom prst="rect">
            <a:avLst/>
          </a:prstGeom>
        </p:spPr>
        <p:txBody>
          <a:bodyPr wrap="square">
            <a:spAutoFit/>
          </a:bodyPr>
          <a:lstStyle/>
          <a:p>
            <a:r>
              <a:rPr lang="en-US" altLang="en-US" sz="2400" b="1" dirty="0">
                <a:solidFill>
                  <a:srgbClr val="FF0000"/>
                </a:solidFill>
                <a:latin typeface="+mn-lt"/>
              </a:rPr>
              <a:t>1 Cor. 13:4-5 </a:t>
            </a:r>
            <a:r>
              <a:rPr lang="en-US" altLang="en-US" sz="2400" dirty="0">
                <a:solidFill>
                  <a:schemeClr val="bg1"/>
                </a:solidFill>
                <a:latin typeface="+mn-lt"/>
              </a:rPr>
              <a:t>Charity ... </a:t>
            </a:r>
            <a:r>
              <a:rPr lang="en-US" altLang="en-US" sz="2400" dirty="0" err="1">
                <a:solidFill>
                  <a:schemeClr val="bg1"/>
                </a:solidFill>
                <a:latin typeface="+mn-lt"/>
              </a:rPr>
              <a:t>Seeketh</a:t>
            </a:r>
            <a:r>
              <a:rPr lang="en-US" altLang="en-US" sz="2400" dirty="0">
                <a:solidFill>
                  <a:schemeClr val="bg1"/>
                </a:solidFill>
                <a:latin typeface="+mn-lt"/>
              </a:rPr>
              <a:t> not her own </a:t>
            </a:r>
            <a:r>
              <a:rPr lang="en-US" altLang="en-US" sz="2400" dirty="0">
                <a:solidFill>
                  <a:srgbClr val="FF0000"/>
                </a:solidFill>
                <a:latin typeface="+mn-lt"/>
              </a:rPr>
              <a:t>[absolutely … in any way whatsoever]</a:t>
            </a:r>
            <a:r>
              <a:rPr lang="en-US" altLang="en-US" sz="2400" dirty="0">
                <a:solidFill>
                  <a:schemeClr val="bg1"/>
                </a:solidFill>
                <a:latin typeface="+mn-lt"/>
              </a:rPr>
              <a:t>.</a:t>
            </a:r>
          </a:p>
        </p:txBody>
      </p:sp>
      <p:sp>
        <p:nvSpPr>
          <p:cNvPr id="7" name="Rectangle 6">
            <a:extLst>
              <a:ext uri="{FF2B5EF4-FFF2-40B4-BE49-F238E27FC236}">
                <a16:creationId xmlns:a16="http://schemas.microsoft.com/office/drawing/2014/main" id="{D2AFB504-0F62-46D7-B8B0-B508ED5919EE}"/>
              </a:ext>
            </a:extLst>
          </p:cNvPr>
          <p:cNvSpPr/>
          <p:nvPr/>
        </p:nvSpPr>
        <p:spPr>
          <a:xfrm>
            <a:off x="76200" y="2743200"/>
            <a:ext cx="5924143" cy="830997"/>
          </a:xfrm>
          <a:prstGeom prst="rect">
            <a:avLst/>
          </a:prstGeom>
        </p:spPr>
        <p:txBody>
          <a:bodyPr wrap="square">
            <a:spAutoFit/>
          </a:bodyPr>
          <a:lstStyle/>
          <a:p>
            <a:r>
              <a:rPr lang="en-US" sz="2400" b="1" dirty="0">
                <a:solidFill>
                  <a:srgbClr val="FF0000"/>
                </a:solidFill>
                <a:latin typeface="+mn-lt"/>
              </a:rPr>
              <a:t>1 Cor. 10:24 </a:t>
            </a:r>
            <a:r>
              <a:rPr lang="en-US" sz="2400" dirty="0">
                <a:solidFill>
                  <a:schemeClr val="bg1"/>
                </a:solidFill>
                <a:latin typeface="+mn-lt"/>
              </a:rPr>
              <a:t>Let no man seek his own </a:t>
            </a:r>
            <a:r>
              <a:rPr lang="en-US" sz="2400" dirty="0">
                <a:solidFill>
                  <a:srgbClr val="FF0000"/>
                </a:solidFill>
                <a:latin typeface="+mn-lt"/>
              </a:rPr>
              <a:t>[ever]</a:t>
            </a:r>
            <a:r>
              <a:rPr lang="en-US" sz="2400" dirty="0">
                <a:solidFill>
                  <a:schemeClr val="bg1"/>
                </a:solidFill>
                <a:latin typeface="+mn-lt"/>
              </a:rPr>
              <a:t>, but every man another’s wealth </a:t>
            </a:r>
            <a:r>
              <a:rPr lang="en-US" sz="2400" dirty="0">
                <a:solidFill>
                  <a:srgbClr val="FF0000"/>
                </a:solidFill>
                <a:latin typeface="+mn-lt"/>
              </a:rPr>
              <a:t>[always]</a:t>
            </a:r>
            <a:r>
              <a:rPr lang="en-US" sz="2400" dirty="0">
                <a:solidFill>
                  <a:schemeClr val="bg1"/>
                </a:solidFill>
                <a:latin typeface="+mn-lt"/>
              </a:rPr>
              <a:t>.</a:t>
            </a:r>
          </a:p>
        </p:txBody>
      </p:sp>
      <p:sp>
        <p:nvSpPr>
          <p:cNvPr id="8" name="Rectangle 7">
            <a:extLst>
              <a:ext uri="{FF2B5EF4-FFF2-40B4-BE49-F238E27FC236}">
                <a16:creationId xmlns:a16="http://schemas.microsoft.com/office/drawing/2014/main" id="{7B47AD7F-7726-4EB8-B46D-6171C627EF3D}"/>
              </a:ext>
            </a:extLst>
          </p:cNvPr>
          <p:cNvSpPr/>
          <p:nvPr/>
        </p:nvSpPr>
        <p:spPr>
          <a:xfrm>
            <a:off x="76200" y="4614208"/>
            <a:ext cx="5999629" cy="1938992"/>
          </a:xfrm>
          <a:prstGeom prst="rect">
            <a:avLst/>
          </a:prstGeom>
        </p:spPr>
        <p:txBody>
          <a:bodyPr wrap="square">
            <a:spAutoFit/>
          </a:bodyPr>
          <a:lstStyle/>
          <a:p>
            <a:r>
              <a:rPr lang="en-US" sz="2400" b="1" dirty="0">
                <a:solidFill>
                  <a:srgbClr val="FF0000"/>
                </a:solidFill>
                <a:latin typeface="+mn-lt"/>
              </a:rPr>
              <a:t>Philippians 2:3-4 </a:t>
            </a:r>
            <a:r>
              <a:rPr lang="en-US" sz="2400" dirty="0">
                <a:solidFill>
                  <a:schemeClr val="bg1"/>
                </a:solidFill>
                <a:latin typeface="+mn-lt"/>
              </a:rPr>
              <a:t>... but in lowliness of mind let each esteem other better than themselves </a:t>
            </a:r>
            <a:r>
              <a:rPr lang="en-US" sz="2400" dirty="0">
                <a:solidFill>
                  <a:srgbClr val="FF0000"/>
                </a:solidFill>
                <a:latin typeface="+mn-lt"/>
              </a:rPr>
              <a:t>[unconditionally]</a:t>
            </a:r>
            <a:r>
              <a:rPr lang="en-US" sz="2400" dirty="0">
                <a:solidFill>
                  <a:schemeClr val="bg1"/>
                </a:solidFill>
                <a:latin typeface="+mn-lt"/>
              </a:rPr>
              <a:t>.  Look not every man on his own things </a:t>
            </a:r>
            <a:r>
              <a:rPr lang="en-US" sz="2400" dirty="0">
                <a:solidFill>
                  <a:srgbClr val="FF0000"/>
                </a:solidFill>
                <a:latin typeface="+mn-lt"/>
              </a:rPr>
              <a:t>[ever]</a:t>
            </a:r>
            <a:r>
              <a:rPr lang="en-US" sz="2400" dirty="0">
                <a:solidFill>
                  <a:schemeClr val="bg1"/>
                </a:solidFill>
                <a:latin typeface="+mn-lt"/>
              </a:rPr>
              <a:t>, but every man </a:t>
            </a:r>
            <a:r>
              <a:rPr lang="en-US" sz="2400" strike="sngStrike" dirty="0">
                <a:solidFill>
                  <a:srgbClr val="FF0000"/>
                </a:solidFill>
                <a:latin typeface="+mn-lt"/>
              </a:rPr>
              <a:t>also</a:t>
            </a:r>
            <a:r>
              <a:rPr lang="en-US" sz="2400" dirty="0">
                <a:solidFill>
                  <a:schemeClr val="bg1"/>
                </a:solidFill>
                <a:latin typeface="+mn-lt"/>
              </a:rPr>
              <a:t> on the things of others.</a:t>
            </a:r>
            <a:endParaRPr lang="en-US" sz="2400" b="0" dirty="0">
              <a:solidFill>
                <a:schemeClr val="bg1"/>
              </a:solidFill>
              <a:effectLst/>
              <a:latin typeface="+mn-lt"/>
            </a:endParaRPr>
          </a:p>
        </p:txBody>
      </p:sp>
      <p:grpSp>
        <p:nvGrpSpPr>
          <p:cNvPr id="9" name="Group 32">
            <a:extLst>
              <a:ext uri="{FF2B5EF4-FFF2-40B4-BE49-F238E27FC236}">
                <a16:creationId xmlns:a16="http://schemas.microsoft.com/office/drawing/2014/main" id="{0A26A924-ED53-43AC-A8FC-4A775D20BD30}"/>
              </a:ext>
            </a:extLst>
          </p:cNvPr>
          <p:cNvGrpSpPr>
            <a:grpSpLocks/>
          </p:cNvGrpSpPr>
          <p:nvPr/>
        </p:nvGrpSpPr>
        <p:grpSpPr bwMode="auto">
          <a:xfrm>
            <a:off x="533400" y="87687"/>
            <a:ext cx="990270" cy="991507"/>
            <a:chOff x="457200" y="2133600"/>
            <a:chExt cx="990600" cy="990974"/>
          </a:xfrm>
        </p:grpSpPr>
        <p:sp>
          <p:nvSpPr>
            <p:cNvPr id="11" name="Oval 139">
              <a:extLst>
                <a:ext uri="{FF2B5EF4-FFF2-40B4-BE49-F238E27FC236}">
                  <a16:creationId xmlns:a16="http://schemas.microsoft.com/office/drawing/2014/main" id="{D8E38285-3C9B-487A-815F-17439B947D7C}"/>
                </a:ext>
              </a:extLst>
            </p:cNvPr>
            <p:cNvSpPr>
              <a:spLocks noChangeArrowheads="1"/>
            </p:cNvSpPr>
            <p:nvPr/>
          </p:nvSpPr>
          <p:spPr bwMode="auto">
            <a:xfrm>
              <a:off x="457200" y="2133600"/>
              <a:ext cx="990600" cy="990974"/>
            </a:xfrm>
            <a:prstGeom prst="ellipse">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12" name="Text Box 9">
              <a:extLst>
                <a:ext uri="{FF2B5EF4-FFF2-40B4-BE49-F238E27FC236}">
                  <a16:creationId xmlns:a16="http://schemas.microsoft.com/office/drawing/2014/main" id="{BDC88E42-2313-49EF-BFA3-7621643062FA}"/>
                </a:ext>
              </a:extLst>
            </p:cNvPr>
            <p:cNvSpPr txBox="1">
              <a:spLocks noChangeArrowheads="1"/>
            </p:cNvSpPr>
            <p:nvPr/>
          </p:nvSpPr>
          <p:spPr bwMode="auto">
            <a:xfrm>
              <a:off x="609651" y="2296195"/>
              <a:ext cx="707933" cy="66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latin typeface="Calibri" panose="020F0502020204030204" pitchFamily="34" charset="0"/>
                </a:rPr>
                <a:t>Others</a:t>
              </a:r>
            </a:p>
            <a:p>
              <a:pPr algn="ctr" eaLnBrk="1" hangingPunct="1"/>
              <a:endParaRPr lang="en-US" altLang="en-US" sz="900" b="1" dirty="0">
                <a:latin typeface="Calibri" panose="020F0502020204030204" pitchFamily="34" charset="0"/>
              </a:endParaRPr>
            </a:p>
            <a:p>
              <a:pPr algn="ctr" eaLnBrk="1" hangingPunct="1"/>
              <a:r>
                <a:rPr lang="en-US" altLang="en-US" sz="1400" b="1" dirty="0">
                  <a:latin typeface="Calibri" panose="020F0502020204030204" pitchFamily="34" charset="0"/>
                </a:rPr>
                <a:t>Self</a:t>
              </a:r>
            </a:p>
          </p:txBody>
        </p:sp>
        <p:sp>
          <p:nvSpPr>
            <p:cNvPr id="13" name="Line 48">
              <a:extLst>
                <a:ext uri="{FF2B5EF4-FFF2-40B4-BE49-F238E27FC236}">
                  <a16:creationId xmlns:a16="http://schemas.microsoft.com/office/drawing/2014/main" id="{61482ADC-A583-4FF5-AEB7-A0EE56CA2203}"/>
                </a:ext>
              </a:extLst>
            </p:cNvPr>
            <p:cNvSpPr>
              <a:spLocks noChangeShapeType="1"/>
            </p:cNvSpPr>
            <p:nvPr/>
          </p:nvSpPr>
          <p:spPr bwMode="auto">
            <a:xfrm>
              <a:off x="566396" y="2634690"/>
              <a:ext cx="77665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4" name="Straight Connector 13">
            <a:extLst>
              <a:ext uri="{FF2B5EF4-FFF2-40B4-BE49-F238E27FC236}">
                <a16:creationId xmlns:a16="http://schemas.microsoft.com/office/drawing/2014/main" id="{AA015A3C-0953-49F0-B02D-224BD2DDB8F3}"/>
              </a:ext>
            </a:extLst>
          </p:cNvPr>
          <p:cNvCxnSpPr/>
          <p:nvPr/>
        </p:nvCxnSpPr>
        <p:spPr>
          <a:xfrm flipH="1">
            <a:off x="6115246" y="980708"/>
            <a:ext cx="18252" cy="580109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5113030-25C4-46B1-B2D9-187122B97F9B}"/>
              </a:ext>
            </a:extLst>
          </p:cNvPr>
          <p:cNvSpPr/>
          <p:nvPr/>
        </p:nvSpPr>
        <p:spPr>
          <a:xfrm>
            <a:off x="6248400" y="1239957"/>
            <a:ext cx="5772948" cy="830997"/>
          </a:xfrm>
          <a:prstGeom prst="rect">
            <a:avLst/>
          </a:prstGeom>
        </p:spPr>
        <p:txBody>
          <a:bodyPr wrap="square">
            <a:spAutoFit/>
          </a:bodyPr>
          <a:lstStyle/>
          <a:p>
            <a:r>
              <a:rPr lang="en-US" altLang="en-US" sz="2400" b="1" dirty="0">
                <a:solidFill>
                  <a:srgbClr val="00FF00"/>
                </a:solidFill>
                <a:latin typeface="+mn-lt"/>
              </a:rPr>
              <a:t>1 Cor. 13:4-5 </a:t>
            </a:r>
            <a:r>
              <a:rPr lang="en-US" altLang="en-US" sz="2400" dirty="0">
                <a:solidFill>
                  <a:schemeClr val="bg1"/>
                </a:solidFill>
                <a:latin typeface="+mn-lt"/>
              </a:rPr>
              <a:t>Charity ... </a:t>
            </a:r>
            <a:r>
              <a:rPr lang="en-US" altLang="en-US" sz="2400" dirty="0" err="1">
                <a:solidFill>
                  <a:schemeClr val="bg1"/>
                </a:solidFill>
                <a:latin typeface="+mn-lt"/>
              </a:rPr>
              <a:t>Seeketh</a:t>
            </a:r>
            <a:r>
              <a:rPr lang="en-US" altLang="en-US" sz="2400" dirty="0">
                <a:solidFill>
                  <a:schemeClr val="bg1"/>
                </a:solidFill>
                <a:latin typeface="+mn-lt"/>
              </a:rPr>
              <a:t> not her own </a:t>
            </a:r>
            <a:r>
              <a:rPr lang="en-US" altLang="en-US" sz="2400" dirty="0">
                <a:solidFill>
                  <a:srgbClr val="00FF00"/>
                </a:solidFill>
                <a:latin typeface="+mn-lt"/>
              </a:rPr>
              <a:t>[if it be at the unjust expense of others]</a:t>
            </a:r>
            <a:r>
              <a:rPr lang="en-US" altLang="en-US" sz="2400" dirty="0">
                <a:solidFill>
                  <a:schemeClr val="bg1"/>
                </a:solidFill>
                <a:latin typeface="+mn-lt"/>
              </a:rPr>
              <a:t>.</a:t>
            </a:r>
          </a:p>
        </p:txBody>
      </p:sp>
      <p:sp>
        <p:nvSpPr>
          <p:cNvPr id="16" name="Rectangle 15">
            <a:extLst>
              <a:ext uri="{FF2B5EF4-FFF2-40B4-BE49-F238E27FC236}">
                <a16:creationId xmlns:a16="http://schemas.microsoft.com/office/drawing/2014/main" id="{4DDD6E1A-519C-41E1-8C7F-84F8E723D252}"/>
              </a:ext>
            </a:extLst>
          </p:cNvPr>
          <p:cNvSpPr/>
          <p:nvPr/>
        </p:nvSpPr>
        <p:spPr>
          <a:xfrm>
            <a:off x="6248400" y="2743200"/>
            <a:ext cx="5772948" cy="1569660"/>
          </a:xfrm>
          <a:prstGeom prst="rect">
            <a:avLst/>
          </a:prstGeom>
        </p:spPr>
        <p:txBody>
          <a:bodyPr wrap="square">
            <a:spAutoFit/>
          </a:bodyPr>
          <a:lstStyle/>
          <a:p>
            <a:r>
              <a:rPr lang="en-US" sz="2400" b="1" dirty="0">
                <a:solidFill>
                  <a:srgbClr val="00FF00"/>
                </a:solidFill>
                <a:latin typeface="+mn-lt"/>
              </a:rPr>
              <a:t>1 Cor. 10:24 </a:t>
            </a:r>
            <a:r>
              <a:rPr lang="en-US" sz="2400" dirty="0">
                <a:solidFill>
                  <a:schemeClr val="bg1"/>
                </a:solidFill>
                <a:latin typeface="+mn-lt"/>
              </a:rPr>
              <a:t>Let no man seek his own </a:t>
            </a:r>
            <a:r>
              <a:rPr lang="en-US" sz="2400" dirty="0">
                <a:solidFill>
                  <a:srgbClr val="00FF00"/>
                </a:solidFill>
                <a:latin typeface="+mn-lt"/>
              </a:rPr>
              <a:t>[at the unjust expense of others], </a:t>
            </a:r>
            <a:r>
              <a:rPr lang="en-US" sz="2400" dirty="0">
                <a:solidFill>
                  <a:schemeClr val="bg1"/>
                </a:solidFill>
                <a:latin typeface="+mn-lt"/>
              </a:rPr>
              <a:t>but every man another’s wealth </a:t>
            </a:r>
            <a:r>
              <a:rPr lang="en-US" sz="2400" dirty="0">
                <a:solidFill>
                  <a:srgbClr val="00FF00"/>
                </a:solidFill>
                <a:latin typeface="+mn-lt"/>
              </a:rPr>
              <a:t>[as part of his own Self-full life]</a:t>
            </a:r>
            <a:r>
              <a:rPr lang="en-US" sz="2400" dirty="0">
                <a:solidFill>
                  <a:schemeClr val="bg1"/>
                </a:solidFill>
                <a:latin typeface="+mn-lt"/>
              </a:rPr>
              <a:t>.</a:t>
            </a:r>
          </a:p>
        </p:txBody>
      </p:sp>
      <p:sp>
        <p:nvSpPr>
          <p:cNvPr id="17" name="Rectangle 16">
            <a:extLst>
              <a:ext uri="{FF2B5EF4-FFF2-40B4-BE49-F238E27FC236}">
                <a16:creationId xmlns:a16="http://schemas.microsoft.com/office/drawing/2014/main" id="{016238E9-AF51-465A-BE9A-6F11D54DE119}"/>
              </a:ext>
            </a:extLst>
          </p:cNvPr>
          <p:cNvSpPr/>
          <p:nvPr/>
        </p:nvSpPr>
        <p:spPr>
          <a:xfrm>
            <a:off x="6248400" y="4614208"/>
            <a:ext cx="5867400" cy="1938992"/>
          </a:xfrm>
          <a:prstGeom prst="rect">
            <a:avLst/>
          </a:prstGeom>
        </p:spPr>
        <p:txBody>
          <a:bodyPr wrap="square">
            <a:spAutoFit/>
          </a:bodyPr>
          <a:lstStyle/>
          <a:p>
            <a:r>
              <a:rPr lang="en-US" sz="2400" b="1" dirty="0">
                <a:solidFill>
                  <a:srgbClr val="00FF00"/>
                </a:solidFill>
                <a:latin typeface="+mn-lt"/>
              </a:rPr>
              <a:t>Philippians 2:3-4 </a:t>
            </a:r>
            <a:r>
              <a:rPr lang="en-US" sz="2400" dirty="0">
                <a:solidFill>
                  <a:schemeClr val="bg1"/>
                </a:solidFill>
                <a:latin typeface="+mn-lt"/>
              </a:rPr>
              <a:t>… but in lowliness of mind let each esteem other better than themselves </a:t>
            </a:r>
            <a:r>
              <a:rPr lang="en-US" sz="2400" dirty="0">
                <a:solidFill>
                  <a:srgbClr val="00FF00"/>
                </a:solidFill>
                <a:latin typeface="+mn-lt"/>
              </a:rPr>
              <a:t>[self-fully]</a:t>
            </a:r>
            <a:r>
              <a:rPr lang="en-US" sz="2400" dirty="0">
                <a:solidFill>
                  <a:schemeClr val="bg1"/>
                </a:solidFill>
                <a:latin typeface="+mn-lt"/>
              </a:rPr>
              <a:t>.  Look not every man on </a:t>
            </a:r>
            <a:r>
              <a:rPr lang="en-US" sz="2400" dirty="0">
                <a:solidFill>
                  <a:srgbClr val="00FF00"/>
                </a:solidFill>
                <a:latin typeface="+mn-lt"/>
              </a:rPr>
              <a:t>[exclusively] </a:t>
            </a:r>
            <a:r>
              <a:rPr lang="en-US" sz="2400" dirty="0">
                <a:solidFill>
                  <a:schemeClr val="bg1"/>
                </a:solidFill>
                <a:latin typeface="+mn-lt"/>
              </a:rPr>
              <a:t>his own things, but every man </a:t>
            </a:r>
            <a:r>
              <a:rPr lang="en-US" sz="2400" b="1" dirty="0">
                <a:solidFill>
                  <a:srgbClr val="00FF00"/>
                </a:solidFill>
                <a:latin typeface="+mn-lt"/>
              </a:rPr>
              <a:t>also</a:t>
            </a:r>
            <a:r>
              <a:rPr lang="en-US" sz="2400" dirty="0">
                <a:solidFill>
                  <a:schemeClr val="bg1"/>
                </a:solidFill>
                <a:latin typeface="+mn-lt"/>
              </a:rPr>
              <a:t> on the things of others.</a:t>
            </a:r>
            <a:endParaRPr lang="en-US" sz="2400" b="0" dirty="0">
              <a:solidFill>
                <a:schemeClr val="bg1"/>
              </a:solidFill>
              <a:effectLst/>
              <a:latin typeface="+mn-lt"/>
            </a:endParaRPr>
          </a:p>
        </p:txBody>
      </p:sp>
      <p:grpSp>
        <p:nvGrpSpPr>
          <p:cNvPr id="18" name="Group 32">
            <a:extLst>
              <a:ext uri="{FF2B5EF4-FFF2-40B4-BE49-F238E27FC236}">
                <a16:creationId xmlns:a16="http://schemas.microsoft.com/office/drawing/2014/main" id="{330A8E59-EFAF-44FE-92A8-1CF9530ABCE0}"/>
              </a:ext>
            </a:extLst>
          </p:cNvPr>
          <p:cNvGrpSpPr>
            <a:grpSpLocks/>
          </p:cNvGrpSpPr>
          <p:nvPr/>
        </p:nvGrpSpPr>
        <p:grpSpPr bwMode="auto">
          <a:xfrm>
            <a:off x="10668330" y="93293"/>
            <a:ext cx="990270" cy="991507"/>
            <a:chOff x="457200" y="2133600"/>
            <a:chExt cx="990600" cy="990974"/>
          </a:xfrm>
        </p:grpSpPr>
        <p:sp>
          <p:nvSpPr>
            <p:cNvPr id="19" name="Oval 139">
              <a:extLst>
                <a:ext uri="{FF2B5EF4-FFF2-40B4-BE49-F238E27FC236}">
                  <a16:creationId xmlns:a16="http://schemas.microsoft.com/office/drawing/2014/main" id="{E92A9C02-E1B8-49DC-A355-AFE4898BEAFE}"/>
                </a:ext>
              </a:extLst>
            </p:cNvPr>
            <p:cNvSpPr>
              <a:spLocks noChangeArrowheads="1"/>
            </p:cNvSpPr>
            <p:nvPr/>
          </p:nvSpPr>
          <p:spPr bwMode="auto">
            <a:xfrm>
              <a:off x="457200" y="2133600"/>
              <a:ext cx="990600" cy="990974"/>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20" name="Text Box 9">
              <a:extLst>
                <a:ext uri="{FF2B5EF4-FFF2-40B4-BE49-F238E27FC236}">
                  <a16:creationId xmlns:a16="http://schemas.microsoft.com/office/drawing/2014/main" id="{39872999-5824-440E-BF92-232C557E32D1}"/>
                </a:ext>
              </a:extLst>
            </p:cNvPr>
            <p:cNvSpPr txBox="1">
              <a:spLocks noChangeArrowheads="1"/>
            </p:cNvSpPr>
            <p:nvPr/>
          </p:nvSpPr>
          <p:spPr bwMode="auto">
            <a:xfrm>
              <a:off x="609651" y="2296195"/>
              <a:ext cx="707933" cy="66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latin typeface="Calibri" panose="020F0502020204030204" pitchFamily="34" charset="0"/>
                </a:rPr>
                <a:t>Self</a:t>
              </a:r>
            </a:p>
            <a:p>
              <a:pPr algn="ctr" eaLnBrk="1" hangingPunct="1"/>
              <a:endParaRPr lang="en-US" altLang="en-US" sz="900" b="1" dirty="0">
                <a:latin typeface="Calibri" panose="020F0502020204030204" pitchFamily="34" charset="0"/>
              </a:endParaRPr>
            </a:p>
            <a:p>
              <a:pPr algn="ctr" eaLnBrk="1" hangingPunct="1"/>
              <a:r>
                <a:rPr lang="en-US" altLang="en-US" sz="1400" b="1" dirty="0">
                  <a:latin typeface="Calibri" panose="020F0502020204030204" pitchFamily="34" charset="0"/>
                </a:rPr>
                <a:t>Others</a:t>
              </a:r>
            </a:p>
          </p:txBody>
        </p:sp>
        <p:sp>
          <p:nvSpPr>
            <p:cNvPr id="21" name="Line 48">
              <a:extLst>
                <a:ext uri="{FF2B5EF4-FFF2-40B4-BE49-F238E27FC236}">
                  <a16:creationId xmlns:a16="http://schemas.microsoft.com/office/drawing/2014/main" id="{98C31DF6-83E4-4CE1-B908-986CEF031CAD}"/>
                </a:ext>
              </a:extLst>
            </p:cNvPr>
            <p:cNvSpPr>
              <a:spLocks noChangeShapeType="1"/>
            </p:cNvSpPr>
            <p:nvPr/>
          </p:nvSpPr>
          <p:spPr bwMode="auto">
            <a:xfrm>
              <a:off x="566396" y="2634690"/>
              <a:ext cx="77665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21088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sp>
        <p:nvSpPr>
          <p:cNvPr id="5" name="Rectangle 4">
            <a:extLst>
              <a:ext uri="{FF2B5EF4-FFF2-40B4-BE49-F238E27FC236}">
                <a16:creationId xmlns:a16="http://schemas.microsoft.com/office/drawing/2014/main" id="{EB9B902B-6B9F-4442-83FA-A5AF0E09B638}"/>
              </a:ext>
            </a:extLst>
          </p:cNvPr>
          <p:cNvSpPr/>
          <p:nvPr/>
        </p:nvSpPr>
        <p:spPr>
          <a:xfrm>
            <a:off x="609599" y="1565488"/>
            <a:ext cx="11426313" cy="1015663"/>
          </a:xfrm>
          <a:prstGeom prst="rect">
            <a:avLst/>
          </a:prstGeom>
        </p:spPr>
        <p:txBody>
          <a:bodyPr wrap="square">
            <a:spAutoFit/>
          </a:bodyPr>
          <a:lstStyle/>
          <a:p>
            <a:r>
              <a:rPr lang="en-US" sz="2000" b="1" dirty="0">
                <a:solidFill>
                  <a:srgbClr val="00FF00"/>
                </a:solidFill>
                <a:latin typeface="+mn-lt"/>
              </a:rPr>
              <a:t>2 Timothy 4:7-8: </a:t>
            </a:r>
            <a:r>
              <a:rPr lang="en-US" sz="2000" dirty="0">
                <a:solidFill>
                  <a:srgbClr val="00FF00"/>
                </a:solidFill>
                <a:latin typeface="+mn-lt"/>
              </a:rPr>
              <a:t>I</a:t>
            </a:r>
            <a:r>
              <a:rPr lang="en-US" sz="2000" dirty="0">
                <a:solidFill>
                  <a:schemeClr val="bg1"/>
                </a:solidFill>
                <a:latin typeface="+mn-lt"/>
              </a:rPr>
              <a:t> have fought a good fight, </a:t>
            </a:r>
            <a:r>
              <a:rPr lang="en-US" sz="2000" dirty="0">
                <a:solidFill>
                  <a:srgbClr val="00FF00"/>
                </a:solidFill>
                <a:latin typeface="+mn-lt"/>
              </a:rPr>
              <a:t>I</a:t>
            </a:r>
            <a:r>
              <a:rPr lang="en-US" sz="2000" dirty="0">
                <a:solidFill>
                  <a:schemeClr val="bg1"/>
                </a:solidFill>
                <a:latin typeface="+mn-lt"/>
              </a:rPr>
              <a:t> have finished my course, </a:t>
            </a:r>
            <a:r>
              <a:rPr lang="en-US" sz="2000" dirty="0">
                <a:solidFill>
                  <a:srgbClr val="00FF00"/>
                </a:solidFill>
                <a:latin typeface="+mn-lt"/>
              </a:rPr>
              <a:t>I</a:t>
            </a:r>
            <a:r>
              <a:rPr lang="en-US" sz="2000" dirty="0">
                <a:solidFill>
                  <a:schemeClr val="bg1"/>
                </a:solidFill>
                <a:latin typeface="+mn-lt"/>
              </a:rPr>
              <a:t> have kept the faith: Henceforth there is laid up for </a:t>
            </a:r>
            <a:r>
              <a:rPr lang="en-US" sz="2000" dirty="0">
                <a:solidFill>
                  <a:srgbClr val="00FF00"/>
                </a:solidFill>
                <a:latin typeface="+mn-lt"/>
              </a:rPr>
              <a:t>me</a:t>
            </a:r>
            <a:r>
              <a:rPr lang="en-US" sz="2000" dirty="0">
                <a:solidFill>
                  <a:schemeClr val="bg1"/>
                </a:solidFill>
                <a:latin typeface="+mn-lt"/>
              </a:rPr>
              <a:t> a </a:t>
            </a:r>
            <a:r>
              <a:rPr lang="en-US" sz="2000" dirty="0">
                <a:solidFill>
                  <a:srgbClr val="00FF00"/>
                </a:solidFill>
                <a:latin typeface="+mn-lt"/>
              </a:rPr>
              <a:t>crown</a:t>
            </a:r>
            <a:r>
              <a:rPr lang="en-US" sz="2000" dirty="0">
                <a:solidFill>
                  <a:schemeClr val="bg1"/>
                </a:solidFill>
                <a:latin typeface="+mn-lt"/>
              </a:rPr>
              <a:t> of righteousness, which the Lord, the righteous judge, shall give </a:t>
            </a:r>
            <a:r>
              <a:rPr lang="en-US" sz="2000" dirty="0">
                <a:solidFill>
                  <a:srgbClr val="00FF00"/>
                </a:solidFill>
                <a:latin typeface="+mn-lt"/>
              </a:rPr>
              <a:t>me</a:t>
            </a:r>
            <a:r>
              <a:rPr lang="en-US" sz="2000" dirty="0">
                <a:solidFill>
                  <a:schemeClr val="bg1"/>
                </a:solidFill>
                <a:latin typeface="+mn-lt"/>
              </a:rPr>
              <a:t> at that day: and not to </a:t>
            </a:r>
            <a:r>
              <a:rPr lang="en-US" sz="2000" dirty="0">
                <a:solidFill>
                  <a:srgbClr val="00FF00"/>
                </a:solidFill>
                <a:latin typeface="+mn-lt"/>
              </a:rPr>
              <a:t>me</a:t>
            </a:r>
            <a:r>
              <a:rPr lang="en-US" sz="2000" dirty="0">
                <a:solidFill>
                  <a:schemeClr val="bg1"/>
                </a:solidFill>
                <a:latin typeface="+mn-lt"/>
              </a:rPr>
              <a:t> only, but unto </a:t>
            </a:r>
            <a:r>
              <a:rPr lang="en-US" sz="2000" dirty="0">
                <a:solidFill>
                  <a:srgbClr val="00FF00"/>
                </a:solidFill>
                <a:latin typeface="+mn-lt"/>
              </a:rPr>
              <a:t>all </a:t>
            </a:r>
            <a:r>
              <a:rPr lang="en-US" sz="2000" dirty="0">
                <a:solidFill>
                  <a:schemeClr val="bg1"/>
                </a:solidFill>
                <a:latin typeface="+mn-lt"/>
              </a:rPr>
              <a:t>them also that love his appearing. </a:t>
            </a:r>
          </a:p>
        </p:txBody>
      </p:sp>
      <p:sp>
        <p:nvSpPr>
          <p:cNvPr id="6" name="Rectangle 5">
            <a:extLst>
              <a:ext uri="{FF2B5EF4-FFF2-40B4-BE49-F238E27FC236}">
                <a16:creationId xmlns:a16="http://schemas.microsoft.com/office/drawing/2014/main" id="{96A9BBF1-0388-4E6B-A3A4-FECE4E3AD682}"/>
              </a:ext>
            </a:extLst>
          </p:cNvPr>
          <p:cNvSpPr/>
          <p:nvPr/>
        </p:nvSpPr>
        <p:spPr>
          <a:xfrm>
            <a:off x="609599" y="925942"/>
            <a:ext cx="11520935" cy="707886"/>
          </a:xfrm>
          <a:prstGeom prst="rect">
            <a:avLst/>
          </a:prstGeom>
        </p:spPr>
        <p:txBody>
          <a:bodyPr wrap="square">
            <a:spAutoFit/>
          </a:bodyPr>
          <a:lstStyle/>
          <a:p>
            <a:r>
              <a:rPr lang="en-US" sz="2000" b="1" dirty="0">
                <a:solidFill>
                  <a:srgbClr val="00FF00"/>
                </a:solidFill>
                <a:latin typeface="+mn-lt"/>
              </a:rPr>
              <a:t>Hebrews 11:6 </a:t>
            </a:r>
            <a:r>
              <a:rPr lang="en-US" sz="2000" dirty="0">
                <a:solidFill>
                  <a:schemeClr val="bg1"/>
                </a:solidFill>
                <a:latin typeface="+mn-lt"/>
              </a:rPr>
              <a:t>… for he that cometh to God must believe that he is, and that he is a </a:t>
            </a:r>
            <a:r>
              <a:rPr lang="en-US" sz="2000" dirty="0">
                <a:solidFill>
                  <a:srgbClr val="00FF00"/>
                </a:solidFill>
                <a:latin typeface="+mn-lt"/>
              </a:rPr>
              <a:t>rewarder</a:t>
            </a:r>
            <a:r>
              <a:rPr lang="en-US" sz="2000" dirty="0">
                <a:solidFill>
                  <a:schemeClr val="bg1"/>
                </a:solidFill>
                <a:latin typeface="+mn-lt"/>
              </a:rPr>
              <a:t> of them that diligently seek him.</a:t>
            </a:r>
          </a:p>
        </p:txBody>
      </p:sp>
      <p:sp>
        <p:nvSpPr>
          <p:cNvPr id="7" name="Text Box 9">
            <a:extLst>
              <a:ext uri="{FF2B5EF4-FFF2-40B4-BE49-F238E27FC236}">
                <a16:creationId xmlns:a16="http://schemas.microsoft.com/office/drawing/2014/main" id="{7A8E6CDF-F38F-4674-9E42-0EBA5C5B9F75}"/>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FF00"/>
                </a:solidFill>
                <a:latin typeface="Calibri" panose="020F0502020204030204" pitchFamily="34" charset="0"/>
              </a:rPr>
              <a:t>SELFULL SCRIPTURES: </a:t>
            </a:r>
            <a:r>
              <a:rPr lang="en-US" altLang="en-US" sz="3200" dirty="0">
                <a:solidFill>
                  <a:srgbClr val="FFFF00"/>
                </a:solidFill>
                <a:latin typeface="Calibri" panose="020F0502020204030204" pitchFamily="34" charset="0"/>
              </a:rPr>
              <a:t>Charity </a:t>
            </a:r>
            <a:r>
              <a:rPr lang="en-US" altLang="en-US" sz="3200" dirty="0" err="1">
                <a:solidFill>
                  <a:srgbClr val="FFFF00"/>
                </a:solidFill>
                <a:latin typeface="Calibri" panose="020F0502020204030204" pitchFamily="34" charset="0"/>
              </a:rPr>
              <a:t>Seeketh</a:t>
            </a:r>
            <a:r>
              <a:rPr lang="en-US" altLang="en-US" sz="3200" dirty="0">
                <a:solidFill>
                  <a:srgbClr val="FFFF00"/>
                </a:solidFill>
                <a:latin typeface="Calibri" panose="020F0502020204030204" pitchFamily="34" charset="0"/>
              </a:rPr>
              <a:t> Not Her Own, or Does it?</a:t>
            </a:r>
          </a:p>
        </p:txBody>
      </p:sp>
      <p:sp>
        <p:nvSpPr>
          <p:cNvPr id="8" name="Text Box 9">
            <a:extLst>
              <a:ext uri="{FF2B5EF4-FFF2-40B4-BE49-F238E27FC236}">
                <a16:creationId xmlns:a16="http://schemas.microsoft.com/office/drawing/2014/main" id="{D6D01109-ACF3-429B-B618-CFEE0750E48A}"/>
              </a:ext>
            </a:extLst>
          </p:cNvPr>
          <p:cNvSpPr txBox="1">
            <a:spLocks noChangeArrowheads="1"/>
          </p:cNvSpPr>
          <p:nvPr/>
        </p:nvSpPr>
        <p:spPr bwMode="auto">
          <a:xfrm>
            <a:off x="167135" y="533400"/>
            <a:ext cx="3414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FF00"/>
                </a:solidFill>
                <a:latin typeface="Calibri" panose="020F0502020204030204" pitchFamily="34" charset="0"/>
              </a:rPr>
              <a:t>Paul an Altruist?</a:t>
            </a:r>
            <a:endParaRPr lang="en-US" altLang="en-US" sz="2800" dirty="0">
              <a:solidFill>
                <a:srgbClr val="FFFF00"/>
              </a:solidFill>
              <a:latin typeface="Calibri" panose="020F0502020204030204" pitchFamily="34" charset="0"/>
            </a:endParaRPr>
          </a:p>
        </p:txBody>
      </p:sp>
      <p:sp>
        <p:nvSpPr>
          <p:cNvPr id="9" name="Rectangle 8">
            <a:extLst>
              <a:ext uri="{FF2B5EF4-FFF2-40B4-BE49-F238E27FC236}">
                <a16:creationId xmlns:a16="http://schemas.microsoft.com/office/drawing/2014/main" id="{8D7BD48D-98E0-4D93-A2DC-56AC7FB1383B}"/>
              </a:ext>
            </a:extLst>
          </p:cNvPr>
          <p:cNvSpPr/>
          <p:nvPr/>
        </p:nvSpPr>
        <p:spPr>
          <a:xfrm>
            <a:off x="609599" y="2930055"/>
            <a:ext cx="11380767" cy="707886"/>
          </a:xfrm>
          <a:prstGeom prst="rect">
            <a:avLst/>
          </a:prstGeom>
        </p:spPr>
        <p:txBody>
          <a:bodyPr wrap="square">
            <a:spAutoFit/>
          </a:bodyPr>
          <a:lstStyle/>
          <a:p>
            <a:r>
              <a:rPr lang="en-US" sz="2000" b="1" dirty="0">
                <a:solidFill>
                  <a:srgbClr val="00FF00"/>
                </a:solidFill>
                <a:latin typeface="+mn-lt"/>
              </a:rPr>
              <a:t>2 John 1:8 </a:t>
            </a:r>
            <a:r>
              <a:rPr lang="en-US" sz="2000" dirty="0">
                <a:solidFill>
                  <a:srgbClr val="00FF00"/>
                </a:solidFill>
                <a:latin typeface="+mn-lt"/>
              </a:rPr>
              <a:t>Look to yourselves</a:t>
            </a:r>
            <a:r>
              <a:rPr lang="en-US" sz="2000" dirty="0">
                <a:solidFill>
                  <a:schemeClr val="bg1"/>
                </a:solidFill>
                <a:latin typeface="+mn-lt"/>
              </a:rPr>
              <a:t>, that we lose not those things which we have wrought, but that we</a:t>
            </a:r>
            <a:r>
              <a:rPr lang="en-US" sz="2000" dirty="0">
                <a:solidFill>
                  <a:srgbClr val="00FF00"/>
                </a:solidFill>
                <a:latin typeface="+mn-lt"/>
              </a:rPr>
              <a:t> receive a full reward</a:t>
            </a:r>
            <a:r>
              <a:rPr lang="en-US" sz="2000" dirty="0">
                <a:solidFill>
                  <a:schemeClr val="bg1"/>
                </a:solidFill>
                <a:latin typeface="+mn-lt"/>
              </a:rPr>
              <a:t>.</a:t>
            </a:r>
          </a:p>
        </p:txBody>
      </p:sp>
      <p:sp>
        <p:nvSpPr>
          <p:cNvPr id="11" name="Text Box 9">
            <a:extLst>
              <a:ext uri="{FF2B5EF4-FFF2-40B4-BE49-F238E27FC236}">
                <a16:creationId xmlns:a16="http://schemas.microsoft.com/office/drawing/2014/main" id="{B22789F8-91C2-462A-8EEA-352C16CEE80D}"/>
              </a:ext>
            </a:extLst>
          </p:cNvPr>
          <p:cNvSpPr txBox="1">
            <a:spLocks noChangeArrowheads="1"/>
          </p:cNvSpPr>
          <p:nvPr/>
        </p:nvSpPr>
        <p:spPr bwMode="auto">
          <a:xfrm>
            <a:off x="148713" y="2514600"/>
            <a:ext cx="3414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FF00"/>
                </a:solidFill>
                <a:latin typeface="Calibri" panose="020F0502020204030204" pitchFamily="34" charset="0"/>
              </a:rPr>
              <a:t>John an Altruist?</a:t>
            </a:r>
            <a:endParaRPr lang="en-US" altLang="en-US" sz="2800" dirty="0">
              <a:solidFill>
                <a:srgbClr val="FFFF00"/>
              </a:solidFill>
              <a:latin typeface="Calibri" panose="020F0502020204030204" pitchFamily="34" charset="0"/>
            </a:endParaRPr>
          </a:p>
        </p:txBody>
      </p:sp>
      <p:sp>
        <p:nvSpPr>
          <p:cNvPr id="12" name="Rectangle 11">
            <a:extLst>
              <a:ext uri="{FF2B5EF4-FFF2-40B4-BE49-F238E27FC236}">
                <a16:creationId xmlns:a16="http://schemas.microsoft.com/office/drawing/2014/main" id="{2B005A20-79F9-4A3E-9B2C-FEF5AF4F029F}"/>
              </a:ext>
            </a:extLst>
          </p:cNvPr>
          <p:cNvSpPr/>
          <p:nvPr/>
        </p:nvSpPr>
        <p:spPr>
          <a:xfrm>
            <a:off x="609599" y="3952220"/>
            <a:ext cx="11588263" cy="707886"/>
          </a:xfrm>
          <a:prstGeom prst="rect">
            <a:avLst/>
          </a:prstGeom>
        </p:spPr>
        <p:txBody>
          <a:bodyPr wrap="square">
            <a:spAutoFit/>
          </a:bodyPr>
          <a:lstStyle/>
          <a:p>
            <a:r>
              <a:rPr lang="en-US" sz="2000" b="1" dirty="0">
                <a:solidFill>
                  <a:srgbClr val="00FF00"/>
                </a:solidFill>
                <a:latin typeface="+mn-lt"/>
              </a:rPr>
              <a:t>Alma 41:14: </a:t>
            </a:r>
            <a:r>
              <a:rPr lang="en-US" sz="2000" dirty="0">
                <a:solidFill>
                  <a:schemeClr val="bg1"/>
                </a:solidFill>
                <a:latin typeface="+mn-lt"/>
              </a:rPr>
              <a:t>Therefore, my son, see that you are merciful unto your brethren; deal justly, judge righteously, and do good continually; and if ye do all these things then shall ye receive your </a:t>
            </a:r>
            <a:r>
              <a:rPr lang="en-US" sz="2000" dirty="0">
                <a:solidFill>
                  <a:srgbClr val="00FF00"/>
                </a:solidFill>
                <a:latin typeface="+mn-lt"/>
              </a:rPr>
              <a:t>reward</a:t>
            </a:r>
            <a:r>
              <a:rPr lang="en-US" sz="2000" dirty="0">
                <a:solidFill>
                  <a:schemeClr val="bg1"/>
                </a:solidFill>
                <a:latin typeface="+mn-lt"/>
              </a:rPr>
              <a:t>. </a:t>
            </a:r>
          </a:p>
        </p:txBody>
      </p:sp>
      <p:sp>
        <p:nvSpPr>
          <p:cNvPr id="13" name="Text Box 9">
            <a:extLst>
              <a:ext uri="{FF2B5EF4-FFF2-40B4-BE49-F238E27FC236}">
                <a16:creationId xmlns:a16="http://schemas.microsoft.com/office/drawing/2014/main" id="{25988064-E2DF-4B3D-B40A-768720B21366}"/>
              </a:ext>
            </a:extLst>
          </p:cNvPr>
          <p:cNvSpPr txBox="1">
            <a:spLocks noChangeArrowheads="1"/>
          </p:cNvSpPr>
          <p:nvPr/>
        </p:nvSpPr>
        <p:spPr bwMode="auto">
          <a:xfrm>
            <a:off x="148712" y="3505200"/>
            <a:ext cx="3414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FF00"/>
                </a:solidFill>
                <a:latin typeface="Calibri" panose="020F0502020204030204" pitchFamily="34" charset="0"/>
              </a:rPr>
              <a:t>Alma an Altruist?</a:t>
            </a:r>
            <a:endParaRPr lang="en-US" altLang="en-US" sz="2800" dirty="0">
              <a:solidFill>
                <a:srgbClr val="FFFF00"/>
              </a:solidFill>
              <a:latin typeface="Calibri" panose="020F0502020204030204" pitchFamily="34" charset="0"/>
            </a:endParaRPr>
          </a:p>
        </p:txBody>
      </p:sp>
      <p:sp>
        <p:nvSpPr>
          <p:cNvPr id="14" name="Rectangle 13">
            <a:extLst>
              <a:ext uri="{FF2B5EF4-FFF2-40B4-BE49-F238E27FC236}">
                <a16:creationId xmlns:a16="http://schemas.microsoft.com/office/drawing/2014/main" id="{0BBCD734-24B1-4C63-8E28-6C8FAEA3EA84}"/>
              </a:ext>
            </a:extLst>
          </p:cNvPr>
          <p:cNvSpPr/>
          <p:nvPr/>
        </p:nvSpPr>
        <p:spPr>
          <a:xfrm>
            <a:off x="609599" y="5075540"/>
            <a:ext cx="11494788" cy="707886"/>
          </a:xfrm>
          <a:prstGeom prst="rect">
            <a:avLst/>
          </a:prstGeom>
        </p:spPr>
        <p:txBody>
          <a:bodyPr wrap="square">
            <a:spAutoFit/>
          </a:bodyPr>
          <a:lstStyle/>
          <a:p>
            <a:pPr marL="0" marR="0">
              <a:spcBef>
                <a:spcPts val="0"/>
              </a:spcBef>
              <a:spcAft>
                <a:spcPts val="0"/>
              </a:spcAft>
            </a:pPr>
            <a:r>
              <a:rPr lang="en-US" sz="2000" b="1" dirty="0">
                <a:solidFill>
                  <a:srgbClr val="00FF00"/>
                </a:solidFill>
                <a:latin typeface="+mn-lt"/>
              </a:rPr>
              <a:t>Mosiah 4:27 </a:t>
            </a:r>
            <a:r>
              <a:rPr lang="en-US" sz="2000" dirty="0">
                <a:solidFill>
                  <a:schemeClr val="bg1"/>
                </a:solidFill>
                <a:latin typeface="+mn-lt"/>
              </a:rPr>
              <a:t>…And again, it is expedient that ye should be diligent, that thereby ye might </a:t>
            </a:r>
            <a:r>
              <a:rPr lang="en-US" sz="2000" dirty="0">
                <a:solidFill>
                  <a:srgbClr val="00FF00"/>
                </a:solidFill>
                <a:latin typeface="+mn-lt"/>
              </a:rPr>
              <a:t>win the prize</a:t>
            </a:r>
            <a:r>
              <a:rPr lang="en-US" sz="2000" dirty="0">
                <a:solidFill>
                  <a:schemeClr val="bg1"/>
                </a:solidFill>
                <a:latin typeface="+mn-lt"/>
              </a:rPr>
              <a:t>; therefore, all things must be done in order. </a:t>
            </a:r>
          </a:p>
        </p:txBody>
      </p:sp>
      <p:sp>
        <p:nvSpPr>
          <p:cNvPr id="15" name="Rectangle 14">
            <a:extLst>
              <a:ext uri="{FF2B5EF4-FFF2-40B4-BE49-F238E27FC236}">
                <a16:creationId xmlns:a16="http://schemas.microsoft.com/office/drawing/2014/main" id="{9B631560-C603-46B6-A153-06E2B5979DE2}"/>
              </a:ext>
            </a:extLst>
          </p:cNvPr>
          <p:cNvSpPr/>
          <p:nvPr/>
        </p:nvSpPr>
        <p:spPr>
          <a:xfrm>
            <a:off x="609599" y="5679757"/>
            <a:ext cx="11444736" cy="1015663"/>
          </a:xfrm>
          <a:prstGeom prst="rect">
            <a:avLst/>
          </a:prstGeom>
        </p:spPr>
        <p:txBody>
          <a:bodyPr wrap="square">
            <a:spAutoFit/>
          </a:bodyPr>
          <a:lstStyle/>
          <a:p>
            <a:pPr marL="0" marR="0">
              <a:spcBef>
                <a:spcPts val="0"/>
              </a:spcBef>
              <a:spcAft>
                <a:spcPts val="0"/>
              </a:spcAft>
            </a:pPr>
            <a:r>
              <a:rPr lang="en-US" sz="2000" b="1" dirty="0">
                <a:solidFill>
                  <a:srgbClr val="00FF00"/>
                </a:solidFill>
                <a:latin typeface="+mn-lt"/>
              </a:rPr>
              <a:t>Mosiah 1:7 </a:t>
            </a:r>
            <a:r>
              <a:rPr lang="en-US" sz="2000" dirty="0">
                <a:solidFill>
                  <a:schemeClr val="bg1"/>
                </a:solidFill>
                <a:latin typeface="+mn-lt"/>
              </a:rPr>
              <a:t>And now, my sons, I would that ye should remember to search them diligently, that </a:t>
            </a:r>
            <a:r>
              <a:rPr lang="en-US" sz="2000" dirty="0">
                <a:solidFill>
                  <a:srgbClr val="00FF00"/>
                </a:solidFill>
                <a:latin typeface="+mn-lt"/>
              </a:rPr>
              <a:t>ye may profit </a:t>
            </a:r>
            <a:r>
              <a:rPr lang="en-US" sz="2000" dirty="0">
                <a:solidFill>
                  <a:schemeClr val="bg1"/>
                </a:solidFill>
                <a:latin typeface="+mn-lt"/>
              </a:rPr>
              <a:t>thereby; and I would that ye should keep the commandments of God, </a:t>
            </a:r>
            <a:r>
              <a:rPr lang="en-US" sz="2000" dirty="0">
                <a:solidFill>
                  <a:srgbClr val="00FF00"/>
                </a:solidFill>
                <a:latin typeface="+mn-lt"/>
              </a:rPr>
              <a:t>that ye may prosper </a:t>
            </a:r>
            <a:r>
              <a:rPr lang="en-US" sz="2000" dirty="0">
                <a:solidFill>
                  <a:schemeClr val="bg1"/>
                </a:solidFill>
                <a:latin typeface="+mn-lt"/>
              </a:rPr>
              <a:t>in the land according to the promises which the Lord made unto our fathers.</a:t>
            </a:r>
          </a:p>
        </p:txBody>
      </p:sp>
      <p:sp>
        <p:nvSpPr>
          <p:cNvPr id="16" name="Text Box 9">
            <a:extLst>
              <a:ext uri="{FF2B5EF4-FFF2-40B4-BE49-F238E27FC236}">
                <a16:creationId xmlns:a16="http://schemas.microsoft.com/office/drawing/2014/main" id="{CFD9E4A6-9A2D-4996-A723-FD89BE9E7DE8}"/>
              </a:ext>
            </a:extLst>
          </p:cNvPr>
          <p:cNvSpPr txBox="1">
            <a:spLocks noChangeArrowheads="1"/>
          </p:cNvSpPr>
          <p:nvPr/>
        </p:nvSpPr>
        <p:spPr bwMode="auto">
          <a:xfrm>
            <a:off x="148712" y="4648200"/>
            <a:ext cx="4347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FF00"/>
                </a:solidFill>
                <a:latin typeface="Calibri" panose="020F0502020204030204" pitchFamily="34" charset="0"/>
              </a:rPr>
              <a:t>King Benjamin an Altruist?</a:t>
            </a:r>
            <a:endParaRPr lang="en-US" altLang="en-US" sz="28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68824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12</a:t>
            </a:fld>
            <a:endParaRPr lang="en-US" dirty="0"/>
          </a:p>
        </p:txBody>
      </p:sp>
      <p:sp>
        <p:nvSpPr>
          <p:cNvPr id="12" name="Text Box 9">
            <a:extLst>
              <a:ext uri="{FF2B5EF4-FFF2-40B4-BE49-F238E27FC236}">
                <a16:creationId xmlns:a16="http://schemas.microsoft.com/office/drawing/2014/main" id="{ACB77BDD-0814-4D94-9270-08AD492072B0}"/>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FF00"/>
                </a:solidFill>
                <a:latin typeface="Calibri" panose="020F0502020204030204" pitchFamily="34" charset="0"/>
              </a:rPr>
              <a:t>SELFULL SCRIPTURES: </a:t>
            </a:r>
            <a:r>
              <a:rPr lang="en-US" altLang="en-US" sz="3200" dirty="0">
                <a:solidFill>
                  <a:srgbClr val="FFFF00"/>
                </a:solidFill>
                <a:latin typeface="Calibri" panose="020F0502020204030204" pitchFamily="34" charset="0"/>
              </a:rPr>
              <a:t>Charity </a:t>
            </a:r>
            <a:r>
              <a:rPr lang="en-US" altLang="en-US" sz="3200" dirty="0" err="1">
                <a:solidFill>
                  <a:srgbClr val="FFFF00"/>
                </a:solidFill>
                <a:latin typeface="Calibri" panose="020F0502020204030204" pitchFamily="34" charset="0"/>
              </a:rPr>
              <a:t>Seeketh</a:t>
            </a:r>
            <a:r>
              <a:rPr lang="en-US" altLang="en-US" sz="3200" dirty="0">
                <a:solidFill>
                  <a:srgbClr val="FFFF00"/>
                </a:solidFill>
                <a:latin typeface="Calibri" panose="020F0502020204030204" pitchFamily="34" charset="0"/>
              </a:rPr>
              <a:t> Not Her Own, or Does it?</a:t>
            </a:r>
          </a:p>
        </p:txBody>
      </p:sp>
      <p:sp>
        <p:nvSpPr>
          <p:cNvPr id="19" name="Rectangle 18">
            <a:extLst>
              <a:ext uri="{FF2B5EF4-FFF2-40B4-BE49-F238E27FC236}">
                <a16:creationId xmlns:a16="http://schemas.microsoft.com/office/drawing/2014/main" id="{56B3D6E9-AC40-4549-8AAA-BB7890995494}"/>
              </a:ext>
            </a:extLst>
          </p:cNvPr>
          <p:cNvSpPr/>
          <p:nvPr/>
        </p:nvSpPr>
        <p:spPr>
          <a:xfrm>
            <a:off x="609599" y="5300246"/>
            <a:ext cx="8568713" cy="437043"/>
          </a:xfrm>
          <a:prstGeom prst="rect">
            <a:avLst/>
          </a:prstGeom>
        </p:spPr>
        <p:txBody>
          <a:bodyPr wrap="square">
            <a:spAutoFit/>
          </a:bodyPr>
          <a:lstStyle/>
          <a:p>
            <a:pPr>
              <a:lnSpc>
                <a:spcPct val="120000"/>
              </a:lnSpc>
            </a:pPr>
            <a:r>
              <a:rPr lang="en-US" sz="2000" b="1" dirty="0">
                <a:solidFill>
                  <a:srgbClr val="00FF00"/>
                </a:solidFill>
                <a:latin typeface="+mn-lt"/>
              </a:rPr>
              <a:t>D&amp;C 58:28 </a:t>
            </a:r>
            <a:r>
              <a:rPr lang="en-US" sz="2000" dirty="0">
                <a:solidFill>
                  <a:schemeClr val="bg1"/>
                </a:solidFill>
                <a:latin typeface="+mn-lt"/>
              </a:rPr>
              <a:t>And inasmuch as men do </a:t>
            </a:r>
            <a:r>
              <a:rPr lang="en-US" sz="2000" dirty="0">
                <a:solidFill>
                  <a:srgbClr val="00FF00"/>
                </a:solidFill>
                <a:latin typeface="+mn-lt"/>
              </a:rPr>
              <a:t>good</a:t>
            </a:r>
            <a:r>
              <a:rPr lang="en-US" sz="2000" dirty="0">
                <a:solidFill>
                  <a:schemeClr val="bg1"/>
                </a:solidFill>
                <a:latin typeface="+mn-lt"/>
              </a:rPr>
              <a:t> they shall in nowise lose their </a:t>
            </a:r>
            <a:r>
              <a:rPr lang="en-US" sz="2000" dirty="0">
                <a:solidFill>
                  <a:srgbClr val="00FF00"/>
                </a:solidFill>
                <a:latin typeface="+mn-lt"/>
              </a:rPr>
              <a:t>reward</a:t>
            </a:r>
            <a:r>
              <a:rPr lang="en-US" sz="2000" dirty="0">
                <a:solidFill>
                  <a:schemeClr val="bg1"/>
                </a:solidFill>
                <a:latin typeface="+mn-lt"/>
              </a:rPr>
              <a:t>.</a:t>
            </a:r>
          </a:p>
        </p:txBody>
      </p:sp>
      <p:sp>
        <p:nvSpPr>
          <p:cNvPr id="22" name="TextBox 1">
            <a:extLst>
              <a:ext uri="{FF2B5EF4-FFF2-40B4-BE49-F238E27FC236}">
                <a16:creationId xmlns:a16="http://schemas.microsoft.com/office/drawing/2014/main" id="{463F009D-4AD4-407D-B481-0E503FE1B2D6}"/>
              </a:ext>
            </a:extLst>
          </p:cNvPr>
          <p:cNvSpPr txBox="1">
            <a:spLocks noChangeArrowheads="1"/>
          </p:cNvSpPr>
          <p:nvPr/>
        </p:nvSpPr>
        <p:spPr bwMode="auto">
          <a:xfrm>
            <a:off x="609599" y="5692914"/>
            <a:ext cx="113045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dirty="0">
                <a:solidFill>
                  <a:srgbClr val="00FF00"/>
                </a:solidFill>
                <a:latin typeface="+mn-lt"/>
              </a:rPr>
              <a:t>D&amp;C 59:23 </a:t>
            </a:r>
            <a:r>
              <a:rPr lang="en-US" sz="2000" dirty="0">
                <a:solidFill>
                  <a:schemeClr val="bg1"/>
                </a:solidFill>
                <a:latin typeface="+mn-lt"/>
              </a:rPr>
              <a:t>But learn that he who doeth the works of righteousness shall receive his </a:t>
            </a:r>
            <a:r>
              <a:rPr lang="en-US" sz="2000" dirty="0">
                <a:solidFill>
                  <a:srgbClr val="00FF00"/>
                </a:solidFill>
                <a:latin typeface="+mn-lt"/>
              </a:rPr>
              <a:t>reward</a:t>
            </a:r>
            <a:r>
              <a:rPr lang="en-US" sz="2000" dirty="0">
                <a:solidFill>
                  <a:schemeClr val="bg1"/>
                </a:solidFill>
                <a:latin typeface="+mn-lt"/>
              </a:rPr>
              <a:t>, even </a:t>
            </a:r>
            <a:r>
              <a:rPr lang="en-US" sz="2000" dirty="0">
                <a:solidFill>
                  <a:srgbClr val="00FF00"/>
                </a:solidFill>
                <a:latin typeface="+mn-lt"/>
              </a:rPr>
              <a:t>peace</a:t>
            </a:r>
            <a:r>
              <a:rPr lang="en-US" sz="2000" dirty="0">
                <a:solidFill>
                  <a:schemeClr val="bg1"/>
                </a:solidFill>
                <a:latin typeface="+mn-lt"/>
              </a:rPr>
              <a:t> in this world and </a:t>
            </a:r>
            <a:r>
              <a:rPr lang="en-US" sz="2000" dirty="0">
                <a:solidFill>
                  <a:srgbClr val="00FF00"/>
                </a:solidFill>
                <a:latin typeface="+mn-lt"/>
              </a:rPr>
              <a:t>eternal life </a:t>
            </a:r>
            <a:r>
              <a:rPr lang="en-US" sz="2000" dirty="0">
                <a:solidFill>
                  <a:schemeClr val="bg1"/>
                </a:solidFill>
                <a:latin typeface="+mn-lt"/>
              </a:rPr>
              <a:t>in the world to come.</a:t>
            </a:r>
          </a:p>
        </p:txBody>
      </p:sp>
      <p:sp>
        <p:nvSpPr>
          <p:cNvPr id="23" name="Rectangle 22">
            <a:extLst>
              <a:ext uri="{FF2B5EF4-FFF2-40B4-BE49-F238E27FC236}">
                <a16:creationId xmlns:a16="http://schemas.microsoft.com/office/drawing/2014/main" id="{DA834267-263E-4686-851C-1B485080BB05}"/>
              </a:ext>
            </a:extLst>
          </p:cNvPr>
          <p:cNvSpPr/>
          <p:nvPr/>
        </p:nvSpPr>
        <p:spPr>
          <a:xfrm>
            <a:off x="609599" y="1197114"/>
            <a:ext cx="11424939" cy="707886"/>
          </a:xfrm>
          <a:prstGeom prst="rect">
            <a:avLst/>
          </a:prstGeom>
        </p:spPr>
        <p:txBody>
          <a:bodyPr wrap="square">
            <a:spAutoFit/>
          </a:bodyPr>
          <a:lstStyle/>
          <a:p>
            <a:r>
              <a:rPr lang="en-US" sz="2000" b="1" dirty="0">
                <a:solidFill>
                  <a:srgbClr val="00FF00"/>
                </a:solidFill>
                <a:latin typeface="+mn-lt"/>
              </a:rPr>
              <a:t>Abraham 1:1-2 </a:t>
            </a:r>
            <a:r>
              <a:rPr lang="en-US" sz="2000" dirty="0">
                <a:solidFill>
                  <a:schemeClr val="bg1"/>
                </a:solidFill>
                <a:latin typeface="+mn-lt"/>
              </a:rPr>
              <a:t>I, Abraham ... finding there was greater happiness and peace and rest </a:t>
            </a:r>
            <a:r>
              <a:rPr lang="en-US" sz="2000" dirty="0">
                <a:solidFill>
                  <a:srgbClr val="00FF00"/>
                </a:solidFill>
                <a:latin typeface="+mn-lt"/>
              </a:rPr>
              <a:t>for me</a:t>
            </a:r>
            <a:r>
              <a:rPr lang="en-US" sz="2000" dirty="0">
                <a:solidFill>
                  <a:schemeClr val="bg1"/>
                </a:solidFill>
                <a:latin typeface="+mn-lt"/>
              </a:rPr>
              <a:t>, </a:t>
            </a:r>
            <a:r>
              <a:rPr lang="en-US" sz="2000" dirty="0">
                <a:solidFill>
                  <a:srgbClr val="00FF00"/>
                </a:solidFill>
                <a:latin typeface="+mn-lt"/>
              </a:rPr>
              <a:t>I</a:t>
            </a:r>
            <a:r>
              <a:rPr lang="en-US" sz="2000" dirty="0">
                <a:solidFill>
                  <a:schemeClr val="bg1"/>
                </a:solidFill>
                <a:latin typeface="+mn-lt"/>
              </a:rPr>
              <a:t> sought for the </a:t>
            </a:r>
            <a:r>
              <a:rPr lang="en-US" sz="2000" dirty="0">
                <a:solidFill>
                  <a:srgbClr val="00FF00"/>
                </a:solidFill>
                <a:latin typeface="+mn-lt"/>
              </a:rPr>
              <a:t>blessings</a:t>
            </a:r>
            <a:r>
              <a:rPr lang="en-US" sz="2000" dirty="0">
                <a:solidFill>
                  <a:schemeClr val="bg1"/>
                </a:solidFill>
                <a:latin typeface="+mn-lt"/>
              </a:rPr>
              <a:t> of the fathers.</a:t>
            </a:r>
          </a:p>
        </p:txBody>
      </p:sp>
      <p:sp>
        <p:nvSpPr>
          <p:cNvPr id="24" name="Text Box 9">
            <a:extLst>
              <a:ext uri="{FF2B5EF4-FFF2-40B4-BE49-F238E27FC236}">
                <a16:creationId xmlns:a16="http://schemas.microsoft.com/office/drawing/2014/main" id="{67AE601C-1965-4337-BD9F-F5584E06267F}"/>
              </a:ext>
            </a:extLst>
          </p:cNvPr>
          <p:cNvSpPr txBox="1">
            <a:spLocks noChangeArrowheads="1"/>
          </p:cNvSpPr>
          <p:nvPr/>
        </p:nvSpPr>
        <p:spPr bwMode="auto">
          <a:xfrm>
            <a:off x="167135" y="739914"/>
            <a:ext cx="3414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FF00"/>
                </a:solidFill>
                <a:latin typeface="Calibri" panose="020F0502020204030204" pitchFamily="34" charset="0"/>
              </a:rPr>
              <a:t>Abraham an Altruist?</a:t>
            </a:r>
            <a:endParaRPr lang="en-US" altLang="en-US" sz="2800" dirty="0">
              <a:solidFill>
                <a:srgbClr val="FFFF00"/>
              </a:solidFill>
              <a:latin typeface="Calibri" panose="020F0502020204030204" pitchFamily="34" charset="0"/>
            </a:endParaRPr>
          </a:p>
        </p:txBody>
      </p:sp>
      <p:sp>
        <p:nvSpPr>
          <p:cNvPr id="25" name="Text Box 9">
            <a:extLst>
              <a:ext uri="{FF2B5EF4-FFF2-40B4-BE49-F238E27FC236}">
                <a16:creationId xmlns:a16="http://schemas.microsoft.com/office/drawing/2014/main" id="{64E91B95-5186-4BB9-B899-CECD12086449}"/>
              </a:ext>
            </a:extLst>
          </p:cNvPr>
          <p:cNvSpPr txBox="1">
            <a:spLocks noChangeArrowheads="1"/>
          </p:cNvSpPr>
          <p:nvPr/>
        </p:nvSpPr>
        <p:spPr bwMode="auto">
          <a:xfrm>
            <a:off x="169146" y="3613666"/>
            <a:ext cx="3414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FF00"/>
                </a:solidFill>
                <a:latin typeface="Calibri" panose="020F0502020204030204" pitchFamily="34" charset="0"/>
              </a:rPr>
              <a:t>Christ an Altruist?</a:t>
            </a:r>
            <a:endParaRPr lang="en-US" altLang="en-US" sz="2800" dirty="0">
              <a:solidFill>
                <a:srgbClr val="FFFF00"/>
              </a:solidFill>
              <a:latin typeface="Calibri" panose="020F0502020204030204" pitchFamily="34" charset="0"/>
            </a:endParaRPr>
          </a:p>
        </p:txBody>
      </p:sp>
      <p:sp>
        <p:nvSpPr>
          <p:cNvPr id="27" name="Rectangle 26">
            <a:extLst>
              <a:ext uri="{FF2B5EF4-FFF2-40B4-BE49-F238E27FC236}">
                <a16:creationId xmlns:a16="http://schemas.microsoft.com/office/drawing/2014/main" id="{5DC6E78C-8A8F-4F3F-9DFB-C29B76E86720}"/>
              </a:ext>
            </a:extLst>
          </p:cNvPr>
          <p:cNvSpPr/>
          <p:nvPr/>
        </p:nvSpPr>
        <p:spPr>
          <a:xfrm>
            <a:off x="586990" y="4070866"/>
            <a:ext cx="11887200" cy="1323439"/>
          </a:xfrm>
          <a:prstGeom prst="rect">
            <a:avLst/>
          </a:prstGeom>
        </p:spPr>
        <p:txBody>
          <a:bodyPr wrap="square">
            <a:spAutoFit/>
          </a:bodyPr>
          <a:lstStyle/>
          <a:p>
            <a:r>
              <a:rPr lang="en-US" sz="2000" b="1" dirty="0">
                <a:solidFill>
                  <a:srgbClr val="00FF00"/>
                </a:solidFill>
                <a:latin typeface="+mn-lt"/>
              </a:rPr>
              <a:t>Mathew 19:27-29: </a:t>
            </a:r>
            <a:r>
              <a:rPr lang="en-US" sz="2000" dirty="0">
                <a:solidFill>
                  <a:schemeClr val="bg1"/>
                </a:solidFill>
                <a:latin typeface="+mn-lt"/>
              </a:rPr>
              <a:t>Then answered Peter and said unto him, Behold, we have forsaken all, and followed thee; </a:t>
            </a:r>
            <a:r>
              <a:rPr lang="en-US" sz="2000" dirty="0">
                <a:solidFill>
                  <a:srgbClr val="FFFF00"/>
                </a:solidFill>
                <a:latin typeface="+mn-lt"/>
              </a:rPr>
              <a:t>what shall we have therefore? </a:t>
            </a:r>
            <a:r>
              <a:rPr lang="en-US" sz="2000" dirty="0">
                <a:solidFill>
                  <a:schemeClr val="bg1"/>
                </a:solidFill>
                <a:latin typeface="+mn-lt"/>
              </a:rPr>
              <a:t>And Jesus said unto them, Verily I say unto you ... every one that hath forsaken houses, or brethren, or sisters, or father, or mothers, or wife, or children, or lands, for my name's sake, </a:t>
            </a:r>
            <a:r>
              <a:rPr lang="en-US" sz="2000" dirty="0">
                <a:solidFill>
                  <a:srgbClr val="00FF00"/>
                </a:solidFill>
                <a:latin typeface="+mn-lt"/>
              </a:rPr>
              <a:t>shall receive an hundredfold, and shall inherit everlasting life.</a:t>
            </a:r>
          </a:p>
        </p:txBody>
      </p:sp>
      <p:sp>
        <p:nvSpPr>
          <p:cNvPr id="28" name="Rectangle 27">
            <a:extLst>
              <a:ext uri="{FF2B5EF4-FFF2-40B4-BE49-F238E27FC236}">
                <a16:creationId xmlns:a16="http://schemas.microsoft.com/office/drawing/2014/main" id="{97EDEAFB-E419-4C15-945F-8CC5D9A8C63F}"/>
              </a:ext>
            </a:extLst>
          </p:cNvPr>
          <p:cNvSpPr/>
          <p:nvPr/>
        </p:nvSpPr>
        <p:spPr>
          <a:xfrm>
            <a:off x="609599" y="2645454"/>
            <a:ext cx="8409829" cy="402546"/>
          </a:xfrm>
          <a:prstGeom prst="rect">
            <a:avLst/>
          </a:prstGeom>
        </p:spPr>
        <p:txBody>
          <a:bodyPr wrap="square">
            <a:spAutoFit/>
          </a:bodyPr>
          <a:lstStyle/>
          <a:p>
            <a:pPr>
              <a:lnSpc>
                <a:spcPct val="120000"/>
              </a:lnSpc>
            </a:pPr>
            <a:r>
              <a:rPr lang="en-US" b="1" dirty="0">
                <a:solidFill>
                  <a:srgbClr val="00FF00"/>
                </a:solidFill>
                <a:latin typeface="+mn-lt"/>
              </a:rPr>
              <a:t>D&amp;C 135:6 They lived for Glory; They died for Glory; And Glory is their eternal reward.</a:t>
            </a:r>
          </a:p>
        </p:txBody>
      </p:sp>
      <p:sp>
        <p:nvSpPr>
          <p:cNvPr id="29" name="Text Box 9">
            <a:extLst>
              <a:ext uri="{FF2B5EF4-FFF2-40B4-BE49-F238E27FC236}">
                <a16:creationId xmlns:a16="http://schemas.microsoft.com/office/drawing/2014/main" id="{B8407DA7-FFA8-43DC-AB1A-A48C65F6037A}"/>
              </a:ext>
            </a:extLst>
          </p:cNvPr>
          <p:cNvSpPr txBox="1">
            <a:spLocks noChangeArrowheads="1"/>
          </p:cNvSpPr>
          <p:nvPr/>
        </p:nvSpPr>
        <p:spPr bwMode="auto">
          <a:xfrm>
            <a:off x="167135" y="2122234"/>
            <a:ext cx="6843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FF00"/>
                </a:solidFill>
                <a:latin typeface="Calibri" panose="020F0502020204030204" pitchFamily="34" charset="0"/>
              </a:rPr>
              <a:t>Joseph Smith and Hyrum Smith Altruists?</a:t>
            </a:r>
            <a:endParaRPr lang="en-US" altLang="en-US" sz="28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216263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5"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13</a:t>
            </a:fld>
            <a:endParaRPr lang="en-US" dirty="0"/>
          </a:p>
        </p:txBody>
      </p:sp>
      <p:graphicFrame>
        <p:nvGraphicFramePr>
          <p:cNvPr id="8" name="Object 7">
            <a:extLst>
              <a:ext uri="{FF2B5EF4-FFF2-40B4-BE49-F238E27FC236}">
                <a16:creationId xmlns:a16="http://schemas.microsoft.com/office/drawing/2014/main" id="{3F2B2122-87E8-49D4-AB80-9742BB42433E}"/>
              </a:ext>
            </a:extLst>
          </p:cNvPr>
          <p:cNvGraphicFramePr>
            <a:graphicFrameLocks noChangeAspect="1"/>
          </p:cNvGraphicFramePr>
          <p:nvPr>
            <p:extLst>
              <p:ext uri="{D42A27DB-BD31-4B8C-83A1-F6EECF244321}">
                <p14:modId xmlns:p14="http://schemas.microsoft.com/office/powerpoint/2010/main" val="170811198"/>
              </p:ext>
            </p:extLst>
          </p:nvPr>
        </p:nvGraphicFramePr>
        <p:xfrm>
          <a:off x="2057400" y="1143000"/>
          <a:ext cx="3810000" cy="2184400"/>
        </p:xfrm>
        <a:graphic>
          <a:graphicData uri="http://schemas.openxmlformats.org/presentationml/2006/ole">
            <mc:AlternateContent xmlns:mc="http://schemas.openxmlformats.org/markup-compatibility/2006">
              <mc:Choice xmlns:v="urn:schemas-microsoft-com:vml" Requires="v">
                <p:oleObj r:id="rId3" imgW="3809520" imgH="2184120" progId="">
                  <p:embed/>
                </p:oleObj>
              </mc:Choice>
              <mc:Fallback>
                <p:oleObj r:id="rId3" imgW="3809520" imgH="2184120" progId="">
                  <p:embed/>
                  <p:pic>
                    <p:nvPicPr>
                      <p:cNvPr id="3" name="Object 2"/>
                      <p:cNvPicPr/>
                      <p:nvPr/>
                    </p:nvPicPr>
                    <p:blipFill>
                      <a:blip r:embed="rId4"/>
                      <a:stretch>
                        <a:fillRect/>
                      </a:stretch>
                    </p:blipFill>
                    <p:spPr>
                      <a:xfrm>
                        <a:off x="2057400" y="1143000"/>
                        <a:ext cx="3810000" cy="21844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D545268-965B-4D41-BCFC-C0831B2138DE}"/>
              </a:ext>
            </a:extLst>
          </p:cNvPr>
          <p:cNvGraphicFramePr>
            <a:graphicFrameLocks noChangeAspect="1"/>
          </p:cNvGraphicFramePr>
          <p:nvPr>
            <p:extLst>
              <p:ext uri="{D42A27DB-BD31-4B8C-83A1-F6EECF244321}">
                <p14:modId xmlns:p14="http://schemas.microsoft.com/office/powerpoint/2010/main" val="2570110296"/>
              </p:ext>
            </p:extLst>
          </p:nvPr>
        </p:nvGraphicFramePr>
        <p:xfrm>
          <a:off x="6404987" y="1143000"/>
          <a:ext cx="3810000" cy="2273300"/>
        </p:xfrm>
        <a:graphic>
          <a:graphicData uri="http://schemas.openxmlformats.org/presentationml/2006/ole">
            <mc:AlternateContent xmlns:mc="http://schemas.openxmlformats.org/markup-compatibility/2006">
              <mc:Choice xmlns:v="urn:schemas-microsoft-com:vml" Requires="v">
                <p:oleObj r:id="rId5" imgW="3809520" imgH="2272680" progId="">
                  <p:embed/>
                </p:oleObj>
              </mc:Choice>
              <mc:Fallback>
                <p:oleObj r:id="rId5" imgW="3809520" imgH="2272680" progId="">
                  <p:embed/>
                  <p:pic>
                    <p:nvPicPr>
                      <p:cNvPr id="5" name="Object 4"/>
                      <p:cNvPicPr/>
                      <p:nvPr/>
                    </p:nvPicPr>
                    <p:blipFill>
                      <a:blip r:embed="rId6"/>
                      <a:stretch>
                        <a:fillRect/>
                      </a:stretch>
                    </p:blipFill>
                    <p:spPr>
                      <a:xfrm>
                        <a:off x="6404987" y="1143000"/>
                        <a:ext cx="3810000" cy="2273300"/>
                      </a:xfrm>
                      <a:prstGeom prst="rect">
                        <a:avLst/>
                      </a:prstGeom>
                    </p:spPr>
                  </p:pic>
                </p:oleObj>
              </mc:Fallback>
            </mc:AlternateContent>
          </a:graphicData>
        </a:graphic>
      </p:graphicFrame>
      <p:sp>
        <p:nvSpPr>
          <p:cNvPr id="11" name="Text Box 9">
            <a:extLst>
              <a:ext uri="{FF2B5EF4-FFF2-40B4-BE49-F238E27FC236}">
                <a16:creationId xmlns:a16="http://schemas.microsoft.com/office/drawing/2014/main" id="{5B79B9AA-998D-4713-973C-CC6B6A8951AF}"/>
              </a:ext>
            </a:extLst>
          </p:cNvPr>
          <p:cNvSpPr txBox="1">
            <a:spLocks noChangeArrowheads="1"/>
          </p:cNvSpPr>
          <p:nvPr/>
        </p:nvSpPr>
        <p:spPr bwMode="auto">
          <a:xfrm>
            <a:off x="2209801" y="76200"/>
            <a:ext cx="34289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FF00"/>
                </a:solidFill>
                <a:latin typeface="Calibri" panose="020F0502020204030204" pitchFamily="34" charset="0"/>
              </a:rPr>
              <a:t>VALUE ETHICS </a:t>
            </a:r>
          </a:p>
          <a:p>
            <a:pPr algn="ctr" eaLnBrk="1" hangingPunct="1"/>
            <a:r>
              <a:rPr lang="en-US" altLang="en-US" sz="2400" b="1" dirty="0">
                <a:solidFill>
                  <a:srgbClr val="00FF00"/>
                </a:solidFill>
                <a:latin typeface="Calibri" panose="020F0502020204030204" pitchFamily="34" charset="0"/>
              </a:rPr>
              <a:t>A Crown of Glory</a:t>
            </a:r>
          </a:p>
        </p:txBody>
      </p:sp>
      <p:sp>
        <p:nvSpPr>
          <p:cNvPr id="12" name="Text Box 9">
            <a:extLst>
              <a:ext uri="{FF2B5EF4-FFF2-40B4-BE49-F238E27FC236}">
                <a16:creationId xmlns:a16="http://schemas.microsoft.com/office/drawing/2014/main" id="{705A496C-C234-4DA1-8ED0-07D75EB24AEA}"/>
              </a:ext>
            </a:extLst>
          </p:cNvPr>
          <p:cNvSpPr txBox="1">
            <a:spLocks noChangeArrowheads="1"/>
          </p:cNvSpPr>
          <p:nvPr/>
        </p:nvSpPr>
        <p:spPr bwMode="auto">
          <a:xfrm>
            <a:off x="6669594" y="76200"/>
            <a:ext cx="34289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FF0000"/>
                </a:solidFill>
                <a:latin typeface="Calibri" panose="020F0502020204030204" pitchFamily="34" charset="0"/>
              </a:rPr>
              <a:t>DUTY ETHICS </a:t>
            </a:r>
          </a:p>
          <a:p>
            <a:pPr algn="ctr" eaLnBrk="1" hangingPunct="1"/>
            <a:r>
              <a:rPr lang="en-US" altLang="en-US" sz="2400" b="1" dirty="0">
                <a:solidFill>
                  <a:srgbClr val="FF0000"/>
                </a:solidFill>
                <a:latin typeface="Calibri" panose="020F0502020204030204" pitchFamily="34" charset="0"/>
              </a:rPr>
              <a:t>A Crown of Thorns</a:t>
            </a:r>
          </a:p>
        </p:txBody>
      </p:sp>
      <p:sp>
        <p:nvSpPr>
          <p:cNvPr id="13" name="Rectangle 12">
            <a:extLst>
              <a:ext uri="{FF2B5EF4-FFF2-40B4-BE49-F238E27FC236}">
                <a16:creationId xmlns:a16="http://schemas.microsoft.com/office/drawing/2014/main" id="{0D5EEBAE-97C3-4C06-9A33-DA2D917AACD8}"/>
              </a:ext>
            </a:extLst>
          </p:cNvPr>
          <p:cNvSpPr/>
          <p:nvPr/>
        </p:nvSpPr>
        <p:spPr>
          <a:xfrm>
            <a:off x="152400" y="3581400"/>
            <a:ext cx="11811000" cy="1323439"/>
          </a:xfrm>
          <a:prstGeom prst="rect">
            <a:avLst/>
          </a:prstGeom>
        </p:spPr>
        <p:txBody>
          <a:bodyPr wrap="square">
            <a:spAutoFit/>
          </a:bodyPr>
          <a:lstStyle/>
          <a:p>
            <a:pPr marL="0" marR="0">
              <a:spcBef>
                <a:spcPts val="0"/>
              </a:spcBef>
              <a:spcAft>
                <a:spcPts val="0"/>
              </a:spcAft>
            </a:pPr>
            <a:r>
              <a:rPr lang="en-US" sz="2000" b="1" dirty="0">
                <a:solidFill>
                  <a:srgbClr val="00FF00"/>
                </a:solidFill>
                <a:latin typeface="+mn-lt"/>
              </a:rPr>
              <a:t>President Brigham Young: </a:t>
            </a:r>
            <a:r>
              <a:rPr lang="en-US" sz="2000" b="1" dirty="0">
                <a:solidFill>
                  <a:schemeClr val="bg1"/>
                </a:solidFill>
                <a:latin typeface="+mn-lt"/>
              </a:rPr>
              <a:t>"</a:t>
            </a:r>
            <a:r>
              <a:rPr lang="en-US" sz="2000" dirty="0">
                <a:solidFill>
                  <a:schemeClr val="bg1"/>
                </a:solidFill>
                <a:latin typeface="+mn-lt"/>
              </a:rPr>
              <a:t>It is for my </a:t>
            </a:r>
            <a:r>
              <a:rPr lang="en-US" sz="2000" dirty="0">
                <a:solidFill>
                  <a:srgbClr val="00FF00"/>
                </a:solidFill>
                <a:latin typeface="+mn-lt"/>
              </a:rPr>
              <a:t>own benefit</a:t>
            </a:r>
            <a:r>
              <a:rPr lang="en-US" sz="2000" dirty="0">
                <a:solidFill>
                  <a:schemeClr val="bg1"/>
                </a:solidFill>
                <a:latin typeface="+mn-lt"/>
              </a:rPr>
              <a:t>, it is for </a:t>
            </a:r>
            <a:r>
              <a:rPr lang="en-US" sz="2000" dirty="0">
                <a:solidFill>
                  <a:srgbClr val="00FF00"/>
                </a:solidFill>
                <a:latin typeface="+mn-lt"/>
              </a:rPr>
              <a:t>your benefit</a:t>
            </a:r>
            <a:r>
              <a:rPr lang="en-US" sz="2000" dirty="0">
                <a:solidFill>
                  <a:schemeClr val="bg1"/>
                </a:solidFill>
                <a:latin typeface="+mn-lt"/>
              </a:rPr>
              <a:t>; it is for </a:t>
            </a:r>
            <a:r>
              <a:rPr lang="en-US" sz="2000" dirty="0">
                <a:solidFill>
                  <a:srgbClr val="00FF00"/>
                </a:solidFill>
                <a:latin typeface="+mn-lt"/>
              </a:rPr>
              <a:t>my own wealth and happiness</a:t>
            </a:r>
            <a:r>
              <a:rPr lang="en-US" sz="2000" dirty="0">
                <a:solidFill>
                  <a:schemeClr val="bg1"/>
                </a:solidFill>
                <a:latin typeface="+mn-lt"/>
              </a:rPr>
              <a:t>, and for </a:t>
            </a:r>
            <a:r>
              <a:rPr lang="en-US" sz="2000" dirty="0">
                <a:solidFill>
                  <a:srgbClr val="00FF00"/>
                </a:solidFill>
                <a:latin typeface="+mn-lt"/>
              </a:rPr>
              <a:t>your wealth and happiness </a:t>
            </a:r>
            <a:r>
              <a:rPr lang="en-US" sz="2000" dirty="0">
                <a:solidFill>
                  <a:schemeClr val="bg1"/>
                </a:solidFill>
                <a:latin typeface="+mn-lt"/>
              </a:rPr>
              <a:t>that we pay Tithing and render obedience to any requirement of Heaven … I would not give the ashes of a rye straw for the man who </a:t>
            </a:r>
            <a:r>
              <a:rPr lang="en-US" sz="2000" dirty="0">
                <a:solidFill>
                  <a:srgbClr val="FF0000"/>
                </a:solidFill>
                <a:latin typeface="+mn-lt"/>
              </a:rPr>
              <a:t>feels that he is making sacrifices for God. </a:t>
            </a:r>
            <a:r>
              <a:rPr lang="en-US" sz="2000" dirty="0">
                <a:solidFill>
                  <a:schemeClr val="bg1"/>
                </a:solidFill>
                <a:latin typeface="+mn-lt"/>
              </a:rPr>
              <a:t>We are doing this for </a:t>
            </a:r>
            <a:r>
              <a:rPr lang="en-US" sz="2000" dirty="0">
                <a:solidFill>
                  <a:srgbClr val="00FF00"/>
                </a:solidFill>
                <a:latin typeface="+mn-lt"/>
              </a:rPr>
              <a:t>our own happiness, welfare and exaltation</a:t>
            </a:r>
            <a:r>
              <a:rPr lang="en-US" sz="2000" dirty="0">
                <a:solidFill>
                  <a:schemeClr val="bg1"/>
                </a:solidFill>
                <a:latin typeface="+mn-lt"/>
              </a:rPr>
              <a:t>, and for </a:t>
            </a:r>
            <a:r>
              <a:rPr lang="en-US" sz="2000" dirty="0">
                <a:solidFill>
                  <a:srgbClr val="FF0000"/>
                </a:solidFill>
                <a:latin typeface="+mn-lt"/>
              </a:rPr>
              <a:t>nobody else’s</a:t>
            </a:r>
            <a:r>
              <a:rPr lang="en-US" sz="2000" dirty="0">
                <a:solidFill>
                  <a:schemeClr val="bg1"/>
                </a:solidFill>
                <a:latin typeface="+mn-lt"/>
              </a:rPr>
              <a:t>.“ </a:t>
            </a:r>
            <a:r>
              <a:rPr lang="en-US" sz="1400" dirty="0">
                <a:solidFill>
                  <a:schemeClr val="bg1"/>
                </a:solidFill>
                <a:latin typeface="+mn-lt"/>
              </a:rPr>
              <a:t>(JD Vol. 16, p. 114)</a:t>
            </a:r>
            <a:endParaRPr lang="en-US" sz="1400" dirty="0">
              <a:solidFill>
                <a:schemeClr val="bg1"/>
              </a:solidFill>
              <a:effectLst/>
              <a:latin typeface="+mn-lt"/>
            </a:endParaRPr>
          </a:p>
        </p:txBody>
      </p:sp>
      <p:sp>
        <p:nvSpPr>
          <p:cNvPr id="14" name="Rectangle 13">
            <a:extLst>
              <a:ext uri="{FF2B5EF4-FFF2-40B4-BE49-F238E27FC236}">
                <a16:creationId xmlns:a16="http://schemas.microsoft.com/office/drawing/2014/main" id="{A472DB6B-A39B-4140-959B-8283767B50BC}"/>
              </a:ext>
            </a:extLst>
          </p:cNvPr>
          <p:cNvSpPr/>
          <p:nvPr/>
        </p:nvSpPr>
        <p:spPr>
          <a:xfrm>
            <a:off x="152400" y="5029200"/>
            <a:ext cx="11811000" cy="707886"/>
          </a:xfrm>
          <a:prstGeom prst="rect">
            <a:avLst/>
          </a:prstGeom>
        </p:spPr>
        <p:txBody>
          <a:bodyPr wrap="square">
            <a:spAutoFit/>
          </a:bodyPr>
          <a:lstStyle/>
          <a:p>
            <a:pPr marL="0" marR="0">
              <a:spcBef>
                <a:spcPts val="0"/>
              </a:spcBef>
              <a:spcAft>
                <a:spcPts val="0"/>
              </a:spcAft>
            </a:pPr>
            <a:r>
              <a:rPr lang="en-US" sz="2000" b="1" dirty="0">
                <a:solidFill>
                  <a:srgbClr val="00FF00"/>
                </a:solidFill>
                <a:latin typeface="+mn-lt"/>
              </a:rPr>
              <a:t>Matthew 25:40 </a:t>
            </a:r>
            <a:r>
              <a:rPr lang="en-US" sz="2000" b="1" dirty="0">
                <a:solidFill>
                  <a:schemeClr val="bg1"/>
                </a:solidFill>
                <a:latin typeface="+mn-lt"/>
              </a:rPr>
              <a:t>“</a:t>
            </a:r>
            <a:r>
              <a:rPr lang="en-US" sz="2000" dirty="0">
                <a:solidFill>
                  <a:schemeClr val="bg1"/>
                </a:solidFill>
                <a:latin typeface="+mn-lt"/>
              </a:rPr>
              <a:t>And the King shall answer and say unto them, Verily I say unto you, Inasmuch as ye have done it unto one of the least of these my brethren, ye have </a:t>
            </a:r>
            <a:r>
              <a:rPr lang="en-US" sz="2000" dirty="0">
                <a:solidFill>
                  <a:srgbClr val="00FF00"/>
                </a:solidFill>
                <a:latin typeface="+mn-lt"/>
              </a:rPr>
              <a:t>done it unto me</a:t>
            </a:r>
            <a:r>
              <a:rPr lang="en-US" sz="2000" dirty="0">
                <a:solidFill>
                  <a:schemeClr val="bg1"/>
                </a:solidFill>
                <a:latin typeface="+mn-lt"/>
              </a:rPr>
              <a:t>.”</a:t>
            </a:r>
            <a:endParaRPr lang="en-US" sz="1600" dirty="0">
              <a:solidFill>
                <a:schemeClr val="bg1"/>
              </a:solidFill>
              <a:effectLst/>
              <a:latin typeface="+mn-lt"/>
            </a:endParaRPr>
          </a:p>
        </p:txBody>
      </p:sp>
      <p:sp>
        <p:nvSpPr>
          <p:cNvPr id="2" name="Rectangle 1">
            <a:extLst>
              <a:ext uri="{FF2B5EF4-FFF2-40B4-BE49-F238E27FC236}">
                <a16:creationId xmlns:a16="http://schemas.microsoft.com/office/drawing/2014/main" id="{E8730313-63F9-401C-8466-CF6F7B3C2DFD}"/>
              </a:ext>
            </a:extLst>
          </p:cNvPr>
          <p:cNvSpPr/>
          <p:nvPr/>
        </p:nvSpPr>
        <p:spPr>
          <a:xfrm>
            <a:off x="152400" y="5848290"/>
            <a:ext cx="11963400" cy="400110"/>
          </a:xfrm>
          <a:prstGeom prst="rect">
            <a:avLst/>
          </a:prstGeom>
        </p:spPr>
        <p:txBody>
          <a:bodyPr wrap="square">
            <a:spAutoFit/>
          </a:bodyPr>
          <a:lstStyle/>
          <a:p>
            <a:r>
              <a:rPr lang="en-US" sz="2000" b="1" dirty="0">
                <a:solidFill>
                  <a:srgbClr val="00FF00"/>
                </a:solidFill>
                <a:latin typeface="+mn-lt"/>
              </a:rPr>
              <a:t>Matthew 7:12 </a:t>
            </a:r>
            <a:r>
              <a:rPr lang="en-US" sz="2000" dirty="0">
                <a:solidFill>
                  <a:schemeClr val="bg1"/>
                </a:solidFill>
                <a:latin typeface="+mn-lt"/>
              </a:rPr>
              <a:t>“Therefore all things whatsoever ye would that men should do to you, </a:t>
            </a:r>
            <a:r>
              <a:rPr lang="en-US" sz="2000" dirty="0">
                <a:solidFill>
                  <a:srgbClr val="00FF00"/>
                </a:solidFill>
                <a:latin typeface="+mn-lt"/>
              </a:rPr>
              <a:t>do ye even so to them</a:t>
            </a:r>
            <a:r>
              <a:rPr lang="en-US" sz="2000" dirty="0">
                <a:solidFill>
                  <a:schemeClr val="bg1"/>
                </a:solidFill>
                <a:latin typeface="+mn-lt"/>
              </a:rPr>
              <a:t>…”</a:t>
            </a:r>
          </a:p>
        </p:txBody>
      </p:sp>
    </p:spTree>
    <p:extLst>
      <p:ext uri="{BB962C8B-B14F-4D97-AF65-F5344CB8AC3E}">
        <p14:creationId xmlns:p14="http://schemas.microsoft.com/office/powerpoint/2010/main" val="3154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14</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sp>
        <p:nvSpPr>
          <p:cNvPr id="5" name="Rectangle 4">
            <a:extLst>
              <a:ext uri="{FF2B5EF4-FFF2-40B4-BE49-F238E27FC236}">
                <a16:creationId xmlns:a16="http://schemas.microsoft.com/office/drawing/2014/main" id="{161DDE35-D04D-4A6B-A81C-2A8657C9CE85}"/>
              </a:ext>
            </a:extLst>
          </p:cNvPr>
          <p:cNvSpPr>
            <a:spLocks noChangeAspect="1"/>
          </p:cNvSpPr>
          <p:nvPr/>
        </p:nvSpPr>
        <p:spPr>
          <a:xfrm>
            <a:off x="381001" y="877887"/>
            <a:ext cx="11353800" cy="5741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66"/>
              </a:solidFill>
            </a:endParaRPr>
          </a:p>
        </p:txBody>
      </p:sp>
      <p:grpSp>
        <p:nvGrpSpPr>
          <p:cNvPr id="6" name="Group 30">
            <a:extLst>
              <a:ext uri="{FF2B5EF4-FFF2-40B4-BE49-F238E27FC236}">
                <a16:creationId xmlns:a16="http://schemas.microsoft.com/office/drawing/2014/main" id="{957ECA00-14A1-45D0-9D88-1622A9F07140}"/>
              </a:ext>
            </a:extLst>
          </p:cNvPr>
          <p:cNvGrpSpPr>
            <a:grpSpLocks/>
          </p:cNvGrpSpPr>
          <p:nvPr/>
        </p:nvGrpSpPr>
        <p:grpSpPr bwMode="auto">
          <a:xfrm>
            <a:off x="5685040" y="1873389"/>
            <a:ext cx="1266651" cy="1678350"/>
            <a:chOff x="2256" y="1248"/>
            <a:chExt cx="1392" cy="1968"/>
          </a:xfrm>
        </p:grpSpPr>
        <p:pic>
          <p:nvPicPr>
            <p:cNvPr id="7" name="Picture 3">
              <a:extLst>
                <a:ext uri="{FF2B5EF4-FFF2-40B4-BE49-F238E27FC236}">
                  <a16:creationId xmlns:a16="http://schemas.microsoft.com/office/drawing/2014/main" id="{FE4E433B-6866-4B38-B63A-C0BDA00AC2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 y="1248"/>
              <a:ext cx="1294"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a:extLst>
                <a:ext uri="{FF2B5EF4-FFF2-40B4-BE49-F238E27FC236}">
                  <a16:creationId xmlns:a16="http://schemas.microsoft.com/office/drawing/2014/main" id="{3961FFBA-F97D-4580-8203-F8332B385641}"/>
                </a:ext>
              </a:extLst>
            </p:cNvPr>
            <p:cNvSpPr>
              <a:spLocks noChangeArrowheads="1"/>
            </p:cNvSpPr>
            <p:nvPr/>
          </p:nvSpPr>
          <p:spPr bwMode="auto">
            <a:xfrm>
              <a:off x="2256" y="1248"/>
              <a:ext cx="1392" cy="48"/>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66"/>
                </a:solidFill>
                <a:latin typeface="Calibri" panose="020F0502020204030204" pitchFamily="34" charset="0"/>
              </a:endParaRPr>
            </a:p>
          </p:txBody>
        </p:sp>
        <p:sp>
          <p:nvSpPr>
            <p:cNvPr id="9" name="Rectangle 15">
              <a:extLst>
                <a:ext uri="{FF2B5EF4-FFF2-40B4-BE49-F238E27FC236}">
                  <a16:creationId xmlns:a16="http://schemas.microsoft.com/office/drawing/2014/main" id="{87F7108F-6A76-4B1A-9F29-2CA4E188DAA1}"/>
                </a:ext>
              </a:extLst>
            </p:cNvPr>
            <p:cNvSpPr>
              <a:spLocks noChangeArrowheads="1"/>
            </p:cNvSpPr>
            <p:nvPr/>
          </p:nvSpPr>
          <p:spPr bwMode="auto">
            <a:xfrm>
              <a:off x="3504" y="1248"/>
              <a:ext cx="144" cy="1968"/>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solidFill>
                  <a:srgbClr val="000066"/>
                </a:solidFill>
                <a:latin typeface="Calibri" panose="020F0502020204030204" pitchFamily="34" charset="0"/>
              </a:endParaRPr>
            </a:p>
          </p:txBody>
        </p:sp>
      </p:grpSp>
      <p:sp>
        <p:nvSpPr>
          <p:cNvPr id="11" name="Text Box 31">
            <a:extLst>
              <a:ext uri="{FF2B5EF4-FFF2-40B4-BE49-F238E27FC236}">
                <a16:creationId xmlns:a16="http://schemas.microsoft.com/office/drawing/2014/main" id="{EF83A0EE-E406-4BB6-A956-0FF6C01BDCE6}"/>
              </a:ext>
            </a:extLst>
          </p:cNvPr>
          <p:cNvSpPr txBox="1">
            <a:spLocks noChangeArrowheads="1"/>
          </p:cNvSpPr>
          <p:nvPr/>
        </p:nvSpPr>
        <p:spPr bwMode="auto">
          <a:xfrm>
            <a:off x="1790700" y="877887"/>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0066"/>
                </a:solidFill>
                <a:latin typeface="Calibri" panose="020F0502020204030204" pitchFamily="34" charset="0"/>
              </a:rPr>
              <a:t>THREE BOYS GO CAMPING</a:t>
            </a:r>
          </a:p>
        </p:txBody>
      </p:sp>
      <p:sp>
        <p:nvSpPr>
          <p:cNvPr id="12" name="Text Box 32">
            <a:extLst>
              <a:ext uri="{FF2B5EF4-FFF2-40B4-BE49-F238E27FC236}">
                <a16:creationId xmlns:a16="http://schemas.microsoft.com/office/drawing/2014/main" id="{9869F7DE-1555-49CF-BE47-60834E354936}"/>
              </a:ext>
            </a:extLst>
          </p:cNvPr>
          <p:cNvSpPr txBox="1">
            <a:spLocks noChangeArrowheads="1"/>
          </p:cNvSpPr>
          <p:nvPr/>
        </p:nvSpPr>
        <p:spPr bwMode="auto">
          <a:xfrm>
            <a:off x="838200" y="1496466"/>
            <a:ext cx="267073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FF0000"/>
                </a:solidFill>
                <a:latin typeface="Calibri" panose="020F0502020204030204" pitchFamily="34" charset="0"/>
              </a:rPr>
              <a:t>Selfishness</a:t>
            </a:r>
          </a:p>
        </p:txBody>
      </p:sp>
      <p:sp>
        <p:nvSpPr>
          <p:cNvPr id="13" name="Text Box 33">
            <a:extLst>
              <a:ext uri="{FF2B5EF4-FFF2-40B4-BE49-F238E27FC236}">
                <a16:creationId xmlns:a16="http://schemas.microsoft.com/office/drawing/2014/main" id="{970B9170-E1D0-4489-AD1C-9C76C811DAEE}"/>
              </a:ext>
            </a:extLst>
          </p:cNvPr>
          <p:cNvSpPr txBox="1">
            <a:spLocks noChangeArrowheads="1"/>
          </p:cNvSpPr>
          <p:nvPr/>
        </p:nvSpPr>
        <p:spPr bwMode="auto">
          <a:xfrm>
            <a:off x="1243479" y="5083314"/>
            <a:ext cx="17139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Victor: </a:t>
            </a:r>
            <a:r>
              <a:rPr lang="en-US" altLang="en-US" sz="2000" b="1" dirty="0">
                <a:solidFill>
                  <a:srgbClr val="000066"/>
                </a:solidFill>
                <a:latin typeface="Calibri" panose="020F0502020204030204" pitchFamily="34" charset="0"/>
              </a:rPr>
              <a:t>Self</a:t>
            </a:r>
            <a:endParaRPr lang="en-US" altLang="en-US" sz="2000" b="1" dirty="0">
              <a:solidFill>
                <a:srgbClr val="C00000"/>
              </a:solidFill>
              <a:latin typeface="Calibri" panose="020F0502020204030204" pitchFamily="34" charset="0"/>
            </a:endParaRPr>
          </a:p>
          <a:p>
            <a:pPr eaLnBrk="1" hangingPunct="1"/>
            <a:r>
              <a:rPr lang="en-US" altLang="en-US" sz="2000" b="1" dirty="0">
                <a:solidFill>
                  <a:srgbClr val="FF0000"/>
                </a:solidFill>
                <a:latin typeface="Calibri" panose="020F0502020204030204" pitchFamily="34" charset="0"/>
              </a:rPr>
              <a:t>Victim: </a:t>
            </a:r>
            <a:r>
              <a:rPr lang="en-US" altLang="en-US" sz="2000" b="1" dirty="0">
                <a:solidFill>
                  <a:srgbClr val="000066"/>
                </a:solidFill>
                <a:latin typeface="Calibri" panose="020F0502020204030204" pitchFamily="34" charset="0"/>
              </a:rPr>
              <a:t>Others</a:t>
            </a:r>
          </a:p>
        </p:txBody>
      </p:sp>
      <p:sp>
        <p:nvSpPr>
          <p:cNvPr id="14" name="Text Box 35">
            <a:extLst>
              <a:ext uri="{FF2B5EF4-FFF2-40B4-BE49-F238E27FC236}">
                <a16:creationId xmlns:a16="http://schemas.microsoft.com/office/drawing/2014/main" id="{774BD66B-BA4D-4106-9ED2-4CD1DAA9C828}"/>
              </a:ext>
            </a:extLst>
          </p:cNvPr>
          <p:cNvSpPr txBox="1">
            <a:spLocks noChangeArrowheads="1"/>
          </p:cNvSpPr>
          <p:nvPr/>
        </p:nvSpPr>
        <p:spPr bwMode="auto">
          <a:xfrm>
            <a:off x="862825" y="4148872"/>
            <a:ext cx="25323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000066"/>
                </a:solidFill>
                <a:latin typeface="Calibri" panose="020F0502020204030204" pitchFamily="34" charset="0"/>
              </a:rPr>
              <a:t>The undue regard for the SELF at the expense or </a:t>
            </a:r>
            <a:r>
              <a:rPr lang="en-US" altLang="en-US" dirty="0">
                <a:solidFill>
                  <a:srgbClr val="FF0000"/>
                </a:solidFill>
                <a:latin typeface="Calibri" panose="020F0502020204030204" pitchFamily="34" charset="0"/>
              </a:rPr>
              <a:t>exclusion</a:t>
            </a:r>
            <a:r>
              <a:rPr lang="en-US" altLang="en-US" dirty="0">
                <a:solidFill>
                  <a:srgbClr val="000066"/>
                </a:solidFill>
                <a:latin typeface="Calibri" panose="020F0502020204030204" pitchFamily="34" charset="0"/>
              </a:rPr>
              <a:t> of OTHERS.</a:t>
            </a:r>
          </a:p>
        </p:txBody>
      </p:sp>
      <p:sp>
        <p:nvSpPr>
          <p:cNvPr id="15" name="Text Box 36">
            <a:extLst>
              <a:ext uri="{FF2B5EF4-FFF2-40B4-BE49-F238E27FC236}">
                <a16:creationId xmlns:a16="http://schemas.microsoft.com/office/drawing/2014/main" id="{B22094B7-B437-4C15-B93C-AFF9AD9B96EE}"/>
              </a:ext>
            </a:extLst>
          </p:cNvPr>
          <p:cNvSpPr txBox="1">
            <a:spLocks noChangeArrowheads="1"/>
          </p:cNvSpPr>
          <p:nvPr/>
        </p:nvSpPr>
        <p:spPr bwMode="auto">
          <a:xfrm>
            <a:off x="8900300" y="1492389"/>
            <a:ext cx="2415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FF0000"/>
                </a:solidFill>
                <a:latin typeface="Calibri" panose="020F0502020204030204" pitchFamily="34" charset="0"/>
              </a:rPr>
              <a:t>Selflessness</a:t>
            </a:r>
          </a:p>
        </p:txBody>
      </p:sp>
      <p:sp>
        <p:nvSpPr>
          <p:cNvPr id="16" name="Text Box 37">
            <a:extLst>
              <a:ext uri="{FF2B5EF4-FFF2-40B4-BE49-F238E27FC236}">
                <a16:creationId xmlns:a16="http://schemas.microsoft.com/office/drawing/2014/main" id="{3FD31A38-EEFF-4C3C-B696-543F2C89434D}"/>
              </a:ext>
            </a:extLst>
          </p:cNvPr>
          <p:cNvSpPr txBox="1">
            <a:spLocks noChangeArrowheads="1"/>
          </p:cNvSpPr>
          <p:nvPr/>
        </p:nvSpPr>
        <p:spPr bwMode="auto">
          <a:xfrm>
            <a:off x="9316491" y="5083314"/>
            <a:ext cx="17242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Victor: </a:t>
            </a:r>
            <a:r>
              <a:rPr lang="en-US" altLang="en-US" sz="2000" b="1" dirty="0">
                <a:solidFill>
                  <a:srgbClr val="000066"/>
                </a:solidFill>
                <a:latin typeface="Calibri" panose="020F0502020204030204" pitchFamily="34" charset="0"/>
              </a:rPr>
              <a:t>Others</a:t>
            </a:r>
          </a:p>
          <a:p>
            <a:pPr eaLnBrk="1" hangingPunct="1"/>
            <a:r>
              <a:rPr lang="en-US" altLang="en-US" sz="2000" b="1" dirty="0">
                <a:solidFill>
                  <a:srgbClr val="FF0000"/>
                </a:solidFill>
                <a:latin typeface="Calibri" panose="020F0502020204030204" pitchFamily="34" charset="0"/>
              </a:rPr>
              <a:t>Victim: </a:t>
            </a:r>
            <a:r>
              <a:rPr lang="en-US" altLang="en-US" sz="2000" b="1" dirty="0">
                <a:solidFill>
                  <a:srgbClr val="000066"/>
                </a:solidFill>
                <a:latin typeface="Calibri" panose="020F0502020204030204" pitchFamily="34" charset="0"/>
              </a:rPr>
              <a:t>Self</a:t>
            </a:r>
          </a:p>
        </p:txBody>
      </p:sp>
      <p:sp>
        <p:nvSpPr>
          <p:cNvPr id="17" name="Text Box 39">
            <a:extLst>
              <a:ext uri="{FF2B5EF4-FFF2-40B4-BE49-F238E27FC236}">
                <a16:creationId xmlns:a16="http://schemas.microsoft.com/office/drawing/2014/main" id="{B4FE2C34-F875-4A5C-B26E-3D2EDB257092}"/>
              </a:ext>
            </a:extLst>
          </p:cNvPr>
          <p:cNvSpPr txBox="1">
            <a:spLocks noChangeArrowheads="1"/>
          </p:cNvSpPr>
          <p:nvPr/>
        </p:nvSpPr>
        <p:spPr bwMode="auto">
          <a:xfrm>
            <a:off x="8894379" y="4148872"/>
            <a:ext cx="2459421"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000066"/>
                </a:solidFill>
                <a:latin typeface="Calibri" panose="020F0502020204030204" pitchFamily="34" charset="0"/>
              </a:rPr>
              <a:t>The undue regard for</a:t>
            </a:r>
          </a:p>
          <a:p>
            <a:pPr eaLnBrk="1" hangingPunct="1"/>
            <a:r>
              <a:rPr lang="en-US" altLang="en-US" dirty="0">
                <a:solidFill>
                  <a:srgbClr val="000066"/>
                </a:solidFill>
                <a:latin typeface="Calibri" panose="020F0502020204030204" pitchFamily="34" charset="0"/>
              </a:rPr>
              <a:t>OTHERS at the expense </a:t>
            </a:r>
          </a:p>
          <a:p>
            <a:pPr eaLnBrk="1" hangingPunct="1"/>
            <a:r>
              <a:rPr lang="en-US" altLang="en-US" dirty="0">
                <a:solidFill>
                  <a:srgbClr val="000066"/>
                </a:solidFill>
                <a:latin typeface="Calibri" panose="020F0502020204030204" pitchFamily="34" charset="0"/>
              </a:rPr>
              <a:t>or </a:t>
            </a:r>
            <a:r>
              <a:rPr lang="en-US" altLang="en-US" dirty="0">
                <a:solidFill>
                  <a:srgbClr val="FF0000"/>
                </a:solidFill>
                <a:latin typeface="Calibri" panose="020F0502020204030204" pitchFamily="34" charset="0"/>
              </a:rPr>
              <a:t>exclusion</a:t>
            </a:r>
            <a:r>
              <a:rPr lang="en-US" altLang="en-US" dirty="0">
                <a:solidFill>
                  <a:srgbClr val="000066"/>
                </a:solidFill>
                <a:latin typeface="Calibri" panose="020F0502020204030204" pitchFamily="34" charset="0"/>
              </a:rPr>
              <a:t> of SELF.</a:t>
            </a:r>
          </a:p>
        </p:txBody>
      </p:sp>
      <p:sp>
        <p:nvSpPr>
          <p:cNvPr id="18" name="Text Box 40">
            <a:extLst>
              <a:ext uri="{FF2B5EF4-FFF2-40B4-BE49-F238E27FC236}">
                <a16:creationId xmlns:a16="http://schemas.microsoft.com/office/drawing/2014/main" id="{2B9289FE-7ABE-4B69-BBAC-9A85538B6201}"/>
              </a:ext>
            </a:extLst>
          </p:cNvPr>
          <p:cNvSpPr txBox="1">
            <a:spLocks noChangeArrowheads="1"/>
          </p:cNvSpPr>
          <p:nvPr/>
        </p:nvSpPr>
        <p:spPr bwMode="auto">
          <a:xfrm>
            <a:off x="5134423" y="1493183"/>
            <a:ext cx="22188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B050"/>
                </a:solidFill>
                <a:latin typeface="Calibri" panose="020F0502020204030204" pitchFamily="34" charset="0"/>
              </a:rPr>
              <a:t>Unselfishness</a:t>
            </a:r>
          </a:p>
        </p:txBody>
      </p:sp>
      <p:sp>
        <p:nvSpPr>
          <p:cNvPr id="19" name="Text Box 41">
            <a:extLst>
              <a:ext uri="{FF2B5EF4-FFF2-40B4-BE49-F238E27FC236}">
                <a16:creationId xmlns:a16="http://schemas.microsoft.com/office/drawing/2014/main" id="{6DC44E5C-1968-4D7C-809D-737AA1928FAE}"/>
              </a:ext>
            </a:extLst>
          </p:cNvPr>
          <p:cNvSpPr txBox="1">
            <a:spLocks noChangeArrowheads="1"/>
          </p:cNvSpPr>
          <p:nvPr/>
        </p:nvSpPr>
        <p:spPr bwMode="auto">
          <a:xfrm>
            <a:off x="4013510" y="4150459"/>
            <a:ext cx="42673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000066"/>
                </a:solidFill>
                <a:latin typeface="Calibri" panose="020F0502020204030204" pitchFamily="34" charset="0"/>
              </a:rPr>
              <a:t>The due regard for SELF </a:t>
            </a:r>
            <a:r>
              <a:rPr lang="en-US" altLang="en-US" i="1" dirty="0">
                <a:solidFill>
                  <a:srgbClr val="000066"/>
                </a:solidFill>
                <a:latin typeface="Calibri" panose="020F0502020204030204" pitchFamily="34" charset="0"/>
              </a:rPr>
              <a:t>and</a:t>
            </a:r>
            <a:r>
              <a:rPr lang="en-US" altLang="en-US" dirty="0">
                <a:solidFill>
                  <a:srgbClr val="000066"/>
                </a:solidFill>
                <a:latin typeface="Calibri" panose="020F0502020204030204" pitchFamily="34" charset="0"/>
              </a:rPr>
              <a:t> OTHERS at the expense or exclusion of neither SELF nor OTHERS.</a:t>
            </a:r>
          </a:p>
        </p:txBody>
      </p:sp>
      <p:sp>
        <p:nvSpPr>
          <p:cNvPr id="20" name="Text Box 42">
            <a:extLst>
              <a:ext uri="{FF2B5EF4-FFF2-40B4-BE49-F238E27FC236}">
                <a16:creationId xmlns:a16="http://schemas.microsoft.com/office/drawing/2014/main" id="{BFC3CBB4-421A-42D7-AEE9-0372AFE5B506}"/>
              </a:ext>
            </a:extLst>
          </p:cNvPr>
          <p:cNvSpPr txBox="1">
            <a:spLocks noChangeArrowheads="1"/>
          </p:cNvSpPr>
          <p:nvPr/>
        </p:nvSpPr>
        <p:spPr bwMode="auto">
          <a:xfrm>
            <a:off x="5501790" y="5083314"/>
            <a:ext cx="12914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B050"/>
                </a:solidFill>
                <a:latin typeface="Calibri" panose="020F0502020204030204" pitchFamily="34" charset="0"/>
              </a:rPr>
              <a:t>No Victor</a:t>
            </a:r>
          </a:p>
          <a:p>
            <a:pPr algn="ctr" eaLnBrk="1" hangingPunct="1"/>
            <a:r>
              <a:rPr lang="en-US" altLang="en-US" sz="2000" b="1" dirty="0">
                <a:solidFill>
                  <a:srgbClr val="00B050"/>
                </a:solidFill>
                <a:latin typeface="Calibri" panose="020F0502020204030204" pitchFamily="34" charset="0"/>
              </a:rPr>
              <a:t>No Victim</a:t>
            </a:r>
          </a:p>
        </p:txBody>
      </p:sp>
      <p:sp>
        <p:nvSpPr>
          <p:cNvPr id="21" name="Text Box 43">
            <a:extLst>
              <a:ext uri="{FF2B5EF4-FFF2-40B4-BE49-F238E27FC236}">
                <a16:creationId xmlns:a16="http://schemas.microsoft.com/office/drawing/2014/main" id="{3F1A855C-6266-42A7-8747-1D6C90120C40}"/>
              </a:ext>
            </a:extLst>
          </p:cNvPr>
          <p:cNvSpPr txBox="1">
            <a:spLocks noChangeArrowheads="1"/>
          </p:cNvSpPr>
          <p:nvPr/>
        </p:nvSpPr>
        <p:spPr bwMode="auto">
          <a:xfrm>
            <a:off x="4305300" y="3665711"/>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66"/>
                </a:solidFill>
                <a:latin typeface="Calibri" panose="020F0502020204030204" pitchFamily="34" charset="0"/>
              </a:rPr>
              <a:t>Shares cookies with friends</a:t>
            </a:r>
          </a:p>
        </p:txBody>
      </p:sp>
      <p:sp>
        <p:nvSpPr>
          <p:cNvPr id="22" name="Text Box 34">
            <a:extLst>
              <a:ext uri="{FF2B5EF4-FFF2-40B4-BE49-F238E27FC236}">
                <a16:creationId xmlns:a16="http://schemas.microsoft.com/office/drawing/2014/main" id="{8E43D0BF-DDE1-44EA-B5C8-B91D0694D019}"/>
              </a:ext>
            </a:extLst>
          </p:cNvPr>
          <p:cNvSpPr txBox="1">
            <a:spLocks noChangeArrowheads="1"/>
          </p:cNvSpPr>
          <p:nvPr/>
        </p:nvSpPr>
        <p:spPr bwMode="auto">
          <a:xfrm>
            <a:off x="862824" y="3667450"/>
            <a:ext cx="2670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66"/>
                </a:solidFill>
                <a:latin typeface="Calibri" panose="020F0502020204030204" pitchFamily="34" charset="0"/>
              </a:rPr>
              <a:t>Eats the Entire Box </a:t>
            </a:r>
          </a:p>
        </p:txBody>
      </p:sp>
      <p:graphicFrame>
        <p:nvGraphicFramePr>
          <p:cNvPr id="23" name="Object 22">
            <a:extLst>
              <a:ext uri="{FF2B5EF4-FFF2-40B4-BE49-F238E27FC236}">
                <a16:creationId xmlns:a16="http://schemas.microsoft.com/office/drawing/2014/main" id="{52BD76E5-1B8E-4A35-BB16-B4ED99EAEF7C}"/>
              </a:ext>
            </a:extLst>
          </p:cNvPr>
          <p:cNvGraphicFramePr>
            <a:graphicFrameLocks noChangeAspect="1"/>
          </p:cNvGraphicFramePr>
          <p:nvPr>
            <p:extLst>
              <p:ext uri="{D42A27DB-BD31-4B8C-83A1-F6EECF244321}">
                <p14:modId xmlns:p14="http://schemas.microsoft.com/office/powerpoint/2010/main" val="3966287792"/>
              </p:ext>
            </p:extLst>
          </p:nvPr>
        </p:nvGraphicFramePr>
        <p:xfrm>
          <a:off x="1711484" y="2018688"/>
          <a:ext cx="1021972" cy="1270000"/>
        </p:xfrm>
        <a:graphic>
          <a:graphicData uri="http://schemas.openxmlformats.org/presentationml/2006/ole">
            <mc:AlternateContent xmlns:mc="http://schemas.openxmlformats.org/markup-compatibility/2006">
              <mc:Choice xmlns:v="urn:schemas-microsoft-com:vml" Requires="v">
                <p:oleObj r:id="rId4" imgW="1015560" imgH="1269720" progId="">
                  <p:embed/>
                </p:oleObj>
              </mc:Choice>
              <mc:Fallback>
                <p:oleObj r:id="rId4" imgW="1015560" imgH="1269720" progId="">
                  <p:embed/>
                  <p:pic>
                    <p:nvPicPr>
                      <p:cNvPr id="3" name="Object 2"/>
                      <p:cNvPicPr/>
                      <p:nvPr/>
                    </p:nvPicPr>
                    <p:blipFill>
                      <a:blip r:embed="rId5"/>
                      <a:stretch>
                        <a:fillRect/>
                      </a:stretch>
                    </p:blipFill>
                    <p:spPr>
                      <a:xfrm>
                        <a:off x="1711484" y="2018688"/>
                        <a:ext cx="1021972" cy="1270000"/>
                      </a:xfrm>
                      <a:prstGeom prst="rect">
                        <a:avLst/>
                      </a:prstGeom>
                    </p:spPr>
                  </p:pic>
                </p:oleObj>
              </mc:Fallback>
            </mc:AlternateContent>
          </a:graphicData>
        </a:graphic>
      </p:graphicFrame>
      <p:sp>
        <p:nvSpPr>
          <p:cNvPr id="24" name="Text Box 38">
            <a:extLst>
              <a:ext uri="{FF2B5EF4-FFF2-40B4-BE49-F238E27FC236}">
                <a16:creationId xmlns:a16="http://schemas.microsoft.com/office/drawing/2014/main" id="{D867C6FE-6554-4E1E-9A6A-4054094DC9E3}"/>
              </a:ext>
            </a:extLst>
          </p:cNvPr>
          <p:cNvSpPr txBox="1">
            <a:spLocks noChangeArrowheads="1"/>
          </p:cNvSpPr>
          <p:nvPr/>
        </p:nvSpPr>
        <p:spPr bwMode="auto">
          <a:xfrm>
            <a:off x="8894379" y="3665711"/>
            <a:ext cx="24213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66"/>
                </a:solidFill>
                <a:latin typeface="Calibri" panose="020F0502020204030204" pitchFamily="34" charset="0"/>
              </a:rPr>
              <a:t>Refuses to Eat Any</a:t>
            </a:r>
          </a:p>
        </p:txBody>
      </p:sp>
      <p:cxnSp>
        <p:nvCxnSpPr>
          <p:cNvPr id="25" name="Straight Connector 24">
            <a:extLst>
              <a:ext uri="{FF2B5EF4-FFF2-40B4-BE49-F238E27FC236}">
                <a16:creationId xmlns:a16="http://schemas.microsoft.com/office/drawing/2014/main" id="{3B56BEBD-1678-4E08-804F-7DFEE0C435C1}"/>
              </a:ext>
            </a:extLst>
          </p:cNvPr>
          <p:cNvCxnSpPr>
            <a:cxnSpLocks/>
          </p:cNvCxnSpPr>
          <p:nvPr/>
        </p:nvCxnSpPr>
        <p:spPr>
          <a:xfrm>
            <a:off x="8352680" y="1539990"/>
            <a:ext cx="8299" cy="417501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8735F4A-BA91-441D-9161-0DF750E77321}"/>
              </a:ext>
            </a:extLst>
          </p:cNvPr>
          <p:cNvCxnSpPr>
            <a:cxnSpLocks/>
          </p:cNvCxnSpPr>
          <p:nvPr/>
        </p:nvCxnSpPr>
        <p:spPr>
          <a:xfrm>
            <a:off x="3881773" y="1539990"/>
            <a:ext cx="1" cy="415807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7" name="Object 26">
            <a:extLst>
              <a:ext uri="{FF2B5EF4-FFF2-40B4-BE49-F238E27FC236}">
                <a16:creationId xmlns:a16="http://schemas.microsoft.com/office/drawing/2014/main" id="{9ADD8B3E-AF5B-4D59-9D84-52B45A8BB9A8}"/>
              </a:ext>
            </a:extLst>
          </p:cNvPr>
          <p:cNvGraphicFramePr>
            <a:graphicFrameLocks noChangeAspect="1"/>
          </p:cNvGraphicFramePr>
          <p:nvPr>
            <p:extLst>
              <p:ext uri="{D42A27DB-BD31-4B8C-83A1-F6EECF244321}">
                <p14:modId xmlns:p14="http://schemas.microsoft.com/office/powerpoint/2010/main" val="3728133650"/>
              </p:ext>
            </p:extLst>
          </p:nvPr>
        </p:nvGraphicFramePr>
        <p:xfrm>
          <a:off x="9684128" y="2018688"/>
          <a:ext cx="1021972" cy="1270000"/>
        </p:xfrm>
        <a:graphic>
          <a:graphicData uri="http://schemas.openxmlformats.org/presentationml/2006/ole">
            <mc:AlternateContent xmlns:mc="http://schemas.openxmlformats.org/markup-compatibility/2006">
              <mc:Choice xmlns:v="urn:schemas-microsoft-com:vml" Requires="v">
                <p:oleObj r:id="rId6" imgW="1015560" imgH="1269720" progId="">
                  <p:embed/>
                </p:oleObj>
              </mc:Choice>
              <mc:Fallback>
                <p:oleObj r:id="rId6" imgW="1015560" imgH="1269720" progId="">
                  <p:embed/>
                  <p:pic>
                    <p:nvPicPr>
                      <p:cNvPr id="36" name="Object 35"/>
                      <p:cNvPicPr/>
                      <p:nvPr/>
                    </p:nvPicPr>
                    <p:blipFill>
                      <a:blip r:embed="rId5"/>
                      <a:stretch>
                        <a:fillRect/>
                      </a:stretch>
                    </p:blipFill>
                    <p:spPr>
                      <a:xfrm>
                        <a:off x="9684128" y="2018688"/>
                        <a:ext cx="1021972" cy="1270000"/>
                      </a:xfrm>
                      <a:prstGeom prst="rect">
                        <a:avLst/>
                      </a:prstGeom>
                    </p:spPr>
                  </p:pic>
                </p:oleObj>
              </mc:Fallback>
            </mc:AlternateContent>
          </a:graphicData>
        </a:graphic>
      </p:graphicFrame>
      <p:sp>
        <p:nvSpPr>
          <p:cNvPr id="28" name="Text Box 42">
            <a:extLst>
              <a:ext uri="{FF2B5EF4-FFF2-40B4-BE49-F238E27FC236}">
                <a16:creationId xmlns:a16="http://schemas.microsoft.com/office/drawing/2014/main" id="{DE01CE5A-AFDC-4C12-9529-6463C027CEEB}"/>
              </a:ext>
            </a:extLst>
          </p:cNvPr>
          <p:cNvSpPr txBox="1">
            <a:spLocks noChangeArrowheads="1"/>
          </p:cNvSpPr>
          <p:nvPr/>
        </p:nvSpPr>
        <p:spPr bwMode="auto">
          <a:xfrm>
            <a:off x="672672" y="5791200"/>
            <a:ext cx="110117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B050"/>
                </a:solidFill>
                <a:latin typeface="Calibri" panose="020F0502020204030204" pitchFamily="34" charset="0"/>
              </a:rPr>
              <a:t>Self-full (adjective): </a:t>
            </a:r>
            <a:r>
              <a:rPr lang="en-US" altLang="en-US" sz="2400" dirty="0">
                <a:solidFill>
                  <a:srgbClr val="00B050"/>
                </a:solidFill>
                <a:latin typeface="Calibri" panose="020F0502020204030204" pitchFamily="34" charset="0"/>
              </a:rPr>
              <a:t>To describe a person that is concerned about bettering one's self without disregarding others. </a:t>
            </a:r>
            <a:r>
              <a:rPr lang="en-US" altLang="en-US" sz="1400" dirty="0">
                <a:solidFill>
                  <a:srgbClr val="00B050"/>
                </a:solidFill>
                <a:latin typeface="Calibri" panose="020F0502020204030204" pitchFamily="34" charset="0"/>
              </a:rPr>
              <a:t>(urbandictionary.com)</a:t>
            </a:r>
          </a:p>
        </p:txBody>
      </p:sp>
      <p:sp>
        <p:nvSpPr>
          <p:cNvPr id="32" name="Rectangle 31">
            <a:extLst>
              <a:ext uri="{FF2B5EF4-FFF2-40B4-BE49-F238E27FC236}">
                <a16:creationId xmlns:a16="http://schemas.microsoft.com/office/drawing/2014/main" id="{7ED04589-4BE3-452F-BEFA-9135BDB9728C}"/>
              </a:ext>
            </a:extLst>
          </p:cNvPr>
          <p:cNvSpPr/>
          <p:nvPr/>
        </p:nvSpPr>
        <p:spPr>
          <a:xfrm>
            <a:off x="4625093" y="-144065"/>
            <a:ext cx="3342582" cy="1015663"/>
          </a:xfrm>
          <a:prstGeom prst="rect">
            <a:avLst/>
          </a:prstGeom>
        </p:spPr>
        <p:txBody>
          <a:bodyPr wrap="none">
            <a:spAutoFit/>
          </a:bodyPr>
          <a:lstStyle/>
          <a:p>
            <a:r>
              <a:rPr lang="en-US" altLang="en-US" sz="6000" b="1" dirty="0">
                <a:solidFill>
                  <a:srgbClr val="00FF00"/>
                </a:solidFill>
                <a:latin typeface="Calibri" panose="020F0502020204030204" pitchFamily="34" charset="0"/>
              </a:rPr>
              <a:t>SELF-FULL</a:t>
            </a:r>
            <a:endParaRPr lang="en-US" sz="6000" dirty="0">
              <a:solidFill>
                <a:srgbClr val="00FF00"/>
              </a:solidFill>
            </a:endParaRPr>
          </a:p>
        </p:txBody>
      </p:sp>
    </p:spTree>
    <p:extLst>
      <p:ext uri="{BB962C8B-B14F-4D97-AF65-F5344CB8AC3E}">
        <p14:creationId xmlns:p14="http://schemas.microsoft.com/office/powerpoint/2010/main" val="33547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4"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sp>
        <p:nvSpPr>
          <p:cNvPr id="8" name="Rectangle 7">
            <a:extLst>
              <a:ext uri="{FF2B5EF4-FFF2-40B4-BE49-F238E27FC236}">
                <a16:creationId xmlns:a16="http://schemas.microsoft.com/office/drawing/2014/main" id="{F6595DC9-CEA7-43FF-AC5A-35134453AC67}"/>
              </a:ext>
            </a:extLst>
          </p:cNvPr>
          <p:cNvSpPr/>
          <p:nvPr/>
        </p:nvSpPr>
        <p:spPr>
          <a:xfrm>
            <a:off x="1797050" y="241300"/>
            <a:ext cx="86106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9" name="Group 108">
            <a:extLst>
              <a:ext uri="{FF2B5EF4-FFF2-40B4-BE49-F238E27FC236}">
                <a16:creationId xmlns:a16="http://schemas.microsoft.com/office/drawing/2014/main" id="{02D3E373-22C7-4FC1-876E-5090E517D26D}"/>
              </a:ext>
            </a:extLst>
          </p:cNvPr>
          <p:cNvGrpSpPr>
            <a:grpSpLocks/>
          </p:cNvGrpSpPr>
          <p:nvPr/>
        </p:nvGrpSpPr>
        <p:grpSpPr bwMode="auto">
          <a:xfrm>
            <a:off x="7844953" y="2230438"/>
            <a:ext cx="1984847" cy="1350965"/>
            <a:chOff x="5562158" y="2667000"/>
            <a:chExt cx="1985065" cy="1350180"/>
          </a:xfrm>
        </p:grpSpPr>
        <p:pic>
          <p:nvPicPr>
            <p:cNvPr id="11" name="Picture 7" descr="Castle with Wall">
              <a:extLst>
                <a:ext uri="{FF2B5EF4-FFF2-40B4-BE49-F238E27FC236}">
                  <a16:creationId xmlns:a16="http://schemas.microsoft.com/office/drawing/2014/main" id="{92F4C7C9-4239-44FC-8FD8-5CF70BB902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158" y="2667000"/>
              <a:ext cx="13827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07">
              <a:extLst>
                <a:ext uri="{FF2B5EF4-FFF2-40B4-BE49-F238E27FC236}">
                  <a16:creationId xmlns:a16="http://schemas.microsoft.com/office/drawing/2014/main" id="{88E481FF-1FBF-434B-BCCC-0A31FFF4F103}"/>
                </a:ext>
              </a:extLst>
            </p:cNvPr>
            <p:cNvGrpSpPr>
              <a:grpSpLocks/>
            </p:cNvGrpSpPr>
            <p:nvPr/>
          </p:nvGrpSpPr>
          <p:grpSpPr bwMode="auto">
            <a:xfrm>
              <a:off x="6927018" y="3276602"/>
              <a:ext cx="620205" cy="740578"/>
              <a:chOff x="7359983" y="3928241"/>
              <a:chExt cx="2006865" cy="2396359"/>
            </a:xfrm>
          </p:grpSpPr>
          <p:pic>
            <p:nvPicPr>
              <p:cNvPr id="13" name="Picture 9" descr="Monk Praying">
                <a:extLst>
                  <a:ext uri="{FF2B5EF4-FFF2-40B4-BE49-F238E27FC236}">
                    <a16:creationId xmlns:a16="http://schemas.microsoft.com/office/drawing/2014/main" id="{EEB0D40B-EB75-4BFC-BC94-9813D04864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983" y="4555484"/>
                <a:ext cx="737032" cy="12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Monk Praying">
                <a:extLst>
                  <a:ext uri="{FF2B5EF4-FFF2-40B4-BE49-F238E27FC236}">
                    <a16:creationId xmlns:a16="http://schemas.microsoft.com/office/drawing/2014/main" id="{AC877A9A-A52F-4528-AEEF-7A021BDC33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546" y="4869669"/>
                <a:ext cx="835302" cy="14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Priest">
                <a:extLst>
                  <a:ext uri="{FF2B5EF4-FFF2-40B4-BE49-F238E27FC236}">
                    <a16:creationId xmlns:a16="http://schemas.microsoft.com/office/drawing/2014/main" id="{BB9B7414-F815-4C71-B7B9-86083974D2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1778" y="3928241"/>
                <a:ext cx="866419" cy="19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4">
            <a:extLst>
              <a:ext uri="{FF2B5EF4-FFF2-40B4-BE49-F238E27FC236}">
                <a16:creationId xmlns:a16="http://schemas.microsoft.com/office/drawing/2014/main" id="{F7E9A36C-F4F9-4FEA-83B8-40F0132CD971}"/>
              </a:ext>
            </a:extLst>
          </p:cNvPr>
          <p:cNvGrpSpPr>
            <a:grpSpLocks/>
          </p:cNvGrpSpPr>
          <p:nvPr/>
        </p:nvGrpSpPr>
        <p:grpSpPr bwMode="auto">
          <a:xfrm>
            <a:off x="4781550" y="1828800"/>
            <a:ext cx="1931988" cy="1971675"/>
            <a:chOff x="2358" y="3168"/>
            <a:chExt cx="745" cy="768"/>
          </a:xfrm>
        </p:grpSpPr>
        <p:pic>
          <p:nvPicPr>
            <p:cNvPr id="17" name="Picture 5">
              <a:extLst>
                <a:ext uri="{FF2B5EF4-FFF2-40B4-BE49-F238E27FC236}">
                  <a16:creationId xmlns:a16="http://schemas.microsoft.com/office/drawing/2014/main" id="{F792141D-ED31-48B5-A111-51EBDEA3FD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 y="3289"/>
              <a:ext cx="655" cy="6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ectangle 6">
              <a:extLst>
                <a:ext uri="{FF2B5EF4-FFF2-40B4-BE49-F238E27FC236}">
                  <a16:creationId xmlns:a16="http://schemas.microsoft.com/office/drawing/2014/main" id="{E856A276-7503-4542-AF62-6BD86B11A40C}"/>
                </a:ext>
              </a:extLst>
            </p:cNvPr>
            <p:cNvSpPr>
              <a:spLocks noChangeArrowheads="1"/>
            </p:cNvSpPr>
            <p:nvPr/>
          </p:nvSpPr>
          <p:spPr bwMode="auto">
            <a:xfrm>
              <a:off x="2358" y="3168"/>
              <a:ext cx="96" cy="768"/>
            </a:xfrm>
            <a:prstGeom prst="rect">
              <a:avLst/>
            </a:prstGeom>
            <a:solidFill>
              <a:schemeClr val="bg1"/>
            </a:solidFill>
            <a:ln w="2857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19" name="Rectangle 7">
            <a:extLst>
              <a:ext uri="{FF2B5EF4-FFF2-40B4-BE49-F238E27FC236}">
                <a16:creationId xmlns:a16="http://schemas.microsoft.com/office/drawing/2014/main" id="{2B3DB7C7-409A-4F6B-8AC6-8C288C21D661}"/>
              </a:ext>
            </a:extLst>
          </p:cNvPr>
          <p:cNvSpPr>
            <a:spLocks noChangeArrowheads="1"/>
          </p:cNvSpPr>
          <p:nvPr/>
        </p:nvSpPr>
        <p:spPr bwMode="auto">
          <a:xfrm>
            <a:off x="4891088" y="2024063"/>
            <a:ext cx="1990725" cy="123825"/>
          </a:xfrm>
          <a:prstGeom prst="rect">
            <a:avLst/>
          </a:prstGeom>
          <a:solidFill>
            <a:schemeClr val="bg1"/>
          </a:solidFill>
          <a:ln w="12700"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 name="Text Box 8">
            <a:extLst>
              <a:ext uri="{FF2B5EF4-FFF2-40B4-BE49-F238E27FC236}">
                <a16:creationId xmlns:a16="http://schemas.microsoft.com/office/drawing/2014/main" id="{7BA46974-8F66-45EA-BC74-D7FF479131DF}"/>
              </a:ext>
            </a:extLst>
          </p:cNvPr>
          <p:cNvSpPr txBox="1">
            <a:spLocks noChangeArrowheads="1"/>
          </p:cNvSpPr>
          <p:nvPr/>
        </p:nvSpPr>
        <p:spPr bwMode="auto">
          <a:xfrm>
            <a:off x="4741063" y="3886200"/>
            <a:ext cx="270987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solidFill>
                  <a:srgbClr val="00B050"/>
                </a:solidFill>
                <a:latin typeface="Calibri" panose="020F0502020204030204" pitchFamily="34" charset="0"/>
              </a:rPr>
              <a:t>CHRIST-LIKE PERFECTION</a:t>
            </a:r>
          </a:p>
          <a:p>
            <a:pPr algn="ctr" eaLnBrk="1" hangingPunct="1"/>
            <a:r>
              <a:rPr lang="en-US" altLang="en-US" sz="1600" b="1" dirty="0">
                <a:solidFill>
                  <a:srgbClr val="00B050"/>
                </a:solidFill>
                <a:latin typeface="Calibri" panose="020F0502020204030204" pitchFamily="34" charset="0"/>
              </a:rPr>
              <a:t>Life, Joy, Happiness</a:t>
            </a:r>
          </a:p>
        </p:txBody>
      </p:sp>
      <p:grpSp>
        <p:nvGrpSpPr>
          <p:cNvPr id="21" name="Group 9">
            <a:extLst>
              <a:ext uri="{FF2B5EF4-FFF2-40B4-BE49-F238E27FC236}">
                <a16:creationId xmlns:a16="http://schemas.microsoft.com/office/drawing/2014/main" id="{9FD912D0-3678-4785-81AB-48B44841C4A3}"/>
              </a:ext>
            </a:extLst>
          </p:cNvPr>
          <p:cNvGrpSpPr>
            <a:grpSpLocks/>
          </p:cNvGrpSpPr>
          <p:nvPr/>
        </p:nvGrpSpPr>
        <p:grpSpPr bwMode="auto">
          <a:xfrm>
            <a:off x="4921250" y="1958975"/>
            <a:ext cx="1439863" cy="1314450"/>
            <a:chOff x="2140" y="1330"/>
            <a:chExt cx="907" cy="828"/>
          </a:xfrm>
        </p:grpSpPr>
        <p:grpSp>
          <p:nvGrpSpPr>
            <p:cNvPr id="22" name="Group 10">
              <a:extLst>
                <a:ext uri="{FF2B5EF4-FFF2-40B4-BE49-F238E27FC236}">
                  <a16:creationId xmlns:a16="http://schemas.microsoft.com/office/drawing/2014/main" id="{27237997-B970-46C3-9138-9D950159A803}"/>
                </a:ext>
              </a:extLst>
            </p:cNvPr>
            <p:cNvGrpSpPr>
              <a:grpSpLocks/>
            </p:cNvGrpSpPr>
            <p:nvPr/>
          </p:nvGrpSpPr>
          <p:grpSpPr bwMode="auto">
            <a:xfrm rot="-345590">
              <a:off x="2386" y="1330"/>
              <a:ext cx="605" cy="300"/>
              <a:chOff x="768" y="2232"/>
              <a:chExt cx="624" cy="312"/>
            </a:xfrm>
          </p:grpSpPr>
          <p:sp>
            <p:nvSpPr>
              <p:cNvPr id="35" name="Line 11">
                <a:extLst>
                  <a:ext uri="{FF2B5EF4-FFF2-40B4-BE49-F238E27FC236}">
                    <a16:creationId xmlns:a16="http://schemas.microsoft.com/office/drawing/2014/main" id="{54092035-6248-4D94-8A6E-1B57D73B6C64}"/>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AutoShape 12">
                <a:extLst>
                  <a:ext uri="{FF2B5EF4-FFF2-40B4-BE49-F238E27FC236}">
                    <a16:creationId xmlns:a16="http://schemas.microsoft.com/office/drawing/2014/main" id="{33FBD036-99C0-45BC-9165-4601ABA96B5A}"/>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7" name="Line 13">
                <a:extLst>
                  <a:ext uri="{FF2B5EF4-FFF2-40B4-BE49-F238E27FC236}">
                    <a16:creationId xmlns:a16="http://schemas.microsoft.com/office/drawing/2014/main" id="{78BCBBBA-E056-436C-B21D-724D417A34C8}"/>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 name="Group 14">
              <a:extLst>
                <a:ext uri="{FF2B5EF4-FFF2-40B4-BE49-F238E27FC236}">
                  <a16:creationId xmlns:a16="http://schemas.microsoft.com/office/drawing/2014/main" id="{850D44DC-7EA3-4181-95D7-0A032955ECB8}"/>
                </a:ext>
              </a:extLst>
            </p:cNvPr>
            <p:cNvGrpSpPr>
              <a:grpSpLocks/>
            </p:cNvGrpSpPr>
            <p:nvPr/>
          </p:nvGrpSpPr>
          <p:grpSpPr bwMode="auto">
            <a:xfrm rot="-345590">
              <a:off x="2140" y="1859"/>
              <a:ext cx="605" cy="299"/>
              <a:chOff x="768" y="2232"/>
              <a:chExt cx="624" cy="312"/>
            </a:xfrm>
          </p:grpSpPr>
          <p:sp>
            <p:nvSpPr>
              <p:cNvPr id="32" name="Line 15">
                <a:extLst>
                  <a:ext uri="{FF2B5EF4-FFF2-40B4-BE49-F238E27FC236}">
                    <a16:creationId xmlns:a16="http://schemas.microsoft.com/office/drawing/2014/main" id="{0EF56E4A-0976-42BD-B5E8-9BE767C481C9}"/>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AutoShape 16">
                <a:extLst>
                  <a:ext uri="{FF2B5EF4-FFF2-40B4-BE49-F238E27FC236}">
                    <a16:creationId xmlns:a16="http://schemas.microsoft.com/office/drawing/2014/main" id="{147EB200-6557-4806-83E4-1C73315DDD80}"/>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4" name="Line 17">
                <a:extLst>
                  <a:ext uri="{FF2B5EF4-FFF2-40B4-BE49-F238E27FC236}">
                    <a16:creationId xmlns:a16="http://schemas.microsoft.com/office/drawing/2014/main" id="{B5A8FC72-F98F-43C2-AABE-7F75B2C270D2}"/>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 name="Group 18">
              <a:extLst>
                <a:ext uri="{FF2B5EF4-FFF2-40B4-BE49-F238E27FC236}">
                  <a16:creationId xmlns:a16="http://schemas.microsoft.com/office/drawing/2014/main" id="{122CCF28-1156-465F-A20C-2FB7BC91D1B6}"/>
                </a:ext>
              </a:extLst>
            </p:cNvPr>
            <p:cNvGrpSpPr>
              <a:grpSpLocks/>
            </p:cNvGrpSpPr>
            <p:nvPr/>
          </p:nvGrpSpPr>
          <p:grpSpPr bwMode="auto">
            <a:xfrm rot="-345590">
              <a:off x="2443" y="1859"/>
              <a:ext cx="604" cy="299"/>
              <a:chOff x="768" y="2232"/>
              <a:chExt cx="624" cy="312"/>
            </a:xfrm>
          </p:grpSpPr>
          <p:sp>
            <p:nvSpPr>
              <p:cNvPr id="29" name="Line 19">
                <a:extLst>
                  <a:ext uri="{FF2B5EF4-FFF2-40B4-BE49-F238E27FC236}">
                    <a16:creationId xmlns:a16="http://schemas.microsoft.com/office/drawing/2014/main" id="{3042A4D6-572F-4383-9183-B9278210C9A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AutoShape 20">
                <a:extLst>
                  <a:ext uri="{FF2B5EF4-FFF2-40B4-BE49-F238E27FC236}">
                    <a16:creationId xmlns:a16="http://schemas.microsoft.com/office/drawing/2014/main" id="{B5BD43F7-4D22-486E-8301-C6D524FF53C9}"/>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1" name="Line 21">
                <a:extLst>
                  <a:ext uri="{FF2B5EF4-FFF2-40B4-BE49-F238E27FC236}">
                    <a16:creationId xmlns:a16="http://schemas.microsoft.com/office/drawing/2014/main" id="{3818138C-02A2-4A3B-B637-B4BA2D109047}"/>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 name="Group 22">
              <a:extLst>
                <a:ext uri="{FF2B5EF4-FFF2-40B4-BE49-F238E27FC236}">
                  <a16:creationId xmlns:a16="http://schemas.microsoft.com/office/drawing/2014/main" id="{D9CE1FFE-DA01-4FF9-8323-23C492C06E33}"/>
                </a:ext>
              </a:extLst>
            </p:cNvPr>
            <p:cNvGrpSpPr>
              <a:grpSpLocks/>
            </p:cNvGrpSpPr>
            <p:nvPr/>
          </p:nvGrpSpPr>
          <p:grpSpPr bwMode="auto">
            <a:xfrm rot="-345590">
              <a:off x="2241" y="1389"/>
              <a:ext cx="605" cy="299"/>
              <a:chOff x="768" y="2232"/>
              <a:chExt cx="624" cy="312"/>
            </a:xfrm>
          </p:grpSpPr>
          <p:sp>
            <p:nvSpPr>
              <p:cNvPr id="26" name="Line 23">
                <a:extLst>
                  <a:ext uri="{FF2B5EF4-FFF2-40B4-BE49-F238E27FC236}">
                    <a16:creationId xmlns:a16="http://schemas.microsoft.com/office/drawing/2014/main" id="{92E30D68-137E-478C-AB7F-5FB05F1B122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AutoShape 24">
                <a:extLst>
                  <a:ext uri="{FF2B5EF4-FFF2-40B4-BE49-F238E27FC236}">
                    <a16:creationId xmlns:a16="http://schemas.microsoft.com/office/drawing/2014/main" id="{E61D65F1-65DA-43AB-8B41-6A38DB00724F}"/>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8" name="Line 25">
                <a:extLst>
                  <a:ext uri="{FF2B5EF4-FFF2-40B4-BE49-F238E27FC236}">
                    <a16:creationId xmlns:a16="http://schemas.microsoft.com/office/drawing/2014/main" id="{A70A070A-DBF7-41BD-9C12-6F48D0D4975C}"/>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8" name="Freeform 26">
            <a:extLst>
              <a:ext uri="{FF2B5EF4-FFF2-40B4-BE49-F238E27FC236}">
                <a16:creationId xmlns:a16="http://schemas.microsoft.com/office/drawing/2014/main" id="{39B13EC9-BB4D-484C-90F2-51DC04CF4CB4}"/>
              </a:ext>
            </a:extLst>
          </p:cNvPr>
          <p:cNvSpPr>
            <a:spLocks/>
          </p:cNvSpPr>
          <p:nvPr/>
        </p:nvSpPr>
        <p:spPr bwMode="auto">
          <a:xfrm>
            <a:off x="2522538" y="3554413"/>
            <a:ext cx="7840662" cy="403225"/>
          </a:xfrm>
          <a:custGeom>
            <a:avLst/>
            <a:gdLst>
              <a:gd name="T0" fmla="*/ 0 w 4944"/>
              <a:gd name="T1" fmla="*/ 2147483647 h 256"/>
              <a:gd name="T2" fmla="*/ 2147483647 w 4944"/>
              <a:gd name="T3" fmla="*/ 2147483647 h 256"/>
              <a:gd name="T4" fmla="*/ 2147483647 w 4944"/>
              <a:gd name="T5" fmla="*/ 2147483647 h 256"/>
              <a:gd name="T6" fmla="*/ 2147483647 w 4944"/>
              <a:gd name="T7" fmla="*/ 2147483647 h 256"/>
              <a:gd name="T8" fmla="*/ 2147483647 w 4944"/>
              <a:gd name="T9" fmla="*/ 2147483647 h 256"/>
              <a:gd name="T10" fmla="*/ 2147483647 w 4944"/>
              <a:gd name="T11" fmla="*/ 2147483647 h 256"/>
              <a:gd name="T12" fmla="*/ 2147483647 w 4944"/>
              <a:gd name="T13" fmla="*/ 2147483647 h 256"/>
              <a:gd name="T14" fmla="*/ 2147483647 w 4944"/>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4944"/>
              <a:gd name="T25" fmla="*/ 0 h 256"/>
              <a:gd name="T26" fmla="*/ 4944 w 494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4" h="256">
                <a:moveTo>
                  <a:pt x="0" y="64"/>
                </a:moveTo>
                <a:cubicBezTo>
                  <a:pt x="392" y="128"/>
                  <a:pt x="784" y="192"/>
                  <a:pt x="1008" y="208"/>
                </a:cubicBezTo>
                <a:cubicBezTo>
                  <a:pt x="1232" y="224"/>
                  <a:pt x="1248" y="176"/>
                  <a:pt x="1344" y="160"/>
                </a:cubicBezTo>
                <a:cubicBezTo>
                  <a:pt x="1440" y="144"/>
                  <a:pt x="1480" y="120"/>
                  <a:pt x="1584" y="112"/>
                </a:cubicBezTo>
                <a:cubicBezTo>
                  <a:pt x="1688" y="104"/>
                  <a:pt x="1848" y="104"/>
                  <a:pt x="1968" y="112"/>
                </a:cubicBezTo>
                <a:cubicBezTo>
                  <a:pt x="2088" y="120"/>
                  <a:pt x="2160" y="176"/>
                  <a:pt x="2304" y="160"/>
                </a:cubicBezTo>
                <a:cubicBezTo>
                  <a:pt x="2448" y="144"/>
                  <a:pt x="2392" y="0"/>
                  <a:pt x="2832" y="16"/>
                </a:cubicBezTo>
                <a:cubicBezTo>
                  <a:pt x="3272" y="32"/>
                  <a:pt x="4592" y="216"/>
                  <a:pt x="4944"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 name="Group 27">
            <a:extLst>
              <a:ext uri="{FF2B5EF4-FFF2-40B4-BE49-F238E27FC236}">
                <a16:creationId xmlns:a16="http://schemas.microsoft.com/office/drawing/2014/main" id="{2EED2242-BF3A-42AE-898E-188741DB361A}"/>
              </a:ext>
            </a:extLst>
          </p:cNvPr>
          <p:cNvGrpSpPr>
            <a:grpSpLocks/>
          </p:cNvGrpSpPr>
          <p:nvPr/>
        </p:nvGrpSpPr>
        <p:grpSpPr bwMode="auto">
          <a:xfrm>
            <a:off x="1905000" y="2784475"/>
            <a:ext cx="2544763" cy="1216025"/>
            <a:chOff x="240" y="1850"/>
            <a:chExt cx="1603" cy="766"/>
          </a:xfrm>
        </p:grpSpPr>
        <p:grpSp>
          <p:nvGrpSpPr>
            <p:cNvPr id="40" name="Group 28">
              <a:extLst>
                <a:ext uri="{FF2B5EF4-FFF2-40B4-BE49-F238E27FC236}">
                  <a16:creationId xmlns:a16="http://schemas.microsoft.com/office/drawing/2014/main" id="{1C2F08A1-1356-4744-9CD8-406EA21CE867}"/>
                </a:ext>
              </a:extLst>
            </p:cNvPr>
            <p:cNvGrpSpPr>
              <a:grpSpLocks/>
            </p:cNvGrpSpPr>
            <p:nvPr/>
          </p:nvGrpSpPr>
          <p:grpSpPr bwMode="auto">
            <a:xfrm rot="1801102">
              <a:off x="240" y="2096"/>
              <a:ext cx="719" cy="356"/>
              <a:chOff x="768" y="2232"/>
              <a:chExt cx="624" cy="312"/>
            </a:xfrm>
          </p:grpSpPr>
          <p:sp>
            <p:nvSpPr>
              <p:cNvPr id="57" name="Line 29">
                <a:extLst>
                  <a:ext uri="{FF2B5EF4-FFF2-40B4-BE49-F238E27FC236}">
                    <a16:creationId xmlns:a16="http://schemas.microsoft.com/office/drawing/2014/main" id="{313C0065-88A4-4028-A71E-C4FEE31D713B}"/>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AutoShape 30">
                <a:extLst>
                  <a:ext uri="{FF2B5EF4-FFF2-40B4-BE49-F238E27FC236}">
                    <a16:creationId xmlns:a16="http://schemas.microsoft.com/office/drawing/2014/main" id="{4BB539AB-D9E6-4F21-9807-281E373BA7D3}"/>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9" name="Line 31">
                <a:extLst>
                  <a:ext uri="{FF2B5EF4-FFF2-40B4-BE49-F238E27FC236}">
                    <a16:creationId xmlns:a16="http://schemas.microsoft.com/office/drawing/2014/main" id="{A702E160-1B81-4494-8C8E-43057967DF20}"/>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 name="Group 32">
              <a:extLst>
                <a:ext uri="{FF2B5EF4-FFF2-40B4-BE49-F238E27FC236}">
                  <a16:creationId xmlns:a16="http://schemas.microsoft.com/office/drawing/2014/main" id="{4DF2880C-D298-458B-B9DE-5B985CFB9177}"/>
                </a:ext>
              </a:extLst>
            </p:cNvPr>
            <p:cNvGrpSpPr>
              <a:grpSpLocks/>
            </p:cNvGrpSpPr>
            <p:nvPr/>
          </p:nvGrpSpPr>
          <p:grpSpPr bwMode="auto">
            <a:xfrm rot="1801102">
              <a:off x="1124" y="2068"/>
              <a:ext cx="719" cy="356"/>
              <a:chOff x="768" y="2232"/>
              <a:chExt cx="624" cy="312"/>
            </a:xfrm>
          </p:grpSpPr>
          <p:sp>
            <p:nvSpPr>
              <p:cNvPr id="54" name="Line 33">
                <a:extLst>
                  <a:ext uri="{FF2B5EF4-FFF2-40B4-BE49-F238E27FC236}">
                    <a16:creationId xmlns:a16="http://schemas.microsoft.com/office/drawing/2014/main" id="{8DC3C880-1D24-423A-AF51-837B720135F6}"/>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AutoShape 34">
                <a:extLst>
                  <a:ext uri="{FF2B5EF4-FFF2-40B4-BE49-F238E27FC236}">
                    <a16:creationId xmlns:a16="http://schemas.microsoft.com/office/drawing/2014/main" id="{2B9E9A8D-BEEF-4811-8A59-3F929B0B0CE8}"/>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6" name="Line 35">
                <a:extLst>
                  <a:ext uri="{FF2B5EF4-FFF2-40B4-BE49-F238E27FC236}">
                    <a16:creationId xmlns:a16="http://schemas.microsoft.com/office/drawing/2014/main" id="{17855878-5741-4F39-B7E6-6EBB98EC2406}"/>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2" name="Group 36">
              <a:extLst>
                <a:ext uri="{FF2B5EF4-FFF2-40B4-BE49-F238E27FC236}">
                  <a16:creationId xmlns:a16="http://schemas.microsoft.com/office/drawing/2014/main" id="{48DD2226-68B5-4018-99DE-898D593B1538}"/>
                </a:ext>
              </a:extLst>
            </p:cNvPr>
            <p:cNvGrpSpPr>
              <a:grpSpLocks/>
            </p:cNvGrpSpPr>
            <p:nvPr/>
          </p:nvGrpSpPr>
          <p:grpSpPr bwMode="auto">
            <a:xfrm rot="2712556">
              <a:off x="369" y="2026"/>
              <a:ext cx="712" cy="359"/>
              <a:chOff x="768" y="2232"/>
              <a:chExt cx="624" cy="312"/>
            </a:xfrm>
          </p:grpSpPr>
          <p:sp>
            <p:nvSpPr>
              <p:cNvPr id="51" name="Line 37">
                <a:extLst>
                  <a:ext uri="{FF2B5EF4-FFF2-40B4-BE49-F238E27FC236}">
                    <a16:creationId xmlns:a16="http://schemas.microsoft.com/office/drawing/2014/main" id="{91251542-356D-4C8F-9B53-DDB95A49E7E9}"/>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AutoShape 38">
                <a:extLst>
                  <a:ext uri="{FF2B5EF4-FFF2-40B4-BE49-F238E27FC236}">
                    <a16:creationId xmlns:a16="http://schemas.microsoft.com/office/drawing/2014/main" id="{2E0980CF-3ECE-4183-860B-0A9E597E2B9F}"/>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3" name="Line 39">
                <a:extLst>
                  <a:ext uri="{FF2B5EF4-FFF2-40B4-BE49-F238E27FC236}">
                    <a16:creationId xmlns:a16="http://schemas.microsoft.com/office/drawing/2014/main" id="{0EC1CD38-9101-4AFD-8BED-86ECC0B91509}"/>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 name="Group 40">
              <a:extLst>
                <a:ext uri="{FF2B5EF4-FFF2-40B4-BE49-F238E27FC236}">
                  <a16:creationId xmlns:a16="http://schemas.microsoft.com/office/drawing/2014/main" id="{6019F3C2-8CCC-4251-8E4E-3ED5D4BCE28C}"/>
                </a:ext>
              </a:extLst>
            </p:cNvPr>
            <p:cNvGrpSpPr>
              <a:grpSpLocks/>
            </p:cNvGrpSpPr>
            <p:nvPr/>
          </p:nvGrpSpPr>
          <p:grpSpPr bwMode="auto">
            <a:xfrm rot="1801102">
              <a:off x="351" y="2206"/>
              <a:ext cx="719" cy="356"/>
              <a:chOff x="768" y="2232"/>
              <a:chExt cx="624" cy="312"/>
            </a:xfrm>
          </p:grpSpPr>
          <p:sp>
            <p:nvSpPr>
              <p:cNvPr id="48" name="Line 41">
                <a:extLst>
                  <a:ext uri="{FF2B5EF4-FFF2-40B4-BE49-F238E27FC236}">
                    <a16:creationId xmlns:a16="http://schemas.microsoft.com/office/drawing/2014/main" id="{4AC124CA-552F-4B90-BC29-626AE2953EE4}"/>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AutoShape 42">
                <a:extLst>
                  <a:ext uri="{FF2B5EF4-FFF2-40B4-BE49-F238E27FC236}">
                    <a16:creationId xmlns:a16="http://schemas.microsoft.com/office/drawing/2014/main" id="{6D85EFBD-D511-41AF-BCC0-A7B33AC703A5}"/>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0" name="Line 43">
                <a:extLst>
                  <a:ext uri="{FF2B5EF4-FFF2-40B4-BE49-F238E27FC236}">
                    <a16:creationId xmlns:a16="http://schemas.microsoft.com/office/drawing/2014/main" id="{14E51E8C-AD1B-41DD-A38A-5EBDD63B692A}"/>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 name="Group 44">
              <a:extLst>
                <a:ext uri="{FF2B5EF4-FFF2-40B4-BE49-F238E27FC236}">
                  <a16:creationId xmlns:a16="http://schemas.microsoft.com/office/drawing/2014/main" id="{8AFC8D81-F9D5-4765-AB4D-BDB1EF5C1016}"/>
                </a:ext>
              </a:extLst>
            </p:cNvPr>
            <p:cNvGrpSpPr>
              <a:grpSpLocks/>
            </p:cNvGrpSpPr>
            <p:nvPr/>
          </p:nvGrpSpPr>
          <p:grpSpPr bwMode="auto">
            <a:xfrm rot="2712556">
              <a:off x="1279" y="2080"/>
              <a:ext cx="712" cy="360"/>
              <a:chOff x="768" y="2232"/>
              <a:chExt cx="624" cy="312"/>
            </a:xfrm>
          </p:grpSpPr>
          <p:sp>
            <p:nvSpPr>
              <p:cNvPr id="45" name="Line 45">
                <a:extLst>
                  <a:ext uri="{FF2B5EF4-FFF2-40B4-BE49-F238E27FC236}">
                    <a16:creationId xmlns:a16="http://schemas.microsoft.com/office/drawing/2014/main" id="{18CB2D45-52B6-4B77-B1DD-854198E2C30A}"/>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AutoShape 46">
                <a:extLst>
                  <a:ext uri="{FF2B5EF4-FFF2-40B4-BE49-F238E27FC236}">
                    <a16:creationId xmlns:a16="http://schemas.microsoft.com/office/drawing/2014/main" id="{A39D150B-2F74-4BF9-A10F-1FB13F624B11}"/>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7" name="Line 47">
                <a:extLst>
                  <a:ext uri="{FF2B5EF4-FFF2-40B4-BE49-F238E27FC236}">
                    <a16:creationId xmlns:a16="http://schemas.microsoft.com/office/drawing/2014/main" id="{E2A607FC-E127-47CC-8714-1CB82897A050}"/>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0" name="Group 49">
            <a:extLst>
              <a:ext uri="{FF2B5EF4-FFF2-40B4-BE49-F238E27FC236}">
                <a16:creationId xmlns:a16="http://schemas.microsoft.com/office/drawing/2014/main" id="{5BBA1C86-513D-403F-BD15-0936A5688422}"/>
              </a:ext>
            </a:extLst>
          </p:cNvPr>
          <p:cNvGrpSpPr>
            <a:grpSpLocks/>
          </p:cNvGrpSpPr>
          <p:nvPr/>
        </p:nvGrpSpPr>
        <p:grpSpPr bwMode="auto">
          <a:xfrm rot="1801102">
            <a:off x="7254875" y="3111500"/>
            <a:ext cx="1139825" cy="565150"/>
            <a:chOff x="768" y="2232"/>
            <a:chExt cx="624" cy="312"/>
          </a:xfrm>
        </p:grpSpPr>
        <p:sp>
          <p:nvSpPr>
            <p:cNvPr id="61" name="Line 50">
              <a:extLst>
                <a:ext uri="{FF2B5EF4-FFF2-40B4-BE49-F238E27FC236}">
                  <a16:creationId xmlns:a16="http://schemas.microsoft.com/office/drawing/2014/main" id="{ACCB3E1E-3E17-478E-B5DD-20FD7433252B}"/>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AutoShape 51">
              <a:extLst>
                <a:ext uri="{FF2B5EF4-FFF2-40B4-BE49-F238E27FC236}">
                  <a16:creationId xmlns:a16="http://schemas.microsoft.com/office/drawing/2014/main" id="{4DE19009-E4A9-49B2-9CA0-CF8A5459DC39}"/>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3" name="Line 52">
              <a:extLst>
                <a:ext uri="{FF2B5EF4-FFF2-40B4-BE49-F238E27FC236}">
                  <a16:creationId xmlns:a16="http://schemas.microsoft.com/office/drawing/2014/main" id="{C9468C84-A362-4BCE-ACF5-1AC7A8E4AEF5}"/>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4" name="Group 53">
            <a:extLst>
              <a:ext uri="{FF2B5EF4-FFF2-40B4-BE49-F238E27FC236}">
                <a16:creationId xmlns:a16="http://schemas.microsoft.com/office/drawing/2014/main" id="{DC849A93-3F7C-42F5-BCF0-58196D294376}"/>
              </a:ext>
            </a:extLst>
          </p:cNvPr>
          <p:cNvGrpSpPr>
            <a:grpSpLocks/>
          </p:cNvGrpSpPr>
          <p:nvPr/>
        </p:nvGrpSpPr>
        <p:grpSpPr bwMode="auto">
          <a:xfrm rot="1801102">
            <a:off x="8218488" y="3130550"/>
            <a:ext cx="1141412" cy="565150"/>
            <a:chOff x="768" y="2232"/>
            <a:chExt cx="624" cy="312"/>
          </a:xfrm>
        </p:grpSpPr>
        <p:sp>
          <p:nvSpPr>
            <p:cNvPr id="65" name="Line 54">
              <a:extLst>
                <a:ext uri="{FF2B5EF4-FFF2-40B4-BE49-F238E27FC236}">
                  <a16:creationId xmlns:a16="http://schemas.microsoft.com/office/drawing/2014/main" id="{3704D4BC-F691-4DC2-8028-2BA7C725B87B}"/>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AutoShape 55">
              <a:extLst>
                <a:ext uri="{FF2B5EF4-FFF2-40B4-BE49-F238E27FC236}">
                  <a16:creationId xmlns:a16="http://schemas.microsoft.com/office/drawing/2014/main" id="{7715A088-F1A8-4CCC-AFA2-0CB9F03906B1}"/>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7" name="Line 56">
              <a:extLst>
                <a:ext uri="{FF2B5EF4-FFF2-40B4-BE49-F238E27FC236}">
                  <a16:creationId xmlns:a16="http://schemas.microsoft.com/office/drawing/2014/main" id="{C0836E17-9B63-43D5-8C80-8B891DE1703C}"/>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8" name="Group 57">
            <a:extLst>
              <a:ext uri="{FF2B5EF4-FFF2-40B4-BE49-F238E27FC236}">
                <a16:creationId xmlns:a16="http://schemas.microsoft.com/office/drawing/2014/main" id="{2EF81723-9294-4452-99BC-85CA4A46BCCE}"/>
              </a:ext>
            </a:extLst>
          </p:cNvPr>
          <p:cNvGrpSpPr>
            <a:grpSpLocks/>
          </p:cNvGrpSpPr>
          <p:nvPr/>
        </p:nvGrpSpPr>
        <p:grpSpPr bwMode="auto">
          <a:xfrm rot="2712556">
            <a:off x="7501731" y="2977357"/>
            <a:ext cx="1127125" cy="569912"/>
            <a:chOff x="768" y="2232"/>
            <a:chExt cx="624" cy="312"/>
          </a:xfrm>
        </p:grpSpPr>
        <p:sp>
          <p:nvSpPr>
            <p:cNvPr id="69" name="Line 58">
              <a:extLst>
                <a:ext uri="{FF2B5EF4-FFF2-40B4-BE49-F238E27FC236}">
                  <a16:creationId xmlns:a16="http://schemas.microsoft.com/office/drawing/2014/main" id="{9CE753B2-9103-4248-83D4-6774F1E8481C}"/>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AutoShape 59">
              <a:extLst>
                <a:ext uri="{FF2B5EF4-FFF2-40B4-BE49-F238E27FC236}">
                  <a16:creationId xmlns:a16="http://schemas.microsoft.com/office/drawing/2014/main" id="{D8C312EE-5076-4F05-8355-EB1D2A184094}"/>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1" name="Line 60">
              <a:extLst>
                <a:ext uri="{FF2B5EF4-FFF2-40B4-BE49-F238E27FC236}">
                  <a16:creationId xmlns:a16="http://schemas.microsoft.com/office/drawing/2014/main" id="{D62FFE68-72BF-4439-B85E-48A5546999E7}"/>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 name="Group 61">
            <a:extLst>
              <a:ext uri="{FF2B5EF4-FFF2-40B4-BE49-F238E27FC236}">
                <a16:creationId xmlns:a16="http://schemas.microsoft.com/office/drawing/2014/main" id="{868BAD76-7417-4194-ADF0-1F86296551AC}"/>
              </a:ext>
            </a:extLst>
          </p:cNvPr>
          <p:cNvGrpSpPr>
            <a:grpSpLocks/>
          </p:cNvGrpSpPr>
          <p:nvPr/>
        </p:nvGrpSpPr>
        <p:grpSpPr bwMode="auto">
          <a:xfrm rot="2712556">
            <a:off x="9167019" y="3239294"/>
            <a:ext cx="1130300" cy="569912"/>
            <a:chOff x="768" y="2232"/>
            <a:chExt cx="624" cy="312"/>
          </a:xfrm>
        </p:grpSpPr>
        <p:sp>
          <p:nvSpPr>
            <p:cNvPr id="73" name="Line 62">
              <a:extLst>
                <a:ext uri="{FF2B5EF4-FFF2-40B4-BE49-F238E27FC236}">
                  <a16:creationId xmlns:a16="http://schemas.microsoft.com/office/drawing/2014/main" id="{04CDB272-A61E-43B7-97E7-3F7E8BA608D7}"/>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AutoShape 63">
              <a:extLst>
                <a:ext uri="{FF2B5EF4-FFF2-40B4-BE49-F238E27FC236}">
                  <a16:creationId xmlns:a16="http://schemas.microsoft.com/office/drawing/2014/main" id="{FDE06E89-38FE-4599-B61C-AD63187A15F5}"/>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5" name="Line 64">
              <a:extLst>
                <a:ext uri="{FF2B5EF4-FFF2-40B4-BE49-F238E27FC236}">
                  <a16:creationId xmlns:a16="http://schemas.microsoft.com/office/drawing/2014/main" id="{9C3F326B-703F-4641-A583-952B5C1CF002}"/>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 name="Text Box 65">
            <a:extLst>
              <a:ext uri="{FF2B5EF4-FFF2-40B4-BE49-F238E27FC236}">
                <a16:creationId xmlns:a16="http://schemas.microsoft.com/office/drawing/2014/main" id="{24D224B2-37C4-41C8-A3C0-4898E3DD696C}"/>
              </a:ext>
            </a:extLst>
          </p:cNvPr>
          <p:cNvSpPr txBox="1">
            <a:spLocks noChangeArrowheads="1"/>
          </p:cNvSpPr>
          <p:nvPr/>
        </p:nvSpPr>
        <p:spPr bwMode="auto">
          <a:xfrm>
            <a:off x="7464424" y="228600"/>
            <a:ext cx="295116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OVERSHOOTING</a:t>
            </a:r>
          </a:p>
          <a:p>
            <a:pPr algn="ctr" eaLnBrk="1" hangingPunct="1"/>
            <a:r>
              <a:rPr lang="en-US" altLang="en-US" sz="2000" b="1" dirty="0">
                <a:solidFill>
                  <a:srgbClr val="FF0000"/>
                </a:solidFill>
                <a:latin typeface="Calibri" panose="020F0502020204030204" pitchFamily="34" charset="0"/>
              </a:rPr>
              <a:t>THE MARK</a:t>
            </a:r>
          </a:p>
        </p:txBody>
      </p:sp>
      <p:sp>
        <p:nvSpPr>
          <p:cNvPr id="77" name="Text Box 68">
            <a:extLst>
              <a:ext uri="{FF2B5EF4-FFF2-40B4-BE49-F238E27FC236}">
                <a16:creationId xmlns:a16="http://schemas.microsoft.com/office/drawing/2014/main" id="{C8134507-45FC-425F-AD3D-DF03E88CA08E}"/>
              </a:ext>
            </a:extLst>
          </p:cNvPr>
          <p:cNvSpPr txBox="1">
            <a:spLocks noChangeArrowheads="1"/>
          </p:cNvSpPr>
          <p:nvPr/>
        </p:nvSpPr>
        <p:spPr bwMode="auto">
          <a:xfrm>
            <a:off x="4724400" y="228600"/>
            <a:ext cx="27400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B050"/>
                </a:solidFill>
                <a:latin typeface="Calibri" panose="020F0502020204030204" pitchFamily="34" charset="0"/>
              </a:rPr>
              <a:t>THE GOSPEL TARGET</a:t>
            </a:r>
          </a:p>
        </p:txBody>
      </p:sp>
      <p:grpSp>
        <p:nvGrpSpPr>
          <p:cNvPr id="78" name="Group 115">
            <a:extLst>
              <a:ext uri="{FF2B5EF4-FFF2-40B4-BE49-F238E27FC236}">
                <a16:creationId xmlns:a16="http://schemas.microsoft.com/office/drawing/2014/main" id="{C85231EA-969A-46F1-AB01-E9684047B55B}"/>
              </a:ext>
            </a:extLst>
          </p:cNvPr>
          <p:cNvGrpSpPr>
            <a:grpSpLocks/>
          </p:cNvGrpSpPr>
          <p:nvPr/>
        </p:nvGrpSpPr>
        <p:grpSpPr bwMode="auto">
          <a:xfrm>
            <a:off x="7504900" y="1371530"/>
            <a:ext cx="2934500" cy="3553144"/>
            <a:chOff x="5904700" y="4500562"/>
            <a:chExt cx="2934500" cy="3552814"/>
          </a:xfrm>
        </p:grpSpPr>
        <p:sp>
          <p:nvSpPr>
            <p:cNvPr id="79" name="Text Box 67">
              <a:extLst>
                <a:ext uri="{FF2B5EF4-FFF2-40B4-BE49-F238E27FC236}">
                  <a16:creationId xmlns:a16="http://schemas.microsoft.com/office/drawing/2014/main" id="{B591E6E0-13B5-49F3-861A-D746AD9795FA}"/>
                </a:ext>
              </a:extLst>
            </p:cNvPr>
            <p:cNvSpPr txBox="1">
              <a:spLocks noChangeArrowheads="1"/>
            </p:cNvSpPr>
            <p:nvPr/>
          </p:nvSpPr>
          <p:spPr bwMode="auto">
            <a:xfrm>
              <a:off x="5904700" y="7376331"/>
              <a:ext cx="2934500" cy="6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DEADLY VIRTUES</a:t>
              </a:r>
            </a:p>
            <a:p>
              <a:pPr algn="ctr" eaLnBrk="1" hangingPunct="1"/>
              <a:r>
                <a:rPr lang="en-US" altLang="en-US" dirty="0">
                  <a:solidFill>
                    <a:srgbClr val="FF0000"/>
                  </a:solidFill>
                  <a:latin typeface="Calibri" panose="020F0502020204030204" pitchFamily="34" charset="0"/>
                </a:rPr>
                <a:t>Death, Sorrow, Misery</a:t>
              </a:r>
            </a:p>
          </p:txBody>
        </p:sp>
        <p:sp>
          <p:nvSpPr>
            <p:cNvPr id="80" name="Rectangle 69">
              <a:extLst>
                <a:ext uri="{FF2B5EF4-FFF2-40B4-BE49-F238E27FC236}">
                  <a16:creationId xmlns:a16="http://schemas.microsoft.com/office/drawing/2014/main" id="{66FEFADB-351F-40AD-BB83-A912B9510DAF}"/>
                </a:ext>
              </a:extLst>
            </p:cNvPr>
            <p:cNvSpPr>
              <a:spLocks noChangeArrowheads="1"/>
            </p:cNvSpPr>
            <p:nvPr/>
          </p:nvSpPr>
          <p:spPr bwMode="auto">
            <a:xfrm>
              <a:off x="6019800" y="4500562"/>
              <a:ext cx="2667000"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81" name="Group 114">
            <a:extLst>
              <a:ext uri="{FF2B5EF4-FFF2-40B4-BE49-F238E27FC236}">
                <a16:creationId xmlns:a16="http://schemas.microsoft.com/office/drawing/2014/main" id="{B8DD9ECE-EFA2-4108-9430-F17C9ECFAA27}"/>
              </a:ext>
            </a:extLst>
          </p:cNvPr>
          <p:cNvGrpSpPr>
            <a:grpSpLocks/>
          </p:cNvGrpSpPr>
          <p:nvPr/>
        </p:nvGrpSpPr>
        <p:grpSpPr bwMode="auto">
          <a:xfrm>
            <a:off x="1797050" y="1395490"/>
            <a:ext cx="2939670" cy="3529707"/>
            <a:chOff x="273050" y="4500562"/>
            <a:chExt cx="2939670" cy="3529340"/>
          </a:xfrm>
        </p:grpSpPr>
        <p:sp>
          <p:nvSpPr>
            <p:cNvPr id="82" name="Text Box 66">
              <a:extLst>
                <a:ext uri="{FF2B5EF4-FFF2-40B4-BE49-F238E27FC236}">
                  <a16:creationId xmlns:a16="http://schemas.microsoft.com/office/drawing/2014/main" id="{6566978E-ED43-4ABD-BAB6-E7C3E138CE2F}"/>
                </a:ext>
              </a:extLst>
            </p:cNvPr>
            <p:cNvSpPr txBox="1">
              <a:spLocks noChangeArrowheads="1"/>
            </p:cNvSpPr>
            <p:nvPr/>
          </p:nvSpPr>
          <p:spPr bwMode="auto">
            <a:xfrm>
              <a:off x="273050" y="7352864"/>
              <a:ext cx="2939670" cy="6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DEADLY VICES</a:t>
              </a:r>
            </a:p>
            <a:p>
              <a:pPr algn="ctr" eaLnBrk="1" hangingPunct="1"/>
              <a:r>
                <a:rPr lang="en-US" altLang="en-US" dirty="0">
                  <a:solidFill>
                    <a:srgbClr val="FF0000"/>
                  </a:solidFill>
                  <a:latin typeface="Calibri" panose="020F0502020204030204" pitchFamily="34" charset="0"/>
                </a:rPr>
                <a:t>Death, Sorrow, Misery</a:t>
              </a:r>
            </a:p>
          </p:txBody>
        </p:sp>
        <p:sp>
          <p:nvSpPr>
            <p:cNvPr id="83" name="Rectangle 71">
              <a:extLst>
                <a:ext uri="{FF2B5EF4-FFF2-40B4-BE49-F238E27FC236}">
                  <a16:creationId xmlns:a16="http://schemas.microsoft.com/office/drawing/2014/main" id="{B4EAE8FD-C36A-42F1-B636-45FB90D2E5D3}"/>
                </a:ext>
              </a:extLst>
            </p:cNvPr>
            <p:cNvSpPr>
              <a:spLocks noChangeArrowheads="1"/>
            </p:cNvSpPr>
            <p:nvPr/>
          </p:nvSpPr>
          <p:spPr bwMode="auto">
            <a:xfrm>
              <a:off x="381000" y="4500562"/>
              <a:ext cx="2687638"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84" name="Text Box 48">
            <a:extLst>
              <a:ext uri="{FF2B5EF4-FFF2-40B4-BE49-F238E27FC236}">
                <a16:creationId xmlns:a16="http://schemas.microsoft.com/office/drawing/2014/main" id="{A3CAE595-C032-4A2D-B936-18A68589B16A}"/>
              </a:ext>
            </a:extLst>
          </p:cNvPr>
          <p:cNvSpPr txBox="1">
            <a:spLocks noChangeArrowheads="1"/>
          </p:cNvSpPr>
          <p:nvPr/>
        </p:nvSpPr>
        <p:spPr bwMode="auto">
          <a:xfrm>
            <a:off x="1789114" y="228600"/>
            <a:ext cx="2935286" cy="70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UNDERSHOOTING</a:t>
            </a:r>
          </a:p>
          <a:p>
            <a:pPr algn="ctr" eaLnBrk="1" hangingPunct="1"/>
            <a:r>
              <a:rPr lang="en-US" altLang="en-US" sz="2000" b="1" dirty="0">
                <a:solidFill>
                  <a:srgbClr val="FF0000"/>
                </a:solidFill>
                <a:latin typeface="Calibri" panose="020F0502020204030204" pitchFamily="34" charset="0"/>
              </a:rPr>
              <a:t>THE MARK</a:t>
            </a:r>
          </a:p>
        </p:txBody>
      </p:sp>
      <p:sp>
        <p:nvSpPr>
          <p:cNvPr id="85" name="TextBox 99">
            <a:extLst>
              <a:ext uri="{FF2B5EF4-FFF2-40B4-BE49-F238E27FC236}">
                <a16:creationId xmlns:a16="http://schemas.microsoft.com/office/drawing/2014/main" id="{3DCFFCA0-C901-4E35-A3A6-4F02C5A8520E}"/>
              </a:ext>
            </a:extLst>
          </p:cNvPr>
          <p:cNvSpPr txBox="1">
            <a:spLocks noChangeArrowheads="1"/>
          </p:cNvSpPr>
          <p:nvPr/>
        </p:nvSpPr>
        <p:spPr bwMode="auto">
          <a:xfrm>
            <a:off x="2057400" y="5969000"/>
            <a:ext cx="242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Wicked Who</a:t>
            </a:r>
          </a:p>
          <a:p>
            <a:pPr algn="ctr" eaLnBrk="1" hangingPunct="1"/>
            <a:r>
              <a:rPr lang="en-US" altLang="en-US" sz="1600" dirty="0">
                <a:solidFill>
                  <a:srgbClr val="FF0000"/>
                </a:solidFill>
                <a:latin typeface="Calibri" panose="020F0502020204030204" pitchFamily="34" charset="0"/>
              </a:rPr>
              <a:t>Are Not religiously Inclined</a:t>
            </a:r>
          </a:p>
        </p:txBody>
      </p:sp>
      <p:sp>
        <p:nvSpPr>
          <p:cNvPr id="86" name="TextBox 100">
            <a:extLst>
              <a:ext uri="{FF2B5EF4-FFF2-40B4-BE49-F238E27FC236}">
                <a16:creationId xmlns:a16="http://schemas.microsoft.com/office/drawing/2014/main" id="{8AB0CFC5-2C47-437D-B712-05206006B3EB}"/>
              </a:ext>
            </a:extLst>
          </p:cNvPr>
          <p:cNvSpPr txBox="1">
            <a:spLocks noChangeArrowheads="1"/>
          </p:cNvSpPr>
          <p:nvPr/>
        </p:nvSpPr>
        <p:spPr bwMode="auto">
          <a:xfrm>
            <a:off x="7737475" y="6019800"/>
            <a:ext cx="247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Destroy the Righteous Who</a:t>
            </a:r>
          </a:p>
          <a:p>
            <a:pPr algn="ctr" eaLnBrk="1" hangingPunct="1"/>
            <a:r>
              <a:rPr lang="en-US" altLang="en-US" sz="1600" dirty="0">
                <a:solidFill>
                  <a:srgbClr val="FF0000"/>
                </a:solidFill>
                <a:latin typeface="Calibri" panose="020F0502020204030204" pitchFamily="34" charset="0"/>
              </a:rPr>
              <a:t>Are Religiously Inclined</a:t>
            </a:r>
          </a:p>
        </p:txBody>
      </p:sp>
      <p:sp>
        <p:nvSpPr>
          <p:cNvPr id="87" name="TextBox 109">
            <a:extLst>
              <a:ext uri="{FF2B5EF4-FFF2-40B4-BE49-F238E27FC236}">
                <a16:creationId xmlns:a16="http://schemas.microsoft.com/office/drawing/2014/main" id="{FF87131F-F938-4AAD-902E-6C75E2656629}"/>
              </a:ext>
            </a:extLst>
          </p:cNvPr>
          <p:cNvSpPr txBox="1">
            <a:spLocks noChangeArrowheads="1"/>
          </p:cNvSpPr>
          <p:nvPr/>
        </p:nvSpPr>
        <p:spPr bwMode="auto">
          <a:xfrm>
            <a:off x="1776414" y="2374942"/>
            <a:ext cx="294524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solidFill>
                  <a:srgbClr val="FF0000"/>
                </a:solidFill>
                <a:latin typeface="Calibri" panose="020F0502020204030204" pitchFamily="34" charset="0"/>
              </a:rPr>
              <a:t>CARNALITY</a:t>
            </a:r>
          </a:p>
          <a:p>
            <a:pPr algn="ctr" eaLnBrk="1" hangingPunct="1"/>
            <a:r>
              <a:rPr lang="en-US" altLang="en-US" sz="1200" dirty="0">
                <a:solidFill>
                  <a:srgbClr val="FF0000"/>
                </a:solidFill>
                <a:latin typeface="Calibri" panose="020F0502020204030204" pitchFamily="34" charset="0"/>
              </a:rPr>
              <a:t>WORLDLINESS</a:t>
            </a:r>
          </a:p>
        </p:txBody>
      </p:sp>
      <p:sp>
        <p:nvSpPr>
          <p:cNvPr id="88" name="TextBox 110">
            <a:extLst>
              <a:ext uri="{FF2B5EF4-FFF2-40B4-BE49-F238E27FC236}">
                <a16:creationId xmlns:a16="http://schemas.microsoft.com/office/drawing/2014/main" id="{24D3D89B-DB70-4980-8C9F-7844BABC0F63}"/>
              </a:ext>
            </a:extLst>
          </p:cNvPr>
          <p:cNvSpPr txBox="1">
            <a:spLocks noChangeArrowheads="1"/>
          </p:cNvSpPr>
          <p:nvPr/>
        </p:nvSpPr>
        <p:spPr bwMode="auto">
          <a:xfrm>
            <a:off x="9537026" y="2384252"/>
            <a:ext cx="7809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dirty="0">
                <a:solidFill>
                  <a:srgbClr val="FF0000"/>
                </a:solidFill>
                <a:latin typeface="Calibri" panose="020F0502020204030204" pitchFamily="34" charset="0"/>
              </a:rPr>
              <a:t>FALSE</a:t>
            </a:r>
          </a:p>
          <a:p>
            <a:pPr algn="ctr" eaLnBrk="1" hangingPunct="1"/>
            <a:r>
              <a:rPr lang="en-US" altLang="en-US" sz="1100" dirty="0">
                <a:solidFill>
                  <a:srgbClr val="FF0000"/>
                </a:solidFill>
                <a:latin typeface="Calibri" panose="020F0502020204030204" pitchFamily="34" charset="0"/>
              </a:rPr>
              <a:t>DOCTRINE</a:t>
            </a:r>
          </a:p>
        </p:txBody>
      </p:sp>
      <p:sp>
        <p:nvSpPr>
          <p:cNvPr id="89" name="Rectangle 2">
            <a:extLst>
              <a:ext uri="{FF2B5EF4-FFF2-40B4-BE49-F238E27FC236}">
                <a16:creationId xmlns:a16="http://schemas.microsoft.com/office/drawing/2014/main" id="{F11934E6-2DA7-4BF1-AF3D-AFC2B935C075}"/>
              </a:ext>
            </a:extLst>
          </p:cNvPr>
          <p:cNvSpPr>
            <a:spLocks noChangeArrowheads="1"/>
          </p:cNvSpPr>
          <p:nvPr/>
        </p:nvSpPr>
        <p:spPr bwMode="auto">
          <a:xfrm>
            <a:off x="4859338" y="1371600"/>
            <a:ext cx="2477894" cy="5334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90" name="Text Box 70">
            <a:extLst>
              <a:ext uri="{FF2B5EF4-FFF2-40B4-BE49-F238E27FC236}">
                <a16:creationId xmlns:a16="http://schemas.microsoft.com/office/drawing/2014/main" id="{2E3D9E68-04F4-4F65-85D5-0DD32D2EC46E}"/>
              </a:ext>
            </a:extLst>
          </p:cNvPr>
          <p:cNvSpPr txBox="1">
            <a:spLocks noChangeArrowheads="1"/>
          </p:cNvSpPr>
          <p:nvPr/>
        </p:nvSpPr>
        <p:spPr bwMode="auto">
          <a:xfrm>
            <a:off x="7764366" y="984203"/>
            <a:ext cx="1976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rPr>
              <a:t>A Religious Vow of:</a:t>
            </a:r>
          </a:p>
        </p:txBody>
      </p:sp>
      <p:cxnSp>
        <p:nvCxnSpPr>
          <p:cNvPr id="91" name="Straight Connector 90">
            <a:extLst>
              <a:ext uri="{FF2B5EF4-FFF2-40B4-BE49-F238E27FC236}">
                <a16:creationId xmlns:a16="http://schemas.microsoft.com/office/drawing/2014/main" id="{632A4147-9672-4372-91E9-C4CF10E5B073}"/>
              </a:ext>
            </a:extLst>
          </p:cNvPr>
          <p:cNvCxnSpPr/>
          <p:nvPr/>
        </p:nvCxnSpPr>
        <p:spPr>
          <a:xfrm rot="5400000">
            <a:off x="1296988"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39C94C7-2E8F-492A-A4B0-F514432A3942}"/>
              </a:ext>
            </a:extLst>
          </p:cNvPr>
          <p:cNvCxnSpPr/>
          <p:nvPr/>
        </p:nvCxnSpPr>
        <p:spPr>
          <a:xfrm rot="5400000">
            <a:off x="4037012" y="3429000"/>
            <a:ext cx="6858000" cy="31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 Box 3">
            <a:extLst>
              <a:ext uri="{FF2B5EF4-FFF2-40B4-BE49-F238E27FC236}">
                <a16:creationId xmlns:a16="http://schemas.microsoft.com/office/drawing/2014/main" id="{BA9D60A3-C334-4E73-A6A1-5E9A0E638601}"/>
              </a:ext>
            </a:extLst>
          </p:cNvPr>
          <p:cNvSpPr txBox="1">
            <a:spLocks noChangeArrowheads="1"/>
          </p:cNvSpPr>
          <p:nvPr/>
        </p:nvSpPr>
        <p:spPr bwMode="auto">
          <a:xfrm>
            <a:off x="4899856" y="1417824"/>
            <a:ext cx="2465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Unselfishness</a:t>
            </a:r>
          </a:p>
        </p:txBody>
      </p:sp>
      <p:sp>
        <p:nvSpPr>
          <p:cNvPr id="94" name="Text Box 3">
            <a:extLst>
              <a:ext uri="{FF2B5EF4-FFF2-40B4-BE49-F238E27FC236}">
                <a16:creationId xmlns:a16="http://schemas.microsoft.com/office/drawing/2014/main" id="{01BC9F2B-B3EC-44CC-A01B-7C2D0FBC5F4F}"/>
              </a:ext>
            </a:extLst>
          </p:cNvPr>
          <p:cNvSpPr txBox="1">
            <a:spLocks noChangeArrowheads="1"/>
          </p:cNvSpPr>
          <p:nvPr/>
        </p:nvSpPr>
        <p:spPr bwMode="auto">
          <a:xfrm>
            <a:off x="1924353" y="1447391"/>
            <a:ext cx="2647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Selfishness</a:t>
            </a:r>
          </a:p>
        </p:txBody>
      </p:sp>
      <p:sp>
        <p:nvSpPr>
          <p:cNvPr id="95" name="Text Box 3">
            <a:extLst>
              <a:ext uri="{FF2B5EF4-FFF2-40B4-BE49-F238E27FC236}">
                <a16:creationId xmlns:a16="http://schemas.microsoft.com/office/drawing/2014/main" id="{46095224-BFC3-4BB3-A324-8AB411ADA249}"/>
              </a:ext>
            </a:extLst>
          </p:cNvPr>
          <p:cNvSpPr txBox="1">
            <a:spLocks noChangeArrowheads="1"/>
          </p:cNvSpPr>
          <p:nvPr/>
        </p:nvSpPr>
        <p:spPr bwMode="auto">
          <a:xfrm>
            <a:off x="7620000" y="1427272"/>
            <a:ext cx="2679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Selflessness</a:t>
            </a:r>
          </a:p>
        </p:txBody>
      </p:sp>
      <p:sp>
        <p:nvSpPr>
          <p:cNvPr id="96" name="Text Box 70">
            <a:extLst>
              <a:ext uri="{FF2B5EF4-FFF2-40B4-BE49-F238E27FC236}">
                <a16:creationId xmlns:a16="http://schemas.microsoft.com/office/drawing/2014/main" id="{B0F426F2-76E7-4F70-BF88-1616B581B500}"/>
              </a:ext>
            </a:extLst>
          </p:cNvPr>
          <p:cNvSpPr txBox="1">
            <a:spLocks noChangeArrowheads="1"/>
          </p:cNvSpPr>
          <p:nvPr/>
        </p:nvSpPr>
        <p:spPr bwMode="auto">
          <a:xfrm>
            <a:off x="7467600" y="5102973"/>
            <a:ext cx="2943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FF0000"/>
                </a:solidFill>
                <a:latin typeface="Calibri" panose="020F0502020204030204" pitchFamily="34" charset="0"/>
              </a:rPr>
              <a:t>All Giving No Taking</a:t>
            </a:r>
          </a:p>
        </p:txBody>
      </p:sp>
      <p:sp>
        <p:nvSpPr>
          <p:cNvPr id="97" name="Text Box 70">
            <a:extLst>
              <a:ext uri="{FF2B5EF4-FFF2-40B4-BE49-F238E27FC236}">
                <a16:creationId xmlns:a16="http://schemas.microsoft.com/office/drawing/2014/main" id="{AE3CC28B-3376-4C8D-8183-28EBBFA19F50}"/>
              </a:ext>
            </a:extLst>
          </p:cNvPr>
          <p:cNvSpPr txBox="1">
            <a:spLocks noChangeArrowheads="1"/>
          </p:cNvSpPr>
          <p:nvPr/>
        </p:nvSpPr>
        <p:spPr bwMode="auto">
          <a:xfrm>
            <a:off x="4743453" y="5093308"/>
            <a:ext cx="27273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B050"/>
                </a:solidFill>
                <a:latin typeface="Calibri" panose="020F0502020204030204" pitchFamily="34" charset="0"/>
              </a:rPr>
              <a:t>Self-full</a:t>
            </a:r>
          </a:p>
          <a:p>
            <a:pPr algn="ctr" eaLnBrk="1" hangingPunct="1"/>
            <a:r>
              <a:rPr lang="en-US" altLang="en-US" sz="2400" b="1" dirty="0">
                <a:solidFill>
                  <a:srgbClr val="00B050"/>
                </a:solidFill>
                <a:latin typeface="Calibri" panose="020F0502020204030204" pitchFamily="34" charset="0"/>
              </a:rPr>
              <a:t>Christ-Like</a:t>
            </a:r>
          </a:p>
          <a:p>
            <a:pPr algn="ctr" eaLnBrk="1" hangingPunct="1"/>
            <a:r>
              <a:rPr lang="en-US" altLang="en-US" sz="2400" b="1" dirty="0">
                <a:solidFill>
                  <a:srgbClr val="00B050"/>
                </a:solidFill>
                <a:latin typeface="Calibri" panose="020F0502020204030204" pitchFamily="34" charset="0"/>
              </a:rPr>
              <a:t>Give and Take</a:t>
            </a:r>
          </a:p>
        </p:txBody>
      </p:sp>
      <p:sp>
        <p:nvSpPr>
          <p:cNvPr id="98" name="Text Box 70">
            <a:extLst>
              <a:ext uri="{FF2B5EF4-FFF2-40B4-BE49-F238E27FC236}">
                <a16:creationId xmlns:a16="http://schemas.microsoft.com/office/drawing/2014/main" id="{0A0CFCB3-74C1-460C-A4D5-E4B7D0D10537}"/>
              </a:ext>
            </a:extLst>
          </p:cNvPr>
          <p:cNvSpPr txBox="1">
            <a:spLocks noChangeArrowheads="1"/>
          </p:cNvSpPr>
          <p:nvPr/>
        </p:nvSpPr>
        <p:spPr bwMode="auto">
          <a:xfrm>
            <a:off x="1781174" y="5105400"/>
            <a:ext cx="2943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FF0000"/>
                </a:solidFill>
                <a:latin typeface="Calibri" panose="020F0502020204030204" pitchFamily="34" charset="0"/>
              </a:rPr>
              <a:t>All Taking No Giving</a:t>
            </a:r>
          </a:p>
        </p:txBody>
      </p:sp>
    </p:spTree>
    <p:extLst>
      <p:ext uri="{BB962C8B-B14F-4D97-AF65-F5344CB8AC3E}">
        <p14:creationId xmlns:p14="http://schemas.microsoft.com/office/powerpoint/2010/main" val="42068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90" grpId="0"/>
      <p:bldP spid="94" grpId="0"/>
      <p:bldP spid="95" grpId="0"/>
      <p:bldP spid="96" grpId="0"/>
      <p:bldP spid="97" grpId="0"/>
      <p:bldP spid="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7" name="Rectangle 6">
            <a:extLst>
              <a:ext uri="{FF2B5EF4-FFF2-40B4-BE49-F238E27FC236}">
                <a16:creationId xmlns:a16="http://schemas.microsoft.com/office/drawing/2014/main" id="{204800C6-78BB-4FA7-A3BE-A56FFF37BD43}"/>
              </a:ext>
            </a:extLst>
          </p:cNvPr>
          <p:cNvSpPr/>
          <p:nvPr/>
        </p:nvSpPr>
        <p:spPr bwMode="auto">
          <a:xfrm>
            <a:off x="3048000" y="838200"/>
            <a:ext cx="6070815" cy="472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Calibri" pitchFamily="34" charset="0"/>
            </a:endParaRPr>
          </a:p>
        </p:txBody>
      </p:sp>
      <p:sp>
        <p:nvSpPr>
          <p:cNvPr id="11" name="Rectangle 6">
            <a:extLst>
              <a:ext uri="{FF2B5EF4-FFF2-40B4-BE49-F238E27FC236}">
                <a16:creationId xmlns:a16="http://schemas.microsoft.com/office/drawing/2014/main" id="{F6697BDB-9903-445A-96E8-A2202139930E}"/>
              </a:ext>
            </a:extLst>
          </p:cNvPr>
          <p:cNvSpPr>
            <a:spLocks noChangeArrowheads="1"/>
          </p:cNvSpPr>
          <p:nvPr/>
        </p:nvSpPr>
        <p:spPr bwMode="auto">
          <a:xfrm>
            <a:off x="6200775" y="1988104"/>
            <a:ext cx="381000" cy="381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latin typeface="Calibri" panose="020F0502020204030204" pitchFamily="34" charset="0"/>
            </a:endParaRPr>
          </a:p>
        </p:txBody>
      </p:sp>
      <p:grpSp>
        <p:nvGrpSpPr>
          <p:cNvPr id="14" name="Group 27">
            <a:extLst>
              <a:ext uri="{FF2B5EF4-FFF2-40B4-BE49-F238E27FC236}">
                <a16:creationId xmlns:a16="http://schemas.microsoft.com/office/drawing/2014/main" id="{22C4497A-EF07-495B-BA10-BEA6A54ACE0D}"/>
              </a:ext>
            </a:extLst>
          </p:cNvPr>
          <p:cNvGrpSpPr>
            <a:grpSpLocks/>
          </p:cNvGrpSpPr>
          <p:nvPr/>
        </p:nvGrpSpPr>
        <p:grpSpPr bwMode="auto">
          <a:xfrm>
            <a:off x="3092495" y="3972332"/>
            <a:ext cx="1793568" cy="930996"/>
            <a:chOff x="712981" y="4576616"/>
            <a:chExt cx="1792919" cy="930996"/>
          </a:xfrm>
        </p:grpSpPr>
        <p:sp>
          <p:nvSpPr>
            <p:cNvPr id="15" name="TextBox 10">
              <a:extLst>
                <a:ext uri="{FF2B5EF4-FFF2-40B4-BE49-F238E27FC236}">
                  <a16:creationId xmlns:a16="http://schemas.microsoft.com/office/drawing/2014/main" id="{03F22B06-73C3-4123-8921-31227B353B70}"/>
                </a:ext>
              </a:extLst>
            </p:cNvPr>
            <p:cNvSpPr txBox="1">
              <a:spLocks noChangeArrowheads="1"/>
            </p:cNvSpPr>
            <p:nvPr/>
          </p:nvSpPr>
          <p:spPr bwMode="auto">
            <a:xfrm>
              <a:off x="712981" y="4576616"/>
              <a:ext cx="17929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rPr>
                <a:t>All plant giving is</a:t>
              </a:r>
            </a:p>
            <a:p>
              <a:pPr algn="ctr" eaLnBrk="1" hangingPunct="1"/>
              <a:r>
                <a:rPr lang="en-US" altLang="en-US" dirty="0">
                  <a:latin typeface="Calibri" panose="020F0502020204030204" pitchFamily="34" charset="0"/>
                </a:rPr>
                <a:t>rooted in taking</a:t>
              </a:r>
            </a:p>
          </p:txBody>
        </p:sp>
        <p:grpSp>
          <p:nvGrpSpPr>
            <p:cNvPr id="16" name="Group 19">
              <a:extLst>
                <a:ext uri="{FF2B5EF4-FFF2-40B4-BE49-F238E27FC236}">
                  <a16:creationId xmlns:a16="http://schemas.microsoft.com/office/drawing/2014/main" id="{694A0A43-A3A6-4B41-9EF1-2A06CE5C9308}"/>
                </a:ext>
              </a:extLst>
            </p:cNvPr>
            <p:cNvGrpSpPr>
              <a:grpSpLocks/>
            </p:cNvGrpSpPr>
            <p:nvPr/>
          </p:nvGrpSpPr>
          <p:grpSpPr bwMode="auto">
            <a:xfrm>
              <a:off x="897019" y="5202812"/>
              <a:ext cx="1524000" cy="304800"/>
              <a:chOff x="897019" y="5202812"/>
              <a:chExt cx="1524000" cy="304800"/>
            </a:xfrm>
          </p:grpSpPr>
          <p:cxnSp>
            <p:nvCxnSpPr>
              <p:cNvPr id="17" name="Straight Connector 15">
                <a:extLst>
                  <a:ext uri="{FF2B5EF4-FFF2-40B4-BE49-F238E27FC236}">
                    <a16:creationId xmlns:a16="http://schemas.microsoft.com/office/drawing/2014/main" id="{28F29A5C-E980-4675-B2D9-AD1D54093A7D}"/>
                  </a:ext>
                </a:extLst>
              </p:cNvPr>
              <p:cNvCxnSpPr>
                <a:cxnSpLocks noChangeShapeType="1"/>
              </p:cNvCxnSpPr>
              <p:nvPr/>
            </p:nvCxnSpPr>
            <p:spPr bwMode="auto">
              <a:xfrm rot="5400000">
                <a:off x="744895" y="5355212"/>
                <a:ext cx="304800" cy="0"/>
              </a:xfrm>
              <a:prstGeom prst="line">
                <a:avLst/>
              </a:prstGeom>
              <a:noFill/>
              <a:ln w="38100" algn="ctr">
                <a:solidFill>
                  <a:srgbClr val="00002E"/>
                </a:solidFill>
                <a:round/>
                <a:headEnd/>
                <a:tailEnd/>
              </a:ln>
              <a:extLst>
                <a:ext uri="{909E8E84-426E-40DD-AFC4-6F175D3DCCD1}">
                  <a14:hiddenFill xmlns:a14="http://schemas.microsoft.com/office/drawing/2010/main">
                    <a:noFill/>
                  </a14:hiddenFill>
                </a:ext>
              </a:extLst>
            </p:spPr>
          </p:cxnSp>
          <p:cxnSp>
            <p:nvCxnSpPr>
              <p:cNvPr id="18" name="Straight Arrow Connector 18">
                <a:extLst>
                  <a:ext uri="{FF2B5EF4-FFF2-40B4-BE49-F238E27FC236}">
                    <a16:creationId xmlns:a16="http://schemas.microsoft.com/office/drawing/2014/main" id="{772FEB65-757D-4A64-A78E-E4577EBBF1F9}"/>
                  </a:ext>
                </a:extLst>
              </p:cNvPr>
              <p:cNvCxnSpPr>
                <a:cxnSpLocks noChangeShapeType="1"/>
              </p:cNvCxnSpPr>
              <p:nvPr/>
            </p:nvCxnSpPr>
            <p:spPr bwMode="auto">
              <a:xfrm>
                <a:off x="897019" y="5487988"/>
                <a:ext cx="1524000" cy="1588"/>
              </a:xfrm>
              <a:prstGeom prst="straightConnector1">
                <a:avLst/>
              </a:prstGeom>
              <a:noFill/>
              <a:ln w="38100" algn="ctr">
                <a:solidFill>
                  <a:srgbClr val="00002E"/>
                </a:solidFill>
                <a:round/>
                <a:headEnd/>
                <a:tailEnd type="arrow" w="med" len="med"/>
              </a:ln>
              <a:extLst>
                <a:ext uri="{909E8E84-426E-40DD-AFC4-6F175D3DCCD1}">
                  <a14:hiddenFill xmlns:a14="http://schemas.microsoft.com/office/drawing/2010/main">
                    <a:noFill/>
                  </a14:hiddenFill>
                </a:ext>
              </a:extLst>
            </p:spPr>
          </p:cxnSp>
        </p:grpSp>
      </p:grpSp>
      <p:grpSp>
        <p:nvGrpSpPr>
          <p:cNvPr id="19" name="Group 20">
            <a:extLst>
              <a:ext uri="{FF2B5EF4-FFF2-40B4-BE49-F238E27FC236}">
                <a16:creationId xmlns:a16="http://schemas.microsoft.com/office/drawing/2014/main" id="{19041B4C-241D-450B-8237-3501FF9BF1F0}"/>
              </a:ext>
            </a:extLst>
          </p:cNvPr>
          <p:cNvGrpSpPr>
            <a:grpSpLocks/>
          </p:cNvGrpSpPr>
          <p:nvPr/>
        </p:nvGrpSpPr>
        <p:grpSpPr bwMode="auto">
          <a:xfrm flipH="1">
            <a:off x="7391331" y="4578904"/>
            <a:ext cx="1524069" cy="306388"/>
            <a:chOff x="1828800" y="5638800"/>
            <a:chExt cx="1524000" cy="306388"/>
          </a:xfrm>
        </p:grpSpPr>
        <p:cxnSp>
          <p:nvCxnSpPr>
            <p:cNvPr id="20" name="Straight Connector 21">
              <a:extLst>
                <a:ext uri="{FF2B5EF4-FFF2-40B4-BE49-F238E27FC236}">
                  <a16:creationId xmlns:a16="http://schemas.microsoft.com/office/drawing/2014/main" id="{D6293AA1-2A69-461A-873B-A54E1FBCFB9C}"/>
                </a:ext>
              </a:extLst>
            </p:cNvPr>
            <p:cNvCxnSpPr>
              <a:cxnSpLocks noChangeShapeType="1"/>
            </p:cNvCxnSpPr>
            <p:nvPr/>
          </p:nvCxnSpPr>
          <p:spPr bwMode="auto">
            <a:xfrm rot="5400000">
              <a:off x="1676400" y="5791200"/>
              <a:ext cx="304800" cy="0"/>
            </a:xfrm>
            <a:prstGeom prst="line">
              <a:avLst/>
            </a:prstGeom>
            <a:noFill/>
            <a:ln w="38100" algn="ctr">
              <a:solidFill>
                <a:srgbClr val="00002E"/>
              </a:solidFill>
              <a:round/>
              <a:headEnd/>
              <a:tailEnd/>
            </a:ln>
            <a:extLst>
              <a:ext uri="{909E8E84-426E-40DD-AFC4-6F175D3DCCD1}">
                <a14:hiddenFill xmlns:a14="http://schemas.microsoft.com/office/drawing/2010/main">
                  <a:noFill/>
                </a14:hiddenFill>
              </a:ext>
            </a:extLst>
          </p:spPr>
        </p:cxnSp>
        <p:cxnSp>
          <p:nvCxnSpPr>
            <p:cNvPr id="21" name="Straight Arrow Connector 22">
              <a:extLst>
                <a:ext uri="{FF2B5EF4-FFF2-40B4-BE49-F238E27FC236}">
                  <a16:creationId xmlns:a16="http://schemas.microsoft.com/office/drawing/2014/main" id="{F1762C18-4CEC-4493-B847-9A82C6D67061}"/>
                </a:ext>
              </a:extLst>
            </p:cNvPr>
            <p:cNvCxnSpPr>
              <a:cxnSpLocks noChangeShapeType="1"/>
            </p:cNvCxnSpPr>
            <p:nvPr/>
          </p:nvCxnSpPr>
          <p:spPr bwMode="auto">
            <a:xfrm>
              <a:off x="1828800" y="5943600"/>
              <a:ext cx="1524000" cy="1588"/>
            </a:xfrm>
            <a:prstGeom prst="straightConnector1">
              <a:avLst/>
            </a:prstGeom>
            <a:noFill/>
            <a:ln w="38100" algn="ctr">
              <a:solidFill>
                <a:srgbClr val="00002E"/>
              </a:solidFill>
              <a:round/>
              <a:headEnd/>
              <a:tailEnd type="arrow" w="med" len="med"/>
            </a:ln>
            <a:extLst>
              <a:ext uri="{909E8E84-426E-40DD-AFC4-6F175D3DCCD1}">
                <a14:hiddenFill xmlns:a14="http://schemas.microsoft.com/office/drawing/2010/main">
                  <a:noFill/>
                </a14:hiddenFill>
              </a:ext>
            </a:extLst>
          </p:spPr>
        </p:cxnSp>
      </p:grpSp>
      <p:sp>
        <p:nvSpPr>
          <p:cNvPr id="22" name="Rectangle 26">
            <a:extLst>
              <a:ext uri="{FF2B5EF4-FFF2-40B4-BE49-F238E27FC236}">
                <a16:creationId xmlns:a16="http://schemas.microsoft.com/office/drawing/2014/main" id="{16A3F48E-C1F6-4F4F-96EA-B80F8AE008BE}"/>
              </a:ext>
            </a:extLst>
          </p:cNvPr>
          <p:cNvSpPr>
            <a:spLocks noChangeArrowheads="1"/>
          </p:cNvSpPr>
          <p:nvPr/>
        </p:nvSpPr>
        <p:spPr bwMode="auto">
          <a:xfrm>
            <a:off x="6553200" y="2369104"/>
            <a:ext cx="2286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24" name="Picture 12">
            <a:extLst>
              <a:ext uri="{FF2B5EF4-FFF2-40B4-BE49-F238E27FC236}">
                <a16:creationId xmlns:a16="http://schemas.microsoft.com/office/drawing/2014/main" id="{3DB1B9F3-195F-49E3-9A04-9A547BF67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68469" y="3305599"/>
            <a:ext cx="605034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4">
            <a:extLst>
              <a:ext uri="{FF2B5EF4-FFF2-40B4-BE49-F238E27FC236}">
                <a16:creationId xmlns:a16="http://schemas.microsoft.com/office/drawing/2014/main" id="{BB7B5A46-73A9-4DE6-BDB9-BC1F4F507FE4}"/>
              </a:ext>
            </a:extLst>
          </p:cNvPr>
          <p:cNvSpPr txBox="1">
            <a:spLocks noChangeArrowheads="1"/>
          </p:cNvSpPr>
          <p:nvPr/>
        </p:nvSpPr>
        <p:spPr bwMode="auto">
          <a:xfrm>
            <a:off x="3248067" y="3142772"/>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rPr>
              <a:t>Ground Cover</a:t>
            </a:r>
          </a:p>
        </p:txBody>
      </p:sp>
      <p:sp>
        <p:nvSpPr>
          <p:cNvPr id="26" name="Text Box 8">
            <a:extLst>
              <a:ext uri="{FF2B5EF4-FFF2-40B4-BE49-F238E27FC236}">
                <a16:creationId xmlns:a16="http://schemas.microsoft.com/office/drawing/2014/main" id="{215959E9-EE57-4AD6-99E6-394E504448F7}"/>
              </a:ext>
            </a:extLst>
          </p:cNvPr>
          <p:cNvSpPr txBox="1">
            <a:spLocks noChangeArrowheads="1"/>
          </p:cNvSpPr>
          <p:nvPr/>
        </p:nvSpPr>
        <p:spPr bwMode="auto">
          <a:xfrm>
            <a:off x="3192229" y="2270818"/>
            <a:ext cx="21993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Giving: </a:t>
            </a:r>
            <a:r>
              <a:rPr lang="en-US" altLang="en-US" sz="2000" dirty="0">
                <a:latin typeface="Calibri" panose="020F0502020204030204" pitchFamily="34" charset="0"/>
              </a:rPr>
              <a:t>Nectar, Fragrance, etc. </a:t>
            </a:r>
          </a:p>
        </p:txBody>
      </p:sp>
      <p:sp>
        <p:nvSpPr>
          <p:cNvPr id="27" name="TextBox 11">
            <a:extLst>
              <a:ext uri="{FF2B5EF4-FFF2-40B4-BE49-F238E27FC236}">
                <a16:creationId xmlns:a16="http://schemas.microsoft.com/office/drawing/2014/main" id="{F88AF264-C81F-4EB7-965D-86110590EF79}"/>
              </a:ext>
            </a:extLst>
          </p:cNvPr>
          <p:cNvSpPr txBox="1">
            <a:spLocks noChangeArrowheads="1"/>
          </p:cNvSpPr>
          <p:nvPr/>
        </p:nvSpPr>
        <p:spPr bwMode="auto">
          <a:xfrm>
            <a:off x="7040512" y="4015676"/>
            <a:ext cx="19351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rPr>
              <a:t>All human giving is</a:t>
            </a:r>
          </a:p>
          <a:p>
            <a:pPr algn="ctr" eaLnBrk="1" hangingPunct="1"/>
            <a:r>
              <a:rPr lang="en-US" altLang="en-US" dirty="0">
                <a:latin typeface="Calibri" panose="020F0502020204030204" pitchFamily="34" charset="0"/>
              </a:rPr>
              <a:t>Rooted in taking</a:t>
            </a:r>
          </a:p>
        </p:txBody>
      </p:sp>
      <p:sp>
        <p:nvSpPr>
          <p:cNvPr id="30" name="Text Box 14">
            <a:extLst>
              <a:ext uri="{FF2B5EF4-FFF2-40B4-BE49-F238E27FC236}">
                <a16:creationId xmlns:a16="http://schemas.microsoft.com/office/drawing/2014/main" id="{7941A720-BE0B-41FB-A769-1C4308DECCF9}"/>
              </a:ext>
            </a:extLst>
          </p:cNvPr>
          <p:cNvSpPr txBox="1">
            <a:spLocks noChangeArrowheads="1"/>
          </p:cNvSpPr>
          <p:nvPr/>
        </p:nvSpPr>
        <p:spPr bwMode="auto">
          <a:xfrm>
            <a:off x="6838609" y="3142772"/>
            <a:ext cx="2152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rPr>
              <a:t>Common Courtesies</a:t>
            </a:r>
          </a:p>
        </p:txBody>
      </p:sp>
      <p:pic>
        <p:nvPicPr>
          <p:cNvPr id="31" name="Picture 30">
            <a:extLst>
              <a:ext uri="{FF2B5EF4-FFF2-40B4-BE49-F238E27FC236}">
                <a16:creationId xmlns:a16="http://schemas.microsoft.com/office/drawing/2014/main" id="{63259C6D-9C9E-40FE-9FF7-E0ACF2F6D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997504"/>
            <a:ext cx="1717157" cy="4562732"/>
          </a:xfrm>
          <a:prstGeom prst="rect">
            <a:avLst/>
          </a:prstGeom>
        </p:spPr>
      </p:pic>
      <p:sp>
        <p:nvSpPr>
          <p:cNvPr id="33" name="Text Box 9">
            <a:extLst>
              <a:ext uri="{FF2B5EF4-FFF2-40B4-BE49-F238E27FC236}">
                <a16:creationId xmlns:a16="http://schemas.microsoft.com/office/drawing/2014/main" id="{A0A05D01-4407-4806-809A-D2701C89C087}"/>
              </a:ext>
            </a:extLst>
          </p:cNvPr>
          <p:cNvSpPr txBox="1">
            <a:spLocks noChangeArrowheads="1"/>
          </p:cNvSpPr>
          <p:nvPr/>
        </p:nvSpPr>
        <p:spPr bwMode="auto">
          <a:xfrm>
            <a:off x="6934200" y="4903328"/>
            <a:ext cx="2184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Taking: Life Needs </a:t>
            </a:r>
          </a:p>
        </p:txBody>
      </p:sp>
      <p:sp>
        <p:nvSpPr>
          <p:cNvPr id="34" name="Text Box 9">
            <a:extLst>
              <a:ext uri="{FF2B5EF4-FFF2-40B4-BE49-F238E27FC236}">
                <a16:creationId xmlns:a16="http://schemas.microsoft.com/office/drawing/2014/main" id="{1D454A65-0407-4C4E-9629-4F3B2D335A86}"/>
              </a:ext>
            </a:extLst>
          </p:cNvPr>
          <p:cNvSpPr txBox="1">
            <a:spLocks noChangeArrowheads="1"/>
          </p:cNvSpPr>
          <p:nvPr/>
        </p:nvSpPr>
        <p:spPr bwMode="auto">
          <a:xfrm>
            <a:off x="3352800" y="4903328"/>
            <a:ext cx="1619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Taking: Roots </a:t>
            </a:r>
          </a:p>
        </p:txBody>
      </p:sp>
      <p:sp>
        <p:nvSpPr>
          <p:cNvPr id="66" name="Text Box 8">
            <a:extLst>
              <a:ext uri="{FF2B5EF4-FFF2-40B4-BE49-F238E27FC236}">
                <a16:creationId xmlns:a16="http://schemas.microsoft.com/office/drawing/2014/main" id="{59E880E1-5E72-466B-9CBC-41401D51C3D8}"/>
              </a:ext>
            </a:extLst>
          </p:cNvPr>
          <p:cNvSpPr txBox="1">
            <a:spLocks noChangeArrowheads="1"/>
          </p:cNvSpPr>
          <p:nvPr/>
        </p:nvSpPr>
        <p:spPr bwMode="auto">
          <a:xfrm>
            <a:off x="6792284" y="2270818"/>
            <a:ext cx="21993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Giving: </a:t>
            </a:r>
            <a:r>
              <a:rPr lang="en-US" altLang="en-US" sz="2000" dirty="0">
                <a:latin typeface="Calibri" panose="020F0502020204030204" pitchFamily="34" charset="0"/>
              </a:rPr>
              <a:t>Love, Friendship, etc. </a:t>
            </a:r>
          </a:p>
        </p:txBody>
      </p:sp>
      <p:sp>
        <p:nvSpPr>
          <p:cNvPr id="69" name="Text Box 8">
            <a:extLst>
              <a:ext uri="{FF2B5EF4-FFF2-40B4-BE49-F238E27FC236}">
                <a16:creationId xmlns:a16="http://schemas.microsoft.com/office/drawing/2014/main" id="{D3781E30-50B8-4610-B7BB-F1B6965D76E1}"/>
              </a:ext>
            </a:extLst>
          </p:cNvPr>
          <p:cNvSpPr txBox="1">
            <a:spLocks noChangeArrowheads="1"/>
          </p:cNvSpPr>
          <p:nvPr/>
        </p:nvSpPr>
        <p:spPr bwMode="auto">
          <a:xfrm>
            <a:off x="3115176" y="1073704"/>
            <a:ext cx="21993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latin typeface="Calibri" panose="020F0502020204030204" pitchFamily="34" charset="0"/>
              </a:rPr>
              <a:t>PLANT</a:t>
            </a:r>
          </a:p>
          <a:p>
            <a:pPr algn="ctr" eaLnBrk="1" hangingPunct="1"/>
            <a:r>
              <a:rPr lang="en-US" altLang="en-US" sz="2800" b="1" dirty="0">
                <a:latin typeface="Calibri" panose="020F0502020204030204" pitchFamily="34" charset="0"/>
              </a:rPr>
              <a:t>LIFE</a:t>
            </a:r>
            <a:endParaRPr lang="en-US" altLang="en-US" sz="2800" dirty="0">
              <a:latin typeface="Calibri" panose="020F0502020204030204" pitchFamily="34" charset="0"/>
            </a:endParaRPr>
          </a:p>
        </p:txBody>
      </p:sp>
      <p:sp>
        <p:nvSpPr>
          <p:cNvPr id="70" name="Text Box 8">
            <a:extLst>
              <a:ext uri="{FF2B5EF4-FFF2-40B4-BE49-F238E27FC236}">
                <a16:creationId xmlns:a16="http://schemas.microsoft.com/office/drawing/2014/main" id="{DB43D435-4BC8-4275-96E3-9C1E956B5358}"/>
              </a:ext>
            </a:extLst>
          </p:cNvPr>
          <p:cNvSpPr txBox="1">
            <a:spLocks noChangeArrowheads="1"/>
          </p:cNvSpPr>
          <p:nvPr/>
        </p:nvSpPr>
        <p:spPr bwMode="auto">
          <a:xfrm>
            <a:off x="6868484" y="1059913"/>
            <a:ext cx="21993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latin typeface="Calibri" panose="020F0502020204030204" pitchFamily="34" charset="0"/>
              </a:rPr>
              <a:t>HUMAN </a:t>
            </a:r>
          </a:p>
          <a:p>
            <a:pPr algn="ctr" eaLnBrk="1" hangingPunct="1"/>
            <a:r>
              <a:rPr lang="en-US" altLang="en-US" sz="2800" b="1" dirty="0">
                <a:latin typeface="Calibri" panose="020F0502020204030204" pitchFamily="34" charset="0"/>
              </a:rPr>
              <a:t>LIFE</a:t>
            </a:r>
            <a:endParaRPr lang="en-US" altLang="en-US" sz="2800" dirty="0">
              <a:latin typeface="Calibri" panose="020F0502020204030204" pitchFamily="34" charset="0"/>
            </a:endParaRPr>
          </a:p>
        </p:txBody>
      </p:sp>
      <p:sp>
        <p:nvSpPr>
          <p:cNvPr id="72" name="Text Box 15">
            <a:extLst>
              <a:ext uri="{FF2B5EF4-FFF2-40B4-BE49-F238E27FC236}">
                <a16:creationId xmlns:a16="http://schemas.microsoft.com/office/drawing/2014/main" id="{9E09BC9E-8251-42DC-83F1-89927CD13825}"/>
              </a:ext>
            </a:extLst>
          </p:cNvPr>
          <p:cNvSpPr txBox="1">
            <a:spLocks noChangeArrowheads="1"/>
          </p:cNvSpPr>
          <p:nvPr/>
        </p:nvSpPr>
        <p:spPr bwMode="auto">
          <a:xfrm>
            <a:off x="0" y="0"/>
            <a:ext cx="12191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00FF00"/>
                </a:solidFill>
                <a:latin typeface="Calibri" panose="020F0502020204030204" pitchFamily="34" charset="0"/>
              </a:rPr>
              <a:t>VALUE ETHICS: SELF-FULL GIVE and TAKE </a:t>
            </a:r>
          </a:p>
        </p:txBody>
      </p:sp>
      <p:sp>
        <p:nvSpPr>
          <p:cNvPr id="73" name="Text Box 15">
            <a:extLst>
              <a:ext uri="{FF2B5EF4-FFF2-40B4-BE49-F238E27FC236}">
                <a16:creationId xmlns:a16="http://schemas.microsoft.com/office/drawing/2014/main" id="{C87C8F74-F5D9-43F6-B19E-B5EAED65CC0C}"/>
              </a:ext>
            </a:extLst>
          </p:cNvPr>
          <p:cNvSpPr txBox="1">
            <a:spLocks noChangeArrowheads="1"/>
          </p:cNvSpPr>
          <p:nvPr/>
        </p:nvSpPr>
        <p:spPr bwMode="auto">
          <a:xfrm>
            <a:off x="0" y="5791200"/>
            <a:ext cx="12191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dirty="0">
                <a:solidFill>
                  <a:srgbClr val="FFFF00"/>
                </a:solidFill>
                <a:latin typeface="Calibri" panose="020F0502020204030204" pitchFamily="34" charset="0"/>
              </a:rPr>
              <a:t>Which has primacy the flower or the root?</a:t>
            </a:r>
          </a:p>
        </p:txBody>
      </p:sp>
    </p:spTree>
    <p:extLst>
      <p:ext uri="{BB962C8B-B14F-4D97-AF65-F5344CB8AC3E}">
        <p14:creationId xmlns:p14="http://schemas.microsoft.com/office/powerpoint/2010/main" val="9137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7" name="Rectangle 6">
            <a:extLst>
              <a:ext uri="{FF2B5EF4-FFF2-40B4-BE49-F238E27FC236}">
                <a16:creationId xmlns:a16="http://schemas.microsoft.com/office/drawing/2014/main" id="{D99798EF-9D20-4925-8EF5-2CD866768BCE}"/>
              </a:ext>
            </a:extLst>
          </p:cNvPr>
          <p:cNvSpPr/>
          <p:nvPr/>
        </p:nvSpPr>
        <p:spPr bwMode="auto">
          <a:xfrm>
            <a:off x="1371600" y="1770063"/>
            <a:ext cx="8686800" cy="478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cs typeface="Calibri" pitchFamily="34" charset="0"/>
            </a:endParaRPr>
          </a:p>
        </p:txBody>
      </p:sp>
      <p:pic>
        <p:nvPicPr>
          <p:cNvPr id="11" name="Picture 3">
            <a:extLst>
              <a:ext uri="{FF2B5EF4-FFF2-40B4-BE49-F238E27FC236}">
                <a16:creationId xmlns:a16="http://schemas.microsoft.com/office/drawing/2014/main" id="{6D75ACEB-3FC3-4EE3-B3CC-FFA2127A2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1770063"/>
            <a:ext cx="8448675"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FA583472-1400-4DE6-9299-9EE66397902C}"/>
              </a:ext>
            </a:extLst>
          </p:cNvPr>
          <p:cNvSpPr txBox="1">
            <a:spLocks noChangeArrowheads="1"/>
          </p:cNvSpPr>
          <p:nvPr/>
        </p:nvSpPr>
        <p:spPr bwMode="auto">
          <a:xfrm>
            <a:off x="0" y="0"/>
            <a:ext cx="1188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00FF00"/>
                </a:solidFill>
                <a:latin typeface="Calibri" panose="020F0502020204030204" pitchFamily="34" charset="0"/>
              </a:rPr>
              <a:t>CHRIST-LIKE LOVE</a:t>
            </a:r>
          </a:p>
          <a:p>
            <a:pPr algn="ctr" eaLnBrk="1" hangingPunct="1"/>
            <a:r>
              <a:rPr lang="en-US" altLang="en-US" sz="3200" dirty="0">
                <a:solidFill>
                  <a:srgbClr val="00FF00"/>
                </a:solidFill>
                <a:latin typeface="Calibri" panose="020F0502020204030204" pitchFamily="34" charset="0"/>
              </a:rPr>
              <a:t>Self-full Give and Take, Grow in Grace</a:t>
            </a:r>
          </a:p>
        </p:txBody>
      </p:sp>
      <p:sp>
        <p:nvSpPr>
          <p:cNvPr id="13" name="Rectangle 12">
            <a:extLst>
              <a:ext uri="{FF2B5EF4-FFF2-40B4-BE49-F238E27FC236}">
                <a16:creationId xmlns:a16="http://schemas.microsoft.com/office/drawing/2014/main" id="{83A6F9BB-B6C9-4CA0-A74C-D6BB3974EA5E}"/>
              </a:ext>
            </a:extLst>
          </p:cNvPr>
          <p:cNvSpPr/>
          <p:nvPr/>
        </p:nvSpPr>
        <p:spPr>
          <a:xfrm>
            <a:off x="1447006" y="5646003"/>
            <a:ext cx="8611394" cy="830997"/>
          </a:xfrm>
          <a:prstGeom prst="rect">
            <a:avLst/>
          </a:prstGeom>
        </p:spPr>
        <p:txBody>
          <a:bodyPr wrap="square">
            <a:spAutoFit/>
          </a:bodyPr>
          <a:lstStyle/>
          <a:p>
            <a:r>
              <a:rPr lang="en-US" sz="2400" b="1" dirty="0">
                <a:solidFill>
                  <a:srgbClr val="00B050"/>
                </a:solidFill>
                <a:latin typeface="+mn-lt"/>
              </a:rPr>
              <a:t>D&amp;C 84:38</a:t>
            </a:r>
            <a:r>
              <a:rPr lang="en-US" sz="2400" dirty="0">
                <a:solidFill>
                  <a:srgbClr val="333333"/>
                </a:solidFill>
                <a:latin typeface="+mn-lt"/>
              </a:rPr>
              <a:t> And he that receiveth my Father receiveth my Father’s kingdom; therefore all that my Father hath shall be given unto him.</a:t>
            </a:r>
            <a:endParaRPr lang="en-US" sz="2400" dirty="0">
              <a:latin typeface="+mn-lt"/>
            </a:endParaRPr>
          </a:p>
        </p:txBody>
      </p:sp>
      <p:graphicFrame>
        <p:nvGraphicFramePr>
          <p:cNvPr id="14" name="Object 13">
            <a:extLst>
              <a:ext uri="{FF2B5EF4-FFF2-40B4-BE49-F238E27FC236}">
                <a16:creationId xmlns:a16="http://schemas.microsoft.com/office/drawing/2014/main" id="{68A78F91-94B6-4C3A-852C-E6D4536634EA}"/>
              </a:ext>
            </a:extLst>
          </p:cNvPr>
          <p:cNvGraphicFramePr>
            <a:graphicFrameLocks noChangeAspect="1"/>
          </p:cNvGraphicFramePr>
          <p:nvPr>
            <p:extLst>
              <p:ext uri="{D42A27DB-BD31-4B8C-83A1-F6EECF244321}">
                <p14:modId xmlns:p14="http://schemas.microsoft.com/office/powerpoint/2010/main" val="1670314397"/>
              </p:ext>
            </p:extLst>
          </p:nvPr>
        </p:nvGraphicFramePr>
        <p:xfrm>
          <a:off x="10240135" y="152400"/>
          <a:ext cx="1716156" cy="2950295"/>
        </p:xfrm>
        <a:graphic>
          <a:graphicData uri="http://schemas.openxmlformats.org/presentationml/2006/ole">
            <mc:AlternateContent xmlns:mc="http://schemas.openxmlformats.org/markup-compatibility/2006">
              <mc:Choice xmlns:v="urn:schemas-microsoft-com:vml" Requires="v">
                <p:oleObj r:id="rId3" imgW="655200" imgH="1127520" progId="">
                  <p:embed/>
                </p:oleObj>
              </mc:Choice>
              <mc:Fallback>
                <p:oleObj r:id="rId3" imgW="655200" imgH="1127520" progId="">
                  <p:embed/>
                  <p:pic>
                    <p:nvPicPr>
                      <p:cNvPr id="5" name="Object 4"/>
                      <p:cNvPicPr/>
                      <p:nvPr/>
                    </p:nvPicPr>
                    <p:blipFill>
                      <a:blip r:embed="rId4"/>
                      <a:stretch>
                        <a:fillRect/>
                      </a:stretch>
                    </p:blipFill>
                    <p:spPr>
                      <a:xfrm>
                        <a:off x="10240135" y="152400"/>
                        <a:ext cx="1716156" cy="2950295"/>
                      </a:xfrm>
                      <a:prstGeom prst="rect">
                        <a:avLst/>
                      </a:prstGeom>
                    </p:spPr>
                  </p:pic>
                </p:oleObj>
              </mc:Fallback>
            </mc:AlternateContent>
          </a:graphicData>
        </a:graphic>
      </p:graphicFrame>
      <p:grpSp>
        <p:nvGrpSpPr>
          <p:cNvPr id="15" name="Group 32">
            <a:extLst>
              <a:ext uri="{FF2B5EF4-FFF2-40B4-BE49-F238E27FC236}">
                <a16:creationId xmlns:a16="http://schemas.microsoft.com/office/drawing/2014/main" id="{0A80500E-4C17-43D9-A284-F26C4C936020}"/>
              </a:ext>
            </a:extLst>
          </p:cNvPr>
          <p:cNvGrpSpPr>
            <a:grpSpLocks/>
          </p:cNvGrpSpPr>
          <p:nvPr/>
        </p:nvGrpSpPr>
        <p:grpSpPr bwMode="auto">
          <a:xfrm>
            <a:off x="282412" y="152400"/>
            <a:ext cx="1393989" cy="1424513"/>
            <a:chOff x="457200" y="2133600"/>
            <a:chExt cx="990601" cy="990974"/>
          </a:xfrm>
        </p:grpSpPr>
        <p:sp>
          <p:nvSpPr>
            <p:cNvPr id="16" name="Oval 139">
              <a:extLst>
                <a:ext uri="{FF2B5EF4-FFF2-40B4-BE49-F238E27FC236}">
                  <a16:creationId xmlns:a16="http://schemas.microsoft.com/office/drawing/2014/main" id="{BA984D91-67C9-4E16-877A-E9EB88137CA0}"/>
                </a:ext>
              </a:extLst>
            </p:cNvPr>
            <p:cNvSpPr>
              <a:spLocks noChangeArrowheads="1"/>
            </p:cNvSpPr>
            <p:nvPr/>
          </p:nvSpPr>
          <p:spPr bwMode="auto">
            <a:xfrm>
              <a:off x="457200" y="2133600"/>
              <a:ext cx="990600" cy="990974"/>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17" name="Text Box 9">
              <a:extLst>
                <a:ext uri="{FF2B5EF4-FFF2-40B4-BE49-F238E27FC236}">
                  <a16:creationId xmlns:a16="http://schemas.microsoft.com/office/drawing/2014/main" id="{0271099A-1C4D-40CE-AF77-A1A0F3060B40}"/>
                </a:ext>
              </a:extLst>
            </p:cNvPr>
            <p:cNvSpPr txBox="1">
              <a:spLocks noChangeArrowheads="1"/>
            </p:cNvSpPr>
            <p:nvPr/>
          </p:nvSpPr>
          <p:spPr bwMode="auto">
            <a:xfrm>
              <a:off x="457201" y="2266368"/>
              <a:ext cx="990600" cy="70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Calibri" panose="020F0502020204030204" pitchFamily="34" charset="0"/>
                </a:rPr>
                <a:t>SELF</a:t>
              </a:r>
            </a:p>
            <a:p>
              <a:pPr algn="ctr" eaLnBrk="1" hangingPunct="1"/>
              <a:endParaRPr lang="en-US" altLang="en-US" sz="1200" b="1" dirty="0">
                <a:latin typeface="Calibri" panose="020F0502020204030204" pitchFamily="34" charset="0"/>
              </a:endParaRPr>
            </a:p>
            <a:p>
              <a:pPr algn="ctr" eaLnBrk="1" hangingPunct="1"/>
              <a:r>
                <a:rPr lang="en-US" altLang="en-US" sz="2400" b="1" dirty="0">
                  <a:latin typeface="Calibri" panose="020F0502020204030204" pitchFamily="34" charset="0"/>
                </a:rPr>
                <a:t>OTHERS</a:t>
              </a:r>
            </a:p>
          </p:txBody>
        </p:sp>
        <p:sp>
          <p:nvSpPr>
            <p:cNvPr id="18" name="Line 48">
              <a:extLst>
                <a:ext uri="{FF2B5EF4-FFF2-40B4-BE49-F238E27FC236}">
                  <a16:creationId xmlns:a16="http://schemas.microsoft.com/office/drawing/2014/main" id="{8081B9B8-A4A1-4B56-B671-7BAE329928D5}"/>
                </a:ext>
              </a:extLst>
            </p:cNvPr>
            <p:cNvSpPr>
              <a:spLocks noChangeShapeType="1"/>
            </p:cNvSpPr>
            <p:nvPr/>
          </p:nvSpPr>
          <p:spPr bwMode="auto">
            <a:xfrm flipV="1">
              <a:off x="566396" y="2620252"/>
              <a:ext cx="804483" cy="14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77519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8" name="Text Box 15">
            <a:extLst>
              <a:ext uri="{FF2B5EF4-FFF2-40B4-BE49-F238E27FC236}">
                <a16:creationId xmlns:a16="http://schemas.microsoft.com/office/drawing/2014/main" id="{9C8D7F15-64B3-4D4D-86B6-3D5FF729A9A9}"/>
              </a:ext>
            </a:extLst>
          </p:cNvPr>
          <p:cNvSpPr txBox="1">
            <a:spLocks noChangeArrowheads="1"/>
          </p:cNvSpPr>
          <p:nvPr/>
        </p:nvSpPr>
        <p:spPr bwMode="auto">
          <a:xfrm>
            <a:off x="1600200" y="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FF0000"/>
                </a:solidFill>
                <a:latin typeface="+mn-lt"/>
              </a:rPr>
              <a:t>GIVE, SAID THE LITTLE STREAM</a:t>
            </a:r>
          </a:p>
        </p:txBody>
      </p:sp>
      <p:sp>
        <p:nvSpPr>
          <p:cNvPr id="9" name="TextBox 4">
            <a:extLst>
              <a:ext uri="{FF2B5EF4-FFF2-40B4-BE49-F238E27FC236}">
                <a16:creationId xmlns:a16="http://schemas.microsoft.com/office/drawing/2014/main" id="{6A9A7FC9-3B75-4125-A80A-D09514BD93A6}"/>
              </a:ext>
            </a:extLst>
          </p:cNvPr>
          <p:cNvSpPr txBox="1">
            <a:spLocks noChangeArrowheads="1"/>
          </p:cNvSpPr>
          <p:nvPr/>
        </p:nvSpPr>
        <p:spPr bwMode="auto">
          <a:xfrm>
            <a:off x="304800" y="1097340"/>
            <a:ext cx="1165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FF00"/>
                </a:solidFill>
                <a:latin typeface="Calibri" panose="020F0502020204030204" pitchFamily="34" charset="0"/>
              </a:rPr>
              <a:t>Elder Neal A. Maxwell:</a:t>
            </a:r>
            <a:r>
              <a:rPr lang="en-US" altLang="en-US" sz="2400" b="1" dirty="0">
                <a:solidFill>
                  <a:schemeClr val="bg1"/>
                </a:solidFill>
                <a:latin typeface="Calibri" panose="020F0502020204030204" pitchFamily="34" charset="0"/>
              </a:rPr>
              <a:t> </a:t>
            </a:r>
            <a:r>
              <a:rPr lang="en-US" altLang="en-US" sz="2400" dirty="0">
                <a:solidFill>
                  <a:schemeClr val="bg1"/>
                </a:solidFill>
                <a:latin typeface="Calibri" panose="020F0502020204030204" pitchFamily="34" charset="0"/>
              </a:rPr>
              <a:t>“In my Primary days, we sang ‘Give, Said the Little Stream’ (Children’s Songbook 236) certainly sweet and motivating but </a:t>
            </a:r>
            <a:r>
              <a:rPr lang="en-US" altLang="en-US" sz="2400" dirty="0">
                <a:solidFill>
                  <a:srgbClr val="FF0000"/>
                </a:solidFill>
                <a:latin typeface="Calibri" panose="020F0502020204030204" pitchFamily="34" charset="0"/>
              </a:rPr>
              <a:t>not exactly theologically drenched</a:t>
            </a:r>
            <a:r>
              <a:rPr lang="en-US" altLang="en-US" sz="2400" dirty="0">
                <a:solidFill>
                  <a:schemeClr val="bg1"/>
                </a:solidFill>
                <a:latin typeface="Calibri" panose="020F0502020204030204" pitchFamily="34" charset="0"/>
              </a:rPr>
              <a:t>. Today’s children, as you know, sing the more spiritually focused ‘I’m Trying to Be like Jesus,’ (Children’s Songbook 78–79).  </a:t>
            </a:r>
            <a:r>
              <a:rPr lang="en-US" altLang="en-US" sz="1400" i="1" dirty="0">
                <a:solidFill>
                  <a:schemeClr val="bg1"/>
                </a:solidFill>
                <a:latin typeface="Calibri" panose="020F0502020204030204" pitchFamily="34" charset="0"/>
              </a:rPr>
              <a:t>("Remember How Merciful the Lord Hath Been", Ensign, May 2004)</a:t>
            </a:r>
          </a:p>
        </p:txBody>
      </p:sp>
      <p:sp>
        <p:nvSpPr>
          <p:cNvPr id="11" name="TextBox 42">
            <a:extLst>
              <a:ext uri="{FF2B5EF4-FFF2-40B4-BE49-F238E27FC236}">
                <a16:creationId xmlns:a16="http://schemas.microsoft.com/office/drawing/2014/main" id="{DDDEC33D-A0A8-48B8-A1F9-7DD984242BC3}"/>
              </a:ext>
            </a:extLst>
          </p:cNvPr>
          <p:cNvSpPr txBox="1">
            <a:spLocks noChangeArrowheads="1"/>
          </p:cNvSpPr>
          <p:nvPr/>
        </p:nvSpPr>
        <p:spPr bwMode="auto">
          <a:xfrm>
            <a:off x="2812102" y="5831680"/>
            <a:ext cx="2264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800" b="1" dirty="0">
                <a:solidFill>
                  <a:srgbClr val="00FF00"/>
                </a:solidFill>
                <a:latin typeface="Calibri" panose="020F0502020204030204" pitchFamily="34" charset="0"/>
              </a:rPr>
              <a:t>VALUE ETHICS</a:t>
            </a:r>
          </a:p>
        </p:txBody>
      </p:sp>
      <p:grpSp>
        <p:nvGrpSpPr>
          <p:cNvPr id="12" name="Group 11">
            <a:extLst>
              <a:ext uri="{FF2B5EF4-FFF2-40B4-BE49-F238E27FC236}">
                <a16:creationId xmlns:a16="http://schemas.microsoft.com/office/drawing/2014/main" id="{40B842E5-9EA9-4CC0-8520-E46AAB16A74A}"/>
              </a:ext>
            </a:extLst>
          </p:cNvPr>
          <p:cNvGrpSpPr/>
          <p:nvPr/>
        </p:nvGrpSpPr>
        <p:grpSpPr>
          <a:xfrm>
            <a:off x="2819400" y="3581400"/>
            <a:ext cx="2286000" cy="2219325"/>
            <a:chOff x="2847975" y="2362200"/>
            <a:chExt cx="3352800" cy="3352800"/>
          </a:xfrm>
        </p:grpSpPr>
        <p:grpSp>
          <p:nvGrpSpPr>
            <p:cNvPr id="13" name="Group 28">
              <a:extLst>
                <a:ext uri="{FF2B5EF4-FFF2-40B4-BE49-F238E27FC236}">
                  <a16:creationId xmlns:a16="http://schemas.microsoft.com/office/drawing/2014/main" id="{7E29B160-527C-4DCF-AA7F-8E09FACB432A}"/>
                </a:ext>
              </a:extLst>
            </p:cNvPr>
            <p:cNvGrpSpPr>
              <a:grpSpLocks/>
            </p:cNvGrpSpPr>
            <p:nvPr/>
          </p:nvGrpSpPr>
          <p:grpSpPr bwMode="auto">
            <a:xfrm>
              <a:off x="2847975" y="2362200"/>
              <a:ext cx="3352800" cy="3352800"/>
              <a:chOff x="2876550" y="2743200"/>
              <a:chExt cx="3352800" cy="3352800"/>
            </a:xfrm>
          </p:grpSpPr>
          <p:sp>
            <p:nvSpPr>
              <p:cNvPr id="16" name="Oval 20">
                <a:extLst>
                  <a:ext uri="{FF2B5EF4-FFF2-40B4-BE49-F238E27FC236}">
                    <a16:creationId xmlns:a16="http://schemas.microsoft.com/office/drawing/2014/main" id="{8B6EA11F-69B4-4292-9EDF-A28B97FB81AB}"/>
                  </a:ext>
                </a:extLst>
              </p:cNvPr>
              <p:cNvSpPr>
                <a:spLocks noChangeArrowheads="1"/>
              </p:cNvSpPr>
              <p:nvPr/>
            </p:nvSpPr>
            <p:spPr bwMode="auto">
              <a:xfrm>
                <a:off x="2876550" y="2743200"/>
                <a:ext cx="3352800" cy="3352800"/>
              </a:xfrm>
              <a:prstGeom prst="ellipse">
                <a:avLst/>
              </a:prstGeom>
              <a:solidFill>
                <a:schemeClr val="bg1"/>
              </a:solidFill>
              <a:ln w="762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latin typeface="Calibri" panose="020F0502020204030204" pitchFamily="34" charset="0"/>
                </a:endParaRPr>
              </a:p>
            </p:txBody>
          </p:sp>
          <p:sp>
            <p:nvSpPr>
              <p:cNvPr id="17" name="Text Box 21">
                <a:extLst>
                  <a:ext uri="{FF2B5EF4-FFF2-40B4-BE49-F238E27FC236}">
                    <a16:creationId xmlns:a16="http://schemas.microsoft.com/office/drawing/2014/main" id="{34B0FAA6-5CC2-4894-B68A-FDFBDD7E18D8}"/>
                  </a:ext>
                </a:extLst>
              </p:cNvPr>
              <p:cNvSpPr txBox="1">
                <a:spLocks noChangeArrowheads="1"/>
              </p:cNvSpPr>
              <p:nvPr/>
            </p:nvSpPr>
            <p:spPr bwMode="auto">
              <a:xfrm>
                <a:off x="3800507" y="3218060"/>
                <a:ext cx="1507507" cy="97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latin typeface="Calibri" panose="020F0502020204030204" pitchFamily="34" charset="0"/>
                  </a:rPr>
                  <a:t>SELF</a:t>
                </a:r>
              </a:p>
            </p:txBody>
          </p:sp>
        </p:grpSp>
        <p:cxnSp>
          <p:nvCxnSpPr>
            <p:cNvPr id="14" name="Straight Connector 13">
              <a:extLst>
                <a:ext uri="{FF2B5EF4-FFF2-40B4-BE49-F238E27FC236}">
                  <a16:creationId xmlns:a16="http://schemas.microsoft.com/office/drawing/2014/main" id="{D43EBB44-D88F-4A04-B1C6-B34E6B2873FD}"/>
                </a:ext>
              </a:extLst>
            </p:cNvPr>
            <p:cNvCxnSpPr/>
            <p:nvPr/>
          </p:nvCxnSpPr>
          <p:spPr>
            <a:xfrm>
              <a:off x="3333750" y="40386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21">
              <a:extLst>
                <a:ext uri="{FF2B5EF4-FFF2-40B4-BE49-F238E27FC236}">
                  <a16:creationId xmlns:a16="http://schemas.microsoft.com/office/drawing/2014/main" id="{109F5CD5-6EBC-4AC0-A1EA-E1610547501B}"/>
                </a:ext>
              </a:extLst>
            </p:cNvPr>
            <p:cNvSpPr txBox="1">
              <a:spLocks noChangeArrowheads="1"/>
            </p:cNvSpPr>
            <p:nvPr/>
          </p:nvSpPr>
          <p:spPr bwMode="auto">
            <a:xfrm>
              <a:off x="3308193" y="4259262"/>
              <a:ext cx="2451416" cy="97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latin typeface="Calibri" panose="020F0502020204030204" pitchFamily="34" charset="0"/>
                </a:rPr>
                <a:t>OTHERS</a:t>
              </a:r>
            </a:p>
          </p:txBody>
        </p:sp>
      </p:grpSp>
      <p:sp>
        <p:nvSpPr>
          <p:cNvPr id="18" name="TextBox 42">
            <a:extLst>
              <a:ext uri="{FF2B5EF4-FFF2-40B4-BE49-F238E27FC236}">
                <a16:creationId xmlns:a16="http://schemas.microsoft.com/office/drawing/2014/main" id="{A801D8D2-765F-43EF-8417-38CE278984DF}"/>
              </a:ext>
            </a:extLst>
          </p:cNvPr>
          <p:cNvSpPr txBox="1">
            <a:spLocks noChangeArrowheads="1"/>
          </p:cNvSpPr>
          <p:nvPr/>
        </p:nvSpPr>
        <p:spPr bwMode="auto">
          <a:xfrm>
            <a:off x="7294322" y="5831680"/>
            <a:ext cx="2125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800" b="1" dirty="0">
                <a:solidFill>
                  <a:srgbClr val="FF0000"/>
                </a:solidFill>
                <a:latin typeface="Calibri" panose="020F0502020204030204" pitchFamily="34" charset="0"/>
              </a:rPr>
              <a:t>DUTY ETHICS</a:t>
            </a:r>
          </a:p>
        </p:txBody>
      </p:sp>
      <p:grpSp>
        <p:nvGrpSpPr>
          <p:cNvPr id="19" name="Group 18">
            <a:extLst>
              <a:ext uri="{FF2B5EF4-FFF2-40B4-BE49-F238E27FC236}">
                <a16:creationId xmlns:a16="http://schemas.microsoft.com/office/drawing/2014/main" id="{C7DC4136-B511-4BB0-86A0-EF2F697032E5}"/>
              </a:ext>
            </a:extLst>
          </p:cNvPr>
          <p:cNvGrpSpPr/>
          <p:nvPr/>
        </p:nvGrpSpPr>
        <p:grpSpPr>
          <a:xfrm>
            <a:off x="7162800" y="3581400"/>
            <a:ext cx="2286000" cy="2219325"/>
            <a:chOff x="2847975" y="2362200"/>
            <a:chExt cx="3352800" cy="3352800"/>
          </a:xfrm>
        </p:grpSpPr>
        <p:grpSp>
          <p:nvGrpSpPr>
            <p:cNvPr id="20" name="Group 28">
              <a:extLst>
                <a:ext uri="{FF2B5EF4-FFF2-40B4-BE49-F238E27FC236}">
                  <a16:creationId xmlns:a16="http://schemas.microsoft.com/office/drawing/2014/main" id="{83E7C618-AD26-4BFB-9E8C-2CD95ECE98CF}"/>
                </a:ext>
              </a:extLst>
            </p:cNvPr>
            <p:cNvGrpSpPr>
              <a:grpSpLocks/>
            </p:cNvGrpSpPr>
            <p:nvPr/>
          </p:nvGrpSpPr>
          <p:grpSpPr bwMode="auto">
            <a:xfrm>
              <a:off x="2847975" y="2362200"/>
              <a:ext cx="3352800" cy="3352800"/>
              <a:chOff x="2876550" y="2743200"/>
              <a:chExt cx="3352800" cy="3352800"/>
            </a:xfrm>
          </p:grpSpPr>
          <p:sp>
            <p:nvSpPr>
              <p:cNvPr id="23" name="Oval 22">
                <a:extLst>
                  <a:ext uri="{FF2B5EF4-FFF2-40B4-BE49-F238E27FC236}">
                    <a16:creationId xmlns:a16="http://schemas.microsoft.com/office/drawing/2014/main" id="{30521E98-22D2-4203-B3E6-197EB8D0098C}"/>
                  </a:ext>
                </a:extLst>
              </p:cNvPr>
              <p:cNvSpPr>
                <a:spLocks noChangeArrowheads="1"/>
              </p:cNvSpPr>
              <p:nvPr/>
            </p:nvSpPr>
            <p:spPr bwMode="auto">
              <a:xfrm>
                <a:off x="2876550" y="2743200"/>
                <a:ext cx="3352800" cy="3352800"/>
              </a:xfrm>
              <a:prstGeom prst="ellipse">
                <a:avLst/>
              </a:prstGeom>
              <a:solidFill>
                <a:schemeClr val="bg1"/>
              </a:solidFill>
              <a:ln w="762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latin typeface="Calibri" panose="020F0502020204030204" pitchFamily="34" charset="0"/>
                </a:endParaRPr>
              </a:p>
            </p:txBody>
          </p:sp>
          <p:sp>
            <p:nvSpPr>
              <p:cNvPr id="24" name="Text Box 21">
                <a:extLst>
                  <a:ext uri="{FF2B5EF4-FFF2-40B4-BE49-F238E27FC236}">
                    <a16:creationId xmlns:a16="http://schemas.microsoft.com/office/drawing/2014/main" id="{C784DA33-0C05-4877-9425-96E84A465C61}"/>
                  </a:ext>
                </a:extLst>
              </p:cNvPr>
              <p:cNvSpPr txBox="1">
                <a:spLocks noChangeArrowheads="1"/>
              </p:cNvSpPr>
              <p:nvPr/>
            </p:nvSpPr>
            <p:spPr bwMode="auto">
              <a:xfrm>
                <a:off x="3328555" y="3218060"/>
                <a:ext cx="2451416" cy="97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latin typeface="Calibri" panose="020F0502020204030204" pitchFamily="34" charset="0"/>
                  </a:rPr>
                  <a:t>OTHERS</a:t>
                </a:r>
              </a:p>
            </p:txBody>
          </p:sp>
        </p:grpSp>
        <p:cxnSp>
          <p:nvCxnSpPr>
            <p:cNvPr id="21" name="Straight Connector 20">
              <a:extLst>
                <a:ext uri="{FF2B5EF4-FFF2-40B4-BE49-F238E27FC236}">
                  <a16:creationId xmlns:a16="http://schemas.microsoft.com/office/drawing/2014/main" id="{A5DB5204-A31B-4671-B3C5-20EB89CDD9CE}"/>
                </a:ext>
              </a:extLst>
            </p:cNvPr>
            <p:cNvCxnSpPr/>
            <p:nvPr/>
          </p:nvCxnSpPr>
          <p:spPr>
            <a:xfrm>
              <a:off x="3333750" y="40386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21">
              <a:extLst>
                <a:ext uri="{FF2B5EF4-FFF2-40B4-BE49-F238E27FC236}">
                  <a16:creationId xmlns:a16="http://schemas.microsoft.com/office/drawing/2014/main" id="{0D6AA9BC-CD34-49A0-A173-AB07710BF9B9}"/>
                </a:ext>
              </a:extLst>
            </p:cNvPr>
            <p:cNvSpPr txBox="1">
              <a:spLocks noChangeArrowheads="1"/>
            </p:cNvSpPr>
            <p:nvPr/>
          </p:nvSpPr>
          <p:spPr bwMode="auto">
            <a:xfrm>
              <a:off x="3780149" y="4259262"/>
              <a:ext cx="1507506" cy="97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latin typeface="Calibri" panose="020F0502020204030204" pitchFamily="34" charset="0"/>
                </a:rPr>
                <a:t>SELF</a:t>
              </a:r>
            </a:p>
          </p:txBody>
        </p:sp>
      </p:grpSp>
    </p:spTree>
    <p:extLst>
      <p:ext uri="{BB962C8B-B14F-4D97-AF65-F5344CB8AC3E}">
        <p14:creationId xmlns:p14="http://schemas.microsoft.com/office/powerpoint/2010/main" val="28658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8" name="Text Box 15">
            <a:extLst>
              <a:ext uri="{FF2B5EF4-FFF2-40B4-BE49-F238E27FC236}">
                <a16:creationId xmlns:a16="http://schemas.microsoft.com/office/drawing/2014/main" id="{E827636E-A135-481B-AF91-0AC59382EADF}"/>
              </a:ext>
            </a:extLst>
          </p:cNvPr>
          <p:cNvSpPr txBox="1">
            <a:spLocks noChangeArrowheads="1"/>
          </p:cNvSpPr>
          <p:nvPr/>
        </p:nvSpPr>
        <p:spPr bwMode="auto">
          <a:xfrm>
            <a:off x="1371600" y="692210"/>
            <a:ext cx="944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FF00"/>
                </a:solidFill>
                <a:latin typeface="+mn-lt"/>
              </a:rPr>
              <a:t>“Give,</a:t>
            </a:r>
            <a:r>
              <a:rPr lang="en-US" altLang="en-US" sz="2000" dirty="0">
                <a:solidFill>
                  <a:schemeClr val="bg1"/>
                </a:solidFill>
                <a:latin typeface="+mn-lt"/>
              </a:rPr>
              <a:t> said the little stream,  </a:t>
            </a:r>
            <a:r>
              <a:rPr lang="en-US" altLang="en-US" sz="2000" dirty="0">
                <a:solidFill>
                  <a:srgbClr val="FFFF00"/>
                </a:solidFill>
                <a:latin typeface="+mn-lt"/>
              </a:rPr>
              <a:t>Give,</a:t>
            </a:r>
            <a:r>
              <a:rPr lang="en-US" altLang="en-US" sz="2000" dirty="0">
                <a:solidFill>
                  <a:schemeClr val="bg1"/>
                </a:solidFill>
                <a:latin typeface="+mn-lt"/>
              </a:rPr>
              <a:t>  Oh!  </a:t>
            </a:r>
            <a:r>
              <a:rPr lang="en-US" altLang="en-US" sz="2000" dirty="0">
                <a:solidFill>
                  <a:srgbClr val="FFFF00"/>
                </a:solidFill>
                <a:latin typeface="+mn-lt"/>
              </a:rPr>
              <a:t>give,</a:t>
            </a:r>
            <a:r>
              <a:rPr lang="en-US" altLang="en-US" sz="2000" dirty="0">
                <a:solidFill>
                  <a:schemeClr val="bg1"/>
                </a:solidFill>
                <a:latin typeface="+mn-lt"/>
              </a:rPr>
              <a:t>  </a:t>
            </a:r>
            <a:r>
              <a:rPr lang="en-US" altLang="en-US" sz="2000" dirty="0">
                <a:solidFill>
                  <a:srgbClr val="FFFF00"/>
                </a:solidFill>
                <a:latin typeface="+mn-lt"/>
              </a:rPr>
              <a:t>give</a:t>
            </a:r>
            <a:r>
              <a:rPr lang="en-US" altLang="en-US" sz="2000" dirty="0">
                <a:solidFill>
                  <a:schemeClr val="bg1"/>
                </a:solidFill>
                <a:latin typeface="+mn-lt"/>
              </a:rPr>
              <a:t> oh!  </a:t>
            </a:r>
            <a:r>
              <a:rPr lang="en-US" altLang="en-US" sz="2000" dirty="0">
                <a:solidFill>
                  <a:srgbClr val="FFFF00"/>
                </a:solidFill>
                <a:latin typeface="+mn-lt"/>
              </a:rPr>
              <a:t>give </a:t>
            </a:r>
            <a:r>
              <a:rPr lang="en-US" altLang="en-US" sz="2000" dirty="0">
                <a:solidFill>
                  <a:schemeClr val="bg1"/>
                </a:solidFill>
                <a:latin typeface="+mn-lt"/>
              </a:rPr>
              <a:t> … Singing, singing all the day,  </a:t>
            </a:r>
            <a:r>
              <a:rPr lang="en-US" altLang="en-US" sz="2000" dirty="0">
                <a:solidFill>
                  <a:srgbClr val="FFFF00"/>
                </a:solidFill>
                <a:latin typeface="+mn-lt"/>
              </a:rPr>
              <a:t>Give</a:t>
            </a:r>
            <a:r>
              <a:rPr lang="en-US" altLang="en-US" sz="2000" dirty="0">
                <a:solidFill>
                  <a:schemeClr val="bg1"/>
                </a:solidFill>
                <a:latin typeface="+mn-lt"/>
              </a:rPr>
              <a:t>  a - way,  Oh!  </a:t>
            </a:r>
            <a:r>
              <a:rPr lang="en-US" altLang="en-US" sz="2000" dirty="0">
                <a:solidFill>
                  <a:srgbClr val="FFFF00"/>
                </a:solidFill>
                <a:latin typeface="+mn-lt"/>
              </a:rPr>
              <a:t>give  </a:t>
            </a:r>
            <a:r>
              <a:rPr lang="en-US" altLang="en-US" sz="2000" dirty="0">
                <a:solidFill>
                  <a:schemeClr val="bg1"/>
                </a:solidFill>
                <a:latin typeface="+mn-lt"/>
              </a:rPr>
              <a:t>a - way  …</a:t>
            </a:r>
          </a:p>
        </p:txBody>
      </p:sp>
      <p:sp>
        <p:nvSpPr>
          <p:cNvPr id="9" name="Text Box 15">
            <a:extLst>
              <a:ext uri="{FF2B5EF4-FFF2-40B4-BE49-F238E27FC236}">
                <a16:creationId xmlns:a16="http://schemas.microsoft.com/office/drawing/2014/main" id="{EFB85C5F-49B4-4707-8DFB-B7C03BF16893}"/>
              </a:ext>
            </a:extLst>
          </p:cNvPr>
          <p:cNvSpPr txBox="1">
            <a:spLocks noChangeArrowheads="1"/>
          </p:cNvSpPr>
          <p:nvPr/>
        </p:nvSpPr>
        <p:spPr bwMode="auto">
          <a:xfrm>
            <a:off x="1328810" y="2915109"/>
            <a:ext cx="7458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FF00"/>
                </a:solidFill>
                <a:latin typeface="+mn-lt"/>
              </a:rPr>
              <a:t>“Take, </a:t>
            </a:r>
            <a:r>
              <a:rPr lang="en-US" altLang="en-US" sz="2000" dirty="0">
                <a:solidFill>
                  <a:schemeClr val="bg1"/>
                </a:solidFill>
                <a:latin typeface="+mn-lt"/>
              </a:rPr>
              <a:t>said the little stream,  </a:t>
            </a:r>
            <a:r>
              <a:rPr lang="en-US" altLang="en-US" sz="2000" dirty="0">
                <a:solidFill>
                  <a:srgbClr val="FFFF00"/>
                </a:solidFill>
                <a:latin typeface="+mn-lt"/>
              </a:rPr>
              <a:t>Take,</a:t>
            </a:r>
            <a:r>
              <a:rPr lang="en-US" altLang="en-US" sz="2000" dirty="0">
                <a:solidFill>
                  <a:schemeClr val="bg1"/>
                </a:solidFill>
                <a:latin typeface="+mn-lt"/>
              </a:rPr>
              <a:t>  Oh!  </a:t>
            </a:r>
            <a:r>
              <a:rPr lang="en-US" altLang="en-US" sz="2000" dirty="0">
                <a:solidFill>
                  <a:srgbClr val="FFFF00"/>
                </a:solidFill>
                <a:latin typeface="+mn-lt"/>
              </a:rPr>
              <a:t>take,  take </a:t>
            </a:r>
            <a:r>
              <a:rPr lang="en-US" altLang="en-US" sz="2000" dirty="0">
                <a:solidFill>
                  <a:schemeClr val="bg1"/>
                </a:solidFill>
                <a:latin typeface="+mn-lt"/>
              </a:rPr>
              <a:t>oh! </a:t>
            </a:r>
            <a:r>
              <a:rPr lang="en-US" altLang="en-US" sz="2000" dirty="0">
                <a:solidFill>
                  <a:srgbClr val="FFFF00"/>
                </a:solidFill>
                <a:latin typeface="+mn-lt"/>
              </a:rPr>
              <a:t>take </a:t>
            </a:r>
            <a:r>
              <a:rPr lang="en-US" altLang="en-US" sz="2000" dirty="0">
                <a:solidFill>
                  <a:schemeClr val="bg1"/>
                </a:solidFill>
                <a:latin typeface="+mn-lt"/>
              </a:rPr>
              <a:t> … Singing, singing all the day,  </a:t>
            </a:r>
            <a:r>
              <a:rPr lang="en-US" altLang="en-US" sz="2000" dirty="0">
                <a:solidFill>
                  <a:srgbClr val="FFFF00"/>
                </a:solidFill>
                <a:latin typeface="+mn-lt"/>
              </a:rPr>
              <a:t>Take </a:t>
            </a:r>
            <a:r>
              <a:rPr lang="en-US" altLang="en-US" sz="2000" dirty="0">
                <a:solidFill>
                  <a:schemeClr val="bg1"/>
                </a:solidFill>
                <a:latin typeface="+mn-lt"/>
              </a:rPr>
              <a:t>a - way,  Oh!  </a:t>
            </a:r>
            <a:r>
              <a:rPr lang="en-US" altLang="en-US" sz="2000" dirty="0">
                <a:solidFill>
                  <a:srgbClr val="FFFF00"/>
                </a:solidFill>
                <a:latin typeface="+mn-lt"/>
              </a:rPr>
              <a:t>take</a:t>
            </a:r>
            <a:r>
              <a:rPr lang="en-US" altLang="en-US" sz="2000" dirty="0">
                <a:solidFill>
                  <a:schemeClr val="bg1"/>
                </a:solidFill>
                <a:latin typeface="+mn-lt"/>
              </a:rPr>
              <a:t> a - way  …</a:t>
            </a:r>
          </a:p>
        </p:txBody>
      </p:sp>
      <p:sp>
        <p:nvSpPr>
          <p:cNvPr id="11" name="Text Box 15">
            <a:extLst>
              <a:ext uri="{FF2B5EF4-FFF2-40B4-BE49-F238E27FC236}">
                <a16:creationId xmlns:a16="http://schemas.microsoft.com/office/drawing/2014/main" id="{A7DEB300-A7E6-44EE-BF08-3228484BDF03}"/>
              </a:ext>
            </a:extLst>
          </p:cNvPr>
          <p:cNvSpPr txBox="1">
            <a:spLocks noChangeArrowheads="1"/>
          </p:cNvSpPr>
          <p:nvPr/>
        </p:nvSpPr>
        <p:spPr bwMode="auto">
          <a:xfrm>
            <a:off x="1360488" y="5327354"/>
            <a:ext cx="75676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00FF00"/>
                </a:solidFill>
                <a:latin typeface="+mn-lt"/>
              </a:rPr>
              <a:t>“Give and take, </a:t>
            </a:r>
            <a:r>
              <a:rPr lang="en-US" altLang="en-US" sz="2000" dirty="0">
                <a:solidFill>
                  <a:schemeClr val="bg1"/>
                </a:solidFill>
                <a:latin typeface="+mn-lt"/>
              </a:rPr>
              <a:t>said the little stream</a:t>
            </a:r>
            <a:r>
              <a:rPr lang="en-US" altLang="en-US" sz="2000" dirty="0">
                <a:solidFill>
                  <a:srgbClr val="FFFF00"/>
                </a:solidFill>
                <a:latin typeface="+mn-lt"/>
              </a:rPr>
              <a:t>,  </a:t>
            </a:r>
            <a:r>
              <a:rPr lang="en-US" altLang="en-US" sz="2000" dirty="0">
                <a:solidFill>
                  <a:srgbClr val="00FF00"/>
                </a:solidFill>
                <a:latin typeface="+mn-lt"/>
              </a:rPr>
              <a:t>Give and take, </a:t>
            </a:r>
            <a:r>
              <a:rPr lang="en-US" altLang="en-US" sz="2000" dirty="0">
                <a:solidFill>
                  <a:schemeClr val="bg1"/>
                </a:solidFill>
                <a:latin typeface="+mn-lt"/>
              </a:rPr>
              <a:t>Oh!</a:t>
            </a:r>
            <a:r>
              <a:rPr lang="en-US" altLang="en-US" sz="2000" dirty="0">
                <a:solidFill>
                  <a:srgbClr val="FFFF00"/>
                </a:solidFill>
                <a:latin typeface="+mn-lt"/>
              </a:rPr>
              <a:t> </a:t>
            </a:r>
            <a:r>
              <a:rPr lang="en-US" altLang="en-US" sz="2000" dirty="0">
                <a:solidFill>
                  <a:schemeClr val="bg1"/>
                </a:solidFill>
                <a:latin typeface="+mn-lt"/>
              </a:rPr>
              <a:t>oh! </a:t>
            </a:r>
            <a:r>
              <a:rPr lang="en-US" altLang="en-US" sz="2000" dirty="0">
                <a:solidFill>
                  <a:srgbClr val="00FF00"/>
                </a:solidFill>
                <a:latin typeface="+mn-lt"/>
              </a:rPr>
              <a:t>give and take  </a:t>
            </a:r>
            <a:r>
              <a:rPr lang="en-US" altLang="en-US" sz="2000" dirty="0">
                <a:solidFill>
                  <a:schemeClr val="bg1"/>
                </a:solidFill>
                <a:latin typeface="+mn-lt"/>
              </a:rPr>
              <a:t>… Singing, singing all the day,  </a:t>
            </a:r>
            <a:r>
              <a:rPr lang="en-US" altLang="en-US" sz="2000" dirty="0">
                <a:solidFill>
                  <a:srgbClr val="00FF00"/>
                </a:solidFill>
                <a:latin typeface="+mn-lt"/>
              </a:rPr>
              <a:t>Give and take</a:t>
            </a:r>
            <a:r>
              <a:rPr lang="en-US" altLang="en-US" sz="2000" dirty="0">
                <a:solidFill>
                  <a:srgbClr val="FFFF00"/>
                </a:solidFill>
                <a:latin typeface="+mn-lt"/>
              </a:rPr>
              <a:t> </a:t>
            </a:r>
            <a:r>
              <a:rPr lang="en-US" altLang="en-US" sz="2000" dirty="0">
                <a:solidFill>
                  <a:schemeClr val="bg1"/>
                </a:solidFill>
                <a:latin typeface="+mn-lt"/>
              </a:rPr>
              <a:t>all – day”</a:t>
            </a:r>
          </a:p>
        </p:txBody>
      </p:sp>
      <p:sp>
        <p:nvSpPr>
          <p:cNvPr id="12" name="Text Box 15">
            <a:extLst>
              <a:ext uri="{FF2B5EF4-FFF2-40B4-BE49-F238E27FC236}">
                <a16:creationId xmlns:a16="http://schemas.microsoft.com/office/drawing/2014/main" id="{AA04EF57-3944-4478-8638-3C417CF88BB2}"/>
              </a:ext>
            </a:extLst>
          </p:cNvPr>
          <p:cNvSpPr txBox="1">
            <a:spLocks noChangeArrowheads="1"/>
          </p:cNvSpPr>
          <p:nvPr/>
        </p:nvSpPr>
        <p:spPr bwMode="auto">
          <a:xfrm>
            <a:off x="1360488" y="4762500"/>
            <a:ext cx="8316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FF00"/>
                </a:solidFill>
                <a:latin typeface="+mn-lt"/>
              </a:rPr>
              <a:t>THE TARGET UNSELFISHNESS: </a:t>
            </a:r>
            <a:r>
              <a:rPr lang="en-US" altLang="en-US" sz="2400" dirty="0">
                <a:solidFill>
                  <a:srgbClr val="00FF00"/>
                </a:solidFill>
                <a:latin typeface="+mn-lt"/>
              </a:rPr>
              <a:t>LOVE AS GIVE AND TAKE </a:t>
            </a:r>
          </a:p>
        </p:txBody>
      </p:sp>
      <p:sp>
        <p:nvSpPr>
          <p:cNvPr id="13" name="Text Box 15">
            <a:extLst>
              <a:ext uri="{FF2B5EF4-FFF2-40B4-BE49-F238E27FC236}">
                <a16:creationId xmlns:a16="http://schemas.microsoft.com/office/drawing/2014/main" id="{7773C548-33AD-44F3-A643-68F0CA904A93}"/>
              </a:ext>
            </a:extLst>
          </p:cNvPr>
          <p:cNvSpPr txBox="1">
            <a:spLocks noChangeArrowheads="1"/>
          </p:cNvSpPr>
          <p:nvPr/>
        </p:nvSpPr>
        <p:spPr bwMode="auto">
          <a:xfrm>
            <a:off x="1371600" y="146050"/>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mn-lt"/>
              </a:rPr>
              <a:t>OVERSHOOTING SELFLESSNESS:</a:t>
            </a:r>
            <a:r>
              <a:rPr lang="en-US" altLang="en-US" sz="2400" dirty="0">
                <a:solidFill>
                  <a:srgbClr val="FF0000"/>
                </a:solidFill>
                <a:latin typeface="+mn-lt"/>
              </a:rPr>
              <a:t> LOVE AS PURE GIVING</a:t>
            </a:r>
          </a:p>
        </p:txBody>
      </p:sp>
      <p:sp>
        <p:nvSpPr>
          <p:cNvPr id="14" name="Text Box 15">
            <a:extLst>
              <a:ext uri="{FF2B5EF4-FFF2-40B4-BE49-F238E27FC236}">
                <a16:creationId xmlns:a16="http://schemas.microsoft.com/office/drawing/2014/main" id="{F74A7260-D4AF-4104-B838-794A185C2EF1}"/>
              </a:ext>
            </a:extLst>
          </p:cNvPr>
          <p:cNvSpPr txBox="1">
            <a:spLocks noChangeArrowheads="1"/>
          </p:cNvSpPr>
          <p:nvPr/>
        </p:nvSpPr>
        <p:spPr bwMode="auto">
          <a:xfrm>
            <a:off x="1360488" y="2519821"/>
            <a:ext cx="716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mn-lt"/>
              </a:rPr>
              <a:t>UNDERSHOOTING SELFISHNESS: </a:t>
            </a:r>
            <a:r>
              <a:rPr lang="en-US" altLang="en-US" sz="2400" dirty="0">
                <a:solidFill>
                  <a:srgbClr val="FF0000"/>
                </a:solidFill>
                <a:latin typeface="+mn-lt"/>
              </a:rPr>
              <a:t>LOVE AS PURE TAKING</a:t>
            </a:r>
          </a:p>
        </p:txBody>
      </p:sp>
      <p:pic>
        <p:nvPicPr>
          <p:cNvPr id="15" name="Picture 10">
            <a:extLst>
              <a:ext uri="{FF2B5EF4-FFF2-40B4-BE49-F238E27FC236}">
                <a16:creationId xmlns:a16="http://schemas.microsoft.com/office/drawing/2014/main" id="{D2098B75-0985-4CE8-AC9A-5E0547F59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5750"/>
            <a:ext cx="10191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25">
            <a:extLst>
              <a:ext uri="{FF2B5EF4-FFF2-40B4-BE49-F238E27FC236}">
                <a16:creationId xmlns:a16="http://schemas.microsoft.com/office/drawing/2014/main" id="{882BBAD7-00B5-41F7-A622-947E20BBAE2C}"/>
              </a:ext>
            </a:extLst>
          </p:cNvPr>
          <p:cNvGrpSpPr>
            <a:grpSpLocks/>
          </p:cNvGrpSpPr>
          <p:nvPr/>
        </p:nvGrpSpPr>
        <p:grpSpPr bwMode="auto">
          <a:xfrm>
            <a:off x="238125" y="2621421"/>
            <a:ext cx="1009650" cy="1498600"/>
            <a:chOff x="238125" y="2428875"/>
            <a:chExt cx="1010412" cy="1498191"/>
          </a:xfrm>
        </p:grpSpPr>
        <p:sp>
          <p:nvSpPr>
            <p:cNvPr id="17" name="Rectangle 16">
              <a:extLst>
                <a:ext uri="{FF2B5EF4-FFF2-40B4-BE49-F238E27FC236}">
                  <a16:creationId xmlns:a16="http://schemas.microsoft.com/office/drawing/2014/main" id="{201566CF-F1C2-462D-A9C7-97195D48D366}"/>
                </a:ext>
              </a:extLst>
            </p:cNvPr>
            <p:cNvSpPr>
              <a:spLocks/>
            </p:cNvSpPr>
            <p:nvPr/>
          </p:nvSpPr>
          <p:spPr>
            <a:xfrm>
              <a:off x="238125" y="2428875"/>
              <a:ext cx="1010412" cy="1491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1">
              <a:extLst>
                <a:ext uri="{FF2B5EF4-FFF2-40B4-BE49-F238E27FC236}">
                  <a16:creationId xmlns:a16="http://schemas.microsoft.com/office/drawing/2014/main" id="{5D4FE969-05AD-4883-8A93-EF1368EDD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894667" cy="148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9">
            <a:extLst>
              <a:ext uri="{FF2B5EF4-FFF2-40B4-BE49-F238E27FC236}">
                <a16:creationId xmlns:a16="http://schemas.microsoft.com/office/drawing/2014/main" id="{E6E8033E-0F4B-4EBC-9EE0-78D913893684}"/>
              </a:ext>
            </a:extLst>
          </p:cNvPr>
          <p:cNvGrpSpPr>
            <a:grpSpLocks/>
          </p:cNvGrpSpPr>
          <p:nvPr/>
        </p:nvGrpSpPr>
        <p:grpSpPr bwMode="auto">
          <a:xfrm>
            <a:off x="228600" y="4984750"/>
            <a:ext cx="1042988" cy="1492250"/>
            <a:chOff x="228599" y="4648200"/>
            <a:chExt cx="1042286" cy="1491524"/>
          </a:xfrm>
        </p:grpSpPr>
        <p:sp>
          <p:nvSpPr>
            <p:cNvPr id="20" name="Rectangle 19">
              <a:extLst>
                <a:ext uri="{FF2B5EF4-FFF2-40B4-BE49-F238E27FC236}">
                  <a16:creationId xmlns:a16="http://schemas.microsoft.com/office/drawing/2014/main" id="{34D3BDAB-6A1B-4050-A30C-795BA3BD2F8B}"/>
                </a:ext>
              </a:extLst>
            </p:cNvPr>
            <p:cNvSpPr>
              <a:spLocks/>
            </p:cNvSpPr>
            <p:nvPr/>
          </p:nvSpPr>
          <p:spPr>
            <a:xfrm>
              <a:off x="228599" y="4648200"/>
              <a:ext cx="1031180" cy="1491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 name="Picture 12">
              <a:extLst>
                <a:ext uri="{FF2B5EF4-FFF2-40B4-BE49-F238E27FC236}">
                  <a16:creationId xmlns:a16="http://schemas.microsoft.com/office/drawing/2014/main" id="{8DC25CB8-5799-40F4-9BB9-F304FD411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4724400"/>
              <a:ext cx="1042286" cy="141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0">
            <a:extLst>
              <a:ext uri="{FF2B5EF4-FFF2-40B4-BE49-F238E27FC236}">
                <a16:creationId xmlns:a16="http://schemas.microsoft.com/office/drawing/2014/main" id="{C947B4D1-84BF-4570-A849-1F1A65F23EBD}"/>
              </a:ext>
            </a:extLst>
          </p:cNvPr>
          <p:cNvSpPr txBox="1">
            <a:spLocks noChangeArrowheads="1"/>
          </p:cNvSpPr>
          <p:nvPr/>
        </p:nvSpPr>
        <p:spPr bwMode="auto">
          <a:xfrm>
            <a:off x="7464168" y="1077197"/>
            <a:ext cx="43468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3200" dirty="0">
                <a:solidFill>
                  <a:srgbClr val="FF0000"/>
                </a:solidFill>
                <a:latin typeface="+mn-lt"/>
              </a:rPr>
              <a:t>Beautiful but Short-Lived</a:t>
            </a:r>
          </a:p>
        </p:txBody>
      </p:sp>
      <p:sp>
        <p:nvSpPr>
          <p:cNvPr id="25" name="TextBox 21">
            <a:extLst>
              <a:ext uri="{FF2B5EF4-FFF2-40B4-BE49-F238E27FC236}">
                <a16:creationId xmlns:a16="http://schemas.microsoft.com/office/drawing/2014/main" id="{65E0315A-1B00-4099-8D89-C26481BEED9C}"/>
              </a:ext>
            </a:extLst>
          </p:cNvPr>
          <p:cNvSpPr txBox="1">
            <a:spLocks noChangeArrowheads="1"/>
          </p:cNvSpPr>
          <p:nvPr/>
        </p:nvSpPr>
        <p:spPr bwMode="auto">
          <a:xfrm>
            <a:off x="8001000" y="3606225"/>
            <a:ext cx="35173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3200" dirty="0">
                <a:solidFill>
                  <a:srgbClr val="FF0000"/>
                </a:solidFill>
                <a:latin typeface="+mn-lt"/>
              </a:rPr>
              <a:t>Ugly and Obnoxious</a:t>
            </a:r>
          </a:p>
        </p:txBody>
      </p:sp>
      <p:sp>
        <p:nvSpPr>
          <p:cNvPr id="26" name="TextBox 25">
            <a:extLst>
              <a:ext uri="{FF2B5EF4-FFF2-40B4-BE49-F238E27FC236}">
                <a16:creationId xmlns:a16="http://schemas.microsoft.com/office/drawing/2014/main" id="{834F7D8B-4C7C-4BF8-8D73-B7431920FD57}"/>
              </a:ext>
            </a:extLst>
          </p:cNvPr>
          <p:cNvSpPr txBox="1">
            <a:spLocks noChangeArrowheads="1"/>
          </p:cNvSpPr>
          <p:nvPr/>
        </p:nvSpPr>
        <p:spPr bwMode="auto">
          <a:xfrm>
            <a:off x="7607880" y="5945372"/>
            <a:ext cx="4303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3200" dirty="0">
                <a:solidFill>
                  <a:srgbClr val="00FF00"/>
                </a:solidFill>
                <a:latin typeface="+mn-lt"/>
              </a:rPr>
              <a:t>Beautiful and Long-Lived</a:t>
            </a:r>
          </a:p>
        </p:txBody>
      </p:sp>
      <p:sp>
        <p:nvSpPr>
          <p:cNvPr id="27" name="Text Box 15">
            <a:extLst>
              <a:ext uri="{FF2B5EF4-FFF2-40B4-BE49-F238E27FC236}">
                <a16:creationId xmlns:a16="http://schemas.microsoft.com/office/drawing/2014/main" id="{507AE608-4E79-4B02-BA0A-8FEA01DF5957}"/>
              </a:ext>
            </a:extLst>
          </p:cNvPr>
          <p:cNvSpPr txBox="1">
            <a:spLocks noChangeArrowheads="1"/>
          </p:cNvSpPr>
          <p:nvPr/>
        </p:nvSpPr>
        <p:spPr bwMode="auto">
          <a:xfrm>
            <a:off x="1360488" y="1657290"/>
            <a:ext cx="1036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00FF00"/>
                </a:solidFill>
                <a:latin typeface="+mn-lt"/>
              </a:rPr>
              <a:t>Eternalism’s Alternate Ending: </a:t>
            </a:r>
            <a:r>
              <a:rPr lang="en-US" altLang="en-US" sz="2000" dirty="0">
                <a:solidFill>
                  <a:srgbClr val="FF0000"/>
                </a:solidFill>
                <a:latin typeface="+mn-lt"/>
              </a:rPr>
              <a:t>“Give, said the dry stream bed,  Give,  Oh!  give,  ‘Till you’re dead!”</a:t>
            </a:r>
          </a:p>
        </p:txBody>
      </p:sp>
    </p:spTree>
    <p:extLst>
      <p:ext uri="{BB962C8B-B14F-4D97-AF65-F5344CB8AC3E}">
        <p14:creationId xmlns:p14="http://schemas.microsoft.com/office/powerpoint/2010/main" val="258806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11" name="Text Box 9">
            <a:extLst>
              <a:ext uri="{FF2B5EF4-FFF2-40B4-BE49-F238E27FC236}">
                <a16:creationId xmlns:a16="http://schemas.microsoft.com/office/drawing/2014/main" id="{2FE53A72-BED4-4D21-B9CB-BEC36DA2089E}"/>
              </a:ext>
            </a:extLst>
          </p:cNvPr>
          <p:cNvSpPr txBox="1">
            <a:spLocks noChangeArrowheads="1"/>
          </p:cNvSpPr>
          <p:nvPr/>
        </p:nvSpPr>
        <p:spPr bwMode="auto">
          <a:xfrm>
            <a:off x="0" y="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FF0000"/>
                </a:solidFill>
                <a:latin typeface="Calibri" panose="020F0502020204030204" pitchFamily="34" charset="0"/>
              </a:rPr>
              <a:t>DUTY ETHICS: Self Must Be Entirely Done Away</a:t>
            </a:r>
          </a:p>
        </p:txBody>
      </p:sp>
      <p:grpSp>
        <p:nvGrpSpPr>
          <p:cNvPr id="12" name="Group 31">
            <a:extLst>
              <a:ext uri="{FF2B5EF4-FFF2-40B4-BE49-F238E27FC236}">
                <a16:creationId xmlns:a16="http://schemas.microsoft.com/office/drawing/2014/main" id="{E791C8BB-CA9B-471B-AF40-65F17FF45951}"/>
              </a:ext>
            </a:extLst>
          </p:cNvPr>
          <p:cNvGrpSpPr>
            <a:grpSpLocks/>
          </p:cNvGrpSpPr>
          <p:nvPr/>
        </p:nvGrpSpPr>
        <p:grpSpPr bwMode="auto">
          <a:xfrm>
            <a:off x="160717" y="304800"/>
            <a:ext cx="1135062" cy="1362074"/>
            <a:chOff x="407610" y="1380773"/>
            <a:chExt cx="1135440" cy="1362801"/>
          </a:xfrm>
        </p:grpSpPr>
        <p:sp>
          <p:nvSpPr>
            <p:cNvPr id="13" name="Text Box 12">
              <a:extLst>
                <a:ext uri="{FF2B5EF4-FFF2-40B4-BE49-F238E27FC236}">
                  <a16:creationId xmlns:a16="http://schemas.microsoft.com/office/drawing/2014/main" id="{CF23852D-6A7E-4BD2-9617-5E1CA404E368}"/>
                </a:ext>
              </a:extLst>
            </p:cNvPr>
            <p:cNvSpPr txBox="1">
              <a:spLocks noChangeArrowheads="1"/>
            </p:cNvSpPr>
            <p:nvPr/>
          </p:nvSpPr>
          <p:spPr bwMode="auto">
            <a:xfrm>
              <a:off x="407610" y="1380773"/>
              <a:ext cx="1135440" cy="33831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a:solidFill>
                    <a:srgbClr val="FF0000"/>
                  </a:solidFill>
                  <a:effectLst>
                    <a:outerShdw blurRad="38100" dist="38100" dir="2700000" algn="tl">
                      <a:srgbClr val="000000"/>
                    </a:outerShdw>
                  </a:effectLst>
                  <a:latin typeface="Calibri" pitchFamily="34" charset="0"/>
                  <a:cs typeface="Calibri" pitchFamily="34" charset="0"/>
                </a:rPr>
                <a:t>Duty Ethics</a:t>
              </a:r>
            </a:p>
          </p:txBody>
        </p:sp>
        <p:grpSp>
          <p:nvGrpSpPr>
            <p:cNvPr id="14" name="Group 32">
              <a:extLst>
                <a:ext uri="{FF2B5EF4-FFF2-40B4-BE49-F238E27FC236}">
                  <a16:creationId xmlns:a16="http://schemas.microsoft.com/office/drawing/2014/main" id="{04E2B9CA-BE38-461E-9446-EB7CAEF7E938}"/>
                </a:ext>
              </a:extLst>
            </p:cNvPr>
            <p:cNvGrpSpPr>
              <a:grpSpLocks/>
            </p:cNvGrpSpPr>
            <p:nvPr/>
          </p:nvGrpSpPr>
          <p:grpSpPr bwMode="auto">
            <a:xfrm>
              <a:off x="476250" y="1752600"/>
              <a:ext cx="990600" cy="990974"/>
              <a:chOff x="457200" y="2133600"/>
              <a:chExt cx="990600" cy="990974"/>
            </a:xfrm>
          </p:grpSpPr>
          <p:sp>
            <p:nvSpPr>
              <p:cNvPr id="15" name="Oval 139">
                <a:extLst>
                  <a:ext uri="{FF2B5EF4-FFF2-40B4-BE49-F238E27FC236}">
                    <a16:creationId xmlns:a16="http://schemas.microsoft.com/office/drawing/2014/main" id="{DCA244C7-4907-400D-A060-AEE827622D71}"/>
                  </a:ext>
                </a:extLst>
              </p:cNvPr>
              <p:cNvSpPr>
                <a:spLocks noChangeArrowheads="1"/>
              </p:cNvSpPr>
              <p:nvPr/>
            </p:nvSpPr>
            <p:spPr bwMode="auto">
              <a:xfrm>
                <a:off x="457200" y="2133600"/>
                <a:ext cx="990600" cy="990974"/>
              </a:xfrm>
              <a:prstGeom prst="ellipse">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16" name="Text Box 9">
                <a:extLst>
                  <a:ext uri="{FF2B5EF4-FFF2-40B4-BE49-F238E27FC236}">
                    <a16:creationId xmlns:a16="http://schemas.microsoft.com/office/drawing/2014/main" id="{BA4395C8-2EC8-4188-9A21-5672D7F480BB}"/>
                  </a:ext>
                </a:extLst>
              </p:cNvPr>
              <p:cNvSpPr txBox="1">
                <a:spLocks noChangeArrowheads="1"/>
              </p:cNvSpPr>
              <p:nvPr/>
            </p:nvSpPr>
            <p:spPr bwMode="auto">
              <a:xfrm>
                <a:off x="514014" y="2296195"/>
                <a:ext cx="850570" cy="66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latin typeface="Calibri" panose="020F0502020204030204" pitchFamily="34" charset="0"/>
                  </a:rPr>
                  <a:t>OTHERS</a:t>
                </a:r>
              </a:p>
              <a:p>
                <a:pPr algn="ctr" eaLnBrk="1" hangingPunct="1"/>
                <a:endParaRPr lang="en-US" altLang="en-US" sz="900" b="1" dirty="0">
                  <a:latin typeface="Calibri" panose="020F0502020204030204" pitchFamily="34" charset="0"/>
                </a:endParaRPr>
              </a:p>
              <a:p>
                <a:pPr algn="ctr" eaLnBrk="1" hangingPunct="1"/>
                <a:r>
                  <a:rPr lang="en-US" altLang="en-US" sz="1400" b="1" dirty="0">
                    <a:latin typeface="Calibri" panose="020F0502020204030204" pitchFamily="34" charset="0"/>
                  </a:rPr>
                  <a:t>SELF</a:t>
                </a:r>
              </a:p>
            </p:txBody>
          </p:sp>
          <p:sp>
            <p:nvSpPr>
              <p:cNvPr id="17" name="Line 48">
                <a:extLst>
                  <a:ext uri="{FF2B5EF4-FFF2-40B4-BE49-F238E27FC236}">
                    <a16:creationId xmlns:a16="http://schemas.microsoft.com/office/drawing/2014/main" id="{084485FA-D6C9-4C6A-83B5-A2A16C7A0EAD}"/>
                  </a:ext>
                </a:extLst>
              </p:cNvPr>
              <p:cNvSpPr>
                <a:spLocks noChangeShapeType="1"/>
              </p:cNvSpPr>
              <p:nvPr/>
            </p:nvSpPr>
            <p:spPr bwMode="auto">
              <a:xfrm>
                <a:off x="566396" y="2634690"/>
                <a:ext cx="77665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8" name="TextBox 3">
            <a:extLst>
              <a:ext uri="{FF2B5EF4-FFF2-40B4-BE49-F238E27FC236}">
                <a16:creationId xmlns:a16="http://schemas.microsoft.com/office/drawing/2014/main" id="{9FCEB019-4763-4C44-A32A-BD083D26C896}"/>
              </a:ext>
            </a:extLst>
          </p:cNvPr>
          <p:cNvSpPr txBox="1">
            <a:spLocks noChangeArrowheads="1"/>
          </p:cNvSpPr>
          <p:nvPr/>
        </p:nvSpPr>
        <p:spPr bwMode="auto">
          <a:xfrm>
            <a:off x="1403538" y="600670"/>
            <a:ext cx="106277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latin typeface="+mn-lt"/>
              </a:rPr>
              <a:t>C. S. Lewis: </a:t>
            </a:r>
            <a:r>
              <a:rPr lang="en-US" altLang="en-US" dirty="0">
                <a:solidFill>
                  <a:schemeClr val="bg1"/>
                </a:solidFill>
                <a:latin typeface="+mn-lt"/>
              </a:rPr>
              <a:t>“The moment you have a </a:t>
            </a:r>
            <a:r>
              <a:rPr lang="en-US" altLang="en-US" dirty="0">
                <a:solidFill>
                  <a:srgbClr val="FF0000"/>
                </a:solidFill>
                <a:latin typeface="+mn-lt"/>
              </a:rPr>
              <a:t>self at all</a:t>
            </a:r>
            <a:r>
              <a:rPr lang="en-US" altLang="en-US" dirty="0">
                <a:solidFill>
                  <a:schemeClr val="bg1"/>
                </a:solidFill>
                <a:latin typeface="+mn-lt"/>
              </a:rPr>
              <a:t>, there is a possibility of putting yourself first—wanting to be God, in the </a:t>
            </a:r>
            <a:r>
              <a:rPr lang="en-US" altLang="en-US" dirty="0" err="1">
                <a:solidFill>
                  <a:schemeClr val="bg1"/>
                </a:solidFill>
                <a:latin typeface="+mn-lt"/>
              </a:rPr>
              <a:t>centre</a:t>
            </a:r>
            <a:r>
              <a:rPr lang="en-US" altLang="en-US" dirty="0">
                <a:solidFill>
                  <a:schemeClr val="bg1"/>
                </a:solidFill>
                <a:latin typeface="+mn-lt"/>
              </a:rPr>
              <a:t>—</a:t>
            </a:r>
            <a:r>
              <a:rPr lang="en-US" altLang="en-US" dirty="0">
                <a:solidFill>
                  <a:srgbClr val="FF0000"/>
                </a:solidFill>
                <a:latin typeface="+mn-lt"/>
              </a:rPr>
              <a:t>wanting to be God</a:t>
            </a:r>
            <a:r>
              <a:rPr lang="en-US" altLang="en-US" dirty="0">
                <a:solidFill>
                  <a:schemeClr val="bg1"/>
                </a:solidFill>
                <a:latin typeface="+mn-lt"/>
              </a:rPr>
              <a:t>, in fact … And out of that </a:t>
            </a:r>
            <a:r>
              <a:rPr lang="en-US" altLang="en-US" dirty="0">
                <a:solidFill>
                  <a:srgbClr val="FF0000"/>
                </a:solidFill>
                <a:latin typeface="+mn-lt"/>
              </a:rPr>
              <a:t>hopeless</a:t>
            </a:r>
            <a:r>
              <a:rPr lang="en-US" altLang="en-US" dirty="0">
                <a:solidFill>
                  <a:schemeClr val="bg1"/>
                </a:solidFill>
                <a:latin typeface="+mn-lt"/>
              </a:rPr>
              <a:t> attempt has come … the long terrible story of man trying to find something other than God which will make him happy.” </a:t>
            </a:r>
            <a:r>
              <a:rPr lang="en-US" altLang="en-US" sz="1400" dirty="0">
                <a:solidFill>
                  <a:schemeClr val="bg1"/>
                </a:solidFill>
                <a:latin typeface="+mn-lt"/>
              </a:rPr>
              <a:t>(Mere Christianity, p. 49)</a:t>
            </a:r>
          </a:p>
        </p:txBody>
      </p:sp>
      <p:sp>
        <p:nvSpPr>
          <p:cNvPr id="19" name="Text Box 9">
            <a:extLst>
              <a:ext uri="{FF2B5EF4-FFF2-40B4-BE49-F238E27FC236}">
                <a16:creationId xmlns:a16="http://schemas.microsoft.com/office/drawing/2014/main" id="{94AAE192-7DA2-42B9-A9A9-1F21E22E75EE}"/>
              </a:ext>
            </a:extLst>
          </p:cNvPr>
          <p:cNvSpPr txBox="1">
            <a:spLocks noChangeArrowheads="1"/>
          </p:cNvSpPr>
          <p:nvPr/>
        </p:nvSpPr>
        <p:spPr bwMode="auto">
          <a:xfrm>
            <a:off x="0" y="274320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VALUE ETHICS: Primacy of Self</a:t>
            </a:r>
          </a:p>
        </p:txBody>
      </p:sp>
      <p:grpSp>
        <p:nvGrpSpPr>
          <p:cNvPr id="20" name="Group 25">
            <a:extLst>
              <a:ext uri="{FF2B5EF4-FFF2-40B4-BE49-F238E27FC236}">
                <a16:creationId xmlns:a16="http://schemas.microsoft.com/office/drawing/2014/main" id="{96D814C8-BC0F-4ACE-AE1C-1E2274A095DD}"/>
              </a:ext>
            </a:extLst>
          </p:cNvPr>
          <p:cNvGrpSpPr>
            <a:grpSpLocks/>
          </p:cNvGrpSpPr>
          <p:nvPr/>
        </p:nvGrpSpPr>
        <p:grpSpPr bwMode="auto">
          <a:xfrm>
            <a:off x="123600" y="3011458"/>
            <a:ext cx="1201738" cy="1331942"/>
            <a:chOff x="374813" y="1410922"/>
            <a:chExt cx="1201034" cy="1332652"/>
          </a:xfrm>
        </p:grpSpPr>
        <p:sp>
          <p:nvSpPr>
            <p:cNvPr id="21" name="Text Box 12">
              <a:extLst>
                <a:ext uri="{FF2B5EF4-FFF2-40B4-BE49-F238E27FC236}">
                  <a16:creationId xmlns:a16="http://schemas.microsoft.com/office/drawing/2014/main" id="{7FC27367-E5F9-4C97-89D3-B158F5B25F54}"/>
                </a:ext>
              </a:extLst>
            </p:cNvPr>
            <p:cNvSpPr txBox="1">
              <a:spLocks noChangeArrowheads="1"/>
            </p:cNvSpPr>
            <p:nvPr/>
          </p:nvSpPr>
          <p:spPr bwMode="auto">
            <a:xfrm>
              <a:off x="374813" y="1410922"/>
              <a:ext cx="1201034" cy="33831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a:solidFill>
                    <a:srgbClr val="00FF00"/>
                  </a:solidFill>
                  <a:effectLst>
                    <a:outerShdw blurRad="38100" dist="38100" dir="2700000" algn="tl">
                      <a:srgbClr val="000000"/>
                    </a:outerShdw>
                  </a:effectLst>
                  <a:latin typeface="Calibri" pitchFamily="34" charset="0"/>
                  <a:cs typeface="Calibri" pitchFamily="34" charset="0"/>
                </a:rPr>
                <a:t>Value Ethics</a:t>
              </a:r>
            </a:p>
          </p:txBody>
        </p:sp>
        <p:grpSp>
          <p:nvGrpSpPr>
            <p:cNvPr id="22" name="Group 32">
              <a:extLst>
                <a:ext uri="{FF2B5EF4-FFF2-40B4-BE49-F238E27FC236}">
                  <a16:creationId xmlns:a16="http://schemas.microsoft.com/office/drawing/2014/main" id="{F0588309-A815-4043-B69F-80CC9A9185AB}"/>
                </a:ext>
              </a:extLst>
            </p:cNvPr>
            <p:cNvGrpSpPr>
              <a:grpSpLocks/>
            </p:cNvGrpSpPr>
            <p:nvPr/>
          </p:nvGrpSpPr>
          <p:grpSpPr bwMode="auto">
            <a:xfrm>
              <a:off x="476250" y="1752600"/>
              <a:ext cx="990600" cy="990974"/>
              <a:chOff x="457200" y="2133600"/>
              <a:chExt cx="990600" cy="990974"/>
            </a:xfrm>
          </p:grpSpPr>
          <p:sp>
            <p:nvSpPr>
              <p:cNvPr id="23" name="Oval 139">
                <a:extLst>
                  <a:ext uri="{FF2B5EF4-FFF2-40B4-BE49-F238E27FC236}">
                    <a16:creationId xmlns:a16="http://schemas.microsoft.com/office/drawing/2014/main" id="{A0B21D08-16D7-4AF3-85FB-445B36153BF2}"/>
                  </a:ext>
                </a:extLst>
              </p:cNvPr>
              <p:cNvSpPr>
                <a:spLocks noChangeArrowheads="1"/>
              </p:cNvSpPr>
              <p:nvPr/>
            </p:nvSpPr>
            <p:spPr bwMode="auto">
              <a:xfrm>
                <a:off x="457200" y="2133600"/>
                <a:ext cx="990600" cy="990974"/>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24" name="Text Box 9">
                <a:extLst>
                  <a:ext uri="{FF2B5EF4-FFF2-40B4-BE49-F238E27FC236}">
                    <a16:creationId xmlns:a16="http://schemas.microsoft.com/office/drawing/2014/main" id="{1A5D6911-DC97-43A9-B07F-FAEDAF2DB5AD}"/>
                  </a:ext>
                </a:extLst>
              </p:cNvPr>
              <p:cNvSpPr txBox="1">
                <a:spLocks noChangeArrowheads="1"/>
              </p:cNvSpPr>
              <p:nvPr/>
            </p:nvSpPr>
            <p:spPr bwMode="auto">
              <a:xfrm>
                <a:off x="535354" y="2296195"/>
                <a:ext cx="837709" cy="66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latin typeface="Calibri" panose="020F0502020204030204" pitchFamily="34" charset="0"/>
                  </a:rPr>
                  <a:t>SELF</a:t>
                </a:r>
              </a:p>
              <a:p>
                <a:pPr algn="ctr" eaLnBrk="1" hangingPunct="1"/>
                <a:endParaRPr lang="en-US" altLang="en-US" sz="900" b="1">
                  <a:latin typeface="Calibri" panose="020F0502020204030204" pitchFamily="34" charset="0"/>
                </a:endParaRPr>
              </a:p>
              <a:p>
                <a:pPr algn="ctr" eaLnBrk="1" hangingPunct="1"/>
                <a:r>
                  <a:rPr lang="en-US" altLang="en-US" sz="1400" b="1">
                    <a:latin typeface="Calibri" panose="020F0502020204030204" pitchFamily="34" charset="0"/>
                  </a:rPr>
                  <a:t>OTHERS</a:t>
                </a:r>
              </a:p>
            </p:txBody>
          </p:sp>
          <p:sp>
            <p:nvSpPr>
              <p:cNvPr id="25" name="Line 48">
                <a:extLst>
                  <a:ext uri="{FF2B5EF4-FFF2-40B4-BE49-F238E27FC236}">
                    <a16:creationId xmlns:a16="http://schemas.microsoft.com/office/drawing/2014/main" id="{D58FFC9E-3AD5-4FB4-9B70-855DE4C3CE26}"/>
                  </a:ext>
                </a:extLst>
              </p:cNvPr>
              <p:cNvSpPr>
                <a:spLocks noChangeShapeType="1"/>
              </p:cNvSpPr>
              <p:nvPr/>
            </p:nvSpPr>
            <p:spPr bwMode="auto">
              <a:xfrm>
                <a:off x="566396" y="2634690"/>
                <a:ext cx="77665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6" name="TextBox 1">
            <a:extLst>
              <a:ext uri="{FF2B5EF4-FFF2-40B4-BE49-F238E27FC236}">
                <a16:creationId xmlns:a16="http://schemas.microsoft.com/office/drawing/2014/main" id="{70FA83A6-A1D1-44DF-BB08-364A107A7FF6}"/>
              </a:ext>
            </a:extLst>
          </p:cNvPr>
          <p:cNvSpPr txBox="1">
            <a:spLocks noChangeArrowheads="1"/>
          </p:cNvSpPr>
          <p:nvPr/>
        </p:nvSpPr>
        <p:spPr bwMode="auto">
          <a:xfrm>
            <a:off x="1364437" y="3657600"/>
            <a:ext cx="107059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00FF00"/>
                </a:solidFill>
                <a:latin typeface="+mn-lt"/>
              </a:rPr>
              <a:t>President Brigham Young: </a:t>
            </a:r>
            <a:r>
              <a:rPr lang="en-US" altLang="en-US" dirty="0">
                <a:solidFill>
                  <a:schemeClr val="bg1"/>
                </a:solidFill>
                <a:latin typeface="+mn-lt"/>
              </a:rPr>
              <a:t>“</a:t>
            </a:r>
            <a:r>
              <a:rPr lang="en-US" altLang="ko-KR" dirty="0">
                <a:solidFill>
                  <a:schemeClr val="bg1"/>
                </a:solidFill>
                <a:latin typeface="+mn-lt"/>
                <a:ea typeface="Gulim" pitchFamily="34" charset="-127"/>
                <a:cs typeface="Calibri" panose="020F0502020204030204" pitchFamily="34" charset="0"/>
              </a:rPr>
              <a:t>Every </a:t>
            </a:r>
            <a:r>
              <a:rPr lang="en-US" altLang="ko-KR" dirty="0">
                <a:solidFill>
                  <a:srgbClr val="00FF00"/>
                </a:solidFill>
                <a:latin typeface="+mn-lt"/>
                <a:ea typeface="Gulim" pitchFamily="34" charset="-127"/>
                <a:cs typeface="Calibri" panose="020F0502020204030204" pitchFamily="34" charset="0"/>
              </a:rPr>
              <a:t>good</a:t>
            </a:r>
            <a:r>
              <a:rPr lang="en-US" altLang="ko-KR" dirty="0">
                <a:solidFill>
                  <a:schemeClr val="bg1"/>
                </a:solidFill>
                <a:latin typeface="+mn-lt"/>
                <a:ea typeface="Gulim" pitchFamily="34" charset="-127"/>
                <a:cs typeface="Calibri" panose="020F0502020204030204" pitchFamily="34" charset="0"/>
              </a:rPr>
              <a:t> that man performs is, </a:t>
            </a:r>
            <a:r>
              <a:rPr lang="en-US" altLang="ko-KR" dirty="0">
                <a:solidFill>
                  <a:srgbClr val="00FF00"/>
                </a:solidFill>
                <a:latin typeface="+mn-lt"/>
                <a:ea typeface="Gulim" pitchFamily="34" charset="-127"/>
                <a:cs typeface="Calibri" panose="020F0502020204030204" pitchFamily="34" charset="0"/>
              </a:rPr>
              <a:t>firstly</a:t>
            </a:r>
            <a:r>
              <a:rPr lang="en-US" altLang="ko-KR" dirty="0">
                <a:solidFill>
                  <a:schemeClr val="bg1"/>
                </a:solidFill>
                <a:latin typeface="+mn-lt"/>
                <a:ea typeface="Gulim" pitchFamily="34" charset="-127"/>
                <a:cs typeface="Calibri" panose="020F0502020204030204" pitchFamily="34" charset="0"/>
              </a:rPr>
              <a:t>, for his </a:t>
            </a:r>
            <a:r>
              <a:rPr lang="en-US" altLang="ko-KR" dirty="0">
                <a:solidFill>
                  <a:srgbClr val="00FF00"/>
                </a:solidFill>
                <a:latin typeface="+mn-lt"/>
                <a:ea typeface="Gulim" pitchFamily="34" charset="-127"/>
                <a:cs typeface="Calibri" panose="020F0502020204030204" pitchFamily="34" charset="0"/>
              </a:rPr>
              <a:t>own benefit </a:t>
            </a:r>
            <a:r>
              <a:rPr lang="en-US" altLang="ko-KR" dirty="0">
                <a:solidFill>
                  <a:schemeClr val="bg1"/>
                </a:solidFill>
                <a:latin typeface="+mn-lt"/>
                <a:ea typeface="Gulim" pitchFamily="34" charset="-127"/>
                <a:cs typeface="Calibri" panose="020F0502020204030204" pitchFamily="34" charset="0"/>
              </a:rPr>
              <a:t>and eternal welfare, if he continues in well doing, and </a:t>
            </a:r>
            <a:r>
              <a:rPr lang="en-US" altLang="ko-KR" dirty="0">
                <a:solidFill>
                  <a:srgbClr val="00FF00"/>
                </a:solidFill>
                <a:latin typeface="+mn-lt"/>
                <a:ea typeface="Gulim" pitchFamily="34" charset="-127"/>
                <a:cs typeface="Calibri" panose="020F0502020204030204" pitchFamily="34" charset="0"/>
              </a:rPr>
              <a:t>secondly</a:t>
            </a:r>
            <a:r>
              <a:rPr lang="en-US" altLang="ko-KR" dirty="0">
                <a:solidFill>
                  <a:schemeClr val="bg1"/>
                </a:solidFill>
                <a:latin typeface="+mn-lt"/>
                <a:ea typeface="Gulim" pitchFamily="34" charset="-127"/>
                <a:cs typeface="Calibri" panose="020F0502020204030204" pitchFamily="34" charset="0"/>
              </a:rPr>
              <a:t>, for the common good of </a:t>
            </a:r>
            <a:r>
              <a:rPr lang="en-US" altLang="ko-KR" dirty="0">
                <a:solidFill>
                  <a:srgbClr val="00FF00"/>
                </a:solidFill>
                <a:latin typeface="+mn-lt"/>
                <a:ea typeface="Gulim" pitchFamily="34" charset="-127"/>
                <a:cs typeface="Calibri" panose="020F0502020204030204" pitchFamily="34" charset="0"/>
              </a:rPr>
              <a:t>others</a:t>
            </a:r>
            <a:r>
              <a:rPr lang="en-US" altLang="ko-KR" dirty="0">
                <a:solidFill>
                  <a:schemeClr val="bg1"/>
                </a:solidFill>
                <a:latin typeface="+mn-lt"/>
                <a:ea typeface="Gulim" pitchFamily="34" charset="-127"/>
                <a:cs typeface="Calibri" panose="020F0502020204030204" pitchFamily="34" charset="0"/>
              </a:rPr>
              <a:t>. … First and foremost is to secure our own salvation and do right pertaining to ourselves, and then extend the hand of right to save others. </a:t>
            </a:r>
            <a:r>
              <a:rPr lang="en-US" altLang="ko-KR" sz="1400" dirty="0">
                <a:solidFill>
                  <a:schemeClr val="bg1"/>
                </a:solidFill>
                <a:latin typeface="+mn-lt"/>
                <a:ea typeface="Gulim" pitchFamily="34" charset="-127"/>
                <a:cs typeface="Calibri" panose="020F0502020204030204" pitchFamily="34" charset="0"/>
              </a:rPr>
              <a:t>(JD 9:313, 4:114)</a:t>
            </a:r>
          </a:p>
        </p:txBody>
      </p:sp>
      <p:sp>
        <p:nvSpPr>
          <p:cNvPr id="28" name="Rectangle 27">
            <a:extLst>
              <a:ext uri="{FF2B5EF4-FFF2-40B4-BE49-F238E27FC236}">
                <a16:creationId xmlns:a16="http://schemas.microsoft.com/office/drawing/2014/main" id="{303A762E-B24D-40DC-A175-3FB8C27AA170}"/>
              </a:ext>
            </a:extLst>
          </p:cNvPr>
          <p:cNvSpPr/>
          <p:nvPr/>
        </p:nvSpPr>
        <p:spPr>
          <a:xfrm>
            <a:off x="1371600" y="3200400"/>
            <a:ext cx="5415106" cy="369332"/>
          </a:xfrm>
          <a:prstGeom prst="rect">
            <a:avLst/>
          </a:prstGeom>
        </p:spPr>
        <p:txBody>
          <a:bodyPr wrap="square">
            <a:spAutoFit/>
          </a:bodyPr>
          <a:lstStyle/>
          <a:p>
            <a:r>
              <a:rPr lang="en-US" b="1" dirty="0">
                <a:solidFill>
                  <a:srgbClr val="00FF00"/>
                </a:solidFill>
                <a:latin typeface="+mn-lt"/>
              </a:rPr>
              <a:t>Joseph Smith: </a:t>
            </a:r>
            <a:r>
              <a:rPr lang="en-US" dirty="0">
                <a:solidFill>
                  <a:schemeClr val="bg1"/>
                </a:solidFill>
                <a:latin typeface="+mn-lt"/>
              </a:rPr>
              <a:t>“Every man lives for </a:t>
            </a:r>
            <a:r>
              <a:rPr lang="en-US" dirty="0">
                <a:solidFill>
                  <a:srgbClr val="00FF00"/>
                </a:solidFill>
                <a:latin typeface="+mn-lt"/>
              </a:rPr>
              <a:t>himself</a:t>
            </a:r>
            <a:r>
              <a:rPr lang="en-US" dirty="0">
                <a:solidFill>
                  <a:schemeClr val="bg1"/>
                </a:solidFill>
                <a:latin typeface="+mn-lt"/>
              </a:rPr>
              <a:t>.” </a:t>
            </a:r>
            <a:r>
              <a:rPr lang="en-US" sz="1400" dirty="0">
                <a:solidFill>
                  <a:schemeClr val="bg1"/>
                </a:solidFill>
                <a:latin typeface="+mn-lt"/>
              </a:rPr>
              <a:t>(TPJS, pg. 12)</a:t>
            </a:r>
          </a:p>
        </p:txBody>
      </p:sp>
      <p:sp>
        <p:nvSpPr>
          <p:cNvPr id="29" name="Rectangle 28">
            <a:extLst>
              <a:ext uri="{FF2B5EF4-FFF2-40B4-BE49-F238E27FC236}">
                <a16:creationId xmlns:a16="http://schemas.microsoft.com/office/drawing/2014/main" id="{CD6ADC41-DFAB-4616-9188-99F1CF61C5A3}"/>
              </a:ext>
            </a:extLst>
          </p:cNvPr>
          <p:cNvSpPr/>
          <p:nvPr/>
        </p:nvSpPr>
        <p:spPr>
          <a:xfrm>
            <a:off x="-894785" y="1071863"/>
            <a:ext cx="6818769" cy="437043"/>
          </a:xfrm>
          <a:prstGeom prst="rect">
            <a:avLst/>
          </a:prstGeom>
        </p:spPr>
        <p:txBody>
          <a:bodyPr wrap="square">
            <a:spAutoFit/>
          </a:bodyPr>
          <a:lstStyle/>
          <a:p>
            <a:pPr>
              <a:lnSpc>
                <a:spcPct val="120000"/>
              </a:lnSpc>
            </a:pPr>
            <a:endParaRPr lang="en-US" sz="2000" dirty="0">
              <a:solidFill>
                <a:schemeClr val="bg1"/>
              </a:solidFill>
              <a:latin typeface="+mn-lt"/>
            </a:endParaRPr>
          </a:p>
        </p:txBody>
      </p:sp>
      <p:sp>
        <p:nvSpPr>
          <p:cNvPr id="30" name="TextBox 3">
            <a:extLst>
              <a:ext uri="{FF2B5EF4-FFF2-40B4-BE49-F238E27FC236}">
                <a16:creationId xmlns:a16="http://schemas.microsoft.com/office/drawing/2014/main" id="{0AF39C04-1DBC-4C5F-A1D0-C6A7CCA4A10E}"/>
              </a:ext>
            </a:extLst>
          </p:cNvPr>
          <p:cNvSpPr txBox="1">
            <a:spLocks noChangeArrowheads="1"/>
          </p:cNvSpPr>
          <p:nvPr/>
        </p:nvSpPr>
        <p:spPr bwMode="auto">
          <a:xfrm>
            <a:off x="286129" y="5715000"/>
            <a:ext cx="119058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00FF00"/>
                </a:solidFill>
                <a:latin typeface="+mn-lt"/>
              </a:rPr>
              <a:t>Elder Jeffrey R. Holland: </a:t>
            </a:r>
            <a:r>
              <a:rPr lang="en-US" altLang="en-US" dirty="0">
                <a:solidFill>
                  <a:schemeClr val="bg1"/>
                </a:solidFill>
                <a:latin typeface="+mn-lt"/>
              </a:rPr>
              <a:t>The personal </a:t>
            </a:r>
            <a:r>
              <a:rPr lang="en-US" altLang="en-US" dirty="0">
                <a:solidFill>
                  <a:srgbClr val="00FF00"/>
                </a:solidFill>
                <a:latin typeface="+mn-lt"/>
              </a:rPr>
              <a:t>value</a:t>
            </a:r>
            <a:r>
              <a:rPr lang="en-US" altLang="en-US" dirty="0">
                <a:solidFill>
                  <a:schemeClr val="bg1"/>
                </a:solidFill>
                <a:latin typeface="+mn-lt"/>
              </a:rPr>
              <a:t>, the sacred splendor of every ONE of </a:t>
            </a:r>
            <a:r>
              <a:rPr lang="en-US" altLang="en-US" dirty="0">
                <a:solidFill>
                  <a:srgbClr val="00FF00"/>
                </a:solidFill>
                <a:latin typeface="+mn-lt"/>
              </a:rPr>
              <a:t>YOU</a:t>
            </a:r>
            <a:r>
              <a:rPr lang="en-US" altLang="en-US" dirty="0">
                <a:solidFill>
                  <a:schemeClr val="bg1"/>
                </a:solidFill>
                <a:latin typeface="+mn-lt"/>
              </a:rPr>
              <a:t>, is the very reason there is a plan for salvation and exaltation. </a:t>
            </a:r>
            <a:r>
              <a:rPr lang="en-US" altLang="en-US" dirty="0">
                <a:solidFill>
                  <a:srgbClr val="FF0000"/>
                </a:solidFill>
                <a:latin typeface="+mn-lt"/>
              </a:rPr>
              <a:t>CONTRARY</a:t>
            </a:r>
            <a:r>
              <a:rPr lang="en-US" altLang="en-US" dirty="0">
                <a:solidFill>
                  <a:schemeClr val="bg1"/>
                </a:solidFill>
                <a:latin typeface="+mn-lt"/>
              </a:rPr>
              <a:t> to the parlance of the day, this IS about </a:t>
            </a:r>
            <a:r>
              <a:rPr lang="en-US" altLang="en-US" dirty="0">
                <a:solidFill>
                  <a:srgbClr val="00FF00"/>
                </a:solidFill>
                <a:latin typeface="+mn-lt"/>
              </a:rPr>
              <a:t>YOU</a:t>
            </a:r>
            <a:r>
              <a:rPr lang="en-US" altLang="en-US" dirty="0">
                <a:solidFill>
                  <a:schemeClr val="bg1"/>
                </a:solidFill>
                <a:latin typeface="+mn-lt"/>
              </a:rPr>
              <a:t>. NO, don’t turn and look at your neighbor. </a:t>
            </a:r>
            <a:r>
              <a:rPr lang="en-US" altLang="en-US" dirty="0">
                <a:solidFill>
                  <a:srgbClr val="00FF00"/>
                </a:solidFill>
                <a:latin typeface="+mn-lt"/>
              </a:rPr>
              <a:t>I AM TALKING TO YOU</a:t>
            </a:r>
            <a:r>
              <a:rPr lang="en-US" altLang="en-US" dirty="0">
                <a:solidFill>
                  <a:schemeClr val="bg1"/>
                </a:solidFill>
                <a:latin typeface="+mn-lt"/>
              </a:rPr>
              <a:t>!” </a:t>
            </a:r>
            <a:r>
              <a:rPr lang="en-US" altLang="en-US" sz="1400" dirty="0">
                <a:solidFill>
                  <a:schemeClr val="bg1"/>
                </a:solidFill>
                <a:latin typeface="+mn-lt"/>
              </a:rPr>
              <a:t>(General Conference, Oct. 2010)</a:t>
            </a:r>
          </a:p>
        </p:txBody>
      </p:sp>
      <p:sp>
        <p:nvSpPr>
          <p:cNvPr id="6" name="Rectangle 5">
            <a:extLst>
              <a:ext uri="{FF2B5EF4-FFF2-40B4-BE49-F238E27FC236}">
                <a16:creationId xmlns:a16="http://schemas.microsoft.com/office/drawing/2014/main" id="{13561D42-D992-46D7-BDC7-BD3CA679CD7D}"/>
              </a:ext>
            </a:extLst>
          </p:cNvPr>
          <p:cNvSpPr/>
          <p:nvPr/>
        </p:nvSpPr>
        <p:spPr>
          <a:xfrm>
            <a:off x="123600" y="1743670"/>
            <a:ext cx="11944800" cy="923330"/>
          </a:xfrm>
          <a:prstGeom prst="rect">
            <a:avLst/>
          </a:prstGeom>
        </p:spPr>
        <p:txBody>
          <a:bodyPr wrap="square">
            <a:spAutoFit/>
          </a:bodyPr>
          <a:lstStyle/>
          <a:p>
            <a:r>
              <a:rPr lang="en-US" b="1" dirty="0">
                <a:solidFill>
                  <a:srgbClr val="00FF00"/>
                </a:solidFill>
                <a:latin typeface="+mn-lt"/>
              </a:rPr>
              <a:t>First Presidency Statement: </a:t>
            </a:r>
            <a:r>
              <a:rPr lang="en-US" dirty="0">
                <a:solidFill>
                  <a:schemeClr val="bg1"/>
                </a:solidFill>
                <a:latin typeface="+mn-lt"/>
              </a:rPr>
              <a:t>“Man is a child of God, formed in the divine image and endowed with divine attributes, and even as the infant son of an earthly father and mother is capable in due time of becoming a man, so the undeveloped offspring of celestial parentage is capable, by experience through ages and </a:t>
            </a:r>
            <a:r>
              <a:rPr lang="en-US" dirty="0" err="1">
                <a:solidFill>
                  <a:schemeClr val="bg1"/>
                </a:solidFill>
                <a:latin typeface="+mn-lt"/>
              </a:rPr>
              <a:t>aeons</a:t>
            </a:r>
            <a:r>
              <a:rPr lang="en-US" dirty="0">
                <a:solidFill>
                  <a:schemeClr val="bg1"/>
                </a:solidFill>
                <a:latin typeface="+mn-lt"/>
              </a:rPr>
              <a:t>, of </a:t>
            </a:r>
            <a:r>
              <a:rPr lang="en-US" dirty="0">
                <a:solidFill>
                  <a:srgbClr val="00FF00"/>
                </a:solidFill>
                <a:latin typeface="+mn-lt"/>
              </a:rPr>
              <a:t>evolving into a God</a:t>
            </a:r>
            <a:r>
              <a:rPr lang="en-US" dirty="0">
                <a:solidFill>
                  <a:schemeClr val="bg1"/>
                </a:solidFill>
                <a:latin typeface="+mn-lt"/>
              </a:rPr>
              <a:t>.” </a:t>
            </a:r>
            <a:r>
              <a:rPr lang="en-US" sz="1400" dirty="0">
                <a:solidFill>
                  <a:schemeClr val="bg1"/>
                </a:solidFill>
                <a:latin typeface="+mn-lt"/>
              </a:rPr>
              <a:t>(Improvement Era, Nov. 1909, 75–81)</a:t>
            </a:r>
          </a:p>
        </p:txBody>
      </p:sp>
      <p:sp>
        <p:nvSpPr>
          <p:cNvPr id="31" name="Rectangle 30">
            <a:extLst>
              <a:ext uri="{FF2B5EF4-FFF2-40B4-BE49-F238E27FC236}">
                <a16:creationId xmlns:a16="http://schemas.microsoft.com/office/drawing/2014/main" id="{1DD218D9-DEB2-4F3E-9603-49846684D302}"/>
              </a:ext>
            </a:extLst>
          </p:cNvPr>
          <p:cNvSpPr/>
          <p:nvPr/>
        </p:nvSpPr>
        <p:spPr>
          <a:xfrm>
            <a:off x="235982" y="4715470"/>
            <a:ext cx="11795301" cy="923330"/>
          </a:xfrm>
          <a:prstGeom prst="rect">
            <a:avLst/>
          </a:prstGeom>
        </p:spPr>
        <p:txBody>
          <a:bodyPr wrap="square">
            <a:spAutoFit/>
          </a:bodyPr>
          <a:lstStyle/>
          <a:p>
            <a:pPr eaLnBrk="1" hangingPunct="1"/>
            <a:r>
              <a:rPr lang="en-US" altLang="en-US" b="1" dirty="0">
                <a:solidFill>
                  <a:srgbClr val="00FF00"/>
                </a:solidFill>
                <a:latin typeface="+mn-lt"/>
              </a:rPr>
              <a:t>President Brigham Young: </a:t>
            </a:r>
            <a:r>
              <a:rPr lang="en-US" altLang="en-US" b="1" dirty="0">
                <a:solidFill>
                  <a:schemeClr val="bg1"/>
                </a:solidFill>
                <a:latin typeface="+mn-lt"/>
              </a:rPr>
              <a:t>“</a:t>
            </a:r>
            <a:r>
              <a:rPr lang="en-US" altLang="ko-KR" dirty="0">
                <a:solidFill>
                  <a:schemeClr val="bg1"/>
                </a:solidFill>
                <a:latin typeface="+mn-lt"/>
                <a:ea typeface="Gulim" pitchFamily="34" charset="-127"/>
                <a:cs typeface="Calibri" panose="020F0502020204030204" pitchFamily="34" charset="0"/>
              </a:rPr>
              <a:t>When I labor in the kingdom of God, I labor for my own dear self, I have self continually before me; the object of my pursuit is to benefit my individual person; and this is the case with every person who ever was or ever will be exalted.” </a:t>
            </a:r>
            <a:r>
              <a:rPr lang="en-US" altLang="ko-KR" sz="1400" dirty="0">
                <a:solidFill>
                  <a:schemeClr val="bg1"/>
                </a:solidFill>
                <a:latin typeface="+mn-lt"/>
                <a:ea typeface="Gulim" pitchFamily="34" charset="-127"/>
                <a:cs typeface="Calibri" panose="020F0502020204030204" pitchFamily="34" charset="0"/>
              </a:rPr>
              <a:t>(JD 14:101)</a:t>
            </a:r>
          </a:p>
        </p:txBody>
      </p:sp>
    </p:spTree>
    <p:extLst>
      <p:ext uri="{BB962C8B-B14F-4D97-AF65-F5344CB8AC3E}">
        <p14:creationId xmlns:p14="http://schemas.microsoft.com/office/powerpoint/2010/main" val="5378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p:bldP spid="28" grpId="0"/>
      <p:bldP spid="30" grpId="0"/>
      <p:bldP spid="6"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
        <p:nvSpPr>
          <p:cNvPr id="8" name="Text Box 9">
            <a:extLst>
              <a:ext uri="{FF2B5EF4-FFF2-40B4-BE49-F238E27FC236}">
                <a16:creationId xmlns:a16="http://schemas.microsoft.com/office/drawing/2014/main" id="{8BE3F858-0EC1-485C-BE81-DABC6B0BFE4E}"/>
              </a:ext>
            </a:extLst>
          </p:cNvPr>
          <p:cNvSpPr txBox="1">
            <a:spLocks noChangeArrowheads="1"/>
          </p:cNvSpPr>
          <p:nvPr/>
        </p:nvSpPr>
        <p:spPr bwMode="auto">
          <a:xfrm>
            <a:off x="0" y="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FF0000"/>
                </a:solidFill>
                <a:latin typeface="Calibri" panose="020F0502020204030204" pitchFamily="34" charset="0"/>
              </a:rPr>
              <a:t>DUTY ETHICS: Good for Nothing </a:t>
            </a:r>
          </a:p>
        </p:txBody>
      </p:sp>
      <p:sp>
        <p:nvSpPr>
          <p:cNvPr id="9" name="TextBox 3">
            <a:extLst>
              <a:ext uri="{FF2B5EF4-FFF2-40B4-BE49-F238E27FC236}">
                <a16:creationId xmlns:a16="http://schemas.microsoft.com/office/drawing/2014/main" id="{48AE1CC5-2909-431B-923A-9CC2379967ED}"/>
              </a:ext>
            </a:extLst>
          </p:cNvPr>
          <p:cNvSpPr txBox="1">
            <a:spLocks noChangeArrowheads="1"/>
          </p:cNvSpPr>
          <p:nvPr/>
        </p:nvSpPr>
        <p:spPr bwMode="auto">
          <a:xfrm>
            <a:off x="1326462" y="732472"/>
            <a:ext cx="107893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Anders </a:t>
            </a:r>
            <a:r>
              <a:rPr lang="en-US" altLang="en-US" sz="2000" b="1" dirty="0" err="1">
                <a:solidFill>
                  <a:srgbClr val="FF0000"/>
                </a:solidFill>
                <a:latin typeface="Calibri" panose="020F0502020204030204" pitchFamily="34" charset="0"/>
              </a:rPr>
              <a:t>Nygren</a:t>
            </a:r>
            <a:r>
              <a:rPr lang="en-US" altLang="en-US" sz="2000" b="1" dirty="0">
                <a:solidFill>
                  <a:srgbClr val="FF0000"/>
                </a:solidFill>
                <a:latin typeface="Calibri" panose="020F0502020204030204" pitchFamily="34" charset="0"/>
              </a:rPr>
              <a:t>: </a:t>
            </a:r>
            <a:r>
              <a:rPr lang="en-US" altLang="en-US" sz="2000" dirty="0">
                <a:solidFill>
                  <a:schemeClr val="bg1"/>
                </a:solidFill>
                <a:latin typeface="Calibri" panose="020F0502020204030204" pitchFamily="34" charset="0"/>
              </a:rPr>
              <a:t>“Love towards God does </a:t>
            </a:r>
            <a:r>
              <a:rPr lang="en-US" altLang="en-US" sz="2000" dirty="0">
                <a:solidFill>
                  <a:srgbClr val="FF0000"/>
                </a:solidFill>
                <a:latin typeface="Calibri" panose="020F0502020204030204" pitchFamily="34" charset="0"/>
              </a:rPr>
              <a:t>not seek to gain anything</a:t>
            </a:r>
            <a:r>
              <a:rPr lang="en-US" altLang="en-US" sz="2000" dirty="0">
                <a:solidFill>
                  <a:schemeClr val="bg1"/>
                </a:solidFill>
                <a:latin typeface="Calibri" panose="020F0502020204030204" pitchFamily="34" charset="0"/>
              </a:rPr>
              <a:t>. It most certainly does not seek to gain anything other than God. But neither does it seek to gain even God Himself or His love. The very thought of gaining anything, even of gaining God’s love, is fundamentally alien to it. It is a </a:t>
            </a:r>
            <a:r>
              <a:rPr lang="en-US" altLang="en-US" sz="2000" i="1" dirty="0">
                <a:solidFill>
                  <a:schemeClr val="bg1"/>
                </a:solidFill>
                <a:latin typeface="Calibri" panose="020F0502020204030204" pitchFamily="34" charset="0"/>
              </a:rPr>
              <a:t>free—</a:t>
            </a:r>
            <a:r>
              <a:rPr lang="en-US" altLang="en-US" sz="2000" dirty="0">
                <a:solidFill>
                  <a:schemeClr val="bg1"/>
                </a:solidFill>
                <a:latin typeface="Calibri" panose="020F0502020204030204" pitchFamily="34" charset="0"/>
              </a:rPr>
              <a:t>and in that sense spontaneous—</a:t>
            </a:r>
            <a:r>
              <a:rPr lang="en-US" altLang="en-US" sz="2000" dirty="0">
                <a:solidFill>
                  <a:srgbClr val="FF0000"/>
                </a:solidFill>
                <a:latin typeface="Calibri" panose="020F0502020204030204" pitchFamily="34" charset="0"/>
              </a:rPr>
              <a:t>surrender of the heart to God</a:t>
            </a:r>
            <a:r>
              <a:rPr lang="en-US" altLang="en-US" sz="2000" dirty="0">
                <a:solidFill>
                  <a:schemeClr val="bg1"/>
                </a:solidFill>
                <a:latin typeface="Calibri" panose="020F0502020204030204" pitchFamily="34" charset="0"/>
              </a:rPr>
              <a:t>.”</a:t>
            </a:r>
            <a:r>
              <a:rPr lang="en-US" altLang="en-US" sz="2000" i="1" dirty="0">
                <a:solidFill>
                  <a:schemeClr val="bg1"/>
                </a:solidFill>
                <a:latin typeface="Calibri" panose="020F0502020204030204" pitchFamily="34" charset="0"/>
              </a:rPr>
              <a:t> </a:t>
            </a:r>
            <a:r>
              <a:rPr lang="en-US" altLang="en-US" sz="1400" i="1" dirty="0">
                <a:solidFill>
                  <a:schemeClr val="bg1"/>
                </a:solidFill>
                <a:latin typeface="Calibri" panose="020F0502020204030204" pitchFamily="34" charset="0"/>
              </a:rPr>
              <a:t>(</a:t>
            </a:r>
            <a:r>
              <a:rPr lang="en-US" altLang="en-US" sz="1400" dirty="0">
                <a:solidFill>
                  <a:schemeClr val="bg1"/>
                </a:solidFill>
                <a:latin typeface="Calibri" panose="020F0502020204030204" pitchFamily="34" charset="0"/>
              </a:rPr>
              <a:t>Agape and Eros,</a:t>
            </a:r>
            <a:r>
              <a:rPr lang="en-US" altLang="en-US" sz="1400" i="1" dirty="0">
                <a:solidFill>
                  <a:schemeClr val="bg1"/>
                </a:solidFill>
                <a:latin typeface="Calibri" panose="020F0502020204030204" pitchFamily="34" charset="0"/>
              </a:rPr>
              <a:t> p. 94)</a:t>
            </a:r>
          </a:p>
        </p:txBody>
      </p:sp>
      <p:grpSp>
        <p:nvGrpSpPr>
          <p:cNvPr id="11" name="Group 31">
            <a:extLst>
              <a:ext uri="{FF2B5EF4-FFF2-40B4-BE49-F238E27FC236}">
                <a16:creationId xmlns:a16="http://schemas.microsoft.com/office/drawing/2014/main" id="{9EC89C1F-40B0-43A0-87F2-C77383B8579B}"/>
              </a:ext>
            </a:extLst>
          </p:cNvPr>
          <p:cNvGrpSpPr>
            <a:grpSpLocks/>
          </p:cNvGrpSpPr>
          <p:nvPr/>
        </p:nvGrpSpPr>
        <p:grpSpPr bwMode="auto">
          <a:xfrm>
            <a:off x="84138" y="732472"/>
            <a:ext cx="1135062" cy="1328740"/>
            <a:chOff x="415551" y="1414126"/>
            <a:chExt cx="1135440" cy="1329448"/>
          </a:xfrm>
        </p:grpSpPr>
        <p:sp>
          <p:nvSpPr>
            <p:cNvPr id="12" name="Text Box 12">
              <a:extLst>
                <a:ext uri="{FF2B5EF4-FFF2-40B4-BE49-F238E27FC236}">
                  <a16:creationId xmlns:a16="http://schemas.microsoft.com/office/drawing/2014/main" id="{E4C060AC-27F2-4906-8784-D9B4A776DED6}"/>
                </a:ext>
              </a:extLst>
            </p:cNvPr>
            <p:cNvSpPr txBox="1">
              <a:spLocks noChangeArrowheads="1"/>
            </p:cNvSpPr>
            <p:nvPr/>
          </p:nvSpPr>
          <p:spPr bwMode="auto">
            <a:xfrm>
              <a:off x="415551" y="1414126"/>
              <a:ext cx="1135440" cy="33831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a:solidFill>
                    <a:srgbClr val="FF0000"/>
                  </a:solidFill>
                  <a:effectLst>
                    <a:outerShdw blurRad="38100" dist="38100" dir="2700000" algn="tl">
                      <a:srgbClr val="000000"/>
                    </a:outerShdw>
                  </a:effectLst>
                  <a:latin typeface="Calibri" pitchFamily="34" charset="0"/>
                  <a:cs typeface="Calibri" pitchFamily="34" charset="0"/>
                </a:rPr>
                <a:t>Duty Ethics</a:t>
              </a:r>
            </a:p>
          </p:txBody>
        </p:sp>
        <p:grpSp>
          <p:nvGrpSpPr>
            <p:cNvPr id="13" name="Group 32">
              <a:extLst>
                <a:ext uri="{FF2B5EF4-FFF2-40B4-BE49-F238E27FC236}">
                  <a16:creationId xmlns:a16="http://schemas.microsoft.com/office/drawing/2014/main" id="{F920432E-47DE-445B-9607-589406ABA55B}"/>
                </a:ext>
              </a:extLst>
            </p:cNvPr>
            <p:cNvGrpSpPr>
              <a:grpSpLocks/>
            </p:cNvGrpSpPr>
            <p:nvPr/>
          </p:nvGrpSpPr>
          <p:grpSpPr bwMode="auto">
            <a:xfrm>
              <a:off x="476250" y="1752600"/>
              <a:ext cx="990600" cy="990974"/>
              <a:chOff x="457200" y="2133600"/>
              <a:chExt cx="990600" cy="990974"/>
            </a:xfrm>
          </p:grpSpPr>
          <p:sp>
            <p:nvSpPr>
              <p:cNvPr id="14" name="Oval 139">
                <a:extLst>
                  <a:ext uri="{FF2B5EF4-FFF2-40B4-BE49-F238E27FC236}">
                    <a16:creationId xmlns:a16="http://schemas.microsoft.com/office/drawing/2014/main" id="{51F01869-65FC-49F5-BC82-E46C1526019C}"/>
                  </a:ext>
                </a:extLst>
              </p:cNvPr>
              <p:cNvSpPr>
                <a:spLocks noChangeArrowheads="1"/>
              </p:cNvSpPr>
              <p:nvPr/>
            </p:nvSpPr>
            <p:spPr bwMode="auto">
              <a:xfrm>
                <a:off x="457200" y="2133600"/>
                <a:ext cx="990600" cy="990974"/>
              </a:xfrm>
              <a:prstGeom prst="ellipse">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15" name="Text Box 9">
                <a:extLst>
                  <a:ext uri="{FF2B5EF4-FFF2-40B4-BE49-F238E27FC236}">
                    <a16:creationId xmlns:a16="http://schemas.microsoft.com/office/drawing/2014/main" id="{9155BD51-9C74-481E-9F28-ABE9A141EE56}"/>
                  </a:ext>
                </a:extLst>
              </p:cNvPr>
              <p:cNvSpPr txBox="1">
                <a:spLocks noChangeArrowheads="1"/>
              </p:cNvSpPr>
              <p:nvPr/>
            </p:nvSpPr>
            <p:spPr bwMode="auto">
              <a:xfrm>
                <a:off x="514014" y="2296195"/>
                <a:ext cx="850570" cy="66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latin typeface="Calibri" panose="020F0502020204030204" pitchFamily="34" charset="0"/>
                  </a:rPr>
                  <a:t>OTHERS</a:t>
                </a:r>
              </a:p>
              <a:p>
                <a:pPr algn="ctr" eaLnBrk="1" hangingPunct="1"/>
                <a:endParaRPr lang="en-US" altLang="en-US" sz="900" b="1">
                  <a:latin typeface="Calibri" panose="020F0502020204030204" pitchFamily="34" charset="0"/>
                </a:endParaRPr>
              </a:p>
              <a:p>
                <a:pPr algn="ctr" eaLnBrk="1" hangingPunct="1"/>
                <a:r>
                  <a:rPr lang="en-US" altLang="en-US" sz="1400" b="1">
                    <a:latin typeface="Calibri" panose="020F0502020204030204" pitchFamily="34" charset="0"/>
                  </a:rPr>
                  <a:t>SELF</a:t>
                </a:r>
              </a:p>
            </p:txBody>
          </p:sp>
          <p:sp>
            <p:nvSpPr>
              <p:cNvPr id="16" name="Line 48">
                <a:extLst>
                  <a:ext uri="{FF2B5EF4-FFF2-40B4-BE49-F238E27FC236}">
                    <a16:creationId xmlns:a16="http://schemas.microsoft.com/office/drawing/2014/main" id="{C0B044C4-BEE4-417C-A64A-EAB11361956B}"/>
                  </a:ext>
                </a:extLst>
              </p:cNvPr>
              <p:cNvSpPr>
                <a:spLocks noChangeShapeType="1"/>
              </p:cNvSpPr>
              <p:nvPr/>
            </p:nvSpPr>
            <p:spPr bwMode="auto">
              <a:xfrm>
                <a:off x="566396" y="2634690"/>
                <a:ext cx="77665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7" name="Text Box 9">
            <a:extLst>
              <a:ext uri="{FF2B5EF4-FFF2-40B4-BE49-F238E27FC236}">
                <a16:creationId xmlns:a16="http://schemas.microsoft.com/office/drawing/2014/main" id="{0647CA39-1BD5-49D8-A26A-1CF06FDB6B13}"/>
              </a:ext>
            </a:extLst>
          </p:cNvPr>
          <p:cNvSpPr txBox="1">
            <a:spLocks noChangeArrowheads="1"/>
          </p:cNvSpPr>
          <p:nvPr/>
        </p:nvSpPr>
        <p:spPr bwMode="auto">
          <a:xfrm>
            <a:off x="0" y="243840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VALUE ETHICS: Good for “The Whole Pile”</a:t>
            </a:r>
          </a:p>
        </p:txBody>
      </p:sp>
      <p:grpSp>
        <p:nvGrpSpPr>
          <p:cNvPr id="18" name="Group 25">
            <a:extLst>
              <a:ext uri="{FF2B5EF4-FFF2-40B4-BE49-F238E27FC236}">
                <a16:creationId xmlns:a16="http://schemas.microsoft.com/office/drawing/2014/main" id="{E49BC0D3-098F-4696-92DD-C448DB3623A0}"/>
              </a:ext>
            </a:extLst>
          </p:cNvPr>
          <p:cNvGrpSpPr>
            <a:grpSpLocks/>
          </p:cNvGrpSpPr>
          <p:nvPr/>
        </p:nvGrpSpPr>
        <p:grpSpPr bwMode="auto">
          <a:xfrm>
            <a:off x="93662" y="3124200"/>
            <a:ext cx="1201738" cy="1317818"/>
            <a:chOff x="374813" y="1425054"/>
            <a:chExt cx="1201034" cy="1318520"/>
          </a:xfrm>
        </p:grpSpPr>
        <p:sp>
          <p:nvSpPr>
            <p:cNvPr id="19" name="Text Box 12">
              <a:extLst>
                <a:ext uri="{FF2B5EF4-FFF2-40B4-BE49-F238E27FC236}">
                  <a16:creationId xmlns:a16="http://schemas.microsoft.com/office/drawing/2014/main" id="{F7BEB2B5-3D6B-4E7E-928A-77BFC7FC00B5}"/>
                </a:ext>
              </a:extLst>
            </p:cNvPr>
            <p:cNvSpPr txBox="1">
              <a:spLocks noChangeArrowheads="1"/>
            </p:cNvSpPr>
            <p:nvPr/>
          </p:nvSpPr>
          <p:spPr bwMode="auto">
            <a:xfrm>
              <a:off x="374813" y="1425054"/>
              <a:ext cx="1201034" cy="33831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a:solidFill>
                    <a:srgbClr val="00FF00"/>
                  </a:solidFill>
                  <a:effectLst>
                    <a:outerShdw blurRad="38100" dist="38100" dir="2700000" algn="tl">
                      <a:srgbClr val="000000"/>
                    </a:outerShdw>
                  </a:effectLst>
                  <a:latin typeface="Calibri" pitchFamily="34" charset="0"/>
                  <a:cs typeface="Calibri" pitchFamily="34" charset="0"/>
                </a:rPr>
                <a:t>Value Ethics</a:t>
              </a:r>
            </a:p>
          </p:txBody>
        </p:sp>
        <p:grpSp>
          <p:nvGrpSpPr>
            <p:cNvPr id="20" name="Group 32">
              <a:extLst>
                <a:ext uri="{FF2B5EF4-FFF2-40B4-BE49-F238E27FC236}">
                  <a16:creationId xmlns:a16="http://schemas.microsoft.com/office/drawing/2014/main" id="{1D48D062-249B-443E-88E7-EEF3F9549018}"/>
                </a:ext>
              </a:extLst>
            </p:cNvPr>
            <p:cNvGrpSpPr>
              <a:grpSpLocks/>
            </p:cNvGrpSpPr>
            <p:nvPr/>
          </p:nvGrpSpPr>
          <p:grpSpPr bwMode="auto">
            <a:xfrm>
              <a:off x="476250" y="1752600"/>
              <a:ext cx="990600" cy="990974"/>
              <a:chOff x="457200" y="2133600"/>
              <a:chExt cx="990600" cy="990974"/>
            </a:xfrm>
          </p:grpSpPr>
          <p:sp>
            <p:nvSpPr>
              <p:cNvPr id="21" name="Oval 139">
                <a:extLst>
                  <a:ext uri="{FF2B5EF4-FFF2-40B4-BE49-F238E27FC236}">
                    <a16:creationId xmlns:a16="http://schemas.microsoft.com/office/drawing/2014/main" id="{2A2A2D0D-AADA-436A-86EF-77CAF9C353AD}"/>
                  </a:ext>
                </a:extLst>
              </p:cNvPr>
              <p:cNvSpPr>
                <a:spLocks noChangeArrowheads="1"/>
              </p:cNvSpPr>
              <p:nvPr/>
            </p:nvSpPr>
            <p:spPr bwMode="auto">
              <a:xfrm>
                <a:off x="457200" y="2133600"/>
                <a:ext cx="990600" cy="990974"/>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22" name="Text Box 9">
                <a:extLst>
                  <a:ext uri="{FF2B5EF4-FFF2-40B4-BE49-F238E27FC236}">
                    <a16:creationId xmlns:a16="http://schemas.microsoft.com/office/drawing/2014/main" id="{F703F7EC-95D5-4A9A-ADD8-6CD9FB76F4E7}"/>
                  </a:ext>
                </a:extLst>
              </p:cNvPr>
              <p:cNvSpPr txBox="1">
                <a:spLocks noChangeArrowheads="1"/>
              </p:cNvSpPr>
              <p:nvPr/>
            </p:nvSpPr>
            <p:spPr bwMode="auto">
              <a:xfrm>
                <a:off x="535354" y="2296195"/>
                <a:ext cx="837709" cy="66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dirty="0">
                    <a:latin typeface="Calibri" panose="020F0502020204030204" pitchFamily="34" charset="0"/>
                  </a:rPr>
                  <a:t>SELF</a:t>
                </a:r>
              </a:p>
              <a:p>
                <a:pPr algn="ctr" eaLnBrk="1" hangingPunct="1"/>
                <a:endParaRPr lang="en-US" altLang="en-US" sz="900" b="1" dirty="0">
                  <a:latin typeface="Calibri" panose="020F0502020204030204" pitchFamily="34" charset="0"/>
                </a:endParaRPr>
              </a:p>
              <a:p>
                <a:pPr algn="ctr" eaLnBrk="1" hangingPunct="1"/>
                <a:r>
                  <a:rPr lang="en-US" altLang="en-US" sz="1400" b="1" dirty="0">
                    <a:latin typeface="Calibri" panose="020F0502020204030204" pitchFamily="34" charset="0"/>
                  </a:rPr>
                  <a:t>OTHERS</a:t>
                </a:r>
              </a:p>
            </p:txBody>
          </p:sp>
          <p:sp>
            <p:nvSpPr>
              <p:cNvPr id="23" name="Line 48">
                <a:extLst>
                  <a:ext uri="{FF2B5EF4-FFF2-40B4-BE49-F238E27FC236}">
                    <a16:creationId xmlns:a16="http://schemas.microsoft.com/office/drawing/2014/main" id="{4EF8C30C-B899-4F1E-8FF7-99A99FDEFFA3}"/>
                  </a:ext>
                </a:extLst>
              </p:cNvPr>
              <p:cNvSpPr>
                <a:spLocks noChangeShapeType="1"/>
              </p:cNvSpPr>
              <p:nvPr/>
            </p:nvSpPr>
            <p:spPr bwMode="auto">
              <a:xfrm>
                <a:off x="566396" y="2634690"/>
                <a:ext cx="77665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4" name="TextBox 1">
            <a:extLst>
              <a:ext uri="{FF2B5EF4-FFF2-40B4-BE49-F238E27FC236}">
                <a16:creationId xmlns:a16="http://schemas.microsoft.com/office/drawing/2014/main" id="{E1679A1C-AE38-4BB7-8E60-D2376F5E385B}"/>
              </a:ext>
            </a:extLst>
          </p:cNvPr>
          <p:cNvSpPr txBox="1">
            <a:spLocks noChangeArrowheads="1"/>
          </p:cNvSpPr>
          <p:nvPr/>
        </p:nvSpPr>
        <p:spPr bwMode="auto">
          <a:xfrm>
            <a:off x="1326462" y="3886200"/>
            <a:ext cx="106639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President Brigham Young: </a:t>
            </a:r>
            <a:r>
              <a:rPr lang="en-US" altLang="en-US" sz="2000" dirty="0">
                <a:solidFill>
                  <a:schemeClr val="bg1"/>
                </a:solidFill>
                <a:latin typeface="Calibri" panose="020F0502020204030204" pitchFamily="34" charset="0"/>
              </a:rPr>
              <a:t>“</a:t>
            </a:r>
            <a:r>
              <a:rPr lang="en-US" altLang="ko-KR" sz="2000" dirty="0">
                <a:solidFill>
                  <a:schemeClr val="bg1"/>
                </a:solidFill>
                <a:latin typeface="Calibri" panose="020F0502020204030204" pitchFamily="34" charset="0"/>
                <a:ea typeface="Gulim" pitchFamily="34" charset="-127"/>
                <a:cs typeface="Calibri" panose="020F0502020204030204" pitchFamily="34" charset="0"/>
              </a:rPr>
              <a:t>For whose benefit are we laboring? For </a:t>
            </a:r>
            <a:r>
              <a:rPr lang="en-US" altLang="ko-KR" sz="2000" dirty="0">
                <a:solidFill>
                  <a:srgbClr val="00FF00"/>
                </a:solidFill>
                <a:latin typeface="Calibri" panose="020F0502020204030204" pitchFamily="34" charset="0"/>
                <a:ea typeface="Gulim" pitchFamily="34" charset="-127"/>
                <a:cs typeface="Calibri" panose="020F0502020204030204" pitchFamily="34" charset="0"/>
              </a:rPr>
              <a:t>our own</a:t>
            </a:r>
            <a:r>
              <a:rPr lang="en-US" altLang="ko-KR" sz="2000" dirty="0">
                <a:solidFill>
                  <a:schemeClr val="bg1"/>
                </a:solidFill>
                <a:latin typeface="Calibri" panose="020F0502020204030204" pitchFamily="34" charset="0"/>
                <a:ea typeface="Gulim" pitchFamily="34" charset="-127"/>
                <a:cs typeface="Calibri" panose="020F0502020204030204" pitchFamily="34" charset="0"/>
              </a:rPr>
              <a:t>. All my preaching, laboring, and toils in this kingdom have been for </a:t>
            </a:r>
            <a:r>
              <a:rPr lang="en-US" altLang="ko-KR" sz="2000" dirty="0">
                <a:solidFill>
                  <a:srgbClr val="00FF00"/>
                </a:solidFill>
                <a:latin typeface="Calibri" panose="020F0502020204030204" pitchFamily="34" charset="0"/>
                <a:ea typeface="Gulim" pitchFamily="34" charset="-127"/>
                <a:cs typeface="Calibri" panose="020F0502020204030204" pitchFamily="34" charset="0"/>
              </a:rPr>
              <a:t>myself</a:t>
            </a:r>
            <a:r>
              <a:rPr lang="en-US" altLang="ko-KR" sz="2000" dirty="0">
                <a:solidFill>
                  <a:schemeClr val="bg1"/>
                </a:solidFill>
                <a:latin typeface="Calibri" panose="020F0502020204030204" pitchFamily="34" charset="0"/>
                <a:ea typeface="Gulim" pitchFamily="34" charset="-127"/>
                <a:cs typeface="Calibri" panose="020F0502020204030204" pitchFamily="34" charset="0"/>
              </a:rPr>
              <a:t>, to get into the </a:t>
            </a:r>
            <a:r>
              <a:rPr lang="en-US" altLang="ko-KR" sz="2000" dirty="0">
                <a:solidFill>
                  <a:srgbClr val="00FF00"/>
                </a:solidFill>
                <a:latin typeface="Calibri" panose="020F0502020204030204" pitchFamily="34" charset="0"/>
                <a:ea typeface="Gulim" pitchFamily="34" charset="-127"/>
                <a:cs typeface="Calibri" panose="020F0502020204030204" pitchFamily="34" charset="0"/>
              </a:rPr>
              <a:t>Celestial Kingdom of God</a:t>
            </a:r>
            <a:r>
              <a:rPr lang="en-US" altLang="ko-KR" sz="2000" dirty="0">
                <a:solidFill>
                  <a:schemeClr val="bg1"/>
                </a:solidFill>
                <a:latin typeface="Calibri" panose="020F0502020204030204" pitchFamily="34" charset="0"/>
                <a:ea typeface="Gulim" pitchFamily="34" charset="-127"/>
                <a:cs typeface="Calibri" panose="020F0502020204030204" pitchFamily="34" charset="0"/>
              </a:rPr>
              <a:t>. I have been laboring for that and nothing else.” </a:t>
            </a:r>
            <a:r>
              <a:rPr lang="en-US" altLang="ko-KR" sz="1400" dirty="0">
                <a:solidFill>
                  <a:schemeClr val="bg1"/>
                </a:solidFill>
                <a:latin typeface="Calibri" panose="020F0502020204030204" pitchFamily="34" charset="0"/>
                <a:ea typeface="Gulim" pitchFamily="34" charset="-127"/>
                <a:cs typeface="Calibri" panose="020F0502020204030204" pitchFamily="34" charset="0"/>
              </a:rPr>
              <a:t>(JD 13:315)</a:t>
            </a:r>
            <a:endParaRPr lang="en-US" altLang="en-US" sz="1400" b="1" i="1" dirty="0">
              <a:solidFill>
                <a:schemeClr val="bg1"/>
              </a:solidFill>
              <a:latin typeface="Calibri" panose="020F0502020204030204" pitchFamily="34" charset="0"/>
            </a:endParaRPr>
          </a:p>
        </p:txBody>
      </p:sp>
      <p:sp>
        <p:nvSpPr>
          <p:cNvPr id="25" name="Rectangle 24">
            <a:extLst>
              <a:ext uri="{FF2B5EF4-FFF2-40B4-BE49-F238E27FC236}">
                <a16:creationId xmlns:a16="http://schemas.microsoft.com/office/drawing/2014/main" id="{FE64E974-48FB-493D-BFBE-3032C7A11724}"/>
              </a:ext>
            </a:extLst>
          </p:cNvPr>
          <p:cNvSpPr/>
          <p:nvPr/>
        </p:nvSpPr>
        <p:spPr>
          <a:xfrm>
            <a:off x="201612" y="4953000"/>
            <a:ext cx="11914188" cy="1631216"/>
          </a:xfrm>
          <a:prstGeom prst="rect">
            <a:avLst/>
          </a:prstGeom>
        </p:spPr>
        <p:txBody>
          <a:bodyPr wrap="square">
            <a:spAutoFit/>
          </a:bodyPr>
          <a:lstStyle/>
          <a:p>
            <a:pPr marL="0" marR="0">
              <a:spcBef>
                <a:spcPts val="0"/>
              </a:spcBef>
              <a:spcAft>
                <a:spcPts val="0"/>
              </a:spcAft>
            </a:pPr>
            <a:r>
              <a:rPr lang="en-US" sz="2000" b="1" dirty="0">
                <a:solidFill>
                  <a:srgbClr val="00FF00"/>
                </a:solidFill>
                <a:latin typeface="Calibri" panose="020F0502020204030204" pitchFamily="34" charset="0"/>
              </a:rPr>
              <a:t>President Brigham Young: </a:t>
            </a:r>
            <a:r>
              <a:rPr lang="en-US" sz="2000" dirty="0">
                <a:solidFill>
                  <a:schemeClr val="bg1"/>
                </a:solidFill>
                <a:latin typeface="Calibri" panose="020F0502020204030204" pitchFamily="34" charset="0"/>
              </a:rPr>
              <a:t>“I used to tell the people, and I tell them the same now, I do not go in for a few millions, </a:t>
            </a:r>
            <a:r>
              <a:rPr lang="en-US" sz="2000" dirty="0">
                <a:solidFill>
                  <a:srgbClr val="00FF00"/>
                </a:solidFill>
                <a:latin typeface="Calibri" panose="020F0502020204030204" pitchFamily="34" charset="0"/>
              </a:rPr>
              <a:t>I go in for the pile</a:t>
            </a:r>
            <a:r>
              <a:rPr lang="en-US" sz="2000" dirty="0">
                <a:solidFill>
                  <a:schemeClr val="bg1"/>
                </a:solidFill>
                <a:latin typeface="Calibri" panose="020F0502020204030204" pitchFamily="34" charset="0"/>
              </a:rPr>
              <a:t>, and I calculate to have it. ‘How are you going to get it?’ By serving God with all my heart and being a Saint indeed, and when the earth and its fullness are given into the hands of the Saints, I shall go in for </a:t>
            </a:r>
            <a:r>
              <a:rPr lang="en-US" sz="2000" dirty="0">
                <a:solidFill>
                  <a:srgbClr val="00FF00"/>
                </a:solidFill>
                <a:latin typeface="Calibri" panose="020F0502020204030204" pitchFamily="34" charset="0"/>
              </a:rPr>
              <a:t>my share—the whole pile</a:t>
            </a:r>
            <a:r>
              <a:rPr lang="en-US" sz="2000" dirty="0">
                <a:solidFill>
                  <a:schemeClr val="bg1"/>
                </a:solidFill>
                <a:latin typeface="Calibri" panose="020F0502020204030204" pitchFamily="34" charset="0"/>
              </a:rPr>
              <a:t>. I used to say, ‘Why, brother Joseph is the </a:t>
            </a:r>
            <a:r>
              <a:rPr lang="en-US" sz="2000" dirty="0">
                <a:solidFill>
                  <a:srgbClr val="00FF00"/>
                </a:solidFill>
                <a:latin typeface="Calibri" panose="020F0502020204030204" pitchFamily="34" charset="0"/>
              </a:rPr>
              <a:t>greatest speculator</a:t>
            </a:r>
            <a:r>
              <a:rPr lang="en-US" sz="2000" dirty="0">
                <a:solidFill>
                  <a:schemeClr val="bg1"/>
                </a:solidFill>
                <a:latin typeface="Calibri" panose="020F0502020204030204" pitchFamily="34" charset="0"/>
              </a:rPr>
              <a:t> I have heard of in modern times—he is going to have the whole earth.’” </a:t>
            </a:r>
            <a:r>
              <a:rPr lang="en-US" sz="1400" dirty="0">
                <a:solidFill>
                  <a:schemeClr val="bg1"/>
                </a:solidFill>
                <a:latin typeface="Calibri" panose="020F0502020204030204" pitchFamily="34" charset="0"/>
              </a:rPr>
              <a:t>(JD 16:29)</a:t>
            </a:r>
            <a:endParaRPr lang="en-US" sz="1400" dirty="0">
              <a:solidFill>
                <a:schemeClr val="bg1"/>
              </a:solidFill>
              <a:effectLst/>
              <a:latin typeface="Calibri" panose="020F0502020204030204" pitchFamily="34" charset="0"/>
            </a:endParaRPr>
          </a:p>
        </p:txBody>
      </p:sp>
      <p:sp>
        <p:nvSpPr>
          <p:cNvPr id="2" name="Rectangle 1">
            <a:extLst>
              <a:ext uri="{FF2B5EF4-FFF2-40B4-BE49-F238E27FC236}">
                <a16:creationId xmlns:a16="http://schemas.microsoft.com/office/drawing/2014/main" id="{8598EAE3-F99C-4533-97DC-00BB994D1780}"/>
              </a:ext>
            </a:extLst>
          </p:cNvPr>
          <p:cNvSpPr/>
          <p:nvPr/>
        </p:nvSpPr>
        <p:spPr>
          <a:xfrm>
            <a:off x="1287835" y="3087469"/>
            <a:ext cx="10810503" cy="707886"/>
          </a:xfrm>
          <a:prstGeom prst="rect">
            <a:avLst/>
          </a:prstGeom>
        </p:spPr>
        <p:txBody>
          <a:bodyPr wrap="square">
            <a:spAutoFit/>
          </a:bodyPr>
          <a:lstStyle/>
          <a:p>
            <a:r>
              <a:rPr lang="en-US" sz="2000" b="1" dirty="0">
                <a:solidFill>
                  <a:srgbClr val="00FF00"/>
                </a:solidFill>
                <a:latin typeface="+mn-lt"/>
              </a:rPr>
              <a:t>D&amp;C 84:38: </a:t>
            </a:r>
            <a:r>
              <a:rPr lang="en-US" sz="2000" dirty="0">
                <a:solidFill>
                  <a:schemeClr val="bg1"/>
                </a:solidFill>
                <a:latin typeface="+mn-lt"/>
              </a:rPr>
              <a:t>“And he that </a:t>
            </a:r>
            <a:r>
              <a:rPr lang="en-US" sz="2000" dirty="0" err="1">
                <a:solidFill>
                  <a:schemeClr val="bg1"/>
                </a:solidFill>
                <a:latin typeface="+mn-lt"/>
              </a:rPr>
              <a:t>receiveth</a:t>
            </a:r>
            <a:r>
              <a:rPr lang="en-US" sz="2000" dirty="0">
                <a:solidFill>
                  <a:schemeClr val="bg1"/>
                </a:solidFill>
                <a:latin typeface="+mn-lt"/>
              </a:rPr>
              <a:t> my Father </a:t>
            </a:r>
            <a:r>
              <a:rPr lang="en-US" sz="2000" dirty="0" err="1">
                <a:solidFill>
                  <a:schemeClr val="bg1"/>
                </a:solidFill>
                <a:latin typeface="+mn-lt"/>
              </a:rPr>
              <a:t>receiveth</a:t>
            </a:r>
            <a:r>
              <a:rPr lang="en-US" sz="2000" dirty="0">
                <a:solidFill>
                  <a:schemeClr val="bg1"/>
                </a:solidFill>
                <a:latin typeface="+mn-lt"/>
              </a:rPr>
              <a:t> my Father’s kingdom; therefore </a:t>
            </a:r>
            <a:r>
              <a:rPr lang="en-US" sz="2000" dirty="0">
                <a:solidFill>
                  <a:srgbClr val="00FF00"/>
                </a:solidFill>
                <a:latin typeface="+mn-lt"/>
              </a:rPr>
              <a:t>all that my Father hath </a:t>
            </a:r>
            <a:r>
              <a:rPr lang="en-US" sz="2000" dirty="0">
                <a:solidFill>
                  <a:schemeClr val="bg1"/>
                </a:solidFill>
                <a:latin typeface="+mn-lt"/>
              </a:rPr>
              <a:t>shall be given unto him.”</a:t>
            </a:r>
          </a:p>
        </p:txBody>
      </p:sp>
    </p:spTree>
    <p:extLst>
      <p:ext uri="{BB962C8B-B14F-4D97-AF65-F5344CB8AC3E}">
        <p14:creationId xmlns:p14="http://schemas.microsoft.com/office/powerpoint/2010/main" val="5009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4" grpId="0"/>
      <p:bldP spid="2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16090</TotalTime>
  <Words>2190</Words>
  <Application>Microsoft Office PowerPoint</Application>
  <PresentationFormat>Widescreen</PresentationFormat>
  <Paragraphs>199</Paragraphs>
  <Slides>14</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1200</cp:revision>
  <dcterms:created xsi:type="dcterms:W3CDTF">2010-04-18T05:26:50Z</dcterms:created>
  <dcterms:modified xsi:type="dcterms:W3CDTF">2022-12-28T00:21:23Z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