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899" r:id="rId2"/>
    <p:sldId id="949" r:id="rId3"/>
    <p:sldId id="941" r:id="rId4"/>
    <p:sldId id="951" r:id="rId5"/>
    <p:sldId id="945" r:id="rId6"/>
    <p:sldId id="914" r:id="rId7"/>
    <p:sldId id="927" r:id="rId8"/>
    <p:sldId id="940" r:id="rId9"/>
    <p:sldId id="947" r:id="rId10"/>
    <p:sldId id="946" r:id="rId11"/>
    <p:sldId id="948" r:id="rId12"/>
    <p:sldId id="952" r:id="rId13"/>
    <p:sldId id="954" r:id="rId14"/>
    <p:sldId id="957" r:id="rId15"/>
    <p:sldId id="956" r:id="rId16"/>
    <p:sldId id="267"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9" autoAdjust="0"/>
    <p:restoredTop sz="94494" autoAdjust="0"/>
  </p:normalViewPr>
  <p:slideViewPr>
    <p:cSldViewPr>
      <p:cViewPr varScale="1">
        <p:scale>
          <a:sx n="111" d="100"/>
          <a:sy n="111" d="100"/>
        </p:scale>
        <p:origin x="342"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E193122-784B-4DEB-A735-954D81725D9C}" type="datetime1">
              <a:rPr lang="en-US" altLang="en-US"/>
              <a:pPr>
                <a:defRPr/>
              </a:pPr>
              <a:t>2022-12-27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DB9990-9BDA-4346-A715-8323DEBBD8E7}" type="slidenum">
              <a:rPr lang="en-US" altLang="en-US"/>
              <a:pPr>
                <a:defRPr/>
              </a:pPr>
              <a:t>‹#›</a:t>
            </a:fld>
            <a:endParaRPr lang="en-US" altLang="en-US"/>
          </a:p>
        </p:txBody>
      </p:sp>
    </p:spTree>
    <p:extLst>
      <p:ext uri="{BB962C8B-B14F-4D97-AF65-F5344CB8AC3E}">
        <p14:creationId xmlns:p14="http://schemas.microsoft.com/office/powerpoint/2010/main" val="1494614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2</a:t>
            </a:fld>
            <a:endParaRPr lang="en-US" altLang="en-US"/>
          </a:p>
        </p:txBody>
      </p:sp>
    </p:spTree>
    <p:extLst>
      <p:ext uri="{BB962C8B-B14F-4D97-AF65-F5344CB8AC3E}">
        <p14:creationId xmlns:p14="http://schemas.microsoft.com/office/powerpoint/2010/main" val="68603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4</a:t>
            </a:fld>
            <a:endParaRPr lang="en-US" altLang="en-US"/>
          </a:p>
        </p:txBody>
      </p:sp>
    </p:spTree>
    <p:extLst>
      <p:ext uri="{BB962C8B-B14F-4D97-AF65-F5344CB8AC3E}">
        <p14:creationId xmlns:p14="http://schemas.microsoft.com/office/powerpoint/2010/main" val="353649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5</a:t>
            </a:fld>
            <a:endParaRPr lang="en-US" altLang="en-US"/>
          </a:p>
        </p:txBody>
      </p:sp>
    </p:spTree>
    <p:extLst>
      <p:ext uri="{BB962C8B-B14F-4D97-AF65-F5344CB8AC3E}">
        <p14:creationId xmlns:p14="http://schemas.microsoft.com/office/powerpoint/2010/main" val="233410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7</a:t>
            </a:fld>
            <a:endParaRPr lang="en-US" altLang="en-US"/>
          </a:p>
        </p:txBody>
      </p:sp>
    </p:spTree>
    <p:extLst>
      <p:ext uri="{BB962C8B-B14F-4D97-AF65-F5344CB8AC3E}">
        <p14:creationId xmlns:p14="http://schemas.microsoft.com/office/powerpoint/2010/main" val="47800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9</a:t>
            </a:fld>
            <a:endParaRPr lang="en-US" altLang="en-US"/>
          </a:p>
        </p:txBody>
      </p:sp>
    </p:spTree>
    <p:extLst>
      <p:ext uri="{BB962C8B-B14F-4D97-AF65-F5344CB8AC3E}">
        <p14:creationId xmlns:p14="http://schemas.microsoft.com/office/powerpoint/2010/main" val="408956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13</a:t>
            </a:fld>
            <a:endParaRPr lang="en-US" altLang="en-US"/>
          </a:p>
        </p:txBody>
      </p:sp>
    </p:spTree>
    <p:extLst>
      <p:ext uri="{BB962C8B-B14F-4D97-AF65-F5344CB8AC3E}">
        <p14:creationId xmlns:p14="http://schemas.microsoft.com/office/powerpoint/2010/main" val="412990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48BED0CB-436A-4EC6-BFC4-524BF37076BE}"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7714C901-FB5E-474A-B72C-ECB1E8B52735}"/>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
        <p:nvSpPr>
          <p:cNvPr id="6" name="Footer Placeholder 1">
            <a:extLst>
              <a:ext uri="{FF2B5EF4-FFF2-40B4-BE49-F238E27FC236}">
                <a16:creationId xmlns:a16="http://schemas.microsoft.com/office/drawing/2014/main" id="{EB042985-C290-4156-AE63-82A15DE49170}"/>
              </a:ext>
            </a:extLst>
          </p:cNvPr>
          <p:cNvSpPr txBox="1">
            <a:spLocks/>
          </p:cNvSpPr>
          <p:nvPr userDrawn="1"/>
        </p:nvSpPr>
        <p:spPr>
          <a:xfrm>
            <a:off x="5993" y="0"/>
            <a:ext cx="603607"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Ethics</a:t>
            </a:r>
          </a:p>
        </p:txBody>
      </p:sp>
    </p:spTree>
    <p:extLst>
      <p:ext uri="{BB962C8B-B14F-4D97-AF65-F5344CB8AC3E}">
        <p14:creationId xmlns:p14="http://schemas.microsoft.com/office/powerpoint/2010/main" val="28285420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A002C1-D494-4F2F-AB01-B0CA7DD6EE82}" type="datetime1">
              <a:rPr lang="en-US" altLang="en-US" smtClean="0"/>
              <a:t>2022-12-27</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n-US" alt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11B09A-2F24-4C7E-B406-E00EFFE48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a:t>
            </a:r>
            <a:r>
              <a:rPr lang="en-US" sz="4800" dirty="0">
                <a:solidFill>
                  <a:srgbClr val="FFFF00"/>
                </a:solidFill>
              </a:rPr>
              <a:t>25</a:t>
            </a:r>
            <a:endParaRPr lang="en-US" sz="4800" dirty="0">
              <a:solidFill>
                <a:srgbClr val="FFFF00"/>
              </a:solidFill>
              <a:cs typeface="Arial" panose="020B0604020202020204" pitchFamily="34" charset="0"/>
            </a:endParaRP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920343" y="3542946"/>
            <a:ext cx="72604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27: Unconditional Love</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a:solidFill>
                  <a:srgbClr val="FFFF00"/>
                </a:solidFill>
              </a:rPr>
              <a:t>Ethics</a:t>
            </a:r>
            <a:endParaRPr lang="en-US" altLang="en-US" sz="8000" dirty="0">
              <a:solidFill>
                <a:srgbClr val="FFFF00"/>
              </a:solidFill>
            </a:endParaRPr>
          </a:p>
        </p:txBody>
      </p:sp>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sp>
        <p:nvSpPr>
          <p:cNvPr id="8" name="TextBox 1">
            <a:extLst>
              <a:ext uri="{FF2B5EF4-FFF2-40B4-BE49-F238E27FC236}">
                <a16:creationId xmlns:a16="http://schemas.microsoft.com/office/drawing/2014/main" id="{CF5E2DB4-AFF0-4A6D-92C7-90C67F8BCB09}"/>
              </a:ext>
            </a:extLst>
          </p:cNvPr>
          <p:cNvSpPr txBox="1">
            <a:spLocks noChangeArrowheads="1"/>
          </p:cNvSpPr>
          <p:nvPr/>
        </p:nvSpPr>
        <p:spPr bwMode="auto">
          <a:xfrm>
            <a:off x="237207" y="958096"/>
            <a:ext cx="11954793" cy="1785104"/>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200" b="1" dirty="0">
                <a:solidFill>
                  <a:srgbClr val="00FF00"/>
                </a:solidFill>
                <a:latin typeface="Calibri" pitchFamily="34" charset="0"/>
                <a:cs typeface="Calibri" pitchFamily="34" charset="0"/>
              </a:rPr>
              <a:t>Elder Russell M. Nelson: </a:t>
            </a:r>
            <a:r>
              <a:rPr lang="en-US" sz="2200" dirty="0">
                <a:solidFill>
                  <a:schemeClr val="bg1"/>
                </a:solidFill>
                <a:latin typeface="Calibri" pitchFamily="34" charset="0"/>
                <a:cs typeface="Calibri" pitchFamily="34" charset="0"/>
              </a:rPr>
              <a:t>“In today’s world trembling with terror and hatred, our knowledge of divine love is of utmost importance... While divine love can be called perfect, infinite, enduring, and universal, it cannot be characterized as </a:t>
            </a:r>
            <a:r>
              <a:rPr lang="en-US" sz="2200" dirty="0">
                <a:solidFill>
                  <a:srgbClr val="FF0000"/>
                </a:solidFill>
                <a:latin typeface="Calibri" pitchFamily="34" charset="0"/>
                <a:cs typeface="Calibri" pitchFamily="34" charset="0"/>
              </a:rPr>
              <a:t>unconditional</a:t>
            </a:r>
            <a:r>
              <a:rPr lang="en-US" sz="2200" dirty="0">
                <a:solidFill>
                  <a:schemeClr val="bg1"/>
                </a:solidFill>
                <a:latin typeface="Calibri" pitchFamily="34" charset="0"/>
                <a:cs typeface="Calibri" pitchFamily="34" charset="0"/>
              </a:rPr>
              <a:t>. The word does not appear in the scriptures…The full flower of divine love and our greatest blessings from that love are </a:t>
            </a:r>
            <a:r>
              <a:rPr lang="en-US" sz="2200" dirty="0">
                <a:solidFill>
                  <a:srgbClr val="00FF00"/>
                </a:solidFill>
                <a:latin typeface="Calibri" pitchFamily="34" charset="0"/>
                <a:cs typeface="Calibri" pitchFamily="34" charset="0"/>
              </a:rPr>
              <a:t>conditional</a:t>
            </a:r>
            <a:r>
              <a:rPr lang="en-US" sz="2200" dirty="0">
                <a:solidFill>
                  <a:schemeClr val="bg1"/>
                </a:solidFill>
                <a:latin typeface="Calibri" pitchFamily="34" charset="0"/>
                <a:cs typeface="Calibri" pitchFamily="34" charset="0"/>
              </a:rPr>
              <a:t>—predicated upon our obedience to </a:t>
            </a:r>
            <a:r>
              <a:rPr lang="en-US" sz="2200" dirty="0">
                <a:solidFill>
                  <a:srgbClr val="00FF00"/>
                </a:solidFill>
                <a:latin typeface="Calibri" pitchFamily="34" charset="0"/>
                <a:cs typeface="Calibri" pitchFamily="34" charset="0"/>
              </a:rPr>
              <a:t>eternal law</a:t>
            </a:r>
            <a:r>
              <a:rPr lang="en-US" sz="2200" dirty="0">
                <a:solidFill>
                  <a:schemeClr val="bg1"/>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(Elder Nelson, “Divine Love”, 2003 Ensign)</a:t>
            </a:r>
          </a:p>
        </p:txBody>
      </p:sp>
      <p:sp>
        <p:nvSpPr>
          <p:cNvPr id="9" name="Text Box 9">
            <a:extLst>
              <a:ext uri="{FF2B5EF4-FFF2-40B4-BE49-F238E27FC236}">
                <a16:creationId xmlns:a16="http://schemas.microsoft.com/office/drawing/2014/main" id="{78389601-6228-4340-B425-9398C052ED8F}"/>
              </a:ext>
            </a:extLst>
          </p:cNvPr>
          <p:cNvSpPr txBox="1">
            <a:spLocks noChangeArrowheads="1"/>
          </p:cNvSpPr>
          <p:nvPr/>
        </p:nvSpPr>
        <p:spPr bwMode="auto">
          <a:xfrm>
            <a:off x="0" y="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FF00"/>
                </a:solidFill>
                <a:latin typeface="Calibri" panose="020F0502020204030204" pitchFamily="34" charset="0"/>
              </a:rPr>
              <a:t>DIVINE LOVE IS CONDITIONAL</a:t>
            </a:r>
          </a:p>
        </p:txBody>
      </p:sp>
      <p:sp>
        <p:nvSpPr>
          <p:cNvPr id="17" name="TextBox 4">
            <a:extLst>
              <a:ext uri="{FF2B5EF4-FFF2-40B4-BE49-F238E27FC236}">
                <a16:creationId xmlns:a16="http://schemas.microsoft.com/office/drawing/2014/main" id="{2AD65CF9-1CF4-4F3E-8D0A-F3D1C2907A9C}"/>
              </a:ext>
            </a:extLst>
          </p:cNvPr>
          <p:cNvSpPr txBox="1">
            <a:spLocks noChangeArrowheads="1"/>
          </p:cNvSpPr>
          <p:nvPr/>
        </p:nvSpPr>
        <p:spPr bwMode="auto">
          <a:xfrm>
            <a:off x="217451" y="3084255"/>
            <a:ext cx="1180239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solidFill>
                  <a:srgbClr val="00FF00"/>
                </a:solidFill>
                <a:latin typeface="Calibri" panose="020F0502020204030204" pitchFamily="34" charset="0"/>
              </a:rPr>
              <a:t>Elder Dallin H. Oaks: </a:t>
            </a:r>
            <a:r>
              <a:rPr lang="en-US" altLang="en-US" sz="2200" dirty="0">
                <a:solidFill>
                  <a:schemeClr val="bg1"/>
                </a:solidFill>
                <a:latin typeface="Calibri" panose="020F0502020204030204" pitchFamily="34" charset="0"/>
              </a:rPr>
              <a:t>Some seem to value God’s love because of their hope that His love is so great and so </a:t>
            </a:r>
            <a:r>
              <a:rPr lang="en-US" altLang="en-US" sz="2200" dirty="0">
                <a:solidFill>
                  <a:srgbClr val="FF0000"/>
                </a:solidFill>
                <a:latin typeface="Calibri" panose="020F0502020204030204" pitchFamily="34" charset="0"/>
              </a:rPr>
              <a:t>unconditional</a:t>
            </a:r>
            <a:r>
              <a:rPr lang="en-US" altLang="en-US" sz="2200" dirty="0">
                <a:solidFill>
                  <a:schemeClr val="bg1"/>
                </a:solidFill>
                <a:latin typeface="Calibri" panose="020F0502020204030204" pitchFamily="34" charset="0"/>
              </a:rPr>
              <a:t> that it will mercifully excuse them from obeying </a:t>
            </a:r>
            <a:r>
              <a:rPr lang="en-US" altLang="en-US" sz="2200" dirty="0">
                <a:solidFill>
                  <a:srgbClr val="00FF00"/>
                </a:solidFill>
                <a:latin typeface="Calibri" panose="020F0502020204030204" pitchFamily="34" charset="0"/>
              </a:rPr>
              <a:t>His laws</a:t>
            </a:r>
            <a:r>
              <a:rPr lang="en-US" altLang="en-US" sz="2200" dirty="0">
                <a:solidFill>
                  <a:schemeClr val="bg1"/>
                </a:solidFill>
                <a:latin typeface="Calibri" panose="020F0502020204030204" pitchFamily="34" charset="0"/>
              </a:rPr>
              <a:t>. In contrast, those who understand God’s plan for His children know that God’s laws are </a:t>
            </a:r>
            <a:r>
              <a:rPr lang="en-US" altLang="en-US" sz="2200" dirty="0">
                <a:solidFill>
                  <a:srgbClr val="00FF00"/>
                </a:solidFill>
                <a:latin typeface="Calibri" panose="020F0502020204030204" pitchFamily="34" charset="0"/>
              </a:rPr>
              <a:t>invariable</a:t>
            </a:r>
            <a:r>
              <a:rPr lang="en-US" altLang="en-US" sz="2200" dirty="0">
                <a:solidFill>
                  <a:schemeClr val="bg1"/>
                </a:solidFill>
                <a:latin typeface="Calibri" panose="020F0502020204030204" pitchFamily="34" charset="0"/>
              </a:rPr>
              <a:t>, which is another great evidence of His love for His children. Mercy cannot rob justice, and those who obtain mercy are ‘they who have kept the covenant and observed the commandment.’ If anyone thinks that godly or parental love for an individual grants the loved one </a:t>
            </a:r>
            <a:r>
              <a:rPr lang="en-US" altLang="en-US" sz="2200" dirty="0">
                <a:solidFill>
                  <a:srgbClr val="FF0000"/>
                </a:solidFill>
                <a:latin typeface="Calibri" panose="020F0502020204030204" pitchFamily="34" charset="0"/>
              </a:rPr>
              <a:t>license to disobey </a:t>
            </a:r>
            <a:r>
              <a:rPr lang="en-US" altLang="en-US" sz="2200" dirty="0">
                <a:solidFill>
                  <a:schemeClr val="bg1"/>
                </a:solidFill>
                <a:latin typeface="Calibri" panose="020F0502020204030204" pitchFamily="34" charset="0"/>
              </a:rPr>
              <a:t>the law, he or she does not understand either love or law. In other words, the kingdom of glory to which the Final Judgment assigns us is </a:t>
            </a:r>
            <a:r>
              <a:rPr lang="en-US" altLang="en-US" sz="2200" dirty="0">
                <a:solidFill>
                  <a:srgbClr val="00FF00"/>
                </a:solidFill>
                <a:latin typeface="Calibri" panose="020F0502020204030204" pitchFamily="34" charset="0"/>
              </a:rPr>
              <a:t>not determined by love </a:t>
            </a:r>
            <a:r>
              <a:rPr lang="en-US" altLang="en-US" sz="2200" dirty="0">
                <a:solidFill>
                  <a:schemeClr val="bg1"/>
                </a:solidFill>
                <a:latin typeface="Calibri" panose="020F0502020204030204" pitchFamily="34" charset="0"/>
              </a:rPr>
              <a:t>but by the </a:t>
            </a:r>
            <a:r>
              <a:rPr lang="en-US" altLang="en-US" sz="2200" dirty="0">
                <a:solidFill>
                  <a:srgbClr val="00FF00"/>
                </a:solidFill>
                <a:latin typeface="Calibri" panose="020F0502020204030204" pitchFamily="34" charset="0"/>
              </a:rPr>
              <a:t>law</a:t>
            </a:r>
            <a:r>
              <a:rPr lang="en-US" altLang="en-US" sz="2200" dirty="0">
                <a:solidFill>
                  <a:schemeClr val="bg1"/>
                </a:solidFill>
                <a:latin typeface="Calibri" panose="020F0502020204030204" pitchFamily="34" charset="0"/>
              </a:rPr>
              <a:t> that God has invoked in His plan to qualify us for </a:t>
            </a:r>
            <a:r>
              <a:rPr lang="en-US" altLang="en-US" sz="2200" dirty="0">
                <a:solidFill>
                  <a:srgbClr val="00FF00"/>
                </a:solidFill>
                <a:latin typeface="Calibri" panose="020F0502020204030204" pitchFamily="34" charset="0"/>
              </a:rPr>
              <a:t>eternal life</a:t>
            </a:r>
            <a:r>
              <a:rPr lang="en-US" altLang="en-US" sz="2200" dirty="0">
                <a:solidFill>
                  <a:schemeClr val="bg1"/>
                </a:solidFill>
                <a:latin typeface="Calibri" panose="020F0502020204030204" pitchFamily="34" charset="0"/>
              </a:rPr>
              <a:t>, ‘the greatest of all the gifts of God.’ </a:t>
            </a:r>
            <a:r>
              <a:rPr lang="en-US" altLang="en-US" sz="1400" dirty="0">
                <a:solidFill>
                  <a:schemeClr val="bg1"/>
                </a:solidFill>
                <a:latin typeface="Calibri" panose="020F0502020204030204" pitchFamily="34" charset="0"/>
              </a:rPr>
              <a:t>("Love and Law", Ensign, Nov. 2009)</a:t>
            </a:r>
          </a:p>
        </p:txBody>
      </p:sp>
    </p:spTree>
    <p:extLst>
      <p:ext uri="{BB962C8B-B14F-4D97-AF65-F5344CB8AC3E}">
        <p14:creationId xmlns:p14="http://schemas.microsoft.com/office/powerpoint/2010/main" val="258386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11</a:t>
            </a:fld>
            <a:endParaRPr lang="en-US" dirty="0"/>
          </a:p>
        </p:txBody>
      </p:sp>
      <p:grpSp>
        <p:nvGrpSpPr>
          <p:cNvPr id="5" name="Group 13">
            <a:extLst>
              <a:ext uri="{FF2B5EF4-FFF2-40B4-BE49-F238E27FC236}">
                <a16:creationId xmlns:a16="http://schemas.microsoft.com/office/drawing/2014/main" id="{09AE23EE-87C4-4F94-916A-BE0988111F50}"/>
              </a:ext>
            </a:extLst>
          </p:cNvPr>
          <p:cNvGrpSpPr>
            <a:grpSpLocks/>
          </p:cNvGrpSpPr>
          <p:nvPr/>
        </p:nvGrpSpPr>
        <p:grpSpPr bwMode="auto">
          <a:xfrm>
            <a:off x="0" y="0"/>
            <a:ext cx="12192000" cy="6626994"/>
            <a:chOff x="0" y="-76200"/>
            <a:chExt cx="9144000" cy="6934200"/>
          </a:xfrm>
        </p:grpSpPr>
        <p:pic>
          <p:nvPicPr>
            <p:cNvPr id="6" name="Picture 27">
              <a:extLst>
                <a:ext uri="{FF2B5EF4-FFF2-40B4-BE49-F238E27FC236}">
                  <a16:creationId xmlns:a16="http://schemas.microsoft.com/office/drawing/2014/main" id="{E75F74D7-9094-4DA1-80D8-3E5D94334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029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459F2C10-AECB-4A23-9402-C1C76C0AC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
            <a:extLst>
              <a:ext uri="{FF2B5EF4-FFF2-40B4-BE49-F238E27FC236}">
                <a16:creationId xmlns:a16="http://schemas.microsoft.com/office/drawing/2014/main" id="{F908CC9E-3233-44C9-B957-45CEC5E49B1C}"/>
              </a:ext>
            </a:extLst>
          </p:cNvPr>
          <p:cNvSpPr txBox="1">
            <a:spLocks noChangeArrowheads="1"/>
          </p:cNvSpPr>
          <p:nvPr/>
        </p:nvSpPr>
        <p:spPr bwMode="auto">
          <a:xfrm>
            <a:off x="93133" y="3869765"/>
            <a:ext cx="12006540" cy="233910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200" b="1" dirty="0">
                <a:solidFill>
                  <a:srgbClr val="00FF00"/>
                </a:solidFill>
                <a:latin typeface="Calibri" pitchFamily="34" charset="0"/>
                <a:cs typeface="Calibri" pitchFamily="34" charset="0"/>
              </a:rPr>
              <a:t>Elder David A. Bednar: </a:t>
            </a:r>
            <a:r>
              <a:rPr lang="en-US" sz="2200" dirty="0">
                <a:solidFill>
                  <a:schemeClr val="bg1"/>
                </a:solidFill>
                <a:latin typeface="Calibri" pitchFamily="34" charset="0"/>
                <a:cs typeface="Calibri" pitchFamily="34" charset="0"/>
              </a:rPr>
              <a:t>“The central feature in Lehi’s dream is the </a:t>
            </a:r>
            <a:r>
              <a:rPr lang="en-US" sz="2200" dirty="0">
                <a:solidFill>
                  <a:srgbClr val="00FF00"/>
                </a:solidFill>
                <a:latin typeface="Calibri" pitchFamily="34" charset="0"/>
                <a:cs typeface="Calibri" pitchFamily="34" charset="0"/>
              </a:rPr>
              <a:t>tree of life</a:t>
            </a:r>
            <a:r>
              <a:rPr lang="en-US" sz="2200" dirty="0">
                <a:solidFill>
                  <a:schemeClr val="bg1"/>
                </a:solidFill>
                <a:latin typeface="Calibri" pitchFamily="34" charset="0"/>
                <a:cs typeface="Calibri" pitchFamily="34" charset="0"/>
              </a:rPr>
              <a:t>—a representation of “the </a:t>
            </a:r>
            <a:r>
              <a:rPr lang="en-US" sz="2200" dirty="0">
                <a:solidFill>
                  <a:srgbClr val="00FF00"/>
                </a:solidFill>
                <a:latin typeface="Calibri" pitchFamily="34" charset="0"/>
                <a:cs typeface="Calibri" pitchFamily="34" charset="0"/>
              </a:rPr>
              <a:t>love of God</a:t>
            </a:r>
            <a:r>
              <a:rPr lang="en-US" sz="2200" dirty="0">
                <a:solidFill>
                  <a:schemeClr val="bg1"/>
                </a:solidFill>
                <a:latin typeface="Calibri" pitchFamily="34" charset="0"/>
                <a:cs typeface="Calibri" pitchFamily="34" charset="0"/>
              </a:rPr>
              <a:t>”. “For God so loved the world, that he gave his only begotten Son, </a:t>
            </a:r>
            <a:r>
              <a:rPr lang="en-US" sz="2200" dirty="0">
                <a:solidFill>
                  <a:srgbClr val="FFFF00"/>
                </a:solidFill>
                <a:latin typeface="Calibri" pitchFamily="34" charset="0"/>
                <a:cs typeface="Calibri" pitchFamily="34" charset="0"/>
              </a:rPr>
              <a:t>that whosoever believeth in him</a:t>
            </a:r>
            <a:r>
              <a:rPr lang="en-US" sz="2200" dirty="0">
                <a:solidFill>
                  <a:schemeClr val="bg1"/>
                </a:solidFill>
                <a:latin typeface="Calibri" pitchFamily="34" charset="0"/>
                <a:cs typeface="Calibri" pitchFamily="34" charset="0"/>
              </a:rPr>
              <a:t> should not perish, but have everlasting life” (John 3:16). Thus, the birth, life, and atoning sacrifice of the Lord Jesus Christ are the greatest manifestations of </a:t>
            </a:r>
            <a:r>
              <a:rPr lang="en-US" sz="2200" dirty="0">
                <a:solidFill>
                  <a:srgbClr val="00FF00"/>
                </a:solidFill>
                <a:latin typeface="Calibri" pitchFamily="34" charset="0"/>
                <a:cs typeface="Calibri" pitchFamily="34" charset="0"/>
              </a:rPr>
              <a:t>God's love </a:t>
            </a:r>
            <a:r>
              <a:rPr lang="en-US" sz="2200" dirty="0">
                <a:solidFill>
                  <a:schemeClr val="bg1"/>
                </a:solidFill>
                <a:latin typeface="Calibri" pitchFamily="34" charset="0"/>
                <a:cs typeface="Calibri" pitchFamily="34" charset="0"/>
              </a:rPr>
              <a:t>for His children...</a:t>
            </a:r>
            <a:r>
              <a:rPr lang="en-US" sz="2200" dirty="0">
                <a:solidFill>
                  <a:srgbClr val="00FF00"/>
                </a:solidFill>
                <a:latin typeface="Calibri" pitchFamily="34" charset="0"/>
                <a:cs typeface="Calibri" pitchFamily="34" charset="0"/>
              </a:rPr>
              <a:t>The fruit on the tree is a symbol for the blessings of the Atonement</a:t>
            </a:r>
            <a:r>
              <a:rPr lang="en-US" sz="2200" dirty="0">
                <a:solidFill>
                  <a:schemeClr val="bg1"/>
                </a:solidFill>
                <a:latin typeface="Calibri" pitchFamily="34" charset="0"/>
                <a:cs typeface="Calibri" pitchFamily="34" charset="0"/>
              </a:rPr>
              <a:t>. </a:t>
            </a:r>
            <a:r>
              <a:rPr lang="en-US" sz="2200" dirty="0">
                <a:solidFill>
                  <a:srgbClr val="FFFF00"/>
                </a:solidFill>
                <a:latin typeface="Calibri" pitchFamily="34" charset="0"/>
                <a:cs typeface="Calibri" pitchFamily="34" charset="0"/>
              </a:rPr>
              <a:t>Partaking</a:t>
            </a:r>
            <a:r>
              <a:rPr lang="en-US" sz="2200" dirty="0">
                <a:solidFill>
                  <a:schemeClr val="bg1"/>
                </a:solidFill>
                <a:latin typeface="Calibri" pitchFamily="34" charset="0"/>
                <a:cs typeface="Calibri" pitchFamily="34" charset="0"/>
              </a:rPr>
              <a:t> of the fruit of the tree represents the </a:t>
            </a:r>
            <a:r>
              <a:rPr lang="en-US" sz="2200" dirty="0">
                <a:solidFill>
                  <a:srgbClr val="FFFF00"/>
                </a:solidFill>
                <a:latin typeface="Calibri" pitchFamily="34" charset="0"/>
                <a:cs typeface="Calibri" pitchFamily="34" charset="0"/>
              </a:rPr>
              <a:t>receiving</a:t>
            </a:r>
            <a:r>
              <a:rPr lang="en-US" sz="2200" dirty="0">
                <a:solidFill>
                  <a:schemeClr val="bg1"/>
                </a:solidFill>
                <a:latin typeface="Calibri" pitchFamily="34" charset="0"/>
                <a:cs typeface="Calibri" pitchFamily="34" charset="0"/>
              </a:rPr>
              <a:t> of ordinances and </a:t>
            </a:r>
            <a:r>
              <a:rPr lang="en-US" sz="2200" dirty="0">
                <a:solidFill>
                  <a:srgbClr val="00FF00"/>
                </a:solidFill>
                <a:latin typeface="Calibri" pitchFamily="34" charset="0"/>
                <a:cs typeface="Calibri" pitchFamily="34" charset="0"/>
              </a:rPr>
              <a:t>covenants</a:t>
            </a:r>
            <a:r>
              <a:rPr lang="en-US" sz="2200" dirty="0">
                <a:solidFill>
                  <a:schemeClr val="bg1"/>
                </a:solidFill>
                <a:latin typeface="Calibri" pitchFamily="34" charset="0"/>
                <a:cs typeface="Calibri" pitchFamily="34" charset="0"/>
              </a:rPr>
              <a:t> whereby the Atonement can become fully efficacious in our lives. </a:t>
            </a:r>
            <a:r>
              <a:rPr lang="en-US" sz="1400" dirty="0">
                <a:solidFill>
                  <a:schemeClr val="bg1"/>
                </a:solidFill>
                <a:latin typeface="Calibri" pitchFamily="34" charset="0"/>
                <a:cs typeface="Calibri" pitchFamily="34" charset="0"/>
              </a:rPr>
              <a:t>(Elder Bednar, “Lehi’s Dream”, Oct. 2011 General Conference)</a:t>
            </a:r>
          </a:p>
        </p:txBody>
      </p:sp>
      <p:sp>
        <p:nvSpPr>
          <p:cNvPr id="9" name="Text Box 9">
            <a:extLst>
              <a:ext uri="{FF2B5EF4-FFF2-40B4-BE49-F238E27FC236}">
                <a16:creationId xmlns:a16="http://schemas.microsoft.com/office/drawing/2014/main" id="{9A2377EE-742E-4865-816B-261394A1FC65}"/>
              </a:ext>
            </a:extLst>
          </p:cNvPr>
          <p:cNvSpPr txBox="1">
            <a:spLocks noChangeArrowheads="1"/>
          </p:cNvSpPr>
          <p:nvPr/>
        </p:nvSpPr>
        <p:spPr bwMode="auto">
          <a:xfrm>
            <a:off x="1303946" y="0"/>
            <a:ext cx="1088805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FF00"/>
                </a:solidFill>
                <a:latin typeface="Calibri" panose="020F0502020204030204" pitchFamily="34" charset="0"/>
              </a:rPr>
              <a:t>BECAUSE THE TREE OF LIFE IS CONDITIONAL</a:t>
            </a:r>
          </a:p>
        </p:txBody>
      </p:sp>
      <p:grpSp>
        <p:nvGrpSpPr>
          <p:cNvPr id="11" name="Group 32">
            <a:extLst>
              <a:ext uri="{FF2B5EF4-FFF2-40B4-BE49-F238E27FC236}">
                <a16:creationId xmlns:a16="http://schemas.microsoft.com/office/drawing/2014/main" id="{A6F0F0B9-D454-4398-8926-AB6AF69C72D3}"/>
              </a:ext>
            </a:extLst>
          </p:cNvPr>
          <p:cNvGrpSpPr>
            <a:grpSpLocks/>
          </p:cNvGrpSpPr>
          <p:nvPr/>
        </p:nvGrpSpPr>
        <p:grpSpPr bwMode="auto">
          <a:xfrm>
            <a:off x="11107686" y="73794"/>
            <a:ext cx="991181" cy="990446"/>
            <a:chOff x="457200" y="2133600"/>
            <a:chExt cx="990600" cy="990974"/>
          </a:xfrm>
        </p:grpSpPr>
        <p:sp>
          <p:nvSpPr>
            <p:cNvPr id="12" name="Oval 139">
              <a:extLst>
                <a:ext uri="{FF2B5EF4-FFF2-40B4-BE49-F238E27FC236}">
                  <a16:creationId xmlns:a16="http://schemas.microsoft.com/office/drawing/2014/main" id="{E209C1B5-22EE-4D30-9962-EB78420BBDF3}"/>
                </a:ext>
              </a:extLst>
            </p:cNvPr>
            <p:cNvSpPr>
              <a:spLocks noChangeArrowheads="1"/>
            </p:cNvSpPr>
            <p:nvPr/>
          </p:nvSpPr>
          <p:spPr bwMode="auto">
            <a:xfrm>
              <a:off x="457200" y="2133600"/>
              <a:ext cx="990600" cy="990974"/>
            </a:xfrm>
            <a:prstGeom prst="ellipse">
              <a:avLst/>
            </a:prstGeom>
            <a:solidFill>
              <a:schemeClr val="bg1"/>
            </a:solidFill>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13" name="Text Box 9">
              <a:extLst>
                <a:ext uri="{FF2B5EF4-FFF2-40B4-BE49-F238E27FC236}">
                  <a16:creationId xmlns:a16="http://schemas.microsoft.com/office/drawing/2014/main" id="{6D77458D-75AC-4E61-8972-3454F381022E}"/>
                </a:ext>
              </a:extLst>
            </p:cNvPr>
            <p:cNvSpPr txBox="1">
              <a:spLocks noChangeArrowheads="1"/>
            </p:cNvSpPr>
            <p:nvPr/>
          </p:nvSpPr>
          <p:spPr bwMode="auto">
            <a:xfrm>
              <a:off x="654374" y="2296195"/>
              <a:ext cx="58433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latin typeface="Calibri" panose="020F0502020204030204" pitchFamily="34" charset="0"/>
                </a:rPr>
                <a:t>LIFE</a:t>
              </a:r>
            </a:p>
            <a:p>
              <a:pPr algn="ctr" eaLnBrk="1" hangingPunct="1"/>
              <a:endParaRPr lang="en-US" altLang="en-US" sz="900" b="1" dirty="0">
                <a:latin typeface="Calibri" panose="020F0502020204030204" pitchFamily="34" charset="0"/>
              </a:endParaRPr>
            </a:p>
            <a:p>
              <a:pPr algn="ctr" eaLnBrk="1" hangingPunct="1"/>
              <a:r>
                <a:rPr lang="en-US" altLang="en-US" sz="1400" b="1" dirty="0">
                  <a:latin typeface="Calibri" panose="020F0502020204030204" pitchFamily="34" charset="0"/>
                </a:rPr>
                <a:t>LOVE</a:t>
              </a:r>
            </a:p>
          </p:txBody>
        </p:sp>
        <p:sp>
          <p:nvSpPr>
            <p:cNvPr id="14" name="Line 48">
              <a:extLst>
                <a:ext uri="{FF2B5EF4-FFF2-40B4-BE49-F238E27FC236}">
                  <a16:creationId xmlns:a16="http://schemas.microsoft.com/office/drawing/2014/main" id="{EA257024-EF20-4C66-92F0-FFEFFF173FAA}"/>
                </a:ext>
              </a:extLst>
            </p:cNvPr>
            <p:cNvSpPr>
              <a:spLocks noChangeShapeType="1"/>
            </p:cNvSpPr>
            <p:nvPr/>
          </p:nvSpPr>
          <p:spPr bwMode="auto">
            <a:xfrm>
              <a:off x="566396" y="2634690"/>
              <a:ext cx="77665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5" name="Picture 14">
            <a:extLst>
              <a:ext uri="{FF2B5EF4-FFF2-40B4-BE49-F238E27FC236}">
                <a16:creationId xmlns:a16="http://schemas.microsoft.com/office/drawing/2014/main" id="{579B0520-E475-44DA-9FCB-D217F64DD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5664"/>
            <a:ext cx="4473972" cy="3063336"/>
          </a:xfrm>
          <a:prstGeom prst="rect">
            <a:avLst/>
          </a:prstGeom>
        </p:spPr>
      </p:pic>
      <p:sp>
        <p:nvSpPr>
          <p:cNvPr id="16" name="Rectangle 15">
            <a:extLst>
              <a:ext uri="{FF2B5EF4-FFF2-40B4-BE49-F238E27FC236}">
                <a16:creationId xmlns:a16="http://schemas.microsoft.com/office/drawing/2014/main" id="{CCDA1917-85D3-4C4B-B63F-63A58F291E05}"/>
              </a:ext>
            </a:extLst>
          </p:cNvPr>
          <p:cNvSpPr/>
          <p:nvPr/>
        </p:nvSpPr>
        <p:spPr>
          <a:xfrm>
            <a:off x="3940572" y="2257810"/>
            <a:ext cx="8149828" cy="1446550"/>
          </a:xfrm>
          <a:prstGeom prst="rect">
            <a:avLst/>
          </a:prstGeom>
        </p:spPr>
        <p:txBody>
          <a:bodyPr wrap="square">
            <a:spAutoFit/>
          </a:bodyPr>
          <a:lstStyle/>
          <a:p>
            <a:pPr marL="0" marR="0">
              <a:spcBef>
                <a:spcPts val="0"/>
              </a:spcBef>
              <a:spcAft>
                <a:spcPts val="0"/>
              </a:spcAft>
            </a:pPr>
            <a:r>
              <a:rPr lang="en-US" sz="2200" b="1" dirty="0">
                <a:solidFill>
                  <a:srgbClr val="00FF00"/>
                </a:solidFill>
                <a:latin typeface="+mn-lt"/>
              </a:rPr>
              <a:t>D&amp;C 138:3-4 </a:t>
            </a:r>
            <a:r>
              <a:rPr lang="en-US" sz="2200" dirty="0">
                <a:solidFill>
                  <a:schemeClr val="bg1"/>
                </a:solidFill>
                <a:latin typeface="+mn-lt"/>
              </a:rPr>
              <a:t>And the great and wonderful </a:t>
            </a:r>
            <a:r>
              <a:rPr lang="en-US" sz="2200" dirty="0">
                <a:solidFill>
                  <a:srgbClr val="00FF00"/>
                </a:solidFill>
                <a:latin typeface="+mn-lt"/>
              </a:rPr>
              <a:t>love</a:t>
            </a:r>
            <a:r>
              <a:rPr lang="en-US" sz="2200" dirty="0">
                <a:solidFill>
                  <a:schemeClr val="bg1"/>
                </a:solidFill>
                <a:latin typeface="+mn-lt"/>
              </a:rPr>
              <a:t> </a:t>
            </a:r>
            <a:r>
              <a:rPr lang="en-US" sz="2200" dirty="0">
                <a:solidFill>
                  <a:srgbClr val="00FF00"/>
                </a:solidFill>
                <a:latin typeface="+mn-lt"/>
              </a:rPr>
              <a:t>made manifest </a:t>
            </a:r>
            <a:r>
              <a:rPr lang="en-US" sz="2200" dirty="0">
                <a:solidFill>
                  <a:schemeClr val="bg1"/>
                </a:solidFill>
                <a:latin typeface="+mn-lt"/>
              </a:rPr>
              <a:t>by the Father and the Son in the coming of the Redeemer into the world; That through his </a:t>
            </a:r>
            <a:r>
              <a:rPr lang="en-US" sz="2200" dirty="0">
                <a:solidFill>
                  <a:srgbClr val="00FF00"/>
                </a:solidFill>
                <a:latin typeface="+mn-lt"/>
              </a:rPr>
              <a:t>atonement</a:t>
            </a:r>
            <a:r>
              <a:rPr lang="en-US" sz="2200" dirty="0">
                <a:solidFill>
                  <a:schemeClr val="bg1"/>
                </a:solidFill>
                <a:latin typeface="+mn-lt"/>
              </a:rPr>
              <a:t>, and by obedience to the principles of the gospel, mankind </a:t>
            </a:r>
            <a:r>
              <a:rPr lang="en-US" sz="2200" b="1" dirty="0">
                <a:solidFill>
                  <a:srgbClr val="FFFF00"/>
                </a:solidFill>
                <a:latin typeface="+mn-lt"/>
              </a:rPr>
              <a:t>might</a:t>
            </a:r>
            <a:r>
              <a:rPr lang="en-US" sz="2200" dirty="0">
                <a:solidFill>
                  <a:schemeClr val="bg1"/>
                </a:solidFill>
                <a:latin typeface="+mn-lt"/>
              </a:rPr>
              <a:t> be saved.</a:t>
            </a:r>
          </a:p>
        </p:txBody>
      </p:sp>
      <p:sp>
        <p:nvSpPr>
          <p:cNvPr id="2" name="Rectangle 1">
            <a:extLst>
              <a:ext uri="{FF2B5EF4-FFF2-40B4-BE49-F238E27FC236}">
                <a16:creationId xmlns:a16="http://schemas.microsoft.com/office/drawing/2014/main" id="{A3C58588-E133-480A-863E-AB5727F72216}"/>
              </a:ext>
            </a:extLst>
          </p:cNvPr>
          <p:cNvSpPr/>
          <p:nvPr/>
        </p:nvSpPr>
        <p:spPr>
          <a:xfrm>
            <a:off x="3940572" y="718937"/>
            <a:ext cx="7217745" cy="769441"/>
          </a:xfrm>
          <a:prstGeom prst="rect">
            <a:avLst/>
          </a:prstGeom>
        </p:spPr>
        <p:txBody>
          <a:bodyPr wrap="square">
            <a:spAutoFit/>
          </a:bodyPr>
          <a:lstStyle/>
          <a:p>
            <a:r>
              <a:rPr lang="en-US" sz="2200" b="1" dirty="0">
                <a:solidFill>
                  <a:srgbClr val="00FF00"/>
                </a:solidFill>
                <a:latin typeface="+mn-lt"/>
              </a:rPr>
              <a:t>Elder Christofferson: </a:t>
            </a:r>
            <a:r>
              <a:rPr lang="en-US" sz="2200" dirty="0">
                <a:solidFill>
                  <a:schemeClr val="bg1"/>
                </a:solidFill>
                <a:latin typeface="+mn-lt"/>
              </a:rPr>
              <a:t>“Christ died not to </a:t>
            </a:r>
            <a:r>
              <a:rPr lang="en-US" sz="2200" dirty="0">
                <a:solidFill>
                  <a:srgbClr val="FF0000"/>
                </a:solidFill>
                <a:latin typeface="+mn-lt"/>
              </a:rPr>
              <a:t>save indiscriminately</a:t>
            </a:r>
            <a:r>
              <a:rPr lang="en-US" sz="2200" dirty="0">
                <a:solidFill>
                  <a:schemeClr val="bg1"/>
                </a:solidFill>
                <a:latin typeface="+mn-lt"/>
              </a:rPr>
              <a:t> but to offer repentance.”</a:t>
            </a:r>
          </a:p>
        </p:txBody>
      </p:sp>
      <p:sp>
        <p:nvSpPr>
          <p:cNvPr id="3" name="Rectangle 2">
            <a:extLst>
              <a:ext uri="{FF2B5EF4-FFF2-40B4-BE49-F238E27FC236}">
                <a16:creationId xmlns:a16="http://schemas.microsoft.com/office/drawing/2014/main" id="{658BE014-B84D-499D-8CEC-EC45966E6D35}"/>
              </a:ext>
            </a:extLst>
          </p:cNvPr>
          <p:cNvSpPr/>
          <p:nvPr/>
        </p:nvSpPr>
        <p:spPr>
          <a:xfrm>
            <a:off x="3940572" y="1477646"/>
            <a:ext cx="8463095" cy="769441"/>
          </a:xfrm>
          <a:prstGeom prst="rect">
            <a:avLst/>
          </a:prstGeom>
        </p:spPr>
        <p:txBody>
          <a:bodyPr wrap="square">
            <a:spAutoFit/>
          </a:bodyPr>
          <a:lstStyle/>
          <a:p>
            <a:r>
              <a:rPr lang="en-US" sz="2200" b="1" dirty="0">
                <a:solidFill>
                  <a:srgbClr val="00FF00"/>
                </a:solidFill>
                <a:latin typeface="+mn-lt"/>
              </a:rPr>
              <a:t>Alma 43:13 </a:t>
            </a:r>
            <a:r>
              <a:rPr lang="en-US" sz="2200" dirty="0">
                <a:solidFill>
                  <a:schemeClr val="bg1"/>
                </a:solidFill>
                <a:latin typeface="+mn-lt"/>
              </a:rPr>
              <a:t>“Therefore, according to justice, the plan of redemption could not be brought about, only on </a:t>
            </a:r>
            <a:r>
              <a:rPr lang="en-US" sz="2200" b="1" dirty="0">
                <a:solidFill>
                  <a:srgbClr val="FFFF00"/>
                </a:solidFill>
                <a:latin typeface="+mn-lt"/>
              </a:rPr>
              <a:t>conditions</a:t>
            </a:r>
            <a:r>
              <a:rPr lang="en-US" sz="2200" b="1" dirty="0">
                <a:solidFill>
                  <a:schemeClr val="bg1"/>
                </a:solidFill>
                <a:latin typeface="+mn-lt"/>
              </a:rPr>
              <a:t> </a:t>
            </a:r>
            <a:r>
              <a:rPr lang="en-US" sz="2200" dirty="0">
                <a:solidFill>
                  <a:schemeClr val="bg1"/>
                </a:solidFill>
                <a:latin typeface="+mn-lt"/>
              </a:rPr>
              <a:t>of repentance…” </a:t>
            </a:r>
          </a:p>
        </p:txBody>
      </p:sp>
    </p:spTree>
    <p:extLst>
      <p:ext uri="{BB962C8B-B14F-4D97-AF65-F5344CB8AC3E}">
        <p14:creationId xmlns:p14="http://schemas.microsoft.com/office/powerpoint/2010/main" val="5956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12</a:t>
            </a:fld>
            <a:endParaRPr lang="en-US" dirty="0"/>
          </a:p>
        </p:txBody>
      </p:sp>
      <p:sp>
        <p:nvSpPr>
          <p:cNvPr id="5" name="TextBox 1">
            <a:extLst>
              <a:ext uri="{FF2B5EF4-FFF2-40B4-BE49-F238E27FC236}">
                <a16:creationId xmlns:a16="http://schemas.microsoft.com/office/drawing/2014/main" id="{93A3E826-17C1-430D-A3AA-916FE30ED5D3}"/>
              </a:ext>
            </a:extLst>
          </p:cNvPr>
          <p:cNvSpPr txBox="1">
            <a:spLocks noChangeArrowheads="1"/>
          </p:cNvSpPr>
          <p:nvPr/>
        </p:nvSpPr>
        <p:spPr bwMode="auto">
          <a:xfrm>
            <a:off x="89645" y="3200400"/>
            <a:ext cx="95744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FF00"/>
                </a:solidFill>
                <a:latin typeface="Calibri" panose="020F0502020204030204" pitchFamily="34" charset="0"/>
              </a:rPr>
              <a:t>President Brigham Young </a:t>
            </a:r>
          </a:p>
          <a:p>
            <a:pPr eaLnBrk="1" hangingPunct="1"/>
            <a:r>
              <a:rPr lang="en-US" altLang="en-US" sz="2000" dirty="0">
                <a:solidFill>
                  <a:schemeClr val="bg1"/>
                </a:solidFill>
                <a:latin typeface="Calibri" panose="020F0502020204030204" pitchFamily="34" charset="0"/>
              </a:rPr>
              <a:t>“It is written, ‘</a:t>
            </a:r>
            <a:r>
              <a:rPr lang="en-US" altLang="en-US" sz="2000" dirty="0">
                <a:solidFill>
                  <a:srgbClr val="FFFF00"/>
                </a:solidFill>
                <a:latin typeface="Calibri" panose="020F0502020204030204" pitchFamily="34" charset="0"/>
              </a:rPr>
              <a:t>Love your enemies</a:t>
            </a:r>
            <a:r>
              <a:rPr lang="en-US" altLang="en-US" sz="2000" dirty="0">
                <a:solidFill>
                  <a:schemeClr val="bg1"/>
                </a:solidFill>
                <a:latin typeface="Calibri" panose="020F0502020204030204" pitchFamily="34" charset="0"/>
              </a:rPr>
              <a:t>’ … I do not think the term was any more </a:t>
            </a:r>
            <a:r>
              <a:rPr lang="en-US" altLang="en-US" sz="2000" dirty="0">
                <a:solidFill>
                  <a:srgbClr val="FF0000"/>
                </a:solidFill>
                <a:latin typeface="Calibri" panose="020F0502020204030204" pitchFamily="34" charset="0"/>
              </a:rPr>
              <a:t>misapplied</a:t>
            </a:r>
            <a:r>
              <a:rPr lang="en-US" altLang="en-US" sz="2000" dirty="0">
                <a:solidFill>
                  <a:schemeClr val="bg1"/>
                </a:solidFill>
                <a:latin typeface="Calibri" panose="020F0502020204030204" pitchFamily="34" charset="0"/>
              </a:rPr>
              <a:t> than when the Apostles wrote, ‘Love your enemies;’ for I do not believe a word of that.” </a:t>
            </a:r>
            <a:r>
              <a:rPr lang="en-US" altLang="en-US" sz="1400" dirty="0">
                <a:solidFill>
                  <a:schemeClr val="bg1"/>
                </a:solidFill>
                <a:latin typeface="+mn-lt"/>
              </a:rPr>
              <a:t>(JD 8: 157)</a:t>
            </a:r>
            <a:endParaRPr lang="en-US" altLang="en-US" sz="1400" i="1" dirty="0">
              <a:solidFill>
                <a:schemeClr val="bg1"/>
              </a:solidFill>
              <a:latin typeface="+mn-lt"/>
            </a:endParaRPr>
          </a:p>
        </p:txBody>
      </p:sp>
      <p:sp>
        <p:nvSpPr>
          <p:cNvPr id="6" name="Text Box 9">
            <a:extLst>
              <a:ext uri="{FF2B5EF4-FFF2-40B4-BE49-F238E27FC236}">
                <a16:creationId xmlns:a16="http://schemas.microsoft.com/office/drawing/2014/main" id="{D35EA2F4-3139-4072-89DE-16368B2EF974}"/>
              </a:ext>
            </a:extLst>
          </p:cNvPr>
          <p:cNvSpPr txBox="1">
            <a:spLocks noChangeArrowheads="1"/>
          </p:cNvSpPr>
          <p:nvPr/>
        </p:nvSpPr>
        <p:spPr bwMode="auto">
          <a:xfrm>
            <a:off x="0" y="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FFFF00"/>
                </a:solidFill>
                <a:latin typeface="Calibri" panose="020F0502020204030204" pitchFamily="34" charset="0"/>
              </a:rPr>
              <a:t>What about love of enemies?</a:t>
            </a:r>
          </a:p>
        </p:txBody>
      </p:sp>
      <p:sp>
        <p:nvSpPr>
          <p:cNvPr id="7" name="TextBox 1">
            <a:extLst>
              <a:ext uri="{FF2B5EF4-FFF2-40B4-BE49-F238E27FC236}">
                <a16:creationId xmlns:a16="http://schemas.microsoft.com/office/drawing/2014/main" id="{B2E8CF22-593D-4DF5-B57A-9D46206E4C3D}"/>
              </a:ext>
            </a:extLst>
          </p:cNvPr>
          <p:cNvSpPr txBox="1">
            <a:spLocks noChangeArrowheads="1"/>
          </p:cNvSpPr>
          <p:nvPr/>
        </p:nvSpPr>
        <p:spPr bwMode="auto">
          <a:xfrm>
            <a:off x="89644" y="4461808"/>
            <a:ext cx="119813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chemeClr val="bg1"/>
                </a:solidFill>
                <a:latin typeface="Calibri" panose="020F0502020204030204" pitchFamily="34" charset="0"/>
              </a:rPr>
              <a:t>“‘Love your enemies!’ </a:t>
            </a:r>
            <a:r>
              <a:rPr lang="en-US" altLang="en-US" sz="2000" dirty="0">
                <a:solidFill>
                  <a:srgbClr val="FF0000"/>
                </a:solidFill>
                <a:latin typeface="Calibri" panose="020F0502020204030204" pitchFamily="34" charset="0"/>
              </a:rPr>
              <a:t>What, love hell? </a:t>
            </a:r>
            <a:r>
              <a:rPr lang="en-US" altLang="en-US" sz="2000" dirty="0">
                <a:solidFill>
                  <a:schemeClr val="bg1"/>
                </a:solidFill>
                <a:latin typeface="Calibri" panose="020F0502020204030204" pitchFamily="34" charset="0"/>
              </a:rPr>
              <a:t>When people do that, they get where </a:t>
            </a:r>
            <a:r>
              <a:rPr lang="en-US" altLang="en-US" sz="2000" dirty="0">
                <a:solidFill>
                  <a:srgbClr val="FF0000"/>
                </a:solidFill>
                <a:latin typeface="Calibri" panose="020F0502020204030204" pitchFamily="34" charset="0"/>
              </a:rPr>
              <a:t>devils</a:t>
            </a:r>
            <a:r>
              <a:rPr lang="en-US" altLang="en-US" sz="2000" dirty="0">
                <a:solidFill>
                  <a:schemeClr val="bg1"/>
                </a:solidFill>
                <a:latin typeface="Calibri" panose="020F0502020204030204" pitchFamily="34" charset="0"/>
              </a:rPr>
              <a:t> are. If </a:t>
            </a:r>
          </a:p>
          <a:p>
            <a:pPr eaLnBrk="1" hangingPunct="1"/>
            <a:r>
              <a:rPr lang="en-US" altLang="en-US" sz="2000" dirty="0">
                <a:solidFill>
                  <a:schemeClr val="bg1"/>
                </a:solidFill>
                <a:latin typeface="Calibri" panose="020F0502020204030204" pitchFamily="34" charset="0"/>
              </a:rPr>
              <a:t>it had been written, ‘Love the spirits God has placed in tabernacles, and </a:t>
            </a:r>
            <a:r>
              <a:rPr lang="en-US" altLang="en-US" sz="2000" dirty="0">
                <a:solidFill>
                  <a:srgbClr val="00FF00"/>
                </a:solidFill>
                <a:latin typeface="Calibri" panose="020F0502020204030204" pitchFamily="34" charset="0"/>
              </a:rPr>
              <a:t>try to reclaim them </a:t>
            </a:r>
          </a:p>
          <a:p>
            <a:pPr eaLnBrk="1" hangingPunct="1"/>
            <a:r>
              <a:rPr lang="en-US" altLang="en-US" sz="2000" dirty="0">
                <a:solidFill>
                  <a:schemeClr val="bg1"/>
                </a:solidFill>
                <a:latin typeface="Calibri" panose="020F0502020204030204" pitchFamily="34" charset="0"/>
              </a:rPr>
              <a:t>and </a:t>
            </a:r>
            <a:r>
              <a:rPr lang="en-US" altLang="en-US" sz="2000" dirty="0">
                <a:solidFill>
                  <a:srgbClr val="00FF00"/>
                </a:solidFill>
                <a:latin typeface="Calibri" panose="020F0502020204030204" pitchFamily="34" charset="0"/>
              </a:rPr>
              <a:t>do them good</a:t>
            </a:r>
            <a:r>
              <a:rPr lang="en-US" altLang="en-US" sz="2000" dirty="0">
                <a:solidFill>
                  <a:schemeClr val="bg1"/>
                </a:solidFill>
                <a:latin typeface="Calibri" panose="020F0502020204030204" pitchFamily="34" charset="0"/>
              </a:rPr>
              <a:t>, and pray for those who despitefully use you,’ I would feed and clothe </a:t>
            </a:r>
          </a:p>
          <a:p>
            <a:pPr eaLnBrk="1" hangingPunct="1"/>
            <a:r>
              <a:rPr lang="en-US" altLang="en-US" sz="2000" dirty="0">
                <a:solidFill>
                  <a:schemeClr val="bg1"/>
                </a:solidFill>
                <a:latin typeface="Calibri" panose="020F0502020204030204" pitchFamily="34" charset="0"/>
              </a:rPr>
              <a:t>them, </a:t>
            </a:r>
            <a:r>
              <a:rPr lang="en-US" altLang="en-US" sz="2000" dirty="0">
                <a:solidFill>
                  <a:srgbClr val="00FF00"/>
                </a:solidFill>
                <a:latin typeface="Calibri" panose="020F0502020204030204" pitchFamily="34" charset="0"/>
              </a:rPr>
              <a:t>take peculiar care of them, and place them where they would not hurt any body</a:t>
            </a:r>
            <a:r>
              <a:rPr lang="en-US" altLang="en-US" sz="2000" dirty="0">
                <a:solidFill>
                  <a:schemeClr val="bg1"/>
                </a:solidFill>
                <a:latin typeface="Calibri" panose="020F0502020204030204" pitchFamily="34" charset="0"/>
              </a:rPr>
              <a:t>. You may think that I am disputing the Bible. If you understood what the Lord means when he talks about loving his children, you would understand that he does not love them as they are now; for he </a:t>
            </a:r>
            <a:r>
              <a:rPr lang="en-US" altLang="en-US" sz="2000" dirty="0">
                <a:solidFill>
                  <a:srgbClr val="00FF00"/>
                </a:solidFill>
                <a:latin typeface="Calibri" panose="020F0502020204030204" pitchFamily="34" charset="0"/>
              </a:rPr>
              <a:t>hates </a:t>
            </a:r>
            <a:r>
              <a:rPr lang="en-US" altLang="en-US" sz="2000" dirty="0">
                <a:solidFill>
                  <a:schemeClr val="bg1"/>
                </a:solidFill>
                <a:latin typeface="Calibri" panose="020F0502020204030204" pitchFamily="34" charset="0"/>
              </a:rPr>
              <a:t>and is </a:t>
            </a:r>
            <a:r>
              <a:rPr lang="en-US" altLang="en-US" sz="2000" dirty="0">
                <a:solidFill>
                  <a:srgbClr val="00FF00"/>
                </a:solidFill>
                <a:latin typeface="Calibri" panose="020F0502020204030204" pitchFamily="34" charset="0"/>
              </a:rPr>
              <a:t>angry with the wicked</a:t>
            </a:r>
            <a:r>
              <a:rPr lang="en-US" altLang="en-US" sz="2000" dirty="0">
                <a:solidFill>
                  <a:schemeClr val="bg1"/>
                </a:solidFill>
                <a:latin typeface="Calibri" panose="020F0502020204030204" pitchFamily="34" charset="0"/>
              </a:rPr>
              <a:t>.” </a:t>
            </a:r>
            <a:r>
              <a:rPr lang="en-US" altLang="en-US" sz="1400" dirty="0">
                <a:solidFill>
                  <a:schemeClr val="bg1"/>
                </a:solidFill>
                <a:latin typeface="Calibri" panose="020F0502020204030204" pitchFamily="34" charset="0"/>
              </a:rPr>
              <a:t>(JD 8:157)</a:t>
            </a:r>
            <a:endParaRPr lang="en-US" altLang="en-US" sz="1400" i="1" dirty="0">
              <a:solidFill>
                <a:schemeClr val="bg1"/>
              </a:solidFill>
              <a:latin typeface="Calibri" panose="020F0502020204030204" pitchFamily="34" charset="0"/>
            </a:endParaRPr>
          </a:p>
        </p:txBody>
      </p:sp>
      <p:sp>
        <p:nvSpPr>
          <p:cNvPr id="13" name="TextBox 1">
            <a:extLst>
              <a:ext uri="{FF2B5EF4-FFF2-40B4-BE49-F238E27FC236}">
                <a16:creationId xmlns:a16="http://schemas.microsoft.com/office/drawing/2014/main" id="{7C44E5B0-7D9F-403D-9DBF-4E5B63A630F5}"/>
              </a:ext>
            </a:extLst>
          </p:cNvPr>
          <p:cNvSpPr txBox="1">
            <a:spLocks noChangeArrowheads="1"/>
          </p:cNvSpPr>
          <p:nvPr/>
        </p:nvSpPr>
        <p:spPr bwMode="auto">
          <a:xfrm>
            <a:off x="120966" y="803412"/>
            <a:ext cx="599556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FF0000"/>
                </a:solidFill>
                <a:latin typeface="Calibri" panose="020F0502020204030204" pitchFamily="34" charset="0"/>
              </a:rPr>
              <a:t>DUTY ETHICS </a:t>
            </a:r>
            <a:endParaRPr lang="en-US" altLang="en-US" b="1" dirty="0">
              <a:solidFill>
                <a:srgbClr val="FF0000"/>
              </a:solidFill>
              <a:latin typeface="Calibri" panose="020F0502020204030204" pitchFamily="34" charset="0"/>
            </a:endParaRPr>
          </a:p>
          <a:p>
            <a:pPr eaLnBrk="1" hangingPunct="1"/>
            <a:r>
              <a:rPr lang="en-US" altLang="en-US" sz="2000" b="1" dirty="0">
                <a:solidFill>
                  <a:srgbClr val="FF0000"/>
                </a:solidFill>
                <a:latin typeface="Calibri" panose="020F0502020204030204" pitchFamily="34" charset="0"/>
              </a:rPr>
              <a:t>Matt 5:44</a:t>
            </a:r>
            <a:r>
              <a:rPr lang="en-US" altLang="en-US" sz="2000" b="1" dirty="0">
                <a:solidFill>
                  <a:schemeClr val="bg1"/>
                </a:solidFill>
                <a:latin typeface="Calibri" panose="020F0502020204030204" pitchFamily="34" charset="0"/>
              </a:rPr>
              <a:t> </a:t>
            </a:r>
            <a:r>
              <a:rPr lang="en-US" altLang="en-US" sz="2000" dirty="0">
                <a:solidFill>
                  <a:schemeClr val="bg1"/>
                </a:solidFill>
                <a:latin typeface="Calibri" panose="020F0502020204030204" pitchFamily="34" charset="0"/>
              </a:rPr>
              <a:t>… But I say unto you, </a:t>
            </a:r>
            <a:r>
              <a:rPr lang="en-US" altLang="en-US" sz="2000" dirty="0">
                <a:solidFill>
                  <a:srgbClr val="FFFF00"/>
                </a:solidFill>
                <a:latin typeface="Calibri" panose="020F0502020204030204" pitchFamily="34" charset="0"/>
              </a:rPr>
              <a:t>Love your enemies </a:t>
            </a:r>
            <a:r>
              <a:rPr lang="en-US" altLang="en-US" sz="2000" dirty="0">
                <a:solidFill>
                  <a:srgbClr val="FF0000"/>
                </a:solidFill>
                <a:latin typeface="Calibri" panose="020F0502020204030204" pitchFamily="34" charset="0"/>
              </a:rPr>
              <a:t>[unconditionally…the same as your friends and family]</a:t>
            </a:r>
            <a:r>
              <a:rPr lang="en-US" altLang="en-US" sz="2000" dirty="0">
                <a:solidFill>
                  <a:schemeClr val="bg1"/>
                </a:solidFill>
                <a:latin typeface="Calibri" panose="020F0502020204030204" pitchFamily="34" charset="0"/>
              </a:rPr>
              <a:t>, bless them that curse you, do good to them that hate you, and pray for them which despitefully use you, and persecute you;</a:t>
            </a:r>
          </a:p>
        </p:txBody>
      </p:sp>
      <p:cxnSp>
        <p:nvCxnSpPr>
          <p:cNvPr id="18" name="Straight Connector 17">
            <a:extLst>
              <a:ext uri="{FF2B5EF4-FFF2-40B4-BE49-F238E27FC236}">
                <a16:creationId xmlns:a16="http://schemas.microsoft.com/office/drawing/2014/main" id="{7C9A678F-DAEC-4E6E-86C9-CD6D9C8F756B}"/>
              </a:ext>
            </a:extLst>
          </p:cNvPr>
          <p:cNvCxnSpPr>
            <a:cxnSpLocks/>
          </p:cNvCxnSpPr>
          <p:nvPr/>
        </p:nvCxnSpPr>
        <p:spPr>
          <a:xfrm>
            <a:off x="6080638" y="939241"/>
            <a:ext cx="15362" cy="180247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TextBox 1">
            <a:extLst>
              <a:ext uri="{FF2B5EF4-FFF2-40B4-BE49-F238E27FC236}">
                <a16:creationId xmlns:a16="http://schemas.microsoft.com/office/drawing/2014/main" id="{A4E318A9-13EB-4CA9-9539-8048A904ED9C}"/>
              </a:ext>
            </a:extLst>
          </p:cNvPr>
          <p:cNvSpPr txBox="1">
            <a:spLocks noChangeArrowheads="1"/>
          </p:cNvSpPr>
          <p:nvPr/>
        </p:nvSpPr>
        <p:spPr bwMode="auto">
          <a:xfrm>
            <a:off x="6268870" y="818852"/>
            <a:ext cx="584693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FF00"/>
                </a:solidFill>
                <a:latin typeface="Calibri" panose="020F0502020204030204" pitchFamily="34" charset="0"/>
              </a:rPr>
              <a:t>VALUE ETHICS </a:t>
            </a:r>
          </a:p>
          <a:p>
            <a:pPr eaLnBrk="1" hangingPunct="1"/>
            <a:r>
              <a:rPr lang="en-US" altLang="en-US" sz="2000" b="1" dirty="0">
                <a:solidFill>
                  <a:srgbClr val="00FF00"/>
                </a:solidFill>
                <a:latin typeface="Calibri" panose="020F0502020204030204" pitchFamily="34" charset="0"/>
              </a:rPr>
              <a:t>Matt 5:44 </a:t>
            </a:r>
            <a:r>
              <a:rPr lang="en-US" altLang="en-US" sz="2000" dirty="0">
                <a:solidFill>
                  <a:schemeClr val="bg1"/>
                </a:solidFill>
                <a:latin typeface="Calibri" panose="020F0502020204030204" pitchFamily="34" charset="0"/>
              </a:rPr>
              <a:t>… But I say unto you, </a:t>
            </a:r>
            <a:r>
              <a:rPr lang="en-US" altLang="en-US" sz="2000" dirty="0">
                <a:solidFill>
                  <a:srgbClr val="FFFF00"/>
                </a:solidFill>
                <a:latin typeface="Calibri" panose="020F0502020204030204" pitchFamily="34" charset="0"/>
              </a:rPr>
              <a:t>Love your enemies </a:t>
            </a:r>
            <a:r>
              <a:rPr lang="en-US" altLang="en-US" sz="2000" dirty="0">
                <a:solidFill>
                  <a:srgbClr val="00FF00"/>
                </a:solidFill>
                <a:latin typeface="Calibri" panose="020F0502020204030204" pitchFamily="34" charset="0"/>
              </a:rPr>
              <a:t>[conditionally…differently than your friends and family]</a:t>
            </a:r>
            <a:r>
              <a:rPr lang="en-US" altLang="en-US" sz="2000" dirty="0">
                <a:solidFill>
                  <a:schemeClr val="bg1"/>
                </a:solidFill>
                <a:latin typeface="Calibri" panose="020F0502020204030204" pitchFamily="34" charset="0"/>
              </a:rPr>
              <a:t>, bless them that curse you, do good to them that hate you, and pray for them which despitefully use you, and persecute you;</a:t>
            </a:r>
          </a:p>
        </p:txBody>
      </p:sp>
      <p:pic>
        <p:nvPicPr>
          <p:cNvPr id="25" name="Picture 4" descr="http://mormonmatters.org/wp-content/uploads/2009/02/brigham-young.jpg">
            <a:extLst>
              <a:ext uri="{FF2B5EF4-FFF2-40B4-BE49-F238E27FC236}">
                <a16:creationId xmlns:a16="http://schemas.microsoft.com/office/drawing/2014/main" id="{01991B8C-8FBC-4739-84DE-80DE9361B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6495" y="2964777"/>
            <a:ext cx="2146904" cy="229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13</a:t>
            </a:fld>
            <a:endParaRPr lang="en-US" dirty="0"/>
          </a:p>
        </p:txBody>
      </p:sp>
      <p:sp>
        <p:nvSpPr>
          <p:cNvPr id="22" name="Rectangle 21">
            <a:extLst>
              <a:ext uri="{FF2B5EF4-FFF2-40B4-BE49-F238E27FC236}">
                <a16:creationId xmlns:a16="http://schemas.microsoft.com/office/drawing/2014/main" id="{E20B9C4E-0248-43B3-A93D-FDD12B9C993F}"/>
              </a:ext>
            </a:extLst>
          </p:cNvPr>
          <p:cNvSpPr/>
          <p:nvPr/>
        </p:nvSpPr>
        <p:spPr>
          <a:xfrm>
            <a:off x="152400" y="798255"/>
            <a:ext cx="11946201" cy="2554545"/>
          </a:xfrm>
          <a:prstGeom prst="rect">
            <a:avLst/>
          </a:prstGeom>
        </p:spPr>
        <p:txBody>
          <a:bodyPr wrap="square">
            <a:spAutoFit/>
          </a:bodyPr>
          <a:lstStyle/>
          <a:p>
            <a:r>
              <a:rPr lang="en-US" sz="2000" b="1" dirty="0">
                <a:solidFill>
                  <a:srgbClr val="00FF00"/>
                </a:solidFill>
                <a:latin typeface="+mn-lt"/>
              </a:rPr>
              <a:t>President Joseph F. Smith </a:t>
            </a:r>
            <a:r>
              <a:rPr lang="en-US" sz="2000" dirty="0">
                <a:solidFill>
                  <a:schemeClr val="bg1"/>
                </a:solidFill>
                <a:latin typeface="+mn-lt"/>
              </a:rPr>
              <a:t>“There is a difference between the love we should bear towards our enemies and that we should bear towards our friends. … I do not love them so that I would take them into my bosom, or invite them to associate with my family, or that I would give my daughters to their embraces, nor my sons to their counsels. I do not love them so well that I would invite them to the councils of the Priesthood, and the ordinances of the House of God, to </a:t>
            </a:r>
            <a:r>
              <a:rPr lang="en-US" sz="2000" dirty="0">
                <a:solidFill>
                  <a:srgbClr val="FF0000"/>
                </a:solidFill>
                <a:latin typeface="+mn-lt"/>
              </a:rPr>
              <a:t>scoff</a:t>
            </a:r>
            <a:r>
              <a:rPr lang="en-US" sz="2000" dirty="0">
                <a:solidFill>
                  <a:schemeClr val="bg1"/>
                </a:solidFill>
                <a:latin typeface="+mn-lt"/>
              </a:rPr>
              <a:t> and </a:t>
            </a:r>
            <a:r>
              <a:rPr lang="en-US" sz="2000" dirty="0">
                <a:solidFill>
                  <a:srgbClr val="FF0000"/>
                </a:solidFill>
                <a:latin typeface="+mn-lt"/>
              </a:rPr>
              <a:t>jeer</a:t>
            </a:r>
            <a:r>
              <a:rPr lang="en-US" sz="2000" dirty="0">
                <a:solidFill>
                  <a:schemeClr val="bg1"/>
                </a:solidFill>
                <a:latin typeface="+mn-lt"/>
              </a:rPr>
              <a:t> at sacred things which they do not understand, nor would I share with them the inheritance that God, my Father, has given me in Zion. … But we do not love to associate with our enemies, and I do not think the Lord requires us to do it. If He does He will have to reveal it, for I cannot find it anywhere revealed.” </a:t>
            </a:r>
            <a:r>
              <a:rPr lang="en-US" sz="1400" dirty="0">
                <a:solidFill>
                  <a:schemeClr val="bg1"/>
                </a:solidFill>
                <a:latin typeface="+mn-lt"/>
              </a:rPr>
              <a:t>(JD 23:285)</a:t>
            </a:r>
          </a:p>
        </p:txBody>
      </p:sp>
      <p:sp>
        <p:nvSpPr>
          <p:cNvPr id="23" name="Text Box 9">
            <a:extLst>
              <a:ext uri="{FF2B5EF4-FFF2-40B4-BE49-F238E27FC236}">
                <a16:creationId xmlns:a16="http://schemas.microsoft.com/office/drawing/2014/main" id="{25DD86DF-FA6C-4A98-A9F6-09C7C18394BB}"/>
              </a:ext>
            </a:extLst>
          </p:cNvPr>
          <p:cNvSpPr txBox="1">
            <a:spLocks noChangeArrowheads="1"/>
          </p:cNvSpPr>
          <p:nvPr/>
        </p:nvSpPr>
        <p:spPr bwMode="auto">
          <a:xfrm>
            <a:off x="0" y="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FFFF00"/>
                </a:solidFill>
                <a:latin typeface="Calibri" panose="020F0502020204030204" pitchFamily="34" charset="0"/>
              </a:rPr>
              <a:t>What about love of enemies?</a:t>
            </a:r>
          </a:p>
        </p:txBody>
      </p:sp>
      <p:sp>
        <p:nvSpPr>
          <p:cNvPr id="24" name="TextBox 1">
            <a:extLst>
              <a:ext uri="{FF2B5EF4-FFF2-40B4-BE49-F238E27FC236}">
                <a16:creationId xmlns:a16="http://schemas.microsoft.com/office/drawing/2014/main" id="{2DCA8AAE-CB21-4275-8B02-93FE5A43C563}"/>
              </a:ext>
            </a:extLst>
          </p:cNvPr>
          <p:cNvSpPr txBox="1">
            <a:spLocks noChangeArrowheads="1"/>
          </p:cNvSpPr>
          <p:nvPr/>
        </p:nvSpPr>
        <p:spPr bwMode="auto">
          <a:xfrm>
            <a:off x="177695" y="3672245"/>
            <a:ext cx="11920905" cy="132343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dirty="0">
                <a:solidFill>
                  <a:srgbClr val="00FF00"/>
                </a:solidFill>
                <a:latin typeface="Calibri" pitchFamily="34" charset="0"/>
                <a:cs typeface="Calibri" pitchFamily="34" charset="0"/>
              </a:rPr>
              <a:t>President Brigham Young: </a:t>
            </a:r>
            <a:r>
              <a:rPr lang="en-US" sz="2000" dirty="0">
                <a:solidFill>
                  <a:schemeClr val="bg1"/>
                </a:solidFill>
                <a:latin typeface="Calibri" pitchFamily="34" charset="0"/>
                <a:cs typeface="Calibri" pitchFamily="34" charset="0"/>
              </a:rPr>
              <a:t>“</a:t>
            </a:r>
            <a:r>
              <a:rPr lang="en-US" altLang="ko-KR" sz="2000" dirty="0">
                <a:solidFill>
                  <a:schemeClr val="bg1"/>
                </a:solidFill>
                <a:effectLst>
                  <a:outerShdw blurRad="38100" dist="38100" dir="2700000" algn="tl">
                    <a:srgbClr val="000000"/>
                  </a:outerShdw>
                </a:effectLst>
                <a:latin typeface="Calibri" pitchFamily="34" charset="0"/>
                <a:ea typeface="굴림" charset="-127"/>
                <a:cs typeface="Calibri" pitchFamily="34" charset="0"/>
              </a:rPr>
              <a:t>I have not much love for them, only in the Gospel. I would cause them to repent, if I could, and make them </a:t>
            </a:r>
            <a:r>
              <a:rPr lang="en-US" altLang="ko-KR" sz="2000" dirty="0">
                <a:solidFill>
                  <a:srgbClr val="00FF00"/>
                </a:solidFill>
                <a:effectLst>
                  <a:outerShdw blurRad="38100" dist="38100" dir="2700000" algn="tl">
                    <a:srgbClr val="000000"/>
                  </a:outerShdw>
                </a:effectLst>
                <a:latin typeface="Calibri" pitchFamily="34" charset="0"/>
                <a:ea typeface="굴림" charset="-127"/>
                <a:cs typeface="Calibri" pitchFamily="34" charset="0"/>
              </a:rPr>
              <a:t>good</a:t>
            </a:r>
            <a:r>
              <a:rPr lang="en-US" altLang="ko-KR" sz="2000" dirty="0">
                <a:solidFill>
                  <a:schemeClr val="bg1"/>
                </a:solidFill>
                <a:effectLst>
                  <a:outerShdw blurRad="38100" dist="38100" dir="2700000" algn="tl">
                    <a:srgbClr val="000000"/>
                  </a:outerShdw>
                </a:effectLst>
                <a:latin typeface="Calibri" pitchFamily="34" charset="0"/>
                <a:ea typeface="굴림" charset="-127"/>
                <a:cs typeface="Calibri" pitchFamily="34" charset="0"/>
              </a:rPr>
              <a:t> men and a </a:t>
            </a:r>
            <a:r>
              <a:rPr lang="en-US" altLang="ko-KR" sz="2000" dirty="0">
                <a:solidFill>
                  <a:srgbClr val="00FF00"/>
                </a:solidFill>
                <a:effectLst>
                  <a:outerShdw blurRad="38100" dist="38100" dir="2700000" algn="tl">
                    <a:srgbClr val="000000"/>
                  </a:outerShdw>
                </a:effectLst>
                <a:latin typeface="Calibri" pitchFamily="34" charset="0"/>
                <a:ea typeface="굴림" charset="-127"/>
                <a:cs typeface="Calibri" pitchFamily="34" charset="0"/>
              </a:rPr>
              <a:t>good</a:t>
            </a:r>
            <a:r>
              <a:rPr lang="en-US" altLang="ko-KR" sz="2000" dirty="0">
                <a:solidFill>
                  <a:schemeClr val="bg1"/>
                </a:solidFill>
                <a:effectLst>
                  <a:outerShdw blurRad="38100" dist="38100" dir="2700000" algn="tl">
                    <a:srgbClr val="000000"/>
                  </a:outerShdw>
                </a:effectLst>
                <a:latin typeface="Calibri" pitchFamily="34" charset="0"/>
                <a:ea typeface="굴림" charset="-127"/>
                <a:cs typeface="Calibri" pitchFamily="34" charset="0"/>
              </a:rPr>
              <a:t> community. I have no fellowship for their </a:t>
            </a:r>
            <a:r>
              <a:rPr lang="en-US" altLang="ko-KR" sz="2000" dirty="0">
                <a:solidFill>
                  <a:srgbClr val="FF0000"/>
                </a:solidFill>
                <a:effectLst>
                  <a:outerShdw blurRad="38100" dist="38100" dir="2700000" algn="tl">
                    <a:srgbClr val="000000"/>
                  </a:outerShdw>
                </a:effectLst>
                <a:latin typeface="Calibri" pitchFamily="34" charset="0"/>
                <a:ea typeface="굴림" charset="-127"/>
                <a:cs typeface="Calibri" pitchFamily="34" charset="0"/>
              </a:rPr>
              <a:t>avarice</a:t>
            </a:r>
            <a:r>
              <a:rPr lang="en-US" altLang="ko-KR" sz="2000" dirty="0">
                <a:solidFill>
                  <a:schemeClr val="bg1"/>
                </a:solidFill>
                <a:effectLst>
                  <a:outerShdw blurRad="38100" dist="38100" dir="2700000" algn="tl">
                    <a:srgbClr val="000000"/>
                  </a:outerShdw>
                </a:effectLst>
                <a:latin typeface="Calibri" pitchFamily="34" charset="0"/>
                <a:ea typeface="굴림" charset="-127"/>
                <a:cs typeface="Calibri" pitchFamily="34" charset="0"/>
              </a:rPr>
              <a:t>, </a:t>
            </a:r>
            <a:r>
              <a:rPr lang="en-US" altLang="ko-KR" sz="2000" dirty="0">
                <a:solidFill>
                  <a:srgbClr val="FF0000"/>
                </a:solidFill>
                <a:effectLst>
                  <a:outerShdw blurRad="38100" dist="38100" dir="2700000" algn="tl">
                    <a:srgbClr val="000000"/>
                  </a:outerShdw>
                </a:effectLst>
                <a:latin typeface="Calibri" pitchFamily="34" charset="0"/>
                <a:ea typeface="굴림" charset="-127"/>
                <a:cs typeface="Calibri" pitchFamily="34" charset="0"/>
              </a:rPr>
              <a:t>blindness</a:t>
            </a:r>
            <a:r>
              <a:rPr lang="en-US" altLang="ko-KR" sz="2000" dirty="0">
                <a:solidFill>
                  <a:schemeClr val="bg1"/>
                </a:solidFill>
                <a:effectLst>
                  <a:outerShdw blurRad="38100" dist="38100" dir="2700000" algn="tl">
                    <a:srgbClr val="000000"/>
                  </a:outerShdw>
                </a:effectLst>
                <a:latin typeface="Calibri" pitchFamily="34" charset="0"/>
                <a:ea typeface="굴림" charset="-127"/>
                <a:cs typeface="Calibri" pitchFamily="34" charset="0"/>
              </a:rPr>
              <a:t>, and </a:t>
            </a:r>
            <a:r>
              <a:rPr lang="en-US" altLang="ko-KR" sz="2000" dirty="0">
                <a:solidFill>
                  <a:srgbClr val="FF0000"/>
                </a:solidFill>
                <a:effectLst>
                  <a:outerShdw blurRad="38100" dist="38100" dir="2700000" algn="tl">
                    <a:srgbClr val="000000"/>
                  </a:outerShdw>
                </a:effectLst>
                <a:latin typeface="Calibri" pitchFamily="34" charset="0"/>
                <a:ea typeface="굴림" charset="-127"/>
                <a:cs typeface="Calibri" pitchFamily="34" charset="0"/>
              </a:rPr>
              <a:t>ungodly actions</a:t>
            </a:r>
            <a:r>
              <a:rPr lang="en-US" altLang="ko-KR" sz="2000" dirty="0">
                <a:solidFill>
                  <a:schemeClr val="bg1"/>
                </a:solidFill>
                <a:effectLst>
                  <a:outerShdw blurRad="38100" dist="38100" dir="2700000" algn="tl">
                    <a:srgbClr val="000000"/>
                  </a:outerShdw>
                </a:effectLst>
                <a:latin typeface="Calibri" pitchFamily="34" charset="0"/>
                <a:ea typeface="굴림" charset="-127"/>
                <a:cs typeface="Calibri" pitchFamily="34" charset="0"/>
              </a:rPr>
              <a:t>. To be great, is to be </a:t>
            </a:r>
            <a:r>
              <a:rPr lang="en-US" altLang="ko-KR" sz="2000" dirty="0">
                <a:solidFill>
                  <a:srgbClr val="00FF00"/>
                </a:solidFill>
                <a:effectLst>
                  <a:outerShdw blurRad="38100" dist="38100" dir="2700000" algn="tl">
                    <a:srgbClr val="000000"/>
                  </a:outerShdw>
                </a:effectLst>
                <a:latin typeface="Calibri" pitchFamily="34" charset="0"/>
                <a:ea typeface="굴림" charset="-127"/>
                <a:cs typeface="Calibri" pitchFamily="34" charset="0"/>
              </a:rPr>
              <a:t>good</a:t>
            </a:r>
            <a:r>
              <a:rPr lang="en-US" altLang="ko-KR" sz="2000" dirty="0">
                <a:solidFill>
                  <a:schemeClr val="bg1"/>
                </a:solidFill>
                <a:effectLst>
                  <a:outerShdw blurRad="38100" dist="38100" dir="2700000" algn="tl">
                    <a:srgbClr val="000000"/>
                  </a:outerShdw>
                </a:effectLst>
                <a:latin typeface="Calibri" pitchFamily="34" charset="0"/>
                <a:ea typeface="굴림" charset="-127"/>
                <a:cs typeface="Calibri" pitchFamily="34" charset="0"/>
              </a:rPr>
              <a:t> before the Heavens and before all good men. I will not fellowship the </a:t>
            </a:r>
            <a:r>
              <a:rPr lang="en-US" altLang="ko-KR" sz="2000" dirty="0">
                <a:solidFill>
                  <a:srgbClr val="FF0000"/>
                </a:solidFill>
                <a:effectLst>
                  <a:outerShdw blurRad="38100" dist="38100" dir="2700000" algn="tl">
                    <a:srgbClr val="000000"/>
                  </a:outerShdw>
                </a:effectLst>
                <a:latin typeface="Calibri" pitchFamily="34" charset="0"/>
                <a:ea typeface="굴림" charset="-127"/>
                <a:cs typeface="Calibri" pitchFamily="34" charset="0"/>
              </a:rPr>
              <a:t>wicked in their sins</a:t>
            </a:r>
            <a:r>
              <a:rPr lang="en-US" altLang="ko-KR" sz="2000" dirty="0">
                <a:solidFill>
                  <a:schemeClr val="bg1"/>
                </a:solidFill>
                <a:effectLst>
                  <a:outerShdw blurRad="38100" dist="38100" dir="2700000" algn="tl">
                    <a:srgbClr val="000000"/>
                  </a:outerShdw>
                </a:effectLst>
                <a:latin typeface="Calibri" pitchFamily="34" charset="0"/>
                <a:ea typeface="굴림" charset="-127"/>
                <a:cs typeface="Calibri" pitchFamily="34" charset="0"/>
              </a:rPr>
              <a:t>, so help me God.” </a:t>
            </a:r>
            <a:r>
              <a:rPr lang="en-US" altLang="ko-KR" sz="1400" dirty="0">
                <a:solidFill>
                  <a:schemeClr val="bg1"/>
                </a:solidFill>
                <a:effectLst>
                  <a:outerShdw blurRad="38100" dist="38100" dir="2700000" algn="tl">
                    <a:srgbClr val="000000"/>
                  </a:outerShdw>
                </a:effectLst>
                <a:latin typeface="Calibri" pitchFamily="34" charset="0"/>
                <a:ea typeface="굴림" charset="-127"/>
                <a:cs typeface="Calibri" pitchFamily="34" charset="0"/>
              </a:rPr>
              <a:t>(JD 10:111)</a:t>
            </a:r>
            <a:endParaRPr lang="en-US" sz="1400" i="1" dirty="0">
              <a:solidFill>
                <a:schemeClr val="bg1"/>
              </a:solidFill>
              <a:latin typeface="Calibri" pitchFamily="34" charset="0"/>
              <a:cs typeface="Calibri" pitchFamily="34" charset="0"/>
            </a:endParaRPr>
          </a:p>
        </p:txBody>
      </p:sp>
      <p:sp>
        <p:nvSpPr>
          <p:cNvPr id="25" name="TextBox 3">
            <a:extLst>
              <a:ext uri="{FF2B5EF4-FFF2-40B4-BE49-F238E27FC236}">
                <a16:creationId xmlns:a16="http://schemas.microsoft.com/office/drawing/2014/main" id="{8C2D891C-B718-4F65-B9C2-85A9DF8769FA}"/>
              </a:ext>
            </a:extLst>
          </p:cNvPr>
          <p:cNvSpPr txBox="1">
            <a:spLocks noChangeArrowheads="1"/>
          </p:cNvSpPr>
          <p:nvPr/>
        </p:nvSpPr>
        <p:spPr bwMode="auto">
          <a:xfrm>
            <a:off x="120964" y="5388114"/>
            <a:ext cx="11842435" cy="707886"/>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dirty="0">
                <a:solidFill>
                  <a:srgbClr val="00FF00"/>
                </a:solidFill>
                <a:latin typeface="Calibri" pitchFamily="34" charset="0"/>
                <a:cs typeface="Calibri" pitchFamily="34" charset="0"/>
              </a:rPr>
              <a:t>President Brigham Young: </a:t>
            </a:r>
            <a:r>
              <a:rPr lang="en-US" altLang="ko-KR" sz="2000" dirty="0">
                <a:solidFill>
                  <a:schemeClr val="bg1"/>
                </a:solidFill>
                <a:latin typeface="Calibri" pitchFamily="34" charset="0"/>
                <a:ea typeface="굴림" charset="-127"/>
                <a:cs typeface="Calibri" pitchFamily="34" charset="0"/>
              </a:rPr>
              <a:t>“</a:t>
            </a:r>
            <a:r>
              <a:rPr lang="en-US" sz="2000" dirty="0">
                <a:solidFill>
                  <a:schemeClr val="bg1"/>
                </a:solidFill>
                <a:latin typeface="Calibri" pitchFamily="34" charset="0"/>
                <a:cs typeface="Calibri" pitchFamily="34" charset="0"/>
              </a:rPr>
              <a:t>Do I love </a:t>
            </a:r>
            <a:r>
              <a:rPr lang="en-US" sz="2000" dirty="0">
                <a:solidFill>
                  <a:srgbClr val="FF0000"/>
                </a:solidFill>
                <a:latin typeface="Calibri" pitchFamily="34" charset="0"/>
                <a:cs typeface="Calibri" pitchFamily="34" charset="0"/>
              </a:rPr>
              <a:t>murderers</a:t>
            </a:r>
            <a:r>
              <a:rPr lang="en-US" sz="2000" dirty="0">
                <a:solidFill>
                  <a:schemeClr val="bg1"/>
                </a:solidFill>
                <a:latin typeface="Calibri" pitchFamily="34" charset="0"/>
                <a:cs typeface="Calibri" pitchFamily="34" charset="0"/>
              </a:rPr>
              <a:t> and </a:t>
            </a:r>
            <a:r>
              <a:rPr lang="en-US" sz="2000" dirty="0">
                <a:solidFill>
                  <a:srgbClr val="FF0000"/>
                </a:solidFill>
                <a:latin typeface="Calibri" pitchFamily="34" charset="0"/>
                <a:cs typeface="Calibri" pitchFamily="34" charset="0"/>
              </a:rPr>
              <a:t>mobocrats</a:t>
            </a:r>
            <a:r>
              <a:rPr lang="en-US" sz="2000" dirty="0">
                <a:solidFill>
                  <a:schemeClr val="bg1"/>
                </a:solidFill>
                <a:latin typeface="Calibri" pitchFamily="34" charset="0"/>
                <a:cs typeface="Calibri" pitchFamily="34" charset="0"/>
              </a:rPr>
              <a:t> as I do good men? No. Do I pray for them? Yes, that the Lord would judge them out of their own mouths, and that speedily.” </a:t>
            </a:r>
            <a:r>
              <a:rPr lang="en-US" sz="1400" dirty="0">
                <a:solidFill>
                  <a:schemeClr val="bg1"/>
                </a:solidFill>
                <a:latin typeface="Calibri" pitchFamily="34" charset="0"/>
                <a:cs typeface="Calibri" pitchFamily="34" charset="0"/>
              </a:rPr>
              <a:t>(JD 2:186)</a:t>
            </a:r>
            <a:endParaRPr lang="en-US" sz="1400" i="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95730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14</a:t>
            </a:fld>
            <a:endParaRPr lang="en-US" dirty="0"/>
          </a:p>
        </p:txBody>
      </p:sp>
      <p:sp>
        <p:nvSpPr>
          <p:cNvPr id="5" name="TextBox 1">
            <a:extLst>
              <a:ext uri="{FF2B5EF4-FFF2-40B4-BE49-F238E27FC236}">
                <a16:creationId xmlns:a16="http://schemas.microsoft.com/office/drawing/2014/main" id="{6AA517B4-8E83-4490-974E-D5A246E240C3}"/>
              </a:ext>
            </a:extLst>
          </p:cNvPr>
          <p:cNvSpPr txBox="1">
            <a:spLocks noChangeArrowheads="1"/>
          </p:cNvSpPr>
          <p:nvPr/>
        </p:nvSpPr>
        <p:spPr bwMode="auto">
          <a:xfrm>
            <a:off x="6172200" y="1340742"/>
            <a:ext cx="60591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(JST) Matt 7:1 </a:t>
            </a:r>
            <a:r>
              <a:rPr lang="en-US" altLang="en-US" sz="2000" dirty="0">
                <a:solidFill>
                  <a:schemeClr val="bg1"/>
                </a:solidFill>
                <a:latin typeface="Calibri" panose="020F0502020204030204" pitchFamily="34" charset="0"/>
              </a:rPr>
              <a:t>JUDGE not </a:t>
            </a:r>
            <a:r>
              <a:rPr lang="en-US" altLang="en-US" sz="2000" dirty="0" err="1">
                <a:solidFill>
                  <a:srgbClr val="00FF00"/>
                </a:solidFill>
                <a:latin typeface="Calibri" panose="020F0502020204030204" pitchFamily="34" charset="0"/>
              </a:rPr>
              <a:t>unrighteously</a:t>
            </a:r>
            <a:r>
              <a:rPr lang="en-US" altLang="en-US" sz="2000" dirty="0">
                <a:solidFill>
                  <a:srgbClr val="00FF00"/>
                </a:solidFill>
                <a:latin typeface="Calibri" panose="020F0502020204030204" pitchFamily="34" charset="0"/>
              </a:rPr>
              <a:t>, </a:t>
            </a:r>
            <a:r>
              <a:rPr lang="en-US" altLang="en-US" sz="2000" dirty="0">
                <a:solidFill>
                  <a:schemeClr val="bg1"/>
                </a:solidFill>
                <a:latin typeface="Calibri" panose="020F0502020204030204" pitchFamily="34" charset="0"/>
              </a:rPr>
              <a:t>that ye be not judged: </a:t>
            </a:r>
            <a:r>
              <a:rPr lang="en-US" altLang="en-US" sz="2000" dirty="0">
                <a:solidFill>
                  <a:srgbClr val="00FF00"/>
                </a:solidFill>
                <a:latin typeface="Calibri" panose="020F0502020204030204" pitchFamily="34" charset="0"/>
              </a:rPr>
              <a:t>but judge righteous judgement.</a:t>
            </a:r>
          </a:p>
        </p:txBody>
      </p:sp>
      <p:sp>
        <p:nvSpPr>
          <p:cNvPr id="6" name="Text Box 9">
            <a:extLst>
              <a:ext uri="{FF2B5EF4-FFF2-40B4-BE49-F238E27FC236}">
                <a16:creationId xmlns:a16="http://schemas.microsoft.com/office/drawing/2014/main" id="{4396FC06-D443-474D-B8EE-2A66E431D80B}"/>
              </a:ext>
            </a:extLst>
          </p:cNvPr>
          <p:cNvSpPr txBox="1">
            <a:spLocks noChangeArrowheads="1"/>
          </p:cNvSpPr>
          <p:nvPr/>
        </p:nvSpPr>
        <p:spPr bwMode="auto">
          <a:xfrm>
            <a:off x="-1" y="0"/>
            <a:ext cx="121834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FFFF00"/>
                </a:solidFill>
                <a:latin typeface="Calibri" panose="020F0502020204030204" pitchFamily="34" charset="0"/>
              </a:rPr>
              <a:t>What about judging?</a:t>
            </a:r>
          </a:p>
        </p:txBody>
      </p:sp>
      <p:sp>
        <p:nvSpPr>
          <p:cNvPr id="12" name="TextBox 1">
            <a:extLst>
              <a:ext uri="{FF2B5EF4-FFF2-40B4-BE49-F238E27FC236}">
                <a16:creationId xmlns:a16="http://schemas.microsoft.com/office/drawing/2014/main" id="{2F889662-5E13-4073-A266-6E65343AB7B1}"/>
              </a:ext>
            </a:extLst>
          </p:cNvPr>
          <p:cNvSpPr txBox="1">
            <a:spLocks noChangeArrowheads="1"/>
          </p:cNvSpPr>
          <p:nvPr/>
        </p:nvSpPr>
        <p:spPr bwMode="auto">
          <a:xfrm>
            <a:off x="84793" y="1338669"/>
            <a:ext cx="60198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Matt 7:1 </a:t>
            </a:r>
            <a:r>
              <a:rPr lang="en-US" altLang="en-US" sz="2000" dirty="0">
                <a:solidFill>
                  <a:schemeClr val="bg1"/>
                </a:solidFill>
                <a:latin typeface="Calibri" panose="020F0502020204030204" pitchFamily="34" charset="0"/>
              </a:rPr>
              <a:t>“</a:t>
            </a:r>
            <a:r>
              <a:rPr lang="en-US" altLang="en-US" sz="2000" dirty="0">
                <a:solidFill>
                  <a:srgbClr val="FF0000"/>
                </a:solidFill>
                <a:latin typeface="Calibri" panose="020F0502020204030204" pitchFamily="34" charset="0"/>
              </a:rPr>
              <a:t>JUDGE not [no matter what]</a:t>
            </a:r>
            <a:r>
              <a:rPr lang="en-US" altLang="en-US" sz="2000" dirty="0">
                <a:solidFill>
                  <a:schemeClr val="bg1"/>
                </a:solidFill>
                <a:latin typeface="Calibri" panose="020F0502020204030204" pitchFamily="34" charset="0"/>
              </a:rPr>
              <a:t>, that ye be not judged.”</a:t>
            </a:r>
          </a:p>
        </p:txBody>
      </p:sp>
      <p:sp>
        <p:nvSpPr>
          <p:cNvPr id="17" name="TextBox 1">
            <a:extLst>
              <a:ext uri="{FF2B5EF4-FFF2-40B4-BE49-F238E27FC236}">
                <a16:creationId xmlns:a16="http://schemas.microsoft.com/office/drawing/2014/main" id="{F2F5A642-2D96-42EC-AB83-FD33444FAEF5}"/>
              </a:ext>
            </a:extLst>
          </p:cNvPr>
          <p:cNvSpPr txBox="1">
            <a:spLocks noChangeArrowheads="1"/>
          </p:cNvSpPr>
          <p:nvPr/>
        </p:nvSpPr>
        <p:spPr bwMode="auto">
          <a:xfrm>
            <a:off x="169146" y="2244883"/>
            <a:ext cx="120056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mn-lt"/>
              </a:rPr>
              <a:t>Matt 7:6 </a:t>
            </a:r>
            <a:r>
              <a:rPr lang="en-US" altLang="en-US" sz="2000" dirty="0">
                <a:solidFill>
                  <a:schemeClr val="bg1"/>
                </a:solidFill>
                <a:latin typeface="+mn-lt"/>
              </a:rPr>
              <a:t>Give not that which is holy unto the dogs, neither cast ye your pearls before swine, lest they trample them under their feet, and turn again and rend you.</a:t>
            </a:r>
          </a:p>
        </p:txBody>
      </p:sp>
      <p:sp>
        <p:nvSpPr>
          <p:cNvPr id="18" name="TextBox 1">
            <a:extLst>
              <a:ext uri="{FF2B5EF4-FFF2-40B4-BE49-F238E27FC236}">
                <a16:creationId xmlns:a16="http://schemas.microsoft.com/office/drawing/2014/main" id="{8DCB19C4-E349-45D8-B700-8B8C88945AFF}"/>
              </a:ext>
            </a:extLst>
          </p:cNvPr>
          <p:cNvSpPr txBox="1">
            <a:spLocks noChangeArrowheads="1"/>
          </p:cNvSpPr>
          <p:nvPr/>
        </p:nvSpPr>
        <p:spPr bwMode="auto">
          <a:xfrm>
            <a:off x="152400" y="4617184"/>
            <a:ext cx="11887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Moroni 7:15-16 </a:t>
            </a:r>
            <a:r>
              <a:rPr lang="en-US" altLang="en-US" sz="2000" dirty="0">
                <a:solidFill>
                  <a:schemeClr val="bg1"/>
                </a:solidFill>
                <a:latin typeface="Calibri" panose="020F0502020204030204" pitchFamily="34" charset="0"/>
              </a:rPr>
              <a:t>For behold, my brethren, </a:t>
            </a:r>
            <a:r>
              <a:rPr lang="en-US" altLang="en-US" sz="2000" dirty="0">
                <a:solidFill>
                  <a:srgbClr val="00FF00"/>
                </a:solidFill>
                <a:latin typeface="Calibri" panose="020F0502020204030204" pitchFamily="34" charset="0"/>
              </a:rPr>
              <a:t>it is given unto you to judge</a:t>
            </a:r>
            <a:r>
              <a:rPr lang="en-US" altLang="en-US" sz="2000" dirty="0">
                <a:solidFill>
                  <a:schemeClr val="bg1"/>
                </a:solidFill>
                <a:latin typeface="Calibri" panose="020F0502020204030204" pitchFamily="34" charset="0"/>
              </a:rPr>
              <a:t>, that ye may know </a:t>
            </a:r>
            <a:r>
              <a:rPr lang="en-US" altLang="en-US" sz="2000" dirty="0">
                <a:solidFill>
                  <a:srgbClr val="00FF00"/>
                </a:solidFill>
                <a:latin typeface="Calibri" panose="020F0502020204030204" pitchFamily="34" charset="0"/>
              </a:rPr>
              <a:t>good</a:t>
            </a:r>
            <a:r>
              <a:rPr lang="en-US" altLang="en-US" sz="2000" dirty="0">
                <a:solidFill>
                  <a:schemeClr val="bg1"/>
                </a:solidFill>
                <a:latin typeface="Calibri" panose="020F0502020204030204" pitchFamily="34" charset="0"/>
              </a:rPr>
              <a:t> from </a:t>
            </a:r>
            <a:r>
              <a:rPr lang="en-US" altLang="en-US" sz="2000" dirty="0">
                <a:solidFill>
                  <a:srgbClr val="FF0000"/>
                </a:solidFill>
                <a:latin typeface="Calibri" panose="020F0502020204030204" pitchFamily="34" charset="0"/>
              </a:rPr>
              <a:t>evil</a:t>
            </a:r>
            <a:r>
              <a:rPr lang="en-US" altLang="en-US" sz="2000" dirty="0">
                <a:solidFill>
                  <a:schemeClr val="bg1"/>
                </a:solidFill>
                <a:latin typeface="Calibri" panose="020F0502020204030204" pitchFamily="34" charset="0"/>
              </a:rPr>
              <a:t>; and </a:t>
            </a:r>
            <a:r>
              <a:rPr lang="en-US" altLang="en-US" sz="2000" dirty="0">
                <a:solidFill>
                  <a:srgbClr val="00FF00"/>
                </a:solidFill>
                <a:latin typeface="Calibri" panose="020F0502020204030204" pitchFamily="34" charset="0"/>
              </a:rPr>
              <a:t>the way to judge is as plain</a:t>
            </a:r>
            <a:r>
              <a:rPr lang="en-US" altLang="en-US" sz="2000" dirty="0">
                <a:solidFill>
                  <a:schemeClr val="bg1"/>
                </a:solidFill>
                <a:latin typeface="Calibri" panose="020F0502020204030204" pitchFamily="34" charset="0"/>
              </a:rPr>
              <a:t>, that ye may know with a perfect knowledge, as the daylight is from the dark night.</a:t>
            </a:r>
            <a:endParaRPr lang="en-US" altLang="en-US" sz="1400" dirty="0">
              <a:solidFill>
                <a:schemeClr val="bg1"/>
              </a:solidFill>
              <a:latin typeface="Calibri" panose="020F0502020204030204" pitchFamily="34" charset="0"/>
            </a:endParaRPr>
          </a:p>
          <a:p>
            <a:pPr eaLnBrk="1" hangingPunct="1"/>
            <a:r>
              <a:rPr lang="en-US" altLang="en-US" sz="2000" dirty="0">
                <a:solidFill>
                  <a:schemeClr val="bg1"/>
                </a:solidFill>
                <a:latin typeface="Calibri" panose="020F0502020204030204" pitchFamily="34" charset="0"/>
              </a:rPr>
              <a:t>For behold, the Spirit of Christ is given to every man, that he may know good from evil; wherefore, I </a:t>
            </a:r>
            <a:r>
              <a:rPr lang="en-US" altLang="en-US" sz="2000" dirty="0">
                <a:solidFill>
                  <a:srgbClr val="00FF00"/>
                </a:solidFill>
                <a:latin typeface="Calibri" panose="020F0502020204030204" pitchFamily="34" charset="0"/>
              </a:rPr>
              <a:t>show unto you the way to judge</a:t>
            </a:r>
            <a:r>
              <a:rPr lang="en-US" altLang="en-US" sz="2000" dirty="0">
                <a:solidFill>
                  <a:schemeClr val="bg1"/>
                </a:solidFill>
                <a:latin typeface="Calibri" panose="020F0502020204030204" pitchFamily="34" charset="0"/>
              </a:rPr>
              <a:t>; for every thing which </a:t>
            </a:r>
            <a:r>
              <a:rPr lang="en-US" altLang="en-US" sz="2000" dirty="0" err="1">
                <a:solidFill>
                  <a:schemeClr val="bg1"/>
                </a:solidFill>
                <a:latin typeface="Calibri" panose="020F0502020204030204" pitchFamily="34" charset="0"/>
              </a:rPr>
              <a:t>inviteth</a:t>
            </a:r>
            <a:r>
              <a:rPr lang="en-US" altLang="en-US" sz="2000" dirty="0">
                <a:solidFill>
                  <a:schemeClr val="bg1"/>
                </a:solidFill>
                <a:latin typeface="Calibri" panose="020F0502020204030204" pitchFamily="34" charset="0"/>
              </a:rPr>
              <a:t> to do </a:t>
            </a:r>
            <a:r>
              <a:rPr lang="en-US" altLang="en-US" sz="2000" dirty="0">
                <a:solidFill>
                  <a:srgbClr val="00FF00"/>
                </a:solidFill>
                <a:latin typeface="Calibri" panose="020F0502020204030204" pitchFamily="34" charset="0"/>
              </a:rPr>
              <a:t>good</a:t>
            </a:r>
            <a:r>
              <a:rPr lang="en-US" altLang="en-US" sz="2000" dirty="0">
                <a:solidFill>
                  <a:schemeClr val="bg1"/>
                </a:solidFill>
                <a:latin typeface="Calibri" panose="020F0502020204030204" pitchFamily="34" charset="0"/>
              </a:rPr>
              <a:t>, and to persuade to </a:t>
            </a:r>
            <a:r>
              <a:rPr lang="en-US" altLang="en-US" sz="2000" dirty="0">
                <a:solidFill>
                  <a:srgbClr val="00FF00"/>
                </a:solidFill>
                <a:latin typeface="Calibri" panose="020F0502020204030204" pitchFamily="34" charset="0"/>
              </a:rPr>
              <a:t>believe in Christ</a:t>
            </a:r>
            <a:r>
              <a:rPr lang="en-US" altLang="en-US" sz="2000" dirty="0">
                <a:solidFill>
                  <a:schemeClr val="bg1"/>
                </a:solidFill>
                <a:latin typeface="Calibri" panose="020F0502020204030204" pitchFamily="34" charset="0"/>
              </a:rPr>
              <a:t>, is sent forth by the power and gift of Christ; wherefore ye may know with a perfect knowledge it is of God.</a:t>
            </a:r>
          </a:p>
        </p:txBody>
      </p:sp>
      <p:cxnSp>
        <p:nvCxnSpPr>
          <p:cNvPr id="19" name="Straight Connector 18">
            <a:extLst>
              <a:ext uri="{FF2B5EF4-FFF2-40B4-BE49-F238E27FC236}">
                <a16:creationId xmlns:a16="http://schemas.microsoft.com/office/drawing/2014/main" id="{BE8AA006-FF3F-47F7-9179-9ED9FB08F9F3}"/>
              </a:ext>
            </a:extLst>
          </p:cNvPr>
          <p:cNvCxnSpPr>
            <a:cxnSpLocks/>
          </p:cNvCxnSpPr>
          <p:nvPr/>
        </p:nvCxnSpPr>
        <p:spPr>
          <a:xfrm>
            <a:off x="6087407" y="1236345"/>
            <a:ext cx="0" cy="864324"/>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Box 1">
            <a:extLst>
              <a:ext uri="{FF2B5EF4-FFF2-40B4-BE49-F238E27FC236}">
                <a16:creationId xmlns:a16="http://schemas.microsoft.com/office/drawing/2014/main" id="{B2CCBD79-0223-4035-B334-63C17FA98037}"/>
              </a:ext>
            </a:extLst>
          </p:cNvPr>
          <p:cNvSpPr txBox="1">
            <a:spLocks noChangeArrowheads="1"/>
          </p:cNvSpPr>
          <p:nvPr/>
        </p:nvSpPr>
        <p:spPr bwMode="auto">
          <a:xfrm>
            <a:off x="-1" y="986135"/>
            <a:ext cx="606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FF0000"/>
                </a:solidFill>
                <a:latin typeface="Calibri" panose="020F0502020204030204" pitchFamily="34" charset="0"/>
              </a:rPr>
              <a:t>DUTY ETHICS </a:t>
            </a:r>
          </a:p>
        </p:txBody>
      </p:sp>
      <p:sp>
        <p:nvSpPr>
          <p:cNvPr id="21" name="TextBox 1">
            <a:extLst>
              <a:ext uri="{FF2B5EF4-FFF2-40B4-BE49-F238E27FC236}">
                <a16:creationId xmlns:a16="http://schemas.microsoft.com/office/drawing/2014/main" id="{48139D55-4763-445A-B828-D9B7D7A58561}"/>
              </a:ext>
            </a:extLst>
          </p:cNvPr>
          <p:cNvSpPr txBox="1">
            <a:spLocks noChangeArrowheads="1"/>
          </p:cNvSpPr>
          <p:nvPr/>
        </p:nvSpPr>
        <p:spPr bwMode="auto">
          <a:xfrm>
            <a:off x="6115616" y="990600"/>
            <a:ext cx="6059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FF00"/>
                </a:solidFill>
                <a:latin typeface="Calibri" panose="020F0502020204030204" pitchFamily="34" charset="0"/>
              </a:rPr>
              <a:t>VALUE ETHICS </a:t>
            </a:r>
          </a:p>
        </p:txBody>
      </p:sp>
      <p:sp>
        <p:nvSpPr>
          <p:cNvPr id="2" name="Rectangle 1">
            <a:extLst>
              <a:ext uri="{FF2B5EF4-FFF2-40B4-BE49-F238E27FC236}">
                <a16:creationId xmlns:a16="http://schemas.microsoft.com/office/drawing/2014/main" id="{EE8671A5-EC8D-436A-9736-432D8774E5E4}"/>
              </a:ext>
            </a:extLst>
          </p:cNvPr>
          <p:cNvSpPr/>
          <p:nvPr/>
        </p:nvSpPr>
        <p:spPr>
          <a:xfrm>
            <a:off x="169146" y="3251537"/>
            <a:ext cx="11870454" cy="1015663"/>
          </a:xfrm>
          <a:prstGeom prst="rect">
            <a:avLst/>
          </a:prstGeom>
        </p:spPr>
        <p:txBody>
          <a:bodyPr wrap="square">
            <a:spAutoFit/>
          </a:bodyPr>
          <a:lstStyle/>
          <a:p>
            <a:r>
              <a:rPr lang="en-US" sz="2000" b="1" dirty="0">
                <a:solidFill>
                  <a:srgbClr val="00FF00"/>
                </a:solidFill>
                <a:latin typeface="+mn-lt"/>
              </a:rPr>
              <a:t>Mathew 7:15-17 </a:t>
            </a:r>
            <a:r>
              <a:rPr lang="en-US" sz="2000" dirty="0">
                <a:solidFill>
                  <a:schemeClr val="bg1"/>
                </a:solidFill>
                <a:latin typeface="+mn-lt"/>
              </a:rPr>
              <a:t>“Beware of false prophets, which come to you in sheep’s clothing, but inwardly they are ravening wolves. Ye shall know them by their fruits. Do men gather grapes of thorns, or figs of thistles? Even so every good tree bringeth forth good fruit; but a corrupt tree bringeth forth evil fruit.” </a:t>
            </a:r>
          </a:p>
        </p:txBody>
      </p:sp>
    </p:spTree>
    <p:extLst>
      <p:ext uri="{BB962C8B-B14F-4D97-AF65-F5344CB8AC3E}">
        <p14:creationId xmlns:p14="http://schemas.microsoft.com/office/powerpoint/2010/main" val="401956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7" grpId="0"/>
      <p:bldP spid="18" grpId="0"/>
      <p:bldP spid="20" grpId="0"/>
      <p:bldP spid="2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15</a:t>
            </a:fld>
            <a:endParaRPr lang="en-US" dirty="0"/>
          </a:p>
        </p:txBody>
      </p:sp>
      <p:sp>
        <p:nvSpPr>
          <p:cNvPr id="8" name="Text Box 9">
            <a:extLst>
              <a:ext uri="{FF2B5EF4-FFF2-40B4-BE49-F238E27FC236}">
                <a16:creationId xmlns:a16="http://schemas.microsoft.com/office/drawing/2014/main" id="{86C18578-8989-4C59-A0FE-5533EEE8EB40}"/>
              </a:ext>
            </a:extLst>
          </p:cNvPr>
          <p:cNvSpPr txBox="1">
            <a:spLocks noChangeArrowheads="1"/>
          </p:cNvSpPr>
          <p:nvPr/>
        </p:nvSpPr>
        <p:spPr bwMode="auto">
          <a:xfrm>
            <a:off x="0" y="0"/>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dirty="0">
                <a:solidFill>
                  <a:srgbClr val="00FF00"/>
                </a:solidFill>
                <a:latin typeface="Calibri" panose="020F0502020204030204" pitchFamily="34" charset="0"/>
              </a:rPr>
              <a:t>Judging</a:t>
            </a:r>
          </a:p>
        </p:txBody>
      </p:sp>
      <p:sp>
        <p:nvSpPr>
          <p:cNvPr id="9" name="TextBox 1">
            <a:extLst>
              <a:ext uri="{FF2B5EF4-FFF2-40B4-BE49-F238E27FC236}">
                <a16:creationId xmlns:a16="http://schemas.microsoft.com/office/drawing/2014/main" id="{FB133972-02E5-493D-8665-1CBD717F39B7}"/>
              </a:ext>
            </a:extLst>
          </p:cNvPr>
          <p:cNvSpPr txBox="1">
            <a:spLocks noChangeArrowheads="1"/>
          </p:cNvSpPr>
          <p:nvPr/>
        </p:nvSpPr>
        <p:spPr bwMode="auto">
          <a:xfrm>
            <a:off x="152400" y="829270"/>
            <a:ext cx="1203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00FF00"/>
                </a:solidFill>
                <a:latin typeface="Calibri" panose="020F0502020204030204" pitchFamily="34" charset="0"/>
              </a:rPr>
              <a:t>Elder Dallin H. Oaks: </a:t>
            </a:r>
            <a:r>
              <a:rPr lang="en-US" altLang="en-US" dirty="0">
                <a:solidFill>
                  <a:schemeClr val="bg1"/>
                </a:solidFill>
                <a:latin typeface="Calibri" panose="020F0502020204030204" pitchFamily="34" charset="0"/>
              </a:rPr>
              <a:t>“I have been puzzled that some scriptures command us not to judge and </a:t>
            </a:r>
            <a:r>
              <a:rPr lang="en-US" altLang="en-US" dirty="0">
                <a:solidFill>
                  <a:srgbClr val="00FF00"/>
                </a:solidFill>
                <a:latin typeface="Calibri" panose="020F0502020204030204" pitchFamily="34" charset="0"/>
              </a:rPr>
              <a:t>others instruct us that we should judge and even tell us how to do it</a:t>
            </a:r>
            <a:r>
              <a:rPr lang="en-US" altLang="en-US" dirty="0">
                <a:solidFill>
                  <a:schemeClr val="bg1"/>
                </a:solidFill>
                <a:latin typeface="Calibri" panose="020F0502020204030204" pitchFamily="34" charset="0"/>
              </a:rPr>
              <a:t>…The key is to understand that there are two kinds of judging: </a:t>
            </a:r>
            <a:r>
              <a:rPr lang="en-US" altLang="en-US" dirty="0">
                <a:solidFill>
                  <a:srgbClr val="FFFF00"/>
                </a:solidFill>
                <a:latin typeface="Calibri" panose="020F0502020204030204" pitchFamily="34" charset="0"/>
              </a:rPr>
              <a:t>final judgments</a:t>
            </a:r>
            <a:r>
              <a:rPr lang="en-US" altLang="en-US" dirty="0">
                <a:solidFill>
                  <a:schemeClr val="bg1"/>
                </a:solidFill>
                <a:latin typeface="Calibri" panose="020F0502020204030204" pitchFamily="34" charset="0"/>
              </a:rPr>
              <a:t>, which we are </a:t>
            </a:r>
            <a:r>
              <a:rPr lang="en-US" altLang="en-US" dirty="0">
                <a:solidFill>
                  <a:srgbClr val="FF0000"/>
                </a:solidFill>
                <a:latin typeface="Calibri" panose="020F0502020204030204" pitchFamily="34" charset="0"/>
              </a:rPr>
              <a:t>forbidden</a:t>
            </a:r>
            <a:r>
              <a:rPr lang="en-US" altLang="en-US" dirty="0">
                <a:solidFill>
                  <a:schemeClr val="bg1"/>
                </a:solidFill>
                <a:latin typeface="Calibri" panose="020F0502020204030204" pitchFamily="34" charset="0"/>
              </a:rPr>
              <a:t> to make; and </a:t>
            </a:r>
            <a:r>
              <a:rPr lang="en-US" altLang="en-US" dirty="0">
                <a:solidFill>
                  <a:srgbClr val="FFFF00"/>
                </a:solidFill>
                <a:latin typeface="Calibri" panose="020F0502020204030204" pitchFamily="34" charset="0"/>
              </a:rPr>
              <a:t>intermediate judgments</a:t>
            </a:r>
            <a:r>
              <a:rPr lang="en-US" altLang="en-US" dirty="0">
                <a:solidFill>
                  <a:schemeClr val="bg1"/>
                </a:solidFill>
                <a:latin typeface="Calibri" panose="020F0502020204030204" pitchFamily="34" charset="0"/>
              </a:rPr>
              <a:t>, which we are </a:t>
            </a:r>
            <a:r>
              <a:rPr lang="en-US" altLang="en-US" dirty="0">
                <a:solidFill>
                  <a:srgbClr val="00FF00"/>
                </a:solidFill>
                <a:latin typeface="Calibri" panose="020F0502020204030204" pitchFamily="34" charset="0"/>
              </a:rPr>
              <a:t>directed to make</a:t>
            </a:r>
            <a:r>
              <a:rPr lang="en-US" altLang="en-US" dirty="0">
                <a:solidFill>
                  <a:schemeClr val="bg1"/>
                </a:solidFill>
                <a:latin typeface="Calibri" panose="020F0502020204030204" pitchFamily="34" charset="0"/>
              </a:rPr>
              <a:t>, but upon </a:t>
            </a:r>
            <a:r>
              <a:rPr lang="en-US" altLang="en-US" dirty="0">
                <a:solidFill>
                  <a:srgbClr val="00FF00"/>
                </a:solidFill>
                <a:latin typeface="Calibri" panose="020F0502020204030204" pitchFamily="34" charset="0"/>
              </a:rPr>
              <a:t>righteous principles</a:t>
            </a:r>
            <a:r>
              <a:rPr lang="en-US" altLang="en-US" dirty="0">
                <a:solidFill>
                  <a:schemeClr val="bg1"/>
                </a:solidFill>
                <a:latin typeface="Calibri" panose="020F0502020204030204" pitchFamily="34" charset="0"/>
              </a:rPr>
              <a:t>.” …</a:t>
            </a:r>
          </a:p>
        </p:txBody>
      </p:sp>
      <p:sp>
        <p:nvSpPr>
          <p:cNvPr id="11" name="TextBox 1">
            <a:extLst>
              <a:ext uri="{FF2B5EF4-FFF2-40B4-BE49-F238E27FC236}">
                <a16:creationId xmlns:a16="http://schemas.microsoft.com/office/drawing/2014/main" id="{97C98571-96A3-4665-BF55-B149E81961DA}"/>
              </a:ext>
            </a:extLst>
          </p:cNvPr>
          <p:cNvSpPr txBox="1">
            <a:spLocks noChangeArrowheads="1"/>
          </p:cNvSpPr>
          <p:nvPr/>
        </p:nvSpPr>
        <p:spPr bwMode="auto">
          <a:xfrm>
            <a:off x="152400" y="1734740"/>
            <a:ext cx="11887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bg1"/>
                </a:solidFill>
                <a:latin typeface="Calibri" panose="020F0502020204030204" pitchFamily="34" charset="0"/>
              </a:rPr>
              <a:t>“The effect of one mortal’s attempting to pass </a:t>
            </a:r>
            <a:r>
              <a:rPr lang="en-US" altLang="en-US" dirty="0">
                <a:solidFill>
                  <a:srgbClr val="FF0000"/>
                </a:solidFill>
                <a:latin typeface="Calibri" panose="020F0502020204030204" pitchFamily="34" charset="0"/>
              </a:rPr>
              <a:t>final judgment</a:t>
            </a:r>
            <a:r>
              <a:rPr lang="en-US" altLang="en-US" dirty="0">
                <a:solidFill>
                  <a:schemeClr val="bg1"/>
                </a:solidFill>
                <a:latin typeface="Calibri" panose="020F0502020204030204" pitchFamily="34" charset="0"/>
              </a:rPr>
              <a:t> on another mortal is analogous to the effect on an athlete and observers if we could proclaim the outcome of an athletic contest with certainty while it was still under way. A similar reason </a:t>
            </a:r>
            <a:r>
              <a:rPr lang="en-US" altLang="en-US" dirty="0">
                <a:solidFill>
                  <a:srgbClr val="FF0000"/>
                </a:solidFill>
                <a:latin typeface="Calibri" panose="020F0502020204030204" pitchFamily="34" charset="0"/>
              </a:rPr>
              <a:t>forbids</a:t>
            </a:r>
            <a:r>
              <a:rPr lang="en-US" altLang="en-US" dirty="0">
                <a:solidFill>
                  <a:schemeClr val="bg1"/>
                </a:solidFill>
                <a:latin typeface="Calibri" panose="020F0502020204030204" pitchFamily="34" charset="0"/>
              </a:rPr>
              <a:t> our presuming to make final judgments on the outcome of any person’s lifelong mortal contest.” …</a:t>
            </a:r>
          </a:p>
        </p:txBody>
      </p:sp>
      <p:sp>
        <p:nvSpPr>
          <p:cNvPr id="14" name="TextBox 1">
            <a:extLst>
              <a:ext uri="{FF2B5EF4-FFF2-40B4-BE49-F238E27FC236}">
                <a16:creationId xmlns:a16="http://schemas.microsoft.com/office/drawing/2014/main" id="{15BAF437-8C15-4A62-B78D-4771A3BC850E}"/>
              </a:ext>
            </a:extLst>
          </p:cNvPr>
          <p:cNvSpPr txBox="1">
            <a:spLocks noChangeArrowheads="1"/>
          </p:cNvSpPr>
          <p:nvPr/>
        </p:nvSpPr>
        <p:spPr bwMode="auto">
          <a:xfrm>
            <a:off x="152400" y="2658070"/>
            <a:ext cx="11887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bg1"/>
                </a:solidFill>
                <a:latin typeface="Calibri" panose="020F0502020204030204" pitchFamily="34" charset="0"/>
              </a:rPr>
              <a:t>“We </a:t>
            </a:r>
            <a:r>
              <a:rPr lang="en-US" altLang="en-US" dirty="0">
                <a:solidFill>
                  <a:srgbClr val="00FF00"/>
                </a:solidFill>
                <a:latin typeface="Calibri" panose="020F0502020204030204" pitchFamily="34" charset="0"/>
              </a:rPr>
              <a:t>must</a:t>
            </a:r>
            <a:r>
              <a:rPr lang="en-US" altLang="en-US" dirty="0">
                <a:solidFill>
                  <a:schemeClr val="bg1"/>
                </a:solidFill>
                <a:latin typeface="Calibri" panose="020F0502020204030204" pitchFamily="34" charset="0"/>
              </a:rPr>
              <a:t>, of course, </a:t>
            </a:r>
            <a:r>
              <a:rPr lang="en-US" altLang="en-US" dirty="0">
                <a:solidFill>
                  <a:srgbClr val="00FF00"/>
                </a:solidFill>
                <a:latin typeface="Calibri" panose="020F0502020204030204" pitchFamily="34" charset="0"/>
              </a:rPr>
              <a:t>make judgments </a:t>
            </a:r>
            <a:r>
              <a:rPr lang="en-US" altLang="en-US" dirty="0">
                <a:solidFill>
                  <a:schemeClr val="bg1"/>
                </a:solidFill>
                <a:latin typeface="Calibri" panose="020F0502020204030204" pitchFamily="34" charset="0"/>
              </a:rPr>
              <a:t>every day in the exercise of our moral agency, but we must be careful that our </a:t>
            </a:r>
            <a:r>
              <a:rPr lang="en-US" altLang="en-US" dirty="0">
                <a:solidFill>
                  <a:srgbClr val="00FF00"/>
                </a:solidFill>
                <a:latin typeface="Calibri" panose="020F0502020204030204" pitchFamily="34" charset="0"/>
              </a:rPr>
              <a:t>judgments of people </a:t>
            </a:r>
            <a:r>
              <a:rPr lang="en-US" altLang="en-US" dirty="0">
                <a:solidFill>
                  <a:schemeClr val="bg1"/>
                </a:solidFill>
                <a:latin typeface="Calibri" panose="020F0502020204030204" pitchFamily="34" charset="0"/>
              </a:rPr>
              <a:t>are intermediate and not final. Thus, our Savior’s teachings contain many commandments we cannot keep without making intermediate judgments of people… </a:t>
            </a:r>
            <a:r>
              <a:rPr lang="en-US" altLang="en-US" sz="1400" dirty="0">
                <a:solidFill>
                  <a:schemeClr val="bg1"/>
                </a:solidFill>
                <a:latin typeface="Calibri" panose="020F0502020204030204" pitchFamily="34" charset="0"/>
              </a:rPr>
              <a:t>(“Judge Not and Judging”, Ensign, Aug. 1999) </a:t>
            </a:r>
          </a:p>
        </p:txBody>
      </p:sp>
      <p:sp>
        <p:nvSpPr>
          <p:cNvPr id="2" name="Rectangle 1">
            <a:extLst>
              <a:ext uri="{FF2B5EF4-FFF2-40B4-BE49-F238E27FC236}">
                <a16:creationId xmlns:a16="http://schemas.microsoft.com/office/drawing/2014/main" id="{F1500014-B10D-49D2-B4EE-95F641844AF2}"/>
              </a:ext>
            </a:extLst>
          </p:cNvPr>
          <p:cNvSpPr/>
          <p:nvPr/>
        </p:nvSpPr>
        <p:spPr>
          <a:xfrm>
            <a:off x="152400" y="3886200"/>
            <a:ext cx="11887200" cy="2585323"/>
          </a:xfrm>
          <a:prstGeom prst="rect">
            <a:avLst/>
          </a:prstGeom>
        </p:spPr>
        <p:txBody>
          <a:bodyPr wrap="square">
            <a:spAutoFit/>
          </a:bodyPr>
          <a:lstStyle/>
          <a:p>
            <a:r>
              <a:rPr lang="en-US" b="1" dirty="0">
                <a:solidFill>
                  <a:srgbClr val="00FF00"/>
                </a:solidFill>
                <a:latin typeface="+mn-lt"/>
              </a:rPr>
              <a:t>Elder Jeffrey R. Holland: </a:t>
            </a:r>
            <a:r>
              <a:rPr lang="en-US" dirty="0">
                <a:solidFill>
                  <a:schemeClr val="bg1"/>
                </a:solidFill>
                <a:latin typeface="+mn-lt"/>
              </a:rPr>
              <a:t>“In this regard, there is sometimes a chance for a </a:t>
            </a:r>
            <a:r>
              <a:rPr lang="en-US" dirty="0">
                <a:solidFill>
                  <a:srgbClr val="FF0000"/>
                </a:solidFill>
                <a:latin typeface="+mn-lt"/>
              </a:rPr>
              <a:t>misunderstanding</a:t>
            </a:r>
            <a:r>
              <a:rPr lang="en-US" dirty="0">
                <a:solidFill>
                  <a:schemeClr val="bg1"/>
                </a:solidFill>
                <a:latin typeface="+mn-lt"/>
              </a:rPr>
              <a:t>, especially among young people who may think we are not supposed to judge anything, that we are never to make a value assessment of any kind. We have to help each other with that because the Savior makes it clear that in some situations we have to judge, we are under obligation to judge—as when He said, “Give not that which is holy unto the dogs, neither cast ye your pearls before swine” (Matthew 7:6). That sounds like a judgment to me. The </a:t>
            </a:r>
            <a:r>
              <a:rPr lang="en-US" dirty="0">
                <a:solidFill>
                  <a:srgbClr val="FF0000"/>
                </a:solidFill>
                <a:latin typeface="+mn-lt"/>
              </a:rPr>
              <a:t>unacceptable alternative </a:t>
            </a:r>
            <a:r>
              <a:rPr lang="en-US" dirty="0">
                <a:solidFill>
                  <a:schemeClr val="bg1"/>
                </a:solidFill>
                <a:latin typeface="+mn-lt"/>
              </a:rPr>
              <a:t>is to </a:t>
            </a:r>
            <a:r>
              <a:rPr lang="en-US" dirty="0">
                <a:solidFill>
                  <a:srgbClr val="FF0000"/>
                </a:solidFill>
                <a:latin typeface="+mn-lt"/>
              </a:rPr>
              <a:t>surrender to postmodern moral relativism</a:t>
            </a:r>
            <a:r>
              <a:rPr lang="en-US" dirty="0">
                <a:solidFill>
                  <a:schemeClr val="bg1"/>
                </a:solidFill>
                <a:latin typeface="+mn-lt"/>
              </a:rPr>
              <a:t>, which, pushed far enough, declares that ultimately nothing is eternally true or especially sacred and, therefore, no one position on any given issue matters more than any other. And in the gospel of Jesus Christ that simply is not true. … In this process of evaluation, we are not called on to condemn others, but we are called upon to make decisions every day that reflect judgment—we hope </a:t>
            </a:r>
            <a:r>
              <a:rPr lang="en-US" dirty="0">
                <a:solidFill>
                  <a:srgbClr val="00FF00"/>
                </a:solidFill>
                <a:latin typeface="+mn-lt"/>
              </a:rPr>
              <a:t>good judgment</a:t>
            </a:r>
            <a:r>
              <a:rPr lang="en-US" dirty="0">
                <a:solidFill>
                  <a:schemeClr val="bg1"/>
                </a:solidFill>
                <a:latin typeface="+mn-lt"/>
              </a:rPr>
              <a:t>.”</a:t>
            </a:r>
          </a:p>
        </p:txBody>
      </p:sp>
    </p:spTree>
    <p:extLst>
      <p:ext uri="{BB962C8B-B14F-4D97-AF65-F5344CB8AC3E}">
        <p14:creationId xmlns:p14="http://schemas.microsoft.com/office/powerpoint/2010/main" val="164260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16</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a:t>
            </a:fld>
            <a:endParaRPr lang="en-US" dirty="0"/>
          </a:p>
        </p:txBody>
      </p:sp>
      <p:sp>
        <p:nvSpPr>
          <p:cNvPr id="5" name="TextBox 67">
            <a:extLst>
              <a:ext uri="{FF2B5EF4-FFF2-40B4-BE49-F238E27FC236}">
                <a16:creationId xmlns:a16="http://schemas.microsoft.com/office/drawing/2014/main" id="{D3D5A059-A4A4-41DD-9B3E-58C8A4DA7A90}"/>
              </a:ext>
            </a:extLst>
          </p:cNvPr>
          <p:cNvSpPr txBox="1">
            <a:spLocks noChangeArrowheads="1"/>
          </p:cNvSpPr>
          <p:nvPr/>
        </p:nvSpPr>
        <p:spPr bwMode="auto">
          <a:xfrm>
            <a:off x="420226" y="510778"/>
            <a:ext cx="9883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FFFF00"/>
                </a:solidFill>
              </a:rPr>
              <a:t>Eros</a:t>
            </a:r>
          </a:p>
        </p:txBody>
      </p:sp>
      <p:sp>
        <p:nvSpPr>
          <p:cNvPr id="6" name="Text Box 9">
            <a:extLst>
              <a:ext uri="{FF2B5EF4-FFF2-40B4-BE49-F238E27FC236}">
                <a16:creationId xmlns:a16="http://schemas.microsoft.com/office/drawing/2014/main" id="{4504C1A8-9773-4859-9D66-5BCAF6648AFF}"/>
              </a:ext>
            </a:extLst>
          </p:cNvPr>
          <p:cNvSpPr txBox="1">
            <a:spLocks noChangeArrowheads="1"/>
          </p:cNvSpPr>
          <p:nvPr/>
        </p:nvSpPr>
        <p:spPr bwMode="auto">
          <a:xfrm>
            <a:off x="0" y="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solidFill>
                  <a:srgbClr val="FFFF00"/>
                </a:solidFill>
                <a:latin typeface="Calibri" panose="020F0502020204030204" pitchFamily="34" charset="0"/>
              </a:rPr>
              <a:t>LOVE IS CONFUSED</a:t>
            </a:r>
          </a:p>
        </p:txBody>
      </p:sp>
      <p:sp>
        <p:nvSpPr>
          <p:cNvPr id="7" name="Rectangle 6">
            <a:extLst>
              <a:ext uri="{FF2B5EF4-FFF2-40B4-BE49-F238E27FC236}">
                <a16:creationId xmlns:a16="http://schemas.microsoft.com/office/drawing/2014/main" id="{74FB4F24-66D6-4C0E-A079-47A075C25B81}"/>
              </a:ext>
            </a:extLst>
          </p:cNvPr>
          <p:cNvSpPr/>
          <p:nvPr/>
        </p:nvSpPr>
        <p:spPr>
          <a:xfrm>
            <a:off x="1944153" y="587514"/>
            <a:ext cx="10255867" cy="707886"/>
          </a:xfrm>
          <a:prstGeom prst="rect">
            <a:avLst/>
          </a:prstGeom>
        </p:spPr>
        <p:txBody>
          <a:bodyPr wrap="square">
            <a:spAutoFit/>
          </a:bodyPr>
          <a:lstStyle/>
          <a:p>
            <a:r>
              <a:rPr lang="en-US" sz="2000" b="1" dirty="0">
                <a:solidFill>
                  <a:srgbClr val="FFFF00"/>
                </a:solidFill>
                <a:latin typeface="+mn-lt"/>
              </a:rPr>
              <a:t>Sexual Passion: </a:t>
            </a:r>
            <a:r>
              <a:rPr lang="en-US" sz="2000" dirty="0">
                <a:solidFill>
                  <a:schemeClr val="bg1"/>
                </a:solidFill>
                <a:latin typeface="+mn-lt"/>
              </a:rPr>
              <a:t>“…</a:t>
            </a:r>
            <a:r>
              <a:rPr lang="en-US" sz="2000" dirty="0" err="1">
                <a:solidFill>
                  <a:schemeClr val="bg1"/>
                </a:solidFill>
                <a:latin typeface="+mn-lt"/>
              </a:rPr>
              <a:t>eros</a:t>
            </a:r>
            <a:r>
              <a:rPr lang="en-US" sz="2000" dirty="0">
                <a:solidFill>
                  <a:schemeClr val="bg1"/>
                </a:solidFill>
                <a:latin typeface="+mn-lt"/>
              </a:rPr>
              <a:t> was viewed as a dangerous, fiery and irrational form of love that could take hold of you and possess you…Eros involved a loss of control that frightened the Greeks.” 	</a:t>
            </a:r>
          </a:p>
        </p:txBody>
      </p:sp>
      <p:sp>
        <p:nvSpPr>
          <p:cNvPr id="9" name="TextBox 67">
            <a:extLst>
              <a:ext uri="{FF2B5EF4-FFF2-40B4-BE49-F238E27FC236}">
                <a16:creationId xmlns:a16="http://schemas.microsoft.com/office/drawing/2014/main" id="{755664E1-68AA-4170-A399-36FF4534FBFC}"/>
              </a:ext>
            </a:extLst>
          </p:cNvPr>
          <p:cNvSpPr txBox="1">
            <a:spLocks noChangeArrowheads="1"/>
          </p:cNvSpPr>
          <p:nvPr/>
        </p:nvSpPr>
        <p:spPr bwMode="auto">
          <a:xfrm>
            <a:off x="316745" y="1563469"/>
            <a:ext cx="12041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FFFF00"/>
                </a:solidFill>
              </a:rPr>
              <a:t>Philia</a:t>
            </a:r>
          </a:p>
        </p:txBody>
      </p:sp>
      <p:sp>
        <p:nvSpPr>
          <p:cNvPr id="11" name="TextBox 67">
            <a:extLst>
              <a:ext uri="{FF2B5EF4-FFF2-40B4-BE49-F238E27FC236}">
                <a16:creationId xmlns:a16="http://schemas.microsoft.com/office/drawing/2014/main" id="{DD8CFA05-9FB9-46D6-B6D2-EF3B6AC01C50}"/>
              </a:ext>
            </a:extLst>
          </p:cNvPr>
          <p:cNvSpPr txBox="1">
            <a:spLocks noChangeArrowheads="1"/>
          </p:cNvSpPr>
          <p:nvPr/>
        </p:nvSpPr>
        <p:spPr bwMode="auto">
          <a:xfrm>
            <a:off x="253710" y="2325469"/>
            <a:ext cx="13917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FFFF00"/>
                </a:solidFill>
              </a:rPr>
              <a:t>Ludius</a:t>
            </a:r>
          </a:p>
        </p:txBody>
      </p:sp>
      <p:sp>
        <p:nvSpPr>
          <p:cNvPr id="12" name="TextBox 67">
            <a:extLst>
              <a:ext uri="{FF2B5EF4-FFF2-40B4-BE49-F238E27FC236}">
                <a16:creationId xmlns:a16="http://schemas.microsoft.com/office/drawing/2014/main" id="{2017B896-55AE-4F32-BFA1-27FCCA11193E}"/>
              </a:ext>
            </a:extLst>
          </p:cNvPr>
          <p:cNvSpPr txBox="1">
            <a:spLocks noChangeArrowheads="1"/>
          </p:cNvSpPr>
          <p:nvPr/>
        </p:nvSpPr>
        <p:spPr bwMode="auto">
          <a:xfrm>
            <a:off x="278322" y="3188191"/>
            <a:ext cx="135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FFFF00"/>
                </a:solidFill>
              </a:rPr>
              <a:t>Agape</a:t>
            </a:r>
          </a:p>
        </p:txBody>
      </p:sp>
      <p:sp>
        <p:nvSpPr>
          <p:cNvPr id="14" name="TextBox 67">
            <a:extLst>
              <a:ext uri="{FF2B5EF4-FFF2-40B4-BE49-F238E27FC236}">
                <a16:creationId xmlns:a16="http://schemas.microsoft.com/office/drawing/2014/main" id="{2AEC0B9E-C2EF-4402-94CE-B8E4ECFDD825}"/>
              </a:ext>
            </a:extLst>
          </p:cNvPr>
          <p:cNvSpPr txBox="1">
            <a:spLocks noChangeArrowheads="1"/>
          </p:cNvSpPr>
          <p:nvPr/>
        </p:nvSpPr>
        <p:spPr bwMode="auto">
          <a:xfrm>
            <a:off x="154815" y="4191000"/>
            <a:ext cx="16034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FFFF00"/>
                </a:solidFill>
              </a:rPr>
              <a:t>Pragma</a:t>
            </a:r>
          </a:p>
        </p:txBody>
      </p:sp>
      <p:sp>
        <p:nvSpPr>
          <p:cNvPr id="15" name="TextBox 67">
            <a:extLst>
              <a:ext uri="{FF2B5EF4-FFF2-40B4-BE49-F238E27FC236}">
                <a16:creationId xmlns:a16="http://schemas.microsoft.com/office/drawing/2014/main" id="{8886E4E3-67E2-445B-9D18-F9D713A8CE91}"/>
              </a:ext>
            </a:extLst>
          </p:cNvPr>
          <p:cNvSpPr txBox="1">
            <a:spLocks noChangeArrowheads="1"/>
          </p:cNvSpPr>
          <p:nvPr/>
        </p:nvSpPr>
        <p:spPr bwMode="auto">
          <a:xfrm>
            <a:off x="64340" y="5501024"/>
            <a:ext cx="18213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FFFF00"/>
                </a:solidFill>
              </a:rPr>
              <a:t>Philautia</a:t>
            </a:r>
          </a:p>
        </p:txBody>
      </p:sp>
      <p:sp>
        <p:nvSpPr>
          <p:cNvPr id="8" name="Rectangle 7">
            <a:extLst>
              <a:ext uri="{FF2B5EF4-FFF2-40B4-BE49-F238E27FC236}">
                <a16:creationId xmlns:a16="http://schemas.microsoft.com/office/drawing/2014/main" id="{A47ADCBE-EA90-4789-BA9B-369DCC930D57}"/>
              </a:ext>
            </a:extLst>
          </p:cNvPr>
          <p:cNvSpPr/>
          <p:nvPr/>
        </p:nvSpPr>
        <p:spPr>
          <a:xfrm>
            <a:off x="1944152" y="1617367"/>
            <a:ext cx="10171647" cy="400110"/>
          </a:xfrm>
          <a:prstGeom prst="rect">
            <a:avLst/>
          </a:prstGeom>
        </p:spPr>
        <p:txBody>
          <a:bodyPr wrap="square">
            <a:spAutoFit/>
          </a:bodyPr>
          <a:lstStyle/>
          <a:p>
            <a:r>
              <a:rPr lang="en-US" sz="2000" b="1" dirty="0">
                <a:solidFill>
                  <a:srgbClr val="FFFF00"/>
                </a:solidFill>
                <a:latin typeface="+mn-lt"/>
              </a:rPr>
              <a:t>Friendship: </a:t>
            </a:r>
            <a:r>
              <a:rPr lang="en-US" sz="2000" dirty="0">
                <a:solidFill>
                  <a:schemeClr val="bg1"/>
                </a:solidFill>
                <a:latin typeface="+mn-lt"/>
              </a:rPr>
              <a:t>“…showing loyalty to your friends…”	</a:t>
            </a:r>
          </a:p>
        </p:txBody>
      </p:sp>
      <p:sp>
        <p:nvSpPr>
          <p:cNvPr id="16" name="Rectangle 15">
            <a:extLst>
              <a:ext uri="{FF2B5EF4-FFF2-40B4-BE49-F238E27FC236}">
                <a16:creationId xmlns:a16="http://schemas.microsoft.com/office/drawing/2014/main" id="{3CBFC0A5-1B82-41CC-91B0-6D6F3B82E1C5}"/>
              </a:ext>
            </a:extLst>
          </p:cNvPr>
          <p:cNvSpPr/>
          <p:nvPr/>
        </p:nvSpPr>
        <p:spPr>
          <a:xfrm>
            <a:off x="1942545" y="2453850"/>
            <a:ext cx="10171648" cy="400110"/>
          </a:xfrm>
          <a:prstGeom prst="rect">
            <a:avLst/>
          </a:prstGeom>
        </p:spPr>
        <p:txBody>
          <a:bodyPr wrap="square">
            <a:spAutoFit/>
          </a:bodyPr>
          <a:lstStyle/>
          <a:p>
            <a:r>
              <a:rPr lang="en-US" sz="2000" b="1" dirty="0">
                <a:solidFill>
                  <a:srgbClr val="FFFF00"/>
                </a:solidFill>
                <a:latin typeface="+mn-lt"/>
              </a:rPr>
              <a:t>Playful Affection: </a:t>
            </a:r>
            <a:r>
              <a:rPr lang="en-US" sz="2000" dirty="0">
                <a:solidFill>
                  <a:schemeClr val="bg1"/>
                </a:solidFill>
                <a:latin typeface="+mn-lt"/>
              </a:rPr>
              <a:t>“…referred to the playful affection between children or young lovers.” 	</a:t>
            </a:r>
          </a:p>
        </p:txBody>
      </p:sp>
      <p:sp>
        <p:nvSpPr>
          <p:cNvPr id="17" name="Rectangle 16">
            <a:extLst>
              <a:ext uri="{FF2B5EF4-FFF2-40B4-BE49-F238E27FC236}">
                <a16:creationId xmlns:a16="http://schemas.microsoft.com/office/drawing/2014/main" id="{CEC915F0-B209-4148-98C6-634ED4E25334}"/>
              </a:ext>
            </a:extLst>
          </p:cNvPr>
          <p:cNvSpPr/>
          <p:nvPr/>
        </p:nvSpPr>
        <p:spPr>
          <a:xfrm>
            <a:off x="1940939" y="3254514"/>
            <a:ext cx="10171648" cy="707886"/>
          </a:xfrm>
          <a:prstGeom prst="rect">
            <a:avLst/>
          </a:prstGeom>
        </p:spPr>
        <p:txBody>
          <a:bodyPr wrap="square">
            <a:spAutoFit/>
          </a:bodyPr>
          <a:lstStyle/>
          <a:p>
            <a:r>
              <a:rPr lang="en-US" sz="2000" b="1" dirty="0">
                <a:solidFill>
                  <a:srgbClr val="FFFF00"/>
                </a:solidFill>
                <a:latin typeface="+mn-lt"/>
              </a:rPr>
              <a:t>Universal Brotherly Love: </a:t>
            </a:r>
            <a:r>
              <a:rPr lang="en-US" sz="2000" dirty="0">
                <a:solidFill>
                  <a:schemeClr val="bg1"/>
                </a:solidFill>
                <a:latin typeface="+mn-lt"/>
              </a:rPr>
              <a:t>“This was a love that you extended to all people, whether family members or distant strangers.”	</a:t>
            </a:r>
          </a:p>
        </p:txBody>
      </p:sp>
      <p:sp>
        <p:nvSpPr>
          <p:cNvPr id="18" name="Rectangle 17">
            <a:extLst>
              <a:ext uri="{FF2B5EF4-FFF2-40B4-BE49-F238E27FC236}">
                <a16:creationId xmlns:a16="http://schemas.microsoft.com/office/drawing/2014/main" id="{ABD8ADF8-AE3F-4A01-9BD8-898D408E0356}"/>
              </a:ext>
            </a:extLst>
          </p:cNvPr>
          <p:cNvSpPr/>
          <p:nvPr/>
        </p:nvSpPr>
        <p:spPr>
          <a:xfrm>
            <a:off x="1935324" y="4317716"/>
            <a:ext cx="10171648" cy="1015663"/>
          </a:xfrm>
          <a:prstGeom prst="rect">
            <a:avLst/>
          </a:prstGeom>
        </p:spPr>
        <p:txBody>
          <a:bodyPr wrap="square">
            <a:spAutoFit/>
          </a:bodyPr>
          <a:lstStyle/>
          <a:p>
            <a:r>
              <a:rPr lang="en-US" sz="2000" b="1" dirty="0">
                <a:solidFill>
                  <a:srgbClr val="FFFF00"/>
                </a:solidFill>
                <a:latin typeface="+mn-lt"/>
              </a:rPr>
              <a:t>Longstanding Love: </a:t>
            </a:r>
            <a:r>
              <a:rPr lang="en-US" sz="2000" dirty="0">
                <a:solidFill>
                  <a:schemeClr val="bg1"/>
                </a:solidFill>
                <a:latin typeface="+mn-lt"/>
              </a:rPr>
              <a:t>“…the deep understanding that developed between long-married couples. It was about making compromises to help the relationship work over time, and showing patience and tolerance.” 	</a:t>
            </a:r>
          </a:p>
        </p:txBody>
      </p:sp>
      <p:sp>
        <p:nvSpPr>
          <p:cNvPr id="19" name="Rectangle 18">
            <a:extLst>
              <a:ext uri="{FF2B5EF4-FFF2-40B4-BE49-F238E27FC236}">
                <a16:creationId xmlns:a16="http://schemas.microsoft.com/office/drawing/2014/main" id="{3AE985AE-7FE0-4210-AD35-9A7C1AACE268}"/>
              </a:ext>
            </a:extLst>
          </p:cNvPr>
          <p:cNvSpPr/>
          <p:nvPr/>
        </p:nvSpPr>
        <p:spPr>
          <a:xfrm>
            <a:off x="1942544" y="5613737"/>
            <a:ext cx="10249456" cy="1015663"/>
          </a:xfrm>
          <a:prstGeom prst="rect">
            <a:avLst/>
          </a:prstGeom>
        </p:spPr>
        <p:txBody>
          <a:bodyPr wrap="square">
            <a:spAutoFit/>
          </a:bodyPr>
          <a:lstStyle/>
          <a:p>
            <a:r>
              <a:rPr lang="en-US" sz="2000" b="1" dirty="0">
                <a:solidFill>
                  <a:srgbClr val="FFFF00"/>
                </a:solidFill>
                <a:latin typeface="+mn-lt"/>
              </a:rPr>
              <a:t>Self-Love</a:t>
            </a:r>
            <a:r>
              <a:rPr lang="en-US" sz="2000" dirty="0">
                <a:solidFill>
                  <a:schemeClr val="bg1"/>
                </a:solidFill>
                <a:latin typeface="+mn-lt"/>
              </a:rPr>
              <a:t> “…two types ... unhealthy narcissism, where you became self-obsessed … and healthy self-esteem. As Aristotle said, ‘All friendly feelings for others are an extension of man’s feelings for himself.’” 	</a:t>
            </a:r>
          </a:p>
        </p:txBody>
      </p:sp>
      <p:sp>
        <p:nvSpPr>
          <p:cNvPr id="20" name="Rectangle 19">
            <a:extLst>
              <a:ext uri="{FF2B5EF4-FFF2-40B4-BE49-F238E27FC236}">
                <a16:creationId xmlns:a16="http://schemas.microsoft.com/office/drawing/2014/main" id="{5C51A71B-3AD0-472B-A70F-B7A064FE327B}"/>
              </a:ext>
            </a:extLst>
          </p:cNvPr>
          <p:cNvSpPr/>
          <p:nvPr/>
        </p:nvSpPr>
        <p:spPr>
          <a:xfrm>
            <a:off x="1942545" y="3160693"/>
            <a:ext cx="10171648" cy="954107"/>
          </a:xfrm>
          <a:prstGeom prst="rect">
            <a:avLst/>
          </a:prstGeom>
        </p:spPr>
        <p:txBody>
          <a:bodyPr wrap="square">
            <a:spAutoFit/>
          </a:bodyPr>
          <a:lstStyle/>
          <a:p>
            <a:r>
              <a:rPr lang="en-US" sz="2800" b="1" dirty="0">
                <a:solidFill>
                  <a:srgbClr val="00FF00"/>
                </a:solidFill>
                <a:latin typeface="+mn-lt"/>
              </a:rPr>
              <a:t>Universal Brotherly Love: </a:t>
            </a:r>
            <a:r>
              <a:rPr lang="en-US" sz="2800" dirty="0">
                <a:solidFill>
                  <a:srgbClr val="00FF00"/>
                </a:solidFill>
                <a:latin typeface="+mn-lt"/>
              </a:rPr>
              <a:t>“This was a love that you extended to all people, whether family members or distant strangers.”</a:t>
            </a:r>
            <a:r>
              <a:rPr lang="en-US" sz="2800" dirty="0">
                <a:solidFill>
                  <a:schemeClr val="bg1"/>
                </a:solidFill>
                <a:latin typeface="+mn-lt"/>
              </a:rPr>
              <a:t>	</a:t>
            </a:r>
          </a:p>
        </p:txBody>
      </p:sp>
      <p:sp>
        <p:nvSpPr>
          <p:cNvPr id="21" name="TextBox 67">
            <a:extLst>
              <a:ext uri="{FF2B5EF4-FFF2-40B4-BE49-F238E27FC236}">
                <a16:creationId xmlns:a16="http://schemas.microsoft.com/office/drawing/2014/main" id="{BBBF073F-6304-4759-AA78-BE42ADDFD34C}"/>
              </a:ext>
            </a:extLst>
          </p:cNvPr>
          <p:cNvSpPr txBox="1">
            <a:spLocks noChangeArrowheads="1"/>
          </p:cNvSpPr>
          <p:nvPr/>
        </p:nvSpPr>
        <p:spPr bwMode="auto">
          <a:xfrm>
            <a:off x="148609" y="3113984"/>
            <a:ext cx="161531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0FF00"/>
                </a:solidFill>
              </a:rPr>
              <a:t>Agape</a:t>
            </a:r>
          </a:p>
        </p:txBody>
      </p:sp>
    </p:spTree>
    <p:extLst>
      <p:ext uri="{BB962C8B-B14F-4D97-AF65-F5344CB8AC3E}">
        <p14:creationId xmlns:p14="http://schemas.microsoft.com/office/powerpoint/2010/main" val="248070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8" grpId="0"/>
      <p:bldP spid="16" grpId="0"/>
      <p:bldP spid="17" grpId="0"/>
      <p:bldP spid="17" grpId="1"/>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a:t>
            </a:fld>
            <a:endParaRPr lang="en-US" dirty="0"/>
          </a:p>
        </p:txBody>
      </p:sp>
      <p:grpSp>
        <p:nvGrpSpPr>
          <p:cNvPr id="8" name="Group 6">
            <a:extLst>
              <a:ext uri="{FF2B5EF4-FFF2-40B4-BE49-F238E27FC236}">
                <a16:creationId xmlns:a16="http://schemas.microsoft.com/office/drawing/2014/main" id="{193FB4D5-D943-420B-8B13-6006646A9718}"/>
              </a:ext>
            </a:extLst>
          </p:cNvPr>
          <p:cNvGrpSpPr>
            <a:grpSpLocks/>
          </p:cNvGrpSpPr>
          <p:nvPr/>
        </p:nvGrpSpPr>
        <p:grpSpPr bwMode="auto">
          <a:xfrm>
            <a:off x="2514600" y="3694112"/>
            <a:ext cx="2964781" cy="2859087"/>
            <a:chOff x="838200" y="2259878"/>
            <a:chExt cx="3262828" cy="3378921"/>
          </a:xfrm>
        </p:grpSpPr>
        <p:sp>
          <p:nvSpPr>
            <p:cNvPr id="9" name="Oval 8">
              <a:extLst>
                <a:ext uri="{FF2B5EF4-FFF2-40B4-BE49-F238E27FC236}">
                  <a16:creationId xmlns:a16="http://schemas.microsoft.com/office/drawing/2014/main" id="{0786C577-5CF6-4305-A192-AD85D5312248}"/>
                </a:ext>
              </a:extLst>
            </p:cNvPr>
            <p:cNvSpPr/>
            <p:nvPr/>
          </p:nvSpPr>
          <p:spPr>
            <a:xfrm>
              <a:off x="838200" y="2259878"/>
              <a:ext cx="3262828" cy="337892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5">
              <a:extLst>
                <a:ext uri="{FF2B5EF4-FFF2-40B4-BE49-F238E27FC236}">
                  <a16:creationId xmlns:a16="http://schemas.microsoft.com/office/drawing/2014/main" id="{C621A8CA-6CE7-4DFA-B2C7-7157E500E434}"/>
                </a:ext>
              </a:extLst>
            </p:cNvPr>
            <p:cNvSpPr txBox="1">
              <a:spLocks noChangeArrowheads="1"/>
            </p:cNvSpPr>
            <p:nvPr/>
          </p:nvSpPr>
          <p:spPr bwMode="auto">
            <a:xfrm>
              <a:off x="1230377" y="3160238"/>
              <a:ext cx="2577919" cy="16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rPr>
                <a:t>DIVINE LOVE</a:t>
              </a:r>
            </a:p>
            <a:p>
              <a:pPr algn="ctr" eaLnBrk="1" hangingPunct="1">
                <a:spcBef>
                  <a:spcPct val="0"/>
                </a:spcBef>
                <a:buFontTx/>
                <a:buNone/>
              </a:pPr>
              <a:r>
                <a:rPr lang="en-US" altLang="en-US" sz="2800" b="1" dirty="0">
                  <a:solidFill>
                    <a:srgbClr val="FF0000"/>
                  </a:solidFill>
                </a:rPr>
                <a:t>“HOST”</a:t>
              </a:r>
            </a:p>
            <a:p>
              <a:pPr algn="ctr" eaLnBrk="1" hangingPunct="1">
                <a:spcBef>
                  <a:spcPct val="0"/>
                </a:spcBef>
                <a:buFontTx/>
                <a:buNone/>
              </a:pPr>
              <a:r>
                <a:rPr lang="en-US" altLang="en-US" sz="2800" b="1" dirty="0">
                  <a:solidFill>
                    <a:srgbClr val="00002E"/>
                  </a:solidFill>
                </a:rPr>
                <a:t>Infinite Supply</a:t>
              </a:r>
            </a:p>
          </p:txBody>
        </p:sp>
      </p:grpSp>
      <p:sp>
        <p:nvSpPr>
          <p:cNvPr id="12" name="TextBox 7">
            <a:extLst>
              <a:ext uri="{FF2B5EF4-FFF2-40B4-BE49-F238E27FC236}">
                <a16:creationId xmlns:a16="http://schemas.microsoft.com/office/drawing/2014/main" id="{E3C74BF8-3478-46C1-9893-71B48C7F6C9A}"/>
              </a:ext>
            </a:extLst>
          </p:cNvPr>
          <p:cNvSpPr txBox="1">
            <a:spLocks noChangeArrowheads="1"/>
          </p:cNvSpPr>
          <p:nvPr/>
        </p:nvSpPr>
        <p:spPr bwMode="auto">
          <a:xfrm>
            <a:off x="0" y="0"/>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dirty="0">
                <a:solidFill>
                  <a:srgbClr val="FF0000"/>
                </a:solidFill>
              </a:rPr>
              <a:t>False Metaphysics of Love</a:t>
            </a:r>
          </a:p>
        </p:txBody>
      </p:sp>
      <p:sp>
        <p:nvSpPr>
          <p:cNvPr id="13" name="TextBox 67">
            <a:extLst>
              <a:ext uri="{FF2B5EF4-FFF2-40B4-BE49-F238E27FC236}">
                <a16:creationId xmlns:a16="http://schemas.microsoft.com/office/drawing/2014/main" id="{FDDBDDE9-2108-4F60-9242-88663666118B}"/>
              </a:ext>
            </a:extLst>
          </p:cNvPr>
          <p:cNvSpPr txBox="1">
            <a:spLocks noChangeArrowheads="1"/>
          </p:cNvSpPr>
          <p:nvPr/>
        </p:nvSpPr>
        <p:spPr bwMode="auto">
          <a:xfrm>
            <a:off x="2718258" y="2670625"/>
            <a:ext cx="2557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rgbClr val="FF0000"/>
                </a:solidFill>
              </a:rPr>
              <a:t>CREAT0R</a:t>
            </a:r>
          </a:p>
          <a:p>
            <a:pPr algn="ctr" eaLnBrk="1" hangingPunct="1">
              <a:spcBef>
                <a:spcPct val="0"/>
              </a:spcBef>
              <a:buFontTx/>
              <a:buNone/>
            </a:pPr>
            <a:r>
              <a:rPr lang="en-US" altLang="en-US" sz="2400" dirty="0">
                <a:solidFill>
                  <a:srgbClr val="FF0000"/>
                </a:solidFill>
              </a:rPr>
              <a:t>Self-Sufficient Host</a:t>
            </a:r>
          </a:p>
        </p:txBody>
      </p:sp>
      <p:grpSp>
        <p:nvGrpSpPr>
          <p:cNvPr id="14" name="Group 66">
            <a:extLst>
              <a:ext uri="{FF2B5EF4-FFF2-40B4-BE49-F238E27FC236}">
                <a16:creationId xmlns:a16="http://schemas.microsoft.com/office/drawing/2014/main" id="{D6A39D92-9BD0-49CC-8684-3F91CC64ECBE}"/>
              </a:ext>
            </a:extLst>
          </p:cNvPr>
          <p:cNvGrpSpPr>
            <a:grpSpLocks/>
          </p:cNvGrpSpPr>
          <p:nvPr/>
        </p:nvGrpSpPr>
        <p:grpSpPr bwMode="auto">
          <a:xfrm>
            <a:off x="7026717" y="3892617"/>
            <a:ext cx="2990447" cy="2667000"/>
            <a:chOff x="5221730" y="2590800"/>
            <a:chExt cx="2990447" cy="2667000"/>
          </a:xfrm>
        </p:grpSpPr>
        <p:grpSp>
          <p:nvGrpSpPr>
            <p:cNvPr id="15" name="Group 18">
              <a:extLst>
                <a:ext uri="{FF2B5EF4-FFF2-40B4-BE49-F238E27FC236}">
                  <a16:creationId xmlns:a16="http://schemas.microsoft.com/office/drawing/2014/main" id="{4475AC0F-ED23-4C08-9C74-8077667165C2}"/>
                </a:ext>
              </a:extLst>
            </p:cNvPr>
            <p:cNvGrpSpPr>
              <a:grpSpLocks/>
            </p:cNvGrpSpPr>
            <p:nvPr/>
          </p:nvGrpSpPr>
          <p:grpSpPr bwMode="auto">
            <a:xfrm>
              <a:off x="6248400" y="2590800"/>
              <a:ext cx="685800" cy="304800"/>
              <a:chOff x="6248400" y="2590800"/>
              <a:chExt cx="685800" cy="304800"/>
            </a:xfrm>
          </p:grpSpPr>
          <p:sp>
            <p:nvSpPr>
              <p:cNvPr id="61" name="Oval 60">
                <a:extLst>
                  <a:ext uri="{FF2B5EF4-FFF2-40B4-BE49-F238E27FC236}">
                    <a16:creationId xmlns:a16="http://schemas.microsoft.com/office/drawing/2014/main" id="{3D316EFF-59C8-4286-992D-3729BD3AD709}"/>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2" name="Straight Connector 61">
                <a:extLst>
                  <a:ext uri="{FF2B5EF4-FFF2-40B4-BE49-F238E27FC236}">
                    <a16:creationId xmlns:a16="http://schemas.microsoft.com/office/drawing/2014/main" id="{A25A22AF-05FD-4C19-A0C7-CF3DBD50A9FE}"/>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0C28B39-B2E7-4ACD-9207-BA5EF086C62C}"/>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76ABAC0-73F4-4293-8B22-0EF79114C244}"/>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9">
              <a:extLst>
                <a:ext uri="{FF2B5EF4-FFF2-40B4-BE49-F238E27FC236}">
                  <a16:creationId xmlns:a16="http://schemas.microsoft.com/office/drawing/2014/main" id="{ACD7566E-4DFF-4AB9-943F-6F93A882CDB7}"/>
                </a:ext>
              </a:extLst>
            </p:cNvPr>
            <p:cNvGrpSpPr>
              <a:grpSpLocks/>
            </p:cNvGrpSpPr>
            <p:nvPr/>
          </p:nvGrpSpPr>
          <p:grpSpPr bwMode="auto">
            <a:xfrm>
              <a:off x="6096000" y="3048000"/>
              <a:ext cx="685800" cy="304800"/>
              <a:chOff x="6248400" y="2590800"/>
              <a:chExt cx="685800" cy="304800"/>
            </a:xfrm>
          </p:grpSpPr>
          <p:sp>
            <p:nvSpPr>
              <p:cNvPr id="57" name="Oval 56">
                <a:extLst>
                  <a:ext uri="{FF2B5EF4-FFF2-40B4-BE49-F238E27FC236}">
                    <a16:creationId xmlns:a16="http://schemas.microsoft.com/office/drawing/2014/main" id="{C746DB91-727B-4722-9BAD-9AF9FD6A0935}"/>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8" name="Straight Connector 57">
                <a:extLst>
                  <a:ext uri="{FF2B5EF4-FFF2-40B4-BE49-F238E27FC236}">
                    <a16:creationId xmlns:a16="http://schemas.microsoft.com/office/drawing/2014/main" id="{893748C2-E206-4460-BCC5-0B947B8D372E}"/>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67F14DE-C9D1-4FDE-BC3D-CA61D02FCB91}"/>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B7DB5AA-2BFB-4783-BE81-3A0701E88377}"/>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24">
              <a:extLst>
                <a:ext uri="{FF2B5EF4-FFF2-40B4-BE49-F238E27FC236}">
                  <a16:creationId xmlns:a16="http://schemas.microsoft.com/office/drawing/2014/main" id="{B260E296-07B5-44C5-A755-79A200887A62}"/>
                </a:ext>
              </a:extLst>
            </p:cNvPr>
            <p:cNvGrpSpPr>
              <a:grpSpLocks/>
            </p:cNvGrpSpPr>
            <p:nvPr/>
          </p:nvGrpSpPr>
          <p:grpSpPr bwMode="auto">
            <a:xfrm>
              <a:off x="5221730" y="2602814"/>
              <a:ext cx="685800" cy="304800"/>
              <a:chOff x="5755130" y="3060014"/>
              <a:chExt cx="685800" cy="304800"/>
            </a:xfrm>
          </p:grpSpPr>
          <p:sp>
            <p:nvSpPr>
              <p:cNvPr id="53" name="Oval 52">
                <a:extLst>
                  <a:ext uri="{FF2B5EF4-FFF2-40B4-BE49-F238E27FC236}">
                    <a16:creationId xmlns:a16="http://schemas.microsoft.com/office/drawing/2014/main" id="{8C8175C9-DBF1-4067-96F9-38823C4F7A7A}"/>
                  </a:ext>
                </a:extLst>
              </p:cNvPr>
              <p:cNvSpPr/>
              <p:nvPr/>
            </p:nvSpPr>
            <p:spPr>
              <a:xfrm>
                <a:off x="6059930" y="3136214"/>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4" name="Straight Connector 53">
                <a:extLst>
                  <a:ext uri="{FF2B5EF4-FFF2-40B4-BE49-F238E27FC236}">
                    <a16:creationId xmlns:a16="http://schemas.microsoft.com/office/drawing/2014/main" id="{C8FDB4D2-29AC-4D9A-8CF8-E538FF38F292}"/>
                  </a:ext>
                </a:extLst>
              </p:cNvPr>
              <p:cNvCxnSpPr/>
              <p:nvPr/>
            </p:nvCxnSpPr>
            <p:spPr>
              <a:xfrm rot="10800000">
                <a:off x="5831330" y="3060014"/>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264484C-9A31-43D6-8553-9B4AB3D16ECF}"/>
                  </a:ext>
                </a:extLst>
              </p:cNvPr>
              <p:cNvCxnSpPr/>
              <p:nvPr/>
            </p:nvCxnSpPr>
            <p:spPr>
              <a:xfrm rot="10800000">
                <a:off x="5755130" y="3212414"/>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646B85F-A7FC-479E-8565-895369AF98FC}"/>
                  </a:ext>
                </a:extLst>
              </p:cNvPr>
              <p:cNvCxnSpPr/>
              <p:nvPr/>
            </p:nvCxnSpPr>
            <p:spPr>
              <a:xfrm rot="10800000" flipV="1">
                <a:off x="5831330" y="3212414"/>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29">
              <a:extLst>
                <a:ext uri="{FF2B5EF4-FFF2-40B4-BE49-F238E27FC236}">
                  <a16:creationId xmlns:a16="http://schemas.microsoft.com/office/drawing/2014/main" id="{FD2B08B7-403A-4C0E-885C-A9AE52F4FFB2}"/>
                </a:ext>
              </a:extLst>
            </p:cNvPr>
            <p:cNvGrpSpPr>
              <a:grpSpLocks/>
            </p:cNvGrpSpPr>
            <p:nvPr/>
          </p:nvGrpSpPr>
          <p:grpSpPr bwMode="auto">
            <a:xfrm>
              <a:off x="7086600" y="2971800"/>
              <a:ext cx="685800" cy="304800"/>
              <a:chOff x="6248400" y="2590800"/>
              <a:chExt cx="685800" cy="304800"/>
            </a:xfrm>
          </p:grpSpPr>
          <p:sp>
            <p:nvSpPr>
              <p:cNvPr id="49" name="Oval 48">
                <a:extLst>
                  <a:ext uri="{FF2B5EF4-FFF2-40B4-BE49-F238E27FC236}">
                    <a16:creationId xmlns:a16="http://schemas.microsoft.com/office/drawing/2014/main" id="{619754BE-88DA-4C0C-BC16-D449DB0999BF}"/>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0" name="Straight Connector 49">
                <a:extLst>
                  <a:ext uri="{FF2B5EF4-FFF2-40B4-BE49-F238E27FC236}">
                    <a16:creationId xmlns:a16="http://schemas.microsoft.com/office/drawing/2014/main" id="{9569E7C6-EC70-40D0-8748-1527FAFCF698}"/>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2553C05-DE12-4905-A2E6-E967BADC6AD4}"/>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027D773-ABFD-4110-85FE-37FF14F2DA56}"/>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 34">
              <a:extLst>
                <a:ext uri="{FF2B5EF4-FFF2-40B4-BE49-F238E27FC236}">
                  <a16:creationId xmlns:a16="http://schemas.microsoft.com/office/drawing/2014/main" id="{6D274F6C-9CEE-43CC-9EF5-4D65D4C8034A}"/>
                </a:ext>
              </a:extLst>
            </p:cNvPr>
            <p:cNvGrpSpPr>
              <a:grpSpLocks/>
            </p:cNvGrpSpPr>
            <p:nvPr/>
          </p:nvGrpSpPr>
          <p:grpSpPr bwMode="auto">
            <a:xfrm>
              <a:off x="7526377" y="3581400"/>
              <a:ext cx="685800" cy="304800"/>
              <a:chOff x="7069177" y="4267200"/>
              <a:chExt cx="685800" cy="304800"/>
            </a:xfrm>
          </p:grpSpPr>
          <p:sp>
            <p:nvSpPr>
              <p:cNvPr id="45" name="Oval 44">
                <a:extLst>
                  <a:ext uri="{FF2B5EF4-FFF2-40B4-BE49-F238E27FC236}">
                    <a16:creationId xmlns:a16="http://schemas.microsoft.com/office/drawing/2014/main" id="{447C714D-74F6-42EF-890B-1D78BD8F6780}"/>
                  </a:ext>
                </a:extLst>
              </p:cNvPr>
              <p:cNvSpPr/>
              <p:nvPr/>
            </p:nvSpPr>
            <p:spPr>
              <a:xfrm>
                <a:off x="7373977" y="43434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6" name="Straight Connector 45">
                <a:extLst>
                  <a:ext uri="{FF2B5EF4-FFF2-40B4-BE49-F238E27FC236}">
                    <a16:creationId xmlns:a16="http://schemas.microsoft.com/office/drawing/2014/main" id="{23CFE599-B3A3-4FD9-A23D-54DE26B2186C}"/>
                  </a:ext>
                </a:extLst>
              </p:cNvPr>
              <p:cNvCxnSpPr/>
              <p:nvPr/>
            </p:nvCxnSpPr>
            <p:spPr>
              <a:xfrm rot="10800000">
                <a:off x="7145377" y="4267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D5B3693-9795-464A-82B0-F388C03DD4BF}"/>
                  </a:ext>
                </a:extLst>
              </p:cNvPr>
              <p:cNvCxnSpPr/>
              <p:nvPr/>
            </p:nvCxnSpPr>
            <p:spPr>
              <a:xfrm rot="10800000">
                <a:off x="7069177" y="44196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D84A8CC-79E6-48BE-A4E8-3A411C939CBF}"/>
                  </a:ext>
                </a:extLst>
              </p:cNvPr>
              <p:cNvCxnSpPr/>
              <p:nvPr/>
            </p:nvCxnSpPr>
            <p:spPr>
              <a:xfrm rot="10800000" flipV="1">
                <a:off x="7145377" y="44196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39">
              <a:extLst>
                <a:ext uri="{FF2B5EF4-FFF2-40B4-BE49-F238E27FC236}">
                  <a16:creationId xmlns:a16="http://schemas.microsoft.com/office/drawing/2014/main" id="{8D97D5C8-4F8E-48DE-AFFE-FA7DAAD248D8}"/>
                </a:ext>
              </a:extLst>
            </p:cNvPr>
            <p:cNvGrpSpPr>
              <a:grpSpLocks/>
            </p:cNvGrpSpPr>
            <p:nvPr/>
          </p:nvGrpSpPr>
          <p:grpSpPr bwMode="auto">
            <a:xfrm>
              <a:off x="5867400" y="4495800"/>
              <a:ext cx="685800" cy="304800"/>
              <a:chOff x="6248400" y="2590800"/>
              <a:chExt cx="685800" cy="304800"/>
            </a:xfrm>
          </p:grpSpPr>
          <p:sp>
            <p:nvSpPr>
              <p:cNvPr id="41" name="Oval 40">
                <a:extLst>
                  <a:ext uri="{FF2B5EF4-FFF2-40B4-BE49-F238E27FC236}">
                    <a16:creationId xmlns:a16="http://schemas.microsoft.com/office/drawing/2014/main" id="{6DC2332A-B185-479F-B980-D229746B5663}"/>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2" name="Straight Connector 41">
                <a:extLst>
                  <a:ext uri="{FF2B5EF4-FFF2-40B4-BE49-F238E27FC236}">
                    <a16:creationId xmlns:a16="http://schemas.microsoft.com/office/drawing/2014/main" id="{BD39AC9E-A036-4CD6-9028-1E86B1644AA2}"/>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77C6F6F-E9EA-43DE-A89A-AB2D932F3E13}"/>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CC7257-9FB6-436D-ACFF-2451BA4F0F6E}"/>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44">
              <a:extLst>
                <a:ext uri="{FF2B5EF4-FFF2-40B4-BE49-F238E27FC236}">
                  <a16:creationId xmlns:a16="http://schemas.microsoft.com/office/drawing/2014/main" id="{E4F7FFE3-2A02-41BD-8823-0D93027D0F73}"/>
                </a:ext>
              </a:extLst>
            </p:cNvPr>
            <p:cNvGrpSpPr>
              <a:grpSpLocks/>
            </p:cNvGrpSpPr>
            <p:nvPr/>
          </p:nvGrpSpPr>
          <p:grpSpPr bwMode="auto">
            <a:xfrm>
              <a:off x="5715000" y="4953000"/>
              <a:ext cx="685800" cy="304800"/>
              <a:chOff x="6248400" y="2590800"/>
              <a:chExt cx="685800" cy="304800"/>
            </a:xfrm>
          </p:grpSpPr>
          <p:sp>
            <p:nvSpPr>
              <p:cNvPr id="37" name="Oval 36">
                <a:extLst>
                  <a:ext uri="{FF2B5EF4-FFF2-40B4-BE49-F238E27FC236}">
                    <a16:creationId xmlns:a16="http://schemas.microsoft.com/office/drawing/2014/main" id="{2BDB93A6-949B-4841-850E-9B4F6011B272}"/>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a:extLst>
                  <a:ext uri="{FF2B5EF4-FFF2-40B4-BE49-F238E27FC236}">
                    <a16:creationId xmlns:a16="http://schemas.microsoft.com/office/drawing/2014/main" id="{457726C5-5D0F-4401-9442-4607112FC3AD}"/>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D4B7747-E147-4136-9D6A-062AE183C537}"/>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EC0A44-3337-458F-AEDF-5ED60A237E11}"/>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49">
              <a:extLst>
                <a:ext uri="{FF2B5EF4-FFF2-40B4-BE49-F238E27FC236}">
                  <a16:creationId xmlns:a16="http://schemas.microsoft.com/office/drawing/2014/main" id="{7A5A8409-FE5A-47D4-A863-B3BE554AA3BF}"/>
                </a:ext>
              </a:extLst>
            </p:cNvPr>
            <p:cNvGrpSpPr>
              <a:grpSpLocks/>
            </p:cNvGrpSpPr>
            <p:nvPr/>
          </p:nvGrpSpPr>
          <p:grpSpPr bwMode="auto">
            <a:xfrm>
              <a:off x="5334000" y="4038600"/>
              <a:ext cx="685800" cy="304800"/>
              <a:chOff x="6248400" y="2590800"/>
              <a:chExt cx="685800" cy="304800"/>
            </a:xfrm>
          </p:grpSpPr>
          <p:sp>
            <p:nvSpPr>
              <p:cNvPr id="33" name="Oval 32">
                <a:extLst>
                  <a:ext uri="{FF2B5EF4-FFF2-40B4-BE49-F238E27FC236}">
                    <a16:creationId xmlns:a16="http://schemas.microsoft.com/office/drawing/2014/main" id="{CEAE8FE1-2A7B-416E-8B09-DC2E969738F1}"/>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a:extLst>
                  <a:ext uri="{FF2B5EF4-FFF2-40B4-BE49-F238E27FC236}">
                    <a16:creationId xmlns:a16="http://schemas.microsoft.com/office/drawing/2014/main" id="{54C277ED-3342-42B8-A637-2A184F3545B9}"/>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7C91DA-78D2-4964-8A64-A7008DC82BF7}"/>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FAD6FA-57F8-4EFB-A272-3719A67CEC3F}"/>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54">
              <a:extLst>
                <a:ext uri="{FF2B5EF4-FFF2-40B4-BE49-F238E27FC236}">
                  <a16:creationId xmlns:a16="http://schemas.microsoft.com/office/drawing/2014/main" id="{8A5B25B3-D4F9-45F2-BB58-B31B506D5D73}"/>
                </a:ext>
              </a:extLst>
            </p:cNvPr>
            <p:cNvGrpSpPr>
              <a:grpSpLocks/>
            </p:cNvGrpSpPr>
            <p:nvPr/>
          </p:nvGrpSpPr>
          <p:grpSpPr bwMode="auto">
            <a:xfrm>
              <a:off x="6705600" y="4876800"/>
              <a:ext cx="685800" cy="304800"/>
              <a:chOff x="6248400" y="2590800"/>
              <a:chExt cx="685800" cy="304800"/>
            </a:xfrm>
          </p:grpSpPr>
          <p:sp>
            <p:nvSpPr>
              <p:cNvPr id="29" name="Oval 28">
                <a:extLst>
                  <a:ext uri="{FF2B5EF4-FFF2-40B4-BE49-F238E27FC236}">
                    <a16:creationId xmlns:a16="http://schemas.microsoft.com/office/drawing/2014/main" id="{CE9C6E11-F56A-4300-99C0-4A55C37DB02A}"/>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0" name="Straight Connector 29">
                <a:extLst>
                  <a:ext uri="{FF2B5EF4-FFF2-40B4-BE49-F238E27FC236}">
                    <a16:creationId xmlns:a16="http://schemas.microsoft.com/office/drawing/2014/main" id="{9306DCAF-8EC2-438A-B014-1E5065F17096}"/>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402D3DA-4C3F-4898-BF5F-B49A891B60C4}"/>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C3AEB50-0B79-46A8-A342-08A0F0DB7AFF}"/>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59">
              <a:extLst>
                <a:ext uri="{FF2B5EF4-FFF2-40B4-BE49-F238E27FC236}">
                  <a16:creationId xmlns:a16="http://schemas.microsoft.com/office/drawing/2014/main" id="{B863C3F8-53FE-492D-90A5-75AEABDFB331}"/>
                </a:ext>
              </a:extLst>
            </p:cNvPr>
            <p:cNvGrpSpPr>
              <a:grpSpLocks/>
            </p:cNvGrpSpPr>
            <p:nvPr/>
          </p:nvGrpSpPr>
          <p:grpSpPr bwMode="auto">
            <a:xfrm>
              <a:off x="6324600" y="3810000"/>
              <a:ext cx="685800" cy="304800"/>
              <a:chOff x="6248400" y="2590800"/>
              <a:chExt cx="685800" cy="304800"/>
            </a:xfrm>
          </p:grpSpPr>
          <p:sp>
            <p:nvSpPr>
              <p:cNvPr id="25" name="Oval 24">
                <a:extLst>
                  <a:ext uri="{FF2B5EF4-FFF2-40B4-BE49-F238E27FC236}">
                    <a16:creationId xmlns:a16="http://schemas.microsoft.com/office/drawing/2014/main" id="{FEADABD1-CDFE-46B5-8C4A-8D6D99EBEDB9}"/>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a:extLst>
                  <a:ext uri="{FF2B5EF4-FFF2-40B4-BE49-F238E27FC236}">
                    <a16:creationId xmlns:a16="http://schemas.microsoft.com/office/drawing/2014/main" id="{3F74214B-FFB0-4E24-AD32-DF4A715EA486}"/>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A3F834-EFFF-4FA1-BC4D-6AC0C6B21F14}"/>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4204B00-E33F-4522-B5AC-77C841E6C720}"/>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65" name="TextBox 64">
            <a:extLst>
              <a:ext uri="{FF2B5EF4-FFF2-40B4-BE49-F238E27FC236}">
                <a16:creationId xmlns:a16="http://schemas.microsoft.com/office/drawing/2014/main" id="{7DA14B03-C10F-459B-9880-8CF70B26E8AA}"/>
              </a:ext>
            </a:extLst>
          </p:cNvPr>
          <p:cNvSpPr txBox="1">
            <a:spLocks noChangeArrowheads="1"/>
          </p:cNvSpPr>
          <p:nvPr/>
        </p:nvSpPr>
        <p:spPr bwMode="auto">
          <a:xfrm>
            <a:off x="7224713" y="2690723"/>
            <a:ext cx="27574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rgbClr val="FF0000"/>
                </a:solidFill>
              </a:rPr>
              <a:t>CREATURES</a:t>
            </a:r>
          </a:p>
          <a:p>
            <a:pPr algn="ctr" eaLnBrk="1" hangingPunct="1">
              <a:spcBef>
                <a:spcPct val="0"/>
              </a:spcBef>
              <a:buFontTx/>
              <a:buNone/>
            </a:pPr>
            <a:r>
              <a:rPr lang="en-US" altLang="en-US" sz="2400" dirty="0">
                <a:solidFill>
                  <a:srgbClr val="FF0000"/>
                </a:solidFill>
              </a:rPr>
              <a:t>Dependent Parasites</a:t>
            </a:r>
          </a:p>
        </p:txBody>
      </p:sp>
      <p:sp>
        <p:nvSpPr>
          <p:cNvPr id="66" name="Text Box 4">
            <a:extLst>
              <a:ext uri="{FF2B5EF4-FFF2-40B4-BE49-F238E27FC236}">
                <a16:creationId xmlns:a16="http://schemas.microsoft.com/office/drawing/2014/main" id="{94B90B54-02D1-48A6-932D-6A74BC5D2270}"/>
              </a:ext>
            </a:extLst>
          </p:cNvPr>
          <p:cNvSpPr txBox="1">
            <a:spLocks noChangeArrowheads="1"/>
          </p:cNvSpPr>
          <p:nvPr/>
        </p:nvSpPr>
        <p:spPr bwMode="auto">
          <a:xfrm>
            <a:off x="270509" y="1060169"/>
            <a:ext cx="116153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b="1" dirty="0">
                <a:solidFill>
                  <a:srgbClr val="FF0000"/>
                </a:solidFill>
              </a:rPr>
              <a:t>C. S. Lewis: </a:t>
            </a:r>
            <a:r>
              <a:rPr lang="en-US" altLang="en-US" sz="2400" dirty="0">
                <a:solidFill>
                  <a:schemeClr val="bg1"/>
                </a:solidFill>
              </a:rPr>
              <a:t>“If I may dare the biological image, </a:t>
            </a:r>
            <a:r>
              <a:rPr lang="en-US" altLang="en-US" sz="2400" dirty="0">
                <a:solidFill>
                  <a:srgbClr val="FF0000"/>
                </a:solidFill>
              </a:rPr>
              <a:t>God is a ‘host’ who deliberately creates His own parasites; causes us to be that we may exploit and ‘take advantage of’ Him. Herein is love.</a:t>
            </a:r>
            <a:r>
              <a:rPr lang="en-US" altLang="en-US" sz="2400" dirty="0">
                <a:solidFill>
                  <a:schemeClr val="bg1"/>
                </a:solidFill>
              </a:rPr>
              <a:t> This is the diagram of Love Himself, the inventor of all loves.” </a:t>
            </a:r>
            <a:r>
              <a:rPr lang="en-US" altLang="en-US" sz="1400" i="1" dirty="0">
                <a:solidFill>
                  <a:schemeClr val="bg1"/>
                </a:solidFill>
              </a:rPr>
              <a:t>(Four Loves, p. 176)</a:t>
            </a:r>
          </a:p>
        </p:txBody>
      </p:sp>
    </p:spTree>
    <p:extLst>
      <p:ext uri="{BB962C8B-B14F-4D97-AF65-F5344CB8AC3E}">
        <p14:creationId xmlns:p14="http://schemas.microsoft.com/office/powerpoint/2010/main" val="137656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5" grpId="0"/>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4</a:t>
            </a:fld>
            <a:endParaRPr lang="en-US" dirty="0"/>
          </a:p>
        </p:txBody>
      </p:sp>
      <p:sp>
        <p:nvSpPr>
          <p:cNvPr id="12" name="TextBox 7">
            <a:extLst>
              <a:ext uri="{FF2B5EF4-FFF2-40B4-BE49-F238E27FC236}">
                <a16:creationId xmlns:a16="http://schemas.microsoft.com/office/drawing/2014/main" id="{E3C74BF8-3478-46C1-9893-71B48C7F6C9A}"/>
              </a:ext>
            </a:extLst>
          </p:cNvPr>
          <p:cNvSpPr txBox="1">
            <a:spLocks noChangeArrowheads="1"/>
          </p:cNvSpPr>
          <p:nvPr/>
        </p:nvSpPr>
        <p:spPr bwMode="auto">
          <a:xfrm>
            <a:off x="0" y="0"/>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dirty="0">
                <a:solidFill>
                  <a:srgbClr val="FF0000"/>
                </a:solidFill>
              </a:rPr>
              <a:t>False Metaphysics of Love</a:t>
            </a:r>
          </a:p>
        </p:txBody>
      </p:sp>
      <p:sp>
        <p:nvSpPr>
          <p:cNvPr id="13" name="TextBox 67">
            <a:extLst>
              <a:ext uri="{FF2B5EF4-FFF2-40B4-BE49-F238E27FC236}">
                <a16:creationId xmlns:a16="http://schemas.microsoft.com/office/drawing/2014/main" id="{FDDBDDE9-2108-4F60-9242-88663666118B}"/>
              </a:ext>
            </a:extLst>
          </p:cNvPr>
          <p:cNvSpPr txBox="1">
            <a:spLocks noChangeArrowheads="1"/>
          </p:cNvSpPr>
          <p:nvPr/>
        </p:nvSpPr>
        <p:spPr bwMode="auto">
          <a:xfrm>
            <a:off x="838200" y="4205117"/>
            <a:ext cx="25573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rgbClr val="FF0000"/>
                </a:solidFill>
              </a:rPr>
              <a:t>CREAT0R </a:t>
            </a:r>
          </a:p>
          <a:p>
            <a:pPr algn="ctr" eaLnBrk="1" hangingPunct="1">
              <a:spcBef>
                <a:spcPct val="0"/>
              </a:spcBef>
              <a:buFontTx/>
              <a:buNone/>
            </a:pPr>
            <a:r>
              <a:rPr lang="en-US" altLang="en-US" sz="2400" dirty="0">
                <a:solidFill>
                  <a:srgbClr val="FF0000"/>
                </a:solidFill>
              </a:rPr>
              <a:t>Self-Sufficient Host</a:t>
            </a:r>
          </a:p>
        </p:txBody>
      </p:sp>
      <p:sp>
        <p:nvSpPr>
          <p:cNvPr id="65" name="TextBox 64">
            <a:extLst>
              <a:ext uri="{FF2B5EF4-FFF2-40B4-BE49-F238E27FC236}">
                <a16:creationId xmlns:a16="http://schemas.microsoft.com/office/drawing/2014/main" id="{7DA14B03-C10F-459B-9880-8CF70B26E8AA}"/>
              </a:ext>
            </a:extLst>
          </p:cNvPr>
          <p:cNvSpPr txBox="1">
            <a:spLocks noChangeArrowheads="1"/>
          </p:cNvSpPr>
          <p:nvPr/>
        </p:nvSpPr>
        <p:spPr bwMode="auto">
          <a:xfrm>
            <a:off x="8977203" y="4224980"/>
            <a:ext cx="27574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rgbClr val="FF0000"/>
                </a:solidFill>
              </a:rPr>
              <a:t>CREATURES</a:t>
            </a:r>
          </a:p>
          <a:p>
            <a:pPr algn="ctr" eaLnBrk="1" hangingPunct="1">
              <a:spcBef>
                <a:spcPct val="0"/>
              </a:spcBef>
              <a:buFontTx/>
              <a:buNone/>
            </a:pPr>
            <a:r>
              <a:rPr lang="en-US" altLang="en-US" sz="2400" dirty="0">
                <a:solidFill>
                  <a:srgbClr val="FF0000"/>
                </a:solidFill>
              </a:rPr>
              <a:t>Dependent Parasites</a:t>
            </a:r>
          </a:p>
        </p:txBody>
      </p:sp>
      <p:sp>
        <p:nvSpPr>
          <p:cNvPr id="66" name="Text Box 4">
            <a:extLst>
              <a:ext uri="{FF2B5EF4-FFF2-40B4-BE49-F238E27FC236}">
                <a16:creationId xmlns:a16="http://schemas.microsoft.com/office/drawing/2014/main" id="{94B90B54-02D1-48A6-932D-6A74BC5D2270}"/>
              </a:ext>
            </a:extLst>
          </p:cNvPr>
          <p:cNvSpPr txBox="1">
            <a:spLocks noChangeArrowheads="1"/>
          </p:cNvSpPr>
          <p:nvPr/>
        </p:nvSpPr>
        <p:spPr bwMode="auto">
          <a:xfrm>
            <a:off x="270509" y="1060169"/>
            <a:ext cx="98913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FF0000"/>
                </a:solidFill>
              </a:rPr>
              <a:t>Mother Teresa: </a:t>
            </a:r>
            <a:r>
              <a:rPr lang="en-US" altLang="en-US" sz="2400" dirty="0">
                <a:solidFill>
                  <a:schemeClr val="bg1"/>
                </a:solidFill>
              </a:rPr>
              <a:t>“Christ’s love for us will give us strength and urge us to </a:t>
            </a:r>
            <a:r>
              <a:rPr lang="en-US" altLang="en-US" sz="2400" dirty="0">
                <a:solidFill>
                  <a:srgbClr val="FF0000"/>
                </a:solidFill>
              </a:rPr>
              <a:t>spend ourselves </a:t>
            </a:r>
            <a:r>
              <a:rPr lang="en-US" altLang="en-US" sz="2400" dirty="0">
                <a:solidFill>
                  <a:schemeClr val="bg1"/>
                </a:solidFill>
              </a:rPr>
              <a:t>for him. </a:t>
            </a:r>
            <a:r>
              <a:rPr lang="en-US" altLang="en-US" sz="2400" dirty="0">
                <a:solidFill>
                  <a:srgbClr val="FF0000"/>
                </a:solidFill>
              </a:rPr>
              <a:t>‘Let the sisters and the people eat you up.’ </a:t>
            </a:r>
            <a:r>
              <a:rPr lang="en-US" altLang="en-US" sz="2400" dirty="0">
                <a:solidFill>
                  <a:schemeClr val="bg1"/>
                </a:solidFill>
              </a:rPr>
              <a:t>We have no right to refuse our life to others in whom we contact Christ.” </a:t>
            </a:r>
            <a:r>
              <a:rPr lang="en-US" altLang="en-US" sz="1800" i="1" dirty="0">
                <a:solidFill>
                  <a:schemeClr val="bg1"/>
                </a:solidFill>
              </a:rPr>
              <a:t>(Four Loves, p. 176)</a:t>
            </a:r>
          </a:p>
        </p:txBody>
      </p:sp>
      <p:grpSp>
        <p:nvGrpSpPr>
          <p:cNvPr id="68" name="Group 6">
            <a:extLst>
              <a:ext uri="{FF2B5EF4-FFF2-40B4-BE49-F238E27FC236}">
                <a16:creationId xmlns:a16="http://schemas.microsoft.com/office/drawing/2014/main" id="{ECFA5B97-D0CF-4F9A-8CEE-50A0615D314D}"/>
              </a:ext>
            </a:extLst>
          </p:cNvPr>
          <p:cNvGrpSpPr>
            <a:grpSpLocks/>
          </p:cNvGrpSpPr>
          <p:nvPr/>
        </p:nvGrpSpPr>
        <p:grpSpPr bwMode="auto">
          <a:xfrm>
            <a:off x="4114800" y="2711281"/>
            <a:ext cx="3962400" cy="3962400"/>
            <a:chOff x="838200" y="1676400"/>
            <a:chExt cx="3962400" cy="3962400"/>
          </a:xfrm>
        </p:grpSpPr>
        <p:sp>
          <p:nvSpPr>
            <p:cNvPr id="69" name="Oval 68">
              <a:extLst>
                <a:ext uri="{FF2B5EF4-FFF2-40B4-BE49-F238E27FC236}">
                  <a16:creationId xmlns:a16="http://schemas.microsoft.com/office/drawing/2014/main" id="{1DBD73A0-BF8A-4064-A183-877E247FDC2A}"/>
                </a:ext>
              </a:extLst>
            </p:cNvPr>
            <p:cNvSpPr/>
            <p:nvPr/>
          </p:nvSpPr>
          <p:spPr>
            <a:xfrm>
              <a:off x="838200" y="1676400"/>
              <a:ext cx="3962400" cy="396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TextBox 5">
              <a:extLst>
                <a:ext uri="{FF2B5EF4-FFF2-40B4-BE49-F238E27FC236}">
                  <a16:creationId xmlns:a16="http://schemas.microsoft.com/office/drawing/2014/main" id="{F135666B-F292-4239-8C95-DDD9F6B3426D}"/>
                </a:ext>
              </a:extLst>
            </p:cNvPr>
            <p:cNvSpPr txBox="1">
              <a:spLocks noChangeArrowheads="1"/>
            </p:cNvSpPr>
            <p:nvPr/>
          </p:nvSpPr>
          <p:spPr bwMode="auto">
            <a:xfrm>
              <a:off x="1123755" y="2590800"/>
              <a:ext cx="3427028"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rgbClr val="FF0000"/>
                  </a:solidFill>
                </a:rPr>
                <a:t>OUR LOVE</a:t>
              </a:r>
            </a:p>
            <a:p>
              <a:pPr algn="ctr" eaLnBrk="1" hangingPunct="1">
                <a:spcBef>
                  <a:spcPct val="0"/>
                </a:spcBef>
                <a:buFontTx/>
                <a:buNone/>
              </a:pPr>
              <a:r>
                <a:rPr lang="en-US" altLang="en-US" sz="4800" b="1" dirty="0">
                  <a:solidFill>
                    <a:srgbClr val="FF0000"/>
                  </a:solidFill>
                </a:rPr>
                <a:t>“HOST”</a:t>
              </a:r>
            </a:p>
            <a:p>
              <a:pPr algn="ctr" eaLnBrk="1" hangingPunct="1">
                <a:spcBef>
                  <a:spcPct val="0"/>
                </a:spcBef>
                <a:buFontTx/>
                <a:buNone/>
              </a:pPr>
              <a:r>
                <a:rPr lang="en-US" altLang="en-US" sz="4000" b="1" dirty="0">
                  <a:solidFill>
                    <a:srgbClr val="00002E"/>
                  </a:solidFill>
                </a:rPr>
                <a:t>Limited Supply</a:t>
              </a:r>
            </a:p>
          </p:txBody>
        </p:sp>
      </p:grpSp>
      <p:grpSp>
        <p:nvGrpSpPr>
          <p:cNvPr id="71" name="Group 18">
            <a:extLst>
              <a:ext uri="{FF2B5EF4-FFF2-40B4-BE49-F238E27FC236}">
                <a16:creationId xmlns:a16="http://schemas.microsoft.com/office/drawing/2014/main" id="{D9511580-4B70-450B-8F5B-25DF8FE31EB1}"/>
              </a:ext>
            </a:extLst>
          </p:cNvPr>
          <p:cNvGrpSpPr>
            <a:grpSpLocks/>
          </p:cNvGrpSpPr>
          <p:nvPr/>
        </p:nvGrpSpPr>
        <p:grpSpPr bwMode="auto">
          <a:xfrm>
            <a:off x="7848600" y="4540081"/>
            <a:ext cx="685800" cy="304800"/>
            <a:chOff x="6248400" y="2590800"/>
            <a:chExt cx="685800" cy="304800"/>
          </a:xfrm>
        </p:grpSpPr>
        <p:sp>
          <p:nvSpPr>
            <p:cNvPr id="72" name="Oval 71">
              <a:extLst>
                <a:ext uri="{FF2B5EF4-FFF2-40B4-BE49-F238E27FC236}">
                  <a16:creationId xmlns:a16="http://schemas.microsoft.com/office/drawing/2014/main" id="{9B3A7846-C763-4FBB-B8CF-3B79A780A72F}"/>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3" name="Straight Connector 72">
              <a:extLst>
                <a:ext uri="{FF2B5EF4-FFF2-40B4-BE49-F238E27FC236}">
                  <a16:creationId xmlns:a16="http://schemas.microsoft.com/office/drawing/2014/main" id="{0D73339B-C3C8-472A-AEB5-437EAEDD1BD0}"/>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FCD6140-EA96-4480-871C-30A10AB1A79E}"/>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2671D95-80F5-4C6A-A5A7-A854766E5D9F}"/>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6" name="Group 19">
            <a:extLst>
              <a:ext uri="{FF2B5EF4-FFF2-40B4-BE49-F238E27FC236}">
                <a16:creationId xmlns:a16="http://schemas.microsoft.com/office/drawing/2014/main" id="{82EBCE04-25AE-4446-8F9F-6614B6D404F7}"/>
              </a:ext>
            </a:extLst>
          </p:cNvPr>
          <p:cNvGrpSpPr>
            <a:grpSpLocks/>
          </p:cNvGrpSpPr>
          <p:nvPr/>
        </p:nvGrpSpPr>
        <p:grpSpPr bwMode="auto">
          <a:xfrm rot="-2110250">
            <a:off x="6959600" y="2836694"/>
            <a:ext cx="685800" cy="304800"/>
            <a:chOff x="6248400" y="2590800"/>
            <a:chExt cx="685800" cy="304800"/>
          </a:xfrm>
        </p:grpSpPr>
        <p:sp>
          <p:nvSpPr>
            <p:cNvPr id="77" name="Oval 76">
              <a:extLst>
                <a:ext uri="{FF2B5EF4-FFF2-40B4-BE49-F238E27FC236}">
                  <a16:creationId xmlns:a16="http://schemas.microsoft.com/office/drawing/2014/main" id="{7B240AAE-0E15-469F-956D-0BA3A8148FB2}"/>
                </a:ext>
              </a:extLst>
            </p:cNvPr>
            <p:cNvSpPr/>
            <p:nvPr/>
          </p:nvSpPr>
          <p:spPr>
            <a:xfrm>
              <a:off x="6552845" y="2663443"/>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8" name="Straight Connector 77">
              <a:extLst>
                <a:ext uri="{FF2B5EF4-FFF2-40B4-BE49-F238E27FC236}">
                  <a16:creationId xmlns:a16="http://schemas.microsoft.com/office/drawing/2014/main" id="{C078F4BA-3269-4A7B-9557-1A4755D46348}"/>
                </a:ext>
              </a:extLst>
            </p:cNvPr>
            <p:cNvCxnSpPr/>
            <p:nvPr/>
          </p:nvCxnSpPr>
          <p:spPr>
            <a:xfrm rot="10800000">
              <a:off x="6321070" y="2582368"/>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4DD87B3-7F07-43EE-A6F7-2D8066B5D0DD}"/>
                </a:ext>
              </a:extLst>
            </p:cNvPr>
            <p:cNvCxnSpPr/>
            <p:nvPr/>
          </p:nvCxnSpPr>
          <p:spPr>
            <a:xfrm rot="10800000">
              <a:off x="6243206" y="2731535"/>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0DE1FBD-ECCB-4A8A-A226-9752F6156953}"/>
                </a:ext>
              </a:extLst>
            </p:cNvPr>
            <p:cNvCxnSpPr/>
            <p:nvPr/>
          </p:nvCxnSpPr>
          <p:spPr>
            <a:xfrm rot="10800000" flipV="1">
              <a:off x="6324096" y="2737923"/>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1" name="Group 24">
            <a:extLst>
              <a:ext uri="{FF2B5EF4-FFF2-40B4-BE49-F238E27FC236}">
                <a16:creationId xmlns:a16="http://schemas.microsoft.com/office/drawing/2014/main" id="{B3692E42-B8C4-4FCC-93A5-84D4936E5DCB}"/>
              </a:ext>
            </a:extLst>
          </p:cNvPr>
          <p:cNvGrpSpPr>
            <a:grpSpLocks/>
          </p:cNvGrpSpPr>
          <p:nvPr/>
        </p:nvGrpSpPr>
        <p:grpSpPr bwMode="auto">
          <a:xfrm rot="-1469532">
            <a:off x="7315200" y="3168481"/>
            <a:ext cx="685800" cy="304800"/>
            <a:chOff x="6248400" y="2590800"/>
            <a:chExt cx="685800" cy="304800"/>
          </a:xfrm>
        </p:grpSpPr>
        <p:sp>
          <p:nvSpPr>
            <p:cNvPr id="82" name="Oval 81">
              <a:extLst>
                <a:ext uri="{FF2B5EF4-FFF2-40B4-BE49-F238E27FC236}">
                  <a16:creationId xmlns:a16="http://schemas.microsoft.com/office/drawing/2014/main" id="{38B55597-B298-42AF-83ED-D5AE4FD33D4A}"/>
                </a:ext>
              </a:extLst>
            </p:cNvPr>
            <p:cNvSpPr/>
            <p:nvPr/>
          </p:nvSpPr>
          <p:spPr>
            <a:xfrm>
              <a:off x="6552810" y="2666471"/>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3" name="Straight Connector 82">
              <a:extLst>
                <a:ext uri="{FF2B5EF4-FFF2-40B4-BE49-F238E27FC236}">
                  <a16:creationId xmlns:a16="http://schemas.microsoft.com/office/drawing/2014/main" id="{B9302EDD-E91A-4BA1-93F0-04E3B0DF158B}"/>
                </a:ext>
              </a:extLst>
            </p:cNvPr>
            <p:cNvCxnSpPr/>
            <p:nvPr/>
          </p:nvCxnSpPr>
          <p:spPr>
            <a:xfrm rot="10800000">
              <a:off x="6320721" y="2588827"/>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FCFD52D-88AB-41A4-B9F9-B867778F73BD}"/>
                </a:ext>
              </a:extLst>
            </p:cNvPr>
            <p:cNvCxnSpPr/>
            <p:nvPr/>
          </p:nvCxnSpPr>
          <p:spPr>
            <a:xfrm rot="10800000">
              <a:off x="6247612" y="2738047"/>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00CCBE5-CA98-4EE7-892A-36E5976F25B0}"/>
                </a:ext>
              </a:extLst>
            </p:cNvPr>
            <p:cNvCxnSpPr/>
            <p:nvPr/>
          </p:nvCxnSpPr>
          <p:spPr>
            <a:xfrm rot="10800000" flipV="1">
              <a:off x="6324540" y="2733614"/>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6" name="Group 29">
            <a:extLst>
              <a:ext uri="{FF2B5EF4-FFF2-40B4-BE49-F238E27FC236}">
                <a16:creationId xmlns:a16="http://schemas.microsoft.com/office/drawing/2014/main" id="{ECD5F114-2C58-4899-9DC8-B837F9F8AF32}"/>
              </a:ext>
            </a:extLst>
          </p:cNvPr>
          <p:cNvGrpSpPr>
            <a:grpSpLocks/>
          </p:cNvGrpSpPr>
          <p:nvPr/>
        </p:nvGrpSpPr>
        <p:grpSpPr bwMode="auto">
          <a:xfrm rot="-1354550">
            <a:off x="7543800" y="3473281"/>
            <a:ext cx="685800" cy="304800"/>
            <a:chOff x="6248400" y="2590800"/>
            <a:chExt cx="685800" cy="304800"/>
          </a:xfrm>
        </p:grpSpPr>
        <p:sp>
          <p:nvSpPr>
            <p:cNvPr id="87" name="Oval 86">
              <a:extLst>
                <a:ext uri="{FF2B5EF4-FFF2-40B4-BE49-F238E27FC236}">
                  <a16:creationId xmlns:a16="http://schemas.microsoft.com/office/drawing/2014/main" id="{E63672F2-DCDF-4DDA-A8B6-C2186CAD4A33}"/>
                </a:ext>
              </a:extLst>
            </p:cNvPr>
            <p:cNvSpPr/>
            <p:nvPr/>
          </p:nvSpPr>
          <p:spPr>
            <a:xfrm>
              <a:off x="6544274" y="2652725"/>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8" name="Straight Connector 87">
              <a:extLst>
                <a:ext uri="{FF2B5EF4-FFF2-40B4-BE49-F238E27FC236}">
                  <a16:creationId xmlns:a16="http://schemas.microsoft.com/office/drawing/2014/main" id="{8CD97EA4-9425-405B-BCE7-036499E3AB1E}"/>
                </a:ext>
              </a:extLst>
            </p:cNvPr>
            <p:cNvCxnSpPr/>
            <p:nvPr/>
          </p:nvCxnSpPr>
          <p:spPr>
            <a:xfrm rot="10800000">
              <a:off x="6322707" y="2587378"/>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6F52D7A-D3C1-4D8C-888D-D3A2AEC2D8E5}"/>
                </a:ext>
              </a:extLst>
            </p:cNvPr>
            <p:cNvCxnSpPr/>
            <p:nvPr/>
          </p:nvCxnSpPr>
          <p:spPr>
            <a:xfrm rot="10800000">
              <a:off x="6248156" y="274298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737FADA-5DE7-4A87-B0E5-DB9DF608D19D}"/>
                </a:ext>
              </a:extLst>
            </p:cNvPr>
            <p:cNvCxnSpPr/>
            <p:nvPr/>
          </p:nvCxnSpPr>
          <p:spPr>
            <a:xfrm rot="10800000" flipV="1">
              <a:off x="6312804" y="2731115"/>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1" name="Group 34">
            <a:extLst>
              <a:ext uri="{FF2B5EF4-FFF2-40B4-BE49-F238E27FC236}">
                <a16:creationId xmlns:a16="http://schemas.microsoft.com/office/drawing/2014/main" id="{F22DCFDA-590E-455D-88C7-13EDA8FDF2E1}"/>
              </a:ext>
            </a:extLst>
          </p:cNvPr>
          <p:cNvGrpSpPr>
            <a:grpSpLocks/>
          </p:cNvGrpSpPr>
          <p:nvPr/>
        </p:nvGrpSpPr>
        <p:grpSpPr bwMode="auto">
          <a:xfrm rot="-663470">
            <a:off x="7696200" y="3701881"/>
            <a:ext cx="685800" cy="304800"/>
            <a:chOff x="6248400" y="2590800"/>
            <a:chExt cx="685800" cy="304800"/>
          </a:xfrm>
        </p:grpSpPr>
        <p:sp>
          <p:nvSpPr>
            <p:cNvPr id="92" name="Oval 91">
              <a:extLst>
                <a:ext uri="{FF2B5EF4-FFF2-40B4-BE49-F238E27FC236}">
                  <a16:creationId xmlns:a16="http://schemas.microsoft.com/office/drawing/2014/main" id="{2E7B8935-BC2F-485A-B87C-EFEC2F0A0594}"/>
                </a:ext>
              </a:extLst>
            </p:cNvPr>
            <p:cNvSpPr/>
            <p:nvPr/>
          </p:nvSpPr>
          <p:spPr>
            <a:xfrm>
              <a:off x="6544570" y="2651424"/>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3" name="Straight Connector 92">
              <a:extLst>
                <a:ext uri="{FF2B5EF4-FFF2-40B4-BE49-F238E27FC236}">
                  <a16:creationId xmlns:a16="http://schemas.microsoft.com/office/drawing/2014/main" id="{AADC5E94-C36E-47D7-806A-F74FDD212070}"/>
                </a:ext>
              </a:extLst>
            </p:cNvPr>
            <p:cNvCxnSpPr/>
            <p:nvPr/>
          </p:nvCxnSpPr>
          <p:spPr>
            <a:xfrm rot="10800000">
              <a:off x="6318746" y="2574607"/>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385EFD2-ADD3-48C9-9275-959D71E7591A}"/>
                </a:ext>
              </a:extLst>
            </p:cNvPr>
            <p:cNvCxnSpPr/>
            <p:nvPr/>
          </p:nvCxnSpPr>
          <p:spPr>
            <a:xfrm rot="10800000">
              <a:off x="6248050" y="2743106"/>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16FE740-16D6-4130-B3B5-46FBBA8D3489}"/>
                </a:ext>
              </a:extLst>
            </p:cNvPr>
            <p:cNvCxnSpPr/>
            <p:nvPr/>
          </p:nvCxnSpPr>
          <p:spPr>
            <a:xfrm rot="10800000" flipV="1">
              <a:off x="6314748" y="2727491"/>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6" name="Group 39">
            <a:extLst>
              <a:ext uri="{FF2B5EF4-FFF2-40B4-BE49-F238E27FC236}">
                <a16:creationId xmlns:a16="http://schemas.microsoft.com/office/drawing/2014/main" id="{DF67E8AA-350A-4FC6-8C3E-10902BA07D77}"/>
              </a:ext>
            </a:extLst>
          </p:cNvPr>
          <p:cNvGrpSpPr>
            <a:grpSpLocks/>
          </p:cNvGrpSpPr>
          <p:nvPr/>
        </p:nvGrpSpPr>
        <p:grpSpPr bwMode="auto">
          <a:xfrm rot="1263436">
            <a:off x="7423150" y="5871994"/>
            <a:ext cx="685800" cy="304800"/>
            <a:chOff x="6248400" y="2590800"/>
            <a:chExt cx="685800" cy="304800"/>
          </a:xfrm>
        </p:grpSpPr>
        <p:sp>
          <p:nvSpPr>
            <p:cNvPr id="97" name="Oval 96">
              <a:extLst>
                <a:ext uri="{FF2B5EF4-FFF2-40B4-BE49-F238E27FC236}">
                  <a16:creationId xmlns:a16="http://schemas.microsoft.com/office/drawing/2014/main" id="{02D8BF76-556C-4486-8686-FD74BA3334EF}"/>
                </a:ext>
              </a:extLst>
            </p:cNvPr>
            <p:cNvSpPr/>
            <p:nvPr/>
          </p:nvSpPr>
          <p:spPr>
            <a:xfrm>
              <a:off x="6541446" y="2665583"/>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8" name="Straight Connector 97">
              <a:extLst>
                <a:ext uri="{FF2B5EF4-FFF2-40B4-BE49-F238E27FC236}">
                  <a16:creationId xmlns:a16="http://schemas.microsoft.com/office/drawing/2014/main" id="{7886B133-EECE-442C-99C1-C5C040CCCDB0}"/>
                </a:ext>
              </a:extLst>
            </p:cNvPr>
            <p:cNvCxnSpPr/>
            <p:nvPr/>
          </p:nvCxnSpPr>
          <p:spPr>
            <a:xfrm rot="10800000">
              <a:off x="6317976" y="2585334"/>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ED05782-ED7B-4D39-897F-D7B6B081EC66}"/>
                </a:ext>
              </a:extLst>
            </p:cNvPr>
            <p:cNvCxnSpPr/>
            <p:nvPr/>
          </p:nvCxnSpPr>
          <p:spPr>
            <a:xfrm rot="10800000">
              <a:off x="6232943" y="2734039"/>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048CDAF-C367-4932-BD28-E58755C4D7CB}"/>
                </a:ext>
              </a:extLst>
            </p:cNvPr>
            <p:cNvCxnSpPr/>
            <p:nvPr/>
          </p:nvCxnSpPr>
          <p:spPr>
            <a:xfrm rot="10800000" flipV="1">
              <a:off x="6324185" y="2742846"/>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1" name="Group 44">
            <a:extLst>
              <a:ext uri="{FF2B5EF4-FFF2-40B4-BE49-F238E27FC236}">
                <a16:creationId xmlns:a16="http://schemas.microsoft.com/office/drawing/2014/main" id="{BF2C1828-7AE3-4C2F-A2E2-E63FFA07ABB1}"/>
              </a:ext>
            </a:extLst>
          </p:cNvPr>
          <p:cNvGrpSpPr>
            <a:grpSpLocks/>
          </p:cNvGrpSpPr>
          <p:nvPr/>
        </p:nvGrpSpPr>
        <p:grpSpPr bwMode="auto">
          <a:xfrm rot="1373811">
            <a:off x="7543800" y="5606881"/>
            <a:ext cx="685800" cy="304800"/>
            <a:chOff x="6248400" y="2590800"/>
            <a:chExt cx="685800" cy="304800"/>
          </a:xfrm>
        </p:grpSpPr>
        <p:sp>
          <p:nvSpPr>
            <p:cNvPr id="102" name="Oval 101">
              <a:extLst>
                <a:ext uri="{FF2B5EF4-FFF2-40B4-BE49-F238E27FC236}">
                  <a16:creationId xmlns:a16="http://schemas.microsoft.com/office/drawing/2014/main" id="{8182AEBF-2990-4A2A-BEB0-7FF6B1008145}"/>
                </a:ext>
              </a:extLst>
            </p:cNvPr>
            <p:cNvSpPr/>
            <p:nvPr/>
          </p:nvSpPr>
          <p:spPr>
            <a:xfrm>
              <a:off x="6548186" y="2665067"/>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 name="Straight Connector 102">
              <a:extLst>
                <a:ext uri="{FF2B5EF4-FFF2-40B4-BE49-F238E27FC236}">
                  <a16:creationId xmlns:a16="http://schemas.microsoft.com/office/drawing/2014/main" id="{BF3F8E0E-44D0-40FB-9244-9CF12534C331}"/>
                </a:ext>
              </a:extLst>
            </p:cNvPr>
            <p:cNvCxnSpPr/>
            <p:nvPr/>
          </p:nvCxnSpPr>
          <p:spPr>
            <a:xfrm rot="10800000">
              <a:off x="6323983" y="2590318"/>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8FD9840-0A1F-42AB-AD16-925110F91093}"/>
                </a:ext>
              </a:extLst>
            </p:cNvPr>
            <p:cNvCxnSpPr/>
            <p:nvPr/>
          </p:nvCxnSpPr>
          <p:spPr>
            <a:xfrm rot="10800000">
              <a:off x="6234671" y="2732953"/>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9E198D2-3A1E-438A-AF04-F939AE8827EC}"/>
                </a:ext>
              </a:extLst>
            </p:cNvPr>
            <p:cNvCxnSpPr/>
            <p:nvPr/>
          </p:nvCxnSpPr>
          <p:spPr>
            <a:xfrm rot="10800000" flipV="1">
              <a:off x="6321303" y="2743099"/>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6" name="Group 49">
            <a:extLst>
              <a:ext uri="{FF2B5EF4-FFF2-40B4-BE49-F238E27FC236}">
                <a16:creationId xmlns:a16="http://schemas.microsoft.com/office/drawing/2014/main" id="{549307CF-1271-4B70-99F3-1FBB3703971C}"/>
              </a:ext>
            </a:extLst>
          </p:cNvPr>
          <p:cNvGrpSpPr>
            <a:grpSpLocks/>
          </p:cNvGrpSpPr>
          <p:nvPr/>
        </p:nvGrpSpPr>
        <p:grpSpPr bwMode="auto">
          <a:xfrm>
            <a:off x="7696200" y="5225881"/>
            <a:ext cx="685800" cy="304800"/>
            <a:chOff x="6248400" y="2590800"/>
            <a:chExt cx="685800" cy="304800"/>
          </a:xfrm>
        </p:grpSpPr>
        <p:sp>
          <p:nvSpPr>
            <p:cNvPr id="107" name="Oval 106">
              <a:extLst>
                <a:ext uri="{FF2B5EF4-FFF2-40B4-BE49-F238E27FC236}">
                  <a16:creationId xmlns:a16="http://schemas.microsoft.com/office/drawing/2014/main" id="{473833BE-3681-4743-AB99-86D9BEFB0627}"/>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8" name="Straight Connector 107">
              <a:extLst>
                <a:ext uri="{FF2B5EF4-FFF2-40B4-BE49-F238E27FC236}">
                  <a16:creationId xmlns:a16="http://schemas.microsoft.com/office/drawing/2014/main" id="{C5821032-A48B-40B9-82DC-79523909E3A1}"/>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5FC2648-0350-48CB-8418-6B3AA7F5C355}"/>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701CBA6-CC12-4A44-9502-258EF9AF3421}"/>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1" name="Group 54">
            <a:extLst>
              <a:ext uri="{FF2B5EF4-FFF2-40B4-BE49-F238E27FC236}">
                <a16:creationId xmlns:a16="http://schemas.microsoft.com/office/drawing/2014/main" id="{A609A99C-2E52-4AC1-A19E-3ABADE8F86CA}"/>
              </a:ext>
            </a:extLst>
          </p:cNvPr>
          <p:cNvGrpSpPr>
            <a:grpSpLocks/>
          </p:cNvGrpSpPr>
          <p:nvPr/>
        </p:nvGrpSpPr>
        <p:grpSpPr bwMode="auto">
          <a:xfrm>
            <a:off x="7848600" y="4921081"/>
            <a:ext cx="685800" cy="304800"/>
            <a:chOff x="6248400" y="2590800"/>
            <a:chExt cx="685800" cy="304800"/>
          </a:xfrm>
        </p:grpSpPr>
        <p:sp>
          <p:nvSpPr>
            <p:cNvPr id="112" name="Oval 111">
              <a:extLst>
                <a:ext uri="{FF2B5EF4-FFF2-40B4-BE49-F238E27FC236}">
                  <a16:creationId xmlns:a16="http://schemas.microsoft.com/office/drawing/2014/main" id="{C2B3CA97-4129-4C50-876B-DE03E9A6E92E}"/>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3" name="Straight Connector 112">
              <a:extLst>
                <a:ext uri="{FF2B5EF4-FFF2-40B4-BE49-F238E27FC236}">
                  <a16:creationId xmlns:a16="http://schemas.microsoft.com/office/drawing/2014/main" id="{588D1763-62CD-4CDC-8AB1-DAFCD4A37BBC}"/>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613F229-F09B-4983-8D08-E1A400D42A47}"/>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CE66B30-0ABF-4300-BC40-6D96227229F3}"/>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6" name="Group 59">
            <a:extLst>
              <a:ext uri="{FF2B5EF4-FFF2-40B4-BE49-F238E27FC236}">
                <a16:creationId xmlns:a16="http://schemas.microsoft.com/office/drawing/2014/main" id="{08A7293D-4DE7-4780-B4FF-4EF68F56396D}"/>
              </a:ext>
            </a:extLst>
          </p:cNvPr>
          <p:cNvGrpSpPr>
            <a:grpSpLocks/>
          </p:cNvGrpSpPr>
          <p:nvPr/>
        </p:nvGrpSpPr>
        <p:grpSpPr bwMode="auto">
          <a:xfrm>
            <a:off x="7772400" y="4235281"/>
            <a:ext cx="685800" cy="304800"/>
            <a:chOff x="6248400" y="2590800"/>
            <a:chExt cx="685800" cy="304800"/>
          </a:xfrm>
        </p:grpSpPr>
        <p:sp>
          <p:nvSpPr>
            <p:cNvPr id="117" name="Oval 116">
              <a:extLst>
                <a:ext uri="{FF2B5EF4-FFF2-40B4-BE49-F238E27FC236}">
                  <a16:creationId xmlns:a16="http://schemas.microsoft.com/office/drawing/2014/main" id="{C10EAF4E-4E07-4B61-B2CA-E0F5086104F7}"/>
                </a:ext>
              </a:extLst>
            </p:cNvPr>
            <p:cNvSpPr/>
            <p:nvPr/>
          </p:nvSpPr>
          <p:spPr>
            <a:xfrm>
              <a:off x="6553200" y="2667000"/>
              <a:ext cx="381000" cy="152400"/>
            </a:xfrm>
            <a:prstGeom prst="ellipse">
              <a:avLst/>
            </a:prstGeom>
            <a:solidFill>
              <a:srgbClr val="00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8" name="Straight Connector 117">
              <a:extLst>
                <a:ext uri="{FF2B5EF4-FFF2-40B4-BE49-F238E27FC236}">
                  <a16:creationId xmlns:a16="http://schemas.microsoft.com/office/drawing/2014/main" id="{BD5C994C-9DDA-4775-BB06-31865C851471}"/>
                </a:ext>
              </a:extLst>
            </p:cNvPr>
            <p:cNvCxnSpPr/>
            <p:nvPr/>
          </p:nvCxnSpPr>
          <p:spPr>
            <a:xfrm rot="10800000">
              <a:off x="6324600" y="25908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3C43D54-4414-4232-8F84-636D917E42AF}"/>
                </a:ext>
              </a:extLst>
            </p:cNvPr>
            <p:cNvCxnSpPr/>
            <p:nvPr/>
          </p:nvCxnSpPr>
          <p:spPr>
            <a:xfrm rot="10800000">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8B01AA4-5A38-4179-87B2-05B08EC332F1}"/>
                </a:ext>
              </a:extLst>
            </p:cNvPr>
            <p:cNvCxnSpPr/>
            <p:nvPr/>
          </p:nvCxnSpPr>
          <p:spPr>
            <a:xfrm rot="10800000" flipV="1">
              <a:off x="6324600" y="27432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F3175AD1-6244-4450-BF0C-57F5F6BFDFCE}"/>
              </a:ext>
            </a:extLst>
          </p:cNvPr>
          <p:cNvGrpSpPr>
            <a:grpSpLocks/>
          </p:cNvGrpSpPr>
          <p:nvPr/>
        </p:nvGrpSpPr>
        <p:grpSpPr bwMode="auto">
          <a:xfrm>
            <a:off x="10210800" y="838200"/>
            <a:ext cx="1726733" cy="1676400"/>
            <a:chOff x="842963" y="1524000"/>
            <a:chExt cx="2814637" cy="2819400"/>
          </a:xfrm>
        </p:grpSpPr>
        <p:grpSp>
          <p:nvGrpSpPr>
            <p:cNvPr id="122" name="Group 56">
              <a:extLst>
                <a:ext uri="{FF2B5EF4-FFF2-40B4-BE49-F238E27FC236}">
                  <a16:creationId xmlns:a16="http://schemas.microsoft.com/office/drawing/2014/main" id="{748A089F-20B4-47FC-B95A-0F109721AF43}"/>
                </a:ext>
              </a:extLst>
            </p:cNvPr>
            <p:cNvGrpSpPr>
              <a:grpSpLocks/>
            </p:cNvGrpSpPr>
            <p:nvPr/>
          </p:nvGrpSpPr>
          <p:grpSpPr bwMode="auto">
            <a:xfrm>
              <a:off x="842963" y="1524000"/>
              <a:ext cx="2814637" cy="2819400"/>
              <a:chOff x="240" y="1207"/>
              <a:chExt cx="863" cy="864"/>
            </a:xfrm>
          </p:grpSpPr>
          <p:sp>
            <p:nvSpPr>
              <p:cNvPr id="125" name="Oval 57">
                <a:extLst>
                  <a:ext uri="{FF2B5EF4-FFF2-40B4-BE49-F238E27FC236}">
                    <a16:creationId xmlns:a16="http://schemas.microsoft.com/office/drawing/2014/main" id="{4F7DDFF9-F1F2-48D5-AB22-FC1BBF103EFE}"/>
                  </a:ext>
                </a:extLst>
              </p:cNvPr>
              <p:cNvSpPr>
                <a:spLocks noChangeArrowheads="1"/>
              </p:cNvSpPr>
              <p:nvPr/>
            </p:nvSpPr>
            <p:spPr bwMode="auto">
              <a:xfrm>
                <a:off x="240" y="1207"/>
                <a:ext cx="863" cy="864"/>
              </a:xfrm>
              <a:prstGeom prst="ellipse">
                <a:avLst/>
              </a:prstGeom>
              <a:solidFill>
                <a:schemeClr val="bg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600">
                  <a:latin typeface="Calibri" panose="020F0502020204030204" pitchFamily="34" charset="0"/>
                </a:endParaRPr>
              </a:p>
            </p:txBody>
          </p:sp>
          <p:sp>
            <p:nvSpPr>
              <p:cNvPr id="126" name="Text Box 58">
                <a:extLst>
                  <a:ext uri="{FF2B5EF4-FFF2-40B4-BE49-F238E27FC236}">
                    <a16:creationId xmlns:a16="http://schemas.microsoft.com/office/drawing/2014/main" id="{22011770-5364-4262-A49F-F61FC6FEFC65}"/>
                  </a:ext>
                </a:extLst>
              </p:cNvPr>
              <p:cNvSpPr txBox="1">
                <a:spLocks noChangeArrowheads="1"/>
              </p:cNvSpPr>
              <p:nvPr/>
            </p:nvSpPr>
            <p:spPr bwMode="auto">
              <a:xfrm>
                <a:off x="393" y="1382"/>
                <a:ext cx="57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libri" panose="020F0502020204030204" pitchFamily="34" charset="0"/>
                  </a:rPr>
                  <a:t>OTHERS</a:t>
                </a:r>
              </a:p>
            </p:txBody>
          </p:sp>
        </p:grpSp>
        <p:cxnSp>
          <p:nvCxnSpPr>
            <p:cNvPr id="123" name="Straight Connector 122">
              <a:extLst>
                <a:ext uri="{FF2B5EF4-FFF2-40B4-BE49-F238E27FC236}">
                  <a16:creationId xmlns:a16="http://schemas.microsoft.com/office/drawing/2014/main" id="{DC2FBB0E-C089-4673-9E61-C2ED3B2500CF}"/>
                </a:ext>
              </a:extLst>
            </p:cNvPr>
            <p:cNvCxnSpPr/>
            <p:nvPr/>
          </p:nvCxnSpPr>
          <p:spPr>
            <a:xfrm>
              <a:off x="1220485" y="2947256"/>
              <a:ext cx="197989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 Box 58">
              <a:extLst>
                <a:ext uri="{FF2B5EF4-FFF2-40B4-BE49-F238E27FC236}">
                  <a16:creationId xmlns:a16="http://schemas.microsoft.com/office/drawing/2014/main" id="{10C20A35-AECE-47E4-AD0A-39563B692361}"/>
                </a:ext>
              </a:extLst>
            </p:cNvPr>
            <p:cNvSpPr txBox="1">
              <a:spLocks noChangeArrowheads="1"/>
            </p:cNvSpPr>
            <p:nvPr/>
          </p:nvSpPr>
          <p:spPr bwMode="auto">
            <a:xfrm>
              <a:off x="1668178" y="3118007"/>
              <a:ext cx="1164206" cy="74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libri" panose="020F0502020204030204" pitchFamily="34" charset="0"/>
                </a:rPr>
                <a:t>SELF</a:t>
              </a:r>
            </a:p>
          </p:txBody>
        </p:sp>
      </p:grpSp>
    </p:spTree>
    <p:extLst>
      <p:ext uri="{BB962C8B-B14F-4D97-AF65-F5344CB8AC3E}">
        <p14:creationId xmlns:p14="http://schemas.microsoft.com/office/powerpoint/2010/main" val="284827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sp>
        <p:nvSpPr>
          <p:cNvPr id="8" name="TextBox 5">
            <a:extLst>
              <a:ext uri="{FF2B5EF4-FFF2-40B4-BE49-F238E27FC236}">
                <a16:creationId xmlns:a16="http://schemas.microsoft.com/office/drawing/2014/main" id="{8C7517B9-0E21-4CF2-BBFC-6873B7F1A744}"/>
              </a:ext>
            </a:extLst>
          </p:cNvPr>
          <p:cNvSpPr txBox="1">
            <a:spLocks noChangeArrowheads="1"/>
          </p:cNvSpPr>
          <p:nvPr/>
        </p:nvSpPr>
        <p:spPr bwMode="auto">
          <a:xfrm>
            <a:off x="1447800" y="143190"/>
            <a:ext cx="83058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600" dirty="0">
                <a:solidFill>
                  <a:srgbClr val="00FF00"/>
                </a:solidFill>
                <a:latin typeface="Calibri" panose="020F0502020204030204" pitchFamily="34" charset="0"/>
                <a:cs typeface="Calibri" panose="020F0502020204030204" pitchFamily="34" charset="0"/>
              </a:rPr>
              <a:t>God is Love </a:t>
            </a:r>
          </a:p>
          <a:p>
            <a:pPr algn="just" eaLnBrk="1" hangingPunct="1"/>
            <a:endParaRPr lang="en-US" altLang="en-US" sz="3200" dirty="0">
              <a:solidFill>
                <a:schemeClr val="bg1"/>
              </a:solidFill>
              <a:latin typeface="Calibri" panose="020F0502020204030204" pitchFamily="34" charset="0"/>
              <a:cs typeface="Calibri" panose="020F0502020204030204" pitchFamily="34" charset="0"/>
            </a:endParaRPr>
          </a:p>
          <a:p>
            <a:pPr algn="ctr" eaLnBrk="1" hangingPunct="1"/>
            <a:r>
              <a:rPr lang="en-US" altLang="en-US" sz="3200" dirty="0">
                <a:solidFill>
                  <a:schemeClr val="bg1"/>
                </a:solidFill>
                <a:latin typeface="Calibri" panose="020F0502020204030204" pitchFamily="34" charset="0"/>
                <a:cs typeface="Calibri" panose="020F0502020204030204" pitchFamily="34" charset="0"/>
              </a:rPr>
              <a:t>If you Get </a:t>
            </a:r>
            <a:r>
              <a:rPr lang="en-US" altLang="en-US" sz="3200" dirty="0">
                <a:solidFill>
                  <a:srgbClr val="FF0000"/>
                </a:solidFill>
                <a:latin typeface="Calibri" panose="020F0502020204030204" pitchFamily="34" charset="0"/>
                <a:cs typeface="Calibri" panose="020F0502020204030204" pitchFamily="34" charset="0"/>
              </a:rPr>
              <a:t>God Wrong</a:t>
            </a:r>
            <a:r>
              <a:rPr lang="en-US" altLang="en-US" sz="3200" dirty="0">
                <a:solidFill>
                  <a:schemeClr val="bg1"/>
                </a:solidFill>
                <a:latin typeface="Calibri" panose="020F0502020204030204" pitchFamily="34" charset="0"/>
                <a:cs typeface="Calibri" panose="020F0502020204030204" pitchFamily="34" charset="0"/>
              </a:rPr>
              <a:t>, You’ll Get </a:t>
            </a:r>
            <a:r>
              <a:rPr lang="en-US" altLang="en-US" sz="3200" dirty="0">
                <a:solidFill>
                  <a:srgbClr val="FF0000"/>
                </a:solidFill>
                <a:latin typeface="Calibri" panose="020F0502020204030204" pitchFamily="34" charset="0"/>
                <a:cs typeface="Calibri" panose="020F0502020204030204" pitchFamily="34" charset="0"/>
              </a:rPr>
              <a:t>Love Wrong</a:t>
            </a:r>
            <a:r>
              <a:rPr lang="en-US" altLang="en-US" sz="3200" dirty="0">
                <a:solidFill>
                  <a:schemeClr val="bg1"/>
                </a:solidFill>
                <a:latin typeface="Calibri" panose="020F0502020204030204" pitchFamily="34" charset="0"/>
                <a:cs typeface="Calibri" panose="020F0502020204030204" pitchFamily="34" charset="0"/>
              </a:rPr>
              <a:t>;</a:t>
            </a:r>
          </a:p>
          <a:p>
            <a:pPr algn="ctr" eaLnBrk="1" hangingPunct="1"/>
            <a:r>
              <a:rPr lang="en-US" altLang="en-US" sz="3200" dirty="0">
                <a:solidFill>
                  <a:schemeClr val="bg1"/>
                </a:solidFill>
                <a:latin typeface="Calibri" panose="020F0502020204030204" pitchFamily="34" charset="0"/>
                <a:cs typeface="Calibri" panose="020F0502020204030204" pitchFamily="34" charset="0"/>
              </a:rPr>
              <a:t>If you Get </a:t>
            </a:r>
            <a:r>
              <a:rPr lang="en-US" altLang="en-US" sz="3200" dirty="0">
                <a:solidFill>
                  <a:srgbClr val="FF0000"/>
                </a:solidFill>
                <a:latin typeface="Calibri" panose="020F0502020204030204" pitchFamily="34" charset="0"/>
                <a:cs typeface="Calibri" panose="020F0502020204030204" pitchFamily="34" charset="0"/>
              </a:rPr>
              <a:t>Love Wrong</a:t>
            </a:r>
            <a:r>
              <a:rPr lang="en-US" altLang="en-US" sz="3200" dirty="0">
                <a:solidFill>
                  <a:schemeClr val="bg1"/>
                </a:solidFill>
                <a:latin typeface="Calibri" panose="020F0502020204030204" pitchFamily="34" charset="0"/>
                <a:cs typeface="Calibri" panose="020F0502020204030204" pitchFamily="34" charset="0"/>
              </a:rPr>
              <a:t>, You’ll Get </a:t>
            </a:r>
            <a:r>
              <a:rPr lang="en-US" altLang="en-US" sz="3200" dirty="0">
                <a:solidFill>
                  <a:srgbClr val="FF0000"/>
                </a:solidFill>
                <a:latin typeface="Calibri" panose="020F0502020204030204" pitchFamily="34" charset="0"/>
                <a:cs typeface="Calibri" panose="020F0502020204030204" pitchFamily="34" charset="0"/>
              </a:rPr>
              <a:t>God Wrong</a:t>
            </a:r>
            <a:r>
              <a:rPr lang="en-US" altLang="en-US" sz="3200" dirty="0">
                <a:solidFill>
                  <a:schemeClr val="bg1"/>
                </a:solidFill>
                <a:latin typeface="Calibri" panose="020F0502020204030204" pitchFamily="34" charset="0"/>
                <a:cs typeface="Calibri" panose="020F0502020204030204" pitchFamily="34" charset="0"/>
              </a:rPr>
              <a:t>.</a:t>
            </a:r>
          </a:p>
          <a:p>
            <a:pPr algn="ctr" eaLnBrk="1" hangingPunct="1"/>
            <a:endParaRPr lang="en-US" altLang="en-US" sz="3200" dirty="0">
              <a:solidFill>
                <a:schemeClr val="bg1"/>
              </a:solidFill>
              <a:latin typeface="Calibri" panose="020F0502020204030204" pitchFamily="34" charset="0"/>
              <a:cs typeface="Calibri" panose="020F0502020204030204" pitchFamily="34" charset="0"/>
            </a:endParaRPr>
          </a:p>
          <a:p>
            <a:pPr algn="ctr" eaLnBrk="1" hangingPunct="1"/>
            <a:r>
              <a:rPr lang="en-US" altLang="en-US" sz="3200" dirty="0">
                <a:solidFill>
                  <a:schemeClr val="bg1"/>
                </a:solidFill>
                <a:latin typeface="Calibri" panose="020F0502020204030204" pitchFamily="34" charset="0"/>
                <a:cs typeface="Calibri" panose="020F0502020204030204" pitchFamily="34" charset="0"/>
              </a:rPr>
              <a:t>Should it Surprise Us, then, that </a:t>
            </a:r>
            <a:r>
              <a:rPr lang="en-US" altLang="en-US" sz="3200" dirty="0">
                <a:solidFill>
                  <a:srgbClr val="FF0000"/>
                </a:solidFill>
                <a:latin typeface="Calibri" panose="020F0502020204030204" pitchFamily="34" charset="0"/>
                <a:cs typeface="Calibri" panose="020F0502020204030204" pitchFamily="34" charset="0"/>
              </a:rPr>
              <a:t>Apostate</a:t>
            </a:r>
            <a:r>
              <a:rPr lang="en-US" altLang="en-US" sz="3200" dirty="0">
                <a:solidFill>
                  <a:schemeClr val="bg1"/>
                </a:solidFill>
                <a:latin typeface="Calibri" panose="020F0502020204030204" pitchFamily="34" charset="0"/>
                <a:cs typeface="Calibri" panose="020F0502020204030204" pitchFamily="34" charset="0"/>
              </a:rPr>
              <a:t> </a:t>
            </a:r>
            <a:r>
              <a:rPr lang="en-US" altLang="en-US" sz="3200" dirty="0">
                <a:solidFill>
                  <a:srgbClr val="FF0000"/>
                </a:solidFill>
                <a:latin typeface="Calibri" panose="020F0502020204030204" pitchFamily="34" charset="0"/>
                <a:cs typeface="Calibri" panose="020F0502020204030204" pitchFamily="34" charset="0"/>
              </a:rPr>
              <a:t>Christianity</a:t>
            </a:r>
            <a:r>
              <a:rPr lang="en-US" altLang="en-US" sz="3200" dirty="0">
                <a:solidFill>
                  <a:schemeClr val="bg1"/>
                </a:solidFill>
                <a:latin typeface="Calibri" panose="020F0502020204030204" pitchFamily="34" charset="0"/>
                <a:cs typeface="Calibri" panose="020F0502020204030204" pitchFamily="34" charset="0"/>
              </a:rPr>
              <a:t> Gets BOTH </a:t>
            </a:r>
            <a:r>
              <a:rPr lang="en-US" altLang="en-US" sz="3200" dirty="0">
                <a:solidFill>
                  <a:srgbClr val="FF0000"/>
                </a:solidFill>
                <a:latin typeface="Calibri" panose="020F0502020204030204" pitchFamily="34" charset="0"/>
                <a:cs typeface="Calibri" panose="020F0502020204030204" pitchFamily="34" charset="0"/>
              </a:rPr>
              <a:t>God</a:t>
            </a:r>
            <a:r>
              <a:rPr lang="en-US" altLang="en-US" sz="3200" dirty="0">
                <a:solidFill>
                  <a:schemeClr val="bg1"/>
                </a:solidFill>
                <a:latin typeface="Calibri" panose="020F0502020204030204" pitchFamily="34" charset="0"/>
                <a:cs typeface="Calibri" panose="020F0502020204030204" pitchFamily="34" charset="0"/>
              </a:rPr>
              <a:t> and </a:t>
            </a:r>
            <a:r>
              <a:rPr lang="en-US" altLang="en-US" sz="3200" dirty="0">
                <a:solidFill>
                  <a:srgbClr val="FF0000"/>
                </a:solidFill>
                <a:latin typeface="Calibri" panose="020F0502020204030204" pitchFamily="34" charset="0"/>
                <a:cs typeface="Calibri" panose="020F0502020204030204" pitchFamily="34" charset="0"/>
              </a:rPr>
              <a:t>Love</a:t>
            </a:r>
            <a:r>
              <a:rPr lang="en-US" altLang="en-US" sz="3200" dirty="0">
                <a:solidFill>
                  <a:schemeClr val="bg1"/>
                </a:solidFill>
                <a:latin typeface="Calibri" panose="020F0502020204030204" pitchFamily="34" charset="0"/>
                <a:cs typeface="Calibri" panose="020F0502020204030204" pitchFamily="34" charset="0"/>
              </a:rPr>
              <a:t> </a:t>
            </a:r>
            <a:r>
              <a:rPr lang="en-US" altLang="en-US" sz="3200" dirty="0">
                <a:solidFill>
                  <a:srgbClr val="FF0000"/>
                </a:solidFill>
                <a:latin typeface="Calibri" panose="020F0502020204030204" pitchFamily="34" charset="0"/>
                <a:cs typeface="Calibri" panose="020F0502020204030204" pitchFamily="34" charset="0"/>
              </a:rPr>
              <a:t>Wrong</a:t>
            </a:r>
            <a:r>
              <a:rPr lang="en-US" altLang="en-US" sz="3200" dirty="0">
                <a:solidFill>
                  <a:schemeClr val="bg1"/>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68B4E34B-E345-424A-A3B3-7A72558B2782}"/>
              </a:ext>
            </a:extLst>
          </p:cNvPr>
          <p:cNvSpPr txBox="1"/>
          <p:nvPr/>
        </p:nvSpPr>
        <p:spPr>
          <a:xfrm>
            <a:off x="3230956" y="4654638"/>
            <a:ext cx="4683526" cy="646331"/>
          </a:xfrm>
          <a:prstGeom prst="rect">
            <a:avLst/>
          </a:prstGeom>
          <a:noFill/>
        </p:spPr>
        <p:txBody>
          <a:bodyPr wrap="none">
            <a:spAutoFit/>
          </a:bodyPr>
          <a:lstStyle/>
          <a:p>
            <a:pPr>
              <a:defRPr/>
            </a:pPr>
            <a:r>
              <a:rPr lang="en-US" sz="3600" dirty="0">
                <a:solidFill>
                  <a:srgbClr val="00FF00"/>
                </a:solidFill>
                <a:latin typeface="+mn-lt"/>
              </a:rPr>
              <a:t>God</a:t>
            </a:r>
            <a:r>
              <a:rPr lang="en-US" sz="3600" dirty="0">
                <a:solidFill>
                  <a:schemeClr val="bg1"/>
                </a:solidFill>
                <a:latin typeface="+mn-lt"/>
              </a:rPr>
              <a:t> is </a:t>
            </a:r>
            <a:r>
              <a:rPr lang="en-US" sz="3600" dirty="0">
                <a:solidFill>
                  <a:srgbClr val="00FF00"/>
                </a:solidFill>
                <a:latin typeface="+mn-lt"/>
              </a:rPr>
              <a:t>Love</a:t>
            </a:r>
            <a:r>
              <a:rPr lang="en-US" sz="3600" dirty="0">
                <a:solidFill>
                  <a:schemeClr val="bg1"/>
                </a:solidFill>
                <a:latin typeface="+mn-lt"/>
              </a:rPr>
              <a:t> has become</a:t>
            </a:r>
          </a:p>
        </p:txBody>
      </p:sp>
      <p:sp>
        <p:nvSpPr>
          <p:cNvPr id="11" name="Rectangle 10">
            <a:extLst>
              <a:ext uri="{FF2B5EF4-FFF2-40B4-BE49-F238E27FC236}">
                <a16:creationId xmlns:a16="http://schemas.microsoft.com/office/drawing/2014/main" id="{1A38F3C6-0490-4D6C-A040-37AEEB0ED8EC}"/>
              </a:ext>
            </a:extLst>
          </p:cNvPr>
          <p:cNvSpPr/>
          <p:nvPr/>
        </p:nvSpPr>
        <p:spPr>
          <a:xfrm>
            <a:off x="3546676" y="5750004"/>
            <a:ext cx="4108048" cy="1107996"/>
          </a:xfrm>
          <a:prstGeom prst="rect">
            <a:avLst/>
          </a:prstGeom>
        </p:spPr>
        <p:txBody>
          <a:bodyPr wrap="none">
            <a:spAutoFit/>
          </a:bodyPr>
          <a:lstStyle/>
          <a:p>
            <a:pPr>
              <a:defRPr/>
            </a:pPr>
            <a:r>
              <a:rPr lang="en-US" sz="6600" dirty="0">
                <a:solidFill>
                  <a:srgbClr val="FF0000"/>
                </a:solidFill>
                <a:latin typeface="+mn-lt"/>
              </a:rPr>
              <a:t>Love is God</a:t>
            </a:r>
          </a:p>
        </p:txBody>
      </p:sp>
      <p:sp>
        <p:nvSpPr>
          <p:cNvPr id="12" name="Curved Left Arrow 4">
            <a:extLst>
              <a:ext uri="{FF2B5EF4-FFF2-40B4-BE49-F238E27FC236}">
                <a16:creationId xmlns:a16="http://schemas.microsoft.com/office/drawing/2014/main" id="{1A7C5BC2-451E-486C-9883-4DC624DFD07D}"/>
              </a:ext>
            </a:extLst>
          </p:cNvPr>
          <p:cNvSpPr/>
          <p:nvPr/>
        </p:nvSpPr>
        <p:spPr>
          <a:xfrm>
            <a:off x="8498995" y="568403"/>
            <a:ext cx="3235805" cy="602829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24">
            <a:extLst>
              <a:ext uri="{FF2B5EF4-FFF2-40B4-BE49-F238E27FC236}">
                <a16:creationId xmlns:a16="http://schemas.microsoft.com/office/drawing/2014/main" id="{38A4D59B-CAC5-4CE2-9FAD-62A88743BB1A}"/>
              </a:ext>
            </a:extLst>
          </p:cNvPr>
          <p:cNvGrpSpPr>
            <a:grpSpLocks/>
          </p:cNvGrpSpPr>
          <p:nvPr/>
        </p:nvGrpSpPr>
        <p:grpSpPr bwMode="auto">
          <a:xfrm>
            <a:off x="9630635" y="5791200"/>
            <a:ext cx="2143676" cy="990445"/>
            <a:chOff x="-677540" y="1752600"/>
            <a:chExt cx="2144390" cy="990974"/>
          </a:xfrm>
        </p:grpSpPr>
        <p:sp>
          <p:nvSpPr>
            <p:cNvPr id="14" name="Text Box 12">
              <a:extLst>
                <a:ext uri="{FF2B5EF4-FFF2-40B4-BE49-F238E27FC236}">
                  <a16:creationId xmlns:a16="http://schemas.microsoft.com/office/drawing/2014/main" id="{38035A0E-2B15-4CE5-B1A4-0795783C2448}"/>
                </a:ext>
              </a:extLst>
            </p:cNvPr>
            <p:cNvSpPr txBox="1">
              <a:spLocks noChangeArrowheads="1"/>
            </p:cNvSpPr>
            <p:nvPr/>
          </p:nvSpPr>
          <p:spPr bwMode="auto">
            <a:xfrm>
              <a:off x="-677540" y="2253690"/>
              <a:ext cx="1135440" cy="33831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dirty="0">
                  <a:solidFill>
                    <a:srgbClr val="FF0000"/>
                  </a:solidFill>
                  <a:effectLst>
                    <a:outerShdw blurRad="38100" dist="38100" dir="2700000" algn="tl">
                      <a:srgbClr val="000000"/>
                    </a:outerShdw>
                  </a:effectLst>
                  <a:latin typeface="Calibri" pitchFamily="34" charset="0"/>
                  <a:cs typeface="Calibri" pitchFamily="34" charset="0"/>
                </a:rPr>
                <a:t>Duty Ethics</a:t>
              </a:r>
            </a:p>
          </p:txBody>
        </p:sp>
        <p:grpSp>
          <p:nvGrpSpPr>
            <p:cNvPr id="15" name="Group 32">
              <a:extLst>
                <a:ext uri="{FF2B5EF4-FFF2-40B4-BE49-F238E27FC236}">
                  <a16:creationId xmlns:a16="http://schemas.microsoft.com/office/drawing/2014/main" id="{05162EDC-124A-498F-9F52-7689B642254E}"/>
                </a:ext>
              </a:extLst>
            </p:cNvPr>
            <p:cNvGrpSpPr>
              <a:grpSpLocks/>
            </p:cNvGrpSpPr>
            <p:nvPr/>
          </p:nvGrpSpPr>
          <p:grpSpPr bwMode="auto">
            <a:xfrm>
              <a:off x="476250" y="1752600"/>
              <a:ext cx="990600" cy="990974"/>
              <a:chOff x="457200" y="2133600"/>
              <a:chExt cx="990600" cy="990974"/>
            </a:xfrm>
          </p:grpSpPr>
          <p:sp>
            <p:nvSpPr>
              <p:cNvPr id="16" name="Oval 139">
                <a:extLst>
                  <a:ext uri="{FF2B5EF4-FFF2-40B4-BE49-F238E27FC236}">
                    <a16:creationId xmlns:a16="http://schemas.microsoft.com/office/drawing/2014/main" id="{6F1F2C18-3620-4799-BE04-94A5045EE6E0}"/>
                  </a:ext>
                </a:extLst>
              </p:cNvPr>
              <p:cNvSpPr>
                <a:spLocks noChangeArrowheads="1"/>
              </p:cNvSpPr>
              <p:nvPr/>
            </p:nvSpPr>
            <p:spPr bwMode="auto">
              <a:xfrm>
                <a:off x="457200" y="2133600"/>
                <a:ext cx="990600" cy="990974"/>
              </a:xfrm>
              <a:prstGeom prst="ellipse">
                <a:avLst/>
              </a:prstGeom>
              <a:solidFill>
                <a:schemeClr val="bg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17" name="Text Box 9">
                <a:extLst>
                  <a:ext uri="{FF2B5EF4-FFF2-40B4-BE49-F238E27FC236}">
                    <a16:creationId xmlns:a16="http://schemas.microsoft.com/office/drawing/2014/main" id="{B2F6BE3C-37DC-4907-B607-E99C2FF2B9AF}"/>
                  </a:ext>
                </a:extLst>
              </p:cNvPr>
              <p:cNvSpPr txBox="1">
                <a:spLocks noChangeArrowheads="1"/>
              </p:cNvSpPr>
              <p:nvPr/>
            </p:nvSpPr>
            <p:spPr bwMode="auto">
              <a:xfrm>
                <a:off x="654374" y="2296195"/>
                <a:ext cx="58433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latin typeface="Calibri" panose="020F0502020204030204" pitchFamily="34" charset="0"/>
                  </a:rPr>
                  <a:t>LOVE</a:t>
                </a:r>
              </a:p>
              <a:p>
                <a:pPr algn="ctr" eaLnBrk="1" hangingPunct="1"/>
                <a:endParaRPr lang="en-US" altLang="en-US" sz="900" b="1">
                  <a:latin typeface="Calibri" panose="020F0502020204030204" pitchFamily="34" charset="0"/>
                </a:endParaRPr>
              </a:p>
              <a:p>
                <a:pPr algn="ctr" eaLnBrk="1" hangingPunct="1"/>
                <a:r>
                  <a:rPr lang="en-US" altLang="en-US" sz="1400" b="1">
                    <a:latin typeface="Calibri" panose="020F0502020204030204" pitchFamily="34" charset="0"/>
                  </a:rPr>
                  <a:t>LIFE</a:t>
                </a:r>
              </a:p>
            </p:txBody>
          </p:sp>
          <p:sp>
            <p:nvSpPr>
              <p:cNvPr id="18" name="Line 48">
                <a:extLst>
                  <a:ext uri="{FF2B5EF4-FFF2-40B4-BE49-F238E27FC236}">
                    <a16:creationId xmlns:a16="http://schemas.microsoft.com/office/drawing/2014/main" id="{CA3A7A55-324B-413B-B611-8D68F8FCCDC3}"/>
                  </a:ext>
                </a:extLst>
              </p:cNvPr>
              <p:cNvSpPr>
                <a:spLocks noChangeShapeType="1"/>
              </p:cNvSpPr>
              <p:nvPr/>
            </p:nvSpPr>
            <p:spPr bwMode="auto">
              <a:xfrm>
                <a:off x="566396" y="2634690"/>
                <a:ext cx="77665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9" name="Group 25">
            <a:extLst>
              <a:ext uri="{FF2B5EF4-FFF2-40B4-BE49-F238E27FC236}">
                <a16:creationId xmlns:a16="http://schemas.microsoft.com/office/drawing/2014/main" id="{EF06BF57-4985-418E-9D37-9085DDE1822D}"/>
              </a:ext>
            </a:extLst>
          </p:cNvPr>
          <p:cNvGrpSpPr>
            <a:grpSpLocks/>
          </p:cNvGrpSpPr>
          <p:nvPr/>
        </p:nvGrpSpPr>
        <p:grpSpPr bwMode="auto">
          <a:xfrm>
            <a:off x="9843646" y="176656"/>
            <a:ext cx="2175320" cy="990445"/>
            <a:chOff x="-707196" y="1752600"/>
            <a:chExt cx="2174046" cy="990974"/>
          </a:xfrm>
        </p:grpSpPr>
        <p:sp>
          <p:nvSpPr>
            <p:cNvPr id="20" name="Text Box 12">
              <a:extLst>
                <a:ext uri="{FF2B5EF4-FFF2-40B4-BE49-F238E27FC236}">
                  <a16:creationId xmlns:a16="http://schemas.microsoft.com/office/drawing/2014/main" id="{4D10771E-518E-4221-ACF7-77B5AD1A198C}"/>
                </a:ext>
              </a:extLst>
            </p:cNvPr>
            <p:cNvSpPr txBox="1">
              <a:spLocks noChangeArrowheads="1"/>
            </p:cNvSpPr>
            <p:nvPr/>
          </p:nvSpPr>
          <p:spPr bwMode="auto">
            <a:xfrm>
              <a:off x="-707196" y="1762677"/>
              <a:ext cx="1201034" cy="33831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dirty="0">
                  <a:solidFill>
                    <a:srgbClr val="00FF00"/>
                  </a:solidFill>
                  <a:effectLst>
                    <a:outerShdw blurRad="38100" dist="38100" dir="2700000" algn="tl">
                      <a:srgbClr val="000000"/>
                    </a:outerShdw>
                  </a:effectLst>
                  <a:latin typeface="Calibri" pitchFamily="34" charset="0"/>
                  <a:cs typeface="Calibri" pitchFamily="34" charset="0"/>
                </a:rPr>
                <a:t>Value Ethics</a:t>
              </a:r>
            </a:p>
          </p:txBody>
        </p:sp>
        <p:grpSp>
          <p:nvGrpSpPr>
            <p:cNvPr id="21" name="Group 32">
              <a:extLst>
                <a:ext uri="{FF2B5EF4-FFF2-40B4-BE49-F238E27FC236}">
                  <a16:creationId xmlns:a16="http://schemas.microsoft.com/office/drawing/2014/main" id="{7A6C5BDA-6F8F-445E-9E5A-B5A3DCE42603}"/>
                </a:ext>
              </a:extLst>
            </p:cNvPr>
            <p:cNvGrpSpPr>
              <a:grpSpLocks/>
            </p:cNvGrpSpPr>
            <p:nvPr/>
          </p:nvGrpSpPr>
          <p:grpSpPr bwMode="auto">
            <a:xfrm>
              <a:off x="476250" y="1752600"/>
              <a:ext cx="990600" cy="990974"/>
              <a:chOff x="457200" y="2133600"/>
              <a:chExt cx="990600" cy="990974"/>
            </a:xfrm>
          </p:grpSpPr>
          <p:sp>
            <p:nvSpPr>
              <p:cNvPr id="22" name="Oval 139">
                <a:extLst>
                  <a:ext uri="{FF2B5EF4-FFF2-40B4-BE49-F238E27FC236}">
                    <a16:creationId xmlns:a16="http://schemas.microsoft.com/office/drawing/2014/main" id="{FFB71C84-A1B2-4EA8-AD44-0C6F3824107F}"/>
                  </a:ext>
                </a:extLst>
              </p:cNvPr>
              <p:cNvSpPr>
                <a:spLocks noChangeArrowheads="1"/>
              </p:cNvSpPr>
              <p:nvPr/>
            </p:nvSpPr>
            <p:spPr bwMode="auto">
              <a:xfrm>
                <a:off x="457200" y="2133600"/>
                <a:ext cx="990600" cy="990974"/>
              </a:xfrm>
              <a:prstGeom prst="ellipse">
                <a:avLst/>
              </a:prstGeom>
              <a:solidFill>
                <a:schemeClr val="bg1"/>
              </a:solidFill>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23" name="Text Box 9">
                <a:extLst>
                  <a:ext uri="{FF2B5EF4-FFF2-40B4-BE49-F238E27FC236}">
                    <a16:creationId xmlns:a16="http://schemas.microsoft.com/office/drawing/2014/main" id="{D8C3DDCD-B8CB-4C2B-9B07-D74B3E82023F}"/>
                  </a:ext>
                </a:extLst>
              </p:cNvPr>
              <p:cNvSpPr txBox="1">
                <a:spLocks noChangeArrowheads="1"/>
              </p:cNvSpPr>
              <p:nvPr/>
            </p:nvSpPr>
            <p:spPr bwMode="auto">
              <a:xfrm>
                <a:off x="654374" y="2296195"/>
                <a:ext cx="58433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latin typeface="Calibri" panose="020F0502020204030204" pitchFamily="34" charset="0"/>
                  </a:rPr>
                  <a:t>LIFE</a:t>
                </a:r>
              </a:p>
              <a:p>
                <a:pPr algn="ctr" eaLnBrk="1" hangingPunct="1"/>
                <a:endParaRPr lang="en-US" altLang="en-US" sz="900" b="1">
                  <a:latin typeface="Calibri" panose="020F0502020204030204" pitchFamily="34" charset="0"/>
                </a:endParaRPr>
              </a:p>
              <a:p>
                <a:pPr algn="ctr" eaLnBrk="1" hangingPunct="1"/>
                <a:r>
                  <a:rPr lang="en-US" altLang="en-US" sz="1400" b="1">
                    <a:latin typeface="Calibri" panose="020F0502020204030204" pitchFamily="34" charset="0"/>
                  </a:rPr>
                  <a:t>LOVE</a:t>
                </a:r>
              </a:p>
            </p:txBody>
          </p:sp>
          <p:sp>
            <p:nvSpPr>
              <p:cNvPr id="24" name="Line 48">
                <a:extLst>
                  <a:ext uri="{FF2B5EF4-FFF2-40B4-BE49-F238E27FC236}">
                    <a16:creationId xmlns:a16="http://schemas.microsoft.com/office/drawing/2014/main" id="{CF8D07D4-D469-4E9A-970F-385EB899EBB7}"/>
                  </a:ext>
                </a:extLst>
              </p:cNvPr>
              <p:cNvSpPr>
                <a:spLocks noChangeShapeType="1"/>
              </p:cNvSpPr>
              <p:nvPr/>
            </p:nvSpPr>
            <p:spPr bwMode="auto">
              <a:xfrm>
                <a:off x="566396" y="2634690"/>
                <a:ext cx="77665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0880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pic>
        <p:nvPicPr>
          <p:cNvPr id="6" name="Picture 5">
            <a:extLst>
              <a:ext uri="{FF2B5EF4-FFF2-40B4-BE49-F238E27FC236}">
                <a16:creationId xmlns:a16="http://schemas.microsoft.com/office/drawing/2014/main" id="{419A1399-3305-4894-8C34-21D5A6BA52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62010" y="2057400"/>
            <a:ext cx="3348990" cy="4243388"/>
          </a:xfrm>
          <a:prstGeom prst="rect">
            <a:avLst/>
          </a:prstGeom>
          <a:noFill/>
          <a:ln>
            <a:noFill/>
          </a:ln>
        </p:spPr>
      </p:pic>
      <p:sp>
        <p:nvSpPr>
          <p:cNvPr id="3" name="Rectangle 2">
            <a:extLst>
              <a:ext uri="{FF2B5EF4-FFF2-40B4-BE49-F238E27FC236}">
                <a16:creationId xmlns:a16="http://schemas.microsoft.com/office/drawing/2014/main" id="{54FEF819-1F91-43CB-9654-6195687F3E25}"/>
              </a:ext>
            </a:extLst>
          </p:cNvPr>
          <p:cNvSpPr/>
          <p:nvPr/>
        </p:nvSpPr>
        <p:spPr>
          <a:xfrm>
            <a:off x="640644" y="1072905"/>
            <a:ext cx="11551356" cy="861774"/>
          </a:xfrm>
          <a:prstGeom prst="rect">
            <a:avLst/>
          </a:prstGeom>
        </p:spPr>
        <p:txBody>
          <a:bodyPr wrap="square">
            <a:spAutoFit/>
          </a:bodyPr>
          <a:lstStyle/>
          <a:p>
            <a:r>
              <a:rPr lang="en-US" sz="3600" dirty="0">
                <a:solidFill>
                  <a:srgbClr val="FF0000"/>
                </a:solidFill>
                <a:latin typeface="+mn-lt"/>
              </a:rPr>
              <a:t>“Fellowship with God is not governed by law but by love…” </a:t>
            </a:r>
            <a:r>
              <a:rPr lang="en-US" sz="1400" dirty="0">
                <a:solidFill>
                  <a:schemeClr val="bg1"/>
                </a:solidFill>
                <a:latin typeface="+mn-lt"/>
              </a:rPr>
              <a:t>(Anders Nygren, Agape and Eros, p. 70)</a:t>
            </a:r>
          </a:p>
        </p:txBody>
      </p:sp>
      <p:sp>
        <p:nvSpPr>
          <p:cNvPr id="5" name="Rectangle 4">
            <a:extLst>
              <a:ext uri="{FF2B5EF4-FFF2-40B4-BE49-F238E27FC236}">
                <a16:creationId xmlns:a16="http://schemas.microsoft.com/office/drawing/2014/main" id="{23D35E35-8C22-4679-B528-627B4FD65CC0}"/>
              </a:ext>
            </a:extLst>
          </p:cNvPr>
          <p:cNvSpPr/>
          <p:nvPr/>
        </p:nvSpPr>
        <p:spPr>
          <a:xfrm>
            <a:off x="241300" y="3830360"/>
            <a:ext cx="8055610" cy="1046440"/>
          </a:xfrm>
          <a:prstGeom prst="rect">
            <a:avLst/>
          </a:prstGeom>
        </p:spPr>
        <p:txBody>
          <a:bodyPr wrap="square">
            <a:spAutoFit/>
          </a:bodyPr>
          <a:lstStyle/>
          <a:p>
            <a:r>
              <a:rPr lang="en-US" sz="2400" dirty="0">
                <a:solidFill>
                  <a:srgbClr val="FF0000"/>
                </a:solidFill>
                <a:latin typeface="+mn-lt"/>
              </a:rPr>
              <a:t>“Love loves the unlovable … For sinners are lovely because they are loved; they are not loved because they are lovely.” </a:t>
            </a:r>
          </a:p>
          <a:p>
            <a:r>
              <a:rPr lang="en-US" sz="1400" dirty="0">
                <a:solidFill>
                  <a:schemeClr val="bg1"/>
                </a:solidFill>
                <a:latin typeface="+mn-lt"/>
              </a:rPr>
              <a:t>(Anders Nygren: Agape and Eros, p.725)</a:t>
            </a:r>
          </a:p>
        </p:txBody>
      </p:sp>
      <p:sp>
        <p:nvSpPr>
          <p:cNvPr id="8" name="Rectangle 7">
            <a:extLst>
              <a:ext uri="{FF2B5EF4-FFF2-40B4-BE49-F238E27FC236}">
                <a16:creationId xmlns:a16="http://schemas.microsoft.com/office/drawing/2014/main" id="{3CB4CEAD-7E33-4169-AAF6-66794A072D8D}"/>
              </a:ext>
            </a:extLst>
          </p:cNvPr>
          <p:cNvSpPr/>
          <p:nvPr/>
        </p:nvSpPr>
        <p:spPr>
          <a:xfrm>
            <a:off x="241300" y="2241828"/>
            <a:ext cx="8055610" cy="1415772"/>
          </a:xfrm>
          <a:prstGeom prst="rect">
            <a:avLst/>
          </a:prstGeom>
        </p:spPr>
        <p:txBody>
          <a:bodyPr wrap="square">
            <a:spAutoFit/>
          </a:bodyPr>
          <a:lstStyle/>
          <a:p>
            <a:r>
              <a:rPr lang="en-US" sz="2400" dirty="0">
                <a:solidFill>
                  <a:srgbClr val="FF0000"/>
                </a:solidFill>
                <a:latin typeface="+mn-lt"/>
              </a:rPr>
              <a:t>“God’s love allows no limits to be set for it by the character or conduct of man. The differences between the worthy and the unworthy, the righteous and sinner, sets no bounds to His love.” </a:t>
            </a:r>
            <a:r>
              <a:rPr lang="en-US" sz="1400" dirty="0">
                <a:solidFill>
                  <a:schemeClr val="bg1"/>
                </a:solidFill>
                <a:latin typeface="+mn-lt"/>
              </a:rPr>
              <a:t>(Anders Nygren, Agape and Eros, p.77-78)</a:t>
            </a:r>
          </a:p>
        </p:txBody>
      </p:sp>
      <p:sp>
        <p:nvSpPr>
          <p:cNvPr id="9" name="TextBox 7">
            <a:extLst>
              <a:ext uri="{FF2B5EF4-FFF2-40B4-BE49-F238E27FC236}">
                <a16:creationId xmlns:a16="http://schemas.microsoft.com/office/drawing/2014/main" id="{5A89CB8D-8CDE-4348-BFA8-D975BBCA6EDD}"/>
              </a:ext>
            </a:extLst>
          </p:cNvPr>
          <p:cNvSpPr txBox="1">
            <a:spLocks noChangeArrowheads="1"/>
          </p:cNvSpPr>
          <p:nvPr/>
        </p:nvSpPr>
        <p:spPr bwMode="auto">
          <a:xfrm>
            <a:off x="0" y="0"/>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dirty="0">
                <a:solidFill>
                  <a:srgbClr val="FF0000"/>
                </a:solidFill>
              </a:rPr>
              <a:t>False Metaphysics of Love</a:t>
            </a:r>
          </a:p>
        </p:txBody>
      </p:sp>
      <p:sp>
        <p:nvSpPr>
          <p:cNvPr id="11" name="TextBox 7">
            <a:extLst>
              <a:ext uri="{FF2B5EF4-FFF2-40B4-BE49-F238E27FC236}">
                <a16:creationId xmlns:a16="http://schemas.microsoft.com/office/drawing/2014/main" id="{0CAF7BFA-57CF-42FC-9311-602C04FE59FF}"/>
              </a:ext>
            </a:extLst>
          </p:cNvPr>
          <p:cNvSpPr txBox="1">
            <a:spLocks noChangeArrowheads="1"/>
          </p:cNvSpPr>
          <p:nvPr/>
        </p:nvSpPr>
        <p:spPr bwMode="auto">
          <a:xfrm>
            <a:off x="914400" y="4954250"/>
            <a:ext cx="640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dirty="0">
                <a:solidFill>
                  <a:srgbClr val="FFFF00"/>
                </a:solidFill>
              </a:rPr>
              <a:t>Does love create value or is love a response to value?</a:t>
            </a:r>
          </a:p>
        </p:txBody>
      </p:sp>
    </p:spTree>
    <p:extLst>
      <p:ext uri="{BB962C8B-B14F-4D97-AF65-F5344CB8AC3E}">
        <p14:creationId xmlns:p14="http://schemas.microsoft.com/office/powerpoint/2010/main" val="33547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sp>
        <p:nvSpPr>
          <p:cNvPr id="6" name="Text Box 6">
            <a:extLst>
              <a:ext uri="{FF2B5EF4-FFF2-40B4-BE49-F238E27FC236}">
                <a16:creationId xmlns:a16="http://schemas.microsoft.com/office/drawing/2014/main" id="{1D1E17A4-5A80-4692-826B-91007FAAC564}"/>
              </a:ext>
            </a:extLst>
          </p:cNvPr>
          <p:cNvSpPr txBox="1">
            <a:spLocks noChangeArrowheads="1"/>
          </p:cNvSpPr>
          <p:nvPr/>
        </p:nvSpPr>
        <p:spPr bwMode="auto">
          <a:xfrm>
            <a:off x="1600200" y="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FF0000"/>
                </a:solidFill>
              </a:rPr>
              <a:t>Unconditional Love</a:t>
            </a:r>
            <a:endParaRPr lang="en-US" altLang="en-US" sz="4000" b="1" dirty="0">
              <a:solidFill>
                <a:schemeClr val="bg1"/>
              </a:solidFill>
            </a:endParaRPr>
          </a:p>
        </p:txBody>
      </p:sp>
      <p:sp>
        <p:nvSpPr>
          <p:cNvPr id="7" name="Rectangle 6">
            <a:extLst>
              <a:ext uri="{FF2B5EF4-FFF2-40B4-BE49-F238E27FC236}">
                <a16:creationId xmlns:a16="http://schemas.microsoft.com/office/drawing/2014/main" id="{D51C7A8D-7DF4-4DDD-BDC2-0D38FE2C87F4}"/>
              </a:ext>
            </a:extLst>
          </p:cNvPr>
          <p:cNvSpPr/>
          <p:nvPr/>
        </p:nvSpPr>
        <p:spPr>
          <a:xfrm>
            <a:off x="2057400" y="1866900"/>
            <a:ext cx="8382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Calibri" pitchFamily="34" charset="0"/>
            </a:endParaRPr>
          </a:p>
        </p:txBody>
      </p:sp>
      <p:pic>
        <p:nvPicPr>
          <p:cNvPr id="8" name="Picture 5">
            <a:extLst>
              <a:ext uri="{FF2B5EF4-FFF2-40B4-BE49-F238E27FC236}">
                <a16:creationId xmlns:a16="http://schemas.microsoft.com/office/drawing/2014/main" id="{1EC8055E-7211-4817-9305-2E2ED6100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948" y="3619604"/>
            <a:ext cx="24050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772CDD73-F3DE-4D3B-A49C-34608D5DD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63" y="3495779"/>
            <a:ext cx="24384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FFC513C3-CC28-4C09-B3C0-2F4D964E7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0538" y="3568804"/>
            <a:ext cx="26336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3">
            <a:extLst>
              <a:ext uri="{FF2B5EF4-FFF2-40B4-BE49-F238E27FC236}">
                <a16:creationId xmlns:a16="http://schemas.microsoft.com/office/drawing/2014/main" id="{03B719B7-A50F-4EFB-8A58-EA00A28C83E6}"/>
              </a:ext>
            </a:extLst>
          </p:cNvPr>
          <p:cNvSpPr txBox="1">
            <a:spLocks noChangeArrowheads="1"/>
          </p:cNvSpPr>
          <p:nvPr/>
        </p:nvSpPr>
        <p:spPr bwMode="auto">
          <a:xfrm>
            <a:off x="4967288" y="5211866"/>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FF0000"/>
                </a:solidFill>
              </a:rPr>
              <a:t>IDENTITY DOESN’T MATTER</a:t>
            </a:r>
          </a:p>
        </p:txBody>
      </p:sp>
      <p:sp>
        <p:nvSpPr>
          <p:cNvPr id="13" name="TextBox 34">
            <a:extLst>
              <a:ext uri="{FF2B5EF4-FFF2-40B4-BE49-F238E27FC236}">
                <a16:creationId xmlns:a16="http://schemas.microsoft.com/office/drawing/2014/main" id="{CB8BEA5F-AAD0-4577-9B47-906017F18360}"/>
              </a:ext>
            </a:extLst>
          </p:cNvPr>
          <p:cNvSpPr txBox="1">
            <a:spLocks noChangeArrowheads="1"/>
          </p:cNvSpPr>
          <p:nvPr/>
        </p:nvSpPr>
        <p:spPr bwMode="auto">
          <a:xfrm>
            <a:off x="8300326" y="5211866"/>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FF0000"/>
                </a:solidFill>
              </a:rPr>
              <a:t>IDENTITY DOESN’T MATTER</a:t>
            </a:r>
          </a:p>
        </p:txBody>
      </p:sp>
      <p:pic>
        <p:nvPicPr>
          <p:cNvPr id="14" name="Picture 2">
            <a:extLst>
              <a:ext uri="{FF2B5EF4-FFF2-40B4-BE49-F238E27FC236}">
                <a16:creationId xmlns:a16="http://schemas.microsoft.com/office/drawing/2014/main" id="{A619CFB0-1D33-489F-A979-402C14F5C7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023938"/>
            <a:ext cx="2403475"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6EAE3335-FB16-4BEA-A90F-A385E0610C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5213" y="1023938"/>
            <a:ext cx="25812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a:extLst>
              <a:ext uri="{FF2B5EF4-FFF2-40B4-BE49-F238E27FC236}">
                <a16:creationId xmlns:a16="http://schemas.microsoft.com/office/drawing/2014/main" id="{9A98D871-3277-4077-8E78-A6B7555D1C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3712" y="1057275"/>
            <a:ext cx="27828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5">
            <a:extLst>
              <a:ext uri="{FF2B5EF4-FFF2-40B4-BE49-F238E27FC236}">
                <a16:creationId xmlns:a16="http://schemas.microsoft.com/office/drawing/2014/main" id="{69393715-0EA8-4EF7-9261-975F0CC51BEB}"/>
              </a:ext>
            </a:extLst>
          </p:cNvPr>
          <p:cNvSpPr txBox="1">
            <a:spLocks noChangeArrowheads="1"/>
          </p:cNvSpPr>
          <p:nvPr/>
        </p:nvSpPr>
        <p:spPr bwMode="auto">
          <a:xfrm>
            <a:off x="1809656" y="685800"/>
            <a:ext cx="2140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rPr>
              <a:t>GRUMBY LITTLE FOX</a:t>
            </a:r>
          </a:p>
        </p:txBody>
      </p:sp>
      <p:sp>
        <p:nvSpPr>
          <p:cNvPr id="18" name="TextBox 16">
            <a:extLst>
              <a:ext uri="{FF2B5EF4-FFF2-40B4-BE49-F238E27FC236}">
                <a16:creationId xmlns:a16="http://schemas.microsoft.com/office/drawing/2014/main" id="{0E2EE3D0-F9BA-4409-BFAB-841D91E85029}"/>
              </a:ext>
            </a:extLst>
          </p:cNvPr>
          <p:cNvSpPr txBox="1">
            <a:spLocks noChangeArrowheads="1"/>
          </p:cNvSpPr>
          <p:nvPr/>
        </p:nvSpPr>
        <p:spPr bwMode="auto">
          <a:xfrm>
            <a:off x="5085385" y="685800"/>
            <a:ext cx="210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rPr>
              <a:t>TRASHES HIS ROOM</a:t>
            </a:r>
          </a:p>
        </p:txBody>
      </p:sp>
      <p:sp>
        <p:nvSpPr>
          <p:cNvPr id="20" name="Rectangle 19">
            <a:extLst>
              <a:ext uri="{FF2B5EF4-FFF2-40B4-BE49-F238E27FC236}">
                <a16:creationId xmlns:a16="http://schemas.microsoft.com/office/drawing/2014/main" id="{C230C02C-AAAE-4BC3-9CA9-FA4CAFFFF053}"/>
              </a:ext>
            </a:extLst>
          </p:cNvPr>
          <p:cNvSpPr/>
          <p:nvPr/>
        </p:nvSpPr>
        <p:spPr bwMode="auto">
          <a:xfrm>
            <a:off x="1676400" y="2749550"/>
            <a:ext cx="9067800" cy="271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Calibri" pitchFamily="34" charset="0"/>
            </a:endParaRPr>
          </a:p>
        </p:txBody>
      </p:sp>
      <p:sp>
        <p:nvSpPr>
          <p:cNvPr id="21" name="TextBox 29">
            <a:extLst>
              <a:ext uri="{FF2B5EF4-FFF2-40B4-BE49-F238E27FC236}">
                <a16:creationId xmlns:a16="http://schemas.microsoft.com/office/drawing/2014/main" id="{C61A4FD8-FE96-413F-84A4-7CF9D0D552B1}"/>
              </a:ext>
            </a:extLst>
          </p:cNvPr>
          <p:cNvSpPr txBox="1">
            <a:spLocks noChangeArrowheads="1"/>
          </p:cNvSpPr>
          <p:nvPr/>
        </p:nvSpPr>
        <p:spPr bwMode="auto">
          <a:xfrm>
            <a:off x="1641250" y="2740025"/>
            <a:ext cx="2397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FF0000"/>
                </a:solidFill>
              </a:rPr>
              <a:t>ATTITUDE DOESN’T MATTER</a:t>
            </a:r>
          </a:p>
        </p:txBody>
      </p:sp>
      <p:sp>
        <p:nvSpPr>
          <p:cNvPr id="22" name="TextBox 30">
            <a:extLst>
              <a:ext uri="{FF2B5EF4-FFF2-40B4-BE49-F238E27FC236}">
                <a16:creationId xmlns:a16="http://schemas.microsoft.com/office/drawing/2014/main" id="{F9352A6B-E091-4EFD-BD83-CAF4DFD201A7}"/>
              </a:ext>
            </a:extLst>
          </p:cNvPr>
          <p:cNvSpPr txBox="1">
            <a:spLocks noChangeArrowheads="1"/>
          </p:cNvSpPr>
          <p:nvPr/>
        </p:nvSpPr>
        <p:spPr bwMode="auto">
          <a:xfrm>
            <a:off x="4937125" y="2740025"/>
            <a:ext cx="2325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FF0000"/>
                </a:solidFill>
              </a:rPr>
              <a:t>BEHAVIOR DOESN’T MATTER</a:t>
            </a:r>
          </a:p>
        </p:txBody>
      </p:sp>
      <p:sp>
        <p:nvSpPr>
          <p:cNvPr id="23" name="TextBox 31">
            <a:extLst>
              <a:ext uri="{FF2B5EF4-FFF2-40B4-BE49-F238E27FC236}">
                <a16:creationId xmlns:a16="http://schemas.microsoft.com/office/drawing/2014/main" id="{D8CC9417-24F1-4E11-B1F1-EC0752F080C7}"/>
              </a:ext>
            </a:extLst>
          </p:cNvPr>
          <p:cNvSpPr txBox="1">
            <a:spLocks noChangeArrowheads="1"/>
          </p:cNvSpPr>
          <p:nvPr/>
        </p:nvSpPr>
        <p:spPr bwMode="auto">
          <a:xfrm>
            <a:off x="8358188" y="2740025"/>
            <a:ext cx="2233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FF0000"/>
                </a:solidFill>
              </a:rPr>
              <a:t>IDENTITY DOESN’T MATTER</a:t>
            </a:r>
          </a:p>
        </p:txBody>
      </p:sp>
      <p:sp>
        <p:nvSpPr>
          <p:cNvPr id="24" name="Rectangle 23">
            <a:extLst>
              <a:ext uri="{FF2B5EF4-FFF2-40B4-BE49-F238E27FC236}">
                <a16:creationId xmlns:a16="http://schemas.microsoft.com/office/drawing/2014/main" id="{CAD6C319-D317-4496-9DCF-62FCC5945FD4}"/>
              </a:ext>
            </a:extLst>
          </p:cNvPr>
          <p:cNvSpPr/>
          <p:nvPr/>
        </p:nvSpPr>
        <p:spPr bwMode="auto">
          <a:xfrm>
            <a:off x="7391400" y="838200"/>
            <a:ext cx="152400" cy="464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Calibri" pitchFamily="34" charset="0"/>
            </a:endParaRPr>
          </a:p>
        </p:txBody>
      </p:sp>
      <p:sp>
        <p:nvSpPr>
          <p:cNvPr id="25" name="Rectangle 24">
            <a:extLst>
              <a:ext uri="{FF2B5EF4-FFF2-40B4-BE49-F238E27FC236}">
                <a16:creationId xmlns:a16="http://schemas.microsoft.com/office/drawing/2014/main" id="{931A3624-B46E-4397-A13A-E151464C033F}"/>
              </a:ext>
            </a:extLst>
          </p:cNvPr>
          <p:cNvSpPr/>
          <p:nvPr/>
        </p:nvSpPr>
        <p:spPr bwMode="auto">
          <a:xfrm>
            <a:off x="1447800" y="3298930"/>
            <a:ext cx="9448800" cy="3349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Calibri" pitchFamily="34" charset="0"/>
            </a:endParaRPr>
          </a:p>
        </p:txBody>
      </p:sp>
      <p:sp>
        <p:nvSpPr>
          <p:cNvPr id="29" name="Rectangle 28">
            <a:extLst>
              <a:ext uri="{FF2B5EF4-FFF2-40B4-BE49-F238E27FC236}">
                <a16:creationId xmlns:a16="http://schemas.microsoft.com/office/drawing/2014/main" id="{838C82EE-80BD-488E-B29B-DE6BF16DDB1F}"/>
              </a:ext>
            </a:extLst>
          </p:cNvPr>
          <p:cNvSpPr/>
          <p:nvPr/>
        </p:nvSpPr>
        <p:spPr bwMode="auto">
          <a:xfrm>
            <a:off x="4724400" y="838200"/>
            <a:ext cx="152400" cy="464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Calibri" pitchFamily="34" charset="0"/>
            </a:endParaRPr>
          </a:p>
        </p:txBody>
      </p:sp>
      <p:sp>
        <p:nvSpPr>
          <p:cNvPr id="30" name="Rectangle 29">
            <a:extLst>
              <a:ext uri="{FF2B5EF4-FFF2-40B4-BE49-F238E27FC236}">
                <a16:creationId xmlns:a16="http://schemas.microsoft.com/office/drawing/2014/main" id="{627F1803-0DC6-4DA7-AE5B-1EB28C50BE1A}"/>
              </a:ext>
            </a:extLst>
          </p:cNvPr>
          <p:cNvSpPr/>
          <p:nvPr/>
        </p:nvSpPr>
        <p:spPr bwMode="auto">
          <a:xfrm>
            <a:off x="10744200" y="914400"/>
            <a:ext cx="304800" cy="464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Calibri" pitchFamily="34" charset="0"/>
            </a:endParaRPr>
          </a:p>
        </p:txBody>
      </p:sp>
      <p:sp>
        <p:nvSpPr>
          <p:cNvPr id="31" name="TextBox 32">
            <a:extLst>
              <a:ext uri="{FF2B5EF4-FFF2-40B4-BE49-F238E27FC236}">
                <a16:creationId xmlns:a16="http://schemas.microsoft.com/office/drawing/2014/main" id="{29596FBF-E336-4B1F-8C04-A1183607C6F4}"/>
              </a:ext>
            </a:extLst>
          </p:cNvPr>
          <p:cNvSpPr txBox="1">
            <a:spLocks noChangeArrowheads="1"/>
          </p:cNvSpPr>
          <p:nvPr/>
        </p:nvSpPr>
        <p:spPr bwMode="auto">
          <a:xfrm>
            <a:off x="1752600" y="5211866"/>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FF0000"/>
                </a:solidFill>
              </a:rPr>
              <a:t>IDENTITY DOESN’T MATTER</a:t>
            </a:r>
          </a:p>
        </p:txBody>
      </p:sp>
      <p:sp>
        <p:nvSpPr>
          <p:cNvPr id="19" name="TextBox 17">
            <a:extLst>
              <a:ext uri="{FF2B5EF4-FFF2-40B4-BE49-F238E27FC236}">
                <a16:creationId xmlns:a16="http://schemas.microsoft.com/office/drawing/2014/main" id="{1A81CF54-E38E-417B-B8D8-3F1784403445}"/>
              </a:ext>
            </a:extLst>
          </p:cNvPr>
          <p:cNvSpPr txBox="1">
            <a:spLocks noChangeArrowheads="1"/>
          </p:cNvSpPr>
          <p:nvPr/>
        </p:nvSpPr>
        <p:spPr bwMode="auto">
          <a:xfrm>
            <a:off x="8089431" y="685800"/>
            <a:ext cx="2683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rPr>
              <a:t>BECOMES A GRIZZLY BEAR</a:t>
            </a:r>
          </a:p>
        </p:txBody>
      </p:sp>
      <p:sp>
        <p:nvSpPr>
          <p:cNvPr id="26" name="TextBox 18">
            <a:extLst>
              <a:ext uri="{FF2B5EF4-FFF2-40B4-BE49-F238E27FC236}">
                <a16:creationId xmlns:a16="http://schemas.microsoft.com/office/drawing/2014/main" id="{302000F5-6394-4003-B721-9D5345D8B5B8}"/>
              </a:ext>
            </a:extLst>
          </p:cNvPr>
          <p:cNvSpPr txBox="1">
            <a:spLocks noChangeArrowheads="1"/>
          </p:cNvSpPr>
          <p:nvPr/>
        </p:nvSpPr>
        <p:spPr bwMode="auto">
          <a:xfrm>
            <a:off x="1524001" y="3284641"/>
            <a:ext cx="27004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rPr>
              <a:t>BECOMES A SQUISHY BUG</a:t>
            </a:r>
          </a:p>
        </p:txBody>
      </p:sp>
      <p:sp>
        <p:nvSpPr>
          <p:cNvPr id="27" name="TextBox 19">
            <a:extLst>
              <a:ext uri="{FF2B5EF4-FFF2-40B4-BE49-F238E27FC236}">
                <a16:creationId xmlns:a16="http://schemas.microsoft.com/office/drawing/2014/main" id="{1A015F68-7C65-4562-A1BF-DF5218EE6162}"/>
              </a:ext>
            </a:extLst>
          </p:cNvPr>
          <p:cNvSpPr txBox="1">
            <a:spLocks noChangeArrowheads="1"/>
          </p:cNvSpPr>
          <p:nvPr/>
        </p:nvSpPr>
        <p:spPr bwMode="auto">
          <a:xfrm>
            <a:off x="4839900" y="3276600"/>
            <a:ext cx="2594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rPr>
              <a:t>BECOMES A </a:t>
            </a:r>
            <a:r>
              <a:rPr lang="en-US" altLang="en-US" sz="1800" b="1" dirty="0">
                <a:solidFill>
                  <a:srgbClr val="FF0000"/>
                </a:solidFill>
              </a:rPr>
              <a:t>CROCODILE</a:t>
            </a:r>
          </a:p>
        </p:txBody>
      </p:sp>
      <p:sp>
        <p:nvSpPr>
          <p:cNvPr id="28" name="TextBox 20">
            <a:extLst>
              <a:ext uri="{FF2B5EF4-FFF2-40B4-BE49-F238E27FC236}">
                <a16:creationId xmlns:a16="http://schemas.microsoft.com/office/drawing/2014/main" id="{46A8EF61-5D60-439E-915C-7986E8910323}"/>
              </a:ext>
            </a:extLst>
          </p:cNvPr>
          <p:cNvSpPr txBox="1">
            <a:spLocks noChangeArrowheads="1"/>
          </p:cNvSpPr>
          <p:nvPr/>
        </p:nvSpPr>
        <p:spPr bwMode="auto">
          <a:xfrm>
            <a:off x="8088477" y="3276600"/>
            <a:ext cx="2677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rPr>
              <a:t>LOVED NO MATTER WHAT</a:t>
            </a:r>
          </a:p>
        </p:txBody>
      </p:sp>
      <p:sp>
        <p:nvSpPr>
          <p:cNvPr id="2" name="Rectangle 1">
            <a:extLst>
              <a:ext uri="{FF2B5EF4-FFF2-40B4-BE49-F238E27FC236}">
                <a16:creationId xmlns:a16="http://schemas.microsoft.com/office/drawing/2014/main" id="{EDD3E84D-574D-4E57-88D7-A5E229075CAE}"/>
              </a:ext>
            </a:extLst>
          </p:cNvPr>
          <p:cNvSpPr/>
          <p:nvPr/>
        </p:nvSpPr>
        <p:spPr>
          <a:xfrm>
            <a:off x="152400" y="5613737"/>
            <a:ext cx="12039600" cy="830997"/>
          </a:xfrm>
          <a:prstGeom prst="rect">
            <a:avLst/>
          </a:prstGeom>
        </p:spPr>
        <p:txBody>
          <a:bodyPr wrap="square">
            <a:spAutoFit/>
          </a:bodyPr>
          <a:lstStyle/>
          <a:p>
            <a:r>
              <a:rPr lang="en-US" sz="2400" dirty="0">
                <a:solidFill>
                  <a:srgbClr val="00FF00"/>
                </a:solidFill>
                <a:latin typeface="+mn-lt"/>
              </a:rPr>
              <a:t>Eternalism’s Alternate Ending: </a:t>
            </a:r>
            <a:r>
              <a:rPr lang="en-US" sz="2400" dirty="0">
                <a:solidFill>
                  <a:schemeClr val="bg1"/>
                </a:solidFill>
                <a:latin typeface="+mn-lt"/>
              </a:rPr>
              <a:t>“Once Small figured out there were no conditions or boundaries, Small did </a:t>
            </a:r>
            <a:r>
              <a:rPr lang="en-US" sz="2400" i="1" dirty="0">
                <a:solidFill>
                  <a:srgbClr val="FF0000"/>
                </a:solidFill>
                <a:latin typeface="+mn-lt"/>
              </a:rPr>
              <a:t>whatever</a:t>
            </a:r>
            <a:r>
              <a:rPr lang="en-US" sz="2400" dirty="0">
                <a:solidFill>
                  <a:schemeClr val="bg1"/>
                </a:solidFill>
                <a:latin typeface="+mn-lt"/>
              </a:rPr>
              <a:t> Small wanted, </a:t>
            </a:r>
            <a:r>
              <a:rPr lang="en-US" sz="2400" i="1" dirty="0">
                <a:solidFill>
                  <a:srgbClr val="FF0000"/>
                </a:solidFill>
                <a:latin typeface="+mn-lt"/>
              </a:rPr>
              <a:t>whenever</a:t>
            </a:r>
            <a:r>
              <a:rPr lang="en-US" sz="2400" dirty="0">
                <a:solidFill>
                  <a:schemeClr val="bg1"/>
                </a:solidFill>
                <a:latin typeface="+mn-lt"/>
              </a:rPr>
              <a:t> Small wanted, </a:t>
            </a:r>
            <a:r>
              <a:rPr lang="en-US" sz="2400" dirty="0">
                <a:solidFill>
                  <a:srgbClr val="FF0000"/>
                </a:solidFill>
                <a:latin typeface="+mn-lt"/>
              </a:rPr>
              <a:t>without any consequences</a:t>
            </a:r>
            <a:r>
              <a:rPr lang="en-US" sz="2400" dirty="0">
                <a:solidFill>
                  <a:schemeClr val="bg1"/>
                </a:solidFill>
                <a:latin typeface="+mn-lt"/>
              </a:rPr>
              <a:t>.” </a:t>
            </a:r>
          </a:p>
        </p:txBody>
      </p:sp>
    </p:spTree>
    <p:extLst>
      <p:ext uri="{BB962C8B-B14F-4D97-AF65-F5344CB8AC3E}">
        <p14:creationId xmlns:p14="http://schemas.microsoft.com/office/powerpoint/2010/main" val="351181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21" grpId="0"/>
      <p:bldP spid="22" grpId="0"/>
      <p:bldP spid="23" grpId="0"/>
      <p:bldP spid="31" grpId="0"/>
      <p:bldP spid="19" grpId="0"/>
      <p:bldP spid="26" grpId="0"/>
      <p:bldP spid="27" grpId="0"/>
      <p:bldP spid="2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8</a:t>
            </a:fld>
            <a:endParaRPr lang="en-US" dirty="0"/>
          </a:p>
        </p:txBody>
      </p:sp>
      <p:sp>
        <p:nvSpPr>
          <p:cNvPr id="6" name="Text Box 5">
            <a:extLst>
              <a:ext uri="{FF2B5EF4-FFF2-40B4-BE49-F238E27FC236}">
                <a16:creationId xmlns:a16="http://schemas.microsoft.com/office/drawing/2014/main" id="{3EFCB932-0674-4058-82EA-6D185016135D}"/>
              </a:ext>
            </a:extLst>
          </p:cNvPr>
          <p:cNvSpPr txBox="1">
            <a:spLocks noChangeArrowheads="1"/>
          </p:cNvSpPr>
          <p:nvPr/>
        </p:nvSpPr>
        <p:spPr bwMode="auto">
          <a:xfrm>
            <a:off x="0" y="0"/>
            <a:ext cx="1219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dirty="0">
                <a:solidFill>
                  <a:schemeClr val="bg1"/>
                </a:solidFill>
              </a:rPr>
              <a:t>Love loves the unlovable </a:t>
            </a:r>
            <a:r>
              <a:rPr lang="en-US" altLang="en-US" dirty="0">
                <a:solidFill>
                  <a:srgbClr val="FF0000"/>
                </a:solidFill>
              </a:rPr>
              <a:t>no matter what</a:t>
            </a:r>
            <a:r>
              <a:rPr lang="en-US" altLang="en-US" dirty="0">
                <a:solidFill>
                  <a:schemeClr val="bg1"/>
                </a:solidFill>
              </a:rPr>
              <a:t> = </a:t>
            </a:r>
            <a:r>
              <a:rPr lang="en-US" altLang="en-US" dirty="0">
                <a:solidFill>
                  <a:srgbClr val="FF0000"/>
                </a:solidFill>
              </a:rPr>
              <a:t>Unconditional Love</a:t>
            </a:r>
            <a:endParaRPr lang="en-US" altLang="en-US" dirty="0">
              <a:solidFill>
                <a:schemeClr val="bg1"/>
              </a:solidFill>
            </a:endParaRPr>
          </a:p>
        </p:txBody>
      </p:sp>
      <p:sp>
        <p:nvSpPr>
          <p:cNvPr id="11" name="Text Box 12">
            <a:extLst>
              <a:ext uri="{FF2B5EF4-FFF2-40B4-BE49-F238E27FC236}">
                <a16:creationId xmlns:a16="http://schemas.microsoft.com/office/drawing/2014/main" id="{3E6A7FF1-40FE-48BB-96A6-74DD4CBC0543}"/>
              </a:ext>
            </a:extLst>
          </p:cNvPr>
          <p:cNvSpPr txBox="1">
            <a:spLocks noChangeArrowheads="1"/>
          </p:cNvSpPr>
          <p:nvPr/>
        </p:nvSpPr>
        <p:spPr bwMode="auto">
          <a:xfrm>
            <a:off x="0" y="584775"/>
            <a:ext cx="1219199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rgbClr val="00FF00"/>
                </a:solidFill>
              </a:rPr>
              <a:t>“I Love You”</a:t>
            </a:r>
            <a:r>
              <a:rPr lang="en-US" altLang="en-US" sz="2400" dirty="0">
                <a:solidFill>
                  <a:schemeClr val="bg1"/>
                </a:solidFill>
              </a:rPr>
              <a:t> … becomes … </a:t>
            </a:r>
            <a:r>
              <a:rPr lang="en-US" altLang="en-US" sz="2400" dirty="0">
                <a:solidFill>
                  <a:srgbClr val="FF0000"/>
                </a:solidFill>
              </a:rPr>
              <a:t>“I Love (Y)”…Nothing to do with you. </a:t>
            </a:r>
          </a:p>
        </p:txBody>
      </p:sp>
      <p:sp>
        <p:nvSpPr>
          <p:cNvPr id="13" name="Text Box 5">
            <a:extLst>
              <a:ext uri="{FF2B5EF4-FFF2-40B4-BE49-F238E27FC236}">
                <a16:creationId xmlns:a16="http://schemas.microsoft.com/office/drawing/2014/main" id="{00E3579E-9538-45B1-B1F0-E927440192CD}"/>
              </a:ext>
            </a:extLst>
          </p:cNvPr>
          <p:cNvSpPr txBox="1">
            <a:spLocks noChangeArrowheads="1"/>
          </p:cNvSpPr>
          <p:nvPr/>
        </p:nvSpPr>
        <p:spPr bwMode="auto">
          <a:xfrm>
            <a:off x="304800" y="1014233"/>
            <a:ext cx="98298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dirty="0">
                <a:solidFill>
                  <a:srgbClr val="FF0000"/>
                </a:solidFill>
                <a:latin typeface="+mn-lt"/>
              </a:rPr>
              <a:t>Mother Teresa: </a:t>
            </a:r>
            <a:r>
              <a:rPr lang="en-US" altLang="en-US" sz="2200" dirty="0">
                <a:solidFill>
                  <a:schemeClr val="bg1"/>
                </a:solidFill>
                <a:latin typeface="+mn-lt"/>
              </a:rPr>
              <a:t>“Love, in order to survive, must be nourished by sacrifices, especially the </a:t>
            </a:r>
            <a:r>
              <a:rPr lang="en-US" altLang="en-US" sz="2200" dirty="0">
                <a:solidFill>
                  <a:srgbClr val="FF0000"/>
                </a:solidFill>
                <a:latin typeface="+mn-lt"/>
              </a:rPr>
              <a:t>sacrifice of self</a:t>
            </a:r>
            <a:r>
              <a:rPr lang="en-US" altLang="en-US" sz="2200" dirty="0">
                <a:solidFill>
                  <a:schemeClr val="bg1"/>
                </a:solidFill>
                <a:latin typeface="+mn-lt"/>
              </a:rPr>
              <a:t>. / Charity to be fruitful, must cost us. / This love should flow from self-sacrifice, and it must be felt to the point of </a:t>
            </a:r>
            <a:r>
              <a:rPr lang="en-US" altLang="en-US" sz="2200" dirty="0">
                <a:solidFill>
                  <a:srgbClr val="FF0000"/>
                </a:solidFill>
                <a:latin typeface="+mn-lt"/>
              </a:rPr>
              <a:t>hurting</a:t>
            </a:r>
            <a:r>
              <a:rPr lang="en-US" altLang="en-US" sz="2200" dirty="0">
                <a:solidFill>
                  <a:schemeClr val="bg1"/>
                </a:solidFill>
                <a:latin typeface="+mn-lt"/>
              </a:rPr>
              <a:t>. / He wants us to love one another, to give ourselves to each other </a:t>
            </a:r>
            <a:r>
              <a:rPr lang="en-US" altLang="en-US" sz="2200" dirty="0">
                <a:solidFill>
                  <a:srgbClr val="FF0000"/>
                </a:solidFill>
                <a:latin typeface="+mn-lt"/>
              </a:rPr>
              <a:t>until it hurts</a:t>
            </a:r>
            <a:r>
              <a:rPr lang="en-US" altLang="en-US" sz="2200" dirty="0">
                <a:solidFill>
                  <a:schemeClr val="bg1"/>
                </a:solidFill>
                <a:latin typeface="+mn-lt"/>
              </a:rPr>
              <a:t>. / Give until it hurts, until you feel the pain.“ </a:t>
            </a:r>
            <a:r>
              <a:rPr lang="en-US" altLang="en-US" sz="1400" i="1" dirty="0">
                <a:solidFill>
                  <a:schemeClr val="bg1"/>
                </a:solidFill>
                <a:latin typeface="+mn-lt"/>
              </a:rPr>
              <a:t>(No Greater Love / In My Own Words / Total Surrender) </a:t>
            </a:r>
          </a:p>
        </p:txBody>
      </p:sp>
      <p:pic>
        <p:nvPicPr>
          <p:cNvPr id="14" name="Picture 9">
            <a:extLst>
              <a:ext uri="{FF2B5EF4-FFF2-40B4-BE49-F238E27FC236}">
                <a16:creationId xmlns:a16="http://schemas.microsoft.com/office/drawing/2014/main" id="{4CCCAF87-0D49-4DE0-897E-9CD17BFDA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75" y="1118814"/>
            <a:ext cx="1660525" cy="1524000"/>
          </a:xfrm>
          <a:prstGeom prst="rect">
            <a:avLst/>
          </a:prstGeom>
          <a:solidFill>
            <a:srgbClr val="FF0000"/>
          </a:solidFill>
          <a:ln w="19050" algn="ctr">
            <a:solidFill>
              <a:srgbClr val="FF0000"/>
            </a:solidFill>
            <a:miter lim="800000"/>
            <a:headEnd/>
            <a:tailEnd/>
          </a:ln>
        </p:spPr>
      </p:pic>
      <p:sp>
        <p:nvSpPr>
          <p:cNvPr id="15" name="Text Box 4">
            <a:extLst>
              <a:ext uri="{FF2B5EF4-FFF2-40B4-BE49-F238E27FC236}">
                <a16:creationId xmlns:a16="http://schemas.microsoft.com/office/drawing/2014/main" id="{863F6AF7-9745-430D-84D6-E8EBAB29D668}"/>
              </a:ext>
            </a:extLst>
          </p:cNvPr>
          <p:cNvSpPr txBox="1">
            <a:spLocks noChangeArrowheads="1"/>
          </p:cNvSpPr>
          <p:nvPr/>
        </p:nvSpPr>
        <p:spPr bwMode="auto">
          <a:xfrm>
            <a:off x="1600201" y="2889824"/>
            <a:ext cx="9143999"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rgbClr val="FF0000"/>
                </a:solidFill>
              </a:rPr>
              <a:t>“(X) (Dutifully Sacrifices Itself For) (Y)”</a:t>
            </a:r>
            <a:endParaRPr lang="en-US" altLang="en-US" sz="2800" b="1" dirty="0">
              <a:solidFill>
                <a:srgbClr val="FF0000"/>
              </a:solidFill>
            </a:endParaRPr>
          </a:p>
        </p:txBody>
      </p:sp>
      <p:sp>
        <p:nvSpPr>
          <p:cNvPr id="16" name="Text Box 4">
            <a:extLst>
              <a:ext uri="{FF2B5EF4-FFF2-40B4-BE49-F238E27FC236}">
                <a16:creationId xmlns:a16="http://schemas.microsoft.com/office/drawing/2014/main" id="{C6538D61-27A9-40C5-AB5C-C412E718AD2E}"/>
              </a:ext>
            </a:extLst>
          </p:cNvPr>
          <p:cNvSpPr txBox="1">
            <a:spLocks noChangeArrowheads="1"/>
          </p:cNvSpPr>
          <p:nvPr/>
        </p:nvSpPr>
        <p:spPr bwMode="auto">
          <a:xfrm>
            <a:off x="1172612" y="273742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chemeClr val="bg1"/>
                </a:solidFill>
              </a:rPr>
              <a:t>“</a:t>
            </a:r>
            <a:r>
              <a:rPr lang="en-US" altLang="en-US" sz="2800" dirty="0">
                <a:solidFill>
                  <a:srgbClr val="00FF00"/>
                </a:solidFill>
              </a:rPr>
              <a:t>I Love You!</a:t>
            </a:r>
            <a:r>
              <a:rPr lang="en-US" altLang="en-US" sz="2800" dirty="0">
                <a:solidFill>
                  <a:schemeClr val="bg1"/>
                </a:solidFill>
              </a:rPr>
              <a:t>”</a:t>
            </a:r>
            <a:endParaRPr lang="en-US" altLang="en-US" sz="2800" b="1" dirty="0">
              <a:solidFill>
                <a:schemeClr val="bg1"/>
              </a:solidFill>
            </a:endParaRPr>
          </a:p>
        </p:txBody>
      </p:sp>
      <p:sp>
        <p:nvSpPr>
          <p:cNvPr id="17" name="Text Box 4">
            <a:extLst>
              <a:ext uri="{FF2B5EF4-FFF2-40B4-BE49-F238E27FC236}">
                <a16:creationId xmlns:a16="http://schemas.microsoft.com/office/drawing/2014/main" id="{0FBC76D4-8C33-4653-8ABD-C2C0BDE8072F}"/>
              </a:ext>
            </a:extLst>
          </p:cNvPr>
          <p:cNvSpPr txBox="1">
            <a:spLocks noChangeArrowheads="1"/>
          </p:cNvSpPr>
          <p:nvPr/>
        </p:nvSpPr>
        <p:spPr bwMode="auto">
          <a:xfrm>
            <a:off x="1172611" y="2737424"/>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chemeClr val="bg1"/>
                </a:solidFill>
              </a:rPr>
              <a:t>“</a:t>
            </a:r>
            <a:r>
              <a:rPr lang="en-US" altLang="en-US" sz="2800" dirty="0">
                <a:solidFill>
                  <a:srgbClr val="FF0000"/>
                </a:solidFill>
              </a:rPr>
              <a:t>(X) </a:t>
            </a:r>
            <a:r>
              <a:rPr lang="en-US" altLang="en-US" sz="2800" dirty="0">
                <a:solidFill>
                  <a:srgbClr val="00FF00"/>
                </a:solidFill>
              </a:rPr>
              <a:t>Loves You!</a:t>
            </a:r>
            <a:r>
              <a:rPr lang="en-US" altLang="en-US" sz="2800" dirty="0">
                <a:solidFill>
                  <a:schemeClr val="bg1"/>
                </a:solidFill>
              </a:rPr>
              <a:t>”</a:t>
            </a:r>
            <a:endParaRPr lang="en-US" altLang="en-US" sz="2800" b="1" dirty="0">
              <a:solidFill>
                <a:schemeClr val="bg1"/>
              </a:solidFill>
            </a:endParaRPr>
          </a:p>
        </p:txBody>
      </p:sp>
      <p:sp>
        <p:nvSpPr>
          <p:cNvPr id="18" name="Text Box 4">
            <a:extLst>
              <a:ext uri="{FF2B5EF4-FFF2-40B4-BE49-F238E27FC236}">
                <a16:creationId xmlns:a16="http://schemas.microsoft.com/office/drawing/2014/main" id="{76C39EFE-DC53-46F7-8CBF-981F2D09ACC0}"/>
              </a:ext>
            </a:extLst>
          </p:cNvPr>
          <p:cNvSpPr txBox="1">
            <a:spLocks noChangeArrowheads="1"/>
          </p:cNvSpPr>
          <p:nvPr/>
        </p:nvSpPr>
        <p:spPr bwMode="auto">
          <a:xfrm>
            <a:off x="1600201" y="2737424"/>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chemeClr val="bg1"/>
                </a:solidFill>
              </a:rPr>
              <a:t>“</a:t>
            </a:r>
            <a:r>
              <a:rPr lang="en-US" altLang="en-US" sz="2800" dirty="0">
                <a:solidFill>
                  <a:srgbClr val="FF0000"/>
                </a:solidFill>
              </a:rPr>
              <a:t>(X) </a:t>
            </a:r>
            <a:r>
              <a:rPr lang="en-US" altLang="en-US" sz="2800" dirty="0">
                <a:solidFill>
                  <a:srgbClr val="00FF00"/>
                </a:solidFill>
              </a:rPr>
              <a:t>Loves </a:t>
            </a:r>
            <a:r>
              <a:rPr lang="en-US" altLang="en-US" sz="2800" dirty="0">
                <a:solidFill>
                  <a:srgbClr val="FF0000"/>
                </a:solidFill>
              </a:rPr>
              <a:t>(Y)</a:t>
            </a:r>
            <a:r>
              <a:rPr lang="en-US" altLang="en-US" sz="2800" dirty="0">
                <a:solidFill>
                  <a:schemeClr val="bg1"/>
                </a:solidFill>
              </a:rPr>
              <a:t>.”</a:t>
            </a:r>
            <a:endParaRPr lang="en-US" altLang="en-US" sz="2800" b="1" dirty="0">
              <a:solidFill>
                <a:schemeClr val="bg1"/>
              </a:solidFill>
            </a:endParaRPr>
          </a:p>
        </p:txBody>
      </p:sp>
      <p:sp>
        <p:nvSpPr>
          <p:cNvPr id="19" name="Rectangle 18">
            <a:extLst>
              <a:ext uri="{FF2B5EF4-FFF2-40B4-BE49-F238E27FC236}">
                <a16:creationId xmlns:a16="http://schemas.microsoft.com/office/drawing/2014/main" id="{CF573DB1-97A3-4C84-9CA8-F13F854E086C}"/>
              </a:ext>
            </a:extLst>
          </p:cNvPr>
          <p:cNvSpPr/>
          <p:nvPr/>
        </p:nvSpPr>
        <p:spPr>
          <a:xfrm>
            <a:off x="76201" y="3581400"/>
            <a:ext cx="11811000" cy="923330"/>
          </a:xfrm>
          <a:prstGeom prst="rect">
            <a:avLst/>
          </a:prstGeom>
        </p:spPr>
        <p:txBody>
          <a:bodyPr wrap="square">
            <a:spAutoFit/>
          </a:bodyPr>
          <a:lstStyle/>
          <a:p>
            <a:r>
              <a:rPr lang="en-US" b="1" dirty="0">
                <a:solidFill>
                  <a:srgbClr val="00FF00"/>
                </a:solidFill>
                <a:latin typeface="+mn-lt"/>
              </a:rPr>
              <a:t>Joseph Fielding McConkie: </a:t>
            </a:r>
            <a:r>
              <a:rPr lang="en-US" dirty="0">
                <a:solidFill>
                  <a:schemeClr val="bg1"/>
                </a:solidFill>
                <a:latin typeface="+mn-lt"/>
              </a:rPr>
              <a:t>“It is not an unusual thing to have students cover </a:t>
            </a:r>
            <a:r>
              <a:rPr lang="en-US" dirty="0">
                <a:solidFill>
                  <a:srgbClr val="FF0000"/>
                </a:solidFill>
                <a:latin typeface="+mn-lt"/>
              </a:rPr>
              <a:t>willful disobedience </a:t>
            </a:r>
            <a:r>
              <a:rPr lang="en-US" dirty="0">
                <a:solidFill>
                  <a:schemeClr val="bg1"/>
                </a:solidFill>
                <a:latin typeface="+mn-lt"/>
              </a:rPr>
              <a:t>in the blanket of </a:t>
            </a:r>
            <a:r>
              <a:rPr lang="en-US" dirty="0">
                <a:solidFill>
                  <a:srgbClr val="00FF00"/>
                </a:solidFill>
                <a:latin typeface="+mn-lt"/>
              </a:rPr>
              <a:t>God’s love </a:t>
            </a:r>
            <a:r>
              <a:rPr lang="en-US" dirty="0">
                <a:solidFill>
                  <a:schemeClr val="bg1"/>
                </a:solidFill>
                <a:latin typeface="+mn-lt"/>
              </a:rPr>
              <a:t>and to advance the idea of a </a:t>
            </a:r>
            <a:r>
              <a:rPr lang="en-US" dirty="0">
                <a:solidFill>
                  <a:srgbClr val="FF0000"/>
                </a:solidFill>
                <a:latin typeface="+mn-lt"/>
              </a:rPr>
              <a:t>universal salvation </a:t>
            </a:r>
            <a:r>
              <a:rPr lang="en-US" dirty="0">
                <a:solidFill>
                  <a:schemeClr val="bg1"/>
                </a:solidFill>
                <a:latin typeface="+mn-lt"/>
              </a:rPr>
              <a:t>that sounds dangerously like that advocated by </a:t>
            </a:r>
            <a:r>
              <a:rPr lang="en-US" dirty="0">
                <a:solidFill>
                  <a:srgbClr val="FF0000"/>
                </a:solidFill>
                <a:latin typeface="+mn-lt"/>
              </a:rPr>
              <a:t>Lucifer</a:t>
            </a:r>
            <a:r>
              <a:rPr lang="en-US" dirty="0">
                <a:solidFill>
                  <a:schemeClr val="bg1"/>
                </a:solidFill>
                <a:latin typeface="+mn-lt"/>
              </a:rPr>
              <a:t> in the councils of heaven.” </a:t>
            </a:r>
            <a:r>
              <a:rPr lang="en-US" sz="1200" dirty="0">
                <a:solidFill>
                  <a:schemeClr val="bg1"/>
                </a:solidFill>
                <a:latin typeface="+mn-lt"/>
              </a:rPr>
              <a:t>("The First Vision and Religious Tolerance", Joseph Smith Symposium, Palmyra, NY. Nov 5, 2005)</a:t>
            </a:r>
          </a:p>
        </p:txBody>
      </p:sp>
      <p:sp>
        <p:nvSpPr>
          <p:cNvPr id="2" name="Rectangle 1">
            <a:extLst>
              <a:ext uri="{FF2B5EF4-FFF2-40B4-BE49-F238E27FC236}">
                <a16:creationId xmlns:a16="http://schemas.microsoft.com/office/drawing/2014/main" id="{6C9A196F-61A5-40B7-9A7B-095D8A3AAAF0}"/>
              </a:ext>
            </a:extLst>
          </p:cNvPr>
          <p:cNvSpPr/>
          <p:nvPr/>
        </p:nvSpPr>
        <p:spPr>
          <a:xfrm>
            <a:off x="76200" y="4567597"/>
            <a:ext cx="11963399" cy="2031325"/>
          </a:xfrm>
          <a:prstGeom prst="rect">
            <a:avLst/>
          </a:prstGeom>
        </p:spPr>
        <p:txBody>
          <a:bodyPr wrap="square">
            <a:spAutoFit/>
          </a:bodyPr>
          <a:lstStyle/>
          <a:p>
            <a:r>
              <a:rPr lang="en-US" b="1" dirty="0">
                <a:solidFill>
                  <a:srgbClr val="00FF00"/>
                </a:solidFill>
                <a:latin typeface="+mn-lt"/>
              </a:rPr>
              <a:t>Elder Boyd K. Packer: </a:t>
            </a:r>
            <a:r>
              <a:rPr lang="en-US" dirty="0">
                <a:solidFill>
                  <a:schemeClr val="bg1"/>
                </a:solidFill>
                <a:latin typeface="+mn-lt"/>
              </a:rPr>
              <a:t>“Some members wonder why their priesthood leaders will not </a:t>
            </a:r>
            <a:r>
              <a:rPr lang="en-US" dirty="0">
                <a:solidFill>
                  <a:srgbClr val="FF0000"/>
                </a:solidFill>
                <a:latin typeface="+mn-lt"/>
              </a:rPr>
              <a:t>accept them just as they are </a:t>
            </a:r>
            <a:r>
              <a:rPr lang="en-US" dirty="0">
                <a:solidFill>
                  <a:schemeClr val="bg1"/>
                </a:solidFill>
                <a:latin typeface="+mn-lt"/>
              </a:rPr>
              <a:t>and simply comfort them in what they call pure Christian love. Pure Christian love, the love of Christ, does not </a:t>
            </a:r>
            <a:r>
              <a:rPr lang="en-US" dirty="0">
                <a:solidFill>
                  <a:srgbClr val="FF0000"/>
                </a:solidFill>
                <a:latin typeface="+mn-lt"/>
              </a:rPr>
              <a:t>presuppose approval of all conduct</a:t>
            </a:r>
            <a:r>
              <a:rPr lang="en-US" dirty="0">
                <a:solidFill>
                  <a:schemeClr val="bg1"/>
                </a:solidFill>
                <a:latin typeface="+mn-lt"/>
              </a:rPr>
              <a:t>. Surely the ordinary experiences of parenthood teach that one can be consumed with love for another and yet be unable to approve unworthy conduct. We cannot, as a church, </a:t>
            </a:r>
            <a:r>
              <a:rPr lang="en-US" dirty="0">
                <a:solidFill>
                  <a:srgbClr val="FF0000"/>
                </a:solidFill>
                <a:latin typeface="+mn-lt"/>
              </a:rPr>
              <a:t>approve unworthy conduct</a:t>
            </a:r>
            <a:r>
              <a:rPr lang="en-US" dirty="0">
                <a:solidFill>
                  <a:schemeClr val="bg1"/>
                </a:solidFill>
                <a:latin typeface="+mn-lt"/>
              </a:rPr>
              <a:t> or accept into full fellowship individuals who live or who teach standards that are grossly in violation of that which the Lord requires of Latter-day Saints. If we, out of sympathy, should approve </a:t>
            </a:r>
            <a:r>
              <a:rPr lang="en-US" dirty="0">
                <a:solidFill>
                  <a:srgbClr val="FF0000"/>
                </a:solidFill>
                <a:latin typeface="+mn-lt"/>
              </a:rPr>
              <a:t>unworthy conduct</a:t>
            </a:r>
            <a:r>
              <a:rPr lang="en-US" dirty="0">
                <a:solidFill>
                  <a:schemeClr val="bg1"/>
                </a:solidFill>
                <a:latin typeface="+mn-lt"/>
              </a:rPr>
              <a:t>, it might give present comfort to someone but would not ultimately contribute to that person’s </a:t>
            </a:r>
            <a:r>
              <a:rPr lang="en-US" dirty="0">
                <a:solidFill>
                  <a:srgbClr val="00FF00"/>
                </a:solidFill>
                <a:latin typeface="+mn-lt"/>
              </a:rPr>
              <a:t>happiness</a:t>
            </a:r>
            <a:r>
              <a:rPr lang="en-US" dirty="0">
                <a:solidFill>
                  <a:schemeClr val="bg1"/>
                </a:solidFill>
                <a:latin typeface="+mn-lt"/>
              </a:rPr>
              <a:t>.”</a:t>
            </a:r>
          </a:p>
        </p:txBody>
      </p:sp>
    </p:spTree>
    <p:extLst>
      <p:ext uri="{BB962C8B-B14F-4D97-AF65-F5344CB8AC3E}">
        <p14:creationId xmlns:p14="http://schemas.microsoft.com/office/powerpoint/2010/main" val="344668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6" grpId="1"/>
      <p:bldP spid="17" grpId="0"/>
      <p:bldP spid="17" grpId="1"/>
      <p:bldP spid="18" grpId="0"/>
      <p:bldP spid="18" grpId="1"/>
      <p:bldP spid="1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sp>
        <p:nvSpPr>
          <p:cNvPr id="8" name="Rectangle 7">
            <a:extLst>
              <a:ext uri="{FF2B5EF4-FFF2-40B4-BE49-F238E27FC236}">
                <a16:creationId xmlns:a16="http://schemas.microsoft.com/office/drawing/2014/main" id="{11214DEE-9E62-462B-ADED-80AA020B9484}"/>
              </a:ext>
            </a:extLst>
          </p:cNvPr>
          <p:cNvSpPr/>
          <p:nvPr/>
        </p:nvSpPr>
        <p:spPr>
          <a:xfrm>
            <a:off x="1949450" y="1215492"/>
            <a:ext cx="8610600" cy="5459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9" name="Group 108">
            <a:extLst>
              <a:ext uri="{FF2B5EF4-FFF2-40B4-BE49-F238E27FC236}">
                <a16:creationId xmlns:a16="http://schemas.microsoft.com/office/drawing/2014/main" id="{0D6AE185-5F9C-4D91-9636-348DE7FABEE9}"/>
              </a:ext>
            </a:extLst>
          </p:cNvPr>
          <p:cNvGrpSpPr>
            <a:grpSpLocks/>
          </p:cNvGrpSpPr>
          <p:nvPr/>
        </p:nvGrpSpPr>
        <p:grpSpPr bwMode="auto">
          <a:xfrm>
            <a:off x="7997353" y="2887130"/>
            <a:ext cx="1984847" cy="1350965"/>
            <a:chOff x="5562158" y="2667000"/>
            <a:chExt cx="1985065" cy="1350180"/>
          </a:xfrm>
        </p:grpSpPr>
        <p:pic>
          <p:nvPicPr>
            <p:cNvPr id="11" name="Picture 7" descr="Castle with Wall">
              <a:extLst>
                <a:ext uri="{FF2B5EF4-FFF2-40B4-BE49-F238E27FC236}">
                  <a16:creationId xmlns:a16="http://schemas.microsoft.com/office/drawing/2014/main" id="{E3047DCA-F8C5-4CDD-853C-40DAB068B5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158" y="2667000"/>
              <a:ext cx="13827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07">
              <a:extLst>
                <a:ext uri="{FF2B5EF4-FFF2-40B4-BE49-F238E27FC236}">
                  <a16:creationId xmlns:a16="http://schemas.microsoft.com/office/drawing/2014/main" id="{74C2D5B3-1FE0-4448-B7EE-22A0FFEB7A9A}"/>
                </a:ext>
              </a:extLst>
            </p:cNvPr>
            <p:cNvGrpSpPr>
              <a:grpSpLocks/>
            </p:cNvGrpSpPr>
            <p:nvPr/>
          </p:nvGrpSpPr>
          <p:grpSpPr bwMode="auto">
            <a:xfrm>
              <a:off x="6927018" y="3276602"/>
              <a:ext cx="620205" cy="740578"/>
              <a:chOff x="7359983" y="3928241"/>
              <a:chExt cx="2006865" cy="2396359"/>
            </a:xfrm>
          </p:grpSpPr>
          <p:pic>
            <p:nvPicPr>
              <p:cNvPr id="13" name="Picture 9" descr="Monk Praying">
                <a:extLst>
                  <a:ext uri="{FF2B5EF4-FFF2-40B4-BE49-F238E27FC236}">
                    <a16:creationId xmlns:a16="http://schemas.microsoft.com/office/drawing/2014/main" id="{DCE8106E-F9E6-44AA-8A35-3D3846A1C7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9983" y="4555484"/>
                <a:ext cx="737032" cy="12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Monk Praying">
                <a:extLst>
                  <a:ext uri="{FF2B5EF4-FFF2-40B4-BE49-F238E27FC236}">
                    <a16:creationId xmlns:a16="http://schemas.microsoft.com/office/drawing/2014/main" id="{936D5E21-4AA4-429E-8E8B-B723AA766B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1546" y="4869669"/>
                <a:ext cx="835302" cy="145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Priest">
                <a:extLst>
                  <a:ext uri="{FF2B5EF4-FFF2-40B4-BE49-F238E27FC236}">
                    <a16:creationId xmlns:a16="http://schemas.microsoft.com/office/drawing/2014/main" id="{1C9692DE-64EF-4791-A2D2-2D777B9B0C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1778" y="3928241"/>
                <a:ext cx="866419" cy="19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 name="Group 4">
            <a:extLst>
              <a:ext uri="{FF2B5EF4-FFF2-40B4-BE49-F238E27FC236}">
                <a16:creationId xmlns:a16="http://schemas.microsoft.com/office/drawing/2014/main" id="{F5AFA2CD-98A0-4138-B316-9FF91959B0E6}"/>
              </a:ext>
            </a:extLst>
          </p:cNvPr>
          <p:cNvGrpSpPr>
            <a:grpSpLocks/>
          </p:cNvGrpSpPr>
          <p:nvPr/>
        </p:nvGrpSpPr>
        <p:grpSpPr bwMode="auto">
          <a:xfrm>
            <a:off x="4933950" y="2485492"/>
            <a:ext cx="1931988" cy="1971675"/>
            <a:chOff x="2358" y="3168"/>
            <a:chExt cx="745" cy="768"/>
          </a:xfrm>
        </p:grpSpPr>
        <p:pic>
          <p:nvPicPr>
            <p:cNvPr id="17" name="Picture 5">
              <a:extLst>
                <a:ext uri="{FF2B5EF4-FFF2-40B4-BE49-F238E27FC236}">
                  <a16:creationId xmlns:a16="http://schemas.microsoft.com/office/drawing/2014/main" id="{297FFA1E-71C2-4B2D-829A-CA7AE0B5F6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 y="3289"/>
              <a:ext cx="655" cy="6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ectangle 6">
              <a:extLst>
                <a:ext uri="{FF2B5EF4-FFF2-40B4-BE49-F238E27FC236}">
                  <a16:creationId xmlns:a16="http://schemas.microsoft.com/office/drawing/2014/main" id="{1DBE4223-E7EA-44A6-89FC-27EFBE764A26}"/>
                </a:ext>
              </a:extLst>
            </p:cNvPr>
            <p:cNvSpPr>
              <a:spLocks noChangeArrowheads="1"/>
            </p:cNvSpPr>
            <p:nvPr/>
          </p:nvSpPr>
          <p:spPr bwMode="auto">
            <a:xfrm>
              <a:off x="2358" y="3168"/>
              <a:ext cx="96" cy="768"/>
            </a:xfrm>
            <a:prstGeom prst="rect">
              <a:avLst/>
            </a:prstGeom>
            <a:solidFill>
              <a:schemeClr val="bg1"/>
            </a:solidFill>
            <a:ln w="2857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19" name="Rectangle 7">
            <a:extLst>
              <a:ext uri="{FF2B5EF4-FFF2-40B4-BE49-F238E27FC236}">
                <a16:creationId xmlns:a16="http://schemas.microsoft.com/office/drawing/2014/main" id="{30BF28DE-6507-4DDC-AFE8-342C4A5A7E30}"/>
              </a:ext>
            </a:extLst>
          </p:cNvPr>
          <p:cNvSpPr>
            <a:spLocks noChangeArrowheads="1"/>
          </p:cNvSpPr>
          <p:nvPr/>
        </p:nvSpPr>
        <p:spPr bwMode="auto">
          <a:xfrm>
            <a:off x="5043488" y="2680755"/>
            <a:ext cx="1990725" cy="123825"/>
          </a:xfrm>
          <a:prstGeom prst="rect">
            <a:avLst/>
          </a:prstGeom>
          <a:solidFill>
            <a:schemeClr val="bg1"/>
          </a:solidFill>
          <a:ln w="12700"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0" name="Text Box 8">
            <a:extLst>
              <a:ext uri="{FF2B5EF4-FFF2-40B4-BE49-F238E27FC236}">
                <a16:creationId xmlns:a16="http://schemas.microsoft.com/office/drawing/2014/main" id="{93B326B5-02F6-4860-9AC8-71A119CDD476}"/>
              </a:ext>
            </a:extLst>
          </p:cNvPr>
          <p:cNvSpPr txBox="1">
            <a:spLocks noChangeArrowheads="1"/>
          </p:cNvSpPr>
          <p:nvPr/>
        </p:nvSpPr>
        <p:spPr bwMode="auto">
          <a:xfrm>
            <a:off x="4893463" y="4542892"/>
            <a:ext cx="270987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solidFill>
                  <a:srgbClr val="00B050"/>
                </a:solidFill>
                <a:latin typeface="Calibri" panose="020F0502020204030204" pitchFamily="34" charset="0"/>
              </a:rPr>
              <a:t>CHRIST-LIKE PERFECTION</a:t>
            </a:r>
          </a:p>
          <a:p>
            <a:pPr algn="ctr" eaLnBrk="1" hangingPunct="1"/>
            <a:r>
              <a:rPr lang="en-US" altLang="en-US" sz="1600" b="1" dirty="0">
                <a:solidFill>
                  <a:srgbClr val="00B050"/>
                </a:solidFill>
                <a:latin typeface="Calibri" panose="020F0502020204030204" pitchFamily="34" charset="0"/>
              </a:rPr>
              <a:t>Life, Joy, Happiness</a:t>
            </a:r>
          </a:p>
        </p:txBody>
      </p:sp>
      <p:grpSp>
        <p:nvGrpSpPr>
          <p:cNvPr id="21" name="Group 9">
            <a:extLst>
              <a:ext uri="{FF2B5EF4-FFF2-40B4-BE49-F238E27FC236}">
                <a16:creationId xmlns:a16="http://schemas.microsoft.com/office/drawing/2014/main" id="{2BF73E62-3026-4A22-A02A-B26CC8F954A3}"/>
              </a:ext>
            </a:extLst>
          </p:cNvPr>
          <p:cNvGrpSpPr>
            <a:grpSpLocks/>
          </p:cNvGrpSpPr>
          <p:nvPr/>
        </p:nvGrpSpPr>
        <p:grpSpPr bwMode="auto">
          <a:xfrm>
            <a:off x="5073650" y="2615667"/>
            <a:ext cx="1439863" cy="1314450"/>
            <a:chOff x="2140" y="1330"/>
            <a:chExt cx="907" cy="828"/>
          </a:xfrm>
        </p:grpSpPr>
        <p:grpSp>
          <p:nvGrpSpPr>
            <p:cNvPr id="22" name="Group 10">
              <a:extLst>
                <a:ext uri="{FF2B5EF4-FFF2-40B4-BE49-F238E27FC236}">
                  <a16:creationId xmlns:a16="http://schemas.microsoft.com/office/drawing/2014/main" id="{E03E9CB6-D1B4-4768-A719-80A15ADEFD1A}"/>
                </a:ext>
              </a:extLst>
            </p:cNvPr>
            <p:cNvGrpSpPr>
              <a:grpSpLocks/>
            </p:cNvGrpSpPr>
            <p:nvPr/>
          </p:nvGrpSpPr>
          <p:grpSpPr bwMode="auto">
            <a:xfrm rot="-345590">
              <a:off x="2386" y="1330"/>
              <a:ext cx="605" cy="300"/>
              <a:chOff x="768" y="2232"/>
              <a:chExt cx="624" cy="312"/>
            </a:xfrm>
          </p:grpSpPr>
          <p:sp>
            <p:nvSpPr>
              <p:cNvPr id="35" name="Line 11">
                <a:extLst>
                  <a:ext uri="{FF2B5EF4-FFF2-40B4-BE49-F238E27FC236}">
                    <a16:creationId xmlns:a16="http://schemas.microsoft.com/office/drawing/2014/main" id="{FB1A095E-F854-4EE0-87DA-3152453DBE6B}"/>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AutoShape 12">
                <a:extLst>
                  <a:ext uri="{FF2B5EF4-FFF2-40B4-BE49-F238E27FC236}">
                    <a16:creationId xmlns:a16="http://schemas.microsoft.com/office/drawing/2014/main" id="{66FDD54C-C2AA-48F1-B020-C4DC9AAB8650}"/>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7" name="Line 13">
                <a:extLst>
                  <a:ext uri="{FF2B5EF4-FFF2-40B4-BE49-F238E27FC236}">
                    <a16:creationId xmlns:a16="http://schemas.microsoft.com/office/drawing/2014/main" id="{24924227-EE51-4320-8DC4-78CB02FFC29A}"/>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 name="Group 14">
              <a:extLst>
                <a:ext uri="{FF2B5EF4-FFF2-40B4-BE49-F238E27FC236}">
                  <a16:creationId xmlns:a16="http://schemas.microsoft.com/office/drawing/2014/main" id="{738514CB-CE77-4607-8025-829101DA0868}"/>
                </a:ext>
              </a:extLst>
            </p:cNvPr>
            <p:cNvGrpSpPr>
              <a:grpSpLocks/>
            </p:cNvGrpSpPr>
            <p:nvPr/>
          </p:nvGrpSpPr>
          <p:grpSpPr bwMode="auto">
            <a:xfrm rot="-345590">
              <a:off x="2140" y="1859"/>
              <a:ext cx="605" cy="299"/>
              <a:chOff x="768" y="2232"/>
              <a:chExt cx="624" cy="312"/>
            </a:xfrm>
          </p:grpSpPr>
          <p:sp>
            <p:nvSpPr>
              <p:cNvPr id="32" name="Line 15">
                <a:extLst>
                  <a:ext uri="{FF2B5EF4-FFF2-40B4-BE49-F238E27FC236}">
                    <a16:creationId xmlns:a16="http://schemas.microsoft.com/office/drawing/2014/main" id="{2C9A984C-6ACC-4944-B4C7-15799CB9C73C}"/>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AutoShape 16">
                <a:extLst>
                  <a:ext uri="{FF2B5EF4-FFF2-40B4-BE49-F238E27FC236}">
                    <a16:creationId xmlns:a16="http://schemas.microsoft.com/office/drawing/2014/main" id="{2042653B-59D5-434C-803A-91C9F28EEB81}"/>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4" name="Line 17">
                <a:extLst>
                  <a:ext uri="{FF2B5EF4-FFF2-40B4-BE49-F238E27FC236}">
                    <a16:creationId xmlns:a16="http://schemas.microsoft.com/office/drawing/2014/main" id="{6CB5F933-21A6-446C-9B12-E0A3A56D9127}"/>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 name="Group 18">
              <a:extLst>
                <a:ext uri="{FF2B5EF4-FFF2-40B4-BE49-F238E27FC236}">
                  <a16:creationId xmlns:a16="http://schemas.microsoft.com/office/drawing/2014/main" id="{34011E3A-8B9C-4ED0-957B-68892508FC23}"/>
                </a:ext>
              </a:extLst>
            </p:cNvPr>
            <p:cNvGrpSpPr>
              <a:grpSpLocks/>
            </p:cNvGrpSpPr>
            <p:nvPr/>
          </p:nvGrpSpPr>
          <p:grpSpPr bwMode="auto">
            <a:xfrm rot="-345590">
              <a:off x="2443" y="1859"/>
              <a:ext cx="604" cy="299"/>
              <a:chOff x="768" y="2232"/>
              <a:chExt cx="624" cy="312"/>
            </a:xfrm>
          </p:grpSpPr>
          <p:sp>
            <p:nvSpPr>
              <p:cNvPr id="29" name="Line 19">
                <a:extLst>
                  <a:ext uri="{FF2B5EF4-FFF2-40B4-BE49-F238E27FC236}">
                    <a16:creationId xmlns:a16="http://schemas.microsoft.com/office/drawing/2014/main" id="{19F975BD-3688-467C-8BBA-D3BF8184446B}"/>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AutoShape 20">
                <a:extLst>
                  <a:ext uri="{FF2B5EF4-FFF2-40B4-BE49-F238E27FC236}">
                    <a16:creationId xmlns:a16="http://schemas.microsoft.com/office/drawing/2014/main" id="{AA3787F9-AFF0-4A0C-93E8-46011D452B84}"/>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1" name="Line 21">
                <a:extLst>
                  <a:ext uri="{FF2B5EF4-FFF2-40B4-BE49-F238E27FC236}">
                    <a16:creationId xmlns:a16="http://schemas.microsoft.com/office/drawing/2014/main" id="{C938C4A8-BB0F-4DE8-BA10-5BEAC81CB578}"/>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 name="Group 22">
              <a:extLst>
                <a:ext uri="{FF2B5EF4-FFF2-40B4-BE49-F238E27FC236}">
                  <a16:creationId xmlns:a16="http://schemas.microsoft.com/office/drawing/2014/main" id="{E4665918-1F53-4FBF-9C6A-E1CCC190E6B6}"/>
                </a:ext>
              </a:extLst>
            </p:cNvPr>
            <p:cNvGrpSpPr>
              <a:grpSpLocks/>
            </p:cNvGrpSpPr>
            <p:nvPr/>
          </p:nvGrpSpPr>
          <p:grpSpPr bwMode="auto">
            <a:xfrm rot="-345590">
              <a:off x="2241" y="1389"/>
              <a:ext cx="605" cy="299"/>
              <a:chOff x="768" y="2232"/>
              <a:chExt cx="624" cy="312"/>
            </a:xfrm>
          </p:grpSpPr>
          <p:sp>
            <p:nvSpPr>
              <p:cNvPr id="26" name="Line 23">
                <a:extLst>
                  <a:ext uri="{FF2B5EF4-FFF2-40B4-BE49-F238E27FC236}">
                    <a16:creationId xmlns:a16="http://schemas.microsoft.com/office/drawing/2014/main" id="{379BD64A-3D79-4296-8205-2CF5EEA6C52A}"/>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AutoShape 24">
                <a:extLst>
                  <a:ext uri="{FF2B5EF4-FFF2-40B4-BE49-F238E27FC236}">
                    <a16:creationId xmlns:a16="http://schemas.microsoft.com/office/drawing/2014/main" id="{6C0C587C-2A9C-4DF8-BD27-55A433F88B80}"/>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8" name="Line 25">
                <a:extLst>
                  <a:ext uri="{FF2B5EF4-FFF2-40B4-BE49-F238E27FC236}">
                    <a16:creationId xmlns:a16="http://schemas.microsoft.com/office/drawing/2014/main" id="{E499A275-553E-47E0-8207-C7196E62CE0F}"/>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8" name="Freeform 26">
            <a:extLst>
              <a:ext uri="{FF2B5EF4-FFF2-40B4-BE49-F238E27FC236}">
                <a16:creationId xmlns:a16="http://schemas.microsoft.com/office/drawing/2014/main" id="{7939252F-75B8-4D74-8B72-76E39E167D41}"/>
              </a:ext>
            </a:extLst>
          </p:cNvPr>
          <p:cNvSpPr>
            <a:spLocks/>
          </p:cNvSpPr>
          <p:nvPr/>
        </p:nvSpPr>
        <p:spPr bwMode="auto">
          <a:xfrm>
            <a:off x="2674938" y="4211105"/>
            <a:ext cx="7840662" cy="403225"/>
          </a:xfrm>
          <a:custGeom>
            <a:avLst/>
            <a:gdLst>
              <a:gd name="T0" fmla="*/ 0 w 4944"/>
              <a:gd name="T1" fmla="*/ 2147483647 h 256"/>
              <a:gd name="T2" fmla="*/ 2147483647 w 4944"/>
              <a:gd name="T3" fmla="*/ 2147483647 h 256"/>
              <a:gd name="T4" fmla="*/ 2147483647 w 4944"/>
              <a:gd name="T5" fmla="*/ 2147483647 h 256"/>
              <a:gd name="T6" fmla="*/ 2147483647 w 4944"/>
              <a:gd name="T7" fmla="*/ 2147483647 h 256"/>
              <a:gd name="T8" fmla="*/ 2147483647 w 4944"/>
              <a:gd name="T9" fmla="*/ 2147483647 h 256"/>
              <a:gd name="T10" fmla="*/ 2147483647 w 4944"/>
              <a:gd name="T11" fmla="*/ 2147483647 h 256"/>
              <a:gd name="T12" fmla="*/ 2147483647 w 4944"/>
              <a:gd name="T13" fmla="*/ 2147483647 h 256"/>
              <a:gd name="T14" fmla="*/ 2147483647 w 4944"/>
              <a:gd name="T15" fmla="*/ 2147483647 h 256"/>
              <a:gd name="T16" fmla="*/ 0 60000 65536"/>
              <a:gd name="T17" fmla="*/ 0 60000 65536"/>
              <a:gd name="T18" fmla="*/ 0 60000 65536"/>
              <a:gd name="T19" fmla="*/ 0 60000 65536"/>
              <a:gd name="T20" fmla="*/ 0 60000 65536"/>
              <a:gd name="T21" fmla="*/ 0 60000 65536"/>
              <a:gd name="T22" fmla="*/ 0 60000 65536"/>
              <a:gd name="T23" fmla="*/ 0 60000 65536"/>
              <a:gd name="T24" fmla="*/ 0 w 4944"/>
              <a:gd name="T25" fmla="*/ 0 h 256"/>
              <a:gd name="T26" fmla="*/ 4944 w 494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4" h="256">
                <a:moveTo>
                  <a:pt x="0" y="64"/>
                </a:moveTo>
                <a:cubicBezTo>
                  <a:pt x="392" y="128"/>
                  <a:pt x="784" y="192"/>
                  <a:pt x="1008" y="208"/>
                </a:cubicBezTo>
                <a:cubicBezTo>
                  <a:pt x="1232" y="224"/>
                  <a:pt x="1248" y="176"/>
                  <a:pt x="1344" y="160"/>
                </a:cubicBezTo>
                <a:cubicBezTo>
                  <a:pt x="1440" y="144"/>
                  <a:pt x="1480" y="120"/>
                  <a:pt x="1584" y="112"/>
                </a:cubicBezTo>
                <a:cubicBezTo>
                  <a:pt x="1688" y="104"/>
                  <a:pt x="1848" y="104"/>
                  <a:pt x="1968" y="112"/>
                </a:cubicBezTo>
                <a:cubicBezTo>
                  <a:pt x="2088" y="120"/>
                  <a:pt x="2160" y="176"/>
                  <a:pt x="2304" y="160"/>
                </a:cubicBezTo>
                <a:cubicBezTo>
                  <a:pt x="2448" y="144"/>
                  <a:pt x="2392" y="0"/>
                  <a:pt x="2832" y="16"/>
                </a:cubicBezTo>
                <a:cubicBezTo>
                  <a:pt x="3272" y="32"/>
                  <a:pt x="4592" y="216"/>
                  <a:pt x="4944"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 name="Group 27">
            <a:extLst>
              <a:ext uri="{FF2B5EF4-FFF2-40B4-BE49-F238E27FC236}">
                <a16:creationId xmlns:a16="http://schemas.microsoft.com/office/drawing/2014/main" id="{B3CA7824-F08C-43C1-A655-B369C2FD7670}"/>
              </a:ext>
            </a:extLst>
          </p:cNvPr>
          <p:cNvGrpSpPr>
            <a:grpSpLocks/>
          </p:cNvGrpSpPr>
          <p:nvPr/>
        </p:nvGrpSpPr>
        <p:grpSpPr bwMode="auto">
          <a:xfrm>
            <a:off x="2057400" y="3441167"/>
            <a:ext cx="2544763" cy="1216025"/>
            <a:chOff x="240" y="1850"/>
            <a:chExt cx="1603" cy="766"/>
          </a:xfrm>
        </p:grpSpPr>
        <p:grpSp>
          <p:nvGrpSpPr>
            <p:cNvPr id="40" name="Group 28">
              <a:extLst>
                <a:ext uri="{FF2B5EF4-FFF2-40B4-BE49-F238E27FC236}">
                  <a16:creationId xmlns:a16="http://schemas.microsoft.com/office/drawing/2014/main" id="{8884AE45-8E7F-4FAE-86A7-E3C171F91456}"/>
                </a:ext>
              </a:extLst>
            </p:cNvPr>
            <p:cNvGrpSpPr>
              <a:grpSpLocks/>
            </p:cNvGrpSpPr>
            <p:nvPr/>
          </p:nvGrpSpPr>
          <p:grpSpPr bwMode="auto">
            <a:xfrm rot="1801102">
              <a:off x="240" y="2096"/>
              <a:ext cx="719" cy="356"/>
              <a:chOff x="768" y="2232"/>
              <a:chExt cx="624" cy="312"/>
            </a:xfrm>
          </p:grpSpPr>
          <p:sp>
            <p:nvSpPr>
              <p:cNvPr id="57" name="Line 29">
                <a:extLst>
                  <a:ext uri="{FF2B5EF4-FFF2-40B4-BE49-F238E27FC236}">
                    <a16:creationId xmlns:a16="http://schemas.microsoft.com/office/drawing/2014/main" id="{11D2F8C2-F33E-4670-A918-5B34DDDDE5D5}"/>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AutoShape 30">
                <a:extLst>
                  <a:ext uri="{FF2B5EF4-FFF2-40B4-BE49-F238E27FC236}">
                    <a16:creationId xmlns:a16="http://schemas.microsoft.com/office/drawing/2014/main" id="{823FED19-A1A1-4324-BA73-11ADF4ACEDF6}"/>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9" name="Line 31">
                <a:extLst>
                  <a:ext uri="{FF2B5EF4-FFF2-40B4-BE49-F238E27FC236}">
                    <a16:creationId xmlns:a16="http://schemas.microsoft.com/office/drawing/2014/main" id="{3E46ABCC-AC12-47F2-83B1-21D2CCE98DAE}"/>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 name="Group 32">
              <a:extLst>
                <a:ext uri="{FF2B5EF4-FFF2-40B4-BE49-F238E27FC236}">
                  <a16:creationId xmlns:a16="http://schemas.microsoft.com/office/drawing/2014/main" id="{0B200031-C613-43E4-9FAF-1C9EB4915349}"/>
                </a:ext>
              </a:extLst>
            </p:cNvPr>
            <p:cNvGrpSpPr>
              <a:grpSpLocks/>
            </p:cNvGrpSpPr>
            <p:nvPr/>
          </p:nvGrpSpPr>
          <p:grpSpPr bwMode="auto">
            <a:xfrm rot="1801102">
              <a:off x="1124" y="2068"/>
              <a:ext cx="719" cy="356"/>
              <a:chOff x="768" y="2232"/>
              <a:chExt cx="624" cy="312"/>
            </a:xfrm>
          </p:grpSpPr>
          <p:sp>
            <p:nvSpPr>
              <p:cNvPr id="54" name="Line 33">
                <a:extLst>
                  <a:ext uri="{FF2B5EF4-FFF2-40B4-BE49-F238E27FC236}">
                    <a16:creationId xmlns:a16="http://schemas.microsoft.com/office/drawing/2014/main" id="{7BDBAC2A-617C-4E0B-8204-1403FDB45BC5}"/>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AutoShape 34">
                <a:extLst>
                  <a:ext uri="{FF2B5EF4-FFF2-40B4-BE49-F238E27FC236}">
                    <a16:creationId xmlns:a16="http://schemas.microsoft.com/office/drawing/2014/main" id="{27FE9DB5-920E-43C0-A8C5-BB5C3C671F49}"/>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6" name="Line 35">
                <a:extLst>
                  <a:ext uri="{FF2B5EF4-FFF2-40B4-BE49-F238E27FC236}">
                    <a16:creationId xmlns:a16="http://schemas.microsoft.com/office/drawing/2014/main" id="{0015EE5D-E6FB-4FC1-972B-598D389E3858}"/>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2" name="Group 36">
              <a:extLst>
                <a:ext uri="{FF2B5EF4-FFF2-40B4-BE49-F238E27FC236}">
                  <a16:creationId xmlns:a16="http://schemas.microsoft.com/office/drawing/2014/main" id="{CB5813F5-98B5-420D-A6F7-F20A13B48675}"/>
                </a:ext>
              </a:extLst>
            </p:cNvPr>
            <p:cNvGrpSpPr>
              <a:grpSpLocks/>
            </p:cNvGrpSpPr>
            <p:nvPr/>
          </p:nvGrpSpPr>
          <p:grpSpPr bwMode="auto">
            <a:xfrm rot="2712556">
              <a:off x="369" y="2026"/>
              <a:ext cx="712" cy="359"/>
              <a:chOff x="768" y="2232"/>
              <a:chExt cx="624" cy="312"/>
            </a:xfrm>
          </p:grpSpPr>
          <p:sp>
            <p:nvSpPr>
              <p:cNvPr id="51" name="Line 37">
                <a:extLst>
                  <a:ext uri="{FF2B5EF4-FFF2-40B4-BE49-F238E27FC236}">
                    <a16:creationId xmlns:a16="http://schemas.microsoft.com/office/drawing/2014/main" id="{B12CF92D-9F2A-40ED-804C-CA3304891E12}"/>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AutoShape 38">
                <a:extLst>
                  <a:ext uri="{FF2B5EF4-FFF2-40B4-BE49-F238E27FC236}">
                    <a16:creationId xmlns:a16="http://schemas.microsoft.com/office/drawing/2014/main" id="{5DFD18AF-5B7C-4EF6-8A40-CDC1A66AC857}"/>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3" name="Line 39">
                <a:extLst>
                  <a:ext uri="{FF2B5EF4-FFF2-40B4-BE49-F238E27FC236}">
                    <a16:creationId xmlns:a16="http://schemas.microsoft.com/office/drawing/2014/main" id="{693AB09D-DAB8-4EB4-8A64-2B2942ABB478}"/>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 name="Group 40">
              <a:extLst>
                <a:ext uri="{FF2B5EF4-FFF2-40B4-BE49-F238E27FC236}">
                  <a16:creationId xmlns:a16="http://schemas.microsoft.com/office/drawing/2014/main" id="{77F95575-4E32-4358-AC35-00BF0ED1412A}"/>
                </a:ext>
              </a:extLst>
            </p:cNvPr>
            <p:cNvGrpSpPr>
              <a:grpSpLocks/>
            </p:cNvGrpSpPr>
            <p:nvPr/>
          </p:nvGrpSpPr>
          <p:grpSpPr bwMode="auto">
            <a:xfrm rot="1801102">
              <a:off x="351" y="2206"/>
              <a:ext cx="719" cy="356"/>
              <a:chOff x="768" y="2232"/>
              <a:chExt cx="624" cy="312"/>
            </a:xfrm>
          </p:grpSpPr>
          <p:sp>
            <p:nvSpPr>
              <p:cNvPr id="48" name="Line 41">
                <a:extLst>
                  <a:ext uri="{FF2B5EF4-FFF2-40B4-BE49-F238E27FC236}">
                    <a16:creationId xmlns:a16="http://schemas.microsoft.com/office/drawing/2014/main" id="{C034493C-4F57-429B-A78B-E2232D9DD637}"/>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AutoShape 42">
                <a:extLst>
                  <a:ext uri="{FF2B5EF4-FFF2-40B4-BE49-F238E27FC236}">
                    <a16:creationId xmlns:a16="http://schemas.microsoft.com/office/drawing/2014/main" id="{27AA84C0-0557-4A3B-BDB7-02FF8A5B608D}"/>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0" name="Line 43">
                <a:extLst>
                  <a:ext uri="{FF2B5EF4-FFF2-40B4-BE49-F238E27FC236}">
                    <a16:creationId xmlns:a16="http://schemas.microsoft.com/office/drawing/2014/main" id="{8F6DE914-0286-4E08-9367-10F237A200F8}"/>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 name="Group 44">
              <a:extLst>
                <a:ext uri="{FF2B5EF4-FFF2-40B4-BE49-F238E27FC236}">
                  <a16:creationId xmlns:a16="http://schemas.microsoft.com/office/drawing/2014/main" id="{9F5D121A-DDE4-4B09-9748-278C6B63F0AE}"/>
                </a:ext>
              </a:extLst>
            </p:cNvPr>
            <p:cNvGrpSpPr>
              <a:grpSpLocks/>
            </p:cNvGrpSpPr>
            <p:nvPr/>
          </p:nvGrpSpPr>
          <p:grpSpPr bwMode="auto">
            <a:xfrm rot="2712556">
              <a:off x="1279" y="2080"/>
              <a:ext cx="712" cy="360"/>
              <a:chOff x="768" y="2232"/>
              <a:chExt cx="624" cy="312"/>
            </a:xfrm>
          </p:grpSpPr>
          <p:sp>
            <p:nvSpPr>
              <p:cNvPr id="45" name="Line 45">
                <a:extLst>
                  <a:ext uri="{FF2B5EF4-FFF2-40B4-BE49-F238E27FC236}">
                    <a16:creationId xmlns:a16="http://schemas.microsoft.com/office/drawing/2014/main" id="{99C7BEB3-6B30-48C3-91DF-8FE4F1F22B60}"/>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AutoShape 46">
                <a:extLst>
                  <a:ext uri="{FF2B5EF4-FFF2-40B4-BE49-F238E27FC236}">
                    <a16:creationId xmlns:a16="http://schemas.microsoft.com/office/drawing/2014/main" id="{1843308F-6C18-4070-BC39-80E343849C71}"/>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7" name="Line 47">
                <a:extLst>
                  <a:ext uri="{FF2B5EF4-FFF2-40B4-BE49-F238E27FC236}">
                    <a16:creationId xmlns:a16="http://schemas.microsoft.com/office/drawing/2014/main" id="{3191D1CE-56DB-4044-89A7-2FF6042120EC}"/>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0" name="Group 49">
            <a:extLst>
              <a:ext uri="{FF2B5EF4-FFF2-40B4-BE49-F238E27FC236}">
                <a16:creationId xmlns:a16="http://schemas.microsoft.com/office/drawing/2014/main" id="{2C660DD4-A4E8-4E95-8242-305C116AB10A}"/>
              </a:ext>
            </a:extLst>
          </p:cNvPr>
          <p:cNvGrpSpPr>
            <a:grpSpLocks/>
          </p:cNvGrpSpPr>
          <p:nvPr/>
        </p:nvGrpSpPr>
        <p:grpSpPr bwMode="auto">
          <a:xfrm rot="1801102">
            <a:off x="7407275" y="3768192"/>
            <a:ext cx="1139825" cy="565150"/>
            <a:chOff x="768" y="2232"/>
            <a:chExt cx="624" cy="312"/>
          </a:xfrm>
        </p:grpSpPr>
        <p:sp>
          <p:nvSpPr>
            <p:cNvPr id="61" name="Line 50">
              <a:extLst>
                <a:ext uri="{FF2B5EF4-FFF2-40B4-BE49-F238E27FC236}">
                  <a16:creationId xmlns:a16="http://schemas.microsoft.com/office/drawing/2014/main" id="{842B3AAA-0853-4197-818B-3BD83DF366B5}"/>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AutoShape 51">
              <a:extLst>
                <a:ext uri="{FF2B5EF4-FFF2-40B4-BE49-F238E27FC236}">
                  <a16:creationId xmlns:a16="http://schemas.microsoft.com/office/drawing/2014/main" id="{3D877C67-2355-443A-A6C0-C3D31C6821DC}"/>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3" name="Line 52">
              <a:extLst>
                <a:ext uri="{FF2B5EF4-FFF2-40B4-BE49-F238E27FC236}">
                  <a16:creationId xmlns:a16="http://schemas.microsoft.com/office/drawing/2014/main" id="{5A77E32F-5AE4-42B5-8BDB-02CA51D97EC8}"/>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4" name="Group 53">
            <a:extLst>
              <a:ext uri="{FF2B5EF4-FFF2-40B4-BE49-F238E27FC236}">
                <a16:creationId xmlns:a16="http://schemas.microsoft.com/office/drawing/2014/main" id="{A72CDB2F-4365-4346-BAB5-AA7529D46967}"/>
              </a:ext>
            </a:extLst>
          </p:cNvPr>
          <p:cNvGrpSpPr>
            <a:grpSpLocks/>
          </p:cNvGrpSpPr>
          <p:nvPr/>
        </p:nvGrpSpPr>
        <p:grpSpPr bwMode="auto">
          <a:xfrm rot="1801102">
            <a:off x="8370888" y="3787242"/>
            <a:ext cx="1141412" cy="565150"/>
            <a:chOff x="768" y="2232"/>
            <a:chExt cx="624" cy="312"/>
          </a:xfrm>
        </p:grpSpPr>
        <p:sp>
          <p:nvSpPr>
            <p:cNvPr id="65" name="Line 54">
              <a:extLst>
                <a:ext uri="{FF2B5EF4-FFF2-40B4-BE49-F238E27FC236}">
                  <a16:creationId xmlns:a16="http://schemas.microsoft.com/office/drawing/2014/main" id="{79C2F465-F9A7-467E-BCF7-2A8FCFEA7D42}"/>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AutoShape 55">
              <a:extLst>
                <a:ext uri="{FF2B5EF4-FFF2-40B4-BE49-F238E27FC236}">
                  <a16:creationId xmlns:a16="http://schemas.microsoft.com/office/drawing/2014/main" id="{DAC6A235-8317-467A-80AF-982CD246107C}"/>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7" name="Line 56">
              <a:extLst>
                <a:ext uri="{FF2B5EF4-FFF2-40B4-BE49-F238E27FC236}">
                  <a16:creationId xmlns:a16="http://schemas.microsoft.com/office/drawing/2014/main" id="{43A237C8-1055-4A5D-A870-DEFA85EE582F}"/>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8" name="Group 57">
            <a:extLst>
              <a:ext uri="{FF2B5EF4-FFF2-40B4-BE49-F238E27FC236}">
                <a16:creationId xmlns:a16="http://schemas.microsoft.com/office/drawing/2014/main" id="{A42C5237-C118-4173-8F70-F34304BB5AB0}"/>
              </a:ext>
            </a:extLst>
          </p:cNvPr>
          <p:cNvGrpSpPr>
            <a:grpSpLocks/>
          </p:cNvGrpSpPr>
          <p:nvPr/>
        </p:nvGrpSpPr>
        <p:grpSpPr bwMode="auto">
          <a:xfrm rot="2712556">
            <a:off x="7654131" y="3634049"/>
            <a:ext cx="1127125" cy="569912"/>
            <a:chOff x="768" y="2232"/>
            <a:chExt cx="624" cy="312"/>
          </a:xfrm>
        </p:grpSpPr>
        <p:sp>
          <p:nvSpPr>
            <p:cNvPr id="69" name="Line 58">
              <a:extLst>
                <a:ext uri="{FF2B5EF4-FFF2-40B4-BE49-F238E27FC236}">
                  <a16:creationId xmlns:a16="http://schemas.microsoft.com/office/drawing/2014/main" id="{24CD74F8-23EB-44B7-B4B7-75F6B6120CA6}"/>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AutoShape 59">
              <a:extLst>
                <a:ext uri="{FF2B5EF4-FFF2-40B4-BE49-F238E27FC236}">
                  <a16:creationId xmlns:a16="http://schemas.microsoft.com/office/drawing/2014/main" id="{4572085A-D31B-49EC-B160-3ACC01164E8C}"/>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1" name="Line 60">
              <a:extLst>
                <a:ext uri="{FF2B5EF4-FFF2-40B4-BE49-F238E27FC236}">
                  <a16:creationId xmlns:a16="http://schemas.microsoft.com/office/drawing/2014/main" id="{72F63841-7057-4C63-9BDF-0CA5A0209CC9}"/>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2" name="Group 61">
            <a:extLst>
              <a:ext uri="{FF2B5EF4-FFF2-40B4-BE49-F238E27FC236}">
                <a16:creationId xmlns:a16="http://schemas.microsoft.com/office/drawing/2014/main" id="{BCF94295-58E4-4E53-91A4-721AB7FCE7AE}"/>
              </a:ext>
            </a:extLst>
          </p:cNvPr>
          <p:cNvGrpSpPr>
            <a:grpSpLocks/>
          </p:cNvGrpSpPr>
          <p:nvPr/>
        </p:nvGrpSpPr>
        <p:grpSpPr bwMode="auto">
          <a:xfrm rot="2712556">
            <a:off x="9319419" y="3895986"/>
            <a:ext cx="1130300" cy="569912"/>
            <a:chOff x="768" y="2232"/>
            <a:chExt cx="624" cy="312"/>
          </a:xfrm>
        </p:grpSpPr>
        <p:sp>
          <p:nvSpPr>
            <p:cNvPr id="73" name="Line 62">
              <a:extLst>
                <a:ext uri="{FF2B5EF4-FFF2-40B4-BE49-F238E27FC236}">
                  <a16:creationId xmlns:a16="http://schemas.microsoft.com/office/drawing/2014/main" id="{6AA9F7EC-8EB7-4292-8734-3B980995D15C}"/>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AutoShape 63">
              <a:extLst>
                <a:ext uri="{FF2B5EF4-FFF2-40B4-BE49-F238E27FC236}">
                  <a16:creationId xmlns:a16="http://schemas.microsoft.com/office/drawing/2014/main" id="{C6D65A90-0E1D-443B-98F9-8D2FBEF96008}"/>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5" name="Line 64">
              <a:extLst>
                <a:ext uri="{FF2B5EF4-FFF2-40B4-BE49-F238E27FC236}">
                  <a16:creationId xmlns:a16="http://schemas.microsoft.com/office/drawing/2014/main" id="{39C71F29-DAF8-4636-BD1B-08B4E80D6760}"/>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 name="Text Box 65">
            <a:extLst>
              <a:ext uri="{FF2B5EF4-FFF2-40B4-BE49-F238E27FC236}">
                <a16:creationId xmlns:a16="http://schemas.microsoft.com/office/drawing/2014/main" id="{00ECF50E-EDF1-43A2-8A36-A7DCB6DA0D3E}"/>
              </a:ext>
            </a:extLst>
          </p:cNvPr>
          <p:cNvSpPr txBox="1">
            <a:spLocks noChangeArrowheads="1"/>
          </p:cNvSpPr>
          <p:nvPr/>
        </p:nvSpPr>
        <p:spPr bwMode="auto">
          <a:xfrm>
            <a:off x="7616824" y="1190092"/>
            <a:ext cx="295116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OVERSHOOTING</a:t>
            </a:r>
          </a:p>
          <a:p>
            <a:pPr algn="ctr" eaLnBrk="1" hangingPunct="1"/>
            <a:r>
              <a:rPr lang="en-US" altLang="en-US" sz="2000" b="1" dirty="0">
                <a:solidFill>
                  <a:srgbClr val="FF0000"/>
                </a:solidFill>
                <a:latin typeface="Calibri" panose="020F0502020204030204" pitchFamily="34" charset="0"/>
              </a:rPr>
              <a:t>THE MARK</a:t>
            </a:r>
          </a:p>
        </p:txBody>
      </p:sp>
      <p:sp>
        <p:nvSpPr>
          <p:cNvPr id="77" name="Text Box 68">
            <a:extLst>
              <a:ext uri="{FF2B5EF4-FFF2-40B4-BE49-F238E27FC236}">
                <a16:creationId xmlns:a16="http://schemas.microsoft.com/office/drawing/2014/main" id="{B293B53E-373A-4A07-9997-489675DC6947}"/>
              </a:ext>
            </a:extLst>
          </p:cNvPr>
          <p:cNvSpPr txBox="1">
            <a:spLocks noChangeArrowheads="1"/>
          </p:cNvSpPr>
          <p:nvPr/>
        </p:nvSpPr>
        <p:spPr bwMode="auto">
          <a:xfrm>
            <a:off x="4876800" y="1190092"/>
            <a:ext cx="27400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B050"/>
                </a:solidFill>
                <a:latin typeface="Calibri" panose="020F0502020204030204" pitchFamily="34" charset="0"/>
              </a:rPr>
              <a:t>THE GOSPEL TARGET</a:t>
            </a:r>
          </a:p>
        </p:txBody>
      </p:sp>
      <p:grpSp>
        <p:nvGrpSpPr>
          <p:cNvPr id="78" name="Group 115">
            <a:extLst>
              <a:ext uri="{FF2B5EF4-FFF2-40B4-BE49-F238E27FC236}">
                <a16:creationId xmlns:a16="http://schemas.microsoft.com/office/drawing/2014/main" id="{67AB9194-7F83-4199-AD55-83C4F2D7937E}"/>
              </a:ext>
            </a:extLst>
          </p:cNvPr>
          <p:cNvGrpSpPr>
            <a:grpSpLocks/>
          </p:cNvGrpSpPr>
          <p:nvPr/>
        </p:nvGrpSpPr>
        <p:grpSpPr bwMode="auto">
          <a:xfrm>
            <a:off x="7657300" y="2028222"/>
            <a:ext cx="2934500" cy="3420378"/>
            <a:chOff x="5904700" y="4500562"/>
            <a:chExt cx="2934500" cy="3420060"/>
          </a:xfrm>
        </p:grpSpPr>
        <p:sp>
          <p:nvSpPr>
            <p:cNvPr id="79" name="Text Box 67">
              <a:extLst>
                <a:ext uri="{FF2B5EF4-FFF2-40B4-BE49-F238E27FC236}">
                  <a16:creationId xmlns:a16="http://schemas.microsoft.com/office/drawing/2014/main" id="{D811A1B5-D22E-4B75-95B3-C5CF0FF2EE2B}"/>
                </a:ext>
              </a:extLst>
            </p:cNvPr>
            <p:cNvSpPr txBox="1">
              <a:spLocks noChangeArrowheads="1"/>
            </p:cNvSpPr>
            <p:nvPr/>
          </p:nvSpPr>
          <p:spPr bwMode="auto">
            <a:xfrm>
              <a:off x="5904700" y="7243577"/>
              <a:ext cx="2934500" cy="6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DEADLY VIRTUES</a:t>
              </a:r>
            </a:p>
            <a:p>
              <a:pPr algn="ctr" eaLnBrk="1" hangingPunct="1"/>
              <a:r>
                <a:rPr lang="en-US" altLang="en-US" b="1" dirty="0">
                  <a:solidFill>
                    <a:srgbClr val="FF0000"/>
                  </a:solidFill>
                  <a:latin typeface="Calibri" panose="020F0502020204030204" pitchFamily="34" charset="0"/>
                </a:rPr>
                <a:t>Death, Sorrow, Misery</a:t>
              </a:r>
            </a:p>
          </p:txBody>
        </p:sp>
        <p:sp>
          <p:nvSpPr>
            <p:cNvPr id="80" name="Rectangle 69">
              <a:extLst>
                <a:ext uri="{FF2B5EF4-FFF2-40B4-BE49-F238E27FC236}">
                  <a16:creationId xmlns:a16="http://schemas.microsoft.com/office/drawing/2014/main" id="{D5E0C8D3-5C99-4B41-86C6-FE01E7970D23}"/>
                </a:ext>
              </a:extLst>
            </p:cNvPr>
            <p:cNvSpPr>
              <a:spLocks noChangeArrowheads="1"/>
            </p:cNvSpPr>
            <p:nvPr/>
          </p:nvSpPr>
          <p:spPr bwMode="auto">
            <a:xfrm>
              <a:off x="6019800" y="4500562"/>
              <a:ext cx="2667000"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81" name="Group 114">
            <a:extLst>
              <a:ext uri="{FF2B5EF4-FFF2-40B4-BE49-F238E27FC236}">
                <a16:creationId xmlns:a16="http://schemas.microsoft.com/office/drawing/2014/main" id="{EB3E6139-CD84-42AD-9BAC-0C78AD83A8ED}"/>
              </a:ext>
            </a:extLst>
          </p:cNvPr>
          <p:cNvGrpSpPr>
            <a:grpSpLocks/>
          </p:cNvGrpSpPr>
          <p:nvPr/>
        </p:nvGrpSpPr>
        <p:grpSpPr bwMode="auto">
          <a:xfrm>
            <a:off x="1949450" y="2052182"/>
            <a:ext cx="2939670" cy="3396418"/>
            <a:chOff x="273050" y="4500562"/>
            <a:chExt cx="2939670" cy="3396065"/>
          </a:xfrm>
        </p:grpSpPr>
        <p:sp>
          <p:nvSpPr>
            <p:cNvPr id="82" name="Text Box 66">
              <a:extLst>
                <a:ext uri="{FF2B5EF4-FFF2-40B4-BE49-F238E27FC236}">
                  <a16:creationId xmlns:a16="http://schemas.microsoft.com/office/drawing/2014/main" id="{972D3208-BBEC-43ED-AE26-31B21F59515A}"/>
                </a:ext>
              </a:extLst>
            </p:cNvPr>
            <p:cNvSpPr txBox="1">
              <a:spLocks noChangeArrowheads="1"/>
            </p:cNvSpPr>
            <p:nvPr/>
          </p:nvSpPr>
          <p:spPr bwMode="auto">
            <a:xfrm>
              <a:off x="273050" y="7219589"/>
              <a:ext cx="2939670" cy="67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DEADLY VICES</a:t>
              </a:r>
            </a:p>
            <a:p>
              <a:pPr algn="ctr" eaLnBrk="1" hangingPunct="1"/>
              <a:r>
                <a:rPr lang="en-US" altLang="en-US" b="1" dirty="0">
                  <a:solidFill>
                    <a:srgbClr val="FF0000"/>
                  </a:solidFill>
                  <a:latin typeface="Calibri" panose="020F0502020204030204" pitchFamily="34" charset="0"/>
                </a:rPr>
                <a:t>Death, Sorrow, Misery</a:t>
              </a:r>
            </a:p>
          </p:txBody>
        </p:sp>
        <p:sp>
          <p:nvSpPr>
            <p:cNvPr id="83" name="Rectangle 71">
              <a:extLst>
                <a:ext uri="{FF2B5EF4-FFF2-40B4-BE49-F238E27FC236}">
                  <a16:creationId xmlns:a16="http://schemas.microsoft.com/office/drawing/2014/main" id="{9D61DDB8-E6E6-42D6-801A-BE90EB201B8E}"/>
                </a:ext>
              </a:extLst>
            </p:cNvPr>
            <p:cNvSpPr>
              <a:spLocks noChangeArrowheads="1"/>
            </p:cNvSpPr>
            <p:nvPr/>
          </p:nvSpPr>
          <p:spPr bwMode="auto">
            <a:xfrm>
              <a:off x="381000" y="4500562"/>
              <a:ext cx="2687638"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84" name="Text Box 48">
            <a:extLst>
              <a:ext uri="{FF2B5EF4-FFF2-40B4-BE49-F238E27FC236}">
                <a16:creationId xmlns:a16="http://schemas.microsoft.com/office/drawing/2014/main" id="{CB42BD63-D676-4768-9929-189183837DE4}"/>
              </a:ext>
            </a:extLst>
          </p:cNvPr>
          <p:cNvSpPr txBox="1">
            <a:spLocks noChangeArrowheads="1"/>
          </p:cNvSpPr>
          <p:nvPr/>
        </p:nvSpPr>
        <p:spPr bwMode="auto">
          <a:xfrm>
            <a:off x="1941514" y="1190092"/>
            <a:ext cx="2935286" cy="7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UNDERSHOOTING</a:t>
            </a:r>
          </a:p>
          <a:p>
            <a:pPr algn="ctr" eaLnBrk="1" hangingPunct="1"/>
            <a:r>
              <a:rPr lang="en-US" altLang="en-US" sz="2000" b="1" dirty="0">
                <a:solidFill>
                  <a:srgbClr val="FF0000"/>
                </a:solidFill>
                <a:latin typeface="Calibri" panose="020F0502020204030204" pitchFamily="34" charset="0"/>
              </a:rPr>
              <a:t>THE MARK</a:t>
            </a:r>
          </a:p>
        </p:txBody>
      </p:sp>
      <p:sp>
        <p:nvSpPr>
          <p:cNvPr id="85" name="TextBox 99">
            <a:extLst>
              <a:ext uri="{FF2B5EF4-FFF2-40B4-BE49-F238E27FC236}">
                <a16:creationId xmlns:a16="http://schemas.microsoft.com/office/drawing/2014/main" id="{5CF4AAB8-0638-4537-AE6E-58B4BD0F5ECB}"/>
              </a:ext>
            </a:extLst>
          </p:cNvPr>
          <p:cNvSpPr txBox="1">
            <a:spLocks noChangeArrowheads="1"/>
          </p:cNvSpPr>
          <p:nvPr/>
        </p:nvSpPr>
        <p:spPr bwMode="auto">
          <a:xfrm>
            <a:off x="2209800" y="6015028"/>
            <a:ext cx="242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Wicked Who</a:t>
            </a:r>
          </a:p>
          <a:p>
            <a:pPr algn="ctr" eaLnBrk="1" hangingPunct="1"/>
            <a:r>
              <a:rPr lang="en-US" altLang="en-US" sz="1600" dirty="0">
                <a:solidFill>
                  <a:srgbClr val="FF0000"/>
                </a:solidFill>
                <a:latin typeface="Calibri" panose="020F0502020204030204" pitchFamily="34" charset="0"/>
              </a:rPr>
              <a:t>Are Not religiously Inclined</a:t>
            </a:r>
          </a:p>
        </p:txBody>
      </p:sp>
      <p:sp>
        <p:nvSpPr>
          <p:cNvPr id="86" name="TextBox 100">
            <a:extLst>
              <a:ext uri="{FF2B5EF4-FFF2-40B4-BE49-F238E27FC236}">
                <a16:creationId xmlns:a16="http://schemas.microsoft.com/office/drawing/2014/main" id="{0A59DCEE-DA71-4FA8-98B7-D17852C64849}"/>
              </a:ext>
            </a:extLst>
          </p:cNvPr>
          <p:cNvSpPr txBox="1">
            <a:spLocks noChangeArrowheads="1"/>
          </p:cNvSpPr>
          <p:nvPr/>
        </p:nvSpPr>
        <p:spPr bwMode="auto">
          <a:xfrm>
            <a:off x="7889875" y="6091228"/>
            <a:ext cx="247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Righteous Who</a:t>
            </a:r>
          </a:p>
          <a:p>
            <a:pPr algn="ctr" eaLnBrk="1" hangingPunct="1"/>
            <a:r>
              <a:rPr lang="en-US" altLang="en-US" sz="1600" dirty="0">
                <a:solidFill>
                  <a:srgbClr val="FF0000"/>
                </a:solidFill>
                <a:latin typeface="Calibri" panose="020F0502020204030204" pitchFamily="34" charset="0"/>
              </a:rPr>
              <a:t>Are Religiously Inclined</a:t>
            </a:r>
          </a:p>
        </p:txBody>
      </p:sp>
      <p:sp>
        <p:nvSpPr>
          <p:cNvPr id="87" name="TextBox 109">
            <a:extLst>
              <a:ext uri="{FF2B5EF4-FFF2-40B4-BE49-F238E27FC236}">
                <a16:creationId xmlns:a16="http://schemas.microsoft.com/office/drawing/2014/main" id="{B51D59DF-F94E-4420-8D25-EE4933B30A93}"/>
              </a:ext>
            </a:extLst>
          </p:cNvPr>
          <p:cNvSpPr txBox="1">
            <a:spLocks noChangeArrowheads="1"/>
          </p:cNvSpPr>
          <p:nvPr/>
        </p:nvSpPr>
        <p:spPr bwMode="auto">
          <a:xfrm>
            <a:off x="1928814" y="3031634"/>
            <a:ext cx="294524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a:solidFill>
                  <a:srgbClr val="FF0000"/>
                </a:solidFill>
                <a:latin typeface="Calibri" panose="020F0502020204030204" pitchFamily="34" charset="0"/>
              </a:rPr>
              <a:t>CARNALITY</a:t>
            </a:r>
          </a:p>
          <a:p>
            <a:pPr algn="ctr" eaLnBrk="1" hangingPunct="1"/>
            <a:r>
              <a:rPr lang="en-US" altLang="en-US" sz="1200" dirty="0">
                <a:solidFill>
                  <a:srgbClr val="FF0000"/>
                </a:solidFill>
                <a:latin typeface="Calibri" panose="020F0502020204030204" pitchFamily="34" charset="0"/>
              </a:rPr>
              <a:t>WORLDLINESS</a:t>
            </a:r>
          </a:p>
        </p:txBody>
      </p:sp>
      <p:sp>
        <p:nvSpPr>
          <p:cNvPr id="88" name="TextBox 110">
            <a:extLst>
              <a:ext uri="{FF2B5EF4-FFF2-40B4-BE49-F238E27FC236}">
                <a16:creationId xmlns:a16="http://schemas.microsoft.com/office/drawing/2014/main" id="{FE2F85D7-173B-410F-AE97-C8C618E1C7CF}"/>
              </a:ext>
            </a:extLst>
          </p:cNvPr>
          <p:cNvSpPr txBox="1">
            <a:spLocks noChangeArrowheads="1"/>
          </p:cNvSpPr>
          <p:nvPr/>
        </p:nvSpPr>
        <p:spPr bwMode="auto">
          <a:xfrm>
            <a:off x="9689426" y="3040944"/>
            <a:ext cx="7809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dirty="0">
                <a:solidFill>
                  <a:srgbClr val="FF0000"/>
                </a:solidFill>
                <a:latin typeface="Calibri" panose="020F0502020204030204" pitchFamily="34" charset="0"/>
              </a:rPr>
              <a:t>FALSE</a:t>
            </a:r>
          </a:p>
          <a:p>
            <a:pPr algn="ctr" eaLnBrk="1" hangingPunct="1"/>
            <a:r>
              <a:rPr lang="en-US" altLang="en-US" sz="1100" dirty="0">
                <a:solidFill>
                  <a:srgbClr val="FF0000"/>
                </a:solidFill>
                <a:latin typeface="Calibri" panose="020F0502020204030204" pitchFamily="34" charset="0"/>
              </a:rPr>
              <a:t>DOCTRINE</a:t>
            </a:r>
          </a:p>
        </p:txBody>
      </p:sp>
      <p:sp>
        <p:nvSpPr>
          <p:cNvPr id="89" name="Rectangle 2">
            <a:extLst>
              <a:ext uri="{FF2B5EF4-FFF2-40B4-BE49-F238E27FC236}">
                <a16:creationId xmlns:a16="http://schemas.microsoft.com/office/drawing/2014/main" id="{407828CF-830C-44A8-AEFA-D87B2F141E4D}"/>
              </a:ext>
            </a:extLst>
          </p:cNvPr>
          <p:cNvSpPr>
            <a:spLocks noChangeArrowheads="1"/>
          </p:cNvSpPr>
          <p:nvPr/>
        </p:nvSpPr>
        <p:spPr bwMode="auto">
          <a:xfrm>
            <a:off x="5011738" y="2057400"/>
            <a:ext cx="2477894" cy="5334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cxnSp>
        <p:nvCxnSpPr>
          <p:cNvPr id="91" name="Straight Connector 90">
            <a:extLst>
              <a:ext uri="{FF2B5EF4-FFF2-40B4-BE49-F238E27FC236}">
                <a16:creationId xmlns:a16="http://schemas.microsoft.com/office/drawing/2014/main" id="{322E73FB-EA51-492D-BF6B-D759C388DBAC}"/>
              </a:ext>
            </a:extLst>
          </p:cNvPr>
          <p:cNvCxnSpPr>
            <a:cxnSpLocks/>
          </p:cNvCxnSpPr>
          <p:nvPr/>
        </p:nvCxnSpPr>
        <p:spPr>
          <a:xfrm flipH="1">
            <a:off x="4858858" y="1242480"/>
            <a:ext cx="11828" cy="558641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A47A254-72B1-4E50-ABE4-0013F29ABADD}"/>
              </a:ext>
            </a:extLst>
          </p:cNvPr>
          <p:cNvCxnSpPr>
            <a:cxnSpLocks/>
          </p:cNvCxnSpPr>
          <p:nvPr/>
        </p:nvCxnSpPr>
        <p:spPr>
          <a:xfrm>
            <a:off x="7630636" y="1243534"/>
            <a:ext cx="5201" cy="561446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Text Box 3">
            <a:extLst>
              <a:ext uri="{FF2B5EF4-FFF2-40B4-BE49-F238E27FC236}">
                <a16:creationId xmlns:a16="http://schemas.microsoft.com/office/drawing/2014/main" id="{68A5D7C2-5518-4ACE-A0D2-90F58815D94D}"/>
              </a:ext>
            </a:extLst>
          </p:cNvPr>
          <p:cNvSpPr txBox="1">
            <a:spLocks noChangeArrowheads="1"/>
          </p:cNvSpPr>
          <p:nvPr/>
        </p:nvSpPr>
        <p:spPr bwMode="auto">
          <a:xfrm>
            <a:off x="5019675" y="2052637"/>
            <a:ext cx="2465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Proportional Love</a:t>
            </a:r>
          </a:p>
        </p:txBody>
      </p:sp>
      <p:sp>
        <p:nvSpPr>
          <p:cNvPr id="94" name="Text Box 3">
            <a:extLst>
              <a:ext uri="{FF2B5EF4-FFF2-40B4-BE49-F238E27FC236}">
                <a16:creationId xmlns:a16="http://schemas.microsoft.com/office/drawing/2014/main" id="{6BA042D2-09CF-4BD4-B3A9-E4EB191A0F3F}"/>
              </a:ext>
            </a:extLst>
          </p:cNvPr>
          <p:cNvSpPr txBox="1">
            <a:spLocks noChangeArrowheads="1"/>
          </p:cNvSpPr>
          <p:nvPr/>
        </p:nvSpPr>
        <p:spPr bwMode="auto">
          <a:xfrm>
            <a:off x="2076450" y="2091924"/>
            <a:ext cx="2647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Bad Love</a:t>
            </a:r>
          </a:p>
        </p:txBody>
      </p:sp>
      <p:sp>
        <p:nvSpPr>
          <p:cNvPr id="95" name="Text Box 3">
            <a:extLst>
              <a:ext uri="{FF2B5EF4-FFF2-40B4-BE49-F238E27FC236}">
                <a16:creationId xmlns:a16="http://schemas.microsoft.com/office/drawing/2014/main" id="{51E128D8-92D7-4690-A467-878A83D80922}"/>
              </a:ext>
            </a:extLst>
          </p:cNvPr>
          <p:cNvSpPr txBox="1">
            <a:spLocks noChangeArrowheads="1"/>
          </p:cNvSpPr>
          <p:nvPr/>
        </p:nvSpPr>
        <p:spPr bwMode="auto">
          <a:xfrm>
            <a:off x="7759497" y="2028292"/>
            <a:ext cx="267990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Unconditional Love</a:t>
            </a:r>
          </a:p>
        </p:txBody>
      </p:sp>
      <p:sp>
        <p:nvSpPr>
          <p:cNvPr id="96" name="Rectangle 95">
            <a:extLst>
              <a:ext uri="{FF2B5EF4-FFF2-40B4-BE49-F238E27FC236}">
                <a16:creationId xmlns:a16="http://schemas.microsoft.com/office/drawing/2014/main" id="{E55AEEC4-8B5E-4F5E-BD77-12CC7E7DCDD6}"/>
              </a:ext>
            </a:extLst>
          </p:cNvPr>
          <p:cNvSpPr/>
          <p:nvPr/>
        </p:nvSpPr>
        <p:spPr>
          <a:xfrm>
            <a:off x="2057399" y="5469938"/>
            <a:ext cx="2813287" cy="584775"/>
          </a:xfrm>
          <a:prstGeom prst="rect">
            <a:avLst/>
          </a:prstGeom>
        </p:spPr>
        <p:txBody>
          <a:bodyPr wrap="square">
            <a:spAutoFit/>
          </a:bodyPr>
          <a:lstStyle/>
          <a:p>
            <a:pPr eaLnBrk="1" hangingPunct="1"/>
            <a:r>
              <a:rPr lang="en-US" altLang="en-US" sz="1600" b="1" dirty="0">
                <a:latin typeface="Calibri" panose="020F0502020204030204" pitchFamily="34" charset="0"/>
              </a:rPr>
              <a:t>2 Tim 3:4 </a:t>
            </a:r>
            <a:r>
              <a:rPr lang="en-US" altLang="en-US" sz="1600" dirty="0">
                <a:latin typeface="Calibri" panose="020F0502020204030204" pitchFamily="34" charset="0"/>
              </a:rPr>
              <a:t>…lovers of pleasures </a:t>
            </a:r>
          </a:p>
          <a:p>
            <a:pPr eaLnBrk="1" hangingPunct="1"/>
            <a:r>
              <a:rPr lang="en-US" altLang="en-US" sz="1600" dirty="0">
                <a:latin typeface="Calibri" panose="020F0502020204030204" pitchFamily="34" charset="0"/>
              </a:rPr>
              <a:t>more than lovers of God” </a:t>
            </a:r>
          </a:p>
        </p:txBody>
      </p:sp>
      <p:sp>
        <p:nvSpPr>
          <p:cNvPr id="97" name="Rectangle 96">
            <a:extLst>
              <a:ext uri="{FF2B5EF4-FFF2-40B4-BE49-F238E27FC236}">
                <a16:creationId xmlns:a16="http://schemas.microsoft.com/office/drawing/2014/main" id="{5315B1B4-6104-45B1-8670-219DE7CF83B3}"/>
              </a:ext>
            </a:extLst>
          </p:cNvPr>
          <p:cNvSpPr/>
          <p:nvPr/>
        </p:nvSpPr>
        <p:spPr>
          <a:xfrm>
            <a:off x="7739315" y="5457292"/>
            <a:ext cx="2776285" cy="646331"/>
          </a:xfrm>
          <a:prstGeom prst="rect">
            <a:avLst/>
          </a:prstGeom>
        </p:spPr>
        <p:txBody>
          <a:bodyPr wrap="square">
            <a:spAutoFit/>
          </a:bodyPr>
          <a:lstStyle/>
          <a:p>
            <a:pPr eaLnBrk="1" hangingPunct="1"/>
            <a:r>
              <a:rPr lang="en-US" altLang="en-US" b="1" dirty="0">
                <a:latin typeface="Calibri" panose="020F0502020204030204" pitchFamily="34" charset="0"/>
              </a:rPr>
              <a:t>Alma 42:25 “</a:t>
            </a:r>
            <a:r>
              <a:rPr lang="en-US" altLang="en-US" dirty="0">
                <a:latin typeface="Calibri" panose="020F0502020204030204" pitchFamily="34" charset="0"/>
              </a:rPr>
              <a:t>Mercy cannot rob justice” </a:t>
            </a:r>
          </a:p>
        </p:txBody>
      </p:sp>
      <p:sp>
        <p:nvSpPr>
          <p:cNvPr id="98" name="Text Box 68">
            <a:extLst>
              <a:ext uri="{FF2B5EF4-FFF2-40B4-BE49-F238E27FC236}">
                <a16:creationId xmlns:a16="http://schemas.microsoft.com/office/drawing/2014/main" id="{5461C74A-37DD-4052-ABA5-858652B14A73}"/>
              </a:ext>
            </a:extLst>
          </p:cNvPr>
          <p:cNvSpPr txBox="1">
            <a:spLocks noChangeArrowheads="1"/>
          </p:cNvSpPr>
          <p:nvPr/>
        </p:nvSpPr>
        <p:spPr bwMode="auto">
          <a:xfrm>
            <a:off x="4953001" y="5533492"/>
            <a:ext cx="26827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en-US" sz="1600" b="1" dirty="0"/>
              <a:t>John 15:10 “</a:t>
            </a:r>
            <a:r>
              <a:rPr lang="en-US" b="1" dirty="0">
                <a:solidFill>
                  <a:srgbClr val="FFC000"/>
                </a:solidFill>
              </a:rPr>
              <a:t>If</a:t>
            </a:r>
            <a:r>
              <a:rPr lang="en-US" dirty="0"/>
              <a:t> ye keep my commandments, </a:t>
            </a:r>
            <a:r>
              <a:rPr lang="en-US" b="1" dirty="0">
                <a:solidFill>
                  <a:srgbClr val="FFC000"/>
                </a:solidFill>
              </a:rPr>
              <a:t>[then]</a:t>
            </a:r>
            <a:r>
              <a:rPr lang="en-US" dirty="0"/>
              <a:t> ye shall abide in my love.” </a:t>
            </a:r>
            <a:endParaRPr lang="en-US" sz="1600" dirty="0"/>
          </a:p>
        </p:txBody>
      </p:sp>
      <p:sp>
        <p:nvSpPr>
          <p:cNvPr id="100" name="Rectangle 99">
            <a:extLst>
              <a:ext uri="{FF2B5EF4-FFF2-40B4-BE49-F238E27FC236}">
                <a16:creationId xmlns:a16="http://schemas.microsoft.com/office/drawing/2014/main" id="{5D8BDBE9-72BE-43FC-AD61-5B99E38FFC24}"/>
              </a:ext>
            </a:extLst>
          </p:cNvPr>
          <p:cNvSpPr/>
          <p:nvPr/>
        </p:nvSpPr>
        <p:spPr>
          <a:xfrm>
            <a:off x="2482340" y="722227"/>
            <a:ext cx="7816307" cy="461665"/>
          </a:xfrm>
          <a:prstGeom prst="rect">
            <a:avLst/>
          </a:prstGeom>
        </p:spPr>
        <p:txBody>
          <a:bodyPr wrap="none">
            <a:spAutoFit/>
          </a:bodyPr>
          <a:lstStyle/>
          <a:p>
            <a:r>
              <a:rPr lang="en-US" sz="2400" b="1" dirty="0">
                <a:solidFill>
                  <a:srgbClr val="00FF00"/>
                </a:solidFill>
                <a:latin typeface="+mn-lt"/>
              </a:rPr>
              <a:t>Shakespeare: </a:t>
            </a:r>
            <a:r>
              <a:rPr lang="en-US" sz="2400" dirty="0">
                <a:solidFill>
                  <a:schemeClr val="bg1"/>
                </a:solidFill>
                <a:latin typeface="+mn-lt"/>
              </a:rPr>
              <a:t>“They do not love that do not show their love.”</a:t>
            </a:r>
          </a:p>
        </p:txBody>
      </p:sp>
      <p:sp>
        <p:nvSpPr>
          <p:cNvPr id="101" name="Text Box 9">
            <a:extLst>
              <a:ext uri="{FF2B5EF4-FFF2-40B4-BE49-F238E27FC236}">
                <a16:creationId xmlns:a16="http://schemas.microsoft.com/office/drawing/2014/main" id="{43CE7720-FECC-4A60-A489-49E8CACAA5D8}"/>
              </a:ext>
            </a:extLst>
          </p:cNvPr>
          <p:cNvSpPr txBox="1">
            <a:spLocks noChangeArrowheads="1"/>
          </p:cNvSpPr>
          <p:nvPr/>
        </p:nvSpPr>
        <p:spPr bwMode="auto">
          <a:xfrm>
            <a:off x="0" y="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FF00"/>
                </a:solidFill>
                <a:latin typeface="Calibri" panose="020F0502020204030204" pitchFamily="34" charset="0"/>
              </a:rPr>
              <a:t>DIVINE LOVE IS ACTIONABLE, PROPORTIONAL</a:t>
            </a:r>
          </a:p>
        </p:txBody>
      </p:sp>
    </p:spTree>
    <p:extLst>
      <p:ext uri="{BB962C8B-B14F-4D97-AF65-F5344CB8AC3E}">
        <p14:creationId xmlns:p14="http://schemas.microsoft.com/office/powerpoint/2010/main" val="237727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0" grpId="0"/>
      <p:bldP spid="76" grpId="0"/>
      <p:bldP spid="77" grpId="0"/>
      <p:bldP spid="84" grpId="0"/>
      <p:bldP spid="85" grpId="0"/>
      <p:bldP spid="86" grpId="0"/>
      <p:bldP spid="87" grpId="0"/>
      <p:bldP spid="88" grpId="0"/>
      <p:bldP spid="89" grpId="0" animBg="1"/>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16190</TotalTime>
  <Words>2999</Words>
  <Application>Microsoft Office PowerPoint</Application>
  <PresentationFormat>Widescreen</PresentationFormat>
  <Paragraphs>193</Paragraphs>
  <Slides>16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1221</cp:revision>
  <dcterms:created xsi:type="dcterms:W3CDTF">2010-04-18T05:26:50Z</dcterms:created>
  <dcterms:modified xsi:type="dcterms:W3CDTF">2022-12-28T00:21:02Z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2018-09-29T15:01:30.2848605Z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deaton@ldschurch.org</vt:lpwstr>
  </property>
  <property fmtid="{D5CDD505-2E9C-101B-9397-08002B2CF9AE}" pid="12" name="MSIP_Label_03ef5274-90b8-4b3f-8a76-b4c36a43e904_SetDate">
    <vt:lpwstr>2018-09-29T15:01:30.2848605Z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