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899" r:id="rId2"/>
    <p:sldId id="914" r:id="rId3"/>
    <p:sldId id="927" r:id="rId4"/>
    <p:sldId id="928" r:id="rId5"/>
    <p:sldId id="929" r:id="rId6"/>
    <p:sldId id="930" r:id="rId7"/>
    <p:sldId id="931" r:id="rId8"/>
    <p:sldId id="932" r:id="rId9"/>
    <p:sldId id="933" r:id="rId10"/>
    <p:sldId id="934" r:id="rId11"/>
    <p:sldId id="935" r:id="rId12"/>
    <p:sldId id="938" r:id="rId13"/>
    <p:sldId id="267" r:id="rId1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234600"/>
    <a:srgbClr val="336600"/>
    <a:srgbClr val="FFFFCC"/>
    <a:srgbClr val="2A5400"/>
    <a:srgbClr val="CCFF99"/>
    <a:srgbClr val="FDEADA"/>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85" autoAdjust="0"/>
    <p:restoredTop sz="94488" autoAdjust="0"/>
  </p:normalViewPr>
  <p:slideViewPr>
    <p:cSldViewPr>
      <p:cViewPr varScale="1">
        <p:scale>
          <a:sx n="111" d="100"/>
          <a:sy n="111" d="100"/>
        </p:scale>
        <p:origin x="342" y="102"/>
      </p:cViewPr>
      <p:guideLst>
        <p:guide orient="horz" pos="2160"/>
        <p:guide pos="3840"/>
      </p:guideLst>
    </p:cSldViewPr>
  </p:slideViewPr>
  <p:notesTextViewPr>
    <p:cViewPr>
      <p:scale>
        <a:sx n="3" d="2"/>
        <a:sy n="3" d="2"/>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defRPr>
            </a:lvl1pPr>
          </a:lstStyle>
          <a:p>
            <a:pPr>
              <a:defRPr/>
            </a:pPr>
            <a:endParaRPr lang="en-US"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CE193122-784B-4DEB-A735-954D81725D9C}" type="datetime1">
              <a:rPr lang="en-US" altLang="en-US"/>
              <a:pPr>
                <a:defRPr/>
              </a:pPr>
              <a:t>2022-12-27</a:t>
            </a:fld>
            <a:endParaRPr lang="en-US"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defRPr>
            </a:lvl1pPr>
          </a:lstStyle>
          <a:p>
            <a:pPr>
              <a:defRPr/>
            </a:pPr>
            <a:endParaRPr lang="en-US"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96DB9990-9BDA-4346-A715-8323DEBBD8E7}" type="slidenum">
              <a:rPr lang="en-US" altLang="en-US"/>
              <a:pPr>
                <a:defRPr/>
              </a:pPr>
              <a:t>‹#›</a:t>
            </a:fld>
            <a:endParaRPr lang="en-US" altLang="en-US"/>
          </a:p>
        </p:txBody>
      </p:sp>
    </p:spTree>
    <p:extLst>
      <p:ext uri="{BB962C8B-B14F-4D97-AF65-F5344CB8AC3E}">
        <p14:creationId xmlns:p14="http://schemas.microsoft.com/office/powerpoint/2010/main" val="14946144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5</a:t>
            </a:fld>
            <a:endParaRPr lang="en-US" altLang="en-US"/>
          </a:p>
        </p:txBody>
      </p:sp>
    </p:spTree>
    <p:extLst>
      <p:ext uri="{BB962C8B-B14F-4D97-AF65-F5344CB8AC3E}">
        <p14:creationId xmlns:p14="http://schemas.microsoft.com/office/powerpoint/2010/main" val="2975324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10</a:t>
            </a:fld>
            <a:endParaRPr lang="en-US" altLang="en-US"/>
          </a:p>
        </p:txBody>
      </p:sp>
    </p:spTree>
    <p:extLst>
      <p:ext uri="{BB962C8B-B14F-4D97-AF65-F5344CB8AC3E}">
        <p14:creationId xmlns:p14="http://schemas.microsoft.com/office/powerpoint/2010/main" val="3212642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12</a:t>
            </a:fld>
            <a:endParaRPr lang="en-US" altLang="en-US"/>
          </a:p>
        </p:txBody>
      </p:sp>
    </p:spTree>
    <p:extLst>
      <p:ext uri="{BB962C8B-B14F-4D97-AF65-F5344CB8AC3E}">
        <p14:creationId xmlns:p14="http://schemas.microsoft.com/office/powerpoint/2010/main" val="4152184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11684000" y="6689725"/>
            <a:ext cx="508000" cy="168275"/>
          </a:xfrm>
        </p:spPr>
        <p:txBody>
          <a:bodyPr/>
          <a:lstStyle>
            <a:lvl1pPr>
              <a:defRPr/>
            </a:lvl1pPr>
          </a:lstStyle>
          <a:p>
            <a:pPr>
              <a:defRPr/>
            </a:pPr>
            <a:fld id="{48BED0CB-436A-4EC6-BFC4-524BF37076BE}" type="slidenum">
              <a:rPr lang="en-US" altLang="en-US"/>
              <a:pPr>
                <a:defRPr/>
              </a:pPr>
              <a:t>‹#›</a:t>
            </a:fld>
            <a:endParaRPr lang="en-US" altLang="en-US"/>
          </a:p>
        </p:txBody>
      </p:sp>
      <p:sp>
        <p:nvSpPr>
          <p:cNvPr id="5" name="Footer Placeholder 1">
            <a:extLst>
              <a:ext uri="{FF2B5EF4-FFF2-40B4-BE49-F238E27FC236}">
                <a16:creationId xmlns:a16="http://schemas.microsoft.com/office/drawing/2014/main" id="{7714C901-FB5E-474A-B72C-ECB1E8B52735}"/>
              </a:ext>
            </a:extLst>
          </p:cNvPr>
          <p:cNvSpPr>
            <a:spLocks noGrp="1"/>
          </p:cNvSpPr>
          <p:nvPr>
            <p:ph type="ftr" sz="quarter" idx="11"/>
          </p:nvPr>
        </p:nvSpPr>
        <p:spPr>
          <a:xfrm>
            <a:off x="0" y="6629400"/>
            <a:ext cx="1828800" cy="228599"/>
          </a:xfrm>
        </p:spPr>
        <p:txBody>
          <a:bodyPr/>
          <a:lstStyle/>
          <a:p>
            <a:pPr>
              <a:defRPr/>
            </a:pPr>
            <a:r>
              <a:rPr lang="en-US" dirty="0"/>
              <a:t>©ChristianEternalism.com</a:t>
            </a:r>
          </a:p>
        </p:txBody>
      </p:sp>
      <p:sp>
        <p:nvSpPr>
          <p:cNvPr id="6" name="Footer Placeholder 1">
            <a:extLst>
              <a:ext uri="{FF2B5EF4-FFF2-40B4-BE49-F238E27FC236}">
                <a16:creationId xmlns:a16="http://schemas.microsoft.com/office/drawing/2014/main" id="{EB042985-C290-4156-AE63-82A15DE49170}"/>
              </a:ext>
            </a:extLst>
          </p:cNvPr>
          <p:cNvSpPr txBox="1">
            <a:spLocks/>
          </p:cNvSpPr>
          <p:nvPr userDrawn="1"/>
        </p:nvSpPr>
        <p:spPr>
          <a:xfrm>
            <a:off x="5993" y="0"/>
            <a:ext cx="603607" cy="228599"/>
          </a:xfrm>
          <a:prstGeom prst="rect">
            <a:avLst/>
          </a:prstGeom>
        </p:spPr>
        <p:txBody>
          <a:bodyPr vert="horz" lIns="91440" tIns="45720" rIns="91440" bIns="45720" rtlCol="0" anchor="ctr"/>
          <a:lstStyle>
            <a:defPPr>
              <a:defRPr lang="en-US"/>
            </a:defPPr>
            <a:lvl1pPr algn="ctr" rtl="0" eaLnBrk="1" fontAlgn="auto" hangingPunct="1">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dirty="0"/>
              <a:t>Ethics</a:t>
            </a:r>
          </a:p>
        </p:txBody>
      </p:sp>
    </p:spTree>
    <p:extLst>
      <p:ext uri="{BB962C8B-B14F-4D97-AF65-F5344CB8AC3E}">
        <p14:creationId xmlns:p14="http://schemas.microsoft.com/office/powerpoint/2010/main" val="282854206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pPr>
              <a:defRPr/>
            </a:pPr>
            <a:fld id="{21A002C1-D494-4F2F-AB01-B0CA7DD6EE82}" type="datetime1">
              <a:rPr lang="en-US" altLang="en-US" smtClean="0"/>
              <a:t>2022-12-27</a:t>
            </a:fld>
            <a:endParaRPr lang="en-US" alt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anose="020F0502020204030204" pitchFamily="34" charset="0"/>
              </a:defRPr>
            </a:lvl1pPr>
          </a:lstStyle>
          <a:p>
            <a:pPr>
              <a:defRPr/>
            </a:pPr>
            <a:r>
              <a:rPr lang="en-US" altLang="en-US"/>
              <a:t>©LDSEternalism.com</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6A11B09A-2F24-4C7E-B406-E00EFFE4891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5" r:id="rId1"/>
  </p:sldLayoutIdLst>
  <p:hf hd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F37037C-3B72-45BF-9EAE-90F2F8AB6A76}"/>
              </a:ext>
            </a:extLst>
          </p:cNvPr>
          <p:cNvSpPr>
            <a:spLocks noGrp="1"/>
          </p:cNvSpPr>
          <p:nvPr>
            <p:ph type="ftr" sz="quarter" idx="11"/>
          </p:nvPr>
        </p:nvSpPr>
        <p:spPr/>
        <p:txBody>
          <a:bodyPr/>
          <a:lstStyle/>
          <a:p>
            <a:pPr>
              <a:defRPr/>
            </a:pPr>
            <a:r>
              <a:rPr lang="en-US" dirty="0"/>
              <a:t>©ChristianEternalism.com</a:t>
            </a:r>
          </a:p>
        </p:txBody>
      </p:sp>
      <p:sp>
        <p:nvSpPr>
          <p:cNvPr id="3" name="Slide Number Placeholder 2">
            <a:extLst>
              <a:ext uri="{FF2B5EF4-FFF2-40B4-BE49-F238E27FC236}">
                <a16:creationId xmlns:a16="http://schemas.microsoft.com/office/drawing/2014/main" id="{728AEEC2-37B6-41BE-9278-0064B6791907}"/>
              </a:ext>
            </a:extLst>
          </p:cNvPr>
          <p:cNvSpPr>
            <a:spLocks noGrp="1"/>
          </p:cNvSpPr>
          <p:nvPr>
            <p:ph type="sldNum" sz="quarter" idx="12"/>
          </p:nvPr>
        </p:nvSpPr>
        <p:spPr/>
        <p:txBody>
          <a:bodyPr/>
          <a:lstStyle/>
          <a:p>
            <a:pPr>
              <a:defRPr/>
            </a:pPr>
            <a:fld id="{53429DF0-9955-4B60-96E2-2201DF02E17C}" type="slidenum">
              <a:rPr lang="en-US" altLang="en-US" smtClean="0"/>
              <a:pPr>
                <a:defRPr/>
              </a:pPr>
              <a:t>1</a:t>
            </a:fld>
            <a:endParaRPr lang="en-US" altLang="en-US" dirty="0"/>
          </a:p>
        </p:txBody>
      </p:sp>
      <p:pic>
        <p:nvPicPr>
          <p:cNvPr id="4" name="Picture 3">
            <a:extLst>
              <a:ext uri="{FF2B5EF4-FFF2-40B4-BE49-F238E27FC236}">
                <a16:creationId xmlns:a16="http://schemas.microsoft.com/office/drawing/2014/main" id="{CA13C4A4-E30D-4B77-9D81-CB4B098194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9" y="1441700"/>
            <a:ext cx="4909114" cy="4909114"/>
          </a:xfrm>
          <a:prstGeom prst="rect">
            <a:avLst/>
          </a:prstGeom>
        </p:spPr>
      </p:pic>
      <p:sp>
        <p:nvSpPr>
          <p:cNvPr id="6" name="Rectangle 5">
            <a:extLst>
              <a:ext uri="{FF2B5EF4-FFF2-40B4-BE49-F238E27FC236}">
                <a16:creationId xmlns:a16="http://schemas.microsoft.com/office/drawing/2014/main" id="{5946F93A-327B-4E2B-9B2E-60545C0B9529}"/>
              </a:ext>
            </a:extLst>
          </p:cNvPr>
          <p:cNvSpPr/>
          <p:nvPr/>
        </p:nvSpPr>
        <p:spPr>
          <a:xfrm>
            <a:off x="1560234" y="3203759"/>
            <a:ext cx="1338828" cy="1384995"/>
          </a:xfrm>
          <a:prstGeom prst="rect">
            <a:avLst/>
          </a:prstGeom>
        </p:spPr>
        <p:txBody>
          <a:bodyPr wrap="none">
            <a:spAutoFit/>
          </a:bodyPr>
          <a:lstStyle/>
          <a:p>
            <a:pPr algn="ctr"/>
            <a:r>
              <a:rPr lang="en-US" sz="2800" dirty="0">
                <a:solidFill>
                  <a:schemeClr val="bg1"/>
                </a:solidFill>
                <a:cs typeface="Arial" panose="020B0604020202020204" pitchFamily="34" charset="0"/>
              </a:rPr>
              <a:t>Abide </a:t>
            </a:r>
          </a:p>
          <a:p>
            <a:pPr algn="ctr"/>
            <a:r>
              <a:rPr lang="en-US" sz="2800" dirty="0">
                <a:solidFill>
                  <a:schemeClr val="bg1"/>
                </a:solidFill>
                <a:cs typeface="Arial" panose="020B0604020202020204" pitchFamily="34" charset="0"/>
              </a:rPr>
              <a:t>and </a:t>
            </a:r>
          </a:p>
          <a:p>
            <a:pPr algn="ctr"/>
            <a:r>
              <a:rPr lang="en-US" sz="2800" dirty="0">
                <a:solidFill>
                  <a:schemeClr val="bg1"/>
                </a:solidFill>
                <a:cs typeface="Arial" panose="020B0604020202020204" pitchFamily="34" charset="0"/>
              </a:rPr>
              <a:t>Abound</a:t>
            </a:r>
          </a:p>
        </p:txBody>
      </p:sp>
      <p:sp>
        <p:nvSpPr>
          <p:cNvPr id="7" name="Rectangle 6">
            <a:extLst>
              <a:ext uri="{FF2B5EF4-FFF2-40B4-BE49-F238E27FC236}">
                <a16:creationId xmlns:a16="http://schemas.microsoft.com/office/drawing/2014/main" id="{ABB93D74-9891-4AC0-92BF-50893BA294B5}"/>
              </a:ext>
            </a:extLst>
          </p:cNvPr>
          <p:cNvSpPr/>
          <p:nvPr/>
        </p:nvSpPr>
        <p:spPr>
          <a:xfrm>
            <a:off x="0" y="15502"/>
            <a:ext cx="12192000" cy="830997"/>
          </a:xfrm>
          <a:prstGeom prst="rect">
            <a:avLst/>
          </a:prstGeom>
        </p:spPr>
        <p:txBody>
          <a:bodyPr wrap="square">
            <a:spAutoFit/>
          </a:bodyPr>
          <a:lstStyle/>
          <a:p>
            <a:pPr algn="ctr"/>
            <a:r>
              <a:rPr lang="en-US" sz="4800" dirty="0">
                <a:solidFill>
                  <a:srgbClr val="FFFF00"/>
                </a:solidFill>
                <a:cs typeface="Arial" panose="020B0604020202020204" pitchFamily="34" charset="0"/>
              </a:rPr>
              <a:t>ETERNALISM MODULE </a:t>
            </a:r>
            <a:r>
              <a:rPr lang="en-US" sz="4800" dirty="0">
                <a:solidFill>
                  <a:srgbClr val="FFFF00"/>
                </a:solidFill>
              </a:rPr>
              <a:t>24</a:t>
            </a:r>
            <a:endParaRPr lang="en-US" sz="4800" dirty="0">
              <a:solidFill>
                <a:srgbClr val="FFFF00"/>
              </a:solidFill>
              <a:cs typeface="Arial" panose="020B0604020202020204" pitchFamily="34" charset="0"/>
            </a:endParaRPr>
          </a:p>
        </p:txBody>
      </p:sp>
      <p:sp>
        <p:nvSpPr>
          <p:cNvPr id="8" name="Text Box 13">
            <a:extLst>
              <a:ext uri="{FF2B5EF4-FFF2-40B4-BE49-F238E27FC236}">
                <a16:creationId xmlns:a16="http://schemas.microsoft.com/office/drawing/2014/main" id="{09FB126C-382A-4E3C-B94C-1A906B7664A0}"/>
              </a:ext>
            </a:extLst>
          </p:cNvPr>
          <p:cNvSpPr txBox="1">
            <a:spLocks noChangeArrowheads="1"/>
          </p:cNvSpPr>
          <p:nvPr/>
        </p:nvSpPr>
        <p:spPr bwMode="auto">
          <a:xfrm>
            <a:off x="4920343" y="3542946"/>
            <a:ext cx="726043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4516438"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4516438"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4516438"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None/>
            </a:pPr>
            <a:r>
              <a:rPr lang="en-US" altLang="en-US" sz="4000" dirty="0">
                <a:solidFill>
                  <a:srgbClr val="FFFF00"/>
                </a:solidFill>
              </a:rPr>
              <a:t>Chapter 26: Deadly Virtues</a:t>
            </a:r>
          </a:p>
          <a:p>
            <a:pPr eaLnBrk="1" hangingPunct="1">
              <a:spcBef>
                <a:spcPct val="0"/>
              </a:spcBef>
              <a:buNone/>
            </a:pPr>
            <a:r>
              <a:rPr lang="en-US" altLang="en-US" sz="4000" dirty="0">
                <a:solidFill>
                  <a:srgbClr val="FFFF00"/>
                </a:solidFill>
              </a:rPr>
              <a:t>Case 5: Conditional Examples</a:t>
            </a:r>
          </a:p>
        </p:txBody>
      </p:sp>
      <p:sp>
        <p:nvSpPr>
          <p:cNvPr id="9" name="Text Box 13">
            <a:extLst>
              <a:ext uri="{FF2B5EF4-FFF2-40B4-BE49-F238E27FC236}">
                <a16:creationId xmlns:a16="http://schemas.microsoft.com/office/drawing/2014/main" id="{CF06637D-3C31-4F29-B2D1-9421FD7E0C5A}"/>
              </a:ext>
            </a:extLst>
          </p:cNvPr>
          <p:cNvSpPr txBox="1">
            <a:spLocks noChangeArrowheads="1"/>
          </p:cNvSpPr>
          <p:nvPr/>
        </p:nvSpPr>
        <p:spPr bwMode="auto">
          <a:xfrm>
            <a:off x="4920344" y="1880320"/>
            <a:ext cx="694366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4516438"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4516438"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4516438"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None/>
            </a:pPr>
            <a:r>
              <a:rPr lang="en-US" altLang="en-US" sz="8000" dirty="0">
                <a:solidFill>
                  <a:srgbClr val="FFFF00"/>
                </a:solidFill>
              </a:rPr>
              <a:t>Ethics</a:t>
            </a:r>
          </a:p>
        </p:txBody>
      </p:sp>
    </p:spTree>
    <p:extLst>
      <p:ext uri="{BB962C8B-B14F-4D97-AF65-F5344CB8AC3E}">
        <p14:creationId xmlns:p14="http://schemas.microsoft.com/office/powerpoint/2010/main" val="295461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10</a:t>
            </a:fld>
            <a:endParaRPr lang="en-US" dirty="0"/>
          </a:p>
        </p:txBody>
      </p:sp>
      <p:sp>
        <p:nvSpPr>
          <p:cNvPr id="5" name="Text Box 26">
            <a:extLst>
              <a:ext uri="{FF2B5EF4-FFF2-40B4-BE49-F238E27FC236}">
                <a16:creationId xmlns:a16="http://schemas.microsoft.com/office/drawing/2014/main" id="{3AEC10B8-0932-4703-80CA-6C9FC0EA04C4}"/>
              </a:ext>
            </a:extLst>
          </p:cNvPr>
          <p:cNvSpPr txBox="1">
            <a:spLocks noChangeArrowheads="1"/>
          </p:cNvSpPr>
          <p:nvPr/>
        </p:nvSpPr>
        <p:spPr bwMode="auto">
          <a:xfrm>
            <a:off x="0" y="0"/>
            <a:ext cx="12192000" cy="923330"/>
          </a:xfrm>
          <a:prstGeom prst="rect">
            <a:avLst/>
          </a:prstGeom>
          <a:noFill/>
          <a:ln w="9525">
            <a:noFill/>
            <a:miter lim="800000"/>
            <a:headEnd/>
            <a:tailEnd/>
          </a:ln>
        </p:spPr>
        <p:txBody>
          <a:bodyPr wrap="square">
            <a:spAutoFit/>
          </a:bodyPr>
          <a:lstStyle/>
          <a:p>
            <a:pPr algn="ctr">
              <a:defRPr/>
            </a:pPr>
            <a:r>
              <a:rPr lang="en-US" sz="5400" dirty="0">
                <a:solidFill>
                  <a:srgbClr val="FF0000"/>
                </a:solidFill>
                <a:latin typeface="+mn-lt"/>
              </a:rPr>
              <a:t>Deadly Primacy Issues: Unconditional</a:t>
            </a:r>
          </a:p>
        </p:txBody>
      </p:sp>
      <p:grpSp>
        <p:nvGrpSpPr>
          <p:cNvPr id="6" name="Group 15">
            <a:extLst>
              <a:ext uri="{FF2B5EF4-FFF2-40B4-BE49-F238E27FC236}">
                <a16:creationId xmlns:a16="http://schemas.microsoft.com/office/drawing/2014/main" id="{9545AF13-4A33-438E-8097-450ED515A1CB}"/>
              </a:ext>
            </a:extLst>
          </p:cNvPr>
          <p:cNvGrpSpPr>
            <a:grpSpLocks/>
          </p:cNvGrpSpPr>
          <p:nvPr/>
        </p:nvGrpSpPr>
        <p:grpSpPr bwMode="auto">
          <a:xfrm>
            <a:off x="2187575" y="914400"/>
            <a:ext cx="1215338" cy="1143000"/>
            <a:chOff x="3581400" y="4517410"/>
            <a:chExt cx="1904999" cy="1828799"/>
          </a:xfrm>
        </p:grpSpPr>
        <p:grpSp>
          <p:nvGrpSpPr>
            <p:cNvPr id="7" name="Group 28">
              <a:extLst>
                <a:ext uri="{FF2B5EF4-FFF2-40B4-BE49-F238E27FC236}">
                  <a16:creationId xmlns:a16="http://schemas.microsoft.com/office/drawing/2014/main" id="{D10CFD5E-8B73-4404-91D3-B044BAAB8C6C}"/>
                </a:ext>
              </a:extLst>
            </p:cNvPr>
            <p:cNvGrpSpPr>
              <a:grpSpLocks/>
            </p:cNvGrpSpPr>
            <p:nvPr/>
          </p:nvGrpSpPr>
          <p:grpSpPr bwMode="auto">
            <a:xfrm>
              <a:off x="3581400" y="4517410"/>
              <a:ext cx="1904999" cy="1828799"/>
              <a:chOff x="2876550" y="2743200"/>
              <a:chExt cx="3352800" cy="3352800"/>
            </a:xfrm>
          </p:grpSpPr>
          <p:sp>
            <p:nvSpPr>
              <p:cNvPr id="11" name="Oval 20">
                <a:extLst>
                  <a:ext uri="{FF2B5EF4-FFF2-40B4-BE49-F238E27FC236}">
                    <a16:creationId xmlns:a16="http://schemas.microsoft.com/office/drawing/2014/main" id="{4E128294-EC24-4DBF-AE0D-463E0E68F300}"/>
                  </a:ext>
                </a:extLst>
              </p:cNvPr>
              <p:cNvSpPr>
                <a:spLocks noChangeArrowheads="1"/>
              </p:cNvSpPr>
              <p:nvPr/>
            </p:nvSpPr>
            <p:spPr bwMode="auto">
              <a:xfrm>
                <a:off x="2876550" y="2743200"/>
                <a:ext cx="3352800" cy="3352800"/>
              </a:xfrm>
              <a:prstGeom prst="ellipse">
                <a:avLst/>
              </a:prstGeom>
              <a:solidFill>
                <a:schemeClr val="bg1"/>
              </a:solidFill>
              <a:ln w="57150">
                <a:solidFill>
                  <a:srgbClr val="FF0000"/>
                </a:solidFill>
                <a:round/>
                <a:headEnd/>
                <a:tailEnd/>
              </a:ln>
            </p:spPr>
            <p:txBody>
              <a:bodyPr wrap="none" anchor="ctr"/>
              <a:lstStyle/>
              <a:p>
                <a:pPr algn="r">
                  <a:defRPr/>
                </a:pPr>
                <a:endParaRPr lang="en-US" sz="1400">
                  <a:latin typeface="+mn-lt"/>
                </a:endParaRPr>
              </a:p>
            </p:txBody>
          </p:sp>
          <p:sp>
            <p:nvSpPr>
              <p:cNvPr id="12" name="Text Box 21">
                <a:extLst>
                  <a:ext uri="{FF2B5EF4-FFF2-40B4-BE49-F238E27FC236}">
                    <a16:creationId xmlns:a16="http://schemas.microsoft.com/office/drawing/2014/main" id="{EEBE78B5-38FB-475F-83DB-8CD69AC220DD}"/>
                  </a:ext>
                </a:extLst>
              </p:cNvPr>
              <p:cNvSpPr txBox="1">
                <a:spLocks noChangeArrowheads="1"/>
              </p:cNvSpPr>
              <p:nvPr/>
            </p:nvSpPr>
            <p:spPr bwMode="auto">
              <a:xfrm>
                <a:off x="3664516" y="3261254"/>
                <a:ext cx="1779671" cy="1048552"/>
              </a:xfrm>
              <a:prstGeom prst="rect">
                <a:avLst/>
              </a:prstGeom>
              <a:noFill/>
              <a:ln w="9525">
                <a:noFill/>
                <a:miter lim="800000"/>
                <a:headEnd/>
                <a:tailEnd/>
              </a:ln>
            </p:spPr>
            <p:txBody>
              <a:bodyPr wrap="none">
                <a:spAutoFit/>
              </a:bodyPr>
              <a:lstStyle/>
              <a:p>
                <a:pPr algn="ctr">
                  <a:defRPr/>
                </a:pPr>
                <a:r>
                  <a:rPr lang="en-US" sz="1600" dirty="0">
                    <a:latin typeface="+mn-lt"/>
                  </a:rPr>
                  <a:t>	LOVE</a:t>
                </a:r>
              </a:p>
            </p:txBody>
          </p:sp>
        </p:grpSp>
        <p:sp>
          <p:nvSpPr>
            <p:cNvPr id="8" name="Text Box 21">
              <a:extLst>
                <a:ext uri="{FF2B5EF4-FFF2-40B4-BE49-F238E27FC236}">
                  <a16:creationId xmlns:a16="http://schemas.microsoft.com/office/drawing/2014/main" id="{2E27968E-3099-483F-A048-9F67CCA3DB3B}"/>
                </a:ext>
              </a:extLst>
            </p:cNvPr>
            <p:cNvSpPr txBox="1">
              <a:spLocks noChangeArrowheads="1"/>
            </p:cNvSpPr>
            <p:nvPr/>
          </p:nvSpPr>
          <p:spPr bwMode="auto">
            <a:xfrm>
              <a:off x="4119917" y="5585797"/>
              <a:ext cx="847016" cy="571937"/>
            </a:xfrm>
            <a:prstGeom prst="rect">
              <a:avLst/>
            </a:prstGeom>
            <a:noFill/>
            <a:ln w="9525">
              <a:noFill/>
              <a:miter lim="800000"/>
              <a:headEnd/>
              <a:tailEnd/>
            </a:ln>
          </p:spPr>
          <p:txBody>
            <a:bodyPr wrap="none">
              <a:spAutoFit/>
            </a:bodyPr>
            <a:lstStyle/>
            <a:p>
              <a:pPr algn="ctr">
                <a:defRPr/>
              </a:pPr>
              <a:r>
                <a:rPr lang="en-US" sz="1600" dirty="0">
                  <a:latin typeface="+mn-lt"/>
                </a:rPr>
                <a:t>LIFE</a:t>
              </a:r>
            </a:p>
          </p:txBody>
        </p:sp>
        <p:cxnSp>
          <p:nvCxnSpPr>
            <p:cNvPr id="9" name="Straight Connector 8">
              <a:extLst>
                <a:ext uri="{FF2B5EF4-FFF2-40B4-BE49-F238E27FC236}">
                  <a16:creationId xmlns:a16="http://schemas.microsoft.com/office/drawing/2014/main" id="{68B75939-60D9-4548-802A-AB7CFF99A386}"/>
                </a:ext>
              </a:extLst>
            </p:cNvPr>
            <p:cNvCxnSpPr/>
            <p:nvPr/>
          </p:nvCxnSpPr>
          <p:spPr>
            <a:xfrm>
              <a:off x="3787775" y="5438159"/>
              <a:ext cx="15239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24">
            <a:extLst>
              <a:ext uri="{FF2B5EF4-FFF2-40B4-BE49-F238E27FC236}">
                <a16:creationId xmlns:a16="http://schemas.microsoft.com/office/drawing/2014/main" id="{A5C81122-26DE-48A9-BBA7-10B4A0C7D669}"/>
              </a:ext>
            </a:extLst>
          </p:cNvPr>
          <p:cNvGrpSpPr>
            <a:grpSpLocks/>
          </p:cNvGrpSpPr>
          <p:nvPr/>
        </p:nvGrpSpPr>
        <p:grpSpPr bwMode="auto">
          <a:xfrm>
            <a:off x="4397375" y="914400"/>
            <a:ext cx="1165225" cy="1143000"/>
            <a:chOff x="3581400" y="4517410"/>
            <a:chExt cx="1904999" cy="1828799"/>
          </a:xfrm>
        </p:grpSpPr>
        <p:grpSp>
          <p:nvGrpSpPr>
            <p:cNvPr id="14" name="Group 28">
              <a:extLst>
                <a:ext uri="{FF2B5EF4-FFF2-40B4-BE49-F238E27FC236}">
                  <a16:creationId xmlns:a16="http://schemas.microsoft.com/office/drawing/2014/main" id="{DE5AE322-F68F-4E47-8EC2-06BB5B5628A6}"/>
                </a:ext>
              </a:extLst>
            </p:cNvPr>
            <p:cNvGrpSpPr>
              <a:grpSpLocks/>
            </p:cNvGrpSpPr>
            <p:nvPr/>
          </p:nvGrpSpPr>
          <p:grpSpPr bwMode="auto">
            <a:xfrm>
              <a:off x="3581400" y="4517410"/>
              <a:ext cx="1904999" cy="1828799"/>
              <a:chOff x="2876550" y="2743200"/>
              <a:chExt cx="3352800" cy="3352800"/>
            </a:xfrm>
          </p:grpSpPr>
          <p:sp>
            <p:nvSpPr>
              <p:cNvPr id="17" name="Oval 20">
                <a:extLst>
                  <a:ext uri="{FF2B5EF4-FFF2-40B4-BE49-F238E27FC236}">
                    <a16:creationId xmlns:a16="http://schemas.microsoft.com/office/drawing/2014/main" id="{E44F0B7F-C670-45E2-8EDE-56366D955B8F}"/>
                  </a:ext>
                </a:extLst>
              </p:cNvPr>
              <p:cNvSpPr>
                <a:spLocks noChangeArrowheads="1"/>
              </p:cNvSpPr>
              <p:nvPr/>
            </p:nvSpPr>
            <p:spPr bwMode="auto">
              <a:xfrm>
                <a:off x="2876550" y="2743200"/>
                <a:ext cx="3352800" cy="3352800"/>
              </a:xfrm>
              <a:prstGeom prst="ellipse">
                <a:avLst/>
              </a:prstGeom>
              <a:solidFill>
                <a:schemeClr val="bg1"/>
              </a:solidFill>
              <a:ln w="57150">
                <a:solidFill>
                  <a:srgbClr val="FF0000"/>
                </a:solidFill>
                <a:round/>
                <a:headEnd/>
                <a:tailEnd/>
              </a:ln>
            </p:spPr>
            <p:txBody>
              <a:bodyPr wrap="none" anchor="ctr"/>
              <a:lstStyle/>
              <a:p>
                <a:pPr algn="r">
                  <a:defRPr/>
                </a:pPr>
                <a:endParaRPr lang="en-US" sz="1400">
                  <a:latin typeface="+mn-lt"/>
                </a:endParaRPr>
              </a:p>
            </p:txBody>
          </p:sp>
          <p:sp>
            <p:nvSpPr>
              <p:cNvPr id="18" name="Text Box 21">
                <a:extLst>
                  <a:ext uri="{FF2B5EF4-FFF2-40B4-BE49-F238E27FC236}">
                    <a16:creationId xmlns:a16="http://schemas.microsoft.com/office/drawing/2014/main" id="{107064FA-ECCB-4C67-B5D5-D074CAF924F6}"/>
                  </a:ext>
                </a:extLst>
              </p:cNvPr>
              <p:cNvSpPr txBox="1">
                <a:spLocks noChangeArrowheads="1"/>
              </p:cNvSpPr>
              <p:nvPr/>
            </p:nvSpPr>
            <p:spPr bwMode="auto">
              <a:xfrm>
                <a:off x="3248792" y="3261254"/>
                <a:ext cx="2611112" cy="1048553"/>
              </a:xfrm>
              <a:prstGeom prst="rect">
                <a:avLst/>
              </a:prstGeom>
              <a:noFill/>
              <a:ln w="9525">
                <a:noFill/>
                <a:miter lim="800000"/>
                <a:headEnd/>
                <a:tailEnd/>
              </a:ln>
            </p:spPr>
            <p:txBody>
              <a:bodyPr wrap="none">
                <a:spAutoFit/>
              </a:bodyPr>
              <a:lstStyle/>
              <a:p>
                <a:pPr algn="ctr">
                  <a:defRPr/>
                </a:pPr>
                <a:r>
                  <a:rPr lang="en-US" sz="1600" dirty="0">
                    <a:latin typeface="+mn-lt"/>
                  </a:rPr>
                  <a:t>OTHERS</a:t>
                </a:r>
              </a:p>
            </p:txBody>
          </p:sp>
        </p:grpSp>
        <p:sp>
          <p:nvSpPr>
            <p:cNvPr id="15" name="Text Box 21">
              <a:extLst>
                <a:ext uri="{FF2B5EF4-FFF2-40B4-BE49-F238E27FC236}">
                  <a16:creationId xmlns:a16="http://schemas.microsoft.com/office/drawing/2014/main" id="{9D830972-D8B2-4540-8AB5-F2E03F5E4C67}"/>
                </a:ext>
              </a:extLst>
            </p:cNvPr>
            <p:cNvSpPr txBox="1">
              <a:spLocks noChangeArrowheads="1"/>
            </p:cNvSpPr>
            <p:nvPr/>
          </p:nvSpPr>
          <p:spPr bwMode="auto">
            <a:xfrm>
              <a:off x="4052431" y="5585798"/>
              <a:ext cx="981991" cy="571938"/>
            </a:xfrm>
            <a:prstGeom prst="rect">
              <a:avLst/>
            </a:prstGeom>
            <a:noFill/>
            <a:ln w="9525">
              <a:noFill/>
              <a:miter lim="800000"/>
              <a:headEnd/>
              <a:tailEnd/>
            </a:ln>
          </p:spPr>
          <p:txBody>
            <a:bodyPr wrap="none">
              <a:spAutoFit/>
            </a:bodyPr>
            <a:lstStyle/>
            <a:p>
              <a:pPr algn="ctr">
                <a:defRPr/>
              </a:pPr>
              <a:r>
                <a:rPr lang="en-US" sz="1600" dirty="0">
                  <a:latin typeface="+mn-lt"/>
                </a:rPr>
                <a:t>SELF</a:t>
              </a:r>
            </a:p>
          </p:txBody>
        </p:sp>
        <p:cxnSp>
          <p:nvCxnSpPr>
            <p:cNvPr id="16" name="Straight Connector 15">
              <a:extLst>
                <a:ext uri="{FF2B5EF4-FFF2-40B4-BE49-F238E27FC236}">
                  <a16:creationId xmlns:a16="http://schemas.microsoft.com/office/drawing/2014/main" id="{AB2F78E7-9465-486B-A110-BDF0541E9E89}"/>
                </a:ext>
              </a:extLst>
            </p:cNvPr>
            <p:cNvCxnSpPr/>
            <p:nvPr/>
          </p:nvCxnSpPr>
          <p:spPr>
            <a:xfrm>
              <a:off x="3787775" y="5438159"/>
              <a:ext cx="15239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30">
            <a:extLst>
              <a:ext uri="{FF2B5EF4-FFF2-40B4-BE49-F238E27FC236}">
                <a16:creationId xmlns:a16="http://schemas.microsoft.com/office/drawing/2014/main" id="{83DD6C61-50E7-4CA9-B942-E3E1BA8074C4}"/>
              </a:ext>
            </a:extLst>
          </p:cNvPr>
          <p:cNvGrpSpPr>
            <a:grpSpLocks/>
          </p:cNvGrpSpPr>
          <p:nvPr/>
        </p:nvGrpSpPr>
        <p:grpSpPr bwMode="auto">
          <a:xfrm>
            <a:off x="6607175" y="914400"/>
            <a:ext cx="1215815" cy="1143000"/>
            <a:chOff x="3581400" y="4517410"/>
            <a:chExt cx="1904999" cy="1828799"/>
          </a:xfrm>
        </p:grpSpPr>
        <p:grpSp>
          <p:nvGrpSpPr>
            <p:cNvPr id="20" name="Group 28">
              <a:extLst>
                <a:ext uri="{FF2B5EF4-FFF2-40B4-BE49-F238E27FC236}">
                  <a16:creationId xmlns:a16="http://schemas.microsoft.com/office/drawing/2014/main" id="{BAFD22D2-AEE1-4CB7-BB49-74E5D3F8EF5D}"/>
                </a:ext>
              </a:extLst>
            </p:cNvPr>
            <p:cNvGrpSpPr>
              <a:grpSpLocks/>
            </p:cNvGrpSpPr>
            <p:nvPr/>
          </p:nvGrpSpPr>
          <p:grpSpPr bwMode="auto">
            <a:xfrm>
              <a:off x="3581400" y="4517410"/>
              <a:ext cx="1904999" cy="1828799"/>
              <a:chOff x="2876550" y="2743200"/>
              <a:chExt cx="3352800" cy="3352800"/>
            </a:xfrm>
          </p:grpSpPr>
          <p:sp>
            <p:nvSpPr>
              <p:cNvPr id="23" name="Oval 20">
                <a:extLst>
                  <a:ext uri="{FF2B5EF4-FFF2-40B4-BE49-F238E27FC236}">
                    <a16:creationId xmlns:a16="http://schemas.microsoft.com/office/drawing/2014/main" id="{5BC0745E-2A7F-4A5F-845F-559318A87ED6}"/>
                  </a:ext>
                </a:extLst>
              </p:cNvPr>
              <p:cNvSpPr>
                <a:spLocks noChangeArrowheads="1"/>
              </p:cNvSpPr>
              <p:nvPr/>
            </p:nvSpPr>
            <p:spPr bwMode="auto">
              <a:xfrm>
                <a:off x="2876550" y="2743200"/>
                <a:ext cx="3352800" cy="3352800"/>
              </a:xfrm>
              <a:prstGeom prst="ellipse">
                <a:avLst/>
              </a:prstGeom>
              <a:solidFill>
                <a:schemeClr val="bg1"/>
              </a:solidFill>
              <a:ln w="57150">
                <a:solidFill>
                  <a:srgbClr val="FF0000"/>
                </a:solidFill>
                <a:round/>
                <a:headEnd/>
                <a:tailEnd/>
              </a:ln>
            </p:spPr>
            <p:txBody>
              <a:bodyPr wrap="none" anchor="ctr"/>
              <a:lstStyle/>
              <a:p>
                <a:pPr algn="r">
                  <a:defRPr/>
                </a:pPr>
                <a:endParaRPr lang="en-US" sz="1400">
                  <a:latin typeface="+mn-lt"/>
                </a:endParaRPr>
              </a:p>
            </p:txBody>
          </p:sp>
          <p:sp>
            <p:nvSpPr>
              <p:cNvPr id="24" name="Text Box 21">
                <a:extLst>
                  <a:ext uri="{FF2B5EF4-FFF2-40B4-BE49-F238E27FC236}">
                    <a16:creationId xmlns:a16="http://schemas.microsoft.com/office/drawing/2014/main" id="{42BC19D9-3C02-4BEF-A088-1D263FF7CF42}"/>
                  </a:ext>
                </a:extLst>
              </p:cNvPr>
              <p:cNvSpPr txBox="1">
                <a:spLocks noChangeArrowheads="1"/>
              </p:cNvSpPr>
              <p:nvPr/>
            </p:nvSpPr>
            <p:spPr bwMode="auto">
              <a:xfrm>
                <a:off x="3468116" y="3261254"/>
                <a:ext cx="2172472" cy="1048553"/>
              </a:xfrm>
              <a:prstGeom prst="rect">
                <a:avLst/>
              </a:prstGeom>
              <a:noFill/>
              <a:ln w="9525">
                <a:noFill/>
                <a:miter lim="800000"/>
                <a:headEnd/>
                <a:tailEnd/>
              </a:ln>
            </p:spPr>
            <p:txBody>
              <a:bodyPr wrap="none">
                <a:spAutoFit/>
              </a:bodyPr>
              <a:lstStyle/>
              <a:p>
                <a:pPr algn="ctr">
                  <a:defRPr/>
                </a:pPr>
                <a:r>
                  <a:rPr lang="en-US" sz="1600" dirty="0">
                    <a:latin typeface="+mn-lt"/>
                  </a:rPr>
                  <a:t>RIGHT</a:t>
                </a:r>
              </a:p>
            </p:txBody>
          </p:sp>
        </p:grpSp>
        <p:sp>
          <p:nvSpPr>
            <p:cNvPr id="21" name="Text Box 21">
              <a:extLst>
                <a:ext uri="{FF2B5EF4-FFF2-40B4-BE49-F238E27FC236}">
                  <a16:creationId xmlns:a16="http://schemas.microsoft.com/office/drawing/2014/main" id="{FD74D378-9556-4735-ADB7-7072B116038D}"/>
                </a:ext>
              </a:extLst>
            </p:cNvPr>
            <p:cNvSpPr txBox="1">
              <a:spLocks noChangeArrowheads="1"/>
            </p:cNvSpPr>
            <p:nvPr/>
          </p:nvSpPr>
          <p:spPr bwMode="auto">
            <a:xfrm>
              <a:off x="3920029" y="5585798"/>
              <a:ext cx="1248381" cy="571938"/>
            </a:xfrm>
            <a:prstGeom prst="rect">
              <a:avLst/>
            </a:prstGeom>
            <a:noFill/>
            <a:ln w="9525">
              <a:noFill/>
              <a:miter lim="800000"/>
              <a:headEnd/>
              <a:tailEnd/>
            </a:ln>
          </p:spPr>
          <p:txBody>
            <a:bodyPr wrap="none">
              <a:spAutoFit/>
            </a:bodyPr>
            <a:lstStyle/>
            <a:p>
              <a:pPr algn="ctr">
                <a:defRPr/>
              </a:pPr>
              <a:r>
                <a:rPr lang="en-US" sz="1600" dirty="0">
                  <a:latin typeface="+mn-lt"/>
                </a:rPr>
                <a:t>GOOD</a:t>
              </a:r>
            </a:p>
          </p:txBody>
        </p:sp>
        <p:cxnSp>
          <p:nvCxnSpPr>
            <p:cNvPr id="22" name="Straight Connector 21">
              <a:extLst>
                <a:ext uri="{FF2B5EF4-FFF2-40B4-BE49-F238E27FC236}">
                  <a16:creationId xmlns:a16="http://schemas.microsoft.com/office/drawing/2014/main" id="{A2939BFF-AD8B-48E6-ABD3-0B8262E197D0}"/>
                </a:ext>
              </a:extLst>
            </p:cNvPr>
            <p:cNvCxnSpPr/>
            <p:nvPr/>
          </p:nvCxnSpPr>
          <p:spPr>
            <a:xfrm>
              <a:off x="3787775" y="5438159"/>
              <a:ext cx="15239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oup 36">
            <a:extLst>
              <a:ext uri="{FF2B5EF4-FFF2-40B4-BE49-F238E27FC236}">
                <a16:creationId xmlns:a16="http://schemas.microsoft.com/office/drawing/2014/main" id="{7827D187-678C-4576-9E4B-3B146C5DCBDB}"/>
              </a:ext>
            </a:extLst>
          </p:cNvPr>
          <p:cNvGrpSpPr>
            <a:grpSpLocks/>
          </p:cNvGrpSpPr>
          <p:nvPr/>
        </p:nvGrpSpPr>
        <p:grpSpPr bwMode="auto">
          <a:xfrm>
            <a:off x="8812888" y="914400"/>
            <a:ext cx="1245512" cy="1143000"/>
            <a:chOff x="3574249" y="4517410"/>
            <a:chExt cx="1951529" cy="1828799"/>
          </a:xfrm>
        </p:grpSpPr>
        <p:grpSp>
          <p:nvGrpSpPr>
            <p:cNvPr id="26" name="Group 28">
              <a:extLst>
                <a:ext uri="{FF2B5EF4-FFF2-40B4-BE49-F238E27FC236}">
                  <a16:creationId xmlns:a16="http://schemas.microsoft.com/office/drawing/2014/main" id="{8978C0EE-052D-42B4-B557-BA5BFDEA4313}"/>
                </a:ext>
              </a:extLst>
            </p:cNvPr>
            <p:cNvGrpSpPr>
              <a:grpSpLocks/>
            </p:cNvGrpSpPr>
            <p:nvPr/>
          </p:nvGrpSpPr>
          <p:grpSpPr bwMode="auto">
            <a:xfrm>
              <a:off x="3581400" y="4517410"/>
              <a:ext cx="1904999" cy="1828799"/>
              <a:chOff x="2876550" y="2743200"/>
              <a:chExt cx="3352800" cy="3352800"/>
            </a:xfrm>
          </p:grpSpPr>
          <p:sp>
            <p:nvSpPr>
              <p:cNvPr id="29" name="Oval 20">
                <a:extLst>
                  <a:ext uri="{FF2B5EF4-FFF2-40B4-BE49-F238E27FC236}">
                    <a16:creationId xmlns:a16="http://schemas.microsoft.com/office/drawing/2014/main" id="{E24FC7CF-36F1-475D-AC9B-89C98732A9E3}"/>
                  </a:ext>
                </a:extLst>
              </p:cNvPr>
              <p:cNvSpPr>
                <a:spLocks noChangeArrowheads="1"/>
              </p:cNvSpPr>
              <p:nvPr/>
            </p:nvSpPr>
            <p:spPr bwMode="auto">
              <a:xfrm>
                <a:off x="2876550" y="2743200"/>
                <a:ext cx="3352800" cy="3352800"/>
              </a:xfrm>
              <a:prstGeom prst="ellipse">
                <a:avLst/>
              </a:prstGeom>
              <a:solidFill>
                <a:schemeClr val="bg1"/>
              </a:solidFill>
              <a:ln w="57150">
                <a:solidFill>
                  <a:srgbClr val="FF0000"/>
                </a:solidFill>
                <a:round/>
                <a:headEnd/>
                <a:tailEnd/>
              </a:ln>
            </p:spPr>
            <p:txBody>
              <a:bodyPr wrap="none" anchor="ctr"/>
              <a:lstStyle/>
              <a:p>
                <a:pPr algn="r">
                  <a:defRPr/>
                </a:pPr>
                <a:endParaRPr lang="en-US" sz="1400">
                  <a:latin typeface="+mn-lt"/>
                </a:endParaRPr>
              </a:p>
            </p:txBody>
          </p:sp>
          <p:sp>
            <p:nvSpPr>
              <p:cNvPr id="30" name="Text Box 21">
                <a:extLst>
                  <a:ext uri="{FF2B5EF4-FFF2-40B4-BE49-F238E27FC236}">
                    <a16:creationId xmlns:a16="http://schemas.microsoft.com/office/drawing/2014/main" id="{874D0452-9912-46E9-8BEA-7374B61093A6}"/>
                  </a:ext>
                </a:extLst>
              </p:cNvPr>
              <p:cNvSpPr txBox="1">
                <a:spLocks noChangeArrowheads="1"/>
              </p:cNvSpPr>
              <p:nvPr/>
            </p:nvSpPr>
            <p:spPr bwMode="auto">
              <a:xfrm>
                <a:off x="3566817" y="3261254"/>
                <a:ext cx="1975065" cy="1048553"/>
              </a:xfrm>
              <a:prstGeom prst="rect">
                <a:avLst/>
              </a:prstGeom>
              <a:noFill/>
              <a:ln w="9525">
                <a:noFill/>
                <a:miter lim="800000"/>
                <a:headEnd/>
                <a:tailEnd/>
              </a:ln>
            </p:spPr>
            <p:txBody>
              <a:bodyPr wrap="none">
                <a:spAutoFit/>
              </a:bodyPr>
              <a:lstStyle/>
              <a:p>
                <a:pPr algn="ctr">
                  <a:defRPr/>
                </a:pPr>
                <a:r>
                  <a:rPr lang="en-US" sz="1600" dirty="0">
                    <a:latin typeface="+mn-lt"/>
                  </a:rPr>
                  <a:t>DUTY</a:t>
                </a:r>
              </a:p>
            </p:txBody>
          </p:sp>
        </p:grpSp>
        <p:sp>
          <p:nvSpPr>
            <p:cNvPr id="27" name="Text Box 21">
              <a:extLst>
                <a:ext uri="{FF2B5EF4-FFF2-40B4-BE49-F238E27FC236}">
                  <a16:creationId xmlns:a16="http://schemas.microsoft.com/office/drawing/2014/main" id="{20E00F25-62A6-4F5D-8121-F0146BA23E8D}"/>
                </a:ext>
              </a:extLst>
            </p:cNvPr>
            <p:cNvSpPr txBox="1">
              <a:spLocks noChangeArrowheads="1"/>
            </p:cNvSpPr>
            <p:nvPr/>
          </p:nvSpPr>
          <p:spPr bwMode="auto">
            <a:xfrm>
              <a:off x="3574249" y="5496144"/>
              <a:ext cx="1951529" cy="571938"/>
            </a:xfrm>
            <a:prstGeom prst="rect">
              <a:avLst/>
            </a:prstGeom>
            <a:noFill/>
            <a:ln w="9525">
              <a:noFill/>
              <a:miter lim="800000"/>
              <a:headEnd/>
              <a:tailEnd/>
            </a:ln>
          </p:spPr>
          <p:txBody>
            <a:bodyPr wrap="none">
              <a:spAutoFit/>
            </a:bodyPr>
            <a:lstStyle/>
            <a:p>
              <a:pPr algn="ctr">
                <a:defRPr/>
              </a:pPr>
              <a:r>
                <a:rPr lang="en-US" sz="1600" dirty="0">
                  <a:latin typeface="+mn-lt"/>
                </a:rPr>
                <a:t>HAPPINESS</a:t>
              </a:r>
            </a:p>
          </p:txBody>
        </p:sp>
        <p:cxnSp>
          <p:nvCxnSpPr>
            <p:cNvPr id="28" name="Straight Connector 27">
              <a:extLst>
                <a:ext uri="{FF2B5EF4-FFF2-40B4-BE49-F238E27FC236}">
                  <a16:creationId xmlns:a16="http://schemas.microsoft.com/office/drawing/2014/main" id="{5BBF3BC8-856A-479E-954F-BC5ABEE7A748}"/>
                </a:ext>
              </a:extLst>
            </p:cNvPr>
            <p:cNvCxnSpPr/>
            <p:nvPr/>
          </p:nvCxnSpPr>
          <p:spPr>
            <a:xfrm>
              <a:off x="3787775" y="5438159"/>
              <a:ext cx="15239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0C515662-64BC-4CFE-B0ED-D2AE83D753A0}"/>
              </a:ext>
            </a:extLst>
          </p:cNvPr>
          <p:cNvSpPr/>
          <p:nvPr/>
        </p:nvSpPr>
        <p:spPr>
          <a:xfrm>
            <a:off x="342901" y="2209800"/>
            <a:ext cx="11658599" cy="1538883"/>
          </a:xfrm>
          <a:prstGeom prst="rect">
            <a:avLst/>
          </a:prstGeom>
        </p:spPr>
        <p:txBody>
          <a:bodyPr wrap="square">
            <a:spAutoFit/>
          </a:bodyPr>
          <a:lstStyle/>
          <a:p>
            <a:r>
              <a:rPr lang="en-US" sz="2000" dirty="0">
                <a:solidFill>
                  <a:srgbClr val="00FF00"/>
                </a:solidFill>
                <a:latin typeface="+mn-lt"/>
              </a:rPr>
              <a:t>President Russell M. Nelson: </a:t>
            </a:r>
            <a:r>
              <a:rPr lang="en-US" sz="2000" dirty="0">
                <a:solidFill>
                  <a:schemeClr val="bg1"/>
                </a:solidFill>
                <a:latin typeface="+mn-lt"/>
              </a:rPr>
              <a:t>“In today’s world trembling with </a:t>
            </a:r>
            <a:r>
              <a:rPr lang="en-US" sz="2000" dirty="0">
                <a:solidFill>
                  <a:srgbClr val="FF0000"/>
                </a:solidFill>
                <a:latin typeface="+mn-lt"/>
              </a:rPr>
              <a:t>terror</a:t>
            </a:r>
            <a:r>
              <a:rPr lang="en-US" sz="2000" dirty="0">
                <a:solidFill>
                  <a:schemeClr val="bg1"/>
                </a:solidFill>
                <a:latin typeface="+mn-lt"/>
              </a:rPr>
              <a:t> and hatred, our knowledge of divine love is of utmost importance... While divine love can be called perfect, infinite, enduring, and universal, it cannot be characterized as </a:t>
            </a:r>
            <a:r>
              <a:rPr lang="en-US" sz="2000" dirty="0">
                <a:solidFill>
                  <a:srgbClr val="FF0000"/>
                </a:solidFill>
                <a:latin typeface="+mn-lt"/>
              </a:rPr>
              <a:t>unconditional</a:t>
            </a:r>
            <a:r>
              <a:rPr lang="en-US" sz="2000" dirty="0">
                <a:solidFill>
                  <a:schemeClr val="bg1"/>
                </a:solidFill>
                <a:latin typeface="+mn-lt"/>
              </a:rPr>
              <a:t>. The word does not appear in the scriptures … The full flower of divine love and our greatest blessings from that love are </a:t>
            </a:r>
            <a:r>
              <a:rPr lang="en-US" sz="2000" dirty="0">
                <a:solidFill>
                  <a:srgbClr val="00FF00"/>
                </a:solidFill>
                <a:latin typeface="+mn-lt"/>
              </a:rPr>
              <a:t>conditional</a:t>
            </a:r>
            <a:r>
              <a:rPr lang="en-US" sz="2000" dirty="0">
                <a:solidFill>
                  <a:schemeClr val="bg1"/>
                </a:solidFill>
                <a:latin typeface="+mn-lt"/>
              </a:rPr>
              <a:t>—predicated upon our </a:t>
            </a:r>
            <a:r>
              <a:rPr lang="en-US" sz="2000" dirty="0">
                <a:solidFill>
                  <a:srgbClr val="00FF00"/>
                </a:solidFill>
                <a:latin typeface="+mn-lt"/>
              </a:rPr>
              <a:t>obedience to eternal law</a:t>
            </a:r>
            <a:r>
              <a:rPr lang="en-US" sz="2000" dirty="0">
                <a:solidFill>
                  <a:schemeClr val="bg1"/>
                </a:solidFill>
                <a:latin typeface="+mn-lt"/>
              </a:rPr>
              <a:t>.” </a:t>
            </a:r>
          </a:p>
          <a:p>
            <a:r>
              <a:rPr lang="en-US" sz="1400" dirty="0">
                <a:solidFill>
                  <a:schemeClr val="bg1"/>
                </a:solidFill>
                <a:latin typeface="+mn-lt"/>
              </a:rPr>
              <a:t>(“Divine Love”, Feb. 2003 Ensign)</a:t>
            </a:r>
          </a:p>
        </p:txBody>
      </p:sp>
      <p:sp>
        <p:nvSpPr>
          <p:cNvPr id="32" name="Text Box 26">
            <a:extLst>
              <a:ext uri="{FF2B5EF4-FFF2-40B4-BE49-F238E27FC236}">
                <a16:creationId xmlns:a16="http://schemas.microsoft.com/office/drawing/2014/main" id="{E7CAC9B5-B3FB-4204-8B38-B23DCDFCBB74}"/>
              </a:ext>
            </a:extLst>
          </p:cNvPr>
          <p:cNvSpPr txBox="1">
            <a:spLocks noChangeArrowheads="1"/>
          </p:cNvSpPr>
          <p:nvPr/>
        </p:nvSpPr>
        <p:spPr bwMode="auto">
          <a:xfrm>
            <a:off x="0" y="3877270"/>
            <a:ext cx="12192000" cy="923330"/>
          </a:xfrm>
          <a:prstGeom prst="rect">
            <a:avLst/>
          </a:prstGeom>
          <a:noFill/>
          <a:ln w="9525">
            <a:noFill/>
            <a:miter lim="800000"/>
            <a:headEnd/>
            <a:tailEnd/>
          </a:ln>
        </p:spPr>
        <p:txBody>
          <a:bodyPr wrap="square">
            <a:spAutoFit/>
          </a:bodyPr>
          <a:lstStyle/>
          <a:p>
            <a:pPr algn="ctr">
              <a:defRPr/>
            </a:pPr>
            <a:r>
              <a:rPr lang="en-US" sz="5400" dirty="0">
                <a:solidFill>
                  <a:srgbClr val="00FF00"/>
                </a:solidFill>
                <a:latin typeface="+mn-lt"/>
              </a:rPr>
              <a:t>Divine Love Is A Verb: Actionable</a:t>
            </a:r>
          </a:p>
        </p:txBody>
      </p:sp>
      <p:sp>
        <p:nvSpPr>
          <p:cNvPr id="3" name="Rectangle 2">
            <a:extLst>
              <a:ext uri="{FF2B5EF4-FFF2-40B4-BE49-F238E27FC236}">
                <a16:creationId xmlns:a16="http://schemas.microsoft.com/office/drawing/2014/main" id="{C106000B-D6CE-460A-B4AE-73EA2561A1AC}"/>
              </a:ext>
            </a:extLst>
          </p:cNvPr>
          <p:cNvSpPr/>
          <p:nvPr/>
        </p:nvSpPr>
        <p:spPr>
          <a:xfrm>
            <a:off x="342900" y="4781490"/>
            <a:ext cx="11658599" cy="400110"/>
          </a:xfrm>
          <a:prstGeom prst="rect">
            <a:avLst/>
          </a:prstGeom>
        </p:spPr>
        <p:txBody>
          <a:bodyPr wrap="square">
            <a:spAutoFit/>
          </a:bodyPr>
          <a:lstStyle/>
          <a:p>
            <a:r>
              <a:rPr lang="en-US" sz="2000" dirty="0">
                <a:solidFill>
                  <a:srgbClr val="00FF00"/>
                </a:solidFill>
                <a:latin typeface="+mn-lt"/>
              </a:rPr>
              <a:t>William Shakespeare: </a:t>
            </a:r>
            <a:r>
              <a:rPr lang="en-US" sz="2000" i="1" dirty="0">
                <a:solidFill>
                  <a:schemeClr val="bg1"/>
                </a:solidFill>
                <a:latin typeface="+mn-lt"/>
              </a:rPr>
              <a:t>“</a:t>
            </a:r>
            <a:r>
              <a:rPr lang="en-US" sz="2000" dirty="0">
                <a:solidFill>
                  <a:schemeClr val="bg1"/>
                </a:solidFill>
                <a:latin typeface="+mn-lt"/>
              </a:rPr>
              <a:t>They do not love that do not </a:t>
            </a:r>
            <a:r>
              <a:rPr lang="en-US" sz="2000" dirty="0">
                <a:solidFill>
                  <a:srgbClr val="00FF00"/>
                </a:solidFill>
                <a:latin typeface="+mn-lt"/>
              </a:rPr>
              <a:t>show</a:t>
            </a:r>
            <a:r>
              <a:rPr lang="en-US" sz="2000" dirty="0">
                <a:solidFill>
                  <a:schemeClr val="bg1"/>
                </a:solidFill>
                <a:latin typeface="+mn-lt"/>
              </a:rPr>
              <a:t> their love.” </a:t>
            </a:r>
            <a:r>
              <a:rPr lang="en-US" sz="1400" dirty="0">
                <a:solidFill>
                  <a:schemeClr val="bg1"/>
                </a:solidFill>
                <a:latin typeface="+mn-lt"/>
              </a:rPr>
              <a:t>(Two Gentlemen of Verona", Act 1, Scene II) </a:t>
            </a:r>
          </a:p>
        </p:txBody>
      </p:sp>
      <p:sp>
        <p:nvSpPr>
          <p:cNvPr id="35" name="Rectangle 34">
            <a:extLst>
              <a:ext uri="{FF2B5EF4-FFF2-40B4-BE49-F238E27FC236}">
                <a16:creationId xmlns:a16="http://schemas.microsoft.com/office/drawing/2014/main" id="{0A0AB300-9C92-4777-8A76-BE96E1697342}"/>
              </a:ext>
            </a:extLst>
          </p:cNvPr>
          <p:cNvSpPr/>
          <p:nvPr/>
        </p:nvSpPr>
        <p:spPr>
          <a:xfrm>
            <a:off x="304800" y="5159514"/>
            <a:ext cx="11729241" cy="707886"/>
          </a:xfrm>
          <a:prstGeom prst="rect">
            <a:avLst/>
          </a:prstGeom>
        </p:spPr>
        <p:txBody>
          <a:bodyPr wrap="square">
            <a:spAutoFit/>
          </a:bodyPr>
          <a:lstStyle/>
          <a:p>
            <a:r>
              <a:rPr lang="en-US" sz="2000" dirty="0">
                <a:solidFill>
                  <a:srgbClr val="00FF00"/>
                </a:solidFill>
                <a:latin typeface="+mn-lt"/>
              </a:rPr>
              <a:t>John 15:10 </a:t>
            </a:r>
            <a:r>
              <a:rPr lang="en-US" sz="2000" dirty="0">
                <a:solidFill>
                  <a:schemeClr val="bg1"/>
                </a:solidFill>
                <a:latin typeface="+mn-lt"/>
              </a:rPr>
              <a:t>“</a:t>
            </a:r>
            <a:r>
              <a:rPr lang="en-US" sz="2000" b="1" dirty="0">
                <a:solidFill>
                  <a:srgbClr val="FFFF00"/>
                </a:solidFill>
                <a:latin typeface="+mn-lt"/>
              </a:rPr>
              <a:t>If</a:t>
            </a:r>
            <a:r>
              <a:rPr lang="en-US" sz="2000" dirty="0">
                <a:solidFill>
                  <a:schemeClr val="bg1"/>
                </a:solidFill>
                <a:latin typeface="+mn-lt"/>
              </a:rPr>
              <a:t> ye keep my commandments, </a:t>
            </a:r>
            <a:r>
              <a:rPr lang="en-US" sz="2000" b="1" dirty="0">
                <a:solidFill>
                  <a:srgbClr val="FFFF00"/>
                </a:solidFill>
                <a:latin typeface="+mn-lt"/>
              </a:rPr>
              <a:t>[then] </a:t>
            </a:r>
            <a:r>
              <a:rPr lang="en-US" sz="2000" dirty="0">
                <a:solidFill>
                  <a:schemeClr val="bg1"/>
                </a:solidFill>
                <a:latin typeface="+mn-lt"/>
              </a:rPr>
              <a:t>ye shall abide in my </a:t>
            </a:r>
            <a:r>
              <a:rPr lang="en-US" sz="2000" dirty="0">
                <a:solidFill>
                  <a:srgbClr val="00FF00"/>
                </a:solidFill>
                <a:latin typeface="+mn-lt"/>
              </a:rPr>
              <a:t>love</a:t>
            </a:r>
            <a:r>
              <a:rPr lang="en-US" sz="2000" dirty="0">
                <a:solidFill>
                  <a:schemeClr val="bg1"/>
                </a:solidFill>
                <a:latin typeface="+mn-lt"/>
              </a:rPr>
              <a:t>; even as I have kept my Father's commandments, and abide in his love.”</a:t>
            </a:r>
          </a:p>
        </p:txBody>
      </p:sp>
      <p:sp>
        <p:nvSpPr>
          <p:cNvPr id="37" name="Rectangle 36">
            <a:extLst>
              <a:ext uri="{FF2B5EF4-FFF2-40B4-BE49-F238E27FC236}">
                <a16:creationId xmlns:a16="http://schemas.microsoft.com/office/drawing/2014/main" id="{665E4915-DD38-4684-9614-92F043A3197D}"/>
              </a:ext>
            </a:extLst>
          </p:cNvPr>
          <p:cNvSpPr/>
          <p:nvPr/>
        </p:nvSpPr>
        <p:spPr>
          <a:xfrm>
            <a:off x="342901" y="5845314"/>
            <a:ext cx="11658598" cy="707886"/>
          </a:xfrm>
          <a:prstGeom prst="rect">
            <a:avLst/>
          </a:prstGeom>
        </p:spPr>
        <p:txBody>
          <a:bodyPr wrap="square">
            <a:spAutoFit/>
          </a:bodyPr>
          <a:lstStyle/>
          <a:p>
            <a:r>
              <a:rPr lang="en-US" sz="2000" dirty="0">
                <a:solidFill>
                  <a:srgbClr val="00FF00"/>
                </a:solidFill>
                <a:latin typeface="+mn-lt"/>
              </a:rPr>
              <a:t>D&amp;C 95:12 </a:t>
            </a:r>
            <a:r>
              <a:rPr lang="en-US" sz="2000" dirty="0">
                <a:solidFill>
                  <a:schemeClr val="bg1"/>
                </a:solidFill>
                <a:latin typeface="+mn-lt"/>
              </a:rPr>
              <a:t>“</a:t>
            </a:r>
            <a:r>
              <a:rPr lang="en-US" sz="2000" b="1" dirty="0">
                <a:solidFill>
                  <a:srgbClr val="FFFF00"/>
                </a:solidFill>
                <a:latin typeface="+mn-lt"/>
              </a:rPr>
              <a:t>If</a:t>
            </a:r>
            <a:r>
              <a:rPr lang="en-US" sz="2000" dirty="0">
                <a:solidFill>
                  <a:schemeClr val="bg1"/>
                </a:solidFill>
                <a:latin typeface="+mn-lt"/>
              </a:rPr>
              <a:t> you keep </a:t>
            </a:r>
            <a:r>
              <a:rPr lang="en-US" sz="2000" dirty="0">
                <a:solidFill>
                  <a:srgbClr val="FF0000"/>
                </a:solidFill>
                <a:latin typeface="+mn-lt"/>
              </a:rPr>
              <a:t>not</a:t>
            </a:r>
            <a:r>
              <a:rPr lang="en-US" sz="2000" dirty="0">
                <a:solidFill>
                  <a:schemeClr val="bg1"/>
                </a:solidFill>
                <a:latin typeface="+mn-lt"/>
              </a:rPr>
              <a:t> my commandments, </a:t>
            </a:r>
            <a:r>
              <a:rPr lang="en-US" sz="2000" b="1" dirty="0">
                <a:solidFill>
                  <a:srgbClr val="FFFF00"/>
                </a:solidFill>
                <a:latin typeface="+mn-lt"/>
              </a:rPr>
              <a:t>[then] </a:t>
            </a:r>
            <a:r>
              <a:rPr lang="en-US" sz="2000" dirty="0">
                <a:solidFill>
                  <a:schemeClr val="bg1"/>
                </a:solidFill>
                <a:latin typeface="+mn-lt"/>
              </a:rPr>
              <a:t>the </a:t>
            </a:r>
            <a:r>
              <a:rPr lang="en-US" sz="2000" dirty="0">
                <a:solidFill>
                  <a:srgbClr val="00FF00"/>
                </a:solidFill>
                <a:latin typeface="+mn-lt"/>
              </a:rPr>
              <a:t>love</a:t>
            </a:r>
            <a:r>
              <a:rPr lang="en-US" sz="2000" dirty="0">
                <a:solidFill>
                  <a:schemeClr val="bg1"/>
                </a:solidFill>
                <a:latin typeface="+mn-lt"/>
              </a:rPr>
              <a:t> of the Father shall </a:t>
            </a:r>
            <a:r>
              <a:rPr lang="en-US" sz="2000" dirty="0">
                <a:solidFill>
                  <a:srgbClr val="FF0000"/>
                </a:solidFill>
                <a:latin typeface="+mn-lt"/>
              </a:rPr>
              <a:t>not</a:t>
            </a:r>
            <a:r>
              <a:rPr lang="en-US" sz="2000" dirty="0">
                <a:solidFill>
                  <a:schemeClr val="bg1"/>
                </a:solidFill>
                <a:latin typeface="+mn-lt"/>
              </a:rPr>
              <a:t> continue with you, therefore you shall walk in </a:t>
            </a:r>
            <a:r>
              <a:rPr lang="en-US" sz="2000" dirty="0">
                <a:solidFill>
                  <a:srgbClr val="FF0000"/>
                </a:solidFill>
                <a:latin typeface="+mn-lt"/>
              </a:rPr>
              <a:t>darkness</a:t>
            </a:r>
            <a:r>
              <a:rPr lang="en-US" sz="2000" dirty="0">
                <a:solidFill>
                  <a:schemeClr val="bg1"/>
                </a:solidFill>
                <a:latin typeface="+mn-lt"/>
              </a:rPr>
              <a:t>.”</a:t>
            </a:r>
          </a:p>
        </p:txBody>
      </p:sp>
    </p:spTree>
    <p:extLst>
      <p:ext uri="{BB962C8B-B14F-4D97-AF65-F5344CB8AC3E}">
        <p14:creationId xmlns:p14="http://schemas.microsoft.com/office/powerpoint/2010/main" val="44860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2" grpId="0"/>
      <p:bldP spid="3"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11</a:t>
            </a:fld>
            <a:endParaRPr lang="en-US" dirty="0"/>
          </a:p>
        </p:txBody>
      </p:sp>
      <p:sp>
        <p:nvSpPr>
          <p:cNvPr id="5" name="Text Box 4">
            <a:extLst>
              <a:ext uri="{FF2B5EF4-FFF2-40B4-BE49-F238E27FC236}">
                <a16:creationId xmlns:a16="http://schemas.microsoft.com/office/drawing/2014/main" id="{02A1474C-CDE0-4205-AC84-76D18D44AD59}"/>
              </a:ext>
            </a:extLst>
          </p:cNvPr>
          <p:cNvSpPr txBox="1">
            <a:spLocks noChangeArrowheads="1"/>
          </p:cNvSpPr>
          <p:nvPr/>
        </p:nvSpPr>
        <p:spPr bwMode="auto">
          <a:xfrm>
            <a:off x="4977526" y="-25403"/>
            <a:ext cx="1992212" cy="461665"/>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2400" b="1" dirty="0">
                <a:solidFill>
                  <a:srgbClr val="00FF00"/>
                </a:solidFill>
                <a:effectLst>
                  <a:outerShdw blurRad="38100" dist="38100" dir="2700000" algn="tl">
                    <a:srgbClr val="000000">
                      <a:alpha val="43137"/>
                    </a:srgbClr>
                  </a:outerShdw>
                </a:effectLst>
                <a:latin typeface="Calibri" pitchFamily="34" charset="0"/>
                <a:cs typeface="Calibri" pitchFamily="34" charset="0"/>
              </a:rPr>
              <a:t>CONDITIONAL</a:t>
            </a:r>
          </a:p>
        </p:txBody>
      </p:sp>
      <p:sp>
        <p:nvSpPr>
          <p:cNvPr id="6" name="Text Box 5">
            <a:extLst>
              <a:ext uri="{FF2B5EF4-FFF2-40B4-BE49-F238E27FC236}">
                <a16:creationId xmlns:a16="http://schemas.microsoft.com/office/drawing/2014/main" id="{B6836A3A-9351-4AFD-B565-0116633CEC85}"/>
              </a:ext>
            </a:extLst>
          </p:cNvPr>
          <p:cNvSpPr txBox="1">
            <a:spLocks noChangeArrowheads="1"/>
          </p:cNvSpPr>
          <p:nvPr/>
        </p:nvSpPr>
        <p:spPr bwMode="auto">
          <a:xfrm>
            <a:off x="7217679" y="-15876"/>
            <a:ext cx="2764521" cy="461665"/>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2400" b="1" dirty="0">
                <a:solidFill>
                  <a:srgbClr val="FF0000"/>
                </a:solidFill>
                <a:effectLst>
                  <a:outerShdw blurRad="38100" dist="38100" dir="2700000" algn="tl">
                    <a:srgbClr val="000000">
                      <a:alpha val="43137"/>
                    </a:srgbClr>
                  </a:outerShdw>
                </a:effectLst>
                <a:latin typeface="Calibri" pitchFamily="34" charset="0"/>
                <a:cs typeface="Calibri" pitchFamily="34" charset="0"/>
              </a:rPr>
              <a:t>UNCONDITIONAL</a:t>
            </a:r>
          </a:p>
        </p:txBody>
      </p:sp>
      <p:cxnSp>
        <p:nvCxnSpPr>
          <p:cNvPr id="7" name="Straight Connector 6">
            <a:extLst>
              <a:ext uri="{FF2B5EF4-FFF2-40B4-BE49-F238E27FC236}">
                <a16:creationId xmlns:a16="http://schemas.microsoft.com/office/drawing/2014/main" id="{57B5AA4A-01FD-47F6-AD80-37A78DDF4CB7}"/>
              </a:ext>
            </a:extLst>
          </p:cNvPr>
          <p:cNvCxnSpPr/>
          <p:nvPr/>
        </p:nvCxnSpPr>
        <p:spPr>
          <a:xfrm rot="5400000">
            <a:off x="1409221" y="3429000"/>
            <a:ext cx="6858000" cy="31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Box 16">
            <a:extLst>
              <a:ext uri="{FF2B5EF4-FFF2-40B4-BE49-F238E27FC236}">
                <a16:creationId xmlns:a16="http://schemas.microsoft.com/office/drawing/2014/main" id="{D5657DEF-F53E-47BF-AAB0-77E0F8B3BA59}"/>
              </a:ext>
            </a:extLst>
          </p:cNvPr>
          <p:cNvSpPr txBox="1">
            <a:spLocks noChangeArrowheads="1"/>
          </p:cNvSpPr>
          <p:nvPr/>
        </p:nvSpPr>
        <p:spPr bwMode="auto">
          <a:xfrm>
            <a:off x="659716" y="1644925"/>
            <a:ext cx="1676400" cy="369888"/>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a:solidFill>
                  <a:srgbClr val="FFFF00"/>
                </a:solidFill>
                <a:effectLst>
                  <a:outerShdw blurRad="38100" dist="38100" dir="2700000" algn="tl">
                    <a:srgbClr val="000000">
                      <a:alpha val="43137"/>
                    </a:srgbClr>
                  </a:outerShdw>
                </a:effectLst>
                <a:latin typeface="Calibri" pitchFamily="34" charset="0"/>
                <a:cs typeface="Calibri" pitchFamily="34" charset="0"/>
              </a:rPr>
              <a:t>To be baptized?</a:t>
            </a:r>
          </a:p>
        </p:txBody>
      </p:sp>
      <p:sp>
        <p:nvSpPr>
          <p:cNvPr id="9" name="Text Box 17">
            <a:extLst>
              <a:ext uri="{FF2B5EF4-FFF2-40B4-BE49-F238E27FC236}">
                <a16:creationId xmlns:a16="http://schemas.microsoft.com/office/drawing/2014/main" id="{5EC71DF9-DD71-458E-A463-BE564A1A3365}"/>
              </a:ext>
            </a:extLst>
          </p:cNvPr>
          <p:cNvSpPr txBox="1">
            <a:spLocks noChangeArrowheads="1"/>
          </p:cNvSpPr>
          <p:nvPr/>
        </p:nvSpPr>
        <p:spPr bwMode="auto">
          <a:xfrm>
            <a:off x="659716" y="2030240"/>
            <a:ext cx="2794355"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a:solidFill>
                  <a:srgbClr val="FFFF00"/>
                </a:solidFill>
                <a:effectLst>
                  <a:outerShdw blurRad="38100" dist="38100" dir="2700000" algn="tl">
                    <a:srgbClr val="000000">
                      <a:alpha val="43137"/>
                    </a:srgbClr>
                  </a:outerShdw>
                </a:effectLst>
                <a:latin typeface="Calibri" pitchFamily="34" charset="0"/>
                <a:cs typeface="Calibri" pitchFamily="34" charset="0"/>
              </a:rPr>
              <a:t>To receive the Holy Ghost?</a:t>
            </a:r>
          </a:p>
        </p:txBody>
      </p:sp>
      <p:sp>
        <p:nvSpPr>
          <p:cNvPr id="11" name="Text Box 18">
            <a:extLst>
              <a:ext uri="{FF2B5EF4-FFF2-40B4-BE49-F238E27FC236}">
                <a16:creationId xmlns:a16="http://schemas.microsoft.com/office/drawing/2014/main" id="{277F99EF-DCFF-4160-A611-CE66887D83C2}"/>
              </a:ext>
            </a:extLst>
          </p:cNvPr>
          <p:cNvSpPr txBox="1">
            <a:spLocks noChangeArrowheads="1"/>
          </p:cNvSpPr>
          <p:nvPr/>
        </p:nvSpPr>
        <p:spPr bwMode="auto">
          <a:xfrm>
            <a:off x="659716" y="2415554"/>
            <a:ext cx="3495675" cy="369888"/>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a:solidFill>
                  <a:srgbClr val="FFFF00"/>
                </a:solidFill>
                <a:effectLst>
                  <a:outerShdw blurRad="38100" dist="38100" dir="2700000" algn="tl">
                    <a:srgbClr val="000000">
                      <a:alpha val="43137"/>
                    </a:srgbClr>
                  </a:outerShdw>
                </a:effectLst>
                <a:latin typeface="Calibri" pitchFamily="34" charset="0"/>
                <a:cs typeface="Calibri" pitchFamily="34" charset="0"/>
              </a:rPr>
              <a:t>To receive the Aaronic Priesthood?</a:t>
            </a:r>
          </a:p>
        </p:txBody>
      </p:sp>
      <p:sp>
        <p:nvSpPr>
          <p:cNvPr id="12" name="Text Box 19">
            <a:extLst>
              <a:ext uri="{FF2B5EF4-FFF2-40B4-BE49-F238E27FC236}">
                <a16:creationId xmlns:a16="http://schemas.microsoft.com/office/drawing/2014/main" id="{34D2B615-1DF6-4B81-847F-9A43A30D4922}"/>
              </a:ext>
            </a:extLst>
          </p:cNvPr>
          <p:cNvSpPr txBox="1">
            <a:spLocks noChangeArrowheads="1"/>
          </p:cNvSpPr>
          <p:nvPr/>
        </p:nvSpPr>
        <p:spPr bwMode="auto">
          <a:xfrm>
            <a:off x="659716" y="2800869"/>
            <a:ext cx="3965575" cy="369887"/>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a:solidFill>
                  <a:srgbClr val="FFFF00"/>
                </a:solidFill>
                <a:effectLst>
                  <a:outerShdw blurRad="38100" dist="38100" dir="2700000" algn="tl">
                    <a:srgbClr val="000000">
                      <a:alpha val="43137"/>
                    </a:srgbClr>
                  </a:outerShdw>
                </a:effectLst>
                <a:latin typeface="Calibri" pitchFamily="34" charset="0"/>
                <a:cs typeface="Calibri" pitchFamily="34" charset="0"/>
              </a:rPr>
              <a:t>To receive the Melchizedek Priesthood?</a:t>
            </a:r>
          </a:p>
        </p:txBody>
      </p:sp>
      <p:sp>
        <p:nvSpPr>
          <p:cNvPr id="13" name="Text Box 16">
            <a:extLst>
              <a:ext uri="{FF2B5EF4-FFF2-40B4-BE49-F238E27FC236}">
                <a16:creationId xmlns:a16="http://schemas.microsoft.com/office/drawing/2014/main" id="{C534EF13-3459-494A-B5D3-71D9397C3147}"/>
              </a:ext>
            </a:extLst>
          </p:cNvPr>
          <p:cNvSpPr txBox="1">
            <a:spLocks noChangeArrowheads="1"/>
          </p:cNvSpPr>
          <p:nvPr/>
        </p:nvSpPr>
        <p:spPr bwMode="auto">
          <a:xfrm>
            <a:off x="4851810" y="307289"/>
            <a:ext cx="2245423" cy="400110"/>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2000" dirty="0">
                <a:solidFill>
                  <a:schemeClr val="bg1"/>
                </a:solidFill>
                <a:effectLst>
                  <a:outerShdw blurRad="38100" dist="38100" dir="2700000" algn="tl">
                    <a:srgbClr val="000000">
                      <a:alpha val="43137"/>
                    </a:srgbClr>
                  </a:outerShdw>
                </a:effectLst>
                <a:latin typeface="Calibri" pitchFamily="34" charset="0"/>
                <a:cs typeface="Calibri" pitchFamily="34" charset="0"/>
              </a:rPr>
              <a:t>Must Be Worthy</a:t>
            </a:r>
          </a:p>
        </p:txBody>
      </p:sp>
      <p:sp>
        <p:nvSpPr>
          <p:cNvPr id="14" name="Text Box 19">
            <a:extLst>
              <a:ext uri="{FF2B5EF4-FFF2-40B4-BE49-F238E27FC236}">
                <a16:creationId xmlns:a16="http://schemas.microsoft.com/office/drawing/2014/main" id="{31975984-8D69-452E-9ACF-813AA96F0FB4}"/>
              </a:ext>
            </a:extLst>
          </p:cNvPr>
          <p:cNvSpPr txBox="1">
            <a:spLocks noChangeArrowheads="1"/>
          </p:cNvSpPr>
          <p:nvPr/>
        </p:nvSpPr>
        <p:spPr bwMode="auto">
          <a:xfrm>
            <a:off x="659716" y="3571497"/>
            <a:ext cx="2700611"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a:solidFill>
                  <a:srgbClr val="FFFF00"/>
                </a:solidFill>
                <a:effectLst>
                  <a:outerShdw blurRad="38100" dist="38100" dir="2700000" algn="tl">
                    <a:srgbClr val="000000">
                      <a:alpha val="43137"/>
                    </a:srgbClr>
                  </a:outerShdw>
                </a:effectLst>
                <a:latin typeface="Calibri" pitchFamily="34" charset="0"/>
                <a:cs typeface="Calibri" pitchFamily="34" charset="0"/>
              </a:rPr>
              <a:t>To fulfill a church mission?</a:t>
            </a:r>
          </a:p>
        </p:txBody>
      </p:sp>
      <p:sp>
        <p:nvSpPr>
          <p:cNvPr id="15" name="Text Box 19">
            <a:extLst>
              <a:ext uri="{FF2B5EF4-FFF2-40B4-BE49-F238E27FC236}">
                <a16:creationId xmlns:a16="http://schemas.microsoft.com/office/drawing/2014/main" id="{644FDB8D-2EFA-4252-8A3B-8FE98AD74C9B}"/>
              </a:ext>
            </a:extLst>
          </p:cNvPr>
          <p:cNvSpPr txBox="1">
            <a:spLocks noChangeArrowheads="1"/>
          </p:cNvSpPr>
          <p:nvPr/>
        </p:nvSpPr>
        <p:spPr bwMode="auto">
          <a:xfrm>
            <a:off x="659716" y="3956811"/>
            <a:ext cx="2962862"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a:solidFill>
                  <a:srgbClr val="FFFF00"/>
                </a:solidFill>
                <a:effectLst>
                  <a:outerShdw blurRad="38100" dist="38100" dir="2700000" algn="tl">
                    <a:srgbClr val="000000">
                      <a:alpha val="43137"/>
                    </a:srgbClr>
                  </a:outerShdw>
                </a:effectLst>
                <a:latin typeface="Calibri" pitchFamily="34" charset="0"/>
                <a:cs typeface="Calibri" pitchFamily="34" charset="0"/>
              </a:rPr>
              <a:t>To be married in the Temple?</a:t>
            </a:r>
          </a:p>
        </p:txBody>
      </p:sp>
      <p:sp>
        <p:nvSpPr>
          <p:cNvPr id="16" name="Text Box 19">
            <a:extLst>
              <a:ext uri="{FF2B5EF4-FFF2-40B4-BE49-F238E27FC236}">
                <a16:creationId xmlns:a16="http://schemas.microsoft.com/office/drawing/2014/main" id="{14190BD6-E092-4F81-AA85-957EF175C821}"/>
              </a:ext>
            </a:extLst>
          </p:cNvPr>
          <p:cNvSpPr txBox="1">
            <a:spLocks noChangeArrowheads="1"/>
          </p:cNvSpPr>
          <p:nvPr/>
        </p:nvSpPr>
        <p:spPr bwMode="auto">
          <a:xfrm>
            <a:off x="659716" y="3186183"/>
            <a:ext cx="3101975" cy="369887"/>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a:solidFill>
                  <a:srgbClr val="FFFF00"/>
                </a:solidFill>
                <a:effectLst>
                  <a:outerShdw blurRad="38100" dist="38100" dir="2700000" algn="tl">
                    <a:srgbClr val="000000">
                      <a:alpha val="43137"/>
                    </a:srgbClr>
                  </a:outerShdw>
                </a:effectLst>
                <a:latin typeface="Calibri" pitchFamily="34" charset="0"/>
                <a:cs typeface="Calibri" pitchFamily="34" charset="0"/>
              </a:rPr>
              <a:t>To receive one’s Endowments?</a:t>
            </a:r>
          </a:p>
        </p:txBody>
      </p:sp>
      <p:sp>
        <p:nvSpPr>
          <p:cNvPr id="17" name="Text Box 19">
            <a:extLst>
              <a:ext uri="{FF2B5EF4-FFF2-40B4-BE49-F238E27FC236}">
                <a16:creationId xmlns:a16="http://schemas.microsoft.com/office/drawing/2014/main" id="{602841EE-C07F-4CF7-84D9-621DEAD39D4C}"/>
              </a:ext>
            </a:extLst>
          </p:cNvPr>
          <p:cNvSpPr txBox="1">
            <a:spLocks noChangeArrowheads="1"/>
          </p:cNvSpPr>
          <p:nvPr/>
        </p:nvSpPr>
        <p:spPr bwMode="auto">
          <a:xfrm>
            <a:off x="659716" y="4342125"/>
            <a:ext cx="3694113" cy="369888"/>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a:solidFill>
                  <a:srgbClr val="FFFF00"/>
                </a:solidFill>
                <a:effectLst>
                  <a:outerShdw blurRad="38100" dist="38100" dir="2700000" algn="tl">
                    <a:srgbClr val="000000">
                      <a:alpha val="43137"/>
                    </a:srgbClr>
                  </a:outerShdw>
                </a:effectLst>
                <a:latin typeface="Calibri" pitchFamily="34" charset="0"/>
                <a:cs typeface="Calibri" pitchFamily="34" charset="0"/>
              </a:rPr>
              <a:t>To enter paradise in the spirit world?</a:t>
            </a:r>
          </a:p>
        </p:txBody>
      </p:sp>
      <p:sp>
        <p:nvSpPr>
          <p:cNvPr id="18" name="Text Box 19">
            <a:extLst>
              <a:ext uri="{FF2B5EF4-FFF2-40B4-BE49-F238E27FC236}">
                <a16:creationId xmlns:a16="http://schemas.microsoft.com/office/drawing/2014/main" id="{4B960521-A785-49CF-BEE1-D9668AE00382}"/>
              </a:ext>
            </a:extLst>
          </p:cNvPr>
          <p:cNvSpPr txBox="1">
            <a:spLocks noChangeArrowheads="1"/>
          </p:cNvSpPr>
          <p:nvPr/>
        </p:nvSpPr>
        <p:spPr bwMode="auto">
          <a:xfrm>
            <a:off x="659716" y="4727440"/>
            <a:ext cx="3868738" cy="369887"/>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a:solidFill>
                  <a:srgbClr val="FFFF00"/>
                </a:solidFill>
                <a:effectLst>
                  <a:outerShdw blurRad="38100" dist="38100" dir="2700000" algn="tl">
                    <a:srgbClr val="000000">
                      <a:alpha val="43137"/>
                    </a:srgbClr>
                  </a:outerShdw>
                </a:effectLst>
                <a:latin typeface="Calibri" pitchFamily="34" charset="0"/>
                <a:cs typeface="Calibri" pitchFamily="34" charset="0"/>
              </a:rPr>
              <a:t>To come forth in the first resurrection?</a:t>
            </a:r>
          </a:p>
        </p:txBody>
      </p:sp>
      <p:sp>
        <p:nvSpPr>
          <p:cNvPr id="19" name="Text Box 19">
            <a:extLst>
              <a:ext uri="{FF2B5EF4-FFF2-40B4-BE49-F238E27FC236}">
                <a16:creationId xmlns:a16="http://schemas.microsoft.com/office/drawing/2014/main" id="{F60F7720-1400-4E5C-A1A4-F2A7A6A9F162}"/>
              </a:ext>
            </a:extLst>
          </p:cNvPr>
          <p:cNvSpPr txBox="1">
            <a:spLocks noChangeArrowheads="1"/>
          </p:cNvSpPr>
          <p:nvPr/>
        </p:nvSpPr>
        <p:spPr bwMode="auto">
          <a:xfrm>
            <a:off x="659716" y="5493754"/>
            <a:ext cx="3201988" cy="369887"/>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a:solidFill>
                  <a:srgbClr val="FFFF00"/>
                </a:solidFill>
                <a:effectLst>
                  <a:outerShdw blurRad="38100" dist="38100" dir="2700000" algn="tl">
                    <a:srgbClr val="000000">
                      <a:alpha val="43137"/>
                    </a:srgbClr>
                  </a:outerShdw>
                </a:effectLst>
                <a:latin typeface="Calibri" pitchFamily="34" charset="0"/>
                <a:cs typeface="Calibri" pitchFamily="34" charset="0"/>
              </a:rPr>
              <a:t>To enter the Celestial Kingdom?</a:t>
            </a:r>
          </a:p>
        </p:txBody>
      </p:sp>
      <p:sp>
        <p:nvSpPr>
          <p:cNvPr id="20" name="Text Box 19">
            <a:extLst>
              <a:ext uri="{FF2B5EF4-FFF2-40B4-BE49-F238E27FC236}">
                <a16:creationId xmlns:a16="http://schemas.microsoft.com/office/drawing/2014/main" id="{FAB8CDA4-BE6C-4769-9C94-A276F0566EC4}"/>
              </a:ext>
            </a:extLst>
          </p:cNvPr>
          <p:cNvSpPr txBox="1">
            <a:spLocks noChangeArrowheads="1"/>
          </p:cNvSpPr>
          <p:nvPr/>
        </p:nvSpPr>
        <p:spPr bwMode="auto">
          <a:xfrm>
            <a:off x="659716" y="5879068"/>
            <a:ext cx="3522183"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a:solidFill>
                  <a:srgbClr val="FFFF00"/>
                </a:solidFill>
                <a:effectLst>
                  <a:outerShdw blurRad="38100" dist="38100" dir="2700000" algn="tl">
                    <a:srgbClr val="000000">
                      <a:alpha val="43137"/>
                    </a:srgbClr>
                  </a:outerShdw>
                </a:effectLst>
                <a:latin typeface="Calibri" pitchFamily="34" charset="0"/>
                <a:cs typeface="Calibri" pitchFamily="34" charset="0"/>
              </a:rPr>
              <a:t>To receive exaltation (eternal life)?</a:t>
            </a:r>
          </a:p>
        </p:txBody>
      </p:sp>
      <p:sp>
        <p:nvSpPr>
          <p:cNvPr id="21" name="Text Box 16">
            <a:extLst>
              <a:ext uri="{FF2B5EF4-FFF2-40B4-BE49-F238E27FC236}">
                <a16:creationId xmlns:a16="http://schemas.microsoft.com/office/drawing/2014/main" id="{1516B7AB-F19D-4005-9EE5-C6EEF769CC87}"/>
              </a:ext>
            </a:extLst>
          </p:cNvPr>
          <p:cNvSpPr txBox="1">
            <a:spLocks noChangeArrowheads="1"/>
          </p:cNvSpPr>
          <p:nvPr/>
        </p:nvSpPr>
        <p:spPr bwMode="auto">
          <a:xfrm>
            <a:off x="659716" y="6230938"/>
            <a:ext cx="1319848"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a:solidFill>
                  <a:srgbClr val="FF0000"/>
                </a:solidFill>
                <a:effectLst>
                  <a:outerShdw blurRad="38100" dist="38100" dir="2700000" algn="tl">
                    <a:srgbClr val="000000">
                      <a:alpha val="43137"/>
                    </a:srgbClr>
                  </a:outerShdw>
                </a:effectLst>
                <a:latin typeface="Calibri" pitchFamily="34" charset="0"/>
                <a:cs typeface="Calibri" pitchFamily="34" charset="0"/>
              </a:rPr>
              <a:t>God’s Love?</a:t>
            </a:r>
          </a:p>
        </p:txBody>
      </p:sp>
      <p:sp>
        <p:nvSpPr>
          <p:cNvPr id="22" name="Text Box 16">
            <a:extLst>
              <a:ext uri="{FF2B5EF4-FFF2-40B4-BE49-F238E27FC236}">
                <a16:creationId xmlns:a16="http://schemas.microsoft.com/office/drawing/2014/main" id="{858469E2-3145-435D-BA19-47E333C784FA}"/>
              </a:ext>
            </a:extLst>
          </p:cNvPr>
          <p:cNvSpPr txBox="1">
            <a:spLocks noChangeArrowheads="1"/>
          </p:cNvSpPr>
          <p:nvPr/>
        </p:nvSpPr>
        <p:spPr bwMode="auto">
          <a:xfrm>
            <a:off x="659716" y="5117068"/>
            <a:ext cx="3461012"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a:solidFill>
                  <a:srgbClr val="FFFF00"/>
                </a:solidFill>
                <a:effectLst>
                  <a:outerShdw blurRad="38100" dist="38100" dir="2700000" algn="tl">
                    <a:srgbClr val="000000">
                      <a:alpha val="43137"/>
                    </a:srgbClr>
                  </a:outerShdw>
                </a:effectLst>
                <a:latin typeface="Calibri" pitchFamily="34" charset="0"/>
                <a:cs typeface="Calibri" pitchFamily="34" charset="0"/>
              </a:rPr>
              <a:t>To come forth in any resurrection?</a:t>
            </a:r>
          </a:p>
        </p:txBody>
      </p:sp>
      <p:sp>
        <p:nvSpPr>
          <p:cNvPr id="23" name="Text Box 16">
            <a:extLst>
              <a:ext uri="{FF2B5EF4-FFF2-40B4-BE49-F238E27FC236}">
                <a16:creationId xmlns:a16="http://schemas.microsoft.com/office/drawing/2014/main" id="{67E9ABDB-A59D-4AA0-BA82-1BC658442CCF}"/>
              </a:ext>
            </a:extLst>
          </p:cNvPr>
          <p:cNvSpPr txBox="1">
            <a:spLocks noChangeArrowheads="1"/>
          </p:cNvSpPr>
          <p:nvPr/>
        </p:nvSpPr>
        <p:spPr bwMode="auto">
          <a:xfrm>
            <a:off x="642527" y="1241190"/>
            <a:ext cx="2762744"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a:solidFill>
                  <a:srgbClr val="FFFF00"/>
                </a:solidFill>
                <a:effectLst>
                  <a:outerShdw blurRad="38100" dist="38100" dir="2700000" algn="tl">
                    <a:srgbClr val="000000">
                      <a:alpha val="43137"/>
                    </a:srgbClr>
                  </a:outerShdw>
                </a:effectLst>
                <a:latin typeface="Calibri" pitchFamily="34" charset="0"/>
                <a:cs typeface="Calibri" pitchFamily="34" charset="0"/>
              </a:rPr>
              <a:t>To have the Light of Christ?</a:t>
            </a:r>
          </a:p>
        </p:txBody>
      </p:sp>
      <p:sp>
        <p:nvSpPr>
          <p:cNvPr id="24" name="Text Box 16">
            <a:extLst>
              <a:ext uri="{FF2B5EF4-FFF2-40B4-BE49-F238E27FC236}">
                <a16:creationId xmlns:a16="http://schemas.microsoft.com/office/drawing/2014/main" id="{642C9F52-7A69-441D-AB5C-7751178BA290}"/>
              </a:ext>
            </a:extLst>
          </p:cNvPr>
          <p:cNvSpPr txBox="1">
            <a:spLocks noChangeArrowheads="1"/>
          </p:cNvSpPr>
          <p:nvPr/>
        </p:nvSpPr>
        <p:spPr bwMode="auto">
          <a:xfrm>
            <a:off x="659716" y="838478"/>
            <a:ext cx="2494016"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a:solidFill>
                  <a:srgbClr val="FFFF00"/>
                </a:solidFill>
                <a:effectLst>
                  <a:outerShdw blurRad="38100" dist="38100" dir="2700000" algn="tl">
                    <a:srgbClr val="000000">
                      <a:alpha val="43137"/>
                    </a:srgbClr>
                  </a:outerShdw>
                </a:effectLst>
                <a:latin typeface="Calibri" pitchFamily="34" charset="0"/>
                <a:cs typeface="Calibri" pitchFamily="34" charset="0"/>
              </a:rPr>
              <a:t>To be born (mortal life)?</a:t>
            </a:r>
          </a:p>
        </p:txBody>
      </p:sp>
      <p:cxnSp>
        <p:nvCxnSpPr>
          <p:cNvPr id="25" name="Straight Connector 24">
            <a:extLst>
              <a:ext uri="{FF2B5EF4-FFF2-40B4-BE49-F238E27FC236}">
                <a16:creationId xmlns:a16="http://schemas.microsoft.com/office/drawing/2014/main" id="{F1E8B02B-402A-4274-B81F-92543711A040}"/>
              </a:ext>
            </a:extLst>
          </p:cNvPr>
          <p:cNvCxnSpPr/>
          <p:nvPr/>
        </p:nvCxnSpPr>
        <p:spPr>
          <a:xfrm rot="5400000">
            <a:off x="3669821" y="3436939"/>
            <a:ext cx="6858000" cy="31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A7829B5-BFC2-4012-9B0C-EAC669AC1120}"/>
              </a:ext>
            </a:extLst>
          </p:cNvPr>
          <p:cNvCxnSpPr>
            <a:cxnSpLocks/>
          </p:cNvCxnSpPr>
          <p:nvPr/>
        </p:nvCxnSpPr>
        <p:spPr>
          <a:xfrm>
            <a:off x="4824632" y="706815"/>
            <a:ext cx="7367368" cy="101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 Box 16">
            <a:extLst>
              <a:ext uri="{FF2B5EF4-FFF2-40B4-BE49-F238E27FC236}">
                <a16:creationId xmlns:a16="http://schemas.microsoft.com/office/drawing/2014/main" id="{036BECE5-CAE4-4372-B2A2-7B0845B104CC}"/>
              </a:ext>
            </a:extLst>
          </p:cNvPr>
          <p:cNvSpPr txBox="1">
            <a:spLocks noChangeArrowheads="1"/>
          </p:cNvSpPr>
          <p:nvPr/>
        </p:nvSpPr>
        <p:spPr bwMode="auto">
          <a:xfrm>
            <a:off x="7211518" y="316816"/>
            <a:ext cx="2744598" cy="400110"/>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2000" dirty="0">
                <a:solidFill>
                  <a:schemeClr val="bg1"/>
                </a:solidFill>
                <a:effectLst>
                  <a:outerShdw blurRad="38100" dist="38100" dir="2700000" algn="tl">
                    <a:srgbClr val="000000">
                      <a:alpha val="43137"/>
                    </a:srgbClr>
                  </a:outerShdw>
                </a:effectLst>
                <a:latin typeface="Calibri" pitchFamily="34" charset="0"/>
                <a:cs typeface="Calibri" pitchFamily="34" charset="0"/>
              </a:rPr>
              <a:t>Worthy or Unworthy</a:t>
            </a:r>
          </a:p>
        </p:txBody>
      </p:sp>
      <p:pic>
        <p:nvPicPr>
          <p:cNvPr id="28" name="Picture 27">
            <a:extLst>
              <a:ext uri="{FF2B5EF4-FFF2-40B4-BE49-F238E27FC236}">
                <a16:creationId xmlns:a16="http://schemas.microsoft.com/office/drawing/2014/main" id="{A5B79B84-D6B9-4E82-9B8D-AF5D5BEB01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2130" y="1268755"/>
            <a:ext cx="253986" cy="253986"/>
          </a:xfrm>
          <a:prstGeom prst="rect">
            <a:avLst/>
          </a:prstGeom>
        </p:spPr>
      </p:pic>
      <p:pic>
        <p:nvPicPr>
          <p:cNvPr id="29" name="Picture 28">
            <a:extLst>
              <a:ext uri="{FF2B5EF4-FFF2-40B4-BE49-F238E27FC236}">
                <a16:creationId xmlns:a16="http://schemas.microsoft.com/office/drawing/2014/main" id="{70559AB9-E4F9-423D-B550-2DCB0E3E5F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2130" y="1690827"/>
            <a:ext cx="253986" cy="253986"/>
          </a:xfrm>
          <a:prstGeom prst="rect">
            <a:avLst/>
          </a:prstGeom>
        </p:spPr>
      </p:pic>
      <p:pic>
        <p:nvPicPr>
          <p:cNvPr id="30" name="Picture 29">
            <a:extLst>
              <a:ext uri="{FF2B5EF4-FFF2-40B4-BE49-F238E27FC236}">
                <a16:creationId xmlns:a16="http://schemas.microsoft.com/office/drawing/2014/main" id="{B4CD5477-3B28-4E67-8A6C-491C8212A6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2130" y="2064048"/>
            <a:ext cx="253986" cy="253986"/>
          </a:xfrm>
          <a:prstGeom prst="rect">
            <a:avLst/>
          </a:prstGeom>
        </p:spPr>
      </p:pic>
      <p:pic>
        <p:nvPicPr>
          <p:cNvPr id="31" name="Picture 30">
            <a:extLst>
              <a:ext uri="{FF2B5EF4-FFF2-40B4-BE49-F238E27FC236}">
                <a16:creationId xmlns:a16="http://schemas.microsoft.com/office/drawing/2014/main" id="{F8434F5C-4AD6-4053-805A-5D52AE05D0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2130" y="2426503"/>
            <a:ext cx="253986" cy="253986"/>
          </a:xfrm>
          <a:prstGeom prst="rect">
            <a:avLst/>
          </a:prstGeom>
        </p:spPr>
      </p:pic>
      <p:pic>
        <p:nvPicPr>
          <p:cNvPr id="32" name="Picture 31">
            <a:extLst>
              <a:ext uri="{FF2B5EF4-FFF2-40B4-BE49-F238E27FC236}">
                <a16:creationId xmlns:a16="http://schemas.microsoft.com/office/drawing/2014/main" id="{0A39B57A-3808-4A8C-99F8-F40813148D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2130" y="3238819"/>
            <a:ext cx="253986" cy="253986"/>
          </a:xfrm>
          <a:prstGeom prst="rect">
            <a:avLst/>
          </a:prstGeom>
        </p:spPr>
      </p:pic>
      <p:pic>
        <p:nvPicPr>
          <p:cNvPr id="33" name="Picture 32">
            <a:extLst>
              <a:ext uri="{FF2B5EF4-FFF2-40B4-BE49-F238E27FC236}">
                <a16:creationId xmlns:a16="http://schemas.microsoft.com/office/drawing/2014/main" id="{1CEDBABC-DFD5-47DA-8A53-33110EB1A1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2130" y="3624133"/>
            <a:ext cx="253986" cy="253986"/>
          </a:xfrm>
          <a:prstGeom prst="rect">
            <a:avLst/>
          </a:prstGeom>
        </p:spPr>
      </p:pic>
      <p:pic>
        <p:nvPicPr>
          <p:cNvPr id="34" name="Picture 33">
            <a:extLst>
              <a:ext uri="{FF2B5EF4-FFF2-40B4-BE49-F238E27FC236}">
                <a16:creationId xmlns:a16="http://schemas.microsoft.com/office/drawing/2014/main" id="{7A758179-DD5B-4EB6-BDA1-3047A18D20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2130" y="3978665"/>
            <a:ext cx="253986" cy="253986"/>
          </a:xfrm>
          <a:prstGeom prst="rect">
            <a:avLst/>
          </a:prstGeom>
        </p:spPr>
      </p:pic>
      <p:pic>
        <p:nvPicPr>
          <p:cNvPr id="35" name="Picture 34">
            <a:extLst>
              <a:ext uri="{FF2B5EF4-FFF2-40B4-BE49-F238E27FC236}">
                <a16:creationId xmlns:a16="http://schemas.microsoft.com/office/drawing/2014/main" id="{C6262953-BF7C-4087-BEE9-4B3DC7FAEF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2130" y="4393816"/>
            <a:ext cx="253986" cy="253986"/>
          </a:xfrm>
          <a:prstGeom prst="rect">
            <a:avLst/>
          </a:prstGeom>
        </p:spPr>
      </p:pic>
      <p:pic>
        <p:nvPicPr>
          <p:cNvPr id="36" name="Picture 35">
            <a:extLst>
              <a:ext uri="{FF2B5EF4-FFF2-40B4-BE49-F238E27FC236}">
                <a16:creationId xmlns:a16="http://schemas.microsoft.com/office/drawing/2014/main" id="{921B7249-D0AE-4259-A3AA-FF2C12BA89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2130" y="2831152"/>
            <a:ext cx="253986" cy="253986"/>
          </a:xfrm>
          <a:prstGeom prst="rect">
            <a:avLst/>
          </a:prstGeom>
        </p:spPr>
      </p:pic>
      <p:pic>
        <p:nvPicPr>
          <p:cNvPr id="37" name="Picture 36">
            <a:extLst>
              <a:ext uri="{FF2B5EF4-FFF2-40B4-BE49-F238E27FC236}">
                <a16:creationId xmlns:a16="http://schemas.microsoft.com/office/drawing/2014/main" id="{E5B164F2-0E81-42C3-BE18-6B7E2D46EE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2130" y="4770165"/>
            <a:ext cx="253986" cy="253986"/>
          </a:xfrm>
          <a:prstGeom prst="rect">
            <a:avLst/>
          </a:prstGeom>
        </p:spPr>
      </p:pic>
      <p:pic>
        <p:nvPicPr>
          <p:cNvPr id="38" name="Picture 37">
            <a:extLst>
              <a:ext uri="{FF2B5EF4-FFF2-40B4-BE49-F238E27FC236}">
                <a16:creationId xmlns:a16="http://schemas.microsoft.com/office/drawing/2014/main" id="{9BD4F223-25B3-4258-A0B7-51B5C0C119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2130" y="5163499"/>
            <a:ext cx="253986" cy="253986"/>
          </a:xfrm>
          <a:prstGeom prst="rect">
            <a:avLst/>
          </a:prstGeom>
        </p:spPr>
      </p:pic>
      <p:pic>
        <p:nvPicPr>
          <p:cNvPr id="39" name="Picture 38">
            <a:extLst>
              <a:ext uri="{FF2B5EF4-FFF2-40B4-BE49-F238E27FC236}">
                <a16:creationId xmlns:a16="http://schemas.microsoft.com/office/drawing/2014/main" id="{D3FDD079-06CC-417A-807D-812E7084F8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2130" y="5527816"/>
            <a:ext cx="253986" cy="253986"/>
          </a:xfrm>
          <a:prstGeom prst="rect">
            <a:avLst/>
          </a:prstGeom>
        </p:spPr>
      </p:pic>
      <p:pic>
        <p:nvPicPr>
          <p:cNvPr id="40" name="Picture 39">
            <a:extLst>
              <a:ext uri="{FF2B5EF4-FFF2-40B4-BE49-F238E27FC236}">
                <a16:creationId xmlns:a16="http://schemas.microsoft.com/office/drawing/2014/main" id="{F02B1FF1-B8F5-45E6-93FA-0C76249EB1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2130" y="5922524"/>
            <a:ext cx="253986" cy="253986"/>
          </a:xfrm>
          <a:prstGeom prst="rect">
            <a:avLst/>
          </a:prstGeom>
        </p:spPr>
      </p:pic>
      <p:pic>
        <p:nvPicPr>
          <p:cNvPr id="41" name="Picture 40">
            <a:extLst>
              <a:ext uri="{FF2B5EF4-FFF2-40B4-BE49-F238E27FC236}">
                <a16:creationId xmlns:a16="http://schemas.microsoft.com/office/drawing/2014/main" id="{B8B83C59-9005-4AC9-9308-26CB898F08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2130" y="898867"/>
            <a:ext cx="253986" cy="253986"/>
          </a:xfrm>
          <a:prstGeom prst="rect">
            <a:avLst/>
          </a:prstGeom>
        </p:spPr>
      </p:pic>
      <p:sp>
        <p:nvSpPr>
          <p:cNvPr id="42" name="Rectangle 41">
            <a:extLst>
              <a:ext uri="{FF2B5EF4-FFF2-40B4-BE49-F238E27FC236}">
                <a16:creationId xmlns:a16="http://schemas.microsoft.com/office/drawing/2014/main" id="{72744227-03D8-4C2B-BC27-6D6826ED1074}"/>
              </a:ext>
            </a:extLst>
          </p:cNvPr>
          <p:cNvSpPr/>
          <p:nvPr/>
        </p:nvSpPr>
        <p:spPr>
          <a:xfrm>
            <a:off x="7329011" y="889337"/>
            <a:ext cx="4856636" cy="1569660"/>
          </a:xfrm>
          <a:prstGeom prst="rect">
            <a:avLst/>
          </a:prstGeom>
        </p:spPr>
        <p:txBody>
          <a:bodyPr wrap="square">
            <a:spAutoFit/>
          </a:bodyPr>
          <a:lstStyle/>
          <a:p>
            <a:pPr fontAlgn="auto">
              <a:spcBef>
                <a:spcPts val="0"/>
              </a:spcBef>
              <a:spcAft>
                <a:spcPts val="0"/>
              </a:spcAft>
              <a:defRPr/>
            </a:pPr>
            <a:r>
              <a:rPr lang="en-US" sz="2400" dirty="0">
                <a:solidFill>
                  <a:srgbClr val="FF0000"/>
                </a:solidFill>
                <a:effectLst>
                  <a:outerShdw blurRad="38100" dist="38100" dir="2700000" algn="tl">
                    <a:srgbClr val="000000">
                      <a:alpha val="43137"/>
                    </a:srgbClr>
                  </a:outerShdw>
                </a:effectLst>
                <a:latin typeface="Calibri" pitchFamily="34" charset="0"/>
                <a:cs typeface="Calibri" pitchFamily="34" charset="0"/>
              </a:rPr>
              <a:t>Unconditional love undermines all gospel standards and principles.  The entire list is undone by the equivalent of “Free Grace”.</a:t>
            </a:r>
          </a:p>
        </p:txBody>
      </p:sp>
      <p:sp>
        <p:nvSpPr>
          <p:cNvPr id="43" name="TextBox 34">
            <a:extLst>
              <a:ext uri="{FF2B5EF4-FFF2-40B4-BE49-F238E27FC236}">
                <a16:creationId xmlns:a16="http://schemas.microsoft.com/office/drawing/2014/main" id="{88D60763-19AD-4DC4-B3A4-A62C0326CDA7}"/>
              </a:ext>
            </a:extLst>
          </p:cNvPr>
          <p:cNvSpPr txBox="1">
            <a:spLocks noChangeArrowheads="1"/>
          </p:cNvSpPr>
          <p:nvPr/>
        </p:nvSpPr>
        <p:spPr bwMode="auto">
          <a:xfrm>
            <a:off x="7125809" y="2763798"/>
            <a:ext cx="33072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solidFill>
                  <a:srgbClr val="FFFF00"/>
                </a:solidFill>
                <a:latin typeface="Calibri" panose="020F0502020204030204" pitchFamily="34" charset="0"/>
              </a:rPr>
              <a:t>How is it Possible that:</a:t>
            </a:r>
          </a:p>
        </p:txBody>
      </p:sp>
      <p:sp>
        <p:nvSpPr>
          <p:cNvPr id="44" name="Text Box 16">
            <a:extLst>
              <a:ext uri="{FF2B5EF4-FFF2-40B4-BE49-F238E27FC236}">
                <a16:creationId xmlns:a16="http://schemas.microsoft.com/office/drawing/2014/main" id="{FA2F38AA-F9E0-4828-B43E-B4462AF1757C}"/>
              </a:ext>
            </a:extLst>
          </p:cNvPr>
          <p:cNvSpPr txBox="1">
            <a:spLocks noChangeArrowheads="1"/>
          </p:cNvSpPr>
          <p:nvPr/>
        </p:nvSpPr>
        <p:spPr bwMode="auto">
          <a:xfrm>
            <a:off x="7339383" y="3156466"/>
            <a:ext cx="4846264" cy="369332"/>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n-US" dirty="0">
                <a:solidFill>
                  <a:srgbClr val="FFFF00"/>
                </a:solidFill>
                <a:effectLst>
                  <a:outerShdw blurRad="38100" dist="38100" dir="2700000" algn="tl">
                    <a:srgbClr val="000000">
                      <a:alpha val="43137"/>
                    </a:srgbClr>
                  </a:outerShdw>
                </a:effectLst>
                <a:latin typeface="Calibri" pitchFamily="34" charset="0"/>
                <a:cs typeface="Calibri" pitchFamily="34" charset="0"/>
              </a:rPr>
              <a:t>Light and truth forsake … But God’s love doesn’t?</a:t>
            </a:r>
          </a:p>
        </p:txBody>
      </p:sp>
      <p:sp>
        <p:nvSpPr>
          <p:cNvPr id="45" name="Text Box 18">
            <a:extLst>
              <a:ext uri="{FF2B5EF4-FFF2-40B4-BE49-F238E27FC236}">
                <a16:creationId xmlns:a16="http://schemas.microsoft.com/office/drawing/2014/main" id="{52DF1890-1D54-47D5-8404-FDD8F112850C}"/>
              </a:ext>
            </a:extLst>
          </p:cNvPr>
          <p:cNvSpPr txBox="1">
            <a:spLocks noChangeArrowheads="1"/>
          </p:cNvSpPr>
          <p:nvPr/>
        </p:nvSpPr>
        <p:spPr bwMode="auto">
          <a:xfrm>
            <a:off x="7357587" y="3702957"/>
            <a:ext cx="4859472"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dirty="0">
                <a:solidFill>
                  <a:srgbClr val="FFFF00"/>
                </a:solidFill>
                <a:effectLst>
                  <a:outerShdw blurRad="38100" dist="38100" dir="2700000" algn="tl">
                    <a:srgbClr val="000000">
                      <a:alpha val="43137"/>
                    </a:srgbClr>
                  </a:outerShdw>
                </a:effectLst>
                <a:latin typeface="Calibri" pitchFamily="34" charset="0"/>
                <a:cs typeface="Calibri" pitchFamily="34" charset="0"/>
              </a:rPr>
              <a:t>Holy Ghost will not dwell … But God’s love does? </a:t>
            </a:r>
          </a:p>
        </p:txBody>
      </p:sp>
      <p:sp>
        <p:nvSpPr>
          <p:cNvPr id="46" name="Text Box 11">
            <a:extLst>
              <a:ext uri="{FF2B5EF4-FFF2-40B4-BE49-F238E27FC236}">
                <a16:creationId xmlns:a16="http://schemas.microsoft.com/office/drawing/2014/main" id="{E86FA89C-F4A6-40DA-94DD-46A3BBE38D34}"/>
              </a:ext>
            </a:extLst>
          </p:cNvPr>
          <p:cNvSpPr txBox="1">
            <a:spLocks noChangeArrowheads="1"/>
          </p:cNvSpPr>
          <p:nvPr/>
        </p:nvSpPr>
        <p:spPr bwMode="auto">
          <a:xfrm>
            <a:off x="7329010" y="4378726"/>
            <a:ext cx="4862990" cy="369332"/>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n-US" dirty="0">
                <a:solidFill>
                  <a:srgbClr val="FFFF00"/>
                </a:solidFill>
                <a:effectLst>
                  <a:outerShdw blurRad="38100" dist="38100" dir="2700000" algn="tl">
                    <a:srgbClr val="000000">
                      <a:alpha val="43137"/>
                    </a:srgbClr>
                  </a:outerShdw>
                </a:effectLst>
                <a:latin typeface="Calibri" pitchFamily="34" charset="0"/>
                <a:cs typeface="Calibri" pitchFamily="34" charset="0"/>
              </a:rPr>
              <a:t>All blessings predicated … But God’s love isn’t?</a:t>
            </a:r>
          </a:p>
        </p:txBody>
      </p:sp>
      <p:sp>
        <p:nvSpPr>
          <p:cNvPr id="47" name="Text Box 13">
            <a:extLst>
              <a:ext uri="{FF2B5EF4-FFF2-40B4-BE49-F238E27FC236}">
                <a16:creationId xmlns:a16="http://schemas.microsoft.com/office/drawing/2014/main" id="{8A06E139-41EE-4F48-94EA-1EE29111CA30}"/>
              </a:ext>
            </a:extLst>
          </p:cNvPr>
          <p:cNvSpPr txBox="1">
            <a:spLocks noChangeArrowheads="1"/>
          </p:cNvSpPr>
          <p:nvPr/>
        </p:nvSpPr>
        <p:spPr bwMode="auto">
          <a:xfrm>
            <a:off x="7357586" y="5068669"/>
            <a:ext cx="4678838" cy="646331"/>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n-US" dirty="0">
                <a:solidFill>
                  <a:srgbClr val="FFFF00"/>
                </a:solidFill>
                <a:effectLst>
                  <a:outerShdw blurRad="38100" dist="38100" dir="2700000" algn="tl">
                    <a:srgbClr val="000000">
                      <a:alpha val="43137"/>
                    </a:srgbClr>
                  </a:outerShdw>
                </a:effectLst>
                <a:latin typeface="Calibri" pitchFamily="34" charset="0"/>
                <a:cs typeface="Calibri" pitchFamily="34" charset="0"/>
              </a:rPr>
              <a:t>God cannot look upon sin with the least degree </a:t>
            </a:r>
          </a:p>
          <a:p>
            <a:pPr fontAlgn="auto">
              <a:spcBef>
                <a:spcPts val="0"/>
              </a:spcBef>
              <a:spcAft>
                <a:spcPts val="0"/>
              </a:spcAft>
              <a:defRPr/>
            </a:pPr>
            <a:r>
              <a:rPr lang="en-US" dirty="0">
                <a:solidFill>
                  <a:srgbClr val="FFFF00"/>
                </a:solidFill>
                <a:effectLst>
                  <a:outerShdw blurRad="38100" dist="38100" dir="2700000" algn="tl">
                    <a:srgbClr val="000000">
                      <a:alpha val="43137"/>
                    </a:srgbClr>
                  </a:outerShdw>
                </a:effectLst>
                <a:latin typeface="Calibri" pitchFamily="34" charset="0"/>
                <a:cs typeface="Calibri" pitchFamily="34" charset="0"/>
              </a:rPr>
              <a:t>… Except when it comes to Love?</a:t>
            </a:r>
          </a:p>
        </p:txBody>
      </p:sp>
      <p:pic>
        <p:nvPicPr>
          <p:cNvPr id="48" name="Picture 47">
            <a:extLst>
              <a:ext uri="{FF2B5EF4-FFF2-40B4-BE49-F238E27FC236}">
                <a16:creationId xmlns:a16="http://schemas.microsoft.com/office/drawing/2014/main" id="{05412BA5-02EB-4FCF-B39D-77C7BF11C7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2332" y="6087591"/>
            <a:ext cx="693706" cy="693706"/>
          </a:xfrm>
          <a:prstGeom prst="rect">
            <a:avLst/>
          </a:prstGeom>
        </p:spPr>
      </p:pic>
      <p:grpSp>
        <p:nvGrpSpPr>
          <p:cNvPr id="49" name="Group 48">
            <a:extLst>
              <a:ext uri="{FF2B5EF4-FFF2-40B4-BE49-F238E27FC236}">
                <a16:creationId xmlns:a16="http://schemas.microsoft.com/office/drawing/2014/main" id="{A9CF4A67-BE4F-4AA3-A6EF-D4FFB01BA07A}"/>
              </a:ext>
            </a:extLst>
          </p:cNvPr>
          <p:cNvGrpSpPr/>
          <p:nvPr/>
        </p:nvGrpSpPr>
        <p:grpSpPr>
          <a:xfrm>
            <a:off x="5003116" y="1219200"/>
            <a:ext cx="343313" cy="4692801"/>
            <a:chOff x="4419600" y="1219200"/>
            <a:chExt cx="343313" cy="4692801"/>
          </a:xfrm>
        </p:grpSpPr>
        <p:grpSp>
          <p:nvGrpSpPr>
            <p:cNvPr id="50" name="Group 49">
              <a:extLst>
                <a:ext uri="{FF2B5EF4-FFF2-40B4-BE49-F238E27FC236}">
                  <a16:creationId xmlns:a16="http://schemas.microsoft.com/office/drawing/2014/main" id="{A3D55675-DA63-4BA4-97F8-3B5B1CD2F152}"/>
                </a:ext>
              </a:extLst>
            </p:cNvPr>
            <p:cNvGrpSpPr/>
            <p:nvPr/>
          </p:nvGrpSpPr>
          <p:grpSpPr>
            <a:xfrm>
              <a:off x="4419600" y="1219200"/>
              <a:ext cx="339714" cy="1877660"/>
              <a:chOff x="1678540" y="-248884"/>
              <a:chExt cx="339714" cy="1877660"/>
            </a:xfrm>
          </p:grpSpPr>
          <p:pic>
            <p:nvPicPr>
              <p:cNvPr id="55" name="Picture 4">
                <a:extLst>
                  <a:ext uri="{FF2B5EF4-FFF2-40B4-BE49-F238E27FC236}">
                    <a16:creationId xmlns:a16="http://schemas.microsoft.com/office/drawing/2014/main" id="{EEDC416A-EF7A-4316-A81A-5E9E49D98A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374485" y="985007"/>
                <a:ext cx="948888" cy="3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4">
                <a:extLst>
                  <a:ext uri="{FF2B5EF4-FFF2-40B4-BE49-F238E27FC236}">
                    <a16:creationId xmlns:a16="http://schemas.microsoft.com/office/drawing/2014/main" id="{A7CDE607-5499-42B6-A651-1D0514D6F8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373421" y="56235"/>
                <a:ext cx="948888" cy="3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1" name="Group 50">
              <a:extLst>
                <a:ext uri="{FF2B5EF4-FFF2-40B4-BE49-F238E27FC236}">
                  <a16:creationId xmlns:a16="http://schemas.microsoft.com/office/drawing/2014/main" id="{12A4EEAE-9585-4BBE-8EAA-2B964C14C57B}"/>
                </a:ext>
              </a:extLst>
            </p:cNvPr>
            <p:cNvGrpSpPr/>
            <p:nvPr/>
          </p:nvGrpSpPr>
          <p:grpSpPr>
            <a:xfrm>
              <a:off x="4423199" y="3096860"/>
              <a:ext cx="339714" cy="1877660"/>
              <a:chOff x="1678540" y="-248884"/>
              <a:chExt cx="339714" cy="1877660"/>
            </a:xfrm>
          </p:grpSpPr>
          <p:pic>
            <p:nvPicPr>
              <p:cNvPr id="53" name="Picture 4">
                <a:extLst>
                  <a:ext uri="{FF2B5EF4-FFF2-40B4-BE49-F238E27FC236}">
                    <a16:creationId xmlns:a16="http://schemas.microsoft.com/office/drawing/2014/main" id="{8712A116-2265-4211-BD38-F23F0FF8C0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374485" y="985007"/>
                <a:ext cx="948888" cy="3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4">
                <a:extLst>
                  <a:ext uri="{FF2B5EF4-FFF2-40B4-BE49-F238E27FC236}">
                    <a16:creationId xmlns:a16="http://schemas.microsoft.com/office/drawing/2014/main" id="{B34295C7-C015-437C-8EE6-1744B22842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373421" y="56235"/>
                <a:ext cx="948888" cy="3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2" name="Picture 4">
              <a:extLst>
                <a:ext uri="{FF2B5EF4-FFF2-40B4-BE49-F238E27FC236}">
                  <a16:creationId xmlns:a16="http://schemas.microsoft.com/office/drawing/2014/main" id="{E1028EBE-A627-4CEE-8343-09D5EEC919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118080" y="5268232"/>
              <a:ext cx="948888" cy="3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7" name="Picture 4">
            <a:extLst>
              <a:ext uri="{FF2B5EF4-FFF2-40B4-BE49-F238E27FC236}">
                <a16:creationId xmlns:a16="http://schemas.microsoft.com/office/drawing/2014/main" id="{3DB5D1A1-026D-4734-9E09-62DC23C145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952554" y="6629719"/>
            <a:ext cx="948888" cy="3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8">
            <a:extLst>
              <a:ext uri="{FF2B5EF4-FFF2-40B4-BE49-F238E27FC236}">
                <a16:creationId xmlns:a16="http://schemas.microsoft.com/office/drawing/2014/main" id="{D0FBD2A1-F2F8-46C4-8A2C-589578BF3C1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4180" y="5992449"/>
            <a:ext cx="345087" cy="805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Bent-Up Arrow 7">
            <a:extLst>
              <a:ext uri="{FF2B5EF4-FFF2-40B4-BE49-F238E27FC236}">
                <a16:creationId xmlns:a16="http://schemas.microsoft.com/office/drawing/2014/main" id="{E20DCE35-ADA2-4791-9472-3A368827741D}"/>
              </a:ext>
            </a:extLst>
          </p:cNvPr>
          <p:cNvSpPr/>
          <p:nvPr/>
        </p:nvSpPr>
        <p:spPr>
          <a:xfrm rot="5400000">
            <a:off x="5965386" y="5687198"/>
            <a:ext cx="612515" cy="1456811"/>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621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3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2"/>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38"/>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9"/>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39"/>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20"/>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40"/>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21"/>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48"/>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49"/>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59"/>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58"/>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57"/>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43"/>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45"/>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46"/>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P spid="14" grpId="0"/>
      <p:bldP spid="15" grpId="0"/>
      <p:bldP spid="16" grpId="0"/>
      <p:bldP spid="17" grpId="0"/>
      <p:bldP spid="18" grpId="0"/>
      <p:bldP spid="19" grpId="0"/>
      <p:bldP spid="20" grpId="0"/>
      <p:bldP spid="21" grpId="0"/>
      <p:bldP spid="22" grpId="0"/>
      <p:bldP spid="23" grpId="0"/>
      <p:bldP spid="24" grpId="0"/>
      <p:bldP spid="42" grpId="0"/>
      <p:bldP spid="43" grpId="0"/>
      <p:bldP spid="44" grpId="0"/>
      <p:bldP spid="45" grpId="0"/>
      <p:bldP spid="46" grpId="0"/>
      <p:bldP spid="47" grpId="0"/>
      <p:bldP spid="5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12</a:t>
            </a:fld>
            <a:endParaRPr lang="en-US" dirty="0"/>
          </a:p>
        </p:txBody>
      </p:sp>
      <p:sp>
        <p:nvSpPr>
          <p:cNvPr id="5" name="Text Box 4">
            <a:extLst>
              <a:ext uri="{FF2B5EF4-FFF2-40B4-BE49-F238E27FC236}">
                <a16:creationId xmlns:a16="http://schemas.microsoft.com/office/drawing/2014/main" id="{02A1474C-CDE0-4205-AC84-76D18D44AD59}"/>
              </a:ext>
            </a:extLst>
          </p:cNvPr>
          <p:cNvSpPr txBox="1">
            <a:spLocks noChangeArrowheads="1"/>
          </p:cNvSpPr>
          <p:nvPr/>
        </p:nvSpPr>
        <p:spPr bwMode="auto">
          <a:xfrm>
            <a:off x="4977526" y="-25403"/>
            <a:ext cx="1992212" cy="461665"/>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2400" b="1" dirty="0">
                <a:solidFill>
                  <a:srgbClr val="00FF00"/>
                </a:solidFill>
                <a:effectLst>
                  <a:outerShdw blurRad="38100" dist="38100" dir="2700000" algn="tl">
                    <a:srgbClr val="000000">
                      <a:alpha val="43137"/>
                    </a:srgbClr>
                  </a:outerShdw>
                </a:effectLst>
                <a:latin typeface="Calibri" pitchFamily="34" charset="0"/>
                <a:cs typeface="Calibri" pitchFamily="34" charset="0"/>
              </a:rPr>
              <a:t>CONDITIONAL</a:t>
            </a:r>
          </a:p>
        </p:txBody>
      </p:sp>
      <p:sp>
        <p:nvSpPr>
          <p:cNvPr id="6" name="Text Box 5">
            <a:extLst>
              <a:ext uri="{FF2B5EF4-FFF2-40B4-BE49-F238E27FC236}">
                <a16:creationId xmlns:a16="http://schemas.microsoft.com/office/drawing/2014/main" id="{B6836A3A-9351-4AFD-B565-0116633CEC85}"/>
              </a:ext>
            </a:extLst>
          </p:cNvPr>
          <p:cNvSpPr txBox="1">
            <a:spLocks noChangeArrowheads="1"/>
          </p:cNvSpPr>
          <p:nvPr/>
        </p:nvSpPr>
        <p:spPr bwMode="auto">
          <a:xfrm>
            <a:off x="7217679" y="-15876"/>
            <a:ext cx="2764521" cy="461665"/>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2400" b="1" dirty="0">
                <a:solidFill>
                  <a:srgbClr val="FF0000"/>
                </a:solidFill>
                <a:effectLst>
                  <a:outerShdw blurRad="38100" dist="38100" dir="2700000" algn="tl">
                    <a:srgbClr val="000000">
                      <a:alpha val="43137"/>
                    </a:srgbClr>
                  </a:outerShdw>
                </a:effectLst>
                <a:latin typeface="Calibri" pitchFamily="34" charset="0"/>
                <a:cs typeface="Calibri" pitchFamily="34" charset="0"/>
              </a:rPr>
              <a:t>UNCONDITIONAL</a:t>
            </a:r>
          </a:p>
        </p:txBody>
      </p:sp>
      <p:cxnSp>
        <p:nvCxnSpPr>
          <p:cNvPr id="7" name="Straight Connector 6">
            <a:extLst>
              <a:ext uri="{FF2B5EF4-FFF2-40B4-BE49-F238E27FC236}">
                <a16:creationId xmlns:a16="http://schemas.microsoft.com/office/drawing/2014/main" id="{57B5AA4A-01FD-47F6-AD80-37A78DDF4CB7}"/>
              </a:ext>
            </a:extLst>
          </p:cNvPr>
          <p:cNvCxnSpPr/>
          <p:nvPr/>
        </p:nvCxnSpPr>
        <p:spPr>
          <a:xfrm rot="5400000">
            <a:off x="1409221" y="3429000"/>
            <a:ext cx="6858000" cy="31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Box 16">
            <a:extLst>
              <a:ext uri="{FF2B5EF4-FFF2-40B4-BE49-F238E27FC236}">
                <a16:creationId xmlns:a16="http://schemas.microsoft.com/office/drawing/2014/main" id="{D5657DEF-F53E-47BF-AAB0-77E0F8B3BA59}"/>
              </a:ext>
            </a:extLst>
          </p:cNvPr>
          <p:cNvSpPr txBox="1">
            <a:spLocks noChangeArrowheads="1"/>
          </p:cNvSpPr>
          <p:nvPr/>
        </p:nvSpPr>
        <p:spPr bwMode="auto">
          <a:xfrm>
            <a:off x="659716" y="1644925"/>
            <a:ext cx="1676400" cy="369888"/>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a:solidFill>
                  <a:srgbClr val="FFFF00"/>
                </a:solidFill>
                <a:effectLst>
                  <a:outerShdw blurRad="38100" dist="38100" dir="2700000" algn="tl">
                    <a:srgbClr val="000000">
                      <a:alpha val="43137"/>
                    </a:srgbClr>
                  </a:outerShdw>
                </a:effectLst>
                <a:latin typeface="Calibri" pitchFamily="34" charset="0"/>
                <a:cs typeface="Calibri" pitchFamily="34" charset="0"/>
              </a:rPr>
              <a:t>To be baptized?</a:t>
            </a:r>
          </a:p>
        </p:txBody>
      </p:sp>
      <p:sp>
        <p:nvSpPr>
          <p:cNvPr id="9" name="Text Box 17">
            <a:extLst>
              <a:ext uri="{FF2B5EF4-FFF2-40B4-BE49-F238E27FC236}">
                <a16:creationId xmlns:a16="http://schemas.microsoft.com/office/drawing/2014/main" id="{5EC71DF9-DD71-458E-A463-BE564A1A3365}"/>
              </a:ext>
            </a:extLst>
          </p:cNvPr>
          <p:cNvSpPr txBox="1">
            <a:spLocks noChangeArrowheads="1"/>
          </p:cNvSpPr>
          <p:nvPr/>
        </p:nvSpPr>
        <p:spPr bwMode="auto">
          <a:xfrm>
            <a:off x="659716" y="2030240"/>
            <a:ext cx="2794355"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a:solidFill>
                  <a:srgbClr val="FFFF00"/>
                </a:solidFill>
                <a:effectLst>
                  <a:outerShdw blurRad="38100" dist="38100" dir="2700000" algn="tl">
                    <a:srgbClr val="000000">
                      <a:alpha val="43137"/>
                    </a:srgbClr>
                  </a:outerShdw>
                </a:effectLst>
                <a:latin typeface="Calibri" pitchFamily="34" charset="0"/>
                <a:cs typeface="Calibri" pitchFamily="34" charset="0"/>
              </a:rPr>
              <a:t>To receive the Holy Ghost?</a:t>
            </a:r>
          </a:p>
        </p:txBody>
      </p:sp>
      <p:sp>
        <p:nvSpPr>
          <p:cNvPr id="11" name="Text Box 18">
            <a:extLst>
              <a:ext uri="{FF2B5EF4-FFF2-40B4-BE49-F238E27FC236}">
                <a16:creationId xmlns:a16="http://schemas.microsoft.com/office/drawing/2014/main" id="{277F99EF-DCFF-4160-A611-CE66887D83C2}"/>
              </a:ext>
            </a:extLst>
          </p:cNvPr>
          <p:cNvSpPr txBox="1">
            <a:spLocks noChangeArrowheads="1"/>
          </p:cNvSpPr>
          <p:nvPr/>
        </p:nvSpPr>
        <p:spPr bwMode="auto">
          <a:xfrm>
            <a:off x="659716" y="2415554"/>
            <a:ext cx="3495675" cy="369888"/>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a:solidFill>
                  <a:srgbClr val="FFFF00"/>
                </a:solidFill>
                <a:effectLst>
                  <a:outerShdw blurRad="38100" dist="38100" dir="2700000" algn="tl">
                    <a:srgbClr val="000000">
                      <a:alpha val="43137"/>
                    </a:srgbClr>
                  </a:outerShdw>
                </a:effectLst>
                <a:latin typeface="Calibri" pitchFamily="34" charset="0"/>
                <a:cs typeface="Calibri" pitchFamily="34" charset="0"/>
              </a:rPr>
              <a:t>To receive the Aaronic Priesthood?</a:t>
            </a:r>
          </a:p>
        </p:txBody>
      </p:sp>
      <p:sp>
        <p:nvSpPr>
          <p:cNvPr id="12" name="Text Box 19">
            <a:extLst>
              <a:ext uri="{FF2B5EF4-FFF2-40B4-BE49-F238E27FC236}">
                <a16:creationId xmlns:a16="http://schemas.microsoft.com/office/drawing/2014/main" id="{34D2B615-1DF6-4B81-847F-9A43A30D4922}"/>
              </a:ext>
            </a:extLst>
          </p:cNvPr>
          <p:cNvSpPr txBox="1">
            <a:spLocks noChangeArrowheads="1"/>
          </p:cNvSpPr>
          <p:nvPr/>
        </p:nvSpPr>
        <p:spPr bwMode="auto">
          <a:xfrm>
            <a:off x="659716" y="2800869"/>
            <a:ext cx="3965575" cy="369887"/>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a:solidFill>
                  <a:srgbClr val="FFFF00"/>
                </a:solidFill>
                <a:effectLst>
                  <a:outerShdw blurRad="38100" dist="38100" dir="2700000" algn="tl">
                    <a:srgbClr val="000000">
                      <a:alpha val="43137"/>
                    </a:srgbClr>
                  </a:outerShdw>
                </a:effectLst>
                <a:latin typeface="Calibri" pitchFamily="34" charset="0"/>
                <a:cs typeface="Calibri" pitchFamily="34" charset="0"/>
              </a:rPr>
              <a:t>To receive the Melchizedek Priesthood?</a:t>
            </a:r>
          </a:p>
        </p:txBody>
      </p:sp>
      <p:sp>
        <p:nvSpPr>
          <p:cNvPr id="13" name="Text Box 16">
            <a:extLst>
              <a:ext uri="{FF2B5EF4-FFF2-40B4-BE49-F238E27FC236}">
                <a16:creationId xmlns:a16="http://schemas.microsoft.com/office/drawing/2014/main" id="{C534EF13-3459-494A-B5D3-71D9397C3147}"/>
              </a:ext>
            </a:extLst>
          </p:cNvPr>
          <p:cNvSpPr txBox="1">
            <a:spLocks noChangeArrowheads="1"/>
          </p:cNvSpPr>
          <p:nvPr/>
        </p:nvSpPr>
        <p:spPr bwMode="auto">
          <a:xfrm>
            <a:off x="4851810" y="307289"/>
            <a:ext cx="2245423" cy="400110"/>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2000" dirty="0">
                <a:solidFill>
                  <a:schemeClr val="bg1"/>
                </a:solidFill>
                <a:effectLst>
                  <a:outerShdw blurRad="38100" dist="38100" dir="2700000" algn="tl">
                    <a:srgbClr val="000000">
                      <a:alpha val="43137"/>
                    </a:srgbClr>
                  </a:outerShdw>
                </a:effectLst>
                <a:latin typeface="Calibri" pitchFamily="34" charset="0"/>
                <a:cs typeface="Calibri" pitchFamily="34" charset="0"/>
              </a:rPr>
              <a:t>Must Be Worthy</a:t>
            </a:r>
          </a:p>
        </p:txBody>
      </p:sp>
      <p:sp>
        <p:nvSpPr>
          <p:cNvPr id="14" name="Text Box 19">
            <a:extLst>
              <a:ext uri="{FF2B5EF4-FFF2-40B4-BE49-F238E27FC236}">
                <a16:creationId xmlns:a16="http://schemas.microsoft.com/office/drawing/2014/main" id="{31975984-8D69-452E-9ACF-813AA96F0FB4}"/>
              </a:ext>
            </a:extLst>
          </p:cNvPr>
          <p:cNvSpPr txBox="1">
            <a:spLocks noChangeArrowheads="1"/>
          </p:cNvSpPr>
          <p:nvPr/>
        </p:nvSpPr>
        <p:spPr bwMode="auto">
          <a:xfrm>
            <a:off x="659716" y="3571497"/>
            <a:ext cx="2700611"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a:solidFill>
                  <a:srgbClr val="FFFF00"/>
                </a:solidFill>
                <a:effectLst>
                  <a:outerShdw blurRad="38100" dist="38100" dir="2700000" algn="tl">
                    <a:srgbClr val="000000">
                      <a:alpha val="43137"/>
                    </a:srgbClr>
                  </a:outerShdw>
                </a:effectLst>
                <a:latin typeface="Calibri" pitchFamily="34" charset="0"/>
                <a:cs typeface="Calibri" pitchFamily="34" charset="0"/>
              </a:rPr>
              <a:t>To fulfill a church mission?</a:t>
            </a:r>
          </a:p>
        </p:txBody>
      </p:sp>
      <p:sp>
        <p:nvSpPr>
          <p:cNvPr id="15" name="Text Box 19">
            <a:extLst>
              <a:ext uri="{FF2B5EF4-FFF2-40B4-BE49-F238E27FC236}">
                <a16:creationId xmlns:a16="http://schemas.microsoft.com/office/drawing/2014/main" id="{644FDB8D-2EFA-4252-8A3B-8FE98AD74C9B}"/>
              </a:ext>
            </a:extLst>
          </p:cNvPr>
          <p:cNvSpPr txBox="1">
            <a:spLocks noChangeArrowheads="1"/>
          </p:cNvSpPr>
          <p:nvPr/>
        </p:nvSpPr>
        <p:spPr bwMode="auto">
          <a:xfrm>
            <a:off x="659716" y="3956811"/>
            <a:ext cx="2962862"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a:solidFill>
                  <a:srgbClr val="FFFF00"/>
                </a:solidFill>
                <a:effectLst>
                  <a:outerShdw blurRad="38100" dist="38100" dir="2700000" algn="tl">
                    <a:srgbClr val="000000">
                      <a:alpha val="43137"/>
                    </a:srgbClr>
                  </a:outerShdw>
                </a:effectLst>
                <a:latin typeface="Calibri" pitchFamily="34" charset="0"/>
                <a:cs typeface="Calibri" pitchFamily="34" charset="0"/>
              </a:rPr>
              <a:t>To be married in the Temple?</a:t>
            </a:r>
          </a:p>
        </p:txBody>
      </p:sp>
      <p:sp>
        <p:nvSpPr>
          <p:cNvPr id="16" name="Text Box 19">
            <a:extLst>
              <a:ext uri="{FF2B5EF4-FFF2-40B4-BE49-F238E27FC236}">
                <a16:creationId xmlns:a16="http://schemas.microsoft.com/office/drawing/2014/main" id="{14190BD6-E092-4F81-AA85-957EF175C821}"/>
              </a:ext>
            </a:extLst>
          </p:cNvPr>
          <p:cNvSpPr txBox="1">
            <a:spLocks noChangeArrowheads="1"/>
          </p:cNvSpPr>
          <p:nvPr/>
        </p:nvSpPr>
        <p:spPr bwMode="auto">
          <a:xfrm>
            <a:off x="659716" y="3186183"/>
            <a:ext cx="3101975" cy="369887"/>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a:solidFill>
                  <a:srgbClr val="FFFF00"/>
                </a:solidFill>
                <a:effectLst>
                  <a:outerShdw blurRad="38100" dist="38100" dir="2700000" algn="tl">
                    <a:srgbClr val="000000">
                      <a:alpha val="43137"/>
                    </a:srgbClr>
                  </a:outerShdw>
                </a:effectLst>
                <a:latin typeface="Calibri" pitchFamily="34" charset="0"/>
                <a:cs typeface="Calibri" pitchFamily="34" charset="0"/>
              </a:rPr>
              <a:t>To receive one’s Endowments?</a:t>
            </a:r>
          </a:p>
        </p:txBody>
      </p:sp>
      <p:sp>
        <p:nvSpPr>
          <p:cNvPr id="17" name="Text Box 19">
            <a:extLst>
              <a:ext uri="{FF2B5EF4-FFF2-40B4-BE49-F238E27FC236}">
                <a16:creationId xmlns:a16="http://schemas.microsoft.com/office/drawing/2014/main" id="{602841EE-C07F-4CF7-84D9-621DEAD39D4C}"/>
              </a:ext>
            </a:extLst>
          </p:cNvPr>
          <p:cNvSpPr txBox="1">
            <a:spLocks noChangeArrowheads="1"/>
          </p:cNvSpPr>
          <p:nvPr/>
        </p:nvSpPr>
        <p:spPr bwMode="auto">
          <a:xfrm>
            <a:off x="659716" y="4342125"/>
            <a:ext cx="3694113" cy="369888"/>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a:solidFill>
                  <a:srgbClr val="FFFF00"/>
                </a:solidFill>
                <a:effectLst>
                  <a:outerShdw blurRad="38100" dist="38100" dir="2700000" algn="tl">
                    <a:srgbClr val="000000">
                      <a:alpha val="43137"/>
                    </a:srgbClr>
                  </a:outerShdw>
                </a:effectLst>
                <a:latin typeface="Calibri" pitchFamily="34" charset="0"/>
                <a:cs typeface="Calibri" pitchFamily="34" charset="0"/>
              </a:rPr>
              <a:t>To enter paradise in the spirit world?</a:t>
            </a:r>
          </a:p>
        </p:txBody>
      </p:sp>
      <p:sp>
        <p:nvSpPr>
          <p:cNvPr id="18" name="Text Box 19">
            <a:extLst>
              <a:ext uri="{FF2B5EF4-FFF2-40B4-BE49-F238E27FC236}">
                <a16:creationId xmlns:a16="http://schemas.microsoft.com/office/drawing/2014/main" id="{4B960521-A785-49CF-BEE1-D9668AE00382}"/>
              </a:ext>
            </a:extLst>
          </p:cNvPr>
          <p:cNvSpPr txBox="1">
            <a:spLocks noChangeArrowheads="1"/>
          </p:cNvSpPr>
          <p:nvPr/>
        </p:nvSpPr>
        <p:spPr bwMode="auto">
          <a:xfrm>
            <a:off x="659716" y="4727440"/>
            <a:ext cx="3868738" cy="369887"/>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a:solidFill>
                  <a:srgbClr val="FFFF00"/>
                </a:solidFill>
                <a:effectLst>
                  <a:outerShdw blurRad="38100" dist="38100" dir="2700000" algn="tl">
                    <a:srgbClr val="000000">
                      <a:alpha val="43137"/>
                    </a:srgbClr>
                  </a:outerShdw>
                </a:effectLst>
                <a:latin typeface="Calibri" pitchFamily="34" charset="0"/>
                <a:cs typeface="Calibri" pitchFamily="34" charset="0"/>
              </a:rPr>
              <a:t>To come forth in the first resurrection?</a:t>
            </a:r>
          </a:p>
        </p:txBody>
      </p:sp>
      <p:sp>
        <p:nvSpPr>
          <p:cNvPr id="19" name="Text Box 19">
            <a:extLst>
              <a:ext uri="{FF2B5EF4-FFF2-40B4-BE49-F238E27FC236}">
                <a16:creationId xmlns:a16="http://schemas.microsoft.com/office/drawing/2014/main" id="{F60F7720-1400-4E5C-A1A4-F2A7A6A9F162}"/>
              </a:ext>
            </a:extLst>
          </p:cNvPr>
          <p:cNvSpPr txBox="1">
            <a:spLocks noChangeArrowheads="1"/>
          </p:cNvSpPr>
          <p:nvPr/>
        </p:nvSpPr>
        <p:spPr bwMode="auto">
          <a:xfrm>
            <a:off x="659716" y="5493754"/>
            <a:ext cx="3201988" cy="369887"/>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a:solidFill>
                  <a:srgbClr val="FFFF00"/>
                </a:solidFill>
                <a:effectLst>
                  <a:outerShdw blurRad="38100" dist="38100" dir="2700000" algn="tl">
                    <a:srgbClr val="000000">
                      <a:alpha val="43137"/>
                    </a:srgbClr>
                  </a:outerShdw>
                </a:effectLst>
                <a:latin typeface="Calibri" pitchFamily="34" charset="0"/>
                <a:cs typeface="Calibri" pitchFamily="34" charset="0"/>
              </a:rPr>
              <a:t>To enter the Celestial Kingdom?</a:t>
            </a:r>
          </a:p>
        </p:txBody>
      </p:sp>
      <p:sp>
        <p:nvSpPr>
          <p:cNvPr id="20" name="Text Box 19">
            <a:extLst>
              <a:ext uri="{FF2B5EF4-FFF2-40B4-BE49-F238E27FC236}">
                <a16:creationId xmlns:a16="http://schemas.microsoft.com/office/drawing/2014/main" id="{FAB8CDA4-BE6C-4769-9C94-A276F0566EC4}"/>
              </a:ext>
            </a:extLst>
          </p:cNvPr>
          <p:cNvSpPr txBox="1">
            <a:spLocks noChangeArrowheads="1"/>
          </p:cNvSpPr>
          <p:nvPr/>
        </p:nvSpPr>
        <p:spPr bwMode="auto">
          <a:xfrm>
            <a:off x="659716" y="5879068"/>
            <a:ext cx="3522183"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a:solidFill>
                  <a:srgbClr val="FFFF00"/>
                </a:solidFill>
                <a:effectLst>
                  <a:outerShdw blurRad="38100" dist="38100" dir="2700000" algn="tl">
                    <a:srgbClr val="000000">
                      <a:alpha val="43137"/>
                    </a:srgbClr>
                  </a:outerShdw>
                </a:effectLst>
                <a:latin typeface="Calibri" pitchFamily="34" charset="0"/>
                <a:cs typeface="Calibri" pitchFamily="34" charset="0"/>
              </a:rPr>
              <a:t>To receive exaltation (eternal life)?</a:t>
            </a:r>
          </a:p>
        </p:txBody>
      </p:sp>
      <p:sp>
        <p:nvSpPr>
          <p:cNvPr id="21" name="Text Box 16">
            <a:extLst>
              <a:ext uri="{FF2B5EF4-FFF2-40B4-BE49-F238E27FC236}">
                <a16:creationId xmlns:a16="http://schemas.microsoft.com/office/drawing/2014/main" id="{1516B7AB-F19D-4005-9EE5-C6EEF769CC87}"/>
              </a:ext>
            </a:extLst>
          </p:cNvPr>
          <p:cNvSpPr txBox="1">
            <a:spLocks noChangeArrowheads="1"/>
          </p:cNvSpPr>
          <p:nvPr/>
        </p:nvSpPr>
        <p:spPr bwMode="auto">
          <a:xfrm>
            <a:off x="659716" y="6230938"/>
            <a:ext cx="2669577"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a:solidFill>
                  <a:srgbClr val="00FF00"/>
                </a:solidFill>
                <a:effectLst>
                  <a:outerShdw blurRad="38100" dist="38100" dir="2700000" algn="tl">
                    <a:srgbClr val="000000">
                      <a:alpha val="43137"/>
                    </a:srgbClr>
                  </a:outerShdw>
                </a:effectLst>
                <a:latin typeface="Calibri" pitchFamily="34" charset="0"/>
                <a:cs typeface="Calibri" pitchFamily="34" charset="0"/>
              </a:rPr>
              <a:t>God’s Love (actionable)…</a:t>
            </a:r>
          </a:p>
        </p:txBody>
      </p:sp>
      <p:sp>
        <p:nvSpPr>
          <p:cNvPr id="22" name="Text Box 16">
            <a:extLst>
              <a:ext uri="{FF2B5EF4-FFF2-40B4-BE49-F238E27FC236}">
                <a16:creationId xmlns:a16="http://schemas.microsoft.com/office/drawing/2014/main" id="{858469E2-3145-435D-BA19-47E333C784FA}"/>
              </a:ext>
            </a:extLst>
          </p:cNvPr>
          <p:cNvSpPr txBox="1">
            <a:spLocks noChangeArrowheads="1"/>
          </p:cNvSpPr>
          <p:nvPr/>
        </p:nvSpPr>
        <p:spPr bwMode="auto">
          <a:xfrm>
            <a:off x="659716" y="5117068"/>
            <a:ext cx="3461012"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a:solidFill>
                  <a:srgbClr val="FFFF00"/>
                </a:solidFill>
                <a:effectLst>
                  <a:outerShdw blurRad="38100" dist="38100" dir="2700000" algn="tl">
                    <a:srgbClr val="000000">
                      <a:alpha val="43137"/>
                    </a:srgbClr>
                  </a:outerShdw>
                </a:effectLst>
                <a:latin typeface="Calibri" pitchFamily="34" charset="0"/>
                <a:cs typeface="Calibri" pitchFamily="34" charset="0"/>
              </a:rPr>
              <a:t>To come forth in any resurrection?</a:t>
            </a:r>
          </a:p>
        </p:txBody>
      </p:sp>
      <p:sp>
        <p:nvSpPr>
          <p:cNvPr id="23" name="Text Box 16">
            <a:extLst>
              <a:ext uri="{FF2B5EF4-FFF2-40B4-BE49-F238E27FC236}">
                <a16:creationId xmlns:a16="http://schemas.microsoft.com/office/drawing/2014/main" id="{67E9ABDB-A59D-4AA0-BA82-1BC658442CCF}"/>
              </a:ext>
            </a:extLst>
          </p:cNvPr>
          <p:cNvSpPr txBox="1">
            <a:spLocks noChangeArrowheads="1"/>
          </p:cNvSpPr>
          <p:nvPr/>
        </p:nvSpPr>
        <p:spPr bwMode="auto">
          <a:xfrm>
            <a:off x="642527" y="1241190"/>
            <a:ext cx="2762744"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a:solidFill>
                  <a:srgbClr val="FFFF00"/>
                </a:solidFill>
                <a:effectLst>
                  <a:outerShdw blurRad="38100" dist="38100" dir="2700000" algn="tl">
                    <a:srgbClr val="000000">
                      <a:alpha val="43137"/>
                    </a:srgbClr>
                  </a:outerShdw>
                </a:effectLst>
                <a:latin typeface="Calibri" pitchFamily="34" charset="0"/>
                <a:cs typeface="Calibri" pitchFamily="34" charset="0"/>
              </a:rPr>
              <a:t>To have the Light of Christ?</a:t>
            </a:r>
          </a:p>
        </p:txBody>
      </p:sp>
      <p:sp>
        <p:nvSpPr>
          <p:cNvPr id="24" name="Text Box 16">
            <a:extLst>
              <a:ext uri="{FF2B5EF4-FFF2-40B4-BE49-F238E27FC236}">
                <a16:creationId xmlns:a16="http://schemas.microsoft.com/office/drawing/2014/main" id="{642C9F52-7A69-441D-AB5C-7751178BA290}"/>
              </a:ext>
            </a:extLst>
          </p:cNvPr>
          <p:cNvSpPr txBox="1">
            <a:spLocks noChangeArrowheads="1"/>
          </p:cNvSpPr>
          <p:nvPr/>
        </p:nvSpPr>
        <p:spPr bwMode="auto">
          <a:xfrm>
            <a:off x="659716" y="838478"/>
            <a:ext cx="2494016"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a:solidFill>
                  <a:srgbClr val="FFFF00"/>
                </a:solidFill>
                <a:effectLst>
                  <a:outerShdw blurRad="38100" dist="38100" dir="2700000" algn="tl">
                    <a:srgbClr val="000000">
                      <a:alpha val="43137"/>
                    </a:srgbClr>
                  </a:outerShdw>
                </a:effectLst>
                <a:latin typeface="Calibri" pitchFamily="34" charset="0"/>
                <a:cs typeface="Calibri" pitchFamily="34" charset="0"/>
              </a:rPr>
              <a:t>To be born (mortal life)?</a:t>
            </a:r>
          </a:p>
        </p:txBody>
      </p:sp>
      <p:cxnSp>
        <p:nvCxnSpPr>
          <p:cNvPr id="25" name="Straight Connector 24">
            <a:extLst>
              <a:ext uri="{FF2B5EF4-FFF2-40B4-BE49-F238E27FC236}">
                <a16:creationId xmlns:a16="http://schemas.microsoft.com/office/drawing/2014/main" id="{F1E8B02B-402A-4274-B81F-92543711A040}"/>
              </a:ext>
            </a:extLst>
          </p:cNvPr>
          <p:cNvCxnSpPr/>
          <p:nvPr/>
        </p:nvCxnSpPr>
        <p:spPr>
          <a:xfrm rot="5400000">
            <a:off x="3669821" y="3436939"/>
            <a:ext cx="6858000" cy="31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A7829B5-BFC2-4012-9B0C-EAC669AC1120}"/>
              </a:ext>
            </a:extLst>
          </p:cNvPr>
          <p:cNvCxnSpPr>
            <a:cxnSpLocks/>
          </p:cNvCxnSpPr>
          <p:nvPr/>
        </p:nvCxnSpPr>
        <p:spPr>
          <a:xfrm>
            <a:off x="4824632" y="706815"/>
            <a:ext cx="7367368" cy="101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 Box 16">
            <a:extLst>
              <a:ext uri="{FF2B5EF4-FFF2-40B4-BE49-F238E27FC236}">
                <a16:creationId xmlns:a16="http://schemas.microsoft.com/office/drawing/2014/main" id="{036BECE5-CAE4-4372-B2A2-7B0845B104CC}"/>
              </a:ext>
            </a:extLst>
          </p:cNvPr>
          <p:cNvSpPr txBox="1">
            <a:spLocks noChangeArrowheads="1"/>
          </p:cNvSpPr>
          <p:nvPr/>
        </p:nvSpPr>
        <p:spPr bwMode="auto">
          <a:xfrm>
            <a:off x="7211518" y="316816"/>
            <a:ext cx="2744598" cy="400110"/>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2000" dirty="0">
                <a:solidFill>
                  <a:schemeClr val="bg1"/>
                </a:solidFill>
                <a:effectLst>
                  <a:outerShdw blurRad="38100" dist="38100" dir="2700000" algn="tl">
                    <a:srgbClr val="000000">
                      <a:alpha val="43137"/>
                    </a:srgbClr>
                  </a:outerShdw>
                </a:effectLst>
                <a:latin typeface="Calibri" pitchFamily="34" charset="0"/>
                <a:cs typeface="Calibri" pitchFamily="34" charset="0"/>
              </a:rPr>
              <a:t>Worthy or Unworthy</a:t>
            </a:r>
          </a:p>
        </p:txBody>
      </p:sp>
      <p:pic>
        <p:nvPicPr>
          <p:cNvPr id="28" name="Picture 27">
            <a:extLst>
              <a:ext uri="{FF2B5EF4-FFF2-40B4-BE49-F238E27FC236}">
                <a16:creationId xmlns:a16="http://schemas.microsoft.com/office/drawing/2014/main" id="{A5B79B84-D6B9-4E82-9B8D-AF5D5BEB01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2130" y="1268755"/>
            <a:ext cx="253986" cy="253986"/>
          </a:xfrm>
          <a:prstGeom prst="rect">
            <a:avLst/>
          </a:prstGeom>
        </p:spPr>
      </p:pic>
      <p:pic>
        <p:nvPicPr>
          <p:cNvPr id="29" name="Picture 28">
            <a:extLst>
              <a:ext uri="{FF2B5EF4-FFF2-40B4-BE49-F238E27FC236}">
                <a16:creationId xmlns:a16="http://schemas.microsoft.com/office/drawing/2014/main" id="{70559AB9-E4F9-423D-B550-2DCB0E3E5F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2130" y="1690827"/>
            <a:ext cx="253986" cy="253986"/>
          </a:xfrm>
          <a:prstGeom prst="rect">
            <a:avLst/>
          </a:prstGeom>
        </p:spPr>
      </p:pic>
      <p:pic>
        <p:nvPicPr>
          <p:cNvPr id="30" name="Picture 29">
            <a:extLst>
              <a:ext uri="{FF2B5EF4-FFF2-40B4-BE49-F238E27FC236}">
                <a16:creationId xmlns:a16="http://schemas.microsoft.com/office/drawing/2014/main" id="{B4CD5477-3B28-4E67-8A6C-491C8212A6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2130" y="2064048"/>
            <a:ext cx="253986" cy="253986"/>
          </a:xfrm>
          <a:prstGeom prst="rect">
            <a:avLst/>
          </a:prstGeom>
        </p:spPr>
      </p:pic>
      <p:pic>
        <p:nvPicPr>
          <p:cNvPr id="31" name="Picture 30">
            <a:extLst>
              <a:ext uri="{FF2B5EF4-FFF2-40B4-BE49-F238E27FC236}">
                <a16:creationId xmlns:a16="http://schemas.microsoft.com/office/drawing/2014/main" id="{F8434F5C-4AD6-4053-805A-5D52AE05D0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2130" y="2426503"/>
            <a:ext cx="253986" cy="253986"/>
          </a:xfrm>
          <a:prstGeom prst="rect">
            <a:avLst/>
          </a:prstGeom>
        </p:spPr>
      </p:pic>
      <p:pic>
        <p:nvPicPr>
          <p:cNvPr id="32" name="Picture 31">
            <a:extLst>
              <a:ext uri="{FF2B5EF4-FFF2-40B4-BE49-F238E27FC236}">
                <a16:creationId xmlns:a16="http://schemas.microsoft.com/office/drawing/2014/main" id="{0A39B57A-3808-4A8C-99F8-F40813148D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2130" y="3238819"/>
            <a:ext cx="253986" cy="253986"/>
          </a:xfrm>
          <a:prstGeom prst="rect">
            <a:avLst/>
          </a:prstGeom>
        </p:spPr>
      </p:pic>
      <p:pic>
        <p:nvPicPr>
          <p:cNvPr id="33" name="Picture 32">
            <a:extLst>
              <a:ext uri="{FF2B5EF4-FFF2-40B4-BE49-F238E27FC236}">
                <a16:creationId xmlns:a16="http://schemas.microsoft.com/office/drawing/2014/main" id="{1CEDBABC-DFD5-47DA-8A53-33110EB1A1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2130" y="3624133"/>
            <a:ext cx="253986" cy="253986"/>
          </a:xfrm>
          <a:prstGeom prst="rect">
            <a:avLst/>
          </a:prstGeom>
        </p:spPr>
      </p:pic>
      <p:pic>
        <p:nvPicPr>
          <p:cNvPr id="34" name="Picture 33">
            <a:extLst>
              <a:ext uri="{FF2B5EF4-FFF2-40B4-BE49-F238E27FC236}">
                <a16:creationId xmlns:a16="http://schemas.microsoft.com/office/drawing/2014/main" id="{7A758179-DD5B-4EB6-BDA1-3047A18D20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2130" y="3978665"/>
            <a:ext cx="253986" cy="253986"/>
          </a:xfrm>
          <a:prstGeom prst="rect">
            <a:avLst/>
          </a:prstGeom>
        </p:spPr>
      </p:pic>
      <p:pic>
        <p:nvPicPr>
          <p:cNvPr id="35" name="Picture 34">
            <a:extLst>
              <a:ext uri="{FF2B5EF4-FFF2-40B4-BE49-F238E27FC236}">
                <a16:creationId xmlns:a16="http://schemas.microsoft.com/office/drawing/2014/main" id="{C6262953-BF7C-4087-BEE9-4B3DC7FAEF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2130" y="4393816"/>
            <a:ext cx="253986" cy="253986"/>
          </a:xfrm>
          <a:prstGeom prst="rect">
            <a:avLst/>
          </a:prstGeom>
        </p:spPr>
      </p:pic>
      <p:pic>
        <p:nvPicPr>
          <p:cNvPr id="36" name="Picture 35">
            <a:extLst>
              <a:ext uri="{FF2B5EF4-FFF2-40B4-BE49-F238E27FC236}">
                <a16:creationId xmlns:a16="http://schemas.microsoft.com/office/drawing/2014/main" id="{921B7249-D0AE-4259-A3AA-FF2C12BA89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2130" y="2831152"/>
            <a:ext cx="253986" cy="253986"/>
          </a:xfrm>
          <a:prstGeom prst="rect">
            <a:avLst/>
          </a:prstGeom>
        </p:spPr>
      </p:pic>
      <p:pic>
        <p:nvPicPr>
          <p:cNvPr id="37" name="Picture 36">
            <a:extLst>
              <a:ext uri="{FF2B5EF4-FFF2-40B4-BE49-F238E27FC236}">
                <a16:creationId xmlns:a16="http://schemas.microsoft.com/office/drawing/2014/main" id="{E5B164F2-0E81-42C3-BE18-6B7E2D46EE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2130" y="4770165"/>
            <a:ext cx="253986" cy="253986"/>
          </a:xfrm>
          <a:prstGeom prst="rect">
            <a:avLst/>
          </a:prstGeom>
        </p:spPr>
      </p:pic>
      <p:pic>
        <p:nvPicPr>
          <p:cNvPr id="38" name="Picture 37">
            <a:extLst>
              <a:ext uri="{FF2B5EF4-FFF2-40B4-BE49-F238E27FC236}">
                <a16:creationId xmlns:a16="http://schemas.microsoft.com/office/drawing/2014/main" id="{9BD4F223-25B3-4258-A0B7-51B5C0C119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2130" y="5163499"/>
            <a:ext cx="253986" cy="253986"/>
          </a:xfrm>
          <a:prstGeom prst="rect">
            <a:avLst/>
          </a:prstGeom>
        </p:spPr>
      </p:pic>
      <p:pic>
        <p:nvPicPr>
          <p:cNvPr id="39" name="Picture 38">
            <a:extLst>
              <a:ext uri="{FF2B5EF4-FFF2-40B4-BE49-F238E27FC236}">
                <a16:creationId xmlns:a16="http://schemas.microsoft.com/office/drawing/2014/main" id="{D3FDD079-06CC-417A-807D-812E7084F8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2130" y="5527816"/>
            <a:ext cx="253986" cy="253986"/>
          </a:xfrm>
          <a:prstGeom prst="rect">
            <a:avLst/>
          </a:prstGeom>
        </p:spPr>
      </p:pic>
      <p:pic>
        <p:nvPicPr>
          <p:cNvPr id="40" name="Picture 39">
            <a:extLst>
              <a:ext uri="{FF2B5EF4-FFF2-40B4-BE49-F238E27FC236}">
                <a16:creationId xmlns:a16="http://schemas.microsoft.com/office/drawing/2014/main" id="{F02B1FF1-B8F5-45E6-93FA-0C76249EB1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2130" y="5922524"/>
            <a:ext cx="253986" cy="253986"/>
          </a:xfrm>
          <a:prstGeom prst="rect">
            <a:avLst/>
          </a:prstGeom>
        </p:spPr>
      </p:pic>
      <p:pic>
        <p:nvPicPr>
          <p:cNvPr id="41" name="Picture 40">
            <a:extLst>
              <a:ext uri="{FF2B5EF4-FFF2-40B4-BE49-F238E27FC236}">
                <a16:creationId xmlns:a16="http://schemas.microsoft.com/office/drawing/2014/main" id="{B8B83C59-9005-4AC9-9308-26CB898F08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2130" y="898867"/>
            <a:ext cx="253986" cy="253986"/>
          </a:xfrm>
          <a:prstGeom prst="rect">
            <a:avLst/>
          </a:prstGeom>
        </p:spPr>
      </p:pic>
      <p:pic>
        <p:nvPicPr>
          <p:cNvPr id="60" name="Picture 59">
            <a:extLst>
              <a:ext uri="{FF2B5EF4-FFF2-40B4-BE49-F238E27FC236}">
                <a16:creationId xmlns:a16="http://schemas.microsoft.com/office/drawing/2014/main" id="{7DC5F788-FFC1-4D07-8FFA-F03A27BDC7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6210" y="6105567"/>
            <a:ext cx="620073" cy="620073"/>
          </a:xfrm>
          <a:prstGeom prst="rect">
            <a:avLst/>
          </a:prstGeom>
        </p:spPr>
      </p:pic>
      <p:sp>
        <p:nvSpPr>
          <p:cNvPr id="61" name="TextBox 60">
            <a:extLst>
              <a:ext uri="{FF2B5EF4-FFF2-40B4-BE49-F238E27FC236}">
                <a16:creationId xmlns:a16="http://schemas.microsoft.com/office/drawing/2014/main" id="{1FF6DA0E-3108-461C-A58F-77D6C83EBECF}"/>
              </a:ext>
            </a:extLst>
          </p:cNvPr>
          <p:cNvSpPr txBox="1">
            <a:spLocks noChangeArrowheads="1"/>
          </p:cNvSpPr>
          <p:nvPr/>
        </p:nvSpPr>
        <p:spPr bwMode="auto">
          <a:xfrm>
            <a:off x="7161311" y="725269"/>
            <a:ext cx="502433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dirty="0">
                <a:solidFill>
                  <a:srgbClr val="00FF00"/>
                </a:solidFill>
                <a:latin typeface="Calibri" panose="020F0502020204030204" pitchFamily="34" charset="0"/>
              </a:rPr>
              <a:t>Life is Conditional </a:t>
            </a:r>
          </a:p>
          <a:p>
            <a:pPr algn="ctr" eaLnBrk="1" hangingPunct="1"/>
            <a:r>
              <a:rPr lang="en-US" altLang="en-US" sz="2800" b="1" dirty="0">
                <a:solidFill>
                  <a:srgbClr val="00FF00"/>
                </a:solidFill>
                <a:latin typeface="Calibri" panose="020F0502020204030204" pitchFamily="34" charset="0"/>
              </a:rPr>
              <a:t>Hence Love is Conditional</a:t>
            </a:r>
          </a:p>
        </p:txBody>
      </p:sp>
      <p:sp>
        <p:nvSpPr>
          <p:cNvPr id="62" name="Text Box 19">
            <a:extLst>
              <a:ext uri="{FF2B5EF4-FFF2-40B4-BE49-F238E27FC236}">
                <a16:creationId xmlns:a16="http://schemas.microsoft.com/office/drawing/2014/main" id="{5F41973F-C2E6-4135-BBB0-7732A82D2B2E}"/>
              </a:ext>
            </a:extLst>
          </p:cNvPr>
          <p:cNvSpPr txBox="1">
            <a:spLocks noChangeArrowheads="1"/>
          </p:cNvSpPr>
          <p:nvPr/>
        </p:nvSpPr>
        <p:spPr bwMode="auto">
          <a:xfrm>
            <a:off x="7161310" y="1600200"/>
            <a:ext cx="4944962" cy="1538883"/>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n-US" sz="2000" dirty="0">
                <a:solidFill>
                  <a:schemeClr val="bg1"/>
                </a:solidFill>
                <a:effectLst>
                  <a:outerShdw blurRad="38100" dist="38100" dir="2700000" algn="tl">
                    <a:srgbClr val="000000">
                      <a:alpha val="43137"/>
                    </a:srgbClr>
                  </a:outerShdw>
                </a:effectLst>
                <a:latin typeface="Calibri" pitchFamily="34" charset="0"/>
                <a:cs typeface="Calibri" pitchFamily="34" charset="0"/>
              </a:rPr>
              <a:t>“…many verses affirm that the </a:t>
            </a:r>
            <a:r>
              <a:rPr lang="en-US" sz="2000" dirty="0">
                <a:solidFill>
                  <a:srgbClr val="00FF00"/>
                </a:solidFill>
                <a:effectLst>
                  <a:outerShdw blurRad="38100" dist="38100" dir="2700000" algn="tl">
                    <a:srgbClr val="000000">
                      <a:alpha val="43137"/>
                    </a:srgbClr>
                  </a:outerShdw>
                </a:effectLst>
                <a:latin typeface="Calibri" pitchFamily="34" charset="0"/>
                <a:cs typeface="Calibri" pitchFamily="34" charset="0"/>
              </a:rPr>
              <a:t>higher levels of love </a:t>
            </a:r>
            <a:r>
              <a:rPr lang="en-US" sz="2000" dirty="0">
                <a:solidFill>
                  <a:schemeClr val="bg1"/>
                </a:solidFill>
                <a:effectLst>
                  <a:outerShdw blurRad="38100" dist="38100" dir="2700000" algn="tl">
                    <a:srgbClr val="000000">
                      <a:alpha val="43137"/>
                    </a:srgbClr>
                  </a:outerShdw>
                </a:effectLst>
                <a:latin typeface="Calibri" pitchFamily="34" charset="0"/>
                <a:cs typeface="Calibri" pitchFamily="34" charset="0"/>
              </a:rPr>
              <a:t>of the father and the Son feel for each of us – and certain divine </a:t>
            </a:r>
            <a:r>
              <a:rPr lang="en-US" sz="2000" dirty="0">
                <a:solidFill>
                  <a:srgbClr val="00FF00"/>
                </a:solidFill>
                <a:effectLst>
                  <a:outerShdw blurRad="38100" dist="38100" dir="2700000" algn="tl">
                    <a:srgbClr val="000000">
                      <a:alpha val="43137"/>
                    </a:srgbClr>
                  </a:outerShdw>
                </a:effectLst>
                <a:latin typeface="Calibri" pitchFamily="34" charset="0"/>
                <a:cs typeface="Calibri" pitchFamily="34" charset="0"/>
              </a:rPr>
              <a:t>blessings</a:t>
            </a:r>
            <a:r>
              <a:rPr lang="en-US" sz="2000" dirty="0">
                <a:solidFill>
                  <a:schemeClr val="bg1"/>
                </a:solidFill>
                <a:effectLst>
                  <a:outerShdw blurRad="38100" dist="38100" dir="2700000" algn="tl">
                    <a:srgbClr val="000000">
                      <a:alpha val="43137"/>
                    </a:srgbClr>
                  </a:outerShdw>
                </a:effectLst>
                <a:latin typeface="Calibri" pitchFamily="34" charset="0"/>
                <a:cs typeface="Calibri" pitchFamily="34" charset="0"/>
              </a:rPr>
              <a:t> stemming from that love – </a:t>
            </a:r>
            <a:r>
              <a:rPr lang="en-US" sz="2000" dirty="0">
                <a:solidFill>
                  <a:srgbClr val="00FF00"/>
                </a:solidFill>
                <a:effectLst>
                  <a:outerShdw blurRad="38100" dist="38100" dir="2700000" algn="tl">
                    <a:srgbClr val="000000">
                      <a:alpha val="43137"/>
                    </a:srgbClr>
                  </a:outerShdw>
                </a:effectLst>
                <a:latin typeface="Calibri" pitchFamily="34" charset="0"/>
                <a:cs typeface="Calibri" pitchFamily="34" charset="0"/>
              </a:rPr>
              <a:t>are conditional</a:t>
            </a:r>
            <a:r>
              <a:rPr lang="en-US" sz="2000" dirty="0">
                <a:solidFill>
                  <a:schemeClr val="bg1"/>
                </a:solidFill>
                <a:effectLst>
                  <a:outerShdw blurRad="38100" dist="38100" dir="2700000" algn="tl">
                    <a:srgbClr val="000000">
                      <a:alpha val="43137"/>
                    </a:srgbClr>
                  </a:outerShdw>
                </a:effectLst>
                <a:latin typeface="Calibri" pitchFamily="34" charset="0"/>
                <a:cs typeface="Calibri" pitchFamily="34" charset="0"/>
              </a:rPr>
              <a:t>.”</a:t>
            </a:r>
          </a:p>
          <a:p>
            <a:pPr fontAlgn="auto">
              <a:spcBef>
                <a:spcPts val="0"/>
              </a:spcBef>
              <a:spcAft>
                <a:spcPts val="0"/>
              </a:spcAft>
              <a:defRPr/>
            </a:pPr>
            <a:r>
              <a:rPr lang="en-US" sz="1400" dirty="0">
                <a:solidFill>
                  <a:schemeClr val="bg1"/>
                </a:solidFill>
                <a:effectLst>
                  <a:outerShdw blurRad="38100" dist="38100" dir="2700000" algn="tl">
                    <a:srgbClr val="000000">
                      <a:alpha val="43137"/>
                    </a:srgbClr>
                  </a:outerShdw>
                </a:effectLst>
                <a:latin typeface="Calibri" pitchFamily="34" charset="0"/>
                <a:cs typeface="Calibri" pitchFamily="34" charset="0"/>
              </a:rPr>
              <a:t>(Elder Nelson, “Divine Love”, 2003 Ensign)</a:t>
            </a:r>
          </a:p>
        </p:txBody>
      </p:sp>
      <p:sp>
        <p:nvSpPr>
          <p:cNvPr id="63" name="Rectangle 62">
            <a:extLst>
              <a:ext uri="{FF2B5EF4-FFF2-40B4-BE49-F238E27FC236}">
                <a16:creationId xmlns:a16="http://schemas.microsoft.com/office/drawing/2014/main" id="{29E3FDC1-773D-4F84-A4AE-243CF565AC7A}"/>
              </a:ext>
            </a:extLst>
          </p:cNvPr>
          <p:cNvSpPr/>
          <p:nvPr/>
        </p:nvSpPr>
        <p:spPr>
          <a:xfrm>
            <a:off x="7149400" y="4315361"/>
            <a:ext cx="4953696" cy="1323439"/>
          </a:xfrm>
          <a:prstGeom prst="rect">
            <a:avLst/>
          </a:prstGeom>
        </p:spPr>
        <p:txBody>
          <a:bodyPr wrap="square">
            <a:spAutoFit/>
          </a:bodyPr>
          <a:lstStyle/>
          <a:p>
            <a:r>
              <a:rPr lang="en-US" sz="2000" b="1" dirty="0">
                <a:solidFill>
                  <a:srgbClr val="00FF00"/>
                </a:solidFill>
                <a:latin typeface="+mn-lt"/>
              </a:rPr>
              <a:t>1 Nephi 11:21-22 </a:t>
            </a:r>
            <a:r>
              <a:rPr lang="en-US" sz="2000" dirty="0">
                <a:solidFill>
                  <a:schemeClr val="bg1"/>
                </a:solidFill>
                <a:latin typeface="+mn-lt"/>
              </a:rPr>
              <a:t>And the angel said unto me…</a:t>
            </a:r>
            <a:r>
              <a:rPr lang="en-US" sz="2000" dirty="0" err="1">
                <a:solidFill>
                  <a:schemeClr val="bg1"/>
                </a:solidFill>
                <a:latin typeface="+mn-lt"/>
              </a:rPr>
              <a:t>Knowest</a:t>
            </a:r>
            <a:r>
              <a:rPr lang="en-US" sz="2000" dirty="0">
                <a:solidFill>
                  <a:schemeClr val="bg1"/>
                </a:solidFill>
                <a:latin typeface="+mn-lt"/>
              </a:rPr>
              <a:t> thou the meaning of the tree which thy father saw? And I answered him, saying: Yea, it is the </a:t>
            </a:r>
            <a:r>
              <a:rPr lang="en-US" sz="2000" dirty="0">
                <a:solidFill>
                  <a:srgbClr val="00FF00"/>
                </a:solidFill>
                <a:latin typeface="+mn-lt"/>
              </a:rPr>
              <a:t>love of God</a:t>
            </a:r>
            <a:r>
              <a:rPr lang="en-US" sz="2000" dirty="0">
                <a:solidFill>
                  <a:schemeClr val="bg1"/>
                </a:solidFill>
                <a:latin typeface="+mn-lt"/>
              </a:rPr>
              <a:t>… </a:t>
            </a:r>
          </a:p>
        </p:txBody>
      </p:sp>
      <p:sp>
        <p:nvSpPr>
          <p:cNvPr id="64" name="TextBox 63">
            <a:extLst>
              <a:ext uri="{FF2B5EF4-FFF2-40B4-BE49-F238E27FC236}">
                <a16:creationId xmlns:a16="http://schemas.microsoft.com/office/drawing/2014/main" id="{2286EF44-0C6A-4D00-9A10-F8F402126CCE}"/>
              </a:ext>
            </a:extLst>
          </p:cNvPr>
          <p:cNvSpPr txBox="1">
            <a:spLocks noChangeArrowheads="1"/>
          </p:cNvSpPr>
          <p:nvPr/>
        </p:nvSpPr>
        <p:spPr bwMode="auto">
          <a:xfrm>
            <a:off x="7109030" y="3390781"/>
            <a:ext cx="494496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dirty="0">
                <a:solidFill>
                  <a:srgbClr val="00FF00"/>
                </a:solidFill>
                <a:latin typeface="+mn-lt"/>
              </a:rPr>
              <a:t>The Tree of Life (God’s Love) </a:t>
            </a:r>
          </a:p>
          <a:p>
            <a:pPr algn="ctr" eaLnBrk="1" hangingPunct="1"/>
            <a:r>
              <a:rPr lang="en-US" altLang="en-US" sz="2800" b="1" dirty="0">
                <a:solidFill>
                  <a:srgbClr val="00FF00"/>
                </a:solidFill>
                <a:latin typeface="+mn-lt"/>
              </a:rPr>
              <a:t>is Conditional</a:t>
            </a:r>
          </a:p>
        </p:txBody>
      </p:sp>
      <p:sp>
        <p:nvSpPr>
          <p:cNvPr id="65" name="Rectangle 64">
            <a:extLst>
              <a:ext uri="{FF2B5EF4-FFF2-40B4-BE49-F238E27FC236}">
                <a16:creationId xmlns:a16="http://schemas.microsoft.com/office/drawing/2014/main" id="{8F98A47B-277A-43FC-AB0E-4E7714C99E5E}"/>
              </a:ext>
            </a:extLst>
          </p:cNvPr>
          <p:cNvSpPr/>
          <p:nvPr/>
        </p:nvSpPr>
        <p:spPr>
          <a:xfrm>
            <a:off x="7140780" y="5997714"/>
            <a:ext cx="5051220" cy="707886"/>
          </a:xfrm>
          <a:prstGeom prst="rect">
            <a:avLst/>
          </a:prstGeom>
        </p:spPr>
        <p:txBody>
          <a:bodyPr wrap="square">
            <a:spAutoFit/>
          </a:bodyPr>
          <a:lstStyle/>
          <a:p>
            <a:pPr marL="0" marR="0" algn="ctr">
              <a:spcBef>
                <a:spcPts val="0"/>
              </a:spcBef>
              <a:spcAft>
                <a:spcPts val="0"/>
              </a:spcAft>
            </a:pPr>
            <a:r>
              <a:rPr lang="en-US" sz="2000" b="1" dirty="0">
                <a:solidFill>
                  <a:srgbClr val="00FF00"/>
                </a:solidFill>
                <a:latin typeface="+mn-lt"/>
              </a:rPr>
              <a:t>John 14:15 </a:t>
            </a:r>
            <a:r>
              <a:rPr lang="en-US" sz="2000" b="1" dirty="0">
                <a:solidFill>
                  <a:srgbClr val="FFFF00"/>
                </a:solidFill>
                <a:latin typeface="+mn-lt"/>
              </a:rPr>
              <a:t>If</a:t>
            </a:r>
            <a:r>
              <a:rPr lang="en-US" sz="2000" dirty="0">
                <a:solidFill>
                  <a:schemeClr val="bg1"/>
                </a:solidFill>
                <a:latin typeface="+mn-lt"/>
              </a:rPr>
              <a:t> ye love me, </a:t>
            </a:r>
            <a:r>
              <a:rPr lang="en-US" sz="2000" dirty="0">
                <a:solidFill>
                  <a:srgbClr val="FFFF00"/>
                </a:solidFill>
                <a:latin typeface="+mn-lt"/>
              </a:rPr>
              <a:t>[then] </a:t>
            </a:r>
          </a:p>
          <a:p>
            <a:pPr marL="0" marR="0" algn="ctr">
              <a:spcBef>
                <a:spcPts val="0"/>
              </a:spcBef>
              <a:spcAft>
                <a:spcPts val="0"/>
              </a:spcAft>
            </a:pPr>
            <a:r>
              <a:rPr lang="en-US" sz="2000" dirty="0">
                <a:solidFill>
                  <a:schemeClr val="bg1"/>
                </a:solidFill>
                <a:latin typeface="+mn-lt"/>
              </a:rPr>
              <a:t>keep my commandments.</a:t>
            </a:r>
          </a:p>
        </p:txBody>
      </p:sp>
    </p:spTree>
    <p:extLst>
      <p:ext uri="{BB962C8B-B14F-4D97-AF65-F5344CB8AC3E}">
        <p14:creationId xmlns:p14="http://schemas.microsoft.com/office/powerpoint/2010/main" val="129775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24" name="Rectangle 46">
            <a:extLst>
              <a:ext uri="{FF2B5EF4-FFF2-40B4-BE49-F238E27FC236}">
                <a16:creationId xmlns:a16="http://schemas.microsoft.com/office/drawing/2014/main" id="{CF2B936E-2546-457C-8CD4-AC9C9D18024F}"/>
              </a:ext>
            </a:extLst>
          </p:cNvPr>
          <p:cNvSpPr>
            <a:spLocks noChangeArrowheads="1"/>
          </p:cNvSpPr>
          <p:nvPr/>
        </p:nvSpPr>
        <p:spPr bwMode="auto">
          <a:xfrm>
            <a:off x="0" y="2767280"/>
            <a:ext cx="1217734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8000" dirty="0">
                <a:solidFill>
                  <a:srgbClr val="00FF00"/>
                </a:solidFill>
                <a:latin typeface="+mn-lt"/>
              </a:rPr>
              <a:t>Questions?</a:t>
            </a:r>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13</a:t>
            </a:fld>
            <a:endParaRPr lang="en-US" dirty="0"/>
          </a:p>
        </p:txBody>
      </p:sp>
    </p:spTree>
    <p:extLst>
      <p:ext uri="{BB962C8B-B14F-4D97-AF65-F5344CB8AC3E}">
        <p14:creationId xmlns:p14="http://schemas.microsoft.com/office/powerpoint/2010/main" val="4090534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2</a:t>
            </a:fld>
            <a:endParaRPr lang="en-US" dirty="0"/>
          </a:p>
        </p:txBody>
      </p:sp>
      <p:sp>
        <p:nvSpPr>
          <p:cNvPr id="8" name="Text Box 27">
            <a:extLst>
              <a:ext uri="{FF2B5EF4-FFF2-40B4-BE49-F238E27FC236}">
                <a16:creationId xmlns:a16="http://schemas.microsoft.com/office/drawing/2014/main" id="{73BD84DC-B7F0-4894-9671-B2429F707CB5}"/>
              </a:ext>
            </a:extLst>
          </p:cNvPr>
          <p:cNvSpPr txBox="1">
            <a:spLocks noChangeArrowheads="1"/>
          </p:cNvSpPr>
          <p:nvPr/>
        </p:nvSpPr>
        <p:spPr bwMode="auto">
          <a:xfrm>
            <a:off x="8952821" y="2191086"/>
            <a:ext cx="312551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dirty="0">
                <a:solidFill>
                  <a:srgbClr val="FF0000"/>
                </a:solidFill>
                <a:latin typeface="Calibri" panose="020F0502020204030204" pitchFamily="34" charset="0"/>
              </a:rPr>
              <a:t>DEADLY VICES </a:t>
            </a:r>
            <a:r>
              <a:rPr lang="en-US" altLang="en-US" sz="3200" dirty="0">
                <a:solidFill>
                  <a:srgbClr val="FF0000"/>
                </a:solidFill>
                <a:latin typeface="Calibri" panose="020F0502020204030204" pitchFamily="34" charset="0"/>
              </a:rPr>
              <a:t>WORLDLINESS</a:t>
            </a:r>
          </a:p>
        </p:txBody>
      </p:sp>
      <p:sp>
        <p:nvSpPr>
          <p:cNvPr id="9" name="Text Box 4">
            <a:extLst>
              <a:ext uri="{FF2B5EF4-FFF2-40B4-BE49-F238E27FC236}">
                <a16:creationId xmlns:a16="http://schemas.microsoft.com/office/drawing/2014/main" id="{C220BDF9-5E8B-4B2D-9D07-33842C0BC2D5}"/>
              </a:ext>
            </a:extLst>
          </p:cNvPr>
          <p:cNvSpPr txBox="1">
            <a:spLocks noChangeArrowheads="1"/>
          </p:cNvSpPr>
          <p:nvPr/>
        </p:nvSpPr>
        <p:spPr bwMode="auto">
          <a:xfrm>
            <a:off x="0" y="191869"/>
            <a:ext cx="121919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dirty="0">
                <a:solidFill>
                  <a:srgbClr val="FFFF00"/>
                </a:solidFill>
                <a:latin typeface="Calibri" panose="020F0502020204030204" pitchFamily="34" charset="0"/>
              </a:rPr>
              <a:t>We all know what a </a:t>
            </a:r>
            <a:r>
              <a:rPr lang="en-US" altLang="en-US" sz="3600" dirty="0">
                <a:solidFill>
                  <a:srgbClr val="FF0000"/>
                </a:solidFill>
                <a:latin typeface="Calibri" panose="020F0502020204030204" pitchFamily="34" charset="0"/>
              </a:rPr>
              <a:t>Deadly Vice</a:t>
            </a:r>
            <a:r>
              <a:rPr lang="en-US" altLang="en-US" sz="3600" dirty="0">
                <a:solidFill>
                  <a:srgbClr val="FFFF00"/>
                </a:solidFill>
                <a:latin typeface="Calibri" panose="020F0502020204030204" pitchFamily="34" charset="0"/>
              </a:rPr>
              <a:t> is but what is a </a:t>
            </a:r>
            <a:r>
              <a:rPr lang="en-US" altLang="en-US" sz="3600" dirty="0">
                <a:solidFill>
                  <a:srgbClr val="FF0000"/>
                </a:solidFill>
                <a:latin typeface="Calibri" panose="020F0502020204030204" pitchFamily="34" charset="0"/>
              </a:rPr>
              <a:t>Deadly Virtue</a:t>
            </a:r>
            <a:r>
              <a:rPr lang="en-US" altLang="en-US" sz="3600" dirty="0">
                <a:solidFill>
                  <a:srgbClr val="FFFF00"/>
                </a:solidFill>
                <a:latin typeface="Calibri" panose="020F0502020204030204" pitchFamily="34" charset="0"/>
              </a:rPr>
              <a:t>? </a:t>
            </a:r>
          </a:p>
        </p:txBody>
      </p:sp>
      <p:pic>
        <p:nvPicPr>
          <p:cNvPr id="11" name="Picture 10">
            <a:extLst>
              <a:ext uri="{FF2B5EF4-FFF2-40B4-BE49-F238E27FC236}">
                <a16:creationId xmlns:a16="http://schemas.microsoft.com/office/drawing/2014/main" id="{8D8803E9-A20B-4D1D-9A75-19FE4C33C8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224" y="918485"/>
            <a:ext cx="8229152" cy="4708904"/>
          </a:xfrm>
          <a:prstGeom prst="rect">
            <a:avLst/>
          </a:prstGeom>
        </p:spPr>
      </p:pic>
      <p:pic>
        <p:nvPicPr>
          <p:cNvPr id="12" name="Picture 11">
            <a:extLst>
              <a:ext uri="{FF2B5EF4-FFF2-40B4-BE49-F238E27FC236}">
                <a16:creationId xmlns:a16="http://schemas.microsoft.com/office/drawing/2014/main" id="{A354D046-69B7-4900-8FFF-98CCA5678F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7068" y="1568826"/>
            <a:ext cx="2722732" cy="1864259"/>
          </a:xfrm>
          <a:prstGeom prst="rect">
            <a:avLst/>
          </a:prstGeom>
        </p:spPr>
      </p:pic>
      <p:pic>
        <p:nvPicPr>
          <p:cNvPr id="13" name="Picture 12">
            <a:extLst>
              <a:ext uri="{FF2B5EF4-FFF2-40B4-BE49-F238E27FC236}">
                <a16:creationId xmlns:a16="http://schemas.microsoft.com/office/drawing/2014/main" id="{4D0952C7-AA7F-41B3-80CF-C1FA4747A5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766" y="1533132"/>
            <a:ext cx="2859884" cy="4094257"/>
          </a:xfrm>
          <a:prstGeom prst="rect">
            <a:avLst/>
          </a:prstGeom>
        </p:spPr>
      </p:pic>
      <p:pic>
        <p:nvPicPr>
          <p:cNvPr id="14" name="Picture 13">
            <a:extLst>
              <a:ext uri="{FF2B5EF4-FFF2-40B4-BE49-F238E27FC236}">
                <a16:creationId xmlns:a16="http://schemas.microsoft.com/office/drawing/2014/main" id="{DDF67ACA-E6B7-4C58-976D-8435949EB6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7003" y="1333971"/>
            <a:ext cx="3733597" cy="4297446"/>
          </a:xfrm>
          <a:prstGeom prst="rect">
            <a:avLst/>
          </a:prstGeom>
        </p:spPr>
      </p:pic>
      <p:pic>
        <p:nvPicPr>
          <p:cNvPr id="15" name="Picture 14">
            <a:extLst>
              <a:ext uri="{FF2B5EF4-FFF2-40B4-BE49-F238E27FC236}">
                <a16:creationId xmlns:a16="http://schemas.microsoft.com/office/drawing/2014/main" id="{A466A437-4D5F-4A90-82FB-F98A287647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7003" y="1341354"/>
            <a:ext cx="3733597" cy="4297446"/>
          </a:xfrm>
          <a:prstGeom prst="rect">
            <a:avLst/>
          </a:prstGeom>
        </p:spPr>
      </p:pic>
      <p:sp>
        <p:nvSpPr>
          <p:cNvPr id="16" name="Text Box 4">
            <a:extLst>
              <a:ext uri="{FF2B5EF4-FFF2-40B4-BE49-F238E27FC236}">
                <a16:creationId xmlns:a16="http://schemas.microsoft.com/office/drawing/2014/main" id="{FB08A75D-2E92-47BD-9BAB-8DA392EAB95C}"/>
              </a:ext>
            </a:extLst>
          </p:cNvPr>
          <p:cNvSpPr txBox="1">
            <a:spLocks noChangeArrowheads="1"/>
          </p:cNvSpPr>
          <p:nvPr/>
        </p:nvSpPr>
        <p:spPr bwMode="auto">
          <a:xfrm>
            <a:off x="3332332" y="2917920"/>
            <a:ext cx="2362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dirty="0">
                <a:solidFill>
                  <a:schemeClr val="bg1"/>
                </a:solidFill>
                <a:latin typeface="Calibri" panose="020F0502020204030204" pitchFamily="34" charset="0"/>
              </a:rPr>
              <a:t>Tree of Life</a:t>
            </a:r>
          </a:p>
        </p:txBody>
      </p:sp>
      <p:sp>
        <p:nvSpPr>
          <p:cNvPr id="17" name="Text Box 4">
            <a:extLst>
              <a:ext uri="{FF2B5EF4-FFF2-40B4-BE49-F238E27FC236}">
                <a16:creationId xmlns:a16="http://schemas.microsoft.com/office/drawing/2014/main" id="{F54532F0-309A-48D8-BA44-7F9EF7C69847}"/>
              </a:ext>
            </a:extLst>
          </p:cNvPr>
          <p:cNvSpPr txBox="1">
            <a:spLocks noChangeArrowheads="1"/>
          </p:cNvSpPr>
          <p:nvPr/>
        </p:nvSpPr>
        <p:spPr bwMode="auto">
          <a:xfrm>
            <a:off x="7187252" y="4841003"/>
            <a:ext cx="1480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dirty="0">
                <a:solidFill>
                  <a:schemeClr val="bg1"/>
                </a:solidFill>
                <a:latin typeface="Calibri" panose="020F0502020204030204" pitchFamily="34" charset="0"/>
              </a:rPr>
              <a:t>Hemlock</a:t>
            </a:r>
          </a:p>
        </p:txBody>
      </p:sp>
      <p:sp>
        <p:nvSpPr>
          <p:cNvPr id="18" name="Text Box 4">
            <a:extLst>
              <a:ext uri="{FF2B5EF4-FFF2-40B4-BE49-F238E27FC236}">
                <a16:creationId xmlns:a16="http://schemas.microsoft.com/office/drawing/2014/main" id="{45A6D07A-96E4-4094-951D-E4670CB1A13E}"/>
              </a:ext>
            </a:extLst>
          </p:cNvPr>
          <p:cNvSpPr txBox="1">
            <a:spLocks noChangeArrowheads="1"/>
          </p:cNvSpPr>
          <p:nvPr/>
        </p:nvSpPr>
        <p:spPr bwMode="auto">
          <a:xfrm>
            <a:off x="7169772" y="4255294"/>
            <a:ext cx="15529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dirty="0">
                <a:solidFill>
                  <a:schemeClr val="bg1"/>
                </a:solidFill>
                <a:latin typeface="Calibri" panose="020F0502020204030204" pitchFamily="34" charset="0"/>
              </a:rPr>
              <a:t>Snakeroot</a:t>
            </a:r>
          </a:p>
        </p:txBody>
      </p:sp>
      <p:sp>
        <p:nvSpPr>
          <p:cNvPr id="19" name="Text Box 4">
            <a:extLst>
              <a:ext uri="{FF2B5EF4-FFF2-40B4-BE49-F238E27FC236}">
                <a16:creationId xmlns:a16="http://schemas.microsoft.com/office/drawing/2014/main" id="{C0C9ED2A-C070-453A-8FBB-2DF6C8E61ED6}"/>
              </a:ext>
            </a:extLst>
          </p:cNvPr>
          <p:cNvSpPr txBox="1">
            <a:spLocks noChangeArrowheads="1"/>
          </p:cNvSpPr>
          <p:nvPr/>
        </p:nvSpPr>
        <p:spPr bwMode="auto">
          <a:xfrm>
            <a:off x="6650304" y="3853554"/>
            <a:ext cx="15872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dirty="0">
                <a:solidFill>
                  <a:schemeClr val="bg1"/>
                </a:solidFill>
                <a:latin typeface="Calibri" panose="020F0502020204030204" pitchFamily="34" charset="0"/>
              </a:rPr>
              <a:t>Foxglove</a:t>
            </a:r>
          </a:p>
        </p:txBody>
      </p:sp>
      <p:sp>
        <p:nvSpPr>
          <p:cNvPr id="20" name="Text Box 4">
            <a:extLst>
              <a:ext uri="{FF2B5EF4-FFF2-40B4-BE49-F238E27FC236}">
                <a16:creationId xmlns:a16="http://schemas.microsoft.com/office/drawing/2014/main" id="{47591704-C560-426E-86B2-630ED97C0B6B}"/>
              </a:ext>
            </a:extLst>
          </p:cNvPr>
          <p:cNvSpPr txBox="1">
            <a:spLocks noChangeArrowheads="1"/>
          </p:cNvSpPr>
          <p:nvPr/>
        </p:nvSpPr>
        <p:spPr bwMode="auto">
          <a:xfrm>
            <a:off x="7077616" y="3289945"/>
            <a:ext cx="16032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dirty="0">
                <a:solidFill>
                  <a:schemeClr val="bg1"/>
                </a:solidFill>
                <a:latin typeface="Calibri" panose="020F0502020204030204" pitchFamily="34" charset="0"/>
              </a:rPr>
              <a:t>Nightshade</a:t>
            </a:r>
          </a:p>
        </p:txBody>
      </p:sp>
      <p:sp>
        <p:nvSpPr>
          <p:cNvPr id="21" name="Text Box 4">
            <a:extLst>
              <a:ext uri="{FF2B5EF4-FFF2-40B4-BE49-F238E27FC236}">
                <a16:creationId xmlns:a16="http://schemas.microsoft.com/office/drawing/2014/main" id="{B39F4415-23E8-483E-91A1-AAC7B7EC6C6A}"/>
              </a:ext>
            </a:extLst>
          </p:cNvPr>
          <p:cNvSpPr txBox="1">
            <a:spLocks noChangeArrowheads="1"/>
          </p:cNvSpPr>
          <p:nvPr/>
        </p:nvSpPr>
        <p:spPr bwMode="auto">
          <a:xfrm>
            <a:off x="5529953" y="3361506"/>
            <a:ext cx="13843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dirty="0">
                <a:solidFill>
                  <a:schemeClr val="bg1"/>
                </a:solidFill>
                <a:latin typeface="Calibri" panose="020F0502020204030204" pitchFamily="34" charset="0"/>
              </a:rPr>
              <a:t>Oleander</a:t>
            </a:r>
          </a:p>
        </p:txBody>
      </p:sp>
      <p:pic>
        <p:nvPicPr>
          <p:cNvPr id="22" name="Picture 21">
            <a:extLst>
              <a:ext uri="{FF2B5EF4-FFF2-40B4-BE49-F238E27FC236}">
                <a16:creationId xmlns:a16="http://schemas.microsoft.com/office/drawing/2014/main" id="{88366E7C-60C6-4342-A99D-D03044DD4D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2181" y="1415335"/>
            <a:ext cx="2931000" cy="4216171"/>
          </a:xfrm>
          <a:prstGeom prst="rect">
            <a:avLst/>
          </a:prstGeom>
        </p:spPr>
      </p:pic>
      <p:sp>
        <p:nvSpPr>
          <p:cNvPr id="23" name="Text Box 4">
            <a:extLst>
              <a:ext uri="{FF2B5EF4-FFF2-40B4-BE49-F238E27FC236}">
                <a16:creationId xmlns:a16="http://schemas.microsoft.com/office/drawing/2014/main" id="{21462CF4-71ED-4E5F-BC93-71D2B5398872}"/>
              </a:ext>
            </a:extLst>
          </p:cNvPr>
          <p:cNvSpPr txBox="1">
            <a:spLocks noChangeArrowheads="1"/>
          </p:cNvSpPr>
          <p:nvPr/>
        </p:nvSpPr>
        <p:spPr bwMode="auto">
          <a:xfrm>
            <a:off x="228600" y="4347485"/>
            <a:ext cx="1371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dirty="0">
                <a:solidFill>
                  <a:schemeClr val="bg1"/>
                </a:solidFill>
                <a:latin typeface="Calibri" panose="020F0502020204030204" pitchFamily="34" charset="0"/>
              </a:rPr>
              <a:t>Cactus</a:t>
            </a:r>
          </a:p>
        </p:txBody>
      </p:sp>
      <p:sp>
        <p:nvSpPr>
          <p:cNvPr id="24" name="Text Box 4">
            <a:extLst>
              <a:ext uri="{FF2B5EF4-FFF2-40B4-BE49-F238E27FC236}">
                <a16:creationId xmlns:a16="http://schemas.microsoft.com/office/drawing/2014/main" id="{1AA9F63E-85C0-4E86-A9BD-0985E8D0160B}"/>
              </a:ext>
            </a:extLst>
          </p:cNvPr>
          <p:cNvSpPr txBox="1">
            <a:spLocks noChangeArrowheads="1"/>
          </p:cNvSpPr>
          <p:nvPr/>
        </p:nvSpPr>
        <p:spPr bwMode="auto">
          <a:xfrm>
            <a:off x="914400" y="3703506"/>
            <a:ext cx="1371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dirty="0">
                <a:solidFill>
                  <a:schemeClr val="bg1"/>
                </a:solidFill>
                <a:latin typeface="Calibri" panose="020F0502020204030204" pitchFamily="34" charset="0"/>
              </a:rPr>
              <a:t>Thorns</a:t>
            </a:r>
          </a:p>
        </p:txBody>
      </p:sp>
      <p:sp>
        <p:nvSpPr>
          <p:cNvPr id="25" name="Text Box 4">
            <a:extLst>
              <a:ext uri="{FF2B5EF4-FFF2-40B4-BE49-F238E27FC236}">
                <a16:creationId xmlns:a16="http://schemas.microsoft.com/office/drawing/2014/main" id="{BE9AD2D2-40E0-4DDC-B304-4A8BA4115B72}"/>
              </a:ext>
            </a:extLst>
          </p:cNvPr>
          <p:cNvSpPr txBox="1">
            <a:spLocks noChangeArrowheads="1"/>
          </p:cNvSpPr>
          <p:nvPr/>
        </p:nvSpPr>
        <p:spPr bwMode="auto">
          <a:xfrm>
            <a:off x="1877626" y="3447815"/>
            <a:ext cx="1371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dirty="0">
                <a:solidFill>
                  <a:schemeClr val="bg1"/>
                </a:solidFill>
                <a:latin typeface="Calibri" panose="020F0502020204030204" pitchFamily="34" charset="0"/>
              </a:rPr>
              <a:t>Thistles</a:t>
            </a:r>
          </a:p>
        </p:txBody>
      </p:sp>
      <p:sp>
        <p:nvSpPr>
          <p:cNvPr id="2" name="Rectangle 1">
            <a:extLst>
              <a:ext uri="{FF2B5EF4-FFF2-40B4-BE49-F238E27FC236}">
                <a16:creationId xmlns:a16="http://schemas.microsoft.com/office/drawing/2014/main" id="{B8217EE6-13AD-42C7-95D7-648D555BF921}"/>
              </a:ext>
            </a:extLst>
          </p:cNvPr>
          <p:cNvSpPr/>
          <p:nvPr/>
        </p:nvSpPr>
        <p:spPr>
          <a:xfrm>
            <a:off x="379766" y="5783759"/>
            <a:ext cx="11405601" cy="769441"/>
          </a:xfrm>
          <a:prstGeom prst="rect">
            <a:avLst/>
          </a:prstGeom>
        </p:spPr>
        <p:txBody>
          <a:bodyPr wrap="square">
            <a:spAutoFit/>
          </a:bodyPr>
          <a:lstStyle/>
          <a:p>
            <a:r>
              <a:rPr lang="en-US" sz="2200" b="1" dirty="0">
                <a:solidFill>
                  <a:srgbClr val="00FF00"/>
                </a:solidFill>
                <a:latin typeface="+mn-lt"/>
              </a:rPr>
              <a:t>Elder Boyd K. Packer: </a:t>
            </a:r>
            <a:r>
              <a:rPr lang="en-US" sz="2200" dirty="0">
                <a:solidFill>
                  <a:schemeClr val="bg1"/>
                </a:solidFill>
                <a:latin typeface="+mn-lt"/>
              </a:rPr>
              <a:t>“A virtue when pressed to the extreme may turn into a vice. </a:t>
            </a:r>
            <a:r>
              <a:rPr lang="en-US" sz="2200" dirty="0">
                <a:solidFill>
                  <a:srgbClr val="FF0000"/>
                </a:solidFill>
                <a:latin typeface="+mn-lt"/>
              </a:rPr>
              <a:t>Unreasonable devotion</a:t>
            </a:r>
            <a:r>
              <a:rPr lang="en-US" sz="2200" dirty="0">
                <a:solidFill>
                  <a:schemeClr val="bg1"/>
                </a:solidFill>
                <a:latin typeface="+mn-lt"/>
              </a:rPr>
              <a:t> to an ideal, without considering the </a:t>
            </a:r>
            <a:r>
              <a:rPr lang="en-US" sz="2200" dirty="0">
                <a:solidFill>
                  <a:srgbClr val="00FF00"/>
                </a:solidFill>
                <a:latin typeface="+mn-lt"/>
              </a:rPr>
              <a:t>practical application</a:t>
            </a:r>
            <a:r>
              <a:rPr lang="en-US" sz="2200" dirty="0">
                <a:solidFill>
                  <a:schemeClr val="bg1"/>
                </a:solidFill>
                <a:latin typeface="+mn-lt"/>
              </a:rPr>
              <a:t> of it, ruins the ideal itself.” </a:t>
            </a:r>
          </a:p>
        </p:txBody>
      </p:sp>
      <p:sp>
        <p:nvSpPr>
          <p:cNvPr id="26" name="Text Box 27">
            <a:extLst>
              <a:ext uri="{FF2B5EF4-FFF2-40B4-BE49-F238E27FC236}">
                <a16:creationId xmlns:a16="http://schemas.microsoft.com/office/drawing/2014/main" id="{FDE100A4-998D-423D-8955-3FBB8E42FB0D}"/>
              </a:ext>
            </a:extLst>
          </p:cNvPr>
          <p:cNvSpPr txBox="1">
            <a:spLocks noChangeArrowheads="1"/>
          </p:cNvSpPr>
          <p:nvPr/>
        </p:nvSpPr>
        <p:spPr bwMode="auto">
          <a:xfrm>
            <a:off x="8756977" y="3870431"/>
            <a:ext cx="337519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dirty="0">
                <a:solidFill>
                  <a:srgbClr val="FF0000"/>
                </a:solidFill>
                <a:latin typeface="Calibri" panose="020F0502020204030204" pitchFamily="34" charset="0"/>
              </a:rPr>
              <a:t>DEADLY VIRTUES </a:t>
            </a:r>
            <a:r>
              <a:rPr lang="en-US" altLang="en-US" sz="3200" dirty="0">
                <a:solidFill>
                  <a:srgbClr val="FF0000"/>
                </a:solidFill>
                <a:latin typeface="Calibri" panose="020F0502020204030204" pitchFamily="34" charset="0"/>
              </a:rPr>
              <a:t>FALSE DOCTRINES</a:t>
            </a:r>
          </a:p>
        </p:txBody>
      </p:sp>
    </p:spTree>
    <p:extLst>
      <p:ext uri="{BB962C8B-B14F-4D97-AF65-F5344CB8AC3E}">
        <p14:creationId xmlns:p14="http://schemas.microsoft.com/office/powerpoint/2010/main" val="335474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17" grpId="0"/>
      <p:bldP spid="18" grpId="0"/>
      <p:bldP spid="19" grpId="0"/>
      <p:bldP spid="20" grpId="0"/>
      <p:bldP spid="21" grpId="0"/>
      <p:bldP spid="23" grpId="0"/>
      <p:bldP spid="24" grpId="0"/>
      <p:bldP spid="25" grpId="0"/>
      <p:bldP spid="2"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3</a:t>
            </a:fld>
            <a:endParaRPr lang="en-US" dirty="0"/>
          </a:p>
        </p:txBody>
      </p:sp>
      <p:sp>
        <p:nvSpPr>
          <p:cNvPr id="8" name="Rectangle 7">
            <a:extLst>
              <a:ext uri="{FF2B5EF4-FFF2-40B4-BE49-F238E27FC236}">
                <a16:creationId xmlns:a16="http://schemas.microsoft.com/office/drawing/2014/main" id="{207DD925-158B-4D04-A8DE-B30033FAA828}"/>
              </a:ext>
            </a:extLst>
          </p:cNvPr>
          <p:cNvSpPr/>
          <p:nvPr/>
        </p:nvSpPr>
        <p:spPr>
          <a:xfrm>
            <a:off x="1797050" y="241300"/>
            <a:ext cx="8610600" cy="6400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9" name="Group 108">
            <a:extLst>
              <a:ext uri="{FF2B5EF4-FFF2-40B4-BE49-F238E27FC236}">
                <a16:creationId xmlns:a16="http://schemas.microsoft.com/office/drawing/2014/main" id="{446A9BEA-90F5-47C0-B2C7-D106EB7A1B12}"/>
              </a:ext>
            </a:extLst>
          </p:cNvPr>
          <p:cNvGrpSpPr>
            <a:grpSpLocks/>
          </p:cNvGrpSpPr>
          <p:nvPr/>
        </p:nvGrpSpPr>
        <p:grpSpPr bwMode="auto">
          <a:xfrm>
            <a:off x="8149746" y="1544638"/>
            <a:ext cx="1984854" cy="1350962"/>
            <a:chOff x="5257800" y="2667000"/>
            <a:chExt cx="1985072" cy="1350177"/>
          </a:xfrm>
        </p:grpSpPr>
        <p:pic>
          <p:nvPicPr>
            <p:cNvPr id="11" name="Picture 7" descr="Castle with Wall">
              <a:extLst>
                <a:ext uri="{FF2B5EF4-FFF2-40B4-BE49-F238E27FC236}">
                  <a16:creationId xmlns:a16="http://schemas.microsoft.com/office/drawing/2014/main" id="{247267CD-6AB8-4ABF-8FF0-1E964B4DAA0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2667000"/>
              <a:ext cx="138278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07">
              <a:extLst>
                <a:ext uri="{FF2B5EF4-FFF2-40B4-BE49-F238E27FC236}">
                  <a16:creationId xmlns:a16="http://schemas.microsoft.com/office/drawing/2014/main" id="{FA021FCB-9E40-4F5E-A9C7-B783C37978E5}"/>
                </a:ext>
              </a:extLst>
            </p:cNvPr>
            <p:cNvGrpSpPr>
              <a:grpSpLocks/>
            </p:cNvGrpSpPr>
            <p:nvPr/>
          </p:nvGrpSpPr>
          <p:grpSpPr bwMode="auto">
            <a:xfrm>
              <a:off x="6629394" y="3276602"/>
              <a:ext cx="613470" cy="740578"/>
              <a:chOff x="6396928" y="3928241"/>
              <a:chExt cx="1985072" cy="2396359"/>
            </a:xfrm>
          </p:grpSpPr>
          <p:pic>
            <p:nvPicPr>
              <p:cNvPr id="13" name="Picture 9" descr="Monk Praying">
                <a:extLst>
                  <a:ext uri="{FF2B5EF4-FFF2-40B4-BE49-F238E27FC236}">
                    <a16:creationId xmlns:a16="http://schemas.microsoft.com/office/drawing/2014/main" id="{D952BB91-8B46-4402-BE6E-F04823DA3E8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9983" y="4555484"/>
                <a:ext cx="737032" cy="12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descr="Monk Praying">
                <a:extLst>
                  <a:ext uri="{FF2B5EF4-FFF2-40B4-BE49-F238E27FC236}">
                    <a16:creationId xmlns:a16="http://schemas.microsoft.com/office/drawing/2014/main" id="{46795510-4E72-45EC-BD6D-08C769FF3C6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6697" y="4869668"/>
                <a:ext cx="835303" cy="1454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descr="Priest">
                <a:extLst>
                  <a:ext uri="{FF2B5EF4-FFF2-40B4-BE49-F238E27FC236}">
                    <a16:creationId xmlns:a16="http://schemas.microsoft.com/office/drawing/2014/main" id="{9B5FD8A5-0C00-4D14-80C1-B333A054B7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96928" y="3928241"/>
                <a:ext cx="866422" cy="19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6" name="Group 15">
            <a:extLst>
              <a:ext uri="{FF2B5EF4-FFF2-40B4-BE49-F238E27FC236}">
                <a16:creationId xmlns:a16="http://schemas.microsoft.com/office/drawing/2014/main" id="{BC6EC3E6-FB37-4949-8CD8-3436830707DE}"/>
              </a:ext>
            </a:extLst>
          </p:cNvPr>
          <p:cNvGrpSpPr/>
          <p:nvPr/>
        </p:nvGrpSpPr>
        <p:grpSpPr>
          <a:xfrm>
            <a:off x="4781550" y="990600"/>
            <a:ext cx="2106845" cy="1971675"/>
            <a:chOff x="3257550" y="1447800"/>
            <a:chExt cx="2106845" cy="1971675"/>
          </a:xfrm>
        </p:grpSpPr>
        <p:grpSp>
          <p:nvGrpSpPr>
            <p:cNvPr id="17" name="Group 4">
              <a:extLst>
                <a:ext uri="{FF2B5EF4-FFF2-40B4-BE49-F238E27FC236}">
                  <a16:creationId xmlns:a16="http://schemas.microsoft.com/office/drawing/2014/main" id="{75A448DC-948E-49A1-A995-A06F5DE0BB27}"/>
                </a:ext>
              </a:extLst>
            </p:cNvPr>
            <p:cNvGrpSpPr>
              <a:grpSpLocks/>
            </p:cNvGrpSpPr>
            <p:nvPr/>
          </p:nvGrpSpPr>
          <p:grpSpPr bwMode="auto">
            <a:xfrm>
              <a:off x="3257550" y="1447800"/>
              <a:ext cx="1931988" cy="1971675"/>
              <a:chOff x="2358" y="3168"/>
              <a:chExt cx="745" cy="768"/>
            </a:xfrm>
          </p:grpSpPr>
          <p:pic>
            <p:nvPicPr>
              <p:cNvPr id="19" name="Picture 5">
                <a:extLst>
                  <a:ext uri="{FF2B5EF4-FFF2-40B4-BE49-F238E27FC236}">
                    <a16:creationId xmlns:a16="http://schemas.microsoft.com/office/drawing/2014/main" id="{DFC1BAE4-DC50-4AE6-B7F3-52519BEB5F7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48" y="3289"/>
                <a:ext cx="655" cy="64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 name="Rectangle 6">
                <a:extLst>
                  <a:ext uri="{FF2B5EF4-FFF2-40B4-BE49-F238E27FC236}">
                    <a16:creationId xmlns:a16="http://schemas.microsoft.com/office/drawing/2014/main" id="{AC64CB02-DBE1-4AC0-A666-06890150D540}"/>
                  </a:ext>
                </a:extLst>
              </p:cNvPr>
              <p:cNvSpPr>
                <a:spLocks noChangeArrowheads="1"/>
              </p:cNvSpPr>
              <p:nvPr/>
            </p:nvSpPr>
            <p:spPr bwMode="auto">
              <a:xfrm>
                <a:off x="2358" y="3168"/>
                <a:ext cx="96" cy="768"/>
              </a:xfrm>
              <a:prstGeom prst="rect">
                <a:avLst/>
              </a:prstGeom>
              <a:solidFill>
                <a:schemeClr val="bg1"/>
              </a:solidFill>
              <a:ln w="28575" algn="ctr">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sp>
          <p:nvSpPr>
            <p:cNvPr id="18" name="Rectangle 7">
              <a:extLst>
                <a:ext uri="{FF2B5EF4-FFF2-40B4-BE49-F238E27FC236}">
                  <a16:creationId xmlns:a16="http://schemas.microsoft.com/office/drawing/2014/main" id="{2A992C3D-E7ED-4BC4-97C7-E4A2FD9DCF74}"/>
                </a:ext>
              </a:extLst>
            </p:cNvPr>
            <p:cNvSpPr>
              <a:spLocks noChangeArrowheads="1"/>
            </p:cNvSpPr>
            <p:nvPr/>
          </p:nvSpPr>
          <p:spPr bwMode="auto">
            <a:xfrm>
              <a:off x="3373670" y="1636685"/>
              <a:ext cx="1990725" cy="123825"/>
            </a:xfrm>
            <a:prstGeom prst="rect">
              <a:avLst/>
            </a:prstGeom>
            <a:solidFill>
              <a:schemeClr val="bg1"/>
            </a:solidFill>
            <a:ln w="12700" algn="ctr">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sp>
        <p:nvSpPr>
          <p:cNvPr id="21" name="Text Box 8">
            <a:extLst>
              <a:ext uri="{FF2B5EF4-FFF2-40B4-BE49-F238E27FC236}">
                <a16:creationId xmlns:a16="http://schemas.microsoft.com/office/drawing/2014/main" id="{41F104C1-8E26-4786-841B-E505CAFEFDBD}"/>
              </a:ext>
            </a:extLst>
          </p:cNvPr>
          <p:cNvSpPr txBox="1">
            <a:spLocks noChangeArrowheads="1"/>
          </p:cNvSpPr>
          <p:nvPr/>
        </p:nvSpPr>
        <p:spPr bwMode="auto">
          <a:xfrm>
            <a:off x="4724400" y="3267781"/>
            <a:ext cx="272258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solidFill>
                  <a:srgbClr val="00B050"/>
                </a:solidFill>
                <a:latin typeface="Calibri" panose="020F0502020204030204" pitchFamily="34" charset="0"/>
              </a:rPr>
              <a:t>CHRIST-LIKE PERFECTION</a:t>
            </a:r>
          </a:p>
          <a:p>
            <a:pPr algn="ctr" eaLnBrk="1" hangingPunct="1"/>
            <a:r>
              <a:rPr lang="en-US" altLang="en-US" sz="1600" b="1" dirty="0">
                <a:solidFill>
                  <a:srgbClr val="00B050"/>
                </a:solidFill>
                <a:latin typeface="Calibri" panose="020F0502020204030204" pitchFamily="34" charset="0"/>
              </a:rPr>
              <a:t>Life, Joy, Happiness</a:t>
            </a:r>
          </a:p>
        </p:txBody>
      </p:sp>
      <p:grpSp>
        <p:nvGrpSpPr>
          <p:cNvPr id="22" name="Group 9">
            <a:extLst>
              <a:ext uri="{FF2B5EF4-FFF2-40B4-BE49-F238E27FC236}">
                <a16:creationId xmlns:a16="http://schemas.microsoft.com/office/drawing/2014/main" id="{DECE96A8-AF73-4E11-B776-BFCCD56BE9F0}"/>
              </a:ext>
            </a:extLst>
          </p:cNvPr>
          <p:cNvGrpSpPr>
            <a:grpSpLocks/>
          </p:cNvGrpSpPr>
          <p:nvPr/>
        </p:nvGrpSpPr>
        <p:grpSpPr bwMode="auto">
          <a:xfrm>
            <a:off x="4960937" y="1143000"/>
            <a:ext cx="1439863" cy="1314450"/>
            <a:chOff x="2140" y="1330"/>
            <a:chExt cx="907" cy="828"/>
          </a:xfrm>
        </p:grpSpPr>
        <p:grpSp>
          <p:nvGrpSpPr>
            <p:cNvPr id="23" name="Group 10">
              <a:extLst>
                <a:ext uri="{FF2B5EF4-FFF2-40B4-BE49-F238E27FC236}">
                  <a16:creationId xmlns:a16="http://schemas.microsoft.com/office/drawing/2014/main" id="{D90A267E-9116-4B99-9187-F098456EA5C5}"/>
                </a:ext>
              </a:extLst>
            </p:cNvPr>
            <p:cNvGrpSpPr>
              <a:grpSpLocks/>
            </p:cNvGrpSpPr>
            <p:nvPr/>
          </p:nvGrpSpPr>
          <p:grpSpPr bwMode="auto">
            <a:xfrm rot="-345590">
              <a:off x="2386" y="1330"/>
              <a:ext cx="605" cy="300"/>
              <a:chOff x="768" y="2232"/>
              <a:chExt cx="624" cy="312"/>
            </a:xfrm>
          </p:grpSpPr>
          <p:sp>
            <p:nvSpPr>
              <p:cNvPr id="36" name="Line 11">
                <a:extLst>
                  <a:ext uri="{FF2B5EF4-FFF2-40B4-BE49-F238E27FC236}">
                    <a16:creationId xmlns:a16="http://schemas.microsoft.com/office/drawing/2014/main" id="{E4E31109-7B5F-4732-8FA6-632BC7C37FC2}"/>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AutoShape 12">
                <a:extLst>
                  <a:ext uri="{FF2B5EF4-FFF2-40B4-BE49-F238E27FC236}">
                    <a16:creationId xmlns:a16="http://schemas.microsoft.com/office/drawing/2014/main" id="{36177F6D-8AA7-4704-8A5B-F02E4B033448}"/>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38" name="Line 13">
                <a:extLst>
                  <a:ext uri="{FF2B5EF4-FFF2-40B4-BE49-F238E27FC236}">
                    <a16:creationId xmlns:a16="http://schemas.microsoft.com/office/drawing/2014/main" id="{5B3AA7F9-11AE-454F-8A67-9EE9FC0AB42A}"/>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 name="Group 14">
              <a:extLst>
                <a:ext uri="{FF2B5EF4-FFF2-40B4-BE49-F238E27FC236}">
                  <a16:creationId xmlns:a16="http://schemas.microsoft.com/office/drawing/2014/main" id="{BD5CAC71-5F8A-4714-A932-1C2AB3EB3453}"/>
                </a:ext>
              </a:extLst>
            </p:cNvPr>
            <p:cNvGrpSpPr>
              <a:grpSpLocks/>
            </p:cNvGrpSpPr>
            <p:nvPr/>
          </p:nvGrpSpPr>
          <p:grpSpPr bwMode="auto">
            <a:xfrm rot="-345590">
              <a:off x="2140" y="1859"/>
              <a:ext cx="605" cy="299"/>
              <a:chOff x="768" y="2232"/>
              <a:chExt cx="624" cy="312"/>
            </a:xfrm>
          </p:grpSpPr>
          <p:sp>
            <p:nvSpPr>
              <p:cNvPr id="33" name="Line 15">
                <a:extLst>
                  <a:ext uri="{FF2B5EF4-FFF2-40B4-BE49-F238E27FC236}">
                    <a16:creationId xmlns:a16="http://schemas.microsoft.com/office/drawing/2014/main" id="{252FFDD7-0F08-426F-8406-7F7AD3C29D12}"/>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AutoShape 16">
                <a:extLst>
                  <a:ext uri="{FF2B5EF4-FFF2-40B4-BE49-F238E27FC236}">
                    <a16:creationId xmlns:a16="http://schemas.microsoft.com/office/drawing/2014/main" id="{CA41158B-1BED-451A-8EBF-54F0BC4A319D}"/>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35" name="Line 17">
                <a:extLst>
                  <a:ext uri="{FF2B5EF4-FFF2-40B4-BE49-F238E27FC236}">
                    <a16:creationId xmlns:a16="http://schemas.microsoft.com/office/drawing/2014/main" id="{56D439CF-43A8-4BF6-8331-6E3125105626}"/>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 name="Group 18">
              <a:extLst>
                <a:ext uri="{FF2B5EF4-FFF2-40B4-BE49-F238E27FC236}">
                  <a16:creationId xmlns:a16="http://schemas.microsoft.com/office/drawing/2014/main" id="{29E42549-1407-4A2F-84D0-00C73E926726}"/>
                </a:ext>
              </a:extLst>
            </p:cNvPr>
            <p:cNvGrpSpPr>
              <a:grpSpLocks/>
            </p:cNvGrpSpPr>
            <p:nvPr/>
          </p:nvGrpSpPr>
          <p:grpSpPr bwMode="auto">
            <a:xfrm rot="-345590">
              <a:off x="2443" y="1859"/>
              <a:ext cx="604" cy="299"/>
              <a:chOff x="768" y="2232"/>
              <a:chExt cx="624" cy="312"/>
            </a:xfrm>
          </p:grpSpPr>
          <p:sp>
            <p:nvSpPr>
              <p:cNvPr id="30" name="Line 19">
                <a:extLst>
                  <a:ext uri="{FF2B5EF4-FFF2-40B4-BE49-F238E27FC236}">
                    <a16:creationId xmlns:a16="http://schemas.microsoft.com/office/drawing/2014/main" id="{F64C1701-AB72-4B1A-9396-90723AD10513}"/>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AutoShape 20">
                <a:extLst>
                  <a:ext uri="{FF2B5EF4-FFF2-40B4-BE49-F238E27FC236}">
                    <a16:creationId xmlns:a16="http://schemas.microsoft.com/office/drawing/2014/main" id="{665E53A4-E2D0-4076-91FF-E2AEF35B7C13}"/>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32" name="Line 21">
                <a:extLst>
                  <a:ext uri="{FF2B5EF4-FFF2-40B4-BE49-F238E27FC236}">
                    <a16:creationId xmlns:a16="http://schemas.microsoft.com/office/drawing/2014/main" id="{1DCFC370-0CAE-4BF2-9D0D-8D7F2D0FA831}"/>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 name="Group 22">
              <a:extLst>
                <a:ext uri="{FF2B5EF4-FFF2-40B4-BE49-F238E27FC236}">
                  <a16:creationId xmlns:a16="http://schemas.microsoft.com/office/drawing/2014/main" id="{532B8858-008B-4795-97B7-77D18A39D76A}"/>
                </a:ext>
              </a:extLst>
            </p:cNvPr>
            <p:cNvGrpSpPr>
              <a:grpSpLocks/>
            </p:cNvGrpSpPr>
            <p:nvPr/>
          </p:nvGrpSpPr>
          <p:grpSpPr bwMode="auto">
            <a:xfrm rot="-345590">
              <a:off x="2241" y="1389"/>
              <a:ext cx="605" cy="299"/>
              <a:chOff x="768" y="2232"/>
              <a:chExt cx="624" cy="312"/>
            </a:xfrm>
          </p:grpSpPr>
          <p:sp>
            <p:nvSpPr>
              <p:cNvPr id="27" name="Line 23">
                <a:extLst>
                  <a:ext uri="{FF2B5EF4-FFF2-40B4-BE49-F238E27FC236}">
                    <a16:creationId xmlns:a16="http://schemas.microsoft.com/office/drawing/2014/main" id="{C418ED82-B5C5-4AF9-B52F-D3EB1B568834}"/>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AutoShape 24">
                <a:extLst>
                  <a:ext uri="{FF2B5EF4-FFF2-40B4-BE49-F238E27FC236}">
                    <a16:creationId xmlns:a16="http://schemas.microsoft.com/office/drawing/2014/main" id="{6617B2CB-4FD5-4C7B-9919-D889F2DCB334}"/>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29" name="Line 25">
                <a:extLst>
                  <a:ext uri="{FF2B5EF4-FFF2-40B4-BE49-F238E27FC236}">
                    <a16:creationId xmlns:a16="http://schemas.microsoft.com/office/drawing/2014/main" id="{BE4620BB-B78B-4D34-8DFD-B75F9012A182}"/>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39" name="Freeform 26">
            <a:extLst>
              <a:ext uri="{FF2B5EF4-FFF2-40B4-BE49-F238E27FC236}">
                <a16:creationId xmlns:a16="http://schemas.microsoft.com/office/drawing/2014/main" id="{53F43D3A-D912-41C6-B01D-E0B7D4374469}"/>
              </a:ext>
            </a:extLst>
          </p:cNvPr>
          <p:cNvSpPr>
            <a:spLocks/>
          </p:cNvSpPr>
          <p:nvPr/>
        </p:nvSpPr>
        <p:spPr bwMode="auto">
          <a:xfrm>
            <a:off x="2522538" y="2716213"/>
            <a:ext cx="7840662" cy="403225"/>
          </a:xfrm>
          <a:custGeom>
            <a:avLst/>
            <a:gdLst>
              <a:gd name="T0" fmla="*/ 0 w 4944"/>
              <a:gd name="T1" fmla="*/ 2147483647 h 256"/>
              <a:gd name="T2" fmla="*/ 2147483647 w 4944"/>
              <a:gd name="T3" fmla="*/ 2147483647 h 256"/>
              <a:gd name="T4" fmla="*/ 2147483647 w 4944"/>
              <a:gd name="T5" fmla="*/ 2147483647 h 256"/>
              <a:gd name="T6" fmla="*/ 2147483647 w 4944"/>
              <a:gd name="T7" fmla="*/ 2147483647 h 256"/>
              <a:gd name="T8" fmla="*/ 2147483647 w 4944"/>
              <a:gd name="T9" fmla="*/ 2147483647 h 256"/>
              <a:gd name="T10" fmla="*/ 2147483647 w 4944"/>
              <a:gd name="T11" fmla="*/ 2147483647 h 256"/>
              <a:gd name="T12" fmla="*/ 2147483647 w 4944"/>
              <a:gd name="T13" fmla="*/ 2147483647 h 256"/>
              <a:gd name="T14" fmla="*/ 2147483647 w 4944"/>
              <a:gd name="T15" fmla="*/ 2147483647 h 256"/>
              <a:gd name="T16" fmla="*/ 0 60000 65536"/>
              <a:gd name="T17" fmla="*/ 0 60000 65536"/>
              <a:gd name="T18" fmla="*/ 0 60000 65536"/>
              <a:gd name="T19" fmla="*/ 0 60000 65536"/>
              <a:gd name="T20" fmla="*/ 0 60000 65536"/>
              <a:gd name="T21" fmla="*/ 0 60000 65536"/>
              <a:gd name="T22" fmla="*/ 0 60000 65536"/>
              <a:gd name="T23" fmla="*/ 0 60000 65536"/>
              <a:gd name="T24" fmla="*/ 0 w 4944"/>
              <a:gd name="T25" fmla="*/ 0 h 256"/>
              <a:gd name="T26" fmla="*/ 4944 w 4944"/>
              <a:gd name="T27" fmla="*/ 256 h 2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44" h="256">
                <a:moveTo>
                  <a:pt x="0" y="64"/>
                </a:moveTo>
                <a:cubicBezTo>
                  <a:pt x="392" y="128"/>
                  <a:pt x="784" y="192"/>
                  <a:pt x="1008" y="208"/>
                </a:cubicBezTo>
                <a:cubicBezTo>
                  <a:pt x="1232" y="224"/>
                  <a:pt x="1248" y="176"/>
                  <a:pt x="1344" y="160"/>
                </a:cubicBezTo>
                <a:cubicBezTo>
                  <a:pt x="1440" y="144"/>
                  <a:pt x="1480" y="120"/>
                  <a:pt x="1584" y="112"/>
                </a:cubicBezTo>
                <a:cubicBezTo>
                  <a:pt x="1688" y="104"/>
                  <a:pt x="1848" y="104"/>
                  <a:pt x="1968" y="112"/>
                </a:cubicBezTo>
                <a:cubicBezTo>
                  <a:pt x="2088" y="120"/>
                  <a:pt x="2160" y="176"/>
                  <a:pt x="2304" y="160"/>
                </a:cubicBezTo>
                <a:cubicBezTo>
                  <a:pt x="2448" y="144"/>
                  <a:pt x="2392" y="0"/>
                  <a:pt x="2832" y="16"/>
                </a:cubicBezTo>
                <a:cubicBezTo>
                  <a:pt x="3272" y="32"/>
                  <a:pt x="4592" y="216"/>
                  <a:pt x="4944" y="25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0" name="Group 27">
            <a:extLst>
              <a:ext uri="{FF2B5EF4-FFF2-40B4-BE49-F238E27FC236}">
                <a16:creationId xmlns:a16="http://schemas.microsoft.com/office/drawing/2014/main" id="{032165F5-4313-49F8-9FD8-E5F6D12C675C}"/>
              </a:ext>
            </a:extLst>
          </p:cNvPr>
          <p:cNvGrpSpPr>
            <a:grpSpLocks/>
          </p:cNvGrpSpPr>
          <p:nvPr/>
        </p:nvGrpSpPr>
        <p:grpSpPr bwMode="auto">
          <a:xfrm>
            <a:off x="1905000" y="1946275"/>
            <a:ext cx="2544763" cy="1216025"/>
            <a:chOff x="240" y="1850"/>
            <a:chExt cx="1603" cy="766"/>
          </a:xfrm>
        </p:grpSpPr>
        <p:grpSp>
          <p:nvGrpSpPr>
            <p:cNvPr id="41" name="Group 28">
              <a:extLst>
                <a:ext uri="{FF2B5EF4-FFF2-40B4-BE49-F238E27FC236}">
                  <a16:creationId xmlns:a16="http://schemas.microsoft.com/office/drawing/2014/main" id="{5B359975-2CDB-486D-9CBE-EE7475D391CC}"/>
                </a:ext>
              </a:extLst>
            </p:cNvPr>
            <p:cNvGrpSpPr>
              <a:grpSpLocks/>
            </p:cNvGrpSpPr>
            <p:nvPr/>
          </p:nvGrpSpPr>
          <p:grpSpPr bwMode="auto">
            <a:xfrm rot="1801102">
              <a:off x="240" y="2096"/>
              <a:ext cx="719" cy="356"/>
              <a:chOff x="768" y="2232"/>
              <a:chExt cx="624" cy="312"/>
            </a:xfrm>
          </p:grpSpPr>
          <p:sp>
            <p:nvSpPr>
              <p:cNvPr id="58" name="Line 29">
                <a:extLst>
                  <a:ext uri="{FF2B5EF4-FFF2-40B4-BE49-F238E27FC236}">
                    <a16:creationId xmlns:a16="http://schemas.microsoft.com/office/drawing/2014/main" id="{76A33D1A-0701-4B4D-9086-A3EA4C079F0E}"/>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 name="AutoShape 30">
                <a:extLst>
                  <a:ext uri="{FF2B5EF4-FFF2-40B4-BE49-F238E27FC236}">
                    <a16:creationId xmlns:a16="http://schemas.microsoft.com/office/drawing/2014/main" id="{0A8EB525-BFE8-43F0-BC6C-40CE93344A85}"/>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60" name="Line 31">
                <a:extLst>
                  <a:ext uri="{FF2B5EF4-FFF2-40B4-BE49-F238E27FC236}">
                    <a16:creationId xmlns:a16="http://schemas.microsoft.com/office/drawing/2014/main" id="{4A016975-273F-40C5-8BFC-96EA85CB2EF1}"/>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2" name="Group 32">
              <a:extLst>
                <a:ext uri="{FF2B5EF4-FFF2-40B4-BE49-F238E27FC236}">
                  <a16:creationId xmlns:a16="http://schemas.microsoft.com/office/drawing/2014/main" id="{5B504DBF-3F9D-44FA-9A09-52540672B288}"/>
                </a:ext>
              </a:extLst>
            </p:cNvPr>
            <p:cNvGrpSpPr>
              <a:grpSpLocks/>
            </p:cNvGrpSpPr>
            <p:nvPr/>
          </p:nvGrpSpPr>
          <p:grpSpPr bwMode="auto">
            <a:xfrm rot="1801102">
              <a:off x="1124" y="2068"/>
              <a:ext cx="719" cy="356"/>
              <a:chOff x="768" y="2232"/>
              <a:chExt cx="624" cy="312"/>
            </a:xfrm>
          </p:grpSpPr>
          <p:sp>
            <p:nvSpPr>
              <p:cNvPr id="55" name="Line 33">
                <a:extLst>
                  <a:ext uri="{FF2B5EF4-FFF2-40B4-BE49-F238E27FC236}">
                    <a16:creationId xmlns:a16="http://schemas.microsoft.com/office/drawing/2014/main" id="{EC46D556-CC6B-4B8E-BD61-8CA5F1F2BECA}"/>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 name="AutoShape 34">
                <a:extLst>
                  <a:ext uri="{FF2B5EF4-FFF2-40B4-BE49-F238E27FC236}">
                    <a16:creationId xmlns:a16="http://schemas.microsoft.com/office/drawing/2014/main" id="{0ACEFDD5-81F1-4423-8EC9-999232A8D170}"/>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57" name="Line 35">
                <a:extLst>
                  <a:ext uri="{FF2B5EF4-FFF2-40B4-BE49-F238E27FC236}">
                    <a16:creationId xmlns:a16="http://schemas.microsoft.com/office/drawing/2014/main" id="{A3E552F5-6DAF-4E53-BF13-1DFD760554B8}"/>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3" name="Group 36">
              <a:extLst>
                <a:ext uri="{FF2B5EF4-FFF2-40B4-BE49-F238E27FC236}">
                  <a16:creationId xmlns:a16="http://schemas.microsoft.com/office/drawing/2014/main" id="{290BB894-5AE8-432F-9CFA-605A0D4B6F04}"/>
                </a:ext>
              </a:extLst>
            </p:cNvPr>
            <p:cNvGrpSpPr>
              <a:grpSpLocks/>
            </p:cNvGrpSpPr>
            <p:nvPr/>
          </p:nvGrpSpPr>
          <p:grpSpPr bwMode="auto">
            <a:xfrm rot="2712556">
              <a:off x="369" y="2026"/>
              <a:ext cx="712" cy="359"/>
              <a:chOff x="768" y="2232"/>
              <a:chExt cx="624" cy="312"/>
            </a:xfrm>
          </p:grpSpPr>
          <p:sp>
            <p:nvSpPr>
              <p:cNvPr id="52" name="Line 37">
                <a:extLst>
                  <a:ext uri="{FF2B5EF4-FFF2-40B4-BE49-F238E27FC236}">
                    <a16:creationId xmlns:a16="http://schemas.microsoft.com/office/drawing/2014/main" id="{541E6D4D-7861-4AF5-A507-0A29212D592F}"/>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 name="AutoShape 38">
                <a:extLst>
                  <a:ext uri="{FF2B5EF4-FFF2-40B4-BE49-F238E27FC236}">
                    <a16:creationId xmlns:a16="http://schemas.microsoft.com/office/drawing/2014/main" id="{1389F685-DFC7-4B25-B709-3F8651A300C8}"/>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54" name="Line 39">
                <a:extLst>
                  <a:ext uri="{FF2B5EF4-FFF2-40B4-BE49-F238E27FC236}">
                    <a16:creationId xmlns:a16="http://schemas.microsoft.com/office/drawing/2014/main" id="{451A44D2-51FE-4581-8932-70D22C87B52C}"/>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4" name="Group 40">
              <a:extLst>
                <a:ext uri="{FF2B5EF4-FFF2-40B4-BE49-F238E27FC236}">
                  <a16:creationId xmlns:a16="http://schemas.microsoft.com/office/drawing/2014/main" id="{12D740B6-472B-418D-A9A3-EBF0F989F451}"/>
                </a:ext>
              </a:extLst>
            </p:cNvPr>
            <p:cNvGrpSpPr>
              <a:grpSpLocks/>
            </p:cNvGrpSpPr>
            <p:nvPr/>
          </p:nvGrpSpPr>
          <p:grpSpPr bwMode="auto">
            <a:xfrm rot="1801102">
              <a:off x="351" y="2206"/>
              <a:ext cx="719" cy="356"/>
              <a:chOff x="768" y="2232"/>
              <a:chExt cx="624" cy="312"/>
            </a:xfrm>
          </p:grpSpPr>
          <p:sp>
            <p:nvSpPr>
              <p:cNvPr id="49" name="Line 41">
                <a:extLst>
                  <a:ext uri="{FF2B5EF4-FFF2-40B4-BE49-F238E27FC236}">
                    <a16:creationId xmlns:a16="http://schemas.microsoft.com/office/drawing/2014/main" id="{D7749BB4-1E19-4DE6-8FF3-6A20525428C5}"/>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AutoShape 42">
                <a:extLst>
                  <a:ext uri="{FF2B5EF4-FFF2-40B4-BE49-F238E27FC236}">
                    <a16:creationId xmlns:a16="http://schemas.microsoft.com/office/drawing/2014/main" id="{2296F0B9-446C-4F3A-A702-FC3F51E1A433}"/>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51" name="Line 43">
                <a:extLst>
                  <a:ext uri="{FF2B5EF4-FFF2-40B4-BE49-F238E27FC236}">
                    <a16:creationId xmlns:a16="http://schemas.microsoft.com/office/drawing/2014/main" id="{ABAE1E81-F673-4951-8F37-BD7771E03F9F}"/>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5" name="Group 44">
              <a:extLst>
                <a:ext uri="{FF2B5EF4-FFF2-40B4-BE49-F238E27FC236}">
                  <a16:creationId xmlns:a16="http://schemas.microsoft.com/office/drawing/2014/main" id="{C051EE69-2511-4974-AE33-2954682B8EBA}"/>
                </a:ext>
              </a:extLst>
            </p:cNvPr>
            <p:cNvGrpSpPr>
              <a:grpSpLocks/>
            </p:cNvGrpSpPr>
            <p:nvPr/>
          </p:nvGrpSpPr>
          <p:grpSpPr bwMode="auto">
            <a:xfrm rot="2712556">
              <a:off x="1279" y="2080"/>
              <a:ext cx="712" cy="360"/>
              <a:chOff x="768" y="2232"/>
              <a:chExt cx="624" cy="312"/>
            </a:xfrm>
          </p:grpSpPr>
          <p:sp>
            <p:nvSpPr>
              <p:cNvPr id="46" name="Line 45">
                <a:extLst>
                  <a:ext uri="{FF2B5EF4-FFF2-40B4-BE49-F238E27FC236}">
                    <a16:creationId xmlns:a16="http://schemas.microsoft.com/office/drawing/2014/main" id="{BEF8BA53-A873-4367-81DD-5357DD9A5FA7}"/>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 name="AutoShape 46">
                <a:extLst>
                  <a:ext uri="{FF2B5EF4-FFF2-40B4-BE49-F238E27FC236}">
                    <a16:creationId xmlns:a16="http://schemas.microsoft.com/office/drawing/2014/main" id="{876599B9-8053-44C1-82CC-186E4C665BB7}"/>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48" name="Line 47">
                <a:extLst>
                  <a:ext uri="{FF2B5EF4-FFF2-40B4-BE49-F238E27FC236}">
                    <a16:creationId xmlns:a16="http://schemas.microsoft.com/office/drawing/2014/main" id="{10C680A7-7D08-4AC0-910D-1EF0967D76FC}"/>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61" name="Group 60">
            <a:extLst>
              <a:ext uri="{FF2B5EF4-FFF2-40B4-BE49-F238E27FC236}">
                <a16:creationId xmlns:a16="http://schemas.microsoft.com/office/drawing/2014/main" id="{AB1CFA8F-E6B8-42F3-8E6C-56677F8A5AB8}"/>
              </a:ext>
            </a:extLst>
          </p:cNvPr>
          <p:cNvGrpSpPr/>
          <p:nvPr/>
        </p:nvGrpSpPr>
        <p:grpSpPr>
          <a:xfrm>
            <a:off x="7254875" y="1860550"/>
            <a:ext cx="2762250" cy="1390650"/>
            <a:chOff x="5730875" y="2698750"/>
            <a:chExt cx="2762250" cy="1390650"/>
          </a:xfrm>
        </p:grpSpPr>
        <p:grpSp>
          <p:nvGrpSpPr>
            <p:cNvPr id="62" name="Group 49">
              <a:extLst>
                <a:ext uri="{FF2B5EF4-FFF2-40B4-BE49-F238E27FC236}">
                  <a16:creationId xmlns:a16="http://schemas.microsoft.com/office/drawing/2014/main" id="{400D719B-F44D-4BB7-AB99-73072DF65171}"/>
                </a:ext>
              </a:extLst>
            </p:cNvPr>
            <p:cNvGrpSpPr>
              <a:grpSpLocks/>
            </p:cNvGrpSpPr>
            <p:nvPr/>
          </p:nvGrpSpPr>
          <p:grpSpPr bwMode="auto">
            <a:xfrm rot="1801102">
              <a:off x="5730875" y="3111500"/>
              <a:ext cx="1139825" cy="565150"/>
              <a:chOff x="768" y="2232"/>
              <a:chExt cx="624" cy="312"/>
            </a:xfrm>
          </p:grpSpPr>
          <p:sp>
            <p:nvSpPr>
              <p:cNvPr id="75" name="Line 50">
                <a:extLst>
                  <a:ext uri="{FF2B5EF4-FFF2-40B4-BE49-F238E27FC236}">
                    <a16:creationId xmlns:a16="http://schemas.microsoft.com/office/drawing/2014/main" id="{D41D3AA2-ABD3-48C0-BD9A-F16B6BD57EA5}"/>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 name="AutoShape 51">
                <a:extLst>
                  <a:ext uri="{FF2B5EF4-FFF2-40B4-BE49-F238E27FC236}">
                    <a16:creationId xmlns:a16="http://schemas.microsoft.com/office/drawing/2014/main" id="{6EE87E87-CC70-469A-95E1-DF5E2515F84A}"/>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77" name="Line 52">
                <a:extLst>
                  <a:ext uri="{FF2B5EF4-FFF2-40B4-BE49-F238E27FC236}">
                    <a16:creationId xmlns:a16="http://schemas.microsoft.com/office/drawing/2014/main" id="{2FD67467-C56D-4C7D-BC0E-452B88A87003}"/>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3" name="Group 53">
              <a:extLst>
                <a:ext uri="{FF2B5EF4-FFF2-40B4-BE49-F238E27FC236}">
                  <a16:creationId xmlns:a16="http://schemas.microsoft.com/office/drawing/2014/main" id="{009EC306-8406-4C45-8026-C858296BBEC8}"/>
                </a:ext>
              </a:extLst>
            </p:cNvPr>
            <p:cNvGrpSpPr>
              <a:grpSpLocks/>
            </p:cNvGrpSpPr>
            <p:nvPr/>
          </p:nvGrpSpPr>
          <p:grpSpPr bwMode="auto">
            <a:xfrm rot="1801102">
              <a:off x="6694488" y="3130550"/>
              <a:ext cx="1141412" cy="565150"/>
              <a:chOff x="768" y="2232"/>
              <a:chExt cx="624" cy="312"/>
            </a:xfrm>
          </p:grpSpPr>
          <p:sp>
            <p:nvSpPr>
              <p:cNvPr id="72" name="Line 54">
                <a:extLst>
                  <a:ext uri="{FF2B5EF4-FFF2-40B4-BE49-F238E27FC236}">
                    <a16:creationId xmlns:a16="http://schemas.microsoft.com/office/drawing/2014/main" id="{EB175D40-5798-488A-A6EF-D6F66382D82E}"/>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 name="AutoShape 55">
                <a:extLst>
                  <a:ext uri="{FF2B5EF4-FFF2-40B4-BE49-F238E27FC236}">
                    <a16:creationId xmlns:a16="http://schemas.microsoft.com/office/drawing/2014/main" id="{2A9EB64C-7FC7-4339-B3F0-13EEC4F5FFB6}"/>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74" name="Line 56">
                <a:extLst>
                  <a:ext uri="{FF2B5EF4-FFF2-40B4-BE49-F238E27FC236}">
                    <a16:creationId xmlns:a16="http://schemas.microsoft.com/office/drawing/2014/main" id="{11EC940D-AE53-48FF-B8BE-76E8E3030436}"/>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4" name="Group 57">
              <a:extLst>
                <a:ext uri="{FF2B5EF4-FFF2-40B4-BE49-F238E27FC236}">
                  <a16:creationId xmlns:a16="http://schemas.microsoft.com/office/drawing/2014/main" id="{5BD494CC-2835-42C7-BC27-4669DA05F07F}"/>
                </a:ext>
              </a:extLst>
            </p:cNvPr>
            <p:cNvGrpSpPr>
              <a:grpSpLocks/>
            </p:cNvGrpSpPr>
            <p:nvPr/>
          </p:nvGrpSpPr>
          <p:grpSpPr bwMode="auto">
            <a:xfrm rot="2712556">
              <a:off x="5977731" y="2977357"/>
              <a:ext cx="1127125" cy="569912"/>
              <a:chOff x="768" y="2232"/>
              <a:chExt cx="624" cy="312"/>
            </a:xfrm>
          </p:grpSpPr>
          <p:sp>
            <p:nvSpPr>
              <p:cNvPr id="69" name="Line 58">
                <a:extLst>
                  <a:ext uri="{FF2B5EF4-FFF2-40B4-BE49-F238E27FC236}">
                    <a16:creationId xmlns:a16="http://schemas.microsoft.com/office/drawing/2014/main" id="{6F66D8C3-3635-4865-90F8-3B2D7FD10FEC}"/>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 name="AutoShape 59">
                <a:extLst>
                  <a:ext uri="{FF2B5EF4-FFF2-40B4-BE49-F238E27FC236}">
                    <a16:creationId xmlns:a16="http://schemas.microsoft.com/office/drawing/2014/main" id="{A3E02C2F-D868-4B1D-AF05-DDDDAAC4C201}"/>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71" name="Line 60">
                <a:extLst>
                  <a:ext uri="{FF2B5EF4-FFF2-40B4-BE49-F238E27FC236}">
                    <a16:creationId xmlns:a16="http://schemas.microsoft.com/office/drawing/2014/main" id="{7BCCDAC8-6C8E-4739-87CA-206DC221871D}"/>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5" name="Group 61">
              <a:extLst>
                <a:ext uri="{FF2B5EF4-FFF2-40B4-BE49-F238E27FC236}">
                  <a16:creationId xmlns:a16="http://schemas.microsoft.com/office/drawing/2014/main" id="{02A5C836-592D-4151-BFF4-22177E2C8C60}"/>
                </a:ext>
              </a:extLst>
            </p:cNvPr>
            <p:cNvGrpSpPr>
              <a:grpSpLocks/>
            </p:cNvGrpSpPr>
            <p:nvPr/>
          </p:nvGrpSpPr>
          <p:grpSpPr bwMode="auto">
            <a:xfrm rot="2712556">
              <a:off x="7643019" y="3239294"/>
              <a:ext cx="1130300" cy="569912"/>
              <a:chOff x="768" y="2232"/>
              <a:chExt cx="624" cy="312"/>
            </a:xfrm>
          </p:grpSpPr>
          <p:sp>
            <p:nvSpPr>
              <p:cNvPr id="66" name="Line 62">
                <a:extLst>
                  <a:ext uri="{FF2B5EF4-FFF2-40B4-BE49-F238E27FC236}">
                    <a16:creationId xmlns:a16="http://schemas.microsoft.com/office/drawing/2014/main" id="{3A58BC7A-A23A-4970-8A5E-654C2EE383D0}"/>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 name="AutoShape 63">
                <a:extLst>
                  <a:ext uri="{FF2B5EF4-FFF2-40B4-BE49-F238E27FC236}">
                    <a16:creationId xmlns:a16="http://schemas.microsoft.com/office/drawing/2014/main" id="{FF9BCD05-FD4F-467C-95DE-4B19F367A03E}"/>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68" name="Line 64">
                <a:extLst>
                  <a:ext uri="{FF2B5EF4-FFF2-40B4-BE49-F238E27FC236}">
                    <a16:creationId xmlns:a16="http://schemas.microsoft.com/office/drawing/2014/main" id="{82ED2706-1A70-41C1-A30B-2D16E8D136E8}"/>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78" name="Text Box 68">
            <a:extLst>
              <a:ext uri="{FF2B5EF4-FFF2-40B4-BE49-F238E27FC236}">
                <a16:creationId xmlns:a16="http://schemas.microsoft.com/office/drawing/2014/main" id="{01739C81-F289-40C1-A033-404E79086247}"/>
              </a:ext>
            </a:extLst>
          </p:cNvPr>
          <p:cNvSpPr txBox="1">
            <a:spLocks noChangeArrowheads="1"/>
          </p:cNvSpPr>
          <p:nvPr/>
        </p:nvSpPr>
        <p:spPr bwMode="auto">
          <a:xfrm>
            <a:off x="4762495" y="218610"/>
            <a:ext cx="271772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dirty="0">
                <a:solidFill>
                  <a:srgbClr val="00B050"/>
                </a:solidFill>
                <a:latin typeface="Calibri" panose="020F0502020204030204" pitchFamily="34" charset="0"/>
              </a:rPr>
              <a:t>THE GOSPEL TARGET</a:t>
            </a:r>
          </a:p>
        </p:txBody>
      </p:sp>
      <p:sp>
        <p:nvSpPr>
          <p:cNvPr id="79" name="Text Box 48">
            <a:extLst>
              <a:ext uri="{FF2B5EF4-FFF2-40B4-BE49-F238E27FC236}">
                <a16:creationId xmlns:a16="http://schemas.microsoft.com/office/drawing/2014/main" id="{F6C65E8D-F02B-42AE-BF39-8E027196EA85}"/>
              </a:ext>
            </a:extLst>
          </p:cNvPr>
          <p:cNvSpPr txBox="1">
            <a:spLocks noChangeArrowheads="1"/>
          </p:cNvSpPr>
          <p:nvPr/>
        </p:nvSpPr>
        <p:spPr bwMode="auto">
          <a:xfrm>
            <a:off x="1781293" y="228600"/>
            <a:ext cx="294628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solidFill>
                  <a:srgbClr val="FF0000"/>
                </a:solidFill>
                <a:latin typeface="Calibri" panose="020F0502020204030204" pitchFamily="34" charset="0"/>
              </a:rPr>
              <a:t>UNDERSHOOTING</a:t>
            </a:r>
          </a:p>
          <a:p>
            <a:pPr algn="ctr" eaLnBrk="1" hangingPunct="1"/>
            <a:r>
              <a:rPr lang="en-US" altLang="en-US" sz="2000" b="1" dirty="0">
                <a:solidFill>
                  <a:srgbClr val="FF0000"/>
                </a:solidFill>
                <a:latin typeface="Calibri" panose="020F0502020204030204" pitchFamily="34" charset="0"/>
              </a:rPr>
              <a:t>THE MARK</a:t>
            </a:r>
          </a:p>
          <a:p>
            <a:pPr algn="ctr" eaLnBrk="1" hangingPunct="1"/>
            <a:r>
              <a:rPr lang="en-US" altLang="en-US" sz="2000" b="1" dirty="0">
                <a:solidFill>
                  <a:srgbClr val="FF0000"/>
                </a:solidFill>
                <a:latin typeface="Calibri" panose="020F0502020204030204" pitchFamily="34" charset="0"/>
              </a:rPr>
              <a:t>Deadly Vices</a:t>
            </a:r>
          </a:p>
        </p:txBody>
      </p:sp>
      <p:sp>
        <p:nvSpPr>
          <p:cNvPr id="80" name="Text Box 65">
            <a:extLst>
              <a:ext uri="{FF2B5EF4-FFF2-40B4-BE49-F238E27FC236}">
                <a16:creationId xmlns:a16="http://schemas.microsoft.com/office/drawing/2014/main" id="{5BCEEEEB-3BEF-4E92-99C9-5A6158133A7B}"/>
              </a:ext>
            </a:extLst>
          </p:cNvPr>
          <p:cNvSpPr txBox="1">
            <a:spLocks noChangeArrowheads="1"/>
          </p:cNvSpPr>
          <p:nvPr/>
        </p:nvSpPr>
        <p:spPr bwMode="auto">
          <a:xfrm>
            <a:off x="7464424" y="228600"/>
            <a:ext cx="296228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solidFill>
                  <a:srgbClr val="FF0000"/>
                </a:solidFill>
                <a:latin typeface="Calibri" panose="020F0502020204030204" pitchFamily="34" charset="0"/>
              </a:rPr>
              <a:t>OVERSHOOTING</a:t>
            </a:r>
          </a:p>
          <a:p>
            <a:pPr algn="ctr" eaLnBrk="1" hangingPunct="1"/>
            <a:r>
              <a:rPr lang="en-US" altLang="en-US" sz="2000" b="1" dirty="0">
                <a:solidFill>
                  <a:srgbClr val="FF0000"/>
                </a:solidFill>
                <a:latin typeface="Calibri" panose="020F0502020204030204" pitchFamily="34" charset="0"/>
              </a:rPr>
              <a:t>THE MARK</a:t>
            </a:r>
          </a:p>
          <a:p>
            <a:pPr algn="ctr" eaLnBrk="1" hangingPunct="1"/>
            <a:r>
              <a:rPr lang="en-US" altLang="en-US" sz="2000" b="1" dirty="0">
                <a:solidFill>
                  <a:srgbClr val="FF0000"/>
                </a:solidFill>
                <a:latin typeface="Calibri" panose="020F0502020204030204" pitchFamily="34" charset="0"/>
              </a:rPr>
              <a:t>Deadly Virtues</a:t>
            </a:r>
          </a:p>
        </p:txBody>
      </p:sp>
      <p:sp>
        <p:nvSpPr>
          <p:cNvPr id="81" name="TextBox 99">
            <a:extLst>
              <a:ext uri="{FF2B5EF4-FFF2-40B4-BE49-F238E27FC236}">
                <a16:creationId xmlns:a16="http://schemas.microsoft.com/office/drawing/2014/main" id="{CF7EC3E1-B38A-4D85-9C92-DB2814305313}"/>
              </a:ext>
            </a:extLst>
          </p:cNvPr>
          <p:cNvSpPr txBox="1">
            <a:spLocks noChangeArrowheads="1"/>
          </p:cNvSpPr>
          <p:nvPr/>
        </p:nvSpPr>
        <p:spPr bwMode="auto">
          <a:xfrm>
            <a:off x="1781293" y="6096000"/>
            <a:ext cx="29392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dirty="0">
                <a:solidFill>
                  <a:srgbClr val="FF0000"/>
                </a:solidFill>
                <a:latin typeface="Calibri" panose="020F0502020204030204" pitchFamily="34" charset="0"/>
              </a:rPr>
              <a:t>Destroy the WICKED who</a:t>
            </a:r>
          </a:p>
          <a:p>
            <a:pPr algn="ctr" eaLnBrk="1" hangingPunct="1"/>
            <a:r>
              <a:rPr lang="en-US" altLang="en-US" sz="1600" dirty="0">
                <a:solidFill>
                  <a:srgbClr val="FF0000"/>
                </a:solidFill>
                <a:latin typeface="Calibri" panose="020F0502020204030204" pitchFamily="34" charset="0"/>
              </a:rPr>
              <a:t>are not religiously inclined</a:t>
            </a:r>
          </a:p>
        </p:txBody>
      </p:sp>
      <p:sp>
        <p:nvSpPr>
          <p:cNvPr id="82" name="TextBox 100">
            <a:extLst>
              <a:ext uri="{FF2B5EF4-FFF2-40B4-BE49-F238E27FC236}">
                <a16:creationId xmlns:a16="http://schemas.microsoft.com/office/drawing/2014/main" id="{C70A5EC6-3C79-427A-B1E9-6E4657FE333F}"/>
              </a:ext>
            </a:extLst>
          </p:cNvPr>
          <p:cNvSpPr txBox="1">
            <a:spLocks noChangeArrowheads="1"/>
          </p:cNvSpPr>
          <p:nvPr/>
        </p:nvSpPr>
        <p:spPr bwMode="auto">
          <a:xfrm>
            <a:off x="7464425" y="6096000"/>
            <a:ext cx="29548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dirty="0">
                <a:solidFill>
                  <a:srgbClr val="FF0000"/>
                </a:solidFill>
                <a:latin typeface="Calibri" panose="020F0502020204030204" pitchFamily="34" charset="0"/>
              </a:rPr>
              <a:t>Destroy the RIGHTEOUS who</a:t>
            </a:r>
          </a:p>
          <a:p>
            <a:pPr algn="ctr" eaLnBrk="1" hangingPunct="1"/>
            <a:r>
              <a:rPr lang="en-US" altLang="en-US" sz="1600" dirty="0">
                <a:solidFill>
                  <a:srgbClr val="FF0000"/>
                </a:solidFill>
                <a:latin typeface="Calibri" panose="020F0502020204030204" pitchFamily="34" charset="0"/>
              </a:rPr>
              <a:t>are religiously inclined</a:t>
            </a:r>
          </a:p>
        </p:txBody>
      </p:sp>
      <p:sp>
        <p:nvSpPr>
          <p:cNvPr id="83" name="TextBox 109">
            <a:extLst>
              <a:ext uri="{FF2B5EF4-FFF2-40B4-BE49-F238E27FC236}">
                <a16:creationId xmlns:a16="http://schemas.microsoft.com/office/drawing/2014/main" id="{575EF916-06EB-4D46-B25F-59B6851DE337}"/>
              </a:ext>
            </a:extLst>
          </p:cNvPr>
          <p:cNvSpPr txBox="1">
            <a:spLocks noChangeArrowheads="1"/>
          </p:cNvSpPr>
          <p:nvPr/>
        </p:nvSpPr>
        <p:spPr bwMode="auto">
          <a:xfrm>
            <a:off x="2125992" y="3254514"/>
            <a:ext cx="208294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solidFill>
                  <a:srgbClr val="FF0000"/>
                </a:solidFill>
                <a:latin typeface="Calibri" panose="020F0502020204030204" pitchFamily="34" charset="0"/>
              </a:rPr>
              <a:t>CARNALITY</a:t>
            </a:r>
          </a:p>
          <a:p>
            <a:pPr algn="ctr" eaLnBrk="1" hangingPunct="1"/>
            <a:r>
              <a:rPr lang="en-US" altLang="en-US" sz="2000" b="1" dirty="0">
                <a:solidFill>
                  <a:srgbClr val="FF0000"/>
                </a:solidFill>
                <a:latin typeface="Calibri" panose="020F0502020204030204" pitchFamily="34" charset="0"/>
              </a:rPr>
              <a:t>WORLDLINESS</a:t>
            </a:r>
          </a:p>
          <a:p>
            <a:pPr algn="ctr" eaLnBrk="1" hangingPunct="1"/>
            <a:r>
              <a:rPr lang="en-US" altLang="en-US" sz="1600" b="1" dirty="0">
                <a:solidFill>
                  <a:srgbClr val="FF0000"/>
                </a:solidFill>
                <a:latin typeface="Calibri" panose="020F0502020204030204" pitchFamily="34" charset="0"/>
              </a:rPr>
              <a:t>Death, Sorrow, Misery</a:t>
            </a:r>
          </a:p>
        </p:txBody>
      </p:sp>
      <p:sp>
        <p:nvSpPr>
          <p:cNvPr id="84" name="TextBox 110">
            <a:extLst>
              <a:ext uri="{FF2B5EF4-FFF2-40B4-BE49-F238E27FC236}">
                <a16:creationId xmlns:a16="http://schemas.microsoft.com/office/drawing/2014/main" id="{5A15C6DA-F45D-4630-85F2-212C66AE53DD}"/>
              </a:ext>
            </a:extLst>
          </p:cNvPr>
          <p:cNvSpPr txBox="1">
            <a:spLocks noChangeArrowheads="1"/>
          </p:cNvSpPr>
          <p:nvPr/>
        </p:nvSpPr>
        <p:spPr bwMode="auto">
          <a:xfrm>
            <a:off x="7873292" y="3249239"/>
            <a:ext cx="208294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solidFill>
                  <a:srgbClr val="FF0000"/>
                </a:solidFill>
                <a:latin typeface="Calibri" panose="020F0502020204030204" pitchFamily="34" charset="0"/>
              </a:rPr>
              <a:t>FALSE RELIGIOUS</a:t>
            </a:r>
          </a:p>
          <a:p>
            <a:pPr algn="ctr" eaLnBrk="1" hangingPunct="1"/>
            <a:r>
              <a:rPr lang="en-US" altLang="en-US" sz="2000" b="1" dirty="0">
                <a:solidFill>
                  <a:srgbClr val="FF0000"/>
                </a:solidFill>
                <a:latin typeface="Calibri" panose="020F0502020204030204" pitchFamily="34" charset="0"/>
              </a:rPr>
              <a:t>DOCTRINE</a:t>
            </a:r>
          </a:p>
          <a:p>
            <a:pPr algn="ctr" eaLnBrk="1" hangingPunct="1"/>
            <a:r>
              <a:rPr lang="en-US" altLang="en-US" sz="1600" b="1" dirty="0">
                <a:solidFill>
                  <a:srgbClr val="FF0000"/>
                </a:solidFill>
                <a:latin typeface="Calibri" panose="020F0502020204030204" pitchFamily="34" charset="0"/>
              </a:rPr>
              <a:t>Death, Sorrow, Misery</a:t>
            </a:r>
          </a:p>
        </p:txBody>
      </p:sp>
      <p:sp>
        <p:nvSpPr>
          <p:cNvPr id="85" name="Rectangle 84">
            <a:extLst>
              <a:ext uri="{FF2B5EF4-FFF2-40B4-BE49-F238E27FC236}">
                <a16:creationId xmlns:a16="http://schemas.microsoft.com/office/drawing/2014/main" id="{11B993C7-62B6-47A3-8E08-A2603EA7DC47}"/>
              </a:ext>
            </a:extLst>
          </p:cNvPr>
          <p:cNvSpPr/>
          <p:nvPr/>
        </p:nvSpPr>
        <p:spPr>
          <a:xfrm>
            <a:off x="7479240" y="4510373"/>
            <a:ext cx="2940050" cy="1077218"/>
          </a:xfrm>
          <a:prstGeom prst="rect">
            <a:avLst/>
          </a:prstGeom>
        </p:spPr>
        <p:txBody>
          <a:bodyPr wrap="square">
            <a:spAutoFit/>
          </a:bodyPr>
          <a:lstStyle/>
          <a:p>
            <a:r>
              <a:rPr lang="en-US" sz="1600" b="1" dirty="0">
                <a:solidFill>
                  <a:srgbClr val="FF0000"/>
                </a:solidFill>
                <a:latin typeface="+mn-lt"/>
              </a:rPr>
              <a:t>TERRESTRIAL D&amp;C 76:75</a:t>
            </a:r>
            <a:r>
              <a:rPr lang="en-US" sz="1600" dirty="0">
                <a:latin typeface="+mn-lt"/>
              </a:rPr>
              <a:t> These are they who are honorable men of the earth, who were </a:t>
            </a:r>
            <a:r>
              <a:rPr lang="en-US" sz="1600" dirty="0">
                <a:solidFill>
                  <a:srgbClr val="FF0000"/>
                </a:solidFill>
                <a:latin typeface="+mn-lt"/>
              </a:rPr>
              <a:t>blinded</a:t>
            </a:r>
            <a:r>
              <a:rPr lang="en-US" sz="1600" dirty="0">
                <a:latin typeface="+mn-lt"/>
              </a:rPr>
              <a:t> </a:t>
            </a:r>
          </a:p>
          <a:p>
            <a:r>
              <a:rPr lang="en-US" sz="1600" dirty="0">
                <a:latin typeface="+mn-lt"/>
              </a:rPr>
              <a:t>by the </a:t>
            </a:r>
            <a:r>
              <a:rPr lang="en-US" sz="1600" dirty="0">
                <a:solidFill>
                  <a:srgbClr val="FF0000"/>
                </a:solidFill>
                <a:latin typeface="+mn-lt"/>
              </a:rPr>
              <a:t>craftiness</a:t>
            </a:r>
            <a:r>
              <a:rPr lang="en-US" sz="1600" dirty="0">
                <a:latin typeface="+mn-lt"/>
              </a:rPr>
              <a:t> of men.</a:t>
            </a:r>
          </a:p>
        </p:txBody>
      </p:sp>
      <p:sp>
        <p:nvSpPr>
          <p:cNvPr id="86" name="Rectangle 85">
            <a:extLst>
              <a:ext uri="{FF2B5EF4-FFF2-40B4-BE49-F238E27FC236}">
                <a16:creationId xmlns:a16="http://schemas.microsoft.com/office/drawing/2014/main" id="{C480FB7F-3D7A-4234-BB99-2D4CC2F316A0}"/>
              </a:ext>
            </a:extLst>
          </p:cNvPr>
          <p:cNvSpPr/>
          <p:nvPr/>
        </p:nvSpPr>
        <p:spPr>
          <a:xfrm>
            <a:off x="1770751" y="4510713"/>
            <a:ext cx="2942009" cy="1077218"/>
          </a:xfrm>
          <a:prstGeom prst="rect">
            <a:avLst/>
          </a:prstGeom>
        </p:spPr>
        <p:txBody>
          <a:bodyPr wrap="square">
            <a:spAutoFit/>
          </a:bodyPr>
          <a:lstStyle/>
          <a:p>
            <a:r>
              <a:rPr lang="en-US" sz="1600" b="1" dirty="0">
                <a:solidFill>
                  <a:srgbClr val="FF0000"/>
                </a:solidFill>
                <a:latin typeface="+mn-lt"/>
              </a:rPr>
              <a:t>TELESTIAL D&amp;C 76:82</a:t>
            </a:r>
            <a:r>
              <a:rPr lang="en-US" sz="1600" dirty="0">
                <a:latin typeface="+mn-lt"/>
              </a:rPr>
              <a:t> These are they who received </a:t>
            </a:r>
            <a:r>
              <a:rPr lang="en-US" sz="1600" dirty="0">
                <a:solidFill>
                  <a:srgbClr val="FF0000"/>
                </a:solidFill>
                <a:latin typeface="+mn-lt"/>
              </a:rPr>
              <a:t>not</a:t>
            </a:r>
            <a:r>
              <a:rPr lang="en-US" sz="1600" dirty="0">
                <a:latin typeface="+mn-lt"/>
              </a:rPr>
              <a:t> the gospel of Christ, </a:t>
            </a:r>
            <a:r>
              <a:rPr lang="en-US" sz="1600" dirty="0">
                <a:solidFill>
                  <a:srgbClr val="FF0000"/>
                </a:solidFill>
                <a:latin typeface="+mn-lt"/>
              </a:rPr>
              <a:t>neither</a:t>
            </a:r>
            <a:r>
              <a:rPr lang="en-US" sz="1600" dirty="0">
                <a:latin typeface="+mn-lt"/>
              </a:rPr>
              <a:t> the testimony of Jesus.</a:t>
            </a:r>
          </a:p>
        </p:txBody>
      </p:sp>
      <p:sp>
        <p:nvSpPr>
          <p:cNvPr id="87" name="Rectangle 86">
            <a:extLst>
              <a:ext uri="{FF2B5EF4-FFF2-40B4-BE49-F238E27FC236}">
                <a16:creationId xmlns:a16="http://schemas.microsoft.com/office/drawing/2014/main" id="{43595DFB-82D2-4DE7-B120-C244CDBBFE7C}"/>
              </a:ext>
            </a:extLst>
          </p:cNvPr>
          <p:cNvSpPr/>
          <p:nvPr/>
        </p:nvSpPr>
        <p:spPr>
          <a:xfrm>
            <a:off x="4772299" y="4510373"/>
            <a:ext cx="2754840" cy="1815882"/>
          </a:xfrm>
          <a:prstGeom prst="rect">
            <a:avLst/>
          </a:prstGeom>
        </p:spPr>
        <p:txBody>
          <a:bodyPr wrap="square">
            <a:spAutoFit/>
          </a:bodyPr>
          <a:lstStyle/>
          <a:p>
            <a:r>
              <a:rPr lang="en-US" sz="1600" b="1" dirty="0">
                <a:solidFill>
                  <a:srgbClr val="00B050"/>
                </a:solidFill>
                <a:latin typeface="+mn-lt"/>
              </a:rPr>
              <a:t>CELESTIAL D&amp;C 76:94: </a:t>
            </a:r>
            <a:r>
              <a:rPr lang="en-US" sz="1600" dirty="0">
                <a:latin typeface="+mn-lt"/>
              </a:rPr>
              <a:t>They who dwell in his presence are the church of the Firstborn; and they see as they are seen, and </a:t>
            </a:r>
            <a:r>
              <a:rPr lang="en-US" sz="1600" dirty="0">
                <a:solidFill>
                  <a:srgbClr val="00B050"/>
                </a:solidFill>
                <a:latin typeface="+mn-lt"/>
              </a:rPr>
              <a:t>know</a:t>
            </a:r>
            <a:r>
              <a:rPr lang="en-US" sz="1600" dirty="0">
                <a:latin typeface="+mn-lt"/>
              </a:rPr>
              <a:t> as they are </a:t>
            </a:r>
            <a:r>
              <a:rPr lang="en-US" sz="1600" dirty="0">
                <a:solidFill>
                  <a:srgbClr val="00B050"/>
                </a:solidFill>
                <a:latin typeface="+mn-lt"/>
              </a:rPr>
              <a:t>known</a:t>
            </a:r>
            <a:r>
              <a:rPr lang="en-US" sz="1600" dirty="0">
                <a:latin typeface="+mn-lt"/>
              </a:rPr>
              <a:t>, having received of his </a:t>
            </a:r>
            <a:r>
              <a:rPr lang="en-US" sz="1600" dirty="0">
                <a:solidFill>
                  <a:srgbClr val="00B050"/>
                </a:solidFill>
                <a:latin typeface="+mn-lt"/>
              </a:rPr>
              <a:t>fulness</a:t>
            </a:r>
            <a:r>
              <a:rPr lang="en-US" sz="1600" dirty="0">
                <a:latin typeface="+mn-lt"/>
              </a:rPr>
              <a:t> and of his grace;</a:t>
            </a:r>
          </a:p>
        </p:txBody>
      </p:sp>
      <p:cxnSp>
        <p:nvCxnSpPr>
          <p:cNvPr id="88" name="Straight Connector 87">
            <a:extLst>
              <a:ext uri="{FF2B5EF4-FFF2-40B4-BE49-F238E27FC236}">
                <a16:creationId xmlns:a16="http://schemas.microsoft.com/office/drawing/2014/main" id="{FDE4012F-B178-4678-8C71-60135BA1B057}"/>
              </a:ext>
            </a:extLst>
          </p:cNvPr>
          <p:cNvCxnSpPr/>
          <p:nvPr/>
        </p:nvCxnSpPr>
        <p:spPr>
          <a:xfrm rot="5400000">
            <a:off x="1296988" y="3429000"/>
            <a:ext cx="6858000" cy="317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58985EBC-ADC2-4BE3-90D1-15174BF3F5BF}"/>
              </a:ext>
            </a:extLst>
          </p:cNvPr>
          <p:cNvCxnSpPr/>
          <p:nvPr/>
        </p:nvCxnSpPr>
        <p:spPr>
          <a:xfrm rot="5400000">
            <a:off x="4037012" y="3429000"/>
            <a:ext cx="6858000" cy="317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166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83" grpId="0"/>
      <p:bldP spid="84" grpId="0"/>
      <p:bldP spid="85" grpId="0"/>
      <p:bldP spid="86" grpId="0"/>
      <p:bldP spid="8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4</a:t>
            </a:fld>
            <a:endParaRPr lang="en-US" dirty="0"/>
          </a:p>
        </p:txBody>
      </p:sp>
      <p:sp>
        <p:nvSpPr>
          <p:cNvPr id="8" name="Text Box 4">
            <a:extLst>
              <a:ext uri="{FF2B5EF4-FFF2-40B4-BE49-F238E27FC236}">
                <a16:creationId xmlns:a16="http://schemas.microsoft.com/office/drawing/2014/main" id="{9E98796A-B9BA-4759-B149-F11E19835931}"/>
              </a:ext>
            </a:extLst>
          </p:cNvPr>
          <p:cNvSpPr txBox="1">
            <a:spLocks noChangeArrowheads="1"/>
          </p:cNvSpPr>
          <p:nvPr/>
        </p:nvSpPr>
        <p:spPr bwMode="auto">
          <a:xfrm>
            <a:off x="0" y="0"/>
            <a:ext cx="12192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dirty="0">
                <a:solidFill>
                  <a:srgbClr val="FFFF00"/>
                </a:solidFill>
                <a:latin typeface="Calibri" panose="020F0502020204030204" pitchFamily="34" charset="0"/>
              </a:rPr>
              <a:t>DISTORTION OF DEFINITIONS</a:t>
            </a:r>
          </a:p>
        </p:txBody>
      </p:sp>
      <p:sp>
        <p:nvSpPr>
          <p:cNvPr id="9" name="Text Box 5">
            <a:extLst>
              <a:ext uri="{FF2B5EF4-FFF2-40B4-BE49-F238E27FC236}">
                <a16:creationId xmlns:a16="http://schemas.microsoft.com/office/drawing/2014/main" id="{052F3676-505D-4DC9-A8F6-7512C3397BDB}"/>
              </a:ext>
            </a:extLst>
          </p:cNvPr>
          <p:cNvSpPr txBox="1">
            <a:spLocks noChangeArrowheads="1"/>
          </p:cNvSpPr>
          <p:nvPr/>
        </p:nvSpPr>
        <p:spPr bwMode="auto">
          <a:xfrm>
            <a:off x="304799" y="1066800"/>
            <a:ext cx="1173479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dirty="0">
                <a:solidFill>
                  <a:srgbClr val="00FF00"/>
                </a:solidFill>
                <a:latin typeface="Calibri" panose="020F0502020204030204" pitchFamily="34" charset="0"/>
              </a:rPr>
              <a:t>President Ezra Taft Benson: </a:t>
            </a:r>
            <a:r>
              <a:rPr lang="en-US" altLang="en-US" sz="2400" dirty="0">
                <a:solidFill>
                  <a:schemeClr val="bg1"/>
                </a:solidFill>
                <a:latin typeface="Calibri" panose="020F0502020204030204" pitchFamily="34" charset="0"/>
              </a:rPr>
              <a:t>“A state of </a:t>
            </a:r>
            <a:r>
              <a:rPr lang="en-US" altLang="en-US" sz="2400" dirty="0">
                <a:solidFill>
                  <a:srgbClr val="FF0000"/>
                </a:solidFill>
                <a:latin typeface="Calibri" panose="020F0502020204030204" pitchFamily="34" charset="0"/>
              </a:rPr>
              <a:t>confusion</a:t>
            </a:r>
            <a:r>
              <a:rPr lang="en-US" altLang="en-US" sz="2400" dirty="0">
                <a:solidFill>
                  <a:schemeClr val="bg1"/>
                </a:solidFill>
                <a:latin typeface="Calibri" panose="020F0502020204030204" pitchFamily="34" charset="0"/>
              </a:rPr>
              <a:t> is an effective environment for </a:t>
            </a:r>
            <a:r>
              <a:rPr lang="en-US" altLang="en-US" sz="2400" dirty="0">
                <a:solidFill>
                  <a:srgbClr val="FF0000"/>
                </a:solidFill>
                <a:latin typeface="Calibri" panose="020F0502020204030204" pitchFamily="34" charset="0"/>
              </a:rPr>
              <a:t>Satan</a:t>
            </a:r>
            <a:r>
              <a:rPr lang="en-US" altLang="en-US" sz="2400" dirty="0">
                <a:solidFill>
                  <a:schemeClr val="bg1"/>
                </a:solidFill>
                <a:latin typeface="Calibri" panose="020F0502020204030204" pitchFamily="34" charset="0"/>
              </a:rPr>
              <a:t>. There is much </a:t>
            </a:r>
            <a:r>
              <a:rPr lang="en-US" altLang="en-US" sz="2400" dirty="0">
                <a:solidFill>
                  <a:srgbClr val="FF0000"/>
                </a:solidFill>
                <a:latin typeface="Calibri" panose="020F0502020204030204" pitchFamily="34" charset="0"/>
              </a:rPr>
              <a:t>confusion</a:t>
            </a:r>
            <a:r>
              <a:rPr lang="en-US" altLang="en-US" sz="2400" dirty="0">
                <a:solidFill>
                  <a:schemeClr val="bg1"/>
                </a:solidFill>
                <a:latin typeface="Calibri" panose="020F0502020204030204" pitchFamily="34" charset="0"/>
              </a:rPr>
              <a:t> today. He employs several methods to create it. One is the </a:t>
            </a:r>
            <a:r>
              <a:rPr lang="en-US" altLang="en-US" sz="2400" dirty="0">
                <a:solidFill>
                  <a:srgbClr val="FF0000"/>
                </a:solidFill>
                <a:latin typeface="Calibri" panose="020F0502020204030204" pitchFamily="34" charset="0"/>
              </a:rPr>
              <a:t>distortion</a:t>
            </a:r>
            <a:r>
              <a:rPr lang="en-US" altLang="en-US" sz="2400" dirty="0">
                <a:solidFill>
                  <a:schemeClr val="bg1"/>
                </a:solidFill>
                <a:latin typeface="Calibri" panose="020F0502020204030204" pitchFamily="34" charset="0"/>
              </a:rPr>
              <a:t> of </a:t>
            </a:r>
            <a:r>
              <a:rPr lang="en-US" altLang="en-US" sz="2400" dirty="0">
                <a:solidFill>
                  <a:srgbClr val="FFFF00"/>
                </a:solidFill>
                <a:latin typeface="Calibri" panose="020F0502020204030204" pitchFamily="34" charset="0"/>
              </a:rPr>
              <a:t>definitions</a:t>
            </a:r>
            <a:r>
              <a:rPr lang="en-US" altLang="en-US" sz="2400" dirty="0">
                <a:solidFill>
                  <a:schemeClr val="bg1"/>
                </a:solidFill>
                <a:latin typeface="Calibri" panose="020F0502020204030204" pitchFamily="34" charset="0"/>
              </a:rPr>
              <a:t>.” </a:t>
            </a:r>
            <a:r>
              <a:rPr lang="en-US" altLang="en-US" sz="1400" i="1" dirty="0">
                <a:solidFill>
                  <a:schemeClr val="bg1"/>
                </a:solidFill>
                <a:latin typeface="Calibri" panose="020F0502020204030204" pitchFamily="34" charset="0"/>
              </a:rPr>
              <a:t>(“Satan’s Thrust—Youth,” Ensign, Dec. 1971)</a:t>
            </a:r>
          </a:p>
        </p:txBody>
      </p:sp>
      <p:sp>
        <p:nvSpPr>
          <p:cNvPr id="11" name="Text Box 14">
            <a:extLst>
              <a:ext uri="{FF2B5EF4-FFF2-40B4-BE49-F238E27FC236}">
                <a16:creationId xmlns:a16="http://schemas.microsoft.com/office/drawing/2014/main" id="{31A5AEDF-D858-4206-AF04-030775C1DA89}"/>
              </a:ext>
            </a:extLst>
          </p:cNvPr>
          <p:cNvSpPr txBox="1">
            <a:spLocks noChangeArrowheads="1"/>
          </p:cNvSpPr>
          <p:nvPr/>
        </p:nvSpPr>
        <p:spPr bwMode="auto">
          <a:xfrm>
            <a:off x="1357772" y="2611956"/>
            <a:ext cx="10443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a:solidFill>
                  <a:srgbClr val="FF0000"/>
                </a:solidFill>
                <a:latin typeface="Calibri" panose="020F0502020204030204" pitchFamily="34" charset="0"/>
              </a:rPr>
              <a:t>FALSE</a:t>
            </a:r>
          </a:p>
        </p:txBody>
      </p:sp>
      <p:sp>
        <p:nvSpPr>
          <p:cNvPr id="12" name="Text Box 16">
            <a:extLst>
              <a:ext uri="{FF2B5EF4-FFF2-40B4-BE49-F238E27FC236}">
                <a16:creationId xmlns:a16="http://schemas.microsoft.com/office/drawing/2014/main" id="{E004232A-84AC-4427-92AB-F034AAA04655}"/>
              </a:ext>
            </a:extLst>
          </p:cNvPr>
          <p:cNvSpPr txBox="1">
            <a:spLocks noChangeArrowheads="1"/>
          </p:cNvSpPr>
          <p:nvPr/>
        </p:nvSpPr>
        <p:spPr bwMode="auto">
          <a:xfrm>
            <a:off x="1536702" y="3576935"/>
            <a:ext cx="8386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dirty="0">
                <a:solidFill>
                  <a:srgbClr val="FF0000"/>
                </a:solidFill>
                <a:latin typeface="Calibri" panose="020F0502020204030204" pitchFamily="34" charset="0"/>
              </a:rPr>
              <a:t>Blind</a:t>
            </a:r>
          </a:p>
        </p:txBody>
      </p:sp>
      <p:sp>
        <p:nvSpPr>
          <p:cNvPr id="13" name="Text Box 17">
            <a:extLst>
              <a:ext uri="{FF2B5EF4-FFF2-40B4-BE49-F238E27FC236}">
                <a16:creationId xmlns:a16="http://schemas.microsoft.com/office/drawing/2014/main" id="{DF3E799F-9376-42AB-A7EE-2FFC1B750229}"/>
              </a:ext>
            </a:extLst>
          </p:cNvPr>
          <p:cNvSpPr txBox="1">
            <a:spLocks noChangeArrowheads="1"/>
          </p:cNvSpPr>
          <p:nvPr/>
        </p:nvSpPr>
        <p:spPr bwMode="auto">
          <a:xfrm>
            <a:off x="1546227" y="4034135"/>
            <a:ext cx="8386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dirty="0">
                <a:solidFill>
                  <a:srgbClr val="FF0000"/>
                </a:solidFill>
                <a:latin typeface="Calibri" panose="020F0502020204030204" pitchFamily="34" charset="0"/>
              </a:rPr>
              <a:t>Blind</a:t>
            </a:r>
          </a:p>
        </p:txBody>
      </p:sp>
      <p:sp>
        <p:nvSpPr>
          <p:cNvPr id="14" name="Text Box 18">
            <a:extLst>
              <a:ext uri="{FF2B5EF4-FFF2-40B4-BE49-F238E27FC236}">
                <a16:creationId xmlns:a16="http://schemas.microsoft.com/office/drawing/2014/main" id="{B1A1E7FC-B6E3-4361-8ABD-F647FEF7ADA3}"/>
              </a:ext>
            </a:extLst>
          </p:cNvPr>
          <p:cNvSpPr txBox="1">
            <a:spLocks noChangeArrowheads="1"/>
          </p:cNvSpPr>
          <p:nvPr/>
        </p:nvSpPr>
        <p:spPr bwMode="auto">
          <a:xfrm>
            <a:off x="698502" y="4443396"/>
            <a:ext cx="19881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dirty="0">
                <a:solidFill>
                  <a:srgbClr val="FF0000"/>
                </a:solidFill>
                <a:latin typeface="Calibri" panose="020F0502020204030204" pitchFamily="34" charset="0"/>
              </a:rPr>
              <a:t>Unconditional</a:t>
            </a:r>
          </a:p>
        </p:txBody>
      </p:sp>
      <p:sp>
        <p:nvSpPr>
          <p:cNvPr id="15" name="Text Box 19">
            <a:extLst>
              <a:ext uri="{FF2B5EF4-FFF2-40B4-BE49-F238E27FC236}">
                <a16:creationId xmlns:a16="http://schemas.microsoft.com/office/drawing/2014/main" id="{602817F0-8794-4718-8003-DD056807B0D1}"/>
              </a:ext>
            </a:extLst>
          </p:cNvPr>
          <p:cNvSpPr txBox="1">
            <a:spLocks noChangeArrowheads="1"/>
          </p:cNvSpPr>
          <p:nvPr/>
        </p:nvSpPr>
        <p:spPr bwMode="auto">
          <a:xfrm>
            <a:off x="1285877" y="4948535"/>
            <a:ext cx="1136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dirty="0">
                <a:solidFill>
                  <a:srgbClr val="FF0000"/>
                </a:solidFill>
                <a:latin typeface="Calibri" panose="020F0502020204030204" pitchFamily="34" charset="0"/>
              </a:rPr>
              <a:t>Selfless</a:t>
            </a:r>
          </a:p>
        </p:txBody>
      </p:sp>
      <p:sp>
        <p:nvSpPr>
          <p:cNvPr id="16" name="Text Box 20">
            <a:extLst>
              <a:ext uri="{FF2B5EF4-FFF2-40B4-BE49-F238E27FC236}">
                <a16:creationId xmlns:a16="http://schemas.microsoft.com/office/drawing/2014/main" id="{841B41F2-68D9-4721-A44A-E7606BE154A5}"/>
              </a:ext>
            </a:extLst>
          </p:cNvPr>
          <p:cNvSpPr txBox="1">
            <a:spLocks noChangeArrowheads="1"/>
          </p:cNvSpPr>
          <p:nvPr/>
        </p:nvSpPr>
        <p:spPr bwMode="auto">
          <a:xfrm>
            <a:off x="1681165" y="5391447"/>
            <a:ext cx="6591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dirty="0">
                <a:solidFill>
                  <a:srgbClr val="FF0000"/>
                </a:solidFill>
                <a:latin typeface="Calibri" panose="020F0502020204030204" pitchFamily="34" charset="0"/>
              </a:rPr>
              <a:t>Self</a:t>
            </a:r>
          </a:p>
        </p:txBody>
      </p:sp>
      <p:sp>
        <p:nvSpPr>
          <p:cNvPr id="17" name="Text Box 21">
            <a:extLst>
              <a:ext uri="{FF2B5EF4-FFF2-40B4-BE49-F238E27FC236}">
                <a16:creationId xmlns:a16="http://schemas.microsoft.com/office/drawing/2014/main" id="{3A81BA9F-AD41-4AD5-9691-2031D1AC62B1}"/>
              </a:ext>
            </a:extLst>
          </p:cNvPr>
          <p:cNvSpPr txBox="1">
            <a:spLocks noChangeArrowheads="1"/>
          </p:cNvSpPr>
          <p:nvPr/>
        </p:nvSpPr>
        <p:spPr bwMode="auto">
          <a:xfrm>
            <a:off x="1284290" y="5862935"/>
            <a:ext cx="11913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dirty="0">
                <a:solidFill>
                  <a:srgbClr val="FF0000"/>
                </a:solidFill>
                <a:latin typeface="Calibri" panose="020F0502020204030204" pitchFamily="34" charset="0"/>
              </a:rPr>
              <a:t>Original</a:t>
            </a:r>
          </a:p>
        </p:txBody>
      </p:sp>
      <p:sp>
        <p:nvSpPr>
          <p:cNvPr id="18" name="Text Box 22">
            <a:extLst>
              <a:ext uri="{FF2B5EF4-FFF2-40B4-BE49-F238E27FC236}">
                <a16:creationId xmlns:a16="http://schemas.microsoft.com/office/drawing/2014/main" id="{B825809D-1555-4632-B892-86EB9941750C}"/>
              </a:ext>
            </a:extLst>
          </p:cNvPr>
          <p:cNvSpPr txBox="1">
            <a:spLocks noChangeArrowheads="1"/>
          </p:cNvSpPr>
          <p:nvPr/>
        </p:nvSpPr>
        <p:spPr bwMode="auto">
          <a:xfrm>
            <a:off x="5683252" y="2590800"/>
            <a:ext cx="37676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a:solidFill>
                  <a:srgbClr val="FF0000"/>
                </a:solidFill>
                <a:latin typeface="Calibri" panose="020F0502020204030204" pitchFamily="34" charset="0"/>
              </a:rPr>
              <a:t>CORRUPT  IMPLICATION</a:t>
            </a:r>
          </a:p>
        </p:txBody>
      </p:sp>
      <p:sp>
        <p:nvSpPr>
          <p:cNvPr id="19" name="Text Box 24">
            <a:extLst>
              <a:ext uri="{FF2B5EF4-FFF2-40B4-BE49-F238E27FC236}">
                <a16:creationId xmlns:a16="http://schemas.microsoft.com/office/drawing/2014/main" id="{24CB9CB6-428F-4192-86BD-340E3B369479}"/>
              </a:ext>
            </a:extLst>
          </p:cNvPr>
          <p:cNvSpPr txBox="1">
            <a:spLocks noChangeArrowheads="1"/>
          </p:cNvSpPr>
          <p:nvPr/>
        </p:nvSpPr>
        <p:spPr bwMode="auto">
          <a:xfrm>
            <a:off x="1612902" y="3147996"/>
            <a:ext cx="7422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dirty="0">
                <a:solidFill>
                  <a:srgbClr val="FF0000"/>
                </a:solidFill>
                <a:latin typeface="Calibri" panose="020F0502020204030204" pitchFamily="34" charset="0"/>
              </a:rPr>
              <a:t>Free</a:t>
            </a:r>
          </a:p>
        </p:txBody>
      </p:sp>
      <p:sp>
        <p:nvSpPr>
          <p:cNvPr id="20" name="Text Box 27">
            <a:extLst>
              <a:ext uri="{FF2B5EF4-FFF2-40B4-BE49-F238E27FC236}">
                <a16:creationId xmlns:a16="http://schemas.microsoft.com/office/drawing/2014/main" id="{650196DC-4153-4088-904B-37BF1D203EFE}"/>
              </a:ext>
            </a:extLst>
          </p:cNvPr>
          <p:cNvSpPr txBox="1">
            <a:spLocks noChangeArrowheads="1"/>
          </p:cNvSpPr>
          <p:nvPr/>
        </p:nvSpPr>
        <p:spPr bwMode="auto">
          <a:xfrm>
            <a:off x="5683251" y="3174428"/>
            <a:ext cx="6051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dirty="0">
                <a:solidFill>
                  <a:schemeClr val="bg1"/>
                </a:solidFill>
                <a:latin typeface="Calibri" panose="020F0502020204030204" pitchFamily="34" charset="0"/>
              </a:rPr>
              <a:t>Saved </a:t>
            </a:r>
            <a:r>
              <a:rPr lang="en-US" altLang="en-US" sz="2400" b="1" dirty="0">
                <a:solidFill>
                  <a:srgbClr val="FF0000"/>
                </a:solidFill>
                <a:latin typeface="Calibri" panose="020F0502020204030204" pitchFamily="34" charset="0"/>
              </a:rPr>
              <a:t>No Matter What</a:t>
            </a:r>
            <a:r>
              <a:rPr lang="en-US" altLang="en-US" sz="2400" b="1" dirty="0">
                <a:solidFill>
                  <a:schemeClr val="bg1"/>
                </a:solidFill>
                <a:latin typeface="Calibri" panose="020F0502020204030204" pitchFamily="34" charset="0"/>
              </a:rPr>
              <a:t> - Romans 3:23-24</a:t>
            </a:r>
          </a:p>
        </p:txBody>
      </p:sp>
      <p:grpSp>
        <p:nvGrpSpPr>
          <p:cNvPr id="21" name="Group 31">
            <a:extLst>
              <a:ext uri="{FF2B5EF4-FFF2-40B4-BE49-F238E27FC236}">
                <a16:creationId xmlns:a16="http://schemas.microsoft.com/office/drawing/2014/main" id="{FAFE54DF-4F98-4379-8934-0A45FA3B1AF3}"/>
              </a:ext>
            </a:extLst>
          </p:cNvPr>
          <p:cNvGrpSpPr>
            <a:grpSpLocks/>
          </p:cNvGrpSpPr>
          <p:nvPr/>
        </p:nvGrpSpPr>
        <p:grpSpPr bwMode="auto">
          <a:xfrm>
            <a:off x="2997202" y="2611421"/>
            <a:ext cx="2457450" cy="3789365"/>
            <a:chOff x="2419350" y="2752725"/>
            <a:chExt cx="2457450" cy="3789365"/>
          </a:xfrm>
        </p:grpSpPr>
        <p:grpSp>
          <p:nvGrpSpPr>
            <p:cNvPr id="22" name="Group 6">
              <a:extLst>
                <a:ext uri="{FF2B5EF4-FFF2-40B4-BE49-F238E27FC236}">
                  <a16:creationId xmlns:a16="http://schemas.microsoft.com/office/drawing/2014/main" id="{39CB156D-2531-4792-A917-559BA363A218}"/>
                </a:ext>
              </a:extLst>
            </p:cNvPr>
            <p:cNvGrpSpPr>
              <a:grpSpLocks/>
            </p:cNvGrpSpPr>
            <p:nvPr/>
          </p:nvGrpSpPr>
          <p:grpSpPr bwMode="auto">
            <a:xfrm>
              <a:off x="2836864" y="3336927"/>
              <a:ext cx="1658938" cy="3205163"/>
              <a:chOff x="1787" y="2102"/>
              <a:chExt cx="1045" cy="2019"/>
            </a:xfrm>
          </p:grpSpPr>
          <p:sp>
            <p:nvSpPr>
              <p:cNvPr id="27" name="Text Box 7">
                <a:extLst>
                  <a:ext uri="{FF2B5EF4-FFF2-40B4-BE49-F238E27FC236}">
                    <a16:creationId xmlns:a16="http://schemas.microsoft.com/office/drawing/2014/main" id="{E624BB7D-94A4-45D2-8972-57E515DB442A}"/>
                  </a:ext>
                </a:extLst>
              </p:cNvPr>
              <p:cNvSpPr txBox="1">
                <a:spLocks noChangeArrowheads="1"/>
              </p:cNvSpPr>
              <p:nvPr/>
            </p:nvSpPr>
            <p:spPr bwMode="auto">
              <a:xfrm>
                <a:off x="1787" y="2102"/>
                <a:ext cx="661" cy="291"/>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2400" b="1" dirty="0">
                    <a:solidFill>
                      <a:schemeClr val="bg1"/>
                    </a:solidFill>
                    <a:effectLst>
                      <a:outerShdw blurRad="38100" dist="38100" dir="2700000" algn="tl">
                        <a:srgbClr val="000000"/>
                      </a:outerShdw>
                    </a:effectLst>
                    <a:latin typeface="Calibri" pitchFamily="34" charset="0"/>
                    <a:cs typeface="+mn-cs"/>
                  </a:rPr>
                  <a:t>GRACE</a:t>
                </a:r>
              </a:p>
            </p:txBody>
          </p:sp>
          <p:sp>
            <p:nvSpPr>
              <p:cNvPr id="28" name="Text Box 8">
                <a:extLst>
                  <a:ext uri="{FF2B5EF4-FFF2-40B4-BE49-F238E27FC236}">
                    <a16:creationId xmlns:a16="http://schemas.microsoft.com/office/drawing/2014/main" id="{668B4C8C-193C-4934-8059-A2986BA02F20}"/>
                  </a:ext>
                </a:extLst>
              </p:cNvPr>
              <p:cNvSpPr txBox="1">
                <a:spLocks noChangeArrowheads="1"/>
              </p:cNvSpPr>
              <p:nvPr/>
            </p:nvSpPr>
            <p:spPr bwMode="auto">
              <a:xfrm>
                <a:off x="1787" y="2390"/>
                <a:ext cx="1045" cy="291"/>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2400" b="1">
                    <a:solidFill>
                      <a:schemeClr val="bg1"/>
                    </a:solidFill>
                    <a:effectLst>
                      <a:outerShdw blurRad="38100" dist="38100" dir="2700000" algn="tl">
                        <a:srgbClr val="000000"/>
                      </a:outerShdw>
                    </a:effectLst>
                    <a:latin typeface="Calibri" pitchFamily="34" charset="0"/>
                    <a:cs typeface="+mn-cs"/>
                  </a:rPr>
                  <a:t>OBEDIENCE</a:t>
                </a:r>
              </a:p>
            </p:txBody>
          </p:sp>
          <p:sp>
            <p:nvSpPr>
              <p:cNvPr id="29" name="Text Box 9">
                <a:extLst>
                  <a:ext uri="{FF2B5EF4-FFF2-40B4-BE49-F238E27FC236}">
                    <a16:creationId xmlns:a16="http://schemas.microsoft.com/office/drawing/2014/main" id="{6DBC30C1-7C3A-4C66-BC90-72BC5DC3FA32}"/>
                  </a:ext>
                </a:extLst>
              </p:cNvPr>
              <p:cNvSpPr txBox="1">
                <a:spLocks noChangeArrowheads="1"/>
              </p:cNvSpPr>
              <p:nvPr/>
            </p:nvSpPr>
            <p:spPr bwMode="auto">
              <a:xfrm>
                <a:off x="1787" y="2678"/>
                <a:ext cx="581" cy="291"/>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2400" b="1">
                    <a:solidFill>
                      <a:schemeClr val="bg1"/>
                    </a:solidFill>
                    <a:effectLst>
                      <a:outerShdw blurRad="38100" dist="38100" dir="2700000" algn="tl">
                        <a:srgbClr val="000000"/>
                      </a:outerShdw>
                    </a:effectLst>
                    <a:latin typeface="Calibri" pitchFamily="34" charset="0"/>
                    <a:cs typeface="+mn-cs"/>
                  </a:rPr>
                  <a:t>FAITH</a:t>
                </a:r>
              </a:p>
            </p:txBody>
          </p:sp>
          <p:sp>
            <p:nvSpPr>
              <p:cNvPr id="30" name="Text Box 10">
                <a:extLst>
                  <a:ext uri="{FF2B5EF4-FFF2-40B4-BE49-F238E27FC236}">
                    <a16:creationId xmlns:a16="http://schemas.microsoft.com/office/drawing/2014/main" id="{069D02C1-1FAC-4494-8864-B620FD0FEB48}"/>
                  </a:ext>
                </a:extLst>
              </p:cNvPr>
              <p:cNvSpPr txBox="1">
                <a:spLocks noChangeArrowheads="1"/>
              </p:cNvSpPr>
              <p:nvPr/>
            </p:nvSpPr>
            <p:spPr bwMode="auto">
              <a:xfrm>
                <a:off x="1787" y="2957"/>
                <a:ext cx="533" cy="291"/>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2400" b="1">
                    <a:solidFill>
                      <a:schemeClr val="bg1"/>
                    </a:solidFill>
                    <a:effectLst>
                      <a:outerShdw blurRad="38100" dist="38100" dir="2700000" algn="tl">
                        <a:srgbClr val="000000"/>
                      </a:outerShdw>
                    </a:effectLst>
                    <a:latin typeface="Calibri" pitchFamily="34" charset="0"/>
                    <a:cs typeface="+mn-cs"/>
                  </a:rPr>
                  <a:t>LOVE</a:t>
                </a:r>
              </a:p>
            </p:txBody>
          </p:sp>
          <p:sp>
            <p:nvSpPr>
              <p:cNvPr id="31" name="Text Box 11">
                <a:extLst>
                  <a:ext uri="{FF2B5EF4-FFF2-40B4-BE49-F238E27FC236}">
                    <a16:creationId xmlns:a16="http://schemas.microsoft.com/office/drawing/2014/main" id="{F1544D1E-3778-40DD-875F-D4D160E269FB}"/>
                  </a:ext>
                </a:extLst>
              </p:cNvPr>
              <p:cNvSpPr txBox="1">
                <a:spLocks noChangeArrowheads="1"/>
              </p:cNvSpPr>
              <p:nvPr/>
            </p:nvSpPr>
            <p:spPr bwMode="auto">
              <a:xfrm>
                <a:off x="1787" y="3254"/>
                <a:ext cx="774" cy="291"/>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2400" b="1">
                    <a:solidFill>
                      <a:schemeClr val="bg1"/>
                    </a:solidFill>
                    <a:effectLst>
                      <a:outerShdw blurRad="38100" dist="38100" dir="2700000" algn="tl">
                        <a:srgbClr val="000000"/>
                      </a:outerShdw>
                    </a:effectLst>
                    <a:latin typeface="Calibri" pitchFamily="34" charset="0"/>
                    <a:cs typeface="+mn-cs"/>
                  </a:rPr>
                  <a:t>SERVICE</a:t>
                </a:r>
              </a:p>
            </p:txBody>
          </p:sp>
          <p:sp>
            <p:nvSpPr>
              <p:cNvPr id="32" name="Text Box 12">
                <a:extLst>
                  <a:ext uri="{FF2B5EF4-FFF2-40B4-BE49-F238E27FC236}">
                    <a16:creationId xmlns:a16="http://schemas.microsoft.com/office/drawing/2014/main" id="{7CE2CE8E-8254-44A9-ACC9-ACE41A1ED66E}"/>
                  </a:ext>
                </a:extLst>
              </p:cNvPr>
              <p:cNvSpPr txBox="1">
                <a:spLocks noChangeArrowheads="1"/>
              </p:cNvSpPr>
              <p:nvPr/>
            </p:nvSpPr>
            <p:spPr bwMode="auto">
              <a:xfrm>
                <a:off x="1787" y="3533"/>
                <a:ext cx="923" cy="291"/>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2400" b="1">
                    <a:solidFill>
                      <a:schemeClr val="bg1"/>
                    </a:solidFill>
                    <a:effectLst>
                      <a:outerShdw blurRad="38100" dist="38100" dir="2700000" algn="tl">
                        <a:srgbClr val="000000"/>
                      </a:outerShdw>
                    </a:effectLst>
                    <a:latin typeface="Calibri" pitchFamily="34" charset="0"/>
                    <a:cs typeface="+mn-cs"/>
                  </a:rPr>
                  <a:t>SACRIFICE</a:t>
                </a:r>
              </a:p>
            </p:txBody>
          </p:sp>
          <p:sp>
            <p:nvSpPr>
              <p:cNvPr id="33" name="Text Box 13">
                <a:extLst>
                  <a:ext uri="{FF2B5EF4-FFF2-40B4-BE49-F238E27FC236}">
                    <a16:creationId xmlns:a16="http://schemas.microsoft.com/office/drawing/2014/main" id="{22C14EEC-A7B1-41FF-B7D0-4E93B1FE43B9}"/>
                  </a:ext>
                </a:extLst>
              </p:cNvPr>
              <p:cNvSpPr txBox="1">
                <a:spLocks noChangeArrowheads="1"/>
              </p:cNvSpPr>
              <p:nvPr/>
            </p:nvSpPr>
            <p:spPr bwMode="auto">
              <a:xfrm>
                <a:off x="1787" y="3830"/>
                <a:ext cx="387" cy="291"/>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2400" b="1">
                    <a:solidFill>
                      <a:schemeClr val="bg1"/>
                    </a:solidFill>
                    <a:effectLst>
                      <a:outerShdw blurRad="38100" dist="38100" dir="2700000" algn="tl">
                        <a:srgbClr val="000000"/>
                      </a:outerShdw>
                    </a:effectLst>
                    <a:latin typeface="Calibri" pitchFamily="34" charset="0"/>
                    <a:cs typeface="+mn-cs"/>
                  </a:rPr>
                  <a:t>SIN</a:t>
                </a:r>
              </a:p>
            </p:txBody>
          </p:sp>
        </p:grpSp>
        <p:grpSp>
          <p:nvGrpSpPr>
            <p:cNvPr id="23" name="Group 36">
              <a:extLst>
                <a:ext uri="{FF2B5EF4-FFF2-40B4-BE49-F238E27FC236}">
                  <a16:creationId xmlns:a16="http://schemas.microsoft.com/office/drawing/2014/main" id="{549CF1D4-022B-4C70-BBC9-CFA3BFC17281}"/>
                </a:ext>
              </a:extLst>
            </p:cNvPr>
            <p:cNvGrpSpPr>
              <a:grpSpLocks/>
            </p:cNvGrpSpPr>
            <p:nvPr/>
          </p:nvGrpSpPr>
          <p:grpSpPr bwMode="auto">
            <a:xfrm>
              <a:off x="2419350" y="2752725"/>
              <a:ext cx="2457450" cy="3713163"/>
              <a:chOff x="1524" y="1734"/>
              <a:chExt cx="1548" cy="2339"/>
            </a:xfrm>
          </p:grpSpPr>
          <p:sp>
            <p:nvSpPr>
              <p:cNvPr id="24" name="Text Box 15">
                <a:extLst>
                  <a:ext uri="{FF2B5EF4-FFF2-40B4-BE49-F238E27FC236}">
                    <a16:creationId xmlns:a16="http://schemas.microsoft.com/office/drawing/2014/main" id="{F1D8F91A-4EF5-4693-901C-412DC3EAA0F7}"/>
                  </a:ext>
                </a:extLst>
              </p:cNvPr>
              <p:cNvSpPr txBox="1">
                <a:spLocks noChangeArrowheads="1"/>
              </p:cNvSpPr>
              <p:nvPr/>
            </p:nvSpPr>
            <p:spPr bwMode="auto">
              <a:xfrm>
                <a:off x="1692" y="1734"/>
                <a:ext cx="1092"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a:solidFill>
                      <a:srgbClr val="00FF00"/>
                    </a:solidFill>
                    <a:latin typeface="Calibri" panose="020F0502020204030204" pitchFamily="34" charset="0"/>
                  </a:rPr>
                  <a:t>DOCTRINE</a:t>
                </a:r>
              </a:p>
            </p:txBody>
          </p:sp>
          <p:sp>
            <p:nvSpPr>
              <p:cNvPr id="25" name="Line 25">
                <a:extLst>
                  <a:ext uri="{FF2B5EF4-FFF2-40B4-BE49-F238E27FC236}">
                    <a16:creationId xmlns:a16="http://schemas.microsoft.com/office/drawing/2014/main" id="{1B0390AC-C52D-48DE-8029-448E2AF8FB84}"/>
                  </a:ext>
                </a:extLst>
              </p:cNvPr>
              <p:cNvSpPr>
                <a:spLocks noChangeShapeType="1"/>
              </p:cNvSpPr>
              <p:nvPr/>
            </p:nvSpPr>
            <p:spPr bwMode="auto">
              <a:xfrm flipH="1">
                <a:off x="1524" y="2112"/>
                <a:ext cx="12" cy="1961"/>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28">
                <a:extLst>
                  <a:ext uri="{FF2B5EF4-FFF2-40B4-BE49-F238E27FC236}">
                    <a16:creationId xmlns:a16="http://schemas.microsoft.com/office/drawing/2014/main" id="{59BF1EBF-6540-4643-A5AB-88AD96C3AC7F}"/>
                  </a:ext>
                </a:extLst>
              </p:cNvPr>
              <p:cNvSpPr>
                <a:spLocks noChangeShapeType="1"/>
              </p:cNvSpPr>
              <p:nvPr/>
            </p:nvSpPr>
            <p:spPr bwMode="auto">
              <a:xfrm flipH="1">
                <a:off x="3067" y="2112"/>
                <a:ext cx="5" cy="1961"/>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34" name="Text Box 29">
            <a:extLst>
              <a:ext uri="{FF2B5EF4-FFF2-40B4-BE49-F238E27FC236}">
                <a16:creationId xmlns:a16="http://schemas.microsoft.com/office/drawing/2014/main" id="{CCF72D4C-2606-4548-A80B-99EFF2AC8475}"/>
              </a:ext>
            </a:extLst>
          </p:cNvPr>
          <p:cNvSpPr txBox="1">
            <a:spLocks noChangeArrowheads="1"/>
          </p:cNvSpPr>
          <p:nvPr/>
        </p:nvSpPr>
        <p:spPr bwMode="auto">
          <a:xfrm>
            <a:off x="5683252" y="3644328"/>
            <a:ext cx="54764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dirty="0">
                <a:solidFill>
                  <a:schemeClr val="bg1"/>
                </a:solidFill>
                <a:latin typeface="Calibri" panose="020F0502020204030204" pitchFamily="34" charset="0"/>
              </a:rPr>
              <a:t>Obey </a:t>
            </a:r>
            <a:r>
              <a:rPr lang="en-US" altLang="en-US" sz="2400" b="1" dirty="0">
                <a:solidFill>
                  <a:srgbClr val="FF0000"/>
                </a:solidFill>
                <a:latin typeface="Calibri" panose="020F0502020204030204" pitchFamily="34" charset="0"/>
              </a:rPr>
              <a:t>No Matter What</a:t>
            </a:r>
            <a:r>
              <a:rPr lang="en-US" altLang="en-US" sz="2400" b="1" dirty="0">
                <a:solidFill>
                  <a:schemeClr val="bg1"/>
                </a:solidFill>
                <a:latin typeface="Calibri" panose="020F0502020204030204" pitchFamily="34" charset="0"/>
              </a:rPr>
              <a:t> - 2 Corinthians  2:9</a:t>
            </a:r>
          </a:p>
        </p:txBody>
      </p:sp>
      <p:sp>
        <p:nvSpPr>
          <p:cNvPr id="35" name="Text Box 30">
            <a:extLst>
              <a:ext uri="{FF2B5EF4-FFF2-40B4-BE49-F238E27FC236}">
                <a16:creationId xmlns:a16="http://schemas.microsoft.com/office/drawing/2014/main" id="{D4A15965-A0B9-461A-913B-BFDA2DB7314A}"/>
              </a:ext>
            </a:extLst>
          </p:cNvPr>
          <p:cNvSpPr txBox="1">
            <a:spLocks noChangeArrowheads="1"/>
          </p:cNvSpPr>
          <p:nvPr/>
        </p:nvSpPr>
        <p:spPr bwMode="auto">
          <a:xfrm>
            <a:off x="5683252" y="4101528"/>
            <a:ext cx="57363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a:solidFill>
                  <a:schemeClr val="bg1"/>
                </a:solidFill>
                <a:latin typeface="Calibri" panose="020F0502020204030204" pitchFamily="34" charset="0"/>
              </a:rPr>
              <a:t>Believe </a:t>
            </a:r>
            <a:r>
              <a:rPr lang="en-US" altLang="en-US" sz="2400" b="1">
                <a:solidFill>
                  <a:srgbClr val="FF0000"/>
                </a:solidFill>
                <a:latin typeface="Calibri" panose="020F0502020204030204" pitchFamily="34" charset="0"/>
              </a:rPr>
              <a:t>No Matter What</a:t>
            </a:r>
            <a:r>
              <a:rPr lang="en-US" altLang="en-US" sz="2400" b="1">
                <a:solidFill>
                  <a:schemeClr val="bg1"/>
                </a:solidFill>
                <a:latin typeface="Calibri" panose="020F0502020204030204" pitchFamily="34" charset="0"/>
              </a:rPr>
              <a:t> - 2 Corinthians  5:7</a:t>
            </a:r>
          </a:p>
        </p:txBody>
      </p:sp>
      <p:sp>
        <p:nvSpPr>
          <p:cNvPr id="36" name="Text Box 31">
            <a:extLst>
              <a:ext uri="{FF2B5EF4-FFF2-40B4-BE49-F238E27FC236}">
                <a16:creationId xmlns:a16="http://schemas.microsoft.com/office/drawing/2014/main" id="{02C5C3ED-91FA-4A51-A839-CA27CB5C1455}"/>
              </a:ext>
            </a:extLst>
          </p:cNvPr>
          <p:cNvSpPr txBox="1">
            <a:spLocks noChangeArrowheads="1"/>
          </p:cNvSpPr>
          <p:nvPr/>
        </p:nvSpPr>
        <p:spPr bwMode="auto">
          <a:xfrm>
            <a:off x="5683252" y="4558728"/>
            <a:ext cx="53791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a:solidFill>
                  <a:schemeClr val="bg1"/>
                </a:solidFill>
                <a:latin typeface="Calibri" panose="020F0502020204030204" pitchFamily="34" charset="0"/>
              </a:rPr>
              <a:t>Love </a:t>
            </a:r>
            <a:r>
              <a:rPr lang="en-US" altLang="en-US" sz="2400" b="1">
                <a:solidFill>
                  <a:srgbClr val="FF0000"/>
                </a:solidFill>
                <a:latin typeface="Calibri" panose="020F0502020204030204" pitchFamily="34" charset="0"/>
              </a:rPr>
              <a:t>No Matter What</a:t>
            </a:r>
            <a:r>
              <a:rPr lang="en-US" altLang="en-US" sz="2400" b="1">
                <a:solidFill>
                  <a:schemeClr val="bg1"/>
                </a:solidFill>
                <a:latin typeface="Calibri" panose="020F0502020204030204" pitchFamily="34" charset="0"/>
              </a:rPr>
              <a:t> - Matthew 5:43-48</a:t>
            </a:r>
          </a:p>
        </p:txBody>
      </p:sp>
      <p:sp>
        <p:nvSpPr>
          <p:cNvPr id="37" name="Text Box 32">
            <a:extLst>
              <a:ext uri="{FF2B5EF4-FFF2-40B4-BE49-F238E27FC236}">
                <a16:creationId xmlns:a16="http://schemas.microsoft.com/office/drawing/2014/main" id="{BC4B7FCB-B84F-4E63-A5A6-DAC56ECF05DB}"/>
              </a:ext>
            </a:extLst>
          </p:cNvPr>
          <p:cNvSpPr txBox="1">
            <a:spLocks noChangeArrowheads="1"/>
          </p:cNvSpPr>
          <p:nvPr/>
        </p:nvSpPr>
        <p:spPr bwMode="auto">
          <a:xfrm>
            <a:off x="5683252" y="5030216"/>
            <a:ext cx="58526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a:solidFill>
                  <a:schemeClr val="bg1"/>
                </a:solidFill>
                <a:latin typeface="Calibri" panose="020F0502020204030204" pitchFamily="34" charset="0"/>
              </a:rPr>
              <a:t>Serve </a:t>
            </a:r>
            <a:r>
              <a:rPr lang="en-US" altLang="en-US" sz="2400" b="1">
                <a:solidFill>
                  <a:srgbClr val="FF0000"/>
                </a:solidFill>
                <a:latin typeface="Calibri" panose="020F0502020204030204" pitchFamily="34" charset="0"/>
              </a:rPr>
              <a:t>No Matter What</a:t>
            </a:r>
            <a:r>
              <a:rPr lang="en-US" altLang="en-US" sz="2400" b="1">
                <a:solidFill>
                  <a:schemeClr val="bg1"/>
                </a:solidFill>
                <a:latin typeface="Calibri" panose="020F0502020204030204" pitchFamily="34" charset="0"/>
              </a:rPr>
              <a:t> - 1 Corinthians 13:4-5</a:t>
            </a:r>
          </a:p>
        </p:txBody>
      </p:sp>
      <p:sp>
        <p:nvSpPr>
          <p:cNvPr id="38" name="Text Box 33">
            <a:extLst>
              <a:ext uri="{FF2B5EF4-FFF2-40B4-BE49-F238E27FC236}">
                <a16:creationId xmlns:a16="http://schemas.microsoft.com/office/drawing/2014/main" id="{C3962280-EC43-4165-8076-8534FF11BE0F}"/>
              </a:ext>
            </a:extLst>
          </p:cNvPr>
          <p:cNvSpPr txBox="1">
            <a:spLocks noChangeArrowheads="1"/>
          </p:cNvSpPr>
          <p:nvPr/>
        </p:nvSpPr>
        <p:spPr bwMode="auto">
          <a:xfrm>
            <a:off x="5683252" y="5487416"/>
            <a:ext cx="5604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a:solidFill>
                  <a:schemeClr val="bg1"/>
                </a:solidFill>
                <a:latin typeface="Calibri" panose="020F0502020204030204" pitchFamily="34" charset="0"/>
              </a:rPr>
              <a:t>Sacrifice </a:t>
            </a:r>
            <a:r>
              <a:rPr lang="en-US" altLang="en-US" sz="2400" b="1">
                <a:solidFill>
                  <a:srgbClr val="FF0000"/>
                </a:solidFill>
                <a:latin typeface="Calibri" panose="020F0502020204030204" pitchFamily="34" charset="0"/>
              </a:rPr>
              <a:t>No Matter What</a:t>
            </a:r>
            <a:r>
              <a:rPr lang="en-US" altLang="en-US" sz="2400" b="1">
                <a:solidFill>
                  <a:schemeClr val="bg1"/>
                </a:solidFill>
                <a:latin typeface="Calibri" panose="020F0502020204030204" pitchFamily="34" charset="0"/>
              </a:rPr>
              <a:t> - Matthew 10:39</a:t>
            </a:r>
          </a:p>
        </p:txBody>
      </p:sp>
      <p:sp>
        <p:nvSpPr>
          <p:cNvPr id="39" name="Text Box 34">
            <a:extLst>
              <a:ext uri="{FF2B5EF4-FFF2-40B4-BE49-F238E27FC236}">
                <a16:creationId xmlns:a16="http://schemas.microsoft.com/office/drawing/2014/main" id="{397487F7-B283-4694-BF92-F89520EB707C}"/>
              </a:ext>
            </a:extLst>
          </p:cNvPr>
          <p:cNvSpPr txBox="1">
            <a:spLocks noChangeArrowheads="1"/>
          </p:cNvSpPr>
          <p:nvPr/>
        </p:nvSpPr>
        <p:spPr bwMode="auto">
          <a:xfrm>
            <a:off x="5683252" y="5939135"/>
            <a:ext cx="48040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dirty="0">
                <a:solidFill>
                  <a:schemeClr val="bg1"/>
                </a:solidFill>
                <a:latin typeface="Calibri" panose="020F0502020204030204" pitchFamily="34" charset="0"/>
              </a:rPr>
              <a:t>Evil </a:t>
            </a:r>
            <a:r>
              <a:rPr lang="en-US" altLang="en-US" sz="2400" b="1" dirty="0">
                <a:solidFill>
                  <a:srgbClr val="FF0000"/>
                </a:solidFill>
                <a:latin typeface="Calibri" panose="020F0502020204030204" pitchFamily="34" charset="0"/>
              </a:rPr>
              <a:t>No Matter What</a:t>
            </a:r>
            <a:r>
              <a:rPr lang="en-US" altLang="en-US" sz="2400" b="1" dirty="0">
                <a:solidFill>
                  <a:schemeClr val="bg1"/>
                </a:solidFill>
                <a:latin typeface="Calibri" panose="020F0502020204030204" pitchFamily="34" charset="0"/>
              </a:rPr>
              <a:t> - Jeremiah 17:9</a:t>
            </a:r>
          </a:p>
        </p:txBody>
      </p:sp>
    </p:spTree>
    <p:extLst>
      <p:ext uri="{BB962C8B-B14F-4D97-AF65-F5344CB8AC3E}">
        <p14:creationId xmlns:p14="http://schemas.microsoft.com/office/powerpoint/2010/main" val="145325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19" grpId="0"/>
      <p:bldP spid="20" grpId="0"/>
      <p:bldP spid="34" grpId="0"/>
      <p:bldP spid="35" grpId="0"/>
      <p:bldP spid="36" grpId="0"/>
      <p:bldP spid="37" grpId="0"/>
      <p:bldP spid="38"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5</a:t>
            </a:fld>
            <a:endParaRPr lang="en-US" dirty="0"/>
          </a:p>
        </p:txBody>
      </p:sp>
      <p:grpSp>
        <p:nvGrpSpPr>
          <p:cNvPr id="8" name="Group 33">
            <a:extLst>
              <a:ext uri="{FF2B5EF4-FFF2-40B4-BE49-F238E27FC236}">
                <a16:creationId xmlns:a16="http://schemas.microsoft.com/office/drawing/2014/main" id="{6AE8BAE6-A3C2-426E-A0BB-51BF654F646E}"/>
              </a:ext>
            </a:extLst>
          </p:cNvPr>
          <p:cNvGrpSpPr>
            <a:grpSpLocks/>
          </p:cNvGrpSpPr>
          <p:nvPr/>
        </p:nvGrpSpPr>
        <p:grpSpPr bwMode="auto">
          <a:xfrm>
            <a:off x="6630986" y="1066800"/>
            <a:ext cx="3884614" cy="3276600"/>
            <a:chOff x="2944" y="672"/>
            <a:chExt cx="2447" cy="2064"/>
          </a:xfrm>
        </p:grpSpPr>
        <p:sp>
          <p:nvSpPr>
            <p:cNvPr id="9" name="Text Box 34">
              <a:extLst>
                <a:ext uri="{FF2B5EF4-FFF2-40B4-BE49-F238E27FC236}">
                  <a16:creationId xmlns:a16="http://schemas.microsoft.com/office/drawing/2014/main" id="{1DBA832F-4945-468E-B5FC-57B80B0A7CED}"/>
                </a:ext>
              </a:extLst>
            </p:cNvPr>
            <p:cNvSpPr txBox="1">
              <a:spLocks noChangeArrowheads="1"/>
            </p:cNvSpPr>
            <p:nvPr/>
          </p:nvSpPr>
          <p:spPr bwMode="auto">
            <a:xfrm>
              <a:off x="4500" y="1025"/>
              <a:ext cx="52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a:solidFill>
                    <a:schemeClr val="bg1"/>
                  </a:solidFill>
                  <a:latin typeface="Calibri" panose="020F0502020204030204" pitchFamily="34" charset="0"/>
                </a:rPr>
                <a:t>GRACE</a:t>
              </a:r>
            </a:p>
          </p:txBody>
        </p:sp>
        <p:sp>
          <p:nvSpPr>
            <p:cNvPr id="11" name="Text Box 35">
              <a:extLst>
                <a:ext uri="{FF2B5EF4-FFF2-40B4-BE49-F238E27FC236}">
                  <a16:creationId xmlns:a16="http://schemas.microsoft.com/office/drawing/2014/main" id="{9DB43D1A-2C1C-4044-8B57-13E029EA6966}"/>
                </a:ext>
              </a:extLst>
            </p:cNvPr>
            <p:cNvSpPr txBox="1">
              <a:spLocks noChangeArrowheads="1"/>
            </p:cNvSpPr>
            <p:nvPr/>
          </p:nvSpPr>
          <p:spPr bwMode="auto">
            <a:xfrm>
              <a:off x="4500" y="1265"/>
              <a:ext cx="81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chemeClr val="bg1"/>
                  </a:solidFill>
                  <a:latin typeface="Calibri" panose="020F0502020204030204" pitchFamily="34" charset="0"/>
                </a:rPr>
                <a:t>OBEDIENCE</a:t>
              </a:r>
            </a:p>
          </p:txBody>
        </p:sp>
        <p:sp>
          <p:nvSpPr>
            <p:cNvPr id="12" name="Text Box 36">
              <a:extLst>
                <a:ext uri="{FF2B5EF4-FFF2-40B4-BE49-F238E27FC236}">
                  <a16:creationId xmlns:a16="http://schemas.microsoft.com/office/drawing/2014/main" id="{26511FB1-78C9-4BFC-AB40-66F29A838917}"/>
                </a:ext>
              </a:extLst>
            </p:cNvPr>
            <p:cNvSpPr txBox="1">
              <a:spLocks noChangeArrowheads="1"/>
            </p:cNvSpPr>
            <p:nvPr/>
          </p:nvSpPr>
          <p:spPr bwMode="auto">
            <a:xfrm>
              <a:off x="4500" y="1505"/>
              <a:ext cx="46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chemeClr val="bg1"/>
                  </a:solidFill>
                  <a:latin typeface="Calibri" panose="020F0502020204030204" pitchFamily="34" charset="0"/>
                </a:rPr>
                <a:t>FAITH</a:t>
              </a:r>
            </a:p>
          </p:txBody>
        </p:sp>
        <p:sp>
          <p:nvSpPr>
            <p:cNvPr id="13" name="Text Box 37">
              <a:extLst>
                <a:ext uri="{FF2B5EF4-FFF2-40B4-BE49-F238E27FC236}">
                  <a16:creationId xmlns:a16="http://schemas.microsoft.com/office/drawing/2014/main" id="{EF8B02DD-7BD0-44C8-B99F-2E74A7FE5C12}"/>
                </a:ext>
              </a:extLst>
            </p:cNvPr>
            <p:cNvSpPr txBox="1">
              <a:spLocks noChangeArrowheads="1"/>
            </p:cNvSpPr>
            <p:nvPr/>
          </p:nvSpPr>
          <p:spPr bwMode="auto">
            <a:xfrm>
              <a:off x="4500" y="1736"/>
              <a:ext cx="42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chemeClr val="bg1"/>
                  </a:solidFill>
                  <a:latin typeface="Calibri" panose="020F0502020204030204" pitchFamily="34" charset="0"/>
                </a:rPr>
                <a:t>LOVE</a:t>
              </a:r>
            </a:p>
          </p:txBody>
        </p:sp>
        <p:sp>
          <p:nvSpPr>
            <p:cNvPr id="14" name="Text Box 38">
              <a:extLst>
                <a:ext uri="{FF2B5EF4-FFF2-40B4-BE49-F238E27FC236}">
                  <a16:creationId xmlns:a16="http://schemas.microsoft.com/office/drawing/2014/main" id="{0F9160C5-0DFC-45A2-81DC-233CB75261CC}"/>
                </a:ext>
              </a:extLst>
            </p:cNvPr>
            <p:cNvSpPr txBox="1">
              <a:spLocks noChangeArrowheads="1"/>
            </p:cNvSpPr>
            <p:nvPr/>
          </p:nvSpPr>
          <p:spPr bwMode="auto">
            <a:xfrm>
              <a:off x="4500" y="1985"/>
              <a:ext cx="60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chemeClr val="bg1"/>
                  </a:solidFill>
                  <a:latin typeface="Calibri" panose="020F0502020204030204" pitchFamily="34" charset="0"/>
                </a:rPr>
                <a:t>SERVICE</a:t>
              </a:r>
            </a:p>
          </p:txBody>
        </p:sp>
        <p:sp>
          <p:nvSpPr>
            <p:cNvPr id="15" name="Text Box 39">
              <a:extLst>
                <a:ext uri="{FF2B5EF4-FFF2-40B4-BE49-F238E27FC236}">
                  <a16:creationId xmlns:a16="http://schemas.microsoft.com/office/drawing/2014/main" id="{8EA716B2-86EC-4BEF-B5B0-28A89DA59F96}"/>
                </a:ext>
              </a:extLst>
            </p:cNvPr>
            <p:cNvSpPr txBox="1">
              <a:spLocks noChangeArrowheads="1"/>
            </p:cNvSpPr>
            <p:nvPr/>
          </p:nvSpPr>
          <p:spPr bwMode="auto">
            <a:xfrm>
              <a:off x="4500" y="2216"/>
              <a:ext cx="71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chemeClr val="bg1"/>
                  </a:solidFill>
                  <a:latin typeface="Calibri" panose="020F0502020204030204" pitchFamily="34" charset="0"/>
                </a:rPr>
                <a:t>SACRIFICE</a:t>
              </a:r>
            </a:p>
          </p:txBody>
        </p:sp>
        <p:sp>
          <p:nvSpPr>
            <p:cNvPr id="16" name="Text Box 40">
              <a:extLst>
                <a:ext uri="{FF2B5EF4-FFF2-40B4-BE49-F238E27FC236}">
                  <a16:creationId xmlns:a16="http://schemas.microsoft.com/office/drawing/2014/main" id="{1F9E96AB-686C-443D-9236-EBE2CBF125AA}"/>
                </a:ext>
              </a:extLst>
            </p:cNvPr>
            <p:cNvSpPr txBox="1">
              <a:spLocks noChangeArrowheads="1"/>
            </p:cNvSpPr>
            <p:nvPr/>
          </p:nvSpPr>
          <p:spPr bwMode="auto">
            <a:xfrm>
              <a:off x="4500" y="2465"/>
              <a:ext cx="31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chemeClr val="bg1"/>
                  </a:solidFill>
                  <a:latin typeface="Calibri" panose="020F0502020204030204" pitchFamily="34" charset="0"/>
                </a:rPr>
                <a:t>SIN</a:t>
              </a:r>
            </a:p>
          </p:txBody>
        </p:sp>
        <p:sp>
          <p:nvSpPr>
            <p:cNvPr id="17" name="Text Box 41">
              <a:extLst>
                <a:ext uri="{FF2B5EF4-FFF2-40B4-BE49-F238E27FC236}">
                  <a16:creationId xmlns:a16="http://schemas.microsoft.com/office/drawing/2014/main" id="{D3103856-C485-45B0-B55F-72DA007AAC50}"/>
                </a:ext>
              </a:extLst>
            </p:cNvPr>
            <p:cNvSpPr txBox="1">
              <a:spLocks noChangeArrowheads="1"/>
            </p:cNvSpPr>
            <p:nvPr/>
          </p:nvSpPr>
          <p:spPr bwMode="auto">
            <a:xfrm>
              <a:off x="3339" y="672"/>
              <a:ext cx="58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dirty="0">
                  <a:solidFill>
                    <a:srgbClr val="FF0000"/>
                  </a:solidFill>
                  <a:latin typeface="Calibri" panose="020F0502020204030204" pitchFamily="34" charset="0"/>
                </a:rPr>
                <a:t>FALSE</a:t>
              </a:r>
            </a:p>
          </p:txBody>
        </p:sp>
        <p:sp>
          <p:nvSpPr>
            <p:cNvPr id="18" name="Text Box 42">
              <a:extLst>
                <a:ext uri="{FF2B5EF4-FFF2-40B4-BE49-F238E27FC236}">
                  <a16:creationId xmlns:a16="http://schemas.microsoft.com/office/drawing/2014/main" id="{24611487-40CD-4CC9-9626-51E96C811A49}"/>
                </a:ext>
              </a:extLst>
            </p:cNvPr>
            <p:cNvSpPr txBox="1">
              <a:spLocks noChangeArrowheads="1"/>
            </p:cNvSpPr>
            <p:nvPr/>
          </p:nvSpPr>
          <p:spPr bwMode="auto">
            <a:xfrm>
              <a:off x="4439" y="672"/>
              <a:ext cx="95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dirty="0">
                  <a:solidFill>
                    <a:srgbClr val="00FF00"/>
                  </a:solidFill>
                  <a:latin typeface="Calibri" panose="020F0502020204030204" pitchFamily="34" charset="0"/>
                </a:rPr>
                <a:t>DOCTRINE</a:t>
              </a:r>
            </a:p>
          </p:txBody>
        </p:sp>
        <p:sp>
          <p:nvSpPr>
            <p:cNvPr id="19" name="Text Box 43">
              <a:extLst>
                <a:ext uri="{FF2B5EF4-FFF2-40B4-BE49-F238E27FC236}">
                  <a16:creationId xmlns:a16="http://schemas.microsoft.com/office/drawing/2014/main" id="{0B0F81A1-7B23-49A9-844D-7198EDCEC058}"/>
                </a:ext>
              </a:extLst>
            </p:cNvPr>
            <p:cNvSpPr txBox="1">
              <a:spLocks noChangeArrowheads="1"/>
            </p:cNvSpPr>
            <p:nvPr/>
          </p:nvSpPr>
          <p:spPr bwMode="auto">
            <a:xfrm>
              <a:off x="3520" y="1022"/>
              <a:ext cx="37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a:solidFill>
                    <a:srgbClr val="FF0000"/>
                  </a:solidFill>
                  <a:latin typeface="Calibri" panose="020F0502020204030204" pitchFamily="34" charset="0"/>
                </a:rPr>
                <a:t>Free</a:t>
              </a:r>
            </a:p>
          </p:txBody>
        </p:sp>
        <p:sp>
          <p:nvSpPr>
            <p:cNvPr id="20" name="Text Box 44">
              <a:extLst>
                <a:ext uri="{FF2B5EF4-FFF2-40B4-BE49-F238E27FC236}">
                  <a16:creationId xmlns:a16="http://schemas.microsoft.com/office/drawing/2014/main" id="{A734563A-3A25-4364-9571-69FA46D391AD}"/>
                </a:ext>
              </a:extLst>
            </p:cNvPr>
            <p:cNvSpPr txBox="1">
              <a:spLocks noChangeArrowheads="1"/>
            </p:cNvSpPr>
            <p:nvPr/>
          </p:nvSpPr>
          <p:spPr bwMode="auto">
            <a:xfrm>
              <a:off x="3472" y="1265"/>
              <a:ext cx="42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a:solidFill>
                    <a:srgbClr val="FF0000"/>
                  </a:solidFill>
                  <a:latin typeface="Calibri" panose="020F0502020204030204" pitchFamily="34" charset="0"/>
                </a:rPr>
                <a:t>Blind</a:t>
              </a:r>
            </a:p>
          </p:txBody>
        </p:sp>
        <p:sp>
          <p:nvSpPr>
            <p:cNvPr id="21" name="Text Box 45">
              <a:extLst>
                <a:ext uri="{FF2B5EF4-FFF2-40B4-BE49-F238E27FC236}">
                  <a16:creationId xmlns:a16="http://schemas.microsoft.com/office/drawing/2014/main" id="{7E70A1F3-D6B7-4054-8944-32167453AF62}"/>
                </a:ext>
              </a:extLst>
            </p:cNvPr>
            <p:cNvSpPr txBox="1">
              <a:spLocks noChangeArrowheads="1"/>
            </p:cNvSpPr>
            <p:nvPr/>
          </p:nvSpPr>
          <p:spPr bwMode="auto">
            <a:xfrm>
              <a:off x="3478" y="1505"/>
              <a:ext cx="42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a:solidFill>
                    <a:srgbClr val="FF0000"/>
                  </a:solidFill>
                  <a:latin typeface="Calibri" panose="020F0502020204030204" pitchFamily="34" charset="0"/>
                </a:rPr>
                <a:t>Blind</a:t>
              </a:r>
            </a:p>
          </p:txBody>
        </p:sp>
        <p:sp>
          <p:nvSpPr>
            <p:cNvPr id="22" name="Text Box 46">
              <a:extLst>
                <a:ext uri="{FF2B5EF4-FFF2-40B4-BE49-F238E27FC236}">
                  <a16:creationId xmlns:a16="http://schemas.microsoft.com/office/drawing/2014/main" id="{C111566C-8185-40C1-909F-2BDDAC3F14E0}"/>
                </a:ext>
              </a:extLst>
            </p:cNvPr>
            <p:cNvSpPr txBox="1">
              <a:spLocks noChangeArrowheads="1"/>
            </p:cNvSpPr>
            <p:nvPr/>
          </p:nvSpPr>
          <p:spPr bwMode="auto">
            <a:xfrm>
              <a:off x="2944" y="1736"/>
              <a:ext cx="96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a:solidFill>
                    <a:srgbClr val="FF0000"/>
                  </a:solidFill>
                  <a:latin typeface="Calibri" panose="020F0502020204030204" pitchFamily="34" charset="0"/>
                </a:rPr>
                <a:t>Unconditional</a:t>
              </a:r>
            </a:p>
          </p:txBody>
        </p:sp>
        <p:sp>
          <p:nvSpPr>
            <p:cNvPr id="23" name="Text Box 47">
              <a:extLst>
                <a:ext uri="{FF2B5EF4-FFF2-40B4-BE49-F238E27FC236}">
                  <a16:creationId xmlns:a16="http://schemas.microsoft.com/office/drawing/2014/main" id="{8B24CF69-5C0F-4B7D-840A-485844EAC43E}"/>
                </a:ext>
              </a:extLst>
            </p:cNvPr>
            <p:cNvSpPr txBox="1">
              <a:spLocks noChangeArrowheads="1"/>
            </p:cNvSpPr>
            <p:nvPr/>
          </p:nvSpPr>
          <p:spPr bwMode="auto">
            <a:xfrm>
              <a:off x="3314" y="1985"/>
              <a:ext cx="56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a:solidFill>
                    <a:srgbClr val="FF0000"/>
                  </a:solidFill>
                  <a:latin typeface="Calibri" panose="020F0502020204030204" pitchFamily="34" charset="0"/>
                </a:rPr>
                <a:t>Selfless</a:t>
              </a:r>
            </a:p>
          </p:txBody>
        </p:sp>
        <p:sp>
          <p:nvSpPr>
            <p:cNvPr id="24" name="Text Box 48">
              <a:extLst>
                <a:ext uri="{FF2B5EF4-FFF2-40B4-BE49-F238E27FC236}">
                  <a16:creationId xmlns:a16="http://schemas.microsoft.com/office/drawing/2014/main" id="{E9624AD0-F323-4273-8E0D-587213435C6C}"/>
                </a:ext>
              </a:extLst>
            </p:cNvPr>
            <p:cNvSpPr txBox="1">
              <a:spLocks noChangeArrowheads="1"/>
            </p:cNvSpPr>
            <p:nvPr/>
          </p:nvSpPr>
          <p:spPr bwMode="auto">
            <a:xfrm>
              <a:off x="3563" y="2216"/>
              <a:ext cx="33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a:solidFill>
                    <a:srgbClr val="FF0000"/>
                  </a:solidFill>
                  <a:latin typeface="Calibri" panose="020F0502020204030204" pitchFamily="34" charset="0"/>
                </a:rPr>
                <a:t>Self</a:t>
              </a:r>
            </a:p>
          </p:txBody>
        </p:sp>
        <p:sp>
          <p:nvSpPr>
            <p:cNvPr id="25" name="Text Box 49">
              <a:extLst>
                <a:ext uri="{FF2B5EF4-FFF2-40B4-BE49-F238E27FC236}">
                  <a16:creationId xmlns:a16="http://schemas.microsoft.com/office/drawing/2014/main" id="{32510D2C-77B9-4466-B296-2CBAECB92AD8}"/>
                </a:ext>
              </a:extLst>
            </p:cNvPr>
            <p:cNvSpPr txBox="1">
              <a:spLocks noChangeArrowheads="1"/>
            </p:cNvSpPr>
            <p:nvPr/>
          </p:nvSpPr>
          <p:spPr bwMode="auto">
            <a:xfrm>
              <a:off x="3313" y="2465"/>
              <a:ext cx="59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a:solidFill>
                    <a:srgbClr val="FF0000"/>
                  </a:solidFill>
                  <a:latin typeface="Calibri" panose="020F0502020204030204" pitchFamily="34" charset="0"/>
                </a:rPr>
                <a:t>Original</a:t>
              </a:r>
            </a:p>
          </p:txBody>
        </p:sp>
        <p:sp>
          <p:nvSpPr>
            <p:cNvPr id="26" name="Line 50">
              <a:extLst>
                <a:ext uri="{FF2B5EF4-FFF2-40B4-BE49-F238E27FC236}">
                  <a16:creationId xmlns:a16="http://schemas.microsoft.com/office/drawing/2014/main" id="{6CF3099D-CACB-4C38-AFA6-D7968B25434A}"/>
                </a:ext>
              </a:extLst>
            </p:cNvPr>
            <p:cNvSpPr>
              <a:spLocks noChangeShapeType="1"/>
            </p:cNvSpPr>
            <p:nvPr/>
          </p:nvSpPr>
          <p:spPr bwMode="auto">
            <a:xfrm>
              <a:off x="4176" y="1056"/>
              <a:ext cx="0" cy="168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7" name="AutoShape 51">
            <a:extLst>
              <a:ext uri="{FF2B5EF4-FFF2-40B4-BE49-F238E27FC236}">
                <a16:creationId xmlns:a16="http://schemas.microsoft.com/office/drawing/2014/main" id="{33CFF863-BEF6-4464-ACA2-9D164AB532BD}"/>
              </a:ext>
            </a:extLst>
          </p:cNvPr>
          <p:cNvSpPr>
            <a:spLocks/>
          </p:cNvSpPr>
          <p:nvPr/>
        </p:nvSpPr>
        <p:spPr bwMode="auto">
          <a:xfrm>
            <a:off x="5767385" y="1560513"/>
            <a:ext cx="304800" cy="2706687"/>
          </a:xfrm>
          <a:prstGeom prst="leftBrace">
            <a:avLst>
              <a:gd name="adj1" fmla="val 74002"/>
              <a:gd name="adj2" fmla="val 50000"/>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endParaRPr lang="en-US" altLang="en-US">
              <a:latin typeface="Calibri" panose="020F0502020204030204" pitchFamily="34" charset="0"/>
            </a:endParaRPr>
          </a:p>
        </p:txBody>
      </p:sp>
      <p:grpSp>
        <p:nvGrpSpPr>
          <p:cNvPr id="28" name="Group 52">
            <a:extLst>
              <a:ext uri="{FF2B5EF4-FFF2-40B4-BE49-F238E27FC236}">
                <a16:creationId xmlns:a16="http://schemas.microsoft.com/office/drawing/2014/main" id="{1BBC3A21-22FE-4522-B6B4-6B0EF6E7D503}"/>
              </a:ext>
            </a:extLst>
          </p:cNvPr>
          <p:cNvGrpSpPr>
            <a:grpSpLocks/>
          </p:cNvGrpSpPr>
          <p:nvPr/>
        </p:nvGrpSpPr>
        <p:grpSpPr bwMode="auto">
          <a:xfrm>
            <a:off x="838200" y="2851150"/>
            <a:ext cx="3695700" cy="579438"/>
            <a:chOff x="48" y="1796"/>
            <a:chExt cx="2328" cy="365"/>
          </a:xfrm>
        </p:grpSpPr>
        <p:sp>
          <p:nvSpPr>
            <p:cNvPr id="29" name="Line 53">
              <a:extLst>
                <a:ext uri="{FF2B5EF4-FFF2-40B4-BE49-F238E27FC236}">
                  <a16:creationId xmlns:a16="http://schemas.microsoft.com/office/drawing/2014/main" id="{3CCFC767-DFE9-47BA-9ACB-15F7892E68A4}"/>
                </a:ext>
              </a:extLst>
            </p:cNvPr>
            <p:cNvSpPr>
              <a:spLocks noChangeShapeType="1"/>
            </p:cNvSpPr>
            <p:nvPr/>
          </p:nvSpPr>
          <p:spPr bwMode="auto">
            <a:xfrm>
              <a:off x="144" y="1844"/>
              <a:ext cx="2112"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54">
              <a:extLst>
                <a:ext uri="{FF2B5EF4-FFF2-40B4-BE49-F238E27FC236}">
                  <a16:creationId xmlns:a16="http://schemas.microsoft.com/office/drawing/2014/main" id="{4D9CD5B3-41C7-4BAA-9ED6-95B61F61DB4E}"/>
                </a:ext>
              </a:extLst>
            </p:cNvPr>
            <p:cNvSpPr>
              <a:spLocks noChangeShapeType="1"/>
            </p:cNvSpPr>
            <p:nvPr/>
          </p:nvSpPr>
          <p:spPr bwMode="auto">
            <a:xfrm>
              <a:off x="144" y="1796"/>
              <a:ext cx="0" cy="96"/>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55">
              <a:extLst>
                <a:ext uri="{FF2B5EF4-FFF2-40B4-BE49-F238E27FC236}">
                  <a16:creationId xmlns:a16="http://schemas.microsoft.com/office/drawing/2014/main" id="{DC7B9A8C-F7B9-4FF2-9391-47803BBF3F00}"/>
                </a:ext>
              </a:extLst>
            </p:cNvPr>
            <p:cNvSpPr>
              <a:spLocks noChangeShapeType="1"/>
            </p:cNvSpPr>
            <p:nvPr/>
          </p:nvSpPr>
          <p:spPr bwMode="auto">
            <a:xfrm>
              <a:off x="1200" y="1796"/>
              <a:ext cx="0" cy="96"/>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56">
              <a:extLst>
                <a:ext uri="{FF2B5EF4-FFF2-40B4-BE49-F238E27FC236}">
                  <a16:creationId xmlns:a16="http://schemas.microsoft.com/office/drawing/2014/main" id="{A013E5C6-0009-451B-B25F-6B7421F8BDD3}"/>
                </a:ext>
              </a:extLst>
            </p:cNvPr>
            <p:cNvSpPr>
              <a:spLocks noChangeShapeType="1"/>
            </p:cNvSpPr>
            <p:nvPr/>
          </p:nvSpPr>
          <p:spPr bwMode="auto">
            <a:xfrm>
              <a:off x="2256" y="1796"/>
              <a:ext cx="0" cy="96"/>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Text Box 57">
              <a:extLst>
                <a:ext uri="{FF2B5EF4-FFF2-40B4-BE49-F238E27FC236}">
                  <a16:creationId xmlns:a16="http://schemas.microsoft.com/office/drawing/2014/main" id="{C12B0DCC-9777-4FEE-802B-410EF9995116}"/>
                </a:ext>
              </a:extLst>
            </p:cNvPr>
            <p:cNvSpPr txBox="1">
              <a:spLocks noChangeArrowheads="1"/>
            </p:cNvSpPr>
            <p:nvPr/>
          </p:nvSpPr>
          <p:spPr bwMode="auto">
            <a:xfrm>
              <a:off x="48" y="1928"/>
              <a:ext cx="19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chemeClr val="bg1"/>
                  </a:solidFill>
                  <a:latin typeface="Calibri" panose="020F0502020204030204" pitchFamily="34" charset="0"/>
                </a:rPr>
                <a:t>0</a:t>
              </a:r>
            </a:p>
          </p:txBody>
        </p:sp>
        <p:sp>
          <p:nvSpPr>
            <p:cNvPr id="34" name="Text Box 58">
              <a:extLst>
                <a:ext uri="{FF2B5EF4-FFF2-40B4-BE49-F238E27FC236}">
                  <a16:creationId xmlns:a16="http://schemas.microsoft.com/office/drawing/2014/main" id="{7442431D-54CE-419D-8462-72A9FB4AD90E}"/>
                </a:ext>
              </a:extLst>
            </p:cNvPr>
            <p:cNvSpPr txBox="1">
              <a:spLocks noChangeArrowheads="1"/>
            </p:cNvSpPr>
            <p:nvPr/>
          </p:nvSpPr>
          <p:spPr bwMode="auto">
            <a:xfrm>
              <a:off x="1032" y="1920"/>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a:solidFill>
                    <a:schemeClr val="bg1"/>
                  </a:solidFill>
                  <a:latin typeface="Calibri" panose="020F0502020204030204" pitchFamily="34" charset="0"/>
                </a:rPr>
                <a:t>5</a:t>
              </a:r>
            </a:p>
          </p:txBody>
        </p:sp>
        <p:sp>
          <p:nvSpPr>
            <p:cNvPr id="35" name="Text Box 59">
              <a:extLst>
                <a:ext uri="{FF2B5EF4-FFF2-40B4-BE49-F238E27FC236}">
                  <a16:creationId xmlns:a16="http://schemas.microsoft.com/office/drawing/2014/main" id="{975FBEFE-E25F-4A81-AB18-8689CEBD41A8}"/>
                </a:ext>
              </a:extLst>
            </p:cNvPr>
            <p:cNvSpPr txBox="1">
              <a:spLocks noChangeArrowheads="1"/>
            </p:cNvSpPr>
            <p:nvPr/>
          </p:nvSpPr>
          <p:spPr bwMode="auto">
            <a:xfrm>
              <a:off x="2112" y="1928"/>
              <a:ext cx="26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chemeClr val="bg1"/>
                  </a:solidFill>
                  <a:latin typeface="Calibri" panose="020F0502020204030204" pitchFamily="34" charset="0"/>
                </a:rPr>
                <a:t>10</a:t>
              </a:r>
            </a:p>
          </p:txBody>
        </p:sp>
      </p:grpSp>
      <p:sp>
        <p:nvSpPr>
          <p:cNvPr id="36" name="Text Box 60">
            <a:extLst>
              <a:ext uri="{FF2B5EF4-FFF2-40B4-BE49-F238E27FC236}">
                <a16:creationId xmlns:a16="http://schemas.microsoft.com/office/drawing/2014/main" id="{5AD1E3A6-7554-4F8F-B8E8-666CC1F25B3C}"/>
              </a:ext>
            </a:extLst>
          </p:cNvPr>
          <p:cNvSpPr txBox="1">
            <a:spLocks noChangeArrowheads="1"/>
          </p:cNvSpPr>
          <p:nvPr/>
        </p:nvSpPr>
        <p:spPr bwMode="auto">
          <a:xfrm>
            <a:off x="1219200" y="2524125"/>
            <a:ext cx="13128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b="1">
                <a:solidFill>
                  <a:srgbClr val="FFFF00"/>
                </a:solidFill>
                <a:latin typeface="Calibri" panose="020F0502020204030204" pitchFamily="34" charset="0"/>
              </a:rPr>
              <a:t>Minor Problem</a:t>
            </a:r>
          </a:p>
        </p:txBody>
      </p:sp>
      <p:sp>
        <p:nvSpPr>
          <p:cNvPr id="37" name="Text Box 61">
            <a:extLst>
              <a:ext uri="{FF2B5EF4-FFF2-40B4-BE49-F238E27FC236}">
                <a16:creationId xmlns:a16="http://schemas.microsoft.com/office/drawing/2014/main" id="{6B33225F-5728-4B5D-B764-BA6F18686527}"/>
              </a:ext>
            </a:extLst>
          </p:cNvPr>
          <p:cNvSpPr txBox="1">
            <a:spLocks noChangeArrowheads="1"/>
          </p:cNvSpPr>
          <p:nvPr/>
        </p:nvSpPr>
        <p:spPr bwMode="auto">
          <a:xfrm>
            <a:off x="2897188" y="2524125"/>
            <a:ext cx="1306512" cy="307975"/>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1400" b="1" dirty="0">
                <a:solidFill>
                  <a:srgbClr val="FF0000"/>
                </a:solidFill>
                <a:effectLst>
                  <a:outerShdw blurRad="38100" dist="38100" dir="2700000" algn="tl">
                    <a:srgbClr val="000000"/>
                  </a:outerShdw>
                </a:effectLst>
                <a:latin typeface="Calibri" pitchFamily="34" charset="0"/>
                <a:cs typeface="+mn-cs"/>
              </a:rPr>
              <a:t>Major Problem</a:t>
            </a:r>
          </a:p>
        </p:txBody>
      </p:sp>
      <p:sp>
        <p:nvSpPr>
          <p:cNvPr id="38" name="Text Box 63">
            <a:extLst>
              <a:ext uri="{FF2B5EF4-FFF2-40B4-BE49-F238E27FC236}">
                <a16:creationId xmlns:a16="http://schemas.microsoft.com/office/drawing/2014/main" id="{3A7F8683-F6CA-4A88-B394-9B02C47BB39A}"/>
              </a:ext>
            </a:extLst>
          </p:cNvPr>
          <p:cNvSpPr txBox="1">
            <a:spLocks noChangeArrowheads="1"/>
          </p:cNvSpPr>
          <p:nvPr/>
        </p:nvSpPr>
        <p:spPr bwMode="auto">
          <a:xfrm>
            <a:off x="6142035" y="1622425"/>
            <a:ext cx="447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chemeClr val="bg1"/>
                </a:solidFill>
                <a:latin typeface="Calibri" panose="020F0502020204030204" pitchFamily="34" charset="0"/>
              </a:rPr>
              <a:t>(3)</a:t>
            </a:r>
          </a:p>
        </p:txBody>
      </p:sp>
      <p:sp>
        <p:nvSpPr>
          <p:cNvPr id="39" name="Text Box 64">
            <a:extLst>
              <a:ext uri="{FF2B5EF4-FFF2-40B4-BE49-F238E27FC236}">
                <a16:creationId xmlns:a16="http://schemas.microsoft.com/office/drawing/2014/main" id="{23A827DD-1E8A-4206-9D70-84F1F4E98A1B}"/>
              </a:ext>
            </a:extLst>
          </p:cNvPr>
          <p:cNvSpPr txBox="1">
            <a:spLocks noChangeArrowheads="1"/>
          </p:cNvSpPr>
          <p:nvPr/>
        </p:nvSpPr>
        <p:spPr bwMode="auto">
          <a:xfrm>
            <a:off x="6122985" y="2012950"/>
            <a:ext cx="446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chemeClr val="bg1"/>
                </a:solidFill>
                <a:latin typeface="Calibri" panose="020F0502020204030204" pitchFamily="34" charset="0"/>
              </a:rPr>
              <a:t>(4)</a:t>
            </a:r>
          </a:p>
        </p:txBody>
      </p:sp>
      <p:sp>
        <p:nvSpPr>
          <p:cNvPr id="40" name="Text Box 65">
            <a:extLst>
              <a:ext uri="{FF2B5EF4-FFF2-40B4-BE49-F238E27FC236}">
                <a16:creationId xmlns:a16="http://schemas.microsoft.com/office/drawing/2014/main" id="{AC80DE73-45A6-4847-85C9-78175095043D}"/>
              </a:ext>
            </a:extLst>
          </p:cNvPr>
          <p:cNvSpPr txBox="1">
            <a:spLocks noChangeArrowheads="1"/>
          </p:cNvSpPr>
          <p:nvPr/>
        </p:nvSpPr>
        <p:spPr bwMode="auto">
          <a:xfrm>
            <a:off x="6122985" y="2384425"/>
            <a:ext cx="446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chemeClr val="bg1"/>
                </a:solidFill>
                <a:latin typeface="Calibri" panose="020F0502020204030204" pitchFamily="34" charset="0"/>
              </a:rPr>
              <a:t>(4)</a:t>
            </a:r>
          </a:p>
        </p:txBody>
      </p:sp>
      <p:sp>
        <p:nvSpPr>
          <p:cNvPr id="41" name="Text Box 66">
            <a:extLst>
              <a:ext uri="{FF2B5EF4-FFF2-40B4-BE49-F238E27FC236}">
                <a16:creationId xmlns:a16="http://schemas.microsoft.com/office/drawing/2014/main" id="{701C93F0-3F0D-41EF-AD18-7FCE875B5B60}"/>
              </a:ext>
            </a:extLst>
          </p:cNvPr>
          <p:cNvSpPr txBox="1">
            <a:spLocks noChangeArrowheads="1"/>
          </p:cNvSpPr>
          <p:nvPr/>
        </p:nvSpPr>
        <p:spPr bwMode="auto">
          <a:xfrm>
            <a:off x="5995985" y="2755900"/>
            <a:ext cx="563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a:solidFill>
                  <a:srgbClr val="FF0000"/>
                </a:solidFill>
                <a:latin typeface="Calibri" panose="020F0502020204030204" pitchFamily="34" charset="0"/>
              </a:rPr>
              <a:t>(10)</a:t>
            </a:r>
          </a:p>
        </p:txBody>
      </p:sp>
      <p:sp>
        <p:nvSpPr>
          <p:cNvPr id="42" name="Text Box 67">
            <a:extLst>
              <a:ext uri="{FF2B5EF4-FFF2-40B4-BE49-F238E27FC236}">
                <a16:creationId xmlns:a16="http://schemas.microsoft.com/office/drawing/2014/main" id="{AB8D93F6-1ABD-476E-9B4C-6210EF3112DE}"/>
              </a:ext>
            </a:extLst>
          </p:cNvPr>
          <p:cNvSpPr txBox="1">
            <a:spLocks noChangeArrowheads="1"/>
          </p:cNvSpPr>
          <p:nvPr/>
        </p:nvSpPr>
        <p:spPr bwMode="auto">
          <a:xfrm>
            <a:off x="5995985" y="3155950"/>
            <a:ext cx="563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a:solidFill>
                  <a:srgbClr val="FF0000"/>
                </a:solidFill>
                <a:latin typeface="Calibri" panose="020F0502020204030204" pitchFamily="34" charset="0"/>
              </a:rPr>
              <a:t>(10)</a:t>
            </a:r>
          </a:p>
        </p:txBody>
      </p:sp>
      <p:sp>
        <p:nvSpPr>
          <p:cNvPr id="43" name="Text Box 68">
            <a:extLst>
              <a:ext uri="{FF2B5EF4-FFF2-40B4-BE49-F238E27FC236}">
                <a16:creationId xmlns:a16="http://schemas.microsoft.com/office/drawing/2014/main" id="{6A64BF4A-DD29-434B-8DB9-1D67F25494B5}"/>
              </a:ext>
            </a:extLst>
          </p:cNvPr>
          <p:cNvSpPr txBox="1">
            <a:spLocks noChangeArrowheads="1"/>
          </p:cNvSpPr>
          <p:nvPr/>
        </p:nvSpPr>
        <p:spPr bwMode="auto">
          <a:xfrm>
            <a:off x="5995985" y="3517900"/>
            <a:ext cx="563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a:solidFill>
                  <a:srgbClr val="FF0000"/>
                </a:solidFill>
                <a:latin typeface="Calibri" panose="020F0502020204030204" pitchFamily="34" charset="0"/>
              </a:rPr>
              <a:t>(10)</a:t>
            </a:r>
          </a:p>
        </p:txBody>
      </p:sp>
      <p:sp>
        <p:nvSpPr>
          <p:cNvPr id="44" name="Text Box 69">
            <a:extLst>
              <a:ext uri="{FF2B5EF4-FFF2-40B4-BE49-F238E27FC236}">
                <a16:creationId xmlns:a16="http://schemas.microsoft.com/office/drawing/2014/main" id="{9323F88E-E12E-4231-9F4B-CB5D0E5EC83E}"/>
              </a:ext>
            </a:extLst>
          </p:cNvPr>
          <p:cNvSpPr txBox="1">
            <a:spLocks noChangeArrowheads="1"/>
          </p:cNvSpPr>
          <p:nvPr/>
        </p:nvSpPr>
        <p:spPr bwMode="auto">
          <a:xfrm>
            <a:off x="6122985" y="3913188"/>
            <a:ext cx="4460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chemeClr val="bg1"/>
                </a:solidFill>
                <a:latin typeface="Calibri" panose="020F0502020204030204" pitchFamily="34" charset="0"/>
              </a:rPr>
              <a:t>(0)</a:t>
            </a:r>
          </a:p>
        </p:txBody>
      </p:sp>
      <p:sp>
        <p:nvSpPr>
          <p:cNvPr id="45" name="Text Box 32">
            <a:extLst>
              <a:ext uri="{FF2B5EF4-FFF2-40B4-BE49-F238E27FC236}">
                <a16:creationId xmlns:a16="http://schemas.microsoft.com/office/drawing/2014/main" id="{C7D0633E-774C-4678-86F8-F46E041FED4B}"/>
              </a:ext>
            </a:extLst>
          </p:cNvPr>
          <p:cNvSpPr txBox="1">
            <a:spLocks noChangeArrowheads="1"/>
          </p:cNvSpPr>
          <p:nvPr/>
        </p:nvSpPr>
        <p:spPr bwMode="auto">
          <a:xfrm>
            <a:off x="1" y="0"/>
            <a:ext cx="1219199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dirty="0">
                <a:solidFill>
                  <a:srgbClr val="FFFF00"/>
                </a:solidFill>
                <a:latin typeface="Calibri" panose="020F0502020204030204" pitchFamily="34" charset="0"/>
              </a:rPr>
              <a:t>MAJOR OR MINOR PROBLEM?</a:t>
            </a:r>
          </a:p>
        </p:txBody>
      </p:sp>
      <p:grpSp>
        <p:nvGrpSpPr>
          <p:cNvPr id="46" name="Group 76">
            <a:extLst>
              <a:ext uri="{FF2B5EF4-FFF2-40B4-BE49-F238E27FC236}">
                <a16:creationId xmlns:a16="http://schemas.microsoft.com/office/drawing/2014/main" id="{3BE4EC98-C90E-44FF-9BE4-9672BAF4FB00}"/>
              </a:ext>
            </a:extLst>
          </p:cNvPr>
          <p:cNvGrpSpPr>
            <a:grpSpLocks/>
          </p:cNvGrpSpPr>
          <p:nvPr/>
        </p:nvGrpSpPr>
        <p:grpSpPr bwMode="auto">
          <a:xfrm>
            <a:off x="2133600" y="5502274"/>
            <a:ext cx="7434264" cy="974726"/>
            <a:chOff x="1038" y="3302"/>
            <a:chExt cx="4683" cy="614"/>
          </a:xfrm>
        </p:grpSpPr>
        <p:sp>
          <p:nvSpPr>
            <p:cNvPr id="47" name="Text Box 73">
              <a:extLst>
                <a:ext uri="{FF2B5EF4-FFF2-40B4-BE49-F238E27FC236}">
                  <a16:creationId xmlns:a16="http://schemas.microsoft.com/office/drawing/2014/main" id="{094983C7-ECB2-4B58-A3BB-AD6E0CC1FD99}"/>
                </a:ext>
              </a:extLst>
            </p:cNvPr>
            <p:cNvSpPr txBox="1">
              <a:spLocks noChangeArrowheads="1"/>
            </p:cNvSpPr>
            <p:nvPr/>
          </p:nvSpPr>
          <p:spPr bwMode="auto">
            <a:xfrm>
              <a:off x="1074" y="3302"/>
              <a:ext cx="4581"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2800" dirty="0">
                  <a:solidFill>
                    <a:schemeClr val="bg1"/>
                  </a:solidFill>
                  <a:latin typeface="Calibri" panose="020F0502020204030204" pitchFamily="34" charset="0"/>
                </a:rPr>
                <a:t>Christ-Like Love </a:t>
              </a:r>
              <a:r>
                <a:rPr lang="en-US" altLang="en-US" sz="2800" dirty="0">
                  <a:solidFill>
                    <a:srgbClr val="FF0000"/>
                  </a:solidFill>
                  <a:latin typeface="Calibri" panose="020F0502020204030204" pitchFamily="34" charset="0"/>
                </a:rPr>
                <a:t>Falsely</a:t>
              </a:r>
              <a:r>
                <a:rPr lang="en-US" altLang="en-US" sz="2800" dirty="0">
                  <a:solidFill>
                    <a:schemeClr val="bg1"/>
                  </a:solidFill>
                  <a:latin typeface="Calibri" panose="020F0502020204030204" pitchFamily="34" charset="0"/>
                </a:rPr>
                <a:t> Portrayed As </a:t>
              </a:r>
              <a:r>
                <a:rPr lang="en-US" altLang="en-US" sz="2800" dirty="0">
                  <a:solidFill>
                    <a:srgbClr val="FF0000"/>
                  </a:solidFill>
                  <a:latin typeface="Calibri" panose="020F0502020204030204" pitchFamily="34" charset="0"/>
                </a:rPr>
                <a:t>“</a:t>
              </a:r>
              <a:r>
                <a:rPr lang="en-US" altLang="en-US" sz="2800" b="1" dirty="0">
                  <a:solidFill>
                    <a:srgbClr val="FF0000"/>
                  </a:solidFill>
                  <a:latin typeface="Calibri" panose="020F0502020204030204" pitchFamily="34" charset="0"/>
                </a:rPr>
                <a:t>Otherism</a:t>
              </a:r>
              <a:r>
                <a:rPr lang="en-US" altLang="en-US" sz="2800" dirty="0">
                  <a:solidFill>
                    <a:srgbClr val="FF0000"/>
                  </a:solidFill>
                  <a:latin typeface="Calibri" panose="020F0502020204030204" pitchFamily="34" charset="0"/>
                </a:rPr>
                <a:t>”</a:t>
              </a:r>
            </a:p>
          </p:txBody>
        </p:sp>
        <p:sp>
          <p:nvSpPr>
            <p:cNvPr id="48" name="Text Box 74">
              <a:extLst>
                <a:ext uri="{FF2B5EF4-FFF2-40B4-BE49-F238E27FC236}">
                  <a16:creationId xmlns:a16="http://schemas.microsoft.com/office/drawing/2014/main" id="{3D832D24-0255-4968-A3FA-3DF2683821B9}"/>
                </a:ext>
              </a:extLst>
            </p:cNvPr>
            <p:cNvSpPr txBox="1">
              <a:spLocks noChangeArrowheads="1"/>
            </p:cNvSpPr>
            <p:nvPr/>
          </p:nvSpPr>
          <p:spPr bwMode="auto">
            <a:xfrm>
              <a:off x="1038" y="3586"/>
              <a:ext cx="4683"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2800" dirty="0">
                  <a:solidFill>
                    <a:srgbClr val="FF0000"/>
                  </a:solidFill>
                  <a:latin typeface="Calibri" panose="020F0502020204030204" pitchFamily="34" charset="0"/>
                </a:rPr>
                <a:t>(1) Selflessness (2) Self-Sacrifice (3) Unconditional</a:t>
              </a:r>
            </a:p>
          </p:txBody>
        </p:sp>
      </p:grpSp>
      <p:sp>
        <p:nvSpPr>
          <p:cNvPr id="49" name="Text Box 62">
            <a:extLst>
              <a:ext uri="{FF2B5EF4-FFF2-40B4-BE49-F238E27FC236}">
                <a16:creationId xmlns:a16="http://schemas.microsoft.com/office/drawing/2014/main" id="{6F6EEEA5-DDDB-4A4D-9BE2-C0D024E05318}"/>
              </a:ext>
            </a:extLst>
          </p:cNvPr>
          <p:cNvSpPr txBox="1">
            <a:spLocks noChangeArrowheads="1"/>
          </p:cNvSpPr>
          <p:nvPr/>
        </p:nvSpPr>
        <p:spPr bwMode="auto">
          <a:xfrm>
            <a:off x="0" y="4724400"/>
            <a:ext cx="121919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b="1" dirty="0">
                <a:solidFill>
                  <a:srgbClr val="FF0000"/>
                </a:solidFill>
                <a:latin typeface="Calibri" panose="020F0502020204030204" pitchFamily="34" charset="0"/>
              </a:rPr>
              <a:t>ALTRUISM</a:t>
            </a:r>
            <a:r>
              <a:rPr lang="en-US" altLang="en-US" sz="2400" b="1" dirty="0">
                <a:solidFill>
                  <a:srgbClr val="FF0000"/>
                </a:solidFill>
                <a:latin typeface="Calibri" panose="020F0502020204030204" pitchFamily="34" charset="0"/>
              </a:rPr>
              <a:t> = </a:t>
            </a:r>
            <a:r>
              <a:rPr lang="en-US" altLang="en-US" sz="2400" dirty="0">
                <a:solidFill>
                  <a:srgbClr val="FF0000"/>
                </a:solidFill>
                <a:latin typeface="Calibri" panose="020F0502020204030204" pitchFamily="34" charset="0"/>
              </a:rPr>
              <a:t>“THE GOSPEL OF OTHERS” = OVERSHOOTING THE MARK</a:t>
            </a:r>
          </a:p>
        </p:txBody>
      </p:sp>
    </p:spTree>
    <p:extLst>
      <p:ext uri="{BB962C8B-B14F-4D97-AF65-F5344CB8AC3E}">
        <p14:creationId xmlns:p14="http://schemas.microsoft.com/office/powerpoint/2010/main" val="367803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8" grpId="0"/>
      <p:bldP spid="39" grpId="0"/>
      <p:bldP spid="40" grpId="0"/>
      <p:bldP spid="41" grpId="0"/>
      <p:bldP spid="42" grpId="0"/>
      <p:bldP spid="43" grpId="0"/>
      <p:bldP spid="44" grpId="0"/>
      <p:bldP spid="4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6</a:t>
            </a:fld>
            <a:endParaRPr lang="en-US" dirty="0"/>
          </a:p>
        </p:txBody>
      </p:sp>
      <p:sp>
        <p:nvSpPr>
          <p:cNvPr id="9" name="TextBox 2">
            <a:extLst>
              <a:ext uri="{FF2B5EF4-FFF2-40B4-BE49-F238E27FC236}">
                <a16:creationId xmlns:a16="http://schemas.microsoft.com/office/drawing/2014/main" id="{9FB9EC32-0197-4992-91E7-408788AD93A3}"/>
              </a:ext>
            </a:extLst>
          </p:cNvPr>
          <p:cNvSpPr txBox="1">
            <a:spLocks noChangeArrowheads="1"/>
          </p:cNvSpPr>
          <p:nvPr/>
        </p:nvSpPr>
        <p:spPr bwMode="auto">
          <a:xfrm>
            <a:off x="0" y="0"/>
            <a:ext cx="1219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2452688"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2452688"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2452688"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2452688"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24526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4526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4526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4526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452688"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b="1" dirty="0">
                <a:solidFill>
                  <a:srgbClr val="FF0000"/>
                </a:solidFill>
                <a:latin typeface="Calibri" panose="020F0502020204030204" pitchFamily="34" charset="0"/>
              </a:rPr>
              <a:t>THREE DEADLY VIRTUES</a:t>
            </a:r>
          </a:p>
        </p:txBody>
      </p:sp>
      <p:sp>
        <p:nvSpPr>
          <p:cNvPr id="11" name="TextBox 2">
            <a:extLst>
              <a:ext uri="{FF2B5EF4-FFF2-40B4-BE49-F238E27FC236}">
                <a16:creationId xmlns:a16="http://schemas.microsoft.com/office/drawing/2014/main" id="{A2CD35CF-2D90-42D2-AA27-81CB7158A351}"/>
              </a:ext>
            </a:extLst>
          </p:cNvPr>
          <p:cNvSpPr txBox="1">
            <a:spLocks noChangeArrowheads="1"/>
          </p:cNvSpPr>
          <p:nvPr/>
        </p:nvSpPr>
        <p:spPr bwMode="auto">
          <a:xfrm>
            <a:off x="1310034" y="3584138"/>
            <a:ext cx="10768905" cy="1015663"/>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2400" dirty="0">
                <a:solidFill>
                  <a:srgbClr val="FF0000"/>
                </a:solidFill>
                <a:latin typeface="+mn-lt"/>
                <a:cs typeface="+mn-cs"/>
              </a:rPr>
              <a:t>2. Self-Sacrifice: </a:t>
            </a:r>
            <a:r>
              <a:rPr lang="en-US" sz="2400" dirty="0">
                <a:solidFill>
                  <a:srgbClr val="00FF00"/>
                </a:solidFill>
                <a:latin typeface="+mn-lt"/>
                <a:cs typeface="+mn-cs"/>
              </a:rPr>
              <a:t>DENIED BY DEFINITION</a:t>
            </a:r>
            <a:endParaRPr lang="en-US" sz="2400" dirty="0">
              <a:solidFill>
                <a:srgbClr val="FF0000"/>
              </a:solidFill>
              <a:latin typeface="+mn-lt"/>
              <a:cs typeface="+mn-cs"/>
            </a:endParaRPr>
          </a:p>
          <a:p>
            <a:pPr fontAlgn="auto">
              <a:spcBef>
                <a:spcPts val="0"/>
              </a:spcBef>
              <a:spcAft>
                <a:spcPts val="0"/>
              </a:spcAft>
              <a:defRPr/>
            </a:pPr>
            <a:r>
              <a:rPr lang="en-US" dirty="0">
                <a:solidFill>
                  <a:srgbClr val="00FF00"/>
                </a:solidFill>
                <a:effectLst>
                  <a:outerShdw blurRad="38100" dist="38100" dir="2700000" algn="tl">
                    <a:srgbClr val="000000">
                      <a:alpha val="43137"/>
                    </a:srgbClr>
                  </a:outerShdw>
                </a:effectLst>
                <a:latin typeface="+mn-lt"/>
                <a:cs typeface="+mn-cs"/>
              </a:rPr>
              <a:t>True to the Faith: </a:t>
            </a:r>
            <a:r>
              <a:rPr lang="en-US" dirty="0">
                <a:solidFill>
                  <a:schemeClr val="bg1"/>
                </a:solidFill>
                <a:effectLst>
                  <a:outerShdw blurRad="38100" dist="38100" dir="2700000" algn="tl">
                    <a:srgbClr val="000000">
                      <a:alpha val="43137"/>
                    </a:srgbClr>
                  </a:outerShdw>
                </a:effectLst>
                <a:latin typeface="+mn-lt"/>
                <a:cs typeface="+mn-cs"/>
              </a:rPr>
              <a:t>“To </a:t>
            </a:r>
            <a:r>
              <a:rPr lang="en-US" dirty="0">
                <a:solidFill>
                  <a:srgbClr val="00FF00"/>
                </a:solidFill>
                <a:effectLst>
                  <a:outerShdw blurRad="38100" dist="38100" dir="2700000" algn="tl">
                    <a:srgbClr val="000000">
                      <a:alpha val="43137"/>
                    </a:srgbClr>
                  </a:outerShdw>
                </a:effectLst>
                <a:latin typeface="+mn-lt"/>
                <a:cs typeface="+mn-cs"/>
              </a:rPr>
              <a:t>sacrifice</a:t>
            </a:r>
            <a:r>
              <a:rPr lang="en-US" dirty="0">
                <a:solidFill>
                  <a:schemeClr val="bg1"/>
                </a:solidFill>
                <a:effectLst>
                  <a:outerShdw blurRad="38100" dist="38100" dir="2700000" algn="tl">
                    <a:srgbClr val="000000">
                      <a:alpha val="43137"/>
                    </a:srgbClr>
                  </a:outerShdw>
                </a:effectLst>
                <a:latin typeface="+mn-lt"/>
                <a:cs typeface="+mn-cs"/>
              </a:rPr>
              <a:t> is to give up something we value for the sake of something of </a:t>
            </a:r>
            <a:r>
              <a:rPr lang="en-US" dirty="0">
                <a:solidFill>
                  <a:srgbClr val="00FF00"/>
                </a:solidFill>
                <a:effectLst>
                  <a:outerShdw blurRad="38100" dist="38100" dir="2700000" algn="tl">
                    <a:srgbClr val="000000">
                      <a:alpha val="43137"/>
                    </a:srgbClr>
                  </a:outerShdw>
                </a:effectLst>
                <a:latin typeface="+mn-lt"/>
                <a:cs typeface="+mn-cs"/>
              </a:rPr>
              <a:t>greater worth</a:t>
            </a:r>
            <a:r>
              <a:rPr lang="en-US" dirty="0">
                <a:solidFill>
                  <a:schemeClr val="bg1"/>
                </a:solidFill>
                <a:effectLst>
                  <a:outerShdw blurRad="38100" dist="38100" dir="2700000" algn="tl">
                    <a:srgbClr val="000000">
                      <a:alpha val="43137"/>
                    </a:srgbClr>
                  </a:outerShdw>
                </a:effectLst>
                <a:latin typeface="+mn-lt"/>
                <a:cs typeface="+mn-cs"/>
              </a:rPr>
              <a:t>. As Latter-day Saints, we have the opportunity to sacrifice worldly things for the Lord and His Kingdom” </a:t>
            </a:r>
            <a:r>
              <a:rPr lang="en-US" sz="1400" i="1" dirty="0">
                <a:solidFill>
                  <a:schemeClr val="bg1"/>
                </a:solidFill>
                <a:effectLst>
                  <a:outerShdw blurRad="38100" dist="38100" dir="2700000" algn="tl">
                    <a:srgbClr val="000000">
                      <a:alpha val="43137"/>
                    </a:srgbClr>
                  </a:outerShdw>
                </a:effectLst>
                <a:latin typeface="+mn-lt"/>
                <a:cs typeface="+mn-cs"/>
              </a:rPr>
              <a:t>(Sacrifice, p. 149)</a:t>
            </a:r>
            <a:endParaRPr lang="en-US" sz="1400" i="1" dirty="0">
              <a:solidFill>
                <a:schemeClr val="bg1"/>
              </a:solidFill>
              <a:latin typeface="+mn-lt"/>
              <a:cs typeface="+mn-cs"/>
            </a:endParaRPr>
          </a:p>
        </p:txBody>
      </p:sp>
      <p:sp>
        <p:nvSpPr>
          <p:cNvPr id="12" name="TextBox 2">
            <a:extLst>
              <a:ext uri="{FF2B5EF4-FFF2-40B4-BE49-F238E27FC236}">
                <a16:creationId xmlns:a16="http://schemas.microsoft.com/office/drawing/2014/main" id="{58957997-A6EB-496B-859E-F0281454F81C}"/>
              </a:ext>
            </a:extLst>
          </p:cNvPr>
          <p:cNvSpPr txBox="1">
            <a:spLocks noChangeArrowheads="1"/>
          </p:cNvSpPr>
          <p:nvPr/>
        </p:nvSpPr>
        <p:spPr bwMode="auto">
          <a:xfrm>
            <a:off x="1310566" y="5181600"/>
            <a:ext cx="10727445"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dirty="0">
                <a:solidFill>
                  <a:srgbClr val="FF0000"/>
                </a:solidFill>
                <a:latin typeface="Calibri" panose="020F0502020204030204" pitchFamily="34" charset="0"/>
              </a:rPr>
              <a:t>3. Selflessness: STILL WIDELY AFFIRMED</a:t>
            </a:r>
          </a:p>
          <a:p>
            <a:pPr algn="just" eaLnBrk="1" hangingPunct="1"/>
            <a:r>
              <a:rPr lang="en-US" altLang="en-US" dirty="0">
                <a:solidFill>
                  <a:srgbClr val="FFFF00"/>
                </a:solidFill>
                <a:latin typeface="Calibri" panose="020F0502020204030204" pitchFamily="34" charset="0"/>
              </a:rPr>
              <a:t>Within Our Reach: </a:t>
            </a:r>
            <a:r>
              <a:rPr lang="en-US" altLang="en-US" dirty="0">
                <a:solidFill>
                  <a:srgbClr val="FF0000"/>
                </a:solidFill>
                <a:latin typeface="Calibri" panose="020F0502020204030204" pitchFamily="34" charset="0"/>
              </a:rPr>
              <a:t>“Charity ‘</a:t>
            </a:r>
            <a:r>
              <a:rPr lang="en-US" altLang="en-US" dirty="0" err="1">
                <a:solidFill>
                  <a:srgbClr val="FF0000"/>
                </a:solidFill>
                <a:latin typeface="Calibri" panose="020F0502020204030204" pitchFamily="34" charset="0"/>
              </a:rPr>
              <a:t>seeketh</a:t>
            </a:r>
            <a:r>
              <a:rPr lang="en-US" altLang="en-US" dirty="0">
                <a:solidFill>
                  <a:srgbClr val="FF0000"/>
                </a:solidFill>
                <a:latin typeface="Calibri" panose="020F0502020204030204" pitchFamily="34" charset="0"/>
              </a:rPr>
              <a:t> not her own.’ There is no ‘because I want’ in a charitable person. This may seem hard for us to comprehend, but nevertheless it is true. Not ‘my will,’ not ‘my wants,’ not ‘my desires,’ but ‘thy will,’ ‘thy wants,’ ‘thy desires’.” </a:t>
            </a:r>
            <a:r>
              <a:rPr lang="en-US" altLang="en-US" sz="1400" i="1" dirty="0">
                <a:solidFill>
                  <a:schemeClr val="bg1"/>
                </a:solidFill>
                <a:latin typeface="Calibri" panose="020F0502020204030204" pitchFamily="34" charset="0"/>
              </a:rPr>
              <a:t>(David M. Call, “Within Our Reach”, p. 53) </a:t>
            </a:r>
            <a:endParaRPr lang="en-US" altLang="en-US" sz="1400" dirty="0">
              <a:solidFill>
                <a:schemeClr val="bg1"/>
              </a:solidFill>
              <a:latin typeface="Calibri" panose="020F0502020204030204" pitchFamily="34" charset="0"/>
            </a:endParaRPr>
          </a:p>
        </p:txBody>
      </p:sp>
      <p:sp>
        <p:nvSpPr>
          <p:cNvPr id="13" name="TextBox 2">
            <a:extLst>
              <a:ext uri="{FF2B5EF4-FFF2-40B4-BE49-F238E27FC236}">
                <a16:creationId xmlns:a16="http://schemas.microsoft.com/office/drawing/2014/main" id="{DB01CB72-6D14-4D8A-AFE2-5D3633DDE3E9}"/>
              </a:ext>
            </a:extLst>
          </p:cNvPr>
          <p:cNvSpPr txBox="1">
            <a:spLocks noChangeArrowheads="1"/>
          </p:cNvSpPr>
          <p:nvPr/>
        </p:nvSpPr>
        <p:spPr bwMode="auto">
          <a:xfrm>
            <a:off x="1252267" y="840938"/>
            <a:ext cx="10785745" cy="1292662"/>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2400" dirty="0">
                <a:solidFill>
                  <a:srgbClr val="FF0000"/>
                </a:solidFill>
                <a:latin typeface="+mn-lt"/>
                <a:cs typeface="+mn-cs"/>
              </a:rPr>
              <a:t>1. Unconditional Love: </a:t>
            </a:r>
            <a:r>
              <a:rPr lang="en-US" sz="2400" dirty="0">
                <a:solidFill>
                  <a:srgbClr val="00FF00"/>
                </a:solidFill>
                <a:latin typeface="+mn-lt"/>
                <a:cs typeface="+mn-cs"/>
              </a:rPr>
              <a:t>SHARPLY CONDEMNED</a:t>
            </a:r>
          </a:p>
          <a:p>
            <a:pPr fontAlgn="auto">
              <a:spcBef>
                <a:spcPts val="0"/>
              </a:spcBef>
              <a:spcAft>
                <a:spcPts val="0"/>
              </a:spcAft>
              <a:defRPr/>
            </a:pPr>
            <a:r>
              <a:rPr lang="en-US" b="1" dirty="0">
                <a:solidFill>
                  <a:srgbClr val="00FF00"/>
                </a:solidFill>
                <a:effectLst>
                  <a:outerShdw blurRad="38100" dist="38100" dir="2700000" algn="tl">
                    <a:srgbClr val="000000">
                      <a:alpha val="43137"/>
                    </a:srgbClr>
                  </a:outerShdw>
                </a:effectLst>
                <a:latin typeface="+mn-lt"/>
                <a:cs typeface="+mn-cs"/>
              </a:rPr>
              <a:t>Elder Russell M. Nelson: </a:t>
            </a:r>
            <a:r>
              <a:rPr lang="en-US" dirty="0">
                <a:solidFill>
                  <a:schemeClr val="bg1"/>
                </a:solidFill>
                <a:effectLst>
                  <a:outerShdw blurRad="38100" dist="38100" dir="2700000" algn="tl">
                    <a:srgbClr val="000000">
                      <a:alpha val="43137"/>
                    </a:srgbClr>
                  </a:outerShdw>
                </a:effectLst>
                <a:latin typeface="+mn-lt"/>
                <a:cs typeface="+mn-cs"/>
              </a:rPr>
              <a:t>“While divine love can be called perfect, infinite, enduring, and universal, it cannot be characterized as </a:t>
            </a:r>
            <a:r>
              <a:rPr lang="en-US" dirty="0">
                <a:solidFill>
                  <a:srgbClr val="FF0000"/>
                </a:solidFill>
                <a:effectLst>
                  <a:outerShdw blurRad="38100" dist="38100" dir="2700000" algn="tl">
                    <a:srgbClr val="000000">
                      <a:alpha val="43137"/>
                    </a:srgbClr>
                  </a:outerShdw>
                </a:effectLst>
                <a:latin typeface="+mn-lt"/>
                <a:cs typeface="+mn-cs"/>
              </a:rPr>
              <a:t>unconditional</a:t>
            </a:r>
            <a:r>
              <a:rPr lang="en-US" dirty="0">
                <a:solidFill>
                  <a:schemeClr val="bg1"/>
                </a:solidFill>
                <a:effectLst>
                  <a:outerShdw blurRad="38100" dist="38100" dir="2700000" algn="tl">
                    <a:srgbClr val="000000">
                      <a:alpha val="43137"/>
                    </a:srgbClr>
                  </a:outerShdw>
                </a:effectLst>
                <a:latin typeface="+mn-lt"/>
                <a:cs typeface="+mn-cs"/>
              </a:rPr>
              <a:t>. The word does not appear in the scriptures … These arguments [suggesting God’s love is unconditional] are used by anti-Christ’s to woo people with </a:t>
            </a:r>
            <a:r>
              <a:rPr lang="en-US" dirty="0">
                <a:solidFill>
                  <a:srgbClr val="FF0000"/>
                </a:solidFill>
                <a:effectLst>
                  <a:outerShdw blurRad="38100" dist="38100" dir="2700000" algn="tl">
                    <a:srgbClr val="000000">
                      <a:alpha val="43137"/>
                    </a:srgbClr>
                  </a:outerShdw>
                </a:effectLst>
                <a:latin typeface="+mn-lt"/>
                <a:cs typeface="+mn-cs"/>
              </a:rPr>
              <a:t>deception</a:t>
            </a:r>
            <a:r>
              <a:rPr lang="en-US" dirty="0">
                <a:solidFill>
                  <a:schemeClr val="bg1"/>
                </a:solidFill>
                <a:effectLst>
                  <a:outerShdw blurRad="38100" dist="38100" dir="2700000" algn="tl">
                    <a:srgbClr val="000000">
                      <a:alpha val="43137"/>
                    </a:srgbClr>
                  </a:outerShdw>
                </a:effectLst>
                <a:latin typeface="+mn-lt"/>
                <a:cs typeface="+mn-cs"/>
              </a:rPr>
              <a:t>.”</a:t>
            </a:r>
            <a:r>
              <a:rPr lang="en-US" i="1" dirty="0">
                <a:solidFill>
                  <a:schemeClr val="bg1"/>
                </a:solidFill>
                <a:effectLst>
                  <a:outerShdw blurRad="38100" dist="38100" dir="2700000" algn="tl">
                    <a:srgbClr val="000000">
                      <a:alpha val="43137"/>
                    </a:srgbClr>
                  </a:outerShdw>
                </a:effectLst>
                <a:latin typeface="+mn-lt"/>
                <a:cs typeface="+mn-cs"/>
              </a:rPr>
              <a:t>(</a:t>
            </a:r>
            <a:r>
              <a:rPr lang="en-US" sz="1400" i="1" dirty="0">
                <a:solidFill>
                  <a:schemeClr val="bg1"/>
                </a:solidFill>
                <a:effectLst>
                  <a:outerShdw blurRad="38100" dist="38100" dir="2700000" algn="tl">
                    <a:srgbClr val="000000">
                      <a:alpha val="43137"/>
                    </a:srgbClr>
                  </a:outerShdw>
                </a:effectLst>
                <a:latin typeface="+mn-lt"/>
                <a:cs typeface="+mn-cs"/>
              </a:rPr>
              <a:t>Elder Nelson, “Divine Love”, 2003 Ensign)</a:t>
            </a:r>
            <a:endParaRPr lang="en-US" sz="1400" dirty="0">
              <a:solidFill>
                <a:schemeClr val="bg1"/>
              </a:solidFill>
              <a:latin typeface="+mn-lt"/>
              <a:cs typeface="+mn-cs"/>
            </a:endParaRPr>
          </a:p>
        </p:txBody>
      </p:sp>
      <p:grpSp>
        <p:nvGrpSpPr>
          <p:cNvPr id="14" name="Group 19">
            <a:extLst>
              <a:ext uri="{FF2B5EF4-FFF2-40B4-BE49-F238E27FC236}">
                <a16:creationId xmlns:a16="http://schemas.microsoft.com/office/drawing/2014/main" id="{7AE14140-4BE6-41CD-A702-37FAA97A3C9A}"/>
              </a:ext>
            </a:extLst>
          </p:cNvPr>
          <p:cNvGrpSpPr>
            <a:grpSpLocks/>
          </p:cNvGrpSpPr>
          <p:nvPr/>
        </p:nvGrpSpPr>
        <p:grpSpPr bwMode="auto">
          <a:xfrm>
            <a:off x="80962" y="3660338"/>
            <a:ext cx="1116013" cy="990600"/>
            <a:chOff x="758165" y="1524000"/>
            <a:chExt cx="2948357" cy="2819400"/>
          </a:xfrm>
        </p:grpSpPr>
        <p:grpSp>
          <p:nvGrpSpPr>
            <p:cNvPr id="15" name="Group 56">
              <a:extLst>
                <a:ext uri="{FF2B5EF4-FFF2-40B4-BE49-F238E27FC236}">
                  <a16:creationId xmlns:a16="http://schemas.microsoft.com/office/drawing/2014/main" id="{8843E308-8BFA-43B1-B8BC-56A468DA9CF8}"/>
                </a:ext>
              </a:extLst>
            </p:cNvPr>
            <p:cNvGrpSpPr>
              <a:grpSpLocks/>
            </p:cNvGrpSpPr>
            <p:nvPr/>
          </p:nvGrpSpPr>
          <p:grpSpPr bwMode="auto">
            <a:xfrm>
              <a:off x="758165" y="1524000"/>
              <a:ext cx="2948357" cy="2819400"/>
              <a:chOff x="214" y="1207"/>
              <a:chExt cx="904" cy="864"/>
            </a:xfrm>
          </p:grpSpPr>
          <p:sp>
            <p:nvSpPr>
              <p:cNvPr id="18" name="Oval 57">
                <a:extLst>
                  <a:ext uri="{FF2B5EF4-FFF2-40B4-BE49-F238E27FC236}">
                    <a16:creationId xmlns:a16="http://schemas.microsoft.com/office/drawing/2014/main" id="{749A4CD4-A457-4E5E-8085-AADB96B2637F}"/>
                  </a:ext>
                </a:extLst>
              </p:cNvPr>
              <p:cNvSpPr>
                <a:spLocks noChangeArrowheads="1"/>
              </p:cNvSpPr>
              <p:nvPr/>
            </p:nvSpPr>
            <p:spPr bwMode="auto">
              <a:xfrm>
                <a:off x="240" y="1207"/>
                <a:ext cx="863" cy="864"/>
              </a:xfrm>
              <a:prstGeom prst="ellipse">
                <a:avLst/>
              </a:prstGeom>
              <a:solidFill>
                <a:schemeClr val="bg1"/>
              </a:solidFill>
              <a:ln w="38100">
                <a:solidFill>
                  <a:srgbClr val="00FF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600">
                  <a:latin typeface="Calibri" panose="020F0502020204030204" pitchFamily="34" charset="0"/>
                </a:endParaRPr>
              </a:p>
            </p:txBody>
          </p:sp>
          <p:sp>
            <p:nvSpPr>
              <p:cNvPr id="19" name="Text Box 58">
                <a:extLst>
                  <a:ext uri="{FF2B5EF4-FFF2-40B4-BE49-F238E27FC236}">
                    <a16:creationId xmlns:a16="http://schemas.microsoft.com/office/drawing/2014/main" id="{2D0650F8-CAAA-4B86-8B58-8589B5DB78E4}"/>
                  </a:ext>
                </a:extLst>
              </p:cNvPr>
              <p:cNvSpPr txBox="1">
                <a:spLocks noChangeArrowheads="1"/>
              </p:cNvSpPr>
              <p:nvPr/>
            </p:nvSpPr>
            <p:spPr bwMode="auto">
              <a:xfrm>
                <a:off x="214" y="1368"/>
                <a:ext cx="904"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dirty="0">
                    <a:latin typeface="Calibri" panose="020F0502020204030204" pitchFamily="34" charset="0"/>
                  </a:rPr>
                  <a:t>HAPPINESS</a:t>
                </a:r>
              </a:p>
            </p:txBody>
          </p:sp>
        </p:grpSp>
        <p:cxnSp>
          <p:nvCxnSpPr>
            <p:cNvPr id="16" name="Straight Connector 15">
              <a:extLst>
                <a:ext uri="{FF2B5EF4-FFF2-40B4-BE49-F238E27FC236}">
                  <a16:creationId xmlns:a16="http://schemas.microsoft.com/office/drawing/2014/main" id="{CC68E3E7-DA8E-4B4C-9341-8593D70FF7A8}"/>
                </a:ext>
              </a:extLst>
            </p:cNvPr>
            <p:cNvCxnSpPr/>
            <p:nvPr/>
          </p:nvCxnSpPr>
          <p:spPr>
            <a:xfrm>
              <a:off x="1219501" y="3019549"/>
              <a:ext cx="197955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Box 58">
              <a:extLst>
                <a:ext uri="{FF2B5EF4-FFF2-40B4-BE49-F238E27FC236}">
                  <a16:creationId xmlns:a16="http://schemas.microsoft.com/office/drawing/2014/main" id="{459EB687-A76B-4D5F-94E1-4FAC25CC85C1}"/>
                </a:ext>
              </a:extLst>
            </p:cNvPr>
            <p:cNvSpPr txBox="1">
              <a:spLocks noChangeArrowheads="1"/>
            </p:cNvSpPr>
            <p:nvPr/>
          </p:nvSpPr>
          <p:spPr bwMode="auto">
            <a:xfrm>
              <a:off x="1383217" y="3055350"/>
              <a:ext cx="1695245" cy="96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dirty="0">
                  <a:latin typeface="Calibri" panose="020F0502020204030204" pitchFamily="34" charset="0"/>
                </a:rPr>
                <a:t>DUTY</a:t>
              </a:r>
            </a:p>
          </p:txBody>
        </p:sp>
      </p:grpSp>
      <p:grpSp>
        <p:nvGrpSpPr>
          <p:cNvPr id="20" name="Group 19">
            <a:extLst>
              <a:ext uri="{FF2B5EF4-FFF2-40B4-BE49-F238E27FC236}">
                <a16:creationId xmlns:a16="http://schemas.microsoft.com/office/drawing/2014/main" id="{3923F0D3-575B-4DC3-A8B7-A4CCF608B411}"/>
              </a:ext>
            </a:extLst>
          </p:cNvPr>
          <p:cNvGrpSpPr>
            <a:grpSpLocks/>
          </p:cNvGrpSpPr>
          <p:nvPr/>
        </p:nvGrpSpPr>
        <p:grpSpPr bwMode="auto">
          <a:xfrm>
            <a:off x="76200" y="5256550"/>
            <a:ext cx="1065213" cy="990600"/>
            <a:chOff x="842963" y="1524000"/>
            <a:chExt cx="2814637" cy="2819400"/>
          </a:xfrm>
        </p:grpSpPr>
        <p:grpSp>
          <p:nvGrpSpPr>
            <p:cNvPr id="21" name="Group 56">
              <a:extLst>
                <a:ext uri="{FF2B5EF4-FFF2-40B4-BE49-F238E27FC236}">
                  <a16:creationId xmlns:a16="http://schemas.microsoft.com/office/drawing/2014/main" id="{73482223-C184-436B-B74B-D1BA4BB4B616}"/>
                </a:ext>
              </a:extLst>
            </p:cNvPr>
            <p:cNvGrpSpPr>
              <a:grpSpLocks/>
            </p:cNvGrpSpPr>
            <p:nvPr/>
          </p:nvGrpSpPr>
          <p:grpSpPr bwMode="auto">
            <a:xfrm>
              <a:off x="842963" y="1524000"/>
              <a:ext cx="2814637" cy="2819400"/>
              <a:chOff x="240" y="1207"/>
              <a:chExt cx="863" cy="864"/>
            </a:xfrm>
          </p:grpSpPr>
          <p:sp>
            <p:nvSpPr>
              <p:cNvPr id="24" name="Oval 57">
                <a:extLst>
                  <a:ext uri="{FF2B5EF4-FFF2-40B4-BE49-F238E27FC236}">
                    <a16:creationId xmlns:a16="http://schemas.microsoft.com/office/drawing/2014/main" id="{24A76903-1184-4460-8970-FA815DE2657E}"/>
                  </a:ext>
                </a:extLst>
              </p:cNvPr>
              <p:cNvSpPr>
                <a:spLocks noChangeArrowheads="1"/>
              </p:cNvSpPr>
              <p:nvPr/>
            </p:nvSpPr>
            <p:spPr bwMode="auto">
              <a:xfrm>
                <a:off x="240" y="1207"/>
                <a:ext cx="863" cy="864"/>
              </a:xfrm>
              <a:prstGeom prst="ellipse">
                <a:avLst/>
              </a:prstGeom>
              <a:solidFill>
                <a:schemeClr val="bg1"/>
              </a:solidFill>
              <a:ln w="38100">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600">
                  <a:latin typeface="Calibri" panose="020F0502020204030204" pitchFamily="34" charset="0"/>
                </a:endParaRPr>
              </a:p>
            </p:txBody>
          </p:sp>
          <p:sp>
            <p:nvSpPr>
              <p:cNvPr id="25" name="Text Box 58">
                <a:extLst>
                  <a:ext uri="{FF2B5EF4-FFF2-40B4-BE49-F238E27FC236}">
                    <a16:creationId xmlns:a16="http://schemas.microsoft.com/office/drawing/2014/main" id="{5CE5788B-FA92-4861-B38A-A885DBA8090E}"/>
                  </a:ext>
                </a:extLst>
              </p:cNvPr>
              <p:cNvSpPr txBox="1">
                <a:spLocks noChangeArrowheads="1"/>
              </p:cNvSpPr>
              <p:nvPr/>
            </p:nvSpPr>
            <p:spPr bwMode="auto">
              <a:xfrm>
                <a:off x="323" y="1335"/>
                <a:ext cx="687"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latin typeface="Calibri" panose="020F0502020204030204" pitchFamily="34" charset="0"/>
                  </a:rPr>
                  <a:t>OTHERS</a:t>
                </a:r>
              </a:p>
            </p:txBody>
          </p:sp>
        </p:grpSp>
        <p:cxnSp>
          <p:nvCxnSpPr>
            <p:cNvPr id="22" name="Straight Connector 21">
              <a:extLst>
                <a:ext uri="{FF2B5EF4-FFF2-40B4-BE49-F238E27FC236}">
                  <a16:creationId xmlns:a16="http://schemas.microsoft.com/office/drawing/2014/main" id="{E51D2F7D-34A5-40A7-82D5-E81E19724B77}"/>
                </a:ext>
              </a:extLst>
            </p:cNvPr>
            <p:cNvCxnSpPr/>
            <p:nvPr/>
          </p:nvCxnSpPr>
          <p:spPr>
            <a:xfrm>
              <a:off x="1220485" y="2947256"/>
              <a:ext cx="197989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Box 58">
              <a:extLst>
                <a:ext uri="{FF2B5EF4-FFF2-40B4-BE49-F238E27FC236}">
                  <a16:creationId xmlns:a16="http://schemas.microsoft.com/office/drawing/2014/main" id="{3D8B7E49-0629-4D33-8299-E00A45951B1B}"/>
                </a:ext>
              </a:extLst>
            </p:cNvPr>
            <p:cNvSpPr txBox="1">
              <a:spLocks noChangeArrowheads="1"/>
            </p:cNvSpPr>
            <p:nvPr/>
          </p:nvSpPr>
          <p:spPr bwMode="auto">
            <a:xfrm>
              <a:off x="1489116" y="2946912"/>
              <a:ext cx="1483446" cy="96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latin typeface="Calibri" panose="020F0502020204030204" pitchFamily="34" charset="0"/>
                </a:rPr>
                <a:t>SELF</a:t>
              </a:r>
            </a:p>
          </p:txBody>
        </p:sp>
      </p:grpSp>
      <p:grpSp>
        <p:nvGrpSpPr>
          <p:cNvPr id="26" name="Group 19">
            <a:extLst>
              <a:ext uri="{FF2B5EF4-FFF2-40B4-BE49-F238E27FC236}">
                <a16:creationId xmlns:a16="http://schemas.microsoft.com/office/drawing/2014/main" id="{95C1F8C7-642D-47EC-B70B-4D3C51023C3B}"/>
              </a:ext>
            </a:extLst>
          </p:cNvPr>
          <p:cNvGrpSpPr>
            <a:grpSpLocks/>
          </p:cNvGrpSpPr>
          <p:nvPr/>
        </p:nvGrpSpPr>
        <p:grpSpPr bwMode="auto">
          <a:xfrm>
            <a:off x="153988" y="993338"/>
            <a:ext cx="1065212" cy="990600"/>
            <a:chOff x="842963" y="1524000"/>
            <a:chExt cx="2814637" cy="2819400"/>
          </a:xfrm>
        </p:grpSpPr>
        <p:grpSp>
          <p:nvGrpSpPr>
            <p:cNvPr id="27" name="Group 56">
              <a:extLst>
                <a:ext uri="{FF2B5EF4-FFF2-40B4-BE49-F238E27FC236}">
                  <a16:creationId xmlns:a16="http://schemas.microsoft.com/office/drawing/2014/main" id="{F9542032-C731-487E-8AB9-4726A647DE13}"/>
                </a:ext>
              </a:extLst>
            </p:cNvPr>
            <p:cNvGrpSpPr>
              <a:grpSpLocks/>
            </p:cNvGrpSpPr>
            <p:nvPr/>
          </p:nvGrpSpPr>
          <p:grpSpPr bwMode="auto">
            <a:xfrm>
              <a:off x="842963" y="1524000"/>
              <a:ext cx="2814637" cy="2819400"/>
              <a:chOff x="240" y="1207"/>
              <a:chExt cx="863" cy="864"/>
            </a:xfrm>
          </p:grpSpPr>
          <p:sp>
            <p:nvSpPr>
              <p:cNvPr id="30" name="Oval 57">
                <a:extLst>
                  <a:ext uri="{FF2B5EF4-FFF2-40B4-BE49-F238E27FC236}">
                    <a16:creationId xmlns:a16="http://schemas.microsoft.com/office/drawing/2014/main" id="{17589391-1606-4CA2-A138-EC2C62DDCEB0}"/>
                  </a:ext>
                </a:extLst>
              </p:cNvPr>
              <p:cNvSpPr>
                <a:spLocks noChangeArrowheads="1"/>
              </p:cNvSpPr>
              <p:nvPr/>
            </p:nvSpPr>
            <p:spPr bwMode="auto">
              <a:xfrm>
                <a:off x="240" y="1207"/>
                <a:ext cx="863" cy="864"/>
              </a:xfrm>
              <a:prstGeom prst="ellipse">
                <a:avLst/>
              </a:prstGeom>
              <a:solidFill>
                <a:schemeClr val="bg1"/>
              </a:solidFill>
              <a:ln w="38100">
                <a:solidFill>
                  <a:srgbClr val="00FF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600">
                  <a:latin typeface="Calibri" panose="020F0502020204030204" pitchFamily="34" charset="0"/>
                </a:endParaRPr>
              </a:p>
            </p:txBody>
          </p:sp>
          <p:sp>
            <p:nvSpPr>
              <p:cNvPr id="31" name="Text Box 58">
                <a:extLst>
                  <a:ext uri="{FF2B5EF4-FFF2-40B4-BE49-F238E27FC236}">
                    <a16:creationId xmlns:a16="http://schemas.microsoft.com/office/drawing/2014/main" id="{C0C98681-D932-4A7B-9780-E86BC66FA533}"/>
                  </a:ext>
                </a:extLst>
              </p:cNvPr>
              <p:cNvSpPr txBox="1">
                <a:spLocks noChangeArrowheads="1"/>
              </p:cNvSpPr>
              <p:nvPr/>
            </p:nvSpPr>
            <p:spPr bwMode="auto">
              <a:xfrm>
                <a:off x="470" y="1335"/>
                <a:ext cx="392"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dirty="0">
                    <a:latin typeface="Calibri" panose="020F0502020204030204" pitchFamily="34" charset="0"/>
                  </a:rPr>
                  <a:t>LIFE</a:t>
                </a:r>
              </a:p>
            </p:txBody>
          </p:sp>
        </p:grpSp>
        <p:cxnSp>
          <p:nvCxnSpPr>
            <p:cNvPr id="28" name="Straight Connector 27">
              <a:extLst>
                <a:ext uri="{FF2B5EF4-FFF2-40B4-BE49-F238E27FC236}">
                  <a16:creationId xmlns:a16="http://schemas.microsoft.com/office/drawing/2014/main" id="{CC1C82B2-9ACC-42E7-9FF0-9FACF758EEC6}"/>
                </a:ext>
              </a:extLst>
            </p:cNvPr>
            <p:cNvCxnSpPr/>
            <p:nvPr/>
          </p:nvCxnSpPr>
          <p:spPr>
            <a:xfrm>
              <a:off x="1220485" y="2947256"/>
              <a:ext cx="197989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 Box 58">
              <a:extLst>
                <a:ext uri="{FF2B5EF4-FFF2-40B4-BE49-F238E27FC236}">
                  <a16:creationId xmlns:a16="http://schemas.microsoft.com/office/drawing/2014/main" id="{93F5201A-7A40-4495-899D-93DA90B96F70}"/>
                </a:ext>
              </a:extLst>
            </p:cNvPr>
            <p:cNvSpPr txBox="1">
              <a:spLocks noChangeArrowheads="1"/>
            </p:cNvSpPr>
            <p:nvPr/>
          </p:nvSpPr>
          <p:spPr bwMode="auto">
            <a:xfrm>
              <a:off x="1468196" y="2946912"/>
              <a:ext cx="1525298" cy="96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latin typeface="Calibri" panose="020F0502020204030204" pitchFamily="34" charset="0"/>
                </a:rPr>
                <a:t>LOVE</a:t>
              </a:r>
            </a:p>
          </p:txBody>
        </p:sp>
      </p:grpSp>
      <p:sp>
        <p:nvSpPr>
          <p:cNvPr id="32" name="TextBox 2">
            <a:extLst>
              <a:ext uri="{FF2B5EF4-FFF2-40B4-BE49-F238E27FC236}">
                <a16:creationId xmlns:a16="http://schemas.microsoft.com/office/drawing/2014/main" id="{91098E41-F413-4EBA-BDB1-1A873431D5F3}"/>
              </a:ext>
            </a:extLst>
          </p:cNvPr>
          <p:cNvSpPr txBox="1">
            <a:spLocks noChangeArrowheads="1"/>
          </p:cNvSpPr>
          <p:nvPr/>
        </p:nvSpPr>
        <p:spPr bwMode="auto">
          <a:xfrm>
            <a:off x="1219200" y="2136338"/>
            <a:ext cx="10785745" cy="1200329"/>
          </a:xfrm>
          <a:prstGeom prst="rect">
            <a:avLst/>
          </a:prstGeom>
          <a:noFill/>
          <a:ln w="9525">
            <a:noFill/>
            <a:miter lim="800000"/>
            <a:headEnd/>
            <a:tailEnd/>
          </a:ln>
        </p:spPr>
        <p:txBody>
          <a:bodyPr wrap="square">
            <a:spAutoFit/>
          </a:bodyPr>
          <a:lstStyle/>
          <a:p>
            <a:pPr fontAlgn="auto">
              <a:spcBef>
                <a:spcPts val="0"/>
              </a:spcBef>
              <a:spcAft>
                <a:spcPts val="0"/>
              </a:spcAft>
              <a:defRPr/>
            </a:pPr>
            <a:r>
              <a:rPr lang="en-US" b="1">
                <a:solidFill>
                  <a:srgbClr val="00FF00"/>
                </a:solidFill>
                <a:latin typeface="+mn-lt"/>
              </a:rPr>
              <a:t>Elder Christofferson</a:t>
            </a:r>
            <a:r>
              <a:rPr lang="en-US" b="1" dirty="0">
                <a:solidFill>
                  <a:srgbClr val="00FF00"/>
                </a:solidFill>
                <a:latin typeface="+mn-lt"/>
              </a:rPr>
              <a:t>: </a:t>
            </a:r>
            <a:r>
              <a:rPr lang="en-US" dirty="0">
                <a:solidFill>
                  <a:schemeClr val="bg1"/>
                </a:solidFill>
                <a:latin typeface="+mn-lt"/>
              </a:rPr>
              <a:t>“…the word </a:t>
            </a:r>
            <a:r>
              <a:rPr lang="en-US" i="1" dirty="0">
                <a:solidFill>
                  <a:srgbClr val="FF0000"/>
                </a:solidFill>
                <a:latin typeface="+mn-lt"/>
              </a:rPr>
              <a:t>unconditional</a:t>
            </a:r>
            <a:r>
              <a:rPr lang="en-US" dirty="0">
                <a:solidFill>
                  <a:schemeClr val="bg1"/>
                </a:solidFill>
                <a:latin typeface="+mn-lt"/>
              </a:rPr>
              <a:t> can convey mistaken impressions about divine love, such as, God </a:t>
            </a:r>
            <a:r>
              <a:rPr lang="en-US" dirty="0">
                <a:solidFill>
                  <a:srgbClr val="FF0000"/>
                </a:solidFill>
                <a:latin typeface="+mn-lt"/>
              </a:rPr>
              <a:t>tolerates</a:t>
            </a:r>
            <a:r>
              <a:rPr lang="en-US" dirty="0">
                <a:solidFill>
                  <a:schemeClr val="bg1"/>
                </a:solidFill>
                <a:latin typeface="+mn-lt"/>
              </a:rPr>
              <a:t> and excuses anything we do because His love is unconditional, or God makes no demands upon us because His love is unconditional, or </a:t>
            </a:r>
            <a:r>
              <a:rPr lang="en-US" i="1" dirty="0">
                <a:solidFill>
                  <a:schemeClr val="bg1"/>
                </a:solidFill>
                <a:latin typeface="+mn-lt"/>
              </a:rPr>
              <a:t>all</a:t>
            </a:r>
            <a:r>
              <a:rPr lang="en-US" dirty="0">
                <a:solidFill>
                  <a:schemeClr val="bg1"/>
                </a:solidFill>
                <a:latin typeface="+mn-lt"/>
              </a:rPr>
              <a:t> are saved in the heavenly kingdom of God because His love is unconditional.” </a:t>
            </a:r>
            <a:r>
              <a:rPr lang="en-US" sz="1400" i="1" dirty="0">
                <a:solidFill>
                  <a:schemeClr val="bg1"/>
                </a:solidFill>
                <a:latin typeface="+mn-lt"/>
              </a:rPr>
              <a:t>(“Abide in My Love”, 2016 October General Conference)</a:t>
            </a:r>
            <a:endParaRPr lang="en-US" sz="1400" i="1" dirty="0">
              <a:solidFill>
                <a:schemeClr val="bg1"/>
              </a:solidFill>
              <a:latin typeface="+mn-lt"/>
              <a:cs typeface="+mn-cs"/>
            </a:endParaRPr>
          </a:p>
        </p:txBody>
      </p:sp>
    </p:spTree>
    <p:extLst>
      <p:ext uri="{BB962C8B-B14F-4D97-AF65-F5344CB8AC3E}">
        <p14:creationId xmlns:p14="http://schemas.microsoft.com/office/powerpoint/2010/main" val="423378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7</a:t>
            </a:fld>
            <a:endParaRPr lang="en-US" dirty="0"/>
          </a:p>
        </p:txBody>
      </p:sp>
      <p:sp>
        <p:nvSpPr>
          <p:cNvPr id="8" name="Rectangle 7">
            <a:extLst>
              <a:ext uri="{FF2B5EF4-FFF2-40B4-BE49-F238E27FC236}">
                <a16:creationId xmlns:a16="http://schemas.microsoft.com/office/drawing/2014/main" id="{28C9E9E5-16BB-4E64-9A4C-8C50305A2F91}"/>
              </a:ext>
            </a:extLst>
          </p:cNvPr>
          <p:cNvSpPr/>
          <p:nvPr/>
        </p:nvSpPr>
        <p:spPr>
          <a:xfrm>
            <a:off x="1873250" y="241300"/>
            <a:ext cx="8610600" cy="6400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9" name="Group 108">
            <a:extLst>
              <a:ext uri="{FF2B5EF4-FFF2-40B4-BE49-F238E27FC236}">
                <a16:creationId xmlns:a16="http://schemas.microsoft.com/office/drawing/2014/main" id="{4698A332-CC00-4246-9257-02C0B614D03A}"/>
              </a:ext>
            </a:extLst>
          </p:cNvPr>
          <p:cNvGrpSpPr>
            <a:grpSpLocks/>
          </p:cNvGrpSpPr>
          <p:nvPr/>
        </p:nvGrpSpPr>
        <p:grpSpPr bwMode="auto">
          <a:xfrm>
            <a:off x="7844952" y="2230438"/>
            <a:ext cx="1984847" cy="1350965"/>
            <a:chOff x="5562158" y="2667000"/>
            <a:chExt cx="1985065" cy="1350180"/>
          </a:xfrm>
        </p:grpSpPr>
        <p:pic>
          <p:nvPicPr>
            <p:cNvPr id="11" name="Picture 7" descr="Castle with Wall">
              <a:extLst>
                <a:ext uri="{FF2B5EF4-FFF2-40B4-BE49-F238E27FC236}">
                  <a16:creationId xmlns:a16="http://schemas.microsoft.com/office/drawing/2014/main" id="{69595479-4EEB-4D91-B33A-E2B36BADF9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158" y="2667000"/>
              <a:ext cx="138278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07">
              <a:extLst>
                <a:ext uri="{FF2B5EF4-FFF2-40B4-BE49-F238E27FC236}">
                  <a16:creationId xmlns:a16="http://schemas.microsoft.com/office/drawing/2014/main" id="{0B191682-20CF-4F44-B7B4-5BB546F57685}"/>
                </a:ext>
              </a:extLst>
            </p:cNvPr>
            <p:cNvGrpSpPr>
              <a:grpSpLocks/>
            </p:cNvGrpSpPr>
            <p:nvPr/>
          </p:nvGrpSpPr>
          <p:grpSpPr bwMode="auto">
            <a:xfrm>
              <a:off x="6927018" y="3276602"/>
              <a:ext cx="620205" cy="740578"/>
              <a:chOff x="7359983" y="3928241"/>
              <a:chExt cx="2006865" cy="2396359"/>
            </a:xfrm>
          </p:grpSpPr>
          <p:pic>
            <p:nvPicPr>
              <p:cNvPr id="13" name="Picture 9" descr="Monk Praying">
                <a:extLst>
                  <a:ext uri="{FF2B5EF4-FFF2-40B4-BE49-F238E27FC236}">
                    <a16:creationId xmlns:a16="http://schemas.microsoft.com/office/drawing/2014/main" id="{68615F03-29E3-47EF-8DA8-E34D25D585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9983" y="4555484"/>
                <a:ext cx="737032" cy="12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descr="Monk Praying">
                <a:extLst>
                  <a:ext uri="{FF2B5EF4-FFF2-40B4-BE49-F238E27FC236}">
                    <a16:creationId xmlns:a16="http://schemas.microsoft.com/office/drawing/2014/main" id="{885E86C6-52C7-4A80-BF77-C5B30E7028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1546" y="4869669"/>
                <a:ext cx="835302" cy="1454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descr="Priest">
                <a:extLst>
                  <a:ext uri="{FF2B5EF4-FFF2-40B4-BE49-F238E27FC236}">
                    <a16:creationId xmlns:a16="http://schemas.microsoft.com/office/drawing/2014/main" id="{E40FB2C6-01B5-4751-BE09-5D9CFFADCDA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1778" y="3928241"/>
                <a:ext cx="866419" cy="19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6" name="Group 4">
            <a:extLst>
              <a:ext uri="{FF2B5EF4-FFF2-40B4-BE49-F238E27FC236}">
                <a16:creationId xmlns:a16="http://schemas.microsoft.com/office/drawing/2014/main" id="{9C41E78D-E04E-471F-81C7-C296E52C4C43}"/>
              </a:ext>
            </a:extLst>
          </p:cNvPr>
          <p:cNvGrpSpPr>
            <a:grpSpLocks/>
          </p:cNvGrpSpPr>
          <p:nvPr/>
        </p:nvGrpSpPr>
        <p:grpSpPr bwMode="auto">
          <a:xfrm>
            <a:off x="4857750" y="1828800"/>
            <a:ext cx="1931988" cy="1971675"/>
            <a:chOff x="2358" y="3168"/>
            <a:chExt cx="745" cy="768"/>
          </a:xfrm>
        </p:grpSpPr>
        <p:pic>
          <p:nvPicPr>
            <p:cNvPr id="17" name="Picture 5">
              <a:extLst>
                <a:ext uri="{FF2B5EF4-FFF2-40B4-BE49-F238E27FC236}">
                  <a16:creationId xmlns:a16="http://schemas.microsoft.com/office/drawing/2014/main" id="{DA67C35A-0FF0-4286-BB3F-AF6ED37D947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48" y="3289"/>
              <a:ext cx="655" cy="64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 name="Rectangle 6">
              <a:extLst>
                <a:ext uri="{FF2B5EF4-FFF2-40B4-BE49-F238E27FC236}">
                  <a16:creationId xmlns:a16="http://schemas.microsoft.com/office/drawing/2014/main" id="{4EA9226D-CC69-42AC-8FA8-A482841D503E}"/>
                </a:ext>
              </a:extLst>
            </p:cNvPr>
            <p:cNvSpPr>
              <a:spLocks noChangeArrowheads="1"/>
            </p:cNvSpPr>
            <p:nvPr/>
          </p:nvSpPr>
          <p:spPr bwMode="auto">
            <a:xfrm>
              <a:off x="2358" y="3168"/>
              <a:ext cx="96" cy="768"/>
            </a:xfrm>
            <a:prstGeom prst="rect">
              <a:avLst/>
            </a:prstGeom>
            <a:solidFill>
              <a:schemeClr val="bg1"/>
            </a:solidFill>
            <a:ln w="28575" algn="ctr">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sp>
        <p:nvSpPr>
          <p:cNvPr id="19" name="Rectangle 7">
            <a:extLst>
              <a:ext uri="{FF2B5EF4-FFF2-40B4-BE49-F238E27FC236}">
                <a16:creationId xmlns:a16="http://schemas.microsoft.com/office/drawing/2014/main" id="{6DA6D3AD-F057-4088-975E-1CD701D3C69B}"/>
              </a:ext>
            </a:extLst>
          </p:cNvPr>
          <p:cNvSpPr>
            <a:spLocks noChangeArrowheads="1"/>
          </p:cNvSpPr>
          <p:nvPr/>
        </p:nvSpPr>
        <p:spPr bwMode="auto">
          <a:xfrm>
            <a:off x="4967288" y="2024063"/>
            <a:ext cx="1990725" cy="123825"/>
          </a:xfrm>
          <a:prstGeom prst="rect">
            <a:avLst/>
          </a:prstGeom>
          <a:solidFill>
            <a:schemeClr val="bg1"/>
          </a:solidFill>
          <a:ln w="12700" algn="ctr">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nvGrpSpPr>
          <p:cNvPr id="20" name="Group 9">
            <a:extLst>
              <a:ext uri="{FF2B5EF4-FFF2-40B4-BE49-F238E27FC236}">
                <a16:creationId xmlns:a16="http://schemas.microsoft.com/office/drawing/2014/main" id="{4C05AA9B-3FEC-4CFB-98B4-E309637FC16B}"/>
              </a:ext>
            </a:extLst>
          </p:cNvPr>
          <p:cNvGrpSpPr>
            <a:grpSpLocks/>
          </p:cNvGrpSpPr>
          <p:nvPr/>
        </p:nvGrpSpPr>
        <p:grpSpPr bwMode="auto">
          <a:xfrm>
            <a:off x="4997450" y="1958975"/>
            <a:ext cx="1439863" cy="1314450"/>
            <a:chOff x="2140" y="1330"/>
            <a:chExt cx="907" cy="828"/>
          </a:xfrm>
        </p:grpSpPr>
        <p:grpSp>
          <p:nvGrpSpPr>
            <p:cNvPr id="21" name="Group 10">
              <a:extLst>
                <a:ext uri="{FF2B5EF4-FFF2-40B4-BE49-F238E27FC236}">
                  <a16:creationId xmlns:a16="http://schemas.microsoft.com/office/drawing/2014/main" id="{396738EF-ABA5-4BAB-9AF6-2C878863B668}"/>
                </a:ext>
              </a:extLst>
            </p:cNvPr>
            <p:cNvGrpSpPr>
              <a:grpSpLocks/>
            </p:cNvGrpSpPr>
            <p:nvPr/>
          </p:nvGrpSpPr>
          <p:grpSpPr bwMode="auto">
            <a:xfrm rot="-345590">
              <a:off x="2386" y="1330"/>
              <a:ext cx="605" cy="300"/>
              <a:chOff x="768" y="2232"/>
              <a:chExt cx="624" cy="312"/>
            </a:xfrm>
          </p:grpSpPr>
          <p:sp>
            <p:nvSpPr>
              <p:cNvPr id="34" name="Line 11">
                <a:extLst>
                  <a:ext uri="{FF2B5EF4-FFF2-40B4-BE49-F238E27FC236}">
                    <a16:creationId xmlns:a16="http://schemas.microsoft.com/office/drawing/2014/main" id="{5DB6C529-91DF-48B9-8C2A-DBB686CD88DF}"/>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AutoShape 12">
                <a:extLst>
                  <a:ext uri="{FF2B5EF4-FFF2-40B4-BE49-F238E27FC236}">
                    <a16:creationId xmlns:a16="http://schemas.microsoft.com/office/drawing/2014/main" id="{CA22035D-9FE3-45D6-9F59-40FC5A5394D0}"/>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36" name="Line 13">
                <a:extLst>
                  <a:ext uri="{FF2B5EF4-FFF2-40B4-BE49-F238E27FC236}">
                    <a16:creationId xmlns:a16="http://schemas.microsoft.com/office/drawing/2014/main" id="{F88CCF2D-FEFF-46CE-9E4E-81FD72C648C3}"/>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2" name="Group 14">
              <a:extLst>
                <a:ext uri="{FF2B5EF4-FFF2-40B4-BE49-F238E27FC236}">
                  <a16:creationId xmlns:a16="http://schemas.microsoft.com/office/drawing/2014/main" id="{6AB84655-E41C-4F55-9CBD-91B28E15A655}"/>
                </a:ext>
              </a:extLst>
            </p:cNvPr>
            <p:cNvGrpSpPr>
              <a:grpSpLocks/>
            </p:cNvGrpSpPr>
            <p:nvPr/>
          </p:nvGrpSpPr>
          <p:grpSpPr bwMode="auto">
            <a:xfrm rot="-345590">
              <a:off x="2140" y="1859"/>
              <a:ext cx="605" cy="299"/>
              <a:chOff x="768" y="2232"/>
              <a:chExt cx="624" cy="312"/>
            </a:xfrm>
          </p:grpSpPr>
          <p:sp>
            <p:nvSpPr>
              <p:cNvPr id="31" name="Line 15">
                <a:extLst>
                  <a:ext uri="{FF2B5EF4-FFF2-40B4-BE49-F238E27FC236}">
                    <a16:creationId xmlns:a16="http://schemas.microsoft.com/office/drawing/2014/main" id="{FFDE1D05-F530-428E-9810-52F5C4D395C9}"/>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AutoShape 16">
                <a:extLst>
                  <a:ext uri="{FF2B5EF4-FFF2-40B4-BE49-F238E27FC236}">
                    <a16:creationId xmlns:a16="http://schemas.microsoft.com/office/drawing/2014/main" id="{AABC6B1E-1F2C-45A2-B217-51AC6A303241}"/>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33" name="Line 17">
                <a:extLst>
                  <a:ext uri="{FF2B5EF4-FFF2-40B4-BE49-F238E27FC236}">
                    <a16:creationId xmlns:a16="http://schemas.microsoft.com/office/drawing/2014/main" id="{7C4B870A-DB60-4174-B948-F49B03E7F288}"/>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3" name="Group 18">
              <a:extLst>
                <a:ext uri="{FF2B5EF4-FFF2-40B4-BE49-F238E27FC236}">
                  <a16:creationId xmlns:a16="http://schemas.microsoft.com/office/drawing/2014/main" id="{8F83B86B-2A3C-4BF7-8556-D765E6C7B8C0}"/>
                </a:ext>
              </a:extLst>
            </p:cNvPr>
            <p:cNvGrpSpPr>
              <a:grpSpLocks/>
            </p:cNvGrpSpPr>
            <p:nvPr/>
          </p:nvGrpSpPr>
          <p:grpSpPr bwMode="auto">
            <a:xfrm rot="-345590">
              <a:off x="2443" y="1859"/>
              <a:ext cx="604" cy="299"/>
              <a:chOff x="768" y="2232"/>
              <a:chExt cx="624" cy="312"/>
            </a:xfrm>
          </p:grpSpPr>
          <p:sp>
            <p:nvSpPr>
              <p:cNvPr id="28" name="Line 19">
                <a:extLst>
                  <a:ext uri="{FF2B5EF4-FFF2-40B4-BE49-F238E27FC236}">
                    <a16:creationId xmlns:a16="http://schemas.microsoft.com/office/drawing/2014/main" id="{52B91E10-D0CD-4D4D-839C-B0A210545D83}"/>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AutoShape 20">
                <a:extLst>
                  <a:ext uri="{FF2B5EF4-FFF2-40B4-BE49-F238E27FC236}">
                    <a16:creationId xmlns:a16="http://schemas.microsoft.com/office/drawing/2014/main" id="{4D4C4831-E273-45D7-A146-71C14C0938CB}"/>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30" name="Line 21">
                <a:extLst>
                  <a:ext uri="{FF2B5EF4-FFF2-40B4-BE49-F238E27FC236}">
                    <a16:creationId xmlns:a16="http://schemas.microsoft.com/office/drawing/2014/main" id="{1DFC48CD-B1DE-4AD7-A7BF-8CE7F4FA604F}"/>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 name="Group 22">
              <a:extLst>
                <a:ext uri="{FF2B5EF4-FFF2-40B4-BE49-F238E27FC236}">
                  <a16:creationId xmlns:a16="http://schemas.microsoft.com/office/drawing/2014/main" id="{25086E17-1C38-4EC6-9733-F76E55C503C9}"/>
                </a:ext>
              </a:extLst>
            </p:cNvPr>
            <p:cNvGrpSpPr>
              <a:grpSpLocks/>
            </p:cNvGrpSpPr>
            <p:nvPr/>
          </p:nvGrpSpPr>
          <p:grpSpPr bwMode="auto">
            <a:xfrm rot="-345590">
              <a:off x="2241" y="1389"/>
              <a:ext cx="605" cy="299"/>
              <a:chOff x="768" y="2232"/>
              <a:chExt cx="624" cy="312"/>
            </a:xfrm>
          </p:grpSpPr>
          <p:sp>
            <p:nvSpPr>
              <p:cNvPr id="25" name="Line 23">
                <a:extLst>
                  <a:ext uri="{FF2B5EF4-FFF2-40B4-BE49-F238E27FC236}">
                    <a16:creationId xmlns:a16="http://schemas.microsoft.com/office/drawing/2014/main" id="{E200CB10-FE31-4BD3-B325-ED05F9CF4F04}"/>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AutoShape 24">
                <a:extLst>
                  <a:ext uri="{FF2B5EF4-FFF2-40B4-BE49-F238E27FC236}">
                    <a16:creationId xmlns:a16="http://schemas.microsoft.com/office/drawing/2014/main" id="{BA391138-900F-49DD-83DE-49483AA56977}"/>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27" name="Line 25">
                <a:extLst>
                  <a:ext uri="{FF2B5EF4-FFF2-40B4-BE49-F238E27FC236}">
                    <a16:creationId xmlns:a16="http://schemas.microsoft.com/office/drawing/2014/main" id="{351BE545-1C72-476D-A11A-DE6BAC0AD2E3}"/>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37" name="Freeform 26">
            <a:extLst>
              <a:ext uri="{FF2B5EF4-FFF2-40B4-BE49-F238E27FC236}">
                <a16:creationId xmlns:a16="http://schemas.microsoft.com/office/drawing/2014/main" id="{9EA6D8F1-DCFB-40F8-841D-B3B64E1D27BE}"/>
              </a:ext>
            </a:extLst>
          </p:cNvPr>
          <p:cNvSpPr>
            <a:spLocks/>
          </p:cNvSpPr>
          <p:nvPr/>
        </p:nvSpPr>
        <p:spPr bwMode="auto">
          <a:xfrm>
            <a:off x="2598738" y="3554413"/>
            <a:ext cx="7840662" cy="403225"/>
          </a:xfrm>
          <a:custGeom>
            <a:avLst/>
            <a:gdLst>
              <a:gd name="T0" fmla="*/ 0 w 4944"/>
              <a:gd name="T1" fmla="*/ 2147483647 h 256"/>
              <a:gd name="T2" fmla="*/ 2147483647 w 4944"/>
              <a:gd name="T3" fmla="*/ 2147483647 h 256"/>
              <a:gd name="T4" fmla="*/ 2147483647 w 4944"/>
              <a:gd name="T5" fmla="*/ 2147483647 h 256"/>
              <a:gd name="T6" fmla="*/ 2147483647 w 4944"/>
              <a:gd name="T7" fmla="*/ 2147483647 h 256"/>
              <a:gd name="T8" fmla="*/ 2147483647 w 4944"/>
              <a:gd name="T9" fmla="*/ 2147483647 h 256"/>
              <a:gd name="T10" fmla="*/ 2147483647 w 4944"/>
              <a:gd name="T11" fmla="*/ 2147483647 h 256"/>
              <a:gd name="T12" fmla="*/ 2147483647 w 4944"/>
              <a:gd name="T13" fmla="*/ 2147483647 h 256"/>
              <a:gd name="T14" fmla="*/ 2147483647 w 4944"/>
              <a:gd name="T15" fmla="*/ 2147483647 h 256"/>
              <a:gd name="T16" fmla="*/ 0 60000 65536"/>
              <a:gd name="T17" fmla="*/ 0 60000 65536"/>
              <a:gd name="T18" fmla="*/ 0 60000 65536"/>
              <a:gd name="T19" fmla="*/ 0 60000 65536"/>
              <a:gd name="T20" fmla="*/ 0 60000 65536"/>
              <a:gd name="T21" fmla="*/ 0 60000 65536"/>
              <a:gd name="T22" fmla="*/ 0 60000 65536"/>
              <a:gd name="T23" fmla="*/ 0 60000 65536"/>
              <a:gd name="T24" fmla="*/ 0 w 4944"/>
              <a:gd name="T25" fmla="*/ 0 h 256"/>
              <a:gd name="T26" fmla="*/ 4944 w 4944"/>
              <a:gd name="T27" fmla="*/ 256 h 2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44" h="256">
                <a:moveTo>
                  <a:pt x="0" y="64"/>
                </a:moveTo>
                <a:cubicBezTo>
                  <a:pt x="392" y="128"/>
                  <a:pt x="784" y="192"/>
                  <a:pt x="1008" y="208"/>
                </a:cubicBezTo>
                <a:cubicBezTo>
                  <a:pt x="1232" y="224"/>
                  <a:pt x="1248" y="176"/>
                  <a:pt x="1344" y="160"/>
                </a:cubicBezTo>
                <a:cubicBezTo>
                  <a:pt x="1440" y="144"/>
                  <a:pt x="1480" y="120"/>
                  <a:pt x="1584" y="112"/>
                </a:cubicBezTo>
                <a:cubicBezTo>
                  <a:pt x="1688" y="104"/>
                  <a:pt x="1848" y="104"/>
                  <a:pt x="1968" y="112"/>
                </a:cubicBezTo>
                <a:cubicBezTo>
                  <a:pt x="2088" y="120"/>
                  <a:pt x="2160" y="176"/>
                  <a:pt x="2304" y="160"/>
                </a:cubicBezTo>
                <a:cubicBezTo>
                  <a:pt x="2448" y="144"/>
                  <a:pt x="2392" y="0"/>
                  <a:pt x="2832" y="16"/>
                </a:cubicBezTo>
                <a:cubicBezTo>
                  <a:pt x="3272" y="32"/>
                  <a:pt x="4592" y="216"/>
                  <a:pt x="4944" y="25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8" name="Group 27">
            <a:extLst>
              <a:ext uri="{FF2B5EF4-FFF2-40B4-BE49-F238E27FC236}">
                <a16:creationId xmlns:a16="http://schemas.microsoft.com/office/drawing/2014/main" id="{E2A4100D-7DDB-48AA-98A1-DD556859DB25}"/>
              </a:ext>
            </a:extLst>
          </p:cNvPr>
          <p:cNvGrpSpPr>
            <a:grpSpLocks/>
          </p:cNvGrpSpPr>
          <p:nvPr/>
        </p:nvGrpSpPr>
        <p:grpSpPr bwMode="auto">
          <a:xfrm>
            <a:off x="1981200" y="2784475"/>
            <a:ext cx="2544763" cy="1216025"/>
            <a:chOff x="240" y="1850"/>
            <a:chExt cx="1603" cy="766"/>
          </a:xfrm>
        </p:grpSpPr>
        <p:grpSp>
          <p:nvGrpSpPr>
            <p:cNvPr id="39" name="Group 28">
              <a:extLst>
                <a:ext uri="{FF2B5EF4-FFF2-40B4-BE49-F238E27FC236}">
                  <a16:creationId xmlns:a16="http://schemas.microsoft.com/office/drawing/2014/main" id="{58E691C5-F484-4075-A119-7B9EC00760B8}"/>
                </a:ext>
              </a:extLst>
            </p:cNvPr>
            <p:cNvGrpSpPr>
              <a:grpSpLocks/>
            </p:cNvGrpSpPr>
            <p:nvPr/>
          </p:nvGrpSpPr>
          <p:grpSpPr bwMode="auto">
            <a:xfrm rot="1801102">
              <a:off x="240" y="2096"/>
              <a:ext cx="719" cy="356"/>
              <a:chOff x="768" y="2232"/>
              <a:chExt cx="624" cy="312"/>
            </a:xfrm>
          </p:grpSpPr>
          <p:sp>
            <p:nvSpPr>
              <p:cNvPr id="56" name="Line 29">
                <a:extLst>
                  <a:ext uri="{FF2B5EF4-FFF2-40B4-BE49-F238E27FC236}">
                    <a16:creationId xmlns:a16="http://schemas.microsoft.com/office/drawing/2014/main" id="{5030A0BB-DF36-4AEE-B84F-087D02FE3CA3}"/>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 name="AutoShape 30">
                <a:extLst>
                  <a:ext uri="{FF2B5EF4-FFF2-40B4-BE49-F238E27FC236}">
                    <a16:creationId xmlns:a16="http://schemas.microsoft.com/office/drawing/2014/main" id="{EEF2EF4F-CF1B-413D-BF9A-B4E615C8ED83}"/>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58" name="Line 31">
                <a:extLst>
                  <a:ext uri="{FF2B5EF4-FFF2-40B4-BE49-F238E27FC236}">
                    <a16:creationId xmlns:a16="http://schemas.microsoft.com/office/drawing/2014/main" id="{985DC4B4-C579-40B5-9DEA-BAFD30CCA2A4}"/>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0" name="Group 32">
              <a:extLst>
                <a:ext uri="{FF2B5EF4-FFF2-40B4-BE49-F238E27FC236}">
                  <a16:creationId xmlns:a16="http://schemas.microsoft.com/office/drawing/2014/main" id="{9AFD12E7-FE9B-4D33-B138-AD6E37C0E796}"/>
                </a:ext>
              </a:extLst>
            </p:cNvPr>
            <p:cNvGrpSpPr>
              <a:grpSpLocks/>
            </p:cNvGrpSpPr>
            <p:nvPr/>
          </p:nvGrpSpPr>
          <p:grpSpPr bwMode="auto">
            <a:xfrm rot="1801102">
              <a:off x="1124" y="2068"/>
              <a:ext cx="719" cy="356"/>
              <a:chOff x="768" y="2232"/>
              <a:chExt cx="624" cy="312"/>
            </a:xfrm>
          </p:grpSpPr>
          <p:sp>
            <p:nvSpPr>
              <p:cNvPr id="53" name="Line 33">
                <a:extLst>
                  <a:ext uri="{FF2B5EF4-FFF2-40B4-BE49-F238E27FC236}">
                    <a16:creationId xmlns:a16="http://schemas.microsoft.com/office/drawing/2014/main" id="{301C5BFC-DB67-4638-8799-74806ACA6F7A}"/>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 name="AutoShape 34">
                <a:extLst>
                  <a:ext uri="{FF2B5EF4-FFF2-40B4-BE49-F238E27FC236}">
                    <a16:creationId xmlns:a16="http://schemas.microsoft.com/office/drawing/2014/main" id="{72CCB0BF-BAB8-41AF-873E-B02524086FDF}"/>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55" name="Line 35">
                <a:extLst>
                  <a:ext uri="{FF2B5EF4-FFF2-40B4-BE49-F238E27FC236}">
                    <a16:creationId xmlns:a16="http://schemas.microsoft.com/office/drawing/2014/main" id="{8D8A2E4D-5878-4B68-8279-6FFB0806F7DB}"/>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1" name="Group 36">
              <a:extLst>
                <a:ext uri="{FF2B5EF4-FFF2-40B4-BE49-F238E27FC236}">
                  <a16:creationId xmlns:a16="http://schemas.microsoft.com/office/drawing/2014/main" id="{8763BAF0-6FBE-47B8-8B20-A7F4E7D4A06B}"/>
                </a:ext>
              </a:extLst>
            </p:cNvPr>
            <p:cNvGrpSpPr>
              <a:grpSpLocks/>
            </p:cNvGrpSpPr>
            <p:nvPr/>
          </p:nvGrpSpPr>
          <p:grpSpPr bwMode="auto">
            <a:xfrm rot="2712556">
              <a:off x="369" y="2026"/>
              <a:ext cx="712" cy="359"/>
              <a:chOff x="768" y="2232"/>
              <a:chExt cx="624" cy="312"/>
            </a:xfrm>
          </p:grpSpPr>
          <p:sp>
            <p:nvSpPr>
              <p:cNvPr id="50" name="Line 37">
                <a:extLst>
                  <a:ext uri="{FF2B5EF4-FFF2-40B4-BE49-F238E27FC236}">
                    <a16:creationId xmlns:a16="http://schemas.microsoft.com/office/drawing/2014/main" id="{ECF4F7B3-F7B5-48CE-A0EA-D2F2B675F516}"/>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AutoShape 38">
                <a:extLst>
                  <a:ext uri="{FF2B5EF4-FFF2-40B4-BE49-F238E27FC236}">
                    <a16:creationId xmlns:a16="http://schemas.microsoft.com/office/drawing/2014/main" id="{457E25AD-72C3-4942-8393-24E4D7ED5C3B}"/>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52" name="Line 39">
                <a:extLst>
                  <a:ext uri="{FF2B5EF4-FFF2-40B4-BE49-F238E27FC236}">
                    <a16:creationId xmlns:a16="http://schemas.microsoft.com/office/drawing/2014/main" id="{A734C22D-FA0F-4383-9207-DC2CA1994940}"/>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2" name="Group 40">
              <a:extLst>
                <a:ext uri="{FF2B5EF4-FFF2-40B4-BE49-F238E27FC236}">
                  <a16:creationId xmlns:a16="http://schemas.microsoft.com/office/drawing/2014/main" id="{B4CF093C-E4A7-4ACE-9653-7514A881CE66}"/>
                </a:ext>
              </a:extLst>
            </p:cNvPr>
            <p:cNvGrpSpPr>
              <a:grpSpLocks/>
            </p:cNvGrpSpPr>
            <p:nvPr/>
          </p:nvGrpSpPr>
          <p:grpSpPr bwMode="auto">
            <a:xfrm rot="1801102">
              <a:off x="351" y="2206"/>
              <a:ext cx="719" cy="356"/>
              <a:chOff x="768" y="2232"/>
              <a:chExt cx="624" cy="312"/>
            </a:xfrm>
          </p:grpSpPr>
          <p:sp>
            <p:nvSpPr>
              <p:cNvPr id="47" name="Line 41">
                <a:extLst>
                  <a:ext uri="{FF2B5EF4-FFF2-40B4-BE49-F238E27FC236}">
                    <a16:creationId xmlns:a16="http://schemas.microsoft.com/office/drawing/2014/main" id="{3FF797BB-F9E7-4C05-8370-EB5976C3A2F7}"/>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AutoShape 42">
                <a:extLst>
                  <a:ext uri="{FF2B5EF4-FFF2-40B4-BE49-F238E27FC236}">
                    <a16:creationId xmlns:a16="http://schemas.microsoft.com/office/drawing/2014/main" id="{06BE387E-2745-4B94-82EA-02498CB273EE}"/>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49" name="Line 43">
                <a:extLst>
                  <a:ext uri="{FF2B5EF4-FFF2-40B4-BE49-F238E27FC236}">
                    <a16:creationId xmlns:a16="http://schemas.microsoft.com/office/drawing/2014/main" id="{61055A32-925F-4DF1-BF6F-FA1C6B2C4D80}"/>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3" name="Group 44">
              <a:extLst>
                <a:ext uri="{FF2B5EF4-FFF2-40B4-BE49-F238E27FC236}">
                  <a16:creationId xmlns:a16="http://schemas.microsoft.com/office/drawing/2014/main" id="{0E7FAC8A-AB4B-43EE-BE76-33B4B2985D78}"/>
                </a:ext>
              </a:extLst>
            </p:cNvPr>
            <p:cNvGrpSpPr>
              <a:grpSpLocks/>
            </p:cNvGrpSpPr>
            <p:nvPr/>
          </p:nvGrpSpPr>
          <p:grpSpPr bwMode="auto">
            <a:xfrm rot="2712556">
              <a:off x="1279" y="2080"/>
              <a:ext cx="712" cy="360"/>
              <a:chOff x="768" y="2232"/>
              <a:chExt cx="624" cy="312"/>
            </a:xfrm>
          </p:grpSpPr>
          <p:sp>
            <p:nvSpPr>
              <p:cNvPr id="44" name="Line 45">
                <a:extLst>
                  <a:ext uri="{FF2B5EF4-FFF2-40B4-BE49-F238E27FC236}">
                    <a16:creationId xmlns:a16="http://schemas.microsoft.com/office/drawing/2014/main" id="{222C8644-FA42-487B-9064-5E303800C874}"/>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AutoShape 46">
                <a:extLst>
                  <a:ext uri="{FF2B5EF4-FFF2-40B4-BE49-F238E27FC236}">
                    <a16:creationId xmlns:a16="http://schemas.microsoft.com/office/drawing/2014/main" id="{B6215376-DC5A-4745-A89F-81C304BFAF39}"/>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46" name="Line 47">
                <a:extLst>
                  <a:ext uri="{FF2B5EF4-FFF2-40B4-BE49-F238E27FC236}">
                    <a16:creationId xmlns:a16="http://schemas.microsoft.com/office/drawing/2014/main" id="{26A16229-5425-45BC-9801-75A9B7238E0B}"/>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59" name="Group 49">
            <a:extLst>
              <a:ext uri="{FF2B5EF4-FFF2-40B4-BE49-F238E27FC236}">
                <a16:creationId xmlns:a16="http://schemas.microsoft.com/office/drawing/2014/main" id="{6B253CD6-649F-49F9-8EDB-2D508A20C172}"/>
              </a:ext>
            </a:extLst>
          </p:cNvPr>
          <p:cNvGrpSpPr>
            <a:grpSpLocks/>
          </p:cNvGrpSpPr>
          <p:nvPr/>
        </p:nvGrpSpPr>
        <p:grpSpPr bwMode="auto">
          <a:xfrm rot="1801102">
            <a:off x="7331075" y="3111500"/>
            <a:ext cx="1139825" cy="565150"/>
            <a:chOff x="768" y="2232"/>
            <a:chExt cx="624" cy="312"/>
          </a:xfrm>
        </p:grpSpPr>
        <p:sp>
          <p:nvSpPr>
            <p:cNvPr id="60" name="Line 50">
              <a:extLst>
                <a:ext uri="{FF2B5EF4-FFF2-40B4-BE49-F238E27FC236}">
                  <a16:creationId xmlns:a16="http://schemas.microsoft.com/office/drawing/2014/main" id="{B1DB7F6B-CFCD-4981-94E3-FDEF59CF3D9D}"/>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 name="AutoShape 51">
              <a:extLst>
                <a:ext uri="{FF2B5EF4-FFF2-40B4-BE49-F238E27FC236}">
                  <a16:creationId xmlns:a16="http://schemas.microsoft.com/office/drawing/2014/main" id="{293E9891-4D4A-4215-A88D-2E7D3137D867}"/>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62" name="Line 52">
              <a:extLst>
                <a:ext uri="{FF2B5EF4-FFF2-40B4-BE49-F238E27FC236}">
                  <a16:creationId xmlns:a16="http://schemas.microsoft.com/office/drawing/2014/main" id="{E93E7CE7-646E-48C8-941A-B2657B72A341}"/>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3" name="Group 53">
            <a:extLst>
              <a:ext uri="{FF2B5EF4-FFF2-40B4-BE49-F238E27FC236}">
                <a16:creationId xmlns:a16="http://schemas.microsoft.com/office/drawing/2014/main" id="{FCA4CEE4-ADFA-4B2F-B789-AD2A991A1BAB}"/>
              </a:ext>
            </a:extLst>
          </p:cNvPr>
          <p:cNvGrpSpPr>
            <a:grpSpLocks/>
          </p:cNvGrpSpPr>
          <p:nvPr/>
        </p:nvGrpSpPr>
        <p:grpSpPr bwMode="auto">
          <a:xfrm rot="1801102">
            <a:off x="8294688" y="3130550"/>
            <a:ext cx="1141412" cy="565150"/>
            <a:chOff x="768" y="2232"/>
            <a:chExt cx="624" cy="312"/>
          </a:xfrm>
        </p:grpSpPr>
        <p:sp>
          <p:nvSpPr>
            <p:cNvPr id="64" name="Line 54">
              <a:extLst>
                <a:ext uri="{FF2B5EF4-FFF2-40B4-BE49-F238E27FC236}">
                  <a16:creationId xmlns:a16="http://schemas.microsoft.com/office/drawing/2014/main" id="{91BE5C71-D5F2-49E2-975E-C9B7EFF668F0}"/>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 name="AutoShape 55">
              <a:extLst>
                <a:ext uri="{FF2B5EF4-FFF2-40B4-BE49-F238E27FC236}">
                  <a16:creationId xmlns:a16="http://schemas.microsoft.com/office/drawing/2014/main" id="{440F2F4A-7147-442A-9E92-38EAE1E8AC27}"/>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66" name="Line 56">
              <a:extLst>
                <a:ext uri="{FF2B5EF4-FFF2-40B4-BE49-F238E27FC236}">
                  <a16:creationId xmlns:a16="http://schemas.microsoft.com/office/drawing/2014/main" id="{7BF8AFDA-A03B-45A8-9CBA-EF8BE49C1275}"/>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7" name="Group 57">
            <a:extLst>
              <a:ext uri="{FF2B5EF4-FFF2-40B4-BE49-F238E27FC236}">
                <a16:creationId xmlns:a16="http://schemas.microsoft.com/office/drawing/2014/main" id="{32B8F9E4-C28B-4E1B-93B7-C344C8A54E22}"/>
              </a:ext>
            </a:extLst>
          </p:cNvPr>
          <p:cNvGrpSpPr>
            <a:grpSpLocks/>
          </p:cNvGrpSpPr>
          <p:nvPr/>
        </p:nvGrpSpPr>
        <p:grpSpPr bwMode="auto">
          <a:xfrm rot="2712556">
            <a:off x="7577931" y="2977357"/>
            <a:ext cx="1127125" cy="569912"/>
            <a:chOff x="768" y="2232"/>
            <a:chExt cx="624" cy="312"/>
          </a:xfrm>
        </p:grpSpPr>
        <p:sp>
          <p:nvSpPr>
            <p:cNvPr id="68" name="Line 58">
              <a:extLst>
                <a:ext uri="{FF2B5EF4-FFF2-40B4-BE49-F238E27FC236}">
                  <a16:creationId xmlns:a16="http://schemas.microsoft.com/office/drawing/2014/main" id="{AF79C1B6-8294-40CC-A503-C7DBC674A66F}"/>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 name="AutoShape 59">
              <a:extLst>
                <a:ext uri="{FF2B5EF4-FFF2-40B4-BE49-F238E27FC236}">
                  <a16:creationId xmlns:a16="http://schemas.microsoft.com/office/drawing/2014/main" id="{28E72C6B-DF04-4F70-AF3C-05D20883D12E}"/>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70" name="Line 60">
              <a:extLst>
                <a:ext uri="{FF2B5EF4-FFF2-40B4-BE49-F238E27FC236}">
                  <a16:creationId xmlns:a16="http://schemas.microsoft.com/office/drawing/2014/main" id="{9B4C9F81-3C44-4CB8-A9A0-BAF0C7260314}"/>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1" name="Group 61">
            <a:extLst>
              <a:ext uri="{FF2B5EF4-FFF2-40B4-BE49-F238E27FC236}">
                <a16:creationId xmlns:a16="http://schemas.microsoft.com/office/drawing/2014/main" id="{7BA8534C-C6CA-4166-B4E3-32815FB556A1}"/>
              </a:ext>
            </a:extLst>
          </p:cNvPr>
          <p:cNvGrpSpPr>
            <a:grpSpLocks/>
          </p:cNvGrpSpPr>
          <p:nvPr/>
        </p:nvGrpSpPr>
        <p:grpSpPr bwMode="auto">
          <a:xfrm rot="2712556">
            <a:off x="9243219" y="3239294"/>
            <a:ext cx="1130300" cy="569912"/>
            <a:chOff x="768" y="2232"/>
            <a:chExt cx="624" cy="312"/>
          </a:xfrm>
        </p:grpSpPr>
        <p:sp>
          <p:nvSpPr>
            <p:cNvPr id="72" name="Line 62">
              <a:extLst>
                <a:ext uri="{FF2B5EF4-FFF2-40B4-BE49-F238E27FC236}">
                  <a16:creationId xmlns:a16="http://schemas.microsoft.com/office/drawing/2014/main" id="{F4FFC0E1-2205-4FCE-9770-DFB7337EB0A9}"/>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 name="AutoShape 63">
              <a:extLst>
                <a:ext uri="{FF2B5EF4-FFF2-40B4-BE49-F238E27FC236}">
                  <a16:creationId xmlns:a16="http://schemas.microsoft.com/office/drawing/2014/main" id="{E455A268-2696-49F7-B770-137307BCA5CD}"/>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74" name="Line 64">
              <a:extLst>
                <a:ext uri="{FF2B5EF4-FFF2-40B4-BE49-F238E27FC236}">
                  <a16:creationId xmlns:a16="http://schemas.microsoft.com/office/drawing/2014/main" id="{416DAAFE-5493-40E4-9063-5697AC0B41CE}"/>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5" name="Text Box 65">
            <a:extLst>
              <a:ext uri="{FF2B5EF4-FFF2-40B4-BE49-F238E27FC236}">
                <a16:creationId xmlns:a16="http://schemas.microsoft.com/office/drawing/2014/main" id="{683A5559-F9C6-4DBA-8D62-44953124574A}"/>
              </a:ext>
            </a:extLst>
          </p:cNvPr>
          <p:cNvSpPr txBox="1">
            <a:spLocks noChangeArrowheads="1"/>
          </p:cNvSpPr>
          <p:nvPr/>
        </p:nvSpPr>
        <p:spPr bwMode="auto">
          <a:xfrm>
            <a:off x="7557287" y="228600"/>
            <a:ext cx="2940049"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solidFill>
                  <a:srgbClr val="FF0000"/>
                </a:solidFill>
                <a:latin typeface="Calibri" panose="020F0502020204030204" pitchFamily="34" charset="0"/>
              </a:rPr>
              <a:t>OVERSHOOTING</a:t>
            </a:r>
          </a:p>
          <a:p>
            <a:pPr algn="ctr" eaLnBrk="1" hangingPunct="1"/>
            <a:r>
              <a:rPr lang="en-US" altLang="en-US" sz="2000" b="1" dirty="0">
                <a:solidFill>
                  <a:srgbClr val="FF0000"/>
                </a:solidFill>
                <a:latin typeface="Calibri" panose="020F0502020204030204" pitchFamily="34" charset="0"/>
              </a:rPr>
              <a:t>THE MARK</a:t>
            </a:r>
          </a:p>
        </p:txBody>
      </p:sp>
      <p:sp>
        <p:nvSpPr>
          <p:cNvPr id="76" name="Text Box 68">
            <a:extLst>
              <a:ext uri="{FF2B5EF4-FFF2-40B4-BE49-F238E27FC236}">
                <a16:creationId xmlns:a16="http://schemas.microsoft.com/office/drawing/2014/main" id="{10F7C126-BE1E-4AC2-9CF8-BDA937B57ED1}"/>
              </a:ext>
            </a:extLst>
          </p:cNvPr>
          <p:cNvSpPr txBox="1">
            <a:spLocks noChangeArrowheads="1"/>
          </p:cNvSpPr>
          <p:nvPr/>
        </p:nvSpPr>
        <p:spPr bwMode="auto">
          <a:xfrm>
            <a:off x="4813301" y="228600"/>
            <a:ext cx="272732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dirty="0">
                <a:solidFill>
                  <a:srgbClr val="00B050"/>
                </a:solidFill>
                <a:latin typeface="Calibri" panose="020F0502020204030204" pitchFamily="34" charset="0"/>
              </a:rPr>
              <a:t>THE GOSPEL TARGET</a:t>
            </a:r>
          </a:p>
        </p:txBody>
      </p:sp>
      <p:grpSp>
        <p:nvGrpSpPr>
          <p:cNvPr id="77" name="Group 115">
            <a:extLst>
              <a:ext uri="{FF2B5EF4-FFF2-40B4-BE49-F238E27FC236}">
                <a16:creationId xmlns:a16="http://schemas.microsoft.com/office/drawing/2014/main" id="{80F4D143-C9EA-4E35-91CC-FAA85278C0AA}"/>
              </a:ext>
            </a:extLst>
          </p:cNvPr>
          <p:cNvGrpSpPr>
            <a:grpSpLocks/>
          </p:cNvGrpSpPr>
          <p:nvPr/>
        </p:nvGrpSpPr>
        <p:grpSpPr bwMode="auto">
          <a:xfrm>
            <a:off x="7550149" y="1371613"/>
            <a:ext cx="2947185" cy="3592197"/>
            <a:chOff x="5873749" y="4495746"/>
            <a:chExt cx="2947185" cy="3591828"/>
          </a:xfrm>
        </p:grpSpPr>
        <p:sp>
          <p:nvSpPr>
            <p:cNvPr id="78" name="Text Box 67">
              <a:extLst>
                <a:ext uri="{FF2B5EF4-FFF2-40B4-BE49-F238E27FC236}">
                  <a16:creationId xmlns:a16="http://schemas.microsoft.com/office/drawing/2014/main" id="{9D00478F-B8C9-47F6-8E6D-24E3E50EC710}"/>
                </a:ext>
              </a:extLst>
            </p:cNvPr>
            <p:cNvSpPr txBox="1">
              <a:spLocks noChangeArrowheads="1"/>
            </p:cNvSpPr>
            <p:nvPr/>
          </p:nvSpPr>
          <p:spPr bwMode="auto">
            <a:xfrm>
              <a:off x="5873749" y="7379758"/>
              <a:ext cx="2947185" cy="707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solidFill>
                    <a:srgbClr val="FF0000"/>
                  </a:solidFill>
                  <a:latin typeface="Calibri" panose="020F0502020204030204" pitchFamily="34" charset="0"/>
                </a:rPr>
                <a:t>DEADLY VIRTUES</a:t>
              </a:r>
            </a:p>
            <a:p>
              <a:pPr algn="ctr" eaLnBrk="1" hangingPunct="1"/>
              <a:r>
                <a:rPr lang="en-US" altLang="en-US" b="1" dirty="0">
                  <a:solidFill>
                    <a:srgbClr val="FF0000"/>
                  </a:solidFill>
                  <a:latin typeface="Calibri" panose="020F0502020204030204" pitchFamily="34" charset="0"/>
                </a:rPr>
                <a:t>Death, Sorrow, Misery</a:t>
              </a:r>
              <a:endParaRPr lang="en-US" altLang="en-US" sz="2000" b="1" dirty="0">
                <a:solidFill>
                  <a:srgbClr val="FF0000"/>
                </a:solidFill>
                <a:latin typeface="Calibri" panose="020F0502020204030204" pitchFamily="34" charset="0"/>
              </a:endParaRPr>
            </a:p>
          </p:txBody>
        </p:sp>
        <p:sp>
          <p:nvSpPr>
            <p:cNvPr id="79" name="Rectangle 69">
              <a:extLst>
                <a:ext uri="{FF2B5EF4-FFF2-40B4-BE49-F238E27FC236}">
                  <a16:creationId xmlns:a16="http://schemas.microsoft.com/office/drawing/2014/main" id="{FC1270AB-043D-45C3-A9EF-4316D7EE0CB5}"/>
                </a:ext>
              </a:extLst>
            </p:cNvPr>
            <p:cNvSpPr>
              <a:spLocks noChangeArrowheads="1"/>
            </p:cNvSpPr>
            <p:nvPr/>
          </p:nvSpPr>
          <p:spPr bwMode="auto">
            <a:xfrm>
              <a:off x="6019800" y="4495746"/>
              <a:ext cx="2667000" cy="5334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grpSp>
        <p:nvGrpSpPr>
          <p:cNvPr id="80" name="Group 114">
            <a:extLst>
              <a:ext uri="{FF2B5EF4-FFF2-40B4-BE49-F238E27FC236}">
                <a16:creationId xmlns:a16="http://schemas.microsoft.com/office/drawing/2014/main" id="{F751A0C7-BA91-4485-87ED-1F9D2B4164CF}"/>
              </a:ext>
            </a:extLst>
          </p:cNvPr>
          <p:cNvGrpSpPr>
            <a:grpSpLocks/>
          </p:cNvGrpSpPr>
          <p:nvPr/>
        </p:nvGrpSpPr>
        <p:grpSpPr bwMode="auto">
          <a:xfrm>
            <a:off x="1859765" y="1371612"/>
            <a:ext cx="2953536" cy="3581388"/>
            <a:chOff x="259565" y="4500562"/>
            <a:chExt cx="2953536" cy="3581020"/>
          </a:xfrm>
        </p:grpSpPr>
        <p:sp>
          <p:nvSpPr>
            <p:cNvPr id="81" name="Text Box 66">
              <a:extLst>
                <a:ext uri="{FF2B5EF4-FFF2-40B4-BE49-F238E27FC236}">
                  <a16:creationId xmlns:a16="http://schemas.microsoft.com/office/drawing/2014/main" id="{8AC8B926-8CFA-4F24-9AA7-7258C29A1802}"/>
                </a:ext>
              </a:extLst>
            </p:cNvPr>
            <p:cNvSpPr txBox="1">
              <a:spLocks noChangeArrowheads="1"/>
            </p:cNvSpPr>
            <p:nvPr/>
          </p:nvSpPr>
          <p:spPr bwMode="auto">
            <a:xfrm>
              <a:off x="259565" y="7373766"/>
              <a:ext cx="2953536" cy="707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solidFill>
                    <a:srgbClr val="FF0000"/>
                  </a:solidFill>
                  <a:latin typeface="Calibri" panose="020F0502020204030204" pitchFamily="34" charset="0"/>
                </a:rPr>
                <a:t>DEADLY VICES</a:t>
              </a:r>
            </a:p>
            <a:p>
              <a:pPr algn="ctr" eaLnBrk="1" hangingPunct="1"/>
              <a:r>
                <a:rPr lang="en-US" altLang="en-US" b="1" dirty="0">
                  <a:solidFill>
                    <a:srgbClr val="FF0000"/>
                  </a:solidFill>
                  <a:latin typeface="Calibri" panose="020F0502020204030204" pitchFamily="34" charset="0"/>
                </a:rPr>
                <a:t>Death, Sorrow, Misery</a:t>
              </a:r>
              <a:endParaRPr lang="en-US" altLang="en-US" sz="2000" b="1" dirty="0">
                <a:solidFill>
                  <a:srgbClr val="FF0000"/>
                </a:solidFill>
                <a:latin typeface="Calibri" panose="020F0502020204030204" pitchFamily="34" charset="0"/>
              </a:endParaRPr>
            </a:p>
          </p:txBody>
        </p:sp>
        <p:sp>
          <p:nvSpPr>
            <p:cNvPr id="82" name="Rectangle 71">
              <a:extLst>
                <a:ext uri="{FF2B5EF4-FFF2-40B4-BE49-F238E27FC236}">
                  <a16:creationId xmlns:a16="http://schemas.microsoft.com/office/drawing/2014/main" id="{3C8D9241-CE2E-4272-9C40-8EF5664B68F4}"/>
                </a:ext>
              </a:extLst>
            </p:cNvPr>
            <p:cNvSpPr>
              <a:spLocks noChangeArrowheads="1"/>
            </p:cNvSpPr>
            <p:nvPr/>
          </p:nvSpPr>
          <p:spPr bwMode="auto">
            <a:xfrm>
              <a:off x="381000" y="4500562"/>
              <a:ext cx="2687638" cy="5334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sp>
        <p:nvSpPr>
          <p:cNvPr id="83" name="Text Box 48">
            <a:extLst>
              <a:ext uri="{FF2B5EF4-FFF2-40B4-BE49-F238E27FC236}">
                <a16:creationId xmlns:a16="http://schemas.microsoft.com/office/drawing/2014/main" id="{4EA29841-0307-4F58-9F2E-B78E6CF32EC3}"/>
              </a:ext>
            </a:extLst>
          </p:cNvPr>
          <p:cNvSpPr txBox="1">
            <a:spLocks noChangeArrowheads="1"/>
          </p:cNvSpPr>
          <p:nvPr/>
        </p:nvSpPr>
        <p:spPr bwMode="auto">
          <a:xfrm>
            <a:off x="1859764" y="228600"/>
            <a:ext cx="2940836" cy="707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solidFill>
                  <a:srgbClr val="FF0000"/>
                </a:solidFill>
                <a:latin typeface="Calibri" panose="020F0502020204030204" pitchFamily="34" charset="0"/>
              </a:rPr>
              <a:t>UNDERSHOOTING</a:t>
            </a:r>
          </a:p>
          <a:p>
            <a:pPr algn="ctr" eaLnBrk="1" hangingPunct="1"/>
            <a:r>
              <a:rPr lang="en-US" altLang="en-US" sz="2000" b="1" dirty="0">
                <a:solidFill>
                  <a:srgbClr val="FF0000"/>
                </a:solidFill>
                <a:latin typeface="Calibri" panose="020F0502020204030204" pitchFamily="34" charset="0"/>
              </a:rPr>
              <a:t>THE MARK</a:t>
            </a:r>
          </a:p>
        </p:txBody>
      </p:sp>
      <p:sp>
        <p:nvSpPr>
          <p:cNvPr id="84" name="TextBox 99">
            <a:extLst>
              <a:ext uri="{FF2B5EF4-FFF2-40B4-BE49-F238E27FC236}">
                <a16:creationId xmlns:a16="http://schemas.microsoft.com/office/drawing/2014/main" id="{A94FFD28-DA6D-4B8D-B1B5-647A9A173E66}"/>
              </a:ext>
            </a:extLst>
          </p:cNvPr>
          <p:cNvSpPr txBox="1">
            <a:spLocks noChangeArrowheads="1"/>
          </p:cNvSpPr>
          <p:nvPr/>
        </p:nvSpPr>
        <p:spPr bwMode="auto">
          <a:xfrm>
            <a:off x="2133600" y="6019800"/>
            <a:ext cx="24241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dirty="0">
                <a:solidFill>
                  <a:srgbClr val="FF0000"/>
                </a:solidFill>
                <a:latin typeface="Calibri" panose="020F0502020204030204" pitchFamily="34" charset="0"/>
              </a:rPr>
              <a:t>Destroy the Wicked Who</a:t>
            </a:r>
          </a:p>
          <a:p>
            <a:pPr algn="ctr" eaLnBrk="1" hangingPunct="1"/>
            <a:r>
              <a:rPr lang="en-US" altLang="en-US" sz="1600" dirty="0">
                <a:solidFill>
                  <a:srgbClr val="FF0000"/>
                </a:solidFill>
                <a:latin typeface="Calibri" panose="020F0502020204030204" pitchFamily="34" charset="0"/>
              </a:rPr>
              <a:t>Are Not religiously Inclined</a:t>
            </a:r>
          </a:p>
        </p:txBody>
      </p:sp>
      <p:sp>
        <p:nvSpPr>
          <p:cNvPr id="85" name="TextBox 100">
            <a:extLst>
              <a:ext uri="{FF2B5EF4-FFF2-40B4-BE49-F238E27FC236}">
                <a16:creationId xmlns:a16="http://schemas.microsoft.com/office/drawing/2014/main" id="{DB989062-1895-43BA-AD2E-FF27C2C16A0C}"/>
              </a:ext>
            </a:extLst>
          </p:cNvPr>
          <p:cNvSpPr txBox="1">
            <a:spLocks noChangeArrowheads="1"/>
          </p:cNvSpPr>
          <p:nvPr/>
        </p:nvSpPr>
        <p:spPr bwMode="auto">
          <a:xfrm>
            <a:off x="7813675" y="6019800"/>
            <a:ext cx="2473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dirty="0">
                <a:solidFill>
                  <a:srgbClr val="FF0000"/>
                </a:solidFill>
                <a:latin typeface="Calibri" panose="020F0502020204030204" pitchFamily="34" charset="0"/>
              </a:rPr>
              <a:t>Destroy the Righteous Who</a:t>
            </a:r>
          </a:p>
          <a:p>
            <a:pPr algn="ctr" eaLnBrk="1" hangingPunct="1"/>
            <a:r>
              <a:rPr lang="en-US" altLang="en-US" sz="1600" dirty="0">
                <a:solidFill>
                  <a:srgbClr val="FF0000"/>
                </a:solidFill>
                <a:latin typeface="Calibri" panose="020F0502020204030204" pitchFamily="34" charset="0"/>
              </a:rPr>
              <a:t>Are Religiously Inclined</a:t>
            </a:r>
          </a:p>
        </p:txBody>
      </p:sp>
      <p:sp>
        <p:nvSpPr>
          <p:cNvPr id="86" name="TextBox 109">
            <a:extLst>
              <a:ext uri="{FF2B5EF4-FFF2-40B4-BE49-F238E27FC236}">
                <a16:creationId xmlns:a16="http://schemas.microsoft.com/office/drawing/2014/main" id="{A9EA495D-E4A2-41BE-8E96-267706D3840F}"/>
              </a:ext>
            </a:extLst>
          </p:cNvPr>
          <p:cNvSpPr txBox="1">
            <a:spLocks noChangeArrowheads="1"/>
          </p:cNvSpPr>
          <p:nvPr/>
        </p:nvSpPr>
        <p:spPr bwMode="auto">
          <a:xfrm>
            <a:off x="2913257" y="2374942"/>
            <a:ext cx="1103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dirty="0">
                <a:solidFill>
                  <a:srgbClr val="FF0000"/>
                </a:solidFill>
                <a:latin typeface="Calibri" panose="020F0502020204030204" pitchFamily="34" charset="0"/>
              </a:rPr>
              <a:t>CARNALITY</a:t>
            </a:r>
          </a:p>
          <a:p>
            <a:pPr algn="ctr" eaLnBrk="1" hangingPunct="1"/>
            <a:r>
              <a:rPr lang="en-US" altLang="en-US" sz="1200" dirty="0">
                <a:solidFill>
                  <a:srgbClr val="FF0000"/>
                </a:solidFill>
                <a:latin typeface="Calibri" panose="020F0502020204030204" pitchFamily="34" charset="0"/>
              </a:rPr>
              <a:t>WORLDLINESS</a:t>
            </a:r>
          </a:p>
        </p:txBody>
      </p:sp>
      <p:sp>
        <p:nvSpPr>
          <p:cNvPr id="87" name="TextBox 110">
            <a:extLst>
              <a:ext uri="{FF2B5EF4-FFF2-40B4-BE49-F238E27FC236}">
                <a16:creationId xmlns:a16="http://schemas.microsoft.com/office/drawing/2014/main" id="{480EE546-96AD-48FC-B7F4-A6FA7096A188}"/>
              </a:ext>
            </a:extLst>
          </p:cNvPr>
          <p:cNvSpPr txBox="1">
            <a:spLocks noChangeArrowheads="1"/>
          </p:cNvSpPr>
          <p:nvPr/>
        </p:nvSpPr>
        <p:spPr bwMode="auto">
          <a:xfrm>
            <a:off x="9613226" y="2384252"/>
            <a:ext cx="78098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dirty="0">
                <a:solidFill>
                  <a:srgbClr val="FF0000"/>
                </a:solidFill>
                <a:latin typeface="Calibri" panose="020F0502020204030204" pitchFamily="34" charset="0"/>
              </a:rPr>
              <a:t>FALSE</a:t>
            </a:r>
          </a:p>
          <a:p>
            <a:pPr algn="ctr" eaLnBrk="1" hangingPunct="1"/>
            <a:r>
              <a:rPr lang="en-US" altLang="en-US" sz="1100" dirty="0">
                <a:solidFill>
                  <a:srgbClr val="FF0000"/>
                </a:solidFill>
                <a:latin typeface="Calibri" panose="020F0502020204030204" pitchFamily="34" charset="0"/>
              </a:rPr>
              <a:t>DOCTRINE</a:t>
            </a:r>
          </a:p>
        </p:txBody>
      </p:sp>
      <p:sp>
        <p:nvSpPr>
          <p:cNvPr id="88" name="Rectangle 2">
            <a:extLst>
              <a:ext uri="{FF2B5EF4-FFF2-40B4-BE49-F238E27FC236}">
                <a16:creationId xmlns:a16="http://schemas.microsoft.com/office/drawing/2014/main" id="{63C42E82-69E1-499E-A9F9-3CEF784216B0}"/>
              </a:ext>
            </a:extLst>
          </p:cNvPr>
          <p:cNvSpPr>
            <a:spLocks noChangeArrowheads="1"/>
          </p:cNvSpPr>
          <p:nvPr/>
        </p:nvSpPr>
        <p:spPr bwMode="auto">
          <a:xfrm>
            <a:off x="4935538" y="1371600"/>
            <a:ext cx="2477894" cy="533400"/>
          </a:xfrm>
          <a:prstGeom prst="rect">
            <a:avLst/>
          </a:prstGeom>
          <a:noFill/>
          <a:ln w="381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chemeClr val="bg1"/>
              </a:solidFill>
              <a:latin typeface="Calibri" panose="020F0502020204030204" pitchFamily="34" charset="0"/>
            </a:endParaRPr>
          </a:p>
        </p:txBody>
      </p:sp>
      <p:sp>
        <p:nvSpPr>
          <p:cNvPr id="89" name="Text Box 3">
            <a:extLst>
              <a:ext uri="{FF2B5EF4-FFF2-40B4-BE49-F238E27FC236}">
                <a16:creationId xmlns:a16="http://schemas.microsoft.com/office/drawing/2014/main" id="{74ED8C42-8299-41C4-B78F-5A5A55CDD1C5}"/>
              </a:ext>
            </a:extLst>
          </p:cNvPr>
          <p:cNvSpPr txBox="1">
            <a:spLocks noChangeArrowheads="1"/>
          </p:cNvSpPr>
          <p:nvPr/>
        </p:nvSpPr>
        <p:spPr bwMode="auto">
          <a:xfrm>
            <a:off x="4935538" y="1371600"/>
            <a:ext cx="2473324"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dirty="0">
                <a:latin typeface="Calibri" panose="020F0502020204030204" pitchFamily="34" charset="0"/>
              </a:rPr>
              <a:t>Obedience</a:t>
            </a:r>
          </a:p>
        </p:txBody>
      </p:sp>
      <p:sp>
        <p:nvSpPr>
          <p:cNvPr id="90" name="Text Box 70">
            <a:extLst>
              <a:ext uri="{FF2B5EF4-FFF2-40B4-BE49-F238E27FC236}">
                <a16:creationId xmlns:a16="http://schemas.microsoft.com/office/drawing/2014/main" id="{A12FBE8B-F19C-423D-A699-7278D4E69B50}"/>
              </a:ext>
            </a:extLst>
          </p:cNvPr>
          <p:cNvSpPr txBox="1">
            <a:spLocks noChangeArrowheads="1"/>
          </p:cNvSpPr>
          <p:nvPr/>
        </p:nvSpPr>
        <p:spPr bwMode="auto">
          <a:xfrm>
            <a:off x="7670992" y="1371655"/>
            <a:ext cx="26922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dirty="0">
                <a:latin typeface="Calibri" panose="020F0502020204030204" pitchFamily="34" charset="0"/>
              </a:rPr>
              <a:t>Blind Obedience</a:t>
            </a:r>
          </a:p>
        </p:txBody>
      </p:sp>
      <p:sp>
        <p:nvSpPr>
          <p:cNvPr id="91" name="Text Box 72">
            <a:extLst>
              <a:ext uri="{FF2B5EF4-FFF2-40B4-BE49-F238E27FC236}">
                <a16:creationId xmlns:a16="http://schemas.microsoft.com/office/drawing/2014/main" id="{D6A043F5-5589-4281-9798-B90E62D1E144}"/>
              </a:ext>
            </a:extLst>
          </p:cNvPr>
          <p:cNvSpPr txBox="1">
            <a:spLocks noChangeArrowheads="1"/>
          </p:cNvSpPr>
          <p:nvPr/>
        </p:nvSpPr>
        <p:spPr bwMode="auto">
          <a:xfrm>
            <a:off x="1981200" y="1399956"/>
            <a:ext cx="2659061"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dirty="0">
                <a:latin typeface="Calibri" panose="020F0502020204030204" pitchFamily="34" charset="0"/>
              </a:rPr>
              <a:t>Disobedience</a:t>
            </a:r>
          </a:p>
        </p:txBody>
      </p:sp>
      <p:sp>
        <p:nvSpPr>
          <p:cNvPr id="92" name="Text Box 70">
            <a:extLst>
              <a:ext uri="{FF2B5EF4-FFF2-40B4-BE49-F238E27FC236}">
                <a16:creationId xmlns:a16="http://schemas.microsoft.com/office/drawing/2014/main" id="{1424CF98-6C3C-4B7B-B402-95E037B8C505}"/>
              </a:ext>
            </a:extLst>
          </p:cNvPr>
          <p:cNvSpPr txBox="1">
            <a:spLocks noChangeArrowheads="1"/>
          </p:cNvSpPr>
          <p:nvPr/>
        </p:nvSpPr>
        <p:spPr bwMode="auto">
          <a:xfrm>
            <a:off x="7840566" y="990600"/>
            <a:ext cx="19766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dirty="0">
                <a:latin typeface="Calibri" panose="020F0502020204030204" pitchFamily="34" charset="0"/>
              </a:rPr>
              <a:t>A Religious Vow of:</a:t>
            </a:r>
          </a:p>
        </p:txBody>
      </p:sp>
      <p:cxnSp>
        <p:nvCxnSpPr>
          <p:cNvPr id="93" name="Straight Connector 92">
            <a:extLst>
              <a:ext uri="{FF2B5EF4-FFF2-40B4-BE49-F238E27FC236}">
                <a16:creationId xmlns:a16="http://schemas.microsoft.com/office/drawing/2014/main" id="{B9035456-8B74-4AE3-B60D-36CDC16378A4}"/>
              </a:ext>
            </a:extLst>
          </p:cNvPr>
          <p:cNvCxnSpPr/>
          <p:nvPr/>
        </p:nvCxnSpPr>
        <p:spPr>
          <a:xfrm rot="5400000">
            <a:off x="1373188" y="3429000"/>
            <a:ext cx="6858000" cy="317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C5B3D9F7-F8DF-404D-8518-FEB9171BB882}"/>
              </a:ext>
            </a:extLst>
          </p:cNvPr>
          <p:cNvCxnSpPr/>
          <p:nvPr/>
        </p:nvCxnSpPr>
        <p:spPr>
          <a:xfrm rot="5400000">
            <a:off x="4113212" y="3429000"/>
            <a:ext cx="6858000" cy="317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5" name="Text Box 8">
            <a:extLst>
              <a:ext uri="{FF2B5EF4-FFF2-40B4-BE49-F238E27FC236}">
                <a16:creationId xmlns:a16="http://schemas.microsoft.com/office/drawing/2014/main" id="{3A0ABB7F-4AF9-45C1-9A58-53148D355501}"/>
              </a:ext>
            </a:extLst>
          </p:cNvPr>
          <p:cNvSpPr txBox="1">
            <a:spLocks noChangeArrowheads="1"/>
          </p:cNvSpPr>
          <p:nvPr/>
        </p:nvSpPr>
        <p:spPr bwMode="auto">
          <a:xfrm>
            <a:off x="4806952" y="3953551"/>
            <a:ext cx="2736848"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solidFill>
                  <a:srgbClr val="00B050"/>
                </a:solidFill>
                <a:latin typeface="Calibri" panose="020F0502020204030204" pitchFamily="34" charset="0"/>
              </a:rPr>
              <a:t>CHRIST-LIKE PERFECTION</a:t>
            </a:r>
          </a:p>
          <a:p>
            <a:pPr algn="ctr" eaLnBrk="1" hangingPunct="1"/>
            <a:r>
              <a:rPr lang="en-US" altLang="en-US" b="1" dirty="0">
                <a:solidFill>
                  <a:srgbClr val="00B050"/>
                </a:solidFill>
                <a:latin typeface="Calibri" panose="020F0502020204030204" pitchFamily="34" charset="0"/>
              </a:rPr>
              <a:t>Life, Joy, Happiness</a:t>
            </a:r>
          </a:p>
        </p:txBody>
      </p:sp>
    </p:spTree>
    <p:extLst>
      <p:ext uri="{BB962C8B-B14F-4D97-AF65-F5344CB8AC3E}">
        <p14:creationId xmlns:p14="http://schemas.microsoft.com/office/powerpoint/2010/main" val="217047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8</a:t>
            </a:fld>
            <a:endParaRPr lang="en-US" dirty="0"/>
          </a:p>
        </p:txBody>
      </p:sp>
      <p:sp>
        <p:nvSpPr>
          <p:cNvPr id="5" name="Rectangle 4">
            <a:extLst>
              <a:ext uri="{FF2B5EF4-FFF2-40B4-BE49-F238E27FC236}">
                <a16:creationId xmlns:a16="http://schemas.microsoft.com/office/drawing/2014/main" id="{442669A0-9694-4CAF-924E-CF070D26B2F0}"/>
              </a:ext>
            </a:extLst>
          </p:cNvPr>
          <p:cNvSpPr/>
          <p:nvPr/>
        </p:nvSpPr>
        <p:spPr>
          <a:xfrm>
            <a:off x="1873250" y="241300"/>
            <a:ext cx="8610600" cy="6400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6" name="Group 108">
            <a:extLst>
              <a:ext uri="{FF2B5EF4-FFF2-40B4-BE49-F238E27FC236}">
                <a16:creationId xmlns:a16="http://schemas.microsoft.com/office/drawing/2014/main" id="{27EC7AC8-9883-496A-8FCE-9EE7C998182D}"/>
              </a:ext>
            </a:extLst>
          </p:cNvPr>
          <p:cNvGrpSpPr>
            <a:grpSpLocks/>
          </p:cNvGrpSpPr>
          <p:nvPr/>
        </p:nvGrpSpPr>
        <p:grpSpPr bwMode="auto">
          <a:xfrm>
            <a:off x="7844952" y="2230438"/>
            <a:ext cx="1984847" cy="1350965"/>
            <a:chOff x="5562158" y="2667000"/>
            <a:chExt cx="1985065" cy="1350180"/>
          </a:xfrm>
        </p:grpSpPr>
        <p:pic>
          <p:nvPicPr>
            <p:cNvPr id="7" name="Picture 7" descr="Castle with Wall">
              <a:extLst>
                <a:ext uri="{FF2B5EF4-FFF2-40B4-BE49-F238E27FC236}">
                  <a16:creationId xmlns:a16="http://schemas.microsoft.com/office/drawing/2014/main" id="{D56642EA-166E-448C-9593-36CE41DB350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158" y="2667000"/>
              <a:ext cx="138278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07">
              <a:extLst>
                <a:ext uri="{FF2B5EF4-FFF2-40B4-BE49-F238E27FC236}">
                  <a16:creationId xmlns:a16="http://schemas.microsoft.com/office/drawing/2014/main" id="{3CC389F3-044C-4081-9983-BE733DF51C59}"/>
                </a:ext>
              </a:extLst>
            </p:cNvPr>
            <p:cNvGrpSpPr>
              <a:grpSpLocks/>
            </p:cNvGrpSpPr>
            <p:nvPr/>
          </p:nvGrpSpPr>
          <p:grpSpPr bwMode="auto">
            <a:xfrm>
              <a:off x="6927018" y="3276602"/>
              <a:ext cx="620205" cy="740578"/>
              <a:chOff x="7359983" y="3928241"/>
              <a:chExt cx="2006865" cy="2396359"/>
            </a:xfrm>
          </p:grpSpPr>
          <p:pic>
            <p:nvPicPr>
              <p:cNvPr id="9" name="Picture 9" descr="Monk Praying">
                <a:extLst>
                  <a:ext uri="{FF2B5EF4-FFF2-40B4-BE49-F238E27FC236}">
                    <a16:creationId xmlns:a16="http://schemas.microsoft.com/office/drawing/2014/main" id="{1E65E139-E140-4B8A-A583-6FD6414294E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9983" y="4555484"/>
                <a:ext cx="737032" cy="12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Monk Praying">
                <a:extLst>
                  <a:ext uri="{FF2B5EF4-FFF2-40B4-BE49-F238E27FC236}">
                    <a16:creationId xmlns:a16="http://schemas.microsoft.com/office/drawing/2014/main" id="{B2FBAD9E-F1C6-46C6-B51C-1E3C8498B3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1546" y="4869669"/>
                <a:ext cx="835302" cy="1454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Priest">
                <a:extLst>
                  <a:ext uri="{FF2B5EF4-FFF2-40B4-BE49-F238E27FC236}">
                    <a16:creationId xmlns:a16="http://schemas.microsoft.com/office/drawing/2014/main" id="{1A3BA184-8D5B-499C-B7AD-F46D8F38EDA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1778" y="3928241"/>
                <a:ext cx="866419" cy="19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3" name="Group 4">
            <a:extLst>
              <a:ext uri="{FF2B5EF4-FFF2-40B4-BE49-F238E27FC236}">
                <a16:creationId xmlns:a16="http://schemas.microsoft.com/office/drawing/2014/main" id="{270F2B0E-8FF5-45B1-834A-57E6EB26AB97}"/>
              </a:ext>
            </a:extLst>
          </p:cNvPr>
          <p:cNvGrpSpPr>
            <a:grpSpLocks/>
          </p:cNvGrpSpPr>
          <p:nvPr/>
        </p:nvGrpSpPr>
        <p:grpSpPr bwMode="auto">
          <a:xfrm>
            <a:off x="4857750" y="1828800"/>
            <a:ext cx="1931988" cy="1971675"/>
            <a:chOff x="2358" y="3168"/>
            <a:chExt cx="745" cy="768"/>
          </a:xfrm>
        </p:grpSpPr>
        <p:pic>
          <p:nvPicPr>
            <p:cNvPr id="14" name="Picture 5">
              <a:extLst>
                <a:ext uri="{FF2B5EF4-FFF2-40B4-BE49-F238E27FC236}">
                  <a16:creationId xmlns:a16="http://schemas.microsoft.com/office/drawing/2014/main" id="{DBE4808C-7440-49E1-B987-C12FAF92DCA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48" y="3289"/>
              <a:ext cx="655" cy="64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 name="Rectangle 6">
              <a:extLst>
                <a:ext uri="{FF2B5EF4-FFF2-40B4-BE49-F238E27FC236}">
                  <a16:creationId xmlns:a16="http://schemas.microsoft.com/office/drawing/2014/main" id="{435AE5C8-C730-4E94-BAFA-64B09558ABB2}"/>
                </a:ext>
              </a:extLst>
            </p:cNvPr>
            <p:cNvSpPr>
              <a:spLocks noChangeArrowheads="1"/>
            </p:cNvSpPr>
            <p:nvPr/>
          </p:nvSpPr>
          <p:spPr bwMode="auto">
            <a:xfrm>
              <a:off x="2358" y="3168"/>
              <a:ext cx="96" cy="768"/>
            </a:xfrm>
            <a:prstGeom prst="rect">
              <a:avLst/>
            </a:prstGeom>
            <a:solidFill>
              <a:schemeClr val="bg1"/>
            </a:solidFill>
            <a:ln w="28575" algn="ctr">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sp>
        <p:nvSpPr>
          <p:cNvPr id="16" name="Rectangle 7">
            <a:extLst>
              <a:ext uri="{FF2B5EF4-FFF2-40B4-BE49-F238E27FC236}">
                <a16:creationId xmlns:a16="http://schemas.microsoft.com/office/drawing/2014/main" id="{545807CC-6A5C-4A3C-A6CD-91736EC52EF1}"/>
              </a:ext>
            </a:extLst>
          </p:cNvPr>
          <p:cNvSpPr>
            <a:spLocks noChangeArrowheads="1"/>
          </p:cNvSpPr>
          <p:nvPr/>
        </p:nvSpPr>
        <p:spPr bwMode="auto">
          <a:xfrm>
            <a:off x="4967288" y="2024063"/>
            <a:ext cx="1990725" cy="123825"/>
          </a:xfrm>
          <a:prstGeom prst="rect">
            <a:avLst/>
          </a:prstGeom>
          <a:solidFill>
            <a:schemeClr val="bg1"/>
          </a:solidFill>
          <a:ln w="12700" algn="ctr">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17" name="Text Box 8">
            <a:extLst>
              <a:ext uri="{FF2B5EF4-FFF2-40B4-BE49-F238E27FC236}">
                <a16:creationId xmlns:a16="http://schemas.microsoft.com/office/drawing/2014/main" id="{FC78B1B6-3731-44CD-B6C8-30AA466BBCAF}"/>
              </a:ext>
            </a:extLst>
          </p:cNvPr>
          <p:cNvSpPr txBox="1">
            <a:spLocks noChangeArrowheads="1"/>
          </p:cNvSpPr>
          <p:nvPr/>
        </p:nvSpPr>
        <p:spPr bwMode="auto">
          <a:xfrm>
            <a:off x="4806952" y="3953551"/>
            <a:ext cx="2736848"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solidFill>
                  <a:srgbClr val="00B050"/>
                </a:solidFill>
                <a:latin typeface="Calibri" panose="020F0502020204030204" pitchFamily="34" charset="0"/>
              </a:rPr>
              <a:t>CHRIST-LIKE PERFECTION</a:t>
            </a:r>
          </a:p>
          <a:p>
            <a:pPr algn="ctr" eaLnBrk="1" hangingPunct="1"/>
            <a:r>
              <a:rPr lang="en-US" altLang="en-US" b="1" dirty="0">
                <a:solidFill>
                  <a:srgbClr val="00B050"/>
                </a:solidFill>
                <a:latin typeface="Calibri" panose="020F0502020204030204" pitchFamily="34" charset="0"/>
              </a:rPr>
              <a:t>Life, Joy, Happiness</a:t>
            </a:r>
          </a:p>
        </p:txBody>
      </p:sp>
      <p:grpSp>
        <p:nvGrpSpPr>
          <p:cNvPr id="18" name="Group 9">
            <a:extLst>
              <a:ext uri="{FF2B5EF4-FFF2-40B4-BE49-F238E27FC236}">
                <a16:creationId xmlns:a16="http://schemas.microsoft.com/office/drawing/2014/main" id="{920C8C88-6BBE-4BE2-906F-B05A5EACB4A3}"/>
              </a:ext>
            </a:extLst>
          </p:cNvPr>
          <p:cNvGrpSpPr>
            <a:grpSpLocks/>
          </p:cNvGrpSpPr>
          <p:nvPr/>
        </p:nvGrpSpPr>
        <p:grpSpPr bwMode="auto">
          <a:xfrm>
            <a:off x="4997450" y="1958975"/>
            <a:ext cx="1439863" cy="1314450"/>
            <a:chOff x="2140" y="1330"/>
            <a:chExt cx="907" cy="828"/>
          </a:xfrm>
        </p:grpSpPr>
        <p:grpSp>
          <p:nvGrpSpPr>
            <p:cNvPr id="19" name="Group 10">
              <a:extLst>
                <a:ext uri="{FF2B5EF4-FFF2-40B4-BE49-F238E27FC236}">
                  <a16:creationId xmlns:a16="http://schemas.microsoft.com/office/drawing/2014/main" id="{8FAC021A-AAC5-4C0E-AAA4-640975F13E60}"/>
                </a:ext>
              </a:extLst>
            </p:cNvPr>
            <p:cNvGrpSpPr>
              <a:grpSpLocks/>
            </p:cNvGrpSpPr>
            <p:nvPr/>
          </p:nvGrpSpPr>
          <p:grpSpPr bwMode="auto">
            <a:xfrm rot="-345590">
              <a:off x="2386" y="1330"/>
              <a:ext cx="605" cy="300"/>
              <a:chOff x="768" y="2232"/>
              <a:chExt cx="624" cy="312"/>
            </a:xfrm>
          </p:grpSpPr>
          <p:sp>
            <p:nvSpPr>
              <p:cNvPr id="32" name="Line 11">
                <a:extLst>
                  <a:ext uri="{FF2B5EF4-FFF2-40B4-BE49-F238E27FC236}">
                    <a16:creationId xmlns:a16="http://schemas.microsoft.com/office/drawing/2014/main" id="{7C5C9113-48BA-4E05-A049-0226E5AC54C3}"/>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AutoShape 12">
                <a:extLst>
                  <a:ext uri="{FF2B5EF4-FFF2-40B4-BE49-F238E27FC236}">
                    <a16:creationId xmlns:a16="http://schemas.microsoft.com/office/drawing/2014/main" id="{50B8AE39-D168-49DF-A17D-0F9A034C81DE}"/>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34" name="Line 13">
                <a:extLst>
                  <a:ext uri="{FF2B5EF4-FFF2-40B4-BE49-F238E27FC236}">
                    <a16:creationId xmlns:a16="http://schemas.microsoft.com/office/drawing/2014/main" id="{11A6B2A2-62CF-4537-94C1-7997F39BDAB3}"/>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0" name="Group 14">
              <a:extLst>
                <a:ext uri="{FF2B5EF4-FFF2-40B4-BE49-F238E27FC236}">
                  <a16:creationId xmlns:a16="http://schemas.microsoft.com/office/drawing/2014/main" id="{8AB1A088-0035-489B-A22C-CAC148AEE85A}"/>
                </a:ext>
              </a:extLst>
            </p:cNvPr>
            <p:cNvGrpSpPr>
              <a:grpSpLocks/>
            </p:cNvGrpSpPr>
            <p:nvPr/>
          </p:nvGrpSpPr>
          <p:grpSpPr bwMode="auto">
            <a:xfrm rot="-345590">
              <a:off x="2140" y="1859"/>
              <a:ext cx="605" cy="299"/>
              <a:chOff x="768" y="2232"/>
              <a:chExt cx="624" cy="312"/>
            </a:xfrm>
          </p:grpSpPr>
          <p:sp>
            <p:nvSpPr>
              <p:cNvPr id="29" name="Line 15">
                <a:extLst>
                  <a:ext uri="{FF2B5EF4-FFF2-40B4-BE49-F238E27FC236}">
                    <a16:creationId xmlns:a16="http://schemas.microsoft.com/office/drawing/2014/main" id="{0FCB2459-0B7F-4A76-92BB-2A642FF07351}"/>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AutoShape 16">
                <a:extLst>
                  <a:ext uri="{FF2B5EF4-FFF2-40B4-BE49-F238E27FC236}">
                    <a16:creationId xmlns:a16="http://schemas.microsoft.com/office/drawing/2014/main" id="{6E7D4D75-BAF8-4AC4-B160-56E0CA56703A}"/>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31" name="Line 17">
                <a:extLst>
                  <a:ext uri="{FF2B5EF4-FFF2-40B4-BE49-F238E27FC236}">
                    <a16:creationId xmlns:a16="http://schemas.microsoft.com/office/drawing/2014/main" id="{7276A317-C2D4-4BD8-B97B-3AB1A507A29D}"/>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1" name="Group 18">
              <a:extLst>
                <a:ext uri="{FF2B5EF4-FFF2-40B4-BE49-F238E27FC236}">
                  <a16:creationId xmlns:a16="http://schemas.microsoft.com/office/drawing/2014/main" id="{EE084774-F161-4E22-A483-ECDA58B78518}"/>
                </a:ext>
              </a:extLst>
            </p:cNvPr>
            <p:cNvGrpSpPr>
              <a:grpSpLocks/>
            </p:cNvGrpSpPr>
            <p:nvPr/>
          </p:nvGrpSpPr>
          <p:grpSpPr bwMode="auto">
            <a:xfrm rot="-345590">
              <a:off x="2443" y="1859"/>
              <a:ext cx="604" cy="299"/>
              <a:chOff x="768" y="2232"/>
              <a:chExt cx="624" cy="312"/>
            </a:xfrm>
          </p:grpSpPr>
          <p:sp>
            <p:nvSpPr>
              <p:cNvPr id="26" name="Line 19">
                <a:extLst>
                  <a:ext uri="{FF2B5EF4-FFF2-40B4-BE49-F238E27FC236}">
                    <a16:creationId xmlns:a16="http://schemas.microsoft.com/office/drawing/2014/main" id="{6535E796-27A6-483C-8E50-9E2733CDD58D}"/>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AutoShape 20">
                <a:extLst>
                  <a:ext uri="{FF2B5EF4-FFF2-40B4-BE49-F238E27FC236}">
                    <a16:creationId xmlns:a16="http://schemas.microsoft.com/office/drawing/2014/main" id="{9AC8C8E8-8065-4AEF-ABF2-167857732795}"/>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28" name="Line 21">
                <a:extLst>
                  <a:ext uri="{FF2B5EF4-FFF2-40B4-BE49-F238E27FC236}">
                    <a16:creationId xmlns:a16="http://schemas.microsoft.com/office/drawing/2014/main" id="{39B7661A-7722-4807-A5BD-1D750E92AFEB}"/>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2" name="Group 22">
              <a:extLst>
                <a:ext uri="{FF2B5EF4-FFF2-40B4-BE49-F238E27FC236}">
                  <a16:creationId xmlns:a16="http://schemas.microsoft.com/office/drawing/2014/main" id="{73C6B159-5F87-4A45-AFA8-1ABF41B9F22B}"/>
                </a:ext>
              </a:extLst>
            </p:cNvPr>
            <p:cNvGrpSpPr>
              <a:grpSpLocks/>
            </p:cNvGrpSpPr>
            <p:nvPr/>
          </p:nvGrpSpPr>
          <p:grpSpPr bwMode="auto">
            <a:xfrm rot="-345590">
              <a:off x="2241" y="1389"/>
              <a:ext cx="605" cy="299"/>
              <a:chOff x="768" y="2232"/>
              <a:chExt cx="624" cy="312"/>
            </a:xfrm>
          </p:grpSpPr>
          <p:sp>
            <p:nvSpPr>
              <p:cNvPr id="23" name="Line 23">
                <a:extLst>
                  <a:ext uri="{FF2B5EF4-FFF2-40B4-BE49-F238E27FC236}">
                    <a16:creationId xmlns:a16="http://schemas.microsoft.com/office/drawing/2014/main" id="{B223E4F5-C21A-4CE8-87DE-493DCFA7A6E0}"/>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AutoShape 24">
                <a:extLst>
                  <a:ext uri="{FF2B5EF4-FFF2-40B4-BE49-F238E27FC236}">
                    <a16:creationId xmlns:a16="http://schemas.microsoft.com/office/drawing/2014/main" id="{04FB6C51-8B90-45EE-8D23-FE92817EAC91}"/>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25" name="Line 25">
                <a:extLst>
                  <a:ext uri="{FF2B5EF4-FFF2-40B4-BE49-F238E27FC236}">
                    <a16:creationId xmlns:a16="http://schemas.microsoft.com/office/drawing/2014/main" id="{B4814411-214A-4B0F-A1EC-18D8C7A32664}"/>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35" name="Freeform 26">
            <a:extLst>
              <a:ext uri="{FF2B5EF4-FFF2-40B4-BE49-F238E27FC236}">
                <a16:creationId xmlns:a16="http://schemas.microsoft.com/office/drawing/2014/main" id="{B93BA112-451B-4A5B-BC0E-D53420FCE9FD}"/>
              </a:ext>
            </a:extLst>
          </p:cNvPr>
          <p:cNvSpPr>
            <a:spLocks/>
          </p:cNvSpPr>
          <p:nvPr/>
        </p:nvSpPr>
        <p:spPr bwMode="auto">
          <a:xfrm>
            <a:off x="2598738" y="3554413"/>
            <a:ext cx="7840662" cy="403225"/>
          </a:xfrm>
          <a:custGeom>
            <a:avLst/>
            <a:gdLst>
              <a:gd name="T0" fmla="*/ 0 w 4944"/>
              <a:gd name="T1" fmla="*/ 2147483647 h 256"/>
              <a:gd name="T2" fmla="*/ 2147483647 w 4944"/>
              <a:gd name="T3" fmla="*/ 2147483647 h 256"/>
              <a:gd name="T4" fmla="*/ 2147483647 w 4944"/>
              <a:gd name="T5" fmla="*/ 2147483647 h 256"/>
              <a:gd name="T6" fmla="*/ 2147483647 w 4944"/>
              <a:gd name="T7" fmla="*/ 2147483647 h 256"/>
              <a:gd name="T8" fmla="*/ 2147483647 w 4944"/>
              <a:gd name="T9" fmla="*/ 2147483647 h 256"/>
              <a:gd name="T10" fmla="*/ 2147483647 w 4944"/>
              <a:gd name="T11" fmla="*/ 2147483647 h 256"/>
              <a:gd name="T12" fmla="*/ 2147483647 w 4944"/>
              <a:gd name="T13" fmla="*/ 2147483647 h 256"/>
              <a:gd name="T14" fmla="*/ 2147483647 w 4944"/>
              <a:gd name="T15" fmla="*/ 2147483647 h 256"/>
              <a:gd name="T16" fmla="*/ 0 60000 65536"/>
              <a:gd name="T17" fmla="*/ 0 60000 65536"/>
              <a:gd name="T18" fmla="*/ 0 60000 65536"/>
              <a:gd name="T19" fmla="*/ 0 60000 65536"/>
              <a:gd name="T20" fmla="*/ 0 60000 65536"/>
              <a:gd name="T21" fmla="*/ 0 60000 65536"/>
              <a:gd name="T22" fmla="*/ 0 60000 65536"/>
              <a:gd name="T23" fmla="*/ 0 60000 65536"/>
              <a:gd name="T24" fmla="*/ 0 w 4944"/>
              <a:gd name="T25" fmla="*/ 0 h 256"/>
              <a:gd name="T26" fmla="*/ 4944 w 4944"/>
              <a:gd name="T27" fmla="*/ 256 h 2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44" h="256">
                <a:moveTo>
                  <a:pt x="0" y="64"/>
                </a:moveTo>
                <a:cubicBezTo>
                  <a:pt x="392" y="128"/>
                  <a:pt x="784" y="192"/>
                  <a:pt x="1008" y="208"/>
                </a:cubicBezTo>
                <a:cubicBezTo>
                  <a:pt x="1232" y="224"/>
                  <a:pt x="1248" y="176"/>
                  <a:pt x="1344" y="160"/>
                </a:cubicBezTo>
                <a:cubicBezTo>
                  <a:pt x="1440" y="144"/>
                  <a:pt x="1480" y="120"/>
                  <a:pt x="1584" y="112"/>
                </a:cubicBezTo>
                <a:cubicBezTo>
                  <a:pt x="1688" y="104"/>
                  <a:pt x="1848" y="104"/>
                  <a:pt x="1968" y="112"/>
                </a:cubicBezTo>
                <a:cubicBezTo>
                  <a:pt x="2088" y="120"/>
                  <a:pt x="2160" y="176"/>
                  <a:pt x="2304" y="160"/>
                </a:cubicBezTo>
                <a:cubicBezTo>
                  <a:pt x="2448" y="144"/>
                  <a:pt x="2392" y="0"/>
                  <a:pt x="2832" y="16"/>
                </a:cubicBezTo>
                <a:cubicBezTo>
                  <a:pt x="3272" y="32"/>
                  <a:pt x="4592" y="216"/>
                  <a:pt x="4944" y="25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6" name="Group 27">
            <a:extLst>
              <a:ext uri="{FF2B5EF4-FFF2-40B4-BE49-F238E27FC236}">
                <a16:creationId xmlns:a16="http://schemas.microsoft.com/office/drawing/2014/main" id="{164F942C-CDEF-4FD9-8E5E-E998D914231C}"/>
              </a:ext>
            </a:extLst>
          </p:cNvPr>
          <p:cNvGrpSpPr>
            <a:grpSpLocks/>
          </p:cNvGrpSpPr>
          <p:nvPr/>
        </p:nvGrpSpPr>
        <p:grpSpPr bwMode="auto">
          <a:xfrm>
            <a:off x="1981200" y="2784475"/>
            <a:ext cx="2544763" cy="1216025"/>
            <a:chOff x="240" y="1850"/>
            <a:chExt cx="1603" cy="766"/>
          </a:xfrm>
        </p:grpSpPr>
        <p:grpSp>
          <p:nvGrpSpPr>
            <p:cNvPr id="37" name="Group 28">
              <a:extLst>
                <a:ext uri="{FF2B5EF4-FFF2-40B4-BE49-F238E27FC236}">
                  <a16:creationId xmlns:a16="http://schemas.microsoft.com/office/drawing/2014/main" id="{E51CAA29-3CE0-4EE0-8031-22A0CC47E0AC}"/>
                </a:ext>
              </a:extLst>
            </p:cNvPr>
            <p:cNvGrpSpPr>
              <a:grpSpLocks/>
            </p:cNvGrpSpPr>
            <p:nvPr/>
          </p:nvGrpSpPr>
          <p:grpSpPr bwMode="auto">
            <a:xfrm rot="1801102">
              <a:off x="240" y="2096"/>
              <a:ext cx="719" cy="356"/>
              <a:chOff x="768" y="2232"/>
              <a:chExt cx="624" cy="312"/>
            </a:xfrm>
          </p:grpSpPr>
          <p:sp>
            <p:nvSpPr>
              <p:cNvPr id="54" name="Line 29">
                <a:extLst>
                  <a:ext uri="{FF2B5EF4-FFF2-40B4-BE49-F238E27FC236}">
                    <a16:creationId xmlns:a16="http://schemas.microsoft.com/office/drawing/2014/main" id="{AC22A7E8-E5CA-40F8-813B-E8636A383AD0}"/>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 name="AutoShape 30">
                <a:extLst>
                  <a:ext uri="{FF2B5EF4-FFF2-40B4-BE49-F238E27FC236}">
                    <a16:creationId xmlns:a16="http://schemas.microsoft.com/office/drawing/2014/main" id="{C26ADFCE-D40D-4B88-B00D-666F5E6BBDDE}"/>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56" name="Line 31">
                <a:extLst>
                  <a:ext uri="{FF2B5EF4-FFF2-40B4-BE49-F238E27FC236}">
                    <a16:creationId xmlns:a16="http://schemas.microsoft.com/office/drawing/2014/main" id="{11DC0C0B-0BF8-4315-955F-D2F2A4350A32}"/>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8" name="Group 32">
              <a:extLst>
                <a:ext uri="{FF2B5EF4-FFF2-40B4-BE49-F238E27FC236}">
                  <a16:creationId xmlns:a16="http://schemas.microsoft.com/office/drawing/2014/main" id="{1F888B14-7042-4B74-ABAF-EC3EABCC9993}"/>
                </a:ext>
              </a:extLst>
            </p:cNvPr>
            <p:cNvGrpSpPr>
              <a:grpSpLocks/>
            </p:cNvGrpSpPr>
            <p:nvPr/>
          </p:nvGrpSpPr>
          <p:grpSpPr bwMode="auto">
            <a:xfrm rot="1801102">
              <a:off x="1124" y="2068"/>
              <a:ext cx="719" cy="356"/>
              <a:chOff x="768" y="2232"/>
              <a:chExt cx="624" cy="312"/>
            </a:xfrm>
          </p:grpSpPr>
          <p:sp>
            <p:nvSpPr>
              <p:cNvPr id="51" name="Line 33">
                <a:extLst>
                  <a:ext uri="{FF2B5EF4-FFF2-40B4-BE49-F238E27FC236}">
                    <a16:creationId xmlns:a16="http://schemas.microsoft.com/office/drawing/2014/main" id="{9D5F37A9-FDA1-4A97-92C9-1A3BB26FE4EE}"/>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 name="AutoShape 34">
                <a:extLst>
                  <a:ext uri="{FF2B5EF4-FFF2-40B4-BE49-F238E27FC236}">
                    <a16:creationId xmlns:a16="http://schemas.microsoft.com/office/drawing/2014/main" id="{E761BF62-1415-42D7-AFB7-145C8360D4B4}"/>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53" name="Line 35">
                <a:extLst>
                  <a:ext uri="{FF2B5EF4-FFF2-40B4-BE49-F238E27FC236}">
                    <a16:creationId xmlns:a16="http://schemas.microsoft.com/office/drawing/2014/main" id="{C630E184-D07F-4ED5-B056-466A05187488}"/>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9" name="Group 36">
              <a:extLst>
                <a:ext uri="{FF2B5EF4-FFF2-40B4-BE49-F238E27FC236}">
                  <a16:creationId xmlns:a16="http://schemas.microsoft.com/office/drawing/2014/main" id="{5A1F0125-88F2-4953-AA93-AA17BD58A624}"/>
                </a:ext>
              </a:extLst>
            </p:cNvPr>
            <p:cNvGrpSpPr>
              <a:grpSpLocks/>
            </p:cNvGrpSpPr>
            <p:nvPr/>
          </p:nvGrpSpPr>
          <p:grpSpPr bwMode="auto">
            <a:xfrm rot="2712556">
              <a:off x="369" y="2026"/>
              <a:ext cx="712" cy="359"/>
              <a:chOff x="768" y="2232"/>
              <a:chExt cx="624" cy="312"/>
            </a:xfrm>
          </p:grpSpPr>
          <p:sp>
            <p:nvSpPr>
              <p:cNvPr id="48" name="Line 37">
                <a:extLst>
                  <a:ext uri="{FF2B5EF4-FFF2-40B4-BE49-F238E27FC236}">
                    <a16:creationId xmlns:a16="http://schemas.microsoft.com/office/drawing/2014/main" id="{0A165133-C670-4DEC-B2D8-DFE97F414BEA}"/>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AutoShape 38">
                <a:extLst>
                  <a:ext uri="{FF2B5EF4-FFF2-40B4-BE49-F238E27FC236}">
                    <a16:creationId xmlns:a16="http://schemas.microsoft.com/office/drawing/2014/main" id="{B9BF16B1-24A0-465F-A145-A5845DEF1F61}"/>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50" name="Line 39">
                <a:extLst>
                  <a:ext uri="{FF2B5EF4-FFF2-40B4-BE49-F238E27FC236}">
                    <a16:creationId xmlns:a16="http://schemas.microsoft.com/office/drawing/2014/main" id="{D7FCE428-5357-48CE-848C-36ACA24287A0}"/>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0" name="Group 40">
              <a:extLst>
                <a:ext uri="{FF2B5EF4-FFF2-40B4-BE49-F238E27FC236}">
                  <a16:creationId xmlns:a16="http://schemas.microsoft.com/office/drawing/2014/main" id="{D9A85507-239A-4AFB-9647-E28925D58D02}"/>
                </a:ext>
              </a:extLst>
            </p:cNvPr>
            <p:cNvGrpSpPr>
              <a:grpSpLocks/>
            </p:cNvGrpSpPr>
            <p:nvPr/>
          </p:nvGrpSpPr>
          <p:grpSpPr bwMode="auto">
            <a:xfrm rot="1801102">
              <a:off x="351" y="2206"/>
              <a:ext cx="719" cy="356"/>
              <a:chOff x="768" y="2232"/>
              <a:chExt cx="624" cy="312"/>
            </a:xfrm>
          </p:grpSpPr>
          <p:sp>
            <p:nvSpPr>
              <p:cNvPr id="45" name="Line 41">
                <a:extLst>
                  <a:ext uri="{FF2B5EF4-FFF2-40B4-BE49-F238E27FC236}">
                    <a16:creationId xmlns:a16="http://schemas.microsoft.com/office/drawing/2014/main" id="{D5D202B0-B5CE-4A0B-BDEF-A6EFE1B22969}"/>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 name="AutoShape 42">
                <a:extLst>
                  <a:ext uri="{FF2B5EF4-FFF2-40B4-BE49-F238E27FC236}">
                    <a16:creationId xmlns:a16="http://schemas.microsoft.com/office/drawing/2014/main" id="{04B3B0BA-F280-4245-927D-EB8FE674A339}"/>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47" name="Line 43">
                <a:extLst>
                  <a:ext uri="{FF2B5EF4-FFF2-40B4-BE49-F238E27FC236}">
                    <a16:creationId xmlns:a16="http://schemas.microsoft.com/office/drawing/2014/main" id="{A5459303-0414-4865-A630-1F77B97B62C0}"/>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1" name="Group 44">
              <a:extLst>
                <a:ext uri="{FF2B5EF4-FFF2-40B4-BE49-F238E27FC236}">
                  <a16:creationId xmlns:a16="http://schemas.microsoft.com/office/drawing/2014/main" id="{38B24A04-36C8-4BA5-AF6D-D76378695180}"/>
                </a:ext>
              </a:extLst>
            </p:cNvPr>
            <p:cNvGrpSpPr>
              <a:grpSpLocks/>
            </p:cNvGrpSpPr>
            <p:nvPr/>
          </p:nvGrpSpPr>
          <p:grpSpPr bwMode="auto">
            <a:xfrm rot="2712556">
              <a:off x="1279" y="2080"/>
              <a:ext cx="712" cy="360"/>
              <a:chOff x="768" y="2232"/>
              <a:chExt cx="624" cy="312"/>
            </a:xfrm>
          </p:grpSpPr>
          <p:sp>
            <p:nvSpPr>
              <p:cNvPr id="42" name="Line 45">
                <a:extLst>
                  <a:ext uri="{FF2B5EF4-FFF2-40B4-BE49-F238E27FC236}">
                    <a16:creationId xmlns:a16="http://schemas.microsoft.com/office/drawing/2014/main" id="{5B2DD656-C6DD-4570-9CF0-3D016DF612CD}"/>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AutoShape 46">
                <a:extLst>
                  <a:ext uri="{FF2B5EF4-FFF2-40B4-BE49-F238E27FC236}">
                    <a16:creationId xmlns:a16="http://schemas.microsoft.com/office/drawing/2014/main" id="{948EA16B-65E1-4132-B403-CC048DA3051C}"/>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44" name="Line 47">
                <a:extLst>
                  <a:ext uri="{FF2B5EF4-FFF2-40B4-BE49-F238E27FC236}">
                    <a16:creationId xmlns:a16="http://schemas.microsoft.com/office/drawing/2014/main" id="{63D582A5-03C7-492D-BD8A-38666A03D654}"/>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57" name="Group 49">
            <a:extLst>
              <a:ext uri="{FF2B5EF4-FFF2-40B4-BE49-F238E27FC236}">
                <a16:creationId xmlns:a16="http://schemas.microsoft.com/office/drawing/2014/main" id="{E8B3A9B8-1557-4D5D-AAC4-8CED2AADC113}"/>
              </a:ext>
            </a:extLst>
          </p:cNvPr>
          <p:cNvGrpSpPr>
            <a:grpSpLocks/>
          </p:cNvGrpSpPr>
          <p:nvPr/>
        </p:nvGrpSpPr>
        <p:grpSpPr bwMode="auto">
          <a:xfrm rot="1801102">
            <a:off x="7331075" y="3111500"/>
            <a:ext cx="1139825" cy="565150"/>
            <a:chOff x="768" y="2232"/>
            <a:chExt cx="624" cy="312"/>
          </a:xfrm>
        </p:grpSpPr>
        <p:sp>
          <p:nvSpPr>
            <p:cNvPr id="58" name="Line 50">
              <a:extLst>
                <a:ext uri="{FF2B5EF4-FFF2-40B4-BE49-F238E27FC236}">
                  <a16:creationId xmlns:a16="http://schemas.microsoft.com/office/drawing/2014/main" id="{5C81C21D-B0DA-4547-8565-212DB48642F8}"/>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 name="AutoShape 51">
              <a:extLst>
                <a:ext uri="{FF2B5EF4-FFF2-40B4-BE49-F238E27FC236}">
                  <a16:creationId xmlns:a16="http://schemas.microsoft.com/office/drawing/2014/main" id="{F2369B9A-FF8F-43CB-AB90-97A13D961322}"/>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60" name="Line 52">
              <a:extLst>
                <a:ext uri="{FF2B5EF4-FFF2-40B4-BE49-F238E27FC236}">
                  <a16:creationId xmlns:a16="http://schemas.microsoft.com/office/drawing/2014/main" id="{D69B1726-110B-4E82-8FB9-8AE40AC19E0B}"/>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1" name="Group 53">
            <a:extLst>
              <a:ext uri="{FF2B5EF4-FFF2-40B4-BE49-F238E27FC236}">
                <a16:creationId xmlns:a16="http://schemas.microsoft.com/office/drawing/2014/main" id="{1D4F7A80-C1C8-4874-9ECF-5D05CD7E19E2}"/>
              </a:ext>
            </a:extLst>
          </p:cNvPr>
          <p:cNvGrpSpPr>
            <a:grpSpLocks/>
          </p:cNvGrpSpPr>
          <p:nvPr/>
        </p:nvGrpSpPr>
        <p:grpSpPr bwMode="auto">
          <a:xfrm rot="1801102">
            <a:off x="8294688" y="3130550"/>
            <a:ext cx="1141412" cy="565150"/>
            <a:chOff x="768" y="2232"/>
            <a:chExt cx="624" cy="312"/>
          </a:xfrm>
        </p:grpSpPr>
        <p:sp>
          <p:nvSpPr>
            <p:cNvPr id="62" name="Line 54">
              <a:extLst>
                <a:ext uri="{FF2B5EF4-FFF2-40B4-BE49-F238E27FC236}">
                  <a16:creationId xmlns:a16="http://schemas.microsoft.com/office/drawing/2014/main" id="{747246A2-12A5-4B85-B67F-B419862AA334}"/>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 name="AutoShape 55">
              <a:extLst>
                <a:ext uri="{FF2B5EF4-FFF2-40B4-BE49-F238E27FC236}">
                  <a16:creationId xmlns:a16="http://schemas.microsoft.com/office/drawing/2014/main" id="{DA2A4484-AE0E-475B-A68C-3DED318889A8}"/>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64" name="Line 56">
              <a:extLst>
                <a:ext uri="{FF2B5EF4-FFF2-40B4-BE49-F238E27FC236}">
                  <a16:creationId xmlns:a16="http://schemas.microsoft.com/office/drawing/2014/main" id="{ECAAAAAA-C811-47CE-8889-71A3FB8ACC41}"/>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5" name="Group 57">
            <a:extLst>
              <a:ext uri="{FF2B5EF4-FFF2-40B4-BE49-F238E27FC236}">
                <a16:creationId xmlns:a16="http://schemas.microsoft.com/office/drawing/2014/main" id="{9BEDB002-BDF9-424A-BAEE-1BD7E964E620}"/>
              </a:ext>
            </a:extLst>
          </p:cNvPr>
          <p:cNvGrpSpPr>
            <a:grpSpLocks/>
          </p:cNvGrpSpPr>
          <p:nvPr/>
        </p:nvGrpSpPr>
        <p:grpSpPr bwMode="auto">
          <a:xfrm rot="2712556">
            <a:off x="7577931" y="2977357"/>
            <a:ext cx="1127125" cy="569912"/>
            <a:chOff x="768" y="2232"/>
            <a:chExt cx="624" cy="312"/>
          </a:xfrm>
        </p:grpSpPr>
        <p:sp>
          <p:nvSpPr>
            <p:cNvPr id="66" name="Line 58">
              <a:extLst>
                <a:ext uri="{FF2B5EF4-FFF2-40B4-BE49-F238E27FC236}">
                  <a16:creationId xmlns:a16="http://schemas.microsoft.com/office/drawing/2014/main" id="{65A64CF1-A970-472A-B70D-F7FC2208E89A}"/>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 name="AutoShape 59">
              <a:extLst>
                <a:ext uri="{FF2B5EF4-FFF2-40B4-BE49-F238E27FC236}">
                  <a16:creationId xmlns:a16="http://schemas.microsoft.com/office/drawing/2014/main" id="{CA0C6644-2CB9-48BD-8B6B-56DCF9EBB365}"/>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68" name="Line 60">
              <a:extLst>
                <a:ext uri="{FF2B5EF4-FFF2-40B4-BE49-F238E27FC236}">
                  <a16:creationId xmlns:a16="http://schemas.microsoft.com/office/drawing/2014/main" id="{8C9A4434-1E68-4ABA-A7F0-A6F6003C8F24}"/>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9" name="Group 61">
            <a:extLst>
              <a:ext uri="{FF2B5EF4-FFF2-40B4-BE49-F238E27FC236}">
                <a16:creationId xmlns:a16="http://schemas.microsoft.com/office/drawing/2014/main" id="{E0E876DB-9AEF-4745-9B85-3DE4DDEEE69E}"/>
              </a:ext>
            </a:extLst>
          </p:cNvPr>
          <p:cNvGrpSpPr>
            <a:grpSpLocks/>
          </p:cNvGrpSpPr>
          <p:nvPr/>
        </p:nvGrpSpPr>
        <p:grpSpPr bwMode="auto">
          <a:xfrm rot="2712556">
            <a:off x="9243219" y="3239294"/>
            <a:ext cx="1130300" cy="569912"/>
            <a:chOff x="768" y="2232"/>
            <a:chExt cx="624" cy="312"/>
          </a:xfrm>
        </p:grpSpPr>
        <p:sp>
          <p:nvSpPr>
            <p:cNvPr id="70" name="Line 62">
              <a:extLst>
                <a:ext uri="{FF2B5EF4-FFF2-40B4-BE49-F238E27FC236}">
                  <a16:creationId xmlns:a16="http://schemas.microsoft.com/office/drawing/2014/main" id="{31FDF170-0ADC-49E2-A5FF-28190A5CBBC1}"/>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 name="AutoShape 63">
              <a:extLst>
                <a:ext uri="{FF2B5EF4-FFF2-40B4-BE49-F238E27FC236}">
                  <a16:creationId xmlns:a16="http://schemas.microsoft.com/office/drawing/2014/main" id="{A844C99B-408E-4B96-BA21-F8278DAEE49C}"/>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72" name="Line 64">
              <a:extLst>
                <a:ext uri="{FF2B5EF4-FFF2-40B4-BE49-F238E27FC236}">
                  <a16:creationId xmlns:a16="http://schemas.microsoft.com/office/drawing/2014/main" id="{41761528-EF7B-4032-8194-EB4986E7D6C4}"/>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3" name="Text Box 65">
            <a:extLst>
              <a:ext uri="{FF2B5EF4-FFF2-40B4-BE49-F238E27FC236}">
                <a16:creationId xmlns:a16="http://schemas.microsoft.com/office/drawing/2014/main" id="{55647E34-F9C3-4E67-B349-0E0278D34C4D}"/>
              </a:ext>
            </a:extLst>
          </p:cNvPr>
          <p:cNvSpPr txBox="1">
            <a:spLocks noChangeArrowheads="1"/>
          </p:cNvSpPr>
          <p:nvPr/>
        </p:nvSpPr>
        <p:spPr bwMode="auto">
          <a:xfrm>
            <a:off x="7557287" y="228600"/>
            <a:ext cx="2940049"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solidFill>
                  <a:srgbClr val="FF0000"/>
                </a:solidFill>
                <a:latin typeface="Calibri" panose="020F0502020204030204" pitchFamily="34" charset="0"/>
              </a:rPr>
              <a:t>OVERSHOOTING</a:t>
            </a:r>
          </a:p>
          <a:p>
            <a:pPr algn="ctr" eaLnBrk="1" hangingPunct="1"/>
            <a:r>
              <a:rPr lang="en-US" altLang="en-US" sz="2000" b="1" dirty="0">
                <a:solidFill>
                  <a:srgbClr val="FF0000"/>
                </a:solidFill>
                <a:latin typeface="Calibri" panose="020F0502020204030204" pitchFamily="34" charset="0"/>
              </a:rPr>
              <a:t>THE MARK</a:t>
            </a:r>
          </a:p>
        </p:txBody>
      </p:sp>
      <p:sp>
        <p:nvSpPr>
          <p:cNvPr id="74" name="Text Box 68">
            <a:extLst>
              <a:ext uri="{FF2B5EF4-FFF2-40B4-BE49-F238E27FC236}">
                <a16:creationId xmlns:a16="http://schemas.microsoft.com/office/drawing/2014/main" id="{D358ADC0-FE48-4079-BEDA-153DB728D68E}"/>
              </a:ext>
            </a:extLst>
          </p:cNvPr>
          <p:cNvSpPr txBox="1">
            <a:spLocks noChangeArrowheads="1"/>
          </p:cNvSpPr>
          <p:nvPr/>
        </p:nvSpPr>
        <p:spPr bwMode="auto">
          <a:xfrm>
            <a:off x="4813301" y="228600"/>
            <a:ext cx="272732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dirty="0">
                <a:solidFill>
                  <a:srgbClr val="00B050"/>
                </a:solidFill>
                <a:latin typeface="Calibri" panose="020F0502020204030204" pitchFamily="34" charset="0"/>
              </a:rPr>
              <a:t>THE GOSPEL TARGET</a:t>
            </a:r>
          </a:p>
        </p:txBody>
      </p:sp>
      <p:grpSp>
        <p:nvGrpSpPr>
          <p:cNvPr id="75" name="Group 115">
            <a:extLst>
              <a:ext uri="{FF2B5EF4-FFF2-40B4-BE49-F238E27FC236}">
                <a16:creationId xmlns:a16="http://schemas.microsoft.com/office/drawing/2014/main" id="{4B987FBB-BF1D-4022-9C6A-F6A1078F49D2}"/>
              </a:ext>
            </a:extLst>
          </p:cNvPr>
          <p:cNvGrpSpPr>
            <a:grpSpLocks/>
          </p:cNvGrpSpPr>
          <p:nvPr/>
        </p:nvGrpSpPr>
        <p:grpSpPr bwMode="auto">
          <a:xfrm>
            <a:off x="7550149" y="1371613"/>
            <a:ext cx="2947185" cy="3592197"/>
            <a:chOff x="5873749" y="4495746"/>
            <a:chExt cx="2947185" cy="3591828"/>
          </a:xfrm>
        </p:grpSpPr>
        <p:sp>
          <p:nvSpPr>
            <p:cNvPr id="76" name="Text Box 67">
              <a:extLst>
                <a:ext uri="{FF2B5EF4-FFF2-40B4-BE49-F238E27FC236}">
                  <a16:creationId xmlns:a16="http://schemas.microsoft.com/office/drawing/2014/main" id="{955456D5-E3BB-4307-83E4-DAC7B25F574B}"/>
                </a:ext>
              </a:extLst>
            </p:cNvPr>
            <p:cNvSpPr txBox="1">
              <a:spLocks noChangeArrowheads="1"/>
            </p:cNvSpPr>
            <p:nvPr/>
          </p:nvSpPr>
          <p:spPr bwMode="auto">
            <a:xfrm>
              <a:off x="5873749" y="7379758"/>
              <a:ext cx="2947185" cy="707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solidFill>
                    <a:srgbClr val="FF0000"/>
                  </a:solidFill>
                  <a:latin typeface="Calibri" panose="020F0502020204030204" pitchFamily="34" charset="0"/>
                </a:rPr>
                <a:t>DEADLY VIRTUES</a:t>
              </a:r>
            </a:p>
            <a:p>
              <a:pPr algn="ctr" eaLnBrk="1" hangingPunct="1"/>
              <a:r>
                <a:rPr lang="en-US" altLang="en-US" b="1" dirty="0">
                  <a:solidFill>
                    <a:srgbClr val="FF0000"/>
                  </a:solidFill>
                  <a:latin typeface="Calibri" panose="020F0502020204030204" pitchFamily="34" charset="0"/>
                </a:rPr>
                <a:t>Death, Sorrow, Misery</a:t>
              </a:r>
              <a:endParaRPr lang="en-US" altLang="en-US" sz="2000" b="1" dirty="0">
                <a:solidFill>
                  <a:srgbClr val="FF0000"/>
                </a:solidFill>
                <a:latin typeface="Calibri" panose="020F0502020204030204" pitchFamily="34" charset="0"/>
              </a:endParaRPr>
            </a:p>
          </p:txBody>
        </p:sp>
        <p:sp>
          <p:nvSpPr>
            <p:cNvPr id="77" name="Rectangle 69">
              <a:extLst>
                <a:ext uri="{FF2B5EF4-FFF2-40B4-BE49-F238E27FC236}">
                  <a16:creationId xmlns:a16="http://schemas.microsoft.com/office/drawing/2014/main" id="{2740D50C-B8FA-471C-B370-AC579A32EEC0}"/>
                </a:ext>
              </a:extLst>
            </p:cNvPr>
            <p:cNvSpPr>
              <a:spLocks noChangeArrowheads="1"/>
            </p:cNvSpPr>
            <p:nvPr/>
          </p:nvSpPr>
          <p:spPr bwMode="auto">
            <a:xfrm>
              <a:off x="6019800" y="4495746"/>
              <a:ext cx="2667000" cy="5334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grpSp>
        <p:nvGrpSpPr>
          <p:cNvPr id="78" name="Group 114">
            <a:extLst>
              <a:ext uri="{FF2B5EF4-FFF2-40B4-BE49-F238E27FC236}">
                <a16:creationId xmlns:a16="http://schemas.microsoft.com/office/drawing/2014/main" id="{D105722E-70AD-457D-ACA9-94F94A7A6FA9}"/>
              </a:ext>
            </a:extLst>
          </p:cNvPr>
          <p:cNvGrpSpPr>
            <a:grpSpLocks/>
          </p:cNvGrpSpPr>
          <p:nvPr/>
        </p:nvGrpSpPr>
        <p:grpSpPr bwMode="auto">
          <a:xfrm>
            <a:off x="1859765" y="1371612"/>
            <a:ext cx="2953536" cy="3581388"/>
            <a:chOff x="259565" y="4500562"/>
            <a:chExt cx="2953536" cy="3581020"/>
          </a:xfrm>
        </p:grpSpPr>
        <p:sp>
          <p:nvSpPr>
            <p:cNvPr id="79" name="Text Box 66">
              <a:extLst>
                <a:ext uri="{FF2B5EF4-FFF2-40B4-BE49-F238E27FC236}">
                  <a16:creationId xmlns:a16="http://schemas.microsoft.com/office/drawing/2014/main" id="{9A220449-6781-4B44-989D-8CCE2C189AD2}"/>
                </a:ext>
              </a:extLst>
            </p:cNvPr>
            <p:cNvSpPr txBox="1">
              <a:spLocks noChangeArrowheads="1"/>
            </p:cNvSpPr>
            <p:nvPr/>
          </p:nvSpPr>
          <p:spPr bwMode="auto">
            <a:xfrm>
              <a:off x="259565" y="7373766"/>
              <a:ext cx="2953536" cy="707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solidFill>
                    <a:srgbClr val="FF0000"/>
                  </a:solidFill>
                  <a:latin typeface="Calibri" panose="020F0502020204030204" pitchFamily="34" charset="0"/>
                </a:rPr>
                <a:t>DEADLY VICES</a:t>
              </a:r>
            </a:p>
            <a:p>
              <a:pPr algn="ctr" eaLnBrk="1" hangingPunct="1"/>
              <a:r>
                <a:rPr lang="en-US" altLang="en-US" b="1" dirty="0">
                  <a:solidFill>
                    <a:srgbClr val="FF0000"/>
                  </a:solidFill>
                  <a:latin typeface="Calibri" panose="020F0502020204030204" pitchFamily="34" charset="0"/>
                </a:rPr>
                <a:t>Death, Sorrow, Misery</a:t>
              </a:r>
              <a:endParaRPr lang="en-US" altLang="en-US" sz="2000" b="1" dirty="0">
                <a:solidFill>
                  <a:srgbClr val="FF0000"/>
                </a:solidFill>
                <a:latin typeface="Calibri" panose="020F0502020204030204" pitchFamily="34" charset="0"/>
              </a:endParaRPr>
            </a:p>
          </p:txBody>
        </p:sp>
        <p:sp>
          <p:nvSpPr>
            <p:cNvPr id="80" name="Rectangle 71">
              <a:extLst>
                <a:ext uri="{FF2B5EF4-FFF2-40B4-BE49-F238E27FC236}">
                  <a16:creationId xmlns:a16="http://schemas.microsoft.com/office/drawing/2014/main" id="{14D2FF62-15FF-4695-ACD9-2A89305293B7}"/>
                </a:ext>
              </a:extLst>
            </p:cNvPr>
            <p:cNvSpPr>
              <a:spLocks noChangeArrowheads="1"/>
            </p:cNvSpPr>
            <p:nvPr/>
          </p:nvSpPr>
          <p:spPr bwMode="auto">
            <a:xfrm>
              <a:off x="381000" y="4500562"/>
              <a:ext cx="2687638" cy="5334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sp>
        <p:nvSpPr>
          <p:cNvPr id="81" name="Text Box 48">
            <a:extLst>
              <a:ext uri="{FF2B5EF4-FFF2-40B4-BE49-F238E27FC236}">
                <a16:creationId xmlns:a16="http://schemas.microsoft.com/office/drawing/2014/main" id="{72C89E69-ACA7-4CA5-B427-CC3A1571030C}"/>
              </a:ext>
            </a:extLst>
          </p:cNvPr>
          <p:cNvSpPr txBox="1">
            <a:spLocks noChangeArrowheads="1"/>
          </p:cNvSpPr>
          <p:nvPr/>
        </p:nvSpPr>
        <p:spPr bwMode="auto">
          <a:xfrm>
            <a:off x="1859764" y="228600"/>
            <a:ext cx="2940836" cy="707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solidFill>
                  <a:srgbClr val="FF0000"/>
                </a:solidFill>
                <a:latin typeface="Calibri" panose="020F0502020204030204" pitchFamily="34" charset="0"/>
              </a:rPr>
              <a:t>UNDERSHOOTING</a:t>
            </a:r>
          </a:p>
          <a:p>
            <a:pPr algn="ctr" eaLnBrk="1" hangingPunct="1"/>
            <a:r>
              <a:rPr lang="en-US" altLang="en-US" sz="2000" b="1" dirty="0">
                <a:solidFill>
                  <a:srgbClr val="FF0000"/>
                </a:solidFill>
                <a:latin typeface="Calibri" panose="020F0502020204030204" pitchFamily="34" charset="0"/>
              </a:rPr>
              <a:t>THE MARK</a:t>
            </a:r>
          </a:p>
        </p:txBody>
      </p:sp>
      <p:sp>
        <p:nvSpPr>
          <p:cNvPr id="82" name="TextBox 99">
            <a:extLst>
              <a:ext uri="{FF2B5EF4-FFF2-40B4-BE49-F238E27FC236}">
                <a16:creationId xmlns:a16="http://schemas.microsoft.com/office/drawing/2014/main" id="{A90C60CC-2137-4B20-82CB-D7DB3FF0FDF1}"/>
              </a:ext>
            </a:extLst>
          </p:cNvPr>
          <p:cNvSpPr txBox="1">
            <a:spLocks noChangeArrowheads="1"/>
          </p:cNvSpPr>
          <p:nvPr/>
        </p:nvSpPr>
        <p:spPr bwMode="auto">
          <a:xfrm>
            <a:off x="2133600" y="6019800"/>
            <a:ext cx="24241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dirty="0">
                <a:solidFill>
                  <a:srgbClr val="FF0000"/>
                </a:solidFill>
                <a:latin typeface="Calibri" panose="020F0502020204030204" pitchFamily="34" charset="0"/>
              </a:rPr>
              <a:t>Destroy the Wicked Who</a:t>
            </a:r>
          </a:p>
          <a:p>
            <a:pPr algn="ctr" eaLnBrk="1" hangingPunct="1"/>
            <a:r>
              <a:rPr lang="en-US" altLang="en-US" sz="1600" dirty="0">
                <a:solidFill>
                  <a:srgbClr val="FF0000"/>
                </a:solidFill>
                <a:latin typeface="Calibri" panose="020F0502020204030204" pitchFamily="34" charset="0"/>
              </a:rPr>
              <a:t>Are Not religiously Inclined</a:t>
            </a:r>
          </a:p>
        </p:txBody>
      </p:sp>
      <p:sp>
        <p:nvSpPr>
          <p:cNvPr id="83" name="TextBox 100">
            <a:extLst>
              <a:ext uri="{FF2B5EF4-FFF2-40B4-BE49-F238E27FC236}">
                <a16:creationId xmlns:a16="http://schemas.microsoft.com/office/drawing/2014/main" id="{95A204AB-3F81-4276-B9B1-791735D86095}"/>
              </a:ext>
            </a:extLst>
          </p:cNvPr>
          <p:cNvSpPr txBox="1">
            <a:spLocks noChangeArrowheads="1"/>
          </p:cNvSpPr>
          <p:nvPr/>
        </p:nvSpPr>
        <p:spPr bwMode="auto">
          <a:xfrm>
            <a:off x="7813675" y="6019800"/>
            <a:ext cx="2473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dirty="0">
                <a:solidFill>
                  <a:srgbClr val="FF0000"/>
                </a:solidFill>
                <a:latin typeface="Calibri" panose="020F0502020204030204" pitchFamily="34" charset="0"/>
              </a:rPr>
              <a:t>Destroy the Righteous Who</a:t>
            </a:r>
          </a:p>
          <a:p>
            <a:pPr algn="ctr" eaLnBrk="1" hangingPunct="1"/>
            <a:r>
              <a:rPr lang="en-US" altLang="en-US" sz="1600" dirty="0">
                <a:solidFill>
                  <a:srgbClr val="FF0000"/>
                </a:solidFill>
                <a:latin typeface="Calibri" panose="020F0502020204030204" pitchFamily="34" charset="0"/>
              </a:rPr>
              <a:t>Are Religiously Inclined</a:t>
            </a:r>
          </a:p>
        </p:txBody>
      </p:sp>
      <p:sp>
        <p:nvSpPr>
          <p:cNvPr id="84" name="TextBox 109">
            <a:extLst>
              <a:ext uri="{FF2B5EF4-FFF2-40B4-BE49-F238E27FC236}">
                <a16:creationId xmlns:a16="http://schemas.microsoft.com/office/drawing/2014/main" id="{DE271F69-3893-419D-948E-D2BB377CBC8A}"/>
              </a:ext>
            </a:extLst>
          </p:cNvPr>
          <p:cNvSpPr txBox="1">
            <a:spLocks noChangeArrowheads="1"/>
          </p:cNvSpPr>
          <p:nvPr/>
        </p:nvSpPr>
        <p:spPr bwMode="auto">
          <a:xfrm>
            <a:off x="2913257" y="2374942"/>
            <a:ext cx="1103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dirty="0">
                <a:solidFill>
                  <a:srgbClr val="FF0000"/>
                </a:solidFill>
                <a:latin typeface="Calibri" panose="020F0502020204030204" pitchFamily="34" charset="0"/>
              </a:rPr>
              <a:t>CARNALITY</a:t>
            </a:r>
          </a:p>
          <a:p>
            <a:pPr algn="ctr" eaLnBrk="1" hangingPunct="1"/>
            <a:r>
              <a:rPr lang="en-US" altLang="en-US" sz="1200" dirty="0">
                <a:solidFill>
                  <a:srgbClr val="FF0000"/>
                </a:solidFill>
                <a:latin typeface="Calibri" panose="020F0502020204030204" pitchFamily="34" charset="0"/>
              </a:rPr>
              <a:t>WORLDLINESS</a:t>
            </a:r>
          </a:p>
        </p:txBody>
      </p:sp>
      <p:sp>
        <p:nvSpPr>
          <p:cNvPr id="85" name="TextBox 110">
            <a:extLst>
              <a:ext uri="{FF2B5EF4-FFF2-40B4-BE49-F238E27FC236}">
                <a16:creationId xmlns:a16="http://schemas.microsoft.com/office/drawing/2014/main" id="{87421E7E-0B1D-4259-81C9-91FE5DE84688}"/>
              </a:ext>
            </a:extLst>
          </p:cNvPr>
          <p:cNvSpPr txBox="1">
            <a:spLocks noChangeArrowheads="1"/>
          </p:cNvSpPr>
          <p:nvPr/>
        </p:nvSpPr>
        <p:spPr bwMode="auto">
          <a:xfrm>
            <a:off x="9613226" y="2384252"/>
            <a:ext cx="78098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dirty="0">
                <a:solidFill>
                  <a:srgbClr val="FF0000"/>
                </a:solidFill>
                <a:latin typeface="Calibri" panose="020F0502020204030204" pitchFamily="34" charset="0"/>
              </a:rPr>
              <a:t>FALSE</a:t>
            </a:r>
          </a:p>
          <a:p>
            <a:pPr algn="ctr" eaLnBrk="1" hangingPunct="1"/>
            <a:r>
              <a:rPr lang="en-US" altLang="en-US" sz="1100" dirty="0">
                <a:solidFill>
                  <a:srgbClr val="FF0000"/>
                </a:solidFill>
                <a:latin typeface="Calibri" panose="020F0502020204030204" pitchFamily="34" charset="0"/>
              </a:rPr>
              <a:t>DOCTRINE</a:t>
            </a:r>
          </a:p>
        </p:txBody>
      </p:sp>
      <p:sp>
        <p:nvSpPr>
          <p:cNvPr id="86" name="Rectangle 2">
            <a:extLst>
              <a:ext uri="{FF2B5EF4-FFF2-40B4-BE49-F238E27FC236}">
                <a16:creationId xmlns:a16="http://schemas.microsoft.com/office/drawing/2014/main" id="{43475460-42B0-4C1F-8CDB-11C1D508C537}"/>
              </a:ext>
            </a:extLst>
          </p:cNvPr>
          <p:cNvSpPr>
            <a:spLocks noChangeArrowheads="1"/>
          </p:cNvSpPr>
          <p:nvPr/>
        </p:nvSpPr>
        <p:spPr bwMode="auto">
          <a:xfrm>
            <a:off x="4935538" y="1371600"/>
            <a:ext cx="2477894" cy="533400"/>
          </a:xfrm>
          <a:prstGeom prst="rect">
            <a:avLst/>
          </a:prstGeom>
          <a:noFill/>
          <a:ln w="381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chemeClr val="bg1"/>
              </a:solidFill>
              <a:latin typeface="Calibri" panose="020F0502020204030204" pitchFamily="34" charset="0"/>
            </a:endParaRPr>
          </a:p>
        </p:txBody>
      </p:sp>
      <p:sp>
        <p:nvSpPr>
          <p:cNvPr id="87" name="Text Box 70">
            <a:extLst>
              <a:ext uri="{FF2B5EF4-FFF2-40B4-BE49-F238E27FC236}">
                <a16:creationId xmlns:a16="http://schemas.microsoft.com/office/drawing/2014/main" id="{2992C7D4-60F7-4674-AD32-33BBA9C86F57}"/>
              </a:ext>
            </a:extLst>
          </p:cNvPr>
          <p:cNvSpPr txBox="1">
            <a:spLocks noChangeArrowheads="1"/>
          </p:cNvSpPr>
          <p:nvPr/>
        </p:nvSpPr>
        <p:spPr bwMode="auto">
          <a:xfrm>
            <a:off x="7840566" y="990600"/>
            <a:ext cx="19766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dirty="0">
                <a:latin typeface="Calibri" panose="020F0502020204030204" pitchFamily="34" charset="0"/>
              </a:rPr>
              <a:t>A Religious Vow of:</a:t>
            </a:r>
          </a:p>
        </p:txBody>
      </p:sp>
      <p:cxnSp>
        <p:nvCxnSpPr>
          <p:cNvPr id="89" name="Straight Connector 88">
            <a:extLst>
              <a:ext uri="{FF2B5EF4-FFF2-40B4-BE49-F238E27FC236}">
                <a16:creationId xmlns:a16="http://schemas.microsoft.com/office/drawing/2014/main" id="{2EEA51F5-EA6E-4645-A3F2-8043CE03D17C}"/>
              </a:ext>
            </a:extLst>
          </p:cNvPr>
          <p:cNvCxnSpPr/>
          <p:nvPr/>
        </p:nvCxnSpPr>
        <p:spPr>
          <a:xfrm rot="5400000">
            <a:off x="1373188" y="3429000"/>
            <a:ext cx="6858000" cy="317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FBF24A4A-E69F-4735-9444-AE16DAD7778A}"/>
              </a:ext>
            </a:extLst>
          </p:cNvPr>
          <p:cNvCxnSpPr/>
          <p:nvPr/>
        </p:nvCxnSpPr>
        <p:spPr>
          <a:xfrm rot="5400000">
            <a:off x="4113212" y="3429000"/>
            <a:ext cx="6858000" cy="317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1" name="Text Box 3">
            <a:extLst>
              <a:ext uri="{FF2B5EF4-FFF2-40B4-BE49-F238E27FC236}">
                <a16:creationId xmlns:a16="http://schemas.microsoft.com/office/drawing/2014/main" id="{8F9965E4-665C-4E98-84FC-417ADB4976EE}"/>
              </a:ext>
            </a:extLst>
          </p:cNvPr>
          <p:cNvSpPr txBox="1">
            <a:spLocks noChangeArrowheads="1"/>
          </p:cNvSpPr>
          <p:nvPr/>
        </p:nvSpPr>
        <p:spPr bwMode="auto">
          <a:xfrm>
            <a:off x="4984659" y="1381780"/>
            <a:ext cx="24035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dirty="0"/>
              <a:t>Wealth</a:t>
            </a:r>
          </a:p>
        </p:txBody>
      </p:sp>
      <p:sp>
        <p:nvSpPr>
          <p:cNvPr id="92" name="Text Box 70">
            <a:extLst>
              <a:ext uri="{FF2B5EF4-FFF2-40B4-BE49-F238E27FC236}">
                <a16:creationId xmlns:a16="http://schemas.microsoft.com/office/drawing/2014/main" id="{90D003FE-8785-4B89-91BF-0EA854F440B0}"/>
              </a:ext>
            </a:extLst>
          </p:cNvPr>
          <p:cNvSpPr txBox="1">
            <a:spLocks noChangeArrowheads="1"/>
          </p:cNvSpPr>
          <p:nvPr/>
        </p:nvSpPr>
        <p:spPr bwMode="auto">
          <a:xfrm>
            <a:off x="7696200" y="1371600"/>
            <a:ext cx="2667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dirty="0"/>
              <a:t>Poverty</a:t>
            </a:r>
          </a:p>
        </p:txBody>
      </p:sp>
      <p:sp>
        <p:nvSpPr>
          <p:cNvPr id="93" name="Text Box 72">
            <a:extLst>
              <a:ext uri="{FF2B5EF4-FFF2-40B4-BE49-F238E27FC236}">
                <a16:creationId xmlns:a16="http://schemas.microsoft.com/office/drawing/2014/main" id="{A1FE4BFC-60F2-4768-B020-240F3E3FB13A}"/>
              </a:ext>
            </a:extLst>
          </p:cNvPr>
          <p:cNvSpPr txBox="1">
            <a:spLocks noChangeArrowheads="1"/>
          </p:cNvSpPr>
          <p:nvPr/>
        </p:nvSpPr>
        <p:spPr bwMode="auto">
          <a:xfrm>
            <a:off x="1981200" y="1371600"/>
            <a:ext cx="2667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dirty="0"/>
              <a:t>Covetousness</a:t>
            </a:r>
          </a:p>
        </p:txBody>
      </p:sp>
    </p:spTree>
    <p:extLst>
      <p:ext uri="{BB962C8B-B14F-4D97-AF65-F5344CB8AC3E}">
        <p14:creationId xmlns:p14="http://schemas.microsoft.com/office/powerpoint/2010/main" val="112287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9</a:t>
            </a:fld>
            <a:endParaRPr lang="en-US" dirty="0"/>
          </a:p>
        </p:txBody>
      </p:sp>
      <p:sp>
        <p:nvSpPr>
          <p:cNvPr id="8" name="Rectangle 7">
            <a:extLst>
              <a:ext uri="{FF2B5EF4-FFF2-40B4-BE49-F238E27FC236}">
                <a16:creationId xmlns:a16="http://schemas.microsoft.com/office/drawing/2014/main" id="{6174AC1F-EAE5-4392-816A-4D74906410EE}"/>
              </a:ext>
            </a:extLst>
          </p:cNvPr>
          <p:cNvSpPr/>
          <p:nvPr/>
        </p:nvSpPr>
        <p:spPr>
          <a:xfrm>
            <a:off x="1873250" y="241300"/>
            <a:ext cx="8610600" cy="6400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9" name="Group 108">
            <a:extLst>
              <a:ext uri="{FF2B5EF4-FFF2-40B4-BE49-F238E27FC236}">
                <a16:creationId xmlns:a16="http://schemas.microsoft.com/office/drawing/2014/main" id="{A3337DA1-772F-4E1D-96DD-3A1193DFC13A}"/>
              </a:ext>
            </a:extLst>
          </p:cNvPr>
          <p:cNvGrpSpPr>
            <a:grpSpLocks/>
          </p:cNvGrpSpPr>
          <p:nvPr/>
        </p:nvGrpSpPr>
        <p:grpSpPr bwMode="auto">
          <a:xfrm>
            <a:off x="7844952" y="2230438"/>
            <a:ext cx="1984847" cy="1350965"/>
            <a:chOff x="5562158" y="2667000"/>
            <a:chExt cx="1985065" cy="1350180"/>
          </a:xfrm>
        </p:grpSpPr>
        <p:pic>
          <p:nvPicPr>
            <p:cNvPr id="11" name="Picture 7" descr="Castle with Wall">
              <a:extLst>
                <a:ext uri="{FF2B5EF4-FFF2-40B4-BE49-F238E27FC236}">
                  <a16:creationId xmlns:a16="http://schemas.microsoft.com/office/drawing/2014/main" id="{08407574-A795-461A-BFC6-022813227C6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158" y="2667000"/>
              <a:ext cx="138278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07">
              <a:extLst>
                <a:ext uri="{FF2B5EF4-FFF2-40B4-BE49-F238E27FC236}">
                  <a16:creationId xmlns:a16="http://schemas.microsoft.com/office/drawing/2014/main" id="{14BBA647-B8B1-4287-861D-DA07F047B6EF}"/>
                </a:ext>
              </a:extLst>
            </p:cNvPr>
            <p:cNvGrpSpPr>
              <a:grpSpLocks/>
            </p:cNvGrpSpPr>
            <p:nvPr/>
          </p:nvGrpSpPr>
          <p:grpSpPr bwMode="auto">
            <a:xfrm>
              <a:off x="6927018" y="3276602"/>
              <a:ext cx="620205" cy="740578"/>
              <a:chOff x="7359983" y="3928241"/>
              <a:chExt cx="2006865" cy="2396359"/>
            </a:xfrm>
          </p:grpSpPr>
          <p:pic>
            <p:nvPicPr>
              <p:cNvPr id="13" name="Picture 9" descr="Monk Praying">
                <a:extLst>
                  <a:ext uri="{FF2B5EF4-FFF2-40B4-BE49-F238E27FC236}">
                    <a16:creationId xmlns:a16="http://schemas.microsoft.com/office/drawing/2014/main" id="{F8DFCDEF-BF0A-4857-A28A-2D6277674C8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9983" y="4555484"/>
                <a:ext cx="737032" cy="12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descr="Monk Praying">
                <a:extLst>
                  <a:ext uri="{FF2B5EF4-FFF2-40B4-BE49-F238E27FC236}">
                    <a16:creationId xmlns:a16="http://schemas.microsoft.com/office/drawing/2014/main" id="{7CDD13F7-887F-401C-89F8-AC0CA9EA67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1546" y="4869669"/>
                <a:ext cx="835302" cy="1454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descr="Priest">
                <a:extLst>
                  <a:ext uri="{FF2B5EF4-FFF2-40B4-BE49-F238E27FC236}">
                    <a16:creationId xmlns:a16="http://schemas.microsoft.com/office/drawing/2014/main" id="{481D3D88-016E-4CC8-ABAB-C7011A0DC83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1778" y="3928241"/>
                <a:ext cx="866419" cy="19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6" name="Group 4">
            <a:extLst>
              <a:ext uri="{FF2B5EF4-FFF2-40B4-BE49-F238E27FC236}">
                <a16:creationId xmlns:a16="http://schemas.microsoft.com/office/drawing/2014/main" id="{22973A5D-A5E7-4941-B752-08A92CFED2EB}"/>
              </a:ext>
            </a:extLst>
          </p:cNvPr>
          <p:cNvGrpSpPr>
            <a:grpSpLocks/>
          </p:cNvGrpSpPr>
          <p:nvPr/>
        </p:nvGrpSpPr>
        <p:grpSpPr bwMode="auto">
          <a:xfrm>
            <a:off x="4857750" y="1828800"/>
            <a:ext cx="1931988" cy="1971675"/>
            <a:chOff x="2358" y="3168"/>
            <a:chExt cx="745" cy="768"/>
          </a:xfrm>
        </p:grpSpPr>
        <p:pic>
          <p:nvPicPr>
            <p:cNvPr id="17" name="Picture 5">
              <a:extLst>
                <a:ext uri="{FF2B5EF4-FFF2-40B4-BE49-F238E27FC236}">
                  <a16:creationId xmlns:a16="http://schemas.microsoft.com/office/drawing/2014/main" id="{E3121CC7-9260-4A05-8379-A6A869C7F4F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48" y="3289"/>
              <a:ext cx="655" cy="64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 name="Rectangle 6">
              <a:extLst>
                <a:ext uri="{FF2B5EF4-FFF2-40B4-BE49-F238E27FC236}">
                  <a16:creationId xmlns:a16="http://schemas.microsoft.com/office/drawing/2014/main" id="{97DDF531-BCDC-4CA8-B344-7BA625B1B4D4}"/>
                </a:ext>
              </a:extLst>
            </p:cNvPr>
            <p:cNvSpPr>
              <a:spLocks noChangeArrowheads="1"/>
            </p:cNvSpPr>
            <p:nvPr/>
          </p:nvSpPr>
          <p:spPr bwMode="auto">
            <a:xfrm>
              <a:off x="2358" y="3168"/>
              <a:ext cx="96" cy="768"/>
            </a:xfrm>
            <a:prstGeom prst="rect">
              <a:avLst/>
            </a:prstGeom>
            <a:solidFill>
              <a:schemeClr val="bg1"/>
            </a:solidFill>
            <a:ln w="28575" algn="ctr">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sp>
        <p:nvSpPr>
          <p:cNvPr id="19" name="Rectangle 7">
            <a:extLst>
              <a:ext uri="{FF2B5EF4-FFF2-40B4-BE49-F238E27FC236}">
                <a16:creationId xmlns:a16="http://schemas.microsoft.com/office/drawing/2014/main" id="{9C0E9BA2-4674-45B5-80FF-8E147D7A14FA}"/>
              </a:ext>
            </a:extLst>
          </p:cNvPr>
          <p:cNvSpPr>
            <a:spLocks noChangeArrowheads="1"/>
          </p:cNvSpPr>
          <p:nvPr/>
        </p:nvSpPr>
        <p:spPr bwMode="auto">
          <a:xfrm>
            <a:off x="4967288" y="2024063"/>
            <a:ext cx="1990725" cy="123825"/>
          </a:xfrm>
          <a:prstGeom prst="rect">
            <a:avLst/>
          </a:prstGeom>
          <a:solidFill>
            <a:schemeClr val="bg1"/>
          </a:solidFill>
          <a:ln w="12700" algn="ctr">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nvGrpSpPr>
          <p:cNvPr id="20" name="Group 9">
            <a:extLst>
              <a:ext uri="{FF2B5EF4-FFF2-40B4-BE49-F238E27FC236}">
                <a16:creationId xmlns:a16="http://schemas.microsoft.com/office/drawing/2014/main" id="{2D63470C-A650-4625-AD6F-68A9B2CA106C}"/>
              </a:ext>
            </a:extLst>
          </p:cNvPr>
          <p:cNvGrpSpPr>
            <a:grpSpLocks/>
          </p:cNvGrpSpPr>
          <p:nvPr/>
        </p:nvGrpSpPr>
        <p:grpSpPr bwMode="auto">
          <a:xfrm>
            <a:off x="4997450" y="1958975"/>
            <a:ext cx="1439863" cy="1314450"/>
            <a:chOff x="2140" y="1330"/>
            <a:chExt cx="907" cy="828"/>
          </a:xfrm>
        </p:grpSpPr>
        <p:grpSp>
          <p:nvGrpSpPr>
            <p:cNvPr id="21" name="Group 10">
              <a:extLst>
                <a:ext uri="{FF2B5EF4-FFF2-40B4-BE49-F238E27FC236}">
                  <a16:creationId xmlns:a16="http://schemas.microsoft.com/office/drawing/2014/main" id="{00728BFE-9BFA-4E13-A321-34431D89FAB3}"/>
                </a:ext>
              </a:extLst>
            </p:cNvPr>
            <p:cNvGrpSpPr>
              <a:grpSpLocks/>
            </p:cNvGrpSpPr>
            <p:nvPr/>
          </p:nvGrpSpPr>
          <p:grpSpPr bwMode="auto">
            <a:xfrm rot="-345590">
              <a:off x="2386" y="1330"/>
              <a:ext cx="605" cy="300"/>
              <a:chOff x="768" y="2232"/>
              <a:chExt cx="624" cy="312"/>
            </a:xfrm>
          </p:grpSpPr>
          <p:sp>
            <p:nvSpPr>
              <p:cNvPr id="34" name="Line 11">
                <a:extLst>
                  <a:ext uri="{FF2B5EF4-FFF2-40B4-BE49-F238E27FC236}">
                    <a16:creationId xmlns:a16="http://schemas.microsoft.com/office/drawing/2014/main" id="{0D6E52AC-F6AC-4D89-9833-3B21CD4B8151}"/>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AutoShape 12">
                <a:extLst>
                  <a:ext uri="{FF2B5EF4-FFF2-40B4-BE49-F238E27FC236}">
                    <a16:creationId xmlns:a16="http://schemas.microsoft.com/office/drawing/2014/main" id="{C96A5998-A98A-4E68-8BEA-71528A0D0AFF}"/>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36" name="Line 13">
                <a:extLst>
                  <a:ext uri="{FF2B5EF4-FFF2-40B4-BE49-F238E27FC236}">
                    <a16:creationId xmlns:a16="http://schemas.microsoft.com/office/drawing/2014/main" id="{6D32D4C8-88BA-4B46-9D4F-1130B30C6303}"/>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2" name="Group 14">
              <a:extLst>
                <a:ext uri="{FF2B5EF4-FFF2-40B4-BE49-F238E27FC236}">
                  <a16:creationId xmlns:a16="http://schemas.microsoft.com/office/drawing/2014/main" id="{D9DD8DC2-33A3-4FCB-B3A0-2620461D60B5}"/>
                </a:ext>
              </a:extLst>
            </p:cNvPr>
            <p:cNvGrpSpPr>
              <a:grpSpLocks/>
            </p:cNvGrpSpPr>
            <p:nvPr/>
          </p:nvGrpSpPr>
          <p:grpSpPr bwMode="auto">
            <a:xfrm rot="-345590">
              <a:off x="2140" y="1859"/>
              <a:ext cx="605" cy="299"/>
              <a:chOff x="768" y="2232"/>
              <a:chExt cx="624" cy="312"/>
            </a:xfrm>
          </p:grpSpPr>
          <p:sp>
            <p:nvSpPr>
              <p:cNvPr id="31" name="Line 15">
                <a:extLst>
                  <a:ext uri="{FF2B5EF4-FFF2-40B4-BE49-F238E27FC236}">
                    <a16:creationId xmlns:a16="http://schemas.microsoft.com/office/drawing/2014/main" id="{98383FDD-7C43-4280-B17E-C48017526F51}"/>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AutoShape 16">
                <a:extLst>
                  <a:ext uri="{FF2B5EF4-FFF2-40B4-BE49-F238E27FC236}">
                    <a16:creationId xmlns:a16="http://schemas.microsoft.com/office/drawing/2014/main" id="{010FC3A7-FF0D-4F65-8483-30225F14D4FC}"/>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33" name="Line 17">
                <a:extLst>
                  <a:ext uri="{FF2B5EF4-FFF2-40B4-BE49-F238E27FC236}">
                    <a16:creationId xmlns:a16="http://schemas.microsoft.com/office/drawing/2014/main" id="{5E6F958E-1B5C-4C5D-B21B-85E2D6F0DE5D}"/>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3" name="Group 18">
              <a:extLst>
                <a:ext uri="{FF2B5EF4-FFF2-40B4-BE49-F238E27FC236}">
                  <a16:creationId xmlns:a16="http://schemas.microsoft.com/office/drawing/2014/main" id="{51E165C3-E260-4ED6-8D74-7A2912FDCEE6}"/>
                </a:ext>
              </a:extLst>
            </p:cNvPr>
            <p:cNvGrpSpPr>
              <a:grpSpLocks/>
            </p:cNvGrpSpPr>
            <p:nvPr/>
          </p:nvGrpSpPr>
          <p:grpSpPr bwMode="auto">
            <a:xfrm rot="-345590">
              <a:off x="2443" y="1859"/>
              <a:ext cx="604" cy="299"/>
              <a:chOff x="768" y="2232"/>
              <a:chExt cx="624" cy="312"/>
            </a:xfrm>
          </p:grpSpPr>
          <p:sp>
            <p:nvSpPr>
              <p:cNvPr id="28" name="Line 19">
                <a:extLst>
                  <a:ext uri="{FF2B5EF4-FFF2-40B4-BE49-F238E27FC236}">
                    <a16:creationId xmlns:a16="http://schemas.microsoft.com/office/drawing/2014/main" id="{6008CB87-7DED-422D-8116-4E7877F259E9}"/>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AutoShape 20">
                <a:extLst>
                  <a:ext uri="{FF2B5EF4-FFF2-40B4-BE49-F238E27FC236}">
                    <a16:creationId xmlns:a16="http://schemas.microsoft.com/office/drawing/2014/main" id="{9E1C7D4A-127B-4767-8DBE-592BB0148E46}"/>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30" name="Line 21">
                <a:extLst>
                  <a:ext uri="{FF2B5EF4-FFF2-40B4-BE49-F238E27FC236}">
                    <a16:creationId xmlns:a16="http://schemas.microsoft.com/office/drawing/2014/main" id="{349345D1-11DD-42C3-AB58-FA7F048298B0}"/>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 name="Group 22">
              <a:extLst>
                <a:ext uri="{FF2B5EF4-FFF2-40B4-BE49-F238E27FC236}">
                  <a16:creationId xmlns:a16="http://schemas.microsoft.com/office/drawing/2014/main" id="{A7BC53BF-DD51-4A46-8EF8-4F000DCD4A88}"/>
                </a:ext>
              </a:extLst>
            </p:cNvPr>
            <p:cNvGrpSpPr>
              <a:grpSpLocks/>
            </p:cNvGrpSpPr>
            <p:nvPr/>
          </p:nvGrpSpPr>
          <p:grpSpPr bwMode="auto">
            <a:xfrm rot="-345590">
              <a:off x="2241" y="1389"/>
              <a:ext cx="605" cy="299"/>
              <a:chOff x="768" y="2232"/>
              <a:chExt cx="624" cy="312"/>
            </a:xfrm>
          </p:grpSpPr>
          <p:sp>
            <p:nvSpPr>
              <p:cNvPr id="25" name="Line 23">
                <a:extLst>
                  <a:ext uri="{FF2B5EF4-FFF2-40B4-BE49-F238E27FC236}">
                    <a16:creationId xmlns:a16="http://schemas.microsoft.com/office/drawing/2014/main" id="{70A176EB-CF40-4A93-9B24-45A40A844FC6}"/>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AutoShape 24">
                <a:extLst>
                  <a:ext uri="{FF2B5EF4-FFF2-40B4-BE49-F238E27FC236}">
                    <a16:creationId xmlns:a16="http://schemas.microsoft.com/office/drawing/2014/main" id="{C6E88184-F4FF-43FB-9401-B289C988C90F}"/>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27" name="Line 25">
                <a:extLst>
                  <a:ext uri="{FF2B5EF4-FFF2-40B4-BE49-F238E27FC236}">
                    <a16:creationId xmlns:a16="http://schemas.microsoft.com/office/drawing/2014/main" id="{D5E7C642-E976-4B11-9DB8-621762E18F9C}"/>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37" name="Freeform 26">
            <a:extLst>
              <a:ext uri="{FF2B5EF4-FFF2-40B4-BE49-F238E27FC236}">
                <a16:creationId xmlns:a16="http://schemas.microsoft.com/office/drawing/2014/main" id="{FCBC6BA8-095D-4B7C-932B-626812BFB60B}"/>
              </a:ext>
            </a:extLst>
          </p:cNvPr>
          <p:cNvSpPr>
            <a:spLocks/>
          </p:cNvSpPr>
          <p:nvPr/>
        </p:nvSpPr>
        <p:spPr bwMode="auto">
          <a:xfrm>
            <a:off x="2598738" y="3554413"/>
            <a:ext cx="7840662" cy="403225"/>
          </a:xfrm>
          <a:custGeom>
            <a:avLst/>
            <a:gdLst>
              <a:gd name="T0" fmla="*/ 0 w 4944"/>
              <a:gd name="T1" fmla="*/ 2147483647 h 256"/>
              <a:gd name="T2" fmla="*/ 2147483647 w 4944"/>
              <a:gd name="T3" fmla="*/ 2147483647 h 256"/>
              <a:gd name="T4" fmla="*/ 2147483647 w 4944"/>
              <a:gd name="T5" fmla="*/ 2147483647 h 256"/>
              <a:gd name="T6" fmla="*/ 2147483647 w 4944"/>
              <a:gd name="T7" fmla="*/ 2147483647 h 256"/>
              <a:gd name="T8" fmla="*/ 2147483647 w 4944"/>
              <a:gd name="T9" fmla="*/ 2147483647 h 256"/>
              <a:gd name="T10" fmla="*/ 2147483647 w 4944"/>
              <a:gd name="T11" fmla="*/ 2147483647 h 256"/>
              <a:gd name="T12" fmla="*/ 2147483647 w 4944"/>
              <a:gd name="T13" fmla="*/ 2147483647 h 256"/>
              <a:gd name="T14" fmla="*/ 2147483647 w 4944"/>
              <a:gd name="T15" fmla="*/ 2147483647 h 256"/>
              <a:gd name="T16" fmla="*/ 0 60000 65536"/>
              <a:gd name="T17" fmla="*/ 0 60000 65536"/>
              <a:gd name="T18" fmla="*/ 0 60000 65536"/>
              <a:gd name="T19" fmla="*/ 0 60000 65536"/>
              <a:gd name="T20" fmla="*/ 0 60000 65536"/>
              <a:gd name="T21" fmla="*/ 0 60000 65536"/>
              <a:gd name="T22" fmla="*/ 0 60000 65536"/>
              <a:gd name="T23" fmla="*/ 0 60000 65536"/>
              <a:gd name="T24" fmla="*/ 0 w 4944"/>
              <a:gd name="T25" fmla="*/ 0 h 256"/>
              <a:gd name="T26" fmla="*/ 4944 w 4944"/>
              <a:gd name="T27" fmla="*/ 256 h 2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44" h="256">
                <a:moveTo>
                  <a:pt x="0" y="64"/>
                </a:moveTo>
                <a:cubicBezTo>
                  <a:pt x="392" y="128"/>
                  <a:pt x="784" y="192"/>
                  <a:pt x="1008" y="208"/>
                </a:cubicBezTo>
                <a:cubicBezTo>
                  <a:pt x="1232" y="224"/>
                  <a:pt x="1248" y="176"/>
                  <a:pt x="1344" y="160"/>
                </a:cubicBezTo>
                <a:cubicBezTo>
                  <a:pt x="1440" y="144"/>
                  <a:pt x="1480" y="120"/>
                  <a:pt x="1584" y="112"/>
                </a:cubicBezTo>
                <a:cubicBezTo>
                  <a:pt x="1688" y="104"/>
                  <a:pt x="1848" y="104"/>
                  <a:pt x="1968" y="112"/>
                </a:cubicBezTo>
                <a:cubicBezTo>
                  <a:pt x="2088" y="120"/>
                  <a:pt x="2160" y="176"/>
                  <a:pt x="2304" y="160"/>
                </a:cubicBezTo>
                <a:cubicBezTo>
                  <a:pt x="2448" y="144"/>
                  <a:pt x="2392" y="0"/>
                  <a:pt x="2832" y="16"/>
                </a:cubicBezTo>
                <a:cubicBezTo>
                  <a:pt x="3272" y="32"/>
                  <a:pt x="4592" y="216"/>
                  <a:pt x="4944" y="25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8" name="Group 27">
            <a:extLst>
              <a:ext uri="{FF2B5EF4-FFF2-40B4-BE49-F238E27FC236}">
                <a16:creationId xmlns:a16="http://schemas.microsoft.com/office/drawing/2014/main" id="{C6D410E9-447D-4707-A7EF-0B0B7B41DB3E}"/>
              </a:ext>
            </a:extLst>
          </p:cNvPr>
          <p:cNvGrpSpPr>
            <a:grpSpLocks/>
          </p:cNvGrpSpPr>
          <p:nvPr/>
        </p:nvGrpSpPr>
        <p:grpSpPr bwMode="auto">
          <a:xfrm>
            <a:off x="1981200" y="2784475"/>
            <a:ext cx="2544763" cy="1216025"/>
            <a:chOff x="240" y="1850"/>
            <a:chExt cx="1603" cy="766"/>
          </a:xfrm>
        </p:grpSpPr>
        <p:grpSp>
          <p:nvGrpSpPr>
            <p:cNvPr id="39" name="Group 28">
              <a:extLst>
                <a:ext uri="{FF2B5EF4-FFF2-40B4-BE49-F238E27FC236}">
                  <a16:creationId xmlns:a16="http://schemas.microsoft.com/office/drawing/2014/main" id="{CA47C723-E870-46AC-89EC-4E79062CE8DB}"/>
                </a:ext>
              </a:extLst>
            </p:cNvPr>
            <p:cNvGrpSpPr>
              <a:grpSpLocks/>
            </p:cNvGrpSpPr>
            <p:nvPr/>
          </p:nvGrpSpPr>
          <p:grpSpPr bwMode="auto">
            <a:xfrm rot="1801102">
              <a:off x="240" y="2096"/>
              <a:ext cx="719" cy="356"/>
              <a:chOff x="768" y="2232"/>
              <a:chExt cx="624" cy="312"/>
            </a:xfrm>
          </p:grpSpPr>
          <p:sp>
            <p:nvSpPr>
              <p:cNvPr id="56" name="Line 29">
                <a:extLst>
                  <a:ext uri="{FF2B5EF4-FFF2-40B4-BE49-F238E27FC236}">
                    <a16:creationId xmlns:a16="http://schemas.microsoft.com/office/drawing/2014/main" id="{14FB5327-3D84-4F66-9A60-82416C8ADB0A}"/>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 name="AutoShape 30">
                <a:extLst>
                  <a:ext uri="{FF2B5EF4-FFF2-40B4-BE49-F238E27FC236}">
                    <a16:creationId xmlns:a16="http://schemas.microsoft.com/office/drawing/2014/main" id="{D1629524-B465-44CF-9574-B0577604A862}"/>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58" name="Line 31">
                <a:extLst>
                  <a:ext uri="{FF2B5EF4-FFF2-40B4-BE49-F238E27FC236}">
                    <a16:creationId xmlns:a16="http://schemas.microsoft.com/office/drawing/2014/main" id="{14093271-F548-48F7-8C8A-34C5060CAD04}"/>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0" name="Group 32">
              <a:extLst>
                <a:ext uri="{FF2B5EF4-FFF2-40B4-BE49-F238E27FC236}">
                  <a16:creationId xmlns:a16="http://schemas.microsoft.com/office/drawing/2014/main" id="{1A144C5C-958F-4BE0-A816-E3199F1409EF}"/>
                </a:ext>
              </a:extLst>
            </p:cNvPr>
            <p:cNvGrpSpPr>
              <a:grpSpLocks/>
            </p:cNvGrpSpPr>
            <p:nvPr/>
          </p:nvGrpSpPr>
          <p:grpSpPr bwMode="auto">
            <a:xfrm rot="1801102">
              <a:off x="1124" y="2068"/>
              <a:ext cx="719" cy="356"/>
              <a:chOff x="768" y="2232"/>
              <a:chExt cx="624" cy="312"/>
            </a:xfrm>
          </p:grpSpPr>
          <p:sp>
            <p:nvSpPr>
              <p:cNvPr id="53" name="Line 33">
                <a:extLst>
                  <a:ext uri="{FF2B5EF4-FFF2-40B4-BE49-F238E27FC236}">
                    <a16:creationId xmlns:a16="http://schemas.microsoft.com/office/drawing/2014/main" id="{E2ADCF03-C92B-4101-9F3D-C7D3166225DD}"/>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 name="AutoShape 34">
                <a:extLst>
                  <a:ext uri="{FF2B5EF4-FFF2-40B4-BE49-F238E27FC236}">
                    <a16:creationId xmlns:a16="http://schemas.microsoft.com/office/drawing/2014/main" id="{AC1A97C9-C23A-4B6D-AC82-B88B594602CF}"/>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55" name="Line 35">
                <a:extLst>
                  <a:ext uri="{FF2B5EF4-FFF2-40B4-BE49-F238E27FC236}">
                    <a16:creationId xmlns:a16="http://schemas.microsoft.com/office/drawing/2014/main" id="{4DE0923F-7F34-4EA6-A6A5-7C78A35A227E}"/>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1" name="Group 36">
              <a:extLst>
                <a:ext uri="{FF2B5EF4-FFF2-40B4-BE49-F238E27FC236}">
                  <a16:creationId xmlns:a16="http://schemas.microsoft.com/office/drawing/2014/main" id="{A1C26BF9-2CFF-4298-9DC5-5C9BE316D334}"/>
                </a:ext>
              </a:extLst>
            </p:cNvPr>
            <p:cNvGrpSpPr>
              <a:grpSpLocks/>
            </p:cNvGrpSpPr>
            <p:nvPr/>
          </p:nvGrpSpPr>
          <p:grpSpPr bwMode="auto">
            <a:xfrm rot="2712556">
              <a:off x="369" y="2026"/>
              <a:ext cx="712" cy="359"/>
              <a:chOff x="768" y="2232"/>
              <a:chExt cx="624" cy="312"/>
            </a:xfrm>
          </p:grpSpPr>
          <p:sp>
            <p:nvSpPr>
              <p:cNvPr id="50" name="Line 37">
                <a:extLst>
                  <a:ext uri="{FF2B5EF4-FFF2-40B4-BE49-F238E27FC236}">
                    <a16:creationId xmlns:a16="http://schemas.microsoft.com/office/drawing/2014/main" id="{5D84490F-DEB6-4199-B755-9FCB48E644AB}"/>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AutoShape 38">
                <a:extLst>
                  <a:ext uri="{FF2B5EF4-FFF2-40B4-BE49-F238E27FC236}">
                    <a16:creationId xmlns:a16="http://schemas.microsoft.com/office/drawing/2014/main" id="{D3B4251A-0A11-42EA-9F7B-B07A1F516765}"/>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52" name="Line 39">
                <a:extLst>
                  <a:ext uri="{FF2B5EF4-FFF2-40B4-BE49-F238E27FC236}">
                    <a16:creationId xmlns:a16="http://schemas.microsoft.com/office/drawing/2014/main" id="{827F39B8-9913-4BA4-BBE7-62ECF34E7B2F}"/>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2" name="Group 40">
              <a:extLst>
                <a:ext uri="{FF2B5EF4-FFF2-40B4-BE49-F238E27FC236}">
                  <a16:creationId xmlns:a16="http://schemas.microsoft.com/office/drawing/2014/main" id="{B0901018-9D61-4D3E-BF15-422BC72D59C5}"/>
                </a:ext>
              </a:extLst>
            </p:cNvPr>
            <p:cNvGrpSpPr>
              <a:grpSpLocks/>
            </p:cNvGrpSpPr>
            <p:nvPr/>
          </p:nvGrpSpPr>
          <p:grpSpPr bwMode="auto">
            <a:xfrm rot="1801102">
              <a:off x="351" y="2206"/>
              <a:ext cx="719" cy="356"/>
              <a:chOff x="768" y="2232"/>
              <a:chExt cx="624" cy="312"/>
            </a:xfrm>
          </p:grpSpPr>
          <p:sp>
            <p:nvSpPr>
              <p:cNvPr id="47" name="Line 41">
                <a:extLst>
                  <a:ext uri="{FF2B5EF4-FFF2-40B4-BE49-F238E27FC236}">
                    <a16:creationId xmlns:a16="http://schemas.microsoft.com/office/drawing/2014/main" id="{B661A2B3-C382-4283-BBBE-592CF9C07885}"/>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AutoShape 42">
                <a:extLst>
                  <a:ext uri="{FF2B5EF4-FFF2-40B4-BE49-F238E27FC236}">
                    <a16:creationId xmlns:a16="http://schemas.microsoft.com/office/drawing/2014/main" id="{B13968E1-E96F-49D0-9799-D40A0C131532}"/>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49" name="Line 43">
                <a:extLst>
                  <a:ext uri="{FF2B5EF4-FFF2-40B4-BE49-F238E27FC236}">
                    <a16:creationId xmlns:a16="http://schemas.microsoft.com/office/drawing/2014/main" id="{64B2AF33-2C82-4BCC-BACB-727DAF627A99}"/>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3" name="Group 44">
              <a:extLst>
                <a:ext uri="{FF2B5EF4-FFF2-40B4-BE49-F238E27FC236}">
                  <a16:creationId xmlns:a16="http://schemas.microsoft.com/office/drawing/2014/main" id="{210FA6D0-6703-4545-8915-B60AE5ABD6BD}"/>
                </a:ext>
              </a:extLst>
            </p:cNvPr>
            <p:cNvGrpSpPr>
              <a:grpSpLocks/>
            </p:cNvGrpSpPr>
            <p:nvPr/>
          </p:nvGrpSpPr>
          <p:grpSpPr bwMode="auto">
            <a:xfrm rot="2712556">
              <a:off x="1279" y="2080"/>
              <a:ext cx="712" cy="360"/>
              <a:chOff x="768" y="2232"/>
              <a:chExt cx="624" cy="312"/>
            </a:xfrm>
          </p:grpSpPr>
          <p:sp>
            <p:nvSpPr>
              <p:cNvPr id="44" name="Line 45">
                <a:extLst>
                  <a:ext uri="{FF2B5EF4-FFF2-40B4-BE49-F238E27FC236}">
                    <a16:creationId xmlns:a16="http://schemas.microsoft.com/office/drawing/2014/main" id="{5E1BC552-4161-47B5-A6CB-F649086F4823}"/>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AutoShape 46">
                <a:extLst>
                  <a:ext uri="{FF2B5EF4-FFF2-40B4-BE49-F238E27FC236}">
                    <a16:creationId xmlns:a16="http://schemas.microsoft.com/office/drawing/2014/main" id="{6D79FBCC-D2B2-452F-A156-228501EF6286}"/>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46" name="Line 47">
                <a:extLst>
                  <a:ext uri="{FF2B5EF4-FFF2-40B4-BE49-F238E27FC236}">
                    <a16:creationId xmlns:a16="http://schemas.microsoft.com/office/drawing/2014/main" id="{D7175091-B0FD-4BD5-AC97-B01DC555DDA7}"/>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59" name="Group 49">
            <a:extLst>
              <a:ext uri="{FF2B5EF4-FFF2-40B4-BE49-F238E27FC236}">
                <a16:creationId xmlns:a16="http://schemas.microsoft.com/office/drawing/2014/main" id="{82C039EB-1780-4CC0-A218-1995D72A1A39}"/>
              </a:ext>
            </a:extLst>
          </p:cNvPr>
          <p:cNvGrpSpPr>
            <a:grpSpLocks/>
          </p:cNvGrpSpPr>
          <p:nvPr/>
        </p:nvGrpSpPr>
        <p:grpSpPr bwMode="auto">
          <a:xfrm rot="1801102">
            <a:off x="7331075" y="3111500"/>
            <a:ext cx="1139825" cy="565150"/>
            <a:chOff x="768" y="2232"/>
            <a:chExt cx="624" cy="312"/>
          </a:xfrm>
        </p:grpSpPr>
        <p:sp>
          <p:nvSpPr>
            <p:cNvPr id="60" name="Line 50">
              <a:extLst>
                <a:ext uri="{FF2B5EF4-FFF2-40B4-BE49-F238E27FC236}">
                  <a16:creationId xmlns:a16="http://schemas.microsoft.com/office/drawing/2014/main" id="{2ACFEDEC-16A5-44DA-A7DB-CDC3EEB370E5}"/>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 name="AutoShape 51">
              <a:extLst>
                <a:ext uri="{FF2B5EF4-FFF2-40B4-BE49-F238E27FC236}">
                  <a16:creationId xmlns:a16="http://schemas.microsoft.com/office/drawing/2014/main" id="{ED6F3D27-936B-40B6-89B0-300178B21FE9}"/>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62" name="Line 52">
              <a:extLst>
                <a:ext uri="{FF2B5EF4-FFF2-40B4-BE49-F238E27FC236}">
                  <a16:creationId xmlns:a16="http://schemas.microsoft.com/office/drawing/2014/main" id="{C29B11FB-553B-4074-B454-71D472652B91}"/>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3" name="Group 53">
            <a:extLst>
              <a:ext uri="{FF2B5EF4-FFF2-40B4-BE49-F238E27FC236}">
                <a16:creationId xmlns:a16="http://schemas.microsoft.com/office/drawing/2014/main" id="{D57653A4-8DB8-4FB4-872E-8C8B2E951DD4}"/>
              </a:ext>
            </a:extLst>
          </p:cNvPr>
          <p:cNvGrpSpPr>
            <a:grpSpLocks/>
          </p:cNvGrpSpPr>
          <p:nvPr/>
        </p:nvGrpSpPr>
        <p:grpSpPr bwMode="auto">
          <a:xfrm rot="1801102">
            <a:off x="8294688" y="3130550"/>
            <a:ext cx="1141412" cy="565150"/>
            <a:chOff x="768" y="2232"/>
            <a:chExt cx="624" cy="312"/>
          </a:xfrm>
        </p:grpSpPr>
        <p:sp>
          <p:nvSpPr>
            <p:cNvPr id="64" name="Line 54">
              <a:extLst>
                <a:ext uri="{FF2B5EF4-FFF2-40B4-BE49-F238E27FC236}">
                  <a16:creationId xmlns:a16="http://schemas.microsoft.com/office/drawing/2014/main" id="{76136C41-EB62-4438-A5C7-9B3E80D4086E}"/>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 name="AutoShape 55">
              <a:extLst>
                <a:ext uri="{FF2B5EF4-FFF2-40B4-BE49-F238E27FC236}">
                  <a16:creationId xmlns:a16="http://schemas.microsoft.com/office/drawing/2014/main" id="{897890B9-B7AA-4EEF-B0C7-5A6D29A1088F}"/>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66" name="Line 56">
              <a:extLst>
                <a:ext uri="{FF2B5EF4-FFF2-40B4-BE49-F238E27FC236}">
                  <a16:creationId xmlns:a16="http://schemas.microsoft.com/office/drawing/2014/main" id="{CBE7CC6F-FE09-47CF-B0A6-B095FCB30C43}"/>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7" name="Group 57">
            <a:extLst>
              <a:ext uri="{FF2B5EF4-FFF2-40B4-BE49-F238E27FC236}">
                <a16:creationId xmlns:a16="http://schemas.microsoft.com/office/drawing/2014/main" id="{BF1DD913-2648-4992-9904-CBB1C675B971}"/>
              </a:ext>
            </a:extLst>
          </p:cNvPr>
          <p:cNvGrpSpPr>
            <a:grpSpLocks/>
          </p:cNvGrpSpPr>
          <p:nvPr/>
        </p:nvGrpSpPr>
        <p:grpSpPr bwMode="auto">
          <a:xfrm rot="2712556">
            <a:off x="7577931" y="2977357"/>
            <a:ext cx="1127125" cy="569912"/>
            <a:chOff x="768" y="2232"/>
            <a:chExt cx="624" cy="312"/>
          </a:xfrm>
        </p:grpSpPr>
        <p:sp>
          <p:nvSpPr>
            <p:cNvPr id="68" name="Line 58">
              <a:extLst>
                <a:ext uri="{FF2B5EF4-FFF2-40B4-BE49-F238E27FC236}">
                  <a16:creationId xmlns:a16="http://schemas.microsoft.com/office/drawing/2014/main" id="{0DAF4BDE-C0E3-44B0-8C06-4B91F897107B}"/>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 name="AutoShape 59">
              <a:extLst>
                <a:ext uri="{FF2B5EF4-FFF2-40B4-BE49-F238E27FC236}">
                  <a16:creationId xmlns:a16="http://schemas.microsoft.com/office/drawing/2014/main" id="{9B9E79BE-C449-4C2E-97EE-AFDED059C9A4}"/>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70" name="Line 60">
              <a:extLst>
                <a:ext uri="{FF2B5EF4-FFF2-40B4-BE49-F238E27FC236}">
                  <a16:creationId xmlns:a16="http://schemas.microsoft.com/office/drawing/2014/main" id="{E3E6F065-E008-4F0C-A8B0-A0F289BDA96D}"/>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1" name="Group 61">
            <a:extLst>
              <a:ext uri="{FF2B5EF4-FFF2-40B4-BE49-F238E27FC236}">
                <a16:creationId xmlns:a16="http://schemas.microsoft.com/office/drawing/2014/main" id="{1356BC00-F4D2-4D50-B406-19942DA07765}"/>
              </a:ext>
            </a:extLst>
          </p:cNvPr>
          <p:cNvGrpSpPr>
            <a:grpSpLocks/>
          </p:cNvGrpSpPr>
          <p:nvPr/>
        </p:nvGrpSpPr>
        <p:grpSpPr bwMode="auto">
          <a:xfrm rot="2712556">
            <a:off x="9243219" y="3239294"/>
            <a:ext cx="1130300" cy="569912"/>
            <a:chOff x="768" y="2232"/>
            <a:chExt cx="624" cy="312"/>
          </a:xfrm>
        </p:grpSpPr>
        <p:sp>
          <p:nvSpPr>
            <p:cNvPr id="72" name="Line 62">
              <a:extLst>
                <a:ext uri="{FF2B5EF4-FFF2-40B4-BE49-F238E27FC236}">
                  <a16:creationId xmlns:a16="http://schemas.microsoft.com/office/drawing/2014/main" id="{D5D43D70-9BAB-4538-B9F6-57CE2BB0B614}"/>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 name="AutoShape 63">
              <a:extLst>
                <a:ext uri="{FF2B5EF4-FFF2-40B4-BE49-F238E27FC236}">
                  <a16:creationId xmlns:a16="http://schemas.microsoft.com/office/drawing/2014/main" id="{6B543E6F-0214-4745-AD2E-FE0EA3CE27EE}"/>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74" name="Line 64">
              <a:extLst>
                <a:ext uri="{FF2B5EF4-FFF2-40B4-BE49-F238E27FC236}">
                  <a16:creationId xmlns:a16="http://schemas.microsoft.com/office/drawing/2014/main" id="{61191DAA-3B8E-4DF6-8319-D47CF3215A6A}"/>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5" name="Text Box 65">
            <a:extLst>
              <a:ext uri="{FF2B5EF4-FFF2-40B4-BE49-F238E27FC236}">
                <a16:creationId xmlns:a16="http://schemas.microsoft.com/office/drawing/2014/main" id="{CD22655E-8E6A-444C-A5A4-B0353822B0FE}"/>
              </a:ext>
            </a:extLst>
          </p:cNvPr>
          <p:cNvSpPr txBox="1">
            <a:spLocks noChangeArrowheads="1"/>
          </p:cNvSpPr>
          <p:nvPr/>
        </p:nvSpPr>
        <p:spPr bwMode="auto">
          <a:xfrm>
            <a:off x="7557287" y="228600"/>
            <a:ext cx="2940049"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solidFill>
                  <a:srgbClr val="FF0000"/>
                </a:solidFill>
                <a:latin typeface="Calibri" panose="020F0502020204030204" pitchFamily="34" charset="0"/>
              </a:rPr>
              <a:t>OVERSHOOTING</a:t>
            </a:r>
          </a:p>
          <a:p>
            <a:pPr algn="ctr" eaLnBrk="1" hangingPunct="1"/>
            <a:r>
              <a:rPr lang="en-US" altLang="en-US" sz="2000" b="1" dirty="0">
                <a:solidFill>
                  <a:srgbClr val="FF0000"/>
                </a:solidFill>
                <a:latin typeface="Calibri" panose="020F0502020204030204" pitchFamily="34" charset="0"/>
              </a:rPr>
              <a:t>THE MARK</a:t>
            </a:r>
          </a:p>
        </p:txBody>
      </p:sp>
      <p:sp>
        <p:nvSpPr>
          <p:cNvPr id="76" name="Text Box 68">
            <a:extLst>
              <a:ext uri="{FF2B5EF4-FFF2-40B4-BE49-F238E27FC236}">
                <a16:creationId xmlns:a16="http://schemas.microsoft.com/office/drawing/2014/main" id="{D5BC7AE1-AA7A-48E8-BA28-04C53A51D6BB}"/>
              </a:ext>
            </a:extLst>
          </p:cNvPr>
          <p:cNvSpPr txBox="1">
            <a:spLocks noChangeArrowheads="1"/>
          </p:cNvSpPr>
          <p:nvPr/>
        </p:nvSpPr>
        <p:spPr bwMode="auto">
          <a:xfrm>
            <a:off x="4813301" y="228600"/>
            <a:ext cx="272732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dirty="0">
                <a:solidFill>
                  <a:srgbClr val="00B050"/>
                </a:solidFill>
                <a:latin typeface="Calibri" panose="020F0502020204030204" pitchFamily="34" charset="0"/>
              </a:rPr>
              <a:t>THE GOSPEL TARGET</a:t>
            </a:r>
          </a:p>
        </p:txBody>
      </p:sp>
      <p:grpSp>
        <p:nvGrpSpPr>
          <p:cNvPr id="77" name="Group 115">
            <a:extLst>
              <a:ext uri="{FF2B5EF4-FFF2-40B4-BE49-F238E27FC236}">
                <a16:creationId xmlns:a16="http://schemas.microsoft.com/office/drawing/2014/main" id="{BE1FC842-6D26-4A2F-81BA-450269213F97}"/>
              </a:ext>
            </a:extLst>
          </p:cNvPr>
          <p:cNvGrpSpPr>
            <a:grpSpLocks/>
          </p:cNvGrpSpPr>
          <p:nvPr/>
        </p:nvGrpSpPr>
        <p:grpSpPr bwMode="auto">
          <a:xfrm>
            <a:off x="7550149" y="1371613"/>
            <a:ext cx="2947185" cy="3592197"/>
            <a:chOff x="5873749" y="4495746"/>
            <a:chExt cx="2947185" cy="3591828"/>
          </a:xfrm>
        </p:grpSpPr>
        <p:sp>
          <p:nvSpPr>
            <p:cNvPr id="78" name="Text Box 67">
              <a:extLst>
                <a:ext uri="{FF2B5EF4-FFF2-40B4-BE49-F238E27FC236}">
                  <a16:creationId xmlns:a16="http://schemas.microsoft.com/office/drawing/2014/main" id="{573751D7-4FB8-46E1-A703-01A4A02C9214}"/>
                </a:ext>
              </a:extLst>
            </p:cNvPr>
            <p:cNvSpPr txBox="1">
              <a:spLocks noChangeArrowheads="1"/>
            </p:cNvSpPr>
            <p:nvPr/>
          </p:nvSpPr>
          <p:spPr bwMode="auto">
            <a:xfrm>
              <a:off x="5873749" y="7379758"/>
              <a:ext cx="2947185" cy="707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solidFill>
                    <a:srgbClr val="FF0000"/>
                  </a:solidFill>
                  <a:latin typeface="Calibri" panose="020F0502020204030204" pitchFamily="34" charset="0"/>
                </a:rPr>
                <a:t>DEADLY VIRTUES</a:t>
              </a:r>
            </a:p>
            <a:p>
              <a:pPr algn="ctr" eaLnBrk="1" hangingPunct="1"/>
              <a:r>
                <a:rPr lang="en-US" altLang="en-US" b="1" dirty="0">
                  <a:solidFill>
                    <a:srgbClr val="FF0000"/>
                  </a:solidFill>
                  <a:latin typeface="Calibri" panose="020F0502020204030204" pitchFamily="34" charset="0"/>
                </a:rPr>
                <a:t>Death, Sorrow, Misery</a:t>
              </a:r>
              <a:endParaRPr lang="en-US" altLang="en-US" sz="2000" b="1" dirty="0">
                <a:solidFill>
                  <a:srgbClr val="FF0000"/>
                </a:solidFill>
                <a:latin typeface="Calibri" panose="020F0502020204030204" pitchFamily="34" charset="0"/>
              </a:endParaRPr>
            </a:p>
          </p:txBody>
        </p:sp>
        <p:sp>
          <p:nvSpPr>
            <p:cNvPr id="79" name="Rectangle 69">
              <a:extLst>
                <a:ext uri="{FF2B5EF4-FFF2-40B4-BE49-F238E27FC236}">
                  <a16:creationId xmlns:a16="http://schemas.microsoft.com/office/drawing/2014/main" id="{1896D148-41AB-4A3E-8293-AEB92D8B1EED}"/>
                </a:ext>
              </a:extLst>
            </p:cNvPr>
            <p:cNvSpPr>
              <a:spLocks noChangeArrowheads="1"/>
            </p:cNvSpPr>
            <p:nvPr/>
          </p:nvSpPr>
          <p:spPr bwMode="auto">
            <a:xfrm>
              <a:off x="6019800" y="4495746"/>
              <a:ext cx="2667000" cy="5334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grpSp>
        <p:nvGrpSpPr>
          <p:cNvPr id="80" name="Group 114">
            <a:extLst>
              <a:ext uri="{FF2B5EF4-FFF2-40B4-BE49-F238E27FC236}">
                <a16:creationId xmlns:a16="http://schemas.microsoft.com/office/drawing/2014/main" id="{CB177508-45C7-411E-B241-85DA6957EBB0}"/>
              </a:ext>
            </a:extLst>
          </p:cNvPr>
          <p:cNvGrpSpPr>
            <a:grpSpLocks/>
          </p:cNvGrpSpPr>
          <p:nvPr/>
        </p:nvGrpSpPr>
        <p:grpSpPr bwMode="auto">
          <a:xfrm>
            <a:off x="1859765" y="1371612"/>
            <a:ext cx="2953536" cy="3581388"/>
            <a:chOff x="259565" y="4500562"/>
            <a:chExt cx="2953536" cy="3581020"/>
          </a:xfrm>
        </p:grpSpPr>
        <p:sp>
          <p:nvSpPr>
            <p:cNvPr id="81" name="Text Box 66">
              <a:extLst>
                <a:ext uri="{FF2B5EF4-FFF2-40B4-BE49-F238E27FC236}">
                  <a16:creationId xmlns:a16="http://schemas.microsoft.com/office/drawing/2014/main" id="{4D64414F-600C-4490-82D4-9CDC7761E9D2}"/>
                </a:ext>
              </a:extLst>
            </p:cNvPr>
            <p:cNvSpPr txBox="1">
              <a:spLocks noChangeArrowheads="1"/>
            </p:cNvSpPr>
            <p:nvPr/>
          </p:nvSpPr>
          <p:spPr bwMode="auto">
            <a:xfrm>
              <a:off x="259565" y="7373766"/>
              <a:ext cx="2953536" cy="707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solidFill>
                    <a:srgbClr val="FF0000"/>
                  </a:solidFill>
                  <a:latin typeface="Calibri" panose="020F0502020204030204" pitchFamily="34" charset="0"/>
                </a:rPr>
                <a:t>DEADLY VICES</a:t>
              </a:r>
            </a:p>
            <a:p>
              <a:pPr algn="ctr" eaLnBrk="1" hangingPunct="1"/>
              <a:r>
                <a:rPr lang="en-US" altLang="en-US" b="1" dirty="0">
                  <a:solidFill>
                    <a:srgbClr val="FF0000"/>
                  </a:solidFill>
                  <a:latin typeface="Calibri" panose="020F0502020204030204" pitchFamily="34" charset="0"/>
                </a:rPr>
                <a:t>Death, Sorrow, Misery</a:t>
              </a:r>
              <a:endParaRPr lang="en-US" altLang="en-US" sz="2000" b="1" dirty="0">
                <a:solidFill>
                  <a:srgbClr val="FF0000"/>
                </a:solidFill>
                <a:latin typeface="Calibri" panose="020F0502020204030204" pitchFamily="34" charset="0"/>
              </a:endParaRPr>
            </a:p>
          </p:txBody>
        </p:sp>
        <p:sp>
          <p:nvSpPr>
            <p:cNvPr id="82" name="Rectangle 71">
              <a:extLst>
                <a:ext uri="{FF2B5EF4-FFF2-40B4-BE49-F238E27FC236}">
                  <a16:creationId xmlns:a16="http://schemas.microsoft.com/office/drawing/2014/main" id="{6C64858E-72A9-4B3F-B5AD-F13C2848BF04}"/>
                </a:ext>
              </a:extLst>
            </p:cNvPr>
            <p:cNvSpPr>
              <a:spLocks noChangeArrowheads="1"/>
            </p:cNvSpPr>
            <p:nvPr/>
          </p:nvSpPr>
          <p:spPr bwMode="auto">
            <a:xfrm>
              <a:off x="381000" y="4500562"/>
              <a:ext cx="2687638" cy="5334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sp>
        <p:nvSpPr>
          <p:cNvPr id="83" name="Text Box 48">
            <a:extLst>
              <a:ext uri="{FF2B5EF4-FFF2-40B4-BE49-F238E27FC236}">
                <a16:creationId xmlns:a16="http://schemas.microsoft.com/office/drawing/2014/main" id="{3B8A7385-A767-4BC3-97F2-EC08704B0D3E}"/>
              </a:ext>
            </a:extLst>
          </p:cNvPr>
          <p:cNvSpPr txBox="1">
            <a:spLocks noChangeArrowheads="1"/>
          </p:cNvSpPr>
          <p:nvPr/>
        </p:nvSpPr>
        <p:spPr bwMode="auto">
          <a:xfrm>
            <a:off x="1859764" y="228600"/>
            <a:ext cx="2940836" cy="707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solidFill>
                  <a:srgbClr val="FF0000"/>
                </a:solidFill>
                <a:latin typeface="Calibri" panose="020F0502020204030204" pitchFamily="34" charset="0"/>
              </a:rPr>
              <a:t>UNDERSHOOTING</a:t>
            </a:r>
          </a:p>
          <a:p>
            <a:pPr algn="ctr" eaLnBrk="1" hangingPunct="1"/>
            <a:r>
              <a:rPr lang="en-US" altLang="en-US" sz="2000" b="1" dirty="0">
                <a:solidFill>
                  <a:srgbClr val="FF0000"/>
                </a:solidFill>
                <a:latin typeface="Calibri" panose="020F0502020204030204" pitchFamily="34" charset="0"/>
              </a:rPr>
              <a:t>THE MARK</a:t>
            </a:r>
          </a:p>
        </p:txBody>
      </p:sp>
      <p:sp>
        <p:nvSpPr>
          <p:cNvPr id="84" name="TextBox 99">
            <a:extLst>
              <a:ext uri="{FF2B5EF4-FFF2-40B4-BE49-F238E27FC236}">
                <a16:creationId xmlns:a16="http://schemas.microsoft.com/office/drawing/2014/main" id="{6E5BD917-A85D-412C-9F0C-0923123245FD}"/>
              </a:ext>
            </a:extLst>
          </p:cNvPr>
          <p:cNvSpPr txBox="1">
            <a:spLocks noChangeArrowheads="1"/>
          </p:cNvSpPr>
          <p:nvPr/>
        </p:nvSpPr>
        <p:spPr bwMode="auto">
          <a:xfrm>
            <a:off x="2133600" y="6019800"/>
            <a:ext cx="24241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dirty="0">
                <a:solidFill>
                  <a:srgbClr val="FF0000"/>
                </a:solidFill>
                <a:latin typeface="Calibri" panose="020F0502020204030204" pitchFamily="34" charset="0"/>
              </a:rPr>
              <a:t>Destroy the Wicked Who</a:t>
            </a:r>
          </a:p>
          <a:p>
            <a:pPr algn="ctr" eaLnBrk="1" hangingPunct="1"/>
            <a:r>
              <a:rPr lang="en-US" altLang="en-US" sz="1600" dirty="0">
                <a:solidFill>
                  <a:srgbClr val="FF0000"/>
                </a:solidFill>
                <a:latin typeface="Calibri" panose="020F0502020204030204" pitchFamily="34" charset="0"/>
              </a:rPr>
              <a:t>Are Not religiously Inclined</a:t>
            </a:r>
          </a:p>
        </p:txBody>
      </p:sp>
      <p:sp>
        <p:nvSpPr>
          <p:cNvPr id="85" name="TextBox 100">
            <a:extLst>
              <a:ext uri="{FF2B5EF4-FFF2-40B4-BE49-F238E27FC236}">
                <a16:creationId xmlns:a16="http://schemas.microsoft.com/office/drawing/2014/main" id="{7E1CA567-659C-4A32-A673-7D4424D011B2}"/>
              </a:ext>
            </a:extLst>
          </p:cNvPr>
          <p:cNvSpPr txBox="1">
            <a:spLocks noChangeArrowheads="1"/>
          </p:cNvSpPr>
          <p:nvPr/>
        </p:nvSpPr>
        <p:spPr bwMode="auto">
          <a:xfrm>
            <a:off x="7813675" y="6019800"/>
            <a:ext cx="2473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dirty="0">
                <a:solidFill>
                  <a:srgbClr val="FF0000"/>
                </a:solidFill>
                <a:latin typeface="Calibri" panose="020F0502020204030204" pitchFamily="34" charset="0"/>
              </a:rPr>
              <a:t>Destroy the Righteous Who</a:t>
            </a:r>
          </a:p>
          <a:p>
            <a:pPr algn="ctr" eaLnBrk="1" hangingPunct="1"/>
            <a:r>
              <a:rPr lang="en-US" altLang="en-US" sz="1600" dirty="0">
                <a:solidFill>
                  <a:srgbClr val="FF0000"/>
                </a:solidFill>
                <a:latin typeface="Calibri" panose="020F0502020204030204" pitchFamily="34" charset="0"/>
              </a:rPr>
              <a:t>Are Religiously Inclined</a:t>
            </a:r>
          </a:p>
        </p:txBody>
      </p:sp>
      <p:sp>
        <p:nvSpPr>
          <p:cNvPr id="86" name="TextBox 109">
            <a:extLst>
              <a:ext uri="{FF2B5EF4-FFF2-40B4-BE49-F238E27FC236}">
                <a16:creationId xmlns:a16="http://schemas.microsoft.com/office/drawing/2014/main" id="{60260836-DA31-47B6-9AC1-1CDD76DD8B2A}"/>
              </a:ext>
            </a:extLst>
          </p:cNvPr>
          <p:cNvSpPr txBox="1">
            <a:spLocks noChangeArrowheads="1"/>
          </p:cNvSpPr>
          <p:nvPr/>
        </p:nvSpPr>
        <p:spPr bwMode="auto">
          <a:xfrm>
            <a:off x="2913257" y="2374942"/>
            <a:ext cx="1103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dirty="0">
                <a:solidFill>
                  <a:srgbClr val="FF0000"/>
                </a:solidFill>
                <a:latin typeface="Calibri" panose="020F0502020204030204" pitchFamily="34" charset="0"/>
              </a:rPr>
              <a:t>CARNALITY</a:t>
            </a:r>
          </a:p>
          <a:p>
            <a:pPr algn="ctr" eaLnBrk="1" hangingPunct="1"/>
            <a:r>
              <a:rPr lang="en-US" altLang="en-US" sz="1200" dirty="0">
                <a:solidFill>
                  <a:srgbClr val="FF0000"/>
                </a:solidFill>
                <a:latin typeface="Calibri" panose="020F0502020204030204" pitchFamily="34" charset="0"/>
              </a:rPr>
              <a:t>WORLDLINESS</a:t>
            </a:r>
          </a:p>
        </p:txBody>
      </p:sp>
      <p:sp>
        <p:nvSpPr>
          <p:cNvPr id="87" name="TextBox 110">
            <a:extLst>
              <a:ext uri="{FF2B5EF4-FFF2-40B4-BE49-F238E27FC236}">
                <a16:creationId xmlns:a16="http://schemas.microsoft.com/office/drawing/2014/main" id="{69B6487B-C079-4CB6-ABC1-4EBDBA6A32F8}"/>
              </a:ext>
            </a:extLst>
          </p:cNvPr>
          <p:cNvSpPr txBox="1">
            <a:spLocks noChangeArrowheads="1"/>
          </p:cNvSpPr>
          <p:nvPr/>
        </p:nvSpPr>
        <p:spPr bwMode="auto">
          <a:xfrm>
            <a:off x="9613226" y="2384252"/>
            <a:ext cx="78098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dirty="0">
                <a:solidFill>
                  <a:srgbClr val="FF0000"/>
                </a:solidFill>
                <a:latin typeface="Calibri" panose="020F0502020204030204" pitchFamily="34" charset="0"/>
              </a:rPr>
              <a:t>FALSE</a:t>
            </a:r>
          </a:p>
          <a:p>
            <a:pPr algn="ctr" eaLnBrk="1" hangingPunct="1"/>
            <a:r>
              <a:rPr lang="en-US" altLang="en-US" sz="1100" dirty="0">
                <a:solidFill>
                  <a:srgbClr val="FF0000"/>
                </a:solidFill>
                <a:latin typeface="Calibri" panose="020F0502020204030204" pitchFamily="34" charset="0"/>
              </a:rPr>
              <a:t>DOCTRINE</a:t>
            </a:r>
          </a:p>
        </p:txBody>
      </p:sp>
      <p:sp>
        <p:nvSpPr>
          <p:cNvPr id="88" name="Rectangle 2">
            <a:extLst>
              <a:ext uri="{FF2B5EF4-FFF2-40B4-BE49-F238E27FC236}">
                <a16:creationId xmlns:a16="http://schemas.microsoft.com/office/drawing/2014/main" id="{DE64EB16-D27F-47D8-8D55-E4D59FF616BD}"/>
              </a:ext>
            </a:extLst>
          </p:cNvPr>
          <p:cNvSpPr>
            <a:spLocks noChangeArrowheads="1"/>
          </p:cNvSpPr>
          <p:nvPr/>
        </p:nvSpPr>
        <p:spPr bwMode="auto">
          <a:xfrm>
            <a:off x="4935538" y="1371600"/>
            <a:ext cx="2477894" cy="533400"/>
          </a:xfrm>
          <a:prstGeom prst="rect">
            <a:avLst/>
          </a:prstGeom>
          <a:noFill/>
          <a:ln w="381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chemeClr val="bg1"/>
              </a:solidFill>
              <a:latin typeface="Calibri" panose="020F0502020204030204" pitchFamily="34" charset="0"/>
            </a:endParaRPr>
          </a:p>
        </p:txBody>
      </p:sp>
      <p:sp>
        <p:nvSpPr>
          <p:cNvPr id="89" name="Text Box 70">
            <a:extLst>
              <a:ext uri="{FF2B5EF4-FFF2-40B4-BE49-F238E27FC236}">
                <a16:creationId xmlns:a16="http://schemas.microsoft.com/office/drawing/2014/main" id="{81C404C1-EB9D-459A-8686-8F5D3EBC5D2A}"/>
              </a:ext>
            </a:extLst>
          </p:cNvPr>
          <p:cNvSpPr txBox="1">
            <a:spLocks noChangeArrowheads="1"/>
          </p:cNvSpPr>
          <p:nvPr/>
        </p:nvSpPr>
        <p:spPr bwMode="auto">
          <a:xfrm>
            <a:off x="7840566" y="990600"/>
            <a:ext cx="19766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dirty="0">
                <a:latin typeface="Calibri" panose="020F0502020204030204" pitchFamily="34" charset="0"/>
              </a:rPr>
              <a:t>A Religious Vow of:</a:t>
            </a:r>
          </a:p>
        </p:txBody>
      </p:sp>
      <p:cxnSp>
        <p:nvCxnSpPr>
          <p:cNvPr id="90" name="Straight Connector 89">
            <a:extLst>
              <a:ext uri="{FF2B5EF4-FFF2-40B4-BE49-F238E27FC236}">
                <a16:creationId xmlns:a16="http://schemas.microsoft.com/office/drawing/2014/main" id="{4FA8C0F5-FA2E-45A3-9874-545CAB167E83}"/>
              </a:ext>
            </a:extLst>
          </p:cNvPr>
          <p:cNvCxnSpPr/>
          <p:nvPr/>
        </p:nvCxnSpPr>
        <p:spPr>
          <a:xfrm rot="5400000">
            <a:off x="1373188" y="3429000"/>
            <a:ext cx="6858000" cy="317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3584A8DF-A177-4E17-9C9F-56C5848064A7}"/>
              </a:ext>
            </a:extLst>
          </p:cNvPr>
          <p:cNvCxnSpPr/>
          <p:nvPr/>
        </p:nvCxnSpPr>
        <p:spPr>
          <a:xfrm rot="5400000">
            <a:off x="4113212" y="3429000"/>
            <a:ext cx="6858000" cy="317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2" name="Text Box 3">
            <a:extLst>
              <a:ext uri="{FF2B5EF4-FFF2-40B4-BE49-F238E27FC236}">
                <a16:creationId xmlns:a16="http://schemas.microsoft.com/office/drawing/2014/main" id="{6A851154-ED3C-476A-BE78-4F8B0AADA64E}"/>
              </a:ext>
            </a:extLst>
          </p:cNvPr>
          <p:cNvSpPr txBox="1">
            <a:spLocks noChangeArrowheads="1"/>
          </p:cNvSpPr>
          <p:nvPr/>
        </p:nvSpPr>
        <p:spPr bwMode="auto">
          <a:xfrm>
            <a:off x="4803775" y="1381125"/>
            <a:ext cx="2752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dirty="0"/>
              <a:t>Temple Marriage</a:t>
            </a:r>
          </a:p>
        </p:txBody>
      </p:sp>
      <p:sp>
        <p:nvSpPr>
          <p:cNvPr id="93" name="Text Box 70">
            <a:extLst>
              <a:ext uri="{FF2B5EF4-FFF2-40B4-BE49-F238E27FC236}">
                <a16:creationId xmlns:a16="http://schemas.microsoft.com/office/drawing/2014/main" id="{C1F771F5-3159-4416-BF43-0C8A3804A27D}"/>
              </a:ext>
            </a:extLst>
          </p:cNvPr>
          <p:cNvSpPr txBox="1">
            <a:spLocks noChangeArrowheads="1"/>
          </p:cNvSpPr>
          <p:nvPr/>
        </p:nvSpPr>
        <p:spPr bwMode="auto">
          <a:xfrm>
            <a:off x="7696201" y="1371600"/>
            <a:ext cx="2667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dirty="0"/>
              <a:t>Celibacy</a:t>
            </a:r>
          </a:p>
        </p:txBody>
      </p:sp>
      <p:sp>
        <p:nvSpPr>
          <p:cNvPr id="94" name="Text Box 72">
            <a:extLst>
              <a:ext uri="{FF2B5EF4-FFF2-40B4-BE49-F238E27FC236}">
                <a16:creationId xmlns:a16="http://schemas.microsoft.com/office/drawing/2014/main" id="{51E9C0EB-545F-431D-B869-A4DD89D7BC44}"/>
              </a:ext>
            </a:extLst>
          </p:cNvPr>
          <p:cNvSpPr txBox="1">
            <a:spLocks noChangeArrowheads="1"/>
          </p:cNvSpPr>
          <p:nvPr/>
        </p:nvSpPr>
        <p:spPr bwMode="auto">
          <a:xfrm>
            <a:off x="1981200" y="1371600"/>
            <a:ext cx="2687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dirty="0"/>
              <a:t>Cohabitation</a:t>
            </a:r>
          </a:p>
        </p:txBody>
      </p:sp>
      <p:sp>
        <p:nvSpPr>
          <p:cNvPr id="95" name="Text Box 8">
            <a:extLst>
              <a:ext uri="{FF2B5EF4-FFF2-40B4-BE49-F238E27FC236}">
                <a16:creationId xmlns:a16="http://schemas.microsoft.com/office/drawing/2014/main" id="{9A58748B-5349-40E1-A358-75F4242B899A}"/>
              </a:ext>
            </a:extLst>
          </p:cNvPr>
          <p:cNvSpPr txBox="1">
            <a:spLocks noChangeArrowheads="1"/>
          </p:cNvSpPr>
          <p:nvPr/>
        </p:nvSpPr>
        <p:spPr bwMode="auto">
          <a:xfrm>
            <a:off x="4806952" y="3953551"/>
            <a:ext cx="2736848"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solidFill>
                  <a:srgbClr val="00B050"/>
                </a:solidFill>
                <a:latin typeface="Calibri" panose="020F0502020204030204" pitchFamily="34" charset="0"/>
              </a:rPr>
              <a:t>CHRIST-LIKE PERFECTION</a:t>
            </a:r>
          </a:p>
          <a:p>
            <a:pPr algn="ctr" eaLnBrk="1" hangingPunct="1"/>
            <a:r>
              <a:rPr lang="en-US" altLang="en-US" b="1" dirty="0">
                <a:solidFill>
                  <a:srgbClr val="00B050"/>
                </a:solidFill>
                <a:latin typeface="Calibri" panose="020F0502020204030204" pitchFamily="34" charset="0"/>
              </a:rPr>
              <a:t>Life, Joy, Happiness</a:t>
            </a:r>
          </a:p>
        </p:txBody>
      </p:sp>
    </p:spTree>
    <p:extLst>
      <p:ext uri="{BB962C8B-B14F-4D97-AF65-F5344CB8AC3E}">
        <p14:creationId xmlns:p14="http://schemas.microsoft.com/office/powerpoint/2010/main" val="3392046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03ef5274-90b8-4b3f-8a76-b4c36a43e904}" enabled="1" method="Privileged" siteId="{61e6eeb3-5fd7-4aaa-ae3c-61e8deb09b79}" removed="0"/>
  <clbl:label id="{bdc3d3d8-6bdc-485e-b6f2-a0ac58658b4a}" enabled="1" method="Privileged" siteId="{61e6eeb3-5fd7-4aaa-ae3c-61e8deb09b79}" removed="0"/>
</clbl:labelList>
</file>

<file path=docProps/app.xml><?xml version="1.0" encoding="utf-8"?>
<Properties xmlns="http://schemas.openxmlformats.org/officeDocument/2006/extended-properties" xmlns:vt="http://schemas.openxmlformats.org/officeDocument/2006/docPropsVTypes">
  <TotalTime>15788</TotalTime>
  <Words>1576</Words>
  <Application>Microsoft Office PowerPoint</Application>
  <PresentationFormat>Widescreen</PresentationFormat>
  <Paragraphs>283</Paragraphs>
  <Slides>13</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dc:creator>
  <cp:lastModifiedBy>Dale Eaton</cp:lastModifiedBy>
  <cp:revision>1203</cp:revision>
  <dcterms:created xsi:type="dcterms:W3CDTF">2010-04-18T05:26:50Z</dcterms:created>
  <dcterms:modified xsi:type="dcterms:W3CDTF">2022-12-28T00:20:46Z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dc3d3d8-6bdc-485e-b6f2-a0ac58658b4a_Enabled">
    <vt:lpwstr>True</vt:lpwstr>
  </property>
  <property fmtid="{D5CDD505-2E9C-101B-9397-08002B2CF9AE}" pid="3" name="MSIP_Label_bdc3d3d8-6bdc-485e-b6f2-a0ac58658b4a_SiteId">
    <vt:lpwstr>61e6eeb3-5fd7-4aaa-ae3c-61e8deb09b79</vt:lpwstr>
  </property>
  <property fmtid="{D5CDD505-2E9C-101B-9397-08002B2CF9AE}" pid="4" name="MSIP_Label_bdc3d3d8-6bdc-485e-b6f2-a0ac58658b4a_Owner">
    <vt:lpwstr>deaton@ldschurch.org</vt:lpwstr>
  </property>
  <property fmtid="{D5CDD505-2E9C-101B-9397-08002B2CF9AE}" pid="5" name="MSIP_Label_bdc3d3d8-6bdc-485e-b6f2-a0ac58658b4a_SetDate">
    <vt:lpwstr>2018-09-29T15:01:30.2848605Z</vt:lpwstr>
  </property>
  <property fmtid="{D5CDD505-2E9C-101B-9397-08002B2CF9AE}" pid="6" name="MSIP_Label_bdc3d3d8-6bdc-485e-b6f2-a0ac58658b4a_Name">
    <vt:lpwstr>Internal Use</vt:lpwstr>
  </property>
  <property fmtid="{D5CDD505-2E9C-101B-9397-08002B2CF9AE}" pid="7" name="MSIP_Label_bdc3d3d8-6bdc-485e-b6f2-a0ac58658b4a_Application">
    <vt:lpwstr>Microsoft Azure Information Protection</vt:lpwstr>
  </property>
  <property fmtid="{D5CDD505-2E9C-101B-9397-08002B2CF9AE}" pid="8" name="MSIP_Label_bdc3d3d8-6bdc-485e-b6f2-a0ac58658b4a_Extended_MSFT_Method">
    <vt:lpwstr>Automatic</vt:lpwstr>
  </property>
  <property fmtid="{D5CDD505-2E9C-101B-9397-08002B2CF9AE}" pid="9" name="MSIP_Label_03ef5274-90b8-4b3f-8a76-b4c36a43e904_Enabled">
    <vt:lpwstr>True</vt:lpwstr>
  </property>
  <property fmtid="{D5CDD505-2E9C-101B-9397-08002B2CF9AE}" pid="10" name="MSIP_Label_03ef5274-90b8-4b3f-8a76-b4c36a43e904_SiteId">
    <vt:lpwstr>61e6eeb3-5fd7-4aaa-ae3c-61e8deb09b79</vt:lpwstr>
  </property>
  <property fmtid="{D5CDD505-2E9C-101B-9397-08002B2CF9AE}" pid="11" name="MSIP_Label_03ef5274-90b8-4b3f-8a76-b4c36a43e904_SetDate">
    <vt:lpwstr>2018-09-29T15:01:30.2848605Z</vt:lpwstr>
  </property>
  <property fmtid="{D5CDD505-2E9C-101B-9397-08002B2CF9AE}" pid="12" name="MSIP_Label_03ef5274-90b8-4b3f-8a76-b4c36a43e904_Name">
    <vt:lpwstr>Not Encrypted</vt:lpwstr>
  </property>
  <property fmtid="{D5CDD505-2E9C-101B-9397-08002B2CF9AE}" pid="13" name="MSIP_Label_03ef5274-90b8-4b3f-8a76-b4c36a43e904_Extended_MSFT_Method">
    <vt:lpwstr>Automatic</vt:lpwstr>
  </property>
  <property fmtid="{D5CDD505-2E9C-101B-9397-08002B2CF9AE}" pid="14" name="Classification">
    <vt:lpwstr>Internal Use Not Encrypted</vt:lpwstr>
  </property>
</Properties>
</file>