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899" r:id="rId2"/>
    <p:sldId id="926" r:id="rId3"/>
    <p:sldId id="963" r:id="rId4"/>
    <p:sldId id="965" r:id="rId5"/>
    <p:sldId id="914" r:id="rId6"/>
    <p:sldId id="927" r:id="rId7"/>
    <p:sldId id="928" r:id="rId8"/>
    <p:sldId id="929" r:id="rId9"/>
    <p:sldId id="930" r:id="rId10"/>
    <p:sldId id="932" r:id="rId11"/>
    <p:sldId id="931" r:id="rId12"/>
    <p:sldId id="937" r:id="rId13"/>
    <p:sldId id="936" r:id="rId14"/>
    <p:sldId id="938" r:id="rId15"/>
    <p:sldId id="939" r:id="rId16"/>
    <p:sldId id="940" r:id="rId17"/>
    <p:sldId id="941" r:id="rId18"/>
    <p:sldId id="944" r:id="rId19"/>
    <p:sldId id="945" r:id="rId20"/>
    <p:sldId id="946" r:id="rId21"/>
    <p:sldId id="943" r:id="rId22"/>
    <p:sldId id="948" r:id="rId23"/>
    <p:sldId id="966" r:id="rId24"/>
    <p:sldId id="950" r:id="rId25"/>
    <p:sldId id="951" r:id="rId26"/>
    <p:sldId id="947" r:id="rId27"/>
    <p:sldId id="954" r:id="rId28"/>
    <p:sldId id="953" r:id="rId29"/>
    <p:sldId id="958" r:id="rId30"/>
    <p:sldId id="952" r:id="rId31"/>
    <p:sldId id="957" r:id="rId32"/>
    <p:sldId id="962" r:id="rId33"/>
    <p:sldId id="956" r:id="rId34"/>
    <p:sldId id="961" r:id="rId35"/>
    <p:sldId id="267"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5" autoAdjust="0"/>
    <p:restoredTop sz="96130" autoAdjust="0"/>
  </p:normalViewPr>
  <p:slideViewPr>
    <p:cSldViewPr>
      <p:cViewPr varScale="1">
        <p:scale>
          <a:sx n="113" d="100"/>
          <a:sy n="113" d="100"/>
        </p:scale>
        <p:origin x="258" y="102"/>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5</a:t>
            </a:fld>
            <a:endParaRPr lang="en-US" altLang="en-US"/>
          </a:p>
        </p:txBody>
      </p:sp>
    </p:spTree>
    <p:extLst>
      <p:ext uri="{BB962C8B-B14F-4D97-AF65-F5344CB8AC3E}">
        <p14:creationId xmlns:p14="http://schemas.microsoft.com/office/powerpoint/2010/main" val="1014601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6</a:t>
            </a:fld>
            <a:endParaRPr lang="en-US" altLang="en-US"/>
          </a:p>
        </p:txBody>
      </p:sp>
    </p:spTree>
    <p:extLst>
      <p:ext uri="{BB962C8B-B14F-4D97-AF65-F5344CB8AC3E}">
        <p14:creationId xmlns:p14="http://schemas.microsoft.com/office/powerpoint/2010/main" val="343505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7</a:t>
            </a:fld>
            <a:endParaRPr lang="en-US" altLang="en-US"/>
          </a:p>
        </p:txBody>
      </p:sp>
    </p:spTree>
    <p:extLst>
      <p:ext uri="{BB962C8B-B14F-4D97-AF65-F5344CB8AC3E}">
        <p14:creationId xmlns:p14="http://schemas.microsoft.com/office/powerpoint/2010/main" val="110445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12</a:t>
            </a:fld>
            <a:endParaRPr lang="en-US" altLang="en-US"/>
          </a:p>
        </p:txBody>
      </p:sp>
    </p:spTree>
    <p:extLst>
      <p:ext uri="{BB962C8B-B14F-4D97-AF65-F5344CB8AC3E}">
        <p14:creationId xmlns:p14="http://schemas.microsoft.com/office/powerpoint/2010/main" val="227397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15</a:t>
            </a:fld>
            <a:endParaRPr lang="en-US" altLang="en-US"/>
          </a:p>
        </p:txBody>
      </p:sp>
    </p:spTree>
    <p:extLst>
      <p:ext uri="{BB962C8B-B14F-4D97-AF65-F5344CB8AC3E}">
        <p14:creationId xmlns:p14="http://schemas.microsoft.com/office/powerpoint/2010/main" val="392604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29</a:t>
            </a:fld>
            <a:endParaRPr lang="en-US" altLang="en-US"/>
          </a:p>
        </p:txBody>
      </p:sp>
    </p:spTree>
    <p:extLst>
      <p:ext uri="{BB962C8B-B14F-4D97-AF65-F5344CB8AC3E}">
        <p14:creationId xmlns:p14="http://schemas.microsoft.com/office/powerpoint/2010/main" val="189449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6036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Ethics</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23</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920343" y="3542946"/>
            <a:ext cx="72604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25: </a:t>
            </a:r>
            <a:r>
              <a:rPr lang="en-US" altLang="en-US" sz="4000" dirty="0">
                <a:solidFill>
                  <a:srgbClr val="00FF00"/>
                </a:solidFill>
              </a:rPr>
              <a:t>Good Love </a:t>
            </a:r>
            <a:r>
              <a:rPr lang="en-US" altLang="en-US" sz="4000" dirty="0">
                <a:solidFill>
                  <a:srgbClr val="FF0000"/>
                </a:solidFill>
              </a:rPr>
              <a:t>Bad Love</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a:solidFill>
                  <a:srgbClr val="FFFF00"/>
                </a:solidFill>
              </a:rPr>
              <a:t>Ethics</a:t>
            </a:r>
            <a:endParaRPr lang="en-US" altLang="en-US" sz="8000" dirty="0">
              <a:solidFill>
                <a:srgbClr val="FFFF00"/>
              </a:solidFill>
            </a:endParaRP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sp>
        <p:nvSpPr>
          <p:cNvPr id="5" name="TextBox 1">
            <a:extLst>
              <a:ext uri="{FF2B5EF4-FFF2-40B4-BE49-F238E27FC236}">
                <a16:creationId xmlns:a16="http://schemas.microsoft.com/office/drawing/2014/main" id="{EBF03D8D-4B01-4849-9B3C-50E1A133F7F9}"/>
              </a:ext>
            </a:extLst>
          </p:cNvPr>
          <p:cNvSpPr txBox="1">
            <a:spLocks noChangeArrowheads="1"/>
          </p:cNvSpPr>
          <p:nvPr/>
        </p:nvSpPr>
        <p:spPr bwMode="auto">
          <a:xfrm>
            <a:off x="152400" y="3562350"/>
            <a:ext cx="118856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Proverbs 8:13: </a:t>
            </a:r>
            <a:r>
              <a:rPr lang="en-US" altLang="en-US" sz="2400" dirty="0">
                <a:solidFill>
                  <a:schemeClr val="bg1"/>
                </a:solidFill>
              </a:rPr>
              <a:t>“The fear of the LORD is to </a:t>
            </a:r>
            <a:r>
              <a:rPr lang="en-US" altLang="en-US" sz="2400" dirty="0">
                <a:solidFill>
                  <a:srgbClr val="00FF00"/>
                </a:solidFill>
              </a:rPr>
              <a:t>hate evil</a:t>
            </a:r>
            <a:r>
              <a:rPr lang="en-US" altLang="en-US" sz="2400" dirty="0">
                <a:solidFill>
                  <a:schemeClr val="bg1"/>
                </a:solidFill>
              </a:rPr>
              <a:t>: pride, and </a:t>
            </a:r>
            <a:r>
              <a:rPr lang="en-US" altLang="en-US" sz="2400" dirty="0" err="1">
                <a:solidFill>
                  <a:schemeClr val="bg1"/>
                </a:solidFill>
              </a:rPr>
              <a:t>arrogancy</a:t>
            </a:r>
            <a:r>
              <a:rPr lang="en-US" altLang="en-US" sz="2400" dirty="0">
                <a:solidFill>
                  <a:schemeClr val="bg1"/>
                </a:solidFill>
              </a:rPr>
              <a:t>, and the evil way, and the forward mouth, do I </a:t>
            </a:r>
            <a:r>
              <a:rPr lang="en-US" altLang="en-US" sz="2400" dirty="0">
                <a:solidFill>
                  <a:srgbClr val="00FF00"/>
                </a:solidFill>
              </a:rPr>
              <a:t>hate</a:t>
            </a:r>
            <a:r>
              <a:rPr lang="en-US" altLang="en-US" sz="2400" dirty="0">
                <a:solidFill>
                  <a:schemeClr val="bg1"/>
                </a:solidFill>
              </a:rPr>
              <a:t>.”</a:t>
            </a:r>
            <a:endParaRPr lang="en-US" altLang="en-US" sz="2400" dirty="0">
              <a:solidFill>
                <a:srgbClr val="FFFF00"/>
              </a:solidFill>
            </a:endParaRPr>
          </a:p>
        </p:txBody>
      </p:sp>
      <p:sp>
        <p:nvSpPr>
          <p:cNvPr id="6" name="TextBox 1">
            <a:extLst>
              <a:ext uri="{FF2B5EF4-FFF2-40B4-BE49-F238E27FC236}">
                <a16:creationId xmlns:a16="http://schemas.microsoft.com/office/drawing/2014/main" id="{82BC9F35-5429-4B6A-9CCF-79C0687B3D13}"/>
              </a:ext>
            </a:extLst>
          </p:cNvPr>
          <p:cNvSpPr txBox="1">
            <a:spLocks noChangeArrowheads="1"/>
          </p:cNvSpPr>
          <p:nvPr/>
        </p:nvSpPr>
        <p:spPr bwMode="auto">
          <a:xfrm>
            <a:off x="152400" y="838200"/>
            <a:ext cx="1188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Psalms 45:7: </a:t>
            </a:r>
            <a:r>
              <a:rPr lang="en-US" altLang="en-US" sz="2400" dirty="0">
                <a:solidFill>
                  <a:schemeClr val="bg1"/>
                </a:solidFill>
              </a:rPr>
              <a:t>“Thou </a:t>
            </a:r>
            <a:r>
              <a:rPr lang="en-US" altLang="en-US" sz="2400" dirty="0" err="1">
                <a:solidFill>
                  <a:srgbClr val="00FF00"/>
                </a:solidFill>
              </a:rPr>
              <a:t>lovest</a:t>
            </a:r>
            <a:r>
              <a:rPr lang="en-US" altLang="en-US" sz="2400" dirty="0">
                <a:solidFill>
                  <a:schemeClr val="bg1"/>
                </a:solidFill>
              </a:rPr>
              <a:t> righteousness, and </a:t>
            </a:r>
            <a:r>
              <a:rPr lang="en-US" altLang="en-US" sz="2400" dirty="0" err="1">
                <a:solidFill>
                  <a:srgbClr val="00FF00"/>
                </a:solidFill>
              </a:rPr>
              <a:t>hatest</a:t>
            </a:r>
            <a:r>
              <a:rPr lang="en-US" altLang="en-US" sz="2400" dirty="0">
                <a:solidFill>
                  <a:schemeClr val="bg1"/>
                </a:solidFill>
              </a:rPr>
              <a:t> wickedness: therefore God, thy God, hath anointed thee with the oil of gladness above thy fellows.”</a:t>
            </a:r>
            <a:endParaRPr lang="en-US" altLang="en-US" sz="2400" dirty="0">
              <a:solidFill>
                <a:srgbClr val="FFFF00"/>
              </a:solidFill>
            </a:endParaRPr>
          </a:p>
        </p:txBody>
      </p:sp>
      <p:sp>
        <p:nvSpPr>
          <p:cNvPr id="7" name="TextBox 1">
            <a:extLst>
              <a:ext uri="{FF2B5EF4-FFF2-40B4-BE49-F238E27FC236}">
                <a16:creationId xmlns:a16="http://schemas.microsoft.com/office/drawing/2014/main" id="{103B86A9-12CE-4AD9-8475-107511A7B363}"/>
              </a:ext>
            </a:extLst>
          </p:cNvPr>
          <p:cNvSpPr txBox="1">
            <a:spLocks noChangeArrowheads="1"/>
          </p:cNvSpPr>
          <p:nvPr/>
        </p:nvSpPr>
        <p:spPr bwMode="auto">
          <a:xfrm>
            <a:off x="153988" y="1809750"/>
            <a:ext cx="118856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Proverbs 6:16-19: </a:t>
            </a:r>
            <a:r>
              <a:rPr lang="en-US" altLang="en-US" sz="2400" dirty="0">
                <a:solidFill>
                  <a:schemeClr val="bg1"/>
                </a:solidFill>
              </a:rPr>
              <a:t>“These </a:t>
            </a:r>
            <a:r>
              <a:rPr lang="en-US" altLang="en-US" sz="2400" dirty="0">
                <a:solidFill>
                  <a:srgbClr val="00FF00"/>
                </a:solidFill>
              </a:rPr>
              <a:t>six</a:t>
            </a:r>
            <a:r>
              <a:rPr lang="en-US" altLang="en-US" sz="2400" dirty="0">
                <a:solidFill>
                  <a:schemeClr val="bg1"/>
                </a:solidFill>
              </a:rPr>
              <a:t> things doth the LORD </a:t>
            </a:r>
            <a:r>
              <a:rPr lang="en-US" altLang="en-US" sz="2400" dirty="0">
                <a:solidFill>
                  <a:srgbClr val="00FF00"/>
                </a:solidFill>
              </a:rPr>
              <a:t>hate</a:t>
            </a:r>
            <a:r>
              <a:rPr lang="en-US" altLang="en-US" sz="2400" dirty="0">
                <a:solidFill>
                  <a:schemeClr val="bg1"/>
                </a:solidFill>
              </a:rPr>
              <a:t>: yea, </a:t>
            </a:r>
            <a:r>
              <a:rPr lang="en-US" altLang="en-US" sz="2400" dirty="0">
                <a:solidFill>
                  <a:srgbClr val="00FF00"/>
                </a:solidFill>
              </a:rPr>
              <a:t>seven</a:t>
            </a:r>
            <a:r>
              <a:rPr lang="en-US" altLang="en-US" sz="2400" dirty="0">
                <a:solidFill>
                  <a:schemeClr val="bg1"/>
                </a:solidFill>
              </a:rPr>
              <a:t> are an </a:t>
            </a:r>
            <a:r>
              <a:rPr lang="en-US" altLang="en-US" sz="2400" dirty="0">
                <a:solidFill>
                  <a:srgbClr val="FF0000"/>
                </a:solidFill>
              </a:rPr>
              <a:t>abomination</a:t>
            </a:r>
            <a:r>
              <a:rPr lang="en-US" altLang="en-US" sz="2400" dirty="0">
                <a:solidFill>
                  <a:schemeClr val="bg1"/>
                </a:solidFill>
              </a:rPr>
              <a:t> unto him: A </a:t>
            </a:r>
            <a:r>
              <a:rPr lang="en-US" altLang="en-US" sz="2400" dirty="0">
                <a:solidFill>
                  <a:srgbClr val="FF0000"/>
                </a:solidFill>
              </a:rPr>
              <a:t>proud</a:t>
            </a:r>
            <a:r>
              <a:rPr lang="en-US" altLang="en-US" sz="2400" dirty="0">
                <a:solidFill>
                  <a:schemeClr val="bg1"/>
                </a:solidFill>
              </a:rPr>
              <a:t> look, a </a:t>
            </a:r>
            <a:r>
              <a:rPr lang="en-US" altLang="en-US" sz="2400" dirty="0">
                <a:solidFill>
                  <a:srgbClr val="FF0000"/>
                </a:solidFill>
              </a:rPr>
              <a:t>lying</a:t>
            </a:r>
            <a:r>
              <a:rPr lang="en-US" altLang="en-US" sz="2400" dirty="0">
                <a:solidFill>
                  <a:schemeClr val="bg1"/>
                </a:solidFill>
              </a:rPr>
              <a:t> tongue, and </a:t>
            </a:r>
            <a:r>
              <a:rPr lang="en-US" altLang="en-US" sz="2400" dirty="0">
                <a:solidFill>
                  <a:srgbClr val="FF0000"/>
                </a:solidFill>
              </a:rPr>
              <a:t>hands</a:t>
            </a:r>
            <a:r>
              <a:rPr lang="en-US" altLang="en-US" sz="2400" dirty="0">
                <a:solidFill>
                  <a:schemeClr val="bg1"/>
                </a:solidFill>
              </a:rPr>
              <a:t> that shed innocent blood, An </a:t>
            </a:r>
            <a:r>
              <a:rPr lang="en-US" altLang="en-US" sz="2400" dirty="0">
                <a:solidFill>
                  <a:srgbClr val="FF0000"/>
                </a:solidFill>
              </a:rPr>
              <a:t>heart</a:t>
            </a:r>
            <a:r>
              <a:rPr lang="en-US" altLang="en-US" sz="2400" dirty="0">
                <a:solidFill>
                  <a:schemeClr val="bg1"/>
                </a:solidFill>
              </a:rPr>
              <a:t> that </a:t>
            </a:r>
            <a:r>
              <a:rPr lang="en-US" altLang="en-US" sz="2400" dirty="0" err="1">
                <a:solidFill>
                  <a:schemeClr val="bg1"/>
                </a:solidFill>
              </a:rPr>
              <a:t>deviseth</a:t>
            </a:r>
            <a:r>
              <a:rPr lang="en-US" altLang="en-US" sz="2400" dirty="0">
                <a:solidFill>
                  <a:schemeClr val="bg1"/>
                </a:solidFill>
              </a:rPr>
              <a:t> wicked imaginations, </a:t>
            </a:r>
            <a:r>
              <a:rPr lang="en-US" altLang="en-US" sz="2400" dirty="0">
                <a:solidFill>
                  <a:srgbClr val="FF0000"/>
                </a:solidFill>
              </a:rPr>
              <a:t>feet</a:t>
            </a:r>
            <a:r>
              <a:rPr lang="en-US" altLang="en-US" sz="2400" dirty="0">
                <a:solidFill>
                  <a:schemeClr val="bg1"/>
                </a:solidFill>
              </a:rPr>
              <a:t> that be swift in running to mischief, A </a:t>
            </a:r>
            <a:r>
              <a:rPr lang="en-US" altLang="en-US" sz="2400" dirty="0">
                <a:solidFill>
                  <a:srgbClr val="FF0000"/>
                </a:solidFill>
              </a:rPr>
              <a:t>false</a:t>
            </a:r>
            <a:r>
              <a:rPr lang="en-US" altLang="en-US" sz="2400" dirty="0">
                <a:solidFill>
                  <a:schemeClr val="bg1"/>
                </a:solidFill>
              </a:rPr>
              <a:t> witness that </a:t>
            </a:r>
            <a:r>
              <a:rPr lang="en-US" altLang="en-US" sz="2400" dirty="0" err="1">
                <a:solidFill>
                  <a:schemeClr val="bg1"/>
                </a:solidFill>
              </a:rPr>
              <a:t>speaketh</a:t>
            </a:r>
            <a:r>
              <a:rPr lang="en-US" altLang="en-US" sz="2400" dirty="0">
                <a:solidFill>
                  <a:schemeClr val="bg1"/>
                </a:solidFill>
              </a:rPr>
              <a:t> lies, and </a:t>
            </a:r>
            <a:r>
              <a:rPr lang="en-US" altLang="en-US" sz="2400" dirty="0">
                <a:solidFill>
                  <a:srgbClr val="FF0000"/>
                </a:solidFill>
              </a:rPr>
              <a:t>he</a:t>
            </a:r>
            <a:r>
              <a:rPr lang="en-US" altLang="en-US" sz="2400" dirty="0">
                <a:solidFill>
                  <a:schemeClr val="bg1"/>
                </a:solidFill>
              </a:rPr>
              <a:t> that </a:t>
            </a:r>
            <a:r>
              <a:rPr lang="en-US" altLang="en-US" sz="2400" dirty="0">
                <a:solidFill>
                  <a:srgbClr val="FF0000"/>
                </a:solidFill>
              </a:rPr>
              <a:t>soweth</a:t>
            </a:r>
            <a:r>
              <a:rPr lang="en-US" altLang="en-US" sz="2400" dirty="0">
                <a:solidFill>
                  <a:schemeClr val="bg1"/>
                </a:solidFill>
              </a:rPr>
              <a:t> discord among brethren.”</a:t>
            </a:r>
          </a:p>
        </p:txBody>
      </p:sp>
      <p:sp>
        <p:nvSpPr>
          <p:cNvPr id="8" name="TextBox 1">
            <a:extLst>
              <a:ext uri="{FF2B5EF4-FFF2-40B4-BE49-F238E27FC236}">
                <a16:creationId xmlns:a16="http://schemas.microsoft.com/office/drawing/2014/main" id="{4AE74D8B-1C6C-4034-B446-4F7677807099}"/>
              </a:ext>
            </a:extLst>
          </p:cNvPr>
          <p:cNvSpPr txBox="1">
            <a:spLocks noChangeArrowheads="1"/>
          </p:cNvSpPr>
          <p:nvPr/>
        </p:nvSpPr>
        <p:spPr bwMode="auto">
          <a:xfrm>
            <a:off x="152400" y="4552950"/>
            <a:ext cx="11885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Jeremiah 44:4: </a:t>
            </a:r>
            <a:r>
              <a:rPr lang="en-US" altLang="en-US" sz="2400" dirty="0">
                <a:solidFill>
                  <a:schemeClr val="bg1"/>
                </a:solidFill>
              </a:rPr>
              <a:t>“Howbeit I sent unto you all my servants the prophets, rising early and sending them, saying, Oh, do not this abominable thing that I </a:t>
            </a:r>
            <a:r>
              <a:rPr lang="en-US" altLang="en-US" sz="2400" dirty="0">
                <a:solidFill>
                  <a:srgbClr val="00FF00"/>
                </a:solidFill>
              </a:rPr>
              <a:t>hate</a:t>
            </a:r>
            <a:r>
              <a:rPr lang="en-US" altLang="en-US" sz="2400" dirty="0">
                <a:solidFill>
                  <a:schemeClr val="bg1"/>
                </a:solidFill>
              </a:rPr>
              <a:t>.”</a:t>
            </a:r>
            <a:endParaRPr lang="en-US" altLang="en-US" sz="2400" dirty="0">
              <a:solidFill>
                <a:srgbClr val="FFFF00"/>
              </a:solidFill>
            </a:endParaRPr>
          </a:p>
        </p:txBody>
      </p:sp>
      <p:sp>
        <p:nvSpPr>
          <p:cNvPr id="9" name="Rectangle 8">
            <a:extLst>
              <a:ext uri="{FF2B5EF4-FFF2-40B4-BE49-F238E27FC236}">
                <a16:creationId xmlns:a16="http://schemas.microsoft.com/office/drawing/2014/main" id="{E41DC2D4-4D6C-49A9-8100-83834C8B333A}"/>
              </a:ext>
            </a:extLst>
          </p:cNvPr>
          <p:cNvSpPr/>
          <p:nvPr/>
        </p:nvSpPr>
        <p:spPr>
          <a:xfrm>
            <a:off x="0" y="0"/>
            <a:ext cx="12192000" cy="830997"/>
          </a:xfrm>
          <a:prstGeom prst="rect">
            <a:avLst/>
          </a:prstGeom>
        </p:spPr>
        <p:txBody>
          <a:bodyPr wrap="square">
            <a:spAutoFit/>
          </a:bodyPr>
          <a:lstStyle/>
          <a:p>
            <a:pPr algn="ctr" eaLnBrk="1" hangingPunct="1">
              <a:defRPr/>
            </a:pPr>
            <a:r>
              <a:rPr lang="en-US" sz="4800" b="1" dirty="0">
                <a:solidFill>
                  <a:srgbClr val="00FF00"/>
                </a:solidFill>
                <a:latin typeface="+mn-lt"/>
              </a:rPr>
              <a:t>Christ-Like Love and Hatred</a:t>
            </a:r>
          </a:p>
        </p:txBody>
      </p:sp>
      <p:sp>
        <p:nvSpPr>
          <p:cNvPr id="11" name="TextBox 1">
            <a:extLst>
              <a:ext uri="{FF2B5EF4-FFF2-40B4-BE49-F238E27FC236}">
                <a16:creationId xmlns:a16="http://schemas.microsoft.com/office/drawing/2014/main" id="{E8ABE8C8-A52F-4A6C-9508-D168783CAD4D}"/>
              </a:ext>
            </a:extLst>
          </p:cNvPr>
          <p:cNvSpPr txBox="1">
            <a:spLocks noChangeArrowheads="1"/>
          </p:cNvSpPr>
          <p:nvPr/>
        </p:nvSpPr>
        <p:spPr bwMode="auto">
          <a:xfrm>
            <a:off x="176212" y="5569803"/>
            <a:ext cx="118617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dirty="0">
                <a:solidFill>
                  <a:srgbClr val="00FF00"/>
                </a:solidFill>
              </a:rPr>
              <a:t>Zechariah 8:17 </a:t>
            </a:r>
            <a:r>
              <a:rPr lang="en-US" altLang="en-US" sz="2400" dirty="0">
                <a:solidFill>
                  <a:schemeClr val="bg1"/>
                </a:solidFill>
              </a:rPr>
              <a:t>“And let none of you imagine evil in your hearts against his </a:t>
            </a:r>
            <a:r>
              <a:rPr lang="en-US" altLang="en-US" sz="2400" dirty="0" err="1">
                <a:solidFill>
                  <a:schemeClr val="bg1"/>
                </a:solidFill>
              </a:rPr>
              <a:t>neighbour</a:t>
            </a:r>
            <a:r>
              <a:rPr lang="en-US" altLang="en-US" sz="2400" dirty="0">
                <a:solidFill>
                  <a:schemeClr val="bg1"/>
                </a:solidFill>
              </a:rPr>
              <a:t>; and </a:t>
            </a:r>
            <a:r>
              <a:rPr lang="en-US" altLang="en-US" sz="2400" dirty="0">
                <a:solidFill>
                  <a:srgbClr val="00FF00"/>
                </a:solidFill>
              </a:rPr>
              <a:t>love</a:t>
            </a:r>
            <a:r>
              <a:rPr lang="en-US" altLang="en-US" sz="2400" dirty="0">
                <a:solidFill>
                  <a:schemeClr val="bg1"/>
                </a:solidFill>
              </a:rPr>
              <a:t> </a:t>
            </a:r>
            <a:r>
              <a:rPr lang="en-US" altLang="en-US" sz="2400" dirty="0">
                <a:solidFill>
                  <a:srgbClr val="00FF00"/>
                </a:solidFill>
              </a:rPr>
              <a:t>no</a:t>
            </a:r>
            <a:r>
              <a:rPr lang="en-US" altLang="en-US" sz="2400" dirty="0">
                <a:solidFill>
                  <a:schemeClr val="bg1"/>
                </a:solidFill>
              </a:rPr>
              <a:t> </a:t>
            </a:r>
            <a:r>
              <a:rPr lang="en-US" altLang="en-US" sz="2400" dirty="0">
                <a:solidFill>
                  <a:srgbClr val="FF0000"/>
                </a:solidFill>
              </a:rPr>
              <a:t>false oath</a:t>
            </a:r>
            <a:r>
              <a:rPr lang="en-US" altLang="en-US" sz="2400" dirty="0">
                <a:solidFill>
                  <a:schemeClr val="bg1"/>
                </a:solidFill>
              </a:rPr>
              <a:t>: for all these are things that I </a:t>
            </a:r>
            <a:r>
              <a:rPr lang="en-US" altLang="en-US" sz="2400" dirty="0">
                <a:solidFill>
                  <a:srgbClr val="00FF00"/>
                </a:solidFill>
              </a:rPr>
              <a:t>hate</a:t>
            </a:r>
            <a:r>
              <a:rPr lang="en-US" altLang="en-US" sz="2400" dirty="0">
                <a:solidFill>
                  <a:schemeClr val="bg1"/>
                </a:solidFill>
              </a:rPr>
              <a:t>, </a:t>
            </a:r>
            <a:r>
              <a:rPr lang="en-US" altLang="en-US" sz="2400" dirty="0" err="1">
                <a:solidFill>
                  <a:schemeClr val="bg1"/>
                </a:solidFill>
              </a:rPr>
              <a:t>saith</a:t>
            </a:r>
            <a:r>
              <a:rPr lang="en-US" altLang="en-US" sz="2400" dirty="0">
                <a:solidFill>
                  <a:schemeClr val="bg1"/>
                </a:solidFill>
              </a:rPr>
              <a:t> the LORD.”</a:t>
            </a:r>
          </a:p>
        </p:txBody>
      </p:sp>
    </p:spTree>
    <p:extLst>
      <p:ext uri="{BB962C8B-B14F-4D97-AF65-F5344CB8AC3E}">
        <p14:creationId xmlns:p14="http://schemas.microsoft.com/office/powerpoint/2010/main" val="287951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
        <p:nvSpPr>
          <p:cNvPr id="6" name="TextBox 1">
            <a:extLst>
              <a:ext uri="{FF2B5EF4-FFF2-40B4-BE49-F238E27FC236}">
                <a16:creationId xmlns:a16="http://schemas.microsoft.com/office/drawing/2014/main" id="{C0080FF5-F5E3-4029-A434-71577E74136A}"/>
              </a:ext>
            </a:extLst>
          </p:cNvPr>
          <p:cNvSpPr txBox="1">
            <a:spLocks noChangeArrowheads="1"/>
          </p:cNvSpPr>
          <p:nvPr/>
        </p:nvSpPr>
        <p:spPr bwMode="auto">
          <a:xfrm>
            <a:off x="176212" y="733961"/>
            <a:ext cx="11863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00FF00"/>
                </a:solidFill>
              </a:rPr>
              <a:t>Psalms 11:5 </a:t>
            </a:r>
            <a:r>
              <a:rPr lang="en-US" altLang="en-US" sz="2000" dirty="0">
                <a:solidFill>
                  <a:schemeClr val="bg1"/>
                </a:solidFill>
              </a:rPr>
              <a:t>“The LORD </a:t>
            </a:r>
            <a:r>
              <a:rPr lang="en-US" altLang="en-US" sz="2000" dirty="0" err="1">
                <a:solidFill>
                  <a:schemeClr val="bg1"/>
                </a:solidFill>
              </a:rPr>
              <a:t>trieth</a:t>
            </a:r>
            <a:r>
              <a:rPr lang="en-US" altLang="en-US" sz="2000" dirty="0">
                <a:solidFill>
                  <a:schemeClr val="bg1"/>
                </a:solidFill>
              </a:rPr>
              <a:t> the righteous: but the </a:t>
            </a:r>
            <a:r>
              <a:rPr lang="en-US" altLang="en-US" sz="2000" dirty="0">
                <a:solidFill>
                  <a:srgbClr val="FF0000"/>
                </a:solidFill>
              </a:rPr>
              <a:t>wicked</a:t>
            </a:r>
            <a:r>
              <a:rPr lang="en-US" altLang="en-US" sz="2000" dirty="0">
                <a:solidFill>
                  <a:schemeClr val="bg1"/>
                </a:solidFill>
              </a:rPr>
              <a:t> and </a:t>
            </a:r>
            <a:r>
              <a:rPr lang="en-US" altLang="en-US" sz="2000" dirty="0">
                <a:solidFill>
                  <a:srgbClr val="FF0000"/>
                </a:solidFill>
              </a:rPr>
              <a:t>him</a:t>
            </a:r>
            <a:r>
              <a:rPr lang="en-US" altLang="en-US" sz="2000" dirty="0">
                <a:solidFill>
                  <a:schemeClr val="bg1"/>
                </a:solidFill>
              </a:rPr>
              <a:t> that </a:t>
            </a:r>
            <a:r>
              <a:rPr lang="en-US" altLang="en-US" sz="2000" dirty="0">
                <a:solidFill>
                  <a:srgbClr val="FF0000"/>
                </a:solidFill>
              </a:rPr>
              <a:t>loveth violence </a:t>
            </a:r>
            <a:r>
              <a:rPr lang="en-US" altLang="en-US" sz="2000" dirty="0">
                <a:solidFill>
                  <a:schemeClr val="bg1"/>
                </a:solidFill>
              </a:rPr>
              <a:t>his soul </a:t>
            </a:r>
            <a:r>
              <a:rPr lang="en-US" altLang="en-US" sz="2000" dirty="0">
                <a:solidFill>
                  <a:srgbClr val="00FF00"/>
                </a:solidFill>
              </a:rPr>
              <a:t>hateth</a:t>
            </a:r>
            <a:r>
              <a:rPr lang="en-US" altLang="en-US" sz="2000" dirty="0">
                <a:solidFill>
                  <a:schemeClr val="bg1"/>
                </a:solidFill>
              </a:rPr>
              <a:t>.”</a:t>
            </a:r>
          </a:p>
        </p:txBody>
      </p:sp>
      <p:sp>
        <p:nvSpPr>
          <p:cNvPr id="7" name="TextBox 1">
            <a:extLst>
              <a:ext uri="{FF2B5EF4-FFF2-40B4-BE49-F238E27FC236}">
                <a16:creationId xmlns:a16="http://schemas.microsoft.com/office/drawing/2014/main" id="{BDD0D313-6E2B-42EE-9C72-7C343EE8537B}"/>
              </a:ext>
            </a:extLst>
          </p:cNvPr>
          <p:cNvSpPr txBox="1">
            <a:spLocks noChangeArrowheads="1"/>
          </p:cNvSpPr>
          <p:nvPr/>
        </p:nvSpPr>
        <p:spPr bwMode="auto">
          <a:xfrm>
            <a:off x="176212" y="1095851"/>
            <a:ext cx="117871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000" b="1" dirty="0">
                <a:solidFill>
                  <a:srgbClr val="00FF00"/>
                </a:solidFill>
              </a:rPr>
              <a:t>Psalms 5:5 </a:t>
            </a:r>
            <a:r>
              <a:rPr lang="en-US" altLang="en-US" sz="2000" dirty="0">
                <a:solidFill>
                  <a:schemeClr val="bg1"/>
                </a:solidFill>
              </a:rPr>
              <a:t>“Thou </a:t>
            </a:r>
            <a:r>
              <a:rPr lang="en-US" altLang="en-US" sz="2000" dirty="0" err="1">
                <a:solidFill>
                  <a:srgbClr val="00FF00"/>
                </a:solidFill>
              </a:rPr>
              <a:t>hatest</a:t>
            </a:r>
            <a:r>
              <a:rPr lang="en-US" altLang="en-US" sz="2000" dirty="0">
                <a:solidFill>
                  <a:srgbClr val="00FF00"/>
                </a:solidFill>
              </a:rPr>
              <a:t> </a:t>
            </a:r>
            <a:r>
              <a:rPr lang="en-US" altLang="en-US" sz="2000" dirty="0">
                <a:solidFill>
                  <a:schemeClr val="bg1"/>
                </a:solidFill>
              </a:rPr>
              <a:t>all </a:t>
            </a:r>
            <a:r>
              <a:rPr lang="en-US" altLang="en-US" sz="2000" dirty="0">
                <a:solidFill>
                  <a:srgbClr val="FF0000"/>
                </a:solidFill>
              </a:rPr>
              <a:t>workers</a:t>
            </a:r>
            <a:r>
              <a:rPr lang="en-US" altLang="en-US" sz="2000" dirty="0">
                <a:solidFill>
                  <a:schemeClr val="bg1"/>
                </a:solidFill>
              </a:rPr>
              <a:t> of </a:t>
            </a:r>
            <a:r>
              <a:rPr lang="en-US" altLang="en-US" sz="2000" dirty="0">
                <a:solidFill>
                  <a:srgbClr val="FF0000"/>
                </a:solidFill>
              </a:rPr>
              <a:t>iniquity</a:t>
            </a:r>
            <a:r>
              <a:rPr lang="en-US" altLang="en-US" sz="2000" dirty="0">
                <a:solidFill>
                  <a:schemeClr val="bg1"/>
                </a:solidFill>
              </a:rPr>
              <a:t>.”</a:t>
            </a:r>
          </a:p>
        </p:txBody>
      </p:sp>
      <p:sp>
        <p:nvSpPr>
          <p:cNvPr id="8" name="TextBox 1">
            <a:extLst>
              <a:ext uri="{FF2B5EF4-FFF2-40B4-BE49-F238E27FC236}">
                <a16:creationId xmlns:a16="http://schemas.microsoft.com/office/drawing/2014/main" id="{284F833E-F279-4157-B489-FA5E8EB5D634}"/>
              </a:ext>
            </a:extLst>
          </p:cNvPr>
          <p:cNvSpPr txBox="1">
            <a:spLocks noChangeArrowheads="1"/>
          </p:cNvSpPr>
          <p:nvPr/>
        </p:nvSpPr>
        <p:spPr bwMode="auto">
          <a:xfrm>
            <a:off x="152399" y="1419761"/>
            <a:ext cx="118633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00FF00"/>
                </a:solidFill>
              </a:rPr>
              <a:t>Romans 9:13-14 </a:t>
            </a:r>
            <a:r>
              <a:rPr lang="en-US" altLang="en-US" sz="2000" dirty="0">
                <a:solidFill>
                  <a:schemeClr val="bg1"/>
                </a:solidFill>
              </a:rPr>
              <a:t>“As it is written, </a:t>
            </a:r>
            <a:r>
              <a:rPr lang="en-US" altLang="en-US" sz="2000" dirty="0">
                <a:solidFill>
                  <a:srgbClr val="00FF00"/>
                </a:solidFill>
              </a:rPr>
              <a:t>Jacob </a:t>
            </a:r>
            <a:r>
              <a:rPr lang="en-US" altLang="en-US" sz="2000" dirty="0">
                <a:solidFill>
                  <a:schemeClr val="bg1"/>
                </a:solidFill>
              </a:rPr>
              <a:t>have I</a:t>
            </a:r>
            <a:r>
              <a:rPr lang="en-US" altLang="en-US" sz="2000" dirty="0">
                <a:solidFill>
                  <a:srgbClr val="00FF00"/>
                </a:solidFill>
              </a:rPr>
              <a:t> loved, </a:t>
            </a:r>
            <a:r>
              <a:rPr lang="en-US" altLang="en-US" sz="2000" dirty="0">
                <a:solidFill>
                  <a:schemeClr val="bg1"/>
                </a:solidFill>
              </a:rPr>
              <a:t>but</a:t>
            </a:r>
            <a:r>
              <a:rPr lang="en-US" altLang="en-US" sz="2000" dirty="0">
                <a:solidFill>
                  <a:srgbClr val="00FF00"/>
                </a:solidFill>
              </a:rPr>
              <a:t> </a:t>
            </a:r>
            <a:r>
              <a:rPr lang="en-US" altLang="en-US" sz="2000" dirty="0">
                <a:solidFill>
                  <a:srgbClr val="FF0000"/>
                </a:solidFill>
              </a:rPr>
              <a:t>Esau</a:t>
            </a:r>
            <a:r>
              <a:rPr lang="en-US" altLang="en-US" sz="2000" dirty="0">
                <a:solidFill>
                  <a:srgbClr val="00FF00"/>
                </a:solidFill>
              </a:rPr>
              <a:t> </a:t>
            </a:r>
            <a:r>
              <a:rPr lang="en-US" altLang="en-US" sz="2000" dirty="0">
                <a:solidFill>
                  <a:schemeClr val="bg1"/>
                </a:solidFill>
              </a:rPr>
              <a:t>have I </a:t>
            </a:r>
            <a:r>
              <a:rPr lang="en-US" altLang="en-US" sz="2000" dirty="0">
                <a:solidFill>
                  <a:srgbClr val="00FF00"/>
                </a:solidFill>
              </a:rPr>
              <a:t>hated. </a:t>
            </a:r>
            <a:r>
              <a:rPr lang="en-US" altLang="en-US" sz="2000" dirty="0">
                <a:solidFill>
                  <a:schemeClr val="bg1"/>
                </a:solidFill>
              </a:rPr>
              <a:t>What shall we say then? Is there unrighteousness with God? God forbid.”</a:t>
            </a:r>
          </a:p>
        </p:txBody>
      </p:sp>
      <p:sp>
        <p:nvSpPr>
          <p:cNvPr id="9" name="TextBox 1">
            <a:extLst>
              <a:ext uri="{FF2B5EF4-FFF2-40B4-BE49-F238E27FC236}">
                <a16:creationId xmlns:a16="http://schemas.microsoft.com/office/drawing/2014/main" id="{6D64586E-FC75-41C6-BF10-A5934E743338}"/>
              </a:ext>
            </a:extLst>
          </p:cNvPr>
          <p:cNvSpPr txBox="1">
            <a:spLocks noChangeArrowheads="1"/>
          </p:cNvSpPr>
          <p:nvPr/>
        </p:nvSpPr>
        <p:spPr bwMode="auto">
          <a:xfrm>
            <a:off x="152400" y="2105561"/>
            <a:ext cx="1203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00FF00"/>
                </a:solidFill>
              </a:rPr>
              <a:t>Helaman 15:3-4 </a:t>
            </a:r>
            <a:r>
              <a:rPr lang="en-US" altLang="en-US" sz="2000" dirty="0">
                <a:solidFill>
                  <a:schemeClr val="bg1"/>
                </a:solidFill>
              </a:rPr>
              <a:t>“Yea, the</a:t>
            </a:r>
            <a:r>
              <a:rPr lang="en-US" altLang="en-US" sz="2000" dirty="0">
                <a:solidFill>
                  <a:srgbClr val="00FF00"/>
                </a:solidFill>
              </a:rPr>
              <a:t> people </a:t>
            </a:r>
            <a:r>
              <a:rPr lang="en-US" altLang="en-US" sz="2000" dirty="0">
                <a:solidFill>
                  <a:schemeClr val="bg1"/>
                </a:solidFill>
              </a:rPr>
              <a:t>of </a:t>
            </a:r>
            <a:r>
              <a:rPr lang="en-US" altLang="en-US" sz="2000" dirty="0">
                <a:solidFill>
                  <a:srgbClr val="00FF00"/>
                </a:solidFill>
              </a:rPr>
              <a:t>Nephi </a:t>
            </a:r>
            <a:r>
              <a:rPr lang="en-US" altLang="en-US" sz="2000" dirty="0">
                <a:solidFill>
                  <a:schemeClr val="bg1"/>
                </a:solidFill>
              </a:rPr>
              <a:t>hath he </a:t>
            </a:r>
            <a:r>
              <a:rPr lang="en-US" altLang="en-US" sz="2000" dirty="0">
                <a:solidFill>
                  <a:srgbClr val="00FF00"/>
                </a:solidFill>
              </a:rPr>
              <a:t>loved,</a:t>
            </a:r>
            <a:r>
              <a:rPr lang="en-US" altLang="en-US" sz="2000" dirty="0">
                <a:solidFill>
                  <a:schemeClr val="bg1"/>
                </a:solidFill>
              </a:rPr>
              <a:t> and also hath he chastened them; yea, in the days of their iniquities hath he chastened them because he </a:t>
            </a:r>
            <a:r>
              <a:rPr lang="en-US" altLang="en-US" sz="2000" dirty="0">
                <a:solidFill>
                  <a:srgbClr val="00FF00"/>
                </a:solidFill>
              </a:rPr>
              <a:t>loveth</a:t>
            </a:r>
            <a:r>
              <a:rPr lang="en-US" altLang="en-US" sz="2000" dirty="0">
                <a:solidFill>
                  <a:schemeClr val="bg1"/>
                </a:solidFill>
              </a:rPr>
              <a:t> them.</a:t>
            </a:r>
            <a:r>
              <a:rPr lang="en-US" altLang="en-US" sz="2000" dirty="0">
                <a:solidFill>
                  <a:srgbClr val="00FF00"/>
                </a:solidFill>
              </a:rPr>
              <a:t> </a:t>
            </a:r>
            <a:r>
              <a:rPr lang="en-US" altLang="en-US" sz="2000" dirty="0">
                <a:solidFill>
                  <a:schemeClr val="bg1"/>
                </a:solidFill>
              </a:rPr>
              <a:t>But behold my brethren, the </a:t>
            </a:r>
            <a:r>
              <a:rPr lang="en-US" altLang="en-US" sz="2000" dirty="0">
                <a:solidFill>
                  <a:srgbClr val="FF0000"/>
                </a:solidFill>
              </a:rPr>
              <a:t>Lamanites</a:t>
            </a:r>
            <a:r>
              <a:rPr lang="en-US" altLang="en-US" sz="2000" dirty="0">
                <a:solidFill>
                  <a:srgbClr val="00FF00"/>
                </a:solidFill>
              </a:rPr>
              <a:t> </a:t>
            </a:r>
            <a:r>
              <a:rPr lang="en-US" altLang="en-US" sz="2000" dirty="0">
                <a:solidFill>
                  <a:schemeClr val="bg1"/>
                </a:solidFill>
              </a:rPr>
              <a:t>hath he </a:t>
            </a:r>
            <a:r>
              <a:rPr lang="en-US" altLang="en-US" sz="2000" dirty="0">
                <a:solidFill>
                  <a:srgbClr val="00FF00"/>
                </a:solidFill>
              </a:rPr>
              <a:t>hated </a:t>
            </a:r>
            <a:r>
              <a:rPr lang="en-US" altLang="en-US" sz="2000" u="sng" dirty="0">
                <a:solidFill>
                  <a:srgbClr val="00FF00"/>
                </a:solidFill>
              </a:rPr>
              <a:t>because</a:t>
            </a:r>
            <a:r>
              <a:rPr lang="en-US" altLang="en-US" sz="2000" dirty="0">
                <a:solidFill>
                  <a:schemeClr val="bg1"/>
                </a:solidFill>
              </a:rPr>
              <a:t> their </a:t>
            </a:r>
            <a:r>
              <a:rPr lang="en-US" altLang="en-US" sz="2000" dirty="0">
                <a:solidFill>
                  <a:srgbClr val="FF0000"/>
                </a:solidFill>
              </a:rPr>
              <a:t>deeds</a:t>
            </a:r>
            <a:r>
              <a:rPr lang="en-US" altLang="en-US" sz="2000" dirty="0">
                <a:solidFill>
                  <a:schemeClr val="bg1"/>
                </a:solidFill>
              </a:rPr>
              <a:t> have been </a:t>
            </a:r>
            <a:r>
              <a:rPr lang="en-US" altLang="en-US" sz="2000" dirty="0">
                <a:solidFill>
                  <a:srgbClr val="FF0000"/>
                </a:solidFill>
              </a:rPr>
              <a:t>evil</a:t>
            </a:r>
            <a:r>
              <a:rPr lang="en-US" altLang="en-US" sz="2000" dirty="0">
                <a:solidFill>
                  <a:schemeClr val="bg1"/>
                </a:solidFill>
              </a:rPr>
              <a:t> continually, and this because of the </a:t>
            </a:r>
            <a:r>
              <a:rPr lang="en-US" altLang="en-US" sz="2000" dirty="0">
                <a:solidFill>
                  <a:srgbClr val="FF0000"/>
                </a:solidFill>
              </a:rPr>
              <a:t>iniquity</a:t>
            </a:r>
            <a:r>
              <a:rPr lang="en-US" altLang="en-US" sz="2000" dirty="0">
                <a:solidFill>
                  <a:schemeClr val="bg1"/>
                </a:solidFill>
              </a:rPr>
              <a:t> of the tradition of their fathers.”</a:t>
            </a:r>
          </a:p>
        </p:txBody>
      </p:sp>
      <p:sp>
        <p:nvSpPr>
          <p:cNvPr id="11" name="Rectangle 10">
            <a:extLst>
              <a:ext uri="{FF2B5EF4-FFF2-40B4-BE49-F238E27FC236}">
                <a16:creationId xmlns:a16="http://schemas.microsoft.com/office/drawing/2014/main" id="{AC4E1F05-8D08-4162-A6F2-8212E093CDF3}"/>
              </a:ext>
            </a:extLst>
          </p:cNvPr>
          <p:cNvSpPr/>
          <p:nvPr/>
        </p:nvSpPr>
        <p:spPr>
          <a:xfrm>
            <a:off x="0" y="0"/>
            <a:ext cx="12192000" cy="830997"/>
          </a:xfrm>
          <a:prstGeom prst="rect">
            <a:avLst/>
          </a:prstGeom>
        </p:spPr>
        <p:txBody>
          <a:bodyPr wrap="square">
            <a:spAutoFit/>
          </a:bodyPr>
          <a:lstStyle/>
          <a:p>
            <a:pPr algn="ctr" eaLnBrk="1" hangingPunct="1">
              <a:defRPr/>
            </a:pPr>
            <a:r>
              <a:rPr lang="en-US" sz="4800" b="1" dirty="0">
                <a:solidFill>
                  <a:srgbClr val="00FF00"/>
                </a:solidFill>
                <a:latin typeface="+mn-lt"/>
              </a:rPr>
              <a:t>Christ-Like Love and Hatred</a:t>
            </a:r>
          </a:p>
        </p:txBody>
      </p:sp>
      <p:sp>
        <p:nvSpPr>
          <p:cNvPr id="15" name="Rectangle 14">
            <a:extLst>
              <a:ext uri="{FF2B5EF4-FFF2-40B4-BE49-F238E27FC236}">
                <a16:creationId xmlns:a16="http://schemas.microsoft.com/office/drawing/2014/main" id="{771B3805-E19A-45B7-9022-AE04B2D49E22}"/>
              </a:ext>
            </a:extLst>
          </p:cNvPr>
          <p:cNvSpPr/>
          <p:nvPr/>
        </p:nvSpPr>
        <p:spPr>
          <a:xfrm>
            <a:off x="0" y="3352800"/>
            <a:ext cx="12192000" cy="3323987"/>
          </a:xfrm>
          <a:prstGeom prst="rect">
            <a:avLst/>
          </a:prstGeom>
        </p:spPr>
        <p:txBody>
          <a:bodyPr wrap="square">
            <a:spAutoFit/>
          </a:bodyPr>
          <a:lstStyle/>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because of their </a:t>
            </a:r>
            <a:r>
              <a:rPr lang="en-US" altLang="en-US" dirty="0">
                <a:solidFill>
                  <a:srgbClr val="00FF00"/>
                </a:solidFill>
                <a:latin typeface="+mn-lt"/>
              </a:rPr>
              <a:t>love</a:t>
            </a:r>
            <a:r>
              <a:rPr lang="en-US" altLang="en-US" dirty="0">
                <a:solidFill>
                  <a:schemeClr val="bg1"/>
                </a:solidFill>
                <a:latin typeface="+mn-lt"/>
              </a:rPr>
              <a:t> and of their </a:t>
            </a:r>
            <a:r>
              <a:rPr lang="en-US" altLang="en-US" dirty="0">
                <a:solidFill>
                  <a:srgbClr val="00FF00"/>
                </a:solidFill>
                <a:latin typeface="+mn-lt"/>
              </a:rPr>
              <a:t>hatred to </a:t>
            </a:r>
            <a:r>
              <a:rPr lang="en-US" altLang="en-US" dirty="0">
                <a:solidFill>
                  <a:srgbClr val="FF0000"/>
                </a:solidFill>
                <a:latin typeface="+mn-lt"/>
              </a:rPr>
              <a:t>sin</a:t>
            </a:r>
            <a:r>
              <a:rPr lang="en-US" altLang="en-US" dirty="0">
                <a:solidFill>
                  <a:schemeClr val="bg1"/>
                </a:solidFill>
                <a:latin typeface="+mn-lt"/>
              </a:rPr>
              <a:t> </a:t>
            </a:r>
            <a:r>
              <a:rPr lang="en-US" altLang="en-US" sz="1400" dirty="0">
                <a:solidFill>
                  <a:schemeClr val="bg1"/>
                </a:solidFill>
                <a:latin typeface="+mn-lt"/>
              </a:rPr>
              <a:t>(Alma 26:34)</a:t>
            </a: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teach them an </a:t>
            </a:r>
            <a:r>
              <a:rPr lang="en-US" altLang="en-US" dirty="0">
                <a:solidFill>
                  <a:srgbClr val="00FF00"/>
                </a:solidFill>
                <a:latin typeface="+mn-lt"/>
              </a:rPr>
              <a:t>everlasting hatred against </a:t>
            </a:r>
            <a:r>
              <a:rPr lang="en-US" altLang="en-US" dirty="0">
                <a:solidFill>
                  <a:srgbClr val="FF0000"/>
                </a:solidFill>
                <a:latin typeface="+mn-lt"/>
              </a:rPr>
              <a:t>sin</a:t>
            </a:r>
            <a:r>
              <a:rPr lang="en-US" altLang="en-US" dirty="0">
                <a:solidFill>
                  <a:srgbClr val="00FF00"/>
                </a:solidFill>
                <a:latin typeface="+mn-lt"/>
              </a:rPr>
              <a:t> and </a:t>
            </a:r>
            <a:r>
              <a:rPr lang="en-US" altLang="en-US" dirty="0">
                <a:solidFill>
                  <a:srgbClr val="FF0000"/>
                </a:solidFill>
                <a:latin typeface="+mn-lt"/>
              </a:rPr>
              <a:t>iniquity</a:t>
            </a:r>
            <a:r>
              <a:rPr lang="en-US" altLang="en-US" dirty="0">
                <a:solidFill>
                  <a:schemeClr val="bg1"/>
                </a:solidFill>
                <a:latin typeface="+mn-lt"/>
              </a:rPr>
              <a:t> </a:t>
            </a:r>
            <a:r>
              <a:rPr lang="en-US" altLang="en-US" sz="1400" dirty="0">
                <a:solidFill>
                  <a:schemeClr val="bg1"/>
                </a:solidFill>
                <a:latin typeface="+mn-lt"/>
              </a:rPr>
              <a:t>(Alma 37:32)</a:t>
            </a: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a </a:t>
            </a:r>
            <a:r>
              <a:rPr lang="en-US" altLang="en-US" dirty="0">
                <a:solidFill>
                  <a:srgbClr val="00FF00"/>
                </a:solidFill>
                <a:latin typeface="+mn-lt"/>
              </a:rPr>
              <a:t>righteous man </a:t>
            </a:r>
            <a:r>
              <a:rPr lang="en-US" altLang="en-US" dirty="0" err="1">
                <a:solidFill>
                  <a:srgbClr val="00FF00"/>
                </a:solidFill>
                <a:latin typeface="+mn-lt"/>
              </a:rPr>
              <a:t>hateth</a:t>
            </a:r>
            <a:r>
              <a:rPr lang="en-US" altLang="en-US" dirty="0">
                <a:solidFill>
                  <a:srgbClr val="00FF00"/>
                </a:solidFill>
                <a:latin typeface="+mn-lt"/>
              </a:rPr>
              <a:t> </a:t>
            </a:r>
            <a:r>
              <a:rPr lang="en-US" altLang="en-US" dirty="0">
                <a:solidFill>
                  <a:srgbClr val="FF0000"/>
                </a:solidFill>
                <a:latin typeface="+mn-lt"/>
              </a:rPr>
              <a:t>lying</a:t>
            </a:r>
            <a:r>
              <a:rPr lang="en-US" altLang="en-US" dirty="0">
                <a:solidFill>
                  <a:schemeClr val="bg1"/>
                </a:solidFill>
                <a:latin typeface="+mn-lt"/>
              </a:rPr>
              <a:t> </a:t>
            </a:r>
            <a:r>
              <a:rPr lang="en-US" altLang="en-US" sz="1400" dirty="0">
                <a:solidFill>
                  <a:schemeClr val="bg1"/>
                </a:solidFill>
                <a:latin typeface="+mn-lt"/>
              </a:rPr>
              <a:t>(Proverbs 13:5)</a:t>
            </a: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Ye that </a:t>
            </a:r>
            <a:r>
              <a:rPr lang="en-US" altLang="en-US" dirty="0">
                <a:solidFill>
                  <a:srgbClr val="00FF00"/>
                </a:solidFill>
                <a:latin typeface="+mn-lt"/>
              </a:rPr>
              <a:t>love</a:t>
            </a:r>
            <a:r>
              <a:rPr lang="en-US" altLang="en-US" dirty="0">
                <a:solidFill>
                  <a:schemeClr val="bg1"/>
                </a:solidFill>
                <a:latin typeface="+mn-lt"/>
              </a:rPr>
              <a:t> the LORD, </a:t>
            </a:r>
            <a:r>
              <a:rPr lang="en-US" altLang="en-US" dirty="0">
                <a:solidFill>
                  <a:srgbClr val="00FF00"/>
                </a:solidFill>
                <a:latin typeface="+mn-lt"/>
              </a:rPr>
              <a:t>hate </a:t>
            </a:r>
            <a:r>
              <a:rPr lang="en-US" altLang="en-US" dirty="0">
                <a:solidFill>
                  <a:srgbClr val="FF0000"/>
                </a:solidFill>
                <a:latin typeface="+mn-lt"/>
              </a:rPr>
              <a:t>evil</a:t>
            </a:r>
            <a:r>
              <a:rPr lang="en-US" altLang="en-US" dirty="0">
                <a:solidFill>
                  <a:schemeClr val="bg1"/>
                </a:solidFill>
                <a:latin typeface="+mn-lt"/>
              </a:rPr>
              <a:t> </a:t>
            </a:r>
            <a:r>
              <a:rPr lang="en-US" altLang="en-US" sz="1400" dirty="0">
                <a:solidFill>
                  <a:schemeClr val="bg1"/>
                </a:solidFill>
                <a:latin typeface="+mn-lt"/>
              </a:rPr>
              <a:t>(Psalms 97:10)</a:t>
            </a:r>
          </a:p>
          <a:p>
            <a:pPr eaLnBrk="1" hangingPunct="1"/>
            <a:endParaRPr lang="en-US" altLang="en-US" sz="300" dirty="0">
              <a:solidFill>
                <a:schemeClr val="bg1"/>
              </a:solidFill>
              <a:latin typeface="+mn-lt"/>
            </a:endParaRP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I </a:t>
            </a:r>
            <a:r>
              <a:rPr lang="en-US" altLang="en-US" dirty="0">
                <a:solidFill>
                  <a:srgbClr val="00FF00"/>
                </a:solidFill>
                <a:latin typeface="+mn-lt"/>
              </a:rPr>
              <a:t>hate</a:t>
            </a:r>
            <a:r>
              <a:rPr lang="en-US" altLang="en-US" dirty="0">
                <a:solidFill>
                  <a:schemeClr val="bg1"/>
                </a:solidFill>
                <a:latin typeface="+mn-lt"/>
              </a:rPr>
              <a:t> the work of them that </a:t>
            </a:r>
            <a:r>
              <a:rPr lang="en-US" altLang="en-US" dirty="0">
                <a:solidFill>
                  <a:srgbClr val="FF0000"/>
                </a:solidFill>
                <a:latin typeface="+mn-lt"/>
              </a:rPr>
              <a:t>turn aside</a:t>
            </a:r>
            <a:r>
              <a:rPr lang="en-US" altLang="en-US" dirty="0">
                <a:solidFill>
                  <a:schemeClr val="bg1"/>
                </a:solidFill>
                <a:latin typeface="+mn-lt"/>
              </a:rPr>
              <a:t> </a:t>
            </a:r>
            <a:r>
              <a:rPr lang="en-US" altLang="en-US" sz="1400" dirty="0">
                <a:solidFill>
                  <a:schemeClr val="bg1"/>
                </a:solidFill>
                <a:latin typeface="+mn-lt"/>
              </a:rPr>
              <a:t>(Psalms 101:3)</a:t>
            </a: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I </a:t>
            </a:r>
            <a:r>
              <a:rPr lang="en-US" altLang="en-US" dirty="0">
                <a:solidFill>
                  <a:srgbClr val="00FF00"/>
                </a:solidFill>
                <a:latin typeface="+mn-lt"/>
              </a:rPr>
              <a:t>hate</a:t>
            </a:r>
            <a:r>
              <a:rPr lang="en-US" altLang="en-US" dirty="0">
                <a:solidFill>
                  <a:schemeClr val="bg1"/>
                </a:solidFill>
                <a:latin typeface="+mn-lt"/>
              </a:rPr>
              <a:t> every </a:t>
            </a:r>
            <a:r>
              <a:rPr lang="en-US" altLang="en-US" dirty="0">
                <a:solidFill>
                  <a:srgbClr val="FF0000"/>
                </a:solidFill>
                <a:latin typeface="+mn-lt"/>
              </a:rPr>
              <a:t>false</a:t>
            </a:r>
            <a:r>
              <a:rPr lang="en-US" altLang="en-US" dirty="0">
                <a:solidFill>
                  <a:schemeClr val="bg1"/>
                </a:solidFill>
                <a:latin typeface="+mn-lt"/>
              </a:rPr>
              <a:t> way </a:t>
            </a:r>
            <a:r>
              <a:rPr lang="en-US" altLang="en-US" sz="1400" dirty="0">
                <a:solidFill>
                  <a:schemeClr val="bg1"/>
                </a:solidFill>
                <a:latin typeface="+mn-lt"/>
              </a:rPr>
              <a:t>(Psalms 119:104; 128)</a:t>
            </a: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I </a:t>
            </a:r>
            <a:r>
              <a:rPr lang="en-US" altLang="en-US" dirty="0">
                <a:solidFill>
                  <a:srgbClr val="00FF00"/>
                </a:solidFill>
                <a:latin typeface="+mn-lt"/>
              </a:rPr>
              <a:t>hate </a:t>
            </a:r>
            <a:r>
              <a:rPr lang="en-US" altLang="en-US" dirty="0">
                <a:solidFill>
                  <a:srgbClr val="FF0000"/>
                </a:solidFill>
                <a:latin typeface="+mn-lt"/>
              </a:rPr>
              <a:t>vain</a:t>
            </a:r>
            <a:r>
              <a:rPr lang="en-US" altLang="en-US" dirty="0">
                <a:solidFill>
                  <a:srgbClr val="00FF00"/>
                </a:solidFill>
                <a:latin typeface="+mn-lt"/>
              </a:rPr>
              <a:t> </a:t>
            </a:r>
            <a:r>
              <a:rPr lang="en-US" altLang="en-US" dirty="0">
                <a:solidFill>
                  <a:schemeClr val="bg1"/>
                </a:solidFill>
                <a:latin typeface="+mn-lt"/>
              </a:rPr>
              <a:t>thoughts: but thy </a:t>
            </a:r>
            <a:r>
              <a:rPr lang="en-US" altLang="en-US" dirty="0">
                <a:solidFill>
                  <a:srgbClr val="00FF00"/>
                </a:solidFill>
                <a:latin typeface="+mn-lt"/>
              </a:rPr>
              <a:t>law</a:t>
            </a:r>
            <a:r>
              <a:rPr lang="en-US" altLang="en-US" dirty="0">
                <a:solidFill>
                  <a:schemeClr val="bg1"/>
                </a:solidFill>
                <a:latin typeface="+mn-lt"/>
              </a:rPr>
              <a:t> do I </a:t>
            </a:r>
            <a:r>
              <a:rPr lang="en-US" altLang="en-US" dirty="0">
                <a:solidFill>
                  <a:srgbClr val="00FF00"/>
                </a:solidFill>
                <a:latin typeface="+mn-lt"/>
              </a:rPr>
              <a:t>love</a:t>
            </a:r>
            <a:r>
              <a:rPr lang="en-US" altLang="en-US" dirty="0">
                <a:solidFill>
                  <a:schemeClr val="bg1"/>
                </a:solidFill>
                <a:latin typeface="+mn-lt"/>
              </a:rPr>
              <a:t> </a:t>
            </a:r>
            <a:r>
              <a:rPr lang="en-US" altLang="en-US" sz="1400" dirty="0">
                <a:solidFill>
                  <a:schemeClr val="bg1"/>
                </a:solidFill>
                <a:latin typeface="+mn-lt"/>
              </a:rPr>
              <a:t>(Psalms 119:113)</a:t>
            </a:r>
          </a:p>
          <a:p>
            <a:pPr eaLnBrk="1" hangingPunct="1"/>
            <a:endParaRPr lang="en-US" altLang="en-US" sz="300" dirty="0">
              <a:solidFill>
                <a:schemeClr val="bg1"/>
              </a:solidFill>
              <a:latin typeface="+mn-lt"/>
            </a:endParaRPr>
          </a:p>
          <a:p>
            <a:pPr eaLnBrk="1" hangingPunct="1"/>
            <a:r>
              <a:rPr lang="en-US" altLang="en-US" dirty="0">
                <a:solidFill>
                  <a:schemeClr val="bg1"/>
                </a:solidFill>
                <a:latin typeface="+mn-lt"/>
              </a:rPr>
              <a:t>… I </a:t>
            </a:r>
            <a:r>
              <a:rPr lang="en-US" altLang="en-US" dirty="0">
                <a:solidFill>
                  <a:srgbClr val="00FF00"/>
                </a:solidFill>
                <a:latin typeface="+mn-lt"/>
              </a:rPr>
              <a:t>hate</a:t>
            </a:r>
            <a:r>
              <a:rPr lang="en-US" altLang="en-US" dirty="0">
                <a:solidFill>
                  <a:schemeClr val="bg1"/>
                </a:solidFill>
                <a:latin typeface="+mn-lt"/>
              </a:rPr>
              <a:t> and </a:t>
            </a:r>
            <a:r>
              <a:rPr lang="en-US" altLang="en-US" dirty="0">
                <a:solidFill>
                  <a:srgbClr val="00FF00"/>
                </a:solidFill>
                <a:latin typeface="+mn-lt"/>
              </a:rPr>
              <a:t>abhor </a:t>
            </a:r>
            <a:r>
              <a:rPr lang="en-US" altLang="en-US" dirty="0">
                <a:solidFill>
                  <a:srgbClr val="FF0000"/>
                </a:solidFill>
                <a:latin typeface="+mn-lt"/>
              </a:rPr>
              <a:t>lying</a:t>
            </a:r>
            <a:r>
              <a:rPr lang="en-US" altLang="en-US" dirty="0">
                <a:solidFill>
                  <a:schemeClr val="bg1"/>
                </a:solidFill>
                <a:latin typeface="+mn-lt"/>
              </a:rPr>
              <a:t>: but thy </a:t>
            </a:r>
            <a:r>
              <a:rPr lang="en-US" altLang="en-US" dirty="0">
                <a:solidFill>
                  <a:srgbClr val="00FF00"/>
                </a:solidFill>
                <a:latin typeface="+mn-lt"/>
              </a:rPr>
              <a:t>law</a:t>
            </a:r>
            <a:r>
              <a:rPr lang="en-US" altLang="en-US" dirty="0">
                <a:solidFill>
                  <a:schemeClr val="bg1"/>
                </a:solidFill>
                <a:latin typeface="+mn-lt"/>
              </a:rPr>
              <a:t> do I </a:t>
            </a:r>
            <a:r>
              <a:rPr lang="en-US" altLang="en-US" dirty="0">
                <a:solidFill>
                  <a:srgbClr val="00FF00"/>
                </a:solidFill>
                <a:latin typeface="+mn-lt"/>
              </a:rPr>
              <a:t>love</a:t>
            </a:r>
            <a:r>
              <a:rPr lang="en-US" altLang="en-US" dirty="0">
                <a:solidFill>
                  <a:schemeClr val="bg1"/>
                </a:solidFill>
                <a:latin typeface="+mn-lt"/>
              </a:rPr>
              <a:t> </a:t>
            </a:r>
            <a:r>
              <a:rPr lang="en-US" altLang="en-US" sz="1400" dirty="0">
                <a:solidFill>
                  <a:schemeClr val="bg1"/>
                </a:solidFill>
                <a:latin typeface="+mn-lt"/>
              </a:rPr>
              <a:t>(Psalms 119:163)</a:t>
            </a:r>
          </a:p>
          <a:p>
            <a:pPr eaLnBrk="1" hangingPunct="1">
              <a:buNone/>
              <a:defRPr/>
            </a:pPr>
            <a:r>
              <a:rPr lang="en-US" dirty="0">
                <a:solidFill>
                  <a:schemeClr val="bg1"/>
                </a:solidFill>
                <a:latin typeface="+mn-lt"/>
              </a:rPr>
              <a:t>… for the </a:t>
            </a:r>
            <a:r>
              <a:rPr lang="en-US" dirty="0">
                <a:solidFill>
                  <a:srgbClr val="FF0000"/>
                </a:solidFill>
                <a:latin typeface="+mn-lt"/>
              </a:rPr>
              <a:t>wickedness</a:t>
            </a:r>
            <a:r>
              <a:rPr lang="en-US" dirty="0">
                <a:solidFill>
                  <a:schemeClr val="bg1"/>
                </a:solidFill>
                <a:latin typeface="+mn-lt"/>
              </a:rPr>
              <a:t> of their </a:t>
            </a:r>
            <a:r>
              <a:rPr lang="en-US" dirty="0">
                <a:solidFill>
                  <a:srgbClr val="FF0000"/>
                </a:solidFill>
                <a:latin typeface="+mn-lt"/>
              </a:rPr>
              <a:t>doings</a:t>
            </a:r>
            <a:r>
              <a:rPr lang="en-US" dirty="0">
                <a:solidFill>
                  <a:schemeClr val="bg1"/>
                </a:solidFill>
                <a:latin typeface="+mn-lt"/>
              </a:rPr>
              <a:t> I will drive them out of mine house, I will </a:t>
            </a:r>
            <a:r>
              <a:rPr lang="en-US" dirty="0">
                <a:solidFill>
                  <a:srgbClr val="00FF00"/>
                </a:solidFill>
                <a:latin typeface="+mn-lt"/>
              </a:rPr>
              <a:t>love</a:t>
            </a:r>
            <a:r>
              <a:rPr lang="en-US" dirty="0">
                <a:solidFill>
                  <a:schemeClr val="bg1"/>
                </a:solidFill>
                <a:latin typeface="+mn-lt"/>
              </a:rPr>
              <a:t> them </a:t>
            </a:r>
            <a:r>
              <a:rPr lang="en-US" dirty="0">
                <a:solidFill>
                  <a:srgbClr val="FF0000"/>
                </a:solidFill>
                <a:latin typeface="+mn-lt"/>
              </a:rPr>
              <a:t>no more</a:t>
            </a:r>
            <a:r>
              <a:rPr lang="en-US" dirty="0">
                <a:solidFill>
                  <a:schemeClr val="bg1"/>
                </a:solidFill>
                <a:latin typeface="+mn-lt"/>
              </a:rPr>
              <a:t> </a:t>
            </a:r>
            <a:r>
              <a:rPr lang="en-US" sz="1400" dirty="0">
                <a:solidFill>
                  <a:schemeClr val="bg1"/>
                </a:solidFill>
                <a:latin typeface="+mn-lt"/>
              </a:rPr>
              <a:t>(Hosea 9:15)</a:t>
            </a:r>
          </a:p>
          <a:p>
            <a:pPr eaLnBrk="1" hangingPunct="1">
              <a:buNone/>
              <a:defRPr/>
            </a:pPr>
            <a:endParaRPr lang="en-US" sz="300" dirty="0">
              <a:solidFill>
                <a:schemeClr val="bg1"/>
              </a:solidFill>
              <a:latin typeface="+mn-lt"/>
            </a:endParaRPr>
          </a:p>
          <a:p>
            <a:pPr eaLnBrk="1" hangingPunct="1">
              <a:buNone/>
              <a:defRPr/>
            </a:pPr>
            <a:r>
              <a:rPr lang="en-US" dirty="0">
                <a:solidFill>
                  <a:schemeClr val="bg1"/>
                </a:solidFill>
                <a:latin typeface="+mn-lt"/>
              </a:rPr>
              <a:t>… “The way of the </a:t>
            </a:r>
            <a:r>
              <a:rPr lang="en-US" dirty="0">
                <a:solidFill>
                  <a:srgbClr val="FF0000"/>
                </a:solidFill>
                <a:latin typeface="+mn-lt"/>
              </a:rPr>
              <a:t>wicked</a:t>
            </a:r>
            <a:r>
              <a:rPr lang="en-US" dirty="0">
                <a:solidFill>
                  <a:schemeClr val="bg1"/>
                </a:solidFill>
                <a:latin typeface="+mn-lt"/>
              </a:rPr>
              <a:t> is an </a:t>
            </a:r>
            <a:r>
              <a:rPr lang="en-US" dirty="0">
                <a:solidFill>
                  <a:srgbClr val="FF0000"/>
                </a:solidFill>
                <a:latin typeface="+mn-lt"/>
              </a:rPr>
              <a:t>abomination</a:t>
            </a:r>
            <a:r>
              <a:rPr lang="en-US" dirty="0">
                <a:solidFill>
                  <a:schemeClr val="bg1"/>
                </a:solidFill>
                <a:latin typeface="+mn-lt"/>
              </a:rPr>
              <a:t> unto the LORD: but he </a:t>
            </a:r>
            <a:r>
              <a:rPr lang="en-US" dirty="0">
                <a:solidFill>
                  <a:srgbClr val="00FF00"/>
                </a:solidFill>
                <a:latin typeface="+mn-lt"/>
              </a:rPr>
              <a:t>loveth</a:t>
            </a:r>
            <a:r>
              <a:rPr lang="en-US" dirty="0">
                <a:solidFill>
                  <a:schemeClr val="bg1"/>
                </a:solidFill>
                <a:latin typeface="+mn-lt"/>
              </a:rPr>
              <a:t> him that </a:t>
            </a:r>
            <a:r>
              <a:rPr lang="en-US" dirty="0" err="1">
                <a:solidFill>
                  <a:srgbClr val="00FF00"/>
                </a:solidFill>
                <a:latin typeface="+mn-lt"/>
              </a:rPr>
              <a:t>followeth</a:t>
            </a:r>
            <a:r>
              <a:rPr lang="en-US" dirty="0">
                <a:solidFill>
                  <a:schemeClr val="bg1"/>
                </a:solidFill>
                <a:latin typeface="+mn-lt"/>
              </a:rPr>
              <a:t> after </a:t>
            </a:r>
            <a:r>
              <a:rPr lang="en-US" dirty="0">
                <a:solidFill>
                  <a:srgbClr val="00FF00"/>
                </a:solidFill>
                <a:latin typeface="+mn-lt"/>
              </a:rPr>
              <a:t>righteousness</a:t>
            </a:r>
            <a:r>
              <a:rPr lang="en-US" dirty="0">
                <a:solidFill>
                  <a:schemeClr val="bg1"/>
                </a:solidFill>
                <a:latin typeface="+mn-lt"/>
              </a:rPr>
              <a:t>” </a:t>
            </a:r>
            <a:r>
              <a:rPr lang="en-US" sz="1400" dirty="0">
                <a:solidFill>
                  <a:schemeClr val="bg1"/>
                </a:solidFill>
                <a:latin typeface="+mn-lt"/>
              </a:rPr>
              <a:t>(Proverbs 15:9)</a:t>
            </a:r>
          </a:p>
        </p:txBody>
      </p:sp>
    </p:spTree>
    <p:extLst>
      <p:ext uri="{BB962C8B-B14F-4D97-AF65-F5344CB8AC3E}">
        <p14:creationId xmlns:p14="http://schemas.microsoft.com/office/powerpoint/2010/main" val="10568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12</a:t>
            </a:fld>
            <a:endParaRPr lang="en-US" dirty="0"/>
          </a:p>
        </p:txBody>
      </p:sp>
      <p:grpSp>
        <p:nvGrpSpPr>
          <p:cNvPr id="5" name="Group 4">
            <a:extLst>
              <a:ext uri="{FF2B5EF4-FFF2-40B4-BE49-F238E27FC236}">
                <a16:creationId xmlns:a16="http://schemas.microsoft.com/office/drawing/2014/main" id="{58FE09B0-5E41-460E-A8C3-D1FFED0F67B9}"/>
              </a:ext>
            </a:extLst>
          </p:cNvPr>
          <p:cNvGrpSpPr/>
          <p:nvPr/>
        </p:nvGrpSpPr>
        <p:grpSpPr>
          <a:xfrm>
            <a:off x="7010400" y="1981200"/>
            <a:ext cx="3962400" cy="4800600"/>
            <a:chOff x="7010400" y="1981200"/>
            <a:chExt cx="3962400" cy="4800600"/>
          </a:xfrm>
        </p:grpSpPr>
        <p:cxnSp>
          <p:nvCxnSpPr>
            <p:cNvPr id="9" name="Straight Connector 8">
              <a:extLst>
                <a:ext uri="{FF2B5EF4-FFF2-40B4-BE49-F238E27FC236}">
                  <a16:creationId xmlns:a16="http://schemas.microsoft.com/office/drawing/2014/main" id="{9CBD508E-BDAD-4C7E-9BE6-82CB0A1F1A0B}"/>
                </a:ext>
              </a:extLst>
            </p:cNvPr>
            <p:cNvCxnSpPr>
              <a:cxnSpLocks/>
            </p:cNvCxnSpPr>
            <p:nvPr/>
          </p:nvCxnSpPr>
          <p:spPr>
            <a:xfrm>
              <a:off x="7010400" y="2667000"/>
              <a:ext cx="396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176A9C-2626-4A59-99B9-03B023018007}"/>
                </a:ext>
              </a:extLst>
            </p:cNvPr>
            <p:cNvGrpSpPr/>
            <p:nvPr/>
          </p:nvGrpSpPr>
          <p:grpSpPr>
            <a:xfrm>
              <a:off x="7162800" y="1981200"/>
              <a:ext cx="3807122" cy="4800600"/>
              <a:chOff x="480715" y="2085675"/>
              <a:chExt cx="3807122" cy="4800600"/>
            </a:xfrm>
          </p:grpSpPr>
          <p:cxnSp>
            <p:nvCxnSpPr>
              <p:cNvPr id="17" name="Straight Connector 16">
                <a:extLst>
                  <a:ext uri="{FF2B5EF4-FFF2-40B4-BE49-F238E27FC236}">
                    <a16:creationId xmlns:a16="http://schemas.microsoft.com/office/drawing/2014/main" id="{B9FB3EA6-EE78-43E4-AB3B-8A9355D981A6}"/>
                  </a:ext>
                </a:extLst>
              </p:cNvPr>
              <p:cNvCxnSpPr/>
              <p:nvPr/>
            </p:nvCxnSpPr>
            <p:spPr>
              <a:xfrm flipH="1">
                <a:off x="2209800" y="2792847"/>
                <a:ext cx="13493" cy="39668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5">
                <a:extLst>
                  <a:ext uri="{FF2B5EF4-FFF2-40B4-BE49-F238E27FC236}">
                    <a16:creationId xmlns:a16="http://schemas.microsoft.com/office/drawing/2014/main" id="{D97E2D3D-1020-4DD1-9CA8-AA8ED9A68C07}"/>
                  </a:ext>
                </a:extLst>
              </p:cNvPr>
              <p:cNvSpPr txBox="1">
                <a:spLocks noChangeArrowheads="1"/>
              </p:cNvSpPr>
              <p:nvPr/>
            </p:nvSpPr>
            <p:spPr bwMode="auto">
              <a:xfrm>
                <a:off x="480715" y="2085675"/>
                <a:ext cx="1186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FF0000"/>
                    </a:solidFill>
                    <a:latin typeface="+mn-lt"/>
                  </a:rPr>
                  <a:t>Hate</a:t>
                </a:r>
              </a:p>
            </p:txBody>
          </p:sp>
          <p:sp>
            <p:nvSpPr>
              <p:cNvPr id="20" name="TextBox 16">
                <a:extLst>
                  <a:ext uri="{FF2B5EF4-FFF2-40B4-BE49-F238E27FC236}">
                    <a16:creationId xmlns:a16="http://schemas.microsoft.com/office/drawing/2014/main" id="{ACDB81EE-4865-4926-BA30-C43A1493EB12}"/>
                  </a:ext>
                </a:extLst>
              </p:cNvPr>
              <p:cNvSpPr txBox="1">
                <a:spLocks noChangeArrowheads="1"/>
              </p:cNvSpPr>
              <p:nvPr/>
            </p:nvSpPr>
            <p:spPr bwMode="auto">
              <a:xfrm>
                <a:off x="2776240" y="2085675"/>
                <a:ext cx="11520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FF0000"/>
                    </a:solidFill>
                    <a:latin typeface="+mn-lt"/>
                  </a:rPr>
                  <a:t>Love</a:t>
                </a:r>
              </a:p>
            </p:txBody>
          </p:sp>
          <p:sp>
            <p:nvSpPr>
              <p:cNvPr id="21" name="TextBox 11">
                <a:extLst>
                  <a:ext uri="{FF2B5EF4-FFF2-40B4-BE49-F238E27FC236}">
                    <a16:creationId xmlns:a16="http://schemas.microsoft.com/office/drawing/2014/main" id="{57495475-C8E0-4F22-8624-CDB18EE74D58}"/>
                  </a:ext>
                </a:extLst>
              </p:cNvPr>
              <p:cNvSpPr txBox="1">
                <a:spLocks noChangeArrowheads="1"/>
              </p:cNvSpPr>
              <p:nvPr/>
            </p:nvSpPr>
            <p:spPr bwMode="auto">
              <a:xfrm>
                <a:off x="2766715" y="2792847"/>
                <a:ext cx="152112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0000"/>
                    </a:solidFill>
                    <a:latin typeface="Calibri" panose="020F0502020204030204" pitchFamily="34" charset="0"/>
                  </a:rPr>
                  <a:t>Evil</a:t>
                </a:r>
              </a:p>
              <a:p>
                <a:pPr eaLnBrk="1" hangingPunct="1"/>
                <a:r>
                  <a:rPr lang="en-US" altLang="en-US" sz="2000" dirty="0">
                    <a:solidFill>
                      <a:srgbClr val="FF0000"/>
                    </a:solidFill>
                    <a:latin typeface="Calibri" panose="020F0502020204030204" pitchFamily="34" charset="0"/>
                  </a:rPr>
                  <a:t>Darkness</a:t>
                </a:r>
              </a:p>
              <a:p>
                <a:pPr eaLnBrk="1" hangingPunct="1"/>
                <a:r>
                  <a:rPr lang="en-US" altLang="en-US" sz="2000" dirty="0">
                    <a:solidFill>
                      <a:srgbClr val="FF0000"/>
                    </a:solidFill>
                    <a:latin typeface="Calibri" panose="020F0502020204030204" pitchFamily="34" charset="0"/>
                  </a:rPr>
                  <a:t>Bitter</a:t>
                </a:r>
              </a:p>
              <a:p>
                <a:pPr eaLnBrk="1" hangingPunct="1"/>
                <a:r>
                  <a:rPr lang="en-US" altLang="en-US" sz="2000" dirty="0">
                    <a:solidFill>
                      <a:srgbClr val="FF0000"/>
                    </a:solidFill>
                    <a:latin typeface="Calibri" panose="020F0502020204030204" pitchFamily="34" charset="0"/>
                  </a:rPr>
                  <a:t>Death</a:t>
                </a:r>
              </a:p>
              <a:p>
                <a:pPr eaLnBrk="1" hangingPunct="1"/>
                <a:r>
                  <a:rPr lang="en-US" altLang="en-US" sz="2000" dirty="0">
                    <a:solidFill>
                      <a:srgbClr val="FF0000"/>
                    </a:solidFill>
                    <a:latin typeface="Calibri" panose="020F0502020204030204" pitchFamily="34" charset="0"/>
                  </a:rPr>
                  <a:t>Pain</a:t>
                </a:r>
              </a:p>
              <a:p>
                <a:pPr eaLnBrk="1" hangingPunct="1"/>
                <a:r>
                  <a:rPr lang="en-US" altLang="en-US" sz="2000" dirty="0">
                    <a:solidFill>
                      <a:srgbClr val="FF0000"/>
                    </a:solidFill>
                    <a:latin typeface="Calibri" panose="020F0502020204030204" pitchFamily="34" charset="0"/>
                  </a:rPr>
                  <a:t>Sorrow</a:t>
                </a:r>
              </a:p>
              <a:p>
                <a:pPr eaLnBrk="1" hangingPunct="1"/>
                <a:r>
                  <a:rPr lang="en-US" altLang="en-US" sz="2000" dirty="0">
                    <a:solidFill>
                      <a:srgbClr val="FF0000"/>
                    </a:solidFill>
                    <a:latin typeface="Calibri" panose="020F0502020204030204" pitchFamily="34" charset="0"/>
                  </a:rPr>
                  <a:t>Misery</a:t>
                </a:r>
              </a:p>
              <a:p>
                <a:pPr eaLnBrk="1" hangingPunct="1"/>
                <a:r>
                  <a:rPr lang="en-US" altLang="en-US" sz="2000" dirty="0">
                    <a:solidFill>
                      <a:srgbClr val="FF0000"/>
                    </a:solidFill>
                    <a:latin typeface="Calibri" panose="020F0502020204030204" pitchFamily="34" charset="0"/>
                  </a:rPr>
                  <a:t>Wickedness</a:t>
                </a:r>
              </a:p>
              <a:p>
                <a:pPr eaLnBrk="1" hangingPunct="1"/>
                <a:r>
                  <a:rPr lang="en-US" altLang="en-US" sz="2000" dirty="0">
                    <a:solidFill>
                      <a:srgbClr val="FF0000"/>
                    </a:solidFill>
                    <a:latin typeface="Calibri" panose="020F0502020204030204" pitchFamily="34" charset="0"/>
                  </a:rPr>
                  <a:t>Injustice</a:t>
                </a:r>
              </a:p>
              <a:p>
                <a:pPr eaLnBrk="1" hangingPunct="1"/>
                <a:r>
                  <a:rPr lang="en-US" altLang="en-US" sz="2000" dirty="0">
                    <a:solidFill>
                      <a:srgbClr val="FF0000"/>
                    </a:solidFill>
                    <a:latin typeface="Calibri" panose="020F0502020204030204" pitchFamily="34" charset="0"/>
                  </a:rPr>
                  <a:t>War</a:t>
                </a:r>
              </a:p>
              <a:p>
                <a:pPr eaLnBrk="1" hangingPunct="1"/>
                <a:r>
                  <a:rPr lang="en-US" altLang="en-US" sz="2000" dirty="0">
                    <a:solidFill>
                      <a:srgbClr val="FF0000"/>
                    </a:solidFill>
                    <a:latin typeface="Calibri" panose="020F0502020204030204" pitchFamily="34" charset="0"/>
                  </a:rPr>
                  <a:t>Enmity</a:t>
                </a:r>
              </a:p>
              <a:p>
                <a:pPr eaLnBrk="1" hangingPunct="1"/>
                <a:r>
                  <a:rPr lang="en-US" altLang="en-US" sz="2000" dirty="0">
                    <a:solidFill>
                      <a:srgbClr val="FF0000"/>
                    </a:solidFill>
                    <a:latin typeface="Calibri" panose="020F0502020204030204" pitchFamily="34" charset="0"/>
                  </a:rPr>
                  <a:t>Malevolence</a:t>
                </a:r>
              </a:p>
              <a:p>
                <a:pPr eaLnBrk="1" hangingPunct="1"/>
                <a:r>
                  <a:rPr lang="en-US" altLang="en-US" sz="2000" dirty="0">
                    <a:solidFill>
                      <a:srgbClr val="FF0000"/>
                    </a:solidFill>
                    <a:latin typeface="Calibri" panose="020F0502020204030204" pitchFamily="34" charset="0"/>
                  </a:rPr>
                  <a:t>Falsehood</a:t>
                </a:r>
              </a:p>
            </p:txBody>
          </p:sp>
          <p:sp>
            <p:nvSpPr>
              <p:cNvPr id="22" name="TextBox 9">
                <a:extLst>
                  <a:ext uri="{FF2B5EF4-FFF2-40B4-BE49-F238E27FC236}">
                    <a16:creationId xmlns:a16="http://schemas.microsoft.com/office/drawing/2014/main" id="{1D2DB17E-B3AB-4A1A-97C0-B7898C10FA1E}"/>
                  </a:ext>
                </a:extLst>
              </p:cNvPr>
              <p:cNvSpPr txBox="1">
                <a:spLocks noChangeArrowheads="1"/>
              </p:cNvSpPr>
              <p:nvPr/>
            </p:nvSpPr>
            <p:spPr bwMode="auto">
              <a:xfrm>
                <a:off x="496590" y="2792847"/>
                <a:ext cx="168315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0000"/>
                    </a:solidFill>
                    <a:latin typeface="Calibri" panose="020F0502020204030204" pitchFamily="34" charset="0"/>
                  </a:rPr>
                  <a:t>Good</a:t>
                </a:r>
              </a:p>
              <a:p>
                <a:pPr eaLnBrk="1" hangingPunct="1"/>
                <a:r>
                  <a:rPr lang="en-US" altLang="en-US" sz="2000" dirty="0">
                    <a:solidFill>
                      <a:srgbClr val="FF0000"/>
                    </a:solidFill>
                    <a:latin typeface="Calibri" panose="020F0502020204030204" pitchFamily="34" charset="0"/>
                  </a:rPr>
                  <a:t>Light</a:t>
                </a:r>
              </a:p>
              <a:p>
                <a:pPr eaLnBrk="1" hangingPunct="1"/>
                <a:r>
                  <a:rPr lang="en-US" altLang="en-US" sz="2000" dirty="0">
                    <a:solidFill>
                      <a:srgbClr val="FF0000"/>
                    </a:solidFill>
                    <a:latin typeface="Calibri" panose="020F0502020204030204" pitchFamily="34" charset="0"/>
                  </a:rPr>
                  <a:t>Sweet</a:t>
                </a:r>
              </a:p>
              <a:p>
                <a:pPr eaLnBrk="1" hangingPunct="1"/>
                <a:r>
                  <a:rPr lang="en-US" altLang="en-US" sz="2000" dirty="0">
                    <a:solidFill>
                      <a:srgbClr val="FF0000"/>
                    </a:solidFill>
                    <a:latin typeface="Calibri" panose="020F0502020204030204" pitchFamily="34" charset="0"/>
                  </a:rPr>
                  <a:t>Life</a:t>
                </a:r>
              </a:p>
              <a:p>
                <a:pPr eaLnBrk="1" hangingPunct="1"/>
                <a:r>
                  <a:rPr lang="en-US" altLang="en-US" sz="2000" dirty="0">
                    <a:solidFill>
                      <a:srgbClr val="FF0000"/>
                    </a:solidFill>
                    <a:latin typeface="Calibri" panose="020F0502020204030204" pitchFamily="34" charset="0"/>
                  </a:rPr>
                  <a:t>Pleasure</a:t>
                </a:r>
              </a:p>
              <a:p>
                <a:pPr eaLnBrk="1" hangingPunct="1"/>
                <a:r>
                  <a:rPr lang="en-US" altLang="en-US" sz="2000" dirty="0">
                    <a:solidFill>
                      <a:srgbClr val="FF0000"/>
                    </a:solidFill>
                    <a:latin typeface="Calibri" panose="020F0502020204030204" pitchFamily="34" charset="0"/>
                  </a:rPr>
                  <a:t>Joy</a:t>
                </a:r>
              </a:p>
              <a:p>
                <a:pPr eaLnBrk="1" hangingPunct="1"/>
                <a:r>
                  <a:rPr lang="en-US" altLang="en-US" sz="2000" dirty="0">
                    <a:solidFill>
                      <a:srgbClr val="FF0000"/>
                    </a:solidFill>
                    <a:latin typeface="Calibri" panose="020F0502020204030204" pitchFamily="34" charset="0"/>
                  </a:rPr>
                  <a:t>Happiness</a:t>
                </a:r>
              </a:p>
              <a:p>
                <a:pPr eaLnBrk="1" hangingPunct="1"/>
                <a:r>
                  <a:rPr lang="en-US" altLang="en-US" sz="2000" dirty="0">
                    <a:solidFill>
                      <a:srgbClr val="FF0000"/>
                    </a:solidFill>
                    <a:latin typeface="Calibri" panose="020F0502020204030204" pitchFamily="34" charset="0"/>
                  </a:rPr>
                  <a:t>Righteousness</a:t>
                </a:r>
              </a:p>
              <a:p>
                <a:pPr eaLnBrk="1" hangingPunct="1"/>
                <a:r>
                  <a:rPr lang="en-US" altLang="en-US" sz="2000" dirty="0">
                    <a:solidFill>
                      <a:srgbClr val="FF0000"/>
                    </a:solidFill>
                    <a:latin typeface="Calibri" panose="020F0502020204030204" pitchFamily="34" charset="0"/>
                  </a:rPr>
                  <a:t>Justice</a:t>
                </a:r>
              </a:p>
              <a:p>
                <a:pPr eaLnBrk="1" hangingPunct="1"/>
                <a:r>
                  <a:rPr lang="en-US" altLang="en-US" sz="2000" dirty="0">
                    <a:solidFill>
                      <a:srgbClr val="FF0000"/>
                    </a:solidFill>
                    <a:latin typeface="Calibri" panose="020F0502020204030204" pitchFamily="34" charset="0"/>
                  </a:rPr>
                  <a:t>Peace</a:t>
                </a:r>
              </a:p>
              <a:p>
                <a:pPr eaLnBrk="1" hangingPunct="1"/>
                <a:r>
                  <a:rPr lang="en-US" altLang="en-US" sz="2000" dirty="0">
                    <a:solidFill>
                      <a:srgbClr val="FF0000"/>
                    </a:solidFill>
                    <a:latin typeface="Calibri" panose="020F0502020204030204" pitchFamily="34" charset="0"/>
                  </a:rPr>
                  <a:t>Charity</a:t>
                </a:r>
              </a:p>
              <a:p>
                <a:pPr eaLnBrk="1" hangingPunct="1"/>
                <a:r>
                  <a:rPr lang="en-US" altLang="en-US" sz="2000" dirty="0">
                    <a:solidFill>
                      <a:srgbClr val="FF0000"/>
                    </a:solidFill>
                    <a:latin typeface="Calibri" panose="020F0502020204030204" pitchFamily="34" charset="0"/>
                  </a:rPr>
                  <a:t>Benevolence</a:t>
                </a:r>
              </a:p>
              <a:p>
                <a:pPr eaLnBrk="1" hangingPunct="1"/>
                <a:r>
                  <a:rPr lang="en-US" altLang="en-US" sz="2000" dirty="0">
                    <a:solidFill>
                      <a:srgbClr val="FF0000"/>
                    </a:solidFill>
                    <a:latin typeface="Calibri" panose="020F0502020204030204" pitchFamily="34" charset="0"/>
                  </a:rPr>
                  <a:t>Truth</a:t>
                </a:r>
              </a:p>
            </p:txBody>
          </p:sp>
        </p:grpSp>
      </p:grpSp>
      <p:sp>
        <p:nvSpPr>
          <p:cNvPr id="27" name="Text Box 19">
            <a:extLst>
              <a:ext uri="{FF2B5EF4-FFF2-40B4-BE49-F238E27FC236}">
                <a16:creationId xmlns:a16="http://schemas.microsoft.com/office/drawing/2014/main" id="{20C6C64B-4172-4507-B74C-29ADF1ED9791}"/>
              </a:ext>
            </a:extLst>
          </p:cNvPr>
          <p:cNvSpPr txBox="1">
            <a:spLocks noChangeArrowheads="1"/>
          </p:cNvSpPr>
          <p:nvPr/>
        </p:nvSpPr>
        <p:spPr bwMode="auto">
          <a:xfrm>
            <a:off x="333375" y="838200"/>
            <a:ext cx="11706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00FF00"/>
                </a:solidFill>
                <a:latin typeface="Calibri" panose="020F0502020204030204" pitchFamily="34" charset="0"/>
              </a:rPr>
              <a:t>Isaiah 5:20 </a:t>
            </a:r>
            <a:r>
              <a:rPr lang="en-US" altLang="en-US" sz="3200" dirty="0">
                <a:solidFill>
                  <a:schemeClr val="bg1"/>
                </a:solidFill>
                <a:latin typeface="Calibri" panose="020F0502020204030204" pitchFamily="34" charset="0"/>
              </a:rPr>
              <a:t>“Woe to them that </a:t>
            </a:r>
            <a:r>
              <a:rPr lang="en-US" altLang="en-US" sz="3200" dirty="0">
                <a:solidFill>
                  <a:srgbClr val="FF0000"/>
                </a:solidFill>
                <a:latin typeface="Calibri" panose="020F0502020204030204" pitchFamily="34" charset="0"/>
              </a:rPr>
              <a:t>call evil good</a:t>
            </a:r>
            <a:r>
              <a:rPr lang="en-US" altLang="en-US" sz="3200" dirty="0">
                <a:solidFill>
                  <a:schemeClr val="bg1"/>
                </a:solidFill>
                <a:latin typeface="Calibri" panose="020F0502020204030204" pitchFamily="34" charset="0"/>
              </a:rPr>
              <a:t>, and </a:t>
            </a:r>
            <a:r>
              <a:rPr lang="en-US" altLang="en-US" sz="3200" dirty="0">
                <a:solidFill>
                  <a:srgbClr val="FF0000"/>
                </a:solidFill>
                <a:latin typeface="Calibri" panose="020F0502020204030204" pitchFamily="34" charset="0"/>
              </a:rPr>
              <a:t>good</a:t>
            </a:r>
            <a:r>
              <a:rPr lang="en-US" altLang="en-US" sz="3200" dirty="0">
                <a:solidFill>
                  <a:srgbClr val="FF3300"/>
                </a:solidFill>
                <a:latin typeface="Calibri" panose="020F0502020204030204" pitchFamily="34" charset="0"/>
              </a:rPr>
              <a:t> </a:t>
            </a:r>
            <a:r>
              <a:rPr lang="en-US" altLang="en-US" sz="3200" dirty="0">
                <a:solidFill>
                  <a:srgbClr val="FF0000"/>
                </a:solidFill>
                <a:latin typeface="Calibri" panose="020F0502020204030204" pitchFamily="34" charset="0"/>
              </a:rPr>
              <a:t>evil</a:t>
            </a:r>
            <a:r>
              <a:rPr lang="en-US" altLang="en-US" sz="3200" dirty="0">
                <a:solidFill>
                  <a:schemeClr val="bg1"/>
                </a:solidFill>
                <a:latin typeface="Calibri" panose="020F0502020204030204" pitchFamily="34" charset="0"/>
              </a:rPr>
              <a:t>; that put </a:t>
            </a:r>
            <a:r>
              <a:rPr lang="en-US" altLang="en-US" sz="3200" dirty="0">
                <a:solidFill>
                  <a:srgbClr val="FF0000"/>
                </a:solidFill>
                <a:latin typeface="Calibri" panose="020F0502020204030204" pitchFamily="34" charset="0"/>
              </a:rPr>
              <a:t>darkness for light</a:t>
            </a:r>
            <a:r>
              <a:rPr lang="en-US" altLang="en-US" sz="3200" dirty="0">
                <a:solidFill>
                  <a:schemeClr val="bg1"/>
                </a:solidFill>
                <a:latin typeface="Calibri" panose="020F0502020204030204" pitchFamily="34" charset="0"/>
              </a:rPr>
              <a:t>, and </a:t>
            </a:r>
            <a:r>
              <a:rPr lang="en-US" altLang="en-US" sz="3200" dirty="0">
                <a:solidFill>
                  <a:srgbClr val="FF0000"/>
                </a:solidFill>
                <a:latin typeface="Calibri" panose="020F0502020204030204" pitchFamily="34" charset="0"/>
              </a:rPr>
              <a:t>light for darkness</a:t>
            </a:r>
            <a:r>
              <a:rPr lang="en-US" altLang="en-US" sz="3200" dirty="0">
                <a:solidFill>
                  <a:schemeClr val="bg1"/>
                </a:solidFill>
                <a:latin typeface="Calibri" panose="020F0502020204030204" pitchFamily="34" charset="0"/>
              </a:rPr>
              <a:t>; that put bitter for sweet, and sweet for bitter!”</a:t>
            </a:r>
          </a:p>
        </p:txBody>
      </p:sp>
      <p:graphicFrame>
        <p:nvGraphicFramePr>
          <p:cNvPr id="28" name="Object 27">
            <a:extLst>
              <a:ext uri="{FF2B5EF4-FFF2-40B4-BE49-F238E27FC236}">
                <a16:creationId xmlns:a16="http://schemas.microsoft.com/office/drawing/2014/main" id="{EBF1E0B9-2C20-4718-8CDA-4671C6A93B34}"/>
              </a:ext>
            </a:extLst>
          </p:cNvPr>
          <p:cNvGraphicFramePr>
            <a:graphicFrameLocks noChangeAspect="1"/>
          </p:cNvGraphicFramePr>
          <p:nvPr>
            <p:extLst>
              <p:ext uri="{D42A27DB-BD31-4B8C-83A1-F6EECF244321}">
                <p14:modId xmlns:p14="http://schemas.microsoft.com/office/powerpoint/2010/main" val="1562942184"/>
              </p:ext>
            </p:extLst>
          </p:nvPr>
        </p:nvGraphicFramePr>
        <p:xfrm>
          <a:off x="1407372" y="2514600"/>
          <a:ext cx="4254500" cy="4083751"/>
        </p:xfrm>
        <a:graphic>
          <a:graphicData uri="http://schemas.openxmlformats.org/presentationml/2006/ole">
            <mc:AlternateContent xmlns:mc="http://schemas.openxmlformats.org/markup-compatibility/2006">
              <mc:Choice xmlns:v="urn:schemas-microsoft-com:vml" Requires="v">
                <p:oleObj r:id="rId3" imgW="3796560" imgH="3644280" progId="">
                  <p:embed/>
                </p:oleObj>
              </mc:Choice>
              <mc:Fallback>
                <p:oleObj r:id="rId3" imgW="3796560" imgH="3644280" progId="">
                  <p:embed/>
                  <p:pic>
                    <p:nvPicPr>
                      <p:cNvPr id="7" name="Object 6">
                        <a:extLst>
                          <a:ext uri="{FF2B5EF4-FFF2-40B4-BE49-F238E27FC236}">
                            <a16:creationId xmlns:a16="http://schemas.microsoft.com/office/drawing/2014/main" id="{1A4AC5E8-4C25-43B2-BC77-027664D117F7}"/>
                          </a:ext>
                        </a:extLst>
                      </p:cNvPr>
                      <p:cNvPicPr/>
                      <p:nvPr/>
                    </p:nvPicPr>
                    <p:blipFill>
                      <a:blip r:embed="rId4"/>
                      <a:stretch>
                        <a:fillRect/>
                      </a:stretch>
                    </p:blipFill>
                    <p:spPr>
                      <a:xfrm>
                        <a:off x="1407372" y="2514600"/>
                        <a:ext cx="4254500" cy="4083751"/>
                      </a:xfrm>
                      <a:prstGeom prst="rect">
                        <a:avLst/>
                      </a:prstGeom>
                    </p:spPr>
                  </p:pic>
                </p:oleObj>
              </mc:Fallback>
            </mc:AlternateContent>
          </a:graphicData>
        </a:graphic>
      </p:graphicFrame>
      <p:sp>
        <p:nvSpPr>
          <p:cNvPr id="29" name="Text Box 3">
            <a:extLst>
              <a:ext uri="{FF2B5EF4-FFF2-40B4-BE49-F238E27FC236}">
                <a16:creationId xmlns:a16="http://schemas.microsoft.com/office/drawing/2014/main" id="{FCDCC051-D523-43B3-BAAB-9503A03DDF9E}"/>
              </a:ext>
            </a:extLst>
          </p:cNvPr>
          <p:cNvSpPr txBox="1">
            <a:spLocks noChangeArrowheads="1"/>
          </p:cNvSpPr>
          <p:nvPr/>
        </p:nvSpPr>
        <p:spPr bwMode="auto">
          <a:xfrm>
            <a:off x="0" y="0"/>
            <a:ext cx="121919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400" b="1" dirty="0">
                <a:solidFill>
                  <a:srgbClr val="FF0000"/>
                </a:solidFill>
                <a:latin typeface="Calibri" panose="020F0502020204030204" pitchFamily="34" charset="0"/>
              </a:rPr>
              <a:t>SATAN-LIKE LOVE AND HATRED</a:t>
            </a:r>
          </a:p>
        </p:txBody>
      </p:sp>
    </p:spTree>
    <p:extLst>
      <p:ext uri="{BB962C8B-B14F-4D97-AF65-F5344CB8AC3E}">
        <p14:creationId xmlns:p14="http://schemas.microsoft.com/office/powerpoint/2010/main" val="347785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13</a:t>
            </a:fld>
            <a:endParaRPr lang="en-US" dirty="0"/>
          </a:p>
        </p:txBody>
      </p:sp>
      <p:grpSp>
        <p:nvGrpSpPr>
          <p:cNvPr id="9" name="Group 8">
            <a:extLst>
              <a:ext uri="{FF2B5EF4-FFF2-40B4-BE49-F238E27FC236}">
                <a16:creationId xmlns:a16="http://schemas.microsoft.com/office/drawing/2014/main" id="{2A15C396-A2CC-4E80-9EB5-A23F8EBDDC17}"/>
              </a:ext>
            </a:extLst>
          </p:cNvPr>
          <p:cNvGrpSpPr/>
          <p:nvPr/>
        </p:nvGrpSpPr>
        <p:grpSpPr>
          <a:xfrm>
            <a:off x="6477000" y="1889700"/>
            <a:ext cx="3068642" cy="4441993"/>
            <a:chOff x="4969544" y="1219200"/>
            <a:chExt cx="3505200" cy="5113565"/>
          </a:xfrm>
        </p:grpSpPr>
        <p:sp>
          <p:nvSpPr>
            <p:cNvPr id="11" name="Line 10">
              <a:extLst>
                <a:ext uri="{FF2B5EF4-FFF2-40B4-BE49-F238E27FC236}">
                  <a16:creationId xmlns:a16="http://schemas.microsoft.com/office/drawing/2014/main" id="{7ABD1CCB-F4E7-418A-A8D3-D2659CB6AF5C}"/>
                </a:ext>
              </a:extLst>
            </p:cNvPr>
            <p:cNvSpPr>
              <a:spLocks noChangeShapeType="1"/>
            </p:cNvSpPr>
            <p:nvPr/>
          </p:nvSpPr>
          <p:spPr bwMode="auto">
            <a:xfrm>
              <a:off x="4969544" y="12192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3">
              <a:extLst>
                <a:ext uri="{FF2B5EF4-FFF2-40B4-BE49-F238E27FC236}">
                  <a16:creationId xmlns:a16="http://schemas.microsoft.com/office/drawing/2014/main" id="{FBD42788-44EE-4DDE-81EB-BBB64B10B996}"/>
                </a:ext>
              </a:extLst>
            </p:cNvPr>
            <p:cNvSpPr>
              <a:spLocks noChangeShapeType="1"/>
            </p:cNvSpPr>
            <p:nvPr/>
          </p:nvSpPr>
          <p:spPr bwMode="auto">
            <a:xfrm>
              <a:off x="4969544" y="63246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5">
              <a:extLst>
                <a:ext uri="{FF2B5EF4-FFF2-40B4-BE49-F238E27FC236}">
                  <a16:creationId xmlns:a16="http://schemas.microsoft.com/office/drawing/2014/main" id="{3ED30C7A-F749-44B7-87D5-C6ADB55E72F6}"/>
                </a:ext>
              </a:extLst>
            </p:cNvPr>
            <p:cNvSpPr txBox="1">
              <a:spLocks noChangeArrowheads="1"/>
            </p:cNvSpPr>
            <p:nvPr/>
          </p:nvSpPr>
          <p:spPr bwMode="auto">
            <a:xfrm>
              <a:off x="6518275" y="3571875"/>
              <a:ext cx="171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INDIFFERENCE</a:t>
              </a:r>
            </a:p>
          </p:txBody>
        </p:sp>
        <p:sp>
          <p:nvSpPr>
            <p:cNvPr id="14" name="Text Box 16">
              <a:extLst>
                <a:ext uri="{FF2B5EF4-FFF2-40B4-BE49-F238E27FC236}">
                  <a16:creationId xmlns:a16="http://schemas.microsoft.com/office/drawing/2014/main" id="{9A9A8084-AC0D-406A-BFC7-C098EB0C469B}"/>
                </a:ext>
              </a:extLst>
            </p:cNvPr>
            <p:cNvSpPr txBox="1">
              <a:spLocks noChangeArrowheads="1"/>
            </p:cNvSpPr>
            <p:nvPr/>
          </p:nvSpPr>
          <p:spPr bwMode="auto">
            <a:xfrm>
              <a:off x="6926263" y="1285874"/>
              <a:ext cx="839868"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LOVE</a:t>
              </a:r>
            </a:p>
          </p:txBody>
        </p:sp>
        <p:sp>
          <p:nvSpPr>
            <p:cNvPr id="15" name="Text Box 17">
              <a:extLst>
                <a:ext uri="{FF2B5EF4-FFF2-40B4-BE49-F238E27FC236}">
                  <a16:creationId xmlns:a16="http://schemas.microsoft.com/office/drawing/2014/main" id="{F8B61F94-72C5-4AF8-BA46-6CABA83E80DE}"/>
                </a:ext>
              </a:extLst>
            </p:cNvPr>
            <p:cNvSpPr txBox="1">
              <a:spLocks noChangeArrowheads="1"/>
            </p:cNvSpPr>
            <p:nvPr/>
          </p:nvSpPr>
          <p:spPr bwMode="auto">
            <a:xfrm>
              <a:off x="6985000" y="2671763"/>
              <a:ext cx="718139" cy="46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LIKE</a:t>
              </a:r>
            </a:p>
          </p:txBody>
        </p:sp>
        <p:sp>
          <p:nvSpPr>
            <p:cNvPr id="16" name="Text Box 18">
              <a:extLst>
                <a:ext uri="{FF2B5EF4-FFF2-40B4-BE49-F238E27FC236}">
                  <a16:creationId xmlns:a16="http://schemas.microsoft.com/office/drawing/2014/main" id="{1F017CA9-9A22-4DE6-814D-6D29109BD9BD}"/>
                </a:ext>
              </a:extLst>
            </p:cNvPr>
            <p:cNvSpPr txBox="1">
              <a:spLocks noChangeArrowheads="1"/>
            </p:cNvSpPr>
            <p:nvPr/>
          </p:nvSpPr>
          <p:spPr bwMode="auto">
            <a:xfrm>
              <a:off x="6794500" y="4500563"/>
              <a:ext cx="1120971" cy="46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DISLIKE</a:t>
              </a:r>
            </a:p>
          </p:txBody>
        </p:sp>
        <p:sp>
          <p:nvSpPr>
            <p:cNvPr id="17" name="Text Box 19">
              <a:extLst>
                <a:ext uri="{FF2B5EF4-FFF2-40B4-BE49-F238E27FC236}">
                  <a16:creationId xmlns:a16="http://schemas.microsoft.com/office/drawing/2014/main" id="{DED838B6-0C2E-4B92-BF3E-3912CD45E6AB}"/>
                </a:ext>
              </a:extLst>
            </p:cNvPr>
            <p:cNvSpPr txBox="1">
              <a:spLocks noChangeArrowheads="1"/>
            </p:cNvSpPr>
            <p:nvPr/>
          </p:nvSpPr>
          <p:spPr bwMode="auto">
            <a:xfrm>
              <a:off x="6918324" y="5872163"/>
              <a:ext cx="838036" cy="46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HATE</a:t>
              </a:r>
            </a:p>
          </p:txBody>
        </p:sp>
        <p:sp>
          <p:nvSpPr>
            <p:cNvPr id="18" name="Text Box 22">
              <a:extLst>
                <a:ext uri="{FF2B5EF4-FFF2-40B4-BE49-F238E27FC236}">
                  <a16:creationId xmlns:a16="http://schemas.microsoft.com/office/drawing/2014/main" id="{6E2746C7-CB4A-4833-9BD3-225EEC003D3E}"/>
                </a:ext>
              </a:extLst>
            </p:cNvPr>
            <p:cNvSpPr txBox="1">
              <a:spLocks noChangeArrowheads="1"/>
            </p:cNvSpPr>
            <p:nvPr/>
          </p:nvSpPr>
          <p:spPr bwMode="auto">
            <a:xfrm>
              <a:off x="5458024" y="2071289"/>
              <a:ext cx="395508" cy="776158"/>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FF0000"/>
                  </a:solidFill>
                  <a:latin typeface="Calibri" pitchFamily="34" charset="0"/>
                  <a:cs typeface="+mn-cs"/>
                </a:rPr>
                <a:t>INTENSITY</a:t>
              </a:r>
            </a:p>
          </p:txBody>
        </p:sp>
        <p:sp>
          <p:nvSpPr>
            <p:cNvPr id="19" name="Line 30">
              <a:extLst>
                <a:ext uri="{FF2B5EF4-FFF2-40B4-BE49-F238E27FC236}">
                  <a16:creationId xmlns:a16="http://schemas.microsoft.com/office/drawing/2014/main" id="{6B907F2F-8FE4-4FF5-8BF1-E551460EE902}"/>
                </a:ext>
              </a:extLst>
            </p:cNvPr>
            <p:cNvSpPr>
              <a:spLocks noChangeShapeType="1"/>
            </p:cNvSpPr>
            <p:nvPr/>
          </p:nvSpPr>
          <p:spPr bwMode="auto">
            <a:xfrm flipH="1" flipV="1">
              <a:off x="5586153" y="3746148"/>
              <a:ext cx="395507"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2">
              <a:extLst>
                <a:ext uri="{FF2B5EF4-FFF2-40B4-BE49-F238E27FC236}">
                  <a16:creationId xmlns:a16="http://schemas.microsoft.com/office/drawing/2014/main" id="{053CE299-42B4-4590-B12F-A51A860DA00B}"/>
                </a:ext>
              </a:extLst>
            </p:cNvPr>
            <p:cNvSpPr>
              <a:spLocks noChangeShapeType="1"/>
            </p:cNvSpPr>
            <p:nvPr/>
          </p:nvSpPr>
          <p:spPr bwMode="auto">
            <a:xfrm flipH="1" flipV="1">
              <a:off x="5779495" y="1257300"/>
              <a:ext cx="11705" cy="24765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Line 33">
              <a:extLst>
                <a:ext uri="{FF2B5EF4-FFF2-40B4-BE49-F238E27FC236}">
                  <a16:creationId xmlns:a16="http://schemas.microsoft.com/office/drawing/2014/main" id="{D34C41EB-6746-48F2-AA8B-48646B94071F}"/>
                </a:ext>
              </a:extLst>
            </p:cNvPr>
            <p:cNvSpPr>
              <a:spLocks noChangeShapeType="1"/>
            </p:cNvSpPr>
            <p:nvPr/>
          </p:nvSpPr>
          <p:spPr bwMode="auto">
            <a:xfrm flipH="1">
              <a:off x="5791200" y="3751184"/>
              <a:ext cx="0" cy="254035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2" name="Picture 21">
            <a:extLst>
              <a:ext uri="{FF2B5EF4-FFF2-40B4-BE49-F238E27FC236}">
                <a16:creationId xmlns:a16="http://schemas.microsoft.com/office/drawing/2014/main" id="{AF12CBF5-A8E0-418A-BC80-3324EE2AE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043" y="1828800"/>
            <a:ext cx="559022" cy="4495800"/>
          </a:xfrm>
          <a:prstGeom prst="rect">
            <a:avLst/>
          </a:prstGeom>
        </p:spPr>
      </p:pic>
      <p:sp>
        <p:nvSpPr>
          <p:cNvPr id="23" name="Text Box 101">
            <a:extLst>
              <a:ext uri="{FF2B5EF4-FFF2-40B4-BE49-F238E27FC236}">
                <a16:creationId xmlns:a16="http://schemas.microsoft.com/office/drawing/2014/main" id="{FCD3410E-98E1-4B00-9A02-ED7C73A7FFC3}"/>
              </a:ext>
            </a:extLst>
          </p:cNvPr>
          <p:cNvSpPr txBox="1">
            <a:spLocks noChangeArrowheads="1"/>
          </p:cNvSpPr>
          <p:nvPr/>
        </p:nvSpPr>
        <p:spPr bwMode="auto">
          <a:xfrm>
            <a:off x="4947047" y="2489198"/>
            <a:ext cx="615553" cy="3073402"/>
          </a:xfrm>
          <a:prstGeom prst="rect">
            <a:avLst/>
          </a:prstGeom>
          <a:noFill/>
          <a:ln w="9525">
            <a:noFill/>
            <a:miter lim="800000"/>
            <a:headEnd/>
            <a:tailEnd/>
          </a:ln>
          <a:effectLst/>
        </p:spPr>
        <p:txBody>
          <a:bodyPr vert="vert270" wrap="square">
            <a:spAutoFit/>
          </a:bodyPr>
          <a:lstStyle/>
          <a:p>
            <a:pPr algn="ctr" eaLnBrk="1" fontAlgn="auto" hangingPunct="1">
              <a:spcBef>
                <a:spcPts val="0"/>
              </a:spcBef>
              <a:spcAft>
                <a:spcPts val="0"/>
              </a:spcAft>
              <a:defRPr/>
            </a:pPr>
            <a:r>
              <a:rPr lang="en-US" sz="2800" b="1" dirty="0">
                <a:solidFill>
                  <a:schemeClr val="bg1"/>
                </a:solidFill>
                <a:latin typeface="+mn-lt"/>
                <a:cs typeface="+mn-cs"/>
              </a:rPr>
              <a:t>Hierarchy of Values</a:t>
            </a:r>
          </a:p>
        </p:txBody>
      </p:sp>
      <p:sp>
        <p:nvSpPr>
          <p:cNvPr id="24" name="Text Box 101">
            <a:extLst>
              <a:ext uri="{FF2B5EF4-FFF2-40B4-BE49-F238E27FC236}">
                <a16:creationId xmlns:a16="http://schemas.microsoft.com/office/drawing/2014/main" id="{C77F3243-358E-456E-B5E9-82D1B75A2196}"/>
              </a:ext>
            </a:extLst>
          </p:cNvPr>
          <p:cNvSpPr txBox="1">
            <a:spLocks noChangeArrowheads="1"/>
          </p:cNvSpPr>
          <p:nvPr/>
        </p:nvSpPr>
        <p:spPr bwMode="auto">
          <a:xfrm>
            <a:off x="6471047" y="2335250"/>
            <a:ext cx="615553" cy="3200400"/>
          </a:xfrm>
          <a:prstGeom prst="rect">
            <a:avLst/>
          </a:prstGeom>
          <a:noFill/>
          <a:ln w="9525">
            <a:noFill/>
            <a:miter lim="800000"/>
            <a:headEnd/>
            <a:tailEnd/>
          </a:ln>
          <a:effectLst/>
        </p:spPr>
        <p:txBody>
          <a:bodyPr vert="vert270" wrap="square">
            <a:spAutoFit/>
          </a:bodyPr>
          <a:lstStyle/>
          <a:p>
            <a:pPr algn="ctr" eaLnBrk="1" fontAlgn="auto" hangingPunct="1">
              <a:spcBef>
                <a:spcPts val="0"/>
              </a:spcBef>
              <a:spcAft>
                <a:spcPts val="0"/>
              </a:spcAft>
              <a:defRPr/>
            </a:pPr>
            <a:r>
              <a:rPr lang="en-US" sz="2800" b="1" dirty="0">
                <a:solidFill>
                  <a:schemeClr val="bg1"/>
                </a:solidFill>
                <a:latin typeface="+mn-lt"/>
                <a:cs typeface="+mn-cs"/>
              </a:rPr>
              <a:t>Emotional Response</a:t>
            </a:r>
          </a:p>
        </p:txBody>
      </p:sp>
      <p:grpSp>
        <p:nvGrpSpPr>
          <p:cNvPr id="25" name="Group 24">
            <a:extLst>
              <a:ext uri="{FF2B5EF4-FFF2-40B4-BE49-F238E27FC236}">
                <a16:creationId xmlns:a16="http://schemas.microsoft.com/office/drawing/2014/main" id="{972B172E-AFF3-42A0-8EB9-61B0B1D6C1B8}"/>
              </a:ext>
            </a:extLst>
          </p:cNvPr>
          <p:cNvGrpSpPr/>
          <p:nvPr/>
        </p:nvGrpSpPr>
        <p:grpSpPr>
          <a:xfrm>
            <a:off x="2717785" y="1865729"/>
            <a:ext cx="2844816" cy="4480957"/>
            <a:chOff x="5848328" y="1260959"/>
            <a:chExt cx="3505200" cy="5067074"/>
          </a:xfrm>
        </p:grpSpPr>
        <p:sp>
          <p:nvSpPr>
            <p:cNvPr id="26" name="Line 10">
              <a:extLst>
                <a:ext uri="{FF2B5EF4-FFF2-40B4-BE49-F238E27FC236}">
                  <a16:creationId xmlns:a16="http://schemas.microsoft.com/office/drawing/2014/main" id="{2821EE0A-2D73-42DE-A81E-0997DBB6DFA8}"/>
                </a:ext>
              </a:extLst>
            </p:cNvPr>
            <p:cNvSpPr>
              <a:spLocks noChangeShapeType="1"/>
            </p:cNvSpPr>
            <p:nvPr/>
          </p:nvSpPr>
          <p:spPr bwMode="auto">
            <a:xfrm>
              <a:off x="5848328" y="1260959"/>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3">
              <a:extLst>
                <a:ext uri="{FF2B5EF4-FFF2-40B4-BE49-F238E27FC236}">
                  <a16:creationId xmlns:a16="http://schemas.microsoft.com/office/drawing/2014/main" id="{BBE19F87-841B-4DBA-B1C0-1D519B2CBDA3}"/>
                </a:ext>
              </a:extLst>
            </p:cNvPr>
            <p:cNvSpPr>
              <a:spLocks noChangeShapeType="1"/>
            </p:cNvSpPr>
            <p:nvPr/>
          </p:nvSpPr>
          <p:spPr bwMode="auto">
            <a:xfrm>
              <a:off x="5848328" y="63246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15">
              <a:extLst>
                <a:ext uri="{FF2B5EF4-FFF2-40B4-BE49-F238E27FC236}">
                  <a16:creationId xmlns:a16="http://schemas.microsoft.com/office/drawing/2014/main" id="{3B966874-C409-4CAA-85BF-11BBF2384473}"/>
                </a:ext>
              </a:extLst>
            </p:cNvPr>
            <p:cNvSpPr txBox="1">
              <a:spLocks noChangeArrowheads="1"/>
            </p:cNvSpPr>
            <p:nvPr/>
          </p:nvSpPr>
          <p:spPr bwMode="auto">
            <a:xfrm>
              <a:off x="6082489" y="3571843"/>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INNOCUOUS</a:t>
              </a:r>
            </a:p>
          </p:txBody>
        </p:sp>
        <p:sp>
          <p:nvSpPr>
            <p:cNvPr id="29" name="Text Box 16">
              <a:extLst>
                <a:ext uri="{FF2B5EF4-FFF2-40B4-BE49-F238E27FC236}">
                  <a16:creationId xmlns:a16="http://schemas.microsoft.com/office/drawing/2014/main" id="{F8F1B45A-7678-4CBF-B1C6-31CE7B85BEFF}"/>
                </a:ext>
              </a:extLst>
            </p:cNvPr>
            <p:cNvSpPr txBox="1">
              <a:spLocks noChangeArrowheads="1"/>
            </p:cNvSpPr>
            <p:nvPr/>
          </p:nvSpPr>
          <p:spPr bwMode="auto">
            <a:xfrm>
              <a:off x="6124685" y="1325890"/>
              <a:ext cx="1779266"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mn-lt"/>
                </a:rPr>
                <a:t>FOR ME</a:t>
              </a:r>
            </a:p>
            <a:p>
              <a:pPr algn="ctr" eaLnBrk="1" hangingPunct="1"/>
              <a:r>
                <a:rPr lang="en-US" altLang="en-US" sz="2000" b="1" dirty="0">
                  <a:solidFill>
                    <a:srgbClr val="FF0000"/>
                  </a:solidFill>
                  <a:latin typeface="+mn-lt"/>
                </a:rPr>
                <a:t>Wickedness</a:t>
              </a:r>
            </a:p>
          </p:txBody>
        </p:sp>
        <p:sp>
          <p:nvSpPr>
            <p:cNvPr id="30" name="Text Box 17">
              <a:extLst>
                <a:ext uri="{FF2B5EF4-FFF2-40B4-BE49-F238E27FC236}">
                  <a16:creationId xmlns:a16="http://schemas.microsoft.com/office/drawing/2014/main" id="{1DA34FA7-81E1-4693-8816-CFC93BE76256}"/>
                </a:ext>
              </a:extLst>
            </p:cNvPr>
            <p:cNvSpPr txBox="1">
              <a:spLocks noChangeArrowheads="1"/>
            </p:cNvSpPr>
            <p:nvPr/>
          </p:nvSpPr>
          <p:spPr bwMode="auto">
            <a:xfrm>
              <a:off x="6203649" y="2660279"/>
              <a:ext cx="1621334" cy="45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DARKNESS</a:t>
              </a:r>
            </a:p>
          </p:txBody>
        </p:sp>
        <p:sp>
          <p:nvSpPr>
            <p:cNvPr id="31" name="Text Box 18">
              <a:extLst>
                <a:ext uri="{FF2B5EF4-FFF2-40B4-BE49-F238E27FC236}">
                  <a16:creationId xmlns:a16="http://schemas.microsoft.com/office/drawing/2014/main" id="{BFC2580E-B958-4FC8-B860-7895CFF3064F}"/>
                </a:ext>
              </a:extLst>
            </p:cNvPr>
            <p:cNvSpPr txBox="1">
              <a:spLocks noChangeArrowheads="1"/>
            </p:cNvSpPr>
            <p:nvPr/>
          </p:nvSpPr>
          <p:spPr bwMode="auto">
            <a:xfrm>
              <a:off x="6517209" y="4544431"/>
              <a:ext cx="1003756" cy="45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LIGHT</a:t>
              </a:r>
            </a:p>
          </p:txBody>
        </p:sp>
        <p:sp>
          <p:nvSpPr>
            <p:cNvPr id="32" name="Text Box 19">
              <a:extLst>
                <a:ext uri="{FF2B5EF4-FFF2-40B4-BE49-F238E27FC236}">
                  <a16:creationId xmlns:a16="http://schemas.microsoft.com/office/drawing/2014/main" id="{E7BE2C59-2C13-4E77-B7E1-808115967664}"/>
                </a:ext>
              </a:extLst>
            </p:cNvPr>
            <p:cNvSpPr txBox="1">
              <a:spLocks noChangeArrowheads="1"/>
            </p:cNvSpPr>
            <p:nvPr/>
          </p:nvSpPr>
          <p:spPr bwMode="auto">
            <a:xfrm>
              <a:off x="6065828" y="5527554"/>
              <a:ext cx="2112902"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FF00"/>
                  </a:solidFill>
                  <a:latin typeface="Calibri" panose="020F0502020204030204" pitchFamily="34" charset="0"/>
                </a:rPr>
                <a:t>AGAINST ME</a:t>
              </a:r>
            </a:p>
            <a:p>
              <a:pPr algn="ctr" eaLnBrk="1" hangingPunct="1"/>
              <a:r>
                <a:rPr lang="en-US" altLang="en-US" sz="2000" b="1" dirty="0">
                  <a:solidFill>
                    <a:srgbClr val="00FF00"/>
                  </a:solidFill>
                  <a:latin typeface="Calibri" panose="020F0502020204030204" pitchFamily="34" charset="0"/>
                </a:rPr>
                <a:t>Righteousness</a:t>
              </a:r>
            </a:p>
          </p:txBody>
        </p:sp>
        <p:sp>
          <p:nvSpPr>
            <p:cNvPr id="33" name="Text Box 24">
              <a:extLst>
                <a:ext uri="{FF2B5EF4-FFF2-40B4-BE49-F238E27FC236}">
                  <a16:creationId xmlns:a16="http://schemas.microsoft.com/office/drawing/2014/main" id="{534FC624-C77F-4D55-A6A8-E9A062FEBFA4}"/>
                </a:ext>
              </a:extLst>
            </p:cNvPr>
            <p:cNvSpPr txBox="1">
              <a:spLocks noChangeArrowheads="1"/>
            </p:cNvSpPr>
            <p:nvPr/>
          </p:nvSpPr>
          <p:spPr bwMode="auto">
            <a:xfrm>
              <a:off x="8348889" y="4494031"/>
              <a:ext cx="426626" cy="76241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00FF00"/>
                  </a:solidFill>
                  <a:latin typeface="Calibri" pitchFamily="34" charset="0"/>
                  <a:cs typeface="+mn-cs"/>
                </a:rPr>
                <a:t>INTENSITY</a:t>
              </a:r>
            </a:p>
          </p:txBody>
        </p:sp>
        <p:sp>
          <p:nvSpPr>
            <p:cNvPr id="34" name="Line 30">
              <a:extLst>
                <a:ext uri="{FF2B5EF4-FFF2-40B4-BE49-F238E27FC236}">
                  <a16:creationId xmlns:a16="http://schemas.microsoft.com/office/drawing/2014/main" id="{A83AA6C1-059B-490D-828B-68E7EC175F7E}"/>
                </a:ext>
              </a:extLst>
            </p:cNvPr>
            <p:cNvSpPr>
              <a:spLocks noChangeShapeType="1"/>
            </p:cNvSpPr>
            <p:nvPr/>
          </p:nvSpPr>
          <p:spPr bwMode="auto">
            <a:xfrm flipH="1" flipV="1">
              <a:off x="8084083" y="3758119"/>
              <a:ext cx="510998" cy="3"/>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2">
              <a:extLst>
                <a:ext uri="{FF2B5EF4-FFF2-40B4-BE49-F238E27FC236}">
                  <a16:creationId xmlns:a16="http://schemas.microsoft.com/office/drawing/2014/main" id="{DD262E1D-369C-4748-A178-7FDC405B6D98}"/>
                </a:ext>
              </a:extLst>
            </p:cNvPr>
            <p:cNvSpPr>
              <a:spLocks noChangeShapeType="1"/>
            </p:cNvSpPr>
            <p:nvPr/>
          </p:nvSpPr>
          <p:spPr bwMode="auto">
            <a:xfrm flipV="1">
              <a:off x="8375647" y="1285875"/>
              <a:ext cx="9127" cy="2447925"/>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3">
              <a:extLst>
                <a:ext uri="{FF2B5EF4-FFF2-40B4-BE49-F238E27FC236}">
                  <a16:creationId xmlns:a16="http://schemas.microsoft.com/office/drawing/2014/main" id="{30D5444D-8EF4-4904-B8E0-1AE006B846DA}"/>
                </a:ext>
              </a:extLst>
            </p:cNvPr>
            <p:cNvSpPr>
              <a:spLocks noChangeShapeType="1"/>
            </p:cNvSpPr>
            <p:nvPr/>
          </p:nvSpPr>
          <p:spPr bwMode="auto">
            <a:xfrm flipH="1">
              <a:off x="8360097" y="3770267"/>
              <a:ext cx="2578" cy="2500314"/>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 name="Text Box 24">
            <a:extLst>
              <a:ext uri="{FF2B5EF4-FFF2-40B4-BE49-F238E27FC236}">
                <a16:creationId xmlns:a16="http://schemas.microsoft.com/office/drawing/2014/main" id="{1971641B-04F9-47B1-A43F-4A30CE976C4D}"/>
              </a:ext>
            </a:extLst>
          </p:cNvPr>
          <p:cNvSpPr txBox="1">
            <a:spLocks noChangeArrowheads="1"/>
          </p:cNvSpPr>
          <p:nvPr/>
        </p:nvSpPr>
        <p:spPr bwMode="auto">
          <a:xfrm>
            <a:off x="6897525" y="4601271"/>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FF0000"/>
                </a:solidFill>
                <a:latin typeface="Calibri" pitchFamily="34" charset="0"/>
                <a:cs typeface="+mn-cs"/>
              </a:rPr>
              <a:t>INTENSITY</a:t>
            </a:r>
          </a:p>
        </p:txBody>
      </p:sp>
      <p:sp>
        <p:nvSpPr>
          <p:cNvPr id="38" name="Text Box 22">
            <a:extLst>
              <a:ext uri="{FF2B5EF4-FFF2-40B4-BE49-F238E27FC236}">
                <a16:creationId xmlns:a16="http://schemas.microsoft.com/office/drawing/2014/main" id="{E880475B-5017-4D48-8502-865E5F14961B}"/>
              </a:ext>
            </a:extLst>
          </p:cNvPr>
          <p:cNvSpPr txBox="1">
            <a:spLocks noChangeArrowheads="1"/>
          </p:cNvSpPr>
          <p:nvPr/>
        </p:nvSpPr>
        <p:spPr bwMode="auto">
          <a:xfrm>
            <a:off x="4713527" y="2628825"/>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FF0000"/>
                </a:solidFill>
                <a:latin typeface="Calibri" pitchFamily="34" charset="0"/>
                <a:cs typeface="+mn-cs"/>
              </a:rPr>
              <a:t>INTENSITY</a:t>
            </a:r>
          </a:p>
        </p:txBody>
      </p:sp>
      <p:sp>
        <p:nvSpPr>
          <p:cNvPr id="39" name="Rectangle 38">
            <a:extLst>
              <a:ext uri="{FF2B5EF4-FFF2-40B4-BE49-F238E27FC236}">
                <a16:creationId xmlns:a16="http://schemas.microsoft.com/office/drawing/2014/main" id="{3648270E-413E-4EB4-85DB-E1648FCE2646}"/>
              </a:ext>
            </a:extLst>
          </p:cNvPr>
          <p:cNvSpPr/>
          <p:nvPr/>
        </p:nvSpPr>
        <p:spPr>
          <a:xfrm>
            <a:off x="2545969" y="0"/>
            <a:ext cx="7123425" cy="830997"/>
          </a:xfrm>
          <a:prstGeom prst="rect">
            <a:avLst/>
          </a:prstGeom>
        </p:spPr>
        <p:txBody>
          <a:bodyPr wrap="none">
            <a:spAutoFit/>
          </a:bodyPr>
          <a:lstStyle/>
          <a:p>
            <a:pPr algn="ctr" eaLnBrk="1" hangingPunct="1"/>
            <a:r>
              <a:rPr lang="en-US" altLang="en-US" sz="4800" b="1" dirty="0">
                <a:solidFill>
                  <a:srgbClr val="FF0000"/>
                </a:solidFill>
                <a:latin typeface="Calibri" panose="020F0502020204030204" pitchFamily="34" charset="0"/>
              </a:rPr>
              <a:t>Satan-Like Love and Hatred</a:t>
            </a:r>
          </a:p>
        </p:txBody>
      </p:sp>
      <p:pic>
        <p:nvPicPr>
          <p:cNvPr id="40" name="Picture 39">
            <a:extLst>
              <a:ext uri="{FF2B5EF4-FFF2-40B4-BE49-F238E27FC236}">
                <a16:creationId xmlns:a16="http://schemas.microsoft.com/office/drawing/2014/main" id="{E41E01FE-ADB1-4FD2-9040-EEE2A18A72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6836" y="1164351"/>
            <a:ext cx="2112124" cy="1731249"/>
          </a:xfrm>
          <a:prstGeom prst="rect">
            <a:avLst/>
          </a:prstGeom>
        </p:spPr>
      </p:pic>
    </p:spTree>
    <p:extLst>
      <p:ext uri="{BB962C8B-B14F-4D97-AF65-F5344CB8AC3E}">
        <p14:creationId xmlns:p14="http://schemas.microsoft.com/office/powerpoint/2010/main" val="44127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14</a:t>
            </a:fld>
            <a:endParaRPr lang="en-US" dirty="0"/>
          </a:p>
        </p:txBody>
      </p:sp>
      <p:sp>
        <p:nvSpPr>
          <p:cNvPr id="6" name="TextBox 5">
            <a:extLst>
              <a:ext uri="{FF2B5EF4-FFF2-40B4-BE49-F238E27FC236}">
                <a16:creationId xmlns:a16="http://schemas.microsoft.com/office/drawing/2014/main" id="{94A68CE4-D5FB-4DBE-8527-8090B1FF63B5}"/>
              </a:ext>
            </a:extLst>
          </p:cNvPr>
          <p:cNvSpPr txBox="1">
            <a:spLocks noChangeArrowheads="1"/>
          </p:cNvSpPr>
          <p:nvPr/>
        </p:nvSpPr>
        <p:spPr bwMode="auto">
          <a:xfrm>
            <a:off x="415925" y="138999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loved Satan more than </a:t>
            </a:r>
            <a:r>
              <a:rPr lang="en-US" altLang="en-US" sz="2000" dirty="0">
                <a:solidFill>
                  <a:schemeClr val="bg1"/>
                </a:solidFill>
                <a:latin typeface="Calibri" panose="020F0502020204030204" pitchFamily="34" charset="0"/>
              </a:rPr>
              <a:t>God, (</a:t>
            </a:r>
            <a:r>
              <a:rPr lang="en-US" altLang="en-US" sz="2000" dirty="0">
                <a:solidFill>
                  <a:srgbClr val="00FF00"/>
                </a:solidFill>
                <a:latin typeface="Calibri" panose="020F0502020204030204" pitchFamily="34" charset="0"/>
              </a:rPr>
              <a:t>Moses 5:28</a:t>
            </a:r>
            <a:r>
              <a:rPr lang="en-US" altLang="en-US" sz="2000" dirty="0">
                <a:solidFill>
                  <a:schemeClr val="bg1"/>
                </a:solidFill>
                <a:latin typeface="Calibri" panose="020F0502020204030204" pitchFamily="34" charset="0"/>
              </a:rPr>
              <a:t>)</a:t>
            </a:r>
            <a:endParaRPr lang="en-US" altLang="en-US" sz="2000" dirty="0">
              <a:solidFill>
                <a:srgbClr val="FFFF00"/>
              </a:solidFill>
              <a:latin typeface="Calibri" panose="020F0502020204030204" pitchFamily="34" charset="0"/>
            </a:endParaRPr>
          </a:p>
        </p:txBody>
      </p:sp>
      <p:sp>
        <p:nvSpPr>
          <p:cNvPr id="7" name="Text Box 9">
            <a:extLst>
              <a:ext uri="{FF2B5EF4-FFF2-40B4-BE49-F238E27FC236}">
                <a16:creationId xmlns:a16="http://schemas.microsoft.com/office/drawing/2014/main" id="{C5929A19-C616-4C25-B053-FE2B1AADF1C4}"/>
              </a:ext>
            </a:extLst>
          </p:cNvPr>
          <p:cNvSpPr txBox="1">
            <a:spLocks noChangeArrowheads="1"/>
          </p:cNvSpPr>
          <p:nvPr/>
        </p:nvSpPr>
        <p:spPr bwMode="auto">
          <a:xfrm>
            <a:off x="0"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solidFill>
                  <a:srgbClr val="FF0000"/>
                </a:solidFill>
                <a:latin typeface="Calibri" panose="020F0502020204030204" pitchFamily="34" charset="0"/>
              </a:rPr>
              <a:t>Bad Love = Love of Wickedness</a:t>
            </a:r>
          </a:p>
        </p:txBody>
      </p:sp>
      <p:sp>
        <p:nvSpPr>
          <p:cNvPr id="8" name="TextBox 1">
            <a:extLst>
              <a:ext uri="{FF2B5EF4-FFF2-40B4-BE49-F238E27FC236}">
                <a16:creationId xmlns:a16="http://schemas.microsoft.com/office/drawing/2014/main" id="{4267BE81-CF1C-457F-8F72-CD2D604BBDF7}"/>
              </a:ext>
            </a:extLst>
          </p:cNvPr>
          <p:cNvSpPr txBox="1">
            <a:spLocks noChangeArrowheads="1"/>
          </p:cNvSpPr>
          <p:nvPr/>
        </p:nvSpPr>
        <p:spPr bwMode="auto">
          <a:xfrm>
            <a:off x="415925" y="171390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lovers of pleasures more than </a:t>
            </a:r>
            <a:r>
              <a:rPr lang="en-US" altLang="en-US" sz="2000" dirty="0">
                <a:solidFill>
                  <a:schemeClr val="bg1"/>
                </a:solidFill>
                <a:latin typeface="Calibri" panose="020F0502020204030204" pitchFamily="34" charset="0"/>
              </a:rPr>
              <a:t>lovers of God, (</a:t>
            </a:r>
            <a:r>
              <a:rPr lang="en-US" altLang="en-US" sz="2000" dirty="0">
                <a:solidFill>
                  <a:srgbClr val="00FF00"/>
                </a:solidFill>
                <a:latin typeface="Calibri" panose="020F0502020204030204" pitchFamily="34" charset="0"/>
              </a:rPr>
              <a:t>2 Tim. 3:4</a:t>
            </a:r>
            <a:r>
              <a:rPr lang="en-US" altLang="en-US" sz="2000" dirty="0">
                <a:solidFill>
                  <a:schemeClr val="bg1"/>
                </a:solidFill>
                <a:latin typeface="Calibri" panose="020F0502020204030204" pitchFamily="34" charset="0"/>
              </a:rPr>
              <a:t>)</a:t>
            </a:r>
            <a:endParaRPr lang="en-US" altLang="en-US" sz="2000" dirty="0">
              <a:solidFill>
                <a:srgbClr val="FFFF00"/>
              </a:solidFill>
              <a:latin typeface="Calibri" panose="020F0502020204030204" pitchFamily="34" charset="0"/>
            </a:endParaRPr>
          </a:p>
        </p:txBody>
      </p:sp>
      <p:sp>
        <p:nvSpPr>
          <p:cNvPr id="9" name="TextBox 1">
            <a:extLst>
              <a:ext uri="{FF2B5EF4-FFF2-40B4-BE49-F238E27FC236}">
                <a16:creationId xmlns:a16="http://schemas.microsoft.com/office/drawing/2014/main" id="{C043BF0A-E926-45E8-91AD-2EEAB3AFCE66}"/>
              </a:ext>
            </a:extLst>
          </p:cNvPr>
          <p:cNvSpPr txBox="1">
            <a:spLocks noChangeArrowheads="1"/>
          </p:cNvSpPr>
          <p:nvPr/>
        </p:nvSpPr>
        <p:spPr bwMode="auto">
          <a:xfrm>
            <a:off x="415925" y="201870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err="1">
                <a:solidFill>
                  <a:srgbClr val="FF0000"/>
                </a:solidFill>
                <a:latin typeface="Calibri" panose="020F0502020204030204" pitchFamily="34" charset="0"/>
              </a:rPr>
              <a:t>lovest</a:t>
            </a:r>
            <a:r>
              <a:rPr lang="en-US" altLang="en-US" sz="2000" dirty="0">
                <a:solidFill>
                  <a:srgbClr val="FF0000"/>
                </a:solidFill>
                <a:latin typeface="Calibri" panose="020F0502020204030204" pitchFamily="34" charset="0"/>
              </a:rPr>
              <a:t> that lucre more than </a:t>
            </a:r>
            <a:r>
              <a:rPr lang="en-US" altLang="en-US" sz="2000" dirty="0">
                <a:solidFill>
                  <a:schemeClr val="bg1"/>
                </a:solidFill>
                <a:latin typeface="Calibri" panose="020F0502020204030204" pitchFamily="34" charset="0"/>
              </a:rPr>
              <a:t>him, (</a:t>
            </a:r>
            <a:r>
              <a:rPr lang="en-US" altLang="en-US" sz="2000" dirty="0">
                <a:solidFill>
                  <a:srgbClr val="00FF00"/>
                </a:solidFill>
                <a:latin typeface="Calibri" panose="020F0502020204030204" pitchFamily="34" charset="0"/>
              </a:rPr>
              <a:t>Alma 11:24</a:t>
            </a:r>
            <a:r>
              <a:rPr lang="en-US" altLang="en-US" sz="2000" dirty="0">
                <a:solidFill>
                  <a:schemeClr val="bg1"/>
                </a:solidFill>
                <a:latin typeface="Calibri" panose="020F0502020204030204" pitchFamily="34" charset="0"/>
              </a:rPr>
              <a:t>)</a:t>
            </a:r>
            <a:endParaRPr lang="en-US" altLang="en-US" sz="2000" dirty="0">
              <a:solidFill>
                <a:srgbClr val="FFFF00"/>
              </a:solidFill>
              <a:latin typeface="Calibri" panose="020F0502020204030204" pitchFamily="34" charset="0"/>
            </a:endParaRPr>
          </a:p>
        </p:txBody>
      </p:sp>
      <p:sp>
        <p:nvSpPr>
          <p:cNvPr id="11" name="TextBox 1">
            <a:extLst>
              <a:ext uri="{FF2B5EF4-FFF2-40B4-BE49-F238E27FC236}">
                <a16:creationId xmlns:a16="http://schemas.microsoft.com/office/drawing/2014/main" id="{15723C10-C28C-429D-90ED-0E6671DABBD8}"/>
              </a:ext>
            </a:extLst>
          </p:cNvPr>
          <p:cNvSpPr txBox="1">
            <a:spLocks noChangeArrowheads="1"/>
          </p:cNvSpPr>
          <p:nvPr/>
        </p:nvSpPr>
        <p:spPr bwMode="auto">
          <a:xfrm>
            <a:off x="420222" y="755332"/>
            <a:ext cx="116955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For behold, ye do </a:t>
            </a:r>
            <a:r>
              <a:rPr lang="en-US" altLang="en-US" sz="2000" dirty="0">
                <a:solidFill>
                  <a:srgbClr val="FF0000"/>
                </a:solidFill>
                <a:latin typeface="Calibri" panose="020F0502020204030204" pitchFamily="34" charset="0"/>
              </a:rPr>
              <a:t>love money</a:t>
            </a:r>
            <a:r>
              <a:rPr lang="en-US" altLang="en-US" sz="2000" dirty="0">
                <a:solidFill>
                  <a:schemeClr val="bg1"/>
                </a:solidFill>
                <a:latin typeface="Calibri" panose="020F0502020204030204" pitchFamily="34" charset="0"/>
              </a:rPr>
              <a:t>, and your substance, and your fine apparel, and the adorning of your churches,    </a:t>
            </a:r>
          </a:p>
          <a:p>
            <a:pPr algn="just" eaLnBrk="1" hangingPunct="1"/>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more than </a:t>
            </a:r>
            <a:r>
              <a:rPr lang="en-US" altLang="en-US" sz="2000" dirty="0">
                <a:solidFill>
                  <a:schemeClr val="bg1"/>
                </a:solidFill>
                <a:latin typeface="Calibri" panose="020F0502020204030204" pitchFamily="34" charset="0"/>
              </a:rPr>
              <a:t>ye love the poor and the needy, the sick and the afflicted (</a:t>
            </a:r>
            <a:r>
              <a:rPr lang="en-US" altLang="en-US" sz="2000" dirty="0">
                <a:solidFill>
                  <a:srgbClr val="00FF00"/>
                </a:solidFill>
                <a:latin typeface="Calibri" panose="020F0502020204030204" pitchFamily="34" charset="0"/>
              </a:rPr>
              <a:t>Mormon 8:37</a:t>
            </a:r>
            <a:r>
              <a:rPr lang="en-US" altLang="en-US" sz="2000" dirty="0">
                <a:solidFill>
                  <a:schemeClr val="bg1"/>
                </a:solidFill>
                <a:latin typeface="Calibri" panose="020F0502020204030204" pitchFamily="34" charset="0"/>
              </a:rPr>
              <a:t>)</a:t>
            </a:r>
            <a:endParaRPr lang="en-US" altLang="en-US" sz="2000" dirty="0">
              <a:solidFill>
                <a:srgbClr val="FFFF00"/>
              </a:solidFill>
              <a:latin typeface="Calibri" panose="020F0502020204030204" pitchFamily="34" charset="0"/>
            </a:endParaRPr>
          </a:p>
        </p:txBody>
      </p:sp>
      <p:sp>
        <p:nvSpPr>
          <p:cNvPr id="12" name="TextBox 1">
            <a:extLst>
              <a:ext uri="{FF2B5EF4-FFF2-40B4-BE49-F238E27FC236}">
                <a16:creationId xmlns:a16="http://schemas.microsoft.com/office/drawing/2014/main" id="{FFC3F4C6-109C-485A-B7FF-20AC46C76733}"/>
              </a:ext>
            </a:extLst>
          </p:cNvPr>
          <p:cNvSpPr txBox="1">
            <a:spLocks noChangeArrowheads="1"/>
          </p:cNvSpPr>
          <p:nvPr/>
        </p:nvSpPr>
        <p:spPr bwMode="auto">
          <a:xfrm>
            <a:off x="415925" y="2380595"/>
            <a:ext cx="1162367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loved the praise of men more than </a:t>
            </a:r>
            <a:r>
              <a:rPr lang="en-US" altLang="en-US" sz="2000" dirty="0">
                <a:solidFill>
                  <a:schemeClr val="bg1"/>
                </a:solidFill>
                <a:latin typeface="Calibri" panose="020F0502020204030204" pitchFamily="34" charset="0"/>
              </a:rPr>
              <a:t>the praise of God, (</a:t>
            </a:r>
            <a:r>
              <a:rPr lang="en-US" altLang="en-US" sz="2000" dirty="0">
                <a:solidFill>
                  <a:srgbClr val="00FF00"/>
                </a:solidFill>
                <a:latin typeface="Calibri" panose="020F0502020204030204" pitchFamily="34" charset="0"/>
              </a:rPr>
              <a:t>John 12:43</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loved murder</a:t>
            </a:r>
            <a:r>
              <a:rPr lang="en-US" altLang="en-US" sz="2000" dirty="0">
                <a:solidFill>
                  <a:schemeClr val="bg1"/>
                </a:solidFill>
                <a:latin typeface="Calibri" panose="020F0502020204030204" pitchFamily="34" charset="0"/>
              </a:rPr>
              <a:t> (</a:t>
            </a:r>
            <a:r>
              <a:rPr lang="en-US" altLang="en-US" sz="2000" dirty="0" err="1">
                <a:solidFill>
                  <a:srgbClr val="00FF00"/>
                </a:solidFill>
                <a:latin typeface="Calibri" panose="020F0502020204030204" pitchFamily="34" charset="0"/>
              </a:rPr>
              <a:t>Jarom</a:t>
            </a:r>
            <a:r>
              <a:rPr lang="en-US" altLang="en-US" sz="2000" dirty="0">
                <a:solidFill>
                  <a:srgbClr val="00FF00"/>
                </a:solidFill>
                <a:latin typeface="Calibri" panose="020F0502020204030204" pitchFamily="34" charset="0"/>
              </a:rPr>
              <a:t> 1:6</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loved the vain things </a:t>
            </a:r>
            <a:r>
              <a:rPr lang="en-US" altLang="en-US" sz="2000" dirty="0">
                <a:solidFill>
                  <a:schemeClr val="bg1"/>
                </a:solidFill>
                <a:latin typeface="Calibri" panose="020F0502020204030204" pitchFamily="34" charset="0"/>
              </a:rPr>
              <a:t>of the world</a:t>
            </a:r>
            <a:r>
              <a:rPr lang="en-US" altLang="en-US" sz="2000" dirty="0">
                <a:solidFill>
                  <a:srgbClr val="FF0000"/>
                </a:solidFill>
                <a:latin typeface="Calibri" panose="020F0502020204030204" pitchFamily="34" charset="0"/>
              </a:rPr>
              <a:t> </a:t>
            </a:r>
            <a:r>
              <a:rPr lang="en-US" altLang="en-US" sz="2000" dirty="0">
                <a:solidFill>
                  <a:schemeClr val="bg1"/>
                </a:solidFill>
                <a:latin typeface="Calibri" panose="020F0502020204030204" pitchFamily="34" charset="0"/>
              </a:rPr>
              <a:t>(</a:t>
            </a:r>
            <a:r>
              <a:rPr lang="en-US" altLang="en-US" sz="2000" dirty="0">
                <a:solidFill>
                  <a:srgbClr val="00FF00"/>
                </a:solidFill>
                <a:latin typeface="Calibri" panose="020F0502020204030204" pitchFamily="34" charset="0"/>
              </a:rPr>
              <a:t>Alma 1:16</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loved darkness </a:t>
            </a:r>
            <a:r>
              <a:rPr lang="en-US" altLang="en-US" sz="2000" dirty="0">
                <a:solidFill>
                  <a:schemeClr val="bg1"/>
                </a:solidFill>
                <a:latin typeface="Calibri" panose="020F0502020204030204" pitchFamily="34" charset="0"/>
              </a:rPr>
              <a:t>rather than light, because their deeds were evil (</a:t>
            </a:r>
            <a:r>
              <a:rPr lang="en-US" altLang="en-US" sz="2000" dirty="0">
                <a:solidFill>
                  <a:srgbClr val="00FF00"/>
                </a:solidFill>
                <a:latin typeface="Calibri" panose="020F0502020204030204" pitchFamily="34" charset="0"/>
              </a:rPr>
              <a:t>John 3:19</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loved the wages of unrighteousness</a:t>
            </a:r>
            <a:r>
              <a:rPr lang="en-US" altLang="en-US" sz="2000" dirty="0">
                <a:solidFill>
                  <a:schemeClr val="bg1"/>
                </a:solidFill>
                <a:latin typeface="Calibri" panose="020F0502020204030204" pitchFamily="34" charset="0"/>
              </a:rPr>
              <a:t> (</a:t>
            </a:r>
            <a:r>
              <a:rPr lang="en-US" altLang="en-US" sz="2000" dirty="0">
                <a:solidFill>
                  <a:srgbClr val="00FF00"/>
                </a:solidFill>
                <a:latin typeface="Calibri" panose="020F0502020204030204" pitchFamily="34" charset="0"/>
              </a:rPr>
              <a:t>2 Peter 2:15</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loved many strange women</a:t>
            </a:r>
            <a:r>
              <a:rPr lang="en-US" altLang="en-US" sz="2000" dirty="0">
                <a:solidFill>
                  <a:schemeClr val="bg1"/>
                </a:solidFill>
                <a:latin typeface="Calibri" panose="020F0502020204030204" pitchFamily="34" charset="0"/>
              </a:rPr>
              <a:t> (</a:t>
            </a:r>
            <a:r>
              <a:rPr lang="en-US" altLang="en-US" sz="2000" dirty="0">
                <a:solidFill>
                  <a:srgbClr val="00FF00"/>
                </a:solidFill>
                <a:latin typeface="Calibri" panose="020F0502020204030204" pitchFamily="34" charset="0"/>
              </a:rPr>
              <a:t>1 Kings 11:1</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loveth and maketh a lie </a:t>
            </a:r>
            <a:r>
              <a:rPr lang="en-US" altLang="en-US" sz="2000" dirty="0">
                <a:solidFill>
                  <a:schemeClr val="bg1"/>
                </a:solidFill>
                <a:latin typeface="Calibri" panose="020F0502020204030204" pitchFamily="34" charset="0"/>
              </a:rPr>
              <a:t>(</a:t>
            </a:r>
            <a:r>
              <a:rPr lang="en-US" altLang="en-US" sz="2000" dirty="0">
                <a:solidFill>
                  <a:srgbClr val="00FF00"/>
                </a:solidFill>
                <a:latin typeface="Calibri" panose="020F0502020204030204" pitchFamily="34" charset="0"/>
              </a:rPr>
              <a:t>D&amp;C:63:17</a:t>
            </a:r>
            <a:r>
              <a:rPr lang="en-US" altLang="en-US" sz="2000" dirty="0">
                <a:solidFill>
                  <a:schemeClr val="bg1"/>
                </a:solidFill>
                <a:latin typeface="Calibri" panose="020F0502020204030204" pitchFamily="34" charset="0"/>
              </a:rPr>
              <a:t>,</a:t>
            </a:r>
            <a:r>
              <a:rPr lang="en-US" altLang="en-US" sz="2000" dirty="0">
                <a:solidFill>
                  <a:srgbClr val="00FF00"/>
                </a:solidFill>
                <a:latin typeface="Calibri" panose="020F0502020204030204" pitchFamily="34" charset="0"/>
              </a:rPr>
              <a:t> Revelation 22:15</a:t>
            </a:r>
            <a:r>
              <a:rPr lang="en-US" altLang="en-US" sz="2000" dirty="0">
                <a:solidFill>
                  <a:schemeClr val="bg1"/>
                </a:solidFill>
                <a:latin typeface="Calibri" panose="020F0502020204030204" pitchFamily="34" charset="0"/>
              </a:rPr>
              <a:t>, </a:t>
            </a:r>
            <a:r>
              <a:rPr lang="en-US" altLang="en-US" sz="2000" dirty="0">
                <a:solidFill>
                  <a:srgbClr val="00FF00"/>
                </a:solidFill>
                <a:latin typeface="Calibri" panose="020F0502020204030204" pitchFamily="34" charset="0"/>
              </a:rPr>
              <a:t>D&amp;C:76:103</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loveth to oppress</a:t>
            </a:r>
            <a:r>
              <a:rPr lang="en-US" altLang="en-US" sz="2000" dirty="0">
                <a:solidFill>
                  <a:schemeClr val="bg1"/>
                </a:solidFill>
                <a:latin typeface="Calibri" panose="020F0502020204030204" pitchFamily="34" charset="0"/>
              </a:rPr>
              <a:t> (</a:t>
            </a:r>
            <a:r>
              <a:rPr lang="en-US" altLang="en-US" sz="2000" dirty="0">
                <a:solidFill>
                  <a:srgbClr val="00FF00"/>
                </a:solidFill>
                <a:latin typeface="Calibri" panose="020F0502020204030204" pitchFamily="34" charset="0"/>
              </a:rPr>
              <a:t>Hosea 12:7</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 to have others suffer</a:t>
            </a:r>
            <a:r>
              <a:rPr lang="en-US" altLang="en-US" sz="2000" dirty="0">
                <a:solidFill>
                  <a:schemeClr val="bg1"/>
                </a:solidFill>
                <a:latin typeface="Calibri" panose="020F0502020204030204" pitchFamily="34" charset="0"/>
              </a:rPr>
              <a:t> (</a:t>
            </a:r>
            <a:r>
              <a:rPr lang="en-US" altLang="en-US" sz="2000" dirty="0">
                <a:solidFill>
                  <a:srgbClr val="00FF00"/>
                </a:solidFill>
                <a:latin typeface="Calibri" panose="020F0502020204030204" pitchFamily="34" charset="0"/>
              </a:rPr>
              <a:t>D&amp;C:121:13</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 of glory </a:t>
            </a:r>
            <a:r>
              <a:rPr lang="en-US" altLang="en-US" sz="2000" dirty="0">
                <a:solidFill>
                  <a:schemeClr val="bg1"/>
                </a:solidFill>
                <a:latin typeface="Calibri" panose="020F0502020204030204" pitchFamily="34" charset="0"/>
              </a:rPr>
              <a:t>and the vain things of the world (</a:t>
            </a:r>
            <a:r>
              <a:rPr lang="en-US" altLang="en-US" sz="2000" dirty="0">
                <a:solidFill>
                  <a:srgbClr val="00FF00"/>
                </a:solidFill>
                <a:latin typeface="Calibri" panose="020F0502020204030204" pitchFamily="34" charset="0"/>
              </a:rPr>
              <a:t>Alma 60:32</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 darkness </a:t>
            </a:r>
            <a:r>
              <a:rPr lang="en-US" altLang="en-US" sz="2000" dirty="0">
                <a:solidFill>
                  <a:schemeClr val="bg1"/>
                </a:solidFill>
                <a:latin typeface="Calibri" panose="020F0502020204030204" pitchFamily="34" charset="0"/>
              </a:rPr>
              <a:t>rather than light, and their </a:t>
            </a:r>
            <a:r>
              <a:rPr lang="en-US" altLang="en-US" sz="2000" dirty="0">
                <a:solidFill>
                  <a:srgbClr val="FF0000"/>
                </a:solidFill>
                <a:latin typeface="Calibri" panose="020F0502020204030204" pitchFamily="34" charset="0"/>
              </a:rPr>
              <a:t>deeds are evil </a:t>
            </a:r>
            <a:r>
              <a:rPr lang="en-US" altLang="en-US" sz="2000" dirty="0">
                <a:solidFill>
                  <a:schemeClr val="bg1"/>
                </a:solidFill>
                <a:latin typeface="Calibri" panose="020F0502020204030204" pitchFamily="34" charset="0"/>
              </a:rPr>
              <a:t>(</a:t>
            </a:r>
            <a:r>
              <a:rPr lang="en-US" altLang="en-US" sz="2000" dirty="0">
                <a:solidFill>
                  <a:srgbClr val="00FF00"/>
                </a:solidFill>
                <a:latin typeface="Calibri" panose="020F0502020204030204" pitchFamily="34" charset="0"/>
              </a:rPr>
              <a:t>D&amp;C: 29:45</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 </a:t>
            </a:r>
            <a:r>
              <a:rPr lang="en-US" altLang="en-US" sz="2000" dirty="0">
                <a:solidFill>
                  <a:srgbClr val="FF0000"/>
                </a:solidFill>
                <a:latin typeface="Calibri" panose="020F0502020204030204" pitchFamily="34" charset="0"/>
              </a:rPr>
              <a:t>loveth transgression </a:t>
            </a:r>
            <a:r>
              <a:rPr lang="en-US" altLang="en-US" sz="2000" dirty="0">
                <a:solidFill>
                  <a:schemeClr val="bg1"/>
                </a:solidFill>
                <a:latin typeface="Calibri" panose="020F0502020204030204" pitchFamily="34" charset="0"/>
              </a:rPr>
              <a:t>that </a:t>
            </a:r>
            <a:r>
              <a:rPr lang="en-US" altLang="en-US" sz="2000" dirty="0">
                <a:solidFill>
                  <a:srgbClr val="FF0000"/>
                </a:solidFill>
                <a:latin typeface="Calibri" panose="020F0502020204030204" pitchFamily="34" charset="0"/>
              </a:rPr>
              <a:t>loveth strife</a:t>
            </a:r>
            <a:r>
              <a:rPr lang="en-US" altLang="en-US" sz="2000" dirty="0">
                <a:solidFill>
                  <a:schemeClr val="bg1"/>
                </a:solidFill>
                <a:latin typeface="Calibri" panose="020F0502020204030204" pitchFamily="34" charset="0"/>
              </a:rPr>
              <a:t> (Proverbs 17:19)</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loveth pleasure </a:t>
            </a:r>
            <a:r>
              <a:rPr lang="en-US" altLang="en-US" sz="2000" dirty="0">
                <a:solidFill>
                  <a:schemeClr val="bg1"/>
                </a:solidFill>
                <a:latin typeface="Calibri" panose="020F0502020204030204" pitchFamily="34" charset="0"/>
              </a:rPr>
              <a:t>… </a:t>
            </a:r>
            <a:r>
              <a:rPr lang="en-US" altLang="en-US" sz="2000" dirty="0">
                <a:solidFill>
                  <a:srgbClr val="FF0000"/>
                </a:solidFill>
                <a:latin typeface="Calibri" panose="020F0502020204030204" pitchFamily="34" charset="0"/>
              </a:rPr>
              <a:t>loveth wine </a:t>
            </a:r>
            <a:r>
              <a:rPr lang="en-US" altLang="en-US" sz="2000" dirty="0">
                <a:solidFill>
                  <a:schemeClr val="bg1"/>
                </a:solidFill>
                <a:latin typeface="Calibri" panose="020F0502020204030204" pitchFamily="34" charset="0"/>
              </a:rPr>
              <a:t>and oil shall not be rich (</a:t>
            </a:r>
            <a:r>
              <a:rPr lang="en-US" altLang="en-US" sz="2000" dirty="0">
                <a:solidFill>
                  <a:srgbClr val="00FF00"/>
                </a:solidFill>
                <a:latin typeface="Calibri" panose="020F0502020204030204" pitchFamily="34" charset="0"/>
              </a:rPr>
              <a:t>Proverbs 21:17</a:t>
            </a:r>
            <a:r>
              <a:rPr lang="en-US" altLang="en-US" sz="2000" dirty="0">
                <a:solidFill>
                  <a:schemeClr val="bg1"/>
                </a:solidFill>
                <a:latin typeface="Calibri" panose="020F0502020204030204" pitchFamily="34" charset="0"/>
              </a:rPr>
              <a:t>)</a:t>
            </a:r>
          </a:p>
          <a:p>
            <a:pPr eaLnBrk="1" hangingPunct="1"/>
            <a:r>
              <a:rPr lang="en-US" altLang="en-US" sz="2000" dirty="0">
                <a:solidFill>
                  <a:srgbClr val="FFFF00"/>
                </a:solidFill>
                <a:latin typeface="Calibri" panose="020F0502020204030204" pitchFamily="34" charset="0"/>
              </a:rPr>
              <a:t>…</a:t>
            </a:r>
            <a:r>
              <a:rPr lang="en-US" altLang="en-US" sz="2000" dirty="0">
                <a:solidFill>
                  <a:schemeClr val="bg1"/>
                </a:solidFill>
                <a:latin typeface="Calibri" panose="020F0502020204030204" pitchFamily="34" charset="0"/>
              </a:rPr>
              <a:t> Is it not for you to know judgment? Who </a:t>
            </a:r>
            <a:r>
              <a:rPr lang="en-US" altLang="en-US" sz="2000" dirty="0">
                <a:solidFill>
                  <a:srgbClr val="FF0000"/>
                </a:solidFill>
                <a:latin typeface="Calibri" panose="020F0502020204030204" pitchFamily="34" charset="0"/>
              </a:rPr>
              <a:t>hate the good</a:t>
            </a:r>
            <a:r>
              <a:rPr lang="en-US" altLang="en-US" sz="2000" dirty="0">
                <a:solidFill>
                  <a:schemeClr val="bg1"/>
                </a:solidFill>
                <a:latin typeface="Calibri" panose="020F0502020204030204" pitchFamily="34" charset="0"/>
              </a:rPr>
              <a:t>, and </a:t>
            </a:r>
            <a:r>
              <a:rPr lang="en-US" altLang="en-US" sz="2000" dirty="0">
                <a:solidFill>
                  <a:srgbClr val="FF0000"/>
                </a:solidFill>
                <a:latin typeface="Calibri" panose="020F0502020204030204" pitchFamily="34" charset="0"/>
              </a:rPr>
              <a:t>love the evil </a:t>
            </a:r>
            <a:r>
              <a:rPr lang="en-US" altLang="en-US" sz="2000" dirty="0">
                <a:solidFill>
                  <a:schemeClr val="bg1"/>
                </a:solidFill>
                <a:latin typeface="Calibri" panose="020F0502020204030204" pitchFamily="34" charset="0"/>
              </a:rPr>
              <a:t>(</a:t>
            </a:r>
            <a:r>
              <a:rPr lang="en-US" altLang="en-US" sz="2000" dirty="0">
                <a:solidFill>
                  <a:srgbClr val="00FF00"/>
                </a:solidFill>
                <a:latin typeface="Calibri" panose="020F0502020204030204" pitchFamily="34" charset="0"/>
              </a:rPr>
              <a:t>Micah 3:1-2</a:t>
            </a:r>
            <a:r>
              <a:rPr lang="en-US" altLang="en-US" sz="2000" dirty="0">
                <a:solidFill>
                  <a:schemeClr val="bg1"/>
                </a:solidFill>
                <a:latin typeface="Calibri" panose="020F0502020204030204" pitchFamily="34" charset="0"/>
              </a:rPr>
              <a:t>)</a:t>
            </a:r>
          </a:p>
        </p:txBody>
      </p:sp>
    </p:spTree>
    <p:extLst>
      <p:ext uri="{BB962C8B-B14F-4D97-AF65-F5344CB8AC3E}">
        <p14:creationId xmlns:p14="http://schemas.microsoft.com/office/powerpoint/2010/main" val="25517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15</a:t>
            </a:fld>
            <a:endParaRPr lang="en-US" dirty="0"/>
          </a:p>
        </p:txBody>
      </p:sp>
      <p:sp>
        <p:nvSpPr>
          <p:cNvPr id="7" name="Text Box 9">
            <a:extLst>
              <a:ext uri="{FF2B5EF4-FFF2-40B4-BE49-F238E27FC236}">
                <a16:creationId xmlns:a16="http://schemas.microsoft.com/office/drawing/2014/main" id="{BC24F92C-B024-49DB-9A1B-DD43212A7C87}"/>
              </a:ext>
            </a:extLst>
          </p:cNvPr>
          <p:cNvSpPr txBox="1">
            <a:spLocks noChangeArrowheads="1"/>
          </p:cNvSpPr>
          <p:nvPr/>
        </p:nvSpPr>
        <p:spPr bwMode="auto">
          <a:xfrm>
            <a:off x="1" y="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b="1" dirty="0">
                <a:solidFill>
                  <a:srgbClr val="FF0000"/>
                </a:solidFill>
                <a:latin typeface="Calibri" panose="020F0502020204030204" pitchFamily="34" charset="0"/>
              </a:rPr>
              <a:t>Bad Hatred = Hatred of Righteousness</a:t>
            </a:r>
          </a:p>
        </p:txBody>
      </p:sp>
      <p:sp>
        <p:nvSpPr>
          <p:cNvPr id="8" name="TextBox 1">
            <a:extLst>
              <a:ext uri="{FF2B5EF4-FFF2-40B4-BE49-F238E27FC236}">
                <a16:creationId xmlns:a16="http://schemas.microsoft.com/office/drawing/2014/main" id="{4CF45155-5551-4758-B8DA-BF0253900E1E}"/>
              </a:ext>
            </a:extLst>
          </p:cNvPr>
          <p:cNvSpPr txBox="1">
            <a:spLocks noChangeArrowheads="1"/>
          </p:cNvSpPr>
          <p:nvPr/>
        </p:nvSpPr>
        <p:spPr bwMode="auto">
          <a:xfrm>
            <a:off x="338930" y="762000"/>
            <a:ext cx="117006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FFFF00"/>
                </a:solidFill>
                <a:latin typeface="Calibri" panose="020F0502020204030204" pitchFamily="34" charset="0"/>
              </a:rPr>
              <a:t>…</a:t>
            </a:r>
            <a:r>
              <a:rPr lang="en-US" altLang="en-US" sz="2400" dirty="0">
                <a:solidFill>
                  <a:schemeClr val="bg1"/>
                </a:solidFill>
                <a:latin typeface="Calibri" panose="020F0502020204030204" pitchFamily="34" charset="0"/>
              </a:rPr>
              <a:t> For every one that </a:t>
            </a:r>
            <a:r>
              <a:rPr lang="en-US" altLang="en-US" sz="2400" dirty="0">
                <a:solidFill>
                  <a:srgbClr val="FF0000"/>
                </a:solidFill>
                <a:latin typeface="Calibri" panose="020F0502020204030204" pitchFamily="34" charset="0"/>
              </a:rPr>
              <a:t>doeth evil hateth the light</a:t>
            </a:r>
            <a:r>
              <a:rPr lang="en-US" altLang="en-US" sz="2400" dirty="0">
                <a:solidFill>
                  <a:schemeClr val="bg1"/>
                </a:solidFill>
                <a:latin typeface="Calibri" panose="020F0502020204030204" pitchFamily="34" charset="0"/>
              </a:rPr>
              <a:t>, neither cometh to the light, lest his deeds should be reproved, (</a:t>
            </a:r>
            <a:r>
              <a:rPr lang="en-US" altLang="en-US" sz="2400" dirty="0">
                <a:solidFill>
                  <a:srgbClr val="00FF00"/>
                </a:solidFill>
                <a:latin typeface="Calibri" panose="020F0502020204030204" pitchFamily="34" charset="0"/>
              </a:rPr>
              <a:t>John 3:20</a:t>
            </a:r>
            <a:r>
              <a:rPr lang="en-US" altLang="en-US" sz="2400" dirty="0">
                <a:solidFill>
                  <a:schemeClr val="bg1"/>
                </a:solidFill>
                <a:latin typeface="Calibri" panose="020F0502020204030204" pitchFamily="34" charset="0"/>
              </a:rPr>
              <a:t>)</a:t>
            </a:r>
            <a:endParaRPr lang="en-US" altLang="en-US" sz="1200" dirty="0">
              <a:solidFill>
                <a:schemeClr val="bg1"/>
              </a:solidFill>
              <a:latin typeface="Calibri" panose="020F0502020204030204" pitchFamily="34" charset="0"/>
            </a:endParaRPr>
          </a:p>
          <a:p>
            <a:pPr eaLnBrk="1" hangingPunct="1"/>
            <a:r>
              <a:rPr lang="en-US" altLang="en-US" sz="2400" dirty="0">
                <a:solidFill>
                  <a:srgbClr val="FFFF00"/>
                </a:solidFill>
                <a:latin typeface="Calibri" panose="020F0502020204030204" pitchFamily="34" charset="0"/>
              </a:rPr>
              <a:t>… </a:t>
            </a:r>
            <a:r>
              <a:rPr lang="en-US" altLang="en-US" sz="2400" dirty="0">
                <a:solidFill>
                  <a:srgbClr val="FF0000"/>
                </a:solidFill>
                <a:latin typeface="Calibri" panose="020F0502020204030204" pitchFamily="34" charset="0"/>
              </a:rPr>
              <a:t>Evil</a:t>
            </a:r>
            <a:r>
              <a:rPr lang="en-US" altLang="en-US" sz="2400" dirty="0">
                <a:solidFill>
                  <a:schemeClr val="bg1"/>
                </a:solidFill>
                <a:latin typeface="Calibri" panose="020F0502020204030204" pitchFamily="34" charset="0"/>
              </a:rPr>
              <a:t> shall slay the wicked: and </a:t>
            </a:r>
            <a:r>
              <a:rPr lang="en-US" altLang="en-US" sz="2400" dirty="0">
                <a:solidFill>
                  <a:srgbClr val="FF0000"/>
                </a:solidFill>
                <a:latin typeface="Calibri" panose="020F0502020204030204" pitchFamily="34" charset="0"/>
              </a:rPr>
              <a:t>they that hate the righteous </a:t>
            </a:r>
            <a:r>
              <a:rPr lang="en-US" altLang="en-US" sz="2400" dirty="0">
                <a:solidFill>
                  <a:schemeClr val="bg1"/>
                </a:solidFill>
                <a:latin typeface="Calibri" panose="020F0502020204030204" pitchFamily="34" charset="0"/>
              </a:rPr>
              <a:t>shall be desolate, (</a:t>
            </a:r>
            <a:r>
              <a:rPr lang="en-US" altLang="en-US" sz="2400" dirty="0">
                <a:solidFill>
                  <a:srgbClr val="00FF00"/>
                </a:solidFill>
                <a:latin typeface="Calibri" panose="020F0502020204030204" pitchFamily="34" charset="0"/>
              </a:rPr>
              <a:t>Psalms 34:21</a:t>
            </a:r>
            <a:r>
              <a:rPr lang="en-US" altLang="en-US" sz="2400" dirty="0">
                <a:solidFill>
                  <a:schemeClr val="bg1"/>
                </a:solidFill>
                <a:latin typeface="Calibri" panose="020F0502020204030204" pitchFamily="34" charset="0"/>
              </a:rPr>
              <a:t>)</a:t>
            </a:r>
          </a:p>
        </p:txBody>
      </p:sp>
      <p:sp>
        <p:nvSpPr>
          <p:cNvPr id="11" name="Rectangle 10">
            <a:extLst>
              <a:ext uri="{FF2B5EF4-FFF2-40B4-BE49-F238E27FC236}">
                <a16:creationId xmlns:a16="http://schemas.microsoft.com/office/drawing/2014/main" id="{5E3E7441-5EE5-4A1A-A81F-179B082C060C}"/>
              </a:ext>
            </a:extLst>
          </p:cNvPr>
          <p:cNvSpPr/>
          <p:nvPr/>
        </p:nvSpPr>
        <p:spPr>
          <a:xfrm>
            <a:off x="152400" y="4953000"/>
            <a:ext cx="11887200" cy="1200329"/>
          </a:xfrm>
          <a:prstGeom prst="rect">
            <a:avLst/>
          </a:prstGeom>
        </p:spPr>
        <p:txBody>
          <a:bodyPr wrap="square">
            <a:spAutoFit/>
          </a:bodyPr>
          <a:lstStyle/>
          <a:p>
            <a:r>
              <a:rPr lang="en-US" sz="2400" dirty="0">
                <a:solidFill>
                  <a:srgbClr val="00FF00"/>
                </a:solidFill>
                <a:latin typeface="+mn-lt"/>
              </a:rPr>
              <a:t>Elder Lynn G. Robbins: </a:t>
            </a:r>
            <a:r>
              <a:rPr lang="en-US" sz="2400" dirty="0">
                <a:solidFill>
                  <a:schemeClr val="bg1"/>
                </a:solidFill>
                <a:latin typeface="+mn-lt"/>
              </a:rPr>
              <a:t>“Many gospel principles come in pairs, meaning one is incomplete without the other. … When Satan is successful in dividing doctrinal pairs, he begins to wreak havoc upon mankind.” </a:t>
            </a:r>
            <a:r>
              <a:rPr lang="en-US" sz="1400" dirty="0">
                <a:solidFill>
                  <a:schemeClr val="bg1"/>
                </a:solidFill>
                <a:latin typeface="+mn-lt"/>
              </a:rPr>
              <a:t>(“Be 100 Percent Responsible", BYU Devotional, Aug.22, 2017)</a:t>
            </a:r>
          </a:p>
        </p:txBody>
      </p:sp>
      <p:sp>
        <p:nvSpPr>
          <p:cNvPr id="12" name="Text Box 14">
            <a:extLst>
              <a:ext uri="{FF2B5EF4-FFF2-40B4-BE49-F238E27FC236}">
                <a16:creationId xmlns:a16="http://schemas.microsoft.com/office/drawing/2014/main" id="{8B73ED4A-1181-4558-883B-702C374F77B5}"/>
              </a:ext>
            </a:extLst>
          </p:cNvPr>
          <p:cNvSpPr txBox="1">
            <a:spLocks noChangeArrowheads="1"/>
          </p:cNvSpPr>
          <p:nvPr/>
        </p:nvSpPr>
        <p:spPr bwMode="auto">
          <a:xfrm>
            <a:off x="186528" y="2057400"/>
            <a:ext cx="1188719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2400" dirty="0">
                <a:solidFill>
                  <a:srgbClr val="00FF00"/>
                </a:solidFill>
                <a:latin typeface="Calibri" panose="020F0502020204030204" pitchFamily="34" charset="0"/>
              </a:rPr>
              <a:t>Elder James E. Faust: </a:t>
            </a:r>
            <a:r>
              <a:rPr lang="en-CA" altLang="en-US" sz="2400" dirty="0">
                <a:solidFill>
                  <a:schemeClr val="bg1"/>
                </a:solidFill>
                <a:latin typeface="Calibri" panose="020F0502020204030204" pitchFamily="34" charset="0"/>
              </a:rPr>
              <a:t>“</a:t>
            </a:r>
            <a:r>
              <a:rPr lang="en-CA" altLang="en-US" sz="2400" dirty="0">
                <a:solidFill>
                  <a:srgbClr val="FF0000"/>
                </a:solidFill>
                <a:latin typeface="Calibri" panose="020F0502020204030204" pitchFamily="34" charset="0"/>
              </a:rPr>
              <a:t>Satan</a:t>
            </a:r>
            <a:r>
              <a:rPr lang="en-CA" altLang="en-US" sz="2400" dirty="0">
                <a:solidFill>
                  <a:schemeClr val="bg1"/>
                </a:solidFill>
                <a:latin typeface="Calibri" panose="020F0502020204030204" pitchFamily="34" charset="0"/>
              </a:rPr>
              <a:t> has had great success with this </a:t>
            </a:r>
            <a:r>
              <a:rPr lang="en-CA" altLang="en-US" sz="2400" dirty="0">
                <a:solidFill>
                  <a:srgbClr val="FF0000"/>
                </a:solidFill>
                <a:latin typeface="Calibri" panose="020F0502020204030204" pitchFamily="34" charset="0"/>
              </a:rPr>
              <a:t>gullible generation</a:t>
            </a:r>
            <a:r>
              <a:rPr lang="en-CA" altLang="en-US" sz="2400" dirty="0">
                <a:solidFill>
                  <a:schemeClr val="bg1"/>
                </a:solidFill>
                <a:latin typeface="Calibri" panose="020F0502020204030204" pitchFamily="34" charset="0"/>
              </a:rPr>
              <a:t>. As a consequence, literally hosts of people have been victimized by him and his angels.” </a:t>
            </a:r>
            <a:r>
              <a:rPr lang="en-CA" altLang="en-US" sz="1400" dirty="0">
                <a:solidFill>
                  <a:schemeClr val="bg1"/>
                </a:solidFill>
                <a:latin typeface="Calibri" panose="020F0502020204030204" pitchFamily="34" charset="0"/>
              </a:rPr>
              <a:t>(Ensign, Nov. 1987)</a:t>
            </a:r>
            <a:endParaRPr lang="en-US" altLang="en-US" sz="1400" dirty="0">
              <a:solidFill>
                <a:schemeClr val="bg1"/>
              </a:solidFill>
              <a:latin typeface="Calibri" panose="020F0502020204030204" pitchFamily="34" charset="0"/>
            </a:endParaRPr>
          </a:p>
        </p:txBody>
      </p:sp>
      <p:sp>
        <p:nvSpPr>
          <p:cNvPr id="13" name="TextBox 1">
            <a:extLst>
              <a:ext uri="{FF2B5EF4-FFF2-40B4-BE49-F238E27FC236}">
                <a16:creationId xmlns:a16="http://schemas.microsoft.com/office/drawing/2014/main" id="{00360F85-6379-498F-AECA-8413E92712CD}"/>
              </a:ext>
            </a:extLst>
          </p:cNvPr>
          <p:cNvSpPr txBox="1">
            <a:spLocks noChangeArrowheads="1"/>
          </p:cNvSpPr>
          <p:nvPr/>
        </p:nvSpPr>
        <p:spPr bwMode="auto">
          <a:xfrm>
            <a:off x="186529" y="2895600"/>
            <a:ext cx="11834426" cy="1569660"/>
          </a:xfrm>
          <a:prstGeom prst="rect">
            <a:avLst/>
          </a:prstGeom>
          <a:noFill/>
          <a:ln w="9525">
            <a:noFill/>
            <a:miter lim="800000"/>
            <a:headEnd/>
            <a:tailEnd/>
          </a:ln>
        </p:spPr>
        <p:txBody>
          <a:bodyPr wrap="square">
            <a:spAutoFit/>
          </a:bodyPr>
          <a:lstStyle/>
          <a:p>
            <a:pPr eaLnBrk="1" hangingPunct="1">
              <a:defRPr/>
            </a:pPr>
            <a:r>
              <a:rPr lang="en-US" sz="2400" dirty="0">
                <a:solidFill>
                  <a:srgbClr val="00FF00"/>
                </a:solidFill>
                <a:latin typeface="+mn-lt"/>
              </a:rPr>
              <a:t>D&amp;C 10:20-21: </a:t>
            </a:r>
            <a:r>
              <a:rPr lang="en-US" sz="2400" dirty="0">
                <a:solidFill>
                  <a:schemeClr val="bg1"/>
                </a:solidFill>
                <a:latin typeface="+mn-lt"/>
              </a:rPr>
              <a:t>“Verily, verily, I say unto you, that </a:t>
            </a:r>
            <a:r>
              <a:rPr lang="en-US" sz="2400" dirty="0">
                <a:solidFill>
                  <a:srgbClr val="FF0000"/>
                </a:solidFill>
                <a:latin typeface="+mn-lt"/>
              </a:rPr>
              <a:t>Satan</a:t>
            </a:r>
            <a:r>
              <a:rPr lang="en-US" sz="2400" dirty="0">
                <a:solidFill>
                  <a:schemeClr val="bg1"/>
                </a:solidFill>
                <a:latin typeface="+mn-lt"/>
              </a:rPr>
              <a:t> has great hold upon their </a:t>
            </a:r>
            <a:r>
              <a:rPr lang="en-US" sz="2400" dirty="0">
                <a:solidFill>
                  <a:srgbClr val="FF0000"/>
                </a:solidFill>
                <a:latin typeface="+mn-lt"/>
              </a:rPr>
              <a:t>hearts</a:t>
            </a:r>
            <a:r>
              <a:rPr lang="en-US" sz="2400" dirty="0">
                <a:solidFill>
                  <a:schemeClr val="bg1"/>
                </a:solidFill>
                <a:latin typeface="+mn-lt"/>
              </a:rPr>
              <a:t>; he stirreth them up to </a:t>
            </a:r>
            <a:r>
              <a:rPr lang="en-US" sz="2400" dirty="0">
                <a:solidFill>
                  <a:srgbClr val="FF0000"/>
                </a:solidFill>
                <a:latin typeface="+mn-lt"/>
              </a:rPr>
              <a:t>iniquity</a:t>
            </a:r>
            <a:r>
              <a:rPr lang="en-US" sz="2400" dirty="0">
                <a:solidFill>
                  <a:schemeClr val="bg1"/>
                </a:solidFill>
                <a:latin typeface="+mn-lt"/>
              </a:rPr>
              <a:t> </a:t>
            </a:r>
            <a:r>
              <a:rPr lang="en-US" sz="2400" dirty="0">
                <a:solidFill>
                  <a:srgbClr val="FF0000"/>
                </a:solidFill>
                <a:latin typeface="+mn-lt"/>
              </a:rPr>
              <a:t>against</a:t>
            </a:r>
            <a:r>
              <a:rPr lang="en-US" sz="2400" dirty="0">
                <a:solidFill>
                  <a:schemeClr val="bg1"/>
                </a:solidFill>
                <a:latin typeface="+mn-lt"/>
              </a:rPr>
              <a:t> that which is </a:t>
            </a:r>
            <a:r>
              <a:rPr lang="en-US" sz="2400" dirty="0">
                <a:solidFill>
                  <a:srgbClr val="00FF00"/>
                </a:solidFill>
                <a:latin typeface="+mn-lt"/>
              </a:rPr>
              <a:t>good</a:t>
            </a:r>
            <a:r>
              <a:rPr lang="en-US" sz="2400" dirty="0">
                <a:solidFill>
                  <a:schemeClr val="bg1"/>
                </a:solidFill>
                <a:latin typeface="+mn-lt"/>
              </a:rPr>
              <a:t>; And their </a:t>
            </a:r>
            <a:r>
              <a:rPr lang="en-US" sz="2400" dirty="0">
                <a:solidFill>
                  <a:srgbClr val="FF0000"/>
                </a:solidFill>
                <a:latin typeface="+mn-lt"/>
              </a:rPr>
              <a:t>hearts</a:t>
            </a:r>
            <a:r>
              <a:rPr lang="en-US" sz="2400" dirty="0">
                <a:solidFill>
                  <a:schemeClr val="bg1"/>
                </a:solidFill>
                <a:latin typeface="+mn-lt"/>
              </a:rPr>
              <a:t> are </a:t>
            </a:r>
            <a:r>
              <a:rPr lang="en-US" sz="2400" dirty="0">
                <a:solidFill>
                  <a:srgbClr val="FF0000"/>
                </a:solidFill>
                <a:latin typeface="+mn-lt"/>
              </a:rPr>
              <a:t>corrupt</a:t>
            </a:r>
            <a:r>
              <a:rPr lang="en-US" sz="2400" dirty="0">
                <a:solidFill>
                  <a:schemeClr val="bg1"/>
                </a:solidFill>
                <a:latin typeface="+mn-lt"/>
              </a:rPr>
              <a:t>, and full of </a:t>
            </a:r>
            <a:r>
              <a:rPr lang="en-US" sz="2400" dirty="0">
                <a:solidFill>
                  <a:srgbClr val="FF0000"/>
                </a:solidFill>
                <a:latin typeface="+mn-lt"/>
              </a:rPr>
              <a:t>wickedness</a:t>
            </a:r>
            <a:r>
              <a:rPr lang="en-US" sz="2400" dirty="0">
                <a:solidFill>
                  <a:schemeClr val="bg1"/>
                </a:solidFill>
                <a:latin typeface="+mn-lt"/>
              </a:rPr>
              <a:t> and </a:t>
            </a:r>
            <a:r>
              <a:rPr lang="en-US" sz="2400" dirty="0">
                <a:solidFill>
                  <a:srgbClr val="FF0000"/>
                </a:solidFill>
                <a:latin typeface="+mn-lt"/>
              </a:rPr>
              <a:t>abominations</a:t>
            </a:r>
            <a:r>
              <a:rPr lang="en-US" sz="2400" dirty="0">
                <a:solidFill>
                  <a:schemeClr val="bg1"/>
                </a:solidFill>
                <a:latin typeface="+mn-lt"/>
              </a:rPr>
              <a:t>; and they </a:t>
            </a:r>
            <a:r>
              <a:rPr lang="en-US" sz="2400" dirty="0">
                <a:solidFill>
                  <a:srgbClr val="FF0000"/>
                </a:solidFill>
                <a:latin typeface="+mn-lt"/>
              </a:rPr>
              <a:t>love darkness </a:t>
            </a:r>
            <a:r>
              <a:rPr lang="en-US" sz="2400" dirty="0">
                <a:solidFill>
                  <a:schemeClr val="bg1"/>
                </a:solidFill>
                <a:latin typeface="+mn-lt"/>
              </a:rPr>
              <a:t>rather than </a:t>
            </a:r>
            <a:r>
              <a:rPr lang="en-US" sz="2400" dirty="0">
                <a:solidFill>
                  <a:srgbClr val="00FF00"/>
                </a:solidFill>
                <a:latin typeface="+mn-lt"/>
              </a:rPr>
              <a:t>light</a:t>
            </a:r>
            <a:r>
              <a:rPr lang="en-US" sz="2400" dirty="0">
                <a:solidFill>
                  <a:schemeClr val="bg1"/>
                </a:solidFill>
                <a:latin typeface="+mn-lt"/>
              </a:rPr>
              <a:t>, because their </a:t>
            </a:r>
            <a:r>
              <a:rPr lang="en-US" sz="2400" dirty="0">
                <a:solidFill>
                  <a:srgbClr val="FF0000"/>
                </a:solidFill>
                <a:latin typeface="+mn-lt"/>
              </a:rPr>
              <a:t>deeds</a:t>
            </a:r>
            <a:r>
              <a:rPr lang="en-US" sz="2400" dirty="0">
                <a:solidFill>
                  <a:schemeClr val="bg1"/>
                </a:solidFill>
                <a:latin typeface="+mn-lt"/>
              </a:rPr>
              <a:t> are </a:t>
            </a:r>
            <a:r>
              <a:rPr lang="en-US" sz="2400" dirty="0">
                <a:solidFill>
                  <a:srgbClr val="FF0000"/>
                </a:solidFill>
                <a:latin typeface="+mn-lt"/>
              </a:rPr>
              <a:t>evil</a:t>
            </a:r>
            <a:r>
              <a:rPr lang="en-US" sz="2400" dirty="0">
                <a:solidFill>
                  <a:schemeClr val="bg1"/>
                </a:solidFill>
                <a:latin typeface="+mn-lt"/>
              </a:rPr>
              <a:t>.”</a:t>
            </a:r>
          </a:p>
        </p:txBody>
      </p:sp>
      <p:sp>
        <p:nvSpPr>
          <p:cNvPr id="14" name="TextBox 16">
            <a:extLst>
              <a:ext uri="{FF2B5EF4-FFF2-40B4-BE49-F238E27FC236}">
                <a16:creationId xmlns:a16="http://schemas.microsoft.com/office/drawing/2014/main" id="{0C98150F-B1BA-4316-A49C-87ADE65A9D2D}"/>
              </a:ext>
            </a:extLst>
          </p:cNvPr>
          <p:cNvSpPr txBox="1">
            <a:spLocks noChangeArrowheads="1"/>
          </p:cNvSpPr>
          <p:nvPr/>
        </p:nvSpPr>
        <p:spPr bwMode="auto">
          <a:xfrm>
            <a:off x="0" y="4182070"/>
            <a:ext cx="12264227" cy="923330"/>
          </a:xfrm>
          <a:prstGeom prst="rect">
            <a:avLst/>
          </a:prstGeom>
          <a:noFill/>
          <a:ln w="9525">
            <a:noFill/>
            <a:miter lim="800000"/>
            <a:headEnd/>
            <a:tailEnd/>
          </a:ln>
        </p:spPr>
        <p:txBody>
          <a:bodyPr wrap="square">
            <a:spAutoFit/>
          </a:bodyPr>
          <a:lstStyle/>
          <a:p>
            <a:pPr algn="ctr" eaLnBrk="1" hangingPunct="1">
              <a:defRPr/>
            </a:pPr>
            <a:r>
              <a:rPr lang="en-US" sz="5400" dirty="0">
                <a:solidFill>
                  <a:schemeClr val="bg1"/>
                </a:solidFill>
                <a:latin typeface="+mn-lt"/>
                <a:cs typeface="Arial" charset="0"/>
              </a:rPr>
              <a:t>Two </a:t>
            </a:r>
            <a:r>
              <a:rPr lang="en-US" sz="5400" dirty="0">
                <a:solidFill>
                  <a:srgbClr val="00FF00"/>
                </a:solidFill>
                <a:latin typeface="+mn-lt"/>
                <a:cs typeface="Arial" charset="0"/>
              </a:rPr>
              <a:t>Sides</a:t>
            </a:r>
            <a:r>
              <a:rPr lang="en-US" sz="5400" dirty="0">
                <a:solidFill>
                  <a:schemeClr val="bg1"/>
                </a:solidFill>
                <a:latin typeface="+mn-lt"/>
                <a:cs typeface="Arial" charset="0"/>
              </a:rPr>
              <a:t> of the </a:t>
            </a:r>
            <a:r>
              <a:rPr lang="en-US" sz="5400" dirty="0">
                <a:solidFill>
                  <a:srgbClr val="00FF00"/>
                </a:solidFill>
                <a:latin typeface="+mn-lt"/>
                <a:cs typeface="Arial" charset="0"/>
              </a:rPr>
              <a:t>Same</a:t>
            </a:r>
            <a:r>
              <a:rPr lang="en-US" sz="5400" dirty="0">
                <a:solidFill>
                  <a:schemeClr val="bg1"/>
                </a:solidFill>
                <a:latin typeface="+mn-lt"/>
                <a:cs typeface="Arial" charset="0"/>
              </a:rPr>
              <a:t> Value </a:t>
            </a:r>
            <a:r>
              <a:rPr lang="en-US" sz="5400" dirty="0">
                <a:solidFill>
                  <a:srgbClr val="00FF00"/>
                </a:solidFill>
                <a:latin typeface="+mn-lt"/>
                <a:cs typeface="Arial" charset="0"/>
              </a:rPr>
              <a:t>Coin</a:t>
            </a:r>
          </a:p>
        </p:txBody>
      </p:sp>
      <p:sp>
        <p:nvSpPr>
          <p:cNvPr id="15" name="TextBox 1">
            <a:extLst>
              <a:ext uri="{FF2B5EF4-FFF2-40B4-BE49-F238E27FC236}">
                <a16:creationId xmlns:a16="http://schemas.microsoft.com/office/drawing/2014/main" id="{573B0490-F42B-42A7-B77A-20A934DFA497}"/>
              </a:ext>
            </a:extLst>
          </p:cNvPr>
          <p:cNvSpPr txBox="1">
            <a:spLocks noChangeArrowheads="1"/>
          </p:cNvSpPr>
          <p:nvPr/>
        </p:nvSpPr>
        <p:spPr bwMode="auto">
          <a:xfrm>
            <a:off x="0" y="6197025"/>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solidFill>
                  <a:srgbClr val="00FF00"/>
                </a:solidFill>
                <a:latin typeface="Calibri" panose="020F0502020204030204" pitchFamily="34" charset="0"/>
              </a:rPr>
              <a:t>“A Time To Love, And A Time To Hate.” </a:t>
            </a:r>
            <a:r>
              <a:rPr lang="en-US" altLang="en-US" sz="1400" dirty="0">
                <a:solidFill>
                  <a:srgbClr val="00FF00"/>
                </a:solidFill>
                <a:latin typeface="Calibri" panose="020F0502020204030204" pitchFamily="34" charset="0"/>
              </a:rPr>
              <a:t>(Ecclesiastes. 3:8)</a:t>
            </a:r>
          </a:p>
        </p:txBody>
      </p:sp>
    </p:spTree>
    <p:extLst>
      <p:ext uri="{BB962C8B-B14F-4D97-AF65-F5344CB8AC3E}">
        <p14:creationId xmlns:p14="http://schemas.microsoft.com/office/powerpoint/2010/main" val="304736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16</a:t>
            </a:fld>
            <a:endParaRPr lang="en-US" dirty="0"/>
          </a:p>
        </p:txBody>
      </p:sp>
      <p:sp>
        <p:nvSpPr>
          <p:cNvPr id="11" name="Isosceles Triangle 10">
            <a:extLst>
              <a:ext uri="{FF2B5EF4-FFF2-40B4-BE49-F238E27FC236}">
                <a16:creationId xmlns:a16="http://schemas.microsoft.com/office/drawing/2014/main" id="{0254E098-50B9-4C7C-8BC5-23DE2B4B4C55}"/>
              </a:ext>
            </a:extLst>
          </p:cNvPr>
          <p:cNvSpPr/>
          <p:nvPr/>
        </p:nvSpPr>
        <p:spPr>
          <a:xfrm>
            <a:off x="5873750" y="3963987"/>
            <a:ext cx="457200" cy="1144587"/>
          </a:xfrm>
          <a:prstGeom prst="triangle">
            <a:avLst>
              <a:gd name="adj" fmla="val 50000"/>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2" name="TextBox 8">
            <a:extLst>
              <a:ext uri="{FF2B5EF4-FFF2-40B4-BE49-F238E27FC236}">
                <a16:creationId xmlns:a16="http://schemas.microsoft.com/office/drawing/2014/main" id="{FD949E2C-FB8D-42D5-B401-3B38FE540BBB}"/>
              </a:ext>
            </a:extLst>
          </p:cNvPr>
          <p:cNvSpPr txBox="1">
            <a:spLocks noChangeArrowheads="1"/>
          </p:cNvSpPr>
          <p:nvPr/>
        </p:nvSpPr>
        <p:spPr bwMode="auto">
          <a:xfrm>
            <a:off x="2178050" y="5464175"/>
            <a:ext cx="1550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a:t>
            </a:r>
          </a:p>
          <a:p>
            <a:pPr algn="ctr" eaLnBrk="1" hangingPunct="1"/>
            <a:r>
              <a:rPr lang="en-US" altLang="en-US" sz="2000">
                <a:solidFill>
                  <a:srgbClr val="FFFF09"/>
                </a:solidFill>
                <a:latin typeface="Calibri" panose="020F0502020204030204" pitchFamily="34" charset="0"/>
              </a:rPr>
              <a:t>“Against Me”</a:t>
            </a:r>
          </a:p>
        </p:txBody>
      </p:sp>
      <p:cxnSp>
        <p:nvCxnSpPr>
          <p:cNvPr id="13" name="Straight Connector 12">
            <a:extLst>
              <a:ext uri="{FF2B5EF4-FFF2-40B4-BE49-F238E27FC236}">
                <a16:creationId xmlns:a16="http://schemas.microsoft.com/office/drawing/2014/main" id="{CA58200F-29AC-45CE-87D0-3262FFB23726}"/>
              </a:ext>
            </a:extLst>
          </p:cNvPr>
          <p:cNvCxnSpPr/>
          <p:nvPr/>
        </p:nvCxnSpPr>
        <p:spPr>
          <a:xfrm>
            <a:off x="1524000" y="3808412"/>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0">
            <a:extLst>
              <a:ext uri="{FF2B5EF4-FFF2-40B4-BE49-F238E27FC236}">
                <a16:creationId xmlns:a16="http://schemas.microsoft.com/office/drawing/2014/main" id="{FB2E3996-F17B-4ACA-B0E9-56B4F621A83D}"/>
              </a:ext>
            </a:extLst>
          </p:cNvPr>
          <p:cNvSpPr txBox="1">
            <a:spLocks noChangeArrowheads="1"/>
          </p:cNvSpPr>
          <p:nvPr/>
        </p:nvSpPr>
        <p:spPr bwMode="auto">
          <a:xfrm>
            <a:off x="1568450" y="3484562"/>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5" name="TextBox 14">
            <a:extLst>
              <a:ext uri="{FF2B5EF4-FFF2-40B4-BE49-F238E27FC236}">
                <a16:creationId xmlns:a16="http://schemas.microsoft.com/office/drawing/2014/main" id="{897367A6-E923-4F13-8324-5842614186B9}"/>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6" name="TextBox 31">
            <a:extLst>
              <a:ext uri="{FF2B5EF4-FFF2-40B4-BE49-F238E27FC236}">
                <a16:creationId xmlns:a16="http://schemas.microsoft.com/office/drawing/2014/main" id="{BC5201CE-F8D1-4AA2-864B-324F0569B18D}"/>
              </a:ext>
            </a:extLst>
          </p:cNvPr>
          <p:cNvSpPr txBox="1">
            <a:spLocks noChangeArrowheads="1"/>
          </p:cNvSpPr>
          <p:nvPr/>
        </p:nvSpPr>
        <p:spPr bwMode="auto">
          <a:xfrm>
            <a:off x="8667750" y="1524000"/>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LOVE</a:t>
            </a:r>
          </a:p>
          <a:p>
            <a:pPr algn="ctr" eaLnBrk="1" hangingPunct="1"/>
            <a:r>
              <a:rPr lang="en-US" altLang="en-US" sz="2000">
                <a:solidFill>
                  <a:srgbClr val="FFFF09"/>
                </a:solidFill>
                <a:latin typeface="Calibri" panose="020F0502020204030204" pitchFamily="34" charset="0"/>
              </a:rPr>
              <a:t>“For Me”</a:t>
            </a:r>
          </a:p>
        </p:txBody>
      </p:sp>
      <p:sp>
        <p:nvSpPr>
          <p:cNvPr id="17" name="TextBox 16">
            <a:extLst>
              <a:ext uri="{FF2B5EF4-FFF2-40B4-BE49-F238E27FC236}">
                <a16:creationId xmlns:a16="http://schemas.microsoft.com/office/drawing/2014/main" id="{AFC80F2E-EADD-443D-8861-881763720A89}"/>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grpSp>
        <p:nvGrpSpPr>
          <p:cNvPr id="18" name="Group 23">
            <a:extLst>
              <a:ext uri="{FF2B5EF4-FFF2-40B4-BE49-F238E27FC236}">
                <a16:creationId xmlns:a16="http://schemas.microsoft.com/office/drawing/2014/main" id="{D4E72863-2525-418E-9B1D-64C0FA822697}"/>
              </a:ext>
            </a:extLst>
          </p:cNvPr>
          <p:cNvGrpSpPr>
            <a:grpSpLocks/>
          </p:cNvGrpSpPr>
          <p:nvPr/>
        </p:nvGrpSpPr>
        <p:grpSpPr bwMode="auto">
          <a:xfrm rot="20059246">
            <a:off x="3186671" y="3775440"/>
            <a:ext cx="5761501" cy="246195"/>
            <a:chOff x="1663084" y="3260296"/>
            <a:chExt cx="5761577" cy="245404"/>
          </a:xfrm>
        </p:grpSpPr>
        <p:sp>
          <p:nvSpPr>
            <p:cNvPr id="19" name="Isosceles Triangle 18">
              <a:extLst>
                <a:ext uri="{FF2B5EF4-FFF2-40B4-BE49-F238E27FC236}">
                  <a16:creationId xmlns:a16="http://schemas.microsoft.com/office/drawing/2014/main" id="{D8251F4F-F798-4C4F-B15D-2B4F02865182}"/>
                </a:ext>
              </a:extLst>
            </p:cNvPr>
            <p:cNvSpPr/>
            <p:nvPr/>
          </p:nvSpPr>
          <p:spPr>
            <a:xfrm rot="16253204">
              <a:off x="1625352" y="331556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20" name="Rectangle 19">
              <a:extLst>
                <a:ext uri="{FF2B5EF4-FFF2-40B4-BE49-F238E27FC236}">
                  <a16:creationId xmlns:a16="http://schemas.microsoft.com/office/drawing/2014/main" id="{D2844E67-F10B-4D8D-8704-B9688474FC9B}"/>
                </a:ext>
              </a:extLst>
            </p:cNvPr>
            <p:cNvSpPr/>
            <p:nvPr/>
          </p:nvSpPr>
          <p:spPr>
            <a:xfrm>
              <a:off x="1826482" y="3349035"/>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21" name="Isosceles Triangle 20">
              <a:extLst>
                <a:ext uri="{FF2B5EF4-FFF2-40B4-BE49-F238E27FC236}">
                  <a16:creationId xmlns:a16="http://schemas.microsoft.com/office/drawing/2014/main" id="{599FB3E8-1743-4D82-9079-AC85F903D66A}"/>
                </a:ext>
              </a:extLst>
            </p:cNvPr>
            <p:cNvSpPr/>
            <p:nvPr/>
          </p:nvSpPr>
          <p:spPr>
            <a:xfrm rot="5414350">
              <a:off x="7234527" y="3298028"/>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
        <p:nvSpPr>
          <p:cNvPr id="22" name="TextBox 36">
            <a:extLst>
              <a:ext uri="{FF2B5EF4-FFF2-40B4-BE49-F238E27FC236}">
                <a16:creationId xmlns:a16="http://schemas.microsoft.com/office/drawing/2014/main" id="{D5A4ACF3-727C-470B-9BC9-3180574C21F9}"/>
              </a:ext>
            </a:extLst>
          </p:cNvPr>
          <p:cNvSpPr txBox="1">
            <a:spLocks noChangeArrowheads="1"/>
          </p:cNvSpPr>
          <p:nvPr/>
        </p:nvSpPr>
        <p:spPr bwMode="auto">
          <a:xfrm>
            <a:off x="4018868" y="203200"/>
            <a:ext cx="40939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FF09"/>
                </a:solidFill>
                <a:latin typeface="Calibri" panose="020F0502020204030204" pitchFamily="34" charset="0"/>
              </a:rPr>
              <a:t>HIERARCHY OF VALUES</a:t>
            </a:r>
          </a:p>
          <a:p>
            <a:pPr algn="ctr" eaLnBrk="1" hangingPunct="1"/>
            <a:r>
              <a:rPr lang="en-US" altLang="en-US" sz="3200" b="1" dirty="0">
                <a:solidFill>
                  <a:srgbClr val="FFFF00"/>
                </a:solidFill>
                <a:latin typeface="Calibri" panose="020F0502020204030204" pitchFamily="34" charset="0"/>
              </a:rPr>
              <a:t>LOVE AND HATRED</a:t>
            </a:r>
          </a:p>
        </p:txBody>
      </p:sp>
      <p:sp>
        <p:nvSpPr>
          <p:cNvPr id="23" name="TextBox 37">
            <a:extLst>
              <a:ext uri="{FF2B5EF4-FFF2-40B4-BE49-F238E27FC236}">
                <a16:creationId xmlns:a16="http://schemas.microsoft.com/office/drawing/2014/main" id="{91E9579C-8BFC-4F91-8CDE-873E2E2768D1}"/>
              </a:ext>
            </a:extLst>
          </p:cNvPr>
          <p:cNvSpPr txBox="1">
            <a:spLocks noChangeArrowheads="1"/>
          </p:cNvSpPr>
          <p:nvPr/>
        </p:nvSpPr>
        <p:spPr bwMode="auto">
          <a:xfrm>
            <a:off x="1835150" y="2733675"/>
            <a:ext cx="53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24" name="TextBox 38">
            <a:extLst>
              <a:ext uri="{FF2B5EF4-FFF2-40B4-BE49-F238E27FC236}">
                <a16:creationId xmlns:a16="http://schemas.microsoft.com/office/drawing/2014/main" id="{64C5FE4F-7100-4457-9EBB-301ED00CB923}"/>
              </a:ext>
            </a:extLst>
          </p:cNvPr>
          <p:cNvSpPr txBox="1">
            <a:spLocks noChangeArrowheads="1"/>
          </p:cNvSpPr>
          <p:nvPr/>
        </p:nvSpPr>
        <p:spPr bwMode="auto">
          <a:xfrm>
            <a:off x="1704975"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5" name="TextBox 46">
            <a:extLst>
              <a:ext uri="{FF2B5EF4-FFF2-40B4-BE49-F238E27FC236}">
                <a16:creationId xmlns:a16="http://schemas.microsoft.com/office/drawing/2014/main" id="{67CEB622-7197-43C7-948C-25E287E64D5D}"/>
              </a:ext>
            </a:extLst>
          </p:cNvPr>
          <p:cNvSpPr txBox="1">
            <a:spLocks noChangeArrowheads="1"/>
          </p:cNvSpPr>
          <p:nvPr/>
        </p:nvSpPr>
        <p:spPr bwMode="auto">
          <a:xfrm>
            <a:off x="9558338" y="3484562"/>
            <a:ext cx="10652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26" name="TextBox 47">
            <a:extLst>
              <a:ext uri="{FF2B5EF4-FFF2-40B4-BE49-F238E27FC236}">
                <a16:creationId xmlns:a16="http://schemas.microsoft.com/office/drawing/2014/main" id="{2EEE36C6-F563-4325-8634-45C7FE0F6019}"/>
              </a:ext>
            </a:extLst>
          </p:cNvPr>
          <p:cNvSpPr txBox="1">
            <a:spLocks noChangeArrowheads="1"/>
          </p:cNvSpPr>
          <p:nvPr/>
        </p:nvSpPr>
        <p:spPr bwMode="auto">
          <a:xfrm>
            <a:off x="9823450" y="2733675"/>
            <a:ext cx="53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27" name="TextBox 48">
            <a:extLst>
              <a:ext uri="{FF2B5EF4-FFF2-40B4-BE49-F238E27FC236}">
                <a16:creationId xmlns:a16="http://schemas.microsoft.com/office/drawing/2014/main" id="{044BB391-EC42-494E-803D-63ECFEE67B41}"/>
              </a:ext>
            </a:extLst>
          </p:cNvPr>
          <p:cNvSpPr txBox="1">
            <a:spLocks noChangeArrowheads="1"/>
          </p:cNvSpPr>
          <p:nvPr/>
        </p:nvSpPr>
        <p:spPr bwMode="auto">
          <a:xfrm>
            <a:off x="9694863"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8" name="TextBox 49">
            <a:extLst>
              <a:ext uri="{FF2B5EF4-FFF2-40B4-BE49-F238E27FC236}">
                <a16:creationId xmlns:a16="http://schemas.microsoft.com/office/drawing/2014/main" id="{D3FAEFE7-5398-4145-97B7-EE4E64D5EEAC}"/>
              </a:ext>
            </a:extLst>
          </p:cNvPr>
          <p:cNvSpPr txBox="1">
            <a:spLocks noChangeArrowheads="1"/>
          </p:cNvSpPr>
          <p:nvPr/>
        </p:nvSpPr>
        <p:spPr bwMode="auto">
          <a:xfrm>
            <a:off x="8482013" y="5464175"/>
            <a:ext cx="1550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a:t>
            </a:r>
          </a:p>
          <a:p>
            <a:pPr algn="ctr" eaLnBrk="1" hangingPunct="1"/>
            <a:r>
              <a:rPr lang="en-US" altLang="en-US" sz="2000">
                <a:solidFill>
                  <a:srgbClr val="FFFF09"/>
                </a:solidFill>
                <a:latin typeface="Calibri" panose="020F0502020204030204" pitchFamily="34" charset="0"/>
              </a:rPr>
              <a:t>“Against Me”</a:t>
            </a:r>
          </a:p>
        </p:txBody>
      </p:sp>
      <p:sp>
        <p:nvSpPr>
          <p:cNvPr id="29" name="TextBox 50">
            <a:extLst>
              <a:ext uri="{FF2B5EF4-FFF2-40B4-BE49-F238E27FC236}">
                <a16:creationId xmlns:a16="http://schemas.microsoft.com/office/drawing/2014/main" id="{C39FFB49-4F19-4CE2-85CA-2D336C86756E}"/>
              </a:ext>
            </a:extLst>
          </p:cNvPr>
          <p:cNvSpPr txBox="1">
            <a:spLocks noChangeArrowheads="1"/>
          </p:cNvSpPr>
          <p:nvPr/>
        </p:nvSpPr>
        <p:spPr bwMode="auto">
          <a:xfrm>
            <a:off x="2381250" y="1524000"/>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LOVE</a:t>
            </a:r>
          </a:p>
          <a:p>
            <a:pPr algn="ctr" eaLnBrk="1" hangingPunct="1"/>
            <a:r>
              <a:rPr lang="en-US" altLang="en-US" sz="2000">
                <a:solidFill>
                  <a:srgbClr val="FFFF09"/>
                </a:solidFill>
                <a:latin typeface="Calibri" panose="020F0502020204030204" pitchFamily="34" charset="0"/>
              </a:rPr>
              <a:t>“For Me”</a:t>
            </a:r>
          </a:p>
        </p:txBody>
      </p:sp>
      <p:sp>
        <p:nvSpPr>
          <p:cNvPr id="30" name="TextBox 29">
            <a:extLst>
              <a:ext uri="{FF2B5EF4-FFF2-40B4-BE49-F238E27FC236}">
                <a16:creationId xmlns:a16="http://schemas.microsoft.com/office/drawing/2014/main" id="{168928CC-D586-4640-A5EF-218CF2792638}"/>
              </a:ext>
            </a:extLst>
          </p:cNvPr>
          <p:cNvSpPr txBox="1">
            <a:spLocks noChangeArrowheads="1"/>
          </p:cNvSpPr>
          <p:nvPr/>
        </p:nvSpPr>
        <p:spPr bwMode="auto">
          <a:xfrm>
            <a:off x="5048250" y="1905000"/>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WHAT YOU ONCE PASSIONATELY</a:t>
            </a:r>
          </a:p>
          <a:p>
            <a:pPr algn="ctr" eaLnBrk="1" hangingPunct="1"/>
            <a:r>
              <a:rPr lang="en-US" altLang="en-US" sz="2000">
                <a:solidFill>
                  <a:srgbClr val="FFFF09"/>
                </a:solidFill>
                <a:latin typeface="Calibri" panose="020F0502020204030204" pitchFamily="34" charset="0"/>
              </a:rPr>
              <a:t>LOVED</a:t>
            </a:r>
          </a:p>
        </p:txBody>
      </p:sp>
      <p:sp>
        <p:nvSpPr>
          <p:cNvPr id="31" name="TextBox 36">
            <a:extLst>
              <a:ext uri="{FF2B5EF4-FFF2-40B4-BE49-F238E27FC236}">
                <a16:creationId xmlns:a16="http://schemas.microsoft.com/office/drawing/2014/main" id="{FF578D1A-A689-4816-86EA-CA6BAEBB971A}"/>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32" name="TextBox 1">
            <a:extLst>
              <a:ext uri="{FF2B5EF4-FFF2-40B4-BE49-F238E27FC236}">
                <a16:creationId xmlns:a16="http://schemas.microsoft.com/office/drawing/2014/main" id="{4DDBE9FC-E6C7-48B3-8472-A8D7AC443D79}"/>
              </a:ext>
            </a:extLst>
          </p:cNvPr>
          <p:cNvSpPr txBox="1">
            <a:spLocks noChangeArrowheads="1"/>
          </p:cNvSpPr>
          <p:nvPr/>
        </p:nvSpPr>
        <p:spPr bwMode="auto">
          <a:xfrm>
            <a:off x="3429000" y="6278563"/>
            <a:ext cx="533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spTree>
    <p:extLst>
      <p:ext uri="{BB962C8B-B14F-4D97-AF65-F5344CB8AC3E}">
        <p14:creationId xmlns:p14="http://schemas.microsoft.com/office/powerpoint/2010/main" val="25002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17</a:t>
            </a:fld>
            <a:endParaRPr lang="en-US" dirty="0"/>
          </a:p>
        </p:txBody>
      </p:sp>
      <p:sp>
        <p:nvSpPr>
          <p:cNvPr id="9" name="Isosceles Triangle 8">
            <a:extLst>
              <a:ext uri="{FF2B5EF4-FFF2-40B4-BE49-F238E27FC236}">
                <a16:creationId xmlns:a16="http://schemas.microsoft.com/office/drawing/2014/main" id="{19ED918C-C150-412F-B17C-B2A1780FE79B}"/>
              </a:ext>
            </a:extLst>
          </p:cNvPr>
          <p:cNvSpPr/>
          <p:nvPr/>
        </p:nvSpPr>
        <p:spPr>
          <a:xfrm>
            <a:off x="5873750" y="3963987"/>
            <a:ext cx="457200" cy="1144587"/>
          </a:xfrm>
          <a:prstGeom prst="triangle">
            <a:avLst>
              <a:gd name="adj" fmla="val 50000"/>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1" name="TextBox 8">
            <a:extLst>
              <a:ext uri="{FF2B5EF4-FFF2-40B4-BE49-F238E27FC236}">
                <a16:creationId xmlns:a16="http://schemas.microsoft.com/office/drawing/2014/main" id="{0EE7A7EC-8F36-48CA-82A3-DE572E3089B2}"/>
              </a:ext>
            </a:extLst>
          </p:cNvPr>
          <p:cNvSpPr txBox="1">
            <a:spLocks noChangeArrowheads="1"/>
          </p:cNvSpPr>
          <p:nvPr/>
        </p:nvSpPr>
        <p:spPr bwMode="auto">
          <a:xfrm>
            <a:off x="2178050" y="5464175"/>
            <a:ext cx="1550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a:t>
            </a:r>
          </a:p>
          <a:p>
            <a:pPr algn="ctr" eaLnBrk="1" hangingPunct="1"/>
            <a:r>
              <a:rPr lang="en-US" altLang="en-US" sz="2000">
                <a:solidFill>
                  <a:srgbClr val="FFFF09"/>
                </a:solidFill>
                <a:latin typeface="Calibri" panose="020F0502020204030204" pitchFamily="34" charset="0"/>
              </a:rPr>
              <a:t>“Against Me”</a:t>
            </a:r>
          </a:p>
        </p:txBody>
      </p:sp>
      <p:cxnSp>
        <p:nvCxnSpPr>
          <p:cNvPr id="12" name="Straight Connector 11">
            <a:extLst>
              <a:ext uri="{FF2B5EF4-FFF2-40B4-BE49-F238E27FC236}">
                <a16:creationId xmlns:a16="http://schemas.microsoft.com/office/drawing/2014/main" id="{3032B346-65DF-4B23-8C7B-2C787C0D337F}"/>
              </a:ext>
            </a:extLst>
          </p:cNvPr>
          <p:cNvCxnSpPr/>
          <p:nvPr/>
        </p:nvCxnSpPr>
        <p:spPr>
          <a:xfrm>
            <a:off x="1524000" y="3808412"/>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TextBox 20">
            <a:extLst>
              <a:ext uri="{FF2B5EF4-FFF2-40B4-BE49-F238E27FC236}">
                <a16:creationId xmlns:a16="http://schemas.microsoft.com/office/drawing/2014/main" id="{7CF06BB0-EFB1-48F6-AE00-E7D6385C9CA2}"/>
              </a:ext>
            </a:extLst>
          </p:cNvPr>
          <p:cNvSpPr txBox="1">
            <a:spLocks noChangeArrowheads="1"/>
          </p:cNvSpPr>
          <p:nvPr/>
        </p:nvSpPr>
        <p:spPr bwMode="auto">
          <a:xfrm>
            <a:off x="1568450" y="3484562"/>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4" name="TextBox 13">
            <a:extLst>
              <a:ext uri="{FF2B5EF4-FFF2-40B4-BE49-F238E27FC236}">
                <a16:creationId xmlns:a16="http://schemas.microsoft.com/office/drawing/2014/main" id="{F8CEA1C8-A429-449F-A25D-2FA5BF0A7BA2}"/>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5" name="TextBox 31">
            <a:extLst>
              <a:ext uri="{FF2B5EF4-FFF2-40B4-BE49-F238E27FC236}">
                <a16:creationId xmlns:a16="http://schemas.microsoft.com/office/drawing/2014/main" id="{4860C980-EB87-4FAF-AFB6-91AAE7765DE9}"/>
              </a:ext>
            </a:extLst>
          </p:cNvPr>
          <p:cNvSpPr txBox="1">
            <a:spLocks noChangeArrowheads="1"/>
          </p:cNvSpPr>
          <p:nvPr/>
        </p:nvSpPr>
        <p:spPr bwMode="auto">
          <a:xfrm>
            <a:off x="8667750" y="1524000"/>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LOVE</a:t>
            </a:r>
          </a:p>
          <a:p>
            <a:pPr algn="ctr" eaLnBrk="1" hangingPunct="1"/>
            <a:r>
              <a:rPr lang="en-US" altLang="en-US" sz="2000">
                <a:solidFill>
                  <a:srgbClr val="FFFF09"/>
                </a:solidFill>
                <a:latin typeface="Calibri" panose="020F0502020204030204" pitchFamily="34" charset="0"/>
              </a:rPr>
              <a:t>“For Me”</a:t>
            </a:r>
          </a:p>
        </p:txBody>
      </p:sp>
      <p:sp>
        <p:nvSpPr>
          <p:cNvPr id="16" name="TextBox 15">
            <a:extLst>
              <a:ext uri="{FF2B5EF4-FFF2-40B4-BE49-F238E27FC236}">
                <a16:creationId xmlns:a16="http://schemas.microsoft.com/office/drawing/2014/main" id="{5962F429-EBD8-46E6-814B-97F272EE02D7}"/>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7" name="TextBox 36">
            <a:extLst>
              <a:ext uri="{FF2B5EF4-FFF2-40B4-BE49-F238E27FC236}">
                <a16:creationId xmlns:a16="http://schemas.microsoft.com/office/drawing/2014/main" id="{60E46CAE-5D56-4BDB-908A-4259C9A9D8BF}"/>
              </a:ext>
            </a:extLst>
          </p:cNvPr>
          <p:cNvSpPr txBox="1">
            <a:spLocks noChangeArrowheads="1"/>
          </p:cNvSpPr>
          <p:nvPr/>
        </p:nvSpPr>
        <p:spPr bwMode="auto">
          <a:xfrm>
            <a:off x="4018868" y="203200"/>
            <a:ext cx="40939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FF09"/>
                </a:solidFill>
                <a:latin typeface="Calibri" panose="020F0502020204030204" pitchFamily="34" charset="0"/>
              </a:rPr>
              <a:t>HIERARCHY OF VALUES</a:t>
            </a:r>
          </a:p>
          <a:p>
            <a:pPr algn="ctr" eaLnBrk="1" hangingPunct="1"/>
            <a:r>
              <a:rPr lang="en-US" altLang="en-US" sz="3200" b="1" dirty="0">
                <a:solidFill>
                  <a:srgbClr val="FFFF00"/>
                </a:solidFill>
                <a:latin typeface="Calibri" panose="020F0502020204030204" pitchFamily="34" charset="0"/>
              </a:rPr>
              <a:t>LOVE AND HATRED</a:t>
            </a:r>
          </a:p>
        </p:txBody>
      </p:sp>
      <p:sp>
        <p:nvSpPr>
          <p:cNvPr id="18" name="TextBox 37">
            <a:extLst>
              <a:ext uri="{FF2B5EF4-FFF2-40B4-BE49-F238E27FC236}">
                <a16:creationId xmlns:a16="http://schemas.microsoft.com/office/drawing/2014/main" id="{E2C21838-44A2-4020-AE51-05B59824231D}"/>
              </a:ext>
            </a:extLst>
          </p:cNvPr>
          <p:cNvSpPr txBox="1">
            <a:spLocks noChangeArrowheads="1"/>
          </p:cNvSpPr>
          <p:nvPr/>
        </p:nvSpPr>
        <p:spPr bwMode="auto">
          <a:xfrm>
            <a:off x="1835150" y="2733675"/>
            <a:ext cx="53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19" name="TextBox 38">
            <a:extLst>
              <a:ext uri="{FF2B5EF4-FFF2-40B4-BE49-F238E27FC236}">
                <a16:creationId xmlns:a16="http://schemas.microsoft.com/office/drawing/2014/main" id="{F0B59CFF-2608-42C5-8AD5-0030CCA6F57A}"/>
              </a:ext>
            </a:extLst>
          </p:cNvPr>
          <p:cNvSpPr txBox="1">
            <a:spLocks noChangeArrowheads="1"/>
          </p:cNvSpPr>
          <p:nvPr/>
        </p:nvSpPr>
        <p:spPr bwMode="auto">
          <a:xfrm>
            <a:off x="1704975"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0" name="TextBox 46">
            <a:extLst>
              <a:ext uri="{FF2B5EF4-FFF2-40B4-BE49-F238E27FC236}">
                <a16:creationId xmlns:a16="http://schemas.microsoft.com/office/drawing/2014/main" id="{6CB072AA-888B-4D45-9282-0744026718B0}"/>
              </a:ext>
            </a:extLst>
          </p:cNvPr>
          <p:cNvSpPr txBox="1">
            <a:spLocks noChangeArrowheads="1"/>
          </p:cNvSpPr>
          <p:nvPr/>
        </p:nvSpPr>
        <p:spPr bwMode="auto">
          <a:xfrm>
            <a:off x="9558338" y="3484562"/>
            <a:ext cx="10652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21" name="TextBox 47">
            <a:extLst>
              <a:ext uri="{FF2B5EF4-FFF2-40B4-BE49-F238E27FC236}">
                <a16:creationId xmlns:a16="http://schemas.microsoft.com/office/drawing/2014/main" id="{7E347B04-6B16-4DD6-810D-1C73B75499EA}"/>
              </a:ext>
            </a:extLst>
          </p:cNvPr>
          <p:cNvSpPr txBox="1">
            <a:spLocks noChangeArrowheads="1"/>
          </p:cNvSpPr>
          <p:nvPr/>
        </p:nvSpPr>
        <p:spPr bwMode="auto">
          <a:xfrm>
            <a:off x="9823450" y="2733675"/>
            <a:ext cx="53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22" name="TextBox 48">
            <a:extLst>
              <a:ext uri="{FF2B5EF4-FFF2-40B4-BE49-F238E27FC236}">
                <a16:creationId xmlns:a16="http://schemas.microsoft.com/office/drawing/2014/main" id="{9C6E0C3E-C4BA-471A-AE2F-FC194281613B}"/>
              </a:ext>
            </a:extLst>
          </p:cNvPr>
          <p:cNvSpPr txBox="1">
            <a:spLocks noChangeArrowheads="1"/>
          </p:cNvSpPr>
          <p:nvPr/>
        </p:nvSpPr>
        <p:spPr bwMode="auto">
          <a:xfrm>
            <a:off x="9694863"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3" name="TextBox 49">
            <a:extLst>
              <a:ext uri="{FF2B5EF4-FFF2-40B4-BE49-F238E27FC236}">
                <a16:creationId xmlns:a16="http://schemas.microsoft.com/office/drawing/2014/main" id="{F02614E5-0B2E-4C68-A766-6B8318A8EF8E}"/>
              </a:ext>
            </a:extLst>
          </p:cNvPr>
          <p:cNvSpPr txBox="1">
            <a:spLocks noChangeArrowheads="1"/>
          </p:cNvSpPr>
          <p:nvPr/>
        </p:nvSpPr>
        <p:spPr bwMode="auto">
          <a:xfrm>
            <a:off x="8482013" y="5464175"/>
            <a:ext cx="1550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a:t>
            </a:r>
          </a:p>
          <a:p>
            <a:pPr algn="ctr" eaLnBrk="1" hangingPunct="1"/>
            <a:r>
              <a:rPr lang="en-US" altLang="en-US" sz="2000">
                <a:solidFill>
                  <a:srgbClr val="FFFF09"/>
                </a:solidFill>
                <a:latin typeface="Calibri" panose="020F0502020204030204" pitchFamily="34" charset="0"/>
              </a:rPr>
              <a:t>“Against Me”</a:t>
            </a:r>
          </a:p>
        </p:txBody>
      </p:sp>
      <p:sp>
        <p:nvSpPr>
          <p:cNvPr id="24" name="TextBox 50">
            <a:extLst>
              <a:ext uri="{FF2B5EF4-FFF2-40B4-BE49-F238E27FC236}">
                <a16:creationId xmlns:a16="http://schemas.microsoft.com/office/drawing/2014/main" id="{C529435C-01A3-46DC-9105-50D9AE6853F5}"/>
              </a:ext>
            </a:extLst>
          </p:cNvPr>
          <p:cNvSpPr txBox="1">
            <a:spLocks noChangeArrowheads="1"/>
          </p:cNvSpPr>
          <p:nvPr/>
        </p:nvSpPr>
        <p:spPr bwMode="auto">
          <a:xfrm>
            <a:off x="2381250" y="1524000"/>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LOVE</a:t>
            </a:r>
          </a:p>
          <a:p>
            <a:pPr algn="ctr" eaLnBrk="1" hangingPunct="1"/>
            <a:r>
              <a:rPr lang="en-US" altLang="en-US" sz="2000">
                <a:solidFill>
                  <a:srgbClr val="FFFF09"/>
                </a:solidFill>
                <a:latin typeface="Calibri" panose="020F0502020204030204" pitchFamily="34" charset="0"/>
              </a:rPr>
              <a:t>“For Me”</a:t>
            </a:r>
          </a:p>
        </p:txBody>
      </p:sp>
      <p:sp>
        <p:nvSpPr>
          <p:cNvPr id="25" name="TextBox 36">
            <a:extLst>
              <a:ext uri="{FF2B5EF4-FFF2-40B4-BE49-F238E27FC236}">
                <a16:creationId xmlns:a16="http://schemas.microsoft.com/office/drawing/2014/main" id="{8FD833EC-D4B4-4555-A319-55410C5B7A60}"/>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6" name="TextBox 1">
            <a:extLst>
              <a:ext uri="{FF2B5EF4-FFF2-40B4-BE49-F238E27FC236}">
                <a16:creationId xmlns:a16="http://schemas.microsoft.com/office/drawing/2014/main" id="{3630A18E-6702-463A-8DBC-B9EFBD61A720}"/>
              </a:ext>
            </a:extLst>
          </p:cNvPr>
          <p:cNvSpPr txBox="1">
            <a:spLocks noChangeArrowheads="1"/>
          </p:cNvSpPr>
          <p:nvPr/>
        </p:nvSpPr>
        <p:spPr bwMode="auto">
          <a:xfrm>
            <a:off x="3429000" y="6278563"/>
            <a:ext cx="533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grpSp>
        <p:nvGrpSpPr>
          <p:cNvPr id="27" name="Group 23">
            <a:extLst>
              <a:ext uri="{FF2B5EF4-FFF2-40B4-BE49-F238E27FC236}">
                <a16:creationId xmlns:a16="http://schemas.microsoft.com/office/drawing/2014/main" id="{4C58DF28-170D-4089-B468-132BDD0053E4}"/>
              </a:ext>
            </a:extLst>
          </p:cNvPr>
          <p:cNvGrpSpPr>
            <a:grpSpLocks/>
          </p:cNvGrpSpPr>
          <p:nvPr/>
        </p:nvGrpSpPr>
        <p:grpSpPr bwMode="auto">
          <a:xfrm>
            <a:off x="3190875" y="3708401"/>
            <a:ext cx="5822950" cy="230188"/>
            <a:chOff x="1663146" y="3276918"/>
            <a:chExt cx="5823027" cy="229448"/>
          </a:xfrm>
        </p:grpSpPr>
        <p:sp>
          <p:nvSpPr>
            <p:cNvPr id="28" name="Isosceles Triangle 27">
              <a:extLst>
                <a:ext uri="{FF2B5EF4-FFF2-40B4-BE49-F238E27FC236}">
                  <a16:creationId xmlns:a16="http://schemas.microsoft.com/office/drawing/2014/main" id="{D47F0BE7-A4D2-4057-9862-B8081AAF9C9C}"/>
                </a:ext>
              </a:extLst>
            </p:cNvPr>
            <p:cNvSpPr/>
            <p:nvPr/>
          </p:nvSpPr>
          <p:spPr>
            <a:xfrm rot="16253204">
              <a:off x="1625414" y="331623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a:extLst>
                <a:ext uri="{FF2B5EF4-FFF2-40B4-BE49-F238E27FC236}">
                  <a16:creationId xmlns:a16="http://schemas.microsoft.com/office/drawing/2014/main" id="{7BDA1854-4DFA-495C-96B8-C8FB526C4D9A}"/>
                </a:ext>
              </a:extLst>
            </p:cNvPr>
            <p:cNvSpPr/>
            <p:nvPr/>
          </p:nvSpPr>
          <p:spPr>
            <a:xfrm>
              <a:off x="1828248" y="3352873"/>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Isosceles Triangle 29">
              <a:extLst>
                <a:ext uri="{FF2B5EF4-FFF2-40B4-BE49-F238E27FC236}">
                  <a16:creationId xmlns:a16="http://schemas.microsoft.com/office/drawing/2014/main" id="{5A04EA49-9DED-4BF9-96B2-BDF2EBC7D354}"/>
                </a:ext>
              </a:extLst>
            </p:cNvPr>
            <p:cNvSpPr/>
            <p:nvPr/>
          </p:nvSpPr>
          <p:spPr>
            <a:xfrm rot="5414350">
              <a:off x="7296039" y="3314650"/>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TextBox 51">
            <a:extLst>
              <a:ext uri="{FF2B5EF4-FFF2-40B4-BE49-F238E27FC236}">
                <a16:creationId xmlns:a16="http://schemas.microsoft.com/office/drawing/2014/main" id="{BC39D254-AB41-4467-B74E-3B4F8E7E3C7F}"/>
              </a:ext>
            </a:extLst>
          </p:cNvPr>
          <p:cNvSpPr txBox="1">
            <a:spLocks noChangeArrowheads="1"/>
          </p:cNvSpPr>
          <p:nvPr/>
        </p:nvSpPr>
        <p:spPr bwMode="auto">
          <a:xfrm>
            <a:off x="4676775" y="2133600"/>
            <a:ext cx="285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YOU CAN BECOME COMPLETELY INDIFFERENT TO</a:t>
            </a:r>
          </a:p>
        </p:txBody>
      </p:sp>
    </p:spTree>
    <p:extLst>
      <p:ext uri="{BB962C8B-B14F-4D97-AF65-F5344CB8AC3E}">
        <p14:creationId xmlns:p14="http://schemas.microsoft.com/office/powerpoint/2010/main" val="3984800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18</a:t>
            </a:fld>
            <a:endParaRPr lang="en-US" dirty="0"/>
          </a:p>
        </p:txBody>
      </p:sp>
      <p:sp>
        <p:nvSpPr>
          <p:cNvPr id="8" name="Isosceles Triangle 7">
            <a:extLst>
              <a:ext uri="{FF2B5EF4-FFF2-40B4-BE49-F238E27FC236}">
                <a16:creationId xmlns:a16="http://schemas.microsoft.com/office/drawing/2014/main" id="{A522389B-BADA-4236-938E-15D9A767B3C1}"/>
              </a:ext>
            </a:extLst>
          </p:cNvPr>
          <p:cNvSpPr/>
          <p:nvPr/>
        </p:nvSpPr>
        <p:spPr>
          <a:xfrm>
            <a:off x="5873750" y="3963987"/>
            <a:ext cx="457200" cy="1144587"/>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9" name="TextBox 8">
            <a:extLst>
              <a:ext uri="{FF2B5EF4-FFF2-40B4-BE49-F238E27FC236}">
                <a16:creationId xmlns:a16="http://schemas.microsoft.com/office/drawing/2014/main" id="{99CB409F-0E85-480E-99B6-FAE1D5DE569C}"/>
              </a:ext>
            </a:extLst>
          </p:cNvPr>
          <p:cNvSpPr txBox="1">
            <a:spLocks noChangeArrowheads="1"/>
          </p:cNvSpPr>
          <p:nvPr/>
        </p:nvSpPr>
        <p:spPr bwMode="auto">
          <a:xfrm>
            <a:off x="2178050" y="5464175"/>
            <a:ext cx="15509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a:t>
            </a:r>
          </a:p>
          <a:p>
            <a:pPr algn="ctr" eaLnBrk="1" hangingPunct="1"/>
            <a:r>
              <a:rPr lang="en-US" altLang="en-US" sz="2000">
                <a:solidFill>
                  <a:srgbClr val="FFFF09"/>
                </a:solidFill>
                <a:latin typeface="Calibri" panose="020F0502020204030204" pitchFamily="34" charset="0"/>
              </a:rPr>
              <a:t>“Against Me”</a:t>
            </a:r>
          </a:p>
        </p:txBody>
      </p:sp>
      <p:cxnSp>
        <p:nvCxnSpPr>
          <p:cNvPr id="11" name="Straight Connector 10">
            <a:extLst>
              <a:ext uri="{FF2B5EF4-FFF2-40B4-BE49-F238E27FC236}">
                <a16:creationId xmlns:a16="http://schemas.microsoft.com/office/drawing/2014/main" id="{FDBA49C0-F386-4689-9476-E685D7770579}"/>
              </a:ext>
            </a:extLst>
          </p:cNvPr>
          <p:cNvCxnSpPr/>
          <p:nvPr/>
        </p:nvCxnSpPr>
        <p:spPr>
          <a:xfrm>
            <a:off x="1524000" y="3808412"/>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69058A2D-2A6B-4DD4-870E-758556FA4C71}"/>
              </a:ext>
            </a:extLst>
          </p:cNvPr>
          <p:cNvSpPr txBox="1">
            <a:spLocks noChangeArrowheads="1"/>
          </p:cNvSpPr>
          <p:nvPr/>
        </p:nvSpPr>
        <p:spPr bwMode="auto">
          <a:xfrm>
            <a:off x="1568450" y="3484562"/>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25511CDC-B9FB-4C49-A495-EF0E1B46BC29}"/>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4" name="TextBox 31">
            <a:extLst>
              <a:ext uri="{FF2B5EF4-FFF2-40B4-BE49-F238E27FC236}">
                <a16:creationId xmlns:a16="http://schemas.microsoft.com/office/drawing/2014/main" id="{70AB22F4-6B2C-4A39-9044-2B0AA414BCB5}"/>
              </a:ext>
            </a:extLst>
          </p:cNvPr>
          <p:cNvSpPr txBox="1">
            <a:spLocks noChangeArrowheads="1"/>
          </p:cNvSpPr>
          <p:nvPr/>
        </p:nvSpPr>
        <p:spPr bwMode="auto">
          <a:xfrm>
            <a:off x="8667750" y="1524000"/>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LOVE</a:t>
            </a:r>
          </a:p>
          <a:p>
            <a:pPr algn="ctr" eaLnBrk="1" hangingPunct="1"/>
            <a:r>
              <a:rPr lang="en-US" altLang="en-US" sz="2000">
                <a:solidFill>
                  <a:srgbClr val="FFFF09"/>
                </a:solidFill>
                <a:latin typeface="Calibri" panose="020F0502020204030204" pitchFamily="34" charset="0"/>
              </a:rPr>
              <a:t>“For Me”</a:t>
            </a:r>
          </a:p>
        </p:txBody>
      </p:sp>
      <p:sp>
        <p:nvSpPr>
          <p:cNvPr id="15" name="TextBox 14">
            <a:extLst>
              <a:ext uri="{FF2B5EF4-FFF2-40B4-BE49-F238E27FC236}">
                <a16:creationId xmlns:a16="http://schemas.microsoft.com/office/drawing/2014/main" id="{87FFE261-E118-4B9F-A3BF-5E7F5BBFA33B}"/>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6" name="TextBox 36">
            <a:extLst>
              <a:ext uri="{FF2B5EF4-FFF2-40B4-BE49-F238E27FC236}">
                <a16:creationId xmlns:a16="http://schemas.microsoft.com/office/drawing/2014/main" id="{DD66AB7C-CEF1-412D-92FC-745F3DB48D42}"/>
              </a:ext>
            </a:extLst>
          </p:cNvPr>
          <p:cNvSpPr txBox="1">
            <a:spLocks noChangeArrowheads="1"/>
          </p:cNvSpPr>
          <p:nvPr/>
        </p:nvSpPr>
        <p:spPr bwMode="auto">
          <a:xfrm>
            <a:off x="4018868" y="203200"/>
            <a:ext cx="40939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FF09"/>
                </a:solidFill>
                <a:latin typeface="Calibri" panose="020F0502020204030204" pitchFamily="34" charset="0"/>
              </a:rPr>
              <a:t>HIERARCHY OF VALUES</a:t>
            </a:r>
          </a:p>
          <a:p>
            <a:pPr algn="ctr" eaLnBrk="1" hangingPunct="1"/>
            <a:r>
              <a:rPr lang="en-US" altLang="en-US" sz="3200" b="1" dirty="0">
                <a:solidFill>
                  <a:srgbClr val="FFFF00"/>
                </a:solidFill>
                <a:latin typeface="Calibri" panose="020F0502020204030204" pitchFamily="34" charset="0"/>
              </a:rPr>
              <a:t>LOVE AND HATRED</a:t>
            </a:r>
          </a:p>
        </p:txBody>
      </p:sp>
      <p:sp>
        <p:nvSpPr>
          <p:cNvPr id="17" name="TextBox 37">
            <a:extLst>
              <a:ext uri="{FF2B5EF4-FFF2-40B4-BE49-F238E27FC236}">
                <a16:creationId xmlns:a16="http://schemas.microsoft.com/office/drawing/2014/main" id="{DC542FA8-71D1-4367-94E8-2932A38EB961}"/>
              </a:ext>
            </a:extLst>
          </p:cNvPr>
          <p:cNvSpPr txBox="1">
            <a:spLocks noChangeArrowheads="1"/>
          </p:cNvSpPr>
          <p:nvPr/>
        </p:nvSpPr>
        <p:spPr bwMode="auto">
          <a:xfrm>
            <a:off x="1835150" y="2733675"/>
            <a:ext cx="53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18" name="TextBox 38">
            <a:extLst>
              <a:ext uri="{FF2B5EF4-FFF2-40B4-BE49-F238E27FC236}">
                <a16:creationId xmlns:a16="http://schemas.microsoft.com/office/drawing/2014/main" id="{172D7A4B-84E0-4950-818C-10231F093CA9}"/>
              </a:ext>
            </a:extLst>
          </p:cNvPr>
          <p:cNvSpPr txBox="1">
            <a:spLocks noChangeArrowheads="1"/>
          </p:cNvSpPr>
          <p:nvPr/>
        </p:nvSpPr>
        <p:spPr bwMode="auto">
          <a:xfrm>
            <a:off x="1704975"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19" name="TextBox 46">
            <a:extLst>
              <a:ext uri="{FF2B5EF4-FFF2-40B4-BE49-F238E27FC236}">
                <a16:creationId xmlns:a16="http://schemas.microsoft.com/office/drawing/2014/main" id="{D2F29512-1F47-4609-8539-21EA35A71591}"/>
              </a:ext>
            </a:extLst>
          </p:cNvPr>
          <p:cNvSpPr txBox="1">
            <a:spLocks noChangeArrowheads="1"/>
          </p:cNvSpPr>
          <p:nvPr/>
        </p:nvSpPr>
        <p:spPr bwMode="auto">
          <a:xfrm>
            <a:off x="9558338" y="3484562"/>
            <a:ext cx="1065212"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20" name="TextBox 47">
            <a:extLst>
              <a:ext uri="{FF2B5EF4-FFF2-40B4-BE49-F238E27FC236}">
                <a16:creationId xmlns:a16="http://schemas.microsoft.com/office/drawing/2014/main" id="{4ADE0D8D-2643-44F0-9832-072A9F409EAC}"/>
              </a:ext>
            </a:extLst>
          </p:cNvPr>
          <p:cNvSpPr txBox="1">
            <a:spLocks noChangeArrowheads="1"/>
          </p:cNvSpPr>
          <p:nvPr/>
        </p:nvSpPr>
        <p:spPr bwMode="auto">
          <a:xfrm>
            <a:off x="9823450" y="2733675"/>
            <a:ext cx="53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21" name="TextBox 48">
            <a:extLst>
              <a:ext uri="{FF2B5EF4-FFF2-40B4-BE49-F238E27FC236}">
                <a16:creationId xmlns:a16="http://schemas.microsoft.com/office/drawing/2014/main" id="{F78381DE-94D0-4A62-BB96-1629161914CE}"/>
              </a:ext>
            </a:extLst>
          </p:cNvPr>
          <p:cNvSpPr txBox="1">
            <a:spLocks noChangeArrowheads="1"/>
          </p:cNvSpPr>
          <p:nvPr/>
        </p:nvSpPr>
        <p:spPr bwMode="auto">
          <a:xfrm>
            <a:off x="9694863"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2" name="TextBox 49">
            <a:extLst>
              <a:ext uri="{FF2B5EF4-FFF2-40B4-BE49-F238E27FC236}">
                <a16:creationId xmlns:a16="http://schemas.microsoft.com/office/drawing/2014/main" id="{2BA56DF3-264C-4B27-B921-566BC6016AF4}"/>
              </a:ext>
            </a:extLst>
          </p:cNvPr>
          <p:cNvSpPr txBox="1">
            <a:spLocks noChangeArrowheads="1"/>
          </p:cNvSpPr>
          <p:nvPr/>
        </p:nvSpPr>
        <p:spPr bwMode="auto">
          <a:xfrm>
            <a:off x="8482013" y="5464175"/>
            <a:ext cx="1550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a:t>
            </a:r>
          </a:p>
          <a:p>
            <a:pPr algn="ctr" eaLnBrk="1" hangingPunct="1"/>
            <a:r>
              <a:rPr lang="en-US" altLang="en-US" sz="2000">
                <a:solidFill>
                  <a:srgbClr val="FFFF09"/>
                </a:solidFill>
                <a:latin typeface="Calibri" panose="020F0502020204030204" pitchFamily="34" charset="0"/>
              </a:rPr>
              <a:t>“Against Me”</a:t>
            </a:r>
          </a:p>
        </p:txBody>
      </p:sp>
      <p:sp>
        <p:nvSpPr>
          <p:cNvPr id="23" name="TextBox 50">
            <a:extLst>
              <a:ext uri="{FF2B5EF4-FFF2-40B4-BE49-F238E27FC236}">
                <a16:creationId xmlns:a16="http://schemas.microsoft.com/office/drawing/2014/main" id="{55F28831-2319-4233-8CAE-705DA3E8F414}"/>
              </a:ext>
            </a:extLst>
          </p:cNvPr>
          <p:cNvSpPr txBox="1">
            <a:spLocks noChangeArrowheads="1"/>
          </p:cNvSpPr>
          <p:nvPr/>
        </p:nvSpPr>
        <p:spPr bwMode="auto">
          <a:xfrm>
            <a:off x="2381250" y="1524000"/>
            <a:ext cx="1144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LOVE</a:t>
            </a:r>
          </a:p>
          <a:p>
            <a:pPr algn="ctr" eaLnBrk="1" hangingPunct="1"/>
            <a:r>
              <a:rPr lang="en-US" altLang="en-US" sz="2000">
                <a:solidFill>
                  <a:srgbClr val="FFFF09"/>
                </a:solidFill>
                <a:latin typeface="Calibri" panose="020F0502020204030204" pitchFamily="34" charset="0"/>
              </a:rPr>
              <a:t>“For Me”</a:t>
            </a:r>
          </a:p>
        </p:txBody>
      </p:sp>
      <p:sp>
        <p:nvSpPr>
          <p:cNvPr id="24" name="TextBox 36">
            <a:extLst>
              <a:ext uri="{FF2B5EF4-FFF2-40B4-BE49-F238E27FC236}">
                <a16:creationId xmlns:a16="http://schemas.microsoft.com/office/drawing/2014/main" id="{DAB4BDBD-F65E-4CD5-96BF-6367BF8CC3F2}"/>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5" name="TextBox 1">
            <a:extLst>
              <a:ext uri="{FF2B5EF4-FFF2-40B4-BE49-F238E27FC236}">
                <a16:creationId xmlns:a16="http://schemas.microsoft.com/office/drawing/2014/main" id="{EA910B55-F403-4431-9356-69B2B83014BE}"/>
              </a:ext>
            </a:extLst>
          </p:cNvPr>
          <p:cNvSpPr txBox="1">
            <a:spLocks noChangeArrowheads="1"/>
          </p:cNvSpPr>
          <p:nvPr/>
        </p:nvSpPr>
        <p:spPr bwMode="auto">
          <a:xfrm>
            <a:off x="3429000" y="6278563"/>
            <a:ext cx="533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grpSp>
        <p:nvGrpSpPr>
          <p:cNvPr id="26" name="Group 23">
            <a:extLst>
              <a:ext uri="{FF2B5EF4-FFF2-40B4-BE49-F238E27FC236}">
                <a16:creationId xmlns:a16="http://schemas.microsoft.com/office/drawing/2014/main" id="{05DA6AF6-457C-4E38-B295-A7554A5EE439}"/>
              </a:ext>
            </a:extLst>
          </p:cNvPr>
          <p:cNvGrpSpPr>
            <a:grpSpLocks/>
          </p:cNvGrpSpPr>
          <p:nvPr/>
        </p:nvGrpSpPr>
        <p:grpSpPr bwMode="auto">
          <a:xfrm rot="1553828">
            <a:off x="3187700" y="3767563"/>
            <a:ext cx="5822950" cy="230188"/>
            <a:chOff x="1663146" y="3276918"/>
            <a:chExt cx="5823027" cy="229448"/>
          </a:xfrm>
        </p:grpSpPr>
        <p:sp>
          <p:nvSpPr>
            <p:cNvPr id="27" name="Isosceles Triangle 26">
              <a:extLst>
                <a:ext uri="{FF2B5EF4-FFF2-40B4-BE49-F238E27FC236}">
                  <a16:creationId xmlns:a16="http://schemas.microsoft.com/office/drawing/2014/main" id="{AE0937FE-CB6B-4CCE-930C-49F79B812B0C}"/>
                </a:ext>
              </a:extLst>
            </p:cNvPr>
            <p:cNvSpPr/>
            <p:nvPr/>
          </p:nvSpPr>
          <p:spPr>
            <a:xfrm rot="16253204">
              <a:off x="1625470" y="331626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Rectangle 27">
              <a:extLst>
                <a:ext uri="{FF2B5EF4-FFF2-40B4-BE49-F238E27FC236}">
                  <a16:creationId xmlns:a16="http://schemas.microsoft.com/office/drawing/2014/main" id="{C0D516FB-2DBE-489A-86C5-3ABC2D772AB6}"/>
                </a:ext>
              </a:extLst>
            </p:cNvPr>
            <p:cNvSpPr/>
            <p:nvPr/>
          </p:nvSpPr>
          <p:spPr>
            <a:xfrm>
              <a:off x="1827567" y="3352728"/>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Isosceles Triangle 28">
              <a:extLst>
                <a:ext uri="{FF2B5EF4-FFF2-40B4-BE49-F238E27FC236}">
                  <a16:creationId xmlns:a16="http://schemas.microsoft.com/office/drawing/2014/main" id="{AF8493FB-D699-4CCF-A9EC-1FE1E17B289F}"/>
                </a:ext>
              </a:extLst>
            </p:cNvPr>
            <p:cNvSpPr/>
            <p:nvPr/>
          </p:nvSpPr>
          <p:spPr>
            <a:xfrm rot="5414350">
              <a:off x="7295984" y="331461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0" name="TextBox 51">
            <a:extLst>
              <a:ext uri="{FF2B5EF4-FFF2-40B4-BE49-F238E27FC236}">
                <a16:creationId xmlns:a16="http://schemas.microsoft.com/office/drawing/2014/main" id="{018BD327-71D0-4CE3-9179-840C3586192A}"/>
              </a:ext>
            </a:extLst>
          </p:cNvPr>
          <p:cNvSpPr txBox="1">
            <a:spLocks noChangeArrowheads="1"/>
          </p:cNvSpPr>
          <p:nvPr/>
        </p:nvSpPr>
        <p:spPr bwMode="auto">
          <a:xfrm>
            <a:off x="5048250" y="1905000"/>
            <a:ext cx="2133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FF09"/>
                </a:solidFill>
                <a:latin typeface="Avenir LT Std 45 Book"/>
              </a:rPr>
              <a:t>OR CAN NOW PASSIONATELY</a:t>
            </a:r>
          </a:p>
          <a:p>
            <a:pPr algn="ctr" eaLnBrk="1" hangingPunct="1"/>
            <a:r>
              <a:rPr lang="en-US" altLang="en-US">
                <a:solidFill>
                  <a:srgbClr val="FFFF09"/>
                </a:solidFill>
                <a:latin typeface="Avenir LT Std 45 Book"/>
              </a:rPr>
              <a:t>HATE</a:t>
            </a:r>
          </a:p>
        </p:txBody>
      </p:sp>
    </p:spTree>
    <p:extLst>
      <p:ext uri="{BB962C8B-B14F-4D97-AF65-F5344CB8AC3E}">
        <p14:creationId xmlns:p14="http://schemas.microsoft.com/office/powerpoint/2010/main" val="2874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19</a:t>
            </a:fld>
            <a:endParaRPr lang="en-US" dirty="0"/>
          </a:p>
        </p:txBody>
      </p:sp>
      <p:sp>
        <p:nvSpPr>
          <p:cNvPr id="8" name="Isosceles Triangle 7">
            <a:extLst>
              <a:ext uri="{FF2B5EF4-FFF2-40B4-BE49-F238E27FC236}">
                <a16:creationId xmlns:a16="http://schemas.microsoft.com/office/drawing/2014/main" id="{E30D1541-9C43-43AF-8EA2-C47EF009640B}"/>
              </a:ext>
            </a:extLst>
          </p:cNvPr>
          <p:cNvSpPr/>
          <p:nvPr/>
        </p:nvSpPr>
        <p:spPr>
          <a:xfrm>
            <a:off x="5873750" y="3978275"/>
            <a:ext cx="457200" cy="1130300"/>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9" name="TextBox 8">
            <a:extLst>
              <a:ext uri="{FF2B5EF4-FFF2-40B4-BE49-F238E27FC236}">
                <a16:creationId xmlns:a16="http://schemas.microsoft.com/office/drawing/2014/main" id="{5F1A32C4-0891-4B48-BF98-BED12CD48601}"/>
              </a:ext>
            </a:extLst>
          </p:cNvPr>
          <p:cNvSpPr txBox="1">
            <a:spLocks noChangeArrowheads="1"/>
          </p:cNvSpPr>
          <p:nvPr/>
        </p:nvSpPr>
        <p:spPr bwMode="auto">
          <a:xfrm>
            <a:off x="8526463" y="5540375"/>
            <a:ext cx="142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HATED</a:t>
            </a:r>
          </a:p>
          <a:p>
            <a:pPr algn="ctr" eaLnBrk="1" hangingPunct="1"/>
            <a:r>
              <a:rPr lang="en-US" altLang="en-US" sz="2000">
                <a:solidFill>
                  <a:srgbClr val="FFFF09"/>
                </a:solidFill>
                <a:latin typeface="Calibri" panose="020F0502020204030204" pitchFamily="34" charset="0"/>
              </a:rPr>
              <a:t>“Christians”</a:t>
            </a:r>
          </a:p>
        </p:txBody>
      </p:sp>
      <p:cxnSp>
        <p:nvCxnSpPr>
          <p:cNvPr id="11" name="Straight Connector 10">
            <a:extLst>
              <a:ext uri="{FF2B5EF4-FFF2-40B4-BE49-F238E27FC236}">
                <a16:creationId xmlns:a16="http://schemas.microsoft.com/office/drawing/2014/main" id="{D7773484-F158-4F9B-80CE-9AB4F7F8EB8C}"/>
              </a:ext>
            </a:extLst>
          </p:cNvPr>
          <p:cNvCxnSpPr/>
          <p:nvPr/>
        </p:nvCxnSpPr>
        <p:spPr>
          <a:xfrm>
            <a:off x="1524000" y="3825820"/>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0439E4DC-6761-433F-A54F-054270D1A4B7}"/>
              </a:ext>
            </a:extLst>
          </p:cNvPr>
          <p:cNvSpPr txBox="1">
            <a:spLocks noChangeArrowheads="1"/>
          </p:cNvSpPr>
          <p:nvPr/>
        </p:nvSpPr>
        <p:spPr bwMode="auto">
          <a:xfrm>
            <a:off x="1568450" y="3505200"/>
            <a:ext cx="10652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4379CED2-5ED1-4571-A241-3E92E0F1B971}"/>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4" name="TextBox 13">
            <a:extLst>
              <a:ext uri="{FF2B5EF4-FFF2-40B4-BE49-F238E27FC236}">
                <a16:creationId xmlns:a16="http://schemas.microsoft.com/office/drawing/2014/main" id="{E9C6F68E-C531-4702-B15F-41FD32E13DF1}"/>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grpSp>
        <p:nvGrpSpPr>
          <p:cNvPr id="15" name="Group 23">
            <a:extLst>
              <a:ext uri="{FF2B5EF4-FFF2-40B4-BE49-F238E27FC236}">
                <a16:creationId xmlns:a16="http://schemas.microsoft.com/office/drawing/2014/main" id="{D8D80249-E4D0-4E3E-8B2D-37CBB093DF85}"/>
              </a:ext>
            </a:extLst>
          </p:cNvPr>
          <p:cNvGrpSpPr>
            <a:grpSpLocks/>
          </p:cNvGrpSpPr>
          <p:nvPr/>
        </p:nvGrpSpPr>
        <p:grpSpPr bwMode="auto">
          <a:xfrm rot="1481091">
            <a:off x="3187700" y="3746019"/>
            <a:ext cx="5822950" cy="230188"/>
            <a:chOff x="1663146" y="3276918"/>
            <a:chExt cx="5823027" cy="229448"/>
          </a:xfrm>
        </p:grpSpPr>
        <p:sp>
          <p:nvSpPr>
            <p:cNvPr id="16" name="Isosceles Triangle 15">
              <a:extLst>
                <a:ext uri="{FF2B5EF4-FFF2-40B4-BE49-F238E27FC236}">
                  <a16:creationId xmlns:a16="http://schemas.microsoft.com/office/drawing/2014/main" id="{CC85C504-0C96-4999-8666-D8575014C35A}"/>
                </a:ext>
              </a:extLst>
            </p:cNvPr>
            <p:cNvSpPr/>
            <p:nvPr/>
          </p:nvSpPr>
          <p:spPr>
            <a:xfrm rot="16253204">
              <a:off x="1619147" y="3314218"/>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7" name="Rectangle 16">
              <a:extLst>
                <a:ext uri="{FF2B5EF4-FFF2-40B4-BE49-F238E27FC236}">
                  <a16:creationId xmlns:a16="http://schemas.microsoft.com/office/drawing/2014/main" id="{C4B6F845-4FD7-4E90-B343-0297A64F35DE}"/>
                </a:ext>
              </a:extLst>
            </p:cNvPr>
            <p:cNvSpPr/>
            <p:nvPr/>
          </p:nvSpPr>
          <p:spPr>
            <a:xfrm>
              <a:off x="1827585" y="3352657"/>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18" name="Isosceles Triangle 17">
              <a:extLst>
                <a:ext uri="{FF2B5EF4-FFF2-40B4-BE49-F238E27FC236}">
                  <a16:creationId xmlns:a16="http://schemas.microsoft.com/office/drawing/2014/main" id="{8E8583C2-A762-44B0-813B-404648A032BE}"/>
                </a:ext>
              </a:extLst>
            </p:cNvPr>
            <p:cNvSpPr/>
            <p:nvPr/>
          </p:nvSpPr>
          <p:spPr>
            <a:xfrm rot="5414350">
              <a:off x="7296102" y="331405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
        <p:nvSpPr>
          <p:cNvPr id="19" name="TextBox 36">
            <a:extLst>
              <a:ext uri="{FF2B5EF4-FFF2-40B4-BE49-F238E27FC236}">
                <a16:creationId xmlns:a16="http://schemas.microsoft.com/office/drawing/2014/main" id="{02769069-6C06-4578-9596-A7C29511AAF4}"/>
              </a:ext>
            </a:extLst>
          </p:cNvPr>
          <p:cNvSpPr txBox="1">
            <a:spLocks noChangeArrowheads="1"/>
          </p:cNvSpPr>
          <p:nvPr/>
        </p:nvSpPr>
        <p:spPr bwMode="auto">
          <a:xfrm>
            <a:off x="4018868" y="217487"/>
            <a:ext cx="40939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HIERARCHY OF VALUES</a:t>
            </a:r>
          </a:p>
          <a:p>
            <a:pPr algn="ctr" eaLnBrk="1" hangingPunct="1"/>
            <a:r>
              <a:rPr lang="en-US" altLang="en-US" sz="3200" b="1" dirty="0">
                <a:solidFill>
                  <a:srgbClr val="FFFF00"/>
                </a:solidFill>
                <a:latin typeface="Calibri" panose="020F0502020204030204" pitchFamily="34" charset="0"/>
              </a:rPr>
              <a:t>LOVE AND HATRED</a:t>
            </a:r>
          </a:p>
        </p:txBody>
      </p:sp>
      <p:sp>
        <p:nvSpPr>
          <p:cNvPr id="20" name="TextBox 37">
            <a:extLst>
              <a:ext uri="{FF2B5EF4-FFF2-40B4-BE49-F238E27FC236}">
                <a16:creationId xmlns:a16="http://schemas.microsoft.com/office/drawing/2014/main" id="{67A8D8EC-DD7C-49FD-9F74-920A2163FEBA}"/>
              </a:ext>
            </a:extLst>
          </p:cNvPr>
          <p:cNvSpPr txBox="1">
            <a:spLocks noChangeArrowheads="1"/>
          </p:cNvSpPr>
          <p:nvPr/>
        </p:nvSpPr>
        <p:spPr bwMode="auto">
          <a:xfrm>
            <a:off x="1835150" y="2733675"/>
            <a:ext cx="53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21" name="TextBox 38">
            <a:extLst>
              <a:ext uri="{FF2B5EF4-FFF2-40B4-BE49-F238E27FC236}">
                <a16:creationId xmlns:a16="http://schemas.microsoft.com/office/drawing/2014/main" id="{E084B38E-0954-4D0A-8205-505FD39C4D74}"/>
              </a:ext>
            </a:extLst>
          </p:cNvPr>
          <p:cNvSpPr txBox="1">
            <a:spLocks noChangeArrowheads="1"/>
          </p:cNvSpPr>
          <p:nvPr/>
        </p:nvSpPr>
        <p:spPr bwMode="auto">
          <a:xfrm>
            <a:off x="1704975"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2" name="TextBox 46">
            <a:extLst>
              <a:ext uri="{FF2B5EF4-FFF2-40B4-BE49-F238E27FC236}">
                <a16:creationId xmlns:a16="http://schemas.microsoft.com/office/drawing/2014/main" id="{F8F92183-F31E-4A2E-8FEA-3535463E305A}"/>
              </a:ext>
            </a:extLst>
          </p:cNvPr>
          <p:cNvSpPr txBox="1">
            <a:spLocks noChangeArrowheads="1"/>
          </p:cNvSpPr>
          <p:nvPr/>
        </p:nvSpPr>
        <p:spPr bwMode="auto">
          <a:xfrm>
            <a:off x="9558338" y="3505200"/>
            <a:ext cx="10652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23" name="TextBox 47">
            <a:extLst>
              <a:ext uri="{FF2B5EF4-FFF2-40B4-BE49-F238E27FC236}">
                <a16:creationId xmlns:a16="http://schemas.microsoft.com/office/drawing/2014/main" id="{42DCFCDA-B77A-4940-99B8-8B7A8368057B}"/>
              </a:ext>
            </a:extLst>
          </p:cNvPr>
          <p:cNvSpPr txBox="1">
            <a:spLocks noChangeArrowheads="1"/>
          </p:cNvSpPr>
          <p:nvPr/>
        </p:nvSpPr>
        <p:spPr bwMode="auto">
          <a:xfrm>
            <a:off x="9823450" y="2733675"/>
            <a:ext cx="53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24" name="TextBox 48">
            <a:extLst>
              <a:ext uri="{FF2B5EF4-FFF2-40B4-BE49-F238E27FC236}">
                <a16:creationId xmlns:a16="http://schemas.microsoft.com/office/drawing/2014/main" id="{23385A06-2576-4253-A847-75D7794213D1}"/>
              </a:ext>
            </a:extLst>
          </p:cNvPr>
          <p:cNvSpPr txBox="1">
            <a:spLocks noChangeArrowheads="1"/>
          </p:cNvSpPr>
          <p:nvPr/>
        </p:nvSpPr>
        <p:spPr bwMode="auto">
          <a:xfrm>
            <a:off x="9694863"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25" name="TextBox 50">
            <a:extLst>
              <a:ext uri="{FF2B5EF4-FFF2-40B4-BE49-F238E27FC236}">
                <a16:creationId xmlns:a16="http://schemas.microsoft.com/office/drawing/2014/main" id="{D735FE85-860D-4CFA-AA2D-6CB0F64383FA}"/>
              </a:ext>
            </a:extLst>
          </p:cNvPr>
          <p:cNvSpPr txBox="1">
            <a:spLocks noChangeArrowheads="1"/>
          </p:cNvSpPr>
          <p:nvPr/>
        </p:nvSpPr>
        <p:spPr bwMode="auto">
          <a:xfrm>
            <a:off x="8133413" y="1885890"/>
            <a:ext cx="2176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FF09"/>
                </a:solidFill>
                <a:latin typeface="Calibri" panose="020F0502020204030204" pitchFamily="34" charset="0"/>
              </a:rPr>
              <a:t>LOVED “Christians”</a:t>
            </a:r>
          </a:p>
        </p:txBody>
      </p:sp>
      <p:sp>
        <p:nvSpPr>
          <p:cNvPr id="26" name="TextBox 51">
            <a:extLst>
              <a:ext uri="{FF2B5EF4-FFF2-40B4-BE49-F238E27FC236}">
                <a16:creationId xmlns:a16="http://schemas.microsoft.com/office/drawing/2014/main" id="{23F97E5B-02EA-42F6-A2DC-229CE4794416}"/>
              </a:ext>
            </a:extLst>
          </p:cNvPr>
          <p:cNvSpPr txBox="1">
            <a:spLocks noChangeArrowheads="1"/>
          </p:cNvSpPr>
          <p:nvPr/>
        </p:nvSpPr>
        <p:spPr bwMode="auto">
          <a:xfrm>
            <a:off x="5048250" y="1905000"/>
            <a:ext cx="2133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WHAT HE ONCE PASSIONATELY</a:t>
            </a:r>
          </a:p>
          <a:p>
            <a:pPr algn="ctr" eaLnBrk="1" hangingPunct="1"/>
            <a:r>
              <a:rPr lang="en-US" altLang="en-US" sz="2000" dirty="0">
                <a:solidFill>
                  <a:srgbClr val="FF0000"/>
                </a:solidFill>
                <a:latin typeface="Calibri" panose="020F0502020204030204" pitchFamily="34" charset="0"/>
              </a:rPr>
              <a:t>HATED</a:t>
            </a:r>
          </a:p>
        </p:txBody>
      </p:sp>
      <p:sp>
        <p:nvSpPr>
          <p:cNvPr id="27" name="TextBox 52">
            <a:extLst>
              <a:ext uri="{FF2B5EF4-FFF2-40B4-BE49-F238E27FC236}">
                <a16:creationId xmlns:a16="http://schemas.microsoft.com/office/drawing/2014/main" id="{B962DD01-968B-43DC-8842-E6E66B72C89D}"/>
              </a:ext>
            </a:extLst>
          </p:cNvPr>
          <p:cNvSpPr txBox="1">
            <a:spLocks noChangeArrowheads="1"/>
          </p:cNvSpPr>
          <p:nvPr/>
        </p:nvSpPr>
        <p:spPr bwMode="auto">
          <a:xfrm>
            <a:off x="1637506" y="1886919"/>
            <a:ext cx="3115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FF09"/>
                </a:solidFill>
                <a:latin typeface="Calibri" panose="020F0502020204030204" pitchFamily="34" charset="0"/>
              </a:rPr>
              <a:t>LOVED “Self-Righteousness”</a:t>
            </a:r>
          </a:p>
        </p:txBody>
      </p:sp>
      <p:sp>
        <p:nvSpPr>
          <p:cNvPr id="28" name="TextBox 53">
            <a:extLst>
              <a:ext uri="{FF2B5EF4-FFF2-40B4-BE49-F238E27FC236}">
                <a16:creationId xmlns:a16="http://schemas.microsoft.com/office/drawing/2014/main" id="{F9F1098A-47A3-4C9D-8E92-6AC9AB8929C1}"/>
              </a:ext>
            </a:extLst>
          </p:cNvPr>
          <p:cNvSpPr txBox="1">
            <a:spLocks noChangeArrowheads="1"/>
          </p:cNvSpPr>
          <p:nvPr/>
        </p:nvSpPr>
        <p:spPr bwMode="auto">
          <a:xfrm>
            <a:off x="1754188" y="5540375"/>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HATED</a:t>
            </a:r>
          </a:p>
          <a:p>
            <a:pPr algn="ctr" eaLnBrk="1" hangingPunct="1"/>
            <a:r>
              <a:rPr lang="en-US" altLang="en-US" sz="2000">
                <a:solidFill>
                  <a:srgbClr val="FFFF09"/>
                </a:solidFill>
                <a:latin typeface="Calibri" panose="020F0502020204030204" pitchFamily="34" charset="0"/>
              </a:rPr>
              <a:t>“Self-Righteousness”</a:t>
            </a:r>
          </a:p>
        </p:txBody>
      </p:sp>
      <p:sp>
        <p:nvSpPr>
          <p:cNvPr id="29" name="TextBox 55">
            <a:extLst>
              <a:ext uri="{FF2B5EF4-FFF2-40B4-BE49-F238E27FC236}">
                <a16:creationId xmlns:a16="http://schemas.microsoft.com/office/drawing/2014/main" id="{E9A17949-337B-410E-B34D-AB2508D6391E}"/>
              </a:ext>
            </a:extLst>
          </p:cNvPr>
          <p:cNvSpPr txBox="1">
            <a:spLocks noChangeArrowheads="1"/>
          </p:cNvSpPr>
          <p:nvPr/>
        </p:nvSpPr>
        <p:spPr bwMode="auto">
          <a:xfrm>
            <a:off x="5029200" y="1508780"/>
            <a:ext cx="22129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FF0000"/>
                </a:solidFill>
                <a:latin typeface="Calibri" panose="020F0502020204030204" pitchFamily="34" charset="0"/>
              </a:rPr>
              <a:t>Saul of Tarsus</a:t>
            </a:r>
          </a:p>
        </p:txBody>
      </p:sp>
      <p:sp>
        <p:nvSpPr>
          <p:cNvPr id="30" name="TextBox 36">
            <a:extLst>
              <a:ext uri="{FF2B5EF4-FFF2-40B4-BE49-F238E27FC236}">
                <a16:creationId xmlns:a16="http://schemas.microsoft.com/office/drawing/2014/main" id="{50BBDE71-4579-4BA9-BA4F-835F40594EEF}"/>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31" name="TextBox 1">
            <a:extLst>
              <a:ext uri="{FF2B5EF4-FFF2-40B4-BE49-F238E27FC236}">
                <a16:creationId xmlns:a16="http://schemas.microsoft.com/office/drawing/2014/main" id="{0D53E3E3-3360-4A7A-B34A-7A49E0170546}"/>
              </a:ext>
            </a:extLst>
          </p:cNvPr>
          <p:cNvSpPr txBox="1">
            <a:spLocks noChangeArrowheads="1"/>
          </p:cNvSpPr>
          <p:nvPr/>
        </p:nvSpPr>
        <p:spPr bwMode="auto">
          <a:xfrm>
            <a:off x="3581400" y="6367463"/>
            <a:ext cx="510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graphicFrame>
        <p:nvGraphicFramePr>
          <p:cNvPr id="32" name="Object 31">
            <a:extLst>
              <a:ext uri="{FF2B5EF4-FFF2-40B4-BE49-F238E27FC236}">
                <a16:creationId xmlns:a16="http://schemas.microsoft.com/office/drawing/2014/main" id="{B8CA6E5D-69C1-4A85-BF4A-20A44A2630B9}"/>
              </a:ext>
            </a:extLst>
          </p:cNvPr>
          <p:cNvGraphicFramePr>
            <a:graphicFrameLocks noChangeAspect="1"/>
          </p:cNvGraphicFramePr>
          <p:nvPr>
            <p:extLst>
              <p:ext uri="{D42A27DB-BD31-4B8C-83A1-F6EECF244321}">
                <p14:modId xmlns:p14="http://schemas.microsoft.com/office/powerpoint/2010/main" val="4138593129"/>
              </p:ext>
            </p:extLst>
          </p:nvPr>
        </p:nvGraphicFramePr>
        <p:xfrm>
          <a:off x="2355027" y="360656"/>
          <a:ext cx="1270000" cy="1498600"/>
        </p:xfrm>
        <a:graphic>
          <a:graphicData uri="http://schemas.openxmlformats.org/presentationml/2006/ole">
            <mc:AlternateContent xmlns:mc="http://schemas.openxmlformats.org/markup-compatibility/2006">
              <mc:Choice xmlns:v="urn:schemas-microsoft-com:vml" Requires="v">
                <p:oleObj r:id="rId2" imgW="1269720" imgH="1498320" progId="">
                  <p:embed/>
                </p:oleObj>
              </mc:Choice>
              <mc:Fallback>
                <p:oleObj r:id="rId2" imgW="1269720" imgH="1498320" progId="">
                  <p:embed/>
                  <p:pic>
                    <p:nvPicPr>
                      <p:cNvPr id="5" name="Object 4"/>
                      <p:cNvPicPr/>
                      <p:nvPr/>
                    </p:nvPicPr>
                    <p:blipFill>
                      <a:blip r:embed="rId3"/>
                      <a:stretch>
                        <a:fillRect/>
                      </a:stretch>
                    </p:blipFill>
                    <p:spPr>
                      <a:xfrm>
                        <a:off x="2355027" y="360656"/>
                        <a:ext cx="1270000" cy="1498600"/>
                      </a:xfrm>
                      <a:prstGeom prst="rect">
                        <a:avLst/>
                      </a:prstGeom>
                    </p:spPr>
                  </p:pic>
                </p:oleObj>
              </mc:Fallback>
            </mc:AlternateContent>
          </a:graphicData>
        </a:graphic>
      </p:graphicFrame>
    </p:spTree>
    <p:extLst>
      <p:ext uri="{BB962C8B-B14F-4D97-AF65-F5344CB8AC3E}">
        <p14:creationId xmlns:p14="http://schemas.microsoft.com/office/powerpoint/2010/main" val="371415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2</a:t>
            </a:fld>
            <a:endParaRPr lang="en-US" altLang="en-US" dirty="0"/>
          </a:p>
        </p:txBody>
      </p:sp>
      <p:pic>
        <p:nvPicPr>
          <p:cNvPr id="7" name="Picture 8">
            <a:extLst>
              <a:ext uri="{FF2B5EF4-FFF2-40B4-BE49-F238E27FC236}">
                <a16:creationId xmlns:a16="http://schemas.microsoft.com/office/drawing/2014/main" id="{F44D0E65-F675-4447-A6D1-C886D16E1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625" y="1495425"/>
            <a:ext cx="38100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a:extLst>
              <a:ext uri="{FF2B5EF4-FFF2-40B4-BE49-F238E27FC236}">
                <a16:creationId xmlns:a16="http://schemas.microsoft.com/office/drawing/2014/main" id="{3CC5B3EB-2A82-41C1-8AFA-9DE005DDB003}"/>
              </a:ext>
            </a:extLst>
          </p:cNvPr>
          <p:cNvSpPr txBox="1">
            <a:spLocks noChangeArrowheads="1"/>
          </p:cNvSpPr>
          <p:nvPr/>
        </p:nvSpPr>
        <p:spPr bwMode="auto">
          <a:xfrm>
            <a:off x="883596" y="5302706"/>
            <a:ext cx="1188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rabicParenBoth"/>
            </a:pPr>
            <a:r>
              <a:rPr lang="en-US" altLang="en-US" sz="2400" dirty="0">
                <a:latin typeface="+mn-lt"/>
              </a:rPr>
              <a:t>Whatever promotes, sustains and enhances the </a:t>
            </a:r>
            <a:r>
              <a:rPr lang="en-US" altLang="en-US" sz="2400" b="1" dirty="0">
                <a:solidFill>
                  <a:srgbClr val="00B050"/>
                </a:solidFill>
                <a:latin typeface="+mn-lt"/>
              </a:rPr>
              <a:t>LIFE</a:t>
            </a:r>
            <a:r>
              <a:rPr lang="en-US" altLang="en-US" sz="2400" dirty="0">
                <a:latin typeface="+mn-lt"/>
              </a:rPr>
              <a:t> of the Mouse is </a:t>
            </a:r>
            <a:r>
              <a:rPr lang="en-US" altLang="en-US" sz="2400" b="1" dirty="0">
                <a:solidFill>
                  <a:srgbClr val="00B050"/>
                </a:solidFill>
                <a:latin typeface="+mn-lt"/>
              </a:rPr>
              <a:t>THE GOOD</a:t>
            </a:r>
          </a:p>
          <a:p>
            <a:pPr algn="just" eaLnBrk="1" hangingPunct="1">
              <a:spcBef>
                <a:spcPct val="0"/>
              </a:spcBef>
              <a:buFontTx/>
              <a:buAutoNum type="arabicParenBoth"/>
            </a:pPr>
            <a:r>
              <a:rPr lang="en-US" altLang="en-US" sz="2400" dirty="0">
                <a:latin typeface="+mn-lt"/>
              </a:rPr>
              <a:t>Whatever threatens, hampers, or diminishes the </a:t>
            </a:r>
            <a:r>
              <a:rPr lang="en-US" altLang="en-US" sz="2400" b="1" dirty="0">
                <a:solidFill>
                  <a:srgbClr val="00B050"/>
                </a:solidFill>
                <a:latin typeface="+mn-lt"/>
              </a:rPr>
              <a:t>LIFE</a:t>
            </a:r>
            <a:r>
              <a:rPr lang="en-US" altLang="en-US" sz="2400" dirty="0">
                <a:latin typeface="+mn-lt"/>
              </a:rPr>
              <a:t> of the Mouse is </a:t>
            </a:r>
            <a:r>
              <a:rPr lang="en-US" altLang="en-US" sz="2400" b="1" dirty="0">
                <a:solidFill>
                  <a:srgbClr val="FF0000"/>
                </a:solidFill>
                <a:latin typeface="+mn-lt"/>
              </a:rPr>
              <a:t>THE EVIL</a:t>
            </a:r>
          </a:p>
        </p:txBody>
      </p:sp>
      <p:grpSp>
        <p:nvGrpSpPr>
          <p:cNvPr id="9" name="Group 10">
            <a:extLst>
              <a:ext uri="{FF2B5EF4-FFF2-40B4-BE49-F238E27FC236}">
                <a16:creationId xmlns:a16="http://schemas.microsoft.com/office/drawing/2014/main" id="{F27854C4-DCCF-48E4-99ED-F90E73D4E21B}"/>
              </a:ext>
            </a:extLst>
          </p:cNvPr>
          <p:cNvGrpSpPr>
            <a:grpSpLocks/>
          </p:cNvGrpSpPr>
          <p:nvPr/>
        </p:nvGrpSpPr>
        <p:grpSpPr bwMode="auto">
          <a:xfrm>
            <a:off x="2155825" y="2346325"/>
            <a:ext cx="2286000" cy="2346325"/>
            <a:chOff x="144" y="2270"/>
            <a:chExt cx="1440" cy="1478"/>
          </a:xfrm>
        </p:grpSpPr>
        <p:pic>
          <p:nvPicPr>
            <p:cNvPr id="10" name="Picture 11">
              <a:extLst>
                <a:ext uri="{FF2B5EF4-FFF2-40B4-BE49-F238E27FC236}">
                  <a16:creationId xmlns:a16="http://schemas.microsoft.com/office/drawing/2014/main" id="{F7EECAC2-1A7E-40B9-82F0-FFB7DC74F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2668"/>
              <a:ext cx="144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a:extLst>
                <a:ext uri="{FF2B5EF4-FFF2-40B4-BE49-F238E27FC236}">
                  <a16:creationId xmlns:a16="http://schemas.microsoft.com/office/drawing/2014/main" id="{1CA952C4-4012-4300-8812-A27C171974B1}"/>
                </a:ext>
              </a:extLst>
            </p:cNvPr>
            <p:cNvSpPr txBox="1">
              <a:spLocks noChangeArrowheads="1"/>
            </p:cNvSpPr>
            <p:nvPr/>
          </p:nvSpPr>
          <p:spPr bwMode="auto">
            <a:xfrm>
              <a:off x="150" y="2270"/>
              <a:ext cx="114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solidFill>
                    <a:srgbClr val="00B050"/>
                  </a:solidFill>
                  <a:latin typeface="Avenir LT Std 45 Book"/>
                </a:rPr>
                <a:t>CHEESE</a:t>
              </a:r>
            </a:p>
            <a:p>
              <a:pPr algn="ctr" eaLnBrk="1" hangingPunct="1">
                <a:spcBef>
                  <a:spcPct val="0"/>
                </a:spcBef>
                <a:buFontTx/>
                <a:buNone/>
              </a:pPr>
              <a:r>
                <a:rPr lang="en-US" altLang="en-US" sz="2400" b="1" dirty="0">
                  <a:solidFill>
                    <a:srgbClr val="00B050"/>
                  </a:solidFill>
                  <a:latin typeface="Avenir LT Std 45 Book"/>
                </a:rPr>
                <a:t>THE GOOD</a:t>
              </a:r>
            </a:p>
          </p:txBody>
        </p:sp>
      </p:grpSp>
      <p:pic>
        <p:nvPicPr>
          <p:cNvPr id="12" name="Picture 4">
            <a:extLst>
              <a:ext uri="{FF2B5EF4-FFF2-40B4-BE49-F238E27FC236}">
                <a16:creationId xmlns:a16="http://schemas.microsoft.com/office/drawing/2014/main" id="{2D52792C-3B03-443C-AD31-7A33C43FD9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2875" y="3154363"/>
            <a:ext cx="3362325"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2D2DAC43-F116-4EE4-8282-71750FBF95D5}"/>
              </a:ext>
            </a:extLst>
          </p:cNvPr>
          <p:cNvSpPr txBox="1">
            <a:spLocks noChangeArrowheads="1"/>
          </p:cNvSpPr>
          <p:nvPr/>
        </p:nvSpPr>
        <p:spPr bwMode="auto">
          <a:xfrm>
            <a:off x="8266113" y="22098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FF0000"/>
                </a:solidFill>
                <a:latin typeface="Avenir LT Std 45 Book"/>
              </a:rPr>
              <a:t>MOUSETRAP</a:t>
            </a:r>
          </a:p>
          <a:p>
            <a:pPr algn="ctr" eaLnBrk="1" hangingPunct="1">
              <a:spcBef>
                <a:spcPct val="0"/>
              </a:spcBef>
              <a:buFontTx/>
              <a:buNone/>
            </a:pPr>
            <a:r>
              <a:rPr lang="en-US" altLang="en-US" sz="2400" dirty="0">
                <a:solidFill>
                  <a:srgbClr val="FF0000"/>
                </a:solidFill>
                <a:latin typeface="Avenir LT Std 45 Book"/>
              </a:rPr>
              <a:t>THE EVIL</a:t>
            </a:r>
          </a:p>
        </p:txBody>
      </p:sp>
      <p:sp>
        <p:nvSpPr>
          <p:cNvPr id="15" name="Text Box 4">
            <a:extLst>
              <a:ext uri="{FF2B5EF4-FFF2-40B4-BE49-F238E27FC236}">
                <a16:creationId xmlns:a16="http://schemas.microsoft.com/office/drawing/2014/main" id="{22072B97-2F20-475C-B956-F512A2F3752F}"/>
              </a:ext>
            </a:extLst>
          </p:cNvPr>
          <p:cNvSpPr txBox="1">
            <a:spLocks noChangeArrowheads="1"/>
          </p:cNvSpPr>
          <p:nvPr/>
        </p:nvSpPr>
        <p:spPr bwMode="auto">
          <a:xfrm>
            <a:off x="-38100" y="-33992"/>
            <a:ext cx="12268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dirty="0">
                <a:solidFill>
                  <a:srgbClr val="333333"/>
                </a:solidFill>
                <a:latin typeface="Avenir LT Std 45 Book"/>
              </a:rPr>
              <a:t>INTRINSICISM</a:t>
            </a:r>
          </a:p>
          <a:p>
            <a:pPr algn="ctr" eaLnBrk="1" hangingPunct="1">
              <a:spcBef>
                <a:spcPct val="0"/>
              </a:spcBef>
              <a:buFontTx/>
              <a:buNone/>
            </a:pPr>
            <a:r>
              <a:rPr lang="en-US" altLang="en-US" sz="4000" dirty="0">
                <a:solidFill>
                  <a:srgbClr val="333333"/>
                </a:solidFill>
                <a:latin typeface="Avenir LT Std 45 Book"/>
              </a:rPr>
              <a:t>“THE FORGOTTEN MOUSETRAP”</a:t>
            </a:r>
          </a:p>
        </p:txBody>
      </p:sp>
    </p:spTree>
    <p:extLst>
      <p:ext uri="{BB962C8B-B14F-4D97-AF65-F5344CB8AC3E}">
        <p14:creationId xmlns:p14="http://schemas.microsoft.com/office/powerpoint/2010/main" val="22359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20</a:t>
            </a:fld>
            <a:endParaRPr lang="en-US" dirty="0"/>
          </a:p>
        </p:txBody>
      </p:sp>
      <p:sp>
        <p:nvSpPr>
          <p:cNvPr id="5" name="Isosceles Triangle 4">
            <a:extLst>
              <a:ext uri="{FF2B5EF4-FFF2-40B4-BE49-F238E27FC236}">
                <a16:creationId xmlns:a16="http://schemas.microsoft.com/office/drawing/2014/main" id="{5231D1DC-C3B7-4552-B609-91CFC6C1BF72}"/>
              </a:ext>
            </a:extLst>
          </p:cNvPr>
          <p:cNvSpPr/>
          <p:nvPr/>
        </p:nvSpPr>
        <p:spPr>
          <a:xfrm>
            <a:off x="5873750" y="3978275"/>
            <a:ext cx="457200" cy="1130300"/>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sp>
        <p:nvSpPr>
          <p:cNvPr id="6" name="TextBox 8">
            <a:extLst>
              <a:ext uri="{FF2B5EF4-FFF2-40B4-BE49-F238E27FC236}">
                <a16:creationId xmlns:a16="http://schemas.microsoft.com/office/drawing/2014/main" id="{84F39A1E-E2D9-448E-B641-9A4EBC872EF7}"/>
              </a:ext>
            </a:extLst>
          </p:cNvPr>
          <p:cNvSpPr txBox="1">
            <a:spLocks noChangeArrowheads="1"/>
          </p:cNvSpPr>
          <p:nvPr/>
        </p:nvSpPr>
        <p:spPr bwMode="auto">
          <a:xfrm>
            <a:off x="8526463" y="5540375"/>
            <a:ext cx="142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HATED</a:t>
            </a:r>
          </a:p>
          <a:p>
            <a:pPr algn="ctr" eaLnBrk="1" hangingPunct="1"/>
            <a:r>
              <a:rPr lang="en-US" altLang="en-US" sz="2000">
                <a:solidFill>
                  <a:srgbClr val="FFFF09"/>
                </a:solidFill>
                <a:latin typeface="Calibri" panose="020F0502020204030204" pitchFamily="34" charset="0"/>
              </a:rPr>
              <a:t>“Christians”</a:t>
            </a:r>
          </a:p>
        </p:txBody>
      </p:sp>
      <p:cxnSp>
        <p:nvCxnSpPr>
          <p:cNvPr id="7" name="Straight Connector 6">
            <a:extLst>
              <a:ext uri="{FF2B5EF4-FFF2-40B4-BE49-F238E27FC236}">
                <a16:creationId xmlns:a16="http://schemas.microsoft.com/office/drawing/2014/main" id="{0AFC3D90-7F6F-4F8B-84C9-508B1F79BCD9}"/>
              </a:ext>
            </a:extLst>
          </p:cNvPr>
          <p:cNvCxnSpPr/>
          <p:nvPr/>
        </p:nvCxnSpPr>
        <p:spPr>
          <a:xfrm>
            <a:off x="1524000" y="3837215"/>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TextBox 20">
            <a:extLst>
              <a:ext uri="{FF2B5EF4-FFF2-40B4-BE49-F238E27FC236}">
                <a16:creationId xmlns:a16="http://schemas.microsoft.com/office/drawing/2014/main" id="{D34BB0EC-2549-4009-9B88-67D5793A1FFC}"/>
              </a:ext>
            </a:extLst>
          </p:cNvPr>
          <p:cNvSpPr txBox="1">
            <a:spLocks noChangeArrowheads="1"/>
          </p:cNvSpPr>
          <p:nvPr/>
        </p:nvSpPr>
        <p:spPr bwMode="auto">
          <a:xfrm>
            <a:off x="1568450" y="3526065"/>
            <a:ext cx="10652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9" name="TextBox 8">
            <a:extLst>
              <a:ext uri="{FF2B5EF4-FFF2-40B4-BE49-F238E27FC236}">
                <a16:creationId xmlns:a16="http://schemas.microsoft.com/office/drawing/2014/main" id="{C8599576-F9AE-48A6-A94D-A28B570837C2}"/>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1" name="TextBox 10">
            <a:extLst>
              <a:ext uri="{FF2B5EF4-FFF2-40B4-BE49-F238E27FC236}">
                <a16:creationId xmlns:a16="http://schemas.microsoft.com/office/drawing/2014/main" id="{89FD89AD-395D-4522-ABE0-5448F8C0767F}"/>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2" name="TextBox 36">
            <a:extLst>
              <a:ext uri="{FF2B5EF4-FFF2-40B4-BE49-F238E27FC236}">
                <a16:creationId xmlns:a16="http://schemas.microsoft.com/office/drawing/2014/main" id="{DCCE7CCB-CD8A-4AF8-99FE-2A1A1C6062F7}"/>
              </a:ext>
            </a:extLst>
          </p:cNvPr>
          <p:cNvSpPr txBox="1">
            <a:spLocks noChangeArrowheads="1"/>
          </p:cNvSpPr>
          <p:nvPr/>
        </p:nvSpPr>
        <p:spPr bwMode="auto">
          <a:xfrm>
            <a:off x="4018868" y="228600"/>
            <a:ext cx="40939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HIERARCHY OF VALUES</a:t>
            </a:r>
          </a:p>
          <a:p>
            <a:pPr algn="ctr" eaLnBrk="1" hangingPunct="1"/>
            <a:r>
              <a:rPr lang="en-US" altLang="en-US" sz="3200" b="1" dirty="0">
                <a:solidFill>
                  <a:srgbClr val="FFFF00"/>
                </a:solidFill>
                <a:latin typeface="Calibri" panose="020F0502020204030204" pitchFamily="34" charset="0"/>
              </a:rPr>
              <a:t>LOVE AND HATRED</a:t>
            </a:r>
          </a:p>
        </p:txBody>
      </p:sp>
      <p:sp>
        <p:nvSpPr>
          <p:cNvPr id="13" name="TextBox 37">
            <a:extLst>
              <a:ext uri="{FF2B5EF4-FFF2-40B4-BE49-F238E27FC236}">
                <a16:creationId xmlns:a16="http://schemas.microsoft.com/office/drawing/2014/main" id="{3BEC530B-7487-439C-9C04-E75C78D7ACFF}"/>
              </a:ext>
            </a:extLst>
          </p:cNvPr>
          <p:cNvSpPr txBox="1">
            <a:spLocks noChangeArrowheads="1"/>
          </p:cNvSpPr>
          <p:nvPr/>
        </p:nvSpPr>
        <p:spPr bwMode="auto">
          <a:xfrm>
            <a:off x="1835150" y="2733675"/>
            <a:ext cx="530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14" name="TextBox 38">
            <a:extLst>
              <a:ext uri="{FF2B5EF4-FFF2-40B4-BE49-F238E27FC236}">
                <a16:creationId xmlns:a16="http://schemas.microsoft.com/office/drawing/2014/main" id="{C3F9D6A3-B325-449D-8404-0E0D24497894}"/>
              </a:ext>
            </a:extLst>
          </p:cNvPr>
          <p:cNvSpPr txBox="1">
            <a:spLocks noChangeArrowheads="1"/>
          </p:cNvSpPr>
          <p:nvPr/>
        </p:nvSpPr>
        <p:spPr bwMode="auto">
          <a:xfrm>
            <a:off x="1704975"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15" name="TextBox 46">
            <a:extLst>
              <a:ext uri="{FF2B5EF4-FFF2-40B4-BE49-F238E27FC236}">
                <a16:creationId xmlns:a16="http://schemas.microsoft.com/office/drawing/2014/main" id="{55B02A43-0604-4B63-9446-284414A1B27C}"/>
              </a:ext>
            </a:extLst>
          </p:cNvPr>
          <p:cNvSpPr txBox="1">
            <a:spLocks noChangeArrowheads="1"/>
          </p:cNvSpPr>
          <p:nvPr/>
        </p:nvSpPr>
        <p:spPr bwMode="auto">
          <a:xfrm>
            <a:off x="9558338" y="3526065"/>
            <a:ext cx="10652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6" name="TextBox 47">
            <a:extLst>
              <a:ext uri="{FF2B5EF4-FFF2-40B4-BE49-F238E27FC236}">
                <a16:creationId xmlns:a16="http://schemas.microsoft.com/office/drawing/2014/main" id="{10D4D58E-ADBD-4663-82A7-908143AC28C8}"/>
              </a:ext>
            </a:extLst>
          </p:cNvPr>
          <p:cNvSpPr txBox="1">
            <a:spLocks noChangeArrowheads="1"/>
          </p:cNvSpPr>
          <p:nvPr/>
        </p:nvSpPr>
        <p:spPr bwMode="auto">
          <a:xfrm>
            <a:off x="9823450" y="2733675"/>
            <a:ext cx="531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LIKE</a:t>
            </a:r>
          </a:p>
        </p:txBody>
      </p:sp>
      <p:sp>
        <p:nvSpPr>
          <p:cNvPr id="17" name="TextBox 48">
            <a:extLst>
              <a:ext uri="{FF2B5EF4-FFF2-40B4-BE49-F238E27FC236}">
                <a16:creationId xmlns:a16="http://schemas.microsoft.com/office/drawing/2014/main" id="{593AAF2D-CB34-4D6D-B8C2-BCA36CB55B3D}"/>
              </a:ext>
            </a:extLst>
          </p:cNvPr>
          <p:cNvSpPr txBox="1">
            <a:spLocks noChangeArrowheads="1"/>
          </p:cNvSpPr>
          <p:nvPr/>
        </p:nvSpPr>
        <p:spPr bwMode="auto">
          <a:xfrm>
            <a:off x="9694863" y="4278313"/>
            <a:ext cx="803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a:solidFill>
                  <a:srgbClr val="FFFF09"/>
                </a:solidFill>
                <a:latin typeface="Calibri" panose="020F0502020204030204" pitchFamily="34" charset="0"/>
              </a:rPr>
              <a:t>DISLIKE</a:t>
            </a:r>
          </a:p>
        </p:txBody>
      </p:sp>
      <p:sp>
        <p:nvSpPr>
          <p:cNvPr id="18" name="TextBox 50">
            <a:extLst>
              <a:ext uri="{FF2B5EF4-FFF2-40B4-BE49-F238E27FC236}">
                <a16:creationId xmlns:a16="http://schemas.microsoft.com/office/drawing/2014/main" id="{DB471B86-8CBA-4372-88EB-7954EC9E1154}"/>
              </a:ext>
            </a:extLst>
          </p:cNvPr>
          <p:cNvSpPr txBox="1">
            <a:spLocks noChangeArrowheads="1"/>
          </p:cNvSpPr>
          <p:nvPr/>
        </p:nvSpPr>
        <p:spPr bwMode="auto">
          <a:xfrm>
            <a:off x="8133413" y="1885890"/>
            <a:ext cx="21767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FF09"/>
                </a:solidFill>
                <a:latin typeface="Calibri" panose="020F0502020204030204" pitchFamily="34" charset="0"/>
              </a:rPr>
              <a:t>LOVED “Christians”</a:t>
            </a:r>
          </a:p>
        </p:txBody>
      </p:sp>
      <p:sp>
        <p:nvSpPr>
          <p:cNvPr id="19" name="TextBox 52">
            <a:extLst>
              <a:ext uri="{FF2B5EF4-FFF2-40B4-BE49-F238E27FC236}">
                <a16:creationId xmlns:a16="http://schemas.microsoft.com/office/drawing/2014/main" id="{EE5A06E4-AD38-4483-AEC2-7DCDF0F89EBF}"/>
              </a:ext>
            </a:extLst>
          </p:cNvPr>
          <p:cNvSpPr txBox="1">
            <a:spLocks noChangeArrowheads="1"/>
          </p:cNvSpPr>
          <p:nvPr/>
        </p:nvSpPr>
        <p:spPr bwMode="auto">
          <a:xfrm>
            <a:off x="1639929" y="1885890"/>
            <a:ext cx="3115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FF09"/>
                </a:solidFill>
                <a:latin typeface="Calibri" panose="020F0502020204030204" pitchFamily="34" charset="0"/>
              </a:rPr>
              <a:t>LOVED “Self-Righteousness”</a:t>
            </a:r>
          </a:p>
        </p:txBody>
      </p:sp>
      <p:sp>
        <p:nvSpPr>
          <p:cNvPr id="20" name="TextBox 53">
            <a:extLst>
              <a:ext uri="{FF2B5EF4-FFF2-40B4-BE49-F238E27FC236}">
                <a16:creationId xmlns:a16="http://schemas.microsoft.com/office/drawing/2014/main" id="{8A6320D8-FCDB-4391-A950-7EC012C41DF7}"/>
              </a:ext>
            </a:extLst>
          </p:cNvPr>
          <p:cNvSpPr txBox="1">
            <a:spLocks noChangeArrowheads="1"/>
          </p:cNvSpPr>
          <p:nvPr/>
        </p:nvSpPr>
        <p:spPr bwMode="auto">
          <a:xfrm>
            <a:off x="1754188" y="5540375"/>
            <a:ext cx="236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FF09"/>
                </a:solidFill>
                <a:latin typeface="Calibri" panose="020F0502020204030204" pitchFamily="34" charset="0"/>
              </a:rPr>
              <a:t>HATED</a:t>
            </a:r>
          </a:p>
          <a:p>
            <a:pPr algn="ctr" eaLnBrk="1" hangingPunct="1"/>
            <a:r>
              <a:rPr lang="en-US" altLang="en-US" sz="2000">
                <a:solidFill>
                  <a:srgbClr val="FFFF09"/>
                </a:solidFill>
                <a:latin typeface="Calibri" panose="020F0502020204030204" pitchFamily="34" charset="0"/>
              </a:rPr>
              <a:t>“Self-Righteousness”</a:t>
            </a:r>
          </a:p>
        </p:txBody>
      </p:sp>
      <p:sp>
        <p:nvSpPr>
          <p:cNvPr id="21" name="TextBox 55">
            <a:extLst>
              <a:ext uri="{FF2B5EF4-FFF2-40B4-BE49-F238E27FC236}">
                <a16:creationId xmlns:a16="http://schemas.microsoft.com/office/drawing/2014/main" id="{DE17CBA2-5F13-442F-8670-C8FD42CDDEEF}"/>
              </a:ext>
            </a:extLst>
          </p:cNvPr>
          <p:cNvSpPr txBox="1">
            <a:spLocks noChangeArrowheads="1"/>
          </p:cNvSpPr>
          <p:nvPr/>
        </p:nvSpPr>
        <p:spPr bwMode="auto">
          <a:xfrm>
            <a:off x="4642313" y="1462276"/>
            <a:ext cx="3198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FF00"/>
                </a:solidFill>
                <a:latin typeface="Calibri" panose="020F0502020204030204" pitchFamily="34" charset="0"/>
              </a:rPr>
              <a:t>Saul of Tarsus = Paul</a:t>
            </a:r>
          </a:p>
        </p:txBody>
      </p:sp>
      <p:sp>
        <p:nvSpPr>
          <p:cNvPr id="22" name="TextBox 36">
            <a:extLst>
              <a:ext uri="{FF2B5EF4-FFF2-40B4-BE49-F238E27FC236}">
                <a16:creationId xmlns:a16="http://schemas.microsoft.com/office/drawing/2014/main" id="{4F9AFA8A-D257-4560-B27B-30C401BCFFAC}"/>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3" name="TextBox 1">
            <a:extLst>
              <a:ext uri="{FF2B5EF4-FFF2-40B4-BE49-F238E27FC236}">
                <a16:creationId xmlns:a16="http://schemas.microsoft.com/office/drawing/2014/main" id="{BFD7C290-2F61-4078-B530-520C3DF9EFCB}"/>
              </a:ext>
            </a:extLst>
          </p:cNvPr>
          <p:cNvSpPr txBox="1">
            <a:spLocks noChangeArrowheads="1"/>
          </p:cNvSpPr>
          <p:nvPr/>
        </p:nvSpPr>
        <p:spPr bwMode="auto">
          <a:xfrm>
            <a:off x="3581400" y="6367463"/>
            <a:ext cx="510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grpSp>
        <p:nvGrpSpPr>
          <p:cNvPr id="24" name="Group 23">
            <a:extLst>
              <a:ext uri="{FF2B5EF4-FFF2-40B4-BE49-F238E27FC236}">
                <a16:creationId xmlns:a16="http://schemas.microsoft.com/office/drawing/2014/main" id="{4C14C143-1F15-45DB-9F08-A740BB6A33FC}"/>
              </a:ext>
            </a:extLst>
          </p:cNvPr>
          <p:cNvGrpSpPr>
            <a:grpSpLocks/>
          </p:cNvGrpSpPr>
          <p:nvPr/>
        </p:nvGrpSpPr>
        <p:grpSpPr bwMode="auto">
          <a:xfrm rot="20105939">
            <a:off x="3187700" y="3812429"/>
            <a:ext cx="5822950" cy="230188"/>
            <a:chOff x="1663146" y="3276918"/>
            <a:chExt cx="5823027" cy="229448"/>
          </a:xfrm>
        </p:grpSpPr>
        <p:sp>
          <p:nvSpPr>
            <p:cNvPr id="25" name="Isosceles Triangle 24">
              <a:extLst>
                <a:ext uri="{FF2B5EF4-FFF2-40B4-BE49-F238E27FC236}">
                  <a16:creationId xmlns:a16="http://schemas.microsoft.com/office/drawing/2014/main" id="{B184C3BE-5B22-4017-8D51-9D8F9DA2AC0A}"/>
                </a:ext>
              </a:extLst>
            </p:cNvPr>
            <p:cNvSpPr/>
            <p:nvPr/>
          </p:nvSpPr>
          <p:spPr>
            <a:xfrm rot="16253204">
              <a:off x="1621553" y="331441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a:extLst>
                <a:ext uri="{FF2B5EF4-FFF2-40B4-BE49-F238E27FC236}">
                  <a16:creationId xmlns:a16="http://schemas.microsoft.com/office/drawing/2014/main" id="{A44B0CF4-EFB5-4619-8E6F-046328E15A92}"/>
                </a:ext>
              </a:extLst>
            </p:cNvPr>
            <p:cNvSpPr/>
            <p:nvPr/>
          </p:nvSpPr>
          <p:spPr>
            <a:xfrm>
              <a:off x="1812285" y="3333221"/>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Isosceles Triangle 26">
              <a:extLst>
                <a:ext uri="{FF2B5EF4-FFF2-40B4-BE49-F238E27FC236}">
                  <a16:creationId xmlns:a16="http://schemas.microsoft.com/office/drawing/2014/main" id="{433878E1-C73B-4E01-B29E-86FBBA9FD3BE}"/>
                </a:ext>
              </a:extLst>
            </p:cNvPr>
            <p:cNvSpPr/>
            <p:nvPr/>
          </p:nvSpPr>
          <p:spPr>
            <a:xfrm rot="5414350">
              <a:off x="7294309" y="3309113"/>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 name="TextBox 51">
            <a:extLst>
              <a:ext uri="{FF2B5EF4-FFF2-40B4-BE49-F238E27FC236}">
                <a16:creationId xmlns:a16="http://schemas.microsoft.com/office/drawing/2014/main" id="{8E853DB7-680F-47B2-BF71-5D870A49D1EE}"/>
              </a:ext>
            </a:extLst>
          </p:cNvPr>
          <p:cNvSpPr txBox="1">
            <a:spLocks noChangeArrowheads="1"/>
          </p:cNvSpPr>
          <p:nvPr/>
        </p:nvSpPr>
        <p:spPr bwMode="auto">
          <a:xfrm>
            <a:off x="5048250" y="1905000"/>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srgbClr val="00FF00"/>
                </a:solidFill>
                <a:latin typeface="Avenir LT Std 45 Book"/>
              </a:rPr>
              <a:t>HE NOW PASSIONATELY</a:t>
            </a:r>
          </a:p>
          <a:p>
            <a:pPr algn="ctr" eaLnBrk="1" hangingPunct="1"/>
            <a:r>
              <a:rPr lang="en-US" altLang="en-US" dirty="0">
                <a:solidFill>
                  <a:srgbClr val="00FF00"/>
                </a:solidFill>
                <a:latin typeface="Avenir LT Std 45 Book"/>
              </a:rPr>
              <a:t>LOVED</a:t>
            </a:r>
          </a:p>
        </p:txBody>
      </p:sp>
      <p:graphicFrame>
        <p:nvGraphicFramePr>
          <p:cNvPr id="29" name="Object 28">
            <a:extLst>
              <a:ext uri="{FF2B5EF4-FFF2-40B4-BE49-F238E27FC236}">
                <a16:creationId xmlns:a16="http://schemas.microsoft.com/office/drawing/2014/main" id="{C94D6EAC-B23F-43E5-A4A4-6B54E3411F25}"/>
              </a:ext>
            </a:extLst>
          </p:cNvPr>
          <p:cNvGraphicFramePr>
            <a:graphicFrameLocks noChangeAspect="1"/>
          </p:cNvGraphicFramePr>
          <p:nvPr>
            <p:extLst>
              <p:ext uri="{D42A27DB-BD31-4B8C-83A1-F6EECF244321}">
                <p14:modId xmlns:p14="http://schemas.microsoft.com/office/powerpoint/2010/main" val="3957680932"/>
              </p:ext>
            </p:extLst>
          </p:nvPr>
        </p:nvGraphicFramePr>
        <p:xfrm>
          <a:off x="8591448" y="324874"/>
          <a:ext cx="1270000" cy="1498600"/>
        </p:xfrm>
        <a:graphic>
          <a:graphicData uri="http://schemas.openxmlformats.org/presentationml/2006/ole">
            <mc:AlternateContent xmlns:mc="http://schemas.openxmlformats.org/markup-compatibility/2006">
              <mc:Choice xmlns:v="urn:schemas-microsoft-com:vml" Requires="v">
                <p:oleObj r:id="rId2" imgW="1269720" imgH="1498320" progId="">
                  <p:embed/>
                </p:oleObj>
              </mc:Choice>
              <mc:Fallback>
                <p:oleObj r:id="rId2" imgW="1269720" imgH="1498320" progId="">
                  <p:embed/>
                  <p:pic>
                    <p:nvPicPr>
                      <p:cNvPr id="5" name="Object 4"/>
                      <p:cNvPicPr/>
                      <p:nvPr/>
                    </p:nvPicPr>
                    <p:blipFill>
                      <a:blip r:embed="rId3"/>
                      <a:stretch>
                        <a:fillRect/>
                      </a:stretch>
                    </p:blipFill>
                    <p:spPr>
                      <a:xfrm>
                        <a:off x="8591448" y="324874"/>
                        <a:ext cx="1270000" cy="1498600"/>
                      </a:xfrm>
                      <a:prstGeom prst="rect">
                        <a:avLst/>
                      </a:prstGeom>
                    </p:spPr>
                  </p:pic>
                </p:oleObj>
              </mc:Fallback>
            </mc:AlternateContent>
          </a:graphicData>
        </a:graphic>
      </p:graphicFrame>
    </p:spTree>
    <p:extLst>
      <p:ext uri="{BB962C8B-B14F-4D97-AF65-F5344CB8AC3E}">
        <p14:creationId xmlns:p14="http://schemas.microsoft.com/office/powerpoint/2010/main" val="600816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21</a:t>
            </a:fld>
            <a:endParaRPr lang="en-US" dirty="0"/>
          </a:p>
        </p:txBody>
      </p:sp>
      <p:sp>
        <p:nvSpPr>
          <p:cNvPr id="8" name="Isosceles Triangle 7">
            <a:extLst>
              <a:ext uri="{FF2B5EF4-FFF2-40B4-BE49-F238E27FC236}">
                <a16:creationId xmlns:a16="http://schemas.microsoft.com/office/drawing/2014/main" id="{37A6914C-49A1-4767-820A-1B3FF525C0B8}"/>
              </a:ext>
            </a:extLst>
          </p:cNvPr>
          <p:cNvSpPr/>
          <p:nvPr/>
        </p:nvSpPr>
        <p:spPr>
          <a:xfrm>
            <a:off x="5873750" y="3986213"/>
            <a:ext cx="457200" cy="1122362"/>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extBox 8">
            <a:extLst>
              <a:ext uri="{FF2B5EF4-FFF2-40B4-BE49-F238E27FC236}">
                <a16:creationId xmlns:a16="http://schemas.microsoft.com/office/drawing/2014/main" id="{1DA072A5-BA77-4D7B-A379-2F6A791FC36D}"/>
              </a:ext>
            </a:extLst>
          </p:cNvPr>
          <p:cNvSpPr txBox="1">
            <a:spLocks noChangeArrowheads="1"/>
          </p:cNvSpPr>
          <p:nvPr/>
        </p:nvSpPr>
        <p:spPr bwMode="auto">
          <a:xfrm>
            <a:off x="1885999" y="5399088"/>
            <a:ext cx="2130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HATES Wickedness</a:t>
            </a:r>
          </a:p>
        </p:txBody>
      </p:sp>
      <p:cxnSp>
        <p:nvCxnSpPr>
          <p:cNvPr id="11" name="Straight Connector 10">
            <a:extLst>
              <a:ext uri="{FF2B5EF4-FFF2-40B4-BE49-F238E27FC236}">
                <a16:creationId xmlns:a16="http://schemas.microsoft.com/office/drawing/2014/main" id="{33AF64EB-4481-44B9-BCDE-361BFCA662AA}"/>
              </a:ext>
            </a:extLst>
          </p:cNvPr>
          <p:cNvCxnSpPr/>
          <p:nvPr/>
        </p:nvCxnSpPr>
        <p:spPr>
          <a:xfrm>
            <a:off x="1524000" y="3850693"/>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A00558AE-E16A-4745-A6AE-5079CA7806C3}"/>
              </a:ext>
            </a:extLst>
          </p:cNvPr>
          <p:cNvSpPr txBox="1">
            <a:spLocks noChangeArrowheads="1"/>
          </p:cNvSpPr>
          <p:nvPr/>
        </p:nvSpPr>
        <p:spPr bwMode="auto">
          <a:xfrm>
            <a:off x="1568450" y="3539543"/>
            <a:ext cx="10652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42927FDE-0DAF-4A57-B8CB-19630739E51C}"/>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4" name="TextBox 27">
            <a:extLst>
              <a:ext uri="{FF2B5EF4-FFF2-40B4-BE49-F238E27FC236}">
                <a16:creationId xmlns:a16="http://schemas.microsoft.com/office/drawing/2014/main" id="{94EB5783-9456-4B9C-9BAE-B3A89353EA4C}"/>
              </a:ext>
            </a:extLst>
          </p:cNvPr>
          <p:cNvSpPr txBox="1">
            <a:spLocks noChangeArrowheads="1"/>
          </p:cNvSpPr>
          <p:nvPr/>
        </p:nvSpPr>
        <p:spPr bwMode="auto">
          <a:xfrm>
            <a:off x="9558338" y="3547481"/>
            <a:ext cx="10652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5" name="TextBox 31">
            <a:extLst>
              <a:ext uri="{FF2B5EF4-FFF2-40B4-BE49-F238E27FC236}">
                <a16:creationId xmlns:a16="http://schemas.microsoft.com/office/drawing/2014/main" id="{BC99F336-1F51-4C81-81C2-D2C2AF82250A}"/>
              </a:ext>
            </a:extLst>
          </p:cNvPr>
          <p:cNvSpPr txBox="1">
            <a:spLocks noChangeArrowheads="1"/>
          </p:cNvSpPr>
          <p:nvPr/>
        </p:nvSpPr>
        <p:spPr bwMode="auto">
          <a:xfrm>
            <a:off x="8389938" y="1522413"/>
            <a:ext cx="1684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a:t>
            </a:r>
          </a:p>
          <a:p>
            <a:pPr algn="ctr" eaLnBrk="1" hangingPunct="1"/>
            <a:r>
              <a:rPr lang="en-US" altLang="en-US" sz="2000" dirty="0">
                <a:solidFill>
                  <a:srgbClr val="00FF00"/>
                </a:solidFill>
                <a:latin typeface="Calibri" panose="020F0502020204030204" pitchFamily="34" charset="0"/>
              </a:rPr>
              <a:t>Righteousness</a:t>
            </a:r>
          </a:p>
        </p:txBody>
      </p:sp>
      <p:sp>
        <p:nvSpPr>
          <p:cNvPr id="16" name="TextBox 15">
            <a:extLst>
              <a:ext uri="{FF2B5EF4-FFF2-40B4-BE49-F238E27FC236}">
                <a16:creationId xmlns:a16="http://schemas.microsoft.com/office/drawing/2014/main" id="{EDF380AE-4FFB-4E9A-8F7E-8B3AF35C12BC}"/>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grpSp>
        <p:nvGrpSpPr>
          <p:cNvPr id="17" name="Group 23">
            <a:extLst>
              <a:ext uri="{FF2B5EF4-FFF2-40B4-BE49-F238E27FC236}">
                <a16:creationId xmlns:a16="http://schemas.microsoft.com/office/drawing/2014/main" id="{CF19ED72-AB2E-408E-8E0F-41F123C90BFC}"/>
              </a:ext>
            </a:extLst>
          </p:cNvPr>
          <p:cNvGrpSpPr>
            <a:grpSpLocks/>
          </p:cNvGrpSpPr>
          <p:nvPr/>
        </p:nvGrpSpPr>
        <p:grpSpPr bwMode="auto">
          <a:xfrm rot="20012355">
            <a:off x="3187700" y="3812593"/>
            <a:ext cx="5822950" cy="230188"/>
            <a:chOff x="1663146" y="3276918"/>
            <a:chExt cx="5823027" cy="229448"/>
          </a:xfrm>
        </p:grpSpPr>
        <p:sp>
          <p:nvSpPr>
            <p:cNvPr id="18" name="Isosceles Triangle 17">
              <a:extLst>
                <a:ext uri="{FF2B5EF4-FFF2-40B4-BE49-F238E27FC236}">
                  <a16:creationId xmlns:a16="http://schemas.microsoft.com/office/drawing/2014/main" id="{398C1288-78B2-4EDF-90FB-1EFB038E18B4}"/>
                </a:ext>
              </a:extLst>
            </p:cNvPr>
            <p:cNvSpPr/>
            <p:nvPr/>
          </p:nvSpPr>
          <p:spPr>
            <a:xfrm rot="16253204">
              <a:off x="1623180" y="330964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9" name="Rectangle 18">
              <a:extLst>
                <a:ext uri="{FF2B5EF4-FFF2-40B4-BE49-F238E27FC236}">
                  <a16:creationId xmlns:a16="http://schemas.microsoft.com/office/drawing/2014/main" id="{5D4CED16-6031-4D96-8570-DEB839D5F56E}"/>
                </a:ext>
              </a:extLst>
            </p:cNvPr>
            <p:cNvSpPr/>
            <p:nvPr/>
          </p:nvSpPr>
          <p:spPr>
            <a:xfrm>
              <a:off x="1826527" y="3348987"/>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0" name="Isosceles Triangle 19">
              <a:extLst>
                <a:ext uri="{FF2B5EF4-FFF2-40B4-BE49-F238E27FC236}">
                  <a16:creationId xmlns:a16="http://schemas.microsoft.com/office/drawing/2014/main" id="{0D182988-0DCF-446F-A5F3-EFCA98A4922A}"/>
                </a:ext>
              </a:extLst>
            </p:cNvPr>
            <p:cNvSpPr/>
            <p:nvPr/>
          </p:nvSpPr>
          <p:spPr>
            <a:xfrm rot="5414350">
              <a:off x="7290566" y="331105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1" name="TextBox 36">
            <a:extLst>
              <a:ext uri="{FF2B5EF4-FFF2-40B4-BE49-F238E27FC236}">
                <a16:creationId xmlns:a16="http://schemas.microsoft.com/office/drawing/2014/main" id="{A8302B41-FD17-430C-B8C8-5BE4D85D4FB2}"/>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CHRIST-LIKE LOVE AND HATRED</a:t>
            </a:r>
          </a:p>
        </p:txBody>
      </p:sp>
      <p:sp>
        <p:nvSpPr>
          <p:cNvPr id="22" name="TextBox 36">
            <a:extLst>
              <a:ext uri="{FF2B5EF4-FFF2-40B4-BE49-F238E27FC236}">
                <a16:creationId xmlns:a16="http://schemas.microsoft.com/office/drawing/2014/main" id="{9FD22C69-CF35-4574-9ACA-0AEE57A928F0}"/>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3" name="TextBox 1">
            <a:extLst>
              <a:ext uri="{FF2B5EF4-FFF2-40B4-BE49-F238E27FC236}">
                <a16:creationId xmlns:a16="http://schemas.microsoft.com/office/drawing/2014/main" id="{E56CF43F-E595-4ADB-90A6-C51D93F3B515}"/>
              </a:ext>
            </a:extLst>
          </p:cNvPr>
          <p:cNvSpPr txBox="1">
            <a:spLocks noChangeArrowheads="1"/>
          </p:cNvSpPr>
          <p:nvPr/>
        </p:nvSpPr>
        <p:spPr bwMode="auto">
          <a:xfrm>
            <a:off x="3630613" y="6278563"/>
            <a:ext cx="5029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sp>
        <p:nvSpPr>
          <p:cNvPr id="24" name="TextBox 1">
            <a:extLst>
              <a:ext uri="{FF2B5EF4-FFF2-40B4-BE49-F238E27FC236}">
                <a16:creationId xmlns:a16="http://schemas.microsoft.com/office/drawing/2014/main" id="{08FB0547-64EF-4FCB-81F9-BEC576E3201B}"/>
              </a:ext>
            </a:extLst>
          </p:cNvPr>
          <p:cNvSpPr txBox="1">
            <a:spLocks noChangeArrowheads="1"/>
          </p:cNvSpPr>
          <p:nvPr/>
        </p:nvSpPr>
        <p:spPr bwMode="auto">
          <a:xfrm>
            <a:off x="3719562" y="1638079"/>
            <a:ext cx="45068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dirty="0">
                <a:solidFill>
                  <a:srgbClr val="00FF00"/>
                </a:solidFill>
              </a:rPr>
              <a:t>Psalms 45:7 </a:t>
            </a:r>
            <a:r>
              <a:rPr lang="en-US" altLang="en-US" sz="2000" dirty="0">
                <a:solidFill>
                  <a:schemeClr val="bg1"/>
                </a:solidFill>
              </a:rPr>
              <a:t>“Thou </a:t>
            </a:r>
            <a:r>
              <a:rPr lang="en-US" altLang="en-US" sz="2000" dirty="0" err="1">
                <a:solidFill>
                  <a:srgbClr val="00FF00"/>
                </a:solidFill>
              </a:rPr>
              <a:t>lovest</a:t>
            </a:r>
            <a:r>
              <a:rPr lang="en-US" altLang="en-US" sz="2000" dirty="0">
                <a:solidFill>
                  <a:schemeClr val="bg1"/>
                </a:solidFill>
              </a:rPr>
              <a:t> righteousness, and </a:t>
            </a:r>
            <a:r>
              <a:rPr lang="en-US" altLang="en-US" sz="2000" dirty="0" err="1">
                <a:solidFill>
                  <a:srgbClr val="00FF00"/>
                </a:solidFill>
              </a:rPr>
              <a:t>hatest</a:t>
            </a:r>
            <a:r>
              <a:rPr lang="en-US" altLang="en-US" sz="2000" dirty="0">
                <a:solidFill>
                  <a:schemeClr val="bg1"/>
                </a:solidFill>
              </a:rPr>
              <a:t> wickedness: therefore God, thy God, hath anointed thee with the oil of gladness above thy fellows.”</a:t>
            </a:r>
            <a:endParaRPr lang="en-US" altLang="en-US" sz="2000" dirty="0">
              <a:solidFill>
                <a:srgbClr val="FFFF00"/>
              </a:solidFill>
            </a:endParaRPr>
          </a:p>
        </p:txBody>
      </p:sp>
      <p:pic>
        <p:nvPicPr>
          <p:cNvPr id="25" name="Picture 24">
            <a:extLst>
              <a:ext uri="{FF2B5EF4-FFF2-40B4-BE49-F238E27FC236}">
                <a16:creationId xmlns:a16="http://schemas.microsoft.com/office/drawing/2014/main" id="{4C08EFE7-9240-4D49-9A37-68064BF95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0433" y="669286"/>
            <a:ext cx="963345" cy="789627"/>
          </a:xfrm>
          <a:prstGeom prst="rect">
            <a:avLst/>
          </a:prstGeom>
        </p:spPr>
      </p:pic>
      <p:pic>
        <p:nvPicPr>
          <p:cNvPr id="26" name="Picture 25">
            <a:extLst>
              <a:ext uri="{FF2B5EF4-FFF2-40B4-BE49-F238E27FC236}">
                <a16:creationId xmlns:a16="http://schemas.microsoft.com/office/drawing/2014/main" id="{82FF3870-F331-41BE-82B3-516D2E57F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902" y="5752576"/>
            <a:ext cx="963345" cy="789627"/>
          </a:xfrm>
          <a:prstGeom prst="rect">
            <a:avLst/>
          </a:prstGeom>
        </p:spPr>
      </p:pic>
    </p:spTree>
    <p:extLst>
      <p:ext uri="{BB962C8B-B14F-4D97-AF65-F5344CB8AC3E}">
        <p14:creationId xmlns:p14="http://schemas.microsoft.com/office/powerpoint/2010/main" val="65636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22</a:t>
            </a:fld>
            <a:endParaRPr lang="en-US" dirty="0"/>
          </a:p>
        </p:txBody>
      </p:sp>
      <p:sp>
        <p:nvSpPr>
          <p:cNvPr id="8" name="Isosceles Triangle 7">
            <a:extLst>
              <a:ext uri="{FF2B5EF4-FFF2-40B4-BE49-F238E27FC236}">
                <a16:creationId xmlns:a16="http://schemas.microsoft.com/office/drawing/2014/main" id="{BEA00C4C-2E26-401B-A7DB-1D7CAED3DD82}"/>
              </a:ext>
            </a:extLst>
          </p:cNvPr>
          <p:cNvSpPr/>
          <p:nvPr/>
        </p:nvSpPr>
        <p:spPr>
          <a:xfrm>
            <a:off x="5873750" y="3971925"/>
            <a:ext cx="457200" cy="1136650"/>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extBox 9">
            <a:extLst>
              <a:ext uri="{FF2B5EF4-FFF2-40B4-BE49-F238E27FC236}">
                <a16:creationId xmlns:a16="http://schemas.microsoft.com/office/drawing/2014/main" id="{DCCEC9CF-28B1-4CA1-B142-FF9FC398D7EC}"/>
              </a:ext>
            </a:extLst>
          </p:cNvPr>
          <p:cNvSpPr txBox="1">
            <a:spLocks noChangeArrowheads="1"/>
          </p:cNvSpPr>
          <p:nvPr/>
        </p:nvSpPr>
        <p:spPr bwMode="auto">
          <a:xfrm>
            <a:off x="1887555" y="1885890"/>
            <a:ext cx="2130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LOVES Wickedness</a:t>
            </a:r>
          </a:p>
        </p:txBody>
      </p:sp>
      <p:cxnSp>
        <p:nvCxnSpPr>
          <p:cNvPr id="11" name="Straight Connector 10">
            <a:extLst>
              <a:ext uri="{FF2B5EF4-FFF2-40B4-BE49-F238E27FC236}">
                <a16:creationId xmlns:a16="http://schemas.microsoft.com/office/drawing/2014/main" id="{627427A1-5CC2-4548-AFDF-B594EAFEDC9C}"/>
              </a:ext>
            </a:extLst>
          </p:cNvPr>
          <p:cNvCxnSpPr/>
          <p:nvPr/>
        </p:nvCxnSpPr>
        <p:spPr>
          <a:xfrm>
            <a:off x="1524000" y="3843919"/>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97E15887-8F3E-4230-B4E0-B249C5163B50}"/>
              </a:ext>
            </a:extLst>
          </p:cNvPr>
          <p:cNvSpPr txBox="1">
            <a:spLocks noChangeArrowheads="1"/>
          </p:cNvSpPr>
          <p:nvPr/>
        </p:nvSpPr>
        <p:spPr bwMode="auto">
          <a:xfrm>
            <a:off x="1568450" y="3520069"/>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CA61526B-CED7-4488-A9C2-598E682737CC}"/>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4" name="TextBox 27">
            <a:extLst>
              <a:ext uri="{FF2B5EF4-FFF2-40B4-BE49-F238E27FC236}">
                <a16:creationId xmlns:a16="http://schemas.microsoft.com/office/drawing/2014/main" id="{C866602C-9060-4A6F-ADE8-10657031618D}"/>
              </a:ext>
            </a:extLst>
          </p:cNvPr>
          <p:cNvSpPr txBox="1">
            <a:spLocks noChangeArrowheads="1"/>
          </p:cNvSpPr>
          <p:nvPr/>
        </p:nvSpPr>
        <p:spPr bwMode="auto">
          <a:xfrm>
            <a:off x="9558338" y="3528007"/>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5" name="TextBox 30">
            <a:extLst>
              <a:ext uri="{FF2B5EF4-FFF2-40B4-BE49-F238E27FC236}">
                <a16:creationId xmlns:a16="http://schemas.microsoft.com/office/drawing/2014/main" id="{921CDC61-D291-4A14-A22C-D98EC344142D}"/>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7" name="TextBox 16">
            <a:extLst>
              <a:ext uri="{FF2B5EF4-FFF2-40B4-BE49-F238E27FC236}">
                <a16:creationId xmlns:a16="http://schemas.microsoft.com/office/drawing/2014/main" id="{7ADF39AB-7D40-49B9-ADDB-39E76AE5A392}"/>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23" name="TextBox 36">
            <a:extLst>
              <a:ext uri="{FF2B5EF4-FFF2-40B4-BE49-F238E27FC236}">
                <a16:creationId xmlns:a16="http://schemas.microsoft.com/office/drawing/2014/main" id="{E6159E79-4F74-4B29-AC29-544D268CD39A}"/>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SATAN-LIKE LOVE AND HATRED</a:t>
            </a:r>
          </a:p>
        </p:txBody>
      </p:sp>
      <p:grpSp>
        <p:nvGrpSpPr>
          <p:cNvPr id="24" name="Group 23">
            <a:extLst>
              <a:ext uri="{FF2B5EF4-FFF2-40B4-BE49-F238E27FC236}">
                <a16:creationId xmlns:a16="http://schemas.microsoft.com/office/drawing/2014/main" id="{57D0F8E7-621C-4F8D-834D-B66994276399}"/>
              </a:ext>
            </a:extLst>
          </p:cNvPr>
          <p:cNvGrpSpPr>
            <a:grpSpLocks/>
          </p:cNvGrpSpPr>
          <p:nvPr/>
        </p:nvGrpSpPr>
        <p:grpSpPr bwMode="auto">
          <a:xfrm rot="1564008">
            <a:off x="3222767" y="3735598"/>
            <a:ext cx="5822950" cy="230188"/>
            <a:chOff x="1663146" y="3276918"/>
            <a:chExt cx="5823027" cy="229448"/>
          </a:xfrm>
        </p:grpSpPr>
        <p:sp>
          <p:nvSpPr>
            <p:cNvPr id="25" name="Isosceles Triangle 24">
              <a:extLst>
                <a:ext uri="{FF2B5EF4-FFF2-40B4-BE49-F238E27FC236}">
                  <a16:creationId xmlns:a16="http://schemas.microsoft.com/office/drawing/2014/main" id="{5E8099C7-FDB8-4B88-BBC4-4B36FB3E94A3}"/>
                </a:ext>
              </a:extLst>
            </p:cNvPr>
            <p:cNvSpPr/>
            <p:nvPr/>
          </p:nvSpPr>
          <p:spPr>
            <a:xfrm rot="16253204">
              <a:off x="1623799" y="3312304"/>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6" name="Rectangle 25">
              <a:extLst>
                <a:ext uri="{FF2B5EF4-FFF2-40B4-BE49-F238E27FC236}">
                  <a16:creationId xmlns:a16="http://schemas.microsoft.com/office/drawing/2014/main" id="{14166EBE-45C4-4D9A-9C78-36F9959AA6C9}"/>
                </a:ext>
              </a:extLst>
            </p:cNvPr>
            <p:cNvSpPr/>
            <p:nvPr/>
          </p:nvSpPr>
          <p:spPr>
            <a:xfrm>
              <a:off x="1827566" y="3352734"/>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7" name="Isosceles Triangle 26">
              <a:extLst>
                <a:ext uri="{FF2B5EF4-FFF2-40B4-BE49-F238E27FC236}">
                  <a16:creationId xmlns:a16="http://schemas.microsoft.com/office/drawing/2014/main" id="{DC809A68-15D0-448D-8573-491FBDB201DC}"/>
                </a:ext>
              </a:extLst>
            </p:cNvPr>
            <p:cNvSpPr/>
            <p:nvPr/>
          </p:nvSpPr>
          <p:spPr>
            <a:xfrm rot="5414350">
              <a:off x="7295775" y="331421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8" name="TextBox 36">
            <a:extLst>
              <a:ext uri="{FF2B5EF4-FFF2-40B4-BE49-F238E27FC236}">
                <a16:creationId xmlns:a16="http://schemas.microsoft.com/office/drawing/2014/main" id="{A0720CF4-157B-40EA-BCC1-E91A614787D3}"/>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9" name="TextBox 1">
            <a:extLst>
              <a:ext uri="{FF2B5EF4-FFF2-40B4-BE49-F238E27FC236}">
                <a16:creationId xmlns:a16="http://schemas.microsoft.com/office/drawing/2014/main" id="{6593D580-DA39-4714-B8A8-4E023902EC5E}"/>
              </a:ext>
            </a:extLst>
          </p:cNvPr>
          <p:cNvSpPr txBox="1">
            <a:spLocks noChangeArrowheads="1"/>
          </p:cNvSpPr>
          <p:nvPr/>
        </p:nvSpPr>
        <p:spPr bwMode="auto">
          <a:xfrm>
            <a:off x="3420180" y="6278563"/>
            <a:ext cx="49618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0000"/>
                </a:solidFill>
                <a:latin typeface="Calibri" panose="020F0502020204030204" pitchFamily="34" charset="0"/>
              </a:rPr>
              <a:t>“A Time To Love, And A Time To Hate” (Ecclesiastes 3:8)</a:t>
            </a:r>
          </a:p>
        </p:txBody>
      </p:sp>
      <p:pic>
        <p:nvPicPr>
          <p:cNvPr id="32" name="Picture 31">
            <a:extLst>
              <a:ext uri="{FF2B5EF4-FFF2-40B4-BE49-F238E27FC236}">
                <a16:creationId xmlns:a16="http://schemas.microsoft.com/office/drawing/2014/main" id="{99D5BFDD-746E-48D6-8C92-D2D39F433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398" y="1062804"/>
            <a:ext cx="1032353" cy="846191"/>
          </a:xfrm>
          <a:prstGeom prst="rect">
            <a:avLst/>
          </a:prstGeom>
        </p:spPr>
      </p:pic>
      <p:pic>
        <p:nvPicPr>
          <p:cNvPr id="33" name="Picture 32">
            <a:extLst>
              <a:ext uri="{FF2B5EF4-FFF2-40B4-BE49-F238E27FC236}">
                <a16:creationId xmlns:a16="http://schemas.microsoft.com/office/drawing/2014/main" id="{AC1CE802-86FE-4BEE-99D4-C5403CC9D1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
        <p:nvSpPr>
          <p:cNvPr id="34" name="TextBox 31">
            <a:extLst>
              <a:ext uri="{FF2B5EF4-FFF2-40B4-BE49-F238E27FC236}">
                <a16:creationId xmlns:a16="http://schemas.microsoft.com/office/drawing/2014/main" id="{4DEED594-406B-4C4B-879F-8581A845EEEF}"/>
              </a:ext>
            </a:extLst>
          </p:cNvPr>
          <p:cNvSpPr txBox="1">
            <a:spLocks noChangeArrowheads="1"/>
          </p:cNvSpPr>
          <p:nvPr/>
        </p:nvSpPr>
        <p:spPr bwMode="auto">
          <a:xfrm>
            <a:off x="4233552" y="1078718"/>
            <a:ext cx="45593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solidFill>
                  <a:srgbClr val="00FF00"/>
                </a:solidFill>
                <a:latin typeface="Calibri" panose="020F0502020204030204" pitchFamily="34" charset="0"/>
              </a:rPr>
              <a:t>John 3:20 </a:t>
            </a:r>
            <a:r>
              <a:rPr lang="en-US" altLang="en-US" sz="2800" dirty="0">
                <a:solidFill>
                  <a:srgbClr val="FF0000"/>
                </a:solidFill>
                <a:latin typeface="Calibri" panose="020F0502020204030204" pitchFamily="34" charset="0"/>
              </a:rPr>
              <a:t>“For every one that doeth evil </a:t>
            </a:r>
            <a:r>
              <a:rPr lang="en-US" altLang="en-US" sz="2800" dirty="0" err="1">
                <a:solidFill>
                  <a:srgbClr val="FF0000"/>
                </a:solidFill>
                <a:latin typeface="Calibri" panose="020F0502020204030204" pitchFamily="34" charset="0"/>
              </a:rPr>
              <a:t>hateth</a:t>
            </a:r>
            <a:r>
              <a:rPr lang="en-US" altLang="en-US" sz="2800" dirty="0">
                <a:solidFill>
                  <a:srgbClr val="FF0000"/>
                </a:solidFill>
                <a:latin typeface="Calibri" panose="020F0502020204030204" pitchFamily="34" charset="0"/>
              </a:rPr>
              <a:t> the light…”</a:t>
            </a:r>
          </a:p>
        </p:txBody>
      </p:sp>
    </p:spTree>
    <p:extLst>
      <p:ext uri="{BB962C8B-B14F-4D97-AF65-F5344CB8AC3E}">
        <p14:creationId xmlns:p14="http://schemas.microsoft.com/office/powerpoint/2010/main" val="115724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23</a:t>
            </a:fld>
            <a:endParaRPr lang="en-US" dirty="0"/>
          </a:p>
        </p:txBody>
      </p:sp>
      <p:sp>
        <p:nvSpPr>
          <p:cNvPr id="8" name="Isosceles Triangle 7">
            <a:extLst>
              <a:ext uri="{FF2B5EF4-FFF2-40B4-BE49-F238E27FC236}">
                <a16:creationId xmlns:a16="http://schemas.microsoft.com/office/drawing/2014/main" id="{BEA00C4C-2E26-401B-A7DB-1D7CAED3DD82}"/>
              </a:ext>
            </a:extLst>
          </p:cNvPr>
          <p:cNvSpPr/>
          <p:nvPr/>
        </p:nvSpPr>
        <p:spPr>
          <a:xfrm>
            <a:off x="5873750" y="3971925"/>
            <a:ext cx="457200" cy="1136650"/>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extBox 9">
            <a:extLst>
              <a:ext uri="{FF2B5EF4-FFF2-40B4-BE49-F238E27FC236}">
                <a16:creationId xmlns:a16="http://schemas.microsoft.com/office/drawing/2014/main" id="{DCCEC9CF-28B1-4CA1-B142-FF9FC398D7EC}"/>
              </a:ext>
            </a:extLst>
          </p:cNvPr>
          <p:cNvSpPr txBox="1">
            <a:spLocks noChangeArrowheads="1"/>
          </p:cNvSpPr>
          <p:nvPr/>
        </p:nvSpPr>
        <p:spPr bwMode="auto">
          <a:xfrm>
            <a:off x="1887555" y="1885890"/>
            <a:ext cx="2130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LOVES Wickedness</a:t>
            </a:r>
          </a:p>
        </p:txBody>
      </p:sp>
      <p:cxnSp>
        <p:nvCxnSpPr>
          <p:cNvPr id="11" name="Straight Connector 10">
            <a:extLst>
              <a:ext uri="{FF2B5EF4-FFF2-40B4-BE49-F238E27FC236}">
                <a16:creationId xmlns:a16="http://schemas.microsoft.com/office/drawing/2014/main" id="{627427A1-5CC2-4548-AFDF-B594EAFEDC9C}"/>
              </a:ext>
            </a:extLst>
          </p:cNvPr>
          <p:cNvCxnSpPr/>
          <p:nvPr/>
        </p:nvCxnSpPr>
        <p:spPr>
          <a:xfrm>
            <a:off x="1524000" y="3843919"/>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97E15887-8F3E-4230-B4E0-B249C5163B50}"/>
              </a:ext>
            </a:extLst>
          </p:cNvPr>
          <p:cNvSpPr txBox="1">
            <a:spLocks noChangeArrowheads="1"/>
          </p:cNvSpPr>
          <p:nvPr/>
        </p:nvSpPr>
        <p:spPr bwMode="auto">
          <a:xfrm>
            <a:off x="1568450" y="3520069"/>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CA61526B-CED7-4488-A9C2-598E682737CC}"/>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4" name="TextBox 27">
            <a:extLst>
              <a:ext uri="{FF2B5EF4-FFF2-40B4-BE49-F238E27FC236}">
                <a16:creationId xmlns:a16="http://schemas.microsoft.com/office/drawing/2014/main" id="{C866602C-9060-4A6F-ADE8-10657031618D}"/>
              </a:ext>
            </a:extLst>
          </p:cNvPr>
          <p:cNvSpPr txBox="1">
            <a:spLocks noChangeArrowheads="1"/>
          </p:cNvSpPr>
          <p:nvPr/>
        </p:nvSpPr>
        <p:spPr bwMode="auto">
          <a:xfrm>
            <a:off x="9558338" y="3528007"/>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5" name="TextBox 30">
            <a:extLst>
              <a:ext uri="{FF2B5EF4-FFF2-40B4-BE49-F238E27FC236}">
                <a16:creationId xmlns:a16="http://schemas.microsoft.com/office/drawing/2014/main" id="{921CDC61-D291-4A14-A22C-D98EC344142D}"/>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6" name="TextBox 31">
            <a:extLst>
              <a:ext uri="{FF2B5EF4-FFF2-40B4-BE49-F238E27FC236}">
                <a16:creationId xmlns:a16="http://schemas.microsoft.com/office/drawing/2014/main" id="{D09FBC32-1872-4A0F-8246-6990DA0B7DA7}"/>
              </a:ext>
            </a:extLst>
          </p:cNvPr>
          <p:cNvSpPr txBox="1">
            <a:spLocks noChangeArrowheads="1"/>
          </p:cNvSpPr>
          <p:nvPr/>
        </p:nvSpPr>
        <p:spPr bwMode="auto">
          <a:xfrm>
            <a:off x="8033894" y="1885890"/>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7" name="TextBox 16">
            <a:extLst>
              <a:ext uri="{FF2B5EF4-FFF2-40B4-BE49-F238E27FC236}">
                <a16:creationId xmlns:a16="http://schemas.microsoft.com/office/drawing/2014/main" id="{7ADF39AB-7D40-49B9-ADDB-39E76AE5A392}"/>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grpSp>
        <p:nvGrpSpPr>
          <p:cNvPr id="18" name="Group 23">
            <a:extLst>
              <a:ext uri="{FF2B5EF4-FFF2-40B4-BE49-F238E27FC236}">
                <a16:creationId xmlns:a16="http://schemas.microsoft.com/office/drawing/2014/main" id="{F434FD34-876A-4EF9-9BDC-9A4D3703C98C}"/>
              </a:ext>
            </a:extLst>
          </p:cNvPr>
          <p:cNvGrpSpPr>
            <a:grpSpLocks/>
          </p:cNvGrpSpPr>
          <p:nvPr/>
        </p:nvGrpSpPr>
        <p:grpSpPr bwMode="auto">
          <a:xfrm rot="20027197">
            <a:off x="3187700" y="3729619"/>
            <a:ext cx="5822950" cy="230188"/>
            <a:chOff x="1663146" y="3276918"/>
            <a:chExt cx="5823027" cy="229448"/>
          </a:xfrm>
        </p:grpSpPr>
        <p:sp>
          <p:nvSpPr>
            <p:cNvPr id="19" name="Isosceles Triangle 18">
              <a:extLst>
                <a:ext uri="{FF2B5EF4-FFF2-40B4-BE49-F238E27FC236}">
                  <a16:creationId xmlns:a16="http://schemas.microsoft.com/office/drawing/2014/main" id="{48DBFD67-F9F2-47F9-A5B5-EB03DE2A3EEB}"/>
                </a:ext>
              </a:extLst>
            </p:cNvPr>
            <p:cNvSpPr/>
            <p:nvPr/>
          </p:nvSpPr>
          <p:spPr>
            <a:xfrm rot="16253204">
              <a:off x="1623180" y="330964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0" name="Rectangle 19">
              <a:extLst>
                <a:ext uri="{FF2B5EF4-FFF2-40B4-BE49-F238E27FC236}">
                  <a16:creationId xmlns:a16="http://schemas.microsoft.com/office/drawing/2014/main" id="{5BC565F8-B9BF-4635-B8A4-36BDA1936C77}"/>
                </a:ext>
              </a:extLst>
            </p:cNvPr>
            <p:cNvSpPr/>
            <p:nvPr/>
          </p:nvSpPr>
          <p:spPr>
            <a:xfrm>
              <a:off x="1826527" y="3348987"/>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1" name="Isosceles Triangle 20">
              <a:extLst>
                <a:ext uri="{FF2B5EF4-FFF2-40B4-BE49-F238E27FC236}">
                  <a16:creationId xmlns:a16="http://schemas.microsoft.com/office/drawing/2014/main" id="{2DC9115F-6FE6-4DBF-8017-61923537531B}"/>
                </a:ext>
              </a:extLst>
            </p:cNvPr>
            <p:cNvSpPr/>
            <p:nvPr/>
          </p:nvSpPr>
          <p:spPr>
            <a:xfrm rot="5414350">
              <a:off x="7290566" y="331105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2" name="TextBox 8">
            <a:extLst>
              <a:ext uri="{FF2B5EF4-FFF2-40B4-BE49-F238E27FC236}">
                <a16:creationId xmlns:a16="http://schemas.microsoft.com/office/drawing/2014/main" id="{11F80ED4-BE4A-483D-B044-312215742170}"/>
              </a:ext>
            </a:extLst>
          </p:cNvPr>
          <p:cNvSpPr txBox="1">
            <a:spLocks noChangeArrowheads="1"/>
          </p:cNvSpPr>
          <p:nvPr/>
        </p:nvSpPr>
        <p:spPr bwMode="auto">
          <a:xfrm>
            <a:off x="1885999" y="5410200"/>
            <a:ext cx="2130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HATES Wickedness</a:t>
            </a:r>
          </a:p>
        </p:txBody>
      </p:sp>
      <p:sp>
        <p:nvSpPr>
          <p:cNvPr id="23" name="TextBox 36">
            <a:extLst>
              <a:ext uri="{FF2B5EF4-FFF2-40B4-BE49-F238E27FC236}">
                <a16:creationId xmlns:a16="http://schemas.microsoft.com/office/drawing/2014/main" id="{E6159E79-4F74-4B29-AC29-544D268CD39A}"/>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CHRIST-LIKE</a:t>
            </a:r>
            <a:r>
              <a:rPr lang="en-US" altLang="en-US" sz="3200" b="1" dirty="0">
                <a:solidFill>
                  <a:srgbClr val="FFFF09"/>
                </a:solidFill>
                <a:latin typeface="Calibri" panose="020F0502020204030204" pitchFamily="34" charset="0"/>
              </a:rPr>
              <a:t> </a:t>
            </a:r>
            <a:r>
              <a:rPr lang="en-US" altLang="en-US" sz="3200" b="1" dirty="0">
                <a:solidFill>
                  <a:srgbClr val="FF0000"/>
                </a:solidFill>
                <a:latin typeface="Calibri" panose="020F0502020204030204" pitchFamily="34" charset="0"/>
              </a:rPr>
              <a:t>SATAN-LIKE </a:t>
            </a:r>
            <a:r>
              <a:rPr lang="en-US" altLang="en-US" sz="3200" b="1" dirty="0">
                <a:solidFill>
                  <a:srgbClr val="FFFF00"/>
                </a:solidFill>
                <a:latin typeface="Calibri" panose="020F0502020204030204" pitchFamily="34" charset="0"/>
              </a:rPr>
              <a:t>LOVE AND HATRED</a:t>
            </a:r>
          </a:p>
        </p:txBody>
      </p:sp>
      <p:grpSp>
        <p:nvGrpSpPr>
          <p:cNvPr id="24" name="Group 23">
            <a:extLst>
              <a:ext uri="{FF2B5EF4-FFF2-40B4-BE49-F238E27FC236}">
                <a16:creationId xmlns:a16="http://schemas.microsoft.com/office/drawing/2014/main" id="{57D0F8E7-621C-4F8D-834D-B66994276399}"/>
              </a:ext>
            </a:extLst>
          </p:cNvPr>
          <p:cNvGrpSpPr>
            <a:grpSpLocks/>
          </p:cNvGrpSpPr>
          <p:nvPr/>
        </p:nvGrpSpPr>
        <p:grpSpPr bwMode="auto">
          <a:xfrm rot="1564008">
            <a:off x="3222767" y="3735598"/>
            <a:ext cx="5822950" cy="230188"/>
            <a:chOff x="1663146" y="3276918"/>
            <a:chExt cx="5823027" cy="229448"/>
          </a:xfrm>
        </p:grpSpPr>
        <p:sp>
          <p:nvSpPr>
            <p:cNvPr id="25" name="Isosceles Triangle 24">
              <a:extLst>
                <a:ext uri="{FF2B5EF4-FFF2-40B4-BE49-F238E27FC236}">
                  <a16:creationId xmlns:a16="http://schemas.microsoft.com/office/drawing/2014/main" id="{5E8099C7-FDB8-4B88-BBC4-4B36FB3E94A3}"/>
                </a:ext>
              </a:extLst>
            </p:cNvPr>
            <p:cNvSpPr/>
            <p:nvPr/>
          </p:nvSpPr>
          <p:spPr>
            <a:xfrm rot="16253204">
              <a:off x="1623799" y="3312304"/>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6" name="Rectangle 25">
              <a:extLst>
                <a:ext uri="{FF2B5EF4-FFF2-40B4-BE49-F238E27FC236}">
                  <a16:creationId xmlns:a16="http://schemas.microsoft.com/office/drawing/2014/main" id="{14166EBE-45C4-4D9A-9C78-36F9959AA6C9}"/>
                </a:ext>
              </a:extLst>
            </p:cNvPr>
            <p:cNvSpPr/>
            <p:nvPr/>
          </p:nvSpPr>
          <p:spPr>
            <a:xfrm>
              <a:off x="1827566" y="3352734"/>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7" name="Isosceles Triangle 26">
              <a:extLst>
                <a:ext uri="{FF2B5EF4-FFF2-40B4-BE49-F238E27FC236}">
                  <a16:creationId xmlns:a16="http://schemas.microsoft.com/office/drawing/2014/main" id="{DC809A68-15D0-448D-8573-491FBDB201DC}"/>
                </a:ext>
              </a:extLst>
            </p:cNvPr>
            <p:cNvSpPr/>
            <p:nvPr/>
          </p:nvSpPr>
          <p:spPr>
            <a:xfrm rot="5414350">
              <a:off x="7295775" y="331421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8" name="TextBox 36">
            <a:extLst>
              <a:ext uri="{FF2B5EF4-FFF2-40B4-BE49-F238E27FC236}">
                <a16:creationId xmlns:a16="http://schemas.microsoft.com/office/drawing/2014/main" id="{A0720CF4-157B-40EA-BCC1-E91A614787D3}"/>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9" name="TextBox 1">
            <a:extLst>
              <a:ext uri="{FF2B5EF4-FFF2-40B4-BE49-F238E27FC236}">
                <a16:creationId xmlns:a16="http://schemas.microsoft.com/office/drawing/2014/main" id="{6593D580-DA39-4714-B8A8-4E023902EC5E}"/>
              </a:ext>
            </a:extLst>
          </p:cNvPr>
          <p:cNvSpPr txBox="1">
            <a:spLocks noChangeArrowheads="1"/>
          </p:cNvSpPr>
          <p:nvPr/>
        </p:nvSpPr>
        <p:spPr bwMode="auto">
          <a:xfrm>
            <a:off x="3433148" y="6278563"/>
            <a:ext cx="5337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FF00"/>
                </a:solidFill>
                <a:latin typeface="Calibri" panose="020F0502020204030204" pitchFamily="34" charset="0"/>
              </a:rPr>
              <a:t>“A Time To Love, And A Time To Hate” (Ecclesiastes 3:8)</a:t>
            </a:r>
          </a:p>
        </p:txBody>
      </p:sp>
      <p:pic>
        <p:nvPicPr>
          <p:cNvPr id="30" name="Picture 29">
            <a:extLst>
              <a:ext uri="{FF2B5EF4-FFF2-40B4-BE49-F238E27FC236}">
                <a16:creationId xmlns:a16="http://schemas.microsoft.com/office/drawing/2014/main" id="{033414CD-7990-4043-9B06-CE1FF6170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071" y="1097309"/>
            <a:ext cx="963345" cy="789627"/>
          </a:xfrm>
          <a:prstGeom prst="rect">
            <a:avLst/>
          </a:prstGeom>
        </p:spPr>
      </p:pic>
      <p:pic>
        <p:nvPicPr>
          <p:cNvPr id="31" name="Picture 30">
            <a:extLst>
              <a:ext uri="{FF2B5EF4-FFF2-40B4-BE49-F238E27FC236}">
                <a16:creationId xmlns:a16="http://schemas.microsoft.com/office/drawing/2014/main" id="{C000AAB3-5381-4F8C-BF86-9288837E1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180" y="5786523"/>
            <a:ext cx="963345" cy="789627"/>
          </a:xfrm>
          <a:prstGeom prst="rect">
            <a:avLst/>
          </a:prstGeom>
        </p:spPr>
      </p:pic>
      <p:pic>
        <p:nvPicPr>
          <p:cNvPr id="32" name="Picture 31">
            <a:extLst>
              <a:ext uri="{FF2B5EF4-FFF2-40B4-BE49-F238E27FC236}">
                <a16:creationId xmlns:a16="http://schemas.microsoft.com/office/drawing/2014/main" id="{99D5BFDD-746E-48D6-8C92-D2D39F433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398" y="1062804"/>
            <a:ext cx="1032353" cy="846191"/>
          </a:xfrm>
          <a:prstGeom prst="rect">
            <a:avLst/>
          </a:prstGeom>
        </p:spPr>
      </p:pic>
      <p:pic>
        <p:nvPicPr>
          <p:cNvPr id="33" name="Picture 32">
            <a:extLst>
              <a:ext uri="{FF2B5EF4-FFF2-40B4-BE49-F238E27FC236}">
                <a16:creationId xmlns:a16="http://schemas.microsoft.com/office/drawing/2014/main" id="{AC1CE802-86FE-4BEE-99D4-C5403CC9D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
        <p:nvSpPr>
          <p:cNvPr id="34" name="TextBox 31">
            <a:extLst>
              <a:ext uri="{FF2B5EF4-FFF2-40B4-BE49-F238E27FC236}">
                <a16:creationId xmlns:a16="http://schemas.microsoft.com/office/drawing/2014/main" id="{4DEED594-406B-4C4B-879F-8581A845EEEF}"/>
              </a:ext>
            </a:extLst>
          </p:cNvPr>
          <p:cNvSpPr txBox="1">
            <a:spLocks noChangeArrowheads="1"/>
          </p:cNvSpPr>
          <p:nvPr/>
        </p:nvSpPr>
        <p:spPr bwMode="auto">
          <a:xfrm>
            <a:off x="4381236" y="1237966"/>
            <a:ext cx="361951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Matthew 6:24 </a:t>
            </a:r>
            <a:r>
              <a:rPr lang="en-US" altLang="en-US" sz="2000" dirty="0">
                <a:solidFill>
                  <a:schemeClr val="bg1"/>
                </a:solidFill>
                <a:latin typeface="Calibri" panose="020F0502020204030204" pitchFamily="34" charset="0"/>
              </a:rPr>
              <a:t>No man can serve </a:t>
            </a:r>
            <a:r>
              <a:rPr lang="en-US" altLang="en-US" sz="2000" dirty="0">
                <a:solidFill>
                  <a:srgbClr val="FF0000"/>
                </a:solidFill>
                <a:latin typeface="Calibri" panose="020F0502020204030204" pitchFamily="34" charset="0"/>
              </a:rPr>
              <a:t>two masters</a:t>
            </a:r>
            <a:r>
              <a:rPr lang="en-US" altLang="en-US" sz="2000" dirty="0">
                <a:solidFill>
                  <a:schemeClr val="bg1"/>
                </a:solidFill>
                <a:latin typeface="Calibri" panose="020F0502020204030204" pitchFamily="34" charset="0"/>
              </a:rPr>
              <a:t>: for either he will </a:t>
            </a:r>
            <a:r>
              <a:rPr lang="en-US" altLang="en-US" sz="2000" dirty="0">
                <a:solidFill>
                  <a:srgbClr val="FFFF00"/>
                </a:solidFill>
                <a:latin typeface="Calibri" panose="020F0502020204030204" pitchFamily="34" charset="0"/>
              </a:rPr>
              <a:t>hate</a:t>
            </a:r>
            <a:r>
              <a:rPr lang="en-US" altLang="en-US" sz="2000" dirty="0">
                <a:solidFill>
                  <a:schemeClr val="bg1"/>
                </a:solidFill>
                <a:latin typeface="Calibri" panose="020F0502020204030204" pitchFamily="34" charset="0"/>
              </a:rPr>
              <a:t> the one, and </a:t>
            </a:r>
            <a:r>
              <a:rPr lang="en-US" altLang="en-US" sz="2000" dirty="0">
                <a:solidFill>
                  <a:srgbClr val="FFFF00"/>
                </a:solidFill>
                <a:latin typeface="Calibri" panose="020F0502020204030204" pitchFamily="34" charset="0"/>
              </a:rPr>
              <a:t>love</a:t>
            </a:r>
            <a:r>
              <a:rPr lang="en-US" altLang="en-US" sz="2000" dirty="0">
                <a:solidFill>
                  <a:schemeClr val="bg1"/>
                </a:solidFill>
                <a:latin typeface="Calibri" panose="020F0502020204030204" pitchFamily="34" charset="0"/>
              </a:rPr>
              <a:t> the other; or else he will </a:t>
            </a:r>
            <a:r>
              <a:rPr lang="en-US" altLang="en-US" sz="2000" dirty="0">
                <a:solidFill>
                  <a:srgbClr val="FFFF00"/>
                </a:solidFill>
                <a:latin typeface="Calibri" panose="020F0502020204030204" pitchFamily="34" charset="0"/>
              </a:rPr>
              <a:t>hold</a:t>
            </a:r>
            <a:r>
              <a:rPr lang="en-US" altLang="en-US" sz="2000" dirty="0">
                <a:solidFill>
                  <a:schemeClr val="bg1"/>
                </a:solidFill>
                <a:latin typeface="Calibri" panose="020F0502020204030204" pitchFamily="34" charset="0"/>
              </a:rPr>
              <a:t> to the one, and </a:t>
            </a:r>
            <a:r>
              <a:rPr lang="en-US" altLang="en-US" sz="2000" dirty="0">
                <a:solidFill>
                  <a:srgbClr val="FFFF00"/>
                </a:solidFill>
                <a:latin typeface="Calibri" panose="020F0502020204030204" pitchFamily="34" charset="0"/>
              </a:rPr>
              <a:t>despise</a:t>
            </a:r>
            <a:r>
              <a:rPr lang="en-US" altLang="en-US" sz="2000" dirty="0">
                <a:solidFill>
                  <a:schemeClr val="bg1"/>
                </a:solidFill>
                <a:latin typeface="Calibri" panose="020F0502020204030204" pitchFamily="34" charset="0"/>
              </a:rPr>
              <a:t> the other.</a:t>
            </a:r>
          </a:p>
        </p:txBody>
      </p:sp>
    </p:spTree>
    <p:extLst>
      <p:ext uri="{BB962C8B-B14F-4D97-AF65-F5344CB8AC3E}">
        <p14:creationId xmlns:p14="http://schemas.microsoft.com/office/powerpoint/2010/main" val="3501509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24</a:t>
            </a:fld>
            <a:endParaRPr lang="en-US" dirty="0"/>
          </a:p>
        </p:txBody>
      </p:sp>
      <p:sp>
        <p:nvSpPr>
          <p:cNvPr id="8" name="Isosceles Triangle 7">
            <a:extLst>
              <a:ext uri="{FF2B5EF4-FFF2-40B4-BE49-F238E27FC236}">
                <a16:creationId xmlns:a16="http://schemas.microsoft.com/office/drawing/2014/main" id="{C2397530-3A8D-4526-AC29-A3CAECB451DB}"/>
              </a:ext>
            </a:extLst>
          </p:cNvPr>
          <p:cNvSpPr/>
          <p:nvPr/>
        </p:nvSpPr>
        <p:spPr>
          <a:xfrm>
            <a:off x="5873750" y="3971925"/>
            <a:ext cx="457200" cy="1136650"/>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extBox 9">
            <a:extLst>
              <a:ext uri="{FF2B5EF4-FFF2-40B4-BE49-F238E27FC236}">
                <a16:creationId xmlns:a16="http://schemas.microsoft.com/office/drawing/2014/main" id="{04B21544-0CCA-45A7-8337-1262C2B9DCDA}"/>
              </a:ext>
            </a:extLst>
          </p:cNvPr>
          <p:cNvSpPr txBox="1">
            <a:spLocks noChangeArrowheads="1"/>
          </p:cNvSpPr>
          <p:nvPr/>
        </p:nvSpPr>
        <p:spPr bwMode="auto">
          <a:xfrm>
            <a:off x="1887555" y="1885890"/>
            <a:ext cx="2130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LOVES Wickedness</a:t>
            </a:r>
          </a:p>
        </p:txBody>
      </p:sp>
      <p:cxnSp>
        <p:nvCxnSpPr>
          <p:cNvPr id="11" name="Straight Connector 10">
            <a:extLst>
              <a:ext uri="{FF2B5EF4-FFF2-40B4-BE49-F238E27FC236}">
                <a16:creationId xmlns:a16="http://schemas.microsoft.com/office/drawing/2014/main" id="{9CD4E51E-6D9C-4BFD-9594-13905AFD59C4}"/>
              </a:ext>
            </a:extLst>
          </p:cNvPr>
          <p:cNvCxnSpPr/>
          <p:nvPr/>
        </p:nvCxnSpPr>
        <p:spPr>
          <a:xfrm>
            <a:off x="1524000" y="3850693"/>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10A38301-8E0C-4053-9CE1-FA0774A2142E}"/>
              </a:ext>
            </a:extLst>
          </p:cNvPr>
          <p:cNvSpPr txBox="1">
            <a:spLocks noChangeArrowheads="1"/>
          </p:cNvSpPr>
          <p:nvPr/>
        </p:nvSpPr>
        <p:spPr bwMode="auto">
          <a:xfrm>
            <a:off x="1568450" y="3526843"/>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E142E799-CB7D-4AFE-92D3-78455C274D22}"/>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4" name="TextBox 27">
            <a:extLst>
              <a:ext uri="{FF2B5EF4-FFF2-40B4-BE49-F238E27FC236}">
                <a16:creationId xmlns:a16="http://schemas.microsoft.com/office/drawing/2014/main" id="{DE5ABA8D-0172-46D0-81F6-5A30D2D156BC}"/>
              </a:ext>
            </a:extLst>
          </p:cNvPr>
          <p:cNvSpPr txBox="1">
            <a:spLocks noChangeArrowheads="1"/>
          </p:cNvSpPr>
          <p:nvPr/>
        </p:nvSpPr>
        <p:spPr bwMode="auto">
          <a:xfrm>
            <a:off x="9558338" y="3534781"/>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5" name="TextBox 30">
            <a:extLst>
              <a:ext uri="{FF2B5EF4-FFF2-40B4-BE49-F238E27FC236}">
                <a16:creationId xmlns:a16="http://schemas.microsoft.com/office/drawing/2014/main" id="{9100C15F-2AAE-4042-AD3F-B6B4C9BA8AAD}"/>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6" name="TextBox 31">
            <a:extLst>
              <a:ext uri="{FF2B5EF4-FFF2-40B4-BE49-F238E27FC236}">
                <a16:creationId xmlns:a16="http://schemas.microsoft.com/office/drawing/2014/main" id="{1B754F2E-3489-4253-90F0-C1936E2BD04F}"/>
              </a:ext>
            </a:extLst>
          </p:cNvPr>
          <p:cNvSpPr txBox="1">
            <a:spLocks noChangeArrowheads="1"/>
          </p:cNvSpPr>
          <p:nvPr/>
        </p:nvSpPr>
        <p:spPr bwMode="auto">
          <a:xfrm>
            <a:off x="8033894" y="1885890"/>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7" name="TextBox 16">
            <a:extLst>
              <a:ext uri="{FF2B5EF4-FFF2-40B4-BE49-F238E27FC236}">
                <a16:creationId xmlns:a16="http://schemas.microsoft.com/office/drawing/2014/main" id="{90474614-AE47-45E9-A2FE-7E58950F6E70}"/>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grpSp>
        <p:nvGrpSpPr>
          <p:cNvPr id="18" name="Group 23">
            <a:extLst>
              <a:ext uri="{FF2B5EF4-FFF2-40B4-BE49-F238E27FC236}">
                <a16:creationId xmlns:a16="http://schemas.microsoft.com/office/drawing/2014/main" id="{71EA5E55-81D7-4B41-9F36-A225D318C58E}"/>
              </a:ext>
            </a:extLst>
          </p:cNvPr>
          <p:cNvGrpSpPr>
            <a:grpSpLocks/>
          </p:cNvGrpSpPr>
          <p:nvPr/>
        </p:nvGrpSpPr>
        <p:grpSpPr bwMode="auto">
          <a:xfrm rot="20066904">
            <a:off x="3187700" y="3783080"/>
            <a:ext cx="5822950" cy="230188"/>
            <a:chOff x="1663146" y="3276918"/>
            <a:chExt cx="5823027" cy="229448"/>
          </a:xfrm>
        </p:grpSpPr>
        <p:sp>
          <p:nvSpPr>
            <p:cNvPr id="19" name="Isosceles Triangle 18">
              <a:extLst>
                <a:ext uri="{FF2B5EF4-FFF2-40B4-BE49-F238E27FC236}">
                  <a16:creationId xmlns:a16="http://schemas.microsoft.com/office/drawing/2014/main" id="{CB990C06-E2D3-4A01-9957-6384FC49F53F}"/>
                </a:ext>
              </a:extLst>
            </p:cNvPr>
            <p:cNvSpPr/>
            <p:nvPr/>
          </p:nvSpPr>
          <p:spPr>
            <a:xfrm rot="16253204">
              <a:off x="1623180" y="330964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0" name="Rectangle 19">
              <a:extLst>
                <a:ext uri="{FF2B5EF4-FFF2-40B4-BE49-F238E27FC236}">
                  <a16:creationId xmlns:a16="http://schemas.microsoft.com/office/drawing/2014/main" id="{D5F0B429-C4BC-46CA-B3E3-39DA424532CF}"/>
                </a:ext>
              </a:extLst>
            </p:cNvPr>
            <p:cNvSpPr/>
            <p:nvPr/>
          </p:nvSpPr>
          <p:spPr>
            <a:xfrm>
              <a:off x="1826527" y="3348987"/>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1" name="Isosceles Triangle 20">
              <a:extLst>
                <a:ext uri="{FF2B5EF4-FFF2-40B4-BE49-F238E27FC236}">
                  <a16:creationId xmlns:a16="http://schemas.microsoft.com/office/drawing/2014/main" id="{3D3D63AD-5673-4543-9D30-FBAF94A4863D}"/>
                </a:ext>
              </a:extLst>
            </p:cNvPr>
            <p:cNvSpPr/>
            <p:nvPr/>
          </p:nvSpPr>
          <p:spPr>
            <a:xfrm rot="5414350">
              <a:off x="7290566" y="331105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2" name="TextBox 8">
            <a:extLst>
              <a:ext uri="{FF2B5EF4-FFF2-40B4-BE49-F238E27FC236}">
                <a16:creationId xmlns:a16="http://schemas.microsoft.com/office/drawing/2014/main" id="{C6D7E96B-C125-4983-B3D9-0954DC9CBBB8}"/>
              </a:ext>
            </a:extLst>
          </p:cNvPr>
          <p:cNvSpPr txBox="1">
            <a:spLocks noChangeArrowheads="1"/>
          </p:cNvSpPr>
          <p:nvPr/>
        </p:nvSpPr>
        <p:spPr bwMode="auto">
          <a:xfrm>
            <a:off x="1885999" y="5410200"/>
            <a:ext cx="2130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HATES Wickedness</a:t>
            </a:r>
          </a:p>
        </p:txBody>
      </p:sp>
      <p:sp>
        <p:nvSpPr>
          <p:cNvPr id="23" name="TextBox 36">
            <a:extLst>
              <a:ext uri="{FF2B5EF4-FFF2-40B4-BE49-F238E27FC236}">
                <a16:creationId xmlns:a16="http://schemas.microsoft.com/office/drawing/2014/main" id="{C9D17A9E-7F69-42FD-B0A6-DEA2FFA32FB8}"/>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CHRIST-LIKE</a:t>
            </a:r>
            <a:r>
              <a:rPr lang="en-US" altLang="en-US" sz="3200" b="1" dirty="0">
                <a:solidFill>
                  <a:srgbClr val="FFFF09"/>
                </a:solidFill>
                <a:latin typeface="Calibri" panose="020F0502020204030204" pitchFamily="34" charset="0"/>
              </a:rPr>
              <a:t> </a:t>
            </a:r>
            <a:r>
              <a:rPr lang="en-US" altLang="en-US" sz="3200" b="1" dirty="0">
                <a:solidFill>
                  <a:srgbClr val="FF0000"/>
                </a:solidFill>
                <a:latin typeface="Calibri" panose="020F0502020204030204" pitchFamily="34" charset="0"/>
              </a:rPr>
              <a:t>SATAN LIKE </a:t>
            </a:r>
            <a:r>
              <a:rPr lang="en-US" altLang="en-US" sz="3200" b="1" dirty="0">
                <a:solidFill>
                  <a:srgbClr val="FFFF00"/>
                </a:solidFill>
                <a:latin typeface="Calibri" panose="020F0502020204030204" pitchFamily="34" charset="0"/>
              </a:rPr>
              <a:t>LOVE AND HATRED</a:t>
            </a:r>
          </a:p>
        </p:txBody>
      </p:sp>
      <p:sp>
        <p:nvSpPr>
          <p:cNvPr id="24" name="TextBox 23">
            <a:extLst>
              <a:ext uri="{FF2B5EF4-FFF2-40B4-BE49-F238E27FC236}">
                <a16:creationId xmlns:a16="http://schemas.microsoft.com/office/drawing/2014/main" id="{87836943-DECC-4A57-9549-E9030909C2B1}"/>
              </a:ext>
            </a:extLst>
          </p:cNvPr>
          <p:cNvSpPr txBox="1">
            <a:spLocks noChangeArrowheads="1"/>
          </p:cNvSpPr>
          <p:nvPr/>
        </p:nvSpPr>
        <p:spPr bwMode="auto">
          <a:xfrm>
            <a:off x="4324350" y="1600200"/>
            <a:ext cx="358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WHAT IS SATAN TO</a:t>
            </a:r>
          </a:p>
          <a:p>
            <a:pPr algn="ctr" eaLnBrk="1" hangingPunct="1"/>
            <a:r>
              <a:rPr lang="en-US" altLang="en-US" sz="2000" dirty="0">
                <a:solidFill>
                  <a:srgbClr val="FF0000"/>
                </a:solidFill>
                <a:latin typeface="Calibri" panose="020F0502020204030204" pitchFamily="34" charset="0"/>
              </a:rPr>
              <a:t>DO WITH THOSE RIGHTEOUS SOULS DETERMINED TO</a:t>
            </a:r>
          </a:p>
          <a:p>
            <a:pPr algn="ctr" eaLnBrk="1" hangingPunct="1"/>
            <a:r>
              <a:rPr lang="en-US" altLang="en-US" sz="2000" dirty="0">
                <a:solidFill>
                  <a:srgbClr val="FF0000"/>
                </a:solidFill>
                <a:latin typeface="Calibri" panose="020F0502020204030204" pitchFamily="34" charset="0"/>
              </a:rPr>
              <a:t>BE CHRIST-LIKE?</a:t>
            </a:r>
          </a:p>
        </p:txBody>
      </p:sp>
      <p:sp>
        <p:nvSpPr>
          <p:cNvPr id="25" name="TextBox 36">
            <a:extLst>
              <a:ext uri="{FF2B5EF4-FFF2-40B4-BE49-F238E27FC236}">
                <a16:creationId xmlns:a16="http://schemas.microsoft.com/office/drawing/2014/main" id="{38145C52-3EA7-4CE9-B6B2-620F9FC7D4CD}"/>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6" name="TextBox 1">
            <a:extLst>
              <a:ext uri="{FF2B5EF4-FFF2-40B4-BE49-F238E27FC236}">
                <a16:creationId xmlns:a16="http://schemas.microsoft.com/office/drawing/2014/main" id="{9C15BAB2-7E0D-44E8-B3D5-BD478EDB3AAF}"/>
              </a:ext>
            </a:extLst>
          </p:cNvPr>
          <p:cNvSpPr txBox="1">
            <a:spLocks noChangeArrowheads="1"/>
          </p:cNvSpPr>
          <p:nvPr/>
        </p:nvSpPr>
        <p:spPr bwMode="auto">
          <a:xfrm>
            <a:off x="3438525" y="6278563"/>
            <a:ext cx="53541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FFFF00"/>
                </a:solidFill>
                <a:latin typeface="Calibri" panose="020F0502020204030204" pitchFamily="34" charset="0"/>
              </a:rPr>
              <a:t>“A Time To Love, And A Time To Hate” (Ecclesiastes 3:8)</a:t>
            </a:r>
          </a:p>
        </p:txBody>
      </p:sp>
      <p:pic>
        <p:nvPicPr>
          <p:cNvPr id="27" name="Picture 26">
            <a:extLst>
              <a:ext uri="{FF2B5EF4-FFF2-40B4-BE49-F238E27FC236}">
                <a16:creationId xmlns:a16="http://schemas.microsoft.com/office/drawing/2014/main" id="{A295461C-9AC2-47DF-AE34-3769B27CE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071" y="1097309"/>
            <a:ext cx="963345" cy="789627"/>
          </a:xfrm>
          <a:prstGeom prst="rect">
            <a:avLst/>
          </a:prstGeom>
        </p:spPr>
      </p:pic>
      <p:pic>
        <p:nvPicPr>
          <p:cNvPr id="28" name="Picture 27">
            <a:extLst>
              <a:ext uri="{FF2B5EF4-FFF2-40B4-BE49-F238E27FC236}">
                <a16:creationId xmlns:a16="http://schemas.microsoft.com/office/drawing/2014/main" id="{FC2A44AE-AB4A-4AEF-9C94-97EFBD68F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180" y="5786523"/>
            <a:ext cx="963345" cy="789627"/>
          </a:xfrm>
          <a:prstGeom prst="rect">
            <a:avLst/>
          </a:prstGeom>
        </p:spPr>
      </p:pic>
      <p:pic>
        <p:nvPicPr>
          <p:cNvPr id="29" name="Picture 28">
            <a:extLst>
              <a:ext uri="{FF2B5EF4-FFF2-40B4-BE49-F238E27FC236}">
                <a16:creationId xmlns:a16="http://schemas.microsoft.com/office/drawing/2014/main" id="{42EDE1D3-015D-4012-8A2A-BB325CA61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398" y="1062804"/>
            <a:ext cx="1032353" cy="846191"/>
          </a:xfrm>
          <a:prstGeom prst="rect">
            <a:avLst/>
          </a:prstGeom>
        </p:spPr>
      </p:pic>
      <p:pic>
        <p:nvPicPr>
          <p:cNvPr id="30" name="Picture 29">
            <a:extLst>
              <a:ext uri="{FF2B5EF4-FFF2-40B4-BE49-F238E27FC236}">
                <a16:creationId xmlns:a16="http://schemas.microsoft.com/office/drawing/2014/main" id="{A1C9F54C-D4F8-4D40-96A3-17ACF3B9E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255009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25</a:t>
            </a:fld>
            <a:endParaRPr lang="en-US" dirty="0"/>
          </a:p>
        </p:txBody>
      </p:sp>
      <p:sp>
        <p:nvSpPr>
          <p:cNvPr id="8" name="Isosceles Triangle 7">
            <a:extLst>
              <a:ext uri="{FF2B5EF4-FFF2-40B4-BE49-F238E27FC236}">
                <a16:creationId xmlns:a16="http://schemas.microsoft.com/office/drawing/2014/main" id="{DFBE0805-9B8F-4BB2-8903-B8150432A243}"/>
              </a:ext>
            </a:extLst>
          </p:cNvPr>
          <p:cNvSpPr/>
          <p:nvPr/>
        </p:nvSpPr>
        <p:spPr>
          <a:xfrm>
            <a:off x="5873750" y="3978273"/>
            <a:ext cx="457200" cy="1130301"/>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9" name="TextBox 9">
            <a:extLst>
              <a:ext uri="{FF2B5EF4-FFF2-40B4-BE49-F238E27FC236}">
                <a16:creationId xmlns:a16="http://schemas.microsoft.com/office/drawing/2014/main" id="{8CAF5C2E-7A24-47B1-8F43-6B2A6A7AB939}"/>
              </a:ext>
            </a:extLst>
          </p:cNvPr>
          <p:cNvSpPr txBox="1">
            <a:spLocks noChangeArrowheads="1"/>
          </p:cNvSpPr>
          <p:nvPr/>
        </p:nvSpPr>
        <p:spPr bwMode="auto">
          <a:xfrm>
            <a:off x="1887555" y="1885890"/>
            <a:ext cx="2130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LOVES Wickedness</a:t>
            </a:r>
          </a:p>
        </p:txBody>
      </p:sp>
      <p:cxnSp>
        <p:nvCxnSpPr>
          <p:cNvPr id="11" name="Straight Connector 10">
            <a:extLst>
              <a:ext uri="{FF2B5EF4-FFF2-40B4-BE49-F238E27FC236}">
                <a16:creationId xmlns:a16="http://schemas.microsoft.com/office/drawing/2014/main" id="{4F1F132E-542A-470A-877C-47AE78492399}"/>
              </a:ext>
            </a:extLst>
          </p:cNvPr>
          <p:cNvCxnSpPr/>
          <p:nvPr/>
        </p:nvCxnSpPr>
        <p:spPr>
          <a:xfrm>
            <a:off x="1524000" y="3850693"/>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20">
            <a:extLst>
              <a:ext uri="{FF2B5EF4-FFF2-40B4-BE49-F238E27FC236}">
                <a16:creationId xmlns:a16="http://schemas.microsoft.com/office/drawing/2014/main" id="{5FE836F1-7BA7-48F7-B14E-2F211B5CACE0}"/>
              </a:ext>
            </a:extLst>
          </p:cNvPr>
          <p:cNvSpPr txBox="1">
            <a:spLocks noChangeArrowheads="1"/>
          </p:cNvSpPr>
          <p:nvPr/>
        </p:nvSpPr>
        <p:spPr bwMode="auto">
          <a:xfrm>
            <a:off x="1568450" y="3539543"/>
            <a:ext cx="10652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3" name="TextBox 12">
            <a:extLst>
              <a:ext uri="{FF2B5EF4-FFF2-40B4-BE49-F238E27FC236}">
                <a16:creationId xmlns:a16="http://schemas.microsoft.com/office/drawing/2014/main" id="{FAF8D76B-22AB-4193-8A6E-4C4C4A18F40E}"/>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4" name="TextBox 27">
            <a:extLst>
              <a:ext uri="{FF2B5EF4-FFF2-40B4-BE49-F238E27FC236}">
                <a16:creationId xmlns:a16="http://schemas.microsoft.com/office/drawing/2014/main" id="{8E233228-75B3-4F46-9D8F-CB06F4F3403C}"/>
              </a:ext>
            </a:extLst>
          </p:cNvPr>
          <p:cNvSpPr txBox="1">
            <a:spLocks noChangeArrowheads="1"/>
          </p:cNvSpPr>
          <p:nvPr/>
        </p:nvSpPr>
        <p:spPr bwMode="auto">
          <a:xfrm>
            <a:off x="9560633" y="3539542"/>
            <a:ext cx="10652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5" name="TextBox 30">
            <a:extLst>
              <a:ext uri="{FF2B5EF4-FFF2-40B4-BE49-F238E27FC236}">
                <a16:creationId xmlns:a16="http://schemas.microsoft.com/office/drawing/2014/main" id="{21BD808F-881D-4C2B-8ADF-63149AB476A6}"/>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6" name="TextBox 31">
            <a:extLst>
              <a:ext uri="{FF2B5EF4-FFF2-40B4-BE49-F238E27FC236}">
                <a16:creationId xmlns:a16="http://schemas.microsoft.com/office/drawing/2014/main" id="{895C9FA7-049F-4EF8-8328-614970F2B042}"/>
              </a:ext>
            </a:extLst>
          </p:cNvPr>
          <p:cNvSpPr txBox="1">
            <a:spLocks noChangeArrowheads="1"/>
          </p:cNvSpPr>
          <p:nvPr/>
        </p:nvSpPr>
        <p:spPr bwMode="auto">
          <a:xfrm>
            <a:off x="8033894" y="1885890"/>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7" name="TextBox 16">
            <a:extLst>
              <a:ext uri="{FF2B5EF4-FFF2-40B4-BE49-F238E27FC236}">
                <a16:creationId xmlns:a16="http://schemas.microsoft.com/office/drawing/2014/main" id="{A7F1C10E-B1B3-4FFF-BD8C-094467BA9075}"/>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grpSp>
        <p:nvGrpSpPr>
          <p:cNvPr id="18" name="Group 23">
            <a:extLst>
              <a:ext uri="{FF2B5EF4-FFF2-40B4-BE49-F238E27FC236}">
                <a16:creationId xmlns:a16="http://schemas.microsoft.com/office/drawing/2014/main" id="{1DAEED62-6C24-485F-A9E6-56DC5DC64463}"/>
              </a:ext>
            </a:extLst>
          </p:cNvPr>
          <p:cNvGrpSpPr>
            <a:grpSpLocks/>
          </p:cNvGrpSpPr>
          <p:nvPr/>
        </p:nvGrpSpPr>
        <p:grpSpPr bwMode="auto">
          <a:xfrm rot="20128304">
            <a:off x="3187700" y="3753122"/>
            <a:ext cx="5822950" cy="230188"/>
            <a:chOff x="1663146" y="3276918"/>
            <a:chExt cx="5823027" cy="229448"/>
          </a:xfrm>
        </p:grpSpPr>
        <p:sp>
          <p:nvSpPr>
            <p:cNvPr id="19" name="Isosceles Triangle 18">
              <a:extLst>
                <a:ext uri="{FF2B5EF4-FFF2-40B4-BE49-F238E27FC236}">
                  <a16:creationId xmlns:a16="http://schemas.microsoft.com/office/drawing/2014/main" id="{E988B5BD-AB93-4CE4-838E-52F2FC0B6E52}"/>
                </a:ext>
              </a:extLst>
            </p:cNvPr>
            <p:cNvSpPr/>
            <p:nvPr/>
          </p:nvSpPr>
          <p:spPr>
            <a:xfrm rot="16253204">
              <a:off x="1623180" y="330964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0" name="Rectangle 19">
              <a:extLst>
                <a:ext uri="{FF2B5EF4-FFF2-40B4-BE49-F238E27FC236}">
                  <a16:creationId xmlns:a16="http://schemas.microsoft.com/office/drawing/2014/main" id="{D606029F-71EC-41A6-8017-E66A6BDD4168}"/>
                </a:ext>
              </a:extLst>
            </p:cNvPr>
            <p:cNvSpPr/>
            <p:nvPr/>
          </p:nvSpPr>
          <p:spPr>
            <a:xfrm>
              <a:off x="1826527" y="3348987"/>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1" name="Isosceles Triangle 20">
              <a:extLst>
                <a:ext uri="{FF2B5EF4-FFF2-40B4-BE49-F238E27FC236}">
                  <a16:creationId xmlns:a16="http://schemas.microsoft.com/office/drawing/2014/main" id="{613D5885-4701-41E8-8AB2-63465B301350}"/>
                </a:ext>
              </a:extLst>
            </p:cNvPr>
            <p:cNvSpPr/>
            <p:nvPr/>
          </p:nvSpPr>
          <p:spPr>
            <a:xfrm rot="5414350">
              <a:off x="7290566" y="331105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2" name="TextBox 8">
            <a:extLst>
              <a:ext uri="{FF2B5EF4-FFF2-40B4-BE49-F238E27FC236}">
                <a16:creationId xmlns:a16="http://schemas.microsoft.com/office/drawing/2014/main" id="{7F4DC64C-FD8D-4374-A437-83A54A4495E8}"/>
              </a:ext>
            </a:extLst>
          </p:cNvPr>
          <p:cNvSpPr txBox="1">
            <a:spLocks noChangeArrowheads="1"/>
          </p:cNvSpPr>
          <p:nvPr/>
        </p:nvSpPr>
        <p:spPr bwMode="auto">
          <a:xfrm>
            <a:off x="1885999" y="5410200"/>
            <a:ext cx="2130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HATES Wickedness</a:t>
            </a:r>
          </a:p>
        </p:txBody>
      </p:sp>
      <p:sp>
        <p:nvSpPr>
          <p:cNvPr id="23" name="TextBox 36">
            <a:extLst>
              <a:ext uri="{FF2B5EF4-FFF2-40B4-BE49-F238E27FC236}">
                <a16:creationId xmlns:a16="http://schemas.microsoft.com/office/drawing/2014/main" id="{C5CB259D-2F77-4F97-9DEF-96CB2778779C}"/>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CHRIST-LIKE</a:t>
            </a:r>
            <a:r>
              <a:rPr lang="en-US" altLang="en-US" sz="3200" b="1" dirty="0">
                <a:solidFill>
                  <a:srgbClr val="FFFF09"/>
                </a:solidFill>
                <a:latin typeface="Calibri" panose="020F0502020204030204" pitchFamily="34" charset="0"/>
              </a:rPr>
              <a:t> </a:t>
            </a:r>
            <a:r>
              <a:rPr lang="en-US" altLang="en-US" sz="3200" b="1" dirty="0">
                <a:solidFill>
                  <a:srgbClr val="FF0000"/>
                </a:solidFill>
                <a:latin typeface="Calibri" panose="020F0502020204030204" pitchFamily="34" charset="0"/>
              </a:rPr>
              <a:t>SATAN LIKE </a:t>
            </a:r>
            <a:r>
              <a:rPr lang="en-US" altLang="en-US" sz="3200" b="1" dirty="0">
                <a:solidFill>
                  <a:srgbClr val="FFFF00"/>
                </a:solidFill>
                <a:latin typeface="Calibri" panose="020F0502020204030204" pitchFamily="34" charset="0"/>
              </a:rPr>
              <a:t>LOVE AND HATRED</a:t>
            </a:r>
          </a:p>
        </p:txBody>
      </p:sp>
      <p:sp>
        <p:nvSpPr>
          <p:cNvPr id="24" name="TextBox 29">
            <a:extLst>
              <a:ext uri="{FF2B5EF4-FFF2-40B4-BE49-F238E27FC236}">
                <a16:creationId xmlns:a16="http://schemas.microsoft.com/office/drawing/2014/main" id="{C9B346DB-8C9F-4433-8FBA-57743CD347F9}"/>
              </a:ext>
            </a:extLst>
          </p:cNvPr>
          <p:cNvSpPr txBox="1">
            <a:spLocks noChangeArrowheads="1"/>
          </p:cNvSpPr>
          <p:nvPr/>
        </p:nvSpPr>
        <p:spPr bwMode="auto">
          <a:xfrm>
            <a:off x="4324350" y="1600200"/>
            <a:ext cx="35814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dirty="0">
                <a:solidFill>
                  <a:srgbClr val="FF0000"/>
                </a:solidFill>
                <a:latin typeface="Calibri" panose="020F0502020204030204" pitchFamily="34" charset="0"/>
              </a:rPr>
              <a:t>FALSE IDEOLOGY</a:t>
            </a:r>
          </a:p>
          <a:p>
            <a:pPr algn="ctr" eaLnBrk="1" hangingPunct="1"/>
            <a:r>
              <a:rPr lang="en-US" altLang="en-US" sz="2000" dirty="0">
                <a:solidFill>
                  <a:srgbClr val="FF0000"/>
                </a:solidFill>
                <a:latin typeface="Calibri" panose="020F0502020204030204" pitchFamily="34" charset="0"/>
              </a:rPr>
              <a:t>CHANGE WHAT IT MEANS</a:t>
            </a:r>
          </a:p>
          <a:p>
            <a:pPr algn="ctr" eaLnBrk="1" hangingPunct="1"/>
            <a:r>
              <a:rPr lang="en-US" altLang="en-US" sz="2000" dirty="0">
                <a:solidFill>
                  <a:srgbClr val="FF0000"/>
                </a:solidFill>
                <a:latin typeface="Calibri" panose="020F0502020204030204" pitchFamily="34" charset="0"/>
              </a:rPr>
              <a:t>TO BE CHRIST-LIKE</a:t>
            </a:r>
          </a:p>
        </p:txBody>
      </p:sp>
      <p:sp>
        <p:nvSpPr>
          <p:cNvPr id="25" name="TextBox 36">
            <a:extLst>
              <a:ext uri="{FF2B5EF4-FFF2-40B4-BE49-F238E27FC236}">
                <a16:creationId xmlns:a16="http://schemas.microsoft.com/office/drawing/2014/main" id="{609701ED-72C1-4D74-ACD8-B32400C89E63}"/>
              </a:ext>
            </a:extLst>
          </p:cNvPr>
          <p:cNvSpPr txBox="1">
            <a:spLocks noChangeArrowheads="1"/>
          </p:cNvSpPr>
          <p:nvPr/>
        </p:nvSpPr>
        <p:spPr bwMode="auto">
          <a:xfrm>
            <a:off x="4887913" y="5129213"/>
            <a:ext cx="24336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a:solidFill>
                  <a:schemeClr val="bg1"/>
                </a:solidFill>
                <a:latin typeface="Calibri" panose="020F0502020204030204" pitchFamily="34" charset="0"/>
              </a:rPr>
              <a:t>Intensity Meter</a:t>
            </a:r>
          </a:p>
        </p:txBody>
      </p:sp>
      <p:sp>
        <p:nvSpPr>
          <p:cNvPr id="26" name="TextBox 1">
            <a:extLst>
              <a:ext uri="{FF2B5EF4-FFF2-40B4-BE49-F238E27FC236}">
                <a16:creationId xmlns:a16="http://schemas.microsoft.com/office/drawing/2014/main" id="{8920D2AB-AF93-465D-9940-E8DD2F576CF9}"/>
              </a:ext>
            </a:extLst>
          </p:cNvPr>
          <p:cNvSpPr txBox="1">
            <a:spLocks noChangeArrowheads="1"/>
          </p:cNvSpPr>
          <p:nvPr/>
        </p:nvSpPr>
        <p:spPr bwMode="auto">
          <a:xfrm>
            <a:off x="3465751" y="6278563"/>
            <a:ext cx="53465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600" dirty="0">
                <a:solidFill>
                  <a:srgbClr val="00FF00"/>
                </a:solidFill>
                <a:latin typeface="Calibri" panose="020F0502020204030204" pitchFamily="34" charset="0"/>
              </a:rPr>
              <a:t>“A Time To Love, And A Time To Hate” (Ecclesiastes 3:8)</a:t>
            </a:r>
          </a:p>
        </p:txBody>
      </p:sp>
      <p:pic>
        <p:nvPicPr>
          <p:cNvPr id="27" name="Picture 26">
            <a:extLst>
              <a:ext uri="{FF2B5EF4-FFF2-40B4-BE49-F238E27FC236}">
                <a16:creationId xmlns:a16="http://schemas.microsoft.com/office/drawing/2014/main" id="{835B0E6A-F453-4C3B-9516-E93D4BB5BE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071" y="1105529"/>
            <a:ext cx="963345" cy="789627"/>
          </a:xfrm>
          <a:prstGeom prst="rect">
            <a:avLst/>
          </a:prstGeom>
        </p:spPr>
      </p:pic>
      <p:pic>
        <p:nvPicPr>
          <p:cNvPr id="28" name="Picture 27">
            <a:extLst>
              <a:ext uri="{FF2B5EF4-FFF2-40B4-BE49-F238E27FC236}">
                <a16:creationId xmlns:a16="http://schemas.microsoft.com/office/drawing/2014/main" id="{39E3081B-8839-4CDA-9FE7-A9F718A43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0127" y="5764212"/>
            <a:ext cx="963345" cy="789627"/>
          </a:xfrm>
          <a:prstGeom prst="rect">
            <a:avLst/>
          </a:prstGeom>
        </p:spPr>
      </p:pic>
      <p:pic>
        <p:nvPicPr>
          <p:cNvPr id="29" name="Picture 28">
            <a:extLst>
              <a:ext uri="{FF2B5EF4-FFF2-40B4-BE49-F238E27FC236}">
                <a16:creationId xmlns:a16="http://schemas.microsoft.com/office/drawing/2014/main" id="{DAABD28D-B2A2-4352-B6BF-6F4B6E838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pic>
        <p:nvPicPr>
          <p:cNvPr id="30" name="Picture 29">
            <a:extLst>
              <a:ext uri="{FF2B5EF4-FFF2-40B4-BE49-F238E27FC236}">
                <a16:creationId xmlns:a16="http://schemas.microsoft.com/office/drawing/2014/main" id="{C249E259-4420-4ECA-8FE8-F6C00F73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3398" y="1062804"/>
            <a:ext cx="1032353" cy="846191"/>
          </a:xfrm>
          <a:prstGeom prst="rect">
            <a:avLst/>
          </a:prstGeom>
        </p:spPr>
      </p:pic>
    </p:spTree>
    <p:extLst>
      <p:ext uri="{BB962C8B-B14F-4D97-AF65-F5344CB8AC3E}">
        <p14:creationId xmlns:p14="http://schemas.microsoft.com/office/powerpoint/2010/main" val="37079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26</a:t>
            </a:fld>
            <a:endParaRPr lang="en-US" dirty="0"/>
          </a:p>
        </p:txBody>
      </p:sp>
      <p:sp>
        <p:nvSpPr>
          <p:cNvPr id="8" name="Isosceles Triangle 7">
            <a:extLst>
              <a:ext uri="{FF2B5EF4-FFF2-40B4-BE49-F238E27FC236}">
                <a16:creationId xmlns:a16="http://schemas.microsoft.com/office/drawing/2014/main" id="{D68DC8CE-4B8D-42F3-8C53-FBB371B202C7}"/>
              </a:ext>
            </a:extLst>
          </p:cNvPr>
          <p:cNvSpPr/>
          <p:nvPr/>
        </p:nvSpPr>
        <p:spPr>
          <a:xfrm>
            <a:off x="5873750" y="4025899"/>
            <a:ext cx="457200" cy="1082675"/>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A4363A07-43A7-4BED-86B0-B343F8ECDE8D}"/>
              </a:ext>
            </a:extLst>
          </p:cNvPr>
          <p:cNvCxnSpPr/>
          <p:nvPr/>
        </p:nvCxnSpPr>
        <p:spPr>
          <a:xfrm>
            <a:off x="1524000" y="3850693"/>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C4F478D4-35BE-4EFE-B571-0E4B104866B0}"/>
              </a:ext>
            </a:extLst>
          </p:cNvPr>
          <p:cNvSpPr txBox="1">
            <a:spLocks noChangeArrowheads="1"/>
          </p:cNvSpPr>
          <p:nvPr/>
        </p:nvSpPr>
        <p:spPr bwMode="auto">
          <a:xfrm>
            <a:off x="1589999" y="3543984"/>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29E72874-33B1-4C1E-B423-506037707014}"/>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3" name="TextBox 27">
            <a:extLst>
              <a:ext uri="{FF2B5EF4-FFF2-40B4-BE49-F238E27FC236}">
                <a16:creationId xmlns:a16="http://schemas.microsoft.com/office/drawing/2014/main" id="{DB399620-A6F5-44C9-B4CB-CC55F8A2653C}"/>
              </a:ext>
            </a:extLst>
          </p:cNvPr>
          <p:cNvSpPr txBox="1">
            <a:spLocks noChangeArrowheads="1"/>
          </p:cNvSpPr>
          <p:nvPr/>
        </p:nvSpPr>
        <p:spPr bwMode="auto">
          <a:xfrm>
            <a:off x="9579887" y="3551922"/>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4" name="TextBox 30">
            <a:extLst>
              <a:ext uri="{FF2B5EF4-FFF2-40B4-BE49-F238E27FC236}">
                <a16:creationId xmlns:a16="http://schemas.microsoft.com/office/drawing/2014/main" id="{2F5C9568-DE82-42FE-886F-FE1C7E5CDEB2}"/>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5" name="TextBox 31">
            <a:extLst>
              <a:ext uri="{FF2B5EF4-FFF2-40B4-BE49-F238E27FC236}">
                <a16:creationId xmlns:a16="http://schemas.microsoft.com/office/drawing/2014/main" id="{33095ED2-DC74-487C-8F08-74B69A54323A}"/>
              </a:ext>
            </a:extLst>
          </p:cNvPr>
          <p:cNvSpPr txBox="1">
            <a:spLocks noChangeArrowheads="1"/>
          </p:cNvSpPr>
          <p:nvPr/>
        </p:nvSpPr>
        <p:spPr bwMode="auto">
          <a:xfrm>
            <a:off x="8031458" y="1833022"/>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6" name="TextBox 15">
            <a:extLst>
              <a:ext uri="{FF2B5EF4-FFF2-40B4-BE49-F238E27FC236}">
                <a16:creationId xmlns:a16="http://schemas.microsoft.com/office/drawing/2014/main" id="{4C0A295C-45C6-4003-B8E0-484BFCBB2DB8}"/>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grpSp>
        <p:nvGrpSpPr>
          <p:cNvPr id="17" name="Group 23">
            <a:extLst>
              <a:ext uri="{FF2B5EF4-FFF2-40B4-BE49-F238E27FC236}">
                <a16:creationId xmlns:a16="http://schemas.microsoft.com/office/drawing/2014/main" id="{CF9C0C3D-0C57-4860-B063-F1FBA1BC30E9}"/>
              </a:ext>
            </a:extLst>
          </p:cNvPr>
          <p:cNvGrpSpPr>
            <a:grpSpLocks/>
          </p:cNvGrpSpPr>
          <p:nvPr/>
        </p:nvGrpSpPr>
        <p:grpSpPr bwMode="auto">
          <a:xfrm rot="-1393534">
            <a:off x="3187700" y="3729619"/>
            <a:ext cx="5822950" cy="230188"/>
            <a:chOff x="1663146" y="3276918"/>
            <a:chExt cx="5823027" cy="229448"/>
          </a:xfrm>
        </p:grpSpPr>
        <p:sp>
          <p:nvSpPr>
            <p:cNvPr id="18" name="Isosceles Triangle 17">
              <a:extLst>
                <a:ext uri="{FF2B5EF4-FFF2-40B4-BE49-F238E27FC236}">
                  <a16:creationId xmlns:a16="http://schemas.microsoft.com/office/drawing/2014/main" id="{D86B1607-D8DD-41BF-9814-EDE22E9521F2}"/>
                </a:ext>
              </a:extLst>
            </p:cNvPr>
            <p:cNvSpPr/>
            <p:nvPr/>
          </p:nvSpPr>
          <p:spPr>
            <a:xfrm rot="16253204">
              <a:off x="1623180" y="330964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9" name="Rectangle 18">
              <a:extLst>
                <a:ext uri="{FF2B5EF4-FFF2-40B4-BE49-F238E27FC236}">
                  <a16:creationId xmlns:a16="http://schemas.microsoft.com/office/drawing/2014/main" id="{8E0CE520-0062-4223-B79E-92BC3482318F}"/>
                </a:ext>
              </a:extLst>
            </p:cNvPr>
            <p:cNvSpPr/>
            <p:nvPr/>
          </p:nvSpPr>
          <p:spPr>
            <a:xfrm>
              <a:off x="1826527" y="3348987"/>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0" name="Isosceles Triangle 19">
              <a:extLst>
                <a:ext uri="{FF2B5EF4-FFF2-40B4-BE49-F238E27FC236}">
                  <a16:creationId xmlns:a16="http://schemas.microsoft.com/office/drawing/2014/main" id="{F1C4C0DD-D2E1-43C7-85A2-A6CAB9EA8DCA}"/>
                </a:ext>
              </a:extLst>
            </p:cNvPr>
            <p:cNvSpPr/>
            <p:nvPr/>
          </p:nvSpPr>
          <p:spPr>
            <a:xfrm rot="5414350">
              <a:off x="7290566" y="331105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grpSp>
      <p:sp>
        <p:nvSpPr>
          <p:cNvPr id="21" name="Striped Right Arrow 21">
            <a:extLst>
              <a:ext uri="{FF2B5EF4-FFF2-40B4-BE49-F238E27FC236}">
                <a16:creationId xmlns:a16="http://schemas.microsoft.com/office/drawing/2014/main" id="{2EF4F167-674D-4937-8108-2F438AFFFD26}"/>
              </a:ext>
            </a:extLst>
          </p:cNvPr>
          <p:cNvSpPr/>
          <p:nvPr/>
        </p:nvSpPr>
        <p:spPr>
          <a:xfrm rot="16200000">
            <a:off x="3829050" y="4667250"/>
            <a:ext cx="457200"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22" name="TextBox 36">
            <a:extLst>
              <a:ext uri="{FF2B5EF4-FFF2-40B4-BE49-F238E27FC236}">
                <a16:creationId xmlns:a16="http://schemas.microsoft.com/office/drawing/2014/main" id="{6AA3616B-D5EC-425D-BCD0-A2F144A03EEB}"/>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23" name="TextBox 22">
            <a:extLst>
              <a:ext uri="{FF2B5EF4-FFF2-40B4-BE49-F238E27FC236}">
                <a16:creationId xmlns:a16="http://schemas.microsoft.com/office/drawing/2014/main" id="{4669DD3F-0801-4372-BFE8-760A905D26F0}"/>
              </a:ext>
            </a:extLst>
          </p:cNvPr>
          <p:cNvSpPr txBox="1">
            <a:spLocks noChangeArrowheads="1"/>
          </p:cNvSpPr>
          <p:nvPr/>
        </p:nvSpPr>
        <p:spPr bwMode="auto">
          <a:xfrm>
            <a:off x="3452813" y="5338763"/>
            <a:ext cx="1214437"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chemeClr val="bg1"/>
                </a:solidFill>
                <a:latin typeface="Calibri" panose="020F0502020204030204" pitchFamily="34" charset="0"/>
              </a:rPr>
              <a:t>You Should </a:t>
            </a:r>
          </a:p>
          <a:p>
            <a:pPr algn="ctr" eaLnBrk="1" hangingPunct="1"/>
            <a:endParaRPr lang="en-US" altLang="en-US" sz="400">
              <a:solidFill>
                <a:schemeClr val="bg1"/>
              </a:solidFill>
              <a:latin typeface="Calibri" panose="020F0502020204030204" pitchFamily="34" charset="0"/>
            </a:endParaRPr>
          </a:p>
          <a:p>
            <a:pPr algn="ctr" eaLnBrk="1" hangingPunct="1"/>
            <a:r>
              <a:rPr lang="en-US" altLang="en-US" sz="1100">
                <a:solidFill>
                  <a:schemeClr val="bg1"/>
                </a:solidFill>
                <a:latin typeface="Calibri" panose="020F0502020204030204" pitchFamily="34" charset="0"/>
              </a:rPr>
              <a:t>Hate-Hate</a:t>
            </a:r>
          </a:p>
          <a:p>
            <a:pPr algn="ctr" eaLnBrk="1" hangingPunct="1"/>
            <a:r>
              <a:rPr lang="en-US" altLang="en-US" sz="1100">
                <a:solidFill>
                  <a:schemeClr val="bg1"/>
                </a:solidFill>
                <a:latin typeface="Calibri" panose="020F0502020204030204" pitchFamily="34" charset="0"/>
              </a:rPr>
              <a:t>AND</a:t>
            </a:r>
          </a:p>
          <a:p>
            <a:pPr algn="ctr" eaLnBrk="1" hangingPunct="1"/>
            <a:r>
              <a:rPr lang="en-US" altLang="en-US" sz="1100">
                <a:solidFill>
                  <a:schemeClr val="bg1"/>
                </a:solidFill>
                <a:latin typeface="Calibri" panose="020F0502020204030204" pitchFamily="34" charset="0"/>
              </a:rPr>
              <a:t>Love-Love</a:t>
            </a:r>
          </a:p>
          <a:p>
            <a:pPr algn="ctr" eaLnBrk="1" hangingPunct="1"/>
            <a:endParaRPr lang="en-US" altLang="en-US" sz="400">
              <a:solidFill>
                <a:schemeClr val="bg1"/>
              </a:solidFill>
              <a:latin typeface="Calibri" panose="020F0502020204030204" pitchFamily="34" charset="0"/>
            </a:endParaRPr>
          </a:p>
          <a:p>
            <a:pPr algn="ctr" eaLnBrk="1" hangingPunct="1"/>
            <a:r>
              <a:rPr lang="en-US" altLang="en-US" sz="1100">
                <a:solidFill>
                  <a:schemeClr val="bg1"/>
                </a:solidFill>
                <a:latin typeface="Calibri" panose="020F0502020204030204" pitchFamily="34" charset="0"/>
              </a:rPr>
              <a:t>With All Your Soul</a:t>
            </a:r>
          </a:p>
        </p:txBody>
      </p:sp>
      <p:sp>
        <p:nvSpPr>
          <p:cNvPr id="24" name="TextBox 33">
            <a:extLst>
              <a:ext uri="{FF2B5EF4-FFF2-40B4-BE49-F238E27FC236}">
                <a16:creationId xmlns:a16="http://schemas.microsoft.com/office/drawing/2014/main" id="{B6B1BF35-DAD7-4980-9BF0-0AEC5F1C4BEC}"/>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25" name="TextBox 37">
            <a:extLst>
              <a:ext uri="{FF2B5EF4-FFF2-40B4-BE49-F238E27FC236}">
                <a16:creationId xmlns:a16="http://schemas.microsoft.com/office/drawing/2014/main" id="{503D30BC-1A89-4FAC-8414-C95CC5FFFC05}"/>
              </a:ext>
            </a:extLst>
          </p:cNvPr>
          <p:cNvSpPr txBox="1">
            <a:spLocks noChangeArrowheads="1"/>
          </p:cNvSpPr>
          <p:nvPr/>
        </p:nvSpPr>
        <p:spPr bwMode="auto">
          <a:xfrm>
            <a:off x="2398713" y="5440363"/>
            <a:ext cx="102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0000"/>
                </a:solidFill>
                <a:latin typeface="Calibri" panose="020F0502020204030204" pitchFamily="34" charset="0"/>
              </a:rPr>
              <a:t>HATRED</a:t>
            </a:r>
          </a:p>
        </p:txBody>
      </p:sp>
      <p:sp>
        <p:nvSpPr>
          <p:cNvPr id="26" name="TextBox 38">
            <a:extLst>
              <a:ext uri="{FF2B5EF4-FFF2-40B4-BE49-F238E27FC236}">
                <a16:creationId xmlns:a16="http://schemas.microsoft.com/office/drawing/2014/main" id="{B069E267-C415-478E-8C4D-5AB767BF15AB}"/>
              </a:ext>
            </a:extLst>
          </p:cNvPr>
          <p:cNvSpPr txBox="1">
            <a:spLocks noChangeArrowheads="1"/>
          </p:cNvSpPr>
          <p:nvPr/>
        </p:nvSpPr>
        <p:spPr bwMode="auto">
          <a:xfrm>
            <a:off x="2057400" y="1501775"/>
            <a:ext cx="181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Calibri" panose="020F0502020204030204" pitchFamily="34" charset="0"/>
              </a:rPr>
              <a:t>ALL-LOVING</a:t>
            </a:r>
          </a:p>
          <a:p>
            <a:pPr algn="ctr" eaLnBrk="1" hangingPunct="1"/>
            <a:r>
              <a:rPr lang="en-US" altLang="en-US" sz="2000">
                <a:solidFill>
                  <a:srgbClr val="FF0000"/>
                </a:solidFill>
                <a:latin typeface="Calibri" panose="020F0502020204030204" pitchFamily="34" charset="0"/>
              </a:rPr>
              <a:t>ALL-FORGIVING</a:t>
            </a:r>
          </a:p>
        </p:txBody>
      </p:sp>
      <p:sp>
        <p:nvSpPr>
          <p:cNvPr id="27" name="TextBox 36">
            <a:extLst>
              <a:ext uri="{FF2B5EF4-FFF2-40B4-BE49-F238E27FC236}">
                <a16:creationId xmlns:a16="http://schemas.microsoft.com/office/drawing/2014/main" id="{88D9E780-06BE-44F4-A50D-4FBE6F5C25CE}"/>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pic>
        <p:nvPicPr>
          <p:cNvPr id="28" name="Picture 27">
            <a:extLst>
              <a:ext uri="{FF2B5EF4-FFF2-40B4-BE49-F238E27FC236}">
                <a16:creationId xmlns:a16="http://schemas.microsoft.com/office/drawing/2014/main" id="{E58A8C13-7755-4866-94F1-D4B4F16E7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989" y="1042264"/>
            <a:ext cx="963345" cy="789627"/>
          </a:xfrm>
          <a:prstGeom prst="rect">
            <a:avLst/>
          </a:prstGeom>
        </p:spPr>
      </p:pic>
      <p:pic>
        <p:nvPicPr>
          <p:cNvPr id="29" name="Picture 28">
            <a:extLst>
              <a:ext uri="{FF2B5EF4-FFF2-40B4-BE49-F238E27FC236}">
                <a16:creationId xmlns:a16="http://schemas.microsoft.com/office/drawing/2014/main" id="{E4FEBF60-06F8-4BFB-8B44-8D5283CB5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389723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27</a:t>
            </a:fld>
            <a:endParaRPr lang="en-US" dirty="0"/>
          </a:p>
        </p:txBody>
      </p:sp>
      <p:sp>
        <p:nvSpPr>
          <p:cNvPr id="5" name="Isosceles Triangle 4">
            <a:extLst>
              <a:ext uri="{FF2B5EF4-FFF2-40B4-BE49-F238E27FC236}">
                <a16:creationId xmlns:a16="http://schemas.microsoft.com/office/drawing/2014/main" id="{195232C7-A756-41F2-8E12-508D68478DAD}"/>
              </a:ext>
            </a:extLst>
          </p:cNvPr>
          <p:cNvSpPr/>
          <p:nvPr/>
        </p:nvSpPr>
        <p:spPr>
          <a:xfrm>
            <a:off x="5873750" y="4025899"/>
            <a:ext cx="457200" cy="1082675"/>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6" name="Straight Connector 5">
            <a:extLst>
              <a:ext uri="{FF2B5EF4-FFF2-40B4-BE49-F238E27FC236}">
                <a16:creationId xmlns:a16="http://schemas.microsoft.com/office/drawing/2014/main" id="{70229627-626E-4CC7-9E1D-5B6E80AB7751}"/>
              </a:ext>
            </a:extLst>
          </p:cNvPr>
          <p:cNvCxnSpPr/>
          <p:nvPr/>
        </p:nvCxnSpPr>
        <p:spPr>
          <a:xfrm>
            <a:off x="1524000" y="3822255"/>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20">
            <a:extLst>
              <a:ext uri="{FF2B5EF4-FFF2-40B4-BE49-F238E27FC236}">
                <a16:creationId xmlns:a16="http://schemas.microsoft.com/office/drawing/2014/main" id="{33034DCC-6ED4-4B8C-8895-79D8D4D4A44D}"/>
              </a:ext>
            </a:extLst>
          </p:cNvPr>
          <p:cNvSpPr txBox="1">
            <a:spLocks noChangeArrowheads="1"/>
          </p:cNvSpPr>
          <p:nvPr/>
        </p:nvSpPr>
        <p:spPr bwMode="auto">
          <a:xfrm>
            <a:off x="1568450" y="3505200"/>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8" name="TextBox 7">
            <a:extLst>
              <a:ext uri="{FF2B5EF4-FFF2-40B4-BE49-F238E27FC236}">
                <a16:creationId xmlns:a16="http://schemas.microsoft.com/office/drawing/2014/main" id="{E42E3CDB-1DC3-4E41-B064-9E8C23F9CC58}"/>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9" name="TextBox 27">
            <a:extLst>
              <a:ext uri="{FF2B5EF4-FFF2-40B4-BE49-F238E27FC236}">
                <a16:creationId xmlns:a16="http://schemas.microsoft.com/office/drawing/2014/main" id="{EC5E231B-03EA-451D-AE20-1C00F44B0E6F}"/>
              </a:ext>
            </a:extLst>
          </p:cNvPr>
          <p:cNvSpPr txBox="1">
            <a:spLocks noChangeArrowheads="1"/>
          </p:cNvSpPr>
          <p:nvPr/>
        </p:nvSpPr>
        <p:spPr bwMode="auto">
          <a:xfrm>
            <a:off x="9558338" y="3513138"/>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1" name="TextBox 30">
            <a:extLst>
              <a:ext uri="{FF2B5EF4-FFF2-40B4-BE49-F238E27FC236}">
                <a16:creationId xmlns:a16="http://schemas.microsoft.com/office/drawing/2014/main" id="{758D5BEE-4098-4F82-9438-C3B8B32C5D6E}"/>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2" name="TextBox 31">
            <a:extLst>
              <a:ext uri="{FF2B5EF4-FFF2-40B4-BE49-F238E27FC236}">
                <a16:creationId xmlns:a16="http://schemas.microsoft.com/office/drawing/2014/main" id="{454A8A79-BC47-46B2-A0F3-DC235F9F8671}"/>
              </a:ext>
            </a:extLst>
          </p:cNvPr>
          <p:cNvSpPr txBox="1">
            <a:spLocks noChangeArrowheads="1"/>
          </p:cNvSpPr>
          <p:nvPr/>
        </p:nvSpPr>
        <p:spPr bwMode="auto">
          <a:xfrm>
            <a:off x="8039449" y="1822860"/>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3" name="TextBox 12">
            <a:extLst>
              <a:ext uri="{FF2B5EF4-FFF2-40B4-BE49-F238E27FC236}">
                <a16:creationId xmlns:a16="http://schemas.microsoft.com/office/drawing/2014/main" id="{DBF39528-080A-4C51-A9CA-947E8582FDC7}"/>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4" name="TextBox 36">
            <a:extLst>
              <a:ext uri="{FF2B5EF4-FFF2-40B4-BE49-F238E27FC236}">
                <a16:creationId xmlns:a16="http://schemas.microsoft.com/office/drawing/2014/main" id="{7CC34419-A6B8-456E-9E40-B05352C74126}"/>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5" name="TextBox 33">
            <a:extLst>
              <a:ext uri="{FF2B5EF4-FFF2-40B4-BE49-F238E27FC236}">
                <a16:creationId xmlns:a16="http://schemas.microsoft.com/office/drawing/2014/main" id="{0ABD4603-157F-4B86-937E-8A6A260D3C16}"/>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16" name="TextBox 37">
            <a:extLst>
              <a:ext uri="{FF2B5EF4-FFF2-40B4-BE49-F238E27FC236}">
                <a16:creationId xmlns:a16="http://schemas.microsoft.com/office/drawing/2014/main" id="{566A9812-0F63-479B-B61E-2AD5747874E2}"/>
              </a:ext>
            </a:extLst>
          </p:cNvPr>
          <p:cNvSpPr txBox="1">
            <a:spLocks noChangeArrowheads="1"/>
          </p:cNvSpPr>
          <p:nvPr/>
        </p:nvSpPr>
        <p:spPr bwMode="auto">
          <a:xfrm>
            <a:off x="2398713" y="5440363"/>
            <a:ext cx="102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0000"/>
                </a:solidFill>
                <a:latin typeface="Calibri" panose="020F0502020204030204" pitchFamily="34" charset="0"/>
              </a:rPr>
              <a:t>HATRED</a:t>
            </a:r>
          </a:p>
        </p:txBody>
      </p:sp>
      <p:sp>
        <p:nvSpPr>
          <p:cNvPr id="17" name="TextBox 38">
            <a:extLst>
              <a:ext uri="{FF2B5EF4-FFF2-40B4-BE49-F238E27FC236}">
                <a16:creationId xmlns:a16="http://schemas.microsoft.com/office/drawing/2014/main" id="{1EA52C41-CA18-4BC0-9A9D-ED98E1278487}"/>
              </a:ext>
            </a:extLst>
          </p:cNvPr>
          <p:cNvSpPr txBox="1">
            <a:spLocks noChangeArrowheads="1"/>
          </p:cNvSpPr>
          <p:nvPr/>
        </p:nvSpPr>
        <p:spPr bwMode="auto">
          <a:xfrm>
            <a:off x="2057400" y="1501775"/>
            <a:ext cx="181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Calibri" panose="020F0502020204030204" pitchFamily="34" charset="0"/>
              </a:rPr>
              <a:t>ALL-LOVING</a:t>
            </a:r>
          </a:p>
          <a:p>
            <a:pPr algn="ctr" eaLnBrk="1" hangingPunct="1"/>
            <a:r>
              <a:rPr lang="en-US" altLang="en-US" sz="2000">
                <a:solidFill>
                  <a:srgbClr val="FF0000"/>
                </a:solidFill>
                <a:latin typeface="Calibri" panose="020F0502020204030204" pitchFamily="34" charset="0"/>
              </a:rPr>
              <a:t>ALL-FORGIVING</a:t>
            </a:r>
          </a:p>
        </p:txBody>
      </p:sp>
      <p:sp>
        <p:nvSpPr>
          <p:cNvPr id="18" name="TextBox 36">
            <a:extLst>
              <a:ext uri="{FF2B5EF4-FFF2-40B4-BE49-F238E27FC236}">
                <a16:creationId xmlns:a16="http://schemas.microsoft.com/office/drawing/2014/main" id="{5788453D-38DA-4FC7-AB8E-1061B63AD582}"/>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grpSp>
        <p:nvGrpSpPr>
          <p:cNvPr id="19" name="Group 23">
            <a:extLst>
              <a:ext uri="{FF2B5EF4-FFF2-40B4-BE49-F238E27FC236}">
                <a16:creationId xmlns:a16="http://schemas.microsoft.com/office/drawing/2014/main" id="{53772FD4-21A9-4B69-8996-924DE6FF4C23}"/>
              </a:ext>
            </a:extLst>
          </p:cNvPr>
          <p:cNvGrpSpPr>
            <a:grpSpLocks/>
          </p:cNvGrpSpPr>
          <p:nvPr/>
        </p:nvGrpSpPr>
        <p:grpSpPr bwMode="auto">
          <a:xfrm rot="-851221">
            <a:off x="3187700" y="3707955"/>
            <a:ext cx="5822950" cy="230188"/>
            <a:chOff x="1663146" y="3276918"/>
            <a:chExt cx="5823027" cy="229448"/>
          </a:xfrm>
        </p:grpSpPr>
        <p:sp>
          <p:nvSpPr>
            <p:cNvPr id="20" name="Isosceles Triangle 19">
              <a:extLst>
                <a:ext uri="{FF2B5EF4-FFF2-40B4-BE49-F238E27FC236}">
                  <a16:creationId xmlns:a16="http://schemas.microsoft.com/office/drawing/2014/main" id="{80BD8231-3375-4B07-852C-083BCBF49832}"/>
                </a:ext>
              </a:extLst>
            </p:cNvPr>
            <p:cNvSpPr/>
            <p:nvPr/>
          </p:nvSpPr>
          <p:spPr>
            <a:xfrm rot="16253204">
              <a:off x="1592914" y="3279135"/>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a:extLst>
                <a:ext uri="{FF2B5EF4-FFF2-40B4-BE49-F238E27FC236}">
                  <a16:creationId xmlns:a16="http://schemas.microsoft.com/office/drawing/2014/main" id="{29B9AB80-E654-4E7B-BC85-F0A596DAAF3F}"/>
                </a:ext>
              </a:extLst>
            </p:cNvPr>
            <p:cNvSpPr/>
            <p:nvPr/>
          </p:nvSpPr>
          <p:spPr>
            <a:xfrm>
              <a:off x="1824312" y="3349425"/>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Isosceles Triangle 21">
              <a:extLst>
                <a:ext uri="{FF2B5EF4-FFF2-40B4-BE49-F238E27FC236}">
                  <a16:creationId xmlns:a16="http://schemas.microsoft.com/office/drawing/2014/main" id="{3DD50B7B-A84C-4AA1-A3B1-CF437FDF3441}"/>
                </a:ext>
              </a:extLst>
            </p:cNvPr>
            <p:cNvSpPr/>
            <p:nvPr/>
          </p:nvSpPr>
          <p:spPr>
            <a:xfrm rot="5414350">
              <a:off x="7295527" y="3314049"/>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3" name="Striped Right Arrow 31">
            <a:extLst>
              <a:ext uri="{FF2B5EF4-FFF2-40B4-BE49-F238E27FC236}">
                <a16:creationId xmlns:a16="http://schemas.microsoft.com/office/drawing/2014/main" id="{122BC15E-A507-4CD3-805E-FD2382A3AD51}"/>
              </a:ext>
            </a:extLst>
          </p:cNvPr>
          <p:cNvSpPr/>
          <p:nvPr/>
        </p:nvSpPr>
        <p:spPr>
          <a:xfrm rot="16200000">
            <a:off x="3702267" y="4426167"/>
            <a:ext cx="710766"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TextBox 23">
            <a:extLst>
              <a:ext uri="{FF2B5EF4-FFF2-40B4-BE49-F238E27FC236}">
                <a16:creationId xmlns:a16="http://schemas.microsoft.com/office/drawing/2014/main" id="{7ADD4166-5641-4E2B-9879-E13411245D0E}"/>
              </a:ext>
            </a:extLst>
          </p:cNvPr>
          <p:cNvSpPr txBox="1"/>
          <p:nvPr/>
        </p:nvSpPr>
        <p:spPr>
          <a:xfrm>
            <a:off x="3424238" y="5148263"/>
            <a:ext cx="1271587" cy="1023937"/>
          </a:xfrm>
          <a:prstGeom prst="rect">
            <a:avLst/>
          </a:prstGeom>
          <a:noFill/>
        </p:spPr>
        <p:txBody>
          <a:bodyPr wrap="none">
            <a:spAutoFit/>
          </a:bodyPr>
          <a:lstStyle/>
          <a:p>
            <a:pPr algn="ctr" fontAlgn="auto">
              <a:spcBef>
                <a:spcPts val="0"/>
              </a:spcBef>
              <a:spcAft>
                <a:spcPts val="0"/>
              </a:spcAft>
              <a:defRPr/>
            </a:pPr>
            <a:r>
              <a:rPr lang="en-US" sz="1050" dirty="0">
                <a:solidFill>
                  <a:schemeClr val="bg1"/>
                </a:solidFill>
                <a:latin typeface="Avenir LT Std 45 Book" pitchFamily="34" charset="0"/>
                <a:cs typeface="+mn-cs"/>
              </a:rPr>
              <a:t>You Should </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Hate-Hate</a:t>
            </a:r>
          </a:p>
          <a:p>
            <a:pPr algn="ctr" fontAlgn="auto">
              <a:spcBef>
                <a:spcPts val="0"/>
              </a:spcBef>
              <a:spcAft>
                <a:spcPts val="0"/>
              </a:spcAft>
              <a:defRPr/>
            </a:pPr>
            <a:r>
              <a:rPr lang="en-US" sz="1050" dirty="0">
                <a:solidFill>
                  <a:schemeClr val="bg1"/>
                </a:solidFill>
                <a:latin typeface="Avenir LT Std 45 Book" pitchFamily="34" charset="0"/>
                <a:cs typeface="+mn-cs"/>
              </a:rPr>
              <a:t>AND</a:t>
            </a:r>
          </a:p>
          <a:p>
            <a:pPr algn="ctr" fontAlgn="auto">
              <a:spcBef>
                <a:spcPts val="0"/>
              </a:spcBef>
              <a:spcAft>
                <a:spcPts val="0"/>
              </a:spcAft>
              <a:defRPr/>
            </a:pPr>
            <a:r>
              <a:rPr lang="en-US" sz="1050" dirty="0">
                <a:solidFill>
                  <a:schemeClr val="bg1"/>
                </a:solidFill>
                <a:latin typeface="Avenir LT Std 45 Book" pitchFamily="34" charset="0"/>
                <a:cs typeface="+mn-cs"/>
              </a:rPr>
              <a:t>Love-Love</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With All Your Soul</a:t>
            </a:r>
          </a:p>
        </p:txBody>
      </p:sp>
      <p:pic>
        <p:nvPicPr>
          <p:cNvPr id="25" name="Picture 24">
            <a:extLst>
              <a:ext uri="{FF2B5EF4-FFF2-40B4-BE49-F238E27FC236}">
                <a16:creationId xmlns:a16="http://schemas.microsoft.com/office/drawing/2014/main" id="{2252E400-AAA3-4475-A80D-9A5939968D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1071" y="1027587"/>
            <a:ext cx="963345" cy="789627"/>
          </a:xfrm>
          <a:prstGeom prst="rect">
            <a:avLst/>
          </a:prstGeom>
        </p:spPr>
      </p:pic>
      <p:pic>
        <p:nvPicPr>
          <p:cNvPr id="26" name="Picture 25">
            <a:extLst>
              <a:ext uri="{FF2B5EF4-FFF2-40B4-BE49-F238E27FC236}">
                <a16:creationId xmlns:a16="http://schemas.microsoft.com/office/drawing/2014/main" id="{4DFB38F2-4C5F-49AD-AF42-CDBDAD343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69037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28</a:t>
            </a:fld>
            <a:endParaRPr lang="en-US" dirty="0"/>
          </a:p>
        </p:txBody>
      </p:sp>
      <p:sp>
        <p:nvSpPr>
          <p:cNvPr id="8" name="Isosceles Triangle 7">
            <a:extLst>
              <a:ext uri="{FF2B5EF4-FFF2-40B4-BE49-F238E27FC236}">
                <a16:creationId xmlns:a16="http://schemas.microsoft.com/office/drawing/2014/main" id="{88C6F619-4014-419D-8D7F-4986A77242B5}"/>
              </a:ext>
            </a:extLst>
          </p:cNvPr>
          <p:cNvSpPr/>
          <p:nvPr/>
        </p:nvSpPr>
        <p:spPr>
          <a:xfrm>
            <a:off x="5873750" y="4025899"/>
            <a:ext cx="457200" cy="1082675"/>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DFFFEF99-D626-4859-B6DD-ED3E44E1FF4C}"/>
              </a:ext>
            </a:extLst>
          </p:cNvPr>
          <p:cNvCxnSpPr/>
          <p:nvPr/>
        </p:nvCxnSpPr>
        <p:spPr>
          <a:xfrm>
            <a:off x="1524000" y="3843356"/>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7B07981A-628F-430A-9463-2F57078D88C9}"/>
              </a:ext>
            </a:extLst>
          </p:cNvPr>
          <p:cNvSpPr txBox="1">
            <a:spLocks noChangeArrowheads="1"/>
          </p:cNvSpPr>
          <p:nvPr/>
        </p:nvSpPr>
        <p:spPr bwMode="auto">
          <a:xfrm>
            <a:off x="1568450" y="3505200"/>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AA891AE4-1E2A-42FB-AD4B-24F4100320FF}"/>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3" name="TextBox 27">
            <a:extLst>
              <a:ext uri="{FF2B5EF4-FFF2-40B4-BE49-F238E27FC236}">
                <a16:creationId xmlns:a16="http://schemas.microsoft.com/office/drawing/2014/main" id="{425B5A38-DF31-4EF5-BBAA-8232A32D3E05}"/>
              </a:ext>
            </a:extLst>
          </p:cNvPr>
          <p:cNvSpPr txBox="1">
            <a:spLocks noChangeArrowheads="1"/>
          </p:cNvSpPr>
          <p:nvPr/>
        </p:nvSpPr>
        <p:spPr bwMode="auto">
          <a:xfrm>
            <a:off x="9558338" y="3513138"/>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4" name="TextBox 30">
            <a:extLst>
              <a:ext uri="{FF2B5EF4-FFF2-40B4-BE49-F238E27FC236}">
                <a16:creationId xmlns:a16="http://schemas.microsoft.com/office/drawing/2014/main" id="{C6A8C23A-682A-4CFB-9BDB-2D18648531F7}"/>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5" name="TextBox 31">
            <a:extLst>
              <a:ext uri="{FF2B5EF4-FFF2-40B4-BE49-F238E27FC236}">
                <a16:creationId xmlns:a16="http://schemas.microsoft.com/office/drawing/2014/main" id="{1F2CA13A-5782-48AB-BE13-3E886DF398B1}"/>
              </a:ext>
            </a:extLst>
          </p:cNvPr>
          <p:cNvSpPr txBox="1">
            <a:spLocks noChangeArrowheads="1"/>
          </p:cNvSpPr>
          <p:nvPr/>
        </p:nvSpPr>
        <p:spPr bwMode="auto">
          <a:xfrm>
            <a:off x="8054531" y="1832835"/>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6" name="TextBox 15">
            <a:extLst>
              <a:ext uri="{FF2B5EF4-FFF2-40B4-BE49-F238E27FC236}">
                <a16:creationId xmlns:a16="http://schemas.microsoft.com/office/drawing/2014/main" id="{93E70D28-6B4A-43FC-A57F-B0BE52A9113A}"/>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7" name="TextBox 36">
            <a:extLst>
              <a:ext uri="{FF2B5EF4-FFF2-40B4-BE49-F238E27FC236}">
                <a16:creationId xmlns:a16="http://schemas.microsoft.com/office/drawing/2014/main" id="{0FAE1EC5-92D8-49EF-8601-C2B1047B9EF1}"/>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8" name="TextBox 33">
            <a:extLst>
              <a:ext uri="{FF2B5EF4-FFF2-40B4-BE49-F238E27FC236}">
                <a16:creationId xmlns:a16="http://schemas.microsoft.com/office/drawing/2014/main" id="{D0A46D96-6AB7-4E42-B2C6-6357894E9BF1}"/>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19" name="TextBox 37">
            <a:extLst>
              <a:ext uri="{FF2B5EF4-FFF2-40B4-BE49-F238E27FC236}">
                <a16:creationId xmlns:a16="http://schemas.microsoft.com/office/drawing/2014/main" id="{A18EAB2E-BEB4-4E5C-86E9-A03C205111C2}"/>
              </a:ext>
            </a:extLst>
          </p:cNvPr>
          <p:cNvSpPr txBox="1">
            <a:spLocks noChangeArrowheads="1"/>
          </p:cNvSpPr>
          <p:nvPr/>
        </p:nvSpPr>
        <p:spPr bwMode="auto">
          <a:xfrm>
            <a:off x="2398713" y="5440363"/>
            <a:ext cx="102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0000"/>
                </a:solidFill>
                <a:latin typeface="Calibri" panose="020F0502020204030204" pitchFamily="34" charset="0"/>
              </a:rPr>
              <a:t>HATRED</a:t>
            </a:r>
          </a:p>
        </p:txBody>
      </p:sp>
      <p:sp>
        <p:nvSpPr>
          <p:cNvPr id="20" name="TextBox 38">
            <a:extLst>
              <a:ext uri="{FF2B5EF4-FFF2-40B4-BE49-F238E27FC236}">
                <a16:creationId xmlns:a16="http://schemas.microsoft.com/office/drawing/2014/main" id="{BBDC51A3-E23A-4A46-8E9A-405CDEEF5558}"/>
              </a:ext>
            </a:extLst>
          </p:cNvPr>
          <p:cNvSpPr txBox="1">
            <a:spLocks noChangeArrowheads="1"/>
          </p:cNvSpPr>
          <p:nvPr/>
        </p:nvSpPr>
        <p:spPr bwMode="auto">
          <a:xfrm>
            <a:off x="2057400" y="1501775"/>
            <a:ext cx="181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Calibri" panose="020F0502020204030204" pitchFamily="34" charset="0"/>
              </a:rPr>
              <a:t>ALL-LOVING</a:t>
            </a:r>
          </a:p>
          <a:p>
            <a:pPr algn="ctr" eaLnBrk="1" hangingPunct="1"/>
            <a:r>
              <a:rPr lang="en-US" altLang="en-US" sz="2000">
                <a:solidFill>
                  <a:srgbClr val="FF0000"/>
                </a:solidFill>
                <a:latin typeface="Calibri" panose="020F0502020204030204" pitchFamily="34" charset="0"/>
              </a:rPr>
              <a:t>ALL-FORGIVING</a:t>
            </a:r>
          </a:p>
        </p:txBody>
      </p:sp>
      <p:sp>
        <p:nvSpPr>
          <p:cNvPr id="21" name="TextBox 36">
            <a:extLst>
              <a:ext uri="{FF2B5EF4-FFF2-40B4-BE49-F238E27FC236}">
                <a16:creationId xmlns:a16="http://schemas.microsoft.com/office/drawing/2014/main" id="{E6FB033E-E35A-4088-8BB8-F36CF675CBBD}"/>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grpSp>
        <p:nvGrpSpPr>
          <p:cNvPr id="22" name="Group 23">
            <a:extLst>
              <a:ext uri="{FF2B5EF4-FFF2-40B4-BE49-F238E27FC236}">
                <a16:creationId xmlns:a16="http://schemas.microsoft.com/office/drawing/2014/main" id="{881992C6-3BCC-4276-8F96-E5EDAD0003DA}"/>
              </a:ext>
            </a:extLst>
          </p:cNvPr>
          <p:cNvGrpSpPr>
            <a:grpSpLocks/>
          </p:cNvGrpSpPr>
          <p:nvPr/>
        </p:nvGrpSpPr>
        <p:grpSpPr bwMode="auto">
          <a:xfrm rot="-456126">
            <a:off x="3187700" y="3805256"/>
            <a:ext cx="5822950" cy="230188"/>
            <a:chOff x="1663146" y="3276918"/>
            <a:chExt cx="5823027" cy="229448"/>
          </a:xfrm>
        </p:grpSpPr>
        <p:sp>
          <p:nvSpPr>
            <p:cNvPr id="23" name="Isosceles Triangle 22">
              <a:extLst>
                <a:ext uri="{FF2B5EF4-FFF2-40B4-BE49-F238E27FC236}">
                  <a16:creationId xmlns:a16="http://schemas.microsoft.com/office/drawing/2014/main" id="{B7D29EC7-7896-47CB-A172-B04559FFA1A5}"/>
                </a:ext>
              </a:extLst>
            </p:cNvPr>
            <p:cNvSpPr/>
            <p:nvPr/>
          </p:nvSpPr>
          <p:spPr>
            <a:xfrm rot="16253204">
              <a:off x="1585670" y="3269006"/>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a:extLst>
                <a:ext uri="{FF2B5EF4-FFF2-40B4-BE49-F238E27FC236}">
                  <a16:creationId xmlns:a16="http://schemas.microsoft.com/office/drawing/2014/main" id="{ADF3D107-E98E-49B0-9C35-162597523AF7}"/>
                </a:ext>
              </a:extLst>
            </p:cNvPr>
            <p:cNvSpPr/>
            <p:nvPr/>
          </p:nvSpPr>
          <p:spPr>
            <a:xfrm>
              <a:off x="1789992" y="3304251"/>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Isosceles Triangle 24">
              <a:extLst>
                <a:ext uri="{FF2B5EF4-FFF2-40B4-BE49-F238E27FC236}">
                  <a16:creationId xmlns:a16="http://schemas.microsoft.com/office/drawing/2014/main" id="{CF8C6225-45D4-4B7C-8CE3-B1A5063C19D8}"/>
                </a:ext>
              </a:extLst>
            </p:cNvPr>
            <p:cNvSpPr/>
            <p:nvPr/>
          </p:nvSpPr>
          <p:spPr>
            <a:xfrm rot="5414350">
              <a:off x="7253654" y="326953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 name="Striped Right Arrow 37">
            <a:extLst>
              <a:ext uri="{FF2B5EF4-FFF2-40B4-BE49-F238E27FC236}">
                <a16:creationId xmlns:a16="http://schemas.microsoft.com/office/drawing/2014/main" id="{D7D58F1A-6B5C-4BC4-B2D8-0AE61428875C}"/>
              </a:ext>
            </a:extLst>
          </p:cNvPr>
          <p:cNvSpPr/>
          <p:nvPr/>
        </p:nvSpPr>
        <p:spPr>
          <a:xfrm rot="16200000">
            <a:off x="3606809" y="4330709"/>
            <a:ext cx="901681"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a:extLst>
              <a:ext uri="{FF2B5EF4-FFF2-40B4-BE49-F238E27FC236}">
                <a16:creationId xmlns:a16="http://schemas.microsoft.com/office/drawing/2014/main" id="{C1E04778-0759-4788-A066-90AAA606F5A6}"/>
              </a:ext>
            </a:extLst>
          </p:cNvPr>
          <p:cNvSpPr txBox="1"/>
          <p:nvPr/>
        </p:nvSpPr>
        <p:spPr>
          <a:xfrm>
            <a:off x="3424238" y="5105400"/>
            <a:ext cx="1271587" cy="1023938"/>
          </a:xfrm>
          <a:prstGeom prst="rect">
            <a:avLst/>
          </a:prstGeom>
          <a:noFill/>
        </p:spPr>
        <p:txBody>
          <a:bodyPr wrap="none">
            <a:spAutoFit/>
          </a:bodyPr>
          <a:lstStyle/>
          <a:p>
            <a:pPr algn="ctr" fontAlgn="auto">
              <a:spcBef>
                <a:spcPts val="0"/>
              </a:spcBef>
              <a:spcAft>
                <a:spcPts val="0"/>
              </a:spcAft>
              <a:defRPr/>
            </a:pPr>
            <a:r>
              <a:rPr lang="en-US" sz="1050" dirty="0">
                <a:solidFill>
                  <a:schemeClr val="bg1"/>
                </a:solidFill>
                <a:latin typeface="Avenir LT Std 45 Book" pitchFamily="34" charset="0"/>
                <a:cs typeface="+mn-cs"/>
              </a:rPr>
              <a:t>You Should </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Hate-Hate</a:t>
            </a:r>
          </a:p>
          <a:p>
            <a:pPr algn="ctr" fontAlgn="auto">
              <a:spcBef>
                <a:spcPts val="0"/>
              </a:spcBef>
              <a:spcAft>
                <a:spcPts val="0"/>
              </a:spcAft>
              <a:defRPr/>
            </a:pPr>
            <a:r>
              <a:rPr lang="en-US" sz="1050" dirty="0">
                <a:solidFill>
                  <a:schemeClr val="bg1"/>
                </a:solidFill>
                <a:latin typeface="Avenir LT Std 45 Book" pitchFamily="34" charset="0"/>
                <a:cs typeface="+mn-cs"/>
              </a:rPr>
              <a:t>AND</a:t>
            </a:r>
          </a:p>
          <a:p>
            <a:pPr algn="ctr" fontAlgn="auto">
              <a:spcBef>
                <a:spcPts val="0"/>
              </a:spcBef>
              <a:spcAft>
                <a:spcPts val="0"/>
              </a:spcAft>
              <a:defRPr/>
            </a:pPr>
            <a:r>
              <a:rPr lang="en-US" sz="1050" dirty="0">
                <a:solidFill>
                  <a:schemeClr val="bg1"/>
                </a:solidFill>
                <a:latin typeface="Avenir LT Std 45 Book" pitchFamily="34" charset="0"/>
                <a:cs typeface="+mn-cs"/>
              </a:rPr>
              <a:t>Love-Love</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With All Your Soul</a:t>
            </a:r>
          </a:p>
        </p:txBody>
      </p:sp>
      <p:pic>
        <p:nvPicPr>
          <p:cNvPr id="28" name="Picture 27">
            <a:extLst>
              <a:ext uri="{FF2B5EF4-FFF2-40B4-BE49-F238E27FC236}">
                <a16:creationId xmlns:a16="http://schemas.microsoft.com/office/drawing/2014/main" id="{44321FA9-349C-4DE4-BBE2-B94357345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989" y="1044291"/>
            <a:ext cx="963345" cy="789627"/>
          </a:xfrm>
          <a:prstGeom prst="rect">
            <a:avLst/>
          </a:prstGeom>
        </p:spPr>
      </p:pic>
      <p:pic>
        <p:nvPicPr>
          <p:cNvPr id="29" name="Picture 28">
            <a:extLst>
              <a:ext uri="{FF2B5EF4-FFF2-40B4-BE49-F238E27FC236}">
                <a16:creationId xmlns:a16="http://schemas.microsoft.com/office/drawing/2014/main" id="{37D9AF45-A90F-484E-8292-6E23EF0B3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201179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29</a:t>
            </a:fld>
            <a:endParaRPr lang="en-US" dirty="0"/>
          </a:p>
        </p:txBody>
      </p:sp>
      <p:sp>
        <p:nvSpPr>
          <p:cNvPr id="8" name="Isosceles Triangle 7">
            <a:extLst>
              <a:ext uri="{FF2B5EF4-FFF2-40B4-BE49-F238E27FC236}">
                <a16:creationId xmlns:a16="http://schemas.microsoft.com/office/drawing/2014/main" id="{D64955F4-6E23-4291-8FD7-7D452D94699E}"/>
              </a:ext>
            </a:extLst>
          </p:cNvPr>
          <p:cNvSpPr/>
          <p:nvPr/>
        </p:nvSpPr>
        <p:spPr>
          <a:xfrm>
            <a:off x="5873750" y="3990975"/>
            <a:ext cx="457200" cy="1117600"/>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9DBFE2D7-7334-4000-9517-8C1FAD5EE9E8}"/>
              </a:ext>
            </a:extLst>
          </p:cNvPr>
          <p:cNvCxnSpPr>
            <a:cxnSpLocks/>
            <a:stCxn id="11" idx="1"/>
            <a:endCxn id="13" idx="3"/>
          </p:cNvCxnSpPr>
          <p:nvPr/>
        </p:nvCxnSpPr>
        <p:spPr>
          <a:xfrm>
            <a:off x="1219200" y="3867944"/>
            <a:ext cx="9753600" cy="793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1F6C4A4B-BE33-47CF-825B-541B24087F69}"/>
              </a:ext>
            </a:extLst>
          </p:cNvPr>
          <p:cNvSpPr txBox="1">
            <a:spLocks noChangeArrowheads="1"/>
          </p:cNvSpPr>
          <p:nvPr/>
        </p:nvSpPr>
        <p:spPr bwMode="auto">
          <a:xfrm>
            <a:off x="1219200" y="3552825"/>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DB5550F2-AC7E-4EDE-9F28-CB980DA63A38}"/>
              </a:ext>
            </a:extLst>
          </p:cNvPr>
          <p:cNvSpPr txBox="1"/>
          <p:nvPr/>
        </p:nvSpPr>
        <p:spPr>
          <a:xfrm>
            <a:off x="24511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3" name="TextBox 27">
            <a:extLst>
              <a:ext uri="{FF2B5EF4-FFF2-40B4-BE49-F238E27FC236}">
                <a16:creationId xmlns:a16="http://schemas.microsoft.com/office/drawing/2014/main" id="{CF1241EE-206B-4E97-AAB6-F8AAACE48FF0}"/>
              </a:ext>
            </a:extLst>
          </p:cNvPr>
          <p:cNvSpPr txBox="1">
            <a:spLocks noChangeArrowheads="1"/>
          </p:cNvSpPr>
          <p:nvPr/>
        </p:nvSpPr>
        <p:spPr bwMode="auto">
          <a:xfrm>
            <a:off x="9907588" y="3560763"/>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6" name="TextBox 15">
            <a:extLst>
              <a:ext uri="{FF2B5EF4-FFF2-40B4-BE49-F238E27FC236}">
                <a16:creationId xmlns:a16="http://schemas.microsoft.com/office/drawing/2014/main" id="{C9DFDCB5-DA19-4910-830F-ADE3DD07B511}"/>
              </a:ext>
            </a:extLst>
          </p:cNvPr>
          <p:cNvSpPr txBox="1"/>
          <p:nvPr/>
        </p:nvSpPr>
        <p:spPr>
          <a:xfrm>
            <a:off x="9439275"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7" name="TextBox 36">
            <a:extLst>
              <a:ext uri="{FF2B5EF4-FFF2-40B4-BE49-F238E27FC236}">
                <a16:creationId xmlns:a16="http://schemas.microsoft.com/office/drawing/2014/main" id="{F7EB8E5A-E094-4344-9F34-6DF83D2230EA}"/>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8" name="TextBox 33">
            <a:extLst>
              <a:ext uri="{FF2B5EF4-FFF2-40B4-BE49-F238E27FC236}">
                <a16:creationId xmlns:a16="http://schemas.microsoft.com/office/drawing/2014/main" id="{43EF7B2D-22F0-4430-9FF9-7791F4310949}"/>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21" name="TextBox 36">
            <a:extLst>
              <a:ext uri="{FF2B5EF4-FFF2-40B4-BE49-F238E27FC236}">
                <a16:creationId xmlns:a16="http://schemas.microsoft.com/office/drawing/2014/main" id="{E26947F6-1915-481D-ADE0-38058A5F90BF}"/>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grpSp>
        <p:nvGrpSpPr>
          <p:cNvPr id="22" name="Group 23">
            <a:extLst>
              <a:ext uri="{FF2B5EF4-FFF2-40B4-BE49-F238E27FC236}">
                <a16:creationId xmlns:a16="http://schemas.microsoft.com/office/drawing/2014/main" id="{C2764557-E325-438D-98AE-7501CD9C243A}"/>
              </a:ext>
            </a:extLst>
          </p:cNvPr>
          <p:cNvGrpSpPr>
            <a:grpSpLocks/>
          </p:cNvGrpSpPr>
          <p:nvPr/>
        </p:nvGrpSpPr>
        <p:grpSpPr bwMode="auto">
          <a:xfrm>
            <a:off x="2819401" y="3686356"/>
            <a:ext cx="6619874" cy="305596"/>
            <a:chOff x="1663146" y="3276918"/>
            <a:chExt cx="5823027" cy="229448"/>
          </a:xfrm>
        </p:grpSpPr>
        <p:sp>
          <p:nvSpPr>
            <p:cNvPr id="23" name="Isosceles Triangle 22">
              <a:extLst>
                <a:ext uri="{FF2B5EF4-FFF2-40B4-BE49-F238E27FC236}">
                  <a16:creationId xmlns:a16="http://schemas.microsoft.com/office/drawing/2014/main" id="{521CBB53-C64B-4EDF-8F20-6B64BAF3CD5C}"/>
                </a:ext>
              </a:extLst>
            </p:cNvPr>
            <p:cNvSpPr/>
            <p:nvPr/>
          </p:nvSpPr>
          <p:spPr>
            <a:xfrm rot="16253204">
              <a:off x="1625414" y="3316232"/>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a:extLst>
                <a:ext uri="{FF2B5EF4-FFF2-40B4-BE49-F238E27FC236}">
                  <a16:creationId xmlns:a16="http://schemas.microsoft.com/office/drawing/2014/main" id="{06312807-C135-41DE-9F9F-F51B67DB293E}"/>
                </a:ext>
              </a:extLst>
            </p:cNvPr>
            <p:cNvSpPr/>
            <p:nvPr/>
          </p:nvSpPr>
          <p:spPr>
            <a:xfrm>
              <a:off x="1828248" y="3352873"/>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Isosceles Triangle 24">
              <a:extLst>
                <a:ext uri="{FF2B5EF4-FFF2-40B4-BE49-F238E27FC236}">
                  <a16:creationId xmlns:a16="http://schemas.microsoft.com/office/drawing/2014/main" id="{F5F150A6-C33C-469F-AD5C-1AD4B74BD148}"/>
                </a:ext>
              </a:extLst>
            </p:cNvPr>
            <p:cNvSpPr/>
            <p:nvPr/>
          </p:nvSpPr>
          <p:spPr>
            <a:xfrm rot="5414350">
              <a:off x="7296039" y="3314650"/>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 name="Striped Right Arrow 31">
            <a:extLst>
              <a:ext uri="{FF2B5EF4-FFF2-40B4-BE49-F238E27FC236}">
                <a16:creationId xmlns:a16="http://schemas.microsoft.com/office/drawing/2014/main" id="{AEC12C8A-D4D5-4505-87FF-C62F43F71F83}"/>
              </a:ext>
            </a:extLst>
          </p:cNvPr>
          <p:cNvSpPr/>
          <p:nvPr/>
        </p:nvSpPr>
        <p:spPr>
          <a:xfrm rot="16200000">
            <a:off x="3452812" y="4176712"/>
            <a:ext cx="1209675"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a:extLst>
              <a:ext uri="{FF2B5EF4-FFF2-40B4-BE49-F238E27FC236}">
                <a16:creationId xmlns:a16="http://schemas.microsoft.com/office/drawing/2014/main" id="{5BF222FD-FD42-4B39-A7A6-45531224B27E}"/>
              </a:ext>
            </a:extLst>
          </p:cNvPr>
          <p:cNvSpPr txBox="1"/>
          <p:nvPr/>
        </p:nvSpPr>
        <p:spPr>
          <a:xfrm>
            <a:off x="3424238" y="5224463"/>
            <a:ext cx="1271587" cy="1023937"/>
          </a:xfrm>
          <a:prstGeom prst="rect">
            <a:avLst/>
          </a:prstGeom>
          <a:noFill/>
        </p:spPr>
        <p:txBody>
          <a:bodyPr wrap="none">
            <a:spAutoFit/>
          </a:bodyPr>
          <a:lstStyle/>
          <a:p>
            <a:pPr algn="ctr" fontAlgn="auto">
              <a:spcBef>
                <a:spcPts val="0"/>
              </a:spcBef>
              <a:spcAft>
                <a:spcPts val="0"/>
              </a:spcAft>
              <a:defRPr/>
            </a:pPr>
            <a:r>
              <a:rPr lang="en-US" sz="1050" dirty="0">
                <a:solidFill>
                  <a:schemeClr val="bg1"/>
                </a:solidFill>
                <a:latin typeface="Avenir LT Std 45 Book" pitchFamily="34" charset="0"/>
                <a:cs typeface="+mn-cs"/>
              </a:rPr>
              <a:t>You Should </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Hate-Hate</a:t>
            </a:r>
          </a:p>
          <a:p>
            <a:pPr algn="ctr" fontAlgn="auto">
              <a:spcBef>
                <a:spcPts val="0"/>
              </a:spcBef>
              <a:spcAft>
                <a:spcPts val="0"/>
              </a:spcAft>
              <a:defRPr/>
            </a:pPr>
            <a:r>
              <a:rPr lang="en-US" sz="1050" dirty="0">
                <a:solidFill>
                  <a:schemeClr val="bg1"/>
                </a:solidFill>
                <a:latin typeface="Avenir LT Std 45 Book" pitchFamily="34" charset="0"/>
                <a:cs typeface="+mn-cs"/>
              </a:rPr>
              <a:t>AND</a:t>
            </a:r>
          </a:p>
          <a:p>
            <a:pPr algn="ctr" fontAlgn="auto">
              <a:spcBef>
                <a:spcPts val="0"/>
              </a:spcBef>
              <a:spcAft>
                <a:spcPts val="0"/>
              </a:spcAft>
              <a:defRPr/>
            </a:pPr>
            <a:r>
              <a:rPr lang="en-US" sz="1050" dirty="0">
                <a:solidFill>
                  <a:schemeClr val="bg1"/>
                </a:solidFill>
                <a:latin typeface="Avenir LT Std 45 Book" pitchFamily="34" charset="0"/>
                <a:cs typeface="+mn-cs"/>
              </a:rPr>
              <a:t>Love-Love</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With All Your Soul</a:t>
            </a:r>
          </a:p>
        </p:txBody>
      </p:sp>
      <p:sp>
        <p:nvSpPr>
          <p:cNvPr id="28" name="Rectangle 27">
            <a:extLst>
              <a:ext uri="{FF2B5EF4-FFF2-40B4-BE49-F238E27FC236}">
                <a16:creationId xmlns:a16="http://schemas.microsoft.com/office/drawing/2014/main" id="{7BC7F229-F095-451B-9D78-1DB11BA26D70}"/>
              </a:ext>
            </a:extLst>
          </p:cNvPr>
          <p:cNvSpPr/>
          <p:nvPr/>
        </p:nvSpPr>
        <p:spPr>
          <a:xfrm>
            <a:off x="3085841" y="2736110"/>
            <a:ext cx="6077209" cy="830997"/>
          </a:xfrm>
          <a:prstGeom prst="rect">
            <a:avLst/>
          </a:prstGeom>
        </p:spPr>
        <p:txBody>
          <a:bodyPr wrap="square">
            <a:spAutoFit/>
          </a:bodyPr>
          <a:lstStyle/>
          <a:p>
            <a:r>
              <a:rPr lang="en-US" sz="1600" b="1" dirty="0">
                <a:solidFill>
                  <a:srgbClr val="00FF00"/>
                </a:solidFill>
                <a:latin typeface="+mn-lt"/>
              </a:rPr>
              <a:t>Revelation 3:15-16 </a:t>
            </a:r>
            <a:r>
              <a:rPr lang="en-US" sz="1600" dirty="0">
                <a:solidFill>
                  <a:srgbClr val="FFFF00"/>
                </a:solidFill>
                <a:latin typeface="+mn-lt"/>
              </a:rPr>
              <a:t>I know thy works, that thou art neither cold nor hot: I would thou wert cold or hot. So then because thou art lukewarm, and neither cold nor hot, I will </a:t>
            </a:r>
            <a:r>
              <a:rPr lang="en-US" sz="1600" dirty="0" err="1">
                <a:solidFill>
                  <a:srgbClr val="FFFF00"/>
                </a:solidFill>
                <a:latin typeface="+mn-lt"/>
              </a:rPr>
              <a:t>spue</a:t>
            </a:r>
            <a:r>
              <a:rPr lang="en-US" sz="1600" dirty="0">
                <a:solidFill>
                  <a:srgbClr val="FFFF00"/>
                </a:solidFill>
                <a:latin typeface="+mn-lt"/>
              </a:rPr>
              <a:t> thee out of my mouth.</a:t>
            </a:r>
            <a:endParaRPr lang="en-US" sz="1600" b="0" i="0" dirty="0">
              <a:solidFill>
                <a:srgbClr val="FFFF00"/>
              </a:solidFill>
              <a:effectLst/>
              <a:latin typeface="+mn-lt"/>
            </a:endParaRPr>
          </a:p>
        </p:txBody>
      </p:sp>
    </p:spTree>
    <p:extLst>
      <p:ext uri="{BB962C8B-B14F-4D97-AF65-F5344CB8AC3E}">
        <p14:creationId xmlns:p14="http://schemas.microsoft.com/office/powerpoint/2010/main" val="301567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3</a:t>
            </a:fld>
            <a:endParaRPr lang="en-US" altLang="en-US" dirty="0"/>
          </a:p>
        </p:txBody>
      </p:sp>
      <p:grpSp>
        <p:nvGrpSpPr>
          <p:cNvPr id="13" name="Group 11">
            <a:extLst>
              <a:ext uri="{FF2B5EF4-FFF2-40B4-BE49-F238E27FC236}">
                <a16:creationId xmlns:a16="http://schemas.microsoft.com/office/drawing/2014/main" id="{44F74246-171A-4B8B-B17A-01B9A93EAAFF}"/>
              </a:ext>
            </a:extLst>
          </p:cNvPr>
          <p:cNvGrpSpPr>
            <a:grpSpLocks/>
          </p:cNvGrpSpPr>
          <p:nvPr/>
        </p:nvGrpSpPr>
        <p:grpSpPr bwMode="auto">
          <a:xfrm>
            <a:off x="234689" y="976313"/>
            <a:ext cx="5467351" cy="5440363"/>
            <a:chOff x="-278" y="1289"/>
            <a:chExt cx="3444" cy="3427"/>
          </a:xfrm>
        </p:grpSpPr>
        <p:pic>
          <p:nvPicPr>
            <p:cNvPr id="14" name="Picture 12">
              <a:extLst>
                <a:ext uri="{FF2B5EF4-FFF2-40B4-BE49-F238E27FC236}">
                  <a16:creationId xmlns:a16="http://schemas.microsoft.com/office/drawing/2014/main" id="{96DC51F3-E7F1-46B4-8F15-FC2466629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 y="1289"/>
              <a:ext cx="3444" cy="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a:extLst>
                <a:ext uri="{FF2B5EF4-FFF2-40B4-BE49-F238E27FC236}">
                  <a16:creationId xmlns:a16="http://schemas.microsoft.com/office/drawing/2014/main" id="{E2A2B2CA-31CF-4155-827F-B82CFBCC9488}"/>
                </a:ext>
              </a:extLst>
            </p:cNvPr>
            <p:cNvSpPr txBox="1">
              <a:spLocks noChangeArrowheads="1"/>
            </p:cNvSpPr>
            <p:nvPr/>
          </p:nvSpPr>
          <p:spPr bwMode="auto">
            <a:xfrm>
              <a:off x="94" y="3320"/>
              <a:ext cx="2876"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latin typeface="+mn-lt"/>
                </a:rPr>
                <a:t>The death trap is set into</a:t>
              </a:r>
            </a:p>
            <a:p>
              <a:pPr algn="ctr" eaLnBrk="1" hangingPunct="1">
                <a:spcBef>
                  <a:spcPct val="0"/>
                </a:spcBef>
                <a:buFontTx/>
                <a:buNone/>
              </a:pPr>
              <a:r>
                <a:rPr lang="en-US" altLang="en-US" dirty="0">
                  <a:solidFill>
                    <a:srgbClr val="FF0000"/>
                  </a:solidFill>
                  <a:latin typeface="+mn-lt"/>
                </a:rPr>
                <a:t> a deadly package deal!</a:t>
              </a:r>
            </a:p>
            <a:p>
              <a:pPr algn="ctr" eaLnBrk="1" hangingPunct="1">
                <a:spcBef>
                  <a:spcPct val="0"/>
                </a:spcBef>
                <a:buFontTx/>
                <a:buNone/>
              </a:pPr>
              <a:endParaRPr lang="en-US" altLang="en-US" sz="1000" dirty="0">
                <a:solidFill>
                  <a:srgbClr val="FF0000"/>
                </a:solidFill>
                <a:latin typeface="+mn-lt"/>
              </a:endParaRPr>
            </a:p>
            <a:p>
              <a:pPr algn="ctr" eaLnBrk="1" hangingPunct="1">
                <a:spcBef>
                  <a:spcPct val="0"/>
                </a:spcBef>
                <a:buFontTx/>
                <a:buNone/>
              </a:pPr>
              <a:r>
                <a:rPr lang="en-US" altLang="en-US" dirty="0">
                  <a:latin typeface="+mn-lt"/>
                </a:rPr>
                <a:t>Something</a:t>
              </a:r>
              <a:r>
                <a:rPr lang="en-US" altLang="en-US" dirty="0">
                  <a:solidFill>
                    <a:srgbClr val="FF0000"/>
                  </a:solidFill>
                  <a:latin typeface="+mn-lt"/>
                </a:rPr>
                <a:t> </a:t>
              </a:r>
              <a:r>
                <a:rPr lang="en-US" altLang="en-US" dirty="0">
                  <a:solidFill>
                    <a:srgbClr val="00B050"/>
                  </a:solidFill>
                  <a:latin typeface="+mn-lt"/>
                </a:rPr>
                <a:t>GOOD</a:t>
              </a:r>
              <a:r>
                <a:rPr lang="en-US" altLang="en-US" dirty="0">
                  <a:solidFill>
                    <a:srgbClr val="FF0000"/>
                  </a:solidFill>
                  <a:latin typeface="+mn-lt"/>
                </a:rPr>
                <a:t> </a:t>
              </a:r>
              <a:r>
                <a:rPr lang="en-US" altLang="en-US" dirty="0">
                  <a:latin typeface="+mn-lt"/>
                </a:rPr>
                <a:t>…</a:t>
              </a:r>
            </a:p>
            <a:p>
              <a:pPr algn="ctr" eaLnBrk="1" hangingPunct="1">
                <a:spcBef>
                  <a:spcPct val="0"/>
                </a:spcBef>
                <a:buFontTx/>
                <a:buNone/>
              </a:pPr>
              <a:r>
                <a:rPr lang="en-US" altLang="en-US" dirty="0">
                  <a:latin typeface="+mn-lt"/>
                </a:rPr>
                <a:t>Beneath it something </a:t>
              </a:r>
              <a:r>
                <a:rPr lang="en-US" altLang="en-US" dirty="0">
                  <a:solidFill>
                    <a:srgbClr val="FF0000"/>
                  </a:solidFill>
                  <a:latin typeface="+mn-lt"/>
                </a:rPr>
                <a:t>EVIL</a:t>
              </a:r>
            </a:p>
          </p:txBody>
        </p:sp>
      </p:grpSp>
      <p:graphicFrame>
        <p:nvGraphicFramePr>
          <p:cNvPr id="4" name="Object 3">
            <a:extLst>
              <a:ext uri="{FF2B5EF4-FFF2-40B4-BE49-F238E27FC236}">
                <a16:creationId xmlns:a16="http://schemas.microsoft.com/office/drawing/2014/main" id="{022AAC50-9E15-4D1B-8E73-D7038AE80AF5}"/>
              </a:ext>
            </a:extLst>
          </p:cNvPr>
          <p:cNvGraphicFramePr>
            <a:graphicFrameLocks noChangeAspect="1"/>
          </p:cNvGraphicFramePr>
          <p:nvPr>
            <p:extLst>
              <p:ext uri="{D42A27DB-BD31-4B8C-83A1-F6EECF244321}">
                <p14:modId xmlns:p14="http://schemas.microsoft.com/office/powerpoint/2010/main" val="1502310247"/>
              </p:ext>
            </p:extLst>
          </p:nvPr>
        </p:nvGraphicFramePr>
        <p:xfrm>
          <a:off x="7497088" y="2803143"/>
          <a:ext cx="4542512" cy="3920809"/>
        </p:xfrm>
        <a:graphic>
          <a:graphicData uri="http://schemas.openxmlformats.org/presentationml/2006/ole">
            <mc:AlternateContent xmlns:mc="http://schemas.openxmlformats.org/markup-compatibility/2006">
              <mc:Choice xmlns:v="urn:schemas-microsoft-com:vml" Requires="v">
                <p:oleObj r:id="rId3" imgW="5485680" imgH="4736160" progId="">
                  <p:embed/>
                </p:oleObj>
              </mc:Choice>
              <mc:Fallback>
                <p:oleObj r:id="rId3" imgW="5485680" imgH="4736160" progId="">
                  <p:embed/>
                  <p:pic>
                    <p:nvPicPr>
                      <p:cNvPr id="0" name=""/>
                      <p:cNvPicPr/>
                      <p:nvPr/>
                    </p:nvPicPr>
                    <p:blipFill>
                      <a:blip r:embed="rId4"/>
                      <a:stretch>
                        <a:fillRect/>
                      </a:stretch>
                    </p:blipFill>
                    <p:spPr>
                      <a:xfrm>
                        <a:off x="7497088" y="2803143"/>
                        <a:ext cx="4542512" cy="3920809"/>
                      </a:xfrm>
                      <a:prstGeom prst="rect">
                        <a:avLst/>
                      </a:prstGeom>
                    </p:spPr>
                  </p:pic>
                </p:oleObj>
              </mc:Fallback>
            </mc:AlternateContent>
          </a:graphicData>
        </a:graphic>
      </p:graphicFrame>
      <p:pic>
        <p:nvPicPr>
          <p:cNvPr id="16" name="Picture 2">
            <a:extLst>
              <a:ext uri="{FF2B5EF4-FFF2-40B4-BE49-F238E27FC236}">
                <a16:creationId xmlns:a16="http://schemas.microsoft.com/office/drawing/2014/main" id="{5F86A3C4-3263-4BBD-866D-2DFA2AA14BE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38825" y="457200"/>
            <a:ext cx="371475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0">
            <a:extLst>
              <a:ext uri="{FF2B5EF4-FFF2-40B4-BE49-F238E27FC236}">
                <a16:creationId xmlns:a16="http://schemas.microsoft.com/office/drawing/2014/main" id="{739B90D2-A85E-45D1-A879-44C7C0B895B0}"/>
              </a:ext>
            </a:extLst>
          </p:cNvPr>
          <p:cNvSpPr txBox="1">
            <a:spLocks noChangeArrowheads="1"/>
          </p:cNvSpPr>
          <p:nvPr/>
        </p:nvSpPr>
        <p:spPr bwMode="auto">
          <a:xfrm>
            <a:off x="6085683" y="656202"/>
            <a:ext cx="314483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mn-lt"/>
              </a:rPr>
              <a:t>Hmmm!</a:t>
            </a:r>
          </a:p>
          <a:p>
            <a:pPr algn="ctr" eaLnBrk="1" hangingPunct="1">
              <a:spcBef>
                <a:spcPct val="0"/>
              </a:spcBef>
              <a:buFontTx/>
              <a:buNone/>
            </a:pPr>
            <a:r>
              <a:rPr lang="en-US" altLang="en-US" sz="2400" b="1" dirty="0">
                <a:latin typeface="+mn-lt"/>
              </a:rPr>
              <a:t>…CHEESE IS GOOD…</a:t>
            </a:r>
          </a:p>
          <a:p>
            <a:pPr algn="ctr" eaLnBrk="1" hangingPunct="1">
              <a:spcBef>
                <a:spcPct val="0"/>
              </a:spcBef>
              <a:buFontTx/>
              <a:buNone/>
            </a:pPr>
            <a:r>
              <a:rPr lang="en-US" altLang="en-US" sz="2400" b="1" dirty="0">
                <a:latin typeface="+mn-lt"/>
              </a:rPr>
              <a:t>All Good is from God… </a:t>
            </a:r>
          </a:p>
          <a:p>
            <a:pPr algn="ctr" eaLnBrk="1" hangingPunct="1">
              <a:spcBef>
                <a:spcPct val="0"/>
              </a:spcBef>
              <a:buFontTx/>
              <a:buNone/>
            </a:pPr>
            <a:r>
              <a:rPr lang="en-US" altLang="en-US" sz="2400" b="1" dirty="0">
                <a:latin typeface="+mn-lt"/>
              </a:rPr>
              <a:t>THINK I’LL HAVE A </a:t>
            </a:r>
          </a:p>
          <a:p>
            <a:pPr algn="ctr" eaLnBrk="1" hangingPunct="1">
              <a:spcBef>
                <a:spcPct val="0"/>
              </a:spcBef>
              <a:buFontTx/>
              <a:buNone/>
            </a:pPr>
            <a:r>
              <a:rPr lang="en-US" altLang="en-US" sz="2400" b="1" dirty="0">
                <a:latin typeface="+mn-lt"/>
              </a:rPr>
              <a:t>NIBBLE</a:t>
            </a:r>
          </a:p>
        </p:txBody>
      </p:sp>
      <p:sp>
        <p:nvSpPr>
          <p:cNvPr id="18" name="Text Box 4">
            <a:extLst>
              <a:ext uri="{FF2B5EF4-FFF2-40B4-BE49-F238E27FC236}">
                <a16:creationId xmlns:a16="http://schemas.microsoft.com/office/drawing/2014/main" id="{1E39E44D-0549-4933-89E2-E42ECE6CBEBA}"/>
              </a:ext>
            </a:extLst>
          </p:cNvPr>
          <p:cNvSpPr txBox="1">
            <a:spLocks noChangeArrowheads="1"/>
          </p:cNvSpPr>
          <p:nvPr/>
        </p:nvSpPr>
        <p:spPr bwMode="auto">
          <a:xfrm>
            <a:off x="-38100" y="240703"/>
            <a:ext cx="59848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800" b="1" dirty="0">
                <a:solidFill>
                  <a:srgbClr val="FFC000"/>
                </a:solidFill>
                <a:latin typeface="Avenir LT Std 45 Book"/>
              </a:rPr>
              <a:t>What do we do now?</a:t>
            </a:r>
          </a:p>
        </p:txBody>
      </p:sp>
    </p:spTree>
    <p:extLst>
      <p:ext uri="{BB962C8B-B14F-4D97-AF65-F5344CB8AC3E}">
        <p14:creationId xmlns:p14="http://schemas.microsoft.com/office/powerpoint/2010/main" val="4259247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30</a:t>
            </a:fld>
            <a:endParaRPr lang="en-US" dirty="0"/>
          </a:p>
        </p:txBody>
      </p:sp>
      <p:sp>
        <p:nvSpPr>
          <p:cNvPr id="8" name="Isosceles Triangle 7">
            <a:extLst>
              <a:ext uri="{FF2B5EF4-FFF2-40B4-BE49-F238E27FC236}">
                <a16:creationId xmlns:a16="http://schemas.microsoft.com/office/drawing/2014/main" id="{F4AD3B87-55D4-44EA-B119-C3F727A0BE40}"/>
              </a:ext>
            </a:extLst>
          </p:cNvPr>
          <p:cNvSpPr/>
          <p:nvPr/>
        </p:nvSpPr>
        <p:spPr>
          <a:xfrm>
            <a:off x="5873750" y="4025899"/>
            <a:ext cx="457200" cy="1082675"/>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50F52BDC-7E70-4EA4-875D-5CB0DEA52CF4}"/>
              </a:ext>
            </a:extLst>
          </p:cNvPr>
          <p:cNvCxnSpPr/>
          <p:nvPr/>
        </p:nvCxnSpPr>
        <p:spPr>
          <a:xfrm>
            <a:off x="1524000" y="3830332"/>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76DAEC3A-8C51-45B1-AE91-9816DD60FAD9}"/>
              </a:ext>
            </a:extLst>
          </p:cNvPr>
          <p:cNvSpPr txBox="1">
            <a:spLocks noChangeArrowheads="1"/>
          </p:cNvSpPr>
          <p:nvPr/>
        </p:nvSpPr>
        <p:spPr bwMode="auto">
          <a:xfrm>
            <a:off x="1568450" y="3523801"/>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FD39CFF3-C788-4AA3-BAAB-814D49C5F5B0}"/>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3" name="TextBox 27">
            <a:extLst>
              <a:ext uri="{FF2B5EF4-FFF2-40B4-BE49-F238E27FC236}">
                <a16:creationId xmlns:a16="http://schemas.microsoft.com/office/drawing/2014/main" id="{BD741655-8D5A-463D-A46B-D3C9D0FE5D0A}"/>
              </a:ext>
            </a:extLst>
          </p:cNvPr>
          <p:cNvSpPr txBox="1">
            <a:spLocks noChangeArrowheads="1"/>
          </p:cNvSpPr>
          <p:nvPr/>
        </p:nvSpPr>
        <p:spPr bwMode="auto">
          <a:xfrm>
            <a:off x="9558338" y="3531739"/>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4" name="TextBox 30">
            <a:extLst>
              <a:ext uri="{FF2B5EF4-FFF2-40B4-BE49-F238E27FC236}">
                <a16:creationId xmlns:a16="http://schemas.microsoft.com/office/drawing/2014/main" id="{D93D3F47-40B5-4BD4-8892-8A6CABE40665}"/>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5" name="TextBox 31">
            <a:extLst>
              <a:ext uri="{FF2B5EF4-FFF2-40B4-BE49-F238E27FC236}">
                <a16:creationId xmlns:a16="http://schemas.microsoft.com/office/drawing/2014/main" id="{DD148BB9-CAA3-4954-B543-4554767D4EEC}"/>
              </a:ext>
            </a:extLst>
          </p:cNvPr>
          <p:cNvSpPr txBox="1">
            <a:spLocks noChangeArrowheads="1"/>
          </p:cNvSpPr>
          <p:nvPr/>
        </p:nvSpPr>
        <p:spPr bwMode="auto">
          <a:xfrm>
            <a:off x="8060276" y="1845090"/>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6" name="TextBox 15">
            <a:extLst>
              <a:ext uri="{FF2B5EF4-FFF2-40B4-BE49-F238E27FC236}">
                <a16:creationId xmlns:a16="http://schemas.microsoft.com/office/drawing/2014/main" id="{69C21637-A050-46AD-B35A-9F3179B22FDA}"/>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7" name="TextBox 36">
            <a:extLst>
              <a:ext uri="{FF2B5EF4-FFF2-40B4-BE49-F238E27FC236}">
                <a16:creationId xmlns:a16="http://schemas.microsoft.com/office/drawing/2014/main" id="{756BF07B-AA11-4678-9E11-43674B054D20}"/>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8" name="TextBox 33">
            <a:extLst>
              <a:ext uri="{FF2B5EF4-FFF2-40B4-BE49-F238E27FC236}">
                <a16:creationId xmlns:a16="http://schemas.microsoft.com/office/drawing/2014/main" id="{195E4EB8-24DD-4BE8-BDF8-5EA5F94A58F4}"/>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19" name="TextBox 37">
            <a:extLst>
              <a:ext uri="{FF2B5EF4-FFF2-40B4-BE49-F238E27FC236}">
                <a16:creationId xmlns:a16="http://schemas.microsoft.com/office/drawing/2014/main" id="{58B65DC6-8AD0-4E88-9B3E-DACD848080C7}"/>
              </a:ext>
            </a:extLst>
          </p:cNvPr>
          <p:cNvSpPr txBox="1">
            <a:spLocks noChangeArrowheads="1"/>
          </p:cNvSpPr>
          <p:nvPr/>
        </p:nvSpPr>
        <p:spPr bwMode="auto">
          <a:xfrm>
            <a:off x="2398713" y="5440363"/>
            <a:ext cx="102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0000"/>
                </a:solidFill>
                <a:latin typeface="Calibri" panose="020F0502020204030204" pitchFamily="34" charset="0"/>
              </a:rPr>
              <a:t>HATRED</a:t>
            </a:r>
          </a:p>
        </p:txBody>
      </p:sp>
      <p:sp>
        <p:nvSpPr>
          <p:cNvPr id="20" name="TextBox 38">
            <a:extLst>
              <a:ext uri="{FF2B5EF4-FFF2-40B4-BE49-F238E27FC236}">
                <a16:creationId xmlns:a16="http://schemas.microsoft.com/office/drawing/2014/main" id="{04263B10-0F43-44E7-8341-FD2621AB1405}"/>
              </a:ext>
            </a:extLst>
          </p:cNvPr>
          <p:cNvSpPr txBox="1">
            <a:spLocks noChangeArrowheads="1"/>
          </p:cNvSpPr>
          <p:nvPr/>
        </p:nvSpPr>
        <p:spPr bwMode="auto">
          <a:xfrm>
            <a:off x="2057400" y="1501775"/>
            <a:ext cx="181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Calibri" panose="020F0502020204030204" pitchFamily="34" charset="0"/>
              </a:rPr>
              <a:t>ALL-LOVING</a:t>
            </a:r>
          </a:p>
          <a:p>
            <a:pPr algn="ctr" eaLnBrk="1" hangingPunct="1"/>
            <a:r>
              <a:rPr lang="en-US" altLang="en-US" sz="2000">
                <a:solidFill>
                  <a:srgbClr val="FF0000"/>
                </a:solidFill>
                <a:latin typeface="Calibri" panose="020F0502020204030204" pitchFamily="34" charset="0"/>
              </a:rPr>
              <a:t>ALL-FORGIVING</a:t>
            </a:r>
          </a:p>
        </p:txBody>
      </p:sp>
      <p:sp>
        <p:nvSpPr>
          <p:cNvPr id="21" name="TextBox 36">
            <a:extLst>
              <a:ext uri="{FF2B5EF4-FFF2-40B4-BE49-F238E27FC236}">
                <a16:creationId xmlns:a16="http://schemas.microsoft.com/office/drawing/2014/main" id="{21A64DD8-8890-4154-B6D1-3AFB6229A09D}"/>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grpSp>
        <p:nvGrpSpPr>
          <p:cNvPr id="22" name="Group 23">
            <a:extLst>
              <a:ext uri="{FF2B5EF4-FFF2-40B4-BE49-F238E27FC236}">
                <a16:creationId xmlns:a16="http://schemas.microsoft.com/office/drawing/2014/main" id="{452C2461-1465-4A47-9766-CAA4970E708A}"/>
              </a:ext>
            </a:extLst>
          </p:cNvPr>
          <p:cNvGrpSpPr>
            <a:grpSpLocks/>
          </p:cNvGrpSpPr>
          <p:nvPr/>
        </p:nvGrpSpPr>
        <p:grpSpPr bwMode="auto">
          <a:xfrm rot="402815">
            <a:off x="3174694" y="3729368"/>
            <a:ext cx="5794987" cy="228793"/>
            <a:chOff x="1645069" y="3236243"/>
            <a:chExt cx="5795064" cy="228057"/>
          </a:xfrm>
        </p:grpSpPr>
        <p:sp>
          <p:nvSpPr>
            <p:cNvPr id="23" name="Isosceles Triangle 22">
              <a:extLst>
                <a:ext uri="{FF2B5EF4-FFF2-40B4-BE49-F238E27FC236}">
                  <a16:creationId xmlns:a16="http://schemas.microsoft.com/office/drawing/2014/main" id="{E1E9B8C7-E1E4-4ACD-A685-E938F61AC39A}"/>
                </a:ext>
              </a:extLst>
            </p:cNvPr>
            <p:cNvSpPr/>
            <p:nvPr/>
          </p:nvSpPr>
          <p:spPr>
            <a:xfrm rot="16253204">
              <a:off x="1607337" y="3273975"/>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a:extLst>
                <a:ext uri="{FF2B5EF4-FFF2-40B4-BE49-F238E27FC236}">
                  <a16:creationId xmlns:a16="http://schemas.microsoft.com/office/drawing/2014/main" id="{DAE6A250-482A-4AD3-BCBD-B2D4CF4990C6}"/>
                </a:ext>
              </a:extLst>
            </p:cNvPr>
            <p:cNvSpPr/>
            <p:nvPr/>
          </p:nvSpPr>
          <p:spPr>
            <a:xfrm>
              <a:off x="1784956" y="3312114"/>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Isosceles Triangle 24">
              <a:extLst>
                <a:ext uri="{FF2B5EF4-FFF2-40B4-BE49-F238E27FC236}">
                  <a16:creationId xmlns:a16="http://schemas.microsoft.com/office/drawing/2014/main" id="{9BF923E4-F562-4342-940F-BB6D2330C8DD}"/>
                </a:ext>
              </a:extLst>
            </p:cNvPr>
            <p:cNvSpPr/>
            <p:nvPr/>
          </p:nvSpPr>
          <p:spPr>
            <a:xfrm rot="5414350">
              <a:off x="7249999" y="327416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 name="Striped Right Arrow 37">
            <a:extLst>
              <a:ext uri="{FF2B5EF4-FFF2-40B4-BE49-F238E27FC236}">
                <a16:creationId xmlns:a16="http://schemas.microsoft.com/office/drawing/2014/main" id="{6D0CDC31-A41F-41F8-A7D8-2588B4BA2B88}"/>
              </a:ext>
            </a:extLst>
          </p:cNvPr>
          <p:cNvSpPr/>
          <p:nvPr/>
        </p:nvSpPr>
        <p:spPr>
          <a:xfrm rot="16200000">
            <a:off x="3317947" y="4041847"/>
            <a:ext cx="1479406"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a:extLst>
              <a:ext uri="{FF2B5EF4-FFF2-40B4-BE49-F238E27FC236}">
                <a16:creationId xmlns:a16="http://schemas.microsoft.com/office/drawing/2014/main" id="{0E00FD09-0EAA-4B9F-8136-5D2B2D71BAB8}"/>
              </a:ext>
            </a:extLst>
          </p:cNvPr>
          <p:cNvSpPr txBox="1"/>
          <p:nvPr/>
        </p:nvSpPr>
        <p:spPr>
          <a:xfrm>
            <a:off x="3424238" y="5224463"/>
            <a:ext cx="1271587" cy="1023937"/>
          </a:xfrm>
          <a:prstGeom prst="rect">
            <a:avLst/>
          </a:prstGeom>
          <a:noFill/>
        </p:spPr>
        <p:txBody>
          <a:bodyPr wrap="none">
            <a:spAutoFit/>
          </a:bodyPr>
          <a:lstStyle/>
          <a:p>
            <a:pPr algn="ctr" fontAlgn="auto">
              <a:spcBef>
                <a:spcPts val="0"/>
              </a:spcBef>
              <a:spcAft>
                <a:spcPts val="0"/>
              </a:spcAft>
              <a:defRPr/>
            </a:pPr>
            <a:r>
              <a:rPr lang="en-US" sz="1050" dirty="0">
                <a:solidFill>
                  <a:schemeClr val="bg1"/>
                </a:solidFill>
                <a:latin typeface="Avenir LT Std 45 Book" pitchFamily="34" charset="0"/>
                <a:cs typeface="+mn-cs"/>
              </a:rPr>
              <a:t>You Should </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Hate-Hate</a:t>
            </a:r>
          </a:p>
          <a:p>
            <a:pPr algn="ctr" fontAlgn="auto">
              <a:spcBef>
                <a:spcPts val="0"/>
              </a:spcBef>
              <a:spcAft>
                <a:spcPts val="0"/>
              </a:spcAft>
              <a:defRPr/>
            </a:pPr>
            <a:r>
              <a:rPr lang="en-US" sz="1050" dirty="0">
                <a:solidFill>
                  <a:schemeClr val="bg1"/>
                </a:solidFill>
                <a:latin typeface="Avenir LT Std 45 Book" pitchFamily="34" charset="0"/>
                <a:cs typeface="+mn-cs"/>
              </a:rPr>
              <a:t>AND</a:t>
            </a:r>
          </a:p>
          <a:p>
            <a:pPr algn="ctr" fontAlgn="auto">
              <a:spcBef>
                <a:spcPts val="0"/>
              </a:spcBef>
              <a:spcAft>
                <a:spcPts val="0"/>
              </a:spcAft>
              <a:defRPr/>
            </a:pPr>
            <a:r>
              <a:rPr lang="en-US" sz="1050" dirty="0">
                <a:solidFill>
                  <a:schemeClr val="bg1"/>
                </a:solidFill>
                <a:latin typeface="Avenir LT Std 45 Book" pitchFamily="34" charset="0"/>
                <a:cs typeface="+mn-cs"/>
              </a:rPr>
              <a:t>Love-Love</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With All Your Soul</a:t>
            </a:r>
          </a:p>
        </p:txBody>
      </p:sp>
      <p:pic>
        <p:nvPicPr>
          <p:cNvPr id="28" name="Picture 27">
            <a:extLst>
              <a:ext uri="{FF2B5EF4-FFF2-40B4-BE49-F238E27FC236}">
                <a16:creationId xmlns:a16="http://schemas.microsoft.com/office/drawing/2014/main" id="{AE209CBB-5194-4478-B62D-BA4BB83BC5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815" y="991963"/>
            <a:ext cx="963345" cy="789627"/>
          </a:xfrm>
          <a:prstGeom prst="rect">
            <a:avLst/>
          </a:prstGeom>
        </p:spPr>
      </p:pic>
      <p:pic>
        <p:nvPicPr>
          <p:cNvPr id="29" name="Picture 28">
            <a:extLst>
              <a:ext uri="{FF2B5EF4-FFF2-40B4-BE49-F238E27FC236}">
                <a16:creationId xmlns:a16="http://schemas.microsoft.com/office/drawing/2014/main" id="{4C017C17-98CF-495B-884A-DB95A91527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744097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31</a:t>
            </a:fld>
            <a:endParaRPr lang="en-US" dirty="0"/>
          </a:p>
        </p:txBody>
      </p:sp>
      <p:sp>
        <p:nvSpPr>
          <p:cNvPr id="8" name="Isosceles Triangle 7">
            <a:extLst>
              <a:ext uri="{FF2B5EF4-FFF2-40B4-BE49-F238E27FC236}">
                <a16:creationId xmlns:a16="http://schemas.microsoft.com/office/drawing/2014/main" id="{63AE11DC-856D-405F-A20C-E4D8664D6861}"/>
              </a:ext>
            </a:extLst>
          </p:cNvPr>
          <p:cNvSpPr/>
          <p:nvPr/>
        </p:nvSpPr>
        <p:spPr>
          <a:xfrm>
            <a:off x="5873750" y="4025899"/>
            <a:ext cx="457200" cy="1082675"/>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01FB108E-D65C-4B4F-95ED-D1480BB56D4F}"/>
              </a:ext>
            </a:extLst>
          </p:cNvPr>
          <p:cNvCxnSpPr/>
          <p:nvPr/>
        </p:nvCxnSpPr>
        <p:spPr>
          <a:xfrm>
            <a:off x="1524000" y="3854016"/>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63EAD386-C84B-453F-BBD7-8CE7AA6987D3}"/>
              </a:ext>
            </a:extLst>
          </p:cNvPr>
          <p:cNvSpPr txBox="1">
            <a:spLocks noChangeArrowheads="1"/>
          </p:cNvSpPr>
          <p:nvPr/>
        </p:nvSpPr>
        <p:spPr bwMode="auto">
          <a:xfrm>
            <a:off x="1568450" y="3505200"/>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7219BAAD-655D-4963-9EA3-024ADD0E8E60}"/>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3" name="TextBox 27">
            <a:extLst>
              <a:ext uri="{FF2B5EF4-FFF2-40B4-BE49-F238E27FC236}">
                <a16:creationId xmlns:a16="http://schemas.microsoft.com/office/drawing/2014/main" id="{2B4D7837-7D79-4C25-8013-71EEAE1F4F60}"/>
              </a:ext>
            </a:extLst>
          </p:cNvPr>
          <p:cNvSpPr txBox="1">
            <a:spLocks noChangeArrowheads="1"/>
          </p:cNvSpPr>
          <p:nvPr/>
        </p:nvSpPr>
        <p:spPr bwMode="auto">
          <a:xfrm>
            <a:off x="9558338" y="3513138"/>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solidFill>
                  <a:srgbClr val="FFFF09"/>
                </a:solidFill>
                <a:latin typeface="Calibri" panose="020F0502020204030204" pitchFamily="34" charset="0"/>
              </a:rPr>
              <a:t>Indifference</a:t>
            </a:r>
          </a:p>
          <a:p>
            <a:pPr algn="ctr" eaLnBrk="1" hangingPunct="1"/>
            <a:endParaRPr lang="en-US" altLang="en-US" sz="700" dirty="0">
              <a:solidFill>
                <a:srgbClr val="FFFF09"/>
              </a:solidFill>
              <a:latin typeface="Calibri" panose="020F0502020204030204" pitchFamily="34" charset="0"/>
            </a:endParaRPr>
          </a:p>
          <a:p>
            <a:pPr algn="ctr" eaLnBrk="1" hangingPunct="1"/>
            <a:r>
              <a:rPr lang="en-US" altLang="en-US" sz="1400" dirty="0">
                <a:solidFill>
                  <a:srgbClr val="FFFF09"/>
                </a:solidFill>
                <a:latin typeface="Calibri" panose="020F0502020204030204" pitchFamily="34" charset="0"/>
              </a:rPr>
              <a:t>“Whatever”</a:t>
            </a:r>
          </a:p>
        </p:txBody>
      </p:sp>
      <p:sp>
        <p:nvSpPr>
          <p:cNvPr id="14" name="TextBox 30">
            <a:extLst>
              <a:ext uri="{FF2B5EF4-FFF2-40B4-BE49-F238E27FC236}">
                <a16:creationId xmlns:a16="http://schemas.microsoft.com/office/drawing/2014/main" id="{7FC44A26-C886-42EF-AE2A-AF84EE210BEF}"/>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5" name="TextBox 31">
            <a:extLst>
              <a:ext uri="{FF2B5EF4-FFF2-40B4-BE49-F238E27FC236}">
                <a16:creationId xmlns:a16="http://schemas.microsoft.com/office/drawing/2014/main" id="{586CC1F3-1AF9-43E1-9C7C-1CAF53D1B47D}"/>
              </a:ext>
            </a:extLst>
          </p:cNvPr>
          <p:cNvSpPr txBox="1">
            <a:spLocks noChangeArrowheads="1"/>
          </p:cNvSpPr>
          <p:nvPr/>
        </p:nvSpPr>
        <p:spPr bwMode="auto">
          <a:xfrm>
            <a:off x="8029032" y="1821818"/>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6" name="TextBox 15">
            <a:extLst>
              <a:ext uri="{FF2B5EF4-FFF2-40B4-BE49-F238E27FC236}">
                <a16:creationId xmlns:a16="http://schemas.microsoft.com/office/drawing/2014/main" id="{B9C7A592-AD66-4AC1-9BBB-AC7478190D99}"/>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7" name="TextBox 36">
            <a:extLst>
              <a:ext uri="{FF2B5EF4-FFF2-40B4-BE49-F238E27FC236}">
                <a16:creationId xmlns:a16="http://schemas.microsoft.com/office/drawing/2014/main" id="{0E6A60B2-265C-46DA-AF6F-3E6BF07E36ED}"/>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8" name="TextBox 33">
            <a:extLst>
              <a:ext uri="{FF2B5EF4-FFF2-40B4-BE49-F238E27FC236}">
                <a16:creationId xmlns:a16="http://schemas.microsoft.com/office/drawing/2014/main" id="{40F5DF14-2FC7-4A99-8114-2A0BC641F961}"/>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19" name="TextBox 37">
            <a:extLst>
              <a:ext uri="{FF2B5EF4-FFF2-40B4-BE49-F238E27FC236}">
                <a16:creationId xmlns:a16="http://schemas.microsoft.com/office/drawing/2014/main" id="{A2598C25-7BC9-4E81-B497-840752C9381A}"/>
              </a:ext>
            </a:extLst>
          </p:cNvPr>
          <p:cNvSpPr txBox="1">
            <a:spLocks noChangeArrowheads="1"/>
          </p:cNvSpPr>
          <p:nvPr/>
        </p:nvSpPr>
        <p:spPr bwMode="auto">
          <a:xfrm>
            <a:off x="2398713" y="5440363"/>
            <a:ext cx="102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0000"/>
                </a:solidFill>
                <a:latin typeface="Calibri" panose="020F0502020204030204" pitchFamily="34" charset="0"/>
              </a:rPr>
              <a:t>HATRED</a:t>
            </a:r>
          </a:p>
        </p:txBody>
      </p:sp>
      <p:sp>
        <p:nvSpPr>
          <p:cNvPr id="20" name="TextBox 38">
            <a:extLst>
              <a:ext uri="{FF2B5EF4-FFF2-40B4-BE49-F238E27FC236}">
                <a16:creationId xmlns:a16="http://schemas.microsoft.com/office/drawing/2014/main" id="{C0AEC069-E0AE-4F29-90BB-CF6889A7C080}"/>
              </a:ext>
            </a:extLst>
          </p:cNvPr>
          <p:cNvSpPr txBox="1">
            <a:spLocks noChangeArrowheads="1"/>
          </p:cNvSpPr>
          <p:nvPr/>
        </p:nvSpPr>
        <p:spPr bwMode="auto">
          <a:xfrm>
            <a:off x="2057400" y="1501775"/>
            <a:ext cx="181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Calibri" panose="020F0502020204030204" pitchFamily="34" charset="0"/>
              </a:rPr>
              <a:t>ALL-LOVING</a:t>
            </a:r>
          </a:p>
          <a:p>
            <a:pPr algn="ctr" eaLnBrk="1" hangingPunct="1"/>
            <a:r>
              <a:rPr lang="en-US" altLang="en-US" sz="2000">
                <a:solidFill>
                  <a:srgbClr val="FF0000"/>
                </a:solidFill>
                <a:latin typeface="Calibri" panose="020F0502020204030204" pitchFamily="34" charset="0"/>
              </a:rPr>
              <a:t>ALL-FORGIVING</a:t>
            </a:r>
          </a:p>
        </p:txBody>
      </p:sp>
      <p:sp>
        <p:nvSpPr>
          <p:cNvPr id="21" name="TextBox 36">
            <a:extLst>
              <a:ext uri="{FF2B5EF4-FFF2-40B4-BE49-F238E27FC236}">
                <a16:creationId xmlns:a16="http://schemas.microsoft.com/office/drawing/2014/main" id="{94BF2589-F37F-460C-AF0C-8442E55837F9}"/>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grpSp>
        <p:nvGrpSpPr>
          <p:cNvPr id="22" name="Group 23">
            <a:extLst>
              <a:ext uri="{FF2B5EF4-FFF2-40B4-BE49-F238E27FC236}">
                <a16:creationId xmlns:a16="http://schemas.microsoft.com/office/drawing/2014/main" id="{B1A02A61-E33D-4DE0-81E0-1B588F147DBE}"/>
              </a:ext>
            </a:extLst>
          </p:cNvPr>
          <p:cNvGrpSpPr>
            <a:grpSpLocks/>
          </p:cNvGrpSpPr>
          <p:nvPr/>
        </p:nvGrpSpPr>
        <p:grpSpPr bwMode="auto">
          <a:xfrm rot="1014697">
            <a:off x="3187700" y="3737560"/>
            <a:ext cx="5822950" cy="230188"/>
            <a:chOff x="1663146" y="3276918"/>
            <a:chExt cx="5823027" cy="229448"/>
          </a:xfrm>
        </p:grpSpPr>
        <p:sp>
          <p:nvSpPr>
            <p:cNvPr id="23" name="Isosceles Triangle 22">
              <a:extLst>
                <a:ext uri="{FF2B5EF4-FFF2-40B4-BE49-F238E27FC236}">
                  <a16:creationId xmlns:a16="http://schemas.microsoft.com/office/drawing/2014/main" id="{9477F154-3B02-45EE-8982-BC1668F4923F}"/>
                </a:ext>
              </a:extLst>
            </p:cNvPr>
            <p:cNvSpPr/>
            <p:nvPr/>
          </p:nvSpPr>
          <p:spPr>
            <a:xfrm rot="16253204">
              <a:off x="1620403" y="331313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a:extLst>
                <a:ext uri="{FF2B5EF4-FFF2-40B4-BE49-F238E27FC236}">
                  <a16:creationId xmlns:a16="http://schemas.microsoft.com/office/drawing/2014/main" id="{21E0F733-8B20-4181-AE4A-5082CB40E657}"/>
                </a:ext>
              </a:extLst>
            </p:cNvPr>
            <p:cNvSpPr/>
            <p:nvPr/>
          </p:nvSpPr>
          <p:spPr>
            <a:xfrm>
              <a:off x="1827738" y="3352198"/>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Isosceles Triangle 24">
              <a:extLst>
                <a:ext uri="{FF2B5EF4-FFF2-40B4-BE49-F238E27FC236}">
                  <a16:creationId xmlns:a16="http://schemas.microsoft.com/office/drawing/2014/main" id="{C4CF4102-C9F3-432B-93C3-FA4EC1F3DD88}"/>
                </a:ext>
              </a:extLst>
            </p:cNvPr>
            <p:cNvSpPr/>
            <p:nvPr/>
          </p:nvSpPr>
          <p:spPr>
            <a:xfrm rot="5414350">
              <a:off x="7293680" y="3314811"/>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 name="Striped Right Arrow 31">
            <a:extLst>
              <a:ext uri="{FF2B5EF4-FFF2-40B4-BE49-F238E27FC236}">
                <a16:creationId xmlns:a16="http://schemas.microsoft.com/office/drawing/2014/main" id="{01E11F6A-BC7A-4AF6-BCC5-A58DDE5781F4}"/>
              </a:ext>
            </a:extLst>
          </p:cNvPr>
          <p:cNvSpPr/>
          <p:nvPr/>
        </p:nvSpPr>
        <p:spPr>
          <a:xfrm rot="16200000">
            <a:off x="3181350" y="3905250"/>
            <a:ext cx="1752600"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a:extLst>
              <a:ext uri="{FF2B5EF4-FFF2-40B4-BE49-F238E27FC236}">
                <a16:creationId xmlns:a16="http://schemas.microsoft.com/office/drawing/2014/main" id="{C03991A3-28F2-41CD-9DDA-BDBFB05FBD24}"/>
              </a:ext>
            </a:extLst>
          </p:cNvPr>
          <p:cNvSpPr txBox="1"/>
          <p:nvPr/>
        </p:nvSpPr>
        <p:spPr>
          <a:xfrm>
            <a:off x="3424238" y="5224463"/>
            <a:ext cx="1271587" cy="1023937"/>
          </a:xfrm>
          <a:prstGeom prst="rect">
            <a:avLst/>
          </a:prstGeom>
          <a:noFill/>
        </p:spPr>
        <p:txBody>
          <a:bodyPr wrap="none">
            <a:spAutoFit/>
          </a:bodyPr>
          <a:lstStyle/>
          <a:p>
            <a:pPr algn="ctr" fontAlgn="auto">
              <a:spcBef>
                <a:spcPts val="0"/>
              </a:spcBef>
              <a:spcAft>
                <a:spcPts val="0"/>
              </a:spcAft>
              <a:defRPr/>
            </a:pPr>
            <a:r>
              <a:rPr lang="en-US" sz="1050" dirty="0">
                <a:solidFill>
                  <a:schemeClr val="bg1"/>
                </a:solidFill>
                <a:latin typeface="Avenir LT Std 45 Book" pitchFamily="34" charset="0"/>
                <a:cs typeface="+mn-cs"/>
              </a:rPr>
              <a:t>You Should </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Hate-Hate</a:t>
            </a:r>
          </a:p>
          <a:p>
            <a:pPr algn="ctr" fontAlgn="auto">
              <a:spcBef>
                <a:spcPts val="0"/>
              </a:spcBef>
              <a:spcAft>
                <a:spcPts val="0"/>
              </a:spcAft>
              <a:defRPr/>
            </a:pPr>
            <a:r>
              <a:rPr lang="en-US" sz="1050" dirty="0">
                <a:solidFill>
                  <a:schemeClr val="bg1"/>
                </a:solidFill>
                <a:latin typeface="Avenir LT Std 45 Book" pitchFamily="34" charset="0"/>
                <a:cs typeface="+mn-cs"/>
              </a:rPr>
              <a:t>AND</a:t>
            </a:r>
          </a:p>
          <a:p>
            <a:pPr algn="ctr" fontAlgn="auto">
              <a:spcBef>
                <a:spcPts val="0"/>
              </a:spcBef>
              <a:spcAft>
                <a:spcPts val="0"/>
              </a:spcAft>
              <a:defRPr/>
            </a:pPr>
            <a:r>
              <a:rPr lang="en-US" sz="1050" dirty="0">
                <a:solidFill>
                  <a:schemeClr val="bg1"/>
                </a:solidFill>
                <a:latin typeface="Avenir LT Std 45 Book" pitchFamily="34" charset="0"/>
                <a:cs typeface="+mn-cs"/>
              </a:rPr>
              <a:t>Love-Love</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With All Your Soul</a:t>
            </a:r>
          </a:p>
        </p:txBody>
      </p:sp>
      <p:pic>
        <p:nvPicPr>
          <p:cNvPr id="28" name="Picture 27">
            <a:extLst>
              <a:ext uri="{FF2B5EF4-FFF2-40B4-BE49-F238E27FC236}">
                <a16:creationId xmlns:a16="http://schemas.microsoft.com/office/drawing/2014/main" id="{A1BF6E78-B91F-499E-9377-BA9BC08C4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5571" y="1017109"/>
            <a:ext cx="963345" cy="789627"/>
          </a:xfrm>
          <a:prstGeom prst="rect">
            <a:avLst/>
          </a:prstGeom>
        </p:spPr>
      </p:pic>
      <p:pic>
        <p:nvPicPr>
          <p:cNvPr id="29" name="Picture 28">
            <a:extLst>
              <a:ext uri="{FF2B5EF4-FFF2-40B4-BE49-F238E27FC236}">
                <a16:creationId xmlns:a16="http://schemas.microsoft.com/office/drawing/2014/main" id="{AF15AC2B-594F-44F7-B0F0-A6445901A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1400872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32</a:t>
            </a:fld>
            <a:endParaRPr lang="en-US" dirty="0"/>
          </a:p>
        </p:txBody>
      </p:sp>
      <p:sp>
        <p:nvSpPr>
          <p:cNvPr id="8" name="Isosceles Triangle 7">
            <a:extLst>
              <a:ext uri="{FF2B5EF4-FFF2-40B4-BE49-F238E27FC236}">
                <a16:creationId xmlns:a16="http://schemas.microsoft.com/office/drawing/2014/main" id="{CF170A63-9293-4341-B847-1FE453C7955E}"/>
              </a:ext>
            </a:extLst>
          </p:cNvPr>
          <p:cNvSpPr/>
          <p:nvPr/>
        </p:nvSpPr>
        <p:spPr>
          <a:xfrm>
            <a:off x="5873750" y="4025899"/>
            <a:ext cx="457200" cy="1082675"/>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9A20B90F-7391-44DB-B910-8649A131E5C8}"/>
              </a:ext>
            </a:extLst>
          </p:cNvPr>
          <p:cNvCxnSpPr/>
          <p:nvPr/>
        </p:nvCxnSpPr>
        <p:spPr>
          <a:xfrm>
            <a:off x="1524000" y="3831644"/>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8B1E4DBD-98F8-42ED-A4DD-AAD05FF80B7D}"/>
              </a:ext>
            </a:extLst>
          </p:cNvPr>
          <p:cNvSpPr txBox="1">
            <a:spLocks noChangeArrowheads="1"/>
          </p:cNvSpPr>
          <p:nvPr/>
        </p:nvSpPr>
        <p:spPr bwMode="auto">
          <a:xfrm>
            <a:off x="1568450" y="3505200"/>
            <a:ext cx="10652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51EB76A3-7ED0-4F07-B077-40EAF1313DF3}"/>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3" name="TextBox 27">
            <a:extLst>
              <a:ext uri="{FF2B5EF4-FFF2-40B4-BE49-F238E27FC236}">
                <a16:creationId xmlns:a16="http://schemas.microsoft.com/office/drawing/2014/main" id="{B2131005-842A-4FD8-BD7C-D98FDAA6BF82}"/>
              </a:ext>
            </a:extLst>
          </p:cNvPr>
          <p:cNvSpPr txBox="1">
            <a:spLocks noChangeArrowheads="1"/>
          </p:cNvSpPr>
          <p:nvPr/>
        </p:nvSpPr>
        <p:spPr bwMode="auto">
          <a:xfrm>
            <a:off x="9558338" y="3513138"/>
            <a:ext cx="1065212"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4" name="TextBox 30">
            <a:extLst>
              <a:ext uri="{FF2B5EF4-FFF2-40B4-BE49-F238E27FC236}">
                <a16:creationId xmlns:a16="http://schemas.microsoft.com/office/drawing/2014/main" id="{8BDB685D-42A5-42F8-996B-595530ACDB3F}"/>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5" name="TextBox 31">
            <a:extLst>
              <a:ext uri="{FF2B5EF4-FFF2-40B4-BE49-F238E27FC236}">
                <a16:creationId xmlns:a16="http://schemas.microsoft.com/office/drawing/2014/main" id="{E07DF365-977D-44E3-9E56-CFBD4CD16C1A}"/>
              </a:ext>
            </a:extLst>
          </p:cNvPr>
          <p:cNvSpPr txBox="1">
            <a:spLocks noChangeArrowheads="1"/>
          </p:cNvSpPr>
          <p:nvPr/>
        </p:nvSpPr>
        <p:spPr bwMode="auto">
          <a:xfrm>
            <a:off x="8054531" y="1864078"/>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6" name="TextBox 15">
            <a:extLst>
              <a:ext uri="{FF2B5EF4-FFF2-40B4-BE49-F238E27FC236}">
                <a16:creationId xmlns:a16="http://schemas.microsoft.com/office/drawing/2014/main" id="{A30E3A08-070F-48ED-8F94-47F832B1B006}"/>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7" name="TextBox 36">
            <a:extLst>
              <a:ext uri="{FF2B5EF4-FFF2-40B4-BE49-F238E27FC236}">
                <a16:creationId xmlns:a16="http://schemas.microsoft.com/office/drawing/2014/main" id="{ABC97A43-132F-413D-BE0B-258BCCF60E61}"/>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8" name="TextBox 33">
            <a:extLst>
              <a:ext uri="{FF2B5EF4-FFF2-40B4-BE49-F238E27FC236}">
                <a16:creationId xmlns:a16="http://schemas.microsoft.com/office/drawing/2014/main" id="{D64CDEE4-0293-44DD-A570-B7DDDB7DE1DD}"/>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sp>
        <p:nvSpPr>
          <p:cNvPr id="19" name="TextBox 37">
            <a:extLst>
              <a:ext uri="{FF2B5EF4-FFF2-40B4-BE49-F238E27FC236}">
                <a16:creationId xmlns:a16="http://schemas.microsoft.com/office/drawing/2014/main" id="{C66F7688-DFBF-450A-AFEF-F0F26478EF4B}"/>
              </a:ext>
            </a:extLst>
          </p:cNvPr>
          <p:cNvSpPr txBox="1">
            <a:spLocks noChangeArrowheads="1"/>
          </p:cNvSpPr>
          <p:nvPr/>
        </p:nvSpPr>
        <p:spPr bwMode="auto">
          <a:xfrm>
            <a:off x="2398713" y="5440363"/>
            <a:ext cx="1020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a:solidFill>
                  <a:srgbClr val="FF0000"/>
                </a:solidFill>
                <a:latin typeface="Calibri" panose="020F0502020204030204" pitchFamily="34" charset="0"/>
              </a:rPr>
              <a:t>HATRED</a:t>
            </a:r>
          </a:p>
        </p:txBody>
      </p:sp>
      <p:sp>
        <p:nvSpPr>
          <p:cNvPr id="20" name="TextBox 38">
            <a:extLst>
              <a:ext uri="{FF2B5EF4-FFF2-40B4-BE49-F238E27FC236}">
                <a16:creationId xmlns:a16="http://schemas.microsoft.com/office/drawing/2014/main" id="{9177412E-3AB2-4016-A44C-AD60FE8915A1}"/>
              </a:ext>
            </a:extLst>
          </p:cNvPr>
          <p:cNvSpPr txBox="1">
            <a:spLocks noChangeArrowheads="1"/>
          </p:cNvSpPr>
          <p:nvPr/>
        </p:nvSpPr>
        <p:spPr bwMode="auto">
          <a:xfrm>
            <a:off x="2057400" y="1501775"/>
            <a:ext cx="1814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rgbClr val="FF0000"/>
                </a:solidFill>
                <a:latin typeface="Calibri" panose="020F0502020204030204" pitchFamily="34" charset="0"/>
              </a:rPr>
              <a:t>ALL-LOVING</a:t>
            </a:r>
          </a:p>
          <a:p>
            <a:pPr algn="ctr" eaLnBrk="1" hangingPunct="1"/>
            <a:r>
              <a:rPr lang="en-US" altLang="en-US" sz="2000">
                <a:solidFill>
                  <a:srgbClr val="FF0000"/>
                </a:solidFill>
                <a:latin typeface="Calibri" panose="020F0502020204030204" pitchFamily="34" charset="0"/>
              </a:rPr>
              <a:t>ALL-FORGIVING</a:t>
            </a:r>
          </a:p>
        </p:txBody>
      </p:sp>
      <p:sp>
        <p:nvSpPr>
          <p:cNvPr id="21" name="TextBox 36">
            <a:extLst>
              <a:ext uri="{FF2B5EF4-FFF2-40B4-BE49-F238E27FC236}">
                <a16:creationId xmlns:a16="http://schemas.microsoft.com/office/drawing/2014/main" id="{312925CE-163A-4C31-9270-8E74B2398378}"/>
              </a:ext>
            </a:extLst>
          </p:cNvPr>
          <p:cNvSpPr txBox="1">
            <a:spLocks noChangeArrowheads="1"/>
          </p:cNvSpPr>
          <p:nvPr/>
        </p:nvSpPr>
        <p:spPr bwMode="auto">
          <a:xfrm>
            <a:off x="4914900" y="52578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All Hatred </a:t>
            </a:r>
          </a:p>
          <a:p>
            <a:pPr algn="ctr" eaLnBrk="1" hangingPunct="1"/>
            <a:r>
              <a:rPr lang="en-US" altLang="en-US" sz="2000" dirty="0">
                <a:solidFill>
                  <a:srgbClr val="FF0000"/>
                </a:solidFill>
                <a:latin typeface="Calibri" panose="020F0502020204030204" pitchFamily="34" charset="0"/>
              </a:rPr>
              <a:t>is Dark, Evil, And</a:t>
            </a:r>
          </a:p>
          <a:p>
            <a:pPr algn="ctr" eaLnBrk="1" hangingPunct="1"/>
            <a:r>
              <a:rPr lang="en-US" altLang="en-US" sz="2000" dirty="0">
                <a:solidFill>
                  <a:srgbClr val="FF0000"/>
                </a:solidFill>
                <a:latin typeface="Calibri" panose="020F0502020204030204" pitchFamily="34" charset="0"/>
              </a:rPr>
              <a:t>Very Wicked…Not At All Christ-Like</a:t>
            </a:r>
          </a:p>
        </p:txBody>
      </p:sp>
      <p:grpSp>
        <p:nvGrpSpPr>
          <p:cNvPr id="22" name="Group 23">
            <a:extLst>
              <a:ext uri="{FF2B5EF4-FFF2-40B4-BE49-F238E27FC236}">
                <a16:creationId xmlns:a16="http://schemas.microsoft.com/office/drawing/2014/main" id="{340C498A-D911-423F-85A7-43E851CB9738}"/>
              </a:ext>
            </a:extLst>
          </p:cNvPr>
          <p:cNvGrpSpPr>
            <a:grpSpLocks/>
          </p:cNvGrpSpPr>
          <p:nvPr/>
        </p:nvGrpSpPr>
        <p:grpSpPr bwMode="auto">
          <a:xfrm rot="1466721">
            <a:off x="3187700" y="3756887"/>
            <a:ext cx="5822950" cy="230188"/>
            <a:chOff x="1663146" y="3276918"/>
            <a:chExt cx="5823027" cy="229448"/>
          </a:xfrm>
        </p:grpSpPr>
        <p:sp>
          <p:nvSpPr>
            <p:cNvPr id="23" name="Isosceles Triangle 22">
              <a:extLst>
                <a:ext uri="{FF2B5EF4-FFF2-40B4-BE49-F238E27FC236}">
                  <a16:creationId xmlns:a16="http://schemas.microsoft.com/office/drawing/2014/main" id="{5B767AC3-189E-41AF-8332-6B5C42A3F161}"/>
                </a:ext>
              </a:extLst>
            </p:cNvPr>
            <p:cNvSpPr/>
            <p:nvPr/>
          </p:nvSpPr>
          <p:spPr>
            <a:xfrm rot="16253204">
              <a:off x="1598011" y="3294990"/>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a:extLst>
                <a:ext uri="{FF2B5EF4-FFF2-40B4-BE49-F238E27FC236}">
                  <a16:creationId xmlns:a16="http://schemas.microsoft.com/office/drawing/2014/main" id="{07DD67C8-BC05-4E3C-A2B1-6BEA703B3E28}"/>
                </a:ext>
              </a:extLst>
            </p:cNvPr>
            <p:cNvSpPr/>
            <p:nvPr/>
          </p:nvSpPr>
          <p:spPr>
            <a:xfrm>
              <a:off x="1827577" y="3352689"/>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Isosceles Triangle 24">
              <a:extLst>
                <a:ext uri="{FF2B5EF4-FFF2-40B4-BE49-F238E27FC236}">
                  <a16:creationId xmlns:a16="http://schemas.microsoft.com/office/drawing/2014/main" id="{5140202A-830D-4EE7-AB12-392D13907667}"/>
                </a:ext>
              </a:extLst>
            </p:cNvPr>
            <p:cNvSpPr/>
            <p:nvPr/>
          </p:nvSpPr>
          <p:spPr>
            <a:xfrm rot="5414350">
              <a:off x="7295735" y="331481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6" name="Striped Right Arrow 37">
            <a:extLst>
              <a:ext uri="{FF2B5EF4-FFF2-40B4-BE49-F238E27FC236}">
                <a16:creationId xmlns:a16="http://schemas.microsoft.com/office/drawing/2014/main" id="{AFA22388-2811-4667-890C-7BC018BF503D}"/>
              </a:ext>
            </a:extLst>
          </p:cNvPr>
          <p:cNvSpPr/>
          <p:nvPr/>
        </p:nvSpPr>
        <p:spPr>
          <a:xfrm rot="16200000">
            <a:off x="2990850" y="3714750"/>
            <a:ext cx="2133600" cy="647700"/>
          </a:xfrm>
          <a:prstGeom prst="stripedRightArrow">
            <a:avLst/>
          </a:prstGeom>
          <a:solidFill>
            <a:schemeClr val="tx1">
              <a:lumMod val="85000"/>
              <a:lumOff val="1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TextBox 26">
            <a:extLst>
              <a:ext uri="{FF2B5EF4-FFF2-40B4-BE49-F238E27FC236}">
                <a16:creationId xmlns:a16="http://schemas.microsoft.com/office/drawing/2014/main" id="{5574F226-06A8-444D-AC9C-313257F1CAB1}"/>
              </a:ext>
            </a:extLst>
          </p:cNvPr>
          <p:cNvSpPr txBox="1"/>
          <p:nvPr/>
        </p:nvSpPr>
        <p:spPr>
          <a:xfrm>
            <a:off x="3424238" y="5224463"/>
            <a:ext cx="1271587" cy="1023937"/>
          </a:xfrm>
          <a:prstGeom prst="rect">
            <a:avLst/>
          </a:prstGeom>
          <a:noFill/>
        </p:spPr>
        <p:txBody>
          <a:bodyPr wrap="none">
            <a:spAutoFit/>
          </a:bodyPr>
          <a:lstStyle/>
          <a:p>
            <a:pPr algn="ctr" fontAlgn="auto">
              <a:spcBef>
                <a:spcPts val="0"/>
              </a:spcBef>
              <a:spcAft>
                <a:spcPts val="0"/>
              </a:spcAft>
              <a:defRPr/>
            </a:pPr>
            <a:r>
              <a:rPr lang="en-US" sz="1050" dirty="0">
                <a:solidFill>
                  <a:schemeClr val="bg1"/>
                </a:solidFill>
                <a:latin typeface="Avenir LT Std 45 Book" pitchFamily="34" charset="0"/>
                <a:cs typeface="+mn-cs"/>
              </a:rPr>
              <a:t>You Should </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Hate-Hate</a:t>
            </a:r>
          </a:p>
          <a:p>
            <a:pPr algn="ctr" fontAlgn="auto">
              <a:spcBef>
                <a:spcPts val="0"/>
              </a:spcBef>
              <a:spcAft>
                <a:spcPts val="0"/>
              </a:spcAft>
              <a:defRPr/>
            </a:pPr>
            <a:r>
              <a:rPr lang="en-US" sz="1050" dirty="0">
                <a:solidFill>
                  <a:schemeClr val="bg1"/>
                </a:solidFill>
                <a:latin typeface="Avenir LT Std 45 Book" pitchFamily="34" charset="0"/>
                <a:cs typeface="+mn-cs"/>
              </a:rPr>
              <a:t>AND</a:t>
            </a:r>
          </a:p>
          <a:p>
            <a:pPr algn="ctr" fontAlgn="auto">
              <a:spcBef>
                <a:spcPts val="0"/>
              </a:spcBef>
              <a:spcAft>
                <a:spcPts val="0"/>
              </a:spcAft>
              <a:defRPr/>
            </a:pPr>
            <a:r>
              <a:rPr lang="en-US" sz="1050" dirty="0">
                <a:solidFill>
                  <a:schemeClr val="bg1"/>
                </a:solidFill>
                <a:latin typeface="Avenir LT Std 45 Book" pitchFamily="34" charset="0"/>
                <a:cs typeface="+mn-cs"/>
              </a:rPr>
              <a:t>Love-Love</a:t>
            </a:r>
          </a:p>
          <a:p>
            <a:pPr algn="ctr" fontAlgn="auto">
              <a:spcBef>
                <a:spcPts val="0"/>
              </a:spcBef>
              <a:spcAft>
                <a:spcPts val="0"/>
              </a:spcAft>
              <a:defRPr/>
            </a:pPr>
            <a:endParaRPr lang="en-US" sz="300" dirty="0">
              <a:solidFill>
                <a:schemeClr val="bg1"/>
              </a:solidFill>
              <a:latin typeface="Avenir LT Std 45 Book" pitchFamily="34" charset="0"/>
              <a:cs typeface="+mn-cs"/>
            </a:endParaRPr>
          </a:p>
          <a:p>
            <a:pPr algn="ctr" fontAlgn="auto">
              <a:spcBef>
                <a:spcPts val="0"/>
              </a:spcBef>
              <a:spcAft>
                <a:spcPts val="0"/>
              </a:spcAft>
              <a:defRPr/>
            </a:pPr>
            <a:r>
              <a:rPr lang="en-US" sz="1050" dirty="0">
                <a:solidFill>
                  <a:schemeClr val="bg1"/>
                </a:solidFill>
                <a:latin typeface="Avenir LT Std 45 Book" pitchFamily="34" charset="0"/>
                <a:cs typeface="+mn-cs"/>
              </a:rPr>
              <a:t>With All Your Soul</a:t>
            </a:r>
          </a:p>
        </p:txBody>
      </p:sp>
      <p:pic>
        <p:nvPicPr>
          <p:cNvPr id="28" name="Picture 27">
            <a:extLst>
              <a:ext uri="{FF2B5EF4-FFF2-40B4-BE49-F238E27FC236}">
                <a16:creationId xmlns:a16="http://schemas.microsoft.com/office/drawing/2014/main" id="{C3CB1B5C-C74E-4CED-957D-A3E945C05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989" y="1045023"/>
            <a:ext cx="963345" cy="789627"/>
          </a:xfrm>
          <a:prstGeom prst="rect">
            <a:avLst/>
          </a:prstGeom>
        </p:spPr>
      </p:pic>
      <p:pic>
        <p:nvPicPr>
          <p:cNvPr id="29" name="Picture 28">
            <a:extLst>
              <a:ext uri="{FF2B5EF4-FFF2-40B4-BE49-F238E27FC236}">
                <a16:creationId xmlns:a16="http://schemas.microsoft.com/office/drawing/2014/main" id="{A1719EC5-052C-4AAB-9209-086F7AF1A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spTree>
    <p:extLst>
      <p:ext uri="{BB962C8B-B14F-4D97-AF65-F5344CB8AC3E}">
        <p14:creationId xmlns:p14="http://schemas.microsoft.com/office/powerpoint/2010/main" val="25136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33</a:t>
            </a:fld>
            <a:endParaRPr lang="en-US" dirty="0"/>
          </a:p>
        </p:txBody>
      </p:sp>
      <p:sp>
        <p:nvSpPr>
          <p:cNvPr id="8" name="Isosceles Triangle 7">
            <a:extLst>
              <a:ext uri="{FF2B5EF4-FFF2-40B4-BE49-F238E27FC236}">
                <a16:creationId xmlns:a16="http://schemas.microsoft.com/office/drawing/2014/main" id="{7B3F34C1-BCDE-4A5A-90FB-776B15B108D5}"/>
              </a:ext>
            </a:extLst>
          </p:cNvPr>
          <p:cNvSpPr/>
          <p:nvPr/>
        </p:nvSpPr>
        <p:spPr>
          <a:xfrm>
            <a:off x="5873750" y="3986213"/>
            <a:ext cx="457200" cy="1122362"/>
          </a:xfrm>
          <a:prstGeom prst="triangle">
            <a:avLst/>
          </a:prstGeom>
          <a:solidFill>
            <a:srgbClr val="FF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cxnSp>
        <p:nvCxnSpPr>
          <p:cNvPr id="9" name="Straight Connector 8">
            <a:extLst>
              <a:ext uri="{FF2B5EF4-FFF2-40B4-BE49-F238E27FC236}">
                <a16:creationId xmlns:a16="http://schemas.microsoft.com/office/drawing/2014/main" id="{537677DC-6FC4-4730-BBD6-1BA69FFB5A28}"/>
              </a:ext>
            </a:extLst>
          </p:cNvPr>
          <p:cNvCxnSpPr/>
          <p:nvPr/>
        </p:nvCxnSpPr>
        <p:spPr>
          <a:xfrm>
            <a:off x="1524000" y="3832584"/>
            <a:ext cx="9144000" cy="158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7FE981EF-5CF6-4CF9-8184-7A335A580A61}"/>
              </a:ext>
            </a:extLst>
          </p:cNvPr>
          <p:cNvSpPr txBox="1">
            <a:spLocks noChangeArrowheads="1"/>
          </p:cNvSpPr>
          <p:nvPr/>
        </p:nvSpPr>
        <p:spPr bwMode="auto">
          <a:xfrm>
            <a:off x="1568450" y="3521434"/>
            <a:ext cx="10652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2" name="TextBox 11">
            <a:extLst>
              <a:ext uri="{FF2B5EF4-FFF2-40B4-BE49-F238E27FC236}">
                <a16:creationId xmlns:a16="http://schemas.microsoft.com/office/drawing/2014/main" id="{5BA1A3BD-FC71-461E-804C-8A4324205CB0}"/>
              </a:ext>
            </a:extLst>
          </p:cNvPr>
          <p:cNvSpPr txBox="1"/>
          <p:nvPr/>
        </p:nvSpPr>
        <p:spPr>
          <a:xfrm>
            <a:off x="2792413"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rgbClr val="FF0000"/>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p:txBody>
      </p:sp>
      <p:sp>
        <p:nvSpPr>
          <p:cNvPr id="13" name="TextBox 27">
            <a:extLst>
              <a:ext uri="{FF2B5EF4-FFF2-40B4-BE49-F238E27FC236}">
                <a16:creationId xmlns:a16="http://schemas.microsoft.com/office/drawing/2014/main" id="{2D939417-DA3C-4807-82C3-E13A8D85363A}"/>
              </a:ext>
            </a:extLst>
          </p:cNvPr>
          <p:cNvSpPr txBox="1">
            <a:spLocks noChangeArrowheads="1"/>
          </p:cNvSpPr>
          <p:nvPr/>
        </p:nvSpPr>
        <p:spPr bwMode="auto">
          <a:xfrm>
            <a:off x="9558338" y="3529372"/>
            <a:ext cx="1065212"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a:solidFill>
                  <a:srgbClr val="FFFF09"/>
                </a:solidFill>
                <a:latin typeface="Calibri" panose="020F0502020204030204" pitchFamily="34" charset="0"/>
              </a:rPr>
              <a:t>Indifference</a:t>
            </a:r>
          </a:p>
          <a:p>
            <a:pPr algn="ctr" eaLnBrk="1" hangingPunct="1"/>
            <a:endParaRPr lang="en-US" altLang="en-US" sz="700">
              <a:solidFill>
                <a:srgbClr val="FFFF09"/>
              </a:solidFill>
              <a:latin typeface="Calibri" panose="020F0502020204030204" pitchFamily="34" charset="0"/>
            </a:endParaRPr>
          </a:p>
          <a:p>
            <a:pPr algn="ctr" eaLnBrk="1" hangingPunct="1"/>
            <a:r>
              <a:rPr lang="en-US" altLang="en-US" sz="1400">
                <a:solidFill>
                  <a:srgbClr val="FFFF09"/>
                </a:solidFill>
                <a:latin typeface="Calibri" panose="020F0502020204030204" pitchFamily="34" charset="0"/>
              </a:rPr>
              <a:t>“Whatever”</a:t>
            </a:r>
          </a:p>
        </p:txBody>
      </p:sp>
      <p:sp>
        <p:nvSpPr>
          <p:cNvPr id="14" name="TextBox 30">
            <a:extLst>
              <a:ext uri="{FF2B5EF4-FFF2-40B4-BE49-F238E27FC236}">
                <a16:creationId xmlns:a16="http://schemas.microsoft.com/office/drawing/2014/main" id="{00C7A09F-6AE1-42A2-A5DE-4504FC1A03FB}"/>
              </a:ext>
            </a:extLst>
          </p:cNvPr>
          <p:cNvSpPr txBox="1">
            <a:spLocks noChangeArrowheads="1"/>
          </p:cNvSpPr>
          <p:nvPr/>
        </p:nvSpPr>
        <p:spPr bwMode="auto">
          <a:xfrm>
            <a:off x="8054563" y="5334000"/>
            <a:ext cx="23963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HATES Righteousness</a:t>
            </a:r>
          </a:p>
        </p:txBody>
      </p:sp>
      <p:sp>
        <p:nvSpPr>
          <p:cNvPr id="15" name="TextBox 31">
            <a:extLst>
              <a:ext uri="{FF2B5EF4-FFF2-40B4-BE49-F238E27FC236}">
                <a16:creationId xmlns:a16="http://schemas.microsoft.com/office/drawing/2014/main" id="{1280B9FB-37CD-4F43-BDD0-8A0E7A20838C}"/>
              </a:ext>
            </a:extLst>
          </p:cNvPr>
          <p:cNvSpPr txBox="1">
            <a:spLocks noChangeArrowheads="1"/>
          </p:cNvSpPr>
          <p:nvPr/>
        </p:nvSpPr>
        <p:spPr bwMode="auto">
          <a:xfrm>
            <a:off x="8039449" y="1840136"/>
            <a:ext cx="2396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LOVES Righteousness</a:t>
            </a:r>
          </a:p>
        </p:txBody>
      </p:sp>
      <p:sp>
        <p:nvSpPr>
          <p:cNvPr id="16" name="TextBox 15">
            <a:extLst>
              <a:ext uri="{FF2B5EF4-FFF2-40B4-BE49-F238E27FC236}">
                <a16:creationId xmlns:a16="http://schemas.microsoft.com/office/drawing/2014/main" id="{D03BBED0-81FB-4101-AF6F-8F5CAD5DF4F1}"/>
              </a:ext>
            </a:extLst>
          </p:cNvPr>
          <p:cNvSpPr txBox="1"/>
          <p:nvPr/>
        </p:nvSpPr>
        <p:spPr>
          <a:xfrm>
            <a:off x="9080500" y="2293938"/>
            <a:ext cx="314325" cy="3078162"/>
          </a:xfrm>
          <a:prstGeom prst="rect">
            <a:avLst/>
          </a:prstGeom>
          <a:solidFill>
            <a:schemeClr val="bg1"/>
          </a:solidFill>
          <a:ln w="38100">
            <a:solidFill>
              <a:srgbClr val="FFFF09"/>
            </a:solidFill>
          </a:ln>
        </p:spPr>
        <p:txBody>
          <a:bodyPr wrap="none">
            <a:spAutoFit/>
          </a:bodyPr>
          <a:lstStyle/>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3</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0</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1</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chemeClr val="accent2">
                    <a:lumMod val="60000"/>
                    <a:lumOff val="40000"/>
                  </a:schemeClr>
                </a:solidFill>
                <a:latin typeface="Calibri" pitchFamily="34" charset="0"/>
                <a:cs typeface="+mn-cs"/>
              </a:rPr>
              <a:t>2</a:t>
            </a:r>
          </a:p>
          <a:p>
            <a:pPr fontAlgn="auto">
              <a:spcBef>
                <a:spcPts val="0"/>
              </a:spcBef>
              <a:spcAft>
                <a:spcPts val="0"/>
              </a:spcAft>
              <a:defRPr/>
            </a:pPr>
            <a:endParaRPr lang="en-US" sz="900" b="1" dirty="0">
              <a:solidFill>
                <a:schemeClr val="accent2">
                  <a:lumMod val="60000"/>
                  <a:lumOff val="40000"/>
                </a:schemeClr>
              </a:solidFill>
              <a:latin typeface="Calibri" pitchFamily="34" charset="0"/>
              <a:cs typeface="+mn-cs"/>
            </a:endParaRPr>
          </a:p>
          <a:p>
            <a:pPr fontAlgn="auto">
              <a:spcBef>
                <a:spcPts val="0"/>
              </a:spcBef>
              <a:spcAft>
                <a:spcPts val="0"/>
              </a:spcAft>
              <a:defRPr/>
            </a:pPr>
            <a:r>
              <a:rPr lang="en-US" sz="2000" b="1" dirty="0">
                <a:solidFill>
                  <a:srgbClr val="FF0000"/>
                </a:solidFill>
                <a:latin typeface="Calibri" pitchFamily="34" charset="0"/>
                <a:cs typeface="+mn-cs"/>
              </a:rPr>
              <a:t>3</a:t>
            </a:r>
          </a:p>
        </p:txBody>
      </p:sp>
      <p:sp>
        <p:nvSpPr>
          <p:cNvPr id="17" name="TextBox 36">
            <a:extLst>
              <a:ext uri="{FF2B5EF4-FFF2-40B4-BE49-F238E27FC236}">
                <a16:creationId xmlns:a16="http://schemas.microsoft.com/office/drawing/2014/main" id="{1374FE68-EE47-432D-90FA-CC507D825DCC}"/>
              </a:ext>
            </a:extLst>
          </p:cNvPr>
          <p:cNvSpPr txBox="1">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0000"/>
                </a:solidFill>
                <a:latin typeface="Calibri" panose="020F0502020204030204" pitchFamily="34" charset="0"/>
              </a:rPr>
              <a:t>THE ABSOLUTISM OF </a:t>
            </a:r>
            <a:r>
              <a:rPr lang="en-US" altLang="en-US" sz="3200" b="1" dirty="0">
                <a:solidFill>
                  <a:srgbClr val="FFFF00"/>
                </a:solidFill>
                <a:latin typeface="Calibri" panose="020F0502020204030204" pitchFamily="34" charset="0"/>
              </a:rPr>
              <a:t>CHRIST-LIKE LOVE</a:t>
            </a:r>
          </a:p>
        </p:txBody>
      </p:sp>
      <p:sp>
        <p:nvSpPr>
          <p:cNvPr id="18" name="TextBox 33">
            <a:extLst>
              <a:ext uri="{FF2B5EF4-FFF2-40B4-BE49-F238E27FC236}">
                <a16:creationId xmlns:a16="http://schemas.microsoft.com/office/drawing/2014/main" id="{6E81825B-191A-4494-94FD-FEC1F738E3A9}"/>
              </a:ext>
            </a:extLst>
          </p:cNvPr>
          <p:cNvSpPr txBox="1">
            <a:spLocks noChangeArrowheads="1"/>
          </p:cNvSpPr>
          <p:nvPr/>
        </p:nvSpPr>
        <p:spPr bwMode="auto">
          <a:xfrm>
            <a:off x="4791075" y="1447800"/>
            <a:ext cx="260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GOD IS LOVE</a:t>
            </a:r>
          </a:p>
          <a:p>
            <a:pPr algn="ctr" eaLnBrk="1" hangingPunct="1"/>
            <a:r>
              <a:rPr lang="en-US" altLang="en-US" sz="2000" dirty="0">
                <a:solidFill>
                  <a:srgbClr val="FFFF00"/>
                </a:solidFill>
                <a:latin typeface="Calibri" panose="020F0502020204030204" pitchFamily="34" charset="0"/>
              </a:rPr>
              <a:t>ALL-LOVING GOD</a:t>
            </a:r>
          </a:p>
          <a:p>
            <a:pPr algn="ctr" eaLnBrk="1" hangingPunct="1"/>
            <a:r>
              <a:rPr lang="en-US" altLang="en-US" sz="2000" dirty="0">
                <a:solidFill>
                  <a:srgbClr val="FFFF00"/>
                </a:solidFill>
                <a:latin typeface="Calibri" panose="020F0502020204030204" pitchFamily="34" charset="0"/>
              </a:rPr>
              <a:t>ALL-FORGIVING GOD</a:t>
            </a:r>
          </a:p>
          <a:p>
            <a:pPr algn="ctr" eaLnBrk="1" hangingPunct="1"/>
            <a:r>
              <a:rPr lang="en-US" altLang="en-US" sz="2000" dirty="0">
                <a:solidFill>
                  <a:srgbClr val="FF0000"/>
                </a:solidFill>
                <a:latin typeface="Calibri" panose="020F0502020204030204" pitchFamily="34" charset="0"/>
              </a:rPr>
              <a:t>LOVE IS GOD</a:t>
            </a:r>
          </a:p>
        </p:txBody>
      </p:sp>
      <p:grpSp>
        <p:nvGrpSpPr>
          <p:cNvPr id="19" name="Group 23">
            <a:extLst>
              <a:ext uri="{FF2B5EF4-FFF2-40B4-BE49-F238E27FC236}">
                <a16:creationId xmlns:a16="http://schemas.microsoft.com/office/drawing/2014/main" id="{0D5E3875-3645-499B-9028-57DB12BB0B1E}"/>
              </a:ext>
            </a:extLst>
          </p:cNvPr>
          <p:cNvGrpSpPr>
            <a:grpSpLocks/>
          </p:cNvGrpSpPr>
          <p:nvPr/>
        </p:nvGrpSpPr>
        <p:grpSpPr bwMode="auto">
          <a:xfrm rot="1550240">
            <a:off x="3187700" y="3718284"/>
            <a:ext cx="5822950" cy="230188"/>
            <a:chOff x="1663146" y="3276918"/>
            <a:chExt cx="5823027" cy="229448"/>
          </a:xfrm>
        </p:grpSpPr>
        <p:sp>
          <p:nvSpPr>
            <p:cNvPr id="20" name="Isosceles Triangle 19">
              <a:extLst>
                <a:ext uri="{FF2B5EF4-FFF2-40B4-BE49-F238E27FC236}">
                  <a16:creationId xmlns:a16="http://schemas.microsoft.com/office/drawing/2014/main" id="{5C16BC9C-8364-47A2-A154-5232B2B5AD54}"/>
                </a:ext>
              </a:extLst>
            </p:cNvPr>
            <p:cNvSpPr/>
            <p:nvPr/>
          </p:nvSpPr>
          <p:spPr>
            <a:xfrm rot="16253204">
              <a:off x="1598011" y="3294990"/>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a:extLst>
                <a:ext uri="{FF2B5EF4-FFF2-40B4-BE49-F238E27FC236}">
                  <a16:creationId xmlns:a16="http://schemas.microsoft.com/office/drawing/2014/main" id="{0D984EE6-05B4-4073-950E-FBC4A6FD454E}"/>
                </a:ext>
              </a:extLst>
            </p:cNvPr>
            <p:cNvSpPr/>
            <p:nvPr/>
          </p:nvSpPr>
          <p:spPr>
            <a:xfrm>
              <a:off x="1827577" y="3352689"/>
              <a:ext cx="5486473" cy="75955"/>
            </a:xfrm>
            <a:prstGeom prst="rect">
              <a:avLst/>
            </a:prstGeom>
            <a:solidFill>
              <a:schemeClr val="bg1"/>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Isosceles Triangle 21">
              <a:extLst>
                <a:ext uri="{FF2B5EF4-FFF2-40B4-BE49-F238E27FC236}">
                  <a16:creationId xmlns:a16="http://schemas.microsoft.com/office/drawing/2014/main" id="{86DECE83-8B31-4A91-AFB8-E0FA1D76EEBC}"/>
                </a:ext>
              </a:extLst>
            </p:cNvPr>
            <p:cNvSpPr/>
            <p:nvPr/>
          </p:nvSpPr>
          <p:spPr>
            <a:xfrm rot="5414350">
              <a:off x="7295735" y="3314817"/>
              <a:ext cx="227865" cy="152402"/>
            </a:xfrm>
            <a:prstGeom prst="triangl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23" name="TextBox 26">
            <a:extLst>
              <a:ext uri="{FF2B5EF4-FFF2-40B4-BE49-F238E27FC236}">
                <a16:creationId xmlns:a16="http://schemas.microsoft.com/office/drawing/2014/main" id="{2D9A7F27-1DFF-454B-A026-79F749864C0A}"/>
              </a:ext>
            </a:extLst>
          </p:cNvPr>
          <p:cNvSpPr txBox="1">
            <a:spLocks noChangeArrowheads="1"/>
          </p:cNvSpPr>
          <p:nvPr/>
        </p:nvSpPr>
        <p:spPr bwMode="auto">
          <a:xfrm>
            <a:off x="1884411" y="5367789"/>
            <a:ext cx="2130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00FF00"/>
                </a:solidFill>
                <a:latin typeface="Calibri" panose="020F0502020204030204" pitchFamily="34" charset="0"/>
              </a:rPr>
              <a:t>HATES Wickedness</a:t>
            </a:r>
          </a:p>
        </p:txBody>
      </p:sp>
      <p:sp>
        <p:nvSpPr>
          <p:cNvPr id="24" name="TextBox 37">
            <a:extLst>
              <a:ext uri="{FF2B5EF4-FFF2-40B4-BE49-F238E27FC236}">
                <a16:creationId xmlns:a16="http://schemas.microsoft.com/office/drawing/2014/main" id="{4B44183A-C3F5-4E2D-BC13-D70F6E994EE6}"/>
              </a:ext>
            </a:extLst>
          </p:cNvPr>
          <p:cNvSpPr txBox="1">
            <a:spLocks noChangeArrowheads="1"/>
          </p:cNvSpPr>
          <p:nvPr/>
        </p:nvSpPr>
        <p:spPr bwMode="auto">
          <a:xfrm>
            <a:off x="1887555" y="1885889"/>
            <a:ext cx="2130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solidFill>
                  <a:srgbClr val="FF0000"/>
                </a:solidFill>
                <a:latin typeface="Calibri" panose="020F0502020204030204" pitchFamily="34" charset="0"/>
              </a:rPr>
              <a:t>LOVES Wickedness</a:t>
            </a:r>
          </a:p>
        </p:txBody>
      </p:sp>
      <p:pic>
        <p:nvPicPr>
          <p:cNvPr id="25" name="Picture 24">
            <a:extLst>
              <a:ext uri="{FF2B5EF4-FFF2-40B4-BE49-F238E27FC236}">
                <a16:creationId xmlns:a16="http://schemas.microsoft.com/office/drawing/2014/main" id="{57BD6459-25B8-4112-9A09-C39164822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5988" y="1031238"/>
            <a:ext cx="963345" cy="789627"/>
          </a:xfrm>
          <a:prstGeom prst="rect">
            <a:avLst/>
          </a:prstGeom>
        </p:spPr>
      </p:pic>
      <p:pic>
        <p:nvPicPr>
          <p:cNvPr id="26" name="Picture 25">
            <a:extLst>
              <a:ext uri="{FF2B5EF4-FFF2-40B4-BE49-F238E27FC236}">
                <a16:creationId xmlns:a16="http://schemas.microsoft.com/office/drawing/2014/main" id="{4FF0A7FC-0EC2-444F-90B1-6E8265A76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527" y="5744861"/>
            <a:ext cx="963345" cy="789627"/>
          </a:xfrm>
          <a:prstGeom prst="rect">
            <a:avLst/>
          </a:prstGeom>
        </p:spPr>
      </p:pic>
      <p:pic>
        <p:nvPicPr>
          <p:cNvPr id="27" name="Picture 26">
            <a:extLst>
              <a:ext uri="{FF2B5EF4-FFF2-40B4-BE49-F238E27FC236}">
                <a16:creationId xmlns:a16="http://schemas.microsoft.com/office/drawing/2014/main" id="{0488AB89-128F-4681-B3B0-8132688B3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316" y="5758659"/>
            <a:ext cx="1032353" cy="846191"/>
          </a:xfrm>
          <a:prstGeom prst="rect">
            <a:avLst/>
          </a:prstGeom>
        </p:spPr>
      </p:pic>
      <p:pic>
        <p:nvPicPr>
          <p:cNvPr id="28" name="Picture 27">
            <a:extLst>
              <a:ext uri="{FF2B5EF4-FFF2-40B4-BE49-F238E27FC236}">
                <a16:creationId xmlns:a16="http://schemas.microsoft.com/office/drawing/2014/main" id="{C08F4861-55C3-4B8B-AAEC-087F83F7E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322" y="1074986"/>
            <a:ext cx="1032353" cy="846191"/>
          </a:xfrm>
          <a:prstGeom prst="rect">
            <a:avLst/>
          </a:prstGeom>
        </p:spPr>
      </p:pic>
    </p:spTree>
    <p:extLst>
      <p:ext uri="{BB962C8B-B14F-4D97-AF65-F5344CB8AC3E}">
        <p14:creationId xmlns:p14="http://schemas.microsoft.com/office/powerpoint/2010/main" val="194165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34</a:t>
            </a:fld>
            <a:endParaRPr lang="en-US" dirty="0"/>
          </a:p>
        </p:txBody>
      </p:sp>
      <p:sp>
        <p:nvSpPr>
          <p:cNvPr id="5" name="Text Box 9">
            <a:extLst>
              <a:ext uri="{FF2B5EF4-FFF2-40B4-BE49-F238E27FC236}">
                <a16:creationId xmlns:a16="http://schemas.microsoft.com/office/drawing/2014/main" id="{CF09AE9B-62D4-460F-888A-B5921804EA37}"/>
              </a:ext>
            </a:extLst>
          </p:cNvPr>
          <p:cNvSpPr txBox="1">
            <a:spLocks noChangeArrowheads="1"/>
          </p:cNvSpPr>
          <p:nvPr/>
        </p:nvSpPr>
        <p:spPr bwMode="auto">
          <a:xfrm>
            <a:off x="0" y="0"/>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FFFF00"/>
                </a:solidFill>
                <a:latin typeface="Calibri" panose="020F0502020204030204" pitchFamily="34" charset="0"/>
              </a:rPr>
              <a:t>SELECTIVE CHRISTIANITY</a:t>
            </a:r>
          </a:p>
        </p:txBody>
      </p:sp>
      <p:sp>
        <p:nvSpPr>
          <p:cNvPr id="6" name="TextBox 1">
            <a:extLst>
              <a:ext uri="{FF2B5EF4-FFF2-40B4-BE49-F238E27FC236}">
                <a16:creationId xmlns:a16="http://schemas.microsoft.com/office/drawing/2014/main" id="{755502A5-4108-4A94-B2F5-0A8C809121EF}"/>
              </a:ext>
            </a:extLst>
          </p:cNvPr>
          <p:cNvSpPr txBox="1">
            <a:spLocks noChangeArrowheads="1"/>
          </p:cNvSpPr>
          <p:nvPr/>
        </p:nvSpPr>
        <p:spPr bwMode="auto">
          <a:xfrm>
            <a:off x="167683" y="4038600"/>
            <a:ext cx="11948116"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Joseph Fielding </a:t>
            </a:r>
            <a:r>
              <a:rPr lang="en-US" altLang="en-US" sz="2000" b="1" dirty="0" err="1">
                <a:solidFill>
                  <a:srgbClr val="00FF00"/>
                </a:solidFill>
                <a:latin typeface="Calibri" panose="020F0502020204030204" pitchFamily="34" charset="0"/>
              </a:rPr>
              <a:t>McConkie</a:t>
            </a:r>
            <a:r>
              <a:rPr lang="en-US" altLang="en-US" sz="2000" b="1" dirty="0">
                <a:solidFill>
                  <a:srgbClr val="00FF00"/>
                </a:solidFill>
                <a:latin typeface="Calibri" panose="020F0502020204030204" pitchFamily="34" charset="0"/>
              </a:rPr>
              <a:t>: </a:t>
            </a:r>
            <a:r>
              <a:rPr lang="en-US" altLang="en-US" sz="2000" dirty="0">
                <a:solidFill>
                  <a:schemeClr val="bg1"/>
                </a:solidFill>
                <a:latin typeface="Calibri" panose="020F0502020204030204" pitchFamily="34" charset="0"/>
              </a:rPr>
              <a:t>“When the dialogue between Christ and the woman from Canaan was read recently in a religion class at Brigham Young University, a number of the students were uneasy with the account of Christ’s behavior (see Matthew 15:21–28). </a:t>
            </a:r>
            <a:r>
              <a:rPr lang="en-US" altLang="en-US" sz="2000" dirty="0">
                <a:solidFill>
                  <a:srgbClr val="FFFF00"/>
                </a:solidFill>
                <a:latin typeface="Calibri" panose="020F0502020204030204" pitchFamily="34" charset="0"/>
              </a:rPr>
              <a:t>A number of attempts were made to excuse or justify it. </a:t>
            </a:r>
            <a:r>
              <a:rPr lang="en-US" altLang="en-US" sz="2000" dirty="0">
                <a:solidFill>
                  <a:schemeClr val="bg1"/>
                </a:solidFill>
                <a:latin typeface="Calibri" panose="020F0502020204030204" pitchFamily="34" charset="0"/>
              </a:rPr>
              <a:t>One student suggested that in calling the Gentiles “dogs,” Christ was </a:t>
            </a:r>
            <a:r>
              <a:rPr lang="en-US" altLang="en-US" sz="2000" dirty="0">
                <a:solidFill>
                  <a:srgbClr val="FFFF00"/>
                </a:solidFill>
                <a:latin typeface="Calibri" panose="020F0502020204030204" pitchFamily="34" charset="0"/>
              </a:rPr>
              <a:t>really using a term of endearment</a:t>
            </a:r>
            <a:r>
              <a:rPr lang="en-US" altLang="en-US" sz="2000" dirty="0">
                <a:solidFill>
                  <a:schemeClr val="bg1"/>
                </a:solidFill>
                <a:latin typeface="Calibri" panose="020F0502020204030204" pitchFamily="34" charset="0"/>
              </a:rPr>
              <a:t>. Such an explanation does not fit well in the context of the story. Finally a young woman expressed the thought that troubled many of her classmates; with tears in her eyes, she exclaimed, “</a:t>
            </a:r>
            <a:r>
              <a:rPr lang="en-US" altLang="en-US" sz="2000" dirty="0">
                <a:solidFill>
                  <a:srgbClr val="FF0000"/>
                </a:solidFill>
                <a:latin typeface="Calibri" panose="020F0502020204030204" pitchFamily="34" charset="0"/>
              </a:rPr>
              <a:t>But Jesus was so unchristian!</a:t>
            </a:r>
            <a:r>
              <a:rPr lang="en-US" altLang="en-US" sz="2000" dirty="0">
                <a:solidFill>
                  <a:schemeClr val="bg1"/>
                </a:solidFill>
                <a:latin typeface="Calibri" panose="020F0502020204030204" pitchFamily="34" charset="0"/>
              </a:rPr>
              <a:t>“</a:t>
            </a:r>
          </a:p>
          <a:p>
            <a:pPr eaLnBrk="1" hangingPunct="1"/>
            <a:r>
              <a:rPr lang="en-US" altLang="en-US" sz="1400" dirty="0">
                <a:solidFill>
                  <a:schemeClr val="bg1"/>
                </a:solidFill>
                <a:latin typeface="Calibri" panose="020F0502020204030204" pitchFamily="34" charset="0"/>
              </a:rPr>
              <a:t>("The First Vision and Religious Tolerance", Nov 5, 2005)</a:t>
            </a:r>
          </a:p>
        </p:txBody>
      </p:sp>
      <p:sp>
        <p:nvSpPr>
          <p:cNvPr id="7" name="TextBox 1">
            <a:extLst>
              <a:ext uri="{FF2B5EF4-FFF2-40B4-BE49-F238E27FC236}">
                <a16:creationId xmlns:a16="http://schemas.microsoft.com/office/drawing/2014/main" id="{0FB39C71-E3A8-4D9C-821C-A3A79D8A6242}"/>
              </a:ext>
            </a:extLst>
          </p:cNvPr>
          <p:cNvSpPr txBox="1">
            <a:spLocks noChangeArrowheads="1"/>
          </p:cNvSpPr>
          <p:nvPr/>
        </p:nvSpPr>
        <p:spPr bwMode="auto">
          <a:xfrm>
            <a:off x="167682" y="871478"/>
            <a:ext cx="1194811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Elder Jeffrey R. Holland: </a:t>
            </a:r>
            <a:r>
              <a:rPr lang="en-US" altLang="en-US" sz="2000" dirty="0">
                <a:solidFill>
                  <a:schemeClr val="bg1"/>
                </a:solidFill>
                <a:latin typeface="Calibri" panose="020F0502020204030204" pitchFamily="34" charset="0"/>
              </a:rPr>
              <a:t>In this regard, there is sometimes a chance for a </a:t>
            </a:r>
            <a:r>
              <a:rPr lang="en-US" altLang="en-US" sz="2000" dirty="0">
                <a:solidFill>
                  <a:srgbClr val="FFFF00"/>
                </a:solidFill>
                <a:latin typeface="Calibri" panose="020F0502020204030204" pitchFamily="34" charset="0"/>
              </a:rPr>
              <a:t>misunderstanding</a:t>
            </a:r>
            <a:r>
              <a:rPr lang="en-US" altLang="en-US" sz="2000" dirty="0">
                <a:solidFill>
                  <a:schemeClr val="bg1"/>
                </a:solidFill>
                <a:latin typeface="Calibri" panose="020F0502020204030204" pitchFamily="34" charset="0"/>
              </a:rPr>
              <a:t>, especially among young people who may think we are </a:t>
            </a:r>
            <a:r>
              <a:rPr lang="en-US" altLang="en-US" sz="2000" dirty="0">
                <a:solidFill>
                  <a:srgbClr val="FF0000"/>
                </a:solidFill>
                <a:latin typeface="Calibri" panose="020F0502020204030204" pitchFamily="34" charset="0"/>
              </a:rPr>
              <a:t>not supposed to judge </a:t>
            </a:r>
            <a:r>
              <a:rPr lang="en-US" altLang="en-US" sz="2000" dirty="0">
                <a:solidFill>
                  <a:schemeClr val="bg1"/>
                </a:solidFill>
                <a:latin typeface="Calibri" panose="020F0502020204030204" pitchFamily="34" charset="0"/>
              </a:rPr>
              <a:t>anything, that we are </a:t>
            </a:r>
            <a:r>
              <a:rPr lang="en-US" altLang="en-US" sz="2000" dirty="0">
                <a:solidFill>
                  <a:srgbClr val="FF0000"/>
                </a:solidFill>
                <a:latin typeface="Calibri" panose="020F0502020204030204" pitchFamily="34" charset="0"/>
              </a:rPr>
              <a:t>never to make a value assessment </a:t>
            </a:r>
            <a:r>
              <a:rPr lang="en-US" altLang="en-US" sz="2000" dirty="0">
                <a:solidFill>
                  <a:schemeClr val="bg1"/>
                </a:solidFill>
                <a:latin typeface="Calibri" panose="020F0502020204030204" pitchFamily="34" charset="0"/>
              </a:rPr>
              <a:t>of any kind. We have to help each other with that because the Savior makes it clear that in some situations </a:t>
            </a:r>
            <a:r>
              <a:rPr lang="en-US" altLang="en-US" sz="2000" dirty="0">
                <a:solidFill>
                  <a:srgbClr val="00FF00"/>
                </a:solidFill>
                <a:latin typeface="Calibri" panose="020F0502020204030204" pitchFamily="34" charset="0"/>
              </a:rPr>
              <a:t>we have to judge</a:t>
            </a:r>
            <a:r>
              <a:rPr lang="en-US" altLang="en-US" sz="2000" dirty="0">
                <a:solidFill>
                  <a:schemeClr val="bg1"/>
                </a:solidFill>
                <a:latin typeface="Calibri" panose="020F0502020204030204" pitchFamily="34" charset="0"/>
              </a:rPr>
              <a:t>, we are under </a:t>
            </a:r>
            <a:r>
              <a:rPr lang="en-US" altLang="en-US" sz="2000" dirty="0">
                <a:solidFill>
                  <a:srgbClr val="00FF00"/>
                </a:solidFill>
                <a:latin typeface="Calibri" panose="020F0502020204030204" pitchFamily="34" charset="0"/>
              </a:rPr>
              <a:t>obligation to judge</a:t>
            </a:r>
            <a:r>
              <a:rPr lang="en-US" altLang="en-US" sz="2000" dirty="0">
                <a:solidFill>
                  <a:schemeClr val="bg1"/>
                </a:solidFill>
                <a:latin typeface="Calibri" panose="020F0502020204030204" pitchFamily="34" charset="0"/>
              </a:rPr>
              <a:t>—as</a:t>
            </a:r>
            <a:r>
              <a:rPr lang="en-US" altLang="en-US" sz="2000" dirty="0">
                <a:solidFill>
                  <a:srgbClr val="00FF00"/>
                </a:solidFill>
                <a:latin typeface="Calibri" panose="020F0502020204030204" pitchFamily="34" charset="0"/>
              </a:rPr>
              <a:t> </a:t>
            </a:r>
            <a:r>
              <a:rPr lang="en-US" altLang="en-US" sz="2000" dirty="0">
                <a:solidFill>
                  <a:schemeClr val="bg1"/>
                </a:solidFill>
                <a:latin typeface="Calibri" panose="020F0502020204030204" pitchFamily="34" charset="0"/>
              </a:rPr>
              <a:t>when He said, “Give not that which is holy unto the dogs, neither cast ye your pearls before swine” (Matthew 7:6). That sounds like a judgment to me. The unacceptable alternative is to </a:t>
            </a:r>
            <a:r>
              <a:rPr lang="en-US" altLang="en-US" sz="2000" dirty="0">
                <a:solidFill>
                  <a:srgbClr val="FF0000"/>
                </a:solidFill>
                <a:latin typeface="Calibri" panose="020F0502020204030204" pitchFamily="34" charset="0"/>
              </a:rPr>
              <a:t>surrender</a:t>
            </a:r>
            <a:r>
              <a:rPr lang="en-US" altLang="en-US" sz="2000" dirty="0">
                <a:solidFill>
                  <a:schemeClr val="bg1"/>
                </a:solidFill>
                <a:latin typeface="Calibri" panose="020F0502020204030204" pitchFamily="34" charset="0"/>
              </a:rPr>
              <a:t> to postmodern </a:t>
            </a:r>
            <a:r>
              <a:rPr lang="en-US" altLang="en-US" sz="2000" dirty="0">
                <a:solidFill>
                  <a:srgbClr val="FF0000"/>
                </a:solidFill>
                <a:latin typeface="Calibri" panose="020F0502020204030204" pitchFamily="34" charset="0"/>
              </a:rPr>
              <a:t>moral relativism</a:t>
            </a:r>
            <a:r>
              <a:rPr lang="en-US" altLang="en-US" sz="2000" dirty="0">
                <a:solidFill>
                  <a:schemeClr val="bg1"/>
                </a:solidFill>
                <a:latin typeface="Calibri" panose="020F0502020204030204" pitchFamily="34" charset="0"/>
              </a:rPr>
              <a:t>, which, pushed far enough, declares that ultimately nothing is eternally true or especially sacred and, therefore, no one position on any given issue matters more than any other. And in the gospel of Jesus Christ that simply is not true. </a:t>
            </a:r>
            <a:r>
              <a:rPr lang="en-US" altLang="en-US" sz="1400" dirty="0">
                <a:solidFill>
                  <a:schemeClr val="bg1"/>
                </a:solidFill>
                <a:latin typeface="Calibri" panose="020F0502020204030204" pitchFamily="34" charset="0"/>
              </a:rPr>
              <a:t>("Conviction with Compassion", New Era July 2013)</a:t>
            </a:r>
          </a:p>
        </p:txBody>
      </p:sp>
    </p:spTree>
    <p:extLst>
      <p:ext uri="{BB962C8B-B14F-4D97-AF65-F5344CB8AC3E}">
        <p14:creationId xmlns:p14="http://schemas.microsoft.com/office/powerpoint/2010/main" val="17927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35</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63CE6A2F-32AC-4012-B567-0A3DDBC46746}"/>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a:xfrm>
            <a:off x="0" y="6553200"/>
            <a:ext cx="1828800" cy="228599"/>
          </a:xfrm>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a:xfrm>
            <a:off x="11684000" y="6629400"/>
            <a:ext cx="508000" cy="168275"/>
          </a:xfrm>
        </p:spPr>
        <p:txBody>
          <a:bodyPr/>
          <a:lstStyle/>
          <a:p>
            <a:pPr>
              <a:defRPr/>
            </a:pPr>
            <a:fld id="{53429DF0-9955-4B60-96E2-2201DF02E17C}" type="slidenum">
              <a:rPr lang="en-US" altLang="en-US" smtClean="0"/>
              <a:pPr>
                <a:defRPr/>
              </a:pPr>
              <a:t>4</a:t>
            </a:fld>
            <a:endParaRPr lang="en-US" altLang="en-US" dirty="0"/>
          </a:p>
        </p:txBody>
      </p:sp>
      <p:pic>
        <p:nvPicPr>
          <p:cNvPr id="14" name="Picture 12">
            <a:extLst>
              <a:ext uri="{FF2B5EF4-FFF2-40B4-BE49-F238E27FC236}">
                <a16:creationId xmlns:a16="http://schemas.microsoft.com/office/drawing/2014/main" id="{96DC51F3-E7F1-46B4-8F15-FC2466629C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89" y="976313"/>
            <a:ext cx="5467351"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3">
            <a:extLst>
              <a:ext uri="{FF2B5EF4-FFF2-40B4-BE49-F238E27FC236}">
                <a16:creationId xmlns:a16="http://schemas.microsoft.com/office/drawing/2014/main" id="{E2A2B2CA-31CF-4155-827F-B82CFBCC9488}"/>
              </a:ext>
            </a:extLst>
          </p:cNvPr>
          <p:cNvSpPr txBox="1">
            <a:spLocks noChangeArrowheads="1"/>
          </p:cNvSpPr>
          <p:nvPr/>
        </p:nvSpPr>
        <p:spPr bwMode="auto">
          <a:xfrm>
            <a:off x="622225" y="4200526"/>
            <a:ext cx="497168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dirty="0">
                <a:solidFill>
                  <a:srgbClr val="FF0000"/>
                </a:solidFill>
                <a:latin typeface="+mn-lt"/>
              </a:rPr>
              <a:t>The death trap is set into</a:t>
            </a:r>
          </a:p>
          <a:p>
            <a:pPr algn="ctr" eaLnBrk="1" hangingPunct="1">
              <a:spcBef>
                <a:spcPct val="0"/>
              </a:spcBef>
              <a:buFontTx/>
              <a:buNone/>
            </a:pPr>
            <a:r>
              <a:rPr lang="en-US" altLang="en-US" dirty="0">
                <a:solidFill>
                  <a:srgbClr val="FF0000"/>
                </a:solidFill>
                <a:latin typeface="+mn-lt"/>
              </a:rPr>
              <a:t> a deadly package deal!</a:t>
            </a:r>
          </a:p>
          <a:p>
            <a:pPr algn="ctr" eaLnBrk="1" hangingPunct="1">
              <a:spcBef>
                <a:spcPct val="0"/>
              </a:spcBef>
              <a:buFontTx/>
              <a:buNone/>
            </a:pPr>
            <a:endParaRPr lang="en-US" altLang="en-US" sz="1000" dirty="0">
              <a:solidFill>
                <a:srgbClr val="FF0000"/>
              </a:solidFill>
              <a:latin typeface="+mn-lt"/>
            </a:endParaRPr>
          </a:p>
          <a:p>
            <a:pPr algn="ctr" eaLnBrk="1" hangingPunct="1">
              <a:spcBef>
                <a:spcPct val="0"/>
              </a:spcBef>
              <a:buFontTx/>
              <a:buNone/>
            </a:pPr>
            <a:r>
              <a:rPr lang="en-US" altLang="en-US" dirty="0">
                <a:latin typeface="+mn-lt"/>
              </a:rPr>
              <a:t>Something</a:t>
            </a:r>
            <a:r>
              <a:rPr lang="en-US" altLang="en-US" dirty="0">
                <a:solidFill>
                  <a:srgbClr val="FF0000"/>
                </a:solidFill>
                <a:latin typeface="+mn-lt"/>
              </a:rPr>
              <a:t> </a:t>
            </a:r>
            <a:r>
              <a:rPr lang="en-US" altLang="en-US" dirty="0">
                <a:solidFill>
                  <a:srgbClr val="00B050"/>
                </a:solidFill>
                <a:latin typeface="+mn-lt"/>
              </a:rPr>
              <a:t>GOOD</a:t>
            </a:r>
            <a:r>
              <a:rPr lang="en-US" altLang="en-US" dirty="0">
                <a:solidFill>
                  <a:srgbClr val="FF0000"/>
                </a:solidFill>
                <a:latin typeface="+mn-lt"/>
              </a:rPr>
              <a:t> </a:t>
            </a:r>
            <a:r>
              <a:rPr lang="en-US" altLang="en-US" dirty="0">
                <a:latin typeface="+mn-lt"/>
              </a:rPr>
              <a:t>…</a:t>
            </a:r>
          </a:p>
          <a:p>
            <a:pPr algn="ctr" eaLnBrk="1" hangingPunct="1">
              <a:spcBef>
                <a:spcPct val="0"/>
              </a:spcBef>
              <a:buFontTx/>
              <a:buNone/>
            </a:pPr>
            <a:r>
              <a:rPr lang="en-US" altLang="en-US" dirty="0">
                <a:latin typeface="+mn-lt"/>
              </a:rPr>
              <a:t>Beneath it something </a:t>
            </a:r>
            <a:r>
              <a:rPr lang="en-US" altLang="en-US" dirty="0">
                <a:solidFill>
                  <a:srgbClr val="FF0000"/>
                </a:solidFill>
                <a:latin typeface="+mn-lt"/>
              </a:rPr>
              <a:t>EVIL </a:t>
            </a:r>
            <a:r>
              <a:rPr lang="en-US" altLang="en-US" dirty="0">
                <a:latin typeface="+mn-lt"/>
              </a:rPr>
              <a:t>…</a:t>
            </a:r>
          </a:p>
        </p:txBody>
      </p:sp>
      <p:sp>
        <p:nvSpPr>
          <p:cNvPr id="17" name="AutoShape 15">
            <a:extLst>
              <a:ext uri="{FF2B5EF4-FFF2-40B4-BE49-F238E27FC236}">
                <a16:creationId xmlns:a16="http://schemas.microsoft.com/office/drawing/2014/main" id="{F35DF6B8-7444-4B9B-B401-84C673A37709}"/>
              </a:ext>
            </a:extLst>
          </p:cNvPr>
          <p:cNvSpPr>
            <a:spLocks noChangeArrowheads="1"/>
          </p:cNvSpPr>
          <p:nvPr/>
        </p:nvSpPr>
        <p:spPr bwMode="auto">
          <a:xfrm>
            <a:off x="2396342" y="-258762"/>
            <a:ext cx="4766457" cy="4983162"/>
          </a:xfrm>
          <a:prstGeom prst="irregularSeal1">
            <a:avLst/>
          </a:prstGeom>
          <a:solidFill>
            <a:srgbClr val="CC9900"/>
          </a:solidFill>
          <a:ln w="57150">
            <a:solidFill>
              <a:srgbClr val="FF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19" name="Group 16">
            <a:extLst>
              <a:ext uri="{FF2B5EF4-FFF2-40B4-BE49-F238E27FC236}">
                <a16:creationId xmlns:a16="http://schemas.microsoft.com/office/drawing/2014/main" id="{273A3C87-9739-40CC-A451-F3449AF2E347}"/>
              </a:ext>
            </a:extLst>
          </p:cNvPr>
          <p:cNvGrpSpPr>
            <a:grpSpLocks/>
          </p:cNvGrpSpPr>
          <p:nvPr/>
        </p:nvGrpSpPr>
        <p:grpSpPr bwMode="auto">
          <a:xfrm>
            <a:off x="7620000" y="547687"/>
            <a:ext cx="3860800" cy="5853113"/>
            <a:chOff x="3264" y="240"/>
            <a:chExt cx="2432" cy="3687"/>
          </a:xfrm>
        </p:grpSpPr>
        <p:grpSp>
          <p:nvGrpSpPr>
            <p:cNvPr id="20" name="Group 17">
              <a:extLst>
                <a:ext uri="{FF2B5EF4-FFF2-40B4-BE49-F238E27FC236}">
                  <a16:creationId xmlns:a16="http://schemas.microsoft.com/office/drawing/2014/main" id="{948EB0A8-BF23-467F-9EF3-A90E6EDFA93E}"/>
                </a:ext>
              </a:extLst>
            </p:cNvPr>
            <p:cNvGrpSpPr>
              <a:grpSpLocks/>
            </p:cNvGrpSpPr>
            <p:nvPr/>
          </p:nvGrpSpPr>
          <p:grpSpPr bwMode="auto">
            <a:xfrm>
              <a:off x="3264" y="240"/>
              <a:ext cx="2432" cy="3687"/>
              <a:chOff x="3264" y="240"/>
              <a:chExt cx="2432" cy="3687"/>
            </a:xfrm>
          </p:grpSpPr>
          <p:pic>
            <p:nvPicPr>
              <p:cNvPr id="22" name="Picture 18">
                <a:extLst>
                  <a:ext uri="{FF2B5EF4-FFF2-40B4-BE49-F238E27FC236}">
                    <a16:creationId xmlns:a16="http://schemas.microsoft.com/office/drawing/2014/main" id="{2E9BE235-8B15-43E4-A93A-E23EDB59B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 y="2640"/>
                <a:ext cx="1940" cy="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utoShape 19">
                <a:extLst>
                  <a:ext uri="{FF2B5EF4-FFF2-40B4-BE49-F238E27FC236}">
                    <a16:creationId xmlns:a16="http://schemas.microsoft.com/office/drawing/2014/main" id="{F0C35C1E-7DC3-487F-8355-0F0B9AE88C8E}"/>
                  </a:ext>
                </a:extLst>
              </p:cNvPr>
              <p:cNvSpPr>
                <a:spLocks noChangeArrowheads="1"/>
              </p:cNvSpPr>
              <p:nvPr/>
            </p:nvSpPr>
            <p:spPr bwMode="auto">
              <a:xfrm>
                <a:off x="3264" y="240"/>
                <a:ext cx="2400" cy="1536"/>
              </a:xfrm>
              <a:prstGeom prst="cloudCallout">
                <a:avLst>
                  <a:gd name="adj1" fmla="val 9750"/>
                  <a:gd name="adj2" fmla="val 103843"/>
                </a:avLst>
              </a:prstGeom>
              <a:solidFill>
                <a:schemeClr val="bg1"/>
              </a:solidFill>
              <a:ln w="2857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p>
            </p:txBody>
          </p:sp>
        </p:grpSp>
        <p:sp>
          <p:nvSpPr>
            <p:cNvPr id="21" name="Text Box 20">
              <a:extLst>
                <a:ext uri="{FF2B5EF4-FFF2-40B4-BE49-F238E27FC236}">
                  <a16:creationId xmlns:a16="http://schemas.microsoft.com/office/drawing/2014/main" id="{0C548441-9269-413E-A6AF-D7FCCB67783D}"/>
                </a:ext>
              </a:extLst>
            </p:cNvPr>
            <p:cNvSpPr txBox="1">
              <a:spLocks noChangeArrowheads="1"/>
            </p:cNvSpPr>
            <p:nvPr/>
          </p:nvSpPr>
          <p:spPr bwMode="auto">
            <a:xfrm>
              <a:off x="3562" y="635"/>
              <a:ext cx="190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a:latin typeface="+mn-lt"/>
                </a:rPr>
                <a:t>I DON’T FEEL SO </a:t>
              </a:r>
            </a:p>
            <a:p>
              <a:pPr algn="ctr" eaLnBrk="1" hangingPunct="1">
                <a:spcBef>
                  <a:spcPct val="0"/>
                </a:spcBef>
                <a:buFontTx/>
                <a:buNone/>
              </a:pPr>
              <a:r>
                <a:rPr lang="en-US" altLang="en-US" b="1" dirty="0">
                  <a:latin typeface="+mn-lt"/>
                </a:rPr>
                <a:t>GOOD</a:t>
              </a:r>
            </a:p>
          </p:txBody>
        </p:sp>
      </p:grpSp>
      <p:sp>
        <p:nvSpPr>
          <p:cNvPr id="24" name="Text Box 16">
            <a:extLst>
              <a:ext uri="{FF2B5EF4-FFF2-40B4-BE49-F238E27FC236}">
                <a16:creationId xmlns:a16="http://schemas.microsoft.com/office/drawing/2014/main" id="{DB68398A-F758-4A01-9439-FD572AFB695F}"/>
              </a:ext>
            </a:extLst>
          </p:cNvPr>
          <p:cNvSpPr txBox="1">
            <a:spLocks noChangeArrowheads="1"/>
          </p:cNvSpPr>
          <p:nvPr/>
        </p:nvSpPr>
        <p:spPr bwMode="auto">
          <a:xfrm>
            <a:off x="2914811" y="1646135"/>
            <a:ext cx="36771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6000" dirty="0">
                <a:latin typeface="Avenir LT Std 45 Book"/>
              </a:rPr>
              <a:t>SNAP!!!  </a:t>
            </a:r>
          </a:p>
        </p:txBody>
      </p:sp>
    </p:spTree>
    <p:extLst>
      <p:ext uri="{BB962C8B-B14F-4D97-AF65-F5344CB8AC3E}">
        <p14:creationId xmlns:p14="http://schemas.microsoft.com/office/powerpoint/2010/main" val="412181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graphicFrame>
        <p:nvGraphicFramePr>
          <p:cNvPr id="5" name="Object 4">
            <a:extLst>
              <a:ext uri="{FF2B5EF4-FFF2-40B4-BE49-F238E27FC236}">
                <a16:creationId xmlns:a16="http://schemas.microsoft.com/office/drawing/2014/main" id="{72EF0DC2-F654-48F5-9853-FB8ADB8ACB07}"/>
              </a:ext>
            </a:extLst>
          </p:cNvPr>
          <p:cNvGraphicFramePr>
            <a:graphicFrameLocks noChangeAspect="1"/>
          </p:cNvGraphicFramePr>
          <p:nvPr>
            <p:extLst>
              <p:ext uri="{D42A27DB-BD31-4B8C-83A1-F6EECF244321}">
                <p14:modId xmlns:p14="http://schemas.microsoft.com/office/powerpoint/2010/main" val="2751190013"/>
              </p:ext>
            </p:extLst>
          </p:nvPr>
        </p:nvGraphicFramePr>
        <p:xfrm>
          <a:off x="228599" y="304800"/>
          <a:ext cx="1955703" cy="3429000"/>
        </p:xfrm>
        <a:graphic>
          <a:graphicData uri="http://schemas.openxmlformats.org/presentationml/2006/ole">
            <mc:AlternateContent xmlns:mc="http://schemas.openxmlformats.org/markup-compatibility/2006">
              <mc:Choice xmlns:v="urn:schemas-microsoft-com:vml" Requires="v">
                <p:oleObj r:id="rId3" imgW="1904760" imgH="3339360" progId="">
                  <p:embed/>
                </p:oleObj>
              </mc:Choice>
              <mc:Fallback>
                <p:oleObj r:id="rId3" imgW="1904760" imgH="3339360" progId="">
                  <p:embed/>
                  <p:pic>
                    <p:nvPicPr>
                      <p:cNvPr id="6" name="Object 5"/>
                      <p:cNvPicPr/>
                      <p:nvPr/>
                    </p:nvPicPr>
                    <p:blipFill>
                      <a:blip r:embed="rId4"/>
                      <a:stretch>
                        <a:fillRect/>
                      </a:stretch>
                    </p:blipFill>
                    <p:spPr>
                      <a:xfrm>
                        <a:off x="228599" y="304800"/>
                        <a:ext cx="1955703" cy="3429000"/>
                      </a:xfrm>
                      <a:prstGeom prst="rect">
                        <a:avLst/>
                      </a:prstGeom>
                    </p:spPr>
                  </p:pic>
                </p:oleObj>
              </mc:Fallback>
            </mc:AlternateContent>
          </a:graphicData>
        </a:graphic>
      </p:graphicFrame>
      <p:sp>
        <p:nvSpPr>
          <p:cNvPr id="6" name="TextBox 1">
            <a:extLst>
              <a:ext uri="{FF2B5EF4-FFF2-40B4-BE49-F238E27FC236}">
                <a16:creationId xmlns:a16="http://schemas.microsoft.com/office/drawing/2014/main" id="{8F94A252-6C67-45F3-8D5D-539F660DA59D}"/>
              </a:ext>
            </a:extLst>
          </p:cNvPr>
          <p:cNvSpPr txBox="1">
            <a:spLocks noChangeArrowheads="1"/>
          </p:cNvSpPr>
          <p:nvPr/>
        </p:nvSpPr>
        <p:spPr bwMode="auto">
          <a:xfrm>
            <a:off x="2370138" y="2286000"/>
            <a:ext cx="982186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rgbClr val="00FF00"/>
                </a:solidFill>
                <a:latin typeface="Calibri" panose="020F0502020204030204" pitchFamily="34" charset="0"/>
              </a:rPr>
              <a:t>Elder George Q Cannon: </a:t>
            </a:r>
            <a:r>
              <a:rPr lang="en-US" altLang="en-US" sz="2200" dirty="0">
                <a:solidFill>
                  <a:schemeClr val="bg1"/>
                </a:solidFill>
                <a:latin typeface="Calibri" panose="020F0502020204030204" pitchFamily="34" charset="0"/>
              </a:rPr>
              <a:t>“The Lord Jesus was undoubtedly selected for the great mission of redeeming the world, because of His great qualities and His peculiar fitness as one of the Godhead. It is written of Him: ‘</a:t>
            </a:r>
            <a:r>
              <a:rPr lang="en-US" altLang="en-US" sz="2200" dirty="0">
                <a:solidFill>
                  <a:srgbClr val="00FF00"/>
                </a:solidFill>
                <a:latin typeface="Calibri" panose="020F0502020204030204" pitchFamily="34" charset="0"/>
              </a:rPr>
              <a:t>Thou </a:t>
            </a:r>
            <a:r>
              <a:rPr lang="en-US" altLang="en-US" sz="2200" dirty="0" err="1">
                <a:solidFill>
                  <a:srgbClr val="00FF00"/>
                </a:solidFill>
                <a:latin typeface="Calibri" panose="020F0502020204030204" pitchFamily="34" charset="0"/>
              </a:rPr>
              <a:t>lovest</a:t>
            </a:r>
            <a:r>
              <a:rPr lang="en-US" altLang="en-US" sz="2200" dirty="0">
                <a:solidFill>
                  <a:srgbClr val="00FF00"/>
                </a:solidFill>
                <a:latin typeface="Calibri" panose="020F0502020204030204" pitchFamily="34" charset="0"/>
              </a:rPr>
              <a:t> righteousness, and </a:t>
            </a:r>
            <a:r>
              <a:rPr lang="en-US" altLang="en-US" sz="2200" dirty="0" err="1">
                <a:solidFill>
                  <a:srgbClr val="00FF00"/>
                </a:solidFill>
                <a:latin typeface="Calibri" panose="020F0502020204030204" pitchFamily="34" charset="0"/>
              </a:rPr>
              <a:t>hatest</a:t>
            </a:r>
            <a:r>
              <a:rPr lang="en-US" altLang="en-US" sz="2200" dirty="0">
                <a:solidFill>
                  <a:srgbClr val="00FF00"/>
                </a:solidFill>
                <a:latin typeface="Calibri" panose="020F0502020204030204" pitchFamily="34" charset="0"/>
              </a:rPr>
              <a:t> wickedness</a:t>
            </a:r>
            <a:r>
              <a:rPr lang="en-US" altLang="en-US" sz="2200" dirty="0">
                <a:solidFill>
                  <a:schemeClr val="bg1"/>
                </a:solidFill>
                <a:latin typeface="Calibri" panose="020F0502020204030204" pitchFamily="34" charset="0"/>
              </a:rPr>
              <a:t>; therefore God, thy God, hath anointed thee with the oil of gladness above thy fellows.’” </a:t>
            </a:r>
            <a:r>
              <a:rPr lang="en-US" altLang="en-US" sz="1400" dirty="0">
                <a:solidFill>
                  <a:schemeClr val="bg1"/>
                </a:solidFill>
                <a:latin typeface="Calibri" panose="020F0502020204030204" pitchFamily="34" charset="0"/>
              </a:rPr>
              <a:t>(JD:26:185)</a:t>
            </a:r>
          </a:p>
        </p:txBody>
      </p:sp>
      <p:sp>
        <p:nvSpPr>
          <p:cNvPr id="7" name="Text Box 9">
            <a:extLst>
              <a:ext uri="{FF2B5EF4-FFF2-40B4-BE49-F238E27FC236}">
                <a16:creationId xmlns:a16="http://schemas.microsoft.com/office/drawing/2014/main" id="{4166253D-E91E-4993-8213-497B2AB9DCFC}"/>
              </a:ext>
            </a:extLst>
          </p:cNvPr>
          <p:cNvSpPr txBox="1">
            <a:spLocks noChangeArrowheads="1"/>
          </p:cNvSpPr>
          <p:nvPr/>
        </p:nvSpPr>
        <p:spPr bwMode="auto">
          <a:xfrm>
            <a:off x="2286000" y="130314"/>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FFFF00"/>
                </a:solidFill>
                <a:latin typeface="Calibri" panose="020F0502020204030204" pitchFamily="34" charset="0"/>
              </a:rPr>
              <a:t>Does Christ Hate?</a:t>
            </a:r>
          </a:p>
        </p:txBody>
      </p:sp>
      <p:sp>
        <p:nvSpPr>
          <p:cNvPr id="8" name="TextBox 1">
            <a:extLst>
              <a:ext uri="{FF2B5EF4-FFF2-40B4-BE49-F238E27FC236}">
                <a16:creationId xmlns:a16="http://schemas.microsoft.com/office/drawing/2014/main" id="{A36959F4-3EEA-4CCC-ABC1-B36C4BCB34C4}"/>
              </a:ext>
            </a:extLst>
          </p:cNvPr>
          <p:cNvSpPr txBox="1">
            <a:spLocks noChangeArrowheads="1"/>
          </p:cNvSpPr>
          <p:nvPr/>
        </p:nvSpPr>
        <p:spPr bwMode="auto">
          <a:xfrm>
            <a:off x="152400" y="4132183"/>
            <a:ext cx="11811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rgbClr val="00FF00"/>
                </a:solidFill>
                <a:latin typeface="Calibri" panose="020F0502020204030204" pitchFamily="34" charset="0"/>
              </a:rPr>
              <a:t>Elder </a:t>
            </a:r>
            <a:r>
              <a:rPr lang="en-US" altLang="en-US" sz="2200" b="1" dirty="0" err="1">
                <a:solidFill>
                  <a:srgbClr val="00FF00"/>
                </a:solidFill>
                <a:latin typeface="Calibri" panose="020F0502020204030204" pitchFamily="34" charset="0"/>
              </a:rPr>
              <a:t>Amasa</a:t>
            </a:r>
            <a:r>
              <a:rPr lang="en-US" altLang="en-US" sz="2200" b="1" dirty="0">
                <a:solidFill>
                  <a:srgbClr val="00FF00"/>
                </a:solidFill>
                <a:latin typeface="Calibri" panose="020F0502020204030204" pitchFamily="34" charset="0"/>
              </a:rPr>
              <a:t> Lyman: </a:t>
            </a:r>
            <a:r>
              <a:rPr lang="en-US" altLang="en-US" sz="2200" dirty="0">
                <a:solidFill>
                  <a:schemeClr val="bg1"/>
                </a:solidFill>
                <a:latin typeface="Calibri" panose="020F0502020204030204" pitchFamily="34" charset="0"/>
              </a:rPr>
              <a:t>“There is no remarkable difference between us and Jesus, if he was anointed because he loved righteousness. What is the difference? … Jesus was anointed and preferred before others, from the simple fact that </a:t>
            </a:r>
            <a:r>
              <a:rPr lang="en-US" altLang="en-US" sz="2200" dirty="0">
                <a:solidFill>
                  <a:srgbClr val="00FF00"/>
                </a:solidFill>
                <a:latin typeface="Calibri" panose="020F0502020204030204" pitchFamily="34" charset="0"/>
              </a:rPr>
              <a:t>he loved righteousness better than others, and hated iniquity more</a:t>
            </a:r>
            <a:r>
              <a:rPr lang="en-US" altLang="en-US" sz="2200" dirty="0">
                <a:solidFill>
                  <a:schemeClr val="bg1"/>
                </a:solidFill>
                <a:latin typeface="Calibri" panose="020F0502020204030204" pitchFamily="34" charset="0"/>
              </a:rPr>
              <a:t>.” </a:t>
            </a:r>
            <a:r>
              <a:rPr lang="en-US" altLang="en-US" sz="1400" dirty="0">
                <a:solidFill>
                  <a:schemeClr val="bg1"/>
                </a:solidFill>
                <a:latin typeface="Calibri" panose="020F0502020204030204" pitchFamily="34" charset="0"/>
              </a:rPr>
              <a:t>(JD:7: 297; Psalms 45:7; Heb. 1:9)</a:t>
            </a:r>
          </a:p>
        </p:txBody>
      </p:sp>
      <p:sp>
        <p:nvSpPr>
          <p:cNvPr id="9" name="TextBox 1">
            <a:extLst>
              <a:ext uri="{FF2B5EF4-FFF2-40B4-BE49-F238E27FC236}">
                <a16:creationId xmlns:a16="http://schemas.microsoft.com/office/drawing/2014/main" id="{B74CD314-5227-453A-A310-3EBFD8AE3751}"/>
              </a:ext>
            </a:extLst>
          </p:cNvPr>
          <p:cNvSpPr txBox="1">
            <a:spLocks noChangeArrowheads="1"/>
          </p:cNvSpPr>
          <p:nvPr/>
        </p:nvSpPr>
        <p:spPr bwMode="auto">
          <a:xfrm>
            <a:off x="152400" y="5521325"/>
            <a:ext cx="118109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rgbClr val="00FF00"/>
                </a:solidFill>
                <a:latin typeface="Calibri" panose="020F0502020204030204" pitchFamily="34" charset="0"/>
              </a:rPr>
              <a:t>Elder Orson Pratt: </a:t>
            </a:r>
            <a:r>
              <a:rPr lang="en-US" altLang="en-US" sz="2200" dirty="0">
                <a:solidFill>
                  <a:schemeClr val="bg1"/>
                </a:solidFill>
                <a:latin typeface="Calibri" panose="020F0502020204030204" pitchFamily="34" charset="0"/>
              </a:rPr>
              <a:t>“…let us </a:t>
            </a:r>
            <a:r>
              <a:rPr lang="en-US" altLang="en-US" sz="2200" dirty="0">
                <a:solidFill>
                  <a:srgbClr val="00FF00"/>
                </a:solidFill>
                <a:latin typeface="Calibri" panose="020F0502020204030204" pitchFamily="34" charset="0"/>
              </a:rPr>
              <a:t>hate</a:t>
            </a:r>
            <a:r>
              <a:rPr lang="en-US" altLang="en-US" sz="2200" dirty="0">
                <a:solidFill>
                  <a:schemeClr val="bg1"/>
                </a:solidFill>
                <a:latin typeface="Calibri" panose="020F0502020204030204" pitchFamily="34" charset="0"/>
              </a:rPr>
              <a:t> that which has the appearance of </a:t>
            </a:r>
            <a:r>
              <a:rPr lang="en-US" altLang="en-US" sz="2200" dirty="0">
                <a:solidFill>
                  <a:srgbClr val="FF0000"/>
                </a:solidFill>
                <a:latin typeface="Calibri" panose="020F0502020204030204" pitchFamily="34" charset="0"/>
              </a:rPr>
              <a:t>evil</a:t>
            </a:r>
            <a:r>
              <a:rPr lang="en-US" altLang="en-US" sz="2200" dirty="0">
                <a:solidFill>
                  <a:schemeClr val="bg1"/>
                </a:solidFill>
                <a:latin typeface="Calibri" panose="020F0502020204030204" pitchFamily="34" charset="0"/>
              </a:rPr>
              <a:t>, and do that because we know it to be the feeling of God, angels, and of all good men.” </a:t>
            </a:r>
            <a:r>
              <a:rPr lang="en-US" altLang="en-US" sz="1400" dirty="0">
                <a:solidFill>
                  <a:schemeClr val="bg1"/>
                </a:solidFill>
                <a:latin typeface="Calibri" panose="020F0502020204030204" pitchFamily="34" charset="0"/>
              </a:rPr>
              <a:t>(JD:8:312)</a:t>
            </a:r>
          </a:p>
        </p:txBody>
      </p:sp>
      <p:sp>
        <p:nvSpPr>
          <p:cNvPr id="11" name="TextBox 1">
            <a:extLst>
              <a:ext uri="{FF2B5EF4-FFF2-40B4-BE49-F238E27FC236}">
                <a16:creationId xmlns:a16="http://schemas.microsoft.com/office/drawing/2014/main" id="{F342E2CA-6AB7-4CDA-BD19-8D852EDFE857}"/>
              </a:ext>
            </a:extLst>
          </p:cNvPr>
          <p:cNvSpPr txBox="1">
            <a:spLocks noChangeArrowheads="1"/>
          </p:cNvSpPr>
          <p:nvPr/>
        </p:nvSpPr>
        <p:spPr bwMode="auto">
          <a:xfrm>
            <a:off x="2370138" y="1447800"/>
            <a:ext cx="9745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200" b="1" dirty="0">
                <a:solidFill>
                  <a:srgbClr val="00FF00"/>
                </a:solidFill>
                <a:latin typeface="Calibri" panose="020F0502020204030204" pitchFamily="34" charset="0"/>
              </a:rPr>
              <a:t>Joseph Fielding McConkie: </a:t>
            </a:r>
            <a:r>
              <a:rPr lang="en-US" altLang="en-US" sz="2200" dirty="0">
                <a:solidFill>
                  <a:schemeClr val="bg1"/>
                </a:solidFill>
                <a:latin typeface="Calibri" panose="020F0502020204030204" pitchFamily="34" charset="0"/>
              </a:rPr>
              <a:t>“Everyone is pleased to speak of God’s love; rare are the mentions of his wrath or displeasure.” </a:t>
            </a:r>
            <a:r>
              <a:rPr lang="en-US" altLang="en-US" sz="1400" dirty="0">
                <a:solidFill>
                  <a:schemeClr val="bg1"/>
                </a:solidFill>
                <a:latin typeface="Calibri" panose="020F0502020204030204" pitchFamily="34" charset="0"/>
              </a:rPr>
              <a:t>("The First Vision and Religious Tolerance", Nov 5, 2005)</a:t>
            </a:r>
          </a:p>
        </p:txBody>
      </p:sp>
      <p:sp>
        <p:nvSpPr>
          <p:cNvPr id="12" name="Text Box 9">
            <a:extLst>
              <a:ext uri="{FF2B5EF4-FFF2-40B4-BE49-F238E27FC236}">
                <a16:creationId xmlns:a16="http://schemas.microsoft.com/office/drawing/2014/main" id="{DD45076A-FF8D-4C3E-B398-D3B96BAA8E1B}"/>
              </a:ext>
            </a:extLst>
          </p:cNvPr>
          <p:cNvSpPr txBox="1">
            <a:spLocks noChangeArrowheads="1"/>
          </p:cNvSpPr>
          <p:nvPr/>
        </p:nvSpPr>
        <p:spPr bwMode="auto">
          <a:xfrm>
            <a:off x="2269787" y="663714"/>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FFFF00"/>
                </a:solidFill>
                <a:latin typeface="Calibri" panose="020F0502020204030204" pitchFamily="34" charset="0"/>
              </a:rPr>
              <a:t>Does Satan Love?</a:t>
            </a:r>
          </a:p>
        </p:txBody>
      </p:sp>
    </p:spTree>
    <p:extLst>
      <p:ext uri="{BB962C8B-B14F-4D97-AF65-F5344CB8AC3E}">
        <p14:creationId xmlns:p14="http://schemas.microsoft.com/office/powerpoint/2010/main" val="335474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7" name="TextBox 1">
            <a:extLst>
              <a:ext uri="{FF2B5EF4-FFF2-40B4-BE49-F238E27FC236}">
                <a16:creationId xmlns:a16="http://schemas.microsoft.com/office/drawing/2014/main" id="{F43753CC-EE76-4C0A-966D-F50895772FC6}"/>
              </a:ext>
            </a:extLst>
          </p:cNvPr>
          <p:cNvSpPr txBox="1">
            <a:spLocks noChangeArrowheads="1"/>
          </p:cNvSpPr>
          <p:nvPr/>
        </p:nvSpPr>
        <p:spPr bwMode="auto">
          <a:xfrm>
            <a:off x="3260133" y="2514600"/>
            <a:ext cx="1714828" cy="4093428"/>
          </a:xfrm>
          <a:prstGeom prst="rect">
            <a:avLst/>
          </a:prstGeom>
          <a:noFill/>
          <a:ln w="9525">
            <a:noFill/>
            <a:miter lim="800000"/>
            <a:headEnd/>
            <a:tailEnd/>
          </a:ln>
        </p:spPr>
        <p:txBody>
          <a:bodyPr wrap="none">
            <a:spAutoFit/>
          </a:bodyPr>
          <a:lstStyle/>
          <a:p>
            <a:pPr eaLnBrk="1" hangingPunct="1">
              <a:defRPr/>
            </a:pPr>
            <a:r>
              <a:rPr lang="en-US" sz="2000" dirty="0">
                <a:solidFill>
                  <a:srgbClr val="00FF00"/>
                </a:solidFill>
                <a:latin typeface="+mn-lt"/>
              </a:rPr>
              <a:t>Good</a:t>
            </a:r>
          </a:p>
          <a:p>
            <a:pPr eaLnBrk="1" hangingPunct="1">
              <a:defRPr/>
            </a:pPr>
            <a:r>
              <a:rPr lang="en-US" sz="2000" dirty="0">
                <a:solidFill>
                  <a:srgbClr val="00FF00"/>
                </a:solidFill>
                <a:latin typeface="+mn-lt"/>
              </a:rPr>
              <a:t>Light</a:t>
            </a:r>
          </a:p>
          <a:p>
            <a:pPr eaLnBrk="1" hangingPunct="1">
              <a:defRPr/>
            </a:pPr>
            <a:r>
              <a:rPr lang="en-US" sz="2000" dirty="0">
                <a:solidFill>
                  <a:srgbClr val="00FF00"/>
                </a:solidFill>
                <a:latin typeface="+mn-lt"/>
              </a:rPr>
              <a:t>Sweet</a:t>
            </a:r>
          </a:p>
          <a:p>
            <a:pPr eaLnBrk="1" hangingPunct="1">
              <a:defRPr/>
            </a:pPr>
            <a:r>
              <a:rPr lang="en-US" sz="2000" dirty="0">
                <a:solidFill>
                  <a:srgbClr val="00FF00"/>
                </a:solidFill>
                <a:latin typeface="+mn-lt"/>
              </a:rPr>
              <a:t>Life</a:t>
            </a:r>
          </a:p>
          <a:p>
            <a:pPr eaLnBrk="1" hangingPunct="1">
              <a:defRPr/>
            </a:pPr>
            <a:r>
              <a:rPr lang="en-US" sz="2000" dirty="0">
                <a:solidFill>
                  <a:srgbClr val="00FF00"/>
                </a:solidFill>
                <a:latin typeface="+mn-lt"/>
              </a:rPr>
              <a:t>Pleasure</a:t>
            </a:r>
          </a:p>
          <a:p>
            <a:pPr eaLnBrk="1" hangingPunct="1">
              <a:defRPr/>
            </a:pPr>
            <a:r>
              <a:rPr lang="en-US" sz="2000" dirty="0">
                <a:solidFill>
                  <a:srgbClr val="00FF00"/>
                </a:solidFill>
                <a:latin typeface="+mn-lt"/>
              </a:rPr>
              <a:t>Joy</a:t>
            </a:r>
          </a:p>
          <a:p>
            <a:pPr eaLnBrk="1" hangingPunct="1">
              <a:defRPr/>
            </a:pPr>
            <a:r>
              <a:rPr lang="en-US" sz="2000" dirty="0">
                <a:solidFill>
                  <a:srgbClr val="00FF00"/>
                </a:solidFill>
                <a:latin typeface="+mn-lt"/>
              </a:rPr>
              <a:t>Happiness</a:t>
            </a:r>
          </a:p>
          <a:p>
            <a:pPr eaLnBrk="1" hangingPunct="1">
              <a:defRPr/>
            </a:pPr>
            <a:r>
              <a:rPr lang="en-US" sz="2000" dirty="0">
                <a:solidFill>
                  <a:srgbClr val="00FF00"/>
                </a:solidFill>
                <a:latin typeface="+mn-lt"/>
              </a:rPr>
              <a:t>Righteousness</a:t>
            </a:r>
          </a:p>
          <a:p>
            <a:pPr eaLnBrk="1" hangingPunct="1">
              <a:defRPr/>
            </a:pPr>
            <a:r>
              <a:rPr lang="en-US" sz="2000" dirty="0">
                <a:solidFill>
                  <a:srgbClr val="00FF00"/>
                </a:solidFill>
                <a:latin typeface="+mn-lt"/>
              </a:rPr>
              <a:t>Justice</a:t>
            </a:r>
          </a:p>
          <a:p>
            <a:pPr eaLnBrk="1" hangingPunct="1">
              <a:defRPr/>
            </a:pPr>
            <a:r>
              <a:rPr lang="en-US" sz="2000" dirty="0">
                <a:solidFill>
                  <a:srgbClr val="00FF00"/>
                </a:solidFill>
                <a:latin typeface="+mn-lt"/>
              </a:rPr>
              <a:t>Peace</a:t>
            </a:r>
          </a:p>
          <a:p>
            <a:pPr eaLnBrk="1" hangingPunct="1">
              <a:defRPr/>
            </a:pPr>
            <a:r>
              <a:rPr lang="en-US" sz="2000" dirty="0">
                <a:solidFill>
                  <a:srgbClr val="00FF00"/>
                </a:solidFill>
                <a:latin typeface="+mn-lt"/>
              </a:rPr>
              <a:t>Charity</a:t>
            </a:r>
          </a:p>
          <a:p>
            <a:pPr eaLnBrk="1" hangingPunct="1">
              <a:defRPr/>
            </a:pPr>
            <a:r>
              <a:rPr lang="en-US" sz="2000" dirty="0">
                <a:solidFill>
                  <a:srgbClr val="00FF00"/>
                </a:solidFill>
                <a:latin typeface="+mn-lt"/>
              </a:rPr>
              <a:t>Benevolence</a:t>
            </a:r>
          </a:p>
          <a:p>
            <a:pPr eaLnBrk="1" hangingPunct="1">
              <a:defRPr/>
            </a:pPr>
            <a:r>
              <a:rPr lang="en-US" sz="2000" dirty="0">
                <a:solidFill>
                  <a:srgbClr val="00FF00"/>
                </a:solidFill>
                <a:latin typeface="+mn-lt"/>
              </a:rPr>
              <a:t>Truth</a:t>
            </a:r>
          </a:p>
        </p:txBody>
      </p:sp>
      <p:sp>
        <p:nvSpPr>
          <p:cNvPr id="8" name="TextBox 2">
            <a:extLst>
              <a:ext uri="{FF2B5EF4-FFF2-40B4-BE49-F238E27FC236}">
                <a16:creationId xmlns:a16="http://schemas.microsoft.com/office/drawing/2014/main" id="{F5E6C503-E0DB-4AB1-AE20-1A7030EEA8D7}"/>
              </a:ext>
            </a:extLst>
          </p:cNvPr>
          <p:cNvSpPr txBox="1">
            <a:spLocks noChangeArrowheads="1"/>
          </p:cNvSpPr>
          <p:nvPr/>
        </p:nvSpPr>
        <p:spPr bwMode="auto">
          <a:xfrm>
            <a:off x="7516221" y="2514600"/>
            <a:ext cx="1551579" cy="4093428"/>
          </a:xfrm>
          <a:prstGeom prst="rect">
            <a:avLst/>
          </a:prstGeom>
          <a:noFill/>
          <a:ln w="9525">
            <a:noFill/>
            <a:miter lim="800000"/>
            <a:headEnd/>
            <a:tailEnd/>
          </a:ln>
        </p:spPr>
        <p:txBody>
          <a:bodyPr wrap="none">
            <a:spAutoFit/>
          </a:bodyPr>
          <a:lstStyle/>
          <a:p>
            <a:pPr eaLnBrk="1" hangingPunct="1">
              <a:defRPr/>
            </a:pPr>
            <a:r>
              <a:rPr lang="en-US" sz="2000" dirty="0">
                <a:solidFill>
                  <a:srgbClr val="FF0000"/>
                </a:solidFill>
                <a:latin typeface="+mn-lt"/>
              </a:rPr>
              <a:t>Evil</a:t>
            </a:r>
          </a:p>
          <a:p>
            <a:pPr eaLnBrk="1" hangingPunct="1">
              <a:defRPr/>
            </a:pPr>
            <a:r>
              <a:rPr lang="en-US" sz="2000" dirty="0">
                <a:solidFill>
                  <a:srgbClr val="FF0000"/>
                </a:solidFill>
                <a:latin typeface="+mn-lt"/>
              </a:rPr>
              <a:t>Darkness</a:t>
            </a:r>
          </a:p>
          <a:p>
            <a:pPr eaLnBrk="1" hangingPunct="1">
              <a:defRPr/>
            </a:pPr>
            <a:r>
              <a:rPr lang="en-US" sz="2000" dirty="0">
                <a:solidFill>
                  <a:srgbClr val="FF0000"/>
                </a:solidFill>
                <a:latin typeface="+mn-lt"/>
              </a:rPr>
              <a:t>Bitter</a:t>
            </a:r>
          </a:p>
          <a:p>
            <a:pPr eaLnBrk="1" hangingPunct="1">
              <a:defRPr/>
            </a:pPr>
            <a:r>
              <a:rPr lang="en-US" sz="2000" dirty="0">
                <a:solidFill>
                  <a:srgbClr val="FF0000"/>
                </a:solidFill>
                <a:latin typeface="+mn-lt"/>
              </a:rPr>
              <a:t>Death</a:t>
            </a:r>
          </a:p>
          <a:p>
            <a:pPr eaLnBrk="1" hangingPunct="1">
              <a:defRPr/>
            </a:pPr>
            <a:r>
              <a:rPr lang="en-US" sz="2000" dirty="0">
                <a:solidFill>
                  <a:srgbClr val="FF0000"/>
                </a:solidFill>
                <a:latin typeface="+mn-lt"/>
              </a:rPr>
              <a:t>Pain</a:t>
            </a:r>
          </a:p>
          <a:p>
            <a:pPr eaLnBrk="1" hangingPunct="1">
              <a:defRPr/>
            </a:pPr>
            <a:r>
              <a:rPr lang="en-US" sz="2000" dirty="0">
                <a:solidFill>
                  <a:srgbClr val="FF0000"/>
                </a:solidFill>
                <a:latin typeface="+mn-lt"/>
              </a:rPr>
              <a:t>Sorrow</a:t>
            </a:r>
          </a:p>
          <a:p>
            <a:pPr eaLnBrk="1" hangingPunct="1">
              <a:defRPr/>
            </a:pPr>
            <a:r>
              <a:rPr lang="en-US" sz="2000" dirty="0">
                <a:solidFill>
                  <a:srgbClr val="FF0000"/>
                </a:solidFill>
                <a:latin typeface="+mn-lt"/>
              </a:rPr>
              <a:t>Misery</a:t>
            </a:r>
          </a:p>
          <a:p>
            <a:pPr eaLnBrk="1" hangingPunct="1">
              <a:defRPr/>
            </a:pPr>
            <a:r>
              <a:rPr lang="en-US" sz="2000" dirty="0">
                <a:solidFill>
                  <a:srgbClr val="FF0000"/>
                </a:solidFill>
                <a:latin typeface="+mn-lt"/>
              </a:rPr>
              <a:t>Wickedness</a:t>
            </a:r>
          </a:p>
          <a:p>
            <a:pPr eaLnBrk="1" hangingPunct="1">
              <a:defRPr/>
            </a:pPr>
            <a:r>
              <a:rPr lang="en-US" sz="2000" dirty="0">
                <a:solidFill>
                  <a:srgbClr val="FF0000"/>
                </a:solidFill>
                <a:latin typeface="+mn-lt"/>
              </a:rPr>
              <a:t>Injustice</a:t>
            </a:r>
          </a:p>
          <a:p>
            <a:pPr eaLnBrk="1" hangingPunct="1">
              <a:defRPr/>
            </a:pPr>
            <a:r>
              <a:rPr lang="en-US" sz="2000" dirty="0">
                <a:solidFill>
                  <a:srgbClr val="FF0000"/>
                </a:solidFill>
                <a:latin typeface="+mn-lt"/>
              </a:rPr>
              <a:t>War</a:t>
            </a:r>
          </a:p>
          <a:p>
            <a:pPr eaLnBrk="1" hangingPunct="1">
              <a:defRPr/>
            </a:pPr>
            <a:r>
              <a:rPr lang="en-US" sz="2000" dirty="0">
                <a:solidFill>
                  <a:srgbClr val="FF0000"/>
                </a:solidFill>
                <a:latin typeface="+mn-lt"/>
              </a:rPr>
              <a:t>Enmity</a:t>
            </a:r>
          </a:p>
          <a:p>
            <a:pPr eaLnBrk="1" hangingPunct="1">
              <a:defRPr/>
            </a:pPr>
            <a:r>
              <a:rPr lang="en-US" sz="2000" dirty="0">
                <a:solidFill>
                  <a:srgbClr val="FF0000"/>
                </a:solidFill>
                <a:latin typeface="+mn-lt"/>
              </a:rPr>
              <a:t>Malevolence</a:t>
            </a:r>
          </a:p>
          <a:p>
            <a:pPr eaLnBrk="1" hangingPunct="1">
              <a:defRPr/>
            </a:pPr>
            <a:r>
              <a:rPr lang="en-US" sz="2000" dirty="0">
                <a:solidFill>
                  <a:srgbClr val="FF0000"/>
                </a:solidFill>
                <a:latin typeface="+mn-lt"/>
              </a:rPr>
              <a:t>Falsehood</a:t>
            </a:r>
          </a:p>
        </p:txBody>
      </p:sp>
      <p:sp>
        <p:nvSpPr>
          <p:cNvPr id="9" name="Text Box 6">
            <a:extLst>
              <a:ext uri="{FF2B5EF4-FFF2-40B4-BE49-F238E27FC236}">
                <a16:creationId xmlns:a16="http://schemas.microsoft.com/office/drawing/2014/main" id="{10FE8AA4-13B3-471C-9CFE-A21A86DB09A8}"/>
              </a:ext>
            </a:extLst>
          </p:cNvPr>
          <p:cNvSpPr txBox="1">
            <a:spLocks noChangeArrowheads="1"/>
          </p:cNvSpPr>
          <p:nvPr/>
        </p:nvSpPr>
        <p:spPr bwMode="auto">
          <a:xfrm>
            <a:off x="1" y="762000"/>
            <a:ext cx="12191998" cy="1077218"/>
          </a:xfrm>
          <a:prstGeom prst="rect">
            <a:avLst/>
          </a:prstGeom>
          <a:noFill/>
          <a:ln w="9525">
            <a:noFill/>
            <a:miter lim="800000"/>
            <a:headEnd/>
            <a:tailEnd/>
          </a:ln>
        </p:spPr>
        <p:txBody>
          <a:bodyPr wrap="square">
            <a:spAutoFit/>
          </a:bodyPr>
          <a:lstStyle/>
          <a:p>
            <a:pPr algn="ctr" eaLnBrk="1" hangingPunct="1">
              <a:defRPr/>
            </a:pPr>
            <a:r>
              <a:rPr lang="en-US" sz="3200" dirty="0">
                <a:solidFill>
                  <a:srgbClr val="FFFF00"/>
                </a:solidFill>
                <a:latin typeface="+mn-lt"/>
              </a:rPr>
              <a:t>What things should go on the </a:t>
            </a:r>
            <a:r>
              <a:rPr lang="en-US" sz="3200" b="1" i="1" dirty="0">
                <a:solidFill>
                  <a:srgbClr val="FFFF00"/>
                </a:solidFill>
                <a:latin typeface="+mn-lt"/>
              </a:rPr>
              <a:t>Love</a:t>
            </a:r>
            <a:r>
              <a:rPr lang="en-US" sz="3200" dirty="0">
                <a:solidFill>
                  <a:srgbClr val="FFFF00"/>
                </a:solidFill>
                <a:latin typeface="+mn-lt"/>
              </a:rPr>
              <a:t> List?</a:t>
            </a:r>
          </a:p>
          <a:p>
            <a:pPr algn="ctr" eaLnBrk="1" hangingPunct="1">
              <a:defRPr/>
            </a:pPr>
            <a:r>
              <a:rPr lang="en-US" sz="3200" dirty="0">
                <a:solidFill>
                  <a:srgbClr val="FFFF00"/>
                </a:solidFill>
                <a:latin typeface="+mn-lt"/>
              </a:rPr>
              <a:t>What things should go on the </a:t>
            </a:r>
            <a:r>
              <a:rPr lang="en-US" sz="3200" b="1" i="1" dirty="0">
                <a:solidFill>
                  <a:srgbClr val="FFFF00"/>
                </a:solidFill>
                <a:latin typeface="+mn-lt"/>
              </a:rPr>
              <a:t>Hate </a:t>
            </a:r>
            <a:r>
              <a:rPr lang="en-US" sz="3200" dirty="0">
                <a:solidFill>
                  <a:srgbClr val="FFFF00"/>
                </a:solidFill>
                <a:latin typeface="+mn-lt"/>
              </a:rPr>
              <a:t>List?</a:t>
            </a:r>
          </a:p>
        </p:txBody>
      </p:sp>
      <p:sp>
        <p:nvSpPr>
          <p:cNvPr id="11" name="Line 8">
            <a:extLst>
              <a:ext uri="{FF2B5EF4-FFF2-40B4-BE49-F238E27FC236}">
                <a16:creationId xmlns:a16="http://schemas.microsoft.com/office/drawing/2014/main" id="{C0C6316C-F3F9-4C10-97DE-64B6AA300AFF}"/>
              </a:ext>
            </a:extLst>
          </p:cNvPr>
          <p:cNvSpPr>
            <a:spLocks noChangeShapeType="1"/>
          </p:cNvSpPr>
          <p:nvPr/>
        </p:nvSpPr>
        <p:spPr bwMode="auto">
          <a:xfrm>
            <a:off x="6096000" y="2209800"/>
            <a:ext cx="13695" cy="4343400"/>
          </a:xfrm>
          <a:prstGeom prst="line">
            <a:avLst/>
          </a:prstGeom>
          <a:noFill/>
          <a:ln w="38100">
            <a:solidFill>
              <a:schemeClr val="bg1"/>
            </a:solidFill>
            <a:prstDash val="dash"/>
            <a:round/>
            <a:headEnd/>
            <a:tailEnd/>
          </a:ln>
        </p:spPr>
        <p:txBody>
          <a:bodyPr/>
          <a:lstStyle/>
          <a:p>
            <a:pPr eaLnBrk="1" hangingPunct="1">
              <a:defRPr/>
            </a:pPr>
            <a:endParaRPr lang="en-US">
              <a:latin typeface="+mn-lt"/>
            </a:endParaRPr>
          </a:p>
        </p:txBody>
      </p:sp>
      <p:sp>
        <p:nvSpPr>
          <p:cNvPr id="12" name="Text Box 9">
            <a:extLst>
              <a:ext uri="{FF2B5EF4-FFF2-40B4-BE49-F238E27FC236}">
                <a16:creationId xmlns:a16="http://schemas.microsoft.com/office/drawing/2014/main" id="{D6E9F364-CB43-426B-9ADE-8DCC0085BBFD}"/>
              </a:ext>
            </a:extLst>
          </p:cNvPr>
          <p:cNvSpPr txBox="1">
            <a:spLocks noChangeArrowheads="1"/>
          </p:cNvSpPr>
          <p:nvPr/>
        </p:nvSpPr>
        <p:spPr bwMode="auto">
          <a:xfrm>
            <a:off x="3260133" y="1981200"/>
            <a:ext cx="1063304" cy="584775"/>
          </a:xfrm>
          <a:prstGeom prst="rect">
            <a:avLst/>
          </a:prstGeom>
          <a:noFill/>
          <a:ln w="9525">
            <a:noFill/>
            <a:miter lim="800000"/>
            <a:headEnd/>
            <a:tailEnd/>
          </a:ln>
        </p:spPr>
        <p:txBody>
          <a:bodyPr wrap="none">
            <a:spAutoFit/>
          </a:bodyPr>
          <a:lstStyle/>
          <a:p>
            <a:pPr eaLnBrk="1" hangingPunct="1">
              <a:defRPr/>
            </a:pPr>
            <a:r>
              <a:rPr lang="en-US" sz="3200" b="1" dirty="0">
                <a:solidFill>
                  <a:srgbClr val="00FF00"/>
                </a:solidFill>
                <a:latin typeface="+mn-lt"/>
              </a:rPr>
              <a:t>LOVE</a:t>
            </a:r>
          </a:p>
        </p:txBody>
      </p:sp>
      <p:sp>
        <p:nvSpPr>
          <p:cNvPr id="13" name="Text Box 10">
            <a:extLst>
              <a:ext uri="{FF2B5EF4-FFF2-40B4-BE49-F238E27FC236}">
                <a16:creationId xmlns:a16="http://schemas.microsoft.com/office/drawing/2014/main" id="{9F729E6D-8549-48E3-84FE-22930D2EDC95}"/>
              </a:ext>
            </a:extLst>
          </p:cNvPr>
          <p:cNvSpPr txBox="1">
            <a:spLocks noChangeArrowheads="1"/>
          </p:cNvSpPr>
          <p:nvPr/>
        </p:nvSpPr>
        <p:spPr bwMode="auto">
          <a:xfrm>
            <a:off x="7528920" y="1981200"/>
            <a:ext cx="1064715" cy="584775"/>
          </a:xfrm>
          <a:prstGeom prst="rect">
            <a:avLst/>
          </a:prstGeom>
          <a:noFill/>
          <a:ln w="9525">
            <a:noFill/>
            <a:miter lim="800000"/>
            <a:headEnd/>
            <a:tailEnd/>
          </a:ln>
        </p:spPr>
        <p:txBody>
          <a:bodyPr wrap="none">
            <a:spAutoFit/>
          </a:bodyPr>
          <a:lstStyle/>
          <a:p>
            <a:pPr eaLnBrk="1" hangingPunct="1">
              <a:defRPr/>
            </a:pPr>
            <a:r>
              <a:rPr lang="en-US" sz="3200" b="1" dirty="0">
                <a:solidFill>
                  <a:srgbClr val="FF0000"/>
                </a:solidFill>
                <a:latin typeface="+mn-lt"/>
              </a:rPr>
              <a:t>HATE</a:t>
            </a:r>
          </a:p>
        </p:txBody>
      </p:sp>
      <p:sp>
        <p:nvSpPr>
          <p:cNvPr id="14" name="TextBox 1">
            <a:extLst>
              <a:ext uri="{FF2B5EF4-FFF2-40B4-BE49-F238E27FC236}">
                <a16:creationId xmlns:a16="http://schemas.microsoft.com/office/drawing/2014/main" id="{244187CC-26F8-4A7B-AC2B-444A114F2111}"/>
              </a:ext>
            </a:extLst>
          </p:cNvPr>
          <p:cNvSpPr txBox="1">
            <a:spLocks noChangeArrowheads="1"/>
          </p:cNvSpPr>
          <p:nvPr/>
        </p:nvSpPr>
        <p:spPr bwMode="auto">
          <a:xfrm>
            <a:off x="1" y="228600"/>
            <a:ext cx="121919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600" b="1" dirty="0">
                <a:solidFill>
                  <a:srgbClr val="00FF00"/>
                </a:solidFill>
                <a:latin typeface="Calibri" panose="020F0502020204030204" pitchFamily="34" charset="0"/>
              </a:rPr>
              <a:t>Amos 5:15: </a:t>
            </a:r>
            <a:r>
              <a:rPr lang="en-US" altLang="en-US" sz="2600" dirty="0">
                <a:solidFill>
                  <a:schemeClr val="bg1"/>
                </a:solidFill>
                <a:latin typeface="Calibri" panose="020F0502020204030204" pitchFamily="34" charset="0"/>
              </a:rPr>
              <a:t>Hate the </a:t>
            </a:r>
            <a:r>
              <a:rPr lang="en-US" altLang="en-US" sz="2600" dirty="0">
                <a:solidFill>
                  <a:srgbClr val="FF0000"/>
                </a:solidFill>
                <a:latin typeface="Calibri" panose="020F0502020204030204" pitchFamily="34" charset="0"/>
              </a:rPr>
              <a:t>evil</a:t>
            </a:r>
            <a:r>
              <a:rPr lang="en-US" altLang="en-US" sz="2600" dirty="0">
                <a:solidFill>
                  <a:schemeClr val="bg1"/>
                </a:solidFill>
                <a:latin typeface="Calibri" panose="020F0502020204030204" pitchFamily="34" charset="0"/>
              </a:rPr>
              <a:t>, and love the </a:t>
            </a:r>
            <a:r>
              <a:rPr lang="en-US" altLang="en-US" sz="2600" dirty="0">
                <a:solidFill>
                  <a:srgbClr val="00FF00"/>
                </a:solidFill>
                <a:latin typeface="Calibri" panose="020F0502020204030204" pitchFamily="34" charset="0"/>
              </a:rPr>
              <a:t>good</a:t>
            </a:r>
            <a:r>
              <a:rPr lang="en-US" altLang="en-US" sz="2600" dirty="0">
                <a:solidFill>
                  <a:schemeClr val="bg1"/>
                </a:solidFill>
                <a:latin typeface="Calibri" panose="020F0502020204030204" pitchFamily="34" charset="0"/>
              </a:rPr>
              <a:t>, and establish </a:t>
            </a:r>
            <a:r>
              <a:rPr lang="en-US" altLang="en-US" sz="2600" dirty="0">
                <a:solidFill>
                  <a:srgbClr val="00FF00"/>
                </a:solidFill>
                <a:latin typeface="Calibri" panose="020F0502020204030204" pitchFamily="34" charset="0"/>
              </a:rPr>
              <a:t>judgment</a:t>
            </a:r>
            <a:r>
              <a:rPr lang="en-US" altLang="en-US" sz="2600" dirty="0">
                <a:solidFill>
                  <a:schemeClr val="bg1"/>
                </a:solidFill>
                <a:latin typeface="Calibri" panose="020F0502020204030204" pitchFamily="34" charset="0"/>
              </a:rPr>
              <a:t> in the gate.</a:t>
            </a:r>
          </a:p>
        </p:txBody>
      </p:sp>
    </p:spTree>
    <p:extLst>
      <p:ext uri="{BB962C8B-B14F-4D97-AF65-F5344CB8AC3E}">
        <p14:creationId xmlns:p14="http://schemas.microsoft.com/office/powerpoint/2010/main" val="182321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sp>
        <p:nvSpPr>
          <p:cNvPr id="8" name="TextBox 19">
            <a:extLst>
              <a:ext uri="{FF2B5EF4-FFF2-40B4-BE49-F238E27FC236}">
                <a16:creationId xmlns:a16="http://schemas.microsoft.com/office/drawing/2014/main" id="{83B72043-9217-404A-B7EA-43E030461001}"/>
              </a:ext>
            </a:extLst>
          </p:cNvPr>
          <p:cNvSpPr txBox="1">
            <a:spLocks noChangeArrowheads="1"/>
          </p:cNvSpPr>
          <p:nvPr/>
        </p:nvSpPr>
        <p:spPr bwMode="auto">
          <a:xfrm>
            <a:off x="4197376" y="0"/>
            <a:ext cx="38226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dirty="0">
                <a:solidFill>
                  <a:srgbClr val="00FF00"/>
                </a:solidFill>
                <a:latin typeface="Calibri" panose="020F0502020204030204" pitchFamily="34" charset="0"/>
              </a:rPr>
              <a:t>GOOD</a:t>
            </a:r>
            <a:r>
              <a:rPr lang="en-US" altLang="en-US" sz="3200" b="1" dirty="0">
                <a:solidFill>
                  <a:schemeClr val="bg1"/>
                </a:solidFill>
                <a:latin typeface="Calibri" panose="020F0502020204030204" pitchFamily="34" charset="0"/>
              </a:rPr>
              <a:t> and </a:t>
            </a:r>
            <a:r>
              <a:rPr lang="en-US" altLang="en-US" sz="3200" b="1" dirty="0">
                <a:solidFill>
                  <a:srgbClr val="FF0000"/>
                </a:solidFill>
                <a:latin typeface="Calibri" panose="020F0502020204030204" pitchFamily="34" charset="0"/>
              </a:rPr>
              <a:t>BAD</a:t>
            </a:r>
            <a:r>
              <a:rPr lang="en-US" altLang="en-US" sz="3200" b="1" dirty="0">
                <a:solidFill>
                  <a:schemeClr val="bg1"/>
                </a:solidFill>
                <a:latin typeface="Calibri" panose="020F0502020204030204" pitchFamily="34" charset="0"/>
              </a:rPr>
              <a:t> </a:t>
            </a:r>
            <a:r>
              <a:rPr lang="en-US" altLang="en-US" sz="3200" b="1" dirty="0">
                <a:solidFill>
                  <a:srgbClr val="FFFF00"/>
                </a:solidFill>
                <a:latin typeface="Calibri" panose="020F0502020204030204" pitchFamily="34" charset="0"/>
              </a:rPr>
              <a:t>LOVE</a:t>
            </a:r>
          </a:p>
          <a:p>
            <a:pPr algn="ctr" eaLnBrk="1" hangingPunct="1"/>
            <a:r>
              <a:rPr lang="en-US" altLang="en-US" sz="3200" b="1" dirty="0">
                <a:solidFill>
                  <a:srgbClr val="00FF00"/>
                </a:solidFill>
                <a:latin typeface="Calibri" panose="020F0502020204030204" pitchFamily="34" charset="0"/>
              </a:rPr>
              <a:t>GOOD</a:t>
            </a:r>
            <a:r>
              <a:rPr lang="en-US" altLang="en-US" sz="3200" b="1" dirty="0">
                <a:solidFill>
                  <a:schemeClr val="bg1"/>
                </a:solidFill>
                <a:latin typeface="Calibri" panose="020F0502020204030204" pitchFamily="34" charset="0"/>
              </a:rPr>
              <a:t> and </a:t>
            </a:r>
            <a:r>
              <a:rPr lang="en-US" altLang="en-US" sz="3200" b="1" dirty="0">
                <a:solidFill>
                  <a:srgbClr val="FF0000"/>
                </a:solidFill>
                <a:latin typeface="Calibri" panose="020F0502020204030204" pitchFamily="34" charset="0"/>
              </a:rPr>
              <a:t>BAD</a:t>
            </a:r>
            <a:r>
              <a:rPr lang="en-US" altLang="en-US" sz="3200" b="1" dirty="0">
                <a:solidFill>
                  <a:schemeClr val="bg1"/>
                </a:solidFill>
                <a:latin typeface="Calibri" panose="020F0502020204030204" pitchFamily="34" charset="0"/>
              </a:rPr>
              <a:t> </a:t>
            </a:r>
            <a:r>
              <a:rPr lang="en-US" altLang="en-US" sz="3200" b="1" dirty="0">
                <a:solidFill>
                  <a:srgbClr val="FFFF00"/>
                </a:solidFill>
                <a:latin typeface="Calibri" panose="020F0502020204030204" pitchFamily="34" charset="0"/>
              </a:rPr>
              <a:t>HATE</a:t>
            </a:r>
          </a:p>
        </p:txBody>
      </p:sp>
      <p:cxnSp>
        <p:nvCxnSpPr>
          <p:cNvPr id="9" name="Straight Connector 8">
            <a:extLst>
              <a:ext uri="{FF2B5EF4-FFF2-40B4-BE49-F238E27FC236}">
                <a16:creationId xmlns:a16="http://schemas.microsoft.com/office/drawing/2014/main" id="{9CBD508E-BDAD-4C7E-9BE6-82CB0A1F1A0B}"/>
              </a:ext>
            </a:extLst>
          </p:cNvPr>
          <p:cNvCxnSpPr>
            <a:cxnSpLocks/>
          </p:cNvCxnSpPr>
          <p:nvPr/>
        </p:nvCxnSpPr>
        <p:spPr>
          <a:xfrm>
            <a:off x="1905000" y="2459772"/>
            <a:ext cx="842198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8176A9C-2626-4A59-99B9-03B023018007}"/>
              </a:ext>
            </a:extLst>
          </p:cNvPr>
          <p:cNvGrpSpPr/>
          <p:nvPr/>
        </p:nvGrpSpPr>
        <p:grpSpPr>
          <a:xfrm>
            <a:off x="2004715" y="1752600"/>
            <a:ext cx="8358485" cy="4800600"/>
            <a:chOff x="480715" y="2085675"/>
            <a:chExt cx="8358485" cy="4800600"/>
          </a:xfrm>
        </p:grpSpPr>
        <p:sp>
          <p:nvSpPr>
            <p:cNvPr id="12" name="TextBox 1">
              <a:extLst>
                <a:ext uri="{FF2B5EF4-FFF2-40B4-BE49-F238E27FC236}">
                  <a16:creationId xmlns:a16="http://schemas.microsoft.com/office/drawing/2014/main" id="{0E00E3F7-E2C5-4C3F-8BBF-5C991D5A219E}"/>
                </a:ext>
              </a:extLst>
            </p:cNvPr>
            <p:cNvSpPr txBox="1">
              <a:spLocks noChangeArrowheads="1"/>
            </p:cNvSpPr>
            <p:nvPr/>
          </p:nvSpPr>
          <p:spPr bwMode="auto">
            <a:xfrm>
              <a:off x="4955878" y="2792847"/>
              <a:ext cx="168315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FF00"/>
                  </a:solidFill>
                  <a:latin typeface="Calibri" panose="020F0502020204030204" pitchFamily="34" charset="0"/>
                </a:rPr>
                <a:t>Good</a:t>
              </a:r>
            </a:p>
            <a:p>
              <a:pPr eaLnBrk="1" hangingPunct="1"/>
              <a:r>
                <a:rPr lang="en-US" altLang="en-US" sz="2000" dirty="0">
                  <a:solidFill>
                    <a:srgbClr val="00FF00"/>
                  </a:solidFill>
                  <a:latin typeface="Calibri" panose="020F0502020204030204" pitchFamily="34" charset="0"/>
                </a:rPr>
                <a:t>Light</a:t>
              </a:r>
            </a:p>
            <a:p>
              <a:pPr eaLnBrk="1" hangingPunct="1"/>
              <a:r>
                <a:rPr lang="en-US" altLang="en-US" sz="2000" dirty="0">
                  <a:solidFill>
                    <a:srgbClr val="00FF00"/>
                  </a:solidFill>
                  <a:latin typeface="Calibri" panose="020F0502020204030204" pitchFamily="34" charset="0"/>
                </a:rPr>
                <a:t>Sweet</a:t>
              </a:r>
            </a:p>
            <a:p>
              <a:pPr eaLnBrk="1" hangingPunct="1"/>
              <a:r>
                <a:rPr lang="en-US" altLang="en-US" sz="2000" dirty="0">
                  <a:solidFill>
                    <a:srgbClr val="00FF00"/>
                  </a:solidFill>
                  <a:latin typeface="Calibri" panose="020F0502020204030204" pitchFamily="34" charset="0"/>
                </a:rPr>
                <a:t>Life</a:t>
              </a:r>
            </a:p>
            <a:p>
              <a:pPr eaLnBrk="1" hangingPunct="1"/>
              <a:r>
                <a:rPr lang="en-US" altLang="en-US" sz="2000" dirty="0">
                  <a:solidFill>
                    <a:srgbClr val="00FF00"/>
                  </a:solidFill>
                  <a:latin typeface="Calibri" panose="020F0502020204030204" pitchFamily="34" charset="0"/>
                </a:rPr>
                <a:t>Pleasure</a:t>
              </a:r>
            </a:p>
            <a:p>
              <a:pPr eaLnBrk="1" hangingPunct="1"/>
              <a:r>
                <a:rPr lang="en-US" altLang="en-US" sz="2000" dirty="0">
                  <a:solidFill>
                    <a:srgbClr val="00FF00"/>
                  </a:solidFill>
                  <a:latin typeface="Calibri" panose="020F0502020204030204" pitchFamily="34" charset="0"/>
                </a:rPr>
                <a:t>Joy</a:t>
              </a:r>
            </a:p>
            <a:p>
              <a:pPr eaLnBrk="1" hangingPunct="1"/>
              <a:r>
                <a:rPr lang="en-US" altLang="en-US" sz="2000" dirty="0">
                  <a:solidFill>
                    <a:srgbClr val="00FF00"/>
                  </a:solidFill>
                  <a:latin typeface="Calibri" panose="020F0502020204030204" pitchFamily="34" charset="0"/>
                </a:rPr>
                <a:t>Happiness</a:t>
              </a:r>
            </a:p>
            <a:p>
              <a:pPr eaLnBrk="1" hangingPunct="1"/>
              <a:r>
                <a:rPr lang="en-US" altLang="en-US" sz="2000" dirty="0">
                  <a:solidFill>
                    <a:srgbClr val="00FF00"/>
                  </a:solidFill>
                  <a:latin typeface="Calibri" panose="020F0502020204030204" pitchFamily="34" charset="0"/>
                </a:rPr>
                <a:t>Righteousness</a:t>
              </a:r>
            </a:p>
            <a:p>
              <a:pPr eaLnBrk="1" hangingPunct="1"/>
              <a:r>
                <a:rPr lang="en-US" altLang="en-US" sz="2000" dirty="0">
                  <a:solidFill>
                    <a:srgbClr val="00FF00"/>
                  </a:solidFill>
                  <a:latin typeface="Calibri" panose="020F0502020204030204" pitchFamily="34" charset="0"/>
                </a:rPr>
                <a:t>Justice</a:t>
              </a:r>
            </a:p>
            <a:p>
              <a:pPr eaLnBrk="1" hangingPunct="1"/>
              <a:r>
                <a:rPr lang="en-US" altLang="en-US" sz="2000" dirty="0">
                  <a:solidFill>
                    <a:srgbClr val="00FF00"/>
                  </a:solidFill>
                  <a:latin typeface="Calibri" panose="020F0502020204030204" pitchFamily="34" charset="0"/>
                </a:rPr>
                <a:t>Peace</a:t>
              </a:r>
            </a:p>
            <a:p>
              <a:pPr eaLnBrk="1" hangingPunct="1"/>
              <a:r>
                <a:rPr lang="en-US" altLang="en-US" sz="2000" dirty="0">
                  <a:solidFill>
                    <a:srgbClr val="00FF00"/>
                  </a:solidFill>
                  <a:latin typeface="Calibri" panose="020F0502020204030204" pitchFamily="34" charset="0"/>
                </a:rPr>
                <a:t>Charity</a:t>
              </a:r>
            </a:p>
            <a:p>
              <a:pPr eaLnBrk="1" hangingPunct="1"/>
              <a:r>
                <a:rPr lang="en-US" altLang="en-US" sz="2000" dirty="0">
                  <a:solidFill>
                    <a:srgbClr val="00FF00"/>
                  </a:solidFill>
                  <a:latin typeface="Calibri" panose="020F0502020204030204" pitchFamily="34" charset="0"/>
                </a:rPr>
                <a:t>Benevolence</a:t>
              </a:r>
            </a:p>
            <a:p>
              <a:pPr eaLnBrk="1" hangingPunct="1"/>
              <a:r>
                <a:rPr lang="en-US" altLang="en-US" sz="2000" dirty="0">
                  <a:solidFill>
                    <a:srgbClr val="00FF00"/>
                  </a:solidFill>
                  <a:latin typeface="Calibri" panose="020F0502020204030204" pitchFamily="34" charset="0"/>
                </a:rPr>
                <a:t>Truth</a:t>
              </a:r>
            </a:p>
          </p:txBody>
        </p:sp>
        <p:sp>
          <p:nvSpPr>
            <p:cNvPr id="13" name="TextBox 2">
              <a:extLst>
                <a:ext uri="{FF2B5EF4-FFF2-40B4-BE49-F238E27FC236}">
                  <a16:creationId xmlns:a16="http://schemas.microsoft.com/office/drawing/2014/main" id="{6A2D1695-22A4-435A-BEC4-68E6B8C72005}"/>
                </a:ext>
              </a:extLst>
            </p:cNvPr>
            <p:cNvSpPr txBox="1">
              <a:spLocks noChangeArrowheads="1"/>
            </p:cNvSpPr>
            <p:nvPr/>
          </p:nvSpPr>
          <p:spPr bwMode="auto">
            <a:xfrm>
              <a:off x="7318078" y="2792847"/>
              <a:ext cx="152112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00FF00"/>
                  </a:solidFill>
                  <a:latin typeface="Calibri" panose="020F0502020204030204" pitchFamily="34" charset="0"/>
                </a:rPr>
                <a:t>Evil</a:t>
              </a:r>
            </a:p>
            <a:p>
              <a:pPr eaLnBrk="1" hangingPunct="1"/>
              <a:r>
                <a:rPr lang="en-US" altLang="en-US" sz="2000" dirty="0">
                  <a:solidFill>
                    <a:srgbClr val="00FF00"/>
                  </a:solidFill>
                  <a:latin typeface="Calibri" panose="020F0502020204030204" pitchFamily="34" charset="0"/>
                </a:rPr>
                <a:t>Darkness</a:t>
              </a:r>
            </a:p>
            <a:p>
              <a:pPr eaLnBrk="1" hangingPunct="1"/>
              <a:r>
                <a:rPr lang="en-US" altLang="en-US" sz="2000" dirty="0">
                  <a:solidFill>
                    <a:srgbClr val="00FF00"/>
                  </a:solidFill>
                  <a:latin typeface="Calibri" panose="020F0502020204030204" pitchFamily="34" charset="0"/>
                </a:rPr>
                <a:t>Bitter</a:t>
              </a:r>
            </a:p>
            <a:p>
              <a:pPr eaLnBrk="1" hangingPunct="1"/>
              <a:r>
                <a:rPr lang="en-US" altLang="en-US" sz="2000" dirty="0">
                  <a:solidFill>
                    <a:srgbClr val="00FF00"/>
                  </a:solidFill>
                  <a:latin typeface="Calibri" panose="020F0502020204030204" pitchFamily="34" charset="0"/>
                </a:rPr>
                <a:t>Death</a:t>
              </a:r>
            </a:p>
            <a:p>
              <a:pPr eaLnBrk="1" hangingPunct="1"/>
              <a:r>
                <a:rPr lang="en-US" altLang="en-US" sz="2000" dirty="0">
                  <a:solidFill>
                    <a:srgbClr val="00FF00"/>
                  </a:solidFill>
                  <a:latin typeface="Calibri" panose="020F0502020204030204" pitchFamily="34" charset="0"/>
                </a:rPr>
                <a:t>Pain</a:t>
              </a:r>
            </a:p>
            <a:p>
              <a:pPr eaLnBrk="1" hangingPunct="1"/>
              <a:r>
                <a:rPr lang="en-US" altLang="en-US" sz="2000" dirty="0">
                  <a:solidFill>
                    <a:srgbClr val="00FF00"/>
                  </a:solidFill>
                  <a:latin typeface="Calibri" panose="020F0502020204030204" pitchFamily="34" charset="0"/>
                </a:rPr>
                <a:t>Sorrow</a:t>
              </a:r>
            </a:p>
            <a:p>
              <a:pPr eaLnBrk="1" hangingPunct="1"/>
              <a:r>
                <a:rPr lang="en-US" altLang="en-US" sz="2000" dirty="0">
                  <a:solidFill>
                    <a:srgbClr val="00FF00"/>
                  </a:solidFill>
                  <a:latin typeface="Calibri" panose="020F0502020204030204" pitchFamily="34" charset="0"/>
                </a:rPr>
                <a:t>Misery</a:t>
              </a:r>
            </a:p>
            <a:p>
              <a:pPr eaLnBrk="1" hangingPunct="1"/>
              <a:r>
                <a:rPr lang="en-US" altLang="en-US" sz="2000" dirty="0">
                  <a:solidFill>
                    <a:srgbClr val="00FF00"/>
                  </a:solidFill>
                  <a:latin typeface="Calibri" panose="020F0502020204030204" pitchFamily="34" charset="0"/>
                </a:rPr>
                <a:t>Wickedness</a:t>
              </a:r>
            </a:p>
            <a:p>
              <a:pPr eaLnBrk="1" hangingPunct="1"/>
              <a:r>
                <a:rPr lang="en-US" altLang="en-US" sz="2000" dirty="0">
                  <a:solidFill>
                    <a:srgbClr val="00FF00"/>
                  </a:solidFill>
                  <a:latin typeface="Calibri" panose="020F0502020204030204" pitchFamily="34" charset="0"/>
                </a:rPr>
                <a:t>Injustice</a:t>
              </a:r>
            </a:p>
            <a:p>
              <a:pPr eaLnBrk="1" hangingPunct="1"/>
              <a:r>
                <a:rPr lang="en-US" altLang="en-US" sz="2000" dirty="0">
                  <a:solidFill>
                    <a:srgbClr val="00FF00"/>
                  </a:solidFill>
                  <a:latin typeface="Calibri" panose="020F0502020204030204" pitchFamily="34" charset="0"/>
                </a:rPr>
                <a:t>War</a:t>
              </a:r>
            </a:p>
            <a:p>
              <a:pPr eaLnBrk="1" hangingPunct="1"/>
              <a:r>
                <a:rPr lang="en-US" altLang="en-US" sz="2000" dirty="0">
                  <a:solidFill>
                    <a:srgbClr val="00FF00"/>
                  </a:solidFill>
                  <a:latin typeface="Calibri" panose="020F0502020204030204" pitchFamily="34" charset="0"/>
                </a:rPr>
                <a:t>Enmity</a:t>
              </a:r>
            </a:p>
            <a:p>
              <a:pPr eaLnBrk="1" hangingPunct="1"/>
              <a:r>
                <a:rPr lang="en-US" altLang="en-US" sz="2000" dirty="0">
                  <a:solidFill>
                    <a:srgbClr val="00FF00"/>
                  </a:solidFill>
                  <a:latin typeface="Calibri" panose="020F0502020204030204" pitchFamily="34" charset="0"/>
                </a:rPr>
                <a:t>Malevolence</a:t>
              </a:r>
            </a:p>
            <a:p>
              <a:pPr eaLnBrk="1" hangingPunct="1"/>
              <a:r>
                <a:rPr lang="en-US" altLang="en-US" sz="2000" dirty="0">
                  <a:solidFill>
                    <a:srgbClr val="00FF00"/>
                  </a:solidFill>
                  <a:latin typeface="Calibri" panose="020F0502020204030204" pitchFamily="34" charset="0"/>
                </a:rPr>
                <a:t>Falsehood</a:t>
              </a:r>
            </a:p>
          </p:txBody>
        </p:sp>
        <p:cxnSp>
          <p:nvCxnSpPr>
            <p:cNvPr id="14" name="Straight Connector 6">
              <a:extLst>
                <a:ext uri="{FF2B5EF4-FFF2-40B4-BE49-F238E27FC236}">
                  <a16:creationId xmlns:a16="http://schemas.microsoft.com/office/drawing/2014/main" id="{167255E1-42CD-4859-9FB3-989C90149CEE}"/>
                </a:ext>
              </a:extLst>
            </p:cNvPr>
            <p:cNvCxnSpPr>
              <a:cxnSpLocks noChangeShapeType="1"/>
            </p:cNvCxnSpPr>
            <p:nvPr/>
          </p:nvCxnSpPr>
          <p:spPr bwMode="auto">
            <a:xfrm>
              <a:off x="4572000" y="2891133"/>
              <a:ext cx="1" cy="3966867"/>
            </a:xfrm>
            <a:prstGeom prst="line">
              <a:avLst/>
            </a:prstGeom>
            <a:noFill/>
            <a:ln w="57150" algn="ctr">
              <a:solidFill>
                <a:schemeClr val="bg1"/>
              </a:solidFill>
              <a:prstDash val="dash"/>
              <a:round/>
              <a:headEnd/>
              <a:tailEnd/>
            </a:ln>
            <a:extLst>
              <a:ext uri="{909E8E84-426E-40DD-AFC4-6F175D3DCCD1}">
                <a14:hiddenFill xmlns:a14="http://schemas.microsoft.com/office/drawing/2010/main">
                  <a:noFill/>
                </a14:hiddenFill>
              </a:ext>
            </a:extLst>
          </p:spPr>
        </p:cxnSp>
        <p:sp>
          <p:nvSpPr>
            <p:cNvPr id="15" name="TextBox 5">
              <a:extLst>
                <a:ext uri="{FF2B5EF4-FFF2-40B4-BE49-F238E27FC236}">
                  <a16:creationId xmlns:a16="http://schemas.microsoft.com/office/drawing/2014/main" id="{09F56CA0-1682-4DFB-8FAA-A6BE56E46DE8}"/>
                </a:ext>
              </a:extLst>
            </p:cNvPr>
            <p:cNvSpPr txBox="1">
              <a:spLocks noChangeArrowheads="1"/>
            </p:cNvSpPr>
            <p:nvPr/>
          </p:nvSpPr>
          <p:spPr bwMode="auto">
            <a:xfrm>
              <a:off x="7470478" y="2085675"/>
              <a:ext cx="1165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00FF00"/>
                  </a:solidFill>
                  <a:latin typeface="+mn-lt"/>
                </a:rPr>
                <a:t>Hate</a:t>
              </a:r>
            </a:p>
          </p:txBody>
        </p:sp>
        <p:sp>
          <p:nvSpPr>
            <p:cNvPr id="16" name="TextBox 12">
              <a:extLst>
                <a:ext uri="{FF2B5EF4-FFF2-40B4-BE49-F238E27FC236}">
                  <a16:creationId xmlns:a16="http://schemas.microsoft.com/office/drawing/2014/main" id="{A6DD3558-01E2-4E79-A9E3-D76E3161B69C}"/>
                </a:ext>
              </a:extLst>
            </p:cNvPr>
            <p:cNvSpPr txBox="1">
              <a:spLocks noChangeArrowheads="1"/>
            </p:cNvSpPr>
            <p:nvPr/>
          </p:nvSpPr>
          <p:spPr bwMode="auto">
            <a:xfrm>
              <a:off x="5120508" y="2085675"/>
              <a:ext cx="11520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00FF00"/>
                  </a:solidFill>
                  <a:latin typeface="+mn-lt"/>
                </a:rPr>
                <a:t>Love</a:t>
              </a:r>
            </a:p>
          </p:txBody>
        </p:sp>
        <p:cxnSp>
          <p:nvCxnSpPr>
            <p:cNvPr id="17" name="Straight Connector 16">
              <a:extLst>
                <a:ext uri="{FF2B5EF4-FFF2-40B4-BE49-F238E27FC236}">
                  <a16:creationId xmlns:a16="http://schemas.microsoft.com/office/drawing/2014/main" id="{B9FB3EA6-EE78-43E4-AB3B-8A9355D981A6}"/>
                </a:ext>
              </a:extLst>
            </p:cNvPr>
            <p:cNvCxnSpPr/>
            <p:nvPr/>
          </p:nvCxnSpPr>
          <p:spPr>
            <a:xfrm flipH="1">
              <a:off x="2209800" y="2792847"/>
              <a:ext cx="13493" cy="39668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E04779-A83F-4E73-9E0E-369F7A2A2CE5}"/>
                </a:ext>
              </a:extLst>
            </p:cNvPr>
            <p:cNvCxnSpPr/>
            <p:nvPr/>
          </p:nvCxnSpPr>
          <p:spPr>
            <a:xfrm flipH="1">
              <a:off x="7000875" y="2792847"/>
              <a:ext cx="9526" cy="39624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5">
              <a:extLst>
                <a:ext uri="{FF2B5EF4-FFF2-40B4-BE49-F238E27FC236}">
                  <a16:creationId xmlns:a16="http://schemas.microsoft.com/office/drawing/2014/main" id="{D97E2D3D-1020-4DD1-9CA8-AA8ED9A68C07}"/>
                </a:ext>
              </a:extLst>
            </p:cNvPr>
            <p:cNvSpPr txBox="1">
              <a:spLocks noChangeArrowheads="1"/>
            </p:cNvSpPr>
            <p:nvPr/>
          </p:nvSpPr>
          <p:spPr bwMode="auto">
            <a:xfrm>
              <a:off x="480715" y="2085675"/>
              <a:ext cx="118673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FF0000"/>
                  </a:solidFill>
                  <a:latin typeface="+mn-lt"/>
                </a:rPr>
                <a:t>Hate</a:t>
              </a:r>
            </a:p>
          </p:txBody>
        </p:sp>
        <p:sp>
          <p:nvSpPr>
            <p:cNvPr id="20" name="TextBox 16">
              <a:extLst>
                <a:ext uri="{FF2B5EF4-FFF2-40B4-BE49-F238E27FC236}">
                  <a16:creationId xmlns:a16="http://schemas.microsoft.com/office/drawing/2014/main" id="{ACDB81EE-4865-4926-BA30-C43A1493EB12}"/>
                </a:ext>
              </a:extLst>
            </p:cNvPr>
            <p:cNvSpPr txBox="1">
              <a:spLocks noChangeArrowheads="1"/>
            </p:cNvSpPr>
            <p:nvPr/>
          </p:nvSpPr>
          <p:spPr bwMode="auto">
            <a:xfrm>
              <a:off x="2776240" y="2085675"/>
              <a:ext cx="11520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a:solidFill>
                    <a:srgbClr val="FF0000"/>
                  </a:solidFill>
                  <a:latin typeface="+mn-lt"/>
                </a:rPr>
                <a:t>Love</a:t>
              </a:r>
            </a:p>
          </p:txBody>
        </p:sp>
        <p:sp>
          <p:nvSpPr>
            <p:cNvPr id="21" name="TextBox 11">
              <a:extLst>
                <a:ext uri="{FF2B5EF4-FFF2-40B4-BE49-F238E27FC236}">
                  <a16:creationId xmlns:a16="http://schemas.microsoft.com/office/drawing/2014/main" id="{57495475-C8E0-4F22-8624-CDB18EE74D58}"/>
                </a:ext>
              </a:extLst>
            </p:cNvPr>
            <p:cNvSpPr txBox="1">
              <a:spLocks noChangeArrowheads="1"/>
            </p:cNvSpPr>
            <p:nvPr/>
          </p:nvSpPr>
          <p:spPr bwMode="auto">
            <a:xfrm>
              <a:off x="2822278" y="2792847"/>
              <a:ext cx="152112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0000"/>
                  </a:solidFill>
                  <a:latin typeface="Calibri" panose="020F0502020204030204" pitchFamily="34" charset="0"/>
                </a:rPr>
                <a:t>Evil</a:t>
              </a:r>
            </a:p>
            <a:p>
              <a:pPr eaLnBrk="1" hangingPunct="1"/>
              <a:r>
                <a:rPr lang="en-US" altLang="en-US" sz="2000" dirty="0">
                  <a:solidFill>
                    <a:srgbClr val="FF0000"/>
                  </a:solidFill>
                  <a:latin typeface="Calibri" panose="020F0502020204030204" pitchFamily="34" charset="0"/>
                </a:rPr>
                <a:t>Darkness</a:t>
              </a:r>
            </a:p>
            <a:p>
              <a:pPr eaLnBrk="1" hangingPunct="1"/>
              <a:r>
                <a:rPr lang="en-US" altLang="en-US" sz="2000" dirty="0">
                  <a:solidFill>
                    <a:srgbClr val="FF0000"/>
                  </a:solidFill>
                  <a:latin typeface="Calibri" panose="020F0502020204030204" pitchFamily="34" charset="0"/>
                </a:rPr>
                <a:t>Bitter</a:t>
              </a:r>
            </a:p>
            <a:p>
              <a:pPr eaLnBrk="1" hangingPunct="1"/>
              <a:r>
                <a:rPr lang="en-US" altLang="en-US" sz="2000" dirty="0">
                  <a:solidFill>
                    <a:srgbClr val="FF0000"/>
                  </a:solidFill>
                  <a:latin typeface="Calibri" panose="020F0502020204030204" pitchFamily="34" charset="0"/>
                </a:rPr>
                <a:t>Death</a:t>
              </a:r>
            </a:p>
            <a:p>
              <a:pPr eaLnBrk="1" hangingPunct="1"/>
              <a:r>
                <a:rPr lang="en-US" altLang="en-US" sz="2000" dirty="0">
                  <a:solidFill>
                    <a:srgbClr val="FF0000"/>
                  </a:solidFill>
                  <a:latin typeface="Calibri" panose="020F0502020204030204" pitchFamily="34" charset="0"/>
                </a:rPr>
                <a:t>Pain</a:t>
              </a:r>
            </a:p>
            <a:p>
              <a:pPr eaLnBrk="1" hangingPunct="1"/>
              <a:r>
                <a:rPr lang="en-US" altLang="en-US" sz="2000" dirty="0">
                  <a:solidFill>
                    <a:srgbClr val="FF0000"/>
                  </a:solidFill>
                  <a:latin typeface="Calibri" panose="020F0502020204030204" pitchFamily="34" charset="0"/>
                </a:rPr>
                <a:t>Sorrow</a:t>
              </a:r>
            </a:p>
            <a:p>
              <a:pPr eaLnBrk="1" hangingPunct="1"/>
              <a:r>
                <a:rPr lang="en-US" altLang="en-US" sz="2000" dirty="0">
                  <a:solidFill>
                    <a:srgbClr val="FF0000"/>
                  </a:solidFill>
                  <a:latin typeface="Calibri" panose="020F0502020204030204" pitchFamily="34" charset="0"/>
                </a:rPr>
                <a:t>Misery</a:t>
              </a:r>
            </a:p>
            <a:p>
              <a:pPr eaLnBrk="1" hangingPunct="1"/>
              <a:r>
                <a:rPr lang="en-US" altLang="en-US" sz="2000" dirty="0">
                  <a:solidFill>
                    <a:srgbClr val="FF0000"/>
                  </a:solidFill>
                  <a:latin typeface="Calibri" panose="020F0502020204030204" pitchFamily="34" charset="0"/>
                </a:rPr>
                <a:t>Wickedness</a:t>
              </a:r>
            </a:p>
            <a:p>
              <a:pPr eaLnBrk="1" hangingPunct="1"/>
              <a:r>
                <a:rPr lang="en-US" altLang="en-US" sz="2000" dirty="0">
                  <a:solidFill>
                    <a:srgbClr val="FF0000"/>
                  </a:solidFill>
                  <a:latin typeface="Calibri" panose="020F0502020204030204" pitchFamily="34" charset="0"/>
                </a:rPr>
                <a:t>Injustice</a:t>
              </a:r>
            </a:p>
            <a:p>
              <a:pPr eaLnBrk="1" hangingPunct="1"/>
              <a:r>
                <a:rPr lang="en-US" altLang="en-US" sz="2000" dirty="0">
                  <a:solidFill>
                    <a:srgbClr val="FF0000"/>
                  </a:solidFill>
                  <a:latin typeface="Calibri" panose="020F0502020204030204" pitchFamily="34" charset="0"/>
                </a:rPr>
                <a:t>War</a:t>
              </a:r>
            </a:p>
            <a:p>
              <a:pPr eaLnBrk="1" hangingPunct="1"/>
              <a:r>
                <a:rPr lang="en-US" altLang="en-US" sz="2000" dirty="0">
                  <a:solidFill>
                    <a:srgbClr val="FF0000"/>
                  </a:solidFill>
                  <a:latin typeface="Calibri" panose="020F0502020204030204" pitchFamily="34" charset="0"/>
                </a:rPr>
                <a:t>Enmity</a:t>
              </a:r>
            </a:p>
            <a:p>
              <a:pPr eaLnBrk="1" hangingPunct="1"/>
              <a:r>
                <a:rPr lang="en-US" altLang="en-US" sz="2000" dirty="0">
                  <a:solidFill>
                    <a:srgbClr val="FF0000"/>
                  </a:solidFill>
                  <a:latin typeface="Calibri" panose="020F0502020204030204" pitchFamily="34" charset="0"/>
                </a:rPr>
                <a:t>Malevolence</a:t>
              </a:r>
            </a:p>
            <a:p>
              <a:pPr eaLnBrk="1" hangingPunct="1"/>
              <a:r>
                <a:rPr lang="en-US" altLang="en-US" sz="2000" dirty="0">
                  <a:solidFill>
                    <a:srgbClr val="FF0000"/>
                  </a:solidFill>
                  <a:latin typeface="Calibri" panose="020F0502020204030204" pitchFamily="34" charset="0"/>
                </a:rPr>
                <a:t>Falsehood</a:t>
              </a:r>
            </a:p>
          </p:txBody>
        </p:sp>
        <p:sp>
          <p:nvSpPr>
            <p:cNvPr id="22" name="TextBox 9">
              <a:extLst>
                <a:ext uri="{FF2B5EF4-FFF2-40B4-BE49-F238E27FC236}">
                  <a16:creationId xmlns:a16="http://schemas.microsoft.com/office/drawing/2014/main" id="{1D2DB17E-B3AB-4A1A-97C0-B7898C10FA1E}"/>
                </a:ext>
              </a:extLst>
            </p:cNvPr>
            <p:cNvSpPr txBox="1">
              <a:spLocks noChangeArrowheads="1"/>
            </p:cNvSpPr>
            <p:nvPr/>
          </p:nvSpPr>
          <p:spPr bwMode="auto">
            <a:xfrm>
              <a:off x="496590" y="2792847"/>
              <a:ext cx="168315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dirty="0">
                  <a:solidFill>
                    <a:srgbClr val="FF0000"/>
                  </a:solidFill>
                  <a:latin typeface="Calibri" panose="020F0502020204030204" pitchFamily="34" charset="0"/>
                </a:rPr>
                <a:t>Good</a:t>
              </a:r>
            </a:p>
            <a:p>
              <a:pPr eaLnBrk="1" hangingPunct="1"/>
              <a:r>
                <a:rPr lang="en-US" altLang="en-US" sz="2000" dirty="0">
                  <a:solidFill>
                    <a:srgbClr val="FF0000"/>
                  </a:solidFill>
                  <a:latin typeface="Calibri" panose="020F0502020204030204" pitchFamily="34" charset="0"/>
                </a:rPr>
                <a:t>Light</a:t>
              </a:r>
            </a:p>
            <a:p>
              <a:pPr eaLnBrk="1" hangingPunct="1"/>
              <a:r>
                <a:rPr lang="en-US" altLang="en-US" sz="2000" dirty="0">
                  <a:solidFill>
                    <a:srgbClr val="FF0000"/>
                  </a:solidFill>
                  <a:latin typeface="Calibri" panose="020F0502020204030204" pitchFamily="34" charset="0"/>
                </a:rPr>
                <a:t>Sweet</a:t>
              </a:r>
            </a:p>
            <a:p>
              <a:pPr eaLnBrk="1" hangingPunct="1"/>
              <a:r>
                <a:rPr lang="en-US" altLang="en-US" sz="2000" dirty="0">
                  <a:solidFill>
                    <a:srgbClr val="FF0000"/>
                  </a:solidFill>
                  <a:latin typeface="Calibri" panose="020F0502020204030204" pitchFamily="34" charset="0"/>
                </a:rPr>
                <a:t>Life</a:t>
              </a:r>
            </a:p>
            <a:p>
              <a:pPr eaLnBrk="1" hangingPunct="1"/>
              <a:r>
                <a:rPr lang="en-US" altLang="en-US" sz="2000" dirty="0">
                  <a:solidFill>
                    <a:srgbClr val="FF0000"/>
                  </a:solidFill>
                  <a:latin typeface="Calibri" panose="020F0502020204030204" pitchFamily="34" charset="0"/>
                </a:rPr>
                <a:t>Pleasure</a:t>
              </a:r>
            </a:p>
            <a:p>
              <a:pPr eaLnBrk="1" hangingPunct="1"/>
              <a:r>
                <a:rPr lang="en-US" altLang="en-US" sz="2000" dirty="0">
                  <a:solidFill>
                    <a:srgbClr val="FF0000"/>
                  </a:solidFill>
                  <a:latin typeface="Calibri" panose="020F0502020204030204" pitchFamily="34" charset="0"/>
                </a:rPr>
                <a:t>Joy</a:t>
              </a:r>
            </a:p>
            <a:p>
              <a:pPr eaLnBrk="1" hangingPunct="1"/>
              <a:r>
                <a:rPr lang="en-US" altLang="en-US" sz="2000" dirty="0">
                  <a:solidFill>
                    <a:srgbClr val="FF0000"/>
                  </a:solidFill>
                  <a:latin typeface="Calibri" panose="020F0502020204030204" pitchFamily="34" charset="0"/>
                </a:rPr>
                <a:t>Happiness</a:t>
              </a:r>
            </a:p>
            <a:p>
              <a:pPr eaLnBrk="1" hangingPunct="1"/>
              <a:r>
                <a:rPr lang="en-US" altLang="en-US" sz="2000" dirty="0">
                  <a:solidFill>
                    <a:srgbClr val="FF0000"/>
                  </a:solidFill>
                  <a:latin typeface="Calibri" panose="020F0502020204030204" pitchFamily="34" charset="0"/>
                </a:rPr>
                <a:t>Righteousness</a:t>
              </a:r>
            </a:p>
            <a:p>
              <a:pPr eaLnBrk="1" hangingPunct="1"/>
              <a:r>
                <a:rPr lang="en-US" altLang="en-US" sz="2000" dirty="0">
                  <a:solidFill>
                    <a:srgbClr val="FF0000"/>
                  </a:solidFill>
                  <a:latin typeface="Calibri" panose="020F0502020204030204" pitchFamily="34" charset="0"/>
                </a:rPr>
                <a:t>Justice</a:t>
              </a:r>
            </a:p>
            <a:p>
              <a:pPr eaLnBrk="1" hangingPunct="1"/>
              <a:r>
                <a:rPr lang="en-US" altLang="en-US" sz="2000" dirty="0">
                  <a:solidFill>
                    <a:srgbClr val="FF0000"/>
                  </a:solidFill>
                  <a:latin typeface="Calibri" panose="020F0502020204030204" pitchFamily="34" charset="0"/>
                </a:rPr>
                <a:t>Peace</a:t>
              </a:r>
            </a:p>
            <a:p>
              <a:pPr eaLnBrk="1" hangingPunct="1"/>
              <a:r>
                <a:rPr lang="en-US" altLang="en-US" sz="2000" dirty="0">
                  <a:solidFill>
                    <a:srgbClr val="FF0000"/>
                  </a:solidFill>
                  <a:latin typeface="Calibri" panose="020F0502020204030204" pitchFamily="34" charset="0"/>
                </a:rPr>
                <a:t>Charity</a:t>
              </a:r>
            </a:p>
            <a:p>
              <a:pPr eaLnBrk="1" hangingPunct="1"/>
              <a:r>
                <a:rPr lang="en-US" altLang="en-US" sz="2000" dirty="0">
                  <a:solidFill>
                    <a:srgbClr val="FF0000"/>
                  </a:solidFill>
                  <a:latin typeface="Calibri" panose="020F0502020204030204" pitchFamily="34" charset="0"/>
                </a:rPr>
                <a:t>Benevolence</a:t>
              </a:r>
            </a:p>
            <a:p>
              <a:pPr eaLnBrk="1" hangingPunct="1"/>
              <a:r>
                <a:rPr lang="en-US" altLang="en-US" sz="2000" dirty="0">
                  <a:solidFill>
                    <a:srgbClr val="FF0000"/>
                  </a:solidFill>
                  <a:latin typeface="Calibri" panose="020F0502020204030204" pitchFamily="34" charset="0"/>
                </a:rPr>
                <a:t>Truth</a:t>
              </a:r>
            </a:p>
          </p:txBody>
        </p:sp>
      </p:grpSp>
      <p:sp>
        <p:nvSpPr>
          <p:cNvPr id="23" name="TextBox 19">
            <a:extLst>
              <a:ext uri="{FF2B5EF4-FFF2-40B4-BE49-F238E27FC236}">
                <a16:creationId xmlns:a16="http://schemas.microsoft.com/office/drawing/2014/main" id="{B8B8E2A2-9E06-4223-B46A-4172BDEF978A}"/>
              </a:ext>
            </a:extLst>
          </p:cNvPr>
          <p:cNvSpPr txBox="1">
            <a:spLocks noChangeArrowheads="1"/>
          </p:cNvSpPr>
          <p:nvPr/>
        </p:nvSpPr>
        <p:spPr bwMode="auto">
          <a:xfrm>
            <a:off x="6607570" y="1371600"/>
            <a:ext cx="3603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00FF00"/>
                </a:solidFill>
                <a:latin typeface="Calibri" panose="020F0502020204030204" pitchFamily="34" charset="0"/>
              </a:rPr>
              <a:t>Christ-Like Love and Hatred</a:t>
            </a:r>
          </a:p>
        </p:txBody>
      </p:sp>
      <p:sp>
        <p:nvSpPr>
          <p:cNvPr id="24" name="TextBox 19">
            <a:extLst>
              <a:ext uri="{FF2B5EF4-FFF2-40B4-BE49-F238E27FC236}">
                <a16:creationId xmlns:a16="http://schemas.microsoft.com/office/drawing/2014/main" id="{F6BFCC4D-5A25-45F6-A736-428CCF1FEA9C}"/>
              </a:ext>
            </a:extLst>
          </p:cNvPr>
          <p:cNvSpPr txBox="1">
            <a:spLocks noChangeArrowheads="1"/>
          </p:cNvSpPr>
          <p:nvPr/>
        </p:nvSpPr>
        <p:spPr bwMode="auto">
          <a:xfrm>
            <a:off x="2213811" y="1407029"/>
            <a:ext cx="31963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0000"/>
                </a:solidFill>
                <a:latin typeface="Calibri" panose="020F0502020204030204" pitchFamily="34" charset="0"/>
              </a:rPr>
              <a:t>Satanic Love and Hatred</a:t>
            </a:r>
          </a:p>
        </p:txBody>
      </p:sp>
      <p:pic>
        <p:nvPicPr>
          <p:cNvPr id="25" name="Picture 24">
            <a:extLst>
              <a:ext uri="{FF2B5EF4-FFF2-40B4-BE49-F238E27FC236}">
                <a16:creationId xmlns:a16="http://schemas.microsoft.com/office/drawing/2014/main" id="{01F11653-B2B6-4F80-A8F4-713EAE0E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0" y="2768600"/>
            <a:ext cx="1549400" cy="1270000"/>
          </a:xfrm>
          <a:prstGeom prst="rect">
            <a:avLst/>
          </a:prstGeom>
        </p:spPr>
      </p:pic>
      <p:pic>
        <p:nvPicPr>
          <p:cNvPr id="26" name="Picture 25">
            <a:extLst>
              <a:ext uri="{FF2B5EF4-FFF2-40B4-BE49-F238E27FC236}">
                <a16:creationId xmlns:a16="http://schemas.microsoft.com/office/drawing/2014/main" id="{CA43569C-281F-46EC-BD34-72407AEAF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616200"/>
            <a:ext cx="1549400" cy="1270000"/>
          </a:xfrm>
          <a:prstGeom prst="rect">
            <a:avLst/>
          </a:prstGeom>
        </p:spPr>
      </p:pic>
    </p:spTree>
    <p:extLst>
      <p:ext uri="{BB962C8B-B14F-4D97-AF65-F5344CB8AC3E}">
        <p14:creationId xmlns:p14="http://schemas.microsoft.com/office/powerpoint/2010/main" val="12502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grpSp>
        <p:nvGrpSpPr>
          <p:cNvPr id="8" name="Group 7">
            <a:extLst>
              <a:ext uri="{FF2B5EF4-FFF2-40B4-BE49-F238E27FC236}">
                <a16:creationId xmlns:a16="http://schemas.microsoft.com/office/drawing/2014/main" id="{2A2DE7C8-B7D4-48B4-ACAA-5EE1A4C916A7}"/>
              </a:ext>
            </a:extLst>
          </p:cNvPr>
          <p:cNvGrpSpPr/>
          <p:nvPr/>
        </p:nvGrpSpPr>
        <p:grpSpPr>
          <a:xfrm>
            <a:off x="6553200" y="1889700"/>
            <a:ext cx="3068642" cy="4434900"/>
            <a:chOff x="4969544" y="1219200"/>
            <a:chExt cx="3505200" cy="5105400"/>
          </a:xfrm>
        </p:grpSpPr>
        <p:sp>
          <p:nvSpPr>
            <p:cNvPr id="9" name="Line 10">
              <a:extLst>
                <a:ext uri="{FF2B5EF4-FFF2-40B4-BE49-F238E27FC236}">
                  <a16:creationId xmlns:a16="http://schemas.microsoft.com/office/drawing/2014/main" id="{11F5E3C5-13F7-42FB-8152-5DBED9E70E9B}"/>
                </a:ext>
              </a:extLst>
            </p:cNvPr>
            <p:cNvSpPr>
              <a:spLocks noChangeShapeType="1"/>
            </p:cNvSpPr>
            <p:nvPr/>
          </p:nvSpPr>
          <p:spPr bwMode="auto">
            <a:xfrm>
              <a:off x="4969544" y="1219200"/>
              <a:ext cx="35052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a:extLst>
                <a:ext uri="{FF2B5EF4-FFF2-40B4-BE49-F238E27FC236}">
                  <a16:creationId xmlns:a16="http://schemas.microsoft.com/office/drawing/2014/main" id="{A0BCC1E2-E8E5-4870-9B9C-EACE5CCE0D02}"/>
                </a:ext>
              </a:extLst>
            </p:cNvPr>
            <p:cNvSpPr>
              <a:spLocks noChangeShapeType="1"/>
            </p:cNvSpPr>
            <p:nvPr/>
          </p:nvSpPr>
          <p:spPr bwMode="auto">
            <a:xfrm>
              <a:off x="4969544" y="63246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5">
              <a:extLst>
                <a:ext uri="{FF2B5EF4-FFF2-40B4-BE49-F238E27FC236}">
                  <a16:creationId xmlns:a16="http://schemas.microsoft.com/office/drawing/2014/main" id="{A8885552-A05E-476C-B52D-EFDD3EA3461C}"/>
                </a:ext>
              </a:extLst>
            </p:cNvPr>
            <p:cNvSpPr txBox="1">
              <a:spLocks noChangeArrowheads="1"/>
            </p:cNvSpPr>
            <p:nvPr/>
          </p:nvSpPr>
          <p:spPr bwMode="auto">
            <a:xfrm>
              <a:off x="6518275" y="3571875"/>
              <a:ext cx="171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INDIFFERENCE</a:t>
              </a:r>
            </a:p>
          </p:txBody>
        </p:sp>
        <p:sp>
          <p:nvSpPr>
            <p:cNvPr id="13" name="Text Box 16">
              <a:extLst>
                <a:ext uri="{FF2B5EF4-FFF2-40B4-BE49-F238E27FC236}">
                  <a16:creationId xmlns:a16="http://schemas.microsoft.com/office/drawing/2014/main" id="{CB0E4915-9B35-44B0-96E4-D082634175B8}"/>
                </a:ext>
              </a:extLst>
            </p:cNvPr>
            <p:cNvSpPr txBox="1">
              <a:spLocks noChangeArrowheads="1"/>
            </p:cNvSpPr>
            <p:nvPr/>
          </p:nvSpPr>
          <p:spPr bwMode="auto">
            <a:xfrm>
              <a:off x="6926263" y="1285875"/>
              <a:ext cx="735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LOVE</a:t>
              </a:r>
            </a:p>
          </p:txBody>
        </p:sp>
        <p:sp>
          <p:nvSpPr>
            <p:cNvPr id="14" name="Text Box 17">
              <a:extLst>
                <a:ext uri="{FF2B5EF4-FFF2-40B4-BE49-F238E27FC236}">
                  <a16:creationId xmlns:a16="http://schemas.microsoft.com/office/drawing/2014/main" id="{05D3D127-2CC0-4FF4-8133-83542506681E}"/>
                </a:ext>
              </a:extLst>
            </p:cNvPr>
            <p:cNvSpPr txBox="1">
              <a:spLocks noChangeArrowheads="1"/>
            </p:cNvSpPr>
            <p:nvPr/>
          </p:nvSpPr>
          <p:spPr bwMode="auto">
            <a:xfrm>
              <a:off x="6985000" y="2671763"/>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FF00"/>
                  </a:solidFill>
                  <a:latin typeface="Calibri" panose="020F0502020204030204" pitchFamily="34" charset="0"/>
                </a:rPr>
                <a:t>LIKE</a:t>
              </a:r>
            </a:p>
          </p:txBody>
        </p:sp>
        <p:sp>
          <p:nvSpPr>
            <p:cNvPr id="15" name="Text Box 18">
              <a:extLst>
                <a:ext uri="{FF2B5EF4-FFF2-40B4-BE49-F238E27FC236}">
                  <a16:creationId xmlns:a16="http://schemas.microsoft.com/office/drawing/2014/main" id="{01445007-D708-4CC6-A1F3-12D0891F98A4}"/>
                </a:ext>
              </a:extLst>
            </p:cNvPr>
            <p:cNvSpPr txBox="1">
              <a:spLocks noChangeArrowheads="1"/>
            </p:cNvSpPr>
            <p:nvPr/>
          </p:nvSpPr>
          <p:spPr bwMode="auto">
            <a:xfrm>
              <a:off x="6794500" y="4500563"/>
              <a:ext cx="98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DISLIKE</a:t>
              </a:r>
            </a:p>
          </p:txBody>
        </p:sp>
        <p:sp>
          <p:nvSpPr>
            <p:cNvPr id="16" name="Text Box 19">
              <a:extLst>
                <a:ext uri="{FF2B5EF4-FFF2-40B4-BE49-F238E27FC236}">
                  <a16:creationId xmlns:a16="http://schemas.microsoft.com/office/drawing/2014/main" id="{4B8B57EB-379B-4825-A0FD-64976A778B5B}"/>
                </a:ext>
              </a:extLst>
            </p:cNvPr>
            <p:cNvSpPr txBox="1">
              <a:spLocks noChangeArrowheads="1"/>
            </p:cNvSpPr>
            <p:nvPr/>
          </p:nvSpPr>
          <p:spPr bwMode="auto">
            <a:xfrm>
              <a:off x="6918325" y="5872163"/>
              <a:ext cx="733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HATE</a:t>
              </a:r>
            </a:p>
          </p:txBody>
        </p:sp>
        <p:sp>
          <p:nvSpPr>
            <p:cNvPr id="17" name="Text Box 22">
              <a:extLst>
                <a:ext uri="{FF2B5EF4-FFF2-40B4-BE49-F238E27FC236}">
                  <a16:creationId xmlns:a16="http://schemas.microsoft.com/office/drawing/2014/main" id="{02A213F8-0AAA-4067-9FAB-54E28B6E025B}"/>
                </a:ext>
              </a:extLst>
            </p:cNvPr>
            <p:cNvSpPr txBox="1">
              <a:spLocks noChangeArrowheads="1"/>
            </p:cNvSpPr>
            <p:nvPr/>
          </p:nvSpPr>
          <p:spPr bwMode="auto">
            <a:xfrm>
              <a:off x="5458024" y="2173223"/>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00FF00"/>
                  </a:solidFill>
                  <a:latin typeface="Calibri" pitchFamily="34" charset="0"/>
                  <a:cs typeface="+mn-cs"/>
                </a:rPr>
                <a:t>INTENSITY</a:t>
              </a:r>
            </a:p>
          </p:txBody>
        </p:sp>
        <p:sp>
          <p:nvSpPr>
            <p:cNvPr id="18" name="Line 30">
              <a:extLst>
                <a:ext uri="{FF2B5EF4-FFF2-40B4-BE49-F238E27FC236}">
                  <a16:creationId xmlns:a16="http://schemas.microsoft.com/office/drawing/2014/main" id="{CDD1B2C1-BD26-4008-AE71-0DE3CD970893}"/>
                </a:ext>
              </a:extLst>
            </p:cNvPr>
            <p:cNvSpPr>
              <a:spLocks noChangeShapeType="1"/>
            </p:cNvSpPr>
            <p:nvPr/>
          </p:nvSpPr>
          <p:spPr bwMode="auto">
            <a:xfrm flipH="1" flipV="1">
              <a:off x="5539312" y="3771895"/>
              <a:ext cx="44942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2">
              <a:extLst>
                <a:ext uri="{FF2B5EF4-FFF2-40B4-BE49-F238E27FC236}">
                  <a16:creationId xmlns:a16="http://schemas.microsoft.com/office/drawing/2014/main" id="{3A028514-3C66-4550-921E-609B74261755}"/>
                </a:ext>
              </a:extLst>
            </p:cNvPr>
            <p:cNvSpPr>
              <a:spLocks noChangeShapeType="1"/>
            </p:cNvSpPr>
            <p:nvPr/>
          </p:nvSpPr>
          <p:spPr bwMode="auto">
            <a:xfrm flipH="1" flipV="1">
              <a:off x="5779495" y="1257300"/>
              <a:ext cx="11705" cy="247650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33">
              <a:extLst>
                <a:ext uri="{FF2B5EF4-FFF2-40B4-BE49-F238E27FC236}">
                  <a16:creationId xmlns:a16="http://schemas.microsoft.com/office/drawing/2014/main" id="{DD390DCE-787C-42DF-BCFA-A0C60BAE06DA}"/>
                </a:ext>
              </a:extLst>
            </p:cNvPr>
            <p:cNvSpPr>
              <a:spLocks noChangeShapeType="1"/>
            </p:cNvSpPr>
            <p:nvPr/>
          </p:nvSpPr>
          <p:spPr bwMode="auto">
            <a:xfrm flipH="1">
              <a:off x="5791200" y="3805238"/>
              <a:ext cx="0" cy="2481262"/>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1" name="Text Box 101">
            <a:extLst>
              <a:ext uri="{FF2B5EF4-FFF2-40B4-BE49-F238E27FC236}">
                <a16:creationId xmlns:a16="http://schemas.microsoft.com/office/drawing/2014/main" id="{9C3F06DF-1052-466B-9152-8F213BC474F7}"/>
              </a:ext>
            </a:extLst>
          </p:cNvPr>
          <p:cNvSpPr txBox="1">
            <a:spLocks noChangeArrowheads="1"/>
          </p:cNvSpPr>
          <p:nvPr/>
        </p:nvSpPr>
        <p:spPr bwMode="auto">
          <a:xfrm>
            <a:off x="0" y="-4405"/>
            <a:ext cx="12192000" cy="646331"/>
          </a:xfrm>
          <a:prstGeom prst="rect">
            <a:avLst/>
          </a:prstGeom>
          <a:noFill/>
          <a:ln w="9525">
            <a:solidFill>
              <a:schemeClr val="tx1"/>
            </a:solidFill>
            <a:miter lim="800000"/>
            <a:headEnd/>
            <a:tailEnd/>
          </a:ln>
          <a:effectLst/>
        </p:spPr>
        <p:txBody>
          <a:bodyPr wrap="square">
            <a:spAutoFit/>
          </a:bodyPr>
          <a:lstStyle/>
          <a:p>
            <a:pPr algn="ctr" eaLnBrk="1" fontAlgn="auto" hangingPunct="1">
              <a:spcBef>
                <a:spcPts val="0"/>
              </a:spcBef>
              <a:spcAft>
                <a:spcPts val="0"/>
              </a:spcAft>
              <a:defRPr/>
            </a:pPr>
            <a:r>
              <a:rPr lang="en-US" sz="3600" b="1" dirty="0">
                <a:solidFill>
                  <a:srgbClr val="FFFF00"/>
                </a:solidFill>
                <a:latin typeface="+mn-lt"/>
                <a:cs typeface="+mn-cs"/>
              </a:rPr>
              <a:t>Hierarchy of Values and Emotional Response</a:t>
            </a:r>
          </a:p>
        </p:txBody>
      </p:sp>
      <p:pic>
        <p:nvPicPr>
          <p:cNvPr id="22" name="Picture 21">
            <a:extLst>
              <a:ext uri="{FF2B5EF4-FFF2-40B4-BE49-F238E27FC236}">
                <a16:creationId xmlns:a16="http://schemas.microsoft.com/office/drawing/2014/main" id="{EE24BC0F-B1CC-4315-9F65-08D95DE6E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243" y="1828800"/>
            <a:ext cx="559022" cy="4495800"/>
          </a:xfrm>
          <a:prstGeom prst="rect">
            <a:avLst/>
          </a:prstGeom>
        </p:spPr>
      </p:pic>
      <p:sp>
        <p:nvSpPr>
          <p:cNvPr id="23" name="Text Box 101">
            <a:extLst>
              <a:ext uri="{FF2B5EF4-FFF2-40B4-BE49-F238E27FC236}">
                <a16:creationId xmlns:a16="http://schemas.microsoft.com/office/drawing/2014/main" id="{16C46E47-B3DA-4879-81A8-9943679CF7AC}"/>
              </a:ext>
            </a:extLst>
          </p:cNvPr>
          <p:cNvSpPr txBox="1">
            <a:spLocks noChangeArrowheads="1"/>
          </p:cNvSpPr>
          <p:nvPr/>
        </p:nvSpPr>
        <p:spPr bwMode="auto">
          <a:xfrm>
            <a:off x="4953000" y="2362200"/>
            <a:ext cx="615553" cy="3236952"/>
          </a:xfrm>
          <a:prstGeom prst="rect">
            <a:avLst/>
          </a:prstGeom>
          <a:noFill/>
          <a:ln w="9525">
            <a:noFill/>
            <a:miter lim="800000"/>
            <a:headEnd/>
            <a:tailEnd/>
          </a:ln>
          <a:effectLst/>
        </p:spPr>
        <p:txBody>
          <a:bodyPr vert="vert270" wrap="square">
            <a:spAutoFit/>
          </a:bodyPr>
          <a:lstStyle/>
          <a:p>
            <a:pPr algn="ctr" eaLnBrk="1" fontAlgn="auto" hangingPunct="1">
              <a:spcBef>
                <a:spcPts val="0"/>
              </a:spcBef>
              <a:spcAft>
                <a:spcPts val="0"/>
              </a:spcAft>
              <a:defRPr/>
            </a:pPr>
            <a:r>
              <a:rPr lang="en-US" sz="2800" b="1" dirty="0">
                <a:solidFill>
                  <a:schemeClr val="bg1"/>
                </a:solidFill>
                <a:latin typeface="+mn-lt"/>
                <a:cs typeface="+mn-cs"/>
              </a:rPr>
              <a:t>Hierarchy of Values</a:t>
            </a:r>
          </a:p>
        </p:txBody>
      </p:sp>
      <p:sp>
        <p:nvSpPr>
          <p:cNvPr id="24" name="Text Box 101">
            <a:extLst>
              <a:ext uri="{FF2B5EF4-FFF2-40B4-BE49-F238E27FC236}">
                <a16:creationId xmlns:a16="http://schemas.microsoft.com/office/drawing/2014/main" id="{BA7365EE-867C-4ACA-97AB-AC9638C524C4}"/>
              </a:ext>
            </a:extLst>
          </p:cNvPr>
          <p:cNvSpPr txBox="1">
            <a:spLocks noChangeArrowheads="1"/>
          </p:cNvSpPr>
          <p:nvPr/>
        </p:nvSpPr>
        <p:spPr bwMode="auto">
          <a:xfrm>
            <a:off x="6547247" y="2362200"/>
            <a:ext cx="615553" cy="3200400"/>
          </a:xfrm>
          <a:prstGeom prst="rect">
            <a:avLst/>
          </a:prstGeom>
          <a:noFill/>
          <a:ln w="9525">
            <a:noFill/>
            <a:miter lim="800000"/>
            <a:headEnd/>
            <a:tailEnd/>
          </a:ln>
          <a:effectLst/>
        </p:spPr>
        <p:txBody>
          <a:bodyPr vert="vert270" wrap="square">
            <a:spAutoFit/>
          </a:bodyPr>
          <a:lstStyle/>
          <a:p>
            <a:pPr algn="ctr" eaLnBrk="1" fontAlgn="auto" hangingPunct="1">
              <a:spcBef>
                <a:spcPts val="0"/>
              </a:spcBef>
              <a:spcAft>
                <a:spcPts val="0"/>
              </a:spcAft>
              <a:defRPr/>
            </a:pPr>
            <a:r>
              <a:rPr lang="en-US" sz="2800" b="1" dirty="0">
                <a:solidFill>
                  <a:schemeClr val="bg1"/>
                </a:solidFill>
                <a:latin typeface="+mn-lt"/>
                <a:cs typeface="+mn-cs"/>
              </a:rPr>
              <a:t>Emotional Response</a:t>
            </a:r>
          </a:p>
        </p:txBody>
      </p:sp>
      <p:grpSp>
        <p:nvGrpSpPr>
          <p:cNvPr id="25" name="Group 24">
            <a:extLst>
              <a:ext uri="{FF2B5EF4-FFF2-40B4-BE49-F238E27FC236}">
                <a16:creationId xmlns:a16="http://schemas.microsoft.com/office/drawing/2014/main" id="{F8447FFC-2022-4D75-A24F-ECDF2B63687B}"/>
              </a:ext>
            </a:extLst>
          </p:cNvPr>
          <p:cNvGrpSpPr/>
          <p:nvPr/>
        </p:nvGrpSpPr>
        <p:grpSpPr>
          <a:xfrm>
            <a:off x="2793985" y="1865729"/>
            <a:ext cx="2844816" cy="4477921"/>
            <a:chOff x="5848328" y="1260959"/>
            <a:chExt cx="3505200" cy="5063641"/>
          </a:xfrm>
        </p:grpSpPr>
        <p:sp>
          <p:nvSpPr>
            <p:cNvPr id="26" name="Line 10">
              <a:extLst>
                <a:ext uri="{FF2B5EF4-FFF2-40B4-BE49-F238E27FC236}">
                  <a16:creationId xmlns:a16="http://schemas.microsoft.com/office/drawing/2014/main" id="{CA886F11-3236-4964-8DB4-D3788EAE522E}"/>
                </a:ext>
              </a:extLst>
            </p:cNvPr>
            <p:cNvSpPr>
              <a:spLocks noChangeShapeType="1"/>
            </p:cNvSpPr>
            <p:nvPr/>
          </p:nvSpPr>
          <p:spPr bwMode="auto">
            <a:xfrm>
              <a:off x="5848328" y="1260959"/>
              <a:ext cx="35052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3">
              <a:extLst>
                <a:ext uri="{FF2B5EF4-FFF2-40B4-BE49-F238E27FC236}">
                  <a16:creationId xmlns:a16="http://schemas.microsoft.com/office/drawing/2014/main" id="{748FB3E9-2950-4359-8C7A-04A7EFEB0352}"/>
                </a:ext>
              </a:extLst>
            </p:cNvPr>
            <p:cNvSpPr>
              <a:spLocks noChangeShapeType="1"/>
            </p:cNvSpPr>
            <p:nvPr/>
          </p:nvSpPr>
          <p:spPr bwMode="auto">
            <a:xfrm>
              <a:off x="5848328" y="63246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 Box 15">
              <a:extLst>
                <a:ext uri="{FF2B5EF4-FFF2-40B4-BE49-F238E27FC236}">
                  <a16:creationId xmlns:a16="http://schemas.microsoft.com/office/drawing/2014/main" id="{AA70D87C-B21C-49EA-BCFF-70E559C03E67}"/>
                </a:ext>
              </a:extLst>
            </p:cNvPr>
            <p:cNvSpPr txBox="1">
              <a:spLocks noChangeArrowheads="1"/>
            </p:cNvSpPr>
            <p:nvPr/>
          </p:nvSpPr>
          <p:spPr bwMode="auto">
            <a:xfrm>
              <a:off x="6082489" y="3571843"/>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INNOCUOUS</a:t>
              </a:r>
            </a:p>
          </p:txBody>
        </p:sp>
        <p:sp>
          <p:nvSpPr>
            <p:cNvPr id="29" name="Text Box 16">
              <a:extLst>
                <a:ext uri="{FF2B5EF4-FFF2-40B4-BE49-F238E27FC236}">
                  <a16:creationId xmlns:a16="http://schemas.microsoft.com/office/drawing/2014/main" id="{1A8A5ED3-B0E3-4DA8-9854-C8B4C29B4EFA}"/>
                </a:ext>
              </a:extLst>
            </p:cNvPr>
            <p:cNvSpPr txBox="1">
              <a:spLocks noChangeArrowheads="1"/>
            </p:cNvSpPr>
            <p:nvPr/>
          </p:nvSpPr>
          <p:spPr bwMode="auto">
            <a:xfrm>
              <a:off x="6383228" y="1325890"/>
              <a:ext cx="1262179" cy="45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FF00"/>
                  </a:solidFill>
                  <a:latin typeface="+mn-lt"/>
                </a:rPr>
                <a:t>FOR ME</a:t>
              </a:r>
            </a:p>
          </p:txBody>
        </p:sp>
        <p:sp>
          <p:nvSpPr>
            <p:cNvPr id="30" name="Text Box 17">
              <a:extLst>
                <a:ext uri="{FF2B5EF4-FFF2-40B4-BE49-F238E27FC236}">
                  <a16:creationId xmlns:a16="http://schemas.microsoft.com/office/drawing/2014/main" id="{31115CB5-1119-406A-8A62-F73A694A9D04}"/>
                </a:ext>
              </a:extLst>
            </p:cNvPr>
            <p:cNvSpPr txBox="1">
              <a:spLocks noChangeArrowheads="1"/>
            </p:cNvSpPr>
            <p:nvPr/>
          </p:nvSpPr>
          <p:spPr bwMode="auto">
            <a:xfrm>
              <a:off x="6459169" y="2686227"/>
              <a:ext cx="81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LIGHT</a:t>
              </a:r>
            </a:p>
          </p:txBody>
        </p:sp>
        <p:sp>
          <p:nvSpPr>
            <p:cNvPr id="31" name="Text Box 18">
              <a:extLst>
                <a:ext uri="{FF2B5EF4-FFF2-40B4-BE49-F238E27FC236}">
                  <a16:creationId xmlns:a16="http://schemas.microsoft.com/office/drawing/2014/main" id="{29188D72-A1C7-403E-9ABE-6A399EB9DA37}"/>
                </a:ext>
              </a:extLst>
            </p:cNvPr>
            <p:cNvSpPr txBox="1">
              <a:spLocks noChangeArrowheads="1"/>
            </p:cNvSpPr>
            <p:nvPr/>
          </p:nvSpPr>
          <p:spPr bwMode="auto">
            <a:xfrm>
              <a:off x="6248736" y="4548110"/>
              <a:ext cx="1315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DARKNESS</a:t>
              </a:r>
            </a:p>
          </p:txBody>
        </p:sp>
        <p:sp>
          <p:nvSpPr>
            <p:cNvPr id="32" name="Text Box 19">
              <a:extLst>
                <a:ext uri="{FF2B5EF4-FFF2-40B4-BE49-F238E27FC236}">
                  <a16:creationId xmlns:a16="http://schemas.microsoft.com/office/drawing/2014/main" id="{FF2705C6-EE57-4A2F-ACB3-AAC2AC9AC481}"/>
                </a:ext>
              </a:extLst>
            </p:cNvPr>
            <p:cNvSpPr txBox="1">
              <a:spLocks noChangeArrowheads="1"/>
            </p:cNvSpPr>
            <p:nvPr/>
          </p:nvSpPr>
          <p:spPr bwMode="auto">
            <a:xfrm>
              <a:off x="6169601" y="5850613"/>
              <a:ext cx="1905357" cy="45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AGAINST ME</a:t>
              </a:r>
            </a:p>
          </p:txBody>
        </p:sp>
        <p:sp>
          <p:nvSpPr>
            <p:cNvPr id="33" name="Text Box 24">
              <a:extLst>
                <a:ext uri="{FF2B5EF4-FFF2-40B4-BE49-F238E27FC236}">
                  <a16:creationId xmlns:a16="http://schemas.microsoft.com/office/drawing/2014/main" id="{549DF00B-AD6E-43D1-8C2B-3B4851B193E5}"/>
                </a:ext>
              </a:extLst>
            </p:cNvPr>
            <p:cNvSpPr txBox="1">
              <a:spLocks noChangeArrowheads="1"/>
            </p:cNvSpPr>
            <p:nvPr/>
          </p:nvSpPr>
          <p:spPr bwMode="auto">
            <a:xfrm>
              <a:off x="8348889" y="4582221"/>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FF0000"/>
                  </a:solidFill>
                  <a:latin typeface="Calibri" pitchFamily="34" charset="0"/>
                  <a:cs typeface="+mn-cs"/>
                </a:rPr>
                <a:t>INTENSITY</a:t>
              </a:r>
            </a:p>
          </p:txBody>
        </p:sp>
        <p:sp>
          <p:nvSpPr>
            <p:cNvPr id="34" name="Line 30">
              <a:extLst>
                <a:ext uri="{FF2B5EF4-FFF2-40B4-BE49-F238E27FC236}">
                  <a16:creationId xmlns:a16="http://schemas.microsoft.com/office/drawing/2014/main" id="{AFE65D42-7DB3-4861-93FC-9C1C6C9266E4}"/>
                </a:ext>
              </a:extLst>
            </p:cNvPr>
            <p:cNvSpPr>
              <a:spLocks noChangeShapeType="1"/>
            </p:cNvSpPr>
            <p:nvPr/>
          </p:nvSpPr>
          <p:spPr bwMode="auto">
            <a:xfrm flipH="1">
              <a:off x="8070844" y="3749192"/>
              <a:ext cx="624292" cy="3655"/>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2">
              <a:extLst>
                <a:ext uri="{FF2B5EF4-FFF2-40B4-BE49-F238E27FC236}">
                  <a16:creationId xmlns:a16="http://schemas.microsoft.com/office/drawing/2014/main" id="{14EF7D92-DC38-4329-BEB7-99E1B312DC6F}"/>
                </a:ext>
              </a:extLst>
            </p:cNvPr>
            <p:cNvSpPr>
              <a:spLocks noChangeShapeType="1"/>
            </p:cNvSpPr>
            <p:nvPr/>
          </p:nvSpPr>
          <p:spPr bwMode="auto">
            <a:xfrm flipV="1">
              <a:off x="8375647" y="1285875"/>
              <a:ext cx="9127" cy="2447925"/>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 name="Line 33">
              <a:extLst>
                <a:ext uri="{FF2B5EF4-FFF2-40B4-BE49-F238E27FC236}">
                  <a16:creationId xmlns:a16="http://schemas.microsoft.com/office/drawing/2014/main" id="{01C89E56-F70F-4A68-87D4-104C9D271A67}"/>
                </a:ext>
              </a:extLst>
            </p:cNvPr>
            <p:cNvSpPr>
              <a:spLocks noChangeShapeType="1"/>
            </p:cNvSpPr>
            <p:nvPr/>
          </p:nvSpPr>
          <p:spPr bwMode="auto">
            <a:xfrm flipH="1">
              <a:off x="8384775" y="3771899"/>
              <a:ext cx="2578" cy="2500313"/>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 name="Text Box 24">
            <a:extLst>
              <a:ext uri="{FF2B5EF4-FFF2-40B4-BE49-F238E27FC236}">
                <a16:creationId xmlns:a16="http://schemas.microsoft.com/office/drawing/2014/main" id="{C1347BAE-E736-4561-9573-3FFDD977B756}"/>
              </a:ext>
            </a:extLst>
          </p:cNvPr>
          <p:cNvSpPr txBox="1">
            <a:spLocks noChangeArrowheads="1"/>
          </p:cNvSpPr>
          <p:nvPr/>
        </p:nvSpPr>
        <p:spPr bwMode="auto">
          <a:xfrm>
            <a:off x="6959279" y="4772650"/>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FF0000"/>
                </a:solidFill>
                <a:latin typeface="Calibri" pitchFamily="34" charset="0"/>
                <a:cs typeface="+mn-cs"/>
              </a:rPr>
              <a:t>INTENSITY</a:t>
            </a:r>
          </a:p>
        </p:txBody>
      </p:sp>
      <p:sp>
        <p:nvSpPr>
          <p:cNvPr id="38" name="Text Box 22">
            <a:extLst>
              <a:ext uri="{FF2B5EF4-FFF2-40B4-BE49-F238E27FC236}">
                <a16:creationId xmlns:a16="http://schemas.microsoft.com/office/drawing/2014/main" id="{842732FD-6207-4137-AA3A-56988442BA3C}"/>
              </a:ext>
            </a:extLst>
          </p:cNvPr>
          <p:cNvSpPr txBox="1">
            <a:spLocks noChangeArrowheads="1"/>
          </p:cNvSpPr>
          <p:nvPr/>
        </p:nvSpPr>
        <p:spPr bwMode="auto">
          <a:xfrm>
            <a:off x="4789727" y="2628825"/>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00FF00"/>
                </a:solidFill>
                <a:latin typeface="Calibri" pitchFamily="34" charset="0"/>
                <a:cs typeface="+mn-cs"/>
              </a:rPr>
              <a:t>INTENSITY</a:t>
            </a:r>
          </a:p>
        </p:txBody>
      </p:sp>
      <p:sp>
        <p:nvSpPr>
          <p:cNvPr id="39" name="Text Box 5">
            <a:extLst>
              <a:ext uri="{FF2B5EF4-FFF2-40B4-BE49-F238E27FC236}">
                <a16:creationId xmlns:a16="http://schemas.microsoft.com/office/drawing/2014/main" id="{016EE998-4D81-4D12-9580-0A9B8A3A8B64}"/>
              </a:ext>
            </a:extLst>
          </p:cNvPr>
          <p:cNvSpPr txBox="1">
            <a:spLocks noChangeArrowheads="1"/>
          </p:cNvSpPr>
          <p:nvPr/>
        </p:nvSpPr>
        <p:spPr bwMode="auto">
          <a:xfrm>
            <a:off x="0" y="820025"/>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31775" algn="ctr" eaLnBrk="1" hangingPunct="1"/>
            <a:r>
              <a:rPr lang="en-US" altLang="en-US" sz="2400" dirty="0">
                <a:solidFill>
                  <a:srgbClr val="FFFF00"/>
                </a:solidFill>
                <a:latin typeface="Calibri" panose="020F0502020204030204" pitchFamily="34" charset="0"/>
              </a:rPr>
              <a:t>Love and Hate are an emotional response to our hierarchy of values.</a:t>
            </a:r>
          </a:p>
          <a:p>
            <a:pPr marL="231775" algn="ctr" eaLnBrk="1" hangingPunct="1"/>
            <a:r>
              <a:rPr lang="en-US" altLang="en-US" sz="2400" dirty="0">
                <a:solidFill>
                  <a:srgbClr val="FFFF00"/>
                </a:solidFill>
                <a:latin typeface="Calibri" panose="020F0502020204030204" pitchFamily="34" charset="0"/>
              </a:rPr>
              <a:t>What I perceive to be </a:t>
            </a:r>
            <a:r>
              <a:rPr lang="en-US" altLang="en-US" sz="2400" dirty="0">
                <a:solidFill>
                  <a:srgbClr val="00FF00"/>
                </a:solidFill>
                <a:latin typeface="Calibri" panose="020F0502020204030204" pitchFamily="34" charset="0"/>
              </a:rPr>
              <a:t>“For Me” </a:t>
            </a:r>
            <a:r>
              <a:rPr lang="en-US" altLang="en-US" sz="2400" dirty="0">
                <a:solidFill>
                  <a:srgbClr val="FFFF00"/>
                </a:solidFill>
                <a:latin typeface="Calibri" panose="020F0502020204030204" pitchFamily="34" charset="0"/>
              </a:rPr>
              <a:t>or</a:t>
            </a:r>
            <a:r>
              <a:rPr lang="en-US" altLang="en-US" sz="2400" dirty="0">
                <a:solidFill>
                  <a:schemeClr val="bg1"/>
                </a:solidFill>
                <a:latin typeface="Calibri" panose="020F0502020204030204" pitchFamily="34" charset="0"/>
              </a:rPr>
              <a:t> </a:t>
            </a:r>
            <a:r>
              <a:rPr lang="en-US" altLang="en-US" sz="2400" dirty="0">
                <a:solidFill>
                  <a:srgbClr val="FF0000"/>
                </a:solidFill>
                <a:latin typeface="Calibri" panose="020F0502020204030204" pitchFamily="34" charset="0"/>
              </a:rPr>
              <a:t>“Against Me” </a:t>
            </a:r>
            <a:r>
              <a:rPr lang="en-US" altLang="en-US" sz="2400" dirty="0">
                <a:solidFill>
                  <a:srgbClr val="FFFF00"/>
                </a:solidFill>
                <a:latin typeface="Calibri" panose="020F0502020204030204" pitchFamily="34" charset="0"/>
              </a:rPr>
              <a:t>and to what “Intensity”</a:t>
            </a:r>
          </a:p>
        </p:txBody>
      </p:sp>
    </p:spTree>
    <p:extLst>
      <p:ext uri="{BB962C8B-B14F-4D97-AF65-F5344CB8AC3E}">
        <p14:creationId xmlns:p14="http://schemas.microsoft.com/office/powerpoint/2010/main" val="39925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grpSp>
        <p:nvGrpSpPr>
          <p:cNvPr id="8" name="Group 7">
            <a:extLst>
              <a:ext uri="{FF2B5EF4-FFF2-40B4-BE49-F238E27FC236}">
                <a16:creationId xmlns:a16="http://schemas.microsoft.com/office/drawing/2014/main" id="{B0302B2A-7410-4CFA-BE9B-59F8D2C981AC}"/>
              </a:ext>
            </a:extLst>
          </p:cNvPr>
          <p:cNvGrpSpPr/>
          <p:nvPr/>
        </p:nvGrpSpPr>
        <p:grpSpPr>
          <a:xfrm>
            <a:off x="4592427" y="1889700"/>
            <a:ext cx="4953216" cy="4441993"/>
            <a:chOff x="2816863" y="1219200"/>
            <a:chExt cx="5657881" cy="5113565"/>
          </a:xfrm>
        </p:grpSpPr>
        <p:sp>
          <p:nvSpPr>
            <p:cNvPr id="9" name="Line 10">
              <a:extLst>
                <a:ext uri="{FF2B5EF4-FFF2-40B4-BE49-F238E27FC236}">
                  <a16:creationId xmlns:a16="http://schemas.microsoft.com/office/drawing/2014/main" id="{8CCBCCDD-D95A-461A-82C9-3AAC429DA071}"/>
                </a:ext>
              </a:extLst>
            </p:cNvPr>
            <p:cNvSpPr>
              <a:spLocks noChangeShapeType="1"/>
            </p:cNvSpPr>
            <p:nvPr/>
          </p:nvSpPr>
          <p:spPr bwMode="auto">
            <a:xfrm>
              <a:off x="4969544" y="1219200"/>
              <a:ext cx="35052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3">
              <a:extLst>
                <a:ext uri="{FF2B5EF4-FFF2-40B4-BE49-F238E27FC236}">
                  <a16:creationId xmlns:a16="http://schemas.microsoft.com/office/drawing/2014/main" id="{BC5D51FA-A9E3-4CC3-8F74-346C544AE121}"/>
                </a:ext>
              </a:extLst>
            </p:cNvPr>
            <p:cNvSpPr>
              <a:spLocks noChangeShapeType="1"/>
            </p:cNvSpPr>
            <p:nvPr/>
          </p:nvSpPr>
          <p:spPr bwMode="auto">
            <a:xfrm>
              <a:off x="4969544" y="63246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15">
              <a:extLst>
                <a:ext uri="{FF2B5EF4-FFF2-40B4-BE49-F238E27FC236}">
                  <a16:creationId xmlns:a16="http://schemas.microsoft.com/office/drawing/2014/main" id="{AFBCF36E-468E-43E3-8113-9965111013F3}"/>
                </a:ext>
              </a:extLst>
            </p:cNvPr>
            <p:cNvSpPr txBox="1">
              <a:spLocks noChangeArrowheads="1"/>
            </p:cNvSpPr>
            <p:nvPr/>
          </p:nvSpPr>
          <p:spPr bwMode="auto">
            <a:xfrm>
              <a:off x="6518275" y="3571875"/>
              <a:ext cx="171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INDIFFERENCE</a:t>
              </a:r>
            </a:p>
          </p:txBody>
        </p:sp>
        <p:sp>
          <p:nvSpPr>
            <p:cNvPr id="13" name="Text Box 16">
              <a:extLst>
                <a:ext uri="{FF2B5EF4-FFF2-40B4-BE49-F238E27FC236}">
                  <a16:creationId xmlns:a16="http://schemas.microsoft.com/office/drawing/2014/main" id="{02D43B40-312F-40DD-BA93-88CE7DE431F2}"/>
                </a:ext>
              </a:extLst>
            </p:cNvPr>
            <p:cNvSpPr txBox="1">
              <a:spLocks noChangeArrowheads="1"/>
            </p:cNvSpPr>
            <p:nvPr/>
          </p:nvSpPr>
          <p:spPr bwMode="auto">
            <a:xfrm>
              <a:off x="6926263" y="1285875"/>
              <a:ext cx="735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LOVE</a:t>
              </a:r>
            </a:p>
          </p:txBody>
        </p:sp>
        <p:sp>
          <p:nvSpPr>
            <p:cNvPr id="14" name="Text Box 17">
              <a:extLst>
                <a:ext uri="{FF2B5EF4-FFF2-40B4-BE49-F238E27FC236}">
                  <a16:creationId xmlns:a16="http://schemas.microsoft.com/office/drawing/2014/main" id="{C307CD38-B963-44B8-873D-4735F9A6D610}"/>
                </a:ext>
              </a:extLst>
            </p:cNvPr>
            <p:cNvSpPr txBox="1">
              <a:spLocks noChangeArrowheads="1"/>
            </p:cNvSpPr>
            <p:nvPr/>
          </p:nvSpPr>
          <p:spPr bwMode="auto">
            <a:xfrm>
              <a:off x="6985000" y="2671763"/>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00FF00"/>
                  </a:solidFill>
                  <a:latin typeface="Calibri" panose="020F0502020204030204" pitchFamily="34" charset="0"/>
                </a:rPr>
                <a:t>LIKE</a:t>
              </a:r>
            </a:p>
          </p:txBody>
        </p:sp>
        <p:sp>
          <p:nvSpPr>
            <p:cNvPr id="15" name="Text Box 18">
              <a:extLst>
                <a:ext uri="{FF2B5EF4-FFF2-40B4-BE49-F238E27FC236}">
                  <a16:creationId xmlns:a16="http://schemas.microsoft.com/office/drawing/2014/main" id="{548B41C2-863C-4E73-A9EE-D694389AC097}"/>
                </a:ext>
              </a:extLst>
            </p:cNvPr>
            <p:cNvSpPr txBox="1">
              <a:spLocks noChangeArrowheads="1"/>
            </p:cNvSpPr>
            <p:nvPr/>
          </p:nvSpPr>
          <p:spPr bwMode="auto">
            <a:xfrm>
              <a:off x="6794500" y="4500563"/>
              <a:ext cx="1120971" cy="46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DISLIKE</a:t>
              </a:r>
            </a:p>
          </p:txBody>
        </p:sp>
        <p:sp>
          <p:nvSpPr>
            <p:cNvPr id="16" name="Text Box 19">
              <a:extLst>
                <a:ext uri="{FF2B5EF4-FFF2-40B4-BE49-F238E27FC236}">
                  <a16:creationId xmlns:a16="http://schemas.microsoft.com/office/drawing/2014/main" id="{D853E50B-42F3-4122-89D1-84C55C575CEC}"/>
                </a:ext>
              </a:extLst>
            </p:cNvPr>
            <p:cNvSpPr txBox="1">
              <a:spLocks noChangeArrowheads="1"/>
            </p:cNvSpPr>
            <p:nvPr/>
          </p:nvSpPr>
          <p:spPr bwMode="auto">
            <a:xfrm>
              <a:off x="6918324" y="5872163"/>
              <a:ext cx="838036" cy="46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HATE</a:t>
              </a:r>
            </a:p>
          </p:txBody>
        </p:sp>
        <p:sp>
          <p:nvSpPr>
            <p:cNvPr id="17" name="Text Box 22">
              <a:extLst>
                <a:ext uri="{FF2B5EF4-FFF2-40B4-BE49-F238E27FC236}">
                  <a16:creationId xmlns:a16="http://schemas.microsoft.com/office/drawing/2014/main" id="{0A851F28-D5FA-4D33-BD7F-A2415436FC80}"/>
                </a:ext>
              </a:extLst>
            </p:cNvPr>
            <p:cNvSpPr txBox="1">
              <a:spLocks noChangeArrowheads="1"/>
            </p:cNvSpPr>
            <p:nvPr/>
          </p:nvSpPr>
          <p:spPr bwMode="auto">
            <a:xfrm>
              <a:off x="5458024" y="2173223"/>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00FF00"/>
                  </a:solidFill>
                  <a:latin typeface="Calibri" pitchFamily="34" charset="0"/>
                  <a:cs typeface="+mn-cs"/>
                </a:rPr>
                <a:t>INTENSITY</a:t>
              </a:r>
            </a:p>
          </p:txBody>
        </p:sp>
        <p:sp>
          <p:nvSpPr>
            <p:cNvPr id="18" name="Line 30">
              <a:extLst>
                <a:ext uri="{FF2B5EF4-FFF2-40B4-BE49-F238E27FC236}">
                  <a16:creationId xmlns:a16="http://schemas.microsoft.com/office/drawing/2014/main" id="{B189EAF3-410D-4C11-8F53-F2A1BB4A0E8F}"/>
                </a:ext>
              </a:extLst>
            </p:cNvPr>
            <p:cNvSpPr>
              <a:spLocks noChangeShapeType="1"/>
            </p:cNvSpPr>
            <p:nvPr/>
          </p:nvSpPr>
          <p:spPr bwMode="auto">
            <a:xfrm flipH="1">
              <a:off x="2816863" y="3723681"/>
              <a:ext cx="403118" cy="9059"/>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32">
              <a:extLst>
                <a:ext uri="{FF2B5EF4-FFF2-40B4-BE49-F238E27FC236}">
                  <a16:creationId xmlns:a16="http://schemas.microsoft.com/office/drawing/2014/main" id="{99F7B7F1-AADE-4BEC-A8F4-921D442BBBDC}"/>
                </a:ext>
              </a:extLst>
            </p:cNvPr>
            <p:cNvSpPr>
              <a:spLocks noChangeShapeType="1"/>
            </p:cNvSpPr>
            <p:nvPr/>
          </p:nvSpPr>
          <p:spPr bwMode="auto">
            <a:xfrm flipH="1" flipV="1">
              <a:off x="5779495" y="1257300"/>
              <a:ext cx="11705" cy="2476500"/>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33">
              <a:extLst>
                <a:ext uri="{FF2B5EF4-FFF2-40B4-BE49-F238E27FC236}">
                  <a16:creationId xmlns:a16="http://schemas.microsoft.com/office/drawing/2014/main" id="{B6082754-1823-4EA9-9A38-3F15E342916C}"/>
                </a:ext>
              </a:extLst>
            </p:cNvPr>
            <p:cNvSpPr>
              <a:spLocks noChangeShapeType="1"/>
            </p:cNvSpPr>
            <p:nvPr/>
          </p:nvSpPr>
          <p:spPr bwMode="auto">
            <a:xfrm flipH="1">
              <a:off x="5791200" y="3747401"/>
              <a:ext cx="0" cy="2539099"/>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1" name="Picture 20">
            <a:extLst>
              <a:ext uri="{FF2B5EF4-FFF2-40B4-BE49-F238E27FC236}">
                <a16:creationId xmlns:a16="http://schemas.microsoft.com/office/drawing/2014/main" id="{39D12BBE-551F-4DE8-ABED-B29A57B3D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043" y="1828800"/>
            <a:ext cx="559022" cy="4495800"/>
          </a:xfrm>
          <a:prstGeom prst="rect">
            <a:avLst/>
          </a:prstGeom>
        </p:spPr>
      </p:pic>
      <p:sp>
        <p:nvSpPr>
          <p:cNvPr id="22" name="Text Box 101">
            <a:extLst>
              <a:ext uri="{FF2B5EF4-FFF2-40B4-BE49-F238E27FC236}">
                <a16:creationId xmlns:a16="http://schemas.microsoft.com/office/drawing/2014/main" id="{AE51381A-E18A-476E-8BB2-26D212AA322E}"/>
              </a:ext>
            </a:extLst>
          </p:cNvPr>
          <p:cNvSpPr txBox="1">
            <a:spLocks noChangeArrowheads="1"/>
          </p:cNvSpPr>
          <p:nvPr/>
        </p:nvSpPr>
        <p:spPr bwMode="auto">
          <a:xfrm>
            <a:off x="4876800" y="2439948"/>
            <a:ext cx="615553" cy="3046452"/>
          </a:xfrm>
          <a:prstGeom prst="rect">
            <a:avLst/>
          </a:prstGeom>
          <a:noFill/>
          <a:ln w="9525">
            <a:noFill/>
            <a:miter lim="800000"/>
            <a:headEnd/>
            <a:tailEnd/>
          </a:ln>
          <a:effectLst/>
        </p:spPr>
        <p:txBody>
          <a:bodyPr vert="vert270" wrap="square">
            <a:spAutoFit/>
          </a:bodyPr>
          <a:lstStyle/>
          <a:p>
            <a:pPr algn="ctr" eaLnBrk="1" fontAlgn="auto" hangingPunct="1">
              <a:spcBef>
                <a:spcPts val="0"/>
              </a:spcBef>
              <a:spcAft>
                <a:spcPts val="0"/>
              </a:spcAft>
              <a:defRPr/>
            </a:pPr>
            <a:r>
              <a:rPr lang="en-US" sz="2800" b="1" dirty="0">
                <a:solidFill>
                  <a:schemeClr val="bg1"/>
                </a:solidFill>
                <a:latin typeface="+mn-lt"/>
                <a:cs typeface="+mn-cs"/>
              </a:rPr>
              <a:t>Hierarchy of Values</a:t>
            </a:r>
          </a:p>
        </p:txBody>
      </p:sp>
      <p:sp>
        <p:nvSpPr>
          <p:cNvPr id="23" name="Text Box 101">
            <a:extLst>
              <a:ext uri="{FF2B5EF4-FFF2-40B4-BE49-F238E27FC236}">
                <a16:creationId xmlns:a16="http://schemas.microsoft.com/office/drawing/2014/main" id="{71224C21-C895-4121-9400-599BC3417DF5}"/>
              </a:ext>
            </a:extLst>
          </p:cNvPr>
          <p:cNvSpPr txBox="1">
            <a:spLocks noChangeArrowheads="1"/>
          </p:cNvSpPr>
          <p:nvPr/>
        </p:nvSpPr>
        <p:spPr bwMode="auto">
          <a:xfrm>
            <a:off x="6471047" y="2362200"/>
            <a:ext cx="615553" cy="3200400"/>
          </a:xfrm>
          <a:prstGeom prst="rect">
            <a:avLst/>
          </a:prstGeom>
          <a:noFill/>
          <a:ln w="9525">
            <a:noFill/>
            <a:miter lim="800000"/>
            <a:headEnd/>
            <a:tailEnd/>
          </a:ln>
          <a:effectLst/>
        </p:spPr>
        <p:txBody>
          <a:bodyPr vert="vert270" wrap="square">
            <a:spAutoFit/>
          </a:bodyPr>
          <a:lstStyle/>
          <a:p>
            <a:pPr algn="ctr" eaLnBrk="1" fontAlgn="auto" hangingPunct="1">
              <a:spcBef>
                <a:spcPts val="0"/>
              </a:spcBef>
              <a:spcAft>
                <a:spcPts val="0"/>
              </a:spcAft>
              <a:defRPr/>
            </a:pPr>
            <a:r>
              <a:rPr lang="en-US" sz="2800" b="1" dirty="0">
                <a:solidFill>
                  <a:schemeClr val="bg1"/>
                </a:solidFill>
                <a:latin typeface="+mn-lt"/>
                <a:cs typeface="+mn-cs"/>
              </a:rPr>
              <a:t>Emotional Response</a:t>
            </a:r>
          </a:p>
        </p:txBody>
      </p:sp>
      <p:grpSp>
        <p:nvGrpSpPr>
          <p:cNvPr id="24" name="Group 23">
            <a:extLst>
              <a:ext uri="{FF2B5EF4-FFF2-40B4-BE49-F238E27FC236}">
                <a16:creationId xmlns:a16="http://schemas.microsoft.com/office/drawing/2014/main" id="{BAD6A69F-2DB1-44E0-AFF6-FE7A8C9FC4FA}"/>
              </a:ext>
            </a:extLst>
          </p:cNvPr>
          <p:cNvGrpSpPr/>
          <p:nvPr/>
        </p:nvGrpSpPr>
        <p:grpSpPr>
          <a:xfrm>
            <a:off x="2717790" y="1865729"/>
            <a:ext cx="4673610" cy="4480957"/>
            <a:chOff x="5848328" y="1260959"/>
            <a:chExt cx="5758524" cy="5067074"/>
          </a:xfrm>
        </p:grpSpPr>
        <p:sp>
          <p:nvSpPr>
            <p:cNvPr id="25" name="Line 10">
              <a:extLst>
                <a:ext uri="{FF2B5EF4-FFF2-40B4-BE49-F238E27FC236}">
                  <a16:creationId xmlns:a16="http://schemas.microsoft.com/office/drawing/2014/main" id="{38430E80-3117-4E27-B3C3-6D0C19050E72}"/>
                </a:ext>
              </a:extLst>
            </p:cNvPr>
            <p:cNvSpPr>
              <a:spLocks noChangeShapeType="1"/>
            </p:cNvSpPr>
            <p:nvPr/>
          </p:nvSpPr>
          <p:spPr bwMode="auto">
            <a:xfrm>
              <a:off x="5848328" y="1260959"/>
              <a:ext cx="3505200" cy="0"/>
            </a:xfrm>
            <a:prstGeom prst="line">
              <a:avLst/>
            </a:prstGeom>
            <a:noFill/>
            <a:ln w="190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3">
              <a:extLst>
                <a:ext uri="{FF2B5EF4-FFF2-40B4-BE49-F238E27FC236}">
                  <a16:creationId xmlns:a16="http://schemas.microsoft.com/office/drawing/2014/main" id="{32A0163A-8A58-40F4-B670-BAB4B90E4069}"/>
                </a:ext>
              </a:extLst>
            </p:cNvPr>
            <p:cNvSpPr>
              <a:spLocks noChangeShapeType="1"/>
            </p:cNvSpPr>
            <p:nvPr/>
          </p:nvSpPr>
          <p:spPr bwMode="auto">
            <a:xfrm>
              <a:off x="5848328" y="6324600"/>
              <a:ext cx="35052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Text Box 15">
              <a:extLst>
                <a:ext uri="{FF2B5EF4-FFF2-40B4-BE49-F238E27FC236}">
                  <a16:creationId xmlns:a16="http://schemas.microsoft.com/office/drawing/2014/main" id="{2BF2965A-1091-4677-B88E-FE3493A4B679}"/>
                </a:ext>
              </a:extLst>
            </p:cNvPr>
            <p:cNvSpPr txBox="1">
              <a:spLocks noChangeArrowheads="1"/>
            </p:cNvSpPr>
            <p:nvPr/>
          </p:nvSpPr>
          <p:spPr bwMode="auto">
            <a:xfrm>
              <a:off x="6082489" y="3571843"/>
              <a:ext cx="15279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FF00"/>
                  </a:solidFill>
                  <a:latin typeface="Calibri" panose="020F0502020204030204" pitchFamily="34" charset="0"/>
                </a:rPr>
                <a:t>INNOCUOUS</a:t>
              </a:r>
            </a:p>
          </p:txBody>
        </p:sp>
        <p:sp>
          <p:nvSpPr>
            <p:cNvPr id="28" name="Text Box 16">
              <a:extLst>
                <a:ext uri="{FF2B5EF4-FFF2-40B4-BE49-F238E27FC236}">
                  <a16:creationId xmlns:a16="http://schemas.microsoft.com/office/drawing/2014/main" id="{42E5526D-A96B-4863-B401-73DD8F42D618}"/>
                </a:ext>
              </a:extLst>
            </p:cNvPr>
            <p:cNvSpPr txBox="1">
              <a:spLocks noChangeArrowheads="1"/>
            </p:cNvSpPr>
            <p:nvPr/>
          </p:nvSpPr>
          <p:spPr bwMode="auto">
            <a:xfrm>
              <a:off x="5957867" y="1325890"/>
              <a:ext cx="2112902"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00FF00"/>
                  </a:solidFill>
                  <a:latin typeface="+mn-lt"/>
                </a:rPr>
                <a:t>FOR ME</a:t>
              </a:r>
            </a:p>
            <a:p>
              <a:pPr algn="ctr" eaLnBrk="1" hangingPunct="1"/>
              <a:r>
                <a:rPr lang="en-US" altLang="en-US" sz="2000" b="1" dirty="0">
                  <a:solidFill>
                    <a:srgbClr val="00FF00"/>
                  </a:solidFill>
                  <a:latin typeface="+mn-lt"/>
                </a:rPr>
                <a:t>Righteousness</a:t>
              </a:r>
            </a:p>
          </p:txBody>
        </p:sp>
        <p:sp>
          <p:nvSpPr>
            <p:cNvPr id="29" name="Text Box 17">
              <a:extLst>
                <a:ext uri="{FF2B5EF4-FFF2-40B4-BE49-F238E27FC236}">
                  <a16:creationId xmlns:a16="http://schemas.microsoft.com/office/drawing/2014/main" id="{2E93E6DD-0469-4DA8-B30C-016FBE037DBF}"/>
                </a:ext>
              </a:extLst>
            </p:cNvPr>
            <p:cNvSpPr txBox="1">
              <a:spLocks noChangeArrowheads="1"/>
            </p:cNvSpPr>
            <p:nvPr/>
          </p:nvSpPr>
          <p:spPr bwMode="auto">
            <a:xfrm>
              <a:off x="6459169" y="2686227"/>
              <a:ext cx="8146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00FF00"/>
                  </a:solidFill>
                  <a:latin typeface="Calibri" panose="020F0502020204030204" pitchFamily="34" charset="0"/>
                </a:rPr>
                <a:t>LIGHT</a:t>
              </a:r>
            </a:p>
          </p:txBody>
        </p:sp>
        <p:sp>
          <p:nvSpPr>
            <p:cNvPr id="30" name="Text Box 18">
              <a:extLst>
                <a:ext uri="{FF2B5EF4-FFF2-40B4-BE49-F238E27FC236}">
                  <a16:creationId xmlns:a16="http://schemas.microsoft.com/office/drawing/2014/main" id="{2B568C77-8AE1-4333-AD18-01F4DE211589}"/>
                </a:ext>
              </a:extLst>
            </p:cNvPr>
            <p:cNvSpPr txBox="1">
              <a:spLocks noChangeArrowheads="1"/>
            </p:cNvSpPr>
            <p:nvPr/>
          </p:nvSpPr>
          <p:spPr bwMode="auto">
            <a:xfrm>
              <a:off x="6248736" y="4548110"/>
              <a:ext cx="1315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Calibri" panose="020F0502020204030204" pitchFamily="34" charset="0"/>
                </a:rPr>
                <a:t>DARKNESS</a:t>
              </a:r>
            </a:p>
          </p:txBody>
        </p:sp>
        <p:sp>
          <p:nvSpPr>
            <p:cNvPr id="31" name="Text Box 19">
              <a:extLst>
                <a:ext uri="{FF2B5EF4-FFF2-40B4-BE49-F238E27FC236}">
                  <a16:creationId xmlns:a16="http://schemas.microsoft.com/office/drawing/2014/main" id="{40ECB7CD-B274-4072-864E-697D066528D0}"/>
                </a:ext>
              </a:extLst>
            </p:cNvPr>
            <p:cNvSpPr txBox="1">
              <a:spLocks noChangeArrowheads="1"/>
            </p:cNvSpPr>
            <p:nvPr/>
          </p:nvSpPr>
          <p:spPr bwMode="auto">
            <a:xfrm>
              <a:off x="6169601" y="5527554"/>
              <a:ext cx="1905357" cy="800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rgbClr val="FF0000"/>
                  </a:solidFill>
                  <a:latin typeface="Calibri" panose="020F0502020204030204" pitchFamily="34" charset="0"/>
                </a:rPr>
                <a:t>AGAINST ME</a:t>
              </a:r>
            </a:p>
            <a:p>
              <a:pPr algn="ctr" eaLnBrk="1" hangingPunct="1"/>
              <a:r>
                <a:rPr lang="en-US" altLang="en-US" sz="2000" b="1" dirty="0">
                  <a:solidFill>
                    <a:srgbClr val="FF0000"/>
                  </a:solidFill>
                  <a:latin typeface="Calibri" panose="020F0502020204030204" pitchFamily="34" charset="0"/>
                </a:rPr>
                <a:t>Wickedness</a:t>
              </a:r>
            </a:p>
          </p:txBody>
        </p:sp>
        <p:sp>
          <p:nvSpPr>
            <p:cNvPr id="32" name="Text Box 24">
              <a:extLst>
                <a:ext uri="{FF2B5EF4-FFF2-40B4-BE49-F238E27FC236}">
                  <a16:creationId xmlns:a16="http://schemas.microsoft.com/office/drawing/2014/main" id="{D59A5EAB-88C6-4537-99BF-E537D823AC16}"/>
                </a:ext>
              </a:extLst>
            </p:cNvPr>
            <p:cNvSpPr txBox="1">
              <a:spLocks noChangeArrowheads="1"/>
            </p:cNvSpPr>
            <p:nvPr/>
          </p:nvSpPr>
          <p:spPr bwMode="auto">
            <a:xfrm>
              <a:off x="8348889" y="4582221"/>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FF0000"/>
                  </a:solidFill>
                  <a:latin typeface="Calibri" pitchFamily="34" charset="0"/>
                  <a:cs typeface="+mn-cs"/>
                </a:rPr>
                <a:t>INTENSITY</a:t>
              </a:r>
            </a:p>
          </p:txBody>
        </p:sp>
        <p:sp>
          <p:nvSpPr>
            <p:cNvPr id="33" name="Line 30">
              <a:extLst>
                <a:ext uri="{FF2B5EF4-FFF2-40B4-BE49-F238E27FC236}">
                  <a16:creationId xmlns:a16="http://schemas.microsoft.com/office/drawing/2014/main" id="{DCBAE78B-A930-4521-8D2C-5BF420E3904E}"/>
                </a:ext>
              </a:extLst>
            </p:cNvPr>
            <p:cNvSpPr>
              <a:spLocks noChangeShapeType="1"/>
            </p:cNvSpPr>
            <p:nvPr/>
          </p:nvSpPr>
          <p:spPr bwMode="auto">
            <a:xfrm flipH="1">
              <a:off x="11162894" y="3757098"/>
              <a:ext cx="443958"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2">
              <a:extLst>
                <a:ext uri="{FF2B5EF4-FFF2-40B4-BE49-F238E27FC236}">
                  <a16:creationId xmlns:a16="http://schemas.microsoft.com/office/drawing/2014/main" id="{A02FDB41-2830-471C-A19C-5F824AC1BC14}"/>
                </a:ext>
              </a:extLst>
            </p:cNvPr>
            <p:cNvSpPr>
              <a:spLocks noChangeShapeType="1"/>
            </p:cNvSpPr>
            <p:nvPr/>
          </p:nvSpPr>
          <p:spPr bwMode="auto">
            <a:xfrm flipV="1">
              <a:off x="8375647" y="1285875"/>
              <a:ext cx="9127" cy="2447925"/>
            </a:xfrm>
            <a:prstGeom prst="line">
              <a:avLst/>
            </a:prstGeom>
            <a:noFill/>
            <a:ln w="1905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3">
              <a:extLst>
                <a:ext uri="{FF2B5EF4-FFF2-40B4-BE49-F238E27FC236}">
                  <a16:creationId xmlns:a16="http://schemas.microsoft.com/office/drawing/2014/main" id="{65E83676-49BF-4F10-941D-89D7DACFF301}"/>
                </a:ext>
              </a:extLst>
            </p:cNvPr>
            <p:cNvSpPr>
              <a:spLocks noChangeShapeType="1"/>
            </p:cNvSpPr>
            <p:nvPr/>
          </p:nvSpPr>
          <p:spPr bwMode="auto">
            <a:xfrm flipH="1">
              <a:off x="8373336" y="3771497"/>
              <a:ext cx="2578" cy="2500314"/>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6" name="Text Box 24">
            <a:extLst>
              <a:ext uri="{FF2B5EF4-FFF2-40B4-BE49-F238E27FC236}">
                <a16:creationId xmlns:a16="http://schemas.microsoft.com/office/drawing/2014/main" id="{06279B9E-11EF-4596-9712-A895FDE5AB84}"/>
              </a:ext>
            </a:extLst>
          </p:cNvPr>
          <p:cNvSpPr txBox="1">
            <a:spLocks noChangeArrowheads="1"/>
          </p:cNvSpPr>
          <p:nvPr/>
        </p:nvSpPr>
        <p:spPr bwMode="auto">
          <a:xfrm>
            <a:off x="6900918" y="4740117"/>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00FF00"/>
                </a:solidFill>
                <a:latin typeface="Calibri" pitchFamily="34" charset="0"/>
                <a:cs typeface="+mn-cs"/>
              </a:rPr>
              <a:t>INTENSITY</a:t>
            </a:r>
          </a:p>
        </p:txBody>
      </p:sp>
      <p:sp>
        <p:nvSpPr>
          <p:cNvPr id="37" name="Text Box 22">
            <a:extLst>
              <a:ext uri="{FF2B5EF4-FFF2-40B4-BE49-F238E27FC236}">
                <a16:creationId xmlns:a16="http://schemas.microsoft.com/office/drawing/2014/main" id="{3B085F9C-9A05-4B12-8C5E-64879F665CBE}"/>
              </a:ext>
            </a:extLst>
          </p:cNvPr>
          <p:cNvSpPr txBox="1">
            <a:spLocks noChangeArrowheads="1"/>
          </p:cNvSpPr>
          <p:nvPr/>
        </p:nvSpPr>
        <p:spPr bwMode="auto">
          <a:xfrm>
            <a:off x="4713527" y="2628825"/>
            <a:ext cx="346249" cy="674224"/>
          </a:xfrm>
          <a:prstGeom prst="rect">
            <a:avLst/>
          </a:prstGeom>
          <a:noFill/>
          <a:ln w="9525">
            <a:noFill/>
            <a:miter lim="800000"/>
            <a:headEnd/>
            <a:tailEnd/>
          </a:ln>
        </p:spPr>
        <p:txBody>
          <a:bodyPr vert="vert270" wrap="none">
            <a:spAutoFit/>
          </a:bodyPr>
          <a:lstStyle/>
          <a:p>
            <a:pPr fontAlgn="auto">
              <a:spcBef>
                <a:spcPts val="0"/>
              </a:spcBef>
              <a:spcAft>
                <a:spcPts val="0"/>
              </a:spcAft>
              <a:defRPr/>
            </a:pPr>
            <a:r>
              <a:rPr lang="en-US" sz="1050" b="1" dirty="0">
                <a:solidFill>
                  <a:srgbClr val="00FF00"/>
                </a:solidFill>
                <a:latin typeface="Calibri" pitchFamily="34" charset="0"/>
                <a:cs typeface="+mn-cs"/>
              </a:rPr>
              <a:t>INTENSITY</a:t>
            </a:r>
          </a:p>
        </p:txBody>
      </p:sp>
      <p:sp>
        <p:nvSpPr>
          <p:cNvPr id="38" name="Rectangle 37">
            <a:extLst>
              <a:ext uri="{FF2B5EF4-FFF2-40B4-BE49-F238E27FC236}">
                <a16:creationId xmlns:a16="http://schemas.microsoft.com/office/drawing/2014/main" id="{F91742D6-4FF0-45F6-A4AC-3CBAE484A82C}"/>
              </a:ext>
            </a:extLst>
          </p:cNvPr>
          <p:cNvSpPr/>
          <p:nvPr/>
        </p:nvSpPr>
        <p:spPr>
          <a:xfrm>
            <a:off x="0" y="0"/>
            <a:ext cx="12192000" cy="830997"/>
          </a:xfrm>
          <a:prstGeom prst="rect">
            <a:avLst/>
          </a:prstGeom>
        </p:spPr>
        <p:txBody>
          <a:bodyPr wrap="square">
            <a:spAutoFit/>
          </a:bodyPr>
          <a:lstStyle/>
          <a:p>
            <a:pPr algn="ctr" eaLnBrk="1" hangingPunct="1">
              <a:defRPr/>
            </a:pPr>
            <a:r>
              <a:rPr lang="en-US" sz="4800" b="1" dirty="0">
                <a:solidFill>
                  <a:srgbClr val="00FF00"/>
                </a:solidFill>
                <a:latin typeface="+mn-lt"/>
              </a:rPr>
              <a:t>Christ-Like Love and Hatred</a:t>
            </a:r>
          </a:p>
        </p:txBody>
      </p:sp>
      <p:graphicFrame>
        <p:nvGraphicFramePr>
          <p:cNvPr id="39" name="Object 38">
            <a:extLst>
              <a:ext uri="{FF2B5EF4-FFF2-40B4-BE49-F238E27FC236}">
                <a16:creationId xmlns:a16="http://schemas.microsoft.com/office/drawing/2014/main" id="{292EE2D3-E554-4B4E-A183-1E24A849CEC8}"/>
              </a:ext>
            </a:extLst>
          </p:cNvPr>
          <p:cNvGraphicFramePr>
            <a:graphicFrameLocks noChangeAspect="1"/>
          </p:cNvGraphicFramePr>
          <p:nvPr>
            <p:extLst>
              <p:ext uri="{D42A27DB-BD31-4B8C-83A1-F6EECF244321}">
                <p14:modId xmlns:p14="http://schemas.microsoft.com/office/powerpoint/2010/main" val="2130484525"/>
              </p:ext>
            </p:extLst>
          </p:nvPr>
        </p:nvGraphicFramePr>
        <p:xfrm>
          <a:off x="9967551" y="971123"/>
          <a:ext cx="2072049" cy="3874731"/>
        </p:xfrm>
        <a:graphic>
          <a:graphicData uri="http://schemas.openxmlformats.org/presentationml/2006/ole">
            <mc:AlternateContent xmlns:mc="http://schemas.openxmlformats.org/markup-compatibility/2006">
              <mc:Choice xmlns:v="urn:schemas-microsoft-com:vml" Requires="v">
                <p:oleObj r:id="rId3" imgW="1269720" imgH="2374560" progId="">
                  <p:embed/>
                </p:oleObj>
              </mc:Choice>
              <mc:Fallback>
                <p:oleObj r:id="rId3" imgW="1269720" imgH="2374560" progId="">
                  <p:embed/>
                  <p:pic>
                    <p:nvPicPr>
                      <p:cNvPr id="8" name="Object 7"/>
                      <p:cNvPicPr/>
                      <p:nvPr/>
                    </p:nvPicPr>
                    <p:blipFill>
                      <a:blip r:embed="rId4"/>
                      <a:stretch>
                        <a:fillRect/>
                      </a:stretch>
                    </p:blipFill>
                    <p:spPr>
                      <a:xfrm>
                        <a:off x="9967551" y="971123"/>
                        <a:ext cx="2072049" cy="3874731"/>
                      </a:xfrm>
                      <a:prstGeom prst="rect">
                        <a:avLst/>
                      </a:prstGeom>
                    </p:spPr>
                  </p:pic>
                </p:oleObj>
              </mc:Fallback>
            </mc:AlternateContent>
          </a:graphicData>
        </a:graphic>
      </p:graphicFrame>
    </p:spTree>
    <p:extLst>
      <p:ext uri="{BB962C8B-B14F-4D97-AF65-F5344CB8AC3E}">
        <p14:creationId xmlns:p14="http://schemas.microsoft.com/office/powerpoint/2010/main" val="4165095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16037</TotalTime>
  <Words>3499</Words>
  <Application>Microsoft Office PowerPoint</Application>
  <PresentationFormat>Widescreen</PresentationFormat>
  <Paragraphs>1206</Paragraphs>
  <Slides>35</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35</vt:i4>
      </vt:variant>
    </vt:vector>
  </HeadingPairs>
  <TitlesOfParts>
    <vt:vector size="39" baseType="lpstr">
      <vt:lpstr>Arial</vt:lpstr>
      <vt:lpstr>Avenir LT Std 45 Book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1211</cp:revision>
  <dcterms:created xsi:type="dcterms:W3CDTF">2010-04-18T05:26:50Z</dcterms:created>
  <dcterms:modified xsi:type="dcterms:W3CDTF">2022-12-28T00:20:27Z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