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899" r:id="rId2"/>
    <p:sldId id="914" r:id="rId3"/>
    <p:sldId id="931" r:id="rId4"/>
    <p:sldId id="933" r:id="rId5"/>
    <p:sldId id="929" r:id="rId6"/>
    <p:sldId id="935" r:id="rId7"/>
    <p:sldId id="934" r:id="rId8"/>
    <p:sldId id="939" r:id="rId9"/>
    <p:sldId id="936" r:id="rId10"/>
    <p:sldId id="938" r:id="rId11"/>
    <p:sldId id="926" r:id="rId12"/>
    <p:sldId id="937" r:id="rId13"/>
    <p:sldId id="942" r:id="rId14"/>
    <p:sldId id="941" r:id="rId15"/>
    <p:sldId id="932" r:id="rId16"/>
    <p:sldId id="943" r:id="rId17"/>
    <p:sldId id="944" r:id="rId18"/>
    <p:sldId id="267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34600"/>
    <a:srgbClr val="336600"/>
    <a:srgbClr val="FFFFCC"/>
    <a:srgbClr val="2A5400"/>
    <a:srgbClr val="CCFF99"/>
    <a:srgbClr val="FDEAD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5" autoAdjust="0"/>
    <p:restoredTop sz="94488" autoAdjust="0"/>
  </p:normalViewPr>
  <p:slideViewPr>
    <p:cSldViewPr>
      <p:cViewPr varScale="1">
        <p:scale>
          <a:sx n="111" d="100"/>
          <a:sy n="111" d="100"/>
        </p:scale>
        <p:origin x="34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193122-784B-4DEB-A735-954D81725D9C}" type="datetime1">
              <a:rPr lang="en-US" altLang="en-US"/>
              <a:pPr>
                <a:defRPr/>
              </a:pPr>
              <a:t>2022-12-27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6DB9990-9BDA-4346-A715-8323DEBBD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1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8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01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93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84000" y="6689725"/>
            <a:ext cx="508000" cy="168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D0CB-436A-4EC6-BFC4-524BF3707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7714C901-FB5E-474A-B72C-ECB1E8B5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EB042985-C290-4156-AE63-82A15DE49170}"/>
              </a:ext>
            </a:extLst>
          </p:cNvPr>
          <p:cNvSpPr txBox="1">
            <a:spLocks/>
          </p:cNvSpPr>
          <p:nvPr userDrawn="1"/>
        </p:nvSpPr>
        <p:spPr>
          <a:xfrm>
            <a:off x="5993" y="0"/>
            <a:ext cx="603607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82854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A002C1-D494-4F2F-AB01-B0CA7DD6EE82}" type="datetime1">
              <a:rPr lang="en-US" altLang="en-US" smtClean="0"/>
              <a:t>2022-12-27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©LDSEternalism.com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11B09A-2F24-4C7E-B406-E00EFFE48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3C4A4-E30D-4B77-9D81-CB4B09819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" y="1441700"/>
            <a:ext cx="4909114" cy="49091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946F93A-327B-4E2B-9B2E-60545C0B9529}"/>
              </a:ext>
            </a:extLst>
          </p:cNvPr>
          <p:cNvSpPr/>
          <p:nvPr/>
        </p:nvSpPr>
        <p:spPr>
          <a:xfrm>
            <a:off x="1560234" y="3203759"/>
            <a:ext cx="133882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Abide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B93D74-9891-4AC0-92BF-50893BA294B5}"/>
              </a:ext>
            </a:extLst>
          </p:cNvPr>
          <p:cNvSpPr/>
          <p:nvPr/>
        </p:nvSpPr>
        <p:spPr>
          <a:xfrm>
            <a:off x="0" y="1550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  <a:cs typeface="Arial" panose="020B0604020202020204" pitchFamily="34" charset="0"/>
              </a:rPr>
              <a:t>ETERNALISM MODULE </a:t>
            </a:r>
            <a:r>
              <a:rPr lang="en-US" sz="4800" dirty="0">
                <a:solidFill>
                  <a:srgbClr val="FFFF00"/>
                </a:solidFill>
              </a:rPr>
              <a:t>22</a:t>
            </a:r>
            <a:endParaRPr lang="en-US" sz="48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09FB126C-382A-4E3C-B94C-1A906B766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3" y="3542946"/>
            <a:ext cx="72604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4000" dirty="0">
                <a:solidFill>
                  <a:srgbClr val="FFFF00"/>
                </a:solidFill>
              </a:rPr>
              <a:t>Chapter 24: Emotions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CF06637D-3C31-4F29-B2D1-9421FD7E0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4" y="1880320"/>
            <a:ext cx="69436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8000" dirty="0">
                <a:solidFill>
                  <a:srgbClr val="FFFF00"/>
                </a:solidFill>
              </a:rPr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9546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10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51BCF9-8E15-472C-85CE-0282E458CCE2}"/>
              </a:ext>
            </a:extLst>
          </p:cNvPr>
          <p:cNvSpPr txBox="1"/>
          <p:nvPr/>
        </p:nvSpPr>
        <p:spPr>
          <a:xfrm>
            <a:off x="2549525" y="457200"/>
            <a:ext cx="1641475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THINKING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(Identify)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EFD8EA-C37C-4D22-85AF-2187846C2E6A}"/>
              </a:ext>
            </a:extLst>
          </p:cNvPr>
          <p:cNvSpPr txBox="1"/>
          <p:nvPr/>
        </p:nvSpPr>
        <p:spPr>
          <a:xfrm>
            <a:off x="5273675" y="457200"/>
            <a:ext cx="1646238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VALUING</a:t>
            </a:r>
          </a:p>
          <a:p>
            <a:pPr algn="ctr" eaLnBrk="1" hangingPunct="1">
              <a:defRPr/>
            </a:pP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So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(Evaluate)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377CFB-DC3B-460E-92C5-2D0DF9B417FF}"/>
              </a:ext>
            </a:extLst>
          </p:cNvPr>
          <p:cNvSpPr txBox="1"/>
          <p:nvPr/>
        </p:nvSpPr>
        <p:spPr>
          <a:xfrm>
            <a:off x="7893166" y="458788"/>
            <a:ext cx="1906356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ACTING</a:t>
            </a:r>
          </a:p>
          <a:p>
            <a:pPr algn="ctr" eaLnBrk="1" hangingPunct="1">
              <a:defRPr/>
            </a:pP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Now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(Actuate)</a:t>
            </a:r>
          </a:p>
        </p:txBody>
      </p:sp>
      <p:sp>
        <p:nvSpPr>
          <p:cNvPr id="12" name="AutoShape 68">
            <a:extLst>
              <a:ext uri="{FF2B5EF4-FFF2-40B4-BE49-F238E27FC236}">
                <a16:creationId xmlns:a16="http://schemas.microsoft.com/office/drawing/2014/main" id="{247C9B63-E169-4405-99DB-86DE069F3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888" y="2451100"/>
            <a:ext cx="2138362" cy="214788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AutoShape 68">
            <a:extLst>
              <a:ext uri="{FF2B5EF4-FFF2-40B4-BE49-F238E27FC236}">
                <a16:creationId xmlns:a16="http://schemas.microsoft.com/office/drawing/2014/main" id="{1D8D700B-2C03-4264-8C1A-4D24CB4A7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5" y="2449513"/>
            <a:ext cx="2138363" cy="21494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4" name="Picture 10">
            <a:extLst>
              <a:ext uri="{FF2B5EF4-FFF2-40B4-BE49-F238E27FC236}">
                <a16:creationId xmlns:a16="http://schemas.microsoft.com/office/drawing/2014/main" id="{1D7644B4-EE88-47A8-8BC5-0FB856C65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711450"/>
            <a:ext cx="125730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6">
            <a:extLst>
              <a:ext uri="{FF2B5EF4-FFF2-40B4-BE49-F238E27FC236}">
                <a16:creationId xmlns:a16="http://schemas.microsoft.com/office/drawing/2014/main" id="{A10B3C27-9D23-4A91-9278-A08F0F10D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150" y="5181600"/>
            <a:ext cx="8077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FF00"/>
                </a:solidFill>
                <a:latin typeface="Arial" panose="020B0604020202020204" pitchFamily="34" charset="0"/>
              </a:rPr>
              <a:t>Values</a:t>
            </a: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 are that which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</a:rPr>
              <a:t>we act to gain and/or keep</a:t>
            </a:r>
          </a:p>
        </p:txBody>
      </p:sp>
      <p:pic>
        <p:nvPicPr>
          <p:cNvPr id="16" name="Picture 10">
            <a:extLst>
              <a:ext uri="{FF2B5EF4-FFF2-40B4-BE49-F238E27FC236}">
                <a16:creationId xmlns:a16="http://schemas.microsoft.com/office/drawing/2014/main" id="{AC5BA201-B1A7-429A-A0C5-5153632EB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38" y="3343275"/>
            <a:ext cx="728662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DBEA8F2-588B-42DB-B805-0E94F796A240}"/>
              </a:ext>
            </a:extLst>
          </p:cNvPr>
          <p:cNvSpPr txBox="1"/>
          <p:nvPr/>
        </p:nvSpPr>
        <p:spPr>
          <a:xfrm>
            <a:off x="5080213" y="2855913"/>
            <a:ext cx="204427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dirty="0">
                <a:latin typeface="+mn-lt"/>
              </a:rPr>
              <a:t>Negative Value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8EB859-4A0C-4BA9-9BDE-A2E72DCF17E3}"/>
              </a:ext>
            </a:extLst>
          </p:cNvPr>
          <p:cNvSpPr txBox="1"/>
          <p:nvPr/>
        </p:nvSpPr>
        <p:spPr>
          <a:xfrm>
            <a:off x="8382000" y="2590800"/>
            <a:ext cx="868363" cy="1862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1500" dirty="0">
                <a:solidFill>
                  <a:srgbClr val="FFFF00"/>
                </a:solidFill>
                <a:latin typeface="+mn-lt"/>
              </a:rPr>
              <a:t>?</a:t>
            </a:r>
          </a:p>
        </p:txBody>
      </p:sp>
      <p:sp>
        <p:nvSpPr>
          <p:cNvPr id="19" name="AutoShape 68">
            <a:extLst>
              <a:ext uri="{FF2B5EF4-FFF2-40B4-BE49-F238E27FC236}">
                <a16:creationId xmlns:a16="http://schemas.microsoft.com/office/drawing/2014/main" id="{75B1E077-C905-40F3-9266-6FBDBBBA2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362200"/>
            <a:ext cx="2138363" cy="21494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20" name="Picture 10">
            <a:extLst>
              <a:ext uri="{FF2B5EF4-FFF2-40B4-BE49-F238E27FC236}">
                <a16:creationId xmlns:a16="http://schemas.microsoft.com/office/drawing/2014/main" id="{FC95BAE3-A0FB-44F7-893F-89A334788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738" y="3260725"/>
            <a:ext cx="728662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433F2E4-8D27-45A9-9055-EEB91B0F4DD0}"/>
              </a:ext>
            </a:extLst>
          </p:cNvPr>
          <p:cNvSpPr txBox="1"/>
          <p:nvPr/>
        </p:nvSpPr>
        <p:spPr>
          <a:xfrm>
            <a:off x="8316913" y="2774950"/>
            <a:ext cx="113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dirty="0">
                <a:latin typeface="+mn-lt"/>
              </a:rPr>
              <a:t>No Hire</a:t>
            </a:r>
          </a:p>
        </p:txBody>
      </p:sp>
    </p:spTree>
    <p:extLst>
      <p:ext uri="{BB962C8B-B14F-4D97-AF65-F5344CB8AC3E}">
        <p14:creationId xmlns:p14="http://schemas.microsoft.com/office/powerpoint/2010/main" val="1738174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63CE6A2F-32AC-4012-B567-0A3DDBC46746}"/>
              </a:ext>
            </a:extLst>
          </p:cNvPr>
          <p:cNvSpPr txBox="1"/>
          <p:nvPr/>
        </p:nvSpPr>
        <p:spPr>
          <a:xfrm>
            <a:off x="-38100" y="-28921"/>
            <a:ext cx="12268200" cy="68869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en-US" sz="2000" spc="3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000" y="6629400"/>
            <a:ext cx="508000" cy="168275"/>
          </a:xfrm>
        </p:spPr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5" name="Picture 24">
            <a:extLst>
              <a:ext uri="{FF2B5EF4-FFF2-40B4-BE49-F238E27FC236}">
                <a16:creationId xmlns:a16="http://schemas.microsoft.com/office/drawing/2014/main" id="{49F00217-A6C3-48C0-887E-FE8291302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7" y="2319337"/>
            <a:ext cx="3124200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A9D32AD5-3996-4C67-B3C7-666FB6E22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362" y="1431925"/>
            <a:ext cx="1522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PERCEPTION</a:t>
            </a:r>
          </a:p>
        </p:txBody>
      </p:sp>
      <p:grpSp>
        <p:nvGrpSpPr>
          <p:cNvPr id="7" name="Group 3">
            <a:extLst>
              <a:ext uri="{FF2B5EF4-FFF2-40B4-BE49-F238E27FC236}">
                <a16:creationId xmlns:a16="http://schemas.microsoft.com/office/drawing/2014/main" id="{15D123DA-0A53-426D-9AF0-481BA3698EB8}"/>
              </a:ext>
            </a:extLst>
          </p:cNvPr>
          <p:cNvGrpSpPr>
            <a:grpSpLocks/>
          </p:cNvGrpSpPr>
          <p:nvPr/>
        </p:nvGrpSpPr>
        <p:grpSpPr bwMode="auto">
          <a:xfrm>
            <a:off x="7775575" y="1279525"/>
            <a:ext cx="2279650" cy="708025"/>
            <a:chOff x="3693" y="902"/>
            <a:chExt cx="1436" cy="446"/>
          </a:xfrm>
        </p:grpSpPr>
        <p:sp>
          <p:nvSpPr>
            <p:cNvPr id="8" name="Text Box 4">
              <a:extLst>
                <a:ext uri="{FF2B5EF4-FFF2-40B4-BE49-F238E27FC236}">
                  <a16:creationId xmlns:a16="http://schemas.microsoft.com/office/drawing/2014/main" id="{1EA9A889-EE71-4890-9BF0-613C27F90D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2" y="902"/>
              <a:ext cx="947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EMOTIONAL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RESPONSE</a:t>
              </a: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669BC08D-9180-42A0-99F5-2D15EA2E0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3" y="930"/>
              <a:ext cx="2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/>
                <a:t>=</a:t>
              </a:r>
            </a:p>
          </p:txBody>
        </p:sp>
      </p:grpSp>
      <p:grpSp>
        <p:nvGrpSpPr>
          <p:cNvPr id="10" name="Group 6">
            <a:extLst>
              <a:ext uri="{FF2B5EF4-FFF2-40B4-BE49-F238E27FC236}">
                <a16:creationId xmlns:a16="http://schemas.microsoft.com/office/drawing/2014/main" id="{DA8C5C0A-B03F-45B1-AC55-D86B2F558894}"/>
              </a:ext>
            </a:extLst>
          </p:cNvPr>
          <p:cNvGrpSpPr>
            <a:grpSpLocks/>
          </p:cNvGrpSpPr>
          <p:nvPr/>
        </p:nvGrpSpPr>
        <p:grpSpPr bwMode="auto">
          <a:xfrm>
            <a:off x="5148262" y="1219200"/>
            <a:ext cx="2108200" cy="708025"/>
            <a:chOff x="2038" y="864"/>
            <a:chExt cx="1328" cy="446"/>
          </a:xfrm>
        </p:grpSpPr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1E880525-E00B-4E6A-A261-C6A8263BA2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1" y="864"/>
              <a:ext cx="965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VALUE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JUDGEMENT</a:t>
              </a:r>
            </a:p>
          </p:txBody>
        </p:sp>
        <p:sp>
          <p:nvSpPr>
            <p:cNvPr id="12" name="Text Box 8">
              <a:extLst>
                <a:ext uri="{FF2B5EF4-FFF2-40B4-BE49-F238E27FC236}">
                  <a16:creationId xmlns:a16="http://schemas.microsoft.com/office/drawing/2014/main" id="{4D220D32-41C0-437E-B4CA-3AFFA9579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8" y="930"/>
              <a:ext cx="2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/>
                <a:t>+</a:t>
              </a:r>
            </a:p>
          </p:txBody>
        </p:sp>
      </p:grpSp>
      <p:sp>
        <p:nvSpPr>
          <p:cNvPr id="13" name="Text Box 9">
            <a:extLst>
              <a:ext uri="{FF2B5EF4-FFF2-40B4-BE49-F238E27FC236}">
                <a16:creationId xmlns:a16="http://schemas.microsoft.com/office/drawing/2014/main" id="{E1620AD3-D526-4EE6-90A7-EABACE1B4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100" y="-39688"/>
            <a:ext cx="12268199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Emotions are lightning quick </a:t>
            </a:r>
            <a:r>
              <a:rPr lang="en-US" altLang="en-US" sz="2800" b="1" i="1" dirty="0"/>
              <a:t>RESPONSES</a:t>
            </a:r>
            <a:r>
              <a:rPr lang="en-US" altLang="en-US" sz="2800" b="1" dirty="0"/>
              <a:t> what I perceive to be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B050"/>
                </a:solidFill>
              </a:rPr>
              <a:t>For Me</a:t>
            </a:r>
            <a:r>
              <a:rPr lang="en-US" altLang="en-US" sz="2800" b="1" dirty="0"/>
              <a:t> or </a:t>
            </a:r>
            <a:r>
              <a:rPr lang="en-US" altLang="en-US" sz="2800" b="1" dirty="0">
                <a:solidFill>
                  <a:srgbClr val="FF0000"/>
                </a:solidFill>
              </a:rPr>
              <a:t>Against Me</a:t>
            </a:r>
            <a:endParaRPr lang="en-US" altLang="en-US" sz="2800" b="1" dirty="0"/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411C28B-2304-444F-A7CF-DF95B9DAC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600" y="2114550"/>
            <a:ext cx="6326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EXAMPLE: MOTHER AND SMALL CHILD ON A NATURE HIKE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E8E004AF-84FC-4030-B7FA-98801F8DB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9821" y="3983592"/>
            <a:ext cx="2743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MOTHER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RATTLE SNAKE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DEADLY…“AGAINST ME” 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D7B735D3-06CB-45C7-AA14-2A95DE97F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4737" y="2787650"/>
            <a:ext cx="2743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CHILD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SLITHERY CREATURE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 </a:t>
            </a:r>
            <a:r>
              <a:rPr lang="en-US" altLang="en-US" sz="1400" b="1" dirty="0">
                <a:solidFill>
                  <a:srgbClr val="FF0000"/>
                </a:solidFill>
              </a:rPr>
              <a:t>Curiosity…“FOR ME” 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4BE877D7-7487-4748-A8F0-7B35C39A0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8475" y="3846512"/>
            <a:ext cx="25574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MOTHER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FEAR</a:t>
            </a:r>
            <a:r>
              <a:rPr lang="en-US" altLang="en-US" sz="1400" dirty="0"/>
              <a:t> -&gt; GRABS CHILD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AND </a:t>
            </a:r>
            <a:r>
              <a:rPr lang="en-US" altLang="en-US" sz="1400" b="1" dirty="0">
                <a:solidFill>
                  <a:srgbClr val="00B050"/>
                </a:solidFill>
              </a:rPr>
              <a:t>MOVES</a:t>
            </a:r>
            <a:r>
              <a:rPr lang="en-US" altLang="en-US" sz="1400" dirty="0"/>
              <a:t> AWAY FROM </a:t>
            </a:r>
            <a:r>
              <a:rPr lang="en-US" altLang="en-US" sz="1400" b="1" dirty="0">
                <a:solidFill>
                  <a:srgbClr val="FF0000"/>
                </a:solidFill>
              </a:rPr>
              <a:t>RATTLE SNAKE</a:t>
            </a: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C1BEC28A-14FD-4921-A231-57BA21A13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8937" y="2808287"/>
            <a:ext cx="27432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CHILD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</a:rPr>
              <a:t>EXCITEMENT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dirty="0"/>
              <a:t>-&gt; MOVES TOWARD RATTLE SNAKE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45F81E71-D371-4E9B-A5F0-B14C93911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2006" y="5486400"/>
            <a:ext cx="25900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FACTUAL JUDGEMENT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PERCEPTION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dirty="0"/>
          </a:p>
        </p:txBody>
      </p:sp>
      <p:grpSp>
        <p:nvGrpSpPr>
          <p:cNvPr id="20" name="Group 17">
            <a:extLst>
              <a:ext uri="{FF2B5EF4-FFF2-40B4-BE49-F238E27FC236}">
                <a16:creationId xmlns:a16="http://schemas.microsoft.com/office/drawing/2014/main" id="{08002970-9A95-42F7-9AD0-1D8755C7879B}"/>
              </a:ext>
            </a:extLst>
          </p:cNvPr>
          <p:cNvGrpSpPr>
            <a:grpSpLocks/>
          </p:cNvGrpSpPr>
          <p:nvPr/>
        </p:nvGrpSpPr>
        <p:grpSpPr bwMode="auto">
          <a:xfrm>
            <a:off x="4629151" y="5389565"/>
            <a:ext cx="3243264" cy="989013"/>
            <a:chOff x="1644" y="3667"/>
            <a:chExt cx="2043" cy="623"/>
          </a:xfrm>
        </p:grpSpPr>
        <p:sp>
          <p:nvSpPr>
            <p:cNvPr id="21" name="Text Box 18">
              <a:extLst>
                <a:ext uri="{FF2B5EF4-FFF2-40B4-BE49-F238E27FC236}">
                  <a16:creationId xmlns:a16="http://schemas.microsoft.com/office/drawing/2014/main" id="{8D8C06AF-8EEE-43C9-8F1B-CBA717237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6" y="3728"/>
              <a:ext cx="1981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/>
                <a:t>VALUE JUDGEMENT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/>
                <a:t>For Me,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/>
                <a:t>Against Me</a:t>
              </a:r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id="{2C67DFC1-FA0A-4FBD-8836-AF1D65C7FA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4" y="3667"/>
              <a:ext cx="2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/>
                <a:t>+</a:t>
              </a:r>
            </a:p>
          </p:txBody>
        </p:sp>
      </p:grpSp>
      <p:grpSp>
        <p:nvGrpSpPr>
          <p:cNvPr id="23" name="Group 20">
            <a:extLst>
              <a:ext uri="{FF2B5EF4-FFF2-40B4-BE49-F238E27FC236}">
                <a16:creationId xmlns:a16="http://schemas.microsoft.com/office/drawing/2014/main" id="{6BA489C1-0AC3-447D-A057-661C7ECF18DA}"/>
              </a:ext>
            </a:extLst>
          </p:cNvPr>
          <p:cNvGrpSpPr>
            <a:grpSpLocks/>
          </p:cNvGrpSpPr>
          <p:nvPr/>
        </p:nvGrpSpPr>
        <p:grpSpPr bwMode="auto">
          <a:xfrm>
            <a:off x="7605711" y="5451475"/>
            <a:ext cx="3290886" cy="584200"/>
            <a:chOff x="3467" y="3686"/>
            <a:chExt cx="2073" cy="368"/>
          </a:xfrm>
        </p:grpSpPr>
        <p:sp>
          <p:nvSpPr>
            <p:cNvPr id="24" name="Text Box 21">
              <a:extLst>
                <a:ext uri="{FF2B5EF4-FFF2-40B4-BE49-F238E27FC236}">
                  <a16:creationId xmlns:a16="http://schemas.microsoft.com/office/drawing/2014/main" id="{2CF7A9D5-CFBC-4305-804A-965783147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7" y="3686"/>
              <a:ext cx="2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/>
                <a:t>=</a:t>
              </a:r>
            </a:p>
          </p:txBody>
        </p:sp>
        <p:sp>
          <p:nvSpPr>
            <p:cNvPr id="25" name="Text Box 22">
              <a:extLst>
                <a:ext uri="{FF2B5EF4-FFF2-40B4-BE49-F238E27FC236}">
                  <a16:creationId xmlns:a16="http://schemas.microsoft.com/office/drawing/2014/main" id="{64688B2E-0DB8-43D1-8ADA-28A77451E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5" y="3740"/>
              <a:ext cx="171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 dirty="0"/>
                <a:t>EMOTIONAL RESPONSE</a:t>
              </a:r>
            </a:p>
          </p:txBody>
        </p:sp>
      </p:grpSp>
      <p:grpSp>
        <p:nvGrpSpPr>
          <p:cNvPr id="26" name="Group 48">
            <a:extLst>
              <a:ext uri="{FF2B5EF4-FFF2-40B4-BE49-F238E27FC236}">
                <a16:creationId xmlns:a16="http://schemas.microsoft.com/office/drawing/2014/main" id="{03C6D61E-8149-484D-B449-AF99FDDDD312}"/>
              </a:ext>
            </a:extLst>
          </p:cNvPr>
          <p:cNvGrpSpPr>
            <a:grpSpLocks/>
          </p:cNvGrpSpPr>
          <p:nvPr/>
        </p:nvGrpSpPr>
        <p:grpSpPr bwMode="auto">
          <a:xfrm>
            <a:off x="2139950" y="6082507"/>
            <a:ext cx="5316427" cy="546893"/>
            <a:chOff x="227806" y="6311107"/>
            <a:chExt cx="5314800" cy="546893"/>
          </a:xfrm>
        </p:grpSpPr>
        <p:sp>
          <p:nvSpPr>
            <p:cNvPr id="27" name="TextBox 29">
              <a:extLst>
                <a:ext uri="{FF2B5EF4-FFF2-40B4-BE49-F238E27FC236}">
                  <a16:creationId xmlns:a16="http://schemas.microsoft.com/office/drawing/2014/main" id="{7C37FBEB-8DF2-40F6-ACBC-90C2B68AB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7259" y="6334780"/>
              <a:ext cx="105797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MIND</a:t>
              </a:r>
            </a:p>
          </p:txBody>
        </p:sp>
        <p:grpSp>
          <p:nvGrpSpPr>
            <p:cNvPr id="28" name="Group 36">
              <a:extLst>
                <a:ext uri="{FF2B5EF4-FFF2-40B4-BE49-F238E27FC236}">
                  <a16:creationId xmlns:a16="http://schemas.microsoft.com/office/drawing/2014/main" id="{AA577DAA-D3C1-4F8F-8085-70D72F9E74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806" y="6325394"/>
              <a:ext cx="1981994" cy="305594"/>
              <a:chOff x="227806" y="6325394"/>
              <a:chExt cx="1981994" cy="305594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F12D150-0EB5-44A7-AA7D-B2204995C272}"/>
                  </a:ext>
                </a:extLst>
              </p:cNvPr>
              <p:cNvCxnSpPr/>
              <p:nvPr/>
            </p:nvCxnSpPr>
            <p:spPr>
              <a:xfrm>
                <a:off x="229393" y="6629400"/>
                <a:ext cx="1980593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01B1642-37D0-42B9-AC66-F85500600914}"/>
                  </a:ext>
                </a:extLst>
              </p:cNvPr>
              <p:cNvCxnSpPr/>
              <p:nvPr/>
            </p:nvCxnSpPr>
            <p:spPr>
              <a:xfrm rot="5400000">
                <a:off x="76200" y="6477794"/>
                <a:ext cx="304800" cy="15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37">
              <a:extLst>
                <a:ext uri="{FF2B5EF4-FFF2-40B4-BE49-F238E27FC236}">
                  <a16:creationId xmlns:a16="http://schemas.microsoft.com/office/drawing/2014/main" id="{B2B400C5-A621-4937-A9AA-10D6EF594C6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428816" y="6311107"/>
              <a:ext cx="2113790" cy="331787"/>
              <a:chOff x="96194" y="6311901"/>
              <a:chExt cx="2113790" cy="331787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B01ABE51-C6E6-485B-A540-A40E51A259E9}"/>
                  </a:ext>
                </a:extLst>
              </p:cNvPr>
              <p:cNvCxnSpPr/>
              <p:nvPr/>
            </p:nvCxnSpPr>
            <p:spPr>
              <a:xfrm flipV="1">
                <a:off x="96194" y="6630194"/>
                <a:ext cx="2113790" cy="134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DB0A0AA-A4EC-43F2-9E33-7338D4C960AD}"/>
                  </a:ext>
                </a:extLst>
              </p:cNvPr>
              <p:cNvCxnSpPr/>
              <p:nvPr/>
            </p:nvCxnSpPr>
            <p:spPr>
              <a:xfrm>
                <a:off x="110395" y="6311901"/>
                <a:ext cx="792" cy="3317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 47">
            <a:extLst>
              <a:ext uri="{FF2B5EF4-FFF2-40B4-BE49-F238E27FC236}">
                <a16:creationId xmlns:a16="http://schemas.microsoft.com/office/drawing/2014/main" id="{9B5865C6-B1EF-40C0-8369-D53EC9BD0BF4}"/>
              </a:ext>
            </a:extLst>
          </p:cNvPr>
          <p:cNvGrpSpPr>
            <a:grpSpLocks/>
          </p:cNvGrpSpPr>
          <p:nvPr/>
        </p:nvGrpSpPr>
        <p:grpSpPr bwMode="auto">
          <a:xfrm>
            <a:off x="8332787" y="6097588"/>
            <a:ext cx="2133600" cy="531812"/>
            <a:chOff x="6477000" y="6325395"/>
            <a:chExt cx="2133600" cy="533385"/>
          </a:xfrm>
        </p:grpSpPr>
        <p:sp>
          <p:nvSpPr>
            <p:cNvPr id="35" name="TextBox 30">
              <a:extLst>
                <a:ext uri="{FF2B5EF4-FFF2-40B4-BE49-F238E27FC236}">
                  <a16:creationId xmlns:a16="http://schemas.microsoft.com/office/drawing/2014/main" id="{E6824C1D-C654-4C74-B7A3-FC0A0AB4CB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4963" y="6334780"/>
              <a:ext cx="1175450" cy="5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HEART</a:t>
              </a:r>
            </a:p>
          </p:txBody>
        </p:sp>
        <p:grpSp>
          <p:nvGrpSpPr>
            <p:cNvPr id="36" name="Group 46">
              <a:extLst>
                <a:ext uri="{FF2B5EF4-FFF2-40B4-BE49-F238E27FC236}">
                  <a16:creationId xmlns:a16="http://schemas.microsoft.com/office/drawing/2014/main" id="{A14D6C29-F6BF-415B-BA84-5E4F38D939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7000" y="6325395"/>
              <a:ext cx="2133600" cy="306387"/>
              <a:chOff x="6477000" y="6325395"/>
              <a:chExt cx="2285206" cy="306387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622D44C4-ADA4-4453-839A-198329F341D5}"/>
                  </a:ext>
                </a:extLst>
              </p:cNvPr>
              <p:cNvCxnSpPr/>
              <p:nvPr/>
            </p:nvCxnSpPr>
            <p:spPr>
              <a:xfrm>
                <a:off x="6478701" y="6629504"/>
                <a:ext cx="379167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CB07D132-1A62-42A7-97EC-D6120F147289}"/>
                  </a:ext>
                </a:extLst>
              </p:cNvPr>
              <p:cNvCxnSpPr/>
              <p:nvPr/>
            </p:nvCxnSpPr>
            <p:spPr>
              <a:xfrm rot="5400000">
                <a:off x="6324944" y="6479042"/>
                <a:ext cx="30411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DBA31016-03A3-4E8A-AE4D-882542E91D1F}"/>
                  </a:ext>
                </a:extLst>
              </p:cNvPr>
              <p:cNvCxnSpPr/>
              <p:nvPr/>
            </p:nvCxnSpPr>
            <p:spPr>
              <a:xfrm flipH="1">
                <a:off x="8381338" y="6627913"/>
                <a:ext cx="380868" cy="15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8034A69-3712-47B9-BC7B-7AA0618274D9}"/>
                  </a:ext>
                </a:extLst>
              </p:cNvPr>
              <p:cNvCxnSpPr/>
              <p:nvPr/>
            </p:nvCxnSpPr>
            <p:spPr>
              <a:xfrm rot="16200000" flipH="1">
                <a:off x="8610151" y="6477450"/>
                <a:ext cx="30410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12D2B6F9-357E-4ADF-903A-65253DA41D0D}"/>
              </a:ext>
            </a:extLst>
          </p:cNvPr>
          <p:cNvSpPr/>
          <p:nvPr/>
        </p:nvSpPr>
        <p:spPr>
          <a:xfrm>
            <a:off x="2040206" y="4240649"/>
            <a:ext cx="297947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"Woe unto you, scribes and Pharisees, hypocrites ... Ye serpents, ye generation of vipers, how can ye escape the damnation of hell?" (Matthew 23:29,33)</a:t>
            </a:r>
          </a:p>
        </p:txBody>
      </p:sp>
    </p:spTree>
    <p:extLst>
      <p:ext uri="{BB962C8B-B14F-4D97-AF65-F5344CB8AC3E}">
        <p14:creationId xmlns:p14="http://schemas.microsoft.com/office/powerpoint/2010/main" val="223590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12</a:t>
            </a:fld>
            <a:endParaRPr lang="en-US" dirty="0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5DF945D1-72DD-4260-B182-243694A4F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4724400"/>
            <a:ext cx="125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GET FIRED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031F2109-5454-4D92-B14C-4C0958A03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485" y="4724400"/>
            <a:ext cx="16300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</a:rPr>
              <a:t>“Against me”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1463E67F-299B-42D8-A449-D24A6800D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75" y="4549775"/>
            <a:ext cx="1765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ANGER, SHOCK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DISMAY, ETC.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5444AC80-1397-4BC2-86FE-EC113C71A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425" y="1492250"/>
            <a:ext cx="17129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INFORMATION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PERCEPTION</a:t>
            </a:r>
          </a:p>
        </p:txBody>
      </p:sp>
      <p:grpSp>
        <p:nvGrpSpPr>
          <p:cNvPr id="13" name="Group 15">
            <a:extLst>
              <a:ext uri="{FF2B5EF4-FFF2-40B4-BE49-F238E27FC236}">
                <a16:creationId xmlns:a16="http://schemas.microsoft.com/office/drawing/2014/main" id="{E6DC38F1-5F9F-4BAE-92DE-85DDAE103C23}"/>
              </a:ext>
            </a:extLst>
          </p:cNvPr>
          <p:cNvGrpSpPr>
            <a:grpSpLocks/>
          </p:cNvGrpSpPr>
          <p:nvPr/>
        </p:nvGrpSpPr>
        <p:grpSpPr bwMode="auto">
          <a:xfrm>
            <a:off x="7402513" y="1492250"/>
            <a:ext cx="2462212" cy="708025"/>
            <a:chOff x="3703" y="902"/>
            <a:chExt cx="1551" cy="446"/>
          </a:xfrm>
        </p:grpSpPr>
        <p:sp>
          <p:nvSpPr>
            <p:cNvPr id="14" name="Text Box 16">
              <a:extLst>
                <a:ext uri="{FF2B5EF4-FFF2-40B4-BE49-F238E27FC236}">
                  <a16:creationId xmlns:a16="http://schemas.microsoft.com/office/drawing/2014/main" id="{EE9C30D4-4239-4755-8ECF-42908F204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6" y="902"/>
              <a:ext cx="92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bg1"/>
                  </a:solidFill>
                </a:rPr>
                <a:t>EMOTIONAL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bg1"/>
                  </a:solidFill>
                </a:rPr>
                <a:t>RESPONSE</a:t>
              </a:r>
            </a:p>
          </p:txBody>
        </p:sp>
        <p:sp>
          <p:nvSpPr>
            <p:cNvPr id="15" name="Text Box 17">
              <a:extLst>
                <a:ext uri="{FF2B5EF4-FFF2-40B4-BE49-F238E27FC236}">
                  <a16:creationId xmlns:a16="http://schemas.microsoft.com/office/drawing/2014/main" id="{A8637039-B630-4F07-839B-223D98D5D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3" y="930"/>
              <a:ext cx="2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=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D7A91052-CF22-4760-8C76-664DA0173CD1}"/>
              </a:ext>
            </a:extLst>
          </p:cNvPr>
          <p:cNvGrpSpPr>
            <a:grpSpLocks/>
          </p:cNvGrpSpPr>
          <p:nvPr/>
        </p:nvGrpSpPr>
        <p:grpSpPr bwMode="auto">
          <a:xfrm>
            <a:off x="4435475" y="1460500"/>
            <a:ext cx="2357438" cy="708025"/>
            <a:chOff x="1952" y="864"/>
            <a:chExt cx="1485" cy="446"/>
          </a:xfrm>
        </p:grpSpPr>
        <p:sp>
          <p:nvSpPr>
            <p:cNvPr id="17" name="Text Box 19">
              <a:extLst>
                <a:ext uri="{FF2B5EF4-FFF2-40B4-BE49-F238E27FC236}">
                  <a16:creationId xmlns:a16="http://schemas.microsoft.com/office/drawing/2014/main" id="{E716DBB4-6D45-4B91-BC88-F3D9AE1D3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864"/>
              <a:ext cx="95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bg1"/>
                  </a:solidFill>
                </a:rPr>
                <a:t>VALUE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chemeClr val="bg1"/>
                  </a:solidFill>
                </a:rPr>
                <a:t>JUDGEMENT</a:t>
              </a: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EFA36B18-0E9F-40FB-AD5A-F47A43479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2" y="930"/>
              <a:ext cx="2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+</a:t>
              </a:r>
            </a:p>
          </p:txBody>
        </p:sp>
      </p:grpSp>
      <p:sp>
        <p:nvSpPr>
          <p:cNvPr id="19" name="Text Box 3">
            <a:extLst>
              <a:ext uri="{FF2B5EF4-FFF2-40B4-BE49-F238E27FC236}">
                <a16:creationId xmlns:a16="http://schemas.microsoft.com/office/drawing/2014/main" id="{650F1CA0-2672-4A8F-89AF-7F82C04DA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971800"/>
            <a:ext cx="1457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GET A RAISE</a:t>
            </a: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03E52000-529B-4DE9-A968-E55859A93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454" y="2952750"/>
            <a:ext cx="120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 </a:t>
            </a:r>
            <a:r>
              <a:rPr lang="en-US" altLang="en-US" sz="2000" b="1" dirty="0">
                <a:solidFill>
                  <a:srgbClr val="00FF00"/>
                </a:solidFill>
              </a:rPr>
              <a:t>“For me”</a:t>
            </a:r>
          </a:p>
        </p:txBody>
      </p:sp>
      <p:sp>
        <p:nvSpPr>
          <p:cNvPr id="21" name="Text Box 6">
            <a:extLst>
              <a:ext uri="{FF2B5EF4-FFF2-40B4-BE49-F238E27FC236}">
                <a16:creationId xmlns:a16="http://schemas.microsoft.com/office/drawing/2014/main" id="{1BBDE96C-2046-4452-9A74-32455769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4725" y="2895600"/>
            <a:ext cx="1182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JUBILANT</a:t>
            </a:r>
          </a:p>
        </p:txBody>
      </p:sp>
      <p:grpSp>
        <p:nvGrpSpPr>
          <p:cNvPr id="22" name="Group 23">
            <a:extLst>
              <a:ext uri="{FF2B5EF4-FFF2-40B4-BE49-F238E27FC236}">
                <a16:creationId xmlns:a16="http://schemas.microsoft.com/office/drawing/2014/main" id="{DCCDA8BB-15AC-4FB9-8631-90A70FAD13F7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3429000"/>
            <a:ext cx="5183188" cy="533400"/>
            <a:chOff x="227806" y="6324600"/>
            <a:chExt cx="5183188" cy="533400"/>
          </a:xfrm>
        </p:grpSpPr>
        <p:sp>
          <p:nvSpPr>
            <p:cNvPr id="23" name="TextBox 24">
              <a:extLst>
                <a:ext uri="{FF2B5EF4-FFF2-40B4-BE49-F238E27FC236}">
                  <a16:creationId xmlns:a16="http://schemas.microsoft.com/office/drawing/2014/main" id="{8853A523-B58F-484D-9B6F-EDC48E6CF0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6334780"/>
              <a:ext cx="105830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bg1"/>
                  </a:solidFill>
                </a:rPr>
                <a:t>MIND</a:t>
              </a:r>
            </a:p>
          </p:txBody>
        </p:sp>
        <p:grpSp>
          <p:nvGrpSpPr>
            <p:cNvPr id="24" name="Group 36">
              <a:extLst>
                <a:ext uri="{FF2B5EF4-FFF2-40B4-BE49-F238E27FC236}">
                  <a16:creationId xmlns:a16="http://schemas.microsoft.com/office/drawing/2014/main" id="{47D57511-ABCE-483B-86C1-74B093A4DE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806" y="6325394"/>
              <a:ext cx="1981994" cy="305594"/>
              <a:chOff x="227806" y="6325394"/>
              <a:chExt cx="1981994" cy="305594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35BDA0B0-2D34-4F87-B8BE-826E8F0E44A6}"/>
                  </a:ext>
                </a:extLst>
              </p:cNvPr>
              <p:cNvCxnSpPr/>
              <p:nvPr/>
            </p:nvCxnSpPr>
            <p:spPr>
              <a:xfrm>
                <a:off x="229394" y="6629400"/>
                <a:ext cx="2033587" cy="1588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C4EF8C5B-2DA7-424C-9624-697503767BAC}"/>
                  </a:ext>
                </a:extLst>
              </p:cNvPr>
              <p:cNvCxnSpPr/>
              <p:nvPr/>
            </p:nvCxnSpPr>
            <p:spPr>
              <a:xfrm rot="5400000">
                <a:off x="76200" y="6477794"/>
                <a:ext cx="304800" cy="1588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37">
              <a:extLst>
                <a:ext uri="{FF2B5EF4-FFF2-40B4-BE49-F238E27FC236}">
                  <a16:creationId xmlns:a16="http://schemas.microsoft.com/office/drawing/2014/main" id="{30211360-0F6A-4F6A-BC48-8B8C29AF888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375819" y="6324600"/>
              <a:ext cx="2035175" cy="304800"/>
              <a:chOff x="227806" y="6325394"/>
              <a:chExt cx="2035175" cy="304800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4688F47-6C39-45D0-B5F6-3A5C3D4E976A}"/>
                  </a:ext>
                </a:extLst>
              </p:cNvPr>
              <p:cNvCxnSpPr/>
              <p:nvPr/>
            </p:nvCxnSpPr>
            <p:spPr>
              <a:xfrm>
                <a:off x="229394" y="6630194"/>
                <a:ext cx="2033587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1CFE4D7-9770-47E0-B96D-5D3EF462073B}"/>
                  </a:ext>
                </a:extLst>
              </p:cNvPr>
              <p:cNvCxnSpPr/>
              <p:nvPr/>
            </p:nvCxnSpPr>
            <p:spPr>
              <a:xfrm rot="5400000">
                <a:off x="76200" y="6477000"/>
                <a:ext cx="304800" cy="1588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" name="Group 31">
            <a:extLst>
              <a:ext uri="{FF2B5EF4-FFF2-40B4-BE49-F238E27FC236}">
                <a16:creationId xmlns:a16="http://schemas.microsoft.com/office/drawing/2014/main" id="{9CFCF137-4D75-4863-BA4C-B96DACA6C357}"/>
              </a:ext>
            </a:extLst>
          </p:cNvPr>
          <p:cNvGrpSpPr>
            <a:grpSpLocks/>
          </p:cNvGrpSpPr>
          <p:nvPr/>
        </p:nvGrpSpPr>
        <p:grpSpPr bwMode="auto">
          <a:xfrm>
            <a:off x="8097838" y="3430588"/>
            <a:ext cx="2133600" cy="531812"/>
            <a:chOff x="6476992" y="6325395"/>
            <a:chExt cx="2133597" cy="533385"/>
          </a:xfrm>
        </p:grpSpPr>
        <p:sp>
          <p:nvSpPr>
            <p:cNvPr id="31" name="TextBox 32">
              <a:extLst>
                <a:ext uri="{FF2B5EF4-FFF2-40B4-BE49-F238E27FC236}">
                  <a16:creationId xmlns:a16="http://schemas.microsoft.com/office/drawing/2014/main" id="{87C7D8DE-2C84-4B93-9B72-0987107792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3501" y="6334780"/>
              <a:ext cx="1175450" cy="5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chemeClr val="bg1"/>
                  </a:solidFill>
                </a:rPr>
                <a:t>HEART</a:t>
              </a:r>
            </a:p>
          </p:txBody>
        </p:sp>
        <p:grpSp>
          <p:nvGrpSpPr>
            <p:cNvPr id="32" name="Group 46">
              <a:extLst>
                <a:ext uri="{FF2B5EF4-FFF2-40B4-BE49-F238E27FC236}">
                  <a16:creationId xmlns:a16="http://schemas.microsoft.com/office/drawing/2014/main" id="{B28A8590-9D55-421C-B2CE-9B744412FC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6992" y="6325395"/>
              <a:ext cx="2133597" cy="306387"/>
              <a:chOff x="6477000" y="6325395"/>
              <a:chExt cx="2285206" cy="306387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5F6C0282-41C0-4AB9-A50C-A6CCF1B79E00}"/>
                  </a:ext>
                </a:extLst>
              </p:cNvPr>
              <p:cNvCxnSpPr/>
              <p:nvPr/>
            </p:nvCxnSpPr>
            <p:spPr>
              <a:xfrm>
                <a:off x="6478700" y="6629504"/>
                <a:ext cx="379168" cy="1593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B3620D4-593F-41D9-8404-F480183E900F}"/>
                  </a:ext>
                </a:extLst>
              </p:cNvPr>
              <p:cNvCxnSpPr/>
              <p:nvPr/>
            </p:nvCxnSpPr>
            <p:spPr>
              <a:xfrm rot="5400000">
                <a:off x="6324944" y="6479042"/>
                <a:ext cx="30411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74B4F5DB-C938-4B02-8C68-623C385CECE3}"/>
                  </a:ext>
                </a:extLst>
              </p:cNvPr>
              <p:cNvCxnSpPr/>
              <p:nvPr/>
            </p:nvCxnSpPr>
            <p:spPr>
              <a:xfrm flipH="1">
                <a:off x="8381338" y="6627913"/>
                <a:ext cx="380868" cy="1592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2A1FA2B8-C5D0-4E64-8D33-9CB17B01F93B}"/>
                  </a:ext>
                </a:extLst>
              </p:cNvPr>
              <p:cNvCxnSpPr/>
              <p:nvPr/>
            </p:nvCxnSpPr>
            <p:spPr>
              <a:xfrm rot="16200000" flipH="1">
                <a:off x="8610151" y="6477450"/>
                <a:ext cx="304109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53">
            <a:extLst>
              <a:ext uri="{FF2B5EF4-FFF2-40B4-BE49-F238E27FC236}">
                <a16:creationId xmlns:a16="http://schemas.microsoft.com/office/drawing/2014/main" id="{2A59AFFB-4DD2-45C8-8333-0D2CCCCA781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5410200"/>
            <a:ext cx="8326438" cy="533400"/>
            <a:chOff x="381000" y="5410200"/>
            <a:chExt cx="8325633" cy="533400"/>
          </a:xfrm>
        </p:grpSpPr>
        <p:grpSp>
          <p:nvGrpSpPr>
            <p:cNvPr id="38" name="Group 38">
              <a:extLst>
                <a:ext uri="{FF2B5EF4-FFF2-40B4-BE49-F238E27FC236}">
                  <a16:creationId xmlns:a16="http://schemas.microsoft.com/office/drawing/2014/main" id="{96EEFB1B-1974-466F-9DCF-FBFA3F4B1E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000" y="5410200"/>
              <a:ext cx="5182687" cy="533400"/>
              <a:chOff x="227806" y="6324600"/>
              <a:chExt cx="5182687" cy="533400"/>
            </a:xfrm>
          </p:grpSpPr>
          <p:sp>
            <p:nvSpPr>
              <p:cNvPr id="46" name="TextBox 39">
                <a:extLst>
                  <a:ext uri="{FF2B5EF4-FFF2-40B4-BE49-F238E27FC236}">
                    <a16:creationId xmlns:a16="http://schemas.microsoft.com/office/drawing/2014/main" id="{E4C256F3-0F0B-445F-A5FF-3406F782CF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0" y="6334780"/>
                <a:ext cx="1058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>
                    <a:solidFill>
                      <a:schemeClr val="bg1"/>
                    </a:solidFill>
                  </a:rPr>
                  <a:t>MIND</a:t>
                </a:r>
              </a:p>
            </p:txBody>
          </p:sp>
          <p:grpSp>
            <p:nvGrpSpPr>
              <p:cNvPr id="47" name="Group 36">
                <a:extLst>
                  <a:ext uri="{FF2B5EF4-FFF2-40B4-BE49-F238E27FC236}">
                    <a16:creationId xmlns:a16="http://schemas.microsoft.com/office/drawing/2014/main" id="{3CFFC119-1283-41CB-9C94-1B438E5741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7806" y="6325394"/>
                <a:ext cx="1981994" cy="305594"/>
                <a:chOff x="227806" y="6325394"/>
                <a:chExt cx="1981994" cy="305594"/>
              </a:xfrm>
            </p:grpSpPr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C04DEEBF-A13B-40B6-BCEA-E8FA95669E4F}"/>
                    </a:ext>
                  </a:extLst>
                </p:cNvPr>
                <p:cNvCxnSpPr/>
                <p:nvPr/>
              </p:nvCxnSpPr>
              <p:spPr>
                <a:xfrm>
                  <a:off x="229394" y="6629400"/>
                  <a:ext cx="1981008" cy="1588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B993686C-E87B-45AE-A916-DEB9EBAFAF63}"/>
                    </a:ext>
                  </a:extLst>
                </p:cNvPr>
                <p:cNvCxnSpPr/>
                <p:nvPr/>
              </p:nvCxnSpPr>
              <p:spPr>
                <a:xfrm rot="5400000">
                  <a:off x="76200" y="6477794"/>
                  <a:ext cx="304800" cy="1588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Group 37">
                <a:extLst>
                  <a:ext uri="{FF2B5EF4-FFF2-40B4-BE49-F238E27FC236}">
                    <a16:creationId xmlns:a16="http://schemas.microsoft.com/office/drawing/2014/main" id="{42112AF3-5A41-4F7C-B985-355E601465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3375515" y="6324600"/>
                <a:ext cx="2034978" cy="304800"/>
                <a:chOff x="228307" y="6325394"/>
                <a:chExt cx="2034978" cy="304800"/>
              </a:xfrm>
            </p:grpSpPr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749C9330-7699-417E-86FC-EF173CA6DF14}"/>
                    </a:ext>
                  </a:extLst>
                </p:cNvPr>
                <p:cNvCxnSpPr/>
                <p:nvPr/>
              </p:nvCxnSpPr>
              <p:spPr>
                <a:xfrm>
                  <a:off x="229894" y="6630194"/>
                  <a:ext cx="2033391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59106066-8D02-4346-8A9C-7AF90674FCE9}"/>
                    </a:ext>
                  </a:extLst>
                </p:cNvPr>
                <p:cNvCxnSpPr/>
                <p:nvPr/>
              </p:nvCxnSpPr>
              <p:spPr>
                <a:xfrm rot="5400000">
                  <a:off x="76701" y="6477000"/>
                  <a:ext cx="304800" cy="1588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" name="Group 46">
              <a:extLst>
                <a:ext uri="{FF2B5EF4-FFF2-40B4-BE49-F238E27FC236}">
                  <a16:creationId xmlns:a16="http://schemas.microsoft.com/office/drawing/2014/main" id="{A28A64F1-8D05-452D-B36A-6BF02293A2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73036" y="5410995"/>
              <a:ext cx="2133597" cy="532605"/>
              <a:chOff x="6476992" y="6325395"/>
              <a:chExt cx="2133597" cy="532605"/>
            </a:xfrm>
          </p:grpSpPr>
          <p:sp>
            <p:nvSpPr>
              <p:cNvPr id="40" name="TextBox 47">
                <a:extLst>
                  <a:ext uri="{FF2B5EF4-FFF2-40B4-BE49-F238E27FC236}">
                    <a16:creationId xmlns:a16="http://schemas.microsoft.com/office/drawing/2014/main" id="{F075CDDE-45C0-4C7F-B95B-46AA6E1D4C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33652" y="6334780"/>
                <a:ext cx="117533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chemeClr val="bg1"/>
                    </a:solidFill>
                  </a:rPr>
                  <a:t>HEART</a:t>
                </a:r>
              </a:p>
            </p:txBody>
          </p:sp>
          <p:grpSp>
            <p:nvGrpSpPr>
              <p:cNvPr id="41" name="Group 46">
                <a:extLst>
                  <a:ext uri="{FF2B5EF4-FFF2-40B4-BE49-F238E27FC236}">
                    <a16:creationId xmlns:a16="http://schemas.microsoft.com/office/drawing/2014/main" id="{9E2B70F7-6FFD-4F8E-80B9-A85B4A9147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476992" y="6325395"/>
                <a:ext cx="2133597" cy="306387"/>
                <a:chOff x="6477000" y="6325395"/>
                <a:chExt cx="2285206" cy="306387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46729C22-0C54-4CED-B9F8-D21CD7B47D0F}"/>
                    </a:ext>
                  </a:extLst>
                </p:cNvPr>
                <p:cNvCxnSpPr/>
                <p:nvPr/>
              </p:nvCxnSpPr>
              <p:spPr>
                <a:xfrm>
                  <a:off x="6478917" y="6630988"/>
                  <a:ext cx="379132" cy="158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5D72E4F6-8B67-452F-A4A4-F389B755BF67}"/>
                    </a:ext>
                  </a:extLst>
                </p:cNvPr>
                <p:cNvCxnSpPr/>
                <p:nvPr/>
              </p:nvCxnSpPr>
              <p:spPr>
                <a:xfrm rot="5400000">
                  <a:off x="6324817" y="6480175"/>
                  <a:ext cx="304800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4139524F-3F8A-49E4-B2C6-C67E453D3992}"/>
                    </a:ext>
                  </a:extLst>
                </p:cNvPr>
                <p:cNvCxnSpPr/>
                <p:nvPr/>
              </p:nvCxnSpPr>
              <p:spPr>
                <a:xfrm flipH="1">
                  <a:off x="8381375" y="6629400"/>
                  <a:ext cx="380831" cy="1588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D52290B8-2290-46E2-ACA7-0BC8ECECB11C}"/>
                    </a:ext>
                  </a:extLst>
                </p:cNvPr>
                <p:cNvCxnSpPr/>
                <p:nvPr/>
              </p:nvCxnSpPr>
              <p:spPr>
                <a:xfrm rot="16200000" flipH="1">
                  <a:off x="8609806" y="6478588"/>
                  <a:ext cx="304800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3" name="Text Box 9">
            <a:extLst>
              <a:ext uri="{FF2B5EF4-FFF2-40B4-BE49-F238E27FC236}">
                <a16:creationId xmlns:a16="http://schemas.microsoft.com/office/drawing/2014/main" id="{18D567FE-C3BE-49B1-A11E-DFCC0719B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"/>
            <a:ext cx="8229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Emotions are Lightning Quick Calculators of What I Perceive to Be “For Me” or “Against Me”</a:t>
            </a:r>
          </a:p>
        </p:txBody>
      </p:sp>
    </p:spTree>
    <p:extLst>
      <p:ext uri="{BB962C8B-B14F-4D97-AF65-F5344CB8AC3E}">
        <p14:creationId xmlns:p14="http://schemas.microsoft.com/office/powerpoint/2010/main" val="15109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13</a:t>
            </a:fld>
            <a:endParaRPr lang="en-US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C3626F18-3001-483F-A027-FF0AAF994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3" y="1026930"/>
            <a:ext cx="1193576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7. And now, when Mosiah had made an end of reading the records [of </a:t>
            </a:r>
            <a:r>
              <a:rPr lang="en-US" altLang="en-US" sz="1600" dirty="0" err="1">
                <a:solidFill>
                  <a:schemeClr val="bg1"/>
                </a:solidFill>
              </a:rPr>
              <a:t>Zeniff</a:t>
            </a:r>
            <a:r>
              <a:rPr lang="en-US" altLang="en-US" sz="1600" dirty="0">
                <a:solidFill>
                  <a:schemeClr val="bg1"/>
                </a:solidFill>
              </a:rPr>
              <a:t>], his people who tarried in the land [of Zarahemla] were </a:t>
            </a:r>
            <a:r>
              <a:rPr lang="en-US" altLang="en-US" sz="1600" dirty="0">
                <a:solidFill>
                  <a:srgbClr val="00FF00"/>
                </a:solidFill>
              </a:rPr>
              <a:t>struck</a:t>
            </a:r>
            <a:r>
              <a:rPr lang="en-US" altLang="en-US" sz="1600" dirty="0">
                <a:solidFill>
                  <a:schemeClr val="bg1"/>
                </a:solidFill>
              </a:rPr>
              <a:t> with </a:t>
            </a:r>
            <a:r>
              <a:rPr lang="en-US" altLang="en-US" sz="1600" dirty="0">
                <a:solidFill>
                  <a:srgbClr val="00FF00"/>
                </a:solidFill>
              </a:rPr>
              <a:t>wonder</a:t>
            </a:r>
            <a:r>
              <a:rPr lang="en-US" altLang="en-US" sz="1600" dirty="0">
                <a:solidFill>
                  <a:schemeClr val="bg1"/>
                </a:solidFill>
              </a:rPr>
              <a:t> and </a:t>
            </a:r>
            <a:r>
              <a:rPr lang="en-US" altLang="en-US" sz="1600" dirty="0">
                <a:solidFill>
                  <a:srgbClr val="00FF00"/>
                </a:solidFill>
              </a:rPr>
              <a:t>amazement</a:t>
            </a:r>
            <a:r>
              <a:rPr lang="en-US" altLang="en-US" sz="1600" dirty="0">
                <a:solidFill>
                  <a:schemeClr val="bg1"/>
                </a:solidFill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8. For they knew not what to </a:t>
            </a:r>
            <a:r>
              <a:rPr lang="en-US" altLang="en-US" sz="1600" u="sng" dirty="0">
                <a:solidFill>
                  <a:srgbClr val="FFFF00"/>
                </a:solidFill>
              </a:rPr>
              <a:t>think</a:t>
            </a:r>
            <a:r>
              <a:rPr lang="en-US" altLang="en-US" sz="1600" dirty="0">
                <a:solidFill>
                  <a:schemeClr val="bg1"/>
                </a:solidFill>
              </a:rPr>
              <a:t>; for when they </a:t>
            </a:r>
            <a:r>
              <a:rPr lang="en-US" altLang="en-US" sz="1600" u="sng" dirty="0">
                <a:solidFill>
                  <a:srgbClr val="FFFF00"/>
                </a:solidFill>
              </a:rPr>
              <a:t>beheld</a:t>
            </a:r>
            <a:r>
              <a:rPr lang="en-US" altLang="en-US" sz="1600" dirty="0">
                <a:solidFill>
                  <a:schemeClr val="bg1"/>
                </a:solidFill>
              </a:rPr>
              <a:t> those that had been delivered out of bondage they were </a:t>
            </a:r>
            <a:r>
              <a:rPr lang="en-US" altLang="en-US" sz="1600" dirty="0">
                <a:solidFill>
                  <a:srgbClr val="00FF00"/>
                </a:solidFill>
              </a:rPr>
              <a:t>filled with exceedingly great joy.</a:t>
            </a:r>
            <a:endParaRPr lang="en-US" altLang="en-US" sz="16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9. And again</a:t>
            </a:r>
            <a:r>
              <a:rPr lang="en-US" altLang="en-US" sz="1600" dirty="0">
                <a:solidFill>
                  <a:srgbClr val="FFFF00"/>
                </a:solidFill>
              </a:rPr>
              <a:t>, </a:t>
            </a:r>
            <a:r>
              <a:rPr lang="en-US" altLang="en-US" sz="1600" dirty="0">
                <a:solidFill>
                  <a:schemeClr val="bg1"/>
                </a:solidFill>
              </a:rPr>
              <a:t>when they </a:t>
            </a:r>
            <a:r>
              <a:rPr lang="en-US" altLang="en-US" sz="1600" u="sng" dirty="0">
                <a:solidFill>
                  <a:srgbClr val="FFFF00"/>
                </a:solidFill>
              </a:rPr>
              <a:t>thought</a:t>
            </a:r>
            <a:r>
              <a:rPr lang="en-US" altLang="en-US" sz="1600" dirty="0">
                <a:solidFill>
                  <a:schemeClr val="bg1"/>
                </a:solidFill>
              </a:rPr>
              <a:t> of their brethren who had been slain by the Lamanites they were </a:t>
            </a:r>
            <a:r>
              <a:rPr lang="en-US" altLang="en-US" sz="1600" dirty="0">
                <a:solidFill>
                  <a:srgbClr val="FF0000"/>
                </a:solidFill>
              </a:rPr>
              <a:t>filled with sorrow, </a:t>
            </a:r>
            <a:r>
              <a:rPr lang="en-US" altLang="en-US" sz="1600" dirty="0">
                <a:solidFill>
                  <a:schemeClr val="bg1"/>
                </a:solidFill>
              </a:rPr>
              <a:t>and even shed many</a:t>
            </a:r>
            <a:r>
              <a:rPr lang="en-US" altLang="en-US" sz="1600" dirty="0">
                <a:solidFill>
                  <a:srgbClr val="FF3300"/>
                </a:solidFill>
              </a:rPr>
              <a:t> </a:t>
            </a:r>
            <a:r>
              <a:rPr lang="en-US" altLang="en-US" sz="1600" dirty="0">
                <a:solidFill>
                  <a:srgbClr val="FF0000"/>
                </a:solidFill>
              </a:rPr>
              <a:t>tears of sorrow</a:t>
            </a:r>
            <a:r>
              <a:rPr lang="en-US" altLang="en-US" sz="1600" dirty="0">
                <a:solidFill>
                  <a:schemeClr val="bg1"/>
                </a:solidFill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10. And again, when they </a:t>
            </a:r>
            <a:r>
              <a:rPr lang="en-US" altLang="en-US" sz="1600" u="sng" dirty="0">
                <a:solidFill>
                  <a:srgbClr val="FFFF00"/>
                </a:solidFill>
              </a:rPr>
              <a:t>thought</a:t>
            </a:r>
            <a:r>
              <a:rPr lang="en-US" altLang="en-US" sz="1600" dirty="0">
                <a:solidFill>
                  <a:schemeClr val="bg1"/>
                </a:solidFill>
              </a:rPr>
              <a:t> of the </a:t>
            </a:r>
            <a:r>
              <a:rPr lang="en-US" altLang="en-US" sz="1600" dirty="0">
                <a:solidFill>
                  <a:srgbClr val="00FF00"/>
                </a:solidFill>
              </a:rPr>
              <a:t>immediate goodness of God, </a:t>
            </a:r>
            <a:r>
              <a:rPr lang="en-US" altLang="en-US" sz="1600" dirty="0">
                <a:solidFill>
                  <a:schemeClr val="bg1"/>
                </a:solidFill>
              </a:rPr>
              <a:t>and </a:t>
            </a:r>
            <a:r>
              <a:rPr lang="en-US" altLang="en-US" sz="1600" dirty="0">
                <a:solidFill>
                  <a:srgbClr val="00FF00"/>
                </a:solidFill>
              </a:rPr>
              <a:t>his power </a:t>
            </a:r>
            <a:r>
              <a:rPr lang="en-US" altLang="en-US" sz="1600" dirty="0">
                <a:solidFill>
                  <a:schemeClr val="bg1"/>
                </a:solidFill>
              </a:rPr>
              <a:t>in delivering </a:t>
            </a:r>
            <a:r>
              <a:rPr lang="en-US" altLang="en-US" sz="1600" dirty="0">
                <a:solidFill>
                  <a:srgbClr val="00FF00"/>
                </a:solidFill>
              </a:rPr>
              <a:t>Alma</a:t>
            </a:r>
            <a:r>
              <a:rPr lang="en-US" altLang="en-US" sz="1600" dirty="0">
                <a:solidFill>
                  <a:schemeClr val="bg1"/>
                </a:solidFill>
              </a:rPr>
              <a:t> and his </a:t>
            </a:r>
            <a:r>
              <a:rPr lang="en-US" altLang="en-US" sz="1600" dirty="0">
                <a:solidFill>
                  <a:srgbClr val="00FF00"/>
                </a:solidFill>
              </a:rPr>
              <a:t>brethren</a:t>
            </a:r>
            <a:r>
              <a:rPr lang="en-US" altLang="en-US" sz="1600" dirty="0">
                <a:solidFill>
                  <a:schemeClr val="bg1"/>
                </a:solidFill>
              </a:rPr>
              <a:t> out of the hands of the </a:t>
            </a:r>
            <a:r>
              <a:rPr lang="en-US" altLang="en-US" sz="1600" dirty="0">
                <a:solidFill>
                  <a:srgbClr val="FF0000"/>
                </a:solidFill>
              </a:rPr>
              <a:t>Lamanites</a:t>
            </a:r>
            <a:r>
              <a:rPr lang="en-US" altLang="en-US" sz="1600" dirty="0">
                <a:solidFill>
                  <a:schemeClr val="bg1"/>
                </a:solidFill>
              </a:rPr>
              <a:t> and of bondage, they did raise their voices and </a:t>
            </a:r>
            <a:r>
              <a:rPr lang="en-US" altLang="en-US" sz="1600" dirty="0">
                <a:solidFill>
                  <a:srgbClr val="00FF00"/>
                </a:solidFill>
              </a:rPr>
              <a:t>give thanks to God.</a:t>
            </a:r>
            <a:endParaRPr lang="en-US" altLang="en-US" sz="16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11. And again, when they </a:t>
            </a:r>
            <a:r>
              <a:rPr lang="en-US" altLang="en-US" sz="1600" u="sng" dirty="0">
                <a:solidFill>
                  <a:srgbClr val="FFFF00"/>
                </a:solidFill>
              </a:rPr>
              <a:t>thought</a:t>
            </a:r>
            <a:r>
              <a:rPr lang="en-US" altLang="en-US" sz="1600" dirty="0">
                <a:solidFill>
                  <a:schemeClr val="bg1"/>
                </a:solidFill>
              </a:rPr>
              <a:t> upon the </a:t>
            </a:r>
            <a:r>
              <a:rPr lang="en-US" altLang="en-US" sz="1600" dirty="0">
                <a:solidFill>
                  <a:srgbClr val="FF0000"/>
                </a:solidFill>
              </a:rPr>
              <a:t>Lamanites</a:t>
            </a:r>
            <a:r>
              <a:rPr lang="en-US" altLang="en-US" sz="1600" dirty="0">
                <a:solidFill>
                  <a:schemeClr val="bg1"/>
                </a:solidFill>
              </a:rPr>
              <a:t>, who were their brethren, of their </a:t>
            </a:r>
            <a:r>
              <a:rPr lang="en-US" altLang="en-US" sz="1600" dirty="0">
                <a:solidFill>
                  <a:srgbClr val="FF0000"/>
                </a:solidFill>
              </a:rPr>
              <a:t>sinful</a:t>
            </a:r>
            <a:r>
              <a:rPr lang="en-US" altLang="en-US" sz="1600" dirty="0">
                <a:solidFill>
                  <a:schemeClr val="bg1"/>
                </a:solidFill>
              </a:rPr>
              <a:t> and </a:t>
            </a:r>
            <a:r>
              <a:rPr lang="en-US" altLang="en-US" sz="1600" dirty="0">
                <a:solidFill>
                  <a:srgbClr val="FF0000"/>
                </a:solidFill>
              </a:rPr>
              <a:t>polluted</a:t>
            </a:r>
            <a:r>
              <a:rPr lang="en-US" altLang="en-US" sz="1600" dirty="0">
                <a:solidFill>
                  <a:schemeClr val="bg1"/>
                </a:solidFill>
              </a:rPr>
              <a:t> state, they were </a:t>
            </a:r>
            <a:r>
              <a:rPr lang="en-US" altLang="en-US" sz="1600" dirty="0">
                <a:solidFill>
                  <a:srgbClr val="FF0000"/>
                </a:solidFill>
              </a:rPr>
              <a:t>filled with pain and anguish </a:t>
            </a:r>
            <a:r>
              <a:rPr lang="en-US" altLang="en-US" sz="1600" dirty="0">
                <a:solidFill>
                  <a:schemeClr val="bg1"/>
                </a:solidFill>
              </a:rPr>
              <a:t>for the</a:t>
            </a:r>
            <a:r>
              <a:rPr lang="en-US" altLang="en-US" sz="1600" dirty="0">
                <a:solidFill>
                  <a:srgbClr val="FF3300"/>
                </a:solidFill>
              </a:rPr>
              <a:t> </a:t>
            </a:r>
            <a:r>
              <a:rPr lang="en-US" altLang="en-US" sz="1600" dirty="0">
                <a:solidFill>
                  <a:srgbClr val="00FF00"/>
                </a:solidFill>
              </a:rPr>
              <a:t>welfare of their souls.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3EAA510C-EB52-4B35-A006-F005A0734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FF00"/>
                </a:solidFill>
              </a:rPr>
              <a:t>Mind and Heart, </a:t>
            </a:r>
            <a:r>
              <a:rPr lang="en-US" altLang="en-US" sz="4000" dirty="0">
                <a:solidFill>
                  <a:schemeClr val="bg1"/>
                </a:solidFill>
              </a:rPr>
              <a:t>An Emotional Rollercoaster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5E0AB12-5D6D-4FA2-B25C-7F88A7D98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3" y="669583"/>
            <a:ext cx="21323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Mosiah 25:7-11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B0E03989-9866-4D86-80A5-E16EBF7A4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33" y="3951982"/>
            <a:ext cx="1193576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1. AND now it came to pass that when Moroni had received this epistle [from Pahoran the Chief Judge] </a:t>
            </a:r>
            <a:r>
              <a:rPr lang="en-US" altLang="en-US" sz="1600" dirty="0">
                <a:solidFill>
                  <a:srgbClr val="00FF00"/>
                </a:solidFill>
              </a:rPr>
              <a:t>his heart did take courage</a:t>
            </a:r>
            <a:r>
              <a:rPr lang="en-US" altLang="en-US" sz="1600" dirty="0">
                <a:solidFill>
                  <a:schemeClr val="bg1"/>
                </a:solidFill>
              </a:rPr>
              <a:t>, and was filled with </a:t>
            </a:r>
            <a:r>
              <a:rPr lang="en-US" altLang="en-US" sz="1600" dirty="0">
                <a:solidFill>
                  <a:srgbClr val="00FF00"/>
                </a:solidFill>
              </a:rPr>
              <a:t>exceedingly great joy</a:t>
            </a:r>
            <a:r>
              <a:rPr lang="en-US" altLang="en-US" sz="1600" dirty="0">
                <a:solidFill>
                  <a:schemeClr val="bg1"/>
                </a:solidFill>
              </a:rPr>
              <a:t> </a:t>
            </a:r>
            <a:r>
              <a:rPr lang="en-US" altLang="en-US" sz="1600" u="sng" dirty="0">
                <a:solidFill>
                  <a:srgbClr val="FFFF00"/>
                </a:solidFill>
              </a:rPr>
              <a:t>because</a:t>
            </a:r>
            <a:r>
              <a:rPr lang="en-US" altLang="en-US" sz="1600" dirty="0">
                <a:solidFill>
                  <a:srgbClr val="FFFF00"/>
                </a:solidFill>
              </a:rPr>
              <a:t> </a:t>
            </a:r>
            <a:r>
              <a:rPr lang="en-US" altLang="en-US" sz="1600" dirty="0">
                <a:solidFill>
                  <a:schemeClr val="bg1"/>
                </a:solidFill>
              </a:rPr>
              <a:t>of the </a:t>
            </a:r>
            <a:r>
              <a:rPr lang="en-US" altLang="en-US" sz="1600" dirty="0">
                <a:solidFill>
                  <a:srgbClr val="00FF00"/>
                </a:solidFill>
              </a:rPr>
              <a:t>faithfulness of Pahoran, </a:t>
            </a:r>
            <a:r>
              <a:rPr lang="en-US" altLang="en-US" sz="1600" dirty="0">
                <a:solidFill>
                  <a:schemeClr val="bg1"/>
                </a:solidFill>
              </a:rPr>
              <a:t>that he </a:t>
            </a:r>
            <a:r>
              <a:rPr lang="en-US" altLang="en-US" sz="1600" u="sng" dirty="0">
                <a:solidFill>
                  <a:srgbClr val="FFFF00"/>
                </a:solidFill>
              </a:rPr>
              <a:t>was</a:t>
            </a:r>
            <a:r>
              <a:rPr lang="en-US" altLang="en-US" sz="1600" dirty="0">
                <a:solidFill>
                  <a:schemeClr val="bg1"/>
                </a:solidFill>
              </a:rPr>
              <a:t> </a:t>
            </a:r>
            <a:r>
              <a:rPr lang="en-US" altLang="en-US" sz="1600" dirty="0">
                <a:solidFill>
                  <a:srgbClr val="00FF00"/>
                </a:solidFill>
              </a:rPr>
              <a:t>not also a traitor </a:t>
            </a:r>
            <a:r>
              <a:rPr lang="en-US" altLang="en-US" sz="1600" dirty="0">
                <a:solidFill>
                  <a:schemeClr val="bg1"/>
                </a:solidFill>
              </a:rPr>
              <a:t>to the </a:t>
            </a:r>
            <a:r>
              <a:rPr lang="en-US" altLang="en-US" sz="1600" dirty="0">
                <a:solidFill>
                  <a:srgbClr val="00FF00"/>
                </a:solidFill>
              </a:rPr>
              <a:t>freedom and cause of his country.</a:t>
            </a:r>
            <a:endParaRPr lang="en-US" altLang="en-US" sz="16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2. But he did also </a:t>
            </a:r>
            <a:r>
              <a:rPr lang="en-US" altLang="en-US" sz="1600" dirty="0">
                <a:solidFill>
                  <a:srgbClr val="FF0000"/>
                </a:solidFill>
              </a:rPr>
              <a:t>mourn exceedingly </a:t>
            </a:r>
            <a:r>
              <a:rPr lang="en-US" altLang="en-US" sz="1600" u="sng" dirty="0">
                <a:solidFill>
                  <a:srgbClr val="FFFF00"/>
                </a:solidFill>
              </a:rPr>
              <a:t>because</a:t>
            </a:r>
            <a:r>
              <a:rPr lang="en-US" altLang="en-US" sz="1600" dirty="0">
                <a:solidFill>
                  <a:schemeClr val="bg1"/>
                </a:solidFill>
              </a:rPr>
              <a:t> </a:t>
            </a:r>
            <a:r>
              <a:rPr lang="en-US" altLang="en-US" sz="1600" dirty="0">
                <a:solidFill>
                  <a:srgbClr val="FF0000"/>
                </a:solidFill>
              </a:rPr>
              <a:t>of the iniquity </a:t>
            </a:r>
            <a:r>
              <a:rPr lang="en-US" altLang="en-US" sz="1600" dirty="0">
                <a:solidFill>
                  <a:schemeClr val="bg1"/>
                </a:solidFill>
              </a:rPr>
              <a:t>of those who had driven Pahoran from the judgment–seat, yea, in fine </a:t>
            </a:r>
            <a:r>
              <a:rPr lang="en-US" altLang="en-US" sz="1600" u="sng" dirty="0">
                <a:solidFill>
                  <a:srgbClr val="FFFF00"/>
                </a:solidFill>
              </a:rPr>
              <a:t>because</a:t>
            </a:r>
            <a:r>
              <a:rPr lang="en-US" altLang="en-US" sz="1600" dirty="0">
                <a:solidFill>
                  <a:schemeClr val="bg1"/>
                </a:solidFill>
              </a:rPr>
              <a:t> of those who had </a:t>
            </a:r>
            <a:r>
              <a:rPr lang="en-US" altLang="en-US" sz="1600" dirty="0">
                <a:solidFill>
                  <a:srgbClr val="FF0000"/>
                </a:solidFill>
              </a:rPr>
              <a:t>rebelled against their country </a:t>
            </a:r>
            <a:r>
              <a:rPr lang="en-US" altLang="en-US" sz="1600" dirty="0">
                <a:solidFill>
                  <a:schemeClr val="bg1"/>
                </a:solidFill>
              </a:rPr>
              <a:t>and also </a:t>
            </a:r>
            <a:r>
              <a:rPr lang="en-US" altLang="en-US" sz="1600" dirty="0">
                <a:solidFill>
                  <a:srgbClr val="FF0000"/>
                </a:solidFill>
              </a:rPr>
              <a:t>their God</a:t>
            </a:r>
            <a:r>
              <a:rPr lang="en-US" altLang="en-US" sz="16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46ACC9DB-191A-433D-AB6D-81B0C6A82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3" y="3608800"/>
            <a:ext cx="1693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Alma 62:1-2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FC0BC1B0-BCB8-4359-B6C1-B7D69ADFA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2" y="5090426"/>
            <a:ext cx="14590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D&amp;C 9:8-9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675FFEF4-8C39-404B-86C4-80A462D25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2" y="5475982"/>
            <a:ext cx="1185915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8 But, behold, I say unto you, that you must </a:t>
            </a:r>
            <a:r>
              <a:rPr lang="en-US" altLang="en-US" sz="1600" dirty="0">
                <a:solidFill>
                  <a:srgbClr val="00FF00"/>
                </a:solidFill>
              </a:rPr>
              <a:t>study</a:t>
            </a:r>
            <a:r>
              <a:rPr lang="en-US" altLang="en-US" sz="1600" dirty="0">
                <a:solidFill>
                  <a:schemeClr val="bg1"/>
                </a:solidFill>
              </a:rPr>
              <a:t> it out in your </a:t>
            </a:r>
            <a:r>
              <a:rPr lang="en-US" altLang="en-US" sz="1600" dirty="0">
                <a:solidFill>
                  <a:srgbClr val="00FF00"/>
                </a:solidFill>
              </a:rPr>
              <a:t>mind</a:t>
            </a:r>
            <a:r>
              <a:rPr lang="en-US" altLang="en-US" sz="1600" dirty="0">
                <a:solidFill>
                  <a:schemeClr val="bg1"/>
                </a:solidFill>
              </a:rPr>
              <a:t>; </a:t>
            </a:r>
            <a:r>
              <a:rPr lang="en-US" altLang="en-US" sz="1600" dirty="0">
                <a:solidFill>
                  <a:srgbClr val="FFFF00"/>
                </a:solidFill>
              </a:rPr>
              <a:t>then</a:t>
            </a:r>
            <a:r>
              <a:rPr lang="en-US" altLang="en-US" sz="1600" dirty="0">
                <a:solidFill>
                  <a:schemeClr val="bg1"/>
                </a:solidFill>
              </a:rPr>
              <a:t> you must ask me if it be right, and </a:t>
            </a:r>
            <a:r>
              <a:rPr lang="en-US" altLang="en-US" sz="1600" dirty="0">
                <a:solidFill>
                  <a:srgbClr val="FFFF00"/>
                </a:solidFill>
              </a:rPr>
              <a:t>if</a:t>
            </a:r>
            <a:r>
              <a:rPr lang="en-US" altLang="en-US" sz="1600" dirty="0">
                <a:solidFill>
                  <a:srgbClr val="00FF00"/>
                </a:solidFill>
              </a:rPr>
              <a:t> </a:t>
            </a:r>
            <a:r>
              <a:rPr lang="en-US" altLang="en-US" sz="1600" dirty="0">
                <a:solidFill>
                  <a:schemeClr val="bg1"/>
                </a:solidFill>
              </a:rPr>
              <a:t>it is </a:t>
            </a:r>
            <a:r>
              <a:rPr lang="en-US" altLang="en-US" sz="1600" dirty="0">
                <a:solidFill>
                  <a:srgbClr val="00FF00"/>
                </a:solidFill>
              </a:rPr>
              <a:t>right </a:t>
            </a:r>
            <a:r>
              <a:rPr lang="en-US" altLang="en-US" sz="1600" dirty="0">
                <a:solidFill>
                  <a:schemeClr val="bg1"/>
                </a:solidFill>
              </a:rPr>
              <a:t>I will cause that your </a:t>
            </a:r>
            <a:r>
              <a:rPr lang="en-US" altLang="en-US" sz="1600" dirty="0">
                <a:solidFill>
                  <a:srgbClr val="00FF00"/>
                </a:solidFill>
              </a:rPr>
              <a:t>bosom shall burn </a:t>
            </a:r>
            <a:r>
              <a:rPr lang="en-US" altLang="en-US" sz="1600" dirty="0">
                <a:solidFill>
                  <a:schemeClr val="bg1"/>
                </a:solidFill>
              </a:rPr>
              <a:t>within you; therefore, you shall </a:t>
            </a:r>
            <a:r>
              <a:rPr lang="en-US" altLang="en-US" sz="1600" dirty="0">
                <a:solidFill>
                  <a:srgbClr val="00FF00"/>
                </a:solidFill>
              </a:rPr>
              <a:t>feel that it is right</a:t>
            </a:r>
            <a:r>
              <a:rPr lang="en-US" altLang="en-US" sz="1600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9 But </a:t>
            </a:r>
            <a:r>
              <a:rPr lang="en-US" altLang="en-US" sz="1600" dirty="0">
                <a:solidFill>
                  <a:srgbClr val="FFFF00"/>
                </a:solidFill>
              </a:rPr>
              <a:t>if</a:t>
            </a:r>
            <a:r>
              <a:rPr lang="en-US" altLang="en-US" sz="1600" dirty="0">
                <a:solidFill>
                  <a:schemeClr val="bg1"/>
                </a:solidFill>
              </a:rPr>
              <a:t> it be </a:t>
            </a:r>
            <a:r>
              <a:rPr lang="en-US" altLang="en-US" sz="1600" dirty="0">
                <a:solidFill>
                  <a:srgbClr val="FF0000"/>
                </a:solidFill>
              </a:rPr>
              <a:t>not right </a:t>
            </a:r>
            <a:r>
              <a:rPr lang="en-US" altLang="en-US" sz="1600" dirty="0">
                <a:solidFill>
                  <a:schemeClr val="bg1"/>
                </a:solidFill>
              </a:rPr>
              <a:t>you shall have </a:t>
            </a:r>
            <a:r>
              <a:rPr lang="en-US" altLang="en-US" sz="1600" dirty="0">
                <a:solidFill>
                  <a:srgbClr val="FF0000"/>
                </a:solidFill>
              </a:rPr>
              <a:t>no such feelings</a:t>
            </a:r>
            <a:r>
              <a:rPr lang="en-US" altLang="en-US" sz="1600" dirty="0">
                <a:solidFill>
                  <a:schemeClr val="bg1"/>
                </a:solidFill>
              </a:rPr>
              <a:t>, but you shall have a </a:t>
            </a:r>
            <a:r>
              <a:rPr lang="en-US" altLang="en-US" sz="1600" dirty="0">
                <a:solidFill>
                  <a:srgbClr val="FF0000"/>
                </a:solidFill>
              </a:rPr>
              <a:t>stupor of thought</a:t>
            </a:r>
            <a:r>
              <a:rPr lang="en-US" altLang="en-US" sz="1600" dirty="0">
                <a:solidFill>
                  <a:schemeClr val="bg1"/>
                </a:solidFill>
              </a:rPr>
              <a:t> that shall cause you to forget the thing which is wrong; therefore, you cannot write that which is sacred save it be given you from me.</a:t>
            </a:r>
          </a:p>
        </p:txBody>
      </p:sp>
    </p:spTree>
    <p:extLst>
      <p:ext uri="{BB962C8B-B14F-4D97-AF65-F5344CB8AC3E}">
        <p14:creationId xmlns:p14="http://schemas.microsoft.com/office/powerpoint/2010/main" val="304223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18E39A-47B5-4356-9107-8C1FCDD5D37F}"/>
              </a:ext>
            </a:extLst>
          </p:cNvPr>
          <p:cNvSpPr txBox="1"/>
          <p:nvPr/>
        </p:nvSpPr>
        <p:spPr bwMode="auto">
          <a:xfrm>
            <a:off x="0" y="19050"/>
            <a:ext cx="12192000" cy="1138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Man’s Three Dimensions</a:t>
            </a:r>
          </a:p>
          <a:p>
            <a:pPr algn="ctr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Thoughts, Emotions, </a:t>
            </a:r>
            <a:r>
              <a:rPr lang="en-US" sz="2800" dirty="0">
                <a:solidFill>
                  <a:schemeClr val="bg1"/>
                </a:solidFill>
                <a:cs typeface="Arial" charset="0"/>
              </a:rPr>
              <a:t>Actions</a:t>
            </a:r>
            <a:endParaRPr lang="en-US" sz="28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grpSp>
        <p:nvGrpSpPr>
          <p:cNvPr id="9" name="Group 33">
            <a:extLst>
              <a:ext uri="{FF2B5EF4-FFF2-40B4-BE49-F238E27FC236}">
                <a16:creationId xmlns:a16="http://schemas.microsoft.com/office/drawing/2014/main" id="{36989F08-A402-4896-BAB6-B2266122DB54}"/>
              </a:ext>
            </a:extLst>
          </p:cNvPr>
          <p:cNvGrpSpPr>
            <a:grpSpLocks/>
          </p:cNvGrpSpPr>
          <p:nvPr/>
        </p:nvGrpSpPr>
        <p:grpSpPr bwMode="auto">
          <a:xfrm>
            <a:off x="1590675" y="1381125"/>
            <a:ext cx="9001125" cy="1812925"/>
            <a:chOff x="66675" y="1447800"/>
            <a:chExt cx="9001125" cy="1813560"/>
          </a:xfrm>
        </p:grpSpPr>
        <p:grpSp>
          <p:nvGrpSpPr>
            <p:cNvPr id="11" name="Group 24">
              <a:extLst>
                <a:ext uri="{FF2B5EF4-FFF2-40B4-BE49-F238E27FC236}">
                  <a16:creationId xmlns:a16="http://schemas.microsoft.com/office/drawing/2014/main" id="{A63C4592-E7DE-4B6E-92F0-F38A6AB971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75" y="1447800"/>
              <a:ext cx="9001125" cy="533400"/>
              <a:chOff x="66675" y="1447800"/>
              <a:chExt cx="9001125" cy="533400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F6C90A4-9520-4D67-87CF-B4D3AAE8662C}"/>
                  </a:ext>
                </a:extLst>
              </p:cNvPr>
              <p:cNvSpPr txBox="1"/>
              <p:nvPr/>
            </p:nvSpPr>
            <p:spPr>
              <a:xfrm>
                <a:off x="152400" y="1476385"/>
                <a:ext cx="5697538" cy="462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>
                    <a:solidFill>
                      <a:srgbClr val="00FF00"/>
                    </a:solidFill>
                    <a:latin typeface="+mn-lt"/>
                  </a:rPr>
                  <a:t>(1) </a:t>
                </a:r>
                <a:r>
                  <a:rPr lang="en-US" sz="2400" dirty="0">
                    <a:solidFill>
                      <a:schemeClr val="bg1"/>
                    </a:solidFill>
                    <a:latin typeface="+mn-lt"/>
                  </a:rPr>
                  <a:t>Ability to Think … </a:t>
                </a:r>
                <a:r>
                  <a:rPr lang="en-US" sz="2400" dirty="0">
                    <a:solidFill>
                      <a:srgbClr val="00FF00"/>
                    </a:solidFill>
                    <a:latin typeface="+mn-lt"/>
                  </a:rPr>
                  <a:t>Correctly</a:t>
                </a:r>
                <a:r>
                  <a:rPr lang="en-US" sz="2400" dirty="0">
                    <a:solidFill>
                      <a:schemeClr val="bg1"/>
                    </a:solidFill>
                    <a:latin typeface="+mn-lt"/>
                  </a:rPr>
                  <a:t> or </a:t>
                </a:r>
                <a:r>
                  <a:rPr lang="en-US" sz="2400" dirty="0">
                    <a:solidFill>
                      <a:srgbClr val="FF0000"/>
                    </a:solidFill>
                    <a:latin typeface="+mn-lt"/>
                  </a:rPr>
                  <a:t>Incorrectly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189D2D8-DB75-4242-AF04-15A5EEFEBECC}"/>
                  </a:ext>
                </a:extLst>
              </p:cNvPr>
              <p:cNvCxnSpPr/>
              <p:nvPr/>
            </p:nvCxnSpPr>
            <p:spPr>
              <a:xfrm>
                <a:off x="66675" y="1447800"/>
                <a:ext cx="89916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346B81F2-89FA-4BB8-86D1-F63E4949C610}"/>
                  </a:ext>
                </a:extLst>
              </p:cNvPr>
              <p:cNvCxnSpPr/>
              <p:nvPr/>
            </p:nvCxnSpPr>
            <p:spPr>
              <a:xfrm>
                <a:off x="76200" y="1981387"/>
                <a:ext cx="89916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717FC63-A4B0-4691-AF66-312A7DC543B3}"/>
                </a:ext>
              </a:extLst>
            </p:cNvPr>
            <p:cNvCxnSpPr/>
            <p:nvPr/>
          </p:nvCxnSpPr>
          <p:spPr>
            <a:xfrm rot="5400000">
              <a:off x="3932013" y="2621374"/>
              <a:ext cx="127997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34">
            <a:extLst>
              <a:ext uri="{FF2B5EF4-FFF2-40B4-BE49-F238E27FC236}">
                <a16:creationId xmlns:a16="http://schemas.microsoft.com/office/drawing/2014/main" id="{1B6E3CFA-63F2-4487-A745-BD3D5F40D718}"/>
              </a:ext>
            </a:extLst>
          </p:cNvPr>
          <p:cNvGrpSpPr>
            <a:grpSpLocks/>
          </p:cNvGrpSpPr>
          <p:nvPr/>
        </p:nvGrpSpPr>
        <p:grpSpPr bwMode="auto">
          <a:xfrm>
            <a:off x="1590675" y="5045075"/>
            <a:ext cx="9001125" cy="1812925"/>
            <a:chOff x="66675" y="1447800"/>
            <a:chExt cx="9001125" cy="1813560"/>
          </a:xfrm>
        </p:grpSpPr>
        <p:grpSp>
          <p:nvGrpSpPr>
            <p:cNvPr id="17" name="Group 24">
              <a:extLst>
                <a:ext uri="{FF2B5EF4-FFF2-40B4-BE49-F238E27FC236}">
                  <a16:creationId xmlns:a16="http://schemas.microsoft.com/office/drawing/2014/main" id="{7FFE34E5-5062-433E-88BD-DD92E140BE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75" y="1447800"/>
              <a:ext cx="9001125" cy="533400"/>
              <a:chOff x="66675" y="1447800"/>
              <a:chExt cx="9001125" cy="533400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F2AA4E7-B064-4A2E-8988-FAFDBA8711BF}"/>
                  </a:ext>
                </a:extLst>
              </p:cNvPr>
              <p:cNvSpPr txBox="1"/>
              <p:nvPr/>
            </p:nvSpPr>
            <p:spPr>
              <a:xfrm>
                <a:off x="152400" y="1476385"/>
                <a:ext cx="4852988" cy="462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>
                    <a:solidFill>
                      <a:srgbClr val="00FF00"/>
                    </a:solidFill>
                    <a:latin typeface="+mn-lt"/>
                  </a:rPr>
                  <a:t>(3) </a:t>
                </a:r>
                <a:r>
                  <a:rPr lang="en-US" sz="2400" dirty="0">
                    <a:solidFill>
                      <a:schemeClr val="bg1"/>
                    </a:solidFill>
                    <a:latin typeface="+mn-lt"/>
                  </a:rPr>
                  <a:t>Power to Act … </a:t>
                </a:r>
                <a:r>
                  <a:rPr lang="en-US" sz="2400" dirty="0">
                    <a:solidFill>
                      <a:srgbClr val="00FF00"/>
                    </a:solidFill>
                    <a:latin typeface="+mn-lt"/>
                  </a:rPr>
                  <a:t>Rightly</a:t>
                </a:r>
                <a:r>
                  <a:rPr lang="en-US" sz="2400" dirty="0">
                    <a:solidFill>
                      <a:schemeClr val="bg1"/>
                    </a:solidFill>
                    <a:latin typeface="+mn-lt"/>
                  </a:rPr>
                  <a:t> or </a:t>
                </a:r>
                <a:r>
                  <a:rPr lang="en-US" sz="2400" dirty="0">
                    <a:solidFill>
                      <a:srgbClr val="FF0000"/>
                    </a:solidFill>
                    <a:latin typeface="+mn-lt"/>
                  </a:rPr>
                  <a:t>Wrongly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004AB952-C3A0-4D47-B08F-49E738350148}"/>
                  </a:ext>
                </a:extLst>
              </p:cNvPr>
              <p:cNvCxnSpPr/>
              <p:nvPr/>
            </p:nvCxnSpPr>
            <p:spPr>
              <a:xfrm>
                <a:off x="66675" y="1447800"/>
                <a:ext cx="89916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89FA210A-6405-4B78-B6CC-266EF6E4EB75}"/>
                  </a:ext>
                </a:extLst>
              </p:cNvPr>
              <p:cNvCxnSpPr/>
              <p:nvPr/>
            </p:nvCxnSpPr>
            <p:spPr>
              <a:xfrm>
                <a:off x="76200" y="1981387"/>
                <a:ext cx="89916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6C5CF1A-7504-48CC-B5DB-3CA6BF048BE8}"/>
                </a:ext>
              </a:extLst>
            </p:cNvPr>
            <p:cNvCxnSpPr/>
            <p:nvPr/>
          </p:nvCxnSpPr>
          <p:spPr>
            <a:xfrm rot="5400000">
              <a:off x="3932013" y="2621374"/>
              <a:ext cx="127997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0F6AB5F-C674-4946-9FE8-377ECF8EC4BD}"/>
              </a:ext>
            </a:extLst>
          </p:cNvPr>
          <p:cNvSpPr txBox="1"/>
          <p:nvPr/>
        </p:nvSpPr>
        <p:spPr bwMode="auto">
          <a:xfrm>
            <a:off x="2710738" y="2046288"/>
            <a:ext cx="2182649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Rational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Man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+mn-lt"/>
                <a:cs typeface="Arial" charset="0"/>
              </a:rPr>
              <a:t>Persuaded by Reason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2869EB-E931-450D-9CBC-A8AF28D69182}"/>
              </a:ext>
            </a:extLst>
          </p:cNvPr>
          <p:cNvSpPr txBox="1"/>
          <p:nvPr/>
        </p:nvSpPr>
        <p:spPr bwMode="auto">
          <a:xfrm>
            <a:off x="7535863" y="2046288"/>
            <a:ext cx="1703387" cy="738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cs typeface="Arial" charset="0"/>
              </a:rPr>
              <a:t>Fallible Man</a:t>
            </a:r>
          </a:p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Arial" charset="0"/>
              </a:rPr>
              <a:t>Mistaken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71B063-62D7-412F-ABD2-2AAE8C2C0C04}"/>
              </a:ext>
            </a:extLst>
          </p:cNvPr>
          <p:cNvSpPr txBox="1"/>
          <p:nvPr/>
        </p:nvSpPr>
        <p:spPr bwMode="auto">
          <a:xfrm>
            <a:off x="2753306" y="5710238"/>
            <a:ext cx="2099100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Rational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Man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+mn-lt"/>
                <a:cs typeface="Arial" charset="0"/>
              </a:rPr>
              <a:t>Guided by Principles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1257EC-F7E2-4B57-99E7-BF12808AC60D}"/>
              </a:ext>
            </a:extLst>
          </p:cNvPr>
          <p:cNvSpPr txBox="1"/>
          <p:nvPr/>
        </p:nvSpPr>
        <p:spPr bwMode="auto">
          <a:xfrm>
            <a:off x="7535863" y="5710238"/>
            <a:ext cx="1703387" cy="738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cs typeface="Arial" charset="0"/>
              </a:rPr>
              <a:t>Fallible Man</a:t>
            </a:r>
          </a:p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Arial" charset="0"/>
              </a:rPr>
              <a:t>Misguided</a:t>
            </a:r>
          </a:p>
        </p:txBody>
      </p:sp>
      <p:grpSp>
        <p:nvGrpSpPr>
          <p:cNvPr id="26" name="Group 42">
            <a:extLst>
              <a:ext uri="{FF2B5EF4-FFF2-40B4-BE49-F238E27FC236}">
                <a16:creationId xmlns:a16="http://schemas.microsoft.com/office/drawing/2014/main" id="{424C77CA-C7D4-48EC-9401-EF570CB8E2AE}"/>
              </a:ext>
            </a:extLst>
          </p:cNvPr>
          <p:cNvGrpSpPr>
            <a:grpSpLocks/>
          </p:cNvGrpSpPr>
          <p:nvPr/>
        </p:nvGrpSpPr>
        <p:grpSpPr bwMode="auto">
          <a:xfrm>
            <a:off x="1590675" y="3200400"/>
            <a:ext cx="9001125" cy="1844677"/>
            <a:chOff x="66675" y="1447800"/>
            <a:chExt cx="9001125" cy="1845323"/>
          </a:xfrm>
        </p:grpSpPr>
        <p:grpSp>
          <p:nvGrpSpPr>
            <p:cNvPr id="27" name="Group 24">
              <a:extLst>
                <a:ext uri="{FF2B5EF4-FFF2-40B4-BE49-F238E27FC236}">
                  <a16:creationId xmlns:a16="http://schemas.microsoft.com/office/drawing/2014/main" id="{CB0F0E7C-5BEE-42C6-B786-2A496E6E3A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75" y="1447800"/>
              <a:ext cx="9001125" cy="533400"/>
              <a:chOff x="66675" y="1447800"/>
              <a:chExt cx="9001125" cy="533400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1EDB508-DC7D-4ADA-9437-D47E29EB2064}"/>
                  </a:ext>
                </a:extLst>
              </p:cNvPr>
              <p:cNvSpPr txBox="1"/>
              <p:nvPr/>
            </p:nvSpPr>
            <p:spPr>
              <a:xfrm>
                <a:off x="152400" y="1476385"/>
                <a:ext cx="7137400" cy="46212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>
                    <a:solidFill>
                      <a:srgbClr val="00FF00"/>
                    </a:solidFill>
                    <a:latin typeface="+mn-lt"/>
                  </a:rPr>
                  <a:t>(2) </a:t>
                </a:r>
                <a:r>
                  <a:rPr lang="en-US" sz="2400" dirty="0">
                    <a:solidFill>
                      <a:schemeClr val="bg1"/>
                    </a:solidFill>
                    <a:latin typeface="+mn-lt"/>
                  </a:rPr>
                  <a:t>Capacity to Enjoy … </a:t>
                </a:r>
                <a:r>
                  <a:rPr lang="en-US" sz="2400" dirty="0">
                    <a:solidFill>
                      <a:srgbClr val="00FF00"/>
                    </a:solidFill>
                    <a:latin typeface="+mn-lt"/>
                  </a:rPr>
                  <a:t>Appropriately</a:t>
                </a:r>
                <a:r>
                  <a:rPr lang="en-US" sz="2400" dirty="0">
                    <a:solidFill>
                      <a:schemeClr val="bg1"/>
                    </a:solidFill>
                    <a:latin typeface="+mn-lt"/>
                  </a:rPr>
                  <a:t> or </a:t>
                </a:r>
                <a:r>
                  <a:rPr lang="en-US" sz="2400" dirty="0">
                    <a:solidFill>
                      <a:srgbClr val="FF0000"/>
                    </a:solidFill>
                    <a:latin typeface="+mn-lt"/>
                  </a:rPr>
                  <a:t>Inappropriately</a:t>
                </a: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C039C113-6314-43C0-B4E4-495611660D1A}"/>
                  </a:ext>
                </a:extLst>
              </p:cNvPr>
              <p:cNvCxnSpPr/>
              <p:nvPr/>
            </p:nvCxnSpPr>
            <p:spPr>
              <a:xfrm>
                <a:off x="66675" y="1447800"/>
                <a:ext cx="89916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60AD8166-A339-4149-983D-11EBAD8D681B}"/>
                  </a:ext>
                </a:extLst>
              </p:cNvPr>
              <p:cNvCxnSpPr/>
              <p:nvPr/>
            </p:nvCxnSpPr>
            <p:spPr>
              <a:xfrm>
                <a:off x="76200" y="1981387"/>
                <a:ext cx="89916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560EA6-6EE5-41E7-9870-297B0DEDC8C7}"/>
                </a:ext>
              </a:extLst>
            </p:cNvPr>
            <p:cNvCxnSpPr/>
            <p:nvPr/>
          </p:nvCxnSpPr>
          <p:spPr>
            <a:xfrm flipH="1">
              <a:off x="4571999" y="1981387"/>
              <a:ext cx="1" cy="131173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7215E89A-AD36-4F91-B276-E355813576B3}"/>
              </a:ext>
            </a:extLst>
          </p:cNvPr>
          <p:cNvSpPr txBox="1"/>
          <p:nvPr/>
        </p:nvSpPr>
        <p:spPr bwMode="auto">
          <a:xfrm>
            <a:off x="2775780" y="3865563"/>
            <a:ext cx="2054152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Rational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Man</a:t>
            </a: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+mn-lt"/>
                <a:cs typeface="Arial" charset="0"/>
              </a:rPr>
              <a:t>Moved by Emotions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B4B5491-905F-4639-8955-3708E3494F81}"/>
              </a:ext>
            </a:extLst>
          </p:cNvPr>
          <p:cNvSpPr txBox="1"/>
          <p:nvPr/>
        </p:nvSpPr>
        <p:spPr bwMode="auto">
          <a:xfrm>
            <a:off x="7535863" y="3865563"/>
            <a:ext cx="1703387" cy="738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cs typeface="Arial" charset="0"/>
              </a:rPr>
              <a:t>Fallible Man</a:t>
            </a:r>
          </a:p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Arial" charset="0"/>
              </a:rPr>
              <a:t>Misapplied</a:t>
            </a:r>
          </a:p>
        </p:txBody>
      </p:sp>
    </p:spTree>
    <p:extLst>
      <p:ext uri="{BB962C8B-B14F-4D97-AF65-F5344CB8AC3E}">
        <p14:creationId xmlns:p14="http://schemas.microsoft.com/office/powerpoint/2010/main" val="310693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ETERNAL REALM">
            <a:extLst>
              <a:ext uri="{FF2B5EF4-FFF2-40B4-BE49-F238E27FC236}">
                <a16:creationId xmlns:a16="http://schemas.microsoft.com/office/drawing/2014/main" id="{36A2E7E2-5DC2-4FC6-A730-E30AE9E0C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100" y="3526478"/>
            <a:ext cx="12230100" cy="333152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b="1" dirty="0">
              <a:latin typeface="+mn-lt"/>
              <a:cs typeface="Arial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7291417-7A85-462C-82FC-D5B043999BBD}"/>
              </a:ext>
            </a:extLst>
          </p:cNvPr>
          <p:cNvSpPr txBox="1"/>
          <p:nvPr/>
        </p:nvSpPr>
        <p:spPr>
          <a:xfrm>
            <a:off x="-38100" y="-28920"/>
            <a:ext cx="12230100" cy="318884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en-US" sz="2000" spc="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15</a:t>
            </a:fld>
            <a:endParaRPr lang="en-US" dirty="0"/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3790C17B-A9F9-4B21-BAA9-F7435D73A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76400"/>
            <a:ext cx="2585084" cy="2514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b="1">
              <a:latin typeface="+mn-lt"/>
              <a:cs typeface="Arial" charset="0"/>
            </a:endParaRP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3A901AD9-B3C8-4E6A-9E32-EEC7F8C35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0037" y="1671609"/>
            <a:ext cx="2615523" cy="2514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+mn-lt"/>
              <a:cs typeface="Arial" charset="0"/>
            </a:endParaRP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019A6AF7-F23E-4256-9F4B-AB8C372F3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4784" y="1671609"/>
            <a:ext cx="2658616" cy="2514600"/>
          </a:xfrm>
          <a:prstGeom prst="rect">
            <a:avLst/>
          </a:prstGeom>
          <a:solidFill>
            <a:srgbClr val="C3D6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b="1">
              <a:latin typeface="+mn-lt"/>
              <a:cs typeface="Arial" charset="0"/>
            </a:endParaRPr>
          </a:p>
        </p:txBody>
      </p:sp>
      <p:sp>
        <p:nvSpPr>
          <p:cNvPr id="12" name="Text Box 175">
            <a:extLst>
              <a:ext uri="{FF2B5EF4-FFF2-40B4-BE49-F238E27FC236}">
                <a16:creationId xmlns:a16="http://schemas.microsoft.com/office/drawing/2014/main" id="{6B347186-C71E-4A01-8932-0B1D8FF02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071" y="1671609"/>
            <a:ext cx="26595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METAPHYSICS</a:t>
            </a:r>
          </a:p>
        </p:txBody>
      </p:sp>
      <p:sp>
        <p:nvSpPr>
          <p:cNvPr id="13" name="Text Box 178">
            <a:extLst>
              <a:ext uri="{FF2B5EF4-FFF2-40B4-BE49-F238E27FC236}">
                <a16:creationId xmlns:a16="http://schemas.microsoft.com/office/drawing/2014/main" id="{A9DD836C-F369-4118-82E1-2BEC30FB3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6" y="2557897"/>
            <a:ext cx="25696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latin typeface="+mn-lt"/>
                <a:cs typeface="Arial" charset="0"/>
              </a:rPr>
              <a:t>BEING</a:t>
            </a:r>
          </a:p>
          <a:p>
            <a:pPr algn="ctr" eaLnBrk="1" hangingPunct="1">
              <a:defRPr/>
            </a:pPr>
            <a:r>
              <a:rPr lang="en-US" b="1" dirty="0">
                <a:cs typeface="Arial" charset="0"/>
              </a:rPr>
              <a:t>x is real</a:t>
            </a:r>
            <a:endParaRPr lang="en-US" sz="2000" b="1" dirty="0">
              <a:latin typeface="+mn-lt"/>
              <a:cs typeface="Arial" charset="0"/>
            </a:endParaRPr>
          </a:p>
        </p:txBody>
      </p:sp>
      <p:sp>
        <p:nvSpPr>
          <p:cNvPr id="14" name="Text Box 179">
            <a:extLst>
              <a:ext uri="{FF2B5EF4-FFF2-40B4-BE49-F238E27FC236}">
                <a16:creationId xmlns:a16="http://schemas.microsoft.com/office/drawing/2014/main" id="{807D8C37-093E-4EED-9FFE-B243E7A83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034" y="2580082"/>
            <a:ext cx="2600093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latin typeface="+mn-lt"/>
                <a:cs typeface="Arial" charset="0"/>
              </a:rPr>
              <a:t>KNOWING</a:t>
            </a:r>
          </a:p>
          <a:p>
            <a:pPr algn="ctr" eaLnBrk="1" hangingPunct="1">
              <a:defRPr/>
            </a:pPr>
            <a:r>
              <a:rPr lang="en-US" b="1" dirty="0">
                <a:cs typeface="Arial" charset="0"/>
              </a:rPr>
              <a:t>x is true</a:t>
            </a:r>
          </a:p>
        </p:txBody>
      </p:sp>
      <p:sp>
        <p:nvSpPr>
          <p:cNvPr id="15" name="Text Box 180">
            <a:extLst>
              <a:ext uri="{FF2B5EF4-FFF2-40B4-BE49-F238E27FC236}">
                <a16:creationId xmlns:a16="http://schemas.microsoft.com/office/drawing/2014/main" id="{B58CA09A-F67E-482D-AA44-AB72B4D2B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4782" y="2615386"/>
            <a:ext cx="265861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latin typeface="+mn-lt"/>
                <a:cs typeface="Arial" charset="0"/>
              </a:rPr>
              <a:t>DOING</a:t>
            </a:r>
          </a:p>
          <a:p>
            <a:pPr algn="ctr" eaLnBrk="1" hangingPunct="1">
              <a:defRPr/>
            </a:pPr>
            <a:r>
              <a:rPr lang="en-US" b="1" dirty="0">
                <a:latin typeface="+mn-lt"/>
                <a:cs typeface="Arial" charset="0"/>
              </a:rPr>
              <a:t>x is good</a:t>
            </a:r>
          </a:p>
        </p:txBody>
      </p:sp>
      <p:sp>
        <p:nvSpPr>
          <p:cNvPr id="39" name="Text Box 175">
            <a:extLst>
              <a:ext uri="{FF2B5EF4-FFF2-40B4-BE49-F238E27FC236}">
                <a16:creationId xmlns:a16="http://schemas.microsoft.com/office/drawing/2014/main" id="{0926C6CF-F3D4-4046-AE74-2CB664BC0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2780" y="1670266"/>
            <a:ext cx="27848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EPISTEMOLOGY</a:t>
            </a:r>
          </a:p>
        </p:txBody>
      </p:sp>
      <p:sp>
        <p:nvSpPr>
          <p:cNvPr id="40" name="Text Box 175">
            <a:extLst>
              <a:ext uri="{FF2B5EF4-FFF2-40B4-BE49-F238E27FC236}">
                <a16:creationId xmlns:a16="http://schemas.microsoft.com/office/drawing/2014/main" id="{F44DDB5F-68B6-4260-991B-F7F15B8E7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4782" y="1681174"/>
            <a:ext cx="26586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VALUE ETHICS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7E4FD17-108F-4BB9-93D7-AF383B2BA09B}"/>
              </a:ext>
            </a:extLst>
          </p:cNvPr>
          <p:cNvSpPr/>
          <p:nvPr/>
        </p:nvSpPr>
        <p:spPr>
          <a:xfrm>
            <a:off x="2898655" y="2619264"/>
            <a:ext cx="181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IS</a:t>
            </a:r>
          </a:p>
        </p:txBody>
      </p:sp>
      <p:grpSp>
        <p:nvGrpSpPr>
          <p:cNvPr id="47" name="Gap1 (Is)">
            <a:extLst>
              <a:ext uri="{FF2B5EF4-FFF2-40B4-BE49-F238E27FC236}">
                <a16:creationId xmlns:a16="http://schemas.microsoft.com/office/drawing/2014/main" id="{B54B4B37-9516-4B44-BE85-20A3C936A4BD}"/>
              </a:ext>
            </a:extLst>
          </p:cNvPr>
          <p:cNvGrpSpPr>
            <a:grpSpLocks/>
          </p:cNvGrpSpPr>
          <p:nvPr/>
        </p:nvGrpSpPr>
        <p:grpSpPr bwMode="auto">
          <a:xfrm>
            <a:off x="7460532" y="2236114"/>
            <a:ext cx="1743848" cy="430886"/>
            <a:chOff x="2362200" y="2007514"/>
            <a:chExt cx="1828800" cy="430886"/>
          </a:xfrm>
        </p:grpSpPr>
        <p:sp>
          <p:nvSpPr>
            <p:cNvPr id="48" name="Up-Down Arrow 46">
              <a:extLst>
                <a:ext uri="{FF2B5EF4-FFF2-40B4-BE49-F238E27FC236}">
                  <a16:creationId xmlns:a16="http://schemas.microsoft.com/office/drawing/2014/main" id="{EE27EA06-9023-4462-B5D8-798D9BD6DDBB}"/>
                </a:ext>
              </a:extLst>
            </p:cNvPr>
            <p:cNvSpPr/>
            <p:nvPr/>
          </p:nvSpPr>
          <p:spPr>
            <a:xfrm rot="5400000">
              <a:off x="3061157" y="1308557"/>
              <a:ext cx="430886" cy="1828800"/>
            </a:xfrm>
            <a:prstGeom prst="upDownArrow">
              <a:avLst/>
            </a:prstGeom>
            <a:solidFill>
              <a:srgbClr val="C3D69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4000365-F9E1-49DD-A85D-F851BCA42CC9}"/>
                </a:ext>
              </a:extLst>
            </p:cNvPr>
            <p:cNvSpPr txBox="1"/>
            <p:nvPr/>
          </p:nvSpPr>
          <p:spPr>
            <a:xfrm>
              <a:off x="2362200" y="2047987"/>
              <a:ext cx="18288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hangingPunct="1">
                <a:defRPr/>
              </a:pPr>
              <a:r>
                <a:rPr lang="en-US" sz="1600" b="1" dirty="0">
                  <a:latin typeface="+mn-lt"/>
                  <a:cs typeface="Arial" charset="0"/>
                </a:rPr>
                <a:t>Gap</a:t>
              </a: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36815794-5F73-4964-A889-EF499329E7FB}"/>
              </a:ext>
            </a:extLst>
          </p:cNvPr>
          <p:cNvSpPr/>
          <p:nvPr/>
        </p:nvSpPr>
        <p:spPr>
          <a:xfrm>
            <a:off x="7375561" y="2557897"/>
            <a:ext cx="19292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OUGHT</a:t>
            </a:r>
          </a:p>
        </p:txBody>
      </p:sp>
      <p:grpSp>
        <p:nvGrpSpPr>
          <p:cNvPr id="72" name="Gap1 (Is)">
            <a:extLst>
              <a:ext uri="{FF2B5EF4-FFF2-40B4-BE49-F238E27FC236}">
                <a16:creationId xmlns:a16="http://schemas.microsoft.com/office/drawing/2014/main" id="{1307A92E-2AD1-4DAB-AB5D-27A491F9EF9B}"/>
              </a:ext>
            </a:extLst>
          </p:cNvPr>
          <p:cNvGrpSpPr>
            <a:grpSpLocks/>
          </p:cNvGrpSpPr>
          <p:nvPr/>
        </p:nvGrpSpPr>
        <p:grpSpPr bwMode="auto">
          <a:xfrm>
            <a:off x="2915785" y="2236114"/>
            <a:ext cx="1743848" cy="430886"/>
            <a:chOff x="2362200" y="2007514"/>
            <a:chExt cx="1828800" cy="430886"/>
          </a:xfrm>
        </p:grpSpPr>
        <p:sp>
          <p:nvSpPr>
            <p:cNvPr id="73" name="Up-Down Arrow 46">
              <a:extLst>
                <a:ext uri="{FF2B5EF4-FFF2-40B4-BE49-F238E27FC236}">
                  <a16:creationId xmlns:a16="http://schemas.microsoft.com/office/drawing/2014/main" id="{CE14B596-4F38-40F3-B0C3-51298D2CCB8E}"/>
                </a:ext>
              </a:extLst>
            </p:cNvPr>
            <p:cNvSpPr/>
            <p:nvPr/>
          </p:nvSpPr>
          <p:spPr>
            <a:xfrm rot="5400000">
              <a:off x="3061157" y="1308557"/>
              <a:ext cx="430886" cy="1828800"/>
            </a:xfrm>
            <a:prstGeom prst="upDownArrow">
              <a:avLst/>
            </a:prstGeom>
            <a:solidFill>
              <a:srgbClr val="C3D69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D72610D2-4151-46B5-A408-A2A75509FB30}"/>
                </a:ext>
              </a:extLst>
            </p:cNvPr>
            <p:cNvSpPr txBox="1"/>
            <p:nvPr/>
          </p:nvSpPr>
          <p:spPr>
            <a:xfrm>
              <a:off x="2362200" y="2047987"/>
              <a:ext cx="18288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hangingPunct="1">
                <a:defRPr/>
              </a:pPr>
              <a:r>
                <a:rPr lang="en-US" sz="1600" b="1" dirty="0">
                  <a:latin typeface="+mn-lt"/>
                  <a:cs typeface="Arial" charset="0"/>
                </a:rPr>
                <a:t>Gap</a:t>
              </a:r>
            </a:p>
          </p:txBody>
        </p:sp>
      </p:grpSp>
      <p:sp>
        <p:nvSpPr>
          <p:cNvPr id="67" name="Text Box 54">
            <a:extLst>
              <a:ext uri="{FF2B5EF4-FFF2-40B4-BE49-F238E27FC236}">
                <a16:creationId xmlns:a16="http://schemas.microsoft.com/office/drawing/2014/main" id="{28B26837-9756-43D4-AA75-816ED84B6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524" y="1679726"/>
            <a:ext cx="18499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latin typeface="+mn-lt"/>
                <a:cs typeface="Arial" charset="0"/>
              </a:rPr>
              <a:t>Mind and Reason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A488D15-1999-4AE5-81F2-E74605FFCE39}"/>
              </a:ext>
            </a:extLst>
          </p:cNvPr>
          <p:cNvSpPr txBox="1"/>
          <p:nvPr/>
        </p:nvSpPr>
        <p:spPr bwMode="auto">
          <a:xfrm>
            <a:off x="2789736" y="1978223"/>
            <a:ext cx="202756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+mn-lt"/>
                <a:cs typeface="Arial" charset="0"/>
              </a:rPr>
              <a:t>(Perception, Conception)</a:t>
            </a:r>
          </a:p>
        </p:txBody>
      </p:sp>
      <p:grpSp>
        <p:nvGrpSpPr>
          <p:cNvPr id="69" name="Group 11">
            <a:extLst>
              <a:ext uri="{FF2B5EF4-FFF2-40B4-BE49-F238E27FC236}">
                <a16:creationId xmlns:a16="http://schemas.microsoft.com/office/drawing/2014/main" id="{5A089C17-281D-4DF9-8DED-656AEABAC770}"/>
              </a:ext>
            </a:extLst>
          </p:cNvPr>
          <p:cNvGrpSpPr>
            <a:grpSpLocks/>
          </p:cNvGrpSpPr>
          <p:nvPr/>
        </p:nvGrpSpPr>
        <p:grpSpPr bwMode="auto">
          <a:xfrm>
            <a:off x="2724660" y="1297266"/>
            <a:ext cx="2121206" cy="344488"/>
            <a:chOff x="2928" y="1920"/>
            <a:chExt cx="1104" cy="432"/>
          </a:xfrm>
        </p:grpSpPr>
        <p:sp>
          <p:nvSpPr>
            <p:cNvPr id="70" name="Line 12">
              <a:extLst>
                <a:ext uri="{FF2B5EF4-FFF2-40B4-BE49-F238E27FC236}">
                  <a16:creationId xmlns:a16="http://schemas.microsoft.com/office/drawing/2014/main" id="{B1F00310-A9CD-46DA-B523-5B24494CE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352"/>
              <a:ext cx="1104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71" name="Freeform 13">
              <a:extLst>
                <a:ext uri="{FF2B5EF4-FFF2-40B4-BE49-F238E27FC236}">
                  <a16:creationId xmlns:a16="http://schemas.microsoft.com/office/drawing/2014/main" id="{32007F56-86DF-41AC-926D-3D9B6F5CA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" y="1920"/>
              <a:ext cx="1104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576" y="0"/>
                </a:cxn>
                <a:cxn ang="0">
                  <a:pos x="1104" y="432"/>
                </a:cxn>
              </a:cxnLst>
              <a:rect l="0" t="0" r="r" b="b"/>
              <a:pathLst>
                <a:path w="1104" h="432">
                  <a:moveTo>
                    <a:pt x="0" y="432"/>
                  </a:moveTo>
                  <a:cubicBezTo>
                    <a:pt x="196" y="216"/>
                    <a:pt x="392" y="0"/>
                    <a:pt x="576" y="0"/>
                  </a:cubicBezTo>
                  <a:cubicBezTo>
                    <a:pt x="760" y="0"/>
                    <a:pt x="1016" y="360"/>
                    <a:pt x="1104" y="4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75" name="Line 14">
              <a:extLst>
                <a:ext uri="{FF2B5EF4-FFF2-40B4-BE49-F238E27FC236}">
                  <a16:creationId xmlns:a16="http://schemas.microsoft.com/office/drawing/2014/main" id="{669551CD-232A-4637-A59D-34B7FEB68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111"/>
              <a:ext cx="0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76" name="Line 15">
              <a:extLst>
                <a:ext uri="{FF2B5EF4-FFF2-40B4-BE49-F238E27FC236}">
                  <a16:creationId xmlns:a16="http://schemas.microsoft.com/office/drawing/2014/main" id="{31415B35-BBC8-4C34-94C8-ED5A3ADD3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11"/>
              <a:ext cx="0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77" name="Line 16">
              <a:extLst>
                <a:ext uri="{FF2B5EF4-FFF2-40B4-BE49-F238E27FC236}">
                  <a16:creationId xmlns:a16="http://schemas.microsoft.com/office/drawing/2014/main" id="{3134E754-50FC-46BE-B9BD-D348381843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9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78" name="Line 17">
              <a:extLst>
                <a:ext uri="{FF2B5EF4-FFF2-40B4-BE49-F238E27FC236}">
                  <a16:creationId xmlns:a16="http://schemas.microsoft.com/office/drawing/2014/main" id="{050804F0-9649-490A-85CA-C847A9B349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9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79" name="Line 18">
              <a:extLst>
                <a:ext uri="{FF2B5EF4-FFF2-40B4-BE49-F238E27FC236}">
                  <a16:creationId xmlns:a16="http://schemas.microsoft.com/office/drawing/2014/main" id="{BC769818-C00B-41ED-8501-E84D242DE2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968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80" name="Line 19">
              <a:extLst>
                <a:ext uri="{FF2B5EF4-FFF2-40B4-BE49-F238E27FC236}">
                  <a16:creationId xmlns:a16="http://schemas.microsoft.com/office/drawing/2014/main" id="{7CB29CCD-44A5-4108-81BA-2FF5895397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1968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81" name="Line 20">
              <a:extLst>
                <a:ext uri="{FF2B5EF4-FFF2-40B4-BE49-F238E27FC236}">
                  <a16:creationId xmlns:a16="http://schemas.microsoft.com/office/drawing/2014/main" id="{33D88F39-47DE-4D19-98E1-BB8EC58BAE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111"/>
              <a:ext cx="192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82" name="Line 21">
              <a:extLst>
                <a:ext uri="{FF2B5EF4-FFF2-40B4-BE49-F238E27FC236}">
                  <a16:creationId xmlns:a16="http://schemas.microsoft.com/office/drawing/2014/main" id="{A39B2B84-B59B-497C-85DB-5D9CA28749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2111"/>
              <a:ext cx="149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83" name="Line 22">
              <a:extLst>
                <a:ext uri="{FF2B5EF4-FFF2-40B4-BE49-F238E27FC236}">
                  <a16:creationId xmlns:a16="http://schemas.microsoft.com/office/drawing/2014/main" id="{EA06EA5A-A31D-42F9-9313-C54169DD79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4" y="2111"/>
              <a:ext cx="139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84" name="Line 23">
              <a:extLst>
                <a:ext uri="{FF2B5EF4-FFF2-40B4-BE49-F238E27FC236}">
                  <a16:creationId xmlns:a16="http://schemas.microsoft.com/office/drawing/2014/main" id="{33C7127E-D634-4581-9F1E-01C053FC0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11"/>
              <a:ext cx="142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</p:grpSp>
      <p:sp>
        <p:nvSpPr>
          <p:cNvPr id="85" name="D&amp;C 93">
            <a:extLst>
              <a:ext uri="{FF2B5EF4-FFF2-40B4-BE49-F238E27FC236}">
                <a16:creationId xmlns:a16="http://schemas.microsoft.com/office/drawing/2014/main" id="{00C7068D-649D-4DA6-9C30-194EB0811B75}"/>
              </a:ext>
            </a:extLst>
          </p:cNvPr>
          <p:cNvSpPr/>
          <p:nvPr/>
        </p:nvSpPr>
        <p:spPr>
          <a:xfrm>
            <a:off x="2559524" y="678731"/>
            <a:ext cx="30030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“Truth Is…Knowledge of…Reality” </a:t>
            </a: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(D&amp;C 93:24-25)</a:t>
            </a:r>
          </a:p>
        </p:txBody>
      </p:sp>
      <p:sp>
        <p:nvSpPr>
          <p:cNvPr id="87" name="Descriptive Truth">
            <a:extLst>
              <a:ext uri="{FF2B5EF4-FFF2-40B4-BE49-F238E27FC236}">
                <a16:creationId xmlns:a16="http://schemas.microsoft.com/office/drawing/2014/main" id="{D115DAD6-02D1-4681-9B3F-345B6F7F49C1}"/>
              </a:ext>
            </a:extLst>
          </p:cNvPr>
          <p:cNvSpPr txBox="1"/>
          <p:nvPr/>
        </p:nvSpPr>
        <p:spPr bwMode="auto">
          <a:xfrm>
            <a:off x="-11863" y="152400"/>
            <a:ext cx="2907463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Arial" charset="0"/>
              </a:rPr>
              <a:t>DESCRIPTIVE TRUTHS</a:t>
            </a:r>
          </a:p>
          <a:p>
            <a:pPr eaLnBrk="1" hangingPunct="1">
              <a:defRPr/>
            </a:pPr>
            <a:r>
              <a:rPr lang="en-US" sz="2000" b="1" dirty="0">
                <a:solidFill>
                  <a:srgbClr val="00B050"/>
                </a:solidFill>
                <a:latin typeface="+mn-lt"/>
                <a:cs typeface="Arial" charset="0"/>
              </a:rPr>
              <a:t>Correspondence</a:t>
            </a:r>
          </a:p>
          <a:p>
            <a:pPr eaLnBrk="1" hangingPunct="1">
              <a:defRPr/>
            </a:pPr>
            <a:r>
              <a:rPr lang="en-US" sz="2000" b="1" dirty="0">
                <a:solidFill>
                  <a:srgbClr val="00B050"/>
                </a:solidFill>
                <a:latin typeface="+mn-lt"/>
                <a:cs typeface="Arial" charset="0"/>
              </a:rPr>
              <a:t>of Truth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F4F6197-E470-4220-94FF-B1D370396847}"/>
              </a:ext>
            </a:extLst>
          </p:cNvPr>
          <p:cNvCxnSpPr>
            <a:cxnSpLocks/>
          </p:cNvCxnSpPr>
          <p:nvPr/>
        </p:nvCxnSpPr>
        <p:spPr bwMode="auto">
          <a:xfrm>
            <a:off x="2066781" y="820777"/>
            <a:ext cx="886489" cy="55490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A9C497E-D1D9-4818-8C89-0AED0CF2B353}"/>
              </a:ext>
            </a:extLst>
          </p:cNvPr>
          <p:cNvCxnSpPr>
            <a:cxnSpLocks/>
          </p:cNvCxnSpPr>
          <p:nvPr/>
        </p:nvCxnSpPr>
        <p:spPr bwMode="auto">
          <a:xfrm>
            <a:off x="2077308" y="820777"/>
            <a:ext cx="404475" cy="77080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82BF110-1F22-42C9-BE7C-F23A9772F2AB}"/>
              </a:ext>
            </a:extLst>
          </p:cNvPr>
          <p:cNvSpPr/>
          <p:nvPr/>
        </p:nvSpPr>
        <p:spPr>
          <a:xfrm>
            <a:off x="1042748" y="1297266"/>
            <a:ext cx="941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cs typeface="Arial" charset="0"/>
              </a:rPr>
              <a:t>FACTS</a:t>
            </a:r>
          </a:p>
        </p:txBody>
      </p:sp>
      <p:grpSp>
        <p:nvGrpSpPr>
          <p:cNvPr id="66" name="Group 11">
            <a:extLst>
              <a:ext uri="{FF2B5EF4-FFF2-40B4-BE49-F238E27FC236}">
                <a16:creationId xmlns:a16="http://schemas.microsoft.com/office/drawing/2014/main" id="{E03CFEF3-36E2-4839-AC0F-67EE15F3D481}"/>
              </a:ext>
            </a:extLst>
          </p:cNvPr>
          <p:cNvGrpSpPr>
            <a:grpSpLocks/>
          </p:cNvGrpSpPr>
          <p:nvPr/>
        </p:nvGrpSpPr>
        <p:grpSpPr bwMode="auto">
          <a:xfrm>
            <a:off x="7271853" y="1301401"/>
            <a:ext cx="2121206" cy="344488"/>
            <a:chOff x="2928" y="1920"/>
            <a:chExt cx="1104" cy="432"/>
          </a:xfrm>
        </p:grpSpPr>
        <p:sp>
          <p:nvSpPr>
            <p:cNvPr id="86" name="Line 12">
              <a:extLst>
                <a:ext uri="{FF2B5EF4-FFF2-40B4-BE49-F238E27FC236}">
                  <a16:creationId xmlns:a16="http://schemas.microsoft.com/office/drawing/2014/main" id="{9CA03899-BB59-419F-B092-294DB1AC44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352"/>
              <a:ext cx="1104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0" name="Freeform 13">
              <a:extLst>
                <a:ext uri="{FF2B5EF4-FFF2-40B4-BE49-F238E27FC236}">
                  <a16:creationId xmlns:a16="http://schemas.microsoft.com/office/drawing/2014/main" id="{8AE8F3F7-6A08-4CAF-BBD9-3BE990EA53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" y="1920"/>
              <a:ext cx="1104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576" y="0"/>
                </a:cxn>
                <a:cxn ang="0">
                  <a:pos x="1104" y="432"/>
                </a:cxn>
              </a:cxnLst>
              <a:rect l="0" t="0" r="r" b="b"/>
              <a:pathLst>
                <a:path w="1104" h="432">
                  <a:moveTo>
                    <a:pt x="0" y="432"/>
                  </a:moveTo>
                  <a:cubicBezTo>
                    <a:pt x="196" y="216"/>
                    <a:pt x="392" y="0"/>
                    <a:pt x="576" y="0"/>
                  </a:cubicBezTo>
                  <a:cubicBezTo>
                    <a:pt x="760" y="0"/>
                    <a:pt x="1016" y="360"/>
                    <a:pt x="1104" y="43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1" name="Line 14">
              <a:extLst>
                <a:ext uri="{FF2B5EF4-FFF2-40B4-BE49-F238E27FC236}">
                  <a16:creationId xmlns:a16="http://schemas.microsoft.com/office/drawing/2014/main" id="{F1009660-1A30-4B9A-9539-F945AD69B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111"/>
              <a:ext cx="0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2" name="Line 15">
              <a:extLst>
                <a:ext uri="{FF2B5EF4-FFF2-40B4-BE49-F238E27FC236}">
                  <a16:creationId xmlns:a16="http://schemas.microsoft.com/office/drawing/2014/main" id="{2D61B313-565B-4AA5-99BC-D392EB784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11"/>
              <a:ext cx="0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3" name="Line 16">
              <a:extLst>
                <a:ext uri="{FF2B5EF4-FFF2-40B4-BE49-F238E27FC236}">
                  <a16:creationId xmlns:a16="http://schemas.microsoft.com/office/drawing/2014/main" id="{92547BCE-1F58-4458-B72A-B15BFFEB16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9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4" name="Line 17">
              <a:extLst>
                <a:ext uri="{FF2B5EF4-FFF2-40B4-BE49-F238E27FC236}">
                  <a16:creationId xmlns:a16="http://schemas.microsoft.com/office/drawing/2014/main" id="{54E7936A-0AB5-4A35-B29B-2503FD98F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96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5" name="Line 18">
              <a:extLst>
                <a:ext uri="{FF2B5EF4-FFF2-40B4-BE49-F238E27FC236}">
                  <a16:creationId xmlns:a16="http://schemas.microsoft.com/office/drawing/2014/main" id="{10B82FB9-828C-4EFA-A4A9-34D73D0BB8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968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6" name="Line 19">
              <a:extLst>
                <a:ext uri="{FF2B5EF4-FFF2-40B4-BE49-F238E27FC236}">
                  <a16:creationId xmlns:a16="http://schemas.microsoft.com/office/drawing/2014/main" id="{42ABA744-9710-407C-8848-801608EFB5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1968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7" name="Line 20">
              <a:extLst>
                <a:ext uri="{FF2B5EF4-FFF2-40B4-BE49-F238E27FC236}">
                  <a16:creationId xmlns:a16="http://schemas.microsoft.com/office/drawing/2014/main" id="{7F34CCEA-54EB-4A94-9DF3-497FD5A744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111"/>
              <a:ext cx="192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8" name="Line 21">
              <a:extLst>
                <a:ext uri="{FF2B5EF4-FFF2-40B4-BE49-F238E27FC236}">
                  <a16:creationId xmlns:a16="http://schemas.microsoft.com/office/drawing/2014/main" id="{38770418-D890-4888-9536-862CE672EC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2111"/>
              <a:ext cx="149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99" name="Line 22">
              <a:extLst>
                <a:ext uri="{FF2B5EF4-FFF2-40B4-BE49-F238E27FC236}">
                  <a16:creationId xmlns:a16="http://schemas.microsoft.com/office/drawing/2014/main" id="{4C1C446D-F388-440E-B493-69576B1E20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24" y="2111"/>
              <a:ext cx="139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  <p:sp>
          <p:nvSpPr>
            <p:cNvPr id="100" name="Line 23">
              <a:extLst>
                <a:ext uri="{FF2B5EF4-FFF2-40B4-BE49-F238E27FC236}">
                  <a16:creationId xmlns:a16="http://schemas.microsoft.com/office/drawing/2014/main" id="{8209D815-7FCD-4248-84F7-8DBDF69863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11"/>
              <a:ext cx="142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000">
                <a:latin typeface="+mn-lt"/>
                <a:cs typeface="Arial" charset="0"/>
              </a:endParaRPr>
            </a:p>
          </p:txBody>
        </p: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B15FF773-DF99-4029-8233-9715689F100A}"/>
              </a:ext>
            </a:extLst>
          </p:cNvPr>
          <p:cNvSpPr txBox="1"/>
          <p:nvPr/>
        </p:nvSpPr>
        <p:spPr bwMode="auto">
          <a:xfrm>
            <a:off x="9141870" y="151972"/>
            <a:ext cx="305013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Arial" charset="0"/>
              </a:rPr>
              <a:t>PRESCRIPTIVE TRUTHS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D6088A4-EE88-4EF4-9984-84784E6F7B27}"/>
              </a:ext>
            </a:extLst>
          </p:cNvPr>
          <p:cNvCxnSpPr>
            <a:cxnSpLocks/>
          </p:cNvCxnSpPr>
          <p:nvPr/>
        </p:nvCxnSpPr>
        <p:spPr bwMode="auto">
          <a:xfrm flipH="1">
            <a:off x="9204380" y="934851"/>
            <a:ext cx="909726" cy="53465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DF65CD20-B64A-4A64-9C07-D7F28E503357}"/>
              </a:ext>
            </a:extLst>
          </p:cNvPr>
          <p:cNvCxnSpPr>
            <a:cxnSpLocks/>
          </p:cNvCxnSpPr>
          <p:nvPr/>
        </p:nvCxnSpPr>
        <p:spPr bwMode="auto">
          <a:xfrm flipH="1">
            <a:off x="9711113" y="922151"/>
            <a:ext cx="414106" cy="669432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D&amp;C 93">
            <a:extLst>
              <a:ext uri="{FF2B5EF4-FFF2-40B4-BE49-F238E27FC236}">
                <a16:creationId xmlns:a16="http://schemas.microsoft.com/office/drawing/2014/main" id="{11D206BE-45B1-4098-9C96-DC8354C2F5ED}"/>
              </a:ext>
            </a:extLst>
          </p:cNvPr>
          <p:cNvSpPr/>
          <p:nvPr/>
        </p:nvSpPr>
        <p:spPr>
          <a:xfrm>
            <a:off x="6705600" y="500536"/>
            <a:ext cx="28899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“</a:t>
            </a:r>
            <a:r>
              <a:rPr lang="en-US" sz="1600" dirty="0">
                <a:latin typeface="+mn-lt"/>
              </a:rPr>
              <a:t>If ye know these things, happy </a:t>
            </a:r>
          </a:p>
          <a:p>
            <a:pPr algn="ctr" eaLnBrk="1" hangingPunct="1">
              <a:defRPr/>
            </a:pPr>
            <a:r>
              <a:rPr lang="en-US" sz="1600" dirty="0">
                <a:latin typeface="+mn-lt"/>
              </a:rPr>
              <a:t>are ye if ye do them.</a:t>
            </a:r>
            <a:r>
              <a:rPr lang="en-US" sz="1600" dirty="0">
                <a:latin typeface="+mn-lt"/>
                <a:cs typeface="Arial" charset="0"/>
              </a:rPr>
              <a:t>” </a:t>
            </a: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(John 13:17)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FE68BE-D6CD-498A-B86A-B960A881D97B}"/>
              </a:ext>
            </a:extLst>
          </p:cNvPr>
          <p:cNvSpPr/>
          <p:nvPr/>
        </p:nvSpPr>
        <p:spPr>
          <a:xfrm>
            <a:off x="10155208" y="526745"/>
            <a:ext cx="1978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en-US" b="1" dirty="0">
                <a:solidFill>
                  <a:srgbClr val="00B050"/>
                </a:solidFill>
                <a:cs typeface="Arial" charset="0"/>
              </a:rPr>
              <a:t>Conformance of Correct Desires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B5A6502-D706-4E9B-BF2A-02AB171536CB}"/>
              </a:ext>
            </a:extLst>
          </p:cNvPr>
          <p:cNvSpPr/>
          <p:nvPr/>
        </p:nvSpPr>
        <p:spPr>
          <a:xfrm>
            <a:off x="10229666" y="1297266"/>
            <a:ext cx="1103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cs typeface="Arial" charset="0"/>
              </a:rPr>
              <a:t>VALUES</a:t>
            </a:r>
          </a:p>
        </p:txBody>
      </p:sp>
      <p:sp>
        <p:nvSpPr>
          <p:cNvPr id="108" name="Text Box 54">
            <a:extLst>
              <a:ext uri="{FF2B5EF4-FFF2-40B4-BE49-F238E27FC236}">
                <a16:creationId xmlns:a16="http://schemas.microsoft.com/office/drawing/2014/main" id="{BFEBC0DF-30D7-4FF7-9944-A9511BF4E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336" y="1695706"/>
            <a:ext cx="5236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latin typeface="+mn-lt"/>
                <a:cs typeface="Arial" charset="0"/>
              </a:rPr>
              <a:t>Life</a:t>
            </a:r>
          </a:p>
        </p:txBody>
      </p:sp>
      <p:sp>
        <p:nvSpPr>
          <p:cNvPr id="111" name="Text Box 175">
            <a:extLst>
              <a:ext uri="{FF2B5EF4-FFF2-40B4-BE49-F238E27FC236}">
                <a16:creationId xmlns:a16="http://schemas.microsoft.com/office/drawing/2014/main" id="{6FF96537-0026-45EB-82D3-F091184BC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099" y="6022453"/>
            <a:ext cx="122301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HOLY SPIRIT</a:t>
            </a:r>
          </a:p>
          <a:p>
            <a:pPr algn="ctr" eaLnBrk="1" hangingPunct="1">
              <a:defRPr/>
            </a:pPr>
            <a:r>
              <a:rPr lang="en-US" sz="2400" dirty="0">
                <a:latin typeface="+mn-lt"/>
                <a:cs typeface="Arial" charset="0"/>
              </a:rPr>
              <a:t>(A Divine Substance)</a:t>
            </a:r>
          </a:p>
        </p:txBody>
      </p:sp>
      <p:sp>
        <p:nvSpPr>
          <p:cNvPr id="112" name="Text Box 11">
            <a:extLst>
              <a:ext uri="{FF2B5EF4-FFF2-40B4-BE49-F238E27FC236}">
                <a16:creationId xmlns:a16="http://schemas.microsoft.com/office/drawing/2014/main" id="{991B04D1-178C-452A-B036-92A9A8A3F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00" y="4088668"/>
            <a:ext cx="284962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endParaRPr lang="en-US" sz="900" b="1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SPIRITUAL CREATION</a:t>
            </a:r>
          </a:p>
          <a:p>
            <a:pPr algn="ctr" eaLnBrk="1" hangingPunct="1">
              <a:defRPr/>
            </a:pPr>
            <a:endParaRPr lang="en-US" sz="900" b="1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2000" b="1" dirty="0">
                <a:latin typeface="+mn-lt"/>
                <a:cs typeface="Arial" charset="0"/>
              </a:rPr>
              <a:t>GOD THE CREATOR</a:t>
            </a:r>
          </a:p>
          <a:p>
            <a:pPr algn="ctr" eaLnBrk="1" hangingPunct="1">
              <a:defRPr/>
            </a:pPr>
            <a:r>
              <a:rPr lang="en-US" dirty="0">
                <a:latin typeface="+mn-lt"/>
                <a:cs typeface="Arial" charset="0"/>
              </a:rPr>
              <a:t>(Father…A Divine Person)</a:t>
            </a:r>
          </a:p>
        </p:txBody>
      </p:sp>
      <p:sp>
        <p:nvSpPr>
          <p:cNvPr id="113" name="Text Box 11">
            <a:extLst>
              <a:ext uri="{FF2B5EF4-FFF2-40B4-BE49-F238E27FC236}">
                <a16:creationId xmlns:a16="http://schemas.microsoft.com/office/drawing/2014/main" id="{9E1EFE8A-6C9F-4A0A-9BFA-7058AFFBA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603" y="4186209"/>
            <a:ext cx="3153171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SPIRITUAL REVELATION</a:t>
            </a:r>
          </a:p>
          <a:p>
            <a:pPr algn="ctr" eaLnBrk="1" hangingPunct="1">
              <a:defRPr/>
            </a:pPr>
            <a:endParaRPr lang="en-US" sz="900" b="1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2000" b="1" dirty="0">
                <a:latin typeface="+mn-lt"/>
                <a:cs typeface="Arial" charset="0"/>
              </a:rPr>
              <a:t>GOD THE REVELATOR</a:t>
            </a:r>
          </a:p>
          <a:p>
            <a:pPr algn="ctr" eaLnBrk="1" hangingPunct="1">
              <a:defRPr/>
            </a:pPr>
            <a:r>
              <a:rPr lang="en-US" dirty="0">
                <a:latin typeface="+mn-lt"/>
                <a:cs typeface="Arial" charset="0"/>
              </a:rPr>
              <a:t>(Holy Ghost…A Divine Person)</a:t>
            </a:r>
          </a:p>
        </p:txBody>
      </p:sp>
      <p:sp>
        <p:nvSpPr>
          <p:cNvPr id="114" name="Text Box 11">
            <a:extLst>
              <a:ext uri="{FF2B5EF4-FFF2-40B4-BE49-F238E27FC236}">
                <a16:creationId xmlns:a16="http://schemas.microsoft.com/office/drawing/2014/main" id="{E6379C04-D023-42ED-BD21-D9826D23D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3766" y="4223615"/>
            <a:ext cx="2966325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latin typeface="+mn-lt"/>
                <a:cs typeface="Arial" charset="0"/>
              </a:rPr>
              <a:t>SPIRITUAL SALVATION</a:t>
            </a:r>
          </a:p>
          <a:p>
            <a:pPr algn="ctr" eaLnBrk="1" hangingPunct="1">
              <a:defRPr/>
            </a:pPr>
            <a:endParaRPr lang="en-US" sz="900" b="1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2000" b="1" dirty="0">
                <a:latin typeface="+mn-lt"/>
                <a:cs typeface="Arial" charset="0"/>
              </a:rPr>
              <a:t>GOD THE REDEEMER</a:t>
            </a:r>
          </a:p>
          <a:p>
            <a:pPr algn="ctr" eaLnBrk="1" hangingPunct="1">
              <a:defRPr/>
            </a:pPr>
            <a:r>
              <a:rPr lang="en-US" dirty="0">
                <a:latin typeface="+mn-lt"/>
                <a:cs typeface="Arial" charset="0"/>
              </a:rPr>
              <a:t>(Son…A Divine Person)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09D67AC-5D29-4401-82B5-65B21BCFEC28}"/>
              </a:ext>
            </a:extLst>
          </p:cNvPr>
          <p:cNvSpPr txBox="1"/>
          <p:nvPr/>
        </p:nvSpPr>
        <p:spPr>
          <a:xfrm>
            <a:off x="573942" y="1143000"/>
            <a:ext cx="173829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  <a:cs typeface="Arial" charset="0"/>
              </a:rPr>
              <a:t>MISTAKEN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BC42C81-6CF7-496E-BE04-B54755C0999A}"/>
              </a:ext>
            </a:extLst>
          </p:cNvPr>
          <p:cNvSpPr txBox="1"/>
          <p:nvPr/>
        </p:nvSpPr>
        <p:spPr>
          <a:xfrm>
            <a:off x="5146806" y="1159680"/>
            <a:ext cx="195117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  <a:cs typeface="Arial" charset="0"/>
              </a:rPr>
              <a:t>MISGUIDED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2E0EBAB-4E2A-44A1-905E-ADA5E1053063}"/>
              </a:ext>
            </a:extLst>
          </p:cNvPr>
          <p:cNvSpPr txBox="1"/>
          <p:nvPr/>
        </p:nvSpPr>
        <p:spPr>
          <a:xfrm>
            <a:off x="9690288" y="1143000"/>
            <a:ext cx="191328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  <a:cs typeface="Arial" charset="0"/>
              </a:rPr>
              <a:t>MISPLACED</a:t>
            </a:r>
          </a:p>
        </p:txBody>
      </p:sp>
      <p:sp>
        <p:nvSpPr>
          <p:cNvPr id="118" name="Explosion 1 125">
            <a:extLst>
              <a:ext uri="{FF2B5EF4-FFF2-40B4-BE49-F238E27FC236}">
                <a16:creationId xmlns:a16="http://schemas.microsoft.com/office/drawing/2014/main" id="{65AF81D4-ABD7-44BA-9CAF-952606D506C6}"/>
              </a:ext>
            </a:extLst>
          </p:cNvPr>
          <p:cNvSpPr/>
          <p:nvPr/>
        </p:nvSpPr>
        <p:spPr>
          <a:xfrm>
            <a:off x="3434092" y="1202810"/>
            <a:ext cx="838200" cy="5334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Explosion 1 127">
            <a:extLst>
              <a:ext uri="{FF2B5EF4-FFF2-40B4-BE49-F238E27FC236}">
                <a16:creationId xmlns:a16="http://schemas.microsoft.com/office/drawing/2014/main" id="{09C0D9C4-B558-432A-B6F2-B2A510D1FDAA}"/>
              </a:ext>
            </a:extLst>
          </p:cNvPr>
          <p:cNvSpPr/>
          <p:nvPr/>
        </p:nvSpPr>
        <p:spPr>
          <a:xfrm>
            <a:off x="7944599" y="1182874"/>
            <a:ext cx="838200" cy="5334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0" name="Text Box 179">
            <a:extLst>
              <a:ext uri="{FF2B5EF4-FFF2-40B4-BE49-F238E27FC236}">
                <a16:creationId xmlns:a16="http://schemas.microsoft.com/office/drawing/2014/main" id="{7AEE85E4-C258-4D55-BAB4-4A6489692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363" y="2049058"/>
            <a:ext cx="7556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dirty="0">
                <a:solidFill>
                  <a:schemeClr val="bg1"/>
                </a:solidFill>
                <a:latin typeface="+mn-lt"/>
                <a:cs typeface="Arial" charset="0"/>
              </a:rPr>
              <a:t>?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78F78659-0073-4074-84DA-62AD543CD384}"/>
              </a:ext>
            </a:extLst>
          </p:cNvPr>
          <p:cNvSpPr/>
          <p:nvPr/>
        </p:nvSpPr>
        <p:spPr>
          <a:xfrm>
            <a:off x="838199" y="4114800"/>
            <a:ext cx="105918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+mn-lt"/>
              </a:rPr>
              <a:t>Ayn Rand: 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“When men abandon reason, they find not only that their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emotions cannot guide 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them, but that they can experience no emotions save one: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terror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.”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(Philosophy: Who Needs It? p9)</a:t>
            </a:r>
          </a:p>
        </p:txBody>
      </p:sp>
    </p:spTree>
    <p:extLst>
      <p:ext uri="{BB962C8B-B14F-4D97-AF65-F5344CB8AC3E}">
        <p14:creationId xmlns:p14="http://schemas.microsoft.com/office/powerpoint/2010/main" val="52507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65" grpId="0" animBg="1"/>
      <p:bldP spid="8" grpId="0" animBg="1"/>
      <p:bldP spid="9" grpId="0" animBg="1"/>
      <p:bldP spid="11" grpId="0" animBg="1"/>
      <p:bldP spid="12" grpId="0"/>
      <p:bldP spid="13" grpId="0"/>
      <p:bldP spid="14" grpId="0"/>
      <p:bldP spid="15" grpId="0"/>
      <p:bldP spid="39" grpId="0"/>
      <p:bldP spid="40" grpId="0"/>
      <p:bldP spid="44" grpId="0"/>
      <p:bldP spid="64" grpId="0"/>
      <p:bldP spid="67" grpId="0"/>
      <p:bldP spid="68" grpId="0"/>
      <p:bldP spid="85" grpId="0"/>
      <p:bldP spid="87" grpId="0"/>
      <p:bldP spid="16" grpId="0"/>
      <p:bldP spid="104" grpId="0"/>
      <p:bldP spid="106" grpId="0"/>
      <p:bldP spid="6" grpId="0"/>
      <p:bldP spid="107" grpId="0"/>
      <p:bldP spid="108" grpId="0"/>
      <p:bldP spid="111" grpId="0"/>
      <p:bldP spid="112" grpId="0"/>
      <p:bldP spid="113" grpId="0"/>
      <p:bldP spid="114" grpId="0"/>
      <p:bldP spid="102" grpId="0"/>
      <p:bldP spid="110" grpId="0"/>
      <p:bldP spid="117" grpId="0"/>
      <p:bldP spid="118" grpId="0" animBg="1"/>
      <p:bldP spid="118" grpId="1" animBg="1"/>
      <p:bldP spid="119" grpId="0" animBg="1"/>
      <p:bldP spid="119" grpId="1" animBg="1"/>
      <p:bldP spid="120" grpId="0"/>
      <p:bldP spid="1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16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0D14EF-F3BB-4A43-A59E-0D286B8C0A84}"/>
              </a:ext>
            </a:extLst>
          </p:cNvPr>
          <p:cNvSpPr/>
          <p:nvPr/>
        </p:nvSpPr>
        <p:spPr>
          <a:xfrm>
            <a:off x="192416" y="1447800"/>
            <a:ext cx="118471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FF00"/>
                </a:solidFill>
                <a:latin typeface="+mn-lt"/>
              </a:rPr>
              <a:t>President Howard W. Hunter: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“Let me offer a word of </a:t>
            </a:r>
            <a:r>
              <a:rPr lang="en-US" sz="2400" dirty="0">
                <a:solidFill>
                  <a:srgbClr val="FFFF00"/>
                </a:solidFill>
                <a:latin typeface="+mn-lt"/>
              </a:rPr>
              <a:t>caution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. … I think if we are not careful … , we may begin to try to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counterfeit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the </a:t>
            </a:r>
            <a:r>
              <a:rPr lang="en-US" sz="2400" dirty="0">
                <a:solidFill>
                  <a:srgbClr val="00FF00"/>
                </a:solidFill>
                <a:latin typeface="+mn-lt"/>
              </a:rPr>
              <a:t>true influence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of the Spirit of the Lord by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unworthy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manipulative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means. I get concerned when it appears that </a:t>
            </a:r>
            <a:r>
              <a:rPr lang="en-US" sz="2400" dirty="0">
                <a:solidFill>
                  <a:srgbClr val="FFFF00"/>
                </a:solidFill>
                <a:latin typeface="+mn-lt"/>
              </a:rPr>
              <a:t>strong emotion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or free-flowing tears are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equated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with the presence of the Spirit. Certainly the Spirit of the Lord can bring strong emotional feelings, including tears, but that </a:t>
            </a:r>
            <a:r>
              <a:rPr lang="en-US" sz="2400" dirty="0">
                <a:solidFill>
                  <a:srgbClr val="FFFF00"/>
                </a:solidFill>
                <a:latin typeface="+mn-lt"/>
              </a:rPr>
              <a:t>outward manifestation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ought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not to be confused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with the presence of the Spirit itself.”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(The Teachings of Howard W. Hunter, p184. Preach My Gospel chap. 4)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114991BD-8AFE-4D2B-92A5-8D4DDEFA1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rgbClr val="FF0000"/>
                </a:solidFill>
                <a:latin typeface="Calibri" panose="020F0502020204030204" pitchFamily="34" charset="0"/>
              </a:rPr>
              <a:t>WARNING </a:t>
            </a:r>
          </a:p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Calibri" panose="020F0502020204030204" pitchFamily="34" charset="0"/>
              </a:rPr>
              <a:t>Emotion is not the same as Reason, Truth, Spirit, or Sincerity</a:t>
            </a:r>
            <a:endParaRPr lang="en-US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173CE3-419C-423B-A932-D55875DDBBA5}"/>
              </a:ext>
            </a:extLst>
          </p:cNvPr>
          <p:cNvSpPr txBox="1"/>
          <p:nvPr/>
        </p:nvSpPr>
        <p:spPr>
          <a:xfrm>
            <a:off x="192416" y="5845314"/>
            <a:ext cx="118471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FF00"/>
                </a:solidFill>
                <a:latin typeface="+mn-lt"/>
              </a:rPr>
              <a:t>Elder Heber C. Kimball: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“Get the spirit of the Lord, and stop your whining, every one of you.” </a:t>
            </a:r>
            <a:r>
              <a:rPr lang="en-US" sz="1600" dirty="0">
                <a:solidFill>
                  <a:schemeClr val="bg1"/>
                </a:solidFill>
                <a:latin typeface="+mn-lt"/>
              </a:rPr>
              <a:t>(JD 5:136)</a:t>
            </a:r>
            <a:endParaRPr lang="en-US" sz="16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F2CB34-C7F6-4A66-B539-691A09104B1A}"/>
              </a:ext>
            </a:extLst>
          </p:cNvPr>
          <p:cNvSpPr txBox="1"/>
          <p:nvPr/>
        </p:nvSpPr>
        <p:spPr>
          <a:xfrm>
            <a:off x="190500" y="4145340"/>
            <a:ext cx="118090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FF00"/>
                </a:solidFill>
                <a:latin typeface="+mn-lt"/>
              </a:rPr>
              <a:t>Elder Orson F. Whitney: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“We claim that the Christian world is in a state of apostasy, and though thousands and millions of them are perfectly </a:t>
            </a:r>
            <a:r>
              <a:rPr lang="en-US" sz="2400" dirty="0">
                <a:solidFill>
                  <a:srgbClr val="FFFF00"/>
                </a:solidFill>
                <a:latin typeface="+mn-lt"/>
              </a:rPr>
              <a:t>sincere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—just as </a:t>
            </a:r>
            <a:r>
              <a:rPr lang="en-US" sz="2400" dirty="0">
                <a:solidFill>
                  <a:srgbClr val="FFFF00"/>
                </a:solidFill>
                <a:latin typeface="+mn-lt"/>
              </a:rPr>
              <a:t>sincere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in their belief as we are in ours—still, it devolves upon me as a servant of God to preach what I know to be the </a:t>
            </a:r>
            <a:r>
              <a:rPr lang="en-US" sz="2400" dirty="0">
                <a:solidFill>
                  <a:srgbClr val="00FF00"/>
                </a:solidFill>
                <a:latin typeface="+mn-lt"/>
              </a:rPr>
              <a:t>truth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, and you can take your choice whether you accept or reject it.”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(JD 26:265)</a:t>
            </a:r>
          </a:p>
        </p:txBody>
      </p:sp>
    </p:spTree>
    <p:extLst>
      <p:ext uri="{BB962C8B-B14F-4D97-AF65-F5344CB8AC3E}">
        <p14:creationId xmlns:p14="http://schemas.microsoft.com/office/powerpoint/2010/main" val="342782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17</a:t>
            </a:fld>
            <a:endParaRPr lang="en-US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C57E9AF0-34F8-412E-9D3E-BB2D55289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rgbClr val="00FF00"/>
                </a:solidFill>
                <a:latin typeface="Calibri" panose="020F0502020204030204" pitchFamily="34" charset="0"/>
              </a:rPr>
              <a:t>EMOTIONAL CONTROL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1A88564-EA2E-4D2E-A154-A23EA9FCE4B9}"/>
              </a:ext>
            </a:extLst>
          </p:cNvPr>
          <p:cNvSpPr/>
          <p:nvPr/>
        </p:nvSpPr>
        <p:spPr>
          <a:xfrm>
            <a:off x="228600" y="838200"/>
            <a:ext cx="1173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“No matter what his </a:t>
            </a:r>
            <a:r>
              <a:rPr lang="en-US" sz="2400" dirty="0">
                <a:solidFill>
                  <a:srgbClr val="FFFF00"/>
                </a:solidFill>
                <a:latin typeface="+mj-lt"/>
              </a:rPr>
              <a:t>emotions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, a sane man retains the power to </a:t>
            </a:r>
            <a:r>
              <a:rPr lang="en-US" sz="2400" dirty="0">
                <a:solidFill>
                  <a:srgbClr val="00FF00"/>
                </a:solidFill>
                <a:latin typeface="+mj-lt"/>
              </a:rPr>
              <a:t>face facts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. If an emotion is overwhelming, he retains the power to recognize this and to defer </a:t>
            </a:r>
            <a:r>
              <a:rPr lang="en-US" sz="2400" dirty="0">
                <a:solidFill>
                  <a:srgbClr val="00FF00"/>
                </a:solidFill>
                <a:latin typeface="+mj-lt"/>
              </a:rPr>
              <a:t>cognition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until he can establish a calmer mood.”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(Leonard </a:t>
            </a:r>
            <a:r>
              <a:rPr lang="en-US" sz="1400" dirty="0" err="1">
                <a:solidFill>
                  <a:schemeClr val="bg1"/>
                </a:solidFill>
                <a:latin typeface="+mn-lt"/>
              </a:rPr>
              <a:t>Peikoff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, Objectivism: The Philosophy of Ayn Rand, p.62)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2AA18-6A41-4F24-962F-BCADBA13CFFB}"/>
              </a:ext>
            </a:extLst>
          </p:cNvPr>
          <p:cNvSpPr/>
          <p:nvPr/>
        </p:nvSpPr>
        <p:spPr>
          <a:xfrm>
            <a:off x="228600" y="2133600"/>
            <a:ext cx="1173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“</a:t>
            </a:r>
            <a:r>
              <a:rPr lang="en-US" sz="2400" dirty="0">
                <a:solidFill>
                  <a:srgbClr val="FFFF00"/>
                </a:solidFill>
                <a:latin typeface="+mn-lt"/>
              </a:rPr>
              <a:t>Emotions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don’t settle upon you like a fog. They are not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foisted upon you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by others. No matter how comfortable it might make you feel saying it – others don’t make you mad. You make you mad. You make you scared, annoyed, or insulted. </a:t>
            </a:r>
            <a:r>
              <a:rPr lang="en-US" sz="2400" dirty="0">
                <a:solidFill>
                  <a:srgbClr val="00FF00"/>
                </a:solidFill>
                <a:latin typeface="+mn-lt"/>
              </a:rPr>
              <a:t>You and only you create your emotions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. Once you’ve created your upset emotions, you have only two options: You can </a:t>
            </a:r>
            <a:r>
              <a:rPr lang="en-US" sz="2400" dirty="0">
                <a:solidFill>
                  <a:srgbClr val="00FF00"/>
                </a:solidFill>
                <a:latin typeface="+mn-lt"/>
              </a:rPr>
              <a:t>act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on them or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be acted on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by them. That is, when it comes to strong emotions, you either find a way to </a:t>
            </a:r>
            <a:r>
              <a:rPr lang="en-US" sz="2400" dirty="0">
                <a:solidFill>
                  <a:srgbClr val="00FF00"/>
                </a:solidFill>
                <a:latin typeface="+mn-lt"/>
              </a:rPr>
              <a:t>master them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or fall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hostage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to them.”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(Crucial Conversations, p.104-105)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53FD7-0BCA-468B-ABB4-DE6924F69AF8}"/>
              </a:ext>
            </a:extLst>
          </p:cNvPr>
          <p:cNvSpPr/>
          <p:nvPr/>
        </p:nvSpPr>
        <p:spPr>
          <a:xfrm>
            <a:off x="228600" y="4678740"/>
            <a:ext cx="11811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“From the beginning of time, the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forces of evil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have tried to get the forces of good to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lose control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of their emotions. If we lose emotional control, then we are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easily manipulated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by the evil force. The evil forces would have us selfishly destroy all our most precious relationships by losing control of our emotions...” </a:t>
            </a:r>
          </a:p>
          <a:p>
            <a:r>
              <a:rPr lang="en-US" sz="1400" dirty="0">
                <a:solidFill>
                  <a:schemeClr val="bg1"/>
                </a:solidFill>
                <a:latin typeface="+mn-lt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+mn-lt"/>
              </a:rPr>
              <a:t>Nicholeen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Peck, "Getting Through The Hard Times: Parenting Help", Meridian Magazine, September 2, 2010)</a:t>
            </a:r>
          </a:p>
        </p:txBody>
      </p:sp>
    </p:spTree>
    <p:extLst>
      <p:ext uri="{BB962C8B-B14F-4D97-AF65-F5344CB8AC3E}">
        <p14:creationId xmlns:p14="http://schemas.microsoft.com/office/powerpoint/2010/main" val="196312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24" name="Rectangle 46">
            <a:extLst>
              <a:ext uri="{FF2B5EF4-FFF2-40B4-BE49-F238E27FC236}">
                <a16:creationId xmlns:a16="http://schemas.microsoft.com/office/drawing/2014/main" id="{CF2B936E-2546-457C-8CD4-AC9C9D180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7280"/>
            <a:ext cx="121773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0" dirty="0">
                <a:solidFill>
                  <a:srgbClr val="00FF00"/>
                </a:solidFill>
                <a:latin typeface="+mn-lt"/>
              </a:rPr>
              <a:t>Questions?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3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2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0925F2-8F63-4B8E-8905-E9E41A8D3626}"/>
              </a:ext>
            </a:extLst>
          </p:cNvPr>
          <p:cNvSpPr/>
          <p:nvPr/>
        </p:nvSpPr>
        <p:spPr>
          <a:xfrm>
            <a:off x="152400" y="725031"/>
            <a:ext cx="11887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Alma 32:12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“Use boldness, but not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overbearance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; and also see that ye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bridle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all your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passions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…”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26556C-B2B0-434C-BA72-60136E0D7C61}"/>
              </a:ext>
            </a:extLst>
          </p:cNvPr>
          <p:cNvSpPr/>
          <p:nvPr/>
        </p:nvSpPr>
        <p:spPr>
          <a:xfrm>
            <a:off x="152400" y="1194137"/>
            <a:ext cx="1181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Hymn 336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“School thy feelings, O my brother; Train thy warm, impulsive soul. Do not its emotions</a:t>
            </a:r>
          </a:p>
          <a:p>
            <a:r>
              <a:rPr lang="en-US" sz="2000" dirty="0">
                <a:solidFill>
                  <a:schemeClr val="bg1"/>
                </a:solidFill>
                <a:latin typeface="+mn-lt"/>
              </a:rPr>
              <a:t>smother, But let wisdom’s voice control.  School thy feelings; there is power In the cool, collected</a:t>
            </a:r>
          </a:p>
          <a:p>
            <a:r>
              <a:rPr lang="en-US" sz="2000" dirty="0">
                <a:solidFill>
                  <a:srgbClr val="00FF00"/>
                </a:solidFill>
                <a:latin typeface="+mn-lt"/>
              </a:rPr>
              <a:t>mind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. Passion shatters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reason’s tower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Makes the clearest vision blind.”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74FC5-150F-45DB-84A2-35A5411408F1}"/>
              </a:ext>
            </a:extLst>
          </p:cNvPr>
          <p:cNvGrpSpPr/>
          <p:nvPr/>
        </p:nvGrpSpPr>
        <p:grpSpPr>
          <a:xfrm>
            <a:off x="10439400" y="76200"/>
            <a:ext cx="1644143" cy="1520856"/>
            <a:chOff x="5604073" y="2133598"/>
            <a:chExt cx="2638351" cy="2606673"/>
          </a:xfrm>
        </p:grpSpPr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A7E99756-B594-4A5E-8AEA-D9B635EFA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9071" y="2133598"/>
              <a:ext cx="2603353" cy="260667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11062D04-E021-46BD-999E-67820EDCB1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04073" y="2358108"/>
              <a:ext cx="2638351" cy="1213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4000" dirty="0">
                  <a:latin typeface="Calibri" panose="020F0502020204030204" pitchFamily="34" charset="0"/>
                </a:rPr>
                <a:t>Mind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F37C4A-4B4F-48E9-87CE-5379C8829715}"/>
                </a:ext>
              </a:extLst>
            </p:cNvPr>
            <p:cNvCxnSpPr/>
            <p:nvPr/>
          </p:nvCxnSpPr>
          <p:spPr>
            <a:xfrm flipV="1">
              <a:off x="5913599" y="3451329"/>
              <a:ext cx="2019300" cy="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Box 17">
              <a:extLst>
                <a:ext uri="{FF2B5EF4-FFF2-40B4-BE49-F238E27FC236}">
                  <a16:creationId xmlns:a16="http://schemas.microsoft.com/office/drawing/2014/main" id="{F1295FA7-AFF6-445A-98A0-33D182C50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39071" y="3310798"/>
              <a:ext cx="2603353" cy="1213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4000" dirty="0">
                  <a:latin typeface="Calibri" panose="020F0502020204030204" pitchFamily="34" charset="0"/>
                </a:rPr>
                <a:t>Heart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9C6D862-9239-49EA-99EA-2F53CD71A684}"/>
              </a:ext>
            </a:extLst>
          </p:cNvPr>
          <p:cNvSpPr txBox="1"/>
          <p:nvPr/>
        </p:nvSpPr>
        <p:spPr bwMode="auto">
          <a:xfrm>
            <a:off x="152400" y="2249031"/>
            <a:ext cx="1196339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“[Most Greek Philosophers] held that emotions are not simply </a:t>
            </a:r>
            <a:r>
              <a:rPr lang="en-US" sz="2000" dirty="0">
                <a:solidFill>
                  <a:srgbClr val="FF0000"/>
                </a:solidFill>
                <a:latin typeface="+mn-lt"/>
                <a:cs typeface="Arial" charset="0"/>
              </a:rPr>
              <a:t>blind surges of affect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… rather they are </a:t>
            </a:r>
            <a:r>
              <a:rPr lang="en-US" sz="2000" b="1" dirty="0">
                <a:solidFill>
                  <a:srgbClr val="00FF00"/>
                </a:solidFill>
                <a:latin typeface="+mn-lt"/>
                <a:cs typeface="Arial" charset="0"/>
              </a:rPr>
              <a:t>discriminating responses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closely connected with beliefs about how things are and what is important … if one really accepts or takes in a certain belief, one will experience emotion</a:t>
            </a:r>
            <a:r>
              <a:rPr lang="en-US" sz="2000" dirty="0">
                <a:solidFill>
                  <a:srgbClr val="FF3300"/>
                </a:solidFill>
                <a:latin typeface="+mn-lt"/>
                <a:cs typeface="Arial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… the pursuit of intellectual reasoning apart from emotion will actually </a:t>
            </a:r>
            <a:r>
              <a:rPr lang="en-US" sz="2000" dirty="0">
                <a:solidFill>
                  <a:srgbClr val="FF0000"/>
                </a:solidFill>
                <a:latin typeface="+mn-lt"/>
                <a:cs typeface="Arial" charset="0"/>
              </a:rPr>
              <a:t>prevent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 a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full rational judgment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—for example by preventing access to one’s grief, or one’s love, that is necessary for the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full understanding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of what has taken place when a loved one dies. Emotions can, of course, be unreliable—in much the same way beliefs can … they are not self-certifying sources of ethical truth.” </a:t>
            </a:r>
            <a:r>
              <a:rPr lang="en-US" sz="1600" dirty="0">
                <a:solidFill>
                  <a:schemeClr val="bg1"/>
                </a:solidFill>
                <a:latin typeface="+mn-lt"/>
                <a:cs typeface="Arial" charset="0"/>
              </a:rPr>
              <a:t>(Nussbaum, Love’s Knowledge, p. 41-42)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E66E7DB-AAF0-464E-B043-966DA0CC0468}"/>
              </a:ext>
            </a:extLst>
          </p:cNvPr>
          <p:cNvGrpSpPr>
            <a:grpSpLocks/>
          </p:cNvGrpSpPr>
          <p:nvPr/>
        </p:nvGrpSpPr>
        <p:grpSpPr bwMode="auto">
          <a:xfrm>
            <a:off x="1590675" y="4664075"/>
            <a:ext cx="9001125" cy="542925"/>
            <a:chOff x="66675" y="1371600"/>
            <a:chExt cx="9001125" cy="542925"/>
          </a:xfrm>
        </p:grpSpPr>
        <p:grpSp>
          <p:nvGrpSpPr>
            <p:cNvPr id="18" name="Group 24">
              <a:extLst>
                <a:ext uri="{FF2B5EF4-FFF2-40B4-BE49-F238E27FC236}">
                  <a16:creationId xmlns:a16="http://schemas.microsoft.com/office/drawing/2014/main" id="{C1824D45-6DBC-4954-8A4B-B5C49A283A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75" y="1381125"/>
              <a:ext cx="9001125" cy="533400"/>
              <a:chOff x="66675" y="1447800"/>
              <a:chExt cx="9001125" cy="533400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3B5E899E-3BB8-47C2-96A7-3DDA2BE88D66}"/>
                  </a:ext>
                </a:extLst>
              </p:cNvPr>
              <p:cNvCxnSpPr/>
              <p:nvPr/>
            </p:nvCxnSpPr>
            <p:spPr>
              <a:xfrm>
                <a:off x="66675" y="1447800"/>
                <a:ext cx="89916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2A3DFAF6-B937-4EAF-8545-BC3ABC2034CE}"/>
                  </a:ext>
                </a:extLst>
              </p:cNvPr>
              <p:cNvCxnSpPr/>
              <p:nvPr/>
            </p:nvCxnSpPr>
            <p:spPr>
              <a:xfrm>
                <a:off x="76200" y="1981200"/>
                <a:ext cx="899160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6481EC4-1952-48EF-B3E8-8D59C884BE48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1371600"/>
              <a:ext cx="0" cy="54292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DDC26F6-D306-4A7E-B2C3-00C3DCD565FB}"/>
                </a:ext>
              </a:extLst>
            </p:cNvPr>
            <p:cNvSpPr txBox="1"/>
            <p:nvPr/>
          </p:nvSpPr>
          <p:spPr>
            <a:xfrm>
              <a:off x="331788" y="1427162"/>
              <a:ext cx="3609975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rgbClr val="00FF00"/>
                  </a:solidFill>
                  <a:latin typeface="+mn-lt"/>
                </a:rPr>
                <a:t>Reason = Cognition of Facts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9C000A51-3AAE-4860-BC05-9844D12B2476}"/>
              </a:ext>
            </a:extLst>
          </p:cNvPr>
          <p:cNvSpPr txBox="1"/>
          <p:nvPr/>
        </p:nvSpPr>
        <p:spPr>
          <a:xfrm>
            <a:off x="1590676" y="5273675"/>
            <a:ext cx="45053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</a:rPr>
              <a:t>Declarative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Statements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>
              <a:defRPr/>
            </a:pPr>
            <a:r>
              <a:rPr lang="en-US" sz="2000" i="1" dirty="0">
                <a:solidFill>
                  <a:srgbClr val="00FF00"/>
                </a:solidFill>
                <a:latin typeface="+mn-lt"/>
              </a:rPr>
              <a:t>“Knowing What Is the Case”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F91F07F-BB67-4466-88D9-BCAFA052765B}"/>
              </a:ext>
            </a:extLst>
          </p:cNvPr>
          <p:cNvSpPr txBox="1"/>
          <p:nvPr/>
        </p:nvSpPr>
        <p:spPr>
          <a:xfrm>
            <a:off x="1600200" y="6062663"/>
            <a:ext cx="4495800" cy="338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— Knowing Your Spouse Has Just Died —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724DE86-FA28-4282-97D8-DB5F6E51A861}"/>
              </a:ext>
            </a:extLst>
          </p:cNvPr>
          <p:cNvSpPr txBox="1"/>
          <p:nvPr/>
        </p:nvSpPr>
        <p:spPr>
          <a:xfrm>
            <a:off x="6156325" y="4719935"/>
            <a:ext cx="393742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FF00"/>
                </a:solidFill>
                <a:latin typeface="+mn-lt"/>
              </a:rPr>
              <a:t>Emotion = Response to Values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C93E43-84A3-4499-97AB-4F99C6B2FB9E}"/>
              </a:ext>
            </a:extLst>
          </p:cNvPr>
          <p:cNvSpPr txBox="1"/>
          <p:nvPr/>
        </p:nvSpPr>
        <p:spPr>
          <a:xfrm>
            <a:off x="6858000" y="5280025"/>
            <a:ext cx="37242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dirty="0">
                <a:solidFill>
                  <a:schemeClr val="bg1"/>
                </a:solidFill>
                <a:latin typeface="+mn-lt"/>
              </a:rPr>
              <a:t>Evaluative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Responses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algn="r">
              <a:defRPr/>
            </a:pPr>
            <a:r>
              <a:rPr lang="en-US" sz="2000" i="1" dirty="0">
                <a:solidFill>
                  <a:srgbClr val="00FF00"/>
                </a:solidFill>
                <a:latin typeface="+mn-lt"/>
              </a:rPr>
              <a:t>“Responding to What Is at Stake”</a:t>
            </a:r>
            <a:endParaRPr lang="en-US" dirty="0">
              <a:solidFill>
                <a:srgbClr val="00FF00"/>
              </a:solidFill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1DF3B1B-86F4-4DD8-9750-7CE8796F10EB}"/>
              </a:ext>
            </a:extLst>
          </p:cNvPr>
          <p:cNvSpPr txBox="1"/>
          <p:nvPr/>
        </p:nvSpPr>
        <p:spPr>
          <a:xfrm>
            <a:off x="6324599" y="6062663"/>
            <a:ext cx="4343401" cy="338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— Experiencing the Grief-Stricken Loss of Value —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3C15E8-42B1-40D8-92EF-039DA070FAF8}"/>
              </a:ext>
            </a:extLst>
          </p:cNvPr>
          <p:cNvSpPr txBox="1"/>
          <p:nvPr/>
        </p:nvSpPr>
        <p:spPr bwMode="auto">
          <a:xfrm>
            <a:off x="5469360" y="5410200"/>
            <a:ext cx="129138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FFFF00"/>
                </a:solidFill>
                <a:latin typeface="+mn-lt"/>
              </a:rPr>
              <a:t>Difference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FF00"/>
                </a:solidFill>
                <a:latin typeface="+mn-lt"/>
              </a:rPr>
              <a:t>Between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EDBE61-8F40-4F35-8A4E-05CCA5A1FFC5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dirty="0">
                <a:solidFill>
                  <a:srgbClr val="FFFF00"/>
                </a:solidFill>
                <a:latin typeface="+mn-lt"/>
              </a:rPr>
              <a:t>Emotion</a:t>
            </a:r>
          </a:p>
        </p:txBody>
      </p:sp>
    </p:spTree>
    <p:extLst>
      <p:ext uri="{BB962C8B-B14F-4D97-AF65-F5344CB8AC3E}">
        <p14:creationId xmlns:p14="http://schemas.microsoft.com/office/powerpoint/2010/main" val="335474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  <p:bldP spid="23" grpId="0"/>
      <p:bldP spid="24" grpId="0"/>
      <p:bldP spid="25" grpId="0"/>
      <p:bldP spid="26" grpId="0"/>
      <p:bldP spid="2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C6CE5F83-84AA-4C66-993B-B2E421E972ED}"/>
              </a:ext>
            </a:extLst>
          </p:cNvPr>
          <p:cNvSpPr txBox="1"/>
          <p:nvPr/>
        </p:nvSpPr>
        <p:spPr>
          <a:xfrm>
            <a:off x="4438825" y="2819400"/>
            <a:ext cx="31846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</a:rPr>
              <a:t>(1) Factual Judgement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The world is full of things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simply called “Matters of Fact”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F1E7E64-F060-41AB-AD59-EC165BD8D35B}"/>
              </a:ext>
            </a:extLst>
          </p:cNvPr>
          <p:cNvSpPr txBox="1"/>
          <p:nvPr/>
        </p:nvSpPr>
        <p:spPr>
          <a:xfrm>
            <a:off x="4347414" y="4920496"/>
            <a:ext cx="3441184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</a:rPr>
              <a:t>(2) Value Judgement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We evaluate these 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things as being 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</a:rPr>
              <a:t>for me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</a:rPr>
              <a:t>against me 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FFFF00"/>
                </a:solidFill>
                <a:latin typeface="+mn-lt"/>
              </a:rPr>
              <a:t>neutral to me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1853F6B-052E-4A74-8AED-2ED724D96937}"/>
              </a:ext>
            </a:extLst>
          </p:cNvPr>
          <p:cNvSpPr/>
          <p:nvPr/>
        </p:nvSpPr>
        <p:spPr>
          <a:xfrm>
            <a:off x="4894864" y="4267200"/>
            <a:ext cx="2454598" cy="305427"/>
          </a:xfrm>
          <a:prstGeom prst="rightArrow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2" name="Group 3">
            <a:extLst>
              <a:ext uri="{FF2B5EF4-FFF2-40B4-BE49-F238E27FC236}">
                <a16:creationId xmlns:a16="http://schemas.microsoft.com/office/drawing/2014/main" id="{D2F64094-5722-488E-AEF5-D02570127577}"/>
              </a:ext>
            </a:extLst>
          </p:cNvPr>
          <p:cNvGrpSpPr>
            <a:grpSpLocks/>
          </p:cNvGrpSpPr>
          <p:nvPr/>
        </p:nvGrpSpPr>
        <p:grpSpPr bwMode="auto">
          <a:xfrm>
            <a:off x="147665" y="2640924"/>
            <a:ext cx="4094163" cy="3988475"/>
            <a:chOff x="1102" y="1200"/>
            <a:chExt cx="1778" cy="1968"/>
          </a:xfrm>
        </p:grpSpPr>
        <p:sp>
          <p:nvSpPr>
            <p:cNvPr id="203" name="Rectangle 4">
              <a:extLst>
                <a:ext uri="{FF2B5EF4-FFF2-40B4-BE49-F238E27FC236}">
                  <a16:creationId xmlns:a16="http://schemas.microsoft.com/office/drawing/2014/main" id="{1B508995-8B1A-4318-ACD7-5424FAD84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" y="1200"/>
              <a:ext cx="1778" cy="196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grpSp>
          <p:nvGrpSpPr>
            <p:cNvPr id="206" name="Group 5">
              <a:extLst>
                <a:ext uri="{FF2B5EF4-FFF2-40B4-BE49-F238E27FC236}">
                  <a16:creationId xmlns:a16="http://schemas.microsoft.com/office/drawing/2014/main" id="{12B78B30-8DA3-4A74-98F6-F755D83B03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1" y="1232"/>
              <a:ext cx="1713" cy="1866"/>
              <a:chOff x="144" y="1296"/>
              <a:chExt cx="2592" cy="2821"/>
            </a:xfrm>
          </p:grpSpPr>
          <p:sp>
            <p:nvSpPr>
              <p:cNvPr id="207" name="AutoShape 6">
                <a:extLst>
                  <a:ext uri="{FF2B5EF4-FFF2-40B4-BE49-F238E27FC236}">
                    <a16:creationId xmlns:a16="http://schemas.microsoft.com/office/drawing/2014/main" id="{99E7316E-1A91-4C39-9E02-FB0269561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3888"/>
                <a:ext cx="240" cy="188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08" name="Rectangle 7">
                <a:extLst>
                  <a:ext uri="{FF2B5EF4-FFF2-40B4-BE49-F238E27FC236}">
                    <a16:creationId xmlns:a16="http://schemas.microsoft.com/office/drawing/2014/main" id="{538E284D-4415-4566-B033-C7A1E9275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3216"/>
                <a:ext cx="190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09" name="AutoShape 8">
                <a:extLst>
                  <a:ext uri="{FF2B5EF4-FFF2-40B4-BE49-F238E27FC236}">
                    <a16:creationId xmlns:a16="http://schemas.microsoft.com/office/drawing/2014/main" id="{6B88C0DF-A915-463D-98B2-666E75F70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0" name="AutoShape 9">
                <a:extLst>
                  <a:ext uri="{FF2B5EF4-FFF2-40B4-BE49-F238E27FC236}">
                    <a16:creationId xmlns:a16="http://schemas.microsoft.com/office/drawing/2014/main" id="{A1A582D3-7E8A-48C6-A975-D6842FBE3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" y="3888"/>
                <a:ext cx="192" cy="188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1" name="AutoShape 10">
                <a:extLst>
                  <a:ext uri="{FF2B5EF4-FFF2-40B4-BE49-F238E27FC236}">
                    <a16:creationId xmlns:a16="http://schemas.microsoft.com/office/drawing/2014/main" id="{E40B1F4F-8556-4E1B-8A32-90E98CFED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192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2" name="AutoShape 11">
                <a:extLst>
                  <a:ext uri="{FF2B5EF4-FFF2-40B4-BE49-F238E27FC236}">
                    <a16:creationId xmlns:a16="http://schemas.microsoft.com/office/drawing/2014/main" id="{49714C68-7209-40A9-8863-F52D276FE1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166"/>
                <a:ext cx="192" cy="186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3" name="AutoShape 12">
                <a:extLst>
                  <a:ext uri="{FF2B5EF4-FFF2-40B4-BE49-F238E27FC236}">
                    <a16:creationId xmlns:a16="http://schemas.microsoft.com/office/drawing/2014/main" id="{0FEB2131-DB23-44AC-81CC-E2C79442C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87"/>
                <a:ext cx="242" cy="187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4" name="AutoShape 13">
                <a:extLst>
                  <a:ext uri="{FF2B5EF4-FFF2-40B4-BE49-F238E27FC236}">
                    <a16:creationId xmlns:a16="http://schemas.microsoft.com/office/drawing/2014/main" id="{5F81A02A-ACD2-43F1-B410-ADAC3EBA8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1678"/>
                <a:ext cx="192" cy="242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5" name="AutoShape 14">
                <a:extLst>
                  <a:ext uri="{FF2B5EF4-FFF2-40B4-BE49-F238E27FC236}">
                    <a16:creationId xmlns:a16="http://schemas.microsoft.com/office/drawing/2014/main" id="{D9AA9855-2578-407C-BAB7-D2E2AC1522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632"/>
                <a:ext cx="190" cy="240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6" name="AutoShape 15">
                <a:extLst>
                  <a:ext uri="{FF2B5EF4-FFF2-40B4-BE49-F238E27FC236}">
                    <a16:creationId xmlns:a16="http://schemas.microsoft.com/office/drawing/2014/main" id="{54F959EC-D661-42FF-9BAF-D6C94F63A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192" cy="243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7" name="AutoShape 16">
                <a:extLst>
                  <a:ext uri="{FF2B5EF4-FFF2-40B4-BE49-F238E27FC236}">
                    <a16:creationId xmlns:a16="http://schemas.microsoft.com/office/drawing/2014/main" id="{81092F84-2833-4900-AE1B-9FC072B5FD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967"/>
                <a:ext cx="192" cy="241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8" name="AutoShape 17">
                <a:extLst>
                  <a:ext uri="{FF2B5EF4-FFF2-40B4-BE49-F238E27FC236}">
                    <a16:creationId xmlns:a16="http://schemas.microsoft.com/office/drawing/2014/main" id="{FC0A8844-3E2D-4EA4-8857-85334052BC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3072"/>
                <a:ext cx="192" cy="240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9" name="AutoShape 18">
                <a:extLst>
                  <a:ext uri="{FF2B5EF4-FFF2-40B4-BE49-F238E27FC236}">
                    <a16:creationId xmlns:a16="http://schemas.microsoft.com/office/drawing/2014/main" id="{C0DB13BF-49CA-449C-BC61-9157106886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840"/>
                <a:ext cx="192" cy="240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0" name="AutoShape 19">
                <a:extLst>
                  <a:ext uri="{FF2B5EF4-FFF2-40B4-BE49-F238E27FC236}">
                    <a16:creationId xmlns:a16="http://schemas.microsoft.com/office/drawing/2014/main" id="{8DC06627-245F-434E-B3ED-D670EA5388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256"/>
                <a:ext cx="240" cy="187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1" name="AutoShape 20">
                <a:extLst>
                  <a:ext uri="{FF2B5EF4-FFF2-40B4-BE49-F238E27FC236}">
                    <a16:creationId xmlns:a16="http://schemas.microsoft.com/office/drawing/2014/main" id="{7951B3FF-C43C-4222-9161-DC877548E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360"/>
                <a:ext cx="241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2" name="AutoShape 21">
                <a:extLst>
                  <a:ext uri="{FF2B5EF4-FFF2-40B4-BE49-F238E27FC236}">
                    <a16:creationId xmlns:a16="http://schemas.microsoft.com/office/drawing/2014/main" id="{346ED8F5-D090-4749-BFD0-2F82696A01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3408"/>
                <a:ext cx="249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3" name="AutoShape 22">
                <a:extLst>
                  <a:ext uri="{FF2B5EF4-FFF2-40B4-BE49-F238E27FC236}">
                    <a16:creationId xmlns:a16="http://schemas.microsoft.com/office/drawing/2014/main" id="{71F06E85-4C93-4B82-8253-60C827C4A8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888"/>
                <a:ext cx="242" cy="188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4" name="AutoShape 23">
                <a:extLst>
                  <a:ext uri="{FF2B5EF4-FFF2-40B4-BE49-F238E27FC236}">
                    <a16:creationId xmlns:a16="http://schemas.microsoft.com/office/drawing/2014/main" id="{EAD86390-0705-46BB-93C7-C292868BB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600"/>
                <a:ext cx="241" cy="186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5" name="Rectangle 24">
                <a:extLst>
                  <a:ext uri="{FF2B5EF4-FFF2-40B4-BE49-F238E27FC236}">
                    <a16:creationId xmlns:a16="http://schemas.microsoft.com/office/drawing/2014/main" id="{BCB783AA-EE4C-4F19-8B7C-0D3287DD9D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3786"/>
                <a:ext cx="191" cy="102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6" name="Rectangle 25">
                <a:extLst>
                  <a:ext uri="{FF2B5EF4-FFF2-40B4-BE49-F238E27FC236}">
                    <a16:creationId xmlns:a16="http://schemas.microsoft.com/office/drawing/2014/main" id="{7736EB30-F35C-412A-B6DD-36A3303CF1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022"/>
                <a:ext cx="192" cy="98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7" name="Rectangle 26">
                <a:extLst>
                  <a:ext uri="{FF2B5EF4-FFF2-40B4-BE49-F238E27FC236}">
                    <a16:creationId xmlns:a16="http://schemas.microsoft.com/office/drawing/2014/main" id="{288466CA-2513-4370-AA13-76CF4CE1E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8" name="Rectangle 27">
                <a:extLst>
                  <a:ext uri="{FF2B5EF4-FFF2-40B4-BE49-F238E27FC236}">
                    <a16:creationId xmlns:a16="http://schemas.microsoft.com/office/drawing/2014/main" id="{C53F2EDF-EED4-4DD8-8F76-4EEA17B1F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3166"/>
                <a:ext cx="189" cy="98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9" name="Rectangle 28">
                <a:extLst>
                  <a:ext uri="{FF2B5EF4-FFF2-40B4-BE49-F238E27FC236}">
                    <a16:creationId xmlns:a16="http://schemas.microsoft.com/office/drawing/2014/main" id="{835322A4-00C6-419E-A6B4-55A2D4E8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3696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0" name="Rectangle 29">
                <a:extLst>
                  <a:ext uri="{FF2B5EF4-FFF2-40B4-BE49-F238E27FC236}">
                    <a16:creationId xmlns:a16="http://schemas.microsoft.com/office/drawing/2014/main" id="{BB2D1887-2C35-48BF-A5A4-EA4AC4F63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192" cy="98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1" name="AutoShape 30">
                <a:extLst>
                  <a:ext uri="{FF2B5EF4-FFF2-40B4-BE49-F238E27FC236}">
                    <a16:creationId xmlns:a16="http://schemas.microsoft.com/office/drawing/2014/main" id="{BF2B710F-5B74-408F-AD3C-5B21B243F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976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2" name="AutoShape 31">
                <a:extLst>
                  <a:ext uri="{FF2B5EF4-FFF2-40B4-BE49-F238E27FC236}">
                    <a16:creationId xmlns:a16="http://schemas.microsoft.com/office/drawing/2014/main" id="{061A2AFA-FBF3-4A9C-8838-5E05D31FD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360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3" name="AutoShape 32">
                <a:extLst>
                  <a:ext uri="{FF2B5EF4-FFF2-40B4-BE49-F238E27FC236}">
                    <a16:creationId xmlns:a16="http://schemas.microsoft.com/office/drawing/2014/main" id="{171C7685-3F3D-43E8-A2B0-B9C89B37F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552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4" name="AutoShape 33">
                <a:extLst>
                  <a:ext uri="{FF2B5EF4-FFF2-40B4-BE49-F238E27FC236}">
                    <a16:creationId xmlns:a16="http://schemas.microsoft.com/office/drawing/2014/main" id="{2D369843-66F8-47A2-ACB0-F1C13A4DA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3696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5" name="AutoShape 34">
                <a:extLst>
                  <a:ext uri="{FF2B5EF4-FFF2-40B4-BE49-F238E27FC236}">
                    <a16:creationId xmlns:a16="http://schemas.microsoft.com/office/drawing/2014/main" id="{CA6C99D1-0FD7-41D5-8922-32036348F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016"/>
                <a:ext cx="190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6" name="AutoShape 35">
                <a:extLst>
                  <a:ext uri="{FF2B5EF4-FFF2-40B4-BE49-F238E27FC236}">
                    <a16:creationId xmlns:a16="http://schemas.microsoft.com/office/drawing/2014/main" id="{25655931-C6D6-486F-8337-9DC5421442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732"/>
                <a:ext cx="192" cy="145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7" name="AutoShape 36">
                <a:extLst>
                  <a:ext uri="{FF2B5EF4-FFF2-40B4-BE49-F238E27FC236}">
                    <a16:creationId xmlns:a16="http://schemas.microsoft.com/office/drawing/2014/main" id="{4C7326D9-2AEE-4F1D-9ADB-EF298C68B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544"/>
                <a:ext cx="192" cy="18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8" name="AutoShape 37">
                <a:extLst>
                  <a:ext uri="{FF2B5EF4-FFF2-40B4-BE49-F238E27FC236}">
                    <a16:creationId xmlns:a16="http://schemas.microsoft.com/office/drawing/2014/main" id="{5995A56A-399C-4D02-B5C5-C53EDD2E7D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872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9" name="AutoShape 38">
                <a:extLst>
                  <a:ext uri="{FF2B5EF4-FFF2-40B4-BE49-F238E27FC236}">
                    <a16:creationId xmlns:a16="http://schemas.microsoft.com/office/drawing/2014/main" id="{B3AA266D-1C82-4694-8EC7-276BECA5DC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544"/>
                <a:ext cx="192" cy="18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0" name="AutoShape 39">
                <a:extLst>
                  <a:ext uri="{FF2B5EF4-FFF2-40B4-BE49-F238E27FC236}">
                    <a16:creationId xmlns:a16="http://schemas.microsoft.com/office/drawing/2014/main" id="{1610627A-34C8-40C4-B5F9-A26366FA4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3072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1" name="AutoShape 40">
                <a:extLst>
                  <a:ext uri="{FF2B5EF4-FFF2-40B4-BE49-F238E27FC236}">
                    <a16:creationId xmlns:a16="http://schemas.microsoft.com/office/drawing/2014/main" id="{AFAE2FD5-B4B6-49F7-988B-ADF38FA16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52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2" name="AutoShape 41">
                <a:extLst>
                  <a:ext uri="{FF2B5EF4-FFF2-40B4-BE49-F238E27FC236}">
                    <a16:creationId xmlns:a16="http://schemas.microsoft.com/office/drawing/2014/main" id="{F0165B86-CA46-4B54-B2F0-1254A36B3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888"/>
                <a:ext cx="192" cy="18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3" name="AutoShape 42">
                <a:extLst>
                  <a:ext uri="{FF2B5EF4-FFF2-40B4-BE49-F238E27FC236}">
                    <a16:creationId xmlns:a16="http://schemas.microsoft.com/office/drawing/2014/main" id="{27449D41-8700-414D-8DB7-5A94ABEF3F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2640"/>
                <a:ext cx="189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4" name="AutoShape 43">
                <a:extLst>
                  <a:ext uri="{FF2B5EF4-FFF2-40B4-BE49-F238E27FC236}">
                    <a16:creationId xmlns:a16="http://schemas.microsoft.com/office/drawing/2014/main" id="{4B5D51EF-2CAC-427C-8359-CBE34FE61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5" y="2877"/>
                <a:ext cx="191" cy="18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5" name="AutoShape 44">
                <a:extLst>
                  <a:ext uri="{FF2B5EF4-FFF2-40B4-BE49-F238E27FC236}">
                    <a16:creationId xmlns:a16="http://schemas.microsoft.com/office/drawing/2014/main" id="{F16FAE35-AA0E-4F44-A98E-528F04C0F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6" name="AutoShape 45">
                <a:extLst>
                  <a:ext uri="{FF2B5EF4-FFF2-40B4-BE49-F238E27FC236}">
                    <a16:creationId xmlns:a16="http://schemas.microsoft.com/office/drawing/2014/main" id="{F43F682F-5776-432A-B301-6CB5CFEF7C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3408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7" name="AutoShape 46">
                <a:extLst>
                  <a:ext uri="{FF2B5EF4-FFF2-40B4-BE49-F238E27FC236}">
                    <a16:creationId xmlns:a16="http://schemas.microsoft.com/office/drawing/2014/main" id="{B9AD0040-48AB-4F77-908A-57FCDC000C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11"/>
                <a:ext cx="192" cy="186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8" name="AutoShape 47">
                <a:extLst>
                  <a:ext uri="{FF2B5EF4-FFF2-40B4-BE49-F238E27FC236}">
                    <a16:creationId xmlns:a16="http://schemas.microsoft.com/office/drawing/2014/main" id="{FA58E93A-4BAF-4BAB-BBE2-880BB325F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3600"/>
                <a:ext cx="192" cy="186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9" name="AutoShape 48">
                <a:extLst>
                  <a:ext uri="{FF2B5EF4-FFF2-40B4-BE49-F238E27FC236}">
                    <a16:creationId xmlns:a16="http://schemas.microsoft.com/office/drawing/2014/main" id="{222AC571-276E-4EA6-9826-2D07BBE1C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360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0" name="AutoShape 49">
                <a:extLst>
                  <a:ext uri="{FF2B5EF4-FFF2-40B4-BE49-F238E27FC236}">
                    <a16:creationId xmlns:a16="http://schemas.microsoft.com/office/drawing/2014/main" id="{0F80BCCB-88C5-47FC-AF3B-687A4D8EF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3166"/>
                <a:ext cx="191" cy="186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1" name="AutoShape 50">
                <a:extLst>
                  <a:ext uri="{FF2B5EF4-FFF2-40B4-BE49-F238E27FC236}">
                    <a16:creationId xmlns:a16="http://schemas.microsoft.com/office/drawing/2014/main" id="{7039142C-5F5E-443C-9E3E-B8EEF655F7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2928"/>
                <a:ext cx="192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2" name="AutoShape 51">
                <a:extLst>
                  <a:ext uri="{FF2B5EF4-FFF2-40B4-BE49-F238E27FC236}">
                    <a16:creationId xmlns:a16="http://schemas.microsoft.com/office/drawing/2014/main" id="{ED38E11F-0A13-427B-9ADF-C91C12F15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256"/>
                <a:ext cx="192" cy="187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3" name="AutoShape 52">
                <a:extLst>
                  <a:ext uri="{FF2B5EF4-FFF2-40B4-BE49-F238E27FC236}">
                    <a16:creationId xmlns:a16="http://schemas.microsoft.com/office/drawing/2014/main" id="{6C31CD53-40AF-4074-BA83-6E3F176FB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064"/>
                <a:ext cx="192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4" name="AutoShape 53">
                <a:extLst>
                  <a:ext uri="{FF2B5EF4-FFF2-40B4-BE49-F238E27FC236}">
                    <a16:creationId xmlns:a16="http://schemas.microsoft.com/office/drawing/2014/main" id="{015485B5-C60A-4D5B-A640-DBD2BA418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" y="2784"/>
                <a:ext cx="191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5" name="AutoShape 54">
                <a:extLst>
                  <a:ext uri="{FF2B5EF4-FFF2-40B4-BE49-F238E27FC236}">
                    <a16:creationId xmlns:a16="http://schemas.microsoft.com/office/drawing/2014/main" id="{EF99B265-2423-44AB-857C-C5B346248C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3888"/>
                <a:ext cx="192" cy="188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6" name="AutoShape 55">
                <a:extLst>
                  <a:ext uri="{FF2B5EF4-FFF2-40B4-BE49-F238E27FC236}">
                    <a16:creationId xmlns:a16="http://schemas.microsoft.com/office/drawing/2014/main" id="{0066CD6A-92D2-4A45-AC46-5BCF9B3B4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3931"/>
                <a:ext cx="192" cy="186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7" name="AutoShape 56">
                <a:extLst>
                  <a:ext uri="{FF2B5EF4-FFF2-40B4-BE49-F238E27FC236}">
                    <a16:creationId xmlns:a16="http://schemas.microsoft.com/office/drawing/2014/main" id="{909F26F4-D82E-4836-9E40-77B86CBBE8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3642"/>
                <a:ext cx="191" cy="186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8" name="AutoShape 57">
                <a:extLst>
                  <a:ext uri="{FF2B5EF4-FFF2-40B4-BE49-F238E27FC236}">
                    <a16:creationId xmlns:a16="http://schemas.microsoft.com/office/drawing/2014/main" id="{8625F90C-C348-4215-90DD-762AE271A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2304"/>
                <a:ext cx="192" cy="243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9" name="AutoShape 58">
                <a:extLst>
                  <a:ext uri="{FF2B5EF4-FFF2-40B4-BE49-F238E27FC236}">
                    <a16:creationId xmlns:a16="http://schemas.microsoft.com/office/drawing/2014/main" id="{3C540FE9-35C8-4498-B3A5-7F83385F5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877"/>
                <a:ext cx="192" cy="243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0" name="AutoShape 59">
                <a:extLst>
                  <a:ext uri="{FF2B5EF4-FFF2-40B4-BE49-F238E27FC236}">
                    <a16:creationId xmlns:a16="http://schemas.microsoft.com/office/drawing/2014/main" id="{B865BCB8-742F-43BC-BF78-55A32376ED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192" cy="242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1" name="AutoShape 60">
                <a:extLst>
                  <a:ext uri="{FF2B5EF4-FFF2-40B4-BE49-F238E27FC236}">
                    <a16:creationId xmlns:a16="http://schemas.microsoft.com/office/drawing/2014/main" id="{74F38C46-E0AF-47F8-AF73-DEFDFE3C62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264"/>
                <a:ext cx="192" cy="240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2" name="AutoShape 61">
                <a:extLst>
                  <a:ext uri="{FF2B5EF4-FFF2-40B4-BE49-F238E27FC236}">
                    <a16:creationId xmlns:a16="http://schemas.microsoft.com/office/drawing/2014/main" id="{5D326F6A-7059-4D3B-93FF-1E490A9DD1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192" cy="189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3" name="AutoShape 62">
                <a:extLst>
                  <a:ext uri="{FF2B5EF4-FFF2-40B4-BE49-F238E27FC236}">
                    <a16:creationId xmlns:a16="http://schemas.microsoft.com/office/drawing/2014/main" id="{A217698A-8B2A-4B41-B352-E0B1E13E8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352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4" name="AutoShape 63">
                <a:extLst>
                  <a:ext uri="{FF2B5EF4-FFF2-40B4-BE49-F238E27FC236}">
                    <a16:creationId xmlns:a16="http://schemas.microsoft.com/office/drawing/2014/main" id="{F8047D17-FD9C-4CE1-B38A-D7CE81809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440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5" name="AutoShape 64">
                <a:extLst>
                  <a:ext uri="{FF2B5EF4-FFF2-40B4-BE49-F238E27FC236}">
                    <a16:creationId xmlns:a16="http://schemas.microsoft.com/office/drawing/2014/main" id="{414DBEDD-C5B3-487A-997B-107190DD9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3552"/>
                <a:ext cx="191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6" name="AutoShape 65">
                <a:extLst>
                  <a:ext uri="{FF2B5EF4-FFF2-40B4-BE49-F238E27FC236}">
                    <a16:creationId xmlns:a16="http://schemas.microsoft.com/office/drawing/2014/main" id="{3FA24472-ACCA-4277-805C-4DF5EDC57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5" y="3888"/>
                <a:ext cx="191" cy="188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7" name="AutoShape 66">
                <a:extLst>
                  <a:ext uri="{FF2B5EF4-FFF2-40B4-BE49-F238E27FC236}">
                    <a16:creationId xmlns:a16="http://schemas.microsoft.com/office/drawing/2014/main" id="{65DAC1D9-CA6C-40C1-BAA3-26DFED86D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296"/>
                <a:ext cx="247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8" name="Rectangle 67">
                <a:extLst>
                  <a:ext uri="{FF2B5EF4-FFF2-40B4-BE49-F238E27FC236}">
                    <a16:creationId xmlns:a16="http://schemas.microsoft.com/office/drawing/2014/main" id="{12388DAC-428B-453F-8A05-80A800B882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1296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9" name="AutoShape 68">
                <a:extLst>
                  <a:ext uri="{FF2B5EF4-FFF2-40B4-BE49-F238E27FC236}">
                    <a16:creationId xmlns:a16="http://schemas.microsoft.com/office/drawing/2014/main" id="{C75B2BA1-3AEE-47C9-98BC-5BFA935E19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448"/>
                <a:ext cx="191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0" name="AutoShape 69">
                <a:extLst>
                  <a:ext uri="{FF2B5EF4-FFF2-40B4-BE49-F238E27FC236}">
                    <a16:creationId xmlns:a16="http://schemas.microsoft.com/office/drawing/2014/main" id="{D25CECA2-8599-4682-84D9-38A011BA2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240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1" name="AutoShape 70">
                <a:extLst>
                  <a:ext uri="{FF2B5EF4-FFF2-40B4-BE49-F238E27FC236}">
                    <a16:creationId xmlns:a16="http://schemas.microsoft.com/office/drawing/2014/main" id="{4BA0B560-96CB-4F5B-A389-A1ACCD54C8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7" y="3022"/>
                <a:ext cx="191" cy="242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2" name="AutoShape 71">
                <a:extLst>
                  <a:ext uri="{FF2B5EF4-FFF2-40B4-BE49-F238E27FC236}">
                    <a16:creationId xmlns:a16="http://schemas.microsoft.com/office/drawing/2014/main" id="{BEBEC970-75DE-4E0D-BE7E-6F5F14C803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1440"/>
                <a:ext cx="192" cy="240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3" name="AutoShape 72">
                <a:extLst>
                  <a:ext uri="{FF2B5EF4-FFF2-40B4-BE49-F238E27FC236}">
                    <a16:creationId xmlns:a16="http://schemas.microsoft.com/office/drawing/2014/main" id="{7EBB6D11-52A3-486F-B8B0-5A2A4CCCD6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678"/>
                <a:ext cx="192" cy="242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4" name="AutoShape 73">
                <a:extLst>
                  <a:ext uri="{FF2B5EF4-FFF2-40B4-BE49-F238E27FC236}">
                    <a16:creationId xmlns:a16="http://schemas.microsoft.com/office/drawing/2014/main" id="{AD18EE6E-5CF1-42BC-BB46-ADE1237F5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584"/>
                <a:ext cx="240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5" name="AutoShape 74">
                <a:extLst>
                  <a:ext uri="{FF2B5EF4-FFF2-40B4-BE49-F238E27FC236}">
                    <a16:creationId xmlns:a16="http://schemas.microsoft.com/office/drawing/2014/main" id="{643AC78E-8A56-4F66-AA22-628DB6E32E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246" cy="190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6" name="Rectangle 75">
                <a:extLst>
                  <a:ext uri="{FF2B5EF4-FFF2-40B4-BE49-F238E27FC236}">
                    <a16:creationId xmlns:a16="http://schemas.microsoft.com/office/drawing/2014/main" id="{5C8924D9-828A-43DB-AB7C-63D7D55F07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400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7" name="Rectangle 76">
                <a:extLst>
                  <a:ext uri="{FF2B5EF4-FFF2-40B4-BE49-F238E27FC236}">
                    <a16:creationId xmlns:a16="http://schemas.microsoft.com/office/drawing/2014/main" id="{D1A92AAA-7001-4A26-9B90-BC58AA3ED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2304"/>
                <a:ext cx="192" cy="98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8" name="Rectangle 77">
                <a:extLst>
                  <a:ext uri="{FF2B5EF4-FFF2-40B4-BE49-F238E27FC236}">
                    <a16:creationId xmlns:a16="http://schemas.microsoft.com/office/drawing/2014/main" id="{B9DA3CD2-3C9A-45BF-A5B7-2A5FC5F0F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2928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9" name="Rectangle 78">
                <a:extLst>
                  <a:ext uri="{FF2B5EF4-FFF2-40B4-BE49-F238E27FC236}">
                    <a16:creationId xmlns:a16="http://schemas.microsoft.com/office/drawing/2014/main" id="{F37511E1-368E-4D7B-BF75-1911F51B0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536"/>
                <a:ext cx="191" cy="102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0" name="AutoShape 79">
                <a:extLst>
                  <a:ext uri="{FF2B5EF4-FFF2-40B4-BE49-F238E27FC236}">
                    <a16:creationId xmlns:a16="http://schemas.microsoft.com/office/drawing/2014/main" id="{795D8228-C7F2-4AD1-8FCA-2AD0E7896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1" name="AutoShape 80">
                <a:extLst>
                  <a:ext uri="{FF2B5EF4-FFF2-40B4-BE49-F238E27FC236}">
                    <a16:creationId xmlns:a16="http://schemas.microsoft.com/office/drawing/2014/main" id="{9C46EF9B-7D2E-4E51-B9F2-092D052D1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2" name="AutoShape 81">
                <a:extLst>
                  <a:ext uri="{FF2B5EF4-FFF2-40B4-BE49-F238E27FC236}">
                    <a16:creationId xmlns:a16="http://schemas.microsoft.com/office/drawing/2014/main" id="{6F6C83A8-A402-4917-AFC3-DA0925BAD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3" name="AutoShape 82">
                <a:extLst>
                  <a:ext uri="{FF2B5EF4-FFF2-40B4-BE49-F238E27FC236}">
                    <a16:creationId xmlns:a16="http://schemas.microsoft.com/office/drawing/2014/main" id="{70632BC4-4D3A-4AD0-81DF-5E0682E04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72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4" name="AutoShape 83">
                <a:extLst>
                  <a:ext uri="{FF2B5EF4-FFF2-40B4-BE49-F238E27FC236}">
                    <a16:creationId xmlns:a16="http://schemas.microsoft.com/office/drawing/2014/main" id="{ACD79FCE-45B6-4C29-8651-81382FF7EE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296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5" name="AutoShape 84">
                <a:extLst>
                  <a:ext uri="{FF2B5EF4-FFF2-40B4-BE49-F238E27FC236}">
                    <a16:creationId xmlns:a16="http://schemas.microsoft.com/office/drawing/2014/main" id="{575079C1-5983-4C32-B274-844309294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6" name="AutoShape 85">
                <a:extLst>
                  <a:ext uri="{FF2B5EF4-FFF2-40B4-BE49-F238E27FC236}">
                    <a16:creationId xmlns:a16="http://schemas.microsoft.com/office/drawing/2014/main" id="{A418868B-0EC6-446A-BD0F-70421268B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2256"/>
                <a:ext cx="192" cy="18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7" name="AutoShape 86">
                <a:extLst>
                  <a:ext uri="{FF2B5EF4-FFF2-40B4-BE49-F238E27FC236}">
                    <a16:creationId xmlns:a16="http://schemas.microsoft.com/office/drawing/2014/main" id="{7B969DB5-B7A0-42EE-97B9-AA3359FA1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2688"/>
                <a:ext cx="192" cy="189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8" name="AutoShape 87">
                <a:extLst>
                  <a:ext uri="{FF2B5EF4-FFF2-40B4-BE49-F238E27FC236}">
                    <a16:creationId xmlns:a16="http://schemas.microsoft.com/office/drawing/2014/main" id="{81C00EF1-90B8-4BD0-A38A-89606AA0E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191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9" name="AutoShape 88">
                <a:extLst>
                  <a:ext uri="{FF2B5EF4-FFF2-40B4-BE49-F238E27FC236}">
                    <a16:creationId xmlns:a16="http://schemas.microsoft.com/office/drawing/2014/main" id="{DBFBAB42-CFAB-4966-B982-6AF73A933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3360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0" name="AutoShape 89">
                <a:extLst>
                  <a:ext uri="{FF2B5EF4-FFF2-40B4-BE49-F238E27FC236}">
                    <a16:creationId xmlns:a16="http://schemas.microsoft.com/office/drawing/2014/main" id="{8C932033-E235-4744-9445-DD8CD9414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1296"/>
                <a:ext cx="189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1" name="AutoShape 90">
                <a:extLst>
                  <a:ext uri="{FF2B5EF4-FFF2-40B4-BE49-F238E27FC236}">
                    <a16:creationId xmlns:a16="http://schemas.microsoft.com/office/drawing/2014/main" id="{A6A3BFE7-7C19-4BE0-B35B-2802AD8AC8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8" y="1296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2" name="AutoShape 91">
                <a:extLst>
                  <a:ext uri="{FF2B5EF4-FFF2-40B4-BE49-F238E27FC236}">
                    <a16:creationId xmlns:a16="http://schemas.microsoft.com/office/drawing/2014/main" id="{7AA78F17-4816-4FA3-8C86-681DF4A2DB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728"/>
                <a:ext cx="192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3" name="AutoShape 92">
                <a:extLst>
                  <a:ext uri="{FF2B5EF4-FFF2-40B4-BE49-F238E27FC236}">
                    <a16:creationId xmlns:a16="http://schemas.microsoft.com/office/drawing/2014/main" id="{8B646F60-4EAB-45EB-A7BD-968F9F21B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688"/>
                <a:ext cx="192" cy="189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4" name="AutoShape 93">
                <a:extLst>
                  <a:ext uri="{FF2B5EF4-FFF2-40B4-BE49-F238E27FC236}">
                    <a16:creationId xmlns:a16="http://schemas.microsoft.com/office/drawing/2014/main" id="{C25CBF54-1C6E-4626-9A23-E7057780C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776"/>
                <a:ext cx="192" cy="191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5" name="AutoShape 94">
                <a:extLst>
                  <a:ext uri="{FF2B5EF4-FFF2-40B4-BE49-F238E27FC236}">
                    <a16:creationId xmlns:a16="http://schemas.microsoft.com/office/drawing/2014/main" id="{67C6CFE2-8F5F-4B2F-B8F7-62EF8A10D4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" y="1967"/>
                <a:ext cx="191" cy="241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6" name="AutoShape 95">
                <a:extLst>
                  <a:ext uri="{FF2B5EF4-FFF2-40B4-BE49-F238E27FC236}">
                    <a16:creationId xmlns:a16="http://schemas.microsoft.com/office/drawing/2014/main" id="{65E287A2-0427-43CE-8650-7D775C259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1344"/>
                <a:ext cx="190" cy="240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7" name="AutoShape 96">
                <a:extLst>
                  <a:ext uri="{FF2B5EF4-FFF2-40B4-BE49-F238E27FC236}">
                    <a16:creationId xmlns:a16="http://schemas.microsoft.com/office/drawing/2014/main" id="{2F34993B-0D2B-4670-91A9-630384B457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2448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8" name="AutoShape 97">
                <a:extLst>
                  <a:ext uri="{FF2B5EF4-FFF2-40B4-BE49-F238E27FC236}">
                    <a16:creationId xmlns:a16="http://schemas.microsoft.com/office/drawing/2014/main" id="{43290DFB-E912-4C05-B5E4-1FB37CDD9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2016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9" name="AutoShape 98">
                <a:extLst>
                  <a:ext uri="{FF2B5EF4-FFF2-40B4-BE49-F238E27FC236}">
                    <a16:creationId xmlns:a16="http://schemas.microsoft.com/office/drawing/2014/main" id="{B13B2C90-89BF-493A-BCEE-6FD63F710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2640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300" name="AutoShape 99">
                <a:extLst>
                  <a:ext uri="{FF2B5EF4-FFF2-40B4-BE49-F238E27FC236}">
                    <a16:creationId xmlns:a16="http://schemas.microsoft.com/office/drawing/2014/main" id="{7CF1B85C-594F-4DE0-82D8-73BFB5ACD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352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332" name="Rectangle 331">
            <a:extLst>
              <a:ext uri="{FF2B5EF4-FFF2-40B4-BE49-F238E27FC236}">
                <a16:creationId xmlns:a16="http://schemas.microsoft.com/office/drawing/2014/main" id="{F7B91883-5F1A-4343-923F-B0DDAD516860}"/>
              </a:ext>
            </a:extLst>
          </p:cNvPr>
          <p:cNvSpPr/>
          <p:nvPr/>
        </p:nvSpPr>
        <p:spPr>
          <a:xfrm>
            <a:off x="152400" y="533400"/>
            <a:ext cx="11811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Nathaniel Branden: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“If we pause to consider any 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emotional response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from love to fear to rage, we can notice that implicit in every 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response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is a </a:t>
            </a:r>
            <a:r>
              <a:rPr lang="en-US" i="1" dirty="0">
                <a:solidFill>
                  <a:srgbClr val="00FF00"/>
                </a:solidFill>
                <a:latin typeface="+mn-lt"/>
              </a:rPr>
              <a:t>dual value judgment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. Every emotion reflects the judgment of ‘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for me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’ or ‘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against me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’—and also ‘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to what extent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.’ Thus, emotions differ according to their </a:t>
            </a:r>
            <a:r>
              <a:rPr lang="en-US" i="1" dirty="0">
                <a:solidFill>
                  <a:srgbClr val="FFFF00"/>
                </a:solidFill>
                <a:latin typeface="+mn-lt"/>
              </a:rPr>
              <a:t>content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and according to their </a:t>
            </a:r>
            <a:r>
              <a:rPr lang="en-US" i="1" dirty="0">
                <a:solidFill>
                  <a:srgbClr val="FFFF00"/>
                </a:solidFill>
                <a:latin typeface="+mn-lt"/>
              </a:rPr>
              <a:t>intensity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. Strictly speaking, these are not two separate value judgments; they are integral aspects of the 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same judgment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and are experienced as one response … Every emotion contains an inherent 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action tendency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; that is, an impetus to perform some action related in that particular 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emotion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. The emotion of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fear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is a person’s response to that which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threatens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his or her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values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; it entails the action tendency to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avoid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or flee from the feared object.” (The Psychology of Romantic Love, p. 62-63)</a:t>
            </a:r>
          </a:p>
        </p:txBody>
      </p:sp>
      <p:sp>
        <p:nvSpPr>
          <p:cNvPr id="333" name="Text Box 101">
            <a:extLst>
              <a:ext uri="{FF2B5EF4-FFF2-40B4-BE49-F238E27FC236}">
                <a16:creationId xmlns:a16="http://schemas.microsoft.com/office/drawing/2014/main" id="{A9400814-EE44-4708-B277-0FF75AA5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76200"/>
            <a:ext cx="121920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  <a:latin typeface="+mn-lt"/>
                <a:cs typeface="+mn-cs"/>
              </a:rPr>
              <a:t>Two Judgements</a:t>
            </a:r>
          </a:p>
        </p:txBody>
      </p:sp>
      <p:grpSp>
        <p:nvGrpSpPr>
          <p:cNvPr id="334" name="Group 107">
            <a:extLst>
              <a:ext uri="{FF2B5EF4-FFF2-40B4-BE49-F238E27FC236}">
                <a16:creationId xmlns:a16="http://schemas.microsoft.com/office/drawing/2014/main" id="{1721B507-9AA1-489B-949A-AF69AC2A3930}"/>
              </a:ext>
            </a:extLst>
          </p:cNvPr>
          <p:cNvGrpSpPr>
            <a:grpSpLocks/>
          </p:cNvGrpSpPr>
          <p:nvPr/>
        </p:nvGrpSpPr>
        <p:grpSpPr bwMode="auto">
          <a:xfrm>
            <a:off x="7940998" y="2640924"/>
            <a:ext cx="4098602" cy="3988477"/>
            <a:chOff x="2928" y="1248"/>
            <a:chExt cx="2688" cy="2976"/>
          </a:xfrm>
        </p:grpSpPr>
        <p:sp>
          <p:nvSpPr>
            <p:cNvPr id="335" name="Rectangle 108">
              <a:extLst>
                <a:ext uri="{FF2B5EF4-FFF2-40B4-BE49-F238E27FC236}">
                  <a16:creationId xmlns:a16="http://schemas.microsoft.com/office/drawing/2014/main" id="{02983A16-E173-48D7-8D0F-1AA488B3A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248"/>
              <a:ext cx="2688" cy="297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36" name="AutoShape 109">
              <a:extLst>
                <a:ext uri="{FF2B5EF4-FFF2-40B4-BE49-F238E27FC236}">
                  <a16:creationId xmlns:a16="http://schemas.microsoft.com/office/drawing/2014/main" id="{E0F41024-E0A0-448F-B6D8-EE41FE1C6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3888"/>
              <a:ext cx="240" cy="192"/>
            </a:xfrm>
            <a:prstGeom prst="pentagon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7" name="Rectangle 110" descr="Fish fossil">
              <a:extLst>
                <a:ext uri="{FF2B5EF4-FFF2-40B4-BE49-F238E27FC236}">
                  <a16:creationId xmlns:a16="http://schemas.microsoft.com/office/drawing/2014/main" id="{3FA752E3-41D1-4EF5-B7AC-C67CA9C26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3216"/>
              <a:ext cx="192" cy="9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8" name="AutoShape 111" descr="Pink tissue paper">
              <a:extLst>
                <a:ext uri="{FF2B5EF4-FFF2-40B4-BE49-F238E27FC236}">
                  <a16:creationId xmlns:a16="http://schemas.microsoft.com/office/drawing/2014/main" id="{30D2E1A7-465F-452E-9C7E-DA0A3297E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3216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9" name="AutoShape 112">
              <a:extLst>
                <a:ext uri="{FF2B5EF4-FFF2-40B4-BE49-F238E27FC236}">
                  <a16:creationId xmlns:a16="http://schemas.microsoft.com/office/drawing/2014/main" id="{83E2950A-C093-4AF3-A9B9-8FEBF0AC9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" y="3888"/>
              <a:ext cx="192" cy="192"/>
            </a:xfrm>
            <a:prstGeom prst="diamond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0" name="AutoShape 113">
              <a:extLst>
                <a:ext uri="{FF2B5EF4-FFF2-40B4-BE49-F238E27FC236}">
                  <a16:creationId xmlns:a16="http://schemas.microsoft.com/office/drawing/2014/main" id="{9BFEC72E-A2E9-41B4-A65E-04C5B9AAB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784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1" name="AutoShape 114">
              <a:extLst>
                <a:ext uri="{FF2B5EF4-FFF2-40B4-BE49-F238E27FC236}">
                  <a16:creationId xmlns:a16="http://schemas.microsoft.com/office/drawing/2014/main" id="{9F79B0FE-767B-474D-99FA-95FC31E9C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3168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2" name="AutoShape 115" descr="Medium wood">
              <a:extLst>
                <a:ext uri="{FF2B5EF4-FFF2-40B4-BE49-F238E27FC236}">
                  <a16:creationId xmlns:a16="http://schemas.microsoft.com/office/drawing/2014/main" id="{3F484334-0FA5-464F-86A6-E60B77544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592"/>
              <a:ext cx="240" cy="192"/>
            </a:xfrm>
            <a:prstGeom prst="pentagon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3" name="AutoShape 116" descr="Granite">
              <a:extLst>
                <a:ext uri="{FF2B5EF4-FFF2-40B4-BE49-F238E27FC236}">
                  <a16:creationId xmlns:a16="http://schemas.microsoft.com/office/drawing/2014/main" id="{114AEB32-A05D-459D-BBB9-CE637ADC0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680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4" name="AutoShape 117" descr="Green marble">
              <a:extLst>
                <a:ext uri="{FF2B5EF4-FFF2-40B4-BE49-F238E27FC236}">
                  <a16:creationId xmlns:a16="http://schemas.microsoft.com/office/drawing/2014/main" id="{AC816E6B-5B41-480C-878F-EAF27C422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632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5" name="AutoShape 118">
              <a:extLst>
                <a:ext uri="{FF2B5EF4-FFF2-40B4-BE49-F238E27FC236}">
                  <a16:creationId xmlns:a16="http://schemas.microsoft.com/office/drawing/2014/main" id="{706C7B85-0881-4166-91A7-03DDDC0E9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304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6" name="AutoShape 119" descr="Brown marble">
              <a:extLst>
                <a:ext uri="{FF2B5EF4-FFF2-40B4-BE49-F238E27FC236}">
                  <a16:creationId xmlns:a16="http://schemas.microsoft.com/office/drawing/2014/main" id="{043924E8-000E-4843-A947-AEE01C5F1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968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7" name="AutoShape 120" descr="Bouquet">
              <a:extLst>
                <a:ext uri="{FF2B5EF4-FFF2-40B4-BE49-F238E27FC236}">
                  <a16:creationId xmlns:a16="http://schemas.microsoft.com/office/drawing/2014/main" id="{4F07FAD0-4EF4-4762-A8F0-DAE7D30C9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072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" name="AutoShape 121">
              <a:extLst>
                <a:ext uri="{FF2B5EF4-FFF2-40B4-BE49-F238E27FC236}">
                  <a16:creationId xmlns:a16="http://schemas.microsoft.com/office/drawing/2014/main" id="{9F45C1E2-27BE-4AB9-8549-38ABE5A37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840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9" name="AutoShape 122" descr="Fish fossil">
              <a:extLst>
                <a:ext uri="{FF2B5EF4-FFF2-40B4-BE49-F238E27FC236}">
                  <a16:creationId xmlns:a16="http://schemas.microsoft.com/office/drawing/2014/main" id="{8FF3EB7F-E609-4D96-B9A7-AB215802B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256"/>
              <a:ext cx="240" cy="192"/>
            </a:xfrm>
            <a:prstGeom prst="pentagon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0" name="AutoShape 123" descr="Granite">
              <a:extLst>
                <a:ext uri="{FF2B5EF4-FFF2-40B4-BE49-F238E27FC236}">
                  <a16:creationId xmlns:a16="http://schemas.microsoft.com/office/drawing/2014/main" id="{89F5FFF8-EB0A-4168-BCE3-D601CD53C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360"/>
              <a:ext cx="240" cy="192"/>
            </a:xfrm>
            <a:prstGeom prst="pentagon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1" name="AutoShape 124">
              <a:extLst>
                <a:ext uri="{FF2B5EF4-FFF2-40B4-BE49-F238E27FC236}">
                  <a16:creationId xmlns:a16="http://schemas.microsoft.com/office/drawing/2014/main" id="{AF726BEF-5FE8-43CA-BB28-362CF1ED6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3408"/>
              <a:ext cx="240" cy="192"/>
            </a:xfrm>
            <a:prstGeom prst="pentagon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2" name="AutoShape 125">
              <a:extLst>
                <a:ext uri="{FF2B5EF4-FFF2-40B4-BE49-F238E27FC236}">
                  <a16:creationId xmlns:a16="http://schemas.microsoft.com/office/drawing/2014/main" id="{30D61AB3-C2F9-4092-AF9F-77C7F2FCA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888"/>
              <a:ext cx="240" cy="192"/>
            </a:xfrm>
            <a:prstGeom prst="pentagon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3" name="AutoShape 126">
              <a:extLst>
                <a:ext uri="{FF2B5EF4-FFF2-40B4-BE49-F238E27FC236}">
                  <a16:creationId xmlns:a16="http://schemas.microsoft.com/office/drawing/2014/main" id="{83AC7D7A-CFF4-44A5-AC79-530A08D61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600"/>
              <a:ext cx="240" cy="192"/>
            </a:xfrm>
            <a:prstGeom prst="pentagon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4" name="Rectangle 127" descr="Green marble">
              <a:extLst>
                <a:ext uri="{FF2B5EF4-FFF2-40B4-BE49-F238E27FC236}">
                  <a16:creationId xmlns:a16="http://schemas.microsoft.com/office/drawing/2014/main" id="{F514632A-D84E-47A8-851D-DD0729FA2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3792"/>
              <a:ext cx="192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5" name="Rectangle 128" descr="Brown marble">
              <a:extLst>
                <a:ext uri="{FF2B5EF4-FFF2-40B4-BE49-F238E27FC236}">
                  <a16:creationId xmlns:a16="http://schemas.microsoft.com/office/drawing/2014/main" id="{BF2F6037-06FC-4BEA-8DF7-3DB45AA8B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024"/>
              <a:ext cx="192" cy="9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6" name="Rectangle 129" descr="Fish fossil">
              <a:extLst>
                <a:ext uri="{FF2B5EF4-FFF2-40B4-BE49-F238E27FC236}">
                  <a16:creationId xmlns:a16="http://schemas.microsoft.com/office/drawing/2014/main" id="{CEE9BA21-BCA1-44E0-8A62-934F5DA82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640"/>
              <a:ext cx="192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7" name="Rectangle 130" descr="Denim">
              <a:extLst>
                <a:ext uri="{FF2B5EF4-FFF2-40B4-BE49-F238E27FC236}">
                  <a16:creationId xmlns:a16="http://schemas.microsoft.com/office/drawing/2014/main" id="{05AEA010-BD78-4864-B1C0-6874D946A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168"/>
              <a:ext cx="192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8" name="Rectangle 131">
              <a:extLst>
                <a:ext uri="{FF2B5EF4-FFF2-40B4-BE49-F238E27FC236}">
                  <a16:creationId xmlns:a16="http://schemas.microsoft.com/office/drawing/2014/main" id="{921784BD-FD10-45FF-A248-BF70B664E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696"/>
              <a:ext cx="192" cy="9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59" name="Rectangle 132">
              <a:extLst>
                <a:ext uri="{FF2B5EF4-FFF2-40B4-BE49-F238E27FC236}">
                  <a16:creationId xmlns:a16="http://schemas.microsoft.com/office/drawing/2014/main" id="{079EA630-A31E-472F-BE95-48E28EAF8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160"/>
              <a:ext cx="192" cy="9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60" name="AutoShape 133" descr="Blue tissue paper">
              <a:extLst>
                <a:ext uri="{FF2B5EF4-FFF2-40B4-BE49-F238E27FC236}">
                  <a16:creationId xmlns:a16="http://schemas.microsoft.com/office/drawing/2014/main" id="{21FA04C0-6910-4C70-A1AE-C0B3A35DB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976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61" name="AutoShape 134">
              <a:extLst>
                <a:ext uri="{FF2B5EF4-FFF2-40B4-BE49-F238E27FC236}">
                  <a16:creationId xmlns:a16="http://schemas.microsoft.com/office/drawing/2014/main" id="{369AF40D-82B6-4254-A481-1F5E0D5FE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3360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62" name="AutoShape 135">
              <a:extLst>
                <a:ext uri="{FF2B5EF4-FFF2-40B4-BE49-F238E27FC236}">
                  <a16:creationId xmlns:a16="http://schemas.microsoft.com/office/drawing/2014/main" id="{6D732D5E-6454-48EA-9142-2ABBAF453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3552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63" name="AutoShape 136" descr="Pink tissue paper">
              <a:extLst>
                <a:ext uri="{FF2B5EF4-FFF2-40B4-BE49-F238E27FC236}">
                  <a16:creationId xmlns:a16="http://schemas.microsoft.com/office/drawing/2014/main" id="{7E0E966D-94E5-4E72-9A30-08BFC0998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696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64" name="AutoShape 137" descr="Purple mesh">
              <a:extLst>
                <a:ext uri="{FF2B5EF4-FFF2-40B4-BE49-F238E27FC236}">
                  <a16:creationId xmlns:a16="http://schemas.microsoft.com/office/drawing/2014/main" id="{D57B1A36-4A3A-482B-ADDD-FC94FE22E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016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65" name="AutoShape 138" descr="Green marble">
              <a:extLst>
                <a:ext uri="{FF2B5EF4-FFF2-40B4-BE49-F238E27FC236}">
                  <a16:creationId xmlns:a16="http://schemas.microsoft.com/office/drawing/2014/main" id="{04B623BF-27C7-4848-93ED-9E369F031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736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66" name="AutoShape 139" descr="Granite">
              <a:extLst>
                <a:ext uri="{FF2B5EF4-FFF2-40B4-BE49-F238E27FC236}">
                  <a16:creationId xmlns:a16="http://schemas.microsoft.com/office/drawing/2014/main" id="{FD61AFD3-A3CE-4C91-9BAD-7A2719DCC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544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AutoShape 140" descr="Bouquet">
              <a:extLst>
                <a:ext uri="{FF2B5EF4-FFF2-40B4-BE49-F238E27FC236}">
                  <a16:creationId xmlns:a16="http://schemas.microsoft.com/office/drawing/2014/main" id="{9FA783C4-1F3D-4C78-B6EE-AA8D8B144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872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AutoShape 141">
              <a:extLst>
                <a:ext uri="{FF2B5EF4-FFF2-40B4-BE49-F238E27FC236}">
                  <a16:creationId xmlns:a16="http://schemas.microsoft.com/office/drawing/2014/main" id="{B80C4CAD-1F6B-4FB6-98A9-6CA108A0A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544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AutoShape 142" descr="Medium wood">
              <a:extLst>
                <a:ext uri="{FF2B5EF4-FFF2-40B4-BE49-F238E27FC236}">
                  <a16:creationId xmlns:a16="http://schemas.microsoft.com/office/drawing/2014/main" id="{667FF27E-564B-4767-9C7E-B54C7A7D1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072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AutoShape 143">
              <a:extLst>
                <a:ext uri="{FF2B5EF4-FFF2-40B4-BE49-F238E27FC236}">
                  <a16:creationId xmlns:a16="http://schemas.microsoft.com/office/drawing/2014/main" id="{F300CD35-1891-45DD-A389-B63FB7313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3552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" name="AutoShape 144">
              <a:extLst>
                <a:ext uri="{FF2B5EF4-FFF2-40B4-BE49-F238E27FC236}">
                  <a16:creationId xmlns:a16="http://schemas.microsoft.com/office/drawing/2014/main" id="{97EB092A-19F3-4EBE-874D-D4035FCCE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88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AutoShape 145" descr="Denim">
              <a:extLst>
                <a:ext uri="{FF2B5EF4-FFF2-40B4-BE49-F238E27FC236}">
                  <a16:creationId xmlns:a16="http://schemas.microsoft.com/office/drawing/2014/main" id="{DA6365FF-1D1A-478E-90AF-B9C3B3AF6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640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AutoShape 146" descr="Blue tissue paper">
              <a:extLst>
                <a:ext uri="{FF2B5EF4-FFF2-40B4-BE49-F238E27FC236}">
                  <a16:creationId xmlns:a16="http://schemas.microsoft.com/office/drawing/2014/main" id="{FE81DA2B-AFEF-47AD-95CB-FB6813143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880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" name="AutoShape 147" descr="Fish fossil">
              <a:extLst>
                <a:ext uri="{FF2B5EF4-FFF2-40B4-BE49-F238E27FC236}">
                  <a16:creationId xmlns:a16="http://schemas.microsoft.com/office/drawing/2014/main" id="{07AFBFCC-1F18-40AD-8EAD-2C452473F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928"/>
              <a:ext cx="192" cy="192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75" name="AutoShape 148" descr="Denim">
              <a:extLst>
                <a:ext uri="{FF2B5EF4-FFF2-40B4-BE49-F238E27FC236}">
                  <a16:creationId xmlns:a16="http://schemas.microsoft.com/office/drawing/2014/main" id="{E611D458-D69B-4DEB-8339-0F8225CF4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3408"/>
              <a:ext cx="192" cy="192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76" name="AutoShape 149" descr="Purple mesh">
              <a:extLst>
                <a:ext uri="{FF2B5EF4-FFF2-40B4-BE49-F238E27FC236}">
                  <a16:creationId xmlns:a16="http://schemas.microsoft.com/office/drawing/2014/main" id="{6C5CF899-CC43-4FB9-8141-2C1E1ED60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3312"/>
              <a:ext cx="192" cy="192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77" name="AutoShape 150" descr="Pink tissue paper">
              <a:extLst>
                <a:ext uri="{FF2B5EF4-FFF2-40B4-BE49-F238E27FC236}">
                  <a16:creationId xmlns:a16="http://schemas.microsoft.com/office/drawing/2014/main" id="{4ADBB590-5C2C-4E05-BA39-5F8925795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3600"/>
              <a:ext cx="192" cy="192"/>
            </a:xfrm>
            <a:prstGeom prst="diamond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78" name="AutoShape 151" descr="Purple mesh">
              <a:extLst>
                <a:ext uri="{FF2B5EF4-FFF2-40B4-BE49-F238E27FC236}">
                  <a16:creationId xmlns:a16="http://schemas.microsoft.com/office/drawing/2014/main" id="{707B868A-F914-420C-9912-29BFFC4BA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3360"/>
              <a:ext cx="192" cy="192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79" name="AutoShape 152" descr="Green marble">
              <a:extLst>
                <a:ext uri="{FF2B5EF4-FFF2-40B4-BE49-F238E27FC236}">
                  <a16:creationId xmlns:a16="http://schemas.microsoft.com/office/drawing/2014/main" id="{2E5D1730-56FD-4A7A-AD8D-32E05DBE2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3168"/>
              <a:ext cx="192" cy="192"/>
            </a:xfrm>
            <a:prstGeom prst="diamond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0" name="AutoShape 153" descr="Purple mesh">
              <a:extLst>
                <a:ext uri="{FF2B5EF4-FFF2-40B4-BE49-F238E27FC236}">
                  <a16:creationId xmlns:a16="http://schemas.microsoft.com/office/drawing/2014/main" id="{9B2247BE-4E98-4A60-8F99-424B3F550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928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1" name="AutoShape 154" descr="Granite">
              <a:extLst>
                <a:ext uri="{FF2B5EF4-FFF2-40B4-BE49-F238E27FC236}">
                  <a16:creationId xmlns:a16="http://schemas.microsoft.com/office/drawing/2014/main" id="{5D025C0B-83E7-446C-860D-DF8FA91F8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256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2" name="AutoShape 155" descr="Pink tissue paper">
              <a:extLst>
                <a:ext uri="{FF2B5EF4-FFF2-40B4-BE49-F238E27FC236}">
                  <a16:creationId xmlns:a16="http://schemas.microsoft.com/office/drawing/2014/main" id="{2581C2ED-B127-492D-8E69-C59BEE1F9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064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3" name="AutoShape 156">
              <a:extLst>
                <a:ext uri="{FF2B5EF4-FFF2-40B4-BE49-F238E27FC236}">
                  <a16:creationId xmlns:a16="http://schemas.microsoft.com/office/drawing/2014/main" id="{EA590D54-F716-4ADD-8CE1-037A92B98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2784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66FF66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4" name="AutoShape 157" descr="Bouquet">
              <a:extLst>
                <a:ext uri="{FF2B5EF4-FFF2-40B4-BE49-F238E27FC236}">
                  <a16:creationId xmlns:a16="http://schemas.microsoft.com/office/drawing/2014/main" id="{2DEC083D-E6F1-4B71-8371-B04C72432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3888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5" name="AutoShape 158">
              <a:extLst>
                <a:ext uri="{FF2B5EF4-FFF2-40B4-BE49-F238E27FC236}">
                  <a16:creationId xmlns:a16="http://schemas.microsoft.com/office/drawing/2014/main" id="{43F5694F-F2B3-433D-B1D1-428753470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3936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6" name="AutoShape 159">
              <a:extLst>
                <a:ext uri="{FF2B5EF4-FFF2-40B4-BE49-F238E27FC236}">
                  <a16:creationId xmlns:a16="http://schemas.microsoft.com/office/drawing/2014/main" id="{D5E620B9-39DE-43D0-8C2D-079498290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648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7" name="AutoShape 160">
              <a:extLst>
                <a:ext uri="{FF2B5EF4-FFF2-40B4-BE49-F238E27FC236}">
                  <a16:creationId xmlns:a16="http://schemas.microsoft.com/office/drawing/2014/main" id="{388E03B1-943B-4218-99AD-0CCAC686E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304"/>
              <a:ext cx="192" cy="24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8" name="AutoShape 161" descr="Denim">
              <a:extLst>
                <a:ext uri="{FF2B5EF4-FFF2-40B4-BE49-F238E27FC236}">
                  <a16:creationId xmlns:a16="http://schemas.microsoft.com/office/drawing/2014/main" id="{F0A2CE43-6511-4FE2-8A80-D56730902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880"/>
              <a:ext cx="192" cy="24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89" name="AutoShape 162" descr="Fish fossil">
              <a:extLst>
                <a:ext uri="{FF2B5EF4-FFF2-40B4-BE49-F238E27FC236}">
                  <a16:creationId xmlns:a16="http://schemas.microsoft.com/office/drawing/2014/main" id="{CBF81022-FB89-40BD-93EC-1EB830906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3504"/>
              <a:ext cx="192" cy="24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0" name="AutoShape 163" descr="Green marble">
              <a:extLst>
                <a:ext uri="{FF2B5EF4-FFF2-40B4-BE49-F238E27FC236}">
                  <a16:creationId xmlns:a16="http://schemas.microsoft.com/office/drawing/2014/main" id="{F89CCE67-F183-4359-A38F-A7AA04A43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264"/>
              <a:ext cx="192" cy="240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1" name="AutoShape 164">
              <a:extLst>
                <a:ext uri="{FF2B5EF4-FFF2-40B4-BE49-F238E27FC236}">
                  <a16:creationId xmlns:a16="http://schemas.microsoft.com/office/drawing/2014/main" id="{A0A9C59C-7829-4A74-97A9-86B220760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688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2" name="AutoShape 165">
              <a:extLst>
                <a:ext uri="{FF2B5EF4-FFF2-40B4-BE49-F238E27FC236}">
                  <a16:creationId xmlns:a16="http://schemas.microsoft.com/office/drawing/2014/main" id="{4A175859-D703-4DCE-AE7A-F408E271D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352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3" name="AutoShape 166" descr="Purple mesh">
              <a:extLst>
                <a:ext uri="{FF2B5EF4-FFF2-40B4-BE49-F238E27FC236}">
                  <a16:creationId xmlns:a16="http://schemas.microsoft.com/office/drawing/2014/main" id="{80489DDF-DEAE-4E24-BAF9-5A91960F9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1440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4" name="AutoShape 167" descr="Blue tissue paper">
              <a:extLst>
                <a:ext uri="{FF2B5EF4-FFF2-40B4-BE49-F238E27FC236}">
                  <a16:creationId xmlns:a16="http://schemas.microsoft.com/office/drawing/2014/main" id="{8262866B-B65A-46A0-979E-10861A860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3552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5" name="AutoShape 168">
              <a:extLst>
                <a:ext uri="{FF2B5EF4-FFF2-40B4-BE49-F238E27FC236}">
                  <a16:creationId xmlns:a16="http://schemas.microsoft.com/office/drawing/2014/main" id="{CF1C7702-35F8-4552-8E79-A0C0385CF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888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6" name="AutoShape 169" descr="Medium wood">
              <a:extLst>
                <a:ext uri="{FF2B5EF4-FFF2-40B4-BE49-F238E27FC236}">
                  <a16:creationId xmlns:a16="http://schemas.microsoft.com/office/drawing/2014/main" id="{8BDBAEC7-C7AC-41DE-9F54-061AA5B77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296"/>
              <a:ext cx="240" cy="192"/>
            </a:xfrm>
            <a:prstGeom prst="pentagon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7" name="Rectangle 170">
              <a:extLst>
                <a:ext uri="{FF2B5EF4-FFF2-40B4-BE49-F238E27FC236}">
                  <a16:creationId xmlns:a16="http://schemas.microsoft.com/office/drawing/2014/main" id="{99FD2530-C493-4D0B-A5B1-B385919A3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296"/>
              <a:ext cx="192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8" name="AutoShape 171">
              <a:extLst>
                <a:ext uri="{FF2B5EF4-FFF2-40B4-BE49-F238E27FC236}">
                  <a16:creationId xmlns:a16="http://schemas.microsoft.com/office/drawing/2014/main" id="{F9403BD6-E1C2-411A-A19E-C4D51C8AF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448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99" name="AutoShape 172">
              <a:extLst>
                <a:ext uri="{FF2B5EF4-FFF2-40B4-BE49-F238E27FC236}">
                  <a16:creationId xmlns:a16="http://schemas.microsoft.com/office/drawing/2014/main" id="{6D8F210A-DD8C-41EF-A0E9-EDFC28C2D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1920"/>
              <a:ext cx="240" cy="192"/>
            </a:xfrm>
            <a:prstGeom prst="pentagon">
              <a:avLst/>
            </a:prstGeom>
            <a:solidFill>
              <a:srgbClr val="66FF66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0" name="AutoShape 173">
              <a:extLst>
                <a:ext uri="{FF2B5EF4-FFF2-40B4-BE49-F238E27FC236}">
                  <a16:creationId xmlns:a16="http://schemas.microsoft.com/office/drawing/2014/main" id="{78E415FE-883D-4795-BCE3-1104C30A5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8" y="3024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66FF66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1" name="AutoShape 174">
              <a:extLst>
                <a:ext uri="{FF2B5EF4-FFF2-40B4-BE49-F238E27FC236}">
                  <a16:creationId xmlns:a16="http://schemas.microsoft.com/office/drawing/2014/main" id="{B1EE4DD0-BB14-454F-848D-A932B23D3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440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2" name="AutoShape 175" descr="Medium wood">
              <a:extLst>
                <a:ext uri="{FF2B5EF4-FFF2-40B4-BE49-F238E27FC236}">
                  <a16:creationId xmlns:a16="http://schemas.microsoft.com/office/drawing/2014/main" id="{3AA48E01-B833-4629-9D90-609BADA26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680"/>
              <a:ext cx="192" cy="240"/>
            </a:xfrm>
            <a:prstGeom prst="can">
              <a:avLst>
                <a:gd name="adj" fmla="val 3125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3" name="AutoShape 176" descr="Brown marble">
              <a:extLst>
                <a:ext uri="{FF2B5EF4-FFF2-40B4-BE49-F238E27FC236}">
                  <a16:creationId xmlns:a16="http://schemas.microsoft.com/office/drawing/2014/main" id="{1462ADF7-E02B-4293-B8CF-3E08A6177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84"/>
              <a:ext cx="240" cy="192"/>
            </a:xfrm>
            <a:prstGeom prst="pentagon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4" name="AutoShape 177">
              <a:extLst>
                <a:ext uri="{FF2B5EF4-FFF2-40B4-BE49-F238E27FC236}">
                  <a16:creationId xmlns:a16="http://schemas.microsoft.com/office/drawing/2014/main" id="{DE1C642F-EDD9-4FF9-886F-0977E6244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488"/>
              <a:ext cx="240" cy="192"/>
            </a:xfrm>
            <a:prstGeom prst="pentagon">
              <a:avLst/>
            </a:prstGeom>
            <a:solidFill>
              <a:srgbClr val="66FF66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5" name="Rectangle 178">
              <a:extLst>
                <a:ext uri="{FF2B5EF4-FFF2-40B4-BE49-F238E27FC236}">
                  <a16:creationId xmlns:a16="http://schemas.microsoft.com/office/drawing/2014/main" id="{0BC3A37B-BC10-4E41-88E1-7B2EE67A1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400"/>
              <a:ext cx="192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6" name="Rectangle 179" descr="Denim">
              <a:extLst>
                <a:ext uri="{FF2B5EF4-FFF2-40B4-BE49-F238E27FC236}">
                  <a16:creationId xmlns:a16="http://schemas.microsoft.com/office/drawing/2014/main" id="{23364BEA-028D-4883-B8AD-4BDE35C01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304"/>
              <a:ext cx="192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7" name="Rectangle 180">
              <a:extLst>
                <a:ext uri="{FF2B5EF4-FFF2-40B4-BE49-F238E27FC236}">
                  <a16:creationId xmlns:a16="http://schemas.microsoft.com/office/drawing/2014/main" id="{2CDB927B-778D-4834-8044-AAF27F94D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928"/>
              <a:ext cx="192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8" name="Rectangle 181" descr="Green marble">
              <a:extLst>
                <a:ext uri="{FF2B5EF4-FFF2-40B4-BE49-F238E27FC236}">
                  <a16:creationId xmlns:a16="http://schemas.microsoft.com/office/drawing/2014/main" id="{286E8A2F-65EA-49AF-BBE3-1179DA36A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536"/>
              <a:ext cx="192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09" name="AutoShape 182" descr="Purple mesh">
              <a:extLst>
                <a:ext uri="{FF2B5EF4-FFF2-40B4-BE49-F238E27FC236}">
                  <a16:creationId xmlns:a16="http://schemas.microsoft.com/office/drawing/2014/main" id="{08DF96E2-C966-434B-8962-69EF2762E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160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" name="AutoShape 183" descr="Bouquet">
              <a:extLst>
                <a:ext uri="{FF2B5EF4-FFF2-40B4-BE49-F238E27FC236}">
                  <a16:creationId xmlns:a16="http://schemas.microsoft.com/office/drawing/2014/main" id="{EE328CEF-E4BB-4CD7-9BC3-6C28CCDAA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536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1" name="AutoShape 184">
              <a:extLst>
                <a:ext uri="{FF2B5EF4-FFF2-40B4-BE49-F238E27FC236}">
                  <a16:creationId xmlns:a16="http://schemas.microsoft.com/office/drawing/2014/main" id="{2D174BDA-3D5B-40C0-939C-E6004504B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160"/>
              <a:ext cx="192" cy="144"/>
            </a:xfrm>
            <a:prstGeom prst="parallelogram">
              <a:avLst>
                <a:gd name="adj" fmla="val 33333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2" name="AutoShape 185">
              <a:extLst>
                <a:ext uri="{FF2B5EF4-FFF2-40B4-BE49-F238E27FC236}">
                  <a16:creationId xmlns:a16="http://schemas.microsoft.com/office/drawing/2014/main" id="{A2CBA4BC-EF8E-444F-909B-10B937235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1872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" name="AutoShape 186" descr="Blue tissue paper">
              <a:extLst>
                <a:ext uri="{FF2B5EF4-FFF2-40B4-BE49-F238E27FC236}">
                  <a16:creationId xmlns:a16="http://schemas.microsoft.com/office/drawing/2014/main" id="{441BB821-9F6A-465E-841D-9FC07A231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AutoShape 187">
              <a:extLst>
                <a:ext uri="{FF2B5EF4-FFF2-40B4-BE49-F238E27FC236}">
                  <a16:creationId xmlns:a16="http://schemas.microsoft.com/office/drawing/2014/main" id="{DACF225B-5B8C-4EBA-A3E1-98D7EED6D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72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" name="AutoShape 188" descr="Medium wood">
              <a:extLst>
                <a:ext uri="{FF2B5EF4-FFF2-40B4-BE49-F238E27FC236}">
                  <a16:creationId xmlns:a16="http://schemas.microsoft.com/office/drawing/2014/main" id="{BBE0B395-5083-4E69-ACC0-E9A560C81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2256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" name="AutoShape 189" descr="Brown marble">
              <a:extLst>
                <a:ext uri="{FF2B5EF4-FFF2-40B4-BE49-F238E27FC236}">
                  <a16:creationId xmlns:a16="http://schemas.microsoft.com/office/drawing/2014/main" id="{6299812B-8147-4D87-8BFE-95A3A34F0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688"/>
              <a:ext cx="192" cy="192"/>
            </a:xfrm>
            <a:prstGeom prst="diamond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7" name="AutoShape 190">
              <a:extLst>
                <a:ext uri="{FF2B5EF4-FFF2-40B4-BE49-F238E27FC236}">
                  <a16:creationId xmlns:a16="http://schemas.microsoft.com/office/drawing/2014/main" id="{671FE967-C655-4228-A00F-6F6FA6201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072"/>
              <a:ext cx="192" cy="192"/>
            </a:xfrm>
            <a:prstGeom prst="diamond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8" name="AutoShape 191" descr="Green marble">
              <a:extLst>
                <a:ext uri="{FF2B5EF4-FFF2-40B4-BE49-F238E27FC236}">
                  <a16:creationId xmlns:a16="http://schemas.microsoft.com/office/drawing/2014/main" id="{9F39FBE3-F058-4A35-892D-147B77143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3360"/>
              <a:ext cx="192" cy="192"/>
            </a:xfrm>
            <a:prstGeom prst="diamond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9" name="AutoShape 192">
              <a:extLst>
                <a:ext uri="{FF2B5EF4-FFF2-40B4-BE49-F238E27FC236}">
                  <a16:creationId xmlns:a16="http://schemas.microsoft.com/office/drawing/2014/main" id="{A00F65DE-86C1-42E1-BE34-AE3FF05E7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296"/>
              <a:ext cx="192" cy="192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0" name="AutoShape 193" descr="Blue tissue paper">
              <a:extLst>
                <a:ext uri="{FF2B5EF4-FFF2-40B4-BE49-F238E27FC236}">
                  <a16:creationId xmlns:a16="http://schemas.microsoft.com/office/drawing/2014/main" id="{7E0E0864-057D-4DB7-88B1-8D39EEE79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296"/>
              <a:ext cx="192" cy="192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1" name="AutoShape 194" descr="Granite">
              <a:extLst>
                <a:ext uri="{FF2B5EF4-FFF2-40B4-BE49-F238E27FC236}">
                  <a16:creationId xmlns:a16="http://schemas.microsoft.com/office/drawing/2014/main" id="{725D9191-9F01-4D9E-BD9E-ADDA591FC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728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2" name="AutoShape 195">
              <a:extLst>
                <a:ext uri="{FF2B5EF4-FFF2-40B4-BE49-F238E27FC236}">
                  <a16:creationId xmlns:a16="http://schemas.microsoft.com/office/drawing/2014/main" id="{3B5E6A0D-0C18-4A86-8026-55292FA61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6" y="2688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3" name="AutoShape 196" descr="Purple mesh">
              <a:extLst>
                <a:ext uri="{FF2B5EF4-FFF2-40B4-BE49-F238E27FC236}">
                  <a16:creationId xmlns:a16="http://schemas.microsoft.com/office/drawing/2014/main" id="{ACCA7040-9E30-48F6-82CF-A3CB3D721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776"/>
              <a:ext cx="192" cy="192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4" name="AutoShape 197">
              <a:extLst>
                <a:ext uri="{FF2B5EF4-FFF2-40B4-BE49-F238E27FC236}">
                  <a16:creationId xmlns:a16="http://schemas.microsoft.com/office/drawing/2014/main" id="{54DBCED5-BA17-4298-B9CF-CD5BCE0E0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968"/>
              <a:ext cx="192" cy="24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5" name="AutoShape 198" descr="Brown marble">
              <a:extLst>
                <a:ext uri="{FF2B5EF4-FFF2-40B4-BE49-F238E27FC236}">
                  <a16:creationId xmlns:a16="http://schemas.microsoft.com/office/drawing/2014/main" id="{EC803BD0-2B45-492F-A36F-5A5038798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344"/>
              <a:ext cx="192" cy="24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6" name="AutoShape 199">
              <a:extLst>
                <a:ext uri="{FF2B5EF4-FFF2-40B4-BE49-F238E27FC236}">
                  <a16:creationId xmlns:a16="http://schemas.microsoft.com/office/drawing/2014/main" id="{40769A1A-2099-4379-A544-A7401D318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448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7" name="AutoShape 200" descr="Pink tissue paper">
              <a:extLst>
                <a:ext uri="{FF2B5EF4-FFF2-40B4-BE49-F238E27FC236}">
                  <a16:creationId xmlns:a16="http://schemas.microsoft.com/office/drawing/2014/main" id="{16558BCF-EE44-4E8B-A7C0-7EC458DFE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016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8" name="AutoShape 201" descr="Bouquet">
              <a:extLst>
                <a:ext uri="{FF2B5EF4-FFF2-40B4-BE49-F238E27FC236}">
                  <a16:creationId xmlns:a16="http://schemas.microsoft.com/office/drawing/2014/main" id="{05673D5D-8BD6-4A9B-BE10-620EBD175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2640"/>
              <a:ext cx="192" cy="192"/>
            </a:xfrm>
            <a:prstGeom prst="plus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29" name="AutoShape 202">
              <a:extLst>
                <a:ext uri="{FF2B5EF4-FFF2-40B4-BE49-F238E27FC236}">
                  <a16:creationId xmlns:a16="http://schemas.microsoft.com/office/drawing/2014/main" id="{0559951E-65FC-4F47-90FF-A5D85C01A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352"/>
              <a:ext cx="192" cy="192"/>
            </a:xfrm>
            <a:prstGeom prst="diamond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08437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C6CE5F83-84AA-4C66-993B-B2E421E972ED}"/>
              </a:ext>
            </a:extLst>
          </p:cNvPr>
          <p:cNvSpPr txBox="1"/>
          <p:nvPr/>
        </p:nvSpPr>
        <p:spPr>
          <a:xfrm>
            <a:off x="4438825" y="2819400"/>
            <a:ext cx="31846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</a:rPr>
              <a:t>(1) Factual Judgement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The world is full of things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simply called “Matters of Fact”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F1E7E64-F060-41AB-AD59-EC165BD8D35B}"/>
              </a:ext>
            </a:extLst>
          </p:cNvPr>
          <p:cNvSpPr txBox="1"/>
          <p:nvPr/>
        </p:nvSpPr>
        <p:spPr>
          <a:xfrm>
            <a:off x="4347414" y="4920496"/>
            <a:ext cx="3441184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</a:rPr>
              <a:t>(2) Value Judgement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We evaluate these 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things as being 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</a:rPr>
              <a:t>for me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</a:rPr>
              <a:t>against me 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FFFF00"/>
                </a:solidFill>
                <a:latin typeface="+mn-lt"/>
              </a:rPr>
              <a:t>neutral to me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1853F6B-052E-4A74-8AED-2ED724D96937}"/>
              </a:ext>
            </a:extLst>
          </p:cNvPr>
          <p:cNvSpPr/>
          <p:nvPr/>
        </p:nvSpPr>
        <p:spPr>
          <a:xfrm>
            <a:off x="4894864" y="4267200"/>
            <a:ext cx="2454598" cy="305427"/>
          </a:xfrm>
          <a:prstGeom prst="rightArrow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2" name="Group 3">
            <a:extLst>
              <a:ext uri="{FF2B5EF4-FFF2-40B4-BE49-F238E27FC236}">
                <a16:creationId xmlns:a16="http://schemas.microsoft.com/office/drawing/2014/main" id="{D2F64094-5722-488E-AEF5-D02570127577}"/>
              </a:ext>
            </a:extLst>
          </p:cNvPr>
          <p:cNvGrpSpPr>
            <a:grpSpLocks/>
          </p:cNvGrpSpPr>
          <p:nvPr/>
        </p:nvGrpSpPr>
        <p:grpSpPr bwMode="auto">
          <a:xfrm>
            <a:off x="147665" y="2640924"/>
            <a:ext cx="4094163" cy="3988475"/>
            <a:chOff x="1102" y="1200"/>
            <a:chExt cx="1778" cy="1968"/>
          </a:xfrm>
        </p:grpSpPr>
        <p:sp>
          <p:nvSpPr>
            <p:cNvPr id="203" name="Rectangle 4">
              <a:extLst>
                <a:ext uri="{FF2B5EF4-FFF2-40B4-BE49-F238E27FC236}">
                  <a16:creationId xmlns:a16="http://schemas.microsoft.com/office/drawing/2014/main" id="{1B508995-8B1A-4318-ACD7-5424FAD84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" y="1200"/>
              <a:ext cx="1778" cy="196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grpSp>
          <p:nvGrpSpPr>
            <p:cNvPr id="206" name="Group 5">
              <a:extLst>
                <a:ext uri="{FF2B5EF4-FFF2-40B4-BE49-F238E27FC236}">
                  <a16:creationId xmlns:a16="http://schemas.microsoft.com/office/drawing/2014/main" id="{12B78B30-8DA3-4A74-98F6-F755D83B03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1" y="1232"/>
              <a:ext cx="1713" cy="1866"/>
              <a:chOff x="144" y="1296"/>
              <a:chExt cx="2592" cy="2821"/>
            </a:xfrm>
          </p:grpSpPr>
          <p:sp>
            <p:nvSpPr>
              <p:cNvPr id="207" name="AutoShape 6">
                <a:extLst>
                  <a:ext uri="{FF2B5EF4-FFF2-40B4-BE49-F238E27FC236}">
                    <a16:creationId xmlns:a16="http://schemas.microsoft.com/office/drawing/2014/main" id="{99E7316E-1A91-4C39-9E02-FB0269561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3888"/>
                <a:ext cx="240" cy="188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08" name="Rectangle 7">
                <a:extLst>
                  <a:ext uri="{FF2B5EF4-FFF2-40B4-BE49-F238E27FC236}">
                    <a16:creationId xmlns:a16="http://schemas.microsoft.com/office/drawing/2014/main" id="{538E284D-4415-4566-B033-C7A1E9275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3216"/>
                <a:ext cx="190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09" name="AutoShape 8">
                <a:extLst>
                  <a:ext uri="{FF2B5EF4-FFF2-40B4-BE49-F238E27FC236}">
                    <a16:creationId xmlns:a16="http://schemas.microsoft.com/office/drawing/2014/main" id="{6B88C0DF-A915-463D-98B2-666E75F70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0" name="AutoShape 9">
                <a:extLst>
                  <a:ext uri="{FF2B5EF4-FFF2-40B4-BE49-F238E27FC236}">
                    <a16:creationId xmlns:a16="http://schemas.microsoft.com/office/drawing/2014/main" id="{A1A582D3-7E8A-48C6-A975-D6842FBE3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" y="3888"/>
                <a:ext cx="192" cy="188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1" name="AutoShape 10">
                <a:extLst>
                  <a:ext uri="{FF2B5EF4-FFF2-40B4-BE49-F238E27FC236}">
                    <a16:creationId xmlns:a16="http://schemas.microsoft.com/office/drawing/2014/main" id="{E40B1F4F-8556-4E1B-8A32-90E98CFED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192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2" name="AutoShape 11">
                <a:extLst>
                  <a:ext uri="{FF2B5EF4-FFF2-40B4-BE49-F238E27FC236}">
                    <a16:creationId xmlns:a16="http://schemas.microsoft.com/office/drawing/2014/main" id="{49714C68-7209-40A9-8863-F52D276FE1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166"/>
                <a:ext cx="192" cy="186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3" name="AutoShape 12">
                <a:extLst>
                  <a:ext uri="{FF2B5EF4-FFF2-40B4-BE49-F238E27FC236}">
                    <a16:creationId xmlns:a16="http://schemas.microsoft.com/office/drawing/2014/main" id="{0FEB2131-DB23-44AC-81CC-E2C79442C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587"/>
                <a:ext cx="242" cy="187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4" name="AutoShape 13">
                <a:extLst>
                  <a:ext uri="{FF2B5EF4-FFF2-40B4-BE49-F238E27FC236}">
                    <a16:creationId xmlns:a16="http://schemas.microsoft.com/office/drawing/2014/main" id="{5F81A02A-ACD2-43F1-B410-ADAC3EBA8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1678"/>
                <a:ext cx="192" cy="242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5" name="AutoShape 14">
                <a:extLst>
                  <a:ext uri="{FF2B5EF4-FFF2-40B4-BE49-F238E27FC236}">
                    <a16:creationId xmlns:a16="http://schemas.microsoft.com/office/drawing/2014/main" id="{D9AA9855-2578-407C-BAB7-D2E2AC1522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632"/>
                <a:ext cx="190" cy="240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6" name="AutoShape 15">
                <a:extLst>
                  <a:ext uri="{FF2B5EF4-FFF2-40B4-BE49-F238E27FC236}">
                    <a16:creationId xmlns:a16="http://schemas.microsoft.com/office/drawing/2014/main" id="{54F959EC-D661-42FF-9BAF-D6C94F63A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192" cy="243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7" name="AutoShape 16">
                <a:extLst>
                  <a:ext uri="{FF2B5EF4-FFF2-40B4-BE49-F238E27FC236}">
                    <a16:creationId xmlns:a16="http://schemas.microsoft.com/office/drawing/2014/main" id="{81092F84-2833-4900-AE1B-9FC072B5FD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967"/>
                <a:ext cx="192" cy="241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8" name="AutoShape 17">
                <a:extLst>
                  <a:ext uri="{FF2B5EF4-FFF2-40B4-BE49-F238E27FC236}">
                    <a16:creationId xmlns:a16="http://schemas.microsoft.com/office/drawing/2014/main" id="{FC0A8844-3E2D-4EA4-8857-85334052BC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3072"/>
                <a:ext cx="192" cy="240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19" name="AutoShape 18">
                <a:extLst>
                  <a:ext uri="{FF2B5EF4-FFF2-40B4-BE49-F238E27FC236}">
                    <a16:creationId xmlns:a16="http://schemas.microsoft.com/office/drawing/2014/main" id="{C0DB13BF-49CA-449C-BC61-9157106886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840"/>
                <a:ext cx="192" cy="240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0" name="AutoShape 19">
                <a:extLst>
                  <a:ext uri="{FF2B5EF4-FFF2-40B4-BE49-F238E27FC236}">
                    <a16:creationId xmlns:a16="http://schemas.microsoft.com/office/drawing/2014/main" id="{8DC06627-245F-434E-B3ED-D670EA5388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256"/>
                <a:ext cx="240" cy="187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1" name="AutoShape 20">
                <a:extLst>
                  <a:ext uri="{FF2B5EF4-FFF2-40B4-BE49-F238E27FC236}">
                    <a16:creationId xmlns:a16="http://schemas.microsoft.com/office/drawing/2014/main" id="{7951B3FF-C43C-4222-9161-DC877548E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360"/>
                <a:ext cx="241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2" name="AutoShape 21">
                <a:extLst>
                  <a:ext uri="{FF2B5EF4-FFF2-40B4-BE49-F238E27FC236}">
                    <a16:creationId xmlns:a16="http://schemas.microsoft.com/office/drawing/2014/main" id="{346ED8F5-D090-4749-BFD0-2F82696A01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3408"/>
                <a:ext cx="249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3" name="AutoShape 22">
                <a:extLst>
                  <a:ext uri="{FF2B5EF4-FFF2-40B4-BE49-F238E27FC236}">
                    <a16:creationId xmlns:a16="http://schemas.microsoft.com/office/drawing/2014/main" id="{71F06E85-4C93-4B82-8253-60C827C4A8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888"/>
                <a:ext cx="242" cy="188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4" name="AutoShape 23">
                <a:extLst>
                  <a:ext uri="{FF2B5EF4-FFF2-40B4-BE49-F238E27FC236}">
                    <a16:creationId xmlns:a16="http://schemas.microsoft.com/office/drawing/2014/main" id="{EAD86390-0705-46BB-93C7-C292868BB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600"/>
                <a:ext cx="241" cy="186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5" name="Rectangle 24">
                <a:extLst>
                  <a:ext uri="{FF2B5EF4-FFF2-40B4-BE49-F238E27FC236}">
                    <a16:creationId xmlns:a16="http://schemas.microsoft.com/office/drawing/2014/main" id="{BCB783AA-EE4C-4F19-8B7C-0D3287DD9D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3786"/>
                <a:ext cx="191" cy="102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6" name="Rectangle 25">
                <a:extLst>
                  <a:ext uri="{FF2B5EF4-FFF2-40B4-BE49-F238E27FC236}">
                    <a16:creationId xmlns:a16="http://schemas.microsoft.com/office/drawing/2014/main" id="{7736EB30-F35C-412A-B6DD-36A3303CF1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022"/>
                <a:ext cx="192" cy="98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7" name="Rectangle 26">
                <a:extLst>
                  <a:ext uri="{FF2B5EF4-FFF2-40B4-BE49-F238E27FC236}">
                    <a16:creationId xmlns:a16="http://schemas.microsoft.com/office/drawing/2014/main" id="{288466CA-2513-4370-AA13-76CF4CE1E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8" name="Rectangle 27">
                <a:extLst>
                  <a:ext uri="{FF2B5EF4-FFF2-40B4-BE49-F238E27FC236}">
                    <a16:creationId xmlns:a16="http://schemas.microsoft.com/office/drawing/2014/main" id="{C53F2EDF-EED4-4DD8-8F76-4EEA17B1F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3166"/>
                <a:ext cx="189" cy="98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29" name="Rectangle 28">
                <a:extLst>
                  <a:ext uri="{FF2B5EF4-FFF2-40B4-BE49-F238E27FC236}">
                    <a16:creationId xmlns:a16="http://schemas.microsoft.com/office/drawing/2014/main" id="{835322A4-00C6-419E-A6B4-55A2D4E8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3696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0" name="Rectangle 29">
                <a:extLst>
                  <a:ext uri="{FF2B5EF4-FFF2-40B4-BE49-F238E27FC236}">
                    <a16:creationId xmlns:a16="http://schemas.microsoft.com/office/drawing/2014/main" id="{BB2D1887-2C35-48BF-A5A4-EA4AC4F63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192" cy="98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1" name="AutoShape 30">
                <a:extLst>
                  <a:ext uri="{FF2B5EF4-FFF2-40B4-BE49-F238E27FC236}">
                    <a16:creationId xmlns:a16="http://schemas.microsoft.com/office/drawing/2014/main" id="{BF2B710F-5B74-408F-AD3C-5B21B243F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976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2" name="AutoShape 31">
                <a:extLst>
                  <a:ext uri="{FF2B5EF4-FFF2-40B4-BE49-F238E27FC236}">
                    <a16:creationId xmlns:a16="http://schemas.microsoft.com/office/drawing/2014/main" id="{061A2AFA-FBF3-4A9C-8838-5E05D31FD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360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3" name="AutoShape 32">
                <a:extLst>
                  <a:ext uri="{FF2B5EF4-FFF2-40B4-BE49-F238E27FC236}">
                    <a16:creationId xmlns:a16="http://schemas.microsoft.com/office/drawing/2014/main" id="{171C7685-3F3D-43E8-A2B0-B9C89B37F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552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4" name="AutoShape 33">
                <a:extLst>
                  <a:ext uri="{FF2B5EF4-FFF2-40B4-BE49-F238E27FC236}">
                    <a16:creationId xmlns:a16="http://schemas.microsoft.com/office/drawing/2014/main" id="{2D369843-66F8-47A2-ACB0-F1C13A4DA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3696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5" name="AutoShape 34">
                <a:extLst>
                  <a:ext uri="{FF2B5EF4-FFF2-40B4-BE49-F238E27FC236}">
                    <a16:creationId xmlns:a16="http://schemas.microsoft.com/office/drawing/2014/main" id="{CA6C99D1-0FD7-41D5-8922-32036348F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016"/>
                <a:ext cx="190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6" name="AutoShape 35">
                <a:extLst>
                  <a:ext uri="{FF2B5EF4-FFF2-40B4-BE49-F238E27FC236}">
                    <a16:creationId xmlns:a16="http://schemas.microsoft.com/office/drawing/2014/main" id="{25655931-C6D6-486F-8337-9DC5421442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732"/>
                <a:ext cx="192" cy="145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7" name="AutoShape 36">
                <a:extLst>
                  <a:ext uri="{FF2B5EF4-FFF2-40B4-BE49-F238E27FC236}">
                    <a16:creationId xmlns:a16="http://schemas.microsoft.com/office/drawing/2014/main" id="{4C7326D9-2AEE-4F1D-9ADB-EF298C68B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544"/>
                <a:ext cx="192" cy="18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8" name="AutoShape 37">
                <a:extLst>
                  <a:ext uri="{FF2B5EF4-FFF2-40B4-BE49-F238E27FC236}">
                    <a16:creationId xmlns:a16="http://schemas.microsoft.com/office/drawing/2014/main" id="{5995A56A-399C-4D02-B5C5-C53EDD2E7D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872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39" name="AutoShape 38">
                <a:extLst>
                  <a:ext uri="{FF2B5EF4-FFF2-40B4-BE49-F238E27FC236}">
                    <a16:creationId xmlns:a16="http://schemas.microsoft.com/office/drawing/2014/main" id="{B3AA266D-1C82-4694-8EC7-276BECA5DC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544"/>
                <a:ext cx="192" cy="18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0" name="AutoShape 39">
                <a:extLst>
                  <a:ext uri="{FF2B5EF4-FFF2-40B4-BE49-F238E27FC236}">
                    <a16:creationId xmlns:a16="http://schemas.microsoft.com/office/drawing/2014/main" id="{1610627A-34C8-40C4-B5F9-A26366FA4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3072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1" name="AutoShape 40">
                <a:extLst>
                  <a:ext uri="{FF2B5EF4-FFF2-40B4-BE49-F238E27FC236}">
                    <a16:creationId xmlns:a16="http://schemas.microsoft.com/office/drawing/2014/main" id="{AFAE2FD5-B4B6-49F7-988B-ADF38FA16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552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2" name="AutoShape 41">
                <a:extLst>
                  <a:ext uri="{FF2B5EF4-FFF2-40B4-BE49-F238E27FC236}">
                    <a16:creationId xmlns:a16="http://schemas.microsoft.com/office/drawing/2014/main" id="{F0165B86-CA46-4B54-B2F0-1254A36B3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888"/>
                <a:ext cx="192" cy="18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3" name="AutoShape 42">
                <a:extLst>
                  <a:ext uri="{FF2B5EF4-FFF2-40B4-BE49-F238E27FC236}">
                    <a16:creationId xmlns:a16="http://schemas.microsoft.com/office/drawing/2014/main" id="{27449D41-8700-414D-8DB7-5A94ABEF3F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2640"/>
                <a:ext cx="189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4" name="AutoShape 43">
                <a:extLst>
                  <a:ext uri="{FF2B5EF4-FFF2-40B4-BE49-F238E27FC236}">
                    <a16:creationId xmlns:a16="http://schemas.microsoft.com/office/drawing/2014/main" id="{4B5D51EF-2CAC-427C-8359-CBE34FE61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5" y="2877"/>
                <a:ext cx="191" cy="18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5" name="AutoShape 44">
                <a:extLst>
                  <a:ext uri="{FF2B5EF4-FFF2-40B4-BE49-F238E27FC236}">
                    <a16:creationId xmlns:a16="http://schemas.microsoft.com/office/drawing/2014/main" id="{F16FAE35-AA0E-4F44-A98E-528F04C0F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6" name="AutoShape 45">
                <a:extLst>
                  <a:ext uri="{FF2B5EF4-FFF2-40B4-BE49-F238E27FC236}">
                    <a16:creationId xmlns:a16="http://schemas.microsoft.com/office/drawing/2014/main" id="{F43F682F-5776-432A-B301-6CB5CFEF7C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3408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7" name="AutoShape 46">
                <a:extLst>
                  <a:ext uri="{FF2B5EF4-FFF2-40B4-BE49-F238E27FC236}">
                    <a16:creationId xmlns:a16="http://schemas.microsoft.com/office/drawing/2014/main" id="{B9AD0040-48AB-4F77-908A-57FCDC000C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3311"/>
                <a:ext cx="192" cy="186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8" name="AutoShape 47">
                <a:extLst>
                  <a:ext uri="{FF2B5EF4-FFF2-40B4-BE49-F238E27FC236}">
                    <a16:creationId xmlns:a16="http://schemas.microsoft.com/office/drawing/2014/main" id="{FA58E93A-4BAF-4BAB-BBE2-880BB325F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3600"/>
                <a:ext cx="192" cy="186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49" name="AutoShape 48">
                <a:extLst>
                  <a:ext uri="{FF2B5EF4-FFF2-40B4-BE49-F238E27FC236}">
                    <a16:creationId xmlns:a16="http://schemas.microsoft.com/office/drawing/2014/main" id="{222AC571-276E-4EA6-9826-2D07BBE1C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3360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0" name="AutoShape 49">
                <a:extLst>
                  <a:ext uri="{FF2B5EF4-FFF2-40B4-BE49-F238E27FC236}">
                    <a16:creationId xmlns:a16="http://schemas.microsoft.com/office/drawing/2014/main" id="{0F80BCCB-88C5-47FC-AF3B-687A4D8EF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3166"/>
                <a:ext cx="191" cy="186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1" name="AutoShape 50">
                <a:extLst>
                  <a:ext uri="{FF2B5EF4-FFF2-40B4-BE49-F238E27FC236}">
                    <a16:creationId xmlns:a16="http://schemas.microsoft.com/office/drawing/2014/main" id="{7039142C-5F5E-443C-9E3E-B8EEF655F7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2928"/>
                <a:ext cx="192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2" name="AutoShape 51">
                <a:extLst>
                  <a:ext uri="{FF2B5EF4-FFF2-40B4-BE49-F238E27FC236}">
                    <a16:creationId xmlns:a16="http://schemas.microsoft.com/office/drawing/2014/main" id="{ED38E11F-0A13-427B-9ADF-C91C12F15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256"/>
                <a:ext cx="192" cy="187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3" name="AutoShape 52">
                <a:extLst>
                  <a:ext uri="{FF2B5EF4-FFF2-40B4-BE49-F238E27FC236}">
                    <a16:creationId xmlns:a16="http://schemas.microsoft.com/office/drawing/2014/main" id="{6C31CD53-40AF-4074-BA83-6E3F176FB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064"/>
                <a:ext cx="192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4" name="AutoShape 53">
                <a:extLst>
                  <a:ext uri="{FF2B5EF4-FFF2-40B4-BE49-F238E27FC236}">
                    <a16:creationId xmlns:a16="http://schemas.microsoft.com/office/drawing/2014/main" id="{015485B5-C60A-4D5B-A640-DBD2BA418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" y="2784"/>
                <a:ext cx="191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5" name="AutoShape 54">
                <a:extLst>
                  <a:ext uri="{FF2B5EF4-FFF2-40B4-BE49-F238E27FC236}">
                    <a16:creationId xmlns:a16="http://schemas.microsoft.com/office/drawing/2014/main" id="{EF99B265-2423-44AB-857C-C5B346248C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3888"/>
                <a:ext cx="192" cy="188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6" name="AutoShape 55">
                <a:extLst>
                  <a:ext uri="{FF2B5EF4-FFF2-40B4-BE49-F238E27FC236}">
                    <a16:creationId xmlns:a16="http://schemas.microsoft.com/office/drawing/2014/main" id="{0066CD6A-92D2-4A45-AC46-5BCF9B3B4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3931"/>
                <a:ext cx="192" cy="186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7" name="AutoShape 56">
                <a:extLst>
                  <a:ext uri="{FF2B5EF4-FFF2-40B4-BE49-F238E27FC236}">
                    <a16:creationId xmlns:a16="http://schemas.microsoft.com/office/drawing/2014/main" id="{909F26F4-D82E-4836-9E40-77B86CBBE8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3642"/>
                <a:ext cx="191" cy="186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8" name="AutoShape 57">
                <a:extLst>
                  <a:ext uri="{FF2B5EF4-FFF2-40B4-BE49-F238E27FC236}">
                    <a16:creationId xmlns:a16="http://schemas.microsoft.com/office/drawing/2014/main" id="{8625F90C-C348-4215-90DD-762AE271A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2304"/>
                <a:ext cx="192" cy="243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59" name="AutoShape 58">
                <a:extLst>
                  <a:ext uri="{FF2B5EF4-FFF2-40B4-BE49-F238E27FC236}">
                    <a16:creationId xmlns:a16="http://schemas.microsoft.com/office/drawing/2014/main" id="{3C540FE9-35C8-4498-B3A5-7F83385F5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877"/>
                <a:ext cx="192" cy="243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0" name="AutoShape 59">
                <a:extLst>
                  <a:ext uri="{FF2B5EF4-FFF2-40B4-BE49-F238E27FC236}">
                    <a16:creationId xmlns:a16="http://schemas.microsoft.com/office/drawing/2014/main" id="{B865BCB8-742F-43BC-BF78-55A32376ED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192" cy="242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1" name="AutoShape 60">
                <a:extLst>
                  <a:ext uri="{FF2B5EF4-FFF2-40B4-BE49-F238E27FC236}">
                    <a16:creationId xmlns:a16="http://schemas.microsoft.com/office/drawing/2014/main" id="{74F38C46-E0AF-47F8-AF73-DEFDFE3C62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264"/>
                <a:ext cx="192" cy="240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2" name="AutoShape 61">
                <a:extLst>
                  <a:ext uri="{FF2B5EF4-FFF2-40B4-BE49-F238E27FC236}">
                    <a16:creationId xmlns:a16="http://schemas.microsoft.com/office/drawing/2014/main" id="{5D326F6A-7059-4D3B-93FF-1E490A9DD1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192" cy="189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3" name="AutoShape 62">
                <a:extLst>
                  <a:ext uri="{FF2B5EF4-FFF2-40B4-BE49-F238E27FC236}">
                    <a16:creationId xmlns:a16="http://schemas.microsoft.com/office/drawing/2014/main" id="{A217698A-8B2A-4B41-B352-E0B1E13E8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352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4" name="AutoShape 63">
                <a:extLst>
                  <a:ext uri="{FF2B5EF4-FFF2-40B4-BE49-F238E27FC236}">
                    <a16:creationId xmlns:a16="http://schemas.microsoft.com/office/drawing/2014/main" id="{F8047D17-FD9C-4CE1-B38A-D7CE81809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440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5" name="AutoShape 64">
                <a:extLst>
                  <a:ext uri="{FF2B5EF4-FFF2-40B4-BE49-F238E27FC236}">
                    <a16:creationId xmlns:a16="http://schemas.microsoft.com/office/drawing/2014/main" id="{414DBEDD-C5B3-487A-997B-107190DD9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3552"/>
                <a:ext cx="191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6" name="AutoShape 65">
                <a:extLst>
                  <a:ext uri="{FF2B5EF4-FFF2-40B4-BE49-F238E27FC236}">
                    <a16:creationId xmlns:a16="http://schemas.microsoft.com/office/drawing/2014/main" id="{3FA24472-ACCA-4277-805C-4DF5EDC57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5" y="3888"/>
                <a:ext cx="191" cy="188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7" name="AutoShape 66">
                <a:extLst>
                  <a:ext uri="{FF2B5EF4-FFF2-40B4-BE49-F238E27FC236}">
                    <a16:creationId xmlns:a16="http://schemas.microsoft.com/office/drawing/2014/main" id="{65DAC1D9-CA6C-40C1-BAA3-26DFED86D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296"/>
                <a:ext cx="247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8" name="Rectangle 67">
                <a:extLst>
                  <a:ext uri="{FF2B5EF4-FFF2-40B4-BE49-F238E27FC236}">
                    <a16:creationId xmlns:a16="http://schemas.microsoft.com/office/drawing/2014/main" id="{12388DAC-428B-453F-8A05-80A800B882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1296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69" name="AutoShape 68">
                <a:extLst>
                  <a:ext uri="{FF2B5EF4-FFF2-40B4-BE49-F238E27FC236}">
                    <a16:creationId xmlns:a16="http://schemas.microsoft.com/office/drawing/2014/main" id="{C75B2BA1-3AEE-47C9-98BC-5BFA935E19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448"/>
                <a:ext cx="191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0" name="AutoShape 69">
                <a:extLst>
                  <a:ext uri="{FF2B5EF4-FFF2-40B4-BE49-F238E27FC236}">
                    <a16:creationId xmlns:a16="http://schemas.microsoft.com/office/drawing/2014/main" id="{D25CECA2-8599-4682-84D9-38A011BA2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240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1" name="AutoShape 70">
                <a:extLst>
                  <a:ext uri="{FF2B5EF4-FFF2-40B4-BE49-F238E27FC236}">
                    <a16:creationId xmlns:a16="http://schemas.microsoft.com/office/drawing/2014/main" id="{4BA0B560-96CB-4F5B-A389-A1ACCD54C8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7" y="3022"/>
                <a:ext cx="191" cy="242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2" name="AutoShape 71">
                <a:extLst>
                  <a:ext uri="{FF2B5EF4-FFF2-40B4-BE49-F238E27FC236}">
                    <a16:creationId xmlns:a16="http://schemas.microsoft.com/office/drawing/2014/main" id="{BEBEC970-75DE-4E0D-BE7E-6F5F14C803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1440"/>
                <a:ext cx="192" cy="240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3" name="AutoShape 72">
                <a:extLst>
                  <a:ext uri="{FF2B5EF4-FFF2-40B4-BE49-F238E27FC236}">
                    <a16:creationId xmlns:a16="http://schemas.microsoft.com/office/drawing/2014/main" id="{7EBB6D11-52A3-486F-B8B0-5A2A4CCCD6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678"/>
                <a:ext cx="192" cy="242"/>
              </a:xfrm>
              <a:prstGeom prst="can">
                <a:avLst>
                  <a:gd name="adj" fmla="val 3125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4" name="AutoShape 73">
                <a:extLst>
                  <a:ext uri="{FF2B5EF4-FFF2-40B4-BE49-F238E27FC236}">
                    <a16:creationId xmlns:a16="http://schemas.microsoft.com/office/drawing/2014/main" id="{AD18EE6E-5CF1-42BC-BB46-ADE1237F5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584"/>
                <a:ext cx="240" cy="192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5" name="AutoShape 74">
                <a:extLst>
                  <a:ext uri="{FF2B5EF4-FFF2-40B4-BE49-F238E27FC236}">
                    <a16:creationId xmlns:a16="http://schemas.microsoft.com/office/drawing/2014/main" id="{643AC78E-8A56-4F66-AA22-628DB6E32E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246" cy="190"/>
              </a:xfrm>
              <a:prstGeom prst="pentagon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6" name="Rectangle 75">
                <a:extLst>
                  <a:ext uri="{FF2B5EF4-FFF2-40B4-BE49-F238E27FC236}">
                    <a16:creationId xmlns:a16="http://schemas.microsoft.com/office/drawing/2014/main" id="{5C8924D9-828A-43DB-AB7C-63D7D55F07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400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7" name="Rectangle 76">
                <a:extLst>
                  <a:ext uri="{FF2B5EF4-FFF2-40B4-BE49-F238E27FC236}">
                    <a16:creationId xmlns:a16="http://schemas.microsoft.com/office/drawing/2014/main" id="{D1A92AAA-7001-4A26-9B90-BC58AA3ED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2304"/>
                <a:ext cx="192" cy="98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8" name="Rectangle 77">
                <a:extLst>
                  <a:ext uri="{FF2B5EF4-FFF2-40B4-BE49-F238E27FC236}">
                    <a16:creationId xmlns:a16="http://schemas.microsoft.com/office/drawing/2014/main" id="{B9DA3CD2-3C9A-45BF-A5B7-2A5FC5F0F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2928"/>
                <a:ext cx="192" cy="96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79" name="Rectangle 78">
                <a:extLst>
                  <a:ext uri="{FF2B5EF4-FFF2-40B4-BE49-F238E27FC236}">
                    <a16:creationId xmlns:a16="http://schemas.microsoft.com/office/drawing/2014/main" id="{F37511E1-368E-4D7B-BF75-1911F51B0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536"/>
                <a:ext cx="191" cy="102"/>
              </a:xfrm>
              <a:prstGeom prst="rect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0" name="AutoShape 79">
                <a:extLst>
                  <a:ext uri="{FF2B5EF4-FFF2-40B4-BE49-F238E27FC236}">
                    <a16:creationId xmlns:a16="http://schemas.microsoft.com/office/drawing/2014/main" id="{795D8228-C7F2-4AD1-8FCA-2AD0E7896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1" name="AutoShape 80">
                <a:extLst>
                  <a:ext uri="{FF2B5EF4-FFF2-40B4-BE49-F238E27FC236}">
                    <a16:creationId xmlns:a16="http://schemas.microsoft.com/office/drawing/2014/main" id="{9C46EF9B-7D2E-4E51-B9F2-092D052D1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2" name="AutoShape 81">
                <a:extLst>
                  <a:ext uri="{FF2B5EF4-FFF2-40B4-BE49-F238E27FC236}">
                    <a16:creationId xmlns:a16="http://schemas.microsoft.com/office/drawing/2014/main" id="{6F6C83A8-A402-4917-AFC3-DA0925BAD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160"/>
                <a:ext cx="192" cy="144"/>
              </a:xfrm>
              <a:prstGeom prst="parallelogram">
                <a:avLst>
                  <a:gd name="adj" fmla="val 33333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3" name="AutoShape 82">
                <a:extLst>
                  <a:ext uri="{FF2B5EF4-FFF2-40B4-BE49-F238E27FC236}">
                    <a16:creationId xmlns:a16="http://schemas.microsoft.com/office/drawing/2014/main" id="{70632BC4-4D3A-4AD0-81DF-5E0682E04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72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4" name="AutoShape 83">
                <a:extLst>
                  <a:ext uri="{FF2B5EF4-FFF2-40B4-BE49-F238E27FC236}">
                    <a16:creationId xmlns:a16="http://schemas.microsoft.com/office/drawing/2014/main" id="{ACD79FCE-45B6-4C29-8651-81382FF7EE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296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5" name="AutoShape 84">
                <a:extLst>
                  <a:ext uri="{FF2B5EF4-FFF2-40B4-BE49-F238E27FC236}">
                    <a16:creationId xmlns:a16="http://schemas.microsoft.com/office/drawing/2014/main" id="{575079C1-5983-4C32-B274-844309294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92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6" name="AutoShape 85">
                <a:extLst>
                  <a:ext uri="{FF2B5EF4-FFF2-40B4-BE49-F238E27FC236}">
                    <a16:creationId xmlns:a16="http://schemas.microsoft.com/office/drawing/2014/main" id="{A418868B-0EC6-446A-BD0F-70421268B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2256"/>
                <a:ext cx="192" cy="18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7" name="AutoShape 86">
                <a:extLst>
                  <a:ext uri="{FF2B5EF4-FFF2-40B4-BE49-F238E27FC236}">
                    <a16:creationId xmlns:a16="http://schemas.microsoft.com/office/drawing/2014/main" id="{7B969DB5-B7A0-42EE-97B9-AA3359FA1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2688"/>
                <a:ext cx="192" cy="189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8" name="AutoShape 87">
                <a:extLst>
                  <a:ext uri="{FF2B5EF4-FFF2-40B4-BE49-F238E27FC236}">
                    <a16:creationId xmlns:a16="http://schemas.microsoft.com/office/drawing/2014/main" id="{81C00EF1-90B8-4BD0-A38A-89606AA0E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3072"/>
                <a:ext cx="191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89" name="AutoShape 88">
                <a:extLst>
                  <a:ext uri="{FF2B5EF4-FFF2-40B4-BE49-F238E27FC236}">
                    <a16:creationId xmlns:a16="http://schemas.microsoft.com/office/drawing/2014/main" id="{DBFBAB42-CFAB-4966-B982-6AF73A933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3360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0" name="AutoShape 89">
                <a:extLst>
                  <a:ext uri="{FF2B5EF4-FFF2-40B4-BE49-F238E27FC236}">
                    <a16:creationId xmlns:a16="http://schemas.microsoft.com/office/drawing/2014/main" id="{8C932033-E235-4744-9445-DD8CD94143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1296"/>
                <a:ext cx="189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1" name="AutoShape 90">
                <a:extLst>
                  <a:ext uri="{FF2B5EF4-FFF2-40B4-BE49-F238E27FC236}">
                    <a16:creationId xmlns:a16="http://schemas.microsoft.com/office/drawing/2014/main" id="{A6A3BFE7-7C19-4BE0-B35B-2802AD8AC8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8" y="1296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2" name="AutoShape 91">
                <a:extLst>
                  <a:ext uri="{FF2B5EF4-FFF2-40B4-BE49-F238E27FC236}">
                    <a16:creationId xmlns:a16="http://schemas.microsoft.com/office/drawing/2014/main" id="{7AA78F17-4816-4FA3-8C86-681DF4A2DB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1728"/>
                <a:ext cx="192" cy="192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3" name="AutoShape 92">
                <a:extLst>
                  <a:ext uri="{FF2B5EF4-FFF2-40B4-BE49-F238E27FC236}">
                    <a16:creationId xmlns:a16="http://schemas.microsoft.com/office/drawing/2014/main" id="{8B646F60-4EAB-45EB-A7BD-968F9F21B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688"/>
                <a:ext cx="192" cy="189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4" name="AutoShape 93">
                <a:extLst>
                  <a:ext uri="{FF2B5EF4-FFF2-40B4-BE49-F238E27FC236}">
                    <a16:creationId xmlns:a16="http://schemas.microsoft.com/office/drawing/2014/main" id="{C25CBF54-1C6E-4626-9A23-E7057780C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776"/>
                <a:ext cx="192" cy="191"/>
              </a:xfrm>
              <a:prstGeom prst="octagon">
                <a:avLst>
                  <a:gd name="adj" fmla="val 29287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5" name="AutoShape 94">
                <a:extLst>
                  <a:ext uri="{FF2B5EF4-FFF2-40B4-BE49-F238E27FC236}">
                    <a16:creationId xmlns:a16="http://schemas.microsoft.com/office/drawing/2014/main" id="{67C6CFE2-8F5F-4B2F-B8F7-62EF8A10D4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" y="1967"/>
                <a:ext cx="191" cy="241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6" name="AutoShape 95">
                <a:extLst>
                  <a:ext uri="{FF2B5EF4-FFF2-40B4-BE49-F238E27FC236}">
                    <a16:creationId xmlns:a16="http://schemas.microsoft.com/office/drawing/2014/main" id="{65E287A2-0427-43CE-8650-7D775C259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1344"/>
                <a:ext cx="190" cy="240"/>
              </a:xfrm>
              <a:prstGeom prst="triangle">
                <a:avLst>
                  <a:gd name="adj" fmla="val 50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7" name="AutoShape 96">
                <a:extLst>
                  <a:ext uri="{FF2B5EF4-FFF2-40B4-BE49-F238E27FC236}">
                    <a16:creationId xmlns:a16="http://schemas.microsoft.com/office/drawing/2014/main" id="{2F34993B-0D2B-4670-91A9-630384B457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2448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8" name="AutoShape 97">
                <a:extLst>
                  <a:ext uri="{FF2B5EF4-FFF2-40B4-BE49-F238E27FC236}">
                    <a16:creationId xmlns:a16="http://schemas.microsoft.com/office/drawing/2014/main" id="{43290DFB-E912-4C05-B5E4-1FB37CDD9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2016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299" name="AutoShape 98">
                <a:extLst>
                  <a:ext uri="{FF2B5EF4-FFF2-40B4-BE49-F238E27FC236}">
                    <a16:creationId xmlns:a16="http://schemas.microsoft.com/office/drawing/2014/main" id="{B13B2C90-89BF-493A-BCEE-6FD63F710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2640"/>
                <a:ext cx="192" cy="192"/>
              </a:xfrm>
              <a:prstGeom prst="plus">
                <a:avLst>
                  <a:gd name="adj" fmla="val 25000"/>
                </a:avLst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300" name="AutoShape 99">
                <a:extLst>
                  <a:ext uri="{FF2B5EF4-FFF2-40B4-BE49-F238E27FC236}">
                    <a16:creationId xmlns:a16="http://schemas.microsoft.com/office/drawing/2014/main" id="{7CF1B85C-594F-4DE0-82D8-73BFB5ACD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352"/>
                <a:ext cx="192" cy="192"/>
              </a:xfrm>
              <a:prstGeom prst="diamond">
                <a:avLst/>
              </a:prstGeom>
              <a:gradFill rotWithShape="0">
                <a:gsLst>
                  <a:gs pos="0">
                    <a:schemeClr val="tx1">
                      <a:gamma/>
                      <a:shade val="46275"/>
                      <a:invGamma/>
                    </a:schemeClr>
                  </a:gs>
                  <a:gs pos="50000">
                    <a:schemeClr val="tx1"/>
                  </a:gs>
                  <a:gs pos="100000">
                    <a:schemeClr val="tx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333" name="Text Box 101">
            <a:extLst>
              <a:ext uri="{FF2B5EF4-FFF2-40B4-BE49-F238E27FC236}">
                <a16:creationId xmlns:a16="http://schemas.microsoft.com/office/drawing/2014/main" id="{A9400814-EE44-4708-B277-0FF75AA5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76200"/>
            <a:ext cx="121920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Hierarchy of Values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017C0CF5-7805-4504-861F-327A1D56D70E}"/>
              </a:ext>
            </a:extLst>
          </p:cNvPr>
          <p:cNvSpPr txBox="1"/>
          <p:nvPr/>
        </p:nvSpPr>
        <p:spPr>
          <a:xfrm>
            <a:off x="152401" y="824805"/>
            <a:ext cx="120396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Values are the things that we must </a:t>
            </a:r>
            <a:r>
              <a:rPr lang="en-US" sz="2800" dirty="0">
                <a:solidFill>
                  <a:srgbClr val="00FF00"/>
                </a:solidFill>
                <a:latin typeface="+mn-lt"/>
              </a:rPr>
              <a:t>ACT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upon to gain or keep. </a:t>
            </a:r>
            <a:r>
              <a:rPr lang="en-US" sz="2800" dirty="0">
                <a:solidFill>
                  <a:schemeClr val="bg1"/>
                </a:solidFill>
              </a:rPr>
              <a:t>We then sort these things into a </a:t>
            </a:r>
            <a:r>
              <a:rPr lang="en-US" sz="2800" dirty="0">
                <a:solidFill>
                  <a:srgbClr val="FFFF00"/>
                </a:solidFill>
              </a:rPr>
              <a:t>hierarchy scale </a:t>
            </a:r>
            <a:r>
              <a:rPr lang="en-US" sz="2800" dirty="0">
                <a:solidFill>
                  <a:schemeClr val="bg1"/>
                </a:solidFill>
              </a:rPr>
              <a:t>according to the relative amount these are </a:t>
            </a:r>
            <a:r>
              <a:rPr lang="en-US" sz="2800" dirty="0">
                <a:solidFill>
                  <a:srgbClr val="00FF00"/>
                </a:solidFill>
              </a:rPr>
              <a:t>for me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>
                <a:solidFill>
                  <a:srgbClr val="FFFF00"/>
                </a:solidFill>
              </a:rPr>
              <a:t>neutral</a:t>
            </a:r>
            <a:r>
              <a:rPr lang="en-US" sz="2800" dirty="0">
                <a:solidFill>
                  <a:schemeClr val="bg1"/>
                </a:solidFill>
              </a:rPr>
              <a:t>, or </a:t>
            </a:r>
            <a:r>
              <a:rPr lang="en-US" sz="2800" dirty="0">
                <a:solidFill>
                  <a:srgbClr val="FF0000"/>
                </a:solidFill>
              </a:rPr>
              <a:t>against me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01" name="Rectangle 108">
            <a:extLst>
              <a:ext uri="{FF2B5EF4-FFF2-40B4-BE49-F238E27FC236}">
                <a16:creationId xmlns:a16="http://schemas.microsoft.com/office/drawing/2014/main" id="{2FA95BB0-C65F-4540-837A-AE834D93A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640924"/>
            <a:ext cx="4130675" cy="3988476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302" name="Group 206">
            <a:extLst>
              <a:ext uri="{FF2B5EF4-FFF2-40B4-BE49-F238E27FC236}">
                <a16:creationId xmlns:a16="http://schemas.microsoft.com/office/drawing/2014/main" id="{E45F93B7-0D7B-4EEA-8BD5-81AC8F640C26}"/>
              </a:ext>
            </a:extLst>
          </p:cNvPr>
          <p:cNvGrpSpPr>
            <a:grpSpLocks/>
          </p:cNvGrpSpPr>
          <p:nvPr/>
        </p:nvGrpSpPr>
        <p:grpSpPr bwMode="auto">
          <a:xfrm>
            <a:off x="10221919" y="2813641"/>
            <a:ext cx="377857" cy="3710984"/>
            <a:chOff x="6671932" y="2813892"/>
            <a:chExt cx="378347" cy="3710389"/>
          </a:xfrm>
        </p:grpSpPr>
        <p:sp>
          <p:nvSpPr>
            <p:cNvPr id="303" name="AutoShape 124">
              <a:extLst>
                <a:ext uri="{FF2B5EF4-FFF2-40B4-BE49-F238E27FC236}">
                  <a16:creationId xmlns:a16="http://schemas.microsoft.com/office/drawing/2014/main" id="{42273411-9A17-4B56-B30A-F75D0CC56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1932" y="5805672"/>
              <a:ext cx="368810" cy="290052"/>
            </a:xfrm>
            <a:prstGeom prst="pentagon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304" name="AutoShape 151" descr="Purple mesh">
              <a:extLst>
                <a:ext uri="{FF2B5EF4-FFF2-40B4-BE49-F238E27FC236}">
                  <a16:creationId xmlns:a16="http://schemas.microsoft.com/office/drawing/2014/main" id="{D513E151-E524-4611-8933-5F47A5972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5600" y="5403686"/>
              <a:ext cx="295048" cy="290052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5" name="AutoShape 156">
              <a:extLst>
                <a:ext uri="{FF2B5EF4-FFF2-40B4-BE49-F238E27FC236}">
                  <a16:creationId xmlns:a16="http://schemas.microsoft.com/office/drawing/2014/main" id="{94F8F713-61E7-416B-ADD5-92C654D11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8333" y="4108147"/>
              <a:ext cx="295048" cy="290052"/>
            </a:xfrm>
            <a:prstGeom prst="octagon">
              <a:avLst>
                <a:gd name="adj" fmla="val 29287"/>
              </a:avLst>
            </a:prstGeom>
            <a:solidFill>
              <a:srgbClr val="66FF66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6" name="AutoShape 157" descr="Bouquet">
              <a:extLst>
                <a:ext uri="{FF2B5EF4-FFF2-40B4-BE49-F238E27FC236}">
                  <a16:creationId xmlns:a16="http://schemas.microsoft.com/office/drawing/2014/main" id="{1440714F-2C92-49AA-A57C-D945FE942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5600" y="4967103"/>
              <a:ext cx="295048" cy="290052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7" name="AutoShape 165">
              <a:extLst>
                <a:ext uri="{FF2B5EF4-FFF2-40B4-BE49-F238E27FC236}">
                  <a16:creationId xmlns:a16="http://schemas.microsoft.com/office/drawing/2014/main" id="{5433CEFC-CB05-4F12-A021-B1B861FF3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5600" y="6234229"/>
              <a:ext cx="295048" cy="290052"/>
            </a:xfrm>
            <a:prstGeom prst="plus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8" name="AutoShape 177">
              <a:extLst>
                <a:ext uri="{FF2B5EF4-FFF2-40B4-BE49-F238E27FC236}">
                  <a16:creationId xmlns:a16="http://schemas.microsoft.com/office/drawing/2014/main" id="{29C67517-04DE-426B-8832-4B0BE6B49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1469" y="3232071"/>
              <a:ext cx="368810" cy="290052"/>
            </a:xfrm>
            <a:prstGeom prst="pentagon">
              <a:avLst/>
            </a:prstGeom>
            <a:solidFill>
              <a:srgbClr val="66FF66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" name="AutoShape 189" descr="Brown marble">
              <a:extLst>
                <a:ext uri="{FF2B5EF4-FFF2-40B4-BE49-F238E27FC236}">
                  <a16:creationId xmlns:a16="http://schemas.microsoft.com/office/drawing/2014/main" id="{3B48D118-395D-487D-83A6-25A7A3B14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562" y="3665298"/>
              <a:ext cx="295048" cy="290052"/>
            </a:xfrm>
            <a:prstGeom prst="diamond">
              <a:avLst/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" name="AutoShape 200" descr="Pink tissue paper">
              <a:extLst>
                <a:ext uri="{FF2B5EF4-FFF2-40B4-BE49-F238E27FC236}">
                  <a16:creationId xmlns:a16="http://schemas.microsoft.com/office/drawing/2014/main" id="{C2569CE0-43A2-4D0D-BBC0-5527F838F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818" y="2813892"/>
              <a:ext cx="295048" cy="290052"/>
            </a:xfrm>
            <a:prstGeom prst="plus">
              <a:avLst>
                <a:gd name="adj" fmla="val 25000"/>
              </a:avLst>
            </a:prstGeom>
            <a:solidFill>
              <a:srgbClr val="00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11" name="Left Brace 310">
            <a:extLst>
              <a:ext uri="{FF2B5EF4-FFF2-40B4-BE49-F238E27FC236}">
                <a16:creationId xmlns:a16="http://schemas.microsoft.com/office/drawing/2014/main" id="{9CE6F030-15D2-4852-8ABD-4EEA1E6CCF78}"/>
              </a:ext>
            </a:extLst>
          </p:cNvPr>
          <p:cNvSpPr/>
          <p:nvPr/>
        </p:nvSpPr>
        <p:spPr>
          <a:xfrm>
            <a:off x="9613365" y="2743199"/>
            <a:ext cx="504212" cy="1764343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4A5CAFD5-6AF0-44E2-B64D-2D3747E9AC17}"/>
              </a:ext>
            </a:extLst>
          </p:cNvPr>
          <p:cNvSpPr txBox="1"/>
          <p:nvPr/>
        </p:nvSpPr>
        <p:spPr>
          <a:xfrm>
            <a:off x="7955703" y="2819400"/>
            <a:ext cx="159787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</a:rPr>
              <a:t>“For Me” with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</a:rPr>
              <a:t>What Intensity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649CB31C-CC47-4AAE-89FE-DFBF2DFCA03A}"/>
              </a:ext>
            </a:extLst>
          </p:cNvPr>
          <p:cNvSpPr txBox="1"/>
          <p:nvPr/>
        </p:nvSpPr>
        <p:spPr>
          <a:xfrm>
            <a:off x="10248875" y="2817797"/>
            <a:ext cx="36671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20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79C7B3A9-CF9C-450B-80D2-1A386C8213DF}"/>
              </a:ext>
            </a:extLst>
          </p:cNvPr>
          <p:cNvSpPr txBox="1"/>
          <p:nvPr/>
        </p:nvSpPr>
        <p:spPr>
          <a:xfrm>
            <a:off x="10239690" y="3254358"/>
            <a:ext cx="368300" cy="307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13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8D0BE25B-E580-47D5-876C-DDDDEE72217D}"/>
              </a:ext>
            </a:extLst>
          </p:cNvPr>
          <p:cNvSpPr txBox="1"/>
          <p:nvPr/>
        </p:nvSpPr>
        <p:spPr>
          <a:xfrm>
            <a:off x="10289533" y="4100648"/>
            <a:ext cx="2762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2</a:t>
            </a:r>
          </a:p>
        </p:txBody>
      </p:sp>
      <p:sp>
        <p:nvSpPr>
          <p:cNvPr id="316" name="AutoShape 16">
            <a:extLst>
              <a:ext uri="{FF2B5EF4-FFF2-40B4-BE49-F238E27FC236}">
                <a16:creationId xmlns:a16="http://schemas.microsoft.com/office/drawing/2014/main" id="{EBEBB52A-8A66-4FCE-8C95-E38D68F9D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7318" y="4539133"/>
            <a:ext cx="223837" cy="280988"/>
          </a:xfrm>
          <a:prstGeom prst="can">
            <a:avLst>
              <a:gd name="adj" fmla="val 3125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17" name="Left Brace 316">
            <a:extLst>
              <a:ext uri="{FF2B5EF4-FFF2-40B4-BE49-F238E27FC236}">
                <a16:creationId xmlns:a16="http://schemas.microsoft.com/office/drawing/2014/main" id="{EA32D614-4145-4546-AF03-7BB72A6A0238}"/>
              </a:ext>
            </a:extLst>
          </p:cNvPr>
          <p:cNvSpPr/>
          <p:nvPr/>
        </p:nvSpPr>
        <p:spPr>
          <a:xfrm>
            <a:off x="9636157" y="4957938"/>
            <a:ext cx="509556" cy="1628599"/>
          </a:xfrm>
          <a:prstGeom prst="lef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326F854E-048E-42F4-9CA0-F8CB8566E98C}"/>
              </a:ext>
            </a:extLst>
          </p:cNvPr>
          <p:cNvSpPr txBox="1"/>
          <p:nvPr/>
        </p:nvSpPr>
        <p:spPr>
          <a:xfrm>
            <a:off x="7815213" y="5906869"/>
            <a:ext cx="192937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</a:rPr>
              <a:t>“Against Me” with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</a:rPr>
              <a:t>What Intensity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E32E8A5D-724A-43DC-B10C-FDAFE5AD61D8}"/>
              </a:ext>
            </a:extLst>
          </p:cNvPr>
          <p:cNvSpPr txBox="1"/>
          <p:nvPr/>
        </p:nvSpPr>
        <p:spPr>
          <a:xfrm>
            <a:off x="10231438" y="6227763"/>
            <a:ext cx="368300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20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2F1E92DC-EECD-4F05-B6DF-5398A5528B45}"/>
              </a:ext>
            </a:extLst>
          </p:cNvPr>
          <p:cNvSpPr txBox="1"/>
          <p:nvPr/>
        </p:nvSpPr>
        <p:spPr>
          <a:xfrm>
            <a:off x="10232232" y="5821445"/>
            <a:ext cx="3667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13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9178C660-619F-471E-984B-16CA5E85C08D}"/>
              </a:ext>
            </a:extLst>
          </p:cNvPr>
          <p:cNvSpPr txBox="1"/>
          <p:nvPr/>
        </p:nvSpPr>
        <p:spPr>
          <a:xfrm>
            <a:off x="10289533" y="5398571"/>
            <a:ext cx="2762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7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E5E8B3B-3794-4207-B86D-F793B61C37D6}"/>
              </a:ext>
            </a:extLst>
          </p:cNvPr>
          <p:cNvSpPr txBox="1"/>
          <p:nvPr/>
        </p:nvSpPr>
        <p:spPr>
          <a:xfrm>
            <a:off x="10272948" y="4942805"/>
            <a:ext cx="2762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2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31682E49-51D4-42AB-B578-393CD32FDA90}"/>
              </a:ext>
            </a:extLst>
          </p:cNvPr>
          <p:cNvSpPr txBox="1"/>
          <p:nvPr/>
        </p:nvSpPr>
        <p:spPr>
          <a:xfrm>
            <a:off x="10277475" y="4547033"/>
            <a:ext cx="2762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0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4E6D9272-231C-4E57-BD60-823C01AA092F}"/>
              </a:ext>
            </a:extLst>
          </p:cNvPr>
          <p:cNvSpPr txBox="1"/>
          <p:nvPr/>
        </p:nvSpPr>
        <p:spPr>
          <a:xfrm>
            <a:off x="7798199" y="4191194"/>
            <a:ext cx="201529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FFFF00"/>
                </a:solidFill>
                <a:latin typeface="+mn-lt"/>
              </a:rPr>
              <a:t>Innocuous: Neither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FFFF00"/>
                </a:solidFill>
                <a:latin typeface="+mn-lt"/>
              </a:rPr>
              <a:t>“For Me” Nor 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rgbClr val="FFFF00"/>
                </a:solidFill>
                <a:latin typeface="+mn-lt"/>
              </a:rPr>
              <a:t>“Against Me”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DC32B27C-D7D0-41CD-B179-D123DA55C696}"/>
              </a:ext>
            </a:extLst>
          </p:cNvPr>
          <p:cNvSpPr txBox="1"/>
          <p:nvPr/>
        </p:nvSpPr>
        <p:spPr>
          <a:xfrm>
            <a:off x="10301743" y="3667073"/>
            <a:ext cx="2762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n-lt"/>
              </a:rPr>
              <a:t>7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D70C96CB-930E-41B8-B4B2-45F870242B92}"/>
              </a:ext>
            </a:extLst>
          </p:cNvPr>
          <p:cNvSpPr txBox="1"/>
          <p:nvPr/>
        </p:nvSpPr>
        <p:spPr>
          <a:xfrm>
            <a:off x="10727313" y="3225390"/>
            <a:ext cx="85792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bg1"/>
                </a:solidFill>
                <a:latin typeface="+mn-lt"/>
              </a:rPr>
              <a:t>golfing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C4682289-0B7C-42BA-A81E-ED2B507D101C}"/>
              </a:ext>
            </a:extLst>
          </p:cNvPr>
          <p:cNvSpPr txBox="1"/>
          <p:nvPr/>
        </p:nvSpPr>
        <p:spPr>
          <a:xfrm>
            <a:off x="10681117" y="4074345"/>
            <a:ext cx="10695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bg1"/>
                </a:solidFill>
                <a:latin typeface="+mn-lt"/>
              </a:rPr>
              <a:t>marriage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3D41682D-A071-4C12-B485-5EB15E6D5DE1}"/>
              </a:ext>
            </a:extLst>
          </p:cNvPr>
          <p:cNvSpPr txBox="1"/>
          <p:nvPr/>
        </p:nvSpPr>
        <p:spPr>
          <a:xfrm>
            <a:off x="10589923" y="5392737"/>
            <a:ext cx="123944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bg1"/>
                </a:solidFill>
                <a:latin typeface="+mn-lt"/>
              </a:rPr>
              <a:t>immorality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876E1606-251E-4505-933F-D87473A96685}"/>
              </a:ext>
            </a:extLst>
          </p:cNvPr>
          <p:cNvSpPr txBox="1"/>
          <p:nvPr/>
        </p:nvSpPr>
        <p:spPr>
          <a:xfrm>
            <a:off x="10712246" y="6224588"/>
            <a:ext cx="99418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b="1" i="1" dirty="0">
                <a:solidFill>
                  <a:schemeClr val="bg1"/>
                </a:solidFill>
                <a:latin typeface="+mn-lt"/>
              </a:rPr>
              <a:t>smoking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3A7FB745-C6A6-441E-8459-A7C1B0B7EBC5}"/>
              </a:ext>
            </a:extLst>
          </p:cNvPr>
          <p:cNvSpPr txBox="1"/>
          <p:nvPr/>
        </p:nvSpPr>
        <p:spPr>
          <a:xfrm>
            <a:off x="8141962" y="3369399"/>
            <a:ext cx="125867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FF00"/>
                </a:solidFill>
                <a:latin typeface="+mn-lt"/>
              </a:rPr>
              <a:t>GOOD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49413190-534D-4FE4-8C6B-4CE239D843FA}"/>
              </a:ext>
            </a:extLst>
          </p:cNvPr>
          <p:cNvSpPr txBox="1"/>
          <p:nvPr/>
        </p:nvSpPr>
        <p:spPr>
          <a:xfrm>
            <a:off x="8351235" y="5433445"/>
            <a:ext cx="90922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</a:rPr>
              <a:t>EVIL</a:t>
            </a:r>
          </a:p>
        </p:txBody>
      </p:sp>
    </p:spTree>
    <p:extLst>
      <p:ext uri="{BB962C8B-B14F-4D97-AF65-F5344CB8AC3E}">
        <p14:creationId xmlns:p14="http://schemas.microsoft.com/office/powerpoint/2010/main" val="380448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" grpId="0"/>
      <p:bldP spid="327" grpId="0"/>
      <p:bldP spid="328" grpId="0"/>
      <p:bldP spid="329" grpId="0"/>
      <p:bldP spid="330" grpId="0"/>
      <p:bldP spid="3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5</a:t>
            </a:fld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F1AB16A-CBBF-4194-B60C-A274CBAD0E04}"/>
              </a:ext>
            </a:extLst>
          </p:cNvPr>
          <p:cNvGrpSpPr/>
          <p:nvPr/>
        </p:nvGrpSpPr>
        <p:grpSpPr>
          <a:xfrm>
            <a:off x="4999038" y="2447131"/>
            <a:ext cx="2138362" cy="2147887"/>
            <a:chOff x="6243638" y="2500313"/>
            <a:chExt cx="2138362" cy="2147887"/>
          </a:xfrm>
        </p:grpSpPr>
        <p:sp>
          <p:nvSpPr>
            <p:cNvPr id="20" name="AutoShape 68">
              <a:extLst>
                <a:ext uri="{FF2B5EF4-FFF2-40B4-BE49-F238E27FC236}">
                  <a16:creationId xmlns:a16="http://schemas.microsoft.com/office/drawing/2014/main" id="{D145E4E4-3289-4FB4-B86D-872CD1288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3638" y="2500313"/>
              <a:ext cx="2138362" cy="2147887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58D5383-7698-4E23-A01E-E7FDE5F03726}"/>
                </a:ext>
              </a:extLst>
            </p:cNvPr>
            <p:cNvSpPr txBox="1"/>
            <p:nvPr/>
          </p:nvSpPr>
          <p:spPr>
            <a:xfrm>
              <a:off x="6915150" y="2601913"/>
              <a:ext cx="868363" cy="1862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1500" dirty="0">
                  <a:solidFill>
                    <a:srgbClr val="FFFF00"/>
                  </a:solidFill>
                  <a:latin typeface="+mn-lt"/>
                </a:rPr>
                <a:t>?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E8ECAE2-1D31-4C25-BE69-944E793B29CA}"/>
              </a:ext>
            </a:extLst>
          </p:cNvPr>
          <p:cNvSpPr txBox="1"/>
          <p:nvPr/>
        </p:nvSpPr>
        <p:spPr>
          <a:xfrm>
            <a:off x="2517775" y="457200"/>
            <a:ext cx="1641475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THINKING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(Identify)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203139-49C4-4DEE-9B2B-B3312C7911FA}"/>
              </a:ext>
            </a:extLst>
          </p:cNvPr>
          <p:cNvSpPr txBox="1"/>
          <p:nvPr/>
        </p:nvSpPr>
        <p:spPr>
          <a:xfrm>
            <a:off x="5241925" y="457200"/>
            <a:ext cx="1646238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VALUING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So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(Evaluate)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B18FC7-356D-4E26-95B5-E7D36F69FD26}"/>
              </a:ext>
            </a:extLst>
          </p:cNvPr>
          <p:cNvSpPr txBox="1"/>
          <p:nvPr/>
        </p:nvSpPr>
        <p:spPr>
          <a:xfrm>
            <a:off x="7861416" y="458788"/>
            <a:ext cx="1906356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ACTING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Now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(Actuate)</a:t>
            </a:r>
          </a:p>
        </p:txBody>
      </p:sp>
      <p:sp>
        <p:nvSpPr>
          <p:cNvPr id="25" name="AutoShape 68">
            <a:extLst>
              <a:ext uri="{FF2B5EF4-FFF2-40B4-BE49-F238E27FC236}">
                <a16:creationId xmlns:a16="http://schemas.microsoft.com/office/drawing/2014/main" id="{BC94E0B2-A1C5-4966-8BE8-D8E54E7F4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2451100"/>
            <a:ext cx="2138362" cy="214788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26" name="Picture 2" descr="http://www.panteraguns.com/widgets/revolvers_rossi352.jpg">
            <a:extLst>
              <a:ext uri="{FF2B5EF4-FFF2-40B4-BE49-F238E27FC236}">
                <a16:creationId xmlns:a16="http://schemas.microsoft.com/office/drawing/2014/main" id="{AFA68493-48EC-402B-A8AE-0565A89A6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50" y="2984500"/>
            <a:ext cx="1524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16">
            <a:extLst>
              <a:ext uri="{FF2B5EF4-FFF2-40B4-BE49-F238E27FC236}">
                <a16:creationId xmlns:a16="http://schemas.microsoft.com/office/drawing/2014/main" id="{BF8154CC-71A9-41B2-BE70-5104D3254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81600"/>
            <a:ext cx="8077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chemeClr val="bg1"/>
                </a:solidFill>
                <a:latin typeface="+mn-lt"/>
                <a:cs typeface="Arial" charset="0"/>
              </a:rPr>
              <a:t>Is owning a gun a good thing or a bad thing?</a:t>
            </a:r>
          </a:p>
          <a:p>
            <a:pPr algn="ctr" eaLnBrk="1" hangingPunct="1">
              <a:defRPr/>
            </a:pPr>
            <a:r>
              <a:rPr lang="en-US" sz="3200" i="1" dirty="0">
                <a:solidFill>
                  <a:schemeClr val="bg1"/>
                </a:solidFill>
                <a:latin typeface="+mn-lt"/>
                <a:cs typeface="Arial" charset="0"/>
              </a:rPr>
              <a:t>Is it of value to me or of no value to me?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91D77F5-F264-4A3F-A63F-756EEF6FAFB8}"/>
              </a:ext>
            </a:extLst>
          </p:cNvPr>
          <p:cNvGrpSpPr/>
          <p:nvPr/>
        </p:nvGrpSpPr>
        <p:grpSpPr>
          <a:xfrm>
            <a:off x="7735888" y="2500313"/>
            <a:ext cx="2138362" cy="2147887"/>
            <a:chOff x="6243638" y="2500313"/>
            <a:chExt cx="2138362" cy="2147887"/>
          </a:xfrm>
        </p:grpSpPr>
        <p:sp>
          <p:nvSpPr>
            <p:cNvPr id="29" name="AutoShape 68">
              <a:extLst>
                <a:ext uri="{FF2B5EF4-FFF2-40B4-BE49-F238E27FC236}">
                  <a16:creationId xmlns:a16="http://schemas.microsoft.com/office/drawing/2014/main" id="{3097DF93-FE07-4E51-A05C-CADB631E3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3638" y="2500313"/>
              <a:ext cx="2138362" cy="2147887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0E585AD-E523-466A-B5DC-AD847A964F83}"/>
                </a:ext>
              </a:extLst>
            </p:cNvPr>
            <p:cNvSpPr txBox="1"/>
            <p:nvPr/>
          </p:nvSpPr>
          <p:spPr>
            <a:xfrm>
              <a:off x="6915150" y="2601913"/>
              <a:ext cx="868363" cy="1862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1500" dirty="0">
                  <a:solidFill>
                    <a:srgbClr val="FFFF00"/>
                  </a:solidFill>
                  <a:latin typeface="+mn-lt"/>
                </a:rPr>
                <a:t>?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C23D3740-4ACA-4504-B1E8-9AFD3D1EBEBD}"/>
              </a:ext>
            </a:extLst>
          </p:cNvPr>
          <p:cNvSpPr txBox="1"/>
          <p:nvPr/>
        </p:nvSpPr>
        <p:spPr>
          <a:xfrm>
            <a:off x="2904330" y="2643891"/>
            <a:ext cx="868363" cy="1862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1500" dirty="0">
                <a:solidFill>
                  <a:srgbClr val="FFFF00"/>
                </a:solidFill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739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E60896-AA54-447E-A5A8-48B42FD13632}"/>
              </a:ext>
            </a:extLst>
          </p:cNvPr>
          <p:cNvSpPr txBox="1"/>
          <p:nvPr/>
        </p:nvSpPr>
        <p:spPr>
          <a:xfrm>
            <a:off x="2549525" y="457200"/>
            <a:ext cx="1641475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THINKING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(Identify)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B5476D-37DE-495E-891D-D055C32481E4}"/>
              </a:ext>
            </a:extLst>
          </p:cNvPr>
          <p:cNvSpPr txBox="1"/>
          <p:nvPr/>
        </p:nvSpPr>
        <p:spPr>
          <a:xfrm>
            <a:off x="5273675" y="457200"/>
            <a:ext cx="1646238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VALUING</a:t>
            </a:r>
          </a:p>
          <a:p>
            <a:pPr algn="ctr" eaLnBrk="1" hangingPunct="1">
              <a:defRPr/>
            </a:pPr>
            <a:endParaRPr lang="en-US" sz="2000" dirty="0">
              <a:solidFill>
                <a:srgbClr val="00FF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So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(Evaluate)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5D74C6-5908-4675-8CDC-FC151D36F4D8}"/>
              </a:ext>
            </a:extLst>
          </p:cNvPr>
          <p:cNvSpPr txBox="1"/>
          <p:nvPr/>
        </p:nvSpPr>
        <p:spPr>
          <a:xfrm>
            <a:off x="7893166" y="458788"/>
            <a:ext cx="1906356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ACTING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Now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(Actuate)</a:t>
            </a:r>
          </a:p>
        </p:txBody>
      </p:sp>
      <p:sp>
        <p:nvSpPr>
          <p:cNvPr id="25" name="AutoShape 68">
            <a:extLst>
              <a:ext uri="{FF2B5EF4-FFF2-40B4-BE49-F238E27FC236}">
                <a16:creationId xmlns:a16="http://schemas.microsoft.com/office/drawing/2014/main" id="{DDDDABF6-95EF-4970-8648-71C8B8B37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888" y="2451100"/>
            <a:ext cx="2138362" cy="214788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6" name="AutoShape 68">
            <a:extLst>
              <a:ext uri="{FF2B5EF4-FFF2-40B4-BE49-F238E27FC236}">
                <a16:creationId xmlns:a16="http://schemas.microsoft.com/office/drawing/2014/main" id="{6682C786-5119-4A8B-AEA9-B4A0398EB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446338"/>
            <a:ext cx="2138363" cy="21494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27" name="Picture 2" descr="http://www.panteraguns.com/widgets/revolvers_rossi352.jpg">
            <a:extLst>
              <a:ext uri="{FF2B5EF4-FFF2-40B4-BE49-F238E27FC236}">
                <a16:creationId xmlns:a16="http://schemas.microsoft.com/office/drawing/2014/main" id="{86A2408C-26C9-4E60-BF93-F063D9515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984500"/>
            <a:ext cx="1524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FE903CE2-6268-427F-B6A5-E83FAC10BF07}"/>
              </a:ext>
            </a:extLst>
          </p:cNvPr>
          <p:cNvGrpSpPr>
            <a:grpSpLocks/>
          </p:cNvGrpSpPr>
          <p:nvPr/>
        </p:nvGrpSpPr>
        <p:grpSpPr bwMode="auto">
          <a:xfrm>
            <a:off x="5224463" y="2984500"/>
            <a:ext cx="1755775" cy="1295400"/>
            <a:chOff x="3700144" y="2984202"/>
            <a:chExt cx="1756443" cy="1295400"/>
          </a:xfrm>
        </p:grpSpPr>
        <p:pic>
          <p:nvPicPr>
            <p:cNvPr id="29" name="Picture 2" descr="http://www.panteraguns.com/widgets/revolvers_rossi352.jpg">
              <a:extLst>
                <a:ext uri="{FF2B5EF4-FFF2-40B4-BE49-F238E27FC236}">
                  <a16:creationId xmlns:a16="http://schemas.microsoft.com/office/drawing/2014/main" id="{A959BD50-FC5C-48F4-BF6C-50106F88C9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9233" y="3517602"/>
              <a:ext cx="103897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81E86AD-6AD4-4903-8ED5-5C7950EDA278}"/>
                </a:ext>
              </a:extLst>
            </p:cNvPr>
            <p:cNvSpPr txBox="1"/>
            <p:nvPr/>
          </p:nvSpPr>
          <p:spPr>
            <a:xfrm>
              <a:off x="3700144" y="2984202"/>
              <a:ext cx="1756443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2400" dirty="0">
                  <a:latin typeface="+mn-lt"/>
                </a:rPr>
                <a:t>Self-Defense</a:t>
              </a:r>
            </a:p>
          </p:txBody>
        </p:sp>
      </p:grpSp>
      <p:sp>
        <p:nvSpPr>
          <p:cNvPr id="31" name="TextBox 16">
            <a:extLst>
              <a:ext uri="{FF2B5EF4-FFF2-40B4-BE49-F238E27FC236}">
                <a16:creationId xmlns:a16="http://schemas.microsoft.com/office/drawing/2014/main" id="{447D171B-52CA-4FFC-A34B-0FC4A97A3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150" y="5181600"/>
            <a:ext cx="8077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chemeClr val="bg1"/>
                </a:solidFill>
                <a:latin typeface="+mn-lt"/>
                <a:cs typeface="Arial" charset="0"/>
              </a:rPr>
              <a:t>Owning a gun is a good thing and is of</a:t>
            </a:r>
          </a:p>
          <a:p>
            <a:pPr algn="ctr" eaLnBrk="1" hangingPunct="1">
              <a:defRPr/>
            </a:pPr>
            <a:r>
              <a:rPr lang="en-US" sz="3200" dirty="0">
                <a:solidFill>
                  <a:schemeClr val="bg1"/>
                </a:solidFill>
                <a:latin typeface="+mn-lt"/>
                <a:cs typeface="Arial" charset="0"/>
              </a:rPr>
              <a:t>value to me for purposes of self-defense.</a:t>
            </a:r>
          </a:p>
        </p:txBody>
      </p:sp>
      <p:sp>
        <p:nvSpPr>
          <p:cNvPr id="32" name="AutoShape 68">
            <a:extLst>
              <a:ext uri="{FF2B5EF4-FFF2-40B4-BE49-F238E27FC236}">
                <a16:creationId xmlns:a16="http://schemas.microsoft.com/office/drawing/2014/main" id="{7CAC8C99-0265-4879-9AA8-0B84874FF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500313"/>
            <a:ext cx="2138363" cy="2147887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899CD38-B57F-4D2E-AA40-85B76CB20257}"/>
              </a:ext>
            </a:extLst>
          </p:cNvPr>
          <p:cNvSpPr txBox="1"/>
          <p:nvPr/>
        </p:nvSpPr>
        <p:spPr>
          <a:xfrm>
            <a:off x="8439150" y="2601913"/>
            <a:ext cx="868363" cy="1862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1500" dirty="0">
                <a:solidFill>
                  <a:srgbClr val="FFFF00"/>
                </a:solidFill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775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7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27767A-B024-400B-8576-2D6E354633BD}"/>
              </a:ext>
            </a:extLst>
          </p:cNvPr>
          <p:cNvSpPr txBox="1"/>
          <p:nvPr/>
        </p:nvSpPr>
        <p:spPr>
          <a:xfrm>
            <a:off x="2549525" y="457200"/>
            <a:ext cx="1641475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THINKING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(Identify)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FFA892-BCC6-4497-B070-2B8446A8FDF0}"/>
              </a:ext>
            </a:extLst>
          </p:cNvPr>
          <p:cNvSpPr txBox="1"/>
          <p:nvPr/>
        </p:nvSpPr>
        <p:spPr>
          <a:xfrm>
            <a:off x="5273675" y="457200"/>
            <a:ext cx="1646238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VALUING</a:t>
            </a:r>
          </a:p>
          <a:p>
            <a:pPr algn="ctr" eaLnBrk="1" hangingPunct="1">
              <a:defRPr/>
            </a:pPr>
            <a:endParaRPr lang="en-US" sz="2000" dirty="0">
              <a:solidFill>
                <a:srgbClr val="00FF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So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(Evaluate)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D3A63C-C25C-4B8C-A08E-E55AC3C3720F}"/>
              </a:ext>
            </a:extLst>
          </p:cNvPr>
          <p:cNvSpPr txBox="1"/>
          <p:nvPr/>
        </p:nvSpPr>
        <p:spPr>
          <a:xfrm>
            <a:off x="7893166" y="458788"/>
            <a:ext cx="1906356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ACTING</a:t>
            </a:r>
          </a:p>
          <a:p>
            <a:pPr algn="ctr" eaLnBrk="1" hangingPunct="1">
              <a:defRPr/>
            </a:pPr>
            <a:endParaRPr lang="en-US" sz="2000" dirty="0">
              <a:solidFill>
                <a:srgbClr val="00FF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Now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00FF00"/>
                </a:solidFill>
                <a:latin typeface="+mn-lt"/>
              </a:rPr>
              <a:t>(Actuate)</a:t>
            </a:r>
          </a:p>
        </p:txBody>
      </p:sp>
      <p:sp>
        <p:nvSpPr>
          <p:cNvPr id="12" name="AutoShape 68">
            <a:extLst>
              <a:ext uri="{FF2B5EF4-FFF2-40B4-BE49-F238E27FC236}">
                <a16:creationId xmlns:a16="http://schemas.microsoft.com/office/drawing/2014/main" id="{67283995-8ED0-42E0-BF4B-E405A8B52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888" y="2451100"/>
            <a:ext cx="2138362" cy="214788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AutoShape 68">
            <a:extLst>
              <a:ext uri="{FF2B5EF4-FFF2-40B4-BE49-F238E27FC236}">
                <a16:creationId xmlns:a16="http://schemas.microsoft.com/office/drawing/2014/main" id="{4B4DD8A2-6087-4E49-839B-AA897C7DF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446338"/>
            <a:ext cx="2138363" cy="21494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4" name="Picture 2" descr="http://www.panteraguns.com/widgets/revolvers_rossi352.jpg">
            <a:extLst>
              <a:ext uri="{FF2B5EF4-FFF2-40B4-BE49-F238E27FC236}">
                <a16:creationId xmlns:a16="http://schemas.microsoft.com/office/drawing/2014/main" id="{348591D8-58DB-48E1-841C-B1DBA7285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984500"/>
            <a:ext cx="1524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27">
            <a:extLst>
              <a:ext uri="{FF2B5EF4-FFF2-40B4-BE49-F238E27FC236}">
                <a16:creationId xmlns:a16="http://schemas.microsoft.com/office/drawing/2014/main" id="{FFE26C67-AAA7-4258-B775-BBFB2CF9C614}"/>
              </a:ext>
            </a:extLst>
          </p:cNvPr>
          <p:cNvGrpSpPr>
            <a:grpSpLocks/>
          </p:cNvGrpSpPr>
          <p:nvPr/>
        </p:nvGrpSpPr>
        <p:grpSpPr bwMode="auto">
          <a:xfrm>
            <a:off x="5224463" y="2984500"/>
            <a:ext cx="1755775" cy="1295400"/>
            <a:chOff x="3700144" y="2984202"/>
            <a:chExt cx="1756443" cy="1295400"/>
          </a:xfrm>
        </p:grpSpPr>
        <p:pic>
          <p:nvPicPr>
            <p:cNvPr id="16" name="Picture 2" descr="http://www.panteraguns.com/widgets/revolvers_rossi352.jpg">
              <a:extLst>
                <a:ext uri="{FF2B5EF4-FFF2-40B4-BE49-F238E27FC236}">
                  <a16:creationId xmlns:a16="http://schemas.microsoft.com/office/drawing/2014/main" id="{65620A67-228F-4C4A-86FD-B0554FF5DA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9233" y="3517602"/>
              <a:ext cx="103897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B2A8B9D-BF4F-4785-86D5-FA608E27AD20}"/>
                </a:ext>
              </a:extLst>
            </p:cNvPr>
            <p:cNvSpPr txBox="1"/>
            <p:nvPr/>
          </p:nvSpPr>
          <p:spPr>
            <a:xfrm>
              <a:off x="3700144" y="2984202"/>
              <a:ext cx="1756443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2400" dirty="0">
                  <a:latin typeface="+mn-lt"/>
                </a:rPr>
                <a:t>Self-Defense</a:t>
              </a:r>
            </a:p>
          </p:txBody>
        </p:sp>
      </p:grpSp>
      <p:sp>
        <p:nvSpPr>
          <p:cNvPr id="18" name="TextBox 16">
            <a:extLst>
              <a:ext uri="{FF2B5EF4-FFF2-40B4-BE49-F238E27FC236}">
                <a16:creationId xmlns:a16="http://schemas.microsoft.com/office/drawing/2014/main" id="{45417097-907E-4BAA-9322-8AC7F025B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150" y="5181600"/>
            <a:ext cx="8077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00FF00"/>
                </a:solidFill>
                <a:latin typeface="+mn-lt"/>
                <a:cs typeface="Arial" charset="0"/>
              </a:rPr>
              <a:t>Values</a:t>
            </a:r>
            <a:r>
              <a:rPr lang="en-US" sz="3200" dirty="0">
                <a:solidFill>
                  <a:schemeClr val="bg1"/>
                </a:solidFill>
                <a:latin typeface="+mn-lt"/>
                <a:cs typeface="Arial" charset="0"/>
              </a:rPr>
              <a:t> are that which</a:t>
            </a:r>
          </a:p>
          <a:p>
            <a:pPr algn="ctr" eaLnBrk="1" hangingPunct="1">
              <a:defRPr/>
            </a:pPr>
            <a:r>
              <a:rPr lang="en-US" sz="3200" dirty="0">
                <a:solidFill>
                  <a:schemeClr val="bg1"/>
                </a:solidFill>
                <a:latin typeface="+mn-lt"/>
                <a:cs typeface="Arial" charset="0"/>
              </a:rPr>
              <a:t>we act to gain and/or keep</a:t>
            </a:r>
          </a:p>
        </p:txBody>
      </p:sp>
      <p:sp>
        <p:nvSpPr>
          <p:cNvPr id="19" name="AutoShape 68">
            <a:extLst>
              <a:ext uri="{FF2B5EF4-FFF2-40B4-BE49-F238E27FC236}">
                <a16:creationId xmlns:a16="http://schemas.microsoft.com/office/drawing/2014/main" id="{99DBB415-B4DA-4C9A-AD84-A7708F87F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38" y="2498725"/>
            <a:ext cx="2138362" cy="21494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grpSp>
        <p:nvGrpSpPr>
          <p:cNvPr id="20" name="Group 28">
            <a:extLst>
              <a:ext uri="{FF2B5EF4-FFF2-40B4-BE49-F238E27FC236}">
                <a16:creationId xmlns:a16="http://schemas.microsoft.com/office/drawing/2014/main" id="{B184A2C0-6EA2-44E1-B754-FC719046CCA3}"/>
              </a:ext>
            </a:extLst>
          </p:cNvPr>
          <p:cNvGrpSpPr>
            <a:grpSpLocks/>
          </p:cNvGrpSpPr>
          <p:nvPr/>
        </p:nvGrpSpPr>
        <p:grpSpPr bwMode="auto">
          <a:xfrm>
            <a:off x="8223250" y="2984500"/>
            <a:ext cx="1241425" cy="1295400"/>
            <a:chOff x="6698956" y="2984202"/>
            <a:chExt cx="1241045" cy="1295400"/>
          </a:xfrm>
        </p:grpSpPr>
        <p:pic>
          <p:nvPicPr>
            <p:cNvPr id="21" name="Picture 2" descr="http://www.panteraguns.com/widgets/revolvers_rossi352.jpg">
              <a:extLst>
                <a:ext uri="{FF2B5EF4-FFF2-40B4-BE49-F238E27FC236}">
                  <a16:creationId xmlns:a16="http://schemas.microsoft.com/office/drawing/2014/main" id="{4741442F-C57B-4748-8251-B04BCC4AD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0347" y="3517602"/>
              <a:ext cx="103897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91F5B0B-73E3-4662-A609-30A2DA1E113F}"/>
                </a:ext>
              </a:extLst>
            </p:cNvPr>
            <p:cNvSpPr txBox="1"/>
            <p:nvPr/>
          </p:nvSpPr>
          <p:spPr>
            <a:xfrm>
              <a:off x="6698956" y="2984202"/>
              <a:ext cx="1241045" cy="4619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2400" dirty="0">
                  <a:latin typeface="+mn-lt"/>
                </a:rPr>
                <a:t>Buy One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9829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AA2FB6-46EC-4FE5-971A-D4719C0F6764}"/>
              </a:ext>
            </a:extLst>
          </p:cNvPr>
          <p:cNvSpPr txBox="1"/>
          <p:nvPr/>
        </p:nvSpPr>
        <p:spPr>
          <a:xfrm>
            <a:off x="2517775" y="457200"/>
            <a:ext cx="1641475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THINKING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(Identify)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88E22D-828B-438E-BFD0-EB7ABCB84306}"/>
              </a:ext>
            </a:extLst>
          </p:cNvPr>
          <p:cNvSpPr txBox="1"/>
          <p:nvPr/>
        </p:nvSpPr>
        <p:spPr>
          <a:xfrm>
            <a:off x="5241925" y="457200"/>
            <a:ext cx="1646238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VALUING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So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(Evaluate)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594D96-F4E1-4EEE-981F-501E6BED5E25}"/>
              </a:ext>
            </a:extLst>
          </p:cNvPr>
          <p:cNvSpPr txBox="1"/>
          <p:nvPr/>
        </p:nvSpPr>
        <p:spPr>
          <a:xfrm>
            <a:off x="7861416" y="458788"/>
            <a:ext cx="1906356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ACTING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Now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(Actuate)</a:t>
            </a:r>
          </a:p>
        </p:txBody>
      </p:sp>
      <p:sp>
        <p:nvSpPr>
          <p:cNvPr id="8" name="AutoShape 68">
            <a:extLst>
              <a:ext uri="{FF2B5EF4-FFF2-40B4-BE49-F238E27FC236}">
                <a16:creationId xmlns:a16="http://schemas.microsoft.com/office/drawing/2014/main" id="{182E3F5F-B909-4DE6-843D-3FEACBE2A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2451100"/>
            <a:ext cx="2138362" cy="214788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8286046E-4C2C-4772-9765-535047AAC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2711450"/>
            <a:ext cx="125730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6">
            <a:extLst>
              <a:ext uri="{FF2B5EF4-FFF2-40B4-BE49-F238E27FC236}">
                <a16:creationId xmlns:a16="http://schemas.microsoft.com/office/drawing/2014/main" id="{0730A374-C37D-4AF2-9749-2332F8C18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81600"/>
            <a:ext cx="8077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chemeClr val="bg1"/>
                </a:solidFill>
                <a:latin typeface="+mn-lt"/>
                <a:cs typeface="Arial" charset="0"/>
              </a:rPr>
              <a:t>Is hiring a clown a good thing or a bad thing?</a:t>
            </a:r>
          </a:p>
          <a:p>
            <a:pPr algn="ctr" eaLnBrk="1" hangingPunct="1">
              <a:defRPr/>
            </a:pPr>
            <a:r>
              <a:rPr lang="en-US" sz="3200" i="1" dirty="0">
                <a:solidFill>
                  <a:schemeClr val="bg1"/>
                </a:solidFill>
                <a:latin typeface="+mn-lt"/>
                <a:cs typeface="Arial" charset="0"/>
              </a:rPr>
              <a:t>Is it of value to me or of no value to me?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D14148-A2E2-41C8-A721-ECD0B5844E9F}"/>
              </a:ext>
            </a:extLst>
          </p:cNvPr>
          <p:cNvSpPr txBox="1"/>
          <p:nvPr/>
        </p:nvSpPr>
        <p:spPr>
          <a:xfrm>
            <a:off x="5627688" y="2600325"/>
            <a:ext cx="184731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1500" dirty="0">
              <a:solidFill>
                <a:srgbClr val="00FF00"/>
              </a:solidFill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99FB0A-C10A-4FB5-A725-93E33BDEA1F8}"/>
              </a:ext>
            </a:extLst>
          </p:cNvPr>
          <p:cNvSpPr txBox="1"/>
          <p:nvPr/>
        </p:nvSpPr>
        <p:spPr>
          <a:xfrm>
            <a:off x="2878137" y="2600326"/>
            <a:ext cx="868363" cy="1862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1500" dirty="0">
                <a:solidFill>
                  <a:srgbClr val="FFFF00"/>
                </a:solidFill>
                <a:latin typeface="+mn-lt"/>
              </a:rPr>
              <a:t>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8B8F1E8-88DB-44D3-A86F-90F5443AF994}"/>
              </a:ext>
            </a:extLst>
          </p:cNvPr>
          <p:cNvGrpSpPr/>
          <p:nvPr/>
        </p:nvGrpSpPr>
        <p:grpSpPr>
          <a:xfrm>
            <a:off x="7721600" y="2354263"/>
            <a:ext cx="2138363" cy="2149475"/>
            <a:chOff x="6229350" y="2354263"/>
            <a:chExt cx="2138363" cy="2149475"/>
          </a:xfrm>
        </p:grpSpPr>
        <p:sp>
          <p:nvSpPr>
            <p:cNvPr id="15" name="AutoShape 68">
              <a:extLst>
                <a:ext uri="{FF2B5EF4-FFF2-40B4-BE49-F238E27FC236}">
                  <a16:creationId xmlns:a16="http://schemas.microsoft.com/office/drawing/2014/main" id="{01CCC7B9-251D-4D9E-A2B2-B5C0A1B2B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9350" y="2354263"/>
              <a:ext cx="2138363" cy="2149475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76AA323-CBAB-45F4-8493-963B1D83423B}"/>
                </a:ext>
              </a:extLst>
            </p:cNvPr>
            <p:cNvSpPr txBox="1"/>
            <p:nvPr/>
          </p:nvSpPr>
          <p:spPr>
            <a:xfrm>
              <a:off x="6915150" y="2601913"/>
              <a:ext cx="868363" cy="1862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1500" dirty="0">
                  <a:solidFill>
                    <a:srgbClr val="FFFF00"/>
                  </a:solidFill>
                  <a:latin typeface="+mn-lt"/>
                </a:rPr>
                <a:t>?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7C841E0-BEC9-428A-913C-270F0061DB74}"/>
              </a:ext>
            </a:extLst>
          </p:cNvPr>
          <p:cNvGrpSpPr/>
          <p:nvPr/>
        </p:nvGrpSpPr>
        <p:grpSpPr>
          <a:xfrm>
            <a:off x="4921250" y="2346325"/>
            <a:ext cx="2138363" cy="2149475"/>
            <a:chOff x="6229350" y="2354263"/>
            <a:chExt cx="2138363" cy="2149475"/>
          </a:xfrm>
        </p:grpSpPr>
        <p:sp>
          <p:nvSpPr>
            <p:cNvPr id="18" name="AutoShape 68">
              <a:extLst>
                <a:ext uri="{FF2B5EF4-FFF2-40B4-BE49-F238E27FC236}">
                  <a16:creationId xmlns:a16="http://schemas.microsoft.com/office/drawing/2014/main" id="{7F239CE1-5A04-4C8B-A702-29AEE11CB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9350" y="2354263"/>
              <a:ext cx="2138363" cy="2149475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571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E3EC5BD-13E7-4FF6-8DFA-9D7996FD3A76}"/>
                </a:ext>
              </a:extLst>
            </p:cNvPr>
            <p:cNvSpPr txBox="1"/>
            <p:nvPr/>
          </p:nvSpPr>
          <p:spPr>
            <a:xfrm>
              <a:off x="6915150" y="2601913"/>
              <a:ext cx="868363" cy="1862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1500" dirty="0">
                  <a:solidFill>
                    <a:srgbClr val="FFFF00"/>
                  </a:solidFill>
                  <a:latin typeface="+mn-lt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030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9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13CEA2-BA9F-4BB2-BF3D-7192A9AA56A4}"/>
              </a:ext>
            </a:extLst>
          </p:cNvPr>
          <p:cNvSpPr txBox="1"/>
          <p:nvPr/>
        </p:nvSpPr>
        <p:spPr>
          <a:xfrm>
            <a:off x="2549525" y="457200"/>
            <a:ext cx="1641475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THINKING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(Identify)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9912B7-A766-493A-980E-AE93BB61F917}"/>
              </a:ext>
            </a:extLst>
          </p:cNvPr>
          <p:cNvSpPr txBox="1"/>
          <p:nvPr/>
        </p:nvSpPr>
        <p:spPr>
          <a:xfrm>
            <a:off x="5273675" y="457200"/>
            <a:ext cx="1646238" cy="16922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VALUING</a:t>
            </a:r>
          </a:p>
          <a:p>
            <a:pPr algn="ctr" eaLnBrk="1" hangingPunct="1">
              <a:defRPr/>
            </a:pP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So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(Evaluate)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5E12A9-9737-4541-AD1C-3CF1648373D1}"/>
              </a:ext>
            </a:extLst>
          </p:cNvPr>
          <p:cNvSpPr txBox="1"/>
          <p:nvPr/>
        </p:nvSpPr>
        <p:spPr>
          <a:xfrm>
            <a:off x="7893166" y="458788"/>
            <a:ext cx="1906356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ACTING</a:t>
            </a:r>
          </a:p>
          <a:p>
            <a:pPr algn="ctr" eaLnBrk="1" hangingPunct="1">
              <a:defRPr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Now What?</a:t>
            </a:r>
          </a:p>
          <a:p>
            <a:pPr algn="ctr"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(Actuate)</a:t>
            </a:r>
          </a:p>
        </p:txBody>
      </p:sp>
      <p:sp>
        <p:nvSpPr>
          <p:cNvPr id="12" name="AutoShape 68">
            <a:extLst>
              <a:ext uri="{FF2B5EF4-FFF2-40B4-BE49-F238E27FC236}">
                <a16:creationId xmlns:a16="http://schemas.microsoft.com/office/drawing/2014/main" id="{5CFA2967-A3B5-4F46-AA5F-F734F4C5A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888" y="2451100"/>
            <a:ext cx="2138362" cy="214788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AutoShape 68">
            <a:extLst>
              <a:ext uri="{FF2B5EF4-FFF2-40B4-BE49-F238E27FC236}">
                <a16:creationId xmlns:a16="http://schemas.microsoft.com/office/drawing/2014/main" id="{8E2CF3E3-8990-48CA-8961-F13C19D01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5" y="2449513"/>
            <a:ext cx="2138363" cy="21494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4" name="Picture 10">
            <a:extLst>
              <a:ext uri="{FF2B5EF4-FFF2-40B4-BE49-F238E27FC236}">
                <a16:creationId xmlns:a16="http://schemas.microsoft.com/office/drawing/2014/main" id="{7BB5301F-053B-48B1-BC1C-B744AC82E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711450"/>
            <a:ext cx="125730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6">
            <a:extLst>
              <a:ext uri="{FF2B5EF4-FFF2-40B4-BE49-F238E27FC236}">
                <a16:creationId xmlns:a16="http://schemas.microsoft.com/office/drawing/2014/main" id="{A7BEF571-BF5C-4066-A407-6A288BCFE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150" y="5181600"/>
            <a:ext cx="807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  <a:latin typeface="+mn-lt"/>
                <a:cs typeface="Arial" charset="0"/>
              </a:rPr>
              <a:t>This guy would drive me nuts as a co-worker!</a:t>
            </a:r>
          </a:p>
        </p:txBody>
      </p:sp>
      <p:pic>
        <p:nvPicPr>
          <p:cNvPr id="16" name="Picture 10">
            <a:extLst>
              <a:ext uri="{FF2B5EF4-FFF2-40B4-BE49-F238E27FC236}">
                <a16:creationId xmlns:a16="http://schemas.microsoft.com/office/drawing/2014/main" id="{CD87EAB7-9280-463E-B528-426328657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38" y="3343275"/>
            <a:ext cx="728662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C3849B9-B85E-4B00-BEDE-06874F3A1AC2}"/>
              </a:ext>
            </a:extLst>
          </p:cNvPr>
          <p:cNvSpPr txBox="1"/>
          <p:nvPr/>
        </p:nvSpPr>
        <p:spPr>
          <a:xfrm>
            <a:off x="5080214" y="2855913"/>
            <a:ext cx="204427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dirty="0">
                <a:latin typeface="+mn-lt"/>
              </a:rPr>
              <a:t>Negative Value</a:t>
            </a:r>
          </a:p>
        </p:txBody>
      </p:sp>
      <p:sp>
        <p:nvSpPr>
          <p:cNvPr id="18" name="AutoShape 68">
            <a:extLst>
              <a:ext uri="{FF2B5EF4-FFF2-40B4-BE49-F238E27FC236}">
                <a16:creationId xmlns:a16="http://schemas.microsoft.com/office/drawing/2014/main" id="{22DB2773-1B94-4AE1-82CC-869654210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38" y="2362200"/>
            <a:ext cx="2138362" cy="214788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E6BF68-D9E6-45B0-95DE-085BAAF02057}"/>
              </a:ext>
            </a:extLst>
          </p:cNvPr>
          <p:cNvSpPr txBox="1"/>
          <p:nvPr/>
        </p:nvSpPr>
        <p:spPr>
          <a:xfrm>
            <a:off x="8382000" y="2590800"/>
            <a:ext cx="868363" cy="1862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1500" dirty="0">
                <a:solidFill>
                  <a:srgbClr val="FFFF00"/>
                </a:solidFill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346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3ef5274-90b8-4b3f-8a76-b4c36a43e904}" enabled="1" method="Privileged" siteId="{61e6eeb3-5fd7-4aaa-ae3c-61e8deb09b7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15561</TotalTime>
  <Words>2227</Words>
  <Application>Microsoft Office PowerPoint</Application>
  <PresentationFormat>Widescreen</PresentationFormat>
  <Paragraphs>346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Dale Eaton</cp:lastModifiedBy>
  <cp:revision>1202</cp:revision>
  <dcterms:created xsi:type="dcterms:W3CDTF">2010-04-18T05:26:50Z</dcterms:created>
  <dcterms:modified xsi:type="dcterms:W3CDTF">2022-12-28T00:20:04Z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c3d3d8-6bdc-485e-b6f2-a0ac58658b4a_Enabled">
    <vt:lpwstr>True</vt:lpwstr>
  </property>
  <property fmtid="{D5CDD505-2E9C-101B-9397-08002B2CF9AE}" pid="3" name="MSIP_Label_bdc3d3d8-6bdc-485e-b6f2-a0ac58658b4a_SiteId">
    <vt:lpwstr>61e6eeb3-5fd7-4aaa-ae3c-61e8deb09b79</vt:lpwstr>
  </property>
  <property fmtid="{D5CDD505-2E9C-101B-9397-08002B2CF9AE}" pid="4" name="MSIP_Label_bdc3d3d8-6bdc-485e-b6f2-a0ac58658b4a_Owner">
    <vt:lpwstr>deaton@ldschurch.org</vt:lpwstr>
  </property>
  <property fmtid="{D5CDD505-2E9C-101B-9397-08002B2CF9AE}" pid="5" name="MSIP_Label_bdc3d3d8-6bdc-485e-b6f2-a0ac58658b4a_SetDate">
    <vt:lpwstr>2018-09-29T15:01:30.2848605Z</vt:lpwstr>
  </property>
  <property fmtid="{D5CDD505-2E9C-101B-9397-08002B2CF9AE}" pid="6" name="MSIP_Label_bdc3d3d8-6bdc-485e-b6f2-a0ac58658b4a_Name">
    <vt:lpwstr>Internal Use</vt:lpwstr>
  </property>
  <property fmtid="{D5CDD505-2E9C-101B-9397-08002B2CF9AE}" pid="7" name="MSIP_Label_bdc3d3d8-6bdc-485e-b6f2-a0ac58658b4a_Application">
    <vt:lpwstr>Microsoft Azure Information Protection</vt:lpwstr>
  </property>
  <property fmtid="{D5CDD505-2E9C-101B-9397-08002B2CF9AE}" pid="8" name="MSIP_Label_bdc3d3d8-6bdc-485e-b6f2-a0ac58658b4a_Extended_MSFT_Method">
    <vt:lpwstr>Automatic</vt:lpwstr>
  </property>
  <property fmtid="{D5CDD505-2E9C-101B-9397-08002B2CF9AE}" pid="9" name="MSIP_Label_03ef5274-90b8-4b3f-8a76-b4c36a43e904_Enabled">
    <vt:lpwstr>True</vt:lpwstr>
  </property>
  <property fmtid="{D5CDD505-2E9C-101B-9397-08002B2CF9AE}" pid="10" name="MSIP_Label_03ef5274-90b8-4b3f-8a76-b4c36a43e904_SiteId">
    <vt:lpwstr>61e6eeb3-5fd7-4aaa-ae3c-61e8deb09b79</vt:lpwstr>
  </property>
  <property fmtid="{D5CDD505-2E9C-101B-9397-08002B2CF9AE}" pid="11" name="MSIP_Label_03ef5274-90b8-4b3f-8a76-b4c36a43e904_Owner">
    <vt:lpwstr>deaton@ldschurch.org</vt:lpwstr>
  </property>
  <property fmtid="{D5CDD505-2E9C-101B-9397-08002B2CF9AE}" pid="12" name="MSIP_Label_03ef5274-90b8-4b3f-8a76-b4c36a43e904_SetDate">
    <vt:lpwstr>2018-09-29T15:01:30.2848605Z</vt:lpwstr>
  </property>
  <property fmtid="{D5CDD505-2E9C-101B-9397-08002B2CF9AE}" pid="13" name="MSIP_Label_03ef5274-90b8-4b3f-8a76-b4c36a43e904_Name">
    <vt:lpwstr>Not Encrypted</vt:lpwstr>
  </property>
  <property fmtid="{D5CDD505-2E9C-101B-9397-08002B2CF9AE}" pid="14" name="MSIP_Label_03ef5274-90b8-4b3f-8a76-b4c36a43e904_Application">
    <vt:lpwstr>Microsoft Azure Information Protection</vt:lpwstr>
  </property>
  <property fmtid="{D5CDD505-2E9C-101B-9397-08002B2CF9AE}" pid="15" name="MSIP_Label_03ef5274-90b8-4b3f-8a76-b4c36a43e904_Parent">
    <vt:lpwstr>bdc3d3d8-6bdc-485e-b6f2-a0ac58658b4a</vt:lpwstr>
  </property>
  <property fmtid="{D5CDD505-2E9C-101B-9397-08002B2CF9AE}" pid="16" name="MSIP_Label_03ef5274-90b8-4b3f-8a76-b4c36a43e904_Extended_MSFT_Method">
    <vt:lpwstr>Automatic</vt:lpwstr>
  </property>
  <property fmtid="{D5CDD505-2E9C-101B-9397-08002B2CF9AE}" pid="17" name="Classification">
    <vt:lpwstr>Internal Use Not Encrypted</vt:lpwstr>
  </property>
</Properties>
</file>