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899" r:id="rId2"/>
    <p:sldId id="927" r:id="rId3"/>
    <p:sldId id="914" r:id="rId4"/>
    <p:sldId id="928" r:id="rId5"/>
    <p:sldId id="929" r:id="rId6"/>
    <p:sldId id="930" r:id="rId7"/>
    <p:sldId id="932" r:id="rId8"/>
    <p:sldId id="931" r:id="rId9"/>
    <p:sldId id="934" r:id="rId10"/>
    <p:sldId id="933" r:id="rId11"/>
    <p:sldId id="935" r:id="rId12"/>
    <p:sldId id="937" r:id="rId13"/>
    <p:sldId id="936" r:id="rId14"/>
    <p:sldId id="267" r:id="rId1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234600"/>
    <a:srgbClr val="336600"/>
    <a:srgbClr val="FFFFCC"/>
    <a:srgbClr val="2A5400"/>
    <a:srgbClr val="CCFF99"/>
    <a:srgbClr val="FDEADA"/>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5" autoAdjust="0"/>
    <p:restoredTop sz="94488" autoAdjust="0"/>
  </p:normalViewPr>
  <p:slideViewPr>
    <p:cSldViewPr>
      <p:cViewPr varScale="1">
        <p:scale>
          <a:sx n="111" d="100"/>
          <a:sy n="111" d="100"/>
        </p:scale>
        <p:origin x="342" y="102"/>
      </p:cViewPr>
      <p:guideLst>
        <p:guide orient="horz" pos="2160"/>
        <p:guide pos="3840"/>
      </p:guideLst>
    </p:cSldViewPr>
  </p:slideViewPr>
  <p:notesTextViewPr>
    <p:cViewPr>
      <p:scale>
        <a:sx n="3" d="2"/>
        <a:sy n="3" d="2"/>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CE193122-784B-4DEB-A735-954D81725D9C}" type="datetime1">
              <a:rPr lang="en-US" altLang="en-US"/>
              <a:pPr>
                <a:defRPr/>
              </a:pPr>
              <a:t>2022-12-27</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6DB9990-9BDA-4346-A715-8323DEBBD8E7}" type="slidenum">
              <a:rPr lang="en-US" altLang="en-US"/>
              <a:pPr>
                <a:defRPr/>
              </a:pPr>
              <a:t>‹#›</a:t>
            </a:fld>
            <a:endParaRPr lang="en-US" altLang="en-US"/>
          </a:p>
        </p:txBody>
      </p:sp>
    </p:spTree>
    <p:extLst>
      <p:ext uri="{BB962C8B-B14F-4D97-AF65-F5344CB8AC3E}">
        <p14:creationId xmlns:p14="http://schemas.microsoft.com/office/powerpoint/2010/main" val="14946144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9</a:t>
            </a:fld>
            <a:endParaRPr lang="en-US" altLang="en-US"/>
          </a:p>
        </p:txBody>
      </p:sp>
    </p:spTree>
    <p:extLst>
      <p:ext uri="{BB962C8B-B14F-4D97-AF65-F5344CB8AC3E}">
        <p14:creationId xmlns:p14="http://schemas.microsoft.com/office/powerpoint/2010/main" val="166642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10</a:t>
            </a:fld>
            <a:endParaRPr lang="en-US" altLang="en-US"/>
          </a:p>
        </p:txBody>
      </p:sp>
    </p:spTree>
    <p:extLst>
      <p:ext uri="{BB962C8B-B14F-4D97-AF65-F5344CB8AC3E}">
        <p14:creationId xmlns:p14="http://schemas.microsoft.com/office/powerpoint/2010/main" val="4024362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11</a:t>
            </a:fld>
            <a:endParaRPr lang="en-US" altLang="en-US"/>
          </a:p>
        </p:txBody>
      </p:sp>
    </p:spTree>
    <p:extLst>
      <p:ext uri="{BB962C8B-B14F-4D97-AF65-F5344CB8AC3E}">
        <p14:creationId xmlns:p14="http://schemas.microsoft.com/office/powerpoint/2010/main" val="944033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11684000" y="6689725"/>
            <a:ext cx="508000" cy="168275"/>
          </a:xfrm>
        </p:spPr>
        <p:txBody>
          <a:bodyPr/>
          <a:lstStyle>
            <a:lvl1pPr>
              <a:defRPr/>
            </a:lvl1pPr>
          </a:lstStyle>
          <a:p>
            <a:pPr>
              <a:defRPr/>
            </a:pPr>
            <a:fld id="{48BED0CB-436A-4EC6-BFC4-524BF37076BE}" type="slidenum">
              <a:rPr lang="en-US" altLang="en-US"/>
              <a:pPr>
                <a:defRPr/>
              </a:pPr>
              <a:t>‹#›</a:t>
            </a:fld>
            <a:endParaRPr lang="en-US" altLang="en-US"/>
          </a:p>
        </p:txBody>
      </p:sp>
      <p:sp>
        <p:nvSpPr>
          <p:cNvPr id="5" name="Footer Placeholder 1">
            <a:extLst>
              <a:ext uri="{FF2B5EF4-FFF2-40B4-BE49-F238E27FC236}">
                <a16:creationId xmlns:a16="http://schemas.microsoft.com/office/drawing/2014/main" id="{7714C901-FB5E-474A-B72C-ECB1E8B52735}"/>
              </a:ext>
            </a:extLst>
          </p:cNvPr>
          <p:cNvSpPr>
            <a:spLocks noGrp="1"/>
          </p:cNvSpPr>
          <p:nvPr>
            <p:ph type="ftr" sz="quarter" idx="11"/>
          </p:nvPr>
        </p:nvSpPr>
        <p:spPr>
          <a:xfrm>
            <a:off x="0" y="6629400"/>
            <a:ext cx="1828800" cy="228599"/>
          </a:xfrm>
        </p:spPr>
        <p:txBody>
          <a:bodyPr/>
          <a:lstStyle/>
          <a:p>
            <a:pPr>
              <a:defRPr/>
            </a:pPr>
            <a:r>
              <a:rPr lang="en-US" dirty="0"/>
              <a:t>©ChristianEternalism.com</a:t>
            </a:r>
          </a:p>
        </p:txBody>
      </p:sp>
      <p:sp>
        <p:nvSpPr>
          <p:cNvPr id="6" name="Footer Placeholder 1">
            <a:extLst>
              <a:ext uri="{FF2B5EF4-FFF2-40B4-BE49-F238E27FC236}">
                <a16:creationId xmlns:a16="http://schemas.microsoft.com/office/drawing/2014/main" id="{EB042985-C290-4156-AE63-82A15DE49170}"/>
              </a:ext>
            </a:extLst>
          </p:cNvPr>
          <p:cNvSpPr txBox="1">
            <a:spLocks/>
          </p:cNvSpPr>
          <p:nvPr userDrawn="1"/>
        </p:nvSpPr>
        <p:spPr>
          <a:xfrm>
            <a:off x="5993" y="0"/>
            <a:ext cx="603607" cy="228599"/>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dirty="0"/>
              <a:t>Ethics</a:t>
            </a:r>
          </a:p>
        </p:txBody>
      </p:sp>
    </p:spTree>
    <p:extLst>
      <p:ext uri="{BB962C8B-B14F-4D97-AF65-F5344CB8AC3E}">
        <p14:creationId xmlns:p14="http://schemas.microsoft.com/office/powerpoint/2010/main" val="282854206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a:defRPr/>
            </a:pPr>
            <a:fld id="{21A002C1-D494-4F2F-AB01-B0CA7DD6EE82}" type="datetime1">
              <a:rPr lang="en-US" altLang="en-US" smtClean="0"/>
              <a:t>2022-12-27</a:t>
            </a:fld>
            <a:endParaRPr lang="en-US" alt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anose="020F0502020204030204" pitchFamily="34" charset="0"/>
              </a:defRPr>
            </a:lvl1pPr>
          </a:lstStyle>
          <a:p>
            <a:pPr>
              <a:defRPr/>
            </a:pPr>
            <a:r>
              <a:rPr lang="en-US" altLang="en-US"/>
              <a:t>©LDSEternalism.com</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6A11B09A-2F24-4C7E-B406-E00EFFE4891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5" r:id="rId1"/>
  </p:sldLayoutIdLst>
  <p:hf hd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2.wmf"/><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oleObject" Target="../embeddings/oleObject7.bin"/><Relationship Id="rId5" Type="http://schemas.openxmlformats.org/officeDocument/2006/relationships/image" Target="../media/image17.wmf"/><Relationship Id="rId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8.bin"/><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wmf"/><Relationship Id="rId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jpe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9.jpeg"/><Relationship Id="rId2"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hyperlink" Target="http://en.wikipedia.org/wiki/File:Punjabi_woman_smile.jpg" TargetMode="External"/><Relationship Id="rId5" Type="http://schemas.openxmlformats.org/officeDocument/2006/relationships/hyperlink" Target="http://en.wikipedia.org/wiki/File:Ferocactus1.jpg" TargetMode="External"/><Relationship Id="rId10" Type="http://schemas.openxmlformats.org/officeDocument/2006/relationships/image" Target="../media/image8.jpeg"/><Relationship Id="rId4" Type="http://schemas.openxmlformats.org/officeDocument/2006/relationships/image" Target="../media/image4.png"/><Relationship Id="rId9" Type="http://schemas.openxmlformats.org/officeDocument/2006/relationships/hyperlink" Target="http://en.wikipedia.org/wiki/File:Striped_skunk.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4.wmf"/><Relationship Id="rId5" Type="http://schemas.openxmlformats.org/officeDocument/2006/relationships/oleObject" Target="../embeddings/oleObject2.bin"/><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5.png"/><Relationship Id="rId7" Type="http://schemas.openxmlformats.org/officeDocument/2006/relationships/oleObject" Target="../embeddings/oleObject4.bin"/><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4.wmf"/><Relationship Id="rId5" Type="http://schemas.openxmlformats.org/officeDocument/2006/relationships/oleObject" Target="../embeddings/oleObject3.bin"/><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wmf"/><Relationship Id="rId5" Type="http://schemas.openxmlformats.org/officeDocument/2006/relationships/oleObject" Target="../embeddings/oleObject5.bin"/><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F37037C-3B72-45BF-9EAE-90F2F8AB6A76}"/>
              </a:ext>
            </a:extLst>
          </p:cNvPr>
          <p:cNvSpPr>
            <a:spLocks noGrp="1"/>
          </p:cNvSpPr>
          <p:nvPr>
            <p:ph type="ftr" sz="quarter" idx="11"/>
          </p:nvPr>
        </p:nvSpPr>
        <p:spPr/>
        <p:txBody>
          <a:bodyPr/>
          <a:lstStyle/>
          <a:p>
            <a:pPr>
              <a:defRPr/>
            </a:pPr>
            <a:r>
              <a:rPr lang="en-US" dirty="0"/>
              <a:t>©ChristianEternalism.com</a:t>
            </a:r>
          </a:p>
        </p:txBody>
      </p:sp>
      <p:sp>
        <p:nvSpPr>
          <p:cNvPr id="3" name="Slide Number Placeholder 2">
            <a:extLst>
              <a:ext uri="{FF2B5EF4-FFF2-40B4-BE49-F238E27FC236}">
                <a16:creationId xmlns:a16="http://schemas.microsoft.com/office/drawing/2014/main" id="{728AEEC2-37B6-41BE-9278-0064B6791907}"/>
              </a:ext>
            </a:extLst>
          </p:cNvPr>
          <p:cNvSpPr>
            <a:spLocks noGrp="1"/>
          </p:cNvSpPr>
          <p:nvPr>
            <p:ph type="sldNum" sz="quarter" idx="12"/>
          </p:nvPr>
        </p:nvSpPr>
        <p:spPr/>
        <p:txBody>
          <a:bodyPr/>
          <a:lstStyle/>
          <a:p>
            <a:pPr>
              <a:defRPr/>
            </a:pPr>
            <a:fld id="{53429DF0-9955-4B60-96E2-2201DF02E17C}" type="slidenum">
              <a:rPr lang="en-US" altLang="en-US" smtClean="0"/>
              <a:pPr>
                <a:defRPr/>
              </a:pPr>
              <a:t>1</a:t>
            </a:fld>
            <a:endParaRPr lang="en-US" altLang="en-US" dirty="0"/>
          </a:p>
        </p:txBody>
      </p:sp>
      <p:pic>
        <p:nvPicPr>
          <p:cNvPr id="4" name="Picture 3">
            <a:extLst>
              <a:ext uri="{FF2B5EF4-FFF2-40B4-BE49-F238E27FC236}">
                <a16:creationId xmlns:a16="http://schemas.microsoft.com/office/drawing/2014/main" id="{CA13C4A4-E30D-4B77-9D81-CB4B09819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9" y="1441700"/>
            <a:ext cx="4909114" cy="4909114"/>
          </a:xfrm>
          <a:prstGeom prst="rect">
            <a:avLst/>
          </a:prstGeom>
        </p:spPr>
      </p:pic>
      <p:sp>
        <p:nvSpPr>
          <p:cNvPr id="6" name="Rectangle 5">
            <a:extLst>
              <a:ext uri="{FF2B5EF4-FFF2-40B4-BE49-F238E27FC236}">
                <a16:creationId xmlns:a16="http://schemas.microsoft.com/office/drawing/2014/main" id="{5946F93A-327B-4E2B-9B2E-60545C0B9529}"/>
              </a:ext>
            </a:extLst>
          </p:cNvPr>
          <p:cNvSpPr/>
          <p:nvPr/>
        </p:nvSpPr>
        <p:spPr>
          <a:xfrm>
            <a:off x="1560234" y="3203759"/>
            <a:ext cx="1338828" cy="1384995"/>
          </a:xfrm>
          <a:prstGeom prst="rect">
            <a:avLst/>
          </a:prstGeom>
        </p:spPr>
        <p:txBody>
          <a:bodyPr wrap="none">
            <a:spAutoFit/>
          </a:bodyPr>
          <a:lstStyle/>
          <a:p>
            <a:pPr algn="ctr"/>
            <a:r>
              <a:rPr lang="en-US" sz="2800" dirty="0">
                <a:solidFill>
                  <a:schemeClr val="bg1"/>
                </a:solidFill>
                <a:cs typeface="Arial" panose="020B0604020202020204" pitchFamily="34" charset="0"/>
              </a:rPr>
              <a:t>Abide </a:t>
            </a:r>
          </a:p>
          <a:p>
            <a:pPr algn="ctr"/>
            <a:r>
              <a:rPr lang="en-US" sz="2800" dirty="0">
                <a:solidFill>
                  <a:schemeClr val="bg1"/>
                </a:solidFill>
                <a:cs typeface="Arial" panose="020B0604020202020204" pitchFamily="34" charset="0"/>
              </a:rPr>
              <a:t>and </a:t>
            </a:r>
          </a:p>
          <a:p>
            <a:pPr algn="ctr"/>
            <a:r>
              <a:rPr lang="en-US" sz="2800" dirty="0">
                <a:solidFill>
                  <a:schemeClr val="bg1"/>
                </a:solidFill>
                <a:cs typeface="Arial" panose="020B0604020202020204" pitchFamily="34" charset="0"/>
              </a:rPr>
              <a:t>Abound</a:t>
            </a:r>
          </a:p>
        </p:txBody>
      </p:sp>
      <p:sp>
        <p:nvSpPr>
          <p:cNvPr id="7" name="Rectangle 6">
            <a:extLst>
              <a:ext uri="{FF2B5EF4-FFF2-40B4-BE49-F238E27FC236}">
                <a16:creationId xmlns:a16="http://schemas.microsoft.com/office/drawing/2014/main" id="{ABB93D74-9891-4AC0-92BF-50893BA294B5}"/>
              </a:ext>
            </a:extLst>
          </p:cNvPr>
          <p:cNvSpPr/>
          <p:nvPr/>
        </p:nvSpPr>
        <p:spPr>
          <a:xfrm>
            <a:off x="0" y="15502"/>
            <a:ext cx="12192000" cy="830997"/>
          </a:xfrm>
          <a:prstGeom prst="rect">
            <a:avLst/>
          </a:prstGeom>
        </p:spPr>
        <p:txBody>
          <a:bodyPr wrap="square">
            <a:spAutoFit/>
          </a:bodyPr>
          <a:lstStyle/>
          <a:p>
            <a:pPr algn="ctr"/>
            <a:r>
              <a:rPr lang="en-US" sz="4800" dirty="0">
                <a:solidFill>
                  <a:srgbClr val="FFFF00"/>
                </a:solidFill>
                <a:cs typeface="Arial" panose="020B0604020202020204" pitchFamily="34" charset="0"/>
              </a:rPr>
              <a:t>ETERNALISM MODULE </a:t>
            </a:r>
            <a:r>
              <a:rPr lang="en-US" sz="4800" dirty="0">
                <a:solidFill>
                  <a:srgbClr val="FFFF00"/>
                </a:solidFill>
              </a:rPr>
              <a:t>21</a:t>
            </a:r>
            <a:endParaRPr lang="en-US" sz="4800" dirty="0">
              <a:solidFill>
                <a:srgbClr val="FFFF00"/>
              </a:solidFill>
              <a:cs typeface="Arial" panose="020B0604020202020204" pitchFamily="34" charset="0"/>
            </a:endParaRPr>
          </a:p>
        </p:txBody>
      </p:sp>
      <p:sp>
        <p:nvSpPr>
          <p:cNvPr id="8" name="Text Box 13">
            <a:extLst>
              <a:ext uri="{FF2B5EF4-FFF2-40B4-BE49-F238E27FC236}">
                <a16:creationId xmlns:a16="http://schemas.microsoft.com/office/drawing/2014/main" id="{09FB126C-382A-4E3C-B94C-1A906B7664A0}"/>
              </a:ext>
            </a:extLst>
          </p:cNvPr>
          <p:cNvSpPr txBox="1">
            <a:spLocks noChangeArrowheads="1"/>
          </p:cNvSpPr>
          <p:nvPr/>
        </p:nvSpPr>
        <p:spPr bwMode="auto">
          <a:xfrm>
            <a:off x="4920343" y="3542946"/>
            <a:ext cx="72604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4516438"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4516438"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4516438"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pPr>
            <a:r>
              <a:rPr lang="en-US" altLang="en-US" sz="4000" dirty="0">
                <a:solidFill>
                  <a:srgbClr val="FFFF00"/>
                </a:solidFill>
              </a:rPr>
              <a:t>Chapter 23: Life vs Love</a:t>
            </a:r>
          </a:p>
        </p:txBody>
      </p:sp>
      <p:sp>
        <p:nvSpPr>
          <p:cNvPr id="9" name="Text Box 13">
            <a:extLst>
              <a:ext uri="{FF2B5EF4-FFF2-40B4-BE49-F238E27FC236}">
                <a16:creationId xmlns:a16="http://schemas.microsoft.com/office/drawing/2014/main" id="{CF06637D-3C31-4F29-B2D1-9421FD7E0C5A}"/>
              </a:ext>
            </a:extLst>
          </p:cNvPr>
          <p:cNvSpPr txBox="1">
            <a:spLocks noChangeArrowheads="1"/>
          </p:cNvSpPr>
          <p:nvPr/>
        </p:nvSpPr>
        <p:spPr bwMode="auto">
          <a:xfrm>
            <a:off x="4920344" y="1880320"/>
            <a:ext cx="694366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4516438"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4516438"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4516438"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pPr>
            <a:r>
              <a:rPr lang="en-US" altLang="en-US" sz="8000" dirty="0">
                <a:solidFill>
                  <a:srgbClr val="FFFF00"/>
                </a:solidFill>
              </a:rPr>
              <a:t>Ethics</a:t>
            </a:r>
          </a:p>
        </p:txBody>
      </p:sp>
    </p:spTree>
    <p:extLst>
      <p:ext uri="{BB962C8B-B14F-4D97-AF65-F5344CB8AC3E}">
        <p14:creationId xmlns:p14="http://schemas.microsoft.com/office/powerpoint/2010/main" val="295461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10</a:t>
            </a:fld>
            <a:endParaRPr lang="en-US" dirty="0"/>
          </a:p>
        </p:txBody>
      </p:sp>
      <p:sp>
        <p:nvSpPr>
          <p:cNvPr id="5" name="TextBox 4">
            <a:extLst>
              <a:ext uri="{FF2B5EF4-FFF2-40B4-BE49-F238E27FC236}">
                <a16:creationId xmlns:a16="http://schemas.microsoft.com/office/drawing/2014/main" id="{0E0C9739-8421-46CF-B5AD-DC8D612F2370}"/>
              </a:ext>
            </a:extLst>
          </p:cNvPr>
          <p:cNvSpPr txBox="1"/>
          <p:nvPr/>
        </p:nvSpPr>
        <p:spPr>
          <a:xfrm>
            <a:off x="1524000" y="0"/>
            <a:ext cx="9143999" cy="646331"/>
          </a:xfrm>
          <a:prstGeom prst="rect">
            <a:avLst/>
          </a:prstGeom>
          <a:noFill/>
        </p:spPr>
        <p:txBody>
          <a:bodyPr wrap="square">
            <a:spAutoFit/>
          </a:bodyPr>
          <a:lstStyle/>
          <a:p>
            <a:pPr algn="ctr">
              <a:defRPr/>
            </a:pPr>
            <a:r>
              <a:rPr lang="en-US" sz="3600" dirty="0">
                <a:solidFill>
                  <a:srgbClr val="FFFF00"/>
                </a:solidFill>
                <a:latin typeface="+mn-lt"/>
              </a:rPr>
              <a:t>Revelatory Proof: Book of Life, Book of Love</a:t>
            </a:r>
          </a:p>
        </p:txBody>
      </p:sp>
      <p:sp>
        <p:nvSpPr>
          <p:cNvPr id="6" name="Text Box 5">
            <a:extLst>
              <a:ext uri="{FF2B5EF4-FFF2-40B4-BE49-F238E27FC236}">
                <a16:creationId xmlns:a16="http://schemas.microsoft.com/office/drawing/2014/main" id="{1E4FA405-C22F-445C-9299-C8FE3FC83822}"/>
              </a:ext>
            </a:extLst>
          </p:cNvPr>
          <p:cNvSpPr txBox="1">
            <a:spLocks noChangeArrowheads="1"/>
          </p:cNvSpPr>
          <p:nvPr/>
        </p:nvSpPr>
        <p:spPr bwMode="auto">
          <a:xfrm>
            <a:off x="6205718" y="2152471"/>
            <a:ext cx="5833853" cy="1200329"/>
          </a:xfrm>
          <a:prstGeom prst="rect">
            <a:avLst/>
          </a:prstGeom>
          <a:noFill/>
          <a:ln w="9525">
            <a:noFill/>
            <a:miter lim="800000"/>
            <a:headEnd/>
            <a:tailEnd/>
          </a:ln>
          <a:effectLst/>
        </p:spPr>
        <p:txBody>
          <a:bodyPr wrap="square">
            <a:spAutoFit/>
          </a:bodyPr>
          <a:lstStyle/>
          <a:p>
            <a:pPr eaLnBrk="0" fontAlgn="auto" hangingPunct="0">
              <a:spcBef>
                <a:spcPts val="0"/>
              </a:spcBef>
              <a:spcAft>
                <a:spcPts val="0"/>
              </a:spcAft>
              <a:defRPr/>
            </a:pPr>
            <a:r>
              <a:rPr lang="en-US" b="1" dirty="0">
                <a:solidFill>
                  <a:srgbClr val="00FF00"/>
                </a:solidFill>
                <a:latin typeface="Calibri" pitchFamily="34" charset="0"/>
                <a:cs typeface="+mn-cs"/>
              </a:rPr>
              <a:t>President Brigham Young:</a:t>
            </a:r>
            <a:r>
              <a:rPr lang="en-US" b="1" dirty="0">
                <a:solidFill>
                  <a:srgbClr val="00FF00"/>
                </a:solidFill>
                <a:latin typeface="Calibri" pitchFamily="34" charset="0"/>
              </a:rPr>
              <a:t> </a:t>
            </a:r>
            <a:r>
              <a:rPr lang="en-US" dirty="0">
                <a:solidFill>
                  <a:schemeClr val="bg1"/>
                </a:solidFill>
                <a:latin typeface="Calibri" pitchFamily="34" charset="0"/>
              </a:rPr>
              <a:t>“We are not in opposition to anything in earth or hell, except the </a:t>
            </a:r>
            <a:r>
              <a:rPr lang="en-US" dirty="0">
                <a:solidFill>
                  <a:srgbClr val="FF0000"/>
                </a:solidFill>
                <a:latin typeface="Calibri" pitchFamily="34" charset="0"/>
              </a:rPr>
              <a:t>principle</a:t>
            </a:r>
            <a:r>
              <a:rPr lang="en-US" dirty="0">
                <a:solidFill>
                  <a:schemeClr val="bg1"/>
                </a:solidFill>
                <a:latin typeface="Calibri" pitchFamily="34" charset="0"/>
              </a:rPr>
              <a:t> of </a:t>
            </a:r>
            <a:r>
              <a:rPr lang="en-US" dirty="0">
                <a:solidFill>
                  <a:srgbClr val="FF0000"/>
                </a:solidFill>
                <a:latin typeface="Calibri" pitchFamily="34" charset="0"/>
              </a:rPr>
              <a:t>death</a:t>
            </a:r>
            <a:r>
              <a:rPr lang="en-US" dirty="0">
                <a:solidFill>
                  <a:schemeClr val="bg1"/>
                </a:solidFill>
                <a:latin typeface="Calibri" pitchFamily="34" charset="0"/>
              </a:rPr>
              <a:t>. God has introduced life, and it is the </a:t>
            </a:r>
            <a:r>
              <a:rPr lang="en-US" dirty="0">
                <a:solidFill>
                  <a:srgbClr val="00FF00"/>
                </a:solidFill>
                <a:latin typeface="Calibri" pitchFamily="34" charset="0"/>
              </a:rPr>
              <a:t>principle</a:t>
            </a:r>
            <a:r>
              <a:rPr lang="en-US" dirty="0">
                <a:solidFill>
                  <a:schemeClr val="bg1"/>
                </a:solidFill>
                <a:latin typeface="Calibri" pitchFamily="34" charset="0"/>
              </a:rPr>
              <a:t> of </a:t>
            </a:r>
            <a:r>
              <a:rPr lang="en-US" dirty="0">
                <a:solidFill>
                  <a:srgbClr val="00FF00"/>
                </a:solidFill>
                <a:latin typeface="Calibri" pitchFamily="34" charset="0"/>
              </a:rPr>
              <a:t>life</a:t>
            </a:r>
            <a:r>
              <a:rPr lang="en-US" dirty="0">
                <a:solidFill>
                  <a:schemeClr val="bg1"/>
                </a:solidFill>
                <a:latin typeface="Calibri" pitchFamily="34" charset="0"/>
              </a:rPr>
              <a:t> that we are after.” </a:t>
            </a:r>
            <a:r>
              <a:rPr lang="en-US" sz="1200" dirty="0">
                <a:solidFill>
                  <a:schemeClr val="bg1"/>
                </a:solidFill>
                <a:latin typeface="Calibri" pitchFamily="34" charset="0"/>
              </a:rPr>
              <a:t>(JD 7:56)</a:t>
            </a:r>
            <a:r>
              <a:rPr lang="en-US" sz="1200" dirty="0">
                <a:latin typeface="Calibri" pitchFamily="34" charset="0"/>
              </a:rPr>
              <a:t> </a:t>
            </a:r>
            <a:endParaRPr lang="en-US" sz="1200" dirty="0">
              <a:solidFill>
                <a:schemeClr val="bg1"/>
              </a:solidFill>
              <a:effectLst>
                <a:outerShdw blurRad="38100" dist="38100" dir="2700000" algn="tl">
                  <a:srgbClr val="FFFFFF"/>
                </a:outerShdw>
              </a:effectLst>
              <a:latin typeface="Calibri" pitchFamily="34" charset="0"/>
              <a:cs typeface="+mn-cs"/>
            </a:endParaRPr>
          </a:p>
        </p:txBody>
      </p:sp>
      <p:grpSp>
        <p:nvGrpSpPr>
          <p:cNvPr id="7" name="Group 6">
            <a:extLst>
              <a:ext uri="{FF2B5EF4-FFF2-40B4-BE49-F238E27FC236}">
                <a16:creationId xmlns:a16="http://schemas.microsoft.com/office/drawing/2014/main" id="{85DEEB66-9981-4889-8321-3C35EBA3127F}"/>
              </a:ext>
            </a:extLst>
          </p:cNvPr>
          <p:cNvGrpSpPr/>
          <p:nvPr/>
        </p:nvGrpSpPr>
        <p:grpSpPr>
          <a:xfrm>
            <a:off x="576083" y="94812"/>
            <a:ext cx="838200" cy="826791"/>
            <a:chOff x="6926815" y="5807075"/>
            <a:chExt cx="1039812" cy="990600"/>
          </a:xfrm>
        </p:grpSpPr>
        <p:sp>
          <p:nvSpPr>
            <p:cNvPr id="8" name="Oval 130">
              <a:extLst>
                <a:ext uri="{FF2B5EF4-FFF2-40B4-BE49-F238E27FC236}">
                  <a16:creationId xmlns:a16="http://schemas.microsoft.com/office/drawing/2014/main" id="{B722DEC5-14EF-4A09-B362-B76FF09DA276}"/>
                </a:ext>
              </a:extLst>
            </p:cNvPr>
            <p:cNvSpPr>
              <a:spLocks noChangeArrowheads="1"/>
            </p:cNvSpPr>
            <p:nvPr/>
          </p:nvSpPr>
          <p:spPr bwMode="auto">
            <a:xfrm>
              <a:off x="6926815" y="5807075"/>
              <a:ext cx="1039812" cy="990600"/>
            </a:xfrm>
            <a:prstGeom prst="ellipse">
              <a:avLst/>
            </a:prstGeom>
            <a:solidFill>
              <a:schemeClr val="bg1"/>
            </a:solidFill>
            <a:ln w="38100">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solidFill>
                  <a:schemeClr val="bg1"/>
                </a:solidFill>
              </a:endParaRPr>
            </a:p>
          </p:txBody>
        </p:sp>
        <p:grpSp>
          <p:nvGrpSpPr>
            <p:cNvPr id="9" name="Group 118">
              <a:extLst>
                <a:ext uri="{FF2B5EF4-FFF2-40B4-BE49-F238E27FC236}">
                  <a16:creationId xmlns:a16="http://schemas.microsoft.com/office/drawing/2014/main" id="{D52BFB03-5751-4966-AA55-564B72DC7C93}"/>
                </a:ext>
              </a:extLst>
            </p:cNvPr>
            <p:cNvGrpSpPr>
              <a:grpSpLocks/>
            </p:cNvGrpSpPr>
            <p:nvPr/>
          </p:nvGrpSpPr>
          <p:grpSpPr bwMode="auto">
            <a:xfrm>
              <a:off x="7129463" y="5922961"/>
              <a:ext cx="655638" cy="774699"/>
              <a:chOff x="625" y="1910"/>
              <a:chExt cx="413" cy="488"/>
            </a:xfrm>
          </p:grpSpPr>
          <p:sp>
            <p:nvSpPr>
              <p:cNvPr id="11" name="Text Box 119">
                <a:extLst>
                  <a:ext uri="{FF2B5EF4-FFF2-40B4-BE49-F238E27FC236}">
                    <a16:creationId xmlns:a16="http://schemas.microsoft.com/office/drawing/2014/main" id="{636A70F7-A494-44F0-80AC-45FAA15DD1C9}"/>
                  </a:ext>
                </a:extLst>
              </p:cNvPr>
              <p:cNvSpPr txBox="1">
                <a:spLocks noChangeArrowheads="1"/>
              </p:cNvSpPr>
              <p:nvPr/>
            </p:nvSpPr>
            <p:spPr bwMode="auto">
              <a:xfrm>
                <a:off x="625" y="1910"/>
                <a:ext cx="413"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en-US" altLang="en-US" sz="1400" b="1" dirty="0"/>
                  <a:t>Love</a:t>
                </a:r>
              </a:p>
              <a:p>
                <a:pPr algn="ctr" eaLnBrk="1" hangingPunct="1">
                  <a:spcBef>
                    <a:spcPct val="0"/>
                  </a:spcBef>
                  <a:buFontTx/>
                  <a:buNone/>
                </a:pPr>
                <a:endParaRPr lang="en-US" altLang="en-US" sz="800" b="1" dirty="0"/>
              </a:p>
              <a:p>
                <a:pPr algn="ctr">
                  <a:spcBef>
                    <a:spcPct val="0"/>
                  </a:spcBef>
                  <a:buNone/>
                </a:pPr>
                <a:r>
                  <a:rPr lang="en-US" altLang="en-US" sz="1400" b="1" dirty="0"/>
                  <a:t>Life</a:t>
                </a:r>
              </a:p>
            </p:txBody>
          </p:sp>
          <p:sp>
            <p:nvSpPr>
              <p:cNvPr id="12" name="Line 120">
                <a:extLst>
                  <a:ext uri="{FF2B5EF4-FFF2-40B4-BE49-F238E27FC236}">
                    <a16:creationId xmlns:a16="http://schemas.microsoft.com/office/drawing/2014/main" id="{7C27DF09-6615-4BA7-BF7A-84E49B4D3813}"/>
                  </a:ext>
                </a:extLst>
              </p:cNvPr>
              <p:cNvSpPr>
                <a:spLocks noChangeShapeType="1"/>
              </p:cNvSpPr>
              <p:nvPr/>
            </p:nvSpPr>
            <p:spPr bwMode="auto">
              <a:xfrm>
                <a:off x="633" y="2160"/>
                <a:ext cx="39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 name="Group 12">
            <a:extLst>
              <a:ext uri="{FF2B5EF4-FFF2-40B4-BE49-F238E27FC236}">
                <a16:creationId xmlns:a16="http://schemas.microsoft.com/office/drawing/2014/main" id="{3D44AA5F-3D18-4271-AFAE-5E8EA8328432}"/>
              </a:ext>
            </a:extLst>
          </p:cNvPr>
          <p:cNvGrpSpPr/>
          <p:nvPr/>
        </p:nvGrpSpPr>
        <p:grpSpPr>
          <a:xfrm>
            <a:off x="10468334" y="104644"/>
            <a:ext cx="838200" cy="826791"/>
            <a:chOff x="6926815" y="5807075"/>
            <a:chExt cx="1039812" cy="990600"/>
          </a:xfrm>
        </p:grpSpPr>
        <p:sp>
          <p:nvSpPr>
            <p:cNvPr id="14" name="Oval 130">
              <a:extLst>
                <a:ext uri="{FF2B5EF4-FFF2-40B4-BE49-F238E27FC236}">
                  <a16:creationId xmlns:a16="http://schemas.microsoft.com/office/drawing/2014/main" id="{298CB315-3892-46AE-8DE0-360DE8D2375C}"/>
                </a:ext>
              </a:extLst>
            </p:cNvPr>
            <p:cNvSpPr>
              <a:spLocks noChangeArrowheads="1"/>
            </p:cNvSpPr>
            <p:nvPr/>
          </p:nvSpPr>
          <p:spPr bwMode="auto">
            <a:xfrm>
              <a:off x="6926815" y="5807075"/>
              <a:ext cx="1039812" cy="990600"/>
            </a:xfrm>
            <a:prstGeom prst="ellipse">
              <a:avLst/>
            </a:prstGeom>
            <a:solidFill>
              <a:schemeClr val="bg1"/>
            </a:solidFill>
            <a:ln w="38100">
              <a:solidFill>
                <a:srgbClr val="00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solidFill>
                  <a:schemeClr val="bg1"/>
                </a:solidFill>
              </a:endParaRPr>
            </a:p>
          </p:txBody>
        </p:sp>
        <p:grpSp>
          <p:nvGrpSpPr>
            <p:cNvPr id="15" name="Group 118">
              <a:extLst>
                <a:ext uri="{FF2B5EF4-FFF2-40B4-BE49-F238E27FC236}">
                  <a16:creationId xmlns:a16="http://schemas.microsoft.com/office/drawing/2014/main" id="{26CB1D8D-4E76-4D17-9F6F-BA2CDF48DE3D}"/>
                </a:ext>
              </a:extLst>
            </p:cNvPr>
            <p:cNvGrpSpPr>
              <a:grpSpLocks/>
            </p:cNvGrpSpPr>
            <p:nvPr/>
          </p:nvGrpSpPr>
          <p:grpSpPr bwMode="auto">
            <a:xfrm>
              <a:off x="7129463" y="5922961"/>
              <a:ext cx="655638" cy="774699"/>
              <a:chOff x="625" y="1910"/>
              <a:chExt cx="413" cy="488"/>
            </a:xfrm>
          </p:grpSpPr>
          <p:sp>
            <p:nvSpPr>
              <p:cNvPr id="16" name="Text Box 119">
                <a:extLst>
                  <a:ext uri="{FF2B5EF4-FFF2-40B4-BE49-F238E27FC236}">
                    <a16:creationId xmlns:a16="http://schemas.microsoft.com/office/drawing/2014/main" id="{573E36FC-5613-426E-96A9-7C00AD4CA829}"/>
                  </a:ext>
                </a:extLst>
              </p:cNvPr>
              <p:cNvSpPr txBox="1">
                <a:spLocks noChangeArrowheads="1"/>
              </p:cNvSpPr>
              <p:nvPr/>
            </p:nvSpPr>
            <p:spPr bwMode="auto">
              <a:xfrm>
                <a:off x="625" y="1910"/>
                <a:ext cx="413"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en-US" altLang="en-US" sz="1400" b="1" dirty="0"/>
                  <a:t>Life</a:t>
                </a:r>
              </a:p>
              <a:p>
                <a:pPr algn="ctr" eaLnBrk="1" hangingPunct="1">
                  <a:spcBef>
                    <a:spcPct val="0"/>
                  </a:spcBef>
                  <a:buFontTx/>
                  <a:buNone/>
                </a:pPr>
                <a:endParaRPr lang="en-US" altLang="en-US" sz="800" b="1" dirty="0"/>
              </a:p>
              <a:p>
                <a:pPr algn="ctr">
                  <a:spcBef>
                    <a:spcPct val="0"/>
                  </a:spcBef>
                  <a:buNone/>
                </a:pPr>
                <a:r>
                  <a:rPr lang="en-US" altLang="en-US" sz="1400" b="1" dirty="0"/>
                  <a:t>Love</a:t>
                </a:r>
              </a:p>
            </p:txBody>
          </p:sp>
          <p:sp>
            <p:nvSpPr>
              <p:cNvPr id="17" name="Line 120">
                <a:extLst>
                  <a:ext uri="{FF2B5EF4-FFF2-40B4-BE49-F238E27FC236}">
                    <a16:creationId xmlns:a16="http://schemas.microsoft.com/office/drawing/2014/main" id="{A8A502DA-7800-4A7E-8A17-ABA414CE54D4}"/>
                  </a:ext>
                </a:extLst>
              </p:cNvPr>
              <p:cNvSpPr>
                <a:spLocks noChangeShapeType="1"/>
              </p:cNvSpPr>
              <p:nvPr/>
            </p:nvSpPr>
            <p:spPr bwMode="auto">
              <a:xfrm>
                <a:off x="633" y="2160"/>
                <a:ext cx="39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cxnSp>
        <p:nvCxnSpPr>
          <p:cNvPr id="18" name="Straight Connector 17">
            <a:extLst>
              <a:ext uri="{FF2B5EF4-FFF2-40B4-BE49-F238E27FC236}">
                <a16:creationId xmlns:a16="http://schemas.microsoft.com/office/drawing/2014/main" id="{C00463D1-7C7A-4B24-8728-2DCEB3E81964}"/>
              </a:ext>
            </a:extLst>
          </p:cNvPr>
          <p:cNvCxnSpPr/>
          <p:nvPr/>
        </p:nvCxnSpPr>
        <p:spPr>
          <a:xfrm>
            <a:off x="6096000" y="549275"/>
            <a:ext cx="0" cy="624840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48F033E-1850-42D1-841F-7BF6288A2CA8}"/>
              </a:ext>
            </a:extLst>
          </p:cNvPr>
          <p:cNvSpPr/>
          <p:nvPr/>
        </p:nvSpPr>
        <p:spPr>
          <a:xfrm>
            <a:off x="152402" y="2064603"/>
            <a:ext cx="5943598" cy="830997"/>
          </a:xfrm>
          <a:prstGeom prst="rect">
            <a:avLst/>
          </a:prstGeom>
        </p:spPr>
        <p:txBody>
          <a:bodyPr wrap="square">
            <a:spAutoFit/>
          </a:bodyPr>
          <a:lstStyle/>
          <a:p>
            <a:r>
              <a:rPr lang="en-US" dirty="0">
                <a:solidFill>
                  <a:schemeClr val="bg1"/>
                </a:solidFill>
                <a:latin typeface="+mn-lt"/>
              </a:rPr>
              <a:t>“God loves us </a:t>
            </a:r>
            <a:r>
              <a:rPr lang="en-US" dirty="0">
                <a:solidFill>
                  <a:srgbClr val="FF0000"/>
                </a:solidFill>
                <a:latin typeface="+mn-lt"/>
              </a:rPr>
              <a:t>not because we are lovable</a:t>
            </a:r>
            <a:r>
              <a:rPr lang="en-US" dirty="0">
                <a:solidFill>
                  <a:schemeClr val="bg1"/>
                </a:solidFill>
                <a:latin typeface="+mn-lt"/>
              </a:rPr>
              <a:t>, but because </a:t>
            </a:r>
            <a:r>
              <a:rPr lang="en-US" dirty="0">
                <a:solidFill>
                  <a:srgbClr val="FF0000"/>
                </a:solidFill>
                <a:latin typeface="+mn-lt"/>
              </a:rPr>
              <a:t>He is love [exclusively]</a:t>
            </a:r>
            <a:r>
              <a:rPr lang="en-US" dirty="0">
                <a:solidFill>
                  <a:schemeClr val="bg1"/>
                </a:solidFill>
                <a:latin typeface="+mn-lt"/>
              </a:rPr>
              <a:t>.” </a:t>
            </a:r>
          </a:p>
          <a:p>
            <a:r>
              <a:rPr lang="en-US" sz="1200" dirty="0">
                <a:solidFill>
                  <a:schemeClr val="bg1"/>
                </a:solidFill>
                <a:latin typeface="+mn-lt"/>
              </a:rPr>
              <a:t>(Rich Mullins: A Devotional Biography: An Arrow Pointing to Heaven)</a:t>
            </a:r>
          </a:p>
        </p:txBody>
      </p:sp>
      <p:sp>
        <p:nvSpPr>
          <p:cNvPr id="20" name="Rectangle 19">
            <a:extLst>
              <a:ext uri="{FF2B5EF4-FFF2-40B4-BE49-F238E27FC236}">
                <a16:creationId xmlns:a16="http://schemas.microsoft.com/office/drawing/2014/main" id="{1C992376-1B37-42F2-91AF-341555D8A1A6}"/>
              </a:ext>
            </a:extLst>
          </p:cNvPr>
          <p:cNvSpPr/>
          <p:nvPr/>
        </p:nvSpPr>
        <p:spPr>
          <a:xfrm>
            <a:off x="152402" y="3392269"/>
            <a:ext cx="5943598" cy="646331"/>
          </a:xfrm>
          <a:prstGeom prst="rect">
            <a:avLst/>
          </a:prstGeom>
        </p:spPr>
        <p:txBody>
          <a:bodyPr wrap="square">
            <a:spAutoFit/>
          </a:bodyPr>
          <a:lstStyle/>
          <a:p>
            <a:r>
              <a:rPr lang="en-US" dirty="0">
                <a:solidFill>
                  <a:schemeClr val="bg1"/>
                </a:solidFill>
                <a:latin typeface="+mn-lt"/>
              </a:rPr>
              <a:t>“God doesn't necessarily want us to be happy. He wants us to be </a:t>
            </a:r>
            <a:r>
              <a:rPr lang="en-US" dirty="0">
                <a:solidFill>
                  <a:srgbClr val="FF0000"/>
                </a:solidFill>
                <a:latin typeface="+mn-lt"/>
              </a:rPr>
              <a:t>lovable</a:t>
            </a:r>
            <a:r>
              <a:rPr lang="en-US" dirty="0">
                <a:solidFill>
                  <a:schemeClr val="bg1"/>
                </a:solidFill>
                <a:latin typeface="+mn-lt"/>
              </a:rPr>
              <a:t>.” </a:t>
            </a:r>
            <a:r>
              <a:rPr lang="en-US" sz="1200" dirty="0">
                <a:solidFill>
                  <a:schemeClr val="bg1"/>
                </a:solidFill>
                <a:latin typeface="+mn-lt"/>
              </a:rPr>
              <a:t>(William Nicholson, Shadowlands)</a:t>
            </a:r>
          </a:p>
        </p:txBody>
      </p:sp>
      <p:sp>
        <p:nvSpPr>
          <p:cNvPr id="21" name="Rectangle 20">
            <a:extLst>
              <a:ext uri="{FF2B5EF4-FFF2-40B4-BE49-F238E27FC236}">
                <a16:creationId xmlns:a16="http://schemas.microsoft.com/office/drawing/2014/main" id="{846C9A97-96D8-4307-A546-E0427925C812}"/>
              </a:ext>
            </a:extLst>
          </p:cNvPr>
          <p:cNvSpPr/>
          <p:nvPr/>
        </p:nvSpPr>
        <p:spPr>
          <a:xfrm>
            <a:off x="6204147" y="4382869"/>
            <a:ext cx="5835439" cy="646331"/>
          </a:xfrm>
          <a:prstGeom prst="rect">
            <a:avLst/>
          </a:prstGeom>
        </p:spPr>
        <p:txBody>
          <a:bodyPr wrap="square">
            <a:spAutoFit/>
          </a:bodyPr>
          <a:lstStyle/>
          <a:p>
            <a:r>
              <a:rPr lang="en-US" b="1" dirty="0">
                <a:solidFill>
                  <a:srgbClr val="00FF00"/>
                </a:solidFill>
                <a:latin typeface="+mn-lt"/>
              </a:rPr>
              <a:t>Revelation 20:15</a:t>
            </a:r>
            <a:r>
              <a:rPr lang="en-US" b="1" dirty="0">
                <a:solidFill>
                  <a:schemeClr val="bg1"/>
                </a:solidFill>
                <a:latin typeface="+mn-lt"/>
              </a:rPr>
              <a:t> </a:t>
            </a:r>
            <a:r>
              <a:rPr lang="en-US" dirty="0">
                <a:solidFill>
                  <a:schemeClr val="bg1"/>
                </a:solidFill>
                <a:latin typeface="+mn-lt"/>
              </a:rPr>
              <a:t>And whosoever was not found written in the </a:t>
            </a:r>
            <a:r>
              <a:rPr lang="en-US" dirty="0">
                <a:solidFill>
                  <a:srgbClr val="00FF00"/>
                </a:solidFill>
                <a:latin typeface="+mn-lt"/>
              </a:rPr>
              <a:t>book of life </a:t>
            </a:r>
            <a:r>
              <a:rPr lang="en-US" dirty="0">
                <a:solidFill>
                  <a:schemeClr val="bg1"/>
                </a:solidFill>
                <a:latin typeface="+mn-lt"/>
              </a:rPr>
              <a:t>was cast into the lake of fire.</a:t>
            </a:r>
          </a:p>
        </p:txBody>
      </p:sp>
      <p:sp>
        <p:nvSpPr>
          <p:cNvPr id="22" name="Rectangle 21">
            <a:extLst>
              <a:ext uri="{FF2B5EF4-FFF2-40B4-BE49-F238E27FC236}">
                <a16:creationId xmlns:a16="http://schemas.microsoft.com/office/drawing/2014/main" id="{E5CB9F11-8CF9-40EC-8AD1-706B1BCE212E}"/>
              </a:ext>
            </a:extLst>
          </p:cNvPr>
          <p:cNvSpPr/>
          <p:nvPr/>
        </p:nvSpPr>
        <p:spPr>
          <a:xfrm>
            <a:off x="6204147" y="1057870"/>
            <a:ext cx="5833847" cy="923330"/>
          </a:xfrm>
          <a:prstGeom prst="rect">
            <a:avLst/>
          </a:prstGeom>
        </p:spPr>
        <p:txBody>
          <a:bodyPr wrap="square">
            <a:spAutoFit/>
          </a:bodyPr>
          <a:lstStyle/>
          <a:p>
            <a:r>
              <a:rPr lang="en-US" b="1" dirty="0">
                <a:solidFill>
                  <a:srgbClr val="00FF00"/>
                </a:solidFill>
                <a:latin typeface="+mn-lt"/>
              </a:rPr>
              <a:t>1 John 4:8 </a:t>
            </a:r>
            <a:r>
              <a:rPr lang="en-US" dirty="0">
                <a:solidFill>
                  <a:schemeClr val="bg1"/>
                </a:solidFill>
                <a:latin typeface="+mn-lt"/>
              </a:rPr>
              <a:t>He that loveth not </a:t>
            </a:r>
            <a:r>
              <a:rPr lang="en-US" dirty="0" err="1">
                <a:solidFill>
                  <a:schemeClr val="bg1"/>
                </a:solidFill>
                <a:latin typeface="+mn-lt"/>
              </a:rPr>
              <a:t>knoweth</a:t>
            </a:r>
            <a:r>
              <a:rPr lang="en-US" dirty="0">
                <a:solidFill>
                  <a:schemeClr val="bg1"/>
                </a:solidFill>
                <a:latin typeface="+mn-lt"/>
              </a:rPr>
              <a:t> not God; for </a:t>
            </a:r>
            <a:r>
              <a:rPr lang="en-US" dirty="0">
                <a:solidFill>
                  <a:srgbClr val="FFFF00"/>
                </a:solidFill>
                <a:latin typeface="+mn-lt"/>
              </a:rPr>
              <a:t>God is love </a:t>
            </a:r>
            <a:r>
              <a:rPr lang="en-US" dirty="0">
                <a:solidFill>
                  <a:srgbClr val="00FF00"/>
                </a:solidFill>
                <a:latin typeface="+mn-lt"/>
              </a:rPr>
              <a:t>[proportionately</a:t>
            </a:r>
            <a:r>
              <a:rPr lang="en-US" dirty="0">
                <a:solidFill>
                  <a:schemeClr val="bg1"/>
                </a:solidFill>
                <a:latin typeface="+mn-lt"/>
              </a:rPr>
              <a:t>…as well as many other attributes such as Justice, Truth, Power, Glory, Intelligence, etc.]</a:t>
            </a:r>
          </a:p>
        </p:txBody>
      </p:sp>
      <p:sp>
        <p:nvSpPr>
          <p:cNvPr id="23" name="Rectangle 22">
            <a:extLst>
              <a:ext uri="{FF2B5EF4-FFF2-40B4-BE49-F238E27FC236}">
                <a16:creationId xmlns:a16="http://schemas.microsoft.com/office/drawing/2014/main" id="{6F386251-9B73-4E40-AB21-58FD8FBA11A1}"/>
              </a:ext>
            </a:extLst>
          </p:cNvPr>
          <p:cNvSpPr/>
          <p:nvPr/>
        </p:nvSpPr>
        <p:spPr>
          <a:xfrm>
            <a:off x="152402" y="4542472"/>
            <a:ext cx="5943598" cy="1477328"/>
          </a:xfrm>
          <a:prstGeom prst="rect">
            <a:avLst/>
          </a:prstGeom>
        </p:spPr>
        <p:txBody>
          <a:bodyPr wrap="square">
            <a:spAutoFit/>
          </a:bodyPr>
          <a:lstStyle/>
          <a:p>
            <a:r>
              <a:rPr lang="en-US" b="1" dirty="0">
                <a:solidFill>
                  <a:srgbClr val="FF0000"/>
                </a:solidFill>
                <a:latin typeface="+mn-lt"/>
              </a:rPr>
              <a:t>Omar Khayyam: </a:t>
            </a:r>
            <a:r>
              <a:rPr lang="en-US" sz="1200" dirty="0">
                <a:solidFill>
                  <a:schemeClr val="bg1"/>
                </a:solidFill>
                <a:latin typeface="+mn-lt"/>
              </a:rPr>
              <a:t>(1048-1122, Persian Philosopher, Poet)</a:t>
            </a:r>
          </a:p>
          <a:p>
            <a:r>
              <a:rPr lang="en-US" dirty="0">
                <a:solidFill>
                  <a:schemeClr val="bg1"/>
                </a:solidFill>
                <a:latin typeface="+mn-lt"/>
              </a:rPr>
              <a:t>“So I be written in the </a:t>
            </a:r>
            <a:r>
              <a:rPr lang="en-US" dirty="0">
                <a:solidFill>
                  <a:srgbClr val="FF0000"/>
                </a:solidFill>
                <a:latin typeface="+mn-lt"/>
              </a:rPr>
              <a:t>Book of Love</a:t>
            </a:r>
          </a:p>
          <a:p>
            <a:r>
              <a:rPr lang="en-US" dirty="0">
                <a:solidFill>
                  <a:srgbClr val="FF0000"/>
                </a:solidFill>
                <a:latin typeface="+mn-lt"/>
              </a:rPr>
              <a:t>I do not care </a:t>
            </a:r>
            <a:r>
              <a:rPr lang="en-US" dirty="0">
                <a:solidFill>
                  <a:schemeClr val="bg1"/>
                </a:solidFill>
                <a:latin typeface="+mn-lt"/>
              </a:rPr>
              <a:t>about the Book above.</a:t>
            </a:r>
          </a:p>
          <a:p>
            <a:r>
              <a:rPr lang="en-US" dirty="0">
                <a:solidFill>
                  <a:schemeClr val="bg1"/>
                </a:solidFill>
                <a:latin typeface="+mn-lt"/>
              </a:rPr>
              <a:t>Erase my name or write it as you will,</a:t>
            </a:r>
          </a:p>
          <a:p>
            <a:r>
              <a:rPr lang="en-US" dirty="0">
                <a:solidFill>
                  <a:schemeClr val="bg1"/>
                </a:solidFill>
                <a:latin typeface="+mn-lt"/>
              </a:rPr>
              <a:t>So I be written in the Book of Love.”</a:t>
            </a:r>
          </a:p>
        </p:txBody>
      </p:sp>
      <p:sp>
        <p:nvSpPr>
          <p:cNvPr id="24" name="Rectangle 23">
            <a:extLst>
              <a:ext uri="{FF2B5EF4-FFF2-40B4-BE49-F238E27FC236}">
                <a16:creationId xmlns:a16="http://schemas.microsoft.com/office/drawing/2014/main" id="{985B3361-8ACC-4EF2-A8F8-52608B8CAC2A}"/>
              </a:ext>
            </a:extLst>
          </p:cNvPr>
          <p:cNvSpPr/>
          <p:nvPr/>
        </p:nvSpPr>
        <p:spPr>
          <a:xfrm>
            <a:off x="6203008" y="3544669"/>
            <a:ext cx="6019796" cy="646331"/>
          </a:xfrm>
          <a:prstGeom prst="rect">
            <a:avLst/>
          </a:prstGeom>
        </p:spPr>
        <p:txBody>
          <a:bodyPr wrap="square">
            <a:spAutoFit/>
          </a:bodyPr>
          <a:lstStyle/>
          <a:p>
            <a:r>
              <a:rPr lang="en-US" b="1" dirty="0">
                <a:solidFill>
                  <a:srgbClr val="00FF00"/>
                </a:solidFill>
                <a:latin typeface="+mn-lt"/>
              </a:rPr>
              <a:t>Exodus 32:33</a:t>
            </a:r>
            <a:r>
              <a:rPr lang="en-US" dirty="0">
                <a:solidFill>
                  <a:schemeClr val="bg1"/>
                </a:solidFill>
                <a:latin typeface="+mn-lt"/>
              </a:rPr>
              <a:t> And the </a:t>
            </a:r>
            <a:r>
              <a:rPr lang="en-US" cap="small" dirty="0">
                <a:solidFill>
                  <a:schemeClr val="bg1"/>
                </a:solidFill>
                <a:latin typeface="+mn-lt"/>
              </a:rPr>
              <a:t>Lord</a:t>
            </a:r>
            <a:r>
              <a:rPr lang="en-US" dirty="0">
                <a:solidFill>
                  <a:schemeClr val="bg1"/>
                </a:solidFill>
                <a:latin typeface="+mn-lt"/>
              </a:rPr>
              <a:t> said unto Moses, Whosoever hath sinned against me, him will I blot out of my book.</a:t>
            </a:r>
          </a:p>
        </p:txBody>
      </p:sp>
      <p:sp>
        <p:nvSpPr>
          <p:cNvPr id="25" name="Rectangle 24">
            <a:extLst>
              <a:ext uri="{FF2B5EF4-FFF2-40B4-BE49-F238E27FC236}">
                <a16:creationId xmlns:a16="http://schemas.microsoft.com/office/drawing/2014/main" id="{1669DF62-2C96-4263-8763-BA3EC08BC8E1}"/>
              </a:ext>
            </a:extLst>
          </p:cNvPr>
          <p:cNvSpPr/>
          <p:nvPr/>
        </p:nvSpPr>
        <p:spPr>
          <a:xfrm>
            <a:off x="152400" y="1055637"/>
            <a:ext cx="5800344" cy="646331"/>
          </a:xfrm>
          <a:prstGeom prst="rect">
            <a:avLst/>
          </a:prstGeom>
        </p:spPr>
        <p:txBody>
          <a:bodyPr wrap="square">
            <a:spAutoFit/>
          </a:bodyPr>
          <a:lstStyle/>
          <a:p>
            <a:r>
              <a:rPr lang="en-US" b="1" dirty="0">
                <a:solidFill>
                  <a:srgbClr val="FF0000"/>
                </a:solidFill>
                <a:latin typeface="+mn-lt"/>
              </a:rPr>
              <a:t>1 John 4:8 </a:t>
            </a:r>
            <a:r>
              <a:rPr lang="en-US" dirty="0">
                <a:solidFill>
                  <a:schemeClr val="bg1"/>
                </a:solidFill>
                <a:latin typeface="+mn-lt"/>
              </a:rPr>
              <a:t>He that </a:t>
            </a:r>
            <a:r>
              <a:rPr lang="en-US" dirty="0" err="1">
                <a:solidFill>
                  <a:schemeClr val="bg1"/>
                </a:solidFill>
                <a:latin typeface="+mn-lt"/>
              </a:rPr>
              <a:t>loveth</a:t>
            </a:r>
            <a:r>
              <a:rPr lang="en-US" dirty="0">
                <a:solidFill>
                  <a:schemeClr val="bg1"/>
                </a:solidFill>
                <a:latin typeface="+mn-lt"/>
              </a:rPr>
              <a:t> not </a:t>
            </a:r>
            <a:r>
              <a:rPr lang="en-US" dirty="0" err="1">
                <a:solidFill>
                  <a:schemeClr val="bg1"/>
                </a:solidFill>
                <a:latin typeface="+mn-lt"/>
              </a:rPr>
              <a:t>knoweth</a:t>
            </a:r>
            <a:r>
              <a:rPr lang="en-US" dirty="0">
                <a:solidFill>
                  <a:schemeClr val="bg1"/>
                </a:solidFill>
                <a:latin typeface="+mn-lt"/>
              </a:rPr>
              <a:t> not God; for </a:t>
            </a:r>
            <a:r>
              <a:rPr lang="en-US" dirty="0">
                <a:solidFill>
                  <a:srgbClr val="FFFF00"/>
                </a:solidFill>
                <a:latin typeface="+mn-lt"/>
              </a:rPr>
              <a:t>God is love </a:t>
            </a:r>
            <a:r>
              <a:rPr lang="en-US" dirty="0">
                <a:solidFill>
                  <a:srgbClr val="FF0000"/>
                </a:solidFill>
                <a:latin typeface="+mn-lt"/>
              </a:rPr>
              <a:t>[exclusively]</a:t>
            </a:r>
            <a:r>
              <a:rPr lang="en-US" dirty="0">
                <a:solidFill>
                  <a:schemeClr val="bg1"/>
                </a:solidFill>
                <a:latin typeface="+mn-lt"/>
              </a:rPr>
              <a:t>.</a:t>
            </a:r>
          </a:p>
        </p:txBody>
      </p:sp>
      <p:sp>
        <p:nvSpPr>
          <p:cNvPr id="26" name="Rectangle 25">
            <a:extLst>
              <a:ext uri="{FF2B5EF4-FFF2-40B4-BE49-F238E27FC236}">
                <a16:creationId xmlns:a16="http://schemas.microsoft.com/office/drawing/2014/main" id="{DB0E65C5-C988-4B38-A886-03BD45611D09}"/>
              </a:ext>
            </a:extLst>
          </p:cNvPr>
          <p:cNvSpPr/>
          <p:nvPr/>
        </p:nvSpPr>
        <p:spPr>
          <a:xfrm>
            <a:off x="6204147" y="5228272"/>
            <a:ext cx="5835444" cy="1477328"/>
          </a:xfrm>
          <a:prstGeom prst="rect">
            <a:avLst/>
          </a:prstGeom>
        </p:spPr>
        <p:txBody>
          <a:bodyPr wrap="square">
            <a:spAutoFit/>
          </a:bodyPr>
          <a:lstStyle/>
          <a:p>
            <a:r>
              <a:rPr lang="en-US" b="1" dirty="0">
                <a:solidFill>
                  <a:srgbClr val="00FF00"/>
                </a:solidFill>
                <a:latin typeface="+mn-lt"/>
              </a:rPr>
              <a:t>Revelation 20:12</a:t>
            </a:r>
            <a:r>
              <a:rPr lang="en-US" dirty="0">
                <a:solidFill>
                  <a:schemeClr val="bg1"/>
                </a:solidFill>
                <a:latin typeface="+mn-lt"/>
              </a:rPr>
              <a:t> And I saw the dead, small and great, stand before God; and the books were opened: and another book was opened, which is the </a:t>
            </a:r>
            <a:r>
              <a:rPr lang="en-US" dirty="0">
                <a:solidFill>
                  <a:srgbClr val="00FF00"/>
                </a:solidFill>
                <a:latin typeface="+mn-lt"/>
              </a:rPr>
              <a:t>book of life</a:t>
            </a:r>
            <a:r>
              <a:rPr lang="en-US" dirty="0">
                <a:solidFill>
                  <a:schemeClr val="bg1"/>
                </a:solidFill>
                <a:latin typeface="+mn-lt"/>
              </a:rPr>
              <a:t>: and the dead were </a:t>
            </a:r>
            <a:r>
              <a:rPr lang="en-US" dirty="0">
                <a:solidFill>
                  <a:srgbClr val="FFFF00"/>
                </a:solidFill>
                <a:latin typeface="+mn-lt"/>
              </a:rPr>
              <a:t>judged</a:t>
            </a:r>
            <a:r>
              <a:rPr lang="en-US" dirty="0">
                <a:solidFill>
                  <a:schemeClr val="bg1"/>
                </a:solidFill>
                <a:latin typeface="+mn-lt"/>
              </a:rPr>
              <a:t> out of those things which were written in the books, according to their </a:t>
            </a:r>
            <a:r>
              <a:rPr lang="en-US" dirty="0">
                <a:solidFill>
                  <a:srgbClr val="00FF00"/>
                </a:solidFill>
                <a:latin typeface="+mn-lt"/>
              </a:rPr>
              <a:t>works</a:t>
            </a:r>
            <a:r>
              <a:rPr lang="en-US" dirty="0">
                <a:solidFill>
                  <a:schemeClr val="bg1"/>
                </a:solidFill>
                <a:latin typeface="+mn-lt"/>
              </a:rPr>
              <a:t>. </a:t>
            </a:r>
            <a:r>
              <a:rPr lang="en-US" sz="1200" dirty="0">
                <a:solidFill>
                  <a:schemeClr val="bg1"/>
                </a:solidFill>
                <a:latin typeface="+mn-lt"/>
              </a:rPr>
              <a:t>(see D&amp;C 128:6-7)</a:t>
            </a:r>
          </a:p>
        </p:txBody>
      </p:sp>
    </p:spTree>
    <p:extLst>
      <p:ext uri="{BB962C8B-B14F-4D97-AF65-F5344CB8AC3E}">
        <p14:creationId xmlns:p14="http://schemas.microsoft.com/office/powerpoint/2010/main" val="315395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20" grpId="0"/>
      <p:bldP spid="21" grpId="0"/>
      <p:bldP spid="22" grpId="0"/>
      <p:bldP spid="23" grpId="0"/>
      <p:bldP spid="24"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11</a:t>
            </a:fld>
            <a:endParaRPr lang="en-US" dirty="0"/>
          </a:p>
        </p:txBody>
      </p:sp>
      <p:sp>
        <p:nvSpPr>
          <p:cNvPr id="6" name="TextBox 5">
            <a:extLst>
              <a:ext uri="{FF2B5EF4-FFF2-40B4-BE49-F238E27FC236}">
                <a16:creationId xmlns:a16="http://schemas.microsoft.com/office/drawing/2014/main" id="{6C88E198-7367-49DF-9DD9-BB88B1DE3CCA}"/>
              </a:ext>
            </a:extLst>
          </p:cNvPr>
          <p:cNvSpPr txBox="1"/>
          <p:nvPr/>
        </p:nvSpPr>
        <p:spPr>
          <a:xfrm>
            <a:off x="0" y="0"/>
            <a:ext cx="12191999" cy="707886"/>
          </a:xfrm>
          <a:prstGeom prst="rect">
            <a:avLst/>
          </a:prstGeom>
          <a:noFill/>
        </p:spPr>
        <p:txBody>
          <a:bodyPr wrap="square">
            <a:spAutoFit/>
          </a:bodyPr>
          <a:lstStyle/>
          <a:p>
            <a:pPr algn="ctr" eaLnBrk="1" hangingPunct="1">
              <a:defRPr/>
            </a:pPr>
            <a:r>
              <a:rPr lang="en-US" sz="4000" b="1" dirty="0">
                <a:solidFill>
                  <a:srgbClr val="00FF00"/>
                </a:solidFill>
                <a:latin typeface="+mn-lt"/>
                <a:cs typeface="Arial" charset="0"/>
              </a:rPr>
              <a:t>Means and Ends</a:t>
            </a:r>
          </a:p>
        </p:txBody>
      </p:sp>
      <p:grpSp>
        <p:nvGrpSpPr>
          <p:cNvPr id="7" name="Group 6">
            <a:extLst>
              <a:ext uri="{FF2B5EF4-FFF2-40B4-BE49-F238E27FC236}">
                <a16:creationId xmlns:a16="http://schemas.microsoft.com/office/drawing/2014/main" id="{CB181273-FF87-4214-A8A7-3C3D2C440374}"/>
              </a:ext>
            </a:extLst>
          </p:cNvPr>
          <p:cNvGrpSpPr/>
          <p:nvPr/>
        </p:nvGrpSpPr>
        <p:grpSpPr>
          <a:xfrm>
            <a:off x="685800" y="4046371"/>
            <a:ext cx="3663950" cy="2486025"/>
            <a:chOff x="685800" y="3089075"/>
            <a:chExt cx="3663950" cy="2486025"/>
          </a:xfrm>
        </p:grpSpPr>
        <p:grpSp>
          <p:nvGrpSpPr>
            <p:cNvPr id="8" name="Group 55">
              <a:extLst>
                <a:ext uri="{FF2B5EF4-FFF2-40B4-BE49-F238E27FC236}">
                  <a16:creationId xmlns:a16="http://schemas.microsoft.com/office/drawing/2014/main" id="{D5C8A0CB-AFA9-43F5-B0EE-2BC57DC38676}"/>
                </a:ext>
              </a:extLst>
            </p:cNvPr>
            <p:cNvGrpSpPr>
              <a:grpSpLocks/>
            </p:cNvGrpSpPr>
            <p:nvPr/>
          </p:nvGrpSpPr>
          <p:grpSpPr bwMode="auto">
            <a:xfrm>
              <a:off x="685800" y="3089075"/>
              <a:ext cx="3663950" cy="2486025"/>
              <a:chOff x="3886200" y="2743200"/>
              <a:chExt cx="3663196" cy="2485698"/>
            </a:xfrm>
          </p:grpSpPr>
          <p:sp>
            <p:nvSpPr>
              <p:cNvPr id="14" name="Oval 129">
                <a:extLst>
                  <a:ext uri="{FF2B5EF4-FFF2-40B4-BE49-F238E27FC236}">
                    <a16:creationId xmlns:a16="http://schemas.microsoft.com/office/drawing/2014/main" id="{21FD56AF-8511-44BE-AA93-3D3CBD8DD49D}"/>
                  </a:ext>
                </a:extLst>
              </p:cNvPr>
              <p:cNvSpPr>
                <a:spLocks noChangeArrowheads="1"/>
              </p:cNvSpPr>
              <p:nvPr/>
            </p:nvSpPr>
            <p:spPr bwMode="auto">
              <a:xfrm>
                <a:off x="4940083" y="2743200"/>
                <a:ext cx="2609313" cy="2485698"/>
              </a:xfrm>
              <a:prstGeom prst="ellipse">
                <a:avLst/>
              </a:prstGeom>
              <a:solidFill>
                <a:schemeClr val="bg1"/>
              </a:solidFill>
              <a:ln w="57150">
                <a:solidFill>
                  <a:srgbClr val="00FF00"/>
                </a:solidFill>
                <a:round/>
                <a:headEnd/>
                <a:tailEnd/>
              </a:ln>
            </p:spPr>
            <p:txBody>
              <a:bodyPr wrap="none" anchor="ctr"/>
              <a:lstStyle/>
              <a:p>
                <a:pPr eaLnBrk="1" hangingPunct="1">
                  <a:defRPr/>
                </a:pPr>
                <a:endParaRPr lang="en-US">
                  <a:solidFill>
                    <a:schemeClr val="bg1"/>
                  </a:solidFill>
                  <a:latin typeface="+mn-lt"/>
                </a:endParaRPr>
              </a:p>
            </p:txBody>
          </p:sp>
          <p:sp>
            <p:nvSpPr>
              <p:cNvPr id="15" name="TextBox 14">
                <a:extLst>
                  <a:ext uri="{FF2B5EF4-FFF2-40B4-BE49-F238E27FC236}">
                    <a16:creationId xmlns:a16="http://schemas.microsoft.com/office/drawing/2014/main" id="{D5BE5353-B7BB-4CD2-A779-EADD3508C006}"/>
                  </a:ext>
                </a:extLst>
              </p:cNvPr>
              <p:cNvSpPr txBox="1"/>
              <p:nvPr/>
            </p:nvSpPr>
            <p:spPr bwMode="auto">
              <a:xfrm>
                <a:off x="3886200" y="3124150"/>
                <a:ext cx="838028" cy="1723798"/>
              </a:xfrm>
              <a:prstGeom prst="rect">
                <a:avLst/>
              </a:prstGeom>
              <a:noFill/>
            </p:spPr>
            <p:txBody>
              <a:bodyPr>
                <a:spAutoFit/>
              </a:bodyPr>
              <a:lstStyle/>
              <a:p>
                <a:pPr eaLnBrk="1" hangingPunct="1">
                  <a:defRPr/>
                </a:pPr>
                <a:r>
                  <a:rPr lang="en-US" b="1" dirty="0">
                    <a:solidFill>
                      <a:schemeClr val="bg1"/>
                    </a:solidFill>
                    <a:latin typeface="+mn-lt"/>
                    <a:cs typeface="Arial" charset="0"/>
                  </a:rPr>
                  <a:t>Tier-1</a:t>
                </a:r>
              </a:p>
              <a:p>
                <a:pPr eaLnBrk="1" hangingPunct="1">
                  <a:defRPr/>
                </a:pPr>
                <a:endParaRPr lang="en-US" sz="2400" b="1" dirty="0">
                  <a:solidFill>
                    <a:schemeClr val="bg1"/>
                  </a:solidFill>
                  <a:latin typeface="+mn-lt"/>
                  <a:cs typeface="Arial" charset="0"/>
                </a:endParaRPr>
              </a:p>
              <a:p>
                <a:pPr eaLnBrk="1" hangingPunct="1">
                  <a:defRPr/>
                </a:pPr>
                <a:r>
                  <a:rPr lang="en-US" b="1" dirty="0">
                    <a:solidFill>
                      <a:schemeClr val="bg1"/>
                    </a:solidFill>
                    <a:latin typeface="+mn-lt"/>
                    <a:cs typeface="Arial" charset="0"/>
                  </a:rPr>
                  <a:t>Tier-2</a:t>
                </a:r>
              </a:p>
              <a:p>
                <a:pPr eaLnBrk="1" hangingPunct="1">
                  <a:defRPr/>
                </a:pPr>
                <a:endParaRPr lang="en-US" sz="2400" b="1" dirty="0">
                  <a:solidFill>
                    <a:schemeClr val="bg1"/>
                  </a:solidFill>
                  <a:latin typeface="+mn-lt"/>
                  <a:cs typeface="Arial" charset="0"/>
                </a:endParaRPr>
              </a:p>
              <a:p>
                <a:pPr eaLnBrk="1" hangingPunct="1">
                  <a:defRPr/>
                </a:pPr>
                <a:r>
                  <a:rPr lang="en-US" b="1" dirty="0">
                    <a:solidFill>
                      <a:schemeClr val="bg1"/>
                    </a:solidFill>
                    <a:latin typeface="+mn-lt"/>
                    <a:cs typeface="Arial" charset="0"/>
                  </a:rPr>
                  <a:t>Tier-3</a:t>
                </a:r>
              </a:p>
            </p:txBody>
          </p:sp>
          <p:sp>
            <p:nvSpPr>
              <p:cNvPr id="16" name="Line 17">
                <a:extLst>
                  <a:ext uri="{FF2B5EF4-FFF2-40B4-BE49-F238E27FC236}">
                    <a16:creationId xmlns:a16="http://schemas.microsoft.com/office/drawing/2014/main" id="{F7185633-E1BD-46A2-91CE-099AAC6CF78A}"/>
                  </a:ext>
                </a:extLst>
              </p:cNvPr>
              <p:cNvSpPr>
                <a:spLocks noChangeShapeType="1"/>
              </p:cNvSpPr>
              <p:nvPr/>
            </p:nvSpPr>
            <p:spPr bwMode="auto">
              <a:xfrm>
                <a:off x="5652724" y="3638432"/>
                <a:ext cx="1188792" cy="0"/>
              </a:xfrm>
              <a:prstGeom prst="line">
                <a:avLst/>
              </a:prstGeom>
              <a:noFill/>
              <a:ln w="28575">
                <a:solidFill>
                  <a:schemeClr val="tx1"/>
                </a:solidFill>
                <a:round/>
                <a:headEnd/>
                <a:tailEnd/>
              </a:ln>
            </p:spPr>
            <p:txBody>
              <a:bodyPr/>
              <a:lstStyle/>
              <a:p>
                <a:pPr eaLnBrk="1" hangingPunct="1">
                  <a:defRPr/>
                </a:pPr>
                <a:endParaRPr lang="en-US">
                  <a:solidFill>
                    <a:schemeClr val="bg1"/>
                  </a:solidFill>
                  <a:latin typeface="+mn-lt"/>
                </a:endParaRPr>
              </a:p>
            </p:txBody>
          </p:sp>
        </p:grpSp>
        <p:sp>
          <p:nvSpPr>
            <p:cNvPr id="9" name="Line 17">
              <a:extLst>
                <a:ext uri="{FF2B5EF4-FFF2-40B4-BE49-F238E27FC236}">
                  <a16:creationId xmlns:a16="http://schemas.microsoft.com/office/drawing/2014/main" id="{42D53955-692C-4653-872D-3F2D37D429F8}"/>
                </a:ext>
              </a:extLst>
            </p:cNvPr>
            <p:cNvSpPr>
              <a:spLocks noChangeShapeType="1"/>
            </p:cNvSpPr>
            <p:nvPr/>
          </p:nvSpPr>
          <p:spPr bwMode="auto">
            <a:xfrm>
              <a:off x="2474913" y="4689275"/>
              <a:ext cx="1189037" cy="0"/>
            </a:xfrm>
            <a:prstGeom prst="line">
              <a:avLst/>
            </a:prstGeom>
            <a:noFill/>
            <a:ln w="28575">
              <a:solidFill>
                <a:schemeClr val="tx1"/>
              </a:solidFill>
              <a:round/>
              <a:headEnd/>
              <a:tailEnd/>
            </a:ln>
          </p:spPr>
          <p:txBody>
            <a:bodyPr/>
            <a:lstStyle/>
            <a:p>
              <a:pPr eaLnBrk="1" hangingPunct="1">
                <a:defRPr/>
              </a:pPr>
              <a:endParaRPr lang="en-US">
                <a:solidFill>
                  <a:schemeClr val="bg1"/>
                </a:solidFill>
                <a:latin typeface="+mn-lt"/>
              </a:endParaRPr>
            </a:p>
          </p:txBody>
        </p:sp>
        <p:sp>
          <p:nvSpPr>
            <p:cNvPr id="11" name="Rectangle 1">
              <a:extLst>
                <a:ext uri="{FF2B5EF4-FFF2-40B4-BE49-F238E27FC236}">
                  <a16:creationId xmlns:a16="http://schemas.microsoft.com/office/drawing/2014/main" id="{627E8565-6C9E-4131-A1E9-5883E27BAA51}"/>
                </a:ext>
              </a:extLst>
            </p:cNvPr>
            <p:cNvSpPr>
              <a:spLocks noChangeArrowheads="1"/>
            </p:cNvSpPr>
            <p:nvPr/>
          </p:nvSpPr>
          <p:spPr bwMode="auto">
            <a:xfrm>
              <a:off x="1975644" y="3129463"/>
              <a:ext cx="2138362"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a:latin typeface="+mn-lt"/>
                </a:rPr>
                <a:t>Ends</a:t>
              </a:r>
              <a:endParaRPr lang="en-US" altLang="en-US" dirty="0">
                <a:latin typeface="+mn-lt"/>
              </a:endParaRPr>
            </a:p>
            <a:p>
              <a:pPr algn="ctr" eaLnBrk="1" hangingPunct="1">
                <a:spcBef>
                  <a:spcPct val="0"/>
                </a:spcBef>
                <a:buFontTx/>
                <a:buNone/>
              </a:pPr>
              <a:r>
                <a:rPr lang="en-US" altLang="en-US" sz="1400" b="1" dirty="0">
                  <a:latin typeface="+mn-lt"/>
                </a:rPr>
                <a:t>Potential Destination</a:t>
              </a:r>
            </a:p>
          </p:txBody>
        </p:sp>
        <p:sp>
          <p:nvSpPr>
            <p:cNvPr id="12" name="Rectangle 2">
              <a:extLst>
                <a:ext uri="{FF2B5EF4-FFF2-40B4-BE49-F238E27FC236}">
                  <a16:creationId xmlns:a16="http://schemas.microsoft.com/office/drawing/2014/main" id="{CC52F807-10BC-455A-82F0-1D5CD66C0AF7}"/>
                </a:ext>
              </a:extLst>
            </p:cNvPr>
            <p:cNvSpPr>
              <a:spLocks noChangeArrowheads="1"/>
            </p:cNvSpPr>
            <p:nvPr/>
          </p:nvSpPr>
          <p:spPr bwMode="auto">
            <a:xfrm>
              <a:off x="2315759" y="4066568"/>
              <a:ext cx="145813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a:latin typeface="+mn-lt"/>
                </a:rPr>
                <a:t>Means</a:t>
              </a:r>
            </a:p>
          </p:txBody>
        </p:sp>
        <p:sp>
          <p:nvSpPr>
            <p:cNvPr id="13" name="Rectangle 27">
              <a:extLst>
                <a:ext uri="{FF2B5EF4-FFF2-40B4-BE49-F238E27FC236}">
                  <a16:creationId xmlns:a16="http://schemas.microsoft.com/office/drawing/2014/main" id="{5FD32796-FEFD-459D-B2FC-6913B1896365}"/>
                </a:ext>
              </a:extLst>
            </p:cNvPr>
            <p:cNvSpPr>
              <a:spLocks noChangeArrowheads="1"/>
            </p:cNvSpPr>
            <p:nvPr/>
          </p:nvSpPr>
          <p:spPr bwMode="auto">
            <a:xfrm>
              <a:off x="2000250" y="4689275"/>
              <a:ext cx="2138362"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a:latin typeface="+mn-lt"/>
                </a:rPr>
                <a:t>Ends</a:t>
              </a:r>
              <a:endParaRPr lang="en-US" altLang="en-US" dirty="0">
                <a:latin typeface="+mn-lt"/>
              </a:endParaRPr>
            </a:p>
            <a:p>
              <a:pPr algn="ctr" eaLnBrk="1" hangingPunct="1">
                <a:spcBef>
                  <a:spcPct val="0"/>
                </a:spcBef>
                <a:buFontTx/>
                <a:buNone/>
              </a:pPr>
              <a:r>
                <a:rPr lang="en-US" altLang="en-US" sz="1400" b="1" dirty="0">
                  <a:latin typeface="+mn-lt"/>
                </a:rPr>
                <a:t>Actual Arrival</a:t>
              </a:r>
            </a:p>
          </p:txBody>
        </p:sp>
      </p:grpSp>
      <p:grpSp>
        <p:nvGrpSpPr>
          <p:cNvPr id="20" name="Group 29">
            <a:extLst>
              <a:ext uri="{FF2B5EF4-FFF2-40B4-BE49-F238E27FC236}">
                <a16:creationId xmlns:a16="http://schemas.microsoft.com/office/drawing/2014/main" id="{038E7F86-BA28-4128-ADF1-BBC8D0409F55}"/>
              </a:ext>
            </a:extLst>
          </p:cNvPr>
          <p:cNvGrpSpPr>
            <a:grpSpLocks/>
          </p:cNvGrpSpPr>
          <p:nvPr/>
        </p:nvGrpSpPr>
        <p:grpSpPr bwMode="auto">
          <a:xfrm rot="20035413" flipH="1">
            <a:off x="3729037" y="4242141"/>
            <a:ext cx="1241659" cy="834640"/>
            <a:chOff x="4262226" y="3658951"/>
            <a:chExt cx="1179855" cy="1718214"/>
          </a:xfrm>
        </p:grpSpPr>
        <p:cxnSp>
          <p:nvCxnSpPr>
            <p:cNvPr id="22" name="Straight Arrow Connector 21">
              <a:extLst>
                <a:ext uri="{FF2B5EF4-FFF2-40B4-BE49-F238E27FC236}">
                  <a16:creationId xmlns:a16="http://schemas.microsoft.com/office/drawing/2014/main" id="{2BB5887B-6CCB-4D6C-87F0-D66C6FC0A6EA}"/>
                </a:ext>
              </a:extLst>
            </p:cNvPr>
            <p:cNvCxnSpPr/>
            <p:nvPr/>
          </p:nvCxnSpPr>
          <p:spPr bwMode="auto">
            <a:xfrm rot="20035413">
              <a:off x="4262226" y="3658951"/>
              <a:ext cx="1179855" cy="359854"/>
            </a:xfrm>
            <a:prstGeom prst="straightConnector1">
              <a:avLst/>
            </a:prstGeom>
            <a:ln w="57150">
              <a:solidFill>
                <a:srgbClr val="00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E71B294-29BA-40B6-BF35-B7CFF5A4FE23}"/>
                </a:ext>
              </a:extLst>
            </p:cNvPr>
            <p:cNvCxnSpPr/>
            <p:nvPr/>
          </p:nvCxnSpPr>
          <p:spPr bwMode="auto">
            <a:xfrm rot="20035413">
              <a:off x="4407420" y="3724953"/>
              <a:ext cx="903105" cy="1652212"/>
            </a:xfrm>
            <a:prstGeom prst="straightConnector1">
              <a:avLst/>
            </a:prstGeom>
            <a:ln w="57150">
              <a:solidFill>
                <a:srgbClr val="00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6" name="Group 42">
            <a:extLst>
              <a:ext uri="{FF2B5EF4-FFF2-40B4-BE49-F238E27FC236}">
                <a16:creationId xmlns:a16="http://schemas.microsoft.com/office/drawing/2014/main" id="{3FC13374-1400-41D5-909C-A1A7B962E413}"/>
              </a:ext>
            </a:extLst>
          </p:cNvPr>
          <p:cNvGrpSpPr>
            <a:grpSpLocks/>
          </p:cNvGrpSpPr>
          <p:nvPr/>
        </p:nvGrpSpPr>
        <p:grpSpPr bwMode="auto">
          <a:xfrm rot="1564587" flipH="1" flipV="1">
            <a:off x="3782436" y="5682144"/>
            <a:ext cx="1072996" cy="717701"/>
            <a:chOff x="4396012" y="3420019"/>
            <a:chExt cx="1072875" cy="1477690"/>
          </a:xfrm>
        </p:grpSpPr>
        <p:cxnSp>
          <p:nvCxnSpPr>
            <p:cNvPr id="27" name="Straight Arrow Connector 26">
              <a:extLst>
                <a:ext uri="{FF2B5EF4-FFF2-40B4-BE49-F238E27FC236}">
                  <a16:creationId xmlns:a16="http://schemas.microsoft.com/office/drawing/2014/main" id="{E2675549-9147-41B2-99E4-5CCC4F2E55E7}"/>
                </a:ext>
              </a:extLst>
            </p:cNvPr>
            <p:cNvCxnSpPr/>
            <p:nvPr/>
          </p:nvCxnSpPr>
          <p:spPr bwMode="auto">
            <a:xfrm flipV="1">
              <a:off x="4396012" y="3420019"/>
              <a:ext cx="1066680" cy="748494"/>
            </a:xfrm>
            <a:prstGeom prst="straightConnector1">
              <a:avLst/>
            </a:prstGeom>
            <a:ln w="57150">
              <a:solidFill>
                <a:srgbClr val="00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DFA77A6-8325-4B0D-B887-A90A52C0A8EA}"/>
                </a:ext>
              </a:extLst>
            </p:cNvPr>
            <p:cNvCxnSpPr/>
            <p:nvPr/>
          </p:nvCxnSpPr>
          <p:spPr bwMode="auto">
            <a:xfrm>
              <a:off x="4402207" y="4155752"/>
              <a:ext cx="1066680" cy="741957"/>
            </a:xfrm>
            <a:prstGeom prst="straightConnector1">
              <a:avLst/>
            </a:prstGeom>
            <a:ln w="57150">
              <a:solidFill>
                <a:srgbClr val="00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69B04A0B-FFF0-4ABB-B881-569E061F4075}"/>
              </a:ext>
            </a:extLst>
          </p:cNvPr>
          <p:cNvSpPr txBox="1"/>
          <p:nvPr/>
        </p:nvSpPr>
        <p:spPr>
          <a:xfrm>
            <a:off x="4952996" y="3872734"/>
            <a:ext cx="6858004" cy="707886"/>
          </a:xfrm>
          <a:prstGeom prst="rect">
            <a:avLst/>
          </a:prstGeom>
          <a:noFill/>
        </p:spPr>
        <p:txBody>
          <a:bodyPr wrap="square">
            <a:spAutoFit/>
          </a:bodyPr>
          <a:lstStyle/>
          <a:p>
            <a:pPr eaLnBrk="1" hangingPunct="1">
              <a:defRPr/>
            </a:pPr>
            <a:r>
              <a:rPr lang="en-US" sz="4000" b="1" dirty="0">
                <a:solidFill>
                  <a:srgbClr val="00FF00"/>
                </a:solidFill>
                <a:latin typeface="+mn-lt"/>
                <a:cs typeface="Arial" charset="0"/>
              </a:rPr>
              <a:t>Goal Desired </a:t>
            </a:r>
            <a:r>
              <a:rPr lang="en-US" sz="3200" dirty="0">
                <a:solidFill>
                  <a:srgbClr val="00FF00"/>
                </a:solidFill>
                <a:latin typeface="+mn-lt"/>
                <a:cs typeface="Arial" charset="0"/>
              </a:rPr>
              <a:t>(Potential Salvation)</a:t>
            </a:r>
          </a:p>
        </p:txBody>
      </p:sp>
      <p:sp>
        <p:nvSpPr>
          <p:cNvPr id="30" name="TextBox 29">
            <a:extLst>
              <a:ext uri="{FF2B5EF4-FFF2-40B4-BE49-F238E27FC236}">
                <a16:creationId xmlns:a16="http://schemas.microsoft.com/office/drawing/2014/main" id="{E9B55ECD-B8B7-402C-99D8-F04476DD75CE}"/>
              </a:ext>
            </a:extLst>
          </p:cNvPr>
          <p:cNvSpPr txBox="1"/>
          <p:nvPr/>
        </p:nvSpPr>
        <p:spPr>
          <a:xfrm>
            <a:off x="4951029" y="5921514"/>
            <a:ext cx="6614888" cy="707886"/>
          </a:xfrm>
          <a:prstGeom prst="rect">
            <a:avLst/>
          </a:prstGeom>
          <a:noFill/>
        </p:spPr>
        <p:txBody>
          <a:bodyPr wrap="none">
            <a:spAutoFit/>
          </a:bodyPr>
          <a:lstStyle/>
          <a:p>
            <a:pPr eaLnBrk="1" hangingPunct="1">
              <a:defRPr/>
            </a:pPr>
            <a:r>
              <a:rPr lang="en-US" sz="4000" b="1" dirty="0">
                <a:solidFill>
                  <a:srgbClr val="00FF00"/>
                </a:solidFill>
                <a:latin typeface="+mn-lt"/>
                <a:cs typeface="Arial" charset="0"/>
              </a:rPr>
              <a:t>Goal Achieved </a:t>
            </a:r>
            <a:r>
              <a:rPr lang="en-US" sz="3200" dirty="0">
                <a:solidFill>
                  <a:srgbClr val="00FF00"/>
                </a:solidFill>
                <a:latin typeface="+mn-lt"/>
                <a:cs typeface="Arial" charset="0"/>
              </a:rPr>
              <a:t>(Actual Eternal Life)</a:t>
            </a:r>
          </a:p>
        </p:txBody>
      </p:sp>
      <p:cxnSp>
        <p:nvCxnSpPr>
          <p:cNvPr id="31" name="Straight Arrow Connector 30">
            <a:extLst>
              <a:ext uri="{FF2B5EF4-FFF2-40B4-BE49-F238E27FC236}">
                <a16:creationId xmlns:a16="http://schemas.microsoft.com/office/drawing/2014/main" id="{CDEEFEFE-6700-4B46-9844-5E8380D69D6C}"/>
              </a:ext>
            </a:extLst>
          </p:cNvPr>
          <p:cNvCxnSpPr>
            <a:cxnSpLocks/>
          </p:cNvCxnSpPr>
          <p:nvPr/>
        </p:nvCxnSpPr>
        <p:spPr bwMode="auto">
          <a:xfrm flipH="1">
            <a:off x="3895630" y="5281007"/>
            <a:ext cx="907251" cy="1119"/>
          </a:xfrm>
          <a:prstGeom prst="straightConnector1">
            <a:avLst/>
          </a:prstGeom>
          <a:ln w="57150">
            <a:solidFill>
              <a:srgbClr val="00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03C578CA-628F-4125-B6F5-467258B8FD3E}"/>
              </a:ext>
            </a:extLst>
          </p:cNvPr>
          <p:cNvSpPr/>
          <p:nvPr/>
        </p:nvSpPr>
        <p:spPr>
          <a:xfrm>
            <a:off x="152400" y="780871"/>
            <a:ext cx="11887200" cy="1200329"/>
          </a:xfrm>
          <a:prstGeom prst="rect">
            <a:avLst/>
          </a:prstGeom>
        </p:spPr>
        <p:txBody>
          <a:bodyPr wrap="square">
            <a:spAutoFit/>
          </a:bodyPr>
          <a:lstStyle/>
          <a:p>
            <a:r>
              <a:rPr lang="en-US" sz="2400" b="1" dirty="0">
                <a:solidFill>
                  <a:srgbClr val="00FF00"/>
                </a:solidFill>
                <a:latin typeface="+mn-lt"/>
              </a:rPr>
              <a:t>Mosiah 3:17 </a:t>
            </a:r>
            <a:r>
              <a:rPr lang="en-US" sz="2400" dirty="0">
                <a:solidFill>
                  <a:schemeClr val="bg1"/>
                </a:solidFill>
                <a:latin typeface="+mn-lt"/>
              </a:rPr>
              <a:t>“And moreover, I say unto you, that there shall be no other name given nor any other way nor </a:t>
            </a:r>
            <a:r>
              <a:rPr lang="en-US" sz="2400" dirty="0">
                <a:solidFill>
                  <a:srgbClr val="00FF00"/>
                </a:solidFill>
                <a:latin typeface="+mn-lt"/>
              </a:rPr>
              <a:t>means</a:t>
            </a:r>
            <a:r>
              <a:rPr lang="en-US" sz="2400" dirty="0">
                <a:solidFill>
                  <a:schemeClr val="bg1"/>
                </a:solidFill>
                <a:latin typeface="+mn-lt"/>
              </a:rPr>
              <a:t> whereby </a:t>
            </a:r>
            <a:r>
              <a:rPr lang="en-US" sz="2400" dirty="0">
                <a:solidFill>
                  <a:srgbClr val="00FF00"/>
                </a:solidFill>
                <a:latin typeface="+mn-lt"/>
              </a:rPr>
              <a:t>salvation</a:t>
            </a:r>
            <a:r>
              <a:rPr lang="en-US" sz="2400" dirty="0">
                <a:solidFill>
                  <a:schemeClr val="bg1"/>
                </a:solidFill>
                <a:latin typeface="+mn-lt"/>
              </a:rPr>
              <a:t> can come unto the children of men, only in and through the name of Christ, the Lord Omnipotent.”</a:t>
            </a:r>
          </a:p>
        </p:txBody>
      </p:sp>
      <p:sp>
        <p:nvSpPr>
          <p:cNvPr id="33" name="TextBox 32">
            <a:extLst>
              <a:ext uri="{FF2B5EF4-FFF2-40B4-BE49-F238E27FC236}">
                <a16:creationId xmlns:a16="http://schemas.microsoft.com/office/drawing/2014/main" id="{B7A9B642-03C3-4E4B-B17E-00E05B9DF654}"/>
              </a:ext>
            </a:extLst>
          </p:cNvPr>
          <p:cNvSpPr txBox="1"/>
          <p:nvPr/>
        </p:nvSpPr>
        <p:spPr>
          <a:xfrm>
            <a:off x="4947412" y="4885420"/>
            <a:ext cx="4902176" cy="707886"/>
          </a:xfrm>
          <a:prstGeom prst="rect">
            <a:avLst/>
          </a:prstGeom>
          <a:noFill/>
        </p:spPr>
        <p:txBody>
          <a:bodyPr wrap="none">
            <a:spAutoFit/>
          </a:bodyPr>
          <a:lstStyle/>
          <a:p>
            <a:pPr eaLnBrk="1" hangingPunct="1">
              <a:defRPr/>
            </a:pPr>
            <a:r>
              <a:rPr lang="en-US" sz="4000" b="1" dirty="0">
                <a:solidFill>
                  <a:srgbClr val="00FF00"/>
                </a:solidFill>
                <a:latin typeface="+mn-lt"/>
                <a:cs typeface="Arial" charset="0"/>
              </a:rPr>
              <a:t>Chosen Method </a:t>
            </a:r>
            <a:r>
              <a:rPr lang="en-US" sz="3200" dirty="0">
                <a:solidFill>
                  <a:srgbClr val="00FF00"/>
                </a:solidFill>
                <a:latin typeface="+mn-lt"/>
                <a:cs typeface="Arial" charset="0"/>
              </a:rPr>
              <a:t>(Christ)</a:t>
            </a:r>
          </a:p>
        </p:txBody>
      </p:sp>
      <p:sp>
        <p:nvSpPr>
          <p:cNvPr id="34" name="Rectangle 33">
            <a:extLst>
              <a:ext uri="{FF2B5EF4-FFF2-40B4-BE49-F238E27FC236}">
                <a16:creationId xmlns:a16="http://schemas.microsoft.com/office/drawing/2014/main" id="{58D8078B-4331-45D9-B392-2AC2A5B42743}"/>
              </a:ext>
            </a:extLst>
          </p:cNvPr>
          <p:cNvSpPr/>
          <p:nvPr/>
        </p:nvSpPr>
        <p:spPr>
          <a:xfrm>
            <a:off x="152400" y="1981200"/>
            <a:ext cx="11887200" cy="830997"/>
          </a:xfrm>
          <a:prstGeom prst="rect">
            <a:avLst/>
          </a:prstGeom>
        </p:spPr>
        <p:txBody>
          <a:bodyPr wrap="square">
            <a:spAutoFit/>
          </a:bodyPr>
          <a:lstStyle/>
          <a:p>
            <a:r>
              <a:rPr lang="en-US" sz="2400" b="1" dirty="0">
                <a:solidFill>
                  <a:srgbClr val="00FF00"/>
                </a:solidFill>
                <a:latin typeface="+mn-lt"/>
              </a:rPr>
              <a:t>John 5:39 </a:t>
            </a:r>
            <a:r>
              <a:rPr lang="en-US" sz="2400" dirty="0">
                <a:solidFill>
                  <a:schemeClr val="bg1"/>
                </a:solidFill>
                <a:latin typeface="+mn-lt"/>
              </a:rPr>
              <a:t>“Search the scriptures; for in them ye think ye have </a:t>
            </a:r>
            <a:r>
              <a:rPr lang="en-US" sz="2400" dirty="0">
                <a:solidFill>
                  <a:srgbClr val="00FF00"/>
                </a:solidFill>
                <a:latin typeface="+mn-lt"/>
              </a:rPr>
              <a:t>eternal life</a:t>
            </a:r>
            <a:r>
              <a:rPr lang="en-US" sz="2400" dirty="0">
                <a:solidFill>
                  <a:schemeClr val="bg1"/>
                </a:solidFill>
                <a:latin typeface="+mn-lt"/>
              </a:rPr>
              <a:t>: and they are they which </a:t>
            </a:r>
            <a:r>
              <a:rPr lang="en-US" sz="2400" dirty="0">
                <a:solidFill>
                  <a:srgbClr val="00FF00"/>
                </a:solidFill>
                <a:latin typeface="+mn-lt"/>
              </a:rPr>
              <a:t>testify of me</a:t>
            </a:r>
            <a:r>
              <a:rPr lang="en-US" sz="2400" dirty="0">
                <a:solidFill>
                  <a:schemeClr val="bg1"/>
                </a:solidFill>
                <a:latin typeface="+mn-lt"/>
              </a:rPr>
              <a:t>.”</a:t>
            </a:r>
          </a:p>
        </p:txBody>
      </p:sp>
      <p:sp>
        <p:nvSpPr>
          <p:cNvPr id="35" name="Rectangle 34">
            <a:extLst>
              <a:ext uri="{FF2B5EF4-FFF2-40B4-BE49-F238E27FC236}">
                <a16:creationId xmlns:a16="http://schemas.microsoft.com/office/drawing/2014/main" id="{9B11A9E8-7F86-43D3-B084-284558671A02}"/>
              </a:ext>
            </a:extLst>
          </p:cNvPr>
          <p:cNvSpPr/>
          <p:nvPr/>
        </p:nvSpPr>
        <p:spPr>
          <a:xfrm>
            <a:off x="152400" y="2812197"/>
            <a:ext cx="11887200" cy="830997"/>
          </a:xfrm>
          <a:prstGeom prst="rect">
            <a:avLst/>
          </a:prstGeom>
        </p:spPr>
        <p:txBody>
          <a:bodyPr wrap="square">
            <a:spAutoFit/>
          </a:bodyPr>
          <a:lstStyle/>
          <a:p>
            <a:r>
              <a:rPr lang="en-US" sz="2400" b="1" dirty="0">
                <a:solidFill>
                  <a:srgbClr val="00FF00"/>
                </a:solidFill>
                <a:latin typeface="+mn-lt"/>
              </a:rPr>
              <a:t>D&amp;C 14:7 </a:t>
            </a:r>
            <a:r>
              <a:rPr lang="en-US" sz="2400" dirty="0">
                <a:solidFill>
                  <a:schemeClr val="bg1"/>
                </a:solidFill>
                <a:latin typeface="+mn-lt"/>
              </a:rPr>
              <a:t>“And, </a:t>
            </a:r>
            <a:r>
              <a:rPr lang="en-US" sz="2400" b="1" dirty="0">
                <a:solidFill>
                  <a:srgbClr val="FFFF00"/>
                </a:solidFill>
                <a:latin typeface="+mn-lt"/>
              </a:rPr>
              <a:t>if</a:t>
            </a:r>
            <a:r>
              <a:rPr lang="en-US" sz="2400" dirty="0">
                <a:solidFill>
                  <a:schemeClr val="bg1"/>
                </a:solidFill>
                <a:latin typeface="+mn-lt"/>
              </a:rPr>
              <a:t> you keep my commandments and endure to the end you shall have </a:t>
            </a:r>
            <a:r>
              <a:rPr lang="en-US" sz="2400" dirty="0">
                <a:solidFill>
                  <a:srgbClr val="00FF00"/>
                </a:solidFill>
                <a:latin typeface="+mn-lt"/>
              </a:rPr>
              <a:t>eternal life</a:t>
            </a:r>
            <a:r>
              <a:rPr lang="en-US" sz="2400" dirty="0">
                <a:solidFill>
                  <a:schemeClr val="bg1"/>
                </a:solidFill>
                <a:latin typeface="+mn-lt"/>
              </a:rPr>
              <a:t>, which gift is the greatest of all the gifts of God.“</a:t>
            </a:r>
          </a:p>
        </p:txBody>
      </p:sp>
    </p:spTree>
    <p:extLst>
      <p:ext uri="{BB962C8B-B14F-4D97-AF65-F5344CB8AC3E}">
        <p14:creationId xmlns:p14="http://schemas.microsoft.com/office/powerpoint/2010/main" val="286854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12</a:t>
            </a:fld>
            <a:endParaRPr lang="en-US" dirty="0"/>
          </a:p>
        </p:txBody>
      </p:sp>
      <p:sp>
        <p:nvSpPr>
          <p:cNvPr id="5" name="Rectangle 2">
            <a:extLst>
              <a:ext uri="{FF2B5EF4-FFF2-40B4-BE49-F238E27FC236}">
                <a16:creationId xmlns:a16="http://schemas.microsoft.com/office/drawing/2014/main" id="{690859E4-253A-4DC9-A8EC-30FC1A3EF02A}"/>
              </a:ext>
            </a:extLst>
          </p:cNvPr>
          <p:cNvSpPr>
            <a:spLocks noChangeArrowheads="1"/>
          </p:cNvSpPr>
          <p:nvPr/>
        </p:nvSpPr>
        <p:spPr bwMode="auto">
          <a:xfrm>
            <a:off x="161874" y="678922"/>
            <a:ext cx="11725326" cy="2369078"/>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latin typeface="Calibri" panose="020F0502020204030204" pitchFamily="34" charset="0"/>
            </a:endParaRPr>
          </a:p>
        </p:txBody>
      </p:sp>
      <p:sp>
        <p:nvSpPr>
          <p:cNvPr id="6" name="Text Box 3">
            <a:extLst>
              <a:ext uri="{FF2B5EF4-FFF2-40B4-BE49-F238E27FC236}">
                <a16:creationId xmlns:a16="http://schemas.microsoft.com/office/drawing/2014/main" id="{8F99DF9F-5FE3-4F0A-A120-E37B1C1BAC50}"/>
              </a:ext>
            </a:extLst>
          </p:cNvPr>
          <p:cNvSpPr txBox="1">
            <a:spLocks noChangeArrowheads="1"/>
          </p:cNvSpPr>
          <p:nvPr/>
        </p:nvSpPr>
        <p:spPr bwMode="auto">
          <a:xfrm>
            <a:off x="228600" y="0"/>
            <a:ext cx="1196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dirty="0">
                <a:solidFill>
                  <a:srgbClr val="FFFF00"/>
                </a:solidFill>
                <a:latin typeface="Calibri" panose="020F0502020204030204" pitchFamily="34" charset="0"/>
              </a:rPr>
              <a:t>What is the central </a:t>
            </a:r>
            <a:r>
              <a:rPr lang="en-US" altLang="en-US" sz="2800" b="1" i="1" dirty="0">
                <a:solidFill>
                  <a:srgbClr val="FFFF00"/>
                </a:solidFill>
                <a:latin typeface="Calibri" panose="020F0502020204030204" pitchFamily="34" charset="0"/>
              </a:rPr>
              <a:t>END </a:t>
            </a:r>
            <a:r>
              <a:rPr lang="en-US" altLang="en-US" sz="2800" dirty="0">
                <a:solidFill>
                  <a:srgbClr val="FFFF00"/>
                </a:solidFill>
                <a:latin typeface="Calibri" panose="020F0502020204030204" pitchFamily="34" charset="0"/>
              </a:rPr>
              <a:t>described in The Book of Mormon? </a:t>
            </a:r>
          </a:p>
        </p:txBody>
      </p:sp>
      <p:grpSp>
        <p:nvGrpSpPr>
          <p:cNvPr id="7" name="Group 6">
            <a:extLst>
              <a:ext uri="{FF2B5EF4-FFF2-40B4-BE49-F238E27FC236}">
                <a16:creationId xmlns:a16="http://schemas.microsoft.com/office/drawing/2014/main" id="{04359FC5-9EA0-4BCA-8D80-F1B233CAF302}"/>
              </a:ext>
            </a:extLst>
          </p:cNvPr>
          <p:cNvGrpSpPr/>
          <p:nvPr/>
        </p:nvGrpSpPr>
        <p:grpSpPr>
          <a:xfrm>
            <a:off x="10845311" y="98859"/>
            <a:ext cx="1206808" cy="1169871"/>
            <a:chOff x="6179825" y="2403911"/>
            <a:chExt cx="1517476" cy="1457952"/>
          </a:xfrm>
        </p:grpSpPr>
        <p:sp>
          <p:nvSpPr>
            <p:cNvPr id="8" name="Oval 5">
              <a:extLst>
                <a:ext uri="{FF2B5EF4-FFF2-40B4-BE49-F238E27FC236}">
                  <a16:creationId xmlns:a16="http://schemas.microsoft.com/office/drawing/2014/main" id="{58D69397-AC04-4BBA-8043-4B5141792F03}"/>
                </a:ext>
              </a:extLst>
            </p:cNvPr>
            <p:cNvSpPr>
              <a:spLocks noChangeArrowheads="1"/>
            </p:cNvSpPr>
            <p:nvPr/>
          </p:nvSpPr>
          <p:spPr bwMode="auto">
            <a:xfrm>
              <a:off x="6179825" y="2403911"/>
              <a:ext cx="1517476" cy="1457952"/>
            </a:xfrm>
            <a:prstGeom prst="ellipse">
              <a:avLst/>
            </a:prstGeom>
            <a:solidFill>
              <a:schemeClr val="bg1"/>
            </a:solidFill>
            <a:ln w="76200">
              <a:solidFill>
                <a:srgbClr val="00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9" name="Text Box 6">
              <a:extLst>
                <a:ext uri="{FF2B5EF4-FFF2-40B4-BE49-F238E27FC236}">
                  <a16:creationId xmlns:a16="http://schemas.microsoft.com/office/drawing/2014/main" id="{A028C0CC-6249-4783-8F4A-94AC348BE02A}"/>
                </a:ext>
              </a:extLst>
            </p:cNvPr>
            <p:cNvSpPr txBox="1">
              <a:spLocks noChangeArrowheads="1"/>
            </p:cNvSpPr>
            <p:nvPr/>
          </p:nvSpPr>
          <p:spPr bwMode="auto">
            <a:xfrm>
              <a:off x="6511537" y="2493520"/>
              <a:ext cx="859075" cy="5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latin typeface="Calibri" panose="020F0502020204030204" pitchFamily="34" charset="0"/>
                </a:rPr>
                <a:t>LIFE</a:t>
              </a:r>
            </a:p>
          </p:txBody>
        </p:sp>
        <p:cxnSp>
          <p:nvCxnSpPr>
            <p:cNvPr id="11" name="Straight Connector 10">
              <a:extLst>
                <a:ext uri="{FF2B5EF4-FFF2-40B4-BE49-F238E27FC236}">
                  <a16:creationId xmlns:a16="http://schemas.microsoft.com/office/drawing/2014/main" id="{B7691CED-006E-452C-85B1-636FDAF2EE22}"/>
                </a:ext>
              </a:extLst>
            </p:cNvPr>
            <p:cNvCxnSpPr/>
            <p:nvPr/>
          </p:nvCxnSpPr>
          <p:spPr>
            <a:xfrm>
              <a:off x="6455442" y="3087011"/>
              <a:ext cx="9662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Box 17">
              <a:extLst>
                <a:ext uri="{FF2B5EF4-FFF2-40B4-BE49-F238E27FC236}">
                  <a16:creationId xmlns:a16="http://schemas.microsoft.com/office/drawing/2014/main" id="{C2285909-4B6E-4FFD-A77E-20BDEE966D02}"/>
                </a:ext>
              </a:extLst>
            </p:cNvPr>
            <p:cNvSpPr txBox="1">
              <a:spLocks noChangeArrowheads="1"/>
            </p:cNvSpPr>
            <p:nvPr/>
          </p:nvSpPr>
          <p:spPr bwMode="auto">
            <a:xfrm>
              <a:off x="6414852" y="3140745"/>
              <a:ext cx="1047420" cy="5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latin typeface="Calibri" panose="020F0502020204030204" pitchFamily="34" charset="0"/>
                </a:rPr>
                <a:t>LOVE</a:t>
              </a:r>
            </a:p>
          </p:txBody>
        </p:sp>
      </p:grpSp>
      <p:sp>
        <p:nvSpPr>
          <p:cNvPr id="13" name="Text Box 7">
            <a:extLst>
              <a:ext uri="{FF2B5EF4-FFF2-40B4-BE49-F238E27FC236}">
                <a16:creationId xmlns:a16="http://schemas.microsoft.com/office/drawing/2014/main" id="{779BEDBB-A725-4023-B888-59BE56909FD1}"/>
              </a:ext>
            </a:extLst>
          </p:cNvPr>
          <p:cNvSpPr txBox="1">
            <a:spLocks noChangeArrowheads="1"/>
          </p:cNvSpPr>
          <p:nvPr/>
        </p:nvSpPr>
        <p:spPr bwMode="auto">
          <a:xfrm>
            <a:off x="3580368" y="832319"/>
            <a:ext cx="8230632"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b="1" dirty="0">
                <a:solidFill>
                  <a:srgbClr val="00B050"/>
                </a:solidFill>
                <a:latin typeface="+mn-lt"/>
              </a:rPr>
              <a:t>2 Ne. 2:27 </a:t>
            </a:r>
            <a:r>
              <a:rPr lang="en-US" altLang="en-US" sz="2200" dirty="0">
                <a:latin typeface="+mn-lt"/>
              </a:rPr>
              <a:t>“Wherefore, men are free according to the flesh; </a:t>
            </a:r>
          </a:p>
          <a:p>
            <a:pPr eaLnBrk="1" hangingPunct="1"/>
            <a:r>
              <a:rPr lang="en-US" altLang="en-US" sz="2200" dirty="0">
                <a:latin typeface="+mn-lt"/>
              </a:rPr>
              <a:t>and all things are given them which are expedient unto man. And </a:t>
            </a:r>
          </a:p>
          <a:p>
            <a:pPr eaLnBrk="1" hangingPunct="1"/>
            <a:r>
              <a:rPr lang="en-US" altLang="en-US" sz="2200" dirty="0">
                <a:latin typeface="+mn-lt"/>
              </a:rPr>
              <a:t>they are free to choose liberty and </a:t>
            </a:r>
            <a:r>
              <a:rPr lang="en-US" altLang="en-US" sz="2200" dirty="0">
                <a:solidFill>
                  <a:srgbClr val="00B050"/>
                </a:solidFill>
                <a:latin typeface="+mn-lt"/>
              </a:rPr>
              <a:t>eternal life, </a:t>
            </a:r>
            <a:r>
              <a:rPr lang="en-US" altLang="en-US" sz="2200" b="1" dirty="0">
                <a:solidFill>
                  <a:srgbClr val="00B050"/>
                </a:solidFill>
                <a:latin typeface="+mn-lt"/>
              </a:rPr>
              <a:t>through</a:t>
            </a:r>
            <a:r>
              <a:rPr lang="en-US" altLang="en-US" sz="2200" dirty="0">
                <a:latin typeface="+mn-lt"/>
              </a:rPr>
              <a:t> the great </a:t>
            </a:r>
            <a:r>
              <a:rPr lang="en-US" altLang="en-US" sz="2200" b="1" dirty="0">
                <a:solidFill>
                  <a:srgbClr val="00B050"/>
                </a:solidFill>
                <a:latin typeface="+mn-lt"/>
              </a:rPr>
              <a:t>Mediator</a:t>
            </a:r>
            <a:r>
              <a:rPr lang="en-US" altLang="en-US" sz="2200" dirty="0">
                <a:latin typeface="+mn-lt"/>
              </a:rPr>
              <a:t> of all men, or to choose captivity and </a:t>
            </a:r>
            <a:r>
              <a:rPr lang="en-US" altLang="en-US" sz="2200" dirty="0">
                <a:solidFill>
                  <a:srgbClr val="FF0000"/>
                </a:solidFill>
                <a:latin typeface="+mn-lt"/>
              </a:rPr>
              <a:t>death</a:t>
            </a:r>
            <a:r>
              <a:rPr lang="en-US" altLang="en-US" sz="2200" dirty="0">
                <a:latin typeface="+mn-lt"/>
              </a:rPr>
              <a:t>, according to the captivity and power of the </a:t>
            </a:r>
            <a:r>
              <a:rPr lang="en-US" altLang="en-US" sz="2200" dirty="0">
                <a:solidFill>
                  <a:srgbClr val="FF0000"/>
                </a:solidFill>
                <a:latin typeface="+mn-lt"/>
              </a:rPr>
              <a:t>devil</a:t>
            </a:r>
            <a:r>
              <a:rPr lang="en-US" altLang="en-US" sz="2200" dirty="0">
                <a:latin typeface="+mn-lt"/>
              </a:rPr>
              <a:t>; for he </a:t>
            </a:r>
            <a:r>
              <a:rPr lang="en-US" altLang="en-US" sz="2200" dirty="0" err="1">
                <a:latin typeface="+mn-lt"/>
              </a:rPr>
              <a:t>seeketh</a:t>
            </a:r>
            <a:r>
              <a:rPr lang="en-US" altLang="en-US" sz="2200" dirty="0">
                <a:latin typeface="+mn-lt"/>
              </a:rPr>
              <a:t> that all men might be miserable like unto himself.”</a:t>
            </a:r>
          </a:p>
        </p:txBody>
      </p:sp>
      <p:sp>
        <p:nvSpPr>
          <p:cNvPr id="14" name="Rectangle 13">
            <a:extLst>
              <a:ext uri="{FF2B5EF4-FFF2-40B4-BE49-F238E27FC236}">
                <a16:creationId xmlns:a16="http://schemas.microsoft.com/office/drawing/2014/main" id="{BCF0E495-F46C-44F3-A220-1A7B875BED95}"/>
              </a:ext>
            </a:extLst>
          </p:cNvPr>
          <p:cNvSpPr/>
          <p:nvPr/>
        </p:nvSpPr>
        <p:spPr>
          <a:xfrm>
            <a:off x="399688" y="685800"/>
            <a:ext cx="2013500" cy="1446550"/>
          </a:xfrm>
          <a:prstGeom prst="rect">
            <a:avLst/>
          </a:prstGeom>
        </p:spPr>
        <p:txBody>
          <a:bodyPr wrap="square">
            <a:spAutoFit/>
          </a:bodyPr>
          <a:lstStyle/>
          <a:p>
            <a:pPr algn="ctr" eaLnBrk="1" hangingPunct="1"/>
            <a:r>
              <a:rPr lang="en-US" altLang="en-US" sz="2800" b="1" dirty="0">
                <a:solidFill>
                  <a:srgbClr val="00B050"/>
                </a:solidFill>
                <a:latin typeface="Calibri" panose="020F0502020204030204" pitchFamily="34" charset="0"/>
              </a:rPr>
              <a:t>LIFE</a:t>
            </a:r>
            <a:r>
              <a:rPr lang="en-US" altLang="en-US" sz="2800" dirty="0">
                <a:solidFill>
                  <a:schemeClr val="bg1"/>
                </a:solidFill>
                <a:latin typeface="Calibri" panose="020F0502020204030204" pitchFamily="34" charset="0"/>
              </a:rPr>
              <a:t> </a:t>
            </a:r>
            <a:r>
              <a:rPr lang="en-US" altLang="en-US" sz="2800" b="1" dirty="0">
                <a:solidFill>
                  <a:srgbClr val="FF0000"/>
                </a:solidFill>
                <a:latin typeface="Calibri" panose="020F0502020204030204" pitchFamily="34" charset="0"/>
              </a:rPr>
              <a:t>DEATH</a:t>
            </a:r>
          </a:p>
          <a:p>
            <a:pPr algn="ctr" eaLnBrk="1" hangingPunct="1"/>
            <a:r>
              <a:rPr lang="en-US" altLang="en-US" sz="1000" dirty="0">
                <a:solidFill>
                  <a:srgbClr val="FF0000"/>
                </a:solidFill>
                <a:latin typeface="Calibri" panose="020F0502020204030204" pitchFamily="34" charset="0"/>
              </a:rPr>
              <a:t> </a:t>
            </a:r>
          </a:p>
          <a:p>
            <a:pPr algn="ctr" eaLnBrk="1" hangingPunct="1"/>
            <a:r>
              <a:rPr lang="en-US" altLang="en-US" sz="2400" dirty="0">
                <a:solidFill>
                  <a:srgbClr val="00B050"/>
                </a:solidFill>
                <a:latin typeface="Calibri" panose="020F0502020204030204" pitchFamily="34" charset="0"/>
              </a:rPr>
              <a:t>Primacy of </a:t>
            </a:r>
          </a:p>
          <a:p>
            <a:pPr algn="ctr" eaLnBrk="1" hangingPunct="1"/>
            <a:r>
              <a:rPr lang="en-US" altLang="en-US" sz="2400" dirty="0">
                <a:solidFill>
                  <a:srgbClr val="00B050"/>
                </a:solidFill>
                <a:latin typeface="Calibri" panose="020F0502020204030204" pitchFamily="34" charset="0"/>
              </a:rPr>
              <a:t>Existence</a:t>
            </a:r>
          </a:p>
        </p:txBody>
      </p:sp>
      <p:sp>
        <p:nvSpPr>
          <p:cNvPr id="15" name="Text Box 3">
            <a:extLst>
              <a:ext uri="{FF2B5EF4-FFF2-40B4-BE49-F238E27FC236}">
                <a16:creationId xmlns:a16="http://schemas.microsoft.com/office/drawing/2014/main" id="{05A32A01-D746-4695-8C36-CD08B34F76B6}"/>
              </a:ext>
            </a:extLst>
          </p:cNvPr>
          <p:cNvSpPr txBox="1">
            <a:spLocks noChangeArrowheads="1"/>
          </p:cNvSpPr>
          <p:nvPr/>
        </p:nvSpPr>
        <p:spPr bwMode="auto">
          <a:xfrm>
            <a:off x="1" y="4876800"/>
            <a:ext cx="121919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dirty="0">
                <a:solidFill>
                  <a:srgbClr val="FFFF00"/>
                </a:solidFill>
                <a:latin typeface="Calibri" panose="020F0502020204030204" pitchFamily="34" charset="0"/>
              </a:rPr>
              <a:t>What is the central </a:t>
            </a:r>
            <a:r>
              <a:rPr lang="en-US" altLang="en-US" sz="2800" b="1" i="1" dirty="0">
                <a:solidFill>
                  <a:srgbClr val="FFFF00"/>
                </a:solidFill>
                <a:latin typeface="Calibri" panose="020F0502020204030204" pitchFamily="34" charset="0"/>
              </a:rPr>
              <a:t>MEANS </a:t>
            </a:r>
            <a:r>
              <a:rPr lang="en-US" altLang="en-US" sz="2800" dirty="0">
                <a:solidFill>
                  <a:srgbClr val="FFFF00"/>
                </a:solidFill>
                <a:latin typeface="Calibri" panose="020F0502020204030204" pitchFamily="34" charset="0"/>
              </a:rPr>
              <a:t>described in The Book of Mormon? </a:t>
            </a:r>
          </a:p>
        </p:txBody>
      </p:sp>
      <p:grpSp>
        <p:nvGrpSpPr>
          <p:cNvPr id="16" name="Group 15">
            <a:extLst>
              <a:ext uri="{FF2B5EF4-FFF2-40B4-BE49-F238E27FC236}">
                <a16:creationId xmlns:a16="http://schemas.microsoft.com/office/drawing/2014/main" id="{02726760-CF2D-466E-B0DD-A2292A214770}"/>
              </a:ext>
            </a:extLst>
          </p:cNvPr>
          <p:cNvGrpSpPr/>
          <p:nvPr/>
        </p:nvGrpSpPr>
        <p:grpSpPr>
          <a:xfrm>
            <a:off x="259324" y="5370714"/>
            <a:ext cx="11835531" cy="1136313"/>
            <a:chOff x="259325" y="4366220"/>
            <a:chExt cx="8640130" cy="1136313"/>
          </a:xfrm>
        </p:grpSpPr>
        <p:sp>
          <p:nvSpPr>
            <p:cNvPr id="17" name="Rectangle 2">
              <a:extLst>
                <a:ext uri="{FF2B5EF4-FFF2-40B4-BE49-F238E27FC236}">
                  <a16:creationId xmlns:a16="http://schemas.microsoft.com/office/drawing/2014/main" id="{C1C205AC-D4BF-44EB-9E84-F25AA9EB4C53}"/>
                </a:ext>
              </a:extLst>
            </p:cNvPr>
            <p:cNvSpPr>
              <a:spLocks noChangeArrowheads="1"/>
            </p:cNvSpPr>
            <p:nvPr/>
          </p:nvSpPr>
          <p:spPr bwMode="auto">
            <a:xfrm>
              <a:off x="259325" y="4366220"/>
              <a:ext cx="8640130" cy="1106286"/>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latin typeface="Calibri" panose="020F0502020204030204" pitchFamily="34" charset="0"/>
              </a:endParaRPr>
            </a:p>
          </p:txBody>
        </p:sp>
        <p:sp>
          <p:nvSpPr>
            <p:cNvPr id="18" name="Rectangle 17">
              <a:extLst>
                <a:ext uri="{FF2B5EF4-FFF2-40B4-BE49-F238E27FC236}">
                  <a16:creationId xmlns:a16="http://schemas.microsoft.com/office/drawing/2014/main" id="{E16F4F7F-BF4C-4688-99C7-2C2DAB775181}"/>
                </a:ext>
              </a:extLst>
            </p:cNvPr>
            <p:cNvSpPr/>
            <p:nvPr/>
          </p:nvSpPr>
          <p:spPr>
            <a:xfrm>
              <a:off x="259325" y="4394537"/>
              <a:ext cx="8579875" cy="1107996"/>
            </a:xfrm>
            <a:prstGeom prst="rect">
              <a:avLst/>
            </a:prstGeom>
          </p:spPr>
          <p:txBody>
            <a:bodyPr wrap="square">
              <a:spAutoFit/>
            </a:bodyPr>
            <a:lstStyle/>
            <a:p>
              <a:r>
                <a:rPr lang="en-US" sz="2200" b="1" dirty="0">
                  <a:solidFill>
                    <a:srgbClr val="00B050"/>
                  </a:solidFill>
                  <a:latin typeface="+mn-lt"/>
                </a:rPr>
                <a:t>2 Nephi 25:26</a:t>
              </a:r>
              <a:r>
                <a:rPr lang="en-US" sz="2200" b="1" dirty="0">
                  <a:latin typeface="+mn-lt"/>
                </a:rPr>
                <a:t> </a:t>
              </a:r>
              <a:r>
                <a:rPr lang="en-US" sz="2200" dirty="0">
                  <a:latin typeface="+mn-lt"/>
                </a:rPr>
                <a:t>And we talk of </a:t>
              </a:r>
              <a:r>
                <a:rPr lang="en-US" sz="2200" dirty="0">
                  <a:solidFill>
                    <a:srgbClr val="00B050"/>
                  </a:solidFill>
                  <a:latin typeface="+mn-lt"/>
                </a:rPr>
                <a:t>Christ</a:t>
              </a:r>
              <a:r>
                <a:rPr lang="en-US" sz="2200" dirty="0">
                  <a:latin typeface="+mn-lt"/>
                </a:rPr>
                <a:t>, we rejoice in </a:t>
              </a:r>
              <a:r>
                <a:rPr lang="en-US" sz="2200" dirty="0">
                  <a:solidFill>
                    <a:srgbClr val="00B050"/>
                  </a:solidFill>
                  <a:latin typeface="+mn-lt"/>
                </a:rPr>
                <a:t>Christ</a:t>
              </a:r>
              <a:r>
                <a:rPr lang="en-US" sz="2200" dirty="0">
                  <a:latin typeface="+mn-lt"/>
                </a:rPr>
                <a:t>, we preach of </a:t>
              </a:r>
              <a:r>
                <a:rPr lang="en-US" sz="2200" dirty="0">
                  <a:solidFill>
                    <a:srgbClr val="00B050"/>
                  </a:solidFill>
                  <a:latin typeface="+mn-lt"/>
                </a:rPr>
                <a:t>Christ</a:t>
              </a:r>
              <a:r>
                <a:rPr lang="en-US" sz="2200" dirty="0">
                  <a:latin typeface="+mn-lt"/>
                </a:rPr>
                <a:t>, we prophesy of </a:t>
              </a:r>
              <a:r>
                <a:rPr lang="en-US" sz="2200" dirty="0">
                  <a:solidFill>
                    <a:srgbClr val="00B050"/>
                  </a:solidFill>
                  <a:latin typeface="+mn-lt"/>
                </a:rPr>
                <a:t>Christ</a:t>
              </a:r>
              <a:r>
                <a:rPr lang="en-US" sz="2200" dirty="0">
                  <a:latin typeface="+mn-lt"/>
                </a:rPr>
                <a:t>, and we write according to our prophecies, </a:t>
              </a:r>
              <a:r>
                <a:rPr lang="en-US" sz="2200" b="1" i="1" dirty="0">
                  <a:solidFill>
                    <a:srgbClr val="00B050"/>
                  </a:solidFill>
                  <a:latin typeface="+mn-lt"/>
                </a:rPr>
                <a:t>that</a:t>
              </a:r>
              <a:r>
                <a:rPr lang="en-US" sz="2200" dirty="0">
                  <a:latin typeface="+mn-lt"/>
                </a:rPr>
                <a:t> our children may know to what </a:t>
              </a:r>
              <a:r>
                <a:rPr lang="en-US" sz="2200" dirty="0">
                  <a:solidFill>
                    <a:srgbClr val="00B050"/>
                  </a:solidFill>
                  <a:latin typeface="+mn-lt"/>
                </a:rPr>
                <a:t>source</a:t>
              </a:r>
              <a:r>
                <a:rPr lang="en-US" sz="2200" dirty="0">
                  <a:latin typeface="+mn-lt"/>
                </a:rPr>
                <a:t> they may look for a remission of their sins.</a:t>
              </a:r>
            </a:p>
          </p:txBody>
        </p:sp>
      </p:grpSp>
      <p:sp>
        <p:nvSpPr>
          <p:cNvPr id="19" name="Text Box 3">
            <a:extLst>
              <a:ext uri="{FF2B5EF4-FFF2-40B4-BE49-F238E27FC236}">
                <a16:creationId xmlns:a16="http://schemas.microsoft.com/office/drawing/2014/main" id="{5CC4A884-D3E0-4A50-AB2E-8F0192486E5E}"/>
              </a:ext>
            </a:extLst>
          </p:cNvPr>
          <p:cNvSpPr txBox="1">
            <a:spLocks noChangeArrowheads="1"/>
          </p:cNvSpPr>
          <p:nvPr/>
        </p:nvSpPr>
        <p:spPr bwMode="auto">
          <a:xfrm>
            <a:off x="356467" y="3491136"/>
            <a:ext cx="1183553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solidFill>
                  <a:srgbClr val="00FF00"/>
                </a:solidFill>
                <a:latin typeface="Calibri" panose="020F0502020204030204" pitchFamily="34" charset="0"/>
              </a:rPr>
              <a:t>LIFE</a:t>
            </a:r>
            <a:r>
              <a:rPr lang="en-US" altLang="en-US" sz="2400" dirty="0">
                <a:solidFill>
                  <a:schemeClr val="bg1"/>
                </a:solidFill>
                <a:latin typeface="Calibri" panose="020F0502020204030204" pitchFamily="34" charset="0"/>
              </a:rPr>
              <a:t> is the Standard of </a:t>
            </a:r>
            <a:r>
              <a:rPr lang="en-US" altLang="en-US" sz="2400" dirty="0">
                <a:solidFill>
                  <a:srgbClr val="00FF00"/>
                </a:solidFill>
                <a:latin typeface="Calibri" panose="020F0502020204030204" pitchFamily="34" charset="0"/>
              </a:rPr>
              <a:t>VALUE</a:t>
            </a:r>
            <a:r>
              <a:rPr lang="en-US" altLang="en-US" sz="2400" dirty="0">
                <a:solidFill>
                  <a:schemeClr val="bg1"/>
                </a:solidFill>
                <a:latin typeface="Calibri" panose="020F0502020204030204" pitchFamily="34" charset="0"/>
              </a:rPr>
              <a:t> for all living organisms not </a:t>
            </a:r>
            <a:r>
              <a:rPr lang="en-US" altLang="en-US" sz="2400" dirty="0">
                <a:solidFill>
                  <a:srgbClr val="FFFF00"/>
                </a:solidFill>
                <a:latin typeface="Calibri" panose="020F0502020204030204" pitchFamily="34" charset="0"/>
              </a:rPr>
              <a:t>LOVE</a:t>
            </a:r>
            <a:r>
              <a:rPr lang="en-US" altLang="en-US" sz="2400" dirty="0">
                <a:solidFill>
                  <a:schemeClr val="bg1"/>
                </a:solidFill>
                <a:latin typeface="Calibri" panose="020F0502020204030204" pitchFamily="34" charset="0"/>
              </a:rPr>
              <a:t>.  It is as if </a:t>
            </a:r>
            <a:r>
              <a:rPr lang="en-US" altLang="en-US" sz="2400" dirty="0">
                <a:solidFill>
                  <a:srgbClr val="FF0000"/>
                </a:solidFill>
                <a:latin typeface="Calibri" panose="020F0502020204030204" pitchFamily="34" charset="0"/>
              </a:rPr>
              <a:t>Lucifer’s</a:t>
            </a:r>
            <a:r>
              <a:rPr lang="en-US" altLang="en-US" sz="2400" dirty="0">
                <a:solidFill>
                  <a:schemeClr val="bg1"/>
                </a:solidFill>
                <a:latin typeface="Calibri" panose="020F0502020204030204" pitchFamily="34" charset="0"/>
              </a:rPr>
              <a:t> whole intent today is to </a:t>
            </a:r>
            <a:r>
              <a:rPr lang="en-US" altLang="en-US" sz="2400" dirty="0">
                <a:solidFill>
                  <a:srgbClr val="FF0000"/>
                </a:solidFill>
                <a:latin typeface="Calibri" panose="020F0502020204030204" pitchFamily="34" charset="0"/>
              </a:rPr>
              <a:t>divert</a:t>
            </a:r>
            <a:r>
              <a:rPr lang="en-US" altLang="en-US" sz="2400" dirty="0">
                <a:solidFill>
                  <a:schemeClr val="bg1"/>
                </a:solidFill>
                <a:latin typeface="Calibri" panose="020F0502020204030204" pitchFamily="34" charset="0"/>
              </a:rPr>
              <a:t> our attention away from </a:t>
            </a:r>
            <a:r>
              <a:rPr lang="en-US" altLang="en-US" sz="2400" dirty="0">
                <a:solidFill>
                  <a:srgbClr val="00FF00"/>
                </a:solidFill>
                <a:latin typeface="Calibri" panose="020F0502020204030204" pitchFamily="34" charset="0"/>
              </a:rPr>
              <a:t>LIFE</a:t>
            </a:r>
            <a:r>
              <a:rPr lang="en-US" altLang="en-US" sz="2400" dirty="0">
                <a:solidFill>
                  <a:schemeClr val="bg1"/>
                </a:solidFill>
                <a:latin typeface="Calibri" panose="020F0502020204030204" pitchFamily="34" charset="0"/>
              </a:rPr>
              <a:t> and </a:t>
            </a:r>
            <a:r>
              <a:rPr lang="en-US" altLang="en-US" sz="2400" dirty="0">
                <a:solidFill>
                  <a:srgbClr val="FF0000"/>
                </a:solidFill>
                <a:latin typeface="Calibri" panose="020F0502020204030204" pitchFamily="34" charset="0"/>
              </a:rPr>
              <a:t>DEATH</a:t>
            </a:r>
            <a:r>
              <a:rPr lang="en-US" altLang="en-US" sz="2400" dirty="0">
                <a:solidFill>
                  <a:schemeClr val="bg1"/>
                </a:solidFill>
                <a:latin typeface="Calibri" panose="020F0502020204030204" pitchFamily="34" charset="0"/>
              </a:rPr>
              <a:t> issues and onto issues of </a:t>
            </a:r>
            <a:r>
              <a:rPr lang="en-US" altLang="en-US" sz="2400" dirty="0">
                <a:solidFill>
                  <a:srgbClr val="FFFF00"/>
                </a:solidFill>
                <a:latin typeface="Calibri" panose="020F0502020204030204" pitchFamily="34" charset="0"/>
              </a:rPr>
              <a:t>LOVE</a:t>
            </a:r>
            <a:r>
              <a:rPr lang="en-US" altLang="en-US" sz="2400" dirty="0">
                <a:solidFill>
                  <a:schemeClr val="bg1"/>
                </a:solidFill>
                <a:latin typeface="Calibri" panose="020F0502020204030204" pitchFamily="34" charset="0"/>
              </a:rPr>
              <a:t> and </a:t>
            </a:r>
            <a:r>
              <a:rPr lang="en-US" altLang="en-US" sz="2400" dirty="0">
                <a:solidFill>
                  <a:srgbClr val="FFFF00"/>
                </a:solidFill>
                <a:latin typeface="Calibri" panose="020F0502020204030204" pitchFamily="34" charset="0"/>
              </a:rPr>
              <a:t>HATE</a:t>
            </a:r>
            <a:r>
              <a:rPr lang="en-US" altLang="en-US" sz="2400" dirty="0">
                <a:solidFill>
                  <a:schemeClr val="bg1"/>
                </a:solidFill>
                <a:latin typeface="Calibri" panose="020F0502020204030204" pitchFamily="34" charset="0"/>
              </a:rPr>
              <a:t>.</a:t>
            </a:r>
          </a:p>
        </p:txBody>
      </p:sp>
      <p:pic>
        <p:nvPicPr>
          <p:cNvPr id="20" name="Picture 7">
            <a:extLst>
              <a:ext uri="{FF2B5EF4-FFF2-40B4-BE49-F238E27FC236}">
                <a16:creationId xmlns:a16="http://schemas.microsoft.com/office/drawing/2014/main" id="{4F3703D7-E23C-4FDC-8408-23496B1C28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2595" y="2206144"/>
            <a:ext cx="838200" cy="63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a:extLst>
              <a:ext uri="{FF2B5EF4-FFF2-40B4-BE49-F238E27FC236}">
                <a16:creationId xmlns:a16="http://schemas.microsoft.com/office/drawing/2014/main" id="{3A084350-81DD-41BB-BB73-E97659C966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2762" y="2161692"/>
            <a:ext cx="244601" cy="669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 name="Object 21">
            <a:extLst>
              <a:ext uri="{FF2B5EF4-FFF2-40B4-BE49-F238E27FC236}">
                <a16:creationId xmlns:a16="http://schemas.microsoft.com/office/drawing/2014/main" id="{8E988173-B159-47C4-9D39-748AD1F21CF3}"/>
              </a:ext>
            </a:extLst>
          </p:cNvPr>
          <p:cNvGraphicFramePr>
            <a:graphicFrameLocks noChangeAspect="1"/>
          </p:cNvGraphicFramePr>
          <p:nvPr>
            <p:extLst>
              <p:ext uri="{D42A27DB-BD31-4B8C-83A1-F6EECF244321}">
                <p14:modId xmlns:p14="http://schemas.microsoft.com/office/powerpoint/2010/main" val="1207610179"/>
              </p:ext>
            </p:extLst>
          </p:nvPr>
        </p:nvGraphicFramePr>
        <p:xfrm>
          <a:off x="762000" y="2408316"/>
          <a:ext cx="277354" cy="434118"/>
        </p:xfrm>
        <a:graphic>
          <a:graphicData uri="http://schemas.openxmlformats.org/presentationml/2006/ole">
            <mc:AlternateContent xmlns:mc="http://schemas.openxmlformats.org/markup-compatibility/2006">
              <mc:Choice xmlns:v="urn:schemas-microsoft-com:vml" Requires="v">
                <p:oleObj r:id="rId4" imgW="875880" imgH="1371240" progId="">
                  <p:embed/>
                </p:oleObj>
              </mc:Choice>
              <mc:Fallback>
                <p:oleObj r:id="rId4" imgW="875880" imgH="1371240" progId="">
                  <p:embed/>
                  <p:pic>
                    <p:nvPicPr>
                      <p:cNvPr id="29" name="Object 28"/>
                      <p:cNvPicPr/>
                      <p:nvPr/>
                    </p:nvPicPr>
                    <p:blipFill>
                      <a:blip r:embed="rId5"/>
                      <a:stretch>
                        <a:fillRect/>
                      </a:stretch>
                    </p:blipFill>
                    <p:spPr>
                      <a:xfrm>
                        <a:off x="762000" y="2408316"/>
                        <a:ext cx="277354" cy="434118"/>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D681F670-1F6E-49EB-B6D3-6CAE549D330D}"/>
              </a:ext>
            </a:extLst>
          </p:cNvPr>
          <p:cNvGraphicFramePr>
            <a:graphicFrameLocks noChangeAspect="1"/>
          </p:cNvGraphicFramePr>
          <p:nvPr>
            <p:extLst>
              <p:ext uri="{D42A27DB-BD31-4B8C-83A1-F6EECF244321}">
                <p14:modId xmlns:p14="http://schemas.microsoft.com/office/powerpoint/2010/main" val="2458047209"/>
              </p:ext>
            </p:extLst>
          </p:nvPr>
        </p:nvGraphicFramePr>
        <p:xfrm>
          <a:off x="2608248" y="844086"/>
          <a:ext cx="656706" cy="2039770"/>
        </p:xfrm>
        <a:graphic>
          <a:graphicData uri="http://schemas.openxmlformats.org/presentationml/2006/ole">
            <mc:AlternateContent xmlns:mc="http://schemas.openxmlformats.org/markup-compatibility/2006">
              <mc:Choice xmlns:v="urn:schemas-microsoft-com:vml" Requires="v">
                <p:oleObj r:id="rId6" imgW="838080" imgH="2603160" progId="">
                  <p:embed/>
                </p:oleObj>
              </mc:Choice>
              <mc:Fallback>
                <p:oleObj r:id="rId6" imgW="838080" imgH="2603160" progId="">
                  <p:embed/>
                  <p:pic>
                    <p:nvPicPr>
                      <p:cNvPr id="15" name="Object 14"/>
                      <p:cNvPicPr/>
                      <p:nvPr/>
                    </p:nvPicPr>
                    <p:blipFill>
                      <a:blip r:embed="rId7"/>
                      <a:stretch>
                        <a:fillRect/>
                      </a:stretch>
                    </p:blipFill>
                    <p:spPr>
                      <a:xfrm>
                        <a:off x="2608248" y="844086"/>
                        <a:ext cx="656706" cy="2039770"/>
                      </a:xfrm>
                      <a:prstGeom prst="rect">
                        <a:avLst/>
                      </a:prstGeom>
                    </p:spPr>
                  </p:pic>
                </p:oleObj>
              </mc:Fallback>
            </mc:AlternateContent>
          </a:graphicData>
        </a:graphic>
      </p:graphicFrame>
    </p:spTree>
    <p:extLst>
      <p:ext uri="{BB962C8B-B14F-4D97-AF65-F5344CB8AC3E}">
        <p14:creationId xmlns:p14="http://schemas.microsoft.com/office/powerpoint/2010/main" val="41041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P spid="14" grpId="0"/>
      <p:bldP spid="15"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a:xfrm>
            <a:off x="0" y="6629400"/>
            <a:ext cx="1828800" cy="228599"/>
          </a:xfrm>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13</a:t>
            </a:fld>
            <a:endParaRPr lang="en-US" dirty="0"/>
          </a:p>
        </p:txBody>
      </p:sp>
      <p:cxnSp>
        <p:nvCxnSpPr>
          <p:cNvPr id="5" name="Straight Connector 4">
            <a:extLst>
              <a:ext uri="{FF2B5EF4-FFF2-40B4-BE49-F238E27FC236}">
                <a16:creationId xmlns:a16="http://schemas.microsoft.com/office/drawing/2014/main" id="{7D7A3CC6-E612-4B80-BAB3-12B43B0BF174}"/>
              </a:ext>
            </a:extLst>
          </p:cNvPr>
          <p:cNvCxnSpPr/>
          <p:nvPr/>
        </p:nvCxnSpPr>
        <p:spPr>
          <a:xfrm flipH="1">
            <a:off x="2360614" y="990599"/>
            <a:ext cx="47624" cy="541178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Isosceles Triangle 5">
            <a:extLst>
              <a:ext uri="{FF2B5EF4-FFF2-40B4-BE49-F238E27FC236}">
                <a16:creationId xmlns:a16="http://schemas.microsoft.com/office/drawing/2014/main" id="{2F5B03BE-3CE6-44AA-8184-6FB966D7864F}"/>
              </a:ext>
            </a:extLst>
          </p:cNvPr>
          <p:cNvSpPr/>
          <p:nvPr/>
        </p:nvSpPr>
        <p:spPr>
          <a:xfrm>
            <a:off x="2209800" y="6096000"/>
            <a:ext cx="304800" cy="304800"/>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00"/>
              </a:solidFill>
            </a:endParaRPr>
          </a:p>
        </p:txBody>
      </p:sp>
      <p:sp>
        <p:nvSpPr>
          <p:cNvPr id="7" name="Right Triangle 6">
            <a:extLst>
              <a:ext uri="{FF2B5EF4-FFF2-40B4-BE49-F238E27FC236}">
                <a16:creationId xmlns:a16="http://schemas.microsoft.com/office/drawing/2014/main" id="{9A924B48-BBE3-40C0-A493-2ECC2730C034}"/>
              </a:ext>
            </a:extLst>
          </p:cNvPr>
          <p:cNvSpPr>
            <a:spLocks noChangeAspect="1"/>
          </p:cNvSpPr>
          <p:nvPr/>
        </p:nvSpPr>
        <p:spPr>
          <a:xfrm flipV="1">
            <a:off x="2408238" y="5476875"/>
            <a:ext cx="158750" cy="212725"/>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8" name="Group 20">
            <a:extLst>
              <a:ext uri="{FF2B5EF4-FFF2-40B4-BE49-F238E27FC236}">
                <a16:creationId xmlns:a16="http://schemas.microsoft.com/office/drawing/2014/main" id="{E9A6E041-BB76-4E1F-90BA-AD5E292DD777}"/>
              </a:ext>
            </a:extLst>
          </p:cNvPr>
          <p:cNvGrpSpPr>
            <a:grpSpLocks/>
          </p:cNvGrpSpPr>
          <p:nvPr/>
        </p:nvGrpSpPr>
        <p:grpSpPr bwMode="auto">
          <a:xfrm>
            <a:off x="3832225" y="990600"/>
            <a:ext cx="358775" cy="5410200"/>
            <a:chOff x="1394460" y="2057400"/>
            <a:chExt cx="358140" cy="4343400"/>
          </a:xfrm>
        </p:grpSpPr>
        <p:cxnSp>
          <p:nvCxnSpPr>
            <p:cNvPr id="9" name="Straight Connector 8">
              <a:extLst>
                <a:ext uri="{FF2B5EF4-FFF2-40B4-BE49-F238E27FC236}">
                  <a16:creationId xmlns:a16="http://schemas.microsoft.com/office/drawing/2014/main" id="{77EAFD99-29D7-4B37-B03C-83A52EF9AD74}"/>
                </a:ext>
              </a:extLst>
            </p:cNvPr>
            <p:cNvCxnSpPr/>
            <p:nvPr/>
          </p:nvCxnSpPr>
          <p:spPr>
            <a:xfrm rot="5400000">
              <a:off x="-570438" y="4228307"/>
              <a:ext cx="4343400" cy="158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ight Triangle 10">
              <a:extLst>
                <a:ext uri="{FF2B5EF4-FFF2-40B4-BE49-F238E27FC236}">
                  <a16:creationId xmlns:a16="http://schemas.microsoft.com/office/drawing/2014/main" id="{F4CE8F6B-57B3-469F-8F69-37EB82578739}"/>
                </a:ext>
              </a:extLst>
            </p:cNvPr>
            <p:cNvSpPr>
              <a:spLocks noChangeAspect="1"/>
            </p:cNvSpPr>
            <p:nvPr/>
          </p:nvSpPr>
          <p:spPr>
            <a:xfrm flipH="1" flipV="1">
              <a:off x="1394460" y="5655951"/>
              <a:ext cx="160054" cy="212725"/>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Isosceles Triangle 11">
              <a:extLst>
                <a:ext uri="{FF2B5EF4-FFF2-40B4-BE49-F238E27FC236}">
                  <a16:creationId xmlns:a16="http://schemas.microsoft.com/office/drawing/2014/main" id="{A284739D-96B7-4952-89F5-CFEF9030ED4D}"/>
                </a:ext>
              </a:extLst>
            </p:cNvPr>
            <p:cNvSpPr/>
            <p:nvPr/>
          </p:nvSpPr>
          <p:spPr>
            <a:xfrm>
              <a:off x="1448339" y="6096000"/>
              <a:ext cx="304261" cy="304800"/>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00"/>
                </a:solidFill>
              </a:endParaRPr>
            </a:p>
          </p:txBody>
        </p:sp>
      </p:grpSp>
      <p:sp>
        <p:nvSpPr>
          <p:cNvPr id="13" name="Text Box 3">
            <a:extLst>
              <a:ext uri="{FF2B5EF4-FFF2-40B4-BE49-F238E27FC236}">
                <a16:creationId xmlns:a16="http://schemas.microsoft.com/office/drawing/2014/main" id="{FF56850D-A6D3-49A9-8ED4-C9568BB9B5C4}"/>
              </a:ext>
            </a:extLst>
          </p:cNvPr>
          <p:cNvSpPr txBox="1">
            <a:spLocks noChangeArrowheads="1"/>
          </p:cNvSpPr>
          <p:nvPr/>
        </p:nvSpPr>
        <p:spPr bwMode="auto">
          <a:xfrm>
            <a:off x="4348163" y="5257800"/>
            <a:ext cx="3424236" cy="830997"/>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2400" b="1" spc="300" dirty="0">
                <a:solidFill>
                  <a:srgbClr val="FF0000"/>
                </a:solidFill>
                <a:latin typeface="Calibri" pitchFamily="34" charset="0"/>
                <a:cs typeface="+mn-cs"/>
              </a:rPr>
              <a:t>LIFE</a:t>
            </a:r>
          </a:p>
          <a:p>
            <a:pPr fontAlgn="auto">
              <a:spcBef>
                <a:spcPts val="0"/>
              </a:spcBef>
              <a:spcAft>
                <a:spcPts val="0"/>
              </a:spcAft>
              <a:defRPr/>
            </a:pPr>
            <a:r>
              <a:rPr lang="en-US" sz="2400" spc="300" dirty="0">
                <a:solidFill>
                  <a:srgbClr val="FF0000"/>
                </a:solidFill>
                <a:latin typeface="Calibri" pitchFamily="34" charset="0"/>
                <a:cs typeface="+mn-cs"/>
              </a:rPr>
              <a:t>At Any Cost   </a:t>
            </a:r>
          </a:p>
        </p:txBody>
      </p:sp>
      <p:cxnSp>
        <p:nvCxnSpPr>
          <p:cNvPr id="14" name="Straight Connector 13">
            <a:extLst>
              <a:ext uri="{FF2B5EF4-FFF2-40B4-BE49-F238E27FC236}">
                <a16:creationId xmlns:a16="http://schemas.microsoft.com/office/drawing/2014/main" id="{72D65AD9-B63F-48D1-82EE-72DD9DA538B2}"/>
              </a:ext>
            </a:extLst>
          </p:cNvPr>
          <p:cNvCxnSpPr>
            <a:cxnSpLocks/>
          </p:cNvCxnSpPr>
          <p:nvPr/>
        </p:nvCxnSpPr>
        <p:spPr>
          <a:xfrm>
            <a:off x="2274888" y="5418138"/>
            <a:ext cx="1852612" cy="1587"/>
          </a:xfrm>
          <a:prstGeom prst="line">
            <a:avLst/>
          </a:prstGeom>
          <a:ln w="38100">
            <a:solidFill>
              <a:srgbClr val="C0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5" name="Text Box 3">
            <a:extLst>
              <a:ext uri="{FF2B5EF4-FFF2-40B4-BE49-F238E27FC236}">
                <a16:creationId xmlns:a16="http://schemas.microsoft.com/office/drawing/2014/main" id="{F2DDF9F3-51C7-442E-80CF-5FDB11A4C0D7}"/>
              </a:ext>
            </a:extLst>
          </p:cNvPr>
          <p:cNvSpPr txBox="1">
            <a:spLocks noChangeArrowheads="1"/>
          </p:cNvSpPr>
          <p:nvPr/>
        </p:nvSpPr>
        <p:spPr bwMode="auto">
          <a:xfrm>
            <a:off x="-1" y="-76200"/>
            <a:ext cx="12188821" cy="830997"/>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4800" spc="300" dirty="0">
                <a:solidFill>
                  <a:schemeClr val="bg1"/>
                </a:solidFill>
                <a:latin typeface="Calibri" pitchFamily="34" charset="0"/>
                <a:cs typeface="+mn-cs"/>
              </a:rPr>
              <a:t>—</a:t>
            </a:r>
            <a:r>
              <a:rPr lang="en-US" sz="4800" spc="300" dirty="0">
                <a:solidFill>
                  <a:srgbClr val="FF0000"/>
                </a:solidFill>
                <a:latin typeface="Calibri" pitchFamily="34" charset="0"/>
                <a:cs typeface="+mn-cs"/>
              </a:rPr>
              <a:t> </a:t>
            </a:r>
            <a:r>
              <a:rPr lang="en-US" sz="4800" spc="300" dirty="0">
                <a:solidFill>
                  <a:schemeClr val="bg1"/>
                </a:solidFill>
                <a:latin typeface="Calibri" pitchFamily="34" charset="0"/>
                <a:cs typeface="+mn-cs"/>
              </a:rPr>
              <a:t>RAISING THE LIFE BAR —</a:t>
            </a:r>
            <a:r>
              <a:rPr lang="en-US" sz="4800" spc="300" dirty="0">
                <a:solidFill>
                  <a:srgbClr val="FF0000"/>
                </a:solidFill>
                <a:latin typeface="Calibri" pitchFamily="34" charset="0"/>
                <a:cs typeface="+mn-cs"/>
              </a:rPr>
              <a:t>              </a:t>
            </a:r>
          </a:p>
        </p:txBody>
      </p:sp>
      <p:sp>
        <p:nvSpPr>
          <p:cNvPr id="16" name="TextBox 14">
            <a:extLst>
              <a:ext uri="{FF2B5EF4-FFF2-40B4-BE49-F238E27FC236}">
                <a16:creationId xmlns:a16="http://schemas.microsoft.com/office/drawing/2014/main" id="{EDDF82F5-38A9-4512-8672-B7D660254C7F}"/>
              </a:ext>
            </a:extLst>
          </p:cNvPr>
          <p:cNvSpPr txBox="1">
            <a:spLocks noChangeArrowheads="1"/>
          </p:cNvSpPr>
          <p:nvPr/>
        </p:nvSpPr>
        <p:spPr bwMode="auto">
          <a:xfrm>
            <a:off x="4363236" y="6000690"/>
            <a:ext cx="28774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a:solidFill>
                  <a:srgbClr val="FF0000"/>
                </a:solidFill>
                <a:latin typeface="Calibri" panose="020F0502020204030204" pitchFamily="34" charset="0"/>
              </a:rPr>
              <a:t>SURVIVAL OF THE FITTEST</a:t>
            </a:r>
          </a:p>
        </p:txBody>
      </p:sp>
      <p:sp>
        <p:nvSpPr>
          <p:cNvPr id="17" name="Text Box 3">
            <a:extLst>
              <a:ext uri="{FF2B5EF4-FFF2-40B4-BE49-F238E27FC236}">
                <a16:creationId xmlns:a16="http://schemas.microsoft.com/office/drawing/2014/main" id="{F4FEFD02-328C-4022-BD6F-5F17F7C3A53C}"/>
              </a:ext>
            </a:extLst>
          </p:cNvPr>
          <p:cNvSpPr txBox="1">
            <a:spLocks noChangeArrowheads="1"/>
          </p:cNvSpPr>
          <p:nvPr/>
        </p:nvSpPr>
        <p:spPr bwMode="auto">
          <a:xfrm>
            <a:off x="2772874" y="5405438"/>
            <a:ext cx="912507" cy="400110"/>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2000" spc="300" dirty="0">
                <a:solidFill>
                  <a:srgbClr val="FF0000"/>
                </a:solidFill>
                <a:latin typeface="Calibri" pitchFamily="34" charset="0"/>
                <a:cs typeface="+mn-cs"/>
              </a:rPr>
              <a:t>LOW</a:t>
            </a:r>
          </a:p>
        </p:txBody>
      </p:sp>
      <p:grpSp>
        <p:nvGrpSpPr>
          <p:cNvPr id="18" name="Group 16">
            <a:extLst>
              <a:ext uri="{FF2B5EF4-FFF2-40B4-BE49-F238E27FC236}">
                <a16:creationId xmlns:a16="http://schemas.microsoft.com/office/drawing/2014/main" id="{50A95E21-8627-464E-B225-FD5C49A0D7DC}"/>
              </a:ext>
            </a:extLst>
          </p:cNvPr>
          <p:cNvGrpSpPr>
            <a:grpSpLocks/>
          </p:cNvGrpSpPr>
          <p:nvPr/>
        </p:nvGrpSpPr>
        <p:grpSpPr bwMode="auto">
          <a:xfrm>
            <a:off x="2274888" y="3276600"/>
            <a:ext cx="4964112" cy="830997"/>
            <a:chOff x="293688" y="4148138"/>
            <a:chExt cx="4964112" cy="830997"/>
          </a:xfrm>
        </p:grpSpPr>
        <p:sp>
          <p:nvSpPr>
            <p:cNvPr id="19" name="Text Box 3">
              <a:extLst>
                <a:ext uri="{FF2B5EF4-FFF2-40B4-BE49-F238E27FC236}">
                  <a16:creationId xmlns:a16="http://schemas.microsoft.com/office/drawing/2014/main" id="{685677DC-00BE-4ECC-BF20-6B370DF4EC5E}"/>
                </a:ext>
              </a:extLst>
            </p:cNvPr>
            <p:cNvSpPr txBox="1">
              <a:spLocks noChangeArrowheads="1"/>
            </p:cNvSpPr>
            <p:nvPr/>
          </p:nvSpPr>
          <p:spPr bwMode="auto">
            <a:xfrm>
              <a:off x="2209800" y="4148138"/>
              <a:ext cx="3048000" cy="830997"/>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2400" b="1" spc="300" dirty="0">
                  <a:solidFill>
                    <a:srgbClr val="FFFF00"/>
                  </a:solidFill>
                  <a:latin typeface="Calibri" pitchFamily="34" charset="0"/>
                  <a:cs typeface="+mn-cs"/>
                </a:rPr>
                <a:t>GOOD LIFE</a:t>
              </a:r>
              <a:r>
                <a:rPr lang="en-US" sz="2400" spc="300" dirty="0">
                  <a:solidFill>
                    <a:srgbClr val="FFFF00"/>
                  </a:solidFill>
                  <a:latin typeface="Calibri" pitchFamily="34" charset="0"/>
                  <a:cs typeface="+mn-cs"/>
                </a:rPr>
                <a:t> </a:t>
              </a:r>
            </a:p>
            <a:p>
              <a:pPr fontAlgn="auto">
                <a:spcBef>
                  <a:spcPts val="0"/>
                </a:spcBef>
                <a:spcAft>
                  <a:spcPts val="0"/>
                </a:spcAft>
                <a:defRPr/>
              </a:pPr>
              <a:r>
                <a:rPr lang="en-US" sz="2400" spc="300" dirty="0">
                  <a:solidFill>
                    <a:srgbClr val="FFFF00"/>
                  </a:solidFill>
                  <a:latin typeface="Calibri" pitchFamily="34" charset="0"/>
                  <a:cs typeface="+mn-cs"/>
                </a:rPr>
                <a:t>Mortal Happiness   </a:t>
              </a:r>
            </a:p>
          </p:txBody>
        </p:sp>
        <p:sp>
          <p:nvSpPr>
            <p:cNvPr id="20" name="Right Triangle 19">
              <a:extLst>
                <a:ext uri="{FF2B5EF4-FFF2-40B4-BE49-F238E27FC236}">
                  <a16:creationId xmlns:a16="http://schemas.microsoft.com/office/drawing/2014/main" id="{2E9AE0B0-1238-4D77-853D-77338CFFEB72}"/>
                </a:ext>
              </a:extLst>
            </p:cNvPr>
            <p:cNvSpPr>
              <a:spLocks noChangeAspect="1"/>
            </p:cNvSpPr>
            <p:nvPr/>
          </p:nvSpPr>
          <p:spPr>
            <a:xfrm flipV="1">
              <a:off x="431800" y="4267200"/>
              <a:ext cx="160338" cy="212725"/>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ight Triangle 20">
              <a:extLst>
                <a:ext uri="{FF2B5EF4-FFF2-40B4-BE49-F238E27FC236}">
                  <a16:creationId xmlns:a16="http://schemas.microsoft.com/office/drawing/2014/main" id="{60FD098C-87C6-4116-BFF9-EF2820FE0730}"/>
                </a:ext>
              </a:extLst>
            </p:cNvPr>
            <p:cNvSpPr>
              <a:spLocks noChangeAspect="1"/>
            </p:cNvSpPr>
            <p:nvPr/>
          </p:nvSpPr>
          <p:spPr>
            <a:xfrm flipH="1" flipV="1">
              <a:off x="1851025" y="4273550"/>
              <a:ext cx="160338" cy="214313"/>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2" name="Straight Connector 21">
              <a:extLst>
                <a:ext uri="{FF2B5EF4-FFF2-40B4-BE49-F238E27FC236}">
                  <a16:creationId xmlns:a16="http://schemas.microsoft.com/office/drawing/2014/main" id="{5B4D1EE9-942D-4E8F-8273-9D8220694065}"/>
                </a:ext>
              </a:extLst>
            </p:cNvPr>
            <p:cNvCxnSpPr>
              <a:cxnSpLocks/>
            </p:cNvCxnSpPr>
            <p:nvPr/>
          </p:nvCxnSpPr>
          <p:spPr>
            <a:xfrm>
              <a:off x="293688" y="4210050"/>
              <a:ext cx="1852612" cy="1588"/>
            </a:xfrm>
            <a:prstGeom prst="line">
              <a:avLst/>
            </a:prstGeom>
            <a:ln w="38100">
              <a:solidFill>
                <a:srgbClr val="C0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sp>
        <p:nvSpPr>
          <p:cNvPr id="23" name="TextBox 18">
            <a:extLst>
              <a:ext uri="{FF2B5EF4-FFF2-40B4-BE49-F238E27FC236}">
                <a16:creationId xmlns:a16="http://schemas.microsoft.com/office/drawing/2014/main" id="{CFD5C239-7776-4CB7-B9AF-EE87B6D9BF92}"/>
              </a:ext>
            </a:extLst>
          </p:cNvPr>
          <p:cNvSpPr txBox="1">
            <a:spLocks noChangeArrowheads="1"/>
          </p:cNvSpPr>
          <p:nvPr/>
        </p:nvSpPr>
        <p:spPr bwMode="auto">
          <a:xfrm>
            <a:off x="4191000" y="4038600"/>
            <a:ext cx="28024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a:solidFill>
                  <a:srgbClr val="FFFF00"/>
                </a:solidFill>
                <a:latin typeface="Calibri" panose="020F0502020204030204" pitchFamily="34" charset="0"/>
              </a:rPr>
              <a:t>ARISTOTLE, OBJECTIVISM</a:t>
            </a:r>
          </a:p>
        </p:txBody>
      </p:sp>
      <p:sp>
        <p:nvSpPr>
          <p:cNvPr id="24" name="TextBox 18">
            <a:extLst>
              <a:ext uri="{FF2B5EF4-FFF2-40B4-BE49-F238E27FC236}">
                <a16:creationId xmlns:a16="http://schemas.microsoft.com/office/drawing/2014/main" id="{4E61B4AB-C007-46D7-BC79-BC5A28672627}"/>
              </a:ext>
            </a:extLst>
          </p:cNvPr>
          <p:cNvSpPr txBox="1">
            <a:spLocks noChangeArrowheads="1"/>
          </p:cNvSpPr>
          <p:nvPr/>
        </p:nvSpPr>
        <p:spPr bwMode="auto">
          <a:xfrm>
            <a:off x="2633571" y="3338512"/>
            <a:ext cx="11352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a:solidFill>
                  <a:srgbClr val="FFFF00"/>
                </a:solidFill>
                <a:latin typeface="Calibri" panose="020F0502020204030204" pitchFamily="34" charset="0"/>
              </a:rPr>
              <a:t>MEDIUM</a:t>
            </a:r>
          </a:p>
        </p:txBody>
      </p:sp>
      <p:sp>
        <p:nvSpPr>
          <p:cNvPr id="25" name="Text Box 3">
            <a:extLst>
              <a:ext uri="{FF2B5EF4-FFF2-40B4-BE49-F238E27FC236}">
                <a16:creationId xmlns:a16="http://schemas.microsoft.com/office/drawing/2014/main" id="{09C74735-7FEB-45B5-B61A-4AE40A69CBD7}"/>
              </a:ext>
            </a:extLst>
          </p:cNvPr>
          <p:cNvSpPr txBox="1">
            <a:spLocks noChangeArrowheads="1"/>
          </p:cNvSpPr>
          <p:nvPr/>
        </p:nvSpPr>
        <p:spPr bwMode="auto">
          <a:xfrm>
            <a:off x="4194803" y="957263"/>
            <a:ext cx="3127182" cy="830997"/>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2400" b="1" spc="300" dirty="0">
                <a:solidFill>
                  <a:srgbClr val="00FF00"/>
                </a:solidFill>
                <a:latin typeface="+mn-lt"/>
                <a:cs typeface="+mn-cs"/>
              </a:rPr>
              <a:t>ETERNAL LIFE</a:t>
            </a:r>
            <a:r>
              <a:rPr lang="en-US" sz="2400" spc="300" dirty="0">
                <a:solidFill>
                  <a:srgbClr val="00FF00"/>
                </a:solidFill>
                <a:latin typeface="+mn-lt"/>
                <a:cs typeface="+mn-cs"/>
              </a:rPr>
              <a:t> </a:t>
            </a:r>
          </a:p>
          <a:p>
            <a:pPr fontAlgn="auto">
              <a:spcBef>
                <a:spcPts val="0"/>
              </a:spcBef>
              <a:spcAft>
                <a:spcPts val="0"/>
              </a:spcAft>
              <a:defRPr/>
            </a:pPr>
            <a:r>
              <a:rPr lang="en-US" sz="2400" spc="300" dirty="0">
                <a:solidFill>
                  <a:srgbClr val="00FF00"/>
                </a:solidFill>
                <a:latin typeface="+mn-lt"/>
                <a:cs typeface="+mn-cs"/>
              </a:rPr>
              <a:t>Eternal Happiness  </a:t>
            </a:r>
          </a:p>
        </p:txBody>
      </p:sp>
      <p:cxnSp>
        <p:nvCxnSpPr>
          <p:cNvPr id="26" name="Straight Connector 25">
            <a:extLst>
              <a:ext uri="{FF2B5EF4-FFF2-40B4-BE49-F238E27FC236}">
                <a16:creationId xmlns:a16="http://schemas.microsoft.com/office/drawing/2014/main" id="{FBF42BCE-61E1-4912-A2D4-58CB99986A0B}"/>
              </a:ext>
            </a:extLst>
          </p:cNvPr>
          <p:cNvCxnSpPr>
            <a:cxnSpLocks/>
          </p:cNvCxnSpPr>
          <p:nvPr/>
        </p:nvCxnSpPr>
        <p:spPr>
          <a:xfrm>
            <a:off x="2274888" y="1152496"/>
            <a:ext cx="1852612" cy="1587"/>
          </a:xfrm>
          <a:prstGeom prst="line">
            <a:avLst/>
          </a:prstGeom>
          <a:ln w="38100">
            <a:solidFill>
              <a:srgbClr val="C0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TextBox 22">
            <a:extLst>
              <a:ext uri="{FF2B5EF4-FFF2-40B4-BE49-F238E27FC236}">
                <a16:creationId xmlns:a16="http://schemas.microsoft.com/office/drawing/2014/main" id="{8B7B936C-8CD3-4089-9A02-0CEEBA7703E9}"/>
              </a:ext>
            </a:extLst>
          </p:cNvPr>
          <p:cNvSpPr txBox="1">
            <a:spLocks noChangeArrowheads="1"/>
          </p:cNvSpPr>
          <p:nvPr/>
        </p:nvSpPr>
        <p:spPr bwMode="auto">
          <a:xfrm>
            <a:off x="4191000" y="1676400"/>
            <a:ext cx="31309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a:solidFill>
                  <a:srgbClr val="00FF00"/>
                </a:solidFill>
                <a:latin typeface="Calibri" panose="020F0502020204030204" pitchFamily="34" charset="0"/>
              </a:rPr>
              <a:t>MORMONISM, ETERNALISM</a:t>
            </a:r>
          </a:p>
        </p:txBody>
      </p:sp>
      <p:sp>
        <p:nvSpPr>
          <p:cNvPr id="28" name="TextBox 22">
            <a:extLst>
              <a:ext uri="{FF2B5EF4-FFF2-40B4-BE49-F238E27FC236}">
                <a16:creationId xmlns:a16="http://schemas.microsoft.com/office/drawing/2014/main" id="{094FC364-B317-4F4E-AE4E-2C061FEA9320}"/>
              </a:ext>
            </a:extLst>
          </p:cNvPr>
          <p:cNvSpPr txBox="1">
            <a:spLocks noChangeArrowheads="1"/>
          </p:cNvSpPr>
          <p:nvPr/>
        </p:nvSpPr>
        <p:spPr bwMode="auto">
          <a:xfrm>
            <a:off x="2661677" y="1123890"/>
            <a:ext cx="10957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a:solidFill>
                  <a:srgbClr val="00FF00"/>
                </a:solidFill>
                <a:latin typeface="Calibri" panose="020F0502020204030204" pitchFamily="34" charset="0"/>
              </a:rPr>
              <a:t>HIGHEST</a:t>
            </a:r>
          </a:p>
        </p:txBody>
      </p:sp>
      <p:sp>
        <p:nvSpPr>
          <p:cNvPr id="29" name="Right Triangle 28">
            <a:extLst>
              <a:ext uri="{FF2B5EF4-FFF2-40B4-BE49-F238E27FC236}">
                <a16:creationId xmlns:a16="http://schemas.microsoft.com/office/drawing/2014/main" id="{39303224-C66B-4ECE-ACEF-4408AD745A69}"/>
              </a:ext>
            </a:extLst>
          </p:cNvPr>
          <p:cNvSpPr>
            <a:spLocks noChangeAspect="1"/>
          </p:cNvSpPr>
          <p:nvPr/>
        </p:nvSpPr>
        <p:spPr bwMode="auto">
          <a:xfrm flipV="1">
            <a:off x="2454275" y="1200944"/>
            <a:ext cx="160338" cy="212725"/>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ight Triangle 29">
            <a:extLst>
              <a:ext uri="{FF2B5EF4-FFF2-40B4-BE49-F238E27FC236}">
                <a16:creationId xmlns:a16="http://schemas.microsoft.com/office/drawing/2014/main" id="{B5F3FC11-1039-42D6-92E0-5DD1DA13393D}"/>
              </a:ext>
            </a:extLst>
          </p:cNvPr>
          <p:cNvSpPr>
            <a:spLocks noChangeAspect="1"/>
          </p:cNvSpPr>
          <p:nvPr/>
        </p:nvSpPr>
        <p:spPr bwMode="auto">
          <a:xfrm flipH="1" flipV="1">
            <a:off x="3875088" y="1198434"/>
            <a:ext cx="160338" cy="214313"/>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31" name="Object 30">
            <a:extLst>
              <a:ext uri="{FF2B5EF4-FFF2-40B4-BE49-F238E27FC236}">
                <a16:creationId xmlns:a16="http://schemas.microsoft.com/office/drawing/2014/main" id="{F911EF19-00B0-4A32-B072-1ECFED13805D}"/>
              </a:ext>
            </a:extLst>
          </p:cNvPr>
          <p:cNvGraphicFramePr>
            <a:graphicFrameLocks noChangeAspect="1"/>
          </p:cNvGraphicFramePr>
          <p:nvPr>
            <p:extLst>
              <p:ext uri="{D42A27DB-BD31-4B8C-83A1-F6EECF244321}">
                <p14:modId xmlns:p14="http://schemas.microsoft.com/office/powerpoint/2010/main" val="2716728287"/>
              </p:ext>
            </p:extLst>
          </p:nvPr>
        </p:nvGraphicFramePr>
        <p:xfrm>
          <a:off x="7876162" y="4971221"/>
          <a:ext cx="2224872" cy="1668654"/>
        </p:xfrm>
        <a:graphic>
          <a:graphicData uri="http://schemas.openxmlformats.org/presentationml/2006/ole">
            <mc:AlternateContent xmlns:mc="http://schemas.openxmlformats.org/markup-compatibility/2006">
              <mc:Choice xmlns:v="urn:schemas-microsoft-com:vml" Requires="v">
                <p:oleObj r:id="rId2" imgW="2742840" imgH="2057040" progId="">
                  <p:embed/>
                </p:oleObj>
              </mc:Choice>
              <mc:Fallback>
                <p:oleObj r:id="rId2" imgW="2742840" imgH="2057040" progId="">
                  <p:embed/>
                  <p:pic>
                    <p:nvPicPr>
                      <p:cNvPr id="12" name="Object 11"/>
                      <p:cNvPicPr/>
                      <p:nvPr/>
                    </p:nvPicPr>
                    <p:blipFill>
                      <a:blip r:embed="rId3"/>
                      <a:stretch>
                        <a:fillRect/>
                      </a:stretch>
                    </p:blipFill>
                    <p:spPr>
                      <a:xfrm>
                        <a:off x="7876162" y="4971221"/>
                        <a:ext cx="2224872" cy="1668654"/>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7073D1E7-4E28-49B5-ADA6-D6439682C0C2}"/>
              </a:ext>
            </a:extLst>
          </p:cNvPr>
          <p:cNvGraphicFramePr>
            <a:graphicFrameLocks noChangeAspect="1"/>
          </p:cNvGraphicFramePr>
          <p:nvPr>
            <p:extLst>
              <p:ext uri="{D42A27DB-BD31-4B8C-83A1-F6EECF244321}">
                <p14:modId xmlns:p14="http://schemas.microsoft.com/office/powerpoint/2010/main" val="1355695"/>
              </p:ext>
            </p:extLst>
          </p:nvPr>
        </p:nvGraphicFramePr>
        <p:xfrm>
          <a:off x="8458199" y="743290"/>
          <a:ext cx="1060798" cy="1866220"/>
        </p:xfrm>
        <a:graphic>
          <a:graphicData uri="http://schemas.openxmlformats.org/presentationml/2006/ole">
            <mc:AlternateContent xmlns:mc="http://schemas.openxmlformats.org/markup-compatibility/2006">
              <mc:Choice xmlns:v="urn:schemas-microsoft-com:vml" Requires="v">
                <p:oleObj r:id="rId4" imgW="2742840" imgH="4825440" progId="">
                  <p:embed/>
                </p:oleObj>
              </mc:Choice>
              <mc:Fallback>
                <p:oleObj r:id="rId4" imgW="2742840" imgH="4825440" progId="">
                  <p:embed/>
                  <p:pic>
                    <p:nvPicPr>
                      <p:cNvPr id="14" name="Object 13"/>
                      <p:cNvPicPr/>
                      <p:nvPr/>
                    </p:nvPicPr>
                    <p:blipFill>
                      <a:blip r:embed="rId5"/>
                      <a:stretch>
                        <a:fillRect/>
                      </a:stretch>
                    </p:blipFill>
                    <p:spPr>
                      <a:xfrm>
                        <a:off x="8458199" y="743290"/>
                        <a:ext cx="1060798" cy="1866220"/>
                      </a:xfrm>
                      <a:prstGeom prst="rect">
                        <a:avLst/>
                      </a:prstGeom>
                    </p:spPr>
                  </p:pic>
                </p:oleObj>
              </mc:Fallback>
            </mc:AlternateContent>
          </a:graphicData>
        </a:graphic>
      </p:graphicFrame>
      <p:pic>
        <p:nvPicPr>
          <p:cNvPr id="33" name="Picture 18" descr="http://www.uncg.edu/bae/people/leyden/images/ad-plato.jpg">
            <a:extLst>
              <a:ext uri="{FF2B5EF4-FFF2-40B4-BE49-F238E27FC236}">
                <a16:creationId xmlns:a16="http://schemas.microsoft.com/office/drawing/2014/main" id="{E5431F71-BEDE-406E-A547-A552F59969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59184" y="2727380"/>
            <a:ext cx="1458829" cy="2081470"/>
          </a:xfrm>
          <a:prstGeom prst="rect">
            <a:avLst/>
          </a:prstGeom>
          <a:noFill/>
          <a:ln w="127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81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P spid="23" grpId="0"/>
      <p:bldP spid="24" grpId="0"/>
      <p:bldP spid="25"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24" name="Rectangle 46">
            <a:extLst>
              <a:ext uri="{FF2B5EF4-FFF2-40B4-BE49-F238E27FC236}">
                <a16:creationId xmlns:a16="http://schemas.microsoft.com/office/drawing/2014/main" id="{CF2B936E-2546-457C-8CD4-AC9C9D18024F}"/>
              </a:ext>
            </a:extLst>
          </p:cNvPr>
          <p:cNvSpPr>
            <a:spLocks noChangeArrowheads="1"/>
          </p:cNvSpPr>
          <p:nvPr/>
        </p:nvSpPr>
        <p:spPr bwMode="auto">
          <a:xfrm>
            <a:off x="0" y="2767280"/>
            <a:ext cx="1217734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8000" dirty="0">
                <a:solidFill>
                  <a:srgbClr val="00FF00"/>
                </a:solidFill>
                <a:latin typeface="+mn-lt"/>
              </a:rPr>
              <a:t>Questions?</a:t>
            </a:r>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14</a:t>
            </a:fld>
            <a:endParaRPr lang="en-US" dirty="0"/>
          </a:p>
        </p:txBody>
      </p:sp>
    </p:spTree>
    <p:extLst>
      <p:ext uri="{BB962C8B-B14F-4D97-AF65-F5344CB8AC3E}">
        <p14:creationId xmlns:p14="http://schemas.microsoft.com/office/powerpoint/2010/main" val="4090534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2</a:t>
            </a:fld>
            <a:endParaRPr lang="en-US" dirty="0"/>
          </a:p>
        </p:txBody>
      </p:sp>
      <p:grpSp>
        <p:nvGrpSpPr>
          <p:cNvPr id="5" name="Group 4">
            <a:extLst>
              <a:ext uri="{FF2B5EF4-FFF2-40B4-BE49-F238E27FC236}">
                <a16:creationId xmlns:a16="http://schemas.microsoft.com/office/drawing/2014/main" id="{F6469108-D5CB-4B28-85E6-7D4FBDCBDC70}"/>
              </a:ext>
            </a:extLst>
          </p:cNvPr>
          <p:cNvGrpSpPr/>
          <p:nvPr/>
        </p:nvGrpSpPr>
        <p:grpSpPr>
          <a:xfrm>
            <a:off x="10287000" y="155543"/>
            <a:ext cx="1622425" cy="1520857"/>
            <a:chOff x="800100" y="2133600"/>
            <a:chExt cx="2603500" cy="2606675"/>
          </a:xfrm>
        </p:grpSpPr>
        <p:sp>
          <p:nvSpPr>
            <p:cNvPr id="6" name="Oval 16">
              <a:extLst>
                <a:ext uri="{FF2B5EF4-FFF2-40B4-BE49-F238E27FC236}">
                  <a16:creationId xmlns:a16="http://schemas.microsoft.com/office/drawing/2014/main" id="{69A23427-64E9-43DF-AFF0-06A47D02C1F7}"/>
                </a:ext>
              </a:extLst>
            </p:cNvPr>
            <p:cNvSpPr>
              <a:spLocks noChangeArrowheads="1"/>
            </p:cNvSpPr>
            <p:nvPr/>
          </p:nvSpPr>
          <p:spPr bwMode="auto">
            <a:xfrm>
              <a:off x="800100" y="2133600"/>
              <a:ext cx="2603500" cy="2606675"/>
            </a:xfrm>
            <a:prstGeom prst="ellipse">
              <a:avLst/>
            </a:prstGeom>
            <a:solidFill>
              <a:schemeClr val="bg1"/>
            </a:solidFill>
            <a:ln w="76200">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7" name="Text Box 17">
              <a:extLst>
                <a:ext uri="{FF2B5EF4-FFF2-40B4-BE49-F238E27FC236}">
                  <a16:creationId xmlns:a16="http://schemas.microsoft.com/office/drawing/2014/main" id="{018EC43C-3F69-4CE6-9C4F-62E71861543E}"/>
                </a:ext>
              </a:extLst>
            </p:cNvPr>
            <p:cNvSpPr txBox="1">
              <a:spLocks noChangeArrowheads="1"/>
            </p:cNvSpPr>
            <p:nvPr/>
          </p:nvSpPr>
          <p:spPr bwMode="auto">
            <a:xfrm>
              <a:off x="1469830" y="2333443"/>
              <a:ext cx="1264040" cy="708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dirty="0">
                  <a:latin typeface="Calibri" panose="020F0502020204030204" pitchFamily="34" charset="0"/>
                </a:rPr>
                <a:t>LOVE</a:t>
              </a:r>
            </a:p>
          </p:txBody>
        </p:sp>
        <p:cxnSp>
          <p:nvCxnSpPr>
            <p:cNvPr id="8" name="Straight Connector 7">
              <a:extLst>
                <a:ext uri="{FF2B5EF4-FFF2-40B4-BE49-F238E27FC236}">
                  <a16:creationId xmlns:a16="http://schemas.microsoft.com/office/drawing/2014/main" id="{360C76A6-4B81-4B01-B6EE-092661BB0E30}"/>
                </a:ext>
              </a:extLst>
            </p:cNvPr>
            <p:cNvCxnSpPr/>
            <p:nvPr/>
          </p:nvCxnSpPr>
          <p:spPr bwMode="auto">
            <a:xfrm>
              <a:off x="914400" y="3414712"/>
              <a:ext cx="2362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Box 17">
              <a:extLst>
                <a:ext uri="{FF2B5EF4-FFF2-40B4-BE49-F238E27FC236}">
                  <a16:creationId xmlns:a16="http://schemas.microsoft.com/office/drawing/2014/main" id="{025D6C35-FCDD-4856-A057-339615D56668}"/>
                </a:ext>
              </a:extLst>
            </p:cNvPr>
            <p:cNvSpPr txBox="1">
              <a:spLocks noChangeArrowheads="1"/>
            </p:cNvSpPr>
            <p:nvPr/>
          </p:nvSpPr>
          <p:spPr bwMode="auto">
            <a:xfrm>
              <a:off x="1524000" y="3434244"/>
              <a:ext cx="10175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dirty="0">
                  <a:latin typeface="Calibri" panose="020F0502020204030204" pitchFamily="34" charset="0"/>
                </a:rPr>
                <a:t>LIFE</a:t>
              </a:r>
            </a:p>
          </p:txBody>
        </p:sp>
      </p:grpSp>
      <p:grpSp>
        <p:nvGrpSpPr>
          <p:cNvPr id="11" name="Group 10">
            <a:extLst>
              <a:ext uri="{FF2B5EF4-FFF2-40B4-BE49-F238E27FC236}">
                <a16:creationId xmlns:a16="http://schemas.microsoft.com/office/drawing/2014/main" id="{3D1BCDB2-4125-4BBC-B5BF-1869B50E81D3}"/>
              </a:ext>
            </a:extLst>
          </p:cNvPr>
          <p:cNvGrpSpPr/>
          <p:nvPr/>
        </p:nvGrpSpPr>
        <p:grpSpPr>
          <a:xfrm>
            <a:off x="304800" y="141151"/>
            <a:ext cx="1622333" cy="1520856"/>
            <a:chOff x="5639071" y="2133598"/>
            <a:chExt cx="2603353" cy="2606673"/>
          </a:xfrm>
        </p:grpSpPr>
        <p:sp>
          <p:nvSpPr>
            <p:cNvPr id="12" name="Oval 5">
              <a:extLst>
                <a:ext uri="{FF2B5EF4-FFF2-40B4-BE49-F238E27FC236}">
                  <a16:creationId xmlns:a16="http://schemas.microsoft.com/office/drawing/2014/main" id="{609472BD-B7EA-4127-9BE2-13BE769823C2}"/>
                </a:ext>
              </a:extLst>
            </p:cNvPr>
            <p:cNvSpPr>
              <a:spLocks noChangeArrowheads="1"/>
            </p:cNvSpPr>
            <p:nvPr/>
          </p:nvSpPr>
          <p:spPr bwMode="auto">
            <a:xfrm>
              <a:off x="5639071" y="2133598"/>
              <a:ext cx="2603353" cy="2606673"/>
            </a:xfrm>
            <a:prstGeom prst="ellipse">
              <a:avLst/>
            </a:prstGeom>
            <a:solidFill>
              <a:schemeClr val="bg1"/>
            </a:solidFill>
            <a:ln w="76200">
              <a:solidFill>
                <a:srgbClr val="00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3" name="Text Box 6">
              <a:extLst>
                <a:ext uri="{FF2B5EF4-FFF2-40B4-BE49-F238E27FC236}">
                  <a16:creationId xmlns:a16="http://schemas.microsoft.com/office/drawing/2014/main" id="{A2BBB890-9A0B-48CE-8F86-2CE45C5E59D9}"/>
                </a:ext>
              </a:extLst>
            </p:cNvPr>
            <p:cNvSpPr txBox="1">
              <a:spLocks noChangeArrowheads="1"/>
            </p:cNvSpPr>
            <p:nvPr/>
          </p:nvSpPr>
          <p:spPr bwMode="auto">
            <a:xfrm>
              <a:off x="6450504" y="2358108"/>
              <a:ext cx="1016604" cy="708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dirty="0">
                  <a:latin typeface="Calibri" panose="020F0502020204030204" pitchFamily="34" charset="0"/>
                </a:rPr>
                <a:t>LIFE</a:t>
              </a:r>
            </a:p>
          </p:txBody>
        </p:sp>
        <p:cxnSp>
          <p:nvCxnSpPr>
            <p:cNvPr id="14" name="Straight Connector 13">
              <a:extLst>
                <a:ext uri="{FF2B5EF4-FFF2-40B4-BE49-F238E27FC236}">
                  <a16:creationId xmlns:a16="http://schemas.microsoft.com/office/drawing/2014/main" id="{35AACFCD-0E03-47B2-B367-C6D40BFD84D4}"/>
                </a:ext>
              </a:extLst>
            </p:cNvPr>
            <p:cNvCxnSpPr/>
            <p:nvPr/>
          </p:nvCxnSpPr>
          <p:spPr>
            <a:xfrm flipV="1">
              <a:off x="5913599" y="3451329"/>
              <a:ext cx="2019300"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Box 17">
              <a:extLst>
                <a:ext uri="{FF2B5EF4-FFF2-40B4-BE49-F238E27FC236}">
                  <a16:creationId xmlns:a16="http://schemas.microsoft.com/office/drawing/2014/main" id="{775E3CB3-6C46-4382-ADC0-C5FCF10B4BAA}"/>
                </a:ext>
              </a:extLst>
            </p:cNvPr>
            <p:cNvSpPr txBox="1">
              <a:spLocks noChangeArrowheads="1"/>
            </p:cNvSpPr>
            <p:nvPr/>
          </p:nvSpPr>
          <p:spPr bwMode="auto">
            <a:xfrm>
              <a:off x="6326188" y="3458909"/>
              <a:ext cx="1265236"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dirty="0">
                  <a:latin typeface="Calibri" panose="020F0502020204030204" pitchFamily="34" charset="0"/>
                </a:rPr>
                <a:t>LOVE</a:t>
              </a:r>
            </a:p>
          </p:txBody>
        </p:sp>
      </p:grpSp>
      <p:pic>
        <p:nvPicPr>
          <p:cNvPr id="16" name="Picture 3">
            <a:extLst>
              <a:ext uri="{FF2B5EF4-FFF2-40B4-BE49-F238E27FC236}">
                <a16:creationId xmlns:a16="http://schemas.microsoft.com/office/drawing/2014/main" id="{DC48F37F-B116-42E1-9830-2662C01163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81200"/>
            <a:ext cx="3057525" cy="447675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7" name="Text Box 5">
            <a:extLst>
              <a:ext uri="{FF2B5EF4-FFF2-40B4-BE49-F238E27FC236}">
                <a16:creationId xmlns:a16="http://schemas.microsoft.com/office/drawing/2014/main" id="{571B9C1C-CF93-453B-922B-F5C58F841690}"/>
              </a:ext>
            </a:extLst>
          </p:cNvPr>
          <p:cNvSpPr txBox="1">
            <a:spLocks noChangeArrowheads="1"/>
          </p:cNvSpPr>
          <p:nvPr/>
        </p:nvSpPr>
        <p:spPr bwMode="auto">
          <a:xfrm>
            <a:off x="4267200" y="2819400"/>
            <a:ext cx="75438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4000" dirty="0">
                <a:solidFill>
                  <a:schemeClr val="bg1"/>
                </a:solidFill>
                <a:latin typeface="Calibri" panose="020F0502020204030204" pitchFamily="34" charset="0"/>
              </a:rPr>
              <a:t>We can learn a great deal about </a:t>
            </a:r>
            <a:r>
              <a:rPr lang="en-US" altLang="en-US" sz="4000" dirty="0">
                <a:solidFill>
                  <a:srgbClr val="00FF00"/>
                </a:solidFill>
                <a:latin typeface="Calibri" panose="020F0502020204030204" pitchFamily="34" charset="0"/>
              </a:rPr>
              <a:t>value ethics </a:t>
            </a:r>
            <a:r>
              <a:rPr lang="en-US" altLang="en-US" sz="4000" dirty="0">
                <a:solidFill>
                  <a:schemeClr val="bg1"/>
                </a:solidFill>
                <a:latin typeface="Calibri" panose="020F0502020204030204" pitchFamily="34" charset="0"/>
              </a:rPr>
              <a:t>and the importance of a </a:t>
            </a:r>
            <a:r>
              <a:rPr lang="en-US" altLang="en-US" sz="4000" dirty="0">
                <a:solidFill>
                  <a:srgbClr val="00FF00"/>
                </a:solidFill>
                <a:latin typeface="Calibri" panose="020F0502020204030204" pitchFamily="34" charset="0"/>
              </a:rPr>
              <a:t>life oriented morality </a:t>
            </a:r>
            <a:r>
              <a:rPr lang="en-US" altLang="en-US" sz="4000" dirty="0">
                <a:solidFill>
                  <a:schemeClr val="bg1"/>
                </a:solidFill>
                <a:latin typeface="Calibri" panose="020F0502020204030204" pitchFamily="34" charset="0"/>
              </a:rPr>
              <a:t>from this small packet of flower seeds.</a:t>
            </a:r>
          </a:p>
        </p:txBody>
      </p:sp>
      <p:sp>
        <p:nvSpPr>
          <p:cNvPr id="18" name="Text Box 4">
            <a:extLst>
              <a:ext uri="{FF2B5EF4-FFF2-40B4-BE49-F238E27FC236}">
                <a16:creationId xmlns:a16="http://schemas.microsoft.com/office/drawing/2014/main" id="{45195F10-2300-4531-B650-407B98CD5D79}"/>
              </a:ext>
            </a:extLst>
          </p:cNvPr>
          <p:cNvSpPr txBox="1">
            <a:spLocks noChangeArrowheads="1"/>
          </p:cNvSpPr>
          <p:nvPr/>
        </p:nvSpPr>
        <p:spPr bwMode="auto">
          <a:xfrm>
            <a:off x="0" y="-33992"/>
            <a:ext cx="12192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000" dirty="0">
                <a:solidFill>
                  <a:srgbClr val="FFFF00"/>
                </a:solidFill>
                <a:latin typeface="Calibri" panose="020F0502020204030204" pitchFamily="34" charset="0"/>
              </a:rPr>
              <a:t>VALUE ETHICS NEED NOT BE </a:t>
            </a:r>
          </a:p>
          <a:p>
            <a:pPr algn="ctr"/>
            <a:r>
              <a:rPr lang="en-US" altLang="en-US" sz="4000" dirty="0">
                <a:solidFill>
                  <a:srgbClr val="FFFF00"/>
                </a:solidFill>
                <a:latin typeface="Calibri" panose="020F0502020204030204" pitchFamily="34" charset="0"/>
              </a:rPr>
              <a:t>DIFFICULT TO UNDERSTAND </a:t>
            </a:r>
          </a:p>
        </p:txBody>
      </p:sp>
    </p:spTree>
    <p:extLst>
      <p:ext uri="{BB962C8B-B14F-4D97-AF65-F5344CB8AC3E}">
        <p14:creationId xmlns:p14="http://schemas.microsoft.com/office/powerpoint/2010/main" val="193868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3</a:t>
            </a:fld>
            <a:endParaRPr lang="en-US" dirty="0"/>
          </a:p>
        </p:txBody>
      </p:sp>
      <p:sp>
        <p:nvSpPr>
          <p:cNvPr id="8" name="Text Box 3">
            <a:extLst>
              <a:ext uri="{FF2B5EF4-FFF2-40B4-BE49-F238E27FC236}">
                <a16:creationId xmlns:a16="http://schemas.microsoft.com/office/drawing/2014/main" id="{6D918E7D-4598-40F6-9D92-238F395E552C}"/>
              </a:ext>
            </a:extLst>
          </p:cNvPr>
          <p:cNvSpPr txBox="1">
            <a:spLocks noChangeArrowheads="1"/>
          </p:cNvSpPr>
          <p:nvPr/>
        </p:nvSpPr>
        <p:spPr bwMode="auto">
          <a:xfrm>
            <a:off x="0" y="0"/>
            <a:ext cx="12192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400" dirty="0">
                <a:solidFill>
                  <a:srgbClr val="00FF00"/>
                </a:solidFill>
                <a:latin typeface="Calibri" panose="020F0502020204030204" pitchFamily="34" charset="0"/>
              </a:rPr>
              <a:t>THE LIFE OF THE PANSY </a:t>
            </a:r>
          </a:p>
          <a:p>
            <a:pPr algn="ctr"/>
            <a:r>
              <a:rPr lang="en-US" altLang="en-US" sz="4400" dirty="0">
                <a:solidFill>
                  <a:srgbClr val="00FF00"/>
                </a:solidFill>
                <a:latin typeface="Calibri" panose="020F0502020204030204" pitchFamily="34" charset="0"/>
              </a:rPr>
              <a:t>IS ITS STANDARD OF VALUE</a:t>
            </a:r>
          </a:p>
        </p:txBody>
      </p:sp>
      <p:sp>
        <p:nvSpPr>
          <p:cNvPr id="9" name="Text Box 8">
            <a:extLst>
              <a:ext uri="{FF2B5EF4-FFF2-40B4-BE49-F238E27FC236}">
                <a16:creationId xmlns:a16="http://schemas.microsoft.com/office/drawing/2014/main" id="{977A4173-15BF-49AE-A50D-5E04FF6BE607}"/>
              </a:ext>
            </a:extLst>
          </p:cNvPr>
          <p:cNvSpPr txBox="1">
            <a:spLocks noChangeArrowheads="1"/>
          </p:cNvSpPr>
          <p:nvPr/>
        </p:nvSpPr>
        <p:spPr bwMode="auto">
          <a:xfrm>
            <a:off x="3657600" y="2060575"/>
            <a:ext cx="83820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solidFill>
                  <a:srgbClr val="00FF00"/>
                </a:solidFill>
                <a:latin typeface="Calibri" panose="020F0502020204030204" pitchFamily="34" charset="0"/>
              </a:rPr>
              <a:t>VALUE:</a:t>
            </a:r>
            <a:r>
              <a:rPr lang="en-US" altLang="en-US" sz="2800" b="1" dirty="0">
                <a:solidFill>
                  <a:schemeClr val="bg1"/>
                </a:solidFill>
                <a:latin typeface="Calibri" panose="020F0502020204030204" pitchFamily="34" charset="0"/>
              </a:rPr>
              <a:t> </a:t>
            </a:r>
            <a:r>
              <a:rPr lang="en-US" altLang="en-US" sz="2800" dirty="0">
                <a:solidFill>
                  <a:schemeClr val="bg1"/>
                </a:solidFill>
                <a:latin typeface="Calibri" panose="020F0502020204030204" pitchFamily="34" charset="0"/>
              </a:rPr>
              <a:t>is that which one acts to gain and, or keep.</a:t>
            </a:r>
          </a:p>
          <a:p>
            <a:pPr eaLnBrk="1" hangingPunct="1"/>
            <a:endParaRPr lang="en-US" altLang="en-US" sz="2800" b="1" dirty="0">
              <a:solidFill>
                <a:schemeClr val="bg1"/>
              </a:solidFill>
              <a:latin typeface="Calibri" panose="020F0502020204030204" pitchFamily="34" charset="0"/>
            </a:endParaRPr>
          </a:p>
          <a:p>
            <a:pPr eaLnBrk="1" hangingPunct="1"/>
            <a:r>
              <a:rPr lang="en-US" altLang="en-US" sz="2800" b="1" dirty="0">
                <a:solidFill>
                  <a:srgbClr val="00FF00"/>
                </a:solidFill>
                <a:latin typeface="Calibri" panose="020F0502020204030204" pitchFamily="34" charset="0"/>
              </a:rPr>
              <a:t>GOOD</a:t>
            </a:r>
            <a:r>
              <a:rPr lang="en-US" altLang="en-US" sz="2800" b="1" dirty="0">
                <a:solidFill>
                  <a:schemeClr val="bg1"/>
                </a:solidFill>
                <a:latin typeface="Calibri" panose="020F0502020204030204" pitchFamily="34" charset="0"/>
              </a:rPr>
              <a:t>-</a:t>
            </a:r>
            <a:r>
              <a:rPr lang="en-US" altLang="en-US" sz="2800" b="1" dirty="0">
                <a:solidFill>
                  <a:srgbClr val="FF0000"/>
                </a:solidFill>
                <a:latin typeface="Calibri" panose="020F0502020204030204" pitchFamily="34" charset="0"/>
              </a:rPr>
              <a:t>EVIL</a:t>
            </a:r>
            <a:r>
              <a:rPr lang="en-US" altLang="en-US" sz="2800" dirty="0">
                <a:solidFill>
                  <a:schemeClr val="bg1"/>
                </a:solidFill>
                <a:latin typeface="Calibri" panose="020F0502020204030204" pitchFamily="34" charset="0"/>
              </a:rPr>
              <a:t>:</a:t>
            </a:r>
            <a:r>
              <a:rPr lang="en-US" altLang="en-US" sz="2800" b="1" dirty="0">
                <a:solidFill>
                  <a:srgbClr val="00FF00"/>
                </a:solidFill>
                <a:latin typeface="Calibri" panose="020F0502020204030204" pitchFamily="34" charset="0"/>
              </a:rPr>
              <a:t> </a:t>
            </a:r>
            <a:r>
              <a:rPr lang="en-US" altLang="en-US" sz="2800" dirty="0">
                <a:solidFill>
                  <a:schemeClr val="bg1"/>
                </a:solidFill>
                <a:latin typeface="Calibri" panose="020F0502020204030204" pitchFamily="34" charset="0"/>
              </a:rPr>
              <a:t>Whatever values </a:t>
            </a:r>
            <a:r>
              <a:rPr lang="en-US" altLang="en-US" sz="2800" dirty="0">
                <a:solidFill>
                  <a:srgbClr val="00FF00"/>
                </a:solidFill>
                <a:latin typeface="Calibri" panose="020F0502020204030204" pitchFamily="34" charset="0"/>
              </a:rPr>
              <a:t>sustain</a:t>
            </a:r>
            <a:r>
              <a:rPr lang="en-US" altLang="en-US" sz="2800" dirty="0">
                <a:solidFill>
                  <a:schemeClr val="bg1"/>
                </a:solidFill>
                <a:latin typeface="Calibri" panose="020F0502020204030204" pitchFamily="34" charset="0"/>
              </a:rPr>
              <a:t>, </a:t>
            </a:r>
            <a:r>
              <a:rPr lang="en-US" altLang="en-US" sz="2800" dirty="0">
                <a:solidFill>
                  <a:srgbClr val="00FF00"/>
                </a:solidFill>
                <a:latin typeface="Calibri" panose="020F0502020204030204" pitchFamily="34" charset="0"/>
              </a:rPr>
              <a:t>promote</a:t>
            </a:r>
            <a:r>
              <a:rPr lang="en-US" altLang="en-US" sz="2800" dirty="0">
                <a:solidFill>
                  <a:schemeClr val="bg1"/>
                </a:solidFill>
                <a:latin typeface="Calibri" panose="020F0502020204030204" pitchFamily="34" charset="0"/>
              </a:rPr>
              <a:t> or otherwise </a:t>
            </a:r>
            <a:r>
              <a:rPr lang="en-US" altLang="en-US" sz="2800" dirty="0">
                <a:solidFill>
                  <a:srgbClr val="00FF00"/>
                </a:solidFill>
                <a:latin typeface="Calibri" panose="020F0502020204030204" pitchFamily="34" charset="0"/>
              </a:rPr>
              <a:t>enhance</a:t>
            </a:r>
            <a:r>
              <a:rPr lang="en-US" altLang="en-US" sz="2800" dirty="0">
                <a:solidFill>
                  <a:schemeClr val="bg1"/>
                </a:solidFill>
                <a:latin typeface="Calibri" panose="020F0502020204030204" pitchFamily="34" charset="0"/>
              </a:rPr>
              <a:t> the </a:t>
            </a:r>
            <a:r>
              <a:rPr lang="en-US" altLang="en-US" sz="2800" dirty="0">
                <a:solidFill>
                  <a:srgbClr val="00FF00"/>
                </a:solidFill>
                <a:latin typeface="Calibri" panose="020F0502020204030204" pitchFamily="34" charset="0"/>
              </a:rPr>
              <a:t>life</a:t>
            </a:r>
            <a:r>
              <a:rPr lang="en-US" altLang="en-US" sz="2800" dirty="0">
                <a:solidFill>
                  <a:schemeClr val="bg1"/>
                </a:solidFill>
                <a:latin typeface="Calibri" panose="020F0502020204030204" pitchFamily="34" charset="0"/>
              </a:rPr>
              <a:t> of the pansy, (sunshine, minerals, and, or moisture) is the </a:t>
            </a:r>
            <a:r>
              <a:rPr lang="en-US" altLang="en-US" sz="2800" dirty="0">
                <a:solidFill>
                  <a:srgbClr val="00FF00"/>
                </a:solidFill>
                <a:latin typeface="Calibri" panose="020F0502020204030204" pitchFamily="34" charset="0"/>
              </a:rPr>
              <a:t>good</a:t>
            </a:r>
            <a:r>
              <a:rPr lang="en-US" altLang="en-US" sz="2800" dirty="0">
                <a:solidFill>
                  <a:schemeClr val="bg1"/>
                </a:solidFill>
                <a:latin typeface="Calibri" panose="020F0502020204030204" pitchFamily="34" charset="0"/>
              </a:rPr>
              <a:t> and “</a:t>
            </a:r>
            <a:r>
              <a:rPr lang="en-US" altLang="en-US" sz="2800" dirty="0">
                <a:solidFill>
                  <a:srgbClr val="FFFF00"/>
                </a:solidFill>
                <a:latin typeface="Calibri" panose="020F0502020204030204" pitchFamily="34" charset="0"/>
              </a:rPr>
              <a:t>ought</a:t>
            </a:r>
            <a:r>
              <a:rPr lang="en-US" altLang="en-US" sz="2800" dirty="0">
                <a:solidFill>
                  <a:schemeClr val="bg1"/>
                </a:solidFill>
                <a:latin typeface="Calibri" panose="020F0502020204030204" pitchFamily="34" charset="0"/>
              </a:rPr>
              <a:t>” to be pursued. While whatever </a:t>
            </a:r>
            <a:r>
              <a:rPr lang="en-US" altLang="en-US" sz="2800" dirty="0">
                <a:solidFill>
                  <a:srgbClr val="FF0000"/>
                </a:solidFill>
                <a:latin typeface="Calibri" panose="020F0502020204030204" pitchFamily="34" charset="0"/>
              </a:rPr>
              <a:t>threatens</a:t>
            </a:r>
            <a:r>
              <a:rPr lang="en-US" altLang="en-US" sz="2800" dirty="0">
                <a:solidFill>
                  <a:schemeClr val="bg1"/>
                </a:solidFill>
                <a:latin typeface="Calibri" panose="020F0502020204030204" pitchFamily="34" charset="0"/>
              </a:rPr>
              <a:t> or is otherwise </a:t>
            </a:r>
            <a:r>
              <a:rPr lang="en-US" altLang="en-US" sz="2800" dirty="0">
                <a:solidFill>
                  <a:srgbClr val="FF0000"/>
                </a:solidFill>
                <a:latin typeface="Calibri" panose="020F0502020204030204" pitchFamily="34" charset="0"/>
              </a:rPr>
              <a:t>detrimental</a:t>
            </a:r>
            <a:r>
              <a:rPr lang="en-US" altLang="en-US" sz="2800" dirty="0">
                <a:solidFill>
                  <a:schemeClr val="bg1"/>
                </a:solidFill>
                <a:latin typeface="Calibri" panose="020F0502020204030204" pitchFamily="34" charset="0"/>
              </a:rPr>
              <a:t> to the life of the pansy (weeds, insects, defoliant chemicals) is the </a:t>
            </a:r>
            <a:r>
              <a:rPr lang="en-US" altLang="en-US" sz="2800" dirty="0">
                <a:solidFill>
                  <a:srgbClr val="FF0000"/>
                </a:solidFill>
                <a:latin typeface="Calibri" panose="020F0502020204030204" pitchFamily="34" charset="0"/>
              </a:rPr>
              <a:t>evil</a:t>
            </a:r>
            <a:r>
              <a:rPr lang="en-US" altLang="en-US" sz="2800" dirty="0">
                <a:solidFill>
                  <a:schemeClr val="bg1"/>
                </a:solidFill>
                <a:latin typeface="Calibri" panose="020F0502020204030204" pitchFamily="34" charset="0"/>
              </a:rPr>
              <a:t> and “</a:t>
            </a:r>
            <a:r>
              <a:rPr lang="en-US" altLang="en-US" sz="2800" dirty="0">
                <a:solidFill>
                  <a:srgbClr val="FFFF00"/>
                </a:solidFill>
                <a:latin typeface="Calibri" panose="020F0502020204030204" pitchFamily="34" charset="0"/>
              </a:rPr>
              <a:t>ought</a:t>
            </a:r>
            <a:r>
              <a:rPr lang="en-US" altLang="en-US" sz="2800" dirty="0">
                <a:solidFill>
                  <a:schemeClr val="bg1"/>
                </a:solidFill>
                <a:latin typeface="Calibri" panose="020F0502020204030204" pitchFamily="34" charset="0"/>
              </a:rPr>
              <a:t>” to be avoided.</a:t>
            </a:r>
          </a:p>
        </p:txBody>
      </p:sp>
      <p:pic>
        <p:nvPicPr>
          <p:cNvPr id="11" name="Picture 3">
            <a:extLst>
              <a:ext uri="{FF2B5EF4-FFF2-40B4-BE49-F238E27FC236}">
                <a16:creationId xmlns:a16="http://schemas.microsoft.com/office/drawing/2014/main" id="{FD5474E4-7F3D-4D84-90AC-435FF3214C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3057525" cy="447675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745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4</a:t>
            </a:fld>
            <a:endParaRPr lang="en-US" dirty="0"/>
          </a:p>
        </p:txBody>
      </p:sp>
      <p:sp>
        <p:nvSpPr>
          <p:cNvPr id="5" name="Text Box 4">
            <a:extLst>
              <a:ext uri="{FF2B5EF4-FFF2-40B4-BE49-F238E27FC236}">
                <a16:creationId xmlns:a16="http://schemas.microsoft.com/office/drawing/2014/main" id="{E68F42AC-B89F-47C8-A41A-19CBBF5EF38E}"/>
              </a:ext>
            </a:extLst>
          </p:cNvPr>
          <p:cNvSpPr txBox="1">
            <a:spLocks noChangeArrowheads="1"/>
          </p:cNvSpPr>
          <p:nvPr/>
        </p:nvSpPr>
        <p:spPr bwMode="auto">
          <a:xfrm>
            <a:off x="0" y="0"/>
            <a:ext cx="1219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600" dirty="0">
                <a:solidFill>
                  <a:srgbClr val="00FF00"/>
                </a:solidFill>
                <a:latin typeface="Calibri" panose="020F0502020204030204" pitchFamily="34" charset="0"/>
              </a:rPr>
              <a:t>ITS LIFE REQUIREMENTS ARE EVEN </a:t>
            </a:r>
          </a:p>
          <a:p>
            <a:pPr algn="ctr"/>
            <a:r>
              <a:rPr lang="en-US" altLang="en-US" sz="3600" dirty="0">
                <a:solidFill>
                  <a:srgbClr val="00FF00"/>
                </a:solidFill>
                <a:latin typeface="Calibri" panose="020F0502020204030204" pitchFamily="34" charset="0"/>
              </a:rPr>
              <a:t>PRINTED ON BACK OF THE PACKET </a:t>
            </a:r>
          </a:p>
        </p:txBody>
      </p:sp>
      <p:pic>
        <p:nvPicPr>
          <p:cNvPr id="6" name="Picture 3">
            <a:extLst>
              <a:ext uri="{FF2B5EF4-FFF2-40B4-BE49-F238E27FC236}">
                <a16:creationId xmlns:a16="http://schemas.microsoft.com/office/drawing/2014/main" id="{0A20068D-4F7B-4252-A3F7-344E9CCD74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790700"/>
            <a:ext cx="3057525" cy="447675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7">
            <a:extLst>
              <a:ext uri="{FF2B5EF4-FFF2-40B4-BE49-F238E27FC236}">
                <a16:creationId xmlns:a16="http://schemas.microsoft.com/office/drawing/2014/main" id="{D997B345-E7D9-42AA-9FB9-A7BC78EA7257}"/>
              </a:ext>
            </a:extLst>
          </p:cNvPr>
          <p:cNvSpPr>
            <a:spLocks noChangeArrowheads="1"/>
          </p:cNvSpPr>
          <p:nvPr/>
        </p:nvSpPr>
        <p:spPr bwMode="auto">
          <a:xfrm>
            <a:off x="6324600" y="1752600"/>
            <a:ext cx="3128963" cy="4567238"/>
          </a:xfrm>
          <a:prstGeom prst="rect">
            <a:avLst/>
          </a:prstGeom>
          <a:solidFill>
            <a:srgbClr val="FFFF99"/>
          </a:solidFill>
          <a:ln w="12700">
            <a:solidFill>
              <a:schemeClr val="tx1"/>
            </a:solidFill>
            <a:miter lim="800000"/>
            <a:headEnd/>
            <a:tailEnd/>
          </a:ln>
        </p:spPr>
        <p:txBody>
          <a:bodyPr wrap="none" anchor="ctr"/>
          <a:lstStyle/>
          <a:p>
            <a:pPr algn="ctr" fontAlgn="auto">
              <a:spcBef>
                <a:spcPts val="0"/>
              </a:spcBef>
              <a:spcAft>
                <a:spcPts val="0"/>
              </a:spcAft>
              <a:defRPr/>
            </a:pPr>
            <a:endParaRPr lang="en-US" sz="6000" b="1" dirty="0">
              <a:solidFill>
                <a:schemeClr val="bg1"/>
              </a:solidFill>
              <a:effectLst>
                <a:outerShdw blurRad="38100" dist="38100" dir="2700000" algn="tl">
                  <a:srgbClr val="000000"/>
                </a:outerShdw>
              </a:effectLst>
              <a:latin typeface="+mn-lt"/>
              <a:cs typeface="+mn-cs"/>
            </a:endParaRPr>
          </a:p>
        </p:txBody>
      </p:sp>
      <p:sp>
        <p:nvSpPr>
          <p:cNvPr id="8" name="Rectangle 7">
            <a:extLst>
              <a:ext uri="{FF2B5EF4-FFF2-40B4-BE49-F238E27FC236}">
                <a16:creationId xmlns:a16="http://schemas.microsoft.com/office/drawing/2014/main" id="{13DCC254-490D-43FE-BFDC-1A9D5C721698}"/>
              </a:ext>
            </a:extLst>
          </p:cNvPr>
          <p:cNvSpPr/>
          <p:nvPr/>
        </p:nvSpPr>
        <p:spPr>
          <a:xfrm>
            <a:off x="6400800" y="1816100"/>
            <a:ext cx="2971800" cy="4432300"/>
          </a:xfrm>
          <a:prstGeom prst="rect">
            <a:avLst/>
          </a:prstGeom>
          <a:solidFill>
            <a:schemeClr val="bg1"/>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 Box 9">
            <a:extLst>
              <a:ext uri="{FF2B5EF4-FFF2-40B4-BE49-F238E27FC236}">
                <a16:creationId xmlns:a16="http://schemas.microsoft.com/office/drawing/2014/main" id="{946AA61F-4779-40BF-8986-4B586829F476}"/>
              </a:ext>
            </a:extLst>
          </p:cNvPr>
          <p:cNvSpPr txBox="1">
            <a:spLocks noChangeArrowheads="1"/>
          </p:cNvSpPr>
          <p:nvPr/>
        </p:nvSpPr>
        <p:spPr bwMode="auto">
          <a:xfrm>
            <a:off x="6424613" y="2595563"/>
            <a:ext cx="2932112" cy="1062037"/>
          </a:xfrm>
          <a:prstGeom prst="rect">
            <a:avLst/>
          </a:prstGeom>
          <a:noFill/>
          <a:ln w="9525">
            <a:noFill/>
            <a:miter lim="800000"/>
            <a:headEnd/>
            <a:tailEnd/>
          </a:ln>
        </p:spPr>
        <p:txBody>
          <a:bodyPr wrap="none">
            <a:spAutoFit/>
          </a:bodyPr>
          <a:lstStyle/>
          <a:p>
            <a:pPr>
              <a:defRPr/>
            </a:pPr>
            <a:r>
              <a:rPr lang="en-US" sz="1050" dirty="0">
                <a:latin typeface="Calibri" pitchFamily="34" charset="0"/>
              </a:rPr>
              <a:t>Type … Perennial</a:t>
            </a:r>
          </a:p>
          <a:p>
            <a:pPr>
              <a:defRPr/>
            </a:pPr>
            <a:r>
              <a:rPr lang="en-US" sz="1050" dirty="0">
                <a:latin typeface="Calibri" pitchFamily="34" charset="0"/>
              </a:rPr>
              <a:t>Height  … 6-8”</a:t>
            </a:r>
          </a:p>
          <a:p>
            <a:pPr>
              <a:defRPr/>
            </a:pPr>
            <a:r>
              <a:rPr lang="en-US" sz="1050" dirty="0">
                <a:latin typeface="Calibri" pitchFamily="34" charset="0"/>
              </a:rPr>
              <a:t>Planting Depth … 1/8”</a:t>
            </a:r>
          </a:p>
          <a:p>
            <a:pPr>
              <a:defRPr/>
            </a:pPr>
            <a:r>
              <a:rPr lang="en-US" sz="1050" dirty="0">
                <a:latin typeface="Calibri" pitchFamily="34" charset="0"/>
              </a:rPr>
              <a:t>Seed Spacing …  2 seeds per pot or cell                     </a:t>
            </a:r>
          </a:p>
          <a:p>
            <a:pPr>
              <a:defRPr/>
            </a:pPr>
            <a:r>
              <a:rPr lang="en-US" sz="1050" dirty="0">
                <a:latin typeface="Calibri" pitchFamily="34" charset="0"/>
              </a:rPr>
              <a:t>Days To Sprout … 10-21</a:t>
            </a:r>
          </a:p>
          <a:p>
            <a:pPr>
              <a:defRPr/>
            </a:pPr>
            <a:r>
              <a:rPr lang="en-US" sz="1050" dirty="0">
                <a:latin typeface="Calibri" pitchFamily="34" charset="0"/>
              </a:rPr>
              <a:t>Spacing After Thinning … 6”</a:t>
            </a:r>
          </a:p>
        </p:txBody>
      </p:sp>
      <p:sp>
        <p:nvSpPr>
          <p:cNvPr id="11" name="Text Box 10">
            <a:extLst>
              <a:ext uri="{FF2B5EF4-FFF2-40B4-BE49-F238E27FC236}">
                <a16:creationId xmlns:a16="http://schemas.microsoft.com/office/drawing/2014/main" id="{4961F938-DEAB-49F1-B06D-99292FE0E29F}"/>
              </a:ext>
            </a:extLst>
          </p:cNvPr>
          <p:cNvSpPr txBox="1">
            <a:spLocks noChangeArrowheads="1"/>
          </p:cNvSpPr>
          <p:nvPr/>
        </p:nvSpPr>
        <p:spPr bwMode="auto">
          <a:xfrm>
            <a:off x="6424613" y="3729038"/>
            <a:ext cx="2959100" cy="1223962"/>
          </a:xfrm>
          <a:prstGeom prst="rect">
            <a:avLst/>
          </a:prstGeom>
          <a:noFill/>
          <a:ln w="9525">
            <a:noFill/>
            <a:miter lim="800000"/>
            <a:headEnd/>
            <a:tailEnd/>
          </a:ln>
        </p:spPr>
        <p:txBody>
          <a:bodyPr>
            <a:spAutoFit/>
          </a:bodyPr>
          <a:lstStyle/>
          <a:p>
            <a:pPr algn="just">
              <a:defRPr/>
            </a:pPr>
            <a:r>
              <a:rPr lang="en-US" sz="1050" dirty="0">
                <a:latin typeface="Calibri" pitchFamily="34" charset="0"/>
              </a:rPr>
              <a:t>Planting: Start seeds indoors in August. Place flat or pots in a dark room (or cover with black plastic) and keep temperature at 70F until sprouts appear.  Where winters are mild, transplant seedlings in the fall into soil enriched with compost. Where winters are cold, move seedlings into a cold frame and then transplant outdoors in early spring. </a:t>
            </a:r>
          </a:p>
        </p:txBody>
      </p:sp>
      <p:sp>
        <p:nvSpPr>
          <p:cNvPr id="12" name="Text Box 11">
            <a:extLst>
              <a:ext uri="{FF2B5EF4-FFF2-40B4-BE49-F238E27FC236}">
                <a16:creationId xmlns:a16="http://schemas.microsoft.com/office/drawing/2014/main" id="{2E974727-1C0B-4667-AB66-1AB9B6A7F837}"/>
              </a:ext>
            </a:extLst>
          </p:cNvPr>
          <p:cNvSpPr txBox="1">
            <a:spLocks noChangeArrowheads="1"/>
          </p:cNvSpPr>
          <p:nvPr/>
        </p:nvSpPr>
        <p:spPr bwMode="auto">
          <a:xfrm>
            <a:off x="6424613" y="5118100"/>
            <a:ext cx="2959100" cy="900113"/>
          </a:xfrm>
          <a:prstGeom prst="rect">
            <a:avLst/>
          </a:prstGeom>
          <a:noFill/>
          <a:ln w="9525">
            <a:noFill/>
            <a:miter lim="800000"/>
            <a:headEnd/>
            <a:tailEnd/>
          </a:ln>
        </p:spPr>
        <p:txBody>
          <a:bodyPr>
            <a:spAutoFit/>
          </a:bodyPr>
          <a:lstStyle/>
          <a:p>
            <a:pPr algn="just">
              <a:defRPr/>
            </a:pPr>
            <a:r>
              <a:rPr lang="en-US" sz="1050" dirty="0">
                <a:latin typeface="Calibri" pitchFamily="34" charset="0"/>
              </a:rPr>
              <a:t>Growing: Mulch around plants to keep roots  cool and moist. Water when the top 1-inch layer of soil is dry. Fertilize monthly. Remove faded blossoms (plus a few leaves) to prolong flowering. Protect over wintering plants with a layer of mulch.</a:t>
            </a:r>
          </a:p>
        </p:txBody>
      </p:sp>
      <p:sp>
        <p:nvSpPr>
          <p:cNvPr id="13" name="Text Box 8">
            <a:extLst>
              <a:ext uri="{FF2B5EF4-FFF2-40B4-BE49-F238E27FC236}">
                <a16:creationId xmlns:a16="http://schemas.microsoft.com/office/drawing/2014/main" id="{3F84FA5C-7EF5-4726-88E8-38FFC6777481}"/>
              </a:ext>
            </a:extLst>
          </p:cNvPr>
          <p:cNvSpPr txBox="1">
            <a:spLocks noChangeArrowheads="1"/>
          </p:cNvSpPr>
          <p:nvPr/>
        </p:nvSpPr>
        <p:spPr bwMode="auto">
          <a:xfrm>
            <a:off x="6376988" y="1836738"/>
            <a:ext cx="3076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latin typeface="Calibri" panose="020F0502020204030204" pitchFamily="34" charset="0"/>
              </a:rPr>
              <a:t>PANSY, Swiss Giants Mix – Viola wittrockiana</a:t>
            </a:r>
          </a:p>
        </p:txBody>
      </p:sp>
      <p:sp>
        <p:nvSpPr>
          <p:cNvPr id="14" name="Text Box 12">
            <a:extLst>
              <a:ext uri="{FF2B5EF4-FFF2-40B4-BE49-F238E27FC236}">
                <a16:creationId xmlns:a16="http://schemas.microsoft.com/office/drawing/2014/main" id="{45646B3D-13AB-4AF2-9188-B046ECF40030}"/>
              </a:ext>
            </a:extLst>
          </p:cNvPr>
          <p:cNvSpPr txBox="1">
            <a:spLocks noChangeArrowheads="1"/>
          </p:cNvSpPr>
          <p:nvPr/>
        </p:nvSpPr>
        <p:spPr bwMode="auto">
          <a:xfrm>
            <a:off x="6375400" y="2100263"/>
            <a:ext cx="3076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latin typeface="Calibri" panose="020F0502020204030204" pitchFamily="34" charset="0"/>
              </a:rPr>
              <a:t>Perennials live more than two years and </a:t>
            </a:r>
          </a:p>
          <a:p>
            <a:pPr algn="ctr" eaLnBrk="1" hangingPunct="1"/>
            <a:r>
              <a:rPr lang="en-US" altLang="en-US" sz="1000">
                <a:latin typeface="Calibri" panose="020F0502020204030204" pitchFamily="34" charset="0"/>
              </a:rPr>
              <a:t>typically bloom one year after planting</a:t>
            </a:r>
          </a:p>
        </p:txBody>
      </p:sp>
    </p:spTree>
    <p:extLst>
      <p:ext uri="{BB962C8B-B14F-4D97-AF65-F5344CB8AC3E}">
        <p14:creationId xmlns:p14="http://schemas.microsoft.com/office/powerpoint/2010/main" val="367359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5</a:t>
            </a:fld>
            <a:endParaRPr lang="en-US" dirty="0"/>
          </a:p>
        </p:txBody>
      </p:sp>
      <p:sp>
        <p:nvSpPr>
          <p:cNvPr id="8" name="Text Box 3">
            <a:extLst>
              <a:ext uri="{FF2B5EF4-FFF2-40B4-BE49-F238E27FC236}">
                <a16:creationId xmlns:a16="http://schemas.microsoft.com/office/drawing/2014/main" id="{FC8A3249-B690-4AC1-BBCD-DBB8EE27BF66}"/>
              </a:ext>
            </a:extLst>
          </p:cNvPr>
          <p:cNvSpPr txBox="1">
            <a:spLocks noChangeArrowheads="1"/>
          </p:cNvSpPr>
          <p:nvPr/>
        </p:nvSpPr>
        <p:spPr bwMode="auto">
          <a:xfrm>
            <a:off x="0" y="0"/>
            <a:ext cx="12192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400" dirty="0">
                <a:solidFill>
                  <a:srgbClr val="00FF00"/>
                </a:solidFill>
                <a:latin typeface="Calibri" panose="020F0502020204030204" pitchFamily="34" charset="0"/>
              </a:rPr>
              <a:t>RIGHT AND </a:t>
            </a:r>
            <a:r>
              <a:rPr lang="en-US" altLang="en-US" sz="4400" dirty="0">
                <a:solidFill>
                  <a:srgbClr val="FF0000"/>
                </a:solidFill>
                <a:latin typeface="Calibri" panose="020F0502020204030204" pitchFamily="34" charset="0"/>
              </a:rPr>
              <a:t>WRONG</a:t>
            </a:r>
            <a:r>
              <a:rPr lang="en-US" altLang="en-US" sz="4400" dirty="0">
                <a:solidFill>
                  <a:srgbClr val="00FF00"/>
                </a:solidFill>
                <a:latin typeface="Calibri" panose="020F0502020204030204" pitchFamily="34" charset="0"/>
              </a:rPr>
              <a:t> DEFINED</a:t>
            </a:r>
          </a:p>
          <a:p>
            <a:pPr algn="ctr"/>
            <a:r>
              <a:rPr lang="en-US" altLang="en-US" sz="4400" dirty="0">
                <a:solidFill>
                  <a:srgbClr val="00FF00"/>
                </a:solidFill>
                <a:latin typeface="Calibri" panose="020F0502020204030204" pitchFamily="34" charset="0"/>
              </a:rPr>
              <a:t>BY THE LIFE OF THE PANSY </a:t>
            </a:r>
          </a:p>
        </p:txBody>
      </p:sp>
      <p:sp>
        <p:nvSpPr>
          <p:cNvPr id="9" name="Text Box 9">
            <a:extLst>
              <a:ext uri="{FF2B5EF4-FFF2-40B4-BE49-F238E27FC236}">
                <a16:creationId xmlns:a16="http://schemas.microsoft.com/office/drawing/2014/main" id="{6778F50E-26BD-41C4-B22F-DAEF5A0BFFA7}"/>
              </a:ext>
            </a:extLst>
          </p:cNvPr>
          <p:cNvSpPr txBox="1">
            <a:spLocks noChangeArrowheads="1"/>
          </p:cNvSpPr>
          <p:nvPr/>
        </p:nvSpPr>
        <p:spPr bwMode="auto">
          <a:xfrm>
            <a:off x="3825875" y="2057400"/>
            <a:ext cx="806132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solidFill>
                  <a:srgbClr val="00FF00"/>
                </a:solidFill>
                <a:latin typeface="Calibri" panose="020F0502020204030204" pitchFamily="34" charset="0"/>
              </a:rPr>
              <a:t>VIRTUE:</a:t>
            </a:r>
            <a:r>
              <a:rPr lang="en-US" altLang="en-US" sz="2800" b="1" dirty="0">
                <a:solidFill>
                  <a:schemeClr val="bg1"/>
                </a:solidFill>
                <a:latin typeface="Calibri" panose="020F0502020204030204" pitchFamily="34" charset="0"/>
              </a:rPr>
              <a:t> </a:t>
            </a:r>
            <a:r>
              <a:rPr lang="en-US" altLang="en-US" sz="2800" dirty="0">
                <a:solidFill>
                  <a:schemeClr val="bg1"/>
                </a:solidFill>
                <a:latin typeface="Calibri" panose="020F0502020204030204" pitchFamily="34" charset="0"/>
              </a:rPr>
              <a:t>is the action by which one gains and, or keeps one’s </a:t>
            </a:r>
            <a:r>
              <a:rPr lang="en-US" altLang="en-US" sz="2800" dirty="0">
                <a:solidFill>
                  <a:srgbClr val="00FF00"/>
                </a:solidFill>
                <a:latin typeface="Calibri" panose="020F0502020204030204" pitchFamily="34" charset="0"/>
              </a:rPr>
              <a:t>VALUES</a:t>
            </a:r>
            <a:r>
              <a:rPr lang="en-US" altLang="en-US" sz="2800" dirty="0">
                <a:solidFill>
                  <a:schemeClr val="bg1"/>
                </a:solidFill>
                <a:latin typeface="Calibri" panose="020F0502020204030204" pitchFamily="34" charset="0"/>
              </a:rPr>
              <a:t>.</a:t>
            </a:r>
          </a:p>
          <a:p>
            <a:pPr eaLnBrk="1" hangingPunct="1"/>
            <a:endParaRPr lang="en-US" altLang="en-US" sz="2800" dirty="0">
              <a:solidFill>
                <a:schemeClr val="bg1"/>
              </a:solidFill>
              <a:latin typeface="Calibri" panose="020F0502020204030204" pitchFamily="34" charset="0"/>
            </a:endParaRPr>
          </a:p>
          <a:p>
            <a:pPr eaLnBrk="1" hangingPunct="1"/>
            <a:r>
              <a:rPr lang="en-US" altLang="en-US" sz="2800" b="1" dirty="0">
                <a:solidFill>
                  <a:srgbClr val="00FF00"/>
                </a:solidFill>
                <a:latin typeface="Calibri" panose="020F0502020204030204" pitchFamily="34" charset="0"/>
              </a:rPr>
              <a:t>RIGHT</a:t>
            </a:r>
            <a:r>
              <a:rPr lang="en-US" altLang="en-US" sz="2800" b="1" dirty="0">
                <a:solidFill>
                  <a:schemeClr val="bg1"/>
                </a:solidFill>
                <a:latin typeface="Calibri" panose="020F0502020204030204" pitchFamily="34" charset="0"/>
              </a:rPr>
              <a:t>-</a:t>
            </a:r>
            <a:r>
              <a:rPr lang="en-US" altLang="en-US" sz="2800" b="1" dirty="0">
                <a:solidFill>
                  <a:srgbClr val="FF0000"/>
                </a:solidFill>
                <a:latin typeface="Calibri" panose="020F0502020204030204" pitchFamily="34" charset="0"/>
              </a:rPr>
              <a:t>WRONG</a:t>
            </a:r>
            <a:r>
              <a:rPr lang="en-US" altLang="en-US" sz="2800" dirty="0">
                <a:solidFill>
                  <a:schemeClr val="bg1"/>
                </a:solidFill>
                <a:latin typeface="Calibri" panose="020F0502020204030204" pitchFamily="34" charset="0"/>
              </a:rPr>
              <a:t>:</a:t>
            </a:r>
            <a:r>
              <a:rPr lang="en-US" altLang="en-US" sz="2800" b="1" dirty="0">
                <a:solidFill>
                  <a:srgbClr val="00FF00"/>
                </a:solidFill>
                <a:latin typeface="Calibri" panose="020F0502020204030204" pitchFamily="34" charset="0"/>
              </a:rPr>
              <a:t> </a:t>
            </a:r>
            <a:r>
              <a:rPr lang="en-US" altLang="en-US" sz="2800" dirty="0">
                <a:solidFill>
                  <a:schemeClr val="bg1"/>
                </a:solidFill>
                <a:latin typeface="Calibri" panose="020F0502020204030204" pitchFamily="34" charset="0"/>
              </a:rPr>
              <a:t>Whatever </a:t>
            </a:r>
            <a:r>
              <a:rPr lang="en-US" altLang="en-US" sz="2800" dirty="0">
                <a:solidFill>
                  <a:srgbClr val="00FF00"/>
                </a:solidFill>
                <a:latin typeface="Calibri" panose="020F0502020204030204" pitchFamily="34" charset="0"/>
              </a:rPr>
              <a:t>actions</a:t>
            </a:r>
            <a:r>
              <a:rPr lang="en-US" altLang="en-US" sz="2800" dirty="0">
                <a:solidFill>
                  <a:schemeClr val="bg1"/>
                </a:solidFill>
                <a:latin typeface="Calibri" panose="020F0502020204030204" pitchFamily="34" charset="0"/>
              </a:rPr>
              <a:t> the pansy takes to ultimately promote its </a:t>
            </a:r>
            <a:r>
              <a:rPr lang="en-US" altLang="en-US" sz="2800" dirty="0">
                <a:solidFill>
                  <a:srgbClr val="00FF00"/>
                </a:solidFill>
                <a:latin typeface="Calibri" panose="020F0502020204030204" pitchFamily="34" charset="0"/>
              </a:rPr>
              <a:t>own good </a:t>
            </a:r>
            <a:r>
              <a:rPr lang="en-US" altLang="en-US" sz="2800" dirty="0">
                <a:solidFill>
                  <a:schemeClr val="bg1"/>
                </a:solidFill>
                <a:latin typeface="Calibri" panose="020F0502020204030204" pitchFamily="34" charset="0"/>
              </a:rPr>
              <a:t>(turn toward the sun, dig their roots deeper) are </a:t>
            </a:r>
            <a:r>
              <a:rPr lang="en-US" altLang="en-US" sz="2800" dirty="0">
                <a:solidFill>
                  <a:srgbClr val="00FF00"/>
                </a:solidFill>
                <a:latin typeface="Calibri" panose="020F0502020204030204" pitchFamily="34" charset="0"/>
              </a:rPr>
              <a:t>right</a:t>
            </a:r>
            <a:r>
              <a:rPr lang="en-US" altLang="en-US" sz="2800" dirty="0">
                <a:solidFill>
                  <a:schemeClr val="bg1"/>
                </a:solidFill>
                <a:latin typeface="Calibri" panose="020F0502020204030204" pitchFamily="34" charset="0"/>
              </a:rPr>
              <a:t> actions (</a:t>
            </a:r>
            <a:r>
              <a:rPr lang="en-US" altLang="en-US" sz="2800" dirty="0">
                <a:solidFill>
                  <a:srgbClr val="00FF00"/>
                </a:solidFill>
                <a:latin typeface="Calibri" panose="020F0502020204030204" pitchFamily="34" charset="0"/>
              </a:rPr>
              <a:t>virtues</a:t>
            </a:r>
            <a:r>
              <a:rPr lang="en-US" altLang="en-US" sz="2800" dirty="0">
                <a:solidFill>
                  <a:schemeClr val="bg1"/>
                </a:solidFill>
                <a:latin typeface="Calibri" panose="020F0502020204030204" pitchFamily="34" charset="0"/>
              </a:rPr>
              <a:t>) and whatever actions are ultimately </a:t>
            </a:r>
            <a:r>
              <a:rPr lang="en-US" altLang="en-US" sz="2800" dirty="0">
                <a:solidFill>
                  <a:srgbClr val="C00000"/>
                </a:solidFill>
                <a:latin typeface="Calibri" panose="020F0502020204030204" pitchFamily="34" charset="0"/>
              </a:rPr>
              <a:t>detrimental</a:t>
            </a:r>
            <a:r>
              <a:rPr lang="en-US" altLang="en-US" sz="2800" dirty="0">
                <a:solidFill>
                  <a:schemeClr val="bg1"/>
                </a:solidFill>
                <a:latin typeface="Calibri" panose="020F0502020204030204" pitchFamily="34" charset="0"/>
              </a:rPr>
              <a:t> to its own good (seedlings landing in a dry gravel pit) are wrong actions (</a:t>
            </a:r>
            <a:r>
              <a:rPr lang="en-US" altLang="en-US" sz="2800" dirty="0">
                <a:solidFill>
                  <a:srgbClr val="C00000"/>
                </a:solidFill>
                <a:latin typeface="Calibri" panose="020F0502020204030204" pitchFamily="34" charset="0"/>
              </a:rPr>
              <a:t>vices</a:t>
            </a:r>
            <a:r>
              <a:rPr lang="en-US" altLang="en-US" sz="2800" dirty="0">
                <a:solidFill>
                  <a:schemeClr val="bg1"/>
                </a:solidFill>
                <a:latin typeface="Calibri" panose="020F0502020204030204" pitchFamily="34" charset="0"/>
              </a:rPr>
              <a:t>).</a:t>
            </a:r>
          </a:p>
        </p:txBody>
      </p:sp>
      <p:pic>
        <p:nvPicPr>
          <p:cNvPr id="11" name="Picture 3">
            <a:extLst>
              <a:ext uri="{FF2B5EF4-FFF2-40B4-BE49-F238E27FC236}">
                <a16:creationId xmlns:a16="http://schemas.microsoft.com/office/drawing/2014/main" id="{D65A871A-E4E8-4157-92E9-AC97812C4F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3057525" cy="447675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616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6</a:t>
            </a:fld>
            <a:endParaRPr lang="en-US" dirty="0"/>
          </a:p>
        </p:txBody>
      </p:sp>
      <p:sp>
        <p:nvSpPr>
          <p:cNvPr id="8" name="Text Box 4">
            <a:extLst>
              <a:ext uri="{FF2B5EF4-FFF2-40B4-BE49-F238E27FC236}">
                <a16:creationId xmlns:a16="http://schemas.microsoft.com/office/drawing/2014/main" id="{3F350B4C-78B3-4443-9E1A-19AD97D4B2E2}"/>
              </a:ext>
            </a:extLst>
          </p:cNvPr>
          <p:cNvSpPr txBox="1">
            <a:spLocks noChangeArrowheads="1"/>
          </p:cNvSpPr>
          <p:nvPr/>
        </p:nvSpPr>
        <p:spPr bwMode="auto">
          <a:xfrm>
            <a:off x="0" y="0"/>
            <a:ext cx="12192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800" dirty="0">
                <a:solidFill>
                  <a:srgbClr val="00FF00"/>
                </a:solidFill>
                <a:latin typeface="Calibri" panose="020F0502020204030204" pitchFamily="34" charset="0"/>
              </a:rPr>
              <a:t>LIFE OF EVERY ORGANISM</a:t>
            </a:r>
          </a:p>
          <a:p>
            <a:pPr algn="ctr"/>
            <a:r>
              <a:rPr lang="en-US" altLang="en-US" sz="4800" dirty="0">
                <a:solidFill>
                  <a:srgbClr val="00FF00"/>
                </a:solidFill>
                <a:latin typeface="Calibri" panose="020F0502020204030204" pitchFamily="34" charset="0"/>
              </a:rPr>
              <a:t>IS ITS STANDARD OF VALUE</a:t>
            </a:r>
          </a:p>
        </p:txBody>
      </p:sp>
      <p:grpSp>
        <p:nvGrpSpPr>
          <p:cNvPr id="9" name="Group 41">
            <a:extLst>
              <a:ext uri="{FF2B5EF4-FFF2-40B4-BE49-F238E27FC236}">
                <a16:creationId xmlns:a16="http://schemas.microsoft.com/office/drawing/2014/main" id="{23434583-C31D-4A15-B68C-73B7ADE479C8}"/>
              </a:ext>
            </a:extLst>
          </p:cNvPr>
          <p:cNvGrpSpPr>
            <a:grpSpLocks/>
          </p:cNvGrpSpPr>
          <p:nvPr/>
        </p:nvGrpSpPr>
        <p:grpSpPr bwMode="auto">
          <a:xfrm>
            <a:off x="1447800" y="2065338"/>
            <a:ext cx="9267825" cy="3216275"/>
            <a:chOff x="304800" y="2057400"/>
            <a:chExt cx="8058150" cy="3216944"/>
          </a:xfrm>
        </p:grpSpPr>
        <p:graphicFrame>
          <p:nvGraphicFramePr>
            <p:cNvPr id="11" name="Object 2">
              <a:extLst>
                <a:ext uri="{FF2B5EF4-FFF2-40B4-BE49-F238E27FC236}">
                  <a16:creationId xmlns:a16="http://schemas.microsoft.com/office/drawing/2014/main" id="{7F0962EE-BD9E-4A4F-9F9D-FBECAE79F805}"/>
                </a:ext>
              </a:extLst>
            </p:cNvPr>
            <p:cNvGraphicFramePr>
              <a:graphicFrameLocks noChangeAspect="1"/>
            </p:cNvGraphicFramePr>
            <p:nvPr/>
          </p:nvGraphicFramePr>
          <p:xfrm>
            <a:off x="304800" y="2133600"/>
            <a:ext cx="1050690" cy="1524000"/>
          </p:xfrm>
          <a:graphic>
            <a:graphicData uri="http://schemas.openxmlformats.org/presentationml/2006/ole">
              <mc:AlternateContent xmlns:mc="http://schemas.openxmlformats.org/markup-compatibility/2006">
                <mc:Choice xmlns:v="urn:schemas-microsoft-com:vml" Requires="v">
                  <p:oleObj name="Bitmap Image" r:id="rId2" imgW="1905266" imgH="2762636" progId="Paint.Picture">
                    <p:embed/>
                  </p:oleObj>
                </mc:Choice>
                <mc:Fallback>
                  <p:oleObj name="Bitmap Image" r:id="rId2" imgW="1905266" imgH="2762636" progId="Paint.Picture">
                    <p:embed/>
                    <p:pic>
                      <p:nvPicPr>
                        <p:cNvPr id="5736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33600"/>
                          <a:ext cx="105069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2" name="Picture 3">
              <a:extLst>
                <a:ext uri="{FF2B5EF4-FFF2-40B4-BE49-F238E27FC236}">
                  <a16:creationId xmlns:a16="http://schemas.microsoft.com/office/drawing/2014/main" id="{036B5C93-0D8E-4357-9F4F-63A9E459A2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733800"/>
              <a:ext cx="1066800" cy="1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Ferocactus pilosus (Mexican Lime Cactus) growing south of Saltillo, Coahuila, northeast Mexico">
              <a:hlinkClick r:id="rId5" tooltip="Ferocactus pilosus (Mexican Lime Cactus) growing south of Saltillo, Coahuila, northeast Mexico"/>
              <a:extLst>
                <a:ext uri="{FF2B5EF4-FFF2-40B4-BE49-F238E27FC236}">
                  <a16:creationId xmlns:a16="http://schemas.microsoft.com/office/drawing/2014/main" id="{F326C52A-8553-4843-9B19-5E87A2AE046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04950" y="2133600"/>
              <a:ext cx="1024194"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3">
              <a:extLst>
                <a:ext uri="{FF2B5EF4-FFF2-40B4-BE49-F238E27FC236}">
                  <a16:creationId xmlns:a16="http://schemas.microsoft.com/office/drawing/2014/main" id="{3522381F-29AC-4F2A-A3A5-EB0DD285FD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6375" y="3733800"/>
              <a:ext cx="1066800" cy="1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a:extLst>
                <a:ext uri="{FF2B5EF4-FFF2-40B4-BE49-F238E27FC236}">
                  <a16:creationId xmlns:a16="http://schemas.microsoft.com/office/drawing/2014/main" id="{340C4A5A-ED9B-4449-8ED8-4C9047F694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0" y="3733800"/>
              <a:ext cx="1066800" cy="1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39">
              <a:extLst>
                <a:ext uri="{FF2B5EF4-FFF2-40B4-BE49-F238E27FC236}">
                  <a16:creationId xmlns:a16="http://schemas.microsoft.com/office/drawing/2014/main" id="{B01B110C-D82A-472B-A9F8-05F2DB8860D4}"/>
                </a:ext>
              </a:extLst>
            </p:cNvPr>
            <p:cNvGrpSpPr>
              <a:grpSpLocks/>
            </p:cNvGrpSpPr>
            <p:nvPr/>
          </p:nvGrpSpPr>
          <p:grpSpPr bwMode="auto">
            <a:xfrm>
              <a:off x="2667000" y="2057400"/>
              <a:ext cx="1055688" cy="1600533"/>
              <a:chOff x="3152775" y="2057400"/>
              <a:chExt cx="1055688" cy="1600533"/>
            </a:xfrm>
          </p:grpSpPr>
          <p:pic>
            <p:nvPicPr>
              <p:cNvPr id="28" name="Picture 8">
                <a:extLst>
                  <a:ext uri="{FF2B5EF4-FFF2-40B4-BE49-F238E27FC236}">
                    <a16:creationId xmlns:a16="http://schemas.microsoft.com/office/drawing/2014/main" id="{D09E9ED2-1CDA-4922-881C-933A6D2B1A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2300" y="2057400"/>
                <a:ext cx="104255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a:extLst>
                  <a:ext uri="{FF2B5EF4-FFF2-40B4-BE49-F238E27FC236}">
                    <a16:creationId xmlns:a16="http://schemas.microsoft.com/office/drawing/2014/main" id="{D33F6EFC-6A7B-462B-93ED-FEFC23AE49BB}"/>
                  </a:ext>
                </a:extLst>
              </p:cNvPr>
              <p:cNvSpPr/>
              <p:nvPr/>
            </p:nvSpPr>
            <p:spPr bwMode="auto">
              <a:xfrm>
                <a:off x="3152775" y="2133616"/>
                <a:ext cx="1055688" cy="15243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17" name="Picture 3">
              <a:extLst>
                <a:ext uri="{FF2B5EF4-FFF2-40B4-BE49-F238E27FC236}">
                  <a16:creationId xmlns:a16="http://schemas.microsoft.com/office/drawing/2014/main" id="{06772BC3-EAE3-42A9-B2FC-43740C3E056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2050" y="3714750"/>
              <a:ext cx="1066800" cy="1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32">
              <a:extLst>
                <a:ext uri="{FF2B5EF4-FFF2-40B4-BE49-F238E27FC236}">
                  <a16:creationId xmlns:a16="http://schemas.microsoft.com/office/drawing/2014/main" id="{92C3F537-5AE6-4231-9307-385589B8B401}"/>
                </a:ext>
              </a:extLst>
            </p:cNvPr>
            <p:cNvSpPr txBox="1">
              <a:spLocks noChangeArrowheads="1"/>
            </p:cNvSpPr>
            <p:nvPr/>
          </p:nvSpPr>
          <p:spPr bwMode="auto">
            <a:xfrm>
              <a:off x="4010025" y="3314700"/>
              <a:ext cx="7248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b="1">
                  <a:solidFill>
                    <a:srgbClr val="FFFF00"/>
                  </a:solidFill>
                  <a:latin typeface="Calibri" panose="020F0502020204030204" pitchFamily="34" charset="0"/>
                </a:rPr>
                <a:t>Elephant</a:t>
              </a:r>
            </a:p>
          </p:txBody>
        </p:sp>
        <p:pic>
          <p:nvPicPr>
            <p:cNvPr id="26" name="Picture 14">
              <a:extLst>
                <a:ext uri="{FF2B5EF4-FFF2-40B4-BE49-F238E27FC236}">
                  <a16:creationId xmlns:a16="http://schemas.microsoft.com/office/drawing/2014/main" id="{5F3BDBFC-B5FC-4BE0-BF14-1677B406D5F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7963" y="2143125"/>
              <a:ext cx="127186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6" descr="Striped skunk">
              <a:hlinkClick r:id="rId9" tooltip="Striped skunk"/>
              <a:extLst>
                <a:ext uri="{FF2B5EF4-FFF2-40B4-BE49-F238E27FC236}">
                  <a16:creationId xmlns:a16="http://schemas.microsoft.com/office/drawing/2014/main" id="{5650D134-09B8-4E5D-B929-F4CDBFB2A39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34100" y="2133600"/>
              <a:ext cx="1047422" cy="15240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 name="Picture 3">
              <a:extLst>
                <a:ext uri="{FF2B5EF4-FFF2-40B4-BE49-F238E27FC236}">
                  <a16:creationId xmlns:a16="http://schemas.microsoft.com/office/drawing/2014/main" id="{149EBFDD-F22D-4820-8B77-07E89FD1F8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3625" y="3714750"/>
              <a:ext cx="1066800" cy="1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8" descr="http://upload.wikimedia.org/wikipedia/commons/thumb/0/05/Punjabi_woman_smile.jpg/82px-Punjabi_woman_smile.jpg">
              <a:hlinkClick r:id="rId11" tooltip="Punjabi woman smile.jpg"/>
              <a:extLst>
                <a:ext uri="{FF2B5EF4-FFF2-40B4-BE49-F238E27FC236}">
                  <a16:creationId xmlns:a16="http://schemas.microsoft.com/office/drawing/2014/main" id="{A122177F-90AA-4B30-AEC9-AD08486CB41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86625" y="2114550"/>
              <a:ext cx="1050150" cy="15240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 name="Picture 3">
              <a:extLst>
                <a:ext uri="{FF2B5EF4-FFF2-40B4-BE49-F238E27FC236}">
                  <a16:creationId xmlns:a16="http://schemas.microsoft.com/office/drawing/2014/main" id="{4124CE19-86FE-4AD9-8FAF-CF38C16E15A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6150" y="3733800"/>
              <a:ext cx="1066800" cy="1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1">
              <a:extLst>
                <a:ext uri="{FF2B5EF4-FFF2-40B4-BE49-F238E27FC236}">
                  <a16:creationId xmlns:a16="http://schemas.microsoft.com/office/drawing/2014/main" id="{549A449B-E8C7-4F56-96EB-25C2CE6DBEB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38575" y="2143125"/>
              <a:ext cx="1030941" cy="15240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5" name="Picture 3">
              <a:extLst>
                <a:ext uri="{FF2B5EF4-FFF2-40B4-BE49-F238E27FC236}">
                  <a16:creationId xmlns:a16="http://schemas.microsoft.com/office/drawing/2014/main" id="{908D8C53-A780-4825-9F31-8C9D7C1821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9050" y="3733800"/>
              <a:ext cx="1066800" cy="1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Text Box 4">
            <a:extLst>
              <a:ext uri="{FF2B5EF4-FFF2-40B4-BE49-F238E27FC236}">
                <a16:creationId xmlns:a16="http://schemas.microsoft.com/office/drawing/2014/main" id="{3FC4C8FA-B095-477D-A64B-CFFA99F205B5}"/>
              </a:ext>
            </a:extLst>
          </p:cNvPr>
          <p:cNvSpPr txBox="1">
            <a:spLocks noChangeArrowheads="1"/>
          </p:cNvSpPr>
          <p:nvPr/>
        </p:nvSpPr>
        <p:spPr bwMode="auto">
          <a:xfrm>
            <a:off x="0" y="5627688"/>
            <a:ext cx="12191999"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dirty="0">
                <a:solidFill>
                  <a:schemeClr val="bg1"/>
                </a:solidFill>
                <a:latin typeface="Calibri" panose="020F0502020204030204" pitchFamily="34" charset="0"/>
              </a:rPr>
              <a:t>AS </a:t>
            </a:r>
            <a:r>
              <a:rPr lang="en-US" altLang="en-US" sz="3200" dirty="0">
                <a:solidFill>
                  <a:srgbClr val="00FF00"/>
                </a:solidFill>
                <a:latin typeface="Calibri" panose="020F0502020204030204" pitchFamily="34" charset="0"/>
              </a:rPr>
              <a:t>LIFE’S</a:t>
            </a:r>
            <a:r>
              <a:rPr lang="en-US" altLang="en-US" sz="3200" dirty="0">
                <a:solidFill>
                  <a:schemeClr val="bg1"/>
                </a:solidFill>
                <a:latin typeface="Calibri" panose="020F0502020204030204" pitchFamily="34" charset="0"/>
              </a:rPr>
              <a:t> </a:t>
            </a:r>
            <a:r>
              <a:rPr lang="en-US" altLang="en-US" sz="3200" dirty="0">
                <a:solidFill>
                  <a:srgbClr val="FFFF00"/>
                </a:solidFill>
                <a:latin typeface="Calibri" panose="020F0502020204030204" pitchFamily="34" charset="0"/>
              </a:rPr>
              <a:t>REQUIREMENTS DIFFER</a:t>
            </a:r>
          </a:p>
          <a:p>
            <a:pPr algn="ctr"/>
            <a:r>
              <a:rPr lang="en-US" altLang="en-US" sz="3200" dirty="0">
                <a:solidFill>
                  <a:schemeClr val="bg1"/>
                </a:solidFill>
                <a:latin typeface="Calibri" panose="020F0502020204030204" pitchFamily="34" charset="0"/>
              </a:rPr>
              <a:t>SO DOES THE </a:t>
            </a:r>
            <a:r>
              <a:rPr lang="en-US" altLang="en-US" sz="3200" dirty="0">
                <a:solidFill>
                  <a:srgbClr val="00FF00"/>
                </a:solidFill>
                <a:latin typeface="Calibri" panose="020F0502020204030204" pitchFamily="34" charset="0"/>
              </a:rPr>
              <a:t>GOOD-RIGHT CODE</a:t>
            </a:r>
          </a:p>
        </p:txBody>
      </p:sp>
      <p:sp>
        <p:nvSpPr>
          <p:cNvPr id="41" name="TextBox 40">
            <a:extLst>
              <a:ext uri="{FF2B5EF4-FFF2-40B4-BE49-F238E27FC236}">
                <a16:creationId xmlns:a16="http://schemas.microsoft.com/office/drawing/2014/main" id="{D5CE2274-600D-41F3-BA83-069CA131FCF9}"/>
              </a:ext>
            </a:extLst>
          </p:cNvPr>
          <p:cNvSpPr txBox="1"/>
          <p:nvPr/>
        </p:nvSpPr>
        <p:spPr>
          <a:xfrm>
            <a:off x="1371601" y="1876626"/>
            <a:ext cx="9372600" cy="305838"/>
          </a:xfrm>
          <a:prstGeom prst="rect">
            <a:avLst/>
          </a:prstGeom>
          <a:solidFill>
            <a:schemeClr val="tx1"/>
          </a:solidFill>
        </p:spPr>
        <p:txBody>
          <a:bodyPr wrap="square" lIns="0" tIns="0" rIns="0" bIns="0" rtlCol="0">
            <a:spAutoFit/>
          </a:bodyPr>
          <a:lstStyle/>
          <a:p>
            <a:pPr algn="ctr"/>
            <a:endParaRPr lang="en-US" sz="2000" spc="300" dirty="0"/>
          </a:p>
        </p:txBody>
      </p:sp>
      <p:sp>
        <p:nvSpPr>
          <p:cNvPr id="34" name="TextBox 33">
            <a:extLst>
              <a:ext uri="{FF2B5EF4-FFF2-40B4-BE49-F238E27FC236}">
                <a16:creationId xmlns:a16="http://schemas.microsoft.com/office/drawing/2014/main" id="{EA8B3B4C-E4E2-4EE6-8CD1-B60BB18B32F1}"/>
              </a:ext>
            </a:extLst>
          </p:cNvPr>
          <p:cNvSpPr txBox="1">
            <a:spLocks noChangeArrowheads="1"/>
          </p:cNvSpPr>
          <p:nvPr/>
        </p:nvSpPr>
        <p:spPr bwMode="auto">
          <a:xfrm>
            <a:off x="5609416" y="1847505"/>
            <a:ext cx="10695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b="1" dirty="0">
                <a:solidFill>
                  <a:srgbClr val="FFFF00"/>
                </a:solidFill>
                <a:latin typeface="Calibri" panose="020F0502020204030204" pitchFamily="34" charset="0"/>
              </a:rPr>
              <a:t>ELEPHANT</a:t>
            </a:r>
          </a:p>
        </p:txBody>
      </p:sp>
      <p:sp>
        <p:nvSpPr>
          <p:cNvPr id="35" name="TextBox 33">
            <a:extLst>
              <a:ext uri="{FF2B5EF4-FFF2-40B4-BE49-F238E27FC236}">
                <a16:creationId xmlns:a16="http://schemas.microsoft.com/office/drawing/2014/main" id="{559C9425-FDDB-482D-9CF4-1787B6D3FBDE}"/>
              </a:ext>
            </a:extLst>
          </p:cNvPr>
          <p:cNvSpPr txBox="1">
            <a:spLocks noChangeArrowheads="1"/>
          </p:cNvSpPr>
          <p:nvPr/>
        </p:nvSpPr>
        <p:spPr bwMode="auto">
          <a:xfrm>
            <a:off x="8390299" y="1843910"/>
            <a:ext cx="773545" cy="338554"/>
          </a:xfrm>
          <a:prstGeom prst="rect">
            <a:avLst/>
          </a:prstGeom>
          <a:noFill/>
          <a:ln w="9525">
            <a:noFill/>
            <a:miter lim="800000"/>
            <a:headEnd/>
            <a:tailEnd/>
          </a:ln>
        </p:spPr>
        <p:txBody>
          <a:bodyPr wrap="none">
            <a:spAutoFit/>
          </a:bodyPr>
          <a:lstStyle/>
          <a:p>
            <a:pPr>
              <a:defRPr/>
            </a:pPr>
            <a:r>
              <a:rPr lang="en-US" sz="1600" b="1" dirty="0">
                <a:solidFill>
                  <a:srgbClr val="FFFF00"/>
                </a:solidFill>
                <a:effectLst>
                  <a:outerShdw blurRad="38100" dist="38100" dir="2700000" algn="tl">
                    <a:srgbClr val="000000">
                      <a:alpha val="43137"/>
                    </a:srgbClr>
                  </a:outerShdw>
                </a:effectLst>
                <a:latin typeface="Calibri" pitchFamily="34" charset="0"/>
              </a:rPr>
              <a:t>SKUNK</a:t>
            </a:r>
          </a:p>
        </p:txBody>
      </p:sp>
      <p:sp>
        <p:nvSpPr>
          <p:cNvPr id="36" name="TextBox 33">
            <a:extLst>
              <a:ext uri="{FF2B5EF4-FFF2-40B4-BE49-F238E27FC236}">
                <a16:creationId xmlns:a16="http://schemas.microsoft.com/office/drawing/2014/main" id="{2CBEEF02-1D6B-49FB-9E28-415816338F35}"/>
              </a:ext>
            </a:extLst>
          </p:cNvPr>
          <p:cNvSpPr txBox="1">
            <a:spLocks noChangeArrowheads="1"/>
          </p:cNvSpPr>
          <p:nvPr/>
        </p:nvSpPr>
        <p:spPr bwMode="auto">
          <a:xfrm>
            <a:off x="6992979" y="1867103"/>
            <a:ext cx="8354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b="1" dirty="0">
                <a:solidFill>
                  <a:srgbClr val="FFFF00"/>
                </a:solidFill>
                <a:latin typeface="Calibri" panose="020F0502020204030204" pitchFamily="34" charset="0"/>
              </a:rPr>
              <a:t>MOUSE</a:t>
            </a:r>
          </a:p>
        </p:txBody>
      </p:sp>
      <p:sp>
        <p:nvSpPr>
          <p:cNvPr id="37" name="TextBox 47">
            <a:extLst>
              <a:ext uri="{FF2B5EF4-FFF2-40B4-BE49-F238E27FC236}">
                <a16:creationId xmlns:a16="http://schemas.microsoft.com/office/drawing/2014/main" id="{FB12F1B8-821D-47C3-BA50-6188CFE1B93B}"/>
              </a:ext>
            </a:extLst>
          </p:cNvPr>
          <p:cNvSpPr txBox="1">
            <a:spLocks noChangeArrowheads="1"/>
          </p:cNvSpPr>
          <p:nvPr/>
        </p:nvSpPr>
        <p:spPr bwMode="auto">
          <a:xfrm>
            <a:off x="9574603" y="1871307"/>
            <a:ext cx="10550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b="1" dirty="0">
                <a:solidFill>
                  <a:srgbClr val="FFFF00"/>
                </a:solidFill>
                <a:latin typeface="Calibri" panose="020F0502020204030204" pitchFamily="34" charset="0"/>
              </a:rPr>
              <a:t>MANKIND</a:t>
            </a:r>
          </a:p>
        </p:txBody>
      </p:sp>
      <p:sp>
        <p:nvSpPr>
          <p:cNvPr id="38" name="TextBox 19">
            <a:extLst>
              <a:ext uri="{FF2B5EF4-FFF2-40B4-BE49-F238E27FC236}">
                <a16:creationId xmlns:a16="http://schemas.microsoft.com/office/drawing/2014/main" id="{A8D99E79-5506-422F-A4A3-E3580362A55F}"/>
              </a:ext>
            </a:extLst>
          </p:cNvPr>
          <p:cNvSpPr txBox="1">
            <a:spLocks noChangeArrowheads="1"/>
          </p:cNvSpPr>
          <p:nvPr/>
        </p:nvSpPr>
        <p:spPr bwMode="auto">
          <a:xfrm>
            <a:off x="4498575" y="1843910"/>
            <a:ext cx="5854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b="1" dirty="0">
                <a:solidFill>
                  <a:srgbClr val="FFFF00"/>
                </a:solidFill>
                <a:latin typeface="Calibri" panose="020F0502020204030204" pitchFamily="34" charset="0"/>
              </a:rPr>
              <a:t>DOG</a:t>
            </a:r>
          </a:p>
        </p:txBody>
      </p:sp>
      <p:sp>
        <p:nvSpPr>
          <p:cNvPr id="39" name="TextBox 15">
            <a:extLst>
              <a:ext uri="{FF2B5EF4-FFF2-40B4-BE49-F238E27FC236}">
                <a16:creationId xmlns:a16="http://schemas.microsoft.com/office/drawing/2014/main" id="{E0732736-8979-481A-99AC-8B05573DD984}"/>
              </a:ext>
            </a:extLst>
          </p:cNvPr>
          <p:cNvSpPr txBox="1">
            <a:spLocks noChangeArrowheads="1"/>
          </p:cNvSpPr>
          <p:nvPr/>
        </p:nvSpPr>
        <p:spPr bwMode="auto">
          <a:xfrm>
            <a:off x="2940977" y="1852160"/>
            <a:ext cx="8597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b="1" dirty="0">
                <a:solidFill>
                  <a:srgbClr val="FFFF00"/>
                </a:solidFill>
                <a:latin typeface="Calibri" panose="020F0502020204030204" pitchFamily="34" charset="0"/>
              </a:rPr>
              <a:t>CACTUS</a:t>
            </a:r>
          </a:p>
        </p:txBody>
      </p:sp>
      <p:sp>
        <p:nvSpPr>
          <p:cNvPr id="40" name="TextBox 15">
            <a:extLst>
              <a:ext uri="{FF2B5EF4-FFF2-40B4-BE49-F238E27FC236}">
                <a16:creationId xmlns:a16="http://schemas.microsoft.com/office/drawing/2014/main" id="{2922AC17-4506-44CE-872D-0D9F809A4365}"/>
              </a:ext>
            </a:extLst>
          </p:cNvPr>
          <p:cNvSpPr txBox="1">
            <a:spLocks noChangeArrowheads="1"/>
          </p:cNvSpPr>
          <p:nvPr/>
        </p:nvSpPr>
        <p:spPr bwMode="auto">
          <a:xfrm>
            <a:off x="1703561" y="1860268"/>
            <a:ext cx="7407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b="1" dirty="0">
                <a:solidFill>
                  <a:srgbClr val="FFFF00"/>
                </a:solidFill>
                <a:latin typeface="Calibri" panose="020F0502020204030204" pitchFamily="34" charset="0"/>
              </a:rPr>
              <a:t>PANSY</a:t>
            </a:r>
          </a:p>
        </p:txBody>
      </p:sp>
      <p:sp>
        <p:nvSpPr>
          <p:cNvPr id="42" name="TextBox 41">
            <a:extLst>
              <a:ext uri="{FF2B5EF4-FFF2-40B4-BE49-F238E27FC236}">
                <a16:creationId xmlns:a16="http://schemas.microsoft.com/office/drawing/2014/main" id="{547BCB2D-02BA-4321-A113-F13EC036DF37}"/>
              </a:ext>
            </a:extLst>
          </p:cNvPr>
          <p:cNvSpPr txBox="1"/>
          <p:nvPr/>
        </p:nvSpPr>
        <p:spPr>
          <a:xfrm>
            <a:off x="6716152" y="2108200"/>
            <a:ext cx="96960" cy="3367088"/>
          </a:xfrm>
          <a:prstGeom prst="rect">
            <a:avLst/>
          </a:prstGeom>
          <a:solidFill>
            <a:schemeClr val="tx1"/>
          </a:solidFill>
        </p:spPr>
        <p:txBody>
          <a:bodyPr wrap="square" lIns="0" tIns="0" rIns="0" bIns="0" rtlCol="0">
            <a:spAutoFit/>
          </a:bodyPr>
          <a:lstStyle/>
          <a:p>
            <a:pPr algn="ctr"/>
            <a:endParaRPr lang="en-US" sz="2000" spc="300" dirty="0"/>
          </a:p>
        </p:txBody>
      </p:sp>
    </p:spTree>
    <p:extLst>
      <p:ext uri="{BB962C8B-B14F-4D97-AF65-F5344CB8AC3E}">
        <p14:creationId xmlns:p14="http://schemas.microsoft.com/office/powerpoint/2010/main" val="2328235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F37037C-3B72-45BF-9EAE-90F2F8AB6A76}"/>
              </a:ext>
            </a:extLst>
          </p:cNvPr>
          <p:cNvSpPr>
            <a:spLocks noGrp="1"/>
          </p:cNvSpPr>
          <p:nvPr>
            <p:ph type="ftr" sz="quarter" idx="11"/>
          </p:nvPr>
        </p:nvSpPr>
        <p:spPr>
          <a:xfrm>
            <a:off x="0" y="6553200"/>
            <a:ext cx="1828800" cy="228599"/>
          </a:xfrm>
        </p:spPr>
        <p:txBody>
          <a:bodyPr/>
          <a:lstStyle/>
          <a:p>
            <a:pPr>
              <a:defRPr/>
            </a:pPr>
            <a:r>
              <a:rPr lang="en-US" dirty="0"/>
              <a:t>©ChristianEternalism.com</a:t>
            </a:r>
          </a:p>
        </p:txBody>
      </p:sp>
      <p:sp>
        <p:nvSpPr>
          <p:cNvPr id="3" name="Slide Number Placeholder 2">
            <a:extLst>
              <a:ext uri="{FF2B5EF4-FFF2-40B4-BE49-F238E27FC236}">
                <a16:creationId xmlns:a16="http://schemas.microsoft.com/office/drawing/2014/main" id="{728AEEC2-37B6-41BE-9278-0064B6791907}"/>
              </a:ext>
            </a:extLst>
          </p:cNvPr>
          <p:cNvSpPr>
            <a:spLocks noGrp="1"/>
          </p:cNvSpPr>
          <p:nvPr>
            <p:ph type="sldNum" sz="quarter" idx="12"/>
          </p:nvPr>
        </p:nvSpPr>
        <p:spPr>
          <a:xfrm>
            <a:off x="11684000" y="6629400"/>
            <a:ext cx="508000" cy="168275"/>
          </a:xfrm>
        </p:spPr>
        <p:txBody>
          <a:bodyPr/>
          <a:lstStyle/>
          <a:p>
            <a:pPr>
              <a:defRPr/>
            </a:pPr>
            <a:fld id="{53429DF0-9955-4B60-96E2-2201DF02E17C}" type="slidenum">
              <a:rPr lang="en-US" altLang="en-US" smtClean="0"/>
              <a:pPr>
                <a:defRPr/>
              </a:pPr>
              <a:t>7</a:t>
            </a:fld>
            <a:endParaRPr lang="en-US" altLang="en-US" dirty="0"/>
          </a:p>
        </p:txBody>
      </p:sp>
      <p:sp>
        <p:nvSpPr>
          <p:cNvPr id="5" name="Rectangle 2">
            <a:extLst>
              <a:ext uri="{FF2B5EF4-FFF2-40B4-BE49-F238E27FC236}">
                <a16:creationId xmlns:a16="http://schemas.microsoft.com/office/drawing/2014/main" id="{017FFD21-2214-4976-BC42-4F055359C59B}"/>
              </a:ext>
            </a:extLst>
          </p:cNvPr>
          <p:cNvSpPr>
            <a:spLocks noChangeArrowheads="1"/>
          </p:cNvSpPr>
          <p:nvPr/>
        </p:nvSpPr>
        <p:spPr bwMode="auto">
          <a:xfrm>
            <a:off x="0" y="0"/>
            <a:ext cx="12191998" cy="68580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latin typeface="Calibri" panose="020F0502020204030204" pitchFamily="34" charset="0"/>
            </a:endParaRPr>
          </a:p>
        </p:txBody>
      </p:sp>
      <p:sp>
        <p:nvSpPr>
          <p:cNvPr id="6" name="Text Box 2">
            <a:extLst>
              <a:ext uri="{FF2B5EF4-FFF2-40B4-BE49-F238E27FC236}">
                <a16:creationId xmlns:a16="http://schemas.microsoft.com/office/drawing/2014/main" id="{26E015FC-DBB2-436C-AAD8-D63DD31FC251}"/>
              </a:ext>
            </a:extLst>
          </p:cNvPr>
          <p:cNvSpPr txBox="1">
            <a:spLocks noChangeArrowheads="1"/>
          </p:cNvSpPr>
          <p:nvPr/>
        </p:nvSpPr>
        <p:spPr bwMode="auto">
          <a:xfrm>
            <a:off x="365125" y="4303713"/>
            <a:ext cx="5045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400">
              <a:latin typeface="Calibri" panose="020F0502020204030204" pitchFamily="34" charset="0"/>
            </a:endParaRPr>
          </a:p>
        </p:txBody>
      </p:sp>
      <p:pic>
        <p:nvPicPr>
          <p:cNvPr id="7" name="Picture 7">
            <a:extLst>
              <a:ext uri="{FF2B5EF4-FFF2-40B4-BE49-F238E27FC236}">
                <a16:creationId xmlns:a16="http://schemas.microsoft.com/office/drawing/2014/main" id="{9BBEA8AF-9BC4-41A6-9C4E-F5612DE456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905" y="5260975"/>
            <a:ext cx="180327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a:extLst>
              <a:ext uri="{FF2B5EF4-FFF2-40B4-BE49-F238E27FC236}">
                <a16:creationId xmlns:a16="http://schemas.microsoft.com/office/drawing/2014/main" id="{91E3B22B-E6E6-4EC6-8592-2B3610026EA4}"/>
              </a:ext>
            </a:extLst>
          </p:cNvPr>
          <p:cNvSpPr txBox="1">
            <a:spLocks noChangeArrowheads="1"/>
          </p:cNvSpPr>
          <p:nvPr/>
        </p:nvSpPr>
        <p:spPr bwMode="auto">
          <a:xfrm>
            <a:off x="2580211" y="5461973"/>
            <a:ext cx="191558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a:latin typeface="Calibri" panose="020F0502020204030204" pitchFamily="34" charset="0"/>
              </a:rPr>
              <a:t>TURTLE ON </a:t>
            </a:r>
          </a:p>
          <a:p>
            <a:pPr eaLnBrk="1" hangingPunct="1"/>
            <a:r>
              <a:rPr lang="en-US" altLang="en-US" sz="2800" dirty="0">
                <a:latin typeface="Calibri" panose="020F0502020204030204" pitchFamily="34" charset="0"/>
              </a:rPr>
              <a:t>THE FLOOR</a:t>
            </a:r>
          </a:p>
        </p:txBody>
      </p:sp>
      <p:pic>
        <p:nvPicPr>
          <p:cNvPr id="9" name="Picture 10">
            <a:extLst>
              <a:ext uri="{FF2B5EF4-FFF2-40B4-BE49-F238E27FC236}">
                <a16:creationId xmlns:a16="http://schemas.microsoft.com/office/drawing/2014/main" id="{E03263DF-BEE4-46B9-9A80-BDC076E321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4188" y="5600700"/>
            <a:ext cx="789516"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1">
            <a:extLst>
              <a:ext uri="{FF2B5EF4-FFF2-40B4-BE49-F238E27FC236}">
                <a16:creationId xmlns:a16="http://schemas.microsoft.com/office/drawing/2014/main" id="{836220D0-9ABB-43F9-9AFB-96B01A9E33E3}"/>
              </a:ext>
            </a:extLst>
          </p:cNvPr>
          <p:cNvSpPr txBox="1">
            <a:spLocks noChangeArrowheads="1"/>
          </p:cNvSpPr>
          <p:nvPr/>
        </p:nvSpPr>
        <p:spPr bwMode="auto">
          <a:xfrm>
            <a:off x="9322959" y="5448300"/>
            <a:ext cx="241184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a:latin typeface="Calibri" panose="020F0502020204030204" pitchFamily="34" charset="0"/>
              </a:rPr>
              <a:t>DOORKNOB IN</a:t>
            </a:r>
          </a:p>
          <a:p>
            <a:pPr eaLnBrk="1" hangingPunct="1"/>
            <a:r>
              <a:rPr lang="en-US" altLang="en-US" sz="2800" dirty="0">
                <a:latin typeface="Calibri" panose="020F0502020204030204" pitchFamily="34" charset="0"/>
              </a:rPr>
              <a:t> THE CORNER</a:t>
            </a:r>
          </a:p>
        </p:txBody>
      </p:sp>
      <p:sp>
        <p:nvSpPr>
          <p:cNvPr id="11" name="Rectangle 10">
            <a:extLst>
              <a:ext uri="{FF2B5EF4-FFF2-40B4-BE49-F238E27FC236}">
                <a16:creationId xmlns:a16="http://schemas.microsoft.com/office/drawing/2014/main" id="{C45480F1-C81B-4D1F-89F2-09934563E59E}"/>
              </a:ext>
            </a:extLst>
          </p:cNvPr>
          <p:cNvSpPr>
            <a:spLocks noChangeArrowheads="1"/>
          </p:cNvSpPr>
          <p:nvPr/>
        </p:nvSpPr>
        <p:spPr bwMode="auto">
          <a:xfrm>
            <a:off x="0" y="-1"/>
            <a:ext cx="12191998" cy="2263521"/>
          </a:xfrm>
          <a:prstGeom prst="rect">
            <a:avLst/>
          </a:prstGeom>
          <a:solidFill>
            <a:schemeClr val="tx1"/>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3600" dirty="0">
              <a:solidFill>
                <a:schemeClr val="bg1"/>
              </a:solidFill>
              <a:latin typeface="Calibri" panose="020F0502020204030204" pitchFamily="34" charset="0"/>
            </a:endParaRPr>
          </a:p>
        </p:txBody>
      </p:sp>
      <p:sp>
        <p:nvSpPr>
          <p:cNvPr id="12" name="Text Box 5">
            <a:extLst>
              <a:ext uri="{FF2B5EF4-FFF2-40B4-BE49-F238E27FC236}">
                <a16:creationId xmlns:a16="http://schemas.microsoft.com/office/drawing/2014/main" id="{2B1ED40E-4048-419D-A83C-083FEE2BEFCA}"/>
              </a:ext>
            </a:extLst>
          </p:cNvPr>
          <p:cNvSpPr txBox="1">
            <a:spLocks noChangeArrowheads="1"/>
          </p:cNvSpPr>
          <p:nvPr/>
        </p:nvSpPr>
        <p:spPr bwMode="auto">
          <a:xfrm>
            <a:off x="487831" y="4346575"/>
            <a:ext cx="29910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dirty="0">
                <a:latin typeface="Calibri" panose="020F0502020204030204" pitchFamily="34" charset="0"/>
              </a:rPr>
              <a:t>PLANT ON A SHELF</a:t>
            </a:r>
          </a:p>
        </p:txBody>
      </p:sp>
      <p:grpSp>
        <p:nvGrpSpPr>
          <p:cNvPr id="13" name="Group 12">
            <a:extLst>
              <a:ext uri="{FF2B5EF4-FFF2-40B4-BE49-F238E27FC236}">
                <a16:creationId xmlns:a16="http://schemas.microsoft.com/office/drawing/2014/main" id="{919FCBCE-F9FA-4BAC-B4A4-950884EEEB26}"/>
              </a:ext>
            </a:extLst>
          </p:cNvPr>
          <p:cNvGrpSpPr/>
          <p:nvPr/>
        </p:nvGrpSpPr>
        <p:grpSpPr>
          <a:xfrm>
            <a:off x="665339" y="2441575"/>
            <a:ext cx="2112962" cy="1817582"/>
            <a:chOff x="457200" y="1096963"/>
            <a:chExt cx="3657600" cy="3352800"/>
          </a:xfrm>
        </p:grpSpPr>
        <p:pic>
          <p:nvPicPr>
            <p:cNvPr id="14" name="Picture 4">
              <a:extLst>
                <a:ext uri="{FF2B5EF4-FFF2-40B4-BE49-F238E27FC236}">
                  <a16:creationId xmlns:a16="http://schemas.microsoft.com/office/drawing/2014/main" id="{8E57D0A2-8215-498A-A3E8-D808FD2E594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1096963"/>
              <a:ext cx="114141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8EE525D4-C003-464A-B4A3-307A92AB2333}"/>
                </a:ext>
              </a:extLst>
            </p:cNvPr>
            <p:cNvSpPr>
              <a:spLocks noChangeArrowheads="1"/>
            </p:cNvSpPr>
            <p:nvPr/>
          </p:nvSpPr>
          <p:spPr bwMode="auto">
            <a:xfrm>
              <a:off x="457200" y="4297363"/>
              <a:ext cx="2971800" cy="152400"/>
            </a:xfrm>
            <a:prstGeom prst="rect">
              <a:avLst/>
            </a:prstGeom>
            <a:solidFill>
              <a:srgbClr val="6633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6" name="Line 15">
              <a:extLst>
                <a:ext uri="{FF2B5EF4-FFF2-40B4-BE49-F238E27FC236}">
                  <a16:creationId xmlns:a16="http://schemas.microsoft.com/office/drawing/2014/main" id="{093910FE-CCC1-414F-B54F-9BC375E37E81}"/>
                </a:ext>
              </a:extLst>
            </p:cNvPr>
            <p:cNvSpPr>
              <a:spLocks noChangeShapeType="1"/>
            </p:cNvSpPr>
            <p:nvPr/>
          </p:nvSpPr>
          <p:spPr bwMode="auto">
            <a:xfrm flipV="1">
              <a:off x="457200" y="3916363"/>
              <a:ext cx="10668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16">
              <a:extLst>
                <a:ext uri="{FF2B5EF4-FFF2-40B4-BE49-F238E27FC236}">
                  <a16:creationId xmlns:a16="http://schemas.microsoft.com/office/drawing/2014/main" id="{4A62FC56-3DAB-4513-B9B3-2969F551B7B5}"/>
                </a:ext>
              </a:extLst>
            </p:cNvPr>
            <p:cNvSpPr>
              <a:spLocks noChangeShapeType="1"/>
            </p:cNvSpPr>
            <p:nvPr/>
          </p:nvSpPr>
          <p:spPr bwMode="auto">
            <a:xfrm flipV="1">
              <a:off x="3429000" y="4068763"/>
              <a:ext cx="685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7">
              <a:extLst>
                <a:ext uri="{FF2B5EF4-FFF2-40B4-BE49-F238E27FC236}">
                  <a16:creationId xmlns:a16="http://schemas.microsoft.com/office/drawing/2014/main" id="{93C80A81-B258-401E-B721-307467586359}"/>
                </a:ext>
              </a:extLst>
            </p:cNvPr>
            <p:cNvSpPr>
              <a:spLocks noChangeShapeType="1"/>
            </p:cNvSpPr>
            <p:nvPr/>
          </p:nvSpPr>
          <p:spPr bwMode="auto">
            <a:xfrm flipV="1">
              <a:off x="3429000" y="4449763"/>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 name="Text Box 4">
            <a:extLst>
              <a:ext uri="{FF2B5EF4-FFF2-40B4-BE49-F238E27FC236}">
                <a16:creationId xmlns:a16="http://schemas.microsoft.com/office/drawing/2014/main" id="{F42D21C3-46F5-49EA-A4C4-DA351D6BBFAC}"/>
              </a:ext>
            </a:extLst>
          </p:cNvPr>
          <p:cNvSpPr txBox="1">
            <a:spLocks noChangeArrowheads="1"/>
          </p:cNvSpPr>
          <p:nvPr/>
        </p:nvSpPr>
        <p:spPr bwMode="auto">
          <a:xfrm>
            <a:off x="-1" y="0"/>
            <a:ext cx="121919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dirty="0">
                <a:solidFill>
                  <a:srgbClr val="00FF00"/>
                </a:solidFill>
                <a:latin typeface="Calibri" panose="020F0502020204030204" pitchFamily="34" charset="0"/>
              </a:rPr>
              <a:t>LIFE AS STANDARD </a:t>
            </a:r>
            <a:r>
              <a:rPr lang="en-US" altLang="en-US" sz="3600" dirty="0">
                <a:solidFill>
                  <a:srgbClr val="FFFF00"/>
                </a:solidFill>
                <a:latin typeface="Calibri" panose="020F0502020204030204" pitchFamily="34" charset="0"/>
              </a:rPr>
              <a:t>(EXISTENTIAL PROOF)</a:t>
            </a:r>
          </a:p>
        </p:txBody>
      </p:sp>
      <p:sp>
        <p:nvSpPr>
          <p:cNvPr id="20" name="Text Box 5">
            <a:extLst>
              <a:ext uri="{FF2B5EF4-FFF2-40B4-BE49-F238E27FC236}">
                <a16:creationId xmlns:a16="http://schemas.microsoft.com/office/drawing/2014/main" id="{7CEDF9A3-5CE3-418B-A6D4-A14BBB65F92C}"/>
              </a:ext>
            </a:extLst>
          </p:cNvPr>
          <p:cNvSpPr txBox="1">
            <a:spLocks noChangeArrowheads="1"/>
          </p:cNvSpPr>
          <p:nvPr/>
        </p:nvSpPr>
        <p:spPr bwMode="auto">
          <a:xfrm>
            <a:off x="152400" y="874693"/>
            <a:ext cx="1203959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a:solidFill>
                  <a:srgbClr val="FFFF00"/>
                </a:solidFill>
                <a:latin typeface="Calibri" panose="020F0502020204030204" pitchFamily="34" charset="0"/>
              </a:rPr>
              <a:t>Experiment: </a:t>
            </a:r>
            <a:r>
              <a:rPr lang="en-US" altLang="en-US" sz="2800" dirty="0">
                <a:solidFill>
                  <a:schemeClr val="bg1"/>
                </a:solidFill>
                <a:latin typeface="Calibri" panose="020F0502020204030204" pitchFamily="34" charset="0"/>
              </a:rPr>
              <a:t>Place a Plant, a Mushroom Spore, a Door Knob, and a Turtle In a Dark Closet Without Food, Water or Sunshine for 30 Days and Observe the Results.</a:t>
            </a:r>
          </a:p>
        </p:txBody>
      </p:sp>
      <p:sp>
        <p:nvSpPr>
          <p:cNvPr id="21" name="Rectangle 20">
            <a:extLst>
              <a:ext uri="{FF2B5EF4-FFF2-40B4-BE49-F238E27FC236}">
                <a16:creationId xmlns:a16="http://schemas.microsoft.com/office/drawing/2014/main" id="{314C3C6A-F2EE-47D1-876A-E977BA9FF2CA}"/>
              </a:ext>
            </a:extLst>
          </p:cNvPr>
          <p:cNvSpPr/>
          <p:nvPr/>
        </p:nvSpPr>
        <p:spPr>
          <a:xfrm>
            <a:off x="4428099" y="2408872"/>
            <a:ext cx="3488199" cy="707886"/>
          </a:xfrm>
          <a:prstGeom prst="rect">
            <a:avLst/>
          </a:prstGeom>
        </p:spPr>
        <p:txBody>
          <a:bodyPr wrap="none">
            <a:spAutoFit/>
          </a:bodyPr>
          <a:lstStyle/>
          <a:p>
            <a:pPr algn="ctr" eaLnBrk="1" hangingPunct="1"/>
            <a:r>
              <a:rPr lang="en-US" altLang="en-US" sz="4000" b="1" dirty="0">
                <a:latin typeface="Calibri" panose="020F0502020204030204" pitchFamily="34" charset="0"/>
              </a:rPr>
              <a:t>A DARK CLOSET</a:t>
            </a:r>
          </a:p>
        </p:txBody>
      </p:sp>
      <p:sp>
        <p:nvSpPr>
          <p:cNvPr id="22" name="Text Box 5">
            <a:extLst>
              <a:ext uri="{FF2B5EF4-FFF2-40B4-BE49-F238E27FC236}">
                <a16:creationId xmlns:a16="http://schemas.microsoft.com/office/drawing/2014/main" id="{999F4787-84CE-4ADD-8D23-174D8917D27A}"/>
              </a:ext>
            </a:extLst>
          </p:cNvPr>
          <p:cNvSpPr txBox="1">
            <a:spLocks noChangeArrowheads="1"/>
          </p:cNvSpPr>
          <p:nvPr/>
        </p:nvSpPr>
        <p:spPr bwMode="auto">
          <a:xfrm>
            <a:off x="8374188" y="4114800"/>
            <a:ext cx="336061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dirty="0">
                <a:latin typeface="Calibri" panose="020F0502020204030204" pitchFamily="34" charset="0"/>
              </a:rPr>
              <a:t>MUSHROOM SPORE ON A SHELF</a:t>
            </a:r>
          </a:p>
        </p:txBody>
      </p:sp>
      <p:grpSp>
        <p:nvGrpSpPr>
          <p:cNvPr id="23" name="Group 22">
            <a:extLst>
              <a:ext uri="{FF2B5EF4-FFF2-40B4-BE49-F238E27FC236}">
                <a16:creationId xmlns:a16="http://schemas.microsoft.com/office/drawing/2014/main" id="{EF120CBB-BB78-460B-8640-331B6666BE26}"/>
              </a:ext>
            </a:extLst>
          </p:cNvPr>
          <p:cNvGrpSpPr/>
          <p:nvPr/>
        </p:nvGrpSpPr>
        <p:grpSpPr>
          <a:xfrm>
            <a:off x="9104843" y="3352800"/>
            <a:ext cx="2112962" cy="740853"/>
            <a:chOff x="6545616" y="3709051"/>
            <a:chExt cx="2112962" cy="740853"/>
          </a:xfrm>
        </p:grpSpPr>
        <p:sp>
          <p:nvSpPr>
            <p:cNvPr id="24" name="Rectangle 14">
              <a:extLst>
                <a:ext uri="{FF2B5EF4-FFF2-40B4-BE49-F238E27FC236}">
                  <a16:creationId xmlns:a16="http://schemas.microsoft.com/office/drawing/2014/main" id="{198FDC8D-E11E-49E9-8F0E-C254B280F4C8}"/>
                </a:ext>
              </a:extLst>
            </p:cNvPr>
            <p:cNvSpPr>
              <a:spLocks noChangeArrowheads="1"/>
            </p:cNvSpPr>
            <p:nvPr/>
          </p:nvSpPr>
          <p:spPr bwMode="auto">
            <a:xfrm>
              <a:off x="6545616" y="4367287"/>
              <a:ext cx="1716782" cy="82617"/>
            </a:xfrm>
            <a:prstGeom prst="rect">
              <a:avLst/>
            </a:prstGeom>
            <a:solidFill>
              <a:srgbClr val="6633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5" name="Line 15">
              <a:extLst>
                <a:ext uri="{FF2B5EF4-FFF2-40B4-BE49-F238E27FC236}">
                  <a16:creationId xmlns:a16="http://schemas.microsoft.com/office/drawing/2014/main" id="{20833EA9-65E4-4793-96DC-33A5BB896AC5}"/>
                </a:ext>
              </a:extLst>
            </p:cNvPr>
            <p:cNvSpPr>
              <a:spLocks noChangeShapeType="1"/>
            </p:cNvSpPr>
            <p:nvPr/>
          </p:nvSpPr>
          <p:spPr bwMode="auto">
            <a:xfrm flipV="1">
              <a:off x="6545616" y="4160743"/>
              <a:ext cx="616281" cy="2065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16">
              <a:extLst>
                <a:ext uri="{FF2B5EF4-FFF2-40B4-BE49-F238E27FC236}">
                  <a16:creationId xmlns:a16="http://schemas.microsoft.com/office/drawing/2014/main" id="{74F43021-F475-4B70-B37A-4BE93559900B}"/>
                </a:ext>
              </a:extLst>
            </p:cNvPr>
            <p:cNvSpPr>
              <a:spLocks noChangeShapeType="1"/>
            </p:cNvSpPr>
            <p:nvPr/>
          </p:nvSpPr>
          <p:spPr bwMode="auto">
            <a:xfrm flipV="1">
              <a:off x="8262398" y="4243360"/>
              <a:ext cx="396180" cy="1239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7">
              <a:extLst>
                <a:ext uri="{FF2B5EF4-FFF2-40B4-BE49-F238E27FC236}">
                  <a16:creationId xmlns:a16="http://schemas.microsoft.com/office/drawing/2014/main" id="{BBEBCCEC-3CCF-4895-B650-6233EC2C750B}"/>
                </a:ext>
              </a:extLst>
            </p:cNvPr>
            <p:cNvSpPr>
              <a:spLocks noChangeShapeType="1"/>
            </p:cNvSpPr>
            <p:nvPr/>
          </p:nvSpPr>
          <p:spPr bwMode="auto">
            <a:xfrm flipV="1">
              <a:off x="8262398" y="4449904"/>
              <a:ext cx="3081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8" name="Object 27">
              <a:extLst>
                <a:ext uri="{FF2B5EF4-FFF2-40B4-BE49-F238E27FC236}">
                  <a16:creationId xmlns:a16="http://schemas.microsoft.com/office/drawing/2014/main" id="{70B6B170-3010-4B1B-B2B3-13B30004D395}"/>
                </a:ext>
              </a:extLst>
            </p:cNvPr>
            <p:cNvGraphicFramePr>
              <a:graphicFrameLocks noChangeAspect="1"/>
            </p:cNvGraphicFramePr>
            <p:nvPr>
              <p:extLst>
                <p:ext uri="{D42A27DB-BD31-4B8C-83A1-F6EECF244321}">
                  <p14:modId xmlns:p14="http://schemas.microsoft.com/office/powerpoint/2010/main" val="3525538326"/>
                </p:ext>
              </p:extLst>
            </p:nvPr>
          </p:nvGraphicFramePr>
          <p:xfrm>
            <a:off x="7361475" y="3709051"/>
            <a:ext cx="658737" cy="611002"/>
          </p:xfrm>
          <a:graphic>
            <a:graphicData uri="http://schemas.openxmlformats.org/presentationml/2006/ole">
              <mc:AlternateContent xmlns:mc="http://schemas.openxmlformats.org/markup-compatibility/2006">
                <mc:Choice xmlns:v="urn:schemas-microsoft-com:vml" Requires="v">
                  <p:oleObj r:id="rId5" imgW="875880" imgH="812520" progId="">
                    <p:embed/>
                  </p:oleObj>
                </mc:Choice>
                <mc:Fallback>
                  <p:oleObj r:id="rId5" imgW="875880" imgH="812520" progId="">
                    <p:embed/>
                    <p:pic>
                      <p:nvPicPr>
                        <p:cNvPr id="35" name="Object 34"/>
                        <p:cNvPicPr/>
                        <p:nvPr/>
                      </p:nvPicPr>
                      <p:blipFill>
                        <a:blip r:embed="rId6"/>
                        <a:stretch>
                          <a:fillRect/>
                        </a:stretch>
                      </p:blipFill>
                      <p:spPr>
                        <a:xfrm>
                          <a:off x="7361475" y="3709051"/>
                          <a:ext cx="658737" cy="611002"/>
                        </a:xfrm>
                        <a:prstGeom prst="rect">
                          <a:avLst/>
                        </a:prstGeom>
                      </p:spPr>
                    </p:pic>
                  </p:oleObj>
                </mc:Fallback>
              </mc:AlternateContent>
            </a:graphicData>
          </a:graphic>
        </p:graphicFrame>
      </p:grpSp>
    </p:spTree>
    <p:extLst>
      <p:ext uri="{BB962C8B-B14F-4D97-AF65-F5344CB8AC3E}">
        <p14:creationId xmlns:p14="http://schemas.microsoft.com/office/powerpoint/2010/main" val="662394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8EC7F018-1CFA-40E2-BD54-D870CD6B8A52}"/>
              </a:ext>
            </a:extLst>
          </p:cNvPr>
          <p:cNvSpPr>
            <a:spLocks noChangeArrowheads="1"/>
          </p:cNvSpPr>
          <p:nvPr/>
        </p:nvSpPr>
        <p:spPr bwMode="auto">
          <a:xfrm>
            <a:off x="0" y="2133600"/>
            <a:ext cx="12192000" cy="4717228"/>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latin typeface="Calibri" panose="020F0502020204030204" pitchFamily="34" charset="0"/>
            </a:endParaRPr>
          </a:p>
        </p:txBody>
      </p:sp>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8</a:t>
            </a:fld>
            <a:endParaRPr lang="en-US" dirty="0"/>
          </a:p>
        </p:txBody>
      </p:sp>
      <p:sp>
        <p:nvSpPr>
          <p:cNvPr id="6" name="Text Box 2">
            <a:extLst>
              <a:ext uri="{FF2B5EF4-FFF2-40B4-BE49-F238E27FC236}">
                <a16:creationId xmlns:a16="http://schemas.microsoft.com/office/drawing/2014/main" id="{E9D4E97F-047F-44F8-8862-D67CB6C8A3D3}"/>
              </a:ext>
            </a:extLst>
          </p:cNvPr>
          <p:cNvSpPr txBox="1">
            <a:spLocks noChangeArrowheads="1"/>
          </p:cNvSpPr>
          <p:nvPr/>
        </p:nvSpPr>
        <p:spPr bwMode="auto">
          <a:xfrm>
            <a:off x="365125" y="4303713"/>
            <a:ext cx="5045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400">
              <a:latin typeface="Avenir LT Std 45 Book"/>
            </a:endParaRPr>
          </a:p>
        </p:txBody>
      </p:sp>
      <p:sp>
        <p:nvSpPr>
          <p:cNvPr id="7" name="Text Box 8">
            <a:extLst>
              <a:ext uri="{FF2B5EF4-FFF2-40B4-BE49-F238E27FC236}">
                <a16:creationId xmlns:a16="http://schemas.microsoft.com/office/drawing/2014/main" id="{B0EB3595-8207-4558-8749-868C7EE04CA7}"/>
              </a:ext>
            </a:extLst>
          </p:cNvPr>
          <p:cNvSpPr txBox="1">
            <a:spLocks noChangeArrowheads="1"/>
          </p:cNvSpPr>
          <p:nvPr/>
        </p:nvSpPr>
        <p:spPr bwMode="auto">
          <a:xfrm>
            <a:off x="2510084" y="5126346"/>
            <a:ext cx="187609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a:latin typeface="+mn-lt"/>
              </a:rPr>
              <a:t>TURTLE ON </a:t>
            </a:r>
          </a:p>
          <a:p>
            <a:pPr eaLnBrk="1" hangingPunct="1"/>
            <a:r>
              <a:rPr lang="en-US" altLang="en-US" sz="2800" dirty="0">
                <a:latin typeface="+mn-lt"/>
              </a:rPr>
              <a:t>THE FLOOR</a:t>
            </a:r>
          </a:p>
          <a:p>
            <a:pPr algn="ctr" eaLnBrk="1" hangingPunct="1"/>
            <a:r>
              <a:rPr lang="en-US" altLang="en-US" sz="2800" b="1" dirty="0">
                <a:solidFill>
                  <a:srgbClr val="FF0000"/>
                </a:solidFill>
                <a:latin typeface="+mn-lt"/>
              </a:rPr>
              <a:t>DEATH</a:t>
            </a:r>
          </a:p>
        </p:txBody>
      </p:sp>
      <p:grpSp>
        <p:nvGrpSpPr>
          <p:cNvPr id="8" name="Group 5">
            <a:extLst>
              <a:ext uri="{FF2B5EF4-FFF2-40B4-BE49-F238E27FC236}">
                <a16:creationId xmlns:a16="http://schemas.microsoft.com/office/drawing/2014/main" id="{4A600E28-73A9-4D58-AD73-529C9AAB0BDB}"/>
              </a:ext>
            </a:extLst>
          </p:cNvPr>
          <p:cNvGrpSpPr>
            <a:grpSpLocks/>
          </p:cNvGrpSpPr>
          <p:nvPr/>
        </p:nvGrpSpPr>
        <p:grpSpPr bwMode="auto">
          <a:xfrm>
            <a:off x="8229257" y="5138936"/>
            <a:ext cx="3428787" cy="1384301"/>
            <a:chOff x="2179" y="1344"/>
            <a:chExt cx="2806" cy="872"/>
          </a:xfrm>
        </p:grpSpPr>
        <p:pic>
          <p:nvPicPr>
            <p:cNvPr id="9" name="Picture 10">
              <a:extLst>
                <a:ext uri="{FF2B5EF4-FFF2-40B4-BE49-F238E27FC236}">
                  <a16:creationId xmlns:a16="http://schemas.microsoft.com/office/drawing/2014/main" id="{600B185F-07E6-44EC-977E-E5F162325B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9" y="1499"/>
              <a:ext cx="653"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1">
              <a:extLst>
                <a:ext uri="{FF2B5EF4-FFF2-40B4-BE49-F238E27FC236}">
                  <a16:creationId xmlns:a16="http://schemas.microsoft.com/office/drawing/2014/main" id="{E8EE202A-7F8C-4FEF-8E5E-D9215C933B5D}"/>
                </a:ext>
              </a:extLst>
            </p:cNvPr>
            <p:cNvSpPr txBox="1">
              <a:spLocks noChangeArrowheads="1"/>
            </p:cNvSpPr>
            <p:nvPr/>
          </p:nvSpPr>
          <p:spPr bwMode="auto">
            <a:xfrm>
              <a:off x="2880" y="1344"/>
              <a:ext cx="2105"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a:latin typeface="+mn-lt"/>
                </a:rPr>
                <a:t>DOORKNOB IN</a:t>
              </a:r>
            </a:p>
            <a:p>
              <a:pPr eaLnBrk="1" hangingPunct="1"/>
              <a:r>
                <a:rPr lang="en-US" altLang="en-US" sz="2800" dirty="0">
                  <a:latin typeface="+mn-lt"/>
                </a:rPr>
                <a:t> THE CORNER</a:t>
              </a:r>
            </a:p>
            <a:p>
              <a:pPr eaLnBrk="1" hangingPunct="1"/>
              <a:r>
                <a:rPr lang="en-US" altLang="en-US" sz="2800" b="1" dirty="0">
                  <a:latin typeface="+mn-lt"/>
                </a:rPr>
                <a:t>UNCHANGED</a:t>
              </a:r>
            </a:p>
          </p:txBody>
        </p:sp>
      </p:grpSp>
      <p:sp>
        <p:nvSpPr>
          <p:cNvPr id="12" name="Text Box 5">
            <a:extLst>
              <a:ext uri="{FF2B5EF4-FFF2-40B4-BE49-F238E27FC236}">
                <a16:creationId xmlns:a16="http://schemas.microsoft.com/office/drawing/2014/main" id="{50BB30DE-35C2-410E-A099-BA4318F4BC48}"/>
              </a:ext>
            </a:extLst>
          </p:cNvPr>
          <p:cNvSpPr txBox="1">
            <a:spLocks noChangeArrowheads="1"/>
          </p:cNvSpPr>
          <p:nvPr/>
        </p:nvSpPr>
        <p:spPr bwMode="auto">
          <a:xfrm>
            <a:off x="152400" y="3554176"/>
            <a:ext cx="296894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dirty="0">
                <a:latin typeface="+mn-lt"/>
              </a:rPr>
              <a:t>PLANT ON A SHELF</a:t>
            </a:r>
          </a:p>
          <a:p>
            <a:pPr algn="ctr" eaLnBrk="1" hangingPunct="1"/>
            <a:r>
              <a:rPr lang="en-US" altLang="en-US" sz="2800" b="1" dirty="0">
                <a:solidFill>
                  <a:srgbClr val="FF0000"/>
                </a:solidFill>
                <a:latin typeface="+mn-lt"/>
              </a:rPr>
              <a:t>DEATH</a:t>
            </a:r>
          </a:p>
        </p:txBody>
      </p:sp>
      <p:grpSp>
        <p:nvGrpSpPr>
          <p:cNvPr id="13" name="Group 12">
            <a:extLst>
              <a:ext uri="{FF2B5EF4-FFF2-40B4-BE49-F238E27FC236}">
                <a16:creationId xmlns:a16="http://schemas.microsoft.com/office/drawing/2014/main" id="{758E0F0A-BC86-4C27-AF38-B77FE4AF2AF6}"/>
              </a:ext>
            </a:extLst>
          </p:cNvPr>
          <p:cNvGrpSpPr/>
          <p:nvPr/>
        </p:nvGrpSpPr>
        <p:grpSpPr>
          <a:xfrm>
            <a:off x="468222" y="2474507"/>
            <a:ext cx="2041862" cy="927537"/>
            <a:chOff x="457200" y="2859088"/>
            <a:chExt cx="3657600" cy="1590675"/>
          </a:xfrm>
        </p:grpSpPr>
        <p:sp>
          <p:nvSpPr>
            <p:cNvPr id="14" name="Rectangle 10">
              <a:extLst>
                <a:ext uri="{FF2B5EF4-FFF2-40B4-BE49-F238E27FC236}">
                  <a16:creationId xmlns:a16="http://schemas.microsoft.com/office/drawing/2014/main" id="{B7DB9E20-6A6F-4BF6-8243-FB93C682629B}"/>
                </a:ext>
              </a:extLst>
            </p:cNvPr>
            <p:cNvSpPr>
              <a:spLocks noChangeArrowheads="1"/>
            </p:cNvSpPr>
            <p:nvPr/>
          </p:nvSpPr>
          <p:spPr bwMode="auto">
            <a:xfrm>
              <a:off x="457200" y="4297363"/>
              <a:ext cx="2971800" cy="152400"/>
            </a:xfrm>
            <a:prstGeom prst="rect">
              <a:avLst/>
            </a:prstGeom>
            <a:solidFill>
              <a:srgbClr val="6633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5" name="Line 11">
              <a:extLst>
                <a:ext uri="{FF2B5EF4-FFF2-40B4-BE49-F238E27FC236}">
                  <a16:creationId xmlns:a16="http://schemas.microsoft.com/office/drawing/2014/main" id="{CEBD3951-D06B-4596-9130-A6F2CBE2710A}"/>
                </a:ext>
              </a:extLst>
            </p:cNvPr>
            <p:cNvSpPr>
              <a:spLocks noChangeShapeType="1"/>
            </p:cNvSpPr>
            <p:nvPr/>
          </p:nvSpPr>
          <p:spPr bwMode="auto">
            <a:xfrm flipV="1">
              <a:off x="457200" y="3916363"/>
              <a:ext cx="10668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12">
              <a:extLst>
                <a:ext uri="{FF2B5EF4-FFF2-40B4-BE49-F238E27FC236}">
                  <a16:creationId xmlns:a16="http://schemas.microsoft.com/office/drawing/2014/main" id="{B2752C62-8A8C-43C2-882B-8EA5F1E6B174}"/>
                </a:ext>
              </a:extLst>
            </p:cNvPr>
            <p:cNvSpPr>
              <a:spLocks noChangeShapeType="1"/>
            </p:cNvSpPr>
            <p:nvPr/>
          </p:nvSpPr>
          <p:spPr bwMode="auto">
            <a:xfrm flipV="1">
              <a:off x="3429000" y="4068763"/>
              <a:ext cx="685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13">
              <a:extLst>
                <a:ext uri="{FF2B5EF4-FFF2-40B4-BE49-F238E27FC236}">
                  <a16:creationId xmlns:a16="http://schemas.microsoft.com/office/drawing/2014/main" id="{B53FAEA5-162A-46B2-8330-B31BFB81DD74}"/>
                </a:ext>
              </a:extLst>
            </p:cNvPr>
            <p:cNvSpPr>
              <a:spLocks noChangeShapeType="1"/>
            </p:cNvSpPr>
            <p:nvPr/>
          </p:nvSpPr>
          <p:spPr bwMode="auto">
            <a:xfrm flipV="1">
              <a:off x="3429000" y="4449763"/>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8" name="Picture 14">
              <a:extLst>
                <a:ext uri="{FF2B5EF4-FFF2-40B4-BE49-F238E27FC236}">
                  <a16:creationId xmlns:a16="http://schemas.microsoft.com/office/drawing/2014/main" id="{943054D5-FD5B-494E-A0A0-DAB71E1B78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2859088"/>
              <a:ext cx="1295400"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15">
            <a:extLst>
              <a:ext uri="{FF2B5EF4-FFF2-40B4-BE49-F238E27FC236}">
                <a16:creationId xmlns:a16="http://schemas.microsoft.com/office/drawing/2014/main" id="{C97F6987-50D0-4778-ADD7-D46BDD78EA58}"/>
              </a:ext>
            </a:extLst>
          </p:cNvPr>
          <p:cNvGrpSpPr>
            <a:grpSpLocks/>
          </p:cNvGrpSpPr>
          <p:nvPr/>
        </p:nvGrpSpPr>
        <p:grpSpPr bwMode="auto">
          <a:xfrm>
            <a:off x="38100" y="4953000"/>
            <a:ext cx="2438400" cy="1487487"/>
            <a:chOff x="2688" y="2304"/>
            <a:chExt cx="2592" cy="1536"/>
          </a:xfrm>
        </p:grpSpPr>
        <p:pic>
          <p:nvPicPr>
            <p:cNvPr id="20" name="Picture 16">
              <a:extLst>
                <a:ext uri="{FF2B5EF4-FFF2-40B4-BE49-F238E27FC236}">
                  <a16:creationId xmlns:a16="http://schemas.microsoft.com/office/drawing/2014/main" id="{3F338D7E-E4FE-497B-80AB-51C12C418D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 y="2483"/>
              <a:ext cx="2592" cy="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17">
              <a:extLst>
                <a:ext uri="{FF2B5EF4-FFF2-40B4-BE49-F238E27FC236}">
                  <a16:creationId xmlns:a16="http://schemas.microsoft.com/office/drawing/2014/main" id="{A0BBF58F-8CB4-43B0-9F69-005BADBAD6AB}"/>
                </a:ext>
              </a:extLst>
            </p:cNvPr>
            <p:cNvGrpSpPr>
              <a:grpSpLocks/>
            </p:cNvGrpSpPr>
            <p:nvPr/>
          </p:nvGrpSpPr>
          <p:grpSpPr bwMode="auto">
            <a:xfrm>
              <a:off x="3360" y="2304"/>
              <a:ext cx="229" cy="625"/>
              <a:chOff x="3470" y="2277"/>
              <a:chExt cx="229" cy="625"/>
            </a:xfrm>
          </p:grpSpPr>
          <p:sp>
            <p:nvSpPr>
              <p:cNvPr id="26" name="Freeform 18">
                <a:extLst>
                  <a:ext uri="{FF2B5EF4-FFF2-40B4-BE49-F238E27FC236}">
                    <a16:creationId xmlns:a16="http://schemas.microsoft.com/office/drawing/2014/main" id="{C8281693-694F-4E5E-A962-54ADFAA74189}"/>
                  </a:ext>
                </a:extLst>
              </p:cNvPr>
              <p:cNvSpPr>
                <a:spLocks/>
              </p:cNvSpPr>
              <p:nvPr/>
            </p:nvSpPr>
            <p:spPr bwMode="auto">
              <a:xfrm>
                <a:off x="3598" y="2491"/>
                <a:ext cx="98" cy="299"/>
              </a:xfrm>
              <a:custGeom>
                <a:avLst/>
                <a:gdLst>
                  <a:gd name="T0" fmla="*/ 82 w 98"/>
                  <a:gd name="T1" fmla="*/ 299 h 299"/>
                  <a:gd name="T2" fmla="*/ 45 w 98"/>
                  <a:gd name="T3" fmla="*/ 202 h 299"/>
                  <a:gd name="T4" fmla="*/ 15 w 98"/>
                  <a:gd name="T5" fmla="*/ 157 h 299"/>
                  <a:gd name="T6" fmla="*/ 0 w 98"/>
                  <a:gd name="T7" fmla="*/ 112 h 299"/>
                  <a:gd name="T8" fmla="*/ 23 w 98"/>
                  <a:gd name="T9" fmla="*/ 0 h 299"/>
                  <a:gd name="T10" fmla="*/ 0 60000 65536"/>
                  <a:gd name="T11" fmla="*/ 0 60000 65536"/>
                  <a:gd name="T12" fmla="*/ 0 60000 65536"/>
                  <a:gd name="T13" fmla="*/ 0 60000 65536"/>
                  <a:gd name="T14" fmla="*/ 0 60000 65536"/>
                  <a:gd name="T15" fmla="*/ 0 w 98"/>
                  <a:gd name="T16" fmla="*/ 0 h 299"/>
                  <a:gd name="T17" fmla="*/ 98 w 98"/>
                  <a:gd name="T18" fmla="*/ 299 h 299"/>
                </a:gdLst>
                <a:ahLst/>
                <a:cxnLst>
                  <a:cxn ang="T10">
                    <a:pos x="T0" y="T1"/>
                  </a:cxn>
                  <a:cxn ang="T11">
                    <a:pos x="T2" y="T3"/>
                  </a:cxn>
                  <a:cxn ang="T12">
                    <a:pos x="T4" y="T5"/>
                  </a:cxn>
                  <a:cxn ang="T13">
                    <a:pos x="T6" y="T7"/>
                  </a:cxn>
                  <a:cxn ang="T14">
                    <a:pos x="T8" y="T9"/>
                  </a:cxn>
                </a:cxnLst>
                <a:rect l="T15" t="T16" r="T17" b="T18"/>
                <a:pathLst>
                  <a:path w="98" h="299">
                    <a:moveTo>
                      <a:pt x="82" y="299"/>
                    </a:moveTo>
                    <a:cubicBezTo>
                      <a:pt x="98" y="256"/>
                      <a:pt x="81" y="226"/>
                      <a:pt x="45" y="202"/>
                    </a:cubicBezTo>
                    <a:cubicBezTo>
                      <a:pt x="35" y="187"/>
                      <a:pt x="25" y="172"/>
                      <a:pt x="15" y="157"/>
                    </a:cubicBezTo>
                    <a:cubicBezTo>
                      <a:pt x="6" y="144"/>
                      <a:pt x="0" y="112"/>
                      <a:pt x="0" y="112"/>
                    </a:cubicBezTo>
                    <a:cubicBezTo>
                      <a:pt x="27" y="73"/>
                      <a:pt x="23" y="49"/>
                      <a:pt x="23"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19">
                <a:extLst>
                  <a:ext uri="{FF2B5EF4-FFF2-40B4-BE49-F238E27FC236}">
                    <a16:creationId xmlns:a16="http://schemas.microsoft.com/office/drawing/2014/main" id="{C41149DD-4707-493D-9D32-A9E030F31A69}"/>
                  </a:ext>
                </a:extLst>
              </p:cNvPr>
              <p:cNvSpPr>
                <a:spLocks/>
              </p:cNvSpPr>
              <p:nvPr/>
            </p:nvSpPr>
            <p:spPr bwMode="auto">
              <a:xfrm>
                <a:off x="3470" y="2783"/>
                <a:ext cx="91" cy="119"/>
              </a:xfrm>
              <a:custGeom>
                <a:avLst/>
                <a:gdLst>
                  <a:gd name="T0" fmla="*/ 91 w 91"/>
                  <a:gd name="T1" fmla="*/ 119 h 119"/>
                  <a:gd name="T2" fmla="*/ 16 w 91"/>
                  <a:gd name="T3" fmla="*/ 30 h 119"/>
                  <a:gd name="T4" fmla="*/ 1 w 91"/>
                  <a:gd name="T5" fmla="*/ 0 h 119"/>
                  <a:gd name="T6" fmla="*/ 0 60000 65536"/>
                  <a:gd name="T7" fmla="*/ 0 60000 65536"/>
                  <a:gd name="T8" fmla="*/ 0 60000 65536"/>
                  <a:gd name="T9" fmla="*/ 0 w 91"/>
                  <a:gd name="T10" fmla="*/ 0 h 119"/>
                  <a:gd name="T11" fmla="*/ 91 w 91"/>
                  <a:gd name="T12" fmla="*/ 119 h 119"/>
                </a:gdLst>
                <a:ahLst/>
                <a:cxnLst>
                  <a:cxn ang="T6">
                    <a:pos x="T0" y="T1"/>
                  </a:cxn>
                  <a:cxn ang="T7">
                    <a:pos x="T2" y="T3"/>
                  </a:cxn>
                  <a:cxn ang="T8">
                    <a:pos x="T4" y="T5"/>
                  </a:cxn>
                </a:cxnLst>
                <a:rect l="T9" t="T10" r="T11" b="T12"/>
                <a:pathLst>
                  <a:path w="91" h="119">
                    <a:moveTo>
                      <a:pt x="91" y="119"/>
                    </a:moveTo>
                    <a:cubicBezTo>
                      <a:pt x="78" y="46"/>
                      <a:pt x="75" y="59"/>
                      <a:pt x="16" y="30"/>
                    </a:cubicBezTo>
                    <a:cubicBezTo>
                      <a:pt x="0" y="5"/>
                      <a:pt x="1" y="16"/>
                      <a:pt x="1"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0">
                <a:extLst>
                  <a:ext uri="{FF2B5EF4-FFF2-40B4-BE49-F238E27FC236}">
                    <a16:creationId xmlns:a16="http://schemas.microsoft.com/office/drawing/2014/main" id="{23CABD66-03F6-46FC-9AA0-88327176973C}"/>
                  </a:ext>
                </a:extLst>
              </p:cNvPr>
              <p:cNvSpPr>
                <a:spLocks/>
              </p:cNvSpPr>
              <p:nvPr/>
            </p:nvSpPr>
            <p:spPr bwMode="auto">
              <a:xfrm>
                <a:off x="3590" y="2277"/>
                <a:ext cx="109" cy="326"/>
              </a:xfrm>
              <a:custGeom>
                <a:avLst/>
                <a:gdLst>
                  <a:gd name="T0" fmla="*/ 90 w 109"/>
                  <a:gd name="T1" fmla="*/ 326 h 326"/>
                  <a:gd name="T2" fmla="*/ 83 w 109"/>
                  <a:gd name="T3" fmla="*/ 177 h 326"/>
                  <a:gd name="T4" fmla="*/ 83 w 109"/>
                  <a:gd name="T5" fmla="*/ 72 h 326"/>
                  <a:gd name="T6" fmla="*/ 31 w 109"/>
                  <a:gd name="T7" fmla="*/ 34 h 326"/>
                  <a:gd name="T8" fmla="*/ 0 60000 65536"/>
                  <a:gd name="T9" fmla="*/ 0 60000 65536"/>
                  <a:gd name="T10" fmla="*/ 0 60000 65536"/>
                  <a:gd name="T11" fmla="*/ 0 60000 65536"/>
                  <a:gd name="T12" fmla="*/ 0 w 109"/>
                  <a:gd name="T13" fmla="*/ 0 h 326"/>
                  <a:gd name="T14" fmla="*/ 109 w 109"/>
                  <a:gd name="T15" fmla="*/ 326 h 326"/>
                </a:gdLst>
                <a:ahLst/>
                <a:cxnLst>
                  <a:cxn ang="T8">
                    <a:pos x="T0" y="T1"/>
                  </a:cxn>
                  <a:cxn ang="T9">
                    <a:pos x="T2" y="T3"/>
                  </a:cxn>
                  <a:cxn ang="T10">
                    <a:pos x="T4" y="T5"/>
                  </a:cxn>
                  <a:cxn ang="T11">
                    <a:pos x="T6" y="T7"/>
                  </a:cxn>
                </a:cxnLst>
                <a:rect l="T12" t="T13" r="T14" b="T15"/>
                <a:pathLst>
                  <a:path w="109" h="326">
                    <a:moveTo>
                      <a:pt x="90" y="326"/>
                    </a:moveTo>
                    <a:cubicBezTo>
                      <a:pt x="88" y="300"/>
                      <a:pt x="70" y="214"/>
                      <a:pt x="83" y="177"/>
                    </a:cubicBezTo>
                    <a:cubicBezTo>
                      <a:pt x="86" y="150"/>
                      <a:pt x="109" y="94"/>
                      <a:pt x="83" y="72"/>
                    </a:cubicBezTo>
                    <a:cubicBezTo>
                      <a:pt x="0" y="0"/>
                      <a:pt x="57" y="63"/>
                      <a:pt x="31" y="3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2" name="Group 21">
              <a:extLst>
                <a:ext uri="{FF2B5EF4-FFF2-40B4-BE49-F238E27FC236}">
                  <a16:creationId xmlns:a16="http://schemas.microsoft.com/office/drawing/2014/main" id="{E1464E5C-B3B6-4120-ADEC-1679A5F06CE1}"/>
                </a:ext>
              </a:extLst>
            </p:cNvPr>
            <p:cNvGrpSpPr>
              <a:grpSpLocks/>
            </p:cNvGrpSpPr>
            <p:nvPr/>
          </p:nvGrpSpPr>
          <p:grpSpPr bwMode="auto">
            <a:xfrm>
              <a:off x="3072" y="2496"/>
              <a:ext cx="229" cy="625"/>
              <a:chOff x="3470" y="2277"/>
              <a:chExt cx="229" cy="625"/>
            </a:xfrm>
          </p:grpSpPr>
          <p:sp>
            <p:nvSpPr>
              <p:cNvPr id="23" name="Freeform 22">
                <a:extLst>
                  <a:ext uri="{FF2B5EF4-FFF2-40B4-BE49-F238E27FC236}">
                    <a16:creationId xmlns:a16="http://schemas.microsoft.com/office/drawing/2014/main" id="{C915DAD5-6D24-46F3-A3A0-1F49BE8E3A00}"/>
                  </a:ext>
                </a:extLst>
              </p:cNvPr>
              <p:cNvSpPr>
                <a:spLocks/>
              </p:cNvSpPr>
              <p:nvPr/>
            </p:nvSpPr>
            <p:spPr bwMode="auto">
              <a:xfrm>
                <a:off x="3598" y="2491"/>
                <a:ext cx="98" cy="299"/>
              </a:xfrm>
              <a:custGeom>
                <a:avLst/>
                <a:gdLst>
                  <a:gd name="T0" fmla="*/ 82 w 98"/>
                  <a:gd name="T1" fmla="*/ 299 h 299"/>
                  <a:gd name="T2" fmla="*/ 45 w 98"/>
                  <a:gd name="T3" fmla="*/ 202 h 299"/>
                  <a:gd name="T4" fmla="*/ 15 w 98"/>
                  <a:gd name="T5" fmla="*/ 157 h 299"/>
                  <a:gd name="T6" fmla="*/ 0 w 98"/>
                  <a:gd name="T7" fmla="*/ 112 h 299"/>
                  <a:gd name="T8" fmla="*/ 23 w 98"/>
                  <a:gd name="T9" fmla="*/ 0 h 299"/>
                  <a:gd name="T10" fmla="*/ 0 60000 65536"/>
                  <a:gd name="T11" fmla="*/ 0 60000 65536"/>
                  <a:gd name="T12" fmla="*/ 0 60000 65536"/>
                  <a:gd name="T13" fmla="*/ 0 60000 65536"/>
                  <a:gd name="T14" fmla="*/ 0 60000 65536"/>
                  <a:gd name="T15" fmla="*/ 0 w 98"/>
                  <a:gd name="T16" fmla="*/ 0 h 299"/>
                  <a:gd name="T17" fmla="*/ 98 w 98"/>
                  <a:gd name="T18" fmla="*/ 299 h 299"/>
                </a:gdLst>
                <a:ahLst/>
                <a:cxnLst>
                  <a:cxn ang="T10">
                    <a:pos x="T0" y="T1"/>
                  </a:cxn>
                  <a:cxn ang="T11">
                    <a:pos x="T2" y="T3"/>
                  </a:cxn>
                  <a:cxn ang="T12">
                    <a:pos x="T4" y="T5"/>
                  </a:cxn>
                  <a:cxn ang="T13">
                    <a:pos x="T6" y="T7"/>
                  </a:cxn>
                  <a:cxn ang="T14">
                    <a:pos x="T8" y="T9"/>
                  </a:cxn>
                </a:cxnLst>
                <a:rect l="T15" t="T16" r="T17" b="T18"/>
                <a:pathLst>
                  <a:path w="98" h="299">
                    <a:moveTo>
                      <a:pt x="82" y="299"/>
                    </a:moveTo>
                    <a:cubicBezTo>
                      <a:pt x="98" y="256"/>
                      <a:pt x="81" y="226"/>
                      <a:pt x="45" y="202"/>
                    </a:cubicBezTo>
                    <a:cubicBezTo>
                      <a:pt x="35" y="187"/>
                      <a:pt x="25" y="172"/>
                      <a:pt x="15" y="157"/>
                    </a:cubicBezTo>
                    <a:cubicBezTo>
                      <a:pt x="6" y="144"/>
                      <a:pt x="0" y="112"/>
                      <a:pt x="0" y="112"/>
                    </a:cubicBezTo>
                    <a:cubicBezTo>
                      <a:pt x="27" y="73"/>
                      <a:pt x="23" y="49"/>
                      <a:pt x="23"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23">
                <a:extLst>
                  <a:ext uri="{FF2B5EF4-FFF2-40B4-BE49-F238E27FC236}">
                    <a16:creationId xmlns:a16="http://schemas.microsoft.com/office/drawing/2014/main" id="{C44ACB56-57C6-4983-AFAB-D76344886341}"/>
                  </a:ext>
                </a:extLst>
              </p:cNvPr>
              <p:cNvSpPr>
                <a:spLocks/>
              </p:cNvSpPr>
              <p:nvPr/>
            </p:nvSpPr>
            <p:spPr bwMode="auto">
              <a:xfrm>
                <a:off x="3470" y="2783"/>
                <a:ext cx="91" cy="119"/>
              </a:xfrm>
              <a:custGeom>
                <a:avLst/>
                <a:gdLst>
                  <a:gd name="T0" fmla="*/ 91 w 91"/>
                  <a:gd name="T1" fmla="*/ 119 h 119"/>
                  <a:gd name="T2" fmla="*/ 16 w 91"/>
                  <a:gd name="T3" fmla="*/ 30 h 119"/>
                  <a:gd name="T4" fmla="*/ 1 w 91"/>
                  <a:gd name="T5" fmla="*/ 0 h 119"/>
                  <a:gd name="T6" fmla="*/ 0 60000 65536"/>
                  <a:gd name="T7" fmla="*/ 0 60000 65536"/>
                  <a:gd name="T8" fmla="*/ 0 60000 65536"/>
                  <a:gd name="T9" fmla="*/ 0 w 91"/>
                  <a:gd name="T10" fmla="*/ 0 h 119"/>
                  <a:gd name="T11" fmla="*/ 91 w 91"/>
                  <a:gd name="T12" fmla="*/ 119 h 119"/>
                </a:gdLst>
                <a:ahLst/>
                <a:cxnLst>
                  <a:cxn ang="T6">
                    <a:pos x="T0" y="T1"/>
                  </a:cxn>
                  <a:cxn ang="T7">
                    <a:pos x="T2" y="T3"/>
                  </a:cxn>
                  <a:cxn ang="T8">
                    <a:pos x="T4" y="T5"/>
                  </a:cxn>
                </a:cxnLst>
                <a:rect l="T9" t="T10" r="T11" b="T12"/>
                <a:pathLst>
                  <a:path w="91" h="119">
                    <a:moveTo>
                      <a:pt x="91" y="119"/>
                    </a:moveTo>
                    <a:cubicBezTo>
                      <a:pt x="78" y="46"/>
                      <a:pt x="75" y="59"/>
                      <a:pt x="16" y="30"/>
                    </a:cubicBezTo>
                    <a:cubicBezTo>
                      <a:pt x="0" y="5"/>
                      <a:pt x="1" y="16"/>
                      <a:pt x="1"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24">
                <a:extLst>
                  <a:ext uri="{FF2B5EF4-FFF2-40B4-BE49-F238E27FC236}">
                    <a16:creationId xmlns:a16="http://schemas.microsoft.com/office/drawing/2014/main" id="{7C9F9881-288C-49F6-A867-48A11B4C8911}"/>
                  </a:ext>
                </a:extLst>
              </p:cNvPr>
              <p:cNvSpPr>
                <a:spLocks/>
              </p:cNvSpPr>
              <p:nvPr/>
            </p:nvSpPr>
            <p:spPr bwMode="auto">
              <a:xfrm>
                <a:off x="3590" y="2277"/>
                <a:ext cx="109" cy="326"/>
              </a:xfrm>
              <a:custGeom>
                <a:avLst/>
                <a:gdLst>
                  <a:gd name="T0" fmla="*/ 90 w 109"/>
                  <a:gd name="T1" fmla="*/ 326 h 326"/>
                  <a:gd name="T2" fmla="*/ 83 w 109"/>
                  <a:gd name="T3" fmla="*/ 177 h 326"/>
                  <a:gd name="T4" fmla="*/ 83 w 109"/>
                  <a:gd name="T5" fmla="*/ 72 h 326"/>
                  <a:gd name="T6" fmla="*/ 31 w 109"/>
                  <a:gd name="T7" fmla="*/ 34 h 326"/>
                  <a:gd name="T8" fmla="*/ 0 60000 65536"/>
                  <a:gd name="T9" fmla="*/ 0 60000 65536"/>
                  <a:gd name="T10" fmla="*/ 0 60000 65536"/>
                  <a:gd name="T11" fmla="*/ 0 60000 65536"/>
                  <a:gd name="T12" fmla="*/ 0 w 109"/>
                  <a:gd name="T13" fmla="*/ 0 h 326"/>
                  <a:gd name="T14" fmla="*/ 109 w 109"/>
                  <a:gd name="T15" fmla="*/ 326 h 326"/>
                </a:gdLst>
                <a:ahLst/>
                <a:cxnLst>
                  <a:cxn ang="T8">
                    <a:pos x="T0" y="T1"/>
                  </a:cxn>
                  <a:cxn ang="T9">
                    <a:pos x="T2" y="T3"/>
                  </a:cxn>
                  <a:cxn ang="T10">
                    <a:pos x="T4" y="T5"/>
                  </a:cxn>
                  <a:cxn ang="T11">
                    <a:pos x="T6" y="T7"/>
                  </a:cxn>
                </a:cxnLst>
                <a:rect l="T12" t="T13" r="T14" b="T15"/>
                <a:pathLst>
                  <a:path w="109" h="326">
                    <a:moveTo>
                      <a:pt x="90" y="326"/>
                    </a:moveTo>
                    <a:cubicBezTo>
                      <a:pt x="88" y="300"/>
                      <a:pt x="70" y="214"/>
                      <a:pt x="83" y="177"/>
                    </a:cubicBezTo>
                    <a:cubicBezTo>
                      <a:pt x="86" y="150"/>
                      <a:pt x="109" y="94"/>
                      <a:pt x="83" y="72"/>
                    </a:cubicBezTo>
                    <a:cubicBezTo>
                      <a:pt x="0" y="0"/>
                      <a:pt x="57" y="63"/>
                      <a:pt x="31" y="3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29" name="TextBox 28">
            <a:extLst>
              <a:ext uri="{FF2B5EF4-FFF2-40B4-BE49-F238E27FC236}">
                <a16:creationId xmlns:a16="http://schemas.microsoft.com/office/drawing/2014/main" id="{DF1B7BBC-C272-4CD2-981C-47DADE309791}"/>
              </a:ext>
            </a:extLst>
          </p:cNvPr>
          <p:cNvSpPr txBox="1">
            <a:spLocks noChangeArrowheads="1"/>
          </p:cNvSpPr>
          <p:nvPr/>
        </p:nvSpPr>
        <p:spPr bwMode="auto">
          <a:xfrm>
            <a:off x="-1" y="973809"/>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b="1" dirty="0">
                <a:solidFill>
                  <a:srgbClr val="00FF00"/>
                </a:solidFill>
                <a:latin typeface="Calibri" panose="020F0502020204030204" pitchFamily="34" charset="0"/>
              </a:rPr>
              <a:t>LIFE AND DEATH ISSUE…</a:t>
            </a:r>
            <a:r>
              <a:rPr lang="en-US" altLang="en-US" sz="4800" b="1" dirty="0">
                <a:solidFill>
                  <a:srgbClr val="FF0000"/>
                </a:solidFill>
                <a:latin typeface="Calibri" panose="020F0502020204030204" pitchFamily="34" charset="0"/>
              </a:rPr>
              <a:t>NOT LOVE AND HATE!</a:t>
            </a:r>
          </a:p>
        </p:txBody>
      </p:sp>
      <p:sp>
        <p:nvSpPr>
          <p:cNvPr id="30" name="Rectangle 10">
            <a:extLst>
              <a:ext uri="{FF2B5EF4-FFF2-40B4-BE49-F238E27FC236}">
                <a16:creationId xmlns:a16="http://schemas.microsoft.com/office/drawing/2014/main" id="{DA3AFCA9-A0E7-4780-BDE9-4922AAF9CF6A}"/>
              </a:ext>
            </a:extLst>
          </p:cNvPr>
          <p:cNvSpPr>
            <a:spLocks noChangeArrowheads="1"/>
          </p:cNvSpPr>
          <p:nvPr/>
        </p:nvSpPr>
        <p:spPr bwMode="auto">
          <a:xfrm>
            <a:off x="0" y="0"/>
            <a:ext cx="12115800" cy="609600"/>
          </a:xfrm>
          <a:prstGeom prst="rect">
            <a:avLst/>
          </a:prstGeom>
          <a:solidFill>
            <a:schemeClr val="tx1"/>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dirty="0">
                <a:solidFill>
                  <a:srgbClr val="FFFF00"/>
                </a:solidFill>
                <a:latin typeface="Calibri" panose="020F0502020204030204" pitchFamily="34" charset="0"/>
              </a:rPr>
              <a:t>ONE MONTH LATER</a:t>
            </a:r>
          </a:p>
        </p:txBody>
      </p:sp>
      <p:sp>
        <p:nvSpPr>
          <p:cNvPr id="31" name="Text Box 5">
            <a:extLst>
              <a:ext uri="{FF2B5EF4-FFF2-40B4-BE49-F238E27FC236}">
                <a16:creationId xmlns:a16="http://schemas.microsoft.com/office/drawing/2014/main" id="{2ED275B2-5E13-411D-AED2-D3F3715B18FD}"/>
              </a:ext>
            </a:extLst>
          </p:cNvPr>
          <p:cNvSpPr txBox="1">
            <a:spLocks noChangeArrowheads="1"/>
          </p:cNvSpPr>
          <p:nvPr/>
        </p:nvSpPr>
        <p:spPr bwMode="auto">
          <a:xfrm>
            <a:off x="8549495" y="3496634"/>
            <a:ext cx="333048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dirty="0">
                <a:latin typeface="Calibri" panose="020F0502020204030204" pitchFamily="34" charset="0"/>
              </a:rPr>
              <a:t>MUSHROOM SPORE ON A SHELF</a:t>
            </a:r>
          </a:p>
          <a:p>
            <a:pPr algn="ctr" eaLnBrk="1" hangingPunct="1"/>
            <a:r>
              <a:rPr lang="en-US" altLang="en-US" sz="2800" b="1" dirty="0">
                <a:solidFill>
                  <a:srgbClr val="00B050"/>
                </a:solidFill>
                <a:latin typeface="Calibri" panose="020F0502020204030204" pitchFamily="34" charset="0"/>
              </a:rPr>
              <a:t>LIFE</a:t>
            </a:r>
          </a:p>
        </p:txBody>
      </p:sp>
      <p:grpSp>
        <p:nvGrpSpPr>
          <p:cNvPr id="32" name="Group 31">
            <a:extLst>
              <a:ext uri="{FF2B5EF4-FFF2-40B4-BE49-F238E27FC236}">
                <a16:creationId xmlns:a16="http://schemas.microsoft.com/office/drawing/2014/main" id="{0288239C-707D-47E6-B61B-034C9CB3C9DB}"/>
              </a:ext>
            </a:extLst>
          </p:cNvPr>
          <p:cNvGrpSpPr/>
          <p:nvPr/>
        </p:nvGrpSpPr>
        <p:grpSpPr>
          <a:xfrm>
            <a:off x="9250024" y="2690926"/>
            <a:ext cx="2112962" cy="784561"/>
            <a:chOff x="6545616" y="3665343"/>
            <a:chExt cx="2112962" cy="784561"/>
          </a:xfrm>
        </p:grpSpPr>
        <p:sp>
          <p:nvSpPr>
            <p:cNvPr id="33" name="Rectangle 14">
              <a:extLst>
                <a:ext uri="{FF2B5EF4-FFF2-40B4-BE49-F238E27FC236}">
                  <a16:creationId xmlns:a16="http://schemas.microsoft.com/office/drawing/2014/main" id="{EA99B249-D339-4928-9080-514EFF43D59A}"/>
                </a:ext>
              </a:extLst>
            </p:cNvPr>
            <p:cNvSpPr>
              <a:spLocks noChangeArrowheads="1"/>
            </p:cNvSpPr>
            <p:nvPr/>
          </p:nvSpPr>
          <p:spPr bwMode="auto">
            <a:xfrm>
              <a:off x="6545616" y="4367287"/>
              <a:ext cx="1716782" cy="82617"/>
            </a:xfrm>
            <a:prstGeom prst="rect">
              <a:avLst/>
            </a:prstGeom>
            <a:solidFill>
              <a:srgbClr val="6633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34" name="Line 15">
              <a:extLst>
                <a:ext uri="{FF2B5EF4-FFF2-40B4-BE49-F238E27FC236}">
                  <a16:creationId xmlns:a16="http://schemas.microsoft.com/office/drawing/2014/main" id="{DC2AB392-B30D-4763-95A3-0CEEC5C455F1}"/>
                </a:ext>
              </a:extLst>
            </p:cNvPr>
            <p:cNvSpPr>
              <a:spLocks noChangeShapeType="1"/>
            </p:cNvSpPr>
            <p:nvPr/>
          </p:nvSpPr>
          <p:spPr bwMode="auto">
            <a:xfrm flipV="1">
              <a:off x="6545616" y="4160743"/>
              <a:ext cx="616281" cy="2065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16">
              <a:extLst>
                <a:ext uri="{FF2B5EF4-FFF2-40B4-BE49-F238E27FC236}">
                  <a16:creationId xmlns:a16="http://schemas.microsoft.com/office/drawing/2014/main" id="{2ADCE017-963F-46F8-A398-85BCC142C387}"/>
                </a:ext>
              </a:extLst>
            </p:cNvPr>
            <p:cNvSpPr>
              <a:spLocks noChangeShapeType="1"/>
            </p:cNvSpPr>
            <p:nvPr/>
          </p:nvSpPr>
          <p:spPr bwMode="auto">
            <a:xfrm flipV="1">
              <a:off x="8262398" y="4243360"/>
              <a:ext cx="396180" cy="1239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17">
              <a:extLst>
                <a:ext uri="{FF2B5EF4-FFF2-40B4-BE49-F238E27FC236}">
                  <a16:creationId xmlns:a16="http://schemas.microsoft.com/office/drawing/2014/main" id="{767C32A0-F7CD-4BA5-8262-B249F0710270}"/>
                </a:ext>
              </a:extLst>
            </p:cNvPr>
            <p:cNvSpPr>
              <a:spLocks noChangeShapeType="1"/>
            </p:cNvSpPr>
            <p:nvPr/>
          </p:nvSpPr>
          <p:spPr bwMode="auto">
            <a:xfrm flipV="1">
              <a:off x="8262398" y="4449904"/>
              <a:ext cx="3081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37" name="Object 36">
              <a:extLst>
                <a:ext uri="{FF2B5EF4-FFF2-40B4-BE49-F238E27FC236}">
                  <a16:creationId xmlns:a16="http://schemas.microsoft.com/office/drawing/2014/main" id="{082010B3-B984-4D1F-A843-996DC5496F49}"/>
                </a:ext>
              </a:extLst>
            </p:cNvPr>
            <p:cNvGraphicFramePr>
              <a:graphicFrameLocks noChangeAspect="1"/>
            </p:cNvGraphicFramePr>
            <p:nvPr>
              <p:extLst>
                <p:ext uri="{D42A27DB-BD31-4B8C-83A1-F6EECF244321}">
                  <p14:modId xmlns:p14="http://schemas.microsoft.com/office/powerpoint/2010/main" val="1196994910"/>
                </p:ext>
              </p:extLst>
            </p:nvPr>
          </p:nvGraphicFramePr>
          <p:xfrm>
            <a:off x="7268316" y="3665343"/>
            <a:ext cx="658737" cy="611002"/>
          </p:xfrm>
          <a:graphic>
            <a:graphicData uri="http://schemas.openxmlformats.org/presentationml/2006/ole">
              <mc:AlternateContent xmlns:mc="http://schemas.openxmlformats.org/markup-compatibility/2006">
                <mc:Choice xmlns:v="urn:schemas-microsoft-com:vml" Requires="v">
                  <p:oleObj r:id="rId5" imgW="875880" imgH="812520" progId="">
                    <p:embed/>
                  </p:oleObj>
                </mc:Choice>
                <mc:Fallback>
                  <p:oleObj r:id="rId5" imgW="875880" imgH="812520" progId="">
                    <p:embed/>
                    <p:pic>
                      <p:nvPicPr>
                        <p:cNvPr id="42" name="Object 41"/>
                        <p:cNvPicPr/>
                        <p:nvPr/>
                      </p:nvPicPr>
                      <p:blipFill>
                        <a:blip r:embed="rId6"/>
                        <a:stretch>
                          <a:fillRect/>
                        </a:stretch>
                      </p:blipFill>
                      <p:spPr>
                        <a:xfrm>
                          <a:off x="7268316" y="3665343"/>
                          <a:ext cx="658737" cy="611002"/>
                        </a:xfrm>
                        <a:prstGeom prst="rect">
                          <a:avLst/>
                        </a:prstGeom>
                      </p:spPr>
                    </p:pic>
                  </p:oleObj>
                </mc:Fallback>
              </mc:AlternateContent>
            </a:graphicData>
          </a:graphic>
        </p:graphicFrame>
      </p:grpSp>
      <p:graphicFrame>
        <p:nvGraphicFramePr>
          <p:cNvPr id="38" name="Object 37">
            <a:extLst>
              <a:ext uri="{FF2B5EF4-FFF2-40B4-BE49-F238E27FC236}">
                <a16:creationId xmlns:a16="http://schemas.microsoft.com/office/drawing/2014/main" id="{B54B1969-72FD-4535-B0A0-4A00BD795BA2}"/>
              </a:ext>
            </a:extLst>
          </p:cNvPr>
          <p:cNvGraphicFramePr>
            <a:graphicFrameLocks noChangeAspect="1"/>
          </p:cNvGraphicFramePr>
          <p:nvPr>
            <p:extLst>
              <p:ext uri="{D42A27DB-BD31-4B8C-83A1-F6EECF244321}">
                <p14:modId xmlns:p14="http://schemas.microsoft.com/office/powerpoint/2010/main" val="750058075"/>
              </p:ext>
            </p:extLst>
          </p:nvPr>
        </p:nvGraphicFramePr>
        <p:xfrm>
          <a:off x="9956288" y="2264549"/>
          <a:ext cx="654086" cy="1023786"/>
        </p:xfrm>
        <a:graphic>
          <a:graphicData uri="http://schemas.openxmlformats.org/presentationml/2006/ole">
            <mc:AlternateContent xmlns:mc="http://schemas.openxmlformats.org/markup-compatibility/2006">
              <mc:Choice xmlns:v="urn:schemas-microsoft-com:vml" Requires="v">
                <p:oleObj r:id="rId7" imgW="875880" imgH="1371240" progId="">
                  <p:embed/>
                </p:oleObj>
              </mc:Choice>
              <mc:Fallback>
                <p:oleObj r:id="rId7" imgW="875880" imgH="1371240" progId="">
                  <p:embed/>
                  <p:pic>
                    <p:nvPicPr>
                      <p:cNvPr id="4" name="Object 3"/>
                      <p:cNvPicPr/>
                      <p:nvPr/>
                    </p:nvPicPr>
                    <p:blipFill>
                      <a:blip r:embed="rId8"/>
                      <a:stretch>
                        <a:fillRect/>
                      </a:stretch>
                    </p:blipFill>
                    <p:spPr>
                      <a:xfrm>
                        <a:off x="9956288" y="2264549"/>
                        <a:ext cx="654086" cy="1023786"/>
                      </a:xfrm>
                      <a:prstGeom prst="rect">
                        <a:avLst/>
                      </a:prstGeom>
                    </p:spPr>
                  </p:pic>
                </p:oleObj>
              </mc:Fallback>
            </mc:AlternateContent>
          </a:graphicData>
        </a:graphic>
      </p:graphicFrame>
      <p:sp>
        <p:nvSpPr>
          <p:cNvPr id="39" name="Rectangle 38">
            <a:extLst>
              <a:ext uri="{FF2B5EF4-FFF2-40B4-BE49-F238E27FC236}">
                <a16:creationId xmlns:a16="http://schemas.microsoft.com/office/drawing/2014/main" id="{6D85392C-E338-4637-B347-D21D5866D8F1}"/>
              </a:ext>
            </a:extLst>
          </p:cNvPr>
          <p:cNvSpPr/>
          <p:nvPr/>
        </p:nvSpPr>
        <p:spPr>
          <a:xfrm>
            <a:off x="4428099" y="2408872"/>
            <a:ext cx="3488199" cy="707886"/>
          </a:xfrm>
          <a:prstGeom prst="rect">
            <a:avLst/>
          </a:prstGeom>
        </p:spPr>
        <p:txBody>
          <a:bodyPr wrap="none">
            <a:spAutoFit/>
          </a:bodyPr>
          <a:lstStyle/>
          <a:p>
            <a:pPr algn="ctr" eaLnBrk="1" hangingPunct="1"/>
            <a:r>
              <a:rPr lang="en-US" altLang="en-US" sz="4000" b="1" dirty="0">
                <a:latin typeface="Calibri" panose="020F0502020204030204" pitchFamily="34" charset="0"/>
              </a:rPr>
              <a:t>A DARK CLOSET</a:t>
            </a:r>
          </a:p>
        </p:txBody>
      </p:sp>
    </p:spTree>
    <p:extLst>
      <p:ext uri="{BB962C8B-B14F-4D97-AF65-F5344CB8AC3E}">
        <p14:creationId xmlns:p14="http://schemas.microsoft.com/office/powerpoint/2010/main" val="1530957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
            <a:extLst>
              <a:ext uri="{FF2B5EF4-FFF2-40B4-BE49-F238E27FC236}">
                <a16:creationId xmlns:a16="http://schemas.microsoft.com/office/drawing/2014/main" id="{3B6898A7-6248-47A9-A10A-944753913F58}"/>
              </a:ext>
            </a:extLst>
          </p:cNvPr>
          <p:cNvSpPr>
            <a:spLocks noChangeArrowheads="1"/>
          </p:cNvSpPr>
          <p:nvPr/>
        </p:nvSpPr>
        <p:spPr bwMode="auto">
          <a:xfrm>
            <a:off x="7654178" y="1447800"/>
            <a:ext cx="4216040" cy="5105422"/>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latin typeface="Calibri" panose="020F0502020204030204" pitchFamily="34" charset="0"/>
            </a:endParaRPr>
          </a:p>
        </p:txBody>
      </p:sp>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9</a:t>
            </a:fld>
            <a:endParaRPr lang="en-US" dirty="0"/>
          </a:p>
        </p:txBody>
      </p:sp>
      <p:sp>
        <p:nvSpPr>
          <p:cNvPr id="5" name="Text Box 6">
            <a:extLst>
              <a:ext uri="{FF2B5EF4-FFF2-40B4-BE49-F238E27FC236}">
                <a16:creationId xmlns:a16="http://schemas.microsoft.com/office/drawing/2014/main" id="{0C41A6CA-A4A8-41C2-8CB8-B11989B1B96E}"/>
              </a:ext>
            </a:extLst>
          </p:cNvPr>
          <p:cNvSpPr txBox="1">
            <a:spLocks noChangeArrowheads="1"/>
          </p:cNvSpPr>
          <p:nvPr/>
        </p:nvSpPr>
        <p:spPr bwMode="auto">
          <a:xfrm>
            <a:off x="1" y="508216"/>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dirty="0">
                <a:solidFill>
                  <a:schemeClr val="bg1"/>
                </a:solidFill>
                <a:latin typeface="Calibri" panose="020F0502020204030204" pitchFamily="34" charset="0"/>
              </a:rPr>
              <a:t>STANDARD OF VALUE = Life of the Organism</a:t>
            </a:r>
          </a:p>
          <a:p>
            <a:pPr algn="ctr" eaLnBrk="1" hangingPunct="1"/>
            <a:r>
              <a:rPr lang="en-US" altLang="en-US" sz="2400" b="1" dirty="0">
                <a:solidFill>
                  <a:schemeClr val="bg1"/>
                </a:solidFill>
                <a:latin typeface="Calibri" panose="020F0502020204030204" pitchFamily="34" charset="0"/>
              </a:rPr>
              <a:t>MORAL CODE = Meeting the needs of the organism</a:t>
            </a:r>
          </a:p>
        </p:txBody>
      </p:sp>
      <p:grpSp>
        <p:nvGrpSpPr>
          <p:cNvPr id="6" name="Group 5">
            <a:extLst>
              <a:ext uri="{FF2B5EF4-FFF2-40B4-BE49-F238E27FC236}">
                <a16:creationId xmlns:a16="http://schemas.microsoft.com/office/drawing/2014/main" id="{80121F7D-C12C-4AE8-9F08-0D51E0CF327E}"/>
              </a:ext>
            </a:extLst>
          </p:cNvPr>
          <p:cNvGrpSpPr/>
          <p:nvPr/>
        </p:nvGrpSpPr>
        <p:grpSpPr>
          <a:xfrm>
            <a:off x="7772441" y="1600200"/>
            <a:ext cx="3436815" cy="1374203"/>
            <a:chOff x="756448" y="1892889"/>
            <a:chExt cx="3436815" cy="1374203"/>
          </a:xfrm>
        </p:grpSpPr>
        <p:grpSp>
          <p:nvGrpSpPr>
            <p:cNvPr id="7" name="Group 2">
              <a:extLst>
                <a:ext uri="{FF2B5EF4-FFF2-40B4-BE49-F238E27FC236}">
                  <a16:creationId xmlns:a16="http://schemas.microsoft.com/office/drawing/2014/main" id="{5DCC7D66-1F47-40FB-9BCD-C92FD2A50E8E}"/>
                </a:ext>
              </a:extLst>
            </p:cNvPr>
            <p:cNvGrpSpPr>
              <a:grpSpLocks/>
            </p:cNvGrpSpPr>
            <p:nvPr/>
          </p:nvGrpSpPr>
          <p:grpSpPr bwMode="auto">
            <a:xfrm>
              <a:off x="756448" y="1947879"/>
              <a:ext cx="1371600" cy="1319213"/>
              <a:chOff x="1302" y="864"/>
              <a:chExt cx="864" cy="831"/>
            </a:xfrm>
          </p:grpSpPr>
          <p:pic>
            <p:nvPicPr>
              <p:cNvPr id="17" name="Picture 3">
                <a:extLst>
                  <a:ext uri="{FF2B5EF4-FFF2-40B4-BE49-F238E27FC236}">
                    <a16:creationId xmlns:a16="http://schemas.microsoft.com/office/drawing/2014/main" id="{07F3DCDA-7AED-4FB8-A0D0-A1CD9626FD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2" y="864"/>
                <a:ext cx="864"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4">
                <a:extLst>
                  <a:ext uri="{FF2B5EF4-FFF2-40B4-BE49-F238E27FC236}">
                    <a16:creationId xmlns:a16="http://schemas.microsoft.com/office/drawing/2014/main" id="{7F09C738-660D-4D72-A032-D7CC9B25606E}"/>
                  </a:ext>
                </a:extLst>
              </p:cNvPr>
              <p:cNvSpPr txBox="1">
                <a:spLocks noChangeArrowheads="1"/>
              </p:cNvSpPr>
              <p:nvPr/>
            </p:nvSpPr>
            <p:spPr bwMode="auto">
              <a:xfrm>
                <a:off x="1352" y="1501"/>
                <a:ext cx="467" cy="194"/>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1400" b="1" dirty="0">
                    <a:effectLst>
                      <a:outerShdw blurRad="38100" dist="38100" dir="2700000" algn="tl">
                        <a:srgbClr val="C0C0C0"/>
                      </a:outerShdw>
                    </a:effectLst>
                    <a:latin typeface="Calibri" pitchFamily="34" charset="0"/>
                    <a:cs typeface="+mn-cs"/>
                  </a:rPr>
                  <a:t>TURTLE</a:t>
                </a:r>
              </a:p>
            </p:txBody>
          </p:sp>
        </p:grpSp>
        <p:sp>
          <p:nvSpPr>
            <p:cNvPr id="8" name="Text Box 15">
              <a:extLst>
                <a:ext uri="{FF2B5EF4-FFF2-40B4-BE49-F238E27FC236}">
                  <a16:creationId xmlns:a16="http://schemas.microsoft.com/office/drawing/2014/main" id="{914DD8D7-2DA8-4A66-A2C8-6D731B29CD5C}"/>
                </a:ext>
              </a:extLst>
            </p:cNvPr>
            <p:cNvSpPr txBox="1">
              <a:spLocks noChangeArrowheads="1"/>
            </p:cNvSpPr>
            <p:nvPr/>
          </p:nvSpPr>
          <p:spPr bwMode="auto">
            <a:xfrm>
              <a:off x="3409079" y="1969089"/>
              <a:ext cx="657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libri" panose="020F0502020204030204" pitchFamily="34" charset="0"/>
                </a:rPr>
                <a:t>Food</a:t>
              </a:r>
            </a:p>
          </p:txBody>
        </p:sp>
        <p:sp>
          <p:nvSpPr>
            <p:cNvPr id="9" name="Text Box 16">
              <a:extLst>
                <a:ext uri="{FF2B5EF4-FFF2-40B4-BE49-F238E27FC236}">
                  <a16:creationId xmlns:a16="http://schemas.microsoft.com/office/drawing/2014/main" id="{35006CFB-C051-4AC2-A7D1-B2CC1189276F}"/>
                </a:ext>
              </a:extLst>
            </p:cNvPr>
            <p:cNvSpPr txBox="1">
              <a:spLocks noChangeArrowheads="1"/>
            </p:cNvSpPr>
            <p:nvPr/>
          </p:nvSpPr>
          <p:spPr bwMode="auto">
            <a:xfrm>
              <a:off x="3421738" y="2364377"/>
              <a:ext cx="771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libri" panose="020F0502020204030204" pitchFamily="34" charset="0"/>
                </a:rPr>
                <a:t>Water</a:t>
              </a:r>
            </a:p>
          </p:txBody>
        </p:sp>
        <p:sp>
          <p:nvSpPr>
            <p:cNvPr id="11" name="Text Box 17">
              <a:extLst>
                <a:ext uri="{FF2B5EF4-FFF2-40B4-BE49-F238E27FC236}">
                  <a16:creationId xmlns:a16="http://schemas.microsoft.com/office/drawing/2014/main" id="{3A0874DC-32EA-491F-B6F4-E8ABC026FE2F}"/>
                </a:ext>
              </a:extLst>
            </p:cNvPr>
            <p:cNvSpPr txBox="1">
              <a:spLocks noChangeArrowheads="1"/>
            </p:cNvSpPr>
            <p:nvPr/>
          </p:nvSpPr>
          <p:spPr bwMode="auto">
            <a:xfrm>
              <a:off x="3396379" y="2807289"/>
              <a:ext cx="644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libri" panose="020F0502020204030204" pitchFamily="34" charset="0"/>
                </a:rPr>
                <a:t>Shell</a:t>
              </a:r>
            </a:p>
          </p:txBody>
        </p:sp>
        <p:grpSp>
          <p:nvGrpSpPr>
            <p:cNvPr id="12" name="Group 18">
              <a:extLst>
                <a:ext uri="{FF2B5EF4-FFF2-40B4-BE49-F238E27FC236}">
                  <a16:creationId xmlns:a16="http://schemas.microsoft.com/office/drawing/2014/main" id="{F131C849-EF6C-42FF-8701-184F47F344E8}"/>
                </a:ext>
              </a:extLst>
            </p:cNvPr>
            <p:cNvGrpSpPr>
              <a:grpSpLocks/>
            </p:cNvGrpSpPr>
            <p:nvPr/>
          </p:nvGrpSpPr>
          <p:grpSpPr bwMode="auto">
            <a:xfrm>
              <a:off x="2196310" y="1892889"/>
              <a:ext cx="1227138" cy="1295400"/>
              <a:chOff x="480" y="2064"/>
              <a:chExt cx="773" cy="816"/>
            </a:xfrm>
          </p:grpSpPr>
          <p:sp>
            <p:nvSpPr>
              <p:cNvPr id="13" name="AutoShape 19">
                <a:extLst>
                  <a:ext uri="{FF2B5EF4-FFF2-40B4-BE49-F238E27FC236}">
                    <a16:creationId xmlns:a16="http://schemas.microsoft.com/office/drawing/2014/main" id="{BA430173-D067-40A3-8F01-F0D881A36111}"/>
                  </a:ext>
                </a:extLst>
              </p:cNvPr>
              <p:cNvSpPr>
                <a:spLocks/>
              </p:cNvSpPr>
              <p:nvPr/>
            </p:nvSpPr>
            <p:spPr bwMode="auto">
              <a:xfrm flipH="1">
                <a:off x="1109" y="2064"/>
                <a:ext cx="144" cy="816"/>
              </a:xfrm>
              <a:prstGeom prst="rightBrace">
                <a:avLst>
                  <a:gd name="adj1" fmla="val 4722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nvGrpSpPr>
              <p:cNvPr id="14" name="Group 20">
                <a:extLst>
                  <a:ext uri="{FF2B5EF4-FFF2-40B4-BE49-F238E27FC236}">
                    <a16:creationId xmlns:a16="http://schemas.microsoft.com/office/drawing/2014/main" id="{DA4DF2A4-6EEA-4037-B193-7E33B9080447}"/>
                  </a:ext>
                </a:extLst>
              </p:cNvPr>
              <p:cNvGrpSpPr>
                <a:grpSpLocks/>
              </p:cNvGrpSpPr>
              <p:nvPr/>
            </p:nvGrpSpPr>
            <p:grpSpPr bwMode="auto">
              <a:xfrm>
                <a:off x="480" y="2179"/>
                <a:ext cx="547" cy="582"/>
                <a:chOff x="672" y="2303"/>
                <a:chExt cx="547" cy="582"/>
              </a:xfrm>
            </p:grpSpPr>
            <p:sp>
              <p:nvSpPr>
                <p:cNvPr id="15" name="Text Box 21">
                  <a:extLst>
                    <a:ext uri="{FF2B5EF4-FFF2-40B4-BE49-F238E27FC236}">
                      <a16:creationId xmlns:a16="http://schemas.microsoft.com/office/drawing/2014/main" id="{6E93B97D-E9C3-4356-9E2B-1EF8DD9B1C33}"/>
                    </a:ext>
                  </a:extLst>
                </p:cNvPr>
                <p:cNvSpPr txBox="1">
                  <a:spLocks noChangeArrowheads="1"/>
                </p:cNvSpPr>
                <p:nvPr/>
              </p:nvSpPr>
              <p:spPr bwMode="auto">
                <a:xfrm>
                  <a:off x="672" y="2303"/>
                  <a:ext cx="547"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latin typeface="Calibri" panose="020F0502020204030204" pitchFamily="34" charset="0"/>
                    </a:rPr>
                    <a:t>Values</a:t>
                  </a:r>
                </a:p>
                <a:p>
                  <a:pPr eaLnBrk="1" hangingPunct="1"/>
                  <a:endParaRPr lang="en-US" altLang="en-US" b="1" dirty="0">
                    <a:latin typeface="Calibri" panose="020F0502020204030204" pitchFamily="34" charset="0"/>
                  </a:endParaRPr>
                </a:p>
                <a:p>
                  <a:pPr eaLnBrk="1" hangingPunct="1"/>
                  <a:r>
                    <a:rPr lang="en-US" altLang="en-US" b="1" dirty="0">
                      <a:latin typeface="Calibri" panose="020F0502020204030204" pitchFamily="34" charset="0"/>
                    </a:rPr>
                    <a:t>Virtues</a:t>
                  </a:r>
                </a:p>
              </p:txBody>
            </p:sp>
            <p:sp>
              <p:nvSpPr>
                <p:cNvPr id="16" name="Line 22">
                  <a:extLst>
                    <a:ext uri="{FF2B5EF4-FFF2-40B4-BE49-F238E27FC236}">
                      <a16:creationId xmlns:a16="http://schemas.microsoft.com/office/drawing/2014/main" id="{DF7E25BE-4EA0-4905-A8F6-BA5922BD3FCB}"/>
                    </a:ext>
                  </a:extLst>
                </p:cNvPr>
                <p:cNvSpPr>
                  <a:spLocks noChangeShapeType="1"/>
                </p:cNvSpPr>
                <p:nvPr/>
              </p:nvSpPr>
              <p:spPr bwMode="auto">
                <a:xfrm>
                  <a:off x="720" y="2592"/>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sp>
        <p:nvSpPr>
          <p:cNvPr id="19" name="Text Box 14">
            <a:extLst>
              <a:ext uri="{FF2B5EF4-FFF2-40B4-BE49-F238E27FC236}">
                <a16:creationId xmlns:a16="http://schemas.microsoft.com/office/drawing/2014/main" id="{88986511-57E9-49F6-A80D-828B5085ED16}"/>
              </a:ext>
            </a:extLst>
          </p:cNvPr>
          <p:cNvSpPr txBox="1">
            <a:spLocks noChangeArrowheads="1"/>
          </p:cNvSpPr>
          <p:nvPr/>
        </p:nvSpPr>
        <p:spPr bwMode="auto">
          <a:xfrm>
            <a:off x="0" y="10180"/>
            <a:ext cx="1219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dirty="0">
                <a:solidFill>
                  <a:srgbClr val="FFFF00"/>
                </a:solidFill>
                <a:latin typeface="Calibri" panose="020F0502020204030204" pitchFamily="34" charset="0"/>
              </a:rPr>
              <a:t>Continually Confronted With Life or Death Alternatives</a:t>
            </a:r>
          </a:p>
        </p:txBody>
      </p:sp>
      <p:grpSp>
        <p:nvGrpSpPr>
          <p:cNvPr id="20" name="Group 19">
            <a:extLst>
              <a:ext uri="{FF2B5EF4-FFF2-40B4-BE49-F238E27FC236}">
                <a16:creationId xmlns:a16="http://schemas.microsoft.com/office/drawing/2014/main" id="{1BD2E283-624A-457C-9AA0-40548431DB8F}"/>
              </a:ext>
            </a:extLst>
          </p:cNvPr>
          <p:cNvGrpSpPr/>
          <p:nvPr/>
        </p:nvGrpSpPr>
        <p:grpSpPr>
          <a:xfrm>
            <a:off x="7925582" y="3187379"/>
            <a:ext cx="3456793" cy="1692275"/>
            <a:chOff x="2523331" y="3505707"/>
            <a:chExt cx="3456793" cy="1692275"/>
          </a:xfrm>
        </p:grpSpPr>
        <p:grpSp>
          <p:nvGrpSpPr>
            <p:cNvPr id="21" name="Group 7">
              <a:extLst>
                <a:ext uri="{FF2B5EF4-FFF2-40B4-BE49-F238E27FC236}">
                  <a16:creationId xmlns:a16="http://schemas.microsoft.com/office/drawing/2014/main" id="{B2B88FFF-0952-44C2-BA9D-7980D44DD9A5}"/>
                </a:ext>
              </a:extLst>
            </p:cNvPr>
            <p:cNvGrpSpPr>
              <a:grpSpLocks/>
            </p:cNvGrpSpPr>
            <p:nvPr/>
          </p:nvGrpSpPr>
          <p:grpSpPr bwMode="auto">
            <a:xfrm>
              <a:off x="2523331" y="3505707"/>
              <a:ext cx="811213" cy="1692275"/>
              <a:chOff x="3846" y="624"/>
              <a:chExt cx="511" cy="1066"/>
            </a:xfrm>
          </p:grpSpPr>
          <p:pic>
            <p:nvPicPr>
              <p:cNvPr id="29" name="Picture 8">
                <a:extLst>
                  <a:ext uri="{FF2B5EF4-FFF2-40B4-BE49-F238E27FC236}">
                    <a16:creationId xmlns:a16="http://schemas.microsoft.com/office/drawing/2014/main" id="{50830BAF-8A47-4CFB-BD47-1DEAA327F9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2" y="624"/>
                <a:ext cx="316"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9">
                <a:extLst>
                  <a:ext uri="{FF2B5EF4-FFF2-40B4-BE49-F238E27FC236}">
                    <a16:creationId xmlns:a16="http://schemas.microsoft.com/office/drawing/2014/main" id="{76F015C3-3BA2-426D-80B7-F7A0058D44BF}"/>
                  </a:ext>
                </a:extLst>
              </p:cNvPr>
              <p:cNvSpPr txBox="1">
                <a:spLocks noChangeArrowheads="1"/>
              </p:cNvSpPr>
              <p:nvPr/>
            </p:nvSpPr>
            <p:spPr bwMode="auto">
              <a:xfrm>
                <a:off x="3846" y="1496"/>
                <a:ext cx="511" cy="194"/>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1400" b="1" dirty="0">
                    <a:effectLst>
                      <a:outerShdw blurRad="38100" dist="38100" dir="2700000" algn="tl">
                        <a:srgbClr val="C0C0C0"/>
                      </a:outerShdw>
                    </a:effectLst>
                    <a:latin typeface="Calibri" pitchFamily="34" charset="0"/>
                    <a:cs typeface="+mn-cs"/>
                  </a:rPr>
                  <a:t>FLOWER</a:t>
                </a:r>
              </a:p>
            </p:txBody>
          </p:sp>
        </p:grpSp>
        <p:sp>
          <p:nvSpPr>
            <p:cNvPr id="22" name="Text Box 11">
              <a:extLst>
                <a:ext uri="{FF2B5EF4-FFF2-40B4-BE49-F238E27FC236}">
                  <a16:creationId xmlns:a16="http://schemas.microsoft.com/office/drawing/2014/main" id="{37B463A1-C5B7-404A-8432-C0D96910CF5B}"/>
                </a:ext>
              </a:extLst>
            </p:cNvPr>
            <p:cNvSpPr txBox="1">
              <a:spLocks noChangeArrowheads="1"/>
            </p:cNvSpPr>
            <p:nvPr/>
          </p:nvSpPr>
          <p:spPr bwMode="auto">
            <a:xfrm>
              <a:off x="4960949" y="3733800"/>
              <a:ext cx="1019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libri" panose="020F0502020204030204" pitchFamily="34" charset="0"/>
                </a:rPr>
                <a:t>Minerals</a:t>
              </a:r>
            </a:p>
          </p:txBody>
        </p:sp>
        <p:sp>
          <p:nvSpPr>
            <p:cNvPr id="23" name="Text Box 12">
              <a:extLst>
                <a:ext uri="{FF2B5EF4-FFF2-40B4-BE49-F238E27FC236}">
                  <a16:creationId xmlns:a16="http://schemas.microsoft.com/office/drawing/2014/main" id="{FAC3A58D-5C5C-46F2-850C-1323701150E5}"/>
                </a:ext>
              </a:extLst>
            </p:cNvPr>
            <p:cNvSpPr txBox="1">
              <a:spLocks noChangeArrowheads="1"/>
            </p:cNvSpPr>
            <p:nvPr/>
          </p:nvSpPr>
          <p:spPr bwMode="auto">
            <a:xfrm>
              <a:off x="4971063" y="4166240"/>
              <a:ext cx="771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libri" panose="020F0502020204030204" pitchFamily="34" charset="0"/>
                </a:rPr>
                <a:t>Water</a:t>
              </a:r>
            </a:p>
          </p:txBody>
        </p:sp>
        <p:sp>
          <p:nvSpPr>
            <p:cNvPr id="24" name="Text Box 13">
              <a:extLst>
                <a:ext uri="{FF2B5EF4-FFF2-40B4-BE49-F238E27FC236}">
                  <a16:creationId xmlns:a16="http://schemas.microsoft.com/office/drawing/2014/main" id="{565916CF-86C0-453F-B9A2-C53E9E8FD68F}"/>
                </a:ext>
              </a:extLst>
            </p:cNvPr>
            <p:cNvSpPr txBox="1">
              <a:spLocks noChangeArrowheads="1"/>
            </p:cNvSpPr>
            <p:nvPr/>
          </p:nvSpPr>
          <p:spPr bwMode="auto">
            <a:xfrm>
              <a:off x="4970474" y="4572000"/>
              <a:ext cx="962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libri" panose="020F0502020204030204" pitchFamily="34" charset="0"/>
                </a:rPr>
                <a:t>Sunlight</a:t>
              </a:r>
            </a:p>
          </p:txBody>
        </p:sp>
        <p:grpSp>
          <p:nvGrpSpPr>
            <p:cNvPr id="25" name="Group 25">
              <a:extLst>
                <a:ext uri="{FF2B5EF4-FFF2-40B4-BE49-F238E27FC236}">
                  <a16:creationId xmlns:a16="http://schemas.microsoft.com/office/drawing/2014/main" id="{C3BE18E1-A438-40C7-973E-CD0E630DE61F}"/>
                </a:ext>
              </a:extLst>
            </p:cNvPr>
            <p:cNvGrpSpPr>
              <a:grpSpLocks/>
            </p:cNvGrpSpPr>
            <p:nvPr/>
          </p:nvGrpSpPr>
          <p:grpSpPr bwMode="auto">
            <a:xfrm>
              <a:off x="3821114" y="3952876"/>
              <a:ext cx="868362" cy="923925"/>
              <a:chOff x="-1904" y="3093"/>
              <a:chExt cx="547" cy="582"/>
            </a:xfrm>
          </p:grpSpPr>
          <p:sp>
            <p:nvSpPr>
              <p:cNvPr id="27" name="Text Box 26">
                <a:extLst>
                  <a:ext uri="{FF2B5EF4-FFF2-40B4-BE49-F238E27FC236}">
                    <a16:creationId xmlns:a16="http://schemas.microsoft.com/office/drawing/2014/main" id="{FD59D1FB-5E1C-42F5-86E9-D54B026EE1BE}"/>
                  </a:ext>
                </a:extLst>
              </p:cNvPr>
              <p:cNvSpPr txBox="1">
                <a:spLocks noChangeArrowheads="1"/>
              </p:cNvSpPr>
              <p:nvPr/>
            </p:nvSpPr>
            <p:spPr bwMode="auto">
              <a:xfrm>
                <a:off x="-1904" y="3093"/>
                <a:ext cx="547"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latin typeface="Calibri" panose="020F0502020204030204" pitchFamily="34" charset="0"/>
                  </a:rPr>
                  <a:t>Values</a:t>
                </a:r>
              </a:p>
              <a:p>
                <a:pPr eaLnBrk="1" hangingPunct="1"/>
                <a:endParaRPr lang="en-US" altLang="en-US" b="1" dirty="0">
                  <a:latin typeface="Calibri" panose="020F0502020204030204" pitchFamily="34" charset="0"/>
                </a:endParaRPr>
              </a:p>
              <a:p>
                <a:pPr eaLnBrk="1" hangingPunct="1"/>
                <a:r>
                  <a:rPr lang="en-US" altLang="en-US" b="1" dirty="0">
                    <a:latin typeface="Calibri" panose="020F0502020204030204" pitchFamily="34" charset="0"/>
                  </a:rPr>
                  <a:t>Virtues</a:t>
                </a:r>
              </a:p>
            </p:txBody>
          </p:sp>
          <p:sp>
            <p:nvSpPr>
              <p:cNvPr id="28" name="Line 27">
                <a:extLst>
                  <a:ext uri="{FF2B5EF4-FFF2-40B4-BE49-F238E27FC236}">
                    <a16:creationId xmlns:a16="http://schemas.microsoft.com/office/drawing/2014/main" id="{DA32104F-37AD-4DFB-8BA1-D6ABFBC30667}"/>
                  </a:ext>
                </a:extLst>
              </p:cNvPr>
              <p:cNvSpPr>
                <a:spLocks noChangeShapeType="1"/>
              </p:cNvSpPr>
              <p:nvPr/>
            </p:nvSpPr>
            <p:spPr bwMode="auto">
              <a:xfrm>
                <a:off x="-1852" y="3387"/>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 name="AutoShape 19">
              <a:extLst>
                <a:ext uri="{FF2B5EF4-FFF2-40B4-BE49-F238E27FC236}">
                  <a16:creationId xmlns:a16="http://schemas.microsoft.com/office/drawing/2014/main" id="{B04A9B27-F577-4050-860D-DB9B2D1EB7F6}"/>
                </a:ext>
              </a:extLst>
            </p:cNvPr>
            <p:cNvSpPr>
              <a:spLocks/>
            </p:cNvSpPr>
            <p:nvPr/>
          </p:nvSpPr>
          <p:spPr bwMode="auto">
            <a:xfrm flipH="1">
              <a:off x="4808549" y="3766761"/>
              <a:ext cx="228600" cy="1295400"/>
            </a:xfrm>
            <a:prstGeom prst="rightBrace">
              <a:avLst>
                <a:gd name="adj1" fmla="val 4722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nvGrpSpPr>
          <p:cNvPr id="31" name="Group 30">
            <a:extLst>
              <a:ext uri="{FF2B5EF4-FFF2-40B4-BE49-F238E27FC236}">
                <a16:creationId xmlns:a16="http://schemas.microsoft.com/office/drawing/2014/main" id="{BF12B28B-BE9E-45AF-BF35-0ACAAFBED37C}"/>
              </a:ext>
            </a:extLst>
          </p:cNvPr>
          <p:cNvGrpSpPr/>
          <p:nvPr/>
        </p:nvGrpSpPr>
        <p:grpSpPr>
          <a:xfrm>
            <a:off x="7757839" y="5171754"/>
            <a:ext cx="4112379" cy="1331563"/>
            <a:chOff x="2347639" y="5459445"/>
            <a:chExt cx="4112379" cy="1331563"/>
          </a:xfrm>
        </p:grpSpPr>
        <p:graphicFrame>
          <p:nvGraphicFramePr>
            <p:cNvPr id="32" name="Object 31">
              <a:extLst>
                <a:ext uri="{FF2B5EF4-FFF2-40B4-BE49-F238E27FC236}">
                  <a16:creationId xmlns:a16="http://schemas.microsoft.com/office/drawing/2014/main" id="{7CE2B22F-988A-492C-8C72-FE7D9790E0B2}"/>
                </a:ext>
              </a:extLst>
            </p:cNvPr>
            <p:cNvGraphicFramePr>
              <a:graphicFrameLocks noChangeAspect="1"/>
            </p:cNvGraphicFramePr>
            <p:nvPr>
              <p:extLst>
                <p:ext uri="{D42A27DB-BD31-4B8C-83A1-F6EECF244321}">
                  <p14:modId xmlns:p14="http://schemas.microsoft.com/office/powerpoint/2010/main" val="4166599958"/>
                </p:ext>
              </p:extLst>
            </p:nvPr>
          </p:nvGraphicFramePr>
          <p:xfrm>
            <a:off x="2584894" y="5459445"/>
            <a:ext cx="654086" cy="1023786"/>
          </p:xfrm>
          <a:graphic>
            <a:graphicData uri="http://schemas.openxmlformats.org/presentationml/2006/ole">
              <mc:AlternateContent xmlns:mc="http://schemas.openxmlformats.org/markup-compatibility/2006">
                <mc:Choice xmlns:v="urn:schemas-microsoft-com:vml" Requires="v">
                  <p:oleObj r:id="rId5" imgW="875880" imgH="1371240" progId="">
                    <p:embed/>
                  </p:oleObj>
                </mc:Choice>
                <mc:Fallback>
                  <p:oleObj r:id="rId5" imgW="875880" imgH="1371240" progId="">
                    <p:embed/>
                    <p:pic>
                      <p:nvPicPr>
                        <p:cNvPr id="35" name="Object 34"/>
                        <p:cNvPicPr/>
                        <p:nvPr/>
                      </p:nvPicPr>
                      <p:blipFill>
                        <a:blip r:embed="rId6"/>
                        <a:stretch>
                          <a:fillRect/>
                        </a:stretch>
                      </p:blipFill>
                      <p:spPr>
                        <a:xfrm>
                          <a:off x="2584894" y="5459445"/>
                          <a:ext cx="654086" cy="1023786"/>
                        </a:xfrm>
                        <a:prstGeom prst="rect">
                          <a:avLst/>
                        </a:prstGeom>
                      </p:spPr>
                    </p:pic>
                  </p:oleObj>
                </mc:Fallback>
              </mc:AlternateContent>
            </a:graphicData>
          </a:graphic>
        </p:graphicFrame>
        <p:sp>
          <p:nvSpPr>
            <p:cNvPr id="33" name="Text Box 4">
              <a:extLst>
                <a:ext uri="{FF2B5EF4-FFF2-40B4-BE49-F238E27FC236}">
                  <a16:creationId xmlns:a16="http://schemas.microsoft.com/office/drawing/2014/main" id="{1DB6269E-7E98-4426-AC8A-B2FAC4330876}"/>
                </a:ext>
              </a:extLst>
            </p:cNvPr>
            <p:cNvSpPr txBox="1">
              <a:spLocks noChangeArrowheads="1"/>
            </p:cNvSpPr>
            <p:nvPr/>
          </p:nvSpPr>
          <p:spPr bwMode="auto">
            <a:xfrm>
              <a:off x="2347639" y="6483231"/>
              <a:ext cx="1157561" cy="307777"/>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1400" b="1" dirty="0">
                  <a:effectLst>
                    <a:outerShdw blurRad="38100" dist="38100" dir="2700000" algn="tl">
                      <a:srgbClr val="C0C0C0"/>
                    </a:outerShdw>
                  </a:effectLst>
                  <a:latin typeface="Calibri" pitchFamily="34" charset="0"/>
                  <a:cs typeface="+mn-cs"/>
                </a:rPr>
                <a:t>MUSHROOM</a:t>
              </a:r>
            </a:p>
          </p:txBody>
        </p:sp>
        <p:sp>
          <p:nvSpPr>
            <p:cNvPr id="34" name="Text Box 26">
              <a:extLst>
                <a:ext uri="{FF2B5EF4-FFF2-40B4-BE49-F238E27FC236}">
                  <a16:creationId xmlns:a16="http://schemas.microsoft.com/office/drawing/2014/main" id="{294DB608-C463-45CC-8E12-C25FA2FD082F}"/>
                </a:ext>
              </a:extLst>
            </p:cNvPr>
            <p:cNvSpPr txBox="1">
              <a:spLocks noChangeArrowheads="1"/>
            </p:cNvSpPr>
            <p:nvPr/>
          </p:nvSpPr>
          <p:spPr bwMode="auto">
            <a:xfrm>
              <a:off x="3797568" y="5688366"/>
              <a:ext cx="8683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latin typeface="Calibri" panose="020F0502020204030204" pitchFamily="34" charset="0"/>
                </a:rPr>
                <a:t>Values</a:t>
              </a:r>
            </a:p>
            <a:p>
              <a:pPr eaLnBrk="1" hangingPunct="1"/>
              <a:endParaRPr lang="en-US" altLang="en-US" b="1" dirty="0">
                <a:latin typeface="Calibri" panose="020F0502020204030204" pitchFamily="34" charset="0"/>
              </a:endParaRPr>
            </a:p>
            <a:p>
              <a:pPr eaLnBrk="1" hangingPunct="1"/>
              <a:r>
                <a:rPr lang="en-US" altLang="en-US" b="1" dirty="0">
                  <a:latin typeface="Calibri" panose="020F0502020204030204" pitchFamily="34" charset="0"/>
                </a:rPr>
                <a:t>Virtues</a:t>
              </a:r>
            </a:p>
          </p:txBody>
        </p:sp>
        <p:sp>
          <p:nvSpPr>
            <p:cNvPr id="35" name="Line 27">
              <a:extLst>
                <a:ext uri="{FF2B5EF4-FFF2-40B4-BE49-F238E27FC236}">
                  <a16:creationId xmlns:a16="http://schemas.microsoft.com/office/drawing/2014/main" id="{EBD0CC7D-78C3-4F4C-B277-F740C0DB4859}"/>
                </a:ext>
              </a:extLst>
            </p:cNvPr>
            <p:cNvSpPr>
              <a:spLocks noChangeShapeType="1"/>
            </p:cNvSpPr>
            <p:nvPr/>
          </p:nvSpPr>
          <p:spPr bwMode="auto">
            <a:xfrm>
              <a:off x="3878303" y="6155091"/>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Text Box 11">
              <a:extLst>
                <a:ext uri="{FF2B5EF4-FFF2-40B4-BE49-F238E27FC236}">
                  <a16:creationId xmlns:a16="http://schemas.microsoft.com/office/drawing/2014/main" id="{C7A809AB-D11C-4BF5-970D-2CC9B85235B0}"/>
                </a:ext>
              </a:extLst>
            </p:cNvPr>
            <p:cNvSpPr txBox="1">
              <a:spLocks noChangeArrowheads="1"/>
            </p:cNvSpPr>
            <p:nvPr/>
          </p:nvSpPr>
          <p:spPr bwMode="auto">
            <a:xfrm>
              <a:off x="4965081" y="5460087"/>
              <a:ext cx="1019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libri" panose="020F0502020204030204" pitchFamily="34" charset="0"/>
                </a:rPr>
                <a:t>Minerals</a:t>
              </a:r>
            </a:p>
          </p:txBody>
        </p:sp>
        <p:sp>
          <p:nvSpPr>
            <p:cNvPr id="37" name="Text Box 12">
              <a:extLst>
                <a:ext uri="{FF2B5EF4-FFF2-40B4-BE49-F238E27FC236}">
                  <a16:creationId xmlns:a16="http://schemas.microsoft.com/office/drawing/2014/main" id="{C9EF2662-8E74-4F9A-BD90-851A2C7921EE}"/>
                </a:ext>
              </a:extLst>
            </p:cNvPr>
            <p:cNvSpPr txBox="1">
              <a:spLocks noChangeArrowheads="1"/>
            </p:cNvSpPr>
            <p:nvPr/>
          </p:nvSpPr>
          <p:spPr bwMode="auto">
            <a:xfrm>
              <a:off x="4961659" y="5892526"/>
              <a:ext cx="14983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libri" panose="020F0502020204030204" pitchFamily="34" charset="0"/>
                </a:rPr>
                <a:t>Low Moisture</a:t>
              </a:r>
            </a:p>
          </p:txBody>
        </p:sp>
        <p:sp>
          <p:nvSpPr>
            <p:cNvPr id="38" name="Text Box 13">
              <a:extLst>
                <a:ext uri="{FF2B5EF4-FFF2-40B4-BE49-F238E27FC236}">
                  <a16:creationId xmlns:a16="http://schemas.microsoft.com/office/drawing/2014/main" id="{4D06871D-D1EE-4E3E-B4F7-3E437F43F429}"/>
                </a:ext>
              </a:extLst>
            </p:cNvPr>
            <p:cNvSpPr txBox="1">
              <a:spLocks noChangeArrowheads="1"/>
            </p:cNvSpPr>
            <p:nvPr/>
          </p:nvSpPr>
          <p:spPr bwMode="auto">
            <a:xfrm>
              <a:off x="4953000" y="6298565"/>
              <a:ext cx="12918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libri" panose="020F0502020204030204" pitchFamily="34" charset="0"/>
                </a:rPr>
                <a:t>No Sunlight</a:t>
              </a:r>
            </a:p>
          </p:txBody>
        </p:sp>
        <p:sp>
          <p:nvSpPr>
            <p:cNvPr id="39" name="AutoShape 19">
              <a:extLst>
                <a:ext uri="{FF2B5EF4-FFF2-40B4-BE49-F238E27FC236}">
                  <a16:creationId xmlns:a16="http://schemas.microsoft.com/office/drawing/2014/main" id="{E4D5E0A3-6C07-4B08-A7A0-0F575E4D1DF5}"/>
                </a:ext>
              </a:extLst>
            </p:cNvPr>
            <p:cNvSpPr>
              <a:spLocks/>
            </p:cNvSpPr>
            <p:nvPr/>
          </p:nvSpPr>
          <p:spPr bwMode="auto">
            <a:xfrm flipH="1">
              <a:off x="4724400" y="5469291"/>
              <a:ext cx="228600" cy="1295400"/>
            </a:xfrm>
            <a:prstGeom prst="rightBrace">
              <a:avLst>
                <a:gd name="adj1" fmla="val 4722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sp>
        <p:nvSpPr>
          <p:cNvPr id="41" name="Text Box 5">
            <a:extLst>
              <a:ext uri="{FF2B5EF4-FFF2-40B4-BE49-F238E27FC236}">
                <a16:creationId xmlns:a16="http://schemas.microsoft.com/office/drawing/2014/main" id="{C9E4178C-9ABB-41A4-9692-A5CB9C845F8D}"/>
              </a:ext>
            </a:extLst>
          </p:cNvPr>
          <p:cNvSpPr txBox="1">
            <a:spLocks noChangeArrowheads="1"/>
          </p:cNvSpPr>
          <p:nvPr/>
        </p:nvSpPr>
        <p:spPr bwMode="auto">
          <a:xfrm>
            <a:off x="186580" y="1802137"/>
            <a:ext cx="7138104" cy="3170099"/>
          </a:xfrm>
          <a:prstGeom prst="rect">
            <a:avLst/>
          </a:prstGeom>
          <a:noFill/>
          <a:ln w="9525">
            <a:noFill/>
            <a:miter lim="800000"/>
            <a:headEnd/>
            <a:tailEnd/>
          </a:ln>
          <a:effectLst/>
        </p:spPr>
        <p:txBody>
          <a:bodyPr wrap="square">
            <a:spAutoFit/>
          </a:bodyPr>
          <a:lstStyle/>
          <a:p>
            <a:pPr algn="just" eaLnBrk="0" fontAlgn="auto" hangingPunct="0">
              <a:spcBef>
                <a:spcPts val="0"/>
              </a:spcBef>
              <a:spcAft>
                <a:spcPts val="0"/>
              </a:spcAft>
              <a:defRPr/>
            </a:pPr>
            <a:r>
              <a:rPr lang="en-US" sz="2000" b="1" dirty="0">
                <a:solidFill>
                  <a:srgbClr val="00FF00"/>
                </a:solidFill>
                <a:latin typeface="Calibri" pitchFamily="34" charset="0"/>
                <a:cs typeface="+mn-cs"/>
              </a:rPr>
              <a:t>President Brigham Young: </a:t>
            </a:r>
            <a:r>
              <a:rPr lang="en-US" sz="2000" dirty="0">
                <a:solidFill>
                  <a:schemeClr val="bg1"/>
                </a:solidFill>
                <a:latin typeface="Calibri" pitchFamily="34" charset="0"/>
                <a:cs typeface="+mn-cs"/>
              </a:rPr>
              <a:t>“Many men and women who have obeyed the Gospel, and have not received from the Lord these striking testimonies, will say, </a:t>
            </a:r>
            <a:r>
              <a:rPr lang="en-US" sz="2000" dirty="0">
                <a:solidFill>
                  <a:srgbClr val="FFFF00"/>
                </a:solidFill>
                <a:latin typeface="Calibri" pitchFamily="34" charset="0"/>
                <a:cs typeface="+mn-cs"/>
              </a:rPr>
              <a:t>‘Well, I really do not know that I can tell whether the Gospel is true or not.’ </a:t>
            </a:r>
            <a:r>
              <a:rPr lang="en-US" sz="2000" dirty="0">
                <a:solidFill>
                  <a:schemeClr val="bg1"/>
                </a:solidFill>
                <a:latin typeface="Calibri" pitchFamily="34" charset="0"/>
                <a:cs typeface="+mn-cs"/>
              </a:rPr>
              <a:t>To all such I say, </a:t>
            </a:r>
            <a:r>
              <a:rPr lang="en-US" sz="2000" dirty="0">
                <a:solidFill>
                  <a:srgbClr val="00FF00"/>
                </a:solidFill>
                <a:latin typeface="Calibri" pitchFamily="34" charset="0"/>
                <a:cs typeface="+mn-cs"/>
              </a:rPr>
              <a:t>then you are no philosopher at all, </a:t>
            </a:r>
            <a:r>
              <a:rPr lang="en-US" sz="2000" dirty="0">
                <a:solidFill>
                  <a:schemeClr val="bg1"/>
                </a:solidFill>
                <a:latin typeface="Calibri" pitchFamily="34" charset="0"/>
                <a:cs typeface="+mn-cs"/>
              </a:rPr>
              <a:t>for upon the </a:t>
            </a:r>
            <a:r>
              <a:rPr lang="en-US" sz="2000" dirty="0">
                <a:solidFill>
                  <a:srgbClr val="00FF00"/>
                </a:solidFill>
                <a:latin typeface="Calibri" pitchFamily="34" charset="0"/>
                <a:cs typeface="+mn-cs"/>
              </a:rPr>
              <a:t>rational principles </a:t>
            </a:r>
            <a:r>
              <a:rPr lang="en-US" sz="2000" dirty="0">
                <a:solidFill>
                  <a:schemeClr val="bg1"/>
                </a:solidFill>
                <a:latin typeface="Calibri" pitchFamily="34" charset="0"/>
                <a:cs typeface="+mn-cs"/>
              </a:rPr>
              <a:t>of common philosophy you can tell whether it is true or not. </a:t>
            </a:r>
            <a:r>
              <a:rPr lang="en-US" sz="2000" dirty="0">
                <a:solidFill>
                  <a:srgbClr val="00FF00"/>
                </a:solidFill>
                <a:latin typeface="Calibri" pitchFamily="34" charset="0"/>
                <a:cs typeface="+mn-cs"/>
              </a:rPr>
              <a:t>Does it contain the seeds of life? </a:t>
            </a:r>
            <a:r>
              <a:rPr lang="en-US" sz="2000" dirty="0">
                <a:solidFill>
                  <a:schemeClr val="bg1"/>
                </a:solidFill>
                <a:latin typeface="Calibri" pitchFamily="34" charset="0"/>
                <a:cs typeface="+mn-cs"/>
              </a:rPr>
              <a:t>Does it promote the plants and yield the</a:t>
            </a:r>
            <a:r>
              <a:rPr lang="en-US" sz="2000" dirty="0">
                <a:solidFill>
                  <a:srgbClr val="00FF00"/>
                </a:solidFill>
                <a:latin typeface="Calibri" pitchFamily="34" charset="0"/>
                <a:cs typeface="+mn-cs"/>
              </a:rPr>
              <a:t> fruits of life, </a:t>
            </a:r>
            <a:r>
              <a:rPr lang="en-US" sz="2000" dirty="0">
                <a:solidFill>
                  <a:schemeClr val="bg1"/>
                </a:solidFill>
                <a:latin typeface="Calibri" pitchFamily="34" charset="0"/>
                <a:cs typeface="+mn-cs"/>
              </a:rPr>
              <a:t>or does it produce the plants and yield the </a:t>
            </a:r>
            <a:r>
              <a:rPr lang="en-US" sz="2000" dirty="0">
                <a:solidFill>
                  <a:srgbClr val="FF0000"/>
                </a:solidFill>
                <a:latin typeface="Calibri" pitchFamily="34" charset="0"/>
                <a:cs typeface="+mn-cs"/>
              </a:rPr>
              <a:t>fruits of death? </a:t>
            </a:r>
            <a:r>
              <a:rPr lang="en-US" sz="2000" dirty="0">
                <a:solidFill>
                  <a:schemeClr val="bg1"/>
                </a:solidFill>
                <a:latin typeface="Calibri" pitchFamily="34" charset="0"/>
                <a:cs typeface="+mn-cs"/>
              </a:rPr>
              <a:t>You can ask these questions and readily answer them for yourselves.” </a:t>
            </a:r>
            <a:r>
              <a:rPr lang="en-US" sz="1400" dirty="0">
                <a:solidFill>
                  <a:schemeClr val="bg1"/>
                </a:solidFill>
                <a:latin typeface="Calibri" pitchFamily="34" charset="0"/>
                <a:cs typeface="+mn-cs"/>
              </a:rPr>
              <a:t>(JD 14:112)</a:t>
            </a:r>
            <a:endParaRPr lang="en-US" sz="1400" dirty="0">
              <a:solidFill>
                <a:schemeClr val="bg1"/>
              </a:solidFill>
              <a:effectLst>
                <a:outerShdw blurRad="38100" dist="38100" dir="2700000" algn="tl">
                  <a:srgbClr val="FFFFFF"/>
                </a:outerShdw>
              </a:effectLst>
              <a:latin typeface="Calibri" pitchFamily="34" charset="0"/>
              <a:cs typeface="+mn-cs"/>
            </a:endParaRPr>
          </a:p>
        </p:txBody>
      </p:sp>
      <p:sp>
        <p:nvSpPr>
          <p:cNvPr id="42" name="TextBox 41">
            <a:extLst>
              <a:ext uri="{FF2B5EF4-FFF2-40B4-BE49-F238E27FC236}">
                <a16:creationId xmlns:a16="http://schemas.microsoft.com/office/drawing/2014/main" id="{53E4528D-8A4A-473E-A512-729917997250}"/>
              </a:ext>
            </a:extLst>
          </p:cNvPr>
          <p:cNvSpPr txBox="1"/>
          <p:nvPr/>
        </p:nvSpPr>
        <p:spPr>
          <a:xfrm>
            <a:off x="1" y="1295400"/>
            <a:ext cx="7467599" cy="584775"/>
          </a:xfrm>
          <a:prstGeom prst="rect">
            <a:avLst/>
          </a:prstGeom>
          <a:noFill/>
        </p:spPr>
        <p:txBody>
          <a:bodyPr wrap="square">
            <a:spAutoFit/>
          </a:bodyPr>
          <a:lstStyle/>
          <a:p>
            <a:pPr algn="ctr">
              <a:defRPr/>
            </a:pPr>
            <a:r>
              <a:rPr lang="en-US" sz="3200" dirty="0">
                <a:solidFill>
                  <a:srgbClr val="00FF00"/>
                </a:solidFill>
                <a:latin typeface="+mn-lt"/>
              </a:rPr>
              <a:t>Brigham Young’s Existential Proof</a:t>
            </a:r>
          </a:p>
        </p:txBody>
      </p:sp>
      <p:sp>
        <p:nvSpPr>
          <p:cNvPr id="43" name="Rectangle 42">
            <a:extLst>
              <a:ext uri="{FF2B5EF4-FFF2-40B4-BE49-F238E27FC236}">
                <a16:creationId xmlns:a16="http://schemas.microsoft.com/office/drawing/2014/main" id="{DF951AC7-7EE6-4847-80C0-51F4FC469AFE}"/>
              </a:ext>
            </a:extLst>
          </p:cNvPr>
          <p:cNvSpPr/>
          <p:nvPr/>
        </p:nvSpPr>
        <p:spPr>
          <a:xfrm>
            <a:off x="186580" y="5351370"/>
            <a:ext cx="7281019" cy="1323439"/>
          </a:xfrm>
          <a:prstGeom prst="rect">
            <a:avLst/>
          </a:prstGeom>
        </p:spPr>
        <p:txBody>
          <a:bodyPr wrap="square">
            <a:spAutoFit/>
          </a:bodyPr>
          <a:lstStyle/>
          <a:p>
            <a:r>
              <a:rPr lang="en-US" sz="2000" dirty="0">
                <a:solidFill>
                  <a:srgbClr val="00FF00"/>
                </a:solidFill>
                <a:latin typeface="+mn-lt"/>
              </a:rPr>
              <a:t>Matthew 7:18-20 </a:t>
            </a:r>
            <a:r>
              <a:rPr lang="en-US" sz="2000" dirty="0">
                <a:solidFill>
                  <a:schemeClr val="bg1"/>
                </a:solidFill>
                <a:latin typeface="+mn-lt"/>
              </a:rPr>
              <a:t>“A </a:t>
            </a:r>
            <a:r>
              <a:rPr lang="en-US" sz="2000" dirty="0">
                <a:solidFill>
                  <a:srgbClr val="00FF00"/>
                </a:solidFill>
                <a:latin typeface="+mn-lt"/>
              </a:rPr>
              <a:t>good tree </a:t>
            </a:r>
            <a:r>
              <a:rPr lang="en-US" sz="2000" dirty="0">
                <a:solidFill>
                  <a:schemeClr val="bg1"/>
                </a:solidFill>
                <a:latin typeface="+mn-lt"/>
              </a:rPr>
              <a:t>cannot bring forth </a:t>
            </a:r>
            <a:r>
              <a:rPr lang="en-US" sz="2000" dirty="0">
                <a:solidFill>
                  <a:srgbClr val="FF0000"/>
                </a:solidFill>
                <a:latin typeface="+mn-lt"/>
              </a:rPr>
              <a:t>evil fruit</a:t>
            </a:r>
            <a:r>
              <a:rPr lang="en-US" sz="2000" dirty="0">
                <a:solidFill>
                  <a:schemeClr val="bg1"/>
                </a:solidFill>
                <a:latin typeface="+mn-lt"/>
              </a:rPr>
              <a:t>, neither can a </a:t>
            </a:r>
            <a:r>
              <a:rPr lang="en-US" sz="2000" dirty="0">
                <a:solidFill>
                  <a:srgbClr val="FF0000"/>
                </a:solidFill>
                <a:latin typeface="+mn-lt"/>
              </a:rPr>
              <a:t>corrupt tree </a:t>
            </a:r>
            <a:r>
              <a:rPr lang="en-US" sz="2000" dirty="0">
                <a:solidFill>
                  <a:schemeClr val="bg1"/>
                </a:solidFill>
                <a:latin typeface="+mn-lt"/>
              </a:rPr>
              <a:t>bring forth </a:t>
            </a:r>
            <a:r>
              <a:rPr lang="en-US" sz="2000" dirty="0">
                <a:solidFill>
                  <a:srgbClr val="00FF00"/>
                </a:solidFill>
                <a:latin typeface="+mn-lt"/>
              </a:rPr>
              <a:t>good fruit</a:t>
            </a:r>
            <a:r>
              <a:rPr lang="en-US" sz="2000" dirty="0">
                <a:solidFill>
                  <a:schemeClr val="bg1"/>
                </a:solidFill>
                <a:latin typeface="+mn-lt"/>
              </a:rPr>
              <a:t>. Every tree that </a:t>
            </a:r>
            <a:r>
              <a:rPr lang="en-US" sz="2000" dirty="0" err="1">
                <a:solidFill>
                  <a:schemeClr val="bg1"/>
                </a:solidFill>
                <a:latin typeface="+mn-lt"/>
              </a:rPr>
              <a:t>bringeth</a:t>
            </a:r>
            <a:r>
              <a:rPr lang="en-US" sz="2000" dirty="0">
                <a:solidFill>
                  <a:schemeClr val="bg1"/>
                </a:solidFill>
                <a:latin typeface="+mn-lt"/>
              </a:rPr>
              <a:t> not forth good fruit is hewn down, and cast into the fire. </a:t>
            </a:r>
            <a:r>
              <a:rPr lang="en-US" sz="2000" dirty="0">
                <a:solidFill>
                  <a:srgbClr val="00FF00"/>
                </a:solidFill>
                <a:latin typeface="+mn-lt"/>
              </a:rPr>
              <a:t>Wherefore by their fruits ye shall know them</a:t>
            </a:r>
            <a:r>
              <a:rPr lang="en-US" sz="2000" dirty="0">
                <a:solidFill>
                  <a:schemeClr val="bg1"/>
                </a:solidFill>
                <a:latin typeface="+mn-lt"/>
              </a:rPr>
              <a:t>. </a:t>
            </a:r>
            <a:r>
              <a:rPr lang="en-US" sz="1400" dirty="0">
                <a:solidFill>
                  <a:schemeClr val="bg1"/>
                </a:solidFill>
                <a:latin typeface="+mn-lt"/>
              </a:rPr>
              <a:t>(see also Alma 41, 3 Nephi 27, Moroni 7, Mormon 3)</a:t>
            </a:r>
          </a:p>
        </p:txBody>
      </p:sp>
      <p:sp>
        <p:nvSpPr>
          <p:cNvPr id="44" name="TextBox 43">
            <a:extLst>
              <a:ext uri="{FF2B5EF4-FFF2-40B4-BE49-F238E27FC236}">
                <a16:creationId xmlns:a16="http://schemas.microsoft.com/office/drawing/2014/main" id="{F350F9A0-4000-403B-BDAC-CD10183A2FEC}"/>
              </a:ext>
            </a:extLst>
          </p:cNvPr>
          <p:cNvSpPr txBox="1"/>
          <p:nvPr/>
        </p:nvSpPr>
        <p:spPr>
          <a:xfrm>
            <a:off x="1" y="4876800"/>
            <a:ext cx="7467600" cy="584775"/>
          </a:xfrm>
          <a:prstGeom prst="rect">
            <a:avLst/>
          </a:prstGeom>
          <a:noFill/>
        </p:spPr>
        <p:txBody>
          <a:bodyPr wrap="square">
            <a:spAutoFit/>
          </a:bodyPr>
          <a:lstStyle/>
          <a:p>
            <a:pPr algn="ctr">
              <a:defRPr/>
            </a:pPr>
            <a:r>
              <a:rPr lang="en-US" sz="3200" dirty="0">
                <a:solidFill>
                  <a:srgbClr val="00FF00"/>
                </a:solidFill>
                <a:latin typeface="+mn-lt"/>
              </a:rPr>
              <a:t>Christ’s Existential Proof</a:t>
            </a:r>
          </a:p>
        </p:txBody>
      </p:sp>
    </p:spTree>
    <p:extLst>
      <p:ext uri="{BB962C8B-B14F-4D97-AF65-F5344CB8AC3E}">
        <p14:creationId xmlns:p14="http://schemas.microsoft.com/office/powerpoint/2010/main" val="324680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03ef5274-90b8-4b3f-8a76-b4c36a43e904}" enabled="1" method="Privileged" siteId="{61e6eeb3-5fd7-4aaa-ae3c-61e8deb09b79}" removed="0"/>
</clbl:labelList>
</file>

<file path=docProps/app.xml><?xml version="1.0" encoding="utf-8"?>
<Properties xmlns="http://schemas.openxmlformats.org/officeDocument/2006/extended-properties" xmlns:vt="http://schemas.openxmlformats.org/officeDocument/2006/docPropsVTypes">
  <TotalTime>15875</TotalTime>
  <Words>1548</Words>
  <Application>Microsoft Office PowerPoint</Application>
  <PresentationFormat>Widescreen</PresentationFormat>
  <Paragraphs>194</Paragraphs>
  <Slides>14</Slides>
  <Notes>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9" baseType="lpstr">
      <vt:lpstr>Arial</vt:lpstr>
      <vt:lpstr>Avenir LT Std 45 Book</vt:lpstr>
      <vt:lpstr>Calibri</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dc:creator>
  <cp:lastModifiedBy>Dale Eaton</cp:lastModifiedBy>
  <cp:revision>1199</cp:revision>
  <dcterms:created xsi:type="dcterms:W3CDTF">2010-04-18T05:26:50Z</dcterms:created>
  <dcterms:modified xsi:type="dcterms:W3CDTF">2022-12-28T00:19:44Z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dc3d3d8-6bdc-485e-b6f2-a0ac58658b4a_Enabled">
    <vt:lpwstr>True</vt:lpwstr>
  </property>
  <property fmtid="{D5CDD505-2E9C-101B-9397-08002B2CF9AE}" pid="3" name="MSIP_Label_bdc3d3d8-6bdc-485e-b6f2-a0ac58658b4a_SiteId">
    <vt:lpwstr>61e6eeb3-5fd7-4aaa-ae3c-61e8deb09b79</vt:lpwstr>
  </property>
  <property fmtid="{D5CDD505-2E9C-101B-9397-08002B2CF9AE}" pid="4" name="MSIP_Label_bdc3d3d8-6bdc-485e-b6f2-a0ac58658b4a_Owner">
    <vt:lpwstr>deaton@ldschurch.org</vt:lpwstr>
  </property>
  <property fmtid="{D5CDD505-2E9C-101B-9397-08002B2CF9AE}" pid="5" name="MSIP_Label_bdc3d3d8-6bdc-485e-b6f2-a0ac58658b4a_SetDate">
    <vt:lpwstr>2018-09-29T15:01:30.2848605Z</vt:lpwstr>
  </property>
  <property fmtid="{D5CDD505-2E9C-101B-9397-08002B2CF9AE}" pid="6" name="MSIP_Label_bdc3d3d8-6bdc-485e-b6f2-a0ac58658b4a_Name">
    <vt:lpwstr>Internal Use</vt:lpwstr>
  </property>
  <property fmtid="{D5CDD505-2E9C-101B-9397-08002B2CF9AE}" pid="7" name="MSIP_Label_bdc3d3d8-6bdc-485e-b6f2-a0ac58658b4a_Application">
    <vt:lpwstr>Microsoft Azure Information Protection</vt:lpwstr>
  </property>
  <property fmtid="{D5CDD505-2E9C-101B-9397-08002B2CF9AE}" pid="8" name="MSIP_Label_bdc3d3d8-6bdc-485e-b6f2-a0ac58658b4a_Extended_MSFT_Method">
    <vt:lpwstr>Automatic</vt:lpwstr>
  </property>
  <property fmtid="{D5CDD505-2E9C-101B-9397-08002B2CF9AE}" pid="9" name="MSIP_Label_03ef5274-90b8-4b3f-8a76-b4c36a43e904_Enabled">
    <vt:lpwstr>True</vt:lpwstr>
  </property>
  <property fmtid="{D5CDD505-2E9C-101B-9397-08002B2CF9AE}" pid="10" name="MSIP_Label_03ef5274-90b8-4b3f-8a76-b4c36a43e904_SiteId">
    <vt:lpwstr>61e6eeb3-5fd7-4aaa-ae3c-61e8deb09b79</vt:lpwstr>
  </property>
  <property fmtid="{D5CDD505-2E9C-101B-9397-08002B2CF9AE}" pid="11" name="MSIP_Label_03ef5274-90b8-4b3f-8a76-b4c36a43e904_Owner">
    <vt:lpwstr>deaton@ldschurch.org</vt:lpwstr>
  </property>
  <property fmtid="{D5CDD505-2E9C-101B-9397-08002B2CF9AE}" pid="12" name="MSIP_Label_03ef5274-90b8-4b3f-8a76-b4c36a43e904_SetDate">
    <vt:lpwstr>2018-09-29T15:01:30.2848605Z</vt:lpwstr>
  </property>
  <property fmtid="{D5CDD505-2E9C-101B-9397-08002B2CF9AE}" pid="13" name="MSIP_Label_03ef5274-90b8-4b3f-8a76-b4c36a43e904_Name">
    <vt:lpwstr>Not Encrypted</vt:lpwstr>
  </property>
  <property fmtid="{D5CDD505-2E9C-101B-9397-08002B2CF9AE}" pid="14" name="MSIP_Label_03ef5274-90b8-4b3f-8a76-b4c36a43e904_Application">
    <vt:lpwstr>Microsoft Azure Information Protection</vt:lpwstr>
  </property>
  <property fmtid="{D5CDD505-2E9C-101B-9397-08002B2CF9AE}" pid="15" name="MSIP_Label_03ef5274-90b8-4b3f-8a76-b4c36a43e904_Parent">
    <vt:lpwstr>bdc3d3d8-6bdc-485e-b6f2-a0ac58658b4a</vt:lpwstr>
  </property>
  <property fmtid="{D5CDD505-2E9C-101B-9397-08002B2CF9AE}" pid="16" name="MSIP_Label_03ef5274-90b8-4b3f-8a76-b4c36a43e904_Extended_MSFT_Method">
    <vt:lpwstr>Automatic</vt:lpwstr>
  </property>
  <property fmtid="{D5CDD505-2E9C-101B-9397-08002B2CF9AE}" pid="17" name="Classification">
    <vt:lpwstr>Internal Use Not Encrypted</vt:lpwstr>
  </property>
</Properties>
</file>