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899" r:id="rId2"/>
    <p:sldId id="914" r:id="rId3"/>
    <p:sldId id="927" r:id="rId4"/>
    <p:sldId id="928" r:id="rId5"/>
    <p:sldId id="929" r:id="rId6"/>
    <p:sldId id="930" r:id="rId7"/>
    <p:sldId id="267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234600"/>
    <a:srgbClr val="336600"/>
    <a:srgbClr val="FFFFCC"/>
    <a:srgbClr val="2A5400"/>
    <a:srgbClr val="CCFF99"/>
    <a:srgbClr val="FDEAD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5" autoAdjust="0"/>
    <p:restoredTop sz="94488" autoAdjust="0"/>
  </p:normalViewPr>
  <p:slideViewPr>
    <p:cSldViewPr>
      <p:cViewPr varScale="1">
        <p:scale>
          <a:sx n="111" d="100"/>
          <a:sy n="111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193122-784B-4DEB-A735-954D81725D9C}" type="datetime1">
              <a:rPr lang="en-US" altLang="en-US"/>
              <a:pPr>
                <a:defRPr/>
              </a:pPr>
              <a:t>2022-12-27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DB9990-9BDA-4346-A715-8323DEBBD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1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4000" y="6689725"/>
            <a:ext cx="508000" cy="1682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D0CB-436A-4EC6-BFC4-524BF3707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7714C901-FB5E-474A-B72C-ECB1E8B5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1828800" cy="228599"/>
          </a:xfrm>
        </p:spPr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EB042985-C290-4156-AE63-82A15DE49170}"/>
              </a:ext>
            </a:extLst>
          </p:cNvPr>
          <p:cNvSpPr txBox="1">
            <a:spLocks/>
          </p:cNvSpPr>
          <p:nvPr userDrawn="1"/>
        </p:nvSpPr>
        <p:spPr>
          <a:xfrm>
            <a:off x="5993" y="0"/>
            <a:ext cx="603607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82854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1A002C1-D494-4F2F-AB01-B0CA7DD6EE82}" type="datetime1">
              <a:rPr lang="en-US" altLang="en-US" smtClean="0"/>
              <a:t>2022-12-27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©LDSEternalism.com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11B09A-2F24-4C7E-B406-E00EFFE48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4/43/Immanuel_Kant_(painted_portrait)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37037C-3B72-45BF-9EAE-90F2F8AB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©ChristianEternalism.com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8AEEC2-37B6-41BE-9278-0064B679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9DF0-9955-4B60-96E2-2201DF02E17C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C4A4-E30D-4B77-9D81-CB4B09819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" y="1441700"/>
            <a:ext cx="4909114" cy="49091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46F93A-327B-4E2B-9B2E-60545C0B9529}"/>
              </a:ext>
            </a:extLst>
          </p:cNvPr>
          <p:cNvSpPr/>
          <p:nvPr/>
        </p:nvSpPr>
        <p:spPr>
          <a:xfrm>
            <a:off x="1560234" y="3203759"/>
            <a:ext cx="133882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Abide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and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Abound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B93D74-9891-4AC0-92BF-50893BA294B5}"/>
              </a:ext>
            </a:extLst>
          </p:cNvPr>
          <p:cNvSpPr/>
          <p:nvPr/>
        </p:nvSpPr>
        <p:spPr>
          <a:xfrm>
            <a:off x="0" y="1550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cs typeface="Arial" panose="020B0604020202020204" pitchFamily="34" charset="0"/>
              </a:rPr>
              <a:t>ETERNALISM MODULE </a:t>
            </a:r>
            <a:r>
              <a:rPr lang="en-US" sz="4800" dirty="0">
                <a:solidFill>
                  <a:srgbClr val="FFFF00"/>
                </a:solidFill>
              </a:rPr>
              <a:t>20</a:t>
            </a:r>
            <a:endParaRPr lang="en-US" sz="4800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09FB126C-382A-4E3C-B94C-1A906B766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3" y="3542946"/>
            <a:ext cx="726043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4000" dirty="0">
                <a:solidFill>
                  <a:srgbClr val="FFFF00"/>
                </a:solidFill>
              </a:rPr>
              <a:t>Chapter 22: Happiness vs Duty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F06637D-3C31-4F29-B2D1-9421FD7E0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0344" y="1880320"/>
            <a:ext cx="69436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164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164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0" dirty="0">
                <a:solidFill>
                  <a:srgbClr val="FFFF00"/>
                </a:solidFill>
              </a:rPr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9546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54DF410-5333-4FD7-8DF6-6932FB1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187" y="228600"/>
            <a:ext cx="7239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rgbClr val="FFFF00"/>
                </a:solidFill>
                <a:latin typeface="Calibri" panose="020F0502020204030204" pitchFamily="34" charset="0"/>
              </a:rPr>
              <a:t>Which Has Primacy Virtues or Values?</a:t>
            </a:r>
          </a:p>
        </p:txBody>
      </p:sp>
      <p:sp>
        <p:nvSpPr>
          <p:cNvPr id="6" name="Text Box 116">
            <a:extLst>
              <a:ext uri="{FF2B5EF4-FFF2-40B4-BE49-F238E27FC236}">
                <a16:creationId xmlns:a16="http://schemas.microsoft.com/office/drawing/2014/main" id="{37208E67-9E63-42CA-9BD0-61B898C2D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785209"/>
            <a:ext cx="71301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A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 VALUE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is the 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GOOD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which we desire to gain or keep.</a:t>
            </a:r>
          </a:p>
        </p:txBody>
      </p:sp>
      <p:sp>
        <p:nvSpPr>
          <p:cNvPr id="7" name="Text Box 116">
            <a:extLst>
              <a:ext uri="{FF2B5EF4-FFF2-40B4-BE49-F238E27FC236}">
                <a16:creationId xmlns:a16="http://schemas.microsoft.com/office/drawing/2014/main" id="{B6B090EC-B74E-42A1-8453-ABFB7828C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161744"/>
            <a:ext cx="74349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A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 VIRTUE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is the </a:t>
            </a:r>
            <a:r>
              <a:rPr lang="en-US" altLang="en-US" sz="2400" dirty="0">
                <a:solidFill>
                  <a:srgbClr val="00FF00"/>
                </a:solidFill>
                <a:latin typeface="+mn-lt"/>
              </a:rPr>
              <a:t>RIGHT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 action by which </a:t>
            </a:r>
            <a:r>
              <a:rPr lang="en-US" altLang="en-US" sz="2400">
                <a:solidFill>
                  <a:schemeClr val="bg1"/>
                </a:solidFill>
                <a:latin typeface="+mn-lt"/>
              </a:rPr>
              <a:t>we gain </a:t>
            </a:r>
            <a:r>
              <a:rPr lang="en-US" altLang="en-US" sz="2400" dirty="0">
                <a:solidFill>
                  <a:schemeClr val="bg1"/>
                </a:solidFill>
                <a:latin typeface="+mn-lt"/>
              </a:rPr>
              <a:t>or keep it. </a:t>
            </a:r>
          </a:p>
        </p:txBody>
      </p:sp>
      <p:grpSp>
        <p:nvGrpSpPr>
          <p:cNvPr id="8" name="Group 27">
            <a:extLst>
              <a:ext uri="{FF2B5EF4-FFF2-40B4-BE49-F238E27FC236}">
                <a16:creationId xmlns:a16="http://schemas.microsoft.com/office/drawing/2014/main" id="{E6557EA4-5F96-4B77-9C26-A0795E5AC63E}"/>
              </a:ext>
            </a:extLst>
          </p:cNvPr>
          <p:cNvGrpSpPr>
            <a:grpSpLocks/>
          </p:cNvGrpSpPr>
          <p:nvPr/>
        </p:nvGrpSpPr>
        <p:grpSpPr bwMode="auto">
          <a:xfrm>
            <a:off x="208597" y="413048"/>
            <a:ext cx="1447800" cy="1497392"/>
            <a:chOff x="381001" y="2362200"/>
            <a:chExt cx="3048000" cy="2819400"/>
          </a:xfrm>
        </p:grpSpPr>
        <p:grpSp>
          <p:nvGrpSpPr>
            <p:cNvPr id="9" name="Group 56">
              <a:extLst>
                <a:ext uri="{FF2B5EF4-FFF2-40B4-BE49-F238E27FC236}">
                  <a16:creationId xmlns:a16="http://schemas.microsoft.com/office/drawing/2014/main" id="{F8ADA7AA-DA56-4A36-8AE8-2B92CD4BEA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001" y="2362200"/>
              <a:ext cx="3048000" cy="2819400"/>
              <a:chOff x="240" y="1207"/>
              <a:chExt cx="863" cy="864"/>
            </a:xfrm>
          </p:grpSpPr>
          <p:sp>
            <p:nvSpPr>
              <p:cNvPr id="13" name="Oval 57">
                <a:extLst>
                  <a:ext uri="{FF2B5EF4-FFF2-40B4-BE49-F238E27FC236}">
                    <a16:creationId xmlns:a16="http://schemas.microsoft.com/office/drawing/2014/main" id="{D60E7A01-CD60-4746-8093-436DBE1C05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207"/>
                <a:ext cx="863" cy="864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14" name="Text Box 58">
                <a:extLst>
                  <a:ext uri="{FF2B5EF4-FFF2-40B4-BE49-F238E27FC236}">
                    <a16:creationId xmlns:a16="http://schemas.microsoft.com/office/drawing/2014/main" id="{F8F0C25F-87EF-40B5-BA98-6317C061CA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" y="1318"/>
                <a:ext cx="592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400" dirty="0">
                    <a:latin typeface="Calibri" panose="020F0502020204030204" pitchFamily="34" charset="0"/>
                  </a:rPr>
                  <a:t>VALUE</a:t>
                </a:r>
              </a:p>
            </p:txBody>
          </p: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33D2B7F-BD14-43CD-8768-F05EC56B0937}"/>
                </a:ext>
              </a:extLst>
            </p:cNvPr>
            <p:cNvCxnSpPr/>
            <p:nvPr/>
          </p:nvCxnSpPr>
          <p:spPr>
            <a:xfrm>
              <a:off x="762001" y="3797300"/>
              <a:ext cx="2362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58">
              <a:extLst>
                <a:ext uri="{FF2B5EF4-FFF2-40B4-BE49-F238E27FC236}">
                  <a16:creationId xmlns:a16="http://schemas.microsoft.com/office/drawing/2014/main" id="{A1DDC9FA-FF3F-4E87-A5AF-CA6BF4002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1732" y="3886200"/>
              <a:ext cx="2312779" cy="869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latin typeface="Calibri" panose="020F0502020204030204" pitchFamily="34" charset="0"/>
                </a:rPr>
                <a:t>VIRTUE</a:t>
              </a:r>
            </a:p>
          </p:txBody>
        </p:sp>
      </p:grpSp>
      <p:sp>
        <p:nvSpPr>
          <p:cNvPr id="15" name="TextBox 19">
            <a:extLst>
              <a:ext uri="{FF2B5EF4-FFF2-40B4-BE49-F238E27FC236}">
                <a16:creationId xmlns:a16="http://schemas.microsoft.com/office/drawing/2014/main" id="{D1C19F90-3331-40D1-9A49-49C14F61D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506" y="3171696"/>
            <a:ext cx="9846094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Only by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knowing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the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value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of that which is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good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for us can we know what action is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right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wrong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to do in order to gain that good. </a:t>
            </a:r>
          </a:p>
          <a:p>
            <a:pPr algn="just" eaLnBrk="1" hangingPunct="1"/>
            <a:endParaRPr lang="en-US" altLang="en-US" sz="400" dirty="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181DEE-8852-4D40-9F9B-6CF2FF5BE7EB}"/>
              </a:ext>
            </a:extLst>
          </p:cNvPr>
          <p:cNvSpPr/>
          <p:nvPr/>
        </p:nvSpPr>
        <p:spPr>
          <a:xfrm>
            <a:off x="2362200" y="1632860"/>
            <a:ext cx="56388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Virtues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are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right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actions that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preserve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good.</a:t>
            </a:r>
          </a:p>
          <a:p>
            <a:pPr algn="just" eaLnBrk="1" hangingPunct="1"/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Vices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are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wrong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actions that </a:t>
            </a: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destroy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good.</a:t>
            </a:r>
          </a:p>
        </p:txBody>
      </p:sp>
      <p:grpSp>
        <p:nvGrpSpPr>
          <p:cNvPr id="17" name="Group 27">
            <a:extLst>
              <a:ext uri="{FF2B5EF4-FFF2-40B4-BE49-F238E27FC236}">
                <a16:creationId xmlns:a16="http://schemas.microsoft.com/office/drawing/2014/main" id="{307FFD4C-FCC1-4973-8F19-5997089F2AA0}"/>
              </a:ext>
            </a:extLst>
          </p:cNvPr>
          <p:cNvGrpSpPr>
            <a:grpSpLocks/>
          </p:cNvGrpSpPr>
          <p:nvPr/>
        </p:nvGrpSpPr>
        <p:grpSpPr bwMode="auto">
          <a:xfrm>
            <a:off x="208597" y="2693608"/>
            <a:ext cx="1447800" cy="1497392"/>
            <a:chOff x="381001" y="2362200"/>
            <a:chExt cx="3048000" cy="2819400"/>
          </a:xfrm>
        </p:grpSpPr>
        <p:grpSp>
          <p:nvGrpSpPr>
            <p:cNvPr id="18" name="Group 56">
              <a:extLst>
                <a:ext uri="{FF2B5EF4-FFF2-40B4-BE49-F238E27FC236}">
                  <a16:creationId xmlns:a16="http://schemas.microsoft.com/office/drawing/2014/main" id="{9505F784-8615-45EE-9E9E-A0354BD9CA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001" y="2362200"/>
              <a:ext cx="3048000" cy="2819400"/>
              <a:chOff x="240" y="1207"/>
              <a:chExt cx="863" cy="864"/>
            </a:xfrm>
          </p:grpSpPr>
          <p:sp>
            <p:nvSpPr>
              <p:cNvPr id="21" name="Oval 57">
                <a:extLst>
                  <a:ext uri="{FF2B5EF4-FFF2-40B4-BE49-F238E27FC236}">
                    <a16:creationId xmlns:a16="http://schemas.microsoft.com/office/drawing/2014/main" id="{DCB1E7D7-EE57-4296-8D4F-393B42461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207"/>
                <a:ext cx="863" cy="864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22" name="Text Box 58">
                <a:extLst>
                  <a:ext uri="{FF2B5EF4-FFF2-40B4-BE49-F238E27FC236}">
                    <a16:creationId xmlns:a16="http://schemas.microsoft.com/office/drawing/2014/main" id="{A0AA3B40-847F-4D6D-8A64-8E7B9D8C96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" y="1350"/>
                <a:ext cx="581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400" dirty="0">
                    <a:latin typeface="Calibri" panose="020F0502020204030204" pitchFamily="34" charset="0"/>
                  </a:rPr>
                  <a:t>GOOD</a:t>
                </a:r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9325BD0-9863-4FAD-BF9F-0C1F073D5D55}"/>
                </a:ext>
              </a:extLst>
            </p:cNvPr>
            <p:cNvCxnSpPr/>
            <p:nvPr/>
          </p:nvCxnSpPr>
          <p:spPr>
            <a:xfrm>
              <a:off x="762001" y="3797300"/>
              <a:ext cx="2362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 Box 58">
              <a:extLst>
                <a:ext uri="{FF2B5EF4-FFF2-40B4-BE49-F238E27FC236}">
                  <a16:creationId xmlns:a16="http://schemas.microsoft.com/office/drawing/2014/main" id="{83623A81-F292-4FEA-A723-E55619BF23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1990" y="3969839"/>
              <a:ext cx="2032272" cy="869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latin typeface="Calibri" panose="020F0502020204030204" pitchFamily="34" charset="0"/>
                </a:rPr>
                <a:t>RIGHT</a:t>
              </a:r>
            </a:p>
          </p:txBody>
        </p:sp>
      </p:grpSp>
      <p:sp>
        <p:nvSpPr>
          <p:cNvPr id="23" name="Text Box 4">
            <a:extLst>
              <a:ext uri="{FF2B5EF4-FFF2-40B4-BE49-F238E27FC236}">
                <a16:creationId xmlns:a16="http://schemas.microsoft.com/office/drawing/2014/main" id="{DCFA888A-51DF-439C-A570-5B048E14C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434" y="2618383"/>
            <a:ext cx="66507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rgbClr val="FFFF00"/>
                </a:solidFill>
                <a:latin typeface="Calibri" panose="020F0502020204030204" pitchFamily="34" charset="0"/>
              </a:rPr>
              <a:t>Which Has Primacy Good or Right?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6C28A4-9C97-4768-A6C0-D186554B1BC7}"/>
              </a:ext>
            </a:extLst>
          </p:cNvPr>
          <p:cNvGrpSpPr>
            <a:grpSpLocks/>
          </p:cNvGrpSpPr>
          <p:nvPr/>
        </p:nvGrpSpPr>
        <p:grpSpPr bwMode="auto">
          <a:xfrm>
            <a:off x="186306" y="4951707"/>
            <a:ext cx="1447800" cy="1497392"/>
            <a:chOff x="381001" y="2362200"/>
            <a:chExt cx="3048000" cy="2819400"/>
          </a:xfrm>
        </p:grpSpPr>
        <p:grpSp>
          <p:nvGrpSpPr>
            <p:cNvPr id="25" name="Group 56">
              <a:extLst>
                <a:ext uri="{FF2B5EF4-FFF2-40B4-BE49-F238E27FC236}">
                  <a16:creationId xmlns:a16="http://schemas.microsoft.com/office/drawing/2014/main" id="{D9C269CF-68C3-4552-8364-C3D61CC402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001" y="2362200"/>
              <a:ext cx="3048000" cy="2819400"/>
              <a:chOff x="240" y="1207"/>
              <a:chExt cx="863" cy="864"/>
            </a:xfrm>
          </p:grpSpPr>
          <p:sp>
            <p:nvSpPr>
              <p:cNvPr id="28" name="Oval 57">
                <a:extLst>
                  <a:ext uri="{FF2B5EF4-FFF2-40B4-BE49-F238E27FC236}">
                    <a16:creationId xmlns:a16="http://schemas.microsoft.com/office/drawing/2014/main" id="{963D1B37-24DA-4EF2-AEE2-5B8581B63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" y="1207"/>
                <a:ext cx="863" cy="864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anose="020F0502020204030204" pitchFamily="34" charset="0"/>
                </a:endParaRPr>
              </a:p>
            </p:txBody>
          </p:sp>
          <p:sp>
            <p:nvSpPr>
              <p:cNvPr id="29" name="Text Box 58">
                <a:extLst>
                  <a:ext uri="{FF2B5EF4-FFF2-40B4-BE49-F238E27FC236}">
                    <a16:creationId xmlns:a16="http://schemas.microsoft.com/office/drawing/2014/main" id="{0BD7383D-7022-40D8-9F14-07ECCB2AE1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" y="1340"/>
                <a:ext cx="5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2400" dirty="0">
                    <a:latin typeface="Calibri" panose="020F0502020204030204" pitchFamily="34" charset="0"/>
                  </a:rPr>
                  <a:t>ENDS</a:t>
                </a:r>
              </a:p>
            </p:txBody>
          </p:sp>
        </p:grp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FF7E11-2E4D-41ED-8885-F0A22D733BF9}"/>
                </a:ext>
              </a:extLst>
            </p:cNvPr>
            <p:cNvCxnSpPr/>
            <p:nvPr/>
          </p:nvCxnSpPr>
          <p:spPr>
            <a:xfrm>
              <a:off x="707163" y="3799384"/>
              <a:ext cx="2362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58">
              <a:extLst>
                <a:ext uri="{FF2B5EF4-FFF2-40B4-BE49-F238E27FC236}">
                  <a16:creationId xmlns:a16="http://schemas.microsoft.com/office/drawing/2014/main" id="{393B482B-86B7-419C-A63F-662E221F8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079" y="3934452"/>
              <a:ext cx="2342478" cy="869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dirty="0">
                  <a:latin typeface="Calibri" panose="020F0502020204030204" pitchFamily="34" charset="0"/>
                </a:rPr>
                <a:t>MEANS</a:t>
              </a:r>
            </a:p>
          </p:txBody>
        </p:sp>
      </p:grpSp>
      <p:sp>
        <p:nvSpPr>
          <p:cNvPr id="30" name="Text Box 4">
            <a:extLst>
              <a:ext uri="{FF2B5EF4-FFF2-40B4-BE49-F238E27FC236}">
                <a16:creationId xmlns:a16="http://schemas.microsoft.com/office/drawing/2014/main" id="{FC7D25DF-0B0F-41FA-B592-2F250D52E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9445" y="4809201"/>
            <a:ext cx="68451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dirty="0">
                <a:solidFill>
                  <a:srgbClr val="FFFF00"/>
                </a:solidFill>
                <a:latin typeface="Calibri" panose="020F0502020204030204" pitchFamily="34" charset="0"/>
              </a:rPr>
              <a:t>Which Has Primacy Ends or Means?</a:t>
            </a:r>
          </a:p>
        </p:txBody>
      </p:sp>
      <p:sp>
        <p:nvSpPr>
          <p:cNvPr id="31" name="TextBox 19">
            <a:extLst>
              <a:ext uri="{FF2B5EF4-FFF2-40B4-BE49-F238E27FC236}">
                <a16:creationId xmlns:a16="http://schemas.microsoft.com/office/drawing/2014/main" id="{8DAC724A-2227-4994-9010-A3D87F629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559" y="5412709"/>
            <a:ext cx="90640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Only by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knowing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the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end goal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can we know the means to get us there. </a:t>
            </a:r>
          </a:p>
          <a:p>
            <a:pPr algn="just" eaLnBrk="1" hangingPunct="1"/>
            <a:endParaRPr lang="en-US" altLang="en-US" sz="400" dirty="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4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16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EE028A77-7D36-4A8D-AE92-C3F1E3381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322" y="648148"/>
            <a:ext cx="34834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FF00"/>
                </a:solidFill>
                <a:latin typeface="+mn-lt"/>
              </a:rPr>
              <a:t>ARISTOTLE: VALUE ETHICS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3456CD3F-7944-44BC-877C-DDD4CC966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801" y="965986"/>
            <a:ext cx="1018465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“All advice to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do things or not to do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them is concerned with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</a:t>
            </a:r>
          </a:p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and with the things that make for or against it; whatever creates or increases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or some part of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we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ought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to do; whatever destroys or hampers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or gives rise to its opposite, we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ought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not to do.”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</a:t>
            </a:r>
            <a:r>
              <a:rPr lang="en-US" altLang="en-US" sz="1400" i="1" dirty="0">
                <a:solidFill>
                  <a:schemeClr val="bg1"/>
                </a:solidFill>
                <a:latin typeface="Calibri" panose="020F0502020204030204" pitchFamily="34" charset="0"/>
              </a:rPr>
              <a:t>Rhetoric,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 1360b4) 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                                                       </a:t>
            </a:r>
          </a:p>
        </p:txBody>
      </p:sp>
      <p:pic>
        <p:nvPicPr>
          <p:cNvPr id="7" name="Picture 2" descr="Aristotle Altemps Inv8575.jpg">
            <a:extLst>
              <a:ext uri="{FF2B5EF4-FFF2-40B4-BE49-F238E27FC236}">
                <a16:creationId xmlns:a16="http://schemas.microsoft.com/office/drawing/2014/main" id="{66072DB4-23BC-40CF-AC29-17E9A6E02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1038"/>
            <a:ext cx="15430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ED60612-FA2D-44CA-ABAA-58D8EE111C83}"/>
              </a:ext>
            </a:extLst>
          </p:cNvPr>
          <p:cNvGrpSpPr/>
          <p:nvPr/>
        </p:nvGrpSpPr>
        <p:grpSpPr>
          <a:xfrm>
            <a:off x="10744200" y="76200"/>
            <a:ext cx="1295400" cy="1143000"/>
            <a:chOff x="6926815" y="5807075"/>
            <a:chExt cx="1039812" cy="990600"/>
          </a:xfrm>
        </p:grpSpPr>
        <p:sp>
          <p:nvSpPr>
            <p:cNvPr id="9" name="Oval 130">
              <a:extLst>
                <a:ext uri="{FF2B5EF4-FFF2-40B4-BE49-F238E27FC236}">
                  <a16:creationId xmlns:a16="http://schemas.microsoft.com/office/drawing/2014/main" id="{E617A655-E18C-4BEF-90BB-E0FF746EF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6815" y="5807075"/>
              <a:ext cx="1039812" cy="9906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grpSp>
          <p:nvGrpSpPr>
            <p:cNvPr id="11" name="Group 118">
              <a:extLst>
                <a:ext uri="{FF2B5EF4-FFF2-40B4-BE49-F238E27FC236}">
                  <a16:creationId xmlns:a16="http://schemas.microsoft.com/office/drawing/2014/main" id="{497F222F-CDD8-47DB-85E7-356D9ACF4F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1513" y="6008690"/>
              <a:ext cx="854075" cy="657225"/>
              <a:chOff x="557" y="1964"/>
              <a:chExt cx="538" cy="414"/>
            </a:xfrm>
          </p:grpSpPr>
          <p:sp>
            <p:nvSpPr>
              <p:cNvPr id="12" name="Text Box 119">
                <a:extLst>
                  <a:ext uri="{FF2B5EF4-FFF2-40B4-BE49-F238E27FC236}">
                    <a16:creationId xmlns:a16="http://schemas.microsoft.com/office/drawing/2014/main" id="{F753AD2C-C388-43FD-A479-161350EB88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7" y="1964"/>
                <a:ext cx="538" cy="4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/>
                  <a:t>Happiness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/>
                  <a:t>Duty</a:t>
                </a:r>
              </a:p>
            </p:txBody>
          </p:sp>
          <p:sp>
            <p:nvSpPr>
              <p:cNvPr id="13" name="Line 120">
                <a:extLst>
                  <a:ext uri="{FF2B5EF4-FFF2-40B4-BE49-F238E27FC236}">
                    <a16:creationId xmlns:a16="http://schemas.microsoft.com/office/drawing/2014/main" id="{025D21BE-DB77-4DB8-BE88-456F096C9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6" y="2180"/>
                <a:ext cx="3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36F78E5-1D81-4870-9135-039DA9CF3E7E}"/>
              </a:ext>
            </a:extLst>
          </p:cNvPr>
          <p:cNvGrpSpPr/>
          <p:nvPr/>
        </p:nvGrpSpPr>
        <p:grpSpPr>
          <a:xfrm>
            <a:off x="7478661" y="2590800"/>
            <a:ext cx="4495800" cy="2550222"/>
            <a:chOff x="1490633" y="375664"/>
            <a:chExt cx="4579676" cy="267284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0762909-0677-451F-BBAE-EBE4D452A649}"/>
                </a:ext>
              </a:extLst>
            </p:cNvPr>
            <p:cNvSpPr/>
            <p:nvPr/>
          </p:nvSpPr>
          <p:spPr>
            <a:xfrm>
              <a:off x="1490633" y="375664"/>
              <a:ext cx="4579676" cy="2672844"/>
            </a:xfrm>
            <a:prstGeom prst="rect">
              <a:avLst/>
            </a:prstGeom>
            <a:noFill/>
            <a:ln w="57150"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32600B6-E327-441F-A8EC-2C18ED70D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3615" y="384681"/>
              <a:ext cx="4553712" cy="2654808"/>
            </a:xfrm>
            <a:prstGeom prst="rect">
              <a:avLst/>
            </a:prstGeom>
          </p:spPr>
        </p:pic>
      </p:grpSp>
      <p:sp>
        <p:nvSpPr>
          <p:cNvPr id="17" name="Text Box 3">
            <a:extLst>
              <a:ext uri="{FF2B5EF4-FFF2-40B4-BE49-F238E27FC236}">
                <a16:creationId xmlns:a16="http://schemas.microsoft.com/office/drawing/2014/main" id="{49BBD3E0-BAE1-4717-9BF8-3ECC79CBD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8829"/>
            <a:ext cx="4267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FF00"/>
                </a:solidFill>
                <a:latin typeface="+mn-lt"/>
              </a:rPr>
              <a:t>JOSEPH SMITH: VALUE ETHICS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BEB11765-1A6F-4296-B1A6-B200E5A6E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29" y="3284834"/>
            <a:ext cx="719967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“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is the object and design of our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existence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and will be the end thereof,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if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we pursue the path that leads to it; and this path is virtue, uprightness, faithfulness, holiness, and keeping all the commandments of God. …</a:t>
            </a:r>
            <a:endParaRPr lang="en-US" alt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96BED747-6800-4C1D-8FC2-9006E2F5C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29" y="4766608"/>
            <a:ext cx="1185893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And as God has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designed our 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—and the </a:t>
            </a:r>
          </a:p>
          <a:p>
            <a:pPr eaLnBrk="1" hangingPunct="1"/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happiness of all His creatures, he never has—He never will institute an ordinance or give a commandment to His people that is not calculated in its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nature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to promote that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happiness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which He has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designed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 and which will not end in the greatest amount of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good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and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glory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to </a:t>
            </a:r>
            <a:r>
              <a:rPr lang="en-US" altLang="en-US" sz="2400" dirty="0">
                <a:solidFill>
                  <a:srgbClr val="FFFF00"/>
                </a:solidFill>
                <a:latin typeface="Calibri" panose="020F0502020204030204" pitchFamily="34" charset="0"/>
              </a:rPr>
              <a:t>those who become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the recipients of his </a:t>
            </a:r>
            <a:r>
              <a:rPr lang="en-US" altLang="en-US" sz="2400" dirty="0">
                <a:solidFill>
                  <a:srgbClr val="00FF00"/>
                </a:solidFill>
                <a:latin typeface="Calibri" panose="020F0502020204030204" pitchFamily="34" charset="0"/>
              </a:rPr>
              <a:t>law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and ordinances.”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(Teachings of the Prophet Joseph Smith, p. 255-257)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74B618F9-2B1C-478A-B0DB-EE592B1FF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00FF00"/>
                </a:solidFill>
                <a:latin typeface="+mn-lt"/>
              </a:rPr>
              <a:t>VALUE ETHICS: Life, Joy, Happiness</a:t>
            </a:r>
          </a:p>
        </p:txBody>
      </p:sp>
    </p:spTree>
    <p:extLst>
      <p:ext uri="{BB962C8B-B14F-4D97-AF65-F5344CB8AC3E}">
        <p14:creationId xmlns:p14="http://schemas.microsoft.com/office/powerpoint/2010/main" val="285479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3852E702-836F-493B-9FD8-51C9E6C62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074" y="838200"/>
            <a:ext cx="4750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+mn-lt"/>
              </a:rPr>
              <a:t>IMMANUEL KANT: DUTY ETHICS</a:t>
            </a:r>
          </a:p>
        </p:txBody>
      </p:sp>
      <p:pic>
        <p:nvPicPr>
          <p:cNvPr id="6" name="Picture 2" descr="File:Immanuel Kant (painted portrait).jpg">
            <a:hlinkClick r:id="rId2"/>
            <a:extLst>
              <a:ext uri="{FF2B5EF4-FFF2-40B4-BE49-F238E27FC236}">
                <a16:creationId xmlns:a16="http://schemas.microsoft.com/office/drawing/2014/main" id="{B149226B-7E33-4AB9-BA03-D54AC399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52" y="990600"/>
            <a:ext cx="1191588" cy="1503844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8AD6E2FE-2F80-488A-B2CE-B7A427317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981200"/>
            <a:ext cx="10401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“The majesty of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duty has nothing to do with enjoyment of life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; it has its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special law 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and its special tribunal”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sz="1400" i="1" dirty="0">
                <a:solidFill>
                  <a:schemeClr val="bg1"/>
                </a:solidFill>
                <a:latin typeface="+mn-lt"/>
              </a:rPr>
              <a:t>Critique of Practical Reason,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Pt. I,I, 3)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91080EE-61C8-4369-8EBE-7A5D8CC28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9" y="2644914"/>
            <a:ext cx="1200650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“Pure practical reason does not require that we should </a:t>
            </a:r>
            <a:r>
              <a:rPr lang="en-US" altLang="en-US" sz="2000" i="1" dirty="0">
                <a:solidFill>
                  <a:schemeClr val="bg1"/>
                </a:solidFill>
                <a:latin typeface="+mn-lt"/>
              </a:rPr>
              <a:t>renounce 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all claim to happiness, but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only that the moment duty is in question we should take </a:t>
            </a:r>
            <a:r>
              <a:rPr lang="en-US" altLang="en-US" sz="2000" i="1" dirty="0">
                <a:solidFill>
                  <a:srgbClr val="FF0000"/>
                </a:solidFill>
                <a:latin typeface="+mn-lt"/>
              </a:rPr>
              <a:t>no account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 of happiness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” </a:t>
            </a:r>
            <a:r>
              <a:rPr lang="en-US" altLang="en-US" sz="1400" dirty="0">
                <a:solidFill>
                  <a:schemeClr val="bg1"/>
                </a:solidFill>
                <a:latin typeface="+mn-lt"/>
              </a:rPr>
              <a:t>(</a:t>
            </a:r>
            <a:r>
              <a:rPr lang="en-US" altLang="en-US" sz="1400" i="1" dirty="0">
                <a:solidFill>
                  <a:schemeClr val="bg1"/>
                </a:solidFill>
                <a:latin typeface="+mn-lt"/>
              </a:rPr>
              <a:t>Fundamental Principles of the Metaphysic of Morals, II)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F84163-A41D-4772-871D-968076D80D6E}"/>
              </a:ext>
            </a:extLst>
          </p:cNvPr>
          <p:cNvSpPr/>
          <p:nvPr/>
        </p:nvSpPr>
        <p:spPr>
          <a:xfrm>
            <a:off x="1676400" y="1230614"/>
            <a:ext cx="93639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"Kant argued that it was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not the consequences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of actions that make them right or wrong but the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motives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of the person who carries out the action." 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(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wikipedia.org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BA4DD82-8D03-4103-9679-4E429132B7A5}"/>
              </a:ext>
            </a:extLst>
          </p:cNvPr>
          <p:cNvGrpSpPr/>
          <p:nvPr/>
        </p:nvGrpSpPr>
        <p:grpSpPr>
          <a:xfrm>
            <a:off x="10820400" y="105571"/>
            <a:ext cx="1257300" cy="1142431"/>
            <a:chOff x="6926815" y="5807075"/>
            <a:chExt cx="1039812" cy="990600"/>
          </a:xfrm>
        </p:grpSpPr>
        <p:sp>
          <p:nvSpPr>
            <p:cNvPr id="12" name="Oval 130">
              <a:extLst>
                <a:ext uri="{FF2B5EF4-FFF2-40B4-BE49-F238E27FC236}">
                  <a16:creationId xmlns:a16="http://schemas.microsoft.com/office/drawing/2014/main" id="{6F95A7CF-E064-4034-BB9D-0A0516E3D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6815" y="5807075"/>
              <a:ext cx="1039812" cy="9906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bg1"/>
                </a:solidFill>
              </a:endParaRPr>
            </a:p>
          </p:txBody>
        </p:sp>
        <p:grpSp>
          <p:nvGrpSpPr>
            <p:cNvPr id="13" name="Group 118">
              <a:extLst>
                <a:ext uri="{FF2B5EF4-FFF2-40B4-BE49-F238E27FC236}">
                  <a16:creationId xmlns:a16="http://schemas.microsoft.com/office/drawing/2014/main" id="{E3634B7E-D422-4E82-91B9-2174DBEEAA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4688" y="6008688"/>
              <a:ext cx="844551" cy="646112"/>
              <a:chOff x="559" y="1964"/>
              <a:chExt cx="532" cy="407"/>
            </a:xfrm>
          </p:grpSpPr>
          <p:sp>
            <p:nvSpPr>
              <p:cNvPr id="14" name="Text Box 119">
                <a:extLst>
                  <a:ext uri="{FF2B5EF4-FFF2-40B4-BE49-F238E27FC236}">
                    <a16:creationId xmlns:a16="http://schemas.microsoft.com/office/drawing/2014/main" id="{474FED2B-EC2F-4F58-96F7-DA77987E14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9" y="1964"/>
                <a:ext cx="53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None/>
                </a:pPr>
                <a:r>
                  <a:rPr lang="en-US" altLang="en-US" sz="1200" b="1" dirty="0"/>
                  <a:t>Duty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200" b="1" dirty="0"/>
              </a:p>
              <a:p>
                <a:pPr algn="ctr">
                  <a:spcBef>
                    <a:spcPct val="0"/>
                  </a:spcBef>
                  <a:buNone/>
                </a:pPr>
                <a:r>
                  <a:rPr lang="en-US" altLang="en-US" sz="1200" b="1" dirty="0"/>
                  <a:t>Happiness</a:t>
                </a:r>
              </a:p>
            </p:txBody>
          </p:sp>
          <p:sp>
            <p:nvSpPr>
              <p:cNvPr id="15" name="Line 120">
                <a:extLst>
                  <a:ext uri="{FF2B5EF4-FFF2-40B4-BE49-F238E27FC236}">
                    <a16:creationId xmlns:a16="http://schemas.microsoft.com/office/drawing/2014/main" id="{CE1612FD-28ED-4725-B610-2155ACAFD0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3" y="2160"/>
                <a:ext cx="3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" name="Text Box 4">
            <a:extLst>
              <a:ext uri="{FF2B5EF4-FFF2-40B4-BE49-F238E27FC236}">
                <a16:creationId xmlns:a16="http://schemas.microsoft.com/office/drawing/2014/main" id="{B379E2D2-1420-4EB0-952B-1CB2B40F6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118" y="4572000"/>
            <a:ext cx="3390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+mn-lt"/>
              </a:rPr>
              <a:t>BIN LADEN: DUTY ETHICS</a:t>
            </a:r>
          </a:p>
        </p:txBody>
      </p:sp>
      <p:pic>
        <p:nvPicPr>
          <p:cNvPr id="22" name="Picture 5" descr="_1560099_binladen100ap">
            <a:extLst>
              <a:ext uri="{FF2B5EF4-FFF2-40B4-BE49-F238E27FC236}">
                <a16:creationId xmlns:a16="http://schemas.microsoft.com/office/drawing/2014/main" id="{79FB5BFC-6677-455C-B902-E737D7114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52" y="4728865"/>
            <a:ext cx="1046491" cy="1255789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 Box 6">
            <a:extLst>
              <a:ext uri="{FF2B5EF4-FFF2-40B4-BE49-F238E27FC236}">
                <a16:creationId xmlns:a16="http://schemas.microsoft.com/office/drawing/2014/main" id="{6173CCD5-EA9B-43C1-AA6C-C935CA91B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932402"/>
            <a:ext cx="7010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“To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kill Americans 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and their allies, both civil and military, is an individual </a:t>
            </a:r>
            <a:r>
              <a:rPr lang="en-US" altLang="en-US" sz="2000" dirty="0">
                <a:solidFill>
                  <a:srgbClr val="FF0000"/>
                </a:solidFill>
                <a:latin typeface="+mn-lt"/>
              </a:rPr>
              <a:t>duty</a:t>
            </a:r>
            <a:r>
              <a:rPr lang="en-US" altLang="en-US" sz="2000" dirty="0">
                <a:solidFill>
                  <a:schemeClr val="bg1"/>
                </a:solidFill>
                <a:latin typeface="+mn-lt"/>
              </a:rPr>
              <a:t> of every Muslim who is able, in any country where this is possible,”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(Bin Laden 1998 … </a:t>
            </a:r>
            <a:r>
              <a:rPr lang="en-US" altLang="en-US" sz="1400" i="1" dirty="0">
                <a:solidFill>
                  <a:schemeClr val="bg1"/>
                </a:solidFill>
                <a:latin typeface="Calibri" panose="020F0502020204030204" pitchFamily="34" charset="0"/>
              </a:rPr>
              <a:t>Al-Quds al-Arabi)</a:t>
            </a:r>
            <a:endParaRPr lang="en-US" altLang="en-US" sz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24" name="Picture 3" descr="AAAHijakers22Photo">
            <a:extLst>
              <a:ext uri="{FF2B5EF4-FFF2-40B4-BE49-F238E27FC236}">
                <a16:creationId xmlns:a16="http://schemas.microsoft.com/office/drawing/2014/main" id="{02115BBD-6B9D-4543-9BB3-6B1682A27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865" y="3886200"/>
            <a:ext cx="3049300" cy="27857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Box 4">
            <a:extLst>
              <a:ext uri="{FF2B5EF4-FFF2-40B4-BE49-F238E27FC236}">
                <a16:creationId xmlns:a16="http://schemas.microsoft.com/office/drawing/2014/main" id="{FC26772B-0A7E-4E7C-9819-0BBFEF28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+mn-lt"/>
              </a:rPr>
              <a:t>DUTY ETHICS: A Morality That Cannot Be Lived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C04B4D-E45C-41B6-9F8B-93AA0590CE57}"/>
              </a:ext>
            </a:extLst>
          </p:cNvPr>
          <p:cNvSpPr/>
          <p:nvPr/>
        </p:nvSpPr>
        <p:spPr>
          <a:xfrm>
            <a:off x="103189" y="3330714"/>
            <a:ext cx="119745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+mn-lt"/>
              </a:rPr>
              <a:t>"Man requires a master, therefore, to curb his will, and to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compel him into submission </a:t>
            </a:r>
            <a:r>
              <a:rPr lang="en-US" sz="2000" dirty="0">
                <a:solidFill>
                  <a:schemeClr val="bg1"/>
                </a:solidFill>
                <a:latin typeface="+mn-lt"/>
              </a:rPr>
              <a:t>to a universal will which may secure the possibility of universal freedom.“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(1784, Sixth Thesis)</a:t>
            </a:r>
          </a:p>
        </p:txBody>
      </p:sp>
    </p:spTree>
    <p:extLst>
      <p:ext uri="{BB962C8B-B14F-4D97-AF65-F5344CB8AC3E}">
        <p14:creationId xmlns:p14="http://schemas.microsoft.com/office/powerpoint/2010/main" val="152478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1" grpId="0"/>
      <p:bldP spid="2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5</a:t>
            </a:fld>
            <a:endParaRPr lang="en-US" dirty="0"/>
          </a:p>
        </p:txBody>
      </p:sp>
      <p:pic>
        <p:nvPicPr>
          <p:cNvPr id="8" name="Picture 4" descr="wtc">
            <a:extLst>
              <a:ext uri="{FF2B5EF4-FFF2-40B4-BE49-F238E27FC236}">
                <a16:creationId xmlns:a16="http://schemas.microsoft.com/office/drawing/2014/main" id="{DE7BD87B-A9F9-45E7-AE1F-897B04E93D85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688042"/>
            <a:ext cx="3311525" cy="388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5">
            <a:extLst>
              <a:ext uri="{FF2B5EF4-FFF2-40B4-BE49-F238E27FC236}">
                <a16:creationId xmlns:a16="http://schemas.microsoft.com/office/drawing/2014/main" id="{FDDDBCA1-3EBC-4D8A-AB71-830BCDA6F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322" y="4762"/>
            <a:ext cx="31520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VALUE ETHICS</a:t>
            </a:r>
            <a:endParaRPr lang="en-US" sz="4800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DC96129F-FB91-45AD-B249-7972B4931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0"/>
            <a:ext cx="365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DUTY ETHICS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6B28DB46-9844-49F3-8FAA-5A5214993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734580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DEATH, SORROW, MISERY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A9A350B6-D95B-4488-A28F-34B0CF09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734580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LIFE, JOY, HAPPINESS</a:t>
            </a:r>
          </a:p>
        </p:txBody>
      </p:sp>
      <p:pic>
        <p:nvPicPr>
          <p:cNvPr id="14" name="Picture 3" descr="trade2">
            <a:extLst>
              <a:ext uri="{FF2B5EF4-FFF2-40B4-BE49-F238E27FC236}">
                <a16:creationId xmlns:a16="http://schemas.microsoft.com/office/drawing/2014/main" id="{D5DCB15E-A84F-4321-B924-E76003481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4242"/>
            <a:ext cx="2819400" cy="37592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1E4108-EDE3-4F59-B809-A5581D1D10C7}"/>
              </a:ext>
            </a:extLst>
          </p:cNvPr>
          <p:cNvCxnSpPr>
            <a:cxnSpLocks/>
          </p:cNvCxnSpPr>
          <p:nvPr/>
        </p:nvCxnSpPr>
        <p:spPr>
          <a:xfrm>
            <a:off x="6096000" y="76200"/>
            <a:ext cx="0" cy="5099447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0C956DE-3E81-4DA5-861E-9859C4FC779B}"/>
              </a:ext>
            </a:extLst>
          </p:cNvPr>
          <p:cNvSpPr/>
          <p:nvPr/>
        </p:nvSpPr>
        <p:spPr>
          <a:xfrm>
            <a:off x="1665288" y="727730"/>
            <a:ext cx="3224212" cy="3808412"/>
          </a:xfrm>
          <a:prstGeom prst="rect">
            <a:avLst/>
          </a:prstGeom>
          <a:noFill/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5F26692A-8009-4240-A111-6C9DDE8EB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24" y="5445204"/>
            <a:ext cx="119899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00FF00"/>
                </a:solidFill>
                <a:latin typeface="Calibri" panose="020F0502020204030204" pitchFamily="34" charset="0"/>
              </a:rPr>
              <a:t>Aristotle: 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“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Evil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destroys even itself, and if it is complete becomes unbearable.”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(Ethics, 1126a12)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52962591-DF07-4F17-A5AB-1601BF110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24" y="5845314"/>
            <a:ext cx="119899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00FF00"/>
                </a:solidFill>
                <a:latin typeface="Calibri" panose="020F0502020204030204" pitchFamily="34" charset="0"/>
              </a:rPr>
              <a:t>Elder Boyd K. Packer: 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“He [Christ] does not have to be 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spiteful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or vengeful in order that punishment will come from the </a:t>
            </a:r>
            <a:r>
              <a:rPr lang="en-US" alt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breaking of the moral code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. The </a:t>
            </a:r>
            <a:r>
              <a:rPr lang="en-US" altLang="en-US" sz="2000" dirty="0">
                <a:solidFill>
                  <a:srgbClr val="00FF00"/>
                </a:solidFill>
                <a:latin typeface="Calibri" panose="020F0502020204030204" pitchFamily="34" charset="0"/>
              </a:rPr>
              <a:t>laws</a:t>
            </a:r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are established of themselves.”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("Why Stay Morally Clean", April 1972)</a:t>
            </a:r>
          </a:p>
        </p:txBody>
      </p:sp>
    </p:spTree>
    <p:extLst>
      <p:ext uri="{BB962C8B-B14F-4D97-AF65-F5344CB8AC3E}">
        <p14:creationId xmlns:p14="http://schemas.microsoft.com/office/powerpoint/2010/main" val="272273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887766F9-47C4-4BC7-BE2F-96DF61D1E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058" y="628471"/>
            <a:ext cx="80029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FF00"/>
                </a:solidFill>
                <a:latin typeface="+mn-lt"/>
              </a:rPr>
              <a:t>Happiness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is the </a:t>
            </a:r>
            <a:r>
              <a:rPr lang="en-US" b="1" dirty="0">
                <a:solidFill>
                  <a:srgbClr val="00FF00"/>
                </a:solidFill>
                <a:latin typeface="+mn-lt"/>
              </a:rPr>
              <a:t>ultimate goal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 It is a moral need that makes up part of our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identity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.  Moral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needs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have primacy over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 Duties 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(chosen obligations)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360C2E24-82F3-42F6-A03D-C291A0C14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926" y="1524000"/>
            <a:ext cx="798107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00FF00"/>
                </a:solidFill>
                <a:latin typeface="Calibri" panose="020F0502020204030204" pitchFamily="34" charset="0"/>
              </a:rPr>
              <a:t>President Lorenzo Snow: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“Every </a:t>
            </a:r>
            <a:r>
              <a:rPr lang="en-US" altLang="en-US" dirty="0">
                <a:solidFill>
                  <a:srgbClr val="00FF00"/>
                </a:solidFill>
                <a:latin typeface="Calibri" panose="020F0502020204030204" pitchFamily="34" charset="0"/>
              </a:rPr>
              <a:t>principle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that is revealed from the heavens is for our benefit, for our life, for our salvation, and for our happiness,” </a:t>
            </a:r>
            <a:r>
              <a:rPr lang="en-US" alt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(JD 4: 183…See also D&amp;C 59:3-4)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B428A3FE-338D-4F8A-9CD7-59B39D3D6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2086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FF00"/>
                </a:solidFill>
                <a:latin typeface="Calibri" panose="020F0502020204030204" pitchFamily="34" charset="0"/>
              </a:rPr>
              <a:t>Happiness Ultimate Good and Reward 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081EF959-EE4A-468A-ADA3-8F72F6DB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058" y="2667000"/>
            <a:ext cx="79810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FF00"/>
                </a:solidFill>
                <a:latin typeface="+mn-lt"/>
              </a:rPr>
              <a:t>Duties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have primacy over wants. As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chosen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obligations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Duties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are a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necessary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means to achieving your Good Life. Happiness is the reward for a life well-Lived.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093A99D-F83F-4F0C-A4CD-7BA5DE2FA8F2}"/>
              </a:ext>
            </a:extLst>
          </p:cNvPr>
          <p:cNvSpPr/>
          <p:nvPr/>
        </p:nvSpPr>
        <p:spPr bwMode="auto">
          <a:xfrm>
            <a:off x="178870" y="762000"/>
            <a:ext cx="2690259" cy="2615171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5997DF9A-3615-4482-85AC-B4DF58FE8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32" y="912700"/>
            <a:ext cx="16898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latin typeface="Calibri" panose="020F0502020204030204" pitchFamily="34" charset="0"/>
              </a:rPr>
              <a:t>Happiness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853C3F4D-8567-40A5-A9A3-D8C097468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810" y="1664176"/>
            <a:ext cx="877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latin typeface="Calibri" panose="020F0502020204030204" pitchFamily="34" charset="0"/>
              </a:rPr>
              <a:t>Duty</a:t>
            </a:r>
          </a:p>
        </p:txBody>
      </p:sp>
      <p:grpSp>
        <p:nvGrpSpPr>
          <p:cNvPr id="13" name="Group 25">
            <a:extLst>
              <a:ext uri="{FF2B5EF4-FFF2-40B4-BE49-F238E27FC236}">
                <a16:creationId xmlns:a16="http://schemas.microsoft.com/office/drawing/2014/main" id="{4427D4F8-FCB0-46B1-9C78-6ED88AD54CC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65600"/>
            <a:ext cx="2094537" cy="762000"/>
            <a:chOff x="786509" y="4081166"/>
            <a:chExt cx="3327424" cy="57273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F4B54B1-39F9-4B8D-BDF5-3EEE966BED05}"/>
                </a:ext>
              </a:extLst>
            </p:cNvPr>
            <p:cNvCxnSpPr/>
            <p:nvPr/>
          </p:nvCxnSpPr>
          <p:spPr bwMode="auto">
            <a:xfrm>
              <a:off x="786511" y="4081166"/>
              <a:ext cx="332742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4069B36-6AEB-4239-A931-53DAC135D87F}"/>
                </a:ext>
              </a:extLst>
            </p:cNvPr>
            <p:cNvCxnSpPr/>
            <p:nvPr/>
          </p:nvCxnSpPr>
          <p:spPr bwMode="auto">
            <a:xfrm>
              <a:off x="786509" y="4653900"/>
              <a:ext cx="332742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Box 10">
            <a:extLst>
              <a:ext uri="{FF2B5EF4-FFF2-40B4-BE49-F238E27FC236}">
                <a16:creationId xmlns:a16="http://schemas.microsoft.com/office/drawing/2014/main" id="{A42CE5E4-5769-4DBB-A7E3-6BCABA97A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5" y="2420355"/>
            <a:ext cx="17002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latin typeface="Calibri" panose="020F0502020204030204" pitchFamily="34" charset="0"/>
              </a:rPr>
              <a:t>Happiness</a:t>
            </a: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EDA1B5A9-8BE3-4613-82EE-9BD3A3803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655" y="1299481"/>
            <a:ext cx="11203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Calibri" panose="020F0502020204030204" pitchFamily="34" charset="0"/>
              </a:rPr>
              <a:t>Moral Needs</a:t>
            </a: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E31DD83D-BE60-42EE-A0EC-F5ABBAE75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14" y="2829580"/>
            <a:ext cx="14857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Calibri" panose="020F0502020204030204" pitchFamily="34" charset="0"/>
              </a:rPr>
              <a:t>Moral Fulfillment</a:t>
            </a:r>
          </a:p>
          <a:p>
            <a:pPr algn="ctr" eaLnBrk="1" hangingPunct="1"/>
            <a:r>
              <a:rPr lang="en-US" altLang="en-US" sz="1400" dirty="0">
                <a:latin typeface="Calibri" panose="020F0502020204030204" pitchFamily="34" charset="0"/>
              </a:rPr>
              <a:t>The Good Life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283F28DE-D0E1-4895-B1CB-FB623C332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752" y="2054423"/>
            <a:ext cx="159030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400" dirty="0">
                <a:latin typeface="+mn-lt"/>
              </a:rPr>
              <a:t>Chosen Obligations</a:t>
            </a:r>
            <a:endParaRPr lang="en-US" altLang="en-US" sz="1400" dirty="0">
              <a:latin typeface="+mn-lt"/>
            </a:endParaRPr>
          </a:p>
        </p:txBody>
      </p:sp>
      <p:sp>
        <p:nvSpPr>
          <p:cNvPr id="20" name="Oval 57">
            <a:extLst>
              <a:ext uri="{FF2B5EF4-FFF2-40B4-BE49-F238E27FC236}">
                <a16:creationId xmlns:a16="http://schemas.microsoft.com/office/drawing/2014/main" id="{0E5AE198-A3C8-4A17-83B0-77E06D810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70" y="4048104"/>
            <a:ext cx="2797597" cy="2602864"/>
          </a:xfrm>
          <a:prstGeom prst="ellipse">
            <a:avLst/>
          </a:prstGeom>
          <a:solidFill>
            <a:schemeClr val="bg1"/>
          </a:solidFill>
          <a:ln w="762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1" name="Text Box 58">
            <a:extLst>
              <a:ext uri="{FF2B5EF4-FFF2-40B4-BE49-F238E27FC236}">
                <a16:creationId xmlns:a16="http://schemas.microsoft.com/office/drawing/2014/main" id="{50BF7009-0397-462E-B872-05CC1A91C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5709" y="4135469"/>
            <a:ext cx="878504" cy="5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latin typeface="Calibri" panose="020F0502020204030204" pitchFamily="34" charset="0"/>
              </a:rPr>
              <a:t>Ends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BEC9F2B-6B31-4A55-B024-028CE70EB10D}"/>
              </a:ext>
            </a:extLst>
          </p:cNvPr>
          <p:cNvCxnSpPr/>
          <p:nvPr/>
        </p:nvCxnSpPr>
        <p:spPr bwMode="auto">
          <a:xfrm>
            <a:off x="452837" y="4930708"/>
            <a:ext cx="21681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58">
            <a:extLst>
              <a:ext uri="{FF2B5EF4-FFF2-40B4-BE49-F238E27FC236}">
                <a16:creationId xmlns:a16="http://schemas.microsoft.com/office/drawing/2014/main" id="{F536D472-DC10-4DE8-8BD4-CAC34AF0D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121" y="4969562"/>
            <a:ext cx="11809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latin typeface="Calibri" panose="020F0502020204030204" pitchFamily="34" charset="0"/>
              </a:rPr>
              <a:t>Means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10058D9-36C0-4B5B-8B35-770B60E4FC0A}"/>
              </a:ext>
            </a:extLst>
          </p:cNvPr>
          <p:cNvCxnSpPr/>
          <p:nvPr/>
        </p:nvCxnSpPr>
        <p:spPr bwMode="auto">
          <a:xfrm>
            <a:off x="491771" y="5719754"/>
            <a:ext cx="21681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58">
            <a:extLst>
              <a:ext uri="{FF2B5EF4-FFF2-40B4-BE49-F238E27FC236}">
                <a16:creationId xmlns:a16="http://schemas.microsoft.com/office/drawing/2014/main" id="{78DA9A91-BF0F-4F15-9757-B6E19BDCE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613" y="5746558"/>
            <a:ext cx="878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>
                <a:latin typeface="Calibri" panose="020F0502020204030204" pitchFamily="34" charset="0"/>
              </a:rPr>
              <a:t>Ends</a:t>
            </a:r>
          </a:p>
        </p:txBody>
      </p:sp>
      <p:grpSp>
        <p:nvGrpSpPr>
          <p:cNvPr id="26" name="Group 48">
            <a:extLst>
              <a:ext uri="{FF2B5EF4-FFF2-40B4-BE49-F238E27FC236}">
                <a16:creationId xmlns:a16="http://schemas.microsoft.com/office/drawing/2014/main" id="{50C83B07-161E-49F6-B3D0-6700CFBD5F14}"/>
              </a:ext>
            </a:extLst>
          </p:cNvPr>
          <p:cNvGrpSpPr>
            <a:grpSpLocks/>
          </p:cNvGrpSpPr>
          <p:nvPr/>
        </p:nvGrpSpPr>
        <p:grpSpPr bwMode="auto">
          <a:xfrm rot="260516">
            <a:off x="2651263" y="811866"/>
            <a:ext cx="1538224" cy="990976"/>
            <a:chOff x="3547781" y="2117041"/>
            <a:chExt cx="1676644" cy="1300655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AE1980B-87A5-4D44-B5CE-125FB9C42D80}"/>
                </a:ext>
              </a:extLst>
            </p:cNvPr>
            <p:cNvCxnSpPr/>
            <p:nvPr/>
          </p:nvCxnSpPr>
          <p:spPr>
            <a:xfrm rot="21339484" flipH="1">
              <a:off x="3547781" y="2131980"/>
              <a:ext cx="1649382" cy="419695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DB7D6D4-EA27-4562-8427-46C3F517F0FA}"/>
                </a:ext>
              </a:extLst>
            </p:cNvPr>
            <p:cNvCxnSpPr/>
            <p:nvPr/>
          </p:nvCxnSpPr>
          <p:spPr>
            <a:xfrm rot="21339484" flipH="1">
              <a:off x="3875033" y="2117041"/>
              <a:ext cx="1349392" cy="1300655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50">
            <a:extLst>
              <a:ext uri="{FF2B5EF4-FFF2-40B4-BE49-F238E27FC236}">
                <a16:creationId xmlns:a16="http://schemas.microsoft.com/office/drawing/2014/main" id="{DAB97F53-98B3-4623-B023-DD227084F2A5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487418" y="2382434"/>
            <a:ext cx="1679774" cy="1246167"/>
            <a:chOff x="3466229" y="2057399"/>
            <a:chExt cx="1715373" cy="1555861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BAF2B43-5687-4860-AB5B-D36A86A919FC}"/>
                </a:ext>
              </a:extLst>
            </p:cNvPr>
            <p:cNvCxnSpPr/>
            <p:nvPr/>
          </p:nvCxnSpPr>
          <p:spPr>
            <a:xfrm flipH="1">
              <a:off x="3466229" y="2057399"/>
              <a:ext cx="1715371" cy="608873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C1F12E7-154E-4DAF-B469-14EC06F77335}"/>
                </a:ext>
              </a:extLst>
            </p:cNvPr>
            <p:cNvCxnSpPr/>
            <p:nvPr/>
          </p:nvCxnSpPr>
          <p:spPr>
            <a:xfrm flipH="1">
              <a:off x="3899443" y="2057399"/>
              <a:ext cx="1282159" cy="1555861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10">
            <a:extLst>
              <a:ext uri="{FF2B5EF4-FFF2-40B4-BE49-F238E27FC236}">
                <a16:creationId xmlns:a16="http://schemas.microsoft.com/office/drawing/2014/main" id="{021A288D-887A-467B-A53C-0C183F294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012" y="4538246"/>
            <a:ext cx="13180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Calibri" panose="020F0502020204030204" pitchFamily="34" charset="0"/>
              </a:rPr>
              <a:t>Long Term Goal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B26D69D4-8ACA-4980-9DC5-815AE4D82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07" y="5366205"/>
            <a:ext cx="20278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Calibri" panose="020F0502020204030204" pitchFamily="34" charset="0"/>
              </a:rPr>
              <a:t>Chosen Method (Vehicle)</a:t>
            </a: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645D8B8-C760-419C-A0B1-676CC86C9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744" y="6150228"/>
            <a:ext cx="14997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latin typeface="Calibri" panose="020F0502020204030204" pitchFamily="34" charset="0"/>
              </a:rPr>
              <a:t>Long Term Arrival </a:t>
            </a:r>
          </a:p>
        </p:txBody>
      </p:sp>
      <p:sp>
        <p:nvSpPr>
          <p:cNvPr id="35" name="TextBox 19">
            <a:extLst>
              <a:ext uri="{FF2B5EF4-FFF2-40B4-BE49-F238E27FC236}">
                <a16:creationId xmlns:a16="http://schemas.microsoft.com/office/drawing/2014/main" id="{853D05B1-F83A-421D-8C4B-42E689DA8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890" y="4230270"/>
            <a:ext cx="78796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Only by </a:t>
            </a:r>
            <a:r>
              <a:rPr lang="en-US" altLang="en-US" dirty="0">
                <a:solidFill>
                  <a:srgbClr val="00FF00"/>
                </a:solidFill>
                <a:latin typeface="Calibri" panose="020F0502020204030204" pitchFamily="34" charset="0"/>
              </a:rPr>
              <a:t>knowing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the </a:t>
            </a:r>
            <a:r>
              <a:rPr lang="en-US" altLang="en-US" dirty="0">
                <a:solidFill>
                  <a:srgbClr val="00FF00"/>
                </a:solidFill>
                <a:latin typeface="Calibri" panose="020F0502020204030204" pitchFamily="34" charset="0"/>
              </a:rPr>
              <a:t>end goal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can we know the </a:t>
            </a:r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conditional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means to get us there.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44B3F22-CF3A-49E5-A304-37BD67080854}"/>
              </a:ext>
            </a:extLst>
          </p:cNvPr>
          <p:cNvCxnSpPr/>
          <p:nvPr/>
        </p:nvCxnSpPr>
        <p:spPr bwMode="auto">
          <a:xfrm flipH="1" flipV="1">
            <a:off x="2960542" y="2154002"/>
            <a:ext cx="1128622" cy="6770"/>
          </a:xfrm>
          <a:prstGeom prst="straightConnector1">
            <a:avLst/>
          </a:prstGeom>
          <a:ln w="38100">
            <a:solidFill>
              <a:srgbClr val="00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664DC9C-630C-4AD9-BBD1-48619D4765CA}"/>
              </a:ext>
            </a:extLst>
          </p:cNvPr>
          <p:cNvGrpSpPr>
            <a:grpSpLocks/>
          </p:cNvGrpSpPr>
          <p:nvPr/>
        </p:nvGrpSpPr>
        <p:grpSpPr bwMode="auto">
          <a:xfrm rot="260516">
            <a:off x="2884541" y="4527934"/>
            <a:ext cx="1204785" cy="638875"/>
            <a:chOff x="3726613" y="2737896"/>
            <a:chExt cx="1313200" cy="838523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337AE3F-6DC0-4C78-9D86-BC7A1F95665A}"/>
                </a:ext>
              </a:extLst>
            </p:cNvPr>
            <p:cNvCxnSpPr/>
            <p:nvPr/>
          </p:nvCxnSpPr>
          <p:spPr>
            <a:xfrm rot="21339484" flipH="1">
              <a:off x="3726613" y="2743471"/>
              <a:ext cx="1292317" cy="169666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9817E00A-E8EF-499C-A4ED-FE506FC765E7}"/>
                </a:ext>
              </a:extLst>
            </p:cNvPr>
            <p:cNvCxnSpPr/>
            <p:nvPr/>
          </p:nvCxnSpPr>
          <p:spPr>
            <a:xfrm rot="21339484" flipH="1">
              <a:off x="3848769" y="2737896"/>
              <a:ext cx="1191044" cy="838523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50">
            <a:extLst>
              <a:ext uri="{FF2B5EF4-FFF2-40B4-BE49-F238E27FC236}">
                <a16:creationId xmlns:a16="http://schemas.microsoft.com/office/drawing/2014/main" id="{B1456FB0-E0AA-4637-B48F-7F225D5F52B5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890335" y="5639155"/>
            <a:ext cx="1120696" cy="585053"/>
            <a:chOff x="3733801" y="2858424"/>
            <a:chExt cx="1144447" cy="730449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175B492-FBC2-453D-88D7-4452DA29219D}"/>
                </a:ext>
              </a:extLst>
            </p:cNvPr>
            <p:cNvCxnSpPr/>
            <p:nvPr/>
          </p:nvCxnSpPr>
          <p:spPr>
            <a:xfrm flipH="1">
              <a:off x="3733801" y="2858425"/>
              <a:ext cx="1144446" cy="113373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DEFB9C0-0B64-4C92-9347-74915981325C}"/>
                </a:ext>
              </a:extLst>
            </p:cNvPr>
            <p:cNvCxnSpPr/>
            <p:nvPr/>
          </p:nvCxnSpPr>
          <p:spPr>
            <a:xfrm flipH="1">
              <a:off x="3910810" y="2858424"/>
              <a:ext cx="967438" cy="730449"/>
            </a:xfrm>
            <a:prstGeom prst="straightConnector1">
              <a:avLst/>
            </a:prstGeom>
            <a:ln w="38100">
              <a:solidFill>
                <a:srgbClr val="00FF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19">
            <a:extLst>
              <a:ext uri="{FF2B5EF4-FFF2-40B4-BE49-F238E27FC236}">
                <a16:creationId xmlns:a16="http://schemas.microsoft.com/office/drawing/2014/main" id="{E8592793-592E-428A-9A5F-F2CA9CFED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1412" y="6049650"/>
            <a:ext cx="79785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Only by </a:t>
            </a:r>
            <a:r>
              <a:rPr lang="en-US" altLang="en-US" dirty="0">
                <a:solidFill>
                  <a:srgbClr val="00FF00"/>
                </a:solidFill>
                <a:latin typeface="Calibri" panose="020F0502020204030204" pitchFamily="34" charset="0"/>
              </a:rPr>
              <a:t>choosing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 the correct vehicle </a:t>
            </a:r>
            <a:r>
              <a:rPr lang="en-US" altLang="en-US" dirty="0">
                <a:solidFill>
                  <a:srgbClr val="FFFF00"/>
                </a:solidFill>
                <a:latin typeface="Calibri" panose="020F0502020204030204" pitchFamily="34" charset="0"/>
              </a:rPr>
              <a:t>can we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</a:rPr>
              <a:t>actually arrive.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185D9F3-641B-468B-9BEF-23596CFE8FAA}"/>
              </a:ext>
            </a:extLst>
          </p:cNvPr>
          <p:cNvSpPr/>
          <p:nvPr/>
        </p:nvSpPr>
        <p:spPr>
          <a:xfrm>
            <a:off x="4158890" y="4984435"/>
            <a:ext cx="7981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+mn-lt"/>
              </a:rPr>
              <a:t>John 5:39</a:t>
            </a:r>
            <a:r>
              <a:rPr lang="en-US" b="1" dirty="0">
                <a:solidFill>
                  <a:schemeClr val="bg1"/>
                </a:solidFill>
                <a:latin typeface="+mn-lt"/>
              </a:rPr>
              <a:t> 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Search the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scriptures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; for in them ye think ye have </a:t>
            </a:r>
            <a:r>
              <a:rPr lang="en-US" dirty="0">
                <a:solidFill>
                  <a:srgbClr val="00FF00"/>
                </a:solidFill>
                <a:latin typeface="+mn-lt"/>
              </a:rPr>
              <a:t>eternal life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: and they are they which testify of me.</a:t>
            </a:r>
          </a:p>
        </p:txBody>
      </p:sp>
      <p:sp>
        <p:nvSpPr>
          <p:cNvPr id="45" name="TextBox 3">
            <a:extLst>
              <a:ext uri="{FF2B5EF4-FFF2-40B4-BE49-F238E27FC236}">
                <a16:creationId xmlns:a16="http://schemas.microsoft.com/office/drawing/2014/main" id="{D2E26620-B042-44FD-BF78-47FA456D0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673" y="1841010"/>
            <a:ext cx="14091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00"/>
                </a:solidFill>
                <a:latin typeface="+mn-lt"/>
              </a:rPr>
              <a:t>Commandments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7402972-BFA4-40F4-83F6-59607535ADBA}"/>
              </a:ext>
            </a:extLst>
          </p:cNvPr>
          <p:cNvCxnSpPr/>
          <p:nvPr/>
        </p:nvCxnSpPr>
        <p:spPr bwMode="auto">
          <a:xfrm flipH="1">
            <a:off x="3104538" y="5414673"/>
            <a:ext cx="984626" cy="0"/>
          </a:xfrm>
          <a:prstGeom prst="straightConnector1">
            <a:avLst/>
          </a:prstGeom>
          <a:ln w="38100">
            <a:solidFill>
              <a:srgbClr val="00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3">
            <a:extLst>
              <a:ext uri="{FF2B5EF4-FFF2-40B4-BE49-F238E27FC236}">
                <a16:creationId xmlns:a16="http://schemas.microsoft.com/office/drawing/2014/main" id="{D84C0458-E41B-4A0B-9155-A07653271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752" y="5106896"/>
            <a:ext cx="6090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00"/>
                </a:solidFill>
                <a:latin typeface="+mn-lt"/>
              </a:rPr>
              <a:t>Christ</a:t>
            </a:r>
          </a:p>
        </p:txBody>
      </p:sp>
      <p:sp>
        <p:nvSpPr>
          <p:cNvPr id="48" name="TextBox 3">
            <a:extLst>
              <a:ext uri="{FF2B5EF4-FFF2-40B4-BE49-F238E27FC236}">
                <a16:creationId xmlns:a16="http://schemas.microsoft.com/office/drawing/2014/main" id="{F0B54CBF-9EF3-498F-A089-73653AC580E2}"/>
              </a:ext>
            </a:extLst>
          </p:cNvPr>
          <p:cNvSpPr txBox="1">
            <a:spLocks noChangeArrowheads="1"/>
          </p:cNvSpPr>
          <p:nvPr/>
        </p:nvSpPr>
        <p:spPr bwMode="auto">
          <a:xfrm rot="21296779">
            <a:off x="2990025" y="4267185"/>
            <a:ext cx="14091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00"/>
                </a:solidFill>
                <a:latin typeface="+mn-lt"/>
              </a:rPr>
              <a:t>Desired Goal</a:t>
            </a:r>
          </a:p>
        </p:txBody>
      </p:sp>
      <p:sp>
        <p:nvSpPr>
          <p:cNvPr id="49" name="TextBox 3">
            <a:extLst>
              <a:ext uri="{FF2B5EF4-FFF2-40B4-BE49-F238E27FC236}">
                <a16:creationId xmlns:a16="http://schemas.microsoft.com/office/drawing/2014/main" id="{EFB15C6B-5323-468D-8059-92F475DBB65D}"/>
              </a:ext>
            </a:extLst>
          </p:cNvPr>
          <p:cNvSpPr txBox="1">
            <a:spLocks noChangeArrowheads="1"/>
          </p:cNvSpPr>
          <p:nvPr/>
        </p:nvSpPr>
        <p:spPr bwMode="auto">
          <a:xfrm rot="211459">
            <a:off x="2809691" y="6173606"/>
            <a:ext cx="14747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00"/>
                </a:solidFill>
                <a:latin typeface="+mn-lt"/>
              </a:rPr>
              <a:t>Achieved Goal</a:t>
            </a:r>
          </a:p>
        </p:txBody>
      </p:sp>
      <p:sp>
        <p:nvSpPr>
          <p:cNvPr id="50" name="TextBox 3">
            <a:extLst>
              <a:ext uri="{FF2B5EF4-FFF2-40B4-BE49-F238E27FC236}">
                <a16:creationId xmlns:a16="http://schemas.microsoft.com/office/drawing/2014/main" id="{5B0F4AA1-3B23-4D97-B773-EC34E6B03280}"/>
              </a:ext>
            </a:extLst>
          </p:cNvPr>
          <p:cNvSpPr txBox="1">
            <a:spLocks noChangeArrowheads="1"/>
          </p:cNvSpPr>
          <p:nvPr/>
        </p:nvSpPr>
        <p:spPr bwMode="auto">
          <a:xfrm rot="2716985">
            <a:off x="3000446" y="2719124"/>
            <a:ext cx="12413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00"/>
                </a:solidFill>
                <a:latin typeface="+mn-lt"/>
              </a:rPr>
              <a:t>Consequences</a:t>
            </a:r>
          </a:p>
        </p:txBody>
      </p:sp>
      <p:sp>
        <p:nvSpPr>
          <p:cNvPr id="51" name="TextBox 3">
            <a:extLst>
              <a:ext uri="{FF2B5EF4-FFF2-40B4-BE49-F238E27FC236}">
                <a16:creationId xmlns:a16="http://schemas.microsoft.com/office/drawing/2014/main" id="{D5BC28D9-5F2E-4785-B0F2-B5339AAA7037}"/>
              </a:ext>
            </a:extLst>
          </p:cNvPr>
          <p:cNvSpPr txBox="1">
            <a:spLocks noChangeArrowheads="1"/>
          </p:cNvSpPr>
          <p:nvPr/>
        </p:nvSpPr>
        <p:spPr bwMode="auto">
          <a:xfrm rot="20850767">
            <a:off x="2890287" y="709816"/>
            <a:ext cx="9606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rgbClr val="FFFF00"/>
                </a:solidFill>
                <a:latin typeface="+mn-lt"/>
              </a:rPr>
              <a:t>Conditions</a:t>
            </a:r>
          </a:p>
        </p:txBody>
      </p:sp>
    </p:spTree>
    <p:extLst>
      <p:ext uri="{BB962C8B-B14F-4D97-AF65-F5344CB8AC3E}">
        <p14:creationId xmlns:p14="http://schemas.microsoft.com/office/powerpoint/2010/main" val="167006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7" grpId="0"/>
      <p:bldP spid="18" grpId="0"/>
      <p:bldP spid="19" grpId="0"/>
      <p:bldP spid="32" grpId="0"/>
      <p:bldP spid="33" grpId="0"/>
      <p:bldP spid="34" grpId="0"/>
      <p:bldP spid="35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89108-4173-4A4E-85B5-E8E3EB771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©ChristianEternalism.org</a:t>
            </a:r>
            <a:endParaRPr lang="en-US" dirty="0"/>
          </a:p>
        </p:txBody>
      </p:sp>
      <p:sp>
        <p:nvSpPr>
          <p:cNvPr id="24" name="Rectangle 46">
            <a:extLst>
              <a:ext uri="{FF2B5EF4-FFF2-40B4-BE49-F238E27FC236}">
                <a16:creationId xmlns:a16="http://schemas.microsoft.com/office/drawing/2014/main" id="{CF2B936E-2546-457C-8CD4-AC9C9D180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280"/>
            <a:ext cx="1217734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0" dirty="0">
                <a:solidFill>
                  <a:srgbClr val="00FF00"/>
                </a:solidFill>
                <a:latin typeface="+mn-lt"/>
              </a:rPr>
              <a:t>Questions?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17FCC3A-BB43-431C-B394-2DC4FF9DE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26994"/>
            <a:ext cx="381000" cy="231006"/>
          </a:xfrm>
        </p:spPr>
        <p:txBody>
          <a:bodyPr/>
          <a:lstStyle/>
          <a:p>
            <a:pPr algn="ctr"/>
            <a:fld id="{7FA21F2F-D5C3-444E-B31F-8BDB819DBF53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3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3ef5274-90b8-4b3f-8a76-b4c36a43e904}" enabled="1" method="Privileged" siteId="{61e6eeb3-5fd7-4aaa-ae3c-61e8deb09b7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15549</TotalTime>
  <Words>879</Words>
  <Application>Microsoft Office PowerPoint</Application>
  <PresentationFormat>Widescreen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Dale Eaton</cp:lastModifiedBy>
  <cp:revision>1194</cp:revision>
  <dcterms:created xsi:type="dcterms:W3CDTF">2010-04-18T05:26:50Z</dcterms:created>
  <dcterms:modified xsi:type="dcterms:W3CDTF">2022-12-28T00:19:18Z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c3d3d8-6bdc-485e-b6f2-a0ac58658b4a_Enabled">
    <vt:lpwstr>True</vt:lpwstr>
  </property>
  <property fmtid="{D5CDD505-2E9C-101B-9397-08002B2CF9AE}" pid="3" name="MSIP_Label_bdc3d3d8-6bdc-485e-b6f2-a0ac58658b4a_SiteId">
    <vt:lpwstr>61e6eeb3-5fd7-4aaa-ae3c-61e8deb09b79</vt:lpwstr>
  </property>
  <property fmtid="{D5CDD505-2E9C-101B-9397-08002B2CF9AE}" pid="4" name="MSIP_Label_bdc3d3d8-6bdc-485e-b6f2-a0ac58658b4a_Owner">
    <vt:lpwstr>deaton@ldschurch.org</vt:lpwstr>
  </property>
  <property fmtid="{D5CDD505-2E9C-101B-9397-08002B2CF9AE}" pid="5" name="MSIP_Label_bdc3d3d8-6bdc-485e-b6f2-a0ac58658b4a_SetDate">
    <vt:lpwstr>2018-09-29T15:01:30.2848605Z</vt:lpwstr>
  </property>
  <property fmtid="{D5CDD505-2E9C-101B-9397-08002B2CF9AE}" pid="6" name="MSIP_Label_bdc3d3d8-6bdc-485e-b6f2-a0ac58658b4a_Name">
    <vt:lpwstr>Internal Use</vt:lpwstr>
  </property>
  <property fmtid="{D5CDD505-2E9C-101B-9397-08002B2CF9AE}" pid="7" name="MSIP_Label_bdc3d3d8-6bdc-485e-b6f2-a0ac58658b4a_Application">
    <vt:lpwstr>Microsoft Azure Information Protection</vt:lpwstr>
  </property>
  <property fmtid="{D5CDD505-2E9C-101B-9397-08002B2CF9AE}" pid="8" name="MSIP_Label_bdc3d3d8-6bdc-485e-b6f2-a0ac58658b4a_Extended_MSFT_Method">
    <vt:lpwstr>Automatic</vt:lpwstr>
  </property>
  <property fmtid="{D5CDD505-2E9C-101B-9397-08002B2CF9AE}" pid="9" name="MSIP_Label_03ef5274-90b8-4b3f-8a76-b4c36a43e904_Enabled">
    <vt:lpwstr>True</vt:lpwstr>
  </property>
  <property fmtid="{D5CDD505-2E9C-101B-9397-08002B2CF9AE}" pid="10" name="MSIP_Label_03ef5274-90b8-4b3f-8a76-b4c36a43e904_SiteId">
    <vt:lpwstr>61e6eeb3-5fd7-4aaa-ae3c-61e8deb09b79</vt:lpwstr>
  </property>
  <property fmtid="{D5CDD505-2E9C-101B-9397-08002B2CF9AE}" pid="11" name="MSIP_Label_03ef5274-90b8-4b3f-8a76-b4c36a43e904_Owner">
    <vt:lpwstr>deaton@ldschurch.org</vt:lpwstr>
  </property>
  <property fmtid="{D5CDD505-2E9C-101B-9397-08002B2CF9AE}" pid="12" name="MSIP_Label_03ef5274-90b8-4b3f-8a76-b4c36a43e904_SetDate">
    <vt:lpwstr>2018-09-29T15:01:30.2848605Z</vt:lpwstr>
  </property>
  <property fmtid="{D5CDD505-2E9C-101B-9397-08002B2CF9AE}" pid="13" name="MSIP_Label_03ef5274-90b8-4b3f-8a76-b4c36a43e904_Name">
    <vt:lpwstr>Not Encrypted</vt:lpwstr>
  </property>
  <property fmtid="{D5CDD505-2E9C-101B-9397-08002B2CF9AE}" pid="14" name="MSIP_Label_03ef5274-90b8-4b3f-8a76-b4c36a43e904_Application">
    <vt:lpwstr>Microsoft Azure Information Protection</vt:lpwstr>
  </property>
  <property fmtid="{D5CDD505-2E9C-101B-9397-08002B2CF9AE}" pid="15" name="MSIP_Label_03ef5274-90b8-4b3f-8a76-b4c36a43e904_Parent">
    <vt:lpwstr>bdc3d3d8-6bdc-485e-b6f2-a0ac58658b4a</vt:lpwstr>
  </property>
  <property fmtid="{D5CDD505-2E9C-101B-9397-08002B2CF9AE}" pid="16" name="MSIP_Label_03ef5274-90b8-4b3f-8a76-b4c36a43e904_Extended_MSFT_Method">
    <vt:lpwstr>Automatic</vt:lpwstr>
  </property>
  <property fmtid="{D5CDD505-2E9C-101B-9397-08002B2CF9AE}" pid="17" name="Classification">
    <vt:lpwstr>Internal Use Not Encrypted</vt:lpwstr>
  </property>
</Properties>
</file>