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899" r:id="rId2"/>
    <p:sldId id="914" r:id="rId3"/>
    <p:sldId id="930" r:id="rId4"/>
    <p:sldId id="927" r:id="rId5"/>
    <p:sldId id="931" r:id="rId6"/>
    <p:sldId id="929" r:id="rId7"/>
    <p:sldId id="933" r:id="rId8"/>
    <p:sldId id="932" r:id="rId9"/>
    <p:sldId id="934" r:id="rId10"/>
    <p:sldId id="936" r:id="rId11"/>
    <p:sldId id="938" r:id="rId12"/>
    <p:sldId id="940" r:id="rId13"/>
    <p:sldId id="937" r:id="rId14"/>
    <p:sldId id="267" r:id="rId15"/>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234600"/>
    <a:srgbClr val="336600"/>
    <a:srgbClr val="FFFFCC"/>
    <a:srgbClr val="2A5400"/>
    <a:srgbClr val="CCFF99"/>
    <a:srgbClr val="FDEADA"/>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5" autoAdjust="0"/>
    <p:restoredTop sz="94488" autoAdjust="0"/>
  </p:normalViewPr>
  <p:slideViewPr>
    <p:cSldViewPr>
      <p:cViewPr varScale="1">
        <p:scale>
          <a:sx n="111" d="100"/>
          <a:sy n="111" d="100"/>
        </p:scale>
        <p:origin x="342" y="102"/>
      </p:cViewPr>
      <p:guideLst>
        <p:guide orient="horz" pos="2160"/>
        <p:guide pos="3840"/>
      </p:guideLst>
    </p:cSldViewPr>
  </p:slideViewPr>
  <p:notesTextViewPr>
    <p:cViewPr>
      <p:scale>
        <a:sx n="3" d="2"/>
        <a:sy n="3" d="2"/>
      </p:scale>
      <p:origin x="0" y="0"/>
    </p:cViewPr>
  </p:notesTextViewPr>
  <p:sorterViewPr>
    <p:cViewPr>
      <p:scale>
        <a:sx n="40" d="100"/>
        <a:sy n="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CE193122-784B-4DEB-A735-954D81725D9C}" type="datetime1">
              <a:rPr lang="en-US" altLang="en-US"/>
              <a:pPr>
                <a:defRPr/>
              </a:pPr>
              <a:t>2022-12-27</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96DB9990-9BDA-4346-A715-8323DEBBD8E7}" type="slidenum">
              <a:rPr lang="en-US" altLang="en-US"/>
              <a:pPr>
                <a:defRPr/>
              </a:pPr>
              <a:t>‹#›</a:t>
            </a:fld>
            <a:endParaRPr lang="en-US" altLang="en-US"/>
          </a:p>
        </p:txBody>
      </p:sp>
    </p:spTree>
    <p:extLst>
      <p:ext uri="{BB962C8B-B14F-4D97-AF65-F5344CB8AC3E}">
        <p14:creationId xmlns:p14="http://schemas.microsoft.com/office/powerpoint/2010/main" val="14946144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2</a:t>
            </a:fld>
            <a:endParaRPr lang="en-US" altLang="en-US"/>
          </a:p>
        </p:txBody>
      </p:sp>
    </p:spTree>
    <p:extLst>
      <p:ext uri="{BB962C8B-B14F-4D97-AF65-F5344CB8AC3E}">
        <p14:creationId xmlns:p14="http://schemas.microsoft.com/office/powerpoint/2010/main" val="2846556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3</a:t>
            </a:fld>
            <a:endParaRPr lang="en-US" altLang="en-US"/>
          </a:p>
        </p:txBody>
      </p:sp>
    </p:spTree>
    <p:extLst>
      <p:ext uri="{BB962C8B-B14F-4D97-AF65-F5344CB8AC3E}">
        <p14:creationId xmlns:p14="http://schemas.microsoft.com/office/powerpoint/2010/main" val="3522398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4</a:t>
            </a:fld>
            <a:endParaRPr lang="en-US" altLang="en-US"/>
          </a:p>
        </p:txBody>
      </p:sp>
    </p:spTree>
    <p:extLst>
      <p:ext uri="{BB962C8B-B14F-4D97-AF65-F5344CB8AC3E}">
        <p14:creationId xmlns:p14="http://schemas.microsoft.com/office/powerpoint/2010/main" val="788146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5</a:t>
            </a:fld>
            <a:endParaRPr lang="en-US" altLang="en-US"/>
          </a:p>
        </p:txBody>
      </p:sp>
    </p:spTree>
    <p:extLst>
      <p:ext uri="{BB962C8B-B14F-4D97-AF65-F5344CB8AC3E}">
        <p14:creationId xmlns:p14="http://schemas.microsoft.com/office/powerpoint/2010/main" val="862335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6</a:t>
            </a:fld>
            <a:endParaRPr lang="en-US" altLang="en-US"/>
          </a:p>
        </p:txBody>
      </p:sp>
    </p:spTree>
    <p:extLst>
      <p:ext uri="{BB962C8B-B14F-4D97-AF65-F5344CB8AC3E}">
        <p14:creationId xmlns:p14="http://schemas.microsoft.com/office/powerpoint/2010/main" val="3330562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8</a:t>
            </a:fld>
            <a:endParaRPr lang="en-US" altLang="en-US"/>
          </a:p>
        </p:txBody>
      </p:sp>
    </p:spTree>
    <p:extLst>
      <p:ext uri="{BB962C8B-B14F-4D97-AF65-F5344CB8AC3E}">
        <p14:creationId xmlns:p14="http://schemas.microsoft.com/office/powerpoint/2010/main" val="1674296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9</a:t>
            </a:fld>
            <a:endParaRPr lang="en-US" altLang="en-US"/>
          </a:p>
        </p:txBody>
      </p:sp>
    </p:spTree>
    <p:extLst>
      <p:ext uri="{BB962C8B-B14F-4D97-AF65-F5344CB8AC3E}">
        <p14:creationId xmlns:p14="http://schemas.microsoft.com/office/powerpoint/2010/main" val="2445512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12</a:t>
            </a:fld>
            <a:endParaRPr lang="en-US" altLang="en-US"/>
          </a:p>
        </p:txBody>
      </p:sp>
    </p:spTree>
    <p:extLst>
      <p:ext uri="{BB962C8B-B14F-4D97-AF65-F5344CB8AC3E}">
        <p14:creationId xmlns:p14="http://schemas.microsoft.com/office/powerpoint/2010/main" val="3270727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13</a:t>
            </a:fld>
            <a:endParaRPr lang="en-US" altLang="en-US"/>
          </a:p>
        </p:txBody>
      </p:sp>
    </p:spTree>
    <p:extLst>
      <p:ext uri="{BB962C8B-B14F-4D97-AF65-F5344CB8AC3E}">
        <p14:creationId xmlns:p14="http://schemas.microsoft.com/office/powerpoint/2010/main" val="322208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tx1"/>
        </a:solidFill>
        <a:effectLst/>
      </p:bgPr>
    </p:bg>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xfrm>
            <a:off x="11684000" y="6689725"/>
            <a:ext cx="508000" cy="168275"/>
          </a:xfrm>
        </p:spPr>
        <p:txBody>
          <a:bodyPr/>
          <a:lstStyle>
            <a:lvl1pPr>
              <a:defRPr/>
            </a:lvl1pPr>
          </a:lstStyle>
          <a:p>
            <a:pPr>
              <a:defRPr/>
            </a:pPr>
            <a:fld id="{48BED0CB-436A-4EC6-BFC4-524BF37076BE}" type="slidenum">
              <a:rPr lang="en-US" altLang="en-US"/>
              <a:pPr>
                <a:defRPr/>
              </a:pPr>
              <a:t>‹#›</a:t>
            </a:fld>
            <a:endParaRPr lang="en-US" altLang="en-US"/>
          </a:p>
        </p:txBody>
      </p:sp>
      <p:sp>
        <p:nvSpPr>
          <p:cNvPr id="5" name="Footer Placeholder 1">
            <a:extLst>
              <a:ext uri="{FF2B5EF4-FFF2-40B4-BE49-F238E27FC236}">
                <a16:creationId xmlns:a16="http://schemas.microsoft.com/office/drawing/2014/main" id="{7714C901-FB5E-474A-B72C-ECB1E8B52735}"/>
              </a:ext>
            </a:extLst>
          </p:cNvPr>
          <p:cNvSpPr>
            <a:spLocks noGrp="1"/>
          </p:cNvSpPr>
          <p:nvPr>
            <p:ph type="ftr" sz="quarter" idx="11"/>
          </p:nvPr>
        </p:nvSpPr>
        <p:spPr>
          <a:xfrm>
            <a:off x="0" y="6629400"/>
            <a:ext cx="1828800" cy="228599"/>
          </a:xfrm>
        </p:spPr>
        <p:txBody>
          <a:bodyPr/>
          <a:lstStyle/>
          <a:p>
            <a:pPr>
              <a:defRPr/>
            </a:pPr>
            <a:r>
              <a:rPr lang="en-US" dirty="0"/>
              <a:t>©ChristianEternalism.com</a:t>
            </a:r>
          </a:p>
        </p:txBody>
      </p:sp>
      <p:sp>
        <p:nvSpPr>
          <p:cNvPr id="6" name="Footer Placeholder 1">
            <a:extLst>
              <a:ext uri="{FF2B5EF4-FFF2-40B4-BE49-F238E27FC236}">
                <a16:creationId xmlns:a16="http://schemas.microsoft.com/office/drawing/2014/main" id="{EB042985-C290-4156-AE63-82A15DE49170}"/>
              </a:ext>
            </a:extLst>
          </p:cNvPr>
          <p:cNvSpPr txBox="1">
            <a:spLocks/>
          </p:cNvSpPr>
          <p:nvPr userDrawn="1"/>
        </p:nvSpPr>
        <p:spPr>
          <a:xfrm>
            <a:off x="5993" y="0"/>
            <a:ext cx="1060807" cy="228599"/>
          </a:xfrm>
          <a:prstGeom prst="rect">
            <a:avLst/>
          </a:prstGeom>
        </p:spPr>
        <p:txBody>
          <a:bodyPr vert="horz" lIns="91440" tIns="45720" rIns="91440" bIns="45720" rtlCol="0" anchor="ctr"/>
          <a:lstStyle>
            <a:defPPr>
              <a:defRPr lang="en-US"/>
            </a:defPPr>
            <a:lvl1pPr algn="ct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en-US" dirty="0"/>
              <a:t>Epistemology</a:t>
            </a:r>
          </a:p>
        </p:txBody>
      </p:sp>
    </p:spTree>
    <p:extLst>
      <p:ext uri="{BB962C8B-B14F-4D97-AF65-F5344CB8AC3E}">
        <p14:creationId xmlns:p14="http://schemas.microsoft.com/office/powerpoint/2010/main" val="28285420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defRPr>
            </a:lvl1pPr>
          </a:lstStyle>
          <a:p>
            <a:pPr>
              <a:defRPr/>
            </a:pPr>
            <a:fld id="{21A002C1-D494-4F2F-AB01-B0CA7DD6EE82}" type="datetime1">
              <a:rPr lang="en-US" altLang="en-US" smtClean="0"/>
              <a:t>2022-12-27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anose="020F0502020204030204" pitchFamily="34" charset="0"/>
              </a:defRPr>
            </a:lvl1pPr>
          </a:lstStyle>
          <a:p>
            <a:pPr>
              <a:defRPr/>
            </a:pPr>
            <a:r>
              <a:rPr lang="en-US" altLang="en-US"/>
              <a:t>©LDSEternalism.com</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6A11B09A-2F24-4C7E-B406-E00EFFE4891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5" r:id="rId1"/>
  </p:sldLayoutIdLst>
  <p:hf hdr="0" dt="0"/>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emf"/><Relationship Id="rId4" Type="http://schemas.openxmlformats.org/officeDocument/2006/relationships/image" Target="../media/image8.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p:txBody>
          <a:bodyPr/>
          <a:lstStyle/>
          <a:p>
            <a:pPr>
              <a:defRPr/>
            </a:pPr>
            <a:fld id="{53429DF0-9955-4B60-96E2-2201DF02E17C}" type="slidenum">
              <a:rPr lang="en-US" altLang="en-US" smtClean="0"/>
              <a:pPr>
                <a:defRPr/>
              </a:pPr>
              <a:t>1</a:t>
            </a:fld>
            <a:endParaRPr lang="en-US" altLang="en-US" dirty="0"/>
          </a:p>
        </p:txBody>
      </p:sp>
      <p:pic>
        <p:nvPicPr>
          <p:cNvPr id="4" name="Picture 3">
            <a:extLst>
              <a:ext uri="{FF2B5EF4-FFF2-40B4-BE49-F238E27FC236}">
                <a16:creationId xmlns:a16="http://schemas.microsoft.com/office/drawing/2014/main" id="{CA13C4A4-E30D-4B77-9D81-CB4B098194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9" y="1441700"/>
            <a:ext cx="4909114" cy="4909114"/>
          </a:xfrm>
          <a:prstGeom prst="rect">
            <a:avLst/>
          </a:prstGeom>
        </p:spPr>
      </p:pic>
      <p:sp>
        <p:nvSpPr>
          <p:cNvPr id="6" name="Rectangle 5">
            <a:extLst>
              <a:ext uri="{FF2B5EF4-FFF2-40B4-BE49-F238E27FC236}">
                <a16:creationId xmlns:a16="http://schemas.microsoft.com/office/drawing/2014/main" id="{5946F93A-327B-4E2B-9B2E-60545C0B9529}"/>
              </a:ext>
            </a:extLst>
          </p:cNvPr>
          <p:cNvSpPr/>
          <p:nvPr/>
        </p:nvSpPr>
        <p:spPr>
          <a:xfrm>
            <a:off x="1560234" y="3203759"/>
            <a:ext cx="1338828" cy="1384995"/>
          </a:xfrm>
          <a:prstGeom prst="rect">
            <a:avLst/>
          </a:prstGeom>
        </p:spPr>
        <p:txBody>
          <a:bodyPr wrap="none">
            <a:spAutoFit/>
          </a:bodyPr>
          <a:lstStyle/>
          <a:p>
            <a:pPr algn="ctr"/>
            <a:r>
              <a:rPr lang="en-US" sz="2800" dirty="0">
                <a:solidFill>
                  <a:schemeClr val="bg1"/>
                </a:solidFill>
                <a:cs typeface="Arial" panose="020B0604020202020204" pitchFamily="34" charset="0"/>
              </a:rPr>
              <a:t>Abide </a:t>
            </a:r>
          </a:p>
          <a:p>
            <a:pPr algn="ctr"/>
            <a:r>
              <a:rPr lang="en-US" sz="2800" dirty="0">
                <a:solidFill>
                  <a:schemeClr val="bg1"/>
                </a:solidFill>
                <a:cs typeface="Arial" panose="020B0604020202020204" pitchFamily="34" charset="0"/>
              </a:rPr>
              <a:t>and </a:t>
            </a:r>
          </a:p>
          <a:p>
            <a:pPr algn="ctr"/>
            <a:r>
              <a:rPr lang="en-US" sz="2800" dirty="0">
                <a:solidFill>
                  <a:schemeClr val="bg1"/>
                </a:solidFill>
                <a:cs typeface="Arial" panose="020B0604020202020204" pitchFamily="34" charset="0"/>
              </a:rPr>
              <a:t>Abound</a:t>
            </a:r>
          </a:p>
        </p:txBody>
      </p:sp>
      <p:sp>
        <p:nvSpPr>
          <p:cNvPr id="7" name="Rectangle 6">
            <a:extLst>
              <a:ext uri="{FF2B5EF4-FFF2-40B4-BE49-F238E27FC236}">
                <a16:creationId xmlns:a16="http://schemas.microsoft.com/office/drawing/2014/main" id="{ABB93D74-9891-4AC0-92BF-50893BA294B5}"/>
              </a:ext>
            </a:extLst>
          </p:cNvPr>
          <p:cNvSpPr/>
          <p:nvPr/>
        </p:nvSpPr>
        <p:spPr>
          <a:xfrm>
            <a:off x="0" y="15502"/>
            <a:ext cx="12192000" cy="830997"/>
          </a:xfrm>
          <a:prstGeom prst="rect">
            <a:avLst/>
          </a:prstGeom>
        </p:spPr>
        <p:txBody>
          <a:bodyPr wrap="square">
            <a:spAutoFit/>
          </a:bodyPr>
          <a:lstStyle/>
          <a:p>
            <a:pPr algn="ctr"/>
            <a:r>
              <a:rPr lang="en-US" sz="4800" dirty="0">
                <a:solidFill>
                  <a:srgbClr val="FFFF00"/>
                </a:solidFill>
                <a:cs typeface="Arial" panose="020B0604020202020204" pitchFamily="34" charset="0"/>
              </a:rPr>
              <a:t>ETERNALISM </a:t>
            </a:r>
            <a:r>
              <a:rPr lang="en-US" sz="4800">
                <a:solidFill>
                  <a:srgbClr val="FFFF00"/>
                </a:solidFill>
                <a:cs typeface="Arial" panose="020B0604020202020204" pitchFamily="34" charset="0"/>
              </a:rPr>
              <a:t>MODULE </a:t>
            </a:r>
            <a:r>
              <a:rPr lang="en-US" sz="4800">
                <a:solidFill>
                  <a:srgbClr val="FFFF00"/>
                </a:solidFill>
              </a:rPr>
              <a:t>18</a:t>
            </a:r>
            <a:endParaRPr lang="en-US" sz="4800" dirty="0">
              <a:solidFill>
                <a:srgbClr val="FFFF00"/>
              </a:solidFill>
              <a:cs typeface="Arial" panose="020B0604020202020204" pitchFamily="34" charset="0"/>
            </a:endParaRPr>
          </a:p>
        </p:txBody>
      </p:sp>
      <p:sp>
        <p:nvSpPr>
          <p:cNvPr id="8" name="Text Box 13">
            <a:extLst>
              <a:ext uri="{FF2B5EF4-FFF2-40B4-BE49-F238E27FC236}">
                <a16:creationId xmlns:a16="http://schemas.microsoft.com/office/drawing/2014/main" id="{09FB126C-382A-4E3C-B94C-1A906B7664A0}"/>
              </a:ext>
            </a:extLst>
          </p:cNvPr>
          <p:cNvSpPr txBox="1">
            <a:spLocks noChangeArrowheads="1"/>
          </p:cNvSpPr>
          <p:nvPr/>
        </p:nvSpPr>
        <p:spPr bwMode="auto">
          <a:xfrm>
            <a:off x="4920343" y="3542946"/>
            <a:ext cx="726043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tabLst>
                <a:tab pos="4516438" algn="l"/>
              </a:tabLst>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tabLst>
                <a:tab pos="4516438" algn="l"/>
              </a:tabLst>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tabLst>
                <a:tab pos="4516438" algn="l"/>
              </a:tabLst>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None/>
            </a:pPr>
            <a:r>
              <a:rPr lang="en-US" altLang="en-US" sz="4000" dirty="0">
                <a:solidFill>
                  <a:srgbClr val="FFFF00"/>
                </a:solidFill>
              </a:rPr>
              <a:t>Chapter 20: Divine Attributes</a:t>
            </a:r>
          </a:p>
        </p:txBody>
      </p:sp>
      <p:sp>
        <p:nvSpPr>
          <p:cNvPr id="9" name="Text Box 13">
            <a:extLst>
              <a:ext uri="{FF2B5EF4-FFF2-40B4-BE49-F238E27FC236}">
                <a16:creationId xmlns:a16="http://schemas.microsoft.com/office/drawing/2014/main" id="{CF06637D-3C31-4F29-B2D1-9421FD7E0C5A}"/>
              </a:ext>
            </a:extLst>
          </p:cNvPr>
          <p:cNvSpPr txBox="1">
            <a:spLocks noChangeArrowheads="1"/>
          </p:cNvSpPr>
          <p:nvPr/>
        </p:nvSpPr>
        <p:spPr bwMode="auto">
          <a:xfrm>
            <a:off x="4920344" y="1880320"/>
            <a:ext cx="694366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tabLst>
                <a:tab pos="4516438" algn="l"/>
              </a:tabLst>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tabLst>
                <a:tab pos="4516438" algn="l"/>
              </a:tabLst>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tabLst>
                <a:tab pos="4516438" algn="l"/>
              </a:tabLst>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None/>
            </a:pPr>
            <a:r>
              <a:rPr lang="en-US" altLang="en-US" sz="8000" dirty="0">
                <a:solidFill>
                  <a:srgbClr val="FFFF00"/>
                </a:solidFill>
              </a:rPr>
              <a:t>Epistemology</a:t>
            </a:r>
          </a:p>
        </p:txBody>
      </p:sp>
    </p:spTree>
    <p:extLst>
      <p:ext uri="{BB962C8B-B14F-4D97-AF65-F5344CB8AC3E}">
        <p14:creationId xmlns:p14="http://schemas.microsoft.com/office/powerpoint/2010/main" val="295461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10</a:t>
            </a:fld>
            <a:endParaRPr lang="en-US" dirty="0"/>
          </a:p>
        </p:txBody>
      </p:sp>
      <p:sp>
        <p:nvSpPr>
          <p:cNvPr id="5" name="Text Box 9">
            <a:extLst>
              <a:ext uri="{FF2B5EF4-FFF2-40B4-BE49-F238E27FC236}">
                <a16:creationId xmlns:a16="http://schemas.microsoft.com/office/drawing/2014/main" id="{6D367BCC-3F50-4C16-9E67-CB2412327E11}"/>
              </a:ext>
            </a:extLst>
          </p:cNvPr>
          <p:cNvSpPr txBox="1">
            <a:spLocks noChangeArrowheads="1"/>
          </p:cNvSpPr>
          <p:nvPr/>
        </p:nvSpPr>
        <p:spPr bwMode="auto">
          <a:xfrm>
            <a:off x="0" y="0"/>
            <a:ext cx="121920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4000" i="1" dirty="0">
                <a:solidFill>
                  <a:srgbClr val="00FF00"/>
                </a:solidFill>
              </a:rPr>
              <a:t>Faith , Hope, Charity </a:t>
            </a:r>
          </a:p>
          <a:p>
            <a:pPr algn="ctr" eaLnBrk="1" hangingPunct="1">
              <a:spcBef>
                <a:spcPct val="0"/>
              </a:spcBef>
              <a:buFontTx/>
              <a:buNone/>
            </a:pPr>
            <a:r>
              <a:rPr lang="en-US" altLang="en-US" sz="4000" i="1" dirty="0">
                <a:solidFill>
                  <a:srgbClr val="00FF00"/>
                </a:solidFill>
              </a:rPr>
              <a:t>Attributes of the Human Soul</a:t>
            </a:r>
          </a:p>
        </p:txBody>
      </p:sp>
      <p:sp>
        <p:nvSpPr>
          <p:cNvPr id="6" name="Text Box 10">
            <a:extLst>
              <a:ext uri="{FF2B5EF4-FFF2-40B4-BE49-F238E27FC236}">
                <a16:creationId xmlns:a16="http://schemas.microsoft.com/office/drawing/2014/main" id="{6692319E-C86D-484D-9CA2-87C21B490DDA}"/>
              </a:ext>
            </a:extLst>
          </p:cNvPr>
          <p:cNvSpPr txBox="1">
            <a:spLocks noChangeArrowheads="1"/>
          </p:cNvSpPr>
          <p:nvPr/>
        </p:nvSpPr>
        <p:spPr bwMode="auto">
          <a:xfrm>
            <a:off x="176213" y="1458913"/>
            <a:ext cx="78263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US" altLang="en-US" sz="2400" dirty="0">
                <a:solidFill>
                  <a:schemeClr val="bg1"/>
                </a:solidFill>
              </a:rPr>
              <a:t>1. </a:t>
            </a:r>
            <a:r>
              <a:rPr lang="en-US" altLang="en-US" sz="2400" dirty="0">
                <a:solidFill>
                  <a:srgbClr val="00FF00"/>
                </a:solidFill>
              </a:rPr>
              <a:t>FAITH </a:t>
            </a:r>
            <a:r>
              <a:rPr lang="en-US" altLang="en-US" sz="2400" dirty="0">
                <a:solidFill>
                  <a:schemeClr val="bg1"/>
                </a:solidFill>
              </a:rPr>
              <a:t>IS A LIFE </a:t>
            </a:r>
            <a:r>
              <a:rPr lang="en-US" altLang="en-US" sz="2400" dirty="0">
                <a:solidFill>
                  <a:srgbClr val="00FF00"/>
                </a:solidFill>
              </a:rPr>
              <a:t>MOVING</a:t>
            </a:r>
            <a:r>
              <a:rPr lang="en-US" altLang="en-US" sz="2400" dirty="0">
                <a:solidFill>
                  <a:schemeClr val="bg1"/>
                </a:solidFill>
              </a:rPr>
              <a:t> PRINCIPLE  </a:t>
            </a:r>
            <a:r>
              <a:rPr lang="en-US" altLang="en-US" sz="2400" dirty="0">
                <a:solidFill>
                  <a:srgbClr val="FF0000"/>
                </a:solidFill>
              </a:rPr>
              <a:t>(As Opposed to Doubt)</a:t>
            </a:r>
          </a:p>
        </p:txBody>
      </p:sp>
      <p:sp>
        <p:nvSpPr>
          <p:cNvPr id="7" name="Text Box 11">
            <a:extLst>
              <a:ext uri="{FF2B5EF4-FFF2-40B4-BE49-F238E27FC236}">
                <a16:creationId xmlns:a16="http://schemas.microsoft.com/office/drawing/2014/main" id="{96EC88A5-F85C-4027-906D-97E04DAF51F9}"/>
              </a:ext>
            </a:extLst>
          </p:cNvPr>
          <p:cNvSpPr txBox="1">
            <a:spLocks noChangeArrowheads="1"/>
          </p:cNvSpPr>
          <p:nvPr/>
        </p:nvSpPr>
        <p:spPr bwMode="auto">
          <a:xfrm>
            <a:off x="161925" y="3167063"/>
            <a:ext cx="85391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US" altLang="en-US" sz="2400" dirty="0">
                <a:solidFill>
                  <a:schemeClr val="bg1"/>
                </a:solidFill>
              </a:rPr>
              <a:t>2. </a:t>
            </a:r>
            <a:r>
              <a:rPr lang="en-US" altLang="en-US" sz="2400" dirty="0">
                <a:solidFill>
                  <a:srgbClr val="00FF00"/>
                </a:solidFill>
              </a:rPr>
              <a:t>HOPE </a:t>
            </a:r>
            <a:r>
              <a:rPr lang="en-US" altLang="en-US" sz="2400" dirty="0">
                <a:solidFill>
                  <a:schemeClr val="bg1"/>
                </a:solidFill>
              </a:rPr>
              <a:t>IS A LIFE </a:t>
            </a:r>
            <a:r>
              <a:rPr lang="en-US" altLang="en-US" sz="2400" dirty="0">
                <a:solidFill>
                  <a:srgbClr val="00FF00"/>
                </a:solidFill>
              </a:rPr>
              <a:t>ENDURING</a:t>
            </a:r>
            <a:r>
              <a:rPr lang="en-US" altLang="en-US" sz="2400" dirty="0">
                <a:solidFill>
                  <a:schemeClr val="bg1"/>
                </a:solidFill>
              </a:rPr>
              <a:t> PRINCIPLE  </a:t>
            </a:r>
            <a:r>
              <a:rPr lang="en-US" altLang="en-US" sz="2400" dirty="0">
                <a:solidFill>
                  <a:srgbClr val="FF0000"/>
                </a:solidFill>
              </a:rPr>
              <a:t>(As Opposed to Despair)</a:t>
            </a:r>
          </a:p>
        </p:txBody>
      </p:sp>
      <p:sp>
        <p:nvSpPr>
          <p:cNvPr id="8" name="Text Box 12">
            <a:extLst>
              <a:ext uri="{FF2B5EF4-FFF2-40B4-BE49-F238E27FC236}">
                <a16:creationId xmlns:a16="http://schemas.microsoft.com/office/drawing/2014/main" id="{EB65E860-4977-4279-8A5B-37D647E939B9}"/>
              </a:ext>
            </a:extLst>
          </p:cNvPr>
          <p:cNvSpPr txBox="1">
            <a:spLocks noChangeArrowheads="1"/>
          </p:cNvSpPr>
          <p:nvPr/>
        </p:nvSpPr>
        <p:spPr bwMode="auto">
          <a:xfrm>
            <a:off x="168275" y="5105400"/>
            <a:ext cx="87931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US" altLang="en-US" sz="2400" dirty="0">
                <a:solidFill>
                  <a:schemeClr val="bg1"/>
                </a:solidFill>
              </a:rPr>
              <a:t>3. </a:t>
            </a:r>
            <a:r>
              <a:rPr lang="en-US" altLang="en-US" sz="2400" dirty="0">
                <a:solidFill>
                  <a:srgbClr val="00FF00"/>
                </a:solidFill>
              </a:rPr>
              <a:t>CHARITY </a:t>
            </a:r>
            <a:r>
              <a:rPr lang="en-US" altLang="en-US" sz="2400" dirty="0">
                <a:solidFill>
                  <a:schemeClr val="bg1"/>
                </a:solidFill>
              </a:rPr>
              <a:t>IS A LIFE </a:t>
            </a:r>
            <a:r>
              <a:rPr lang="en-US" altLang="en-US" sz="2400" dirty="0">
                <a:solidFill>
                  <a:srgbClr val="00FF00"/>
                </a:solidFill>
              </a:rPr>
              <a:t>GOVERNING</a:t>
            </a:r>
            <a:r>
              <a:rPr lang="en-US" altLang="en-US" sz="2400" dirty="0">
                <a:solidFill>
                  <a:schemeClr val="bg1"/>
                </a:solidFill>
              </a:rPr>
              <a:t> PRINCIPLE  </a:t>
            </a:r>
            <a:r>
              <a:rPr lang="en-US" altLang="en-US" sz="2400" dirty="0">
                <a:solidFill>
                  <a:srgbClr val="FF0000"/>
                </a:solidFill>
              </a:rPr>
              <a:t>(As Opposed to Enmity) </a:t>
            </a:r>
          </a:p>
        </p:txBody>
      </p:sp>
      <p:sp>
        <p:nvSpPr>
          <p:cNvPr id="9" name="Text Box 13">
            <a:extLst>
              <a:ext uri="{FF2B5EF4-FFF2-40B4-BE49-F238E27FC236}">
                <a16:creationId xmlns:a16="http://schemas.microsoft.com/office/drawing/2014/main" id="{43DF7EC9-19A9-4CB8-8609-1E2F2AEC8126}"/>
              </a:ext>
            </a:extLst>
          </p:cNvPr>
          <p:cNvSpPr txBox="1">
            <a:spLocks noChangeArrowheads="1"/>
          </p:cNvSpPr>
          <p:nvPr/>
        </p:nvSpPr>
        <p:spPr bwMode="auto">
          <a:xfrm>
            <a:off x="304799" y="1905000"/>
            <a:ext cx="117109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i="1" dirty="0">
                <a:solidFill>
                  <a:srgbClr val="00FF00"/>
                </a:solidFill>
              </a:rPr>
              <a:t>Faith</a:t>
            </a:r>
            <a:r>
              <a:rPr lang="en-US" altLang="en-US" sz="2400" i="1" dirty="0">
                <a:solidFill>
                  <a:schemeClr val="bg1"/>
                </a:solidFill>
              </a:rPr>
              <a:t> Consists In </a:t>
            </a:r>
            <a:r>
              <a:rPr lang="en-US" altLang="en-US" sz="2400" i="1" dirty="0">
                <a:solidFill>
                  <a:srgbClr val="00FF00"/>
                </a:solidFill>
              </a:rPr>
              <a:t>Past Assurances </a:t>
            </a:r>
            <a:r>
              <a:rPr lang="en-US" altLang="en-US" sz="2400" i="1" dirty="0">
                <a:solidFill>
                  <a:schemeClr val="bg1"/>
                </a:solidFill>
              </a:rPr>
              <a:t>and</a:t>
            </a:r>
            <a:r>
              <a:rPr lang="en-US" altLang="en-US" sz="2400" i="1" dirty="0">
                <a:solidFill>
                  <a:srgbClr val="00FF00"/>
                </a:solidFill>
              </a:rPr>
              <a:t> Future Expectations </a:t>
            </a:r>
            <a:r>
              <a:rPr lang="en-US" altLang="en-US" sz="2400" i="1" dirty="0">
                <a:solidFill>
                  <a:schemeClr val="bg1"/>
                </a:solidFill>
              </a:rPr>
              <a:t>which Incite Us to Act With a Continual Trust and Confidence.</a:t>
            </a:r>
          </a:p>
        </p:txBody>
      </p:sp>
      <p:sp>
        <p:nvSpPr>
          <p:cNvPr id="11" name="Text Box 14">
            <a:extLst>
              <a:ext uri="{FF2B5EF4-FFF2-40B4-BE49-F238E27FC236}">
                <a16:creationId xmlns:a16="http://schemas.microsoft.com/office/drawing/2014/main" id="{89E304CE-2380-4692-9AA1-063A6F33358B}"/>
              </a:ext>
            </a:extLst>
          </p:cNvPr>
          <p:cNvSpPr txBox="1">
            <a:spLocks noChangeArrowheads="1"/>
          </p:cNvSpPr>
          <p:nvPr/>
        </p:nvSpPr>
        <p:spPr bwMode="auto">
          <a:xfrm>
            <a:off x="304800" y="3700463"/>
            <a:ext cx="11811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i="1" dirty="0">
                <a:solidFill>
                  <a:srgbClr val="00FF00"/>
                </a:solidFill>
              </a:rPr>
              <a:t>Hope</a:t>
            </a:r>
            <a:r>
              <a:rPr lang="en-US" altLang="en-US" sz="2400" i="1" dirty="0">
                <a:solidFill>
                  <a:schemeClr val="bg1"/>
                </a:solidFill>
              </a:rPr>
              <a:t> Consists In the Joyful, Earnest and Steadfast Anticipation of a </a:t>
            </a:r>
            <a:r>
              <a:rPr lang="en-US" altLang="en-US" sz="2400" i="1" dirty="0">
                <a:solidFill>
                  <a:srgbClr val="00FF00"/>
                </a:solidFill>
              </a:rPr>
              <a:t>Future Expectation </a:t>
            </a:r>
            <a:r>
              <a:rPr lang="en-US" altLang="en-US" sz="2400" i="1" dirty="0">
                <a:solidFill>
                  <a:schemeClr val="bg1"/>
                </a:solidFill>
              </a:rPr>
              <a:t>which </a:t>
            </a:r>
            <a:r>
              <a:rPr lang="en-US" altLang="en-US" sz="2400" i="1" dirty="0" err="1">
                <a:solidFill>
                  <a:schemeClr val="bg1"/>
                </a:solidFill>
              </a:rPr>
              <a:t>Maketh</a:t>
            </a:r>
            <a:r>
              <a:rPr lang="en-US" altLang="en-US" sz="2400" i="1" dirty="0">
                <a:solidFill>
                  <a:schemeClr val="bg1"/>
                </a:solidFill>
              </a:rPr>
              <a:t> an Anchor to the Soul both Sure and Steadfast.</a:t>
            </a:r>
          </a:p>
        </p:txBody>
      </p:sp>
      <p:sp>
        <p:nvSpPr>
          <p:cNvPr id="12" name="Text Box 15">
            <a:extLst>
              <a:ext uri="{FF2B5EF4-FFF2-40B4-BE49-F238E27FC236}">
                <a16:creationId xmlns:a16="http://schemas.microsoft.com/office/drawing/2014/main" id="{5E610482-70EA-4AD6-B5B4-3D7CC6929880}"/>
              </a:ext>
            </a:extLst>
          </p:cNvPr>
          <p:cNvSpPr txBox="1">
            <a:spLocks noChangeArrowheads="1"/>
          </p:cNvSpPr>
          <p:nvPr/>
        </p:nvSpPr>
        <p:spPr bwMode="auto">
          <a:xfrm>
            <a:off x="304799" y="5643563"/>
            <a:ext cx="1177794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i="1" dirty="0">
                <a:solidFill>
                  <a:srgbClr val="00FF00"/>
                </a:solidFill>
              </a:rPr>
              <a:t>Charity</a:t>
            </a:r>
            <a:r>
              <a:rPr lang="en-US" altLang="en-US" sz="2400" i="1" dirty="0">
                <a:solidFill>
                  <a:schemeClr val="bg1"/>
                </a:solidFill>
              </a:rPr>
              <a:t> Consists In the Pure Love of Christ (Holy Spirit) Sanctifying Your </a:t>
            </a:r>
            <a:r>
              <a:rPr lang="en-US" altLang="en-US" sz="2400" i="1" dirty="0">
                <a:solidFill>
                  <a:srgbClr val="00FF00"/>
                </a:solidFill>
              </a:rPr>
              <a:t>Present</a:t>
            </a:r>
            <a:r>
              <a:rPr lang="en-US" altLang="en-US" sz="2400" i="1" dirty="0">
                <a:solidFill>
                  <a:schemeClr val="bg1"/>
                </a:solidFill>
              </a:rPr>
              <a:t> </a:t>
            </a:r>
            <a:r>
              <a:rPr lang="en-US" altLang="en-US" sz="2400" i="1" dirty="0">
                <a:solidFill>
                  <a:srgbClr val="00FF00"/>
                </a:solidFill>
              </a:rPr>
              <a:t>Disposition</a:t>
            </a:r>
            <a:r>
              <a:rPr lang="en-US" altLang="en-US" sz="2400" i="1" dirty="0">
                <a:solidFill>
                  <a:schemeClr val="bg1"/>
                </a:solidFill>
              </a:rPr>
              <a:t> While Guiding and Governing Life’s Choices.</a:t>
            </a:r>
          </a:p>
        </p:txBody>
      </p:sp>
      <p:cxnSp>
        <p:nvCxnSpPr>
          <p:cNvPr id="13" name="Straight Connector 12">
            <a:extLst>
              <a:ext uri="{FF2B5EF4-FFF2-40B4-BE49-F238E27FC236}">
                <a16:creationId xmlns:a16="http://schemas.microsoft.com/office/drawing/2014/main" id="{44C0CEDB-48A2-47E9-AB26-C66E69D09513}"/>
              </a:ext>
            </a:extLst>
          </p:cNvPr>
          <p:cNvCxnSpPr>
            <a:cxnSpLocks/>
          </p:cNvCxnSpPr>
          <p:nvPr/>
        </p:nvCxnSpPr>
        <p:spPr>
          <a:xfrm>
            <a:off x="304800" y="2971800"/>
            <a:ext cx="11696700" cy="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3F5A408-05E2-46BA-9D3D-B49B9977A6EE}"/>
              </a:ext>
            </a:extLst>
          </p:cNvPr>
          <p:cNvCxnSpPr>
            <a:cxnSpLocks/>
          </p:cNvCxnSpPr>
          <p:nvPr/>
        </p:nvCxnSpPr>
        <p:spPr>
          <a:xfrm>
            <a:off x="304800" y="4953000"/>
            <a:ext cx="11696700" cy="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C5DE975-6027-440D-979F-8F292D661246}"/>
              </a:ext>
            </a:extLst>
          </p:cNvPr>
          <p:cNvSpPr txBox="1"/>
          <p:nvPr/>
        </p:nvSpPr>
        <p:spPr>
          <a:xfrm>
            <a:off x="8263224" y="2361062"/>
            <a:ext cx="3819525" cy="369887"/>
          </a:xfrm>
          <a:prstGeom prst="rect">
            <a:avLst/>
          </a:prstGeom>
          <a:noFill/>
        </p:spPr>
        <p:txBody>
          <a:bodyPr wrap="none">
            <a:spAutoFit/>
          </a:bodyPr>
          <a:lstStyle/>
          <a:p>
            <a:pPr eaLnBrk="1" hangingPunct="1">
              <a:defRPr/>
            </a:pPr>
            <a:r>
              <a:rPr lang="en-US" i="1" dirty="0">
                <a:solidFill>
                  <a:srgbClr val="FF0000"/>
                </a:solidFill>
                <a:latin typeface="+mn-lt"/>
                <a:cs typeface="Arial" charset="0"/>
              </a:rPr>
              <a:t>… not a supernatural theological virtue</a:t>
            </a:r>
          </a:p>
        </p:txBody>
      </p:sp>
      <p:sp>
        <p:nvSpPr>
          <p:cNvPr id="16" name="TextBox 15">
            <a:extLst>
              <a:ext uri="{FF2B5EF4-FFF2-40B4-BE49-F238E27FC236}">
                <a16:creationId xmlns:a16="http://schemas.microsoft.com/office/drawing/2014/main" id="{E6DA164B-64AA-4E5E-BFD3-885B5A6E52CC}"/>
              </a:ext>
            </a:extLst>
          </p:cNvPr>
          <p:cNvSpPr txBox="1"/>
          <p:nvPr/>
        </p:nvSpPr>
        <p:spPr>
          <a:xfrm>
            <a:off x="8346769" y="4137606"/>
            <a:ext cx="3819525" cy="368300"/>
          </a:xfrm>
          <a:prstGeom prst="rect">
            <a:avLst/>
          </a:prstGeom>
          <a:noFill/>
        </p:spPr>
        <p:txBody>
          <a:bodyPr wrap="none">
            <a:spAutoFit/>
          </a:bodyPr>
          <a:lstStyle/>
          <a:p>
            <a:pPr eaLnBrk="1" hangingPunct="1">
              <a:defRPr/>
            </a:pPr>
            <a:r>
              <a:rPr lang="en-US" i="1" dirty="0">
                <a:solidFill>
                  <a:srgbClr val="FF0000"/>
                </a:solidFill>
                <a:latin typeface="+mn-lt"/>
                <a:cs typeface="Arial" charset="0"/>
              </a:rPr>
              <a:t>… not a supernatural theological virtue</a:t>
            </a:r>
          </a:p>
        </p:txBody>
      </p:sp>
      <p:sp>
        <p:nvSpPr>
          <p:cNvPr id="17" name="TextBox 16">
            <a:extLst>
              <a:ext uri="{FF2B5EF4-FFF2-40B4-BE49-F238E27FC236}">
                <a16:creationId xmlns:a16="http://schemas.microsoft.com/office/drawing/2014/main" id="{3D001205-9E04-4CB0-8910-984F0835623F}"/>
              </a:ext>
            </a:extLst>
          </p:cNvPr>
          <p:cNvSpPr txBox="1"/>
          <p:nvPr/>
        </p:nvSpPr>
        <p:spPr>
          <a:xfrm>
            <a:off x="8372475" y="6114109"/>
            <a:ext cx="3819525" cy="369887"/>
          </a:xfrm>
          <a:prstGeom prst="rect">
            <a:avLst/>
          </a:prstGeom>
          <a:noFill/>
        </p:spPr>
        <p:txBody>
          <a:bodyPr wrap="none">
            <a:spAutoFit/>
          </a:bodyPr>
          <a:lstStyle/>
          <a:p>
            <a:pPr eaLnBrk="1" hangingPunct="1">
              <a:defRPr/>
            </a:pPr>
            <a:r>
              <a:rPr lang="en-US" i="1" dirty="0">
                <a:solidFill>
                  <a:srgbClr val="FF0000"/>
                </a:solidFill>
                <a:latin typeface="+mn-lt"/>
                <a:cs typeface="Arial" charset="0"/>
              </a:rPr>
              <a:t>… not a supernatural theological virtue</a:t>
            </a:r>
          </a:p>
        </p:txBody>
      </p:sp>
    </p:spTree>
    <p:extLst>
      <p:ext uri="{BB962C8B-B14F-4D97-AF65-F5344CB8AC3E}">
        <p14:creationId xmlns:p14="http://schemas.microsoft.com/office/powerpoint/2010/main" val="4289878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1" grpId="0"/>
      <p:bldP spid="12" grpId="0"/>
      <p:bldP spid="15" grpId="0"/>
      <p:bldP spid="16"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Box 53">
            <a:extLst>
              <a:ext uri="{FF2B5EF4-FFF2-40B4-BE49-F238E27FC236}">
                <a16:creationId xmlns:a16="http://schemas.microsoft.com/office/drawing/2014/main" id="{63CE6A2F-32AC-4012-B567-0A3DDBC46746}"/>
              </a:ext>
            </a:extLst>
          </p:cNvPr>
          <p:cNvSpPr txBox="1"/>
          <p:nvPr/>
        </p:nvSpPr>
        <p:spPr>
          <a:xfrm>
            <a:off x="-38100" y="-28921"/>
            <a:ext cx="12268200" cy="6886921"/>
          </a:xfrm>
          <a:prstGeom prst="rect">
            <a:avLst/>
          </a:prstGeom>
          <a:solidFill>
            <a:schemeClr val="bg1"/>
          </a:solidFill>
        </p:spPr>
        <p:txBody>
          <a:bodyPr wrap="square" lIns="0" tIns="0" rIns="0" bIns="0" rtlCol="0">
            <a:spAutoFit/>
          </a:bodyPr>
          <a:lstStyle/>
          <a:p>
            <a:pPr algn="ctr"/>
            <a:endParaRPr lang="en-US" sz="2000" spc="300" dirty="0"/>
          </a:p>
        </p:txBody>
      </p:sp>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a:xfrm>
            <a:off x="0" y="6553200"/>
            <a:ext cx="1828800" cy="228599"/>
          </a:xfrm>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a:xfrm>
            <a:off x="11684000" y="6629400"/>
            <a:ext cx="508000" cy="168275"/>
          </a:xfrm>
        </p:spPr>
        <p:txBody>
          <a:bodyPr/>
          <a:lstStyle/>
          <a:p>
            <a:pPr>
              <a:defRPr/>
            </a:pPr>
            <a:fld id="{53429DF0-9955-4B60-96E2-2201DF02E17C}" type="slidenum">
              <a:rPr lang="en-US" altLang="en-US" smtClean="0"/>
              <a:pPr>
                <a:defRPr/>
              </a:pPr>
              <a:t>11</a:t>
            </a:fld>
            <a:endParaRPr lang="en-US" altLang="en-US" dirty="0"/>
          </a:p>
        </p:txBody>
      </p:sp>
      <p:grpSp>
        <p:nvGrpSpPr>
          <p:cNvPr id="6" name="Group 5">
            <a:extLst>
              <a:ext uri="{FF2B5EF4-FFF2-40B4-BE49-F238E27FC236}">
                <a16:creationId xmlns:a16="http://schemas.microsoft.com/office/drawing/2014/main" id="{93B17EB6-E17D-4575-A835-B2F6557092DE}"/>
              </a:ext>
            </a:extLst>
          </p:cNvPr>
          <p:cNvGrpSpPr/>
          <p:nvPr/>
        </p:nvGrpSpPr>
        <p:grpSpPr>
          <a:xfrm>
            <a:off x="76200" y="788733"/>
            <a:ext cx="4038124" cy="4516960"/>
            <a:chOff x="76200" y="893240"/>
            <a:chExt cx="4038124" cy="4516960"/>
          </a:xfrm>
        </p:grpSpPr>
        <p:grpSp>
          <p:nvGrpSpPr>
            <p:cNvPr id="7" name="Group 6">
              <a:extLst>
                <a:ext uri="{FF2B5EF4-FFF2-40B4-BE49-F238E27FC236}">
                  <a16:creationId xmlns:a16="http://schemas.microsoft.com/office/drawing/2014/main" id="{F9146E80-5416-4895-A294-8CB130F1A27C}"/>
                </a:ext>
              </a:extLst>
            </p:cNvPr>
            <p:cNvGrpSpPr/>
            <p:nvPr/>
          </p:nvGrpSpPr>
          <p:grpSpPr>
            <a:xfrm>
              <a:off x="76200" y="893240"/>
              <a:ext cx="2298413" cy="4128979"/>
              <a:chOff x="-1979" y="50501"/>
              <a:chExt cx="2298413" cy="4128979"/>
            </a:xfrm>
          </p:grpSpPr>
          <p:pic>
            <p:nvPicPr>
              <p:cNvPr id="9" name="Picture 8">
                <a:extLst>
                  <a:ext uri="{FF2B5EF4-FFF2-40B4-BE49-F238E27FC236}">
                    <a16:creationId xmlns:a16="http://schemas.microsoft.com/office/drawing/2014/main" id="{D5FCB6F9-78F1-40C6-BFC8-00AC35165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117750">
                <a:off x="-1979" y="1754083"/>
                <a:ext cx="2298413" cy="2425397"/>
              </a:xfrm>
              <a:prstGeom prst="rect">
                <a:avLst/>
              </a:prstGeom>
            </p:spPr>
          </p:pic>
          <p:pic>
            <p:nvPicPr>
              <p:cNvPr id="10" name="Picture 9">
                <a:extLst>
                  <a:ext uri="{FF2B5EF4-FFF2-40B4-BE49-F238E27FC236}">
                    <a16:creationId xmlns:a16="http://schemas.microsoft.com/office/drawing/2014/main" id="{9B067AF2-CFBC-44FE-B9B4-B564838E5F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799" y="50501"/>
                <a:ext cx="1025525" cy="1701165"/>
              </a:xfrm>
              <a:prstGeom prst="rect">
                <a:avLst/>
              </a:prstGeom>
            </p:spPr>
          </p:pic>
        </p:grpSp>
        <p:pic>
          <p:nvPicPr>
            <p:cNvPr id="8" name="Picture 7">
              <a:extLst>
                <a:ext uri="{FF2B5EF4-FFF2-40B4-BE49-F238E27FC236}">
                  <a16:creationId xmlns:a16="http://schemas.microsoft.com/office/drawing/2014/main" id="{7B699558-5FDF-4A5E-AD14-938C02A947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800" y="1346708"/>
              <a:ext cx="3809524" cy="4063492"/>
            </a:xfrm>
            <a:prstGeom prst="rect">
              <a:avLst/>
            </a:prstGeom>
          </p:spPr>
        </p:pic>
      </p:grpSp>
      <p:sp>
        <p:nvSpPr>
          <p:cNvPr id="11" name="TextBox 10">
            <a:extLst>
              <a:ext uri="{FF2B5EF4-FFF2-40B4-BE49-F238E27FC236}">
                <a16:creationId xmlns:a16="http://schemas.microsoft.com/office/drawing/2014/main" id="{542CA53C-4F55-4FD7-846A-CE5CA4EE0FB2}"/>
              </a:ext>
            </a:extLst>
          </p:cNvPr>
          <p:cNvSpPr txBox="1"/>
          <p:nvPr/>
        </p:nvSpPr>
        <p:spPr>
          <a:xfrm>
            <a:off x="2193821" y="6150114"/>
            <a:ext cx="1718676" cy="707886"/>
          </a:xfrm>
          <a:prstGeom prst="rect">
            <a:avLst/>
          </a:prstGeom>
          <a:noFill/>
        </p:spPr>
        <p:txBody>
          <a:bodyPr wrap="none">
            <a:spAutoFit/>
          </a:bodyPr>
          <a:lstStyle/>
          <a:p>
            <a:pPr algn="ctr" eaLnBrk="1" hangingPunct="1">
              <a:defRPr/>
            </a:pPr>
            <a:r>
              <a:rPr lang="en-US" sz="4000" b="1" dirty="0">
                <a:solidFill>
                  <a:srgbClr val="FF0000"/>
                </a:solidFill>
                <a:effectLst>
                  <a:outerShdw blurRad="38100" dist="38100" dir="2700000" algn="tl">
                    <a:srgbClr val="000000">
                      <a:alpha val="43137"/>
                    </a:srgbClr>
                  </a:outerShdw>
                </a:effectLst>
                <a:latin typeface="+mn-lt"/>
                <a:cs typeface="Arial" charset="0"/>
              </a:rPr>
              <a:t>DOUBT</a:t>
            </a:r>
          </a:p>
        </p:txBody>
      </p:sp>
      <p:sp>
        <p:nvSpPr>
          <p:cNvPr id="12" name="TextBox 11">
            <a:extLst>
              <a:ext uri="{FF2B5EF4-FFF2-40B4-BE49-F238E27FC236}">
                <a16:creationId xmlns:a16="http://schemas.microsoft.com/office/drawing/2014/main" id="{308B1DDE-21DB-4528-B118-3D3977D95929}"/>
              </a:ext>
            </a:extLst>
          </p:cNvPr>
          <p:cNvSpPr txBox="1"/>
          <p:nvPr/>
        </p:nvSpPr>
        <p:spPr>
          <a:xfrm>
            <a:off x="4540352" y="6143893"/>
            <a:ext cx="1969065" cy="707886"/>
          </a:xfrm>
          <a:prstGeom prst="rect">
            <a:avLst/>
          </a:prstGeom>
          <a:noFill/>
        </p:spPr>
        <p:txBody>
          <a:bodyPr wrap="none">
            <a:spAutoFit/>
          </a:bodyPr>
          <a:lstStyle/>
          <a:p>
            <a:pPr algn="ctr" eaLnBrk="1" hangingPunct="1">
              <a:defRPr/>
            </a:pPr>
            <a:r>
              <a:rPr lang="en-US" sz="4000" b="1" dirty="0">
                <a:solidFill>
                  <a:srgbClr val="FF0000"/>
                </a:solidFill>
                <a:effectLst>
                  <a:outerShdw blurRad="38100" dist="38100" dir="2700000" algn="tl">
                    <a:srgbClr val="000000">
                      <a:alpha val="43137"/>
                    </a:srgbClr>
                  </a:outerShdw>
                </a:effectLst>
                <a:latin typeface="+mn-lt"/>
                <a:cs typeface="Arial" charset="0"/>
              </a:rPr>
              <a:t>DESPAIR</a:t>
            </a:r>
          </a:p>
        </p:txBody>
      </p:sp>
      <p:sp>
        <p:nvSpPr>
          <p:cNvPr id="13" name="TextBox 12">
            <a:extLst>
              <a:ext uri="{FF2B5EF4-FFF2-40B4-BE49-F238E27FC236}">
                <a16:creationId xmlns:a16="http://schemas.microsoft.com/office/drawing/2014/main" id="{98F7917F-465B-4C5F-8AE9-7C39942776FD}"/>
              </a:ext>
            </a:extLst>
          </p:cNvPr>
          <p:cNvSpPr txBox="1"/>
          <p:nvPr/>
        </p:nvSpPr>
        <p:spPr>
          <a:xfrm>
            <a:off x="6869485" y="6143893"/>
            <a:ext cx="3874715" cy="707886"/>
          </a:xfrm>
          <a:prstGeom prst="rect">
            <a:avLst/>
          </a:prstGeom>
          <a:noFill/>
        </p:spPr>
        <p:txBody>
          <a:bodyPr wrap="none">
            <a:spAutoFit/>
          </a:bodyPr>
          <a:lstStyle/>
          <a:p>
            <a:pPr algn="ctr" eaLnBrk="1" hangingPunct="1">
              <a:defRPr/>
            </a:pPr>
            <a:r>
              <a:rPr lang="en-US" sz="4000" b="1" dirty="0">
                <a:solidFill>
                  <a:srgbClr val="FF0000"/>
                </a:solidFill>
                <a:effectLst>
                  <a:outerShdw blurRad="38100" dist="38100" dir="2700000" algn="tl">
                    <a:srgbClr val="000000">
                      <a:alpha val="43137"/>
                    </a:srgbClr>
                  </a:outerShdw>
                </a:effectLst>
                <a:latin typeface="+mn-lt"/>
                <a:cs typeface="Arial" charset="0"/>
              </a:rPr>
              <a:t>CRIPPLING FEARS</a:t>
            </a:r>
          </a:p>
        </p:txBody>
      </p:sp>
      <p:sp>
        <p:nvSpPr>
          <p:cNvPr id="14" name="TextBox 13">
            <a:extLst>
              <a:ext uri="{FF2B5EF4-FFF2-40B4-BE49-F238E27FC236}">
                <a16:creationId xmlns:a16="http://schemas.microsoft.com/office/drawing/2014/main" id="{9A7914B7-797B-409B-81EA-F9FDA5225BC6}"/>
              </a:ext>
            </a:extLst>
          </p:cNvPr>
          <p:cNvSpPr txBox="1"/>
          <p:nvPr/>
        </p:nvSpPr>
        <p:spPr>
          <a:xfrm>
            <a:off x="-47754" y="-39667"/>
            <a:ext cx="12277854" cy="830997"/>
          </a:xfrm>
          <a:prstGeom prst="rect">
            <a:avLst/>
          </a:prstGeom>
          <a:noFill/>
        </p:spPr>
        <p:txBody>
          <a:bodyPr wrap="square">
            <a:spAutoFit/>
          </a:bodyPr>
          <a:lstStyle/>
          <a:p>
            <a:pPr algn="ctr" eaLnBrk="1" hangingPunct="1">
              <a:defRPr/>
            </a:pPr>
            <a:r>
              <a:rPr lang="en-US" sz="4800" b="1" dirty="0">
                <a:solidFill>
                  <a:srgbClr val="00B050"/>
                </a:solidFill>
                <a:latin typeface="+mn-lt"/>
                <a:cs typeface="Arial" charset="0"/>
              </a:rPr>
              <a:t>FAITH AND HOPE AS POWER</a:t>
            </a:r>
          </a:p>
        </p:txBody>
      </p:sp>
      <p:sp>
        <p:nvSpPr>
          <p:cNvPr id="15" name="TextBox 14">
            <a:extLst>
              <a:ext uri="{FF2B5EF4-FFF2-40B4-BE49-F238E27FC236}">
                <a16:creationId xmlns:a16="http://schemas.microsoft.com/office/drawing/2014/main" id="{5D5B9DE3-8CE4-456A-8254-95AB1F4599F1}"/>
              </a:ext>
            </a:extLst>
          </p:cNvPr>
          <p:cNvSpPr txBox="1"/>
          <p:nvPr/>
        </p:nvSpPr>
        <p:spPr>
          <a:xfrm>
            <a:off x="7206075" y="762000"/>
            <a:ext cx="4907961" cy="2677656"/>
          </a:xfrm>
          <a:prstGeom prst="rect">
            <a:avLst/>
          </a:prstGeom>
          <a:noFill/>
        </p:spPr>
        <p:txBody>
          <a:bodyPr wrap="square">
            <a:spAutoFit/>
          </a:bodyPr>
          <a:lstStyle/>
          <a:p>
            <a:pPr eaLnBrk="1" hangingPunct="1">
              <a:defRPr/>
            </a:pPr>
            <a:r>
              <a:rPr lang="en-US" sz="2400" b="1" dirty="0">
                <a:solidFill>
                  <a:srgbClr val="00B050"/>
                </a:solidFill>
                <a:latin typeface="+mn-lt"/>
                <a:cs typeface="Arial" charset="0"/>
              </a:rPr>
              <a:t>PERFECT KNOWLEDGE</a:t>
            </a:r>
          </a:p>
          <a:p>
            <a:pPr eaLnBrk="1" hangingPunct="1">
              <a:defRPr/>
            </a:pPr>
            <a:r>
              <a:rPr lang="en-US" b="1" dirty="0">
                <a:solidFill>
                  <a:srgbClr val="00B050"/>
                </a:solidFill>
                <a:latin typeface="+mn-lt"/>
                <a:cs typeface="Arial" charset="0"/>
              </a:rPr>
              <a:t>Alma 32:34 </a:t>
            </a:r>
            <a:r>
              <a:rPr lang="en-US" dirty="0">
                <a:latin typeface="+mn-lt"/>
                <a:cs typeface="Arial" charset="0"/>
              </a:rPr>
              <a:t>And now, behold, is your </a:t>
            </a:r>
            <a:r>
              <a:rPr lang="en-US" dirty="0">
                <a:solidFill>
                  <a:srgbClr val="00B050"/>
                </a:solidFill>
                <a:latin typeface="+mn-lt"/>
                <a:cs typeface="Arial" charset="0"/>
              </a:rPr>
              <a:t>knowledge</a:t>
            </a:r>
            <a:r>
              <a:rPr lang="en-US" dirty="0">
                <a:latin typeface="+mn-lt"/>
                <a:cs typeface="Arial" charset="0"/>
              </a:rPr>
              <a:t> perfect? Yea, your knowledge is perfect </a:t>
            </a:r>
            <a:r>
              <a:rPr lang="en-US" b="1" i="1" dirty="0">
                <a:latin typeface="+mn-lt"/>
                <a:cs typeface="Arial" charset="0"/>
              </a:rPr>
              <a:t>in that thing</a:t>
            </a:r>
            <a:r>
              <a:rPr lang="en-US" dirty="0">
                <a:latin typeface="+mn-lt"/>
                <a:cs typeface="Arial" charset="0"/>
              </a:rPr>
              <a:t>, and your faith is dormant; and this because you know…</a:t>
            </a:r>
          </a:p>
          <a:p>
            <a:pPr eaLnBrk="1" hangingPunct="1">
              <a:defRPr/>
            </a:pPr>
            <a:r>
              <a:rPr lang="en-US" b="1" dirty="0">
                <a:solidFill>
                  <a:srgbClr val="00B050"/>
                </a:solidFill>
                <a:latin typeface="+mn-lt"/>
              </a:rPr>
              <a:t>Alma 32:35</a:t>
            </a:r>
            <a:r>
              <a:rPr lang="en-US" dirty="0">
                <a:solidFill>
                  <a:srgbClr val="00B050"/>
                </a:solidFill>
                <a:latin typeface="+mn-lt"/>
              </a:rPr>
              <a:t> </a:t>
            </a:r>
            <a:r>
              <a:rPr lang="en-US" dirty="0">
                <a:latin typeface="+mn-lt"/>
              </a:rPr>
              <a:t>O then, is not this </a:t>
            </a:r>
            <a:r>
              <a:rPr lang="en-US" dirty="0">
                <a:solidFill>
                  <a:srgbClr val="00B050"/>
                </a:solidFill>
                <a:latin typeface="+mn-lt"/>
              </a:rPr>
              <a:t>real</a:t>
            </a:r>
            <a:r>
              <a:rPr lang="en-US" dirty="0">
                <a:latin typeface="+mn-lt"/>
              </a:rPr>
              <a:t>? I say unto you, Yea, because it is </a:t>
            </a:r>
            <a:r>
              <a:rPr lang="en-US" dirty="0">
                <a:solidFill>
                  <a:srgbClr val="00B050"/>
                </a:solidFill>
                <a:latin typeface="+mn-lt"/>
              </a:rPr>
              <a:t>light</a:t>
            </a:r>
            <a:r>
              <a:rPr lang="en-US" dirty="0">
                <a:latin typeface="+mn-lt"/>
              </a:rPr>
              <a:t>; and whatsoever is </a:t>
            </a:r>
            <a:r>
              <a:rPr lang="en-US" dirty="0">
                <a:solidFill>
                  <a:srgbClr val="00B050"/>
                </a:solidFill>
                <a:latin typeface="+mn-lt"/>
              </a:rPr>
              <a:t>light</a:t>
            </a:r>
            <a:r>
              <a:rPr lang="en-US" dirty="0">
                <a:latin typeface="+mn-lt"/>
              </a:rPr>
              <a:t>, is </a:t>
            </a:r>
            <a:r>
              <a:rPr lang="en-US" dirty="0">
                <a:solidFill>
                  <a:srgbClr val="00B050"/>
                </a:solidFill>
                <a:latin typeface="+mn-lt"/>
              </a:rPr>
              <a:t>good</a:t>
            </a:r>
            <a:r>
              <a:rPr lang="en-US" dirty="0">
                <a:latin typeface="+mn-lt"/>
              </a:rPr>
              <a:t>, because it is discernible, therefore ye must know that it is</a:t>
            </a:r>
            <a:r>
              <a:rPr lang="en-US" dirty="0">
                <a:solidFill>
                  <a:srgbClr val="00B050"/>
                </a:solidFill>
                <a:latin typeface="+mn-lt"/>
              </a:rPr>
              <a:t> good</a:t>
            </a:r>
            <a:r>
              <a:rPr lang="en-US" dirty="0">
                <a:latin typeface="+mn-lt"/>
              </a:rPr>
              <a:t>;</a:t>
            </a:r>
            <a:endParaRPr lang="en-US" dirty="0">
              <a:latin typeface="+mn-lt"/>
              <a:cs typeface="Arial" charset="0"/>
            </a:endParaRPr>
          </a:p>
        </p:txBody>
      </p:sp>
      <p:sp>
        <p:nvSpPr>
          <p:cNvPr id="16" name="TextBox 15">
            <a:extLst>
              <a:ext uri="{FF2B5EF4-FFF2-40B4-BE49-F238E27FC236}">
                <a16:creationId xmlns:a16="http://schemas.microsoft.com/office/drawing/2014/main" id="{6AB9C932-8A73-44A3-8EF7-4E8476C7C774}"/>
              </a:ext>
            </a:extLst>
          </p:cNvPr>
          <p:cNvSpPr txBox="1"/>
          <p:nvPr/>
        </p:nvSpPr>
        <p:spPr>
          <a:xfrm>
            <a:off x="4387396" y="3581400"/>
            <a:ext cx="7726641" cy="923330"/>
          </a:xfrm>
          <a:prstGeom prst="rect">
            <a:avLst/>
          </a:prstGeom>
          <a:noFill/>
        </p:spPr>
        <p:txBody>
          <a:bodyPr wrap="square">
            <a:spAutoFit/>
          </a:bodyPr>
          <a:lstStyle/>
          <a:p>
            <a:pPr eaLnBrk="1" hangingPunct="1">
              <a:defRPr/>
            </a:pPr>
            <a:r>
              <a:rPr lang="en-US" b="1" dirty="0">
                <a:solidFill>
                  <a:srgbClr val="00B050"/>
                </a:solidFill>
                <a:latin typeface="+mn-lt"/>
                <a:cs typeface="Arial" charset="0"/>
              </a:rPr>
              <a:t>Alma 32:36 </a:t>
            </a:r>
            <a:r>
              <a:rPr lang="en-US" dirty="0">
                <a:solidFill>
                  <a:srgbClr val="00B050"/>
                </a:solidFill>
                <a:latin typeface="+mn-lt"/>
                <a:cs typeface="Arial" charset="0"/>
              </a:rPr>
              <a:t> </a:t>
            </a:r>
            <a:r>
              <a:rPr lang="en-US" dirty="0">
                <a:latin typeface="+mn-lt"/>
                <a:cs typeface="Arial" charset="0"/>
              </a:rPr>
              <a:t>Behold I say unto you, Nay; neither must ye lay aside your faith, for ye have only </a:t>
            </a:r>
            <a:r>
              <a:rPr lang="en-US" dirty="0">
                <a:solidFill>
                  <a:srgbClr val="00B050"/>
                </a:solidFill>
                <a:latin typeface="+mn-lt"/>
                <a:cs typeface="Arial" charset="0"/>
              </a:rPr>
              <a:t>exercised</a:t>
            </a:r>
            <a:r>
              <a:rPr lang="en-US" dirty="0">
                <a:latin typeface="+mn-lt"/>
                <a:cs typeface="Arial" charset="0"/>
              </a:rPr>
              <a:t> your faith to plant the seed that ye might try the experiment to know if the seed was </a:t>
            </a:r>
            <a:r>
              <a:rPr lang="en-US" dirty="0">
                <a:solidFill>
                  <a:srgbClr val="00B050"/>
                </a:solidFill>
                <a:latin typeface="+mn-lt"/>
                <a:cs typeface="Arial" charset="0"/>
              </a:rPr>
              <a:t>good</a:t>
            </a:r>
            <a:r>
              <a:rPr lang="en-US" dirty="0">
                <a:latin typeface="+mn-lt"/>
                <a:cs typeface="Arial" charset="0"/>
              </a:rPr>
              <a:t>.</a:t>
            </a:r>
          </a:p>
        </p:txBody>
      </p:sp>
      <p:sp>
        <p:nvSpPr>
          <p:cNvPr id="17" name="Rectangle 16">
            <a:extLst>
              <a:ext uri="{FF2B5EF4-FFF2-40B4-BE49-F238E27FC236}">
                <a16:creationId xmlns:a16="http://schemas.microsoft.com/office/drawing/2014/main" id="{5E24D917-9196-41C3-BAC5-72E91EE63903}"/>
              </a:ext>
            </a:extLst>
          </p:cNvPr>
          <p:cNvSpPr/>
          <p:nvPr/>
        </p:nvSpPr>
        <p:spPr>
          <a:xfrm>
            <a:off x="3374546" y="772418"/>
            <a:ext cx="3753152" cy="1846659"/>
          </a:xfrm>
          <a:prstGeom prst="rect">
            <a:avLst/>
          </a:prstGeom>
        </p:spPr>
        <p:txBody>
          <a:bodyPr wrap="square">
            <a:spAutoFit/>
          </a:bodyPr>
          <a:lstStyle/>
          <a:p>
            <a:r>
              <a:rPr lang="en-US" sz="2400" b="1" dirty="0">
                <a:solidFill>
                  <a:srgbClr val="00B050"/>
                </a:solidFill>
                <a:latin typeface="+mn-lt"/>
              </a:rPr>
              <a:t>INCREASING POWER</a:t>
            </a:r>
          </a:p>
          <a:p>
            <a:r>
              <a:rPr lang="en-US" b="1" dirty="0">
                <a:solidFill>
                  <a:srgbClr val="00B050"/>
                </a:solidFill>
                <a:latin typeface="+mn-lt"/>
              </a:rPr>
              <a:t>Ralph Waldo Emerson: </a:t>
            </a:r>
            <a:r>
              <a:rPr lang="en-US" dirty="0">
                <a:solidFill>
                  <a:srgbClr val="181818"/>
                </a:solidFill>
                <a:latin typeface="+mn-lt"/>
              </a:rPr>
              <a:t>“That which we persist in doing becomes easier to do, not that the nature of the thing has changed but that our </a:t>
            </a:r>
            <a:r>
              <a:rPr lang="en-US" dirty="0">
                <a:solidFill>
                  <a:srgbClr val="00B050"/>
                </a:solidFill>
                <a:latin typeface="+mn-lt"/>
              </a:rPr>
              <a:t>power</a:t>
            </a:r>
            <a:r>
              <a:rPr lang="en-US" dirty="0">
                <a:solidFill>
                  <a:srgbClr val="181818"/>
                </a:solidFill>
                <a:latin typeface="+mn-lt"/>
              </a:rPr>
              <a:t> to do has increased.”</a:t>
            </a:r>
            <a:endParaRPr lang="en-US" b="0" i="0" dirty="0">
              <a:solidFill>
                <a:srgbClr val="181818"/>
              </a:solidFill>
              <a:effectLst/>
              <a:latin typeface="+mn-lt"/>
            </a:endParaRPr>
          </a:p>
        </p:txBody>
      </p:sp>
      <p:grpSp>
        <p:nvGrpSpPr>
          <p:cNvPr id="18" name="Group 17">
            <a:extLst>
              <a:ext uri="{FF2B5EF4-FFF2-40B4-BE49-F238E27FC236}">
                <a16:creationId xmlns:a16="http://schemas.microsoft.com/office/drawing/2014/main" id="{465714E4-06C1-4149-A799-FB643E7DF11C}"/>
              </a:ext>
            </a:extLst>
          </p:cNvPr>
          <p:cNvGrpSpPr/>
          <p:nvPr/>
        </p:nvGrpSpPr>
        <p:grpSpPr>
          <a:xfrm>
            <a:off x="108232" y="4295697"/>
            <a:ext cx="3878826" cy="1364014"/>
            <a:chOff x="32032" y="3557465"/>
            <a:chExt cx="3878826" cy="1364014"/>
          </a:xfrm>
        </p:grpSpPr>
        <p:sp>
          <p:nvSpPr>
            <p:cNvPr id="19" name="Arc 18">
              <a:extLst>
                <a:ext uri="{FF2B5EF4-FFF2-40B4-BE49-F238E27FC236}">
                  <a16:creationId xmlns:a16="http://schemas.microsoft.com/office/drawing/2014/main" id="{AEC07F95-CDFD-40FC-A678-2B9F9126A425}"/>
                </a:ext>
              </a:extLst>
            </p:cNvPr>
            <p:cNvSpPr/>
            <p:nvPr/>
          </p:nvSpPr>
          <p:spPr>
            <a:xfrm rot="14938415">
              <a:off x="176186" y="3477773"/>
              <a:ext cx="684689" cy="844073"/>
            </a:xfrm>
            <a:prstGeom prst="arc">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0" name="Arc 19">
              <a:extLst>
                <a:ext uri="{FF2B5EF4-FFF2-40B4-BE49-F238E27FC236}">
                  <a16:creationId xmlns:a16="http://schemas.microsoft.com/office/drawing/2014/main" id="{6432A902-4686-43EE-9505-CA1107FED295}"/>
                </a:ext>
              </a:extLst>
            </p:cNvPr>
            <p:cNvSpPr/>
            <p:nvPr/>
          </p:nvSpPr>
          <p:spPr>
            <a:xfrm rot="5400000">
              <a:off x="3146477" y="3969381"/>
              <a:ext cx="684689" cy="844073"/>
            </a:xfrm>
            <a:prstGeom prst="arc">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1" name="TextBox 20">
              <a:extLst>
                <a:ext uri="{FF2B5EF4-FFF2-40B4-BE49-F238E27FC236}">
                  <a16:creationId xmlns:a16="http://schemas.microsoft.com/office/drawing/2014/main" id="{D52CEB9D-09D5-47C4-95D7-AA1A4B8D6A60}"/>
                </a:ext>
              </a:extLst>
            </p:cNvPr>
            <p:cNvSpPr txBox="1"/>
            <p:nvPr/>
          </p:nvSpPr>
          <p:spPr>
            <a:xfrm>
              <a:off x="2790422" y="4582925"/>
              <a:ext cx="614976" cy="338554"/>
            </a:xfrm>
            <a:prstGeom prst="rect">
              <a:avLst/>
            </a:prstGeom>
            <a:noFill/>
          </p:spPr>
          <p:txBody>
            <a:bodyPr wrap="none">
              <a:spAutoFit/>
            </a:bodyPr>
            <a:lstStyle/>
            <a:p>
              <a:pPr algn="ctr" eaLnBrk="1" hangingPunct="1">
                <a:defRPr/>
              </a:pPr>
              <a:r>
                <a:rPr lang="en-US" sz="1600" b="1" i="1" dirty="0">
                  <a:solidFill>
                    <a:srgbClr val="00B050"/>
                  </a:solidFill>
                  <a:latin typeface="+mn-lt"/>
                  <a:cs typeface="Arial" charset="0"/>
                </a:rPr>
                <a:t>Faith</a:t>
              </a:r>
            </a:p>
          </p:txBody>
        </p:sp>
        <p:sp>
          <p:nvSpPr>
            <p:cNvPr id="22" name="TextBox 21">
              <a:extLst>
                <a:ext uri="{FF2B5EF4-FFF2-40B4-BE49-F238E27FC236}">
                  <a16:creationId xmlns:a16="http://schemas.microsoft.com/office/drawing/2014/main" id="{5209611B-F9CC-448E-889B-E01C0F1F6F8E}"/>
                </a:ext>
              </a:extLst>
            </p:cNvPr>
            <p:cNvSpPr txBox="1"/>
            <p:nvPr/>
          </p:nvSpPr>
          <p:spPr>
            <a:xfrm>
              <a:off x="32032" y="4114800"/>
              <a:ext cx="633507" cy="338554"/>
            </a:xfrm>
            <a:prstGeom prst="rect">
              <a:avLst/>
            </a:prstGeom>
            <a:noFill/>
          </p:spPr>
          <p:txBody>
            <a:bodyPr wrap="none">
              <a:spAutoFit/>
            </a:bodyPr>
            <a:lstStyle/>
            <a:p>
              <a:pPr algn="ctr" eaLnBrk="1" hangingPunct="1">
                <a:defRPr/>
              </a:pPr>
              <a:r>
                <a:rPr lang="en-US" sz="1600" b="1" i="1" dirty="0">
                  <a:solidFill>
                    <a:srgbClr val="00B050"/>
                  </a:solidFill>
                  <a:latin typeface="+mn-lt"/>
                  <a:cs typeface="Arial" charset="0"/>
                </a:rPr>
                <a:t>Hope</a:t>
              </a:r>
            </a:p>
          </p:txBody>
        </p:sp>
      </p:grpSp>
      <p:sp>
        <p:nvSpPr>
          <p:cNvPr id="23" name="TextBox 22">
            <a:extLst>
              <a:ext uri="{FF2B5EF4-FFF2-40B4-BE49-F238E27FC236}">
                <a16:creationId xmlns:a16="http://schemas.microsoft.com/office/drawing/2014/main" id="{77D6827F-FAAA-4185-A824-9CC499B5563F}"/>
              </a:ext>
            </a:extLst>
          </p:cNvPr>
          <p:cNvSpPr txBox="1"/>
          <p:nvPr/>
        </p:nvSpPr>
        <p:spPr>
          <a:xfrm>
            <a:off x="805177" y="5359180"/>
            <a:ext cx="2249508" cy="276999"/>
          </a:xfrm>
          <a:prstGeom prst="rect">
            <a:avLst/>
          </a:prstGeom>
          <a:noFill/>
        </p:spPr>
        <p:txBody>
          <a:bodyPr wrap="square">
            <a:spAutoFit/>
          </a:bodyPr>
          <a:lstStyle/>
          <a:p>
            <a:pPr algn="ctr" eaLnBrk="1" hangingPunct="1">
              <a:defRPr/>
            </a:pPr>
            <a:r>
              <a:rPr lang="en-US" sz="1200" b="1" dirty="0">
                <a:latin typeface="+mn-lt"/>
                <a:cs typeface="Arial" charset="0"/>
              </a:rPr>
              <a:t>Past Assurances Get you Going</a:t>
            </a:r>
            <a:endParaRPr lang="en-US" sz="1200" dirty="0">
              <a:latin typeface="+mn-lt"/>
              <a:cs typeface="Arial" charset="0"/>
            </a:endParaRPr>
          </a:p>
        </p:txBody>
      </p:sp>
      <p:sp>
        <p:nvSpPr>
          <p:cNvPr id="24" name="TextBox 23">
            <a:extLst>
              <a:ext uri="{FF2B5EF4-FFF2-40B4-BE49-F238E27FC236}">
                <a16:creationId xmlns:a16="http://schemas.microsoft.com/office/drawing/2014/main" id="{E389A82B-40B4-4788-9549-88E68DAD8694}"/>
              </a:ext>
            </a:extLst>
          </p:cNvPr>
          <p:cNvSpPr txBox="1"/>
          <p:nvPr/>
        </p:nvSpPr>
        <p:spPr>
          <a:xfrm>
            <a:off x="76200" y="5077093"/>
            <a:ext cx="2517350" cy="276999"/>
          </a:xfrm>
          <a:prstGeom prst="rect">
            <a:avLst/>
          </a:prstGeom>
          <a:noFill/>
        </p:spPr>
        <p:txBody>
          <a:bodyPr wrap="square">
            <a:spAutoFit/>
          </a:bodyPr>
          <a:lstStyle/>
          <a:p>
            <a:pPr algn="ctr" eaLnBrk="1" hangingPunct="1">
              <a:defRPr/>
            </a:pPr>
            <a:r>
              <a:rPr lang="en-US" sz="1200" b="1" dirty="0">
                <a:latin typeface="+mn-lt"/>
                <a:cs typeface="Arial" charset="0"/>
              </a:rPr>
              <a:t>Future Expectations Keep You Going</a:t>
            </a:r>
            <a:endParaRPr lang="en-US" sz="1200" dirty="0">
              <a:latin typeface="+mn-lt"/>
              <a:cs typeface="Arial" charset="0"/>
            </a:endParaRPr>
          </a:p>
        </p:txBody>
      </p:sp>
      <p:sp>
        <p:nvSpPr>
          <p:cNvPr id="25" name="TextBox 24">
            <a:extLst>
              <a:ext uri="{FF2B5EF4-FFF2-40B4-BE49-F238E27FC236}">
                <a16:creationId xmlns:a16="http://schemas.microsoft.com/office/drawing/2014/main" id="{26409F62-B4F2-423A-BE78-40F820FDE51A}"/>
              </a:ext>
            </a:extLst>
          </p:cNvPr>
          <p:cNvSpPr txBox="1"/>
          <p:nvPr/>
        </p:nvSpPr>
        <p:spPr>
          <a:xfrm>
            <a:off x="2790415" y="2714893"/>
            <a:ext cx="1171985" cy="830997"/>
          </a:xfrm>
          <a:prstGeom prst="rect">
            <a:avLst/>
          </a:prstGeom>
          <a:noFill/>
        </p:spPr>
        <p:txBody>
          <a:bodyPr wrap="square">
            <a:spAutoFit/>
          </a:bodyPr>
          <a:lstStyle/>
          <a:p>
            <a:pPr algn="ctr" eaLnBrk="1" hangingPunct="1">
              <a:defRPr/>
            </a:pPr>
            <a:r>
              <a:rPr lang="en-US" sz="1200" b="1" dirty="0">
                <a:latin typeface="+mn-lt"/>
                <a:cs typeface="Arial" charset="0"/>
              </a:rPr>
              <a:t>Present Actions</a:t>
            </a:r>
          </a:p>
          <a:p>
            <a:pPr algn="ctr" eaLnBrk="1" hangingPunct="1">
              <a:defRPr/>
            </a:pPr>
            <a:r>
              <a:rPr lang="en-US" sz="1200" b="1" dirty="0">
                <a:latin typeface="+mn-lt"/>
                <a:cs typeface="Arial" charset="0"/>
              </a:rPr>
              <a:t>Places To Go</a:t>
            </a:r>
          </a:p>
          <a:p>
            <a:pPr algn="ctr" eaLnBrk="1" hangingPunct="1">
              <a:defRPr/>
            </a:pPr>
            <a:r>
              <a:rPr lang="en-US" sz="1200" b="1" dirty="0">
                <a:latin typeface="+mn-lt"/>
                <a:cs typeface="Arial" charset="0"/>
              </a:rPr>
              <a:t>People To See</a:t>
            </a:r>
          </a:p>
          <a:p>
            <a:pPr algn="ctr" eaLnBrk="1" hangingPunct="1">
              <a:defRPr/>
            </a:pPr>
            <a:r>
              <a:rPr lang="en-US" sz="1200" b="1" dirty="0">
                <a:latin typeface="+mn-lt"/>
                <a:cs typeface="Arial" charset="0"/>
              </a:rPr>
              <a:t>Things To Do</a:t>
            </a:r>
            <a:endParaRPr lang="en-US" sz="1200" dirty="0">
              <a:latin typeface="+mn-lt"/>
              <a:cs typeface="Arial" charset="0"/>
            </a:endParaRPr>
          </a:p>
        </p:txBody>
      </p:sp>
      <p:pic>
        <p:nvPicPr>
          <p:cNvPr id="26" name="Picture 25">
            <a:extLst>
              <a:ext uri="{FF2B5EF4-FFF2-40B4-BE49-F238E27FC236}">
                <a16:creationId xmlns:a16="http://schemas.microsoft.com/office/drawing/2014/main" id="{6E075E87-A95B-43CF-890E-927A2E0D840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140" y="748232"/>
            <a:ext cx="1219200" cy="1782166"/>
          </a:xfrm>
          <a:prstGeom prst="rect">
            <a:avLst/>
          </a:prstGeom>
        </p:spPr>
      </p:pic>
      <p:pic>
        <p:nvPicPr>
          <p:cNvPr id="27" name="Picture 26">
            <a:extLst>
              <a:ext uri="{FF2B5EF4-FFF2-40B4-BE49-F238E27FC236}">
                <a16:creationId xmlns:a16="http://schemas.microsoft.com/office/drawing/2014/main" id="{C0676C02-B732-4798-9E4E-FDFB6043E5F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200" y="724515"/>
            <a:ext cx="1172513" cy="1788742"/>
          </a:xfrm>
          <a:prstGeom prst="rect">
            <a:avLst/>
          </a:prstGeom>
        </p:spPr>
      </p:pic>
      <p:sp>
        <p:nvSpPr>
          <p:cNvPr id="28" name="TextBox 27">
            <a:extLst>
              <a:ext uri="{FF2B5EF4-FFF2-40B4-BE49-F238E27FC236}">
                <a16:creationId xmlns:a16="http://schemas.microsoft.com/office/drawing/2014/main" id="{C2104BFA-B1F0-48B5-BDCD-BB5B56CF6530}"/>
              </a:ext>
            </a:extLst>
          </p:cNvPr>
          <p:cNvSpPr txBox="1"/>
          <p:nvPr/>
        </p:nvSpPr>
        <p:spPr>
          <a:xfrm>
            <a:off x="-128570" y="5663625"/>
            <a:ext cx="4515966" cy="584775"/>
          </a:xfrm>
          <a:prstGeom prst="rect">
            <a:avLst/>
          </a:prstGeom>
          <a:noFill/>
        </p:spPr>
        <p:txBody>
          <a:bodyPr wrap="square">
            <a:spAutoFit/>
          </a:bodyPr>
          <a:lstStyle/>
          <a:p>
            <a:pPr algn="ctr" eaLnBrk="1" hangingPunct="1">
              <a:defRPr/>
            </a:pPr>
            <a:r>
              <a:rPr lang="en-US" sz="1600" b="1" dirty="0">
                <a:solidFill>
                  <a:srgbClr val="00B050"/>
                </a:solidFill>
                <a:latin typeface="+mn-lt"/>
                <a:cs typeface="Arial" charset="0"/>
              </a:rPr>
              <a:t>“Leap of Faith” </a:t>
            </a:r>
            <a:r>
              <a:rPr lang="en-US" sz="1600" dirty="0">
                <a:latin typeface="+mn-lt"/>
                <a:cs typeface="Arial" charset="0"/>
              </a:rPr>
              <a:t>Seeing Is Believing</a:t>
            </a:r>
          </a:p>
          <a:p>
            <a:pPr algn="ctr" eaLnBrk="1" hangingPunct="1">
              <a:defRPr/>
            </a:pPr>
            <a:r>
              <a:rPr lang="en-US" sz="1600" dirty="0">
                <a:latin typeface="+mn-lt"/>
                <a:cs typeface="Arial" charset="0"/>
              </a:rPr>
              <a:t>Believing Is Foreseeing </a:t>
            </a:r>
            <a:r>
              <a:rPr lang="en-US" sz="1600" b="1" dirty="0">
                <a:solidFill>
                  <a:srgbClr val="00B050"/>
                </a:solidFill>
                <a:latin typeface="+mn-lt"/>
                <a:cs typeface="Arial" charset="0"/>
              </a:rPr>
              <a:t>“Look Before You Leap”</a:t>
            </a:r>
          </a:p>
        </p:txBody>
      </p:sp>
      <p:pic>
        <p:nvPicPr>
          <p:cNvPr id="29" name="Picture 28">
            <a:extLst>
              <a:ext uri="{FF2B5EF4-FFF2-40B4-BE49-F238E27FC236}">
                <a16:creationId xmlns:a16="http://schemas.microsoft.com/office/drawing/2014/main" id="{3EA428C3-1ED8-45E5-847E-2394CE8BC2A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04800" y="1242201"/>
            <a:ext cx="3809524" cy="4063492"/>
          </a:xfrm>
          <a:prstGeom prst="rect">
            <a:avLst/>
          </a:prstGeom>
        </p:spPr>
      </p:pic>
      <p:sp>
        <p:nvSpPr>
          <p:cNvPr id="30" name="Rectangle 29">
            <a:extLst>
              <a:ext uri="{FF2B5EF4-FFF2-40B4-BE49-F238E27FC236}">
                <a16:creationId xmlns:a16="http://schemas.microsoft.com/office/drawing/2014/main" id="{08180338-2550-4189-BA4A-65074DE5FF84}"/>
              </a:ext>
            </a:extLst>
          </p:cNvPr>
          <p:cNvSpPr/>
          <p:nvPr/>
        </p:nvSpPr>
        <p:spPr>
          <a:xfrm>
            <a:off x="4387396" y="4495800"/>
            <a:ext cx="7726642" cy="1692771"/>
          </a:xfrm>
          <a:prstGeom prst="rect">
            <a:avLst/>
          </a:prstGeom>
        </p:spPr>
        <p:txBody>
          <a:bodyPr wrap="square">
            <a:spAutoFit/>
          </a:bodyPr>
          <a:lstStyle/>
          <a:p>
            <a:r>
              <a:rPr lang="en-US" b="1" dirty="0">
                <a:solidFill>
                  <a:srgbClr val="00B050"/>
                </a:solidFill>
                <a:latin typeface="+mn-lt"/>
              </a:rPr>
              <a:t>John A </a:t>
            </a:r>
            <a:r>
              <a:rPr lang="en-US" b="1" dirty="0" err="1">
                <a:solidFill>
                  <a:srgbClr val="00B050"/>
                </a:solidFill>
                <a:latin typeface="+mn-lt"/>
              </a:rPr>
              <a:t>Widtsoe</a:t>
            </a:r>
            <a:r>
              <a:rPr lang="en-US" b="1" dirty="0">
                <a:solidFill>
                  <a:srgbClr val="00B050"/>
                </a:solidFill>
                <a:latin typeface="+mn-lt"/>
              </a:rPr>
              <a:t>: </a:t>
            </a:r>
            <a:r>
              <a:rPr lang="en-US" b="1" dirty="0">
                <a:latin typeface="+mn-lt"/>
              </a:rPr>
              <a:t>“</a:t>
            </a:r>
            <a:r>
              <a:rPr lang="en-US" dirty="0">
                <a:latin typeface="+mn-lt"/>
              </a:rPr>
              <a:t>Without faith, the chemist would not fill his test tube, the astronomer would not look through his telescope, the business man would not replenish his stock, the painter would leave his brush on the palette. All would stagnate. Success does not wait on blunderers or fearful ones. The fruits of faith are confidence, courage, certainty, progress—all vital elements of success.” </a:t>
            </a:r>
          </a:p>
          <a:p>
            <a:r>
              <a:rPr lang="en-US" sz="1400" dirty="0">
                <a:latin typeface="+mn-lt"/>
              </a:rPr>
              <a:t>(An Understandable Religion, pg. 101-102)</a:t>
            </a:r>
            <a:endParaRPr lang="en-US" sz="1400" i="0" dirty="0">
              <a:effectLst/>
              <a:latin typeface="+mn-lt"/>
            </a:endParaRPr>
          </a:p>
        </p:txBody>
      </p:sp>
    </p:spTree>
    <p:extLst>
      <p:ext uri="{BB962C8B-B14F-4D97-AF65-F5344CB8AC3E}">
        <p14:creationId xmlns:p14="http://schemas.microsoft.com/office/powerpoint/2010/main" val="600836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childTnLst>
                                </p:cTn>
                              </p:par>
                              <p:par>
                                <p:cTn id="53" presetID="10" presetClass="exit" presetSubtype="0" fill="hold" nodeType="withEffect">
                                  <p:stCondLst>
                                    <p:cond delay="0"/>
                                  </p:stCondLst>
                                  <p:childTnLst>
                                    <p:animEffect transition="out" filter="fade">
                                      <p:cBhvr>
                                        <p:cTn id="54" dur="500"/>
                                        <p:tgtEl>
                                          <p:spTgt spid="27"/>
                                        </p:tgtEl>
                                      </p:cBhvr>
                                    </p:animEffect>
                                    <p:set>
                                      <p:cBhvr>
                                        <p:cTn id="55" dur="1" fill="hold">
                                          <p:stCondLst>
                                            <p:cond delay="499"/>
                                          </p:stCondLst>
                                        </p:cTn>
                                        <p:tgtEl>
                                          <p:spTgt spid="27"/>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childTnLst>
                                </p:cTn>
                              </p:par>
                              <p:par>
                                <p:cTn id="60" presetID="10" presetClass="exit" presetSubtype="0" fill="hold" nodeType="withEffect">
                                  <p:stCondLst>
                                    <p:cond delay="0"/>
                                  </p:stCondLst>
                                  <p:childTnLst>
                                    <p:animEffect transition="out" filter="fade">
                                      <p:cBhvr>
                                        <p:cTn id="61" dur="500"/>
                                        <p:tgtEl>
                                          <p:spTgt spid="26"/>
                                        </p:tgtEl>
                                      </p:cBhvr>
                                    </p:animEffect>
                                    <p:set>
                                      <p:cBhvr>
                                        <p:cTn id="62" dur="1" fill="hold">
                                          <p:stCondLst>
                                            <p:cond delay="499"/>
                                          </p:stCondLst>
                                        </p:cTn>
                                        <p:tgtEl>
                                          <p:spTgt spid="26"/>
                                        </p:tgtEl>
                                        <p:attrNameLst>
                                          <p:attrName>style.visibility</p:attrName>
                                        </p:attrNameLst>
                                      </p:cBhvr>
                                      <p:to>
                                        <p:strVal val="hidden"/>
                                      </p:to>
                                    </p:set>
                                  </p:childTnLst>
                                </p:cTn>
                              </p:par>
                              <p:par>
                                <p:cTn id="63" presetID="1" presetClass="exit" presetSubtype="0" fill="hold" nodeType="withEffect">
                                  <p:stCondLst>
                                    <p:cond delay="0"/>
                                  </p:stCondLst>
                                  <p:childTnLst>
                                    <p:set>
                                      <p:cBhvr>
                                        <p:cTn id="64" dur="1" fill="hold">
                                          <p:stCondLst>
                                            <p:cond delay="0"/>
                                          </p:stCondLst>
                                        </p:cTn>
                                        <p:tgtEl>
                                          <p:spTgt spid="29"/>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5" grpId="0"/>
      <p:bldP spid="16" grpId="0"/>
      <p:bldP spid="17" grpId="0"/>
      <p:bldP spid="23" grpId="0"/>
      <p:bldP spid="24" grpId="0"/>
      <p:bldP spid="25" grpId="0"/>
      <p:bldP spid="28" grpId="0"/>
      <p:bldP spid="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12</a:t>
            </a:fld>
            <a:endParaRPr lang="en-US" dirty="0"/>
          </a:p>
        </p:txBody>
      </p:sp>
      <p:sp>
        <p:nvSpPr>
          <p:cNvPr id="8" name="Rectangle 7">
            <a:extLst>
              <a:ext uri="{FF2B5EF4-FFF2-40B4-BE49-F238E27FC236}">
                <a16:creationId xmlns:a16="http://schemas.microsoft.com/office/drawing/2014/main" id="{409B8182-152B-4175-9D06-B8FAF088D848}"/>
              </a:ext>
            </a:extLst>
          </p:cNvPr>
          <p:cNvSpPr/>
          <p:nvPr/>
        </p:nvSpPr>
        <p:spPr>
          <a:xfrm>
            <a:off x="230659" y="685800"/>
            <a:ext cx="6627339" cy="1446550"/>
          </a:xfrm>
          <a:prstGeom prst="rect">
            <a:avLst/>
          </a:prstGeom>
        </p:spPr>
        <p:txBody>
          <a:bodyPr wrap="square">
            <a:spAutoFit/>
          </a:bodyPr>
          <a:lstStyle/>
          <a:p>
            <a:r>
              <a:rPr lang="en-US" sz="2200" b="1" dirty="0">
                <a:solidFill>
                  <a:srgbClr val="FFFF00"/>
                </a:solidFill>
                <a:latin typeface="+mn-lt"/>
              </a:rPr>
              <a:t>Alma 32:21</a:t>
            </a:r>
            <a:r>
              <a:rPr lang="en-US" sz="2200" dirty="0">
                <a:solidFill>
                  <a:srgbClr val="FFFF00"/>
                </a:solidFill>
                <a:latin typeface="+mn-lt"/>
              </a:rPr>
              <a:t> </a:t>
            </a:r>
            <a:r>
              <a:rPr lang="en-US" sz="2200" dirty="0">
                <a:solidFill>
                  <a:schemeClr val="bg1"/>
                </a:solidFill>
                <a:latin typeface="+mn-lt"/>
              </a:rPr>
              <a:t>And now as I said concerning faith—faith is not to have a perfect knowledge of things; therefore if ye have faith ye hope for things which are not seen, which are true.</a:t>
            </a:r>
          </a:p>
        </p:txBody>
      </p:sp>
      <p:sp>
        <p:nvSpPr>
          <p:cNvPr id="9" name="Rectangle 8">
            <a:extLst>
              <a:ext uri="{FF2B5EF4-FFF2-40B4-BE49-F238E27FC236}">
                <a16:creationId xmlns:a16="http://schemas.microsoft.com/office/drawing/2014/main" id="{E91D937E-F3A0-4C83-B5D1-60DDAFED6B2E}"/>
              </a:ext>
            </a:extLst>
          </p:cNvPr>
          <p:cNvSpPr/>
          <p:nvPr/>
        </p:nvSpPr>
        <p:spPr>
          <a:xfrm>
            <a:off x="228599" y="2020669"/>
            <a:ext cx="6629401" cy="1107996"/>
          </a:xfrm>
          <a:prstGeom prst="rect">
            <a:avLst/>
          </a:prstGeom>
        </p:spPr>
        <p:txBody>
          <a:bodyPr wrap="square">
            <a:spAutoFit/>
          </a:bodyPr>
          <a:lstStyle/>
          <a:p>
            <a:r>
              <a:rPr lang="en-US" sz="2200" b="1" dirty="0">
                <a:solidFill>
                  <a:srgbClr val="FFFF00"/>
                </a:solidFill>
                <a:latin typeface="+mn-lt"/>
              </a:rPr>
              <a:t>2 Nephi 9:20</a:t>
            </a:r>
            <a:r>
              <a:rPr lang="en-US" sz="2200" dirty="0">
                <a:solidFill>
                  <a:schemeClr val="bg1"/>
                </a:solidFill>
                <a:latin typeface="+mn-lt"/>
              </a:rPr>
              <a:t> O how great the holiness of our God! For he </a:t>
            </a:r>
            <a:r>
              <a:rPr lang="en-US" sz="2200" dirty="0" err="1">
                <a:solidFill>
                  <a:schemeClr val="bg1"/>
                </a:solidFill>
                <a:latin typeface="+mn-lt"/>
              </a:rPr>
              <a:t>knoweth</a:t>
            </a:r>
            <a:r>
              <a:rPr lang="en-US" sz="2200" dirty="0">
                <a:solidFill>
                  <a:schemeClr val="bg1"/>
                </a:solidFill>
                <a:latin typeface="+mn-lt"/>
              </a:rPr>
              <a:t> all things, and there is  not anything save he knows it.</a:t>
            </a:r>
          </a:p>
        </p:txBody>
      </p:sp>
      <p:sp>
        <p:nvSpPr>
          <p:cNvPr id="11" name="TextBox 10">
            <a:extLst>
              <a:ext uri="{FF2B5EF4-FFF2-40B4-BE49-F238E27FC236}">
                <a16:creationId xmlns:a16="http://schemas.microsoft.com/office/drawing/2014/main" id="{CFD25518-8394-4A26-8551-B0A15FF42CB2}"/>
              </a:ext>
            </a:extLst>
          </p:cNvPr>
          <p:cNvSpPr txBox="1"/>
          <p:nvPr/>
        </p:nvSpPr>
        <p:spPr>
          <a:xfrm>
            <a:off x="0" y="0"/>
            <a:ext cx="12192000" cy="707886"/>
          </a:xfrm>
          <a:prstGeom prst="rect">
            <a:avLst/>
          </a:prstGeom>
          <a:noFill/>
        </p:spPr>
        <p:txBody>
          <a:bodyPr wrap="square">
            <a:spAutoFit/>
          </a:bodyPr>
          <a:lstStyle/>
          <a:p>
            <a:pPr algn="ctr" eaLnBrk="1" hangingPunct="1">
              <a:defRPr/>
            </a:pPr>
            <a:r>
              <a:rPr lang="en-US" sz="4000" dirty="0">
                <a:solidFill>
                  <a:srgbClr val="FFFF00"/>
                </a:solidFill>
                <a:latin typeface="+mn-lt"/>
                <a:cs typeface="Arial" charset="0"/>
              </a:rPr>
              <a:t>Does God Exercise Faith?</a:t>
            </a:r>
          </a:p>
        </p:txBody>
      </p:sp>
      <p:sp>
        <p:nvSpPr>
          <p:cNvPr id="12" name="TextBox 11">
            <a:extLst>
              <a:ext uri="{FF2B5EF4-FFF2-40B4-BE49-F238E27FC236}">
                <a16:creationId xmlns:a16="http://schemas.microsoft.com/office/drawing/2014/main" id="{D5DDF2D3-5EAF-4A9C-8B9A-222274734BD3}"/>
              </a:ext>
            </a:extLst>
          </p:cNvPr>
          <p:cNvSpPr txBox="1"/>
          <p:nvPr/>
        </p:nvSpPr>
        <p:spPr>
          <a:xfrm>
            <a:off x="7088657" y="716692"/>
            <a:ext cx="5027143" cy="2092881"/>
          </a:xfrm>
          <a:prstGeom prst="rect">
            <a:avLst/>
          </a:prstGeom>
          <a:noFill/>
        </p:spPr>
        <p:txBody>
          <a:bodyPr wrap="square">
            <a:spAutoFit/>
          </a:bodyPr>
          <a:lstStyle/>
          <a:p>
            <a:pPr eaLnBrk="1" hangingPunct="1">
              <a:defRPr/>
            </a:pPr>
            <a:r>
              <a:rPr lang="en-US" sz="2200" dirty="0">
                <a:solidFill>
                  <a:srgbClr val="FFFF00"/>
                </a:solidFill>
                <a:latin typeface="+mn-lt"/>
                <a:cs typeface="Arial" charset="0"/>
              </a:rPr>
              <a:t>1. </a:t>
            </a:r>
            <a:r>
              <a:rPr lang="en-US" sz="2200" dirty="0">
                <a:solidFill>
                  <a:schemeClr val="bg1"/>
                </a:solidFill>
                <a:latin typeface="+mn-lt"/>
                <a:cs typeface="Arial" charset="0"/>
              </a:rPr>
              <a:t>Faith</a:t>
            </a:r>
            <a:r>
              <a:rPr lang="en-US" sz="2200" dirty="0">
                <a:solidFill>
                  <a:srgbClr val="FF0000"/>
                </a:solidFill>
                <a:latin typeface="+mn-lt"/>
                <a:cs typeface="Arial" charset="0"/>
              </a:rPr>
              <a:t> </a:t>
            </a:r>
            <a:r>
              <a:rPr lang="en-US" sz="2200" dirty="0">
                <a:solidFill>
                  <a:srgbClr val="FFFF00"/>
                </a:solidFill>
                <a:latin typeface="+mn-lt"/>
                <a:cs typeface="Arial" charset="0"/>
              </a:rPr>
              <a:t>is not </a:t>
            </a:r>
            <a:r>
              <a:rPr lang="en-US" sz="2200" dirty="0">
                <a:solidFill>
                  <a:schemeClr val="bg1"/>
                </a:solidFill>
                <a:latin typeface="+mn-lt"/>
                <a:cs typeface="Arial" charset="0"/>
              </a:rPr>
              <a:t>to have a perfect knowledge of things.</a:t>
            </a:r>
          </a:p>
          <a:p>
            <a:pPr eaLnBrk="1" hangingPunct="1">
              <a:defRPr/>
            </a:pPr>
            <a:endParaRPr lang="en-US" sz="1000" dirty="0">
              <a:solidFill>
                <a:schemeClr val="bg1"/>
              </a:solidFill>
              <a:latin typeface="+mn-lt"/>
              <a:cs typeface="Arial" charset="0"/>
            </a:endParaRPr>
          </a:p>
          <a:p>
            <a:pPr eaLnBrk="1" hangingPunct="1">
              <a:defRPr/>
            </a:pPr>
            <a:r>
              <a:rPr lang="en-US" sz="2200" dirty="0">
                <a:solidFill>
                  <a:srgbClr val="FFFF00"/>
                </a:solidFill>
                <a:latin typeface="+mn-lt"/>
                <a:cs typeface="Arial" charset="0"/>
              </a:rPr>
              <a:t>2. </a:t>
            </a:r>
            <a:r>
              <a:rPr lang="en-US" sz="2200" dirty="0">
                <a:solidFill>
                  <a:schemeClr val="bg1"/>
                </a:solidFill>
                <a:latin typeface="+mn-lt"/>
                <a:cs typeface="Arial" charset="0"/>
              </a:rPr>
              <a:t>God knows all things. </a:t>
            </a:r>
          </a:p>
          <a:p>
            <a:pPr eaLnBrk="1" hangingPunct="1">
              <a:defRPr/>
            </a:pPr>
            <a:r>
              <a:rPr lang="en-US" sz="2200" dirty="0">
                <a:solidFill>
                  <a:schemeClr val="bg1"/>
                </a:solidFill>
                <a:latin typeface="+mn-lt"/>
                <a:cs typeface="Arial" charset="0"/>
              </a:rPr>
              <a:t>(omniscient = perfect knowledge)</a:t>
            </a:r>
          </a:p>
          <a:p>
            <a:pPr eaLnBrk="1" hangingPunct="1">
              <a:defRPr/>
            </a:pPr>
            <a:endParaRPr lang="en-US" sz="1000" i="1" dirty="0">
              <a:solidFill>
                <a:srgbClr val="00FF00"/>
              </a:solidFill>
              <a:latin typeface="+mn-lt"/>
              <a:cs typeface="Arial" charset="0"/>
            </a:endParaRPr>
          </a:p>
          <a:p>
            <a:pPr eaLnBrk="1" hangingPunct="1">
              <a:defRPr/>
            </a:pPr>
            <a:r>
              <a:rPr lang="en-US" sz="2200" i="1" dirty="0">
                <a:solidFill>
                  <a:srgbClr val="FF0000"/>
                </a:solidFill>
                <a:latin typeface="+mn-lt"/>
                <a:cs typeface="Arial" charset="0"/>
              </a:rPr>
              <a:t>Therefore</a:t>
            </a:r>
            <a:r>
              <a:rPr lang="en-US" sz="2200" dirty="0">
                <a:solidFill>
                  <a:srgbClr val="FF0000"/>
                </a:solidFill>
                <a:latin typeface="+mn-lt"/>
                <a:cs typeface="Arial" charset="0"/>
              </a:rPr>
              <a:t> … God is not a being of faith? </a:t>
            </a:r>
          </a:p>
        </p:txBody>
      </p:sp>
      <p:sp>
        <p:nvSpPr>
          <p:cNvPr id="13" name="Rectangle 12">
            <a:extLst>
              <a:ext uri="{FF2B5EF4-FFF2-40B4-BE49-F238E27FC236}">
                <a16:creationId xmlns:a16="http://schemas.microsoft.com/office/drawing/2014/main" id="{21321409-2FCE-4A53-88CE-463C5BFAF3DF}"/>
              </a:ext>
            </a:extLst>
          </p:cNvPr>
          <p:cNvSpPr/>
          <p:nvPr/>
        </p:nvSpPr>
        <p:spPr>
          <a:xfrm>
            <a:off x="241687" y="5521404"/>
            <a:ext cx="6844913" cy="1107996"/>
          </a:xfrm>
          <a:prstGeom prst="rect">
            <a:avLst/>
          </a:prstGeom>
        </p:spPr>
        <p:txBody>
          <a:bodyPr wrap="square">
            <a:spAutoFit/>
          </a:bodyPr>
          <a:lstStyle/>
          <a:p>
            <a:r>
              <a:rPr lang="en-US" sz="2200" b="1" dirty="0">
                <a:solidFill>
                  <a:srgbClr val="00FF00"/>
                </a:solidFill>
                <a:latin typeface="+mn-lt"/>
              </a:rPr>
              <a:t>Hebrews 11:3</a:t>
            </a:r>
            <a:r>
              <a:rPr lang="en-US" sz="2200" dirty="0">
                <a:solidFill>
                  <a:schemeClr val="bg1"/>
                </a:solidFill>
                <a:latin typeface="+mn-lt"/>
              </a:rPr>
              <a:t> Through </a:t>
            </a:r>
            <a:r>
              <a:rPr lang="en-US" sz="2200" dirty="0">
                <a:solidFill>
                  <a:srgbClr val="00FF00"/>
                </a:solidFill>
                <a:latin typeface="+mn-lt"/>
              </a:rPr>
              <a:t>faith</a:t>
            </a:r>
            <a:r>
              <a:rPr lang="en-US" sz="2200" dirty="0">
                <a:solidFill>
                  <a:schemeClr val="bg1"/>
                </a:solidFill>
                <a:latin typeface="+mn-lt"/>
              </a:rPr>
              <a:t> we understand that the </a:t>
            </a:r>
            <a:r>
              <a:rPr lang="en-US" sz="2200" dirty="0">
                <a:solidFill>
                  <a:srgbClr val="00FF00"/>
                </a:solidFill>
                <a:latin typeface="+mn-lt"/>
              </a:rPr>
              <a:t>worlds were framed</a:t>
            </a:r>
            <a:r>
              <a:rPr lang="en-US" sz="2200" dirty="0">
                <a:solidFill>
                  <a:schemeClr val="bg1"/>
                </a:solidFill>
                <a:latin typeface="+mn-lt"/>
              </a:rPr>
              <a:t> by the word of God, so that things which are seen were not made of things which do appear.</a:t>
            </a:r>
          </a:p>
        </p:txBody>
      </p:sp>
      <p:sp>
        <p:nvSpPr>
          <p:cNvPr id="14" name="TextBox 13">
            <a:extLst>
              <a:ext uri="{FF2B5EF4-FFF2-40B4-BE49-F238E27FC236}">
                <a16:creationId xmlns:a16="http://schemas.microsoft.com/office/drawing/2014/main" id="{F689EE04-C861-477C-8183-F6BF6E74BF8D}"/>
              </a:ext>
            </a:extLst>
          </p:cNvPr>
          <p:cNvSpPr txBox="1"/>
          <p:nvPr/>
        </p:nvSpPr>
        <p:spPr>
          <a:xfrm>
            <a:off x="7238999" y="4419600"/>
            <a:ext cx="4724401" cy="2246769"/>
          </a:xfrm>
          <a:prstGeom prst="rect">
            <a:avLst/>
          </a:prstGeom>
          <a:noFill/>
        </p:spPr>
        <p:txBody>
          <a:bodyPr wrap="square">
            <a:spAutoFit/>
          </a:bodyPr>
          <a:lstStyle/>
          <a:p>
            <a:pPr eaLnBrk="1" hangingPunct="1">
              <a:defRPr/>
            </a:pPr>
            <a:r>
              <a:rPr lang="en-US" sz="2200" dirty="0">
                <a:solidFill>
                  <a:srgbClr val="00FF00"/>
                </a:solidFill>
                <a:latin typeface="+mn-lt"/>
                <a:cs typeface="Arial" charset="0"/>
              </a:rPr>
              <a:t>1. </a:t>
            </a:r>
            <a:r>
              <a:rPr lang="en-US" sz="2200" dirty="0">
                <a:solidFill>
                  <a:schemeClr val="bg1"/>
                </a:solidFill>
                <a:latin typeface="+mn-lt"/>
                <a:cs typeface="Arial" charset="0"/>
              </a:rPr>
              <a:t>An attribute of God is listed as faith.</a:t>
            </a:r>
          </a:p>
          <a:p>
            <a:pPr eaLnBrk="1" hangingPunct="1">
              <a:defRPr/>
            </a:pPr>
            <a:endParaRPr lang="en-US" sz="1000" dirty="0">
              <a:solidFill>
                <a:srgbClr val="00FF00"/>
              </a:solidFill>
              <a:latin typeface="+mn-lt"/>
              <a:cs typeface="Arial" charset="0"/>
            </a:endParaRPr>
          </a:p>
          <a:p>
            <a:pPr eaLnBrk="1" hangingPunct="1">
              <a:defRPr/>
            </a:pPr>
            <a:r>
              <a:rPr lang="en-US" sz="2200" dirty="0">
                <a:solidFill>
                  <a:srgbClr val="00FF00"/>
                </a:solidFill>
                <a:latin typeface="+mn-lt"/>
                <a:cs typeface="Arial" charset="0"/>
              </a:rPr>
              <a:t>2. </a:t>
            </a:r>
            <a:r>
              <a:rPr lang="en-US" sz="2200" dirty="0">
                <a:solidFill>
                  <a:schemeClr val="bg1"/>
                </a:solidFill>
                <a:latin typeface="+mn-lt"/>
                <a:cs typeface="Arial" charset="0"/>
              </a:rPr>
              <a:t>God created the Heaven and Earth.</a:t>
            </a:r>
          </a:p>
          <a:p>
            <a:pPr eaLnBrk="1" hangingPunct="1">
              <a:defRPr/>
            </a:pPr>
            <a:endParaRPr lang="en-US" sz="1000" dirty="0">
              <a:solidFill>
                <a:schemeClr val="bg1"/>
              </a:solidFill>
              <a:latin typeface="+mn-lt"/>
              <a:cs typeface="Arial" charset="0"/>
            </a:endParaRPr>
          </a:p>
          <a:p>
            <a:pPr eaLnBrk="1" hangingPunct="1">
              <a:defRPr/>
            </a:pPr>
            <a:r>
              <a:rPr lang="en-US" sz="2200" dirty="0">
                <a:solidFill>
                  <a:srgbClr val="00FF00"/>
                </a:solidFill>
                <a:latin typeface="+mn-lt"/>
                <a:cs typeface="Arial" charset="0"/>
              </a:rPr>
              <a:t>3. </a:t>
            </a:r>
            <a:r>
              <a:rPr lang="en-US" sz="2200" dirty="0">
                <a:solidFill>
                  <a:schemeClr val="bg1"/>
                </a:solidFill>
                <a:latin typeface="+mn-lt"/>
                <a:cs typeface="Arial" charset="0"/>
              </a:rPr>
              <a:t>The Heaven and Earth were created by power of faith.</a:t>
            </a:r>
            <a:endParaRPr lang="en-US" sz="2200" i="1" dirty="0">
              <a:solidFill>
                <a:srgbClr val="00FF00"/>
              </a:solidFill>
              <a:latin typeface="+mn-lt"/>
              <a:cs typeface="Arial" charset="0"/>
            </a:endParaRPr>
          </a:p>
          <a:p>
            <a:pPr eaLnBrk="1" hangingPunct="1">
              <a:defRPr/>
            </a:pPr>
            <a:endParaRPr lang="en-US" sz="1000" i="1" dirty="0">
              <a:solidFill>
                <a:srgbClr val="00FF00"/>
              </a:solidFill>
              <a:latin typeface="+mn-lt"/>
              <a:cs typeface="Arial" charset="0"/>
            </a:endParaRPr>
          </a:p>
          <a:p>
            <a:pPr eaLnBrk="1" hangingPunct="1">
              <a:defRPr/>
            </a:pPr>
            <a:r>
              <a:rPr lang="en-US" sz="2200" i="1" dirty="0">
                <a:solidFill>
                  <a:srgbClr val="00FF00"/>
                </a:solidFill>
                <a:latin typeface="+mn-lt"/>
                <a:cs typeface="Arial" charset="0"/>
              </a:rPr>
              <a:t>Therefore</a:t>
            </a:r>
            <a:r>
              <a:rPr lang="en-US" sz="2200" dirty="0">
                <a:solidFill>
                  <a:srgbClr val="00FF00"/>
                </a:solidFill>
                <a:latin typeface="+mn-lt"/>
                <a:cs typeface="Arial" charset="0"/>
              </a:rPr>
              <a:t> … God is a being of faith? </a:t>
            </a:r>
          </a:p>
        </p:txBody>
      </p:sp>
      <p:sp>
        <p:nvSpPr>
          <p:cNvPr id="15" name="Rectangle 14">
            <a:extLst>
              <a:ext uri="{FF2B5EF4-FFF2-40B4-BE49-F238E27FC236}">
                <a16:creationId xmlns:a16="http://schemas.microsoft.com/office/drawing/2014/main" id="{C021E6DB-FD16-460F-8955-C6525024B972}"/>
              </a:ext>
            </a:extLst>
          </p:cNvPr>
          <p:cNvSpPr/>
          <p:nvPr/>
        </p:nvSpPr>
        <p:spPr>
          <a:xfrm>
            <a:off x="7245665" y="2849940"/>
            <a:ext cx="755335" cy="1569660"/>
          </a:xfrm>
          <a:prstGeom prst="rect">
            <a:avLst/>
          </a:prstGeom>
        </p:spPr>
        <p:txBody>
          <a:bodyPr wrap="none">
            <a:spAutoFit/>
          </a:bodyPr>
          <a:lstStyle/>
          <a:p>
            <a:r>
              <a:rPr lang="en-US" sz="9600" dirty="0">
                <a:solidFill>
                  <a:srgbClr val="FFFF00"/>
                </a:solidFill>
                <a:latin typeface="+mn-lt"/>
                <a:cs typeface="Arial" charset="0"/>
              </a:rPr>
              <a:t>?</a:t>
            </a:r>
            <a:endParaRPr lang="en-US" sz="9600" dirty="0">
              <a:solidFill>
                <a:srgbClr val="FFFF00"/>
              </a:solidFill>
              <a:latin typeface="+mn-lt"/>
            </a:endParaRPr>
          </a:p>
        </p:txBody>
      </p:sp>
      <p:sp>
        <p:nvSpPr>
          <p:cNvPr id="16" name="Rectangle 15">
            <a:extLst>
              <a:ext uri="{FF2B5EF4-FFF2-40B4-BE49-F238E27FC236}">
                <a16:creationId xmlns:a16="http://schemas.microsoft.com/office/drawing/2014/main" id="{83396EE2-5E43-4564-9F6E-BB091A8F9096}"/>
              </a:ext>
            </a:extLst>
          </p:cNvPr>
          <p:cNvSpPr/>
          <p:nvPr/>
        </p:nvSpPr>
        <p:spPr>
          <a:xfrm>
            <a:off x="226298" y="4793159"/>
            <a:ext cx="6860302" cy="769441"/>
          </a:xfrm>
          <a:prstGeom prst="rect">
            <a:avLst/>
          </a:prstGeom>
        </p:spPr>
        <p:txBody>
          <a:bodyPr wrap="square">
            <a:spAutoFit/>
          </a:bodyPr>
          <a:lstStyle/>
          <a:p>
            <a:r>
              <a:rPr lang="en-US" sz="2200" b="1" dirty="0">
                <a:solidFill>
                  <a:srgbClr val="00FF00"/>
                </a:solidFill>
                <a:latin typeface="+mn-lt"/>
              </a:rPr>
              <a:t>Genesis 1:1</a:t>
            </a:r>
            <a:r>
              <a:rPr lang="en-US" sz="2200" dirty="0">
                <a:solidFill>
                  <a:schemeClr val="bg1"/>
                </a:solidFill>
                <a:latin typeface="+mn-lt"/>
              </a:rPr>
              <a:t> In the beginning  God created the heaven and the earth.</a:t>
            </a:r>
          </a:p>
        </p:txBody>
      </p:sp>
      <p:sp>
        <p:nvSpPr>
          <p:cNvPr id="17" name="Rectangle 16">
            <a:extLst>
              <a:ext uri="{FF2B5EF4-FFF2-40B4-BE49-F238E27FC236}">
                <a16:creationId xmlns:a16="http://schemas.microsoft.com/office/drawing/2014/main" id="{30995AD5-4B11-46B4-989B-466C3084DC2F}"/>
              </a:ext>
            </a:extLst>
          </p:cNvPr>
          <p:cNvSpPr/>
          <p:nvPr/>
        </p:nvSpPr>
        <p:spPr>
          <a:xfrm>
            <a:off x="203585" y="3616404"/>
            <a:ext cx="6654413" cy="1107996"/>
          </a:xfrm>
          <a:prstGeom prst="rect">
            <a:avLst/>
          </a:prstGeom>
        </p:spPr>
        <p:txBody>
          <a:bodyPr wrap="square">
            <a:spAutoFit/>
          </a:bodyPr>
          <a:lstStyle/>
          <a:p>
            <a:r>
              <a:rPr lang="en-US" sz="2200" b="1" dirty="0">
                <a:solidFill>
                  <a:srgbClr val="00FF00"/>
                </a:solidFill>
                <a:latin typeface="+mn-lt"/>
              </a:rPr>
              <a:t>Joseph Smith</a:t>
            </a:r>
            <a:r>
              <a:rPr lang="en-US" sz="2200" dirty="0">
                <a:solidFill>
                  <a:schemeClr val="bg1"/>
                </a:solidFill>
                <a:latin typeface="+mn-lt"/>
              </a:rPr>
              <a:t> ”The attributes of God are listed as: Knowledge; </a:t>
            </a:r>
            <a:r>
              <a:rPr lang="en-US" sz="2200" dirty="0">
                <a:solidFill>
                  <a:srgbClr val="00FF00"/>
                </a:solidFill>
                <a:latin typeface="+mn-lt"/>
              </a:rPr>
              <a:t>Faith</a:t>
            </a:r>
            <a:r>
              <a:rPr lang="en-US" sz="2200" dirty="0">
                <a:solidFill>
                  <a:schemeClr val="bg1"/>
                </a:solidFill>
                <a:latin typeface="+mn-lt"/>
              </a:rPr>
              <a:t> or Power; Justice; Judgment; Mercy, and Truth.” </a:t>
            </a:r>
            <a:r>
              <a:rPr lang="en-US" sz="1400" dirty="0">
                <a:solidFill>
                  <a:schemeClr val="bg1"/>
                </a:solidFill>
                <a:latin typeface="+mn-lt"/>
              </a:rPr>
              <a:t>(Mormon Doctrine p.263, summary of Lectures on Faith, pp. 42-49).</a:t>
            </a:r>
          </a:p>
        </p:txBody>
      </p:sp>
      <p:sp>
        <p:nvSpPr>
          <p:cNvPr id="18" name="TextBox 17">
            <a:extLst>
              <a:ext uri="{FF2B5EF4-FFF2-40B4-BE49-F238E27FC236}">
                <a16:creationId xmlns:a16="http://schemas.microsoft.com/office/drawing/2014/main" id="{1C5A1574-DA46-4230-ADB3-694933B28961}"/>
              </a:ext>
            </a:extLst>
          </p:cNvPr>
          <p:cNvSpPr txBox="1"/>
          <p:nvPr/>
        </p:nvSpPr>
        <p:spPr>
          <a:xfrm>
            <a:off x="8045824" y="3269159"/>
            <a:ext cx="4114800" cy="769441"/>
          </a:xfrm>
          <a:prstGeom prst="rect">
            <a:avLst/>
          </a:prstGeom>
          <a:noFill/>
        </p:spPr>
        <p:txBody>
          <a:bodyPr wrap="square">
            <a:spAutoFit/>
          </a:bodyPr>
          <a:lstStyle/>
          <a:p>
            <a:pPr eaLnBrk="1" hangingPunct="1">
              <a:defRPr/>
            </a:pPr>
            <a:r>
              <a:rPr lang="en-US" sz="2200" dirty="0">
                <a:solidFill>
                  <a:srgbClr val="FFFF00"/>
                </a:solidFill>
                <a:latin typeface="+mn-lt"/>
                <a:cs typeface="Arial" charset="0"/>
              </a:rPr>
              <a:t>How can God </a:t>
            </a:r>
            <a:r>
              <a:rPr lang="en-US" sz="2200" i="1" dirty="0">
                <a:solidFill>
                  <a:srgbClr val="FFFF00"/>
                </a:solidFill>
                <a:latin typeface="+mn-lt"/>
                <a:cs typeface="Arial" charset="0"/>
              </a:rPr>
              <a:t>both</a:t>
            </a:r>
            <a:r>
              <a:rPr lang="en-US" sz="2200" dirty="0">
                <a:solidFill>
                  <a:srgbClr val="FFFF00"/>
                </a:solidFill>
                <a:latin typeface="+mn-lt"/>
                <a:cs typeface="Arial" charset="0"/>
              </a:rPr>
              <a:t> be omniscient </a:t>
            </a:r>
            <a:r>
              <a:rPr lang="en-US" sz="2200" i="1" dirty="0">
                <a:solidFill>
                  <a:srgbClr val="FFFF00"/>
                </a:solidFill>
                <a:latin typeface="+mn-lt"/>
                <a:cs typeface="Arial" charset="0"/>
              </a:rPr>
              <a:t>and</a:t>
            </a:r>
            <a:r>
              <a:rPr lang="en-US" sz="2200" dirty="0">
                <a:solidFill>
                  <a:srgbClr val="FFFF00"/>
                </a:solidFill>
                <a:latin typeface="+mn-lt"/>
                <a:cs typeface="Arial" charset="0"/>
              </a:rPr>
              <a:t> exercise Faith?</a:t>
            </a:r>
          </a:p>
        </p:txBody>
      </p:sp>
    </p:spTree>
    <p:extLst>
      <p:ext uri="{BB962C8B-B14F-4D97-AF65-F5344CB8AC3E}">
        <p14:creationId xmlns:p14="http://schemas.microsoft.com/office/powerpoint/2010/main" val="3283425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2" grpId="0"/>
      <p:bldP spid="13" grpId="0"/>
      <p:bldP spid="14" grpId="0"/>
      <p:bldP spid="15" grpId="0"/>
      <p:bldP spid="16" grpId="0"/>
      <p:bldP spid="17" grpId="0"/>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13</a:t>
            </a:fld>
            <a:endParaRPr lang="en-US" dirty="0"/>
          </a:p>
        </p:txBody>
      </p:sp>
      <p:sp>
        <p:nvSpPr>
          <p:cNvPr id="8" name="TextBox 7">
            <a:extLst>
              <a:ext uri="{FF2B5EF4-FFF2-40B4-BE49-F238E27FC236}">
                <a16:creationId xmlns:a16="http://schemas.microsoft.com/office/drawing/2014/main" id="{C1E97A61-0CBD-4E22-A070-77CF49090A39}"/>
              </a:ext>
            </a:extLst>
          </p:cNvPr>
          <p:cNvSpPr txBox="1"/>
          <p:nvPr/>
        </p:nvSpPr>
        <p:spPr>
          <a:xfrm>
            <a:off x="0" y="0"/>
            <a:ext cx="12192000" cy="584775"/>
          </a:xfrm>
          <a:prstGeom prst="rect">
            <a:avLst/>
          </a:prstGeom>
          <a:noFill/>
        </p:spPr>
        <p:txBody>
          <a:bodyPr wrap="square">
            <a:spAutoFit/>
          </a:bodyPr>
          <a:lstStyle/>
          <a:p>
            <a:pPr algn="ctr" eaLnBrk="1" hangingPunct="1">
              <a:defRPr/>
            </a:pPr>
            <a:r>
              <a:rPr lang="en-US" sz="3200" b="1" dirty="0">
                <a:solidFill>
                  <a:srgbClr val="00FF00"/>
                </a:solidFill>
                <a:latin typeface="+mn-lt"/>
                <a:cs typeface="Arial" charset="0"/>
              </a:rPr>
              <a:t>GOD IS A BEING OF FAITH</a:t>
            </a:r>
          </a:p>
        </p:txBody>
      </p:sp>
      <p:grpSp>
        <p:nvGrpSpPr>
          <p:cNvPr id="9" name="Group 8">
            <a:extLst>
              <a:ext uri="{FF2B5EF4-FFF2-40B4-BE49-F238E27FC236}">
                <a16:creationId xmlns:a16="http://schemas.microsoft.com/office/drawing/2014/main" id="{865F9F64-5D4D-4A1E-87E5-6259191A183D}"/>
              </a:ext>
            </a:extLst>
          </p:cNvPr>
          <p:cNvGrpSpPr/>
          <p:nvPr/>
        </p:nvGrpSpPr>
        <p:grpSpPr>
          <a:xfrm>
            <a:off x="340136" y="929266"/>
            <a:ext cx="2988596" cy="2817153"/>
            <a:chOff x="436307" y="929267"/>
            <a:chExt cx="2560640" cy="2403482"/>
          </a:xfrm>
        </p:grpSpPr>
        <p:sp>
          <p:nvSpPr>
            <p:cNvPr id="11" name="Oval 129">
              <a:extLst>
                <a:ext uri="{FF2B5EF4-FFF2-40B4-BE49-F238E27FC236}">
                  <a16:creationId xmlns:a16="http://schemas.microsoft.com/office/drawing/2014/main" id="{E4BA0B07-6781-4B12-8446-52C7A57E5AB7}"/>
                </a:ext>
              </a:extLst>
            </p:cNvPr>
            <p:cNvSpPr>
              <a:spLocks noChangeArrowheads="1"/>
            </p:cNvSpPr>
            <p:nvPr/>
          </p:nvSpPr>
          <p:spPr bwMode="auto">
            <a:xfrm>
              <a:off x="436307" y="929267"/>
              <a:ext cx="2560640" cy="2403482"/>
            </a:xfrm>
            <a:prstGeom prst="ellipse">
              <a:avLst/>
            </a:prstGeom>
            <a:solidFill>
              <a:schemeClr val="bg1"/>
            </a:solidFill>
            <a:ln w="76200">
              <a:solidFill>
                <a:srgbClr val="00FF00"/>
              </a:solidFill>
              <a:round/>
              <a:headEnd/>
              <a:tailEnd/>
            </a:ln>
          </p:spPr>
          <p:txBody>
            <a:bodyPr wrap="none" anchor="ctr"/>
            <a:lstStyle/>
            <a:p>
              <a:pPr eaLnBrk="1" hangingPunct="1">
                <a:defRPr/>
              </a:pPr>
              <a:endParaRPr lang="en-US">
                <a:solidFill>
                  <a:schemeClr val="bg1"/>
                </a:solidFill>
                <a:latin typeface="+mn-lt"/>
                <a:cs typeface="Arial" charset="0"/>
              </a:endParaRPr>
            </a:p>
          </p:txBody>
        </p:sp>
        <p:sp>
          <p:nvSpPr>
            <p:cNvPr id="12" name="TextBox 6">
              <a:extLst>
                <a:ext uri="{FF2B5EF4-FFF2-40B4-BE49-F238E27FC236}">
                  <a16:creationId xmlns:a16="http://schemas.microsoft.com/office/drawing/2014/main" id="{24FD404F-6954-48A3-8E98-41B2FD440437}"/>
                </a:ext>
              </a:extLst>
            </p:cNvPr>
            <p:cNvSpPr txBox="1">
              <a:spLocks noChangeArrowheads="1"/>
            </p:cNvSpPr>
            <p:nvPr/>
          </p:nvSpPr>
          <p:spPr bwMode="auto">
            <a:xfrm>
              <a:off x="935119" y="1203148"/>
              <a:ext cx="1575302" cy="1945737"/>
            </a:xfrm>
            <a:prstGeom prst="rect">
              <a:avLst/>
            </a:prstGeom>
            <a:noFill/>
            <a:ln w="57150">
              <a:noFill/>
              <a:miter lim="800000"/>
              <a:headEnd/>
              <a:tailEnd/>
            </a:ln>
          </p:spPr>
          <p:txBody>
            <a:bodyPr wrap="none">
              <a:spAutoFit/>
            </a:bodyPr>
            <a:lstStyle/>
            <a:p>
              <a:pPr algn="ctr" eaLnBrk="1" hangingPunct="1">
                <a:lnSpc>
                  <a:spcPct val="90000"/>
                </a:lnSpc>
                <a:defRPr/>
              </a:pPr>
              <a:r>
                <a:rPr lang="en-US" sz="2800" b="1" dirty="0">
                  <a:latin typeface="+mn-lt"/>
                  <a:cs typeface="Arial" charset="0"/>
                </a:rPr>
                <a:t>Knowledge</a:t>
              </a:r>
            </a:p>
            <a:p>
              <a:pPr algn="ctr" eaLnBrk="1" hangingPunct="1">
                <a:lnSpc>
                  <a:spcPct val="90000"/>
                </a:lnSpc>
                <a:defRPr/>
              </a:pPr>
              <a:r>
                <a:rPr lang="en-US" sz="1600" b="1" dirty="0">
                  <a:latin typeface="+mn-lt"/>
                  <a:cs typeface="Arial" charset="0"/>
                </a:rPr>
                <a:t>(sufficient)</a:t>
              </a:r>
              <a:endParaRPr lang="en-US" b="1" dirty="0">
                <a:latin typeface="+mn-lt"/>
                <a:cs typeface="Arial" charset="0"/>
              </a:endParaRPr>
            </a:p>
            <a:p>
              <a:pPr algn="ctr" eaLnBrk="1" hangingPunct="1">
                <a:lnSpc>
                  <a:spcPct val="90000"/>
                </a:lnSpc>
                <a:defRPr/>
              </a:pPr>
              <a:endParaRPr lang="en-US" b="1" dirty="0">
                <a:latin typeface="+mn-lt"/>
                <a:cs typeface="Arial" charset="0"/>
              </a:endParaRPr>
            </a:p>
            <a:p>
              <a:pPr algn="ctr" eaLnBrk="1" hangingPunct="1">
                <a:lnSpc>
                  <a:spcPct val="90000"/>
                </a:lnSpc>
                <a:defRPr/>
              </a:pPr>
              <a:r>
                <a:rPr lang="en-US" sz="2800" b="1" dirty="0">
                  <a:latin typeface="+mn-lt"/>
                  <a:cs typeface="Arial" charset="0"/>
                </a:rPr>
                <a:t>Faith</a:t>
              </a:r>
            </a:p>
            <a:p>
              <a:pPr algn="ctr" eaLnBrk="1" hangingPunct="1">
                <a:lnSpc>
                  <a:spcPct val="90000"/>
                </a:lnSpc>
                <a:defRPr/>
              </a:pPr>
              <a:endParaRPr lang="en-US" sz="2400" b="1" dirty="0">
                <a:latin typeface="+mn-lt"/>
                <a:cs typeface="Arial" charset="0"/>
              </a:endParaRPr>
            </a:p>
            <a:p>
              <a:pPr algn="ctr" eaLnBrk="1" hangingPunct="1">
                <a:lnSpc>
                  <a:spcPct val="90000"/>
                </a:lnSpc>
                <a:defRPr/>
              </a:pPr>
              <a:r>
                <a:rPr lang="en-US" sz="2800" b="1" dirty="0">
                  <a:latin typeface="+mn-lt"/>
                  <a:cs typeface="Arial" charset="0"/>
                </a:rPr>
                <a:t>Knowledge</a:t>
              </a:r>
            </a:p>
            <a:p>
              <a:pPr algn="ctr" eaLnBrk="1" hangingPunct="1">
                <a:lnSpc>
                  <a:spcPct val="90000"/>
                </a:lnSpc>
                <a:defRPr/>
              </a:pPr>
              <a:r>
                <a:rPr lang="en-US" sz="1600" b="1" dirty="0">
                  <a:latin typeface="+mn-lt"/>
                  <a:cs typeface="Arial" charset="0"/>
                </a:rPr>
                <a:t>(perfect)</a:t>
              </a:r>
            </a:p>
          </p:txBody>
        </p:sp>
        <p:grpSp>
          <p:nvGrpSpPr>
            <p:cNvPr id="13" name="Group 30">
              <a:extLst>
                <a:ext uri="{FF2B5EF4-FFF2-40B4-BE49-F238E27FC236}">
                  <a16:creationId xmlns:a16="http://schemas.microsoft.com/office/drawing/2014/main" id="{1229F01D-7F71-4110-97C1-13125B41ED42}"/>
                </a:ext>
              </a:extLst>
            </p:cNvPr>
            <p:cNvGrpSpPr>
              <a:grpSpLocks/>
            </p:cNvGrpSpPr>
            <p:nvPr/>
          </p:nvGrpSpPr>
          <p:grpSpPr bwMode="auto">
            <a:xfrm>
              <a:off x="864954" y="1826737"/>
              <a:ext cx="1829683" cy="650104"/>
              <a:chOff x="732423" y="3640294"/>
              <a:chExt cx="1713063" cy="649892"/>
            </a:xfrm>
          </p:grpSpPr>
          <p:sp>
            <p:nvSpPr>
              <p:cNvPr id="14" name="Line 17">
                <a:extLst>
                  <a:ext uri="{FF2B5EF4-FFF2-40B4-BE49-F238E27FC236}">
                    <a16:creationId xmlns:a16="http://schemas.microsoft.com/office/drawing/2014/main" id="{0DBD00FA-FD1A-4CDA-82ED-956997EF9B22}"/>
                  </a:ext>
                </a:extLst>
              </p:cNvPr>
              <p:cNvSpPr>
                <a:spLocks noChangeShapeType="1"/>
              </p:cNvSpPr>
              <p:nvPr/>
            </p:nvSpPr>
            <p:spPr bwMode="auto">
              <a:xfrm>
                <a:off x="732423" y="4290186"/>
                <a:ext cx="1713063" cy="0"/>
              </a:xfrm>
              <a:prstGeom prst="line">
                <a:avLst/>
              </a:prstGeom>
              <a:noFill/>
              <a:ln w="38100">
                <a:solidFill>
                  <a:schemeClr val="tx1"/>
                </a:solidFill>
                <a:round/>
                <a:headEnd/>
                <a:tailEnd/>
              </a:ln>
            </p:spPr>
            <p:txBody>
              <a:bodyPr/>
              <a:lstStyle/>
              <a:p>
                <a:pPr eaLnBrk="1" hangingPunct="1">
                  <a:defRPr/>
                </a:pPr>
                <a:endParaRPr lang="en-US">
                  <a:latin typeface="+mn-lt"/>
                  <a:cs typeface="Arial" charset="0"/>
                </a:endParaRPr>
              </a:p>
            </p:txBody>
          </p:sp>
          <p:sp>
            <p:nvSpPr>
              <p:cNvPr id="15" name="Line 17">
                <a:extLst>
                  <a:ext uri="{FF2B5EF4-FFF2-40B4-BE49-F238E27FC236}">
                    <a16:creationId xmlns:a16="http://schemas.microsoft.com/office/drawing/2014/main" id="{598D7C26-27A0-42AF-804A-4D1DA24EC4A5}"/>
                  </a:ext>
                </a:extLst>
              </p:cNvPr>
              <p:cNvSpPr>
                <a:spLocks noChangeShapeType="1"/>
              </p:cNvSpPr>
              <p:nvPr/>
            </p:nvSpPr>
            <p:spPr bwMode="auto">
              <a:xfrm>
                <a:off x="732423" y="3640294"/>
                <a:ext cx="1713063" cy="0"/>
              </a:xfrm>
              <a:prstGeom prst="line">
                <a:avLst/>
              </a:prstGeom>
              <a:noFill/>
              <a:ln w="38100">
                <a:solidFill>
                  <a:schemeClr val="tx1"/>
                </a:solidFill>
                <a:round/>
                <a:headEnd/>
                <a:tailEnd/>
              </a:ln>
            </p:spPr>
            <p:txBody>
              <a:bodyPr/>
              <a:lstStyle/>
              <a:p>
                <a:pPr eaLnBrk="1" hangingPunct="1">
                  <a:defRPr/>
                </a:pPr>
                <a:endParaRPr lang="en-US">
                  <a:latin typeface="+mn-lt"/>
                  <a:cs typeface="Arial" charset="0"/>
                </a:endParaRPr>
              </a:p>
            </p:txBody>
          </p:sp>
        </p:grpSp>
      </p:grpSp>
      <p:grpSp>
        <p:nvGrpSpPr>
          <p:cNvPr id="16" name="Group 23">
            <a:extLst>
              <a:ext uri="{FF2B5EF4-FFF2-40B4-BE49-F238E27FC236}">
                <a16:creationId xmlns:a16="http://schemas.microsoft.com/office/drawing/2014/main" id="{B1E7A441-ACED-4933-AE6F-71C640EB80D2}"/>
              </a:ext>
            </a:extLst>
          </p:cNvPr>
          <p:cNvGrpSpPr>
            <a:grpSpLocks/>
          </p:cNvGrpSpPr>
          <p:nvPr/>
        </p:nvGrpSpPr>
        <p:grpSpPr bwMode="auto">
          <a:xfrm>
            <a:off x="3081729" y="804725"/>
            <a:ext cx="2122015" cy="974724"/>
            <a:chOff x="3282708" y="870644"/>
            <a:chExt cx="2564101" cy="1245481"/>
          </a:xfrm>
        </p:grpSpPr>
        <p:cxnSp>
          <p:nvCxnSpPr>
            <p:cNvPr id="17" name="Straight Arrow Connector 18">
              <a:extLst>
                <a:ext uri="{FF2B5EF4-FFF2-40B4-BE49-F238E27FC236}">
                  <a16:creationId xmlns:a16="http://schemas.microsoft.com/office/drawing/2014/main" id="{5C4E7CAF-0CB9-47E9-969E-09682875ABBE}"/>
                </a:ext>
              </a:extLst>
            </p:cNvPr>
            <p:cNvCxnSpPr>
              <a:cxnSpLocks noChangeShapeType="1"/>
            </p:cNvCxnSpPr>
            <p:nvPr/>
          </p:nvCxnSpPr>
          <p:spPr bwMode="auto">
            <a:xfrm flipH="1">
              <a:off x="3631099" y="870644"/>
              <a:ext cx="2215710" cy="1245481"/>
            </a:xfrm>
            <a:prstGeom prst="straightConnector1">
              <a:avLst/>
            </a:prstGeom>
            <a:noFill/>
            <a:ln w="57150" algn="ctr">
              <a:solidFill>
                <a:srgbClr val="00FF00"/>
              </a:solidFill>
              <a:round/>
              <a:headEnd/>
              <a:tailEnd type="triangle" w="med" len="med"/>
            </a:ln>
            <a:extLst>
              <a:ext uri="{909E8E84-426E-40DD-AFC4-6F175D3DCCD1}">
                <a14:hiddenFill xmlns:a14="http://schemas.microsoft.com/office/drawing/2010/main">
                  <a:noFill/>
                </a14:hiddenFill>
              </a:ext>
            </a:extLst>
          </p:spPr>
        </p:cxnSp>
        <p:cxnSp>
          <p:nvCxnSpPr>
            <p:cNvPr id="18" name="Straight Arrow Connector 21">
              <a:extLst>
                <a:ext uri="{FF2B5EF4-FFF2-40B4-BE49-F238E27FC236}">
                  <a16:creationId xmlns:a16="http://schemas.microsoft.com/office/drawing/2014/main" id="{3ED9CED6-B62A-4A86-B6EA-B1072284AE38}"/>
                </a:ext>
              </a:extLst>
            </p:cNvPr>
            <p:cNvCxnSpPr>
              <a:cxnSpLocks noChangeShapeType="1"/>
            </p:cNvCxnSpPr>
            <p:nvPr/>
          </p:nvCxnSpPr>
          <p:spPr bwMode="auto">
            <a:xfrm flipH="1">
              <a:off x="3282708" y="870644"/>
              <a:ext cx="2543210" cy="438364"/>
            </a:xfrm>
            <a:prstGeom prst="straightConnector1">
              <a:avLst/>
            </a:prstGeom>
            <a:noFill/>
            <a:ln w="57150" algn="ctr">
              <a:solidFill>
                <a:srgbClr val="00FF00"/>
              </a:solidFill>
              <a:round/>
              <a:headEnd/>
              <a:tailEnd type="triangle" w="med" len="med"/>
            </a:ln>
            <a:extLst>
              <a:ext uri="{909E8E84-426E-40DD-AFC4-6F175D3DCCD1}">
                <a14:hiddenFill xmlns:a14="http://schemas.microsoft.com/office/drawing/2010/main">
                  <a:noFill/>
                </a14:hiddenFill>
              </a:ext>
            </a:extLst>
          </p:spPr>
        </p:cxnSp>
      </p:grpSp>
      <p:sp>
        <p:nvSpPr>
          <p:cNvPr id="19" name="Text Box 116">
            <a:extLst>
              <a:ext uri="{FF2B5EF4-FFF2-40B4-BE49-F238E27FC236}">
                <a16:creationId xmlns:a16="http://schemas.microsoft.com/office/drawing/2014/main" id="{76CEC20E-41AE-4DAF-A53E-30CB1C5221C5}"/>
              </a:ext>
            </a:extLst>
          </p:cNvPr>
          <p:cNvSpPr txBox="1">
            <a:spLocks noChangeArrowheads="1"/>
          </p:cNvSpPr>
          <p:nvPr/>
        </p:nvSpPr>
        <p:spPr bwMode="auto">
          <a:xfrm>
            <a:off x="5386579" y="533400"/>
            <a:ext cx="5479635" cy="461665"/>
          </a:xfrm>
          <a:prstGeom prst="rect">
            <a:avLst/>
          </a:prstGeom>
          <a:noFill/>
          <a:ln w="9525">
            <a:noFill/>
            <a:miter lim="800000"/>
            <a:headEnd/>
            <a:tailEnd/>
          </a:ln>
        </p:spPr>
        <p:txBody>
          <a:bodyPr wrap="square">
            <a:spAutoFit/>
          </a:bodyPr>
          <a:lstStyle/>
          <a:p>
            <a:pPr eaLnBrk="1" hangingPunct="1">
              <a:defRPr/>
            </a:pPr>
            <a:r>
              <a:rPr lang="en-US" sz="2400" dirty="0">
                <a:solidFill>
                  <a:srgbClr val="00FF00"/>
                </a:solidFill>
                <a:latin typeface="+mn-lt"/>
                <a:cs typeface="+mn-cs"/>
              </a:rPr>
              <a:t>Sufficient Knowledge Precedes Faith</a:t>
            </a:r>
          </a:p>
        </p:txBody>
      </p:sp>
      <p:sp>
        <p:nvSpPr>
          <p:cNvPr id="20" name="TextBox 22">
            <a:extLst>
              <a:ext uri="{FF2B5EF4-FFF2-40B4-BE49-F238E27FC236}">
                <a16:creationId xmlns:a16="http://schemas.microsoft.com/office/drawing/2014/main" id="{DACD052E-D4CA-4B5B-B2FF-F077780DE9CD}"/>
              </a:ext>
            </a:extLst>
          </p:cNvPr>
          <p:cNvSpPr txBox="1">
            <a:spLocks noChangeArrowheads="1"/>
          </p:cNvSpPr>
          <p:nvPr/>
        </p:nvSpPr>
        <p:spPr bwMode="auto">
          <a:xfrm>
            <a:off x="4722486" y="1295400"/>
            <a:ext cx="7397577" cy="1538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b="1" dirty="0">
                <a:solidFill>
                  <a:srgbClr val="00FF00"/>
                </a:solidFill>
              </a:rPr>
              <a:t>Isaiah 14:24,27: </a:t>
            </a:r>
            <a:r>
              <a:rPr lang="en-US" altLang="en-US" sz="2000" dirty="0">
                <a:solidFill>
                  <a:schemeClr val="bg1"/>
                </a:solidFill>
              </a:rPr>
              <a:t>“The Lord of hosts hath sworn, saying, Surely as I have thought, so shall it come to pass; and as I have purposed, so shall it stand … For the Lord of hosts hath purposed, and who shall disannul it? and his hand is stretched out, and who shall turn it back? </a:t>
            </a:r>
          </a:p>
          <a:p>
            <a:pPr eaLnBrk="1" hangingPunct="1">
              <a:spcBef>
                <a:spcPct val="0"/>
              </a:spcBef>
              <a:buFontTx/>
              <a:buNone/>
            </a:pPr>
            <a:r>
              <a:rPr lang="en-US" altLang="en-US" sz="1400" dirty="0">
                <a:solidFill>
                  <a:schemeClr val="bg1"/>
                </a:solidFill>
              </a:rPr>
              <a:t>(Quoted in Lectures on Faith, p.42)</a:t>
            </a:r>
          </a:p>
        </p:txBody>
      </p:sp>
      <p:grpSp>
        <p:nvGrpSpPr>
          <p:cNvPr id="21" name="Group 31">
            <a:extLst>
              <a:ext uri="{FF2B5EF4-FFF2-40B4-BE49-F238E27FC236}">
                <a16:creationId xmlns:a16="http://schemas.microsoft.com/office/drawing/2014/main" id="{5EDCA9B6-8BC0-4B3A-B210-8EF6B9DCE16C}"/>
              </a:ext>
            </a:extLst>
          </p:cNvPr>
          <p:cNvGrpSpPr>
            <a:grpSpLocks/>
          </p:cNvGrpSpPr>
          <p:nvPr/>
        </p:nvGrpSpPr>
        <p:grpSpPr bwMode="auto">
          <a:xfrm>
            <a:off x="3200401" y="2605738"/>
            <a:ext cx="2057400" cy="747062"/>
            <a:chOff x="3880681" y="3953141"/>
            <a:chExt cx="1861456" cy="835322"/>
          </a:xfrm>
        </p:grpSpPr>
        <p:cxnSp>
          <p:nvCxnSpPr>
            <p:cNvPr id="22" name="Straight Arrow Connector 28">
              <a:extLst>
                <a:ext uri="{FF2B5EF4-FFF2-40B4-BE49-F238E27FC236}">
                  <a16:creationId xmlns:a16="http://schemas.microsoft.com/office/drawing/2014/main" id="{92F66814-AA86-4391-9EB6-112015D8B2FC}"/>
                </a:ext>
              </a:extLst>
            </p:cNvPr>
            <p:cNvCxnSpPr>
              <a:cxnSpLocks noChangeShapeType="1"/>
            </p:cNvCxnSpPr>
            <p:nvPr/>
          </p:nvCxnSpPr>
          <p:spPr bwMode="auto">
            <a:xfrm flipH="1">
              <a:off x="3880681" y="4765437"/>
              <a:ext cx="1861456" cy="23026"/>
            </a:xfrm>
            <a:prstGeom prst="straightConnector1">
              <a:avLst/>
            </a:prstGeom>
            <a:noFill/>
            <a:ln w="57150" algn="ctr">
              <a:solidFill>
                <a:srgbClr val="00FF00"/>
              </a:solidFill>
              <a:round/>
              <a:headEnd/>
              <a:tailEnd type="triangle" w="med" len="med"/>
            </a:ln>
            <a:extLst>
              <a:ext uri="{909E8E84-426E-40DD-AFC4-6F175D3DCCD1}">
                <a14:hiddenFill xmlns:a14="http://schemas.microsoft.com/office/drawing/2010/main">
                  <a:noFill/>
                </a14:hiddenFill>
              </a:ext>
            </a:extLst>
          </p:spPr>
        </p:cxnSp>
        <p:cxnSp>
          <p:nvCxnSpPr>
            <p:cNvPr id="23" name="Straight Arrow Connector 30">
              <a:extLst>
                <a:ext uri="{FF2B5EF4-FFF2-40B4-BE49-F238E27FC236}">
                  <a16:creationId xmlns:a16="http://schemas.microsoft.com/office/drawing/2014/main" id="{06F3E6E1-5108-43D5-BFEB-3C5C1928A6A0}"/>
                </a:ext>
              </a:extLst>
            </p:cNvPr>
            <p:cNvCxnSpPr>
              <a:cxnSpLocks noChangeShapeType="1"/>
            </p:cNvCxnSpPr>
            <p:nvPr/>
          </p:nvCxnSpPr>
          <p:spPr bwMode="auto">
            <a:xfrm flipH="1" flipV="1">
              <a:off x="4082483" y="3953141"/>
              <a:ext cx="1659654" cy="812296"/>
            </a:xfrm>
            <a:prstGeom prst="straightConnector1">
              <a:avLst/>
            </a:prstGeom>
            <a:noFill/>
            <a:ln w="57150" algn="ctr">
              <a:solidFill>
                <a:srgbClr val="00FF00"/>
              </a:solidFill>
              <a:round/>
              <a:headEnd/>
              <a:tailEnd type="triangle" w="med" len="med"/>
            </a:ln>
            <a:extLst>
              <a:ext uri="{909E8E84-426E-40DD-AFC4-6F175D3DCCD1}">
                <a14:hiddenFill xmlns:a14="http://schemas.microsoft.com/office/drawing/2010/main">
                  <a:noFill/>
                </a14:hiddenFill>
              </a:ext>
            </a:extLst>
          </p:spPr>
        </p:cxnSp>
      </p:grpSp>
      <p:sp>
        <p:nvSpPr>
          <p:cNvPr id="24" name="Text Box 116">
            <a:extLst>
              <a:ext uri="{FF2B5EF4-FFF2-40B4-BE49-F238E27FC236}">
                <a16:creationId xmlns:a16="http://schemas.microsoft.com/office/drawing/2014/main" id="{4657C283-6125-4787-B757-016D4B9185C3}"/>
              </a:ext>
            </a:extLst>
          </p:cNvPr>
          <p:cNvSpPr txBox="1">
            <a:spLocks noChangeArrowheads="1"/>
          </p:cNvSpPr>
          <p:nvPr/>
        </p:nvSpPr>
        <p:spPr bwMode="auto">
          <a:xfrm>
            <a:off x="5384786" y="3119735"/>
            <a:ext cx="4655955" cy="461665"/>
          </a:xfrm>
          <a:prstGeom prst="rect">
            <a:avLst/>
          </a:prstGeom>
          <a:noFill/>
          <a:ln w="9525">
            <a:noFill/>
            <a:miter lim="800000"/>
            <a:headEnd/>
            <a:tailEnd/>
          </a:ln>
        </p:spPr>
        <p:txBody>
          <a:bodyPr wrap="none">
            <a:spAutoFit/>
          </a:bodyPr>
          <a:lstStyle/>
          <a:p>
            <a:pPr eaLnBrk="1" hangingPunct="1">
              <a:defRPr/>
            </a:pPr>
            <a:r>
              <a:rPr lang="en-US" sz="2400" dirty="0">
                <a:solidFill>
                  <a:srgbClr val="00FF00"/>
                </a:solidFill>
                <a:latin typeface="+mn-lt"/>
                <a:cs typeface="+mn-cs"/>
              </a:rPr>
              <a:t>Faith Precedes A Perfect Knowledge</a:t>
            </a:r>
          </a:p>
        </p:txBody>
      </p:sp>
      <p:grpSp>
        <p:nvGrpSpPr>
          <p:cNvPr id="25" name="Group 24">
            <a:extLst>
              <a:ext uri="{FF2B5EF4-FFF2-40B4-BE49-F238E27FC236}">
                <a16:creationId xmlns:a16="http://schemas.microsoft.com/office/drawing/2014/main" id="{A340E41D-34BE-452B-A6D1-D67B90BD9FD7}"/>
              </a:ext>
            </a:extLst>
          </p:cNvPr>
          <p:cNvGrpSpPr/>
          <p:nvPr/>
        </p:nvGrpSpPr>
        <p:grpSpPr>
          <a:xfrm>
            <a:off x="1219200" y="4177368"/>
            <a:ext cx="9910764" cy="1004232"/>
            <a:chOff x="8351" y="3929039"/>
            <a:chExt cx="9910764" cy="1004232"/>
          </a:xfrm>
        </p:grpSpPr>
        <p:sp>
          <p:nvSpPr>
            <p:cNvPr id="26" name="TextBox 25">
              <a:extLst>
                <a:ext uri="{FF2B5EF4-FFF2-40B4-BE49-F238E27FC236}">
                  <a16:creationId xmlns:a16="http://schemas.microsoft.com/office/drawing/2014/main" id="{256185BC-1041-442D-9337-D1EC9E049A68}"/>
                </a:ext>
              </a:extLst>
            </p:cNvPr>
            <p:cNvSpPr txBox="1"/>
            <p:nvPr/>
          </p:nvSpPr>
          <p:spPr>
            <a:xfrm>
              <a:off x="8351" y="3929039"/>
              <a:ext cx="8839200" cy="461963"/>
            </a:xfrm>
            <a:prstGeom prst="rect">
              <a:avLst/>
            </a:prstGeom>
            <a:noFill/>
          </p:spPr>
          <p:txBody>
            <a:bodyPr>
              <a:spAutoFit/>
            </a:bodyPr>
            <a:lstStyle/>
            <a:p>
              <a:pPr algn="ctr" eaLnBrk="1" hangingPunct="1">
                <a:defRPr/>
              </a:pPr>
              <a:r>
                <a:rPr lang="en-US" sz="2400" dirty="0">
                  <a:solidFill>
                    <a:srgbClr val="00FF00"/>
                  </a:solidFill>
                  <a:latin typeface="+mn-lt"/>
                  <a:cs typeface="Arial" charset="0"/>
                </a:rPr>
                <a:t>(1)  </a:t>
              </a:r>
              <a:r>
                <a:rPr lang="en-US" sz="2400" dirty="0">
                  <a:solidFill>
                    <a:schemeClr val="bg1"/>
                  </a:solidFill>
                  <a:latin typeface="+mn-lt"/>
                  <a:cs typeface="Arial" charset="0"/>
                </a:rPr>
                <a:t>past assurances   +  </a:t>
              </a:r>
              <a:r>
                <a:rPr lang="en-US" sz="2400" dirty="0">
                  <a:solidFill>
                    <a:srgbClr val="00FF00"/>
                  </a:solidFill>
                  <a:latin typeface="+mn-lt"/>
                  <a:cs typeface="Arial" charset="0"/>
                </a:rPr>
                <a:t> (2)  </a:t>
              </a:r>
              <a:r>
                <a:rPr lang="en-US" sz="2400" dirty="0">
                  <a:solidFill>
                    <a:schemeClr val="bg1"/>
                  </a:solidFill>
                  <a:latin typeface="+mn-lt"/>
                  <a:cs typeface="Arial" charset="0"/>
                </a:rPr>
                <a:t>future expectations   =   </a:t>
              </a:r>
              <a:r>
                <a:rPr lang="en-US" sz="2400" dirty="0">
                  <a:solidFill>
                    <a:srgbClr val="00FF00"/>
                  </a:solidFill>
                  <a:latin typeface="+mn-lt"/>
                  <a:cs typeface="Arial" charset="0"/>
                </a:rPr>
                <a:t>(3)  </a:t>
              </a:r>
              <a:r>
                <a:rPr lang="en-US" sz="2400" dirty="0">
                  <a:solidFill>
                    <a:schemeClr val="bg1"/>
                  </a:solidFill>
                  <a:latin typeface="+mn-lt"/>
                  <a:cs typeface="Arial" charset="0"/>
                </a:rPr>
                <a:t>power to act</a:t>
              </a:r>
            </a:p>
          </p:txBody>
        </p:sp>
        <p:sp>
          <p:nvSpPr>
            <p:cNvPr id="27" name="TextBox 26">
              <a:extLst>
                <a:ext uri="{FF2B5EF4-FFF2-40B4-BE49-F238E27FC236}">
                  <a16:creationId xmlns:a16="http://schemas.microsoft.com/office/drawing/2014/main" id="{FB9CE7F2-53D3-4538-B8D7-F064FEEF00AD}"/>
                </a:ext>
              </a:extLst>
            </p:cNvPr>
            <p:cNvSpPr txBox="1"/>
            <p:nvPr/>
          </p:nvSpPr>
          <p:spPr bwMode="auto">
            <a:xfrm>
              <a:off x="211189" y="4550450"/>
              <a:ext cx="2819400" cy="338554"/>
            </a:xfrm>
            <a:prstGeom prst="rect">
              <a:avLst/>
            </a:prstGeom>
            <a:noFill/>
          </p:spPr>
          <p:txBody>
            <a:bodyPr wrap="square">
              <a:spAutoFit/>
            </a:bodyPr>
            <a:lstStyle/>
            <a:p>
              <a:pPr algn="ctr" eaLnBrk="1" hangingPunct="1">
                <a:defRPr/>
              </a:pPr>
              <a:r>
                <a:rPr lang="en-US" sz="1600" dirty="0">
                  <a:solidFill>
                    <a:schemeClr val="bg1"/>
                  </a:solidFill>
                  <a:latin typeface="+mn-lt"/>
                  <a:cs typeface="Arial" charset="0"/>
                </a:rPr>
                <a:t>Seeing Is Believing (evidence)</a:t>
              </a:r>
            </a:p>
          </p:txBody>
        </p:sp>
        <p:sp>
          <p:nvSpPr>
            <p:cNvPr id="28" name="Left Brace 27">
              <a:extLst>
                <a:ext uri="{FF2B5EF4-FFF2-40B4-BE49-F238E27FC236}">
                  <a16:creationId xmlns:a16="http://schemas.microsoft.com/office/drawing/2014/main" id="{851FA386-E086-4339-82CB-7AB087571702}"/>
                </a:ext>
              </a:extLst>
            </p:cNvPr>
            <p:cNvSpPr/>
            <p:nvPr/>
          </p:nvSpPr>
          <p:spPr bwMode="auto">
            <a:xfrm rot="16200000">
              <a:off x="1497425" y="3319439"/>
              <a:ext cx="304801" cy="2133599"/>
            </a:xfrm>
            <a:prstGeom prst="leftBrace">
              <a:avLst/>
            </a:prstGeom>
            <a:ln w="19050">
              <a:solidFill>
                <a:schemeClr val="bg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9" name="TextBox 28">
              <a:extLst>
                <a:ext uri="{FF2B5EF4-FFF2-40B4-BE49-F238E27FC236}">
                  <a16:creationId xmlns:a16="http://schemas.microsoft.com/office/drawing/2014/main" id="{0FFC43E2-A1CD-45CC-BCDA-86275F2BBE61}"/>
                </a:ext>
              </a:extLst>
            </p:cNvPr>
            <p:cNvSpPr txBox="1"/>
            <p:nvPr/>
          </p:nvSpPr>
          <p:spPr bwMode="auto">
            <a:xfrm>
              <a:off x="3837194" y="4594717"/>
              <a:ext cx="2095914" cy="338554"/>
            </a:xfrm>
            <a:prstGeom prst="rect">
              <a:avLst/>
            </a:prstGeom>
            <a:noFill/>
          </p:spPr>
          <p:txBody>
            <a:bodyPr wrap="square">
              <a:spAutoFit/>
            </a:bodyPr>
            <a:lstStyle/>
            <a:p>
              <a:pPr algn="ctr" eaLnBrk="1" hangingPunct="1">
                <a:defRPr/>
              </a:pPr>
              <a:r>
                <a:rPr lang="en-US" sz="1600" dirty="0">
                  <a:solidFill>
                    <a:schemeClr val="bg1"/>
                  </a:solidFill>
                  <a:latin typeface="+mn-lt"/>
                  <a:cs typeface="Arial" charset="0"/>
                </a:rPr>
                <a:t>Believing Is Foreseeing</a:t>
              </a:r>
            </a:p>
          </p:txBody>
        </p:sp>
        <p:sp>
          <p:nvSpPr>
            <p:cNvPr id="30" name="Left Brace 29">
              <a:extLst>
                <a:ext uri="{FF2B5EF4-FFF2-40B4-BE49-F238E27FC236}">
                  <a16:creationId xmlns:a16="http://schemas.microsoft.com/office/drawing/2014/main" id="{F0A5AD80-8EA1-4F07-8B11-1DD42491E3D6}"/>
                </a:ext>
              </a:extLst>
            </p:cNvPr>
            <p:cNvSpPr/>
            <p:nvPr/>
          </p:nvSpPr>
          <p:spPr bwMode="auto">
            <a:xfrm rot="16200000">
              <a:off x="4665283" y="3047183"/>
              <a:ext cx="381001" cy="2601914"/>
            </a:xfrm>
            <a:prstGeom prst="leftBrace">
              <a:avLst/>
            </a:prstGeom>
            <a:ln w="19050">
              <a:solidFill>
                <a:schemeClr val="bg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1" name="Left Brace 30">
              <a:extLst>
                <a:ext uri="{FF2B5EF4-FFF2-40B4-BE49-F238E27FC236}">
                  <a16:creationId xmlns:a16="http://schemas.microsoft.com/office/drawing/2014/main" id="{0A733CE4-1E20-4AE6-A690-784CDFCB915E}"/>
                </a:ext>
              </a:extLst>
            </p:cNvPr>
            <p:cNvSpPr/>
            <p:nvPr/>
          </p:nvSpPr>
          <p:spPr bwMode="auto">
            <a:xfrm rot="16200000">
              <a:off x="7710944" y="3560327"/>
              <a:ext cx="304800" cy="1646917"/>
            </a:xfrm>
            <a:prstGeom prst="leftBrace">
              <a:avLst/>
            </a:prstGeom>
            <a:ln w="19050">
              <a:solidFill>
                <a:schemeClr val="bg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2" name="TextBox 31">
              <a:extLst>
                <a:ext uri="{FF2B5EF4-FFF2-40B4-BE49-F238E27FC236}">
                  <a16:creationId xmlns:a16="http://schemas.microsoft.com/office/drawing/2014/main" id="{B15AC1FD-351D-4AF3-BF55-4B4F3AFE8C8E}"/>
                </a:ext>
              </a:extLst>
            </p:cNvPr>
            <p:cNvSpPr txBox="1"/>
            <p:nvPr/>
          </p:nvSpPr>
          <p:spPr bwMode="auto">
            <a:xfrm>
              <a:off x="6561551" y="4550450"/>
              <a:ext cx="3357564" cy="338554"/>
            </a:xfrm>
            <a:prstGeom prst="rect">
              <a:avLst/>
            </a:prstGeom>
            <a:noFill/>
          </p:spPr>
          <p:txBody>
            <a:bodyPr wrap="square">
              <a:spAutoFit/>
            </a:bodyPr>
            <a:lstStyle/>
            <a:p>
              <a:pPr algn="ctr" eaLnBrk="1" hangingPunct="1">
                <a:defRPr/>
              </a:pPr>
              <a:r>
                <a:rPr lang="en-US" sz="1600" dirty="0">
                  <a:solidFill>
                    <a:schemeClr val="bg1"/>
                  </a:solidFill>
                  <a:latin typeface="+mn-lt"/>
                  <a:cs typeface="Arial" charset="0"/>
                </a:rPr>
                <a:t>Being of Faith (Imperfect Knowledge)</a:t>
              </a:r>
            </a:p>
          </p:txBody>
        </p:sp>
      </p:grpSp>
      <p:sp>
        <p:nvSpPr>
          <p:cNvPr id="33" name="TextBox 32">
            <a:extLst>
              <a:ext uri="{FF2B5EF4-FFF2-40B4-BE49-F238E27FC236}">
                <a16:creationId xmlns:a16="http://schemas.microsoft.com/office/drawing/2014/main" id="{C0DADE54-9AC3-4401-879A-ADE4601BF393}"/>
              </a:ext>
            </a:extLst>
          </p:cNvPr>
          <p:cNvSpPr txBox="1"/>
          <p:nvPr/>
        </p:nvSpPr>
        <p:spPr>
          <a:xfrm>
            <a:off x="1295400" y="5657671"/>
            <a:ext cx="4080087" cy="1077218"/>
          </a:xfrm>
          <a:prstGeom prst="rect">
            <a:avLst/>
          </a:prstGeom>
          <a:noFill/>
        </p:spPr>
        <p:txBody>
          <a:bodyPr wrap="square">
            <a:spAutoFit/>
          </a:bodyPr>
          <a:lstStyle/>
          <a:p>
            <a:pPr eaLnBrk="1" hangingPunct="1">
              <a:defRPr/>
            </a:pPr>
            <a:r>
              <a:rPr lang="en-US" sz="2400" dirty="0">
                <a:solidFill>
                  <a:srgbClr val="00FF00"/>
                </a:solidFill>
                <a:latin typeface="+mn-lt"/>
                <a:cs typeface="Arial" charset="0"/>
              </a:rPr>
              <a:t>(4) </a:t>
            </a:r>
            <a:r>
              <a:rPr lang="en-US" sz="2400" dirty="0">
                <a:solidFill>
                  <a:schemeClr val="bg1"/>
                </a:solidFill>
                <a:latin typeface="+mn-lt"/>
                <a:cs typeface="Arial" charset="0"/>
              </a:rPr>
              <a:t>Foreseeing Is Foreordaining </a:t>
            </a:r>
          </a:p>
          <a:p>
            <a:pPr eaLnBrk="1" hangingPunct="1">
              <a:defRPr/>
            </a:pPr>
            <a:r>
              <a:rPr lang="en-US" sz="2400" dirty="0">
                <a:solidFill>
                  <a:schemeClr val="bg1"/>
                </a:solidFill>
                <a:latin typeface="+mn-lt"/>
                <a:cs typeface="Arial" charset="0"/>
              </a:rPr>
              <a:t>         Power to Act In Advance</a:t>
            </a:r>
          </a:p>
          <a:p>
            <a:pPr eaLnBrk="1" hangingPunct="1">
              <a:defRPr/>
            </a:pPr>
            <a:r>
              <a:rPr lang="en-US" sz="1600" dirty="0">
                <a:solidFill>
                  <a:schemeClr val="bg1"/>
                </a:solidFill>
                <a:latin typeface="+mn-lt"/>
                <a:cs typeface="Arial" charset="0"/>
              </a:rPr>
              <a:t>                           (Omnipotence)</a:t>
            </a:r>
          </a:p>
        </p:txBody>
      </p:sp>
      <p:sp>
        <p:nvSpPr>
          <p:cNvPr id="34" name="TextBox 33">
            <a:extLst>
              <a:ext uri="{FF2B5EF4-FFF2-40B4-BE49-F238E27FC236}">
                <a16:creationId xmlns:a16="http://schemas.microsoft.com/office/drawing/2014/main" id="{5E889EAD-C503-407F-8161-6E474B97A632}"/>
              </a:ext>
            </a:extLst>
          </p:cNvPr>
          <p:cNvSpPr txBox="1"/>
          <p:nvPr/>
        </p:nvSpPr>
        <p:spPr>
          <a:xfrm>
            <a:off x="6324600" y="5657671"/>
            <a:ext cx="4365827" cy="1200329"/>
          </a:xfrm>
          <a:prstGeom prst="rect">
            <a:avLst/>
          </a:prstGeom>
          <a:noFill/>
        </p:spPr>
        <p:txBody>
          <a:bodyPr wrap="square">
            <a:spAutoFit/>
          </a:bodyPr>
          <a:lstStyle/>
          <a:p>
            <a:pPr eaLnBrk="1" hangingPunct="1">
              <a:defRPr/>
            </a:pPr>
            <a:r>
              <a:rPr lang="en-US" sz="2400" dirty="0">
                <a:solidFill>
                  <a:srgbClr val="00FF00"/>
                </a:solidFill>
                <a:latin typeface="+mn-lt"/>
                <a:cs typeface="Arial" charset="0"/>
              </a:rPr>
              <a:t>(5) </a:t>
            </a:r>
            <a:r>
              <a:rPr lang="en-US" sz="2400" dirty="0">
                <a:solidFill>
                  <a:schemeClr val="bg1"/>
                </a:solidFill>
                <a:latin typeface="+mn-lt"/>
                <a:cs typeface="Arial" charset="0"/>
              </a:rPr>
              <a:t>Foreordaining Is Foreknowing</a:t>
            </a:r>
          </a:p>
          <a:p>
            <a:pPr eaLnBrk="1" hangingPunct="1">
              <a:defRPr/>
            </a:pPr>
            <a:r>
              <a:rPr lang="en-US" sz="2400" dirty="0">
                <a:solidFill>
                  <a:schemeClr val="bg1"/>
                </a:solidFill>
                <a:latin typeface="+mn-lt"/>
                <a:cs typeface="Arial" charset="0"/>
              </a:rPr>
              <a:t>             A Perfect Knowledge</a:t>
            </a:r>
          </a:p>
          <a:p>
            <a:pPr eaLnBrk="1" hangingPunct="1">
              <a:defRPr/>
            </a:pPr>
            <a:r>
              <a:rPr lang="en-US" sz="2400" dirty="0">
                <a:solidFill>
                  <a:schemeClr val="bg1"/>
                </a:solidFill>
                <a:latin typeface="+mn-lt"/>
                <a:cs typeface="Arial" charset="0"/>
              </a:rPr>
              <a:t>     </a:t>
            </a:r>
            <a:r>
              <a:rPr lang="en-US" sz="1600" dirty="0">
                <a:solidFill>
                  <a:schemeClr val="bg1"/>
                </a:solidFill>
                <a:latin typeface="+mn-lt"/>
                <a:cs typeface="Arial" charset="0"/>
              </a:rPr>
              <a:t>                           (Omniscience)</a:t>
            </a:r>
          </a:p>
        </p:txBody>
      </p:sp>
      <p:sp>
        <p:nvSpPr>
          <p:cNvPr id="35" name="Text Box 124">
            <a:extLst>
              <a:ext uri="{FF2B5EF4-FFF2-40B4-BE49-F238E27FC236}">
                <a16:creationId xmlns:a16="http://schemas.microsoft.com/office/drawing/2014/main" id="{1AD34B28-3A6E-4D41-880D-DC77E94EE310}"/>
              </a:ext>
            </a:extLst>
          </p:cNvPr>
          <p:cNvSpPr txBox="1">
            <a:spLocks noChangeArrowheads="1"/>
          </p:cNvSpPr>
          <p:nvPr/>
        </p:nvSpPr>
        <p:spPr bwMode="auto">
          <a:xfrm>
            <a:off x="125826" y="3810000"/>
            <a:ext cx="8560974" cy="461665"/>
          </a:xfrm>
          <a:prstGeom prst="rect">
            <a:avLst/>
          </a:prstGeom>
          <a:noFill/>
          <a:ln w="9525">
            <a:noFill/>
            <a:miter lim="800000"/>
            <a:headEnd/>
            <a:tailEnd/>
          </a:ln>
        </p:spPr>
        <p:txBody>
          <a:bodyPr wrap="square">
            <a:spAutoFit/>
          </a:bodyPr>
          <a:lstStyle/>
          <a:p>
            <a:pPr algn="just" eaLnBrk="1" hangingPunct="1">
              <a:defRPr/>
            </a:pPr>
            <a:r>
              <a:rPr lang="en-US" sz="2400" b="1" dirty="0">
                <a:solidFill>
                  <a:srgbClr val="00FF00"/>
                </a:solidFill>
                <a:latin typeface="+mn-lt"/>
              </a:rPr>
              <a:t>RATIONAL FAITH (Tier 1-2)</a:t>
            </a:r>
            <a:r>
              <a:rPr lang="en-US" sz="2400" b="1" dirty="0">
                <a:solidFill>
                  <a:schemeClr val="bg1"/>
                </a:solidFill>
                <a:latin typeface="+mn-lt"/>
              </a:rPr>
              <a:t> </a:t>
            </a:r>
            <a:r>
              <a:rPr lang="en-US" sz="2400" dirty="0">
                <a:solidFill>
                  <a:schemeClr val="bg1"/>
                </a:solidFill>
                <a:latin typeface="+mn-lt"/>
              </a:rPr>
              <a:t>Is Based Upon:</a:t>
            </a:r>
          </a:p>
        </p:txBody>
      </p:sp>
      <p:sp>
        <p:nvSpPr>
          <p:cNvPr id="36" name="Text Box 124">
            <a:extLst>
              <a:ext uri="{FF2B5EF4-FFF2-40B4-BE49-F238E27FC236}">
                <a16:creationId xmlns:a16="http://schemas.microsoft.com/office/drawing/2014/main" id="{A3CA0B49-0A0A-4E0E-ADCF-4276F3484B19}"/>
              </a:ext>
            </a:extLst>
          </p:cNvPr>
          <p:cNvSpPr txBox="1">
            <a:spLocks noChangeArrowheads="1"/>
          </p:cNvSpPr>
          <p:nvPr/>
        </p:nvSpPr>
        <p:spPr bwMode="auto">
          <a:xfrm>
            <a:off x="156114" y="5257800"/>
            <a:ext cx="8560974" cy="461665"/>
          </a:xfrm>
          <a:prstGeom prst="rect">
            <a:avLst/>
          </a:prstGeom>
          <a:noFill/>
          <a:ln w="9525">
            <a:noFill/>
            <a:miter lim="800000"/>
            <a:headEnd/>
            <a:tailEnd/>
          </a:ln>
        </p:spPr>
        <p:txBody>
          <a:bodyPr wrap="square">
            <a:spAutoFit/>
          </a:bodyPr>
          <a:lstStyle/>
          <a:p>
            <a:pPr algn="just" eaLnBrk="1" hangingPunct="1">
              <a:defRPr/>
            </a:pPr>
            <a:r>
              <a:rPr lang="en-US" sz="2400" b="1" dirty="0">
                <a:solidFill>
                  <a:srgbClr val="00FF00"/>
                </a:solidFill>
                <a:latin typeface="+mn-lt"/>
              </a:rPr>
              <a:t>PERFECT KNOWLEDGE (Tier 2-3) </a:t>
            </a:r>
            <a:r>
              <a:rPr lang="en-US" sz="2400" dirty="0">
                <a:solidFill>
                  <a:schemeClr val="bg1"/>
                </a:solidFill>
                <a:latin typeface="+mn-lt"/>
              </a:rPr>
              <a:t>Is Based Upon:</a:t>
            </a:r>
          </a:p>
        </p:txBody>
      </p:sp>
      <p:sp>
        <p:nvSpPr>
          <p:cNvPr id="37" name="Rectangle 36">
            <a:extLst>
              <a:ext uri="{FF2B5EF4-FFF2-40B4-BE49-F238E27FC236}">
                <a16:creationId xmlns:a16="http://schemas.microsoft.com/office/drawing/2014/main" id="{55C0A6B7-5CB9-4C4C-87BB-47B79826CD96}"/>
              </a:ext>
            </a:extLst>
          </p:cNvPr>
          <p:cNvSpPr/>
          <p:nvPr/>
        </p:nvSpPr>
        <p:spPr>
          <a:xfrm>
            <a:off x="5472178" y="5940445"/>
            <a:ext cx="325730" cy="369332"/>
          </a:xfrm>
          <a:prstGeom prst="rect">
            <a:avLst/>
          </a:prstGeom>
        </p:spPr>
        <p:txBody>
          <a:bodyPr wrap="none">
            <a:spAutoFit/>
          </a:bodyPr>
          <a:lstStyle/>
          <a:p>
            <a:r>
              <a:rPr lang="en-US" b="1" dirty="0">
                <a:solidFill>
                  <a:schemeClr val="bg1"/>
                </a:solidFill>
                <a:cs typeface="Arial" charset="0"/>
              </a:rPr>
              <a:t>=</a:t>
            </a:r>
            <a:endParaRPr lang="en-US" dirty="0"/>
          </a:p>
        </p:txBody>
      </p:sp>
    </p:spTree>
    <p:extLst>
      <p:ext uri="{BB962C8B-B14F-4D97-AF65-F5344CB8AC3E}">
        <p14:creationId xmlns:p14="http://schemas.microsoft.com/office/powerpoint/2010/main" val="398302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4" grpId="0"/>
      <p:bldP spid="33" grpId="0"/>
      <p:bldP spid="34" grpId="0"/>
      <p:bldP spid="35" grpId="0"/>
      <p:bldP spid="36" grpId="0"/>
      <p:bldP spid="3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24" name="Rectangle 46">
            <a:extLst>
              <a:ext uri="{FF2B5EF4-FFF2-40B4-BE49-F238E27FC236}">
                <a16:creationId xmlns:a16="http://schemas.microsoft.com/office/drawing/2014/main" id="{CF2B936E-2546-457C-8CD4-AC9C9D18024F}"/>
              </a:ext>
            </a:extLst>
          </p:cNvPr>
          <p:cNvSpPr>
            <a:spLocks noChangeArrowheads="1"/>
          </p:cNvSpPr>
          <p:nvPr/>
        </p:nvSpPr>
        <p:spPr bwMode="auto">
          <a:xfrm>
            <a:off x="0" y="2767280"/>
            <a:ext cx="1217734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8000" dirty="0">
                <a:solidFill>
                  <a:srgbClr val="00FF00"/>
                </a:solidFill>
                <a:latin typeface="+mn-lt"/>
              </a:rPr>
              <a:t>Questions?</a:t>
            </a:r>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14</a:t>
            </a:fld>
            <a:endParaRPr lang="en-US" dirty="0"/>
          </a:p>
        </p:txBody>
      </p:sp>
    </p:spTree>
    <p:extLst>
      <p:ext uri="{BB962C8B-B14F-4D97-AF65-F5344CB8AC3E}">
        <p14:creationId xmlns:p14="http://schemas.microsoft.com/office/powerpoint/2010/main" val="4090534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2</a:t>
            </a:fld>
            <a:endParaRPr lang="en-US" dirty="0"/>
          </a:p>
        </p:txBody>
      </p:sp>
      <p:sp>
        <p:nvSpPr>
          <p:cNvPr id="7" name="TextBox 8">
            <a:extLst>
              <a:ext uri="{FF2B5EF4-FFF2-40B4-BE49-F238E27FC236}">
                <a16:creationId xmlns:a16="http://schemas.microsoft.com/office/drawing/2014/main" id="{131CDB33-7E75-47A8-9B58-125B9C3E7836}"/>
              </a:ext>
            </a:extLst>
          </p:cNvPr>
          <p:cNvSpPr txBox="1">
            <a:spLocks noChangeArrowheads="1"/>
          </p:cNvSpPr>
          <p:nvPr/>
        </p:nvSpPr>
        <p:spPr bwMode="auto">
          <a:xfrm>
            <a:off x="0" y="660737"/>
            <a:ext cx="6096000" cy="1015663"/>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0000"/>
                </a:solidFill>
                <a:latin typeface="+mn-lt"/>
              </a:rPr>
              <a:t>Historical Christianity</a:t>
            </a:r>
          </a:p>
          <a:p>
            <a:pPr algn="ctr" eaLnBrk="1" hangingPunct="1">
              <a:defRPr/>
            </a:pPr>
            <a:r>
              <a:rPr lang="en-US" sz="2000" b="1" dirty="0">
                <a:solidFill>
                  <a:srgbClr val="FF0000"/>
                </a:solidFill>
                <a:latin typeface="+mn-lt"/>
              </a:rPr>
              <a:t>(Depraved Parentage)</a:t>
            </a:r>
            <a:endParaRPr lang="en-US" sz="2000" dirty="0">
              <a:solidFill>
                <a:srgbClr val="FF0000"/>
              </a:solidFill>
              <a:latin typeface="+mn-lt"/>
            </a:endParaRPr>
          </a:p>
        </p:txBody>
      </p:sp>
      <p:sp>
        <p:nvSpPr>
          <p:cNvPr id="8" name="TextBox 8">
            <a:extLst>
              <a:ext uri="{FF2B5EF4-FFF2-40B4-BE49-F238E27FC236}">
                <a16:creationId xmlns:a16="http://schemas.microsoft.com/office/drawing/2014/main" id="{46DDE61F-B54D-4DEA-9D18-FE5C29B07242}"/>
              </a:ext>
            </a:extLst>
          </p:cNvPr>
          <p:cNvSpPr txBox="1">
            <a:spLocks noChangeArrowheads="1"/>
          </p:cNvSpPr>
          <p:nvPr/>
        </p:nvSpPr>
        <p:spPr bwMode="auto">
          <a:xfrm>
            <a:off x="6096000" y="660737"/>
            <a:ext cx="6096000" cy="1015663"/>
          </a:xfrm>
          <a:prstGeom prst="rect">
            <a:avLst/>
          </a:prstGeom>
          <a:noFill/>
          <a:ln w="9525">
            <a:noFill/>
            <a:miter lim="800000"/>
            <a:headEnd/>
            <a:tailEnd/>
          </a:ln>
        </p:spPr>
        <p:txBody>
          <a:bodyPr wrap="square">
            <a:spAutoFit/>
          </a:bodyPr>
          <a:lstStyle/>
          <a:p>
            <a:pPr algn="ctr" eaLnBrk="1" hangingPunct="1">
              <a:defRPr/>
            </a:pPr>
            <a:r>
              <a:rPr lang="en-US" sz="4000" b="1" dirty="0">
                <a:solidFill>
                  <a:srgbClr val="00FF00"/>
                </a:solidFill>
                <a:latin typeface="+mn-lt"/>
              </a:rPr>
              <a:t>The Restoration</a:t>
            </a:r>
          </a:p>
          <a:p>
            <a:pPr algn="ctr" eaLnBrk="1" hangingPunct="1">
              <a:defRPr/>
            </a:pPr>
            <a:r>
              <a:rPr lang="en-US" sz="2000" b="1" dirty="0">
                <a:solidFill>
                  <a:srgbClr val="00FF00"/>
                </a:solidFill>
                <a:latin typeface="+mn-lt"/>
              </a:rPr>
              <a:t>(Divine Parentage)</a:t>
            </a:r>
            <a:endParaRPr lang="en-US" sz="2000" dirty="0">
              <a:solidFill>
                <a:srgbClr val="00FF00"/>
              </a:solidFill>
              <a:latin typeface="+mn-lt"/>
            </a:endParaRPr>
          </a:p>
        </p:txBody>
      </p:sp>
      <p:cxnSp>
        <p:nvCxnSpPr>
          <p:cNvPr id="9" name="Straight Connector 8">
            <a:extLst>
              <a:ext uri="{FF2B5EF4-FFF2-40B4-BE49-F238E27FC236}">
                <a16:creationId xmlns:a16="http://schemas.microsoft.com/office/drawing/2014/main" id="{B903B579-84E0-45EC-B141-FA4ACF8B08DF}"/>
              </a:ext>
            </a:extLst>
          </p:cNvPr>
          <p:cNvCxnSpPr>
            <a:cxnSpLocks/>
          </p:cNvCxnSpPr>
          <p:nvPr/>
        </p:nvCxnSpPr>
        <p:spPr>
          <a:xfrm>
            <a:off x="6096000" y="892314"/>
            <a:ext cx="0" cy="5889486"/>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1" name="TextBox 8">
            <a:extLst>
              <a:ext uri="{FF2B5EF4-FFF2-40B4-BE49-F238E27FC236}">
                <a16:creationId xmlns:a16="http://schemas.microsoft.com/office/drawing/2014/main" id="{826D6849-5685-4303-B11B-DD24445AAD3A}"/>
              </a:ext>
            </a:extLst>
          </p:cNvPr>
          <p:cNvSpPr txBox="1">
            <a:spLocks noChangeArrowheads="1"/>
          </p:cNvSpPr>
          <p:nvPr/>
        </p:nvSpPr>
        <p:spPr bwMode="auto">
          <a:xfrm>
            <a:off x="0" y="-22086"/>
            <a:ext cx="12192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FF00"/>
                </a:solidFill>
                <a:latin typeface="+mn-lt"/>
              </a:rPr>
              <a:t>The Nature of Mankind</a:t>
            </a:r>
            <a:endParaRPr lang="en-US" sz="3600" dirty="0">
              <a:solidFill>
                <a:srgbClr val="FFFF00"/>
              </a:solidFill>
              <a:latin typeface="+mn-lt"/>
            </a:endParaRPr>
          </a:p>
        </p:txBody>
      </p:sp>
      <p:sp>
        <p:nvSpPr>
          <p:cNvPr id="12" name="Rectangle 11">
            <a:extLst>
              <a:ext uri="{FF2B5EF4-FFF2-40B4-BE49-F238E27FC236}">
                <a16:creationId xmlns:a16="http://schemas.microsoft.com/office/drawing/2014/main" id="{349EB15C-F942-4CA9-925D-816BECEC4B5E}"/>
              </a:ext>
            </a:extLst>
          </p:cNvPr>
          <p:cNvSpPr/>
          <p:nvPr/>
        </p:nvSpPr>
        <p:spPr>
          <a:xfrm>
            <a:off x="129544" y="1893094"/>
            <a:ext cx="5966455" cy="1231106"/>
          </a:xfrm>
          <a:prstGeom prst="rect">
            <a:avLst/>
          </a:prstGeom>
        </p:spPr>
        <p:txBody>
          <a:bodyPr wrap="square">
            <a:spAutoFit/>
          </a:bodyPr>
          <a:lstStyle/>
          <a:p>
            <a:r>
              <a:rPr lang="en-US" sz="2000" dirty="0">
                <a:solidFill>
                  <a:schemeClr val="bg1"/>
                </a:solidFill>
                <a:latin typeface="+mn-lt"/>
              </a:rPr>
              <a:t>“</a:t>
            </a:r>
            <a:r>
              <a:rPr lang="en-US" sz="2000" dirty="0">
                <a:solidFill>
                  <a:srgbClr val="FF0000"/>
                </a:solidFill>
                <a:latin typeface="+mn-lt"/>
              </a:rPr>
              <a:t>Original sin </a:t>
            </a:r>
            <a:r>
              <a:rPr lang="en-US" sz="2000" dirty="0">
                <a:solidFill>
                  <a:schemeClr val="bg1"/>
                </a:solidFill>
                <a:latin typeface="+mn-lt"/>
              </a:rPr>
              <a:t>according to Catholic theology, is ‘the </a:t>
            </a:r>
            <a:r>
              <a:rPr lang="en-US" sz="2000" dirty="0">
                <a:solidFill>
                  <a:srgbClr val="FF0000"/>
                </a:solidFill>
                <a:latin typeface="+mn-lt"/>
              </a:rPr>
              <a:t>hereditary stain </a:t>
            </a:r>
            <a:r>
              <a:rPr lang="en-US" sz="2000" dirty="0">
                <a:solidFill>
                  <a:schemeClr val="bg1"/>
                </a:solidFill>
                <a:latin typeface="+mn-lt"/>
              </a:rPr>
              <a:t>with which we are born on account of our origin or descent from Adam.’” </a:t>
            </a:r>
          </a:p>
          <a:p>
            <a:r>
              <a:rPr lang="en-US" sz="1400" dirty="0">
                <a:solidFill>
                  <a:schemeClr val="bg1"/>
                </a:solidFill>
                <a:latin typeface="+mn-lt"/>
              </a:rPr>
              <a:t>(Catholic Encyclopedia, vol.11, pp.312-315)</a:t>
            </a:r>
          </a:p>
        </p:txBody>
      </p:sp>
      <p:sp>
        <p:nvSpPr>
          <p:cNvPr id="13" name="Rectangle 12">
            <a:extLst>
              <a:ext uri="{FF2B5EF4-FFF2-40B4-BE49-F238E27FC236}">
                <a16:creationId xmlns:a16="http://schemas.microsoft.com/office/drawing/2014/main" id="{3312B8DF-0429-4FDB-84B2-3A9D151F25B5}"/>
              </a:ext>
            </a:extLst>
          </p:cNvPr>
          <p:cNvSpPr/>
          <p:nvPr/>
        </p:nvSpPr>
        <p:spPr>
          <a:xfrm>
            <a:off x="6248400" y="1810941"/>
            <a:ext cx="5943600" cy="1846659"/>
          </a:xfrm>
          <a:prstGeom prst="rect">
            <a:avLst/>
          </a:prstGeom>
        </p:spPr>
        <p:txBody>
          <a:bodyPr wrap="square">
            <a:spAutoFit/>
          </a:bodyPr>
          <a:lstStyle/>
          <a:p>
            <a:r>
              <a:rPr lang="en-US" sz="2000" b="1" dirty="0">
                <a:solidFill>
                  <a:srgbClr val="00FF00"/>
                </a:solidFill>
                <a:latin typeface="+mn-lt"/>
              </a:rPr>
              <a:t>First Presidency: </a:t>
            </a:r>
            <a:r>
              <a:rPr lang="en-US" sz="2000" dirty="0">
                <a:solidFill>
                  <a:schemeClr val="bg1"/>
                </a:solidFill>
                <a:latin typeface="+mn-lt"/>
              </a:rPr>
              <a:t>“The Church of Jesus Christ of Latter-day Saints, basing its belief on divine revelation, ancient and modern, proclaim man to be the </a:t>
            </a:r>
            <a:r>
              <a:rPr lang="en-US" sz="2000" dirty="0">
                <a:solidFill>
                  <a:srgbClr val="00FF00"/>
                </a:solidFill>
                <a:latin typeface="+mn-lt"/>
              </a:rPr>
              <a:t>direct and lineal offspring of Deity</a:t>
            </a:r>
            <a:r>
              <a:rPr lang="en-US" sz="2000" dirty="0">
                <a:solidFill>
                  <a:schemeClr val="bg1"/>
                </a:solidFill>
                <a:latin typeface="+mn-lt"/>
              </a:rPr>
              <a:t>. God Himself is an exalted man, perfected, enthroned, and supreme.” </a:t>
            </a:r>
            <a:r>
              <a:rPr lang="en-US" sz="1400" dirty="0">
                <a:solidFill>
                  <a:schemeClr val="bg1"/>
                </a:solidFill>
                <a:latin typeface="+mn-lt"/>
              </a:rPr>
              <a:t>(Messages of the First Presidency” Vol. 4, p.206)</a:t>
            </a:r>
          </a:p>
        </p:txBody>
      </p:sp>
      <p:sp>
        <p:nvSpPr>
          <p:cNvPr id="14" name="Rectangle 13">
            <a:extLst>
              <a:ext uri="{FF2B5EF4-FFF2-40B4-BE49-F238E27FC236}">
                <a16:creationId xmlns:a16="http://schemas.microsoft.com/office/drawing/2014/main" id="{DFF476FD-94AC-4C23-B57D-85A67D63C07E}"/>
              </a:ext>
            </a:extLst>
          </p:cNvPr>
          <p:cNvSpPr/>
          <p:nvPr/>
        </p:nvSpPr>
        <p:spPr>
          <a:xfrm>
            <a:off x="6248400" y="3798094"/>
            <a:ext cx="5943599" cy="1231106"/>
          </a:xfrm>
          <a:prstGeom prst="rect">
            <a:avLst/>
          </a:prstGeom>
        </p:spPr>
        <p:txBody>
          <a:bodyPr wrap="square">
            <a:spAutoFit/>
          </a:bodyPr>
          <a:lstStyle/>
          <a:p>
            <a:r>
              <a:rPr lang="en-US" sz="2000" b="1" dirty="0">
                <a:solidFill>
                  <a:srgbClr val="00FF00"/>
                </a:solidFill>
                <a:latin typeface="+mn-lt"/>
              </a:rPr>
              <a:t>President Brigham Young: </a:t>
            </a:r>
            <a:r>
              <a:rPr lang="en-US" sz="2000" dirty="0">
                <a:solidFill>
                  <a:schemeClr val="bg1"/>
                </a:solidFill>
                <a:latin typeface="+mn-lt"/>
              </a:rPr>
              <a:t>“I wish you to understand that </a:t>
            </a:r>
            <a:r>
              <a:rPr lang="en-US" sz="2000" dirty="0">
                <a:solidFill>
                  <a:srgbClr val="00FF00"/>
                </a:solidFill>
                <a:latin typeface="+mn-lt"/>
              </a:rPr>
              <a:t>sin is not an attribute in the nature of man</a:t>
            </a:r>
            <a:r>
              <a:rPr lang="en-US" sz="2000" dirty="0">
                <a:solidFill>
                  <a:schemeClr val="bg1"/>
                </a:solidFill>
                <a:latin typeface="+mn-lt"/>
              </a:rPr>
              <a:t>, but it is an inversion of the attributes God has placed in him.” </a:t>
            </a:r>
          </a:p>
          <a:p>
            <a:r>
              <a:rPr lang="en-US" sz="1400" dirty="0">
                <a:solidFill>
                  <a:schemeClr val="bg1"/>
                </a:solidFill>
                <a:latin typeface="+mn-lt"/>
              </a:rPr>
              <a:t>(JD 10:251)	</a:t>
            </a:r>
          </a:p>
        </p:txBody>
      </p:sp>
      <p:sp>
        <p:nvSpPr>
          <p:cNvPr id="15" name="Rectangle 14">
            <a:extLst>
              <a:ext uri="{FF2B5EF4-FFF2-40B4-BE49-F238E27FC236}">
                <a16:creationId xmlns:a16="http://schemas.microsoft.com/office/drawing/2014/main" id="{F24E421E-D1BE-4BCA-934B-2B6B3A289AFA}"/>
              </a:ext>
            </a:extLst>
          </p:cNvPr>
          <p:cNvSpPr/>
          <p:nvPr/>
        </p:nvSpPr>
        <p:spPr>
          <a:xfrm>
            <a:off x="6248400" y="5150584"/>
            <a:ext cx="5943600" cy="1631216"/>
          </a:xfrm>
          <a:prstGeom prst="rect">
            <a:avLst/>
          </a:prstGeom>
        </p:spPr>
        <p:txBody>
          <a:bodyPr wrap="square">
            <a:spAutoFit/>
          </a:bodyPr>
          <a:lstStyle/>
          <a:p>
            <a:r>
              <a:rPr lang="en-US" sz="2000" b="1" dirty="0">
                <a:solidFill>
                  <a:srgbClr val="00FF00"/>
                </a:solidFill>
                <a:latin typeface="+mn-lt"/>
              </a:rPr>
              <a:t>President Brigham Young: </a:t>
            </a:r>
            <a:r>
              <a:rPr lang="en-US" sz="2000" dirty="0">
                <a:solidFill>
                  <a:schemeClr val="bg1"/>
                </a:solidFill>
                <a:latin typeface="+mn-lt"/>
              </a:rPr>
              <a:t>“God has made His children </a:t>
            </a:r>
            <a:r>
              <a:rPr lang="en-US" sz="2000" dirty="0">
                <a:solidFill>
                  <a:srgbClr val="00FF00"/>
                </a:solidFill>
                <a:latin typeface="+mn-lt"/>
              </a:rPr>
              <a:t>like Himself to stand erect</a:t>
            </a:r>
            <a:r>
              <a:rPr lang="en-US" sz="2000" dirty="0">
                <a:solidFill>
                  <a:schemeClr val="bg1"/>
                </a:solidFill>
                <a:latin typeface="+mn-lt"/>
              </a:rPr>
              <a:t>, and has endowed them with intelligence and power and dominion over all His works, and given them the </a:t>
            </a:r>
            <a:r>
              <a:rPr lang="en-US" sz="2000" dirty="0">
                <a:solidFill>
                  <a:srgbClr val="00FF00"/>
                </a:solidFill>
                <a:latin typeface="+mn-lt"/>
              </a:rPr>
              <a:t>same attributes </a:t>
            </a:r>
            <a:r>
              <a:rPr lang="en-US" sz="2000" dirty="0">
                <a:solidFill>
                  <a:schemeClr val="bg1"/>
                </a:solidFill>
                <a:latin typeface="+mn-lt"/>
              </a:rPr>
              <a:t>which He himself possesses.” </a:t>
            </a:r>
            <a:r>
              <a:rPr lang="en-US" sz="1400" dirty="0">
                <a:solidFill>
                  <a:schemeClr val="bg1"/>
                </a:solidFill>
                <a:latin typeface="+mn-lt"/>
              </a:rPr>
              <a:t>(JD 11:122)</a:t>
            </a:r>
            <a:r>
              <a:rPr lang="en-US" sz="2000" dirty="0">
                <a:solidFill>
                  <a:schemeClr val="bg1"/>
                </a:solidFill>
                <a:latin typeface="+mn-lt"/>
              </a:rPr>
              <a:t>	</a:t>
            </a:r>
          </a:p>
        </p:txBody>
      </p:sp>
      <p:sp>
        <p:nvSpPr>
          <p:cNvPr id="16" name="Rectangle 15">
            <a:extLst>
              <a:ext uri="{FF2B5EF4-FFF2-40B4-BE49-F238E27FC236}">
                <a16:creationId xmlns:a16="http://schemas.microsoft.com/office/drawing/2014/main" id="{8AA95E21-2917-47A5-A34A-699575D5D284}"/>
              </a:ext>
            </a:extLst>
          </p:cNvPr>
          <p:cNvSpPr/>
          <p:nvPr/>
        </p:nvSpPr>
        <p:spPr>
          <a:xfrm>
            <a:off x="129544" y="3352800"/>
            <a:ext cx="5890253" cy="1938992"/>
          </a:xfrm>
          <a:prstGeom prst="rect">
            <a:avLst/>
          </a:prstGeom>
        </p:spPr>
        <p:txBody>
          <a:bodyPr wrap="square">
            <a:spAutoFit/>
          </a:bodyPr>
          <a:lstStyle/>
          <a:p>
            <a:r>
              <a:rPr lang="en-US" sz="2000" b="1" dirty="0">
                <a:solidFill>
                  <a:srgbClr val="FF0000"/>
                </a:solidFill>
                <a:latin typeface="+mn-lt"/>
              </a:rPr>
              <a:t>John Calvin: </a:t>
            </a:r>
            <a:r>
              <a:rPr lang="en-US" sz="2000" dirty="0">
                <a:solidFill>
                  <a:schemeClr val="bg1"/>
                </a:solidFill>
                <a:latin typeface="+mn-lt"/>
              </a:rPr>
              <a:t>“</a:t>
            </a:r>
            <a:r>
              <a:rPr lang="en-US" sz="2000" dirty="0">
                <a:solidFill>
                  <a:srgbClr val="FF0000"/>
                </a:solidFill>
                <a:latin typeface="+mn-lt"/>
              </a:rPr>
              <a:t>Original sin</a:t>
            </a:r>
            <a:r>
              <a:rPr lang="en-US" sz="2000" dirty="0">
                <a:solidFill>
                  <a:schemeClr val="bg1"/>
                </a:solidFill>
                <a:latin typeface="+mn-lt"/>
              </a:rPr>
              <a:t>, therefore, appears to be a hereditary, depravity and </a:t>
            </a:r>
            <a:r>
              <a:rPr lang="en-US" sz="2000" dirty="0">
                <a:solidFill>
                  <a:srgbClr val="FF0000"/>
                </a:solidFill>
                <a:latin typeface="+mn-lt"/>
              </a:rPr>
              <a:t>corruption of our nature</a:t>
            </a:r>
            <a:r>
              <a:rPr lang="en-US" sz="2000" dirty="0">
                <a:solidFill>
                  <a:schemeClr val="bg1"/>
                </a:solidFill>
                <a:latin typeface="+mn-lt"/>
              </a:rPr>
              <a:t>, diffused through all the parts of the soul, rendering us </a:t>
            </a:r>
            <a:r>
              <a:rPr lang="en-US" sz="2000" dirty="0">
                <a:solidFill>
                  <a:srgbClr val="FF0000"/>
                </a:solidFill>
                <a:latin typeface="+mn-lt"/>
              </a:rPr>
              <a:t>obnoxious</a:t>
            </a:r>
            <a:r>
              <a:rPr lang="en-US" sz="2000" dirty="0">
                <a:solidFill>
                  <a:schemeClr val="bg1"/>
                </a:solidFill>
                <a:latin typeface="+mn-lt"/>
              </a:rPr>
              <a:t> to the divine wrath and producing in us those works which the scripture calls 'works of the flesh’.” </a:t>
            </a:r>
            <a:r>
              <a:rPr lang="en-US" sz="1400" dirty="0">
                <a:solidFill>
                  <a:schemeClr val="bg1"/>
                </a:solidFill>
                <a:latin typeface="+mn-lt"/>
              </a:rPr>
              <a:t>(Calvin Op. ii. 3I sq. edition of 1559)</a:t>
            </a:r>
          </a:p>
        </p:txBody>
      </p:sp>
      <p:sp>
        <p:nvSpPr>
          <p:cNvPr id="17" name="Rectangle 16">
            <a:extLst>
              <a:ext uri="{FF2B5EF4-FFF2-40B4-BE49-F238E27FC236}">
                <a16:creationId xmlns:a16="http://schemas.microsoft.com/office/drawing/2014/main" id="{D2A21A9D-7B47-48F4-97EF-7AB1821DFC68}"/>
              </a:ext>
            </a:extLst>
          </p:cNvPr>
          <p:cNvSpPr/>
          <p:nvPr/>
        </p:nvSpPr>
        <p:spPr>
          <a:xfrm>
            <a:off x="129542" y="5477470"/>
            <a:ext cx="5890253" cy="1015663"/>
          </a:xfrm>
          <a:prstGeom prst="rect">
            <a:avLst/>
          </a:prstGeom>
        </p:spPr>
        <p:txBody>
          <a:bodyPr wrap="square">
            <a:spAutoFit/>
          </a:bodyPr>
          <a:lstStyle/>
          <a:p>
            <a:r>
              <a:rPr lang="en-US" sz="2000" b="1" dirty="0">
                <a:solidFill>
                  <a:srgbClr val="FF0000"/>
                </a:solidFill>
                <a:latin typeface="+mn-lt"/>
              </a:rPr>
              <a:t>Immanuel Kant: </a:t>
            </a:r>
            <a:r>
              <a:rPr lang="en-US" sz="2000" dirty="0">
                <a:solidFill>
                  <a:schemeClr val="bg1"/>
                </a:solidFill>
                <a:latin typeface="+mn-lt"/>
              </a:rPr>
              <a:t>“Out of wood so crooked and perverse as that which man is made of, </a:t>
            </a:r>
            <a:r>
              <a:rPr lang="en-US" sz="2000" dirty="0">
                <a:solidFill>
                  <a:srgbClr val="FF0000"/>
                </a:solidFill>
                <a:latin typeface="+mn-lt"/>
              </a:rPr>
              <a:t>nothing absolutely straight</a:t>
            </a:r>
            <a:r>
              <a:rPr lang="en-US" sz="2000" dirty="0">
                <a:solidFill>
                  <a:schemeClr val="bg1"/>
                </a:solidFill>
                <a:latin typeface="+mn-lt"/>
              </a:rPr>
              <a:t> can ever be wrought.” </a:t>
            </a:r>
            <a:r>
              <a:rPr lang="en-US" sz="1400" dirty="0">
                <a:solidFill>
                  <a:schemeClr val="bg1"/>
                </a:solidFill>
                <a:latin typeface="+mn-lt"/>
              </a:rPr>
              <a:t>(Sixth Thesis)</a:t>
            </a:r>
          </a:p>
        </p:txBody>
      </p:sp>
    </p:spTree>
    <p:extLst>
      <p:ext uri="{BB962C8B-B14F-4D97-AF65-F5344CB8AC3E}">
        <p14:creationId xmlns:p14="http://schemas.microsoft.com/office/powerpoint/2010/main" val="335474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3" grpId="0"/>
      <p:bldP spid="14" grpId="0"/>
      <p:bldP spid="15" grpId="0"/>
      <p:bldP spid="16"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3</a:t>
            </a:fld>
            <a:endParaRPr lang="en-US" dirty="0"/>
          </a:p>
        </p:txBody>
      </p:sp>
      <p:sp>
        <p:nvSpPr>
          <p:cNvPr id="7" name="TextBox 8">
            <a:extLst>
              <a:ext uri="{FF2B5EF4-FFF2-40B4-BE49-F238E27FC236}">
                <a16:creationId xmlns:a16="http://schemas.microsoft.com/office/drawing/2014/main" id="{131CDB33-7E75-47A8-9B58-125B9C3E7836}"/>
              </a:ext>
            </a:extLst>
          </p:cNvPr>
          <p:cNvSpPr txBox="1">
            <a:spLocks noChangeArrowheads="1"/>
          </p:cNvSpPr>
          <p:nvPr/>
        </p:nvSpPr>
        <p:spPr bwMode="auto">
          <a:xfrm>
            <a:off x="0" y="663714"/>
            <a:ext cx="6096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0000"/>
                </a:solidFill>
                <a:latin typeface="+mn-lt"/>
              </a:rPr>
              <a:t>Historical Christianity</a:t>
            </a:r>
          </a:p>
        </p:txBody>
      </p:sp>
      <p:sp>
        <p:nvSpPr>
          <p:cNvPr id="8" name="TextBox 8">
            <a:extLst>
              <a:ext uri="{FF2B5EF4-FFF2-40B4-BE49-F238E27FC236}">
                <a16:creationId xmlns:a16="http://schemas.microsoft.com/office/drawing/2014/main" id="{46DDE61F-B54D-4DEA-9D18-FE5C29B07242}"/>
              </a:ext>
            </a:extLst>
          </p:cNvPr>
          <p:cNvSpPr txBox="1">
            <a:spLocks noChangeArrowheads="1"/>
          </p:cNvSpPr>
          <p:nvPr/>
        </p:nvSpPr>
        <p:spPr bwMode="auto">
          <a:xfrm>
            <a:off x="6096000" y="663714"/>
            <a:ext cx="6096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00FF00"/>
                </a:solidFill>
                <a:latin typeface="+mn-lt"/>
              </a:rPr>
              <a:t>The Restoration</a:t>
            </a:r>
          </a:p>
        </p:txBody>
      </p:sp>
      <p:sp>
        <p:nvSpPr>
          <p:cNvPr id="11" name="TextBox 8">
            <a:extLst>
              <a:ext uri="{FF2B5EF4-FFF2-40B4-BE49-F238E27FC236}">
                <a16:creationId xmlns:a16="http://schemas.microsoft.com/office/drawing/2014/main" id="{826D6849-5685-4303-B11B-DD24445AAD3A}"/>
              </a:ext>
            </a:extLst>
          </p:cNvPr>
          <p:cNvSpPr txBox="1">
            <a:spLocks noChangeArrowheads="1"/>
          </p:cNvSpPr>
          <p:nvPr/>
        </p:nvSpPr>
        <p:spPr bwMode="auto">
          <a:xfrm>
            <a:off x="0" y="-22086"/>
            <a:ext cx="12192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FF00"/>
                </a:solidFill>
                <a:latin typeface="+mn-lt"/>
              </a:rPr>
              <a:t>The Nature of Faith</a:t>
            </a:r>
            <a:endParaRPr lang="en-US" sz="3600" dirty="0">
              <a:solidFill>
                <a:srgbClr val="FFFF00"/>
              </a:solidFill>
              <a:latin typeface="+mn-lt"/>
            </a:endParaRPr>
          </a:p>
        </p:txBody>
      </p:sp>
      <p:sp>
        <p:nvSpPr>
          <p:cNvPr id="12" name="Rectangle 11">
            <a:extLst>
              <a:ext uri="{FF2B5EF4-FFF2-40B4-BE49-F238E27FC236}">
                <a16:creationId xmlns:a16="http://schemas.microsoft.com/office/drawing/2014/main" id="{349EB15C-F942-4CA9-925D-816BECEC4B5E}"/>
              </a:ext>
            </a:extLst>
          </p:cNvPr>
          <p:cNvSpPr/>
          <p:nvPr/>
        </p:nvSpPr>
        <p:spPr>
          <a:xfrm>
            <a:off x="129544" y="1447800"/>
            <a:ext cx="5966455" cy="1231106"/>
          </a:xfrm>
          <a:prstGeom prst="rect">
            <a:avLst/>
          </a:prstGeom>
        </p:spPr>
        <p:txBody>
          <a:bodyPr wrap="square">
            <a:spAutoFit/>
          </a:bodyPr>
          <a:lstStyle/>
          <a:p>
            <a:r>
              <a:rPr lang="en-US" sz="2000" b="1" dirty="0">
                <a:solidFill>
                  <a:srgbClr val="FF0000"/>
                </a:solidFill>
                <a:latin typeface="+mn-lt"/>
              </a:rPr>
              <a:t>Calvinism: </a:t>
            </a:r>
            <a:r>
              <a:rPr lang="en-US" sz="2000" dirty="0">
                <a:solidFill>
                  <a:schemeClr val="bg1"/>
                </a:solidFill>
                <a:latin typeface="+mn-lt"/>
              </a:rPr>
              <a:t>“Reformed theologians teach that sin so affects human nature that they are </a:t>
            </a:r>
            <a:r>
              <a:rPr lang="en-US" sz="2000" dirty="0">
                <a:solidFill>
                  <a:srgbClr val="FF0000"/>
                </a:solidFill>
                <a:latin typeface="+mn-lt"/>
              </a:rPr>
              <a:t>unable</a:t>
            </a:r>
            <a:r>
              <a:rPr lang="en-US" sz="2000" dirty="0">
                <a:solidFill>
                  <a:schemeClr val="bg1"/>
                </a:solidFill>
                <a:latin typeface="+mn-lt"/>
              </a:rPr>
              <a:t> even to </a:t>
            </a:r>
            <a:r>
              <a:rPr lang="en-US" sz="2000" dirty="0">
                <a:solidFill>
                  <a:srgbClr val="FF0000"/>
                </a:solidFill>
                <a:latin typeface="+mn-lt"/>
              </a:rPr>
              <a:t>exercise faith </a:t>
            </a:r>
            <a:r>
              <a:rPr lang="en-US" sz="2000" dirty="0">
                <a:solidFill>
                  <a:schemeClr val="bg1"/>
                </a:solidFill>
                <a:latin typeface="+mn-lt"/>
              </a:rPr>
              <a:t>in Christ by their own will.” </a:t>
            </a:r>
          </a:p>
          <a:p>
            <a:r>
              <a:rPr lang="en-US" sz="1400" dirty="0">
                <a:solidFill>
                  <a:schemeClr val="bg1"/>
                </a:solidFill>
                <a:latin typeface="+mn-lt"/>
              </a:rPr>
              <a:t>(Wikipedia.org Calvinism)</a:t>
            </a:r>
          </a:p>
        </p:txBody>
      </p:sp>
      <p:sp>
        <p:nvSpPr>
          <p:cNvPr id="13" name="Rectangle 12">
            <a:extLst>
              <a:ext uri="{FF2B5EF4-FFF2-40B4-BE49-F238E27FC236}">
                <a16:creationId xmlns:a16="http://schemas.microsoft.com/office/drawing/2014/main" id="{3312B8DF-0429-4FDB-84B2-3A9D151F25B5}"/>
              </a:ext>
            </a:extLst>
          </p:cNvPr>
          <p:cNvSpPr/>
          <p:nvPr/>
        </p:nvSpPr>
        <p:spPr>
          <a:xfrm>
            <a:off x="6248400" y="1473875"/>
            <a:ext cx="5943600" cy="2031325"/>
          </a:xfrm>
          <a:prstGeom prst="rect">
            <a:avLst/>
          </a:prstGeom>
        </p:spPr>
        <p:txBody>
          <a:bodyPr wrap="square">
            <a:spAutoFit/>
          </a:bodyPr>
          <a:lstStyle/>
          <a:p>
            <a:r>
              <a:rPr lang="en-US" b="1" dirty="0">
                <a:solidFill>
                  <a:srgbClr val="00FF00"/>
                </a:solidFill>
                <a:latin typeface="+mn-lt"/>
              </a:rPr>
              <a:t>President Brigham Young: </a:t>
            </a:r>
            <a:r>
              <a:rPr lang="en-US" dirty="0">
                <a:solidFill>
                  <a:schemeClr val="bg1"/>
                </a:solidFill>
                <a:latin typeface="+mn-lt"/>
              </a:rPr>
              <a:t>“God…has endowed us with glorious faculties, with Godlike </a:t>
            </a:r>
            <a:r>
              <a:rPr lang="en-US" dirty="0">
                <a:solidFill>
                  <a:srgbClr val="00FF00"/>
                </a:solidFill>
                <a:latin typeface="+mn-lt"/>
              </a:rPr>
              <a:t>attributes</a:t>
            </a:r>
            <a:r>
              <a:rPr lang="en-US" dirty="0">
                <a:solidFill>
                  <a:schemeClr val="bg1"/>
                </a:solidFill>
                <a:latin typeface="+mn-lt"/>
              </a:rPr>
              <a:t> like those which are </a:t>
            </a:r>
            <a:r>
              <a:rPr lang="en-US" dirty="0">
                <a:solidFill>
                  <a:srgbClr val="00FF00"/>
                </a:solidFill>
                <a:latin typeface="+mn-lt"/>
              </a:rPr>
              <a:t>incorporated in his own nature</a:t>
            </a:r>
            <a:r>
              <a:rPr lang="en-US" dirty="0">
                <a:solidFill>
                  <a:schemeClr val="bg1"/>
                </a:solidFill>
                <a:latin typeface="+mn-lt"/>
              </a:rPr>
              <a:t>, and he has placed us upon this earth to honor them, and to sanctify ourselves and the earth preparatory to enjoying it in its celestial state. “…man possesses the germ of all the </a:t>
            </a:r>
            <a:r>
              <a:rPr lang="en-US" dirty="0">
                <a:solidFill>
                  <a:srgbClr val="00FF00"/>
                </a:solidFill>
                <a:latin typeface="+mn-lt"/>
              </a:rPr>
              <a:t>attributes</a:t>
            </a:r>
            <a:r>
              <a:rPr lang="en-US" dirty="0">
                <a:solidFill>
                  <a:schemeClr val="bg1"/>
                </a:solidFill>
                <a:latin typeface="+mn-lt"/>
              </a:rPr>
              <a:t> and </a:t>
            </a:r>
            <a:r>
              <a:rPr lang="en-US" dirty="0">
                <a:solidFill>
                  <a:srgbClr val="00FF00"/>
                </a:solidFill>
                <a:latin typeface="+mn-lt"/>
              </a:rPr>
              <a:t>power</a:t>
            </a:r>
            <a:r>
              <a:rPr lang="en-US" dirty="0">
                <a:solidFill>
                  <a:schemeClr val="bg1"/>
                </a:solidFill>
                <a:latin typeface="+mn-lt"/>
              </a:rPr>
              <a:t> that are possessed by God his Heavenly Father.“ </a:t>
            </a:r>
            <a:r>
              <a:rPr lang="en-US" sz="1400" dirty="0">
                <a:solidFill>
                  <a:schemeClr val="bg1"/>
                </a:solidFill>
                <a:latin typeface="+mn-lt"/>
              </a:rPr>
              <a:t>(JD 10:251,265)</a:t>
            </a:r>
          </a:p>
        </p:txBody>
      </p:sp>
      <p:sp>
        <p:nvSpPr>
          <p:cNvPr id="14" name="Rectangle 13">
            <a:extLst>
              <a:ext uri="{FF2B5EF4-FFF2-40B4-BE49-F238E27FC236}">
                <a16:creationId xmlns:a16="http://schemas.microsoft.com/office/drawing/2014/main" id="{DFF476FD-94AC-4C23-B57D-85A67D63C07E}"/>
              </a:ext>
            </a:extLst>
          </p:cNvPr>
          <p:cNvSpPr/>
          <p:nvPr/>
        </p:nvSpPr>
        <p:spPr>
          <a:xfrm>
            <a:off x="6248400" y="3676471"/>
            <a:ext cx="5943599" cy="1200329"/>
          </a:xfrm>
          <a:prstGeom prst="rect">
            <a:avLst/>
          </a:prstGeom>
        </p:spPr>
        <p:txBody>
          <a:bodyPr wrap="square">
            <a:spAutoFit/>
          </a:bodyPr>
          <a:lstStyle/>
          <a:p>
            <a:r>
              <a:rPr lang="en-US" b="1" dirty="0">
                <a:solidFill>
                  <a:srgbClr val="00FF00"/>
                </a:solidFill>
                <a:latin typeface="+mn-lt"/>
              </a:rPr>
              <a:t>Elder H. W. </a:t>
            </a:r>
            <a:r>
              <a:rPr lang="en-US" b="1" dirty="0" err="1">
                <a:solidFill>
                  <a:srgbClr val="00FF00"/>
                </a:solidFill>
                <a:latin typeface="+mn-lt"/>
              </a:rPr>
              <a:t>Naisbitt</a:t>
            </a:r>
            <a:r>
              <a:rPr lang="en-US" b="1" dirty="0">
                <a:solidFill>
                  <a:srgbClr val="00FF00"/>
                </a:solidFill>
                <a:latin typeface="+mn-lt"/>
              </a:rPr>
              <a:t>: </a:t>
            </a:r>
            <a:r>
              <a:rPr lang="en-US" dirty="0">
                <a:solidFill>
                  <a:schemeClr val="bg1"/>
                </a:solidFill>
                <a:latin typeface="+mn-lt"/>
              </a:rPr>
              <a:t>“Now, the Gospel has been given us to do away with sin and death; it has been given to </a:t>
            </a:r>
            <a:r>
              <a:rPr lang="en-US" dirty="0">
                <a:solidFill>
                  <a:srgbClr val="00FF00"/>
                </a:solidFill>
                <a:latin typeface="+mn-lt"/>
              </a:rPr>
              <a:t>develop</a:t>
            </a:r>
            <a:r>
              <a:rPr lang="en-US" dirty="0">
                <a:solidFill>
                  <a:schemeClr val="bg1"/>
                </a:solidFill>
                <a:latin typeface="+mn-lt"/>
              </a:rPr>
              <a:t> in us the attributes and characteristics of our Father in heaven from </a:t>
            </a:r>
            <a:r>
              <a:rPr lang="en-US" dirty="0">
                <a:solidFill>
                  <a:srgbClr val="00FF00"/>
                </a:solidFill>
                <a:latin typeface="+mn-lt"/>
              </a:rPr>
              <a:t>faculties we already possess</a:t>
            </a:r>
            <a:r>
              <a:rPr lang="en-US" dirty="0">
                <a:solidFill>
                  <a:schemeClr val="bg1"/>
                </a:solidFill>
                <a:latin typeface="+mn-lt"/>
              </a:rPr>
              <a:t>.” </a:t>
            </a:r>
            <a:r>
              <a:rPr lang="en-US" sz="1400" dirty="0">
                <a:solidFill>
                  <a:schemeClr val="bg1"/>
                </a:solidFill>
                <a:latin typeface="+mn-lt"/>
              </a:rPr>
              <a:t>(JD 21:108)</a:t>
            </a:r>
          </a:p>
        </p:txBody>
      </p:sp>
      <p:sp>
        <p:nvSpPr>
          <p:cNvPr id="16" name="Rectangle 15">
            <a:extLst>
              <a:ext uri="{FF2B5EF4-FFF2-40B4-BE49-F238E27FC236}">
                <a16:creationId xmlns:a16="http://schemas.microsoft.com/office/drawing/2014/main" id="{8AA95E21-2917-47A5-A34A-699575D5D284}"/>
              </a:ext>
            </a:extLst>
          </p:cNvPr>
          <p:cNvSpPr/>
          <p:nvPr/>
        </p:nvSpPr>
        <p:spPr>
          <a:xfrm>
            <a:off x="129544" y="2927628"/>
            <a:ext cx="5890253" cy="707886"/>
          </a:xfrm>
          <a:prstGeom prst="rect">
            <a:avLst/>
          </a:prstGeom>
        </p:spPr>
        <p:txBody>
          <a:bodyPr wrap="square">
            <a:spAutoFit/>
          </a:bodyPr>
          <a:lstStyle/>
          <a:p>
            <a:r>
              <a:rPr lang="en-US" sz="2000" dirty="0">
                <a:solidFill>
                  <a:schemeClr val="bg1"/>
                </a:solidFill>
                <a:latin typeface="+mn-lt"/>
              </a:rPr>
              <a:t>“Faith is a gift of God, a </a:t>
            </a:r>
            <a:r>
              <a:rPr lang="en-US" sz="2000" dirty="0">
                <a:solidFill>
                  <a:srgbClr val="FF0000"/>
                </a:solidFill>
                <a:latin typeface="+mn-lt"/>
              </a:rPr>
              <a:t>supernatural</a:t>
            </a:r>
            <a:r>
              <a:rPr lang="en-US" sz="2000" dirty="0">
                <a:solidFill>
                  <a:schemeClr val="bg1"/>
                </a:solidFill>
                <a:latin typeface="+mn-lt"/>
              </a:rPr>
              <a:t> virtue </a:t>
            </a:r>
            <a:r>
              <a:rPr lang="en-US" sz="2000" dirty="0">
                <a:solidFill>
                  <a:srgbClr val="FF0000"/>
                </a:solidFill>
                <a:latin typeface="+mn-lt"/>
              </a:rPr>
              <a:t>infused</a:t>
            </a:r>
            <a:r>
              <a:rPr lang="en-US" sz="2000" dirty="0">
                <a:solidFill>
                  <a:schemeClr val="bg1"/>
                </a:solidFill>
                <a:latin typeface="+mn-lt"/>
              </a:rPr>
              <a:t> by him.“ </a:t>
            </a:r>
            <a:r>
              <a:rPr lang="en-US" sz="1400" dirty="0">
                <a:solidFill>
                  <a:schemeClr val="bg1"/>
                </a:solidFill>
                <a:latin typeface="+mn-lt"/>
              </a:rPr>
              <a:t>(Catechism of the Catholic Church, #153)</a:t>
            </a:r>
          </a:p>
        </p:txBody>
      </p:sp>
      <p:sp>
        <p:nvSpPr>
          <p:cNvPr id="17" name="Rectangle 16">
            <a:extLst>
              <a:ext uri="{FF2B5EF4-FFF2-40B4-BE49-F238E27FC236}">
                <a16:creationId xmlns:a16="http://schemas.microsoft.com/office/drawing/2014/main" id="{D2A21A9D-7B47-48F4-97EF-7AB1821DFC68}"/>
              </a:ext>
            </a:extLst>
          </p:cNvPr>
          <p:cNvSpPr/>
          <p:nvPr/>
        </p:nvSpPr>
        <p:spPr>
          <a:xfrm>
            <a:off x="129544" y="3928408"/>
            <a:ext cx="5890253" cy="1938992"/>
          </a:xfrm>
          <a:prstGeom prst="rect">
            <a:avLst/>
          </a:prstGeom>
        </p:spPr>
        <p:txBody>
          <a:bodyPr wrap="square">
            <a:spAutoFit/>
          </a:bodyPr>
          <a:lstStyle/>
          <a:p>
            <a:r>
              <a:rPr lang="en-US" sz="2000" dirty="0">
                <a:solidFill>
                  <a:schemeClr val="bg1"/>
                </a:solidFill>
                <a:latin typeface="+mn-lt"/>
              </a:rPr>
              <a:t>“By contrast, </a:t>
            </a:r>
            <a:r>
              <a:rPr lang="en-US" sz="2000" dirty="0">
                <a:solidFill>
                  <a:srgbClr val="FF0000"/>
                </a:solidFill>
                <a:latin typeface="+mn-lt"/>
              </a:rPr>
              <a:t>supernatural faith </a:t>
            </a:r>
            <a:r>
              <a:rPr lang="en-US" sz="2000" dirty="0">
                <a:solidFill>
                  <a:schemeClr val="bg1"/>
                </a:solidFill>
                <a:latin typeface="+mn-lt"/>
              </a:rPr>
              <a:t>is not granted to everybody indiscriminately, since it is a </a:t>
            </a:r>
            <a:r>
              <a:rPr lang="en-US" sz="2000" dirty="0">
                <a:solidFill>
                  <a:srgbClr val="FF0000"/>
                </a:solidFill>
                <a:latin typeface="+mn-lt"/>
              </a:rPr>
              <a:t>special gift </a:t>
            </a:r>
            <a:r>
              <a:rPr lang="en-US" sz="2000" dirty="0">
                <a:solidFill>
                  <a:schemeClr val="bg1"/>
                </a:solidFill>
                <a:latin typeface="+mn-lt"/>
              </a:rPr>
              <a:t>which Christ has obtained by his death in order to bestow it upon his </a:t>
            </a:r>
            <a:r>
              <a:rPr lang="en-US" sz="2000" dirty="0">
                <a:solidFill>
                  <a:srgbClr val="FF0000"/>
                </a:solidFill>
                <a:latin typeface="+mn-lt"/>
              </a:rPr>
              <a:t>elect</a:t>
            </a:r>
            <a:r>
              <a:rPr lang="en-US" sz="2000" dirty="0">
                <a:solidFill>
                  <a:schemeClr val="bg1"/>
                </a:solidFill>
                <a:latin typeface="+mn-lt"/>
              </a:rPr>
              <a:t> people. It is a divine blessing, </a:t>
            </a:r>
            <a:r>
              <a:rPr lang="en-US" sz="2000" dirty="0">
                <a:solidFill>
                  <a:srgbClr val="FF0000"/>
                </a:solidFill>
                <a:latin typeface="+mn-lt"/>
              </a:rPr>
              <a:t>unmerited</a:t>
            </a:r>
            <a:r>
              <a:rPr lang="en-US" sz="2000" dirty="0">
                <a:solidFill>
                  <a:schemeClr val="bg1"/>
                </a:solidFill>
                <a:latin typeface="+mn-lt"/>
              </a:rPr>
              <a:t> and without which nobody can enter heaven…” </a:t>
            </a:r>
            <a:r>
              <a:rPr lang="en-US" sz="1400" dirty="0">
                <a:solidFill>
                  <a:schemeClr val="bg1"/>
                </a:solidFill>
                <a:latin typeface="+mn-lt"/>
              </a:rPr>
              <a:t>(Truth for Today "On Faith")</a:t>
            </a:r>
          </a:p>
        </p:txBody>
      </p:sp>
      <p:sp>
        <p:nvSpPr>
          <p:cNvPr id="19" name="Rectangle 18">
            <a:extLst>
              <a:ext uri="{FF2B5EF4-FFF2-40B4-BE49-F238E27FC236}">
                <a16:creationId xmlns:a16="http://schemas.microsoft.com/office/drawing/2014/main" id="{4F854FC8-64C3-4EC6-B3C2-C582632CE114}"/>
              </a:ext>
            </a:extLst>
          </p:cNvPr>
          <p:cNvSpPr/>
          <p:nvPr/>
        </p:nvSpPr>
        <p:spPr>
          <a:xfrm>
            <a:off x="6296633" y="5137428"/>
            <a:ext cx="5753100" cy="1415772"/>
          </a:xfrm>
          <a:prstGeom prst="rect">
            <a:avLst/>
          </a:prstGeom>
        </p:spPr>
        <p:txBody>
          <a:bodyPr wrap="square">
            <a:spAutoFit/>
          </a:bodyPr>
          <a:lstStyle/>
          <a:p>
            <a:r>
              <a:rPr lang="en-US" b="1" dirty="0">
                <a:solidFill>
                  <a:srgbClr val="00FF00"/>
                </a:solidFill>
                <a:latin typeface="+mn-lt"/>
              </a:rPr>
              <a:t>Elder Dieter F. </a:t>
            </a:r>
            <a:r>
              <a:rPr lang="en-US" b="1" dirty="0" err="1">
                <a:solidFill>
                  <a:srgbClr val="00FF00"/>
                </a:solidFill>
                <a:latin typeface="+mn-lt"/>
              </a:rPr>
              <a:t>Uchtdorf</a:t>
            </a:r>
            <a:r>
              <a:rPr lang="en-US" b="1" dirty="0">
                <a:solidFill>
                  <a:srgbClr val="00FF00"/>
                </a:solidFill>
                <a:latin typeface="+mn-lt"/>
              </a:rPr>
              <a:t>: </a:t>
            </a:r>
            <a:r>
              <a:rPr lang="en-US" dirty="0">
                <a:solidFill>
                  <a:schemeClr val="bg1"/>
                </a:solidFill>
                <a:latin typeface="+mn-lt"/>
              </a:rPr>
              <a:t>"The scriptures describe a number of </a:t>
            </a:r>
            <a:r>
              <a:rPr lang="en-US" dirty="0" err="1">
                <a:solidFill>
                  <a:schemeClr val="bg1"/>
                </a:solidFill>
                <a:latin typeface="+mn-lt"/>
              </a:rPr>
              <a:t>Christlike</a:t>
            </a:r>
            <a:r>
              <a:rPr lang="en-US" dirty="0">
                <a:solidFill>
                  <a:schemeClr val="bg1"/>
                </a:solidFill>
                <a:latin typeface="+mn-lt"/>
              </a:rPr>
              <a:t> </a:t>
            </a:r>
            <a:r>
              <a:rPr lang="en-US" dirty="0">
                <a:solidFill>
                  <a:srgbClr val="00FF00"/>
                </a:solidFill>
                <a:latin typeface="+mn-lt"/>
              </a:rPr>
              <a:t>attributes</a:t>
            </a:r>
            <a:r>
              <a:rPr lang="en-US" dirty="0">
                <a:solidFill>
                  <a:schemeClr val="bg1"/>
                </a:solidFill>
                <a:latin typeface="+mn-lt"/>
              </a:rPr>
              <a:t> we need to </a:t>
            </a:r>
            <a:r>
              <a:rPr lang="en-US" dirty="0">
                <a:solidFill>
                  <a:srgbClr val="00FF00"/>
                </a:solidFill>
                <a:latin typeface="+mn-lt"/>
              </a:rPr>
              <a:t>develop</a:t>
            </a:r>
            <a:r>
              <a:rPr lang="en-US" dirty="0">
                <a:solidFill>
                  <a:schemeClr val="bg1"/>
                </a:solidFill>
                <a:latin typeface="+mn-lt"/>
              </a:rPr>
              <a:t> during the course of our lives. They include knowledge and humility, charity and love, obedience and diligence,</a:t>
            </a:r>
            <a:r>
              <a:rPr lang="en-US" dirty="0">
                <a:solidFill>
                  <a:srgbClr val="00FF00"/>
                </a:solidFill>
                <a:latin typeface="+mn-lt"/>
              </a:rPr>
              <a:t> faith </a:t>
            </a:r>
            <a:r>
              <a:rPr lang="en-US" dirty="0">
                <a:solidFill>
                  <a:schemeClr val="bg1"/>
                </a:solidFill>
                <a:latin typeface="+mn-lt"/>
              </a:rPr>
              <a:t>and hope.“</a:t>
            </a:r>
          </a:p>
          <a:p>
            <a:r>
              <a:rPr lang="en-US" sz="1400" dirty="0">
                <a:solidFill>
                  <a:schemeClr val="bg1"/>
                </a:solidFill>
                <a:latin typeface="+mn-lt"/>
              </a:rPr>
              <a:t>("Developing Christlike Attributes", General Conference, October 2008)</a:t>
            </a:r>
          </a:p>
        </p:txBody>
      </p:sp>
      <p:cxnSp>
        <p:nvCxnSpPr>
          <p:cNvPr id="20" name="Straight Connector 19">
            <a:extLst>
              <a:ext uri="{FF2B5EF4-FFF2-40B4-BE49-F238E27FC236}">
                <a16:creationId xmlns:a16="http://schemas.microsoft.com/office/drawing/2014/main" id="{9DD2CAE2-1C62-4663-8677-91CBFBA01DE5}"/>
              </a:ext>
            </a:extLst>
          </p:cNvPr>
          <p:cNvCxnSpPr>
            <a:cxnSpLocks/>
          </p:cNvCxnSpPr>
          <p:nvPr/>
        </p:nvCxnSpPr>
        <p:spPr>
          <a:xfrm>
            <a:off x="6096000" y="892314"/>
            <a:ext cx="0" cy="5889486"/>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2324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3" grpId="0"/>
      <p:bldP spid="14" grpId="0"/>
      <p:bldP spid="16" grpId="0"/>
      <p:bldP spid="17"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4</a:t>
            </a:fld>
            <a:endParaRPr lang="en-US" dirty="0"/>
          </a:p>
        </p:txBody>
      </p:sp>
      <p:sp>
        <p:nvSpPr>
          <p:cNvPr id="8" name="Text Box 17">
            <a:extLst>
              <a:ext uri="{FF2B5EF4-FFF2-40B4-BE49-F238E27FC236}">
                <a16:creationId xmlns:a16="http://schemas.microsoft.com/office/drawing/2014/main" id="{33AD9B73-D520-4E1A-A467-FE275626857D}"/>
              </a:ext>
            </a:extLst>
          </p:cNvPr>
          <p:cNvSpPr txBox="1">
            <a:spLocks noChangeArrowheads="1"/>
          </p:cNvSpPr>
          <p:nvPr/>
        </p:nvSpPr>
        <p:spPr bwMode="auto">
          <a:xfrm>
            <a:off x="-1" y="0"/>
            <a:ext cx="12191999" cy="707886"/>
          </a:xfrm>
          <a:prstGeom prst="rect">
            <a:avLst/>
          </a:prstGeom>
          <a:noFill/>
          <a:ln w="9525">
            <a:noFill/>
            <a:miter lim="800000"/>
            <a:headEnd/>
            <a:tailEnd/>
          </a:ln>
        </p:spPr>
        <p:txBody>
          <a:bodyPr wrap="square">
            <a:spAutoFit/>
          </a:bodyPr>
          <a:lstStyle/>
          <a:p>
            <a:pPr algn="ctr" eaLnBrk="1" hangingPunct="1">
              <a:defRPr/>
            </a:pPr>
            <a:r>
              <a:rPr lang="en-US" sz="4000" dirty="0">
                <a:solidFill>
                  <a:srgbClr val="FFFF00"/>
                </a:solidFill>
                <a:latin typeface="+mn-lt"/>
                <a:cs typeface="Arial" charset="0"/>
              </a:rPr>
              <a:t>What Is Faith? </a:t>
            </a:r>
            <a:r>
              <a:rPr lang="en-US" sz="4000" i="1" dirty="0">
                <a:solidFill>
                  <a:srgbClr val="FFFF00"/>
                </a:solidFill>
                <a:latin typeface="+mn-lt"/>
                <a:cs typeface="Arial" charset="0"/>
              </a:rPr>
              <a:t>(Two Very Different Answers)</a:t>
            </a:r>
          </a:p>
        </p:txBody>
      </p:sp>
      <p:sp>
        <p:nvSpPr>
          <p:cNvPr id="12" name="Bent Arrow 19">
            <a:extLst>
              <a:ext uri="{FF2B5EF4-FFF2-40B4-BE49-F238E27FC236}">
                <a16:creationId xmlns:a16="http://schemas.microsoft.com/office/drawing/2014/main" id="{1F28894B-940C-48CA-8262-E55B4F29EE34}"/>
              </a:ext>
            </a:extLst>
          </p:cNvPr>
          <p:cNvSpPr/>
          <p:nvPr/>
        </p:nvSpPr>
        <p:spPr bwMode="auto">
          <a:xfrm flipH="1" flipV="1">
            <a:off x="3046708" y="5061664"/>
            <a:ext cx="1127111" cy="762000"/>
          </a:xfrm>
          <a:prstGeom prst="bentArrow">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a:p>
            <a:pPr algn="ctr" eaLnBrk="1" hangingPunct="1">
              <a:defRPr/>
            </a:pPr>
            <a:endParaRPr lang="en-US" dirty="0">
              <a:solidFill>
                <a:schemeClr val="tx1"/>
              </a:solidFill>
            </a:endParaRPr>
          </a:p>
          <a:p>
            <a:pPr algn="ctr" eaLnBrk="1" hangingPunct="1">
              <a:defRPr/>
            </a:pPr>
            <a:endParaRPr lang="en-US" dirty="0">
              <a:solidFill>
                <a:schemeClr val="tx1"/>
              </a:solidFill>
            </a:endParaRPr>
          </a:p>
          <a:p>
            <a:pPr algn="ctr" eaLnBrk="1" hangingPunct="1">
              <a:defRPr/>
            </a:pPr>
            <a:endParaRPr lang="en-US" dirty="0">
              <a:solidFill>
                <a:schemeClr val="tx1"/>
              </a:solidFill>
            </a:endParaRPr>
          </a:p>
          <a:p>
            <a:pPr algn="ctr" eaLnBrk="1" hangingPunct="1">
              <a:defRPr/>
            </a:pPr>
            <a:endParaRPr lang="en-US" dirty="0">
              <a:solidFill>
                <a:schemeClr val="tx1"/>
              </a:solidFill>
            </a:endParaRPr>
          </a:p>
          <a:p>
            <a:pPr algn="ctr" eaLnBrk="1" hangingPunct="1">
              <a:defRPr/>
            </a:pPr>
            <a:endParaRPr lang="en-US" dirty="0">
              <a:solidFill>
                <a:schemeClr val="tx1"/>
              </a:solidFill>
            </a:endParaRPr>
          </a:p>
        </p:txBody>
      </p:sp>
      <p:sp>
        <p:nvSpPr>
          <p:cNvPr id="13" name="TextBox 12">
            <a:extLst>
              <a:ext uri="{FF2B5EF4-FFF2-40B4-BE49-F238E27FC236}">
                <a16:creationId xmlns:a16="http://schemas.microsoft.com/office/drawing/2014/main" id="{C68AD552-92CC-4D88-9E53-3A09E6BC6E76}"/>
              </a:ext>
            </a:extLst>
          </p:cNvPr>
          <p:cNvSpPr txBox="1"/>
          <p:nvPr/>
        </p:nvSpPr>
        <p:spPr bwMode="auto">
          <a:xfrm>
            <a:off x="1524000" y="1905000"/>
            <a:ext cx="4572000" cy="892552"/>
          </a:xfrm>
          <a:prstGeom prst="rect">
            <a:avLst/>
          </a:prstGeom>
          <a:noFill/>
        </p:spPr>
        <p:txBody>
          <a:bodyPr wrap="square">
            <a:spAutoFit/>
          </a:bodyPr>
          <a:lstStyle/>
          <a:p>
            <a:pPr algn="ctr" eaLnBrk="1" hangingPunct="1">
              <a:defRPr/>
            </a:pPr>
            <a:r>
              <a:rPr lang="en-US" sz="2800" dirty="0">
                <a:solidFill>
                  <a:srgbClr val="FF0000"/>
                </a:solidFill>
                <a:latin typeface="+mn-lt"/>
                <a:cs typeface="Arial" charset="0"/>
              </a:rPr>
              <a:t>A supernatural gift of God</a:t>
            </a:r>
          </a:p>
          <a:p>
            <a:pPr algn="ctr" eaLnBrk="1" hangingPunct="1">
              <a:defRPr/>
            </a:pPr>
            <a:r>
              <a:rPr lang="en-US" sz="2400" dirty="0">
                <a:solidFill>
                  <a:srgbClr val="FF0000"/>
                </a:solidFill>
                <a:latin typeface="+mn-lt"/>
                <a:cs typeface="Arial" charset="0"/>
              </a:rPr>
              <a:t>man will accept</a:t>
            </a:r>
          </a:p>
        </p:txBody>
      </p:sp>
      <p:sp>
        <p:nvSpPr>
          <p:cNvPr id="14" name="TextBox 13">
            <a:extLst>
              <a:ext uri="{FF2B5EF4-FFF2-40B4-BE49-F238E27FC236}">
                <a16:creationId xmlns:a16="http://schemas.microsoft.com/office/drawing/2014/main" id="{3BC273E4-BD4D-4A6A-89A1-8629C81A2E29}"/>
              </a:ext>
            </a:extLst>
          </p:cNvPr>
          <p:cNvSpPr txBox="1"/>
          <p:nvPr/>
        </p:nvSpPr>
        <p:spPr>
          <a:xfrm>
            <a:off x="1524001" y="798493"/>
            <a:ext cx="4572000" cy="954107"/>
          </a:xfrm>
          <a:prstGeom prst="rect">
            <a:avLst/>
          </a:prstGeom>
          <a:noFill/>
        </p:spPr>
        <p:txBody>
          <a:bodyPr wrap="square">
            <a:spAutoFit/>
          </a:bodyPr>
          <a:lstStyle/>
          <a:p>
            <a:pPr algn="ctr" eaLnBrk="1" hangingPunct="1">
              <a:defRPr/>
            </a:pPr>
            <a:r>
              <a:rPr lang="en-US" sz="2800" dirty="0">
                <a:solidFill>
                  <a:srgbClr val="FF0000"/>
                </a:solidFill>
                <a:latin typeface="+mn-lt"/>
                <a:cs typeface="Arial" charset="0"/>
              </a:rPr>
              <a:t>Apostate Christianity </a:t>
            </a:r>
          </a:p>
          <a:p>
            <a:pPr algn="ctr" eaLnBrk="1" hangingPunct="1">
              <a:defRPr/>
            </a:pPr>
            <a:r>
              <a:rPr lang="en-US" sz="2800" dirty="0">
                <a:solidFill>
                  <a:srgbClr val="FF0000"/>
                </a:solidFill>
                <a:latin typeface="+mn-lt"/>
                <a:cs typeface="Arial" charset="0"/>
              </a:rPr>
              <a:t>Declares Faith to Be:</a:t>
            </a:r>
          </a:p>
        </p:txBody>
      </p:sp>
      <p:sp>
        <p:nvSpPr>
          <p:cNvPr id="15" name="TextBox 14">
            <a:extLst>
              <a:ext uri="{FF2B5EF4-FFF2-40B4-BE49-F238E27FC236}">
                <a16:creationId xmlns:a16="http://schemas.microsoft.com/office/drawing/2014/main" id="{AFEF4D1F-CD08-4834-89E3-B7A8B0A383C7}"/>
              </a:ext>
            </a:extLst>
          </p:cNvPr>
          <p:cNvSpPr txBox="1"/>
          <p:nvPr/>
        </p:nvSpPr>
        <p:spPr>
          <a:xfrm>
            <a:off x="6095999" y="798493"/>
            <a:ext cx="4511675" cy="954107"/>
          </a:xfrm>
          <a:prstGeom prst="rect">
            <a:avLst/>
          </a:prstGeom>
          <a:noFill/>
        </p:spPr>
        <p:txBody>
          <a:bodyPr wrap="square">
            <a:spAutoFit/>
          </a:bodyPr>
          <a:lstStyle/>
          <a:p>
            <a:pPr algn="ctr" eaLnBrk="1" hangingPunct="1">
              <a:defRPr/>
            </a:pPr>
            <a:r>
              <a:rPr lang="en-US" sz="2800" dirty="0">
                <a:solidFill>
                  <a:srgbClr val="00FF00"/>
                </a:solidFill>
                <a:latin typeface="+mn-lt"/>
                <a:cs typeface="Arial" charset="0"/>
              </a:rPr>
              <a:t>The Restoration</a:t>
            </a:r>
          </a:p>
          <a:p>
            <a:pPr algn="ctr" eaLnBrk="1" hangingPunct="1">
              <a:defRPr/>
            </a:pPr>
            <a:r>
              <a:rPr lang="en-US" sz="2800" dirty="0">
                <a:solidFill>
                  <a:srgbClr val="00FF00"/>
                </a:solidFill>
                <a:latin typeface="+mn-lt"/>
                <a:cs typeface="Arial" charset="0"/>
              </a:rPr>
              <a:t>Declares Faith To Be:</a:t>
            </a:r>
          </a:p>
        </p:txBody>
      </p:sp>
      <p:sp>
        <p:nvSpPr>
          <p:cNvPr id="16" name="TextBox 15">
            <a:extLst>
              <a:ext uri="{FF2B5EF4-FFF2-40B4-BE49-F238E27FC236}">
                <a16:creationId xmlns:a16="http://schemas.microsoft.com/office/drawing/2014/main" id="{01859D9A-F172-4EEB-93EC-E7F7BB4FEA04}"/>
              </a:ext>
            </a:extLst>
          </p:cNvPr>
          <p:cNvSpPr txBox="1"/>
          <p:nvPr/>
        </p:nvSpPr>
        <p:spPr bwMode="auto">
          <a:xfrm>
            <a:off x="6096000" y="1905000"/>
            <a:ext cx="4572000" cy="892552"/>
          </a:xfrm>
          <a:prstGeom prst="rect">
            <a:avLst/>
          </a:prstGeom>
          <a:noFill/>
        </p:spPr>
        <p:txBody>
          <a:bodyPr wrap="square">
            <a:spAutoFit/>
          </a:bodyPr>
          <a:lstStyle/>
          <a:p>
            <a:pPr algn="ctr" eaLnBrk="1" hangingPunct="1">
              <a:defRPr/>
            </a:pPr>
            <a:r>
              <a:rPr lang="en-US" sz="2800" dirty="0">
                <a:solidFill>
                  <a:srgbClr val="00FF00"/>
                </a:solidFill>
                <a:latin typeface="+mn-lt"/>
                <a:cs typeface="Arial" charset="0"/>
              </a:rPr>
              <a:t>An inherent gift of God</a:t>
            </a:r>
          </a:p>
          <a:p>
            <a:pPr algn="ctr" eaLnBrk="1" hangingPunct="1">
              <a:defRPr/>
            </a:pPr>
            <a:r>
              <a:rPr lang="en-US" sz="2400" dirty="0">
                <a:solidFill>
                  <a:srgbClr val="00FF00"/>
                </a:solidFill>
                <a:latin typeface="+mn-lt"/>
                <a:cs typeface="Arial" charset="0"/>
              </a:rPr>
              <a:t>man can develop</a:t>
            </a:r>
          </a:p>
        </p:txBody>
      </p:sp>
      <p:sp>
        <p:nvSpPr>
          <p:cNvPr id="17" name="Bent Arrow 14">
            <a:extLst>
              <a:ext uri="{FF2B5EF4-FFF2-40B4-BE49-F238E27FC236}">
                <a16:creationId xmlns:a16="http://schemas.microsoft.com/office/drawing/2014/main" id="{6FFD7ADB-1A6D-48B4-BF90-533D7CE23D5B}"/>
              </a:ext>
            </a:extLst>
          </p:cNvPr>
          <p:cNvSpPr/>
          <p:nvPr/>
        </p:nvSpPr>
        <p:spPr bwMode="auto">
          <a:xfrm flipV="1">
            <a:off x="8077200" y="4988004"/>
            <a:ext cx="990600" cy="762000"/>
          </a:xfrm>
          <a:prstGeom prst="bentArrow">
            <a:avLst/>
          </a:prstGeom>
          <a:solidFill>
            <a:srgbClr val="00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a:p>
            <a:pPr algn="ctr" eaLnBrk="1" hangingPunct="1">
              <a:defRPr/>
            </a:pPr>
            <a:endParaRPr lang="en-US" dirty="0">
              <a:solidFill>
                <a:schemeClr val="tx1"/>
              </a:solidFill>
            </a:endParaRPr>
          </a:p>
          <a:p>
            <a:pPr algn="ctr" eaLnBrk="1" hangingPunct="1">
              <a:defRPr/>
            </a:pPr>
            <a:endParaRPr lang="en-US" dirty="0">
              <a:solidFill>
                <a:schemeClr val="tx1"/>
              </a:solidFill>
            </a:endParaRPr>
          </a:p>
          <a:p>
            <a:pPr algn="ctr" eaLnBrk="1" hangingPunct="1">
              <a:defRPr/>
            </a:pPr>
            <a:endParaRPr lang="en-US" dirty="0">
              <a:solidFill>
                <a:schemeClr val="tx1"/>
              </a:solidFill>
            </a:endParaRPr>
          </a:p>
          <a:p>
            <a:pPr algn="ctr" eaLnBrk="1" hangingPunct="1">
              <a:defRPr/>
            </a:pPr>
            <a:endParaRPr lang="en-US" dirty="0">
              <a:solidFill>
                <a:schemeClr val="tx1"/>
              </a:solidFill>
            </a:endParaRPr>
          </a:p>
          <a:p>
            <a:pPr algn="ctr" eaLnBrk="1" hangingPunct="1">
              <a:defRPr/>
            </a:pPr>
            <a:endParaRPr lang="en-US" dirty="0">
              <a:solidFill>
                <a:schemeClr val="tx1"/>
              </a:solidFill>
            </a:endParaRPr>
          </a:p>
        </p:txBody>
      </p:sp>
      <p:sp>
        <p:nvSpPr>
          <p:cNvPr id="18" name="TextBox 17">
            <a:extLst>
              <a:ext uri="{FF2B5EF4-FFF2-40B4-BE49-F238E27FC236}">
                <a16:creationId xmlns:a16="http://schemas.microsoft.com/office/drawing/2014/main" id="{DF063A12-7086-4DAF-850F-97B897121D0E}"/>
              </a:ext>
            </a:extLst>
          </p:cNvPr>
          <p:cNvSpPr txBox="1"/>
          <p:nvPr/>
        </p:nvSpPr>
        <p:spPr>
          <a:xfrm>
            <a:off x="1585764" y="4976953"/>
            <a:ext cx="1049197" cy="923330"/>
          </a:xfrm>
          <a:prstGeom prst="rect">
            <a:avLst/>
          </a:prstGeom>
          <a:noFill/>
        </p:spPr>
        <p:txBody>
          <a:bodyPr wrap="none">
            <a:spAutoFit/>
          </a:bodyPr>
          <a:lstStyle/>
          <a:p>
            <a:pPr algn="ctr" eaLnBrk="1" hangingPunct="1">
              <a:defRPr/>
            </a:pPr>
            <a:r>
              <a:rPr lang="en-US" b="1" i="1" dirty="0">
                <a:solidFill>
                  <a:srgbClr val="FF0000"/>
                </a:solidFill>
                <a:latin typeface="+mn-lt"/>
                <a:cs typeface="Arial" charset="0"/>
              </a:rPr>
              <a:t>External</a:t>
            </a:r>
          </a:p>
          <a:p>
            <a:pPr algn="ctr" eaLnBrk="1" hangingPunct="1">
              <a:defRPr/>
            </a:pPr>
            <a:r>
              <a:rPr lang="en-US" b="1" i="1" dirty="0">
                <a:solidFill>
                  <a:srgbClr val="FF0000"/>
                </a:solidFill>
                <a:latin typeface="+mn-lt"/>
                <a:cs typeface="Arial" charset="0"/>
              </a:rPr>
              <a:t>Foreign</a:t>
            </a:r>
          </a:p>
          <a:p>
            <a:pPr algn="ctr" eaLnBrk="1" hangingPunct="1">
              <a:defRPr/>
            </a:pPr>
            <a:r>
              <a:rPr lang="en-US" b="1" i="1" dirty="0">
                <a:solidFill>
                  <a:srgbClr val="FF0000"/>
                </a:solidFill>
                <a:latin typeface="+mn-lt"/>
                <a:cs typeface="Arial" charset="0"/>
              </a:rPr>
              <a:t>Attribute</a:t>
            </a:r>
          </a:p>
        </p:txBody>
      </p:sp>
      <p:sp>
        <p:nvSpPr>
          <p:cNvPr id="19" name="TextBox 18">
            <a:extLst>
              <a:ext uri="{FF2B5EF4-FFF2-40B4-BE49-F238E27FC236}">
                <a16:creationId xmlns:a16="http://schemas.microsoft.com/office/drawing/2014/main" id="{480506A8-CF59-4B7C-893E-25C0EDC87E16}"/>
              </a:ext>
            </a:extLst>
          </p:cNvPr>
          <p:cNvSpPr txBox="1"/>
          <p:nvPr/>
        </p:nvSpPr>
        <p:spPr>
          <a:xfrm>
            <a:off x="9557040" y="4907339"/>
            <a:ext cx="1751601" cy="923330"/>
          </a:xfrm>
          <a:prstGeom prst="rect">
            <a:avLst/>
          </a:prstGeom>
          <a:noFill/>
        </p:spPr>
        <p:txBody>
          <a:bodyPr wrap="square">
            <a:spAutoFit/>
          </a:bodyPr>
          <a:lstStyle/>
          <a:p>
            <a:pPr algn="ctr" eaLnBrk="1" hangingPunct="1">
              <a:defRPr/>
            </a:pPr>
            <a:r>
              <a:rPr lang="en-US" b="1" i="1" dirty="0">
                <a:solidFill>
                  <a:srgbClr val="00FF00"/>
                </a:solidFill>
                <a:latin typeface="+mn-lt"/>
                <a:cs typeface="Arial" charset="0"/>
              </a:rPr>
              <a:t>Internal</a:t>
            </a:r>
          </a:p>
          <a:p>
            <a:pPr algn="ctr" eaLnBrk="1" hangingPunct="1">
              <a:defRPr/>
            </a:pPr>
            <a:r>
              <a:rPr lang="en-US" b="1" i="1" dirty="0">
                <a:solidFill>
                  <a:srgbClr val="00FF00"/>
                </a:solidFill>
                <a:latin typeface="+mn-lt"/>
                <a:cs typeface="Arial" charset="0"/>
              </a:rPr>
              <a:t>Native </a:t>
            </a:r>
          </a:p>
          <a:p>
            <a:pPr algn="ctr" eaLnBrk="1" hangingPunct="1">
              <a:defRPr/>
            </a:pPr>
            <a:r>
              <a:rPr lang="en-US" b="1" i="1" dirty="0">
                <a:solidFill>
                  <a:srgbClr val="00FF00"/>
                </a:solidFill>
                <a:latin typeface="+mn-lt"/>
                <a:cs typeface="Arial" charset="0"/>
              </a:rPr>
              <a:t>Attribute</a:t>
            </a:r>
          </a:p>
        </p:txBody>
      </p:sp>
      <p:sp>
        <p:nvSpPr>
          <p:cNvPr id="20" name="TextBox 19">
            <a:extLst>
              <a:ext uri="{FF2B5EF4-FFF2-40B4-BE49-F238E27FC236}">
                <a16:creationId xmlns:a16="http://schemas.microsoft.com/office/drawing/2014/main" id="{3E7D0EF1-E1EC-42F3-AE9E-410B5C8DD908}"/>
              </a:ext>
            </a:extLst>
          </p:cNvPr>
          <p:cNvSpPr txBox="1"/>
          <p:nvPr/>
        </p:nvSpPr>
        <p:spPr>
          <a:xfrm>
            <a:off x="4732754" y="5109180"/>
            <a:ext cx="1258101" cy="646331"/>
          </a:xfrm>
          <a:prstGeom prst="rect">
            <a:avLst/>
          </a:prstGeom>
          <a:noFill/>
        </p:spPr>
        <p:txBody>
          <a:bodyPr wrap="none">
            <a:spAutoFit/>
          </a:bodyPr>
          <a:lstStyle/>
          <a:p>
            <a:pPr algn="ctr" eaLnBrk="1" hangingPunct="1">
              <a:defRPr/>
            </a:pPr>
            <a:r>
              <a:rPr lang="en-US" b="1" i="1" dirty="0">
                <a:solidFill>
                  <a:srgbClr val="FF0000"/>
                </a:solidFill>
                <a:latin typeface="+mn-lt"/>
                <a:cs typeface="Arial" charset="0"/>
              </a:rPr>
              <a:t> Exclusively</a:t>
            </a:r>
          </a:p>
          <a:p>
            <a:pPr algn="ctr" eaLnBrk="1" hangingPunct="1">
              <a:defRPr/>
            </a:pPr>
            <a:r>
              <a:rPr lang="en-US" b="1" i="1" dirty="0">
                <a:solidFill>
                  <a:srgbClr val="FF0000"/>
                </a:solidFill>
                <a:latin typeface="+mn-lt"/>
                <a:cs typeface="Arial" charset="0"/>
              </a:rPr>
              <a:t>Christian</a:t>
            </a:r>
          </a:p>
        </p:txBody>
      </p:sp>
      <p:sp>
        <p:nvSpPr>
          <p:cNvPr id="21" name="TextBox 20">
            <a:extLst>
              <a:ext uri="{FF2B5EF4-FFF2-40B4-BE49-F238E27FC236}">
                <a16:creationId xmlns:a16="http://schemas.microsoft.com/office/drawing/2014/main" id="{2B2132D0-CCA5-46B6-AEB2-C3F490819111}"/>
              </a:ext>
            </a:extLst>
          </p:cNvPr>
          <p:cNvSpPr txBox="1"/>
          <p:nvPr/>
        </p:nvSpPr>
        <p:spPr>
          <a:xfrm>
            <a:off x="6248252" y="5119498"/>
            <a:ext cx="1175322" cy="646331"/>
          </a:xfrm>
          <a:prstGeom prst="rect">
            <a:avLst/>
          </a:prstGeom>
          <a:noFill/>
        </p:spPr>
        <p:txBody>
          <a:bodyPr wrap="none">
            <a:spAutoFit/>
          </a:bodyPr>
          <a:lstStyle/>
          <a:p>
            <a:pPr algn="ctr" eaLnBrk="1" hangingPunct="1">
              <a:defRPr/>
            </a:pPr>
            <a:r>
              <a:rPr lang="en-US" b="1" i="1" dirty="0">
                <a:solidFill>
                  <a:srgbClr val="00FF00"/>
                </a:solidFill>
                <a:latin typeface="+mn-lt"/>
                <a:cs typeface="Arial" charset="0"/>
              </a:rPr>
              <a:t>Inclusively</a:t>
            </a:r>
          </a:p>
          <a:p>
            <a:pPr algn="ctr" eaLnBrk="1" hangingPunct="1">
              <a:defRPr/>
            </a:pPr>
            <a:r>
              <a:rPr lang="en-US" b="1" i="1" dirty="0">
                <a:solidFill>
                  <a:srgbClr val="00FF00"/>
                </a:solidFill>
                <a:latin typeface="+mn-lt"/>
                <a:cs typeface="Arial" charset="0"/>
              </a:rPr>
              <a:t>Human</a:t>
            </a:r>
          </a:p>
        </p:txBody>
      </p:sp>
      <p:sp>
        <p:nvSpPr>
          <p:cNvPr id="22" name="TextBox 21">
            <a:extLst>
              <a:ext uri="{FF2B5EF4-FFF2-40B4-BE49-F238E27FC236}">
                <a16:creationId xmlns:a16="http://schemas.microsoft.com/office/drawing/2014/main" id="{76804153-C49C-4F9C-86AF-AAF6733289D7}"/>
              </a:ext>
            </a:extLst>
          </p:cNvPr>
          <p:cNvSpPr txBox="1"/>
          <p:nvPr/>
        </p:nvSpPr>
        <p:spPr>
          <a:xfrm>
            <a:off x="2482218" y="6029980"/>
            <a:ext cx="2697020" cy="307777"/>
          </a:xfrm>
          <a:prstGeom prst="rect">
            <a:avLst/>
          </a:prstGeom>
          <a:noFill/>
        </p:spPr>
        <p:txBody>
          <a:bodyPr wrap="none">
            <a:spAutoFit/>
          </a:bodyPr>
          <a:lstStyle/>
          <a:p>
            <a:pPr algn="ctr" eaLnBrk="1" hangingPunct="1">
              <a:defRPr/>
            </a:pPr>
            <a:r>
              <a:rPr lang="en-US" sz="1400" b="1" i="1" dirty="0">
                <a:solidFill>
                  <a:srgbClr val="FF0000"/>
                </a:solidFill>
                <a:latin typeface="+mn-lt"/>
                <a:cs typeface="Arial" charset="0"/>
              </a:rPr>
              <a:t>A False, Dead, and Damning Faith</a:t>
            </a:r>
          </a:p>
        </p:txBody>
      </p:sp>
      <p:sp>
        <p:nvSpPr>
          <p:cNvPr id="23" name="TextBox 22">
            <a:extLst>
              <a:ext uri="{FF2B5EF4-FFF2-40B4-BE49-F238E27FC236}">
                <a16:creationId xmlns:a16="http://schemas.microsoft.com/office/drawing/2014/main" id="{E61C9B64-48C4-4D19-A0E0-D62389E413B0}"/>
              </a:ext>
            </a:extLst>
          </p:cNvPr>
          <p:cNvSpPr txBox="1"/>
          <p:nvPr/>
        </p:nvSpPr>
        <p:spPr>
          <a:xfrm>
            <a:off x="7326712" y="5978604"/>
            <a:ext cx="2550314" cy="307777"/>
          </a:xfrm>
          <a:prstGeom prst="rect">
            <a:avLst/>
          </a:prstGeom>
          <a:noFill/>
        </p:spPr>
        <p:txBody>
          <a:bodyPr wrap="none">
            <a:spAutoFit/>
          </a:bodyPr>
          <a:lstStyle/>
          <a:p>
            <a:pPr algn="ctr" eaLnBrk="1" hangingPunct="1">
              <a:defRPr/>
            </a:pPr>
            <a:r>
              <a:rPr lang="en-US" sz="1400" b="1" i="1" dirty="0">
                <a:solidFill>
                  <a:srgbClr val="00FF00"/>
                </a:solidFill>
                <a:latin typeface="+mn-lt"/>
                <a:cs typeface="Arial" charset="0"/>
              </a:rPr>
              <a:t>A True, Living, and  Saving Faith</a:t>
            </a:r>
          </a:p>
        </p:txBody>
      </p:sp>
      <p:sp>
        <p:nvSpPr>
          <p:cNvPr id="24" name="TextBox 23">
            <a:extLst>
              <a:ext uri="{FF2B5EF4-FFF2-40B4-BE49-F238E27FC236}">
                <a16:creationId xmlns:a16="http://schemas.microsoft.com/office/drawing/2014/main" id="{C3C24541-1741-43A5-A00F-7FDF3ECB6461}"/>
              </a:ext>
            </a:extLst>
          </p:cNvPr>
          <p:cNvSpPr txBox="1"/>
          <p:nvPr/>
        </p:nvSpPr>
        <p:spPr bwMode="auto">
          <a:xfrm>
            <a:off x="6095999" y="3692604"/>
            <a:ext cx="4572001" cy="1107996"/>
          </a:xfrm>
          <a:prstGeom prst="rect">
            <a:avLst/>
          </a:prstGeom>
          <a:noFill/>
        </p:spPr>
        <p:txBody>
          <a:bodyPr wrap="square">
            <a:spAutoFit/>
          </a:bodyPr>
          <a:lstStyle/>
          <a:p>
            <a:pPr algn="ctr" eaLnBrk="1" hangingPunct="1">
              <a:defRPr/>
            </a:pPr>
            <a:r>
              <a:rPr lang="en-US" sz="4800" dirty="0">
                <a:solidFill>
                  <a:srgbClr val="00FF00"/>
                </a:solidFill>
                <a:latin typeface="+mn-lt"/>
                <a:cs typeface="Arial" charset="0"/>
              </a:rPr>
              <a:t>ATTRIBUTE</a:t>
            </a:r>
          </a:p>
          <a:p>
            <a:pPr algn="ctr" eaLnBrk="1" hangingPunct="1">
              <a:defRPr/>
            </a:pPr>
            <a:r>
              <a:rPr lang="en-US" dirty="0">
                <a:solidFill>
                  <a:schemeClr val="bg1"/>
                </a:solidFill>
                <a:latin typeface="+mn-lt"/>
                <a:cs typeface="Arial" charset="0"/>
              </a:rPr>
              <a:t>Inherited from Divine Parentage</a:t>
            </a:r>
          </a:p>
        </p:txBody>
      </p:sp>
      <p:sp>
        <p:nvSpPr>
          <p:cNvPr id="25" name="TextBox 24">
            <a:extLst>
              <a:ext uri="{FF2B5EF4-FFF2-40B4-BE49-F238E27FC236}">
                <a16:creationId xmlns:a16="http://schemas.microsoft.com/office/drawing/2014/main" id="{042C99F8-C1BA-4257-9F2F-C656A26A4B12}"/>
              </a:ext>
            </a:extLst>
          </p:cNvPr>
          <p:cNvSpPr txBox="1"/>
          <p:nvPr/>
        </p:nvSpPr>
        <p:spPr bwMode="auto">
          <a:xfrm>
            <a:off x="1524000" y="3692604"/>
            <a:ext cx="4572000" cy="1107996"/>
          </a:xfrm>
          <a:prstGeom prst="rect">
            <a:avLst/>
          </a:prstGeom>
          <a:noFill/>
        </p:spPr>
        <p:txBody>
          <a:bodyPr wrap="square">
            <a:spAutoFit/>
          </a:bodyPr>
          <a:lstStyle/>
          <a:p>
            <a:pPr algn="ctr" eaLnBrk="1" hangingPunct="1">
              <a:defRPr/>
            </a:pPr>
            <a:r>
              <a:rPr lang="en-US" sz="4800" dirty="0">
                <a:solidFill>
                  <a:srgbClr val="FF0000"/>
                </a:solidFill>
                <a:latin typeface="+mn-lt"/>
                <a:cs typeface="Arial" charset="0"/>
              </a:rPr>
              <a:t>VIRTUE</a:t>
            </a:r>
          </a:p>
          <a:p>
            <a:pPr algn="ctr" eaLnBrk="1" hangingPunct="1">
              <a:defRPr/>
            </a:pPr>
            <a:r>
              <a:rPr lang="en-US" dirty="0">
                <a:solidFill>
                  <a:schemeClr val="bg1"/>
                </a:solidFill>
                <a:latin typeface="+mn-lt"/>
                <a:cs typeface="Arial" charset="0"/>
              </a:rPr>
              <a:t>Injected to the Depraved Soul</a:t>
            </a:r>
            <a:endParaRPr lang="en-US" sz="1400" dirty="0">
              <a:solidFill>
                <a:schemeClr val="bg1"/>
              </a:solidFill>
              <a:latin typeface="+mn-lt"/>
              <a:cs typeface="Arial" charset="0"/>
            </a:endParaRPr>
          </a:p>
        </p:txBody>
      </p:sp>
      <p:sp>
        <p:nvSpPr>
          <p:cNvPr id="26" name="TextBox 25">
            <a:extLst>
              <a:ext uri="{FF2B5EF4-FFF2-40B4-BE49-F238E27FC236}">
                <a16:creationId xmlns:a16="http://schemas.microsoft.com/office/drawing/2014/main" id="{FD7AFF92-0130-4ED8-A9D8-97F5C2DDF08D}"/>
              </a:ext>
            </a:extLst>
          </p:cNvPr>
          <p:cNvSpPr txBox="1"/>
          <p:nvPr/>
        </p:nvSpPr>
        <p:spPr bwMode="auto">
          <a:xfrm>
            <a:off x="1524000" y="2816304"/>
            <a:ext cx="4571999" cy="954107"/>
          </a:xfrm>
          <a:prstGeom prst="rect">
            <a:avLst/>
          </a:prstGeom>
          <a:noFill/>
        </p:spPr>
        <p:txBody>
          <a:bodyPr wrap="square">
            <a:spAutoFit/>
          </a:bodyPr>
          <a:lstStyle/>
          <a:p>
            <a:pPr algn="ctr" eaLnBrk="1" hangingPunct="1">
              <a:defRPr/>
            </a:pPr>
            <a:r>
              <a:rPr lang="en-US" sz="2800" dirty="0">
                <a:solidFill>
                  <a:srgbClr val="FF0000"/>
                </a:solidFill>
                <a:latin typeface="+mn-lt"/>
                <a:cs typeface="Arial" charset="0"/>
              </a:rPr>
              <a:t>Beyond Man’s </a:t>
            </a:r>
          </a:p>
          <a:p>
            <a:pPr algn="ctr" eaLnBrk="1" hangingPunct="1">
              <a:defRPr/>
            </a:pPr>
            <a:r>
              <a:rPr lang="en-US" sz="2800" dirty="0">
                <a:solidFill>
                  <a:srgbClr val="FF0000"/>
                </a:solidFill>
                <a:latin typeface="+mn-lt"/>
                <a:cs typeface="Arial" charset="0"/>
              </a:rPr>
              <a:t>Comprehension</a:t>
            </a:r>
            <a:endParaRPr lang="en-US" sz="2400" dirty="0">
              <a:solidFill>
                <a:srgbClr val="FF0000"/>
              </a:solidFill>
              <a:latin typeface="+mn-lt"/>
              <a:cs typeface="Arial" charset="0"/>
            </a:endParaRPr>
          </a:p>
        </p:txBody>
      </p:sp>
      <p:sp>
        <p:nvSpPr>
          <p:cNvPr id="27" name="TextBox 26">
            <a:extLst>
              <a:ext uri="{FF2B5EF4-FFF2-40B4-BE49-F238E27FC236}">
                <a16:creationId xmlns:a16="http://schemas.microsoft.com/office/drawing/2014/main" id="{227942DA-E240-4658-A134-B03D31180B2B}"/>
              </a:ext>
            </a:extLst>
          </p:cNvPr>
          <p:cNvSpPr txBox="1"/>
          <p:nvPr/>
        </p:nvSpPr>
        <p:spPr bwMode="auto">
          <a:xfrm>
            <a:off x="6096001" y="2819400"/>
            <a:ext cx="4571999" cy="954107"/>
          </a:xfrm>
          <a:prstGeom prst="rect">
            <a:avLst/>
          </a:prstGeom>
          <a:noFill/>
        </p:spPr>
        <p:txBody>
          <a:bodyPr wrap="square">
            <a:spAutoFit/>
          </a:bodyPr>
          <a:lstStyle/>
          <a:p>
            <a:pPr algn="ctr" eaLnBrk="1" hangingPunct="1">
              <a:defRPr/>
            </a:pPr>
            <a:r>
              <a:rPr lang="en-US" sz="2800" dirty="0">
                <a:solidFill>
                  <a:srgbClr val="00FF00"/>
                </a:solidFill>
                <a:latin typeface="+mn-lt"/>
                <a:cs typeface="Arial" charset="0"/>
              </a:rPr>
              <a:t>Consequence of Man’s </a:t>
            </a:r>
          </a:p>
          <a:p>
            <a:pPr algn="ctr" eaLnBrk="1" hangingPunct="1">
              <a:defRPr/>
            </a:pPr>
            <a:r>
              <a:rPr lang="en-US" sz="2800" dirty="0">
                <a:solidFill>
                  <a:srgbClr val="00FF00"/>
                </a:solidFill>
                <a:latin typeface="+mn-lt"/>
                <a:cs typeface="Arial" charset="0"/>
              </a:rPr>
              <a:t>Comprehension</a:t>
            </a:r>
            <a:endParaRPr lang="en-US" sz="2400" dirty="0">
              <a:solidFill>
                <a:srgbClr val="00FF00"/>
              </a:solidFill>
              <a:latin typeface="+mn-lt"/>
              <a:cs typeface="Arial" charset="0"/>
            </a:endParaRPr>
          </a:p>
        </p:txBody>
      </p:sp>
      <p:sp>
        <p:nvSpPr>
          <p:cNvPr id="28" name="TextBox 27">
            <a:extLst>
              <a:ext uri="{FF2B5EF4-FFF2-40B4-BE49-F238E27FC236}">
                <a16:creationId xmlns:a16="http://schemas.microsoft.com/office/drawing/2014/main" id="{4116C624-326E-4A94-8413-BECD81713734}"/>
              </a:ext>
            </a:extLst>
          </p:cNvPr>
          <p:cNvSpPr txBox="1"/>
          <p:nvPr/>
        </p:nvSpPr>
        <p:spPr>
          <a:xfrm>
            <a:off x="2349625" y="6289375"/>
            <a:ext cx="2954783" cy="307777"/>
          </a:xfrm>
          <a:prstGeom prst="rect">
            <a:avLst/>
          </a:prstGeom>
          <a:noFill/>
        </p:spPr>
        <p:txBody>
          <a:bodyPr wrap="none">
            <a:spAutoFit/>
          </a:bodyPr>
          <a:lstStyle/>
          <a:p>
            <a:pPr algn="ctr" eaLnBrk="1" hangingPunct="1">
              <a:defRPr/>
            </a:pPr>
            <a:r>
              <a:rPr lang="en-US" sz="1400" b="1" dirty="0">
                <a:solidFill>
                  <a:schemeClr val="bg1"/>
                </a:solidFill>
                <a:latin typeface="+mn-lt"/>
                <a:cs typeface="Arial" charset="0"/>
              </a:rPr>
              <a:t>“Something </a:t>
            </a:r>
            <a:r>
              <a:rPr lang="en-US" sz="1400" b="1" dirty="0">
                <a:solidFill>
                  <a:srgbClr val="FF0000"/>
                </a:solidFill>
                <a:latin typeface="+mn-lt"/>
                <a:cs typeface="Arial" charset="0"/>
              </a:rPr>
              <a:t>Wicked</a:t>
            </a:r>
            <a:r>
              <a:rPr lang="en-US" sz="1400" b="1" dirty="0">
                <a:solidFill>
                  <a:schemeClr val="bg1"/>
                </a:solidFill>
                <a:latin typeface="+mn-lt"/>
                <a:cs typeface="Arial" charset="0"/>
              </a:rPr>
              <a:t> this Way Comes”</a:t>
            </a:r>
          </a:p>
        </p:txBody>
      </p:sp>
      <p:sp>
        <p:nvSpPr>
          <p:cNvPr id="29" name="TextBox 28">
            <a:extLst>
              <a:ext uri="{FF2B5EF4-FFF2-40B4-BE49-F238E27FC236}">
                <a16:creationId xmlns:a16="http://schemas.microsoft.com/office/drawing/2014/main" id="{1C907D69-8DE4-4CD3-9981-FE70633199FC}"/>
              </a:ext>
            </a:extLst>
          </p:cNvPr>
          <p:cNvSpPr txBox="1"/>
          <p:nvPr/>
        </p:nvSpPr>
        <p:spPr>
          <a:xfrm>
            <a:off x="7285451" y="6242798"/>
            <a:ext cx="2632836" cy="307777"/>
          </a:xfrm>
          <a:prstGeom prst="rect">
            <a:avLst/>
          </a:prstGeom>
          <a:noFill/>
        </p:spPr>
        <p:txBody>
          <a:bodyPr wrap="none">
            <a:spAutoFit/>
          </a:bodyPr>
          <a:lstStyle/>
          <a:p>
            <a:pPr algn="ctr" eaLnBrk="1" hangingPunct="1">
              <a:defRPr/>
            </a:pPr>
            <a:r>
              <a:rPr lang="en-US" sz="1400" b="1" dirty="0">
                <a:solidFill>
                  <a:schemeClr val="bg1"/>
                </a:solidFill>
                <a:latin typeface="+mn-lt"/>
                <a:cs typeface="Arial" charset="0"/>
              </a:rPr>
              <a:t>“Something </a:t>
            </a:r>
            <a:r>
              <a:rPr lang="en-US" sz="1400" b="1" dirty="0">
                <a:solidFill>
                  <a:srgbClr val="00FF00"/>
                </a:solidFill>
                <a:latin typeface="+mn-lt"/>
                <a:cs typeface="Arial" charset="0"/>
              </a:rPr>
              <a:t>Blessed</a:t>
            </a:r>
            <a:r>
              <a:rPr lang="en-US" sz="1400" b="1" dirty="0">
                <a:solidFill>
                  <a:schemeClr val="bg1"/>
                </a:solidFill>
                <a:latin typeface="+mn-lt"/>
                <a:cs typeface="Arial" charset="0"/>
              </a:rPr>
              <a:t> inside of us”</a:t>
            </a:r>
          </a:p>
        </p:txBody>
      </p:sp>
      <p:cxnSp>
        <p:nvCxnSpPr>
          <p:cNvPr id="30" name="Straight Connector 29">
            <a:extLst>
              <a:ext uri="{FF2B5EF4-FFF2-40B4-BE49-F238E27FC236}">
                <a16:creationId xmlns:a16="http://schemas.microsoft.com/office/drawing/2014/main" id="{1E87BF64-07A8-44B1-A088-FA580E9B9E57}"/>
              </a:ext>
            </a:extLst>
          </p:cNvPr>
          <p:cNvCxnSpPr>
            <a:cxnSpLocks/>
          </p:cNvCxnSpPr>
          <p:nvPr/>
        </p:nvCxnSpPr>
        <p:spPr>
          <a:xfrm>
            <a:off x="6096000" y="892314"/>
            <a:ext cx="0" cy="5889486"/>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1645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6" grpId="0"/>
      <p:bldP spid="17" grpId="0" animBg="1"/>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45">
            <a:extLst>
              <a:ext uri="{FF2B5EF4-FFF2-40B4-BE49-F238E27FC236}">
                <a16:creationId xmlns:a16="http://schemas.microsoft.com/office/drawing/2014/main" id="{D0E5845C-64C9-4185-9ED6-1A9F59F70BFF}"/>
              </a:ext>
            </a:extLst>
          </p:cNvPr>
          <p:cNvSpPr txBox="1"/>
          <p:nvPr/>
        </p:nvSpPr>
        <p:spPr>
          <a:xfrm>
            <a:off x="1371599" y="4018240"/>
            <a:ext cx="9492041" cy="1477153"/>
          </a:xfrm>
          <a:prstGeom prst="rect">
            <a:avLst/>
          </a:prstGeom>
          <a:solidFill>
            <a:schemeClr val="bg1"/>
          </a:solidFill>
        </p:spPr>
        <p:txBody>
          <a:bodyPr wrap="square" lIns="0" tIns="0" rIns="0" bIns="0" rtlCol="0">
            <a:spAutoFit/>
          </a:bodyPr>
          <a:lstStyle/>
          <a:p>
            <a:pPr algn="ctr"/>
            <a:endParaRPr lang="en-US" sz="2000" spc="300" dirty="0"/>
          </a:p>
        </p:txBody>
      </p:sp>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5</a:t>
            </a:fld>
            <a:endParaRPr lang="en-US" dirty="0"/>
          </a:p>
        </p:txBody>
      </p:sp>
      <p:sp>
        <p:nvSpPr>
          <p:cNvPr id="8" name="Text Box 17">
            <a:extLst>
              <a:ext uri="{FF2B5EF4-FFF2-40B4-BE49-F238E27FC236}">
                <a16:creationId xmlns:a16="http://schemas.microsoft.com/office/drawing/2014/main" id="{33AD9B73-D520-4E1A-A467-FE275626857D}"/>
              </a:ext>
            </a:extLst>
          </p:cNvPr>
          <p:cNvSpPr txBox="1">
            <a:spLocks noChangeArrowheads="1"/>
          </p:cNvSpPr>
          <p:nvPr/>
        </p:nvSpPr>
        <p:spPr bwMode="auto">
          <a:xfrm>
            <a:off x="1" y="0"/>
            <a:ext cx="12191998"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FF00"/>
                </a:solidFill>
                <a:latin typeface="+mn-lt"/>
                <a:cs typeface="Arial" charset="0"/>
              </a:rPr>
              <a:t>Mankind’s Dominion</a:t>
            </a:r>
            <a:endParaRPr lang="en-US" sz="4000" b="1" i="1" dirty="0">
              <a:solidFill>
                <a:srgbClr val="FFFF00"/>
              </a:solidFill>
              <a:latin typeface="+mn-lt"/>
              <a:cs typeface="Arial" charset="0"/>
            </a:endParaRPr>
          </a:p>
        </p:txBody>
      </p:sp>
      <p:sp>
        <p:nvSpPr>
          <p:cNvPr id="31" name="Rectangle 30">
            <a:extLst>
              <a:ext uri="{FF2B5EF4-FFF2-40B4-BE49-F238E27FC236}">
                <a16:creationId xmlns:a16="http://schemas.microsoft.com/office/drawing/2014/main" id="{92F4599D-795C-440A-842A-F768C9A63734}"/>
              </a:ext>
            </a:extLst>
          </p:cNvPr>
          <p:cNvSpPr/>
          <p:nvPr/>
        </p:nvSpPr>
        <p:spPr>
          <a:xfrm>
            <a:off x="152399" y="609600"/>
            <a:ext cx="12039601" cy="1015663"/>
          </a:xfrm>
          <a:prstGeom prst="rect">
            <a:avLst/>
          </a:prstGeom>
        </p:spPr>
        <p:txBody>
          <a:bodyPr wrap="square">
            <a:spAutoFit/>
          </a:bodyPr>
          <a:lstStyle/>
          <a:p>
            <a:r>
              <a:rPr lang="en-US" sz="2000" b="1" dirty="0">
                <a:solidFill>
                  <a:srgbClr val="00FF00"/>
                </a:solidFill>
                <a:latin typeface="+mn-lt"/>
              </a:rPr>
              <a:t>Genesis 1:26</a:t>
            </a:r>
            <a:r>
              <a:rPr lang="en-US" sz="2000" dirty="0">
                <a:solidFill>
                  <a:schemeClr val="bg1"/>
                </a:solidFill>
                <a:latin typeface="+mn-lt"/>
              </a:rPr>
              <a:t> And God said, Let us make </a:t>
            </a:r>
            <a:r>
              <a:rPr lang="en-US" sz="2000" dirty="0">
                <a:solidFill>
                  <a:srgbClr val="00FF00"/>
                </a:solidFill>
                <a:latin typeface="+mn-lt"/>
              </a:rPr>
              <a:t>man in our image</a:t>
            </a:r>
            <a:r>
              <a:rPr lang="en-US" sz="2000" dirty="0">
                <a:solidFill>
                  <a:schemeClr val="bg1"/>
                </a:solidFill>
                <a:latin typeface="+mn-lt"/>
              </a:rPr>
              <a:t>, after our likeness: and let them have </a:t>
            </a:r>
            <a:r>
              <a:rPr lang="en-US" sz="2000" dirty="0">
                <a:solidFill>
                  <a:srgbClr val="00FF00"/>
                </a:solidFill>
                <a:latin typeface="+mn-lt"/>
              </a:rPr>
              <a:t>dominion</a:t>
            </a:r>
            <a:r>
              <a:rPr lang="en-US" sz="2000" dirty="0">
                <a:solidFill>
                  <a:schemeClr val="bg1"/>
                </a:solidFill>
                <a:latin typeface="+mn-lt"/>
              </a:rPr>
              <a:t> over the fish of the sea, and over the fowl of the air, and over the cattle, and </a:t>
            </a:r>
            <a:r>
              <a:rPr lang="en-US" sz="2000" dirty="0">
                <a:solidFill>
                  <a:srgbClr val="00FF00"/>
                </a:solidFill>
                <a:latin typeface="+mn-lt"/>
              </a:rPr>
              <a:t>over all the earth</a:t>
            </a:r>
            <a:r>
              <a:rPr lang="en-US" sz="2000" dirty="0">
                <a:solidFill>
                  <a:schemeClr val="bg1"/>
                </a:solidFill>
                <a:latin typeface="+mn-lt"/>
              </a:rPr>
              <a:t>, and over every creeping thing that </a:t>
            </a:r>
            <a:r>
              <a:rPr lang="en-US" sz="2000" dirty="0" err="1">
                <a:solidFill>
                  <a:schemeClr val="bg1"/>
                </a:solidFill>
                <a:latin typeface="+mn-lt"/>
              </a:rPr>
              <a:t>creepeth</a:t>
            </a:r>
            <a:r>
              <a:rPr lang="en-US" sz="2000" dirty="0">
                <a:solidFill>
                  <a:schemeClr val="bg1"/>
                </a:solidFill>
                <a:latin typeface="+mn-lt"/>
              </a:rPr>
              <a:t> upon the earth. </a:t>
            </a:r>
          </a:p>
        </p:txBody>
      </p:sp>
      <p:pic>
        <p:nvPicPr>
          <p:cNvPr id="34" name="Picture 2" descr="C:\Users\Owner\DAVID'S\iStock\istock 1\baby 2.jpg">
            <a:extLst>
              <a:ext uri="{FF2B5EF4-FFF2-40B4-BE49-F238E27FC236}">
                <a16:creationId xmlns:a16="http://schemas.microsoft.com/office/drawing/2014/main" id="{3F1E6F95-0EB1-430B-B338-3941C13F15E1}"/>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8575" t="21542" r="9358" b="9285"/>
          <a:stretch/>
        </p:blipFill>
        <p:spPr bwMode="auto">
          <a:xfrm>
            <a:off x="8944103" y="4336336"/>
            <a:ext cx="915330" cy="1159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3" descr="C:\Users\Owner\DAVID'S\iStock\istock 1\hamster 1.jpg">
            <a:extLst>
              <a:ext uri="{FF2B5EF4-FFF2-40B4-BE49-F238E27FC236}">
                <a16:creationId xmlns:a16="http://schemas.microsoft.com/office/drawing/2014/main" id="{FF8C0CE8-D01C-4726-A250-61B2B317EDB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77192" y="4459685"/>
            <a:ext cx="1029266" cy="912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4" descr="C:\Users\Owner\DAVID'S\iStock\istock 1\rock.jpg">
            <a:extLst>
              <a:ext uri="{FF2B5EF4-FFF2-40B4-BE49-F238E27FC236}">
                <a16:creationId xmlns:a16="http://schemas.microsoft.com/office/drawing/2014/main" id="{39571BD7-6254-4D01-A261-573F2320355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58725" y="4453359"/>
            <a:ext cx="1213649" cy="796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6" descr="C:\Users\Owner\DAVID'S\iStock\istock 1\cabbage.jpg">
            <a:extLst>
              <a:ext uri="{FF2B5EF4-FFF2-40B4-BE49-F238E27FC236}">
                <a16:creationId xmlns:a16="http://schemas.microsoft.com/office/drawing/2014/main" id="{875D9195-211E-4B8E-ABB4-09FF6F0815FA}"/>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99536" y="4462933"/>
            <a:ext cx="1081330" cy="80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TextBox 38">
            <a:extLst>
              <a:ext uri="{FF2B5EF4-FFF2-40B4-BE49-F238E27FC236}">
                <a16:creationId xmlns:a16="http://schemas.microsoft.com/office/drawing/2014/main" id="{91518D1C-04A5-4F4A-A585-73EA37997A90}"/>
              </a:ext>
            </a:extLst>
          </p:cNvPr>
          <p:cNvSpPr txBox="1"/>
          <p:nvPr/>
        </p:nvSpPr>
        <p:spPr>
          <a:xfrm>
            <a:off x="1386648" y="4018239"/>
            <a:ext cx="1432757" cy="369332"/>
          </a:xfrm>
          <a:prstGeom prst="rect">
            <a:avLst/>
          </a:prstGeom>
          <a:noFill/>
        </p:spPr>
        <p:txBody>
          <a:bodyPr wrap="square" rtlCol="0">
            <a:spAutoFit/>
          </a:bodyPr>
          <a:lstStyle/>
          <a:p>
            <a:pPr algn="ctr"/>
            <a:r>
              <a:rPr lang="en-US" b="1" dirty="0">
                <a:latin typeface="Candara" panose="020E0502030303020204" pitchFamily="34" charset="0"/>
              </a:rPr>
              <a:t>MINERAL</a:t>
            </a:r>
          </a:p>
        </p:txBody>
      </p:sp>
      <p:sp>
        <p:nvSpPr>
          <p:cNvPr id="40" name="TextBox 39">
            <a:extLst>
              <a:ext uri="{FF2B5EF4-FFF2-40B4-BE49-F238E27FC236}">
                <a16:creationId xmlns:a16="http://schemas.microsoft.com/office/drawing/2014/main" id="{CFD64ED9-9CAB-4A2E-875F-BF8E4B33A1C2}"/>
              </a:ext>
            </a:extLst>
          </p:cNvPr>
          <p:cNvSpPr txBox="1"/>
          <p:nvPr/>
        </p:nvSpPr>
        <p:spPr>
          <a:xfrm>
            <a:off x="3770826" y="4031536"/>
            <a:ext cx="1334573" cy="369332"/>
          </a:xfrm>
          <a:prstGeom prst="rect">
            <a:avLst/>
          </a:prstGeom>
          <a:noFill/>
        </p:spPr>
        <p:txBody>
          <a:bodyPr wrap="square" rtlCol="0">
            <a:spAutoFit/>
          </a:bodyPr>
          <a:lstStyle/>
          <a:p>
            <a:pPr algn="ctr"/>
            <a:r>
              <a:rPr lang="en-US" b="1" dirty="0">
                <a:latin typeface="Candara" panose="020E0502030303020204" pitchFamily="34" charset="0"/>
              </a:rPr>
              <a:t>VEGETABLE</a:t>
            </a:r>
          </a:p>
        </p:txBody>
      </p:sp>
      <p:sp>
        <p:nvSpPr>
          <p:cNvPr id="41" name="TextBox 40">
            <a:extLst>
              <a:ext uri="{FF2B5EF4-FFF2-40B4-BE49-F238E27FC236}">
                <a16:creationId xmlns:a16="http://schemas.microsoft.com/office/drawing/2014/main" id="{93E52074-B07C-41E6-AEC5-342DAFE7EA40}"/>
              </a:ext>
            </a:extLst>
          </p:cNvPr>
          <p:cNvSpPr txBox="1"/>
          <p:nvPr/>
        </p:nvSpPr>
        <p:spPr>
          <a:xfrm>
            <a:off x="6095999" y="4029908"/>
            <a:ext cx="1334573" cy="369332"/>
          </a:xfrm>
          <a:prstGeom prst="rect">
            <a:avLst/>
          </a:prstGeom>
          <a:noFill/>
        </p:spPr>
        <p:txBody>
          <a:bodyPr wrap="square" rtlCol="0">
            <a:spAutoFit/>
          </a:bodyPr>
          <a:lstStyle/>
          <a:p>
            <a:pPr algn="ctr"/>
            <a:r>
              <a:rPr lang="en-US" b="1" dirty="0">
                <a:latin typeface="Candara" panose="020E0502030303020204" pitchFamily="34" charset="0"/>
              </a:rPr>
              <a:t>ANIMAL</a:t>
            </a:r>
          </a:p>
        </p:txBody>
      </p:sp>
      <p:sp>
        <p:nvSpPr>
          <p:cNvPr id="42" name="TextBox 41">
            <a:extLst>
              <a:ext uri="{FF2B5EF4-FFF2-40B4-BE49-F238E27FC236}">
                <a16:creationId xmlns:a16="http://schemas.microsoft.com/office/drawing/2014/main" id="{35EACC59-34B2-45D9-8A32-DAB3BE933BA8}"/>
              </a:ext>
            </a:extLst>
          </p:cNvPr>
          <p:cNvSpPr txBox="1"/>
          <p:nvPr/>
        </p:nvSpPr>
        <p:spPr>
          <a:xfrm>
            <a:off x="8077199" y="4028420"/>
            <a:ext cx="2681231" cy="369332"/>
          </a:xfrm>
          <a:prstGeom prst="rect">
            <a:avLst/>
          </a:prstGeom>
          <a:noFill/>
        </p:spPr>
        <p:txBody>
          <a:bodyPr wrap="square" rtlCol="0">
            <a:spAutoFit/>
          </a:bodyPr>
          <a:lstStyle/>
          <a:p>
            <a:pPr algn="ctr"/>
            <a:r>
              <a:rPr lang="en-US" b="1" dirty="0">
                <a:latin typeface="Candara" panose="020E0502030303020204" pitchFamily="34" charset="0"/>
              </a:rPr>
              <a:t>RATIONAL ANIMAL</a:t>
            </a:r>
          </a:p>
        </p:txBody>
      </p:sp>
      <p:sp>
        <p:nvSpPr>
          <p:cNvPr id="47" name="TextBox 46">
            <a:extLst>
              <a:ext uri="{FF2B5EF4-FFF2-40B4-BE49-F238E27FC236}">
                <a16:creationId xmlns:a16="http://schemas.microsoft.com/office/drawing/2014/main" id="{ECB0610A-5B6F-48ED-915B-795C154E9718}"/>
              </a:ext>
            </a:extLst>
          </p:cNvPr>
          <p:cNvSpPr txBox="1"/>
          <p:nvPr/>
        </p:nvSpPr>
        <p:spPr>
          <a:xfrm>
            <a:off x="0" y="3505200"/>
            <a:ext cx="12192000" cy="523220"/>
          </a:xfrm>
          <a:prstGeom prst="rect">
            <a:avLst/>
          </a:prstGeom>
          <a:noFill/>
        </p:spPr>
        <p:txBody>
          <a:bodyPr wrap="square" rtlCol="0">
            <a:spAutoFit/>
          </a:bodyPr>
          <a:lstStyle/>
          <a:p>
            <a:pPr algn="ctr"/>
            <a:r>
              <a:rPr lang="en-US" sz="2800" dirty="0">
                <a:solidFill>
                  <a:srgbClr val="FFFF00"/>
                </a:solidFill>
                <a:latin typeface="+mn-lt"/>
              </a:rPr>
              <a:t>Which entities are in his image (capable of attributes of faith, hope, charity)?</a:t>
            </a:r>
          </a:p>
        </p:txBody>
      </p:sp>
      <p:sp>
        <p:nvSpPr>
          <p:cNvPr id="48" name="Rectangle 47">
            <a:extLst>
              <a:ext uri="{FF2B5EF4-FFF2-40B4-BE49-F238E27FC236}">
                <a16:creationId xmlns:a16="http://schemas.microsoft.com/office/drawing/2014/main" id="{39D3F26F-7B0F-49D3-9D0A-691AD2E78189}"/>
              </a:ext>
            </a:extLst>
          </p:cNvPr>
          <p:cNvSpPr/>
          <p:nvPr/>
        </p:nvSpPr>
        <p:spPr>
          <a:xfrm>
            <a:off x="1371600" y="5435861"/>
            <a:ext cx="1420004" cy="553998"/>
          </a:xfrm>
          <a:prstGeom prst="rect">
            <a:avLst/>
          </a:prstGeom>
        </p:spPr>
        <p:txBody>
          <a:bodyPr wrap="none" anchor="b">
            <a:spAutoFit/>
          </a:bodyPr>
          <a:lstStyle/>
          <a:p>
            <a:pPr algn="ctr"/>
            <a:r>
              <a:rPr lang="en-US" sz="1600" b="1" dirty="0">
                <a:solidFill>
                  <a:schemeClr val="bg1"/>
                </a:solidFill>
                <a:latin typeface="+mn-lt"/>
              </a:rPr>
              <a:t>NOTHING</a:t>
            </a:r>
          </a:p>
          <a:p>
            <a:pPr algn="ctr"/>
            <a:r>
              <a:rPr lang="en-US" sz="1400" b="1" dirty="0">
                <a:solidFill>
                  <a:schemeClr val="bg1"/>
                </a:solidFill>
                <a:latin typeface="+mn-lt"/>
              </a:rPr>
              <a:t>(dumb as a rock)</a:t>
            </a:r>
          </a:p>
        </p:txBody>
      </p:sp>
      <p:sp>
        <p:nvSpPr>
          <p:cNvPr id="49" name="Rectangle 48">
            <a:extLst>
              <a:ext uri="{FF2B5EF4-FFF2-40B4-BE49-F238E27FC236}">
                <a16:creationId xmlns:a16="http://schemas.microsoft.com/office/drawing/2014/main" id="{5AD0855A-062B-4039-899C-CAC1B47F44B4}"/>
              </a:ext>
            </a:extLst>
          </p:cNvPr>
          <p:cNvSpPr/>
          <p:nvPr/>
        </p:nvSpPr>
        <p:spPr>
          <a:xfrm>
            <a:off x="3302309" y="5435861"/>
            <a:ext cx="1910138" cy="553998"/>
          </a:xfrm>
          <a:prstGeom prst="rect">
            <a:avLst/>
          </a:prstGeom>
        </p:spPr>
        <p:txBody>
          <a:bodyPr wrap="none" anchor="b">
            <a:spAutoFit/>
          </a:bodyPr>
          <a:lstStyle/>
          <a:p>
            <a:pPr algn="ctr"/>
            <a:r>
              <a:rPr lang="en-US" sz="1600" b="1" dirty="0">
                <a:solidFill>
                  <a:schemeClr val="bg1"/>
                </a:solidFill>
                <a:latin typeface="+mn-lt"/>
              </a:rPr>
              <a:t>SENSORY RESPONSE</a:t>
            </a:r>
          </a:p>
          <a:p>
            <a:pPr algn="ctr"/>
            <a:r>
              <a:rPr lang="en-US" sz="1400" b="1" dirty="0">
                <a:solidFill>
                  <a:schemeClr val="bg1"/>
                </a:solidFill>
                <a:latin typeface="+mn-lt"/>
              </a:rPr>
              <a:t>(only in the present)</a:t>
            </a:r>
          </a:p>
        </p:txBody>
      </p:sp>
      <p:sp>
        <p:nvSpPr>
          <p:cNvPr id="50" name="Rectangle 49">
            <a:extLst>
              <a:ext uri="{FF2B5EF4-FFF2-40B4-BE49-F238E27FC236}">
                <a16:creationId xmlns:a16="http://schemas.microsoft.com/office/drawing/2014/main" id="{2DBBBD64-3020-4167-A334-76C07942F20D}"/>
              </a:ext>
            </a:extLst>
          </p:cNvPr>
          <p:cNvSpPr/>
          <p:nvPr/>
        </p:nvSpPr>
        <p:spPr>
          <a:xfrm>
            <a:off x="5486400" y="5455622"/>
            <a:ext cx="2426755" cy="553998"/>
          </a:xfrm>
          <a:prstGeom prst="rect">
            <a:avLst/>
          </a:prstGeom>
        </p:spPr>
        <p:txBody>
          <a:bodyPr wrap="none" anchor="b">
            <a:spAutoFit/>
          </a:bodyPr>
          <a:lstStyle/>
          <a:p>
            <a:r>
              <a:rPr lang="en-US" sz="1600" b="1" dirty="0">
                <a:solidFill>
                  <a:schemeClr val="bg1"/>
                </a:solidFill>
                <a:latin typeface="+mn-lt"/>
              </a:rPr>
              <a:t>INSTINCTUAL PERCEPTION</a:t>
            </a:r>
          </a:p>
          <a:p>
            <a:pPr algn="ctr"/>
            <a:r>
              <a:rPr lang="en-US" sz="1400" b="1" dirty="0">
                <a:solidFill>
                  <a:schemeClr val="bg1"/>
                </a:solidFill>
                <a:latin typeface="+mn-lt"/>
              </a:rPr>
              <a:t>(only in the present)</a:t>
            </a:r>
          </a:p>
        </p:txBody>
      </p:sp>
      <p:sp>
        <p:nvSpPr>
          <p:cNvPr id="51" name="Rectangle 50">
            <a:extLst>
              <a:ext uri="{FF2B5EF4-FFF2-40B4-BE49-F238E27FC236}">
                <a16:creationId xmlns:a16="http://schemas.microsoft.com/office/drawing/2014/main" id="{5F7802DC-0859-4343-B19E-2B49B893AF50}"/>
              </a:ext>
            </a:extLst>
          </p:cNvPr>
          <p:cNvSpPr/>
          <p:nvPr/>
        </p:nvSpPr>
        <p:spPr>
          <a:xfrm>
            <a:off x="8153400" y="5455622"/>
            <a:ext cx="2813784" cy="553998"/>
          </a:xfrm>
          <a:prstGeom prst="rect">
            <a:avLst/>
          </a:prstGeom>
        </p:spPr>
        <p:txBody>
          <a:bodyPr wrap="none" anchor="b">
            <a:spAutoFit/>
          </a:bodyPr>
          <a:lstStyle/>
          <a:p>
            <a:r>
              <a:rPr lang="en-US" sz="1600" b="1" dirty="0">
                <a:solidFill>
                  <a:schemeClr val="bg1"/>
                </a:solidFill>
                <a:latin typeface="+mn-lt"/>
              </a:rPr>
              <a:t>CONCEPTUAL CONSCIOUSNESS</a:t>
            </a:r>
          </a:p>
          <a:p>
            <a:pPr algn="ctr"/>
            <a:r>
              <a:rPr lang="en-US" sz="1400" b="1" dirty="0">
                <a:solidFill>
                  <a:schemeClr val="bg1"/>
                </a:solidFill>
                <a:latin typeface="+mn-lt"/>
              </a:rPr>
              <a:t>(past, present, future)</a:t>
            </a:r>
          </a:p>
        </p:txBody>
      </p:sp>
      <p:sp>
        <p:nvSpPr>
          <p:cNvPr id="53" name="TextBox 52">
            <a:extLst>
              <a:ext uri="{FF2B5EF4-FFF2-40B4-BE49-F238E27FC236}">
                <a16:creationId xmlns:a16="http://schemas.microsoft.com/office/drawing/2014/main" id="{F9928605-D45A-4AF8-B078-018C7A44F0C1}"/>
              </a:ext>
            </a:extLst>
          </p:cNvPr>
          <p:cNvSpPr txBox="1"/>
          <p:nvPr/>
        </p:nvSpPr>
        <p:spPr>
          <a:xfrm>
            <a:off x="157832" y="2035314"/>
            <a:ext cx="11881769" cy="707886"/>
          </a:xfrm>
          <a:prstGeom prst="rect">
            <a:avLst/>
          </a:prstGeom>
          <a:noFill/>
        </p:spPr>
        <p:txBody>
          <a:bodyPr wrap="square">
            <a:spAutoFit/>
          </a:bodyPr>
          <a:lstStyle/>
          <a:p>
            <a:pPr eaLnBrk="1" hangingPunct="1">
              <a:defRPr/>
            </a:pPr>
            <a:r>
              <a:rPr lang="en-US" sz="2000" b="1" dirty="0">
                <a:solidFill>
                  <a:srgbClr val="00FF00"/>
                </a:solidFill>
                <a:latin typeface="+mn-lt"/>
                <a:cs typeface="Arial" charset="0"/>
              </a:rPr>
              <a:t>President Brigham Young: </a:t>
            </a:r>
            <a:r>
              <a:rPr lang="en-US" sz="2000" dirty="0">
                <a:solidFill>
                  <a:schemeClr val="bg1"/>
                </a:solidFill>
                <a:latin typeface="+mn-lt"/>
                <a:cs typeface="Arial" charset="0"/>
              </a:rPr>
              <a:t>“The </a:t>
            </a:r>
            <a:r>
              <a:rPr lang="en-US" sz="2000" dirty="0">
                <a:solidFill>
                  <a:srgbClr val="00FF00"/>
                </a:solidFill>
                <a:latin typeface="+mn-lt"/>
                <a:cs typeface="Arial" charset="0"/>
              </a:rPr>
              <a:t>intelligence</a:t>
            </a:r>
            <a:r>
              <a:rPr lang="en-US" sz="2000" dirty="0">
                <a:solidFill>
                  <a:schemeClr val="bg1"/>
                </a:solidFill>
                <a:latin typeface="+mn-lt"/>
                <a:cs typeface="Arial" charset="0"/>
              </a:rPr>
              <a:t> we possess is from our Father and our God. Every </a:t>
            </a:r>
            <a:r>
              <a:rPr lang="en-US" sz="2000" dirty="0">
                <a:solidFill>
                  <a:srgbClr val="00FF00"/>
                </a:solidFill>
                <a:latin typeface="+mn-lt"/>
                <a:cs typeface="Arial" charset="0"/>
              </a:rPr>
              <a:t>attribute</a:t>
            </a:r>
            <a:r>
              <a:rPr lang="en-US" sz="2000" dirty="0">
                <a:solidFill>
                  <a:schemeClr val="bg1"/>
                </a:solidFill>
                <a:latin typeface="+mn-lt"/>
                <a:cs typeface="Arial" charset="0"/>
              </a:rPr>
              <a:t> that is in His character is in His </a:t>
            </a:r>
            <a:r>
              <a:rPr lang="en-US" sz="2000" dirty="0">
                <a:solidFill>
                  <a:srgbClr val="00FF00"/>
                </a:solidFill>
                <a:latin typeface="+mn-lt"/>
                <a:cs typeface="Arial" charset="0"/>
              </a:rPr>
              <a:t>children in embryo</a:t>
            </a:r>
            <a:r>
              <a:rPr lang="en-US" sz="2000" dirty="0">
                <a:solidFill>
                  <a:schemeClr val="bg1"/>
                </a:solidFill>
                <a:latin typeface="+mn-lt"/>
                <a:cs typeface="Arial" charset="0"/>
              </a:rPr>
              <a:t>. It is their duty to improve and develop those </a:t>
            </a:r>
            <a:r>
              <a:rPr lang="en-US" sz="2000" dirty="0">
                <a:solidFill>
                  <a:srgbClr val="00FF00"/>
                </a:solidFill>
                <a:latin typeface="+mn-lt"/>
                <a:cs typeface="Arial" charset="0"/>
              </a:rPr>
              <a:t>attributes</a:t>
            </a:r>
            <a:r>
              <a:rPr lang="en-US" sz="2000" dirty="0">
                <a:solidFill>
                  <a:schemeClr val="bg1"/>
                </a:solidFill>
                <a:latin typeface="+mn-lt"/>
                <a:cs typeface="Arial" charset="0"/>
              </a:rPr>
              <a:t>.” </a:t>
            </a:r>
            <a:r>
              <a:rPr lang="en-US" sz="1400" dirty="0">
                <a:solidFill>
                  <a:schemeClr val="bg1"/>
                </a:solidFill>
                <a:latin typeface="+mn-lt"/>
                <a:cs typeface="Arial" charset="0"/>
              </a:rPr>
              <a:t>(JD 12:105)</a:t>
            </a:r>
          </a:p>
        </p:txBody>
      </p:sp>
      <p:sp>
        <p:nvSpPr>
          <p:cNvPr id="55" name="Rectangle 54">
            <a:extLst>
              <a:ext uri="{FF2B5EF4-FFF2-40B4-BE49-F238E27FC236}">
                <a16:creationId xmlns:a16="http://schemas.microsoft.com/office/drawing/2014/main" id="{B22F34A7-2F59-4206-B220-A0F1022CE507}"/>
              </a:ext>
            </a:extLst>
          </p:cNvPr>
          <p:cNvSpPr/>
          <p:nvPr/>
        </p:nvSpPr>
        <p:spPr>
          <a:xfrm>
            <a:off x="152399" y="2797314"/>
            <a:ext cx="12110341" cy="707886"/>
          </a:xfrm>
          <a:prstGeom prst="rect">
            <a:avLst/>
          </a:prstGeom>
        </p:spPr>
        <p:txBody>
          <a:bodyPr wrap="square">
            <a:spAutoFit/>
          </a:bodyPr>
          <a:lstStyle/>
          <a:p>
            <a:r>
              <a:rPr lang="en-US" sz="2000" b="1" dirty="0">
                <a:solidFill>
                  <a:srgbClr val="00FF00"/>
                </a:solidFill>
                <a:latin typeface="+mn-lt"/>
              </a:rPr>
              <a:t>First Presidency: </a:t>
            </a:r>
            <a:r>
              <a:rPr lang="en-US" sz="2000" dirty="0">
                <a:solidFill>
                  <a:schemeClr val="bg1"/>
                </a:solidFill>
                <a:latin typeface="+mn-lt"/>
              </a:rPr>
              <a:t>“He [God] made the tadpole and the ape, the lion and the elephant, but He did not make them in His own image, nor endow them with </a:t>
            </a:r>
            <a:r>
              <a:rPr lang="en-US" sz="2000" dirty="0">
                <a:solidFill>
                  <a:srgbClr val="00FF00"/>
                </a:solidFill>
                <a:latin typeface="+mn-lt"/>
              </a:rPr>
              <a:t>godlike reason </a:t>
            </a:r>
            <a:r>
              <a:rPr lang="en-US" sz="2000" dirty="0">
                <a:solidFill>
                  <a:schemeClr val="bg1"/>
                </a:solidFill>
                <a:latin typeface="+mn-lt"/>
              </a:rPr>
              <a:t>and </a:t>
            </a:r>
            <a:r>
              <a:rPr lang="en-US" sz="2000" dirty="0">
                <a:solidFill>
                  <a:srgbClr val="00FF00"/>
                </a:solidFill>
                <a:latin typeface="+mn-lt"/>
              </a:rPr>
              <a:t>intelligence</a:t>
            </a:r>
            <a:r>
              <a:rPr lang="en-US" sz="2000" dirty="0">
                <a:solidFill>
                  <a:schemeClr val="bg1"/>
                </a:solidFill>
                <a:latin typeface="+mn-lt"/>
              </a:rPr>
              <a:t>.” </a:t>
            </a:r>
            <a:r>
              <a:rPr lang="en-US" sz="1400" dirty="0">
                <a:solidFill>
                  <a:schemeClr val="bg1"/>
                </a:solidFill>
                <a:latin typeface="+mn-lt"/>
              </a:rPr>
              <a:t>(Origin of Man, Nov. 1909 Improvement Era 75-81)</a:t>
            </a:r>
          </a:p>
        </p:txBody>
      </p:sp>
      <p:sp>
        <p:nvSpPr>
          <p:cNvPr id="5" name="Rectangle 4">
            <a:extLst>
              <a:ext uri="{FF2B5EF4-FFF2-40B4-BE49-F238E27FC236}">
                <a16:creationId xmlns:a16="http://schemas.microsoft.com/office/drawing/2014/main" id="{EB9C58C5-03A2-4567-B7A4-BFF1872DEB09}"/>
              </a:ext>
            </a:extLst>
          </p:cNvPr>
          <p:cNvSpPr/>
          <p:nvPr/>
        </p:nvSpPr>
        <p:spPr>
          <a:xfrm>
            <a:off x="152399" y="1657290"/>
            <a:ext cx="4747263" cy="400110"/>
          </a:xfrm>
          <a:prstGeom prst="rect">
            <a:avLst/>
          </a:prstGeom>
        </p:spPr>
        <p:txBody>
          <a:bodyPr wrap="square">
            <a:spAutoFit/>
          </a:bodyPr>
          <a:lstStyle/>
          <a:p>
            <a:r>
              <a:rPr lang="en-US" sz="2000" b="1" dirty="0">
                <a:solidFill>
                  <a:srgbClr val="00FF00"/>
                </a:solidFill>
                <a:latin typeface="+mn-lt"/>
              </a:rPr>
              <a:t>D&amp;C 93:36</a:t>
            </a:r>
            <a:r>
              <a:rPr lang="en-US" sz="2000" dirty="0">
                <a:solidFill>
                  <a:schemeClr val="bg1"/>
                </a:solidFill>
                <a:latin typeface="+mn-lt"/>
              </a:rPr>
              <a:t> The glory of God is intelligence…</a:t>
            </a:r>
            <a:endParaRPr lang="en-US" sz="2000" dirty="0">
              <a:latin typeface="+mn-lt"/>
            </a:endParaRPr>
          </a:p>
        </p:txBody>
      </p:sp>
      <p:sp>
        <p:nvSpPr>
          <p:cNvPr id="56" name="TextBox 55">
            <a:extLst>
              <a:ext uri="{FF2B5EF4-FFF2-40B4-BE49-F238E27FC236}">
                <a16:creationId xmlns:a16="http://schemas.microsoft.com/office/drawing/2014/main" id="{B78C62D7-2B32-48AD-B1C0-75EAE9478511}"/>
              </a:ext>
            </a:extLst>
          </p:cNvPr>
          <p:cNvSpPr txBox="1"/>
          <p:nvPr/>
        </p:nvSpPr>
        <p:spPr>
          <a:xfrm>
            <a:off x="1089013" y="6051631"/>
            <a:ext cx="10376357" cy="615553"/>
          </a:xfrm>
          <a:prstGeom prst="rect">
            <a:avLst/>
          </a:prstGeom>
          <a:noFill/>
        </p:spPr>
        <p:txBody>
          <a:bodyPr wrap="square">
            <a:spAutoFit/>
          </a:bodyPr>
          <a:lstStyle/>
          <a:p>
            <a:pPr eaLnBrk="1" hangingPunct="1">
              <a:defRPr/>
            </a:pPr>
            <a:r>
              <a:rPr lang="en-US" sz="2000" b="1" dirty="0">
                <a:solidFill>
                  <a:srgbClr val="FF0000"/>
                </a:solidFill>
                <a:latin typeface="+mn-lt"/>
              </a:rPr>
              <a:t>Donald G. Bloesch: </a:t>
            </a:r>
            <a:r>
              <a:rPr lang="en-US" sz="2000" dirty="0">
                <a:solidFill>
                  <a:schemeClr val="bg1"/>
                </a:solidFill>
                <a:latin typeface="+mn-lt"/>
              </a:rPr>
              <a:t>“The </a:t>
            </a:r>
            <a:r>
              <a:rPr lang="en-US" sz="2000" dirty="0">
                <a:solidFill>
                  <a:srgbClr val="FF0000"/>
                </a:solidFill>
                <a:latin typeface="+mn-lt"/>
              </a:rPr>
              <a:t>true</a:t>
            </a:r>
            <a:r>
              <a:rPr lang="en-US" sz="2000" dirty="0">
                <a:solidFill>
                  <a:schemeClr val="bg1"/>
                </a:solidFill>
                <a:latin typeface="+mn-lt"/>
              </a:rPr>
              <a:t> God lies </a:t>
            </a:r>
            <a:r>
              <a:rPr lang="en-US" sz="2000" dirty="0">
                <a:solidFill>
                  <a:srgbClr val="FF0000"/>
                </a:solidFill>
                <a:latin typeface="+mn-lt"/>
              </a:rPr>
              <a:t>beyond</a:t>
            </a:r>
            <a:r>
              <a:rPr lang="en-US" sz="2000" dirty="0">
                <a:solidFill>
                  <a:schemeClr val="bg1"/>
                </a:solidFill>
                <a:latin typeface="+mn-lt"/>
              </a:rPr>
              <a:t> the confines of </a:t>
            </a:r>
            <a:r>
              <a:rPr lang="en-US" sz="2000" dirty="0">
                <a:solidFill>
                  <a:srgbClr val="FF0000"/>
                </a:solidFill>
                <a:latin typeface="+mn-lt"/>
              </a:rPr>
              <a:t>man’s</a:t>
            </a:r>
            <a:r>
              <a:rPr lang="en-US" sz="2000" dirty="0">
                <a:solidFill>
                  <a:schemeClr val="bg1"/>
                </a:solidFill>
                <a:latin typeface="+mn-lt"/>
              </a:rPr>
              <a:t> perception </a:t>
            </a:r>
            <a:r>
              <a:rPr lang="en-US" sz="2000" dirty="0">
                <a:solidFill>
                  <a:srgbClr val="FF0000"/>
                </a:solidFill>
                <a:latin typeface="+mn-lt"/>
              </a:rPr>
              <a:t>and</a:t>
            </a:r>
            <a:r>
              <a:rPr lang="en-US" sz="2000" dirty="0">
                <a:solidFill>
                  <a:schemeClr val="bg1"/>
                </a:solidFill>
                <a:latin typeface="+mn-lt"/>
              </a:rPr>
              <a:t> conception.” </a:t>
            </a:r>
          </a:p>
          <a:p>
            <a:pPr eaLnBrk="1" hangingPunct="1">
              <a:defRPr/>
            </a:pPr>
            <a:r>
              <a:rPr lang="en-US" sz="1400" dirty="0">
                <a:solidFill>
                  <a:schemeClr val="bg1"/>
                </a:solidFill>
                <a:latin typeface="+mn-lt"/>
              </a:rPr>
              <a:t>(Essentials of Evangelical Theology, Vol. 1, p. 26)</a:t>
            </a:r>
            <a:endParaRPr lang="en-US" sz="1400" dirty="0">
              <a:solidFill>
                <a:schemeClr val="bg1"/>
              </a:solidFill>
              <a:latin typeface="+mn-lt"/>
              <a:cs typeface="Arial" charset="0"/>
            </a:endParaRPr>
          </a:p>
        </p:txBody>
      </p:sp>
      <p:cxnSp>
        <p:nvCxnSpPr>
          <p:cNvPr id="57" name="Straight Arrow Connector 56">
            <a:extLst>
              <a:ext uri="{FF2B5EF4-FFF2-40B4-BE49-F238E27FC236}">
                <a16:creationId xmlns:a16="http://schemas.microsoft.com/office/drawing/2014/main" id="{79FC7F3B-7BF1-48E0-8FDA-2601C600C6CD}"/>
              </a:ext>
            </a:extLst>
          </p:cNvPr>
          <p:cNvCxnSpPr>
            <a:cxnSpLocks/>
          </p:cNvCxnSpPr>
          <p:nvPr/>
        </p:nvCxnSpPr>
        <p:spPr bwMode="auto">
          <a:xfrm flipV="1">
            <a:off x="2672374" y="5029200"/>
            <a:ext cx="1213826" cy="102243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9699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5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39" grpId="0"/>
      <p:bldP spid="40" grpId="0"/>
      <p:bldP spid="41" grpId="0"/>
      <p:bldP spid="42" grpId="0"/>
      <p:bldP spid="47" grpId="0"/>
      <p:bldP spid="48" grpId="0"/>
      <p:bldP spid="49" grpId="0"/>
      <p:bldP spid="50" grpId="0"/>
      <p:bldP spid="51" grpId="0"/>
      <p:bldP spid="53" grpId="0"/>
      <p:bldP spid="55" grpId="0"/>
      <p:bldP spid="5" grpId="0"/>
      <p:bldP spid="5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6</a:t>
            </a:fld>
            <a:endParaRPr lang="en-US" dirty="0"/>
          </a:p>
        </p:txBody>
      </p:sp>
      <p:sp>
        <p:nvSpPr>
          <p:cNvPr id="9" name="TextBox 8">
            <a:extLst>
              <a:ext uri="{FF2B5EF4-FFF2-40B4-BE49-F238E27FC236}">
                <a16:creationId xmlns:a16="http://schemas.microsoft.com/office/drawing/2014/main" id="{AF8263C7-FCAB-4E6F-B46B-1A31685379B0}"/>
              </a:ext>
            </a:extLst>
          </p:cNvPr>
          <p:cNvSpPr txBox="1"/>
          <p:nvPr/>
        </p:nvSpPr>
        <p:spPr>
          <a:xfrm>
            <a:off x="228599" y="2979003"/>
            <a:ext cx="11815292" cy="830997"/>
          </a:xfrm>
          <a:prstGeom prst="rect">
            <a:avLst/>
          </a:prstGeom>
          <a:noFill/>
        </p:spPr>
        <p:txBody>
          <a:bodyPr wrap="square">
            <a:spAutoFit/>
          </a:bodyPr>
          <a:lstStyle/>
          <a:p>
            <a:pPr eaLnBrk="1" hangingPunct="1">
              <a:defRPr/>
            </a:pPr>
            <a:r>
              <a:rPr lang="en-US" sz="2400" b="1" dirty="0">
                <a:solidFill>
                  <a:srgbClr val="00FF00"/>
                </a:solidFill>
                <a:latin typeface="+mn-lt"/>
                <a:cs typeface="Arial" charset="0"/>
              </a:rPr>
              <a:t>Hugh Nibley: </a:t>
            </a:r>
            <a:r>
              <a:rPr lang="en-US" sz="2400" dirty="0">
                <a:solidFill>
                  <a:schemeClr val="bg1"/>
                </a:solidFill>
                <a:latin typeface="+mn-lt"/>
                <a:cs typeface="Arial" charset="0"/>
              </a:rPr>
              <a:t>“The philosopher William James defines intelligence as the “ability to react to an absent stimulus.” </a:t>
            </a:r>
            <a:r>
              <a:rPr lang="en-US" sz="1400" dirty="0">
                <a:solidFill>
                  <a:schemeClr val="bg1"/>
                </a:solidFill>
                <a:latin typeface="+mn-lt"/>
                <a:cs typeface="Arial" charset="0"/>
              </a:rPr>
              <a:t>(B of M, Part One, p. 350)</a:t>
            </a:r>
          </a:p>
        </p:txBody>
      </p:sp>
      <p:sp>
        <p:nvSpPr>
          <p:cNvPr id="11" name="TextBox 10">
            <a:extLst>
              <a:ext uri="{FF2B5EF4-FFF2-40B4-BE49-F238E27FC236}">
                <a16:creationId xmlns:a16="http://schemas.microsoft.com/office/drawing/2014/main" id="{FBBF4769-A562-4A85-8CB5-87762DB60958}"/>
              </a:ext>
            </a:extLst>
          </p:cNvPr>
          <p:cNvSpPr txBox="1"/>
          <p:nvPr/>
        </p:nvSpPr>
        <p:spPr>
          <a:xfrm>
            <a:off x="0" y="3933232"/>
            <a:ext cx="12191998" cy="707886"/>
          </a:xfrm>
          <a:prstGeom prst="rect">
            <a:avLst/>
          </a:prstGeom>
          <a:noFill/>
        </p:spPr>
        <p:txBody>
          <a:bodyPr wrap="square">
            <a:spAutoFit/>
          </a:bodyPr>
          <a:lstStyle/>
          <a:p>
            <a:pPr algn="ctr" eaLnBrk="1" hangingPunct="1">
              <a:defRPr/>
            </a:pPr>
            <a:r>
              <a:rPr lang="en-US" sz="4000" dirty="0">
                <a:solidFill>
                  <a:srgbClr val="FFFF00"/>
                </a:solidFill>
                <a:latin typeface="+mn-lt"/>
                <a:cs typeface="Arial" charset="0"/>
              </a:rPr>
              <a:t>Animal Instinct vs Rational Intelligence</a:t>
            </a:r>
          </a:p>
        </p:txBody>
      </p:sp>
      <p:cxnSp>
        <p:nvCxnSpPr>
          <p:cNvPr id="13" name="Straight Arrow Connector 12">
            <a:extLst>
              <a:ext uri="{FF2B5EF4-FFF2-40B4-BE49-F238E27FC236}">
                <a16:creationId xmlns:a16="http://schemas.microsoft.com/office/drawing/2014/main" id="{0C39ECD7-65BD-4208-B2BD-CEC32E70074E}"/>
              </a:ext>
            </a:extLst>
          </p:cNvPr>
          <p:cNvCxnSpPr>
            <a:cxnSpLocks/>
          </p:cNvCxnSpPr>
          <p:nvPr/>
        </p:nvCxnSpPr>
        <p:spPr bwMode="auto">
          <a:xfrm flipH="1">
            <a:off x="2952984" y="4562514"/>
            <a:ext cx="862325" cy="539875"/>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794E0B7C-5D80-4287-9FDD-DA98106986EB}"/>
              </a:ext>
            </a:extLst>
          </p:cNvPr>
          <p:cNvSpPr txBox="1"/>
          <p:nvPr/>
        </p:nvSpPr>
        <p:spPr bwMode="auto">
          <a:xfrm>
            <a:off x="300845" y="5138916"/>
            <a:ext cx="3737755" cy="1261884"/>
          </a:xfrm>
          <a:prstGeom prst="rect">
            <a:avLst/>
          </a:prstGeom>
          <a:noFill/>
        </p:spPr>
        <p:txBody>
          <a:bodyPr wrap="none">
            <a:spAutoFit/>
          </a:bodyPr>
          <a:lstStyle/>
          <a:p>
            <a:pPr algn="ctr" eaLnBrk="1" hangingPunct="1">
              <a:defRPr/>
            </a:pPr>
            <a:r>
              <a:rPr lang="en-US" sz="2400" dirty="0">
                <a:solidFill>
                  <a:schemeClr val="bg1"/>
                </a:solidFill>
                <a:latin typeface="+mn-lt"/>
                <a:cs typeface="Arial" charset="0"/>
              </a:rPr>
              <a:t>Ability to React </a:t>
            </a:r>
            <a:r>
              <a:rPr lang="en-US" sz="2400" b="1" dirty="0">
                <a:solidFill>
                  <a:srgbClr val="00FF00"/>
                </a:solidFill>
                <a:latin typeface="+mn-lt"/>
                <a:cs typeface="Arial" charset="0"/>
              </a:rPr>
              <a:t>Instinctively</a:t>
            </a:r>
          </a:p>
          <a:p>
            <a:pPr algn="ctr" eaLnBrk="1" hangingPunct="1">
              <a:defRPr/>
            </a:pPr>
            <a:r>
              <a:rPr lang="en-US" sz="2400" dirty="0">
                <a:solidFill>
                  <a:schemeClr val="bg1"/>
                </a:solidFill>
                <a:latin typeface="+mn-lt"/>
                <a:cs typeface="Arial" charset="0"/>
              </a:rPr>
              <a:t>to Past and Present Stimulus</a:t>
            </a:r>
          </a:p>
          <a:p>
            <a:pPr algn="ctr" eaLnBrk="1" hangingPunct="1">
              <a:defRPr/>
            </a:pPr>
            <a:endParaRPr lang="en-US" sz="400" dirty="0">
              <a:solidFill>
                <a:schemeClr val="bg1"/>
              </a:solidFill>
              <a:latin typeface="+mn-lt"/>
              <a:cs typeface="Arial" charset="0"/>
            </a:endParaRPr>
          </a:p>
          <a:p>
            <a:pPr algn="ctr" eaLnBrk="1" hangingPunct="1">
              <a:defRPr/>
            </a:pPr>
            <a:r>
              <a:rPr lang="en-US" sz="2400" dirty="0">
                <a:solidFill>
                  <a:srgbClr val="00FF00"/>
                </a:solidFill>
                <a:latin typeface="+mn-lt"/>
                <a:cs typeface="Arial" charset="0"/>
              </a:rPr>
              <a:t>Memory + Perception</a:t>
            </a:r>
          </a:p>
        </p:txBody>
      </p:sp>
      <p:sp>
        <p:nvSpPr>
          <p:cNvPr id="16" name="TextBox 15">
            <a:extLst>
              <a:ext uri="{FF2B5EF4-FFF2-40B4-BE49-F238E27FC236}">
                <a16:creationId xmlns:a16="http://schemas.microsoft.com/office/drawing/2014/main" id="{15C6ED4E-F679-4D2C-9048-5B2CC171C148}"/>
              </a:ext>
            </a:extLst>
          </p:cNvPr>
          <p:cNvSpPr txBox="1"/>
          <p:nvPr/>
        </p:nvSpPr>
        <p:spPr bwMode="auto">
          <a:xfrm>
            <a:off x="7010400" y="5138916"/>
            <a:ext cx="5067743" cy="1200329"/>
          </a:xfrm>
          <a:prstGeom prst="rect">
            <a:avLst/>
          </a:prstGeom>
          <a:noFill/>
        </p:spPr>
        <p:txBody>
          <a:bodyPr wrap="square">
            <a:spAutoFit/>
          </a:bodyPr>
          <a:lstStyle/>
          <a:p>
            <a:pPr algn="ctr" eaLnBrk="1" hangingPunct="1">
              <a:defRPr/>
            </a:pPr>
            <a:r>
              <a:rPr lang="en-US" sz="2400" dirty="0">
                <a:solidFill>
                  <a:schemeClr val="bg1"/>
                </a:solidFill>
                <a:latin typeface="+mn-lt"/>
                <a:cs typeface="Arial" charset="0"/>
              </a:rPr>
              <a:t>Ability to React </a:t>
            </a:r>
            <a:r>
              <a:rPr lang="en-US" sz="2400" b="1" dirty="0">
                <a:solidFill>
                  <a:srgbClr val="00FF00"/>
                </a:solidFill>
                <a:latin typeface="+mn-lt"/>
                <a:cs typeface="Arial" charset="0"/>
              </a:rPr>
              <a:t>Intelligently</a:t>
            </a:r>
            <a:r>
              <a:rPr lang="en-US" sz="2400" dirty="0">
                <a:solidFill>
                  <a:schemeClr val="bg1"/>
                </a:solidFill>
                <a:latin typeface="+mn-lt"/>
                <a:cs typeface="Arial" charset="0"/>
              </a:rPr>
              <a:t> to</a:t>
            </a:r>
          </a:p>
          <a:p>
            <a:pPr algn="ctr" eaLnBrk="1" hangingPunct="1">
              <a:defRPr/>
            </a:pPr>
            <a:r>
              <a:rPr lang="en-US" sz="2400" dirty="0">
                <a:solidFill>
                  <a:schemeClr val="bg1"/>
                </a:solidFill>
                <a:latin typeface="+mn-lt"/>
                <a:cs typeface="Arial" charset="0"/>
              </a:rPr>
              <a:t>Past, Present and Future Stimulus</a:t>
            </a:r>
          </a:p>
          <a:p>
            <a:pPr algn="ctr" eaLnBrk="1" hangingPunct="1">
              <a:defRPr/>
            </a:pPr>
            <a:r>
              <a:rPr lang="en-US" sz="2400" dirty="0">
                <a:solidFill>
                  <a:srgbClr val="00FF00"/>
                </a:solidFill>
                <a:latin typeface="+mn-lt"/>
                <a:cs typeface="Arial" charset="0"/>
              </a:rPr>
              <a:t>Memory + Perception + Conception</a:t>
            </a:r>
          </a:p>
        </p:txBody>
      </p:sp>
      <p:cxnSp>
        <p:nvCxnSpPr>
          <p:cNvPr id="17" name="Straight Arrow Connector 16">
            <a:extLst>
              <a:ext uri="{FF2B5EF4-FFF2-40B4-BE49-F238E27FC236}">
                <a16:creationId xmlns:a16="http://schemas.microsoft.com/office/drawing/2014/main" id="{977A18A9-D95E-463D-8B71-B0410727DEC3}"/>
              </a:ext>
            </a:extLst>
          </p:cNvPr>
          <p:cNvCxnSpPr>
            <a:cxnSpLocks/>
          </p:cNvCxnSpPr>
          <p:nvPr/>
        </p:nvCxnSpPr>
        <p:spPr bwMode="auto">
          <a:xfrm>
            <a:off x="7961640" y="4565920"/>
            <a:ext cx="953760" cy="536469"/>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91983ADD-1B98-449E-AE38-3FBB1FFD414A}"/>
              </a:ext>
            </a:extLst>
          </p:cNvPr>
          <p:cNvSpPr/>
          <p:nvPr/>
        </p:nvSpPr>
        <p:spPr>
          <a:xfrm>
            <a:off x="228599" y="887611"/>
            <a:ext cx="11815291" cy="1938992"/>
          </a:xfrm>
          <a:prstGeom prst="rect">
            <a:avLst/>
          </a:prstGeom>
        </p:spPr>
        <p:txBody>
          <a:bodyPr wrap="square">
            <a:spAutoFit/>
          </a:bodyPr>
          <a:lstStyle/>
          <a:p>
            <a:r>
              <a:rPr lang="en-US" sz="2400" b="1" dirty="0">
                <a:solidFill>
                  <a:srgbClr val="00FF00"/>
                </a:solidFill>
                <a:latin typeface="+mn-lt"/>
              </a:rPr>
              <a:t>Faith, Hope, and Charity are abstract CONCEPTS.  </a:t>
            </a:r>
            <a:r>
              <a:rPr lang="en-US" sz="2400" dirty="0">
                <a:solidFill>
                  <a:schemeClr val="bg1"/>
                </a:solidFill>
                <a:latin typeface="+mn-lt"/>
              </a:rPr>
              <a:t>“Abstract thinking is a level of thinking about things that is removed from the facts of the ‘here and now’, and from specific examples of the things or concepts being thought about. Abstract thinkers are able to reflect on events and ideas, and on attributes and relationships separate from the objects that have those attributes or share those relationships.”</a:t>
            </a:r>
            <a:r>
              <a:rPr lang="en-US" sz="1400" dirty="0">
                <a:solidFill>
                  <a:schemeClr val="bg1"/>
                </a:solidFill>
                <a:latin typeface="+mn-lt"/>
              </a:rPr>
              <a:t> (http://</a:t>
            </a:r>
            <a:r>
              <a:rPr lang="en-US" sz="1400" dirty="0" err="1">
                <a:solidFill>
                  <a:schemeClr val="bg1"/>
                </a:solidFill>
                <a:latin typeface="+mn-lt"/>
              </a:rPr>
              <a:t>www.projectlearnet.org</a:t>
            </a:r>
            <a:r>
              <a:rPr lang="en-US" sz="1400" dirty="0">
                <a:solidFill>
                  <a:schemeClr val="bg1"/>
                </a:solidFill>
                <a:latin typeface="+mn-lt"/>
              </a:rPr>
              <a:t>)</a:t>
            </a:r>
          </a:p>
        </p:txBody>
      </p:sp>
      <p:sp>
        <p:nvSpPr>
          <p:cNvPr id="23" name="Text Box 17">
            <a:extLst>
              <a:ext uri="{FF2B5EF4-FFF2-40B4-BE49-F238E27FC236}">
                <a16:creationId xmlns:a16="http://schemas.microsoft.com/office/drawing/2014/main" id="{505EA76A-BB01-4B11-A4D2-4C779AC255E9}"/>
              </a:ext>
            </a:extLst>
          </p:cNvPr>
          <p:cNvSpPr txBox="1">
            <a:spLocks noChangeArrowheads="1"/>
          </p:cNvSpPr>
          <p:nvPr/>
        </p:nvSpPr>
        <p:spPr bwMode="auto">
          <a:xfrm>
            <a:off x="1" y="0"/>
            <a:ext cx="12191998"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FF00"/>
                </a:solidFill>
                <a:latin typeface="+mn-lt"/>
                <a:cs typeface="Arial" charset="0"/>
              </a:rPr>
              <a:t>Rational Intelligence</a:t>
            </a:r>
            <a:endParaRPr lang="en-US" sz="4000" b="1" i="1" dirty="0">
              <a:solidFill>
                <a:srgbClr val="FFFF00"/>
              </a:solidFill>
              <a:latin typeface="+mn-lt"/>
              <a:cs typeface="Arial" charset="0"/>
            </a:endParaRPr>
          </a:p>
        </p:txBody>
      </p:sp>
    </p:spTree>
    <p:extLst>
      <p:ext uri="{BB962C8B-B14F-4D97-AF65-F5344CB8AC3E}">
        <p14:creationId xmlns:p14="http://schemas.microsoft.com/office/powerpoint/2010/main" val="149279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4" grpId="0"/>
      <p:bldP spid="16"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7</a:t>
            </a:fld>
            <a:endParaRPr lang="en-US" dirty="0"/>
          </a:p>
        </p:txBody>
      </p:sp>
      <p:sp>
        <p:nvSpPr>
          <p:cNvPr id="5" name="Rectangle 4">
            <a:extLst>
              <a:ext uri="{FF2B5EF4-FFF2-40B4-BE49-F238E27FC236}">
                <a16:creationId xmlns:a16="http://schemas.microsoft.com/office/drawing/2014/main" id="{D8B4C7C6-8F9C-41EC-8354-D053C8DE06BF}"/>
              </a:ext>
            </a:extLst>
          </p:cNvPr>
          <p:cNvSpPr/>
          <p:nvPr/>
        </p:nvSpPr>
        <p:spPr>
          <a:xfrm>
            <a:off x="228600" y="848380"/>
            <a:ext cx="11811000" cy="57048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Text Box 2">
            <a:extLst>
              <a:ext uri="{FF2B5EF4-FFF2-40B4-BE49-F238E27FC236}">
                <a16:creationId xmlns:a16="http://schemas.microsoft.com/office/drawing/2014/main" id="{37491C6F-69FF-4E38-855D-C5564F80A056}"/>
              </a:ext>
            </a:extLst>
          </p:cNvPr>
          <p:cNvSpPr txBox="1">
            <a:spLocks noChangeArrowheads="1"/>
          </p:cNvSpPr>
          <p:nvPr/>
        </p:nvSpPr>
        <p:spPr bwMode="auto">
          <a:xfrm>
            <a:off x="380999" y="990600"/>
            <a:ext cx="5962589" cy="5447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b="1" dirty="0">
                <a:solidFill>
                  <a:srgbClr val="00B050"/>
                </a:solidFill>
                <a:ea typeface="MS Mincho" pitchFamily="49" charset="-128"/>
              </a:rPr>
              <a:t>Hebrews 11:1 </a:t>
            </a:r>
            <a:r>
              <a:rPr lang="en-US" altLang="en-US" sz="2400" dirty="0">
                <a:ea typeface="MS Mincho" pitchFamily="49" charset="-128"/>
              </a:rPr>
              <a:t>“NOW </a:t>
            </a:r>
            <a:r>
              <a:rPr lang="en-US" altLang="en-US" sz="2400" b="1" dirty="0">
                <a:solidFill>
                  <a:schemeClr val="tx2">
                    <a:lumMod val="60000"/>
                    <a:lumOff val="40000"/>
                  </a:schemeClr>
                </a:solidFill>
                <a:ea typeface="MS Mincho" pitchFamily="49" charset="-128"/>
              </a:rPr>
              <a:t>faith</a:t>
            </a:r>
            <a:r>
              <a:rPr lang="en-US" altLang="en-US" sz="2400" dirty="0">
                <a:solidFill>
                  <a:srgbClr val="F29000"/>
                </a:solidFill>
                <a:ea typeface="MS Mincho" pitchFamily="49" charset="-128"/>
              </a:rPr>
              <a:t> </a:t>
            </a:r>
            <a:r>
              <a:rPr lang="en-US" altLang="en-US" sz="2400" dirty="0">
                <a:ea typeface="MS Mincho" pitchFamily="49" charset="-128"/>
              </a:rPr>
              <a:t>is the substance [assurance] of things </a:t>
            </a:r>
            <a:r>
              <a:rPr lang="en-US" altLang="en-US" sz="2400" b="1" dirty="0">
                <a:solidFill>
                  <a:srgbClr val="00B050"/>
                </a:solidFill>
                <a:ea typeface="MS Mincho" pitchFamily="49" charset="-128"/>
              </a:rPr>
              <a:t>hoped</a:t>
            </a:r>
            <a:r>
              <a:rPr lang="en-US" altLang="en-US" sz="2400" dirty="0">
                <a:ea typeface="MS Mincho" pitchFamily="49" charset="-128"/>
              </a:rPr>
              <a:t> for, the </a:t>
            </a:r>
            <a:r>
              <a:rPr lang="en-US" altLang="en-US" sz="2400" b="1" dirty="0">
                <a:solidFill>
                  <a:srgbClr val="00B050"/>
                </a:solidFill>
                <a:ea typeface="MS Mincho" pitchFamily="49" charset="-128"/>
              </a:rPr>
              <a:t>evidence</a:t>
            </a:r>
            <a:r>
              <a:rPr lang="en-US" altLang="en-US" sz="2400" dirty="0">
                <a:ea typeface="MS Mincho" pitchFamily="49" charset="-128"/>
              </a:rPr>
              <a:t> of things not seen.”</a:t>
            </a:r>
          </a:p>
          <a:p>
            <a:pPr eaLnBrk="1" hangingPunct="1">
              <a:spcBef>
                <a:spcPct val="0"/>
              </a:spcBef>
              <a:buFontTx/>
              <a:buNone/>
            </a:pPr>
            <a:endParaRPr lang="en-US" altLang="en-US" sz="1800" b="1" dirty="0">
              <a:solidFill>
                <a:srgbClr val="009900"/>
              </a:solidFill>
              <a:ea typeface="MS Mincho" pitchFamily="49" charset="-128"/>
            </a:endParaRPr>
          </a:p>
          <a:p>
            <a:pPr eaLnBrk="1" hangingPunct="1">
              <a:spcBef>
                <a:spcPct val="0"/>
              </a:spcBef>
              <a:buFontTx/>
              <a:buNone/>
            </a:pPr>
            <a:r>
              <a:rPr lang="en-US" altLang="en-US" sz="2400" b="1" dirty="0">
                <a:solidFill>
                  <a:srgbClr val="00B050"/>
                </a:solidFill>
                <a:ea typeface="MS Mincho" pitchFamily="49" charset="-128"/>
              </a:rPr>
              <a:t>Alma 32:21 </a:t>
            </a:r>
            <a:r>
              <a:rPr lang="en-US" altLang="en-US" sz="2400" dirty="0">
                <a:ea typeface="MS Mincho" pitchFamily="49" charset="-128"/>
              </a:rPr>
              <a:t>“And now as I said concerning faith—faith is not to have a perfect knowledge of things; therefore if ye have </a:t>
            </a:r>
            <a:r>
              <a:rPr lang="en-US" altLang="en-US" sz="2400" b="1" dirty="0">
                <a:solidFill>
                  <a:schemeClr val="tx2">
                    <a:lumMod val="60000"/>
                    <a:lumOff val="40000"/>
                  </a:schemeClr>
                </a:solidFill>
                <a:ea typeface="MS Mincho" pitchFamily="49" charset="-128"/>
              </a:rPr>
              <a:t>faith</a:t>
            </a:r>
            <a:r>
              <a:rPr lang="en-US" altLang="en-US" sz="2400" dirty="0">
                <a:ea typeface="MS Mincho" pitchFamily="49" charset="-128"/>
              </a:rPr>
              <a:t> ye </a:t>
            </a:r>
            <a:r>
              <a:rPr lang="en-US" altLang="en-US" sz="2400" b="1" dirty="0">
                <a:solidFill>
                  <a:srgbClr val="00B050"/>
                </a:solidFill>
                <a:ea typeface="MS Mincho" pitchFamily="49" charset="-128"/>
              </a:rPr>
              <a:t>hope</a:t>
            </a:r>
            <a:r>
              <a:rPr lang="en-US" altLang="en-US" sz="2400" dirty="0">
                <a:ea typeface="MS Mincho" pitchFamily="49" charset="-128"/>
              </a:rPr>
              <a:t> for things which are not seen, which are </a:t>
            </a:r>
            <a:r>
              <a:rPr lang="en-US" altLang="en-US" sz="2400" b="1" dirty="0">
                <a:solidFill>
                  <a:srgbClr val="00B050"/>
                </a:solidFill>
                <a:ea typeface="MS Mincho" pitchFamily="49" charset="-128"/>
              </a:rPr>
              <a:t>true</a:t>
            </a:r>
            <a:r>
              <a:rPr lang="en-US" altLang="en-US" sz="2400" dirty="0">
                <a:ea typeface="MS Mincho" pitchFamily="49" charset="-128"/>
              </a:rPr>
              <a:t>.”</a:t>
            </a:r>
          </a:p>
          <a:p>
            <a:pPr eaLnBrk="1" hangingPunct="1">
              <a:spcBef>
                <a:spcPct val="0"/>
              </a:spcBef>
              <a:buFontTx/>
              <a:buNone/>
            </a:pPr>
            <a:endParaRPr lang="en-US" altLang="en-US" sz="1800" dirty="0">
              <a:ea typeface="MS Mincho" pitchFamily="49" charset="-128"/>
            </a:endParaRPr>
          </a:p>
          <a:p>
            <a:pPr eaLnBrk="1" hangingPunct="1">
              <a:spcBef>
                <a:spcPct val="0"/>
              </a:spcBef>
              <a:buFontTx/>
              <a:buNone/>
            </a:pPr>
            <a:r>
              <a:rPr lang="en-US" altLang="en-US" sz="2400" b="1" dirty="0">
                <a:solidFill>
                  <a:srgbClr val="00B050"/>
                </a:solidFill>
                <a:ea typeface="MS Mincho" pitchFamily="49" charset="-128"/>
              </a:rPr>
              <a:t>Moroni 7:40,42 </a:t>
            </a:r>
            <a:r>
              <a:rPr lang="en-US" altLang="en-US" sz="2400" dirty="0">
                <a:ea typeface="MS Mincho" pitchFamily="49" charset="-128"/>
              </a:rPr>
              <a:t>“And again, my beloved brethren, I would speak unto you concerning hope. How is it that you can attain unto </a:t>
            </a:r>
            <a:r>
              <a:rPr lang="en-US" altLang="en-US" sz="2400" b="1" dirty="0">
                <a:solidFill>
                  <a:schemeClr val="tx2">
                    <a:lumMod val="60000"/>
                    <a:lumOff val="40000"/>
                  </a:schemeClr>
                </a:solidFill>
                <a:ea typeface="MS Mincho" pitchFamily="49" charset="-128"/>
              </a:rPr>
              <a:t>faith</a:t>
            </a:r>
            <a:r>
              <a:rPr lang="en-US" altLang="en-US" sz="2400" dirty="0">
                <a:ea typeface="MS Mincho" pitchFamily="49" charset="-128"/>
              </a:rPr>
              <a:t>, save ye shall have </a:t>
            </a:r>
            <a:r>
              <a:rPr lang="en-US" altLang="en-US" sz="2400" b="1" dirty="0">
                <a:solidFill>
                  <a:srgbClr val="00B050"/>
                </a:solidFill>
                <a:ea typeface="MS Mincho" pitchFamily="49" charset="-128"/>
              </a:rPr>
              <a:t>hope</a:t>
            </a:r>
            <a:r>
              <a:rPr lang="en-US" altLang="en-US" sz="2400" dirty="0">
                <a:ea typeface="MS Mincho" pitchFamily="49" charset="-128"/>
              </a:rPr>
              <a:t>? … Wherefore, if a man have </a:t>
            </a:r>
            <a:r>
              <a:rPr lang="en-US" altLang="en-US" sz="2400" b="1" dirty="0">
                <a:solidFill>
                  <a:schemeClr val="tx2">
                    <a:lumMod val="60000"/>
                    <a:lumOff val="40000"/>
                  </a:schemeClr>
                </a:solidFill>
                <a:ea typeface="MS Mincho" pitchFamily="49" charset="-128"/>
              </a:rPr>
              <a:t>faith</a:t>
            </a:r>
            <a:r>
              <a:rPr lang="en-US" altLang="en-US" sz="2400" dirty="0">
                <a:ea typeface="MS Mincho" pitchFamily="49" charset="-128"/>
              </a:rPr>
              <a:t> he must needs have </a:t>
            </a:r>
            <a:r>
              <a:rPr lang="en-US" altLang="en-US" sz="2400" b="1" dirty="0">
                <a:solidFill>
                  <a:srgbClr val="00B050"/>
                </a:solidFill>
                <a:ea typeface="MS Mincho" pitchFamily="49" charset="-128"/>
              </a:rPr>
              <a:t>hope</a:t>
            </a:r>
            <a:r>
              <a:rPr lang="en-US" altLang="en-US" sz="2400" dirty="0">
                <a:ea typeface="MS Mincho" pitchFamily="49" charset="-128"/>
              </a:rPr>
              <a:t>; for without </a:t>
            </a:r>
            <a:r>
              <a:rPr lang="en-US" altLang="en-US" sz="2400" b="1" dirty="0">
                <a:solidFill>
                  <a:schemeClr val="tx2">
                    <a:lumMod val="60000"/>
                    <a:lumOff val="40000"/>
                  </a:schemeClr>
                </a:solidFill>
                <a:ea typeface="MS Mincho" pitchFamily="49" charset="-128"/>
              </a:rPr>
              <a:t>faith</a:t>
            </a:r>
            <a:r>
              <a:rPr lang="en-US" altLang="en-US" sz="2400" dirty="0">
                <a:ea typeface="MS Mincho" pitchFamily="49" charset="-128"/>
              </a:rPr>
              <a:t> there cannot be any </a:t>
            </a:r>
            <a:r>
              <a:rPr lang="en-US" altLang="en-US" sz="2400" b="1" dirty="0">
                <a:solidFill>
                  <a:srgbClr val="00B050"/>
                </a:solidFill>
                <a:ea typeface="MS Mincho" pitchFamily="49" charset="-128"/>
              </a:rPr>
              <a:t>hope</a:t>
            </a:r>
            <a:r>
              <a:rPr lang="en-US" altLang="en-US" sz="2400" dirty="0">
                <a:ea typeface="MS Mincho" pitchFamily="49" charset="-128"/>
              </a:rPr>
              <a:t>.”</a:t>
            </a:r>
          </a:p>
        </p:txBody>
      </p:sp>
      <p:sp>
        <p:nvSpPr>
          <p:cNvPr id="7" name="Text Box 2">
            <a:extLst>
              <a:ext uri="{FF2B5EF4-FFF2-40B4-BE49-F238E27FC236}">
                <a16:creationId xmlns:a16="http://schemas.microsoft.com/office/drawing/2014/main" id="{54A48ACC-0BD2-4FF8-8454-EE086FDF6B9B}"/>
              </a:ext>
            </a:extLst>
          </p:cNvPr>
          <p:cNvSpPr txBox="1">
            <a:spLocks noChangeArrowheads="1"/>
          </p:cNvSpPr>
          <p:nvPr/>
        </p:nvSpPr>
        <p:spPr bwMode="auto">
          <a:xfrm>
            <a:off x="1" y="-34925"/>
            <a:ext cx="12192000" cy="707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4000" dirty="0">
                <a:solidFill>
                  <a:srgbClr val="00FF00"/>
                </a:solidFill>
                <a:latin typeface="+mn-lt"/>
                <a:ea typeface="MS Mincho" pitchFamily="49" charset="-128"/>
              </a:rPr>
              <a:t>Faith and Hope, Divine Attributes of the Soul</a:t>
            </a:r>
          </a:p>
        </p:txBody>
      </p:sp>
      <p:grpSp>
        <p:nvGrpSpPr>
          <p:cNvPr id="8" name="Group 23">
            <a:extLst>
              <a:ext uri="{FF2B5EF4-FFF2-40B4-BE49-F238E27FC236}">
                <a16:creationId xmlns:a16="http://schemas.microsoft.com/office/drawing/2014/main" id="{534D3ACA-14F1-42F3-9769-D3B34CE6132F}"/>
              </a:ext>
            </a:extLst>
          </p:cNvPr>
          <p:cNvGrpSpPr>
            <a:grpSpLocks/>
          </p:cNvGrpSpPr>
          <p:nvPr/>
        </p:nvGrpSpPr>
        <p:grpSpPr bwMode="auto">
          <a:xfrm>
            <a:off x="6343588" y="1143000"/>
            <a:ext cx="5696012" cy="4928175"/>
            <a:chOff x="4189351" y="1143000"/>
            <a:chExt cx="5696012" cy="4928175"/>
          </a:xfrm>
        </p:grpSpPr>
        <p:grpSp>
          <p:nvGrpSpPr>
            <p:cNvPr id="9" name="Group 43">
              <a:extLst>
                <a:ext uri="{FF2B5EF4-FFF2-40B4-BE49-F238E27FC236}">
                  <a16:creationId xmlns:a16="http://schemas.microsoft.com/office/drawing/2014/main" id="{D653E744-1908-4913-BB8C-8AD7D557C53D}"/>
                </a:ext>
              </a:extLst>
            </p:cNvPr>
            <p:cNvGrpSpPr>
              <a:grpSpLocks/>
            </p:cNvGrpSpPr>
            <p:nvPr/>
          </p:nvGrpSpPr>
          <p:grpSpPr bwMode="auto">
            <a:xfrm>
              <a:off x="4641080" y="1143000"/>
              <a:ext cx="4538615" cy="4081939"/>
              <a:chOff x="4640680" y="50165"/>
              <a:chExt cx="4539868" cy="4082238"/>
            </a:xfrm>
          </p:grpSpPr>
          <p:sp>
            <p:nvSpPr>
              <p:cNvPr id="12" name="TextBox 11">
                <a:extLst>
                  <a:ext uri="{FF2B5EF4-FFF2-40B4-BE49-F238E27FC236}">
                    <a16:creationId xmlns:a16="http://schemas.microsoft.com/office/drawing/2014/main" id="{825336F9-9F08-41E7-A4C1-FA84D30265EB}"/>
                  </a:ext>
                </a:extLst>
              </p:cNvPr>
              <p:cNvSpPr txBox="1"/>
              <p:nvPr/>
            </p:nvSpPr>
            <p:spPr>
              <a:xfrm>
                <a:off x="4640680" y="50165"/>
                <a:ext cx="4539868" cy="769497"/>
              </a:xfrm>
              <a:prstGeom prst="rect">
                <a:avLst/>
              </a:prstGeom>
              <a:noFill/>
            </p:spPr>
            <p:txBody>
              <a:bodyPr wrap="none">
                <a:spAutoFit/>
              </a:bodyPr>
              <a:lstStyle/>
              <a:p>
                <a:pPr algn="ctr" eaLnBrk="1" fontAlgn="auto" hangingPunct="1">
                  <a:spcBef>
                    <a:spcPts val="0"/>
                  </a:spcBef>
                  <a:spcAft>
                    <a:spcPts val="0"/>
                  </a:spcAft>
                  <a:defRPr/>
                </a:pPr>
                <a:r>
                  <a:rPr lang="en-US" sz="3200" b="1" spc="400" dirty="0">
                    <a:latin typeface="+mn-lt"/>
                    <a:cs typeface="+mn-cs"/>
                  </a:rPr>
                  <a:t>OUR SPIRITUAL DNA</a:t>
                </a:r>
              </a:p>
              <a:p>
                <a:pPr algn="ctr" eaLnBrk="1" fontAlgn="auto" hangingPunct="1">
                  <a:spcBef>
                    <a:spcPts val="0"/>
                  </a:spcBef>
                  <a:spcAft>
                    <a:spcPts val="0"/>
                  </a:spcAft>
                  <a:defRPr/>
                </a:pPr>
                <a:r>
                  <a:rPr lang="en-US" sz="1200" b="1" spc="400" dirty="0">
                    <a:latin typeface="+mn-lt"/>
                    <a:cs typeface="+mn-cs"/>
                  </a:rPr>
                  <a:t>Divine Attributes of the Soul</a:t>
                </a:r>
              </a:p>
            </p:txBody>
          </p:sp>
          <p:grpSp>
            <p:nvGrpSpPr>
              <p:cNvPr id="13" name="Group 34">
                <a:extLst>
                  <a:ext uri="{FF2B5EF4-FFF2-40B4-BE49-F238E27FC236}">
                    <a16:creationId xmlns:a16="http://schemas.microsoft.com/office/drawing/2014/main" id="{C2F1EBD7-E391-4FC5-A755-B79AD3AA1A21}"/>
                  </a:ext>
                </a:extLst>
              </p:cNvPr>
              <p:cNvGrpSpPr>
                <a:grpSpLocks/>
              </p:cNvGrpSpPr>
              <p:nvPr/>
            </p:nvGrpSpPr>
            <p:grpSpPr bwMode="auto">
              <a:xfrm>
                <a:off x="5015537" y="888427"/>
                <a:ext cx="3709907" cy="3243976"/>
                <a:chOff x="2726225" y="3103666"/>
                <a:chExt cx="3709907" cy="3243976"/>
              </a:xfrm>
            </p:grpSpPr>
            <p:grpSp>
              <p:nvGrpSpPr>
                <p:cNvPr id="14" name="Group 58">
                  <a:extLst>
                    <a:ext uri="{FF2B5EF4-FFF2-40B4-BE49-F238E27FC236}">
                      <a16:creationId xmlns:a16="http://schemas.microsoft.com/office/drawing/2014/main" id="{D1A5EC97-E9EA-41B2-B0ED-4749059FAFD9}"/>
                    </a:ext>
                  </a:extLst>
                </p:cNvPr>
                <p:cNvGrpSpPr>
                  <a:grpSpLocks/>
                </p:cNvGrpSpPr>
                <p:nvPr/>
              </p:nvGrpSpPr>
              <p:grpSpPr bwMode="auto">
                <a:xfrm>
                  <a:off x="3834633" y="3103666"/>
                  <a:ext cx="1487542" cy="3243976"/>
                  <a:chOff x="6052313" y="3250086"/>
                  <a:chExt cx="1487542" cy="3243976"/>
                </a:xfrm>
              </p:grpSpPr>
              <p:pic>
                <p:nvPicPr>
                  <p:cNvPr id="23" name="Picture 1">
                    <a:extLst>
                      <a:ext uri="{FF2B5EF4-FFF2-40B4-BE49-F238E27FC236}">
                        <a16:creationId xmlns:a16="http://schemas.microsoft.com/office/drawing/2014/main" id="{83678F13-DEA0-47F3-81B4-B1B23533CF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3429000"/>
                    <a:ext cx="914400" cy="2893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Box 56">
                    <a:extLst>
                      <a:ext uri="{FF2B5EF4-FFF2-40B4-BE49-F238E27FC236}">
                        <a16:creationId xmlns:a16="http://schemas.microsoft.com/office/drawing/2014/main" id="{E95F8E57-A675-49B9-9BC6-DCCB5EEAC56B}"/>
                      </a:ext>
                    </a:extLst>
                  </p:cNvPr>
                  <p:cNvSpPr txBox="1">
                    <a:spLocks noChangeArrowheads="1"/>
                  </p:cNvSpPr>
                  <p:nvPr/>
                </p:nvSpPr>
                <p:spPr bwMode="auto">
                  <a:xfrm>
                    <a:off x="6491972" y="5970804"/>
                    <a:ext cx="1047883" cy="523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b="1" dirty="0">
                        <a:solidFill>
                          <a:schemeClr val="tx2">
                            <a:lumMod val="60000"/>
                            <a:lumOff val="40000"/>
                          </a:schemeClr>
                        </a:solidFill>
                      </a:rPr>
                      <a:t>FAITH</a:t>
                    </a:r>
                  </a:p>
                </p:txBody>
              </p:sp>
              <p:sp>
                <p:nvSpPr>
                  <p:cNvPr id="25" name="TextBox 57">
                    <a:extLst>
                      <a:ext uri="{FF2B5EF4-FFF2-40B4-BE49-F238E27FC236}">
                        <a16:creationId xmlns:a16="http://schemas.microsoft.com/office/drawing/2014/main" id="{3F139206-5EE9-447B-9C9F-FD330186DBA4}"/>
                      </a:ext>
                    </a:extLst>
                  </p:cNvPr>
                  <p:cNvSpPr txBox="1">
                    <a:spLocks noChangeArrowheads="1"/>
                  </p:cNvSpPr>
                  <p:nvPr/>
                </p:nvSpPr>
                <p:spPr bwMode="auto">
                  <a:xfrm>
                    <a:off x="6052313" y="3250086"/>
                    <a:ext cx="1018509" cy="523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b="1" dirty="0">
                        <a:solidFill>
                          <a:srgbClr val="00B050"/>
                        </a:solidFill>
                      </a:rPr>
                      <a:t>HOPE</a:t>
                    </a:r>
                  </a:p>
                </p:txBody>
              </p:sp>
            </p:grpSp>
            <p:sp>
              <p:nvSpPr>
                <p:cNvPr id="15" name="TextBox 14">
                  <a:extLst>
                    <a:ext uri="{FF2B5EF4-FFF2-40B4-BE49-F238E27FC236}">
                      <a16:creationId xmlns:a16="http://schemas.microsoft.com/office/drawing/2014/main" id="{A10566C1-EC93-4657-81F2-D1666DF50D33}"/>
                    </a:ext>
                  </a:extLst>
                </p:cNvPr>
                <p:cNvSpPr txBox="1">
                  <a:spLocks noChangeArrowheads="1"/>
                </p:cNvSpPr>
                <p:nvPr/>
              </p:nvSpPr>
              <p:spPr bwMode="auto">
                <a:xfrm>
                  <a:off x="2726225" y="3604114"/>
                  <a:ext cx="1280447" cy="523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400" b="1" dirty="0">
                      <a:solidFill>
                        <a:srgbClr val="00B050"/>
                      </a:solidFill>
                    </a:rPr>
                    <a:t>FUTURE</a:t>
                  </a:r>
                </a:p>
                <a:p>
                  <a:pPr algn="ctr" eaLnBrk="1" hangingPunct="1">
                    <a:spcBef>
                      <a:spcPct val="0"/>
                    </a:spcBef>
                    <a:buFontTx/>
                    <a:buNone/>
                  </a:pPr>
                  <a:r>
                    <a:rPr lang="en-US" altLang="en-US" sz="1400" b="1" dirty="0">
                      <a:solidFill>
                        <a:srgbClr val="00B050"/>
                      </a:solidFill>
                    </a:rPr>
                    <a:t>EXPECTATIONS</a:t>
                  </a:r>
                </a:p>
              </p:txBody>
            </p:sp>
            <p:sp>
              <p:nvSpPr>
                <p:cNvPr id="16" name="TextBox 15">
                  <a:extLst>
                    <a:ext uri="{FF2B5EF4-FFF2-40B4-BE49-F238E27FC236}">
                      <a16:creationId xmlns:a16="http://schemas.microsoft.com/office/drawing/2014/main" id="{DFC4C729-7BB4-4781-ACAA-D154AFAD031A}"/>
                    </a:ext>
                  </a:extLst>
                </p:cNvPr>
                <p:cNvSpPr txBox="1">
                  <a:spLocks noChangeArrowheads="1"/>
                </p:cNvSpPr>
                <p:nvPr/>
              </p:nvSpPr>
              <p:spPr bwMode="auto">
                <a:xfrm>
                  <a:off x="5006425" y="5463794"/>
                  <a:ext cx="1280447" cy="523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400" b="1" dirty="0">
                      <a:solidFill>
                        <a:srgbClr val="00B050"/>
                      </a:solidFill>
                    </a:rPr>
                    <a:t>FUTURE</a:t>
                  </a:r>
                </a:p>
                <a:p>
                  <a:pPr algn="ctr" eaLnBrk="1" hangingPunct="1">
                    <a:spcBef>
                      <a:spcPct val="0"/>
                    </a:spcBef>
                    <a:buFontTx/>
                    <a:buNone/>
                  </a:pPr>
                  <a:r>
                    <a:rPr lang="en-US" altLang="en-US" sz="1400" b="1" dirty="0">
                      <a:solidFill>
                        <a:srgbClr val="00B050"/>
                      </a:solidFill>
                    </a:rPr>
                    <a:t>EXPECTATIONS</a:t>
                  </a:r>
                </a:p>
              </p:txBody>
            </p:sp>
            <p:sp>
              <p:nvSpPr>
                <p:cNvPr id="17" name="TextBox 16">
                  <a:extLst>
                    <a:ext uri="{FF2B5EF4-FFF2-40B4-BE49-F238E27FC236}">
                      <a16:creationId xmlns:a16="http://schemas.microsoft.com/office/drawing/2014/main" id="{DF304657-BA81-4F2B-A960-0728204DF0BF}"/>
                    </a:ext>
                  </a:extLst>
                </p:cNvPr>
                <p:cNvSpPr txBox="1">
                  <a:spLocks noChangeArrowheads="1"/>
                </p:cNvSpPr>
                <p:nvPr/>
              </p:nvSpPr>
              <p:spPr bwMode="auto">
                <a:xfrm>
                  <a:off x="2792099" y="4884760"/>
                  <a:ext cx="1280447" cy="523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400" b="1" dirty="0">
                      <a:solidFill>
                        <a:srgbClr val="00B050"/>
                      </a:solidFill>
                    </a:rPr>
                    <a:t>FUTURE</a:t>
                  </a:r>
                </a:p>
                <a:p>
                  <a:pPr algn="ctr" eaLnBrk="1" hangingPunct="1">
                    <a:spcBef>
                      <a:spcPct val="0"/>
                    </a:spcBef>
                    <a:buFontTx/>
                    <a:buNone/>
                  </a:pPr>
                  <a:r>
                    <a:rPr lang="en-US" altLang="en-US" sz="1400" b="1" dirty="0">
                      <a:solidFill>
                        <a:srgbClr val="00B050"/>
                      </a:solidFill>
                    </a:rPr>
                    <a:t>EXPECTATIONS</a:t>
                  </a:r>
                </a:p>
              </p:txBody>
            </p:sp>
            <p:sp>
              <p:nvSpPr>
                <p:cNvPr id="18" name="TextBox 17">
                  <a:extLst>
                    <a:ext uri="{FF2B5EF4-FFF2-40B4-BE49-F238E27FC236}">
                      <a16:creationId xmlns:a16="http://schemas.microsoft.com/office/drawing/2014/main" id="{D59ACEBE-7079-40DD-9504-45E54A1AE027}"/>
                    </a:ext>
                  </a:extLst>
                </p:cNvPr>
                <p:cNvSpPr txBox="1">
                  <a:spLocks noChangeArrowheads="1"/>
                </p:cNvSpPr>
                <p:nvPr/>
              </p:nvSpPr>
              <p:spPr bwMode="auto">
                <a:xfrm>
                  <a:off x="4991530" y="4275066"/>
                  <a:ext cx="1280447" cy="523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400" b="1" dirty="0">
                      <a:solidFill>
                        <a:srgbClr val="00B050"/>
                      </a:solidFill>
                    </a:rPr>
                    <a:t>FUTURE</a:t>
                  </a:r>
                </a:p>
                <a:p>
                  <a:pPr algn="ctr" eaLnBrk="1" hangingPunct="1">
                    <a:spcBef>
                      <a:spcPct val="0"/>
                    </a:spcBef>
                    <a:buFontTx/>
                    <a:buNone/>
                  </a:pPr>
                  <a:r>
                    <a:rPr lang="en-US" altLang="en-US" sz="1400" b="1" dirty="0">
                      <a:solidFill>
                        <a:srgbClr val="00B050"/>
                      </a:solidFill>
                    </a:rPr>
                    <a:t>EXPECTATIONS</a:t>
                  </a:r>
                </a:p>
              </p:txBody>
            </p:sp>
            <p:sp>
              <p:nvSpPr>
                <p:cNvPr id="19" name="TextBox 18">
                  <a:extLst>
                    <a:ext uri="{FF2B5EF4-FFF2-40B4-BE49-F238E27FC236}">
                      <a16:creationId xmlns:a16="http://schemas.microsoft.com/office/drawing/2014/main" id="{9B6A7010-16C2-4C5C-AAAB-D13C7D358046}"/>
                    </a:ext>
                  </a:extLst>
                </p:cNvPr>
                <p:cNvSpPr txBox="1">
                  <a:spLocks noChangeArrowheads="1"/>
                </p:cNvSpPr>
                <p:nvPr/>
              </p:nvSpPr>
              <p:spPr bwMode="auto">
                <a:xfrm>
                  <a:off x="2975245" y="5541716"/>
                  <a:ext cx="1175519" cy="523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400" b="1" dirty="0">
                      <a:solidFill>
                        <a:schemeClr val="tx2">
                          <a:lumMod val="60000"/>
                          <a:lumOff val="40000"/>
                        </a:schemeClr>
                      </a:solidFill>
                    </a:rPr>
                    <a:t>PAST</a:t>
                  </a:r>
                </a:p>
                <a:p>
                  <a:pPr algn="ctr" eaLnBrk="1" hangingPunct="1">
                    <a:spcBef>
                      <a:spcPct val="0"/>
                    </a:spcBef>
                    <a:buFontTx/>
                    <a:buNone/>
                  </a:pPr>
                  <a:r>
                    <a:rPr lang="en-US" altLang="en-US" sz="1400" b="1" dirty="0">
                      <a:solidFill>
                        <a:schemeClr val="tx2">
                          <a:lumMod val="60000"/>
                          <a:lumOff val="40000"/>
                        </a:schemeClr>
                      </a:solidFill>
                    </a:rPr>
                    <a:t>ASSURANCES</a:t>
                  </a:r>
                </a:p>
              </p:txBody>
            </p:sp>
            <p:sp>
              <p:nvSpPr>
                <p:cNvPr id="20" name="TextBox 19">
                  <a:extLst>
                    <a:ext uri="{FF2B5EF4-FFF2-40B4-BE49-F238E27FC236}">
                      <a16:creationId xmlns:a16="http://schemas.microsoft.com/office/drawing/2014/main" id="{CA97A658-AB21-406F-A9CE-5A218D8D06DD}"/>
                    </a:ext>
                  </a:extLst>
                </p:cNvPr>
                <p:cNvSpPr txBox="1">
                  <a:spLocks noChangeArrowheads="1"/>
                </p:cNvSpPr>
                <p:nvPr/>
              </p:nvSpPr>
              <p:spPr bwMode="auto">
                <a:xfrm>
                  <a:off x="3019089" y="4242986"/>
                  <a:ext cx="1175519" cy="523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400" b="1" dirty="0">
                      <a:solidFill>
                        <a:schemeClr val="tx2">
                          <a:lumMod val="60000"/>
                          <a:lumOff val="40000"/>
                        </a:schemeClr>
                      </a:solidFill>
                    </a:rPr>
                    <a:t>PAST</a:t>
                  </a:r>
                </a:p>
                <a:p>
                  <a:pPr algn="ctr" eaLnBrk="1" hangingPunct="1">
                    <a:spcBef>
                      <a:spcPct val="0"/>
                    </a:spcBef>
                    <a:buFontTx/>
                    <a:buNone/>
                  </a:pPr>
                  <a:r>
                    <a:rPr lang="en-US" altLang="en-US" sz="1400" b="1" dirty="0">
                      <a:solidFill>
                        <a:schemeClr val="tx2">
                          <a:lumMod val="60000"/>
                          <a:lumOff val="40000"/>
                        </a:schemeClr>
                      </a:solidFill>
                    </a:rPr>
                    <a:t>ASSURANCES</a:t>
                  </a:r>
                </a:p>
              </p:txBody>
            </p:sp>
            <p:sp>
              <p:nvSpPr>
                <p:cNvPr id="21" name="TextBox 20">
                  <a:extLst>
                    <a:ext uri="{FF2B5EF4-FFF2-40B4-BE49-F238E27FC236}">
                      <a16:creationId xmlns:a16="http://schemas.microsoft.com/office/drawing/2014/main" id="{8042B2C8-A7ED-43B5-9CCC-1DA44A7F54C5}"/>
                    </a:ext>
                  </a:extLst>
                </p:cNvPr>
                <p:cNvSpPr txBox="1">
                  <a:spLocks noChangeArrowheads="1"/>
                </p:cNvSpPr>
                <p:nvPr/>
              </p:nvSpPr>
              <p:spPr bwMode="auto">
                <a:xfrm>
                  <a:off x="5114236" y="3630515"/>
                  <a:ext cx="1175519" cy="523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400" b="1" dirty="0">
                      <a:solidFill>
                        <a:schemeClr val="tx2">
                          <a:lumMod val="60000"/>
                          <a:lumOff val="40000"/>
                        </a:schemeClr>
                      </a:solidFill>
                    </a:rPr>
                    <a:t>PAST </a:t>
                  </a:r>
                </a:p>
                <a:p>
                  <a:pPr algn="ctr" eaLnBrk="1" hangingPunct="1">
                    <a:spcBef>
                      <a:spcPct val="0"/>
                    </a:spcBef>
                    <a:buFontTx/>
                    <a:buNone/>
                  </a:pPr>
                  <a:r>
                    <a:rPr lang="en-US" altLang="en-US" sz="1400" b="1" dirty="0">
                      <a:solidFill>
                        <a:schemeClr val="tx2">
                          <a:lumMod val="60000"/>
                          <a:lumOff val="40000"/>
                        </a:schemeClr>
                      </a:solidFill>
                    </a:rPr>
                    <a:t>ASSURANCES</a:t>
                  </a:r>
                </a:p>
              </p:txBody>
            </p:sp>
            <p:sp>
              <p:nvSpPr>
                <p:cNvPr id="22" name="TextBox 21">
                  <a:extLst>
                    <a:ext uri="{FF2B5EF4-FFF2-40B4-BE49-F238E27FC236}">
                      <a16:creationId xmlns:a16="http://schemas.microsoft.com/office/drawing/2014/main" id="{64250EDC-638E-4E4A-9541-90AF6C8A0314}"/>
                    </a:ext>
                  </a:extLst>
                </p:cNvPr>
                <p:cNvSpPr txBox="1">
                  <a:spLocks noChangeArrowheads="1"/>
                </p:cNvSpPr>
                <p:nvPr/>
              </p:nvSpPr>
              <p:spPr bwMode="auto">
                <a:xfrm>
                  <a:off x="5050563" y="4884760"/>
                  <a:ext cx="1385569" cy="523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400" b="1" dirty="0">
                      <a:solidFill>
                        <a:schemeClr val="tx2">
                          <a:lumMod val="60000"/>
                          <a:lumOff val="40000"/>
                        </a:schemeClr>
                      </a:solidFill>
                    </a:rPr>
                    <a:t>PAST</a:t>
                  </a:r>
                </a:p>
                <a:p>
                  <a:pPr algn="ctr" eaLnBrk="1" hangingPunct="1">
                    <a:spcBef>
                      <a:spcPct val="0"/>
                    </a:spcBef>
                    <a:buFontTx/>
                    <a:buNone/>
                  </a:pPr>
                  <a:r>
                    <a:rPr lang="en-US" altLang="en-US" sz="1400" b="1" dirty="0">
                      <a:solidFill>
                        <a:schemeClr val="tx2">
                          <a:lumMod val="60000"/>
                          <a:lumOff val="40000"/>
                        </a:schemeClr>
                      </a:solidFill>
                    </a:rPr>
                    <a:t>ASSURARANCES</a:t>
                  </a:r>
                </a:p>
              </p:txBody>
            </p:sp>
          </p:grpSp>
        </p:grpSp>
        <p:sp>
          <p:nvSpPr>
            <p:cNvPr id="11" name="Rectangle 7">
              <a:extLst>
                <a:ext uri="{FF2B5EF4-FFF2-40B4-BE49-F238E27FC236}">
                  <a16:creationId xmlns:a16="http://schemas.microsoft.com/office/drawing/2014/main" id="{9EF0CEE0-AFC8-43F9-AEF7-A442008E946D}"/>
                </a:ext>
              </a:extLst>
            </p:cNvPr>
            <p:cNvSpPr>
              <a:spLocks noChangeArrowheads="1"/>
            </p:cNvSpPr>
            <p:nvPr/>
          </p:nvSpPr>
          <p:spPr bwMode="auto">
            <a:xfrm>
              <a:off x="4189351" y="5486400"/>
              <a:ext cx="569601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600" b="1" dirty="0">
                  <a:ea typeface="MS Mincho" pitchFamily="49" charset="-128"/>
                </a:rPr>
                <a:t>No past assurances </a:t>
              </a:r>
              <a:r>
                <a:rPr lang="en-US" altLang="en-US" sz="1600" b="1" dirty="0">
                  <a:solidFill>
                    <a:schemeClr val="tx2">
                      <a:lumMod val="60000"/>
                      <a:lumOff val="40000"/>
                    </a:schemeClr>
                  </a:solidFill>
                  <a:ea typeface="MS Mincho" pitchFamily="49" charset="-128"/>
                </a:rPr>
                <a:t>(FAITH) </a:t>
              </a:r>
              <a:r>
                <a:rPr lang="en-US" altLang="en-US" sz="1600" b="1" dirty="0">
                  <a:ea typeface="MS Mincho" pitchFamily="49" charset="-128"/>
                </a:rPr>
                <a:t>without future expectations </a:t>
              </a:r>
              <a:r>
                <a:rPr lang="en-US" altLang="en-US" sz="1600" b="1" dirty="0">
                  <a:solidFill>
                    <a:srgbClr val="00B050"/>
                  </a:solidFill>
                  <a:ea typeface="MS Mincho" pitchFamily="49" charset="-128"/>
                </a:rPr>
                <a:t>(HOPE)</a:t>
              </a:r>
              <a:r>
                <a:rPr lang="en-US" altLang="en-US" sz="1600" b="1" dirty="0">
                  <a:ea typeface="MS Mincho" pitchFamily="49" charset="-128"/>
                </a:rPr>
                <a:t>…</a:t>
              </a:r>
            </a:p>
            <a:p>
              <a:pPr eaLnBrk="1" hangingPunct="1">
                <a:spcBef>
                  <a:spcPct val="0"/>
                </a:spcBef>
                <a:buFontTx/>
                <a:buNone/>
              </a:pPr>
              <a:r>
                <a:rPr lang="en-US" altLang="en-US" sz="1600" b="1" dirty="0">
                  <a:ea typeface="MS Mincho" pitchFamily="49" charset="-128"/>
                </a:rPr>
                <a:t>No future expectations </a:t>
              </a:r>
              <a:r>
                <a:rPr lang="en-US" altLang="en-US" sz="1600" b="1" dirty="0">
                  <a:solidFill>
                    <a:srgbClr val="00B050"/>
                  </a:solidFill>
                  <a:ea typeface="MS Mincho" pitchFamily="49" charset="-128"/>
                </a:rPr>
                <a:t>(HOPE) </a:t>
              </a:r>
              <a:r>
                <a:rPr lang="en-US" altLang="en-US" sz="1600" b="1" dirty="0">
                  <a:ea typeface="MS Mincho" pitchFamily="49" charset="-128"/>
                </a:rPr>
                <a:t>without past assurances </a:t>
              </a:r>
              <a:r>
                <a:rPr lang="en-US" altLang="en-US" sz="1600" b="1" dirty="0">
                  <a:solidFill>
                    <a:schemeClr val="tx2">
                      <a:lumMod val="60000"/>
                      <a:lumOff val="40000"/>
                    </a:schemeClr>
                  </a:solidFill>
                  <a:ea typeface="MS Mincho" pitchFamily="49" charset="-128"/>
                </a:rPr>
                <a:t>(FAITH)</a:t>
              </a:r>
              <a:r>
                <a:rPr lang="en-US" altLang="en-US" sz="1600" b="1" dirty="0">
                  <a:ea typeface="MS Mincho" pitchFamily="49" charset="-128"/>
                </a:rPr>
                <a:t>…</a:t>
              </a:r>
            </a:p>
          </p:txBody>
        </p:sp>
      </p:grpSp>
    </p:spTree>
    <p:extLst>
      <p:ext uri="{BB962C8B-B14F-4D97-AF65-F5344CB8AC3E}">
        <p14:creationId xmlns:p14="http://schemas.microsoft.com/office/powerpoint/2010/main" val="212516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Box 53">
            <a:extLst>
              <a:ext uri="{FF2B5EF4-FFF2-40B4-BE49-F238E27FC236}">
                <a16:creationId xmlns:a16="http://schemas.microsoft.com/office/drawing/2014/main" id="{63CE6A2F-32AC-4012-B567-0A3DDBC46746}"/>
              </a:ext>
            </a:extLst>
          </p:cNvPr>
          <p:cNvSpPr txBox="1"/>
          <p:nvPr/>
        </p:nvSpPr>
        <p:spPr>
          <a:xfrm>
            <a:off x="-38100" y="-28921"/>
            <a:ext cx="12268200" cy="6886921"/>
          </a:xfrm>
          <a:prstGeom prst="rect">
            <a:avLst/>
          </a:prstGeom>
          <a:solidFill>
            <a:schemeClr val="bg1"/>
          </a:solidFill>
        </p:spPr>
        <p:txBody>
          <a:bodyPr wrap="square" lIns="0" tIns="0" rIns="0" bIns="0" rtlCol="0">
            <a:spAutoFit/>
          </a:bodyPr>
          <a:lstStyle/>
          <a:p>
            <a:pPr algn="ctr"/>
            <a:endParaRPr lang="en-US" sz="2000" spc="300" dirty="0"/>
          </a:p>
        </p:txBody>
      </p:sp>
      <p:pic>
        <p:nvPicPr>
          <p:cNvPr id="1032" name="Picture 8" descr="Image result for pennies pictures">
            <a:extLst>
              <a:ext uri="{FF2B5EF4-FFF2-40B4-BE49-F238E27FC236}">
                <a16:creationId xmlns:a16="http://schemas.microsoft.com/office/drawing/2014/main" id="{2A74FA3F-A3BE-4F72-A055-7300FE2D88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2711" y="5862912"/>
            <a:ext cx="1448822" cy="96063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B3D18D24-EB0F-447B-BDBC-2A986DE3FE22}"/>
              </a:ext>
            </a:extLst>
          </p:cNvPr>
          <p:cNvPicPr>
            <a:picLocks noChangeAspect="1"/>
          </p:cNvPicPr>
          <p:nvPr/>
        </p:nvPicPr>
        <p:blipFill>
          <a:blip r:embed="rId4"/>
          <a:stretch>
            <a:fillRect/>
          </a:stretch>
        </p:blipFill>
        <p:spPr>
          <a:xfrm>
            <a:off x="-55407" y="-41534"/>
            <a:ext cx="2570007" cy="2784734"/>
          </a:xfrm>
          <a:prstGeom prst="rect">
            <a:avLst/>
          </a:prstGeom>
        </p:spPr>
      </p:pic>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a:xfrm>
            <a:off x="0" y="6553200"/>
            <a:ext cx="1828800" cy="228599"/>
          </a:xfrm>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a:xfrm>
            <a:off x="11684000" y="6629400"/>
            <a:ext cx="508000" cy="168275"/>
          </a:xfrm>
        </p:spPr>
        <p:txBody>
          <a:bodyPr/>
          <a:lstStyle/>
          <a:p>
            <a:pPr>
              <a:defRPr/>
            </a:pPr>
            <a:fld id="{53429DF0-9955-4B60-96E2-2201DF02E17C}" type="slidenum">
              <a:rPr lang="en-US" altLang="en-US" smtClean="0"/>
              <a:pPr>
                <a:defRPr/>
              </a:pPr>
              <a:t>8</a:t>
            </a:fld>
            <a:endParaRPr lang="en-US" altLang="en-US" dirty="0"/>
          </a:p>
        </p:txBody>
      </p:sp>
      <p:sp>
        <p:nvSpPr>
          <p:cNvPr id="11" name="TextBox 10">
            <a:extLst>
              <a:ext uri="{FF2B5EF4-FFF2-40B4-BE49-F238E27FC236}">
                <a16:creationId xmlns:a16="http://schemas.microsoft.com/office/drawing/2014/main" id="{A09A1EAA-FDA7-4832-AC20-52B509F7C806}"/>
              </a:ext>
            </a:extLst>
          </p:cNvPr>
          <p:cNvSpPr txBox="1"/>
          <p:nvPr/>
        </p:nvSpPr>
        <p:spPr>
          <a:xfrm>
            <a:off x="6172200" y="1839729"/>
            <a:ext cx="5964717" cy="646331"/>
          </a:xfrm>
          <a:prstGeom prst="rect">
            <a:avLst/>
          </a:prstGeom>
          <a:noFill/>
        </p:spPr>
        <p:txBody>
          <a:bodyPr wrap="square">
            <a:spAutoFit/>
          </a:bodyPr>
          <a:lstStyle/>
          <a:p>
            <a:pPr eaLnBrk="1" hangingPunct="1">
              <a:defRPr/>
            </a:pPr>
            <a:r>
              <a:rPr lang="en-US" b="1" dirty="0">
                <a:latin typeface="+mn-lt"/>
                <a:cs typeface="Arial" charset="0"/>
              </a:rPr>
              <a:t>Hope:</a:t>
            </a:r>
            <a:r>
              <a:rPr lang="en-US" dirty="0">
                <a:latin typeface="+mn-lt"/>
                <a:cs typeface="Arial" charset="0"/>
              </a:rPr>
              <a:t> An attainable desire. To look forward with confidence or expectation. An active desire based on positive evidence.</a:t>
            </a:r>
          </a:p>
        </p:txBody>
      </p:sp>
      <p:pic>
        <p:nvPicPr>
          <p:cNvPr id="4" name="Picture 3">
            <a:extLst>
              <a:ext uri="{FF2B5EF4-FFF2-40B4-BE49-F238E27FC236}">
                <a16:creationId xmlns:a16="http://schemas.microsoft.com/office/drawing/2014/main" id="{5B439228-6E77-49BE-ABA4-739842161683}"/>
              </a:ext>
            </a:extLst>
          </p:cNvPr>
          <p:cNvPicPr>
            <a:picLocks noChangeAspect="1"/>
          </p:cNvPicPr>
          <p:nvPr/>
        </p:nvPicPr>
        <p:blipFill>
          <a:blip r:embed="rId5"/>
          <a:stretch>
            <a:fillRect/>
          </a:stretch>
        </p:blipFill>
        <p:spPr>
          <a:xfrm>
            <a:off x="9286272" y="-7246"/>
            <a:ext cx="2943828" cy="1836046"/>
          </a:xfrm>
          <a:prstGeom prst="rect">
            <a:avLst/>
          </a:prstGeom>
        </p:spPr>
      </p:pic>
      <p:sp>
        <p:nvSpPr>
          <p:cNvPr id="13" name="Text Box 2">
            <a:extLst>
              <a:ext uri="{FF2B5EF4-FFF2-40B4-BE49-F238E27FC236}">
                <a16:creationId xmlns:a16="http://schemas.microsoft.com/office/drawing/2014/main" id="{88AE2FA8-F9F9-4B1B-A960-1363EA145AF2}"/>
              </a:ext>
            </a:extLst>
          </p:cNvPr>
          <p:cNvSpPr txBox="1">
            <a:spLocks noChangeArrowheads="1"/>
          </p:cNvSpPr>
          <p:nvPr/>
        </p:nvSpPr>
        <p:spPr bwMode="auto">
          <a:xfrm>
            <a:off x="2667000" y="-28921"/>
            <a:ext cx="3090690" cy="707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4000" dirty="0">
                <a:solidFill>
                  <a:srgbClr val="FF0000"/>
                </a:solidFill>
                <a:latin typeface="+mn-lt"/>
                <a:ea typeface="MS Mincho" pitchFamily="49" charset="-128"/>
              </a:rPr>
              <a:t>FALSE HOPE</a:t>
            </a:r>
          </a:p>
        </p:txBody>
      </p:sp>
      <p:sp>
        <p:nvSpPr>
          <p:cNvPr id="15" name="Text Box 2">
            <a:extLst>
              <a:ext uri="{FF2B5EF4-FFF2-40B4-BE49-F238E27FC236}">
                <a16:creationId xmlns:a16="http://schemas.microsoft.com/office/drawing/2014/main" id="{6D28250E-22F9-490F-949D-0C9B065C9FE9}"/>
              </a:ext>
            </a:extLst>
          </p:cNvPr>
          <p:cNvSpPr txBox="1">
            <a:spLocks noChangeArrowheads="1"/>
          </p:cNvSpPr>
          <p:nvPr/>
        </p:nvSpPr>
        <p:spPr bwMode="auto">
          <a:xfrm>
            <a:off x="6434312" y="-22074"/>
            <a:ext cx="2991750" cy="707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4000" dirty="0">
                <a:solidFill>
                  <a:srgbClr val="00B050"/>
                </a:solidFill>
                <a:latin typeface="+mn-lt"/>
                <a:ea typeface="MS Mincho" pitchFamily="49" charset="-128"/>
              </a:rPr>
              <a:t>TRUE HOPE</a:t>
            </a:r>
          </a:p>
        </p:txBody>
      </p:sp>
      <p:sp>
        <p:nvSpPr>
          <p:cNvPr id="16" name="TextBox 15">
            <a:extLst>
              <a:ext uri="{FF2B5EF4-FFF2-40B4-BE49-F238E27FC236}">
                <a16:creationId xmlns:a16="http://schemas.microsoft.com/office/drawing/2014/main" id="{B8DB77E9-0B22-4675-B5CA-F49A738BEF63}"/>
              </a:ext>
            </a:extLst>
          </p:cNvPr>
          <p:cNvSpPr txBox="1"/>
          <p:nvPr/>
        </p:nvSpPr>
        <p:spPr>
          <a:xfrm>
            <a:off x="2514600" y="657761"/>
            <a:ext cx="3555234" cy="923330"/>
          </a:xfrm>
          <a:prstGeom prst="rect">
            <a:avLst/>
          </a:prstGeom>
          <a:noFill/>
        </p:spPr>
        <p:txBody>
          <a:bodyPr wrap="square">
            <a:spAutoFit/>
          </a:bodyPr>
          <a:lstStyle/>
          <a:p>
            <a:pPr eaLnBrk="1" hangingPunct="1">
              <a:defRPr/>
            </a:pPr>
            <a:r>
              <a:rPr lang="en-US" b="1" dirty="0">
                <a:latin typeface="+mn-lt"/>
                <a:cs typeface="Arial" charset="0"/>
              </a:rPr>
              <a:t>Wishing Well: </a:t>
            </a:r>
            <a:r>
              <a:rPr lang="en-US" dirty="0">
                <a:latin typeface="+mn-lt"/>
                <a:cs typeface="Arial" charset="0"/>
              </a:rPr>
              <a:t>A well or pool of water supposed to grant the wish of one who tosses a coin into it. </a:t>
            </a:r>
          </a:p>
        </p:txBody>
      </p:sp>
      <p:sp>
        <p:nvSpPr>
          <p:cNvPr id="17" name="TextBox 16">
            <a:extLst>
              <a:ext uri="{FF2B5EF4-FFF2-40B4-BE49-F238E27FC236}">
                <a16:creationId xmlns:a16="http://schemas.microsoft.com/office/drawing/2014/main" id="{F26773B9-A281-49D3-A6AA-DD6E28B3912A}"/>
              </a:ext>
            </a:extLst>
          </p:cNvPr>
          <p:cNvSpPr txBox="1"/>
          <p:nvPr/>
        </p:nvSpPr>
        <p:spPr>
          <a:xfrm>
            <a:off x="2514600" y="1570672"/>
            <a:ext cx="3581400" cy="1477328"/>
          </a:xfrm>
          <a:prstGeom prst="rect">
            <a:avLst/>
          </a:prstGeom>
          <a:noFill/>
        </p:spPr>
        <p:txBody>
          <a:bodyPr wrap="square">
            <a:spAutoFit/>
          </a:bodyPr>
          <a:lstStyle/>
          <a:p>
            <a:pPr eaLnBrk="1" hangingPunct="1">
              <a:defRPr/>
            </a:pPr>
            <a:r>
              <a:rPr lang="en-US" b="1" dirty="0">
                <a:latin typeface="+mn-lt"/>
                <a:cs typeface="Arial" charset="0"/>
              </a:rPr>
              <a:t>Wish: </a:t>
            </a:r>
            <a:r>
              <a:rPr lang="en-US" dirty="0">
                <a:latin typeface="+mn-lt"/>
                <a:cs typeface="Arial" charset="0"/>
              </a:rPr>
              <a:t>Most commonly denoting a desire for something not attainable by one’s own effort, felt in the mind but not impelling to action; a passive or inactive desire.</a:t>
            </a:r>
          </a:p>
        </p:txBody>
      </p:sp>
      <p:sp>
        <p:nvSpPr>
          <p:cNvPr id="18" name="TextBox 17">
            <a:extLst>
              <a:ext uri="{FF2B5EF4-FFF2-40B4-BE49-F238E27FC236}">
                <a16:creationId xmlns:a16="http://schemas.microsoft.com/office/drawing/2014/main" id="{A6973772-36EA-432C-B796-323F31F23AB2}"/>
              </a:ext>
            </a:extLst>
          </p:cNvPr>
          <p:cNvSpPr txBox="1"/>
          <p:nvPr/>
        </p:nvSpPr>
        <p:spPr>
          <a:xfrm>
            <a:off x="228600" y="2873276"/>
            <a:ext cx="5841234" cy="2308324"/>
          </a:xfrm>
          <a:prstGeom prst="rect">
            <a:avLst/>
          </a:prstGeom>
          <a:noFill/>
        </p:spPr>
        <p:txBody>
          <a:bodyPr wrap="square">
            <a:spAutoFit/>
          </a:bodyPr>
          <a:lstStyle/>
          <a:p>
            <a:pPr eaLnBrk="1" hangingPunct="1">
              <a:defRPr/>
            </a:pPr>
            <a:r>
              <a:rPr lang="en-US" b="1" dirty="0">
                <a:latin typeface="+mn-lt"/>
                <a:cs typeface="Arial" charset="0"/>
              </a:rPr>
              <a:t>We may wish that:</a:t>
            </a:r>
          </a:p>
          <a:p>
            <a:pPr eaLnBrk="1" hangingPunct="1">
              <a:defRPr/>
            </a:pPr>
            <a:r>
              <a:rPr lang="en-US" dirty="0">
                <a:latin typeface="+mn-lt"/>
                <a:cs typeface="Arial" charset="0"/>
              </a:rPr>
              <a:t>* Every day were Saturday (present)</a:t>
            </a:r>
          </a:p>
          <a:p>
            <a:pPr eaLnBrk="1" hangingPunct="1">
              <a:defRPr/>
            </a:pPr>
            <a:r>
              <a:rPr lang="en-US" dirty="0">
                <a:latin typeface="+mn-lt"/>
                <a:cs typeface="Arial" charset="0"/>
              </a:rPr>
              <a:t>* Or we hadn’t done what we did (past)</a:t>
            </a:r>
          </a:p>
          <a:p>
            <a:pPr eaLnBrk="1" hangingPunct="1">
              <a:defRPr/>
            </a:pPr>
            <a:r>
              <a:rPr lang="en-US" dirty="0">
                <a:latin typeface="+mn-lt"/>
                <a:cs typeface="Arial" charset="0"/>
              </a:rPr>
              <a:t>* Or we were young once again (future)</a:t>
            </a:r>
          </a:p>
          <a:p>
            <a:pPr eaLnBrk="1" hangingPunct="1">
              <a:defRPr/>
            </a:pPr>
            <a:r>
              <a:rPr lang="en-US" dirty="0">
                <a:latin typeface="+mn-lt"/>
                <a:cs typeface="Arial" charset="0"/>
              </a:rPr>
              <a:t>* Or others may die (evil) </a:t>
            </a:r>
          </a:p>
          <a:p>
            <a:pPr eaLnBrk="1" hangingPunct="1">
              <a:defRPr/>
            </a:pPr>
            <a:r>
              <a:rPr lang="en-US" dirty="0">
                <a:latin typeface="+mn-lt"/>
                <a:cs typeface="Arial" charset="0"/>
              </a:rPr>
              <a:t>* Or that others may change (others)</a:t>
            </a:r>
          </a:p>
          <a:p>
            <a:pPr eaLnBrk="1" hangingPunct="1">
              <a:defRPr/>
            </a:pPr>
            <a:r>
              <a:rPr lang="en-US" dirty="0">
                <a:latin typeface="+mn-lt"/>
                <a:cs typeface="Arial" charset="0"/>
              </a:rPr>
              <a:t>* Or we didn't have to exert ourselves any </a:t>
            </a:r>
            <a:r>
              <a:rPr lang="en-US">
                <a:latin typeface="+mn-lt"/>
                <a:cs typeface="Arial" charset="0"/>
              </a:rPr>
              <a:t>more than </a:t>
            </a:r>
            <a:endParaRPr lang="en-US" dirty="0">
              <a:latin typeface="+mn-lt"/>
              <a:cs typeface="Arial" charset="0"/>
            </a:endParaRPr>
          </a:p>
          <a:p>
            <a:pPr eaLnBrk="1" hangingPunct="1">
              <a:defRPr/>
            </a:pPr>
            <a:r>
              <a:rPr lang="en-US" dirty="0">
                <a:latin typeface="+mn-lt"/>
                <a:cs typeface="Arial" charset="0"/>
              </a:rPr>
              <a:t>   the bare minimum (self)</a:t>
            </a:r>
          </a:p>
        </p:txBody>
      </p:sp>
      <p:sp>
        <p:nvSpPr>
          <p:cNvPr id="19" name="TextBox 18">
            <a:extLst>
              <a:ext uri="{FF2B5EF4-FFF2-40B4-BE49-F238E27FC236}">
                <a16:creationId xmlns:a16="http://schemas.microsoft.com/office/drawing/2014/main" id="{A883B818-3925-4403-9242-9B653E4A2296}"/>
              </a:ext>
            </a:extLst>
          </p:cNvPr>
          <p:cNvSpPr txBox="1"/>
          <p:nvPr/>
        </p:nvSpPr>
        <p:spPr>
          <a:xfrm>
            <a:off x="6172200" y="657761"/>
            <a:ext cx="3259523" cy="1200329"/>
          </a:xfrm>
          <a:prstGeom prst="rect">
            <a:avLst/>
          </a:prstGeom>
          <a:noFill/>
        </p:spPr>
        <p:txBody>
          <a:bodyPr wrap="square">
            <a:spAutoFit/>
          </a:bodyPr>
          <a:lstStyle/>
          <a:p>
            <a:pPr eaLnBrk="1" hangingPunct="1">
              <a:defRPr/>
            </a:pPr>
            <a:r>
              <a:rPr lang="en-US" b="1" dirty="0">
                <a:latin typeface="+mn-lt"/>
                <a:cs typeface="Arial" charset="0"/>
              </a:rPr>
              <a:t>Hope Chest: </a:t>
            </a:r>
            <a:r>
              <a:rPr lang="en-US" dirty="0">
                <a:latin typeface="+mn-lt"/>
                <a:cs typeface="Arial" charset="0"/>
              </a:rPr>
              <a:t>Used to accumulate expensive domestic items in anticipation of future married life.</a:t>
            </a:r>
          </a:p>
        </p:txBody>
      </p:sp>
      <p:sp>
        <p:nvSpPr>
          <p:cNvPr id="20" name="TextBox 19">
            <a:extLst>
              <a:ext uri="{FF2B5EF4-FFF2-40B4-BE49-F238E27FC236}">
                <a16:creationId xmlns:a16="http://schemas.microsoft.com/office/drawing/2014/main" id="{3A564FE6-2D74-41C4-BC55-3A75289D1B05}"/>
              </a:ext>
            </a:extLst>
          </p:cNvPr>
          <p:cNvSpPr txBox="1"/>
          <p:nvPr/>
        </p:nvSpPr>
        <p:spPr>
          <a:xfrm>
            <a:off x="76200" y="5257800"/>
            <a:ext cx="5841234" cy="1200329"/>
          </a:xfrm>
          <a:prstGeom prst="rect">
            <a:avLst/>
          </a:prstGeom>
          <a:noFill/>
        </p:spPr>
        <p:txBody>
          <a:bodyPr wrap="square">
            <a:spAutoFit/>
          </a:bodyPr>
          <a:lstStyle/>
          <a:p>
            <a:pPr eaLnBrk="1" hangingPunct="1">
              <a:defRPr/>
            </a:pPr>
            <a:r>
              <a:rPr lang="en-US" dirty="0">
                <a:latin typeface="+mn-lt"/>
                <a:cs typeface="Arial" charset="0"/>
              </a:rPr>
              <a:t>Wishing lacks credibility, which is why we do not put much stock (merely pennies, nickels, and dimes) into a wishing well. In short, it is just plain folly.  Wishing is based on the primacy of consciousness.</a:t>
            </a:r>
          </a:p>
        </p:txBody>
      </p:sp>
      <p:sp>
        <p:nvSpPr>
          <p:cNvPr id="14" name="Rectangle 13">
            <a:extLst>
              <a:ext uri="{FF2B5EF4-FFF2-40B4-BE49-F238E27FC236}">
                <a16:creationId xmlns:a16="http://schemas.microsoft.com/office/drawing/2014/main" id="{C16EBCAC-ECD6-484D-9C25-53804F099E10}"/>
              </a:ext>
            </a:extLst>
          </p:cNvPr>
          <p:cNvSpPr/>
          <p:nvPr/>
        </p:nvSpPr>
        <p:spPr>
          <a:xfrm>
            <a:off x="6178031" y="3170872"/>
            <a:ext cx="5841234" cy="1477328"/>
          </a:xfrm>
          <a:prstGeom prst="rect">
            <a:avLst/>
          </a:prstGeom>
        </p:spPr>
        <p:txBody>
          <a:bodyPr wrap="square">
            <a:spAutoFit/>
          </a:bodyPr>
          <a:lstStyle/>
          <a:p>
            <a:r>
              <a:rPr lang="en-US" dirty="0">
                <a:solidFill>
                  <a:srgbClr val="000000"/>
                </a:solidFill>
                <a:latin typeface="+mn-lt"/>
              </a:rPr>
              <a:t>Hope has an earnestness about it. We put our own special and expensive stock into it, with the expectation that at some point in the future it will benefit ourselves, after our actions have been achieved. Hoping is based on Primacy of Reality. 	</a:t>
            </a:r>
          </a:p>
        </p:txBody>
      </p:sp>
      <p:pic>
        <p:nvPicPr>
          <p:cNvPr id="1026" name="Picture 2" descr="Image result for fine china pictures">
            <a:extLst>
              <a:ext uri="{FF2B5EF4-FFF2-40B4-BE49-F238E27FC236}">
                <a16:creationId xmlns:a16="http://schemas.microsoft.com/office/drawing/2014/main" id="{4D213568-C8C8-4C94-A0B6-ABFB3FF1ECF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54047" y="4339474"/>
            <a:ext cx="2183953" cy="246144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folded wedding dress pictures">
            <a:extLst>
              <a:ext uri="{FF2B5EF4-FFF2-40B4-BE49-F238E27FC236}">
                <a16:creationId xmlns:a16="http://schemas.microsoft.com/office/drawing/2014/main" id="{A0C02AA7-8795-4349-B729-0993A81E945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39712" y="4628391"/>
            <a:ext cx="1661509" cy="198850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silverware pictures">
            <a:extLst>
              <a:ext uri="{FF2B5EF4-FFF2-40B4-BE49-F238E27FC236}">
                <a16:creationId xmlns:a16="http://schemas.microsoft.com/office/drawing/2014/main" id="{8B9C6C94-38EC-4010-9BEF-7CD330EC12B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02740" y="4769357"/>
            <a:ext cx="1628775" cy="1989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5726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3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3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2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6" grpId="0"/>
      <p:bldP spid="17" grpId="0"/>
      <p:bldP spid="18" grpId="0"/>
      <p:bldP spid="19" grpId="0"/>
      <p:bldP spid="20"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9</a:t>
            </a:fld>
            <a:endParaRPr lang="en-US" dirty="0"/>
          </a:p>
        </p:txBody>
      </p:sp>
      <p:sp>
        <p:nvSpPr>
          <p:cNvPr id="8" name="Text Box 2">
            <a:extLst>
              <a:ext uri="{FF2B5EF4-FFF2-40B4-BE49-F238E27FC236}">
                <a16:creationId xmlns:a16="http://schemas.microsoft.com/office/drawing/2014/main" id="{CE54C813-2017-4784-A93E-9DEA98898290}"/>
              </a:ext>
            </a:extLst>
          </p:cNvPr>
          <p:cNvSpPr txBox="1">
            <a:spLocks noChangeArrowheads="1"/>
          </p:cNvSpPr>
          <p:nvPr/>
        </p:nvSpPr>
        <p:spPr bwMode="auto">
          <a:xfrm>
            <a:off x="0" y="0"/>
            <a:ext cx="12192000" cy="523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US" altLang="en-US" sz="2800" dirty="0">
                <a:solidFill>
                  <a:srgbClr val="FFFF00"/>
                </a:solidFill>
                <a:latin typeface="+mn-lt"/>
                <a:ea typeface="MS Mincho" pitchFamily="49" charset="-128"/>
              </a:rPr>
              <a:t>Opposing Governing Spirits:</a:t>
            </a:r>
            <a:r>
              <a:rPr lang="en-US" altLang="en-US" sz="2800" dirty="0">
                <a:solidFill>
                  <a:schemeClr val="bg1"/>
                </a:solidFill>
                <a:latin typeface="+mn-lt"/>
                <a:ea typeface="MS Mincho" pitchFamily="49" charset="-128"/>
              </a:rPr>
              <a:t> </a:t>
            </a:r>
            <a:r>
              <a:rPr lang="en-US" altLang="en-US" sz="2800" dirty="0">
                <a:solidFill>
                  <a:srgbClr val="00FF00"/>
                </a:solidFill>
                <a:latin typeface="+mn-lt"/>
                <a:ea typeface="MS Mincho" pitchFamily="49" charset="-128"/>
              </a:rPr>
              <a:t>Spirit of Charity </a:t>
            </a:r>
            <a:r>
              <a:rPr lang="en-US" altLang="en-US" sz="2800" dirty="0">
                <a:solidFill>
                  <a:schemeClr val="bg1"/>
                </a:solidFill>
                <a:latin typeface="+mn-lt"/>
                <a:ea typeface="MS Mincho" pitchFamily="49" charset="-128"/>
              </a:rPr>
              <a:t>or</a:t>
            </a:r>
            <a:r>
              <a:rPr lang="en-US" altLang="en-US" sz="2800" dirty="0">
                <a:solidFill>
                  <a:srgbClr val="00FF00"/>
                </a:solidFill>
                <a:latin typeface="+mn-lt"/>
                <a:ea typeface="MS Mincho" pitchFamily="49" charset="-128"/>
              </a:rPr>
              <a:t> </a:t>
            </a:r>
            <a:r>
              <a:rPr lang="en-US" altLang="en-US" sz="2800" dirty="0">
                <a:solidFill>
                  <a:srgbClr val="FF0000"/>
                </a:solidFill>
                <a:latin typeface="+mn-lt"/>
                <a:ea typeface="MS Mincho" pitchFamily="49" charset="-128"/>
              </a:rPr>
              <a:t>Spirit of Enmity</a:t>
            </a:r>
          </a:p>
        </p:txBody>
      </p:sp>
      <p:sp>
        <p:nvSpPr>
          <p:cNvPr id="9" name="Rectangle 8">
            <a:extLst>
              <a:ext uri="{FF2B5EF4-FFF2-40B4-BE49-F238E27FC236}">
                <a16:creationId xmlns:a16="http://schemas.microsoft.com/office/drawing/2014/main" id="{45BB20B7-33C6-4077-B6DF-7B38204CCE9F}"/>
              </a:ext>
            </a:extLst>
          </p:cNvPr>
          <p:cNvSpPr/>
          <p:nvPr/>
        </p:nvSpPr>
        <p:spPr>
          <a:xfrm>
            <a:off x="211931" y="1305342"/>
            <a:ext cx="11903867" cy="430887"/>
          </a:xfrm>
          <a:prstGeom prst="rect">
            <a:avLst/>
          </a:prstGeom>
        </p:spPr>
        <p:txBody>
          <a:bodyPr wrap="square">
            <a:spAutoFit/>
          </a:bodyPr>
          <a:lstStyle/>
          <a:p>
            <a:r>
              <a:rPr lang="en-US" sz="2200" b="1" dirty="0">
                <a:solidFill>
                  <a:srgbClr val="00FF00"/>
                </a:solidFill>
                <a:latin typeface="+mn-lt"/>
              </a:rPr>
              <a:t>1 </a:t>
            </a:r>
            <a:r>
              <a:rPr lang="en-US" sz="2200" b="1" dirty="0" err="1">
                <a:solidFill>
                  <a:srgbClr val="00FF00"/>
                </a:solidFill>
                <a:latin typeface="+mn-lt"/>
              </a:rPr>
              <a:t>Cor</a:t>
            </a:r>
            <a:r>
              <a:rPr lang="en-US" sz="2200" b="1" dirty="0">
                <a:solidFill>
                  <a:srgbClr val="00FF00"/>
                </a:solidFill>
                <a:latin typeface="+mn-lt"/>
              </a:rPr>
              <a:t> 13:13</a:t>
            </a:r>
            <a:r>
              <a:rPr lang="en-US" sz="2200" dirty="0">
                <a:solidFill>
                  <a:schemeClr val="bg1"/>
                </a:solidFill>
                <a:latin typeface="+mn-lt"/>
              </a:rPr>
              <a:t> And now </a:t>
            </a:r>
            <a:r>
              <a:rPr lang="en-US" sz="2200" dirty="0" err="1">
                <a:solidFill>
                  <a:schemeClr val="bg1"/>
                </a:solidFill>
                <a:latin typeface="+mn-lt"/>
              </a:rPr>
              <a:t>abideth</a:t>
            </a:r>
            <a:r>
              <a:rPr lang="en-US" sz="2200" dirty="0">
                <a:solidFill>
                  <a:srgbClr val="00FF00"/>
                </a:solidFill>
                <a:latin typeface="+mn-lt"/>
              </a:rPr>
              <a:t> faith</a:t>
            </a:r>
            <a:r>
              <a:rPr lang="en-US" sz="2200" dirty="0">
                <a:solidFill>
                  <a:schemeClr val="bg1"/>
                </a:solidFill>
                <a:latin typeface="+mn-lt"/>
              </a:rPr>
              <a:t>, </a:t>
            </a:r>
            <a:r>
              <a:rPr lang="en-US" sz="2200" dirty="0">
                <a:solidFill>
                  <a:srgbClr val="00FF00"/>
                </a:solidFill>
                <a:latin typeface="+mn-lt"/>
              </a:rPr>
              <a:t>hope</a:t>
            </a:r>
            <a:r>
              <a:rPr lang="en-US" sz="2200" dirty="0">
                <a:solidFill>
                  <a:schemeClr val="bg1"/>
                </a:solidFill>
                <a:latin typeface="+mn-lt"/>
              </a:rPr>
              <a:t>, </a:t>
            </a:r>
            <a:r>
              <a:rPr lang="en-US" sz="2200" dirty="0">
                <a:solidFill>
                  <a:srgbClr val="00FF00"/>
                </a:solidFill>
                <a:latin typeface="+mn-lt"/>
              </a:rPr>
              <a:t>charity</a:t>
            </a:r>
            <a:r>
              <a:rPr lang="en-US" sz="2200" dirty="0">
                <a:solidFill>
                  <a:schemeClr val="bg1"/>
                </a:solidFill>
                <a:latin typeface="+mn-lt"/>
              </a:rPr>
              <a:t>, these three; but the greatest of these </a:t>
            </a:r>
            <a:r>
              <a:rPr lang="en-US" sz="2200" i="1" dirty="0">
                <a:solidFill>
                  <a:schemeClr val="bg1"/>
                </a:solidFill>
                <a:latin typeface="+mn-lt"/>
              </a:rPr>
              <a:t>is</a:t>
            </a:r>
            <a:r>
              <a:rPr lang="en-US" sz="2200" dirty="0">
                <a:solidFill>
                  <a:schemeClr val="bg1"/>
                </a:solidFill>
                <a:latin typeface="+mn-lt"/>
              </a:rPr>
              <a:t> charity. </a:t>
            </a:r>
          </a:p>
        </p:txBody>
      </p:sp>
      <p:sp>
        <p:nvSpPr>
          <p:cNvPr id="11" name="Rectangle 10">
            <a:extLst>
              <a:ext uri="{FF2B5EF4-FFF2-40B4-BE49-F238E27FC236}">
                <a16:creationId xmlns:a16="http://schemas.microsoft.com/office/drawing/2014/main" id="{565A69F8-6B64-47BD-861F-53CE35D8AD41}"/>
              </a:ext>
            </a:extLst>
          </p:cNvPr>
          <p:cNvSpPr/>
          <p:nvPr/>
        </p:nvSpPr>
        <p:spPr>
          <a:xfrm>
            <a:off x="211931" y="543342"/>
            <a:ext cx="11903868" cy="769441"/>
          </a:xfrm>
          <a:prstGeom prst="rect">
            <a:avLst/>
          </a:prstGeom>
        </p:spPr>
        <p:txBody>
          <a:bodyPr wrap="square">
            <a:spAutoFit/>
          </a:bodyPr>
          <a:lstStyle/>
          <a:p>
            <a:r>
              <a:rPr lang="en-US" sz="2200" b="1" dirty="0">
                <a:solidFill>
                  <a:srgbClr val="00FF00"/>
                </a:solidFill>
                <a:latin typeface="+mn-lt"/>
              </a:rPr>
              <a:t>Moroni 10:20</a:t>
            </a:r>
            <a:r>
              <a:rPr lang="en-US" sz="2200" dirty="0">
                <a:solidFill>
                  <a:schemeClr val="bg1"/>
                </a:solidFill>
                <a:latin typeface="+mn-lt"/>
              </a:rPr>
              <a:t> Wherefore, there must be </a:t>
            </a:r>
            <a:r>
              <a:rPr lang="en-US" sz="2200" dirty="0">
                <a:solidFill>
                  <a:srgbClr val="00FF00"/>
                </a:solidFill>
                <a:latin typeface="+mn-lt"/>
              </a:rPr>
              <a:t>faith</a:t>
            </a:r>
            <a:r>
              <a:rPr lang="en-US" sz="2200" dirty="0">
                <a:solidFill>
                  <a:schemeClr val="bg1"/>
                </a:solidFill>
                <a:latin typeface="+mn-lt"/>
              </a:rPr>
              <a:t>; and if there must be </a:t>
            </a:r>
            <a:r>
              <a:rPr lang="en-US" sz="2200" dirty="0">
                <a:solidFill>
                  <a:srgbClr val="00FF00"/>
                </a:solidFill>
                <a:latin typeface="+mn-lt"/>
              </a:rPr>
              <a:t>faith</a:t>
            </a:r>
            <a:r>
              <a:rPr lang="en-US" sz="2200" dirty="0">
                <a:solidFill>
                  <a:schemeClr val="bg1"/>
                </a:solidFill>
                <a:latin typeface="+mn-lt"/>
              </a:rPr>
              <a:t> there must also be </a:t>
            </a:r>
            <a:r>
              <a:rPr lang="en-US" sz="2200" dirty="0">
                <a:solidFill>
                  <a:srgbClr val="00FF00"/>
                </a:solidFill>
                <a:latin typeface="+mn-lt"/>
              </a:rPr>
              <a:t>hope</a:t>
            </a:r>
            <a:r>
              <a:rPr lang="en-US" sz="2200" dirty="0">
                <a:solidFill>
                  <a:schemeClr val="bg1"/>
                </a:solidFill>
                <a:latin typeface="+mn-lt"/>
              </a:rPr>
              <a:t>; and if there must be hope there must also be </a:t>
            </a:r>
            <a:r>
              <a:rPr lang="en-US" sz="2200" dirty="0">
                <a:solidFill>
                  <a:srgbClr val="00FF00"/>
                </a:solidFill>
                <a:latin typeface="+mn-lt"/>
              </a:rPr>
              <a:t>charity</a:t>
            </a:r>
            <a:r>
              <a:rPr lang="en-US" sz="2200" dirty="0">
                <a:solidFill>
                  <a:schemeClr val="bg1"/>
                </a:solidFill>
                <a:latin typeface="+mn-lt"/>
              </a:rPr>
              <a:t>.</a:t>
            </a:r>
          </a:p>
        </p:txBody>
      </p:sp>
      <p:sp>
        <p:nvSpPr>
          <p:cNvPr id="12" name="Rectangle 11">
            <a:extLst>
              <a:ext uri="{FF2B5EF4-FFF2-40B4-BE49-F238E27FC236}">
                <a16:creationId xmlns:a16="http://schemas.microsoft.com/office/drawing/2014/main" id="{B7211D5D-220A-4B8C-9C4B-2B545CFBF048}"/>
              </a:ext>
            </a:extLst>
          </p:cNvPr>
          <p:cNvSpPr/>
          <p:nvPr/>
        </p:nvSpPr>
        <p:spPr>
          <a:xfrm>
            <a:off x="211930" y="2159913"/>
            <a:ext cx="11903867" cy="430887"/>
          </a:xfrm>
          <a:prstGeom prst="rect">
            <a:avLst/>
          </a:prstGeom>
        </p:spPr>
        <p:txBody>
          <a:bodyPr wrap="square">
            <a:spAutoFit/>
          </a:bodyPr>
          <a:lstStyle/>
          <a:p>
            <a:r>
              <a:rPr lang="en-US" sz="2200" b="1" dirty="0">
                <a:solidFill>
                  <a:srgbClr val="FF0000"/>
                </a:solidFill>
                <a:latin typeface="+mn-lt"/>
              </a:rPr>
              <a:t>Enmity: </a:t>
            </a:r>
            <a:r>
              <a:rPr lang="en-US" sz="2200" dirty="0">
                <a:solidFill>
                  <a:schemeClr val="bg1"/>
                </a:solidFill>
                <a:latin typeface="+mn-lt"/>
              </a:rPr>
              <a:t>The state or feeling of being actively opposed or hostile to someone or something. </a:t>
            </a:r>
            <a:r>
              <a:rPr lang="en-US" sz="1400" dirty="0">
                <a:solidFill>
                  <a:schemeClr val="bg1"/>
                </a:solidFill>
                <a:latin typeface="+mn-lt"/>
              </a:rPr>
              <a:t>(Google Search)</a:t>
            </a:r>
          </a:p>
        </p:txBody>
      </p:sp>
      <p:sp>
        <p:nvSpPr>
          <p:cNvPr id="13" name="Rectangle 12">
            <a:extLst>
              <a:ext uri="{FF2B5EF4-FFF2-40B4-BE49-F238E27FC236}">
                <a16:creationId xmlns:a16="http://schemas.microsoft.com/office/drawing/2014/main" id="{64D7AFDB-07B2-471B-A18F-CDA7F6F246D2}"/>
              </a:ext>
            </a:extLst>
          </p:cNvPr>
          <p:cNvSpPr/>
          <p:nvPr/>
        </p:nvSpPr>
        <p:spPr>
          <a:xfrm>
            <a:off x="211931" y="1762542"/>
            <a:ext cx="11865117" cy="430887"/>
          </a:xfrm>
          <a:prstGeom prst="rect">
            <a:avLst/>
          </a:prstGeom>
        </p:spPr>
        <p:txBody>
          <a:bodyPr wrap="square">
            <a:spAutoFit/>
          </a:bodyPr>
          <a:lstStyle/>
          <a:p>
            <a:r>
              <a:rPr lang="en-US" sz="2200" b="1" dirty="0">
                <a:solidFill>
                  <a:srgbClr val="00FF00"/>
                </a:solidFill>
                <a:latin typeface="+mn-lt"/>
              </a:rPr>
              <a:t>Charity: </a:t>
            </a:r>
            <a:r>
              <a:rPr lang="en-US" sz="2200" dirty="0">
                <a:solidFill>
                  <a:schemeClr val="bg1"/>
                </a:solidFill>
                <a:latin typeface="+mn-lt"/>
              </a:rPr>
              <a:t>Benevolent goodwill toward or love of humanity. </a:t>
            </a:r>
            <a:r>
              <a:rPr lang="en-US" sz="1400" dirty="0">
                <a:solidFill>
                  <a:schemeClr val="bg1"/>
                </a:solidFill>
                <a:latin typeface="+mn-lt"/>
              </a:rPr>
              <a:t>(Merriam-Webster Dictionary)</a:t>
            </a:r>
          </a:p>
        </p:txBody>
      </p:sp>
      <p:sp>
        <p:nvSpPr>
          <p:cNvPr id="15" name="TextBox 14">
            <a:extLst>
              <a:ext uri="{FF2B5EF4-FFF2-40B4-BE49-F238E27FC236}">
                <a16:creationId xmlns:a16="http://schemas.microsoft.com/office/drawing/2014/main" id="{DEC29472-7ACC-4BC8-9E13-D5934E9846FD}"/>
              </a:ext>
            </a:extLst>
          </p:cNvPr>
          <p:cNvSpPr txBox="1"/>
          <p:nvPr/>
        </p:nvSpPr>
        <p:spPr>
          <a:xfrm>
            <a:off x="211930" y="2600742"/>
            <a:ext cx="11796495" cy="2123658"/>
          </a:xfrm>
          <a:prstGeom prst="rect">
            <a:avLst/>
          </a:prstGeom>
          <a:noFill/>
        </p:spPr>
        <p:txBody>
          <a:bodyPr wrap="square">
            <a:spAutoFit/>
          </a:bodyPr>
          <a:lstStyle/>
          <a:p>
            <a:pPr eaLnBrk="1" hangingPunct="1">
              <a:defRPr/>
            </a:pPr>
            <a:r>
              <a:rPr lang="en-US" sz="2200" b="1" dirty="0">
                <a:solidFill>
                  <a:srgbClr val="00FF00"/>
                </a:solidFill>
                <a:latin typeface="+mn-lt"/>
                <a:cs typeface="Arial" charset="0"/>
              </a:rPr>
              <a:t>Brigham Young: </a:t>
            </a:r>
            <a:r>
              <a:rPr lang="en-US" sz="2200" dirty="0">
                <a:solidFill>
                  <a:schemeClr val="bg1"/>
                </a:solidFill>
                <a:latin typeface="+mn-lt"/>
                <a:cs typeface="Arial" charset="0"/>
              </a:rPr>
              <a:t>“</a:t>
            </a:r>
            <a:r>
              <a:rPr lang="en-US" sz="2200" dirty="0">
                <a:solidFill>
                  <a:srgbClr val="00FF00"/>
                </a:solidFill>
                <a:latin typeface="+mn-lt"/>
                <a:cs typeface="Arial" charset="0"/>
              </a:rPr>
              <a:t>Light</a:t>
            </a:r>
            <a:r>
              <a:rPr lang="en-US" sz="2200" dirty="0">
                <a:solidFill>
                  <a:schemeClr val="bg1"/>
                </a:solidFill>
                <a:latin typeface="+mn-lt"/>
                <a:cs typeface="Arial" charset="0"/>
              </a:rPr>
              <a:t>, </a:t>
            </a:r>
            <a:r>
              <a:rPr lang="en-US" sz="2200" dirty="0">
                <a:solidFill>
                  <a:srgbClr val="00FF00"/>
                </a:solidFill>
                <a:latin typeface="+mn-lt"/>
                <a:cs typeface="Arial" charset="0"/>
              </a:rPr>
              <a:t>intelligence</a:t>
            </a:r>
            <a:r>
              <a:rPr lang="en-US" sz="2200" dirty="0">
                <a:solidFill>
                  <a:schemeClr val="bg1"/>
                </a:solidFill>
                <a:latin typeface="+mn-lt"/>
                <a:cs typeface="Arial" charset="0"/>
              </a:rPr>
              <a:t>, </a:t>
            </a:r>
            <a:r>
              <a:rPr lang="en-US" sz="2200" dirty="0">
                <a:solidFill>
                  <a:srgbClr val="00FF00"/>
                </a:solidFill>
                <a:latin typeface="+mn-lt"/>
                <a:cs typeface="Arial" charset="0"/>
              </a:rPr>
              <a:t>good</a:t>
            </a:r>
            <a:r>
              <a:rPr lang="en-US" sz="2200" dirty="0">
                <a:solidFill>
                  <a:schemeClr val="bg1"/>
                </a:solidFill>
                <a:latin typeface="+mn-lt"/>
                <a:cs typeface="Arial" charset="0"/>
              </a:rPr>
              <a:t>, that which is of God, creates, fashions, forms, builds up, brings into existence, beautifies, makes excellent, glorifies, extends and </a:t>
            </a:r>
            <a:r>
              <a:rPr lang="en-US" sz="2200" dirty="0">
                <a:solidFill>
                  <a:srgbClr val="00FF00"/>
                </a:solidFill>
                <a:latin typeface="+mn-lt"/>
                <a:cs typeface="Arial" charset="0"/>
              </a:rPr>
              <a:t>increases</a:t>
            </a:r>
            <a:r>
              <a:rPr lang="en-US" sz="2200" dirty="0">
                <a:solidFill>
                  <a:schemeClr val="bg1"/>
                </a:solidFill>
                <a:latin typeface="+mn-lt"/>
                <a:cs typeface="Arial" charset="0"/>
              </a:rPr>
              <a:t>. But that is not the easy road to power; it is easier to </a:t>
            </a:r>
            <a:r>
              <a:rPr lang="en-US" sz="2200" dirty="0">
                <a:solidFill>
                  <a:srgbClr val="FF0000"/>
                </a:solidFill>
                <a:latin typeface="+mn-lt"/>
                <a:cs typeface="Arial" charset="0"/>
              </a:rPr>
              <a:t>doubt</a:t>
            </a:r>
            <a:r>
              <a:rPr lang="en-US" sz="2200" dirty="0">
                <a:solidFill>
                  <a:schemeClr val="bg1"/>
                </a:solidFill>
                <a:latin typeface="+mn-lt"/>
                <a:cs typeface="Arial" charset="0"/>
              </a:rPr>
              <a:t> than to believe, to tear down … to set a fire than to put one out, so that ‘that which is not of God burns, </a:t>
            </a:r>
            <a:r>
              <a:rPr lang="en-US" sz="2200" dirty="0">
                <a:solidFill>
                  <a:srgbClr val="FF0000"/>
                </a:solidFill>
                <a:latin typeface="+mn-lt"/>
                <a:cs typeface="Arial" charset="0"/>
              </a:rPr>
              <a:t>destroys</a:t>
            </a:r>
            <a:r>
              <a:rPr lang="en-US" sz="2200" dirty="0">
                <a:solidFill>
                  <a:schemeClr val="bg1"/>
                </a:solidFill>
                <a:latin typeface="+mn-lt"/>
                <a:cs typeface="Arial" charset="0"/>
              </a:rPr>
              <a:t>, cuts down, </a:t>
            </a:r>
            <a:r>
              <a:rPr lang="en-US" sz="2200" dirty="0">
                <a:solidFill>
                  <a:srgbClr val="FF0000"/>
                </a:solidFill>
                <a:latin typeface="+mn-lt"/>
                <a:cs typeface="Arial" charset="0"/>
              </a:rPr>
              <a:t>ruins</a:t>
            </a:r>
            <a:r>
              <a:rPr lang="en-US" sz="2200" dirty="0">
                <a:solidFill>
                  <a:schemeClr val="bg1"/>
                </a:solidFill>
                <a:latin typeface="+mn-lt"/>
                <a:cs typeface="Arial" charset="0"/>
              </a:rPr>
              <a:t> … </a:t>
            </a:r>
            <a:r>
              <a:rPr lang="en-US" sz="2200" dirty="0">
                <a:solidFill>
                  <a:srgbClr val="00FF00"/>
                </a:solidFill>
                <a:latin typeface="+mn-lt"/>
                <a:cs typeface="Arial" charset="0"/>
              </a:rPr>
              <a:t>Light</a:t>
            </a:r>
            <a:r>
              <a:rPr lang="en-US" sz="2200" dirty="0">
                <a:solidFill>
                  <a:schemeClr val="bg1"/>
                </a:solidFill>
                <a:latin typeface="+mn-lt"/>
                <a:cs typeface="Arial" charset="0"/>
              </a:rPr>
              <a:t> and intelligence lead people to the fountain of </a:t>
            </a:r>
            <a:r>
              <a:rPr lang="en-US" sz="2200" dirty="0">
                <a:solidFill>
                  <a:srgbClr val="00FF00"/>
                </a:solidFill>
                <a:latin typeface="+mn-lt"/>
                <a:cs typeface="Arial" charset="0"/>
              </a:rPr>
              <a:t>truth</a:t>
            </a:r>
            <a:r>
              <a:rPr lang="en-US" sz="2200" dirty="0">
                <a:solidFill>
                  <a:schemeClr val="bg1"/>
                </a:solidFill>
                <a:latin typeface="+mn-lt"/>
                <a:cs typeface="Arial" charset="0"/>
              </a:rPr>
              <a:t>; while the opposite principle says, ‘Don’t believe a word, don’t do a thing; burn up and </a:t>
            </a:r>
            <a:r>
              <a:rPr lang="en-US" sz="2200" dirty="0">
                <a:solidFill>
                  <a:srgbClr val="FF0000"/>
                </a:solidFill>
                <a:latin typeface="+mn-lt"/>
                <a:cs typeface="Arial" charset="0"/>
              </a:rPr>
              <a:t>destroy</a:t>
            </a:r>
            <a:r>
              <a:rPr lang="en-US" sz="2200" dirty="0">
                <a:solidFill>
                  <a:schemeClr val="bg1"/>
                </a:solidFill>
                <a:latin typeface="+mn-lt"/>
                <a:cs typeface="Arial" charset="0"/>
              </a:rPr>
              <a:t>.’” </a:t>
            </a:r>
            <a:r>
              <a:rPr lang="en-US" sz="1400" dirty="0">
                <a:solidFill>
                  <a:schemeClr val="bg1"/>
                </a:solidFill>
                <a:latin typeface="+mn-lt"/>
                <a:cs typeface="Arial" charset="0"/>
              </a:rPr>
              <a:t>(Brother Brigham Challenges the Saints, p. 49)</a:t>
            </a:r>
          </a:p>
        </p:txBody>
      </p:sp>
      <p:sp>
        <p:nvSpPr>
          <p:cNvPr id="16" name="Text Box 2">
            <a:extLst>
              <a:ext uri="{FF2B5EF4-FFF2-40B4-BE49-F238E27FC236}">
                <a16:creationId xmlns:a16="http://schemas.microsoft.com/office/drawing/2014/main" id="{B0473B38-AE9E-4D40-A4D4-3B46743900B9}"/>
              </a:ext>
            </a:extLst>
          </p:cNvPr>
          <p:cNvSpPr txBox="1">
            <a:spLocks noChangeArrowheads="1"/>
          </p:cNvSpPr>
          <p:nvPr/>
        </p:nvSpPr>
        <p:spPr bwMode="auto">
          <a:xfrm>
            <a:off x="51193" y="4882527"/>
            <a:ext cx="6044807" cy="984873"/>
          </a:xfrm>
          <a:prstGeom prst="rect">
            <a:avLst/>
          </a:prstGeom>
          <a:noFill/>
          <a:ln w="9525">
            <a:noFill/>
            <a:miter lim="800000"/>
            <a:headEnd/>
            <a:tailEnd/>
          </a:ln>
        </p:spPr>
        <p:txBody>
          <a:bodyPr wrap="square" lIns="91429" tIns="45714" rIns="91429" bIns="45714">
            <a:spAutoFit/>
          </a:bodyPr>
          <a:lstStyle/>
          <a:p>
            <a:pPr algn="ctr" eaLnBrk="1" hangingPunct="1">
              <a:defRPr/>
            </a:pPr>
            <a:r>
              <a:rPr lang="en-US" sz="2200" i="1" dirty="0">
                <a:solidFill>
                  <a:srgbClr val="00FF00"/>
                </a:solidFill>
                <a:effectLst>
                  <a:outerShdw blurRad="38100" dist="38100" dir="2700000" algn="tl">
                    <a:srgbClr val="000000">
                      <a:alpha val="43137"/>
                    </a:srgbClr>
                  </a:outerShdw>
                </a:effectLst>
                <a:latin typeface="Calibri" pitchFamily="34" charset="0"/>
                <a:ea typeface="MS Mincho" pitchFamily="49" charset="-128"/>
                <a:cs typeface="Arial" charset="0"/>
              </a:rPr>
              <a:t>Christ </a:t>
            </a:r>
            <a:r>
              <a:rPr lang="en-US" sz="2200" i="1" dirty="0">
                <a:solidFill>
                  <a:srgbClr val="00FF00"/>
                </a:solidFill>
                <a:latin typeface="Calibri" pitchFamily="34" charset="0"/>
                <a:ea typeface="MS Mincho" pitchFamily="49" charset="-128"/>
                <a:cs typeface="Arial" charset="0"/>
              </a:rPr>
              <a:t>a being of True Faith, Hope, Charity … </a:t>
            </a:r>
          </a:p>
          <a:p>
            <a:pPr algn="ctr" eaLnBrk="1" hangingPunct="1">
              <a:defRPr/>
            </a:pPr>
            <a:r>
              <a:rPr lang="en-US" sz="3600" b="1" i="1" dirty="0" err="1">
                <a:solidFill>
                  <a:srgbClr val="00FF00"/>
                </a:solidFill>
                <a:effectLst>
                  <a:outerShdw blurRad="38100" dist="38100" dir="2700000" algn="tl">
                    <a:srgbClr val="000000">
                      <a:alpha val="43137"/>
                    </a:srgbClr>
                  </a:outerShdw>
                </a:effectLst>
                <a:latin typeface="Calibri" pitchFamily="34" charset="0"/>
                <a:ea typeface="MS Mincho" pitchFamily="49" charset="-128"/>
                <a:cs typeface="Arial" charset="0"/>
              </a:rPr>
              <a:t>Buildeth</a:t>
            </a:r>
            <a:r>
              <a:rPr lang="en-US" sz="3600" b="1" i="1" dirty="0">
                <a:solidFill>
                  <a:srgbClr val="00FF00"/>
                </a:solidFill>
                <a:effectLst>
                  <a:outerShdw blurRad="38100" dist="38100" dir="2700000" algn="tl">
                    <a:srgbClr val="000000">
                      <a:alpha val="43137"/>
                    </a:srgbClr>
                  </a:outerShdw>
                </a:effectLst>
                <a:latin typeface="Calibri" pitchFamily="34" charset="0"/>
                <a:ea typeface="MS Mincho" pitchFamily="49" charset="-128"/>
                <a:cs typeface="Arial" charset="0"/>
              </a:rPr>
              <a:t> Up</a:t>
            </a:r>
            <a:endParaRPr lang="en-US" sz="3600" b="1" i="1" dirty="0">
              <a:solidFill>
                <a:srgbClr val="00FF00"/>
              </a:solidFill>
              <a:latin typeface="Calibri" pitchFamily="34" charset="0"/>
              <a:ea typeface="MS Mincho" pitchFamily="49" charset="-128"/>
              <a:cs typeface="Arial" charset="0"/>
            </a:endParaRPr>
          </a:p>
        </p:txBody>
      </p:sp>
      <p:sp>
        <p:nvSpPr>
          <p:cNvPr id="17" name="TextBox 16">
            <a:extLst>
              <a:ext uri="{FF2B5EF4-FFF2-40B4-BE49-F238E27FC236}">
                <a16:creationId xmlns:a16="http://schemas.microsoft.com/office/drawing/2014/main" id="{B7CF6729-0BE4-4C7C-805B-D9DB969C9593}"/>
              </a:ext>
            </a:extLst>
          </p:cNvPr>
          <p:cNvSpPr txBox="1"/>
          <p:nvPr/>
        </p:nvSpPr>
        <p:spPr bwMode="auto">
          <a:xfrm>
            <a:off x="468786" y="5906869"/>
            <a:ext cx="4813177" cy="769441"/>
          </a:xfrm>
          <a:prstGeom prst="rect">
            <a:avLst/>
          </a:prstGeom>
          <a:noFill/>
        </p:spPr>
        <p:txBody>
          <a:bodyPr wrap="none">
            <a:spAutoFit/>
          </a:bodyPr>
          <a:lstStyle/>
          <a:p>
            <a:pPr algn="ctr" eaLnBrk="1" hangingPunct="1">
              <a:defRPr/>
            </a:pPr>
            <a:r>
              <a:rPr lang="en-US" sz="2200" b="1" i="1" dirty="0">
                <a:solidFill>
                  <a:srgbClr val="00FF00"/>
                </a:solidFill>
                <a:effectLst>
                  <a:outerShdw blurRad="38100" dist="38100" dir="2700000" algn="tl">
                    <a:srgbClr val="000000">
                      <a:alpha val="43137"/>
                    </a:srgbClr>
                  </a:outerShdw>
                </a:effectLst>
                <a:latin typeface="+mn-lt"/>
                <a:cs typeface="Arial" charset="0"/>
              </a:rPr>
              <a:t>charity </a:t>
            </a:r>
            <a:r>
              <a:rPr lang="en-US" sz="2200" b="1" i="1" dirty="0">
                <a:solidFill>
                  <a:srgbClr val="00FF00"/>
                </a:solidFill>
                <a:latin typeface="+mn-lt"/>
                <a:cs typeface="Arial" charset="0"/>
              </a:rPr>
              <a:t>= the </a:t>
            </a:r>
            <a:r>
              <a:rPr lang="en-US" sz="2200" b="1" i="1" dirty="0">
                <a:solidFill>
                  <a:srgbClr val="00FF00"/>
                </a:solidFill>
                <a:effectLst>
                  <a:outerShdw blurRad="38100" dist="38100" dir="2700000" algn="tl">
                    <a:srgbClr val="000000">
                      <a:alpha val="43137"/>
                    </a:srgbClr>
                  </a:outerShdw>
                </a:effectLst>
                <a:latin typeface="+mn-lt"/>
                <a:cs typeface="Arial" charset="0"/>
              </a:rPr>
              <a:t>pure </a:t>
            </a:r>
            <a:r>
              <a:rPr lang="en-US" sz="2200" b="1" i="1" dirty="0">
                <a:solidFill>
                  <a:srgbClr val="00FF00"/>
                </a:solidFill>
                <a:latin typeface="+mn-lt"/>
                <a:cs typeface="Arial" charset="0"/>
              </a:rPr>
              <a:t>love of Christ (agape)</a:t>
            </a:r>
          </a:p>
          <a:p>
            <a:pPr algn="ctr" eaLnBrk="1" hangingPunct="1">
              <a:defRPr/>
            </a:pPr>
            <a:r>
              <a:rPr lang="en-US" sz="2200" b="1" i="1" dirty="0">
                <a:solidFill>
                  <a:schemeClr val="bg1"/>
                </a:solidFill>
                <a:latin typeface="+mn-lt"/>
                <a:cs typeface="Arial" charset="0"/>
              </a:rPr>
              <a:t>governs all your comings and goings</a:t>
            </a:r>
          </a:p>
        </p:txBody>
      </p:sp>
      <p:sp>
        <p:nvSpPr>
          <p:cNvPr id="18" name="Text Box 2">
            <a:extLst>
              <a:ext uri="{FF2B5EF4-FFF2-40B4-BE49-F238E27FC236}">
                <a16:creationId xmlns:a16="http://schemas.microsoft.com/office/drawing/2014/main" id="{F927D75D-DE9B-402B-97F4-0194490FA20A}"/>
              </a:ext>
            </a:extLst>
          </p:cNvPr>
          <p:cNvSpPr txBox="1">
            <a:spLocks noChangeArrowheads="1"/>
          </p:cNvSpPr>
          <p:nvPr/>
        </p:nvSpPr>
        <p:spPr bwMode="auto">
          <a:xfrm>
            <a:off x="6147193" y="4882527"/>
            <a:ext cx="6044807" cy="984873"/>
          </a:xfrm>
          <a:prstGeom prst="rect">
            <a:avLst/>
          </a:prstGeom>
          <a:noFill/>
          <a:ln w="9525">
            <a:noFill/>
            <a:miter lim="800000"/>
            <a:headEnd/>
            <a:tailEnd/>
          </a:ln>
        </p:spPr>
        <p:txBody>
          <a:bodyPr wrap="square" lIns="91429" tIns="45714" rIns="91429" bIns="45714">
            <a:spAutoFit/>
          </a:bodyPr>
          <a:lstStyle/>
          <a:p>
            <a:pPr algn="ctr" eaLnBrk="1" hangingPunct="1">
              <a:defRPr/>
            </a:pPr>
            <a:r>
              <a:rPr lang="en-US" sz="2200" i="1" dirty="0">
                <a:solidFill>
                  <a:srgbClr val="FF0000"/>
                </a:solidFill>
                <a:effectLst>
                  <a:outerShdw blurRad="38100" dist="38100" dir="2700000" algn="tl">
                    <a:srgbClr val="000000">
                      <a:alpha val="43137"/>
                    </a:srgbClr>
                  </a:outerShdw>
                </a:effectLst>
                <a:latin typeface="Calibri" pitchFamily="34" charset="0"/>
                <a:ea typeface="MS Mincho" pitchFamily="49" charset="-128"/>
                <a:cs typeface="Arial" charset="0"/>
              </a:rPr>
              <a:t>Lucifer </a:t>
            </a:r>
            <a:r>
              <a:rPr lang="en-US" sz="2200" i="1" dirty="0">
                <a:solidFill>
                  <a:srgbClr val="FF0000"/>
                </a:solidFill>
                <a:latin typeface="Calibri" pitchFamily="34" charset="0"/>
                <a:ea typeface="MS Mincho" pitchFamily="49" charset="-128"/>
                <a:cs typeface="Arial" charset="0"/>
              </a:rPr>
              <a:t>a Being of False Faith, Wishes, Enmity … </a:t>
            </a:r>
          </a:p>
          <a:p>
            <a:pPr algn="ctr" eaLnBrk="1" hangingPunct="1">
              <a:defRPr/>
            </a:pPr>
            <a:r>
              <a:rPr lang="en-US" sz="3600" b="1" i="1" dirty="0" err="1">
                <a:solidFill>
                  <a:srgbClr val="FF0000"/>
                </a:solidFill>
                <a:effectLst>
                  <a:outerShdw blurRad="38100" dist="38100" dir="2700000" algn="tl">
                    <a:srgbClr val="000000">
                      <a:alpha val="43137"/>
                    </a:srgbClr>
                  </a:outerShdw>
                </a:effectLst>
                <a:latin typeface="Calibri" pitchFamily="34" charset="0"/>
                <a:ea typeface="MS Mincho" pitchFamily="49" charset="-128"/>
                <a:cs typeface="Arial" charset="0"/>
              </a:rPr>
              <a:t>Teareth</a:t>
            </a:r>
            <a:r>
              <a:rPr lang="en-US" sz="3600" b="1" i="1" dirty="0">
                <a:solidFill>
                  <a:srgbClr val="FF0000"/>
                </a:solidFill>
                <a:effectLst>
                  <a:outerShdw blurRad="38100" dist="38100" dir="2700000" algn="tl">
                    <a:srgbClr val="000000">
                      <a:alpha val="43137"/>
                    </a:srgbClr>
                  </a:outerShdw>
                </a:effectLst>
                <a:latin typeface="Calibri" pitchFamily="34" charset="0"/>
                <a:ea typeface="MS Mincho" pitchFamily="49" charset="-128"/>
                <a:cs typeface="Arial" charset="0"/>
              </a:rPr>
              <a:t> Down</a:t>
            </a:r>
            <a:endParaRPr lang="en-US" sz="3600" b="1" i="1" dirty="0">
              <a:solidFill>
                <a:srgbClr val="FF0000"/>
              </a:solidFill>
              <a:latin typeface="Calibri" pitchFamily="34" charset="0"/>
              <a:ea typeface="MS Mincho" pitchFamily="49" charset="-128"/>
              <a:cs typeface="Arial" charset="0"/>
            </a:endParaRPr>
          </a:p>
        </p:txBody>
      </p:sp>
      <p:sp>
        <p:nvSpPr>
          <p:cNvPr id="19" name="TextBox 18">
            <a:extLst>
              <a:ext uri="{FF2B5EF4-FFF2-40B4-BE49-F238E27FC236}">
                <a16:creationId xmlns:a16="http://schemas.microsoft.com/office/drawing/2014/main" id="{10ABD328-00E9-4813-8A54-133B1A4D827B}"/>
              </a:ext>
            </a:extLst>
          </p:cNvPr>
          <p:cNvSpPr txBox="1"/>
          <p:nvPr/>
        </p:nvSpPr>
        <p:spPr bwMode="auto">
          <a:xfrm>
            <a:off x="6944413" y="5906868"/>
            <a:ext cx="4693657" cy="769441"/>
          </a:xfrm>
          <a:prstGeom prst="rect">
            <a:avLst/>
          </a:prstGeom>
          <a:noFill/>
        </p:spPr>
        <p:txBody>
          <a:bodyPr wrap="none">
            <a:spAutoFit/>
          </a:bodyPr>
          <a:lstStyle/>
          <a:p>
            <a:pPr algn="ctr" eaLnBrk="1" hangingPunct="1">
              <a:defRPr/>
            </a:pPr>
            <a:r>
              <a:rPr lang="en-US" sz="2200" b="1" i="1" dirty="0">
                <a:solidFill>
                  <a:srgbClr val="FF0000"/>
                </a:solidFill>
                <a:effectLst>
                  <a:outerShdw blurRad="38100" dist="38100" dir="2700000" algn="tl">
                    <a:srgbClr val="000000">
                      <a:alpha val="43137"/>
                    </a:srgbClr>
                  </a:outerShdw>
                </a:effectLst>
                <a:latin typeface="+mn-lt"/>
                <a:cs typeface="Arial" charset="0"/>
              </a:rPr>
              <a:t>enmity </a:t>
            </a:r>
            <a:r>
              <a:rPr lang="en-US" sz="2200" b="1" i="1" dirty="0">
                <a:solidFill>
                  <a:srgbClr val="FF0000"/>
                </a:solidFill>
                <a:latin typeface="+mn-lt"/>
                <a:cs typeface="Arial" charset="0"/>
              </a:rPr>
              <a:t>= the </a:t>
            </a:r>
            <a:r>
              <a:rPr lang="en-US" sz="2200" b="1" i="1" dirty="0">
                <a:solidFill>
                  <a:srgbClr val="FF0000"/>
                </a:solidFill>
                <a:effectLst>
                  <a:outerShdw blurRad="38100" dist="38100" dir="2700000" algn="tl">
                    <a:srgbClr val="000000">
                      <a:alpha val="43137"/>
                    </a:srgbClr>
                  </a:outerShdw>
                </a:effectLst>
                <a:latin typeface="+mn-lt"/>
                <a:cs typeface="Arial" charset="0"/>
              </a:rPr>
              <a:t>impure </a:t>
            </a:r>
            <a:r>
              <a:rPr lang="en-US" sz="2200" b="1" i="1" dirty="0">
                <a:solidFill>
                  <a:srgbClr val="FF0000"/>
                </a:solidFill>
                <a:latin typeface="+mn-lt"/>
                <a:cs typeface="Arial" charset="0"/>
              </a:rPr>
              <a:t>hostility of Lucifer</a:t>
            </a:r>
          </a:p>
          <a:p>
            <a:pPr algn="ctr" eaLnBrk="1" hangingPunct="1">
              <a:defRPr/>
            </a:pPr>
            <a:r>
              <a:rPr lang="en-US" sz="2200" b="1" i="1" dirty="0">
                <a:solidFill>
                  <a:schemeClr val="bg1"/>
                </a:solidFill>
                <a:latin typeface="+mn-lt"/>
                <a:cs typeface="Arial" charset="0"/>
              </a:rPr>
              <a:t>governs all your comings and goings</a:t>
            </a:r>
          </a:p>
        </p:txBody>
      </p:sp>
    </p:spTree>
    <p:extLst>
      <p:ext uri="{BB962C8B-B14F-4D97-AF65-F5344CB8AC3E}">
        <p14:creationId xmlns:p14="http://schemas.microsoft.com/office/powerpoint/2010/main" val="139010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3" grpId="0"/>
      <p:bldP spid="15" grpId="0"/>
      <p:bldP spid="16" grpId="0"/>
      <p:bldP spid="17" grpId="0"/>
      <p:bldP spid="18" grpId="0"/>
      <p:bldP spid="1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3ef5274-90b8-4b3f-8a76-b4c36a43e904}" enabled="1" method="Privileged" siteId="{61e6eeb3-5fd7-4aaa-ae3c-61e8deb09b79}" removed="0"/>
</clbl:labelList>
</file>

<file path=docProps/app.xml><?xml version="1.0" encoding="utf-8"?>
<Properties xmlns="http://schemas.openxmlformats.org/officeDocument/2006/extended-properties" xmlns:vt="http://schemas.openxmlformats.org/officeDocument/2006/docPropsVTypes">
  <TotalTime>15831</TotalTime>
  <Words>2818</Words>
  <Application>Microsoft Office PowerPoint</Application>
  <PresentationFormat>Widescreen</PresentationFormat>
  <Paragraphs>275</Paragraphs>
  <Slides>14</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Candara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Dale Eaton</cp:lastModifiedBy>
  <cp:revision>1219</cp:revision>
  <dcterms:created xsi:type="dcterms:W3CDTF">2010-04-18T05:26:50Z</dcterms:created>
  <dcterms:modified xsi:type="dcterms:W3CDTF">2022-12-28T00:18:48Z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dc3d3d8-6bdc-485e-b6f2-a0ac58658b4a_Enabled">
    <vt:lpwstr>True</vt:lpwstr>
  </property>
  <property fmtid="{D5CDD505-2E9C-101B-9397-08002B2CF9AE}" pid="3" name="MSIP_Label_bdc3d3d8-6bdc-485e-b6f2-a0ac58658b4a_SiteId">
    <vt:lpwstr>61e6eeb3-5fd7-4aaa-ae3c-61e8deb09b79</vt:lpwstr>
  </property>
  <property fmtid="{D5CDD505-2E9C-101B-9397-08002B2CF9AE}" pid="4" name="MSIP_Label_bdc3d3d8-6bdc-485e-b6f2-a0ac58658b4a_Owner">
    <vt:lpwstr>deaton@ldschurch.org</vt:lpwstr>
  </property>
  <property fmtid="{D5CDD505-2E9C-101B-9397-08002B2CF9AE}" pid="5" name="MSIP_Label_bdc3d3d8-6bdc-485e-b6f2-a0ac58658b4a_SetDate">
    <vt:lpwstr>2018-09-29T15:01:30.2848605Z</vt:lpwstr>
  </property>
  <property fmtid="{D5CDD505-2E9C-101B-9397-08002B2CF9AE}" pid="6" name="MSIP_Label_bdc3d3d8-6bdc-485e-b6f2-a0ac58658b4a_Name">
    <vt:lpwstr>Internal Use</vt:lpwstr>
  </property>
  <property fmtid="{D5CDD505-2E9C-101B-9397-08002B2CF9AE}" pid="7" name="MSIP_Label_bdc3d3d8-6bdc-485e-b6f2-a0ac58658b4a_Application">
    <vt:lpwstr>Microsoft Azure Information Protection</vt:lpwstr>
  </property>
  <property fmtid="{D5CDD505-2E9C-101B-9397-08002B2CF9AE}" pid="8" name="MSIP_Label_bdc3d3d8-6bdc-485e-b6f2-a0ac58658b4a_Extended_MSFT_Method">
    <vt:lpwstr>Automatic</vt:lpwstr>
  </property>
  <property fmtid="{D5CDD505-2E9C-101B-9397-08002B2CF9AE}" pid="9" name="MSIP_Label_03ef5274-90b8-4b3f-8a76-b4c36a43e904_Enabled">
    <vt:lpwstr>True</vt:lpwstr>
  </property>
  <property fmtid="{D5CDD505-2E9C-101B-9397-08002B2CF9AE}" pid="10" name="MSIP_Label_03ef5274-90b8-4b3f-8a76-b4c36a43e904_SiteId">
    <vt:lpwstr>61e6eeb3-5fd7-4aaa-ae3c-61e8deb09b79</vt:lpwstr>
  </property>
  <property fmtid="{D5CDD505-2E9C-101B-9397-08002B2CF9AE}" pid="11" name="MSIP_Label_03ef5274-90b8-4b3f-8a76-b4c36a43e904_Owner">
    <vt:lpwstr>deaton@ldschurch.org</vt:lpwstr>
  </property>
  <property fmtid="{D5CDD505-2E9C-101B-9397-08002B2CF9AE}" pid="12" name="MSIP_Label_03ef5274-90b8-4b3f-8a76-b4c36a43e904_SetDate">
    <vt:lpwstr>2018-09-29T15:01:30.2848605Z</vt:lpwstr>
  </property>
  <property fmtid="{D5CDD505-2E9C-101B-9397-08002B2CF9AE}" pid="13" name="MSIP_Label_03ef5274-90b8-4b3f-8a76-b4c36a43e904_Name">
    <vt:lpwstr>Not Encrypted</vt:lpwstr>
  </property>
  <property fmtid="{D5CDD505-2E9C-101B-9397-08002B2CF9AE}" pid="14" name="MSIP_Label_03ef5274-90b8-4b3f-8a76-b4c36a43e904_Application">
    <vt:lpwstr>Microsoft Azure Information Protection</vt:lpwstr>
  </property>
  <property fmtid="{D5CDD505-2E9C-101B-9397-08002B2CF9AE}" pid="15" name="MSIP_Label_03ef5274-90b8-4b3f-8a76-b4c36a43e904_Parent">
    <vt:lpwstr>bdc3d3d8-6bdc-485e-b6f2-a0ac58658b4a</vt:lpwstr>
  </property>
  <property fmtid="{D5CDD505-2E9C-101B-9397-08002B2CF9AE}" pid="16" name="MSIP_Label_03ef5274-90b8-4b3f-8a76-b4c36a43e904_Extended_MSFT_Method">
    <vt:lpwstr>Automatic</vt:lpwstr>
  </property>
  <property fmtid="{D5CDD505-2E9C-101B-9397-08002B2CF9AE}" pid="17" name="Classification">
    <vt:lpwstr>Internal Use Not Encrypted</vt:lpwstr>
  </property>
</Properties>
</file>