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899" r:id="rId2"/>
    <p:sldId id="927" r:id="rId3"/>
    <p:sldId id="928" r:id="rId4"/>
    <p:sldId id="929" r:id="rId5"/>
    <p:sldId id="930" r:id="rId6"/>
    <p:sldId id="931" r:id="rId7"/>
    <p:sldId id="926" r:id="rId8"/>
    <p:sldId id="932" r:id="rId9"/>
    <p:sldId id="934" r:id="rId10"/>
    <p:sldId id="26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234600"/>
    <a:srgbClr val="336600"/>
    <a:srgbClr val="FFFFCC"/>
    <a:srgbClr val="2A5400"/>
    <a:srgbClr val="CCFF99"/>
    <a:srgbClr val="FDEAD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5" autoAdjust="0"/>
    <p:restoredTop sz="94488" autoAdjust="0"/>
  </p:normalViewPr>
  <p:slideViewPr>
    <p:cSldViewPr>
      <p:cViewPr varScale="1">
        <p:scale>
          <a:sx n="111" d="100"/>
          <a:sy n="111" d="100"/>
        </p:scale>
        <p:origin x="342" y="102"/>
      </p:cViewPr>
      <p:guideLst>
        <p:guide orient="horz" pos="2160"/>
        <p:guide pos="3840"/>
      </p:guideLst>
    </p:cSldViewPr>
  </p:slideViewPr>
  <p:notesTextViewPr>
    <p:cViewPr>
      <p:scale>
        <a:sx n="3" d="2"/>
        <a:sy n="3" d="2"/>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CE193122-784B-4DEB-A735-954D81725D9C}" type="datetime1">
              <a:rPr lang="en-US" altLang="en-US"/>
              <a:pPr>
                <a:defRPr/>
              </a:pPr>
              <a:t>2022-12-27</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6DB9990-9BDA-4346-A715-8323DEBBD8E7}" type="slidenum">
              <a:rPr lang="en-US" altLang="en-US"/>
              <a:pPr>
                <a:defRPr/>
              </a:pPr>
              <a:t>‹#›</a:t>
            </a:fld>
            <a:endParaRPr lang="en-US" altLang="en-US"/>
          </a:p>
        </p:txBody>
      </p:sp>
    </p:spTree>
    <p:extLst>
      <p:ext uri="{BB962C8B-B14F-4D97-AF65-F5344CB8AC3E}">
        <p14:creationId xmlns:p14="http://schemas.microsoft.com/office/powerpoint/2010/main" val="1494614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3</a:t>
            </a:fld>
            <a:endParaRPr lang="en-US" altLang="en-US"/>
          </a:p>
        </p:txBody>
      </p:sp>
    </p:spTree>
    <p:extLst>
      <p:ext uri="{BB962C8B-B14F-4D97-AF65-F5344CB8AC3E}">
        <p14:creationId xmlns:p14="http://schemas.microsoft.com/office/powerpoint/2010/main" val="3551062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6</a:t>
            </a:fld>
            <a:endParaRPr lang="en-US" altLang="en-US"/>
          </a:p>
        </p:txBody>
      </p:sp>
    </p:spTree>
    <p:extLst>
      <p:ext uri="{BB962C8B-B14F-4D97-AF65-F5344CB8AC3E}">
        <p14:creationId xmlns:p14="http://schemas.microsoft.com/office/powerpoint/2010/main" val="1976784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6DB9990-9BDA-4346-A715-8323DEBBD8E7}" type="slidenum">
              <a:rPr lang="en-US" altLang="en-US" smtClean="0"/>
              <a:pPr>
                <a:defRPr/>
              </a:pPr>
              <a:t>8</a:t>
            </a:fld>
            <a:endParaRPr lang="en-US" altLang="en-US"/>
          </a:p>
        </p:txBody>
      </p:sp>
    </p:spTree>
    <p:extLst>
      <p:ext uri="{BB962C8B-B14F-4D97-AF65-F5344CB8AC3E}">
        <p14:creationId xmlns:p14="http://schemas.microsoft.com/office/powerpoint/2010/main" val="2968966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1"/>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11684000" y="6689725"/>
            <a:ext cx="508000" cy="168275"/>
          </a:xfrm>
        </p:spPr>
        <p:txBody>
          <a:bodyPr/>
          <a:lstStyle>
            <a:lvl1pPr>
              <a:defRPr/>
            </a:lvl1pPr>
          </a:lstStyle>
          <a:p>
            <a:pPr>
              <a:defRPr/>
            </a:pPr>
            <a:fld id="{48BED0CB-436A-4EC6-BFC4-524BF37076BE}" type="slidenum">
              <a:rPr lang="en-US" altLang="en-US"/>
              <a:pPr>
                <a:defRPr/>
              </a:pPr>
              <a:t>‹#›</a:t>
            </a:fld>
            <a:endParaRPr lang="en-US" altLang="en-US"/>
          </a:p>
        </p:txBody>
      </p:sp>
      <p:sp>
        <p:nvSpPr>
          <p:cNvPr id="5" name="Footer Placeholder 1">
            <a:extLst>
              <a:ext uri="{FF2B5EF4-FFF2-40B4-BE49-F238E27FC236}">
                <a16:creationId xmlns:a16="http://schemas.microsoft.com/office/drawing/2014/main" id="{7714C901-FB5E-474A-B72C-ECB1E8B52735}"/>
              </a:ext>
            </a:extLst>
          </p:cNvPr>
          <p:cNvSpPr>
            <a:spLocks noGrp="1"/>
          </p:cNvSpPr>
          <p:nvPr>
            <p:ph type="ftr" sz="quarter" idx="11"/>
          </p:nvPr>
        </p:nvSpPr>
        <p:spPr>
          <a:xfrm>
            <a:off x="0" y="6629400"/>
            <a:ext cx="1828800" cy="228599"/>
          </a:xfrm>
        </p:spPr>
        <p:txBody>
          <a:bodyPr/>
          <a:lstStyle/>
          <a:p>
            <a:pPr>
              <a:defRPr/>
            </a:pPr>
            <a:r>
              <a:rPr lang="en-US" dirty="0"/>
              <a:t>©ChristianEternalism.com</a:t>
            </a:r>
          </a:p>
        </p:txBody>
      </p:sp>
      <p:sp>
        <p:nvSpPr>
          <p:cNvPr id="7" name="Footer Placeholder 1">
            <a:extLst>
              <a:ext uri="{FF2B5EF4-FFF2-40B4-BE49-F238E27FC236}">
                <a16:creationId xmlns:a16="http://schemas.microsoft.com/office/drawing/2014/main" id="{6FC12F3C-AD74-471C-8B30-6966DCB1CD72}"/>
              </a:ext>
            </a:extLst>
          </p:cNvPr>
          <p:cNvSpPr txBox="1">
            <a:spLocks/>
          </p:cNvSpPr>
          <p:nvPr userDrawn="1"/>
        </p:nvSpPr>
        <p:spPr>
          <a:xfrm>
            <a:off x="0" y="0"/>
            <a:ext cx="1066800" cy="228599"/>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rtl="0" eaLnBrk="1" fontAlgn="base" hangingPunct="1">
              <a:spcBef>
                <a:spcPct val="0"/>
              </a:spcBef>
              <a:spcAft>
                <a:spcPct val="0"/>
              </a:spcAft>
              <a:defRPr sz="1200" kern="120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en-US" dirty="0"/>
              <a:t>Epistemology</a:t>
            </a:r>
          </a:p>
        </p:txBody>
      </p:sp>
    </p:spTree>
    <p:extLst>
      <p:ext uri="{BB962C8B-B14F-4D97-AF65-F5344CB8AC3E}">
        <p14:creationId xmlns:p14="http://schemas.microsoft.com/office/powerpoint/2010/main" val="28285420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21A002C1-D494-4F2F-AB01-B0CA7DD6EE82}" type="datetime1">
              <a:rPr lang="en-US" altLang="en-US" smtClean="0"/>
              <a:t>2022-12-27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a:defRPr/>
            </a:pPr>
            <a:r>
              <a:rPr lang="en-US" altLang="en-US"/>
              <a:t>©LDSEternalism.com</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6A11B09A-2F24-4C7E-B406-E00EFFE489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5" r:id="rId1"/>
  </p:sldLayoutIdLst>
  <p:hf hd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p:txBody>
          <a:bodyPr/>
          <a:lstStyle/>
          <a:p>
            <a:pPr>
              <a:defRPr/>
            </a:pPr>
            <a:fld id="{53429DF0-9955-4B60-96E2-2201DF02E17C}" type="slidenum">
              <a:rPr lang="en-US" altLang="en-US" smtClean="0"/>
              <a:pPr>
                <a:defRPr/>
              </a:pPr>
              <a:t>1</a:t>
            </a:fld>
            <a:endParaRPr lang="en-US" altLang="en-US" dirty="0"/>
          </a:p>
        </p:txBody>
      </p:sp>
      <p:pic>
        <p:nvPicPr>
          <p:cNvPr id="4" name="Picture 3">
            <a:extLst>
              <a:ext uri="{FF2B5EF4-FFF2-40B4-BE49-F238E27FC236}">
                <a16:creationId xmlns:a16="http://schemas.microsoft.com/office/drawing/2014/main" id="{CA13C4A4-E30D-4B77-9D81-CB4B098194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9" y="1441700"/>
            <a:ext cx="4909114" cy="4909114"/>
          </a:xfrm>
          <a:prstGeom prst="rect">
            <a:avLst/>
          </a:prstGeom>
        </p:spPr>
      </p:pic>
      <p:sp>
        <p:nvSpPr>
          <p:cNvPr id="6" name="Rectangle 5">
            <a:extLst>
              <a:ext uri="{FF2B5EF4-FFF2-40B4-BE49-F238E27FC236}">
                <a16:creationId xmlns:a16="http://schemas.microsoft.com/office/drawing/2014/main" id="{5946F93A-327B-4E2B-9B2E-60545C0B9529}"/>
              </a:ext>
            </a:extLst>
          </p:cNvPr>
          <p:cNvSpPr/>
          <p:nvPr/>
        </p:nvSpPr>
        <p:spPr>
          <a:xfrm>
            <a:off x="1560234" y="3203759"/>
            <a:ext cx="1338828" cy="1384995"/>
          </a:xfrm>
          <a:prstGeom prst="rect">
            <a:avLst/>
          </a:prstGeom>
        </p:spPr>
        <p:txBody>
          <a:bodyPr wrap="none">
            <a:spAutoFit/>
          </a:bodyPr>
          <a:lstStyle/>
          <a:p>
            <a:pPr algn="ctr"/>
            <a:r>
              <a:rPr lang="en-US" sz="2800" dirty="0">
                <a:solidFill>
                  <a:schemeClr val="bg1"/>
                </a:solidFill>
                <a:cs typeface="Arial" panose="020B0604020202020204" pitchFamily="34" charset="0"/>
              </a:rPr>
              <a:t>Abide </a:t>
            </a:r>
          </a:p>
          <a:p>
            <a:pPr algn="ctr"/>
            <a:r>
              <a:rPr lang="en-US" sz="2800" dirty="0">
                <a:solidFill>
                  <a:schemeClr val="bg1"/>
                </a:solidFill>
                <a:cs typeface="Arial" panose="020B0604020202020204" pitchFamily="34" charset="0"/>
              </a:rPr>
              <a:t>and </a:t>
            </a:r>
          </a:p>
          <a:p>
            <a:pPr algn="ctr"/>
            <a:r>
              <a:rPr lang="en-US" sz="2800" dirty="0">
                <a:solidFill>
                  <a:schemeClr val="bg1"/>
                </a:solidFill>
                <a:cs typeface="Arial" panose="020B0604020202020204" pitchFamily="34" charset="0"/>
              </a:rPr>
              <a:t>Abound</a:t>
            </a:r>
          </a:p>
        </p:txBody>
      </p:sp>
      <p:sp>
        <p:nvSpPr>
          <p:cNvPr id="7" name="Rectangle 6">
            <a:extLst>
              <a:ext uri="{FF2B5EF4-FFF2-40B4-BE49-F238E27FC236}">
                <a16:creationId xmlns:a16="http://schemas.microsoft.com/office/drawing/2014/main" id="{ABB93D74-9891-4AC0-92BF-50893BA294B5}"/>
              </a:ext>
            </a:extLst>
          </p:cNvPr>
          <p:cNvSpPr/>
          <p:nvPr/>
        </p:nvSpPr>
        <p:spPr>
          <a:xfrm>
            <a:off x="0" y="15502"/>
            <a:ext cx="12192000" cy="830997"/>
          </a:xfrm>
          <a:prstGeom prst="rect">
            <a:avLst/>
          </a:prstGeom>
        </p:spPr>
        <p:txBody>
          <a:bodyPr wrap="square">
            <a:spAutoFit/>
          </a:bodyPr>
          <a:lstStyle/>
          <a:p>
            <a:pPr algn="ctr"/>
            <a:r>
              <a:rPr lang="en-US" sz="4800" dirty="0">
                <a:solidFill>
                  <a:srgbClr val="FFFF00"/>
                </a:solidFill>
                <a:cs typeface="Arial" panose="020B0604020202020204" pitchFamily="34" charset="0"/>
              </a:rPr>
              <a:t>ETERNALISM MODULE 17</a:t>
            </a:r>
          </a:p>
        </p:txBody>
      </p:sp>
      <p:sp>
        <p:nvSpPr>
          <p:cNvPr id="8" name="Text Box 13">
            <a:extLst>
              <a:ext uri="{FF2B5EF4-FFF2-40B4-BE49-F238E27FC236}">
                <a16:creationId xmlns:a16="http://schemas.microsoft.com/office/drawing/2014/main" id="{09FB126C-382A-4E3C-B94C-1A906B7664A0}"/>
              </a:ext>
            </a:extLst>
          </p:cNvPr>
          <p:cNvSpPr txBox="1">
            <a:spLocks noChangeArrowheads="1"/>
          </p:cNvSpPr>
          <p:nvPr/>
        </p:nvSpPr>
        <p:spPr bwMode="auto">
          <a:xfrm>
            <a:off x="4920343" y="3542946"/>
            <a:ext cx="726043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4000" dirty="0">
                <a:solidFill>
                  <a:srgbClr val="FFFF00"/>
                </a:solidFill>
              </a:rPr>
              <a:t>Chapter 19: Faith Defined</a:t>
            </a:r>
          </a:p>
          <a:p>
            <a:pPr eaLnBrk="1" hangingPunct="1">
              <a:spcBef>
                <a:spcPct val="0"/>
              </a:spcBef>
              <a:buNone/>
            </a:pPr>
            <a:r>
              <a:rPr lang="en-US" altLang="en-US" sz="4000" dirty="0">
                <a:solidFill>
                  <a:srgbClr val="FFFF00"/>
                </a:solidFill>
              </a:rPr>
              <a:t>Case 4: True Faith Examples</a:t>
            </a:r>
          </a:p>
          <a:p>
            <a:pPr eaLnBrk="1" hangingPunct="1">
              <a:spcBef>
                <a:spcPct val="0"/>
              </a:spcBef>
              <a:buNone/>
            </a:pPr>
            <a:endParaRPr lang="en-US" altLang="en-US" sz="4000" dirty="0">
              <a:solidFill>
                <a:srgbClr val="FFFF00"/>
              </a:solidFill>
            </a:endParaRPr>
          </a:p>
        </p:txBody>
      </p:sp>
      <p:sp>
        <p:nvSpPr>
          <p:cNvPr id="9" name="Text Box 13">
            <a:extLst>
              <a:ext uri="{FF2B5EF4-FFF2-40B4-BE49-F238E27FC236}">
                <a16:creationId xmlns:a16="http://schemas.microsoft.com/office/drawing/2014/main" id="{CF06637D-3C31-4F29-B2D1-9421FD7E0C5A}"/>
              </a:ext>
            </a:extLst>
          </p:cNvPr>
          <p:cNvSpPr txBox="1">
            <a:spLocks noChangeArrowheads="1"/>
          </p:cNvSpPr>
          <p:nvPr/>
        </p:nvSpPr>
        <p:spPr bwMode="auto">
          <a:xfrm>
            <a:off x="4920344" y="1880320"/>
            <a:ext cx="694366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4516438" algn="l"/>
              </a:tabLst>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tabLst>
                <a:tab pos="4516438" algn="l"/>
              </a:tabLst>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tabLst>
                <a:tab pos="4516438" algn="l"/>
              </a:tabLst>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4516438" algn="l"/>
              </a:tabLst>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None/>
            </a:pPr>
            <a:r>
              <a:rPr lang="en-US" altLang="en-US" sz="8000" dirty="0">
                <a:solidFill>
                  <a:srgbClr val="FFFF00"/>
                </a:solidFill>
              </a:rPr>
              <a:t>Epistemology</a:t>
            </a:r>
          </a:p>
        </p:txBody>
      </p:sp>
    </p:spTree>
    <p:extLst>
      <p:ext uri="{BB962C8B-B14F-4D97-AF65-F5344CB8AC3E}">
        <p14:creationId xmlns:p14="http://schemas.microsoft.com/office/powerpoint/2010/main" val="295461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24" name="Rectangle 46">
            <a:extLst>
              <a:ext uri="{FF2B5EF4-FFF2-40B4-BE49-F238E27FC236}">
                <a16:creationId xmlns:a16="http://schemas.microsoft.com/office/drawing/2014/main" id="{CF2B936E-2546-457C-8CD4-AC9C9D18024F}"/>
              </a:ext>
            </a:extLst>
          </p:cNvPr>
          <p:cNvSpPr>
            <a:spLocks noChangeArrowheads="1"/>
          </p:cNvSpPr>
          <p:nvPr/>
        </p:nvSpPr>
        <p:spPr bwMode="auto">
          <a:xfrm>
            <a:off x="0" y="2767280"/>
            <a:ext cx="121773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8000" dirty="0">
                <a:solidFill>
                  <a:srgbClr val="00FF00"/>
                </a:solidFill>
                <a:latin typeface="+mn-lt"/>
              </a:rPr>
              <a:t>Questions?</a:t>
            </a:r>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10</a:t>
            </a:fld>
            <a:endParaRPr lang="en-US" dirty="0"/>
          </a:p>
        </p:txBody>
      </p:sp>
    </p:spTree>
    <p:extLst>
      <p:ext uri="{BB962C8B-B14F-4D97-AF65-F5344CB8AC3E}">
        <p14:creationId xmlns:p14="http://schemas.microsoft.com/office/powerpoint/2010/main" val="409053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2</a:t>
            </a:fld>
            <a:endParaRPr lang="en-US" dirty="0"/>
          </a:p>
        </p:txBody>
      </p:sp>
      <p:sp>
        <p:nvSpPr>
          <p:cNvPr id="8" name="Text Box 17">
            <a:extLst>
              <a:ext uri="{FF2B5EF4-FFF2-40B4-BE49-F238E27FC236}">
                <a16:creationId xmlns:a16="http://schemas.microsoft.com/office/drawing/2014/main" id="{AB3EB5AB-BE1F-4208-85E7-616D01DEBD67}"/>
              </a:ext>
            </a:extLst>
          </p:cNvPr>
          <p:cNvSpPr txBox="1">
            <a:spLocks noChangeArrowheads="1"/>
          </p:cNvSpPr>
          <p:nvPr/>
        </p:nvSpPr>
        <p:spPr bwMode="auto">
          <a:xfrm>
            <a:off x="0" y="115669"/>
            <a:ext cx="2895600" cy="646331"/>
          </a:xfrm>
          <a:prstGeom prst="rect">
            <a:avLst/>
          </a:prstGeom>
          <a:noFill/>
          <a:ln w="9525">
            <a:noFill/>
            <a:miter lim="800000"/>
            <a:headEnd/>
            <a:tailEnd/>
          </a:ln>
        </p:spPr>
        <p:txBody>
          <a:bodyPr wrap="square">
            <a:spAutoFit/>
          </a:bodyPr>
          <a:lstStyle/>
          <a:p>
            <a:pPr eaLnBrk="1" hangingPunct="1">
              <a:defRPr/>
            </a:pPr>
            <a:r>
              <a:rPr lang="en-US" sz="3600" dirty="0">
                <a:solidFill>
                  <a:srgbClr val="FFFF00"/>
                </a:solidFill>
                <a:latin typeface="+mn-lt"/>
                <a:cs typeface="Arial" charset="0"/>
              </a:rPr>
              <a:t>What is faith?</a:t>
            </a:r>
            <a:endParaRPr lang="en-US" sz="3600" i="1" dirty="0">
              <a:solidFill>
                <a:srgbClr val="FFFF00"/>
              </a:solidFill>
              <a:latin typeface="+mn-lt"/>
              <a:cs typeface="Arial" charset="0"/>
            </a:endParaRPr>
          </a:p>
        </p:txBody>
      </p:sp>
      <p:sp>
        <p:nvSpPr>
          <p:cNvPr id="9" name="Text Box 3">
            <a:extLst>
              <a:ext uri="{FF2B5EF4-FFF2-40B4-BE49-F238E27FC236}">
                <a16:creationId xmlns:a16="http://schemas.microsoft.com/office/drawing/2014/main" id="{C1166BBE-0473-4481-8969-BAD329F73BCD}"/>
              </a:ext>
            </a:extLst>
          </p:cNvPr>
          <p:cNvSpPr txBox="1">
            <a:spLocks noChangeArrowheads="1"/>
          </p:cNvSpPr>
          <p:nvPr/>
        </p:nvSpPr>
        <p:spPr bwMode="auto">
          <a:xfrm>
            <a:off x="457200" y="681347"/>
            <a:ext cx="11582399" cy="4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2200" b="1" dirty="0">
                <a:solidFill>
                  <a:srgbClr val="00FF00"/>
                </a:solidFill>
                <a:latin typeface="+mn-lt"/>
              </a:rPr>
              <a:t>Elder Orson Pratt: </a:t>
            </a:r>
            <a:r>
              <a:rPr lang="en-US" altLang="en-US" sz="2200" dirty="0">
                <a:solidFill>
                  <a:schemeClr val="bg1"/>
                </a:solidFill>
                <a:latin typeface="+mn-lt"/>
              </a:rPr>
              <a:t>“Faith is of </a:t>
            </a:r>
            <a:r>
              <a:rPr lang="en-US" altLang="en-US" sz="2200" dirty="0">
                <a:solidFill>
                  <a:srgbClr val="FFFF00"/>
                </a:solidFill>
                <a:latin typeface="+mn-lt"/>
              </a:rPr>
              <a:t>two kinds</a:t>
            </a:r>
            <a:r>
              <a:rPr lang="en-US" altLang="en-US" sz="2200" dirty="0">
                <a:solidFill>
                  <a:schemeClr val="bg1"/>
                </a:solidFill>
                <a:latin typeface="+mn-lt"/>
              </a:rPr>
              <a:t>, namely </a:t>
            </a:r>
            <a:r>
              <a:rPr lang="en-US" altLang="en-US" sz="2200" dirty="0">
                <a:solidFill>
                  <a:srgbClr val="FF0000"/>
                </a:solidFill>
                <a:latin typeface="+mn-lt"/>
              </a:rPr>
              <a:t>false</a:t>
            </a:r>
            <a:r>
              <a:rPr lang="en-US" altLang="en-US" sz="2200" dirty="0">
                <a:solidFill>
                  <a:schemeClr val="bg1"/>
                </a:solidFill>
                <a:latin typeface="+mn-lt"/>
              </a:rPr>
              <a:t> and </a:t>
            </a:r>
            <a:r>
              <a:rPr lang="en-US" altLang="en-US" sz="2200" dirty="0">
                <a:solidFill>
                  <a:srgbClr val="00FF00"/>
                </a:solidFill>
                <a:latin typeface="+mn-lt"/>
              </a:rPr>
              <a:t>true</a:t>
            </a:r>
            <a:r>
              <a:rPr lang="en-US" altLang="en-US" sz="2200" dirty="0">
                <a:solidFill>
                  <a:schemeClr val="bg1"/>
                </a:solidFill>
                <a:latin typeface="+mn-lt"/>
              </a:rPr>
              <a:t>. </a:t>
            </a:r>
            <a:r>
              <a:rPr lang="en-US" altLang="en-US" sz="1400" dirty="0">
                <a:solidFill>
                  <a:schemeClr val="bg1"/>
                </a:solidFill>
                <a:latin typeface="+mn-lt"/>
              </a:rPr>
              <a:t>(“The True Faith”, #3)</a:t>
            </a:r>
          </a:p>
        </p:txBody>
      </p:sp>
      <p:sp>
        <p:nvSpPr>
          <p:cNvPr id="11" name="Text Box 3">
            <a:extLst>
              <a:ext uri="{FF2B5EF4-FFF2-40B4-BE49-F238E27FC236}">
                <a16:creationId xmlns:a16="http://schemas.microsoft.com/office/drawing/2014/main" id="{FD267940-A0CA-4BBD-A7BB-8C4B39F5EB14}"/>
              </a:ext>
            </a:extLst>
          </p:cNvPr>
          <p:cNvSpPr txBox="1">
            <a:spLocks noChangeArrowheads="1"/>
          </p:cNvSpPr>
          <p:nvPr/>
        </p:nvSpPr>
        <p:spPr bwMode="auto">
          <a:xfrm>
            <a:off x="381000" y="2177308"/>
            <a:ext cx="11734799" cy="144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200" b="1" dirty="0">
                <a:solidFill>
                  <a:srgbClr val="00FF00"/>
                </a:solidFill>
                <a:latin typeface="+mn-lt"/>
              </a:rPr>
              <a:t>Elder Orson Pratt: </a:t>
            </a:r>
            <a:r>
              <a:rPr lang="en-US" altLang="en-US" sz="2200" b="1" dirty="0">
                <a:solidFill>
                  <a:schemeClr val="bg1"/>
                </a:solidFill>
                <a:latin typeface="+mn-lt"/>
              </a:rPr>
              <a:t>“</a:t>
            </a:r>
            <a:r>
              <a:rPr lang="en-US" altLang="en-US" sz="2200" dirty="0">
                <a:solidFill>
                  <a:schemeClr val="bg1"/>
                </a:solidFill>
                <a:latin typeface="+mn-lt"/>
              </a:rPr>
              <a:t>Faith alone will not save men: neither will faith and works save them, unless they are of the </a:t>
            </a:r>
            <a:r>
              <a:rPr lang="en-US" altLang="en-US" sz="2200" dirty="0">
                <a:solidFill>
                  <a:srgbClr val="00FF00"/>
                </a:solidFill>
                <a:latin typeface="+mn-lt"/>
              </a:rPr>
              <a:t>right kind</a:t>
            </a:r>
            <a:r>
              <a:rPr lang="en-US" altLang="en-US" sz="2200" dirty="0">
                <a:solidFill>
                  <a:schemeClr val="bg1"/>
                </a:solidFill>
                <a:latin typeface="+mn-lt"/>
              </a:rPr>
              <a:t>. Indeed the faith and works of the greatest portion of mankind will be the </a:t>
            </a:r>
            <a:r>
              <a:rPr lang="en-US" altLang="en-US" sz="2200" dirty="0">
                <a:solidFill>
                  <a:srgbClr val="FF0000"/>
                </a:solidFill>
                <a:latin typeface="+mn-lt"/>
              </a:rPr>
              <a:t>very cause of their damnation</a:t>
            </a:r>
            <a:r>
              <a:rPr lang="en-US" altLang="en-US" sz="2200" dirty="0">
                <a:solidFill>
                  <a:schemeClr val="bg1"/>
                </a:solidFill>
                <a:latin typeface="+mn-lt"/>
              </a:rPr>
              <a:t>. </a:t>
            </a:r>
            <a:r>
              <a:rPr lang="en-US" altLang="en-US" sz="2200" dirty="0">
                <a:solidFill>
                  <a:srgbClr val="00FF00"/>
                </a:solidFill>
                <a:latin typeface="+mn-lt"/>
              </a:rPr>
              <a:t>True faith </a:t>
            </a:r>
            <a:r>
              <a:rPr lang="en-US" altLang="en-US" sz="2200" dirty="0">
                <a:solidFill>
                  <a:schemeClr val="bg1"/>
                </a:solidFill>
                <a:latin typeface="+mn-lt"/>
              </a:rPr>
              <a:t>and </a:t>
            </a:r>
            <a:r>
              <a:rPr lang="en-US" altLang="en-US" sz="2200" dirty="0">
                <a:solidFill>
                  <a:srgbClr val="00FF00"/>
                </a:solidFill>
                <a:latin typeface="+mn-lt"/>
              </a:rPr>
              <a:t>righteous works</a:t>
            </a:r>
            <a:r>
              <a:rPr lang="en-US" altLang="en-US" sz="2200" dirty="0">
                <a:solidFill>
                  <a:schemeClr val="bg1"/>
                </a:solidFill>
                <a:latin typeface="+mn-lt"/>
              </a:rPr>
              <a:t> are essential for salvation; and without both of these, no man ever was, or ever can be saved.” </a:t>
            </a:r>
            <a:r>
              <a:rPr lang="en-US" altLang="en-US" sz="1400" dirty="0">
                <a:solidFill>
                  <a:schemeClr val="bg1"/>
                </a:solidFill>
                <a:latin typeface="+mn-lt"/>
              </a:rPr>
              <a:t>(“The True Faith”, #11)</a:t>
            </a:r>
          </a:p>
        </p:txBody>
      </p:sp>
      <p:sp>
        <p:nvSpPr>
          <p:cNvPr id="12" name="Text Box 17">
            <a:extLst>
              <a:ext uri="{FF2B5EF4-FFF2-40B4-BE49-F238E27FC236}">
                <a16:creationId xmlns:a16="http://schemas.microsoft.com/office/drawing/2014/main" id="{7A18A6B4-C94C-4E7B-B356-DDE2C600A37C}"/>
              </a:ext>
            </a:extLst>
          </p:cNvPr>
          <p:cNvSpPr txBox="1">
            <a:spLocks noChangeArrowheads="1"/>
          </p:cNvSpPr>
          <p:nvPr/>
        </p:nvSpPr>
        <p:spPr bwMode="auto">
          <a:xfrm>
            <a:off x="0" y="1219200"/>
            <a:ext cx="9144000" cy="646331"/>
          </a:xfrm>
          <a:prstGeom prst="rect">
            <a:avLst/>
          </a:prstGeom>
          <a:noFill/>
          <a:ln w="9525">
            <a:noFill/>
            <a:miter lim="800000"/>
            <a:headEnd/>
            <a:tailEnd/>
          </a:ln>
        </p:spPr>
        <p:txBody>
          <a:bodyPr wrap="square">
            <a:spAutoFit/>
          </a:bodyPr>
          <a:lstStyle/>
          <a:p>
            <a:pPr eaLnBrk="1" hangingPunct="1">
              <a:defRPr/>
            </a:pPr>
            <a:r>
              <a:rPr lang="en-US" sz="3600" dirty="0">
                <a:solidFill>
                  <a:srgbClr val="FFFF00"/>
                </a:solidFill>
                <a:latin typeface="+mn-lt"/>
                <a:cs typeface="Arial" charset="0"/>
              </a:rPr>
              <a:t>Why is it essential to understand faith?</a:t>
            </a:r>
            <a:endParaRPr lang="en-US" sz="3600" i="1" dirty="0">
              <a:solidFill>
                <a:srgbClr val="FFFF00"/>
              </a:solidFill>
              <a:latin typeface="+mn-lt"/>
              <a:cs typeface="Arial" charset="0"/>
            </a:endParaRPr>
          </a:p>
        </p:txBody>
      </p:sp>
      <p:sp>
        <p:nvSpPr>
          <p:cNvPr id="13" name="Text Box 124">
            <a:extLst>
              <a:ext uri="{FF2B5EF4-FFF2-40B4-BE49-F238E27FC236}">
                <a16:creationId xmlns:a16="http://schemas.microsoft.com/office/drawing/2014/main" id="{C4945102-7D67-4C5B-9F47-6B5B7E84349C}"/>
              </a:ext>
            </a:extLst>
          </p:cNvPr>
          <p:cNvSpPr txBox="1">
            <a:spLocks noChangeArrowheads="1"/>
          </p:cNvSpPr>
          <p:nvPr/>
        </p:nvSpPr>
        <p:spPr bwMode="auto">
          <a:xfrm>
            <a:off x="381000" y="1752600"/>
            <a:ext cx="8458201" cy="430887"/>
          </a:xfrm>
          <a:prstGeom prst="rect">
            <a:avLst/>
          </a:prstGeom>
          <a:noFill/>
          <a:ln w="9525">
            <a:noFill/>
            <a:miter lim="800000"/>
            <a:headEnd/>
            <a:tailEnd/>
          </a:ln>
        </p:spPr>
        <p:txBody>
          <a:bodyPr wrap="square">
            <a:spAutoFit/>
          </a:bodyPr>
          <a:lstStyle/>
          <a:p>
            <a:pPr eaLnBrk="1" hangingPunct="1">
              <a:defRPr/>
            </a:pPr>
            <a:r>
              <a:rPr lang="en-US" sz="2200" b="1" dirty="0">
                <a:solidFill>
                  <a:srgbClr val="00FF00"/>
                </a:solidFill>
                <a:latin typeface="+mn-lt"/>
                <a:cs typeface="Arial" charset="0"/>
              </a:rPr>
              <a:t>Hebrews 11:6 </a:t>
            </a:r>
            <a:r>
              <a:rPr lang="en-US" sz="2200" dirty="0">
                <a:solidFill>
                  <a:schemeClr val="bg1"/>
                </a:solidFill>
                <a:latin typeface="+mn-lt"/>
                <a:cs typeface="Arial" charset="0"/>
              </a:rPr>
              <a:t>“Without </a:t>
            </a:r>
            <a:r>
              <a:rPr lang="en-US" sz="2200" dirty="0">
                <a:solidFill>
                  <a:srgbClr val="00FF00"/>
                </a:solidFill>
                <a:latin typeface="+mn-lt"/>
                <a:cs typeface="Arial" charset="0"/>
              </a:rPr>
              <a:t>faith</a:t>
            </a:r>
            <a:r>
              <a:rPr lang="en-US" sz="2200" dirty="0">
                <a:solidFill>
                  <a:schemeClr val="bg1"/>
                </a:solidFill>
                <a:latin typeface="+mn-lt"/>
                <a:cs typeface="Arial" charset="0"/>
              </a:rPr>
              <a:t> it is </a:t>
            </a:r>
            <a:r>
              <a:rPr lang="en-US" sz="2200" dirty="0">
                <a:solidFill>
                  <a:srgbClr val="FFFF00"/>
                </a:solidFill>
                <a:latin typeface="+mn-lt"/>
                <a:cs typeface="Arial" charset="0"/>
              </a:rPr>
              <a:t>impossible</a:t>
            </a:r>
            <a:r>
              <a:rPr lang="en-US" sz="2200" dirty="0">
                <a:solidFill>
                  <a:schemeClr val="bg1"/>
                </a:solidFill>
                <a:latin typeface="+mn-lt"/>
                <a:cs typeface="Arial" charset="0"/>
              </a:rPr>
              <a:t> to please him </a:t>
            </a:r>
            <a:r>
              <a:rPr lang="en-US" sz="2200" dirty="0">
                <a:solidFill>
                  <a:srgbClr val="00FF00"/>
                </a:solidFill>
                <a:latin typeface="+mn-lt"/>
                <a:cs typeface="Arial" charset="0"/>
              </a:rPr>
              <a:t>[God]</a:t>
            </a:r>
            <a:r>
              <a:rPr lang="en-US" sz="2200" dirty="0">
                <a:solidFill>
                  <a:schemeClr val="bg1"/>
                </a:solidFill>
                <a:latin typeface="+mn-lt"/>
                <a:cs typeface="Arial" charset="0"/>
              </a:rPr>
              <a:t>.”</a:t>
            </a:r>
            <a:endParaRPr lang="en-US" sz="2200" dirty="0">
              <a:solidFill>
                <a:schemeClr val="bg1"/>
              </a:solidFill>
              <a:latin typeface="+mn-lt"/>
            </a:endParaRPr>
          </a:p>
        </p:txBody>
      </p:sp>
      <p:sp>
        <p:nvSpPr>
          <p:cNvPr id="14" name="Text Box 17">
            <a:extLst>
              <a:ext uri="{FF2B5EF4-FFF2-40B4-BE49-F238E27FC236}">
                <a16:creationId xmlns:a16="http://schemas.microsoft.com/office/drawing/2014/main" id="{8217C1D2-6348-4254-A54B-F6BC17C54804}"/>
              </a:ext>
            </a:extLst>
          </p:cNvPr>
          <p:cNvSpPr txBox="1">
            <a:spLocks noChangeArrowheads="1"/>
          </p:cNvSpPr>
          <p:nvPr/>
        </p:nvSpPr>
        <p:spPr bwMode="auto">
          <a:xfrm>
            <a:off x="2895600" y="115668"/>
            <a:ext cx="5715000" cy="646331"/>
          </a:xfrm>
          <a:prstGeom prst="rect">
            <a:avLst/>
          </a:prstGeom>
          <a:noFill/>
          <a:ln w="9525">
            <a:noFill/>
            <a:miter lim="800000"/>
            <a:headEnd/>
            <a:tailEnd/>
          </a:ln>
        </p:spPr>
        <p:txBody>
          <a:bodyPr wrap="square">
            <a:spAutoFit/>
          </a:bodyPr>
          <a:lstStyle/>
          <a:p>
            <a:pPr eaLnBrk="1" hangingPunct="1">
              <a:defRPr/>
            </a:pPr>
            <a:r>
              <a:rPr lang="en-US" sz="3600" i="1" dirty="0">
                <a:solidFill>
                  <a:srgbClr val="FFFF00"/>
                </a:solidFill>
                <a:latin typeface="+mn-lt"/>
                <a:cs typeface="Arial" charset="0"/>
              </a:rPr>
              <a:t>Two very </a:t>
            </a:r>
            <a:r>
              <a:rPr lang="en-US" sz="3600" i="1" dirty="0">
                <a:solidFill>
                  <a:srgbClr val="FF0000"/>
                </a:solidFill>
                <a:latin typeface="+mn-lt"/>
                <a:cs typeface="Arial" charset="0"/>
              </a:rPr>
              <a:t>different</a:t>
            </a:r>
            <a:r>
              <a:rPr lang="en-US" sz="3600" i="1" dirty="0">
                <a:solidFill>
                  <a:srgbClr val="FFFF00"/>
                </a:solidFill>
                <a:latin typeface="+mn-lt"/>
                <a:cs typeface="Arial" charset="0"/>
              </a:rPr>
              <a:t> answers.</a:t>
            </a:r>
          </a:p>
        </p:txBody>
      </p:sp>
      <p:sp>
        <p:nvSpPr>
          <p:cNvPr id="15" name="Text Box 17">
            <a:extLst>
              <a:ext uri="{FF2B5EF4-FFF2-40B4-BE49-F238E27FC236}">
                <a16:creationId xmlns:a16="http://schemas.microsoft.com/office/drawing/2014/main" id="{3C8798FB-C71D-4378-8A8E-7E50A5F329E1}"/>
              </a:ext>
            </a:extLst>
          </p:cNvPr>
          <p:cNvSpPr txBox="1">
            <a:spLocks noChangeArrowheads="1"/>
          </p:cNvSpPr>
          <p:nvPr/>
        </p:nvSpPr>
        <p:spPr bwMode="auto">
          <a:xfrm>
            <a:off x="0" y="3620869"/>
            <a:ext cx="12115799" cy="646331"/>
          </a:xfrm>
          <a:prstGeom prst="rect">
            <a:avLst/>
          </a:prstGeom>
          <a:noFill/>
          <a:ln w="9525">
            <a:noFill/>
            <a:miter lim="800000"/>
            <a:headEnd/>
            <a:tailEnd/>
          </a:ln>
        </p:spPr>
        <p:txBody>
          <a:bodyPr wrap="square">
            <a:spAutoFit/>
          </a:bodyPr>
          <a:lstStyle/>
          <a:p>
            <a:pPr eaLnBrk="1" hangingPunct="1">
              <a:defRPr/>
            </a:pPr>
            <a:r>
              <a:rPr lang="en-US" sz="3600" dirty="0">
                <a:solidFill>
                  <a:srgbClr val="FFFF00"/>
                </a:solidFill>
                <a:latin typeface="+mn-lt"/>
                <a:cs typeface="Arial" charset="0"/>
              </a:rPr>
              <a:t>What are the characteristics of </a:t>
            </a:r>
            <a:r>
              <a:rPr lang="en-US" sz="3600" dirty="0">
                <a:solidFill>
                  <a:srgbClr val="00FF00"/>
                </a:solidFill>
                <a:latin typeface="+mn-lt"/>
                <a:cs typeface="Arial" charset="0"/>
              </a:rPr>
              <a:t>TRUE FAITH </a:t>
            </a:r>
            <a:r>
              <a:rPr lang="en-US" sz="3600" dirty="0">
                <a:solidFill>
                  <a:srgbClr val="FFFF00"/>
                </a:solidFill>
                <a:latin typeface="+mn-lt"/>
                <a:cs typeface="Arial" charset="0"/>
              </a:rPr>
              <a:t>verses </a:t>
            </a:r>
            <a:r>
              <a:rPr lang="en-US" sz="3600" dirty="0">
                <a:solidFill>
                  <a:srgbClr val="FF0000"/>
                </a:solidFill>
                <a:latin typeface="+mn-lt"/>
                <a:cs typeface="Arial" charset="0"/>
              </a:rPr>
              <a:t>FALSE FAITH</a:t>
            </a:r>
            <a:r>
              <a:rPr lang="en-US" sz="3600" dirty="0">
                <a:solidFill>
                  <a:srgbClr val="FFFF00"/>
                </a:solidFill>
                <a:latin typeface="+mn-lt"/>
                <a:cs typeface="Arial" charset="0"/>
              </a:rPr>
              <a:t>?</a:t>
            </a:r>
            <a:endParaRPr lang="en-US" sz="3600" i="1" dirty="0">
              <a:solidFill>
                <a:srgbClr val="FFFF00"/>
              </a:solidFill>
              <a:latin typeface="+mn-lt"/>
              <a:cs typeface="Arial" charset="0"/>
            </a:endParaRPr>
          </a:p>
        </p:txBody>
      </p:sp>
      <p:sp>
        <p:nvSpPr>
          <p:cNvPr id="16" name="Text Box 3">
            <a:extLst>
              <a:ext uri="{FF2B5EF4-FFF2-40B4-BE49-F238E27FC236}">
                <a16:creationId xmlns:a16="http://schemas.microsoft.com/office/drawing/2014/main" id="{31A8721C-1BEB-4F4D-A980-AB8E08A15927}"/>
              </a:ext>
            </a:extLst>
          </p:cNvPr>
          <p:cNvSpPr txBox="1">
            <a:spLocks noChangeArrowheads="1"/>
          </p:cNvSpPr>
          <p:nvPr/>
        </p:nvSpPr>
        <p:spPr bwMode="auto">
          <a:xfrm>
            <a:off x="201956" y="5597618"/>
            <a:ext cx="5817843" cy="923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800" b="1" dirty="0">
                <a:solidFill>
                  <a:srgbClr val="00FF00"/>
                </a:solidFill>
                <a:latin typeface="+mn-lt"/>
              </a:rPr>
              <a:t>Elder Orson Pratt: </a:t>
            </a:r>
            <a:r>
              <a:rPr lang="en-US" altLang="en-US" sz="1800" dirty="0">
                <a:solidFill>
                  <a:schemeClr val="bg1"/>
                </a:solidFill>
                <a:latin typeface="+mn-lt"/>
              </a:rPr>
              <a:t>“A </a:t>
            </a:r>
            <a:r>
              <a:rPr lang="en-US" altLang="en-US" sz="1800" dirty="0">
                <a:solidFill>
                  <a:srgbClr val="FF0000"/>
                </a:solidFill>
                <a:latin typeface="+mn-lt"/>
              </a:rPr>
              <a:t>false faith </a:t>
            </a:r>
            <a:r>
              <a:rPr lang="en-US" altLang="en-US" sz="1800" dirty="0">
                <a:solidFill>
                  <a:schemeClr val="bg1"/>
                </a:solidFill>
                <a:latin typeface="+mn-lt"/>
              </a:rPr>
              <a:t>is the result of giving credence to </a:t>
            </a:r>
            <a:r>
              <a:rPr lang="en-US" altLang="en-US" sz="1800" dirty="0">
                <a:solidFill>
                  <a:srgbClr val="FF0000"/>
                </a:solidFill>
                <a:latin typeface="+mn-lt"/>
              </a:rPr>
              <a:t>false evidence</a:t>
            </a:r>
            <a:r>
              <a:rPr lang="en-US" altLang="en-US" sz="1800" dirty="0">
                <a:solidFill>
                  <a:schemeClr val="bg1"/>
                </a:solidFill>
                <a:latin typeface="+mn-lt"/>
              </a:rPr>
              <a:t>; a </a:t>
            </a:r>
            <a:r>
              <a:rPr lang="en-US" altLang="en-US" sz="1800" dirty="0">
                <a:solidFill>
                  <a:srgbClr val="00FF00"/>
                </a:solidFill>
                <a:latin typeface="+mn-lt"/>
              </a:rPr>
              <a:t>true faith</a:t>
            </a:r>
            <a:r>
              <a:rPr lang="en-US" altLang="en-US" sz="1800" dirty="0">
                <a:solidFill>
                  <a:schemeClr val="bg1"/>
                </a:solidFill>
                <a:latin typeface="+mn-lt"/>
              </a:rPr>
              <a:t>, the result derived from </a:t>
            </a:r>
            <a:r>
              <a:rPr lang="en-US" altLang="en-US" sz="1800" dirty="0">
                <a:solidFill>
                  <a:srgbClr val="00FF00"/>
                </a:solidFill>
                <a:latin typeface="+mn-lt"/>
              </a:rPr>
              <a:t>true evidence</a:t>
            </a:r>
            <a:r>
              <a:rPr lang="en-US" altLang="en-US" sz="1800" dirty="0">
                <a:solidFill>
                  <a:schemeClr val="bg1"/>
                </a:solidFill>
                <a:latin typeface="+mn-lt"/>
              </a:rPr>
              <a:t>.” </a:t>
            </a:r>
            <a:r>
              <a:rPr lang="en-US" altLang="en-US" sz="1400" dirty="0">
                <a:solidFill>
                  <a:schemeClr val="bg1"/>
                </a:solidFill>
                <a:latin typeface="+mn-lt"/>
              </a:rPr>
              <a:t>(Elder Orson Pratt “The True Faith”, #3)</a:t>
            </a:r>
          </a:p>
        </p:txBody>
      </p:sp>
      <p:sp>
        <p:nvSpPr>
          <p:cNvPr id="17" name="Text Box 124">
            <a:extLst>
              <a:ext uri="{FF2B5EF4-FFF2-40B4-BE49-F238E27FC236}">
                <a16:creationId xmlns:a16="http://schemas.microsoft.com/office/drawing/2014/main" id="{4D7BF683-E2CE-43B8-AA8D-82B731CCA2DF}"/>
              </a:ext>
            </a:extLst>
          </p:cNvPr>
          <p:cNvSpPr txBox="1">
            <a:spLocks noChangeArrowheads="1"/>
          </p:cNvSpPr>
          <p:nvPr/>
        </p:nvSpPr>
        <p:spPr bwMode="auto">
          <a:xfrm>
            <a:off x="6173442" y="4684932"/>
            <a:ext cx="5866158" cy="646331"/>
          </a:xfrm>
          <a:prstGeom prst="rect">
            <a:avLst/>
          </a:prstGeom>
          <a:noFill/>
          <a:ln w="9525">
            <a:noFill/>
            <a:miter lim="800000"/>
            <a:headEnd/>
            <a:tailEnd/>
          </a:ln>
        </p:spPr>
        <p:txBody>
          <a:bodyPr wrap="square">
            <a:spAutoFit/>
          </a:bodyPr>
          <a:lstStyle/>
          <a:p>
            <a:pPr eaLnBrk="1" hangingPunct="1">
              <a:defRPr/>
            </a:pPr>
            <a:r>
              <a:rPr lang="en-US" b="1" dirty="0">
                <a:solidFill>
                  <a:srgbClr val="FFFF00"/>
                </a:solidFill>
                <a:latin typeface="Calibri" pitchFamily="34" charset="0"/>
                <a:cs typeface="Arial" charset="0"/>
              </a:rPr>
              <a:t>Webster College Dictionary</a:t>
            </a:r>
            <a:r>
              <a:rPr lang="en-US" b="1" dirty="0">
                <a:solidFill>
                  <a:schemeClr val="bg1"/>
                </a:solidFill>
                <a:latin typeface="Calibri" pitchFamily="34" charset="0"/>
                <a:cs typeface="Arial" charset="0"/>
              </a:rPr>
              <a:t> </a:t>
            </a:r>
            <a:r>
              <a:rPr lang="en-US" b="1" dirty="0">
                <a:solidFill>
                  <a:srgbClr val="FF0000"/>
                </a:solidFill>
                <a:latin typeface="Calibri" pitchFamily="34" charset="0"/>
                <a:cs typeface="Arial" charset="0"/>
              </a:rPr>
              <a:t>Faith: </a:t>
            </a:r>
            <a:r>
              <a:rPr lang="en-US" dirty="0">
                <a:solidFill>
                  <a:srgbClr val="FF0000"/>
                </a:solidFill>
                <a:latin typeface="Calibri" pitchFamily="34" charset="0"/>
                <a:cs typeface="Arial" charset="0"/>
              </a:rPr>
              <a:t>belief</a:t>
            </a:r>
            <a:r>
              <a:rPr lang="en-US" dirty="0">
                <a:solidFill>
                  <a:schemeClr val="bg1"/>
                </a:solidFill>
                <a:latin typeface="Calibri" pitchFamily="34" charset="0"/>
                <a:cs typeface="Arial" charset="0"/>
              </a:rPr>
              <a:t> that </a:t>
            </a:r>
            <a:r>
              <a:rPr lang="en-US" dirty="0">
                <a:solidFill>
                  <a:srgbClr val="FF0000"/>
                </a:solidFill>
                <a:latin typeface="Calibri" pitchFamily="34" charset="0"/>
                <a:cs typeface="Arial" charset="0"/>
              </a:rPr>
              <a:t>is not </a:t>
            </a:r>
            <a:r>
              <a:rPr lang="en-US" dirty="0">
                <a:solidFill>
                  <a:schemeClr val="bg1"/>
                </a:solidFill>
                <a:latin typeface="Calibri" pitchFamily="34" charset="0"/>
                <a:cs typeface="Arial" charset="0"/>
              </a:rPr>
              <a:t>based on </a:t>
            </a:r>
            <a:r>
              <a:rPr lang="en-US" dirty="0">
                <a:solidFill>
                  <a:srgbClr val="FF0000"/>
                </a:solidFill>
                <a:latin typeface="Calibri" pitchFamily="34" charset="0"/>
                <a:cs typeface="Arial" charset="0"/>
              </a:rPr>
              <a:t>proof </a:t>
            </a:r>
            <a:r>
              <a:rPr lang="en-US" dirty="0">
                <a:solidFill>
                  <a:schemeClr val="bg1"/>
                </a:solidFill>
                <a:latin typeface="Calibri" pitchFamily="34" charset="0"/>
                <a:cs typeface="Arial" charset="0"/>
              </a:rPr>
              <a:t>[evidence].</a:t>
            </a:r>
            <a:endParaRPr lang="en-US" dirty="0">
              <a:solidFill>
                <a:schemeClr val="bg1"/>
              </a:solidFill>
              <a:latin typeface="+mn-lt"/>
            </a:endParaRPr>
          </a:p>
        </p:txBody>
      </p:sp>
      <p:grpSp>
        <p:nvGrpSpPr>
          <p:cNvPr id="28" name="Group 27">
            <a:extLst>
              <a:ext uri="{FF2B5EF4-FFF2-40B4-BE49-F238E27FC236}">
                <a16:creationId xmlns:a16="http://schemas.microsoft.com/office/drawing/2014/main" id="{8547D251-0873-432B-94C6-8BFE362149FF}"/>
              </a:ext>
            </a:extLst>
          </p:cNvPr>
          <p:cNvGrpSpPr/>
          <p:nvPr/>
        </p:nvGrpSpPr>
        <p:grpSpPr>
          <a:xfrm>
            <a:off x="298053" y="4262734"/>
            <a:ext cx="11512948" cy="2403398"/>
            <a:chOff x="298053" y="4262734"/>
            <a:chExt cx="11512948" cy="2403398"/>
          </a:xfrm>
        </p:grpSpPr>
        <p:sp>
          <p:nvSpPr>
            <p:cNvPr id="18" name="TextBox 17">
              <a:extLst>
                <a:ext uri="{FF2B5EF4-FFF2-40B4-BE49-F238E27FC236}">
                  <a16:creationId xmlns:a16="http://schemas.microsoft.com/office/drawing/2014/main" id="{3DFDDE93-4A6A-412A-A068-789AC565BABF}"/>
                </a:ext>
              </a:extLst>
            </p:cNvPr>
            <p:cNvSpPr txBox="1"/>
            <p:nvPr/>
          </p:nvSpPr>
          <p:spPr>
            <a:xfrm>
              <a:off x="6086499" y="4262735"/>
              <a:ext cx="5691794" cy="461665"/>
            </a:xfrm>
            <a:prstGeom prst="rect">
              <a:avLst/>
            </a:prstGeom>
            <a:noFill/>
          </p:spPr>
          <p:txBody>
            <a:bodyPr wrap="square">
              <a:spAutoFit/>
            </a:bodyPr>
            <a:lstStyle/>
            <a:p>
              <a:pPr algn="ctr" eaLnBrk="1" hangingPunct="1">
                <a:defRPr/>
              </a:pPr>
              <a:r>
                <a:rPr lang="en-US" sz="2400" dirty="0">
                  <a:solidFill>
                    <a:srgbClr val="FF0000"/>
                  </a:solidFill>
                  <a:latin typeface="+mn-lt"/>
                  <a:cs typeface="Arial" charset="0"/>
                </a:rPr>
                <a:t>TRADITIONAL CHRISTIANITY</a:t>
              </a:r>
            </a:p>
          </p:txBody>
        </p:sp>
        <p:sp>
          <p:nvSpPr>
            <p:cNvPr id="19" name="TextBox 18">
              <a:extLst>
                <a:ext uri="{FF2B5EF4-FFF2-40B4-BE49-F238E27FC236}">
                  <a16:creationId xmlns:a16="http://schemas.microsoft.com/office/drawing/2014/main" id="{E1C4DA91-4AC2-4E0D-BF26-080E2FCA9BBF}"/>
                </a:ext>
              </a:extLst>
            </p:cNvPr>
            <p:cNvSpPr txBox="1"/>
            <p:nvPr/>
          </p:nvSpPr>
          <p:spPr>
            <a:xfrm>
              <a:off x="344257" y="4262734"/>
              <a:ext cx="5716284" cy="461665"/>
            </a:xfrm>
            <a:prstGeom prst="rect">
              <a:avLst/>
            </a:prstGeom>
            <a:noFill/>
          </p:spPr>
          <p:txBody>
            <a:bodyPr wrap="square">
              <a:spAutoFit/>
            </a:bodyPr>
            <a:lstStyle/>
            <a:p>
              <a:pPr algn="ctr" eaLnBrk="1" hangingPunct="1">
                <a:defRPr/>
              </a:pPr>
              <a:r>
                <a:rPr lang="en-US" sz="2400" dirty="0">
                  <a:solidFill>
                    <a:srgbClr val="00FF00"/>
                  </a:solidFill>
                  <a:latin typeface="+mn-lt"/>
                  <a:cs typeface="Arial" charset="0"/>
                </a:rPr>
                <a:t>RESTORED GOSPEL</a:t>
              </a:r>
            </a:p>
          </p:txBody>
        </p:sp>
        <p:cxnSp>
          <p:nvCxnSpPr>
            <p:cNvPr id="20" name="Straight Connector 19">
              <a:extLst>
                <a:ext uri="{FF2B5EF4-FFF2-40B4-BE49-F238E27FC236}">
                  <a16:creationId xmlns:a16="http://schemas.microsoft.com/office/drawing/2014/main" id="{46DB816B-AB10-434C-B56F-964493850078}"/>
                </a:ext>
              </a:extLst>
            </p:cNvPr>
            <p:cNvCxnSpPr>
              <a:cxnSpLocks/>
            </p:cNvCxnSpPr>
            <p:nvPr/>
          </p:nvCxnSpPr>
          <p:spPr bwMode="auto">
            <a:xfrm>
              <a:off x="6086497" y="4262734"/>
              <a:ext cx="9504" cy="240339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1136757-EE8B-4DEA-8CCD-C287D6269D2B}"/>
                </a:ext>
              </a:extLst>
            </p:cNvPr>
            <p:cNvCxnSpPr>
              <a:cxnSpLocks/>
            </p:cNvCxnSpPr>
            <p:nvPr/>
          </p:nvCxnSpPr>
          <p:spPr bwMode="auto">
            <a:xfrm>
              <a:off x="298053" y="4267200"/>
              <a:ext cx="1150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1A59974-FD2A-41E3-9ACF-194E570E0B97}"/>
                </a:ext>
              </a:extLst>
            </p:cNvPr>
            <p:cNvCxnSpPr>
              <a:cxnSpLocks/>
            </p:cNvCxnSpPr>
            <p:nvPr/>
          </p:nvCxnSpPr>
          <p:spPr bwMode="auto">
            <a:xfrm>
              <a:off x="298053" y="4689597"/>
              <a:ext cx="11512948"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9BB4379-7091-4891-AFF1-B718A26937DC}"/>
                </a:ext>
              </a:extLst>
            </p:cNvPr>
            <p:cNvCxnSpPr>
              <a:cxnSpLocks/>
            </p:cNvCxnSpPr>
            <p:nvPr/>
          </p:nvCxnSpPr>
          <p:spPr bwMode="auto">
            <a:xfrm flipH="1">
              <a:off x="304801" y="4262734"/>
              <a:ext cx="9504" cy="42686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Straight Connector 23">
            <a:extLst>
              <a:ext uri="{FF2B5EF4-FFF2-40B4-BE49-F238E27FC236}">
                <a16:creationId xmlns:a16="http://schemas.microsoft.com/office/drawing/2014/main" id="{1CF9AE2C-DA80-45FF-B007-E335AD7E8AF2}"/>
              </a:ext>
            </a:extLst>
          </p:cNvPr>
          <p:cNvCxnSpPr>
            <a:cxnSpLocks/>
          </p:cNvCxnSpPr>
          <p:nvPr/>
        </p:nvCxnSpPr>
        <p:spPr bwMode="auto">
          <a:xfrm>
            <a:off x="11801497" y="4262734"/>
            <a:ext cx="2756" cy="42686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 Box 124">
            <a:extLst>
              <a:ext uri="{FF2B5EF4-FFF2-40B4-BE49-F238E27FC236}">
                <a16:creationId xmlns:a16="http://schemas.microsoft.com/office/drawing/2014/main" id="{D0092B1C-7696-452C-B3A5-329B41096CDD}"/>
              </a:ext>
            </a:extLst>
          </p:cNvPr>
          <p:cNvSpPr txBox="1">
            <a:spLocks noChangeArrowheads="1"/>
          </p:cNvSpPr>
          <p:nvPr/>
        </p:nvSpPr>
        <p:spPr bwMode="auto">
          <a:xfrm>
            <a:off x="6173442" y="5329354"/>
            <a:ext cx="6018558" cy="1477328"/>
          </a:xfrm>
          <a:prstGeom prst="rect">
            <a:avLst/>
          </a:prstGeom>
          <a:noFill/>
          <a:ln w="9525">
            <a:noFill/>
            <a:miter lim="800000"/>
            <a:headEnd/>
            <a:tailEnd/>
          </a:ln>
        </p:spPr>
        <p:txBody>
          <a:bodyPr wrap="square">
            <a:spAutoFit/>
          </a:bodyPr>
          <a:lstStyle/>
          <a:p>
            <a:pPr eaLnBrk="1" hangingPunct="1">
              <a:defRPr/>
            </a:pPr>
            <a:r>
              <a:rPr lang="en-US" b="1" dirty="0">
                <a:solidFill>
                  <a:srgbClr val="FFFF00"/>
                </a:solidFill>
                <a:latin typeface="Calibri" pitchFamily="34" charset="0"/>
                <a:cs typeface="Arial" charset="0"/>
              </a:rPr>
              <a:t>Mortimer Adler:</a:t>
            </a:r>
            <a:r>
              <a:rPr lang="en-US" dirty="0">
                <a:solidFill>
                  <a:schemeClr val="bg1"/>
                </a:solidFill>
                <a:latin typeface="Calibri" pitchFamily="34" charset="0"/>
                <a:cs typeface="Arial" charset="0"/>
              </a:rPr>
              <a:t> “Faith consists of beliefs voluntarily espoused, </a:t>
            </a:r>
            <a:r>
              <a:rPr lang="en-US" dirty="0">
                <a:solidFill>
                  <a:srgbClr val="FF0000"/>
                </a:solidFill>
                <a:latin typeface="Calibri" pitchFamily="34" charset="0"/>
                <a:cs typeface="Arial" charset="0"/>
              </a:rPr>
              <a:t>beliefs</a:t>
            </a:r>
            <a:r>
              <a:rPr lang="en-US" dirty="0">
                <a:solidFill>
                  <a:schemeClr val="bg1"/>
                </a:solidFill>
                <a:latin typeface="Calibri" pitchFamily="34" charset="0"/>
                <a:cs typeface="Arial" charset="0"/>
              </a:rPr>
              <a:t> that are </a:t>
            </a:r>
            <a:r>
              <a:rPr lang="en-US" dirty="0">
                <a:solidFill>
                  <a:srgbClr val="FF0000"/>
                </a:solidFill>
                <a:latin typeface="Calibri" pitchFamily="34" charset="0"/>
                <a:cs typeface="Arial" charset="0"/>
              </a:rPr>
              <a:t>totally</a:t>
            </a:r>
            <a:r>
              <a:rPr lang="en-US" dirty="0">
                <a:solidFill>
                  <a:schemeClr val="bg1"/>
                </a:solidFill>
                <a:latin typeface="Calibri" pitchFamily="34" charset="0"/>
                <a:cs typeface="Arial" charset="0"/>
              </a:rPr>
              <a:t> beyond the </a:t>
            </a:r>
            <a:r>
              <a:rPr lang="en-US" dirty="0">
                <a:solidFill>
                  <a:srgbClr val="FF0000"/>
                </a:solidFill>
                <a:latin typeface="Calibri" pitchFamily="34" charset="0"/>
                <a:cs typeface="Arial" charset="0"/>
              </a:rPr>
              <a:t>reach</a:t>
            </a:r>
            <a:r>
              <a:rPr lang="en-US" dirty="0">
                <a:solidFill>
                  <a:schemeClr val="bg1"/>
                </a:solidFill>
                <a:latin typeface="Calibri" pitchFamily="34" charset="0"/>
                <a:cs typeface="Arial" charset="0"/>
              </a:rPr>
              <a:t> of </a:t>
            </a:r>
            <a:r>
              <a:rPr lang="en-US" dirty="0">
                <a:solidFill>
                  <a:srgbClr val="FF0000"/>
                </a:solidFill>
                <a:latin typeface="Calibri" pitchFamily="34" charset="0"/>
                <a:cs typeface="Arial" charset="0"/>
              </a:rPr>
              <a:t>evidence</a:t>
            </a:r>
            <a:r>
              <a:rPr lang="en-US" dirty="0">
                <a:solidFill>
                  <a:schemeClr val="bg1"/>
                </a:solidFill>
                <a:latin typeface="Calibri" pitchFamily="34" charset="0"/>
                <a:cs typeface="Arial" charset="0"/>
              </a:rPr>
              <a:t> and </a:t>
            </a:r>
            <a:r>
              <a:rPr lang="en-US" dirty="0">
                <a:solidFill>
                  <a:srgbClr val="FF0000"/>
                </a:solidFill>
                <a:latin typeface="Calibri" pitchFamily="34" charset="0"/>
                <a:cs typeface="Arial" charset="0"/>
              </a:rPr>
              <a:t>rational</a:t>
            </a:r>
            <a:r>
              <a:rPr lang="en-US" dirty="0">
                <a:solidFill>
                  <a:schemeClr val="bg1"/>
                </a:solidFill>
                <a:latin typeface="Calibri" pitchFamily="34" charset="0"/>
                <a:cs typeface="Arial" charset="0"/>
              </a:rPr>
              <a:t> processes. ‘I believe,’ said an early Christian, Tertullian, ‘because it is </a:t>
            </a:r>
            <a:r>
              <a:rPr lang="en-US" dirty="0">
                <a:solidFill>
                  <a:srgbClr val="FF0000"/>
                </a:solidFill>
                <a:latin typeface="Calibri" pitchFamily="34" charset="0"/>
                <a:cs typeface="Arial" charset="0"/>
              </a:rPr>
              <a:t>absurd</a:t>
            </a:r>
            <a:r>
              <a:rPr lang="en-US" dirty="0">
                <a:solidFill>
                  <a:schemeClr val="bg1"/>
                </a:solidFill>
                <a:latin typeface="Calibri" pitchFamily="34" charset="0"/>
                <a:cs typeface="Arial" charset="0"/>
              </a:rPr>
              <a:t>’ - that is, </a:t>
            </a:r>
            <a:r>
              <a:rPr lang="en-US" dirty="0">
                <a:solidFill>
                  <a:srgbClr val="FF0000"/>
                </a:solidFill>
                <a:latin typeface="Calibri" pitchFamily="34" charset="0"/>
                <a:cs typeface="Arial" charset="0"/>
              </a:rPr>
              <a:t>nonrational</a:t>
            </a:r>
            <a:r>
              <a:rPr lang="en-US" dirty="0">
                <a:solidFill>
                  <a:schemeClr val="bg1"/>
                </a:solidFill>
                <a:latin typeface="Calibri" pitchFamily="34" charset="0"/>
                <a:cs typeface="Arial" charset="0"/>
              </a:rPr>
              <a:t>.” </a:t>
            </a:r>
            <a:r>
              <a:rPr lang="en-US" sz="1400" dirty="0">
                <a:solidFill>
                  <a:schemeClr val="bg1"/>
                </a:solidFill>
                <a:latin typeface="+mn-lt"/>
              </a:rPr>
              <a:t>(Adler’s Philosophical Dictionary)</a:t>
            </a:r>
          </a:p>
        </p:txBody>
      </p:sp>
      <p:sp>
        <p:nvSpPr>
          <p:cNvPr id="26" name="Text Box 3">
            <a:extLst>
              <a:ext uri="{FF2B5EF4-FFF2-40B4-BE49-F238E27FC236}">
                <a16:creationId xmlns:a16="http://schemas.microsoft.com/office/drawing/2014/main" id="{485B5D45-2067-4C06-896B-EC791DDF5A9F}"/>
              </a:ext>
            </a:extLst>
          </p:cNvPr>
          <p:cNvSpPr txBox="1">
            <a:spLocks noChangeArrowheads="1"/>
          </p:cNvSpPr>
          <p:nvPr/>
        </p:nvSpPr>
        <p:spPr bwMode="auto">
          <a:xfrm>
            <a:off x="201956" y="4684932"/>
            <a:ext cx="5817845" cy="923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800" b="1" dirty="0">
                <a:solidFill>
                  <a:srgbClr val="00FF00"/>
                </a:solidFill>
              </a:rPr>
              <a:t>Elder Orson Pratt: </a:t>
            </a:r>
            <a:r>
              <a:rPr lang="en-US" altLang="en-US" sz="1800" dirty="0">
                <a:solidFill>
                  <a:schemeClr val="bg1"/>
                </a:solidFill>
                <a:latin typeface="+mn-lt"/>
              </a:rPr>
              <a:t>Faith or belief is the </a:t>
            </a:r>
            <a:r>
              <a:rPr lang="en-US" altLang="en-US" sz="1800" dirty="0">
                <a:solidFill>
                  <a:srgbClr val="00FF00"/>
                </a:solidFill>
                <a:latin typeface="+mn-lt"/>
              </a:rPr>
              <a:t>result of evidence </a:t>
            </a:r>
            <a:r>
              <a:rPr lang="en-US" altLang="en-US" sz="1800" dirty="0">
                <a:solidFill>
                  <a:schemeClr val="bg1"/>
                </a:solidFill>
                <a:latin typeface="+mn-lt"/>
              </a:rPr>
              <a:t>presented to the </a:t>
            </a:r>
            <a:r>
              <a:rPr lang="en-US" altLang="en-US" sz="1800" dirty="0">
                <a:solidFill>
                  <a:srgbClr val="00FF00"/>
                </a:solidFill>
                <a:latin typeface="+mn-lt"/>
              </a:rPr>
              <a:t>mind</a:t>
            </a:r>
            <a:r>
              <a:rPr lang="en-US" altLang="en-US" sz="1800" dirty="0">
                <a:solidFill>
                  <a:schemeClr val="bg1"/>
                </a:solidFill>
                <a:latin typeface="+mn-lt"/>
              </a:rPr>
              <a:t>. Without evidence, the mind cannot have faith in anything. </a:t>
            </a:r>
            <a:r>
              <a:rPr lang="en-US" altLang="en-US" sz="1400" dirty="0">
                <a:solidFill>
                  <a:schemeClr val="bg1"/>
                </a:solidFill>
              </a:rPr>
              <a:t>(“The True Faith”, #2)</a:t>
            </a:r>
          </a:p>
        </p:txBody>
      </p:sp>
    </p:spTree>
    <p:extLst>
      <p:ext uri="{BB962C8B-B14F-4D97-AF65-F5344CB8AC3E}">
        <p14:creationId xmlns:p14="http://schemas.microsoft.com/office/powerpoint/2010/main" val="420783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P spid="14" grpId="0"/>
      <p:bldP spid="15" grpId="0"/>
      <p:bldP spid="16" grpId="0"/>
      <p:bldP spid="17" grpId="0"/>
      <p:bldP spid="25"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3</a:t>
            </a:fld>
            <a:endParaRPr lang="en-US" dirty="0"/>
          </a:p>
        </p:txBody>
      </p:sp>
      <p:sp>
        <p:nvSpPr>
          <p:cNvPr id="5" name="TextBox 8">
            <a:extLst>
              <a:ext uri="{FF2B5EF4-FFF2-40B4-BE49-F238E27FC236}">
                <a16:creationId xmlns:a16="http://schemas.microsoft.com/office/drawing/2014/main" id="{909110A4-166A-4EE3-B96C-348D3C9B6953}"/>
              </a:ext>
            </a:extLst>
          </p:cNvPr>
          <p:cNvSpPr txBox="1">
            <a:spLocks noChangeArrowheads="1"/>
          </p:cNvSpPr>
          <p:nvPr/>
        </p:nvSpPr>
        <p:spPr bwMode="auto">
          <a:xfrm>
            <a:off x="0" y="71735"/>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rPr>
              <a:t>BLIND FAITH: </a:t>
            </a:r>
            <a:r>
              <a:rPr lang="en-US" sz="3600" dirty="0">
                <a:solidFill>
                  <a:srgbClr val="FF0000"/>
                </a:solidFill>
                <a:latin typeface="+mn-lt"/>
              </a:rPr>
              <a:t>Declaring War on Reason and the Human Mind</a:t>
            </a:r>
            <a:r>
              <a:rPr lang="en-US" sz="3600" b="1" dirty="0">
                <a:solidFill>
                  <a:srgbClr val="FF0000"/>
                </a:solidFill>
                <a:latin typeface="+mn-lt"/>
              </a:rPr>
              <a:t> </a:t>
            </a:r>
            <a:endParaRPr lang="en-US" sz="3600" dirty="0">
              <a:solidFill>
                <a:srgbClr val="FF0000"/>
              </a:solidFill>
              <a:latin typeface="+mn-lt"/>
            </a:endParaRPr>
          </a:p>
        </p:txBody>
      </p:sp>
      <p:sp>
        <p:nvSpPr>
          <p:cNvPr id="2" name="Rectangle 1">
            <a:extLst>
              <a:ext uri="{FF2B5EF4-FFF2-40B4-BE49-F238E27FC236}">
                <a16:creationId xmlns:a16="http://schemas.microsoft.com/office/drawing/2014/main" id="{38184E0F-58F6-4FC1-9485-CF51A62C3EA7}"/>
              </a:ext>
            </a:extLst>
          </p:cNvPr>
          <p:cNvSpPr/>
          <p:nvPr/>
        </p:nvSpPr>
        <p:spPr>
          <a:xfrm>
            <a:off x="152400" y="982920"/>
            <a:ext cx="11887200" cy="769441"/>
          </a:xfrm>
          <a:prstGeom prst="rect">
            <a:avLst/>
          </a:prstGeom>
        </p:spPr>
        <p:txBody>
          <a:bodyPr wrap="square">
            <a:spAutoFit/>
          </a:bodyPr>
          <a:lstStyle/>
          <a:p>
            <a:r>
              <a:rPr lang="en-US" sz="2200" b="1" dirty="0">
                <a:solidFill>
                  <a:srgbClr val="FF0000"/>
                </a:solidFill>
                <a:latin typeface="+mn-lt"/>
              </a:rPr>
              <a:t>St. Thomas Aquinas: </a:t>
            </a:r>
            <a:r>
              <a:rPr lang="en-US" sz="2200" dirty="0">
                <a:solidFill>
                  <a:schemeClr val="bg1"/>
                </a:solidFill>
                <a:latin typeface="+mn-lt"/>
              </a:rPr>
              <a:t>“To those who have faith, </a:t>
            </a:r>
            <a:r>
              <a:rPr lang="en-US" sz="2200" dirty="0">
                <a:solidFill>
                  <a:srgbClr val="FF0000"/>
                </a:solidFill>
                <a:latin typeface="+mn-lt"/>
              </a:rPr>
              <a:t>no explanation is necessary</a:t>
            </a:r>
            <a:r>
              <a:rPr lang="en-US" sz="2200" dirty="0">
                <a:solidFill>
                  <a:schemeClr val="bg1"/>
                </a:solidFill>
                <a:latin typeface="+mn-lt"/>
              </a:rPr>
              <a:t>; to those who do not, </a:t>
            </a:r>
            <a:r>
              <a:rPr lang="en-US" sz="2200" dirty="0">
                <a:solidFill>
                  <a:srgbClr val="FF0000"/>
                </a:solidFill>
                <a:latin typeface="+mn-lt"/>
              </a:rPr>
              <a:t>no explanation is possible</a:t>
            </a:r>
            <a:r>
              <a:rPr lang="en-US" sz="2200" dirty="0">
                <a:solidFill>
                  <a:schemeClr val="bg1"/>
                </a:solidFill>
                <a:latin typeface="+mn-lt"/>
              </a:rPr>
              <a:t>.” </a:t>
            </a:r>
            <a:r>
              <a:rPr lang="en-US" sz="1400" dirty="0">
                <a:solidFill>
                  <a:schemeClr val="bg1"/>
                </a:solidFill>
                <a:latin typeface="+mn-lt"/>
              </a:rPr>
              <a:t>(attributed)</a:t>
            </a:r>
          </a:p>
        </p:txBody>
      </p:sp>
      <p:sp>
        <p:nvSpPr>
          <p:cNvPr id="7" name="Rectangle 6">
            <a:extLst>
              <a:ext uri="{FF2B5EF4-FFF2-40B4-BE49-F238E27FC236}">
                <a16:creationId xmlns:a16="http://schemas.microsoft.com/office/drawing/2014/main" id="{D0B92E36-2F0E-4CB3-B662-B8AE1914E2F6}"/>
              </a:ext>
            </a:extLst>
          </p:cNvPr>
          <p:cNvSpPr/>
          <p:nvPr/>
        </p:nvSpPr>
        <p:spPr>
          <a:xfrm>
            <a:off x="152400" y="1825585"/>
            <a:ext cx="11887200" cy="461665"/>
          </a:xfrm>
          <a:prstGeom prst="rect">
            <a:avLst/>
          </a:prstGeom>
        </p:spPr>
        <p:txBody>
          <a:bodyPr wrap="square">
            <a:spAutoFit/>
          </a:bodyPr>
          <a:lstStyle/>
          <a:p>
            <a:r>
              <a:rPr lang="en-US" sz="2200" b="1" dirty="0">
                <a:solidFill>
                  <a:srgbClr val="FF0000"/>
                </a:solidFill>
                <a:latin typeface="+mn-lt"/>
              </a:rPr>
              <a:t>St. Augustine: </a:t>
            </a:r>
            <a:r>
              <a:rPr lang="en-US" sz="2200" dirty="0">
                <a:solidFill>
                  <a:schemeClr val="bg1"/>
                </a:solidFill>
                <a:latin typeface="+mn-lt"/>
              </a:rPr>
              <a:t>“I do not know in order to believe. I </a:t>
            </a:r>
            <a:r>
              <a:rPr lang="en-US" sz="2200" dirty="0">
                <a:solidFill>
                  <a:srgbClr val="FF0000"/>
                </a:solidFill>
                <a:latin typeface="+mn-lt"/>
              </a:rPr>
              <a:t>believe</a:t>
            </a:r>
            <a:r>
              <a:rPr lang="en-US" sz="2200" dirty="0">
                <a:solidFill>
                  <a:schemeClr val="bg1"/>
                </a:solidFill>
                <a:latin typeface="+mn-lt"/>
              </a:rPr>
              <a:t> in order to know.” </a:t>
            </a:r>
            <a:r>
              <a:rPr lang="en-US" sz="1400" dirty="0">
                <a:solidFill>
                  <a:schemeClr val="bg1"/>
                </a:solidFill>
                <a:latin typeface="+mn-lt"/>
              </a:rPr>
              <a:t>(Tractate 27” Chap 6: 60–72)</a:t>
            </a:r>
            <a:r>
              <a:rPr lang="en-US" sz="2400" dirty="0">
                <a:solidFill>
                  <a:schemeClr val="bg1"/>
                </a:solidFill>
                <a:latin typeface="+mn-lt"/>
              </a:rPr>
              <a:t> </a:t>
            </a:r>
          </a:p>
        </p:txBody>
      </p:sp>
      <p:sp>
        <p:nvSpPr>
          <p:cNvPr id="8" name="Rectangle 7">
            <a:extLst>
              <a:ext uri="{FF2B5EF4-FFF2-40B4-BE49-F238E27FC236}">
                <a16:creationId xmlns:a16="http://schemas.microsoft.com/office/drawing/2014/main" id="{122C0D98-9B21-4897-8130-5626AF725081}"/>
              </a:ext>
            </a:extLst>
          </p:cNvPr>
          <p:cNvSpPr/>
          <p:nvPr/>
        </p:nvSpPr>
        <p:spPr>
          <a:xfrm>
            <a:off x="152400" y="2363450"/>
            <a:ext cx="11887200" cy="1323439"/>
          </a:xfrm>
          <a:prstGeom prst="rect">
            <a:avLst/>
          </a:prstGeom>
        </p:spPr>
        <p:txBody>
          <a:bodyPr wrap="square">
            <a:spAutoFit/>
          </a:bodyPr>
          <a:lstStyle/>
          <a:p>
            <a:r>
              <a:rPr lang="en-US" sz="2200" b="1" dirty="0">
                <a:solidFill>
                  <a:srgbClr val="FF0000"/>
                </a:solidFill>
                <a:latin typeface="+mn-lt"/>
              </a:rPr>
              <a:t>Martin Luther: </a:t>
            </a:r>
            <a:r>
              <a:rPr lang="en-US" sz="2200" dirty="0">
                <a:solidFill>
                  <a:schemeClr val="bg1"/>
                </a:solidFill>
                <a:latin typeface="+mn-lt"/>
              </a:rPr>
              <a:t>“It is impossible to harmonize faith and reason … You must abandon your reason, know nothing of it, annihilate it completely or you will never enter heaven … You must leave </a:t>
            </a:r>
            <a:r>
              <a:rPr lang="en-US" sz="2200" dirty="0">
                <a:solidFill>
                  <a:srgbClr val="FF0000"/>
                </a:solidFill>
                <a:latin typeface="+mn-lt"/>
              </a:rPr>
              <a:t>reason</a:t>
            </a:r>
            <a:r>
              <a:rPr lang="en-US" sz="2200" dirty="0">
                <a:solidFill>
                  <a:schemeClr val="bg1"/>
                </a:solidFill>
                <a:latin typeface="+mn-lt"/>
              </a:rPr>
              <a:t> to itself for it is the born </a:t>
            </a:r>
            <a:r>
              <a:rPr lang="en-US" sz="2200" dirty="0">
                <a:solidFill>
                  <a:srgbClr val="FF0000"/>
                </a:solidFill>
                <a:latin typeface="+mn-lt"/>
              </a:rPr>
              <a:t>enemy of faith </a:t>
            </a:r>
            <a:r>
              <a:rPr lang="en-US" sz="2200" dirty="0">
                <a:solidFill>
                  <a:schemeClr val="bg1"/>
                </a:solidFill>
                <a:latin typeface="+mn-lt"/>
              </a:rPr>
              <a:t>… There is nothing so contrary to faith as law and reason.” </a:t>
            </a:r>
          </a:p>
          <a:p>
            <a:r>
              <a:rPr lang="en-US" sz="1400" dirty="0">
                <a:solidFill>
                  <a:schemeClr val="bg1"/>
                </a:solidFill>
                <a:latin typeface="+mn-lt"/>
              </a:rPr>
              <a:t>(Three Reformers, p. 33-34)</a:t>
            </a:r>
          </a:p>
        </p:txBody>
      </p:sp>
      <p:sp>
        <p:nvSpPr>
          <p:cNvPr id="11" name="Rectangle 10">
            <a:extLst>
              <a:ext uri="{FF2B5EF4-FFF2-40B4-BE49-F238E27FC236}">
                <a16:creationId xmlns:a16="http://schemas.microsoft.com/office/drawing/2014/main" id="{6AD7B0A2-1D9A-4C4E-8A08-5219983690A2}"/>
              </a:ext>
            </a:extLst>
          </p:cNvPr>
          <p:cNvSpPr/>
          <p:nvPr/>
        </p:nvSpPr>
        <p:spPr>
          <a:xfrm>
            <a:off x="152398" y="3735050"/>
            <a:ext cx="11887200" cy="1107996"/>
          </a:xfrm>
          <a:prstGeom prst="rect">
            <a:avLst/>
          </a:prstGeom>
        </p:spPr>
        <p:txBody>
          <a:bodyPr wrap="square">
            <a:spAutoFit/>
          </a:bodyPr>
          <a:lstStyle/>
          <a:p>
            <a:pPr algn="just" eaLnBrk="1" hangingPunct="1">
              <a:defRPr/>
            </a:pPr>
            <a:r>
              <a:rPr lang="en-US" sz="2200" b="1" dirty="0">
                <a:solidFill>
                  <a:srgbClr val="FF0000"/>
                </a:solidFill>
                <a:latin typeface="+mn-lt"/>
              </a:rPr>
              <a:t>Martin Luther: </a:t>
            </a:r>
            <a:r>
              <a:rPr lang="en-US" sz="2200" b="1" dirty="0">
                <a:solidFill>
                  <a:schemeClr val="bg1"/>
                </a:solidFill>
                <a:latin typeface="+mn-lt"/>
              </a:rPr>
              <a:t>“</a:t>
            </a:r>
            <a:r>
              <a:rPr lang="en-US" sz="2200" dirty="0">
                <a:solidFill>
                  <a:schemeClr val="bg1"/>
                </a:solidFill>
                <a:latin typeface="+mn-lt"/>
              </a:rPr>
              <a:t>Reason is the whore of the Devil. It can only blaspheme and dishonour everything God has said or done … throw dung in her face to make her ugly. She is and she ought to be drowned in baptism.” </a:t>
            </a:r>
            <a:r>
              <a:rPr lang="en-US" sz="1400" dirty="0">
                <a:solidFill>
                  <a:schemeClr val="bg1"/>
                </a:solidFill>
                <a:latin typeface="+mn-lt"/>
              </a:rPr>
              <a:t>(E29, 241; E15 142)</a:t>
            </a:r>
          </a:p>
        </p:txBody>
      </p:sp>
      <p:sp>
        <p:nvSpPr>
          <p:cNvPr id="12" name="Rectangle 11">
            <a:extLst>
              <a:ext uri="{FF2B5EF4-FFF2-40B4-BE49-F238E27FC236}">
                <a16:creationId xmlns:a16="http://schemas.microsoft.com/office/drawing/2014/main" id="{DAB40640-BE7E-4BB0-B43A-22B19D08BB1E}"/>
              </a:ext>
            </a:extLst>
          </p:cNvPr>
          <p:cNvSpPr/>
          <p:nvPr/>
        </p:nvSpPr>
        <p:spPr>
          <a:xfrm>
            <a:off x="152400" y="4954250"/>
            <a:ext cx="11887198" cy="1446550"/>
          </a:xfrm>
          <a:prstGeom prst="rect">
            <a:avLst/>
          </a:prstGeom>
        </p:spPr>
        <p:txBody>
          <a:bodyPr wrap="square">
            <a:spAutoFit/>
          </a:bodyPr>
          <a:lstStyle/>
          <a:p>
            <a:pPr algn="just" eaLnBrk="1" hangingPunct="1">
              <a:defRPr/>
            </a:pPr>
            <a:r>
              <a:rPr lang="en-US" sz="2200" b="1" dirty="0">
                <a:solidFill>
                  <a:srgbClr val="FF0000"/>
                </a:solidFill>
                <a:latin typeface="+mn-lt"/>
              </a:rPr>
              <a:t>Martin Luther: </a:t>
            </a:r>
            <a:r>
              <a:rPr lang="en-US" sz="2200" dirty="0">
                <a:solidFill>
                  <a:schemeClr val="bg1"/>
                </a:solidFill>
                <a:latin typeface="+mn-lt"/>
              </a:rPr>
              <a:t>“Usury, drunkenness, adultery – these crimes are </a:t>
            </a:r>
            <a:r>
              <a:rPr lang="en-US" sz="2200" dirty="0">
                <a:solidFill>
                  <a:srgbClr val="FFFF00"/>
                </a:solidFill>
                <a:latin typeface="+mn-lt"/>
              </a:rPr>
              <a:t>self-evident</a:t>
            </a:r>
            <a:r>
              <a:rPr lang="en-US" sz="2200" dirty="0">
                <a:solidFill>
                  <a:schemeClr val="bg1"/>
                </a:solidFill>
                <a:latin typeface="+mn-lt"/>
              </a:rPr>
              <a:t> and the world knows that they are sinful; but that bride of the Devil, ‘Reason,’ stalks abroad, the fair courtesan, and wishes to be considered wise, and thinks that whatever she says comes from the Holy Ghost. She is the most dangerous harlot the Devil has.” </a:t>
            </a:r>
            <a:r>
              <a:rPr lang="en-US" sz="1400" dirty="0">
                <a:solidFill>
                  <a:schemeClr val="bg1"/>
                </a:solidFill>
                <a:latin typeface="+mn-lt"/>
              </a:rPr>
              <a:t>(E29 241)</a:t>
            </a:r>
          </a:p>
        </p:txBody>
      </p:sp>
    </p:spTree>
    <p:extLst>
      <p:ext uri="{BB962C8B-B14F-4D97-AF65-F5344CB8AC3E}">
        <p14:creationId xmlns:p14="http://schemas.microsoft.com/office/powerpoint/2010/main" val="367639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4</a:t>
            </a:fld>
            <a:endParaRPr lang="en-US" dirty="0"/>
          </a:p>
        </p:txBody>
      </p:sp>
      <p:sp>
        <p:nvSpPr>
          <p:cNvPr id="5" name="TextBox 8">
            <a:extLst>
              <a:ext uri="{FF2B5EF4-FFF2-40B4-BE49-F238E27FC236}">
                <a16:creationId xmlns:a16="http://schemas.microsoft.com/office/drawing/2014/main" id="{457C23AD-3844-4BE7-A06B-60711D4B7D25}"/>
              </a:ext>
            </a:extLst>
          </p:cNvPr>
          <p:cNvSpPr txBox="1">
            <a:spLocks noChangeArrowheads="1"/>
          </p:cNvSpPr>
          <p:nvPr/>
        </p:nvSpPr>
        <p:spPr bwMode="auto">
          <a:xfrm>
            <a:off x="0" y="0"/>
            <a:ext cx="12192000" cy="707886"/>
          </a:xfrm>
          <a:prstGeom prst="rect">
            <a:avLst/>
          </a:prstGeom>
          <a:noFill/>
          <a:ln w="9525">
            <a:noFill/>
            <a:miter lim="800000"/>
            <a:headEnd/>
            <a:tailEnd/>
          </a:ln>
        </p:spPr>
        <p:txBody>
          <a:bodyPr wrap="square">
            <a:spAutoFit/>
          </a:bodyPr>
          <a:lstStyle/>
          <a:p>
            <a:pPr algn="ctr" eaLnBrk="1" hangingPunct="1">
              <a:defRPr/>
            </a:pPr>
            <a:r>
              <a:rPr lang="en-US" sz="4000" b="1" dirty="0">
                <a:solidFill>
                  <a:srgbClr val="FF0000"/>
                </a:solidFill>
                <a:latin typeface="+mn-lt"/>
              </a:rPr>
              <a:t>INCOMPREHENSIBLE FAITH: </a:t>
            </a:r>
            <a:r>
              <a:rPr lang="en-US" sz="3600" dirty="0">
                <a:solidFill>
                  <a:srgbClr val="FF0000"/>
                </a:solidFill>
                <a:latin typeface="+mn-lt"/>
              </a:rPr>
              <a:t>Mired in Mystery</a:t>
            </a:r>
          </a:p>
        </p:txBody>
      </p:sp>
      <p:sp>
        <p:nvSpPr>
          <p:cNvPr id="6" name="Rectangle 5">
            <a:extLst>
              <a:ext uri="{FF2B5EF4-FFF2-40B4-BE49-F238E27FC236}">
                <a16:creationId xmlns:a16="http://schemas.microsoft.com/office/drawing/2014/main" id="{1234BCFC-1A7A-49C8-A085-56C5997AB769}"/>
              </a:ext>
            </a:extLst>
          </p:cNvPr>
          <p:cNvSpPr/>
          <p:nvPr/>
        </p:nvSpPr>
        <p:spPr>
          <a:xfrm>
            <a:off x="228600" y="944940"/>
            <a:ext cx="11734800" cy="1569660"/>
          </a:xfrm>
          <a:prstGeom prst="rect">
            <a:avLst/>
          </a:prstGeom>
        </p:spPr>
        <p:txBody>
          <a:bodyPr wrap="square">
            <a:spAutoFit/>
          </a:bodyPr>
          <a:lstStyle/>
          <a:p>
            <a:pPr eaLnBrk="1" hangingPunct="1">
              <a:defRPr/>
            </a:pPr>
            <a:r>
              <a:rPr lang="en-US" sz="2400" b="1" dirty="0">
                <a:solidFill>
                  <a:srgbClr val="FF0000"/>
                </a:solidFill>
                <a:latin typeface="+mn-lt"/>
              </a:rPr>
              <a:t>Donald G. Bloesch: </a:t>
            </a:r>
            <a:r>
              <a:rPr lang="en-US" sz="2400" dirty="0">
                <a:solidFill>
                  <a:schemeClr val="bg1"/>
                </a:solidFill>
                <a:latin typeface="+mn-lt"/>
              </a:rPr>
              <a:t>“In seeking understanding, faith must be on guard </a:t>
            </a:r>
            <a:r>
              <a:rPr lang="en-US" sz="2400" dirty="0">
                <a:solidFill>
                  <a:srgbClr val="FF0000"/>
                </a:solidFill>
                <a:latin typeface="+mn-lt"/>
              </a:rPr>
              <a:t>against</a:t>
            </a:r>
            <a:r>
              <a:rPr lang="en-US" sz="2400" dirty="0">
                <a:solidFill>
                  <a:schemeClr val="bg1"/>
                </a:solidFill>
                <a:latin typeface="+mn-lt"/>
              </a:rPr>
              <a:t> making its cardinal doctrines </a:t>
            </a:r>
            <a:r>
              <a:rPr lang="en-US" sz="2400" dirty="0">
                <a:solidFill>
                  <a:srgbClr val="FF0000"/>
                </a:solidFill>
                <a:latin typeface="+mn-lt"/>
              </a:rPr>
              <a:t>too clear </a:t>
            </a:r>
            <a:r>
              <a:rPr lang="en-US" sz="2400" dirty="0">
                <a:solidFill>
                  <a:schemeClr val="bg1"/>
                </a:solidFill>
                <a:latin typeface="+mn-lt"/>
              </a:rPr>
              <a:t>and distinct (á la Descartes), since this serves to </a:t>
            </a:r>
            <a:r>
              <a:rPr lang="en-US" sz="2400" dirty="0">
                <a:solidFill>
                  <a:srgbClr val="FF0000"/>
                </a:solidFill>
                <a:latin typeface="+mn-lt"/>
              </a:rPr>
              <a:t>undercut </a:t>
            </a:r>
            <a:r>
              <a:rPr lang="en-US" sz="2400" dirty="0">
                <a:solidFill>
                  <a:schemeClr val="bg1"/>
                </a:solidFill>
                <a:latin typeface="+mn-lt"/>
              </a:rPr>
              <a:t>or </a:t>
            </a:r>
            <a:r>
              <a:rPr lang="en-US" sz="2400" dirty="0">
                <a:solidFill>
                  <a:srgbClr val="FF0000"/>
                </a:solidFill>
                <a:latin typeface="+mn-lt"/>
              </a:rPr>
              <a:t>deny</a:t>
            </a:r>
            <a:r>
              <a:rPr lang="en-US" sz="2400" dirty="0">
                <a:solidFill>
                  <a:schemeClr val="bg1"/>
                </a:solidFill>
                <a:latin typeface="+mn-lt"/>
              </a:rPr>
              <a:t> the </a:t>
            </a:r>
            <a:r>
              <a:rPr lang="en-US" sz="2400" dirty="0">
                <a:solidFill>
                  <a:srgbClr val="FF0000"/>
                </a:solidFill>
                <a:latin typeface="+mn-lt"/>
              </a:rPr>
              <a:t>mystery</a:t>
            </a:r>
            <a:r>
              <a:rPr lang="en-US" sz="2400" dirty="0">
                <a:solidFill>
                  <a:schemeClr val="bg1"/>
                </a:solidFill>
                <a:latin typeface="+mn-lt"/>
              </a:rPr>
              <a:t> in </a:t>
            </a:r>
            <a:r>
              <a:rPr lang="en-US" sz="2400" dirty="0">
                <a:solidFill>
                  <a:srgbClr val="FF0000"/>
                </a:solidFill>
                <a:latin typeface="+mn-lt"/>
              </a:rPr>
              <a:t>revelation</a:t>
            </a:r>
            <a:r>
              <a:rPr lang="en-US" sz="2400" dirty="0">
                <a:solidFill>
                  <a:schemeClr val="bg1"/>
                </a:solidFill>
                <a:latin typeface="+mn-lt"/>
              </a:rPr>
              <a:t>. … Revelation </a:t>
            </a:r>
            <a:r>
              <a:rPr lang="en-US" sz="2400" dirty="0">
                <a:solidFill>
                  <a:srgbClr val="FF0000"/>
                </a:solidFill>
                <a:latin typeface="+mn-lt"/>
              </a:rPr>
              <a:t>overthrows</a:t>
            </a:r>
            <a:r>
              <a:rPr lang="en-US" sz="2400" dirty="0">
                <a:solidFill>
                  <a:schemeClr val="bg1"/>
                </a:solidFill>
                <a:latin typeface="+mn-lt"/>
              </a:rPr>
              <a:t> and disrupts human </a:t>
            </a:r>
            <a:r>
              <a:rPr lang="en-US" sz="2400" dirty="0">
                <a:solidFill>
                  <a:srgbClr val="FF0000"/>
                </a:solidFill>
                <a:latin typeface="+mn-lt"/>
              </a:rPr>
              <a:t>reason</a:t>
            </a:r>
            <a:r>
              <a:rPr lang="en-US" sz="2400" dirty="0">
                <a:solidFill>
                  <a:schemeClr val="bg1"/>
                </a:solidFill>
                <a:latin typeface="+mn-lt"/>
              </a:rPr>
              <a:t>, while at the same time placing it on a new foundation. </a:t>
            </a:r>
            <a:r>
              <a:rPr lang="en-US" sz="1400" dirty="0">
                <a:solidFill>
                  <a:schemeClr val="bg1"/>
                </a:solidFill>
                <a:latin typeface="+mn-lt"/>
              </a:rPr>
              <a:t>(Essentials of Evangelical Theology, Vol. II, p. 267-269)</a:t>
            </a:r>
          </a:p>
        </p:txBody>
      </p:sp>
      <p:sp>
        <p:nvSpPr>
          <p:cNvPr id="7" name="Rectangle 6">
            <a:extLst>
              <a:ext uri="{FF2B5EF4-FFF2-40B4-BE49-F238E27FC236}">
                <a16:creationId xmlns:a16="http://schemas.microsoft.com/office/drawing/2014/main" id="{93BEF2C8-ACC7-4B0A-A1B4-5213D96F5FF4}"/>
              </a:ext>
            </a:extLst>
          </p:cNvPr>
          <p:cNvSpPr/>
          <p:nvPr/>
        </p:nvSpPr>
        <p:spPr>
          <a:xfrm>
            <a:off x="228600" y="2750403"/>
            <a:ext cx="11811000" cy="830997"/>
          </a:xfrm>
          <a:prstGeom prst="rect">
            <a:avLst/>
          </a:prstGeom>
        </p:spPr>
        <p:txBody>
          <a:bodyPr wrap="square">
            <a:spAutoFit/>
          </a:bodyPr>
          <a:lstStyle/>
          <a:p>
            <a:pPr eaLnBrk="1" hangingPunct="1">
              <a:defRPr/>
            </a:pPr>
            <a:r>
              <a:rPr lang="en-US" sz="2400" b="1" dirty="0">
                <a:solidFill>
                  <a:srgbClr val="FF0000"/>
                </a:solidFill>
                <a:latin typeface="+mn-lt"/>
              </a:rPr>
              <a:t>Karl Barth: </a:t>
            </a:r>
            <a:r>
              <a:rPr lang="en-US" sz="2400" dirty="0">
                <a:solidFill>
                  <a:schemeClr val="bg1"/>
                </a:solidFill>
                <a:latin typeface="+mn-lt"/>
              </a:rPr>
              <a:t>“Faith </a:t>
            </a:r>
            <a:r>
              <a:rPr lang="en-US" sz="2400" dirty="0">
                <a:solidFill>
                  <a:srgbClr val="FF0000"/>
                </a:solidFill>
                <a:latin typeface="+mn-lt"/>
              </a:rPr>
              <a:t>is not, </a:t>
            </a:r>
            <a:r>
              <a:rPr lang="en-US" sz="2400" dirty="0">
                <a:solidFill>
                  <a:schemeClr val="bg1"/>
                </a:solidFill>
                <a:latin typeface="+mn-lt"/>
              </a:rPr>
              <a:t>therefore, </a:t>
            </a:r>
            <a:r>
              <a:rPr lang="en-US" sz="2400" dirty="0">
                <a:solidFill>
                  <a:srgbClr val="FF0000"/>
                </a:solidFill>
                <a:latin typeface="+mn-lt"/>
              </a:rPr>
              <a:t>a standing, </a:t>
            </a:r>
            <a:r>
              <a:rPr lang="en-US" sz="2400" dirty="0">
                <a:solidFill>
                  <a:schemeClr val="bg1"/>
                </a:solidFill>
                <a:latin typeface="+mn-lt"/>
              </a:rPr>
              <a:t>but a </a:t>
            </a:r>
            <a:r>
              <a:rPr lang="en-US" sz="2400" dirty="0">
                <a:solidFill>
                  <a:srgbClr val="FF0000"/>
                </a:solidFill>
                <a:latin typeface="+mn-lt"/>
              </a:rPr>
              <a:t>being suspended </a:t>
            </a:r>
            <a:r>
              <a:rPr lang="en-US" sz="2400" dirty="0">
                <a:solidFill>
                  <a:schemeClr val="bg1"/>
                </a:solidFill>
                <a:latin typeface="+mn-lt"/>
              </a:rPr>
              <a:t>and</a:t>
            </a:r>
            <a:r>
              <a:rPr lang="en-US" sz="2400" dirty="0">
                <a:solidFill>
                  <a:srgbClr val="FF0000"/>
                </a:solidFill>
                <a:latin typeface="+mn-lt"/>
              </a:rPr>
              <a:t> hanging </a:t>
            </a:r>
            <a:r>
              <a:rPr lang="en-US" sz="2400" dirty="0">
                <a:solidFill>
                  <a:schemeClr val="bg1"/>
                </a:solidFill>
                <a:latin typeface="+mn-lt"/>
              </a:rPr>
              <a:t>without ground under our feet.” </a:t>
            </a:r>
            <a:r>
              <a:rPr lang="en-US" sz="1400" dirty="0">
                <a:solidFill>
                  <a:schemeClr val="bg1"/>
                </a:solidFill>
                <a:latin typeface="+mn-lt"/>
              </a:rPr>
              <a:t>(Essentials of Evangelical Theology, Vol. I, p. 226)</a:t>
            </a:r>
          </a:p>
        </p:txBody>
      </p:sp>
      <p:sp>
        <p:nvSpPr>
          <p:cNvPr id="8" name="Rectangle 7">
            <a:extLst>
              <a:ext uri="{FF2B5EF4-FFF2-40B4-BE49-F238E27FC236}">
                <a16:creationId xmlns:a16="http://schemas.microsoft.com/office/drawing/2014/main" id="{8934537F-14C8-44DF-90F4-19615D9ABA3C}"/>
              </a:ext>
            </a:extLst>
          </p:cNvPr>
          <p:cNvSpPr/>
          <p:nvPr/>
        </p:nvSpPr>
        <p:spPr>
          <a:xfrm>
            <a:off x="228600" y="3893403"/>
            <a:ext cx="9601200" cy="830997"/>
          </a:xfrm>
          <a:prstGeom prst="rect">
            <a:avLst/>
          </a:prstGeom>
        </p:spPr>
        <p:txBody>
          <a:bodyPr wrap="square">
            <a:spAutoFit/>
          </a:bodyPr>
          <a:lstStyle/>
          <a:p>
            <a:pPr eaLnBrk="1" hangingPunct="1">
              <a:defRPr/>
            </a:pPr>
            <a:r>
              <a:rPr lang="en-US" sz="2400" b="1" dirty="0">
                <a:solidFill>
                  <a:srgbClr val="FF0000"/>
                </a:solidFill>
                <a:latin typeface="+mn-lt"/>
              </a:rPr>
              <a:t>Donald G. Bloesch: </a:t>
            </a:r>
            <a:r>
              <a:rPr lang="en-US" sz="2400" dirty="0">
                <a:solidFill>
                  <a:schemeClr val="bg1"/>
                </a:solidFill>
                <a:latin typeface="+mn-lt"/>
              </a:rPr>
              <a:t>“The essence of piety is </a:t>
            </a:r>
            <a:r>
              <a:rPr lang="en-US" sz="2400" dirty="0">
                <a:solidFill>
                  <a:srgbClr val="FF0000"/>
                </a:solidFill>
                <a:latin typeface="+mn-lt"/>
              </a:rPr>
              <a:t>neither knowing nor doing </a:t>
            </a:r>
            <a:r>
              <a:rPr lang="en-US" sz="2400" dirty="0">
                <a:solidFill>
                  <a:schemeClr val="bg1"/>
                </a:solidFill>
                <a:latin typeface="+mn-lt"/>
              </a:rPr>
              <a:t>but </a:t>
            </a:r>
            <a:r>
              <a:rPr lang="en-US" sz="2400" dirty="0">
                <a:solidFill>
                  <a:srgbClr val="FF0000"/>
                </a:solidFill>
                <a:latin typeface="+mn-lt"/>
              </a:rPr>
              <a:t>feeling.</a:t>
            </a:r>
            <a:r>
              <a:rPr lang="en-US" sz="2400" dirty="0">
                <a:solidFill>
                  <a:schemeClr val="bg1"/>
                </a:solidFill>
                <a:latin typeface="+mn-lt"/>
              </a:rPr>
              <a:t>”</a:t>
            </a:r>
            <a:r>
              <a:rPr lang="en-US" sz="2400" dirty="0">
                <a:solidFill>
                  <a:srgbClr val="FF0000"/>
                </a:solidFill>
                <a:latin typeface="+mn-lt"/>
              </a:rPr>
              <a:t> </a:t>
            </a:r>
            <a:r>
              <a:rPr lang="en-US" sz="1400" dirty="0">
                <a:solidFill>
                  <a:schemeClr val="bg1"/>
                </a:solidFill>
                <a:latin typeface="+mn-lt"/>
              </a:rPr>
              <a:t>(Essentials of Evangelical Theology, Vol. II, p. 54)</a:t>
            </a:r>
          </a:p>
        </p:txBody>
      </p:sp>
      <p:grpSp>
        <p:nvGrpSpPr>
          <p:cNvPr id="11" name="Group 10">
            <a:extLst>
              <a:ext uri="{FF2B5EF4-FFF2-40B4-BE49-F238E27FC236}">
                <a16:creationId xmlns:a16="http://schemas.microsoft.com/office/drawing/2014/main" id="{42518199-57FA-4A29-BF67-846AC86D8ED7}"/>
              </a:ext>
            </a:extLst>
          </p:cNvPr>
          <p:cNvGrpSpPr/>
          <p:nvPr/>
        </p:nvGrpSpPr>
        <p:grpSpPr>
          <a:xfrm>
            <a:off x="10134601" y="3255074"/>
            <a:ext cx="1854200" cy="1774126"/>
            <a:chOff x="7846774" y="5392737"/>
            <a:chExt cx="1211263" cy="1160463"/>
          </a:xfrm>
        </p:grpSpPr>
        <p:sp>
          <p:nvSpPr>
            <p:cNvPr id="12" name="Oval 11">
              <a:extLst>
                <a:ext uri="{FF2B5EF4-FFF2-40B4-BE49-F238E27FC236}">
                  <a16:creationId xmlns:a16="http://schemas.microsoft.com/office/drawing/2014/main" id="{D19CE016-FD47-4C7E-A1EE-EA05BA980E6A}"/>
                </a:ext>
              </a:extLst>
            </p:cNvPr>
            <p:cNvSpPr/>
            <p:nvPr/>
          </p:nvSpPr>
          <p:spPr bwMode="auto">
            <a:xfrm>
              <a:off x="7846774" y="5392737"/>
              <a:ext cx="1211263" cy="1160463"/>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3" name="TextBox 12">
              <a:extLst>
                <a:ext uri="{FF2B5EF4-FFF2-40B4-BE49-F238E27FC236}">
                  <a16:creationId xmlns:a16="http://schemas.microsoft.com/office/drawing/2014/main" id="{9242C566-77C8-4B77-955F-97715689DFB9}"/>
                </a:ext>
              </a:extLst>
            </p:cNvPr>
            <p:cNvSpPr txBox="1"/>
            <p:nvPr/>
          </p:nvSpPr>
          <p:spPr bwMode="auto">
            <a:xfrm>
              <a:off x="8039041" y="5519302"/>
              <a:ext cx="823283" cy="966326"/>
            </a:xfrm>
            <a:prstGeom prst="rect">
              <a:avLst/>
            </a:prstGeom>
            <a:noFill/>
          </p:spPr>
          <p:txBody>
            <a:bodyPr wrap="none">
              <a:spAutoFit/>
            </a:bodyPr>
            <a:lstStyle/>
            <a:p>
              <a:pPr algn="ctr" eaLnBrk="1" hangingPunct="1">
                <a:defRPr/>
              </a:pPr>
              <a:r>
                <a:rPr lang="en-US" sz="3600" b="1" dirty="0">
                  <a:latin typeface="+mn-lt"/>
                </a:rPr>
                <a:t>Heart</a:t>
              </a:r>
            </a:p>
            <a:p>
              <a:pPr algn="ctr" eaLnBrk="1" hangingPunct="1">
                <a:defRPr/>
              </a:pPr>
              <a:endParaRPr lang="en-US" b="1" dirty="0">
                <a:latin typeface="+mn-lt"/>
              </a:endParaRPr>
            </a:p>
            <a:p>
              <a:pPr algn="ctr" eaLnBrk="1" hangingPunct="1">
                <a:defRPr/>
              </a:pPr>
              <a:r>
                <a:rPr lang="en-US" sz="3600" b="1" dirty="0">
                  <a:latin typeface="+mn-lt"/>
                </a:rPr>
                <a:t>Mind</a:t>
              </a:r>
            </a:p>
          </p:txBody>
        </p:sp>
        <p:cxnSp>
          <p:nvCxnSpPr>
            <p:cNvPr id="14" name="Straight Connector 13">
              <a:extLst>
                <a:ext uri="{FF2B5EF4-FFF2-40B4-BE49-F238E27FC236}">
                  <a16:creationId xmlns:a16="http://schemas.microsoft.com/office/drawing/2014/main" id="{94C10ED3-EA93-4A3A-B753-2E55A293FB7C}"/>
                </a:ext>
              </a:extLst>
            </p:cNvPr>
            <p:cNvCxnSpPr/>
            <p:nvPr/>
          </p:nvCxnSpPr>
          <p:spPr bwMode="auto">
            <a:xfrm>
              <a:off x="8001000" y="5972966"/>
              <a:ext cx="8447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52E6CBC1-241E-4262-B077-725C6F2AA124}"/>
              </a:ext>
            </a:extLst>
          </p:cNvPr>
          <p:cNvSpPr/>
          <p:nvPr/>
        </p:nvSpPr>
        <p:spPr>
          <a:xfrm>
            <a:off x="228600" y="5061228"/>
            <a:ext cx="11703862" cy="1415772"/>
          </a:xfrm>
          <a:prstGeom prst="rect">
            <a:avLst/>
          </a:prstGeom>
        </p:spPr>
        <p:txBody>
          <a:bodyPr wrap="square">
            <a:spAutoFit/>
          </a:bodyPr>
          <a:lstStyle/>
          <a:p>
            <a:pPr eaLnBrk="1" hangingPunct="1">
              <a:defRPr/>
            </a:pPr>
            <a:r>
              <a:rPr lang="en-US" sz="2400" b="1" dirty="0">
                <a:solidFill>
                  <a:srgbClr val="FF0000"/>
                </a:solidFill>
                <a:latin typeface="+mn-lt"/>
              </a:rPr>
              <a:t>Martin Luther: </a:t>
            </a:r>
            <a:r>
              <a:rPr lang="en-US" sz="2400" b="1" dirty="0">
                <a:solidFill>
                  <a:schemeClr val="bg1"/>
                </a:solidFill>
                <a:latin typeface="+mn-lt"/>
              </a:rPr>
              <a:t>“</a:t>
            </a:r>
            <a:r>
              <a:rPr lang="en-US" sz="2400" dirty="0">
                <a:solidFill>
                  <a:schemeClr val="bg1"/>
                </a:solidFill>
                <a:latin typeface="+mn-lt"/>
              </a:rPr>
              <a:t>Rage acts as a stimulant to my whole being. It sharpens my wits, puts a stop to the assault of the Devil and drives out care. Never do I write or speak better than when I am in a </a:t>
            </a:r>
            <a:r>
              <a:rPr lang="en-US" sz="2400" dirty="0">
                <a:solidFill>
                  <a:srgbClr val="FF0000"/>
                </a:solidFill>
                <a:latin typeface="+mn-lt"/>
              </a:rPr>
              <a:t>rage</a:t>
            </a:r>
            <a:r>
              <a:rPr lang="en-US" sz="2400" dirty="0">
                <a:solidFill>
                  <a:schemeClr val="bg1"/>
                </a:solidFill>
                <a:latin typeface="+mn-lt"/>
              </a:rPr>
              <a:t>. If I wish to compose, write, pray and preach well, I have to be in a </a:t>
            </a:r>
            <a:r>
              <a:rPr lang="en-US" sz="2400" dirty="0">
                <a:solidFill>
                  <a:srgbClr val="FF0000"/>
                </a:solidFill>
                <a:latin typeface="+mn-lt"/>
              </a:rPr>
              <a:t>rage</a:t>
            </a:r>
            <a:r>
              <a:rPr lang="en-US" sz="2400" dirty="0">
                <a:solidFill>
                  <a:schemeClr val="bg1"/>
                </a:solidFill>
                <a:latin typeface="+mn-lt"/>
              </a:rPr>
              <a:t>.” </a:t>
            </a:r>
          </a:p>
          <a:p>
            <a:pPr eaLnBrk="1" hangingPunct="1">
              <a:defRPr/>
            </a:pPr>
            <a:r>
              <a:rPr lang="en-US" sz="1400" dirty="0">
                <a:solidFill>
                  <a:schemeClr val="bg1"/>
                </a:solidFill>
                <a:latin typeface="+mn-lt"/>
              </a:rPr>
              <a:t>(Table Talk, 1210)</a:t>
            </a:r>
          </a:p>
        </p:txBody>
      </p:sp>
    </p:spTree>
    <p:extLst>
      <p:ext uri="{BB962C8B-B14F-4D97-AF65-F5344CB8AC3E}">
        <p14:creationId xmlns:p14="http://schemas.microsoft.com/office/powerpoint/2010/main" val="83346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5</a:t>
            </a:fld>
            <a:endParaRPr lang="en-US" dirty="0"/>
          </a:p>
        </p:txBody>
      </p:sp>
      <p:sp>
        <p:nvSpPr>
          <p:cNvPr id="5" name="TextBox 8">
            <a:extLst>
              <a:ext uri="{FF2B5EF4-FFF2-40B4-BE49-F238E27FC236}">
                <a16:creationId xmlns:a16="http://schemas.microsoft.com/office/drawing/2014/main" id="{745690EB-277E-42B3-AB96-53927695D3AF}"/>
              </a:ext>
            </a:extLst>
          </p:cNvPr>
          <p:cNvSpPr txBox="1">
            <a:spLocks noChangeArrowheads="1"/>
          </p:cNvSpPr>
          <p:nvPr/>
        </p:nvSpPr>
        <p:spPr bwMode="auto">
          <a:xfrm>
            <a:off x="1990712" y="-12700"/>
            <a:ext cx="3914788" cy="707886"/>
          </a:xfrm>
          <a:prstGeom prst="rect">
            <a:avLst/>
          </a:prstGeom>
          <a:noFill/>
          <a:ln w="9525">
            <a:noFill/>
            <a:miter lim="800000"/>
            <a:headEnd/>
            <a:tailEnd/>
          </a:ln>
        </p:spPr>
        <p:txBody>
          <a:bodyPr wrap="square">
            <a:spAutoFit/>
          </a:bodyPr>
          <a:lstStyle/>
          <a:p>
            <a:pPr eaLnBrk="1" hangingPunct="1">
              <a:defRPr/>
            </a:pPr>
            <a:r>
              <a:rPr lang="en-US" sz="4000" b="1" dirty="0">
                <a:solidFill>
                  <a:srgbClr val="FF0000"/>
                </a:solidFill>
                <a:latin typeface="+mn-lt"/>
              </a:rPr>
              <a:t>KNIGHT OF FAITH</a:t>
            </a:r>
            <a:endParaRPr lang="en-US" sz="3600" dirty="0">
              <a:solidFill>
                <a:srgbClr val="FF0000"/>
              </a:solidFill>
              <a:latin typeface="+mn-lt"/>
            </a:endParaRPr>
          </a:p>
        </p:txBody>
      </p:sp>
      <p:sp>
        <p:nvSpPr>
          <p:cNvPr id="2" name="Rectangle 1">
            <a:extLst>
              <a:ext uri="{FF2B5EF4-FFF2-40B4-BE49-F238E27FC236}">
                <a16:creationId xmlns:a16="http://schemas.microsoft.com/office/drawing/2014/main" id="{3655BE10-9F10-40AD-8CBF-2FFD1EFD8D4C}"/>
              </a:ext>
            </a:extLst>
          </p:cNvPr>
          <p:cNvSpPr/>
          <p:nvPr/>
        </p:nvSpPr>
        <p:spPr>
          <a:xfrm>
            <a:off x="6127751" y="763250"/>
            <a:ext cx="4485814" cy="1569660"/>
          </a:xfrm>
          <a:prstGeom prst="rect">
            <a:avLst/>
          </a:prstGeom>
        </p:spPr>
        <p:txBody>
          <a:bodyPr wrap="square">
            <a:spAutoFit/>
          </a:bodyPr>
          <a:lstStyle/>
          <a:p>
            <a:r>
              <a:rPr lang="en-US" sz="2400" b="1" dirty="0">
                <a:solidFill>
                  <a:srgbClr val="00FF00"/>
                </a:solidFill>
                <a:latin typeface="+mn-lt"/>
              </a:rPr>
              <a:t>Elder Orson Pratt: </a:t>
            </a:r>
            <a:r>
              <a:rPr lang="en-US" sz="2400" dirty="0">
                <a:solidFill>
                  <a:schemeClr val="bg1"/>
                </a:solidFill>
                <a:latin typeface="+mn-lt"/>
              </a:rPr>
              <a:t>“Faith or belief is the result of </a:t>
            </a:r>
            <a:r>
              <a:rPr lang="en-US" sz="2400" dirty="0">
                <a:solidFill>
                  <a:srgbClr val="00FF00"/>
                </a:solidFill>
                <a:latin typeface="+mn-lt"/>
              </a:rPr>
              <a:t>evidence presented to the mind</a:t>
            </a:r>
            <a:r>
              <a:rPr lang="en-US" sz="2400" dirty="0">
                <a:solidFill>
                  <a:schemeClr val="bg1"/>
                </a:solidFill>
                <a:latin typeface="+mn-lt"/>
              </a:rPr>
              <a:t>. Without evidence, the mind cannot have faith in</a:t>
            </a:r>
          </a:p>
        </p:txBody>
      </p:sp>
      <p:sp>
        <p:nvSpPr>
          <p:cNvPr id="3" name="Rectangle 2">
            <a:extLst>
              <a:ext uri="{FF2B5EF4-FFF2-40B4-BE49-F238E27FC236}">
                <a16:creationId xmlns:a16="http://schemas.microsoft.com/office/drawing/2014/main" id="{DAA3C999-BB75-4CD6-9A94-B3F365DA8C51}"/>
              </a:ext>
            </a:extLst>
          </p:cNvPr>
          <p:cNvSpPr/>
          <p:nvPr/>
        </p:nvSpPr>
        <p:spPr>
          <a:xfrm>
            <a:off x="1578435" y="716340"/>
            <a:ext cx="4422316" cy="1569660"/>
          </a:xfrm>
          <a:prstGeom prst="rect">
            <a:avLst/>
          </a:prstGeom>
        </p:spPr>
        <p:txBody>
          <a:bodyPr wrap="square">
            <a:spAutoFit/>
          </a:bodyPr>
          <a:lstStyle/>
          <a:p>
            <a:r>
              <a:rPr lang="en-US" sz="2400" b="1" dirty="0" err="1">
                <a:solidFill>
                  <a:srgbClr val="FF0000"/>
                </a:solidFill>
                <a:latin typeface="+mn-lt"/>
              </a:rPr>
              <a:t>Søren</a:t>
            </a:r>
            <a:r>
              <a:rPr lang="en-US" sz="2400" b="1" dirty="0">
                <a:solidFill>
                  <a:srgbClr val="FF0000"/>
                </a:solidFill>
                <a:latin typeface="+mn-lt"/>
              </a:rPr>
              <a:t> Kierkegaard: </a:t>
            </a:r>
            <a:r>
              <a:rPr lang="en-US" sz="2400" dirty="0">
                <a:solidFill>
                  <a:schemeClr val="bg1"/>
                </a:solidFill>
                <a:latin typeface="+mn-lt"/>
              </a:rPr>
              <a:t>“It is easy to see, though it scarcely needs to be pointed out, since it is involved in the fact that the </a:t>
            </a:r>
            <a:r>
              <a:rPr lang="en-US" sz="2400" dirty="0">
                <a:solidFill>
                  <a:srgbClr val="FF0000"/>
                </a:solidFill>
                <a:latin typeface="+mn-lt"/>
              </a:rPr>
              <a:t>reason is set</a:t>
            </a:r>
          </a:p>
        </p:txBody>
      </p:sp>
      <p:pic>
        <p:nvPicPr>
          <p:cNvPr id="6" name="Picture 5">
            <a:extLst>
              <a:ext uri="{FF2B5EF4-FFF2-40B4-BE49-F238E27FC236}">
                <a16:creationId xmlns:a16="http://schemas.microsoft.com/office/drawing/2014/main" id="{94A6B50C-F657-44DC-8ABA-C063137EE5FD}"/>
              </a:ext>
            </a:extLst>
          </p:cNvPr>
          <p:cNvPicPr>
            <a:picLocks noChangeAspect="1"/>
          </p:cNvPicPr>
          <p:nvPr/>
        </p:nvPicPr>
        <p:blipFill>
          <a:blip r:embed="rId2"/>
          <a:stretch>
            <a:fillRect/>
          </a:stretch>
        </p:blipFill>
        <p:spPr>
          <a:xfrm>
            <a:off x="10594516" y="76200"/>
            <a:ext cx="1521283" cy="2057400"/>
          </a:xfrm>
          <a:prstGeom prst="rect">
            <a:avLst/>
          </a:prstGeom>
        </p:spPr>
      </p:pic>
      <p:pic>
        <p:nvPicPr>
          <p:cNvPr id="7" name="Picture 6">
            <a:extLst>
              <a:ext uri="{FF2B5EF4-FFF2-40B4-BE49-F238E27FC236}">
                <a16:creationId xmlns:a16="http://schemas.microsoft.com/office/drawing/2014/main" id="{16EF62B5-F06C-47A7-A46D-38EB41BF41E4}"/>
              </a:ext>
            </a:extLst>
          </p:cNvPr>
          <p:cNvPicPr>
            <a:picLocks noChangeAspect="1"/>
          </p:cNvPicPr>
          <p:nvPr/>
        </p:nvPicPr>
        <p:blipFill>
          <a:blip r:embed="rId3"/>
          <a:stretch>
            <a:fillRect/>
          </a:stretch>
        </p:blipFill>
        <p:spPr>
          <a:xfrm>
            <a:off x="76201" y="76200"/>
            <a:ext cx="1457312" cy="2125599"/>
          </a:xfrm>
          <a:prstGeom prst="rect">
            <a:avLst/>
          </a:prstGeom>
        </p:spPr>
      </p:pic>
      <p:sp>
        <p:nvSpPr>
          <p:cNvPr id="8" name="Rectangle 7">
            <a:extLst>
              <a:ext uri="{FF2B5EF4-FFF2-40B4-BE49-F238E27FC236}">
                <a16:creationId xmlns:a16="http://schemas.microsoft.com/office/drawing/2014/main" id="{5C0DCCB4-9EF6-4F73-91AF-DAC055FD2849}"/>
              </a:ext>
            </a:extLst>
          </p:cNvPr>
          <p:cNvSpPr/>
          <p:nvPr/>
        </p:nvSpPr>
        <p:spPr>
          <a:xfrm>
            <a:off x="76201" y="2209800"/>
            <a:ext cx="5803899" cy="3262432"/>
          </a:xfrm>
          <a:prstGeom prst="rect">
            <a:avLst/>
          </a:prstGeom>
        </p:spPr>
        <p:txBody>
          <a:bodyPr wrap="square">
            <a:spAutoFit/>
          </a:bodyPr>
          <a:lstStyle/>
          <a:p>
            <a:r>
              <a:rPr lang="en-US" sz="2400" dirty="0">
                <a:solidFill>
                  <a:srgbClr val="FF0000"/>
                </a:solidFill>
                <a:latin typeface="+mn-lt"/>
              </a:rPr>
              <a:t>aside</a:t>
            </a:r>
            <a:r>
              <a:rPr lang="en-US" sz="2400" dirty="0">
                <a:solidFill>
                  <a:schemeClr val="bg1"/>
                </a:solidFill>
                <a:latin typeface="+mn-lt"/>
              </a:rPr>
              <a:t>, that Faith is not a form of knowledge </a:t>
            </a:r>
            <a:r>
              <a:rPr lang="en-US" sz="2400" dirty="0">
                <a:solidFill>
                  <a:prstClr val="white"/>
                </a:solidFill>
                <a:latin typeface="+mn-lt"/>
              </a:rPr>
              <a:t>… Without risk there is </a:t>
            </a:r>
            <a:r>
              <a:rPr lang="en-US" sz="2400" dirty="0">
                <a:solidFill>
                  <a:schemeClr val="bg1"/>
                </a:solidFill>
                <a:latin typeface="+mn-lt"/>
              </a:rPr>
              <a:t>no faith, and the </a:t>
            </a:r>
            <a:r>
              <a:rPr lang="en-US" sz="2400" dirty="0">
                <a:solidFill>
                  <a:srgbClr val="FF0000"/>
                </a:solidFill>
                <a:latin typeface="+mn-lt"/>
              </a:rPr>
              <a:t>greater the risk the greater the faith </a:t>
            </a:r>
            <a:r>
              <a:rPr lang="en-US" sz="2400" dirty="0">
                <a:solidFill>
                  <a:schemeClr val="bg1"/>
                </a:solidFill>
                <a:latin typeface="+mn-lt"/>
              </a:rPr>
              <a:t>… [to understand faith] is to understand that </a:t>
            </a:r>
            <a:r>
              <a:rPr lang="en-US" sz="2400" dirty="0">
                <a:solidFill>
                  <a:srgbClr val="FF0000"/>
                </a:solidFill>
                <a:latin typeface="+mn-lt"/>
              </a:rPr>
              <a:t>faith cannot be understood</a:t>
            </a:r>
            <a:r>
              <a:rPr lang="en-US" sz="2400" dirty="0">
                <a:solidFill>
                  <a:schemeClr val="bg1"/>
                </a:solidFill>
                <a:latin typeface="+mn-lt"/>
              </a:rPr>
              <a:t> ... must not be understood … and this </a:t>
            </a:r>
            <a:r>
              <a:rPr lang="en-US" sz="2400" dirty="0">
                <a:solidFill>
                  <a:srgbClr val="FF0000"/>
                </a:solidFill>
                <a:latin typeface="+mn-lt"/>
              </a:rPr>
              <a:t>absurdity</a:t>
            </a:r>
            <a:r>
              <a:rPr lang="en-US" sz="2400" dirty="0">
                <a:solidFill>
                  <a:schemeClr val="bg1"/>
                </a:solidFill>
                <a:latin typeface="+mn-lt"/>
              </a:rPr>
              <a:t>, held fast in the </a:t>
            </a:r>
            <a:r>
              <a:rPr lang="en-US" sz="2400" dirty="0">
                <a:solidFill>
                  <a:srgbClr val="FF0000"/>
                </a:solidFill>
                <a:latin typeface="+mn-lt"/>
              </a:rPr>
              <a:t>passion</a:t>
            </a:r>
            <a:r>
              <a:rPr lang="en-US" sz="2400" dirty="0">
                <a:solidFill>
                  <a:schemeClr val="bg1"/>
                </a:solidFill>
                <a:latin typeface="+mn-lt"/>
              </a:rPr>
              <a:t> of inwardness, is faith, the earnestness of facing the </a:t>
            </a:r>
            <a:r>
              <a:rPr lang="en-US" sz="2400" dirty="0">
                <a:solidFill>
                  <a:srgbClr val="FF0000"/>
                </a:solidFill>
                <a:latin typeface="+mn-lt"/>
              </a:rPr>
              <a:t>absurd</a:t>
            </a:r>
            <a:r>
              <a:rPr lang="en-US" sz="2400" dirty="0">
                <a:solidFill>
                  <a:schemeClr val="bg1"/>
                </a:solidFill>
                <a:latin typeface="+mn-lt"/>
              </a:rPr>
              <a:t>.” </a:t>
            </a:r>
            <a:r>
              <a:rPr lang="en-US" sz="1400" dirty="0">
                <a:solidFill>
                  <a:schemeClr val="bg1"/>
                </a:solidFill>
                <a:latin typeface="+mn-lt"/>
              </a:rPr>
              <a:t>(Pap., X 2 A 371; Postscript pp. 182-188)</a:t>
            </a:r>
            <a:r>
              <a:rPr lang="en-US" sz="1100" dirty="0">
                <a:solidFill>
                  <a:schemeClr val="bg1"/>
                </a:solidFill>
                <a:latin typeface="+mn-lt"/>
              </a:rPr>
              <a:t>	</a:t>
            </a:r>
          </a:p>
        </p:txBody>
      </p:sp>
      <p:sp>
        <p:nvSpPr>
          <p:cNvPr id="11" name="TextBox 8">
            <a:extLst>
              <a:ext uri="{FF2B5EF4-FFF2-40B4-BE49-F238E27FC236}">
                <a16:creationId xmlns:a16="http://schemas.microsoft.com/office/drawing/2014/main" id="{46E00525-E847-4115-B684-1DEB922CE983}"/>
              </a:ext>
            </a:extLst>
          </p:cNvPr>
          <p:cNvSpPr txBox="1">
            <a:spLocks noChangeArrowheads="1"/>
          </p:cNvSpPr>
          <p:nvPr/>
        </p:nvSpPr>
        <p:spPr bwMode="auto">
          <a:xfrm>
            <a:off x="6172200" y="-12700"/>
            <a:ext cx="4495800" cy="707886"/>
          </a:xfrm>
          <a:prstGeom prst="rect">
            <a:avLst/>
          </a:prstGeom>
          <a:noFill/>
          <a:ln w="9525">
            <a:noFill/>
            <a:miter lim="800000"/>
            <a:headEnd/>
            <a:tailEnd/>
          </a:ln>
        </p:spPr>
        <p:txBody>
          <a:bodyPr wrap="square">
            <a:spAutoFit/>
          </a:bodyPr>
          <a:lstStyle/>
          <a:p>
            <a:pPr eaLnBrk="1" hangingPunct="1">
              <a:defRPr/>
            </a:pPr>
            <a:r>
              <a:rPr lang="en-US" sz="4000" b="1" dirty="0">
                <a:solidFill>
                  <a:srgbClr val="00FF00"/>
                </a:solidFill>
                <a:latin typeface="+mn-lt"/>
              </a:rPr>
              <a:t>KNIGHT OF REASON</a:t>
            </a:r>
            <a:endParaRPr lang="en-US" sz="3600" dirty="0">
              <a:solidFill>
                <a:srgbClr val="00FF00"/>
              </a:solidFill>
              <a:latin typeface="+mn-lt"/>
            </a:endParaRPr>
          </a:p>
        </p:txBody>
      </p:sp>
      <p:cxnSp>
        <p:nvCxnSpPr>
          <p:cNvPr id="12" name="Straight Connector 11">
            <a:extLst>
              <a:ext uri="{FF2B5EF4-FFF2-40B4-BE49-F238E27FC236}">
                <a16:creationId xmlns:a16="http://schemas.microsoft.com/office/drawing/2014/main" id="{83EB6C68-7D0E-421E-AE69-4E623FC9F277}"/>
              </a:ext>
            </a:extLst>
          </p:cNvPr>
          <p:cNvCxnSpPr>
            <a:cxnSpLocks/>
          </p:cNvCxnSpPr>
          <p:nvPr/>
        </p:nvCxnSpPr>
        <p:spPr>
          <a:xfrm>
            <a:off x="6032500" y="95851"/>
            <a:ext cx="0" cy="6666297"/>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E394039-E520-4F31-9D2A-215BCC4C739A}"/>
              </a:ext>
            </a:extLst>
          </p:cNvPr>
          <p:cNvSpPr/>
          <p:nvPr/>
        </p:nvSpPr>
        <p:spPr>
          <a:xfrm>
            <a:off x="6144085" y="2201664"/>
            <a:ext cx="5835647" cy="2893100"/>
          </a:xfrm>
          <a:prstGeom prst="rect">
            <a:avLst/>
          </a:prstGeom>
        </p:spPr>
        <p:txBody>
          <a:bodyPr wrap="square">
            <a:spAutoFit/>
          </a:bodyPr>
          <a:lstStyle/>
          <a:p>
            <a:r>
              <a:rPr lang="en-US" sz="2400" dirty="0">
                <a:solidFill>
                  <a:schemeClr val="bg1"/>
                </a:solidFill>
                <a:latin typeface="+mn-lt"/>
              </a:rPr>
              <a:t>anything … The weakness or strength of faith will, therefore, in all cases, be in proportion to the weakness or strength of the impressions, produced upon the mind by evidence … Faith most generally </a:t>
            </a:r>
            <a:r>
              <a:rPr lang="en-US" sz="2400" dirty="0">
                <a:solidFill>
                  <a:srgbClr val="00FF00"/>
                </a:solidFill>
                <a:latin typeface="+mn-lt"/>
              </a:rPr>
              <a:t>inspires the heart to actions </a:t>
            </a:r>
            <a:r>
              <a:rPr lang="en-US" sz="2400" dirty="0">
                <a:solidFill>
                  <a:schemeClr val="bg1"/>
                </a:solidFill>
                <a:latin typeface="+mn-lt"/>
              </a:rPr>
              <a:t>or works of a nature similar and suitable to the belief.” </a:t>
            </a:r>
            <a:r>
              <a:rPr lang="en-US" sz="1400" dirty="0">
                <a:solidFill>
                  <a:schemeClr val="bg1"/>
                </a:solidFill>
                <a:latin typeface="+mn-lt"/>
              </a:rPr>
              <a:t>(Elder Orson Pratt, “True Faith”, #4, #5, #13)</a:t>
            </a:r>
          </a:p>
        </p:txBody>
      </p:sp>
      <p:grpSp>
        <p:nvGrpSpPr>
          <p:cNvPr id="35" name="Group 34">
            <a:extLst>
              <a:ext uri="{FF2B5EF4-FFF2-40B4-BE49-F238E27FC236}">
                <a16:creationId xmlns:a16="http://schemas.microsoft.com/office/drawing/2014/main" id="{746F551C-8DD5-460B-8C3A-ABD35852E4C8}"/>
              </a:ext>
            </a:extLst>
          </p:cNvPr>
          <p:cNvGrpSpPr/>
          <p:nvPr/>
        </p:nvGrpSpPr>
        <p:grpSpPr>
          <a:xfrm>
            <a:off x="914400" y="5468937"/>
            <a:ext cx="1211263" cy="1160463"/>
            <a:chOff x="1990712" y="5334000"/>
            <a:chExt cx="1211263" cy="1160463"/>
          </a:xfrm>
        </p:grpSpPr>
        <p:sp>
          <p:nvSpPr>
            <p:cNvPr id="32" name="Oval 31">
              <a:extLst>
                <a:ext uri="{FF2B5EF4-FFF2-40B4-BE49-F238E27FC236}">
                  <a16:creationId xmlns:a16="http://schemas.microsoft.com/office/drawing/2014/main" id="{782A558C-C4FC-47BE-81FF-B9E73121EC44}"/>
                </a:ext>
              </a:extLst>
            </p:cNvPr>
            <p:cNvSpPr/>
            <p:nvPr/>
          </p:nvSpPr>
          <p:spPr bwMode="auto">
            <a:xfrm>
              <a:off x="1990712" y="5334000"/>
              <a:ext cx="1211263" cy="1160463"/>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3" name="Straight Connector 32">
              <a:extLst>
                <a:ext uri="{FF2B5EF4-FFF2-40B4-BE49-F238E27FC236}">
                  <a16:creationId xmlns:a16="http://schemas.microsoft.com/office/drawing/2014/main" id="{CEC452D0-071C-4C7A-8EF7-8893713C144E}"/>
                </a:ext>
              </a:extLst>
            </p:cNvPr>
            <p:cNvCxnSpPr/>
            <p:nvPr/>
          </p:nvCxnSpPr>
          <p:spPr bwMode="auto">
            <a:xfrm>
              <a:off x="2146413" y="5930349"/>
              <a:ext cx="87810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F4E632CF-ADF3-4574-AF0A-DFCB279EFDB4}"/>
                </a:ext>
              </a:extLst>
            </p:cNvPr>
            <p:cNvSpPr txBox="1"/>
            <p:nvPr/>
          </p:nvSpPr>
          <p:spPr bwMode="auto">
            <a:xfrm>
              <a:off x="2165679" y="5607183"/>
              <a:ext cx="878574" cy="646331"/>
            </a:xfrm>
            <a:prstGeom prst="rect">
              <a:avLst/>
            </a:prstGeom>
            <a:noFill/>
          </p:spPr>
          <p:txBody>
            <a:bodyPr wrap="none">
              <a:spAutoFit/>
            </a:bodyPr>
            <a:lstStyle/>
            <a:p>
              <a:pPr algn="ctr" eaLnBrk="1" hangingPunct="1">
                <a:defRPr/>
              </a:pPr>
              <a:r>
                <a:rPr lang="en-US" b="1" dirty="0">
                  <a:latin typeface="+mn-lt"/>
                </a:rPr>
                <a:t>Faith</a:t>
              </a:r>
            </a:p>
            <a:p>
              <a:pPr algn="ctr" eaLnBrk="1" hangingPunct="1">
                <a:defRPr/>
              </a:pPr>
              <a:r>
                <a:rPr lang="en-US" b="1" dirty="0">
                  <a:latin typeface="+mn-lt"/>
                </a:rPr>
                <a:t>Reason</a:t>
              </a:r>
            </a:p>
          </p:txBody>
        </p:sp>
      </p:grpSp>
      <p:grpSp>
        <p:nvGrpSpPr>
          <p:cNvPr id="36" name="Group 35">
            <a:extLst>
              <a:ext uri="{FF2B5EF4-FFF2-40B4-BE49-F238E27FC236}">
                <a16:creationId xmlns:a16="http://schemas.microsoft.com/office/drawing/2014/main" id="{A36229CC-14B3-4387-9233-7DF2986649AE}"/>
              </a:ext>
            </a:extLst>
          </p:cNvPr>
          <p:cNvGrpSpPr/>
          <p:nvPr/>
        </p:nvGrpSpPr>
        <p:grpSpPr>
          <a:xfrm>
            <a:off x="2293065" y="5468936"/>
            <a:ext cx="1289519" cy="1160463"/>
            <a:chOff x="1947425" y="5334000"/>
            <a:chExt cx="1289519" cy="1160463"/>
          </a:xfrm>
        </p:grpSpPr>
        <p:sp>
          <p:nvSpPr>
            <p:cNvPr id="37" name="Oval 36">
              <a:extLst>
                <a:ext uri="{FF2B5EF4-FFF2-40B4-BE49-F238E27FC236}">
                  <a16:creationId xmlns:a16="http://schemas.microsoft.com/office/drawing/2014/main" id="{AC1FB98D-B3A9-4873-9538-AE0FDB662C02}"/>
                </a:ext>
              </a:extLst>
            </p:cNvPr>
            <p:cNvSpPr/>
            <p:nvPr/>
          </p:nvSpPr>
          <p:spPr bwMode="auto">
            <a:xfrm>
              <a:off x="1990712" y="5334000"/>
              <a:ext cx="1211263" cy="1160463"/>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8" name="Straight Connector 37">
              <a:extLst>
                <a:ext uri="{FF2B5EF4-FFF2-40B4-BE49-F238E27FC236}">
                  <a16:creationId xmlns:a16="http://schemas.microsoft.com/office/drawing/2014/main" id="{4E99BD51-CA87-43A3-829F-CD5F53C3F471}"/>
                </a:ext>
              </a:extLst>
            </p:cNvPr>
            <p:cNvCxnSpPr/>
            <p:nvPr/>
          </p:nvCxnSpPr>
          <p:spPr bwMode="auto">
            <a:xfrm>
              <a:off x="2146413" y="5930349"/>
              <a:ext cx="87810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D2157959-86EA-41AC-A5FA-0DDD82FC85A7}"/>
                </a:ext>
              </a:extLst>
            </p:cNvPr>
            <p:cNvSpPr txBox="1"/>
            <p:nvPr/>
          </p:nvSpPr>
          <p:spPr bwMode="auto">
            <a:xfrm>
              <a:off x="1947425" y="5634894"/>
              <a:ext cx="1289519" cy="615553"/>
            </a:xfrm>
            <a:prstGeom prst="rect">
              <a:avLst/>
            </a:prstGeom>
            <a:noFill/>
          </p:spPr>
          <p:txBody>
            <a:bodyPr wrap="none">
              <a:spAutoFit/>
            </a:bodyPr>
            <a:lstStyle/>
            <a:p>
              <a:pPr algn="ctr" eaLnBrk="1" hangingPunct="1">
                <a:defRPr/>
              </a:pPr>
              <a:r>
                <a:rPr lang="en-US" sz="1700" b="1" dirty="0">
                  <a:latin typeface="+mn-lt"/>
                </a:rPr>
                <a:t>Revelation</a:t>
              </a:r>
            </a:p>
            <a:p>
              <a:pPr algn="ctr" eaLnBrk="1" hangingPunct="1">
                <a:defRPr/>
              </a:pPr>
              <a:r>
                <a:rPr lang="en-US" sz="1700" b="1" dirty="0">
                  <a:latin typeface="+mn-lt"/>
                </a:rPr>
                <a:t>Observation</a:t>
              </a:r>
            </a:p>
          </p:txBody>
        </p:sp>
      </p:grpSp>
      <p:grpSp>
        <p:nvGrpSpPr>
          <p:cNvPr id="40" name="Group 39">
            <a:extLst>
              <a:ext uri="{FF2B5EF4-FFF2-40B4-BE49-F238E27FC236}">
                <a16:creationId xmlns:a16="http://schemas.microsoft.com/office/drawing/2014/main" id="{D1E2E878-C492-4788-B1CB-AEC6B548947B}"/>
              </a:ext>
            </a:extLst>
          </p:cNvPr>
          <p:cNvGrpSpPr/>
          <p:nvPr/>
        </p:nvGrpSpPr>
        <p:grpSpPr>
          <a:xfrm>
            <a:off x="3768967" y="5468936"/>
            <a:ext cx="1211263" cy="1160463"/>
            <a:chOff x="1990712" y="5334000"/>
            <a:chExt cx="1211263" cy="1160463"/>
          </a:xfrm>
        </p:grpSpPr>
        <p:sp>
          <p:nvSpPr>
            <p:cNvPr id="41" name="Oval 40">
              <a:extLst>
                <a:ext uri="{FF2B5EF4-FFF2-40B4-BE49-F238E27FC236}">
                  <a16:creationId xmlns:a16="http://schemas.microsoft.com/office/drawing/2014/main" id="{D2500333-A49A-4A3E-B4B6-D25B5DA422F9}"/>
                </a:ext>
              </a:extLst>
            </p:cNvPr>
            <p:cNvSpPr/>
            <p:nvPr/>
          </p:nvSpPr>
          <p:spPr bwMode="auto">
            <a:xfrm>
              <a:off x="1990712" y="5334000"/>
              <a:ext cx="1211263" cy="1160463"/>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2" name="Straight Connector 41">
              <a:extLst>
                <a:ext uri="{FF2B5EF4-FFF2-40B4-BE49-F238E27FC236}">
                  <a16:creationId xmlns:a16="http://schemas.microsoft.com/office/drawing/2014/main" id="{534AA271-A7D5-4714-91CC-CD64A74C12FA}"/>
                </a:ext>
              </a:extLst>
            </p:cNvPr>
            <p:cNvCxnSpPr/>
            <p:nvPr/>
          </p:nvCxnSpPr>
          <p:spPr bwMode="auto">
            <a:xfrm>
              <a:off x="2146413" y="5930349"/>
              <a:ext cx="87810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277E49F0-6800-4F70-BF6C-7495153A3910}"/>
                </a:ext>
              </a:extLst>
            </p:cNvPr>
            <p:cNvSpPr txBox="1"/>
            <p:nvPr/>
          </p:nvSpPr>
          <p:spPr bwMode="auto">
            <a:xfrm>
              <a:off x="2242191" y="5591065"/>
              <a:ext cx="721671" cy="646331"/>
            </a:xfrm>
            <a:prstGeom prst="rect">
              <a:avLst/>
            </a:prstGeom>
            <a:noFill/>
          </p:spPr>
          <p:txBody>
            <a:bodyPr wrap="none">
              <a:spAutoFit/>
            </a:bodyPr>
            <a:lstStyle/>
            <a:p>
              <a:pPr algn="ctr" eaLnBrk="1" hangingPunct="1">
                <a:defRPr/>
              </a:pPr>
              <a:r>
                <a:rPr lang="en-US" b="1" dirty="0">
                  <a:latin typeface="+mn-lt"/>
                </a:rPr>
                <a:t>Heart</a:t>
              </a:r>
            </a:p>
            <a:p>
              <a:pPr algn="ctr" eaLnBrk="1" hangingPunct="1">
                <a:defRPr/>
              </a:pPr>
              <a:r>
                <a:rPr lang="en-US" b="1" dirty="0">
                  <a:latin typeface="+mn-lt"/>
                </a:rPr>
                <a:t>Mind</a:t>
              </a:r>
            </a:p>
          </p:txBody>
        </p:sp>
      </p:grpSp>
      <p:grpSp>
        <p:nvGrpSpPr>
          <p:cNvPr id="49" name="Group 48">
            <a:extLst>
              <a:ext uri="{FF2B5EF4-FFF2-40B4-BE49-F238E27FC236}">
                <a16:creationId xmlns:a16="http://schemas.microsoft.com/office/drawing/2014/main" id="{16818989-7E78-4B7E-88B2-D63AC2FEC211}"/>
              </a:ext>
            </a:extLst>
          </p:cNvPr>
          <p:cNvGrpSpPr/>
          <p:nvPr/>
        </p:nvGrpSpPr>
        <p:grpSpPr>
          <a:xfrm>
            <a:off x="7105423" y="5434012"/>
            <a:ext cx="1165224" cy="1119188"/>
            <a:chOff x="6226176" y="5334871"/>
            <a:chExt cx="1165224" cy="1119188"/>
          </a:xfrm>
        </p:grpSpPr>
        <p:sp>
          <p:nvSpPr>
            <p:cNvPr id="46" name="Oval 45">
              <a:extLst>
                <a:ext uri="{FF2B5EF4-FFF2-40B4-BE49-F238E27FC236}">
                  <a16:creationId xmlns:a16="http://schemas.microsoft.com/office/drawing/2014/main" id="{0215E7EB-0580-4AE2-96DC-1952A97AEC73}"/>
                </a:ext>
              </a:extLst>
            </p:cNvPr>
            <p:cNvSpPr/>
            <p:nvPr/>
          </p:nvSpPr>
          <p:spPr bwMode="auto">
            <a:xfrm>
              <a:off x="6226176" y="5334871"/>
              <a:ext cx="1165224" cy="1119188"/>
            </a:xfrm>
            <a:prstGeom prst="ellipse">
              <a:avLst/>
            </a:prstGeom>
            <a:solidFill>
              <a:schemeClr val="bg1"/>
            </a:solid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7" name="Straight Connector 46">
              <a:extLst>
                <a:ext uri="{FF2B5EF4-FFF2-40B4-BE49-F238E27FC236}">
                  <a16:creationId xmlns:a16="http://schemas.microsoft.com/office/drawing/2014/main" id="{D1C4B8C8-9FAC-4F96-8E74-EA5700CAE5B1}"/>
                </a:ext>
              </a:extLst>
            </p:cNvPr>
            <p:cNvCxnSpPr/>
            <p:nvPr/>
          </p:nvCxnSpPr>
          <p:spPr bwMode="auto">
            <a:xfrm>
              <a:off x="6394268" y="5934945"/>
              <a:ext cx="8447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361B0A40-9DD9-495F-8E06-0A85C635884D}"/>
                </a:ext>
              </a:extLst>
            </p:cNvPr>
            <p:cNvSpPr txBox="1"/>
            <p:nvPr/>
          </p:nvSpPr>
          <p:spPr bwMode="auto">
            <a:xfrm>
              <a:off x="6400800" y="5591063"/>
              <a:ext cx="878574" cy="646331"/>
            </a:xfrm>
            <a:prstGeom prst="rect">
              <a:avLst/>
            </a:prstGeom>
            <a:noFill/>
          </p:spPr>
          <p:txBody>
            <a:bodyPr wrap="none">
              <a:spAutoFit/>
            </a:bodyPr>
            <a:lstStyle/>
            <a:p>
              <a:pPr algn="ctr" eaLnBrk="1" hangingPunct="1">
                <a:defRPr/>
              </a:pPr>
              <a:r>
                <a:rPr lang="en-US" b="1" dirty="0">
                  <a:latin typeface="+mn-lt"/>
                </a:rPr>
                <a:t>Reason</a:t>
              </a:r>
            </a:p>
            <a:p>
              <a:pPr algn="ctr" eaLnBrk="1" hangingPunct="1">
                <a:defRPr/>
              </a:pPr>
              <a:r>
                <a:rPr lang="en-US" b="1" dirty="0">
                  <a:latin typeface="+mn-lt"/>
                </a:rPr>
                <a:t>Faith</a:t>
              </a:r>
            </a:p>
          </p:txBody>
        </p:sp>
      </p:grpSp>
      <p:grpSp>
        <p:nvGrpSpPr>
          <p:cNvPr id="50" name="Group 49">
            <a:extLst>
              <a:ext uri="{FF2B5EF4-FFF2-40B4-BE49-F238E27FC236}">
                <a16:creationId xmlns:a16="http://schemas.microsoft.com/office/drawing/2014/main" id="{43B920E3-7AC8-45D3-A0B2-967843997AA1}"/>
              </a:ext>
            </a:extLst>
          </p:cNvPr>
          <p:cNvGrpSpPr/>
          <p:nvPr/>
        </p:nvGrpSpPr>
        <p:grpSpPr>
          <a:xfrm>
            <a:off x="8491075" y="5434012"/>
            <a:ext cx="1289519" cy="1119188"/>
            <a:chOff x="6164028" y="5334871"/>
            <a:chExt cx="1289519" cy="1119188"/>
          </a:xfrm>
        </p:grpSpPr>
        <p:sp>
          <p:nvSpPr>
            <p:cNvPr id="51" name="Oval 50">
              <a:extLst>
                <a:ext uri="{FF2B5EF4-FFF2-40B4-BE49-F238E27FC236}">
                  <a16:creationId xmlns:a16="http://schemas.microsoft.com/office/drawing/2014/main" id="{4C08D2EF-9864-49EF-BDC6-92FFDAABFFA0}"/>
                </a:ext>
              </a:extLst>
            </p:cNvPr>
            <p:cNvSpPr/>
            <p:nvPr/>
          </p:nvSpPr>
          <p:spPr bwMode="auto">
            <a:xfrm>
              <a:off x="6226176" y="5334871"/>
              <a:ext cx="1165224" cy="1119188"/>
            </a:xfrm>
            <a:prstGeom prst="ellipse">
              <a:avLst/>
            </a:prstGeom>
            <a:solidFill>
              <a:schemeClr val="bg1"/>
            </a:solid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52" name="Straight Connector 51">
              <a:extLst>
                <a:ext uri="{FF2B5EF4-FFF2-40B4-BE49-F238E27FC236}">
                  <a16:creationId xmlns:a16="http://schemas.microsoft.com/office/drawing/2014/main" id="{34E94695-A1D3-4755-BC4C-954FF19F065E}"/>
                </a:ext>
              </a:extLst>
            </p:cNvPr>
            <p:cNvCxnSpPr/>
            <p:nvPr/>
          </p:nvCxnSpPr>
          <p:spPr bwMode="auto">
            <a:xfrm>
              <a:off x="6394268" y="5934945"/>
              <a:ext cx="8447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E70C459F-7D44-4919-81D2-E1B95E6972C6}"/>
                </a:ext>
              </a:extLst>
            </p:cNvPr>
            <p:cNvSpPr txBox="1"/>
            <p:nvPr/>
          </p:nvSpPr>
          <p:spPr bwMode="auto">
            <a:xfrm>
              <a:off x="6164028" y="5621698"/>
              <a:ext cx="1289519" cy="615553"/>
            </a:xfrm>
            <a:prstGeom prst="rect">
              <a:avLst/>
            </a:prstGeom>
            <a:noFill/>
          </p:spPr>
          <p:txBody>
            <a:bodyPr wrap="none">
              <a:spAutoFit/>
            </a:bodyPr>
            <a:lstStyle/>
            <a:p>
              <a:pPr algn="ctr" eaLnBrk="1" hangingPunct="1">
                <a:defRPr/>
              </a:pPr>
              <a:r>
                <a:rPr lang="en-US" sz="1700" b="1" dirty="0">
                  <a:latin typeface="+mn-lt"/>
                </a:rPr>
                <a:t>Observation</a:t>
              </a:r>
            </a:p>
            <a:p>
              <a:pPr algn="ctr" eaLnBrk="1" hangingPunct="1">
                <a:defRPr/>
              </a:pPr>
              <a:r>
                <a:rPr lang="en-US" sz="1700" b="1" dirty="0">
                  <a:latin typeface="+mn-lt"/>
                </a:rPr>
                <a:t>Revelation</a:t>
              </a:r>
            </a:p>
          </p:txBody>
        </p:sp>
      </p:grpSp>
      <p:grpSp>
        <p:nvGrpSpPr>
          <p:cNvPr id="54" name="Group 53">
            <a:extLst>
              <a:ext uri="{FF2B5EF4-FFF2-40B4-BE49-F238E27FC236}">
                <a16:creationId xmlns:a16="http://schemas.microsoft.com/office/drawing/2014/main" id="{46CF1FF8-88D7-4DAF-9592-00BB3E28118E}"/>
              </a:ext>
            </a:extLst>
          </p:cNvPr>
          <p:cNvGrpSpPr/>
          <p:nvPr/>
        </p:nvGrpSpPr>
        <p:grpSpPr>
          <a:xfrm>
            <a:off x="10036176" y="5433140"/>
            <a:ext cx="1165224" cy="1119188"/>
            <a:chOff x="6226176" y="5334871"/>
            <a:chExt cx="1165224" cy="1119188"/>
          </a:xfrm>
        </p:grpSpPr>
        <p:sp>
          <p:nvSpPr>
            <p:cNvPr id="55" name="Oval 54">
              <a:extLst>
                <a:ext uri="{FF2B5EF4-FFF2-40B4-BE49-F238E27FC236}">
                  <a16:creationId xmlns:a16="http://schemas.microsoft.com/office/drawing/2014/main" id="{08F6343C-DE3C-4D13-B693-9CCDFB7B030E}"/>
                </a:ext>
              </a:extLst>
            </p:cNvPr>
            <p:cNvSpPr/>
            <p:nvPr/>
          </p:nvSpPr>
          <p:spPr bwMode="auto">
            <a:xfrm>
              <a:off x="6226176" y="5334871"/>
              <a:ext cx="1165224" cy="1119188"/>
            </a:xfrm>
            <a:prstGeom prst="ellipse">
              <a:avLst/>
            </a:prstGeom>
            <a:solidFill>
              <a:schemeClr val="bg1"/>
            </a:solid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56" name="Straight Connector 55">
              <a:extLst>
                <a:ext uri="{FF2B5EF4-FFF2-40B4-BE49-F238E27FC236}">
                  <a16:creationId xmlns:a16="http://schemas.microsoft.com/office/drawing/2014/main" id="{2E40F7A9-669F-4359-BA39-A3D7E400A578}"/>
                </a:ext>
              </a:extLst>
            </p:cNvPr>
            <p:cNvCxnSpPr/>
            <p:nvPr/>
          </p:nvCxnSpPr>
          <p:spPr bwMode="auto">
            <a:xfrm>
              <a:off x="6394268" y="5934945"/>
              <a:ext cx="8447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7E975F93-8881-4EBE-AEBA-949EB51A3A63}"/>
                </a:ext>
              </a:extLst>
            </p:cNvPr>
            <p:cNvSpPr txBox="1"/>
            <p:nvPr/>
          </p:nvSpPr>
          <p:spPr bwMode="auto">
            <a:xfrm>
              <a:off x="6471087" y="5607182"/>
              <a:ext cx="721672" cy="646331"/>
            </a:xfrm>
            <a:prstGeom prst="rect">
              <a:avLst/>
            </a:prstGeom>
            <a:noFill/>
          </p:spPr>
          <p:txBody>
            <a:bodyPr wrap="none">
              <a:spAutoFit/>
            </a:bodyPr>
            <a:lstStyle/>
            <a:p>
              <a:pPr algn="ctr" eaLnBrk="1" hangingPunct="1">
                <a:defRPr/>
              </a:pPr>
              <a:r>
                <a:rPr lang="en-US" b="1" dirty="0">
                  <a:latin typeface="+mn-lt"/>
                </a:rPr>
                <a:t>Mind</a:t>
              </a:r>
            </a:p>
            <a:p>
              <a:pPr algn="ctr" eaLnBrk="1" hangingPunct="1">
                <a:defRPr/>
              </a:pPr>
              <a:r>
                <a:rPr lang="en-US" b="1" dirty="0">
                  <a:latin typeface="+mn-lt"/>
                </a:rPr>
                <a:t>Heart</a:t>
              </a:r>
            </a:p>
          </p:txBody>
        </p:sp>
      </p:grpSp>
    </p:spTree>
    <p:extLst>
      <p:ext uri="{BB962C8B-B14F-4D97-AF65-F5344CB8AC3E}">
        <p14:creationId xmlns:p14="http://schemas.microsoft.com/office/powerpoint/2010/main" val="340565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6</a:t>
            </a:fld>
            <a:endParaRPr lang="en-US" dirty="0"/>
          </a:p>
        </p:txBody>
      </p:sp>
      <p:sp>
        <p:nvSpPr>
          <p:cNvPr id="8" name="Text Box 19">
            <a:extLst>
              <a:ext uri="{FF2B5EF4-FFF2-40B4-BE49-F238E27FC236}">
                <a16:creationId xmlns:a16="http://schemas.microsoft.com/office/drawing/2014/main" id="{F3791F56-1FDC-46C4-8155-BCF4228E6F8B}"/>
              </a:ext>
            </a:extLst>
          </p:cNvPr>
          <p:cNvSpPr txBox="1">
            <a:spLocks noChangeArrowheads="1"/>
          </p:cNvSpPr>
          <p:nvPr/>
        </p:nvSpPr>
        <p:spPr bwMode="auto">
          <a:xfrm>
            <a:off x="9993115" y="3933216"/>
            <a:ext cx="1859228" cy="830997"/>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400" b="1" dirty="0">
                <a:solidFill>
                  <a:srgbClr val="00FF00"/>
                </a:solidFill>
                <a:latin typeface="+mn-lt"/>
                <a:cs typeface="+mn-cs"/>
              </a:rPr>
              <a:t>PERFECT </a:t>
            </a:r>
          </a:p>
          <a:p>
            <a:pPr algn="ctr" eaLnBrk="1" fontAlgn="auto" hangingPunct="1">
              <a:spcBef>
                <a:spcPts val="0"/>
              </a:spcBef>
              <a:spcAft>
                <a:spcPts val="0"/>
              </a:spcAft>
              <a:defRPr/>
            </a:pPr>
            <a:r>
              <a:rPr lang="en-US" sz="2400" b="1" dirty="0">
                <a:solidFill>
                  <a:srgbClr val="00FF00"/>
                </a:solidFill>
                <a:latin typeface="+mn-lt"/>
                <a:cs typeface="+mn-cs"/>
              </a:rPr>
              <a:t>KNOWLEDGE</a:t>
            </a:r>
          </a:p>
        </p:txBody>
      </p:sp>
      <p:sp>
        <p:nvSpPr>
          <p:cNvPr id="9" name="TextBox 8">
            <a:extLst>
              <a:ext uri="{FF2B5EF4-FFF2-40B4-BE49-F238E27FC236}">
                <a16:creationId xmlns:a16="http://schemas.microsoft.com/office/drawing/2014/main" id="{E1741C46-CB4E-4E82-84E8-332266B369B0}"/>
              </a:ext>
            </a:extLst>
          </p:cNvPr>
          <p:cNvSpPr txBox="1"/>
          <p:nvPr/>
        </p:nvSpPr>
        <p:spPr>
          <a:xfrm>
            <a:off x="0" y="0"/>
            <a:ext cx="12192000" cy="584775"/>
          </a:xfrm>
          <a:prstGeom prst="rect">
            <a:avLst/>
          </a:prstGeom>
          <a:noFill/>
        </p:spPr>
        <p:txBody>
          <a:bodyPr wrap="square">
            <a:spAutoFit/>
          </a:bodyPr>
          <a:lstStyle/>
          <a:p>
            <a:pPr algn="ctr" eaLnBrk="1" hangingPunct="1">
              <a:defRPr/>
            </a:pPr>
            <a:r>
              <a:rPr lang="en-US" sz="3200" b="1" dirty="0">
                <a:solidFill>
                  <a:srgbClr val="FFFF00"/>
                </a:solidFill>
                <a:latin typeface="+mn-lt"/>
              </a:rPr>
              <a:t>Who is the True Knight of Faith?</a:t>
            </a:r>
          </a:p>
        </p:txBody>
      </p:sp>
      <p:sp>
        <p:nvSpPr>
          <p:cNvPr id="12" name="Text Box 10">
            <a:extLst>
              <a:ext uri="{FF2B5EF4-FFF2-40B4-BE49-F238E27FC236}">
                <a16:creationId xmlns:a16="http://schemas.microsoft.com/office/drawing/2014/main" id="{C9387532-9DFE-47E6-8E33-717521C4518B}"/>
              </a:ext>
            </a:extLst>
          </p:cNvPr>
          <p:cNvSpPr txBox="1">
            <a:spLocks noChangeArrowheads="1"/>
          </p:cNvSpPr>
          <p:nvPr/>
        </p:nvSpPr>
        <p:spPr bwMode="auto">
          <a:xfrm>
            <a:off x="5876721" y="2971800"/>
            <a:ext cx="502061"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FFFF00"/>
                </a:solidFill>
                <a:latin typeface="+mn-lt"/>
                <a:cs typeface="Arial" charset="0"/>
              </a:rPr>
              <a:t>0%</a:t>
            </a:r>
          </a:p>
        </p:txBody>
      </p:sp>
      <p:grpSp>
        <p:nvGrpSpPr>
          <p:cNvPr id="15" name="Group 4">
            <a:extLst>
              <a:ext uri="{FF2B5EF4-FFF2-40B4-BE49-F238E27FC236}">
                <a16:creationId xmlns:a16="http://schemas.microsoft.com/office/drawing/2014/main" id="{78547DB2-06FF-4A2D-9178-49B1E9A7A79B}"/>
              </a:ext>
            </a:extLst>
          </p:cNvPr>
          <p:cNvGrpSpPr>
            <a:grpSpLocks/>
          </p:cNvGrpSpPr>
          <p:nvPr/>
        </p:nvGrpSpPr>
        <p:grpSpPr bwMode="auto">
          <a:xfrm>
            <a:off x="1269271" y="3276600"/>
            <a:ext cx="9684508" cy="685800"/>
            <a:chOff x="816" y="3456"/>
            <a:chExt cx="4320" cy="432"/>
          </a:xfrm>
        </p:grpSpPr>
        <p:sp>
          <p:nvSpPr>
            <p:cNvPr id="25" name="Rectangle 5">
              <a:extLst>
                <a:ext uri="{FF2B5EF4-FFF2-40B4-BE49-F238E27FC236}">
                  <a16:creationId xmlns:a16="http://schemas.microsoft.com/office/drawing/2014/main" id="{B02D4849-3FED-4DC7-82F4-EB82E223616F}"/>
                </a:ext>
              </a:extLst>
            </p:cNvPr>
            <p:cNvSpPr>
              <a:spLocks noChangeArrowheads="1"/>
            </p:cNvSpPr>
            <p:nvPr/>
          </p:nvSpPr>
          <p:spPr bwMode="auto">
            <a:xfrm>
              <a:off x="2976" y="3552"/>
              <a:ext cx="2160" cy="240"/>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a:ln w="9525">
              <a:solidFill>
                <a:schemeClr val="tx1"/>
              </a:solidFill>
              <a:miter lim="800000"/>
              <a:headEnd/>
              <a:tailEnd/>
            </a:ln>
          </p:spPr>
          <p:txBody>
            <a:bodyPr wrap="none" anchor="ctr"/>
            <a:lstStyle/>
            <a:p>
              <a:pPr eaLnBrk="1" hangingPunct="1">
                <a:defRPr/>
              </a:pPr>
              <a:endParaRPr lang="en-US">
                <a:solidFill>
                  <a:schemeClr val="bg1"/>
                </a:solidFill>
                <a:latin typeface="+mn-lt"/>
                <a:cs typeface="Arial" charset="0"/>
              </a:endParaRPr>
            </a:p>
          </p:txBody>
        </p:sp>
        <p:sp>
          <p:nvSpPr>
            <p:cNvPr id="26" name="Rectangle 6">
              <a:extLst>
                <a:ext uri="{FF2B5EF4-FFF2-40B4-BE49-F238E27FC236}">
                  <a16:creationId xmlns:a16="http://schemas.microsoft.com/office/drawing/2014/main" id="{C2EBAEF8-3586-4BFA-930E-BE91DD359B11}"/>
                </a:ext>
              </a:extLst>
            </p:cNvPr>
            <p:cNvSpPr>
              <a:spLocks noChangeArrowheads="1"/>
            </p:cNvSpPr>
            <p:nvPr/>
          </p:nvSpPr>
          <p:spPr bwMode="auto">
            <a:xfrm>
              <a:off x="816" y="3552"/>
              <a:ext cx="2160" cy="240"/>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0" scaled="1"/>
              <a:tileRect/>
            </a:gradFill>
            <a:ln w="9525">
              <a:solidFill>
                <a:schemeClr val="tx1"/>
              </a:solidFill>
              <a:miter lim="800000"/>
              <a:headEnd/>
              <a:tailEnd/>
            </a:ln>
          </p:spPr>
          <p:txBody>
            <a:bodyPr wrap="none" anchor="ctr"/>
            <a:lstStyle/>
            <a:p>
              <a:pPr eaLnBrk="1" hangingPunct="1">
                <a:defRPr/>
              </a:pPr>
              <a:endParaRPr lang="en-US">
                <a:solidFill>
                  <a:schemeClr val="bg1"/>
                </a:solidFill>
                <a:latin typeface="+mn-lt"/>
                <a:cs typeface="Arial" charset="0"/>
              </a:endParaRPr>
            </a:p>
          </p:txBody>
        </p:sp>
        <p:sp>
          <p:nvSpPr>
            <p:cNvPr id="27" name="Line 7">
              <a:extLst>
                <a:ext uri="{FF2B5EF4-FFF2-40B4-BE49-F238E27FC236}">
                  <a16:creationId xmlns:a16="http://schemas.microsoft.com/office/drawing/2014/main" id="{CC29885F-A0EE-465C-AA94-AB49418D0568}"/>
                </a:ext>
              </a:extLst>
            </p:cNvPr>
            <p:cNvSpPr>
              <a:spLocks noChangeShapeType="1"/>
            </p:cNvSpPr>
            <p:nvPr/>
          </p:nvSpPr>
          <p:spPr bwMode="auto">
            <a:xfrm>
              <a:off x="816" y="3456"/>
              <a:ext cx="0" cy="432"/>
            </a:xfrm>
            <a:prstGeom prst="line">
              <a:avLst/>
            </a:prstGeom>
            <a:noFill/>
            <a:ln w="19050">
              <a:solidFill>
                <a:schemeClr val="bg1"/>
              </a:solidFill>
              <a:round/>
              <a:headEnd/>
              <a:tailEnd/>
            </a:ln>
          </p:spPr>
          <p:txBody>
            <a:bodyPr/>
            <a:lstStyle/>
            <a:p>
              <a:pPr eaLnBrk="1" hangingPunct="1">
                <a:defRPr/>
              </a:pPr>
              <a:endParaRPr lang="en-US">
                <a:solidFill>
                  <a:schemeClr val="bg1"/>
                </a:solidFill>
                <a:latin typeface="+mn-lt"/>
                <a:cs typeface="Arial" charset="0"/>
              </a:endParaRPr>
            </a:p>
          </p:txBody>
        </p:sp>
        <p:sp>
          <p:nvSpPr>
            <p:cNvPr id="28" name="Line 8">
              <a:extLst>
                <a:ext uri="{FF2B5EF4-FFF2-40B4-BE49-F238E27FC236}">
                  <a16:creationId xmlns:a16="http://schemas.microsoft.com/office/drawing/2014/main" id="{97432C3A-743C-4D1B-99D7-6CD41EAA384F}"/>
                </a:ext>
              </a:extLst>
            </p:cNvPr>
            <p:cNvSpPr>
              <a:spLocks noChangeShapeType="1"/>
            </p:cNvSpPr>
            <p:nvPr/>
          </p:nvSpPr>
          <p:spPr bwMode="auto">
            <a:xfrm>
              <a:off x="2976" y="3456"/>
              <a:ext cx="0" cy="432"/>
            </a:xfrm>
            <a:prstGeom prst="line">
              <a:avLst/>
            </a:prstGeom>
            <a:noFill/>
            <a:ln w="19050">
              <a:solidFill>
                <a:schemeClr val="bg1"/>
              </a:solidFill>
              <a:round/>
              <a:headEnd/>
              <a:tailEnd/>
            </a:ln>
          </p:spPr>
          <p:txBody>
            <a:bodyPr/>
            <a:lstStyle/>
            <a:p>
              <a:pPr eaLnBrk="1" hangingPunct="1">
                <a:defRPr/>
              </a:pPr>
              <a:endParaRPr lang="en-US">
                <a:solidFill>
                  <a:schemeClr val="bg1"/>
                </a:solidFill>
                <a:latin typeface="+mn-lt"/>
                <a:cs typeface="Arial" charset="0"/>
              </a:endParaRPr>
            </a:p>
          </p:txBody>
        </p:sp>
        <p:sp>
          <p:nvSpPr>
            <p:cNvPr id="29" name="Line 9">
              <a:extLst>
                <a:ext uri="{FF2B5EF4-FFF2-40B4-BE49-F238E27FC236}">
                  <a16:creationId xmlns:a16="http://schemas.microsoft.com/office/drawing/2014/main" id="{84D63FCF-9CE0-4D02-AC5F-4AE951B1EA5E}"/>
                </a:ext>
              </a:extLst>
            </p:cNvPr>
            <p:cNvSpPr>
              <a:spLocks noChangeShapeType="1"/>
            </p:cNvSpPr>
            <p:nvPr/>
          </p:nvSpPr>
          <p:spPr bwMode="auto">
            <a:xfrm>
              <a:off x="5136" y="3456"/>
              <a:ext cx="0" cy="432"/>
            </a:xfrm>
            <a:prstGeom prst="line">
              <a:avLst/>
            </a:prstGeom>
            <a:noFill/>
            <a:ln w="19050">
              <a:solidFill>
                <a:schemeClr val="bg1"/>
              </a:solidFill>
              <a:round/>
              <a:headEnd/>
              <a:tailEnd/>
            </a:ln>
          </p:spPr>
          <p:txBody>
            <a:bodyPr/>
            <a:lstStyle/>
            <a:p>
              <a:pPr eaLnBrk="1" hangingPunct="1">
                <a:defRPr/>
              </a:pPr>
              <a:endParaRPr lang="en-US">
                <a:solidFill>
                  <a:schemeClr val="bg1"/>
                </a:solidFill>
                <a:latin typeface="+mn-lt"/>
                <a:cs typeface="Arial" charset="0"/>
              </a:endParaRPr>
            </a:p>
          </p:txBody>
        </p:sp>
      </p:grpSp>
      <p:sp>
        <p:nvSpPr>
          <p:cNvPr id="16" name="Text Box 11">
            <a:extLst>
              <a:ext uri="{FF2B5EF4-FFF2-40B4-BE49-F238E27FC236}">
                <a16:creationId xmlns:a16="http://schemas.microsoft.com/office/drawing/2014/main" id="{CB279DE3-79D7-463E-B76D-13047C383868}"/>
              </a:ext>
            </a:extLst>
          </p:cNvPr>
          <p:cNvSpPr txBox="1">
            <a:spLocks noChangeArrowheads="1"/>
          </p:cNvSpPr>
          <p:nvPr/>
        </p:nvSpPr>
        <p:spPr bwMode="auto">
          <a:xfrm>
            <a:off x="10213693" y="2912162"/>
            <a:ext cx="947696"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00FF00"/>
                </a:solidFill>
                <a:latin typeface="+mn-lt"/>
                <a:cs typeface="Arial" charset="0"/>
              </a:rPr>
              <a:t>+ 100%</a:t>
            </a:r>
          </a:p>
        </p:txBody>
      </p:sp>
      <p:sp>
        <p:nvSpPr>
          <p:cNvPr id="17" name="Text Box 12">
            <a:extLst>
              <a:ext uri="{FF2B5EF4-FFF2-40B4-BE49-F238E27FC236}">
                <a16:creationId xmlns:a16="http://schemas.microsoft.com/office/drawing/2014/main" id="{4AECEE53-8DF8-41DC-9C29-46FFDC7AA945}"/>
              </a:ext>
            </a:extLst>
          </p:cNvPr>
          <p:cNvSpPr txBox="1">
            <a:spLocks noChangeArrowheads="1"/>
          </p:cNvSpPr>
          <p:nvPr/>
        </p:nvSpPr>
        <p:spPr bwMode="auto">
          <a:xfrm>
            <a:off x="968759" y="2911522"/>
            <a:ext cx="898003"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FF0000"/>
                </a:solidFill>
                <a:latin typeface="+mn-lt"/>
                <a:cs typeface="Arial" charset="0"/>
              </a:rPr>
              <a:t>- 100%</a:t>
            </a:r>
          </a:p>
        </p:txBody>
      </p:sp>
      <p:sp>
        <p:nvSpPr>
          <p:cNvPr id="18" name="Text Box 13">
            <a:extLst>
              <a:ext uri="{FF2B5EF4-FFF2-40B4-BE49-F238E27FC236}">
                <a16:creationId xmlns:a16="http://schemas.microsoft.com/office/drawing/2014/main" id="{EFD30C52-572A-4909-AC17-25DB28B24DDF}"/>
              </a:ext>
            </a:extLst>
          </p:cNvPr>
          <p:cNvSpPr txBox="1">
            <a:spLocks noChangeArrowheads="1"/>
          </p:cNvSpPr>
          <p:nvPr/>
        </p:nvSpPr>
        <p:spPr bwMode="auto">
          <a:xfrm>
            <a:off x="6521450" y="3429000"/>
            <a:ext cx="695325"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weak</a:t>
            </a:r>
          </a:p>
        </p:txBody>
      </p:sp>
      <p:sp>
        <p:nvSpPr>
          <p:cNvPr id="19" name="Text Box 14">
            <a:extLst>
              <a:ext uri="{FF2B5EF4-FFF2-40B4-BE49-F238E27FC236}">
                <a16:creationId xmlns:a16="http://schemas.microsoft.com/office/drawing/2014/main" id="{25CF4708-F621-49A4-A942-58895556E708}"/>
              </a:ext>
            </a:extLst>
          </p:cNvPr>
          <p:cNvSpPr txBox="1">
            <a:spLocks noChangeArrowheads="1"/>
          </p:cNvSpPr>
          <p:nvPr/>
        </p:nvSpPr>
        <p:spPr bwMode="auto">
          <a:xfrm>
            <a:off x="8151813" y="3429000"/>
            <a:ext cx="787400"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strong</a:t>
            </a:r>
          </a:p>
        </p:txBody>
      </p:sp>
      <p:sp>
        <p:nvSpPr>
          <p:cNvPr id="20" name="Text Box 15">
            <a:extLst>
              <a:ext uri="{FF2B5EF4-FFF2-40B4-BE49-F238E27FC236}">
                <a16:creationId xmlns:a16="http://schemas.microsoft.com/office/drawing/2014/main" id="{2A8ED779-D4C8-4078-86F0-2DC0271048F0}"/>
              </a:ext>
            </a:extLst>
          </p:cNvPr>
          <p:cNvSpPr txBox="1">
            <a:spLocks noChangeArrowheads="1"/>
          </p:cNvSpPr>
          <p:nvPr/>
        </p:nvSpPr>
        <p:spPr bwMode="auto">
          <a:xfrm>
            <a:off x="5022850" y="3429000"/>
            <a:ext cx="746125"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weak </a:t>
            </a:r>
          </a:p>
        </p:txBody>
      </p:sp>
      <p:sp>
        <p:nvSpPr>
          <p:cNvPr id="21" name="Text Box 16">
            <a:extLst>
              <a:ext uri="{FF2B5EF4-FFF2-40B4-BE49-F238E27FC236}">
                <a16:creationId xmlns:a16="http://schemas.microsoft.com/office/drawing/2014/main" id="{2FEA92D8-1080-409C-AB47-882B96F6F762}"/>
              </a:ext>
            </a:extLst>
          </p:cNvPr>
          <p:cNvSpPr txBox="1">
            <a:spLocks noChangeArrowheads="1"/>
          </p:cNvSpPr>
          <p:nvPr/>
        </p:nvSpPr>
        <p:spPr bwMode="auto">
          <a:xfrm>
            <a:off x="3351213" y="3429000"/>
            <a:ext cx="787400"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strong</a:t>
            </a:r>
          </a:p>
        </p:txBody>
      </p:sp>
      <p:sp>
        <p:nvSpPr>
          <p:cNvPr id="22" name="Perfect Ignorance">
            <a:extLst>
              <a:ext uri="{FF2B5EF4-FFF2-40B4-BE49-F238E27FC236}">
                <a16:creationId xmlns:a16="http://schemas.microsoft.com/office/drawing/2014/main" id="{855320E4-45C0-4D5D-AA06-50030CCC8B43}"/>
              </a:ext>
            </a:extLst>
          </p:cNvPr>
          <p:cNvSpPr txBox="1">
            <a:spLocks noChangeArrowheads="1"/>
          </p:cNvSpPr>
          <p:nvPr/>
        </p:nvSpPr>
        <p:spPr bwMode="auto">
          <a:xfrm>
            <a:off x="5275506" y="3938205"/>
            <a:ext cx="1747594" cy="830997"/>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400" b="1" dirty="0">
                <a:solidFill>
                  <a:srgbClr val="FFFF00"/>
                </a:solidFill>
                <a:latin typeface="+mn-lt"/>
                <a:cs typeface="+mn-cs"/>
              </a:rPr>
              <a:t>PERFECT </a:t>
            </a:r>
          </a:p>
          <a:p>
            <a:pPr algn="ctr" eaLnBrk="1" fontAlgn="auto" hangingPunct="1">
              <a:spcBef>
                <a:spcPts val="0"/>
              </a:spcBef>
              <a:spcAft>
                <a:spcPts val="0"/>
              </a:spcAft>
              <a:defRPr/>
            </a:pPr>
            <a:r>
              <a:rPr lang="en-US" sz="2400" b="1" dirty="0">
                <a:solidFill>
                  <a:srgbClr val="FFFF00"/>
                </a:solidFill>
                <a:latin typeface="+mn-lt"/>
                <a:cs typeface="+mn-cs"/>
              </a:rPr>
              <a:t>IGNORANCE</a:t>
            </a:r>
          </a:p>
        </p:txBody>
      </p:sp>
      <p:sp>
        <p:nvSpPr>
          <p:cNvPr id="23" name="Rectangle 24">
            <a:extLst>
              <a:ext uri="{FF2B5EF4-FFF2-40B4-BE49-F238E27FC236}">
                <a16:creationId xmlns:a16="http://schemas.microsoft.com/office/drawing/2014/main" id="{84E64C30-E474-4429-B9E7-355DE7C65620}"/>
              </a:ext>
            </a:extLst>
          </p:cNvPr>
          <p:cNvSpPr>
            <a:spLocks noChangeArrowheads="1"/>
          </p:cNvSpPr>
          <p:nvPr/>
        </p:nvSpPr>
        <p:spPr bwMode="auto">
          <a:xfrm>
            <a:off x="206375" y="2057400"/>
            <a:ext cx="11762847" cy="3124200"/>
          </a:xfrm>
          <a:prstGeom prst="rect">
            <a:avLst/>
          </a:prstGeom>
          <a:noFill/>
          <a:ln w="28575">
            <a:solidFill>
              <a:schemeClr val="bg1"/>
            </a:solidFill>
            <a:miter lim="800000"/>
            <a:headEnd/>
            <a:tailEnd/>
          </a:ln>
        </p:spPr>
        <p:txBody>
          <a:bodyPr wrap="none" anchor="ctr"/>
          <a:lstStyle/>
          <a:p>
            <a:pPr eaLnBrk="1" hangingPunct="1">
              <a:defRPr/>
            </a:pPr>
            <a:endParaRPr lang="en-US" dirty="0">
              <a:solidFill>
                <a:schemeClr val="bg1"/>
              </a:solidFill>
              <a:latin typeface="+mn-lt"/>
              <a:cs typeface="Arial" charset="0"/>
            </a:endParaRPr>
          </a:p>
        </p:txBody>
      </p:sp>
      <p:sp>
        <p:nvSpPr>
          <p:cNvPr id="14" name="TextBox 13">
            <a:extLst>
              <a:ext uri="{FF2B5EF4-FFF2-40B4-BE49-F238E27FC236}">
                <a16:creationId xmlns:a16="http://schemas.microsoft.com/office/drawing/2014/main" id="{984D382D-7848-42A4-97CB-2DC46ABE23B3}"/>
              </a:ext>
            </a:extLst>
          </p:cNvPr>
          <p:cNvSpPr txBox="1"/>
          <p:nvPr/>
        </p:nvSpPr>
        <p:spPr>
          <a:xfrm>
            <a:off x="5580063" y="4767262"/>
            <a:ext cx="1087437" cy="338138"/>
          </a:xfrm>
          <a:prstGeom prst="rect">
            <a:avLst/>
          </a:prstGeom>
          <a:noFill/>
        </p:spPr>
        <p:txBody>
          <a:bodyPr wrap="none">
            <a:spAutoFit/>
          </a:bodyPr>
          <a:lstStyle/>
          <a:p>
            <a:pPr algn="ctr" eaLnBrk="1" hangingPunct="1">
              <a:defRPr/>
            </a:pPr>
            <a:r>
              <a:rPr lang="en-US" sz="1600" b="1" dirty="0">
                <a:solidFill>
                  <a:srgbClr val="FFFF00"/>
                </a:solidFill>
                <a:latin typeface="+mn-lt"/>
              </a:rPr>
              <a:t>Blind Faith</a:t>
            </a:r>
          </a:p>
        </p:txBody>
      </p:sp>
      <p:sp>
        <p:nvSpPr>
          <p:cNvPr id="30" name="TextBox 29">
            <a:extLst>
              <a:ext uri="{FF2B5EF4-FFF2-40B4-BE49-F238E27FC236}">
                <a16:creationId xmlns:a16="http://schemas.microsoft.com/office/drawing/2014/main" id="{DBB467FD-8AB7-45AA-AEBC-12082F51BD6F}"/>
              </a:ext>
            </a:extLst>
          </p:cNvPr>
          <p:cNvSpPr txBox="1"/>
          <p:nvPr/>
        </p:nvSpPr>
        <p:spPr>
          <a:xfrm>
            <a:off x="228600" y="3253402"/>
            <a:ext cx="1040670" cy="684803"/>
          </a:xfrm>
          <a:prstGeom prst="rect">
            <a:avLst/>
          </a:prstGeom>
          <a:noFill/>
        </p:spPr>
        <p:txBody>
          <a:bodyPr wrap="none">
            <a:spAutoFit/>
          </a:bodyPr>
          <a:lstStyle/>
          <a:p>
            <a:pPr algn="ctr" eaLnBrk="1" hangingPunct="1">
              <a:defRPr/>
            </a:pPr>
            <a:r>
              <a:rPr lang="en-US" sz="1400" b="1" dirty="0">
                <a:solidFill>
                  <a:srgbClr val="FF0000"/>
                </a:solidFill>
                <a:latin typeface="+mn-lt"/>
                <a:cs typeface="Arial" charset="0"/>
              </a:rPr>
              <a:t>Sons of</a:t>
            </a:r>
          </a:p>
          <a:p>
            <a:pPr algn="ctr" eaLnBrk="1" hangingPunct="1">
              <a:defRPr/>
            </a:pPr>
            <a:r>
              <a:rPr lang="en-US" sz="1400" b="1" dirty="0">
                <a:solidFill>
                  <a:srgbClr val="FF0000"/>
                </a:solidFill>
                <a:latin typeface="+mn-lt"/>
                <a:cs typeface="Arial" charset="0"/>
              </a:rPr>
              <a:t>PERDITION</a:t>
            </a:r>
          </a:p>
          <a:p>
            <a:pPr algn="ctr" eaLnBrk="1" hangingPunct="1">
              <a:defRPr/>
            </a:pPr>
            <a:r>
              <a:rPr lang="en-US" sz="1050" b="1" dirty="0">
                <a:solidFill>
                  <a:srgbClr val="FF0000"/>
                </a:solidFill>
                <a:latin typeface="+mn-lt"/>
                <a:cs typeface="Arial" charset="0"/>
              </a:rPr>
              <a:t>(D&amp;C 76:25-49)</a:t>
            </a:r>
          </a:p>
        </p:txBody>
      </p:sp>
      <p:grpSp>
        <p:nvGrpSpPr>
          <p:cNvPr id="31" name="Kierkegaard">
            <a:extLst>
              <a:ext uri="{FF2B5EF4-FFF2-40B4-BE49-F238E27FC236}">
                <a16:creationId xmlns:a16="http://schemas.microsoft.com/office/drawing/2014/main" id="{AE449818-E43B-455A-8C23-7C202DF8E032}"/>
              </a:ext>
            </a:extLst>
          </p:cNvPr>
          <p:cNvGrpSpPr/>
          <p:nvPr/>
        </p:nvGrpSpPr>
        <p:grpSpPr>
          <a:xfrm>
            <a:off x="0" y="457200"/>
            <a:ext cx="12192000" cy="1437620"/>
            <a:chOff x="0" y="457200"/>
            <a:chExt cx="12192000" cy="1437620"/>
          </a:xfrm>
        </p:grpSpPr>
        <p:sp>
          <p:nvSpPr>
            <p:cNvPr id="32" name="Rectangle 30">
              <a:extLst>
                <a:ext uri="{FF2B5EF4-FFF2-40B4-BE49-F238E27FC236}">
                  <a16:creationId xmlns:a16="http://schemas.microsoft.com/office/drawing/2014/main" id="{40B84A5F-5B68-40F2-8F91-1667BE7C6056}"/>
                </a:ext>
              </a:extLst>
            </p:cNvPr>
            <p:cNvSpPr>
              <a:spLocks noChangeArrowheads="1"/>
            </p:cNvSpPr>
            <p:nvPr/>
          </p:nvSpPr>
          <p:spPr bwMode="auto">
            <a:xfrm>
              <a:off x="0" y="1371600"/>
              <a:ext cx="1219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2800" dirty="0">
                  <a:solidFill>
                    <a:srgbClr val="FF0000"/>
                  </a:solidFill>
                </a:rPr>
                <a:t>The Stronger the </a:t>
              </a:r>
              <a:r>
                <a:rPr lang="en-US" altLang="en-US" sz="2800" b="1" dirty="0">
                  <a:solidFill>
                    <a:srgbClr val="FF0000"/>
                  </a:solidFill>
                </a:rPr>
                <a:t>Opposing</a:t>
              </a:r>
              <a:r>
                <a:rPr lang="en-US" altLang="en-US" sz="2800" dirty="0">
                  <a:solidFill>
                    <a:srgbClr val="FF0000"/>
                  </a:solidFill>
                </a:rPr>
                <a:t> Evidence the Greater the Faith.</a:t>
              </a:r>
            </a:p>
          </p:txBody>
        </p:sp>
        <p:grpSp>
          <p:nvGrpSpPr>
            <p:cNvPr id="33" name="Group 48">
              <a:extLst>
                <a:ext uri="{FF2B5EF4-FFF2-40B4-BE49-F238E27FC236}">
                  <a16:creationId xmlns:a16="http://schemas.microsoft.com/office/drawing/2014/main" id="{964B46DF-A2FF-42C3-AE18-6AB68B583A57}"/>
                </a:ext>
              </a:extLst>
            </p:cNvPr>
            <p:cNvGrpSpPr>
              <a:grpSpLocks/>
            </p:cNvGrpSpPr>
            <p:nvPr/>
          </p:nvGrpSpPr>
          <p:grpSpPr bwMode="auto">
            <a:xfrm>
              <a:off x="236537" y="457200"/>
              <a:ext cx="1211263" cy="1160463"/>
              <a:chOff x="333702" y="4953000"/>
              <a:chExt cx="1680210" cy="1600200"/>
            </a:xfrm>
          </p:grpSpPr>
          <p:grpSp>
            <p:nvGrpSpPr>
              <p:cNvPr id="40" name="Group 45">
                <a:extLst>
                  <a:ext uri="{FF2B5EF4-FFF2-40B4-BE49-F238E27FC236}">
                    <a16:creationId xmlns:a16="http://schemas.microsoft.com/office/drawing/2014/main" id="{C03B97D2-7012-4227-ACED-E8867BEC0ADC}"/>
                  </a:ext>
                </a:extLst>
              </p:cNvPr>
              <p:cNvGrpSpPr>
                <a:grpSpLocks/>
              </p:cNvGrpSpPr>
              <p:nvPr/>
            </p:nvGrpSpPr>
            <p:grpSpPr bwMode="auto">
              <a:xfrm>
                <a:off x="333702" y="4953000"/>
                <a:ext cx="1680210" cy="1600200"/>
                <a:chOff x="333702" y="4953000"/>
                <a:chExt cx="1680210" cy="1600200"/>
              </a:xfrm>
            </p:grpSpPr>
            <p:sp>
              <p:nvSpPr>
                <p:cNvPr id="42" name="Oval 41">
                  <a:extLst>
                    <a:ext uri="{FF2B5EF4-FFF2-40B4-BE49-F238E27FC236}">
                      <a16:creationId xmlns:a16="http://schemas.microsoft.com/office/drawing/2014/main" id="{09890889-2F65-447C-98C8-EB89B5B265D2}"/>
                    </a:ext>
                  </a:extLst>
                </p:cNvPr>
                <p:cNvSpPr/>
                <p:nvPr/>
              </p:nvSpPr>
              <p:spPr>
                <a:xfrm>
                  <a:off x="333702" y="4953000"/>
                  <a:ext cx="1680210" cy="16002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3" name="Straight Connector 42">
                  <a:extLst>
                    <a:ext uri="{FF2B5EF4-FFF2-40B4-BE49-F238E27FC236}">
                      <a16:creationId xmlns:a16="http://schemas.microsoft.com/office/drawing/2014/main" id="{1C5FCDBD-28BC-40E7-9A06-A2A5AC2D6BBD}"/>
                    </a:ext>
                  </a:extLst>
                </p:cNvPr>
                <p:cNvCxnSpPr/>
                <p:nvPr/>
              </p:nvCxnSpPr>
              <p:spPr>
                <a:xfrm>
                  <a:off x="549684" y="5775325"/>
                  <a:ext cx="121807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CB5643C0-2874-4F3C-B654-C52F482029E0}"/>
                  </a:ext>
                </a:extLst>
              </p:cNvPr>
              <p:cNvSpPr txBox="1"/>
              <p:nvPr/>
            </p:nvSpPr>
            <p:spPr>
              <a:xfrm>
                <a:off x="391127" y="5216525"/>
                <a:ext cx="1546302" cy="1145889"/>
              </a:xfrm>
              <a:prstGeom prst="rect">
                <a:avLst/>
              </a:prstGeom>
              <a:noFill/>
            </p:spPr>
            <p:txBody>
              <a:bodyPr wrap="none">
                <a:spAutoFit/>
              </a:bodyPr>
              <a:lstStyle/>
              <a:p>
                <a:pPr algn="ctr" eaLnBrk="1" hangingPunct="1">
                  <a:defRPr/>
                </a:pPr>
                <a:r>
                  <a:rPr lang="en-US" sz="2400" b="1" dirty="0">
                    <a:latin typeface="+mn-lt"/>
                  </a:rPr>
                  <a:t>Faith</a:t>
                </a:r>
                <a:endParaRPr lang="en-US" sz="1600" b="1" dirty="0">
                  <a:latin typeface="+mn-lt"/>
                </a:endParaRPr>
              </a:p>
              <a:p>
                <a:pPr algn="ctr" eaLnBrk="1" hangingPunct="1">
                  <a:defRPr/>
                </a:pPr>
                <a:r>
                  <a:rPr lang="en-US" sz="2400" b="1" dirty="0">
                    <a:latin typeface="+mn-lt"/>
                  </a:rPr>
                  <a:t>Reason</a:t>
                </a:r>
              </a:p>
            </p:txBody>
          </p:sp>
        </p:grpSp>
        <p:sp>
          <p:nvSpPr>
            <p:cNvPr id="34" name="Rectangle 49">
              <a:extLst>
                <a:ext uri="{FF2B5EF4-FFF2-40B4-BE49-F238E27FC236}">
                  <a16:creationId xmlns:a16="http://schemas.microsoft.com/office/drawing/2014/main" id="{1C6D0FAF-C417-4B45-B531-FBFC7AB10FC8}"/>
                </a:ext>
              </a:extLst>
            </p:cNvPr>
            <p:cNvSpPr>
              <a:spLocks noChangeArrowheads="1"/>
            </p:cNvSpPr>
            <p:nvPr/>
          </p:nvSpPr>
          <p:spPr bwMode="auto">
            <a:xfrm>
              <a:off x="1570037" y="533400"/>
              <a:ext cx="909431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2400" b="1" dirty="0">
                  <a:solidFill>
                    <a:srgbClr val="FF0000"/>
                  </a:solidFill>
                </a:rPr>
                <a:t>Soren Kierkegaard: </a:t>
              </a:r>
              <a:r>
                <a:rPr lang="en-US" altLang="en-US" sz="2200" dirty="0">
                  <a:solidFill>
                    <a:srgbClr val="FF0000"/>
                  </a:solidFill>
                </a:rPr>
                <a:t>“…absurdity, held fast in the passion of inwardness, is faith, the earnestness of facing the absurd.”</a:t>
              </a:r>
              <a:endParaRPr lang="en-US" altLang="en-US" sz="2200" dirty="0">
                <a:solidFill>
                  <a:srgbClr val="FF0000"/>
                </a:solidFill>
                <a:latin typeface="Arial" panose="020B0604020202020204" pitchFamily="34" charset="0"/>
              </a:endParaRPr>
            </a:p>
          </p:txBody>
        </p:sp>
        <p:grpSp>
          <p:nvGrpSpPr>
            <p:cNvPr id="35" name="Group 48">
              <a:extLst>
                <a:ext uri="{FF2B5EF4-FFF2-40B4-BE49-F238E27FC236}">
                  <a16:creationId xmlns:a16="http://schemas.microsoft.com/office/drawing/2014/main" id="{A9ADAA94-3022-4745-B9C9-F7979F0CE361}"/>
                </a:ext>
              </a:extLst>
            </p:cNvPr>
            <p:cNvGrpSpPr>
              <a:grpSpLocks/>
            </p:cNvGrpSpPr>
            <p:nvPr/>
          </p:nvGrpSpPr>
          <p:grpSpPr bwMode="auto">
            <a:xfrm>
              <a:off x="10798173" y="457200"/>
              <a:ext cx="1211265" cy="1160463"/>
              <a:chOff x="4456039" y="4728922"/>
              <a:chExt cx="1680210" cy="1600200"/>
            </a:xfrm>
          </p:grpSpPr>
          <p:grpSp>
            <p:nvGrpSpPr>
              <p:cNvPr id="36" name="Group 45">
                <a:extLst>
                  <a:ext uri="{FF2B5EF4-FFF2-40B4-BE49-F238E27FC236}">
                    <a16:creationId xmlns:a16="http://schemas.microsoft.com/office/drawing/2014/main" id="{558276FC-CE38-4AB9-9C21-D29365988C3A}"/>
                  </a:ext>
                </a:extLst>
              </p:cNvPr>
              <p:cNvGrpSpPr>
                <a:grpSpLocks/>
              </p:cNvGrpSpPr>
              <p:nvPr/>
            </p:nvGrpSpPr>
            <p:grpSpPr bwMode="auto">
              <a:xfrm>
                <a:off x="4456039" y="4728922"/>
                <a:ext cx="1680210" cy="1600200"/>
                <a:chOff x="4456039" y="4728922"/>
                <a:chExt cx="1680210" cy="1600200"/>
              </a:xfrm>
            </p:grpSpPr>
            <p:sp>
              <p:nvSpPr>
                <p:cNvPr id="38" name="Oval 37">
                  <a:extLst>
                    <a:ext uri="{FF2B5EF4-FFF2-40B4-BE49-F238E27FC236}">
                      <a16:creationId xmlns:a16="http://schemas.microsoft.com/office/drawing/2014/main" id="{793CC12A-E310-4EA4-A689-5232981ADA5A}"/>
                    </a:ext>
                  </a:extLst>
                </p:cNvPr>
                <p:cNvSpPr/>
                <p:nvPr/>
              </p:nvSpPr>
              <p:spPr>
                <a:xfrm>
                  <a:off x="4456039" y="4728922"/>
                  <a:ext cx="1680210" cy="16002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9" name="Straight Connector 38">
                  <a:extLst>
                    <a:ext uri="{FF2B5EF4-FFF2-40B4-BE49-F238E27FC236}">
                      <a16:creationId xmlns:a16="http://schemas.microsoft.com/office/drawing/2014/main" id="{11CD2BD4-8BCA-494F-9415-C7053838C07C}"/>
                    </a:ext>
                  </a:extLst>
                </p:cNvPr>
                <p:cNvCxnSpPr/>
                <p:nvPr/>
              </p:nvCxnSpPr>
              <p:spPr>
                <a:xfrm>
                  <a:off x="4672022" y="5569519"/>
                  <a:ext cx="12180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7E9B6E2B-2D48-4214-BEA4-D6C176658CC6}"/>
                  </a:ext>
                </a:extLst>
              </p:cNvPr>
              <p:cNvSpPr txBox="1"/>
              <p:nvPr/>
            </p:nvSpPr>
            <p:spPr>
              <a:xfrm>
                <a:off x="4698273" y="5021576"/>
                <a:ext cx="1252338" cy="1145889"/>
              </a:xfrm>
              <a:prstGeom prst="rect">
                <a:avLst/>
              </a:prstGeom>
              <a:noFill/>
            </p:spPr>
            <p:txBody>
              <a:bodyPr wrap="none">
                <a:spAutoFit/>
              </a:bodyPr>
              <a:lstStyle/>
              <a:p>
                <a:pPr algn="ctr" eaLnBrk="1" hangingPunct="1">
                  <a:defRPr/>
                </a:pPr>
                <a:r>
                  <a:rPr lang="en-US" sz="2400" b="1" dirty="0">
                    <a:latin typeface="+mn-lt"/>
                  </a:rPr>
                  <a:t>Heart</a:t>
                </a:r>
                <a:endParaRPr lang="en-US" sz="1600" b="1" dirty="0">
                  <a:latin typeface="+mn-lt"/>
                </a:endParaRPr>
              </a:p>
              <a:p>
                <a:pPr algn="ctr" eaLnBrk="1" hangingPunct="1">
                  <a:defRPr/>
                </a:pPr>
                <a:r>
                  <a:rPr lang="en-US" sz="2400" b="1" dirty="0">
                    <a:latin typeface="+mn-lt"/>
                  </a:rPr>
                  <a:t>Mind</a:t>
                </a:r>
              </a:p>
            </p:txBody>
          </p:sp>
        </p:grpSp>
      </p:grpSp>
      <p:grpSp>
        <p:nvGrpSpPr>
          <p:cNvPr id="44" name="Pratt">
            <a:extLst>
              <a:ext uri="{FF2B5EF4-FFF2-40B4-BE49-F238E27FC236}">
                <a16:creationId xmlns:a16="http://schemas.microsoft.com/office/drawing/2014/main" id="{520E5977-8393-4B87-807E-1120DBCF457D}"/>
              </a:ext>
            </a:extLst>
          </p:cNvPr>
          <p:cNvGrpSpPr/>
          <p:nvPr/>
        </p:nvGrpSpPr>
        <p:grpSpPr>
          <a:xfrm>
            <a:off x="206376" y="5362546"/>
            <a:ext cx="11762847" cy="1266854"/>
            <a:chOff x="206376" y="5272060"/>
            <a:chExt cx="11762847" cy="1266854"/>
          </a:xfrm>
        </p:grpSpPr>
        <p:grpSp>
          <p:nvGrpSpPr>
            <p:cNvPr id="45" name="Group 48">
              <a:extLst>
                <a:ext uri="{FF2B5EF4-FFF2-40B4-BE49-F238E27FC236}">
                  <a16:creationId xmlns:a16="http://schemas.microsoft.com/office/drawing/2014/main" id="{563BC2F1-50CA-4087-BCBC-8455C3A80183}"/>
                </a:ext>
              </a:extLst>
            </p:cNvPr>
            <p:cNvGrpSpPr>
              <a:grpSpLocks/>
            </p:cNvGrpSpPr>
            <p:nvPr/>
          </p:nvGrpSpPr>
          <p:grpSpPr bwMode="auto">
            <a:xfrm>
              <a:off x="206376" y="5419726"/>
              <a:ext cx="1165224" cy="1119188"/>
              <a:chOff x="434887" y="4701054"/>
              <a:chExt cx="1680210" cy="1600200"/>
            </a:xfrm>
          </p:grpSpPr>
          <p:grpSp>
            <p:nvGrpSpPr>
              <p:cNvPr id="53" name="Group 45">
                <a:extLst>
                  <a:ext uri="{FF2B5EF4-FFF2-40B4-BE49-F238E27FC236}">
                    <a16:creationId xmlns:a16="http://schemas.microsoft.com/office/drawing/2014/main" id="{A2571FA7-8F06-4EE6-98A9-79A396A072CE}"/>
                  </a:ext>
                </a:extLst>
              </p:cNvPr>
              <p:cNvGrpSpPr>
                <a:grpSpLocks/>
              </p:cNvGrpSpPr>
              <p:nvPr/>
            </p:nvGrpSpPr>
            <p:grpSpPr bwMode="auto">
              <a:xfrm>
                <a:off x="434887" y="4701054"/>
                <a:ext cx="1680210" cy="1600200"/>
                <a:chOff x="434887" y="4701054"/>
                <a:chExt cx="1680210" cy="1600200"/>
              </a:xfrm>
            </p:grpSpPr>
            <p:sp>
              <p:nvSpPr>
                <p:cNvPr id="55" name="Oval 54">
                  <a:extLst>
                    <a:ext uri="{FF2B5EF4-FFF2-40B4-BE49-F238E27FC236}">
                      <a16:creationId xmlns:a16="http://schemas.microsoft.com/office/drawing/2014/main" id="{B05AE4E4-5715-45A4-A327-4ABCFEACD89A}"/>
                    </a:ext>
                  </a:extLst>
                </p:cNvPr>
                <p:cNvSpPr/>
                <p:nvPr/>
              </p:nvSpPr>
              <p:spPr>
                <a:xfrm>
                  <a:off x="434887" y="4701054"/>
                  <a:ext cx="1680210" cy="1600200"/>
                </a:xfrm>
                <a:prstGeom prst="ellipse">
                  <a:avLst/>
                </a:prstGeom>
                <a:solidFill>
                  <a:schemeClr val="bg1"/>
                </a:solid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56" name="Straight Connector 55">
                  <a:extLst>
                    <a:ext uri="{FF2B5EF4-FFF2-40B4-BE49-F238E27FC236}">
                      <a16:creationId xmlns:a16="http://schemas.microsoft.com/office/drawing/2014/main" id="{4048D333-5573-4942-81CA-04D70B2015C4}"/>
                    </a:ext>
                  </a:extLst>
                </p:cNvPr>
                <p:cNvCxnSpPr/>
                <p:nvPr/>
              </p:nvCxnSpPr>
              <p:spPr>
                <a:xfrm>
                  <a:off x="677269" y="5559032"/>
                  <a:ext cx="12180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4" name="TextBox 53">
                <a:extLst>
                  <a:ext uri="{FF2B5EF4-FFF2-40B4-BE49-F238E27FC236}">
                    <a16:creationId xmlns:a16="http://schemas.microsoft.com/office/drawing/2014/main" id="{19DCC8BA-079D-4962-91AF-BE35951A8353}"/>
                  </a:ext>
                </a:extLst>
              </p:cNvPr>
              <p:cNvSpPr txBox="1"/>
              <p:nvPr/>
            </p:nvSpPr>
            <p:spPr>
              <a:xfrm>
                <a:off x="466933" y="4935906"/>
                <a:ext cx="1607398" cy="1188148"/>
              </a:xfrm>
              <a:prstGeom prst="rect">
                <a:avLst/>
              </a:prstGeom>
              <a:noFill/>
            </p:spPr>
            <p:txBody>
              <a:bodyPr wrap="none">
                <a:spAutoFit/>
              </a:bodyPr>
              <a:lstStyle/>
              <a:p>
                <a:pPr algn="ctr" eaLnBrk="1" hangingPunct="1">
                  <a:defRPr/>
                </a:pPr>
                <a:r>
                  <a:rPr lang="en-US" sz="2400" b="1" dirty="0">
                    <a:latin typeface="+mn-lt"/>
                  </a:rPr>
                  <a:t>Reason</a:t>
                </a:r>
                <a:endParaRPr lang="en-US" sz="1600" b="1" dirty="0">
                  <a:latin typeface="+mn-lt"/>
                </a:endParaRPr>
              </a:p>
              <a:p>
                <a:pPr algn="ctr" eaLnBrk="1" hangingPunct="1">
                  <a:defRPr/>
                </a:pPr>
                <a:r>
                  <a:rPr lang="en-US" sz="2400" b="1" dirty="0">
                    <a:latin typeface="+mn-lt"/>
                  </a:rPr>
                  <a:t>Faith</a:t>
                </a:r>
              </a:p>
            </p:txBody>
          </p:sp>
        </p:grpSp>
        <p:grpSp>
          <p:nvGrpSpPr>
            <p:cNvPr id="46" name="Group 48">
              <a:extLst>
                <a:ext uri="{FF2B5EF4-FFF2-40B4-BE49-F238E27FC236}">
                  <a16:creationId xmlns:a16="http://schemas.microsoft.com/office/drawing/2014/main" id="{ABA58800-EE13-401E-848E-4D5D97FB5BAE}"/>
                </a:ext>
              </a:extLst>
            </p:cNvPr>
            <p:cNvGrpSpPr>
              <a:grpSpLocks/>
            </p:cNvGrpSpPr>
            <p:nvPr/>
          </p:nvGrpSpPr>
          <p:grpSpPr bwMode="auto">
            <a:xfrm>
              <a:off x="10803996" y="5419726"/>
              <a:ext cx="1165227" cy="1119188"/>
              <a:chOff x="4654780" y="4686001"/>
              <a:chExt cx="1680210" cy="1600200"/>
            </a:xfrm>
          </p:grpSpPr>
          <p:grpSp>
            <p:nvGrpSpPr>
              <p:cNvPr id="49" name="Group 45">
                <a:extLst>
                  <a:ext uri="{FF2B5EF4-FFF2-40B4-BE49-F238E27FC236}">
                    <a16:creationId xmlns:a16="http://schemas.microsoft.com/office/drawing/2014/main" id="{00929274-77AA-4C6D-92D7-CF77ABD3AB99}"/>
                  </a:ext>
                </a:extLst>
              </p:cNvPr>
              <p:cNvGrpSpPr>
                <a:grpSpLocks/>
              </p:cNvGrpSpPr>
              <p:nvPr/>
            </p:nvGrpSpPr>
            <p:grpSpPr bwMode="auto">
              <a:xfrm>
                <a:off x="4654780" y="4686001"/>
                <a:ext cx="1680210" cy="1600200"/>
                <a:chOff x="4654780" y="4686001"/>
                <a:chExt cx="1680210" cy="1600200"/>
              </a:xfrm>
            </p:grpSpPr>
            <p:sp>
              <p:nvSpPr>
                <p:cNvPr id="51" name="Oval 50">
                  <a:extLst>
                    <a:ext uri="{FF2B5EF4-FFF2-40B4-BE49-F238E27FC236}">
                      <a16:creationId xmlns:a16="http://schemas.microsoft.com/office/drawing/2014/main" id="{A0DC43A4-71E6-4416-9686-740D1F9CF16B}"/>
                    </a:ext>
                  </a:extLst>
                </p:cNvPr>
                <p:cNvSpPr/>
                <p:nvPr/>
              </p:nvSpPr>
              <p:spPr>
                <a:xfrm>
                  <a:off x="4654780" y="4686001"/>
                  <a:ext cx="1680210" cy="1600200"/>
                </a:xfrm>
                <a:prstGeom prst="ellipse">
                  <a:avLst/>
                </a:prstGeom>
                <a:solidFill>
                  <a:schemeClr val="bg1"/>
                </a:solidFill>
                <a:ln w="381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52" name="Straight Connector 51">
                  <a:extLst>
                    <a:ext uri="{FF2B5EF4-FFF2-40B4-BE49-F238E27FC236}">
                      <a16:creationId xmlns:a16="http://schemas.microsoft.com/office/drawing/2014/main" id="{EFB8DE42-0831-4940-98F1-77C6DEFB7B9F}"/>
                    </a:ext>
                  </a:extLst>
                </p:cNvPr>
                <p:cNvCxnSpPr/>
                <p:nvPr/>
              </p:nvCxnSpPr>
              <p:spPr>
                <a:xfrm>
                  <a:off x="4870761" y="5557599"/>
                  <a:ext cx="12180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0" name="TextBox 49">
                <a:extLst>
                  <a:ext uri="{FF2B5EF4-FFF2-40B4-BE49-F238E27FC236}">
                    <a16:creationId xmlns:a16="http://schemas.microsoft.com/office/drawing/2014/main" id="{D3182B7B-2CF3-4CA1-A7E9-6EC4A9360DD5}"/>
                  </a:ext>
                </a:extLst>
              </p:cNvPr>
              <p:cNvSpPr txBox="1"/>
              <p:nvPr/>
            </p:nvSpPr>
            <p:spPr>
              <a:xfrm>
                <a:off x="4898189" y="4949526"/>
                <a:ext cx="1301820" cy="1188148"/>
              </a:xfrm>
              <a:prstGeom prst="rect">
                <a:avLst/>
              </a:prstGeom>
              <a:noFill/>
            </p:spPr>
            <p:txBody>
              <a:bodyPr wrap="none">
                <a:spAutoFit/>
              </a:bodyPr>
              <a:lstStyle/>
              <a:p>
                <a:pPr algn="ctr" eaLnBrk="1" hangingPunct="1">
                  <a:defRPr/>
                </a:pPr>
                <a:r>
                  <a:rPr lang="en-US" sz="2400" b="1" dirty="0">
                    <a:latin typeface="+mn-lt"/>
                  </a:rPr>
                  <a:t>Mind</a:t>
                </a:r>
                <a:endParaRPr lang="en-US" sz="1600" b="1" dirty="0">
                  <a:latin typeface="+mn-lt"/>
                </a:endParaRPr>
              </a:p>
              <a:p>
                <a:pPr algn="ctr" eaLnBrk="1" hangingPunct="1">
                  <a:defRPr/>
                </a:pPr>
                <a:r>
                  <a:rPr lang="en-US" sz="2400" b="1" dirty="0">
                    <a:latin typeface="+mn-lt"/>
                  </a:rPr>
                  <a:t>Heart</a:t>
                </a:r>
              </a:p>
            </p:txBody>
          </p:sp>
        </p:grpSp>
        <p:sp>
          <p:nvSpPr>
            <p:cNvPr id="47" name="Rectangle 46">
              <a:extLst>
                <a:ext uri="{FF2B5EF4-FFF2-40B4-BE49-F238E27FC236}">
                  <a16:creationId xmlns:a16="http://schemas.microsoft.com/office/drawing/2014/main" id="{D390E04A-D117-45C8-A640-96625D881B69}"/>
                </a:ext>
              </a:extLst>
            </p:cNvPr>
            <p:cNvSpPr/>
            <p:nvPr/>
          </p:nvSpPr>
          <p:spPr>
            <a:xfrm>
              <a:off x="1447800" y="5929314"/>
              <a:ext cx="9327925" cy="430887"/>
            </a:xfrm>
            <a:prstGeom prst="rect">
              <a:avLst/>
            </a:prstGeom>
          </p:spPr>
          <p:txBody>
            <a:bodyPr wrap="square">
              <a:spAutoFit/>
            </a:bodyPr>
            <a:lstStyle/>
            <a:p>
              <a:pPr algn="ctr"/>
              <a:r>
                <a:rPr lang="en-US" altLang="en-US" sz="2200" b="1" dirty="0">
                  <a:solidFill>
                    <a:srgbClr val="00FF00"/>
                  </a:solidFill>
                  <a:latin typeface="+mn-lt"/>
                </a:rPr>
                <a:t>Elder Orson Pratt: </a:t>
              </a:r>
              <a:r>
                <a:rPr lang="en-US" altLang="en-US" sz="2200" dirty="0">
                  <a:solidFill>
                    <a:srgbClr val="00FF00"/>
                  </a:solidFill>
                  <a:latin typeface="+mn-lt"/>
                </a:rPr>
                <a:t>“Without evidence, the mind cannot have faith in anything.”</a:t>
              </a:r>
              <a:endParaRPr lang="en-US" sz="2200" dirty="0">
                <a:solidFill>
                  <a:srgbClr val="00FF00"/>
                </a:solidFill>
                <a:latin typeface="+mn-lt"/>
              </a:endParaRPr>
            </a:p>
          </p:txBody>
        </p:sp>
        <p:sp>
          <p:nvSpPr>
            <p:cNvPr id="48" name="Rectangle 30">
              <a:extLst>
                <a:ext uri="{FF2B5EF4-FFF2-40B4-BE49-F238E27FC236}">
                  <a16:creationId xmlns:a16="http://schemas.microsoft.com/office/drawing/2014/main" id="{9FC0452A-135E-44F7-BC51-B86D147E470F}"/>
                </a:ext>
              </a:extLst>
            </p:cNvPr>
            <p:cNvSpPr>
              <a:spLocks noChangeArrowheads="1"/>
            </p:cNvSpPr>
            <p:nvPr/>
          </p:nvSpPr>
          <p:spPr bwMode="auto">
            <a:xfrm>
              <a:off x="1485340" y="5272060"/>
              <a:ext cx="93279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2800" dirty="0">
                  <a:solidFill>
                    <a:srgbClr val="00FF00"/>
                  </a:solidFill>
                </a:rPr>
                <a:t>The Stronger the </a:t>
              </a:r>
              <a:r>
                <a:rPr lang="en-US" altLang="en-US" sz="2800" b="1" dirty="0">
                  <a:solidFill>
                    <a:srgbClr val="00FF00"/>
                  </a:solidFill>
                </a:rPr>
                <a:t>Supporting</a:t>
              </a:r>
              <a:r>
                <a:rPr lang="en-US" altLang="en-US" sz="2800" dirty="0">
                  <a:solidFill>
                    <a:srgbClr val="00FF00"/>
                  </a:solidFill>
                </a:rPr>
                <a:t> Evidence  the Greater the Faith</a:t>
              </a:r>
            </a:p>
          </p:txBody>
        </p:sp>
      </p:grpSp>
      <p:sp>
        <p:nvSpPr>
          <p:cNvPr id="57" name="TextBox 56">
            <a:extLst>
              <a:ext uri="{FF2B5EF4-FFF2-40B4-BE49-F238E27FC236}">
                <a16:creationId xmlns:a16="http://schemas.microsoft.com/office/drawing/2014/main" id="{FEC99CCD-DDBD-4C1F-A8EB-BF76598D9310}"/>
              </a:ext>
            </a:extLst>
          </p:cNvPr>
          <p:cNvSpPr txBox="1"/>
          <p:nvPr/>
        </p:nvSpPr>
        <p:spPr>
          <a:xfrm>
            <a:off x="10894133" y="3200400"/>
            <a:ext cx="1069267" cy="707886"/>
          </a:xfrm>
          <a:prstGeom prst="rect">
            <a:avLst/>
          </a:prstGeom>
          <a:noFill/>
        </p:spPr>
        <p:txBody>
          <a:bodyPr wrap="none">
            <a:spAutoFit/>
          </a:bodyPr>
          <a:lstStyle/>
          <a:p>
            <a:pPr algn="ctr" eaLnBrk="1" hangingPunct="1">
              <a:defRPr/>
            </a:pPr>
            <a:r>
              <a:rPr lang="en-US" sz="1400" b="1" dirty="0">
                <a:solidFill>
                  <a:srgbClr val="00FF00"/>
                </a:solidFill>
                <a:latin typeface="+mn-lt"/>
                <a:cs typeface="Arial" charset="0"/>
              </a:rPr>
              <a:t>Sons of</a:t>
            </a:r>
          </a:p>
          <a:p>
            <a:pPr algn="ctr" eaLnBrk="1" hangingPunct="1">
              <a:defRPr/>
            </a:pPr>
            <a:r>
              <a:rPr lang="en-US" sz="1400" b="1" dirty="0">
                <a:solidFill>
                  <a:srgbClr val="00FF00"/>
                </a:solidFill>
                <a:latin typeface="+mn-lt"/>
                <a:cs typeface="Arial" charset="0"/>
              </a:rPr>
              <a:t>GOD</a:t>
            </a:r>
          </a:p>
          <a:p>
            <a:pPr algn="ctr" eaLnBrk="1" hangingPunct="1">
              <a:defRPr/>
            </a:pPr>
            <a:r>
              <a:rPr lang="en-US" sz="1200" b="1" dirty="0">
                <a:solidFill>
                  <a:srgbClr val="00FF00"/>
                </a:solidFill>
                <a:latin typeface="+mn-lt"/>
                <a:cs typeface="Arial" charset="0"/>
              </a:rPr>
              <a:t>(Moroni 7:26)</a:t>
            </a:r>
          </a:p>
        </p:txBody>
      </p:sp>
      <p:sp>
        <p:nvSpPr>
          <p:cNvPr id="59" name="Text Box 21">
            <a:extLst>
              <a:ext uri="{FF2B5EF4-FFF2-40B4-BE49-F238E27FC236}">
                <a16:creationId xmlns:a16="http://schemas.microsoft.com/office/drawing/2014/main" id="{34809D03-E414-48FE-8693-65E27C5F289D}"/>
              </a:ext>
            </a:extLst>
          </p:cNvPr>
          <p:cNvSpPr txBox="1">
            <a:spLocks noChangeArrowheads="1"/>
          </p:cNvSpPr>
          <p:nvPr/>
        </p:nvSpPr>
        <p:spPr bwMode="auto">
          <a:xfrm>
            <a:off x="417922" y="3957935"/>
            <a:ext cx="1651414" cy="830997"/>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400" b="1" dirty="0">
                <a:solidFill>
                  <a:srgbClr val="FF0000"/>
                </a:solidFill>
                <a:latin typeface="+mn-lt"/>
                <a:cs typeface="+mn-cs"/>
              </a:rPr>
              <a:t>PERFECT </a:t>
            </a:r>
          </a:p>
          <a:p>
            <a:pPr algn="ctr" eaLnBrk="1" fontAlgn="auto" hangingPunct="1">
              <a:spcBef>
                <a:spcPts val="0"/>
              </a:spcBef>
              <a:spcAft>
                <a:spcPts val="0"/>
              </a:spcAft>
              <a:defRPr/>
            </a:pPr>
            <a:r>
              <a:rPr lang="en-US" sz="2400" b="1" dirty="0">
                <a:solidFill>
                  <a:srgbClr val="FF0000"/>
                </a:solidFill>
                <a:latin typeface="+mn-lt"/>
                <a:cs typeface="+mn-cs"/>
              </a:rPr>
              <a:t>ABSURDITY</a:t>
            </a:r>
          </a:p>
        </p:txBody>
      </p:sp>
      <p:sp>
        <p:nvSpPr>
          <p:cNvPr id="60" name="Rectangle 49">
            <a:extLst>
              <a:ext uri="{FF2B5EF4-FFF2-40B4-BE49-F238E27FC236}">
                <a16:creationId xmlns:a16="http://schemas.microsoft.com/office/drawing/2014/main" id="{CE2957A3-41E5-4921-8E96-E08F2230FFB7}"/>
              </a:ext>
            </a:extLst>
          </p:cNvPr>
          <p:cNvSpPr>
            <a:spLocks noChangeArrowheads="1"/>
          </p:cNvSpPr>
          <p:nvPr/>
        </p:nvSpPr>
        <p:spPr bwMode="auto">
          <a:xfrm>
            <a:off x="1770400" y="2057400"/>
            <a:ext cx="4206875" cy="707886"/>
          </a:xfrm>
          <a:prstGeom prst="rect">
            <a:avLst/>
          </a:prstGeom>
          <a:noFill/>
          <a:ln w="9525">
            <a:noFill/>
            <a:miter lim="800000"/>
            <a:headEnd/>
            <a:tailEnd/>
          </a:ln>
        </p:spPr>
        <p:txBody>
          <a:bodyPr wrap="square">
            <a:spAutoFit/>
          </a:bodyPr>
          <a:lstStyle/>
          <a:p>
            <a:pPr algn="ctr" eaLnBrk="1" hangingPunct="1">
              <a:defRPr/>
            </a:pPr>
            <a:r>
              <a:rPr lang="en-US" sz="2000" b="1" i="1" dirty="0">
                <a:solidFill>
                  <a:srgbClr val="FF0000"/>
                </a:solidFill>
                <a:latin typeface="Calibri" pitchFamily="34" charset="0"/>
                <a:cs typeface="Arial" charset="0"/>
              </a:rPr>
              <a:t>I Believe Because it Is Absurd</a:t>
            </a:r>
          </a:p>
          <a:p>
            <a:pPr algn="ctr" eaLnBrk="1" hangingPunct="1">
              <a:defRPr/>
            </a:pPr>
            <a:r>
              <a:rPr lang="en-US" sz="2000" b="1" i="1" dirty="0">
                <a:solidFill>
                  <a:srgbClr val="FF0000"/>
                </a:solidFill>
                <a:latin typeface="Calibri" pitchFamily="34" charset="0"/>
                <a:cs typeface="Arial" charset="0"/>
              </a:rPr>
              <a:t>and Can’t Possibly Be True </a:t>
            </a:r>
            <a:endParaRPr lang="en-US" sz="2000" b="1" i="1" dirty="0">
              <a:solidFill>
                <a:srgbClr val="FF0000"/>
              </a:solidFill>
              <a:latin typeface="Arial" charset="0"/>
              <a:cs typeface="Arial" charset="0"/>
            </a:endParaRPr>
          </a:p>
        </p:txBody>
      </p:sp>
      <p:sp>
        <p:nvSpPr>
          <p:cNvPr id="61" name="Rectangle 49">
            <a:extLst>
              <a:ext uri="{FF2B5EF4-FFF2-40B4-BE49-F238E27FC236}">
                <a16:creationId xmlns:a16="http://schemas.microsoft.com/office/drawing/2014/main" id="{17471D6E-ADD0-4FE8-A197-E268940C4566}"/>
              </a:ext>
            </a:extLst>
          </p:cNvPr>
          <p:cNvSpPr>
            <a:spLocks noChangeArrowheads="1"/>
          </p:cNvSpPr>
          <p:nvPr/>
        </p:nvSpPr>
        <p:spPr bwMode="auto">
          <a:xfrm>
            <a:off x="6188527" y="2057400"/>
            <a:ext cx="4464723" cy="707886"/>
          </a:xfrm>
          <a:prstGeom prst="rect">
            <a:avLst/>
          </a:prstGeom>
          <a:noFill/>
          <a:ln w="9525">
            <a:noFill/>
            <a:miter lim="800000"/>
            <a:headEnd/>
            <a:tailEnd/>
          </a:ln>
        </p:spPr>
        <p:txBody>
          <a:bodyPr wrap="square">
            <a:spAutoFit/>
          </a:bodyPr>
          <a:lstStyle/>
          <a:p>
            <a:pPr algn="ctr" eaLnBrk="1" hangingPunct="1">
              <a:defRPr/>
            </a:pPr>
            <a:r>
              <a:rPr lang="en-US" sz="2000" b="1" i="1" dirty="0">
                <a:solidFill>
                  <a:srgbClr val="00FF00"/>
                </a:solidFill>
                <a:latin typeface="Calibri" pitchFamily="34" charset="0"/>
                <a:cs typeface="Arial" charset="0"/>
              </a:rPr>
              <a:t>I Believe Because it Is Based</a:t>
            </a:r>
          </a:p>
          <a:p>
            <a:pPr algn="ctr" eaLnBrk="1" hangingPunct="1">
              <a:defRPr/>
            </a:pPr>
            <a:r>
              <a:rPr lang="en-US" sz="2000" b="1" i="1" dirty="0">
                <a:solidFill>
                  <a:srgbClr val="00FF00"/>
                </a:solidFill>
                <a:latin typeface="Calibri" pitchFamily="34" charset="0"/>
                <a:cs typeface="Arial" charset="0"/>
              </a:rPr>
              <a:t>on Sound Rational Evidence</a:t>
            </a:r>
          </a:p>
        </p:txBody>
      </p:sp>
      <p:sp>
        <p:nvSpPr>
          <p:cNvPr id="63" name="TextBox 62">
            <a:extLst>
              <a:ext uri="{FF2B5EF4-FFF2-40B4-BE49-F238E27FC236}">
                <a16:creationId xmlns:a16="http://schemas.microsoft.com/office/drawing/2014/main" id="{12D3F53C-D086-47B8-85AA-631CEBB78755}"/>
              </a:ext>
            </a:extLst>
          </p:cNvPr>
          <p:cNvSpPr txBox="1"/>
          <p:nvPr/>
        </p:nvSpPr>
        <p:spPr>
          <a:xfrm>
            <a:off x="8661367" y="3962400"/>
            <a:ext cx="1241622" cy="369332"/>
          </a:xfrm>
          <a:prstGeom prst="rect">
            <a:avLst/>
          </a:prstGeom>
          <a:noFill/>
        </p:spPr>
        <p:txBody>
          <a:bodyPr wrap="none">
            <a:spAutoFit/>
          </a:bodyPr>
          <a:lstStyle/>
          <a:p>
            <a:pPr eaLnBrk="1" hangingPunct="1">
              <a:defRPr/>
            </a:pPr>
            <a:r>
              <a:rPr lang="en-US" b="1" dirty="0">
                <a:solidFill>
                  <a:srgbClr val="00FF00"/>
                </a:solidFill>
                <a:latin typeface="+mn-lt"/>
              </a:rPr>
              <a:t>Lawfulness</a:t>
            </a:r>
          </a:p>
        </p:txBody>
      </p:sp>
      <p:sp>
        <p:nvSpPr>
          <p:cNvPr id="65" name="Text Box 18">
            <a:extLst>
              <a:ext uri="{FF2B5EF4-FFF2-40B4-BE49-F238E27FC236}">
                <a16:creationId xmlns:a16="http://schemas.microsoft.com/office/drawing/2014/main" id="{EC2210CA-8552-4467-8746-6CAF32F4FD21}"/>
              </a:ext>
            </a:extLst>
          </p:cNvPr>
          <p:cNvSpPr txBox="1">
            <a:spLocks noChangeArrowheads="1"/>
          </p:cNvSpPr>
          <p:nvPr/>
        </p:nvSpPr>
        <p:spPr bwMode="auto">
          <a:xfrm>
            <a:off x="7240060" y="2938761"/>
            <a:ext cx="2362891"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00FF00"/>
                </a:solidFill>
                <a:latin typeface="+mn-lt"/>
              </a:rPr>
              <a:t>Supporting Evidence</a:t>
            </a:r>
          </a:p>
        </p:txBody>
      </p:sp>
      <p:sp>
        <p:nvSpPr>
          <p:cNvPr id="66" name="Line 2">
            <a:extLst>
              <a:ext uri="{FF2B5EF4-FFF2-40B4-BE49-F238E27FC236}">
                <a16:creationId xmlns:a16="http://schemas.microsoft.com/office/drawing/2014/main" id="{627FCDDD-1911-41C4-A3D6-2DE808B14E7B}"/>
              </a:ext>
            </a:extLst>
          </p:cNvPr>
          <p:cNvSpPr>
            <a:spLocks noChangeShapeType="1"/>
          </p:cNvSpPr>
          <p:nvPr/>
        </p:nvSpPr>
        <p:spPr bwMode="auto">
          <a:xfrm flipH="1">
            <a:off x="7346951" y="4114800"/>
            <a:ext cx="1263649" cy="0"/>
          </a:xfrm>
          <a:prstGeom prst="line">
            <a:avLst/>
          </a:prstGeom>
          <a:noFill/>
          <a:ln w="76200">
            <a:solidFill>
              <a:srgbClr val="00FF00"/>
            </a:solidFill>
            <a:round/>
            <a:headEnd type="triangle" w="med" len="med"/>
            <a:tailEnd/>
          </a:ln>
        </p:spPr>
        <p:txBody>
          <a:bodyPr/>
          <a:lstStyle/>
          <a:p>
            <a:pPr eaLnBrk="1" hangingPunct="1">
              <a:defRPr/>
            </a:pPr>
            <a:endParaRPr lang="en-US" dirty="0">
              <a:latin typeface="+mn-lt"/>
            </a:endParaRPr>
          </a:p>
        </p:txBody>
      </p:sp>
      <p:sp>
        <p:nvSpPr>
          <p:cNvPr id="70" name="TextBox 69">
            <a:extLst>
              <a:ext uri="{FF2B5EF4-FFF2-40B4-BE49-F238E27FC236}">
                <a16:creationId xmlns:a16="http://schemas.microsoft.com/office/drawing/2014/main" id="{2853442F-DDDF-4074-AE44-1AD2A3DA0EDE}"/>
              </a:ext>
            </a:extLst>
          </p:cNvPr>
          <p:cNvSpPr txBox="1"/>
          <p:nvPr/>
        </p:nvSpPr>
        <p:spPr>
          <a:xfrm>
            <a:off x="2324008" y="3962400"/>
            <a:ext cx="1238250" cy="369888"/>
          </a:xfrm>
          <a:prstGeom prst="rect">
            <a:avLst/>
          </a:prstGeom>
          <a:noFill/>
        </p:spPr>
        <p:txBody>
          <a:bodyPr wrap="none">
            <a:spAutoFit/>
          </a:bodyPr>
          <a:lstStyle/>
          <a:p>
            <a:pPr eaLnBrk="1" hangingPunct="1">
              <a:defRPr/>
            </a:pPr>
            <a:r>
              <a:rPr lang="en-US" b="1" dirty="0">
                <a:solidFill>
                  <a:srgbClr val="FF0000"/>
                </a:solidFill>
                <a:latin typeface="+mn-lt"/>
              </a:rPr>
              <a:t>Willfulness</a:t>
            </a:r>
          </a:p>
        </p:txBody>
      </p:sp>
      <p:sp>
        <p:nvSpPr>
          <p:cNvPr id="72" name="Text Box 17">
            <a:extLst>
              <a:ext uri="{FF2B5EF4-FFF2-40B4-BE49-F238E27FC236}">
                <a16:creationId xmlns:a16="http://schemas.microsoft.com/office/drawing/2014/main" id="{824B52D1-0AEE-4C3E-8896-E9E3BD235F0D}"/>
              </a:ext>
            </a:extLst>
          </p:cNvPr>
          <p:cNvSpPr txBox="1">
            <a:spLocks noChangeArrowheads="1"/>
          </p:cNvSpPr>
          <p:nvPr/>
        </p:nvSpPr>
        <p:spPr bwMode="auto">
          <a:xfrm>
            <a:off x="2702781" y="2921042"/>
            <a:ext cx="2395913" cy="430887"/>
          </a:xfrm>
          <a:prstGeom prst="rect">
            <a:avLst/>
          </a:prstGeom>
          <a:noFill/>
          <a:ln w="9525">
            <a:noFill/>
            <a:miter lim="800000"/>
            <a:headEnd/>
            <a:tailEnd/>
          </a:ln>
        </p:spPr>
        <p:txBody>
          <a:bodyPr wrap="none">
            <a:spAutoFit/>
          </a:bodyPr>
          <a:lstStyle/>
          <a:p>
            <a:pPr algn="ctr" eaLnBrk="1" hangingPunct="1">
              <a:defRPr/>
            </a:pPr>
            <a:r>
              <a:rPr lang="en-US" sz="2200" b="1" dirty="0">
                <a:solidFill>
                  <a:srgbClr val="FF0000"/>
                </a:solidFill>
                <a:latin typeface="+mn-lt"/>
              </a:rPr>
              <a:t>Opposing Evidence</a:t>
            </a:r>
          </a:p>
        </p:txBody>
      </p:sp>
      <p:sp>
        <p:nvSpPr>
          <p:cNvPr id="73" name="Line 3">
            <a:extLst>
              <a:ext uri="{FF2B5EF4-FFF2-40B4-BE49-F238E27FC236}">
                <a16:creationId xmlns:a16="http://schemas.microsoft.com/office/drawing/2014/main" id="{FF0491FF-27D1-4023-B32D-B927BFA66AB2}"/>
              </a:ext>
            </a:extLst>
          </p:cNvPr>
          <p:cNvSpPr>
            <a:spLocks noChangeShapeType="1"/>
          </p:cNvSpPr>
          <p:nvPr/>
        </p:nvSpPr>
        <p:spPr bwMode="auto">
          <a:xfrm>
            <a:off x="3657600" y="4130407"/>
            <a:ext cx="1263649" cy="1"/>
          </a:xfrm>
          <a:prstGeom prst="line">
            <a:avLst/>
          </a:prstGeom>
          <a:noFill/>
          <a:ln w="76200">
            <a:solidFill>
              <a:srgbClr val="FF0000"/>
            </a:solidFill>
            <a:round/>
            <a:headEnd type="triangle" w="med" len="med"/>
            <a:tailEnd/>
          </a:ln>
        </p:spPr>
        <p:txBody>
          <a:bodyPr/>
          <a:lstStyle/>
          <a:p>
            <a:pPr eaLnBrk="1" hangingPunct="1">
              <a:defRPr/>
            </a:pPr>
            <a:endParaRPr lang="en-US" dirty="0">
              <a:latin typeface="+mn-lt"/>
            </a:endParaRPr>
          </a:p>
        </p:txBody>
      </p:sp>
      <p:cxnSp>
        <p:nvCxnSpPr>
          <p:cNvPr id="78" name="Straight Arrow Connector 77">
            <a:extLst>
              <a:ext uri="{FF2B5EF4-FFF2-40B4-BE49-F238E27FC236}">
                <a16:creationId xmlns:a16="http://schemas.microsoft.com/office/drawing/2014/main" id="{263E6B92-7778-48F3-8DF8-F4A6FB28C4D4}"/>
              </a:ext>
            </a:extLst>
          </p:cNvPr>
          <p:cNvCxnSpPr/>
          <p:nvPr/>
        </p:nvCxnSpPr>
        <p:spPr bwMode="auto">
          <a:xfrm rot="5400000">
            <a:off x="361585" y="2854081"/>
            <a:ext cx="773112" cy="1587"/>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4C20F2E0-FEFA-4DBF-A755-0C6DDFB73A21}"/>
              </a:ext>
            </a:extLst>
          </p:cNvPr>
          <p:cNvCxnSpPr/>
          <p:nvPr/>
        </p:nvCxnSpPr>
        <p:spPr bwMode="auto">
          <a:xfrm rot="5400000">
            <a:off x="11043444" y="2854875"/>
            <a:ext cx="769937" cy="3175"/>
          </a:xfrm>
          <a:prstGeom prst="straightConnector1">
            <a:avLst/>
          </a:prstGeom>
          <a:ln w="57150">
            <a:solidFill>
              <a:srgbClr val="00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AFDCD1E8-04B4-4866-BDB8-800223BAA440}"/>
              </a:ext>
            </a:extLst>
          </p:cNvPr>
          <p:cNvSpPr txBox="1"/>
          <p:nvPr/>
        </p:nvSpPr>
        <p:spPr>
          <a:xfrm>
            <a:off x="10350077" y="4707092"/>
            <a:ext cx="1358513" cy="338554"/>
          </a:xfrm>
          <a:prstGeom prst="rect">
            <a:avLst/>
          </a:prstGeom>
          <a:noFill/>
        </p:spPr>
        <p:txBody>
          <a:bodyPr wrap="none">
            <a:spAutoFit/>
          </a:bodyPr>
          <a:lstStyle/>
          <a:p>
            <a:pPr algn="ctr" eaLnBrk="1" hangingPunct="1">
              <a:defRPr/>
            </a:pPr>
            <a:r>
              <a:rPr lang="en-US" sz="1600" b="1" dirty="0">
                <a:solidFill>
                  <a:srgbClr val="00FF00"/>
                </a:solidFill>
                <a:latin typeface="+mn-lt"/>
              </a:rPr>
              <a:t>Rational Faith</a:t>
            </a:r>
          </a:p>
        </p:txBody>
      </p:sp>
      <p:sp>
        <p:nvSpPr>
          <p:cNvPr id="83" name="TextBox 82">
            <a:extLst>
              <a:ext uri="{FF2B5EF4-FFF2-40B4-BE49-F238E27FC236}">
                <a16:creationId xmlns:a16="http://schemas.microsoft.com/office/drawing/2014/main" id="{6515D240-EEC6-4B1D-8FD0-A73A4C742958}"/>
              </a:ext>
            </a:extLst>
          </p:cNvPr>
          <p:cNvSpPr txBox="1"/>
          <p:nvPr/>
        </p:nvSpPr>
        <p:spPr>
          <a:xfrm>
            <a:off x="523691" y="4725648"/>
            <a:ext cx="1212961" cy="338554"/>
          </a:xfrm>
          <a:prstGeom prst="rect">
            <a:avLst/>
          </a:prstGeom>
          <a:noFill/>
        </p:spPr>
        <p:txBody>
          <a:bodyPr wrap="none">
            <a:spAutoFit/>
          </a:bodyPr>
          <a:lstStyle/>
          <a:p>
            <a:pPr algn="ctr" eaLnBrk="1" hangingPunct="1">
              <a:defRPr/>
            </a:pPr>
            <a:r>
              <a:rPr lang="en-US" sz="1600" b="1" dirty="0">
                <a:solidFill>
                  <a:srgbClr val="FF0000"/>
                </a:solidFill>
                <a:latin typeface="+mn-lt"/>
              </a:rPr>
              <a:t>Willful Faith</a:t>
            </a:r>
          </a:p>
        </p:txBody>
      </p:sp>
    </p:spTree>
    <p:extLst>
      <p:ext uri="{BB962C8B-B14F-4D97-AF65-F5344CB8AC3E}">
        <p14:creationId xmlns:p14="http://schemas.microsoft.com/office/powerpoint/2010/main" val="365744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8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17" grpId="0"/>
      <p:bldP spid="18" grpId="0"/>
      <p:bldP spid="19" grpId="0"/>
      <p:bldP spid="20" grpId="0"/>
      <p:bldP spid="21" grpId="0"/>
      <p:bldP spid="22" grpId="0"/>
      <p:bldP spid="23" grpId="0" animBg="1"/>
      <p:bldP spid="14" grpId="0"/>
      <p:bldP spid="30" grpId="0"/>
      <p:bldP spid="57" grpId="0"/>
      <p:bldP spid="59" grpId="0"/>
      <p:bldP spid="60" grpId="0"/>
      <p:bldP spid="61" grpId="0"/>
      <p:bldP spid="63" grpId="0"/>
      <p:bldP spid="65" grpId="0"/>
      <p:bldP spid="66" grpId="0" animBg="1"/>
      <p:bldP spid="70" grpId="0"/>
      <p:bldP spid="72" grpId="0"/>
      <p:bldP spid="73" grpId="0" animBg="1"/>
      <p:bldP spid="82" grpId="0"/>
      <p:bldP spid="8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53">
            <a:extLst>
              <a:ext uri="{FF2B5EF4-FFF2-40B4-BE49-F238E27FC236}">
                <a16:creationId xmlns:a16="http://schemas.microsoft.com/office/drawing/2014/main" id="{63CE6A2F-32AC-4012-B567-0A3DDBC46746}"/>
              </a:ext>
            </a:extLst>
          </p:cNvPr>
          <p:cNvSpPr txBox="1"/>
          <p:nvPr/>
        </p:nvSpPr>
        <p:spPr>
          <a:xfrm>
            <a:off x="-38100" y="-28921"/>
            <a:ext cx="12268200" cy="6886921"/>
          </a:xfrm>
          <a:prstGeom prst="rect">
            <a:avLst/>
          </a:prstGeom>
          <a:solidFill>
            <a:schemeClr val="bg1"/>
          </a:solidFill>
        </p:spPr>
        <p:txBody>
          <a:bodyPr wrap="square" lIns="0" tIns="0" rIns="0" bIns="0" rtlCol="0">
            <a:spAutoFit/>
          </a:bodyPr>
          <a:lstStyle/>
          <a:p>
            <a:pPr algn="ctr"/>
            <a:endParaRPr lang="en-US" sz="2000" spc="300" dirty="0"/>
          </a:p>
        </p:txBody>
      </p:sp>
      <p:sp>
        <p:nvSpPr>
          <p:cNvPr id="2" name="Footer Placeholder 1">
            <a:extLst>
              <a:ext uri="{FF2B5EF4-FFF2-40B4-BE49-F238E27FC236}">
                <a16:creationId xmlns:a16="http://schemas.microsoft.com/office/drawing/2014/main" id="{1F37037C-3B72-45BF-9EAE-90F2F8AB6A76}"/>
              </a:ext>
            </a:extLst>
          </p:cNvPr>
          <p:cNvSpPr>
            <a:spLocks noGrp="1"/>
          </p:cNvSpPr>
          <p:nvPr>
            <p:ph type="ftr" sz="quarter" idx="11"/>
          </p:nvPr>
        </p:nvSpPr>
        <p:spPr>
          <a:xfrm>
            <a:off x="0" y="6553200"/>
            <a:ext cx="1828800" cy="228599"/>
          </a:xfrm>
        </p:spPr>
        <p:txBody>
          <a:bodyPr/>
          <a:lstStyle/>
          <a:p>
            <a:pPr>
              <a:defRPr/>
            </a:pPr>
            <a:r>
              <a:rPr lang="en-US" dirty="0"/>
              <a:t>©ChristianEternalism.com</a:t>
            </a:r>
          </a:p>
        </p:txBody>
      </p:sp>
      <p:sp>
        <p:nvSpPr>
          <p:cNvPr id="3" name="Slide Number Placeholder 2">
            <a:extLst>
              <a:ext uri="{FF2B5EF4-FFF2-40B4-BE49-F238E27FC236}">
                <a16:creationId xmlns:a16="http://schemas.microsoft.com/office/drawing/2014/main" id="{728AEEC2-37B6-41BE-9278-0064B6791907}"/>
              </a:ext>
            </a:extLst>
          </p:cNvPr>
          <p:cNvSpPr>
            <a:spLocks noGrp="1"/>
          </p:cNvSpPr>
          <p:nvPr>
            <p:ph type="sldNum" sz="quarter" idx="12"/>
          </p:nvPr>
        </p:nvSpPr>
        <p:spPr>
          <a:xfrm>
            <a:off x="11684000" y="6629400"/>
            <a:ext cx="508000" cy="168275"/>
          </a:xfrm>
        </p:spPr>
        <p:txBody>
          <a:bodyPr/>
          <a:lstStyle/>
          <a:p>
            <a:pPr>
              <a:defRPr/>
            </a:pPr>
            <a:fld id="{53429DF0-9955-4B60-96E2-2201DF02E17C}" type="slidenum">
              <a:rPr lang="en-US" altLang="en-US" smtClean="0"/>
              <a:pPr>
                <a:defRPr/>
              </a:pPr>
              <a:t>7</a:t>
            </a:fld>
            <a:endParaRPr lang="en-US" altLang="en-US" dirty="0"/>
          </a:p>
        </p:txBody>
      </p:sp>
      <p:pic>
        <p:nvPicPr>
          <p:cNvPr id="5" name="Picture 4">
            <a:extLst>
              <a:ext uri="{FF2B5EF4-FFF2-40B4-BE49-F238E27FC236}">
                <a16:creationId xmlns:a16="http://schemas.microsoft.com/office/drawing/2014/main" id="{A8461474-5692-4DE7-B0AD-C5F630513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2" y="-28921"/>
            <a:ext cx="9220198" cy="3291289"/>
          </a:xfrm>
          <a:prstGeom prst="rect">
            <a:avLst/>
          </a:prstGeom>
        </p:spPr>
      </p:pic>
      <p:pic>
        <p:nvPicPr>
          <p:cNvPr id="7" name="Picture 6">
            <a:extLst>
              <a:ext uri="{FF2B5EF4-FFF2-40B4-BE49-F238E27FC236}">
                <a16:creationId xmlns:a16="http://schemas.microsoft.com/office/drawing/2014/main" id="{FB4A4122-E3F8-415F-9C7D-5E53B57180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3537789"/>
            <a:ext cx="9220200" cy="3291290"/>
          </a:xfrm>
          <a:prstGeom prst="rect">
            <a:avLst/>
          </a:prstGeom>
        </p:spPr>
      </p:pic>
      <p:pic>
        <p:nvPicPr>
          <p:cNvPr id="9" name="Picture 8">
            <a:extLst>
              <a:ext uri="{FF2B5EF4-FFF2-40B4-BE49-F238E27FC236}">
                <a16:creationId xmlns:a16="http://schemas.microsoft.com/office/drawing/2014/main" id="{EC6A1085-A084-4CAD-B226-291CDDF72D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46610" y="600850"/>
            <a:ext cx="2031746" cy="2031746"/>
          </a:xfrm>
          <a:prstGeom prst="rect">
            <a:avLst/>
          </a:prstGeom>
        </p:spPr>
      </p:pic>
      <p:pic>
        <p:nvPicPr>
          <p:cNvPr id="11" name="Picture 10">
            <a:extLst>
              <a:ext uri="{FF2B5EF4-FFF2-40B4-BE49-F238E27FC236}">
                <a16:creationId xmlns:a16="http://schemas.microsoft.com/office/drawing/2014/main" id="{361AD185-EA98-402A-B120-EE06BC407D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46610" y="4191000"/>
            <a:ext cx="2031746" cy="2031746"/>
          </a:xfrm>
          <a:prstGeom prst="rect">
            <a:avLst/>
          </a:prstGeom>
        </p:spPr>
      </p:pic>
    </p:spTree>
    <p:extLst>
      <p:ext uri="{BB962C8B-B14F-4D97-AF65-F5344CB8AC3E}">
        <p14:creationId xmlns:p14="http://schemas.microsoft.com/office/powerpoint/2010/main" val="223590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3">
            <a:extLst>
              <a:ext uri="{FF2B5EF4-FFF2-40B4-BE49-F238E27FC236}">
                <a16:creationId xmlns:a16="http://schemas.microsoft.com/office/drawing/2014/main" id="{33046C37-BEA4-437F-B03B-32827D5B9D85}"/>
              </a:ext>
            </a:extLst>
          </p:cNvPr>
          <p:cNvGrpSpPr>
            <a:grpSpLocks/>
          </p:cNvGrpSpPr>
          <p:nvPr/>
        </p:nvGrpSpPr>
        <p:grpSpPr bwMode="auto">
          <a:xfrm>
            <a:off x="0" y="0"/>
            <a:ext cx="12204700" cy="6858000"/>
            <a:chOff x="0" y="0"/>
            <a:chExt cx="9144000" cy="6858000"/>
          </a:xfrm>
        </p:grpSpPr>
        <p:pic>
          <p:nvPicPr>
            <p:cNvPr id="6" name="Picture 5">
              <a:extLst>
                <a:ext uri="{FF2B5EF4-FFF2-40B4-BE49-F238E27FC236}">
                  <a16:creationId xmlns:a16="http://schemas.microsoft.com/office/drawing/2014/main" id="{2052470F-B561-4199-9136-871B473C7B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029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a:extLst>
                <a:ext uri="{FF2B5EF4-FFF2-40B4-BE49-F238E27FC236}">
                  <a16:creationId xmlns:a16="http://schemas.microsoft.com/office/drawing/2014/main" id="{4F200268-9FC9-43C2-93AD-2DF95BEF67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0"/>
              <a:ext cx="5029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Rectangle 7">
            <a:extLst>
              <a:ext uri="{FF2B5EF4-FFF2-40B4-BE49-F238E27FC236}">
                <a16:creationId xmlns:a16="http://schemas.microsoft.com/office/drawing/2014/main" id="{2C7A3863-42DC-4127-9355-B730B42AE51C}"/>
              </a:ext>
            </a:extLst>
          </p:cNvPr>
          <p:cNvSpPr/>
          <p:nvPr/>
        </p:nvSpPr>
        <p:spPr bwMode="auto">
          <a:xfrm>
            <a:off x="-12700" y="0"/>
            <a:ext cx="12204700" cy="1905000"/>
          </a:xfrm>
          <a:prstGeom prst="rect">
            <a:avLst/>
          </a:prstGeom>
          <a:solidFill>
            <a:schemeClr val="bg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1" name="Rounded Rectangle 102">
            <a:extLst>
              <a:ext uri="{FF2B5EF4-FFF2-40B4-BE49-F238E27FC236}">
                <a16:creationId xmlns:a16="http://schemas.microsoft.com/office/drawing/2014/main" id="{8EFBF5A1-272C-45EE-885A-FA4EC9FCE9F6}"/>
              </a:ext>
            </a:extLst>
          </p:cNvPr>
          <p:cNvSpPr/>
          <p:nvPr/>
        </p:nvSpPr>
        <p:spPr bwMode="auto">
          <a:xfrm>
            <a:off x="152400" y="285750"/>
            <a:ext cx="533400" cy="6096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2" name="Picture 2" descr="C:\Documents and Settings\David\Desktop\istock a\pickup truck black.jpg">
            <a:extLst>
              <a:ext uri="{FF2B5EF4-FFF2-40B4-BE49-F238E27FC236}">
                <a16:creationId xmlns:a16="http://schemas.microsoft.com/office/drawing/2014/main" id="{0A0EA90E-BA08-4449-AD02-4F71E32F442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73394" y="241617"/>
            <a:ext cx="2692293" cy="1587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Couple and dog take part in Memory Walk for Alzheimer Scotland">
            <a:extLst>
              <a:ext uri="{FF2B5EF4-FFF2-40B4-BE49-F238E27FC236}">
                <a16:creationId xmlns:a16="http://schemas.microsoft.com/office/drawing/2014/main" id="{1455C2B4-5B29-4A90-9AF4-766D63500C4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56837" y="323360"/>
            <a:ext cx="1341385" cy="1529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29">
            <a:extLst>
              <a:ext uri="{FF2B5EF4-FFF2-40B4-BE49-F238E27FC236}">
                <a16:creationId xmlns:a16="http://schemas.microsoft.com/office/drawing/2014/main" id="{900A95FF-B827-4268-8DEF-30A73CAC2955}"/>
              </a:ext>
            </a:extLst>
          </p:cNvPr>
          <p:cNvGrpSpPr>
            <a:grpSpLocks/>
          </p:cNvGrpSpPr>
          <p:nvPr/>
        </p:nvGrpSpPr>
        <p:grpSpPr bwMode="auto">
          <a:xfrm>
            <a:off x="239123" y="238713"/>
            <a:ext cx="609572" cy="1523713"/>
            <a:chOff x="228600" y="1723642"/>
            <a:chExt cx="809625" cy="1752602"/>
          </a:xfrm>
        </p:grpSpPr>
        <p:sp>
          <p:nvSpPr>
            <p:cNvPr id="15" name="Rectangle 14">
              <a:extLst>
                <a:ext uri="{FF2B5EF4-FFF2-40B4-BE49-F238E27FC236}">
                  <a16:creationId xmlns:a16="http://schemas.microsoft.com/office/drawing/2014/main" id="{8ACE6F2D-4005-462B-9895-86F221EBCE27}"/>
                </a:ext>
              </a:extLst>
            </p:cNvPr>
            <p:cNvSpPr/>
            <p:nvPr/>
          </p:nvSpPr>
          <p:spPr>
            <a:xfrm>
              <a:off x="497162" y="2256149"/>
              <a:ext cx="44279" cy="121974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6" name="Picture 8">
              <a:extLst>
                <a:ext uri="{FF2B5EF4-FFF2-40B4-BE49-F238E27FC236}">
                  <a16:creationId xmlns:a16="http://schemas.microsoft.com/office/drawing/2014/main" id="{DBE8A02C-DB27-4E90-B4D5-C34895A9323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723642"/>
              <a:ext cx="809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TextBox 16">
            <a:extLst>
              <a:ext uri="{FF2B5EF4-FFF2-40B4-BE49-F238E27FC236}">
                <a16:creationId xmlns:a16="http://schemas.microsoft.com/office/drawing/2014/main" id="{D1F92F87-81CB-4540-B6D5-79B7FD31217B}"/>
              </a:ext>
            </a:extLst>
          </p:cNvPr>
          <p:cNvSpPr txBox="1"/>
          <p:nvPr/>
        </p:nvSpPr>
        <p:spPr>
          <a:xfrm>
            <a:off x="865357" y="-31661"/>
            <a:ext cx="4984826" cy="523220"/>
          </a:xfrm>
          <a:prstGeom prst="rect">
            <a:avLst/>
          </a:prstGeom>
          <a:noFill/>
        </p:spPr>
        <p:txBody>
          <a:bodyPr wrap="none">
            <a:spAutoFit/>
          </a:bodyPr>
          <a:lstStyle/>
          <a:p>
            <a:pPr eaLnBrk="1" hangingPunct="1">
              <a:defRPr/>
            </a:pPr>
            <a:r>
              <a:rPr lang="en-US" sz="2800" b="1" dirty="0">
                <a:latin typeface="+mn-lt"/>
              </a:rPr>
              <a:t>Your Second Philosophical Walk </a:t>
            </a:r>
          </a:p>
        </p:txBody>
      </p:sp>
      <p:sp>
        <p:nvSpPr>
          <p:cNvPr id="18" name="TextBox 7">
            <a:extLst>
              <a:ext uri="{FF2B5EF4-FFF2-40B4-BE49-F238E27FC236}">
                <a16:creationId xmlns:a16="http://schemas.microsoft.com/office/drawing/2014/main" id="{8B3C089E-1995-4936-A87C-AF5CC6836C61}"/>
              </a:ext>
            </a:extLst>
          </p:cNvPr>
          <p:cNvSpPr txBox="1">
            <a:spLocks noChangeArrowheads="1"/>
          </p:cNvSpPr>
          <p:nvPr/>
        </p:nvSpPr>
        <p:spPr bwMode="auto">
          <a:xfrm>
            <a:off x="254000" y="1981200"/>
            <a:ext cx="11938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dirty="0">
                <a:solidFill>
                  <a:srgbClr val="FFFF00"/>
                </a:solidFill>
              </a:rPr>
              <a:t>Which Couple (A, B or C) Has the</a:t>
            </a:r>
          </a:p>
          <a:p>
            <a:pPr algn="ctr" eaLnBrk="1" hangingPunct="1">
              <a:spcBef>
                <a:spcPct val="0"/>
              </a:spcBef>
              <a:buFontTx/>
              <a:buNone/>
            </a:pPr>
            <a:r>
              <a:rPr lang="en-US" altLang="en-US" dirty="0">
                <a:solidFill>
                  <a:srgbClr val="FFFF00"/>
                </a:solidFill>
              </a:rPr>
              <a:t>Greater Faith When Crossing a Busy Street?</a:t>
            </a:r>
          </a:p>
        </p:txBody>
      </p:sp>
      <p:sp>
        <p:nvSpPr>
          <p:cNvPr id="46" name="TextBox 45">
            <a:extLst>
              <a:ext uri="{FF2B5EF4-FFF2-40B4-BE49-F238E27FC236}">
                <a16:creationId xmlns:a16="http://schemas.microsoft.com/office/drawing/2014/main" id="{A23F6401-0EFA-4FF4-BBE8-2147572DDC13}"/>
              </a:ext>
            </a:extLst>
          </p:cNvPr>
          <p:cNvSpPr txBox="1"/>
          <p:nvPr/>
        </p:nvSpPr>
        <p:spPr bwMode="auto">
          <a:xfrm>
            <a:off x="8706643" y="-26760"/>
            <a:ext cx="3310586" cy="646331"/>
          </a:xfrm>
          <a:prstGeom prst="rect">
            <a:avLst/>
          </a:prstGeom>
          <a:noFill/>
        </p:spPr>
        <p:txBody>
          <a:bodyPr wrap="none">
            <a:spAutoFit/>
          </a:bodyPr>
          <a:lstStyle/>
          <a:p>
            <a:pPr algn="ctr" eaLnBrk="1" hangingPunct="1">
              <a:defRPr/>
            </a:pPr>
            <a:r>
              <a:rPr lang="en-US" sz="3600" b="1" dirty="0">
                <a:latin typeface="+mn-lt"/>
                <a:cs typeface="Arial" charset="0"/>
              </a:rPr>
              <a:t>Existential Proof</a:t>
            </a:r>
          </a:p>
        </p:txBody>
      </p:sp>
      <p:sp>
        <p:nvSpPr>
          <p:cNvPr id="47" name="TextBox 46">
            <a:extLst>
              <a:ext uri="{FF2B5EF4-FFF2-40B4-BE49-F238E27FC236}">
                <a16:creationId xmlns:a16="http://schemas.microsoft.com/office/drawing/2014/main" id="{A6AF751C-A5EC-466E-BC81-7B13555831E3}"/>
              </a:ext>
            </a:extLst>
          </p:cNvPr>
          <p:cNvSpPr txBox="1"/>
          <p:nvPr/>
        </p:nvSpPr>
        <p:spPr bwMode="auto">
          <a:xfrm>
            <a:off x="7214831" y="742788"/>
            <a:ext cx="4824769" cy="954107"/>
          </a:xfrm>
          <a:prstGeom prst="rect">
            <a:avLst/>
          </a:prstGeom>
          <a:noFill/>
        </p:spPr>
        <p:txBody>
          <a:bodyPr wrap="square">
            <a:spAutoFit/>
          </a:bodyPr>
          <a:lstStyle/>
          <a:p>
            <a:pPr algn="ctr" eaLnBrk="1" hangingPunct="1">
              <a:defRPr/>
            </a:pPr>
            <a:r>
              <a:rPr lang="en-US" sz="2800" b="1" dirty="0">
                <a:solidFill>
                  <a:srgbClr val="FF0000"/>
                </a:solidFill>
                <a:latin typeface="+mn-lt"/>
                <a:cs typeface="Arial" charset="0"/>
              </a:rPr>
              <a:t>Obvious Absurdity, Death Wish </a:t>
            </a:r>
          </a:p>
          <a:p>
            <a:pPr algn="ctr" eaLnBrk="1" hangingPunct="1">
              <a:defRPr/>
            </a:pPr>
            <a:r>
              <a:rPr lang="en-US" sz="2800" b="1" dirty="0">
                <a:solidFill>
                  <a:srgbClr val="FF0000"/>
                </a:solidFill>
                <a:latin typeface="+mn-lt"/>
                <a:cs typeface="Arial" charset="0"/>
              </a:rPr>
              <a:t>of Blind or Willful Faith</a:t>
            </a:r>
          </a:p>
        </p:txBody>
      </p:sp>
      <p:grpSp>
        <p:nvGrpSpPr>
          <p:cNvPr id="99" name="Group 98">
            <a:extLst>
              <a:ext uri="{FF2B5EF4-FFF2-40B4-BE49-F238E27FC236}">
                <a16:creationId xmlns:a16="http://schemas.microsoft.com/office/drawing/2014/main" id="{8BC0729A-4FA2-4AE5-A0A4-8C3495D59794}"/>
              </a:ext>
            </a:extLst>
          </p:cNvPr>
          <p:cNvGrpSpPr/>
          <p:nvPr/>
        </p:nvGrpSpPr>
        <p:grpSpPr>
          <a:xfrm>
            <a:off x="206375" y="3135313"/>
            <a:ext cx="11762847" cy="3570287"/>
            <a:chOff x="206375" y="3135313"/>
            <a:chExt cx="11762847" cy="3570287"/>
          </a:xfrm>
        </p:grpSpPr>
        <p:sp>
          <p:nvSpPr>
            <p:cNvPr id="57" name="Text Box 19">
              <a:extLst>
                <a:ext uri="{FF2B5EF4-FFF2-40B4-BE49-F238E27FC236}">
                  <a16:creationId xmlns:a16="http://schemas.microsoft.com/office/drawing/2014/main" id="{68C0A6F6-143E-4717-B746-CFE8753CDA96}"/>
                </a:ext>
              </a:extLst>
            </p:cNvPr>
            <p:cNvSpPr txBox="1">
              <a:spLocks noChangeArrowheads="1"/>
            </p:cNvSpPr>
            <p:nvPr/>
          </p:nvSpPr>
          <p:spPr bwMode="auto">
            <a:xfrm>
              <a:off x="9993115" y="5533416"/>
              <a:ext cx="1859228" cy="830997"/>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400" b="1" dirty="0">
                  <a:solidFill>
                    <a:srgbClr val="00FF00"/>
                  </a:solidFill>
                  <a:latin typeface="+mn-lt"/>
                  <a:cs typeface="+mn-cs"/>
                </a:rPr>
                <a:t>PERFECT </a:t>
              </a:r>
            </a:p>
            <a:p>
              <a:pPr algn="ctr" eaLnBrk="1" fontAlgn="auto" hangingPunct="1">
                <a:spcBef>
                  <a:spcPts val="0"/>
                </a:spcBef>
                <a:spcAft>
                  <a:spcPts val="0"/>
                </a:spcAft>
                <a:defRPr/>
              </a:pPr>
              <a:r>
                <a:rPr lang="en-US" sz="2400" b="1" dirty="0">
                  <a:solidFill>
                    <a:srgbClr val="00FF00"/>
                  </a:solidFill>
                  <a:latin typeface="+mn-lt"/>
                  <a:cs typeface="+mn-cs"/>
                </a:rPr>
                <a:t>KNOWLEDGE</a:t>
              </a:r>
            </a:p>
          </p:txBody>
        </p:sp>
        <p:sp>
          <p:nvSpPr>
            <p:cNvPr id="58" name="Text Box 10">
              <a:extLst>
                <a:ext uri="{FF2B5EF4-FFF2-40B4-BE49-F238E27FC236}">
                  <a16:creationId xmlns:a16="http://schemas.microsoft.com/office/drawing/2014/main" id="{9BCF7EEB-F2D0-4E65-A394-165378DBD695}"/>
                </a:ext>
              </a:extLst>
            </p:cNvPr>
            <p:cNvSpPr txBox="1">
              <a:spLocks noChangeArrowheads="1"/>
            </p:cNvSpPr>
            <p:nvPr/>
          </p:nvSpPr>
          <p:spPr bwMode="auto">
            <a:xfrm>
              <a:off x="5876721" y="4572000"/>
              <a:ext cx="502061"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FFFF00"/>
                  </a:solidFill>
                  <a:latin typeface="+mn-lt"/>
                  <a:cs typeface="Arial" charset="0"/>
                </a:rPr>
                <a:t>0%</a:t>
              </a:r>
            </a:p>
          </p:txBody>
        </p:sp>
        <p:grpSp>
          <p:nvGrpSpPr>
            <p:cNvPr id="59" name="Group 4">
              <a:extLst>
                <a:ext uri="{FF2B5EF4-FFF2-40B4-BE49-F238E27FC236}">
                  <a16:creationId xmlns:a16="http://schemas.microsoft.com/office/drawing/2014/main" id="{47B76365-8F3D-4472-81F9-3358A2D62100}"/>
                </a:ext>
              </a:extLst>
            </p:cNvPr>
            <p:cNvGrpSpPr>
              <a:grpSpLocks/>
            </p:cNvGrpSpPr>
            <p:nvPr/>
          </p:nvGrpSpPr>
          <p:grpSpPr bwMode="auto">
            <a:xfrm>
              <a:off x="1269271" y="4876800"/>
              <a:ext cx="9684508" cy="685800"/>
              <a:chOff x="816" y="3456"/>
              <a:chExt cx="4320" cy="432"/>
            </a:xfrm>
          </p:grpSpPr>
          <p:sp>
            <p:nvSpPr>
              <p:cNvPr id="60" name="Rectangle 5">
                <a:extLst>
                  <a:ext uri="{FF2B5EF4-FFF2-40B4-BE49-F238E27FC236}">
                    <a16:creationId xmlns:a16="http://schemas.microsoft.com/office/drawing/2014/main" id="{E7F6E035-B025-4BE0-BC3E-E21F5B4353C1}"/>
                  </a:ext>
                </a:extLst>
              </p:cNvPr>
              <p:cNvSpPr>
                <a:spLocks noChangeArrowheads="1"/>
              </p:cNvSpPr>
              <p:nvPr/>
            </p:nvSpPr>
            <p:spPr bwMode="auto">
              <a:xfrm>
                <a:off x="2976" y="3552"/>
                <a:ext cx="2160" cy="240"/>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a:ln w="9525">
                <a:solidFill>
                  <a:schemeClr val="tx1"/>
                </a:solidFill>
                <a:miter lim="800000"/>
                <a:headEnd/>
                <a:tailEnd/>
              </a:ln>
            </p:spPr>
            <p:txBody>
              <a:bodyPr wrap="none" anchor="ctr"/>
              <a:lstStyle/>
              <a:p>
                <a:pPr eaLnBrk="1" hangingPunct="1">
                  <a:defRPr/>
                </a:pPr>
                <a:endParaRPr lang="en-US">
                  <a:solidFill>
                    <a:schemeClr val="bg1"/>
                  </a:solidFill>
                  <a:latin typeface="+mn-lt"/>
                  <a:cs typeface="Arial" charset="0"/>
                </a:endParaRPr>
              </a:p>
            </p:txBody>
          </p:sp>
          <p:sp>
            <p:nvSpPr>
              <p:cNvPr id="61" name="Rectangle 6">
                <a:extLst>
                  <a:ext uri="{FF2B5EF4-FFF2-40B4-BE49-F238E27FC236}">
                    <a16:creationId xmlns:a16="http://schemas.microsoft.com/office/drawing/2014/main" id="{90D07F8E-27C3-4E8F-B46E-9CB9B99C5E9D}"/>
                  </a:ext>
                </a:extLst>
              </p:cNvPr>
              <p:cNvSpPr>
                <a:spLocks noChangeArrowheads="1"/>
              </p:cNvSpPr>
              <p:nvPr/>
            </p:nvSpPr>
            <p:spPr bwMode="auto">
              <a:xfrm>
                <a:off x="816" y="3552"/>
                <a:ext cx="2160" cy="240"/>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0" scaled="1"/>
                <a:tileRect/>
              </a:gradFill>
              <a:ln w="9525">
                <a:solidFill>
                  <a:schemeClr val="tx1"/>
                </a:solidFill>
                <a:miter lim="800000"/>
                <a:headEnd/>
                <a:tailEnd/>
              </a:ln>
            </p:spPr>
            <p:txBody>
              <a:bodyPr wrap="none" anchor="ctr"/>
              <a:lstStyle/>
              <a:p>
                <a:pPr eaLnBrk="1" hangingPunct="1">
                  <a:defRPr/>
                </a:pPr>
                <a:endParaRPr lang="en-US">
                  <a:solidFill>
                    <a:schemeClr val="bg1"/>
                  </a:solidFill>
                  <a:latin typeface="+mn-lt"/>
                  <a:cs typeface="Arial" charset="0"/>
                </a:endParaRPr>
              </a:p>
            </p:txBody>
          </p:sp>
          <p:sp>
            <p:nvSpPr>
              <p:cNvPr id="62" name="Line 7">
                <a:extLst>
                  <a:ext uri="{FF2B5EF4-FFF2-40B4-BE49-F238E27FC236}">
                    <a16:creationId xmlns:a16="http://schemas.microsoft.com/office/drawing/2014/main" id="{B89B769E-704A-4124-BC30-887E35EFCA16}"/>
                  </a:ext>
                </a:extLst>
              </p:cNvPr>
              <p:cNvSpPr>
                <a:spLocks noChangeShapeType="1"/>
              </p:cNvSpPr>
              <p:nvPr/>
            </p:nvSpPr>
            <p:spPr bwMode="auto">
              <a:xfrm>
                <a:off x="816" y="3456"/>
                <a:ext cx="0" cy="432"/>
              </a:xfrm>
              <a:prstGeom prst="line">
                <a:avLst/>
              </a:prstGeom>
              <a:noFill/>
              <a:ln w="19050">
                <a:solidFill>
                  <a:schemeClr val="bg1"/>
                </a:solidFill>
                <a:round/>
                <a:headEnd/>
                <a:tailEnd/>
              </a:ln>
            </p:spPr>
            <p:txBody>
              <a:bodyPr/>
              <a:lstStyle/>
              <a:p>
                <a:pPr eaLnBrk="1" hangingPunct="1">
                  <a:defRPr/>
                </a:pPr>
                <a:endParaRPr lang="en-US">
                  <a:solidFill>
                    <a:schemeClr val="bg1"/>
                  </a:solidFill>
                  <a:latin typeface="+mn-lt"/>
                  <a:cs typeface="Arial" charset="0"/>
                </a:endParaRPr>
              </a:p>
            </p:txBody>
          </p:sp>
          <p:sp>
            <p:nvSpPr>
              <p:cNvPr id="63" name="Line 8">
                <a:extLst>
                  <a:ext uri="{FF2B5EF4-FFF2-40B4-BE49-F238E27FC236}">
                    <a16:creationId xmlns:a16="http://schemas.microsoft.com/office/drawing/2014/main" id="{64A08C05-E0CE-4C4D-902D-34142663958D}"/>
                  </a:ext>
                </a:extLst>
              </p:cNvPr>
              <p:cNvSpPr>
                <a:spLocks noChangeShapeType="1"/>
              </p:cNvSpPr>
              <p:nvPr/>
            </p:nvSpPr>
            <p:spPr bwMode="auto">
              <a:xfrm>
                <a:off x="2976" y="3456"/>
                <a:ext cx="0" cy="432"/>
              </a:xfrm>
              <a:prstGeom prst="line">
                <a:avLst/>
              </a:prstGeom>
              <a:noFill/>
              <a:ln w="19050">
                <a:solidFill>
                  <a:schemeClr val="bg1"/>
                </a:solidFill>
                <a:round/>
                <a:headEnd/>
                <a:tailEnd/>
              </a:ln>
            </p:spPr>
            <p:txBody>
              <a:bodyPr/>
              <a:lstStyle/>
              <a:p>
                <a:pPr eaLnBrk="1" hangingPunct="1">
                  <a:defRPr/>
                </a:pPr>
                <a:endParaRPr lang="en-US">
                  <a:solidFill>
                    <a:schemeClr val="bg1"/>
                  </a:solidFill>
                  <a:latin typeface="+mn-lt"/>
                  <a:cs typeface="Arial" charset="0"/>
                </a:endParaRPr>
              </a:p>
            </p:txBody>
          </p:sp>
          <p:sp>
            <p:nvSpPr>
              <p:cNvPr id="64" name="Line 9">
                <a:extLst>
                  <a:ext uri="{FF2B5EF4-FFF2-40B4-BE49-F238E27FC236}">
                    <a16:creationId xmlns:a16="http://schemas.microsoft.com/office/drawing/2014/main" id="{6BD2DFF8-D7A7-4CB1-9D31-2EFA757678E2}"/>
                  </a:ext>
                </a:extLst>
              </p:cNvPr>
              <p:cNvSpPr>
                <a:spLocks noChangeShapeType="1"/>
              </p:cNvSpPr>
              <p:nvPr/>
            </p:nvSpPr>
            <p:spPr bwMode="auto">
              <a:xfrm>
                <a:off x="5136" y="3456"/>
                <a:ext cx="0" cy="432"/>
              </a:xfrm>
              <a:prstGeom prst="line">
                <a:avLst/>
              </a:prstGeom>
              <a:noFill/>
              <a:ln w="19050">
                <a:solidFill>
                  <a:schemeClr val="bg1"/>
                </a:solidFill>
                <a:round/>
                <a:headEnd/>
                <a:tailEnd/>
              </a:ln>
            </p:spPr>
            <p:txBody>
              <a:bodyPr/>
              <a:lstStyle/>
              <a:p>
                <a:pPr eaLnBrk="1" hangingPunct="1">
                  <a:defRPr/>
                </a:pPr>
                <a:endParaRPr lang="en-US">
                  <a:solidFill>
                    <a:schemeClr val="bg1"/>
                  </a:solidFill>
                  <a:latin typeface="+mn-lt"/>
                  <a:cs typeface="Arial" charset="0"/>
                </a:endParaRPr>
              </a:p>
            </p:txBody>
          </p:sp>
        </p:grpSp>
        <p:sp>
          <p:nvSpPr>
            <p:cNvPr id="65" name="Text Box 11">
              <a:extLst>
                <a:ext uri="{FF2B5EF4-FFF2-40B4-BE49-F238E27FC236}">
                  <a16:creationId xmlns:a16="http://schemas.microsoft.com/office/drawing/2014/main" id="{2FE3A5FD-D019-4114-9000-700CB4E966E3}"/>
                </a:ext>
              </a:extLst>
            </p:cNvPr>
            <p:cNvSpPr txBox="1">
              <a:spLocks noChangeArrowheads="1"/>
            </p:cNvSpPr>
            <p:nvPr/>
          </p:nvSpPr>
          <p:spPr bwMode="auto">
            <a:xfrm>
              <a:off x="10213693" y="4512362"/>
              <a:ext cx="947696"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00FF00"/>
                  </a:solidFill>
                  <a:latin typeface="+mn-lt"/>
                  <a:cs typeface="Arial" charset="0"/>
                </a:rPr>
                <a:t>+ 100%</a:t>
              </a:r>
            </a:p>
          </p:txBody>
        </p:sp>
        <p:sp>
          <p:nvSpPr>
            <p:cNvPr id="66" name="Text Box 12">
              <a:extLst>
                <a:ext uri="{FF2B5EF4-FFF2-40B4-BE49-F238E27FC236}">
                  <a16:creationId xmlns:a16="http://schemas.microsoft.com/office/drawing/2014/main" id="{B21BC9C9-9616-4A6C-9354-649FC61BCF34}"/>
                </a:ext>
              </a:extLst>
            </p:cNvPr>
            <p:cNvSpPr txBox="1">
              <a:spLocks noChangeArrowheads="1"/>
            </p:cNvSpPr>
            <p:nvPr/>
          </p:nvSpPr>
          <p:spPr bwMode="auto">
            <a:xfrm>
              <a:off x="968759" y="4511722"/>
              <a:ext cx="898003"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FF0000"/>
                  </a:solidFill>
                  <a:latin typeface="+mn-lt"/>
                  <a:cs typeface="Arial" charset="0"/>
                </a:rPr>
                <a:t>- 100%</a:t>
              </a:r>
            </a:p>
          </p:txBody>
        </p:sp>
        <p:sp>
          <p:nvSpPr>
            <p:cNvPr id="67" name="Text Box 13">
              <a:extLst>
                <a:ext uri="{FF2B5EF4-FFF2-40B4-BE49-F238E27FC236}">
                  <a16:creationId xmlns:a16="http://schemas.microsoft.com/office/drawing/2014/main" id="{AF72BB79-D2F5-47AA-8E35-A681D82D0450}"/>
                </a:ext>
              </a:extLst>
            </p:cNvPr>
            <p:cNvSpPr txBox="1">
              <a:spLocks noChangeArrowheads="1"/>
            </p:cNvSpPr>
            <p:nvPr/>
          </p:nvSpPr>
          <p:spPr bwMode="auto">
            <a:xfrm>
              <a:off x="6521450" y="5029200"/>
              <a:ext cx="695325"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weak</a:t>
              </a:r>
            </a:p>
          </p:txBody>
        </p:sp>
        <p:sp>
          <p:nvSpPr>
            <p:cNvPr id="68" name="Text Box 14">
              <a:extLst>
                <a:ext uri="{FF2B5EF4-FFF2-40B4-BE49-F238E27FC236}">
                  <a16:creationId xmlns:a16="http://schemas.microsoft.com/office/drawing/2014/main" id="{4F16E825-DEE8-4090-B90D-54080308F81D}"/>
                </a:ext>
              </a:extLst>
            </p:cNvPr>
            <p:cNvSpPr txBox="1">
              <a:spLocks noChangeArrowheads="1"/>
            </p:cNvSpPr>
            <p:nvPr/>
          </p:nvSpPr>
          <p:spPr bwMode="auto">
            <a:xfrm>
              <a:off x="8151813" y="5029200"/>
              <a:ext cx="787400"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strong</a:t>
              </a:r>
            </a:p>
          </p:txBody>
        </p:sp>
        <p:sp>
          <p:nvSpPr>
            <p:cNvPr id="69" name="Text Box 15">
              <a:extLst>
                <a:ext uri="{FF2B5EF4-FFF2-40B4-BE49-F238E27FC236}">
                  <a16:creationId xmlns:a16="http://schemas.microsoft.com/office/drawing/2014/main" id="{0009275A-164B-4C89-BF88-C3F1DE283E86}"/>
                </a:ext>
              </a:extLst>
            </p:cNvPr>
            <p:cNvSpPr txBox="1">
              <a:spLocks noChangeArrowheads="1"/>
            </p:cNvSpPr>
            <p:nvPr/>
          </p:nvSpPr>
          <p:spPr bwMode="auto">
            <a:xfrm>
              <a:off x="5022850" y="5029200"/>
              <a:ext cx="746125"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weak </a:t>
              </a:r>
            </a:p>
          </p:txBody>
        </p:sp>
        <p:sp>
          <p:nvSpPr>
            <p:cNvPr id="70" name="Text Box 16">
              <a:extLst>
                <a:ext uri="{FF2B5EF4-FFF2-40B4-BE49-F238E27FC236}">
                  <a16:creationId xmlns:a16="http://schemas.microsoft.com/office/drawing/2014/main" id="{025934D7-5E2E-4E25-A1A5-2166339D8374}"/>
                </a:ext>
              </a:extLst>
            </p:cNvPr>
            <p:cNvSpPr txBox="1">
              <a:spLocks noChangeArrowheads="1"/>
            </p:cNvSpPr>
            <p:nvPr/>
          </p:nvSpPr>
          <p:spPr bwMode="auto">
            <a:xfrm>
              <a:off x="3351213" y="5029200"/>
              <a:ext cx="787400" cy="369887"/>
            </a:xfrm>
            <a:prstGeom prst="rect">
              <a:avLst/>
            </a:prstGeom>
            <a:noFill/>
            <a:ln w="9525">
              <a:noFill/>
              <a:miter lim="800000"/>
              <a:headEnd/>
              <a:tailEnd/>
            </a:ln>
          </p:spPr>
          <p:txBody>
            <a:bodyPr wrap="none">
              <a:spAutoFit/>
            </a:bodyPr>
            <a:lstStyle/>
            <a:p>
              <a:pPr algn="ctr" eaLnBrk="1" hangingPunct="1">
                <a:defRPr/>
              </a:pPr>
              <a:r>
                <a:rPr lang="en-US" b="1" dirty="0">
                  <a:latin typeface="+mn-lt"/>
                  <a:cs typeface="Arial" charset="0"/>
                </a:rPr>
                <a:t>strong</a:t>
              </a:r>
            </a:p>
          </p:txBody>
        </p:sp>
        <p:sp>
          <p:nvSpPr>
            <p:cNvPr id="71" name="Perfect Ignorance">
              <a:extLst>
                <a:ext uri="{FF2B5EF4-FFF2-40B4-BE49-F238E27FC236}">
                  <a16:creationId xmlns:a16="http://schemas.microsoft.com/office/drawing/2014/main" id="{688FC279-D079-4A90-8F0F-5BE241318A6E}"/>
                </a:ext>
              </a:extLst>
            </p:cNvPr>
            <p:cNvSpPr txBox="1">
              <a:spLocks noChangeArrowheads="1"/>
            </p:cNvSpPr>
            <p:nvPr/>
          </p:nvSpPr>
          <p:spPr bwMode="auto">
            <a:xfrm>
              <a:off x="5275506" y="5538405"/>
              <a:ext cx="1747594" cy="830997"/>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400" b="1" dirty="0">
                  <a:solidFill>
                    <a:srgbClr val="FFFF00"/>
                  </a:solidFill>
                  <a:latin typeface="+mn-lt"/>
                  <a:cs typeface="+mn-cs"/>
                </a:rPr>
                <a:t>PERFECT </a:t>
              </a:r>
            </a:p>
            <a:p>
              <a:pPr algn="ctr" eaLnBrk="1" fontAlgn="auto" hangingPunct="1">
                <a:spcBef>
                  <a:spcPts val="0"/>
                </a:spcBef>
                <a:spcAft>
                  <a:spcPts val="0"/>
                </a:spcAft>
                <a:defRPr/>
              </a:pPr>
              <a:r>
                <a:rPr lang="en-US" sz="2400" b="1" dirty="0">
                  <a:solidFill>
                    <a:srgbClr val="FFFF00"/>
                  </a:solidFill>
                  <a:latin typeface="+mn-lt"/>
                  <a:cs typeface="+mn-cs"/>
                </a:rPr>
                <a:t>IGNORANCE</a:t>
              </a:r>
            </a:p>
          </p:txBody>
        </p:sp>
        <p:sp>
          <p:nvSpPr>
            <p:cNvPr id="72" name="Rectangle 24">
              <a:extLst>
                <a:ext uri="{FF2B5EF4-FFF2-40B4-BE49-F238E27FC236}">
                  <a16:creationId xmlns:a16="http://schemas.microsoft.com/office/drawing/2014/main" id="{2074A726-C847-4718-BF0F-CD01F59A86EB}"/>
                </a:ext>
              </a:extLst>
            </p:cNvPr>
            <p:cNvSpPr>
              <a:spLocks noChangeArrowheads="1"/>
            </p:cNvSpPr>
            <p:nvPr/>
          </p:nvSpPr>
          <p:spPr bwMode="auto">
            <a:xfrm>
              <a:off x="206375" y="3135313"/>
              <a:ext cx="11762847" cy="3570287"/>
            </a:xfrm>
            <a:prstGeom prst="rect">
              <a:avLst/>
            </a:prstGeom>
            <a:noFill/>
            <a:ln w="28575">
              <a:solidFill>
                <a:schemeClr val="bg1"/>
              </a:solidFill>
              <a:miter lim="800000"/>
              <a:headEnd/>
              <a:tailEnd/>
            </a:ln>
          </p:spPr>
          <p:txBody>
            <a:bodyPr wrap="none" anchor="ctr"/>
            <a:lstStyle/>
            <a:p>
              <a:pPr eaLnBrk="1" hangingPunct="1">
                <a:defRPr/>
              </a:pPr>
              <a:endParaRPr lang="en-US" dirty="0">
                <a:solidFill>
                  <a:schemeClr val="bg1"/>
                </a:solidFill>
                <a:latin typeface="+mn-lt"/>
                <a:cs typeface="Arial" charset="0"/>
              </a:endParaRPr>
            </a:p>
          </p:txBody>
        </p:sp>
        <p:sp>
          <p:nvSpPr>
            <p:cNvPr id="73" name="TextBox 72">
              <a:extLst>
                <a:ext uri="{FF2B5EF4-FFF2-40B4-BE49-F238E27FC236}">
                  <a16:creationId xmlns:a16="http://schemas.microsoft.com/office/drawing/2014/main" id="{7883F581-8923-4EB6-8860-F9C32451C6BC}"/>
                </a:ext>
              </a:extLst>
            </p:cNvPr>
            <p:cNvSpPr txBox="1"/>
            <p:nvPr/>
          </p:nvSpPr>
          <p:spPr>
            <a:xfrm>
              <a:off x="5580063" y="6367462"/>
              <a:ext cx="1087437" cy="338138"/>
            </a:xfrm>
            <a:prstGeom prst="rect">
              <a:avLst/>
            </a:prstGeom>
            <a:noFill/>
          </p:spPr>
          <p:txBody>
            <a:bodyPr wrap="none">
              <a:spAutoFit/>
            </a:bodyPr>
            <a:lstStyle/>
            <a:p>
              <a:pPr algn="ctr" eaLnBrk="1" hangingPunct="1">
                <a:defRPr/>
              </a:pPr>
              <a:r>
                <a:rPr lang="en-US" sz="1600" b="1" dirty="0">
                  <a:solidFill>
                    <a:srgbClr val="FFFF00"/>
                  </a:solidFill>
                  <a:latin typeface="+mn-lt"/>
                </a:rPr>
                <a:t>Blind Faith</a:t>
              </a:r>
            </a:p>
          </p:txBody>
        </p:sp>
        <p:sp>
          <p:nvSpPr>
            <p:cNvPr id="76" name="Text Box 21">
              <a:extLst>
                <a:ext uri="{FF2B5EF4-FFF2-40B4-BE49-F238E27FC236}">
                  <a16:creationId xmlns:a16="http://schemas.microsoft.com/office/drawing/2014/main" id="{62BF17F1-C921-4C41-A6BA-A2E038920239}"/>
                </a:ext>
              </a:extLst>
            </p:cNvPr>
            <p:cNvSpPr txBox="1">
              <a:spLocks noChangeArrowheads="1"/>
            </p:cNvSpPr>
            <p:nvPr/>
          </p:nvSpPr>
          <p:spPr bwMode="auto">
            <a:xfrm>
              <a:off x="417922" y="5558135"/>
              <a:ext cx="1651414" cy="830997"/>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400" b="1" dirty="0">
                  <a:solidFill>
                    <a:srgbClr val="FF0000"/>
                  </a:solidFill>
                  <a:latin typeface="+mn-lt"/>
                  <a:cs typeface="+mn-cs"/>
                </a:rPr>
                <a:t>PERFECT </a:t>
              </a:r>
            </a:p>
            <a:p>
              <a:pPr algn="ctr" eaLnBrk="1" fontAlgn="auto" hangingPunct="1">
                <a:spcBef>
                  <a:spcPts val="0"/>
                </a:spcBef>
                <a:spcAft>
                  <a:spcPts val="0"/>
                </a:spcAft>
                <a:defRPr/>
              </a:pPr>
              <a:r>
                <a:rPr lang="en-US" sz="2400" b="1" dirty="0">
                  <a:solidFill>
                    <a:srgbClr val="FF0000"/>
                  </a:solidFill>
                  <a:latin typeface="+mn-lt"/>
                  <a:cs typeface="+mn-cs"/>
                </a:rPr>
                <a:t>ABSURDITY</a:t>
              </a:r>
            </a:p>
          </p:txBody>
        </p:sp>
        <p:sp>
          <p:nvSpPr>
            <p:cNvPr id="79" name="TextBox 78">
              <a:extLst>
                <a:ext uri="{FF2B5EF4-FFF2-40B4-BE49-F238E27FC236}">
                  <a16:creationId xmlns:a16="http://schemas.microsoft.com/office/drawing/2014/main" id="{E76938CA-7394-4E8C-A92C-24B664D57DD9}"/>
                </a:ext>
              </a:extLst>
            </p:cNvPr>
            <p:cNvSpPr txBox="1"/>
            <p:nvPr/>
          </p:nvSpPr>
          <p:spPr>
            <a:xfrm>
              <a:off x="8661367" y="5562600"/>
              <a:ext cx="1241622" cy="369332"/>
            </a:xfrm>
            <a:prstGeom prst="rect">
              <a:avLst/>
            </a:prstGeom>
            <a:noFill/>
          </p:spPr>
          <p:txBody>
            <a:bodyPr wrap="none">
              <a:spAutoFit/>
            </a:bodyPr>
            <a:lstStyle/>
            <a:p>
              <a:pPr eaLnBrk="1" hangingPunct="1">
                <a:defRPr/>
              </a:pPr>
              <a:r>
                <a:rPr lang="en-US" b="1" dirty="0">
                  <a:solidFill>
                    <a:srgbClr val="00FF00"/>
                  </a:solidFill>
                  <a:latin typeface="+mn-lt"/>
                </a:rPr>
                <a:t>Lawfulness</a:t>
              </a:r>
            </a:p>
          </p:txBody>
        </p:sp>
        <p:sp>
          <p:nvSpPr>
            <p:cNvPr id="80" name="Text Box 18">
              <a:extLst>
                <a:ext uri="{FF2B5EF4-FFF2-40B4-BE49-F238E27FC236}">
                  <a16:creationId xmlns:a16="http://schemas.microsoft.com/office/drawing/2014/main" id="{4FCB279E-FB1E-4532-82F5-59835BA92EEE}"/>
                </a:ext>
              </a:extLst>
            </p:cNvPr>
            <p:cNvSpPr txBox="1">
              <a:spLocks noChangeArrowheads="1"/>
            </p:cNvSpPr>
            <p:nvPr/>
          </p:nvSpPr>
          <p:spPr bwMode="auto">
            <a:xfrm>
              <a:off x="7240060" y="4538961"/>
              <a:ext cx="2362891" cy="400110"/>
            </a:xfrm>
            <a:prstGeom prst="rect">
              <a:avLst/>
            </a:prstGeom>
            <a:noFill/>
            <a:ln w="9525">
              <a:noFill/>
              <a:miter lim="800000"/>
              <a:headEnd/>
              <a:tailEnd/>
            </a:ln>
          </p:spPr>
          <p:txBody>
            <a:bodyPr wrap="none">
              <a:spAutoFit/>
            </a:bodyPr>
            <a:lstStyle/>
            <a:p>
              <a:pPr algn="ctr" eaLnBrk="1" hangingPunct="1">
                <a:defRPr/>
              </a:pPr>
              <a:r>
                <a:rPr lang="en-US" sz="2000" b="1" dirty="0">
                  <a:solidFill>
                    <a:srgbClr val="00FF00"/>
                  </a:solidFill>
                  <a:latin typeface="+mn-lt"/>
                </a:rPr>
                <a:t>Supporting Evidence</a:t>
              </a:r>
            </a:p>
          </p:txBody>
        </p:sp>
        <p:sp>
          <p:nvSpPr>
            <p:cNvPr id="81" name="Line 2">
              <a:extLst>
                <a:ext uri="{FF2B5EF4-FFF2-40B4-BE49-F238E27FC236}">
                  <a16:creationId xmlns:a16="http://schemas.microsoft.com/office/drawing/2014/main" id="{8D38D4A4-FAE9-4414-8564-C959A55D52F7}"/>
                </a:ext>
              </a:extLst>
            </p:cNvPr>
            <p:cNvSpPr>
              <a:spLocks noChangeShapeType="1"/>
            </p:cNvSpPr>
            <p:nvPr/>
          </p:nvSpPr>
          <p:spPr bwMode="auto">
            <a:xfrm flipH="1">
              <a:off x="7346951" y="5715000"/>
              <a:ext cx="1263649" cy="0"/>
            </a:xfrm>
            <a:prstGeom prst="line">
              <a:avLst/>
            </a:prstGeom>
            <a:noFill/>
            <a:ln w="76200">
              <a:solidFill>
                <a:srgbClr val="00FF00"/>
              </a:solidFill>
              <a:round/>
              <a:headEnd type="triangle" w="med" len="med"/>
              <a:tailEnd/>
            </a:ln>
          </p:spPr>
          <p:txBody>
            <a:bodyPr/>
            <a:lstStyle/>
            <a:p>
              <a:pPr eaLnBrk="1" hangingPunct="1">
                <a:defRPr/>
              </a:pPr>
              <a:endParaRPr lang="en-US" dirty="0">
                <a:latin typeface="+mn-lt"/>
              </a:endParaRPr>
            </a:p>
          </p:txBody>
        </p:sp>
        <p:sp>
          <p:nvSpPr>
            <p:cNvPr id="82" name="TextBox 81">
              <a:extLst>
                <a:ext uri="{FF2B5EF4-FFF2-40B4-BE49-F238E27FC236}">
                  <a16:creationId xmlns:a16="http://schemas.microsoft.com/office/drawing/2014/main" id="{C829AC2E-A12B-4858-AE23-A0E7E2CC84AA}"/>
                </a:ext>
              </a:extLst>
            </p:cNvPr>
            <p:cNvSpPr txBox="1"/>
            <p:nvPr/>
          </p:nvSpPr>
          <p:spPr>
            <a:xfrm>
              <a:off x="2324008" y="5562600"/>
              <a:ext cx="1238250" cy="369888"/>
            </a:xfrm>
            <a:prstGeom prst="rect">
              <a:avLst/>
            </a:prstGeom>
            <a:noFill/>
          </p:spPr>
          <p:txBody>
            <a:bodyPr wrap="none">
              <a:spAutoFit/>
            </a:bodyPr>
            <a:lstStyle/>
            <a:p>
              <a:pPr eaLnBrk="1" hangingPunct="1">
                <a:defRPr/>
              </a:pPr>
              <a:r>
                <a:rPr lang="en-US" b="1" dirty="0">
                  <a:solidFill>
                    <a:srgbClr val="FF0000"/>
                  </a:solidFill>
                  <a:latin typeface="+mn-lt"/>
                </a:rPr>
                <a:t>Willfulness</a:t>
              </a:r>
            </a:p>
          </p:txBody>
        </p:sp>
        <p:sp>
          <p:nvSpPr>
            <p:cNvPr id="83" name="Text Box 17">
              <a:extLst>
                <a:ext uri="{FF2B5EF4-FFF2-40B4-BE49-F238E27FC236}">
                  <a16:creationId xmlns:a16="http://schemas.microsoft.com/office/drawing/2014/main" id="{86F14EC0-4FF9-4421-950C-0782CA268422}"/>
                </a:ext>
              </a:extLst>
            </p:cNvPr>
            <p:cNvSpPr txBox="1">
              <a:spLocks noChangeArrowheads="1"/>
            </p:cNvSpPr>
            <p:nvPr/>
          </p:nvSpPr>
          <p:spPr bwMode="auto">
            <a:xfrm>
              <a:off x="2702781" y="4521242"/>
              <a:ext cx="2395913" cy="430887"/>
            </a:xfrm>
            <a:prstGeom prst="rect">
              <a:avLst/>
            </a:prstGeom>
            <a:noFill/>
            <a:ln w="9525">
              <a:noFill/>
              <a:miter lim="800000"/>
              <a:headEnd/>
              <a:tailEnd/>
            </a:ln>
          </p:spPr>
          <p:txBody>
            <a:bodyPr wrap="none">
              <a:spAutoFit/>
            </a:bodyPr>
            <a:lstStyle/>
            <a:p>
              <a:pPr algn="ctr" eaLnBrk="1" hangingPunct="1">
                <a:defRPr/>
              </a:pPr>
              <a:r>
                <a:rPr lang="en-US" sz="2200" b="1" dirty="0">
                  <a:solidFill>
                    <a:srgbClr val="FF0000"/>
                  </a:solidFill>
                  <a:latin typeface="+mn-lt"/>
                </a:rPr>
                <a:t>Opposing Evidence</a:t>
              </a:r>
            </a:p>
          </p:txBody>
        </p:sp>
        <p:sp>
          <p:nvSpPr>
            <p:cNvPr id="84" name="Line 3">
              <a:extLst>
                <a:ext uri="{FF2B5EF4-FFF2-40B4-BE49-F238E27FC236}">
                  <a16:creationId xmlns:a16="http://schemas.microsoft.com/office/drawing/2014/main" id="{131FA5AC-247A-4E3F-855B-C282E8596C1E}"/>
                </a:ext>
              </a:extLst>
            </p:cNvPr>
            <p:cNvSpPr>
              <a:spLocks noChangeShapeType="1"/>
            </p:cNvSpPr>
            <p:nvPr/>
          </p:nvSpPr>
          <p:spPr bwMode="auto">
            <a:xfrm>
              <a:off x="3657600" y="5730607"/>
              <a:ext cx="1263649" cy="1"/>
            </a:xfrm>
            <a:prstGeom prst="line">
              <a:avLst/>
            </a:prstGeom>
            <a:noFill/>
            <a:ln w="76200">
              <a:solidFill>
                <a:srgbClr val="FF0000"/>
              </a:solidFill>
              <a:round/>
              <a:headEnd type="triangle" w="med" len="med"/>
              <a:tailEnd/>
            </a:ln>
          </p:spPr>
          <p:txBody>
            <a:bodyPr/>
            <a:lstStyle/>
            <a:p>
              <a:pPr eaLnBrk="1" hangingPunct="1">
                <a:defRPr/>
              </a:pPr>
              <a:endParaRPr lang="en-US" dirty="0">
                <a:latin typeface="+mn-lt"/>
              </a:endParaRPr>
            </a:p>
          </p:txBody>
        </p:sp>
        <p:sp>
          <p:nvSpPr>
            <p:cNvPr id="87" name="TextBox 86">
              <a:extLst>
                <a:ext uri="{FF2B5EF4-FFF2-40B4-BE49-F238E27FC236}">
                  <a16:creationId xmlns:a16="http://schemas.microsoft.com/office/drawing/2014/main" id="{EB2CC220-86D9-4CA0-8AAE-B47562061C0E}"/>
                </a:ext>
              </a:extLst>
            </p:cNvPr>
            <p:cNvSpPr txBox="1"/>
            <p:nvPr/>
          </p:nvSpPr>
          <p:spPr>
            <a:xfrm>
              <a:off x="10350077" y="6307292"/>
              <a:ext cx="1358513" cy="338554"/>
            </a:xfrm>
            <a:prstGeom prst="rect">
              <a:avLst/>
            </a:prstGeom>
            <a:noFill/>
          </p:spPr>
          <p:txBody>
            <a:bodyPr wrap="none">
              <a:spAutoFit/>
            </a:bodyPr>
            <a:lstStyle/>
            <a:p>
              <a:pPr algn="ctr" eaLnBrk="1" hangingPunct="1">
                <a:defRPr/>
              </a:pPr>
              <a:r>
                <a:rPr lang="en-US" sz="1600" b="1" dirty="0">
                  <a:solidFill>
                    <a:srgbClr val="00FF00"/>
                  </a:solidFill>
                  <a:latin typeface="+mn-lt"/>
                </a:rPr>
                <a:t>Rational Faith</a:t>
              </a:r>
            </a:p>
          </p:txBody>
        </p:sp>
        <p:sp>
          <p:nvSpPr>
            <p:cNvPr id="88" name="TextBox 87">
              <a:extLst>
                <a:ext uri="{FF2B5EF4-FFF2-40B4-BE49-F238E27FC236}">
                  <a16:creationId xmlns:a16="http://schemas.microsoft.com/office/drawing/2014/main" id="{5A2B10C0-156A-4C7A-9FE9-187D7D3CAA26}"/>
                </a:ext>
              </a:extLst>
            </p:cNvPr>
            <p:cNvSpPr txBox="1"/>
            <p:nvPr/>
          </p:nvSpPr>
          <p:spPr>
            <a:xfrm>
              <a:off x="523691" y="6325848"/>
              <a:ext cx="1212961" cy="338554"/>
            </a:xfrm>
            <a:prstGeom prst="rect">
              <a:avLst/>
            </a:prstGeom>
            <a:noFill/>
          </p:spPr>
          <p:txBody>
            <a:bodyPr wrap="none">
              <a:spAutoFit/>
            </a:bodyPr>
            <a:lstStyle/>
            <a:p>
              <a:pPr algn="ctr" eaLnBrk="1" hangingPunct="1">
                <a:defRPr/>
              </a:pPr>
              <a:r>
                <a:rPr lang="en-US" sz="1600" b="1" dirty="0">
                  <a:solidFill>
                    <a:srgbClr val="FF0000"/>
                  </a:solidFill>
                  <a:latin typeface="+mn-lt"/>
                </a:rPr>
                <a:t>Willful Faith</a:t>
              </a:r>
            </a:p>
          </p:txBody>
        </p:sp>
      </p:grpSp>
      <p:sp>
        <p:nvSpPr>
          <p:cNvPr id="89" name="TextBox 83">
            <a:extLst>
              <a:ext uri="{FF2B5EF4-FFF2-40B4-BE49-F238E27FC236}">
                <a16:creationId xmlns:a16="http://schemas.microsoft.com/office/drawing/2014/main" id="{51F8BD1A-ED29-4A49-89EE-0A317D53A353}"/>
              </a:ext>
            </a:extLst>
          </p:cNvPr>
          <p:cNvSpPr txBox="1">
            <a:spLocks noChangeArrowheads="1"/>
          </p:cNvSpPr>
          <p:nvPr/>
        </p:nvSpPr>
        <p:spPr bwMode="auto">
          <a:xfrm>
            <a:off x="598740" y="3136184"/>
            <a:ext cx="2915222" cy="707886"/>
          </a:xfrm>
          <a:prstGeom prst="rect">
            <a:avLst/>
          </a:prstGeom>
          <a:noFill/>
          <a:ln w="9525">
            <a:noFill/>
            <a:miter lim="800000"/>
            <a:headEnd/>
            <a:tailEnd/>
          </a:ln>
        </p:spPr>
        <p:txBody>
          <a:bodyPr wrap="none">
            <a:spAutoFit/>
          </a:bodyPr>
          <a:lstStyle/>
          <a:p>
            <a:pPr algn="ctr" eaLnBrk="1" hangingPunct="1">
              <a:defRPr/>
            </a:pPr>
            <a:r>
              <a:rPr lang="en-US" sz="2000" b="1" dirty="0">
                <a:solidFill>
                  <a:srgbClr val="FF0000"/>
                </a:solidFill>
                <a:latin typeface="+mn-lt"/>
                <a:cs typeface="Arial" charset="0"/>
              </a:rPr>
              <a:t>COUPLE C</a:t>
            </a:r>
          </a:p>
          <a:p>
            <a:pPr algn="ctr" eaLnBrk="1" hangingPunct="1">
              <a:defRPr/>
            </a:pPr>
            <a:r>
              <a:rPr lang="en-US" sz="2000" b="1" dirty="0">
                <a:solidFill>
                  <a:srgbClr val="FF0000"/>
                </a:solidFill>
                <a:latin typeface="+mn-lt"/>
                <a:cs typeface="Arial" charset="0"/>
              </a:rPr>
              <a:t>Look and Leap Into Traffic</a:t>
            </a:r>
          </a:p>
        </p:txBody>
      </p:sp>
      <p:sp>
        <p:nvSpPr>
          <p:cNvPr id="91" name="TextBox 83">
            <a:extLst>
              <a:ext uri="{FF2B5EF4-FFF2-40B4-BE49-F238E27FC236}">
                <a16:creationId xmlns:a16="http://schemas.microsoft.com/office/drawing/2014/main" id="{9A8CEBF9-1634-44E3-A546-EBA0CBB9F155}"/>
              </a:ext>
            </a:extLst>
          </p:cNvPr>
          <p:cNvSpPr txBox="1">
            <a:spLocks noChangeArrowheads="1"/>
          </p:cNvSpPr>
          <p:nvPr/>
        </p:nvSpPr>
        <p:spPr bwMode="auto">
          <a:xfrm>
            <a:off x="5090142" y="3089954"/>
            <a:ext cx="2150974" cy="707886"/>
          </a:xfrm>
          <a:prstGeom prst="rect">
            <a:avLst/>
          </a:prstGeom>
          <a:noFill/>
          <a:ln w="9525">
            <a:noFill/>
            <a:miter lim="800000"/>
            <a:headEnd/>
            <a:tailEnd/>
          </a:ln>
        </p:spPr>
        <p:txBody>
          <a:bodyPr wrap="none">
            <a:spAutoFit/>
          </a:bodyPr>
          <a:lstStyle/>
          <a:p>
            <a:pPr algn="ctr" eaLnBrk="1" hangingPunct="1">
              <a:defRPr/>
            </a:pPr>
            <a:r>
              <a:rPr lang="en-US" sz="2000" b="1" dirty="0">
                <a:solidFill>
                  <a:srgbClr val="FF0000"/>
                </a:solidFill>
                <a:latin typeface="+mn-lt"/>
                <a:cs typeface="Arial" charset="0"/>
              </a:rPr>
              <a:t>COUPLE B</a:t>
            </a:r>
          </a:p>
          <a:p>
            <a:pPr algn="ctr" eaLnBrk="1" hangingPunct="1">
              <a:defRPr/>
            </a:pPr>
            <a:r>
              <a:rPr lang="en-US" sz="2000" b="1" dirty="0">
                <a:solidFill>
                  <a:srgbClr val="FF0000"/>
                </a:solidFill>
                <a:latin typeface="+mn-lt"/>
                <a:cs typeface="Arial" charset="0"/>
              </a:rPr>
              <a:t>Leap of Blind Faith</a:t>
            </a:r>
          </a:p>
        </p:txBody>
      </p:sp>
      <p:sp>
        <p:nvSpPr>
          <p:cNvPr id="94" name="TextBox 83">
            <a:extLst>
              <a:ext uri="{FF2B5EF4-FFF2-40B4-BE49-F238E27FC236}">
                <a16:creationId xmlns:a16="http://schemas.microsoft.com/office/drawing/2014/main" id="{A770501E-A4B0-4ECD-9702-337B67B3A7E9}"/>
              </a:ext>
            </a:extLst>
          </p:cNvPr>
          <p:cNvSpPr txBox="1">
            <a:spLocks noChangeArrowheads="1"/>
          </p:cNvSpPr>
          <p:nvPr/>
        </p:nvSpPr>
        <p:spPr bwMode="auto">
          <a:xfrm>
            <a:off x="9432560" y="3199291"/>
            <a:ext cx="2589363" cy="707886"/>
          </a:xfrm>
          <a:prstGeom prst="rect">
            <a:avLst/>
          </a:prstGeom>
          <a:noFill/>
          <a:ln w="9525">
            <a:noFill/>
            <a:miter lim="800000"/>
            <a:headEnd/>
            <a:tailEnd/>
          </a:ln>
        </p:spPr>
        <p:txBody>
          <a:bodyPr wrap="none">
            <a:spAutoFit/>
          </a:bodyPr>
          <a:lstStyle/>
          <a:p>
            <a:pPr algn="ctr" eaLnBrk="1" hangingPunct="1">
              <a:defRPr/>
            </a:pPr>
            <a:r>
              <a:rPr lang="en-US" sz="2000" b="1" dirty="0">
                <a:solidFill>
                  <a:srgbClr val="00FF00"/>
                </a:solidFill>
                <a:latin typeface="+mn-lt"/>
                <a:cs typeface="Arial" charset="0"/>
              </a:rPr>
              <a:t>COUPLE A</a:t>
            </a:r>
          </a:p>
          <a:p>
            <a:pPr algn="ctr" eaLnBrk="1" hangingPunct="1">
              <a:defRPr/>
            </a:pPr>
            <a:r>
              <a:rPr lang="en-US" sz="2000" b="1" dirty="0">
                <a:solidFill>
                  <a:srgbClr val="00FF00"/>
                </a:solidFill>
                <a:latin typeface="+mn-lt"/>
                <a:cs typeface="Arial" charset="0"/>
              </a:rPr>
              <a:t>Look Before They Leap</a:t>
            </a:r>
          </a:p>
        </p:txBody>
      </p:sp>
      <p:cxnSp>
        <p:nvCxnSpPr>
          <p:cNvPr id="95" name="Straight Arrow Connector 94">
            <a:extLst>
              <a:ext uri="{FF2B5EF4-FFF2-40B4-BE49-F238E27FC236}">
                <a16:creationId xmlns:a16="http://schemas.microsoft.com/office/drawing/2014/main" id="{CA84BB5F-D2D1-43CD-A2C2-087CA4836EF1}"/>
              </a:ext>
            </a:extLst>
          </p:cNvPr>
          <p:cNvCxnSpPr>
            <a:cxnSpLocks/>
          </p:cNvCxnSpPr>
          <p:nvPr/>
        </p:nvCxnSpPr>
        <p:spPr bwMode="auto">
          <a:xfrm>
            <a:off x="10820400" y="3951896"/>
            <a:ext cx="0" cy="559826"/>
          </a:xfrm>
          <a:prstGeom prst="straightConnector1">
            <a:avLst/>
          </a:prstGeom>
          <a:ln w="57150">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9765AAE6-6DC8-48FE-B00F-205F98A6222E}"/>
              </a:ext>
            </a:extLst>
          </p:cNvPr>
          <p:cNvCxnSpPr>
            <a:cxnSpLocks/>
          </p:cNvCxnSpPr>
          <p:nvPr/>
        </p:nvCxnSpPr>
        <p:spPr bwMode="auto">
          <a:xfrm>
            <a:off x="1371600" y="3951896"/>
            <a:ext cx="0" cy="559826"/>
          </a:xfrm>
          <a:prstGeom prst="straightConnector1">
            <a:avLst/>
          </a:prstGeom>
          <a:ln w="57150">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8268261A-D9A0-4636-B71C-B6A727EA87A0}"/>
              </a:ext>
            </a:extLst>
          </p:cNvPr>
          <p:cNvCxnSpPr>
            <a:cxnSpLocks/>
          </p:cNvCxnSpPr>
          <p:nvPr/>
        </p:nvCxnSpPr>
        <p:spPr bwMode="auto">
          <a:xfrm>
            <a:off x="6096000" y="3962400"/>
            <a:ext cx="0" cy="559826"/>
          </a:xfrm>
          <a:prstGeom prst="straightConnector1">
            <a:avLst/>
          </a:prstGeom>
          <a:ln w="57150">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043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7" grpId="0"/>
      <p:bldP spid="89" grpId="0"/>
      <p:bldP spid="91" grpId="0"/>
      <p:bldP spid="9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A989108-4173-4A4E-85B5-E8E3EB771E30}"/>
              </a:ext>
            </a:extLst>
          </p:cNvPr>
          <p:cNvSpPr>
            <a:spLocks noGrp="1"/>
          </p:cNvSpPr>
          <p:nvPr>
            <p:ph type="ftr" sz="quarter" idx="11"/>
          </p:nvPr>
        </p:nvSpPr>
        <p:spPr/>
        <p:txBody>
          <a:bodyPr/>
          <a:lstStyle/>
          <a:p>
            <a:r>
              <a:rPr lang="en-US"/>
              <a:t>©ChristianEternalism.org</a:t>
            </a:r>
            <a:endParaRPr lang="en-US" dirty="0"/>
          </a:p>
        </p:txBody>
      </p:sp>
      <p:sp>
        <p:nvSpPr>
          <p:cNvPr id="10" name="Slide Number Placeholder 4">
            <a:extLst>
              <a:ext uri="{FF2B5EF4-FFF2-40B4-BE49-F238E27FC236}">
                <a16:creationId xmlns:a16="http://schemas.microsoft.com/office/drawing/2014/main" id="{917FCC3A-BB43-431C-B394-2DC4FF9DE8E2}"/>
              </a:ext>
            </a:extLst>
          </p:cNvPr>
          <p:cNvSpPr>
            <a:spLocks noGrp="1"/>
          </p:cNvSpPr>
          <p:nvPr>
            <p:ph type="sldNum" sz="quarter" idx="12"/>
          </p:nvPr>
        </p:nvSpPr>
        <p:spPr>
          <a:xfrm>
            <a:off x="11811000" y="6626994"/>
            <a:ext cx="381000" cy="231006"/>
          </a:xfrm>
        </p:spPr>
        <p:txBody>
          <a:bodyPr/>
          <a:lstStyle/>
          <a:p>
            <a:pPr algn="ctr"/>
            <a:fld id="{7FA21F2F-D5C3-444E-B31F-8BDB819DBF53}" type="slidenum">
              <a:rPr lang="en-US" smtClean="0"/>
              <a:pPr algn="ctr"/>
              <a:t>9</a:t>
            </a:fld>
            <a:endParaRPr lang="en-US" dirty="0"/>
          </a:p>
        </p:txBody>
      </p:sp>
      <p:sp>
        <p:nvSpPr>
          <p:cNvPr id="8" name="Text Box 17">
            <a:extLst>
              <a:ext uri="{FF2B5EF4-FFF2-40B4-BE49-F238E27FC236}">
                <a16:creationId xmlns:a16="http://schemas.microsoft.com/office/drawing/2014/main" id="{3D7F6ED2-1E3B-4D4D-96CA-7E5D6F6F5312}"/>
              </a:ext>
            </a:extLst>
          </p:cNvPr>
          <p:cNvSpPr txBox="1">
            <a:spLocks noChangeArrowheads="1"/>
          </p:cNvSpPr>
          <p:nvPr/>
        </p:nvSpPr>
        <p:spPr bwMode="auto">
          <a:xfrm>
            <a:off x="0" y="0"/>
            <a:ext cx="1219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400" b="1" dirty="0">
                <a:solidFill>
                  <a:srgbClr val="FFFF00"/>
                </a:solidFill>
              </a:rPr>
              <a:t>What about “Leaps of Faith”?</a:t>
            </a:r>
          </a:p>
        </p:txBody>
      </p:sp>
      <p:grpSp>
        <p:nvGrpSpPr>
          <p:cNvPr id="9" name="Group 78">
            <a:extLst>
              <a:ext uri="{FF2B5EF4-FFF2-40B4-BE49-F238E27FC236}">
                <a16:creationId xmlns:a16="http://schemas.microsoft.com/office/drawing/2014/main" id="{F128566E-C5B1-494A-B1E0-F272329060F0}"/>
              </a:ext>
            </a:extLst>
          </p:cNvPr>
          <p:cNvGrpSpPr>
            <a:grpSpLocks/>
          </p:cNvGrpSpPr>
          <p:nvPr/>
        </p:nvGrpSpPr>
        <p:grpSpPr bwMode="auto">
          <a:xfrm>
            <a:off x="1851784" y="3429670"/>
            <a:ext cx="1234316" cy="1160496"/>
            <a:chOff x="1148688" y="4648200"/>
            <a:chExt cx="1752600" cy="1752600"/>
          </a:xfrm>
        </p:grpSpPr>
        <p:sp>
          <p:nvSpPr>
            <p:cNvPr id="11" name="Oval 129">
              <a:extLst>
                <a:ext uri="{FF2B5EF4-FFF2-40B4-BE49-F238E27FC236}">
                  <a16:creationId xmlns:a16="http://schemas.microsoft.com/office/drawing/2014/main" id="{EE71C474-EA87-45B5-B82B-286ED8CD956B}"/>
                </a:ext>
              </a:extLst>
            </p:cNvPr>
            <p:cNvSpPr>
              <a:spLocks noChangeArrowheads="1"/>
            </p:cNvSpPr>
            <p:nvPr/>
          </p:nvSpPr>
          <p:spPr bwMode="auto">
            <a:xfrm>
              <a:off x="1148688" y="4648200"/>
              <a:ext cx="1752600" cy="1752600"/>
            </a:xfrm>
            <a:prstGeom prst="ellipse">
              <a:avLst/>
            </a:prstGeom>
            <a:solidFill>
              <a:schemeClr val="bg1"/>
            </a:solidFill>
            <a:ln w="57150">
              <a:solidFill>
                <a:srgbClr val="FF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solidFill>
                  <a:schemeClr val="bg1"/>
                </a:solidFill>
              </a:endParaRPr>
            </a:p>
          </p:txBody>
        </p:sp>
        <p:grpSp>
          <p:nvGrpSpPr>
            <p:cNvPr id="12" name="Group 33">
              <a:extLst>
                <a:ext uri="{FF2B5EF4-FFF2-40B4-BE49-F238E27FC236}">
                  <a16:creationId xmlns:a16="http://schemas.microsoft.com/office/drawing/2014/main" id="{A339BFFA-0FDF-442E-8A64-78AFC2044F44}"/>
                </a:ext>
              </a:extLst>
            </p:cNvPr>
            <p:cNvGrpSpPr>
              <a:grpSpLocks/>
            </p:cNvGrpSpPr>
            <p:nvPr/>
          </p:nvGrpSpPr>
          <p:grpSpPr bwMode="auto">
            <a:xfrm>
              <a:off x="1458597" y="4908550"/>
              <a:ext cx="1124848" cy="1254985"/>
              <a:chOff x="1783561" y="4114800"/>
              <a:chExt cx="1124848" cy="1253701"/>
            </a:xfrm>
          </p:grpSpPr>
          <p:sp>
            <p:nvSpPr>
              <p:cNvPr id="13" name="Text Box 16">
                <a:extLst>
                  <a:ext uri="{FF2B5EF4-FFF2-40B4-BE49-F238E27FC236}">
                    <a16:creationId xmlns:a16="http://schemas.microsoft.com/office/drawing/2014/main" id="{85F2277E-38D3-4860-BD6D-8BB74FE1F9F9}"/>
                  </a:ext>
                </a:extLst>
              </p:cNvPr>
              <p:cNvSpPr txBox="1">
                <a:spLocks noChangeArrowheads="1"/>
              </p:cNvSpPr>
              <p:nvPr/>
            </p:nvSpPr>
            <p:spPr bwMode="auto">
              <a:xfrm>
                <a:off x="1783561" y="4114800"/>
                <a:ext cx="1124848" cy="125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a:t>Look</a:t>
                </a:r>
              </a:p>
              <a:p>
                <a:pPr algn="ctr" eaLnBrk="1" hangingPunct="1">
                  <a:spcBef>
                    <a:spcPct val="0"/>
                  </a:spcBef>
                  <a:buFontTx/>
                  <a:buNone/>
                </a:pPr>
                <a:r>
                  <a:rPr lang="en-US" altLang="en-US" sz="2400" b="1" dirty="0"/>
                  <a:t>Leap</a:t>
                </a:r>
              </a:p>
            </p:txBody>
          </p:sp>
          <p:sp>
            <p:nvSpPr>
              <p:cNvPr id="14" name="Line 17">
                <a:extLst>
                  <a:ext uri="{FF2B5EF4-FFF2-40B4-BE49-F238E27FC236}">
                    <a16:creationId xmlns:a16="http://schemas.microsoft.com/office/drawing/2014/main" id="{C682AE3B-3AAF-4662-89E8-27B9804B8D4F}"/>
                  </a:ext>
                </a:extLst>
              </p:cNvPr>
              <p:cNvSpPr>
                <a:spLocks noChangeShapeType="1"/>
              </p:cNvSpPr>
              <p:nvPr/>
            </p:nvSpPr>
            <p:spPr bwMode="auto">
              <a:xfrm>
                <a:off x="1900690" y="4695230"/>
                <a:ext cx="83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5" name="Group 14">
            <a:extLst>
              <a:ext uri="{FF2B5EF4-FFF2-40B4-BE49-F238E27FC236}">
                <a16:creationId xmlns:a16="http://schemas.microsoft.com/office/drawing/2014/main" id="{0ABA42A3-063F-4CC7-99E9-FF3D166B5A16}"/>
              </a:ext>
            </a:extLst>
          </p:cNvPr>
          <p:cNvGrpSpPr/>
          <p:nvPr/>
        </p:nvGrpSpPr>
        <p:grpSpPr>
          <a:xfrm>
            <a:off x="9311764" y="3352800"/>
            <a:ext cx="1280036" cy="1267984"/>
            <a:chOff x="6221413" y="4949825"/>
            <a:chExt cx="1752600" cy="1752600"/>
          </a:xfrm>
        </p:grpSpPr>
        <p:sp>
          <p:nvSpPr>
            <p:cNvPr id="16" name="Oval 129">
              <a:extLst>
                <a:ext uri="{FF2B5EF4-FFF2-40B4-BE49-F238E27FC236}">
                  <a16:creationId xmlns:a16="http://schemas.microsoft.com/office/drawing/2014/main" id="{0F6C05AA-5587-416A-8515-9B0E8C5AB125}"/>
                </a:ext>
              </a:extLst>
            </p:cNvPr>
            <p:cNvSpPr>
              <a:spLocks noChangeArrowheads="1"/>
            </p:cNvSpPr>
            <p:nvPr/>
          </p:nvSpPr>
          <p:spPr bwMode="auto">
            <a:xfrm>
              <a:off x="6221413" y="4949825"/>
              <a:ext cx="1752600" cy="1752600"/>
            </a:xfrm>
            <a:prstGeom prst="ellipse">
              <a:avLst/>
            </a:prstGeom>
            <a:solidFill>
              <a:schemeClr val="bg1"/>
            </a:solidFill>
            <a:ln w="57150">
              <a:solidFill>
                <a:srgbClr val="FF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solidFill>
                  <a:schemeClr val="bg1"/>
                </a:solidFill>
              </a:endParaRPr>
            </a:p>
          </p:txBody>
        </p:sp>
        <p:grpSp>
          <p:nvGrpSpPr>
            <p:cNvPr id="17" name="Group 16">
              <a:extLst>
                <a:ext uri="{FF2B5EF4-FFF2-40B4-BE49-F238E27FC236}">
                  <a16:creationId xmlns:a16="http://schemas.microsoft.com/office/drawing/2014/main" id="{5814A96E-FA38-49E8-8A8C-DB4A510AE11B}"/>
                </a:ext>
              </a:extLst>
            </p:cNvPr>
            <p:cNvGrpSpPr/>
            <p:nvPr/>
          </p:nvGrpSpPr>
          <p:grpSpPr>
            <a:xfrm>
              <a:off x="6633606" y="5274533"/>
              <a:ext cx="979609" cy="1046033"/>
              <a:chOff x="6633606" y="5274533"/>
              <a:chExt cx="979609" cy="1046033"/>
            </a:xfrm>
          </p:grpSpPr>
          <p:sp>
            <p:nvSpPr>
              <p:cNvPr id="18" name="Text Box 13">
                <a:extLst>
                  <a:ext uri="{FF2B5EF4-FFF2-40B4-BE49-F238E27FC236}">
                    <a16:creationId xmlns:a16="http://schemas.microsoft.com/office/drawing/2014/main" id="{2C567B68-B466-4F74-B80E-2DF228AF241D}"/>
                  </a:ext>
                </a:extLst>
              </p:cNvPr>
              <p:cNvSpPr txBox="1">
                <a:spLocks noChangeArrowheads="1"/>
              </p:cNvSpPr>
              <p:nvPr/>
            </p:nvSpPr>
            <p:spPr bwMode="auto">
              <a:xfrm>
                <a:off x="6633606" y="5274533"/>
                <a:ext cx="979609" cy="1046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a:t>Leap</a:t>
                </a:r>
              </a:p>
              <a:p>
                <a:pPr algn="ctr" eaLnBrk="1" hangingPunct="1">
                  <a:spcBef>
                    <a:spcPct val="0"/>
                  </a:spcBef>
                  <a:buFontTx/>
                  <a:buNone/>
                </a:pPr>
                <a:r>
                  <a:rPr lang="en-US" altLang="en-US" sz="2400" b="1" dirty="0"/>
                  <a:t>Look</a:t>
                </a:r>
              </a:p>
            </p:txBody>
          </p:sp>
          <p:sp>
            <p:nvSpPr>
              <p:cNvPr id="19" name="Line 14">
                <a:extLst>
                  <a:ext uri="{FF2B5EF4-FFF2-40B4-BE49-F238E27FC236}">
                    <a16:creationId xmlns:a16="http://schemas.microsoft.com/office/drawing/2014/main" id="{6A01175D-FBCA-424F-96BE-291F97404A99}"/>
                  </a:ext>
                </a:extLst>
              </p:cNvPr>
              <p:cNvSpPr>
                <a:spLocks noChangeShapeType="1"/>
              </p:cNvSpPr>
              <p:nvPr/>
            </p:nvSpPr>
            <p:spPr bwMode="auto">
              <a:xfrm>
                <a:off x="6673850" y="5797550"/>
                <a:ext cx="8366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20" name="Rectangle 19">
            <a:extLst>
              <a:ext uri="{FF2B5EF4-FFF2-40B4-BE49-F238E27FC236}">
                <a16:creationId xmlns:a16="http://schemas.microsoft.com/office/drawing/2014/main" id="{5D8E3585-5691-4565-B055-D40000E2D35E}"/>
              </a:ext>
            </a:extLst>
          </p:cNvPr>
          <p:cNvSpPr/>
          <p:nvPr/>
        </p:nvSpPr>
        <p:spPr>
          <a:xfrm>
            <a:off x="228600" y="685800"/>
            <a:ext cx="11696700" cy="2677656"/>
          </a:xfrm>
          <a:prstGeom prst="rect">
            <a:avLst/>
          </a:prstGeom>
        </p:spPr>
        <p:txBody>
          <a:bodyPr wrap="square">
            <a:spAutoFit/>
          </a:bodyPr>
          <a:lstStyle/>
          <a:p>
            <a:r>
              <a:rPr lang="en-US" sz="2400" b="1" dirty="0">
                <a:solidFill>
                  <a:srgbClr val="00FF00"/>
                </a:solidFill>
                <a:latin typeface="+mn-lt"/>
              </a:rPr>
              <a:t>Elder Boyd K. Packer: </a:t>
            </a:r>
            <a:r>
              <a:rPr lang="en-US" sz="2400" dirty="0">
                <a:solidFill>
                  <a:schemeClr val="bg1"/>
                </a:solidFill>
                <a:latin typeface="+mn-lt"/>
              </a:rPr>
              <a:t>“I returned to Elder Lee and told him that I saw no way to move in the direction I was counseled to go. He said, ‘The trouble with you is you want to see the end from the beginning.’ I replied that I would like to see at least a step or two ahead. Then came the lesson of a lifetime: </a:t>
            </a:r>
            <a:r>
              <a:rPr lang="en-US" sz="2400" dirty="0">
                <a:solidFill>
                  <a:srgbClr val="FFFF00"/>
                </a:solidFill>
                <a:latin typeface="+mn-lt"/>
              </a:rPr>
              <a:t>‘You must learn to walk to the edge of the light, and then a few steps into the darkness; then the light will appear and show the way before you.’ </a:t>
            </a:r>
            <a:r>
              <a:rPr lang="en-US" sz="2400" dirty="0">
                <a:solidFill>
                  <a:schemeClr val="bg1"/>
                </a:solidFill>
                <a:latin typeface="+mn-lt"/>
              </a:rPr>
              <a:t>Then he quoted these 18 words from the Book of Mormon: ‘Dispute not because ye see not, for ye receive no witness until after the trial of your faith’ (Ether 12:6).” </a:t>
            </a:r>
            <a:r>
              <a:rPr lang="en-US" sz="1600" dirty="0">
                <a:solidFill>
                  <a:schemeClr val="bg1"/>
                </a:solidFill>
                <a:latin typeface="+mn-lt"/>
              </a:rPr>
              <a:t>(Ensign Aug 2013 “Move Forward in Faith”)</a:t>
            </a:r>
          </a:p>
        </p:txBody>
      </p:sp>
      <p:sp>
        <p:nvSpPr>
          <p:cNvPr id="21" name="Text Box 17">
            <a:extLst>
              <a:ext uri="{FF2B5EF4-FFF2-40B4-BE49-F238E27FC236}">
                <a16:creationId xmlns:a16="http://schemas.microsoft.com/office/drawing/2014/main" id="{AC039907-0F2E-4ED8-A19A-DA6D823E0BBC}"/>
              </a:ext>
            </a:extLst>
          </p:cNvPr>
          <p:cNvSpPr txBox="1">
            <a:spLocks noChangeArrowheads="1"/>
          </p:cNvSpPr>
          <p:nvPr/>
        </p:nvSpPr>
        <p:spPr bwMode="auto">
          <a:xfrm>
            <a:off x="3360420" y="3610907"/>
            <a:ext cx="59283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dirty="0">
                <a:solidFill>
                  <a:srgbClr val="FFFF00"/>
                </a:solidFill>
              </a:rPr>
              <a:t>Which has Primacy: Look or Leap?</a:t>
            </a:r>
          </a:p>
        </p:txBody>
      </p:sp>
      <p:pic>
        <p:nvPicPr>
          <p:cNvPr id="3" name="Picture 2">
            <a:extLst>
              <a:ext uri="{FF2B5EF4-FFF2-40B4-BE49-F238E27FC236}">
                <a16:creationId xmlns:a16="http://schemas.microsoft.com/office/drawing/2014/main" id="{28BA9416-16EB-4D1B-91EC-02B21E05F5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957" y="4195682"/>
            <a:ext cx="5345286" cy="2513472"/>
          </a:xfrm>
          <a:prstGeom prst="rect">
            <a:avLst/>
          </a:prstGeom>
        </p:spPr>
      </p:pic>
    </p:spTree>
    <p:extLst>
      <p:ext uri="{BB962C8B-B14F-4D97-AF65-F5344CB8AC3E}">
        <p14:creationId xmlns:p14="http://schemas.microsoft.com/office/powerpoint/2010/main" val="59143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3ef5274-90b8-4b3f-8a76-b4c36a43e904}" enabled="1" method="Privileged" siteId="{61e6eeb3-5fd7-4aaa-ae3c-61e8deb09b79}" removed="0"/>
</clbl:labelList>
</file>

<file path=docProps/app.xml><?xml version="1.0" encoding="utf-8"?>
<Properties xmlns="http://schemas.openxmlformats.org/officeDocument/2006/extended-properties" xmlns:vt="http://schemas.openxmlformats.org/officeDocument/2006/docPropsVTypes">
  <TotalTime>15939</TotalTime>
  <Words>1494</Words>
  <Application>Microsoft Office PowerPoint</Application>
  <PresentationFormat>Widescreen</PresentationFormat>
  <Paragraphs>158</Paragraphs>
  <Slides>10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Dale Eaton</cp:lastModifiedBy>
  <cp:revision>1211</cp:revision>
  <dcterms:created xsi:type="dcterms:W3CDTF">2010-04-18T05:26:50Z</dcterms:created>
  <dcterms:modified xsi:type="dcterms:W3CDTF">2022-12-28T00:18:27Z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c3d3d8-6bdc-485e-b6f2-a0ac58658b4a_Enabled">
    <vt:lpwstr>True</vt:lpwstr>
  </property>
  <property fmtid="{D5CDD505-2E9C-101B-9397-08002B2CF9AE}" pid="3" name="MSIP_Label_bdc3d3d8-6bdc-485e-b6f2-a0ac58658b4a_SiteId">
    <vt:lpwstr>61e6eeb3-5fd7-4aaa-ae3c-61e8deb09b79</vt:lpwstr>
  </property>
  <property fmtid="{D5CDD505-2E9C-101B-9397-08002B2CF9AE}" pid="4" name="MSIP_Label_bdc3d3d8-6bdc-485e-b6f2-a0ac58658b4a_Owner">
    <vt:lpwstr>deaton@ldschurch.org</vt:lpwstr>
  </property>
  <property fmtid="{D5CDD505-2E9C-101B-9397-08002B2CF9AE}" pid="5" name="MSIP_Label_bdc3d3d8-6bdc-485e-b6f2-a0ac58658b4a_SetDate">
    <vt:lpwstr>2018-09-29T15:01:30.2848605Z</vt:lpwstr>
  </property>
  <property fmtid="{D5CDD505-2E9C-101B-9397-08002B2CF9AE}" pid="6" name="MSIP_Label_bdc3d3d8-6bdc-485e-b6f2-a0ac58658b4a_Name">
    <vt:lpwstr>Internal Use</vt:lpwstr>
  </property>
  <property fmtid="{D5CDD505-2E9C-101B-9397-08002B2CF9AE}" pid="7" name="MSIP_Label_bdc3d3d8-6bdc-485e-b6f2-a0ac58658b4a_Application">
    <vt:lpwstr>Microsoft Azure Information Protection</vt:lpwstr>
  </property>
  <property fmtid="{D5CDD505-2E9C-101B-9397-08002B2CF9AE}" pid="8" name="MSIP_Label_bdc3d3d8-6bdc-485e-b6f2-a0ac58658b4a_Extended_MSFT_Method">
    <vt:lpwstr>Automatic</vt:lpwstr>
  </property>
  <property fmtid="{D5CDD505-2E9C-101B-9397-08002B2CF9AE}" pid="9" name="MSIP_Label_03ef5274-90b8-4b3f-8a76-b4c36a43e904_Enabled">
    <vt:lpwstr>True</vt:lpwstr>
  </property>
  <property fmtid="{D5CDD505-2E9C-101B-9397-08002B2CF9AE}" pid="10" name="MSIP_Label_03ef5274-90b8-4b3f-8a76-b4c36a43e904_SiteId">
    <vt:lpwstr>61e6eeb3-5fd7-4aaa-ae3c-61e8deb09b79</vt:lpwstr>
  </property>
  <property fmtid="{D5CDD505-2E9C-101B-9397-08002B2CF9AE}" pid="11" name="MSIP_Label_03ef5274-90b8-4b3f-8a76-b4c36a43e904_Owner">
    <vt:lpwstr>deaton@ldschurch.org</vt:lpwstr>
  </property>
  <property fmtid="{D5CDD505-2E9C-101B-9397-08002B2CF9AE}" pid="12" name="MSIP_Label_03ef5274-90b8-4b3f-8a76-b4c36a43e904_SetDate">
    <vt:lpwstr>2018-09-29T15:01:30.2848605Z</vt:lpwstr>
  </property>
  <property fmtid="{D5CDD505-2E9C-101B-9397-08002B2CF9AE}" pid="13" name="MSIP_Label_03ef5274-90b8-4b3f-8a76-b4c36a43e904_Name">
    <vt:lpwstr>Not Encrypted</vt:lpwstr>
  </property>
  <property fmtid="{D5CDD505-2E9C-101B-9397-08002B2CF9AE}" pid="14" name="MSIP_Label_03ef5274-90b8-4b3f-8a76-b4c36a43e904_Application">
    <vt:lpwstr>Microsoft Azure Information Protection</vt:lpwstr>
  </property>
  <property fmtid="{D5CDD505-2E9C-101B-9397-08002B2CF9AE}" pid="15" name="MSIP_Label_03ef5274-90b8-4b3f-8a76-b4c36a43e904_Parent">
    <vt:lpwstr>bdc3d3d8-6bdc-485e-b6f2-a0ac58658b4a</vt:lpwstr>
  </property>
  <property fmtid="{D5CDD505-2E9C-101B-9397-08002B2CF9AE}" pid="16" name="MSIP_Label_03ef5274-90b8-4b3f-8a76-b4c36a43e904_Extended_MSFT_Method">
    <vt:lpwstr>Automatic</vt:lpwstr>
  </property>
  <property fmtid="{D5CDD505-2E9C-101B-9397-08002B2CF9AE}" pid="17" name="Classification">
    <vt:lpwstr>Internal Use Not Encrypted</vt:lpwstr>
  </property>
</Properties>
</file>