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899" r:id="rId2"/>
    <p:sldId id="927" r:id="rId3"/>
    <p:sldId id="926" r:id="rId4"/>
    <p:sldId id="931" r:id="rId5"/>
    <p:sldId id="914" r:id="rId6"/>
    <p:sldId id="932" r:id="rId7"/>
    <p:sldId id="935" r:id="rId8"/>
    <p:sldId id="933" r:id="rId9"/>
    <p:sldId id="936" r:id="rId10"/>
    <p:sldId id="930" r:id="rId11"/>
    <p:sldId id="938" r:id="rId12"/>
    <p:sldId id="939" r:id="rId13"/>
    <p:sldId id="940" r:id="rId14"/>
    <p:sldId id="941" r:id="rId15"/>
    <p:sldId id="942" r:id="rId16"/>
    <p:sldId id="943" r:id="rId17"/>
    <p:sldId id="937" r:id="rId18"/>
    <p:sldId id="267"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93867" autoAdjust="0"/>
  </p:normalViewPr>
  <p:slideViewPr>
    <p:cSldViewPr>
      <p:cViewPr varScale="1">
        <p:scale>
          <a:sx n="110" d="100"/>
          <a:sy n="110" d="100"/>
        </p:scale>
        <p:origin x="378" y="96"/>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6</a:t>
            </a:fld>
            <a:endParaRPr lang="en-US" altLang="en-US"/>
          </a:p>
        </p:txBody>
      </p:sp>
    </p:spTree>
    <p:extLst>
      <p:ext uri="{BB962C8B-B14F-4D97-AF65-F5344CB8AC3E}">
        <p14:creationId xmlns:p14="http://schemas.microsoft.com/office/powerpoint/2010/main" val="2105391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16</a:t>
            </a:fld>
            <a:endParaRPr lang="en-US" altLang="en-US"/>
          </a:p>
        </p:txBody>
      </p:sp>
    </p:spTree>
    <p:extLst>
      <p:ext uri="{BB962C8B-B14F-4D97-AF65-F5344CB8AC3E}">
        <p14:creationId xmlns:p14="http://schemas.microsoft.com/office/powerpoint/2010/main" val="140022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17</a:t>
            </a:fld>
            <a:endParaRPr lang="en-US" altLang="en-US"/>
          </a:p>
        </p:txBody>
      </p:sp>
    </p:spTree>
    <p:extLst>
      <p:ext uri="{BB962C8B-B14F-4D97-AF65-F5344CB8AC3E}">
        <p14:creationId xmlns:p14="http://schemas.microsoft.com/office/powerpoint/2010/main" val="177140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7</a:t>
            </a:fld>
            <a:endParaRPr lang="en-US" altLang="en-US"/>
          </a:p>
        </p:txBody>
      </p:sp>
    </p:spTree>
    <p:extLst>
      <p:ext uri="{BB962C8B-B14F-4D97-AF65-F5344CB8AC3E}">
        <p14:creationId xmlns:p14="http://schemas.microsoft.com/office/powerpoint/2010/main" val="54296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8</a:t>
            </a:fld>
            <a:endParaRPr lang="en-US" altLang="en-US"/>
          </a:p>
        </p:txBody>
      </p:sp>
    </p:spTree>
    <p:extLst>
      <p:ext uri="{BB962C8B-B14F-4D97-AF65-F5344CB8AC3E}">
        <p14:creationId xmlns:p14="http://schemas.microsoft.com/office/powerpoint/2010/main" val="154461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9</a:t>
            </a:fld>
            <a:endParaRPr lang="en-US" altLang="en-US"/>
          </a:p>
        </p:txBody>
      </p:sp>
    </p:spTree>
    <p:extLst>
      <p:ext uri="{BB962C8B-B14F-4D97-AF65-F5344CB8AC3E}">
        <p14:creationId xmlns:p14="http://schemas.microsoft.com/office/powerpoint/2010/main" val="152281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10</a:t>
            </a:fld>
            <a:endParaRPr lang="en-US" altLang="en-US"/>
          </a:p>
        </p:txBody>
      </p:sp>
    </p:spTree>
    <p:extLst>
      <p:ext uri="{BB962C8B-B14F-4D97-AF65-F5344CB8AC3E}">
        <p14:creationId xmlns:p14="http://schemas.microsoft.com/office/powerpoint/2010/main" val="55216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11</a:t>
            </a:fld>
            <a:endParaRPr lang="en-US" altLang="en-US"/>
          </a:p>
        </p:txBody>
      </p:sp>
    </p:spTree>
    <p:extLst>
      <p:ext uri="{BB962C8B-B14F-4D97-AF65-F5344CB8AC3E}">
        <p14:creationId xmlns:p14="http://schemas.microsoft.com/office/powerpoint/2010/main" val="123273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12</a:t>
            </a:fld>
            <a:endParaRPr lang="en-US" altLang="en-US"/>
          </a:p>
        </p:txBody>
      </p:sp>
    </p:spTree>
    <p:extLst>
      <p:ext uri="{BB962C8B-B14F-4D97-AF65-F5344CB8AC3E}">
        <p14:creationId xmlns:p14="http://schemas.microsoft.com/office/powerpoint/2010/main" val="331041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13</a:t>
            </a:fld>
            <a:endParaRPr lang="en-US" altLang="en-US"/>
          </a:p>
        </p:txBody>
      </p:sp>
    </p:spTree>
    <p:extLst>
      <p:ext uri="{BB962C8B-B14F-4D97-AF65-F5344CB8AC3E}">
        <p14:creationId xmlns:p14="http://schemas.microsoft.com/office/powerpoint/2010/main" val="233934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14</a:t>
            </a:fld>
            <a:endParaRPr lang="en-US" altLang="en-US"/>
          </a:p>
        </p:txBody>
      </p:sp>
    </p:spTree>
    <p:extLst>
      <p:ext uri="{BB962C8B-B14F-4D97-AF65-F5344CB8AC3E}">
        <p14:creationId xmlns:p14="http://schemas.microsoft.com/office/powerpoint/2010/main" val="311680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10608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Epistemology</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3.em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hyperlink" Target="http://upload.wikimedia.org/wikipedia/commons/1/1c/Homer_British_Museum.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6.png"/><Relationship Id="rId4" Type="http://schemas.openxmlformats.org/officeDocument/2006/relationships/image" Target="../media/image12.emf"/><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6.png"/><Relationship Id="rId4" Type="http://schemas.openxmlformats.org/officeDocument/2006/relationships/image" Target="../media/image12.emf"/><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16</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17: Truth Attacked</a:t>
            </a:r>
          </a:p>
          <a:p>
            <a:pPr eaLnBrk="1" hangingPunct="1">
              <a:spcBef>
                <a:spcPct val="0"/>
              </a:spcBef>
              <a:buNone/>
            </a:pPr>
            <a:r>
              <a:rPr lang="en-US" altLang="en-US" sz="4000" dirty="0">
                <a:solidFill>
                  <a:srgbClr val="FFFF00"/>
                </a:solidFill>
              </a:rPr>
              <a:t>Chapter 18: Fallacies</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Epistemology</a:t>
            </a: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5" name="Text Box 3">
            <a:extLst>
              <a:ext uri="{FF2B5EF4-FFF2-40B4-BE49-F238E27FC236}">
                <a16:creationId xmlns:a16="http://schemas.microsoft.com/office/drawing/2014/main" id="{36469987-DB93-462E-BE1E-B4327D2DB0C1}"/>
              </a:ext>
            </a:extLst>
          </p:cNvPr>
          <p:cNvSpPr txBox="1">
            <a:spLocks noChangeArrowheads="1"/>
          </p:cNvSpPr>
          <p:nvPr/>
        </p:nvSpPr>
        <p:spPr bwMode="auto">
          <a:xfrm>
            <a:off x="1066800" y="7203"/>
            <a:ext cx="1112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dirty="0">
                <a:solidFill>
                  <a:srgbClr val="FF0000"/>
                </a:solidFill>
              </a:rPr>
              <a:t>Fallacies: </a:t>
            </a:r>
            <a:r>
              <a:rPr lang="en-US" altLang="en-US" sz="2800" dirty="0">
                <a:solidFill>
                  <a:srgbClr val="FF0000"/>
                </a:solidFill>
              </a:rPr>
              <a:t>Emotionalism, Irrationalism  …  Appeal to Emotions</a:t>
            </a:r>
          </a:p>
        </p:txBody>
      </p:sp>
      <p:sp>
        <p:nvSpPr>
          <p:cNvPr id="7" name="Text Box 2">
            <a:extLst>
              <a:ext uri="{FF2B5EF4-FFF2-40B4-BE49-F238E27FC236}">
                <a16:creationId xmlns:a16="http://schemas.microsoft.com/office/drawing/2014/main" id="{5E9A0E98-530C-4E97-9FD3-C43171F38CDD}"/>
              </a:ext>
            </a:extLst>
          </p:cNvPr>
          <p:cNvSpPr txBox="1">
            <a:spLocks noChangeArrowheads="1"/>
          </p:cNvSpPr>
          <p:nvPr/>
        </p:nvSpPr>
        <p:spPr bwMode="auto">
          <a:xfrm>
            <a:off x="2438399" y="6527470"/>
            <a:ext cx="7696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00FF00"/>
                </a:solidFill>
              </a:rPr>
              <a:t>D&amp;C 93:24 </a:t>
            </a:r>
            <a:r>
              <a:rPr lang="en-US" altLang="en-US" sz="1400" b="1" dirty="0">
                <a:solidFill>
                  <a:schemeClr val="bg1"/>
                </a:solidFill>
              </a:rPr>
              <a:t>“And truth is knowledge of things as they are, and as they were, and as they are to come.”</a:t>
            </a:r>
          </a:p>
        </p:txBody>
      </p:sp>
      <p:sp>
        <p:nvSpPr>
          <p:cNvPr id="25" name="Rectangle 24">
            <a:extLst>
              <a:ext uri="{FF2B5EF4-FFF2-40B4-BE49-F238E27FC236}">
                <a16:creationId xmlns:a16="http://schemas.microsoft.com/office/drawing/2014/main" id="{6E748EB5-9EE1-47B6-9526-B353AE85E8D7}"/>
              </a:ext>
            </a:extLst>
          </p:cNvPr>
          <p:cNvSpPr/>
          <p:nvPr/>
        </p:nvSpPr>
        <p:spPr bwMode="auto">
          <a:xfrm>
            <a:off x="291281" y="881062"/>
            <a:ext cx="8305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2" name="Rectangle 31">
            <a:extLst>
              <a:ext uri="{FF2B5EF4-FFF2-40B4-BE49-F238E27FC236}">
                <a16:creationId xmlns:a16="http://schemas.microsoft.com/office/drawing/2014/main" id="{FA60081C-4A98-4DD1-893B-92D1B29EC480}"/>
              </a:ext>
            </a:extLst>
          </p:cNvPr>
          <p:cNvSpPr/>
          <p:nvPr/>
        </p:nvSpPr>
        <p:spPr bwMode="auto">
          <a:xfrm>
            <a:off x="6425381" y="958850"/>
            <a:ext cx="1638300" cy="103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8" name="TextBox 24">
            <a:extLst>
              <a:ext uri="{FF2B5EF4-FFF2-40B4-BE49-F238E27FC236}">
                <a16:creationId xmlns:a16="http://schemas.microsoft.com/office/drawing/2014/main" id="{202F3340-79AC-4C1D-8170-C77897F36AD0}"/>
              </a:ext>
            </a:extLst>
          </p:cNvPr>
          <p:cNvSpPr txBox="1">
            <a:spLocks noChangeArrowheads="1"/>
          </p:cNvSpPr>
          <p:nvPr/>
        </p:nvSpPr>
        <p:spPr bwMode="auto">
          <a:xfrm>
            <a:off x="6629400" y="2286000"/>
            <a:ext cx="188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Rational Faculty</a:t>
            </a:r>
          </a:p>
        </p:txBody>
      </p:sp>
      <p:grpSp>
        <p:nvGrpSpPr>
          <p:cNvPr id="52" name="Group 51">
            <a:extLst>
              <a:ext uri="{FF2B5EF4-FFF2-40B4-BE49-F238E27FC236}">
                <a16:creationId xmlns:a16="http://schemas.microsoft.com/office/drawing/2014/main" id="{E0C956EA-1B97-4C8D-9D03-42AABE271FFD}"/>
              </a:ext>
            </a:extLst>
          </p:cNvPr>
          <p:cNvGrpSpPr/>
          <p:nvPr/>
        </p:nvGrpSpPr>
        <p:grpSpPr>
          <a:xfrm>
            <a:off x="373421" y="956988"/>
            <a:ext cx="1379880" cy="1592534"/>
            <a:chOff x="501240" y="3123926"/>
            <a:chExt cx="1379880" cy="1368826"/>
          </a:xfrm>
        </p:grpSpPr>
        <p:sp>
          <p:nvSpPr>
            <p:cNvPr id="29" name="Rectangle 28">
              <a:extLst>
                <a:ext uri="{FF2B5EF4-FFF2-40B4-BE49-F238E27FC236}">
                  <a16:creationId xmlns:a16="http://schemas.microsoft.com/office/drawing/2014/main" id="{89E8DCB0-AAE6-4E34-98DE-E997B5EC3D1A}"/>
                </a:ext>
              </a:extLst>
            </p:cNvPr>
            <p:cNvSpPr/>
            <p:nvPr/>
          </p:nvSpPr>
          <p:spPr bwMode="auto">
            <a:xfrm>
              <a:off x="509520" y="3123926"/>
              <a:ext cx="1371600" cy="13688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0" name="Flowchart: Process 29">
              <a:extLst>
                <a:ext uri="{FF2B5EF4-FFF2-40B4-BE49-F238E27FC236}">
                  <a16:creationId xmlns:a16="http://schemas.microsoft.com/office/drawing/2014/main" id="{CF02E345-06D6-4775-A7D1-77FDA58520EA}"/>
                </a:ext>
              </a:extLst>
            </p:cNvPr>
            <p:cNvSpPr/>
            <p:nvPr/>
          </p:nvSpPr>
          <p:spPr bwMode="auto">
            <a:xfrm>
              <a:off x="501240" y="3123926"/>
              <a:ext cx="1371600" cy="1368826"/>
            </a:xfrm>
            <a:prstGeom prst="flowChart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grpSp>
      <p:sp>
        <p:nvSpPr>
          <p:cNvPr id="35" name="TextBox 34">
            <a:extLst>
              <a:ext uri="{FF2B5EF4-FFF2-40B4-BE49-F238E27FC236}">
                <a16:creationId xmlns:a16="http://schemas.microsoft.com/office/drawing/2014/main" id="{930C0F66-3D20-40A0-8CDA-C7B90B9ACCEB}"/>
              </a:ext>
            </a:extLst>
          </p:cNvPr>
          <p:cNvSpPr txBox="1">
            <a:spLocks noChangeArrowheads="1"/>
          </p:cNvSpPr>
          <p:nvPr/>
        </p:nvSpPr>
        <p:spPr bwMode="auto">
          <a:xfrm>
            <a:off x="305501" y="4338935"/>
            <a:ext cx="9982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400" b="1" dirty="0">
                <a:solidFill>
                  <a:srgbClr val="FFFF00"/>
                </a:solidFill>
              </a:rPr>
              <a:t>Star Wars: </a:t>
            </a:r>
            <a:r>
              <a:rPr lang="en-US" altLang="en-US" sz="2400" dirty="0">
                <a:solidFill>
                  <a:srgbClr val="FF0000"/>
                </a:solidFill>
              </a:rPr>
              <a:t>“Luke … let go … follow your feelings.” </a:t>
            </a:r>
          </a:p>
        </p:txBody>
      </p:sp>
      <p:sp>
        <p:nvSpPr>
          <p:cNvPr id="36" name="TextBox 35">
            <a:extLst>
              <a:ext uri="{FF2B5EF4-FFF2-40B4-BE49-F238E27FC236}">
                <a16:creationId xmlns:a16="http://schemas.microsoft.com/office/drawing/2014/main" id="{31A78108-6E30-4685-93EF-96AF6A1F67F0}"/>
              </a:ext>
            </a:extLst>
          </p:cNvPr>
          <p:cNvSpPr txBox="1">
            <a:spLocks noChangeArrowheads="1"/>
          </p:cNvSpPr>
          <p:nvPr/>
        </p:nvSpPr>
        <p:spPr bwMode="auto">
          <a:xfrm>
            <a:off x="1557558" y="2802077"/>
            <a:ext cx="1064919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dirty="0">
                <a:solidFill>
                  <a:schemeClr val="bg1"/>
                </a:solidFill>
              </a:rPr>
              <a:t>Giving the emotional faculty primacy over the rational faculty.  Personal feelings take over all five branches of philosophy and become the standard by which we judge: </a:t>
            </a:r>
          </a:p>
          <a:p>
            <a:pPr eaLnBrk="1" hangingPunct="1">
              <a:spcBef>
                <a:spcPct val="0"/>
              </a:spcBef>
              <a:buFontTx/>
              <a:buNone/>
            </a:pPr>
            <a:r>
              <a:rPr lang="en-US" altLang="en-US" sz="2200" dirty="0">
                <a:solidFill>
                  <a:srgbClr val="FF0000"/>
                </a:solidFill>
              </a:rPr>
              <a:t>(1) </a:t>
            </a:r>
            <a:r>
              <a:rPr lang="en-US" altLang="en-US" sz="2200" dirty="0">
                <a:solidFill>
                  <a:schemeClr val="bg1"/>
                </a:solidFill>
              </a:rPr>
              <a:t>real or unreal; </a:t>
            </a:r>
            <a:r>
              <a:rPr lang="en-US" altLang="en-US" sz="2200" dirty="0">
                <a:solidFill>
                  <a:srgbClr val="FF0000"/>
                </a:solidFill>
              </a:rPr>
              <a:t>(2) </a:t>
            </a:r>
            <a:r>
              <a:rPr lang="en-US" altLang="en-US" sz="2200" dirty="0">
                <a:solidFill>
                  <a:schemeClr val="bg1"/>
                </a:solidFill>
              </a:rPr>
              <a:t>true or false; </a:t>
            </a:r>
            <a:r>
              <a:rPr lang="en-US" altLang="en-US" sz="2200" dirty="0">
                <a:solidFill>
                  <a:srgbClr val="FF0000"/>
                </a:solidFill>
              </a:rPr>
              <a:t>(3) </a:t>
            </a:r>
            <a:r>
              <a:rPr lang="en-US" altLang="en-US" sz="2200" dirty="0">
                <a:solidFill>
                  <a:schemeClr val="bg1"/>
                </a:solidFill>
              </a:rPr>
              <a:t>good or evil; </a:t>
            </a:r>
            <a:r>
              <a:rPr lang="en-US" altLang="en-US" sz="2200" dirty="0">
                <a:solidFill>
                  <a:srgbClr val="FF0000"/>
                </a:solidFill>
              </a:rPr>
              <a:t>(4) </a:t>
            </a:r>
            <a:r>
              <a:rPr lang="en-US" altLang="en-US" sz="2200" dirty="0">
                <a:solidFill>
                  <a:schemeClr val="bg1"/>
                </a:solidFill>
              </a:rPr>
              <a:t>just or unjust  </a:t>
            </a:r>
            <a:r>
              <a:rPr lang="en-US" altLang="en-US" sz="2200" dirty="0">
                <a:solidFill>
                  <a:srgbClr val="FF0000"/>
                </a:solidFill>
              </a:rPr>
              <a:t>(5) </a:t>
            </a:r>
            <a:r>
              <a:rPr lang="en-US" altLang="en-US" sz="2200" dirty="0">
                <a:solidFill>
                  <a:schemeClr val="bg1"/>
                </a:solidFill>
              </a:rPr>
              <a:t>beautiful or ugly</a:t>
            </a:r>
          </a:p>
        </p:txBody>
      </p:sp>
      <p:sp>
        <p:nvSpPr>
          <p:cNvPr id="42" name="Text Box 24">
            <a:extLst>
              <a:ext uri="{FF2B5EF4-FFF2-40B4-BE49-F238E27FC236}">
                <a16:creationId xmlns:a16="http://schemas.microsoft.com/office/drawing/2014/main" id="{F9BFD61E-46C0-43E6-AEA4-E0EFE8FCC50B}"/>
              </a:ext>
            </a:extLst>
          </p:cNvPr>
          <p:cNvSpPr txBox="1">
            <a:spLocks noChangeArrowheads="1"/>
          </p:cNvSpPr>
          <p:nvPr/>
        </p:nvSpPr>
        <p:spPr bwMode="auto">
          <a:xfrm>
            <a:off x="9010317" y="1273471"/>
            <a:ext cx="28382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rPr>
              <a:t>Conformity with Feelings</a:t>
            </a:r>
          </a:p>
          <a:p>
            <a:pPr algn="ctr" eaLnBrk="1" hangingPunct="1">
              <a:spcBef>
                <a:spcPct val="0"/>
              </a:spcBef>
              <a:buFontTx/>
              <a:buNone/>
            </a:pPr>
            <a:r>
              <a:rPr lang="en-US" altLang="en-US" sz="2400" b="1" dirty="0">
                <a:solidFill>
                  <a:srgbClr val="FF0000"/>
                </a:solidFill>
              </a:rPr>
              <a:t>WILLFULNESS</a:t>
            </a:r>
          </a:p>
          <a:p>
            <a:pPr algn="ctr" eaLnBrk="1" hangingPunct="1">
              <a:spcBef>
                <a:spcPct val="0"/>
              </a:spcBef>
              <a:buNone/>
            </a:pPr>
            <a:r>
              <a:rPr lang="en-US" altLang="en-US" sz="2000" b="1" dirty="0">
                <a:solidFill>
                  <a:srgbClr val="FF0000"/>
                </a:solidFill>
              </a:rPr>
              <a:t>Subjective Standard</a:t>
            </a:r>
          </a:p>
        </p:txBody>
      </p:sp>
      <p:pic>
        <p:nvPicPr>
          <p:cNvPr id="44" name="Picture 24">
            <a:extLst>
              <a:ext uri="{FF2B5EF4-FFF2-40B4-BE49-F238E27FC236}">
                <a16:creationId xmlns:a16="http://schemas.microsoft.com/office/drawing/2014/main" id="{FE617152-DC7B-4318-A707-765EA6197F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731" y="1066800"/>
            <a:ext cx="1416050" cy="129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26">
            <a:extLst>
              <a:ext uri="{FF2B5EF4-FFF2-40B4-BE49-F238E27FC236}">
                <a16:creationId xmlns:a16="http://schemas.microsoft.com/office/drawing/2014/main" id="{C700123A-F4EE-4709-9A0D-288A9E93FB8D}"/>
              </a:ext>
            </a:extLst>
          </p:cNvPr>
          <p:cNvGrpSpPr>
            <a:grpSpLocks/>
          </p:cNvGrpSpPr>
          <p:nvPr/>
        </p:nvGrpSpPr>
        <p:grpSpPr bwMode="auto">
          <a:xfrm>
            <a:off x="3326559" y="1411970"/>
            <a:ext cx="2083641" cy="1283841"/>
            <a:chOff x="3455927" y="3752809"/>
            <a:chExt cx="2082858" cy="1283206"/>
          </a:xfrm>
        </p:grpSpPr>
        <p:sp>
          <p:nvSpPr>
            <p:cNvPr id="46" name="TextBox 24">
              <a:extLst>
                <a:ext uri="{FF2B5EF4-FFF2-40B4-BE49-F238E27FC236}">
                  <a16:creationId xmlns:a16="http://schemas.microsoft.com/office/drawing/2014/main" id="{62480E2D-5A85-46C8-B996-AD655087F07E}"/>
                </a:ext>
              </a:extLst>
            </p:cNvPr>
            <p:cNvSpPr txBox="1">
              <a:spLocks noChangeArrowheads="1"/>
            </p:cNvSpPr>
            <p:nvPr/>
          </p:nvSpPr>
          <p:spPr bwMode="auto">
            <a:xfrm>
              <a:off x="3647193" y="3752809"/>
              <a:ext cx="1637680" cy="3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t>What I Feel</a:t>
              </a:r>
            </a:p>
          </p:txBody>
        </p:sp>
        <p:sp>
          <p:nvSpPr>
            <p:cNvPr id="47" name="TextBox 23">
              <a:extLst>
                <a:ext uri="{FF2B5EF4-FFF2-40B4-BE49-F238E27FC236}">
                  <a16:creationId xmlns:a16="http://schemas.microsoft.com/office/drawing/2014/main" id="{8ACAA506-26CF-4E2F-9286-C2E570C4694A}"/>
                </a:ext>
              </a:extLst>
            </p:cNvPr>
            <p:cNvSpPr txBox="1">
              <a:spLocks noChangeArrowheads="1"/>
            </p:cNvSpPr>
            <p:nvPr/>
          </p:nvSpPr>
          <p:spPr bwMode="auto">
            <a:xfrm>
              <a:off x="3455927" y="4636103"/>
              <a:ext cx="2082858" cy="3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Emotional Faculty</a:t>
              </a:r>
            </a:p>
          </p:txBody>
        </p:sp>
      </p:grpSp>
      <p:cxnSp>
        <p:nvCxnSpPr>
          <p:cNvPr id="48" name="Straight Arrow Connector 47">
            <a:extLst>
              <a:ext uri="{FF2B5EF4-FFF2-40B4-BE49-F238E27FC236}">
                <a16:creationId xmlns:a16="http://schemas.microsoft.com/office/drawing/2014/main" id="{4B8E30B0-5D09-4D39-9403-33599D3E4F5A}"/>
              </a:ext>
            </a:extLst>
          </p:cNvPr>
          <p:cNvCxnSpPr/>
          <p:nvPr/>
        </p:nvCxnSpPr>
        <p:spPr bwMode="auto">
          <a:xfrm>
            <a:off x="5358581"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6E3141-13BF-458D-ACFA-69C46B9F7963}"/>
              </a:ext>
            </a:extLst>
          </p:cNvPr>
          <p:cNvCxnSpPr/>
          <p:nvPr/>
        </p:nvCxnSpPr>
        <p:spPr bwMode="auto">
          <a:xfrm>
            <a:off x="2310581"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D3AC502-B12B-4B5B-9616-7B245FDC6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01" y="2800777"/>
            <a:ext cx="1142299" cy="1142299"/>
          </a:xfrm>
          <a:prstGeom prst="rect">
            <a:avLst/>
          </a:prstGeom>
        </p:spPr>
      </p:pic>
      <p:sp>
        <p:nvSpPr>
          <p:cNvPr id="50" name="Rectangle 49">
            <a:extLst>
              <a:ext uri="{FF2B5EF4-FFF2-40B4-BE49-F238E27FC236}">
                <a16:creationId xmlns:a16="http://schemas.microsoft.com/office/drawing/2014/main" id="{2784EB06-2A60-46E7-BB79-EFAD6BB50078}"/>
              </a:ext>
            </a:extLst>
          </p:cNvPr>
          <p:cNvSpPr/>
          <p:nvPr/>
        </p:nvSpPr>
        <p:spPr>
          <a:xfrm>
            <a:off x="291281" y="5048071"/>
            <a:ext cx="11824518" cy="1200329"/>
          </a:xfrm>
          <a:prstGeom prst="rect">
            <a:avLst/>
          </a:prstGeom>
        </p:spPr>
        <p:txBody>
          <a:bodyPr wrap="square">
            <a:spAutoFit/>
          </a:bodyPr>
          <a:lstStyle/>
          <a:p>
            <a:r>
              <a:rPr lang="en-US" sz="2400" b="1" dirty="0">
                <a:solidFill>
                  <a:srgbClr val="00FF00"/>
                </a:solidFill>
                <a:latin typeface="+mn-lt"/>
              </a:rPr>
              <a:t>Hymn 336: </a:t>
            </a:r>
            <a:r>
              <a:rPr lang="en-US" sz="2400" dirty="0">
                <a:solidFill>
                  <a:schemeClr val="bg1"/>
                </a:solidFill>
                <a:latin typeface="+mn-lt"/>
              </a:rPr>
              <a:t>“School thy feelings, O my brother; Train thy warm, impulsive soul. Do not its emotions smother, But let wisdom’s voice control. School thy feelings; there is power In the cool, </a:t>
            </a:r>
            <a:r>
              <a:rPr lang="en-US" sz="2400" dirty="0">
                <a:solidFill>
                  <a:srgbClr val="00FF00"/>
                </a:solidFill>
                <a:latin typeface="+mn-lt"/>
              </a:rPr>
              <a:t>collected mind</a:t>
            </a:r>
            <a:r>
              <a:rPr lang="en-US" sz="2400" dirty="0">
                <a:solidFill>
                  <a:schemeClr val="bg1"/>
                </a:solidFill>
                <a:latin typeface="+mn-lt"/>
              </a:rPr>
              <a:t>. </a:t>
            </a:r>
            <a:r>
              <a:rPr lang="en-US" sz="2400" dirty="0">
                <a:solidFill>
                  <a:srgbClr val="FF0000"/>
                </a:solidFill>
                <a:latin typeface="+mn-lt"/>
              </a:rPr>
              <a:t>Passion shatters reason’s tower</a:t>
            </a:r>
            <a:r>
              <a:rPr lang="en-US" sz="2400" dirty="0">
                <a:solidFill>
                  <a:schemeClr val="bg1"/>
                </a:solidFill>
                <a:latin typeface="+mn-lt"/>
              </a:rPr>
              <a:t>, Makes the clearest vision blind.”</a:t>
            </a:r>
          </a:p>
        </p:txBody>
      </p:sp>
      <p:pic>
        <p:nvPicPr>
          <p:cNvPr id="51" name="Picture 50">
            <a:extLst>
              <a:ext uri="{FF2B5EF4-FFF2-40B4-BE49-F238E27FC236}">
                <a16:creationId xmlns:a16="http://schemas.microsoft.com/office/drawing/2014/main" id="{47AC805A-0A70-4059-8B53-531B55AA83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2661" y="958850"/>
            <a:ext cx="1126096" cy="1410026"/>
          </a:xfrm>
          <a:prstGeom prst="rect">
            <a:avLst/>
          </a:prstGeom>
        </p:spPr>
      </p:pic>
      <p:pic>
        <p:nvPicPr>
          <p:cNvPr id="53" name="Picture 52">
            <a:extLst>
              <a:ext uri="{FF2B5EF4-FFF2-40B4-BE49-F238E27FC236}">
                <a16:creationId xmlns:a16="http://schemas.microsoft.com/office/drawing/2014/main" id="{EA8D88A3-7ACA-4378-AA03-5AC565C238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595" y="965472"/>
            <a:ext cx="939251" cy="782709"/>
          </a:xfrm>
          <a:prstGeom prst="rect">
            <a:avLst/>
          </a:prstGeom>
        </p:spPr>
      </p:pic>
      <p:sp>
        <p:nvSpPr>
          <p:cNvPr id="54" name="Rectangle 53">
            <a:extLst>
              <a:ext uri="{FF2B5EF4-FFF2-40B4-BE49-F238E27FC236}">
                <a16:creationId xmlns:a16="http://schemas.microsoft.com/office/drawing/2014/main" id="{EF8EC04C-7ECF-4C90-9A75-1D2B7548EEE8}"/>
              </a:ext>
            </a:extLst>
          </p:cNvPr>
          <p:cNvSpPr/>
          <p:nvPr/>
        </p:nvSpPr>
        <p:spPr>
          <a:xfrm>
            <a:off x="555039" y="1737112"/>
            <a:ext cx="1002519" cy="861774"/>
          </a:xfrm>
          <a:prstGeom prst="rect">
            <a:avLst/>
          </a:prstGeom>
        </p:spPr>
        <p:txBody>
          <a:bodyPr wrap="none">
            <a:spAutoFit/>
          </a:bodyPr>
          <a:lstStyle/>
          <a:p>
            <a:pPr algn="ctr"/>
            <a:r>
              <a:rPr lang="en-US" altLang="en-US" b="1" dirty="0">
                <a:latin typeface="+mn-lt"/>
              </a:rPr>
              <a:t>REALITY</a:t>
            </a:r>
          </a:p>
          <a:p>
            <a:pPr algn="ctr"/>
            <a:r>
              <a:rPr lang="en-US" sz="1600" b="1" dirty="0">
                <a:latin typeface="+mn-lt"/>
              </a:rPr>
              <a:t>Standard </a:t>
            </a:r>
          </a:p>
          <a:p>
            <a:pPr algn="ctr"/>
            <a:r>
              <a:rPr lang="en-US" sz="1600" b="1" dirty="0">
                <a:latin typeface="+mn-lt"/>
              </a:rPr>
              <a:t>of Truth</a:t>
            </a:r>
          </a:p>
        </p:txBody>
      </p:sp>
    </p:spTree>
    <p:extLst>
      <p:ext uri="{BB962C8B-B14F-4D97-AF65-F5344CB8AC3E}">
        <p14:creationId xmlns:p14="http://schemas.microsoft.com/office/powerpoint/2010/main" val="380767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sp>
        <p:nvSpPr>
          <p:cNvPr id="5" name="Text Box 3">
            <a:extLst>
              <a:ext uri="{FF2B5EF4-FFF2-40B4-BE49-F238E27FC236}">
                <a16:creationId xmlns:a16="http://schemas.microsoft.com/office/drawing/2014/main" id="{36469987-DB93-462E-BE1E-B4327D2DB0C1}"/>
              </a:ext>
            </a:extLst>
          </p:cNvPr>
          <p:cNvSpPr txBox="1">
            <a:spLocks noChangeArrowheads="1"/>
          </p:cNvSpPr>
          <p:nvPr/>
        </p:nvSpPr>
        <p:spPr bwMode="auto">
          <a:xfrm>
            <a:off x="1066800" y="7203"/>
            <a:ext cx="1112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dirty="0">
                <a:solidFill>
                  <a:srgbClr val="FF0000"/>
                </a:solidFill>
              </a:rPr>
              <a:t>Fallacies: </a:t>
            </a:r>
            <a:r>
              <a:rPr lang="en-US" altLang="en-US" sz="2800" dirty="0">
                <a:solidFill>
                  <a:srgbClr val="FF0000"/>
                </a:solidFill>
              </a:rPr>
              <a:t>Argumentum ad Populum  …  Appeal to Popular Opinion</a:t>
            </a:r>
          </a:p>
        </p:txBody>
      </p:sp>
      <p:sp>
        <p:nvSpPr>
          <p:cNvPr id="7" name="Text Box 2">
            <a:extLst>
              <a:ext uri="{FF2B5EF4-FFF2-40B4-BE49-F238E27FC236}">
                <a16:creationId xmlns:a16="http://schemas.microsoft.com/office/drawing/2014/main" id="{5E9A0E98-530C-4E97-9FD3-C43171F38CDD}"/>
              </a:ext>
            </a:extLst>
          </p:cNvPr>
          <p:cNvSpPr txBox="1">
            <a:spLocks noChangeArrowheads="1"/>
          </p:cNvSpPr>
          <p:nvPr/>
        </p:nvSpPr>
        <p:spPr bwMode="auto">
          <a:xfrm>
            <a:off x="2438399" y="6527470"/>
            <a:ext cx="7696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00FF00"/>
                </a:solidFill>
              </a:rPr>
              <a:t>D&amp;C 93:24 </a:t>
            </a:r>
            <a:r>
              <a:rPr lang="en-US" altLang="en-US" sz="1400" b="1" dirty="0">
                <a:solidFill>
                  <a:schemeClr val="bg1"/>
                </a:solidFill>
              </a:rPr>
              <a:t>“And truth is knowledge of things as they are, and as they were, and as they are to come.”</a:t>
            </a:r>
          </a:p>
        </p:txBody>
      </p:sp>
      <p:sp>
        <p:nvSpPr>
          <p:cNvPr id="25" name="Rectangle 24">
            <a:extLst>
              <a:ext uri="{FF2B5EF4-FFF2-40B4-BE49-F238E27FC236}">
                <a16:creationId xmlns:a16="http://schemas.microsoft.com/office/drawing/2014/main" id="{6E748EB5-9EE1-47B6-9526-B353AE85E8D7}"/>
              </a:ext>
            </a:extLst>
          </p:cNvPr>
          <p:cNvSpPr/>
          <p:nvPr/>
        </p:nvSpPr>
        <p:spPr bwMode="auto">
          <a:xfrm>
            <a:off x="291281" y="881062"/>
            <a:ext cx="8305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2" name="Rectangle 31">
            <a:extLst>
              <a:ext uri="{FF2B5EF4-FFF2-40B4-BE49-F238E27FC236}">
                <a16:creationId xmlns:a16="http://schemas.microsoft.com/office/drawing/2014/main" id="{FA60081C-4A98-4DD1-893B-92D1B29EC480}"/>
              </a:ext>
            </a:extLst>
          </p:cNvPr>
          <p:cNvSpPr/>
          <p:nvPr/>
        </p:nvSpPr>
        <p:spPr bwMode="auto">
          <a:xfrm>
            <a:off x="6425381" y="958850"/>
            <a:ext cx="1638300" cy="103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8" name="TextBox 24">
            <a:extLst>
              <a:ext uri="{FF2B5EF4-FFF2-40B4-BE49-F238E27FC236}">
                <a16:creationId xmlns:a16="http://schemas.microsoft.com/office/drawing/2014/main" id="{202F3340-79AC-4C1D-8170-C77897F36AD0}"/>
              </a:ext>
            </a:extLst>
          </p:cNvPr>
          <p:cNvSpPr txBox="1">
            <a:spLocks noChangeArrowheads="1"/>
          </p:cNvSpPr>
          <p:nvPr/>
        </p:nvSpPr>
        <p:spPr bwMode="auto">
          <a:xfrm>
            <a:off x="6629400" y="2286000"/>
            <a:ext cx="188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Rational Faculty</a:t>
            </a:r>
          </a:p>
        </p:txBody>
      </p:sp>
      <p:grpSp>
        <p:nvGrpSpPr>
          <p:cNvPr id="52" name="Group 51">
            <a:extLst>
              <a:ext uri="{FF2B5EF4-FFF2-40B4-BE49-F238E27FC236}">
                <a16:creationId xmlns:a16="http://schemas.microsoft.com/office/drawing/2014/main" id="{E0C956EA-1B97-4C8D-9D03-42AABE271FFD}"/>
              </a:ext>
            </a:extLst>
          </p:cNvPr>
          <p:cNvGrpSpPr/>
          <p:nvPr/>
        </p:nvGrpSpPr>
        <p:grpSpPr>
          <a:xfrm>
            <a:off x="373421" y="956988"/>
            <a:ext cx="1379880" cy="1592534"/>
            <a:chOff x="501240" y="3123926"/>
            <a:chExt cx="1379880" cy="1368826"/>
          </a:xfrm>
        </p:grpSpPr>
        <p:sp>
          <p:nvSpPr>
            <p:cNvPr id="29" name="Rectangle 28">
              <a:extLst>
                <a:ext uri="{FF2B5EF4-FFF2-40B4-BE49-F238E27FC236}">
                  <a16:creationId xmlns:a16="http://schemas.microsoft.com/office/drawing/2014/main" id="{89E8DCB0-AAE6-4E34-98DE-E997B5EC3D1A}"/>
                </a:ext>
              </a:extLst>
            </p:cNvPr>
            <p:cNvSpPr/>
            <p:nvPr/>
          </p:nvSpPr>
          <p:spPr bwMode="auto">
            <a:xfrm>
              <a:off x="509520" y="3123926"/>
              <a:ext cx="1371600" cy="13688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0" name="Flowchart: Process 29">
              <a:extLst>
                <a:ext uri="{FF2B5EF4-FFF2-40B4-BE49-F238E27FC236}">
                  <a16:creationId xmlns:a16="http://schemas.microsoft.com/office/drawing/2014/main" id="{CF02E345-06D6-4775-A7D1-77FDA58520EA}"/>
                </a:ext>
              </a:extLst>
            </p:cNvPr>
            <p:cNvSpPr/>
            <p:nvPr/>
          </p:nvSpPr>
          <p:spPr bwMode="auto">
            <a:xfrm>
              <a:off x="501240" y="3123926"/>
              <a:ext cx="1371600" cy="1368826"/>
            </a:xfrm>
            <a:prstGeom prst="flowChart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grpSp>
      <p:sp>
        <p:nvSpPr>
          <p:cNvPr id="36" name="TextBox 35">
            <a:extLst>
              <a:ext uri="{FF2B5EF4-FFF2-40B4-BE49-F238E27FC236}">
                <a16:creationId xmlns:a16="http://schemas.microsoft.com/office/drawing/2014/main" id="{31A78108-6E30-4685-93EF-96AF6A1F67F0}"/>
              </a:ext>
            </a:extLst>
          </p:cNvPr>
          <p:cNvSpPr txBox="1">
            <a:spLocks noChangeArrowheads="1"/>
          </p:cNvSpPr>
          <p:nvPr/>
        </p:nvSpPr>
        <p:spPr bwMode="auto">
          <a:xfrm>
            <a:off x="305501" y="2802077"/>
            <a:ext cx="119012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200" dirty="0">
                <a:solidFill>
                  <a:schemeClr val="bg1"/>
                </a:solidFill>
              </a:rPr>
              <a:t>Claiming that truth is what the majority believe it to be.  Using opinion polls rather than reality as the standard of truth.  Thinking wide spread acceptance of a view must make it true. </a:t>
            </a:r>
          </a:p>
        </p:txBody>
      </p:sp>
      <p:sp>
        <p:nvSpPr>
          <p:cNvPr id="42" name="Text Box 24">
            <a:extLst>
              <a:ext uri="{FF2B5EF4-FFF2-40B4-BE49-F238E27FC236}">
                <a16:creationId xmlns:a16="http://schemas.microsoft.com/office/drawing/2014/main" id="{F9BFD61E-46C0-43E6-AEA4-E0EFE8FCC50B}"/>
              </a:ext>
            </a:extLst>
          </p:cNvPr>
          <p:cNvSpPr txBox="1">
            <a:spLocks noChangeArrowheads="1"/>
          </p:cNvSpPr>
          <p:nvPr/>
        </p:nvSpPr>
        <p:spPr bwMode="auto">
          <a:xfrm>
            <a:off x="8981177" y="1273471"/>
            <a:ext cx="28964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rPr>
              <a:t>Conformity with Majority</a:t>
            </a:r>
          </a:p>
          <a:p>
            <a:pPr algn="ctr" eaLnBrk="1" hangingPunct="1">
              <a:spcBef>
                <a:spcPct val="0"/>
              </a:spcBef>
              <a:buFontTx/>
              <a:buNone/>
            </a:pPr>
            <a:r>
              <a:rPr lang="en-US" altLang="en-US" sz="2400" b="1" dirty="0">
                <a:solidFill>
                  <a:srgbClr val="FF0000"/>
                </a:solidFill>
              </a:rPr>
              <a:t>WILLFULNESS</a:t>
            </a:r>
          </a:p>
          <a:p>
            <a:pPr algn="ctr" eaLnBrk="1" hangingPunct="1">
              <a:spcBef>
                <a:spcPct val="0"/>
              </a:spcBef>
              <a:buNone/>
            </a:pPr>
            <a:r>
              <a:rPr lang="en-US" altLang="en-US" sz="2000" b="1" dirty="0">
                <a:solidFill>
                  <a:srgbClr val="FF0000"/>
                </a:solidFill>
              </a:rPr>
              <a:t>Subjective Standard</a:t>
            </a:r>
          </a:p>
        </p:txBody>
      </p:sp>
      <p:cxnSp>
        <p:nvCxnSpPr>
          <p:cNvPr id="48" name="Straight Arrow Connector 47">
            <a:extLst>
              <a:ext uri="{FF2B5EF4-FFF2-40B4-BE49-F238E27FC236}">
                <a16:creationId xmlns:a16="http://schemas.microsoft.com/office/drawing/2014/main" id="{4B8E30B0-5D09-4D39-9403-33599D3E4F5A}"/>
              </a:ext>
            </a:extLst>
          </p:cNvPr>
          <p:cNvCxnSpPr/>
          <p:nvPr/>
        </p:nvCxnSpPr>
        <p:spPr bwMode="auto">
          <a:xfrm>
            <a:off x="5764212"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6E3141-13BF-458D-ACFA-69C46B9F7963}"/>
              </a:ext>
            </a:extLst>
          </p:cNvPr>
          <p:cNvCxnSpPr/>
          <p:nvPr/>
        </p:nvCxnSpPr>
        <p:spPr bwMode="auto">
          <a:xfrm>
            <a:off x="1905000"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47AC805A-0A70-4059-8B53-531B55AA8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661" y="958850"/>
            <a:ext cx="1126096" cy="1410026"/>
          </a:xfrm>
          <a:prstGeom prst="rect">
            <a:avLst/>
          </a:prstGeom>
        </p:spPr>
      </p:pic>
      <p:pic>
        <p:nvPicPr>
          <p:cNvPr id="53" name="Picture 52">
            <a:extLst>
              <a:ext uri="{FF2B5EF4-FFF2-40B4-BE49-F238E27FC236}">
                <a16:creationId xmlns:a16="http://schemas.microsoft.com/office/drawing/2014/main" id="{EA8D88A3-7ACA-4378-AA03-5AC565C238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5" y="965472"/>
            <a:ext cx="939251" cy="782709"/>
          </a:xfrm>
          <a:prstGeom prst="rect">
            <a:avLst/>
          </a:prstGeom>
        </p:spPr>
      </p:pic>
      <p:sp>
        <p:nvSpPr>
          <p:cNvPr id="54" name="Rectangle 53">
            <a:extLst>
              <a:ext uri="{FF2B5EF4-FFF2-40B4-BE49-F238E27FC236}">
                <a16:creationId xmlns:a16="http://schemas.microsoft.com/office/drawing/2014/main" id="{EF8EC04C-7ECF-4C90-9A75-1D2B7548EEE8}"/>
              </a:ext>
            </a:extLst>
          </p:cNvPr>
          <p:cNvSpPr/>
          <p:nvPr/>
        </p:nvSpPr>
        <p:spPr>
          <a:xfrm>
            <a:off x="555039" y="1737112"/>
            <a:ext cx="1002519" cy="861774"/>
          </a:xfrm>
          <a:prstGeom prst="rect">
            <a:avLst/>
          </a:prstGeom>
        </p:spPr>
        <p:txBody>
          <a:bodyPr wrap="none">
            <a:spAutoFit/>
          </a:bodyPr>
          <a:lstStyle/>
          <a:p>
            <a:pPr algn="ctr"/>
            <a:r>
              <a:rPr lang="en-US" altLang="en-US" b="1" dirty="0">
                <a:latin typeface="+mn-lt"/>
              </a:rPr>
              <a:t>REALITY</a:t>
            </a:r>
          </a:p>
          <a:p>
            <a:pPr algn="ctr"/>
            <a:r>
              <a:rPr lang="en-US" sz="1600" b="1" dirty="0">
                <a:latin typeface="+mn-lt"/>
              </a:rPr>
              <a:t>Standard </a:t>
            </a:r>
          </a:p>
          <a:p>
            <a:pPr algn="ctr"/>
            <a:r>
              <a:rPr lang="en-US" sz="1600" b="1" dirty="0">
                <a:latin typeface="+mn-lt"/>
              </a:rPr>
              <a:t>of Truth</a:t>
            </a:r>
          </a:p>
        </p:txBody>
      </p:sp>
      <p:pic>
        <p:nvPicPr>
          <p:cNvPr id="26" name="Picture 2">
            <a:extLst>
              <a:ext uri="{FF2B5EF4-FFF2-40B4-BE49-F238E27FC236}">
                <a16:creationId xmlns:a16="http://schemas.microsoft.com/office/drawing/2014/main" id="{1768EEA1-C3BD-44F6-A0FD-239DFA68B4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897" y="1085671"/>
            <a:ext cx="23526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6682F364-0B7B-4561-AA9C-456FC35FC0E5}"/>
              </a:ext>
            </a:extLst>
          </p:cNvPr>
          <p:cNvSpPr txBox="1">
            <a:spLocks noChangeArrowheads="1"/>
          </p:cNvSpPr>
          <p:nvPr/>
        </p:nvSpPr>
        <p:spPr bwMode="auto">
          <a:xfrm>
            <a:off x="1066800" y="3923430"/>
            <a:ext cx="99947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rgbClr val="FF0000"/>
                </a:solidFill>
              </a:rPr>
              <a:t>It must be true since so many people believe it.</a:t>
            </a:r>
          </a:p>
          <a:p>
            <a:pPr eaLnBrk="1" hangingPunct="1">
              <a:spcBef>
                <a:spcPct val="0"/>
              </a:spcBef>
              <a:buFontTx/>
              <a:buNone/>
            </a:pPr>
            <a:r>
              <a:rPr lang="en-US" altLang="en-US" sz="4000" dirty="0">
                <a:solidFill>
                  <a:srgbClr val="FF0000"/>
                </a:solidFill>
              </a:rPr>
              <a:t>It must be good since so many people want it.</a:t>
            </a:r>
          </a:p>
          <a:p>
            <a:pPr eaLnBrk="1" hangingPunct="1">
              <a:spcBef>
                <a:spcPct val="0"/>
              </a:spcBef>
              <a:buFontTx/>
              <a:buNone/>
            </a:pPr>
            <a:r>
              <a:rPr lang="en-US" altLang="en-US" sz="4000" dirty="0">
                <a:solidFill>
                  <a:srgbClr val="FF0000"/>
                </a:solidFill>
              </a:rPr>
              <a:t>It must be right since so many people do it.</a:t>
            </a:r>
          </a:p>
        </p:txBody>
      </p:sp>
    </p:spTree>
    <p:extLst>
      <p:ext uri="{BB962C8B-B14F-4D97-AF65-F5344CB8AC3E}">
        <p14:creationId xmlns:p14="http://schemas.microsoft.com/office/powerpoint/2010/main" val="20423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12</a:t>
            </a:fld>
            <a:endParaRPr lang="en-US" dirty="0"/>
          </a:p>
        </p:txBody>
      </p:sp>
      <p:sp>
        <p:nvSpPr>
          <p:cNvPr id="5" name="Text Box 3">
            <a:extLst>
              <a:ext uri="{FF2B5EF4-FFF2-40B4-BE49-F238E27FC236}">
                <a16:creationId xmlns:a16="http://schemas.microsoft.com/office/drawing/2014/main" id="{36469987-DB93-462E-BE1E-B4327D2DB0C1}"/>
              </a:ext>
            </a:extLst>
          </p:cNvPr>
          <p:cNvSpPr txBox="1">
            <a:spLocks noChangeArrowheads="1"/>
          </p:cNvSpPr>
          <p:nvPr/>
        </p:nvSpPr>
        <p:spPr bwMode="auto">
          <a:xfrm>
            <a:off x="1066800" y="7203"/>
            <a:ext cx="1112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dirty="0">
                <a:solidFill>
                  <a:srgbClr val="FF0000"/>
                </a:solidFill>
              </a:rPr>
              <a:t>Fallacies: </a:t>
            </a:r>
            <a:r>
              <a:rPr lang="en-US" altLang="en-US" sz="2800" dirty="0">
                <a:solidFill>
                  <a:srgbClr val="FF0000"/>
                </a:solidFill>
              </a:rPr>
              <a:t>Argumentum ad </a:t>
            </a:r>
            <a:r>
              <a:rPr lang="en-US" altLang="en-US" sz="2800" dirty="0" err="1">
                <a:solidFill>
                  <a:srgbClr val="FF0000"/>
                </a:solidFill>
              </a:rPr>
              <a:t>Verecundiam</a:t>
            </a:r>
            <a:r>
              <a:rPr lang="en-US" altLang="en-US" sz="2800" dirty="0">
                <a:solidFill>
                  <a:srgbClr val="FF0000"/>
                </a:solidFill>
              </a:rPr>
              <a:t>  …  Appeal to Authority</a:t>
            </a:r>
          </a:p>
        </p:txBody>
      </p:sp>
      <p:sp>
        <p:nvSpPr>
          <p:cNvPr id="7" name="Text Box 2">
            <a:extLst>
              <a:ext uri="{FF2B5EF4-FFF2-40B4-BE49-F238E27FC236}">
                <a16:creationId xmlns:a16="http://schemas.microsoft.com/office/drawing/2014/main" id="{5E9A0E98-530C-4E97-9FD3-C43171F38CDD}"/>
              </a:ext>
            </a:extLst>
          </p:cNvPr>
          <p:cNvSpPr txBox="1">
            <a:spLocks noChangeArrowheads="1"/>
          </p:cNvSpPr>
          <p:nvPr/>
        </p:nvSpPr>
        <p:spPr bwMode="auto">
          <a:xfrm>
            <a:off x="2438399" y="6527470"/>
            <a:ext cx="7696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00FF00"/>
                </a:solidFill>
              </a:rPr>
              <a:t>D&amp;C 93:24 </a:t>
            </a:r>
            <a:r>
              <a:rPr lang="en-US" altLang="en-US" sz="1400" b="1" dirty="0">
                <a:solidFill>
                  <a:schemeClr val="bg1"/>
                </a:solidFill>
              </a:rPr>
              <a:t>“And truth is knowledge of things as they are, and as they were, and as they are to come.”</a:t>
            </a:r>
          </a:p>
        </p:txBody>
      </p:sp>
      <p:sp>
        <p:nvSpPr>
          <p:cNvPr id="25" name="Rectangle 24">
            <a:extLst>
              <a:ext uri="{FF2B5EF4-FFF2-40B4-BE49-F238E27FC236}">
                <a16:creationId xmlns:a16="http://schemas.microsoft.com/office/drawing/2014/main" id="{6E748EB5-9EE1-47B6-9526-B353AE85E8D7}"/>
              </a:ext>
            </a:extLst>
          </p:cNvPr>
          <p:cNvSpPr/>
          <p:nvPr/>
        </p:nvSpPr>
        <p:spPr bwMode="auto">
          <a:xfrm>
            <a:off x="291281" y="881062"/>
            <a:ext cx="8305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2" name="Rectangle 31">
            <a:extLst>
              <a:ext uri="{FF2B5EF4-FFF2-40B4-BE49-F238E27FC236}">
                <a16:creationId xmlns:a16="http://schemas.microsoft.com/office/drawing/2014/main" id="{FA60081C-4A98-4DD1-893B-92D1B29EC480}"/>
              </a:ext>
            </a:extLst>
          </p:cNvPr>
          <p:cNvSpPr/>
          <p:nvPr/>
        </p:nvSpPr>
        <p:spPr bwMode="auto">
          <a:xfrm>
            <a:off x="6425381" y="958850"/>
            <a:ext cx="1638300" cy="103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8" name="TextBox 24">
            <a:extLst>
              <a:ext uri="{FF2B5EF4-FFF2-40B4-BE49-F238E27FC236}">
                <a16:creationId xmlns:a16="http://schemas.microsoft.com/office/drawing/2014/main" id="{202F3340-79AC-4C1D-8170-C77897F36AD0}"/>
              </a:ext>
            </a:extLst>
          </p:cNvPr>
          <p:cNvSpPr txBox="1">
            <a:spLocks noChangeArrowheads="1"/>
          </p:cNvSpPr>
          <p:nvPr/>
        </p:nvSpPr>
        <p:spPr bwMode="auto">
          <a:xfrm>
            <a:off x="6629400" y="2286000"/>
            <a:ext cx="188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Rational Faculty</a:t>
            </a:r>
          </a:p>
        </p:txBody>
      </p:sp>
      <p:grpSp>
        <p:nvGrpSpPr>
          <p:cNvPr id="52" name="Group 51">
            <a:extLst>
              <a:ext uri="{FF2B5EF4-FFF2-40B4-BE49-F238E27FC236}">
                <a16:creationId xmlns:a16="http://schemas.microsoft.com/office/drawing/2014/main" id="{E0C956EA-1B97-4C8D-9D03-42AABE271FFD}"/>
              </a:ext>
            </a:extLst>
          </p:cNvPr>
          <p:cNvGrpSpPr/>
          <p:nvPr/>
        </p:nvGrpSpPr>
        <p:grpSpPr>
          <a:xfrm>
            <a:off x="373421" y="956988"/>
            <a:ext cx="1379880" cy="1592534"/>
            <a:chOff x="501240" y="3123926"/>
            <a:chExt cx="1379880" cy="1368826"/>
          </a:xfrm>
        </p:grpSpPr>
        <p:sp>
          <p:nvSpPr>
            <p:cNvPr id="29" name="Rectangle 28">
              <a:extLst>
                <a:ext uri="{FF2B5EF4-FFF2-40B4-BE49-F238E27FC236}">
                  <a16:creationId xmlns:a16="http://schemas.microsoft.com/office/drawing/2014/main" id="{89E8DCB0-AAE6-4E34-98DE-E997B5EC3D1A}"/>
                </a:ext>
              </a:extLst>
            </p:cNvPr>
            <p:cNvSpPr/>
            <p:nvPr/>
          </p:nvSpPr>
          <p:spPr bwMode="auto">
            <a:xfrm>
              <a:off x="509520" y="3123926"/>
              <a:ext cx="1371600" cy="13688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0" name="Flowchart: Process 29">
              <a:extLst>
                <a:ext uri="{FF2B5EF4-FFF2-40B4-BE49-F238E27FC236}">
                  <a16:creationId xmlns:a16="http://schemas.microsoft.com/office/drawing/2014/main" id="{CF02E345-06D6-4775-A7D1-77FDA58520EA}"/>
                </a:ext>
              </a:extLst>
            </p:cNvPr>
            <p:cNvSpPr/>
            <p:nvPr/>
          </p:nvSpPr>
          <p:spPr bwMode="auto">
            <a:xfrm>
              <a:off x="501240" y="3123926"/>
              <a:ext cx="1371600" cy="1368826"/>
            </a:xfrm>
            <a:prstGeom prst="flowChart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grpSp>
      <p:sp>
        <p:nvSpPr>
          <p:cNvPr id="36" name="TextBox 35">
            <a:extLst>
              <a:ext uri="{FF2B5EF4-FFF2-40B4-BE49-F238E27FC236}">
                <a16:creationId xmlns:a16="http://schemas.microsoft.com/office/drawing/2014/main" id="{31A78108-6E30-4685-93EF-96AF6A1F67F0}"/>
              </a:ext>
            </a:extLst>
          </p:cNvPr>
          <p:cNvSpPr txBox="1">
            <a:spLocks noChangeArrowheads="1"/>
          </p:cNvSpPr>
          <p:nvPr/>
        </p:nvSpPr>
        <p:spPr bwMode="auto">
          <a:xfrm>
            <a:off x="305501" y="2802077"/>
            <a:ext cx="119012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200" dirty="0">
                <a:solidFill>
                  <a:schemeClr val="bg1"/>
                </a:solidFill>
              </a:rPr>
              <a:t>A famous person such as an athlete says it is true.  A parent says … “It’s true because I said so.”</a:t>
            </a:r>
          </a:p>
        </p:txBody>
      </p:sp>
      <p:sp>
        <p:nvSpPr>
          <p:cNvPr id="42" name="Text Box 24">
            <a:extLst>
              <a:ext uri="{FF2B5EF4-FFF2-40B4-BE49-F238E27FC236}">
                <a16:creationId xmlns:a16="http://schemas.microsoft.com/office/drawing/2014/main" id="{F9BFD61E-46C0-43E6-AEA4-E0EFE8FCC50B}"/>
              </a:ext>
            </a:extLst>
          </p:cNvPr>
          <p:cNvSpPr txBox="1">
            <a:spLocks noChangeArrowheads="1"/>
          </p:cNvSpPr>
          <p:nvPr/>
        </p:nvSpPr>
        <p:spPr bwMode="auto">
          <a:xfrm>
            <a:off x="8929882" y="1273471"/>
            <a:ext cx="29990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rPr>
              <a:t>Conformity with Authority</a:t>
            </a:r>
          </a:p>
          <a:p>
            <a:pPr algn="ctr" eaLnBrk="1" hangingPunct="1">
              <a:spcBef>
                <a:spcPct val="0"/>
              </a:spcBef>
              <a:buFontTx/>
              <a:buNone/>
            </a:pPr>
            <a:r>
              <a:rPr lang="en-US" altLang="en-US" sz="2400" b="1" dirty="0">
                <a:solidFill>
                  <a:srgbClr val="FF0000"/>
                </a:solidFill>
              </a:rPr>
              <a:t>WILLFULNESS</a:t>
            </a:r>
          </a:p>
          <a:p>
            <a:pPr algn="ctr" eaLnBrk="1" hangingPunct="1">
              <a:spcBef>
                <a:spcPct val="0"/>
              </a:spcBef>
              <a:buNone/>
            </a:pPr>
            <a:r>
              <a:rPr lang="en-US" altLang="en-US" sz="2000" b="1" dirty="0">
                <a:solidFill>
                  <a:srgbClr val="FF0000"/>
                </a:solidFill>
              </a:rPr>
              <a:t>Subjective Standard</a:t>
            </a:r>
          </a:p>
        </p:txBody>
      </p:sp>
      <p:cxnSp>
        <p:nvCxnSpPr>
          <p:cNvPr id="48" name="Straight Arrow Connector 47">
            <a:extLst>
              <a:ext uri="{FF2B5EF4-FFF2-40B4-BE49-F238E27FC236}">
                <a16:creationId xmlns:a16="http://schemas.microsoft.com/office/drawing/2014/main" id="{4B8E30B0-5D09-4D39-9403-33599D3E4F5A}"/>
              </a:ext>
            </a:extLst>
          </p:cNvPr>
          <p:cNvCxnSpPr/>
          <p:nvPr/>
        </p:nvCxnSpPr>
        <p:spPr bwMode="auto">
          <a:xfrm>
            <a:off x="5764212"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6E3141-13BF-458D-ACFA-69C46B9F7963}"/>
              </a:ext>
            </a:extLst>
          </p:cNvPr>
          <p:cNvCxnSpPr/>
          <p:nvPr/>
        </p:nvCxnSpPr>
        <p:spPr bwMode="auto">
          <a:xfrm>
            <a:off x="1905000"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47AC805A-0A70-4059-8B53-531B55AA8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661" y="958850"/>
            <a:ext cx="1126096" cy="1410026"/>
          </a:xfrm>
          <a:prstGeom prst="rect">
            <a:avLst/>
          </a:prstGeom>
        </p:spPr>
      </p:pic>
      <p:pic>
        <p:nvPicPr>
          <p:cNvPr id="53" name="Picture 52">
            <a:extLst>
              <a:ext uri="{FF2B5EF4-FFF2-40B4-BE49-F238E27FC236}">
                <a16:creationId xmlns:a16="http://schemas.microsoft.com/office/drawing/2014/main" id="{EA8D88A3-7ACA-4378-AA03-5AC565C238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5" y="965472"/>
            <a:ext cx="939251" cy="782709"/>
          </a:xfrm>
          <a:prstGeom prst="rect">
            <a:avLst/>
          </a:prstGeom>
        </p:spPr>
      </p:pic>
      <p:sp>
        <p:nvSpPr>
          <p:cNvPr id="54" name="Rectangle 53">
            <a:extLst>
              <a:ext uri="{FF2B5EF4-FFF2-40B4-BE49-F238E27FC236}">
                <a16:creationId xmlns:a16="http://schemas.microsoft.com/office/drawing/2014/main" id="{EF8EC04C-7ECF-4C90-9A75-1D2B7548EEE8}"/>
              </a:ext>
            </a:extLst>
          </p:cNvPr>
          <p:cNvSpPr/>
          <p:nvPr/>
        </p:nvSpPr>
        <p:spPr>
          <a:xfrm>
            <a:off x="555039" y="1737112"/>
            <a:ext cx="1002519" cy="861774"/>
          </a:xfrm>
          <a:prstGeom prst="rect">
            <a:avLst/>
          </a:prstGeom>
        </p:spPr>
        <p:txBody>
          <a:bodyPr wrap="none">
            <a:spAutoFit/>
          </a:bodyPr>
          <a:lstStyle/>
          <a:p>
            <a:pPr algn="ctr"/>
            <a:r>
              <a:rPr lang="en-US" altLang="en-US" b="1" dirty="0">
                <a:latin typeface="+mn-lt"/>
              </a:rPr>
              <a:t>REALITY</a:t>
            </a:r>
          </a:p>
          <a:p>
            <a:pPr algn="ctr"/>
            <a:r>
              <a:rPr lang="en-US" sz="1600" b="1" dirty="0">
                <a:latin typeface="+mn-lt"/>
              </a:rPr>
              <a:t>Standard </a:t>
            </a:r>
          </a:p>
          <a:p>
            <a:pPr algn="ctr"/>
            <a:r>
              <a:rPr lang="en-US" sz="1600" b="1" dirty="0">
                <a:latin typeface="+mn-lt"/>
              </a:rPr>
              <a:t>of Truth</a:t>
            </a:r>
          </a:p>
        </p:txBody>
      </p:sp>
      <p:grpSp>
        <p:nvGrpSpPr>
          <p:cNvPr id="21" name="Group 28">
            <a:extLst>
              <a:ext uri="{FF2B5EF4-FFF2-40B4-BE49-F238E27FC236}">
                <a16:creationId xmlns:a16="http://schemas.microsoft.com/office/drawing/2014/main" id="{0E349109-A649-4DEE-84B4-5E4A48C664D6}"/>
              </a:ext>
            </a:extLst>
          </p:cNvPr>
          <p:cNvGrpSpPr>
            <a:grpSpLocks/>
          </p:cNvGrpSpPr>
          <p:nvPr/>
        </p:nvGrpSpPr>
        <p:grpSpPr bwMode="auto">
          <a:xfrm>
            <a:off x="3439229" y="920165"/>
            <a:ext cx="2127678" cy="1739722"/>
            <a:chOff x="3733800" y="3200400"/>
            <a:chExt cx="1809009" cy="1572680"/>
          </a:xfrm>
        </p:grpSpPr>
        <p:pic>
          <p:nvPicPr>
            <p:cNvPr id="22" name="Picture 25">
              <a:extLst>
                <a:ext uri="{FF2B5EF4-FFF2-40B4-BE49-F238E27FC236}">
                  <a16:creationId xmlns:a16="http://schemas.microsoft.com/office/drawing/2014/main" id="{87828CEC-8D9B-4DAF-9EFD-12B2B28B55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3200400"/>
              <a:ext cx="1322546" cy="151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7">
              <a:extLst>
                <a:ext uri="{FF2B5EF4-FFF2-40B4-BE49-F238E27FC236}">
                  <a16:creationId xmlns:a16="http://schemas.microsoft.com/office/drawing/2014/main" id="{761827C3-5E9F-40E1-92D6-E2A5EEC93EA8}"/>
                </a:ext>
              </a:extLst>
            </p:cNvPr>
            <p:cNvSpPr txBox="1">
              <a:spLocks noChangeArrowheads="1"/>
            </p:cNvSpPr>
            <p:nvPr/>
          </p:nvSpPr>
          <p:spPr bwMode="auto">
            <a:xfrm>
              <a:off x="4202027" y="4021872"/>
              <a:ext cx="1340782" cy="75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t>Expert Opinion</a:t>
              </a:r>
            </a:p>
            <a:p>
              <a:pPr eaLnBrk="1" hangingPunct="1">
                <a:spcBef>
                  <a:spcPct val="0"/>
                </a:spcBef>
                <a:buFontTx/>
                <a:buNone/>
              </a:pPr>
              <a:r>
                <a:rPr lang="en-US" altLang="en-US" sz="1600" b="1" dirty="0"/>
                <a:t>Authority Figure</a:t>
              </a:r>
            </a:p>
            <a:p>
              <a:pPr eaLnBrk="1" hangingPunct="1">
                <a:spcBef>
                  <a:spcPct val="0"/>
                </a:spcBef>
                <a:buFontTx/>
                <a:buNone/>
              </a:pPr>
              <a:r>
                <a:rPr lang="en-US" altLang="en-US" sz="1600" b="1" dirty="0"/>
                <a:t>Credible Source</a:t>
              </a:r>
            </a:p>
          </p:txBody>
        </p:sp>
      </p:grpSp>
      <p:sp>
        <p:nvSpPr>
          <p:cNvPr id="2" name="Rectangle 1">
            <a:extLst>
              <a:ext uri="{FF2B5EF4-FFF2-40B4-BE49-F238E27FC236}">
                <a16:creationId xmlns:a16="http://schemas.microsoft.com/office/drawing/2014/main" id="{950DCB9D-03E8-41C8-885B-0F68F853C6E6}"/>
              </a:ext>
            </a:extLst>
          </p:cNvPr>
          <p:cNvSpPr/>
          <p:nvPr/>
        </p:nvSpPr>
        <p:spPr>
          <a:xfrm>
            <a:off x="505525" y="4004608"/>
            <a:ext cx="11495975" cy="1938992"/>
          </a:xfrm>
          <a:prstGeom prst="rect">
            <a:avLst/>
          </a:prstGeom>
        </p:spPr>
        <p:txBody>
          <a:bodyPr wrap="square">
            <a:spAutoFit/>
          </a:bodyPr>
          <a:lstStyle/>
          <a:p>
            <a:pPr eaLnBrk="1" hangingPunct="1"/>
            <a:r>
              <a:rPr lang="en-US" altLang="en-US" sz="4000" dirty="0">
                <a:solidFill>
                  <a:srgbClr val="FF0000"/>
                </a:solidFill>
                <a:latin typeface="+mn-lt"/>
              </a:rPr>
              <a:t>It must be true since my favorite teacher said it was.</a:t>
            </a:r>
          </a:p>
          <a:p>
            <a:pPr eaLnBrk="1" hangingPunct="1"/>
            <a:r>
              <a:rPr lang="en-US" altLang="en-US" sz="4000" dirty="0">
                <a:solidFill>
                  <a:srgbClr val="FF0000"/>
                </a:solidFill>
                <a:latin typeface="+mn-lt"/>
              </a:rPr>
              <a:t>It must be good since my best friend loves it.</a:t>
            </a:r>
          </a:p>
          <a:p>
            <a:pPr eaLnBrk="1" hangingPunct="1"/>
            <a:r>
              <a:rPr lang="en-US" altLang="en-US" sz="4000" dirty="0">
                <a:solidFill>
                  <a:srgbClr val="FF0000"/>
                </a:solidFill>
                <a:latin typeface="+mn-lt"/>
              </a:rPr>
              <a:t>It must be right since a popular role model is doing it.</a:t>
            </a:r>
          </a:p>
        </p:txBody>
      </p:sp>
    </p:spTree>
    <p:extLst>
      <p:ext uri="{BB962C8B-B14F-4D97-AF65-F5344CB8AC3E}">
        <p14:creationId xmlns:p14="http://schemas.microsoft.com/office/powerpoint/2010/main" val="55057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13</a:t>
            </a:fld>
            <a:endParaRPr lang="en-US" dirty="0"/>
          </a:p>
        </p:txBody>
      </p:sp>
      <p:sp>
        <p:nvSpPr>
          <p:cNvPr id="5" name="Text Box 3">
            <a:extLst>
              <a:ext uri="{FF2B5EF4-FFF2-40B4-BE49-F238E27FC236}">
                <a16:creationId xmlns:a16="http://schemas.microsoft.com/office/drawing/2014/main" id="{36469987-DB93-462E-BE1E-B4327D2DB0C1}"/>
              </a:ext>
            </a:extLst>
          </p:cNvPr>
          <p:cNvSpPr txBox="1">
            <a:spLocks noChangeArrowheads="1"/>
          </p:cNvSpPr>
          <p:nvPr/>
        </p:nvSpPr>
        <p:spPr bwMode="auto">
          <a:xfrm>
            <a:off x="1066800" y="7203"/>
            <a:ext cx="1112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dirty="0">
                <a:solidFill>
                  <a:srgbClr val="FF0000"/>
                </a:solidFill>
              </a:rPr>
              <a:t>Fallacies: </a:t>
            </a:r>
            <a:r>
              <a:rPr lang="en-US" altLang="en-US" sz="2800" dirty="0">
                <a:solidFill>
                  <a:srgbClr val="FF0000"/>
                </a:solidFill>
              </a:rPr>
              <a:t>Argumentum ad </a:t>
            </a:r>
            <a:r>
              <a:rPr lang="en-US" altLang="en-US" sz="2800" dirty="0" err="1">
                <a:solidFill>
                  <a:srgbClr val="FF0000"/>
                </a:solidFill>
              </a:rPr>
              <a:t>Verecundiam</a:t>
            </a:r>
            <a:r>
              <a:rPr lang="en-US" altLang="en-US" sz="2800" dirty="0">
                <a:solidFill>
                  <a:srgbClr val="FF0000"/>
                </a:solidFill>
              </a:rPr>
              <a:t>  …  Appeal to Authority</a:t>
            </a:r>
          </a:p>
        </p:txBody>
      </p:sp>
      <p:sp>
        <p:nvSpPr>
          <p:cNvPr id="7" name="Text Box 2">
            <a:extLst>
              <a:ext uri="{FF2B5EF4-FFF2-40B4-BE49-F238E27FC236}">
                <a16:creationId xmlns:a16="http://schemas.microsoft.com/office/drawing/2014/main" id="{5E9A0E98-530C-4E97-9FD3-C43171F38CDD}"/>
              </a:ext>
            </a:extLst>
          </p:cNvPr>
          <p:cNvSpPr txBox="1">
            <a:spLocks noChangeArrowheads="1"/>
          </p:cNvSpPr>
          <p:nvPr/>
        </p:nvSpPr>
        <p:spPr bwMode="auto">
          <a:xfrm>
            <a:off x="2438399" y="6527470"/>
            <a:ext cx="7696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00FF00"/>
                </a:solidFill>
              </a:rPr>
              <a:t>D&amp;C 93:24 </a:t>
            </a:r>
            <a:r>
              <a:rPr lang="en-US" altLang="en-US" sz="1400" b="1" dirty="0">
                <a:solidFill>
                  <a:schemeClr val="bg1"/>
                </a:solidFill>
              </a:rPr>
              <a:t>“And truth is knowledge of things as they are, and as they were, and as they are to come.”</a:t>
            </a:r>
          </a:p>
        </p:txBody>
      </p:sp>
      <p:sp>
        <p:nvSpPr>
          <p:cNvPr id="25" name="Rectangle 24">
            <a:extLst>
              <a:ext uri="{FF2B5EF4-FFF2-40B4-BE49-F238E27FC236}">
                <a16:creationId xmlns:a16="http://schemas.microsoft.com/office/drawing/2014/main" id="{6E748EB5-9EE1-47B6-9526-B353AE85E8D7}"/>
              </a:ext>
            </a:extLst>
          </p:cNvPr>
          <p:cNvSpPr/>
          <p:nvPr/>
        </p:nvSpPr>
        <p:spPr bwMode="auto">
          <a:xfrm>
            <a:off x="291281" y="881062"/>
            <a:ext cx="8305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2" name="Rectangle 31">
            <a:extLst>
              <a:ext uri="{FF2B5EF4-FFF2-40B4-BE49-F238E27FC236}">
                <a16:creationId xmlns:a16="http://schemas.microsoft.com/office/drawing/2014/main" id="{FA60081C-4A98-4DD1-893B-92D1B29EC480}"/>
              </a:ext>
            </a:extLst>
          </p:cNvPr>
          <p:cNvSpPr/>
          <p:nvPr/>
        </p:nvSpPr>
        <p:spPr bwMode="auto">
          <a:xfrm>
            <a:off x="6425381" y="958850"/>
            <a:ext cx="1638300" cy="103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8" name="TextBox 24">
            <a:extLst>
              <a:ext uri="{FF2B5EF4-FFF2-40B4-BE49-F238E27FC236}">
                <a16:creationId xmlns:a16="http://schemas.microsoft.com/office/drawing/2014/main" id="{202F3340-79AC-4C1D-8170-C77897F36AD0}"/>
              </a:ext>
            </a:extLst>
          </p:cNvPr>
          <p:cNvSpPr txBox="1">
            <a:spLocks noChangeArrowheads="1"/>
          </p:cNvSpPr>
          <p:nvPr/>
        </p:nvSpPr>
        <p:spPr bwMode="auto">
          <a:xfrm>
            <a:off x="6629400" y="2286000"/>
            <a:ext cx="188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Rational Faculty</a:t>
            </a:r>
          </a:p>
        </p:txBody>
      </p:sp>
      <p:grpSp>
        <p:nvGrpSpPr>
          <p:cNvPr id="52" name="Group 51">
            <a:extLst>
              <a:ext uri="{FF2B5EF4-FFF2-40B4-BE49-F238E27FC236}">
                <a16:creationId xmlns:a16="http://schemas.microsoft.com/office/drawing/2014/main" id="{E0C956EA-1B97-4C8D-9D03-42AABE271FFD}"/>
              </a:ext>
            </a:extLst>
          </p:cNvPr>
          <p:cNvGrpSpPr/>
          <p:nvPr/>
        </p:nvGrpSpPr>
        <p:grpSpPr>
          <a:xfrm>
            <a:off x="373421" y="956988"/>
            <a:ext cx="1379880" cy="1592534"/>
            <a:chOff x="501240" y="3123926"/>
            <a:chExt cx="1379880" cy="1368826"/>
          </a:xfrm>
        </p:grpSpPr>
        <p:sp>
          <p:nvSpPr>
            <p:cNvPr id="29" name="Rectangle 28">
              <a:extLst>
                <a:ext uri="{FF2B5EF4-FFF2-40B4-BE49-F238E27FC236}">
                  <a16:creationId xmlns:a16="http://schemas.microsoft.com/office/drawing/2014/main" id="{89E8DCB0-AAE6-4E34-98DE-E997B5EC3D1A}"/>
                </a:ext>
              </a:extLst>
            </p:cNvPr>
            <p:cNvSpPr/>
            <p:nvPr/>
          </p:nvSpPr>
          <p:spPr bwMode="auto">
            <a:xfrm>
              <a:off x="509520" y="3123926"/>
              <a:ext cx="1371600" cy="13688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0" name="Flowchart: Process 29">
              <a:extLst>
                <a:ext uri="{FF2B5EF4-FFF2-40B4-BE49-F238E27FC236}">
                  <a16:creationId xmlns:a16="http://schemas.microsoft.com/office/drawing/2014/main" id="{CF02E345-06D6-4775-A7D1-77FDA58520EA}"/>
                </a:ext>
              </a:extLst>
            </p:cNvPr>
            <p:cNvSpPr/>
            <p:nvPr/>
          </p:nvSpPr>
          <p:spPr bwMode="auto">
            <a:xfrm>
              <a:off x="501240" y="3123926"/>
              <a:ext cx="1371600" cy="1368826"/>
            </a:xfrm>
            <a:prstGeom prst="flowChart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grpSp>
      <p:sp>
        <p:nvSpPr>
          <p:cNvPr id="36" name="TextBox 35">
            <a:extLst>
              <a:ext uri="{FF2B5EF4-FFF2-40B4-BE49-F238E27FC236}">
                <a16:creationId xmlns:a16="http://schemas.microsoft.com/office/drawing/2014/main" id="{31A78108-6E30-4685-93EF-96AF6A1F67F0}"/>
              </a:ext>
            </a:extLst>
          </p:cNvPr>
          <p:cNvSpPr txBox="1">
            <a:spLocks noChangeArrowheads="1"/>
          </p:cNvSpPr>
          <p:nvPr/>
        </p:nvSpPr>
        <p:spPr bwMode="auto">
          <a:xfrm>
            <a:off x="305501" y="2802077"/>
            <a:ext cx="119012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200" dirty="0">
                <a:solidFill>
                  <a:schemeClr val="bg1"/>
                </a:solidFill>
              </a:rPr>
              <a:t>“The Bible Says It – I Believe It – That Settles It” </a:t>
            </a:r>
          </a:p>
        </p:txBody>
      </p:sp>
      <p:sp>
        <p:nvSpPr>
          <p:cNvPr id="42" name="Text Box 24">
            <a:extLst>
              <a:ext uri="{FF2B5EF4-FFF2-40B4-BE49-F238E27FC236}">
                <a16:creationId xmlns:a16="http://schemas.microsoft.com/office/drawing/2014/main" id="{F9BFD61E-46C0-43E6-AEA4-E0EFE8FCC50B}"/>
              </a:ext>
            </a:extLst>
          </p:cNvPr>
          <p:cNvSpPr txBox="1">
            <a:spLocks noChangeArrowheads="1"/>
          </p:cNvSpPr>
          <p:nvPr/>
        </p:nvSpPr>
        <p:spPr bwMode="auto">
          <a:xfrm>
            <a:off x="9188767" y="1273471"/>
            <a:ext cx="24813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rPr>
              <a:t>Interpreted Authority</a:t>
            </a:r>
          </a:p>
          <a:p>
            <a:pPr algn="ctr" eaLnBrk="1" hangingPunct="1">
              <a:spcBef>
                <a:spcPct val="0"/>
              </a:spcBef>
              <a:buFontTx/>
              <a:buNone/>
            </a:pPr>
            <a:r>
              <a:rPr lang="en-US" altLang="en-US" sz="2400" b="1" dirty="0">
                <a:solidFill>
                  <a:srgbClr val="FF0000"/>
                </a:solidFill>
              </a:rPr>
              <a:t>WILLFULNESS</a:t>
            </a:r>
          </a:p>
          <a:p>
            <a:pPr algn="ctr" eaLnBrk="1" hangingPunct="1">
              <a:spcBef>
                <a:spcPct val="0"/>
              </a:spcBef>
              <a:buNone/>
            </a:pPr>
            <a:r>
              <a:rPr lang="en-US" altLang="en-US" sz="2000" b="1" dirty="0">
                <a:solidFill>
                  <a:srgbClr val="FF0000"/>
                </a:solidFill>
              </a:rPr>
              <a:t>Subjective Standard</a:t>
            </a:r>
          </a:p>
        </p:txBody>
      </p:sp>
      <p:cxnSp>
        <p:nvCxnSpPr>
          <p:cNvPr id="48" name="Straight Arrow Connector 47">
            <a:extLst>
              <a:ext uri="{FF2B5EF4-FFF2-40B4-BE49-F238E27FC236}">
                <a16:creationId xmlns:a16="http://schemas.microsoft.com/office/drawing/2014/main" id="{4B8E30B0-5D09-4D39-9403-33599D3E4F5A}"/>
              </a:ext>
            </a:extLst>
          </p:cNvPr>
          <p:cNvCxnSpPr/>
          <p:nvPr/>
        </p:nvCxnSpPr>
        <p:spPr bwMode="auto">
          <a:xfrm>
            <a:off x="5764212"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6E3141-13BF-458D-ACFA-69C46B9F7963}"/>
              </a:ext>
            </a:extLst>
          </p:cNvPr>
          <p:cNvCxnSpPr/>
          <p:nvPr/>
        </p:nvCxnSpPr>
        <p:spPr bwMode="auto">
          <a:xfrm>
            <a:off x="1905000"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47AC805A-0A70-4059-8B53-531B55AA8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661" y="958850"/>
            <a:ext cx="1126096" cy="1410026"/>
          </a:xfrm>
          <a:prstGeom prst="rect">
            <a:avLst/>
          </a:prstGeom>
        </p:spPr>
      </p:pic>
      <p:pic>
        <p:nvPicPr>
          <p:cNvPr id="53" name="Picture 52">
            <a:extLst>
              <a:ext uri="{FF2B5EF4-FFF2-40B4-BE49-F238E27FC236}">
                <a16:creationId xmlns:a16="http://schemas.microsoft.com/office/drawing/2014/main" id="{EA8D88A3-7ACA-4378-AA03-5AC565C238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5" y="965472"/>
            <a:ext cx="939251" cy="782709"/>
          </a:xfrm>
          <a:prstGeom prst="rect">
            <a:avLst/>
          </a:prstGeom>
        </p:spPr>
      </p:pic>
      <p:sp>
        <p:nvSpPr>
          <p:cNvPr id="54" name="Rectangle 53">
            <a:extLst>
              <a:ext uri="{FF2B5EF4-FFF2-40B4-BE49-F238E27FC236}">
                <a16:creationId xmlns:a16="http://schemas.microsoft.com/office/drawing/2014/main" id="{EF8EC04C-7ECF-4C90-9A75-1D2B7548EEE8}"/>
              </a:ext>
            </a:extLst>
          </p:cNvPr>
          <p:cNvSpPr/>
          <p:nvPr/>
        </p:nvSpPr>
        <p:spPr>
          <a:xfrm>
            <a:off x="555039" y="1737112"/>
            <a:ext cx="1002519" cy="861774"/>
          </a:xfrm>
          <a:prstGeom prst="rect">
            <a:avLst/>
          </a:prstGeom>
        </p:spPr>
        <p:txBody>
          <a:bodyPr wrap="none">
            <a:spAutoFit/>
          </a:bodyPr>
          <a:lstStyle/>
          <a:p>
            <a:pPr algn="ctr"/>
            <a:r>
              <a:rPr lang="en-US" altLang="en-US" b="1" dirty="0">
                <a:latin typeface="+mn-lt"/>
              </a:rPr>
              <a:t>REALITY</a:t>
            </a:r>
          </a:p>
          <a:p>
            <a:pPr algn="ctr"/>
            <a:r>
              <a:rPr lang="en-US" sz="1600" b="1" dirty="0">
                <a:latin typeface="+mn-lt"/>
              </a:rPr>
              <a:t>Standard </a:t>
            </a:r>
          </a:p>
          <a:p>
            <a:pPr algn="ctr"/>
            <a:r>
              <a:rPr lang="en-US" sz="1600" b="1" dirty="0">
                <a:latin typeface="+mn-lt"/>
              </a:rPr>
              <a:t>of Truth</a:t>
            </a:r>
          </a:p>
        </p:txBody>
      </p:sp>
      <p:grpSp>
        <p:nvGrpSpPr>
          <p:cNvPr id="24" name="Group 30">
            <a:extLst>
              <a:ext uri="{FF2B5EF4-FFF2-40B4-BE49-F238E27FC236}">
                <a16:creationId xmlns:a16="http://schemas.microsoft.com/office/drawing/2014/main" id="{E1ECB223-D898-4A86-A480-5FFE6CBE9CB2}"/>
              </a:ext>
            </a:extLst>
          </p:cNvPr>
          <p:cNvGrpSpPr>
            <a:grpSpLocks/>
          </p:cNvGrpSpPr>
          <p:nvPr/>
        </p:nvGrpSpPr>
        <p:grpSpPr bwMode="auto">
          <a:xfrm>
            <a:off x="3135180" y="934992"/>
            <a:ext cx="2286752" cy="1724895"/>
            <a:chOff x="3389907" y="2343804"/>
            <a:chExt cx="2286753" cy="1723871"/>
          </a:xfrm>
        </p:grpSpPr>
        <p:pic>
          <p:nvPicPr>
            <p:cNvPr id="26" name="Picture 2">
              <a:extLst>
                <a:ext uri="{FF2B5EF4-FFF2-40B4-BE49-F238E27FC236}">
                  <a16:creationId xmlns:a16="http://schemas.microsoft.com/office/drawing/2014/main" id="{5A54CEBF-FFBF-4D76-B2BB-78473F8AEC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2343804"/>
              <a:ext cx="129416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4">
              <a:extLst>
                <a:ext uri="{FF2B5EF4-FFF2-40B4-BE49-F238E27FC236}">
                  <a16:creationId xmlns:a16="http://schemas.microsoft.com/office/drawing/2014/main" id="{0570B438-41F5-44F4-8469-F15F2C6BC49A}"/>
                </a:ext>
              </a:extLst>
            </p:cNvPr>
            <p:cNvSpPr txBox="1">
              <a:spLocks noChangeArrowheads="1"/>
            </p:cNvSpPr>
            <p:nvPr/>
          </p:nvSpPr>
          <p:spPr bwMode="auto">
            <a:xfrm>
              <a:off x="3389907" y="3667803"/>
              <a:ext cx="2286753"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t>Holy Scriptures</a:t>
              </a:r>
            </a:p>
          </p:txBody>
        </p:sp>
      </p:grpSp>
      <p:sp>
        <p:nvSpPr>
          <p:cNvPr id="31" name="TextBox 18">
            <a:extLst>
              <a:ext uri="{FF2B5EF4-FFF2-40B4-BE49-F238E27FC236}">
                <a16:creationId xmlns:a16="http://schemas.microsoft.com/office/drawing/2014/main" id="{C196B25C-2AFB-4755-82FA-E360EB91782E}"/>
              </a:ext>
            </a:extLst>
          </p:cNvPr>
          <p:cNvSpPr txBox="1">
            <a:spLocks noChangeArrowheads="1"/>
          </p:cNvSpPr>
          <p:nvPr/>
        </p:nvSpPr>
        <p:spPr bwMode="auto">
          <a:xfrm>
            <a:off x="241024" y="3646944"/>
            <a:ext cx="974117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00FF00"/>
                </a:solidFill>
              </a:rPr>
              <a:t>Elder George Q. Cannon: </a:t>
            </a:r>
            <a:r>
              <a:rPr lang="en-US" altLang="en-US" sz="2800" dirty="0">
                <a:solidFill>
                  <a:schemeClr val="bg1"/>
                </a:solidFill>
              </a:rPr>
              <a:t>“It has frequently been remarked by those who scoff at it [the Bible] that it is like a fiddle, every kind of a tune can be played upon it. It requires something more than the Bible to guide man to eternal life. It requires divine inspiration, it requires the Holy Ghost, it requires the Priesthood, as it existed in ancient days, to be restored.” </a:t>
            </a:r>
            <a:r>
              <a:rPr lang="en-US" altLang="en-US" sz="1400" dirty="0">
                <a:solidFill>
                  <a:schemeClr val="bg1"/>
                </a:solidFill>
              </a:rPr>
              <a:t>(JD 14:54) </a:t>
            </a:r>
          </a:p>
        </p:txBody>
      </p:sp>
      <p:pic>
        <p:nvPicPr>
          <p:cNvPr id="6" name="Picture 5">
            <a:extLst>
              <a:ext uri="{FF2B5EF4-FFF2-40B4-BE49-F238E27FC236}">
                <a16:creationId xmlns:a16="http://schemas.microsoft.com/office/drawing/2014/main" id="{CAF9668B-1B9C-4F86-B197-FEA9B9BEEA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4600" y="3042685"/>
            <a:ext cx="2002540" cy="3048006"/>
          </a:xfrm>
          <a:prstGeom prst="rect">
            <a:avLst/>
          </a:prstGeom>
        </p:spPr>
      </p:pic>
    </p:spTree>
    <p:extLst>
      <p:ext uri="{BB962C8B-B14F-4D97-AF65-F5344CB8AC3E}">
        <p14:creationId xmlns:p14="http://schemas.microsoft.com/office/powerpoint/2010/main" val="21982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14</a:t>
            </a:fld>
            <a:endParaRPr lang="en-US" dirty="0"/>
          </a:p>
        </p:txBody>
      </p:sp>
      <p:sp>
        <p:nvSpPr>
          <p:cNvPr id="5" name="Text Box 3">
            <a:extLst>
              <a:ext uri="{FF2B5EF4-FFF2-40B4-BE49-F238E27FC236}">
                <a16:creationId xmlns:a16="http://schemas.microsoft.com/office/drawing/2014/main" id="{36469987-DB93-462E-BE1E-B4327D2DB0C1}"/>
              </a:ext>
            </a:extLst>
          </p:cNvPr>
          <p:cNvSpPr txBox="1">
            <a:spLocks noChangeArrowheads="1"/>
          </p:cNvSpPr>
          <p:nvPr/>
        </p:nvSpPr>
        <p:spPr bwMode="auto">
          <a:xfrm>
            <a:off x="1066800" y="7203"/>
            <a:ext cx="1112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dirty="0">
                <a:solidFill>
                  <a:srgbClr val="FF0000"/>
                </a:solidFill>
              </a:rPr>
              <a:t>Fallacies: </a:t>
            </a:r>
            <a:r>
              <a:rPr lang="en-US" altLang="en-US" sz="2800" dirty="0">
                <a:solidFill>
                  <a:srgbClr val="FF0000"/>
                </a:solidFill>
              </a:rPr>
              <a:t>Argumentum ad </a:t>
            </a:r>
            <a:r>
              <a:rPr lang="en-US" altLang="en-US" sz="2800" dirty="0" err="1">
                <a:solidFill>
                  <a:srgbClr val="FF0000"/>
                </a:solidFill>
              </a:rPr>
              <a:t>Verecundiam</a:t>
            </a:r>
            <a:r>
              <a:rPr lang="en-US" altLang="en-US" sz="2800" dirty="0">
                <a:solidFill>
                  <a:srgbClr val="FF0000"/>
                </a:solidFill>
              </a:rPr>
              <a:t>  …  Appeal to Authority</a:t>
            </a:r>
          </a:p>
        </p:txBody>
      </p:sp>
      <p:sp>
        <p:nvSpPr>
          <p:cNvPr id="7" name="Text Box 2">
            <a:extLst>
              <a:ext uri="{FF2B5EF4-FFF2-40B4-BE49-F238E27FC236}">
                <a16:creationId xmlns:a16="http://schemas.microsoft.com/office/drawing/2014/main" id="{5E9A0E98-530C-4E97-9FD3-C43171F38CDD}"/>
              </a:ext>
            </a:extLst>
          </p:cNvPr>
          <p:cNvSpPr txBox="1">
            <a:spLocks noChangeArrowheads="1"/>
          </p:cNvSpPr>
          <p:nvPr/>
        </p:nvSpPr>
        <p:spPr bwMode="auto">
          <a:xfrm>
            <a:off x="2438399" y="6527470"/>
            <a:ext cx="7696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00FF00"/>
                </a:solidFill>
              </a:rPr>
              <a:t>D&amp;C 93:24 </a:t>
            </a:r>
            <a:r>
              <a:rPr lang="en-US" altLang="en-US" sz="1400" b="1" dirty="0">
                <a:solidFill>
                  <a:schemeClr val="bg1"/>
                </a:solidFill>
              </a:rPr>
              <a:t>“And truth is knowledge of things as they are, and as they were, and as they are to come.”</a:t>
            </a:r>
          </a:p>
        </p:txBody>
      </p:sp>
      <p:sp>
        <p:nvSpPr>
          <p:cNvPr id="25" name="Rectangle 24">
            <a:extLst>
              <a:ext uri="{FF2B5EF4-FFF2-40B4-BE49-F238E27FC236}">
                <a16:creationId xmlns:a16="http://schemas.microsoft.com/office/drawing/2014/main" id="{6E748EB5-9EE1-47B6-9526-B353AE85E8D7}"/>
              </a:ext>
            </a:extLst>
          </p:cNvPr>
          <p:cNvSpPr/>
          <p:nvPr/>
        </p:nvSpPr>
        <p:spPr bwMode="auto">
          <a:xfrm>
            <a:off x="291281" y="881062"/>
            <a:ext cx="8305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2" name="Rectangle 31">
            <a:extLst>
              <a:ext uri="{FF2B5EF4-FFF2-40B4-BE49-F238E27FC236}">
                <a16:creationId xmlns:a16="http://schemas.microsoft.com/office/drawing/2014/main" id="{FA60081C-4A98-4DD1-893B-92D1B29EC480}"/>
              </a:ext>
            </a:extLst>
          </p:cNvPr>
          <p:cNvSpPr/>
          <p:nvPr/>
        </p:nvSpPr>
        <p:spPr bwMode="auto">
          <a:xfrm>
            <a:off x="6425381" y="958850"/>
            <a:ext cx="1638300" cy="103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8" name="TextBox 24">
            <a:extLst>
              <a:ext uri="{FF2B5EF4-FFF2-40B4-BE49-F238E27FC236}">
                <a16:creationId xmlns:a16="http://schemas.microsoft.com/office/drawing/2014/main" id="{202F3340-79AC-4C1D-8170-C77897F36AD0}"/>
              </a:ext>
            </a:extLst>
          </p:cNvPr>
          <p:cNvSpPr txBox="1">
            <a:spLocks noChangeArrowheads="1"/>
          </p:cNvSpPr>
          <p:nvPr/>
        </p:nvSpPr>
        <p:spPr bwMode="auto">
          <a:xfrm>
            <a:off x="6629400" y="2286000"/>
            <a:ext cx="188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Rational Faculty</a:t>
            </a:r>
          </a:p>
        </p:txBody>
      </p:sp>
      <p:grpSp>
        <p:nvGrpSpPr>
          <p:cNvPr id="52" name="Group 51">
            <a:extLst>
              <a:ext uri="{FF2B5EF4-FFF2-40B4-BE49-F238E27FC236}">
                <a16:creationId xmlns:a16="http://schemas.microsoft.com/office/drawing/2014/main" id="{E0C956EA-1B97-4C8D-9D03-42AABE271FFD}"/>
              </a:ext>
            </a:extLst>
          </p:cNvPr>
          <p:cNvGrpSpPr/>
          <p:nvPr/>
        </p:nvGrpSpPr>
        <p:grpSpPr>
          <a:xfrm>
            <a:off x="373421" y="956988"/>
            <a:ext cx="1379880" cy="1592534"/>
            <a:chOff x="501240" y="3123926"/>
            <a:chExt cx="1379880" cy="1368826"/>
          </a:xfrm>
        </p:grpSpPr>
        <p:sp>
          <p:nvSpPr>
            <p:cNvPr id="29" name="Rectangle 28">
              <a:extLst>
                <a:ext uri="{FF2B5EF4-FFF2-40B4-BE49-F238E27FC236}">
                  <a16:creationId xmlns:a16="http://schemas.microsoft.com/office/drawing/2014/main" id="{89E8DCB0-AAE6-4E34-98DE-E997B5EC3D1A}"/>
                </a:ext>
              </a:extLst>
            </p:cNvPr>
            <p:cNvSpPr/>
            <p:nvPr/>
          </p:nvSpPr>
          <p:spPr bwMode="auto">
            <a:xfrm>
              <a:off x="509520" y="3123926"/>
              <a:ext cx="1371600" cy="13688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0" name="Flowchart: Process 29">
              <a:extLst>
                <a:ext uri="{FF2B5EF4-FFF2-40B4-BE49-F238E27FC236}">
                  <a16:creationId xmlns:a16="http://schemas.microsoft.com/office/drawing/2014/main" id="{CF02E345-06D6-4775-A7D1-77FDA58520EA}"/>
                </a:ext>
              </a:extLst>
            </p:cNvPr>
            <p:cNvSpPr/>
            <p:nvPr/>
          </p:nvSpPr>
          <p:spPr bwMode="auto">
            <a:xfrm>
              <a:off x="501240" y="3123926"/>
              <a:ext cx="1371600" cy="1368826"/>
            </a:xfrm>
            <a:prstGeom prst="flowChart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grpSp>
      <p:sp>
        <p:nvSpPr>
          <p:cNvPr id="42" name="Text Box 24">
            <a:extLst>
              <a:ext uri="{FF2B5EF4-FFF2-40B4-BE49-F238E27FC236}">
                <a16:creationId xmlns:a16="http://schemas.microsoft.com/office/drawing/2014/main" id="{F9BFD61E-46C0-43E6-AEA4-E0EFE8FCC50B}"/>
              </a:ext>
            </a:extLst>
          </p:cNvPr>
          <p:cNvSpPr txBox="1">
            <a:spLocks noChangeArrowheads="1"/>
          </p:cNvSpPr>
          <p:nvPr/>
        </p:nvSpPr>
        <p:spPr bwMode="auto">
          <a:xfrm>
            <a:off x="9276711" y="1273471"/>
            <a:ext cx="23054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rPr>
              <a:t>Blind Obedience</a:t>
            </a:r>
          </a:p>
          <a:p>
            <a:pPr algn="ctr" eaLnBrk="1" hangingPunct="1">
              <a:spcBef>
                <a:spcPct val="0"/>
              </a:spcBef>
              <a:buFontTx/>
              <a:buNone/>
            </a:pPr>
            <a:r>
              <a:rPr lang="en-US" altLang="en-US" sz="2400" b="1" dirty="0">
                <a:solidFill>
                  <a:srgbClr val="FF0000"/>
                </a:solidFill>
              </a:rPr>
              <a:t>WILLFULNESS</a:t>
            </a:r>
          </a:p>
          <a:p>
            <a:pPr algn="ctr" eaLnBrk="1" hangingPunct="1">
              <a:spcBef>
                <a:spcPct val="0"/>
              </a:spcBef>
              <a:buNone/>
            </a:pPr>
            <a:r>
              <a:rPr lang="en-US" altLang="en-US" sz="2000" b="1" dirty="0">
                <a:solidFill>
                  <a:srgbClr val="FF0000"/>
                </a:solidFill>
              </a:rPr>
              <a:t>Subjective Standard</a:t>
            </a:r>
          </a:p>
        </p:txBody>
      </p:sp>
      <p:cxnSp>
        <p:nvCxnSpPr>
          <p:cNvPr id="48" name="Straight Arrow Connector 47">
            <a:extLst>
              <a:ext uri="{FF2B5EF4-FFF2-40B4-BE49-F238E27FC236}">
                <a16:creationId xmlns:a16="http://schemas.microsoft.com/office/drawing/2014/main" id="{4B8E30B0-5D09-4D39-9403-33599D3E4F5A}"/>
              </a:ext>
            </a:extLst>
          </p:cNvPr>
          <p:cNvCxnSpPr/>
          <p:nvPr/>
        </p:nvCxnSpPr>
        <p:spPr bwMode="auto">
          <a:xfrm>
            <a:off x="5764212"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6E3141-13BF-458D-ACFA-69C46B9F7963}"/>
              </a:ext>
            </a:extLst>
          </p:cNvPr>
          <p:cNvCxnSpPr/>
          <p:nvPr/>
        </p:nvCxnSpPr>
        <p:spPr bwMode="auto">
          <a:xfrm>
            <a:off x="1905000"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47AC805A-0A70-4059-8B53-531B55AA8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661" y="958850"/>
            <a:ext cx="1126096" cy="1410026"/>
          </a:xfrm>
          <a:prstGeom prst="rect">
            <a:avLst/>
          </a:prstGeom>
        </p:spPr>
      </p:pic>
      <p:pic>
        <p:nvPicPr>
          <p:cNvPr id="53" name="Picture 52">
            <a:extLst>
              <a:ext uri="{FF2B5EF4-FFF2-40B4-BE49-F238E27FC236}">
                <a16:creationId xmlns:a16="http://schemas.microsoft.com/office/drawing/2014/main" id="{EA8D88A3-7ACA-4378-AA03-5AC565C238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5" y="965472"/>
            <a:ext cx="939251" cy="782709"/>
          </a:xfrm>
          <a:prstGeom prst="rect">
            <a:avLst/>
          </a:prstGeom>
        </p:spPr>
      </p:pic>
      <p:sp>
        <p:nvSpPr>
          <p:cNvPr id="54" name="Rectangle 53">
            <a:extLst>
              <a:ext uri="{FF2B5EF4-FFF2-40B4-BE49-F238E27FC236}">
                <a16:creationId xmlns:a16="http://schemas.microsoft.com/office/drawing/2014/main" id="{EF8EC04C-7ECF-4C90-9A75-1D2B7548EEE8}"/>
              </a:ext>
            </a:extLst>
          </p:cNvPr>
          <p:cNvSpPr/>
          <p:nvPr/>
        </p:nvSpPr>
        <p:spPr>
          <a:xfrm>
            <a:off x="555039" y="1737112"/>
            <a:ext cx="1002519" cy="861774"/>
          </a:xfrm>
          <a:prstGeom prst="rect">
            <a:avLst/>
          </a:prstGeom>
        </p:spPr>
        <p:txBody>
          <a:bodyPr wrap="none">
            <a:spAutoFit/>
          </a:bodyPr>
          <a:lstStyle/>
          <a:p>
            <a:pPr algn="ctr"/>
            <a:r>
              <a:rPr lang="en-US" altLang="en-US" b="1" dirty="0">
                <a:latin typeface="+mn-lt"/>
              </a:rPr>
              <a:t>REALITY</a:t>
            </a:r>
          </a:p>
          <a:p>
            <a:pPr algn="ctr"/>
            <a:r>
              <a:rPr lang="en-US" sz="1600" b="1" dirty="0">
                <a:latin typeface="+mn-lt"/>
              </a:rPr>
              <a:t>Standard </a:t>
            </a:r>
          </a:p>
          <a:p>
            <a:pPr algn="ctr"/>
            <a:r>
              <a:rPr lang="en-US" sz="1600" b="1" dirty="0">
                <a:latin typeface="+mn-lt"/>
              </a:rPr>
              <a:t>of Truth</a:t>
            </a:r>
          </a:p>
        </p:txBody>
      </p:sp>
      <p:grpSp>
        <p:nvGrpSpPr>
          <p:cNvPr id="33" name="Group 32">
            <a:extLst>
              <a:ext uri="{FF2B5EF4-FFF2-40B4-BE49-F238E27FC236}">
                <a16:creationId xmlns:a16="http://schemas.microsoft.com/office/drawing/2014/main" id="{12357696-3A76-47A6-B9D8-1971E549CB3C}"/>
              </a:ext>
            </a:extLst>
          </p:cNvPr>
          <p:cNvGrpSpPr/>
          <p:nvPr/>
        </p:nvGrpSpPr>
        <p:grpSpPr>
          <a:xfrm>
            <a:off x="3698303" y="939626"/>
            <a:ext cx="1187116" cy="1720260"/>
            <a:chOff x="6629908" y="1847914"/>
            <a:chExt cx="1187116" cy="1720260"/>
          </a:xfrm>
        </p:grpSpPr>
        <p:sp>
          <p:nvSpPr>
            <p:cNvPr id="34" name="TextBox 33">
              <a:extLst>
                <a:ext uri="{FF2B5EF4-FFF2-40B4-BE49-F238E27FC236}">
                  <a16:creationId xmlns:a16="http://schemas.microsoft.com/office/drawing/2014/main" id="{D3956C5A-1EB2-4F56-82BB-DDA0633788A0}"/>
                </a:ext>
              </a:extLst>
            </p:cNvPr>
            <p:cNvSpPr txBox="1"/>
            <p:nvPr/>
          </p:nvSpPr>
          <p:spPr bwMode="auto">
            <a:xfrm>
              <a:off x="6675429" y="3168064"/>
              <a:ext cx="1141595" cy="400110"/>
            </a:xfrm>
            <a:prstGeom prst="rect">
              <a:avLst/>
            </a:prstGeom>
            <a:noFill/>
          </p:spPr>
          <p:txBody>
            <a:bodyPr wrap="none">
              <a:spAutoFit/>
            </a:bodyPr>
            <a:lstStyle/>
            <a:p>
              <a:pPr eaLnBrk="1" fontAlgn="auto" hangingPunct="1">
                <a:spcBef>
                  <a:spcPts val="0"/>
                </a:spcBef>
                <a:spcAft>
                  <a:spcPts val="0"/>
                </a:spcAft>
                <a:defRPr/>
              </a:pPr>
              <a:r>
                <a:rPr lang="en-US" sz="2000" b="1" dirty="0">
                  <a:latin typeface="Calibri" pitchFamily="34" charset="0"/>
                  <a:cs typeface="+mn-cs"/>
                </a:rPr>
                <a:t>Prophets</a:t>
              </a:r>
            </a:p>
          </p:txBody>
        </p:sp>
        <p:pic>
          <p:nvPicPr>
            <p:cNvPr id="35" name="Picture 34">
              <a:extLst>
                <a:ext uri="{FF2B5EF4-FFF2-40B4-BE49-F238E27FC236}">
                  <a16:creationId xmlns:a16="http://schemas.microsoft.com/office/drawing/2014/main" id="{8BFA605A-935D-45F3-AF95-F5CCFA22E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908" y="1847914"/>
              <a:ext cx="1180043" cy="1408438"/>
            </a:xfrm>
            <a:prstGeom prst="rect">
              <a:avLst/>
            </a:prstGeom>
          </p:spPr>
        </p:pic>
      </p:grpSp>
      <p:sp>
        <p:nvSpPr>
          <p:cNvPr id="37" name="TextBox 36">
            <a:extLst>
              <a:ext uri="{FF2B5EF4-FFF2-40B4-BE49-F238E27FC236}">
                <a16:creationId xmlns:a16="http://schemas.microsoft.com/office/drawing/2014/main" id="{18CFE256-4316-4DA5-8A61-940EF9F213DD}"/>
              </a:ext>
            </a:extLst>
          </p:cNvPr>
          <p:cNvSpPr txBox="1">
            <a:spLocks noChangeArrowheads="1"/>
          </p:cNvSpPr>
          <p:nvPr/>
        </p:nvSpPr>
        <p:spPr bwMode="auto">
          <a:xfrm>
            <a:off x="325438" y="2895600"/>
            <a:ext cx="11637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Elder Dallin H. Oaks: </a:t>
            </a:r>
            <a:r>
              <a:rPr lang="en-US" altLang="en-US" sz="2400" dirty="0">
                <a:solidFill>
                  <a:schemeClr val="bg1"/>
                </a:solidFill>
              </a:rPr>
              <a:t>“We don't believe in </a:t>
            </a:r>
            <a:r>
              <a:rPr lang="en-US" altLang="en-US" sz="2400" dirty="0">
                <a:solidFill>
                  <a:srgbClr val="FF0000"/>
                </a:solidFill>
              </a:rPr>
              <a:t>infallibility of our leaders</a:t>
            </a:r>
            <a:r>
              <a:rPr lang="en-US" altLang="en-US" sz="2400" dirty="0">
                <a:solidFill>
                  <a:schemeClr val="bg1"/>
                </a:solidFill>
              </a:rPr>
              <a:t>. What we believe in is the organization the church has set in place. With </a:t>
            </a:r>
            <a:r>
              <a:rPr lang="en-US" altLang="en-US" sz="2400" dirty="0">
                <a:solidFill>
                  <a:srgbClr val="00FF00"/>
                </a:solidFill>
              </a:rPr>
              <a:t>multiple prophets</a:t>
            </a:r>
            <a:r>
              <a:rPr lang="en-US" altLang="en-US" sz="2400" dirty="0">
                <a:solidFill>
                  <a:schemeClr val="bg1"/>
                </a:solidFill>
              </a:rPr>
              <a:t>, seers, and revelators, and with a council system.”</a:t>
            </a:r>
            <a:r>
              <a:rPr lang="en-US" altLang="en-US" sz="1400" dirty="0">
                <a:solidFill>
                  <a:schemeClr val="bg1"/>
                </a:solidFill>
              </a:rPr>
              <a:t>(Press conference with the First Presidency, January 16, 2018)</a:t>
            </a:r>
            <a:endParaRPr lang="en-US" altLang="en-US" sz="1400" i="1" dirty="0">
              <a:solidFill>
                <a:schemeClr val="bg1"/>
              </a:solidFill>
            </a:endParaRPr>
          </a:p>
        </p:txBody>
      </p:sp>
      <p:sp>
        <p:nvSpPr>
          <p:cNvPr id="38" name="TextBox 9">
            <a:extLst>
              <a:ext uri="{FF2B5EF4-FFF2-40B4-BE49-F238E27FC236}">
                <a16:creationId xmlns:a16="http://schemas.microsoft.com/office/drawing/2014/main" id="{1E0BA8F6-40A6-48BD-A27E-73EFCFAEDAC3}"/>
              </a:ext>
            </a:extLst>
          </p:cNvPr>
          <p:cNvSpPr txBox="1">
            <a:spLocks noChangeArrowheads="1"/>
          </p:cNvSpPr>
          <p:nvPr/>
        </p:nvSpPr>
        <p:spPr bwMode="auto">
          <a:xfrm>
            <a:off x="325438" y="4161473"/>
            <a:ext cx="116379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President Brigham Young: </a:t>
            </a:r>
            <a:r>
              <a:rPr lang="en-US" altLang="en-US" sz="2400" dirty="0">
                <a:solidFill>
                  <a:schemeClr val="bg1"/>
                </a:solidFill>
              </a:rPr>
              <a:t>“I could give you, thus saith the Lord; but the faith we have embraced is so </a:t>
            </a:r>
            <a:r>
              <a:rPr lang="en-US" altLang="en-US" sz="2400" dirty="0">
                <a:solidFill>
                  <a:srgbClr val="00FF00"/>
                </a:solidFill>
              </a:rPr>
              <a:t>reasonable</a:t>
            </a:r>
            <a:r>
              <a:rPr lang="en-US" altLang="en-US" sz="2400" dirty="0">
                <a:solidFill>
                  <a:schemeClr val="bg1"/>
                </a:solidFill>
              </a:rPr>
              <a:t>, </a:t>
            </a:r>
            <a:r>
              <a:rPr lang="en-US" altLang="en-US" sz="2400" dirty="0">
                <a:solidFill>
                  <a:srgbClr val="00FF00"/>
                </a:solidFill>
              </a:rPr>
              <a:t>rational</a:t>
            </a:r>
            <a:r>
              <a:rPr lang="en-US" altLang="en-US" sz="2400" dirty="0">
                <a:solidFill>
                  <a:schemeClr val="bg1"/>
                </a:solidFill>
              </a:rPr>
              <a:t> and </a:t>
            </a:r>
            <a:r>
              <a:rPr lang="en-US" altLang="en-US" sz="2400" dirty="0">
                <a:solidFill>
                  <a:srgbClr val="00FF00"/>
                </a:solidFill>
              </a:rPr>
              <a:t>consistent</a:t>
            </a:r>
            <a:r>
              <a:rPr lang="en-US" altLang="en-US" sz="2400" dirty="0">
                <a:solidFill>
                  <a:schemeClr val="bg1"/>
                </a:solidFill>
              </a:rPr>
              <a:t>, and so </a:t>
            </a:r>
            <a:r>
              <a:rPr lang="en-US" altLang="en-US" sz="2400" dirty="0">
                <a:solidFill>
                  <a:srgbClr val="00FF00"/>
                </a:solidFill>
              </a:rPr>
              <a:t>easily proved</a:t>
            </a:r>
            <a:r>
              <a:rPr lang="en-US" altLang="en-US" sz="2400" dirty="0">
                <a:solidFill>
                  <a:schemeClr val="bg1"/>
                </a:solidFill>
              </a:rPr>
              <a:t>, that I am not under the necessity of saying, thus saith the Lord. If I wanted you to believe a </a:t>
            </a:r>
            <a:r>
              <a:rPr lang="en-US" altLang="en-US" sz="2400" dirty="0">
                <a:solidFill>
                  <a:srgbClr val="FF0000"/>
                </a:solidFill>
              </a:rPr>
              <a:t>mass of folly and nonsense</a:t>
            </a:r>
            <a:r>
              <a:rPr lang="en-US" altLang="en-US" sz="2400" dirty="0">
                <a:solidFill>
                  <a:schemeClr val="bg1"/>
                </a:solidFill>
              </a:rPr>
              <a:t>, such as others wish you to believe, then it would be necessary to say, thus saith the Lord, to operate upon the fears of the more </a:t>
            </a:r>
            <a:r>
              <a:rPr lang="en-US" altLang="en-US" sz="2400" dirty="0">
                <a:solidFill>
                  <a:srgbClr val="FF0000"/>
                </a:solidFill>
              </a:rPr>
              <a:t>ignorant</a:t>
            </a:r>
            <a:r>
              <a:rPr lang="en-US" altLang="en-US" sz="2400" dirty="0">
                <a:solidFill>
                  <a:schemeClr val="bg1"/>
                </a:solidFill>
              </a:rPr>
              <a:t> and </a:t>
            </a:r>
            <a:r>
              <a:rPr lang="en-US" altLang="en-US" sz="2400" dirty="0">
                <a:solidFill>
                  <a:srgbClr val="FF0000"/>
                </a:solidFill>
              </a:rPr>
              <a:t>superstitious</a:t>
            </a:r>
            <a:r>
              <a:rPr lang="en-US" altLang="en-US" sz="2400" dirty="0">
                <a:solidFill>
                  <a:schemeClr val="bg1"/>
                </a:solidFill>
              </a:rPr>
              <a:t> of mankind. The </a:t>
            </a:r>
            <a:r>
              <a:rPr lang="en-US" altLang="en-US" sz="2400" dirty="0">
                <a:solidFill>
                  <a:srgbClr val="00FF00"/>
                </a:solidFill>
              </a:rPr>
              <a:t>truth always stands upon its own foundation</a:t>
            </a:r>
            <a:r>
              <a:rPr lang="en-US" altLang="en-US" sz="2400" dirty="0">
                <a:solidFill>
                  <a:schemeClr val="bg1"/>
                </a:solidFill>
              </a:rPr>
              <a:t>, and speaks for itself.” </a:t>
            </a:r>
            <a:r>
              <a:rPr lang="en-US" altLang="en-US" sz="1400" dirty="0">
                <a:solidFill>
                  <a:schemeClr val="bg1"/>
                </a:solidFill>
              </a:rPr>
              <a:t>(JD 10:340) </a:t>
            </a:r>
            <a:endParaRPr lang="en-US" altLang="en-US" sz="1400" i="1" dirty="0">
              <a:solidFill>
                <a:schemeClr val="bg1"/>
              </a:solidFill>
            </a:endParaRPr>
          </a:p>
        </p:txBody>
      </p:sp>
    </p:spTree>
    <p:extLst>
      <p:ext uri="{BB962C8B-B14F-4D97-AF65-F5344CB8AC3E}">
        <p14:creationId xmlns:p14="http://schemas.microsoft.com/office/powerpoint/2010/main" val="109623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15</a:t>
            </a:fld>
            <a:endParaRPr lang="en-US" dirty="0"/>
          </a:p>
        </p:txBody>
      </p:sp>
      <p:sp>
        <p:nvSpPr>
          <p:cNvPr id="5" name="TextBox 6">
            <a:extLst>
              <a:ext uri="{FF2B5EF4-FFF2-40B4-BE49-F238E27FC236}">
                <a16:creationId xmlns:a16="http://schemas.microsoft.com/office/drawing/2014/main" id="{423B2AC9-8A43-4EA5-AA83-D521568A3BBF}"/>
              </a:ext>
            </a:extLst>
          </p:cNvPr>
          <p:cNvSpPr txBox="1">
            <a:spLocks noChangeArrowheads="1"/>
          </p:cNvSpPr>
          <p:nvPr/>
        </p:nvSpPr>
        <p:spPr bwMode="auto">
          <a:xfrm>
            <a:off x="0" y="0"/>
            <a:ext cx="1219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137795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37795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37795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37795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37795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37795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37795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37795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377950"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rPr>
              <a:t>BLIND OBEDIENCE AND BLIND FAITH</a:t>
            </a:r>
          </a:p>
          <a:p>
            <a:pPr algn="ctr" eaLnBrk="1" hangingPunct="1">
              <a:spcBef>
                <a:spcPct val="0"/>
              </a:spcBef>
              <a:buFontTx/>
              <a:buNone/>
            </a:pPr>
            <a:r>
              <a:rPr lang="en-US" altLang="en-US" sz="2800" b="1" dirty="0">
                <a:solidFill>
                  <a:srgbClr val="FF0000"/>
                </a:solidFill>
              </a:rPr>
              <a:t>ARE DESTRUCTIVE OF A RATIONAL FAITH</a:t>
            </a:r>
          </a:p>
        </p:txBody>
      </p:sp>
      <p:sp>
        <p:nvSpPr>
          <p:cNvPr id="6" name="TextBox 5">
            <a:extLst>
              <a:ext uri="{FF2B5EF4-FFF2-40B4-BE49-F238E27FC236}">
                <a16:creationId xmlns:a16="http://schemas.microsoft.com/office/drawing/2014/main" id="{3258B86C-DF80-48EE-9686-1EC01989BEB0}"/>
              </a:ext>
            </a:extLst>
          </p:cNvPr>
          <p:cNvSpPr txBox="1">
            <a:spLocks noChangeArrowheads="1"/>
          </p:cNvSpPr>
          <p:nvPr/>
        </p:nvSpPr>
        <p:spPr bwMode="auto">
          <a:xfrm>
            <a:off x="274638" y="1411288"/>
            <a:ext cx="116125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Joseph Smith: </a:t>
            </a:r>
            <a:r>
              <a:rPr lang="en-US" altLang="en-US" sz="2400" dirty="0">
                <a:solidFill>
                  <a:schemeClr val="bg1"/>
                </a:solidFill>
              </a:rPr>
              <a:t>“We have heard men who hold the priesthood remark that they would do </a:t>
            </a:r>
            <a:r>
              <a:rPr lang="en-US" altLang="en-US" sz="2400" dirty="0">
                <a:solidFill>
                  <a:srgbClr val="FF0000"/>
                </a:solidFill>
              </a:rPr>
              <a:t>anything</a:t>
            </a:r>
            <a:r>
              <a:rPr lang="en-US" altLang="en-US" sz="2400" dirty="0">
                <a:solidFill>
                  <a:schemeClr val="bg1"/>
                </a:solidFill>
              </a:rPr>
              <a:t> they were told to do by</a:t>
            </a:r>
            <a:r>
              <a:rPr lang="en-US" altLang="en-US" sz="2400" i="1" dirty="0">
                <a:solidFill>
                  <a:schemeClr val="bg1"/>
                </a:solidFill>
              </a:rPr>
              <a:t> </a:t>
            </a:r>
            <a:r>
              <a:rPr lang="en-US" altLang="en-US" sz="2400" dirty="0">
                <a:solidFill>
                  <a:schemeClr val="bg1"/>
                </a:solidFill>
              </a:rPr>
              <a:t>those who preside over them </a:t>
            </a:r>
            <a:r>
              <a:rPr lang="en-US" altLang="en-US" sz="2400" dirty="0">
                <a:solidFill>
                  <a:srgbClr val="FF0000"/>
                </a:solidFill>
              </a:rPr>
              <a:t>even if they knew it was wrong</a:t>
            </a:r>
            <a:r>
              <a:rPr lang="en-US" altLang="en-US" sz="2400" dirty="0">
                <a:solidFill>
                  <a:schemeClr val="bg1"/>
                </a:solidFill>
              </a:rPr>
              <a:t>; but such obedience as this is </a:t>
            </a:r>
            <a:r>
              <a:rPr lang="en-US" altLang="en-US" sz="2400" dirty="0">
                <a:solidFill>
                  <a:srgbClr val="FF0000"/>
                </a:solidFill>
              </a:rPr>
              <a:t>worse than folly </a:t>
            </a:r>
            <a:r>
              <a:rPr lang="en-US" altLang="en-US" sz="2400" dirty="0">
                <a:solidFill>
                  <a:schemeClr val="bg1"/>
                </a:solidFill>
              </a:rPr>
              <a:t>to us; it is </a:t>
            </a:r>
            <a:r>
              <a:rPr lang="en-US" altLang="en-US" sz="2400" dirty="0">
                <a:solidFill>
                  <a:srgbClr val="FF0000"/>
                </a:solidFill>
              </a:rPr>
              <a:t>slavery</a:t>
            </a:r>
            <a:r>
              <a:rPr lang="en-US" altLang="en-US" sz="2400" dirty="0">
                <a:solidFill>
                  <a:schemeClr val="bg1"/>
                </a:solidFill>
              </a:rPr>
              <a:t> in the extreme; and the man who would thus willingly </a:t>
            </a:r>
            <a:r>
              <a:rPr lang="en-US" altLang="en-US" sz="2400" dirty="0">
                <a:solidFill>
                  <a:srgbClr val="FF0000"/>
                </a:solidFill>
              </a:rPr>
              <a:t>degrade</a:t>
            </a:r>
            <a:r>
              <a:rPr lang="en-US" altLang="en-US" sz="2400" dirty="0">
                <a:solidFill>
                  <a:schemeClr val="bg1"/>
                </a:solidFill>
              </a:rPr>
              <a:t> himself, should not claim a rank among intelligent beings, until he turns from his folly. A man of God would </a:t>
            </a:r>
            <a:r>
              <a:rPr lang="en-US" altLang="en-US" sz="2400" dirty="0">
                <a:solidFill>
                  <a:srgbClr val="00FF00"/>
                </a:solidFill>
              </a:rPr>
              <a:t>despise the idea</a:t>
            </a:r>
            <a:r>
              <a:rPr lang="en-US" altLang="en-US" sz="2400" dirty="0">
                <a:solidFill>
                  <a:schemeClr val="bg1"/>
                </a:solidFill>
              </a:rPr>
              <a:t>. Others, in the extreme exercise of their almighty authority have </a:t>
            </a:r>
            <a:r>
              <a:rPr lang="en-US" altLang="en-US" sz="2400" dirty="0">
                <a:solidFill>
                  <a:srgbClr val="FF0000"/>
                </a:solidFill>
              </a:rPr>
              <a:t>taught that such obedience was necessary</a:t>
            </a:r>
            <a:r>
              <a:rPr lang="en-US" altLang="en-US" sz="2400" dirty="0">
                <a:solidFill>
                  <a:schemeClr val="bg1"/>
                </a:solidFill>
              </a:rPr>
              <a:t>, and that no matter what the saints were told to do by their presidents, they should do it </a:t>
            </a:r>
            <a:r>
              <a:rPr lang="en-US" altLang="en-US" sz="2400" dirty="0">
                <a:solidFill>
                  <a:srgbClr val="FF0000"/>
                </a:solidFill>
              </a:rPr>
              <a:t>without any questions</a:t>
            </a:r>
            <a:r>
              <a:rPr lang="en-US" altLang="en-US" sz="2400" dirty="0">
                <a:solidFill>
                  <a:schemeClr val="bg1"/>
                </a:solidFill>
              </a:rPr>
              <a:t>. When Elders of Israel will so far indulge in these extreme notions of obedience as to teach them to the people, it is generally because they have it in their hearts to do wrong themselves.” </a:t>
            </a:r>
            <a:r>
              <a:rPr lang="en-US" altLang="en-US" sz="1600" i="1" dirty="0">
                <a:solidFill>
                  <a:schemeClr val="bg1"/>
                </a:solidFill>
              </a:rPr>
              <a:t>(Millennial Star, Vol. 14, No 38, pg. 593-594)</a:t>
            </a:r>
          </a:p>
        </p:txBody>
      </p:sp>
    </p:spTree>
    <p:extLst>
      <p:ext uri="{BB962C8B-B14F-4D97-AF65-F5344CB8AC3E}">
        <p14:creationId xmlns:p14="http://schemas.microsoft.com/office/powerpoint/2010/main" val="3163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16</a:t>
            </a:fld>
            <a:endParaRPr lang="en-US" dirty="0"/>
          </a:p>
        </p:txBody>
      </p:sp>
      <p:sp>
        <p:nvSpPr>
          <p:cNvPr id="5" name="Text Box 3">
            <a:extLst>
              <a:ext uri="{FF2B5EF4-FFF2-40B4-BE49-F238E27FC236}">
                <a16:creationId xmlns:a16="http://schemas.microsoft.com/office/drawing/2014/main" id="{36469987-DB93-462E-BE1E-B4327D2DB0C1}"/>
              </a:ext>
            </a:extLst>
          </p:cNvPr>
          <p:cNvSpPr txBox="1">
            <a:spLocks noChangeArrowheads="1"/>
          </p:cNvSpPr>
          <p:nvPr/>
        </p:nvSpPr>
        <p:spPr bwMode="auto">
          <a:xfrm>
            <a:off x="1066800" y="7203"/>
            <a:ext cx="1112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dirty="0">
                <a:solidFill>
                  <a:srgbClr val="FF0000"/>
                </a:solidFill>
              </a:rPr>
              <a:t>Fallacies: </a:t>
            </a:r>
            <a:r>
              <a:rPr lang="en-US" altLang="en-US" sz="2800" dirty="0">
                <a:solidFill>
                  <a:srgbClr val="FF0000"/>
                </a:solidFill>
              </a:rPr>
              <a:t>Argumentum ad </a:t>
            </a:r>
            <a:r>
              <a:rPr lang="en-US" altLang="en-US" sz="2800" dirty="0" err="1">
                <a:solidFill>
                  <a:srgbClr val="FF0000"/>
                </a:solidFill>
              </a:rPr>
              <a:t>Verecundiam</a:t>
            </a:r>
            <a:r>
              <a:rPr lang="en-US" altLang="en-US" sz="2800" dirty="0">
                <a:solidFill>
                  <a:srgbClr val="FF0000"/>
                </a:solidFill>
              </a:rPr>
              <a:t>  …  Appeal to Authority</a:t>
            </a:r>
          </a:p>
        </p:txBody>
      </p:sp>
      <p:sp>
        <p:nvSpPr>
          <p:cNvPr id="7" name="Text Box 2">
            <a:extLst>
              <a:ext uri="{FF2B5EF4-FFF2-40B4-BE49-F238E27FC236}">
                <a16:creationId xmlns:a16="http://schemas.microsoft.com/office/drawing/2014/main" id="{5E9A0E98-530C-4E97-9FD3-C43171F38CDD}"/>
              </a:ext>
            </a:extLst>
          </p:cNvPr>
          <p:cNvSpPr txBox="1">
            <a:spLocks noChangeArrowheads="1"/>
          </p:cNvSpPr>
          <p:nvPr/>
        </p:nvSpPr>
        <p:spPr bwMode="auto">
          <a:xfrm>
            <a:off x="2438399" y="6527470"/>
            <a:ext cx="7696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00FF00"/>
                </a:solidFill>
              </a:rPr>
              <a:t>D&amp;C 93:24 </a:t>
            </a:r>
            <a:r>
              <a:rPr lang="en-US" altLang="en-US" sz="1400" b="1" dirty="0">
                <a:solidFill>
                  <a:schemeClr val="bg1"/>
                </a:solidFill>
              </a:rPr>
              <a:t>“And truth is knowledge of things as they are, and as they were, and as they are to come.”</a:t>
            </a:r>
          </a:p>
        </p:txBody>
      </p:sp>
      <p:sp>
        <p:nvSpPr>
          <p:cNvPr id="25" name="Rectangle 24">
            <a:extLst>
              <a:ext uri="{FF2B5EF4-FFF2-40B4-BE49-F238E27FC236}">
                <a16:creationId xmlns:a16="http://schemas.microsoft.com/office/drawing/2014/main" id="{6E748EB5-9EE1-47B6-9526-B353AE85E8D7}"/>
              </a:ext>
            </a:extLst>
          </p:cNvPr>
          <p:cNvSpPr/>
          <p:nvPr/>
        </p:nvSpPr>
        <p:spPr bwMode="auto">
          <a:xfrm>
            <a:off x="291281" y="881062"/>
            <a:ext cx="8305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2" name="Rectangle 31">
            <a:extLst>
              <a:ext uri="{FF2B5EF4-FFF2-40B4-BE49-F238E27FC236}">
                <a16:creationId xmlns:a16="http://schemas.microsoft.com/office/drawing/2014/main" id="{FA60081C-4A98-4DD1-893B-92D1B29EC480}"/>
              </a:ext>
            </a:extLst>
          </p:cNvPr>
          <p:cNvSpPr/>
          <p:nvPr/>
        </p:nvSpPr>
        <p:spPr bwMode="auto">
          <a:xfrm>
            <a:off x="6425381" y="958850"/>
            <a:ext cx="1638300" cy="103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8" name="TextBox 24">
            <a:extLst>
              <a:ext uri="{FF2B5EF4-FFF2-40B4-BE49-F238E27FC236}">
                <a16:creationId xmlns:a16="http://schemas.microsoft.com/office/drawing/2014/main" id="{202F3340-79AC-4C1D-8170-C77897F36AD0}"/>
              </a:ext>
            </a:extLst>
          </p:cNvPr>
          <p:cNvSpPr txBox="1">
            <a:spLocks noChangeArrowheads="1"/>
          </p:cNvSpPr>
          <p:nvPr/>
        </p:nvSpPr>
        <p:spPr bwMode="auto">
          <a:xfrm>
            <a:off x="6629400" y="2286000"/>
            <a:ext cx="188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Rational Faculty</a:t>
            </a:r>
          </a:p>
        </p:txBody>
      </p:sp>
      <p:grpSp>
        <p:nvGrpSpPr>
          <p:cNvPr id="52" name="Group 51">
            <a:extLst>
              <a:ext uri="{FF2B5EF4-FFF2-40B4-BE49-F238E27FC236}">
                <a16:creationId xmlns:a16="http://schemas.microsoft.com/office/drawing/2014/main" id="{E0C956EA-1B97-4C8D-9D03-42AABE271FFD}"/>
              </a:ext>
            </a:extLst>
          </p:cNvPr>
          <p:cNvGrpSpPr/>
          <p:nvPr/>
        </p:nvGrpSpPr>
        <p:grpSpPr>
          <a:xfrm>
            <a:off x="373421" y="956988"/>
            <a:ext cx="1379880" cy="1592534"/>
            <a:chOff x="501240" y="3123926"/>
            <a:chExt cx="1379880" cy="1368826"/>
          </a:xfrm>
        </p:grpSpPr>
        <p:sp>
          <p:nvSpPr>
            <p:cNvPr id="29" name="Rectangle 28">
              <a:extLst>
                <a:ext uri="{FF2B5EF4-FFF2-40B4-BE49-F238E27FC236}">
                  <a16:creationId xmlns:a16="http://schemas.microsoft.com/office/drawing/2014/main" id="{89E8DCB0-AAE6-4E34-98DE-E997B5EC3D1A}"/>
                </a:ext>
              </a:extLst>
            </p:cNvPr>
            <p:cNvSpPr/>
            <p:nvPr/>
          </p:nvSpPr>
          <p:spPr bwMode="auto">
            <a:xfrm>
              <a:off x="509520" y="3123926"/>
              <a:ext cx="1371600" cy="13688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0" name="Flowchart: Process 29">
              <a:extLst>
                <a:ext uri="{FF2B5EF4-FFF2-40B4-BE49-F238E27FC236}">
                  <a16:creationId xmlns:a16="http://schemas.microsoft.com/office/drawing/2014/main" id="{CF02E345-06D6-4775-A7D1-77FDA58520EA}"/>
                </a:ext>
              </a:extLst>
            </p:cNvPr>
            <p:cNvSpPr/>
            <p:nvPr/>
          </p:nvSpPr>
          <p:spPr bwMode="auto">
            <a:xfrm>
              <a:off x="501240" y="3123926"/>
              <a:ext cx="1371600" cy="1368826"/>
            </a:xfrm>
            <a:prstGeom prst="flowChart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b="1" dirty="0">
                <a:solidFill>
                  <a:schemeClr val="tx1"/>
                </a:solidFill>
              </a:endParaRPr>
            </a:p>
          </p:txBody>
        </p:sp>
      </p:grpSp>
      <p:sp>
        <p:nvSpPr>
          <p:cNvPr id="42" name="Text Box 24">
            <a:extLst>
              <a:ext uri="{FF2B5EF4-FFF2-40B4-BE49-F238E27FC236}">
                <a16:creationId xmlns:a16="http://schemas.microsoft.com/office/drawing/2014/main" id="{F9BFD61E-46C0-43E6-AEA4-E0EFE8FCC50B}"/>
              </a:ext>
            </a:extLst>
          </p:cNvPr>
          <p:cNvSpPr txBox="1">
            <a:spLocks noChangeArrowheads="1"/>
          </p:cNvSpPr>
          <p:nvPr/>
        </p:nvSpPr>
        <p:spPr bwMode="auto">
          <a:xfrm>
            <a:off x="9276711" y="1273471"/>
            <a:ext cx="23054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rPr>
              <a:t>Blind Obedience</a:t>
            </a:r>
          </a:p>
          <a:p>
            <a:pPr algn="ctr" eaLnBrk="1" hangingPunct="1">
              <a:spcBef>
                <a:spcPct val="0"/>
              </a:spcBef>
              <a:buFontTx/>
              <a:buNone/>
            </a:pPr>
            <a:r>
              <a:rPr lang="en-US" altLang="en-US" sz="2400" b="1" dirty="0">
                <a:solidFill>
                  <a:srgbClr val="FF0000"/>
                </a:solidFill>
              </a:rPr>
              <a:t>WILLFULNESS</a:t>
            </a:r>
          </a:p>
          <a:p>
            <a:pPr algn="ctr" eaLnBrk="1" hangingPunct="1">
              <a:spcBef>
                <a:spcPct val="0"/>
              </a:spcBef>
              <a:buNone/>
            </a:pPr>
            <a:r>
              <a:rPr lang="en-US" altLang="en-US" sz="2000" b="1" dirty="0">
                <a:solidFill>
                  <a:srgbClr val="FF0000"/>
                </a:solidFill>
              </a:rPr>
              <a:t>Subjective Standard</a:t>
            </a:r>
          </a:p>
        </p:txBody>
      </p:sp>
      <p:cxnSp>
        <p:nvCxnSpPr>
          <p:cNvPr id="48" name="Straight Arrow Connector 47">
            <a:extLst>
              <a:ext uri="{FF2B5EF4-FFF2-40B4-BE49-F238E27FC236}">
                <a16:creationId xmlns:a16="http://schemas.microsoft.com/office/drawing/2014/main" id="{4B8E30B0-5D09-4D39-9403-33599D3E4F5A}"/>
              </a:ext>
            </a:extLst>
          </p:cNvPr>
          <p:cNvCxnSpPr/>
          <p:nvPr/>
        </p:nvCxnSpPr>
        <p:spPr bwMode="auto">
          <a:xfrm>
            <a:off x="5764212"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6E3141-13BF-458D-ACFA-69C46B9F7963}"/>
              </a:ext>
            </a:extLst>
          </p:cNvPr>
          <p:cNvCxnSpPr/>
          <p:nvPr/>
        </p:nvCxnSpPr>
        <p:spPr bwMode="auto">
          <a:xfrm>
            <a:off x="1905000" y="1719262"/>
            <a:ext cx="101758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47AC805A-0A70-4059-8B53-531B55AA8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661" y="958850"/>
            <a:ext cx="1126096" cy="1410026"/>
          </a:xfrm>
          <a:prstGeom prst="rect">
            <a:avLst/>
          </a:prstGeom>
        </p:spPr>
      </p:pic>
      <p:pic>
        <p:nvPicPr>
          <p:cNvPr id="53" name="Picture 52">
            <a:extLst>
              <a:ext uri="{FF2B5EF4-FFF2-40B4-BE49-F238E27FC236}">
                <a16:creationId xmlns:a16="http://schemas.microsoft.com/office/drawing/2014/main" id="{EA8D88A3-7ACA-4378-AA03-5AC565C238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5" y="965472"/>
            <a:ext cx="939251" cy="782709"/>
          </a:xfrm>
          <a:prstGeom prst="rect">
            <a:avLst/>
          </a:prstGeom>
        </p:spPr>
      </p:pic>
      <p:sp>
        <p:nvSpPr>
          <p:cNvPr id="54" name="Rectangle 53">
            <a:extLst>
              <a:ext uri="{FF2B5EF4-FFF2-40B4-BE49-F238E27FC236}">
                <a16:creationId xmlns:a16="http://schemas.microsoft.com/office/drawing/2014/main" id="{EF8EC04C-7ECF-4C90-9A75-1D2B7548EEE8}"/>
              </a:ext>
            </a:extLst>
          </p:cNvPr>
          <p:cNvSpPr/>
          <p:nvPr/>
        </p:nvSpPr>
        <p:spPr>
          <a:xfrm>
            <a:off x="555039" y="1737112"/>
            <a:ext cx="1002519" cy="861774"/>
          </a:xfrm>
          <a:prstGeom prst="rect">
            <a:avLst/>
          </a:prstGeom>
        </p:spPr>
        <p:txBody>
          <a:bodyPr wrap="none">
            <a:spAutoFit/>
          </a:bodyPr>
          <a:lstStyle/>
          <a:p>
            <a:pPr algn="ctr"/>
            <a:r>
              <a:rPr lang="en-US" altLang="en-US" b="1" dirty="0">
                <a:latin typeface="+mn-lt"/>
              </a:rPr>
              <a:t>REALITY</a:t>
            </a:r>
          </a:p>
          <a:p>
            <a:pPr algn="ctr"/>
            <a:r>
              <a:rPr lang="en-US" sz="1600" b="1" dirty="0">
                <a:latin typeface="+mn-lt"/>
              </a:rPr>
              <a:t>Standard </a:t>
            </a:r>
          </a:p>
          <a:p>
            <a:pPr algn="ctr"/>
            <a:r>
              <a:rPr lang="en-US" sz="1600" b="1" dirty="0">
                <a:latin typeface="+mn-lt"/>
              </a:rPr>
              <a:t>of Truth</a:t>
            </a:r>
          </a:p>
        </p:txBody>
      </p:sp>
      <p:pic>
        <p:nvPicPr>
          <p:cNvPr id="27" name="Picture 69" descr="trade2">
            <a:extLst>
              <a:ext uri="{FF2B5EF4-FFF2-40B4-BE49-F238E27FC236}">
                <a16:creationId xmlns:a16="http://schemas.microsoft.com/office/drawing/2014/main" id="{0A5F024F-901D-455E-84E8-238C8AB72B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4398" y="956988"/>
            <a:ext cx="1017588" cy="161930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 name="TextBox 24">
            <a:extLst>
              <a:ext uri="{FF2B5EF4-FFF2-40B4-BE49-F238E27FC236}">
                <a16:creationId xmlns:a16="http://schemas.microsoft.com/office/drawing/2014/main" id="{FDE9FD98-EE03-4537-99F0-2EF2F84581FA}"/>
              </a:ext>
            </a:extLst>
          </p:cNvPr>
          <p:cNvSpPr txBox="1">
            <a:spLocks noChangeArrowheads="1"/>
          </p:cNvSpPr>
          <p:nvPr/>
        </p:nvSpPr>
        <p:spPr bwMode="auto">
          <a:xfrm>
            <a:off x="4272423" y="1273471"/>
            <a:ext cx="20140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t>Absolutism </a:t>
            </a:r>
          </a:p>
          <a:p>
            <a:pPr algn="ctr" eaLnBrk="1" hangingPunct="1">
              <a:spcBef>
                <a:spcPct val="0"/>
              </a:spcBef>
              <a:buFontTx/>
              <a:buNone/>
            </a:pPr>
            <a:r>
              <a:rPr lang="en-US" altLang="en-US" sz="2000" b="1" dirty="0"/>
              <a:t>of God</a:t>
            </a:r>
          </a:p>
        </p:txBody>
      </p:sp>
      <p:sp>
        <p:nvSpPr>
          <p:cNvPr id="2" name="Rectangle 1">
            <a:extLst>
              <a:ext uri="{FF2B5EF4-FFF2-40B4-BE49-F238E27FC236}">
                <a16:creationId xmlns:a16="http://schemas.microsoft.com/office/drawing/2014/main" id="{1A9DE1D4-DDCF-430D-BF67-751917EA3446}"/>
              </a:ext>
            </a:extLst>
          </p:cNvPr>
          <p:cNvSpPr/>
          <p:nvPr/>
        </p:nvSpPr>
        <p:spPr>
          <a:xfrm>
            <a:off x="291281" y="2743200"/>
            <a:ext cx="8985429" cy="830997"/>
          </a:xfrm>
          <a:prstGeom prst="rect">
            <a:avLst/>
          </a:prstGeom>
        </p:spPr>
        <p:txBody>
          <a:bodyPr wrap="square">
            <a:spAutoFit/>
          </a:bodyPr>
          <a:lstStyle/>
          <a:p>
            <a:r>
              <a:rPr lang="en-US" sz="2400" b="1" dirty="0">
                <a:solidFill>
                  <a:srgbClr val="FF0000"/>
                </a:solidFill>
                <a:latin typeface="+mn-lt"/>
              </a:rPr>
              <a:t>Mother Teresa: </a:t>
            </a:r>
            <a:r>
              <a:rPr lang="en-US" sz="2400" dirty="0">
                <a:solidFill>
                  <a:schemeClr val="bg1"/>
                </a:solidFill>
                <a:latin typeface="+mn-lt"/>
              </a:rPr>
              <a:t>“Believe in Him, trust in Him with a </a:t>
            </a:r>
            <a:r>
              <a:rPr lang="en-US" sz="2400" dirty="0">
                <a:solidFill>
                  <a:srgbClr val="FF0000"/>
                </a:solidFill>
                <a:latin typeface="+mn-lt"/>
              </a:rPr>
              <a:t>blind</a:t>
            </a:r>
            <a:r>
              <a:rPr lang="en-US" sz="2400" dirty="0">
                <a:solidFill>
                  <a:schemeClr val="bg1"/>
                </a:solidFill>
                <a:latin typeface="+mn-lt"/>
              </a:rPr>
              <a:t> and </a:t>
            </a:r>
            <a:r>
              <a:rPr lang="en-US" sz="2400" dirty="0">
                <a:solidFill>
                  <a:srgbClr val="FF0000"/>
                </a:solidFill>
                <a:latin typeface="+mn-lt"/>
              </a:rPr>
              <a:t>absolute</a:t>
            </a:r>
            <a:r>
              <a:rPr lang="en-US" sz="2400" dirty="0">
                <a:solidFill>
                  <a:schemeClr val="bg1"/>
                </a:solidFill>
                <a:latin typeface="+mn-lt"/>
              </a:rPr>
              <a:t> confidence because He is Jesus.” </a:t>
            </a:r>
            <a:r>
              <a:rPr lang="en-US" sz="1400" dirty="0">
                <a:solidFill>
                  <a:schemeClr val="bg1"/>
                </a:solidFill>
                <a:latin typeface="+mn-lt"/>
              </a:rPr>
              <a:t>(No Greater Love, p.87)</a:t>
            </a:r>
            <a:r>
              <a:rPr lang="en-US" sz="2400" dirty="0">
                <a:solidFill>
                  <a:schemeClr val="bg1"/>
                </a:solidFill>
                <a:latin typeface="+mn-lt"/>
              </a:rPr>
              <a:t> </a:t>
            </a:r>
          </a:p>
        </p:txBody>
      </p:sp>
      <p:sp>
        <p:nvSpPr>
          <p:cNvPr id="36" name="Rectangle 35">
            <a:extLst>
              <a:ext uri="{FF2B5EF4-FFF2-40B4-BE49-F238E27FC236}">
                <a16:creationId xmlns:a16="http://schemas.microsoft.com/office/drawing/2014/main" id="{FDC11D40-D730-4A7D-9EB1-63EED5FA4688}"/>
              </a:ext>
            </a:extLst>
          </p:cNvPr>
          <p:cNvSpPr/>
          <p:nvPr/>
        </p:nvSpPr>
        <p:spPr>
          <a:xfrm>
            <a:off x="291282" y="3505200"/>
            <a:ext cx="8985428" cy="1938992"/>
          </a:xfrm>
          <a:prstGeom prst="rect">
            <a:avLst/>
          </a:prstGeom>
        </p:spPr>
        <p:txBody>
          <a:bodyPr wrap="square">
            <a:spAutoFit/>
          </a:bodyPr>
          <a:lstStyle/>
          <a:p>
            <a:r>
              <a:rPr lang="en-US" sz="2400" dirty="0">
                <a:solidFill>
                  <a:schemeClr val="bg1"/>
                </a:solidFill>
                <a:latin typeface="+mn-lt"/>
              </a:rPr>
              <a:t>“A Missionary of Charity is just a little instrument in the hands of God. We must try to keep it always like that—being just a small instrument in his hands. Very often I feel like a little pencil in God’s hand. He does the writing; </a:t>
            </a:r>
            <a:r>
              <a:rPr lang="en-US" sz="2400" dirty="0">
                <a:solidFill>
                  <a:srgbClr val="FF0000"/>
                </a:solidFill>
                <a:latin typeface="+mn-lt"/>
              </a:rPr>
              <a:t>he does the thinking</a:t>
            </a:r>
            <a:r>
              <a:rPr lang="en-US" sz="2400" dirty="0">
                <a:solidFill>
                  <a:schemeClr val="bg1"/>
                </a:solidFill>
                <a:latin typeface="+mn-lt"/>
              </a:rPr>
              <a:t>; he does the movement—</a:t>
            </a:r>
            <a:r>
              <a:rPr lang="en-US" sz="2400" dirty="0">
                <a:solidFill>
                  <a:srgbClr val="FF0000"/>
                </a:solidFill>
                <a:latin typeface="+mn-lt"/>
              </a:rPr>
              <a:t>I have only to be a pencil and nothing else</a:t>
            </a:r>
            <a:r>
              <a:rPr lang="en-US" sz="2400" dirty="0">
                <a:solidFill>
                  <a:schemeClr val="bg1"/>
                </a:solidFill>
                <a:latin typeface="+mn-lt"/>
              </a:rPr>
              <a:t>.” </a:t>
            </a:r>
            <a:r>
              <a:rPr lang="en-US" sz="1400" dirty="0">
                <a:solidFill>
                  <a:schemeClr val="bg1"/>
                </a:solidFill>
                <a:latin typeface="+mn-lt"/>
              </a:rPr>
              <a:t>(Total Surrender, p.126)</a:t>
            </a:r>
          </a:p>
        </p:txBody>
      </p:sp>
      <p:sp>
        <p:nvSpPr>
          <p:cNvPr id="3" name="Rectangle 2">
            <a:extLst>
              <a:ext uri="{FF2B5EF4-FFF2-40B4-BE49-F238E27FC236}">
                <a16:creationId xmlns:a16="http://schemas.microsoft.com/office/drawing/2014/main" id="{704114E3-6E9E-49B3-B11B-D048C8B70726}"/>
              </a:ext>
            </a:extLst>
          </p:cNvPr>
          <p:cNvSpPr/>
          <p:nvPr/>
        </p:nvSpPr>
        <p:spPr>
          <a:xfrm>
            <a:off x="245252" y="5352871"/>
            <a:ext cx="11756248" cy="1200329"/>
          </a:xfrm>
          <a:prstGeom prst="rect">
            <a:avLst/>
          </a:prstGeom>
        </p:spPr>
        <p:txBody>
          <a:bodyPr wrap="square">
            <a:spAutoFit/>
          </a:bodyPr>
          <a:lstStyle/>
          <a:p>
            <a:r>
              <a:rPr lang="en-US" sz="2400" dirty="0">
                <a:solidFill>
                  <a:schemeClr val="bg1"/>
                </a:solidFill>
                <a:latin typeface="+mn-lt"/>
              </a:rPr>
              <a:t>“I will renounce my will, my inclinations, my whims and fancies and offer myself as a </a:t>
            </a:r>
            <a:r>
              <a:rPr lang="en-US" sz="2400" dirty="0">
                <a:solidFill>
                  <a:srgbClr val="FF0000"/>
                </a:solidFill>
                <a:latin typeface="+mn-lt"/>
              </a:rPr>
              <a:t>willing slave to the will of God</a:t>
            </a:r>
            <a:r>
              <a:rPr lang="en-US" sz="2400" dirty="0">
                <a:solidFill>
                  <a:schemeClr val="bg1"/>
                </a:solidFill>
                <a:latin typeface="+mn-lt"/>
              </a:rPr>
              <a:t>. Yes, my children, this is what I pray for daily, for each one, that you may </a:t>
            </a:r>
            <a:r>
              <a:rPr lang="en-US" sz="2400" dirty="0">
                <a:solidFill>
                  <a:srgbClr val="FF0000"/>
                </a:solidFill>
                <a:latin typeface="+mn-lt"/>
              </a:rPr>
              <a:t>become a slave </a:t>
            </a:r>
            <a:r>
              <a:rPr lang="en-US" sz="2400" dirty="0">
                <a:solidFill>
                  <a:schemeClr val="bg1"/>
                </a:solidFill>
                <a:latin typeface="+mn-lt"/>
              </a:rPr>
              <a:t>to the will of God” </a:t>
            </a:r>
            <a:r>
              <a:rPr lang="en-US" sz="1400" dirty="0">
                <a:solidFill>
                  <a:schemeClr val="bg1"/>
                </a:solidFill>
                <a:latin typeface="+mn-lt"/>
              </a:rPr>
              <a:t>(Total Surrender, p.32)</a:t>
            </a:r>
          </a:p>
        </p:txBody>
      </p:sp>
      <p:pic>
        <p:nvPicPr>
          <p:cNvPr id="8" name="Picture 7">
            <a:extLst>
              <a:ext uri="{FF2B5EF4-FFF2-40B4-BE49-F238E27FC236}">
                <a16:creationId xmlns:a16="http://schemas.microsoft.com/office/drawing/2014/main" id="{D37D8CDF-4FE1-44B0-A141-5834BC52A7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4613" y="2904203"/>
            <a:ext cx="2580398" cy="2277397"/>
          </a:xfrm>
          <a:prstGeom prst="rect">
            <a:avLst/>
          </a:prstGeom>
        </p:spPr>
      </p:pic>
    </p:spTree>
    <p:extLst>
      <p:ext uri="{BB962C8B-B14F-4D97-AF65-F5344CB8AC3E}">
        <p14:creationId xmlns:p14="http://schemas.microsoft.com/office/powerpoint/2010/main" val="308394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17</a:t>
            </a:fld>
            <a:endParaRPr lang="en-US" dirty="0"/>
          </a:p>
        </p:txBody>
      </p:sp>
      <p:sp>
        <p:nvSpPr>
          <p:cNvPr id="2" name="Rectangle 1">
            <a:extLst>
              <a:ext uri="{FF2B5EF4-FFF2-40B4-BE49-F238E27FC236}">
                <a16:creationId xmlns:a16="http://schemas.microsoft.com/office/drawing/2014/main" id="{5D120FD4-F4D4-4641-99F9-A92B724C2494}"/>
              </a:ext>
            </a:extLst>
          </p:cNvPr>
          <p:cNvSpPr/>
          <p:nvPr/>
        </p:nvSpPr>
        <p:spPr>
          <a:xfrm>
            <a:off x="152400" y="762000"/>
            <a:ext cx="11887200" cy="769441"/>
          </a:xfrm>
          <a:prstGeom prst="rect">
            <a:avLst/>
          </a:prstGeom>
        </p:spPr>
        <p:txBody>
          <a:bodyPr wrap="square">
            <a:spAutoFit/>
          </a:bodyPr>
          <a:lstStyle/>
          <a:p>
            <a:r>
              <a:rPr lang="en-US" sz="2200" dirty="0">
                <a:solidFill>
                  <a:schemeClr val="bg1"/>
                </a:solidFill>
                <a:latin typeface="+mn-lt"/>
              </a:rPr>
              <a:t>“</a:t>
            </a:r>
            <a:r>
              <a:rPr lang="en-US" sz="2200" dirty="0">
                <a:solidFill>
                  <a:srgbClr val="00FF00"/>
                </a:solidFill>
                <a:latin typeface="+mn-lt"/>
              </a:rPr>
              <a:t>Agency</a:t>
            </a:r>
            <a:r>
              <a:rPr lang="en-US" sz="2200" dirty="0">
                <a:solidFill>
                  <a:schemeClr val="bg1"/>
                </a:solidFill>
                <a:latin typeface="+mn-lt"/>
              </a:rPr>
              <a:t> is a precious gift from God; it is essential to His plan for His children. In Satan's </a:t>
            </a:r>
            <a:r>
              <a:rPr lang="en-US" sz="2200" dirty="0">
                <a:solidFill>
                  <a:srgbClr val="FF0000"/>
                </a:solidFill>
                <a:latin typeface="+mn-lt"/>
              </a:rPr>
              <a:t>rebellion</a:t>
            </a:r>
            <a:r>
              <a:rPr lang="en-US" sz="2200" dirty="0">
                <a:solidFill>
                  <a:schemeClr val="bg1"/>
                </a:solidFill>
                <a:latin typeface="+mn-lt"/>
              </a:rPr>
              <a:t> against God, Satan ‘sought to </a:t>
            </a:r>
            <a:r>
              <a:rPr lang="en-US" sz="2200" dirty="0">
                <a:solidFill>
                  <a:srgbClr val="FF0000"/>
                </a:solidFill>
                <a:latin typeface="+mn-lt"/>
              </a:rPr>
              <a:t>destroy the agency </a:t>
            </a:r>
            <a:r>
              <a:rPr lang="en-US" sz="2200" dirty="0">
                <a:solidFill>
                  <a:schemeClr val="bg1"/>
                </a:solidFill>
                <a:latin typeface="+mn-lt"/>
              </a:rPr>
              <a:t>of man’ (Moses 4:3).” </a:t>
            </a:r>
            <a:r>
              <a:rPr lang="en-US" sz="1400" dirty="0">
                <a:solidFill>
                  <a:schemeClr val="bg1"/>
                </a:solidFill>
                <a:latin typeface="+mn-lt"/>
              </a:rPr>
              <a:t>(LDS.org topics: Satan)</a:t>
            </a:r>
          </a:p>
        </p:txBody>
      </p:sp>
      <p:sp>
        <p:nvSpPr>
          <p:cNvPr id="5" name="Text Box 3">
            <a:extLst>
              <a:ext uri="{FF2B5EF4-FFF2-40B4-BE49-F238E27FC236}">
                <a16:creationId xmlns:a16="http://schemas.microsoft.com/office/drawing/2014/main" id="{281A6C75-26CF-4D05-A519-BD43D14C2A27}"/>
              </a:ext>
            </a:extLst>
          </p:cNvPr>
          <p:cNvSpPr txBox="1">
            <a:spLocks noChangeArrowheads="1"/>
          </p:cNvSpPr>
          <p:nvPr/>
        </p:nvSpPr>
        <p:spPr bwMode="auto">
          <a:xfrm>
            <a:off x="0" y="720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dirty="0">
                <a:solidFill>
                  <a:srgbClr val="00FF00"/>
                </a:solidFill>
              </a:rPr>
              <a:t>GOD’S FREE MAN</a:t>
            </a:r>
            <a:endParaRPr lang="en-US" altLang="en-US" sz="2800" dirty="0">
              <a:solidFill>
                <a:srgbClr val="00FF00"/>
              </a:solidFill>
            </a:endParaRPr>
          </a:p>
        </p:txBody>
      </p:sp>
      <p:sp>
        <p:nvSpPr>
          <p:cNvPr id="3" name="Rectangle 2">
            <a:extLst>
              <a:ext uri="{FF2B5EF4-FFF2-40B4-BE49-F238E27FC236}">
                <a16:creationId xmlns:a16="http://schemas.microsoft.com/office/drawing/2014/main" id="{4D775771-5625-4DE4-8DEB-0947489EFAD2}"/>
              </a:ext>
            </a:extLst>
          </p:cNvPr>
          <p:cNvSpPr/>
          <p:nvPr/>
        </p:nvSpPr>
        <p:spPr>
          <a:xfrm>
            <a:off x="152400" y="1565196"/>
            <a:ext cx="12039600" cy="1107996"/>
          </a:xfrm>
          <a:prstGeom prst="rect">
            <a:avLst/>
          </a:prstGeom>
        </p:spPr>
        <p:txBody>
          <a:bodyPr wrap="square">
            <a:spAutoFit/>
          </a:bodyPr>
          <a:lstStyle/>
          <a:p>
            <a:r>
              <a:rPr lang="en-US" sz="2200" b="1" dirty="0">
                <a:solidFill>
                  <a:srgbClr val="00FF00"/>
                </a:solidFill>
                <a:latin typeface="+mn-lt"/>
              </a:rPr>
              <a:t>President John Taylor:</a:t>
            </a:r>
            <a:r>
              <a:rPr lang="en-US" sz="2200" dirty="0">
                <a:solidFill>
                  <a:schemeClr val="bg1"/>
                </a:solidFill>
                <a:latin typeface="+mn-lt"/>
              </a:rPr>
              <a:t> “I was not born a slave! I cannot, will not be a </a:t>
            </a:r>
            <a:r>
              <a:rPr lang="en-US" sz="2200" dirty="0">
                <a:solidFill>
                  <a:srgbClr val="FF0000"/>
                </a:solidFill>
                <a:latin typeface="+mn-lt"/>
              </a:rPr>
              <a:t>slave</a:t>
            </a:r>
            <a:r>
              <a:rPr lang="en-US" sz="2200" dirty="0">
                <a:solidFill>
                  <a:schemeClr val="bg1"/>
                </a:solidFill>
                <a:latin typeface="+mn-lt"/>
              </a:rPr>
              <a:t>. I would not be a slave to God! I’d be his servant, friend, His son. I’d go at His behest; but would not be His slave. I’d rather be extinct than be a slave! … But stop! I’m </a:t>
            </a:r>
            <a:r>
              <a:rPr lang="en-US" sz="2200" dirty="0">
                <a:solidFill>
                  <a:srgbClr val="00FF00"/>
                </a:solidFill>
                <a:latin typeface="+mn-lt"/>
              </a:rPr>
              <a:t>God’s free man</a:t>
            </a:r>
            <a:r>
              <a:rPr lang="en-US" sz="2200" dirty="0">
                <a:solidFill>
                  <a:schemeClr val="bg1"/>
                </a:solidFill>
                <a:latin typeface="+mn-lt"/>
              </a:rPr>
              <a:t>: I will not, cannot be a slave!” </a:t>
            </a:r>
            <a:r>
              <a:rPr lang="en-US" sz="1400" dirty="0">
                <a:solidFill>
                  <a:schemeClr val="bg1"/>
                </a:solidFill>
                <a:latin typeface="+mn-lt"/>
              </a:rPr>
              <a:t>(The Life of John Taylor, p.424)</a:t>
            </a:r>
          </a:p>
        </p:txBody>
      </p:sp>
      <p:sp>
        <p:nvSpPr>
          <p:cNvPr id="6" name="Rectangle 5">
            <a:extLst>
              <a:ext uri="{FF2B5EF4-FFF2-40B4-BE49-F238E27FC236}">
                <a16:creationId xmlns:a16="http://schemas.microsoft.com/office/drawing/2014/main" id="{0A0ADFEA-CA73-4262-B677-A368DC5DA018}"/>
              </a:ext>
            </a:extLst>
          </p:cNvPr>
          <p:cNvSpPr/>
          <p:nvPr/>
        </p:nvSpPr>
        <p:spPr>
          <a:xfrm>
            <a:off x="152400" y="2708196"/>
            <a:ext cx="11887200" cy="1446550"/>
          </a:xfrm>
          <a:prstGeom prst="rect">
            <a:avLst/>
          </a:prstGeom>
        </p:spPr>
        <p:txBody>
          <a:bodyPr wrap="square">
            <a:spAutoFit/>
          </a:bodyPr>
          <a:lstStyle/>
          <a:p>
            <a:r>
              <a:rPr lang="en-US" sz="2200" b="1" dirty="0">
                <a:solidFill>
                  <a:srgbClr val="00FF00"/>
                </a:solidFill>
                <a:latin typeface="+mn-lt"/>
              </a:rPr>
              <a:t>President Joseph F. Smith: </a:t>
            </a:r>
            <a:r>
              <a:rPr lang="en-US" sz="2200" dirty="0">
                <a:solidFill>
                  <a:schemeClr val="bg1"/>
                </a:solidFill>
                <a:latin typeface="+mn-lt"/>
              </a:rPr>
              <a:t>“When our leaders speak it is for us to obey; when they direct we should go; when they call we should follow. </a:t>
            </a:r>
            <a:r>
              <a:rPr lang="en-US" sz="2200" dirty="0">
                <a:solidFill>
                  <a:srgbClr val="00FF00"/>
                </a:solidFill>
                <a:latin typeface="+mn-lt"/>
              </a:rPr>
              <a:t>Not</a:t>
            </a:r>
            <a:r>
              <a:rPr lang="en-US" sz="2200" dirty="0">
                <a:solidFill>
                  <a:schemeClr val="bg1"/>
                </a:solidFill>
                <a:latin typeface="+mn-lt"/>
              </a:rPr>
              <a:t> as beings who are </a:t>
            </a:r>
            <a:r>
              <a:rPr lang="en-US" sz="2200" dirty="0">
                <a:solidFill>
                  <a:srgbClr val="FF0000"/>
                </a:solidFill>
                <a:latin typeface="+mn-lt"/>
              </a:rPr>
              <a:t>enslaved or in thralldom</a:t>
            </a:r>
            <a:r>
              <a:rPr lang="en-US" sz="2200" dirty="0">
                <a:solidFill>
                  <a:schemeClr val="bg1"/>
                </a:solidFill>
                <a:latin typeface="+mn-lt"/>
              </a:rPr>
              <a:t>; we should not </a:t>
            </a:r>
            <a:r>
              <a:rPr lang="en-US" sz="2200" dirty="0">
                <a:solidFill>
                  <a:srgbClr val="FF0000"/>
                </a:solidFill>
                <a:latin typeface="+mn-lt"/>
              </a:rPr>
              <a:t>obey blindly</a:t>
            </a:r>
            <a:r>
              <a:rPr lang="en-US" sz="2200" dirty="0">
                <a:solidFill>
                  <a:schemeClr val="bg1"/>
                </a:solidFill>
                <a:latin typeface="+mn-lt"/>
              </a:rPr>
              <a:t>, as </a:t>
            </a:r>
            <a:r>
              <a:rPr lang="en-US" sz="2200" dirty="0">
                <a:solidFill>
                  <a:srgbClr val="FF0000"/>
                </a:solidFill>
                <a:latin typeface="+mn-lt"/>
              </a:rPr>
              <a:t>instruments</a:t>
            </a:r>
            <a:r>
              <a:rPr lang="en-US" sz="2200" dirty="0">
                <a:solidFill>
                  <a:schemeClr val="bg1"/>
                </a:solidFill>
                <a:latin typeface="+mn-lt"/>
              </a:rPr>
              <a:t> or </a:t>
            </a:r>
            <a:r>
              <a:rPr lang="en-US" sz="2200" dirty="0">
                <a:solidFill>
                  <a:srgbClr val="FF0000"/>
                </a:solidFill>
                <a:latin typeface="+mn-lt"/>
              </a:rPr>
              <a:t>tools</a:t>
            </a:r>
            <a:r>
              <a:rPr lang="en-US" sz="2200" dirty="0">
                <a:solidFill>
                  <a:schemeClr val="bg1"/>
                </a:solidFill>
                <a:latin typeface="+mn-lt"/>
              </a:rPr>
              <a:t> [such as pencils]. No Latter-day Saint acts in this manner; no man or woman who has embraced the Gospel has ever acted in this way.” </a:t>
            </a:r>
            <a:r>
              <a:rPr lang="en-US" sz="1400" dirty="0">
                <a:solidFill>
                  <a:schemeClr val="bg1"/>
                </a:solidFill>
                <a:latin typeface="+mn-lt"/>
              </a:rPr>
              <a:t>(JD 12:329)</a:t>
            </a:r>
          </a:p>
        </p:txBody>
      </p:sp>
      <p:sp>
        <p:nvSpPr>
          <p:cNvPr id="7" name="Rectangle 6">
            <a:extLst>
              <a:ext uri="{FF2B5EF4-FFF2-40B4-BE49-F238E27FC236}">
                <a16:creationId xmlns:a16="http://schemas.microsoft.com/office/drawing/2014/main" id="{AA1C968F-50E1-4ED5-856B-84F165262FAA}"/>
              </a:ext>
            </a:extLst>
          </p:cNvPr>
          <p:cNvSpPr/>
          <p:nvPr/>
        </p:nvSpPr>
        <p:spPr>
          <a:xfrm>
            <a:off x="152400" y="5181600"/>
            <a:ext cx="6075384" cy="1446550"/>
          </a:xfrm>
          <a:prstGeom prst="rect">
            <a:avLst/>
          </a:prstGeom>
        </p:spPr>
        <p:txBody>
          <a:bodyPr wrap="square">
            <a:spAutoFit/>
          </a:bodyPr>
          <a:lstStyle/>
          <a:p>
            <a:r>
              <a:rPr lang="en-US" sz="2200" b="1" dirty="0">
                <a:solidFill>
                  <a:srgbClr val="00FF00"/>
                </a:solidFill>
                <a:latin typeface="+mn-lt"/>
              </a:rPr>
              <a:t>Helaman 14:30 </a:t>
            </a:r>
            <a:r>
              <a:rPr lang="en-US" sz="2200" dirty="0">
                <a:solidFill>
                  <a:schemeClr val="bg1"/>
                </a:solidFill>
                <a:latin typeface="+mn-lt"/>
              </a:rPr>
              <a:t>“…for behold, ye are free; ye are permitted to act for yourselves; for behold, God hath given unto you a knowledge and he hath made you free.”</a:t>
            </a:r>
          </a:p>
        </p:txBody>
      </p:sp>
      <p:sp>
        <p:nvSpPr>
          <p:cNvPr id="11" name="Rectangle 10">
            <a:extLst>
              <a:ext uri="{FF2B5EF4-FFF2-40B4-BE49-F238E27FC236}">
                <a16:creationId xmlns:a16="http://schemas.microsoft.com/office/drawing/2014/main" id="{48586088-B358-4B5C-8BC0-D83086C2C12B}"/>
              </a:ext>
            </a:extLst>
          </p:cNvPr>
          <p:cNvSpPr/>
          <p:nvPr/>
        </p:nvSpPr>
        <p:spPr>
          <a:xfrm>
            <a:off x="152400" y="4488359"/>
            <a:ext cx="6096000" cy="769441"/>
          </a:xfrm>
          <a:prstGeom prst="rect">
            <a:avLst/>
          </a:prstGeom>
        </p:spPr>
        <p:txBody>
          <a:bodyPr wrap="square">
            <a:spAutoFit/>
          </a:bodyPr>
          <a:lstStyle/>
          <a:p>
            <a:r>
              <a:rPr lang="en-US" sz="2200" b="1" dirty="0">
                <a:solidFill>
                  <a:srgbClr val="FFC000"/>
                </a:solidFill>
                <a:latin typeface="+mn-lt"/>
              </a:rPr>
              <a:t>Luke 22:42 </a:t>
            </a:r>
            <a:r>
              <a:rPr lang="en-US" sz="2200" dirty="0">
                <a:solidFill>
                  <a:schemeClr val="bg1"/>
                </a:solidFill>
                <a:latin typeface="+mn-lt"/>
              </a:rPr>
              <a:t>”nevertheless not my will, but thine, be done.”</a:t>
            </a:r>
          </a:p>
        </p:txBody>
      </p:sp>
      <p:pic>
        <p:nvPicPr>
          <p:cNvPr id="12" name="Picture 11">
            <a:extLst>
              <a:ext uri="{FF2B5EF4-FFF2-40B4-BE49-F238E27FC236}">
                <a16:creationId xmlns:a16="http://schemas.microsoft.com/office/drawing/2014/main" id="{D5AA38F0-4941-4410-B7F6-DA5504944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951" y="4346194"/>
            <a:ext cx="5688714" cy="2111123"/>
          </a:xfrm>
          <a:prstGeom prst="rect">
            <a:avLst/>
          </a:prstGeom>
        </p:spPr>
      </p:pic>
    </p:spTree>
    <p:extLst>
      <p:ext uri="{BB962C8B-B14F-4D97-AF65-F5344CB8AC3E}">
        <p14:creationId xmlns:p14="http://schemas.microsoft.com/office/powerpoint/2010/main" val="15070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18</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sp>
        <p:nvSpPr>
          <p:cNvPr id="5" name="Text Box 3">
            <a:extLst>
              <a:ext uri="{FF2B5EF4-FFF2-40B4-BE49-F238E27FC236}">
                <a16:creationId xmlns:a16="http://schemas.microsoft.com/office/drawing/2014/main" id="{0850EE1E-BF42-4F42-B392-7E49C49899AE}"/>
              </a:ext>
            </a:extLst>
          </p:cNvPr>
          <p:cNvSpPr txBox="1">
            <a:spLocks noChangeArrowheads="1"/>
          </p:cNvSpPr>
          <p:nvPr/>
        </p:nvSpPr>
        <p:spPr bwMode="auto">
          <a:xfrm>
            <a:off x="304800" y="2615148"/>
            <a:ext cx="11506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chemeClr val="bg1"/>
                </a:solidFill>
                <a:latin typeface="+mn-lt"/>
              </a:rPr>
              <a:t>“The </a:t>
            </a:r>
            <a:r>
              <a:rPr lang="en-US" altLang="en-US" sz="2800" dirty="0">
                <a:solidFill>
                  <a:srgbClr val="FF0000"/>
                </a:solidFill>
                <a:latin typeface="+mn-lt"/>
              </a:rPr>
              <a:t>Pragmatists</a:t>
            </a:r>
            <a:r>
              <a:rPr lang="en-US" altLang="en-US" sz="2800" dirty="0">
                <a:solidFill>
                  <a:schemeClr val="bg1"/>
                </a:solidFill>
                <a:latin typeface="+mn-lt"/>
              </a:rPr>
              <a:t> declared that philosophy must be practical and that practicality consists of </a:t>
            </a:r>
            <a:r>
              <a:rPr lang="en-US" altLang="en-US" sz="2800" dirty="0">
                <a:solidFill>
                  <a:srgbClr val="FF0000"/>
                </a:solidFill>
                <a:latin typeface="+mn-lt"/>
              </a:rPr>
              <a:t>dispensing with all absolute principles and standards</a:t>
            </a:r>
            <a:r>
              <a:rPr lang="en-US" altLang="en-US" sz="2800" dirty="0">
                <a:solidFill>
                  <a:schemeClr val="bg1"/>
                </a:solidFill>
                <a:latin typeface="+mn-lt"/>
              </a:rPr>
              <a:t>—that there is no such thing as objective reality or permanent truth—that </a:t>
            </a:r>
            <a:r>
              <a:rPr lang="en-US" altLang="en-US" sz="2800" i="1" dirty="0">
                <a:solidFill>
                  <a:srgbClr val="FF0000"/>
                </a:solidFill>
                <a:latin typeface="+mn-lt"/>
              </a:rPr>
              <a:t>truth is that which works </a:t>
            </a:r>
            <a:r>
              <a:rPr lang="en-US" altLang="en-US" sz="2800" i="1" dirty="0">
                <a:solidFill>
                  <a:schemeClr val="bg1"/>
                </a:solidFill>
                <a:latin typeface="+mn-lt"/>
              </a:rPr>
              <a:t>… </a:t>
            </a:r>
            <a:r>
              <a:rPr lang="en-US" altLang="en-US" sz="2800" dirty="0">
                <a:solidFill>
                  <a:schemeClr val="bg1"/>
                </a:solidFill>
                <a:latin typeface="+mn-lt"/>
              </a:rPr>
              <a:t>and its validity can be </a:t>
            </a:r>
            <a:r>
              <a:rPr lang="en-US" altLang="en-US" sz="2800" dirty="0">
                <a:solidFill>
                  <a:srgbClr val="FF0000"/>
                </a:solidFill>
                <a:latin typeface="+mn-lt"/>
              </a:rPr>
              <a:t>judged only by its consequences </a:t>
            </a:r>
            <a:r>
              <a:rPr lang="en-US" altLang="en-US" sz="2800" dirty="0">
                <a:solidFill>
                  <a:schemeClr val="bg1"/>
                </a:solidFill>
                <a:latin typeface="+mn-lt"/>
              </a:rPr>
              <a:t>and whatever one wishes to be true, is true, whatever one wishes to exist, does exist, provided it works or makes one </a:t>
            </a:r>
            <a:r>
              <a:rPr lang="en-US" altLang="en-US" sz="2800" dirty="0">
                <a:solidFill>
                  <a:srgbClr val="FF0000"/>
                </a:solidFill>
                <a:latin typeface="+mn-lt"/>
              </a:rPr>
              <a:t>feel better</a:t>
            </a:r>
            <a:r>
              <a:rPr lang="en-US" altLang="en-US" sz="2800" dirty="0">
                <a:solidFill>
                  <a:schemeClr val="bg1"/>
                </a:solidFill>
                <a:latin typeface="+mn-lt"/>
              </a:rPr>
              <a:t>. There are </a:t>
            </a:r>
            <a:r>
              <a:rPr lang="en-US" altLang="en-US" sz="2800" dirty="0">
                <a:solidFill>
                  <a:srgbClr val="FF0000"/>
                </a:solidFill>
                <a:latin typeface="+mn-lt"/>
              </a:rPr>
              <a:t>no fixed laws of logic, only mutable ‘conventions,’</a:t>
            </a:r>
            <a:r>
              <a:rPr lang="en-US" altLang="en-US" sz="2800" dirty="0">
                <a:solidFill>
                  <a:schemeClr val="bg1"/>
                </a:solidFill>
                <a:latin typeface="+mn-lt"/>
              </a:rPr>
              <a:t> without any basis in reality. …There is no objectivity—the </a:t>
            </a:r>
            <a:r>
              <a:rPr lang="en-US" altLang="en-US" sz="2800" dirty="0">
                <a:solidFill>
                  <a:srgbClr val="FF0000"/>
                </a:solidFill>
                <a:latin typeface="+mn-lt"/>
              </a:rPr>
              <a:t>object is created by the thought and action of the subject</a:t>
            </a:r>
            <a:r>
              <a:rPr lang="en-US" altLang="en-US" sz="2800" dirty="0">
                <a:solidFill>
                  <a:schemeClr val="bg1"/>
                </a:solidFill>
                <a:latin typeface="+mn-lt"/>
              </a:rPr>
              <a:t>.” </a:t>
            </a:r>
          </a:p>
          <a:p>
            <a:pPr eaLnBrk="1" hangingPunct="1">
              <a:spcBef>
                <a:spcPct val="0"/>
              </a:spcBef>
              <a:buFontTx/>
              <a:buNone/>
            </a:pPr>
            <a:r>
              <a:rPr lang="en-US" altLang="en-US" sz="1400" dirty="0">
                <a:solidFill>
                  <a:schemeClr val="bg1"/>
                </a:solidFill>
              </a:rPr>
              <a:t>(The Ayn Rand Lexicon, Pragmatism)</a:t>
            </a:r>
          </a:p>
        </p:txBody>
      </p:sp>
      <p:sp>
        <p:nvSpPr>
          <p:cNvPr id="6" name="Text Box 5">
            <a:extLst>
              <a:ext uri="{FF2B5EF4-FFF2-40B4-BE49-F238E27FC236}">
                <a16:creationId xmlns:a16="http://schemas.microsoft.com/office/drawing/2014/main" id="{9B277C18-4930-4AC3-82D5-92506AD88315}"/>
              </a:ext>
            </a:extLst>
          </p:cNvPr>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FF0000"/>
                </a:solidFill>
              </a:rPr>
              <a:t>PRAGMATISM</a:t>
            </a:r>
          </a:p>
        </p:txBody>
      </p:sp>
      <p:sp>
        <p:nvSpPr>
          <p:cNvPr id="2" name="Rectangle 1">
            <a:extLst>
              <a:ext uri="{FF2B5EF4-FFF2-40B4-BE49-F238E27FC236}">
                <a16:creationId xmlns:a16="http://schemas.microsoft.com/office/drawing/2014/main" id="{BED83F03-7273-45C4-8562-05F3DC03AF7F}"/>
              </a:ext>
            </a:extLst>
          </p:cNvPr>
          <p:cNvSpPr/>
          <p:nvPr/>
        </p:nvSpPr>
        <p:spPr>
          <a:xfrm>
            <a:off x="304800" y="1331893"/>
            <a:ext cx="11582400" cy="954107"/>
          </a:xfrm>
          <a:prstGeom prst="rect">
            <a:avLst/>
          </a:prstGeom>
        </p:spPr>
        <p:txBody>
          <a:bodyPr wrap="square">
            <a:spAutoFit/>
          </a:bodyPr>
          <a:lstStyle/>
          <a:p>
            <a:r>
              <a:rPr lang="en-US" sz="2800" dirty="0">
                <a:solidFill>
                  <a:srgbClr val="FF0000"/>
                </a:solidFill>
                <a:latin typeface="+mn-lt"/>
              </a:rPr>
              <a:t>Pragmatism</a:t>
            </a:r>
            <a:r>
              <a:rPr lang="en-US" sz="2800" dirty="0">
                <a:solidFill>
                  <a:schemeClr val="bg1"/>
                </a:solidFill>
                <a:latin typeface="+mn-lt"/>
              </a:rPr>
              <a:t> is a philosophical tradition that </a:t>
            </a:r>
            <a:r>
              <a:rPr lang="en-US" sz="2800" dirty="0">
                <a:solidFill>
                  <a:srgbClr val="FF0000"/>
                </a:solidFill>
                <a:latin typeface="+mn-lt"/>
              </a:rPr>
              <a:t>rejects</a:t>
            </a:r>
            <a:r>
              <a:rPr lang="en-US" sz="2800" dirty="0">
                <a:solidFill>
                  <a:schemeClr val="bg1"/>
                </a:solidFill>
                <a:latin typeface="+mn-lt"/>
              </a:rPr>
              <a:t> the idea that the function of thought is to describe, represent, or mirror </a:t>
            </a:r>
            <a:r>
              <a:rPr lang="en-US" sz="2800" dirty="0">
                <a:solidFill>
                  <a:srgbClr val="FF0000"/>
                </a:solidFill>
                <a:latin typeface="+mn-lt"/>
              </a:rPr>
              <a:t>reality</a:t>
            </a:r>
            <a:r>
              <a:rPr lang="en-US" sz="2800" dirty="0">
                <a:solidFill>
                  <a:schemeClr val="bg1"/>
                </a:solidFill>
                <a:latin typeface="+mn-lt"/>
              </a:rPr>
              <a:t>. </a:t>
            </a:r>
            <a:r>
              <a:rPr lang="en-US" sz="1400" dirty="0">
                <a:solidFill>
                  <a:schemeClr val="bg1"/>
                </a:solidFill>
                <a:latin typeface="+mn-lt"/>
              </a:rPr>
              <a:t>(Wikipedia.org: pragmatism)</a:t>
            </a:r>
          </a:p>
        </p:txBody>
      </p:sp>
    </p:spTree>
    <p:extLst>
      <p:ext uri="{BB962C8B-B14F-4D97-AF65-F5344CB8AC3E}">
        <p14:creationId xmlns:p14="http://schemas.microsoft.com/office/powerpoint/2010/main" val="27213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3</a:t>
            </a:fld>
            <a:endParaRPr lang="en-US" altLang="en-US" dirty="0"/>
          </a:p>
        </p:txBody>
      </p:sp>
      <p:sp>
        <p:nvSpPr>
          <p:cNvPr id="5" name="Text Box 12">
            <a:extLst>
              <a:ext uri="{FF2B5EF4-FFF2-40B4-BE49-F238E27FC236}">
                <a16:creationId xmlns:a16="http://schemas.microsoft.com/office/drawing/2014/main" id="{C849211D-CDB4-44CC-B171-A782580844C4}"/>
              </a:ext>
            </a:extLst>
          </p:cNvPr>
          <p:cNvSpPr txBox="1">
            <a:spLocks noChangeArrowheads="1"/>
          </p:cNvSpPr>
          <p:nvPr/>
        </p:nvSpPr>
        <p:spPr bwMode="auto">
          <a:xfrm>
            <a:off x="2054270" y="4681072"/>
            <a:ext cx="2968625" cy="1384300"/>
          </a:xfrm>
          <a:prstGeom prst="rect">
            <a:avLst/>
          </a:prstGeom>
          <a:noFill/>
          <a:ln w="9525">
            <a:noFill/>
            <a:miter lim="800000"/>
            <a:headEnd/>
            <a:tailEnd/>
          </a:ln>
          <a:effectLst/>
        </p:spPr>
        <p:txBody>
          <a:bodyPr wrap="none">
            <a:spAutoFit/>
          </a:bodyPr>
          <a:lstStyle/>
          <a:p>
            <a:pPr algn="ctr" eaLnBrk="1" fontAlgn="auto" hangingPunct="1">
              <a:spcBef>
                <a:spcPts val="0"/>
              </a:spcBef>
              <a:spcAft>
                <a:spcPts val="0"/>
              </a:spcAft>
              <a:defRPr/>
            </a:pPr>
            <a:r>
              <a:rPr lang="en-US" sz="2800" b="1" dirty="0">
                <a:solidFill>
                  <a:srgbClr val="FF0000"/>
                </a:solidFill>
                <a:latin typeface="Calibri" pitchFamily="34" charset="0"/>
                <a:cs typeface="+mn-cs"/>
              </a:rPr>
              <a:t>THE PRAGMATIC</a:t>
            </a:r>
          </a:p>
          <a:p>
            <a:pPr algn="ctr" eaLnBrk="1" fontAlgn="auto" hangingPunct="1">
              <a:spcBef>
                <a:spcPts val="0"/>
              </a:spcBef>
              <a:spcAft>
                <a:spcPts val="0"/>
              </a:spcAft>
              <a:defRPr/>
            </a:pPr>
            <a:r>
              <a:rPr lang="en-US" sz="2800" b="1" dirty="0">
                <a:solidFill>
                  <a:srgbClr val="FF0000"/>
                </a:solidFill>
                <a:latin typeface="Calibri" pitchFamily="34" charset="0"/>
                <a:cs typeface="+mn-cs"/>
              </a:rPr>
              <a:t>THEORY OF TRUTH</a:t>
            </a:r>
          </a:p>
          <a:p>
            <a:pPr algn="ctr" eaLnBrk="1" fontAlgn="auto" hangingPunct="1">
              <a:spcBef>
                <a:spcPts val="0"/>
              </a:spcBef>
              <a:spcAft>
                <a:spcPts val="0"/>
              </a:spcAft>
              <a:defRPr/>
            </a:pPr>
            <a:r>
              <a:rPr lang="en-US" sz="2800" b="1" dirty="0">
                <a:solidFill>
                  <a:srgbClr val="FF0000"/>
                </a:solidFill>
                <a:latin typeface="Calibri" pitchFamily="34" charset="0"/>
                <a:cs typeface="+mn-cs"/>
              </a:rPr>
              <a:t>AT WORK</a:t>
            </a:r>
          </a:p>
        </p:txBody>
      </p:sp>
      <p:grpSp>
        <p:nvGrpSpPr>
          <p:cNvPr id="6" name="Group 20">
            <a:extLst>
              <a:ext uri="{FF2B5EF4-FFF2-40B4-BE49-F238E27FC236}">
                <a16:creationId xmlns:a16="http://schemas.microsoft.com/office/drawing/2014/main" id="{6A9F64C3-EE70-4A8B-B8C9-0D0891ECCA1C}"/>
              </a:ext>
            </a:extLst>
          </p:cNvPr>
          <p:cNvGrpSpPr>
            <a:grpSpLocks/>
          </p:cNvGrpSpPr>
          <p:nvPr/>
        </p:nvGrpSpPr>
        <p:grpSpPr bwMode="auto">
          <a:xfrm>
            <a:off x="3346495" y="2765877"/>
            <a:ext cx="3352800" cy="2486025"/>
            <a:chOff x="3505200" y="2847911"/>
            <a:chExt cx="3352800" cy="2485978"/>
          </a:xfrm>
        </p:grpSpPr>
        <p:sp>
          <p:nvSpPr>
            <p:cNvPr id="7" name="Rectangle 6">
              <a:extLst>
                <a:ext uri="{FF2B5EF4-FFF2-40B4-BE49-F238E27FC236}">
                  <a16:creationId xmlns:a16="http://schemas.microsoft.com/office/drawing/2014/main" id="{2FC0E0AD-0456-4ED1-B7E1-B36373F0C16C}"/>
                </a:ext>
              </a:extLst>
            </p:cNvPr>
            <p:cNvSpPr/>
            <p:nvPr/>
          </p:nvSpPr>
          <p:spPr>
            <a:xfrm>
              <a:off x="3505200" y="2847911"/>
              <a:ext cx="3352800" cy="46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 name="Rectangle 7">
              <a:extLst>
                <a:ext uri="{FF2B5EF4-FFF2-40B4-BE49-F238E27FC236}">
                  <a16:creationId xmlns:a16="http://schemas.microsoft.com/office/drawing/2014/main" id="{3C263F08-A204-4179-B23E-75143207959B}"/>
                </a:ext>
              </a:extLst>
            </p:cNvPr>
            <p:cNvSpPr/>
            <p:nvPr/>
          </p:nvSpPr>
          <p:spPr>
            <a:xfrm>
              <a:off x="6705600" y="5029095"/>
              <a:ext cx="152400" cy="304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grpSp>
      <p:pic>
        <p:nvPicPr>
          <p:cNvPr id="9" name="Picture 8">
            <a:extLst>
              <a:ext uri="{FF2B5EF4-FFF2-40B4-BE49-F238E27FC236}">
                <a16:creationId xmlns:a16="http://schemas.microsoft.com/office/drawing/2014/main" id="{E323541A-372F-464E-A89C-9F7EAEC64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64" y="1258215"/>
            <a:ext cx="2296021" cy="3061361"/>
          </a:xfrm>
          <a:prstGeom prst="rect">
            <a:avLst/>
          </a:prstGeom>
        </p:spPr>
      </p:pic>
      <p:sp>
        <p:nvSpPr>
          <p:cNvPr id="10" name="Text Box 13">
            <a:extLst>
              <a:ext uri="{FF2B5EF4-FFF2-40B4-BE49-F238E27FC236}">
                <a16:creationId xmlns:a16="http://schemas.microsoft.com/office/drawing/2014/main" id="{3EBB39BE-19E5-4F8B-92A4-E6207D1E0EC5}"/>
              </a:ext>
            </a:extLst>
          </p:cNvPr>
          <p:cNvSpPr txBox="1">
            <a:spLocks noChangeArrowheads="1"/>
          </p:cNvSpPr>
          <p:nvPr/>
        </p:nvSpPr>
        <p:spPr bwMode="auto">
          <a:xfrm>
            <a:off x="8908204" y="3919350"/>
            <a:ext cx="29258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FF0000"/>
                </a:solidFill>
              </a:rPr>
              <a:t>WARNING: </a:t>
            </a:r>
          </a:p>
          <a:p>
            <a:pPr algn="ctr" eaLnBrk="1" hangingPunct="1">
              <a:spcBef>
                <a:spcPct val="0"/>
              </a:spcBef>
              <a:buFontTx/>
              <a:buNone/>
            </a:pPr>
            <a:r>
              <a:rPr lang="en-US" altLang="en-US" sz="4000" b="1" dirty="0">
                <a:solidFill>
                  <a:srgbClr val="FF0000"/>
                </a:solidFill>
              </a:rPr>
              <a:t>DO NOT TRY </a:t>
            </a:r>
          </a:p>
          <a:p>
            <a:pPr algn="ctr" eaLnBrk="1" hangingPunct="1">
              <a:spcBef>
                <a:spcPct val="0"/>
              </a:spcBef>
              <a:buFontTx/>
              <a:buNone/>
            </a:pPr>
            <a:r>
              <a:rPr lang="en-US" altLang="en-US" sz="4000" b="1" dirty="0">
                <a:solidFill>
                  <a:srgbClr val="FF0000"/>
                </a:solidFill>
              </a:rPr>
              <a:t>THIS</a:t>
            </a:r>
          </a:p>
        </p:txBody>
      </p:sp>
      <p:pic>
        <p:nvPicPr>
          <p:cNvPr id="15" name="Picture 14">
            <a:extLst>
              <a:ext uri="{FF2B5EF4-FFF2-40B4-BE49-F238E27FC236}">
                <a16:creationId xmlns:a16="http://schemas.microsoft.com/office/drawing/2014/main" id="{047FBCC9-AB64-48A5-99DB-70EB32B34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240" y="3473347"/>
            <a:ext cx="2534558" cy="3173614"/>
          </a:xfrm>
          <a:prstGeom prst="rect">
            <a:avLst/>
          </a:prstGeom>
        </p:spPr>
      </p:pic>
      <p:pic>
        <p:nvPicPr>
          <p:cNvPr id="12" name="Picture 11">
            <a:extLst>
              <a:ext uri="{FF2B5EF4-FFF2-40B4-BE49-F238E27FC236}">
                <a16:creationId xmlns:a16="http://schemas.microsoft.com/office/drawing/2014/main" id="{1968CAED-C06B-4843-A880-1018D14D0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4840" y="-457200"/>
            <a:ext cx="7016705" cy="4229912"/>
          </a:xfrm>
          <a:prstGeom prst="rect">
            <a:avLst/>
          </a:prstGeom>
        </p:spPr>
      </p:pic>
      <p:sp>
        <p:nvSpPr>
          <p:cNvPr id="13" name="Text Box 11">
            <a:extLst>
              <a:ext uri="{FF2B5EF4-FFF2-40B4-BE49-F238E27FC236}">
                <a16:creationId xmlns:a16="http://schemas.microsoft.com/office/drawing/2014/main" id="{FB62620E-13AC-456C-A87B-4BEB191DD1F3}"/>
              </a:ext>
            </a:extLst>
          </p:cNvPr>
          <p:cNvSpPr txBox="1">
            <a:spLocks noChangeArrowheads="1"/>
          </p:cNvSpPr>
          <p:nvPr/>
        </p:nvSpPr>
        <p:spPr bwMode="auto">
          <a:xfrm>
            <a:off x="5181600" y="83406"/>
            <a:ext cx="51895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t>I’ll try out my </a:t>
            </a:r>
            <a:r>
              <a:rPr lang="en-US" altLang="en-US" b="1" dirty="0">
                <a:solidFill>
                  <a:srgbClr val="FF0000"/>
                </a:solidFill>
              </a:rPr>
              <a:t>PRIMACY OF CONSCIOUSNESS  </a:t>
            </a:r>
            <a:r>
              <a:rPr lang="en-US" altLang="en-US" dirty="0"/>
              <a:t>theory in </a:t>
            </a:r>
          </a:p>
          <a:p>
            <a:pPr eaLnBrk="1" hangingPunct="1">
              <a:spcBef>
                <a:spcPct val="0"/>
              </a:spcBef>
              <a:buFontTx/>
              <a:buNone/>
            </a:pPr>
            <a:r>
              <a:rPr lang="en-US" altLang="en-US" dirty="0"/>
              <a:t>a game of “Russian Roulette” and see if it is the TRUTH!</a:t>
            </a:r>
          </a:p>
        </p:txBody>
      </p:sp>
      <p:sp>
        <p:nvSpPr>
          <p:cNvPr id="14" name="Rectangle 13">
            <a:extLst>
              <a:ext uri="{FF2B5EF4-FFF2-40B4-BE49-F238E27FC236}">
                <a16:creationId xmlns:a16="http://schemas.microsoft.com/office/drawing/2014/main" id="{1E614134-465B-428C-BF5F-1BC92707A163}"/>
              </a:ext>
            </a:extLst>
          </p:cNvPr>
          <p:cNvSpPr/>
          <p:nvPr/>
        </p:nvSpPr>
        <p:spPr bwMode="auto">
          <a:xfrm>
            <a:off x="0" y="0"/>
            <a:ext cx="12192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Tree>
    <p:extLst>
      <p:ext uri="{BB962C8B-B14F-4D97-AF65-F5344CB8AC3E}">
        <p14:creationId xmlns:p14="http://schemas.microsoft.com/office/powerpoint/2010/main" val="223590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4</a:t>
            </a:fld>
            <a:endParaRPr lang="en-US" altLang="en-US" dirty="0"/>
          </a:p>
        </p:txBody>
      </p:sp>
      <p:pic>
        <p:nvPicPr>
          <p:cNvPr id="5" name="Picture 4">
            <a:extLst>
              <a:ext uri="{FF2B5EF4-FFF2-40B4-BE49-F238E27FC236}">
                <a16:creationId xmlns:a16="http://schemas.microsoft.com/office/drawing/2014/main" id="{76D004B7-CA28-40B0-9184-091D9DC4B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903" y="3784971"/>
            <a:ext cx="2296021" cy="3061361"/>
          </a:xfrm>
          <a:prstGeom prst="rect">
            <a:avLst/>
          </a:prstGeom>
        </p:spPr>
      </p:pic>
      <p:sp>
        <p:nvSpPr>
          <p:cNvPr id="6" name="Text Box 12">
            <a:extLst>
              <a:ext uri="{FF2B5EF4-FFF2-40B4-BE49-F238E27FC236}">
                <a16:creationId xmlns:a16="http://schemas.microsoft.com/office/drawing/2014/main" id="{6BCA941C-79E8-4E83-9E01-3ADF357D2ADB}"/>
              </a:ext>
            </a:extLst>
          </p:cNvPr>
          <p:cNvSpPr txBox="1">
            <a:spLocks noChangeArrowheads="1"/>
          </p:cNvSpPr>
          <p:nvPr/>
        </p:nvSpPr>
        <p:spPr bwMode="auto">
          <a:xfrm>
            <a:off x="76200" y="76200"/>
            <a:ext cx="12039600" cy="584775"/>
          </a:xfrm>
          <a:prstGeom prst="rect">
            <a:avLst/>
          </a:prstGeom>
          <a:noFill/>
          <a:ln w="9525">
            <a:noFill/>
            <a:miter lim="800000"/>
            <a:headEnd/>
            <a:tailEnd/>
          </a:ln>
          <a:effectLst/>
        </p:spPr>
        <p:txBody>
          <a:bodyPr wrap="square">
            <a:spAutoFit/>
          </a:bodyPr>
          <a:lstStyle/>
          <a:p>
            <a:pPr algn="ctr" eaLnBrk="1" fontAlgn="auto" hangingPunct="1">
              <a:spcBef>
                <a:spcPts val="0"/>
              </a:spcBef>
              <a:spcAft>
                <a:spcPts val="0"/>
              </a:spcAft>
              <a:defRPr/>
            </a:pPr>
            <a:r>
              <a:rPr lang="en-US" sz="3200" b="1" dirty="0">
                <a:solidFill>
                  <a:srgbClr val="FF0000"/>
                </a:solidFill>
                <a:latin typeface="Calibri" pitchFamily="34" charset="0"/>
                <a:cs typeface="+mn-cs"/>
              </a:rPr>
              <a:t>THE PRAGMATIC THEORY OF TRUTH AT WORK</a:t>
            </a:r>
          </a:p>
        </p:txBody>
      </p:sp>
      <p:sp>
        <p:nvSpPr>
          <p:cNvPr id="7" name="Rectangle 6">
            <a:extLst>
              <a:ext uri="{FF2B5EF4-FFF2-40B4-BE49-F238E27FC236}">
                <a16:creationId xmlns:a16="http://schemas.microsoft.com/office/drawing/2014/main" id="{C15F3B0F-7AC2-4AA8-A81F-3A745B97B1F7}"/>
              </a:ext>
            </a:extLst>
          </p:cNvPr>
          <p:cNvSpPr/>
          <p:nvPr/>
        </p:nvSpPr>
        <p:spPr bwMode="auto">
          <a:xfrm>
            <a:off x="3733800" y="1676400"/>
            <a:ext cx="3352800"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 name="Rectangle 7">
            <a:extLst>
              <a:ext uri="{FF2B5EF4-FFF2-40B4-BE49-F238E27FC236}">
                <a16:creationId xmlns:a16="http://schemas.microsoft.com/office/drawing/2014/main" id="{27AFF766-426A-4238-8F94-6A3ED23AF9D4}"/>
              </a:ext>
            </a:extLst>
          </p:cNvPr>
          <p:cNvSpPr/>
          <p:nvPr/>
        </p:nvSpPr>
        <p:spPr>
          <a:xfrm>
            <a:off x="3733800" y="1905000"/>
            <a:ext cx="3581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9" name="AutoShape 8">
            <a:extLst>
              <a:ext uri="{FF2B5EF4-FFF2-40B4-BE49-F238E27FC236}">
                <a16:creationId xmlns:a16="http://schemas.microsoft.com/office/drawing/2014/main" id="{48D237B3-52EB-4CA3-9B55-1A3A2DE11D13}"/>
              </a:ext>
            </a:extLst>
          </p:cNvPr>
          <p:cNvSpPr>
            <a:spLocks noChangeArrowheads="1"/>
          </p:cNvSpPr>
          <p:nvPr/>
        </p:nvSpPr>
        <p:spPr bwMode="auto">
          <a:xfrm>
            <a:off x="2537932" y="2481211"/>
            <a:ext cx="4648200" cy="4648200"/>
          </a:xfrm>
          <a:prstGeom prst="irregularSeal1">
            <a:avLst/>
          </a:prstGeom>
          <a:solidFill>
            <a:srgbClr val="FFFF00"/>
          </a:solidFill>
          <a:ln w="76200">
            <a:solidFill>
              <a:srgbClr val="FF33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TextBox 15">
            <a:extLst>
              <a:ext uri="{FF2B5EF4-FFF2-40B4-BE49-F238E27FC236}">
                <a16:creationId xmlns:a16="http://schemas.microsoft.com/office/drawing/2014/main" id="{3F36C88C-479E-4F4D-9F28-0CBE5BFC69AC}"/>
              </a:ext>
            </a:extLst>
          </p:cNvPr>
          <p:cNvSpPr txBox="1">
            <a:spLocks noChangeArrowheads="1"/>
          </p:cNvSpPr>
          <p:nvPr/>
        </p:nvSpPr>
        <p:spPr bwMode="auto">
          <a:xfrm>
            <a:off x="4241699" y="4482254"/>
            <a:ext cx="14654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t>Boom!</a:t>
            </a:r>
          </a:p>
        </p:txBody>
      </p:sp>
      <p:sp>
        <p:nvSpPr>
          <p:cNvPr id="11" name="Rectangle 10">
            <a:extLst>
              <a:ext uri="{FF2B5EF4-FFF2-40B4-BE49-F238E27FC236}">
                <a16:creationId xmlns:a16="http://schemas.microsoft.com/office/drawing/2014/main" id="{0A2C745F-5F8E-4624-871C-C6364B256937}"/>
              </a:ext>
            </a:extLst>
          </p:cNvPr>
          <p:cNvSpPr/>
          <p:nvPr/>
        </p:nvSpPr>
        <p:spPr bwMode="auto">
          <a:xfrm>
            <a:off x="0" y="0"/>
            <a:ext cx="12192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2" name="Text Box 12">
            <a:extLst>
              <a:ext uri="{FF2B5EF4-FFF2-40B4-BE49-F238E27FC236}">
                <a16:creationId xmlns:a16="http://schemas.microsoft.com/office/drawing/2014/main" id="{43DCA4A8-A71C-4320-9A5D-7A1704CA61BE}"/>
              </a:ext>
            </a:extLst>
          </p:cNvPr>
          <p:cNvSpPr txBox="1">
            <a:spLocks noChangeArrowheads="1"/>
          </p:cNvSpPr>
          <p:nvPr/>
        </p:nvSpPr>
        <p:spPr bwMode="auto">
          <a:xfrm>
            <a:off x="269460" y="4599285"/>
            <a:ext cx="1939955" cy="523220"/>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defRPr/>
            </a:pPr>
            <a:r>
              <a:rPr lang="en-US" sz="2800" b="1" dirty="0">
                <a:solidFill>
                  <a:srgbClr val="FF0000"/>
                </a:solidFill>
                <a:latin typeface="Calibri" pitchFamily="34" charset="0"/>
              </a:rPr>
              <a:t>Click = uh …</a:t>
            </a:r>
          </a:p>
        </p:txBody>
      </p:sp>
      <p:sp>
        <p:nvSpPr>
          <p:cNvPr id="13" name="Text Box 13">
            <a:extLst>
              <a:ext uri="{FF2B5EF4-FFF2-40B4-BE49-F238E27FC236}">
                <a16:creationId xmlns:a16="http://schemas.microsoft.com/office/drawing/2014/main" id="{AED758E0-8995-43DD-9371-C564FFDDB233}"/>
              </a:ext>
            </a:extLst>
          </p:cNvPr>
          <p:cNvSpPr txBox="1">
            <a:spLocks noChangeArrowheads="1"/>
          </p:cNvSpPr>
          <p:nvPr/>
        </p:nvSpPr>
        <p:spPr bwMode="auto">
          <a:xfrm>
            <a:off x="6678903" y="1726785"/>
            <a:ext cx="388125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FF0000"/>
                </a:solidFill>
              </a:rPr>
              <a:t>WARNING: </a:t>
            </a:r>
          </a:p>
          <a:p>
            <a:pPr algn="ctr" eaLnBrk="1" hangingPunct="1">
              <a:spcBef>
                <a:spcPct val="0"/>
              </a:spcBef>
              <a:buFontTx/>
              <a:buNone/>
            </a:pPr>
            <a:r>
              <a:rPr lang="en-US" altLang="en-US" sz="4000" b="1" dirty="0">
                <a:solidFill>
                  <a:srgbClr val="FF0000"/>
                </a:solidFill>
              </a:rPr>
              <a:t>DO NOT TRY THIS</a:t>
            </a:r>
          </a:p>
        </p:txBody>
      </p:sp>
      <p:sp>
        <p:nvSpPr>
          <p:cNvPr id="14" name="Rectangle 13">
            <a:extLst>
              <a:ext uri="{FF2B5EF4-FFF2-40B4-BE49-F238E27FC236}">
                <a16:creationId xmlns:a16="http://schemas.microsoft.com/office/drawing/2014/main" id="{ED91DD4B-FE6F-4098-AC81-FEF48EA095BD}"/>
              </a:ext>
            </a:extLst>
          </p:cNvPr>
          <p:cNvSpPr/>
          <p:nvPr/>
        </p:nvSpPr>
        <p:spPr>
          <a:xfrm>
            <a:off x="269460" y="1194945"/>
            <a:ext cx="2133148" cy="523220"/>
          </a:xfrm>
          <a:prstGeom prst="rect">
            <a:avLst/>
          </a:prstGeom>
        </p:spPr>
        <p:txBody>
          <a:bodyPr wrap="none">
            <a:spAutoFit/>
          </a:bodyPr>
          <a:lstStyle/>
          <a:p>
            <a:pPr eaLnBrk="1" fontAlgn="auto" hangingPunct="1">
              <a:spcBef>
                <a:spcPts val="0"/>
              </a:spcBef>
              <a:spcAft>
                <a:spcPts val="0"/>
              </a:spcAft>
              <a:defRPr/>
            </a:pPr>
            <a:r>
              <a:rPr lang="en-US" sz="2800" b="1" dirty="0">
                <a:solidFill>
                  <a:srgbClr val="FF0000"/>
                </a:solidFill>
                <a:latin typeface="Calibri" pitchFamily="34" charset="0"/>
              </a:rPr>
              <a:t>Click = Truth!</a:t>
            </a:r>
          </a:p>
        </p:txBody>
      </p:sp>
      <p:sp>
        <p:nvSpPr>
          <p:cNvPr id="15" name="Rectangle 14">
            <a:extLst>
              <a:ext uri="{FF2B5EF4-FFF2-40B4-BE49-F238E27FC236}">
                <a16:creationId xmlns:a16="http://schemas.microsoft.com/office/drawing/2014/main" id="{3542EA4C-481A-448C-A785-F4C8DD406A11}"/>
              </a:ext>
            </a:extLst>
          </p:cNvPr>
          <p:cNvSpPr/>
          <p:nvPr/>
        </p:nvSpPr>
        <p:spPr>
          <a:xfrm>
            <a:off x="288824" y="2041004"/>
            <a:ext cx="2133148" cy="523220"/>
          </a:xfrm>
          <a:prstGeom prst="rect">
            <a:avLst/>
          </a:prstGeom>
        </p:spPr>
        <p:txBody>
          <a:bodyPr wrap="none">
            <a:spAutoFit/>
          </a:bodyPr>
          <a:lstStyle/>
          <a:p>
            <a:pPr eaLnBrk="1" fontAlgn="auto" hangingPunct="1">
              <a:spcBef>
                <a:spcPts val="0"/>
              </a:spcBef>
              <a:spcAft>
                <a:spcPts val="0"/>
              </a:spcAft>
              <a:defRPr/>
            </a:pPr>
            <a:r>
              <a:rPr lang="en-US" sz="2800" b="1" dirty="0">
                <a:solidFill>
                  <a:srgbClr val="FF0000"/>
                </a:solidFill>
                <a:latin typeface="Calibri" pitchFamily="34" charset="0"/>
              </a:rPr>
              <a:t>Click = Truth!</a:t>
            </a:r>
          </a:p>
        </p:txBody>
      </p:sp>
      <p:sp>
        <p:nvSpPr>
          <p:cNvPr id="16" name="Rectangle 15">
            <a:extLst>
              <a:ext uri="{FF2B5EF4-FFF2-40B4-BE49-F238E27FC236}">
                <a16:creationId xmlns:a16="http://schemas.microsoft.com/office/drawing/2014/main" id="{FEBD8A79-BA61-4E36-9ADE-6B870D86FB08}"/>
              </a:ext>
            </a:extLst>
          </p:cNvPr>
          <p:cNvSpPr/>
          <p:nvPr/>
        </p:nvSpPr>
        <p:spPr>
          <a:xfrm>
            <a:off x="269460" y="2887050"/>
            <a:ext cx="2133148" cy="523220"/>
          </a:xfrm>
          <a:prstGeom prst="rect">
            <a:avLst/>
          </a:prstGeom>
        </p:spPr>
        <p:txBody>
          <a:bodyPr wrap="none">
            <a:spAutoFit/>
          </a:bodyPr>
          <a:lstStyle/>
          <a:p>
            <a:pPr eaLnBrk="1" fontAlgn="auto" hangingPunct="1">
              <a:spcBef>
                <a:spcPts val="0"/>
              </a:spcBef>
              <a:spcAft>
                <a:spcPts val="0"/>
              </a:spcAft>
              <a:defRPr/>
            </a:pPr>
            <a:r>
              <a:rPr lang="en-US" sz="2800" b="1" dirty="0">
                <a:solidFill>
                  <a:srgbClr val="FF0000"/>
                </a:solidFill>
                <a:latin typeface="Calibri" pitchFamily="34" charset="0"/>
              </a:rPr>
              <a:t>Click = Truth!</a:t>
            </a:r>
          </a:p>
        </p:txBody>
      </p:sp>
      <p:sp>
        <p:nvSpPr>
          <p:cNvPr id="17" name="Rectangle 16">
            <a:extLst>
              <a:ext uri="{FF2B5EF4-FFF2-40B4-BE49-F238E27FC236}">
                <a16:creationId xmlns:a16="http://schemas.microsoft.com/office/drawing/2014/main" id="{26D06AED-CC27-40E0-AED6-087FC3303DF7}"/>
              </a:ext>
            </a:extLst>
          </p:cNvPr>
          <p:cNvSpPr/>
          <p:nvPr/>
        </p:nvSpPr>
        <p:spPr>
          <a:xfrm>
            <a:off x="269460" y="3727980"/>
            <a:ext cx="2133148" cy="523220"/>
          </a:xfrm>
          <a:prstGeom prst="rect">
            <a:avLst/>
          </a:prstGeom>
        </p:spPr>
        <p:txBody>
          <a:bodyPr wrap="none">
            <a:spAutoFit/>
          </a:bodyPr>
          <a:lstStyle/>
          <a:p>
            <a:pPr eaLnBrk="1" fontAlgn="auto" hangingPunct="1">
              <a:spcBef>
                <a:spcPts val="0"/>
              </a:spcBef>
              <a:spcAft>
                <a:spcPts val="0"/>
              </a:spcAft>
              <a:defRPr/>
            </a:pPr>
            <a:r>
              <a:rPr lang="en-US" sz="2800" b="1" dirty="0">
                <a:solidFill>
                  <a:srgbClr val="FF0000"/>
                </a:solidFill>
                <a:latin typeface="Calibri" pitchFamily="34" charset="0"/>
              </a:rPr>
              <a:t>Click = Truth!</a:t>
            </a:r>
          </a:p>
        </p:txBody>
      </p:sp>
    </p:spTree>
    <p:extLst>
      <p:ext uri="{BB962C8B-B14F-4D97-AF65-F5344CB8AC3E}">
        <p14:creationId xmlns:p14="http://schemas.microsoft.com/office/powerpoint/2010/main" val="17548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7C0602-0F66-4E76-A01A-249AC6C41BE6}"/>
              </a:ext>
            </a:extLst>
          </p:cNvPr>
          <p:cNvSpPr/>
          <p:nvPr/>
        </p:nvSpPr>
        <p:spPr bwMode="auto">
          <a:xfrm>
            <a:off x="0" y="0"/>
            <a:ext cx="12192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ffectLst>
                <a:outerShdw blurRad="38100" dist="38100" dir="2700000" algn="tl">
                  <a:srgbClr val="C0C0C0"/>
                </a:outerShdw>
              </a:effectLst>
              <a:cs typeface="Arial" charset="0"/>
            </a:endParaRPr>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9" name="TextBox 8">
            <a:extLst>
              <a:ext uri="{FF2B5EF4-FFF2-40B4-BE49-F238E27FC236}">
                <a16:creationId xmlns:a16="http://schemas.microsoft.com/office/drawing/2014/main" id="{E09A935A-6947-40A2-BEF7-BC75783D6EB2}"/>
              </a:ext>
            </a:extLst>
          </p:cNvPr>
          <p:cNvSpPr txBox="1"/>
          <p:nvPr/>
        </p:nvSpPr>
        <p:spPr>
          <a:xfrm>
            <a:off x="192088" y="216694"/>
            <a:ext cx="11923712" cy="584775"/>
          </a:xfrm>
          <a:prstGeom prst="rect">
            <a:avLst/>
          </a:prstGeom>
          <a:noFill/>
        </p:spPr>
        <p:txBody>
          <a:bodyPr wrap="square">
            <a:spAutoFit/>
          </a:bodyPr>
          <a:lstStyle/>
          <a:p>
            <a:pPr eaLnBrk="1" hangingPunct="1">
              <a:defRPr/>
            </a:pPr>
            <a:r>
              <a:rPr lang="en-US" sz="3200" b="1" dirty="0">
                <a:solidFill>
                  <a:srgbClr val="FF0000"/>
                </a:solidFill>
                <a:latin typeface="+mn-lt"/>
                <a:cs typeface="Arial" charset="0"/>
              </a:rPr>
              <a:t>RELATIVISM </a:t>
            </a:r>
            <a:r>
              <a:rPr lang="en-US" sz="2400" b="1" dirty="0">
                <a:solidFill>
                  <a:srgbClr val="FF0000"/>
                </a:solidFill>
                <a:latin typeface="+mn-lt"/>
                <a:cs typeface="Arial" charset="0"/>
              </a:rPr>
              <a:t>(Truth is relative…it changes with time and place)</a:t>
            </a:r>
          </a:p>
        </p:txBody>
      </p:sp>
      <p:sp>
        <p:nvSpPr>
          <p:cNvPr id="2" name="Rectangle 1">
            <a:extLst>
              <a:ext uri="{FF2B5EF4-FFF2-40B4-BE49-F238E27FC236}">
                <a16:creationId xmlns:a16="http://schemas.microsoft.com/office/drawing/2014/main" id="{2F226AB4-C04D-414C-89AC-D05394838F1F}"/>
              </a:ext>
            </a:extLst>
          </p:cNvPr>
          <p:cNvSpPr/>
          <p:nvPr/>
        </p:nvSpPr>
        <p:spPr>
          <a:xfrm>
            <a:off x="647700" y="673894"/>
            <a:ext cx="11582400" cy="1231106"/>
          </a:xfrm>
          <a:prstGeom prst="rect">
            <a:avLst/>
          </a:prstGeom>
        </p:spPr>
        <p:txBody>
          <a:bodyPr wrap="square">
            <a:spAutoFit/>
          </a:bodyPr>
          <a:lstStyle/>
          <a:p>
            <a:r>
              <a:rPr lang="en-US" sz="2000" b="1" dirty="0">
                <a:solidFill>
                  <a:srgbClr val="00FF00"/>
                </a:solidFill>
                <a:latin typeface="+mn-lt"/>
              </a:rPr>
              <a:t>Elder D. Todd Christofferson: </a:t>
            </a:r>
            <a:r>
              <a:rPr lang="en-US" sz="2000" dirty="0">
                <a:solidFill>
                  <a:schemeClr val="bg1"/>
                </a:solidFill>
                <a:latin typeface="+mn-lt"/>
              </a:rPr>
              <a:t>“</a:t>
            </a:r>
            <a:r>
              <a:rPr lang="en-US" sz="2000" dirty="0">
                <a:solidFill>
                  <a:srgbClr val="FF0000"/>
                </a:solidFill>
                <a:latin typeface="+mn-lt"/>
              </a:rPr>
              <a:t>Relativism</a:t>
            </a:r>
            <a:r>
              <a:rPr lang="en-US" sz="2000" dirty="0">
                <a:solidFill>
                  <a:schemeClr val="bg1"/>
                </a:solidFill>
                <a:latin typeface="+mn-lt"/>
              </a:rPr>
              <a:t> means each person is his or her own highest authority. ... To those who believe anything or everything could be true, the declaration of objective, fixed, and </a:t>
            </a:r>
            <a:r>
              <a:rPr lang="en-US" sz="2000" dirty="0">
                <a:solidFill>
                  <a:srgbClr val="FF0000"/>
                </a:solidFill>
                <a:latin typeface="+mn-lt"/>
              </a:rPr>
              <a:t>universal truth feels like coercion</a:t>
            </a:r>
            <a:r>
              <a:rPr lang="en-US" sz="2000" dirty="0">
                <a:solidFill>
                  <a:schemeClr val="bg1"/>
                </a:solidFill>
                <a:latin typeface="+mn-lt"/>
              </a:rPr>
              <a:t>—'I shouldn’t be forced to believe something is true that I don’t like.’” </a:t>
            </a:r>
            <a:r>
              <a:rPr lang="en-US" sz="1400" dirty="0">
                <a:solidFill>
                  <a:schemeClr val="bg1"/>
                </a:solidFill>
                <a:latin typeface="+mn-lt"/>
              </a:rPr>
              <a:t>("Free Forever, to Act for Themselves", October 2014)</a:t>
            </a:r>
          </a:p>
        </p:txBody>
      </p:sp>
      <p:sp>
        <p:nvSpPr>
          <p:cNvPr id="17" name="TextBox 16">
            <a:extLst>
              <a:ext uri="{FF2B5EF4-FFF2-40B4-BE49-F238E27FC236}">
                <a16:creationId xmlns:a16="http://schemas.microsoft.com/office/drawing/2014/main" id="{FDD07B3B-C7DA-435B-B7BC-F667AB616645}"/>
              </a:ext>
            </a:extLst>
          </p:cNvPr>
          <p:cNvSpPr txBox="1"/>
          <p:nvPr/>
        </p:nvSpPr>
        <p:spPr>
          <a:xfrm>
            <a:off x="192088" y="1887141"/>
            <a:ext cx="11807824" cy="584775"/>
          </a:xfrm>
          <a:prstGeom prst="rect">
            <a:avLst/>
          </a:prstGeom>
          <a:noFill/>
        </p:spPr>
        <p:txBody>
          <a:bodyPr wrap="square">
            <a:spAutoFit/>
          </a:bodyPr>
          <a:lstStyle/>
          <a:p>
            <a:pPr eaLnBrk="1" hangingPunct="1">
              <a:defRPr/>
            </a:pPr>
            <a:r>
              <a:rPr lang="en-US" sz="3200" b="1" dirty="0">
                <a:solidFill>
                  <a:srgbClr val="FF0000"/>
                </a:solidFill>
                <a:latin typeface="+mn-lt"/>
                <a:cs typeface="Arial" charset="0"/>
              </a:rPr>
              <a:t>SKEPTICISM</a:t>
            </a:r>
            <a:r>
              <a:rPr lang="en-US" b="1" dirty="0">
                <a:solidFill>
                  <a:srgbClr val="FF0000"/>
                </a:solidFill>
                <a:latin typeface="+mn-lt"/>
                <a:cs typeface="Arial" charset="0"/>
              </a:rPr>
              <a:t> </a:t>
            </a:r>
            <a:r>
              <a:rPr lang="en-US" sz="2400" b="1" dirty="0">
                <a:solidFill>
                  <a:srgbClr val="FF0000"/>
                </a:solidFill>
                <a:latin typeface="+mn-lt"/>
                <a:cs typeface="Arial" charset="0"/>
              </a:rPr>
              <a:t>(Ignorance…truth may exist but is unknowable)</a:t>
            </a:r>
          </a:p>
        </p:txBody>
      </p:sp>
      <p:sp>
        <p:nvSpPr>
          <p:cNvPr id="18" name="Rectangle 17">
            <a:extLst>
              <a:ext uri="{FF2B5EF4-FFF2-40B4-BE49-F238E27FC236}">
                <a16:creationId xmlns:a16="http://schemas.microsoft.com/office/drawing/2014/main" id="{65A6F389-DDF3-42DD-ADCB-6691854F8BA5}"/>
              </a:ext>
            </a:extLst>
          </p:cNvPr>
          <p:cNvSpPr/>
          <p:nvPr/>
        </p:nvSpPr>
        <p:spPr>
          <a:xfrm>
            <a:off x="533400" y="2344341"/>
            <a:ext cx="11466512" cy="1846659"/>
          </a:xfrm>
          <a:prstGeom prst="rect">
            <a:avLst/>
          </a:prstGeom>
        </p:spPr>
        <p:txBody>
          <a:bodyPr wrap="square">
            <a:spAutoFit/>
          </a:bodyPr>
          <a:lstStyle/>
          <a:p>
            <a:pPr eaLnBrk="1" hangingPunct="1">
              <a:defRPr/>
            </a:pPr>
            <a:r>
              <a:rPr lang="en-US" sz="2000" b="1" dirty="0">
                <a:solidFill>
                  <a:srgbClr val="FFFF00"/>
                </a:solidFill>
                <a:latin typeface="+mn-lt"/>
              </a:rPr>
              <a:t>Ayn Rand (mocking the skeptics): </a:t>
            </a:r>
            <a:r>
              <a:rPr lang="en-US" sz="2000" dirty="0">
                <a:solidFill>
                  <a:schemeClr val="bg1"/>
                </a:solidFill>
                <a:latin typeface="+mn-lt"/>
              </a:rPr>
              <a:t>“…reality perceived by man’s mind is a distortion. The distorting mechanism is man’s conceptual faculty…</a:t>
            </a:r>
            <a:r>
              <a:rPr lang="en-US" sz="2000" dirty="0">
                <a:solidFill>
                  <a:srgbClr val="FF0000"/>
                </a:solidFill>
                <a:latin typeface="+mn-lt"/>
              </a:rPr>
              <a:t>[Kant’s]</a:t>
            </a:r>
            <a:r>
              <a:rPr lang="en-US" sz="2000" dirty="0">
                <a:solidFill>
                  <a:schemeClr val="bg1"/>
                </a:solidFill>
                <a:latin typeface="+mn-lt"/>
              </a:rPr>
              <a:t> argument, in essence, ran as follows: man is limited to a consciousness of a specific nature, which perceives by specific means and no others, therefore his </a:t>
            </a:r>
            <a:r>
              <a:rPr lang="en-US" sz="2000" dirty="0">
                <a:solidFill>
                  <a:srgbClr val="FF0000"/>
                </a:solidFill>
                <a:latin typeface="+mn-lt"/>
              </a:rPr>
              <a:t>consciousness is not valid</a:t>
            </a:r>
            <a:r>
              <a:rPr lang="en-US" sz="2000" dirty="0">
                <a:solidFill>
                  <a:schemeClr val="bg1"/>
                </a:solidFill>
                <a:latin typeface="+mn-lt"/>
              </a:rPr>
              <a:t>: man is blind, because he has eyes – deaf, because he has ears – deluded, because he has a mind – and the things he perceives do not exist, because of the fact that he perceives them.” </a:t>
            </a:r>
          </a:p>
          <a:p>
            <a:pPr eaLnBrk="1" hangingPunct="1">
              <a:defRPr/>
            </a:pPr>
            <a:r>
              <a:rPr lang="en-US" sz="1400" dirty="0">
                <a:solidFill>
                  <a:schemeClr val="bg1"/>
                </a:solidFill>
                <a:latin typeface="+mn-lt"/>
              </a:rPr>
              <a:t>(The Ayn Rand Lexicon: Kant, Immanuel)</a:t>
            </a:r>
            <a:endParaRPr lang="en-US" sz="1400" dirty="0">
              <a:solidFill>
                <a:schemeClr val="bg1"/>
              </a:solidFill>
              <a:latin typeface="+mn-lt"/>
              <a:cs typeface="Arial" charset="0"/>
            </a:endParaRPr>
          </a:p>
        </p:txBody>
      </p:sp>
      <p:sp>
        <p:nvSpPr>
          <p:cNvPr id="20" name="TextBox 19">
            <a:extLst>
              <a:ext uri="{FF2B5EF4-FFF2-40B4-BE49-F238E27FC236}">
                <a16:creationId xmlns:a16="http://schemas.microsoft.com/office/drawing/2014/main" id="{88B51080-6CA8-4FC2-8ED9-5447557A9B44}"/>
              </a:ext>
            </a:extLst>
          </p:cNvPr>
          <p:cNvSpPr txBox="1"/>
          <p:nvPr/>
        </p:nvSpPr>
        <p:spPr>
          <a:xfrm>
            <a:off x="553063" y="4702314"/>
            <a:ext cx="11466513" cy="707886"/>
          </a:xfrm>
          <a:prstGeom prst="rect">
            <a:avLst/>
          </a:prstGeom>
          <a:noFill/>
        </p:spPr>
        <p:txBody>
          <a:bodyPr wrap="square">
            <a:spAutoFit/>
          </a:bodyPr>
          <a:lstStyle/>
          <a:p>
            <a:pPr eaLnBrk="1" hangingPunct="1">
              <a:defRPr/>
            </a:pPr>
            <a:r>
              <a:rPr lang="en-US" sz="2000" dirty="0">
                <a:solidFill>
                  <a:schemeClr val="bg1"/>
                </a:solidFill>
                <a:latin typeface="+mn-lt"/>
                <a:cs typeface="Arial" charset="0"/>
              </a:rPr>
              <a:t>“The subjectivist denies that there is any such thing as ‘the truth’…On his view </a:t>
            </a:r>
            <a:r>
              <a:rPr lang="en-US" sz="2000" dirty="0">
                <a:solidFill>
                  <a:srgbClr val="FF0000"/>
                </a:solidFill>
                <a:latin typeface="+mn-lt"/>
                <a:cs typeface="Arial" charset="0"/>
              </a:rPr>
              <a:t>truth varies from consciousness to consciousness</a:t>
            </a:r>
            <a:r>
              <a:rPr lang="en-US" sz="2000" dirty="0">
                <a:solidFill>
                  <a:schemeClr val="bg1"/>
                </a:solidFill>
                <a:latin typeface="+mn-lt"/>
                <a:cs typeface="Arial" charset="0"/>
              </a:rPr>
              <a:t>…” </a:t>
            </a:r>
            <a:r>
              <a:rPr lang="en-US" sz="1400" dirty="0">
                <a:solidFill>
                  <a:schemeClr val="bg1"/>
                </a:solidFill>
                <a:latin typeface="+mn-lt"/>
                <a:cs typeface="Arial" charset="0"/>
              </a:rPr>
              <a:t>(Leonard </a:t>
            </a:r>
            <a:r>
              <a:rPr lang="en-US" sz="1400" dirty="0" err="1">
                <a:solidFill>
                  <a:schemeClr val="bg1"/>
                </a:solidFill>
                <a:latin typeface="+mn-lt"/>
                <a:cs typeface="Arial" charset="0"/>
              </a:rPr>
              <a:t>Peikoff</a:t>
            </a:r>
            <a:r>
              <a:rPr lang="en-US" sz="1400" dirty="0">
                <a:solidFill>
                  <a:schemeClr val="bg1"/>
                </a:solidFill>
                <a:latin typeface="+mn-lt"/>
                <a:cs typeface="Arial" charset="0"/>
              </a:rPr>
              <a:t>, The Objectivist, Jan 1971, p9)</a:t>
            </a:r>
          </a:p>
        </p:txBody>
      </p:sp>
      <p:sp>
        <p:nvSpPr>
          <p:cNvPr id="21" name="TextBox 20">
            <a:extLst>
              <a:ext uri="{FF2B5EF4-FFF2-40B4-BE49-F238E27FC236}">
                <a16:creationId xmlns:a16="http://schemas.microsoft.com/office/drawing/2014/main" id="{2721E0D2-A946-40F6-A2B6-F2C6DE356949}"/>
              </a:ext>
            </a:extLst>
          </p:cNvPr>
          <p:cNvSpPr txBox="1"/>
          <p:nvPr/>
        </p:nvSpPr>
        <p:spPr>
          <a:xfrm>
            <a:off x="144156" y="4205645"/>
            <a:ext cx="11807824" cy="584775"/>
          </a:xfrm>
          <a:prstGeom prst="rect">
            <a:avLst/>
          </a:prstGeom>
          <a:noFill/>
        </p:spPr>
        <p:txBody>
          <a:bodyPr wrap="square">
            <a:spAutoFit/>
          </a:bodyPr>
          <a:lstStyle/>
          <a:p>
            <a:pPr eaLnBrk="1" hangingPunct="1">
              <a:defRPr/>
            </a:pPr>
            <a:r>
              <a:rPr lang="en-US" sz="3200" b="1" dirty="0">
                <a:solidFill>
                  <a:srgbClr val="FF0000"/>
                </a:solidFill>
                <a:latin typeface="+mn-lt"/>
                <a:cs typeface="Arial" charset="0"/>
              </a:rPr>
              <a:t>SUBJECTIVISM</a:t>
            </a:r>
            <a:r>
              <a:rPr lang="en-US" b="1" dirty="0">
                <a:solidFill>
                  <a:srgbClr val="FF0000"/>
                </a:solidFill>
                <a:latin typeface="+mn-lt"/>
                <a:cs typeface="Arial" charset="0"/>
              </a:rPr>
              <a:t> </a:t>
            </a:r>
            <a:r>
              <a:rPr lang="en-US" sz="2400" b="1" dirty="0">
                <a:solidFill>
                  <a:srgbClr val="FF0000"/>
                </a:solidFill>
                <a:latin typeface="+mn-lt"/>
                <a:cs typeface="Arial" charset="0"/>
              </a:rPr>
              <a:t>(truth varies from person to person)</a:t>
            </a:r>
          </a:p>
        </p:txBody>
      </p:sp>
      <p:sp>
        <p:nvSpPr>
          <p:cNvPr id="13" name="Rectangle 12">
            <a:extLst>
              <a:ext uri="{FF2B5EF4-FFF2-40B4-BE49-F238E27FC236}">
                <a16:creationId xmlns:a16="http://schemas.microsoft.com/office/drawing/2014/main" id="{38963541-0195-47AF-B268-EBCCE1E02920}"/>
              </a:ext>
            </a:extLst>
          </p:cNvPr>
          <p:cNvSpPr/>
          <p:nvPr/>
        </p:nvSpPr>
        <p:spPr>
          <a:xfrm>
            <a:off x="647700" y="5921514"/>
            <a:ext cx="11352212" cy="707886"/>
          </a:xfrm>
          <a:prstGeom prst="rect">
            <a:avLst/>
          </a:prstGeom>
        </p:spPr>
        <p:txBody>
          <a:bodyPr wrap="square">
            <a:spAutoFit/>
          </a:bodyPr>
          <a:lstStyle/>
          <a:p>
            <a:pPr eaLnBrk="1" hangingPunct="1">
              <a:defRPr/>
            </a:pPr>
            <a:r>
              <a:rPr lang="en-US" sz="2000" b="1" dirty="0">
                <a:solidFill>
                  <a:srgbClr val="00FF00"/>
                </a:solidFill>
                <a:latin typeface="+mn-lt"/>
                <a:cs typeface="Arial" charset="0"/>
              </a:rPr>
              <a:t>Elder Boyd K. Packer:</a:t>
            </a:r>
            <a:r>
              <a:rPr lang="en-US" sz="2000" b="1" dirty="0">
                <a:solidFill>
                  <a:schemeClr val="bg1"/>
                </a:solidFill>
                <a:latin typeface="+mn-lt"/>
                <a:cs typeface="Arial" charset="0"/>
              </a:rPr>
              <a:t> </a:t>
            </a:r>
            <a:r>
              <a:rPr lang="en-US" sz="2000" dirty="0">
                <a:solidFill>
                  <a:schemeClr val="bg1"/>
                </a:solidFill>
                <a:latin typeface="+mn-lt"/>
                <a:cs typeface="Arial" charset="0"/>
              </a:rPr>
              <a:t>“A virtue when pressed to the extreme may turn into a vice.  Unreasonable devotion to an ideal, without considering the practical application of it, ruins the ideal itself.” </a:t>
            </a:r>
            <a:r>
              <a:rPr lang="en-US" sz="1400" dirty="0">
                <a:solidFill>
                  <a:schemeClr val="bg1"/>
                </a:solidFill>
                <a:latin typeface="+mn-lt"/>
                <a:cs typeface="Arial" charset="0"/>
              </a:rPr>
              <a:t>("Covenants", Oct. 1990 Ensign)</a:t>
            </a:r>
          </a:p>
        </p:txBody>
      </p:sp>
      <p:sp>
        <p:nvSpPr>
          <p:cNvPr id="14" name="TextBox 13">
            <a:extLst>
              <a:ext uri="{FF2B5EF4-FFF2-40B4-BE49-F238E27FC236}">
                <a16:creationId xmlns:a16="http://schemas.microsoft.com/office/drawing/2014/main" id="{62AD9BBB-F28F-476F-B4C1-F54F7E548A72}"/>
              </a:ext>
            </a:extLst>
          </p:cNvPr>
          <p:cNvSpPr txBox="1"/>
          <p:nvPr/>
        </p:nvSpPr>
        <p:spPr>
          <a:xfrm>
            <a:off x="148980" y="5412939"/>
            <a:ext cx="11807824" cy="584775"/>
          </a:xfrm>
          <a:prstGeom prst="rect">
            <a:avLst/>
          </a:prstGeom>
          <a:noFill/>
        </p:spPr>
        <p:txBody>
          <a:bodyPr wrap="square">
            <a:spAutoFit/>
          </a:bodyPr>
          <a:lstStyle/>
          <a:p>
            <a:pPr eaLnBrk="1" hangingPunct="1">
              <a:defRPr/>
            </a:pPr>
            <a:r>
              <a:rPr lang="en-US" sz="3200" b="1" dirty="0">
                <a:solidFill>
                  <a:srgbClr val="FF0000"/>
                </a:solidFill>
                <a:latin typeface="+mn-lt"/>
                <a:cs typeface="Arial" charset="0"/>
              </a:rPr>
              <a:t>DOGMATISM</a:t>
            </a:r>
            <a:r>
              <a:rPr lang="en-US" b="1" dirty="0">
                <a:solidFill>
                  <a:srgbClr val="FF0000"/>
                </a:solidFill>
                <a:latin typeface="+mn-lt"/>
                <a:cs typeface="Arial" charset="0"/>
              </a:rPr>
              <a:t> </a:t>
            </a:r>
            <a:r>
              <a:rPr lang="en-US" sz="2400" b="1" dirty="0">
                <a:solidFill>
                  <a:srgbClr val="FF0000"/>
                </a:solidFill>
                <a:latin typeface="+mn-lt"/>
                <a:cs typeface="Arial" charset="0"/>
              </a:rPr>
              <a:t>(Unfounded certitude)</a:t>
            </a:r>
          </a:p>
        </p:txBody>
      </p:sp>
    </p:spTree>
    <p:extLst>
      <p:ext uri="{BB962C8B-B14F-4D97-AF65-F5344CB8AC3E}">
        <p14:creationId xmlns:p14="http://schemas.microsoft.com/office/powerpoint/2010/main" val="33547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7" grpId="0"/>
      <p:bldP spid="18" grpId="0"/>
      <p:bldP spid="20" grpId="0"/>
      <p:bldP spid="2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6</a:t>
            </a:fld>
            <a:endParaRPr lang="en-US" altLang="en-US" dirty="0"/>
          </a:p>
        </p:txBody>
      </p:sp>
      <p:pic>
        <p:nvPicPr>
          <p:cNvPr id="5" name="Picture 2" descr="C:\Users\Owner\DAVID'S\iStock\istock 1\baby 2.jpg">
            <a:extLst>
              <a:ext uri="{FF2B5EF4-FFF2-40B4-BE49-F238E27FC236}">
                <a16:creationId xmlns:a16="http://schemas.microsoft.com/office/drawing/2014/main" id="{42233CDA-0790-4795-BFE6-A9CC55C35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4787" y="1828800"/>
            <a:ext cx="3021013"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Owner\DAVID'S\iStock\istock 1\hamster 1.jpg">
            <a:extLst>
              <a:ext uri="{FF2B5EF4-FFF2-40B4-BE49-F238E27FC236}">
                <a16:creationId xmlns:a16="http://schemas.microsoft.com/office/drawing/2014/main" id="{F6F2E8CC-D349-4EED-BC90-3FCCE38DC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812" y="4665662"/>
            <a:ext cx="1317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Owner\DAVID'S\iStock\istock 1\rock.jpg">
            <a:extLst>
              <a:ext uri="{FF2B5EF4-FFF2-40B4-BE49-F238E27FC236}">
                <a16:creationId xmlns:a16="http://schemas.microsoft.com/office/drawing/2014/main" id="{A2507EDD-563A-4CE6-B46C-3EFDC66E9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56137"/>
            <a:ext cx="1600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Users\Owner\DAVID'S\iStock\istock 1\cabbage.jpg">
            <a:extLst>
              <a:ext uri="{FF2B5EF4-FFF2-40B4-BE49-F238E27FC236}">
                <a16:creationId xmlns:a16="http://schemas.microsoft.com/office/drawing/2014/main" id="{220A6E4F-7E22-42B6-BBFF-C7960FA514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276725"/>
            <a:ext cx="19224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a16="http://schemas.microsoft.com/office/drawing/2014/main" id="{615D6833-C8E0-42FB-9B12-8056726CCA38}"/>
              </a:ext>
            </a:extLst>
          </p:cNvPr>
          <p:cNvSpPr txBox="1">
            <a:spLocks noChangeArrowheads="1"/>
          </p:cNvSpPr>
          <p:nvPr/>
        </p:nvSpPr>
        <p:spPr bwMode="auto">
          <a:xfrm>
            <a:off x="6283386" y="5948417"/>
            <a:ext cx="24034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n-lt"/>
              </a:rPr>
              <a:t>Perceptual Level</a:t>
            </a:r>
          </a:p>
          <a:p>
            <a:pPr algn="ctr" eaLnBrk="1" hangingPunct="1">
              <a:spcBef>
                <a:spcPct val="0"/>
              </a:spcBef>
              <a:buFontTx/>
              <a:buNone/>
            </a:pPr>
            <a:r>
              <a:rPr lang="en-US" altLang="en-US" sz="1800" b="1" dirty="0">
                <a:latin typeface="+mn-lt"/>
              </a:rPr>
              <a:t>Instinct Tool of Survival</a:t>
            </a:r>
          </a:p>
        </p:txBody>
      </p:sp>
      <p:sp>
        <p:nvSpPr>
          <p:cNvPr id="10" name="TextBox 9">
            <a:extLst>
              <a:ext uri="{FF2B5EF4-FFF2-40B4-BE49-F238E27FC236}">
                <a16:creationId xmlns:a16="http://schemas.microsoft.com/office/drawing/2014/main" id="{FF9C2E4D-5814-4B45-AF35-AB981DCFA59C}"/>
              </a:ext>
            </a:extLst>
          </p:cNvPr>
          <p:cNvSpPr txBox="1">
            <a:spLocks noChangeArrowheads="1"/>
          </p:cNvSpPr>
          <p:nvPr/>
        </p:nvSpPr>
        <p:spPr bwMode="auto">
          <a:xfrm>
            <a:off x="9412000" y="5974556"/>
            <a:ext cx="23881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n-lt"/>
              </a:rPr>
              <a:t>Conceptual Level</a:t>
            </a:r>
          </a:p>
          <a:p>
            <a:pPr algn="ctr" eaLnBrk="1" hangingPunct="1">
              <a:spcBef>
                <a:spcPct val="0"/>
              </a:spcBef>
              <a:buFontTx/>
              <a:buNone/>
            </a:pPr>
            <a:r>
              <a:rPr lang="en-US" altLang="en-US" sz="1800" b="1" dirty="0">
                <a:latin typeface="+mn-lt"/>
              </a:rPr>
              <a:t>Reason Tool of Survival</a:t>
            </a:r>
          </a:p>
        </p:txBody>
      </p:sp>
      <p:sp>
        <p:nvSpPr>
          <p:cNvPr id="11" name="TextBox 10">
            <a:extLst>
              <a:ext uri="{FF2B5EF4-FFF2-40B4-BE49-F238E27FC236}">
                <a16:creationId xmlns:a16="http://schemas.microsoft.com/office/drawing/2014/main" id="{EA2EC695-104E-47A9-9FAD-BA59DE323DFA}"/>
              </a:ext>
            </a:extLst>
          </p:cNvPr>
          <p:cNvSpPr txBox="1">
            <a:spLocks noChangeArrowheads="1"/>
          </p:cNvSpPr>
          <p:nvPr/>
        </p:nvSpPr>
        <p:spPr bwMode="auto">
          <a:xfrm>
            <a:off x="2514600" y="5943600"/>
            <a:ext cx="3043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n-lt"/>
              </a:rPr>
              <a:t>“</a:t>
            </a:r>
            <a:r>
              <a:rPr lang="en-US" altLang="en-US" sz="2400" b="1" dirty="0" err="1">
                <a:latin typeface="+mn-lt"/>
              </a:rPr>
              <a:t>Cabbagehead</a:t>
            </a:r>
            <a:r>
              <a:rPr lang="en-US" altLang="en-US" sz="2400" b="1" dirty="0">
                <a:latin typeface="+mn-lt"/>
              </a:rPr>
              <a:t>” idiot</a:t>
            </a:r>
          </a:p>
        </p:txBody>
      </p:sp>
      <p:sp>
        <p:nvSpPr>
          <p:cNvPr id="12" name="TextBox 11">
            <a:extLst>
              <a:ext uri="{FF2B5EF4-FFF2-40B4-BE49-F238E27FC236}">
                <a16:creationId xmlns:a16="http://schemas.microsoft.com/office/drawing/2014/main" id="{4A68521D-4B94-4CE0-AC9A-11AF617467B3}"/>
              </a:ext>
            </a:extLst>
          </p:cNvPr>
          <p:cNvSpPr txBox="1">
            <a:spLocks noChangeArrowheads="1"/>
          </p:cNvSpPr>
          <p:nvPr/>
        </p:nvSpPr>
        <p:spPr bwMode="auto">
          <a:xfrm>
            <a:off x="0" y="5943600"/>
            <a:ext cx="2595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n-lt"/>
              </a:rPr>
              <a:t>“Dumb as a Rock”</a:t>
            </a:r>
          </a:p>
        </p:txBody>
      </p:sp>
      <p:pic>
        <p:nvPicPr>
          <p:cNvPr id="14" name="Picture 13" descr="File:Homer British Museum.jpg">
            <a:hlinkClick r:id="rId7"/>
            <a:extLst>
              <a:ext uri="{FF2B5EF4-FFF2-40B4-BE49-F238E27FC236}">
                <a16:creationId xmlns:a16="http://schemas.microsoft.com/office/drawing/2014/main" id="{8753A983-3210-43D8-A983-A1491B00B7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598" y="93034"/>
            <a:ext cx="1558925" cy="1965325"/>
          </a:xfrm>
          <a:prstGeom prst="rect">
            <a:avLst/>
          </a:prstGeom>
          <a:noFill/>
          <a:ln w="28575">
            <a:solidFill>
              <a:srgbClr val="2D4E77"/>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1">
            <a:extLst>
              <a:ext uri="{FF2B5EF4-FFF2-40B4-BE49-F238E27FC236}">
                <a16:creationId xmlns:a16="http://schemas.microsoft.com/office/drawing/2014/main" id="{4402C125-10D6-4AB4-9385-730BB57B1326}"/>
              </a:ext>
            </a:extLst>
          </p:cNvPr>
          <p:cNvSpPr txBox="1">
            <a:spLocks noChangeArrowheads="1"/>
          </p:cNvSpPr>
          <p:nvPr/>
        </p:nvSpPr>
        <p:spPr bwMode="auto">
          <a:xfrm>
            <a:off x="775618" y="5639292"/>
            <a:ext cx="1179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n-lt"/>
              </a:rPr>
              <a:t>Mineral</a:t>
            </a:r>
          </a:p>
        </p:txBody>
      </p:sp>
      <p:sp>
        <p:nvSpPr>
          <p:cNvPr id="17" name="TextBox 11">
            <a:extLst>
              <a:ext uri="{FF2B5EF4-FFF2-40B4-BE49-F238E27FC236}">
                <a16:creationId xmlns:a16="http://schemas.microsoft.com/office/drawing/2014/main" id="{690D11CB-2220-48B8-A61E-84A911660D77}"/>
              </a:ext>
            </a:extLst>
          </p:cNvPr>
          <p:cNvSpPr txBox="1">
            <a:spLocks noChangeArrowheads="1"/>
          </p:cNvSpPr>
          <p:nvPr/>
        </p:nvSpPr>
        <p:spPr bwMode="auto">
          <a:xfrm>
            <a:off x="3573545" y="5661818"/>
            <a:ext cx="1455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n-lt"/>
              </a:rPr>
              <a:t>Vegetable</a:t>
            </a:r>
          </a:p>
        </p:txBody>
      </p:sp>
      <p:sp>
        <p:nvSpPr>
          <p:cNvPr id="18" name="TextBox 11">
            <a:extLst>
              <a:ext uri="{FF2B5EF4-FFF2-40B4-BE49-F238E27FC236}">
                <a16:creationId xmlns:a16="http://schemas.microsoft.com/office/drawing/2014/main" id="{2775ADD1-CCD8-468D-8415-7D204C3D4BC5}"/>
              </a:ext>
            </a:extLst>
          </p:cNvPr>
          <p:cNvSpPr txBox="1">
            <a:spLocks noChangeArrowheads="1"/>
          </p:cNvSpPr>
          <p:nvPr/>
        </p:nvSpPr>
        <p:spPr bwMode="auto">
          <a:xfrm>
            <a:off x="6998710" y="5661325"/>
            <a:ext cx="1088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n-lt"/>
              </a:rPr>
              <a:t>Animal</a:t>
            </a:r>
          </a:p>
        </p:txBody>
      </p:sp>
      <p:sp>
        <p:nvSpPr>
          <p:cNvPr id="19" name="TextBox 11">
            <a:extLst>
              <a:ext uri="{FF2B5EF4-FFF2-40B4-BE49-F238E27FC236}">
                <a16:creationId xmlns:a16="http://schemas.microsoft.com/office/drawing/2014/main" id="{6248A51C-BCA8-453B-BEC2-A3499810E186}"/>
              </a:ext>
            </a:extLst>
          </p:cNvPr>
          <p:cNvSpPr txBox="1">
            <a:spLocks noChangeArrowheads="1"/>
          </p:cNvSpPr>
          <p:nvPr/>
        </p:nvSpPr>
        <p:spPr bwMode="auto">
          <a:xfrm>
            <a:off x="10029398" y="5662804"/>
            <a:ext cx="1324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n-lt"/>
              </a:rPr>
              <a:t>Mankind</a:t>
            </a:r>
          </a:p>
        </p:txBody>
      </p:sp>
      <p:sp>
        <p:nvSpPr>
          <p:cNvPr id="20" name="Rectangle 19">
            <a:extLst>
              <a:ext uri="{FF2B5EF4-FFF2-40B4-BE49-F238E27FC236}">
                <a16:creationId xmlns:a16="http://schemas.microsoft.com/office/drawing/2014/main" id="{8E378138-4F2F-4782-A2B6-D8ACE19CE076}"/>
              </a:ext>
            </a:extLst>
          </p:cNvPr>
          <p:cNvSpPr/>
          <p:nvPr/>
        </p:nvSpPr>
        <p:spPr>
          <a:xfrm>
            <a:off x="2014538" y="118408"/>
            <a:ext cx="10042864" cy="1938992"/>
          </a:xfrm>
          <a:prstGeom prst="rect">
            <a:avLst/>
          </a:prstGeom>
        </p:spPr>
        <p:txBody>
          <a:bodyPr wrap="square">
            <a:spAutoFit/>
          </a:bodyPr>
          <a:lstStyle/>
          <a:p>
            <a:r>
              <a:rPr lang="en-US" sz="2400" dirty="0" err="1">
                <a:latin typeface="+mn-lt"/>
              </a:rPr>
              <a:t>Cratylus</a:t>
            </a:r>
            <a:r>
              <a:rPr lang="en-US" sz="2400" dirty="0">
                <a:latin typeface="+mn-lt"/>
              </a:rPr>
              <a:t>’ believed that no knowledge is possible, because by the time you attempt to categorize anything it has already changed. Since nothing true can be said of all things that change, words themselves are meaningless. </a:t>
            </a:r>
            <a:r>
              <a:rPr lang="en-US" sz="2400" dirty="0" err="1">
                <a:latin typeface="+mn-lt"/>
              </a:rPr>
              <a:t>Cratylus</a:t>
            </a:r>
            <a:r>
              <a:rPr lang="en-US" sz="2400" dirty="0">
                <a:latin typeface="+mn-lt"/>
              </a:rPr>
              <a:t> advocated giving up speech altogether, only communicating by wiggling his little finger.</a:t>
            </a:r>
          </a:p>
        </p:txBody>
      </p:sp>
      <p:sp>
        <p:nvSpPr>
          <p:cNvPr id="21" name="Down Arrow 19">
            <a:extLst>
              <a:ext uri="{FF2B5EF4-FFF2-40B4-BE49-F238E27FC236}">
                <a16:creationId xmlns:a16="http://schemas.microsoft.com/office/drawing/2014/main" id="{ED00B6B4-2B20-4376-ABB1-85D51805A51D}"/>
              </a:ext>
            </a:extLst>
          </p:cNvPr>
          <p:cNvSpPr/>
          <p:nvPr/>
        </p:nvSpPr>
        <p:spPr bwMode="auto">
          <a:xfrm>
            <a:off x="4132261" y="3181632"/>
            <a:ext cx="322263" cy="1009368"/>
          </a:xfrm>
          <a:prstGeom prst="downArrow">
            <a:avLst/>
          </a:prstGeom>
          <a:solidFill>
            <a:schemeClr val="accent1">
              <a:lumMod val="40000"/>
              <a:lumOff val="60000"/>
            </a:schemeClr>
          </a:solidFill>
          <a:ln>
            <a:solidFill>
              <a:srgbClr val="2D4E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3">
            <a:extLst>
              <a:ext uri="{FF2B5EF4-FFF2-40B4-BE49-F238E27FC236}">
                <a16:creationId xmlns:a16="http://schemas.microsoft.com/office/drawing/2014/main" id="{9CFEAE07-FE8F-44CF-BFB4-99FA9AE75FFA}"/>
              </a:ext>
            </a:extLst>
          </p:cNvPr>
          <p:cNvSpPr>
            <a:spLocks noChangeArrowheads="1"/>
          </p:cNvSpPr>
          <p:nvPr/>
        </p:nvSpPr>
        <p:spPr bwMode="auto">
          <a:xfrm>
            <a:off x="134598" y="2230160"/>
            <a:ext cx="119228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dirty="0">
                <a:solidFill>
                  <a:srgbClr val="00B050"/>
                </a:solidFill>
                <a:latin typeface="+mn-lt"/>
              </a:rPr>
              <a:t>Aristotle: </a:t>
            </a:r>
            <a:r>
              <a:rPr lang="en-US" altLang="en-US" sz="2400" dirty="0">
                <a:solidFill>
                  <a:srgbClr val="00B050"/>
                </a:solidFill>
                <a:latin typeface="+mn-lt"/>
              </a:rPr>
              <a:t>“For such a man, (an extreme skeptic who believes knowledge is impossible on any level), as such, is from the start no better than a vegetable.” </a:t>
            </a:r>
            <a:r>
              <a:rPr lang="en-US" altLang="en-US" sz="1400" dirty="0">
                <a:latin typeface="+mn-lt"/>
              </a:rPr>
              <a:t>(Metaphysics Book IV, Part IV).</a:t>
            </a:r>
          </a:p>
        </p:txBody>
      </p:sp>
    </p:spTree>
    <p:extLst>
      <p:ext uri="{BB962C8B-B14F-4D97-AF65-F5344CB8AC3E}">
        <p14:creationId xmlns:p14="http://schemas.microsoft.com/office/powerpoint/2010/main" val="21463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6" grpId="0"/>
      <p:bldP spid="17" grpId="0"/>
      <p:bldP spid="18" grpId="0"/>
      <p:bldP spid="19" grpId="0"/>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0" y="762000"/>
            <a:ext cx="12230099" cy="6096000"/>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7</a:t>
            </a:fld>
            <a:endParaRPr lang="en-US" altLang="en-US" dirty="0"/>
          </a:p>
        </p:txBody>
      </p:sp>
      <p:cxnSp>
        <p:nvCxnSpPr>
          <p:cNvPr id="51" name="Straight Arrow Connector 50">
            <a:extLst>
              <a:ext uri="{FF2B5EF4-FFF2-40B4-BE49-F238E27FC236}">
                <a16:creationId xmlns:a16="http://schemas.microsoft.com/office/drawing/2014/main" id="{05083FAD-959A-4C8B-97ED-DB37C5D9E3DC}"/>
              </a:ext>
            </a:extLst>
          </p:cNvPr>
          <p:cNvCxnSpPr>
            <a:cxnSpLocks/>
          </p:cNvCxnSpPr>
          <p:nvPr/>
        </p:nvCxnSpPr>
        <p:spPr bwMode="auto">
          <a:xfrm>
            <a:off x="1905000" y="3651993"/>
            <a:ext cx="8336850" cy="0"/>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37">
            <a:extLst>
              <a:ext uri="{FF2B5EF4-FFF2-40B4-BE49-F238E27FC236}">
                <a16:creationId xmlns:a16="http://schemas.microsoft.com/office/drawing/2014/main" id="{E41C0078-5705-4078-A5B3-51C4CB86DCC2}"/>
              </a:ext>
            </a:extLst>
          </p:cNvPr>
          <p:cNvSpPr txBox="1">
            <a:spLocks noChangeArrowheads="1"/>
          </p:cNvSpPr>
          <p:nvPr/>
        </p:nvSpPr>
        <p:spPr bwMode="auto">
          <a:xfrm>
            <a:off x="6356" y="918889"/>
            <a:ext cx="21211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00B050"/>
                </a:solidFill>
              </a:rPr>
              <a:t>TIER 1 STATUS: </a:t>
            </a:r>
          </a:p>
          <a:p>
            <a:pPr algn="ctr" eaLnBrk="1" hangingPunct="1">
              <a:spcBef>
                <a:spcPct val="0"/>
              </a:spcBef>
              <a:buFontTx/>
              <a:buNone/>
            </a:pPr>
            <a:r>
              <a:rPr lang="en-US" altLang="en-US" sz="2400" b="1" dirty="0">
                <a:solidFill>
                  <a:srgbClr val="00B050"/>
                </a:solidFill>
              </a:rPr>
              <a:t>Existence</a:t>
            </a:r>
          </a:p>
        </p:txBody>
      </p:sp>
      <p:sp>
        <p:nvSpPr>
          <p:cNvPr id="61" name="Rectangle 60">
            <a:extLst>
              <a:ext uri="{FF2B5EF4-FFF2-40B4-BE49-F238E27FC236}">
                <a16:creationId xmlns:a16="http://schemas.microsoft.com/office/drawing/2014/main" id="{DB878AF3-3C03-41C4-9D4F-F8AA74514782}"/>
              </a:ext>
            </a:extLst>
          </p:cNvPr>
          <p:cNvSpPr/>
          <p:nvPr/>
        </p:nvSpPr>
        <p:spPr bwMode="auto">
          <a:xfrm>
            <a:off x="381270" y="1905000"/>
            <a:ext cx="1371330" cy="45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62" name="Flowchart: Process 61">
            <a:extLst>
              <a:ext uri="{FF2B5EF4-FFF2-40B4-BE49-F238E27FC236}">
                <a16:creationId xmlns:a16="http://schemas.microsoft.com/office/drawing/2014/main" id="{649165FE-E452-4E4B-A2D2-C4DD5333428B}"/>
              </a:ext>
            </a:extLst>
          </p:cNvPr>
          <p:cNvSpPr/>
          <p:nvPr/>
        </p:nvSpPr>
        <p:spPr bwMode="auto">
          <a:xfrm>
            <a:off x="354013" y="1905000"/>
            <a:ext cx="1371600" cy="4572000"/>
          </a:xfrm>
          <a:prstGeom prst="flowChart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a:solidFill>
                <a:srgbClr val="FFFFFF"/>
              </a:solidFill>
              <a:cs typeface="Arial" charset="0"/>
            </a:endParaRPr>
          </a:p>
        </p:txBody>
      </p:sp>
      <p:sp>
        <p:nvSpPr>
          <p:cNvPr id="63" name="Text Box 28">
            <a:extLst>
              <a:ext uri="{FF2B5EF4-FFF2-40B4-BE49-F238E27FC236}">
                <a16:creationId xmlns:a16="http://schemas.microsoft.com/office/drawing/2014/main" id="{0DE91ACE-A09A-44C1-9B70-E9B97BED62A7}"/>
              </a:ext>
            </a:extLst>
          </p:cNvPr>
          <p:cNvSpPr txBox="1">
            <a:spLocks noChangeArrowheads="1"/>
          </p:cNvSpPr>
          <p:nvPr/>
        </p:nvSpPr>
        <p:spPr bwMode="auto">
          <a:xfrm>
            <a:off x="430027" y="1905000"/>
            <a:ext cx="1214820" cy="4154984"/>
          </a:xfrm>
          <a:prstGeom prst="rect">
            <a:avLst/>
          </a:prstGeom>
          <a:noFill/>
          <a:ln w="9525">
            <a:noFill/>
            <a:miter lim="800000"/>
            <a:headEnd/>
            <a:tailEnd/>
          </a:ln>
        </p:spPr>
        <p:txBody>
          <a:bodyPr wrap="none">
            <a:spAutoFit/>
          </a:bodyPr>
          <a:lstStyle/>
          <a:p>
            <a:pPr algn="ctr" eaLnBrk="1" hangingPunct="1">
              <a:defRPr/>
            </a:pPr>
            <a:r>
              <a:rPr lang="en-US" sz="2400" b="1" dirty="0">
                <a:latin typeface="Calibri" pitchFamily="34" charset="0"/>
                <a:cs typeface="Arial" charset="0"/>
              </a:rPr>
              <a:t>REALITY</a:t>
            </a:r>
          </a:p>
          <a:p>
            <a:pPr algn="ctr" eaLnBrk="1" hangingPunct="1">
              <a:defRPr/>
            </a:pPr>
            <a:r>
              <a:rPr lang="en-US" sz="2000" b="1" dirty="0">
                <a:latin typeface="Calibri" pitchFamily="34" charset="0"/>
                <a:cs typeface="Arial" charset="0"/>
              </a:rPr>
              <a:t>Objective</a:t>
            </a:r>
          </a:p>
          <a:p>
            <a:pPr algn="ctr" eaLnBrk="1" hangingPunct="1">
              <a:defRPr/>
            </a:pPr>
            <a:r>
              <a:rPr lang="en-US" sz="2000" b="1" dirty="0">
                <a:latin typeface="Calibri" pitchFamily="34" charset="0"/>
                <a:cs typeface="Arial" charset="0"/>
              </a:rPr>
              <a:t>Standard</a:t>
            </a:r>
          </a:p>
          <a:p>
            <a:pPr algn="ctr" eaLnBrk="1" hangingPunct="1">
              <a:defRPr/>
            </a:pPr>
            <a:r>
              <a:rPr lang="en-US" sz="2000" b="1" dirty="0">
                <a:latin typeface="Calibri" pitchFamily="34" charset="0"/>
                <a:cs typeface="Arial" charset="0"/>
              </a:rPr>
              <a:t>of Truth</a:t>
            </a: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r>
              <a:rPr lang="en-US" sz="2400" b="1" dirty="0">
                <a:solidFill>
                  <a:srgbClr val="00FF00"/>
                </a:solidFill>
                <a:effectLst>
                  <a:outerShdw blurRad="50800" dist="50800" dir="5400000" algn="ctr" rotWithShape="0">
                    <a:schemeClr val="tx1"/>
                  </a:outerShdw>
                </a:effectLst>
                <a:latin typeface="Calibri" pitchFamily="34" charset="0"/>
                <a:cs typeface="Arial" charset="0"/>
              </a:rPr>
              <a:t>Reality</a:t>
            </a:r>
          </a:p>
          <a:p>
            <a:pPr algn="ctr" eaLnBrk="1" hangingPunct="1">
              <a:defRPr/>
            </a:pPr>
            <a:r>
              <a:rPr lang="en-US" sz="2400" b="1" dirty="0">
                <a:solidFill>
                  <a:srgbClr val="00FF00"/>
                </a:solidFill>
                <a:effectLst>
                  <a:outerShdw blurRad="50800" dist="50800" dir="5400000" algn="ctr" rotWithShape="0">
                    <a:schemeClr val="tx1"/>
                  </a:outerShdw>
                </a:effectLst>
                <a:latin typeface="Calibri" pitchFamily="34" charset="0"/>
                <a:cs typeface="Arial" charset="0"/>
              </a:rPr>
              <a:t>Reason</a:t>
            </a:r>
          </a:p>
          <a:p>
            <a:pPr algn="ctr" eaLnBrk="1" hangingPunct="1">
              <a:defRPr/>
            </a:pPr>
            <a:r>
              <a:rPr lang="en-US" sz="2400" b="1" dirty="0">
                <a:solidFill>
                  <a:srgbClr val="00FF00"/>
                </a:solidFill>
                <a:effectLst>
                  <a:outerShdw blurRad="50800" dist="50800" dir="5400000" algn="ctr" rotWithShape="0">
                    <a:schemeClr val="tx1"/>
                  </a:outerShdw>
                </a:effectLst>
                <a:latin typeface="Calibri" pitchFamily="34" charset="0"/>
                <a:cs typeface="Arial" charset="0"/>
              </a:rPr>
              <a:t>Mind</a:t>
            </a:r>
          </a:p>
          <a:p>
            <a:pPr algn="ctr" eaLnBrk="1" hangingPunct="1">
              <a:defRPr/>
            </a:pPr>
            <a:endParaRPr lang="en-US" b="1" dirty="0">
              <a:latin typeface="Calibri" pitchFamily="34" charset="0"/>
              <a:cs typeface="Arial" charset="0"/>
            </a:endParaRPr>
          </a:p>
        </p:txBody>
      </p:sp>
      <p:sp>
        <p:nvSpPr>
          <p:cNvPr id="87" name="Text Box 2">
            <a:extLst>
              <a:ext uri="{FF2B5EF4-FFF2-40B4-BE49-F238E27FC236}">
                <a16:creationId xmlns:a16="http://schemas.microsoft.com/office/drawing/2014/main" id="{5085370D-5145-48C3-8C57-35FF91F7EF47}"/>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00FF00"/>
                </a:solidFill>
              </a:rPr>
              <a:t>REALITY:</a:t>
            </a:r>
            <a:r>
              <a:rPr lang="en-US" altLang="en-US" sz="3600" dirty="0">
                <a:solidFill>
                  <a:srgbClr val="FF0000"/>
                </a:solidFill>
              </a:rPr>
              <a:t> </a:t>
            </a:r>
            <a:r>
              <a:rPr lang="en-US" altLang="en-US" sz="3600" dirty="0">
                <a:solidFill>
                  <a:schemeClr val="bg1"/>
                </a:solidFill>
              </a:rPr>
              <a:t>Objective Standard of </a:t>
            </a:r>
            <a:r>
              <a:rPr lang="en-US" altLang="en-US" sz="3600" dirty="0">
                <a:solidFill>
                  <a:srgbClr val="00FF00"/>
                </a:solidFill>
              </a:rPr>
              <a:t>True</a:t>
            </a:r>
            <a:r>
              <a:rPr lang="en-US" altLang="en-US" sz="3600" dirty="0">
                <a:solidFill>
                  <a:schemeClr val="bg1"/>
                </a:solidFill>
              </a:rPr>
              <a:t> and </a:t>
            </a:r>
            <a:r>
              <a:rPr lang="en-US" altLang="en-US" sz="3600" dirty="0">
                <a:solidFill>
                  <a:srgbClr val="FF0000"/>
                </a:solidFill>
              </a:rPr>
              <a:t>False</a:t>
            </a:r>
            <a:endParaRPr lang="en-US" altLang="en-US" sz="3600" dirty="0">
              <a:solidFill>
                <a:schemeClr val="bg1"/>
              </a:solidFill>
            </a:endParaRPr>
          </a:p>
        </p:txBody>
      </p:sp>
      <p:sp>
        <p:nvSpPr>
          <p:cNvPr id="91" name="Text Box 2">
            <a:extLst>
              <a:ext uri="{FF2B5EF4-FFF2-40B4-BE49-F238E27FC236}">
                <a16:creationId xmlns:a16="http://schemas.microsoft.com/office/drawing/2014/main" id="{8E2B07A9-15DD-4B08-B6B6-ABCF752B2E26}"/>
              </a:ext>
            </a:extLst>
          </p:cNvPr>
          <p:cNvSpPr txBox="1">
            <a:spLocks noChangeArrowheads="1"/>
          </p:cNvSpPr>
          <p:nvPr/>
        </p:nvSpPr>
        <p:spPr bwMode="auto">
          <a:xfrm>
            <a:off x="2293587" y="5359457"/>
            <a:ext cx="89423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solidFill>
                  <a:srgbClr val="00B050"/>
                </a:solidFill>
              </a:rPr>
              <a:t>D&amp;C 93:24</a:t>
            </a:r>
            <a:r>
              <a:rPr lang="en-US" altLang="en-US" sz="3000" b="1" dirty="0"/>
              <a:t> “And truth is</a:t>
            </a:r>
            <a:r>
              <a:rPr lang="en-US" altLang="en-US" sz="3000" b="1" dirty="0">
                <a:solidFill>
                  <a:srgbClr val="00B050"/>
                </a:solidFill>
              </a:rPr>
              <a:t> knowledge </a:t>
            </a:r>
            <a:r>
              <a:rPr lang="en-US" altLang="en-US" sz="3000" b="1" dirty="0"/>
              <a:t>of things as they are, and as they were, and as they are to come.”</a:t>
            </a:r>
          </a:p>
        </p:txBody>
      </p:sp>
      <p:pic>
        <p:nvPicPr>
          <p:cNvPr id="92" name="Picture 91">
            <a:extLst>
              <a:ext uri="{FF2B5EF4-FFF2-40B4-BE49-F238E27FC236}">
                <a16:creationId xmlns:a16="http://schemas.microsoft.com/office/drawing/2014/main" id="{49746AD7-A2B1-46EE-A74F-CB86F6DDA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9949" y="2667000"/>
            <a:ext cx="1912051" cy="2394150"/>
          </a:xfrm>
          <a:prstGeom prst="rect">
            <a:avLst/>
          </a:prstGeom>
        </p:spPr>
      </p:pic>
      <p:pic>
        <p:nvPicPr>
          <p:cNvPr id="94" name="Picture 93">
            <a:extLst>
              <a:ext uri="{FF2B5EF4-FFF2-40B4-BE49-F238E27FC236}">
                <a16:creationId xmlns:a16="http://schemas.microsoft.com/office/drawing/2014/main" id="{57A8739D-5890-4375-B608-DB3B85EB6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41" y="3200400"/>
            <a:ext cx="1169843" cy="974869"/>
          </a:xfrm>
          <a:prstGeom prst="rect">
            <a:avLst/>
          </a:prstGeom>
        </p:spPr>
      </p:pic>
      <p:sp>
        <p:nvSpPr>
          <p:cNvPr id="41" name="TextBox 37">
            <a:extLst>
              <a:ext uri="{FF2B5EF4-FFF2-40B4-BE49-F238E27FC236}">
                <a16:creationId xmlns:a16="http://schemas.microsoft.com/office/drawing/2014/main" id="{4011407F-C6F2-40BD-893B-22C8104C60C7}"/>
              </a:ext>
            </a:extLst>
          </p:cNvPr>
          <p:cNvSpPr txBox="1">
            <a:spLocks noChangeArrowheads="1"/>
          </p:cNvSpPr>
          <p:nvPr/>
        </p:nvSpPr>
        <p:spPr bwMode="auto">
          <a:xfrm>
            <a:off x="10070842" y="914400"/>
            <a:ext cx="21211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00B050"/>
                </a:solidFill>
              </a:rPr>
              <a:t>TIER 2 STATUS: </a:t>
            </a:r>
          </a:p>
          <a:p>
            <a:pPr algn="ctr" eaLnBrk="1" hangingPunct="1">
              <a:spcBef>
                <a:spcPct val="0"/>
              </a:spcBef>
              <a:buFontTx/>
              <a:buNone/>
            </a:pPr>
            <a:r>
              <a:rPr lang="en-US" altLang="en-US" sz="2400" b="1" dirty="0">
                <a:solidFill>
                  <a:srgbClr val="00B050"/>
                </a:solidFill>
              </a:rPr>
              <a:t>Consciousness</a:t>
            </a:r>
          </a:p>
        </p:txBody>
      </p:sp>
      <p:sp>
        <p:nvSpPr>
          <p:cNvPr id="43" name="TextBox 2">
            <a:extLst>
              <a:ext uri="{FF2B5EF4-FFF2-40B4-BE49-F238E27FC236}">
                <a16:creationId xmlns:a16="http://schemas.microsoft.com/office/drawing/2014/main" id="{392EDC54-117C-47EC-BA99-55CCC9A67DE1}"/>
              </a:ext>
            </a:extLst>
          </p:cNvPr>
          <p:cNvSpPr txBox="1">
            <a:spLocks noChangeArrowheads="1"/>
          </p:cNvSpPr>
          <p:nvPr/>
        </p:nvSpPr>
        <p:spPr bwMode="auto">
          <a:xfrm>
            <a:off x="2531351" y="3733800"/>
            <a:ext cx="72071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dirty="0"/>
              <a:t>When what I think </a:t>
            </a:r>
            <a:r>
              <a:rPr lang="en-US" altLang="en-US" sz="3000" b="1" dirty="0">
                <a:solidFill>
                  <a:srgbClr val="00B050"/>
                </a:solidFill>
              </a:rPr>
              <a:t>corresponds</a:t>
            </a:r>
            <a:r>
              <a:rPr lang="en-US" altLang="en-US" sz="3000" dirty="0"/>
              <a:t> with the way</a:t>
            </a:r>
          </a:p>
          <a:p>
            <a:pPr algn="ctr" eaLnBrk="1" hangingPunct="1">
              <a:spcBef>
                <a:spcPct val="0"/>
              </a:spcBef>
              <a:buFontTx/>
              <a:buNone/>
            </a:pPr>
            <a:r>
              <a:rPr lang="en-US" altLang="en-US" sz="3000" dirty="0"/>
              <a:t>things are in reality … then I think </a:t>
            </a:r>
            <a:r>
              <a:rPr lang="en-US" altLang="en-US" sz="3000" b="1" dirty="0">
                <a:solidFill>
                  <a:srgbClr val="00B050"/>
                </a:solidFill>
              </a:rPr>
              <a:t>truly</a:t>
            </a:r>
            <a:r>
              <a:rPr lang="en-US" altLang="en-US" sz="3000" dirty="0"/>
              <a:t>.</a:t>
            </a:r>
          </a:p>
        </p:txBody>
      </p:sp>
      <p:sp>
        <p:nvSpPr>
          <p:cNvPr id="44" name="TextBox 23">
            <a:extLst>
              <a:ext uri="{FF2B5EF4-FFF2-40B4-BE49-F238E27FC236}">
                <a16:creationId xmlns:a16="http://schemas.microsoft.com/office/drawing/2014/main" id="{4D061C1E-D0EE-45CE-8CB3-E011E5125748}"/>
              </a:ext>
            </a:extLst>
          </p:cNvPr>
          <p:cNvSpPr txBox="1">
            <a:spLocks noChangeArrowheads="1"/>
          </p:cNvSpPr>
          <p:nvPr/>
        </p:nvSpPr>
        <p:spPr bwMode="auto">
          <a:xfrm>
            <a:off x="10595157" y="2525036"/>
            <a:ext cx="1247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t>Thought</a:t>
            </a:r>
          </a:p>
        </p:txBody>
      </p:sp>
      <p:sp>
        <p:nvSpPr>
          <p:cNvPr id="45" name="TextBox 34">
            <a:extLst>
              <a:ext uri="{FF2B5EF4-FFF2-40B4-BE49-F238E27FC236}">
                <a16:creationId xmlns:a16="http://schemas.microsoft.com/office/drawing/2014/main" id="{EB536613-8CA4-4E6D-862A-F2B2ABE07003}"/>
              </a:ext>
            </a:extLst>
          </p:cNvPr>
          <p:cNvSpPr txBox="1">
            <a:spLocks noChangeArrowheads="1"/>
          </p:cNvSpPr>
          <p:nvPr/>
        </p:nvSpPr>
        <p:spPr bwMode="auto">
          <a:xfrm>
            <a:off x="2657191" y="2438400"/>
            <a:ext cx="6914457" cy="1015663"/>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3000" dirty="0">
                <a:latin typeface="Calibri" pitchFamily="34" charset="0"/>
                <a:cs typeface="+mn-cs"/>
              </a:rPr>
              <a:t>NOTHING WHATSOEVER STANDS BETWEEN</a:t>
            </a:r>
          </a:p>
          <a:p>
            <a:pPr algn="ctr" eaLnBrk="1" fontAlgn="auto" hangingPunct="1">
              <a:spcBef>
                <a:spcPts val="0"/>
              </a:spcBef>
              <a:spcAft>
                <a:spcPts val="0"/>
              </a:spcAft>
              <a:defRPr/>
            </a:pPr>
            <a:r>
              <a:rPr lang="en-US" sz="3000" dirty="0">
                <a:latin typeface="Calibri" pitchFamily="34" charset="0"/>
                <a:cs typeface="+mn-cs"/>
              </a:rPr>
              <a:t>YOU AND THE STANDARD OF TRUTH</a:t>
            </a:r>
          </a:p>
        </p:txBody>
      </p:sp>
    </p:spTree>
    <p:extLst>
      <p:ext uri="{BB962C8B-B14F-4D97-AF65-F5344CB8AC3E}">
        <p14:creationId xmlns:p14="http://schemas.microsoft.com/office/powerpoint/2010/main" val="30338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1" grpId="0"/>
      <p:bldP spid="41" grpId="0"/>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0" y="762000"/>
            <a:ext cx="12230099" cy="6096000"/>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8</a:t>
            </a:fld>
            <a:endParaRPr lang="en-US" altLang="en-US" dirty="0"/>
          </a:p>
        </p:txBody>
      </p:sp>
      <p:cxnSp>
        <p:nvCxnSpPr>
          <p:cNvPr id="51" name="Straight Arrow Connector 50">
            <a:extLst>
              <a:ext uri="{FF2B5EF4-FFF2-40B4-BE49-F238E27FC236}">
                <a16:creationId xmlns:a16="http://schemas.microsoft.com/office/drawing/2014/main" id="{05083FAD-959A-4C8B-97ED-DB37C5D9E3DC}"/>
              </a:ext>
            </a:extLst>
          </p:cNvPr>
          <p:cNvCxnSpPr>
            <a:cxnSpLocks/>
          </p:cNvCxnSpPr>
          <p:nvPr/>
        </p:nvCxnSpPr>
        <p:spPr bwMode="auto">
          <a:xfrm>
            <a:off x="8568660" y="3651993"/>
            <a:ext cx="1673190" cy="0"/>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37">
            <a:extLst>
              <a:ext uri="{FF2B5EF4-FFF2-40B4-BE49-F238E27FC236}">
                <a16:creationId xmlns:a16="http://schemas.microsoft.com/office/drawing/2014/main" id="{E41C0078-5705-4078-A5B3-51C4CB86DCC2}"/>
              </a:ext>
            </a:extLst>
          </p:cNvPr>
          <p:cNvSpPr txBox="1">
            <a:spLocks noChangeArrowheads="1"/>
          </p:cNvSpPr>
          <p:nvPr/>
        </p:nvSpPr>
        <p:spPr bwMode="auto">
          <a:xfrm>
            <a:off x="6356" y="918889"/>
            <a:ext cx="21211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rPr>
              <a:t>TIER 2 STATUS: </a:t>
            </a:r>
          </a:p>
          <a:p>
            <a:pPr algn="ctr" eaLnBrk="1" hangingPunct="1">
              <a:spcBef>
                <a:spcPct val="0"/>
              </a:spcBef>
              <a:buFontTx/>
              <a:buNone/>
            </a:pPr>
            <a:r>
              <a:rPr lang="en-US" altLang="en-US" sz="2400" b="1" dirty="0">
                <a:solidFill>
                  <a:srgbClr val="FF0000"/>
                </a:solidFill>
              </a:rPr>
              <a:t>Existence</a:t>
            </a:r>
          </a:p>
        </p:txBody>
      </p:sp>
      <p:sp>
        <p:nvSpPr>
          <p:cNvPr id="61" name="Rectangle 60">
            <a:extLst>
              <a:ext uri="{FF2B5EF4-FFF2-40B4-BE49-F238E27FC236}">
                <a16:creationId xmlns:a16="http://schemas.microsoft.com/office/drawing/2014/main" id="{DB878AF3-3C03-41C4-9D4F-F8AA74514782}"/>
              </a:ext>
            </a:extLst>
          </p:cNvPr>
          <p:cNvSpPr/>
          <p:nvPr/>
        </p:nvSpPr>
        <p:spPr bwMode="auto">
          <a:xfrm>
            <a:off x="381270" y="1905000"/>
            <a:ext cx="1371330" cy="45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62" name="Flowchart: Process 61">
            <a:extLst>
              <a:ext uri="{FF2B5EF4-FFF2-40B4-BE49-F238E27FC236}">
                <a16:creationId xmlns:a16="http://schemas.microsoft.com/office/drawing/2014/main" id="{649165FE-E452-4E4B-A2D2-C4DD5333428B}"/>
              </a:ext>
            </a:extLst>
          </p:cNvPr>
          <p:cNvSpPr/>
          <p:nvPr/>
        </p:nvSpPr>
        <p:spPr bwMode="auto">
          <a:xfrm>
            <a:off x="354013" y="1905000"/>
            <a:ext cx="1371600" cy="4572000"/>
          </a:xfrm>
          <a:prstGeom prst="flowChart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a:solidFill>
                <a:srgbClr val="FFFFFF"/>
              </a:solidFill>
              <a:cs typeface="Arial" charset="0"/>
            </a:endParaRPr>
          </a:p>
        </p:txBody>
      </p:sp>
      <p:sp>
        <p:nvSpPr>
          <p:cNvPr id="63" name="Text Box 28">
            <a:extLst>
              <a:ext uri="{FF2B5EF4-FFF2-40B4-BE49-F238E27FC236}">
                <a16:creationId xmlns:a16="http://schemas.microsoft.com/office/drawing/2014/main" id="{0DE91ACE-A09A-44C1-9B70-E9B97BED62A7}"/>
              </a:ext>
            </a:extLst>
          </p:cNvPr>
          <p:cNvSpPr txBox="1">
            <a:spLocks noChangeArrowheads="1"/>
          </p:cNvSpPr>
          <p:nvPr/>
        </p:nvSpPr>
        <p:spPr bwMode="auto">
          <a:xfrm>
            <a:off x="430027" y="1905000"/>
            <a:ext cx="1214820" cy="4154984"/>
          </a:xfrm>
          <a:prstGeom prst="rect">
            <a:avLst/>
          </a:prstGeom>
          <a:noFill/>
          <a:ln w="9525">
            <a:noFill/>
            <a:miter lim="800000"/>
            <a:headEnd/>
            <a:tailEnd/>
          </a:ln>
        </p:spPr>
        <p:txBody>
          <a:bodyPr wrap="none">
            <a:spAutoFit/>
          </a:bodyPr>
          <a:lstStyle/>
          <a:p>
            <a:pPr algn="ctr" eaLnBrk="1" hangingPunct="1">
              <a:defRPr/>
            </a:pPr>
            <a:r>
              <a:rPr lang="en-US" sz="2400" b="1" dirty="0">
                <a:latin typeface="Calibri" pitchFamily="34" charset="0"/>
                <a:cs typeface="Arial" charset="0"/>
              </a:rPr>
              <a:t>REALITY</a:t>
            </a:r>
          </a:p>
          <a:p>
            <a:pPr algn="ctr" eaLnBrk="1" hangingPunct="1">
              <a:defRPr/>
            </a:pPr>
            <a:r>
              <a:rPr lang="en-US" sz="2000" b="1" dirty="0">
                <a:latin typeface="Calibri" pitchFamily="34" charset="0"/>
                <a:cs typeface="Arial" charset="0"/>
              </a:rPr>
              <a:t>Objective</a:t>
            </a:r>
          </a:p>
          <a:p>
            <a:pPr algn="ctr" eaLnBrk="1" hangingPunct="1">
              <a:defRPr/>
            </a:pPr>
            <a:r>
              <a:rPr lang="en-US" sz="2000" b="1" dirty="0">
                <a:latin typeface="Calibri" pitchFamily="34" charset="0"/>
                <a:cs typeface="Arial" charset="0"/>
              </a:rPr>
              <a:t>Standard</a:t>
            </a:r>
          </a:p>
          <a:p>
            <a:pPr algn="ctr" eaLnBrk="1" hangingPunct="1">
              <a:defRPr/>
            </a:pPr>
            <a:r>
              <a:rPr lang="en-US" sz="2000" b="1" dirty="0">
                <a:latin typeface="Calibri" pitchFamily="34" charset="0"/>
                <a:cs typeface="Arial" charset="0"/>
              </a:rPr>
              <a:t>of Truth</a:t>
            </a: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r>
              <a:rPr lang="en-US" sz="2400" b="1" dirty="0">
                <a:solidFill>
                  <a:srgbClr val="00FF00"/>
                </a:solidFill>
                <a:effectLst>
                  <a:outerShdw blurRad="50800" dist="50800" dir="5400000" algn="ctr" rotWithShape="0">
                    <a:schemeClr val="tx1"/>
                  </a:outerShdw>
                </a:effectLst>
                <a:latin typeface="Calibri" pitchFamily="34" charset="0"/>
                <a:cs typeface="Arial" charset="0"/>
              </a:rPr>
              <a:t>Reality</a:t>
            </a:r>
          </a:p>
          <a:p>
            <a:pPr algn="ctr" eaLnBrk="1" hangingPunct="1">
              <a:defRPr/>
            </a:pPr>
            <a:r>
              <a:rPr lang="en-US" sz="2400" b="1" dirty="0">
                <a:solidFill>
                  <a:srgbClr val="00FF00"/>
                </a:solidFill>
                <a:effectLst>
                  <a:outerShdw blurRad="50800" dist="50800" dir="5400000" algn="ctr" rotWithShape="0">
                    <a:schemeClr val="tx1"/>
                  </a:outerShdw>
                </a:effectLst>
                <a:latin typeface="Calibri" pitchFamily="34" charset="0"/>
                <a:cs typeface="Arial" charset="0"/>
              </a:rPr>
              <a:t>Reason</a:t>
            </a:r>
          </a:p>
          <a:p>
            <a:pPr algn="ctr" eaLnBrk="1" hangingPunct="1">
              <a:defRPr/>
            </a:pPr>
            <a:r>
              <a:rPr lang="en-US" sz="2400" b="1" dirty="0">
                <a:solidFill>
                  <a:srgbClr val="00FF00"/>
                </a:solidFill>
                <a:effectLst>
                  <a:outerShdw blurRad="50800" dist="50800" dir="5400000" algn="ctr" rotWithShape="0">
                    <a:schemeClr val="tx1"/>
                  </a:outerShdw>
                </a:effectLst>
                <a:latin typeface="Calibri" pitchFamily="34" charset="0"/>
                <a:cs typeface="Arial" charset="0"/>
              </a:rPr>
              <a:t>Mind</a:t>
            </a:r>
          </a:p>
          <a:p>
            <a:pPr algn="ctr" eaLnBrk="1" hangingPunct="1">
              <a:defRPr/>
            </a:pPr>
            <a:endParaRPr lang="en-US" b="1" dirty="0">
              <a:latin typeface="Calibri" pitchFamily="34" charset="0"/>
              <a:cs typeface="Arial" charset="0"/>
            </a:endParaRPr>
          </a:p>
        </p:txBody>
      </p:sp>
      <p:sp>
        <p:nvSpPr>
          <p:cNvPr id="64" name="TextBox 39">
            <a:extLst>
              <a:ext uri="{FF2B5EF4-FFF2-40B4-BE49-F238E27FC236}">
                <a16:creationId xmlns:a16="http://schemas.microsoft.com/office/drawing/2014/main" id="{3E25DEEA-9685-4193-AD7B-0E79F853A3E9}"/>
              </a:ext>
            </a:extLst>
          </p:cNvPr>
          <p:cNvSpPr txBox="1">
            <a:spLocks noChangeArrowheads="1"/>
          </p:cNvSpPr>
          <p:nvPr/>
        </p:nvSpPr>
        <p:spPr bwMode="auto">
          <a:xfrm>
            <a:off x="4940145" y="904454"/>
            <a:ext cx="20522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rPr>
              <a:t>TIER 1 STATUS:</a:t>
            </a:r>
          </a:p>
          <a:p>
            <a:pPr algn="ctr" eaLnBrk="1" hangingPunct="1">
              <a:spcBef>
                <a:spcPct val="0"/>
              </a:spcBef>
              <a:buFontTx/>
              <a:buNone/>
            </a:pPr>
            <a:r>
              <a:rPr lang="en-US" altLang="en-US" sz="2400" b="1" dirty="0">
                <a:solidFill>
                  <a:srgbClr val="FF0000"/>
                </a:solidFill>
              </a:rPr>
              <a:t>Consciousness</a:t>
            </a:r>
          </a:p>
        </p:txBody>
      </p:sp>
      <p:sp>
        <p:nvSpPr>
          <p:cNvPr id="65" name="Oval 64">
            <a:extLst>
              <a:ext uri="{FF2B5EF4-FFF2-40B4-BE49-F238E27FC236}">
                <a16:creationId xmlns:a16="http://schemas.microsoft.com/office/drawing/2014/main" id="{6735282A-11ED-4E41-A98D-15B646B9B556}"/>
              </a:ext>
            </a:extLst>
          </p:cNvPr>
          <p:cNvSpPr/>
          <p:nvPr/>
        </p:nvSpPr>
        <p:spPr bwMode="auto">
          <a:xfrm>
            <a:off x="4191000" y="1981200"/>
            <a:ext cx="3836286" cy="36997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grpSp>
        <p:nvGrpSpPr>
          <p:cNvPr id="66" name="Group 34">
            <a:extLst>
              <a:ext uri="{FF2B5EF4-FFF2-40B4-BE49-F238E27FC236}">
                <a16:creationId xmlns:a16="http://schemas.microsoft.com/office/drawing/2014/main" id="{97AC6D97-13CE-403A-B073-C50C640B23B7}"/>
              </a:ext>
            </a:extLst>
          </p:cNvPr>
          <p:cNvGrpSpPr>
            <a:grpSpLocks/>
          </p:cNvGrpSpPr>
          <p:nvPr/>
        </p:nvGrpSpPr>
        <p:grpSpPr bwMode="auto">
          <a:xfrm>
            <a:off x="6677047" y="4952949"/>
            <a:ext cx="953915" cy="823734"/>
            <a:chOff x="5249901" y="5839361"/>
            <a:chExt cx="790296" cy="697340"/>
          </a:xfrm>
        </p:grpSpPr>
        <p:pic>
          <p:nvPicPr>
            <p:cNvPr id="67" name="Picture 24">
              <a:extLst>
                <a:ext uri="{FF2B5EF4-FFF2-40B4-BE49-F238E27FC236}">
                  <a16:creationId xmlns:a16="http://schemas.microsoft.com/office/drawing/2014/main" id="{9B35C26A-A663-44A4-8B83-08CCE94E83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839361"/>
              <a:ext cx="762000" cy="69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a:extLst>
                <a:ext uri="{FF2B5EF4-FFF2-40B4-BE49-F238E27FC236}">
                  <a16:creationId xmlns:a16="http://schemas.microsoft.com/office/drawing/2014/main" id="{E11EE527-F30E-4AA8-9707-79E9842B2B8D}"/>
                </a:ext>
              </a:extLst>
            </p:cNvPr>
            <p:cNvSpPr txBox="1"/>
            <p:nvPr/>
          </p:nvSpPr>
          <p:spPr>
            <a:xfrm>
              <a:off x="5249901" y="5933960"/>
              <a:ext cx="790296" cy="312662"/>
            </a:xfrm>
            <a:prstGeom prst="rect">
              <a:avLst/>
            </a:prstGeom>
            <a:noFill/>
          </p:spPr>
          <p:txBody>
            <a:bodyPr wrap="none">
              <a:spAutoFit/>
            </a:bodyPr>
            <a:lstStyle/>
            <a:p>
              <a:pPr eaLnBrk="1" fontAlgn="auto" hangingPunct="1">
                <a:spcBef>
                  <a:spcPts val="0"/>
                </a:spcBef>
                <a:spcAft>
                  <a:spcPts val="0"/>
                </a:spcAft>
                <a:defRPr/>
              </a:pPr>
              <a:r>
                <a:rPr lang="en-US" b="1" dirty="0">
                  <a:latin typeface="Calibri" pitchFamily="34" charset="0"/>
                  <a:cs typeface="+mn-cs"/>
                </a:rPr>
                <a:t>Feelings</a:t>
              </a:r>
            </a:p>
          </p:txBody>
        </p:sp>
      </p:grpSp>
      <p:grpSp>
        <p:nvGrpSpPr>
          <p:cNvPr id="69" name="Group 38">
            <a:extLst>
              <a:ext uri="{FF2B5EF4-FFF2-40B4-BE49-F238E27FC236}">
                <a16:creationId xmlns:a16="http://schemas.microsoft.com/office/drawing/2014/main" id="{148A6735-7F93-41EB-B961-613DA84C15F7}"/>
              </a:ext>
            </a:extLst>
          </p:cNvPr>
          <p:cNvGrpSpPr>
            <a:grpSpLocks/>
          </p:cNvGrpSpPr>
          <p:nvPr/>
        </p:nvGrpSpPr>
        <p:grpSpPr bwMode="auto">
          <a:xfrm>
            <a:off x="3801696" y="3152519"/>
            <a:ext cx="1450756" cy="1271481"/>
            <a:chOff x="2514600" y="4086761"/>
            <a:chExt cx="1310685" cy="1227167"/>
          </a:xfrm>
        </p:grpSpPr>
        <p:pic>
          <p:nvPicPr>
            <p:cNvPr id="70" name="Picture 25">
              <a:extLst>
                <a:ext uri="{FF2B5EF4-FFF2-40B4-BE49-F238E27FC236}">
                  <a16:creationId xmlns:a16="http://schemas.microsoft.com/office/drawing/2014/main" id="{45A39B60-5707-4FEA-B620-69EA691A8D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086761"/>
              <a:ext cx="9970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a:extLst>
                <a:ext uri="{FF2B5EF4-FFF2-40B4-BE49-F238E27FC236}">
                  <a16:creationId xmlns:a16="http://schemas.microsoft.com/office/drawing/2014/main" id="{8B786821-C7E0-46DE-AE81-062B9C8B7FD6}"/>
                </a:ext>
              </a:extLst>
            </p:cNvPr>
            <p:cNvSpPr txBox="1"/>
            <p:nvPr/>
          </p:nvSpPr>
          <p:spPr>
            <a:xfrm>
              <a:off x="2970538" y="4690123"/>
              <a:ext cx="854747" cy="623805"/>
            </a:xfrm>
            <a:prstGeom prst="rect">
              <a:avLst/>
            </a:prstGeom>
            <a:solidFill>
              <a:schemeClr val="bg1"/>
            </a:solidFill>
          </p:spPr>
          <p:txBody>
            <a:bodyPr wrap="none">
              <a:spAutoFit/>
            </a:bodyPr>
            <a:lstStyle/>
            <a:p>
              <a:pPr eaLnBrk="1" fontAlgn="auto" hangingPunct="1">
                <a:spcBef>
                  <a:spcPts val="0"/>
                </a:spcBef>
                <a:spcAft>
                  <a:spcPts val="0"/>
                </a:spcAft>
                <a:defRPr/>
              </a:pPr>
              <a:r>
                <a:rPr lang="en-US" b="1" dirty="0">
                  <a:latin typeface="Calibri" pitchFamily="34" charset="0"/>
                  <a:cs typeface="+mn-cs"/>
                </a:rPr>
                <a:t>Expert </a:t>
              </a:r>
            </a:p>
            <a:p>
              <a:pPr eaLnBrk="1" fontAlgn="auto" hangingPunct="1">
                <a:spcBef>
                  <a:spcPts val="0"/>
                </a:spcBef>
                <a:spcAft>
                  <a:spcPts val="0"/>
                </a:spcAft>
                <a:defRPr/>
              </a:pPr>
              <a:r>
                <a:rPr lang="en-US" b="1" dirty="0">
                  <a:latin typeface="Calibri" pitchFamily="34" charset="0"/>
                  <a:cs typeface="+mn-cs"/>
                </a:rPr>
                <a:t>Opinion</a:t>
              </a:r>
            </a:p>
          </p:txBody>
        </p:sp>
      </p:grpSp>
      <p:grpSp>
        <p:nvGrpSpPr>
          <p:cNvPr id="72" name="Group 39">
            <a:extLst>
              <a:ext uri="{FF2B5EF4-FFF2-40B4-BE49-F238E27FC236}">
                <a16:creationId xmlns:a16="http://schemas.microsoft.com/office/drawing/2014/main" id="{7A4D22D1-FEFD-495D-A9C9-5785F3A5AD9B}"/>
              </a:ext>
            </a:extLst>
          </p:cNvPr>
          <p:cNvGrpSpPr>
            <a:grpSpLocks/>
          </p:cNvGrpSpPr>
          <p:nvPr/>
        </p:nvGrpSpPr>
        <p:grpSpPr bwMode="auto">
          <a:xfrm>
            <a:off x="4540875" y="1858962"/>
            <a:ext cx="1480592" cy="1218975"/>
            <a:chOff x="3025351" y="2548835"/>
            <a:chExt cx="1581886" cy="1348670"/>
          </a:xfrm>
        </p:grpSpPr>
        <p:pic>
          <p:nvPicPr>
            <p:cNvPr id="73" name="Picture 2">
              <a:extLst>
                <a:ext uri="{FF2B5EF4-FFF2-40B4-BE49-F238E27FC236}">
                  <a16:creationId xmlns:a16="http://schemas.microsoft.com/office/drawing/2014/main" id="{EA241122-8E08-4E99-90E5-500053E01A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5351" y="2548835"/>
              <a:ext cx="103904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a:extLst>
                <a:ext uri="{FF2B5EF4-FFF2-40B4-BE49-F238E27FC236}">
                  <a16:creationId xmlns:a16="http://schemas.microsoft.com/office/drawing/2014/main" id="{949E47B6-5034-4CC1-9A32-B06D6913FED0}"/>
                </a:ext>
              </a:extLst>
            </p:cNvPr>
            <p:cNvSpPr txBox="1"/>
            <p:nvPr/>
          </p:nvSpPr>
          <p:spPr>
            <a:xfrm>
              <a:off x="3389459" y="3488877"/>
              <a:ext cx="1217778" cy="408628"/>
            </a:xfrm>
            <a:prstGeom prst="rect">
              <a:avLst/>
            </a:prstGeom>
            <a:noFill/>
          </p:spPr>
          <p:txBody>
            <a:bodyPr wrap="none">
              <a:spAutoFit/>
            </a:bodyPr>
            <a:lstStyle/>
            <a:p>
              <a:pPr eaLnBrk="1" fontAlgn="auto" hangingPunct="1">
                <a:spcBef>
                  <a:spcPts val="0"/>
                </a:spcBef>
                <a:spcAft>
                  <a:spcPts val="0"/>
                </a:spcAft>
                <a:defRPr/>
              </a:pPr>
              <a:r>
                <a:rPr lang="en-US" b="1" dirty="0">
                  <a:latin typeface="Calibri" pitchFamily="34" charset="0"/>
                  <a:cs typeface="+mn-cs"/>
                </a:rPr>
                <a:t>Scriptures</a:t>
              </a:r>
            </a:p>
          </p:txBody>
        </p:sp>
      </p:grpSp>
      <p:grpSp>
        <p:nvGrpSpPr>
          <p:cNvPr id="78" name="Group 41">
            <a:extLst>
              <a:ext uri="{FF2B5EF4-FFF2-40B4-BE49-F238E27FC236}">
                <a16:creationId xmlns:a16="http://schemas.microsoft.com/office/drawing/2014/main" id="{3C60304A-2872-4B47-AC39-0D109530A915}"/>
              </a:ext>
            </a:extLst>
          </p:cNvPr>
          <p:cNvGrpSpPr>
            <a:grpSpLocks/>
          </p:cNvGrpSpPr>
          <p:nvPr/>
        </p:nvGrpSpPr>
        <p:grpSpPr bwMode="auto">
          <a:xfrm>
            <a:off x="7380433" y="3277176"/>
            <a:ext cx="1057275" cy="1184275"/>
            <a:chOff x="5914698" y="4162961"/>
            <a:chExt cx="840413" cy="1066800"/>
          </a:xfrm>
        </p:grpSpPr>
        <p:pic>
          <p:nvPicPr>
            <p:cNvPr id="79" name="Picture 2">
              <a:extLst>
                <a:ext uri="{FF2B5EF4-FFF2-40B4-BE49-F238E27FC236}">
                  <a16:creationId xmlns:a16="http://schemas.microsoft.com/office/drawing/2014/main" id="{06D8742E-36C3-48B1-90CB-EA607EE23D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4698" y="4162961"/>
              <a:ext cx="8404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a:extLst>
                <a:ext uri="{FF2B5EF4-FFF2-40B4-BE49-F238E27FC236}">
                  <a16:creationId xmlns:a16="http://schemas.microsoft.com/office/drawing/2014/main" id="{37B40600-9B03-4824-A890-5389F8F2BCCA}"/>
                </a:ext>
              </a:extLst>
            </p:cNvPr>
            <p:cNvSpPr txBox="1"/>
            <p:nvPr/>
          </p:nvSpPr>
          <p:spPr>
            <a:xfrm>
              <a:off x="6086943" y="4621224"/>
              <a:ext cx="495921" cy="360421"/>
            </a:xfrm>
            <a:prstGeom prst="rect">
              <a:avLst/>
            </a:prstGeom>
            <a:solidFill>
              <a:schemeClr val="bg1"/>
            </a:solidFill>
          </p:spPr>
          <p:txBody>
            <a:bodyPr wrap="none">
              <a:spAutoFit/>
            </a:bodyPr>
            <a:lstStyle/>
            <a:p>
              <a:pPr eaLnBrk="1" fontAlgn="auto" hangingPunct="1">
                <a:spcBef>
                  <a:spcPts val="0"/>
                </a:spcBef>
                <a:spcAft>
                  <a:spcPts val="0"/>
                </a:spcAft>
                <a:defRPr/>
              </a:pPr>
              <a:r>
                <a:rPr lang="en-US" sz="2000" b="1" dirty="0">
                  <a:latin typeface="Calibri" pitchFamily="34" charset="0"/>
                  <a:cs typeface="+mn-cs"/>
                </a:rPr>
                <a:t>God</a:t>
              </a:r>
            </a:p>
          </p:txBody>
        </p:sp>
      </p:grpSp>
      <p:pic>
        <p:nvPicPr>
          <p:cNvPr id="81" name="Picture 2">
            <a:extLst>
              <a:ext uri="{FF2B5EF4-FFF2-40B4-BE49-F238E27FC236}">
                <a16:creationId xmlns:a16="http://schemas.microsoft.com/office/drawing/2014/main" id="{AF6F2846-39AC-4274-AD8B-7C98CB66C1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5263" y="4636813"/>
            <a:ext cx="1896304" cy="11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Arrow Connector 81">
            <a:extLst>
              <a:ext uri="{FF2B5EF4-FFF2-40B4-BE49-F238E27FC236}">
                <a16:creationId xmlns:a16="http://schemas.microsoft.com/office/drawing/2014/main" id="{4D786FC5-3B70-4FD3-98F9-CC9CD52F94BF}"/>
              </a:ext>
            </a:extLst>
          </p:cNvPr>
          <p:cNvCxnSpPr>
            <a:cxnSpLocks/>
          </p:cNvCxnSpPr>
          <p:nvPr/>
        </p:nvCxnSpPr>
        <p:spPr bwMode="auto">
          <a:xfrm>
            <a:off x="1989137" y="3656806"/>
            <a:ext cx="1571999" cy="0"/>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3" name="TextBox 90">
            <a:extLst>
              <a:ext uri="{FF2B5EF4-FFF2-40B4-BE49-F238E27FC236}">
                <a16:creationId xmlns:a16="http://schemas.microsoft.com/office/drawing/2014/main" id="{A2FC66E7-CD2A-4E17-B81E-B3252E391DD6}"/>
              </a:ext>
            </a:extLst>
          </p:cNvPr>
          <p:cNvSpPr txBox="1">
            <a:spLocks noChangeArrowheads="1"/>
          </p:cNvSpPr>
          <p:nvPr/>
        </p:nvSpPr>
        <p:spPr bwMode="auto">
          <a:xfrm>
            <a:off x="1970088" y="5952947"/>
            <a:ext cx="84377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C000"/>
                </a:solidFill>
              </a:rPr>
              <a:t>NUMEROUS VALID and INVALID SOURCES OF TRUTH</a:t>
            </a:r>
          </a:p>
        </p:txBody>
      </p:sp>
      <p:sp>
        <p:nvSpPr>
          <p:cNvPr id="84" name="Text Box 28">
            <a:extLst>
              <a:ext uri="{FF2B5EF4-FFF2-40B4-BE49-F238E27FC236}">
                <a16:creationId xmlns:a16="http://schemas.microsoft.com/office/drawing/2014/main" id="{9BBCB384-6D9E-4CE6-B1B9-B5D0D0410FFF}"/>
              </a:ext>
            </a:extLst>
          </p:cNvPr>
          <p:cNvSpPr txBox="1">
            <a:spLocks noChangeArrowheads="1"/>
          </p:cNvSpPr>
          <p:nvPr/>
        </p:nvSpPr>
        <p:spPr bwMode="auto">
          <a:xfrm>
            <a:off x="5475766" y="3244840"/>
            <a:ext cx="149233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FF0000"/>
                </a:solidFill>
              </a:rPr>
              <a:t>God, Faith</a:t>
            </a:r>
          </a:p>
          <a:p>
            <a:pPr algn="ctr" eaLnBrk="1" hangingPunct="1">
              <a:spcBef>
                <a:spcPct val="0"/>
              </a:spcBef>
              <a:buFontTx/>
              <a:buNone/>
            </a:pPr>
            <a:r>
              <a:rPr lang="en-US" altLang="en-US" sz="2400" b="1" dirty="0">
                <a:solidFill>
                  <a:srgbClr val="FF0000"/>
                </a:solidFill>
              </a:rPr>
              <a:t>and Heart</a:t>
            </a:r>
          </a:p>
          <a:p>
            <a:pPr algn="ctr" eaLnBrk="1" hangingPunct="1">
              <a:spcBef>
                <a:spcPct val="0"/>
              </a:spcBef>
              <a:buFontTx/>
              <a:buNone/>
            </a:pPr>
            <a:endParaRPr lang="en-US" altLang="en-US" sz="300" b="1" dirty="0">
              <a:solidFill>
                <a:srgbClr val="FF0000"/>
              </a:solidFill>
            </a:endParaRPr>
          </a:p>
          <a:p>
            <a:pPr algn="ctr" eaLnBrk="1" hangingPunct="1">
              <a:spcBef>
                <a:spcPct val="0"/>
              </a:spcBef>
              <a:buFontTx/>
              <a:buNone/>
            </a:pPr>
            <a:r>
              <a:rPr lang="en-US" altLang="en-US" sz="2000" b="1" dirty="0">
                <a:solidFill>
                  <a:srgbClr val="FF0000"/>
                </a:solidFill>
              </a:rPr>
              <a:t>Subjective </a:t>
            </a:r>
          </a:p>
          <a:p>
            <a:pPr algn="ctr" eaLnBrk="1" hangingPunct="1">
              <a:spcBef>
                <a:spcPct val="0"/>
              </a:spcBef>
              <a:buFontTx/>
              <a:buNone/>
            </a:pPr>
            <a:r>
              <a:rPr lang="en-US" altLang="en-US" sz="2000" b="1" dirty="0">
                <a:solidFill>
                  <a:srgbClr val="FF0000"/>
                </a:solidFill>
              </a:rPr>
              <a:t>Standards</a:t>
            </a:r>
          </a:p>
          <a:p>
            <a:pPr algn="ctr" eaLnBrk="1" hangingPunct="1">
              <a:spcBef>
                <a:spcPct val="0"/>
              </a:spcBef>
              <a:buFontTx/>
              <a:buNone/>
            </a:pPr>
            <a:r>
              <a:rPr lang="en-US" altLang="en-US" sz="2000" b="1" dirty="0">
                <a:solidFill>
                  <a:srgbClr val="FF0000"/>
                </a:solidFill>
              </a:rPr>
              <a:t>of Truth</a:t>
            </a:r>
          </a:p>
        </p:txBody>
      </p:sp>
      <p:sp>
        <p:nvSpPr>
          <p:cNvPr id="85" name="TextBox 84">
            <a:extLst>
              <a:ext uri="{FF2B5EF4-FFF2-40B4-BE49-F238E27FC236}">
                <a16:creationId xmlns:a16="http://schemas.microsoft.com/office/drawing/2014/main" id="{4DAB27C6-42FA-4418-9A9A-F9C9B6B77DB3}"/>
              </a:ext>
            </a:extLst>
          </p:cNvPr>
          <p:cNvSpPr txBox="1"/>
          <p:nvPr/>
        </p:nvSpPr>
        <p:spPr>
          <a:xfrm>
            <a:off x="8540556" y="2808098"/>
            <a:ext cx="1720343" cy="707886"/>
          </a:xfrm>
          <a:prstGeom prst="rect">
            <a:avLst/>
          </a:prstGeom>
          <a:noFill/>
        </p:spPr>
        <p:txBody>
          <a:bodyPr wrap="none">
            <a:spAutoFit/>
          </a:bodyPr>
          <a:lstStyle/>
          <a:p>
            <a:pPr algn="ctr" eaLnBrk="1" hangingPunct="1">
              <a:defRPr/>
            </a:pPr>
            <a:r>
              <a:rPr lang="en-US" sz="2000" b="1" dirty="0">
                <a:solidFill>
                  <a:srgbClr val="FF0000"/>
                </a:solidFill>
                <a:latin typeface="+mn-lt"/>
                <a:cs typeface="Arial" charset="0"/>
              </a:rPr>
              <a:t>Primacy of</a:t>
            </a:r>
          </a:p>
          <a:p>
            <a:pPr algn="ctr" eaLnBrk="1" hangingPunct="1">
              <a:defRPr/>
            </a:pPr>
            <a:r>
              <a:rPr lang="en-US" sz="2000" b="1" dirty="0">
                <a:solidFill>
                  <a:srgbClr val="FF0000"/>
                </a:solidFill>
                <a:latin typeface="+mn-lt"/>
                <a:cs typeface="Arial" charset="0"/>
              </a:rPr>
              <a:t>Consciousness</a:t>
            </a:r>
          </a:p>
        </p:txBody>
      </p:sp>
      <p:sp>
        <p:nvSpPr>
          <p:cNvPr id="87" name="Text Box 2">
            <a:extLst>
              <a:ext uri="{FF2B5EF4-FFF2-40B4-BE49-F238E27FC236}">
                <a16:creationId xmlns:a16="http://schemas.microsoft.com/office/drawing/2014/main" id="{5085370D-5145-48C3-8C57-35FF91F7EF47}"/>
              </a:ext>
            </a:extLst>
          </p:cNvPr>
          <p:cNvSpPr txBox="1">
            <a:spLocks noChangeArrowheads="1"/>
          </p:cNvSpPr>
          <p:nvPr/>
        </p:nvSpPr>
        <p:spPr bwMode="auto">
          <a:xfrm>
            <a:off x="0" y="115669"/>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0000"/>
                </a:solidFill>
              </a:rPr>
              <a:t>FALLACIES: Mixing up </a:t>
            </a:r>
            <a:r>
              <a:rPr lang="en-US" altLang="en-US" sz="3600" dirty="0">
                <a:solidFill>
                  <a:schemeClr val="bg1"/>
                </a:solidFill>
              </a:rPr>
              <a:t>sources of truth with the standard of truth</a:t>
            </a:r>
          </a:p>
        </p:txBody>
      </p:sp>
      <p:sp>
        <p:nvSpPr>
          <p:cNvPr id="89" name="Text Box 24">
            <a:extLst>
              <a:ext uri="{FF2B5EF4-FFF2-40B4-BE49-F238E27FC236}">
                <a16:creationId xmlns:a16="http://schemas.microsoft.com/office/drawing/2014/main" id="{6D2B224D-BF14-47F0-9050-6135BB9206C9}"/>
              </a:ext>
            </a:extLst>
          </p:cNvPr>
          <p:cNvSpPr txBox="1">
            <a:spLocks noChangeArrowheads="1"/>
          </p:cNvSpPr>
          <p:nvPr/>
        </p:nvSpPr>
        <p:spPr bwMode="auto">
          <a:xfrm>
            <a:off x="8540556" y="3781961"/>
            <a:ext cx="16866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rPr>
              <a:t>Conformity </a:t>
            </a:r>
          </a:p>
          <a:p>
            <a:pPr algn="ctr" eaLnBrk="1" hangingPunct="1">
              <a:spcBef>
                <a:spcPct val="0"/>
              </a:spcBef>
              <a:buFontTx/>
              <a:buNone/>
            </a:pPr>
            <a:r>
              <a:rPr lang="en-US" altLang="en-US" sz="2000" b="1" dirty="0">
                <a:solidFill>
                  <a:srgbClr val="FF0000"/>
                </a:solidFill>
              </a:rPr>
              <a:t>With Revered </a:t>
            </a:r>
          </a:p>
          <a:p>
            <a:pPr algn="ctr" eaLnBrk="1" hangingPunct="1">
              <a:spcBef>
                <a:spcPct val="0"/>
              </a:spcBef>
              <a:buFontTx/>
              <a:buNone/>
            </a:pPr>
            <a:r>
              <a:rPr lang="en-US" altLang="en-US" sz="2000" b="1" dirty="0">
                <a:solidFill>
                  <a:srgbClr val="FF0000"/>
                </a:solidFill>
              </a:rPr>
              <a:t>Authority</a:t>
            </a:r>
          </a:p>
        </p:txBody>
      </p:sp>
      <p:sp>
        <p:nvSpPr>
          <p:cNvPr id="90" name="TextBox 44">
            <a:extLst>
              <a:ext uri="{FF2B5EF4-FFF2-40B4-BE49-F238E27FC236}">
                <a16:creationId xmlns:a16="http://schemas.microsoft.com/office/drawing/2014/main" id="{A85A8AFC-E5A5-4962-ACE2-32A0CA082E7E}"/>
              </a:ext>
            </a:extLst>
          </p:cNvPr>
          <p:cNvSpPr txBox="1">
            <a:spLocks noChangeArrowheads="1"/>
          </p:cNvSpPr>
          <p:nvPr/>
        </p:nvSpPr>
        <p:spPr bwMode="auto">
          <a:xfrm>
            <a:off x="8568660" y="838200"/>
            <a:ext cx="36233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rPr>
              <a:t>Competing Gods, Feelings, Authorities, Scriptures and Prophets … All vying for your allegiance!</a:t>
            </a:r>
          </a:p>
        </p:txBody>
      </p:sp>
      <p:sp>
        <p:nvSpPr>
          <p:cNvPr id="91" name="Text Box 2">
            <a:extLst>
              <a:ext uri="{FF2B5EF4-FFF2-40B4-BE49-F238E27FC236}">
                <a16:creationId xmlns:a16="http://schemas.microsoft.com/office/drawing/2014/main" id="{8E2B07A9-15DD-4B08-B6B6-ABCF752B2E26}"/>
              </a:ext>
            </a:extLst>
          </p:cNvPr>
          <p:cNvSpPr txBox="1">
            <a:spLocks noChangeArrowheads="1"/>
          </p:cNvSpPr>
          <p:nvPr/>
        </p:nvSpPr>
        <p:spPr bwMode="auto">
          <a:xfrm>
            <a:off x="2438399" y="6527470"/>
            <a:ext cx="7696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00B050"/>
                </a:solidFill>
              </a:rPr>
              <a:t>D&amp;C 93:24</a:t>
            </a:r>
            <a:r>
              <a:rPr lang="en-US" altLang="en-US" sz="1400" b="1" dirty="0"/>
              <a:t> “And truth is</a:t>
            </a:r>
            <a:r>
              <a:rPr lang="en-US" altLang="en-US" sz="1400" b="1" dirty="0">
                <a:solidFill>
                  <a:srgbClr val="00B050"/>
                </a:solidFill>
              </a:rPr>
              <a:t> knowledge </a:t>
            </a:r>
            <a:r>
              <a:rPr lang="en-US" altLang="en-US" sz="1400" b="1" dirty="0"/>
              <a:t>of things as they are, and as they were, and as they are to come.”</a:t>
            </a:r>
          </a:p>
        </p:txBody>
      </p:sp>
      <p:pic>
        <p:nvPicPr>
          <p:cNvPr id="92" name="Picture 91">
            <a:extLst>
              <a:ext uri="{FF2B5EF4-FFF2-40B4-BE49-F238E27FC236}">
                <a16:creationId xmlns:a16="http://schemas.microsoft.com/office/drawing/2014/main" id="{49746AD7-A2B1-46EE-A74F-CB86F6DDAF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79949" y="2667000"/>
            <a:ext cx="1912051" cy="2394150"/>
          </a:xfrm>
          <a:prstGeom prst="rect">
            <a:avLst/>
          </a:prstGeom>
        </p:spPr>
      </p:pic>
      <p:pic>
        <p:nvPicPr>
          <p:cNvPr id="94" name="Picture 93">
            <a:extLst>
              <a:ext uri="{FF2B5EF4-FFF2-40B4-BE49-F238E27FC236}">
                <a16:creationId xmlns:a16="http://schemas.microsoft.com/office/drawing/2014/main" id="{57A8739D-5890-4375-B608-DB3B85EB6C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841" y="3200400"/>
            <a:ext cx="1169843" cy="974869"/>
          </a:xfrm>
          <a:prstGeom prst="rect">
            <a:avLst/>
          </a:prstGeom>
        </p:spPr>
      </p:pic>
      <p:sp>
        <p:nvSpPr>
          <p:cNvPr id="95" name="TextBox 23">
            <a:extLst>
              <a:ext uri="{FF2B5EF4-FFF2-40B4-BE49-F238E27FC236}">
                <a16:creationId xmlns:a16="http://schemas.microsoft.com/office/drawing/2014/main" id="{01D159C8-C8DE-42E4-89BF-9CE7FB8C540F}"/>
              </a:ext>
            </a:extLst>
          </p:cNvPr>
          <p:cNvSpPr txBox="1">
            <a:spLocks noChangeArrowheads="1"/>
          </p:cNvSpPr>
          <p:nvPr/>
        </p:nvSpPr>
        <p:spPr bwMode="auto">
          <a:xfrm>
            <a:off x="10595157" y="2525036"/>
            <a:ext cx="1247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t>Thought</a:t>
            </a:r>
          </a:p>
        </p:txBody>
      </p:sp>
      <p:cxnSp>
        <p:nvCxnSpPr>
          <p:cNvPr id="97" name="Straight Arrow Connector 96">
            <a:extLst>
              <a:ext uri="{FF2B5EF4-FFF2-40B4-BE49-F238E27FC236}">
                <a16:creationId xmlns:a16="http://schemas.microsoft.com/office/drawing/2014/main" id="{F31987DC-DE59-4657-B56E-7526D5F8E2D0}"/>
              </a:ext>
            </a:extLst>
          </p:cNvPr>
          <p:cNvCxnSpPr>
            <a:cxnSpLocks/>
          </p:cNvCxnSpPr>
          <p:nvPr/>
        </p:nvCxnSpPr>
        <p:spPr bwMode="auto">
          <a:xfrm>
            <a:off x="1905000" y="3651993"/>
            <a:ext cx="8336850" cy="0"/>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DB0A4A13-B932-4A1B-8FCB-8E9AED26EF1F}"/>
              </a:ext>
            </a:extLst>
          </p:cNvPr>
          <p:cNvGrpSpPr/>
          <p:nvPr/>
        </p:nvGrpSpPr>
        <p:grpSpPr>
          <a:xfrm>
            <a:off x="6854457" y="1796957"/>
            <a:ext cx="1042658" cy="1397331"/>
            <a:chOff x="6854457" y="1796957"/>
            <a:chExt cx="1042658" cy="1397331"/>
          </a:xfrm>
        </p:grpSpPr>
        <p:sp>
          <p:nvSpPr>
            <p:cNvPr id="77" name="TextBox 76">
              <a:extLst>
                <a:ext uri="{FF2B5EF4-FFF2-40B4-BE49-F238E27FC236}">
                  <a16:creationId xmlns:a16="http://schemas.microsoft.com/office/drawing/2014/main" id="{895D8A8D-2A30-436E-8BD7-A8DBF5304A18}"/>
                </a:ext>
              </a:extLst>
            </p:cNvPr>
            <p:cNvSpPr txBox="1"/>
            <p:nvPr/>
          </p:nvSpPr>
          <p:spPr bwMode="auto">
            <a:xfrm>
              <a:off x="6854457" y="2824956"/>
              <a:ext cx="1042658" cy="369332"/>
            </a:xfrm>
            <a:prstGeom prst="rect">
              <a:avLst/>
            </a:prstGeom>
            <a:noFill/>
          </p:spPr>
          <p:txBody>
            <a:bodyPr wrap="none">
              <a:spAutoFit/>
            </a:bodyPr>
            <a:lstStyle/>
            <a:p>
              <a:pPr eaLnBrk="1" fontAlgn="auto" hangingPunct="1">
                <a:spcBef>
                  <a:spcPts val="0"/>
                </a:spcBef>
                <a:spcAft>
                  <a:spcPts val="0"/>
                </a:spcAft>
                <a:defRPr/>
              </a:pPr>
              <a:r>
                <a:rPr lang="en-US" b="1" dirty="0">
                  <a:latin typeface="Calibri" pitchFamily="34" charset="0"/>
                  <a:cs typeface="+mn-cs"/>
                </a:rPr>
                <a:t>Prophets</a:t>
              </a:r>
            </a:p>
          </p:txBody>
        </p:sp>
        <p:pic>
          <p:nvPicPr>
            <p:cNvPr id="99" name="Picture 98">
              <a:extLst>
                <a:ext uri="{FF2B5EF4-FFF2-40B4-BE49-F238E27FC236}">
                  <a16:creationId xmlns:a16="http://schemas.microsoft.com/office/drawing/2014/main" id="{A3BD0056-0184-41D9-B89A-DC1CD57607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03117" y="1796957"/>
              <a:ext cx="905019" cy="1080184"/>
            </a:xfrm>
            <a:prstGeom prst="rect">
              <a:avLst/>
            </a:prstGeom>
          </p:spPr>
        </p:pic>
      </p:grpSp>
    </p:spTree>
    <p:extLst>
      <p:ext uri="{BB962C8B-B14F-4D97-AF65-F5344CB8AC3E}">
        <p14:creationId xmlns:p14="http://schemas.microsoft.com/office/powerpoint/2010/main" val="1327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9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p:bldP spid="65" grpId="0" animBg="1"/>
      <p:bldP spid="83" grpId="0"/>
      <p:bldP spid="84" grpId="0"/>
      <p:bldP spid="85" grpId="0"/>
      <p:bldP spid="89"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0" y="762000"/>
            <a:ext cx="12230099" cy="6096000"/>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9</a:t>
            </a:fld>
            <a:endParaRPr lang="en-US" altLang="en-US" dirty="0"/>
          </a:p>
        </p:txBody>
      </p:sp>
      <p:cxnSp>
        <p:nvCxnSpPr>
          <p:cNvPr id="51" name="Straight Arrow Connector 50">
            <a:extLst>
              <a:ext uri="{FF2B5EF4-FFF2-40B4-BE49-F238E27FC236}">
                <a16:creationId xmlns:a16="http://schemas.microsoft.com/office/drawing/2014/main" id="{05083FAD-959A-4C8B-97ED-DB37C5D9E3DC}"/>
              </a:ext>
            </a:extLst>
          </p:cNvPr>
          <p:cNvCxnSpPr>
            <a:cxnSpLocks/>
          </p:cNvCxnSpPr>
          <p:nvPr/>
        </p:nvCxnSpPr>
        <p:spPr bwMode="auto">
          <a:xfrm>
            <a:off x="5642010" y="3656806"/>
            <a:ext cx="1673190" cy="0"/>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DB878AF3-3C03-41C4-9D4F-F8AA74514782}"/>
              </a:ext>
            </a:extLst>
          </p:cNvPr>
          <p:cNvSpPr/>
          <p:nvPr/>
        </p:nvSpPr>
        <p:spPr bwMode="auto">
          <a:xfrm>
            <a:off x="381270" y="1905000"/>
            <a:ext cx="1371330" cy="457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62" name="Flowchart: Process 61">
            <a:extLst>
              <a:ext uri="{FF2B5EF4-FFF2-40B4-BE49-F238E27FC236}">
                <a16:creationId xmlns:a16="http://schemas.microsoft.com/office/drawing/2014/main" id="{649165FE-E452-4E4B-A2D2-C4DD5333428B}"/>
              </a:ext>
            </a:extLst>
          </p:cNvPr>
          <p:cNvSpPr/>
          <p:nvPr/>
        </p:nvSpPr>
        <p:spPr bwMode="auto">
          <a:xfrm>
            <a:off x="354013" y="1905000"/>
            <a:ext cx="1371600" cy="4572000"/>
          </a:xfrm>
          <a:prstGeom prst="flowChart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b="1">
              <a:solidFill>
                <a:srgbClr val="FFFFFF"/>
              </a:solidFill>
              <a:cs typeface="Arial" charset="0"/>
            </a:endParaRPr>
          </a:p>
        </p:txBody>
      </p:sp>
      <p:sp>
        <p:nvSpPr>
          <p:cNvPr id="63" name="Text Box 28">
            <a:extLst>
              <a:ext uri="{FF2B5EF4-FFF2-40B4-BE49-F238E27FC236}">
                <a16:creationId xmlns:a16="http://schemas.microsoft.com/office/drawing/2014/main" id="{0DE91ACE-A09A-44C1-9B70-E9B97BED62A7}"/>
              </a:ext>
            </a:extLst>
          </p:cNvPr>
          <p:cNvSpPr txBox="1">
            <a:spLocks noChangeArrowheads="1"/>
          </p:cNvSpPr>
          <p:nvPr/>
        </p:nvSpPr>
        <p:spPr bwMode="auto">
          <a:xfrm>
            <a:off x="430027" y="1905000"/>
            <a:ext cx="1214820" cy="4154984"/>
          </a:xfrm>
          <a:prstGeom prst="rect">
            <a:avLst/>
          </a:prstGeom>
          <a:noFill/>
          <a:ln w="9525">
            <a:noFill/>
            <a:miter lim="800000"/>
            <a:headEnd/>
            <a:tailEnd/>
          </a:ln>
        </p:spPr>
        <p:txBody>
          <a:bodyPr wrap="none">
            <a:spAutoFit/>
          </a:bodyPr>
          <a:lstStyle/>
          <a:p>
            <a:pPr algn="ctr" eaLnBrk="1" hangingPunct="1">
              <a:defRPr/>
            </a:pPr>
            <a:r>
              <a:rPr lang="en-US" sz="2400" b="1" dirty="0">
                <a:latin typeface="Calibri" pitchFamily="34" charset="0"/>
                <a:cs typeface="Arial" charset="0"/>
              </a:rPr>
              <a:t>REALITY</a:t>
            </a:r>
          </a:p>
          <a:p>
            <a:pPr algn="ctr" eaLnBrk="1" hangingPunct="1">
              <a:defRPr/>
            </a:pPr>
            <a:r>
              <a:rPr lang="en-US" sz="2000" b="1" dirty="0">
                <a:latin typeface="Calibri" pitchFamily="34" charset="0"/>
                <a:cs typeface="Arial" charset="0"/>
              </a:rPr>
              <a:t>Objective</a:t>
            </a:r>
          </a:p>
          <a:p>
            <a:pPr algn="ctr" eaLnBrk="1" hangingPunct="1">
              <a:defRPr/>
            </a:pPr>
            <a:r>
              <a:rPr lang="en-US" sz="2000" b="1" dirty="0">
                <a:latin typeface="Calibri" pitchFamily="34" charset="0"/>
                <a:cs typeface="Arial" charset="0"/>
              </a:rPr>
              <a:t>Standard</a:t>
            </a:r>
          </a:p>
          <a:p>
            <a:pPr algn="ctr" eaLnBrk="1" hangingPunct="1">
              <a:defRPr/>
            </a:pPr>
            <a:r>
              <a:rPr lang="en-US" sz="2000" b="1" dirty="0">
                <a:latin typeface="Calibri" pitchFamily="34" charset="0"/>
                <a:cs typeface="Arial" charset="0"/>
              </a:rPr>
              <a:t>of Truth</a:t>
            </a: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endParaRPr lang="en-US" b="1" dirty="0">
              <a:solidFill>
                <a:srgbClr val="C00000"/>
              </a:solidFill>
              <a:latin typeface="Calibri" pitchFamily="34" charset="0"/>
              <a:cs typeface="Arial" charset="0"/>
            </a:endParaRPr>
          </a:p>
          <a:p>
            <a:pPr algn="ctr" eaLnBrk="1" hangingPunct="1">
              <a:defRPr/>
            </a:pPr>
            <a:r>
              <a:rPr lang="en-US" sz="2400" b="1" dirty="0">
                <a:solidFill>
                  <a:srgbClr val="00FF00"/>
                </a:solidFill>
                <a:effectLst>
                  <a:outerShdw blurRad="50800" dist="50800" dir="5400000" algn="ctr" rotWithShape="0">
                    <a:schemeClr val="tx1"/>
                  </a:outerShdw>
                </a:effectLst>
                <a:latin typeface="Calibri" pitchFamily="34" charset="0"/>
                <a:cs typeface="Arial" charset="0"/>
              </a:rPr>
              <a:t>Reality</a:t>
            </a:r>
          </a:p>
          <a:p>
            <a:pPr algn="ctr" eaLnBrk="1" hangingPunct="1">
              <a:defRPr/>
            </a:pPr>
            <a:r>
              <a:rPr lang="en-US" sz="2400" b="1" dirty="0">
                <a:solidFill>
                  <a:srgbClr val="00FF00"/>
                </a:solidFill>
                <a:effectLst>
                  <a:outerShdw blurRad="50800" dist="50800" dir="5400000" algn="ctr" rotWithShape="0">
                    <a:schemeClr val="tx1"/>
                  </a:outerShdw>
                </a:effectLst>
                <a:latin typeface="Calibri" pitchFamily="34" charset="0"/>
                <a:cs typeface="Arial" charset="0"/>
              </a:rPr>
              <a:t>Reason</a:t>
            </a:r>
          </a:p>
          <a:p>
            <a:pPr algn="ctr" eaLnBrk="1" hangingPunct="1">
              <a:defRPr/>
            </a:pPr>
            <a:r>
              <a:rPr lang="en-US" sz="2400" b="1" dirty="0">
                <a:solidFill>
                  <a:srgbClr val="00FF00"/>
                </a:solidFill>
                <a:effectLst>
                  <a:outerShdw blurRad="50800" dist="50800" dir="5400000" algn="ctr" rotWithShape="0">
                    <a:schemeClr val="tx1"/>
                  </a:outerShdw>
                </a:effectLst>
                <a:latin typeface="Calibri" pitchFamily="34" charset="0"/>
                <a:cs typeface="Arial" charset="0"/>
              </a:rPr>
              <a:t>Mind</a:t>
            </a:r>
          </a:p>
          <a:p>
            <a:pPr algn="ctr" eaLnBrk="1" hangingPunct="1">
              <a:defRPr/>
            </a:pPr>
            <a:endParaRPr lang="en-US" b="1" dirty="0">
              <a:latin typeface="Calibri" pitchFamily="34" charset="0"/>
              <a:cs typeface="Arial" charset="0"/>
            </a:endParaRPr>
          </a:p>
        </p:txBody>
      </p:sp>
      <p:sp>
        <p:nvSpPr>
          <p:cNvPr id="65" name="Oval 64">
            <a:extLst>
              <a:ext uri="{FF2B5EF4-FFF2-40B4-BE49-F238E27FC236}">
                <a16:creationId xmlns:a16="http://schemas.microsoft.com/office/drawing/2014/main" id="{6735282A-11ED-4E41-A98D-15B646B9B556}"/>
              </a:ext>
            </a:extLst>
          </p:cNvPr>
          <p:cNvSpPr/>
          <p:nvPr/>
        </p:nvSpPr>
        <p:spPr bwMode="auto">
          <a:xfrm>
            <a:off x="7893750" y="1981200"/>
            <a:ext cx="3836286" cy="36997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grpSp>
        <p:nvGrpSpPr>
          <p:cNvPr id="66" name="Group 34">
            <a:extLst>
              <a:ext uri="{FF2B5EF4-FFF2-40B4-BE49-F238E27FC236}">
                <a16:creationId xmlns:a16="http://schemas.microsoft.com/office/drawing/2014/main" id="{97AC6D97-13CE-403A-B073-C50C640B23B7}"/>
              </a:ext>
            </a:extLst>
          </p:cNvPr>
          <p:cNvGrpSpPr>
            <a:grpSpLocks/>
          </p:cNvGrpSpPr>
          <p:nvPr/>
        </p:nvGrpSpPr>
        <p:grpSpPr bwMode="auto">
          <a:xfrm>
            <a:off x="10379797" y="4952949"/>
            <a:ext cx="953915" cy="823734"/>
            <a:chOff x="5249901" y="5839361"/>
            <a:chExt cx="790296" cy="697340"/>
          </a:xfrm>
        </p:grpSpPr>
        <p:pic>
          <p:nvPicPr>
            <p:cNvPr id="67" name="Picture 24">
              <a:extLst>
                <a:ext uri="{FF2B5EF4-FFF2-40B4-BE49-F238E27FC236}">
                  <a16:creationId xmlns:a16="http://schemas.microsoft.com/office/drawing/2014/main" id="{9B35C26A-A663-44A4-8B83-08CCE94E83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839361"/>
              <a:ext cx="762000" cy="69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a:extLst>
                <a:ext uri="{FF2B5EF4-FFF2-40B4-BE49-F238E27FC236}">
                  <a16:creationId xmlns:a16="http://schemas.microsoft.com/office/drawing/2014/main" id="{E11EE527-F30E-4AA8-9707-79E9842B2B8D}"/>
                </a:ext>
              </a:extLst>
            </p:cNvPr>
            <p:cNvSpPr txBox="1"/>
            <p:nvPr/>
          </p:nvSpPr>
          <p:spPr>
            <a:xfrm>
              <a:off x="5249901" y="5933960"/>
              <a:ext cx="790296" cy="312662"/>
            </a:xfrm>
            <a:prstGeom prst="rect">
              <a:avLst/>
            </a:prstGeom>
            <a:noFill/>
          </p:spPr>
          <p:txBody>
            <a:bodyPr wrap="none">
              <a:spAutoFit/>
            </a:bodyPr>
            <a:lstStyle/>
            <a:p>
              <a:pPr eaLnBrk="1" fontAlgn="auto" hangingPunct="1">
                <a:spcBef>
                  <a:spcPts val="0"/>
                </a:spcBef>
                <a:spcAft>
                  <a:spcPts val="0"/>
                </a:spcAft>
                <a:defRPr/>
              </a:pPr>
              <a:r>
                <a:rPr lang="en-US" b="1" dirty="0">
                  <a:latin typeface="Calibri" pitchFamily="34" charset="0"/>
                  <a:cs typeface="+mn-cs"/>
                </a:rPr>
                <a:t>Feelings</a:t>
              </a:r>
            </a:p>
          </p:txBody>
        </p:sp>
      </p:grpSp>
      <p:grpSp>
        <p:nvGrpSpPr>
          <p:cNvPr id="69" name="Group 38">
            <a:extLst>
              <a:ext uri="{FF2B5EF4-FFF2-40B4-BE49-F238E27FC236}">
                <a16:creationId xmlns:a16="http://schemas.microsoft.com/office/drawing/2014/main" id="{148A6735-7F93-41EB-B961-613DA84C15F7}"/>
              </a:ext>
            </a:extLst>
          </p:cNvPr>
          <p:cNvGrpSpPr>
            <a:grpSpLocks/>
          </p:cNvGrpSpPr>
          <p:nvPr/>
        </p:nvGrpSpPr>
        <p:grpSpPr bwMode="auto">
          <a:xfrm>
            <a:off x="7504446" y="3152519"/>
            <a:ext cx="1450756" cy="1271481"/>
            <a:chOff x="2514600" y="4086761"/>
            <a:chExt cx="1310685" cy="1227167"/>
          </a:xfrm>
        </p:grpSpPr>
        <p:pic>
          <p:nvPicPr>
            <p:cNvPr id="70" name="Picture 25">
              <a:extLst>
                <a:ext uri="{FF2B5EF4-FFF2-40B4-BE49-F238E27FC236}">
                  <a16:creationId xmlns:a16="http://schemas.microsoft.com/office/drawing/2014/main" id="{45A39B60-5707-4FEA-B620-69EA691A8D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086761"/>
              <a:ext cx="9970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a:extLst>
                <a:ext uri="{FF2B5EF4-FFF2-40B4-BE49-F238E27FC236}">
                  <a16:creationId xmlns:a16="http://schemas.microsoft.com/office/drawing/2014/main" id="{8B786821-C7E0-46DE-AE81-062B9C8B7FD6}"/>
                </a:ext>
              </a:extLst>
            </p:cNvPr>
            <p:cNvSpPr txBox="1"/>
            <p:nvPr/>
          </p:nvSpPr>
          <p:spPr>
            <a:xfrm>
              <a:off x="2970538" y="4690123"/>
              <a:ext cx="854747" cy="623805"/>
            </a:xfrm>
            <a:prstGeom prst="rect">
              <a:avLst/>
            </a:prstGeom>
            <a:solidFill>
              <a:schemeClr val="bg1"/>
            </a:solidFill>
          </p:spPr>
          <p:txBody>
            <a:bodyPr wrap="none">
              <a:spAutoFit/>
            </a:bodyPr>
            <a:lstStyle/>
            <a:p>
              <a:pPr eaLnBrk="1" fontAlgn="auto" hangingPunct="1">
                <a:spcBef>
                  <a:spcPts val="0"/>
                </a:spcBef>
                <a:spcAft>
                  <a:spcPts val="0"/>
                </a:spcAft>
                <a:defRPr/>
              </a:pPr>
              <a:r>
                <a:rPr lang="en-US" b="1" dirty="0">
                  <a:latin typeface="Calibri" pitchFamily="34" charset="0"/>
                  <a:cs typeface="+mn-cs"/>
                </a:rPr>
                <a:t>Expert </a:t>
              </a:r>
            </a:p>
            <a:p>
              <a:pPr eaLnBrk="1" fontAlgn="auto" hangingPunct="1">
                <a:spcBef>
                  <a:spcPts val="0"/>
                </a:spcBef>
                <a:spcAft>
                  <a:spcPts val="0"/>
                </a:spcAft>
                <a:defRPr/>
              </a:pPr>
              <a:r>
                <a:rPr lang="en-US" b="1" dirty="0">
                  <a:latin typeface="Calibri" pitchFamily="34" charset="0"/>
                  <a:cs typeface="+mn-cs"/>
                </a:rPr>
                <a:t>Opinion</a:t>
              </a:r>
            </a:p>
          </p:txBody>
        </p:sp>
      </p:grpSp>
      <p:grpSp>
        <p:nvGrpSpPr>
          <p:cNvPr id="72" name="Group 39">
            <a:extLst>
              <a:ext uri="{FF2B5EF4-FFF2-40B4-BE49-F238E27FC236}">
                <a16:creationId xmlns:a16="http://schemas.microsoft.com/office/drawing/2014/main" id="{7A4D22D1-FEFD-495D-A9C9-5785F3A5AD9B}"/>
              </a:ext>
            </a:extLst>
          </p:cNvPr>
          <p:cNvGrpSpPr>
            <a:grpSpLocks/>
          </p:cNvGrpSpPr>
          <p:nvPr/>
        </p:nvGrpSpPr>
        <p:grpSpPr bwMode="auto">
          <a:xfrm>
            <a:off x="8243625" y="1858962"/>
            <a:ext cx="1480592" cy="1218975"/>
            <a:chOff x="3025351" y="2548835"/>
            <a:chExt cx="1581886" cy="1348670"/>
          </a:xfrm>
        </p:grpSpPr>
        <p:pic>
          <p:nvPicPr>
            <p:cNvPr id="73" name="Picture 2">
              <a:extLst>
                <a:ext uri="{FF2B5EF4-FFF2-40B4-BE49-F238E27FC236}">
                  <a16:creationId xmlns:a16="http://schemas.microsoft.com/office/drawing/2014/main" id="{EA241122-8E08-4E99-90E5-500053E01A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5351" y="2548835"/>
              <a:ext cx="103904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a:extLst>
                <a:ext uri="{FF2B5EF4-FFF2-40B4-BE49-F238E27FC236}">
                  <a16:creationId xmlns:a16="http://schemas.microsoft.com/office/drawing/2014/main" id="{949E47B6-5034-4CC1-9A32-B06D6913FED0}"/>
                </a:ext>
              </a:extLst>
            </p:cNvPr>
            <p:cNvSpPr txBox="1"/>
            <p:nvPr/>
          </p:nvSpPr>
          <p:spPr>
            <a:xfrm>
              <a:off x="3389459" y="3488877"/>
              <a:ext cx="1217778" cy="408628"/>
            </a:xfrm>
            <a:prstGeom prst="rect">
              <a:avLst/>
            </a:prstGeom>
            <a:noFill/>
          </p:spPr>
          <p:txBody>
            <a:bodyPr wrap="none">
              <a:spAutoFit/>
            </a:bodyPr>
            <a:lstStyle/>
            <a:p>
              <a:pPr eaLnBrk="1" fontAlgn="auto" hangingPunct="1">
                <a:spcBef>
                  <a:spcPts val="0"/>
                </a:spcBef>
                <a:spcAft>
                  <a:spcPts val="0"/>
                </a:spcAft>
                <a:defRPr/>
              </a:pPr>
              <a:r>
                <a:rPr lang="en-US" b="1" dirty="0">
                  <a:latin typeface="Calibri" pitchFamily="34" charset="0"/>
                  <a:cs typeface="+mn-cs"/>
                </a:rPr>
                <a:t>Scriptures</a:t>
              </a:r>
            </a:p>
          </p:txBody>
        </p:sp>
      </p:grpSp>
      <p:grpSp>
        <p:nvGrpSpPr>
          <p:cNvPr id="78" name="Group 41">
            <a:extLst>
              <a:ext uri="{FF2B5EF4-FFF2-40B4-BE49-F238E27FC236}">
                <a16:creationId xmlns:a16="http://schemas.microsoft.com/office/drawing/2014/main" id="{3C60304A-2872-4B47-AC39-0D109530A915}"/>
              </a:ext>
            </a:extLst>
          </p:cNvPr>
          <p:cNvGrpSpPr>
            <a:grpSpLocks/>
          </p:cNvGrpSpPr>
          <p:nvPr/>
        </p:nvGrpSpPr>
        <p:grpSpPr bwMode="auto">
          <a:xfrm>
            <a:off x="11083183" y="3277176"/>
            <a:ext cx="1057275" cy="1184275"/>
            <a:chOff x="5914698" y="4162961"/>
            <a:chExt cx="840413" cy="1066800"/>
          </a:xfrm>
        </p:grpSpPr>
        <p:pic>
          <p:nvPicPr>
            <p:cNvPr id="79" name="Picture 2">
              <a:extLst>
                <a:ext uri="{FF2B5EF4-FFF2-40B4-BE49-F238E27FC236}">
                  <a16:creationId xmlns:a16="http://schemas.microsoft.com/office/drawing/2014/main" id="{06D8742E-36C3-48B1-90CB-EA607EE23D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4698" y="4162961"/>
              <a:ext cx="8404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a:extLst>
                <a:ext uri="{FF2B5EF4-FFF2-40B4-BE49-F238E27FC236}">
                  <a16:creationId xmlns:a16="http://schemas.microsoft.com/office/drawing/2014/main" id="{37B40600-9B03-4824-A890-5389F8F2BCCA}"/>
                </a:ext>
              </a:extLst>
            </p:cNvPr>
            <p:cNvSpPr txBox="1"/>
            <p:nvPr/>
          </p:nvSpPr>
          <p:spPr>
            <a:xfrm>
              <a:off x="6086943" y="4621224"/>
              <a:ext cx="495921" cy="360421"/>
            </a:xfrm>
            <a:prstGeom prst="rect">
              <a:avLst/>
            </a:prstGeom>
            <a:solidFill>
              <a:schemeClr val="bg1"/>
            </a:solidFill>
          </p:spPr>
          <p:txBody>
            <a:bodyPr wrap="none">
              <a:spAutoFit/>
            </a:bodyPr>
            <a:lstStyle/>
            <a:p>
              <a:pPr eaLnBrk="1" fontAlgn="auto" hangingPunct="1">
                <a:spcBef>
                  <a:spcPts val="0"/>
                </a:spcBef>
                <a:spcAft>
                  <a:spcPts val="0"/>
                </a:spcAft>
                <a:defRPr/>
              </a:pPr>
              <a:r>
                <a:rPr lang="en-US" sz="2000" b="1" dirty="0">
                  <a:latin typeface="Calibri" pitchFamily="34" charset="0"/>
                  <a:cs typeface="+mn-cs"/>
                </a:rPr>
                <a:t>God</a:t>
              </a:r>
            </a:p>
          </p:txBody>
        </p:sp>
      </p:grpSp>
      <p:pic>
        <p:nvPicPr>
          <p:cNvPr id="81" name="Picture 2">
            <a:extLst>
              <a:ext uri="{FF2B5EF4-FFF2-40B4-BE49-F238E27FC236}">
                <a16:creationId xmlns:a16="http://schemas.microsoft.com/office/drawing/2014/main" id="{AF6F2846-39AC-4274-AD8B-7C98CB66C1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8013" y="4636813"/>
            <a:ext cx="1896304" cy="11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Arrow Connector 81">
            <a:extLst>
              <a:ext uri="{FF2B5EF4-FFF2-40B4-BE49-F238E27FC236}">
                <a16:creationId xmlns:a16="http://schemas.microsoft.com/office/drawing/2014/main" id="{4D786FC5-3B70-4FD3-98F9-CC9CD52F94BF}"/>
              </a:ext>
            </a:extLst>
          </p:cNvPr>
          <p:cNvCxnSpPr>
            <a:cxnSpLocks/>
          </p:cNvCxnSpPr>
          <p:nvPr/>
        </p:nvCxnSpPr>
        <p:spPr bwMode="auto">
          <a:xfrm>
            <a:off x="1989137" y="3656806"/>
            <a:ext cx="1571999" cy="0"/>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7" name="Text Box 2">
            <a:extLst>
              <a:ext uri="{FF2B5EF4-FFF2-40B4-BE49-F238E27FC236}">
                <a16:creationId xmlns:a16="http://schemas.microsoft.com/office/drawing/2014/main" id="{5085370D-5145-48C3-8C57-35FF91F7EF47}"/>
              </a:ext>
            </a:extLst>
          </p:cNvPr>
          <p:cNvSpPr txBox="1">
            <a:spLocks noChangeArrowheads="1"/>
          </p:cNvSpPr>
          <p:nvPr/>
        </p:nvSpPr>
        <p:spPr bwMode="auto">
          <a:xfrm>
            <a:off x="0" y="115669"/>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FF0000"/>
                </a:solidFill>
              </a:rPr>
              <a:t>FALLACIES: Mixing up </a:t>
            </a:r>
            <a:r>
              <a:rPr lang="en-US" altLang="en-US" sz="3600" dirty="0">
                <a:solidFill>
                  <a:schemeClr val="bg1"/>
                </a:solidFill>
              </a:rPr>
              <a:t>sources of truth with the standard of truth</a:t>
            </a:r>
          </a:p>
        </p:txBody>
      </p:sp>
      <p:sp>
        <p:nvSpPr>
          <p:cNvPr id="91" name="Text Box 2">
            <a:extLst>
              <a:ext uri="{FF2B5EF4-FFF2-40B4-BE49-F238E27FC236}">
                <a16:creationId xmlns:a16="http://schemas.microsoft.com/office/drawing/2014/main" id="{8E2B07A9-15DD-4B08-B6B6-ABCF752B2E26}"/>
              </a:ext>
            </a:extLst>
          </p:cNvPr>
          <p:cNvSpPr txBox="1">
            <a:spLocks noChangeArrowheads="1"/>
          </p:cNvSpPr>
          <p:nvPr/>
        </p:nvSpPr>
        <p:spPr bwMode="auto">
          <a:xfrm>
            <a:off x="2438399" y="6527470"/>
            <a:ext cx="7696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00B050"/>
                </a:solidFill>
              </a:rPr>
              <a:t>D&amp;C 93:24</a:t>
            </a:r>
            <a:r>
              <a:rPr lang="en-US" altLang="en-US" sz="1400" b="1" dirty="0"/>
              <a:t> “And truth is</a:t>
            </a:r>
            <a:r>
              <a:rPr lang="en-US" altLang="en-US" sz="1400" b="1" dirty="0">
                <a:solidFill>
                  <a:srgbClr val="00B050"/>
                </a:solidFill>
              </a:rPr>
              <a:t> knowledge </a:t>
            </a:r>
            <a:r>
              <a:rPr lang="en-US" altLang="en-US" sz="1400" b="1" dirty="0"/>
              <a:t>of things as they are, and as they were, and as they are to come.”</a:t>
            </a:r>
          </a:p>
        </p:txBody>
      </p:sp>
      <p:pic>
        <p:nvPicPr>
          <p:cNvPr id="94" name="Picture 93">
            <a:extLst>
              <a:ext uri="{FF2B5EF4-FFF2-40B4-BE49-F238E27FC236}">
                <a16:creationId xmlns:a16="http://schemas.microsoft.com/office/drawing/2014/main" id="{57A8739D-5890-4375-B608-DB3B85EB6C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841" y="3200400"/>
            <a:ext cx="1169843" cy="974869"/>
          </a:xfrm>
          <a:prstGeom prst="rect">
            <a:avLst/>
          </a:prstGeom>
        </p:spPr>
      </p:pic>
      <p:grpSp>
        <p:nvGrpSpPr>
          <p:cNvPr id="4" name="Group 3">
            <a:extLst>
              <a:ext uri="{FF2B5EF4-FFF2-40B4-BE49-F238E27FC236}">
                <a16:creationId xmlns:a16="http://schemas.microsoft.com/office/drawing/2014/main" id="{40285D09-B207-46FD-A06B-153F53406F2C}"/>
              </a:ext>
            </a:extLst>
          </p:cNvPr>
          <p:cNvGrpSpPr/>
          <p:nvPr/>
        </p:nvGrpSpPr>
        <p:grpSpPr>
          <a:xfrm>
            <a:off x="3584791" y="2445931"/>
            <a:ext cx="1912051" cy="2536114"/>
            <a:chOff x="10279949" y="2525036"/>
            <a:chExt cx="1912051" cy="2536114"/>
          </a:xfrm>
        </p:grpSpPr>
        <p:pic>
          <p:nvPicPr>
            <p:cNvPr id="92" name="Picture 91">
              <a:extLst>
                <a:ext uri="{FF2B5EF4-FFF2-40B4-BE49-F238E27FC236}">
                  <a16:creationId xmlns:a16="http://schemas.microsoft.com/office/drawing/2014/main" id="{49746AD7-A2B1-46EE-A74F-CB86F6DDAF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79949" y="2667000"/>
              <a:ext cx="1912051" cy="2394150"/>
            </a:xfrm>
            <a:prstGeom prst="rect">
              <a:avLst/>
            </a:prstGeom>
          </p:spPr>
        </p:pic>
        <p:sp>
          <p:nvSpPr>
            <p:cNvPr id="95" name="TextBox 23">
              <a:extLst>
                <a:ext uri="{FF2B5EF4-FFF2-40B4-BE49-F238E27FC236}">
                  <a16:creationId xmlns:a16="http://schemas.microsoft.com/office/drawing/2014/main" id="{01D159C8-C8DE-42E4-89BF-9CE7FB8C540F}"/>
                </a:ext>
              </a:extLst>
            </p:cNvPr>
            <p:cNvSpPr txBox="1">
              <a:spLocks noChangeArrowheads="1"/>
            </p:cNvSpPr>
            <p:nvPr/>
          </p:nvSpPr>
          <p:spPr bwMode="auto">
            <a:xfrm>
              <a:off x="10595157" y="2525036"/>
              <a:ext cx="1247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t>Thought</a:t>
              </a:r>
            </a:p>
          </p:txBody>
        </p:sp>
      </p:grpSp>
      <p:grpSp>
        <p:nvGrpSpPr>
          <p:cNvPr id="100" name="Group 99">
            <a:extLst>
              <a:ext uri="{FF2B5EF4-FFF2-40B4-BE49-F238E27FC236}">
                <a16:creationId xmlns:a16="http://schemas.microsoft.com/office/drawing/2014/main" id="{DB0A4A13-B932-4A1B-8FCB-8E9AED26EF1F}"/>
              </a:ext>
            </a:extLst>
          </p:cNvPr>
          <p:cNvGrpSpPr/>
          <p:nvPr/>
        </p:nvGrpSpPr>
        <p:grpSpPr>
          <a:xfrm>
            <a:off x="10557207" y="1796957"/>
            <a:ext cx="1042658" cy="1397331"/>
            <a:chOff x="6854457" y="1796957"/>
            <a:chExt cx="1042658" cy="1397331"/>
          </a:xfrm>
        </p:grpSpPr>
        <p:sp>
          <p:nvSpPr>
            <p:cNvPr id="77" name="TextBox 76">
              <a:extLst>
                <a:ext uri="{FF2B5EF4-FFF2-40B4-BE49-F238E27FC236}">
                  <a16:creationId xmlns:a16="http://schemas.microsoft.com/office/drawing/2014/main" id="{895D8A8D-2A30-436E-8BD7-A8DBF5304A18}"/>
                </a:ext>
              </a:extLst>
            </p:cNvPr>
            <p:cNvSpPr txBox="1"/>
            <p:nvPr/>
          </p:nvSpPr>
          <p:spPr bwMode="auto">
            <a:xfrm>
              <a:off x="6854457" y="2824956"/>
              <a:ext cx="1042658" cy="369332"/>
            </a:xfrm>
            <a:prstGeom prst="rect">
              <a:avLst/>
            </a:prstGeom>
            <a:noFill/>
          </p:spPr>
          <p:txBody>
            <a:bodyPr wrap="none">
              <a:spAutoFit/>
            </a:bodyPr>
            <a:lstStyle/>
            <a:p>
              <a:pPr eaLnBrk="1" fontAlgn="auto" hangingPunct="1">
                <a:spcBef>
                  <a:spcPts val="0"/>
                </a:spcBef>
                <a:spcAft>
                  <a:spcPts val="0"/>
                </a:spcAft>
                <a:defRPr/>
              </a:pPr>
              <a:r>
                <a:rPr lang="en-US" b="1" dirty="0">
                  <a:latin typeface="Calibri" pitchFamily="34" charset="0"/>
                  <a:cs typeface="+mn-cs"/>
                </a:rPr>
                <a:t>Prophets</a:t>
              </a:r>
            </a:p>
          </p:txBody>
        </p:sp>
        <p:pic>
          <p:nvPicPr>
            <p:cNvPr id="99" name="Picture 98">
              <a:extLst>
                <a:ext uri="{FF2B5EF4-FFF2-40B4-BE49-F238E27FC236}">
                  <a16:creationId xmlns:a16="http://schemas.microsoft.com/office/drawing/2014/main" id="{A3BD0056-0184-41D9-B89A-DC1CD57607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03117" y="1796957"/>
              <a:ext cx="905019" cy="1080184"/>
            </a:xfrm>
            <a:prstGeom prst="rect">
              <a:avLst/>
            </a:prstGeom>
          </p:spPr>
        </p:pic>
      </p:grpSp>
      <p:sp>
        <p:nvSpPr>
          <p:cNvPr id="42" name="TextBox 37">
            <a:extLst>
              <a:ext uri="{FF2B5EF4-FFF2-40B4-BE49-F238E27FC236}">
                <a16:creationId xmlns:a16="http://schemas.microsoft.com/office/drawing/2014/main" id="{3DD24D98-B742-43DB-98A8-469E114F54D4}"/>
              </a:ext>
            </a:extLst>
          </p:cNvPr>
          <p:cNvSpPr txBox="1">
            <a:spLocks noChangeArrowheads="1"/>
          </p:cNvSpPr>
          <p:nvPr/>
        </p:nvSpPr>
        <p:spPr bwMode="auto">
          <a:xfrm>
            <a:off x="6356" y="918889"/>
            <a:ext cx="21211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00B050"/>
                </a:solidFill>
              </a:rPr>
              <a:t>TIER 1 STATUS: </a:t>
            </a:r>
          </a:p>
          <a:p>
            <a:pPr algn="ctr" eaLnBrk="1" hangingPunct="1">
              <a:spcBef>
                <a:spcPct val="0"/>
              </a:spcBef>
              <a:buFontTx/>
              <a:buNone/>
            </a:pPr>
            <a:r>
              <a:rPr lang="en-US" altLang="en-US" sz="2400" b="1" dirty="0">
                <a:solidFill>
                  <a:srgbClr val="00B050"/>
                </a:solidFill>
              </a:rPr>
              <a:t>Existence</a:t>
            </a:r>
          </a:p>
        </p:txBody>
      </p:sp>
      <p:sp>
        <p:nvSpPr>
          <p:cNvPr id="43" name="TextBox 37">
            <a:extLst>
              <a:ext uri="{FF2B5EF4-FFF2-40B4-BE49-F238E27FC236}">
                <a16:creationId xmlns:a16="http://schemas.microsoft.com/office/drawing/2014/main" id="{9EE7C7EA-BA88-4A24-8424-24EC655E90E1}"/>
              </a:ext>
            </a:extLst>
          </p:cNvPr>
          <p:cNvSpPr txBox="1">
            <a:spLocks noChangeArrowheads="1"/>
          </p:cNvSpPr>
          <p:nvPr/>
        </p:nvSpPr>
        <p:spPr bwMode="auto">
          <a:xfrm>
            <a:off x="3429000" y="914400"/>
            <a:ext cx="21211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00B050"/>
                </a:solidFill>
              </a:rPr>
              <a:t>TIER 2 STATUS: </a:t>
            </a:r>
          </a:p>
          <a:p>
            <a:pPr algn="ctr" eaLnBrk="1" hangingPunct="1">
              <a:spcBef>
                <a:spcPct val="0"/>
              </a:spcBef>
              <a:buFontTx/>
              <a:buNone/>
            </a:pPr>
            <a:r>
              <a:rPr lang="en-US" altLang="en-US" sz="2400" b="1" dirty="0">
                <a:solidFill>
                  <a:srgbClr val="00B050"/>
                </a:solidFill>
              </a:rPr>
              <a:t>You</a:t>
            </a:r>
          </a:p>
        </p:txBody>
      </p:sp>
      <p:sp>
        <p:nvSpPr>
          <p:cNvPr id="44" name="TextBox 37">
            <a:extLst>
              <a:ext uri="{FF2B5EF4-FFF2-40B4-BE49-F238E27FC236}">
                <a16:creationId xmlns:a16="http://schemas.microsoft.com/office/drawing/2014/main" id="{B33D971B-E1EF-4568-9C5E-14149F67A901}"/>
              </a:ext>
            </a:extLst>
          </p:cNvPr>
          <p:cNvSpPr txBox="1">
            <a:spLocks noChangeArrowheads="1"/>
          </p:cNvSpPr>
          <p:nvPr/>
        </p:nvSpPr>
        <p:spPr bwMode="auto">
          <a:xfrm>
            <a:off x="8851642" y="916489"/>
            <a:ext cx="21211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00B050"/>
                </a:solidFill>
              </a:rPr>
              <a:t>TIER 3 STATUS: </a:t>
            </a:r>
          </a:p>
          <a:p>
            <a:pPr algn="ctr" eaLnBrk="1" hangingPunct="1">
              <a:spcBef>
                <a:spcPct val="0"/>
              </a:spcBef>
              <a:buFontTx/>
              <a:buNone/>
            </a:pPr>
            <a:r>
              <a:rPr lang="en-US" altLang="en-US" sz="2400" b="1" dirty="0">
                <a:solidFill>
                  <a:srgbClr val="00B050"/>
                </a:solidFill>
              </a:rPr>
              <a:t>Sources</a:t>
            </a:r>
          </a:p>
        </p:txBody>
      </p:sp>
      <p:sp>
        <p:nvSpPr>
          <p:cNvPr id="45" name="TextBox 90">
            <a:extLst>
              <a:ext uri="{FF2B5EF4-FFF2-40B4-BE49-F238E27FC236}">
                <a16:creationId xmlns:a16="http://schemas.microsoft.com/office/drawing/2014/main" id="{5C144284-42EE-4357-8D50-BFC9BF1A7C9E}"/>
              </a:ext>
            </a:extLst>
          </p:cNvPr>
          <p:cNvSpPr txBox="1">
            <a:spLocks noChangeArrowheads="1"/>
          </p:cNvSpPr>
          <p:nvPr/>
        </p:nvSpPr>
        <p:spPr bwMode="auto">
          <a:xfrm>
            <a:off x="8891772" y="3165995"/>
            <a:ext cx="20152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Numerous </a:t>
            </a:r>
            <a:r>
              <a:rPr lang="en-US" altLang="en-US" sz="1800" b="1" dirty="0">
                <a:solidFill>
                  <a:srgbClr val="00B050"/>
                </a:solidFill>
              </a:rPr>
              <a:t>VALID</a:t>
            </a:r>
            <a:r>
              <a:rPr lang="en-US" altLang="en-US" sz="1800" b="1" dirty="0"/>
              <a:t> </a:t>
            </a:r>
          </a:p>
          <a:p>
            <a:pPr algn="ctr" eaLnBrk="1" hangingPunct="1">
              <a:spcBef>
                <a:spcPct val="0"/>
              </a:spcBef>
              <a:buFontTx/>
              <a:buNone/>
            </a:pPr>
            <a:r>
              <a:rPr lang="en-US" altLang="en-US" sz="1800" b="1" dirty="0"/>
              <a:t>and </a:t>
            </a:r>
            <a:r>
              <a:rPr lang="en-US" altLang="en-US" sz="1800" b="1" dirty="0">
                <a:solidFill>
                  <a:srgbClr val="FF0000"/>
                </a:solidFill>
              </a:rPr>
              <a:t>INVALID</a:t>
            </a:r>
            <a:r>
              <a:rPr lang="en-US" altLang="en-US" sz="1800" b="1" dirty="0"/>
              <a:t> Sources of Truth</a:t>
            </a:r>
          </a:p>
        </p:txBody>
      </p:sp>
    </p:spTree>
    <p:extLst>
      <p:ext uri="{BB962C8B-B14F-4D97-AF65-F5344CB8AC3E}">
        <p14:creationId xmlns:p14="http://schemas.microsoft.com/office/powerpoint/2010/main" val="91344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16810</TotalTime>
  <Words>2522</Words>
  <Application>Microsoft Office PowerPoint</Application>
  <PresentationFormat>Widescreen</PresentationFormat>
  <Paragraphs>278</Paragraphs>
  <Slides>18</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1222</cp:revision>
  <dcterms:created xsi:type="dcterms:W3CDTF">2010-04-18T05:26:50Z</dcterms:created>
  <dcterms:modified xsi:type="dcterms:W3CDTF">2022-12-28T00:18:08Z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