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899" r:id="rId2"/>
    <p:sldId id="914" r:id="rId3"/>
    <p:sldId id="930" r:id="rId4"/>
    <p:sldId id="932" r:id="rId5"/>
    <p:sldId id="929" r:id="rId6"/>
    <p:sldId id="934" r:id="rId7"/>
    <p:sldId id="935" r:id="rId8"/>
    <p:sldId id="936" r:id="rId9"/>
    <p:sldId id="937" r:id="rId10"/>
    <p:sldId id="939" r:id="rId11"/>
    <p:sldId id="942" r:id="rId12"/>
    <p:sldId id="943" r:id="rId13"/>
    <p:sldId id="938" r:id="rId14"/>
    <p:sldId id="944" r:id="rId15"/>
    <p:sldId id="267"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99"/>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488" autoAdjust="0"/>
  </p:normalViewPr>
  <p:slideViewPr>
    <p:cSldViewPr>
      <p:cViewPr varScale="1">
        <p:scale>
          <a:sx n="111" d="100"/>
          <a:sy n="111" d="100"/>
        </p:scale>
        <p:origin x="342"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3</a:t>
            </a:fld>
            <a:endParaRPr lang="en-US" altLang="en-US"/>
          </a:p>
        </p:txBody>
      </p:sp>
    </p:spTree>
    <p:extLst>
      <p:ext uri="{BB962C8B-B14F-4D97-AF65-F5344CB8AC3E}">
        <p14:creationId xmlns:p14="http://schemas.microsoft.com/office/powerpoint/2010/main" val="166820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4</a:t>
            </a:fld>
            <a:endParaRPr lang="en-US" altLang="en-US"/>
          </a:p>
        </p:txBody>
      </p:sp>
    </p:spTree>
    <p:extLst>
      <p:ext uri="{BB962C8B-B14F-4D97-AF65-F5344CB8AC3E}">
        <p14:creationId xmlns:p14="http://schemas.microsoft.com/office/powerpoint/2010/main" val="361152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328764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378512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14</a:t>
            </a:fld>
            <a:endParaRPr lang="en-US" altLang="en-US"/>
          </a:p>
        </p:txBody>
      </p:sp>
    </p:spTree>
    <p:extLst>
      <p:ext uri="{BB962C8B-B14F-4D97-AF65-F5344CB8AC3E}">
        <p14:creationId xmlns:p14="http://schemas.microsoft.com/office/powerpoint/2010/main" val="79336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10608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Epistemology</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15</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16: Truth Defined</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Epistemology</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7" name="Text Box 3">
            <a:extLst>
              <a:ext uri="{FF2B5EF4-FFF2-40B4-BE49-F238E27FC236}">
                <a16:creationId xmlns:a16="http://schemas.microsoft.com/office/drawing/2014/main" id="{8C0C793F-02CF-402A-B833-012FCA9F4EB1}"/>
              </a:ext>
            </a:extLst>
          </p:cNvPr>
          <p:cNvSpPr txBox="1">
            <a:spLocks noChangeArrowheads="1"/>
          </p:cNvSpPr>
          <p:nvPr/>
        </p:nvSpPr>
        <p:spPr bwMode="auto">
          <a:xfrm>
            <a:off x="304800" y="1258028"/>
            <a:ext cx="1165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Abraham 3:24-25: </a:t>
            </a:r>
            <a:r>
              <a:rPr lang="en-US" altLang="en-US" sz="2400" dirty="0">
                <a:solidFill>
                  <a:schemeClr val="bg1"/>
                </a:solidFill>
              </a:rPr>
              <a:t>“… And we will </a:t>
            </a:r>
            <a:r>
              <a:rPr lang="en-US" altLang="en-US" sz="2400" dirty="0">
                <a:solidFill>
                  <a:srgbClr val="00FF00"/>
                </a:solidFill>
              </a:rPr>
              <a:t>prove</a:t>
            </a:r>
            <a:r>
              <a:rPr lang="en-US" altLang="en-US" sz="2400" dirty="0">
                <a:solidFill>
                  <a:schemeClr val="bg1"/>
                </a:solidFill>
              </a:rPr>
              <a:t> them herewith, to see if they will do all things whatsoever the Lord their God shall command them.”</a:t>
            </a:r>
          </a:p>
        </p:txBody>
      </p:sp>
      <p:sp>
        <p:nvSpPr>
          <p:cNvPr id="8" name="Rectangle 7">
            <a:extLst>
              <a:ext uri="{FF2B5EF4-FFF2-40B4-BE49-F238E27FC236}">
                <a16:creationId xmlns:a16="http://schemas.microsoft.com/office/drawing/2014/main" id="{EBB6EA2B-3255-4B2C-8F28-B8056310429E}"/>
              </a:ext>
            </a:extLst>
          </p:cNvPr>
          <p:cNvSpPr/>
          <p:nvPr/>
        </p:nvSpPr>
        <p:spPr>
          <a:xfrm>
            <a:off x="0" y="7203"/>
            <a:ext cx="12192000" cy="830997"/>
          </a:xfrm>
          <a:prstGeom prst="rect">
            <a:avLst/>
          </a:prstGeom>
        </p:spPr>
        <p:txBody>
          <a:bodyPr wrap="square">
            <a:spAutoFit/>
          </a:bodyPr>
          <a:lstStyle/>
          <a:p>
            <a:pPr algn="ctr" eaLnBrk="1" hangingPunct="1"/>
            <a:r>
              <a:rPr lang="en-US" altLang="en-US" sz="4800" b="1" dirty="0">
                <a:solidFill>
                  <a:srgbClr val="00FF00"/>
                </a:solidFill>
                <a:latin typeface="+mn-lt"/>
              </a:rPr>
              <a:t>THREE TESTS</a:t>
            </a:r>
          </a:p>
        </p:txBody>
      </p:sp>
      <p:sp>
        <p:nvSpPr>
          <p:cNvPr id="9" name="Rectangle 8">
            <a:extLst>
              <a:ext uri="{FF2B5EF4-FFF2-40B4-BE49-F238E27FC236}">
                <a16:creationId xmlns:a16="http://schemas.microsoft.com/office/drawing/2014/main" id="{60179096-F207-42B5-A009-4195C66329BD}"/>
              </a:ext>
            </a:extLst>
          </p:cNvPr>
          <p:cNvSpPr/>
          <p:nvPr/>
        </p:nvSpPr>
        <p:spPr>
          <a:xfrm>
            <a:off x="304800" y="848380"/>
            <a:ext cx="8229600" cy="523220"/>
          </a:xfrm>
          <a:prstGeom prst="rect">
            <a:avLst/>
          </a:prstGeom>
        </p:spPr>
        <p:txBody>
          <a:bodyPr wrap="square">
            <a:spAutoFit/>
          </a:bodyPr>
          <a:lstStyle/>
          <a:p>
            <a:pPr eaLnBrk="1" hangingPunct="1">
              <a:defRPr/>
            </a:pPr>
            <a:r>
              <a:rPr lang="en-US" sz="2800" b="1" dirty="0">
                <a:solidFill>
                  <a:srgbClr val="00FF00"/>
                </a:solidFill>
                <a:latin typeface="+mn-lt"/>
                <a:cs typeface="Arial" charset="0"/>
              </a:rPr>
              <a:t>PRAGMATIC TEST</a:t>
            </a:r>
            <a:endParaRPr lang="en-US" sz="2800" dirty="0">
              <a:solidFill>
                <a:schemeClr val="bg1"/>
              </a:solidFill>
              <a:latin typeface="+mn-lt"/>
              <a:cs typeface="Arial" charset="0"/>
            </a:endParaRPr>
          </a:p>
        </p:txBody>
      </p:sp>
      <p:sp>
        <p:nvSpPr>
          <p:cNvPr id="11" name="Rectangle 10">
            <a:extLst>
              <a:ext uri="{FF2B5EF4-FFF2-40B4-BE49-F238E27FC236}">
                <a16:creationId xmlns:a16="http://schemas.microsoft.com/office/drawing/2014/main" id="{5DB79380-94AD-4DD7-B2E8-45C778823AD6}"/>
              </a:ext>
            </a:extLst>
          </p:cNvPr>
          <p:cNvSpPr/>
          <p:nvPr/>
        </p:nvSpPr>
        <p:spPr>
          <a:xfrm>
            <a:off x="304800" y="2209800"/>
            <a:ext cx="8229600" cy="523220"/>
          </a:xfrm>
          <a:prstGeom prst="rect">
            <a:avLst/>
          </a:prstGeom>
        </p:spPr>
        <p:txBody>
          <a:bodyPr wrap="square">
            <a:spAutoFit/>
          </a:bodyPr>
          <a:lstStyle/>
          <a:p>
            <a:pPr eaLnBrk="1" hangingPunct="1">
              <a:defRPr/>
            </a:pPr>
            <a:r>
              <a:rPr lang="en-US" sz="2800" b="1" dirty="0">
                <a:solidFill>
                  <a:srgbClr val="00FF00"/>
                </a:solidFill>
                <a:latin typeface="+mn-lt"/>
                <a:cs typeface="Arial" charset="0"/>
              </a:rPr>
              <a:t>COHERENCE TEST</a:t>
            </a:r>
            <a:endParaRPr lang="en-US" sz="2800" dirty="0">
              <a:solidFill>
                <a:schemeClr val="bg1"/>
              </a:solidFill>
              <a:latin typeface="+mn-lt"/>
              <a:cs typeface="Arial" charset="0"/>
            </a:endParaRPr>
          </a:p>
        </p:txBody>
      </p:sp>
      <p:sp>
        <p:nvSpPr>
          <p:cNvPr id="12" name="Text Box 3">
            <a:extLst>
              <a:ext uri="{FF2B5EF4-FFF2-40B4-BE49-F238E27FC236}">
                <a16:creationId xmlns:a16="http://schemas.microsoft.com/office/drawing/2014/main" id="{2BD7A731-1E9F-472F-82DE-AE3DC9E3F274}"/>
              </a:ext>
            </a:extLst>
          </p:cNvPr>
          <p:cNvSpPr txBox="1">
            <a:spLocks noChangeArrowheads="1"/>
          </p:cNvSpPr>
          <p:nvPr/>
        </p:nvSpPr>
        <p:spPr bwMode="auto">
          <a:xfrm>
            <a:off x="304800" y="2636831"/>
            <a:ext cx="1165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Mortimer J. Adler: </a:t>
            </a:r>
            <a:r>
              <a:rPr lang="en-US" altLang="en-US" sz="2400" dirty="0">
                <a:solidFill>
                  <a:schemeClr val="bg1"/>
                </a:solidFill>
              </a:rPr>
              <a:t>“The test of coherence is governed by the principle of </a:t>
            </a:r>
            <a:r>
              <a:rPr lang="en-US" altLang="en-US" sz="2400" dirty="0">
                <a:solidFill>
                  <a:srgbClr val="FF0000"/>
                </a:solidFill>
              </a:rPr>
              <a:t>incompatibility</a:t>
            </a:r>
            <a:r>
              <a:rPr lang="en-US" altLang="en-US" sz="2400" dirty="0">
                <a:solidFill>
                  <a:schemeClr val="bg1"/>
                </a:solidFill>
              </a:rPr>
              <a:t>. If the human mind is confronted with an incompatibility between its prior judgments and a new judgment, it must seek intrinsic coherence or compatibility by </a:t>
            </a:r>
            <a:r>
              <a:rPr lang="en-US" altLang="en-US" sz="2400" dirty="0">
                <a:solidFill>
                  <a:srgbClr val="FFFF00"/>
                </a:solidFill>
              </a:rPr>
              <a:t>choosing between its earlier judgments and the new one</a:t>
            </a:r>
            <a:r>
              <a:rPr lang="en-US" altLang="en-US" sz="2400" dirty="0">
                <a:solidFill>
                  <a:schemeClr val="bg1"/>
                </a:solidFill>
              </a:rPr>
              <a:t>.  </a:t>
            </a:r>
            <a:r>
              <a:rPr lang="en-US" altLang="en-US" sz="1400" dirty="0">
                <a:solidFill>
                  <a:schemeClr val="bg1"/>
                </a:solidFill>
              </a:rPr>
              <a:t>(Truth in Religion, p. 23-24; 32; Adler’s Philosophical Dict. p. 192)</a:t>
            </a:r>
          </a:p>
        </p:txBody>
      </p:sp>
      <p:sp>
        <p:nvSpPr>
          <p:cNvPr id="13" name="Rectangle 12">
            <a:extLst>
              <a:ext uri="{FF2B5EF4-FFF2-40B4-BE49-F238E27FC236}">
                <a16:creationId xmlns:a16="http://schemas.microsoft.com/office/drawing/2014/main" id="{112772D0-2DB3-4080-BAE8-FF9D1ACB2A6A}"/>
              </a:ext>
            </a:extLst>
          </p:cNvPr>
          <p:cNvSpPr/>
          <p:nvPr/>
        </p:nvSpPr>
        <p:spPr>
          <a:xfrm>
            <a:off x="304800" y="4343400"/>
            <a:ext cx="8229600" cy="523220"/>
          </a:xfrm>
          <a:prstGeom prst="rect">
            <a:avLst/>
          </a:prstGeom>
        </p:spPr>
        <p:txBody>
          <a:bodyPr wrap="square">
            <a:spAutoFit/>
          </a:bodyPr>
          <a:lstStyle/>
          <a:p>
            <a:pPr eaLnBrk="1" hangingPunct="1">
              <a:defRPr/>
            </a:pPr>
            <a:r>
              <a:rPr lang="en-US" sz="2800" b="1" dirty="0">
                <a:solidFill>
                  <a:srgbClr val="00FF00"/>
                </a:solidFill>
                <a:latin typeface="+mn-lt"/>
                <a:cs typeface="Arial" charset="0"/>
              </a:rPr>
              <a:t>REVELATORY TEST</a:t>
            </a:r>
            <a:endParaRPr lang="en-US" sz="2800" dirty="0">
              <a:solidFill>
                <a:schemeClr val="bg1"/>
              </a:solidFill>
              <a:latin typeface="+mn-lt"/>
              <a:cs typeface="Arial" charset="0"/>
            </a:endParaRPr>
          </a:p>
        </p:txBody>
      </p:sp>
      <p:sp>
        <p:nvSpPr>
          <p:cNvPr id="14" name="Text Box 2">
            <a:extLst>
              <a:ext uri="{FF2B5EF4-FFF2-40B4-BE49-F238E27FC236}">
                <a16:creationId xmlns:a16="http://schemas.microsoft.com/office/drawing/2014/main" id="{C8CDD1EF-9D3E-425C-A722-068E9F43C65E}"/>
              </a:ext>
            </a:extLst>
          </p:cNvPr>
          <p:cNvSpPr txBox="1">
            <a:spLocks noChangeArrowheads="1"/>
          </p:cNvSpPr>
          <p:nvPr/>
        </p:nvSpPr>
        <p:spPr bwMode="auto">
          <a:xfrm>
            <a:off x="304800" y="4779944"/>
            <a:ext cx="1165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D&amp;C 9:7-8 (see also Moroni’s Promise): </a:t>
            </a:r>
            <a:r>
              <a:rPr lang="en-US" altLang="en-US" sz="2400" dirty="0">
                <a:solidFill>
                  <a:schemeClr val="bg1"/>
                </a:solidFill>
              </a:rPr>
              <a:t>“Behold, you have </a:t>
            </a:r>
            <a:r>
              <a:rPr lang="en-US" altLang="en-US" sz="2400" dirty="0">
                <a:solidFill>
                  <a:srgbClr val="FF0000"/>
                </a:solidFill>
              </a:rPr>
              <a:t>not understood</a:t>
            </a:r>
            <a:r>
              <a:rPr lang="en-US" altLang="en-US" sz="2400" dirty="0">
                <a:solidFill>
                  <a:schemeClr val="bg1"/>
                </a:solidFill>
              </a:rPr>
              <a:t>; you have supposed that I would give it unto you, when you took </a:t>
            </a:r>
            <a:r>
              <a:rPr lang="en-US" altLang="en-US" sz="2400" dirty="0">
                <a:solidFill>
                  <a:srgbClr val="FF0000"/>
                </a:solidFill>
              </a:rPr>
              <a:t>no thought </a:t>
            </a:r>
            <a:r>
              <a:rPr lang="en-US" altLang="en-US" sz="2400" dirty="0">
                <a:solidFill>
                  <a:schemeClr val="bg1"/>
                </a:solidFill>
              </a:rPr>
              <a:t>save it was to ask me. But, behold, I say unto you, that you </a:t>
            </a:r>
            <a:r>
              <a:rPr lang="en-US" altLang="en-US" sz="2400" dirty="0">
                <a:solidFill>
                  <a:srgbClr val="00FF00"/>
                </a:solidFill>
              </a:rPr>
              <a:t>must study it out in your mind</a:t>
            </a:r>
            <a:r>
              <a:rPr lang="en-US" altLang="en-US" sz="2400" dirty="0">
                <a:solidFill>
                  <a:schemeClr val="bg1"/>
                </a:solidFill>
              </a:rPr>
              <a:t>; </a:t>
            </a:r>
            <a:r>
              <a:rPr lang="en-US" altLang="en-US" sz="2400" dirty="0">
                <a:solidFill>
                  <a:srgbClr val="FFFF00"/>
                </a:solidFill>
              </a:rPr>
              <a:t>then</a:t>
            </a:r>
            <a:r>
              <a:rPr lang="en-US" altLang="en-US" sz="2400" dirty="0">
                <a:solidFill>
                  <a:schemeClr val="bg1"/>
                </a:solidFill>
              </a:rPr>
              <a:t> you must ask me if it be right, and if it is right I will cause that your </a:t>
            </a:r>
            <a:r>
              <a:rPr lang="en-US" altLang="en-US" sz="2400" dirty="0">
                <a:solidFill>
                  <a:srgbClr val="00FF00"/>
                </a:solidFill>
              </a:rPr>
              <a:t>bosom shall burn within you</a:t>
            </a:r>
            <a:r>
              <a:rPr lang="en-US" altLang="en-US" sz="2400" dirty="0">
                <a:solidFill>
                  <a:schemeClr val="bg1"/>
                </a:solidFill>
              </a:rPr>
              <a:t>; therefore, you shall feel that it is right.</a:t>
            </a:r>
          </a:p>
        </p:txBody>
      </p:sp>
    </p:spTree>
    <p:extLst>
      <p:ext uri="{BB962C8B-B14F-4D97-AF65-F5344CB8AC3E}">
        <p14:creationId xmlns:p14="http://schemas.microsoft.com/office/powerpoint/2010/main" val="153282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6" name="Rectangle 5">
            <a:extLst>
              <a:ext uri="{FF2B5EF4-FFF2-40B4-BE49-F238E27FC236}">
                <a16:creationId xmlns:a16="http://schemas.microsoft.com/office/drawing/2014/main" id="{C62699D5-FAFC-49AB-8011-0F02237B11B9}"/>
              </a:ext>
            </a:extLst>
          </p:cNvPr>
          <p:cNvSpPr/>
          <p:nvPr/>
        </p:nvSpPr>
        <p:spPr>
          <a:xfrm>
            <a:off x="0" y="7203"/>
            <a:ext cx="12192000" cy="830997"/>
          </a:xfrm>
          <a:prstGeom prst="rect">
            <a:avLst/>
          </a:prstGeom>
        </p:spPr>
        <p:txBody>
          <a:bodyPr wrap="square">
            <a:spAutoFit/>
          </a:bodyPr>
          <a:lstStyle/>
          <a:p>
            <a:pPr algn="ctr" eaLnBrk="1" hangingPunct="1"/>
            <a:r>
              <a:rPr lang="en-US" altLang="en-US" sz="4800" b="1" dirty="0">
                <a:solidFill>
                  <a:srgbClr val="00FF00"/>
                </a:solidFill>
                <a:latin typeface="+mn-lt"/>
              </a:rPr>
              <a:t>ZEROING IN ON TRUTH</a:t>
            </a:r>
          </a:p>
        </p:txBody>
      </p:sp>
      <p:sp>
        <p:nvSpPr>
          <p:cNvPr id="16" name="Oval 2">
            <a:extLst>
              <a:ext uri="{FF2B5EF4-FFF2-40B4-BE49-F238E27FC236}">
                <a16:creationId xmlns:a16="http://schemas.microsoft.com/office/drawing/2014/main" id="{EF7E351A-D981-4CCC-87F6-4B9FC9F0C524}"/>
              </a:ext>
            </a:extLst>
          </p:cNvPr>
          <p:cNvSpPr>
            <a:spLocks noChangeArrowheads="1"/>
          </p:cNvSpPr>
          <p:nvPr/>
        </p:nvSpPr>
        <p:spPr bwMode="auto">
          <a:xfrm>
            <a:off x="6705600" y="1447800"/>
            <a:ext cx="5181600" cy="5181600"/>
          </a:xfrm>
          <a:prstGeom prst="ellipse">
            <a:avLst/>
          </a:prstGeom>
          <a:solidFill>
            <a:schemeClr val="bg1"/>
          </a:solidFill>
          <a:ln w="762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17" name="Text Box 3">
            <a:extLst>
              <a:ext uri="{FF2B5EF4-FFF2-40B4-BE49-F238E27FC236}">
                <a16:creationId xmlns:a16="http://schemas.microsoft.com/office/drawing/2014/main" id="{11D82C75-CDAB-424B-A5A8-9B5D186CAC4B}"/>
              </a:ext>
            </a:extLst>
          </p:cNvPr>
          <p:cNvSpPr txBox="1">
            <a:spLocks noChangeArrowheads="1"/>
          </p:cNvSpPr>
          <p:nvPr/>
        </p:nvSpPr>
        <p:spPr bwMode="auto">
          <a:xfrm rot="-5400000">
            <a:off x="6475415" y="3886199"/>
            <a:ext cx="5257800" cy="38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 COHERENCE                                            TEST OF TRUTH</a:t>
            </a:r>
          </a:p>
        </p:txBody>
      </p:sp>
      <p:sp>
        <p:nvSpPr>
          <p:cNvPr id="18" name="Line 5">
            <a:extLst>
              <a:ext uri="{FF2B5EF4-FFF2-40B4-BE49-F238E27FC236}">
                <a16:creationId xmlns:a16="http://schemas.microsoft.com/office/drawing/2014/main" id="{66C7F31B-987A-462B-950F-B9967D66C050}"/>
              </a:ext>
            </a:extLst>
          </p:cNvPr>
          <p:cNvSpPr>
            <a:spLocks noChangeShapeType="1"/>
          </p:cNvSpPr>
          <p:nvPr/>
        </p:nvSpPr>
        <p:spPr bwMode="auto">
          <a:xfrm>
            <a:off x="9296400" y="1550988"/>
            <a:ext cx="0" cy="4953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
            <a:extLst>
              <a:ext uri="{FF2B5EF4-FFF2-40B4-BE49-F238E27FC236}">
                <a16:creationId xmlns:a16="http://schemas.microsoft.com/office/drawing/2014/main" id="{49990F19-EAA3-4F51-980E-D9FC32F7EC4E}"/>
              </a:ext>
            </a:extLst>
          </p:cNvPr>
          <p:cNvSpPr>
            <a:spLocks noChangeShapeType="1"/>
          </p:cNvSpPr>
          <p:nvPr/>
        </p:nvSpPr>
        <p:spPr bwMode="auto">
          <a:xfrm>
            <a:off x="6781800" y="4114800"/>
            <a:ext cx="5029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10">
            <a:extLst>
              <a:ext uri="{FF2B5EF4-FFF2-40B4-BE49-F238E27FC236}">
                <a16:creationId xmlns:a16="http://schemas.microsoft.com/office/drawing/2014/main" id="{9D14E190-2632-471A-8F47-2B77086AF4E8}"/>
              </a:ext>
            </a:extLst>
          </p:cNvPr>
          <p:cNvSpPr txBox="1">
            <a:spLocks noChangeArrowheads="1"/>
          </p:cNvSpPr>
          <p:nvPr/>
        </p:nvSpPr>
        <p:spPr bwMode="auto">
          <a:xfrm>
            <a:off x="6745966" y="3657600"/>
            <a:ext cx="518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PRAGMATIC                                             TEST OF TRUTH</a:t>
            </a:r>
          </a:p>
        </p:txBody>
      </p:sp>
      <p:sp>
        <p:nvSpPr>
          <p:cNvPr id="21" name="Text Box 8">
            <a:extLst>
              <a:ext uri="{FF2B5EF4-FFF2-40B4-BE49-F238E27FC236}">
                <a16:creationId xmlns:a16="http://schemas.microsoft.com/office/drawing/2014/main" id="{D93E3CBA-00C5-45E8-A1B1-FC59525380E4}"/>
              </a:ext>
            </a:extLst>
          </p:cNvPr>
          <p:cNvSpPr txBox="1">
            <a:spLocks noChangeArrowheads="1"/>
          </p:cNvSpPr>
          <p:nvPr/>
        </p:nvSpPr>
        <p:spPr bwMode="auto">
          <a:xfrm>
            <a:off x="304799" y="1078488"/>
            <a:ext cx="6018213" cy="707886"/>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4000" dirty="0">
                <a:solidFill>
                  <a:srgbClr val="FFFF00"/>
                </a:solidFill>
                <a:effectLst>
                  <a:outerShdw blurRad="38100" dist="38100" dir="2700000" algn="tl">
                    <a:srgbClr val="000000"/>
                  </a:outerShdw>
                </a:effectLst>
                <a:latin typeface="Calibri" pitchFamily="34" charset="0"/>
              </a:rPr>
              <a:t>Does it work in reality? </a:t>
            </a:r>
          </a:p>
        </p:txBody>
      </p:sp>
      <p:sp>
        <p:nvSpPr>
          <p:cNvPr id="23" name="Text Box 8">
            <a:extLst>
              <a:ext uri="{FF2B5EF4-FFF2-40B4-BE49-F238E27FC236}">
                <a16:creationId xmlns:a16="http://schemas.microsoft.com/office/drawing/2014/main" id="{E57955FB-2AF4-40EF-824D-F502972C5AE7}"/>
              </a:ext>
            </a:extLst>
          </p:cNvPr>
          <p:cNvSpPr txBox="1">
            <a:spLocks noChangeArrowheads="1"/>
          </p:cNvSpPr>
          <p:nvPr/>
        </p:nvSpPr>
        <p:spPr bwMode="auto">
          <a:xfrm>
            <a:off x="305593" y="1601708"/>
            <a:ext cx="6704805" cy="707886"/>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4000" dirty="0">
                <a:solidFill>
                  <a:srgbClr val="FFFF00"/>
                </a:solidFill>
                <a:effectLst>
                  <a:outerShdw blurRad="38100" dist="38100" dir="2700000" algn="tl">
                    <a:srgbClr val="000000"/>
                  </a:outerShdw>
                </a:effectLst>
                <a:latin typeface="Calibri" pitchFamily="34" charset="0"/>
              </a:rPr>
              <a:t>Does it cohere philosophically? </a:t>
            </a:r>
          </a:p>
        </p:txBody>
      </p:sp>
    </p:spTree>
    <p:extLst>
      <p:ext uri="{BB962C8B-B14F-4D97-AF65-F5344CB8AC3E}">
        <p14:creationId xmlns:p14="http://schemas.microsoft.com/office/powerpoint/2010/main" val="13175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6" name="Rectangle 5">
            <a:extLst>
              <a:ext uri="{FF2B5EF4-FFF2-40B4-BE49-F238E27FC236}">
                <a16:creationId xmlns:a16="http://schemas.microsoft.com/office/drawing/2014/main" id="{C62699D5-FAFC-49AB-8011-0F02237B11B9}"/>
              </a:ext>
            </a:extLst>
          </p:cNvPr>
          <p:cNvSpPr/>
          <p:nvPr/>
        </p:nvSpPr>
        <p:spPr>
          <a:xfrm>
            <a:off x="0" y="7203"/>
            <a:ext cx="12192000" cy="830997"/>
          </a:xfrm>
          <a:prstGeom prst="rect">
            <a:avLst/>
          </a:prstGeom>
        </p:spPr>
        <p:txBody>
          <a:bodyPr wrap="square">
            <a:spAutoFit/>
          </a:bodyPr>
          <a:lstStyle/>
          <a:p>
            <a:pPr algn="ctr" eaLnBrk="1" hangingPunct="1"/>
            <a:r>
              <a:rPr lang="en-US" altLang="en-US" sz="4800" b="1" dirty="0">
                <a:solidFill>
                  <a:srgbClr val="00FF00"/>
                </a:solidFill>
                <a:latin typeface="+mn-lt"/>
              </a:rPr>
              <a:t>ZEROING IN ON TRUTH</a:t>
            </a:r>
          </a:p>
        </p:txBody>
      </p:sp>
      <p:sp>
        <p:nvSpPr>
          <p:cNvPr id="16" name="Oval 2">
            <a:extLst>
              <a:ext uri="{FF2B5EF4-FFF2-40B4-BE49-F238E27FC236}">
                <a16:creationId xmlns:a16="http://schemas.microsoft.com/office/drawing/2014/main" id="{EF7E351A-D981-4CCC-87F6-4B9FC9F0C524}"/>
              </a:ext>
            </a:extLst>
          </p:cNvPr>
          <p:cNvSpPr>
            <a:spLocks noChangeArrowheads="1"/>
          </p:cNvSpPr>
          <p:nvPr/>
        </p:nvSpPr>
        <p:spPr bwMode="auto">
          <a:xfrm>
            <a:off x="6705600" y="1447800"/>
            <a:ext cx="5181600" cy="5181600"/>
          </a:xfrm>
          <a:prstGeom prst="ellipse">
            <a:avLst/>
          </a:prstGeom>
          <a:solidFill>
            <a:srgbClr val="66FF99"/>
          </a:solidFill>
          <a:ln w="762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21" name="Text Box 8">
            <a:extLst>
              <a:ext uri="{FF2B5EF4-FFF2-40B4-BE49-F238E27FC236}">
                <a16:creationId xmlns:a16="http://schemas.microsoft.com/office/drawing/2014/main" id="{D93E3CBA-00C5-45E8-A1B1-FC59525380E4}"/>
              </a:ext>
            </a:extLst>
          </p:cNvPr>
          <p:cNvSpPr txBox="1">
            <a:spLocks noChangeArrowheads="1"/>
          </p:cNvSpPr>
          <p:nvPr/>
        </p:nvSpPr>
        <p:spPr bwMode="auto">
          <a:xfrm>
            <a:off x="304799" y="1078488"/>
            <a:ext cx="6018213" cy="707886"/>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4000" dirty="0">
                <a:solidFill>
                  <a:srgbClr val="FFFF00"/>
                </a:solidFill>
                <a:effectLst>
                  <a:outerShdw blurRad="38100" dist="38100" dir="2700000" algn="tl">
                    <a:srgbClr val="000000"/>
                  </a:outerShdw>
                </a:effectLst>
                <a:latin typeface="Calibri" pitchFamily="34" charset="0"/>
              </a:rPr>
              <a:t>Does it work in reality? </a:t>
            </a:r>
          </a:p>
        </p:txBody>
      </p:sp>
      <p:sp>
        <p:nvSpPr>
          <p:cNvPr id="23" name="Text Box 8">
            <a:extLst>
              <a:ext uri="{FF2B5EF4-FFF2-40B4-BE49-F238E27FC236}">
                <a16:creationId xmlns:a16="http://schemas.microsoft.com/office/drawing/2014/main" id="{E57955FB-2AF4-40EF-824D-F502972C5AE7}"/>
              </a:ext>
            </a:extLst>
          </p:cNvPr>
          <p:cNvSpPr txBox="1">
            <a:spLocks noChangeArrowheads="1"/>
          </p:cNvSpPr>
          <p:nvPr/>
        </p:nvSpPr>
        <p:spPr bwMode="auto">
          <a:xfrm>
            <a:off x="305593" y="1601708"/>
            <a:ext cx="6704805" cy="707886"/>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4000" dirty="0">
                <a:solidFill>
                  <a:srgbClr val="FFFF00"/>
                </a:solidFill>
                <a:effectLst>
                  <a:outerShdw blurRad="38100" dist="38100" dir="2700000" algn="tl">
                    <a:srgbClr val="000000"/>
                  </a:outerShdw>
                </a:effectLst>
                <a:latin typeface="Calibri" pitchFamily="34" charset="0"/>
              </a:rPr>
              <a:t>Does it cohere philosophically? </a:t>
            </a:r>
          </a:p>
        </p:txBody>
      </p:sp>
      <p:sp>
        <p:nvSpPr>
          <p:cNvPr id="25" name="Text Box 8">
            <a:extLst>
              <a:ext uri="{FF2B5EF4-FFF2-40B4-BE49-F238E27FC236}">
                <a16:creationId xmlns:a16="http://schemas.microsoft.com/office/drawing/2014/main" id="{34779B88-BFB1-4275-BE63-93DBB82AFAD8}"/>
              </a:ext>
            </a:extLst>
          </p:cNvPr>
          <p:cNvSpPr txBox="1">
            <a:spLocks noChangeArrowheads="1"/>
          </p:cNvSpPr>
          <p:nvPr/>
        </p:nvSpPr>
        <p:spPr bwMode="auto">
          <a:xfrm>
            <a:off x="319880" y="2150368"/>
            <a:ext cx="6704805" cy="707886"/>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4000" dirty="0">
                <a:solidFill>
                  <a:srgbClr val="FFFF00"/>
                </a:solidFill>
                <a:effectLst>
                  <a:outerShdw blurRad="38100" dist="38100" dir="2700000" algn="tl">
                    <a:srgbClr val="000000"/>
                  </a:outerShdw>
                </a:effectLst>
                <a:latin typeface="Calibri" pitchFamily="34" charset="0"/>
              </a:rPr>
              <a:t>Does the spirit confirm it? </a:t>
            </a:r>
          </a:p>
        </p:txBody>
      </p:sp>
      <p:sp>
        <p:nvSpPr>
          <p:cNvPr id="13" name="Text Box 8">
            <a:extLst>
              <a:ext uri="{FF2B5EF4-FFF2-40B4-BE49-F238E27FC236}">
                <a16:creationId xmlns:a16="http://schemas.microsoft.com/office/drawing/2014/main" id="{004D17F3-DAC7-4C4C-BE37-983B499FB334}"/>
              </a:ext>
            </a:extLst>
          </p:cNvPr>
          <p:cNvSpPr txBox="1">
            <a:spLocks noChangeArrowheads="1"/>
          </p:cNvSpPr>
          <p:nvPr/>
        </p:nvSpPr>
        <p:spPr bwMode="auto">
          <a:xfrm>
            <a:off x="267388" y="4409907"/>
            <a:ext cx="6704805" cy="1323439"/>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4000" dirty="0">
                <a:solidFill>
                  <a:srgbClr val="FFFF00"/>
                </a:solidFill>
                <a:effectLst>
                  <a:outerShdw blurRad="38100" dist="38100" dir="2700000" algn="tl">
                    <a:srgbClr val="000000"/>
                  </a:outerShdw>
                </a:effectLst>
                <a:latin typeface="Calibri" pitchFamily="34" charset="0"/>
              </a:rPr>
              <a:t>Does your knowledge CORRESPOND with existence? </a:t>
            </a:r>
          </a:p>
        </p:txBody>
      </p:sp>
      <p:pic>
        <p:nvPicPr>
          <p:cNvPr id="14" name="Picture 2">
            <a:extLst>
              <a:ext uri="{FF2B5EF4-FFF2-40B4-BE49-F238E27FC236}">
                <a16:creationId xmlns:a16="http://schemas.microsoft.com/office/drawing/2014/main" id="{AA072B45-89F1-47E3-A30E-BAF87608EE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6525" y="27940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11D82C75-CDAB-424B-A5A8-9B5D186CAC4B}"/>
              </a:ext>
            </a:extLst>
          </p:cNvPr>
          <p:cNvSpPr txBox="1">
            <a:spLocks noChangeArrowheads="1"/>
          </p:cNvSpPr>
          <p:nvPr/>
        </p:nvSpPr>
        <p:spPr bwMode="auto">
          <a:xfrm rot="-5400000">
            <a:off x="6469065" y="3892033"/>
            <a:ext cx="525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 COHERENCE                                             TEST OF TRUTH </a:t>
            </a:r>
          </a:p>
        </p:txBody>
      </p:sp>
      <p:sp>
        <p:nvSpPr>
          <p:cNvPr id="18" name="Line 5">
            <a:extLst>
              <a:ext uri="{FF2B5EF4-FFF2-40B4-BE49-F238E27FC236}">
                <a16:creationId xmlns:a16="http://schemas.microsoft.com/office/drawing/2014/main" id="{66C7F31B-987A-462B-950F-B9967D66C050}"/>
              </a:ext>
            </a:extLst>
          </p:cNvPr>
          <p:cNvSpPr>
            <a:spLocks noChangeShapeType="1"/>
          </p:cNvSpPr>
          <p:nvPr/>
        </p:nvSpPr>
        <p:spPr bwMode="auto">
          <a:xfrm>
            <a:off x="9296400" y="1550988"/>
            <a:ext cx="0" cy="49530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
            <a:extLst>
              <a:ext uri="{FF2B5EF4-FFF2-40B4-BE49-F238E27FC236}">
                <a16:creationId xmlns:a16="http://schemas.microsoft.com/office/drawing/2014/main" id="{49990F19-EAA3-4F51-980E-D9FC32F7EC4E}"/>
              </a:ext>
            </a:extLst>
          </p:cNvPr>
          <p:cNvSpPr>
            <a:spLocks noChangeShapeType="1"/>
          </p:cNvSpPr>
          <p:nvPr/>
        </p:nvSpPr>
        <p:spPr bwMode="auto">
          <a:xfrm>
            <a:off x="6781800" y="4114800"/>
            <a:ext cx="50292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10">
            <a:extLst>
              <a:ext uri="{FF2B5EF4-FFF2-40B4-BE49-F238E27FC236}">
                <a16:creationId xmlns:a16="http://schemas.microsoft.com/office/drawing/2014/main" id="{9D14E190-2632-471A-8F47-2B77086AF4E8}"/>
              </a:ext>
            </a:extLst>
          </p:cNvPr>
          <p:cNvSpPr txBox="1">
            <a:spLocks noChangeArrowheads="1"/>
          </p:cNvSpPr>
          <p:nvPr/>
        </p:nvSpPr>
        <p:spPr bwMode="auto">
          <a:xfrm>
            <a:off x="6781800" y="3657600"/>
            <a:ext cx="5145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PRAGMATIC                                            TEST OF TRUTH</a:t>
            </a:r>
          </a:p>
        </p:txBody>
      </p:sp>
    </p:spTree>
    <p:extLst>
      <p:ext uri="{BB962C8B-B14F-4D97-AF65-F5344CB8AC3E}">
        <p14:creationId xmlns:p14="http://schemas.microsoft.com/office/powerpoint/2010/main" val="39627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grpSp>
        <p:nvGrpSpPr>
          <p:cNvPr id="9" name="Group 11">
            <a:extLst>
              <a:ext uri="{FF2B5EF4-FFF2-40B4-BE49-F238E27FC236}">
                <a16:creationId xmlns:a16="http://schemas.microsoft.com/office/drawing/2014/main" id="{3C882C61-60A6-4039-BFB2-CA8ACB459E71}"/>
              </a:ext>
            </a:extLst>
          </p:cNvPr>
          <p:cNvGrpSpPr>
            <a:grpSpLocks/>
          </p:cNvGrpSpPr>
          <p:nvPr/>
        </p:nvGrpSpPr>
        <p:grpSpPr bwMode="auto">
          <a:xfrm>
            <a:off x="83587" y="297062"/>
            <a:ext cx="12024826" cy="2286002"/>
            <a:chOff x="663783" y="1127759"/>
            <a:chExt cx="10821574" cy="2057401"/>
          </a:xfrm>
        </p:grpSpPr>
        <p:pic>
          <p:nvPicPr>
            <p:cNvPr id="11" name="Picture 23" descr="Door - Front 1">
              <a:extLst>
                <a:ext uri="{FF2B5EF4-FFF2-40B4-BE49-F238E27FC236}">
                  <a16:creationId xmlns:a16="http://schemas.microsoft.com/office/drawing/2014/main" id="{1704F2D6-6CFD-46DE-8742-396685066F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83" y="1127760"/>
              <a:ext cx="117280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descr="Door - Front 1">
              <a:extLst>
                <a:ext uri="{FF2B5EF4-FFF2-40B4-BE49-F238E27FC236}">
                  <a16:creationId xmlns:a16="http://schemas.microsoft.com/office/drawing/2014/main" id="{4AA7ED70-7F78-4655-8CFD-D5A30B2A8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2550" y="1127759"/>
              <a:ext cx="117280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2CCD835C-3EEC-4086-AC56-10B5F74BD250}"/>
              </a:ext>
            </a:extLst>
          </p:cNvPr>
          <p:cNvSpPr txBox="1">
            <a:spLocks noChangeArrowheads="1"/>
          </p:cNvSpPr>
          <p:nvPr/>
        </p:nvSpPr>
        <p:spPr bwMode="auto">
          <a:xfrm>
            <a:off x="0" y="3515380"/>
            <a:ext cx="6477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Works of God = </a:t>
            </a:r>
            <a:r>
              <a:rPr lang="en-US" altLang="en-US" sz="2800" b="1" dirty="0">
                <a:solidFill>
                  <a:srgbClr val="00FF00"/>
                </a:solidFill>
              </a:rPr>
              <a:t>OBSERVATION</a:t>
            </a:r>
            <a:endParaRPr lang="en-US" altLang="en-US" sz="2800" dirty="0">
              <a:solidFill>
                <a:schemeClr val="bg1"/>
              </a:solidFill>
            </a:endParaRPr>
          </a:p>
        </p:txBody>
      </p:sp>
      <p:sp>
        <p:nvSpPr>
          <p:cNvPr id="14" name="TextBox 13">
            <a:extLst>
              <a:ext uri="{FF2B5EF4-FFF2-40B4-BE49-F238E27FC236}">
                <a16:creationId xmlns:a16="http://schemas.microsoft.com/office/drawing/2014/main" id="{3D7AD499-4427-4C22-A51A-0579AECCA3D3}"/>
              </a:ext>
            </a:extLst>
          </p:cNvPr>
          <p:cNvSpPr txBox="1">
            <a:spLocks noChangeArrowheads="1"/>
          </p:cNvSpPr>
          <p:nvPr/>
        </p:nvSpPr>
        <p:spPr bwMode="auto">
          <a:xfrm>
            <a:off x="6553200" y="3515380"/>
            <a:ext cx="5786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Word of God = </a:t>
            </a:r>
            <a:r>
              <a:rPr lang="en-US" altLang="en-US" sz="2800" b="1" dirty="0">
                <a:solidFill>
                  <a:srgbClr val="00FF00"/>
                </a:solidFill>
              </a:rPr>
              <a:t>REVELATION</a:t>
            </a:r>
            <a:endParaRPr lang="en-US" altLang="en-US" sz="2800" dirty="0">
              <a:solidFill>
                <a:schemeClr val="bg1"/>
              </a:solidFill>
            </a:endParaRPr>
          </a:p>
        </p:txBody>
      </p:sp>
      <p:sp>
        <p:nvSpPr>
          <p:cNvPr id="16" name="Text Box 3">
            <a:extLst>
              <a:ext uri="{FF2B5EF4-FFF2-40B4-BE49-F238E27FC236}">
                <a16:creationId xmlns:a16="http://schemas.microsoft.com/office/drawing/2014/main" id="{CD3E2B1F-5B3F-47D6-8FC4-7DE3272EF8EF}"/>
              </a:ext>
            </a:extLst>
          </p:cNvPr>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00FF00"/>
                </a:solidFill>
              </a:rPr>
              <a:t>Two Doors to the Temple of Truth</a:t>
            </a:r>
          </a:p>
        </p:txBody>
      </p:sp>
      <p:sp>
        <p:nvSpPr>
          <p:cNvPr id="17" name="Text Box 4">
            <a:extLst>
              <a:ext uri="{FF2B5EF4-FFF2-40B4-BE49-F238E27FC236}">
                <a16:creationId xmlns:a16="http://schemas.microsoft.com/office/drawing/2014/main" id="{0F2DA5B4-EC30-4247-B661-398093100527}"/>
              </a:ext>
            </a:extLst>
          </p:cNvPr>
          <p:cNvSpPr txBox="1">
            <a:spLocks noChangeArrowheads="1"/>
          </p:cNvSpPr>
          <p:nvPr/>
        </p:nvSpPr>
        <p:spPr bwMode="auto">
          <a:xfrm>
            <a:off x="1502374" y="890587"/>
            <a:ext cx="925122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dirty="0">
                <a:solidFill>
                  <a:srgbClr val="00FF00"/>
                </a:solidFill>
              </a:rPr>
              <a:t>Elder George G. Bywater: </a:t>
            </a:r>
            <a:r>
              <a:rPr lang="en-US" altLang="en-US" sz="2200" dirty="0">
                <a:solidFill>
                  <a:schemeClr val="bg1"/>
                </a:solidFill>
              </a:rPr>
              <a:t>“We may say, the </a:t>
            </a:r>
            <a:r>
              <a:rPr lang="en-US" altLang="en-US" sz="2200" dirty="0">
                <a:solidFill>
                  <a:srgbClr val="00FF00"/>
                </a:solidFill>
              </a:rPr>
              <a:t>works of God </a:t>
            </a:r>
            <a:r>
              <a:rPr lang="en-US" altLang="en-US" sz="2200" dirty="0">
                <a:solidFill>
                  <a:schemeClr val="bg1"/>
                </a:solidFill>
              </a:rPr>
              <a:t>and the </a:t>
            </a:r>
            <a:r>
              <a:rPr lang="en-US" altLang="en-US" sz="2200" dirty="0">
                <a:solidFill>
                  <a:srgbClr val="00FF00"/>
                </a:solidFill>
              </a:rPr>
              <a:t>word of God </a:t>
            </a:r>
            <a:r>
              <a:rPr lang="en-US" altLang="en-US" sz="2200" dirty="0">
                <a:solidFill>
                  <a:schemeClr val="bg1"/>
                </a:solidFill>
              </a:rPr>
              <a:t>both constitute the avenues of human information, and that whoever ignores the one deprives himself of much of the benefits which flow from accepting the other; that there are </a:t>
            </a:r>
            <a:r>
              <a:rPr lang="en-US" altLang="en-US" sz="2200" dirty="0">
                <a:solidFill>
                  <a:srgbClr val="00FF00"/>
                </a:solidFill>
              </a:rPr>
              <a:t>two</a:t>
            </a:r>
            <a:r>
              <a:rPr lang="en-US" altLang="en-US" sz="2200" dirty="0">
                <a:solidFill>
                  <a:schemeClr val="bg1"/>
                </a:solidFill>
              </a:rPr>
              <a:t> </a:t>
            </a:r>
            <a:r>
              <a:rPr lang="en-US" altLang="en-US" sz="2200" dirty="0">
                <a:solidFill>
                  <a:srgbClr val="00FF00"/>
                </a:solidFill>
              </a:rPr>
              <a:t>doors</a:t>
            </a:r>
            <a:r>
              <a:rPr lang="en-US" altLang="en-US" sz="2200" dirty="0">
                <a:solidFill>
                  <a:schemeClr val="bg1"/>
                </a:solidFill>
              </a:rPr>
              <a:t> </a:t>
            </a:r>
            <a:r>
              <a:rPr lang="en-US" altLang="en-US" sz="2200" dirty="0">
                <a:solidFill>
                  <a:srgbClr val="00FF00"/>
                </a:solidFill>
              </a:rPr>
              <a:t>which open to the temple of truth</a:t>
            </a:r>
            <a:r>
              <a:rPr lang="en-US" altLang="en-US" sz="2200" dirty="0">
                <a:solidFill>
                  <a:schemeClr val="bg1"/>
                </a:solidFill>
              </a:rPr>
              <a:t>, and they are both indispensably necessary to engage man’s full capacity and to endow him with the principles of knowledge, and with the purposes of his being here upon the earth, together with his origin and final destiny.” </a:t>
            </a:r>
            <a:r>
              <a:rPr lang="en-US" altLang="en-US" sz="1400" dirty="0">
                <a:solidFill>
                  <a:schemeClr val="bg1"/>
                </a:solidFill>
              </a:rPr>
              <a:t>(JD 23:146)</a:t>
            </a:r>
          </a:p>
        </p:txBody>
      </p:sp>
      <p:sp>
        <p:nvSpPr>
          <p:cNvPr id="18" name="Rectangle 17">
            <a:extLst>
              <a:ext uri="{FF2B5EF4-FFF2-40B4-BE49-F238E27FC236}">
                <a16:creationId xmlns:a16="http://schemas.microsoft.com/office/drawing/2014/main" id="{2AEDDA9C-B6D8-4834-A41B-F64900A00CE2}"/>
              </a:ext>
            </a:extLst>
          </p:cNvPr>
          <p:cNvSpPr>
            <a:spLocks noChangeArrowheads="1"/>
          </p:cNvSpPr>
          <p:nvPr/>
        </p:nvSpPr>
        <p:spPr bwMode="auto">
          <a:xfrm>
            <a:off x="10753601" y="2544366"/>
            <a:ext cx="13437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00FF00"/>
                </a:solidFill>
              </a:rPr>
              <a:t>Religion</a:t>
            </a:r>
          </a:p>
        </p:txBody>
      </p:sp>
      <p:sp>
        <p:nvSpPr>
          <p:cNvPr id="19" name="Rectangle 18">
            <a:extLst>
              <a:ext uri="{FF2B5EF4-FFF2-40B4-BE49-F238E27FC236}">
                <a16:creationId xmlns:a16="http://schemas.microsoft.com/office/drawing/2014/main" id="{775F4259-3A33-4463-ADF7-B6C97CABE443}"/>
              </a:ext>
            </a:extLst>
          </p:cNvPr>
          <p:cNvSpPr>
            <a:spLocks noChangeArrowheads="1"/>
          </p:cNvSpPr>
          <p:nvPr/>
        </p:nvSpPr>
        <p:spPr bwMode="auto">
          <a:xfrm>
            <a:off x="94633" y="2467006"/>
            <a:ext cx="1281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00FF00"/>
                </a:solidFill>
              </a:rPr>
              <a:t>Science</a:t>
            </a:r>
          </a:p>
        </p:txBody>
      </p:sp>
      <p:sp>
        <p:nvSpPr>
          <p:cNvPr id="20" name="Text Box 3">
            <a:extLst>
              <a:ext uri="{FF2B5EF4-FFF2-40B4-BE49-F238E27FC236}">
                <a16:creationId xmlns:a16="http://schemas.microsoft.com/office/drawing/2014/main" id="{1E4DACDB-7170-48F0-BC43-491F08BB5765}"/>
              </a:ext>
            </a:extLst>
          </p:cNvPr>
          <p:cNvSpPr txBox="1">
            <a:spLocks noChangeArrowheads="1"/>
          </p:cNvSpPr>
          <p:nvPr/>
        </p:nvSpPr>
        <p:spPr bwMode="auto">
          <a:xfrm>
            <a:off x="94633" y="4362271"/>
            <a:ext cx="120027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President Brigham Young: </a:t>
            </a:r>
            <a:r>
              <a:rPr lang="en-US" altLang="en-US" sz="2400" dirty="0">
                <a:solidFill>
                  <a:schemeClr val="bg1"/>
                </a:solidFill>
              </a:rPr>
              <a:t>“The idea that the religion of Christ is one thing, and science is another, is a </a:t>
            </a:r>
            <a:r>
              <a:rPr lang="en-US" altLang="en-US" sz="2400" dirty="0">
                <a:solidFill>
                  <a:srgbClr val="FF0000"/>
                </a:solidFill>
              </a:rPr>
              <a:t>mistaken</a:t>
            </a:r>
            <a:r>
              <a:rPr lang="en-US" altLang="en-US" sz="2400" dirty="0">
                <a:solidFill>
                  <a:schemeClr val="bg1"/>
                </a:solidFill>
              </a:rPr>
              <a:t> idea, for there is no </a:t>
            </a:r>
            <a:r>
              <a:rPr lang="en-US" altLang="en-US" sz="2400" dirty="0">
                <a:solidFill>
                  <a:srgbClr val="00FF00"/>
                </a:solidFill>
              </a:rPr>
              <a:t>true religion </a:t>
            </a:r>
            <a:r>
              <a:rPr lang="en-US" altLang="en-US" sz="2400" dirty="0">
                <a:solidFill>
                  <a:schemeClr val="bg1"/>
                </a:solidFill>
              </a:rPr>
              <a:t>without </a:t>
            </a:r>
            <a:r>
              <a:rPr lang="en-US" altLang="en-US" sz="2400" dirty="0">
                <a:solidFill>
                  <a:srgbClr val="00FF00"/>
                </a:solidFill>
              </a:rPr>
              <a:t>true science</a:t>
            </a:r>
            <a:r>
              <a:rPr lang="en-US" altLang="en-US" sz="2400" dirty="0">
                <a:solidFill>
                  <a:schemeClr val="bg1"/>
                </a:solidFill>
              </a:rPr>
              <a:t>, and consequently there is no true science without true religion.” </a:t>
            </a:r>
            <a:r>
              <a:rPr lang="en-US" altLang="en-US" sz="1400" dirty="0">
                <a:solidFill>
                  <a:schemeClr val="bg1"/>
                </a:solidFill>
              </a:rPr>
              <a:t>(JD 17:52)</a:t>
            </a:r>
          </a:p>
        </p:txBody>
      </p:sp>
      <p:sp>
        <p:nvSpPr>
          <p:cNvPr id="21" name="Text Box 3">
            <a:extLst>
              <a:ext uri="{FF2B5EF4-FFF2-40B4-BE49-F238E27FC236}">
                <a16:creationId xmlns:a16="http://schemas.microsoft.com/office/drawing/2014/main" id="{A5CB1411-F184-4204-AEBC-275988F66E76}"/>
              </a:ext>
            </a:extLst>
          </p:cNvPr>
          <p:cNvSpPr txBox="1">
            <a:spLocks noChangeArrowheads="1"/>
          </p:cNvSpPr>
          <p:nvPr/>
        </p:nvSpPr>
        <p:spPr bwMode="auto">
          <a:xfrm>
            <a:off x="94632" y="5638800"/>
            <a:ext cx="12002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Elder Russel M. Nelson: </a:t>
            </a:r>
            <a:r>
              <a:rPr lang="en-US" altLang="en-US" sz="2400" dirty="0">
                <a:solidFill>
                  <a:schemeClr val="bg1"/>
                </a:solidFill>
              </a:rPr>
              <a:t>“In the Church, we embrace all truth, whether it comes from the </a:t>
            </a:r>
            <a:r>
              <a:rPr lang="en-US" altLang="en-US" sz="2400" dirty="0">
                <a:solidFill>
                  <a:srgbClr val="00FF00"/>
                </a:solidFill>
              </a:rPr>
              <a:t>scientific laboratory </a:t>
            </a:r>
            <a:r>
              <a:rPr lang="en-US" altLang="en-US" sz="2400" dirty="0">
                <a:solidFill>
                  <a:schemeClr val="bg1"/>
                </a:solidFill>
              </a:rPr>
              <a:t>or from the </a:t>
            </a:r>
            <a:r>
              <a:rPr lang="en-US" altLang="en-US" sz="2400" dirty="0">
                <a:solidFill>
                  <a:srgbClr val="00FF00"/>
                </a:solidFill>
              </a:rPr>
              <a:t>revealed word </a:t>
            </a:r>
            <a:r>
              <a:rPr lang="en-US" altLang="en-US" sz="2400" dirty="0">
                <a:solidFill>
                  <a:schemeClr val="bg1"/>
                </a:solidFill>
              </a:rPr>
              <a:t>of the Lord." </a:t>
            </a:r>
            <a:r>
              <a:rPr lang="en-US" altLang="en-US" sz="1400" dirty="0">
                <a:solidFill>
                  <a:schemeClr val="bg1"/>
                </a:solidFill>
              </a:rPr>
              <a:t>(Twitter National March for Science April 22, 2017)</a:t>
            </a:r>
          </a:p>
        </p:txBody>
      </p:sp>
    </p:spTree>
    <p:extLst>
      <p:ext uri="{BB962C8B-B14F-4D97-AF65-F5344CB8AC3E}">
        <p14:creationId xmlns:p14="http://schemas.microsoft.com/office/powerpoint/2010/main" val="422870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cxnSp>
        <p:nvCxnSpPr>
          <p:cNvPr id="9" name="Straight Connector 8">
            <a:extLst>
              <a:ext uri="{FF2B5EF4-FFF2-40B4-BE49-F238E27FC236}">
                <a16:creationId xmlns:a16="http://schemas.microsoft.com/office/drawing/2014/main" id="{1FE2CDA9-91A8-404F-9FAD-40277C38DD32}"/>
              </a:ext>
            </a:extLst>
          </p:cNvPr>
          <p:cNvCxnSpPr>
            <a:cxnSpLocks/>
          </p:cNvCxnSpPr>
          <p:nvPr/>
        </p:nvCxnSpPr>
        <p:spPr>
          <a:xfrm>
            <a:off x="6096000" y="85130"/>
            <a:ext cx="7154" cy="243840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 name="Text Box 2">
            <a:extLst>
              <a:ext uri="{FF2B5EF4-FFF2-40B4-BE49-F238E27FC236}">
                <a16:creationId xmlns:a16="http://schemas.microsoft.com/office/drawing/2014/main" id="{93BAA6E4-EB64-44D1-B8F9-EFC7D9C0D525}"/>
              </a:ext>
            </a:extLst>
          </p:cNvPr>
          <p:cNvSpPr txBox="1">
            <a:spLocks noChangeArrowheads="1"/>
          </p:cNvSpPr>
          <p:nvPr/>
        </p:nvSpPr>
        <p:spPr bwMode="auto">
          <a:xfrm>
            <a:off x="6265586" y="0"/>
            <a:ext cx="42419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Truth of Speech</a:t>
            </a:r>
          </a:p>
          <a:p>
            <a:pPr algn="ctr" eaLnBrk="1" hangingPunct="1">
              <a:spcBef>
                <a:spcPct val="0"/>
              </a:spcBef>
              <a:buFontTx/>
              <a:buNone/>
            </a:pPr>
            <a:r>
              <a:rPr lang="en-US" altLang="en-US" sz="1800" dirty="0">
                <a:solidFill>
                  <a:srgbClr val="FFFF00"/>
                </a:solidFill>
              </a:rPr>
              <a:t>Outward Communication</a:t>
            </a:r>
          </a:p>
        </p:txBody>
      </p:sp>
      <p:sp>
        <p:nvSpPr>
          <p:cNvPr id="12" name="Text Box 2">
            <a:extLst>
              <a:ext uri="{FF2B5EF4-FFF2-40B4-BE49-F238E27FC236}">
                <a16:creationId xmlns:a16="http://schemas.microsoft.com/office/drawing/2014/main" id="{61071400-13C7-4045-AD02-4B37337FCC89}"/>
              </a:ext>
            </a:extLst>
          </p:cNvPr>
          <p:cNvSpPr txBox="1">
            <a:spLocks noChangeArrowheads="1"/>
          </p:cNvSpPr>
          <p:nvPr/>
        </p:nvSpPr>
        <p:spPr bwMode="auto">
          <a:xfrm>
            <a:off x="1581849" y="0"/>
            <a:ext cx="33337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FF00"/>
                </a:solidFill>
              </a:rPr>
              <a:t>Truth of Thought</a:t>
            </a:r>
          </a:p>
          <a:p>
            <a:pPr algn="ctr" eaLnBrk="1" hangingPunct="1">
              <a:spcBef>
                <a:spcPct val="0"/>
              </a:spcBef>
              <a:buFontTx/>
              <a:buNone/>
            </a:pPr>
            <a:r>
              <a:rPr lang="en-US" altLang="en-US" sz="1800" dirty="0">
                <a:solidFill>
                  <a:srgbClr val="FFFF00"/>
                </a:solidFill>
              </a:rPr>
              <a:t>Inward Understanding</a:t>
            </a:r>
          </a:p>
        </p:txBody>
      </p:sp>
      <p:cxnSp>
        <p:nvCxnSpPr>
          <p:cNvPr id="13" name="Straight Connector 12">
            <a:extLst>
              <a:ext uri="{FF2B5EF4-FFF2-40B4-BE49-F238E27FC236}">
                <a16:creationId xmlns:a16="http://schemas.microsoft.com/office/drawing/2014/main" id="{C07698FC-1CCD-4B69-B8C6-403BCD523F1F}"/>
              </a:ext>
            </a:extLst>
          </p:cNvPr>
          <p:cNvCxnSpPr>
            <a:cxnSpLocks/>
          </p:cNvCxnSpPr>
          <p:nvPr/>
        </p:nvCxnSpPr>
        <p:spPr>
          <a:xfrm>
            <a:off x="1143000" y="923330"/>
            <a:ext cx="94663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285EAF-E1FE-491D-A753-72A2DD23FB3D}"/>
              </a:ext>
            </a:extLst>
          </p:cNvPr>
          <p:cNvSpPr txBox="1"/>
          <p:nvPr/>
        </p:nvSpPr>
        <p:spPr>
          <a:xfrm>
            <a:off x="6123807" y="959823"/>
            <a:ext cx="4405144" cy="954107"/>
          </a:xfrm>
          <a:prstGeom prst="rect">
            <a:avLst/>
          </a:prstGeom>
          <a:noFill/>
        </p:spPr>
        <p:txBody>
          <a:bodyPr wrap="square">
            <a:spAutoFit/>
          </a:bodyPr>
          <a:lstStyle/>
          <a:p>
            <a:pPr algn="ctr" eaLnBrk="1" hangingPunct="1">
              <a:defRPr/>
            </a:pPr>
            <a:r>
              <a:rPr lang="en-US" sz="2800" dirty="0">
                <a:solidFill>
                  <a:srgbClr val="00FF00"/>
                </a:solidFill>
                <a:latin typeface="+mn-lt"/>
              </a:rPr>
              <a:t>Speaking the Truth </a:t>
            </a:r>
            <a:r>
              <a:rPr lang="en-US" sz="2400" dirty="0">
                <a:solidFill>
                  <a:schemeClr val="bg1"/>
                </a:solidFill>
                <a:latin typeface="+mn-lt"/>
              </a:rPr>
              <a:t>vs</a:t>
            </a:r>
          </a:p>
          <a:p>
            <a:pPr algn="ctr" eaLnBrk="1" hangingPunct="1">
              <a:defRPr/>
            </a:pPr>
            <a:r>
              <a:rPr lang="en-US" sz="2800" dirty="0">
                <a:solidFill>
                  <a:srgbClr val="FF0000"/>
                </a:solidFill>
                <a:latin typeface="+mn-lt"/>
              </a:rPr>
              <a:t>Telling a Lie</a:t>
            </a:r>
          </a:p>
        </p:txBody>
      </p:sp>
      <p:sp>
        <p:nvSpPr>
          <p:cNvPr id="15" name="TextBox 14">
            <a:extLst>
              <a:ext uri="{FF2B5EF4-FFF2-40B4-BE49-F238E27FC236}">
                <a16:creationId xmlns:a16="http://schemas.microsoft.com/office/drawing/2014/main" id="{AB66E771-0945-4609-A974-8640872FFEE1}"/>
              </a:ext>
            </a:extLst>
          </p:cNvPr>
          <p:cNvSpPr txBox="1"/>
          <p:nvPr/>
        </p:nvSpPr>
        <p:spPr>
          <a:xfrm>
            <a:off x="1153341" y="959823"/>
            <a:ext cx="4914852" cy="954107"/>
          </a:xfrm>
          <a:prstGeom prst="rect">
            <a:avLst/>
          </a:prstGeom>
          <a:noFill/>
        </p:spPr>
        <p:txBody>
          <a:bodyPr wrap="square">
            <a:spAutoFit/>
          </a:bodyPr>
          <a:lstStyle/>
          <a:p>
            <a:pPr algn="ctr" eaLnBrk="1" hangingPunct="1">
              <a:defRPr/>
            </a:pPr>
            <a:r>
              <a:rPr lang="en-US" sz="2800" dirty="0">
                <a:solidFill>
                  <a:srgbClr val="00FF00"/>
                </a:solidFill>
                <a:latin typeface="+mn-lt"/>
              </a:rPr>
              <a:t>Knowing the Truth </a:t>
            </a:r>
            <a:r>
              <a:rPr lang="en-US" sz="2400" dirty="0">
                <a:solidFill>
                  <a:schemeClr val="bg1"/>
                </a:solidFill>
                <a:latin typeface="+mn-lt"/>
              </a:rPr>
              <a:t>vs</a:t>
            </a:r>
          </a:p>
          <a:p>
            <a:pPr algn="ctr" eaLnBrk="1" hangingPunct="1">
              <a:defRPr/>
            </a:pPr>
            <a:r>
              <a:rPr lang="en-US" sz="2800" dirty="0">
                <a:solidFill>
                  <a:srgbClr val="FF0000"/>
                </a:solidFill>
                <a:latin typeface="+mn-lt"/>
              </a:rPr>
              <a:t>Believing something False</a:t>
            </a:r>
          </a:p>
        </p:txBody>
      </p:sp>
      <p:sp>
        <p:nvSpPr>
          <p:cNvPr id="16" name="TextBox 15">
            <a:extLst>
              <a:ext uri="{FF2B5EF4-FFF2-40B4-BE49-F238E27FC236}">
                <a16:creationId xmlns:a16="http://schemas.microsoft.com/office/drawing/2014/main" id="{79B2AC81-3019-4AD7-BD73-A2372670305F}"/>
              </a:ext>
            </a:extLst>
          </p:cNvPr>
          <p:cNvSpPr txBox="1"/>
          <p:nvPr/>
        </p:nvSpPr>
        <p:spPr>
          <a:xfrm>
            <a:off x="1616679" y="4703614"/>
            <a:ext cx="7802944" cy="400110"/>
          </a:xfrm>
          <a:prstGeom prst="rect">
            <a:avLst/>
          </a:prstGeom>
          <a:noFill/>
        </p:spPr>
        <p:txBody>
          <a:bodyPr wrap="square">
            <a:spAutoFit/>
          </a:bodyPr>
          <a:lstStyle/>
          <a:p>
            <a:pPr eaLnBrk="1" hangingPunct="1">
              <a:defRPr/>
            </a:pPr>
            <a:r>
              <a:rPr lang="en-US" sz="2000" dirty="0">
                <a:solidFill>
                  <a:srgbClr val="FFFF00"/>
                </a:solidFill>
                <a:latin typeface="+mn-lt"/>
              </a:rPr>
              <a:t>Do you have to </a:t>
            </a:r>
            <a:r>
              <a:rPr lang="en-US" sz="2000" u="sng" dirty="0">
                <a:solidFill>
                  <a:srgbClr val="FFFF00"/>
                </a:solidFill>
                <a:latin typeface="+mn-lt"/>
              </a:rPr>
              <a:t>know</a:t>
            </a:r>
            <a:r>
              <a:rPr lang="en-US" sz="2000" dirty="0">
                <a:solidFill>
                  <a:srgbClr val="FFFF00"/>
                </a:solidFill>
                <a:latin typeface="+mn-lt"/>
              </a:rPr>
              <a:t> the truth in order to </a:t>
            </a:r>
            <a:r>
              <a:rPr lang="en-US" sz="2000" u="sng" dirty="0">
                <a:solidFill>
                  <a:srgbClr val="FFFF00"/>
                </a:solidFill>
                <a:latin typeface="+mn-lt"/>
              </a:rPr>
              <a:t>say</a:t>
            </a:r>
            <a:r>
              <a:rPr lang="en-US" sz="2000" dirty="0">
                <a:solidFill>
                  <a:srgbClr val="FF0000"/>
                </a:solidFill>
                <a:latin typeface="+mn-lt"/>
              </a:rPr>
              <a:t> a Lie</a:t>
            </a:r>
            <a:r>
              <a:rPr lang="en-US" sz="2000" dirty="0">
                <a:solidFill>
                  <a:srgbClr val="FFFF00"/>
                </a:solidFill>
                <a:latin typeface="+mn-lt"/>
              </a:rPr>
              <a:t>?</a:t>
            </a:r>
          </a:p>
        </p:txBody>
      </p:sp>
      <p:sp>
        <p:nvSpPr>
          <p:cNvPr id="17" name="TextBox 16">
            <a:extLst>
              <a:ext uri="{FF2B5EF4-FFF2-40B4-BE49-F238E27FC236}">
                <a16:creationId xmlns:a16="http://schemas.microsoft.com/office/drawing/2014/main" id="{3D0F1C9E-94F5-4E56-A44F-A11DF47DDE6B}"/>
              </a:ext>
            </a:extLst>
          </p:cNvPr>
          <p:cNvSpPr txBox="1"/>
          <p:nvPr/>
        </p:nvSpPr>
        <p:spPr>
          <a:xfrm>
            <a:off x="6253244" y="1910129"/>
            <a:ext cx="4412298" cy="369332"/>
          </a:xfrm>
          <a:prstGeom prst="rect">
            <a:avLst/>
          </a:prstGeom>
          <a:noFill/>
        </p:spPr>
        <p:txBody>
          <a:bodyPr wrap="none">
            <a:spAutoFit/>
          </a:bodyPr>
          <a:lstStyle/>
          <a:p>
            <a:pPr algn="ctr" eaLnBrk="1" hangingPunct="1">
              <a:defRPr/>
            </a:pPr>
            <a:r>
              <a:rPr lang="en-US" b="1" dirty="0">
                <a:solidFill>
                  <a:schemeClr val="bg1"/>
                </a:solidFill>
                <a:uFill>
                  <a:solidFill>
                    <a:srgbClr val="00FF00"/>
                  </a:solidFill>
                </a:uFill>
                <a:latin typeface="+mn-lt"/>
              </a:rPr>
              <a:t>Ethical</a:t>
            </a:r>
            <a:r>
              <a:rPr lang="en-US" b="1" dirty="0">
                <a:solidFill>
                  <a:schemeClr val="bg1"/>
                </a:solidFill>
                <a:latin typeface="+mn-lt"/>
              </a:rPr>
              <a:t> Issues: Honesty, Dishonesty, Integrity</a:t>
            </a:r>
          </a:p>
        </p:txBody>
      </p:sp>
      <p:sp>
        <p:nvSpPr>
          <p:cNvPr id="18" name="TextBox 17">
            <a:extLst>
              <a:ext uri="{FF2B5EF4-FFF2-40B4-BE49-F238E27FC236}">
                <a16:creationId xmlns:a16="http://schemas.microsoft.com/office/drawing/2014/main" id="{D68AD837-C581-4D39-9B55-4F173DDF4C1D}"/>
              </a:ext>
            </a:extLst>
          </p:cNvPr>
          <p:cNvSpPr txBox="1">
            <a:spLocks noChangeArrowheads="1"/>
          </p:cNvSpPr>
          <p:nvPr/>
        </p:nvSpPr>
        <p:spPr bwMode="auto">
          <a:xfrm>
            <a:off x="1032413" y="1881664"/>
            <a:ext cx="5075877" cy="369332"/>
          </a:xfrm>
          <a:prstGeom prst="rect">
            <a:avLst/>
          </a:prstGeom>
          <a:noFill/>
          <a:ln w="9525">
            <a:noFill/>
            <a:miter lim="800000"/>
            <a:headEnd/>
            <a:tailEnd/>
          </a:ln>
        </p:spPr>
        <p:txBody>
          <a:bodyPr wrap="none">
            <a:spAutoFit/>
          </a:bodyPr>
          <a:lstStyle/>
          <a:p>
            <a:pPr algn="ctr" eaLnBrk="1" hangingPunct="1">
              <a:defRPr/>
            </a:pPr>
            <a:r>
              <a:rPr lang="en-US" b="1" dirty="0">
                <a:solidFill>
                  <a:schemeClr val="bg1"/>
                </a:solidFill>
                <a:uFill>
                  <a:solidFill>
                    <a:srgbClr val="00FF00"/>
                  </a:solidFill>
                </a:uFill>
                <a:latin typeface="Calibri" pitchFamily="34" charset="0"/>
                <a:cs typeface="Arial" charset="0"/>
              </a:rPr>
              <a:t>Epistemological </a:t>
            </a:r>
            <a:r>
              <a:rPr lang="en-US" b="1" dirty="0">
                <a:solidFill>
                  <a:schemeClr val="bg1"/>
                </a:solidFill>
                <a:latin typeface="Calibri" pitchFamily="34" charset="0"/>
                <a:cs typeface="Arial" charset="0"/>
              </a:rPr>
              <a:t>Issues: Knowing, Believing, Proving</a:t>
            </a:r>
          </a:p>
        </p:txBody>
      </p:sp>
      <p:sp>
        <p:nvSpPr>
          <p:cNvPr id="19" name="TextBox 18">
            <a:extLst>
              <a:ext uri="{FF2B5EF4-FFF2-40B4-BE49-F238E27FC236}">
                <a16:creationId xmlns:a16="http://schemas.microsoft.com/office/drawing/2014/main" id="{35A58F84-B658-42C9-A655-8B6213912E18}"/>
              </a:ext>
            </a:extLst>
          </p:cNvPr>
          <p:cNvSpPr txBox="1"/>
          <p:nvPr/>
        </p:nvSpPr>
        <p:spPr>
          <a:xfrm>
            <a:off x="6283838" y="2154198"/>
            <a:ext cx="4391316" cy="369332"/>
          </a:xfrm>
          <a:prstGeom prst="rect">
            <a:avLst/>
          </a:prstGeom>
          <a:noFill/>
        </p:spPr>
        <p:txBody>
          <a:bodyPr wrap="square">
            <a:spAutoFit/>
          </a:bodyPr>
          <a:lstStyle/>
          <a:p>
            <a:pPr eaLnBrk="1" hangingPunct="1">
              <a:defRPr/>
            </a:pPr>
            <a:r>
              <a:rPr lang="en-US" b="1" dirty="0">
                <a:solidFill>
                  <a:schemeClr val="bg1"/>
                </a:solidFill>
                <a:latin typeface="+mn-lt"/>
              </a:rPr>
              <a:t>In a court of law you swear to </a:t>
            </a:r>
            <a:r>
              <a:rPr lang="en-US" b="1" dirty="0">
                <a:solidFill>
                  <a:schemeClr val="bg1"/>
                </a:solidFill>
                <a:uFill>
                  <a:solidFill>
                    <a:srgbClr val="FF0000"/>
                  </a:solidFill>
                </a:uFill>
                <a:latin typeface="+mn-lt"/>
              </a:rPr>
              <a:t>tell</a:t>
            </a:r>
            <a:r>
              <a:rPr lang="en-US" b="1" dirty="0">
                <a:solidFill>
                  <a:schemeClr val="bg1"/>
                </a:solidFill>
                <a:latin typeface="+mn-lt"/>
              </a:rPr>
              <a:t> the truth.</a:t>
            </a:r>
          </a:p>
        </p:txBody>
      </p:sp>
      <p:sp>
        <p:nvSpPr>
          <p:cNvPr id="20" name="TextBox 19">
            <a:extLst>
              <a:ext uri="{FF2B5EF4-FFF2-40B4-BE49-F238E27FC236}">
                <a16:creationId xmlns:a16="http://schemas.microsoft.com/office/drawing/2014/main" id="{788CB31C-8F66-4DB8-A73B-F2F4C46A5822}"/>
              </a:ext>
            </a:extLst>
          </p:cNvPr>
          <p:cNvSpPr txBox="1"/>
          <p:nvPr/>
        </p:nvSpPr>
        <p:spPr>
          <a:xfrm>
            <a:off x="1049615" y="2154198"/>
            <a:ext cx="4883953" cy="369332"/>
          </a:xfrm>
          <a:prstGeom prst="rect">
            <a:avLst/>
          </a:prstGeom>
          <a:noFill/>
        </p:spPr>
        <p:txBody>
          <a:bodyPr wrap="square">
            <a:spAutoFit/>
          </a:bodyPr>
          <a:lstStyle/>
          <a:p>
            <a:pPr eaLnBrk="1" hangingPunct="1">
              <a:defRPr/>
            </a:pPr>
            <a:r>
              <a:rPr lang="en-US" b="1" dirty="0">
                <a:solidFill>
                  <a:schemeClr val="bg1"/>
                </a:solidFill>
                <a:latin typeface="+mn-lt"/>
              </a:rPr>
              <a:t>In a court of opinion you claim to </a:t>
            </a:r>
            <a:r>
              <a:rPr lang="en-US" b="1" dirty="0">
                <a:solidFill>
                  <a:schemeClr val="bg1"/>
                </a:solidFill>
                <a:uFill>
                  <a:solidFill>
                    <a:srgbClr val="FF0000"/>
                  </a:solidFill>
                </a:uFill>
                <a:latin typeface="+mn-lt"/>
              </a:rPr>
              <a:t>know</a:t>
            </a:r>
            <a:r>
              <a:rPr lang="en-US" b="1" dirty="0">
                <a:solidFill>
                  <a:schemeClr val="bg1"/>
                </a:solidFill>
                <a:latin typeface="+mn-lt"/>
              </a:rPr>
              <a:t> the truth.</a:t>
            </a:r>
          </a:p>
        </p:txBody>
      </p:sp>
      <p:sp>
        <p:nvSpPr>
          <p:cNvPr id="21" name="TextBox 20">
            <a:extLst>
              <a:ext uri="{FF2B5EF4-FFF2-40B4-BE49-F238E27FC236}">
                <a16:creationId xmlns:a16="http://schemas.microsoft.com/office/drawing/2014/main" id="{E0DC09D1-3A3E-462A-BB0F-A147F13FD6AE}"/>
              </a:ext>
            </a:extLst>
          </p:cNvPr>
          <p:cNvSpPr txBox="1"/>
          <p:nvPr/>
        </p:nvSpPr>
        <p:spPr>
          <a:xfrm>
            <a:off x="1633160" y="2980730"/>
            <a:ext cx="5489660" cy="400110"/>
          </a:xfrm>
          <a:prstGeom prst="rect">
            <a:avLst/>
          </a:prstGeom>
          <a:noFill/>
        </p:spPr>
        <p:txBody>
          <a:bodyPr wrap="square">
            <a:spAutoFit/>
          </a:bodyPr>
          <a:lstStyle/>
          <a:p>
            <a:pPr eaLnBrk="1" hangingPunct="1">
              <a:defRPr/>
            </a:pPr>
            <a:r>
              <a:rPr lang="en-US" sz="2000" dirty="0">
                <a:solidFill>
                  <a:srgbClr val="FFFF00"/>
                </a:solidFill>
                <a:latin typeface="+mn-lt"/>
              </a:rPr>
              <a:t>Can you </a:t>
            </a:r>
            <a:r>
              <a:rPr lang="en-US" sz="2000" u="sng" dirty="0">
                <a:solidFill>
                  <a:srgbClr val="FFFF00"/>
                </a:solidFill>
                <a:latin typeface="+mn-lt"/>
              </a:rPr>
              <a:t>think</a:t>
            </a:r>
            <a:r>
              <a:rPr lang="en-US" sz="2000" dirty="0">
                <a:solidFill>
                  <a:srgbClr val="FFFF00"/>
                </a:solidFill>
                <a:latin typeface="+mn-lt"/>
              </a:rPr>
              <a:t> of something </a:t>
            </a:r>
            <a:r>
              <a:rPr lang="en-US" sz="2000" dirty="0">
                <a:solidFill>
                  <a:srgbClr val="FF0000"/>
                </a:solidFill>
                <a:latin typeface="+mn-lt"/>
              </a:rPr>
              <a:t>False</a:t>
            </a:r>
            <a:r>
              <a:rPr lang="en-US" sz="2000" dirty="0">
                <a:solidFill>
                  <a:srgbClr val="FFFF00"/>
                </a:solidFill>
                <a:latin typeface="+mn-lt"/>
              </a:rPr>
              <a:t>?</a:t>
            </a:r>
          </a:p>
        </p:txBody>
      </p:sp>
      <p:sp>
        <p:nvSpPr>
          <p:cNvPr id="22" name="TextBox 21">
            <a:extLst>
              <a:ext uri="{FF2B5EF4-FFF2-40B4-BE49-F238E27FC236}">
                <a16:creationId xmlns:a16="http://schemas.microsoft.com/office/drawing/2014/main" id="{F3B90984-287F-423C-A4AA-E5DE7DB355FD}"/>
              </a:ext>
            </a:extLst>
          </p:cNvPr>
          <p:cNvSpPr txBox="1"/>
          <p:nvPr/>
        </p:nvSpPr>
        <p:spPr>
          <a:xfrm>
            <a:off x="5460037" y="4277600"/>
            <a:ext cx="5156604" cy="400110"/>
          </a:xfrm>
          <a:prstGeom prst="rect">
            <a:avLst/>
          </a:prstGeom>
          <a:noFill/>
        </p:spPr>
        <p:txBody>
          <a:bodyPr wrap="none">
            <a:spAutoFit/>
          </a:bodyPr>
          <a:lstStyle/>
          <a:p>
            <a:pPr eaLnBrk="1" hangingPunct="1">
              <a:defRPr/>
            </a:pPr>
            <a:r>
              <a:rPr lang="en-US" sz="2000" b="1" dirty="0">
                <a:solidFill>
                  <a:srgbClr val="FFFF00"/>
                </a:solidFill>
                <a:latin typeface="+mn-lt"/>
              </a:rPr>
              <a:t>……………………………………………………..NO (Ethics)</a:t>
            </a:r>
          </a:p>
        </p:txBody>
      </p:sp>
      <p:sp>
        <p:nvSpPr>
          <p:cNvPr id="23" name="TextBox 22">
            <a:extLst>
              <a:ext uri="{FF2B5EF4-FFF2-40B4-BE49-F238E27FC236}">
                <a16:creationId xmlns:a16="http://schemas.microsoft.com/office/drawing/2014/main" id="{3831EE5C-5F88-4E59-8865-B12EE60B26DE}"/>
              </a:ext>
            </a:extLst>
          </p:cNvPr>
          <p:cNvSpPr txBox="1"/>
          <p:nvPr/>
        </p:nvSpPr>
        <p:spPr>
          <a:xfrm>
            <a:off x="1654475" y="2533710"/>
            <a:ext cx="8937325" cy="523220"/>
          </a:xfrm>
          <a:prstGeom prst="rect">
            <a:avLst/>
          </a:prstGeom>
          <a:noFill/>
        </p:spPr>
        <p:txBody>
          <a:bodyPr wrap="square">
            <a:spAutoFit/>
          </a:bodyPr>
          <a:lstStyle/>
          <a:p>
            <a:pPr eaLnBrk="1" hangingPunct="1">
              <a:defRPr/>
            </a:pPr>
            <a:r>
              <a:rPr lang="en-US" sz="2800" dirty="0">
                <a:solidFill>
                  <a:schemeClr val="bg1"/>
                </a:solidFill>
                <a:latin typeface="+mn-lt"/>
              </a:rPr>
              <a:t>A </a:t>
            </a:r>
            <a:r>
              <a:rPr lang="en-US" sz="2800" dirty="0">
                <a:solidFill>
                  <a:srgbClr val="FF0000"/>
                </a:solidFill>
                <a:latin typeface="+mn-lt"/>
              </a:rPr>
              <a:t>Falsehood</a:t>
            </a:r>
            <a:r>
              <a:rPr lang="en-US" sz="2800" dirty="0">
                <a:solidFill>
                  <a:schemeClr val="bg1"/>
                </a:solidFill>
                <a:latin typeface="+mn-lt"/>
              </a:rPr>
              <a:t> (Epistemology) is not the same as a </a:t>
            </a:r>
            <a:r>
              <a:rPr lang="en-US" sz="2800" dirty="0">
                <a:solidFill>
                  <a:srgbClr val="FF0000"/>
                </a:solidFill>
                <a:latin typeface="+mn-lt"/>
              </a:rPr>
              <a:t>Lie </a:t>
            </a:r>
            <a:r>
              <a:rPr lang="en-US" sz="2800" dirty="0">
                <a:solidFill>
                  <a:schemeClr val="bg1"/>
                </a:solidFill>
                <a:latin typeface="+mn-lt"/>
              </a:rPr>
              <a:t>(Ethics).</a:t>
            </a:r>
          </a:p>
        </p:txBody>
      </p:sp>
      <p:cxnSp>
        <p:nvCxnSpPr>
          <p:cNvPr id="24" name="Straight Connector 23">
            <a:extLst>
              <a:ext uri="{FF2B5EF4-FFF2-40B4-BE49-F238E27FC236}">
                <a16:creationId xmlns:a16="http://schemas.microsoft.com/office/drawing/2014/main" id="{9D27B102-E476-4FE6-84BD-ED29D74AEBC3}"/>
              </a:ext>
            </a:extLst>
          </p:cNvPr>
          <p:cNvCxnSpPr>
            <a:cxnSpLocks/>
          </p:cNvCxnSpPr>
          <p:nvPr/>
        </p:nvCxnSpPr>
        <p:spPr>
          <a:xfrm flipV="1">
            <a:off x="1153341" y="2523530"/>
            <a:ext cx="9461881" cy="101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FCEFE9D-9112-415A-A187-3695BE49CB1F}"/>
              </a:ext>
            </a:extLst>
          </p:cNvPr>
          <p:cNvSpPr txBox="1"/>
          <p:nvPr/>
        </p:nvSpPr>
        <p:spPr>
          <a:xfrm>
            <a:off x="5127325" y="2980730"/>
            <a:ext cx="5455724" cy="400110"/>
          </a:xfrm>
          <a:prstGeom prst="rect">
            <a:avLst/>
          </a:prstGeom>
          <a:noFill/>
        </p:spPr>
        <p:txBody>
          <a:bodyPr wrap="none">
            <a:spAutoFit/>
          </a:bodyPr>
          <a:lstStyle/>
          <a:p>
            <a:pPr eaLnBrk="1" hangingPunct="1">
              <a:defRPr/>
            </a:pPr>
            <a:r>
              <a:rPr lang="en-US" sz="2000" b="1" dirty="0">
                <a:solidFill>
                  <a:srgbClr val="FFFF00"/>
                </a:solidFill>
                <a:latin typeface="+mn-lt"/>
              </a:rPr>
              <a:t>………………….…………………………..YES (Epistemology)</a:t>
            </a:r>
          </a:p>
        </p:txBody>
      </p:sp>
      <p:sp>
        <p:nvSpPr>
          <p:cNvPr id="26" name="TextBox 25">
            <a:extLst>
              <a:ext uri="{FF2B5EF4-FFF2-40B4-BE49-F238E27FC236}">
                <a16:creationId xmlns:a16="http://schemas.microsoft.com/office/drawing/2014/main" id="{004A279E-B7D0-4C24-BF07-E1E83758C84B}"/>
              </a:ext>
            </a:extLst>
          </p:cNvPr>
          <p:cNvSpPr txBox="1"/>
          <p:nvPr/>
        </p:nvSpPr>
        <p:spPr>
          <a:xfrm>
            <a:off x="1616679" y="3818930"/>
            <a:ext cx="7686717" cy="400110"/>
          </a:xfrm>
          <a:prstGeom prst="rect">
            <a:avLst/>
          </a:prstGeom>
          <a:noFill/>
        </p:spPr>
        <p:txBody>
          <a:bodyPr wrap="square">
            <a:spAutoFit/>
          </a:bodyPr>
          <a:lstStyle/>
          <a:p>
            <a:pPr eaLnBrk="1" hangingPunct="1">
              <a:defRPr/>
            </a:pPr>
            <a:r>
              <a:rPr lang="en-US" sz="2000" dirty="0">
                <a:solidFill>
                  <a:srgbClr val="FFFF00"/>
                </a:solidFill>
                <a:latin typeface="+mn-lt"/>
              </a:rPr>
              <a:t>Can you be </a:t>
            </a:r>
            <a:r>
              <a:rPr lang="en-US" sz="2000" u="sng" dirty="0">
                <a:solidFill>
                  <a:srgbClr val="FFFF00"/>
                </a:solidFill>
                <a:latin typeface="+mn-lt"/>
              </a:rPr>
              <a:t>honest</a:t>
            </a:r>
            <a:r>
              <a:rPr lang="en-US" sz="2000" dirty="0">
                <a:solidFill>
                  <a:srgbClr val="FFFF00"/>
                </a:solidFill>
                <a:latin typeface="+mn-lt"/>
              </a:rPr>
              <a:t> while </a:t>
            </a:r>
            <a:r>
              <a:rPr lang="en-US" sz="2000" u="sng" dirty="0">
                <a:solidFill>
                  <a:srgbClr val="FFFF00"/>
                </a:solidFill>
                <a:latin typeface="+mn-lt"/>
              </a:rPr>
              <a:t>saying</a:t>
            </a:r>
            <a:r>
              <a:rPr lang="en-US" sz="2000" dirty="0">
                <a:solidFill>
                  <a:srgbClr val="FFFF00"/>
                </a:solidFill>
                <a:latin typeface="+mn-lt"/>
              </a:rPr>
              <a:t> something </a:t>
            </a:r>
            <a:r>
              <a:rPr lang="en-US" sz="2000" dirty="0">
                <a:solidFill>
                  <a:srgbClr val="FF0000"/>
                </a:solidFill>
                <a:latin typeface="+mn-lt"/>
              </a:rPr>
              <a:t>False</a:t>
            </a:r>
            <a:r>
              <a:rPr lang="en-US" sz="2000" dirty="0">
                <a:solidFill>
                  <a:srgbClr val="FFFF00"/>
                </a:solidFill>
                <a:latin typeface="+mn-lt"/>
              </a:rPr>
              <a:t>?</a:t>
            </a:r>
          </a:p>
        </p:txBody>
      </p:sp>
      <p:sp>
        <p:nvSpPr>
          <p:cNvPr id="27" name="TextBox 26">
            <a:extLst>
              <a:ext uri="{FF2B5EF4-FFF2-40B4-BE49-F238E27FC236}">
                <a16:creationId xmlns:a16="http://schemas.microsoft.com/office/drawing/2014/main" id="{D93A2449-5E16-417F-9074-77EADE668518}"/>
              </a:ext>
            </a:extLst>
          </p:cNvPr>
          <p:cNvSpPr txBox="1"/>
          <p:nvPr/>
        </p:nvSpPr>
        <p:spPr>
          <a:xfrm>
            <a:off x="1600200" y="4276130"/>
            <a:ext cx="4083929" cy="400110"/>
          </a:xfrm>
          <a:prstGeom prst="rect">
            <a:avLst/>
          </a:prstGeom>
          <a:noFill/>
        </p:spPr>
        <p:txBody>
          <a:bodyPr wrap="square">
            <a:spAutoFit/>
          </a:bodyPr>
          <a:lstStyle/>
          <a:p>
            <a:pPr eaLnBrk="1" hangingPunct="1">
              <a:defRPr/>
            </a:pPr>
            <a:r>
              <a:rPr lang="en-US" sz="2000" dirty="0">
                <a:solidFill>
                  <a:srgbClr val="FFFF00"/>
                </a:solidFill>
                <a:latin typeface="+mn-lt"/>
              </a:rPr>
              <a:t>Can you be </a:t>
            </a:r>
            <a:r>
              <a:rPr lang="en-US" sz="2000" u="sng" dirty="0">
                <a:solidFill>
                  <a:srgbClr val="FFFF00"/>
                </a:solidFill>
                <a:latin typeface="+mn-lt"/>
              </a:rPr>
              <a:t>honest</a:t>
            </a:r>
            <a:r>
              <a:rPr lang="en-US" sz="2000" dirty="0">
                <a:solidFill>
                  <a:srgbClr val="FFFF00"/>
                </a:solidFill>
                <a:latin typeface="+mn-lt"/>
              </a:rPr>
              <a:t> while </a:t>
            </a:r>
            <a:r>
              <a:rPr lang="en-US" sz="2000" u="sng" dirty="0">
                <a:solidFill>
                  <a:srgbClr val="FFFF00"/>
                </a:solidFill>
                <a:latin typeface="+mn-lt"/>
              </a:rPr>
              <a:t>saying</a:t>
            </a:r>
            <a:r>
              <a:rPr lang="en-US" sz="2000" dirty="0">
                <a:solidFill>
                  <a:srgbClr val="FFFF00"/>
                </a:solidFill>
                <a:latin typeface="+mn-lt"/>
              </a:rPr>
              <a:t> a </a:t>
            </a:r>
            <a:r>
              <a:rPr lang="en-US" sz="2000" dirty="0">
                <a:solidFill>
                  <a:srgbClr val="FF0000"/>
                </a:solidFill>
                <a:latin typeface="+mn-lt"/>
              </a:rPr>
              <a:t>Lie</a:t>
            </a:r>
            <a:r>
              <a:rPr lang="en-US" sz="2000" dirty="0">
                <a:solidFill>
                  <a:srgbClr val="FFFF00"/>
                </a:solidFill>
                <a:latin typeface="+mn-lt"/>
              </a:rPr>
              <a:t>?</a:t>
            </a:r>
          </a:p>
        </p:txBody>
      </p:sp>
      <p:sp>
        <p:nvSpPr>
          <p:cNvPr id="28" name="TextBox 27">
            <a:extLst>
              <a:ext uri="{FF2B5EF4-FFF2-40B4-BE49-F238E27FC236}">
                <a16:creationId xmlns:a16="http://schemas.microsoft.com/office/drawing/2014/main" id="{D372FC5C-CB71-45EC-AE6D-7C6A7AA928DB}"/>
              </a:ext>
            </a:extLst>
          </p:cNvPr>
          <p:cNvSpPr txBox="1"/>
          <p:nvPr/>
        </p:nvSpPr>
        <p:spPr>
          <a:xfrm>
            <a:off x="6650184" y="3824445"/>
            <a:ext cx="3959161" cy="400110"/>
          </a:xfrm>
          <a:prstGeom prst="rect">
            <a:avLst/>
          </a:prstGeom>
          <a:noFill/>
        </p:spPr>
        <p:txBody>
          <a:bodyPr wrap="none">
            <a:spAutoFit/>
          </a:bodyPr>
          <a:lstStyle/>
          <a:p>
            <a:pPr eaLnBrk="1" hangingPunct="1">
              <a:defRPr/>
            </a:pPr>
            <a:r>
              <a:rPr lang="en-US" sz="2000" b="1" dirty="0">
                <a:solidFill>
                  <a:srgbClr val="FFFF00"/>
                </a:solidFill>
                <a:latin typeface="+mn-lt"/>
              </a:rPr>
              <a:t>……………………..…………….YES (Ethics)</a:t>
            </a:r>
          </a:p>
        </p:txBody>
      </p:sp>
      <p:sp>
        <p:nvSpPr>
          <p:cNvPr id="29" name="TextBox 28">
            <a:extLst>
              <a:ext uri="{FF2B5EF4-FFF2-40B4-BE49-F238E27FC236}">
                <a16:creationId xmlns:a16="http://schemas.microsoft.com/office/drawing/2014/main" id="{7A471F85-4DD0-4B64-A240-A4A6E113EB15}"/>
              </a:ext>
            </a:extLst>
          </p:cNvPr>
          <p:cNvSpPr txBox="1"/>
          <p:nvPr/>
        </p:nvSpPr>
        <p:spPr>
          <a:xfrm>
            <a:off x="1633160" y="3437930"/>
            <a:ext cx="5489660" cy="400110"/>
          </a:xfrm>
          <a:prstGeom prst="rect">
            <a:avLst/>
          </a:prstGeom>
          <a:noFill/>
        </p:spPr>
        <p:txBody>
          <a:bodyPr wrap="square">
            <a:spAutoFit/>
          </a:bodyPr>
          <a:lstStyle/>
          <a:p>
            <a:pPr eaLnBrk="1" hangingPunct="1">
              <a:defRPr/>
            </a:pPr>
            <a:r>
              <a:rPr lang="en-US" sz="2000" dirty="0">
                <a:solidFill>
                  <a:srgbClr val="FFFF00"/>
                </a:solidFill>
                <a:latin typeface="+mn-lt"/>
              </a:rPr>
              <a:t>Can you </a:t>
            </a:r>
            <a:r>
              <a:rPr lang="en-US" sz="2000" u="sng" dirty="0">
                <a:solidFill>
                  <a:srgbClr val="FFFF00"/>
                </a:solidFill>
                <a:latin typeface="+mn-lt"/>
              </a:rPr>
              <a:t>think</a:t>
            </a:r>
            <a:r>
              <a:rPr lang="en-US" sz="2000" dirty="0">
                <a:solidFill>
                  <a:srgbClr val="FFFF00"/>
                </a:solidFill>
                <a:latin typeface="+mn-lt"/>
              </a:rPr>
              <a:t> of a </a:t>
            </a:r>
            <a:r>
              <a:rPr lang="en-US" sz="2000" dirty="0">
                <a:solidFill>
                  <a:srgbClr val="FF0000"/>
                </a:solidFill>
                <a:latin typeface="+mn-lt"/>
              </a:rPr>
              <a:t>Lie</a:t>
            </a:r>
            <a:r>
              <a:rPr lang="en-US" sz="2000" dirty="0">
                <a:solidFill>
                  <a:srgbClr val="FFFF00"/>
                </a:solidFill>
                <a:latin typeface="+mn-lt"/>
              </a:rPr>
              <a:t>?</a:t>
            </a:r>
          </a:p>
        </p:txBody>
      </p:sp>
      <p:sp>
        <p:nvSpPr>
          <p:cNvPr id="30" name="TextBox 29">
            <a:extLst>
              <a:ext uri="{FF2B5EF4-FFF2-40B4-BE49-F238E27FC236}">
                <a16:creationId xmlns:a16="http://schemas.microsoft.com/office/drawing/2014/main" id="{6712EC82-D9DC-489C-B67E-C46DF3FB83F8}"/>
              </a:ext>
            </a:extLst>
          </p:cNvPr>
          <p:cNvSpPr txBox="1"/>
          <p:nvPr/>
        </p:nvSpPr>
        <p:spPr>
          <a:xfrm>
            <a:off x="3934498" y="3437930"/>
            <a:ext cx="6734921" cy="400110"/>
          </a:xfrm>
          <a:prstGeom prst="rect">
            <a:avLst/>
          </a:prstGeom>
          <a:noFill/>
        </p:spPr>
        <p:txBody>
          <a:bodyPr wrap="none">
            <a:spAutoFit/>
          </a:bodyPr>
          <a:lstStyle/>
          <a:p>
            <a:pPr eaLnBrk="1" hangingPunct="1">
              <a:defRPr/>
            </a:pPr>
            <a:r>
              <a:rPr lang="en-US" sz="2000" b="1" dirty="0">
                <a:solidFill>
                  <a:srgbClr val="FFFF00"/>
                </a:solidFill>
                <a:latin typeface="+mn-lt"/>
              </a:rPr>
              <a:t>………………….…………………………………………...YES (Epistemology)</a:t>
            </a:r>
          </a:p>
        </p:txBody>
      </p:sp>
      <p:sp>
        <p:nvSpPr>
          <p:cNvPr id="31" name="TextBox 30">
            <a:extLst>
              <a:ext uri="{FF2B5EF4-FFF2-40B4-BE49-F238E27FC236}">
                <a16:creationId xmlns:a16="http://schemas.microsoft.com/office/drawing/2014/main" id="{E1567861-7500-4355-A6BE-0CC46273963A}"/>
              </a:ext>
            </a:extLst>
          </p:cNvPr>
          <p:cNvSpPr txBox="1"/>
          <p:nvPr/>
        </p:nvSpPr>
        <p:spPr>
          <a:xfrm>
            <a:off x="6917004" y="4714220"/>
            <a:ext cx="3649782" cy="400110"/>
          </a:xfrm>
          <a:prstGeom prst="rect">
            <a:avLst/>
          </a:prstGeom>
          <a:noFill/>
        </p:spPr>
        <p:txBody>
          <a:bodyPr wrap="none">
            <a:spAutoFit/>
          </a:bodyPr>
          <a:lstStyle/>
          <a:p>
            <a:pPr eaLnBrk="1" hangingPunct="1">
              <a:defRPr/>
            </a:pPr>
            <a:r>
              <a:rPr lang="en-US" sz="2000" b="1" dirty="0">
                <a:solidFill>
                  <a:srgbClr val="FFFF00"/>
                </a:solidFill>
                <a:latin typeface="+mn-lt"/>
              </a:rPr>
              <a:t>…………..…………………..NO (Ethics)</a:t>
            </a:r>
          </a:p>
        </p:txBody>
      </p:sp>
      <p:sp>
        <p:nvSpPr>
          <p:cNvPr id="42" name="Text Box 2">
            <a:extLst>
              <a:ext uri="{FF2B5EF4-FFF2-40B4-BE49-F238E27FC236}">
                <a16:creationId xmlns:a16="http://schemas.microsoft.com/office/drawing/2014/main" id="{3C1BA6C8-566D-4A3A-84C4-8446794792C0}"/>
              </a:ext>
            </a:extLst>
          </p:cNvPr>
          <p:cNvSpPr txBox="1">
            <a:spLocks noChangeArrowheads="1"/>
          </p:cNvSpPr>
          <p:nvPr/>
        </p:nvSpPr>
        <p:spPr bwMode="auto">
          <a:xfrm>
            <a:off x="175484" y="5292877"/>
            <a:ext cx="118953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00FF00"/>
                </a:solidFill>
              </a:rPr>
              <a:t>Jacob 4:13 </a:t>
            </a:r>
            <a:r>
              <a:rPr lang="en-US" altLang="en-US" sz="2000" dirty="0">
                <a:solidFill>
                  <a:schemeClr val="bg1"/>
                </a:solidFill>
              </a:rPr>
              <a:t>“Behold, my brethren, he that </a:t>
            </a:r>
            <a:r>
              <a:rPr lang="en-US" altLang="en-US" sz="2000" dirty="0" err="1">
                <a:solidFill>
                  <a:schemeClr val="bg1"/>
                </a:solidFill>
              </a:rPr>
              <a:t>prophesieth</a:t>
            </a:r>
            <a:r>
              <a:rPr lang="en-US" altLang="en-US" sz="2000" dirty="0">
                <a:solidFill>
                  <a:schemeClr val="bg1"/>
                </a:solidFill>
              </a:rPr>
              <a:t>, let him prophesy to the understanding of men; for the Spirit </a:t>
            </a:r>
            <a:r>
              <a:rPr lang="en-US" altLang="en-US" sz="2000" dirty="0">
                <a:solidFill>
                  <a:srgbClr val="00FF00"/>
                </a:solidFill>
              </a:rPr>
              <a:t>speaketh the truth </a:t>
            </a:r>
            <a:r>
              <a:rPr lang="en-US" altLang="en-US" sz="2000" dirty="0">
                <a:solidFill>
                  <a:schemeClr val="bg1"/>
                </a:solidFill>
              </a:rPr>
              <a:t>and </a:t>
            </a:r>
            <a:r>
              <a:rPr lang="en-US" altLang="en-US" sz="2000" dirty="0" err="1">
                <a:solidFill>
                  <a:srgbClr val="FF0000"/>
                </a:solidFill>
              </a:rPr>
              <a:t>lieth</a:t>
            </a:r>
            <a:r>
              <a:rPr lang="en-US" altLang="en-US" sz="2000" dirty="0">
                <a:solidFill>
                  <a:srgbClr val="FF0000"/>
                </a:solidFill>
              </a:rPr>
              <a:t> </a:t>
            </a:r>
            <a:r>
              <a:rPr lang="en-US" altLang="en-US" sz="2000" dirty="0">
                <a:solidFill>
                  <a:schemeClr val="bg1"/>
                </a:solidFill>
              </a:rPr>
              <a:t>not</a:t>
            </a:r>
            <a:r>
              <a:rPr lang="en-US" altLang="en-US" sz="2000" dirty="0">
                <a:solidFill>
                  <a:srgbClr val="FF0000"/>
                </a:solidFill>
              </a:rPr>
              <a:t> </a:t>
            </a:r>
            <a:r>
              <a:rPr lang="en-US" altLang="en-US" sz="2000" dirty="0">
                <a:solidFill>
                  <a:schemeClr val="bg1"/>
                </a:solidFill>
              </a:rPr>
              <a:t>[</a:t>
            </a:r>
            <a:r>
              <a:rPr lang="en-US" altLang="en-US" sz="2000" i="1" dirty="0">
                <a:solidFill>
                  <a:srgbClr val="00FF00"/>
                </a:solidFill>
              </a:rPr>
              <a:t>truth of speech</a:t>
            </a:r>
            <a:r>
              <a:rPr lang="en-US" altLang="en-US" sz="2000" dirty="0">
                <a:solidFill>
                  <a:schemeClr val="bg1"/>
                </a:solidFill>
              </a:rPr>
              <a:t>]. Wherefore, it speaketh of things as </a:t>
            </a:r>
            <a:r>
              <a:rPr lang="en-US" altLang="en-US" sz="2000" dirty="0">
                <a:solidFill>
                  <a:srgbClr val="00FF00"/>
                </a:solidFill>
              </a:rPr>
              <a:t>they really are</a:t>
            </a:r>
            <a:r>
              <a:rPr lang="en-US" altLang="en-US" sz="2000" dirty="0">
                <a:solidFill>
                  <a:schemeClr val="bg1"/>
                </a:solidFill>
              </a:rPr>
              <a:t>, and of things as they </a:t>
            </a:r>
            <a:r>
              <a:rPr lang="en-US" altLang="en-US" sz="2000" dirty="0">
                <a:solidFill>
                  <a:srgbClr val="00FF00"/>
                </a:solidFill>
              </a:rPr>
              <a:t>really will be </a:t>
            </a:r>
            <a:r>
              <a:rPr lang="en-US" altLang="en-US" sz="2000" dirty="0">
                <a:solidFill>
                  <a:schemeClr val="bg1"/>
                </a:solidFill>
              </a:rPr>
              <a:t>[</a:t>
            </a:r>
            <a:r>
              <a:rPr lang="en-US" altLang="en-US" sz="2000" i="1" dirty="0">
                <a:solidFill>
                  <a:srgbClr val="00FF00"/>
                </a:solidFill>
              </a:rPr>
              <a:t>truth of thought</a:t>
            </a:r>
            <a:r>
              <a:rPr lang="en-US" altLang="en-US" sz="2000" dirty="0">
                <a:solidFill>
                  <a:schemeClr val="bg1"/>
                </a:solidFill>
              </a:rPr>
              <a:t>]; wherefore, these things are manifested unto us plainly, for the salvation of our souls.”</a:t>
            </a:r>
          </a:p>
        </p:txBody>
      </p:sp>
    </p:spTree>
    <p:extLst>
      <p:ext uri="{BB962C8B-B14F-4D97-AF65-F5344CB8AC3E}">
        <p14:creationId xmlns:p14="http://schemas.microsoft.com/office/powerpoint/2010/main" val="18622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5" name="Text Box 2">
            <a:extLst>
              <a:ext uri="{FF2B5EF4-FFF2-40B4-BE49-F238E27FC236}">
                <a16:creationId xmlns:a16="http://schemas.microsoft.com/office/drawing/2014/main" id="{41AAA9A3-5BCD-4B8C-A5F3-47A356D3C835}"/>
              </a:ext>
            </a:extLst>
          </p:cNvPr>
          <p:cNvSpPr txBox="1">
            <a:spLocks noChangeArrowheads="1"/>
          </p:cNvSpPr>
          <p:nvPr/>
        </p:nvSpPr>
        <p:spPr bwMode="auto">
          <a:xfrm>
            <a:off x="0" y="0"/>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dirty="0">
                <a:solidFill>
                  <a:srgbClr val="FFFF00"/>
                </a:solidFill>
              </a:rPr>
              <a:t>What is Truth?</a:t>
            </a:r>
          </a:p>
        </p:txBody>
      </p:sp>
      <p:sp>
        <p:nvSpPr>
          <p:cNvPr id="6" name="Text Box 13">
            <a:extLst>
              <a:ext uri="{FF2B5EF4-FFF2-40B4-BE49-F238E27FC236}">
                <a16:creationId xmlns:a16="http://schemas.microsoft.com/office/drawing/2014/main" id="{94D63CFA-1F3F-47E3-957F-67B453ED601E}"/>
              </a:ext>
            </a:extLst>
          </p:cNvPr>
          <p:cNvSpPr txBox="1">
            <a:spLocks noChangeArrowheads="1"/>
          </p:cNvSpPr>
          <p:nvPr/>
        </p:nvSpPr>
        <p:spPr bwMode="auto">
          <a:xfrm>
            <a:off x="152400" y="1679575"/>
            <a:ext cx="11887200" cy="954107"/>
          </a:xfrm>
          <a:prstGeom prst="rect">
            <a:avLst/>
          </a:prstGeom>
          <a:noFill/>
          <a:ln w="9525">
            <a:noFill/>
            <a:miter lim="800000"/>
            <a:headEnd/>
            <a:tailEnd/>
          </a:ln>
        </p:spPr>
        <p:txBody>
          <a:bodyPr wrap="square">
            <a:spAutoFit/>
          </a:bodyPr>
          <a:lstStyle/>
          <a:p>
            <a:pPr eaLnBrk="1" hangingPunct="1">
              <a:tabLst>
                <a:tab pos="4516438" algn="l"/>
              </a:tabLst>
              <a:defRPr/>
            </a:pPr>
            <a:r>
              <a:rPr lang="en-US" sz="2800" b="1" dirty="0">
                <a:solidFill>
                  <a:srgbClr val="00FF00"/>
                </a:solidFill>
                <a:latin typeface="Calibri" pitchFamily="34" charset="0"/>
                <a:cs typeface="Arial" charset="0"/>
              </a:rPr>
              <a:t>President Brigham Young: </a:t>
            </a:r>
            <a:r>
              <a:rPr lang="en-US" sz="2800" dirty="0">
                <a:solidFill>
                  <a:schemeClr val="bg1"/>
                </a:solidFill>
                <a:latin typeface="Calibri" pitchFamily="34" charset="0"/>
                <a:cs typeface="Arial" charset="0"/>
              </a:rPr>
              <a:t>“The mind would ask at once, what is truth? It is anything, principle, or fact that actually has an </a:t>
            </a:r>
            <a:r>
              <a:rPr lang="en-US" sz="2800" dirty="0">
                <a:solidFill>
                  <a:srgbClr val="00FF00"/>
                </a:solidFill>
                <a:latin typeface="Calibri" pitchFamily="34" charset="0"/>
                <a:cs typeface="Arial" charset="0"/>
              </a:rPr>
              <a:t>existence</a:t>
            </a:r>
            <a:r>
              <a:rPr lang="en-US" sz="2800" dirty="0">
                <a:solidFill>
                  <a:schemeClr val="bg1"/>
                </a:solidFill>
                <a:latin typeface="Calibri" pitchFamily="34" charset="0"/>
                <a:cs typeface="Arial" charset="0"/>
              </a:rPr>
              <a:t>.” </a:t>
            </a:r>
            <a:r>
              <a:rPr lang="en-US" sz="1400" dirty="0">
                <a:solidFill>
                  <a:schemeClr val="bg1"/>
                </a:solidFill>
                <a:latin typeface="Calibri" pitchFamily="34" charset="0"/>
                <a:cs typeface="Arial" charset="0"/>
              </a:rPr>
              <a:t>(JD 1: 116)</a:t>
            </a:r>
            <a:endParaRPr lang="en-US" sz="1400" dirty="0">
              <a:solidFill>
                <a:schemeClr val="bg1"/>
              </a:solidFill>
              <a:effectLst>
                <a:outerShdw blurRad="38100" dist="38100" dir="2700000" algn="tl">
                  <a:srgbClr val="C0C0C0"/>
                </a:outerShdw>
              </a:effectLst>
              <a:latin typeface="Calibri" pitchFamily="34" charset="0"/>
              <a:cs typeface="Arial" charset="0"/>
            </a:endParaRPr>
          </a:p>
        </p:txBody>
      </p:sp>
      <p:sp>
        <p:nvSpPr>
          <p:cNvPr id="7" name="Text Box 3">
            <a:extLst>
              <a:ext uri="{FF2B5EF4-FFF2-40B4-BE49-F238E27FC236}">
                <a16:creationId xmlns:a16="http://schemas.microsoft.com/office/drawing/2014/main" id="{AB835E2F-A89A-46D4-8DA5-74CF071CD61F}"/>
              </a:ext>
            </a:extLst>
          </p:cNvPr>
          <p:cNvSpPr txBox="1">
            <a:spLocks noChangeArrowheads="1"/>
          </p:cNvSpPr>
          <p:nvPr/>
        </p:nvSpPr>
        <p:spPr bwMode="auto">
          <a:xfrm>
            <a:off x="152400" y="3352800"/>
            <a:ext cx="11887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FF00"/>
                </a:solidFill>
              </a:rPr>
              <a:t>Mortimer J. Adler: </a:t>
            </a:r>
            <a:r>
              <a:rPr lang="en-US" altLang="en-US" sz="2800" dirty="0">
                <a:solidFill>
                  <a:schemeClr val="bg1"/>
                </a:solidFill>
              </a:rPr>
              <a:t>“For all who think reality exists independently of the mind and that reality is what it is regardless of how we think about it, the </a:t>
            </a:r>
            <a:r>
              <a:rPr lang="en-US" altLang="en-US" sz="2800" dirty="0">
                <a:solidFill>
                  <a:srgbClr val="00FF00"/>
                </a:solidFill>
              </a:rPr>
              <a:t>definition of truth is the agreement of thought with reality</a:t>
            </a:r>
            <a:r>
              <a:rPr lang="en-US" altLang="en-US" sz="2800" dirty="0">
                <a:solidFill>
                  <a:schemeClr val="bg1"/>
                </a:solidFill>
              </a:rPr>
              <a:t>. What makes descriptive judgments true is that it </a:t>
            </a:r>
            <a:r>
              <a:rPr lang="en-US" altLang="en-US" sz="2800" dirty="0">
                <a:solidFill>
                  <a:srgbClr val="00FF00"/>
                </a:solidFill>
              </a:rPr>
              <a:t>corresponds</a:t>
            </a:r>
            <a:r>
              <a:rPr lang="en-US" altLang="en-US" sz="2800" dirty="0">
                <a:solidFill>
                  <a:schemeClr val="bg1"/>
                </a:solidFill>
              </a:rPr>
              <a:t> to the way things are.” </a:t>
            </a:r>
            <a:r>
              <a:rPr lang="en-US" altLang="en-US" sz="1400" dirty="0">
                <a:solidFill>
                  <a:schemeClr val="bg1"/>
                </a:solidFill>
              </a:rPr>
              <a:t>(Truth in Religion, p.21)</a:t>
            </a: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B592C2-35F9-42F9-A3E8-81391C1F9AF8}"/>
              </a:ext>
            </a:extLst>
          </p:cNvPr>
          <p:cNvSpPr/>
          <p:nvPr/>
        </p:nvSpPr>
        <p:spPr>
          <a:xfrm>
            <a:off x="0" y="-1"/>
            <a:ext cx="12192000" cy="685799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13" name="TextBox 12">
            <a:extLst>
              <a:ext uri="{FF2B5EF4-FFF2-40B4-BE49-F238E27FC236}">
                <a16:creationId xmlns:a16="http://schemas.microsoft.com/office/drawing/2014/main" id="{457A8D79-F6B4-4289-BC6C-0411A9AF5E1C}"/>
              </a:ext>
            </a:extLst>
          </p:cNvPr>
          <p:cNvSpPr txBox="1"/>
          <p:nvPr/>
        </p:nvSpPr>
        <p:spPr bwMode="auto">
          <a:xfrm>
            <a:off x="1471741" y="3515380"/>
            <a:ext cx="3033458" cy="523220"/>
          </a:xfrm>
          <a:prstGeom prst="rect">
            <a:avLst/>
          </a:prstGeom>
          <a:noFill/>
        </p:spPr>
        <p:txBody>
          <a:bodyPr wrap="none">
            <a:spAutoFit/>
          </a:bodyPr>
          <a:lstStyle/>
          <a:p>
            <a:pPr algn="ctr" eaLnBrk="1" hangingPunct="1">
              <a:defRPr/>
            </a:pPr>
            <a:r>
              <a:rPr lang="en-US" sz="2800" b="1" dirty="0">
                <a:solidFill>
                  <a:srgbClr val="00B050"/>
                </a:solidFill>
                <a:latin typeface="+mn-lt"/>
                <a:cs typeface="Arial" charset="0"/>
              </a:rPr>
              <a:t>CORRESPONDENCE</a:t>
            </a:r>
          </a:p>
        </p:txBody>
      </p:sp>
      <p:sp>
        <p:nvSpPr>
          <p:cNvPr id="14" name="TextBox 13">
            <a:extLst>
              <a:ext uri="{FF2B5EF4-FFF2-40B4-BE49-F238E27FC236}">
                <a16:creationId xmlns:a16="http://schemas.microsoft.com/office/drawing/2014/main" id="{84B57B08-2DA9-4785-8E7F-850938A509CD}"/>
              </a:ext>
            </a:extLst>
          </p:cNvPr>
          <p:cNvSpPr txBox="1"/>
          <p:nvPr/>
        </p:nvSpPr>
        <p:spPr bwMode="auto">
          <a:xfrm>
            <a:off x="5395913" y="3363913"/>
            <a:ext cx="1473200" cy="369887"/>
          </a:xfrm>
          <a:prstGeom prst="rect">
            <a:avLst/>
          </a:prstGeom>
          <a:noFill/>
        </p:spPr>
        <p:txBody>
          <a:bodyPr wrap="none">
            <a:spAutoFit/>
          </a:bodyPr>
          <a:lstStyle/>
          <a:p>
            <a:pPr eaLnBrk="1" hangingPunct="1">
              <a:defRPr/>
            </a:pPr>
            <a:r>
              <a:rPr lang="en-US" b="1" dirty="0">
                <a:latin typeface="+mn-lt"/>
                <a:cs typeface="Arial" charset="0"/>
              </a:rPr>
              <a:t>MICROSCOPE</a:t>
            </a:r>
          </a:p>
        </p:txBody>
      </p:sp>
      <p:cxnSp>
        <p:nvCxnSpPr>
          <p:cNvPr id="18" name="Straight Connector 17">
            <a:extLst>
              <a:ext uri="{FF2B5EF4-FFF2-40B4-BE49-F238E27FC236}">
                <a16:creationId xmlns:a16="http://schemas.microsoft.com/office/drawing/2014/main" id="{E3A830BE-0603-4357-AFE6-8DB6EF85C606}"/>
              </a:ext>
            </a:extLst>
          </p:cNvPr>
          <p:cNvCxnSpPr>
            <a:cxnSpLocks/>
          </p:cNvCxnSpPr>
          <p:nvPr/>
        </p:nvCxnSpPr>
        <p:spPr bwMode="auto">
          <a:xfrm>
            <a:off x="4352800" y="1936865"/>
            <a:ext cx="600200"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93FDA12-258B-4FD1-8E4F-489002CDBA71}"/>
              </a:ext>
            </a:extLst>
          </p:cNvPr>
          <p:cNvSpPr txBox="1"/>
          <p:nvPr/>
        </p:nvSpPr>
        <p:spPr bwMode="auto">
          <a:xfrm>
            <a:off x="7465805" y="3515380"/>
            <a:ext cx="3594509" cy="523220"/>
          </a:xfrm>
          <a:prstGeom prst="rect">
            <a:avLst/>
          </a:prstGeom>
          <a:noFill/>
        </p:spPr>
        <p:txBody>
          <a:bodyPr wrap="none">
            <a:spAutoFit/>
          </a:bodyPr>
          <a:lstStyle/>
          <a:p>
            <a:pPr algn="ctr" eaLnBrk="1" hangingPunct="1">
              <a:defRPr/>
            </a:pPr>
            <a:r>
              <a:rPr lang="en-US" sz="2800" b="1" dirty="0">
                <a:solidFill>
                  <a:srgbClr val="FF0000"/>
                </a:solidFill>
                <a:latin typeface="+mn-lt"/>
                <a:cs typeface="Arial" charset="0"/>
              </a:rPr>
              <a:t>NO CORRESPONDENCE</a:t>
            </a:r>
          </a:p>
        </p:txBody>
      </p:sp>
      <p:graphicFrame>
        <p:nvGraphicFramePr>
          <p:cNvPr id="33" name="Object 32">
            <a:extLst>
              <a:ext uri="{FF2B5EF4-FFF2-40B4-BE49-F238E27FC236}">
                <a16:creationId xmlns:a16="http://schemas.microsoft.com/office/drawing/2014/main" id="{139B5393-F5A6-4EC0-8A4B-90A9FE31CF26}"/>
              </a:ext>
            </a:extLst>
          </p:cNvPr>
          <p:cNvGraphicFramePr>
            <a:graphicFrameLocks noChangeAspect="1"/>
          </p:cNvGraphicFramePr>
          <p:nvPr>
            <p:extLst>
              <p:ext uri="{D42A27DB-BD31-4B8C-83A1-F6EECF244321}">
                <p14:modId xmlns:p14="http://schemas.microsoft.com/office/powerpoint/2010/main" val="149793739"/>
              </p:ext>
            </p:extLst>
          </p:nvPr>
        </p:nvGraphicFramePr>
        <p:xfrm>
          <a:off x="4996391" y="228600"/>
          <a:ext cx="2090209" cy="3135313"/>
        </p:xfrm>
        <a:graphic>
          <a:graphicData uri="http://schemas.openxmlformats.org/presentationml/2006/ole">
            <mc:AlternateContent xmlns:mc="http://schemas.openxmlformats.org/markup-compatibility/2006">
              <mc:Choice xmlns:v="urn:schemas-microsoft-com:vml" Requires="v">
                <p:oleObj r:id="rId3" imgW="2640960" imgH="3961800" progId="">
                  <p:embed/>
                </p:oleObj>
              </mc:Choice>
              <mc:Fallback>
                <p:oleObj r:id="rId3" imgW="2640960" imgH="3961800" progId="">
                  <p:embed/>
                  <p:pic>
                    <p:nvPicPr>
                      <p:cNvPr id="40" name="Object 39">
                        <a:extLst>
                          <a:ext uri="{FF2B5EF4-FFF2-40B4-BE49-F238E27FC236}">
                            <a16:creationId xmlns:a16="http://schemas.microsoft.com/office/drawing/2014/main" id="{4678C001-8616-46B8-9E52-3C8F1A2EF9DB}"/>
                          </a:ext>
                        </a:extLst>
                      </p:cNvPr>
                      <p:cNvPicPr/>
                      <p:nvPr/>
                    </p:nvPicPr>
                    <p:blipFill>
                      <a:blip r:embed="rId4"/>
                      <a:stretch>
                        <a:fillRect/>
                      </a:stretch>
                    </p:blipFill>
                    <p:spPr>
                      <a:xfrm>
                        <a:off x="4996391" y="228600"/>
                        <a:ext cx="2090209" cy="3135313"/>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7555D9E1-EC46-4557-921D-CA6721461A48}"/>
              </a:ext>
            </a:extLst>
          </p:cNvPr>
          <p:cNvSpPr/>
          <p:nvPr/>
        </p:nvSpPr>
        <p:spPr bwMode="auto">
          <a:xfrm>
            <a:off x="-76200" y="4114575"/>
            <a:ext cx="12344400" cy="281962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Text Box 2">
            <a:extLst>
              <a:ext uri="{FF2B5EF4-FFF2-40B4-BE49-F238E27FC236}">
                <a16:creationId xmlns:a16="http://schemas.microsoft.com/office/drawing/2014/main" id="{8E1B65EE-26EC-45D3-A62B-19D344B04514}"/>
              </a:ext>
            </a:extLst>
          </p:cNvPr>
          <p:cNvSpPr txBox="1">
            <a:spLocks noChangeArrowheads="1"/>
          </p:cNvSpPr>
          <p:nvPr/>
        </p:nvSpPr>
        <p:spPr bwMode="auto">
          <a:xfrm>
            <a:off x="0" y="4183062"/>
            <a:ext cx="12191999"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rgbClr val="00FF00"/>
                </a:solidFill>
              </a:rPr>
              <a:t>Aristotle‘s Definition of Truth</a:t>
            </a:r>
          </a:p>
        </p:txBody>
      </p:sp>
      <p:sp>
        <p:nvSpPr>
          <p:cNvPr id="36" name="Text Box 4">
            <a:extLst>
              <a:ext uri="{FF2B5EF4-FFF2-40B4-BE49-F238E27FC236}">
                <a16:creationId xmlns:a16="http://schemas.microsoft.com/office/drawing/2014/main" id="{1E94AE18-C386-4A51-B21D-732EC3385EE0}"/>
              </a:ext>
            </a:extLst>
          </p:cNvPr>
          <p:cNvSpPr txBox="1">
            <a:spLocks noChangeArrowheads="1"/>
          </p:cNvSpPr>
          <p:nvPr/>
        </p:nvSpPr>
        <p:spPr bwMode="auto">
          <a:xfrm>
            <a:off x="201612" y="5092005"/>
            <a:ext cx="11609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FF00"/>
                </a:solidFill>
              </a:rPr>
              <a:t>Aristotle: </a:t>
            </a:r>
            <a:r>
              <a:rPr lang="en-US" altLang="en-US" sz="2800" dirty="0">
                <a:solidFill>
                  <a:schemeClr val="bg1"/>
                </a:solidFill>
              </a:rPr>
              <a:t>“When I assert that that which is, is, or that that which is not, is not, my assertion is true. When I assert that that which is, is not, or that that which is not, is, my assertion is false.” </a:t>
            </a:r>
            <a:r>
              <a:rPr lang="en-US" altLang="en-US" sz="1400" dirty="0">
                <a:solidFill>
                  <a:schemeClr val="bg1"/>
                </a:solidFill>
              </a:rPr>
              <a:t>(Six Great Ideas, p. 33)</a:t>
            </a:r>
          </a:p>
        </p:txBody>
      </p:sp>
      <p:pic>
        <p:nvPicPr>
          <p:cNvPr id="41" name="Picture 40">
            <a:extLst>
              <a:ext uri="{FF2B5EF4-FFF2-40B4-BE49-F238E27FC236}">
                <a16:creationId xmlns:a16="http://schemas.microsoft.com/office/drawing/2014/main" id="{3DEF57BF-A6A6-42B9-B9D7-0A8A836225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0136" y="1096318"/>
            <a:ext cx="1868136" cy="2339161"/>
          </a:xfrm>
          <a:prstGeom prst="rect">
            <a:avLst/>
          </a:prstGeom>
        </p:spPr>
      </p:pic>
      <p:pic>
        <p:nvPicPr>
          <p:cNvPr id="43" name="Picture 42">
            <a:extLst>
              <a:ext uri="{FF2B5EF4-FFF2-40B4-BE49-F238E27FC236}">
                <a16:creationId xmlns:a16="http://schemas.microsoft.com/office/drawing/2014/main" id="{9F392297-2AA5-4462-8DEB-C3C77207A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76200"/>
            <a:ext cx="3604893" cy="1179101"/>
          </a:xfrm>
          <a:prstGeom prst="rect">
            <a:avLst/>
          </a:prstGeom>
        </p:spPr>
      </p:pic>
      <p:sp>
        <p:nvSpPr>
          <p:cNvPr id="15" name="TextBox 14">
            <a:extLst>
              <a:ext uri="{FF2B5EF4-FFF2-40B4-BE49-F238E27FC236}">
                <a16:creationId xmlns:a16="http://schemas.microsoft.com/office/drawing/2014/main" id="{6FAA6066-3BF8-4351-AEBB-BBFC1DC9A917}"/>
              </a:ext>
            </a:extLst>
          </p:cNvPr>
          <p:cNvSpPr txBox="1"/>
          <p:nvPr/>
        </p:nvSpPr>
        <p:spPr bwMode="auto">
          <a:xfrm>
            <a:off x="306582" y="324649"/>
            <a:ext cx="3144130" cy="523220"/>
          </a:xfrm>
          <a:prstGeom prst="rect">
            <a:avLst/>
          </a:prstGeom>
          <a:noFill/>
        </p:spPr>
        <p:txBody>
          <a:bodyPr wrap="none">
            <a:spAutoFit/>
          </a:bodyPr>
          <a:lstStyle/>
          <a:p>
            <a:pPr eaLnBrk="1" hangingPunct="1">
              <a:defRPr/>
            </a:pPr>
            <a:r>
              <a:rPr lang="en-US" sz="2800" b="1" dirty="0">
                <a:solidFill>
                  <a:srgbClr val="00B050"/>
                </a:solidFill>
                <a:latin typeface="+mn-lt"/>
                <a:cs typeface="Arial" charset="0"/>
              </a:rPr>
              <a:t>This is a microscope</a:t>
            </a:r>
          </a:p>
        </p:txBody>
      </p:sp>
      <p:pic>
        <p:nvPicPr>
          <p:cNvPr id="45" name="Picture 44">
            <a:extLst>
              <a:ext uri="{FF2B5EF4-FFF2-40B4-BE49-F238E27FC236}">
                <a16:creationId xmlns:a16="http://schemas.microsoft.com/office/drawing/2014/main" id="{EB0C722B-B68D-437E-9712-47BAE4C025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7184" y="1096317"/>
            <a:ext cx="1839197" cy="2302927"/>
          </a:xfrm>
          <a:prstGeom prst="rect">
            <a:avLst/>
          </a:prstGeom>
        </p:spPr>
      </p:pic>
      <p:cxnSp>
        <p:nvCxnSpPr>
          <p:cNvPr id="47" name="Straight Connector 46">
            <a:extLst>
              <a:ext uri="{FF2B5EF4-FFF2-40B4-BE49-F238E27FC236}">
                <a16:creationId xmlns:a16="http://schemas.microsoft.com/office/drawing/2014/main" id="{46EAA542-172D-44D9-AE9F-5BD05A3CA568}"/>
              </a:ext>
            </a:extLst>
          </p:cNvPr>
          <p:cNvCxnSpPr>
            <a:cxnSpLocks/>
          </p:cNvCxnSpPr>
          <p:nvPr/>
        </p:nvCxnSpPr>
        <p:spPr bwMode="auto">
          <a:xfrm flipH="1">
            <a:off x="7086600" y="1981200"/>
            <a:ext cx="614300"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268FDA17-CDB7-465F-80F8-FAD4778723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3001" y="122555"/>
            <a:ext cx="3352797" cy="1096645"/>
          </a:xfrm>
          <a:prstGeom prst="rect">
            <a:avLst/>
          </a:prstGeom>
        </p:spPr>
      </p:pic>
      <p:sp>
        <p:nvSpPr>
          <p:cNvPr id="27" name="TextBox 26">
            <a:extLst>
              <a:ext uri="{FF2B5EF4-FFF2-40B4-BE49-F238E27FC236}">
                <a16:creationId xmlns:a16="http://schemas.microsoft.com/office/drawing/2014/main" id="{FBC91E8A-F4F6-42D5-81B6-FF0A06898453}"/>
              </a:ext>
            </a:extLst>
          </p:cNvPr>
          <p:cNvSpPr txBox="1"/>
          <p:nvPr/>
        </p:nvSpPr>
        <p:spPr bwMode="auto">
          <a:xfrm>
            <a:off x="8763000" y="314000"/>
            <a:ext cx="3352798" cy="523220"/>
          </a:xfrm>
          <a:prstGeom prst="rect">
            <a:avLst/>
          </a:prstGeom>
          <a:noFill/>
        </p:spPr>
        <p:txBody>
          <a:bodyPr wrap="square">
            <a:spAutoFit/>
          </a:bodyPr>
          <a:lstStyle/>
          <a:p>
            <a:pPr algn="ctr" eaLnBrk="1" hangingPunct="1">
              <a:defRPr/>
            </a:pPr>
            <a:r>
              <a:rPr lang="en-US" sz="2800" b="1" dirty="0">
                <a:solidFill>
                  <a:srgbClr val="FF0000"/>
                </a:solidFill>
                <a:latin typeface="+mn-lt"/>
                <a:cs typeface="Arial" charset="0"/>
              </a:rPr>
              <a:t>This is a telescope</a:t>
            </a:r>
          </a:p>
        </p:txBody>
      </p:sp>
      <p:sp>
        <p:nvSpPr>
          <p:cNvPr id="51" name="TextBox 50">
            <a:extLst>
              <a:ext uri="{FF2B5EF4-FFF2-40B4-BE49-F238E27FC236}">
                <a16:creationId xmlns:a16="http://schemas.microsoft.com/office/drawing/2014/main" id="{8522F694-AA03-49D9-9BC5-3050D5DEC333}"/>
              </a:ext>
            </a:extLst>
          </p:cNvPr>
          <p:cNvSpPr txBox="1"/>
          <p:nvPr/>
        </p:nvSpPr>
        <p:spPr bwMode="auto">
          <a:xfrm>
            <a:off x="266957" y="2322493"/>
            <a:ext cx="1989647" cy="954107"/>
          </a:xfrm>
          <a:prstGeom prst="rect">
            <a:avLst/>
          </a:prstGeom>
          <a:noFill/>
        </p:spPr>
        <p:txBody>
          <a:bodyPr wrap="none">
            <a:spAutoFit/>
          </a:bodyPr>
          <a:lstStyle/>
          <a:p>
            <a:pPr algn="ctr" eaLnBrk="1" hangingPunct="1">
              <a:defRPr/>
            </a:pPr>
            <a:r>
              <a:rPr lang="en-US" sz="2800" b="1" dirty="0">
                <a:latin typeface="+mn-lt"/>
                <a:cs typeface="Arial" charset="0"/>
              </a:rPr>
              <a:t>Assertion is </a:t>
            </a:r>
          </a:p>
          <a:p>
            <a:pPr algn="ctr" eaLnBrk="1" hangingPunct="1">
              <a:defRPr/>
            </a:pPr>
            <a:r>
              <a:rPr lang="en-US" sz="2800" b="1" dirty="0">
                <a:solidFill>
                  <a:srgbClr val="00B050"/>
                </a:solidFill>
                <a:latin typeface="+mn-lt"/>
                <a:cs typeface="Arial" charset="0"/>
              </a:rPr>
              <a:t>TRUE</a:t>
            </a:r>
          </a:p>
        </p:txBody>
      </p:sp>
      <p:sp>
        <p:nvSpPr>
          <p:cNvPr id="52" name="TextBox 51">
            <a:extLst>
              <a:ext uri="{FF2B5EF4-FFF2-40B4-BE49-F238E27FC236}">
                <a16:creationId xmlns:a16="http://schemas.microsoft.com/office/drawing/2014/main" id="{BD8B1D7E-605B-4AF2-AD6A-DADD1D044DF5}"/>
              </a:ext>
            </a:extLst>
          </p:cNvPr>
          <p:cNvSpPr txBox="1"/>
          <p:nvPr/>
        </p:nvSpPr>
        <p:spPr bwMode="auto">
          <a:xfrm>
            <a:off x="10145589" y="2322493"/>
            <a:ext cx="1989647" cy="954107"/>
          </a:xfrm>
          <a:prstGeom prst="rect">
            <a:avLst/>
          </a:prstGeom>
          <a:noFill/>
        </p:spPr>
        <p:txBody>
          <a:bodyPr wrap="none">
            <a:spAutoFit/>
          </a:bodyPr>
          <a:lstStyle/>
          <a:p>
            <a:pPr algn="ctr" eaLnBrk="1" hangingPunct="1">
              <a:defRPr/>
            </a:pPr>
            <a:r>
              <a:rPr lang="en-US" sz="2800" b="1" dirty="0">
                <a:latin typeface="+mn-lt"/>
                <a:cs typeface="Arial" charset="0"/>
              </a:rPr>
              <a:t>Assertion is </a:t>
            </a:r>
          </a:p>
          <a:p>
            <a:pPr algn="ctr" eaLnBrk="1" hangingPunct="1">
              <a:defRPr/>
            </a:pPr>
            <a:r>
              <a:rPr lang="en-US" sz="2800" b="1" dirty="0">
                <a:solidFill>
                  <a:srgbClr val="FF0000"/>
                </a:solidFill>
                <a:latin typeface="+mn-lt"/>
                <a:cs typeface="Arial" charset="0"/>
              </a:rPr>
              <a:t>FALSE</a:t>
            </a:r>
          </a:p>
        </p:txBody>
      </p:sp>
    </p:spTree>
    <p:extLst>
      <p:ext uri="{BB962C8B-B14F-4D97-AF65-F5344CB8AC3E}">
        <p14:creationId xmlns:p14="http://schemas.microsoft.com/office/powerpoint/2010/main" val="1842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9" name="Rectangle 2">
            <a:extLst>
              <a:ext uri="{FF2B5EF4-FFF2-40B4-BE49-F238E27FC236}">
                <a16:creationId xmlns:a16="http://schemas.microsoft.com/office/drawing/2014/main" id="{9F0E0257-E8A2-4505-9ECD-973A85A65856}"/>
              </a:ext>
            </a:extLst>
          </p:cNvPr>
          <p:cNvSpPr>
            <a:spLocks noChangeArrowheads="1"/>
          </p:cNvSpPr>
          <p:nvPr/>
        </p:nvSpPr>
        <p:spPr bwMode="auto">
          <a:xfrm>
            <a:off x="-1" y="4337050"/>
            <a:ext cx="12191999" cy="2520950"/>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Text Box 3">
            <a:extLst>
              <a:ext uri="{FF2B5EF4-FFF2-40B4-BE49-F238E27FC236}">
                <a16:creationId xmlns:a16="http://schemas.microsoft.com/office/drawing/2014/main" id="{215AB273-9B70-4174-8034-6841E70396C5}"/>
              </a:ext>
            </a:extLst>
          </p:cNvPr>
          <p:cNvSpPr txBox="1">
            <a:spLocks noChangeArrowheads="1"/>
          </p:cNvSpPr>
          <p:nvPr/>
        </p:nvSpPr>
        <p:spPr bwMode="auto">
          <a:xfrm>
            <a:off x="0" y="2438400"/>
            <a:ext cx="8882063" cy="461665"/>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2400" b="1" dirty="0">
                <a:solidFill>
                  <a:srgbClr val="00FF00"/>
                </a:solidFill>
                <a:latin typeface="+mn-lt"/>
                <a:cs typeface="+mn-cs"/>
              </a:rPr>
              <a:t>Aristotle’s Correspondence Theory of Truth: </a:t>
            </a:r>
            <a:r>
              <a:rPr lang="en-US" sz="2400" b="1" dirty="0">
                <a:solidFill>
                  <a:srgbClr val="FFFF00"/>
                </a:solidFill>
                <a:latin typeface="+mn-lt"/>
                <a:cs typeface="+mn-cs"/>
              </a:rPr>
              <a:t>When I assert that </a:t>
            </a:r>
          </a:p>
        </p:txBody>
      </p:sp>
      <p:sp>
        <p:nvSpPr>
          <p:cNvPr id="12" name="Rectangle 4">
            <a:extLst>
              <a:ext uri="{FF2B5EF4-FFF2-40B4-BE49-F238E27FC236}">
                <a16:creationId xmlns:a16="http://schemas.microsoft.com/office/drawing/2014/main" id="{4F162895-B772-439D-8E95-498E476E60D3}"/>
              </a:ext>
            </a:extLst>
          </p:cNvPr>
          <p:cNvSpPr>
            <a:spLocks noChangeArrowheads="1"/>
          </p:cNvSpPr>
          <p:nvPr/>
        </p:nvSpPr>
        <p:spPr bwMode="auto">
          <a:xfrm>
            <a:off x="0" y="0"/>
            <a:ext cx="12192000" cy="2435225"/>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sp>
        <p:nvSpPr>
          <p:cNvPr id="69" name="Text Box 3">
            <a:extLst>
              <a:ext uri="{FF2B5EF4-FFF2-40B4-BE49-F238E27FC236}">
                <a16:creationId xmlns:a16="http://schemas.microsoft.com/office/drawing/2014/main" id="{24E53DA4-1860-40DA-A352-E721B1BCA27D}"/>
              </a:ext>
            </a:extLst>
          </p:cNvPr>
          <p:cNvSpPr txBox="1">
            <a:spLocks noChangeArrowheads="1"/>
          </p:cNvSpPr>
          <p:nvPr/>
        </p:nvSpPr>
        <p:spPr bwMode="auto">
          <a:xfrm>
            <a:off x="-1" y="3195935"/>
            <a:ext cx="4632749" cy="461665"/>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2400" b="1" dirty="0">
                <a:solidFill>
                  <a:srgbClr val="00FF00"/>
                </a:solidFill>
                <a:latin typeface="+mn-lt"/>
                <a:cs typeface="+mn-cs"/>
              </a:rPr>
              <a:t>2. </a:t>
            </a:r>
            <a:r>
              <a:rPr lang="en-US" sz="2400" b="1" dirty="0">
                <a:solidFill>
                  <a:schemeClr val="bg1"/>
                </a:solidFill>
                <a:latin typeface="+mn-lt"/>
                <a:cs typeface="+mn-cs"/>
              </a:rPr>
              <a:t>or that</a:t>
            </a:r>
            <a:r>
              <a:rPr lang="en-US" sz="2400" b="1" dirty="0">
                <a:solidFill>
                  <a:srgbClr val="00FF00"/>
                </a:solidFill>
                <a:latin typeface="+mn-lt"/>
                <a:cs typeface="+mn-cs"/>
              </a:rPr>
              <a:t> </a:t>
            </a:r>
            <a:r>
              <a:rPr lang="en-US" sz="2400" b="1" dirty="0">
                <a:solidFill>
                  <a:schemeClr val="bg1"/>
                </a:solidFill>
                <a:latin typeface="+mn-lt"/>
                <a:cs typeface="+mn-cs"/>
              </a:rPr>
              <a:t>that which is not, is not,</a:t>
            </a:r>
          </a:p>
        </p:txBody>
      </p:sp>
      <p:sp>
        <p:nvSpPr>
          <p:cNvPr id="70" name="Text Box 3">
            <a:extLst>
              <a:ext uri="{FF2B5EF4-FFF2-40B4-BE49-F238E27FC236}">
                <a16:creationId xmlns:a16="http://schemas.microsoft.com/office/drawing/2014/main" id="{BB0BDC25-3C35-4B0A-8D8B-4D2053D27515}"/>
              </a:ext>
            </a:extLst>
          </p:cNvPr>
          <p:cNvSpPr txBox="1">
            <a:spLocks noChangeArrowheads="1"/>
          </p:cNvSpPr>
          <p:nvPr/>
        </p:nvSpPr>
        <p:spPr bwMode="auto">
          <a:xfrm>
            <a:off x="0" y="3581400"/>
            <a:ext cx="5480123" cy="461665"/>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2400" b="1" dirty="0">
                <a:solidFill>
                  <a:srgbClr val="00FF00"/>
                </a:solidFill>
                <a:latin typeface="+mn-lt"/>
                <a:cs typeface="+mn-cs"/>
              </a:rPr>
              <a:t>3. </a:t>
            </a:r>
            <a:r>
              <a:rPr lang="en-US" sz="2400" b="1" dirty="0">
                <a:solidFill>
                  <a:schemeClr val="bg1"/>
                </a:solidFill>
                <a:latin typeface="+mn-lt"/>
                <a:cs typeface="+mn-cs"/>
              </a:rPr>
              <a:t>When I assert that that which is, is not,</a:t>
            </a:r>
          </a:p>
        </p:txBody>
      </p:sp>
      <p:sp>
        <p:nvSpPr>
          <p:cNvPr id="71" name="Text Box 3">
            <a:extLst>
              <a:ext uri="{FF2B5EF4-FFF2-40B4-BE49-F238E27FC236}">
                <a16:creationId xmlns:a16="http://schemas.microsoft.com/office/drawing/2014/main" id="{1A69A0D0-7734-4BF3-9A13-5FC9F1F808CC}"/>
              </a:ext>
            </a:extLst>
          </p:cNvPr>
          <p:cNvSpPr txBox="1">
            <a:spLocks noChangeArrowheads="1"/>
          </p:cNvSpPr>
          <p:nvPr/>
        </p:nvSpPr>
        <p:spPr bwMode="auto">
          <a:xfrm>
            <a:off x="0" y="3946525"/>
            <a:ext cx="4215756" cy="461665"/>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2400" b="1" dirty="0">
                <a:solidFill>
                  <a:srgbClr val="00FF00"/>
                </a:solidFill>
                <a:latin typeface="+mn-lt"/>
                <a:cs typeface="+mn-cs"/>
              </a:rPr>
              <a:t>4. </a:t>
            </a:r>
            <a:r>
              <a:rPr lang="en-US" sz="2400" b="1" dirty="0">
                <a:solidFill>
                  <a:schemeClr val="bg1"/>
                </a:solidFill>
                <a:latin typeface="+mn-lt"/>
                <a:cs typeface="+mn-cs"/>
              </a:rPr>
              <a:t>or that that which is not, is, </a:t>
            </a:r>
          </a:p>
        </p:txBody>
      </p:sp>
      <p:sp>
        <p:nvSpPr>
          <p:cNvPr id="72" name="Text Box 3">
            <a:extLst>
              <a:ext uri="{FF2B5EF4-FFF2-40B4-BE49-F238E27FC236}">
                <a16:creationId xmlns:a16="http://schemas.microsoft.com/office/drawing/2014/main" id="{E2F45425-A258-41AD-8ADA-9196A6CDD5D9}"/>
              </a:ext>
            </a:extLst>
          </p:cNvPr>
          <p:cNvSpPr txBox="1">
            <a:spLocks noChangeArrowheads="1"/>
          </p:cNvSpPr>
          <p:nvPr/>
        </p:nvSpPr>
        <p:spPr bwMode="auto">
          <a:xfrm>
            <a:off x="0" y="2824704"/>
            <a:ext cx="3048000" cy="461665"/>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defRPr/>
            </a:pPr>
            <a:r>
              <a:rPr lang="en-US" sz="2400" b="1" dirty="0">
                <a:solidFill>
                  <a:srgbClr val="00FF00"/>
                </a:solidFill>
                <a:latin typeface="+mn-lt"/>
                <a:cs typeface="+mn-cs"/>
              </a:rPr>
              <a:t>1. </a:t>
            </a:r>
            <a:r>
              <a:rPr lang="en-US" sz="2400" b="1" dirty="0">
                <a:solidFill>
                  <a:schemeClr val="bg1"/>
                </a:solidFill>
                <a:latin typeface="+mn-lt"/>
                <a:cs typeface="+mn-cs"/>
              </a:rPr>
              <a:t>that which is, is, </a:t>
            </a:r>
          </a:p>
        </p:txBody>
      </p:sp>
      <p:sp>
        <p:nvSpPr>
          <p:cNvPr id="73" name="Text Box 3">
            <a:extLst>
              <a:ext uri="{FF2B5EF4-FFF2-40B4-BE49-F238E27FC236}">
                <a16:creationId xmlns:a16="http://schemas.microsoft.com/office/drawing/2014/main" id="{34845DB8-A593-4BF4-A261-CFE85E63F47E}"/>
              </a:ext>
            </a:extLst>
          </p:cNvPr>
          <p:cNvSpPr txBox="1">
            <a:spLocks noChangeArrowheads="1"/>
          </p:cNvSpPr>
          <p:nvPr/>
        </p:nvSpPr>
        <p:spPr bwMode="auto">
          <a:xfrm>
            <a:off x="4311723" y="3195935"/>
            <a:ext cx="2995614" cy="461665"/>
          </a:xfrm>
          <a:prstGeom prst="rect">
            <a:avLst/>
          </a:prstGeom>
          <a:noFill/>
          <a:ln w="9525">
            <a:noFill/>
            <a:miter lim="800000"/>
            <a:headEnd/>
            <a:tailEnd/>
          </a:ln>
          <a:effectLst/>
        </p:spPr>
        <p:txBody>
          <a:bodyPr wrap="square">
            <a:spAutoFit/>
          </a:bodyPr>
          <a:lstStyle/>
          <a:p>
            <a:pPr algn="just" eaLnBrk="1" fontAlgn="auto" hangingPunct="1">
              <a:spcBef>
                <a:spcPts val="0"/>
              </a:spcBef>
              <a:spcAft>
                <a:spcPts val="0"/>
              </a:spcAft>
              <a:defRPr/>
            </a:pPr>
            <a:r>
              <a:rPr lang="en-US" sz="2400" b="1" dirty="0">
                <a:solidFill>
                  <a:schemeClr val="bg1"/>
                </a:solidFill>
                <a:latin typeface="+mn-lt"/>
                <a:cs typeface="+mn-cs"/>
              </a:rPr>
              <a:t>my assertion is </a:t>
            </a:r>
            <a:r>
              <a:rPr lang="en-US" sz="2400" b="1" dirty="0">
                <a:solidFill>
                  <a:srgbClr val="00FF00"/>
                </a:solidFill>
                <a:latin typeface="+mn-lt"/>
                <a:cs typeface="+mn-cs"/>
              </a:rPr>
              <a:t>true</a:t>
            </a:r>
            <a:r>
              <a:rPr lang="en-US" sz="2400" b="1" dirty="0">
                <a:solidFill>
                  <a:schemeClr val="bg1"/>
                </a:solidFill>
                <a:latin typeface="+mn-lt"/>
                <a:cs typeface="+mn-cs"/>
              </a:rPr>
              <a:t>.</a:t>
            </a:r>
          </a:p>
        </p:txBody>
      </p:sp>
      <p:sp>
        <p:nvSpPr>
          <p:cNvPr id="74" name="Text Box 3">
            <a:extLst>
              <a:ext uri="{FF2B5EF4-FFF2-40B4-BE49-F238E27FC236}">
                <a16:creationId xmlns:a16="http://schemas.microsoft.com/office/drawing/2014/main" id="{58F3D2D0-86B1-4884-8E10-3E9F6F26ADB0}"/>
              </a:ext>
            </a:extLst>
          </p:cNvPr>
          <p:cNvSpPr txBox="1">
            <a:spLocks noChangeArrowheads="1"/>
          </p:cNvSpPr>
          <p:nvPr/>
        </p:nvSpPr>
        <p:spPr bwMode="auto">
          <a:xfrm>
            <a:off x="3886200" y="3943350"/>
            <a:ext cx="2995614" cy="461665"/>
          </a:xfrm>
          <a:prstGeom prst="rect">
            <a:avLst/>
          </a:prstGeom>
          <a:noFill/>
          <a:ln w="9525">
            <a:noFill/>
            <a:miter lim="800000"/>
            <a:headEnd/>
            <a:tailEnd/>
          </a:ln>
          <a:effectLst/>
        </p:spPr>
        <p:txBody>
          <a:bodyPr wrap="square">
            <a:spAutoFit/>
          </a:bodyPr>
          <a:lstStyle/>
          <a:p>
            <a:pPr algn="just" eaLnBrk="1" fontAlgn="auto" hangingPunct="1">
              <a:spcBef>
                <a:spcPts val="0"/>
              </a:spcBef>
              <a:spcAft>
                <a:spcPts val="0"/>
              </a:spcAft>
              <a:defRPr/>
            </a:pPr>
            <a:r>
              <a:rPr lang="en-US" sz="2400" b="1" dirty="0">
                <a:solidFill>
                  <a:schemeClr val="bg1"/>
                </a:solidFill>
                <a:latin typeface="+mn-lt"/>
                <a:cs typeface="+mn-cs"/>
              </a:rPr>
              <a:t>my assertion is </a:t>
            </a:r>
            <a:r>
              <a:rPr lang="en-US" sz="2400" b="1" dirty="0">
                <a:solidFill>
                  <a:srgbClr val="FF0000"/>
                </a:solidFill>
                <a:latin typeface="+mn-lt"/>
                <a:cs typeface="+mn-cs"/>
              </a:rPr>
              <a:t>false</a:t>
            </a:r>
            <a:r>
              <a:rPr lang="en-US" sz="2400" b="1" dirty="0">
                <a:solidFill>
                  <a:schemeClr val="bg1"/>
                </a:solidFill>
                <a:latin typeface="+mn-lt"/>
                <a:cs typeface="+mn-cs"/>
              </a:rPr>
              <a:t>.</a:t>
            </a:r>
          </a:p>
        </p:txBody>
      </p:sp>
      <p:sp>
        <p:nvSpPr>
          <p:cNvPr id="29" name="Rectangle 28">
            <a:extLst>
              <a:ext uri="{FF2B5EF4-FFF2-40B4-BE49-F238E27FC236}">
                <a16:creationId xmlns:a16="http://schemas.microsoft.com/office/drawing/2014/main" id="{514A3DD7-3329-45D6-9CE4-0B5C1C8AC445}"/>
              </a:ext>
            </a:extLst>
          </p:cNvPr>
          <p:cNvSpPr/>
          <p:nvPr/>
        </p:nvSpPr>
        <p:spPr bwMode="auto">
          <a:xfrm>
            <a:off x="2971800" y="933450"/>
            <a:ext cx="1219200" cy="57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41" name="Rectangle 40">
            <a:extLst>
              <a:ext uri="{FF2B5EF4-FFF2-40B4-BE49-F238E27FC236}">
                <a16:creationId xmlns:a16="http://schemas.microsoft.com/office/drawing/2014/main" id="{B94EEAC8-71F0-47F5-A0EB-D7860E349C20}"/>
              </a:ext>
            </a:extLst>
          </p:cNvPr>
          <p:cNvSpPr/>
          <p:nvPr/>
        </p:nvSpPr>
        <p:spPr bwMode="auto">
          <a:xfrm>
            <a:off x="9372600" y="846138"/>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4" name="Text Box 30">
            <a:extLst>
              <a:ext uri="{FF2B5EF4-FFF2-40B4-BE49-F238E27FC236}">
                <a16:creationId xmlns:a16="http://schemas.microsoft.com/office/drawing/2014/main" id="{9C922AA8-6B7A-456E-B5D3-FB8363CF6DE2}"/>
              </a:ext>
            </a:extLst>
          </p:cNvPr>
          <p:cNvSpPr txBox="1">
            <a:spLocks noChangeArrowheads="1"/>
          </p:cNvSpPr>
          <p:nvPr/>
        </p:nvSpPr>
        <p:spPr bwMode="auto">
          <a:xfrm>
            <a:off x="10820400" y="1589748"/>
            <a:ext cx="973343"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00B050"/>
                </a:solidFill>
                <a:latin typeface="+mn-lt"/>
                <a:cs typeface="+mn-cs"/>
              </a:rPr>
              <a:t>TRUE</a:t>
            </a:r>
          </a:p>
        </p:txBody>
      </p:sp>
      <p:sp>
        <p:nvSpPr>
          <p:cNvPr id="85" name="Text Box 26">
            <a:extLst>
              <a:ext uri="{FF2B5EF4-FFF2-40B4-BE49-F238E27FC236}">
                <a16:creationId xmlns:a16="http://schemas.microsoft.com/office/drawing/2014/main" id="{3B998058-166C-44F2-8D31-426CFBE12767}"/>
              </a:ext>
            </a:extLst>
          </p:cNvPr>
          <p:cNvSpPr txBox="1">
            <a:spLocks noChangeArrowheads="1"/>
          </p:cNvSpPr>
          <p:nvPr/>
        </p:nvSpPr>
        <p:spPr bwMode="auto">
          <a:xfrm>
            <a:off x="6537275" y="5866"/>
            <a:ext cx="3033459"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00B050"/>
                </a:solidFill>
                <a:latin typeface="+mn-lt"/>
                <a:cs typeface="+mn-cs"/>
              </a:rPr>
              <a:t>CORRESPONDENCE</a:t>
            </a:r>
          </a:p>
        </p:txBody>
      </p:sp>
      <p:sp>
        <p:nvSpPr>
          <p:cNvPr id="86" name="Text Box 25">
            <a:extLst>
              <a:ext uri="{FF2B5EF4-FFF2-40B4-BE49-F238E27FC236}">
                <a16:creationId xmlns:a16="http://schemas.microsoft.com/office/drawing/2014/main" id="{BBAFE5D3-2604-47D9-8EAA-D72FC0D3D586}"/>
              </a:ext>
            </a:extLst>
          </p:cNvPr>
          <p:cNvSpPr txBox="1">
            <a:spLocks noChangeArrowheads="1"/>
          </p:cNvSpPr>
          <p:nvPr/>
        </p:nvSpPr>
        <p:spPr bwMode="auto">
          <a:xfrm>
            <a:off x="390454" y="-25924"/>
            <a:ext cx="3033459"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00B050"/>
                </a:solidFill>
                <a:latin typeface="+mn-lt"/>
                <a:cs typeface="+mn-cs"/>
              </a:rPr>
              <a:t>CORRESPONDENCE</a:t>
            </a:r>
          </a:p>
        </p:txBody>
      </p:sp>
      <p:sp>
        <p:nvSpPr>
          <p:cNvPr id="87" name="Rectangle 86">
            <a:extLst>
              <a:ext uri="{FF2B5EF4-FFF2-40B4-BE49-F238E27FC236}">
                <a16:creationId xmlns:a16="http://schemas.microsoft.com/office/drawing/2014/main" id="{0D5ED780-CF96-4B92-BB5F-70F6BBEA2CDA}"/>
              </a:ext>
            </a:extLst>
          </p:cNvPr>
          <p:cNvSpPr/>
          <p:nvPr/>
        </p:nvSpPr>
        <p:spPr bwMode="auto">
          <a:xfrm>
            <a:off x="4103687" y="1750427"/>
            <a:ext cx="239713" cy="18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3" name="Text Box 29">
            <a:extLst>
              <a:ext uri="{FF2B5EF4-FFF2-40B4-BE49-F238E27FC236}">
                <a16:creationId xmlns:a16="http://schemas.microsoft.com/office/drawing/2014/main" id="{E5D2DFAF-71FA-48B9-A488-B8B9283EF127}"/>
              </a:ext>
            </a:extLst>
          </p:cNvPr>
          <p:cNvSpPr txBox="1">
            <a:spLocks noChangeArrowheads="1"/>
          </p:cNvSpPr>
          <p:nvPr/>
        </p:nvSpPr>
        <p:spPr bwMode="auto">
          <a:xfrm>
            <a:off x="4167424" y="1587168"/>
            <a:ext cx="973343"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00B050"/>
                </a:solidFill>
                <a:latin typeface="+mn-lt"/>
                <a:cs typeface="+mn-cs"/>
              </a:rPr>
              <a:t>TRUE</a:t>
            </a:r>
          </a:p>
        </p:txBody>
      </p:sp>
      <p:sp>
        <p:nvSpPr>
          <p:cNvPr id="88" name="Rectangle 87">
            <a:extLst>
              <a:ext uri="{FF2B5EF4-FFF2-40B4-BE49-F238E27FC236}">
                <a16:creationId xmlns:a16="http://schemas.microsoft.com/office/drawing/2014/main" id="{9E60AF12-EA72-4DC6-913A-019E359AFF07}"/>
              </a:ext>
            </a:extLst>
          </p:cNvPr>
          <p:cNvSpPr/>
          <p:nvPr/>
        </p:nvSpPr>
        <p:spPr bwMode="auto">
          <a:xfrm>
            <a:off x="10514013" y="1750427"/>
            <a:ext cx="239713" cy="18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2" name="Rectangle 101">
            <a:extLst>
              <a:ext uri="{FF2B5EF4-FFF2-40B4-BE49-F238E27FC236}">
                <a16:creationId xmlns:a16="http://schemas.microsoft.com/office/drawing/2014/main" id="{FFE6AE9D-1A08-47F0-8083-A70A81EE2FC4}"/>
              </a:ext>
            </a:extLst>
          </p:cNvPr>
          <p:cNvSpPr/>
          <p:nvPr/>
        </p:nvSpPr>
        <p:spPr bwMode="auto">
          <a:xfrm>
            <a:off x="4560887" y="6172200"/>
            <a:ext cx="239713" cy="18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1" name="Text Box 29">
            <a:extLst>
              <a:ext uri="{FF2B5EF4-FFF2-40B4-BE49-F238E27FC236}">
                <a16:creationId xmlns:a16="http://schemas.microsoft.com/office/drawing/2014/main" id="{3C88959D-13A8-4316-B6DC-E34670C24FC3}"/>
              </a:ext>
            </a:extLst>
          </p:cNvPr>
          <p:cNvSpPr txBox="1">
            <a:spLocks noChangeArrowheads="1"/>
          </p:cNvSpPr>
          <p:nvPr/>
        </p:nvSpPr>
        <p:spPr bwMode="auto">
          <a:xfrm>
            <a:off x="4670612" y="6093827"/>
            <a:ext cx="1044388"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FF0000"/>
                </a:solidFill>
                <a:latin typeface="+mn-lt"/>
                <a:cs typeface="+mn-cs"/>
              </a:rPr>
              <a:t>FALSE</a:t>
            </a:r>
          </a:p>
        </p:txBody>
      </p:sp>
      <p:sp>
        <p:nvSpPr>
          <p:cNvPr id="104" name="Text Box 25">
            <a:extLst>
              <a:ext uri="{FF2B5EF4-FFF2-40B4-BE49-F238E27FC236}">
                <a16:creationId xmlns:a16="http://schemas.microsoft.com/office/drawing/2014/main" id="{36FB9BCF-BC77-44D4-8B83-5EC38525DA59}"/>
              </a:ext>
            </a:extLst>
          </p:cNvPr>
          <p:cNvSpPr txBox="1">
            <a:spLocks noChangeArrowheads="1"/>
          </p:cNvSpPr>
          <p:nvPr/>
        </p:nvSpPr>
        <p:spPr bwMode="auto">
          <a:xfrm>
            <a:off x="385730" y="4362663"/>
            <a:ext cx="3594510"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FF0000"/>
                </a:solidFill>
                <a:latin typeface="+mn-lt"/>
                <a:cs typeface="+mn-cs"/>
              </a:rPr>
              <a:t>NO CORRESPONDENCE</a:t>
            </a:r>
          </a:p>
        </p:txBody>
      </p:sp>
      <p:sp>
        <p:nvSpPr>
          <p:cNvPr id="117" name="Rectangle 116">
            <a:extLst>
              <a:ext uri="{FF2B5EF4-FFF2-40B4-BE49-F238E27FC236}">
                <a16:creationId xmlns:a16="http://schemas.microsoft.com/office/drawing/2014/main" id="{1533A0BF-1293-44DB-9513-15D5A23473E0}"/>
              </a:ext>
            </a:extLst>
          </p:cNvPr>
          <p:cNvSpPr/>
          <p:nvPr/>
        </p:nvSpPr>
        <p:spPr bwMode="auto">
          <a:xfrm>
            <a:off x="10666413" y="6201588"/>
            <a:ext cx="239713" cy="18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18" name="Text Box 29">
            <a:extLst>
              <a:ext uri="{FF2B5EF4-FFF2-40B4-BE49-F238E27FC236}">
                <a16:creationId xmlns:a16="http://schemas.microsoft.com/office/drawing/2014/main" id="{B2AC1F32-D491-40FF-9303-D28B06AC3F40}"/>
              </a:ext>
            </a:extLst>
          </p:cNvPr>
          <p:cNvSpPr txBox="1">
            <a:spLocks noChangeArrowheads="1"/>
          </p:cNvSpPr>
          <p:nvPr/>
        </p:nvSpPr>
        <p:spPr bwMode="auto">
          <a:xfrm>
            <a:off x="10817974" y="6093827"/>
            <a:ext cx="1044388"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FF0000"/>
                </a:solidFill>
                <a:latin typeface="+mn-lt"/>
                <a:cs typeface="+mn-cs"/>
              </a:rPr>
              <a:t>FALSE</a:t>
            </a:r>
          </a:p>
        </p:txBody>
      </p:sp>
      <p:grpSp>
        <p:nvGrpSpPr>
          <p:cNvPr id="126" name="Group 125">
            <a:extLst>
              <a:ext uri="{FF2B5EF4-FFF2-40B4-BE49-F238E27FC236}">
                <a16:creationId xmlns:a16="http://schemas.microsoft.com/office/drawing/2014/main" id="{2350656C-C42E-45E2-8308-6228A20E5CA8}"/>
              </a:ext>
            </a:extLst>
          </p:cNvPr>
          <p:cNvGrpSpPr/>
          <p:nvPr/>
        </p:nvGrpSpPr>
        <p:grpSpPr>
          <a:xfrm>
            <a:off x="37019" y="-38818"/>
            <a:ext cx="5397752" cy="2436538"/>
            <a:chOff x="37019" y="-38818"/>
            <a:chExt cx="5397752" cy="2436538"/>
          </a:xfrm>
        </p:grpSpPr>
        <p:sp>
          <p:nvSpPr>
            <p:cNvPr id="26" name="Text Box 13">
              <a:extLst>
                <a:ext uri="{FF2B5EF4-FFF2-40B4-BE49-F238E27FC236}">
                  <a16:creationId xmlns:a16="http://schemas.microsoft.com/office/drawing/2014/main" id="{FD4700D5-8059-40F4-9831-DC15A8E37728}"/>
                </a:ext>
              </a:extLst>
            </p:cNvPr>
            <p:cNvSpPr txBox="1">
              <a:spLocks noChangeArrowheads="1"/>
            </p:cNvSpPr>
            <p:nvPr/>
          </p:nvSpPr>
          <p:spPr bwMode="auto">
            <a:xfrm>
              <a:off x="37019" y="-38818"/>
              <a:ext cx="463588"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latin typeface="+mn-lt"/>
                  <a:cs typeface="+mn-cs"/>
                </a:rPr>
                <a:t>1.</a:t>
              </a:r>
            </a:p>
          </p:txBody>
        </p:sp>
        <p:sp>
          <p:nvSpPr>
            <p:cNvPr id="27" name="Text Box 14">
              <a:extLst>
                <a:ext uri="{FF2B5EF4-FFF2-40B4-BE49-F238E27FC236}">
                  <a16:creationId xmlns:a16="http://schemas.microsoft.com/office/drawing/2014/main" id="{74D0C92C-3D97-484A-8677-4B6B8D9F82F7}"/>
                </a:ext>
              </a:extLst>
            </p:cNvPr>
            <p:cNvSpPr txBox="1">
              <a:spLocks noChangeArrowheads="1"/>
            </p:cNvSpPr>
            <p:nvPr/>
          </p:nvSpPr>
          <p:spPr bwMode="auto">
            <a:xfrm>
              <a:off x="506739" y="1911820"/>
              <a:ext cx="1023037" cy="400110"/>
            </a:xfrm>
            <a:prstGeom prst="rect">
              <a:avLst/>
            </a:prstGeom>
            <a:noFill/>
            <a:ln w="9525">
              <a:noFill/>
              <a:miter lim="800000"/>
              <a:headEnd/>
              <a:tailEnd/>
            </a:ln>
          </p:spPr>
          <p:txBody>
            <a:bodyPr wrap="none">
              <a:spAutoFit/>
            </a:bodyPr>
            <a:lstStyle/>
            <a:p>
              <a:pPr algn="ctr" eaLnBrk="1" hangingPunct="1">
                <a:defRPr/>
              </a:pPr>
              <a:r>
                <a:rPr lang="en-US" sz="2000" b="1" dirty="0">
                  <a:solidFill>
                    <a:srgbClr val="00B050"/>
                  </a:solidFill>
                  <a:latin typeface="+mn-lt"/>
                </a:rPr>
                <a:t>is-apple</a:t>
              </a:r>
            </a:p>
          </p:txBody>
        </p:sp>
        <p:pic>
          <p:nvPicPr>
            <p:cNvPr id="3" name="Picture 2">
              <a:extLst>
                <a:ext uri="{FF2B5EF4-FFF2-40B4-BE49-F238E27FC236}">
                  <a16:creationId xmlns:a16="http://schemas.microsoft.com/office/drawing/2014/main" id="{8B2A298D-4662-4200-ACD5-AD471C68A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4" y="968804"/>
              <a:ext cx="1169843" cy="974869"/>
            </a:xfrm>
            <a:prstGeom prst="rect">
              <a:avLst/>
            </a:prstGeom>
          </p:spPr>
        </p:pic>
        <p:pic>
          <p:nvPicPr>
            <p:cNvPr id="124" name="Picture 123">
              <a:extLst>
                <a:ext uri="{FF2B5EF4-FFF2-40B4-BE49-F238E27FC236}">
                  <a16:creationId xmlns:a16="http://schemas.microsoft.com/office/drawing/2014/main" id="{C9904EEC-FC9C-4E06-9908-E6120511D9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684" y="838200"/>
              <a:ext cx="1245487" cy="1559520"/>
            </a:xfrm>
            <a:prstGeom prst="rect">
              <a:avLst/>
            </a:prstGeom>
          </p:spPr>
        </p:pic>
        <p:sp>
          <p:nvSpPr>
            <p:cNvPr id="30" name="AutoShape 7">
              <a:extLst>
                <a:ext uri="{FF2B5EF4-FFF2-40B4-BE49-F238E27FC236}">
                  <a16:creationId xmlns:a16="http://schemas.microsoft.com/office/drawing/2014/main" id="{9B330E2C-EFEE-4A50-8F4D-F624CAC4CDC2}"/>
                </a:ext>
              </a:extLst>
            </p:cNvPr>
            <p:cNvSpPr>
              <a:spLocks noChangeArrowheads="1"/>
            </p:cNvSpPr>
            <p:nvPr/>
          </p:nvSpPr>
          <p:spPr bwMode="auto">
            <a:xfrm>
              <a:off x="3783157" y="215947"/>
              <a:ext cx="1651614" cy="1343134"/>
            </a:xfrm>
            <a:prstGeom prst="cloudCallout">
              <a:avLst>
                <a:gd name="adj1" fmla="val -58481"/>
                <a:gd name="adj2" fmla="val 47171"/>
              </a:avLst>
            </a:prstGeom>
            <a:solidFill>
              <a:schemeClr val="bg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32" name="Text Box 10">
              <a:extLst>
                <a:ext uri="{FF2B5EF4-FFF2-40B4-BE49-F238E27FC236}">
                  <a16:creationId xmlns:a16="http://schemas.microsoft.com/office/drawing/2014/main" id="{9E84DE57-532C-4E6A-9F40-11B354AF1E72}"/>
                </a:ext>
              </a:extLst>
            </p:cNvPr>
            <p:cNvSpPr txBox="1">
              <a:spLocks noChangeArrowheads="1"/>
            </p:cNvSpPr>
            <p:nvPr/>
          </p:nvSpPr>
          <p:spPr bwMode="auto">
            <a:xfrm>
              <a:off x="4170528" y="1000125"/>
              <a:ext cx="934872" cy="369332"/>
            </a:xfrm>
            <a:prstGeom prst="rect">
              <a:avLst/>
            </a:prstGeom>
            <a:noFill/>
            <a:ln w="9525">
              <a:noFill/>
              <a:miter lim="800000"/>
              <a:headEnd/>
              <a:tailEnd/>
            </a:ln>
          </p:spPr>
          <p:txBody>
            <a:bodyPr wrap="none">
              <a:spAutoFit/>
            </a:bodyPr>
            <a:lstStyle/>
            <a:p>
              <a:pPr algn="ctr" eaLnBrk="1" hangingPunct="1">
                <a:defRPr/>
              </a:pPr>
              <a:r>
                <a:rPr lang="en-US" b="1" dirty="0">
                  <a:solidFill>
                    <a:srgbClr val="00B050"/>
                  </a:solidFill>
                  <a:latin typeface="+mn-lt"/>
                </a:rPr>
                <a:t>is-apple</a:t>
              </a:r>
            </a:p>
          </p:txBody>
        </p:sp>
        <p:pic>
          <p:nvPicPr>
            <p:cNvPr id="75" name="Picture 74">
              <a:extLst>
                <a:ext uri="{FF2B5EF4-FFF2-40B4-BE49-F238E27FC236}">
                  <a16:creationId xmlns:a16="http://schemas.microsoft.com/office/drawing/2014/main" id="{1C2759A9-26A9-4F22-9A7B-01193C765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672" y="312738"/>
              <a:ext cx="824163" cy="686802"/>
            </a:xfrm>
            <a:prstGeom prst="rect">
              <a:avLst/>
            </a:prstGeom>
          </p:spPr>
        </p:pic>
        <p:cxnSp>
          <p:nvCxnSpPr>
            <p:cNvPr id="125" name="Straight Connector 124">
              <a:extLst>
                <a:ext uri="{FF2B5EF4-FFF2-40B4-BE49-F238E27FC236}">
                  <a16:creationId xmlns:a16="http://schemas.microsoft.com/office/drawing/2014/main" id="{5D50CEC4-E541-4806-AA34-7B70D3770183}"/>
                </a:ext>
              </a:extLst>
            </p:cNvPr>
            <p:cNvCxnSpPr>
              <a:cxnSpLocks/>
            </p:cNvCxnSpPr>
            <p:nvPr/>
          </p:nvCxnSpPr>
          <p:spPr bwMode="auto">
            <a:xfrm flipH="1">
              <a:off x="1828800" y="1544833"/>
              <a:ext cx="614300"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EB12DABE-3CB6-4367-A593-C4456F6B4F0B}"/>
              </a:ext>
            </a:extLst>
          </p:cNvPr>
          <p:cNvGrpSpPr/>
          <p:nvPr/>
        </p:nvGrpSpPr>
        <p:grpSpPr>
          <a:xfrm>
            <a:off x="6163009" y="-2895"/>
            <a:ext cx="5799673" cy="2400615"/>
            <a:chOff x="6163009" y="-2895"/>
            <a:chExt cx="5799673" cy="2400615"/>
          </a:xfrm>
        </p:grpSpPr>
        <p:sp>
          <p:nvSpPr>
            <p:cNvPr id="34" name="Text Box 34">
              <a:extLst>
                <a:ext uri="{FF2B5EF4-FFF2-40B4-BE49-F238E27FC236}">
                  <a16:creationId xmlns:a16="http://schemas.microsoft.com/office/drawing/2014/main" id="{7DBFA926-6A96-4587-A82A-0646FAAC4416}"/>
                </a:ext>
              </a:extLst>
            </p:cNvPr>
            <p:cNvSpPr txBox="1">
              <a:spLocks noChangeArrowheads="1"/>
            </p:cNvSpPr>
            <p:nvPr/>
          </p:nvSpPr>
          <p:spPr bwMode="auto">
            <a:xfrm>
              <a:off x="6163009" y="-2895"/>
              <a:ext cx="545341"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latin typeface="+mn-lt"/>
                  <a:cs typeface="+mn-cs"/>
                </a:rPr>
                <a:t>2. </a:t>
              </a:r>
            </a:p>
          </p:txBody>
        </p:sp>
        <p:sp>
          <p:nvSpPr>
            <p:cNvPr id="39" name="Text Box 42">
              <a:extLst>
                <a:ext uri="{FF2B5EF4-FFF2-40B4-BE49-F238E27FC236}">
                  <a16:creationId xmlns:a16="http://schemas.microsoft.com/office/drawing/2014/main" id="{E73F95E9-9229-4783-BA84-0037CADE0369}"/>
                </a:ext>
              </a:extLst>
            </p:cNvPr>
            <p:cNvSpPr txBox="1">
              <a:spLocks noChangeArrowheads="1"/>
            </p:cNvSpPr>
            <p:nvPr/>
          </p:nvSpPr>
          <p:spPr bwMode="auto">
            <a:xfrm>
              <a:off x="6535534" y="1914257"/>
              <a:ext cx="1465466" cy="400110"/>
            </a:xfrm>
            <a:prstGeom prst="rect">
              <a:avLst/>
            </a:prstGeom>
            <a:noFill/>
            <a:ln w="9525">
              <a:noFill/>
              <a:miter lim="800000"/>
              <a:headEnd/>
              <a:tailEnd/>
            </a:ln>
          </p:spPr>
          <p:txBody>
            <a:bodyPr wrap="none">
              <a:spAutoFit/>
            </a:bodyPr>
            <a:lstStyle/>
            <a:p>
              <a:pPr algn="ctr" eaLnBrk="1" hangingPunct="1">
                <a:defRPr/>
              </a:pPr>
              <a:r>
                <a:rPr lang="en-US" sz="2000" b="1" dirty="0">
                  <a:solidFill>
                    <a:srgbClr val="00B050"/>
                  </a:solidFill>
                  <a:latin typeface="+mn-lt"/>
                </a:rPr>
                <a:t>is-not-apple</a:t>
              </a:r>
            </a:p>
          </p:txBody>
        </p:sp>
        <p:pic>
          <p:nvPicPr>
            <p:cNvPr id="78" name="Picture 77">
              <a:extLst>
                <a:ext uri="{FF2B5EF4-FFF2-40B4-BE49-F238E27FC236}">
                  <a16:creationId xmlns:a16="http://schemas.microsoft.com/office/drawing/2014/main" id="{27AF4F72-8F4E-40CE-86A8-CE10EB01E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96748">
              <a:off x="6854537" y="741979"/>
              <a:ext cx="873820" cy="1254955"/>
            </a:xfrm>
            <a:prstGeom prst="rect">
              <a:avLst/>
            </a:prstGeom>
          </p:spPr>
        </p:pic>
        <p:pic>
          <p:nvPicPr>
            <p:cNvPr id="129" name="Picture 128">
              <a:extLst>
                <a:ext uri="{FF2B5EF4-FFF2-40B4-BE49-F238E27FC236}">
                  <a16:creationId xmlns:a16="http://schemas.microsoft.com/office/drawing/2014/main" id="{DF90BBEB-5028-49C4-B94C-4C962F528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594" y="838200"/>
              <a:ext cx="1245487" cy="1559520"/>
            </a:xfrm>
            <a:prstGeom prst="rect">
              <a:avLst/>
            </a:prstGeom>
          </p:spPr>
        </p:pic>
        <p:cxnSp>
          <p:nvCxnSpPr>
            <p:cNvPr id="130" name="Straight Connector 129">
              <a:extLst>
                <a:ext uri="{FF2B5EF4-FFF2-40B4-BE49-F238E27FC236}">
                  <a16:creationId xmlns:a16="http://schemas.microsoft.com/office/drawing/2014/main" id="{E7A5F78D-94C3-4AF3-914A-2FD1040C08C1}"/>
                </a:ext>
              </a:extLst>
            </p:cNvPr>
            <p:cNvCxnSpPr>
              <a:cxnSpLocks/>
            </p:cNvCxnSpPr>
            <p:nvPr/>
          </p:nvCxnSpPr>
          <p:spPr bwMode="auto">
            <a:xfrm flipH="1">
              <a:off x="8572710" y="1530233"/>
              <a:ext cx="614300"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AutoShape 7">
              <a:extLst>
                <a:ext uri="{FF2B5EF4-FFF2-40B4-BE49-F238E27FC236}">
                  <a16:creationId xmlns:a16="http://schemas.microsoft.com/office/drawing/2014/main" id="{559AE5C8-185C-430B-BD4E-4F4DD3B03B5E}"/>
                </a:ext>
              </a:extLst>
            </p:cNvPr>
            <p:cNvSpPr>
              <a:spLocks noChangeArrowheads="1"/>
            </p:cNvSpPr>
            <p:nvPr/>
          </p:nvSpPr>
          <p:spPr bwMode="auto">
            <a:xfrm>
              <a:off x="10474074" y="138152"/>
              <a:ext cx="1488608" cy="1406681"/>
            </a:xfrm>
            <a:prstGeom prst="cloudCallout">
              <a:avLst>
                <a:gd name="adj1" fmla="val -58481"/>
                <a:gd name="adj2" fmla="val 47171"/>
              </a:avLst>
            </a:prstGeom>
            <a:solidFill>
              <a:schemeClr val="bg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79" name="Text Box 10">
              <a:extLst>
                <a:ext uri="{FF2B5EF4-FFF2-40B4-BE49-F238E27FC236}">
                  <a16:creationId xmlns:a16="http://schemas.microsoft.com/office/drawing/2014/main" id="{4100A375-66D2-406F-9A79-6652D3FBD940}"/>
                </a:ext>
              </a:extLst>
            </p:cNvPr>
            <p:cNvSpPr txBox="1">
              <a:spLocks noChangeArrowheads="1"/>
            </p:cNvSpPr>
            <p:nvPr/>
          </p:nvSpPr>
          <p:spPr bwMode="auto">
            <a:xfrm>
              <a:off x="10490674" y="933450"/>
              <a:ext cx="1332417" cy="369332"/>
            </a:xfrm>
            <a:prstGeom prst="rect">
              <a:avLst/>
            </a:prstGeom>
            <a:noFill/>
            <a:ln w="9525">
              <a:noFill/>
              <a:miter lim="800000"/>
              <a:headEnd/>
              <a:tailEnd/>
            </a:ln>
          </p:spPr>
          <p:txBody>
            <a:bodyPr wrap="none">
              <a:spAutoFit/>
            </a:bodyPr>
            <a:lstStyle/>
            <a:p>
              <a:pPr algn="ctr" eaLnBrk="1" hangingPunct="1">
                <a:defRPr/>
              </a:pPr>
              <a:r>
                <a:rPr lang="en-US" b="1" dirty="0">
                  <a:solidFill>
                    <a:srgbClr val="00B050"/>
                  </a:solidFill>
                  <a:latin typeface="+mn-lt"/>
                </a:rPr>
                <a:t>is-not-apple</a:t>
              </a:r>
            </a:p>
          </p:txBody>
        </p:sp>
        <p:pic>
          <p:nvPicPr>
            <p:cNvPr id="80" name="Picture 79">
              <a:extLst>
                <a:ext uri="{FF2B5EF4-FFF2-40B4-BE49-F238E27FC236}">
                  <a16:creationId xmlns:a16="http://schemas.microsoft.com/office/drawing/2014/main" id="{A12EF9D9-E142-4C8C-9D97-9546AAA0EE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96748">
              <a:off x="10960654" y="286600"/>
              <a:ext cx="568085" cy="815867"/>
            </a:xfrm>
            <a:prstGeom prst="rect">
              <a:avLst/>
            </a:prstGeom>
          </p:spPr>
        </p:pic>
      </p:grpSp>
      <p:grpSp>
        <p:nvGrpSpPr>
          <p:cNvPr id="143" name="Group 142">
            <a:extLst>
              <a:ext uri="{FF2B5EF4-FFF2-40B4-BE49-F238E27FC236}">
                <a16:creationId xmlns:a16="http://schemas.microsoft.com/office/drawing/2014/main" id="{E0EDB438-593B-4C1E-B391-DB9E7B5CC04D}"/>
              </a:ext>
            </a:extLst>
          </p:cNvPr>
          <p:cNvGrpSpPr/>
          <p:nvPr/>
        </p:nvGrpSpPr>
        <p:grpSpPr>
          <a:xfrm>
            <a:off x="25664" y="4363590"/>
            <a:ext cx="5397752" cy="2467869"/>
            <a:chOff x="37019" y="-38818"/>
            <a:chExt cx="5397752" cy="2467869"/>
          </a:xfrm>
        </p:grpSpPr>
        <p:sp>
          <p:nvSpPr>
            <p:cNvPr id="144" name="Text Box 13">
              <a:extLst>
                <a:ext uri="{FF2B5EF4-FFF2-40B4-BE49-F238E27FC236}">
                  <a16:creationId xmlns:a16="http://schemas.microsoft.com/office/drawing/2014/main" id="{8270977F-E883-4652-99E0-267A5BAC3351}"/>
                </a:ext>
              </a:extLst>
            </p:cNvPr>
            <p:cNvSpPr txBox="1">
              <a:spLocks noChangeArrowheads="1"/>
            </p:cNvSpPr>
            <p:nvPr/>
          </p:nvSpPr>
          <p:spPr bwMode="auto">
            <a:xfrm>
              <a:off x="37019" y="-38818"/>
              <a:ext cx="463588"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latin typeface="+mn-lt"/>
                  <a:cs typeface="+mn-cs"/>
                </a:rPr>
                <a:t>3.</a:t>
              </a:r>
            </a:p>
          </p:txBody>
        </p:sp>
        <p:sp>
          <p:nvSpPr>
            <p:cNvPr id="145" name="Text Box 14">
              <a:extLst>
                <a:ext uri="{FF2B5EF4-FFF2-40B4-BE49-F238E27FC236}">
                  <a16:creationId xmlns:a16="http://schemas.microsoft.com/office/drawing/2014/main" id="{C80711E0-50A2-42A2-A846-1604FED21B55}"/>
                </a:ext>
              </a:extLst>
            </p:cNvPr>
            <p:cNvSpPr txBox="1">
              <a:spLocks noChangeArrowheads="1"/>
            </p:cNvSpPr>
            <p:nvPr/>
          </p:nvSpPr>
          <p:spPr bwMode="auto">
            <a:xfrm>
              <a:off x="506739" y="1911820"/>
              <a:ext cx="1023037" cy="400110"/>
            </a:xfrm>
            <a:prstGeom prst="rect">
              <a:avLst/>
            </a:prstGeom>
            <a:noFill/>
            <a:ln w="9525">
              <a:noFill/>
              <a:miter lim="800000"/>
              <a:headEnd/>
              <a:tailEnd/>
            </a:ln>
          </p:spPr>
          <p:txBody>
            <a:bodyPr wrap="none">
              <a:spAutoFit/>
            </a:bodyPr>
            <a:lstStyle/>
            <a:p>
              <a:pPr algn="ctr" eaLnBrk="1" hangingPunct="1">
                <a:defRPr/>
              </a:pPr>
              <a:r>
                <a:rPr lang="en-US" sz="2000" b="1" dirty="0">
                  <a:solidFill>
                    <a:srgbClr val="00B050"/>
                  </a:solidFill>
                  <a:latin typeface="+mn-lt"/>
                </a:rPr>
                <a:t>is-apple</a:t>
              </a:r>
            </a:p>
          </p:txBody>
        </p:sp>
        <p:pic>
          <p:nvPicPr>
            <p:cNvPr id="146" name="Picture 145">
              <a:extLst>
                <a:ext uri="{FF2B5EF4-FFF2-40B4-BE49-F238E27FC236}">
                  <a16:creationId xmlns:a16="http://schemas.microsoft.com/office/drawing/2014/main" id="{B2C88A34-3F95-430E-8C37-567015A1E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4" y="968804"/>
              <a:ext cx="1169843" cy="974869"/>
            </a:xfrm>
            <a:prstGeom prst="rect">
              <a:avLst/>
            </a:prstGeom>
          </p:spPr>
        </p:pic>
        <p:pic>
          <p:nvPicPr>
            <p:cNvPr id="147" name="Picture 146">
              <a:extLst>
                <a:ext uri="{FF2B5EF4-FFF2-40B4-BE49-F238E27FC236}">
                  <a16:creationId xmlns:a16="http://schemas.microsoft.com/office/drawing/2014/main" id="{820C7B1F-55CC-4914-B260-446FBF2EEF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684" y="869531"/>
              <a:ext cx="1245487" cy="1559520"/>
            </a:xfrm>
            <a:prstGeom prst="rect">
              <a:avLst/>
            </a:prstGeom>
          </p:spPr>
        </p:pic>
        <p:sp>
          <p:nvSpPr>
            <p:cNvPr id="148" name="AutoShape 7">
              <a:extLst>
                <a:ext uri="{FF2B5EF4-FFF2-40B4-BE49-F238E27FC236}">
                  <a16:creationId xmlns:a16="http://schemas.microsoft.com/office/drawing/2014/main" id="{E1C6E605-32F1-47A6-B710-50F64C91929E}"/>
                </a:ext>
              </a:extLst>
            </p:cNvPr>
            <p:cNvSpPr>
              <a:spLocks noChangeArrowheads="1"/>
            </p:cNvSpPr>
            <p:nvPr/>
          </p:nvSpPr>
          <p:spPr bwMode="auto">
            <a:xfrm>
              <a:off x="3783157" y="215947"/>
              <a:ext cx="1651614" cy="1343134"/>
            </a:xfrm>
            <a:prstGeom prst="cloudCallout">
              <a:avLst>
                <a:gd name="adj1" fmla="val -58481"/>
                <a:gd name="adj2" fmla="val 47171"/>
              </a:avLst>
            </a:prstGeom>
            <a:solidFill>
              <a:schemeClr val="bg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149" name="Text Box 10">
              <a:extLst>
                <a:ext uri="{FF2B5EF4-FFF2-40B4-BE49-F238E27FC236}">
                  <a16:creationId xmlns:a16="http://schemas.microsoft.com/office/drawing/2014/main" id="{6AFF2691-D81C-4FA3-9DAB-A804F61E9D6B}"/>
                </a:ext>
              </a:extLst>
            </p:cNvPr>
            <p:cNvSpPr txBox="1">
              <a:spLocks noChangeArrowheads="1"/>
            </p:cNvSpPr>
            <p:nvPr/>
          </p:nvSpPr>
          <p:spPr bwMode="auto">
            <a:xfrm>
              <a:off x="3919546" y="924193"/>
              <a:ext cx="1332417" cy="369332"/>
            </a:xfrm>
            <a:prstGeom prst="rect">
              <a:avLst/>
            </a:prstGeom>
            <a:noFill/>
            <a:ln w="9525">
              <a:noFill/>
              <a:miter lim="800000"/>
              <a:headEnd/>
              <a:tailEnd/>
            </a:ln>
          </p:spPr>
          <p:txBody>
            <a:bodyPr wrap="none">
              <a:spAutoFit/>
            </a:bodyPr>
            <a:lstStyle/>
            <a:p>
              <a:pPr algn="ctr" eaLnBrk="1" hangingPunct="1">
                <a:defRPr/>
              </a:pPr>
              <a:r>
                <a:rPr lang="en-US" b="1" dirty="0">
                  <a:solidFill>
                    <a:srgbClr val="FF0000"/>
                  </a:solidFill>
                  <a:latin typeface="+mn-lt"/>
                </a:rPr>
                <a:t>is-not-apple</a:t>
              </a:r>
            </a:p>
          </p:txBody>
        </p:sp>
        <p:pic>
          <p:nvPicPr>
            <p:cNvPr id="150" name="Picture 149">
              <a:extLst>
                <a:ext uri="{FF2B5EF4-FFF2-40B4-BE49-F238E27FC236}">
                  <a16:creationId xmlns:a16="http://schemas.microsoft.com/office/drawing/2014/main" id="{88E5B18D-1855-417D-A56E-E648D58AAF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672" y="312738"/>
              <a:ext cx="824163" cy="686802"/>
            </a:xfrm>
            <a:prstGeom prst="rect">
              <a:avLst/>
            </a:prstGeom>
          </p:spPr>
        </p:pic>
        <p:cxnSp>
          <p:nvCxnSpPr>
            <p:cNvPr id="151" name="Straight Connector 150">
              <a:extLst>
                <a:ext uri="{FF2B5EF4-FFF2-40B4-BE49-F238E27FC236}">
                  <a16:creationId xmlns:a16="http://schemas.microsoft.com/office/drawing/2014/main" id="{EF9FCDD9-AB9D-4FE7-8008-CA587CED1431}"/>
                </a:ext>
              </a:extLst>
            </p:cNvPr>
            <p:cNvCxnSpPr>
              <a:cxnSpLocks/>
            </p:cNvCxnSpPr>
            <p:nvPr/>
          </p:nvCxnSpPr>
          <p:spPr bwMode="auto">
            <a:xfrm flipH="1">
              <a:off x="1828800" y="1544833"/>
              <a:ext cx="614300"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491AF2BD-29FF-42CB-9D88-33E6B41352F0}"/>
              </a:ext>
            </a:extLst>
          </p:cNvPr>
          <p:cNvGrpSpPr/>
          <p:nvPr/>
        </p:nvGrpSpPr>
        <p:grpSpPr>
          <a:xfrm>
            <a:off x="6074540" y="4328881"/>
            <a:ext cx="5799674" cy="2488439"/>
            <a:chOff x="6163008" y="-2895"/>
            <a:chExt cx="5799674" cy="2488439"/>
          </a:xfrm>
        </p:grpSpPr>
        <p:sp>
          <p:nvSpPr>
            <p:cNvPr id="154" name="Text Box 34">
              <a:extLst>
                <a:ext uri="{FF2B5EF4-FFF2-40B4-BE49-F238E27FC236}">
                  <a16:creationId xmlns:a16="http://schemas.microsoft.com/office/drawing/2014/main" id="{1EF24DB1-99C1-4E03-8DB4-AA5693A349FC}"/>
                </a:ext>
              </a:extLst>
            </p:cNvPr>
            <p:cNvSpPr txBox="1">
              <a:spLocks noChangeArrowheads="1"/>
            </p:cNvSpPr>
            <p:nvPr/>
          </p:nvSpPr>
          <p:spPr bwMode="auto">
            <a:xfrm>
              <a:off x="6163008" y="-2895"/>
              <a:ext cx="545342"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latin typeface="+mn-lt"/>
                  <a:cs typeface="+mn-cs"/>
                </a:rPr>
                <a:t>4. </a:t>
              </a:r>
            </a:p>
          </p:txBody>
        </p:sp>
        <p:sp>
          <p:nvSpPr>
            <p:cNvPr id="155" name="Text Box 42">
              <a:extLst>
                <a:ext uri="{FF2B5EF4-FFF2-40B4-BE49-F238E27FC236}">
                  <a16:creationId xmlns:a16="http://schemas.microsoft.com/office/drawing/2014/main" id="{926264F6-553F-4A17-9424-DAAF0F8C8432}"/>
                </a:ext>
              </a:extLst>
            </p:cNvPr>
            <p:cNvSpPr txBox="1">
              <a:spLocks noChangeArrowheads="1"/>
            </p:cNvSpPr>
            <p:nvPr/>
          </p:nvSpPr>
          <p:spPr bwMode="auto">
            <a:xfrm>
              <a:off x="6535534" y="1914257"/>
              <a:ext cx="1465466" cy="400110"/>
            </a:xfrm>
            <a:prstGeom prst="rect">
              <a:avLst/>
            </a:prstGeom>
            <a:noFill/>
            <a:ln w="9525">
              <a:noFill/>
              <a:miter lim="800000"/>
              <a:headEnd/>
              <a:tailEnd/>
            </a:ln>
          </p:spPr>
          <p:txBody>
            <a:bodyPr wrap="none">
              <a:spAutoFit/>
            </a:bodyPr>
            <a:lstStyle/>
            <a:p>
              <a:pPr algn="ctr" eaLnBrk="1" hangingPunct="1">
                <a:defRPr/>
              </a:pPr>
              <a:r>
                <a:rPr lang="en-US" sz="2000" b="1" dirty="0">
                  <a:solidFill>
                    <a:srgbClr val="00B050"/>
                  </a:solidFill>
                  <a:latin typeface="+mn-lt"/>
                </a:rPr>
                <a:t>is-not-apple</a:t>
              </a:r>
            </a:p>
          </p:txBody>
        </p:sp>
        <p:pic>
          <p:nvPicPr>
            <p:cNvPr id="156" name="Picture 155">
              <a:extLst>
                <a:ext uri="{FF2B5EF4-FFF2-40B4-BE49-F238E27FC236}">
                  <a16:creationId xmlns:a16="http://schemas.microsoft.com/office/drawing/2014/main" id="{8A7D3C08-1C3D-4623-AB1F-49E0B3EE1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96748">
              <a:off x="6854537" y="741979"/>
              <a:ext cx="873820" cy="1254955"/>
            </a:xfrm>
            <a:prstGeom prst="rect">
              <a:avLst/>
            </a:prstGeom>
          </p:spPr>
        </p:pic>
        <p:pic>
          <p:nvPicPr>
            <p:cNvPr id="157" name="Picture 156">
              <a:extLst>
                <a:ext uri="{FF2B5EF4-FFF2-40B4-BE49-F238E27FC236}">
                  <a16:creationId xmlns:a16="http://schemas.microsoft.com/office/drawing/2014/main" id="{1965B2CD-2D35-4AB1-8EC7-C79137A5A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594" y="926024"/>
              <a:ext cx="1245487" cy="1559520"/>
            </a:xfrm>
            <a:prstGeom prst="rect">
              <a:avLst/>
            </a:prstGeom>
          </p:spPr>
        </p:pic>
        <p:cxnSp>
          <p:nvCxnSpPr>
            <p:cNvPr id="158" name="Straight Connector 157">
              <a:extLst>
                <a:ext uri="{FF2B5EF4-FFF2-40B4-BE49-F238E27FC236}">
                  <a16:creationId xmlns:a16="http://schemas.microsoft.com/office/drawing/2014/main" id="{5A81BB03-DC28-4C64-A444-D0BB65B0548D}"/>
                </a:ext>
              </a:extLst>
            </p:cNvPr>
            <p:cNvCxnSpPr>
              <a:cxnSpLocks/>
            </p:cNvCxnSpPr>
            <p:nvPr/>
          </p:nvCxnSpPr>
          <p:spPr bwMode="auto">
            <a:xfrm flipH="1">
              <a:off x="8572710" y="1530233"/>
              <a:ext cx="614300" cy="0"/>
            </a:xfrm>
            <a:prstGeom prst="line">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AutoShape 7">
              <a:extLst>
                <a:ext uri="{FF2B5EF4-FFF2-40B4-BE49-F238E27FC236}">
                  <a16:creationId xmlns:a16="http://schemas.microsoft.com/office/drawing/2014/main" id="{F4A96063-E48E-452C-AC5D-AC6813BAFD21}"/>
                </a:ext>
              </a:extLst>
            </p:cNvPr>
            <p:cNvSpPr>
              <a:spLocks noChangeArrowheads="1"/>
            </p:cNvSpPr>
            <p:nvPr/>
          </p:nvSpPr>
          <p:spPr bwMode="auto">
            <a:xfrm>
              <a:off x="10474074" y="138152"/>
              <a:ext cx="1488608" cy="1406681"/>
            </a:xfrm>
            <a:prstGeom prst="cloudCallout">
              <a:avLst>
                <a:gd name="adj1" fmla="val -58481"/>
                <a:gd name="adj2" fmla="val 47171"/>
              </a:avLst>
            </a:prstGeom>
            <a:solidFill>
              <a:schemeClr val="bg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sp>
          <p:nvSpPr>
            <p:cNvPr id="160" name="Text Box 10">
              <a:extLst>
                <a:ext uri="{FF2B5EF4-FFF2-40B4-BE49-F238E27FC236}">
                  <a16:creationId xmlns:a16="http://schemas.microsoft.com/office/drawing/2014/main" id="{48D1D67F-B094-4B0D-B9D0-A3D2D22FA5A5}"/>
                </a:ext>
              </a:extLst>
            </p:cNvPr>
            <p:cNvSpPr txBox="1">
              <a:spLocks noChangeArrowheads="1"/>
            </p:cNvSpPr>
            <p:nvPr/>
          </p:nvSpPr>
          <p:spPr bwMode="auto">
            <a:xfrm>
              <a:off x="10689446" y="933450"/>
              <a:ext cx="934871" cy="369332"/>
            </a:xfrm>
            <a:prstGeom prst="rect">
              <a:avLst/>
            </a:prstGeom>
            <a:noFill/>
            <a:ln w="9525">
              <a:noFill/>
              <a:miter lim="800000"/>
              <a:headEnd/>
              <a:tailEnd/>
            </a:ln>
          </p:spPr>
          <p:txBody>
            <a:bodyPr wrap="none">
              <a:spAutoFit/>
            </a:bodyPr>
            <a:lstStyle/>
            <a:p>
              <a:pPr algn="ctr" eaLnBrk="1" hangingPunct="1">
                <a:defRPr/>
              </a:pPr>
              <a:r>
                <a:rPr lang="en-US" b="1" dirty="0">
                  <a:solidFill>
                    <a:srgbClr val="FF0000"/>
                  </a:solidFill>
                  <a:latin typeface="+mn-lt"/>
                </a:rPr>
                <a:t>is-apple</a:t>
              </a:r>
            </a:p>
          </p:txBody>
        </p:sp>
        <p:pic>
          <p:nvPicPr>
            <p:cNvPr id="161" name="Picture 160">
              <a:extLst>
                <a:ext uri="{FF2B5EF4-FFF2-40B4-BE49-F238E27FC236}">
                  <a16:creationId xmlns:a16="http://schemas.microsoft.com/office/drawing/2014/main" id="{A352EC75-FD1D-4354-BEE0-C946C73E1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96748">
              <a:off x="10960654" y="286600"/>
              <a:ext cx="568085" cy="815867"/>
            </a:xfrm>
            <a:prstGeom prst="rect">
              <a:avLst/>
            </a:prstGeom>
          </p:spPr>
        </p:pic>
      </p:grpSp>
      <p:sp>
        <p:nvSpPr>
          <p:cNvPr id="120" name="Text Box 25">
            <a:extLst>
              <a:ext uri="{FF2B5EF4-FFF2-40B4-BE49-F238E27FC236}">
                <a16:creationId xmlns:a16="http://schemas.microsoft.com/office/drawing/2014/main" id="{4E50BC27-3DA9-468F-AB6C-964BAB3F70B0}"/>
              </a:ext>
            </a:extLst>
          </p:cNvPr>
          <p:cNvSpPr txBox="1">
            <a:spLocks noChangeArrowheads="1"/>
          </p:cNvSpPr>
          <p:nvPr/>
        </p:nvSpPr>
        <p:spPr bwMode="auto">
          <a:xfrm>
            <a:off x="6474500" y="4339953"/>
            <a:ext cx="3594510" cy="52322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FF0000"/>
                </a:solidFill>
                <a:latin typeface="+mn-lt"/>
                <a:cs typeface="+mn-cs"/>
              </a:rPr>
              <a:t>NO CORRESPONDENCE</a:t>
            </a:r>
          </a:p>
        </p:txBody>
      </p:sp>
    </p:spTree>
    <p:extLst>
      <p:ext uri="{BB962C8B-B14F-4D97-AF65-F5344CB8AC3E}">
        <p14:creationId xmlns:p14="http://schemas.microsoft.com/office/powerpoint/2010/main" val="309758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84" grpId="0"/>
      <p:bldP spid="85" grpId="0"/>
      <p:bldP spid="86" grpId="0"/>
      <p:bldP spid="83" grpId="0"/>
      <p:bldP spid="101" grpId="0"/>
      <p:bldP spid="104" grpId="0"/>
      <p:bldP spid="118" grpId="0"/>
      <p:bldP spid="1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8" name="Text Box 2">
            <a:extLst>
              <a:ext uri="{FF2B5EF4-FFF2-40B4-BE49-F238E27FC236}">
                <a16:creationId xmlns:a16="http://schemas.microsoft.com/office/drawing/2014/main" id="{3752CBFF-03D1-477F-8DBE-166F52C97A8C}"/>
              </a:ext>
            </a:extLst>
          </p:cNvPr>
          <p:cNvSpPr txBox="1">
            <a:spLocks noChangeArrowheads="1"/>
          </p:cNvSpPr>
          <p:nvPr/>
        </p:nvSpPr>
        <p:spPr bwMode="auto">
          <a:xfrm>
            <a:off x="228600" y="4038600"/>
            <a:ext cx="1181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00FF00"/>
                </a:solidFill>
              </a:rPr>
              <a:t>D&amp;C 93:24 </a:t>
            </a:r>
            <a:r>
              <a:rPr lang="en-US" altLang="en-US" dirty="0">
                <a:solidFill>
                  <a:schemeClr val="bg1"/>
                </a:solidFill>
              </a:rPr>
              <a:t>“And</a:t>
            </a:r>
            <a:r>
              <a:rPr lang="en-US" altLang="en-US" dirty="0">
                <a:solidFill>
                  <a:srgbClr val="FFFF09"/>
                </a:solidFill>
              </a:rPr>
              <a:t> </a:t>
            </a:r>
            <a:r>
              <a:rPr lang="en-US" altLang="en-US" dirty="0">
                <a:solidFill>
                  <a:schemeClr val="bg1"/>
                </a:solidFill>
              </a:rPr>
              <a:t>truth is </a:t>
            </a:r>
            <a:r>
              <a:rPr lang="en-US" altLang="en-US" dirty="0">
                <a:solidFill>
                  <a:srgbClr val="00FF00"/>
                </a:solidFill>
              </a:rPr>
              <a:t>knowledge of </a:t>
            </a:r>
            <a:r>
              <a:rPr lang="en-US" altLang="en-US" dirty="0">
                <a:solidFill>
                  <a:schemeClr val="bg1"/>
                </a:solidFill>
              </a:rPr>
              <a:t>things as they are, and as they were, and as they are to come.”</a:t>
            </a:r>
          </a:p>
        </p:txBody>
      </p:sp>
      <p:sp>
        <p:nvSpPr>
          <p:cNvPr id="9" name="Text Box 3">
            <a:extLst>
              <a:ext uri="{FF2B5EF4-FFF2-40B4-BE49-F238E27FC236}">
                <a16:creationId xmlns:a16="http://schemas.microsoft.com/office/drawing/2014/main" id="{94717404-C367-4458-9FFD-0868F4C89C66}"/>
              </a:ext>
            </a:extLst>
          </p:cNvPr>
          <p:cNvSpPr txBox="1">
            <a:spLocks noChangeArrowheads="1"/>
          </p:cNvSpPr>
          <p:nvPr/>
        </p:nvSpPr>
        <p:spPr bwMode="auto">
          <a:xfrm>
            <a:off x="-486965" y="83403"/>
            <a:ext cx="126789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dirty="0">
                <a:solidFill>
                  <a:srgbClr val="00FF00"/>
                </a:solidFill>
              </a:rPr>
              <a:t>The Restored Gospel’s Definition of Truth</a:t>
            </a:r>
          </a:p>
        </p:txBody>
      </p:sp>
      <p:sp>
        <p:nvSpPr>
          <p:cNvPr id="11" name="Text Box 4">
            <a:extLst>
              <a:ext uri="{FF2B5EF4-FFF2-40B4-BE49-F238E27FC236}">
                <a16:creationId xmlns:a16="http://schemas.microsoft.com/office/drawing/2014/main" id="{BE445DC4-90EF-400F-A4CE-A2F03CBB7D7C}"/>
              </a:ext>
            </a:extLst>
          </p:cNvPr>
          <p:cNvSpPr txBox="1">
            <a:spLocks noChangeArrowheads="1"/>
          </p:cNvSpPr>
          <p:nvPr/>
        </p:nvSpPr>
        <p:spPr bwMode="auto">
          <a:xfrm>
            <a:off x="924934" y="5315634"/>
            <a:ext cx="2784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00FF00"/>
                </a:solidFill>
              </a:rPr>
              <a:t>1. </a:t>
            </a:r>
            <a:r>
              <a:rPr lang="en-US" altLang="en-US" sz="3600" dirty="0">
                <a:solidFill>
                  <a:schemeClr val="bg1"/>
                </a:solidFill>
              </a:rPr>
              <a:t>TRUTH IS …</a:t>
            </a:r>
          </a:p>
        </p:txBody>
      </p:sp>
      <p:sp>
        <p:nvSpPr>
          <p:cNvPr id="12" name="Text Box 5">
            <a:extLst>
              <a:ext uri="{FF2B5EF4-FFF2-40B4-BE49-F238E27FC236}">
                <a16:creationId xmlns:a16="http://schemas.microsoft.com/office/drawing/2014/main" id="{5CC8AC8D-4CA4-4803-9FC3-ED9B87D3DCC6}"/>
              </a:ext>
            </a:extLst>
          </p:cNvPr>
          <p:cNvSpPr txBox="1">
            <a:spLocks noChangeArrowheads="1"/>
          </p:cNvSpPr>
          <p:nvPr/>
        </p:nvSpPr>
        <p:spPr bwMode="auto">
          <a:xfrm>
            <a:off x="4052504" y="5315632"/>
            <a:ext cx="4163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00FF00"/>
                </a:solidFill>
              </a:rPr>
              <a:t>2. </a:t>
            </a:r>
            <a:r>
              <a:rPr lang="en-US" altLang="en-US" sz="3600" dirty="0">
                <a:solidFill>
                  <a:schemeClr val="bg1"/>
                </a:solidFill>
              </a:rPr>
              <a:t>KNOWLEDGE OF …</a:t>
            </a:r>
          </a:p>
        </p:txBody>
      </p:sp>
      <p:sp>
        <p:nvSpPr>
          <p:cNvPr id="13" name="Text Box 6">
            <a:extLst>
              <a:ext uri="{FF2B5EF4-FFF2-40B4-BE49-F238E27FC236}">
                <a16:creationId xmlns:a16="http://schemas.microsoft.com/office/drawing/2014/main" id="{2EB3BB8F-ACDC-4D4A-9435-E6384037603C}"/>
              </a:ext>
            </a:extLst>
          </p:cNvPr>
          <p:cNvSpPr txBox="1">
            <a:spLocks noChangeArrowheads="1"/>
          </p:cNvSpPr>
          <p:nvPr/>
        </p:nvSpPr>
        <p:spPr bwMode="auto">
          <a:xfrm>
            <a:off x="8534400" y="5315633"/>
            <a:ext cx="2145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00FF00"/>
                </a:solidFill>
              </a:rPr>
              <a:t>3. </a:t>
            </a:r>
            <a:r>
              <a:rPr lang="en-US" altLang="en-US" sz="3600" dirty="0">
                <a:solidFill>
                  <a:schemeClr val="bg1"/>
                </a:solidFill>
              </a:rPr>
              <a:t>REALITY</a:t>
            </a:r>
          </a:p>
        </p:txBody>
      </p:sp>
      <p:sp>
        <p:nvSpPr>
          <p:cNvPr id="14" name="Text Box 2">
            <a:extLst>
              <a:ext uri="{FF2B5EF4-FFF2-40B4-BE49-F238E27FC236}">
                <a16:creationId xmlns:a16="http://schemas.microsoft.com/office/drawing/2014/main" id="{5AF153A1-0392-4093-A6C4-BAE750BF5F83}"/>
              </a:ext>
            </a:extLst>
          </p:cNvPr>
          <p:cNvSpPr txBox="1">
            <a:spLocks noChangeArrowheads="1"/>
          </p:cNvSpPr>
          <p:nvPr/>
        </p:nvSpPr>
        <p:spPr bwMode="auto">
          <a:xfrm>
            <a:off x="228600" y="1143000"/>
            <a:ext cx="1181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rgbClr val="00FF00"/>
                </a:solidFill>
              </a:rPr>
              <a:t>D&amp;C 93:24 </a:t>
            </a:r>
            <a:r>
              <a:rPr lang="en-US" altLang="en-US" dirty="0">
                <a:solidFill>
                  <a:schemeClr val="bg1"/>
                </a:solidFill>
              </a:rPr>
              <a:t>“And</a:t>
            </a:r>
            <a:r>
              <a:rPr lang="en-US" altLang="en-US" dirty="0">
                <a:solidFill>
                  <a:srgbClr val="FFFF09"/>
                </a:solidFill>
              </a:rPr>
              <a:t> </a:t>
            </a:r>
            <a:r>
              <a:rPr lang="en-US" altLang="en-US" dirty="0">
                <a:solidFill>
                  <a:schemeClr val="bg1"/>
                </a:solidFill>
              </a:rPr>
              <a:t>truth is … things as they are, and as they were, and as they are to come.”</a:t>
            </a:r>
          </a:p>
        </p:txBody>
      </p:sp>
      <p:sp>
        <p:nvSpPr>
          <p:cNvPr id="15" name="Text Box 4">
            <a:extLst>
              <a:ext uri="{FF2B5EF4-FFF2-40B4-BE49-F238E27FC236}">
                <a16:creationId xmlns:a16="http://schemas.microsoft.com/office/drawing/2014/main" id="{624C575F-D317-462C-849A-E8B1A3DEAA70}"/>
              </a:ext>
            </a:extLst>
          </p:cNvPr>
          <p:cNvSpPr txBox="1">
            <a:spLocks noChangeArrowheads="1"/>
          </p:cNvSpPr>
          <p:nvPr/>
        </p:nvSpPr>
        <p:spPr bwMode="auto">
          <a:xfrm>
            <a:off x="924934" y="2247038"/>
            <a:ext cx="2784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FF00"/>
                </a:solidFill>
              </a:rPr>
              <a:t>1. </a:t>
            </a:r>
            <a:r>
              <a:rPr lang="en-US" altLang="en-US" sz="3600" dirty="0">
                <a:solidFill>
                  <a:srgbClr val="FFFF00"/>
                </a:solidFill>
              </a:rPr>
              <a:t>TRUTH IS …</a:t>
            </a:r>
          </a:p>
        </p:txBody>
      </p:sp>
      <p:sp>
        <p:nvSpPr>
          <p:cNvPr id="16" name="Text Box 6">
            <a:extLst>
              <a:ext uri="{FF2B5EF4-FFF2-40B4-BE49-F238E27FC236}">
                <a16:creationId xmlns:a16="http://schemas.microsoft.com/office/drawing/2014/main" id="{F67230E2-DB18-4793-A69D-BF6364A2AFAC}"/>
              </a:ext>
            </a:extLst>
          </p:cNvPr>
          <p:cNvSpPr txBox="1">
            <a:spLocks noChangeArrowheads="1"/>
          </p:cNvSpPr>
          <p:nvPr/>
        </p:nvSpPr>
        <p:spPr bwMode="auto">
          <a:xfrm>
            <a:off x="8534400" y="2220218"/>
            <a:ext cx="2145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FF00"/>
                </a:solidFill>
              </a:rPr>
              <a:t>2. </a:t>
            </a:r>
            <a:r>
              <a:rPr lang="en-US" altLang="en-US" sz="3600" dirty="0">
                <a:solidFill>
                  <a:srgbClr val="FFFF00"/>
                </a:solidFill>
              </a:rPr>
              <a:t>REALITY</a:t>
            </a:r>
          </a:p>
        </p:txBody>
      </p:sp>
      <p:sp>
        <p:nvSpPr>
          <p:cNvPr id="17" name="TextBox 16">
            <a:extLst>
              <a:ext uri="{FF2B5EF4-FFF2-40B4-BE49-F238E27FC236}">
                <a16:creationId xmlns:a16="http://schemas.microsoft.com/office/drawing/2014/main" id="{F306F6B2-99D0-429F-A454-2BEEBBF82E54}"/>
              </a:ext>
            </a:extLst>
          </p:cNvPr>
          <p:cNvSpPr txBox="1">
            <a:spLocks noChangeArrowheads="1"/>
          </p:cNvSpPr>
          <p:nvPr/>
        </p:nvSpPr>
        <p:spPr bwMode="auto">
          <a:xfrm>
            <a:off x="5815101" y="1676400"/>
            <a:ext cx="5405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dirty="0">
                <a:solidFill>
                  <a:srgbClr val="FFFF00"/>
                </a:solidFill>
              </a:rPr>
              <a:t>?</a:t>
            </a:r>
          </a:p>
        </p:txBody>
      </p:sp>
      <p:sp>
        <p:nvSpPr>
          <p:cNvPr id="18" name="TextBox 17">
            <a:extLst>
              <a:ext uri="{FF2B5EF4-FFF2-40B4-BE49-F238E27FC236}">
                <a16:creationId xmlns:a16="http://schemas.microsoft.com/office/drawing/2014/main" id="{D53F03A0-3C61-4BB3-BEDD-2683D3267FCA}"/>
              </a:ext>
            </a:extLst>
          </p:cNvPr>
          <p:cNvSpPr txBox="1"/>
          <p:nvPr/>
        </p:nvSpPr>
        <p:spPr>
          <a:xfrm>
            <a:off x="4538890" y="2428875"/>
            <a:ext cx="3044552" cy="646331"/>
          </a:xfrm>
          <a:prstGeom prst="rect">
            <a:avLst/>
          </a:prstGeom>
          <a:noFill/>
        </p:spPr>
        <p:txBody>
          <a:bodyPr wrap="none">
            <a:spAutoFit/>
          </a:bodyPr>
          <a:lstStyle/>
          <a:p>
            <a:pPr algn="ctr" eaLnBrk="1" hangingPunct="1">
              <a:defRPr/>
            </a:pPr>
            <a:r>
              <a:rPr lang="en-US" sz="3600" dirty="0">
                <a:solidFill>
                  <a:srgbClr val="FFFF00"/>
                </a:solidFill>
                <a:latin typeface="+mn-lt"/>
              </a:rPr>
              <a:t>METAPHYSICAL</a:t>
            </a:r>
          </a:p>
        </p:txBody>
      </p:sp>
      <p:sp>
        <p:nvSpPr>
          <p:cNvPr id="19" name="TextBox 18">
            <a:extLst>
              <a:ext uri="{FF2B5EF4-FFF2-40B4-BE49-F238E27FC236}">
                <a16:creationId xmlns:a16="http://schemas.microsoft.com/office/drawing/2014/main" id="{9C5C64D1-6B02-46F8-B507-9464BD02A90C}"/>
              </a:ext>
            </a:extLst>
          </p:cNvPr>
          <p:cNvSpPr txBox="1"/>
          <p:nvPr/>
        </p:nvSpPr>
        <p:spPr>
          <a:xfrm>
            <a:off x="4268103" y="5838611"/>
            <a:ext cx="3733266" cy="646331"/>
          </a:xfrm>
          <a:prstGeom prst="rect">
            <a:avLst/>
          </a:prstGeom>
          <a:noFill/>
        </p:spPr>
        <p:txBody>
          <a:bodyPr wrap="none">
            <a:spAutoFit/>
          </a:bodyPr>
          <a:lstStyle/>
          <a:p>
            <a:pPr eaLnBrk="1" hangingPunct="1">
              <a:defRPr/>
            </a:pPr>
            <a:r>
              <a:rPr lang="en-US" sz="3600" dirty="0">
                <a:solidFill>
                  <a:srgbClr val="00FF00"/>
                </a:solidFill>
                <a:latin typeface="+mn-lt"/>
              </a:rPr>
              <a:t>EPISTEMOLOGICAL</a:t>
            </a:r>
          </a:p>
        </p:txBody>
      </p:sp>
    </p:spTree>
    <p:extLst>
      <p:ext uri="{BB962C8B-B14F-4D97-AF65-F5344CB8AC3E}">
        <p14:creationId xmlns:p14="http://schemas.microsoft.com/office/powerpoint/2010/main" val="9445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cxnSp>
        <p:nvCxnSpPr>
          <p:cNvPr id="5" name="Straight Connector 4">
            <a:extLst>
              <a:ext uri="{FF2B5EF4-FFF2-40B4-BE49-F238E27FC236}">
                <a16:creationId xmlns:a16="http://schemas.microsoft.com/office/drawing/2014/main" id="{7B0846D1-1672-4DFC-B8CB-AA57E3380F77}"/>
              </a:ext>
            </a:extLst>
          </p:cNvPr>
          <p:cNvCxnSpPr>
            <a:cxnSpLocks/>
          </p:cNvCxnSpPr>
          <p:nvPr/>
        </p:nvCxnSpPr>
        <p:spPr>
          <a:xfrm>
            <a:off x="228600" y="1602140"/>
            <a:ext cx="1181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24FABD3-E0D6-4817-BA1F-C8AD65349A9B}"/>
              </a:ext>
            </a:extLst>
          </p:cNvPr>
          <p:cNvGrpSpPr/>
          <p:nvPr/>
        </p:nvGrpSpPr>
        <p:grpSpPr>
          <a:xfrm>
            <a:off x="228600" y="1756568"/>
            <a:ext cx="4930732" cy="4813995"/>
            <a:chOff x="4724400" y="1828800"/>
            <a:chExt cx="4930732" cy="4813995"/>
          </a:xfrm>
        </p:grpSpPr>
        <p:sp>
          <p:nvSpPr>
            <p:cNvPr id="7" name="Text Box 7">
              <a:extLst>
                <a:ext uri="{FF2B5EF4-FFF2-40B4-BE49-F238E27FC236}">
                  <a16:creationId xmlns:a16="http://schemas.microsoft.com/office/drawing/2014/main" id="{3F91BAB0-14B2-4C96-BDAF-89B871ED3A57}"/>
                </a:ext>
              </a:extLst>
            </p:cNvPr>
            <p:cNvSpPr txBox="1">
              <a:spLocks noChangeArrowheads="1"/>
            </p:cNvSpPr>
            <p:nvPr/>
          </p:nvSpPr>
          <p:spPr bwMode="auto">
            <a:xfrm>
              <a:off x="4794250" y="5257800"/>
              <a:ext cx="48608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00FF00"/>
                  </a:solidFill>
                </a:rPr>
                <a:t>Reality </a:t>
              </a:r>
              <a:r>
                <a:rPr lang="en-US" altLang="en-US" sz="2800" dirty="0">
                  <a:solidFill>
                    <a:schemeClr val="bg1"/>
                  </a:solidFill>
                </a:rPr>
                <a:t>… as Standard of Truth</a:t>
              </a:r>
            </a:p>
            <a:p>
              <a:pPr eaLnBrk="1" hangingPunct="1">
                <a:spcBef>
                  <a:spcPct val="0"/>
                </a:spcBef>
                <a:buFontTx/>
                <a:buNone/>
              </a:pPr>
              <a:r>
                <a:rPr lang="en-US" altLang="en-US" sz="2800" dirty="0">
                  <a:solidFill>
                    <a:srgbClr val="00FF00"/>
                  </a:solidFill>
                </a:rPr>
                <a:t>Life</a:t>
              </a:r>
              <a:r>
                <a:rPr lang="en-US" altLang="en-US" sz="2800" dirty="0">
                  <a:solidFill>
                    <a:srgbClr val="FFFF00"/>
                  </a:solidFill>
                </a:rPr>
                <a:t> </a:t>
              </a:r>
              <a:r>
                <a:rPr lang="en-US" altLang="en-US" sz="2800" dirty="0">
                  <a:solidFill>
                    <a:schemeClr val="bg1"/>
                  </a:solidFill>
                </a:rPr>
                <a:t>… as Standard of Value</a:t>
              </a:r>
            </a:p>
            <a:p>
              <a:pPr eaLnBrk="1" hangingPunct="1">
                <a:spcBef>
                  <a:spcPct val="0"/>
                </a:spcBef>
                <a:buFontTx/>
                <a:buNone/>
              </a:pPr>
              <a:r>
                <a:rPr lang="en-US" altLang="en-US" sz="2800" dirty="0">
                  <a:solidFill>
                    <a:srgbClr val="00FF00"/>
                  </a:solidFill>
                </a:rPr>
                <a:t>God </a:t>
              </a:r>
              <a:r>
                <a:rPr lang="en-US" altLang="en-US" sz="2800" dirty="0">
                  <a:solidFill>
                    <a:schemeClr val="bg1"/>
                  </a:solidFill>
                </a:rPr>
                <a:t>… as Standard of Perfection</a:t>
              </a:r>
            </a:p>
          </p:txBody>
        </p:sp>
        <p:sp>
          <p:nvSpPr>
            <p:cNvPr id="8" name="Text Box 2">
              <a:extLst>
                <a:ext uri="{FF2B5EF4-FFF2-40B4-BE49-F238E27FC236}">
                  <a16:creationId xmlns:a16="http://schemas.microsoft.com/office/drawing/2014/main" id="{11C087FB-29EB-4450-A2A3-D499CE97CD31}"/>
                </a:ext>
              </a:extLst>
            </p:cNvPr>
            <p:cNvSpPr txBox="1">
              <a:spLocks noChangeArrowheads="1"/>
            </p:cNvSpPr>
            <p:nvPr/>
          </p:nvSpPr>
          <p:spPr bwMode="auto">
            <a:xfrm>
              <a:off x="4724400" y="1828800"/>
              <a:ext cx="4267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00FF00"/>
                  </a:solidFill>
                </a:rPr>
                <a:t>Absolutism of Reality</a:t>
              </a:r>
            </a:p>
            <a:p>
              <a:pPr algn="ctr" eaLnBrk="1" hangingPunct="1">
                <a:spcBef>
                  <a:spcPct val="0"/>
                </a:spcBef>
                <a:buFontTx/>
                <a:buNone/>
              </a:pPr>
              <a:r>
                <a:rPr lang="en-US" altLang="en-US" sz="2000" dirty="0">
                  <a:solidFill>
                    <a:srgbClr val="00FF00"/>
                  </a:solidFill>
                </a:rPr>
                <a:t>Primacy of Existence</a:t>
              </a:r>
            </a:p>
          </p:txBody>
        </p:sp>
        <p:grpSp>
          <p:nvGrpSpPr>
            <p:cNvPr id="9" name="Group 27">
              <a:extLst>
                <a:ext uri="{FF2B5EF4-FFF2-40B4-BE49-F238E27FC236}">
                  <a16:creationId xmlns:a16="http://schemas.microsoft.com/office/drawing/2014/main" id="{B4A4048C-0E71-4E6A-9FF8-EF24B80EF3FB}"/>
                </a:ext>
              </a:extLst>
            </p:cNvPr>
            <p:cNvGrpSpPr>
              <a:grpSpLocks/>
            </p:cNvGrpSpPr>
            <p:nvPr/>
          </p:nvGrpSpPr>
          <p:grpSpPr bwMode="auto">
            <a:xfrm>
              <a:off x="4861380" y="2968625"/>
              <a:ext cx="2160587" cy="2060575"/>
              <a:chOff x="4792812" y="3044773"/>
              <a:chExt cx="2160270" cy="2060627"/>
            </a:xfrm>
          </p:grpSpPr>
          <p:sp>
            <p:nvSpPr>
              <p:cNvPr id="11" name="Oval 57">
                <a:extLst>
                  <a:ext uri="{FF2B5EF4-FFF2-40B4-BE49-F238E27FC236}">
                    <a16:creationId xmlns:a16="http://schemas.microsoft.com/office/drawing/2014/main" id="{D5A6EC84-58FB-4FC7-B26C-D8E9C0A3E174}"/>
                  </a:ext>
                </a:extLst>
              </p:cNvPr>
              <p:cNvSpPr>
                <a:spLocks noChangeArrowheads="1"/>
              </p:cNvSpPr>
              <p:nvPr/>
            </p:nvSpPr>
            <p:spPr bwMode="auto">
              <a:xfrm>
                <a:off x="4792812" y="3044773"/>
                <a:ext cx="2160270" cy="2060627"/>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12" name="Text Box 58">
                <a:extLst>
                  <a:ext uri="{FF2B5EF4-FFF2-40B4-BE49-F238E27FC236}">
                    <a16:creationId xmlns:a16="http://schemas.microsoft.com/office/drawing/2014/main" id="{D96620C3-5E2E-4C07-8886-6A11D0781BC2}"/>
                  </a:ext>
                </a:extLst>
              </p:cNvPr>
              <p:cNvSpPr txBox="1">
                <a:spLocks noChangeArrowheads="1"/>
              </p:cNvSpPr>
              <p:nvPr/>
            </p:nvSpPr>
            <p:spPr bwMode="auto">
              <a:xfrm>
                <a:off x="5064275" y="3429000"/>
                <a:ext cx="155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REALITY</a:t>
                </a:r>
              </a:p>
            </p:txBody>
          </p:sp>
          <p:cxnSp>
            <p:nvCxnSpPr>
              <p:cNvPr id="13" name="Straight Connector 12">
                <a:extLst>
                  <a:ext uri="{FF2B5EF4-FFF2-40B4-BE49-F238E27FC236}">
                    <a16:creationId xmlns:a16="http://schemas.microsoft.com/office/drawing/2014/main" id="{53B1A5F2-D6EB-4573-8AF9-C948944D6825}"/>
                  </a:ext>
                </a:extLst>
              </p:cNvPr>
              <p:cNvCxnSpPr/>
              <p:nvPr/>
            </p:nvCxnSpPr>
            <p:spPr>
              <a:xfrm>
                <a:off x="5112985" y="4084612"/>
                <a:ext cx="144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58">
                <a:extLst>
                  <a:ext uri="{FF2B5EF4-FFF2-40B4-BE49-F238E27FC236}">
                    <a16:creationId xmlns:a16="http://schemas.microsoft.com/office/drawing/2014/main" id="{34D5C8C8-ECCB-41D9-922A-FF7F15665CE4}"/>
                  </a:ext>
                </a:extLst>
              </p:cNvPr>
              <p:cNvSpPr txBox="1">
                <a:spLocks noChangeArrowheads="1"/>
              </p:cNvSpPr>
              <p:nvPr/>
            </p:nvSpPr>
            <p:spPr bwMode="auto">
              <a:xfrm>
                <a:off x="5342088" y="4144963"/>
                <a:ext cx="982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GOD</a:t>
                </a:r>
              </a:p>
            </p:txBody>
          </p:sp>
        </p:grpSp>
      </p:grpSp>
      <p:sp>
        <p:nvSpPr>
          <p:cNvPr id="15" name="Text Box 3">
            <a:extLst>
              <a:ext uri="{FF2B5EF4-FFF2-40B4-BE49-F238E27FC236}">
                <a16:creationId xmlns:a16="http://schemas.microsoft.com/office/drawing/2014/main" id="{A31243DC-60C6-4F25-B67B-4FC8CDA758D8}"/>
              </a:ext>
            </a:extLst>
          </p:cNvPr>
          <p:cNvSpPr txBox="1">
            <a:spLocks noChangeArrowheads="1"/>
          </p:cNvSpPr>
          <p:nvPr/>
        </p:nvSpPr>
        <p:spPr bwMode="auto">
          <a:xfrm>
            <a:off x="1" y="123825"/>
            <a:ext cx="1218564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solidFill>
                  <a:srgbClr val="00FF00"/>
                </a:solidFill>
              </a:rPr>
              <a:t>Christ’s Definition of Truth Confirms Reality…</a:t>
            </a:r>
          </a:p>
          <a:p>
            <a:pPr algn="ctr" eaLnBrk="1" hangingPunct="1">
              <a:spcBef>
                <a:spcPct val="0"/>
              </a:spcBef>
              <a:buFontTx/>
              <a:buNone/>
            </a:pPr>
            <a:r>
              <a:rPr lang="en-US" altLang="en-US" sz="4000" dirty="0">
                <a:solidFill>
                  <a:srgbClr val="FF0000"/>
                </a:solidFill>
              </a:rPr>
              <a:t>Not God </a:t>
            </a:r>
            <a:r>
              <a:rPr lang="en-US" altLang="en-US" sz="4000" dirty="0">
                <a:solidFill>
                  <a:srgbClr val="00FF00"/>
                </a:solidFill>
              </a:rPr>
              <a:t>as the Standard of Truth</a:t>
            </a:r>
          </a:p>
        </p:txBody>
      </p:sp>
      <p:grpSp>
        <p:nvGrpSpPr>
          <p:cNvPr id="17" name="Group 16">
            <a:extLst>
              <a:ext uri="{FF2B5EF4-FFF2-40B4-BE49-F238E27FC236}">
                <a16:creationId xmlns:a16="http://schemas.microsoft.com/office/drawing/2014/main" id="{A5FB1F97-1AD4-4F70-994C-AA150A098B12}"/>
              </a:ext>
            </a:extLst>
          </p:cNvPr>
          <p:cNvGrpSpPr/>
          <p:nvPr/>
        </p:nvGrpSpPr>
        <p:grpSpPr>
          <a:xfrm>
            <a:off x="7239000" y="1767681"/>
            <a:ext cx="4860882" cy="4813995"/>
            <a:chOff x="-415925" y="1828800"/>
            <a:chExt cx="4860882" cy="4813995"/>
          </a:xfrm>
        </p:grpSpPr>
        <p:sp>
          <p:nvSpPr>
            <p:cNvPr id="19" name="Text Box 7">
              <a:extLst>
                <a:ext uri="{FF2B5EF4-FFF2-40B4-BE49-F238E27FC236}">
                  <a16:creationId xmlns:a16="http://schemas.microsoft.com/office/drawing/2014/main" id="{593C0980-1617-40D4-9130-515655F0B3AF}"/>
                </a:ext>
              </a:extLst>
            </p:cNvPr>
            <p:cNvSpPr txBox="1">
              <a:spLocks noChangeArrowheads="1"/>
            </p:cNvSpPr>
            <p:nvPr/>
          </p:nvSpPr>
          <p:spPr bwMode="auto">
            <a:xfrm>
              <a:off x="-415925" y="5257800"/>
              <a:ext cx="48608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FF0000"/>
                  </a:solidFill>
                </a:rPr>
                <a:t>God</a:t>
              </a:r>
              <a:r>
                <a:rPr lang="en-US" altLang="en-US" sz="2800" dirty="0">
                  <a:solidFill>
                    <a:srgbClr val="00FF00"/>
                  </a:solidFill>
                </a:rPr>
                <a:t> </a:t>
              </a:r>
              <a:r>
                <a:rPr lang="en-US" altLang="en-US" sz="2800" dirty="0">
                  <a:solidFill>
                    <a:schemeClr val="bg1"/>
                  </a:solidFill>
                </a:rPr>
                <a:t>… as Standard of Truth</a:t>
              </a:r>
            </a:p>
            <a:p>
              <a:pPr eaLnBrk="1" hangingPunct="1">
                <a:spcBef>
                  <a:spcPct val="0"/>
                </a:spcBef>
                <a:buFontTx/>
                <a:buNone/>
              </a:pPr>
              <a:r>
                <a:rPr lang="en-US" altLang="en-US" sz="2800" dirty="0">
                  <a:solidFill>
                    <a:srgbClr val="FF0000"/>
                  </a:solidFill>
                </a:rPr>
                <a:t>God </a:t>
              </a:r>
              <a:r>
                <a:rPr lang="en-US" altLang="en-US" sz="2800" dirty="0">
                  <a:solidFill>
                    <a:schemeClr val="bg1"/>
                  </a:solidFill>
                </a:rPr>
                <a:t>… as Standard of Value</a:t>
              </a:r>
            </a:p>
            <a:p>
              <a:pPr eaLnBrk="1" hangingPunct="1">
                <a:spcBef>
                  <a:spcPct val="0"/>
                </a:spcBef>
                <a:buFontTx/>
                <a:buNone/>
              </a:pPr>
              <a:r>
                <a:rPr lang="en-US" altLang="en-US" sz="2800" dirty="0">
                  <a:solidFill>
                    <a:srgbClr val="FF0000"/>
                  </a:solidFill>
                </a:rPr>
                <a:t>God</a:t>
              </a:r>
              <a:r>
                <a:rPr lang="en-US" altLang="en-US" sz="2800" dirty="0">
                  <a:solidFill>
                    <a:schemeClr val="bg1"/>
                  </a:solidFill>
                </a:rPr>
                <a:t> … as Standard of Perfection</a:t>
              </a:r>
            </a:p>
          </p:txBody>
        </p:sp>
        <p:sp>
          <p:nvSpPr>
            <p:cNvPr id="20" name="Text Box 2">
              <a:extLst>
                <a:ext uri="{FF2B5EF4-FFF2-40B4-BE49-F238E27FC236}">
                  <a16:creationId xmlns:a16="http://schemas.microsoft.com/office/drawing/2014/main" id="{20FE727D-351B-4C2E-AE3E-283FA4523474}"/>
                </a:ext>
              </a:extLst>
            </p:cNvPr>
            <p:cNvSpPr txBox="1">
              <a:spLocks noChangeArrowheads="1"/>
            </p:cNvSpPr>
            <p:nvPr/>
          </p:nvSpPr>
          <p:spPr bwMode="auto">
            <a:xfrm>
              <a:off x="381000" y="1828800"/>
              <a:ext cx="3581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rPr>
                <a:t>Absolutism of God</a:t>
              </a:r>
            </a:p>
            <a:p>
              <a:pPr algn="ctr" eaLnBrk="1" hangingPunct="1">
                <a:spcBef>
                  <a:spcPct val="0"/>
                </a:spcBef>
                <a:buFontTx/>
                <a:buNone/>
              </a:pPr>
              <a:r>
                <a:rPr lang="en-US" altLang="en-US" sz="2000" dirty="0">
                  <a:solidFill>
                    <a:srgbClr val="FF0000"/>
                  </a:solidFill>
                </a:rPr>
                <a:t>Primacy of Consciousness</a:t>
              </a:r>
              <a:endParaRPr lang="en-US" altLang="en-US" sz="900" dirty="0">
                <a:solidFill>
                  <a:srgbClr val="FF0000"/>
                </a:solidFill>
              </a:endParaRPr>
            </a:p>
          </p:txBody>
        </p:sp>
        <p:grpSp>
          <p:nvGrpSpPr>
            <p:cNvPr id="21" name="Group 22">
              <a:extLst>
                <a:ext uri="{FF2B5EF4-FFF2-40B4-BE49-F238E27FC236}">
                  <a16:creationId xmlns:a16="http://schemas.microsoft.com/office/drawing/2014/main" id="{BDC45C66-9337-4670-A4C0-53D90F71CA19}"/>
                </a:ext>
              </a:extLst>
            </p:cNvPr>
            <p:cNvGrpSpPr>
              <a:grpSpLocks/>
            </p:cNvGrpSpPr>
            <p:nvPr/>
          </p:nvGrpSpPr>
          <p:grpSpPr bwMode="auto">
            <a:xfrm>
              <a:off x="2003425" y="2968625"/>
              <a:ext cx="2160588" cy="2060575"/>
              <a:chOff x="1976319" y="3044825"/>
              <a:chExt cx="2160270" cy="2060575"/>
            </a:xfrm>
          </p:grpSpPr>
          <p:sp>
            <p:nvSpPr>
              <p:cNvPr id="22" name="Oval 57">
                <a:extLst>
                  <a:ext uri="{FF2B5EF4-FFF2-40B4-BE49-F238E27FC236}">
                    <a16:creationId xmlns:a16="http://schemas.microsoft.com/office/drawing/2014/main" id="{23DE9DEF-B9B3-4CAE-8449-EF79397588BA}"/>
                  </a:ext>
                </a:extLst>
              </p:cNvPr>
              <p:cNvSpPr>
                <a:spLocks noChangeArrowheads="1"/>
              </p:cNvSpPr>
              <p:nvPr/>
            </p:nvSpPr>
            <p:spPr bwMode="auto">
              <a:xfrm>
                <a:off x="1976319" y="3044825"/>
                <a:ext cx="2160270" cy="20605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23" name="Text Box 58">
                <a:extLst>
                  <a:ext uri="{FF2B5EF4-FFF2-40B4-BE49-F238E27FC236}">
                    <a16:creationId xmlns:a16="http://schemas.microsoft.com/office/drawing/2014/main" id="{815CFC84-1DF4-475D-8C70-27BAB209622C}"/>
                  </a:ext>
                </a:extLst>
              </p:cNvPr>
              <p:cNvSpPr txBox="1">
                <a:spLocks noChangeArrowheads="1"/>
              </p:cNvSpPr>
              <p:nvPr/>
            </p:nvSpPr>
            <p:spPr bwMode="auto">
              <a:xfrm>
                <a:off x="2589072" y="3432175"/>
                <a:ext cx="981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t>GOD</a:t>
                </a:r>
              </a:p>
            </p:txBody>
          </p:sp>
          <p:cxnSp>
            <p:nvCxnSpPr>
              <p:cNvPr id="24" name="Straight Connector 23">
                <a:extLst>
                  <a:ext uri="{FF2B5EF4-FFF2-40B4-BE49-F238E27FC236}">
                    <a16:creationId xmlns:a16="http://schemas.microsoft.com/office/drawing/2014/main" id="{DFAFA953-1FDB-4098-8ADB-9D2AC4B979BF}"/>
                  </a:ext>
                </a:extLst>
              </p:cNvPr>
              <p:cNvCxnSpPr/>
              <p:nvPr/>
            </p:nvCxnSpPr>
            <p:spPr>
              <a:xfrm>
                <a:off x="2349327" y="4087813"/>
                <a:ext cx="14475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58">
                <a:extLst>
                  <a:ext uri="{FF2B5EF4-FFF2-40B4-BE49-F238E27FC236}">
                    <a16:creationId xmlns:a16="http://schemas.microsoft.com/office/drawing/2014/main" id="{72871A3D-90D1-4DD9-97A3-066130821ED6}"/>
                  </a:ext>
                </a:extLst>
              </p:cNvPr>
              <p:cNvSpPr txBox="1">
                <a:spLocks noChangeArrowheads="1"/>
              </p:cNvSpPr>
              <p:nvPr/>
            </p:nvSpPr>
            <p:spPr bwMode="auto">
              <a:xfrm>
                <a:off x="2289034" y="4161786"/>
                <a:ext cx="155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t>REALITY</a:t>
                </a:r>
              </a:p>
            </p:txBody>
          </p:sp>
        </p:grpSp>
      </p:grpSp>
      <p:sp>
        <p:nvSpPr>
          <p:cNvPr id="26" name="TextBox 25">
            <a:extLst>
              <a:ext uri="{FF2B5EF4-FFF2-40B4-BE49-F238E27FC236}">
                <a16:creationId xmlns:a16="http://schemas.microsoft.com/office/drawing/2014/main" id="{51AA095C-744D-4E05-994C-8ECA12C71F26}"/>
              </a:ext>
            </a:extLst>
          </p:cNvPr>
          <p:cNvSpPr txBox="1"/>
          <p:nvPr/>
        </p:nvSpPr>
        <p:spPr>
          <a:xfrm>
            <a:off x="2899230" y="2895600"/>
            <a:ext cx="6366553" cy="2062103"/>
          </a:xfrm>
          <a:prstGeom prst="rect">
            <a:avLst/>
          </a:prstGeom>
          <a:noFill/>
          <a:ln w="38100">
            <a:solidFill>
              <a:srgbClr val="FFFF00"/>
            </a:solidFill>
          </a:ln>
        </p:spPr>
        <p:txBody>
          <a:bodyPr wrap="square">
            <a:spAutoFit/>
          </a:bodyPr>
          <a:lstStyle/>
          <a:p>
            <a:pPr algn="ctr" eaLnBrk="1" hangingPunct="1">
              <a:defRPr/>
            </a:pPr>
            <a:r>
              <a:rPr lang="en-US" sz="3200" b="1" dirty="0">
                <a:solidFill>
                  <a:srgbClr val="FFC000"/>
                </a:solidFill>
                <a:latin typeface="+mn-lt"/>
                <a:cs typeface="Arial" charset="0"/>
              </a:rPr>
              <a:t>Does D&amp;C 93:24 describe truth as: </a:t>
            </a:r>
            <a:r>
              <a:rPr lang="en-US" sz="3200" dirty="0">
                <a:solidFill>
                  <a:srgbClr val="FFC000"/>
                </a:solidFill>
                <a:latin typeface="+mn-lt"/>
                <a:cs typeface="Arial" charset="0"/>
              </a:rPr>
              <a:t>Correspondence with God’s will?</a:t>
            </a:r>
          </a:p>
          <a:p>
            <a:pPr algn="ctr" eaLnBrk="1" hangingPunct="1">
              <a:defRPr/>
            </a:pPr>
            <a:r>
              <a:rPr lang="en-US" sz="3200" b="1" dirty="0">
                <a:solidFill>
                  <a:srgbClr val="FFC000"/>
                </a:solidFill>
                <a:latin typeface="+mn-lt"/>
                <a:cs typeface="Arial" charset="0"/>
              </a:rPr>
              <a:t> OR</a:t>
            </a:r>
          </a:p>
          <a:p>
            <a:pPr algn="ctr" eaLnBrk="1" hangingPunct="1">
              <a:defRPr/>
            </a:pPr>
            <a:r>
              <a:rPr lang="en-US" sz="3200" dirty="0">
                <a:solidFill>
                  <a:srgbClr val="FFC000"/>
                </a:solidFill>
                <a:latin typeface="+mn-lt"/>
                <a:cs typeface="Arial" charset="0"/>
              </a:rPr>
              <a:t>Correspondence with reality?</a:t>
            </a:r>
          </a:p>
        </p:txBody>
      </p:sp>
    </p:spTree>
    <p:extLst>
      <p:ext uri="{BB962C8B-B14F-4D97-AF65-F5344CB8AC3E}">
        <p14:creationId xmlns:p14="http://schemas.microsoft.com/office/powerpoint/2010/main" val="39357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5" name="Text Box 2">
            <a:extLst>
              <a:ext uri="{FF2B5EF4-FFF2-40B4-BE49-F238E27FC236}">
                <a16:creationId xmlns:a16="http://schemas.microsoft.com/office/drawing/2014/main" id="{41AAA9A3-5BCD-4B8C-A5F3-47A356D3C835}"/>
              </a:ext>
            </a:extLst>
          </p:cNvPr>
          <p:cNvSpPr txBox="1">
            <a:spLocks noChangeArrowheads="1"/>
          </p:cNvSpPr>
          <p:nvPr/>
        </p:nvSpPr>
        <p:spPr bwMode="auto">
          <a:xfrm>
            <a:off x="0" y="0"/>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dirty="0">
                <a:solidFill>
                  <a:srgbClr val="FFFF00"/>
                </a:solidFill>
              </a:rPr>
              <a:t>Why is Truth Important?</a:t>
            </a:r>
          </a:p>
        </p:txBody>
      </p:sp>
      <p:sp>
        <p:nvSpPr>
          <p:cNvPr id="2" name="Rectangle 1">
            <a:extLst>
              <a:ext uri="{FF2B5EF4-FFF2-40B4-BE49-F238E27FC236}">
                <a16:creationId xmlns:a16="http://schemas.microsoft.com/office/drawing/2014/main" id="{C023ED65-FE39-4034-A8B1-1829B1808F87}"/>
              </a:ext>
            </a:extLst>
          </p:cNvPr>
          <p:cNvSpPr/>
          <p:nvPr/>
        </p:nvSpPr>
        <p:spPr>
          <a:xfrm>
            <a:off x="228600" y="1381780"/>
            <a:ext cx="11734800" cy="1815882"/>
          </a:xfrm>
          <a:prstGeom prst="rect">
            <a:avLst/>
          </a:prstGeom>
        </p:spPr>
        <p:txBody>
          <a:bodyPr wrap="square">
            <a:spAutoFit/>
          </a:bodyPr>
          <a:lstStyle/>
          <a:p>
            <a:r>
              <a:rPr lang="en-US" sz="2800" b="1" dirty="0">
                <a:solidFill>
                  <a:srgbClr val="00FF00"/>
                </a:solidFill>
                <a:latin typeface="+mn-lt"/>
              </a:rPr>
              <a:t>President Brigham Young: </a:t>
            </a:r>
            <a:r>
              <a:rPr lang="en-US" sz="2800" dirty="0">
                <a:solidFill>
                  <a:schemeClr val="bg1"/>
                </a:solidFill>
                <a:latin typeface="+mn-lt"/>
              </a:rPr>
              <a:t>“All </a:t>
            </a:r>
            <a:r>
              <a:rPr lang="en-US" sz="2800" dirty="0">
                <a:solidFill>
                  <a:srgbClr val="00FF00"/>
                </a:solidFill>
                <a:latin typeface="+mn-lt"/>
              </a:rPr>
              <a:t>truth</a:t>
            </a:r>
            <a:r>
              <a:rPr lang="en-US" sz="2800" dirty="0">
                <a:solidFill>
                  <a:schemeClr val="bg1"/>
                </a:solidFill>
                <a:latin typeface="+mn-lt"/>
              </a:rPr>
              <a:t> is for the </a:t>
            </a:r>
            <a:r>
              <a:rPr lang="en-US" sz="2800" dirty="0">
                <a:solidFill>
                  <a:srgbClr val="00FF00"/>
                </a:solidFill>
                <a:latin typeface="+mn-lt"/>
              </a:rPr>
              <a:t>salvation</a:t>
            </a:r>
            <a:r>
              <a:rPr lang="en-US" sz="2800" dirty="0">
                <a:solidFill>
                  <a:schemeClr val="bg1"/>
                </a:solidFill>
                <a:latin typeface="+mn-lt"/>
              </a:rPr>
              <a:t> of the children of men—for their benefit and learning—for their furtherance in the principles of divine knowledge; and divine knowledge is any matter of fact—truth; and all truth pertains to divinity.” </a:t>
            </a:r>
            <a:r>
              <a:rPr lang="en-US" sz="1400" dirty="0">
                <a:solidFill>
                  <a:schemeClr val="bg1"/>
                </a:solidFill>
                <a:latin typeface="+mn-lt"/>
              </a:rPr>
              <a:t>(JD Vol.7, p.284)</a:t>
            </a:r>
          </a:p>
        </p:txBody>
      </p:sp>
      <p:sp>
        <p:nvSpPr>
          <p:cNvPr id="3" name="Rectangle 2">
            <a:extLst>
              <a:ext uri="{FF2B5EF4-FFF2-40B4-BE49-F238E27FC236}">
                <a16:creationId xmlns:a16="http://schemas.microsoft.com/office/drawing/2014/main" id="{ED1D53FF-B67D-4DB3-A3BD-F16EE88C613B}"/>
              </a:ext>
            </a:extLst>
          </p:cNvPr>
          <p:cNvSpPr/>
          <p:nvPr/>
        </p:nvSpPr>
        <p:spPr>
          <a:xfrm>
            <a:off x="228600" y="3439299"/>
            <a:ext cx="11734800" cy="1815882"/>
          </a:xfrm>
          <a:prstGeom prst="rect">
            <a:avLst/>
          </a:prstGeom>
        </p:spPr>
        <p:txBody>
          <a:bodyPr wrap="square">
            <a:spAutoFit/>
          </a:bodyPr>
          <a:lstStyle/>
          <a:p>
            <a:r>
              <a:rPr lang="en-US" sz="2800" b="1" dirty="0">
                <a:solidFill>
                  <a:srgbClr val="00FF00"/>
                </a:solidFill>
                <a:latin typeface="+mn-lt"/>
              </a:rPr>
              <a:t>Joseph Smith: </a:t>
            </a:r>
            <a:r>
              <a:rPr lang="en-US" sz="2800" dirty="0">
                <a:solidFill>
                  <a:schemeClr val="bg1"/>
                </a:solidFill>
                <a:latin typeface="+mn-lt"/>
              </a:rPr>
              <a:t>“A man is saved no faster than he gets knowledge, for if he does not get knowledge, he will be brought into </a:t>
            </a:r>
            <a:r>
              <a:rPr lang="en-US" sz="2800" dirty="0">
                <a:solidFill>
                  <a:srgbClr val="FF0000"/>
                </a:solidFill>
                <a:latin typeface="+mn-lt"/>
              </a:rPr>
              <a:t>captivity</a:t>
            </a:r>
            <a:r>
              <a:rPr lang="en-US" sz="2800" dirty="0">
                <a:solidFill>
                  <a:schemeClr val="bg1"/>
                </a:solidFill>
                <a:latin typeface="+mn-lt"/>
              </a:rPr>
              <a:t> by some </a:t>
            </a:r>
            <a:r>
              <a:rPr lang="en-US" sz="2800" dirty="0">
                <a:solidFill>
                  <a:srgbClr val="FF0000"/>
                </a:solidFill>
                <a:latin typeface="+mn-lt"/>
              </a:rPr>
              <a:t>evil power </a:t>
            </a:r>
            <a:r>
              <a:rPr lang="en-US" sz="2800" dirty="0">
                <a:solidFill>
                  <a:schemeClr val="bg1"/>
                </a:solidFill>
                <a:latin typeface="+mn-lt"/>
              </a:rPr>
              <a:t>in the other world, as evil spirits will have more knowledge, and consequently more power than many men who are on the earth.” </a:t>
            </a:r>
            <a:r>
              <a:rPr lang="en-US" sz="1400" dirty="0">
                <a:solidFill>
                  <a:schemeClr val="bg1"/>
                </a:solidFill>
                <a:latin typeface="+mn-lt"/>
              </a:rPr>
              <a:t>(History of the Church, 4:588)</a:t>
            </a:r>
          </a:p>
        </p:txBody>
      </p:sp>
      <p:sp>
        <p:nvSpPr>
          <p:cNvPr id="8" name="Rectangle 7">
            <a:extLst>
              <a:ext uri="{FF2B5EF4-FFF2-40B4-BE49-F238E27FC236}">
                <a16:creationId xmlns:a16="http://schemas.microsoft.com/office/drawing/2014/main" id="{822BCF80-BDD8-4253-8191-46D1EFCB5F8D}"/>
              </a:ext>
            </a:extLst>
          </p:cNvPr>
          <p:cNvSpPr/>
          <p:nvPr/>
        </p:nvSpPr>
        <p:spPr>
          <a:xfrm>
            <a:off x="254000" y="5496580"/>
            <a:ext cx="11133817" cy="523220"/>
          </a:xfrm>
          <a:prstGeom prst="rect">
            <a:avLst/>
          </a:prstGeom>
        </p:spPr>
        <p:txBody>
          <a:bodyPr wrap="none">
            <a:spAutoFit/>
          </a:bodyPr>
          <a:lstStyle/>
          <a:p>
            <a:r>
              <a:rPr lang="en-US" sz="2800" b="1" dirty="0">
                <a:solidFill>
                  <a:srgbClr val="00FF00"/>
                </a:solidFill>
                <a:latin typeface="+mn-lt"/>
              </a:rPr>
              <a:t>John 8:32 </a:t>
            </a:r>
            <a:r>
              <a:rPr lang="en-US" sz="2800" dirty="0">
                <a:solidFill>
                  <a:schemeClr val="bg1"/>
                </a:solidFill>
                <a:latin typeface="+mn-lt"/>
              </a:rPr>
              <a:t>“And ye shall </a:t>
            </a:r>
            <a:r>
              <a:rPr lang="en-US" sz="2800" dirty="0">
                <a:solidFill>
                  <a:srgbClr val="00FF00"/>
                </a:solidFill>
                <a:latin typeface="+mn-lt"/>
              </a:rPr>
              <a:t>know</a:t>
            </a:r>
            <a:r>
              <a:rPr lang="en-US" sz="2800" dirty="0">
                <a:solidFill>
                  <a:schemeClr val="bg1"/>
                </a:solidFill>
                <a:latin typeface="+mn-lt"/>
              </a:rPr>
              <a:t> the </a:t>
            </a:r>
            <a:r>
              <a:rPr lang="en-US" sz="2800" dirty="0">
                <a:solidFill>
                  <a:srgbClr val="00FF00"/>
                </a:solidFill>
                <a:latin typeface="+mn-lt"/>
              </a:rPr>
              <a:t>truth</a:t>
            </a:r>
            <a:r>
              <a:rPr lang="en-US" sz="2800" dirty="0">
                <a:solidFill>
                  <a:schemeClr val="bg1"/>
                </a:solidFill>
                <a:latin typeface="+mn-lt"/>
              </a:rPr>
              <a:t>, and the truth shall make you </a:t>
            </a:r>
            <a:r>
              <a:rPr lang="en-US" sz="2800" dirty="0">
                <a:solidFill>
                  <a:srgbClr val="00FF00"/>
                </a:solidFill>
                <a:latin typeface="+mn-lt"/>
              </a:rPr>
              <a:t>free</a:t>
            </a:r>
            <a:r>
              <a:rPr lang="en-US" sz="2800" dirty="0">
                <a:solidFill>
                  <a:schemeClr val="bg1"/>
                </a:solidFill>
                <a:latin typeface="+mn-lt"/>
              </a:rPr>
              <a:t>.” </a:t>
            </a:r>
          </a:p>
        </p:txBody>
      </p:sp>
    </p:spTree>
    <p:extLst>
      <p:ext uri="{BB962C8B-B14F-4D97-AF65-F5344CB8AC3E}">
        <p14:creationId xmlns:p14="http://schemas.microsoft.com/office/powerpoint/2010/main" val="40916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9" name="Text Box 3">
            <a:extLst>
              <a:ext uri="{FF2B5EF4-FFF2-40B4-BE49-F238E27FC236}">
                <a16:creationId xmlns:a16="http://schemas.microsoft.com/office/drawing/2014/main" id="{419B4CFE-AADE-494B-B310-FD7DBAB9C67D}"/>
              </a:ext>
            </a:extLst>
          </p:cNvPr>
          <p:cNvSpPr txBox="1">
            <a:spLocks noChangeArrowheads="1"/>
          </p:cNvSpPr>
          <p:nvPr/>
        </p:nvSpPr>
        <p:spPr bwMode="auto">
          <a:xfrm>
            <a:off x="228600" y="1015186"/>
            <a:ext cx="1181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Mortimer J. Adler: </a:t>
            </a:r>
            <a:r>
              <a:rPr lang="en-US" altLang="en-US" sz="2400" dirty="0">
                <a:solidFill>
                  <a:schemeClr val="bg1"/>
                </a:solidFill>
              </a:rPr>
              <a:t>“In the literature devoted to the consideration of truth, there are two quite distinct questions that are often confused. One is the question: </a:t>
            </a:r>
            <a:r>
              <a:rPr lang="en-US" altLang="en-US" sz="2400" dirty="0">
                <a:solidFill>
                  <a:srgbClr val="FFFF00"/>
                </a:solidFill>
              </a:rPr>
              <a:t>What is truth? </a:t>
            </a:r>
            <a:r>
              <a:rPr lang="en-US" altLang="en-US" sz="2400" dirty="0">
                <a:solidFill>
                  <a:schemeClr val="bg1"/>
                </a:solidFill>
              </a:rPr>
              <a:t>… The other is: By what means or criteria </a:t>
            </a:r>
            <a:r>
              <a:rPr lang="en-US" altLang="en-US" sz="2400" dirty="0">
                <a:solidFill>
                  <a:srgbClr val="FFFF00"/>
                </a:solidFill>
              </a:rPr>
              <a:t>can we determine </a:t>
            </a:r>
            <a:r>
              <a:rPr lang="en-US" altLang="en-US" sz="2400" dirty="0">
                <a:solidFill>
                  <a:schemeClr val="bg1"/>
                </a:solidFill>
              </a:rPr>
              <a:t>whether this or that proposition is </a:t>
            </a:r>
            <a:r>
              <a:rPr lang="en-US" altLang="en-US" sz="2400" dirty="0">
                <a:solidFill>
                  <a:srgbClr val="FFFF00"/>
                </a:solidFill>
              </a:rPr>
              <a:t>true or false?</a:t>
            </a:r>
            <a:r>
              <a:rPr lang="en-US" altLang="en-US" sz="2400" dirty="0">
                <a:solidFill>
                  <a:schemeClr val="bg1"/>
                </a:solidFill>
              </a:rPr>
              <a:t>” </a:t>
            </a:r>
            <a:r>
              <a:rPr lang="en-US" altLang="en-US" sz="1400" dirty="0">
                <a:solidFill>
                  <a:schemeClr val="bg1"/>
                </a:solidFill>
              </a:rPr>
              <a:t>(Truth in Religion, p. 21)</a:t>
            </a:r>
          </a:p>
        </p:txBody>
      </p:sp>
      <p:sp>
        <p:nvSpPr>
          <p:cNvPr id="11" name="Text Box 3">
            <a:extLst>
              <a:ext uri="{FF2B5EF4-FFF2-40B4-BE49-F238E27FC236}">
                <a16:creationId xmlns:a16="http://schemas.microsoft.com/office/drawing/2014/main" id="{3190FA62-B8FA-468A-ADED-7756CE7023CB}"/>
              </a:ext>
            </a:extLst>
          </p:cNvPr>
          <p:cNvSpPr txBox="1">
            <a:spLocks noChangeArrowheads="1"/>
          </p:cNvSpPr>
          <p:nvPr/>
        </p:nvSpPr>
        <p:spPr bwMode="auto">
          <a:xfrm>
            <a:off x="1536440" y="2679680"/>
            <a:ext cx="497161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dirty="0">
                <a:solidFill>
                  <a:srgbClr val="FFFF00"/>
                </a:solidFill>
              </a:rPr>
              <a:t>WHAT IS TRU</a:t>
            </a:r>
            <a:r>
              <a:rPr lang="en-US" altLang="en-US" sz="5400" u="sng" dirty="0">
                <a:solidFill>
                  <a:srgbClr val="FFFF00"/>
                </a:solidFill>
              </a:rPr>
              <a:t>TH</a:t>
            </a:r>
            <a:r>
              <a:rPr lang="en-US" altLang="en-US" sz="5400" dirty="0">
                <a:solidFill>
                  <a:srgbClr val="FFFF00"/>
                </a:solidFill>
              </a:rPr>
              <a:t>?</a:t>
            </a:r>
          </a:p>
          <a:p>
            <a:pPr algn="ctr" eaLnBrk="1" hangingPunct="1">
              <a:spcBef>
                <a:spcPct val="0"/>
              </a:spcBef>
              <a:buFontTx/>
              <a:buNone/>
            </a:pPr>
            <a:r>
              <a:rPr lang="en-US" altLang="en-US" sz="2000" dirty="0">
                <a:solidFill>
                  <a:srgbClr val="00FF00"/>
                </a:solidFill>
              </a:rPr>
              <a:t>The Standard</a:t>
            </a:r>
          </a:p>
        </p:txBody>
      </p:sp>
      <p:sp>
        <p:nvSpPr>
          <p:cNvPr id="12" name="Text Box 8">
            <a:extLst>
              <a:ext uri="{FF2B5EF4-FFF2-40B4-BE49-F238E27FC236}">
                <a16:creationId xmlns:a16="http://schemas.microsoft.com/office/drawing/2014/main" id="{DC0CF996-2CB4-4954-B5DE-59F70AF04B6E}"/>
              </a:ext>
            </a:extLst>
          </p:cNvPr>
          <p:cNvSpPr txBox="1">
            <a:spLocks noChangeArrowheads="1"/>
          </p:cNvSpPr>
          <p:nvPr/>
        </p:nvSpPr>
        <p:spPr bwMode="auto">
          <a:xfrm>
            <a:off x="7041457" y="2667000"/>
            <a:ext cx="332174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dirty="0">
                <a:solidFill>
                  <a:srgbClr val="FFFF00"/>
                </a:solidFill>
              </a:rPr>
              <a:t>IS IT TR</a:t>
            </a:r>
            <a:r>
              <a:rPr lang="en-US" altLang="en-US" sz="5400" u="sng" dirty="0">
                <a:solidFill>
                  <a:srgbClr val="FFFF00"/>
                </a:solidFill>
              </a:rPr>
              <a:t>UE</a:t>
            </a:r>
            <a:r>
              <a:rPr lang="en-US" altLang="en-US" sz="5400" dirty="0">
                <a:solidFill>
                  <a:srgbClr val="FFFF00"/>
                </a:solidFill>
              </a:rPr>
              <a:t>?</a:t>
            </a:r>
          </a:p>
          <a:p>
            <a:pPr algn="ctr" eaLnBrk="1" hangingPunct="1">
              <a:spcBef>
                <a:spcPct val="0"/>
              </a:spcBef>
              <a:buFontTx/>
              <a:buNone/>
            </a:pPr>
            <a:r>
              <a:rPr lang="en-US" altLang="en-US" sz="2000" dirty="0">
                <a:solidFill>
                  <a:srgbClr val="00FF00"/>
                </a:solidFill>
              </a:rPr>
              <a:t>The Test</a:t>
            </a:r>
          </a:p>
        </p:txBody>
      </p:sp>
      <p:cxnSp>
        <p:nvCxnSpPr>
          <p:cNvPr id="13" name="Straight Connector 12">
            <a:extLst>
              <a:ext uri="{FF2B5EF4-FFF2-40B4-BE49-F238E27FC236}">
                <a16:creationId xmlns:a16="http://schemas.microsoft.com/office/drawing/2014/main" id="{BA43E71C-145D-466B-934C-BFEB6C82CAF6}"/>
              </a:ext>
            </a:extLst>
          </p:cNvPr>
          <p:cNvCxnSpPr/>
          <p:nvPr/>
        </p:nvCxnSpPr>
        <p:spPr>
          <a:xfrm>
            <a:off x="6660457" y="2782907"/>
            <a:ext cx="0" cy="838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D6CEFF-697E-4674-82F1-DFBE67E98445}"/>
              </a:ext>
            </a:extLst>
          </p:cNvPr>
          <p:cNvSpPr txBox="1"/>
          <p:nvPr/>
        </p:nvSpPr>
        <p:spPr>
          <a:xfrm>
            <a:off x="0" y="0"/>
            <a:ext cx="12191999" cy="830997"/>
          </a:xfrm>
          <a:prstGeom prst="rect">
            <a:avLst/>
          </a:prstGeom>
          <a:noFill/>
        </p:spPr>
        <p:txBody>
          <a:bodyPr wrap="square">
            <a:spAutoFit/>
          </a:bodyPr>
          <a:lstStyle/>
          <a:p>
            <a:pPr algn="ctr" eaLnBrk="1" hangingPunct="1">
              <a:defRPr/>
            </a:pPr>
            <a:r>
              <a:rPr lang="en-US" sz="4800" b="1" dirty="0">
                <a:solidFill>
                  <a:srgbClr val="00FF00"/>
                </a:solidFill>
                <a:latin typeface="+mn-lt"/>
              </a:rPr>
              <a:t>TWO DISTINCT QUESTIONS</a:t>
            </a:r>
          </a:p>
        </p:txBody>
      </p:sp>
      <p:sp>
        <p:nvSpPr>
          <p:cNvPr id="15" name="Text Box 3">
            <a:extLst>
              <a:ext uri="{FF2B5EF4-FFF2-40B4-BE49-F238E27FC236}">
                <a16:creationId xmlns:a16="http://schemas.microsoft.com/office/drawing/2014/main" id="{9E727083-B771-4ACD-91CC-90A6E74BB747}"/>
              </a:ext>
            </a:extLst>
          </p:cNvPr>
          <p:cNvSpPr txBox="1">
            <a:spLocks noChangeArrowheads="1"/>
          </p:cNvSpPr>
          <p:nvPr/>
        </p:nvSpPr>
        <p:spPr bwMode="auto">
          <a:xfrm>
            <a:off x="228599" y="4139386"/>
            <a:ext cx="1172493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Mortimer J. Adler: </a:t>
            </a:r>
            <a:r>
              <a:rPr lang="en-US" altLang="en-US" sz="2400" dirty="0">
                <a:solidFill>
                  <a:schemeClr val="bg1"/>
                </a:solidFill>
              </a:rPr>
              <a:t>“The </a:t>
            </a:r>
            <a:r>
              <a:rPr lang="en-US" altLang="en-US" sz="2400" dirty="0">
                <a:solidFill>
                  <a:srgbClr val="00FF00"/>
                </a:solidFill>
              </a:rPr>
              <a:t>definition</a:t>
            </a:r>
            <a:r>
              <a:rPr lang="en-US" altLang="en-US" sz="2400" dirty="0">
                <a:solidFill>
                  <a:schemeClr val="bg1"/>
                </a:solidFill>
              </a:rPr>
              <a:t> of truth as </a:t>
            </a:r>
            <a:r>
              <a:rPr lang="en-US" altLang="en-US" sz="2400" dirty="0">
                <a:solidFill>
                  <a:srgbClr val="00FF00"/>
                </a:solidFill>
              </a:rPr>
              <a:t>correspondence</a:t>
            </a:r>
            <a:r>
              <a:rPr lang="en-US" altLang="en-US" sz="2400" dirty="0">
                <a:solidFill>
                  <a:schemeClr val="bg1"/>
                </a:solidFill>
              </a:rPr>
              <a:t> or agreement of thought with reality does not immediately yield an answer to the </a:t>
            </a:r>
            <a:r>
              <a:rPr lang="en-US" altLang="en-US" sz="2400" dirty="0">
                <a:solidFill>
                  <a:srgbClr val="FFFF00"/>
                </a:solidFill>
              </a:rPr>
              <a:t>second question [What is True?] </a:t>
            </a:r>
            <a:r>
              <a:rPr lang="en-US" altLang="en-US" sz="2400" dirty="0">
                <a:solidFill>
                  <a:schemeClr val="bg1"/>
                </a:solidFill>
              </a:rPr>
              <a:t>… if a true proposition is one that accurately describes the way things really are, then if we act upon it, our action should </a:t>
            </a:r>
            <a:r>
              <a:rPr lang="en-US" altLang="en-US" sz="2400" dirty="0">
                <a:solidFill>
                  <a:srgbClr val="00FF00"/>
                </a:solidFill>
              </a:rPr>
              <a:t>work successfully </a:t>
            </a:r>
            <a:r>
              <a:rPr lang="en-US" altLang="en-US" sz="2400" dirty="0">
                <a:solidFill>
                  <a:schemeClr val="bg1"/>
                </a:solidFill>
              </a:rPr>
              <a:t>… This is the pragmatic theory of </a:t>
            </a:r>
            <a:r>
              <a:rPr lang="en-US" altLang="en-US" sz="2400" dirty="0">
                <a:solidFill>
                  <a:srgbClr val="00FF00"/>
                </a:solidFill>
              </a:rPr>
              <a:t>how to determine </a:t>
            </a:r>
            <a:r>
              <a:rPr lang="en-US" altLang="en-US" sz="2400" dirty="0">
                <a:solidFill>
                  <a:schemeClr val="bg1"/>
                </a:solidFill>
              </a:rPr>
              <a:t>whether our judgment about the truth of a proposition is correct or not.” </a:t>
            </a:r>
          </a:p>
          <a:p>
            <a:pPr eaLnBrk="1" hangingPunct="1">
              <a:spcBef>
                <a:spcPct val="0"/>
              </a:spcBef>
              <a:buFontTx/>
              <a:buNone/>
            </a:pPr>
            <a:r>
              <a:rPr lang="en-US" altLang="en-US" sz="1400" dirty="0">
                <a:solidFill>
                  <a:schemeClr val="bg1"/>
                </a:solidFill>
              </a:rPr>
              <a:t>(Truth in Religion, p. 22)</a:t>
            </a:r>
          </a:p>
        </p:txBody>
      </p:sp>
      <p:grpSp>
        <p:nvGrpSpPr>
          <p:cNvPr id="16" name="Group 40">
            <a:extLst>
              <a:ext uri="{FF2B5EF4-FFF2-40B4-BE49-F238E27FC236}">
                <a16:creationId xmlns:a16="http://schemas.microsoft.com/office/drawing/2014/main" id="{CA42B5EA-F02E-4544-A422-CB5EAF12190A}"/>
              </a:ext>
            </a:extLst>
          </p:cNvPr>
          <p:cNvGrpSpPr>
            <a:grpSpLocks/>
          </p:cNvGrpSpPr>
          <p:nvPr/>
        </p:nvGrpSpPr>
        <p:grpSpPr bwMode="auto">
          <a:xfrm>
            <a:off x="205739" y="2743030"/>
            <a:ext cx="1143002" cy="1104404"/>
            <a:chOff x="6161432" y="1676400"/>
            <a:chExt cx="1142788" cy="1104404"/>
          </a:xfrm>
        </p:grpSpPr>
        <p:sp>
          <p:nvSpPr>
            <p:cNvPr id="17" name="Oval 129">
              <a:extLst>
                <a:ext uri="{FF2B5EF4-FFF2-40B4-BE49-F238E27FC236}">
                  <a16:creationId xmlns:a16="http://schemas.microsoft.com/office/drawing/2014/main" id="{20C12FE1-6FCE-4708-9A89-5C6FABD744B5}"/>
                </a:ext>
              </a:extLst>
            </p:cNvPr>
            <p:cNvSpPr>
              <a:spLocks noChangeArrowheads="1"/>
            </p:cNvSpPr>
            <p:nvPr/>
          </p:nvSpPr>
          <p:spPr bwMode="auto">
            <a:xfrm>
              <a:off x="6161432" y="1676400"/>
              <a:ext cx="1142788" cy="1104404"/>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grpSp>
          <p:nvGrpSpPr>
            <p:cNvPr id="18" name="Group 35">
              <a:extLst>
                <a:ext uri="{FF2B5EF4-FFF2-40B4-BE49-F238E27FC236}">
                  <a16:creationId xmlns:a16="http://schemas.microsoft.com/office/drawing/2014/main" id="{EE92A2AC-10CD-4426-9CA5-33BA662ED203}"/>
                </a:ext>
              </a:extLst>
            </p:cNvPr>
            <p:cNvGrpSpPr>
              <a:grpSpLocks/>
            </p:cNvGrpSpPr>
            <p:nvPr/>
          </p:nvGrpSpPr>
          <p:grpSpPr bwMode="auto">
            <a:xfrm>
              <a:off x="6237617" y="1882775"/>
              <a:ext cx="1015922" cy="769441"/>
              <a:chOff x="6237617" y="1882775"/>
              <a:chExt cx="1015922" cy="769441"/>
            </a:xfrm>
          </p:grpSpPr>
          <p:sp>
            <p:nvSpPr>
              <p:cNvPr id="19" name="Line 17">
                <a:extLst>
                  <a:ext uri="{FF2B5EF4-FFF2-40B4-BE49-F238E27FC236}">
                    <a16:creationId xmlns:a16="http://schemas.microsoft.com/office/drawing/2014/main" id="{941189BA-FEE8-4E39-A03E-B9E1D866999F}"/>
                  </a:ext>
                </a:extLst>
              </p:cNvPr>
              <p:cNvSpPr>
                <a:spLocks noChangeShapeType="1"/>
              </p:cNvSpPr>
              <p:nvPr/>
            </p:nvSpPr>
            <p:spPr bwMode="auto">
              <a:xfrm>
                <a:off x="6313804" y="2263775"/>
                <a:ext cx="893173" cy="0"/>
              </a:xfrm>
              <a:prstGeom prst="line">
                <a:avLst/>
              </a:prstGeom>
              <a:noFill/>
              <a:ln w="28575">
                <a:solidFill>
                  <a:schemeClr val="tx1"/>
                </a:solidFill>
                <a:round/>
                <a:headEnd/>
                <a:tailEnd/>
              </a:ln>
            </p:spPr>
            <p:txBody>
              <a:bodyPr/>
              <a:lstStyle/>
              <a:p>
                <a:pPr eaLnBrk="1" hangingPunct="1">
                  <a:defRPr/>
                </a:pPr>
                <a:endParaRPr lang="en-US">
                  <a:solidFill>
                    <a:schemeClr val="bg1"/>
                  </a:solidFill>
                  <a:latin typeface="+mn-lt"/>
                </a:endParaRPr>
              </a:p>
            </p:txBody>
          </p:sp>
          <p:sp>
            <p:nvSpPr>
              <p:cNvPr id="20" name="Text Box 16">
                <a:extLst>
                  <a:ext uri="{FF2B5EF4-FFF2-40B4-BE49-F238E27FC236}">
                    <a16:creationId xmlns:a16="http://schemas.microsoft.com/office/drawing/2014/main" id="{F4C639AB-19C8-495F-8CEC-BC3CC79B411B}"/>
                  </a:ext>
                </a:extLst>
              </p:cNvPr>
              <p:cNvSpPr txBox="1">
                <a:spLocks noChangeArrowheads="1"/>
              </p:cNvSpPr>
              <p:nvPr/>
            </p:nvSpPr>
            <p:spPr bwMode="auto">
              <a:xfrm>
                <a:off x="6237617" y="1882775"/>
                <a:ext cx="1015922" cy="769441"/>
              </a:xfrm>
              <a:prstGeom prst="rect">
                <a:avLst/>
              </a:prstGeom>
              <a:noFill/>
              <a:ln w="9525">
                <a:noFill/>
                <a:miter lim="800000"/>
                <a:headEnd/>
                <a:tailEnd/>
              </a:ln>
            </p:spPr>
            <p:txBody>
              <a:bodyPr wrap="none">
                <a:spAutoFit/>
              </a:bodyPr>
              <a:lstStyle/>
              <a:p>
                <a:pPr algn="ctr" eaLnBrk="1" hangingPunct="1">
                  <a:defRPr/>
                </a:pPr>
                <a:r>
                  <a:rPr lang="en-US" sz="1600" dirty="0">
                    <a:latin typeface="+mn-lt"/>
                  </a:rPr>
                  <a:t>Definition</a:t>
                </a:r>
              </a:p>
              <a:p>
                <a:pPr algn="ctr" eaLnBrk="1" hangingPunct="1">
                  <a:defRPr/>
                </a:pPr>
                <a:endParaRPr lang="en-US" sz="1200" dirty="0">
                  <a:latin typeface="+mn-lt"/>
                </a:endParaRPr>
              </a:p>
              <a:p>
                <a:pPr algn="ctr" eaLnBrk="1" hangingPunct="1">
                  <a:defRPr/>
                </a:pPr>
                <a:r>
                  <a:rPr lang="en-US" sz="1600" dirty="0">
                    <a:latin typeface="+mn-lt"/>
                  </a:rPr>
                  <a:t>Validation</a:t>
                </a:r>
              </a:p>
            </p:txBody>
          </p:sp>
        </p:grpSp>
      </p:grpSp>
      <p:grpSp>
        <p:nvGrpSpPr>
          <p:cNvPr id="21" name="Group 41">
            <a:extLst>
              <a:ext uri="{FF2B5EF4-FFF2-40B4-BE49-F238E27FC236}">
                <a16:creationId xmlns:a16="http://schemas.microsoft.com/office/drawing/2014/main" id="{07D2410A-97A0-46E2-BFEB-A14DF146767B}"/>
              </a:ext>
            </a:extLst>
          </p:cNvPr>
          <p:cNvGrpSpPr>
            <a:grpSpLocks/>
          </p:cNvGrpSpPr>
          <p:nvPr/>
        </p:nvGrpSpPr>
        <p:grpSpPr bwMode="auto">
          <a:xfrm>
            <a:off x="10749253" y="2726410"/>
            <a:ext cx="1210338" cy="1138972"/>
            <a:chOff x="6161433" y="1676400"/>
            <a:chExt cx="1210111" cy="1138972"/>
          </a:xfrm>
        </p:grpSpPr>
        <p:sp>
          <p:nvSpPr>
            <p:cNvPr id="22" name="Oval 129">
              <a:extLst>
                <a:ext uri="{FF2B5EF4-FFF2-40B4-BE49-F238E27FC236}">
                  <a16:creationId xmlns:a16="http://schemas.microsoft.com/office/drawing/2014/main" id="{D8798AC6-0A22-4D18-8848-DB38A9535878}"/>
                </a:ext>
              </a:extLst>
            </p:cNvPr>
            <p:cNvSpPr>
              <a:spLocks noChangeArrowheads="1"/>
            </p:cNvSpPr>
            <p:nvPr/>
          </p:nvSpPr>
          <p:spPr bwMode="auto">
            <a:xfrm>
              <a:off x="6161433" y="1676400"/>
              <a:ext cx="1210111" cy="1138972"/>
            </a:xfrm>
            <a:prstGeom prst="ellipse">
              <a:avLst/>
            </a:prstGeom>
            <a:solidFill>
              <a:schemeClr val="bg1"/>
            </a:solidFill>
            <a:ln w="57150">
              <a:solidFill>
                <a:srgbClr val="FF0000"/>
              </a:solidFill>
              <a:round/>
              <a:headEnd/>
              <a:tailEnd/>
            </a:ln>
          </p:spPr>
          <p:txBody>
            <a:bodyPr wrap="none" anchor="ctr"/>
            <a:lstStyle/>
            <a:p>
              <a:pPr eaLnBrk="1" hangingPunct="1">
                <a:defRPr/>
              </a:pPr>
              <a:endParaRPr lang="en-US">
                <a:solidFill>
                  <a:schemeClr val="bg1"/>
                </a:solidFill>
                <a:latin typeface="+mn-lt"/>
              </a:endParaRPr>
            </a:p>
          </p:txBody>
        </p:sp>
        <p:grpSp>
          <p:nvGrpSpPr>
            <p:cNvPr id="23" name="Group 35">
              <a:extLst>
                <a:ext uri="{FF2B5EF4-FFF2-40B4-BE49-F238E27FC236}">
                  <a16:creationId xmlns:a16="http://schemas.microsoft.com/office/drawing/2014/main" id="{E4557841-71D7-4194-A50C-60CADC36D4E8}"/>
                </a:ext>
              </a:extLst>
            </p:cNvPr>
            <p:cNvGrpSpPr>
              <a:grpSpLocks/>
            </p:cNvGrpSpPr>
            <p:nvPr/>
          </p:nvGrpSpPr>
          <p:grpSpPr bwMode="auto">
            <a:xfrm>
              <a:off x="6279436" y="1866129"/>
              <a:ext cx="1015921" cy="769441"/>
              <a:chOff x="6279436" y="1866129"/>
              <a:chExt cx="1015921" cy="769441"/>
            </a:xfrm>
          </p:grpSpPr>
          <p:sp>
            <p:nvSpPr>
              <p:cNvPr id="24" name="Line 17">
                <a:extLst>
                  <a:ext uri="{FF2B5EF4-FFF2-40B4-BE49-F238E27FC236}">
                    <a16:creationId xmlns:a16="http://schemas.microsoft.com/office/drawing/2014/main" id="{536B1F34-E55C-4904-B880-DB371165991C}"/>
                  </a:ext>
                </a:extLst>
              </p:cNvPr>
              <p:cNvSpPr>
                <a:spLocks noChangeShapeType="1"/>
              </p:cNvSpPr>
              <p:nvPr/>
            </p:nvSpPr>
            <p:spPr bwMode="auto">
              <a:xfrm flipV="1">
                <a:off x="6311183" y="2256297"/>
                <a:ext cx="907988" cy="886"/>
              </a:xfrm>
              <a:prstGeom prst="line">
                <a:avLst/>
              </a:prstGeom>
              <a:noFill/>
              <a:ln w="28575">
                <a:solidFill>
                  <a:schemeClr val="tx1"/>
                </a:solidFill>
                <a:round/>
                <a:headEnd/>
                <a:tailEnd/>
              </a:ln>
            </p:spPr>
            <p:txBody>
              <a:bodyPr/>
              <a:lstStyle/>
              <a:p>
                <a:pPr eaLnBrk="1" hangingPunct="1">
                  <a:defRPr/>
                </a:pPr>
                <a:endParaRPr lang="en-US">
                  <a:solidFill>
                    <a:schemeClr val="bg1"/>
                  </a:solidFill>
                  <a:latin typeface="+mn-lt"/>
                </a:endParaRPr>
              </a:p>
            </p:txBody>
          </p:sp>
          <p:sp>
            <p:nvSpPr>
              <p:cNvPr id="25" name="Text Box 16">
                <a:extLst>
                  <a:ext uri="{FF2B5EF4-FFF2-40B4-BE49-F238E27FC236}">
                    <a16:creationId xmlns:a16="http://schemas.microsoft.com/office/drawing/2014/main" id="{9015FA0E-EE1C-4E6A-A45C-58F6960FBF3E}"/>
                  </a:ext>
                </a:extLst>
              </p:cNvPr>
              <p:cNvSpPr txBox="1">
                <a:spLocks noChangeArrowheads="1"/>
              </p:cNvSpPr>
              <p:nvPr/>
            </p:nvSpPr>
            <p:spPr bwMode="auto">
              <a:xfrm>
                <a:off x="6279436" y="1866129"/>
                <a:ext cx="1015921" cy="769441"/>
              </a:xfrm>
              <a:prstGeom prst="rect">
                <a:avLst/>
              </a:prstGeom>
              <a:noFill/>
              <a:ln w="9525">
                <a:noFill/>
                <a:miter lim="800000"/>
                <a:headEnd/>
                <a:tailEnd/>
              </a:ln>
            </p:spPr>
            <p:txBody>
              <a:bodyPr wrap="none">
                <a:spAutoFit/>
              </a:bodyPr>
              <a:lstStyle/>
              <a:p>
                <a:pPr algn="ctr" eaLnBrk="1" hangingPunct="1">
                  <a:defRPr/>
                </a:pPr>
                <a:r>
                  <a:rPr lang="en-US" sz="1600" dirty="0">
                    <a:latin typeface="+mn-lt"/>
                  </a:rPr>
                  <a:t>Validation</a:t>
                </a:r>
              </a:p>
              <a:p>
                <a:pPr algn="ctr" eaLnBrk="1" hangingPunct="1">
                  <a:defRPr/>
                </a:pPr>
                <a:endParaRPr lang="en-US" sz="1200" dirty="0">
                  <a:latin typeface="+mn-lt"/>
                </a:endParaRPr>
              </a:p>
              <a:p>
                <a:pPr algn="ctr" eaLnBrk="1" hangingPunct="1">
                  <a:defRPr/>
                </a:pPr>
                <a:r>
                  <a:rPr lang="en-US" sz="1600" dirty="0">
                    <a:latin typeface="+mn-lt"/>
                  </a:rPr>
                  <a:t>Definition</a:t>
                </a:r>
              </a:p>
            </p:txBody>
          </p:sp>
        </p:grpSp>
      </p:grpSp>
    </p:spTree>
    <p:extLst>
      <p:ext uri="{BB962C8B-B14F-4D97-AF65-F5344CB8AC3E}">
        <p14:creationId xmlns:p14="http://schemas.microsoft.com/office/powerpoint/2010/main" val="4097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5" name="Rectangle 4">
            <a:extLst>
              <a:ext uri="{FF2B5EF4-FFF2-40B4-BE49-F238E27FC236}">
                <a16:creationId xmlns:a16="http://schemas.microsoft.com/office/drawing/2014/main" id="{912ED9BD-1989-4048-8E66-D04E781B7969}"/>
              </a:ext>
            </a:extLst>
          </p:cNvPr>
          <p:cNvSpPr/>
          <p:nvPr/>
        </p:nvSpPr>
        <p:spPr>
          <a:xfrm>
            <a:off x="215900" y="838200"/>
            <a:ext cx="8839200" cy="584775"/>
          </a:xfrm>
          <a:prstGeom prst="rect">
            <a:avLst/>
          </a:prstGeom>
        </p:spPr>
        <p:txBody>
          <a:bodyPr>
            <a:spAutoFit/>
          </a:bodyPr>
          <a:lstStyle/>
          <a:p>
            <a:pPr eaLnBrk="1" hangingPunct="1">
              <a:defRPr/>
            </a:pPr>
            <a:r>
              <a:rPr lang="en-US" sz="3200" b="1" dirty="0">
                <a:solidFill>
                  <a:srgbClr val="FFFF00"/>
                </a:solidFill>
                <a:latin typeface="+mn-lt"/>
                <a:cs typeface="Arial" charset="0"/>
              </a:rPr>
              <a:t>What is Truth? </a:t>
            </a:r>
            <a:r>
              <a:rPr lang="en-US" sz="3200" b="1" dirty="0">
                <a:solidFill>
                  <a:srgbClr val="00FF00"/>
                </a:solidFill>
                <a:latin typeface="+mn-lt"/>
                <a:cs typeface="Arial" charset="0"/>
              </a:rPr>
              <a:t>DEFINITION</a:t>
            </a:r>
            <a:r>
              <a:rPr lang="en-US" sz="3200" dirty="0">
                <a:solidFill>
                  <a:srgbClr val="00FF00"/>
                </a:solidFill>
                <a:latin typeface="+mn-lt"/>
                <a:cs typeface="Arial" charset="0"/>
              </a:rPr>
              <a:t> = </a:t>
            </a:r>
            <a:r>
              <a:rPr lang="en-US" sz="3200" b="1" dirty="0">
                <a:solidFill>
                  <a:srgbClr val="00FF00"/>
                </a:solidFill>
                <a:latin typeface="+mn-lt"/>
                <a:cs typeface="Arial" charset="0"/>
              </a:rPr>
              <a:t>CORRESPONDENCE</a:t>
            </a:r>
          </a:p>
        </p:txBody>
      </p:sp>
      <p:sp>
        <p:nvSpPr>
          <p:cNvPr id="6" name="Rectangle 5">
            <a:extLst>
              <a:ext uri="{FF2B5EF4-FFF2-40B4-BE49-F238E27FC236}">
                <a16:creationId xmlns:a16="http://schemas.microsoft.com/office/drawing/2014/main" id="{CB2ECA98-C2B0-43B3-A8C8-B8B193D72973}"/>
              </a:ext>
            </a:extLst>
          </p:cNvPr>
          <p:cNvSpPr/>
          <p:nvPr/>
        </p:nvSpPr>
        <p:spPr>
          <a:xfrm>
            <a:off x="228600" y="4233883"/>
            <a:ext cx="8991600" cy="954107"/>
          </a:xfrm>
          <a:prstGeom prst="rect">
            <a:avLst/>
          </a:prstGeom>
        </p:spPr>
        <p:txBody>
          <a:bodyPr wrap="square">
            <a:spAutoFit/>
          </a:bodyPr>
          <a:lstStyle/>
          <a:p>
            <a:pPr eaLnBrk="1" hangingPunct="1">
              <a:defRPr/>
            </a:pPr>
            <a:r>
              <a:rPr lang="en-US" sz="2800" dirty="0">
                <a:solidFill>
                  <a:srgbClr val="00FF00"/>
                </a:solidFill>
                <a:latin typeface="+mn-lt"/>
                <a:cs typeface="Arial" charset="0"/>
              </a:rPr>
              <a:t>(2) COHERENCE TEST … Application of Philosophical Proof</a:t>
            </a:r>
          </a:p>
          <a:p>
            <a:pPr eaLnBrk="1" hangingPunct="1">
              <a:defRPr/>
            </a:pPr>
            <a:r>
              <a:rPr lang="en-US" sz="2800" dirty="0">
                <a:solidFill>
                  <a:schemeClr val="bg1"/>
                </a:solidFill>
                <a:latin typeface="+mn-lt"/>
                <a:cs typeface="Arial" charset="0"/>
              </a:rPr>
              <a:t>That which coheres with other truths passes this test.</a:t>
            </a:r>
          </a:p>
        </p:txBody>
      </p:sp>
      <p:sp>
        <p:nvSpPr>
          <p:cNvPr id="7" name="Rectangle 6">
            <a:extLst>
              <a:ext uri="{FF2B5EF4-FFF2-40B4-BE49-F238E27FC236}">
                <a16:creationId xmlns:a16="http://schemas.microsoft.com/office/drawing/2014/main" id="{E78A5706-ECB5-4DFF-8940-18D0915A571E}"/>
              </a:ext>
            </a:extLst>
          </p:cNvPr>
          <p:cNvSpPr/>
          <p:nvPr/>
        </p:nvSpPr>
        <p:spPr>
          <a:xfrm>
            <a:off x="228600" y="5244405"/>
            <a:ext cx="9753600" cy="954107"/>
          </a:xfrm>
          <a:prstGeom prst="rect">
            <a:avLst/>
          </a:prstGeom>
        </p:spPr>
        <p:txBody>
          <a:bodyPr wrap="square">
            <a:spAutoFit/>
          </a:bodyPr>
          <a:lstStyle/>
          <a:p>
            <a:pPr eaLnBrk="1" hangingPunct="1">
              <a:defRPr/>
            </a:pPr>
            <a:r>
              <a:rPr lang="en-US" sz="2800" dirty="0">
                <a:solidFill>
                  <a:srgbClr val="00FF00"/>
                </a:solidFill>
                <a:latin typeface="+mn-lt"/>
                <a:cs typeface="Arial" charset="0"/>
              </a:rPr>
              <a:t>(3) REVELATORY TEST … Application of Theological Proof</a:t>
            </a:r>
          </a:p>
          <a:p>
            <a:pPr eaLnBrk="1" hangingPunct="1">
              <a:defRPr/>
            </a:pPr>
            <a:r>
              <a:rPr lang="en-US" sz="2800" dirty="0">
                <a:solidFill>
                  <a:schemeClr val="bg1"/>
                </a:solidFill>
                <a:latin typeface="+mn-lt"/>
                <a:cs typeface="Arial" charset="0"/>
              </a:rPr>
              <a:t>That which is confirmed by the Holy Ghost passes this test.</a:t>
            </a:r>
          </a:p>
        </p:txBody>
      </p:sp>
      <p:sp>
        <p:nvSpPr>
          <p:cNvPr id="8" name="Rectangle 7">
            <a:extLst>
              <a:ext uri="{FF2B5EF4-FFF2-40B4-BE49-F238E27FC236}">
                <a16:creationId xmlns:a16="http://schemas.microsoft.com/office/drawing/2014/main" id="{46C2CEBC-3EF0-4513-9035-9621FBD16419}"/>
              </a:ext>
            </a:extLst>
          </p:cNvPr>
          <p:cNvSpPr/>
          <p:nvPr/>
        </p:nvSpPr>
        <p:spPr>
          <a:xfrm>
            <a:off x="228600" y="3319483"/>
            <a:ext cx="8229600" cy="954107"/>
          </a:xfrm>
          <a:prstGeom prst="rect">
            <a:avLst/>
          </a:prstGeom>
        </p:spPr>
        <p:txBody>
          <a:bodyPr wrap="square">
            <a:spAutoFit/>
          </a:bodyPr>
          <a:lstStyle/>
          <a:p>
            <a:pPr eaLnBrk="1" hangingPunct="1">
              <a:defRPr/>
            </a:pPr>
            <a:r>
              <a:rPr lang="en-US" sz="2800" dirty="0">
                <a:solidFill>
                  <a:srgbClr val="00FF00"/>
                </a:solidFill>
                <a:latin typeface="+mn-lt"/>
                <a:cs typeface="Arial" charset="0"/>
              </a:rPr>
              <a:t>(1) PRAGMATIC TEST … Application of Existential Proof</a:t>
            </a:r>
            <a:r>
              <a:rPr lang="en-US" sz="2800" dirty="0">
                <a:solidFill>
                  <a:schemeClr val="bg1"/>
                </a:solidFill>
                <a:latin typeface="+mn-lt"/>
                <a:cs typeface="Arial" charset="0"/>
              </a:rPr>
              <a:t> </a:t>
            </a:r>
          </a:p>
          <a:p>
            <a:pPr eaLnBrk="1" hangingPunct="1">
              <a:defRPr/>
            </a:pPr>
            <a:r>
              <a:rPr lang="en-US" sz="2800" dirty="0">
                <a:solidFill>
                  <a:schemeClr val="bg1"/>
                </a:solidFill>
                <a:latin typeface="+mn-lt"/>
                <a:cs typeface="Arial" charset="0"/>
              </a:rPr>
              <a:t>That which works in reality passes this test.</a:t>
            </a:r>
          </a:p>
        </p:txBody>
      </p:sp>
      <p:sp>
        <p:nvSpPr>
          <p:cNvPr id="9" name="Rectangle 8">
            <a:extLst>
              <a:ext uri="{FF2B5EF4-FFF2-40B4-BE49-F238E27FC236}">
                <a16:creationId xmlns:a16="http://schemas.microsoft.com/office/drawing/2014/main" id="{9FEDD36C-1731-45EF-8281-A20510020D89}"/>
              </a:ext>
            </a:extLst>
          </p:cNvPr>
          <p:cNvSpPr/>
          <p:nvPr/>
        </p:nvSpPr>
        <p:spPr>
          <a:xfrm>
            <a:off x="215900" y="2774415"/>
            <a:ext cx="4401520" cy="584775"/>
          </a:xfrm>
          <a:prstGeom prst="rect">
            <a:avLst/>
          </a:prstGeom>
        </p:spPr>
        <p:txBody>
          <a:bodyPr wrap="square">
            <a:spAutoFit/>
          </a:bodyPr>
          <a:lstStyle/>
          <a:p>
            <a:pPr eaLnBrk="1" hangingPunct="1">
              <a:defRPr/>
            </a:pPr>
            <a:r>
              <a:rPr lang="en-US" sz="3200" b="1" dirty="0">
                <a:solidFill>
                  <a:srgbClr val="FFFF00"/>
                </a:solidFill>
                <a:latin typeface="+mn-lt"/>
                <a:cs typeface="Arial" charset="0"/>
              </a:rPr>
              <a:t>Is it True? = </a:t>
            </a:r>
            <a:r>
              <a:rPr lang="en-US" sz="3200" b="1" dirty="0">
                <a:solidFill>
                  <a:srgbClr val="00FF00"/>
                </a:solidFill>
                <a:latin typeface="+mn-lt"/>
                <a:cs typeface="Arial" charset="0"/>
              </a:rPr>
              <a:t>THREE TESTS</a:t>
            </a:r>
          </a:p>
        </p:txBody>
      </p:sp>
      <p:sp>
        <p:nvSpPr>
          <p:cNvPr id="11" name="Rectangle 10">
            <a:extLst>
              <a:ext uri="{FF2B5EF4-FFF2-40B4-BE49-F238E27FC236}">
                <a16:creationId xmlns:a16="http://schemas.microsoft.com/office/drawing/2014/main" id="{CBC464AB-065E-42FD-9DED-F1BE44B87024}"/>
              </a:ext>
            </a:extLst>
          </p:cNvPr>
          <p:cNvSpPr/>
          <p:nvPr/>
        </p:nvSpPr>
        <p:spPr>
          <a:xfrm>
            <a:off x="0" y="7203"/>
            <a:ext cx="12192000" cy="830997"/>
          </a:xfrm>
          <a:prstGeom prst="rect">
            <a:avLst/>
          </a:prstGeom>
        </p:spPr>
        <p:txBody>
          <a:bodyPr wrap="square">
            <a:spAutoFit/>
          </a:bodyPr>
          <a:lstStyle/>
          <a:p>
            <a:pPr algn="ctr" eaLnBrk="1" hangingPunct="1"/>
            <a:r>
              <a:rPr lang="en-US" altLang="en-US" sz="4800" b="1" dirty="0">
                <a:solidFill>
                  <a:srgbClr val="00FF00"/>
                </a:solidFill>
                <a:latin typeface="+mn-lt"/>
              </a:rPr>
              <a:t>PRIMACY OF REALITY</a:t>
            </a:r>
          </a:p>
        </p:txBody>
      </p:sp>
      <p:sp>
        <p:nvSpPr>
          <p:cNvPr id="12" name="Text Box 2">
            <a:extLst>
              <a:ext uri="{FF2B5EF4-FFF2-40B4-BE49-F238E27FC236}">
                <a16:creationId xmlns:a16="http://schemas.microsoft.com/office/drawing/2014/main" id="{E6FD7A94-D87A-474E-B9AC-A2B56AC8C2D0}"/>
              </a:ext>
            </a:extLst>
          </p:cNvPr>
          <p:cNvSpPr txBox="1">
            <a:spLocks noChangeArrowheads="1"/>
          </p:cNvSpPr>
          <p:nvPr/>
        </p:nvSpPr>
        <p:spPr bwMode="auto">
          <a:xfrm>
            <a:off x="304800" y="1378803"/>
            <a:ext cx="11671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D&amp;C 93:24: </a:t>
            </a:r>
            <a:r>
              <a:rPr lang="en-US" altLang="en-US" sz="2400" dirty="0">
                <a:solidFill>
                  <a:schemeClr val="bg1"/>
                </a:solidFill>
              </a:rPr>
              <a:t>“And</a:t>
            </a:r>
            <a:r>
              <a:rPr lang="en-US" altLang="en-US" sz="2400" dirty="0">
                <a:solidFill>
                  <a:srgbClr val="FFFF09"/>
                </a:solidFill>
              </a:rPr>
              <a:t> </a:t>
            </a:r>
            <a:r>
              <a:rPr lang="en-US" altLang="en-US" sz="2400" dirty="0">
                <a:solidFill>
                  <a:schemeClr val="bg1"/>
                </a:solidFill>
              </a:rPr>
              <a:t>truth is </a:t>
            </a:r>
            <a:r>
              <a:rPr lang="en-US" altLang="en-US" sz="2400" dirty="0">
                <a:solidFill>
                  <a:srgbClr val="00FF00"/>
                </a:solidFill>
              </a:rPr>
              <a:t>knowledge </a:t>
            </a:r>
            <a:r>
              <a:rPr lang="en-US" altLang="en-US" sz="2400" dirty="0">
                <a:solidFill>
                  <a:schemeClr val="bg1"/>
                </a:solidFill>
              </a:rPr>
              <a:t>of</a:t>
            </a:r>
            <a:r>
              <a:rPr lang="en-US" altLang="en-US" sz="2400" dirty="0">
                <a:solidFill>
                  <a:srgbClr val="00FF00"/>
                </a:solidFill>
              </a:rPr>
              <a:t> </a:t>
            </a:r>
            <a:r>
              <a:rPr lang="en-US" altLang="en-US" sz="2400" dirty="0">
                <a:solidFill>
                  <a:schemeClr val="bg1"/>
                </a:solidFill>
              </a:rPr>
              <a:t>things as they are, and as they were, and as they are to come.”</a:t>
            </a:r>
          </a:p>
        </p:txBody>
      </p:sp>
      <p:sp>
        <p:nvSpPr>
          <p:cNvPr id="13" name="Text Box 2">
            <a:extLst>
              <a:ext uri="{FF2B5EF4-FFF2-40B4-BE49-F238E27FC236}">
                <a16:creationId xmlns:a16="http://schemas.microsoft.com/office/drawing/2014/main" id="{A252DC74-823D-4437-B5B0-BF342197BD2D}"/>
              </a:ext>
            </a:extLst>
          </p:cNvPr>
          <p:cNvSpPr txBox="1">
            <a:spLocks noChangeArrowheads="1"/>
          </p:cNvSpPr>
          <p:nvPr/>
        </p:nvSpPr>
        <p:spPr bwMode="auto">
          <a:xfrm>
            <a:off x="2264344" y="1905000"/>
            <a:ext cx="9622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None/>
            </a:pPr>
            <a:r>
              <a:rPr lang="en-US" sz="4000" dirty="0">
                <a:solidFill>
                  <a:schemeClr val="bg1"/>
                </a:solidFill>
                <a:cs typeface="Arial" charset="0"/>
              </a:rPr>
              <a:t>TRUTH IS … KNOWLEDGE OF … REALITY</a:t>
            </a:r>
          </a:p>
        </p:txBody>
      </p:sp>
      <p:cxnSp>
        <p:nvCxnSpPr>
          <p:cNvPr id="14" name="Straight Connector 13">
            <a:extLst>
              <a:ext uri="{FF2B5EF4-FFF2-40B4-BE49-F238E27FC236}">
                <a16:creationId xmlns:a16="http://schemas.microsoft.com/office/drawing/2014/main" id="{F54C3AF9-A0B0-4D17-A573-04F1D42C0C2D}"/>
              </a:ext>
            </a:extLst>
          </p:cNvPr>
          <p:cNvCxnSpPr>
            <a:cxnSpLocks/>
          </p:cNvCxnSpPr>
          <p:nvPr/>
        </p:nvCxnSpPr>
        <p:spPr>
          <a:xfrm>
            <a:off x="304800" y="2743200"/>
            <a:ext cx="11506200"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24710DC-4200-4B2F-B37F-21075CE27355}"/>
              </a:ext>
            </a:extLst>
          </p:cNvPr>
          <p:cNvGrpSpPr/>
          <p:nvPr/>
        </p:nvGrpSpPr>
        <p:grpSpPr>
          <a:xfrm>
            <a:off x="8914867" y="3657172"/>
            <a:ext cx="3277133" cy="2537530"/>
            <a:chOff x="8959830" y="4030994"/>
            <a:chExt cx="3277133" cy="2537530"/>
          </a:xfrm>
        </p:grpSpPr>
        <p:sp>
          <p:nvSpPr>
            <p:cNvPr id="17" name="Oval 57">
              <a:extLst>
                <a:ext uri="{FF2B5EF4-FFF2-40B4-BE49-F238E27FC236}">
                  <a16:creationId xmlns:a16="http://schemas.microsoft.com/office/drawing/2014/main" id="{B4A6BC6C-9323-45B8-902E-DD16C75A29BB}"/>
                </a:ext>
              </a:extLst>
            </p:cNvPr>
            <p:cNvSpPr>
              <a:spLocks noChangeArrowheads="1"/>
            </p:cNvSpPr>
            <p:nvPr/>
          </p:nvSpPr>
          <p:spPr bwMode="auto">
            <a:xfrm>
              <a:off x="8959830" y="4030994"/>
              <a:ext cx="2515133" cy="2537530"/>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8" name="TextBox 17">
              <a:extLst>
                <a:ext uri="{FF2B5EF4-FFF2-40B4-BE49-F238E27FC236}">
                  <a16:creationId xmlns:a16="http://schemas.microsoft.com/office/drawing/2014/main" id="{FBFB2E1C-EF38-4354-957A-1532BB34F621}"/>
                </a:ext>
              </a:extLst>
            </p:cNvPr>
            <p:cNvSpPr txBox="1"/>
            <p:nvPr/>
          </p:nvSpPr>
          <p:spPr bwMode="auto">
            <a:xfrm>
              <a:off x="9512305" y="4152122"/>
              <a:ext cx="1527982" cy="830997"/>
            </a:xfrm>
            <a:prstGeom prst="rect">
              <a:avLst/>
            </a:prstGeom>
            <a:noFill/>
          </p:spPr>
          <p:txBody>
            <a:bodyPr wrap="none">
              <a:spAutoFit/>
            </a:bodyPr>
            <a:lstStyle/>
            <a:p>
              <a:pPr algn="ctr">
                <a:defRPr/>
              </a:pPr>
              <a:r>
                <a:rPr lang="en-US" sz="2400" b="1" dirty="0">
                  <a:latin typeface="+mn-lt"/>
                  <a:cs typeface="Arial" charset="0"/>
                </a:rPr>
                <a:t>Pragmatic </a:t>
              </a:r>
            </a:p>
            <a:p>
              <a:pPr algn="ctr">
                <a:defRPr/>
              </a:pPr>
              <a:r>
                <a:rPr lang="en-US" sz="2400" b="1" dirty="0">
                  <a:latin typeface="+mn-lt"/>
                  <a:cs typeface="Arial" charset="0"/>
                </a:rPr>
                <a:t>Test</a:t>
              </a:r>
            </a:p>
          </p:txBody>
        </p:sp>
        <p:cxnSp>
          <p:nvCxnSpPr>
            <p:cNvPr id="19" name="Straight Connector 18">
              <a:extLst>
                <a:ext uri="{FF2B5EF4-FFF2-40B4-BE49-F238E27FC236}">
                  <a16:creationId xmlns:a16="http://schemas.microsoft.com/office/drawing/2014/main" id="{45C2D00C-8159-45D4-BBBA-4A3A1C918912}"/>
                </a:ext>
              </a:extLst>
            </p:cNvPr>
            <p:cNvCxnSpPr>
              <a:cxnSpLocks/>
            </p:cNvCxnSpPr>
            <p:nvPr/>
          </p:nvCxnSpPr>
          <p:spPr bwMode="auto">
            <a:xfrm>
              <a:off x="9172177" y="4940550"/>
              <a:ext cx="2123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8FD0F52-74D2-4819-8213-6418ABAFE207}"/>
                </a:ext>
              </a:extLst>
            </p:cNvPr>
            <p:cNvSpPr txBox="1"/>
            <p:nvPr/>
          </p:nvSpPr>
          <p:spPr bwMode="auto">
            <a:xfrm>
              <a:off x="9469953" y="4962030"/>
              <a:ext cx="1612686" cy="830997"/>
            </a:xfrm>
            <a:prstGeom prst="rect">
              <a:avLst/>
            </a:prstGeom>
            <a:noFill/>
          </p:spPr>
          <p:txBody>
            <a:bodyPr wrap="none">
              <a:spAutoFit/>
            </a:bodyPr>
            <a:lstStyle/>
            <a:p>
              <a:pPr algn="ctr">
                <a:defRPr/>
              </a:pPr>
              <a:r>
                <a:rPr lang="en-US" sz="2400" b="1" dirty="0">
                  <a:latin typeface="+mn-lt"/>
                  <a:cs typeface="Arial" charset="0"/>
                </a:rPr>
                <a:t>Coherence </a:t>
              </a:r>
            </a:p>
            <a:p>
              <a:pPr algn="ctr">
                <a:defRPr/>
              </a:pPr>
              <a:r>
                <a:rPr lang="en-US" sz="2400" b="1" dirty="0">
                  <a:latin typeface="+mn-lt"/>
                  <a:cs typeface="Arial" charset="0"/>
                </a:rPr>
                <a:t>Test</a:t>
              </a:r>
            </a:p>
          </p:txBody>
        </p:sp>
        <p:sp>
          <p:nvSpPr>
            <p:cNvPr id="21" name="TextBox 20">
              <a:extLst>
                <a:ext uri="{FF2B5EF4-FFF2-40B4-BE49-F238E27FC236}">
                  <a16:creationId xmlns:a16="http://schemas.microsoft.com/office/drawing/2014/main" id="{79798ED1-A93B-4EC0-A5B0-6F20B5C4D901}"/>
                </a:ext>
              </a:extLst>
            </p:cNvPr>
            <p:cNvSpPr txBox="1"/>
            <p:nvPr/>
          </p:nvSpPr>
          <p:spPr bwMode="auto">
            <a:xfrm>
              <a:off x="9463701" y="5702743"/>
              <a:ext cx="1625190" cy="830997"/>
            </a:xfrm>
            <a:prstGeom prst="rect">
              <a:avLst/>
            </a:prstGeom>
            <a:noFill/>
          </p:spPr>
          <p:txBody>
            <a:bodyPr wrap="none">
              <a:spAutoFit/>
            </a:bodyPr>
            <a:lstStyle/>
            <a:p>
              <a:pPr algn="ctr">
                <a:defRPr/>
              </a:pPr>
              <a:r>
                <a:rPr lang="en-US" sz="2400" b="1" dirty="0">
                  <a:latin typeface="+mn-lt"/>
                  <a:cs typeface="Arial" charset="0"/>
                </a:rPr>
                <a:t>Revelatory </a:t>
              </a:r>
            </a:p>
            <a:p>
              <a:pPr algn="ctr">
                <a:defRPr/>
              </a:pPr>
              <a:r>
                <a:rPr lang="en-US" sz="2400" b="1" dirty="0">
                  <a:latin typeface="+mn-lt"/>
                  <a:cs typeface="Arial" charset="0"/>
                </a:rPr>
                <a:t>Test</a:t>
              </a:r>
            </a:p>
          </p:txBody>
        </p:sp>
        <p:cxnSp>
          <p:nvCxnSpPr>
            <p:cNvPr id="22" name="Straight Connector 21">
              <a:extLst>
                <a:ext uri="{FF2B5EF4-FFF2-40B4-BE49-F238E27FC236}">
                  <a16:creationId xmlns:a16="http://schemas.microsoft.com/office/drawing/2014/main" id="{172A59B0-3222-4047-8A0A-EB40DF6D7D47}"/>
                </a:ext>
              </a:extLst>
            </p:cNvPr>
            <p:cNvCxnSpPr>
              <a:cxnSpLocks/>
            </p:cNvCxnSpPr>
            <p:nvPr/>
          </p:nvCxnSpPr>
          <p:spPr bwMode="auto">
            <a:xfrm>
              <a:off x="9172177" y="5710175"/>
              <a:ext cx="2123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D2C8BDD-CFD0-4386-A5C0-F61C8299064A}"/>
                </a:ext>
              </a:extLst>
            </p:cNvPr>
            <p:cNvSpPr/>
            <p:nvPr/>
          </p:nvSpPr>
          <p:spPr>
            <a:xfrm>
              <a:off x="11458160" y="5179992"/>
              <a:ext cx="778803" cy="369332"/>
            </a:xfrm>
            <a:prstGeom prst="rect">
              <a:avLst/>
            </a:prstGeom>
          </p:spPr>
          <p:txBody>
            <a:bodyPr wrap="none">
              <a:spAutoFit/>
            </a:bodyPr>
            <a:lstStyle/>
            <a:p>
              <a:r>
                <a:rPr lang="en-US" dirty="0">
                  <a:solidFill>
                    <a:schemeClr val="bg1"/>
                  </a:solidFill>
                  <a:cs typeface="Arial" charset="0"/>
                </a:rPr>
                <a:t>Tier-2</a:t>
              </a:r>
              <a:endParaRPr lang="en-US" dirty="0"/>
            </a:p>
          </p:txBody>
        </p:sp>
        <p:sp>
          <p:nvSpPr>
            <p:cNvPr id="24" name="Rectangle 23">
              <a:extLst>
                <a:ext uri="{FF2B5EF4-FFF2-40B4-BE49-F238E27FC236}">
                  <a16:creationId xmlns:a16="http://schemas.microsoft.com/office/drawing/2014/main" id="{8FA53D61-7790-44CF-8E9A-D5AC99504B8A}"/>
                </a:ext>
              </a:extLst>
            </p:cNvPr>
            <p:cNvSpPr/>
            <p:nvPr/>
          </p:nvSpPr>
          <p:spPr>
            <a:xfrm>
              <a:off x="11458160" y="4343400"/>
              <a:ext cx="778803" cy="369332"/>
            </a:xfrm>
            <a:prstGeom prst="rect">
              <a:avLst/>
            </a:prstGeom>
          </p:spPr>
          <p:txBody>
            <a:bodyPr wrap="none">
              <a:spAutoFit/>
            </a:bodyPr>
            <a:lstStyle/>
            <a:p>
              <a:r>
                <a:rPr lang="en-US" dirty="0">
                  <a:solidFill>
                    <a:schemeClr val="bg1"/>
                  </a:solidFill>
                  <a:cs typeface="Arial" charset="0"/>
                </a:rPr>
                <a:t>Tier-1</a:t>
              </a:r>
              <a:endParaRPr lang="en-US" dirty="0"/>
            </a:p>
          </p:txBody>
        </p:sp>
        <p:sp>
          <p:nvSpPr>
            <p:cNvPr id="25" name="Rectangle 24">
              <a:extLst>
                <a:ext uri="{FF2B5EF4-FFF2-40B4-BE49-F238E27FC236}">
                  <a16:creationId xmlns:a16="http://schemas.microsoft.com/office/drawing/2014/main" id="{B0F14651-7338-4187-B436-04A78AA1303D}"/>
                </a:ext>
              </a:extLst>
            </p:cNvPr>
            <p:cNvSpPr/>
            <p:nvPr/>
          </p:nvSpPr>
          <p:spPr>
            <a:xfrm>
              <a:off x="11448366" y="6107668"/>
              <a:ext cx="778803" cy="369332"/>
            </a:xfrm>
            <a:prstGeom prst="rect">
              <a:avLst/>
            </a:prstGeom>
          </p:spPr>
          <p:txBody>
            <a:bodyPr wrap="none">
              <a:spAutoFit/>
            </a:bodyPr>
            <a:lstStyle/>
            <a:p>
              <a:r>
                <a:rPr lang="en-US" dirty="0">
                  <a:solidFill>
                    <a:schemeClr val="bg1"/>
                  </a:solidFill>
                  <a:cs typeface="Arial" charset="0"/>
                </a:rPr>
                <a:t>Tier-3</a:t>
              </a:r>
              <a:endParaRPr lang="en-US" dirty="0"/>
            </a:p>
          </p:txBody>
        </p:sp>
      </p:grpSp>
    </p:spTree>
    <p:extLst>
      <p:ext uri="{BB962C8B-B14F-4D97-AF65-F5344CB8AC3E}">
        <p14:creationId xmlns:p14="http://schemas.microsoft.com/office/powerpoint/2010/main" val="35649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15998</TotalTime>
  <Words>1711</Words>
  <Application>Microsoft Office PowerPoint</Application>
  <PresentationFormat>Widescreen</PresentationFormat>
  <Paragraphs>202</Paragraphs>
  <Slides>15</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1233</cp:revision>
  <dcterms:created xsi:type="dcterms:W3CDTF">2010-04-18T05:26:50Z</dcterms:created>
  <dcterms:modified xsi:type="dcterms:W3CDTF">2022-12-28T00:17:32Z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