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899" r:id="rId2"/>
    <p:sldId id="914" r:id="rId3"/>
    <p:sldId id="927" r:id="rId4"/>
    <p:sldId id="930" r:id="rId5"/>
    <p:sldId id="929" r:id="rId6"/>
    <p:sldId id="932" r:id="rId7"/>
    <p:sldId id="933" r:id="rId8"/>
    <p:sldId id="934" r:id="rId9"/>
    <p:sldId id="936" r:id="rId10"/>
    <p:sldId id="931" r:id="rId11"/>
    <p:sldId id="935" r:id="rId12"/>
    <p:sldId id="938" r:id="rId13"/>
    <p:sldId id="267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4488" autoAdjust="0"/>
  </p:normalViewPr>
  <p:slideViewPr>
    <p:cSldViewPr>
      <p:cViewPr varScale="1">
        <p:scale>
          <a:sx n="111" d="100"/>
          <a:sy n="111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89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447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89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46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10608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Epistemology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fcollin.files.wordpress.com/2010/01/pilliga_mouse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MODULE </a:t>
            </a:r>
            <a:r>
              <a:rPr lang="en-US" sz="4800" dirty="0">
                <a:solidFill>
                  <a:srgbClr val="FFFF00"/>
                </a:solidFill>
              </a:rPr>
              <a:t>14</a:t>
            </a:r>
            <a:endParaRPr lang="en-US" sz="48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15: Proofs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Case Study 3: God Evidence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Epistemology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10</a:t>
            </a:fld>
            <a:endParaRPr lang="en-US" dirty="0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2948B2A0-5026-4BBF-8666-5CFAE6032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1188719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dirty="0">
                <a:solidFill>
                  <a:srgbClr val="FFFF00"/>
                </a:solidFill>
                <a:latin typeface="Calibri" panose="020F0502020204030204" pitchFamily="34" charset="0"/>
              </a:rPr>
              <a:t>Would our Existential Proof Convince or Impress the Mystic?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0FB0601C-E6ED-4B2D-9309-34F62EDC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92" y="152400"/>
            <a:ext cx="1171640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Mysticism: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Mysticism is the acceptance of allegations without evidence or proof, either apart from or against the evidence of one’s senses and one’s reason. Mysticism is the claim to some non-sensory, non-rational, non-definable, non-identifiable means of knowledge…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(The Ayn Rand Lexicon, Mysticism, p.322)</a:t>
            </a:r>
            <a:endParaRPr lang="en-US" altLang="en-US" sz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7AB7B23F-35BD-4600-8903-980BE0D87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92" y="3810000"/>
            <a:ext cx="1171640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First: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Your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limited experience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within this natural world proves nothing and speaks not at all to the powers and possibilities of a</a:t>
            </a:r>
            <a:r>
              <a:rPr lang="en-US" altLang="en-US" sz="28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supernatural realm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wherein</a:t>
            </a:r>
            <a:r>
              <a:rPr lang="en-US" altLang="en-US" sz="28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all things are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possible</a:t>
            </a:r>
            <a:r>
              <a:rPr lang="en-US" altLang="en-US" sz="28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to them that just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believe.</a:t>
            </a:r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8844B67E-CA82-44F4-A326-53D15E61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93" y="5194995"/>
            <a:ext cx="1171640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Second: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Your rational conclusions based on earthly observations only prove your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lack of faith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in the greater truths that come through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mystical visions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, heavenly manifestations,  purification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rites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supernatural revelations.</a:t>
            </a:r>
          </a:p>
        </p:txBody>
      </p:sp>
    </p:spTree>
    <p:extLst>
      <p:ext uri="{BB962C8B-B14F-4D97-AF65-F5344CB8AC3E}">
        <p14:creationId xmlns:p14="http://schemas.microsoft.com/office/powerpoint/2010/main" val="226636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0EA7E4-DFF5-4154-AC3D-E42188CDB3E4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Burden of Proof Is Upon Who </a:t>
            </a:r>
            <a:r>
              <a:rPr lang="en-US" sz="4000" dirty="0">
                <a:solidFill>
                  <a:srgbClr val="FFFF00"/>
                </a:solidFill>
                <a:latin typeface="+mn-lt"/>
                <a:cs typeface="Arial" charset="0"/>
              </a:rPr>
              <a:t>Makes Assertions</a:t>
            </a:r>
          </a:p>
        </p:txBody>
      </p:sp>
      <p:grpSp>
        <p:nvGrpSpPr>
          <p:cNvPr id="6" name="Group 82">
            <a:extLst>
              <a:ext uri="{FF2B5EF4-FFF2-40B4-BE49-F238E27FC236}">
                <a16:creationId xmlns:a16="http://schemas.microsoft.com/office/drawing/2014/main" id="{34CAE027-8F8E-4604-BE65-2199542554E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344613"/>
            <a:ext cx="5879049" cy="3351997"/>
            <a:chOff x="332096" y="2098344"/>
            <a:chExt cx="5879049" cy="3352800"/>
          </a:xfrm>
        </p:grpSpPr>
        <p:pic>
          <p:nvPicPr>
            <p:cNvPr id="7" name="Picture 2" descr="http://www.personal-development.info/blog/gremlin.jpg">
              <a:extLst>
                <a:ext uri="{FF2B5EF4-FFF2-40B4-BE49-F238E27FC236}">
                  <a16:creationId xmlns:a16="http://schemas.microsoft.com/office/drawing/2014/main" id="{70ACE2E7-67CB-44CA-9678-38790AD39B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96" y="2098344"/>
              <a:ext cx="3352800" cy="3352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554093-A2BB-4200-ABDC-6416F3773CBC}"/>
                </a:ext>
              </a:extLst>
            </p:cNvPr>
            <p:cNvSpPr txBox="1"/>
            <p:nvPr/>
          </p:nvSpPr>
          <p:spPr>
            <a:xfrm>
              <a:off x="3761096" y="2811302"/>
              <a:ext cx="2450049" cy="15700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latin typeface="+mn-lt"/>
                  <a:cs typeface="Arial" charset="0"/>
                </a:rPr>
                <a:t>There is a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latin typeface="+mn-lt"/>
                  <a:cs typeface="Arial" charset="0"/>
                </a:rPr>
                <a:t>Gremlin in the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latin typeface="+mn-lt"/>
                  <a:cs typeface="Arial" charset="0"/>
                </a:rPr>
                <a:t>room. Prove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latin typeface="+mn-lt"/>
                  <a:cs typeface="Arial" charset="0"/>
                </a:rPr>
                <a:t>that there Isn’t!</a:t>
              </a:r>
            </a:p>
          </p:txBody>
        </p:sp>
      </p:grpSp>
      <p:grpSp>
        <p:nvGrpSpPr>
          <p:cNvPr id="9" name="Group 81">
            <a:extLst>
              <a:ext uri="{FF2B5EF4-FFF2-40B4-BE49-F238E27FC236}">
                <a16:creationId xmlns:a16="http://schemas.microsoft.com/office/drawing/2014/main" id="{E68D2D7F-B05E-4E55-B305-DC8E82EFED4D}"/>
              </a:ext>
            </a:extLst>
          </p:cNvPr>
          <p:cNvGrpSpPr>
            <a:grpSpLocks/>
          </p:cNvGrpSpPr>
          <p:nvPr/>
        </p:nvGrpSpPr>
        <p:grpSpPr bwMode="auto">
          <a:xfrm>
            <a:off x="6123222" y="933524"/>
            <a:ext cx="6037633" cy="3414341"/>
            <a:chOff x="2121385" y="4267200"/>
            <a:chExt cx="6037633" cy="3415511"/>
          </a:xfrm>
        </p:grpSpPr>
        <p:grpSp>
          <p:nvGrpSpPr>
            <p:cNvPr id="11" name="Group 79">
              <a:extLst>
                <a:ext uri="{FF2B5EF4-FFF2-40B4-BE49-F238E27FC236}">
                  <a16:creationId xmlns:a16="http://schemas.microsoft.com/office/drawing/2014/main" id="{DC42D87F-42DB-49C5-9204-4BBDAF9A9A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04163" y="4267200"/>
              <a:ext cx="2133600" cy="1219618"/>
              <a:chOff x="6589963" y="5638800"/>
              <a:chExt cx="2133600" cy="121961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F94DB22-D611-4379-A8E8-3F7EE173FA52}"/>
                  </a:ext>
                </a:extLst>
              </p:cNvPr>
              <p:cNvSpPr/>
              <p:nvPr/>
            </p:nvSpPr>
            <p:spPr>
              <a:xfrm>
                <a:off x="6589963" y="5638800"/>
                <a:ext cx="2133600" cy="12196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pic>
            <p:nvPicPr>
              <p:cNvPr id="14" name="Picture 4" descr="See full size image">
                <a:hlinkClick r:id="rId3"/>
                <a:extLst>
                  <a:ext uri="{FF2B5EF4-FFF2-40B4-BE49-F238E27FC236}">
                    <a16:creationId xmlns:a16="http://schemas.microsoft.com/office/drawing/2014/main" id="{A7CB5007-58A4-4065-A1D2-CE8E9D479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42694" y="5679744"/>
                <a:ext cx="1877568" cy="106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B5954E2-F556-466F-8A78-C7A02E8AD5A1}"/>
                </a:ext>
              </a:extLst>
            </p:cNvPr>
            <p:cNvSpPr txBox="1"/>
            <p:nvPr/>
          </p:nvSpPr>
          <p:spPr>
            <a:xfrm>
              <a:off x="2121385" y="7220888"/>
              <a:ext cx="6037633" cy="4618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FF00"/>
                  </a:solidFill>
                  <a:latin typeface="+mn-lt"/>
                  <a:cs typeface="Arial" charset="0"/>
                </a:rPr>
                <a:t>There is a mouse in the house. Here is proof!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36C8BEB-AC1D-4844-876D-386DE6D6939A}"/>
              </a:ext>
            </a:extLst>
          </p:cNvPr>
          <p:cNvSpPr txBox="1"/>
          <p:nvPr/>
        </p:nvSpPr>
        <p:spPr>
          <a:xfrm>
            <a:off x="6107649" y="2057400"/>
            <a:ext cx="38550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Proof requires evidence.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There’s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no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evidence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possible for a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non-existent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entity.</a:t>
            </a:r>
          </a:p>
        </p:txBody>
      </p:sp>
      <p:grpSp>
        <p:nvGrpSpPr>
          <p:cNvPr id="16" name="Group 21">
            <a:extLst>
              <a:ext uri="{FF2B5EF4-FFF2-40B4-BE49-F238E27FC236}">
                <a16:creationId xmlns:a16="http://schemas.microsoft.com/office/drawing/2014/main" id="{14BABA9B-798F-4D9D-ADD3-34A9C8B2AEFF}"/>
              </a:ext>
            </a:extLst>
          </p:cNvPr>
          <p:cNvGrpSpPr>
            <a:grpSpLocks/>
          </p:cNvGrpSpPr>
          <p:nvPr/>
        </p:nvGrpSpPr>
        <p:grpSpPr bwMode="auto">
          <a:xfrm>
            <a:off x="9906000" y="2336196"/>
            <a:ext cx="2133600" cy="1219200"/>
            <a:chOff x="5777552" y="5562600"/>
            <a:chExt cx="2133600" cy="12192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B1203A5-57C5-4EA9-BDFB-85A6B8970B5B}"/>
                </a:ext>
              </a:extLst>
            </p:cNvPr>
            <p:cNvSpPr/>
            <p:nvPr/>
          </p:nvSpPr>
          <p:spPr>
            <a:xfrm>
              <a:off x="5777552" y="5562600"/>
              <a:ext cx="2133600" cy="1219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76E61DAA-DB7A-4407-98DE-0C59C9C8F7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016" y="6248400"/>
              <a:ext cx="497983" cy="3048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A42F79E6-1F68-4C84-B6FE-45E5EE32E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6172200"/>
              <a:ext cx="497983" cy="3048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530644E-5FF4-4F29-91C3-F529DF0C9D2F}"/>
                </a:ext>
              </a:extLst>
            </p:cNvPr>
            <p:cNvSpPr txBox="1"/>
            <p:nvPr/>
          </p:nvSpPr>
          <p:spPr>
            <a:xfrm>
              <a:off x="5983927" y="5638800"/>
              <a:ext cx="1689100" cy="3381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Mouse Droppings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4D5A73F-C958-4AF3-86A5-3B385D1DACAD}"/>
              </a:ext>
            </a:extLst>
          </p:cNvPr>
          <p:cNvSpPr/>
          <p:nvPr/>
        </p:nvSpPr>
        <p:spPr>
          <a:xfrm>
            <a:off x="6449060" y="4627364"/>
            <a:ext cx="559054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  <a:latin typeface="+mn-lt"/>
              </a:rPr>
              <a:t>Leonard </a:t>
            </a:r>
            <a:r>
              <a:rPr lang="en-US" sz="2400" dirty="0" err="1">
                <a:solidFill>
                  <a:srgbClr val="00FF00"/>
                </a:solidFill>
                <a:latin typeface="+mn-lt"/>
              </a:rPr>
              <a:t>Peikoff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: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“No one can think or perceive for another man. If reality, without your help, does not convince a person of the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self-evident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, he has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abdicated reason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and cannot be dealt with any further.”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(Objectivism: The Philosophy of Ayn Rand”, p.11)</a:t>
            </a: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96BFD3B6-A351-4729-888B-46F4EBFF50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6503" y="914400"/>
            <a:ext cx="31146" cy="5562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B9829F-B5D9-4720-B2C2-4F66DC7B2D59}"/>
              </a:ext>
            </a:extLst>
          </p:cNvPr>
          <p:cNvSpPr txBox="1"/>
          <p:nvPr/>
        </p:nvSpPr>
        <p:spPr>
          <a:xfrm>
            <a:off x="215284" y="5059740"/>
            <a:ext cx="55447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Evidence means nothing to true Gremlin believers. “To him that believes no proof is necessary. To him that does not believe no proof is possible.”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192743-8A98-44AF-9090-A58E5EFC5B00}"/>
              </a:ext>
            </a:extLst>
          </p:cNvPr>
          <p:cNvSpPr/>
          <p:nvPr/>
        </p:nvSpPr>
        <p:spPr>
          <a:xfrm>
            <a:off x="4411095" y="717073"/>
            <a:ext cx="1592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Mystic</a:t>
            </a:r>
            <a:endParaRPr lang="en-US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757DC7-B856-495B-83CD-951C0CCEFAEE}"/>
              </a:ext>
            </a:extLst>
          </p:cNvPr>
          <p:cNvSpPr/>
          <p:nvPr/>
        </p:nvSpPr>
        <p:spPr>
          <a:xfrm>
            <a:off x="6249316" y="707646"/>
            <a:ext cx="1607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FF00"/>
                </a:solidFill>
                <a:latin typeface="Calibri" panose="020F0502020204030204" pitchFamily="34" charset="0"/>
              </a:rPr>
              <a:t>Realist</a:t>
            </a:r>
            <a:endParaRPr lang="en-US" sz="4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12</a:t>
            </a:fld>
            <a:endParaRPr lang="en-US" dirty="0"/>
          </a:p>
        </p:txBody>
      </p:sp>
      <p:grpSp>
        <p:nvGrpSpPr>
          <p:cNvPr id="23" name="Group 15">
            <a:extLst>
              <a:ext uri="{FF2B5EF4-FFF2-40B4-BE49-F238E27FC236}">
                <a16:creationId xmlns:a16="http://schemas.microsoft.com/office/drawing/2014/main" id="{A6F62178-B96D-4160-B93D-1DAE5DF7CB96}"/>
              </a:ext>
            </a:extLst>
          </p:cNvPr>
          <p:cNvGrpSpPr>
            <a:grpSpLocks/>
          </p:cNvGrpSpPr>
          <p:nvPr/>
        </p:nvGrpSpPr>
        <p:grpSpPr bwMode="auto">
          <a:xfrm>
            <a:off x="553245" y="838200"/>
            <a:ext cx="8216900" cy="990600"/>
            <a:chOff x="4643438" y="457200"/>
            <a:chExt cx="4424362" cy="5334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8DB374E-59D0-4B35-AD20-ACFA46999AED}"/>
                </a:ext>
              </a:extLst>
            </p:cNvPr>
            <p:cNvSpPr/>
            <p:nvPr/>
          </p:nvSpPr>
          <p:spPr>
            <a:xfrm>
              <a:off x="4648567" y="457200"/>
              <a:ext cx="1142846" cy="533400"/>
            </a:xfrm>
            <a:prstGeom prst="rect">
              <a:avLst/>
            </a:prstGeom>
            <a:solidFill>
              <a:srgbClr val="A5A7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340899B-CC45-4DE1-8621-27BA46C8A917}"/>
                </a:ext>
              </a:extLst>
            </p:cNvPr>
            <p:cNvSpPr/>
            <p:nvPr/>
          </p:nvSpPr>
          <p:spPr>
            <a:xfrm>
              <a:off x="5791413" y="457200"/>
              <a:ext cx="2133541" cy="533400"/>
            </a:xfrm>
            <a:prstGeom prst="rect">
              <a:avLst/>
            </a:prstGeom>
            <a:solidFill>
              <a:srgbClr val="C7CB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100A67E-B0AB-418F-9747-DBFB313909A1}"/>
                </a:ext>
              </a:extLst>
            </p:cNvPr>
            <p:cNvSpPr/>
            <p:nvPr/>
          </p:nvSpPr>
          <p:spPr>
            <a:xfrm>
              <a:off x="7924954" y="457200"/>
              <a:ext cx="1142846" cy="5334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7" name="Group 107">
              <a:extLst>
                <a:ext uri="{FF2B5EF4-FFF2-40B4-BE49-F238E27FC236}">
                  <a16:creationId xmlns:a16="http://schemas.microsoft.com/office/drawing/2014/main" id="{F13EEF11-4A8D-4D8D-99D4-70E807B0B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3438" y="460619"/>
              <a:ext cx="4424362" cy="529981"/>
              <a:chOff x="4643883" y="4270725"/>
              <a:chExt cx="4423917" cy="529878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883D2BB-A9C9-4FAE-A09B-25C1BF1C0183}"/>
                  </a:ext>
                </a:extLst>
              </p:cNvPr>
              <p:cNvSpPr/>
              <p:nvPr/>
            </p:nvSpPr>
            <p:spPr>
              <a:xfrm>
                <a:off x="4643883" y="4270725"/>
                <a:ext cx="4423917" cy="529878"/>
              </a:xfrm>
              <a:prstGeom prst="rect">
                <a:avLst/>
              </a:prstGeom>
              <a:noFill/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0146FE11-2550-4CBB-BEC5-7BD37524F3D1}"/>
                  </a:ext>
                </a:extLst>
              </p:cNvPr>
              <p:cNvCxnSpPr/>
              <p:nvPr/>
            </p:nvCxnSpPr>
            <p:spPr>
              <a:xfrm rot="5400000">
                <a:off x="5563125" y="4543784"/>
                <a:ext cx="457234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4CB8FAF-96C2-4CF6-B1E6-2C0AFF5E99A1}"/>
                  </a:ext>
                </a:extLst>
              </p:cNvPr>
              <p:cNvCxnSpPr/>
              <p:nvPr/>
            </p:nvCxnSpPr>
            <p:spPr>
              <a:xfrm rot="5400000">
                <a:off x="7683204" y="4536519"/>
                <a:ext cx="45808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B0485D4-EA1D-4E2E-B7BF-3EEB82E39326}"/>
              </a:ext>
            </a:extLst>
          </p:cNvPr>
          <p:cNvSpPr txBox="1"/>
          <p:nvPr/>
        </p:nvSpPr>
        <p:spPr bwMode="auto"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FF00"/>
                </a:solidFill>
                <a:latin typeface="+mn-lt"/>
                <a:cs typeface="Arial" charset="0"/>
              </a:rPr>
              <a:t>SCALE OF EVIDENCE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6061792-75E1-40F9-AB6A-FA1433A89823}"/>
              </a:ext>
            </a:extLst>
          </p:cNvPr>
          <p:cNvSpPr txBox="1"/>
          <p:nvPr/>
        </p:nvSpPr>
        <p:spPr bwMode="auto">
          <a:xfrm>
            <a:off x="1078707" y="1931988"/>
            <a:ext cx="1130300" cy="706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Slight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Evidence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07786C4-AF67-4D16-A950-10D08E3B7F48}"/>
              </a:ext>
            </a:extLst>
          </p:cNvPr>
          <p:cNvSpPr txBox="1"/>
          <p:nvPr/>
        </p:nvSpPr>
        <p:spPr bwMode="auto">
          <a:xfrm>
            <a:off x="6941345" y="1931988"/>
            <a:ext cx="16287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Incontestable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Evidence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BCA7F74-169F-4B27-84E7-97EB9CA66FBE}"/>
              </a:ext>
            </a:extLst>
          </p:cNvPr>
          <p:cNvSpPr txBox="1"/>
          <p:nvPr/>
        </p:nvSpPr>
        <p:spPr bwMode="auto">
          <a:xfrm>
            <a:off x="4128295" y="1936751"/>
            <a:ext cx="11303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Strong 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Evidence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DE8D2F-FA14-42AD-B973-146C62253D8E}"/>
              </a:ext>
            </a:extLst>
          </p:cNvPr>
          <p:cNvSpPr txBox="1"/>
          <p:nvPr/>
        </p:nvSpPr>
        <p:spPr bwMode="auto">
          <a:xfrm>
            <a:off x="6450999" y="2541588"/>
            <a:ext cx="22189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Places It Beyond a 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Shadow of a Doubt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A2D2AB6-63CC-4AB9-9DF3-94D65353D79E}"/>
              </a:ext>
            </a:extLst>
          </p:cNvPr>
          <p:cNvSpPr txBox="1"/>
          <p:nvPr/>
        </p:nvSpPr>
        <p:spPr bwMode="auto">
          <a:xfrm>
            <a:off x="3486945" y="2541588"/>
            <a:ext cx="232251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Places It Beyond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a Reasonable Doubt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F374DE-305C-42A6-99BC-9AD098AD5D0A}"/>
              </a:ext>
            </a:extLst>
          </p:cNvPr>
          <p:cNvSpPr txBox="1"/>
          <p:nvPr/>
        </p:nvSpPr>
        <p:spPr bwMode="auto">
          <a:xfrm>
            <a:off x="643732" y="2541588"/>
            <a:ext cx="19272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Places It Beyond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the Arbitrary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29B95B-EAA6-42B7-875B-C3884C9A0673}"/>
              </a:ext>
            </a:extLst>
          </p:cNvPr>
          <p:cNvSpPr txBox="1"/>
          <p:nvPr/>
        </p:nvSpPr>
        <p:spPr>
          <a:xfrm>
            <a:off x="228600" y="838200"/>
            <a:ext cx="293687" cy="24622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US" sz="1400" b="1" dirty="0">
              <a:solidFill>
                <a:srgbClr val="FFFF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A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R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B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I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T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R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A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R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Y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25D7FC-2872-4C85-89F6-5949C52721F5}"/>
              </a:ext>
            </a:extLst>
          </p:cNvPr>
          <p:cNvSpPr txBox="1"/>
          <p:nvPr/>
        </p:nvSpPr>
        <p:spPr>
          <a:xfrm>
            <a:off x="8778878" y="844550"/>
            <a:ext cx="347663" cy="2462213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US" sz="1400" b="1" dirty="0">
              <a:solidFill>
                <a:srgbClr val="FFFF00"/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K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N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O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W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L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E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D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G</a:t>
            </a:r>
          </a:p>
          <a:p>
            <a:pPr algn="ctr" eaLnBrk="1" hangingPunct="1">
              <a:defRPr/>
            </a:pPr>
            <a:r>
              <a:rPr lang="en-US" sz="1400" b="1" dirty="0">
                <a:solidFill>
                  <a:srgbClr val="FFFF00"/>
                </a:solidFill>
                <a:latin typeface="+mn-lt"/>
                <a:cs typeface="Arial" charset="0"/>
              </a:rPr>
              <a:t>E</a:t>
            </a:r>
          </a:p>
          <a:p>
            <a:pPr algn="ctr" eaLnBrk="1" hangingPunct="1">
              <a:defRPr/>
            </a:pPr>
            <a:endParaRPr lang="en-US" sz="1400" b="1" dirty="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416CFB-60C1-41EC-8ACC-C623DF27DB8F}"/>
              </a:ext>
            </a:extLst>
          </p:cNvPr>
          <p:cNvSpPr txBox="1"/>
          <p:nvPr/>
        </p:nvSpPr>
        <p:spPr bwMode="auto">
          <a:xfrm>
            <a:off x="904082" y="1057275"/>
            <a:ext cx="13970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atin typeface="+mn-lt"/>
                <a:cs typeface="Arial" charset="0"/>
              </a:rPr>
              <a:t>Possible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44D965-9FE4-4F03-ABB2-0E2AE84A85D2}"/>
              </a:ext>
            </a:extLst>
          </p:cNvPr>
          <p:cNvSpPr txBox="1"/>
          <p:nvPr/>
        </p:nvSpPr>
        <p:spPr bwMode="auto">
          <a:xfrm>
            <a:off x="3910807" y="1057275"/>
            <a:ext cx="15240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atin typeface="+mn-lt"/>
                <a:cs typeface="Arial" charset="0"/>
              </a:rPr>
              <a:t>Probable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21C6AA-66C7-4787-B836-2057F123AE5D}"/>
              </a:ext>
            </a:extLst>
          </p:cNvPr>
          <p:cNvSpPr txBox="1"/>
          <p:nvPr/>
        </p:nvSpPr>
        <p:spPr bwMode="auto">
          <a:xfrm>
            <a:off x="7163595" y="1058863"/>
            <a:ext cx="12652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atin typeface="+mn-lt"/>
                <a:cs typeface="Arial" charset="0"/>
              </a:rPr>
              <a:t>Certain</a:t>
            </a:r>
          </a:p>
        </p:txBody>
      </p:sp>
      <p:grpSp>
        <p:nvGrpSpPr>
          <p:cNvPr id="43" name="Group 48">
            <a:extLst>
              <a:ext uri="{FF2B5EF4-FFF2-40B4-BE49-F238E27FC236}">
                <a16:creationId xmlns:a16="http://schemas.microsoft.com/office/drawing/2014/main" id="{2F945514-2CBF-4F8C-BB01-A2B5603A58AD}"/>
              </a:ext>
            </a:extLst>
          </p:cNvPr>
          <p:cNvGrpSpPr>
            <a:grpSpLocks/>
          </p:cNvGrpSpPr>
          <p:nvPr/>
        </p:nvGrpSpPr>
        <p:grpSpPr bwMode="auto">
          <a:xfrm>
            <a:off x="2316957" y="1062038"/>
            <a:ext cx="1095375" cy="255587"/>
            <a:chOff x="2207383" y="1831046"/>
            <a:chExt cx="1095172" cy="255238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74E96EFA-F941-4174-926B-D84D0C77685E}"/>
                </a:ext>
              </a:extLst>
            </p:cNvPr>
            <p:cNvCxnSpPr/>
            <p:nvPr/>
          </p:nvCxnSpPr>
          <p:spPr>
            <a:xfrm>
              <a:off x="2286743" y="2084699"/>
              <a:ext cx="990416" cy="158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00DD0F0-8A29-4284-BE48-FC50838DF5B6}"/>
                </a:ext>
              </a:extLst>
            </p:cNvPr>
            <p:cNvSpPr txBox="1"/>
            <p:nvPr/>
          </p:nvSpPr>
          <p:spPr>
            <a:xfrm>
              <a:off x="2207383" y="1831046"/>
              <a:ext cx="1095172" cy="24572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000" b="1" dirty="0">
                  <a:latin typeface="+mn-lt"/>
                  <a:cs typeface="Arial" charset="0"/>
                </a:rPr>
                <a:t>Greater Evidence</a:t>
              </a:r>
            </a:p>
          </p:txBody>
        </p:sp>
      </p:grpSp>
      <p:grpSp>
        <p:nvGrpSpPr>
          <p:cNvPr id="46" name="Group 50">
            <a:extLst>
              <a:ext uri="{FF2B5EF4-FFF2-40B4-BE49-F238E27FC236}">
                <a16:creationId xmlns:a16="http://schemas.microsoft.com/office/drawing/2014/main" id="{1721E57D-9EB2-428D-BA32-BF22B81A3E69}"/>
              </a:ext>
            </a:extLst>
          </p:cNvPr>
          <p:cNvGrpSpPr>
            <a:grpSpLocks/>
          </p:cNvGrpSpPr>
          <p:nvPr/>
        </p:nvGrpSpPr>
        <p:grpSpPr bwMode="auto">
          <a:xfrm>
            <a:off x="5963445" y="1074738"/>
            <a:ext cx="1095375" cy="249237"/>
            <a:chOff x="5853752" y="1842448"/>
            <a:chExt cx="1095172" cy="250208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81B236D7-42F6-4597-8BA7-9835D05D88C1}"/>
                </a:ext>
              </a:extLst>
            </p:cNvPr>
            <p:cNvCxnSpPr/>
            <p:nvPr/>
          </p:nvCxnSpPr>
          <p:spPr>
            <a:xfrm>
              <a:off x="5944222" y="2091063"/>
              <a:ext cx="990416" cy="159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681964F-D4B6-495E-B261-31039D2AF2DF}"/>
                </a:ext>
              </a:extLst>
            </p:cNvPr>
            <p:cNvSpPr txBox="1"/>
            <p:nvPr/>
          </p:nvSpPr>
          <p:spPr>
            <a:xfrm>
              <a:off x="5853752" y="1842448"/>
              <a:ext cx="1095172" cy="2454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000" b="1" dirty="0">
                  <a:latin typeface="+mn-lt"/>
                  <a:cs typeface="Arial" charset="0"/>
                </a:rPr>
                <a:t>Greater Evidence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193E1C6-F175-4C8E-B5FC-D0A98B01C84B}"/>
              </a:ext>
            </a:extLst>
          </p:cNvPr>
          <p:cNvSpPr/>
          <p:nvPr/>
        </p:nvSpPr>
        <p:spPr>
          <a:xfrm>
            <a:off x="152400" y="3477161"/>
            <a:ext cx="11887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Alma 32:33-34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“And now, behold, because ye have tried the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experiment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and planted the seed [word of God], and it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swelleth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sprouteth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and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beginneth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to grow, ye must needs know that the seed is good. And now, behold, is your knowledge perfect? Yea, your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knowledge is perfect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in that thing, and your faith is dormant; and this because you know…”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BBC024-7277-4BD6-9922-B0875AF87517}"/>
              </a:ext>
            </a:extLst>
          </p:cNvPr>
          <p:cNvSpPr/>
          <p:nvPr/>
        </p:nvSpPr>
        <p:spPr>
          <a:xfrm>
            <a:off x="9430545" y="689322"/>
            <a:ext cx="26938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+mn-lt"/>
              </a:rPr>
              <a:t>Does God use proofs </a:t>
            </a:r>
          </a:p>
          <a:p>
            <a:r>
              <a:rPr lang="en-US" sz="3600" b="1" dirty="0">
                <a:solidFill>
                  <a:srgbClr val="FFFF00"/>
                </a:solidFill>
                <a:latin typeface="+mn-lt"/>
              </a:rPr>
              <a:t>or does He require blind belief?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4745E5-C771-4129-8771-969203CF4C64}"/>
              </a:ext>
            </a:extLst>
          </p:cNvPr>
          <p:cNvSpPr/>
          <p:nvPr/>
        </p:nvSpPr>
        <p:spPr>
          <a:xfrm>
            <a:off x="156051" y="4800600"/>
            <a:ext cx="116549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Malachi 3:10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“Bring ye all the tithes into the storehouse, that there may be meat in mine house, and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prove me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now herewith, saith the LORD of hosts, if I will not open you the windows of heaven, and pour you out a blessing, that there shall not be room enough to receive it.”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54DEF1D-54D0-4739-80E3-97CFBCD875ED}"/>
              </a:ext>
            </a:extLst>
          </p:cNvPr>
          <p:cNvSpPr/>
          <p:nvPr/>
        </p:nvSpPr>
        <p:spPr>
          <a:xfrm>
            <a:off x="151446" y="5867400"/>
            <a:ext cx="11887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John 7:17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“If any man will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do his will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he shall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know of the doctrine,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whether it be of God, or whether I speak of myself.”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8349867-9D72-4381-9420-F5DA59450E47}"/>
              </a:ext>
            </a:extLst>
          </p:cNvPr>
          <p:cNvSpPr/>
          <p:nvPr/>
        </p:nvSpPr>
        <p:spPr>
          <a:xfrm>
            <a:off x="1954263" y="6324824"/>
            <a:ext cx="7923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n-lt"/>
              </a:rPr>
              <a:t>…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Matthew 7:18-20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Abraham 3:25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Moroni 10:3-5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(Moroni’s Promise), etc.</a:t>
            </a:r>
          </a:p>
        </p:txBody>
      </p:sp>
    </p:spTree>
    <p:extLst>
      <p:ext uri="{BB962C8B-B14F-4D97-AF65-F5344CB8AC3E}">
        <p14:creationId xmlns:p14="http://schemas.microsoft.com/office/powerpoint/2010/main" val="412902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39" grpId="0" animBg="1"/>
      <p:bldP spid="40" grpId="0"/>
      <p:bldP spid="41" grpId="0"/>
      <p:bldP spid="42" grpId="0"/>
      <p:bldP spid="2" grpId="0"/>
      <p:bldP spid="49" grpId="0"/>
      <p:bldP spid="3" grpId="0"/>
      <p:bldP spid="50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27C2681B-AC11-4E0F-9EB5-1A9E362BF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0"/>
            <a:ext cx="1219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solidFill>
                  <a:srgbClr val="00FF00"/>
                </a:solidFill>
                <a:latin typeface="+mn-lt"/>
                <a:cs typeface="Arial" charset="0"/>
              </a:rPr>
              <a:t>All Kinds of Proofs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AB5A41BF-A97F-45CE-8163-3BC6655F4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8803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FFFF00"/>
                </a:solidFill>
                <a:latin typeface="+mn-lt"/>
                <a:cs typeface="Arial" charset="0"/>
              </a:rPr>
              <a:t>Existential Proof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0528427F-DF91-4C69-9E6C-297583178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3803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FFFF00"/>
                </a:solidFill>
                <a:latin typeface="+mn-lt"/>
                <a:cs typeface="Arial" charset="0"/>
              </a:rPr>
              <a:t>Philosophical Proof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E97DF529-CEE3-4874-A92E-80055140E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8354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FFFF00"/>
                </a:solidFill>
                <a:latin typeface="+mn-lt"/>
                <a:cs typeface="Arial" charset="0"/>
              </a:rPr>
              <a:t>Theological Proof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62F402C9-0DC7-4DB1-BBBA-FD00442EA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6807" y="1400264"/>
            <a:ext cx="46975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FFFF00"/>
                </a:solidFill>
                <a:latin typeface="+mn-lt"/>
                <a:cs typeface="Arial" charset="0"/>
              </a:rPr>
              <a:t>Exposing Reality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409C26EE-561B-48B7-9061-F49138FF0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323320"/>
            <a:ext cx="6816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solidFill>
                  <a:srgbClr val="FFFF00"/>
                </a:solidFill>
                <a:latin typeface="+mn-lt"/>
                <a:cs typeface="Arial" charset="0"/>
              </a:rPr>
              <a:t>=</a:t>
            </a:r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25DD9A10-2C40-4F9C-828F-D269FEB5E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675" y="3002340"/>
            <a:ext cx="46975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FFFF00"/>
                </a:solidFill>
                <a:latin typeface="+mn-lt"/>
                <a:cs typeface="Arial" charset="0"/>
              </a:rPr>
              <a:t>Coherence, Axioms</a:t>
            </a:r>
          </a:p>
          <a:p>
            <a:pPr>
              <a:defRPr/>
            </a:pPr>
            <a:r>
              <a:rPr lang="en-US" sz="4400" dirty="0">
                <a:solidFill>
                  <a:srgbClr val="FFFF00"/>
                </a:solidFill>
                <a:latin typeface="+mn-lt"/>
                <a:cs typeface="Arial" charset="0"/>
              </a:rPr>
              <a:t>No Contradictions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0F4C405B-E1D7-421F-AF87-BD85AF32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22" y="3202695"/>
            <a:ext cx="6816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solidFill>
                  <a:srgbClr val="FFFF00"/>
                </a:solidFill>
                <a:latin typeface="+mn-lt"/>
                <a:cs typeface="Arial" charset="0"/>
              </a:rPr>
              <a:t>=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0AF48EF-2EC2-4727-8A49-AFB516C75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675" y="4983540"/>
            <a:ext cx="46975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FFFF00"/>
                </a:solidFill>
                <a:latin typeface="+mn-lt"/>
                <a:cs typeface="Arial" charset="0"/>
              </a:rPr>
              <a:t>Holy Ghost,</a:t>
            </a:r>
          </a:p>
          <a:p>
            <a:pPr>
              <a:defRPr/>
            </a:pPr>
            <a:r>
              <a:rPr lang="en-US" sz="4400" dirty="0">
                <a:solidFill>
                  <a:srgbClr val="FFFF00"/>
                </a:solidFill>
                <a:latin typeface="+mn-lt"/>
                <a:cs typeface="Arial" charset="0"/>
              </a:rPr>
              <a:t>Confirmation</a:t>
            </a:r>
          </a:p>
        </p:txBody>
      </p:sp>
      <p:sp>
        <p:nvSpPr>
          <p:cNvPr id="15" name="TextBox 3">
            <a:extLst>
              <a:ext uri="{FF2B5EF4-FFF2-40B4-BE49-F238E27FC236}">
                <a16:creationId xmlns:a16="http://schemas.microsoft.com/office/drawing/2014/main" id="{3718D9B0-AD56-4631-9BB9-B8135E988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22" y="5181600"/>
            <a:ext cx="6816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solidFill>
                  <a:srgbClr val="FFFF00"/>
                </a:solidFill>
                <a:latin typeface="+mn-lt"/>
                <a:cs typeface="Arial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3547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B592C2-35F9-42F9-A3E8-81391C1F9AF8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3" descr="C:\Documents and Settings\David\My Documents\istock 1\pudding.jpg">
            <a:extLst>
              <a:ext uri="{FF2B5EF4-FFF2-40B4-BE49-F238E27FC236}">
                <a16:creationId xmlns:a16="http://schemas.microsoft.com/office/drawing/2014/main" id="{3AD53EA5-0012-4BE3-91F7-174899E43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1676400"/>
            <a:ext cx="44386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343C955C-79A6-40F3-B796-23A71D368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46688"/>
            <a:ext cx="44958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+mn-lt"/>
                <a:cs typeface="Arial" charset="0"/>
              </a:rPr>
              <a:t>In Either Case the</a:t>
            </a:r>
          </a:p>
          <a:p>
            <a:pPr algn="ctr">
              <a:defRPr/>
            </a:pPr>
            <a:r>
              <a:rPr lang="en-US" sz="3200" dirty="0">
                <a:latin typeface="+mn-lt"/>
                <a:cs typeface="Arial" charset="0"/>
              </a:rPr>
              <a:t>Proof Is In the Pudding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E37EFB-DF3E-48E5-9FBC-C6FF5276020D}"/>
              </a:ext>
            </a:extLst>
          </p:cNvPr>
          <p:cNvSpPr txBox="1"/>
          <p:nvPr/>
        </p:nvSpPr>
        <p:spPr>
          <a:xfrm>
            <a:off x="304800" y="1334869"/>
            <a:ext cx="11582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latin typeface="+mn-lt"/>
                <a:cs typeface="Arial" charset="0"/>
              </a:rPr>
              <a:t>This Pudding Might Be Lined with Arsenic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252759-F2F7-4FFB-A7A4-A49064F0E9DF}"/>
              </a:ext>
            </a:extLst>
          </p:cNvPr>
          <p:cNvSpPr txBox="1"/>
          <p:nvPr/>
        </p:nvSpPr>
        <p:spPr>
          <a:xfrm>
            <a:off x="1676400" y="2286000"/>
            <a:ext cx="47244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FF00"/>
                </a:solidFill>
                <a:latin typeface="+mn-lt"/>
                <a:cs typeface="Arial" charset="0"/>
              </a:rPr>
              <a:t>(1) A Scientific Proof</a:t>
            </a:r>
            <a:r>
              <a:rPr lang="en-US" sz="3600" b="1" dirty="0">
                <a:latin typeface="+mn-lt"/>
                <a:cs typeface="Arial" charset="0"/>
              </a:rPr>
              <a:t> </a:t>
            </a:r>
          </a:p>
          <a:p>
            <a:pPr>
              <a:defRPr/>
            </a:pPr>
            <a:r>
              <a:rPr lang="en-US" sz="2800" dirty="0">
                <a:latin typeface="+mn-lt"/>
                <a:cs typeface="Arial" charset="0"/>
              </a:rPr>
              <a:t>Break it down In the chemistry lab testing for Arsenic.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90FC8A-60E9-4CDA-A2E5-758062DD6DD0}"/>
              </a:ext>
            </a:extLst>
          </p:cNvPr>
          <p:cNvSpPr txBox="1"/>
          <p:nvPr/>
        </p:nvSpPr>
        <p:spPr>
          <a:xfrm>
            <a:off x="1676400" y="4235450"/>
            <a:ext cx="46482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FF00"/>
                </a:solidFill>
                <a:latin typeface="+mn-lt"/>
                <a:cs typeface="Arial" charset="0"/>
              </a:rPr>
              <a:t>(2) An Existential Proof </a:t>
            </a:r>
            <a:r>
              <a:rPr lang="en-US" sz="2800" dirty="0">
                <a:latin typeface="+mn-lt"/>
                <a:cs typeface="Arial" charset="0"/>
              </a:rPr>
              <a:t>You Simply Eat It. If you live it wasn’t lined with arsenic.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D380D9-F57C-49D2-ABA2-F5F5271EF76C}"/>
              </a:ext>
            </a:extLst>
          </p:cNvPr>
          <p:cNvSpPr txBox="1"/>
          <p:nvPr/>
        </p:nvSpPr>
        <p:spPr>
          <a:xfrm>
            <a:off x="7751116" y="2764225"/>
            <a:ext cx="276671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Reality Has the Final Say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261E1-D663-4F57-B7AB-85849FE08D13}"/>
              </a:ext>
            </a:extLst>
          </p:cNvPr>
          <p:cNvSpPr/>
          <p:nvPr/>
        </p:nvSpPr>
        <p:spPr>
          <a:xfrm>
            <a:off x="304800" y="142092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dirty="0">
                <a:solidFill>
                  <a:srgbClr val="00FF00"/>
                </a:solidFill>
                <a:latin typeface="+mn-lt"/>
                <a:cs typeface="Arial" charset="0"/>
              </a:rPr>
              <a:t>Existential Proof</a:t>
            </a:r>
          </a:p>
        </p:txBody>
      </p:sp>
    </p:spTree>
    <p:extLst>
      <p:ext uri="{BB962C8B-B14F-4D97-AF65-F5344CB8AC3E}">
        <p14:creationId xmlns:p14="http://schemas.microsoft.com/office/powerpoint/2010/main" val="398896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B592C2-35F9-42F9-A3E8-81391C1F9AF8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D380D9-F57C-49D2-ABA2-F5F5271EF76C}"/>
              </a:ext>
            </a:extLst>
          </p:cNvPr>
          <p:cNvSpPr txBox="1"/>
          <p:nvPr/>
        </p:nvSpPr>
        <p:spPr>
          <a:xfrm>
            <a:off x="7751116" y="2764225"/>
            <a:ext cx="276671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Reality Has the Final Say</a:t>
            </a:r>
          </a:p>
        </p:txBody>
      </p:sp>
      <p:grpSp>
        <p:nvGrpSpPr>
          <p:cNvPr id="17" name="Group 18">
            <a:extLst>
              <a:ext uri="{FF2B5EF4-FFF2-40B4-BE49-F238E27FC236}">
                <a16:creationId xmlns:a16="http://schemas.microsoft.com/office/drawing/2014/main" id="{E92AD100-B411-437B-97DD-EB66E93D9CFE}"/>
              </a:ext>
            </a:extLst>
          </p:cNvPr>
          <p:cNvGrpSpPr>
            <a:grpSpLocks/>
          </p:cNvGrpSpPr>
          <p:nvPr/>
        </p:nvGrpSpPr>
        <p:grpSpPr bwMode="auto">
          <a:xfrm>
            <a:off x="646113" y="1600200"/>
            <a:ext cx="4764087" cy="4749800"/>
            <a:chOff x="645557" y="1600200"/>
            <a:chExt cx="4764643" cy="4749800"/>
          </a:xfrm>
        </p:grpSpPr>
        <p:pic>
          <p:nvPicPr>
            <p:cNvPr id="18" name="Picture 11" descr="C:\Documents and Settings\David\My Documents\istock 1\gorilla.jpg">
              <a:extLst>
                <a:ext uri="{FF2B5EF4-FFF2-40B4-BE49-F238E27FC236}">
                  <a16:creationId xmlns:a16="http://schemas.microsoft.com/office/drawing/2014/main" id="{E55EDF5A-1E61-46C7-97F8-E35E8D8B7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5557" y="1600200"/>
              <a:ext cx="4764643" cy="474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C9F2FB8-D20F-4193-AF79-03B049C0D014}"/>
                </a:ext>
              </a:extLst>
            </p:cNvPr>
            <p:cNvSpPr txBox="1"/>
            <p:nvPr/>
          </p:nvSpPr>
          <p:spPr bwMode="auto">
            <a:xfrm>
              <a:off x="2072886" y="5105400"/>
              <a:ext cx="1176475" cy="5857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latin typeface="+mn-lt"/>
                  <a:cs typeface="Arial" charset="0"/>
                </a:rPr>
                <a:t>REALITY</a:t>
              </a:r>
            </a:p>
            <a:p>
              <a:pPr algn="ctr">
                <a:defRPr/>
              </a:pPr>
              <a:r>
                <a:rPr lang="en-US" sz="1400" b="1" dirty="0">
                  <a:latin typeface="+mn-lt"/>
                  <a:cs typeface="Arial" charset="0"/>
                </a:rPr>
                <a:t>800 lb Gorilla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EFC37BC-CAF9-48D8-87FA-77884DACFD53}"/>
              </a:ext>
            </a:extLst>
          </p:cNvPr>
          <p:cNvSpPr txBox="1"/>
          <p:nvPr/>
        </p:nvSpPr>
        <p:spPr>
          <a:xfrm>
            <a:off x="304800" y="352425"/>
            <a:ext cx="11506200" cy="1323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latin typeface="+mn-lt"/>
                <a:cs typeface="Arial" charset="0"/>
              </a:rPr>
              <a:t>An </a:t>
            </a:r>
            <a:r>
              <a:rPr lang="en-US" sz="4000" b="1" dirty="0">
                <a:latin typeface="+mn-lt"/>
                <a:cs typeface="Arial" charset="0"/>
              </a:rPr>
              <a:t>Existential Proof </a:t>
            </a:r>
            <a:r>
              <a:rPr lang="en-US" sz="4000" dirty="0">
                <a:latin typeface="+mn-lt"/>
                <a:cs typeface="Arial" charset="0"/>
              </a:rPr>
              <a:t>is Testing Your</a:t>
            </a:r>
          </a:p>
          <a:p>
            <a:pPr algn="ctr">
              <a:defRPr/>
            </a:pPr>
            <a:r>
              <a:rPr lang="en-US" sz="4000" dirty="0">
                <a:latin typeface="+mn-lt"/>
                <a:cs typeface="Arial" charset="0"/>
              </a:rPr>
              <a:t>Hypothesis Against Reality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593446-E827-4949-8CED-1C52037F867E}"/>
              </a:ext>
            </a:extLst>
          </p:cNvPr>
          <p:cNvSpPr txBox="1"/>
          <p:nvPr/>
        </p:nvSpPr>
        <p:spPr bwMode="auto">
          <a:xfrm>
            <a:off x="5297695" y="3035300"/>
            <a:ext cx="5598905" cy="280076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00FF00"/>
                </a:solidFill>
                <a:latin typeface="+mn-lt"/>
                <a:cs typeface="Arial" charset="0"/>
              </a:rPr>
              <a:t>REALITY IS THE 800 lb</a:t>
            </a:r>
          </a:p>
          <a:p>
            <a:pPr algn="ctr">
              <a:defRPr/>
            </a:pPr>
            <a:r>
              <a:rPr lang="en-US" sz="4400" b="1" dirty="0">
                <a:solidFill>
                  <a:srgbClr val="00FF00"/>
                </a:solidFill>
                <a:latin typeface="+mn-lt"/>
                <a:cs typeface="Arial" charset="0"/>
              </a:rPr>
              <a:t>GORILLA IN THE ROOM</a:t>
            </a:r>
          </a:p>
          <a:p>
            <a:pPr algn="ctr">
              <a:defRPr/>
            </a:pPr>
            <a:r>
              <a:rPr lang="en-US" sz="4400" b="1" dirty="0">
                <a:solidFill>
                  <a:srgbClr val="00FF00"/>
                </a:solidFill>
                <a:latin typeface="+mn-lt"/>
                <a:cs typeface="Arial" charset="0"/>
              </a:rPr>
              <a:t>THAT CAN’T</a:t>
            </a:r>
          </a:p>
          <a:p>
            <a:pPr algn="ctr">
              <a:defRPr/>
            </a:pPr>
            <a:r>
              <a:rPr lang="en-US" sz="4400" b="1" dirty="0">
                <a:solidFill>
                  <a:srgbClr val="00FF00"/>
                </a:solidFill>
                <a:latin typeface="+mn-lt"/>
                <a:cs typeface="Arial" charset="0"/>
              </a:rPr>
              <a:t>BE IGNORED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77EEEB-75AD-4930-8F2B-75D7E9B7E852}"/>
              </a:ext>
            </a:extLst>
          </p:cNvPr>
          <p:cNvSpPr txBox="1"/>
          <p:nvPr/>
        </p:nvSpPr>
        <p:spPr>
          <a:xfrm>
            <a:off x="1270000" y="3581400"/>
            <a:ext cx="26162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Existential Proof</a:t>
            </a:r>
          </a:p>
        </p:txBody>
      </p:sp>
    </p:spTree>
    <p:extLst>
      <p:ext uri="{BB962C8B-B14F-4D97-AF65-F5344CB8AC3E}">
        <p14:creationId xmlns:p14="http://schemas.microsoft.com/office/powerpoint/2010/main" val="41713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5</a:t>
            </a:fld>
            <a:endParaRPr lang="en-US" dirty="0"/>
          </a:p>
        </p:txBody>
      </p:sp>
      <p:pic>
        <p:nvPicPr>
          <p:cNvPr id="8" name="Picture 18" descr="http://www.uncg.edu/bae/people/leyden/images/ad-plato.jpg">
            <a:extLst>
              <a:ext uri="{FF2B5EF4-FFF2-40B4-BE49-F238E27FC236}">
                <a16:creationId xmlns:a16="http://schemas.microsoft.com/office/drawing/2014/main" id="{CA2C058E-6163-42A3-B909-D5C3C164B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2432050"/>
            <a:ext cx="1893887" cy="2700338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018367-17C2-483D-9EE5-863CEE68CE37}"/>
              </a:ext>
            </a:extLst>
          </p:cNvPr>
          <p:cNvSpPr txBox="1"/>
          <p:nvPr/>
        </p:nvSpPr>
        <p:spPr>
          <a:xfrm>
            <a:off x="1936750" y="5246688"/>
            <a:ext cx="2306638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Plato and Aristotle In Athens </a:t>
            </a:r>
          </a:p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n-lt"/>
              </a:rPr>
              <a:t>With Plato Pointing to the Heavens Above</a:t>
            </a:r>
          </a:p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n-lt"/>
              </a:rPr>
              <a:t>and Aristotle to the Earth Below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3DBFF5-AD70-44F1-BC36-4DFBD632CF85}"/>
              </a:ext>
            </a:extLst>
          </p:cNvPr>
          <p:cNvSpPr txBox="1"/>
          <p:nvPr/>
        </p:nvSpPr>
        <p:spPr>
          <a:xfrm>
            <a:off x="914400" y="1277938"/>
            <a:ext cx="10744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cs typeface="Arial" charset="0"/>
              </a:rPr>
              <a:t>Over the next several days as you are going about your daily activities make a list of any frustrations that you may encounter. Nothing personal … just ordinary, run-of-the-mill, frustrations that are part of our everyday life: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C0C9C7-2A95-4E63-86B5-B0FB175378EC}"/>
              </a:ext>
            </a:extLst>
          </p:cNvPr>
          <p:cNvSpPr txBox="1"/>
          <p:nvPr/>
        </p:nvSpPr>
        <p:spPr>
          <a:xfrm>
            <a:off x="4648200" y="6196013"/>
            <a:ext cx="54102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000" dirty="0">
                <a:solidFill>
                  <a:schemeClr val="bg1"/>
                </a:solidFill>
                <a:latin typeface="+mn-lt"/>
                <a:cs typeface="Arial" charset="0"/>
              </a:rPr>
              <a:t>* This Short and Insightful Exercise Amounts to an Existential Proof of Who Is Right and Who Is Wrong – Plato or Aristotle, that is, the Primacy of Consciousness or the Primacy of Existence?</a:t>
            </a:r>
          </a:p>
        </p:txBody>
      </p:sp>
      <p:grpSp>
        <p:nvGrpSpPr>
          <p:cNvPr id="13" name="Group 44">
            <a:extLst>
              <a:ext uri="{FF2B5EF4-FFF2-40B4-BE49-F238E27FC236}">
                <a16:creationId xmlns:a16="http://schemas.microsoft.com/office/drawing/2014/main" id="{E06E81A5-94D5-4707-8315-BDBFBE41ED4A}"/>
              </a:ext>
            </a:extLst>
          </p:cNvPr>
          <p:cNvGrpSpPr>
            <a:grpSpLocks/>
          </p:cNvGrpSpPr>
          <p:nvPr/>
        </p:nvGrpSpPr>
        <p:grpSpPr bwMode="auto">
          <a:xfrm>
            <a:off x="0" y="66675"/>
            <a:ext cx="12192000" cy="1076325"/>
            <a:chOff x="776288" y="41275"/>
            <a:chExt cx="7620000" cy="1076325"/>
          </a:xfrm>
        </p:grpSpPr>
        <p:sp>
          <p:nvSpPr>
            <p:cNvPr id="14" name="Rectangle 22">
              <a:extLst>
                <a:ext uri="{FF2B5EF4-FFF2-40B4-BE49-F238E27FC236}">
                  <a16:creationId xmlns:a16="http://schemas.microsoft.com/office/drawing/2014/main" id="{D39F35A2-DA73-4D49-999D-F394D2257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8" y="41275"/>
              <a:ext cx="7620000" cy="107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dirty="0">
                  <a:solidFill>
                    <a:srgbClr val="00FF00"/>
                  </a:solidFill>
                  <a:latin typeface="Calibri" panose="020F0502020204030204" pitchFamily="34" charset="0"/>
                </a:rPr>
                <a:t>Your First Philosophical Walk</a:t>
              </a:r>
            </a:p>
            <a:p>
              <a:pPr algn="ctr" eaLnBrk="1" hangingPunct="1"/>
              <a:r>
                <a:rPr lang="en-US" altLang="en-US" sz="1600" dirty="0">
                  <a:solidFill>
                    <a:srgbClr val="FFFF00"/>
                  </a:solidFill>
                  <a:latin typeface="Calibri" panose="020F0502020204030204" pitchFamily="34" charset="0"/>
                </a:rPr>
                <a:t>Primacy of Consciousness or Primacy of Existence?</a:t>
              </a:r>
            </a:p>
            <a:p>
              <a:pPr algn="ctr" eaLnBrk="1" hangingPunct="1"/>
              <a:r>
                <a:rPr lang="en-US" altLang="en-US" sz="1600" dirty="0">
                  <a:solidFill>
                    <a:srgbClr val="FFFF00"/>
                  </a:solidFill>
                  <a:latin typeface="Calibri" panose="020F0502020204030204" pitchFamily="34" charset="0"/>
                </a:rPr>
                <a:t>Who is Right – Plato or Aristotle?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FE1F61-2252-4032-935B-202DED8B898C}"/>
                </a:ext>
              </a:extLst>
            </p:cNvPr>
            <p:cNvSpPr txBox="1"/>
            <p:nvPr/>
          </p:nvSpPr>
          <p:spPr>
            <a:xfrm>
              <a:off x="6013054" y="85408"/>
              <a:ext cx="300038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+mn-lt"/>
                  <a:cs typeface="Arial" charset="0"/>
                </a:rPr>
                <a:t>*</a:t>
              </a:r>
            </a:p>
          </p:txBody>
        </p:sp>
      </p:grpSp>
      <p:grpSp>
        <p:nvGrpSpPr>
          <p:cNvPr id="16" name="Group 33">
            <a:extLst>
              <a:ext uri="{FF2B5EF4-FFF2-40B4-BE49-F238E27FC236}">
                <a16:creationId xmlns:a16="http://schemas.microsoft.com/office/drawing/2014/main" id="{A35F0DE8-1794-4505-B178-813334B3268D}"/>
              </a:ext>
            </a:extLst>
          </p:cNvPr>
          <p:cNvGrpSpPr>
            <a:grpSpLocks/>
          </p:cNvGrpSpPr>
          <p:nvPr/>
        </p:nvGrpSpPr>
        <p:grpSpPr bwMode="auto">
          <a:xfrm>
            <a:off x="4576763" y="2062163"/>
            <a:ext cx="5373687" cy="4081462"/>
            <a:chOff x="3357750" y="1933900"/>
            <a:chExt cx="5373747" cy="4080950"/>
          </a:xfrm>
        </p:grpSpPr>
        <p:grpSp>
          <p:nvGrpSpPr>
            <p:cNvPr id="17" name="Group 29">
              <a:extLst>
                <a:ext uri="{FF2B5EF4-FFF2-40B4-BE49-F238E27FC236}">
                  <a16:creationId xmlns:a16="http://schemas.microsoft.com/office/drawing/2014/main" id="{1DDFFC0D-B6A1-4A85-A6AC-61C4924A38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9188" y="2305328"/>
              <a:ext cx="5302309" cy="3709522"/>
              <a:chOff x="3429188" y="1708283"/>
              <a:chExt cx="5302309" cy="3637401"/>
            </a:xfrm>
          </p:grpSpPr>
          <p:grpSp>
            <p:nvGrpSpPr>
              <p:cNvPr id="21" name="Group 18">
                <a:extLst>
                  <a:ext uri="{FF2B5EF4-FFF2-40B4-BE49-F238E27FC236}">
                    <a16:creationId xmlns:a16="http://schemas.microsoft.com/office/drawing/2014/main" id="{7B143242-545B-42CE-B87D-32F4547C88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9188" y="2042917"/>
                <a:ext cx="5302309" cy="3178252"/>
                <a:chOff x="1952724" y="1680341"/>
                <a:chExt cx="6886477" cy="3178252"/>
              </a:xfrm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33A86AA7-875F-413A-96D8-730C076CB773}"/>
                    </a:ext>
                  </a:extLst>
                </p:cNvPr>
                <p:cNvCxnSpPr/>
                <p:nvPr/>
              </p:nvCxnSpPr>
              <p:spPr>
                <a:xfrm>
                  <a:off x="1981589" y="1680341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9942250E-B5F1-4EA3-8A40-52C0C03F4F7B}"/>
                    </a:ext>
                  </a:extLst>
                </p:cNvPr>
                <p:cNvCxnSpPr/>
                <p:nvPr/>
              </p:nvCxnSpPr>
              <p:spPr>
                <a:xfrm>
                  <a:off x="1969219" y="1977622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061E648B-381F-41B0-A7AC-E3BB133075E6}"/>
                    </a:ext>
                  </a:extLst>
                </p:cNvPr>
                <p:cNvCxnSpPr/>
                <p:nvPr/>
              </p:nvCxnSpPr>
              <p:spPr>
                <a:xfrm>
                  <a:off x="1952724" y="2278014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5B71888-DEE4-4FDF-B10B-06617B02C735}"/>
                    </a:ext>
                  </a:extLst>
                </p:cNvPr>
                <p:cNvCxnSpPr/>
                <p:nvPr/>
              </p:nvCxnSpPr>
              <p:spPr>
                <a:xfrm>
                  <a:off x="1958910" y="2556618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781BB5AB-3904-411F-81BF-B428D4CBA029}"/>
                    </a:ext>
                  </a:extLst>
                </p:cNvPr>
                <p:cNvCxnSpPr/>
                <p:nvPr/>
              </p:nvCxnSpPr>
              <p:spPr>
                <a:xfrm>
                  <a:off x="1960971" y="2850784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7BECBA59-DF9E-4D86-B61A-D462BE25FBA8}"/>
                    </a:ext>
                  </a:extLst>
                </p:cNvPr>
                <p:cNvCxnSpPr/>
                <p:nvPr/>
              </p:nvCxnSpPr>
              <p:spPr>
                <a:xfrm>
                  <a:off x="1954786" y="3129388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221045BB-7958-4019-9338-4624497A3A44}"/>
                    </a:ext>
                  </a:extLst>
                </p:cNvPr>
                <p:cNvCxnSpPr/>
                <p:nvPr/>
              </p:nvCxnSpPr>
              <p:spPr>
                <a:xfrm>
                  <a:off x="1958910" y="3401764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2A2007C5-1620-4F13-A7F1-84052160EE85}"/>
                    </a:ext>
                  </a:extLst>
                </p:cNvPr>
                <p:cNvCxnSpPr/>
                <p:nvPr/>
              </p:nvCxnSpPr>
              <p:spPr>
                <a:xfrm>
                  <a:off x="1960971" y="3700601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367E4752-12A5-4B35-BD74-D9473EBB235C}"/>
                    </a:ext>
                  </a:extLst>
                </p:cNvPr>
                <p:cNvCxnSpPr/>
                <p:nvPr/>
              </p:nvCxnSpPr>
              <p:spPr>
                <a:xfrm>
                  <a:off x="1969219" y="3976092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232124ED-6D01-430E-B49C-42F64A79F9B8}"/>
                    </a:ext>
                  </a:extLst>
                </p:cNvPr>
                <p:cNvCxnSpPr/>
                <p:nvPr/>
              </p:nvCxnSpPr>
              <p:spPr>
                <a:xfrm>
                  <a:off x="1971281" y="4262477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E5A7CB74-7D24-4CCD-85BC-1CC45F5B58A7}"/>
                    </a:ext>
                  </a:extLst>
                </p:cNvPr>
                <p:cNvCxnSpPr/>
                <p:nvPr/>
              </p:nvCxnSpPr>
              <p:spPr>
                <a:xfrm>
                  <a:off x="1977466" y="4551975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E7C57972-82B0-4F4E-A80A-294FA3B4A10E}"/>
                    </a:ext>
                  </a:extLst>
                </p:cNvPr>
                <p:cNvCxnSpPr/>
                <p:nvPr/>
              </p:nvCxnSpPr>
              <p:spPr>
                <a:xfrm>
                  <a:off x="1979528" y="4858593"/>
                  <a:ext cx="6857612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6782AF0-AAAC-4351-A22A-4B7681E6AA36}"/>
                  </a:ext>
                </a:extLst>
              </p:cNvPr>
              <p:cNvSpPr txBox="1"/>
              <p:nvPr/>
            </p:nvSpPr>
            <p:spPr>
              <a:xfrm>
                <a:off x="3478402" y="1708283"/>
                <a:ext cx="393704" cy="36374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1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2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3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4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5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6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7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8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9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10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11</a:t>
                </a:r>
              </a:p>
              <a:p>
                <a:pPr algn="ctr">
                  <a:lnSpc>
                    <a:spcPct val="120000"/>
                  </a:lnSpc>
                  <a:defRPr/>
                </a:pPr>
                <a:r>
                  <a:rPr lang="en-US" sz="160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12</a:t>
                </a: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A22A5CA-41CE-4D4E-8979-BB6B53967494}"/>
                </a:ext>
              </a:extLst>
            </p:cNvPr>
            <p:cNvSpPr txBox="1"/>
            <p:nvPr/>
          </p:nvSpPr>
          <p:spPr>
            <a:xfrm>
              <a:off x="3357750" y="1933900"/>
              <a:ext cx="619132" cy="307936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  <a:cs typeface="Arial" charset="0"/>
                </a:rPr>
                <a:t>Name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CEC1E1D-14F9-4736-8937-3A0D960AC4A4}"/>
                </a:ext>
              </a:extLst>
            </p:cNvPr>
            <p:cNvCxnSpPr/>
            <p:nvPr/>
          </p:nvCxnSpPr>
          <p:spPr>
            <a:xfrm>
              <a:off x="3967357" y="2200567"/>
              <a:ext cx="1981222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D9DEFD1-BA67-421C-B651-3D35C9AFD85C}"/>
                </a:ext>
              </a:extLst>
            </p:cNvPr>
            <p:cNvCxnSpPr/>
            <p:nvPr/>
          </p:nvCxnSpPr>
          <p:spPr>
            <a:xfrm rot="5400000">
              <a:off x="2176082" y="4131518"/>
              <a:ext cx="350634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4EA4FA0-ACB7-404A-85EB-03A0C99EADD3}"/>
              </a:ext>
            </a:extLst>
          </p:cNvPr>
          <p:cNvSpPr/>
          <p:nvPr/>
        </p:nvSpPr>
        <p:spPr>
          <a:xfrm>
            <a:off x="1752600" y="2133600"/>
            <a:ext cx="2667000" cy="3886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6597F80-9F00-4C1C-8B74-3F06F3B5B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2438400"/>
            <a:ext cx="2973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Long lines at the Cougar Eat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5251D3-2A69-4154-B638-63A6D5FBD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2770188"/>
            <a:ext cx="2774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Broken Vending Machines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48F35C-7FD0-4784-92E7-98D902895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3070225"/>
            <a:ext cx="2382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Rising Cost of Tuition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93BE96-C18A-4718-BF83-2BE89519E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75" y="3363913"/>
            <a:ext cx="3305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Rest Rooms Closed for Cleaning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3353AA-3423-4B1E-B9F5-670DDEDCB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4463" y="3649663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Broken Promises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A5212AF-B8C0-4C42-82BF-D89B3F473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763" y="3940175"/>
            <a:ext cx="174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Health Problems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BD2F21A-12A7-401E-A79D-28DD33340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525" y="4216400"/>
            <a:ext cx="1128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Oil Spills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6F8D9DF-3261-444D-B3BC-BD1C4D121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4506913"/>
            <a:ext cx="136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Burnt Toast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D7329F-64E8-4631-BF64-8550CF134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4799013"/>
            <a:ext cx="2197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Disappointing Grade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4901A9-64B1-43C8-80DF-3939A162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5103813"/>
            <a:ext cx="1662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Parking Ticket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F21AEDF-8557-4DAA-8C3E-8E54C2BA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525" y="5387975"/>
            <a:ext cx="288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Rising Gas and Food Prices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0D7257-7174-49D3-AA32-F2336463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525" y="5691188"/>
            <a:ext cx="438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Waiting for Stop Lights Every Other Block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BD63C84-8650-4E05-B369-4AB0F52C1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5575" y="1979613"/>
            <a:ext cx="814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Cosmo</a:t>
            </a:r>
          </a:p>
        </p:txBody>
      </p:sp>
    </p:spTree>
    <p:extLst>
      <p:ext uri="{BB962C8B-B14F-4D97-AF65-F5344CB8AC3E}">
        <p14:creationId xmlns:p14="http://schemas.microsoft.com/office/powerpoint/2010/main" val="156284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B592C2-35F9-42F9-A3E8-81391C1F9AF8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D380D9-F57C-49D2-ABA2-F5F5271EF76C}"/>
              </a:ext>
            </a:extLst>
          </p:cNvPr>
          <p:cNvSpPr txBox="1"/>
          <p:nvPr/>
        </p:nvSpPr>
        <p:spPr>
          <a:xfrm>
            <a:off x="7751116" y="2764225"/>
            <a:ext cx="276671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Arial" charset="0"/>
              </a:rPr>
              <a:t>Reality Has the Final Say</a:t>
            </a:r>
          </a:p>
        </p:txBody>
      </p:sp>
      <p:grpSp>
        <p:nvGrpSpPr>
          <p:cNvPr id="17" name="Group 18">
            <a:extLst>
              <a:ext uri="{FF2B5EF4-FFF2-40B4-BE49-F238E27FC236}">
                <a16:creationId xmlns:a16="http://schemas.microsoft.com/office/drawing/2014/main" id="{E92AD100-B411-437B-97DD-EB66E93D9CFE}"/>
              </a:ext>
            </a:extLst>
          </p:cNvPr>
          <p:cNvGrpSpPr>
            <a:grpSpLocks/>
          </p:cNvGrpSpPr>
          <p:nvPr/>
        </p:nvGrpSpPr>
        <p:grpSpPr bwMode="auto">
          <a:xfrm>
            <a:off x="646113" y="1600200"/>
            <a:ext cx="4764087" cy="4749800"/>
            <a:chOff x="645557" y="1600200"/>
            <a:chExt cx="4764643" cy="4749800"/>
          </a:xfrm>
        </p:grpSpPr>
        <p:pic>
          <p:nvPicPr>
            <p:cNvPr id="18" name="Picture 11" descr="C:\Documents and Settings\David\My Documents\istock 1\gorilla.jpg">
              <a:extLst>
                <a:ext uri="{FF2B5EF4-FFF2-40B4-BE49-F238E27FC236}">
                  <a16:creationId xmlns:a16="http://schemas.microsoft.com/office/drawing/2014/main" id="{E55EDF5A-1E61-46C7-97F8-E35E8D8B7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5557" y="1600200"/>
              <a:ext cx="4764643" cy="474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C9F2FB8-D20F-4193-AF79-03B049C0D014}"/>
                </a:ext>
              </a:extLst>
            </p:cNvPr>
            <p:cNvSpPr txBox="1"/>
            <p:nvPr/>
          </p:nvSpPr>
          <p:spPr bwMode="auto">
            <a:xfrm>
              <a:off x="2072886" y="5105400"/>
              <a:ext cx="1176475" cy="5857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latin typeface="+mn-lt"/>
                  <a:cs typeface="Arial" charset="0"/>
                </a:rPr>
                <a:t>REALITY</a:t>
              </a:r>
            </a:p>
            <a:p>
              <a:pPr algn="ctr">
                <a:defRPr/>
              </a:pPr>
              <a:r>
                <a:rPr lang="en-US" sz="1400" b="1" dirty="0">
                  <a:latin typeface="+mn-lt"/>
                  <a:cs typeface="Arial" charset="0"/>
                </a:rPr>
                <a:t>800 lb Gorilla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177EEEB-75AD-4930-8F2B-75D7E9B7E852}"/>
              </a:ext>
            </a:extLst>
          </p:cNvPr>
          <p:cNvSpPr txBox="1"/>
          <p:nvPr/>
        </p:nvSpPr>
        <p:spPr>
          <a:xfrm>
            <a:off x="1270000" y="3581400"/>
            <a:ext cx="26162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Existential Proof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6D5F5C-BECF-4C34-8AA1-D3D2AD7AA430}"/>
              </a:ext>
            </a:extLst>
          </p:cNvPr>
          <p:cNvSpPr txBox="1"/>
          <p:nvPr/>
        </p:nvSpPr>
        <p:spPr bwMode="auto">
          <a:xfrm>
            <a:off x="354013" y="361157"/>
            <a:ext cx="114569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>
                <a:latin typeface="+mn-lt"/>
                <a:cs typeface="Arial" charset="0"/>
              </a:rPr>
              <a:t>If reality makes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Arial" charset="0"/>
              </a:rPr>
              <a:t>demands</a:t>
            </a:r>
            <a:r>
              <a:rPr lang="en-US" sz="2400" dirty="0">
                <a:latin typeface="+mn-lt"/>
                <a:cs typeface="Arial" charset="0"/>
              </a:rPr>
              <a:t> on you, and results in any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Arial" charset="0"/>
              </a:rPr>
              <a:t>frustration</a:t>
            </a:r>
            <a:r>
              <a:rPr lang="en-US" sz="2400" dirty="0">
                <a:latin typeface="+mn-lt"/>
                <a:cs typeface="Arial" charset="0"/>
              </a:rPr>
              <a:t> whatsoever, then </a:t>
            </a:r>
            <a:r>
              <a:rPr lang="en-US" sz="2400" b="1" dirty="0">
                <a:solidFill>
                  <a:srgbClr val="00FF00"/>
                </a:solidFill>
                <a:latin typeface="+mn-lt"/>
                <a:cs typeface="Arial" charset="0"/>
              </a:rPr>
              <a:t>Aristotle</a:t>
            </a:r>
            <a:r>
              <a:rPr lang="en-US" sz="2400" dirty="0">
                <a:latin typeface="+mn-lt"/>
                <a:cs typeface="Arial" charset="0"/>
              </a:rPr>
              <a:t> was right and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Arial" charset="0"/>
              </a:rPr>
              <a:t>Plato </a:t>
            </a:r>
            <a:r>
              <a:rPr lang="en-US" sz="2400" dirty="0">
                <a:latin typeface="+mn-lt"/>
                <a:cs typeface="Arial" charset="0"/>
              </a:rPr>
              <a:t>was wrong. On the other hand, </a:t>
            </a:r>
            <a:r>
              <a:rPr lang="en-US" sz="2400" b="1" dirty="0">
                <a:latin typeface="+mn-lt"/>
                <a:cs typeface="Arial" charset="0"/>
              </a:rPr>
              <a:t>if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reality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has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never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made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any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demands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on</a:t>
            </a:r>
            <a:r>
              <a:rPr lang="en-US" sz="2400" dirty="0">
                <a:latin typeface="+mn-lt"/>
                <a:cs typeface="Arial" charset="0"/>
              </a:rPr>
              <a:t> </a:t>
            </a:r>
            <a:r>
              <a:rPr lang="en-US" sz="2400" b="1" dirty="0">
                <a:latin typeface="+mn-lt"/>
                <a:cs typeface="Arial" charset="0"/>
              </a:rPr>
              <a:t>you</a:t>
            </a:r>
            <a:r>
              <a:rPr lang="en-US" sz="2400" dirty="0">
                <a:latin typeface="+mn-lt"/>
                <a:cs typeface="Arial" charset="0"/>
              </a:rPr>
              <a:t> and you have never experienced a single frustration in your entire life, then, Plato was right and Aristotle was wrong.</a:t>
            </a:r>
          </a:p>
        </p:txBody>
      </p:sp>
      <p:grpSp>
        <p:nvGrpSpPr>
          <p:cNvPr id="14" name="Group 33">
            <a:extLst>
              <a:ext uri="{FF2B5EF4-FFF2-40B4-BE49-F238E27FC236}">
                <a16:creationId xmlns:a16="http://schemas.microsoft.com/office/drawing/2014/main" id="{ACF7FA1C-C794-4EEE-964F-72FB5D3B53BE}"/>
              </a:ext>
            </a:extLst>
          </p:cNvPr>
          <p:cNvGrpSpPr>
            <a:grpSpLocks/>
          </p:cNvGrpSpPr>
          <p:nvPr/>
        </p:nvGrpSpPr>
        <p:grpSpPr bwMode="auto">
          <a:xfrm>
            <a:off x="6660456" y="2264558"/>
            <a:ext cx="1390650" cy="1306513"/>
            <a:chOff x="4632592" y="2286000"/>
            <a:chExt cx="1390124" cy="1306093"/>
          </a:xfrm>
        </p:grpSpPr>
        <p:sp>
          <p:nvSpPr>
            <p:cNvPr id="15" name="Oval 57">
              <a:extLst>
                <a:ext uri="{FF2B5EF4-FFF2-40B4-BE49-F238E27FC236}">
                  <a16:creationId xmlns:a16="http://schemas.microsoft.com/office/drawing/2014/main" id="{D6AE9734-E2D4-4AAC-AF82-7576AFB19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2286000"/>
              <a:ext cx="1371600" cy="130609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8FCE870-1C5A-4999-B2CB-CEE175410E01}"/>
                </a:ext>
              </a:extLst>
            </p:cNvPr>
            <p:cNvSpPr txBox="1"/>
            <p:nvPr/>
          </p:nvSpPr>
          <p:spPr bwMode="auto">
            <a:xfrm>
              <a:off x="4632592" y="2560550"/>
              <a:ext cx="1390124" cy="7395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Existence</a:t>
              </a:r>
            </a:p>
            <a:p>
              <a:pPr algn="ctr">
                <a:defRPr/>
              </a:pPr>
              <a:endParaRPr lang="en-US" sz="1000" dirty="0">
                <a:latin typeface="+mn-lt"/>
                <a:cs typeface="Arial" charset="0"/>
              </a:endParaRP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Consciousness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586FDFC-695B-453E-88F7-EEBE1B51998A}"/>
                </a:ext>
              </a:extLst>
            </p:cNvPr>
            <p:cNvCxnSpPr/>
            <p:nvPr/>
          </p:nvCxnSpPr>
          <p:spPr bwMode="auto">
            <a:xfrm>
              <a:off x="4840476" y="2947775"/>
              <a:ext cx="10060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34">
            <a:extLst>
              <a:ext uri="{FF2B5EF4-FFF2-40B4-BE49-F238E27FC236}">
                <a16:creationId xmlns:a16="http://schemas.microsoft.com/office/drawing/2014/main" id="{1C7D4153-B72D-4F88-BAD5-16E61115F2D7}"/>
              </a:ext>
            </a:extLst>
          </p:cNvPr>
          <p:cNvGrpSpPr>
            <a:grpSpLocks/>
          </p:cNvGrpSpPr>
          <p:nvPr/>
        </p:nvGrpSpPr>
        <p:grpSpPr bwMode="auto">
          <a:xfrm>
            <a:off x="8303519" y="2264558"/>
            <a:ext cx="1371600" cy="1306513"/>
            <a:chOff x="4648200" y="2286000"/>
            <a:chExt cx="1371600" cy="1306093"/>
          </a:xfrm>
        </p:grpSpPr>
        <p:sp>
          <p:nvSpPr>
            <p:cNvPr id="25" name="Oval 57">
              <a:extLst>
                <a:ext uri="{FF2B5EF4-FFF2-40B4-BE49-F238E27FC236}">
                  <a16:creationId xmlns:a16="http://schemas.microsoft.com/office/drawing/2014/main" id="{E93AC8D9-6B1E-4653-9C79-6CCE6F2C2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2286000"/>
              <a:ext cx="1371600" cy="130609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9E8EE54-FA02-41F8-B25D-100B1782ABEC}"/>
                </a:ext>
              </a:extLst>
            </p:cNvPr>
            <p:cNvSpPr txBox="1"/>
            <p:nvPr/>
          </p:nvSpPr>
          <p:spPr bwMode="auto">
            <a:xfrm>
              <a:off x="4953000" y="2560550"/>
              <a:ext cx="749300" cy="7395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Reality</a:t>
              </a:r>
            </a:p>
            <a:p>
              <a:pPr algn="ctr">
                <a:defRPr/>
              </a:pPr>
              <a:endParaRPr lang="en-US" sz="1000" dirty="0">
                <a:latin typeface="+mn-lt"/>
                <a:cs typeface="Arial" charset="0"/>
              </a:endParaRP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God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55F4DC0-A936-43C2-B8D5-4EB42A17076B}"/>
                </a:ext>
              </a:extLst>
            </p:cNvPr>
            <p:cNvCxnSpPr/>
            <p:nvPr/>
          </p:nvCxnSpPr>
          <p:spPr bwMode="auto">
            <a:xfrm>
              <a:off x="4840287" y="2947775"/>
              <a:ext cx="10064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38">
            <a:extLst>
              <a:ext uri="{FF2B5EF4-FFF2-40B4-BE49-F238E27FC236}">
                <a16:creationId xmlns:a16="http://schemas.microsoft.com/office/drawing/2014/main" id="{29030940-2BE4-41D6-87F8-C5EC15401CCE}"/>
              </a:ext>
            </a:extLst>
          </p:cNvPr>
          <p:cNvGrpSpPr>
            <a:grpSpLocks/>
          </p:cNvGrpSpPr>
          <p:nvPr/>
        </p:nvGrpSpPr>
        <p:grpSpPr bwMode="auto">
          <a:xfrm>
            <a:off x="6652519" y="4679950"/>
            <a:ext cx="1389062" cy="1306512"/>
            <a:chOff x="4632592" y="2286000"/>
            <a:chExt cx="1390124" cy="1306093"/>
          </a:xfrm>
        </p:grpSpPr>
        <p:sp>
          <p:nvSpPr>
            <p:cNvPr id="29" name="Oval 57">
              <a:extLst>
                <a:ext uri="{FF2B5EF4-FFF2-40B4-BE49-F238E27FC236}">
                  <a16:creationId xmlns:a16="http://schemas.microsoft.com/office/drawing/2014/main" id="{8718701B-9E83-4C6A-9004-D53E4E7CE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2286000"/>
              <a:ext cx="1371600" cy="130609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4C8460-BFF0-4CC8-A951-B798FA1616F8}"/>
                </a:ext>
              </a:extLst>
            </p:cNvPr>
            <p:cNvSpPr txBox="1"/>
            <p:nvPr/>
          </p:nvSpPr>
          <p:spPr bwMode="auto">
            <a:xfrm>
              <a:off x="4632592" y="2560549"/>
              <a:ext cx="1390124" cy="7395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Consciousness</a:t>
              </a:r>
            </a:p>
            <a:p>
              <a:pPr algn="ctr">
                <a:defRPr/>
              </a:pPr>
              <a:endParaRPr lang="en-US" sz="1000" dirty="0">
                <a:latin typeface="+mn-lt"/>
                <a:cs typeface="Arial" charset="0"/>
              </a:endParaRP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Existence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19EABFF-84D4-45F1-9E95-CD54D022659F}"/>
                </a:ext>
              </a:extLst>
            </p:cNvPr>
            <p:cNvCxnSpPr/>
            <p:nvPr/>
          </p:nvCxnSpPr>
          <p:spPr bwMode="auto">
            <a:xfrm>
              <a:off x="4840713" y="2947775"/>
              <a:ext cx="1005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42">
            <a:extLst>
              <a:ext uri="{FF2B5EF4-FFF2-40B4-BE49-F238E27FC236}">
                <a16:creationId xmlns:a16="http://schemas.microsoft.com/office/drawing/2014/main" id="{941594AD-93C5-4EBF-B163-60619A985083}"/>
              </a:ext>
            </a:extLst>
          </p:cNvPr>
          <p:cNvGrpSpPr>
            <a:grpSpLocks/>
          </p:cNvGrpSpPr>
          <p:nvPr/>
        </p:nvGrpSpPr>
        <p:grpSpPr bwMode="auto">
          <a:xfrm>
            <a:off x="8293994" y="4679950"/>
            <a:ext cx="1371600" cy="1306512"/>
            <a:chOff x="4648200" y="2286000"/>
            <a:chExt cx="1371600" cy="1306093"/>
          </a:xfrm>
        </p:grpSpPr>
        <p:sp>
          <p:nvSpPr>
            <p:cNvPr id="33" name="Oval 57">
              <a:extLst>
                <a:ext uri="{FF2B5EF4-FFF2-40B4-BE49-F238E27FC236}">
                  <a16:creationId xmlns:a16="http://schemas.microsoft.com/office/drawing/2014/main" id="{236DC1E0-64F3-43FD-8066-668052043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2286000"/>
              <a:ext cx="1371600" cy="130609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B8A0E5B-9AD9-49C2-9B6C-D99E3124A0E5}"/>
                </a:ext>
              </a:extLst>
            </p:cNvPr>
            <p:cNvSpPr txBox="1"/>
            <p:nvPr/>
          </p:nvSpPr>
          <p:spPr bwMode="auto">
            <a:xfrm>
              <a:off x="4953000" y="2560549"/>
              <a:ext cx="749300" cy="7395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God</a:t>
              </a:r>
            </a:p>
            <a:p>
              <a:pPr algn="ctr">
                <a:defRPr/>
              </a:pPr>
              <a:endParaRPr lang="en-US" sz="1000" dirty="0">
                <a:latin typeface="+mn-lt"/>
                <a:cs typeface="Arial" charset="0"/>
              </a:endParaRP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charset="0"/>
                </a:rPr>
                <a:t>Reality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705984C-EA01-46F9-8A8B-80BCCC71736C}"/>
                </a:ext>
              </a:extLst>
            </p:cNvPr>
            <p:cNvCxnSpPr/>
            <p:nvPr/>
          </p:nvCxnSpPr>
          <p:spPr bwMode="auto">
            <a:xfrm>
              <a:off x="4840287" y="2947775"/>
              <a:ext cx="10064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D1AA50E-D19D-4659-A3E9-ED258CEB1A4F}"/>
              </a:ext>
            </a:extLst>
          </p:cNvPr>
          <p:cNvSpPr txBox="1"/>
          <p:nvPr/>
        </p:nvSpPr>
        <p:spPr bwMode="auto">
          <a:xfrm>
            <a:off x="4800600" y="3628221"/>
            <a:ext cx="674528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  <a:cs typeface="Arial" charset="0"/>
              </a:rPr>
              <a:t>Your List of Frustrations Proves That Aristotle Was Right and Plato Was Wrong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8C9635-0117-43E0-93FF-7DE6EB24321E}"/>
              </a:ext>
            </a:extLst>
          </p:cNvPr>
          <p:cNvSpPr txBox="1"/>
          <p:nvPr/>
        </p:nvSpPr>
        <p:spPr>
          <a:xfrm>
            <a:off x="7231505" y="1752600"/>
            <a:ext cx="191860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True Beliefs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A0C82D-59D0-4FEC-9DDF-E81180E943DC}"/>
              </a:ext>
            </a:extLst>
          </p:cNvPr>
          <p:cNvSpPr txBox="1"/>
          <p:nvPr/>
        </p:nvSpPr>
        <p:spPr>
          <a:xfrm>
            <a:off x="7163345" y="5954712"/>
            <a:ext cx="200253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False Beliefs</a:t>
            </a:r>
          </a:p>
        </p:txBody>
      </p:sp>
    </p:spTree>
    <p:extLst>
      <p:ext uri="{BB962C8B-B14F-4D97-AF65-F5344CB8AC3E}">
        <p14:creationId xmlns:p14="http://schemas.microsoft.com/office/powerpoint/2010/main" val="175597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F52CBEDF-390E-415C-B5F8-0AD3B3FD3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506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“Axiomatic 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concepts 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are the 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guardians of man’s mind 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and the foundation of reason—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the keystone, touchstone 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and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 hallmark 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of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 reason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—and if 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reason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 is to be 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destroyed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, it is </a:t>
            </a: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axiomatic concepts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 that have to be destroyed.” 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(Ayn Rand, Introduction to Objectivist Epistemology, p.60)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648E0D6-B14F-46AF-AB51-05180EFA0521}"/>
              </a:ext>
            </a:extLst>
          </p:cNvPr>
          <p:cNvGrpSpPr/>
          <p:nvPr/>
        </p:nvGrpSpPr>
        <p:grpSpPr>
          <a:xfrm>
            <a:off x="7705213" y="1323439"/>
            <a:ext cx="4199448" cy="2802473"/>
            <a:chOff x="6046788" y="1676400"/>
            <a:chExt cx="2767012" cy="1600200"/>
          </a:xfrm>
        </p:grpSpPr>
        <p:pic>
          <p:nvPicPr>
            <p:cNvPr id="16" name="Picture 3">
              <a:extLst>
                <a:ext uri="{FF2B5EF4-FFF2-40B4-BE49-F238E27FC236}">
                  <a16:creationId xmlns:a16="http://schemas.microsoft.com/office/drawing/2014/main" id="{37D34405-4B80-43F6-ABC9-D555B399CD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046788" y="1676400"/>
              <a:ext cx="2767012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53C662E-FA10-4A1A-91A0-B3DF5D1A62CE}"/>
                </a:ext>
              </a:extLst>
            </p:cNvPr>
            <p:cNvSpPr txBox="1"/>
            <p:nvPr/>
          </p:nvSpPr>
          <p:spPr bwMode="auto">
            <a:xfrm>
              <a:off x="6099107" y="2778125"/>
              <a:ext cx="460510" cy="1933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Man’s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F4DBA0F-E951-4E0F-9D3C-965C5C7CA357}"/>
                </a:ext>
              </a:extLst>
            </p:cNvPr>
            <p:cNvSpPr txBox="1"/>
            <p:nvPr/>
          </p:nvSpPr>
          <p:spPr bwMode="auto">
            <a:xfrm>
              <a:off x="7822720" y="2819400"/>
              <a:ext cx="418473" cy="1933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Mind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7BF8A9E-9B47-40CB-B82A-E14E7275DD54}"/>
                </a:ext>
              </a:extLst>
            </p:cNvPr>
            <p:cNvSpPr txBox="1"/>
            <p:nvPr/>
          </p:nvSpPr>
          <p:spPr bwMode="auto">
            <a:xfrm rot="21300000">
              <a:off x="7300054" y="1794056"/>
              <a:ext cx="527179" cy="1933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Temple</a:t>
              </a:r>
            </a:p>
          </p:txBody>
        </p:sp>
      </p:grpSp>
      <p:sp>
        <p:nvSpPr>
          <p:cNvPr id="20" name="TextBox 3">
            <a:extLst>
              <a:ext uri="{FF2B5EF4-FFF2-40B4-BE49-F238E27FC236}">
                <a16:creationId xmlns:a16="http://schemas.microsoft.com/office/drawing/2014/main" id="{C74BC52C-087F-49D6-ABC1-86EF7C193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27" y="1998127"/>
            <a:ext cx="491153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  <a:cs typeface="Arial" charset="0"/>
              </a:rPr>
              <a:t>THREE</a:t>
            </a: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 invincible axioms, like sentinels standing guard over the temple of man’s mind:</a:t>
            </a: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0DB07D9F-B4D7-4AED-BCEE-645F4296D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19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b="1" dirty="0">
                <a:solidFill>
                  <a:srgbClr val="00FF00"/>
                </a:solidFill>
                <a:latin typeface="+mn-lt"/>
                <a:cs typeface="Arial" charset="0"/>
              </a:rPr>
              <a:t>Philosophical Proof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B42DB2-F3B5-4DF9-9A45-9D0082F122AB}"/>
              </a:ext>
            </a:extLst>
          </p:cNvPr>
          <p:cNvGrpSpPr/>
          <p:nvPr/>
        </p:nvGrpSpPr>
        <p:grpSpPr>
          <a:xfrm>
            <a:off x="5105400" y="2083750"/>
            <a:ext cx="2764148" cy="2412048"/>
            <a:chOff x="5105400" y="2083750"/>
            <a:chExt cx="2764148" cy="2412048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1508CAF-49E9-4751-8704-CDA3388DF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4230" y="2083750"/>
              <a:ext cx="663993" cy="1952921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B9E5692-0007-4DB1-AF8B-32DCDB724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1723" y="2083750"/>
              <a:ext cx="616880" cy="1814354"/>
            </a:xfrm>
            <a:prstGeom prst="rect">
              <a:avLst/>
            </a:prstGeom>
          </p:spPr>
        </p:pic>
        <p:grpSp>
          <p:nvGrpSpPr>
            <p:cNvPr id="11" name="Group 16">
              <a:extLst>
                <a:ext uri="{FF2B5EF4-FFF2-40B4-BE49-F238E27FC236}">
                  <a16:creationId xmlns:a16="http://schemas.microsoft.com/office/drawing/2014/main" id="{1F9CACC0-B270-4A08-BD0F-B3FC3D29C9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5400" y="3806822"/>
              <a:ext cx="2764148" cy="688976"/>
              <a:chOff x="3042792" y="2919350"/>
              <a:chExt cx="2764016" cy="687906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B7F65C-CE06-496E-90BD-72C67884BAFB}"/>
                  </a:ext>
                </a:extLst>
              </p:cNvPr>
              <p:cNvSpPr txBox="1"/>
              <p:nvPr/>
            </p:nvSpPr>
            <p:spPr>
              <a:xfrm>
                <a:off x="3640473" y="3238498"/>
                <a:ext cx="1556763" cy="3687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Consciousness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118ABB-1859-46C4-ABA4-8CF4B8BEBDD7}"/>
                  </a:ext>
                </a:extLst>
              </p:cNvPr>
              <p:cNvSpPr txBox="1"/>
              <p:nvPr/>
            </p:nvSpPr>
            <p:spPr>
              <a:xfrm>
                <a:off x="3042792" y="2919350"/>
                <a:ext cx="1075308" cy="3687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Existence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6C58AD8-9337-47D8-9843-7408896F479B}"/>
                  </a:ext>
                </a:extLst>
              </p:cNvPr>
              <p:cNvSpPr txBox="1"/>
              <p:nvPr/>
            </p:nvSpPr>
            <p:spPr>
              <a:xfrm>
                <a:off x="4875699" y="2995432"/>
                <a:ext cx="931109" cy="3687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Identity</a:t>
                </a:r>
              </a:p>
            </p:txBody>
          </p:sp>
        </p:grp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3A3306F1-EB08-42A4-8682-EB05EAF66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864" y="2136068"/>
              <a:ext cx="687891" cy="20232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461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D219BA7-5BDF-4858-B689-3C69300F279F}"/>
              </a:ext>
            </a:extLst>
          </p:cNvPr>
          <p:cNvSpPr/>
          <p:nvPr/>
        </p:nvSpPr>
        <p:spPr>
          <a:xfrm>
            <a:off x="3055663" y="4224154"/>
            <a:ext cx="2887937" cy="2402840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2654FFB-65CE-4203-92DE-EF2B9CD8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47787"/>
            <a:ext cx="11811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00FF00"/>
                </a:solidFill>
                <a:latin typeface="+mn-lt"/>
                <a:cs typeface="Arial" charset="0"/>
              </a:rPr>
              <a:t>Elder Dallin H. Oaks: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“Our Heavenly Father gave us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powers of reason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and we are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expected to use them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to the fullest. But he also gave us the Comforter, who he said would lead us into truth and by whose power we may know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truth of all things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. … For Latter-day Saints, evaluation also has a spiritual dimension. This is because of our belief in Moroni’s declaration that “by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power of the Holy Ghost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ye may know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truth of all things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” (Moroni 10:5). That promise assures spiritually sensitive readers a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power of discernment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that will help them evaluate the meaning of what they learn.“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("Reading Church History", CES Symposium, 16 August 1985)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B5A62CAA-9264-4962-BAFC-74A6D9DE7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19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b="1" dirty="0">
                <a:solidFill>
                  <a:srgbClr val="00FF00"/>
                </a:solidFill>
                <a:latin typeface="+mn-lt"/>
                <a:cs typeface="Arial" charset="0"/>
              </a:rPr>
              <a:t>Theological Proof</a:t>
            </a:r>
          </a:p>
        </p:txBody>
      </p:sp>
      <p:grpSp>
        <p:nvGrpSpPr>
          <p:cNvPr id="17" name="Group 32">
            <a:extLst>
              <a:ext uri="{FF2B5EF4-FFF2-40B4-BE49-F238E27FC236}">
                <a16:creationId xmlns:a16="http://schemas.microsoft.com/office/drawing/2014/main" id="{5197786D-F756-4252-81FF-193C7D21FD1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224154"/>
            <a:ext cx="2707640" cy="2404436"/>
            <a:chOff x="160091" y="2603184"/>
            <a:chExt cx="4076938" cy="4007693"/>
          </a:xfrm>
        </p:grpSpPr>
        <p:pic>
          <p:nvPicPr>
            <p:cNvPr id="19" name="Picture 11" descr="C:\Documents and Settings\David\My Documents\istock 1\gorilla.jpg">
              <a:extLst>
                <a:ext uri="{FF2B5EF4-FFF2-40B4-BE49-F238E27FC236}">
                  <a16:creationId xmlns:a16="http://schemas.microsoft.com/office/drawing/2014/main" id="{94D8CA78-E1DE-4EA5-B9EE-6AAC3B4867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0091" y="2603184"/>
              <a:ext cx="4076938" cy="4007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68361CA-954A-43A4-AF40-647C6768D91E}"/>
                </a:ext>
              </a:extLst>
            </p:cNvPr>
            <p:cNvSpPr txBox="1"/>
            <p:nvPr/>
          </p:nvSpPr>
          <p:spPr bwMode="auto">
            <a:xfrm>
              <a:off x="980015" y="3987022"/>
              <a:ext cx="1772115" cy="9746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latin typeface="+mn-lt"/>
                  <a:cs typeface="Arial" charset="0"/>
                </a:rPr>
                <a:t>REALITY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+mn-lt"/>
                  <a:cs typeface="Arial" charset="0"/>
                </a:rPr>
                <a:t>800 lb Gorilla</a:t>
              </a:r>
            </a:p>
          </p:txBody>
        </p:sp>
      </p:grpSp>
      <p:grpSp>
        <p:nvGrpSpPr>
          <p:cNvPr id="21" name="Group 27">
            <a:extLst>
              <a:ext uri="{FF2B5EF4-FFF2-40B4-BE49-F238E27FC236}">
                <a16:creationId xmlns:a16="http://schemas.microsoft.com/office/drawing/2014/main" id="{6F7784C1-15A8-447E-A3D9-E4746A522C5F}"/>
              </a:ext>
            </a:extLst>
          </p:cNvPr>
          <p:cNvGrpSpPr>
            <a:grpSpLocks/>
          </p:cNvGrpSpPr>
          <p:nvPr/>
        </p:nvGrpSpPr>
        <p:grpSpPr bwMode="auto">
          <a:xfrm>
            <a:off x="3190222" y="4224208"/>
            <a:ext cx="2709398" cy="2120700"/>
            <a:chOff x="4804311" y="489410"/>
            <a:chExt cx="3869948" cy="3175173"/>
          </a:xfrm>
        </p:grpSpPr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B5009F2A-9633-4AC9-B7CE-E0AC1A9526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07246" y="1406525"/>
              <a:ext cx="2767013" cy="1600196"/>
              <a:chOff x="5907246" y="1406525"/>
              <a:chExt cx="2767013" cy="1600196"/>
            </a:xfrm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8FF5BA27-E06B-43A4-87F9-84020FD7F4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5907246" y="1406525"/>
                <a:ext cx="2767013" cy="1600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220F165-CF12-415E-A802-A7C21E24F5C8}"/>
                  </a:ext>
                </a:extLst>
              </p:cNvPr>
              <p:cNvSpPr txBox="1"/>
              <p:nvPr/>
            </p:nvSpPr>
            <p:spPr bwMode="auto">
              <a:xfrm>
                <a:off x="5978852" y="2386552"/>
                <a:ext cx="571500" cy="27781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latin typeface="+mn-lt"/>
                    <a:cs typeface="Arial" charset="0"/>
                  </a:rPr>
                  <a:t>Man’s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B29D521-B0B9-4E48-862D-50A6593BD1B7}"/>
                  </a:ext>
                </a:extLst>
              </p:cNvPr>
              <p:cNvSpPr txBox="1"/>
              <p:nvPr/>
            </p:nvSpPr>
            <p:spPr bwMode="auto">
              <a:xfrm>
                <a:off x="7629685" y="2549525"/>
                <a:ext cx="525463" cy="2762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latin typeface="+mn-lt"/>
                    <a:cs typeface="Arial" charset="0"/>
                  </a:rPr>
                  <a:t>Mind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25F6325-7C2B-4080-B52F-A00B6E3E3C4C}"/>
                  </a:ext>
                </a:extLst>
              </p:cNvPr>
              <p:cNvSpPr txBox="1"/>
              <p:nvPr/>
            </p:nvSpPr>
            <p:spPr bwMode="auto">
              <a:xfrm rot="21300000">
                <a:off x="7147851" y="1432866"/>
                <a:ext cx="649289" cy="2762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latin typeface="+mn-lt"/>
                    <a:cs typeface="Arial" charset="0"/>
                  </a:rPr>
                  <a:t>Temple</a:t>
                </a:r>
              </a:p>
            </p:txBody>
          </p:sp>
        </p:grpSp>
        <p:pic>
          <p:nvPicPr>
            <p:cNvPr id="23" name="Picture 2">
              <a:extLst>
                <a:ext uri="{FF2B5EF4-FFF2-40B4-BE49-F238E27FC236}">
                  <a16:creationId xmlns:a16="http://schemas.microsoft.com/office/drawing/2014/main" id="{3A3D0386-BA98-443F-91C1-04131CA836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0420" y="1620366"/>
              <a:ext cx="521582" cy="1541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BD9C7B4D-E6C7-4BF8-9803-094395BC7C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597" y="1595438"/>
              <a:ext cx="520511" cy="153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D19808D4-419E-4EE7-B88D-9C772E763B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1978" y="1671644"/>
              <a:ext cx="542531" cy="160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6" name="Group 16">
              <a:extLst>
                <a:ext uri="{FF2B5EF4-FFF2-40B4-BE49-F238E27FC236}">
                  <a16:creationId xmlns:a16="http://schemas.microsoft.com/office/drawing/2014/main" id="{105C379C-51A5-4E86-988D-66EED3645F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4311" y="3349092"/>
              <a:ext cx="3607009" cy="315491"/>
              <a:chOff x="4075464" y="2731774"/>
              <a:chExt cx="3606839" cy="315000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170D903-F983-4E0A-98EC-48C051E7F105}"/>
                  </a:ext>
                </a:extLst>
              </p:cNvPr>
              <p:cNvSpPr txBox="1"/>
              <p:nvPr/>
            </p:nvSpPr>
            <p:spPr>
              <a:xfrm>
                <a:off x="5329424" y="2731774"/>
                <a:ext cx="1258827" cy="3074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400" b="1" dirty="0">
                    <a:latin typeface="+mn-lt"/>
                    <a:cs typeface="Arial" charset="0"/>
                  </a:rPr>
                  <a:t>Consciousness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C1C8877-97FA-40FE-AF56-000639F6C45F}"/>
                  </a:ext>
                </a:extLst>
              </p:cNvPr>
              <p:cNvSpPr txBox="1"/>
              <p:nvPr/>
            </p:nvSpPr>
            <p:spPr>
              <a:xfrm>
                <a:off x="4075464" y="2731774"/>
                <a:ext cx="881020" cy="3074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400" b="1" dirty="0">
                    <a:latin typeface="+mn-lt"/>
                    <a:cs typeface="Arial" charset="0"/>
                  </a:rPr>
                  <a:t>Existence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9327E80-7240-48F5-B45C-6DADC3A4234A}"/>
                  </a:ext>
                </a:extLst>
              </p:cNvPr>
              <p:cNvSpPr txBox="1"/>
              <p:nvPr/>
            </p:nvSpPr>
            <p:spPr>
              <a:xfrm>
                <a:off x="6913990" y="2739278"/>
                <a:ext cx="768313" cy="3074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400" b="1" dirty="0">
                    <a:latin typeface="+mn-lt"/>
                    <a:cs typeface="Arial" charset="0"/>
                  </a:rPr>
                  <a:t>Identity</a:t>
                </a: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738B59-FBC8-49C8-9990-99AE62DB35C8}"/>
                </a:ext>
              </a:extLst>
            </p:cNvPr>
            <p:cNvSpPr txBox="1"/>
            <p:nvPr/>
          </p:nvSpPr>
          <p:spPr>
            <a:xfrm>
              <a:off x="4955398" y="489410"/>
              <a:ext cx="3283082" cy="5529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b="1" dirty="0">
                  <a:latin typeface="+mn-lt"/>
                  <a:cs typeface="Arial" charset="0"/>
                </a:rPr>
                <a:t>Philosophical Proof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CBC4A14-917A-4077-B4E1-771DA9DDA599}"/>
              </a:ext>
            </a:extLst>
          </p:cNvPr>
          <p:cNvSpPr/>
          <p:nvPr/>
        </p:nvSpPr>
        <p:spPr>
          <a:xfrm>
            <a:off x="6072094" y="4224154"/>
            <a:ext cx="2491470" cy="2402840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4FA013C5-9208-48E7-B915-2479DDD73E2A}"/>
              </a:ext>
            </a:extLst>
          </p:cNvPr>
          <p:cNvSpPr/>
          <p:nvPr/>
        </p:nvSpPr>
        <p:spPr bwMode="auto">
          <a:xfrm>
            <a:off x="6158233" y="4302847"/>
            <a:ext cx="2286000" cy="2209799"/>
          </a:xfrm>
          <a:prstGeom prst="sun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A43455-C1FE-409B-BEAB-8B629078480B}"/>
              </a:ext>
            </a:extLst>
          </p:cNvPr>
          <p:cNvSpPr txBox="1"/>
          <p:nvPr/>
        </p:nvSpPr>
        <p:spPr bwMode="auto">
          <a:xfrm>
            <a:off x="6717033" y="5090246"/>
            <a:ext cx="1143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+mn-lt"/>
                <a:cs typeface="Arial" charset="0"/>
              </a:rPr>
              <a:t>Restored</a:t>
            </a:r>
          </a:p>
          <a:p>
            <a:pPr algn="ctr">
              <a:defRPr/>
            </a:pPr>
            <a:r>
              <a:rPr lang="en-US" b="1" dirty="0">
                <a:latin typeface="+mn-lt"/>
                <a:cs typeface="Arial" charset="0"/>
              </a:rPr>
              <a:t>Gospel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D33598-942C-415C-A27E-90949BBD0EB1}"/>
              </a:ext>
            </a:extLst>
          </p:cNvPr>
          <p:cNvSpPr txBox="1"/>
          <p:nvPr/>
        </p:nvSpPr>
        <p:spPr bwMode="auto">
          <a:xfrm>
            <a:off x="6101506" y="4200406"/>
            <a:ext cx="22985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latin typeface="+mn-lt"/>
                <a:cs typeface="Arial" charset="0"/>
              </a:rPr>
              <a:t>Theological Proof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2977FAB-FD17-4C85-88D8-29EF7FBCBF78}"/>
              </a:ext>
            </a:extLst>
          </p:cNvPr>
          <p:cNvSpPr txBox="1"/>
          <p:nvPr/>
        </p:nvSpPr>
        <p:spPr bwMode="auto">
          <a:xfrm>
            <a:off x="-18448" y="4188500"/>
            <a:ext cx="22985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latin typeface="+mn-lt"/>
                <a:cs typeface="Arial" charset="0"/>
              </a:rPr>
              <a:t>Existential Proof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91B9B2E-22F4-4BD6-BA98-E59047E29B8E}"/>
              </a:ext>
            </a:extLst>
          </p:cNvPr>
          <p:cNvGrpSpPr/>
          <p:nvPr/>
        </p:nvGrpSpPr>
        <p:grpSpPr>
          <a:xfrm>
            <a:off x="8723168" y="4030994"/>
            <a:ext cx="3358855" cy="2537530"/>
            <a:chOff x="8723168" y="4030994"/>
            <a:chExt cx="3358855" cy="2537530"/>
          </a:xfrm>
        </p:grpSpPr>
        <p:sp>
          <p:nvSpPr>
            <p:cNvPr id="8" name="Oval 57">
              <a:extLst>
                <a:ext uri="{FF2B5EF4-FFF2-40B4-BE49-F238E27FC236}">
                  <a16:creationId xmlns:a16="http://schemas.microsoft.com/office/drawing/2014/main" id="{E91E930F-18B0-44A9-A1AD-4D4766DDD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66890" y="4030994"/>
              <a:ext cx="2515133" cy="253753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B85BCFF-060D-4931-AA8E-4495DF71AAF7}"/>
                </a:ext>
              </a:extLst>
            </p:cNvPr>
            <p:cNvSpPr txBox="1"/>
            <p:nvPr/>
          </p:nvSpPr>
          <p:spPr bwMode="auto">
            <a:xfrm>
              <a:off x="10153073" y="4152122"/>
              <a:ext cx="1460563" cy="7630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Existential </a:t>
              </a:r>
            </a:p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Proof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DD312B6-8B4E-4E7D-9B66-595782AFAC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79237" y="4940550"/>
              <a:ext cx="21234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0615D51-C408-4590-914E-A349FC399339}"/>
                </a:ext>
              </a:extLst>
            </p:cNvPr>
            <p:cNvSpPr txBox="1"/>
            <p:nvPr/>
          </p:nvSpPr>
          <p:spPr bwMode="auto">
            <a:xfrm>
              <a:off x="9979452" y="4962030"/>
              <a:ext cx="1807805" cy="7630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Philosophical </a:t>
              </a:r>
            </a:p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Proof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7328F60-0A3C-4F6D-B2B4-C0DAB9FA99CA}"/>
                </a:ext>
              </a:extLst>
            </p:cNvPr>
            <p:cNvSpPr txBox="1"/>
            <p:nvPr/>
          </p:nvSpPr>
          <p:spPr bwMode="auto">
            <a:xfrm>
              <a:off x="10090384" y="5702743"/>
              <a:ext cx="1585940" cy="7630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Theological </a:t>
              </a:r>
            </a:p>
            <a:p>
              <a:pPr algn="ctr">
                <a:defRPr/>
              </a:pPr>
              <a:r>
                <a:rPr lang="en-US" sz="2400" b="1" dirty="0">
                  <a:latin typeface="+mn-lt"/>
                  <a:cs typeface="Arial" charset="0"/>
                </a:rPr>
                <a:t>Proof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581D186-04F2-494B-9891-7D18A8AC04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79237" y="5710175"/>
              <a:ext cx="21234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D502147-DC1F-44C1-A20B-8DC75B170CCF}"/>
                </a:ext>
              </a:extLst>
            </p:cNvPr>
            <p:cNvSpPr/>
            <p:nvPr/>
          </p:nvSpPr>
          <p:spPr>
            <a:xfrm>
              <a:off x="8732962" y="5179992"/>
              <a:ext cx="778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cs typeface="Arial" charset="0"/>
                </a:rPr>
                <a:t>Tier-2</a:t>
              </a:r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D2A4151-F491-4AFD-8CF3-4D52EC957629}"/>
                </a:ext>
              </a:extLst>
            </p:cNvPr>
            <p:cNvSpPr/>
            <p:nvPr/>
          </p:nvSpPr>
          <p:spPr>
            <a:xfrm>
              <a:off x="8732962" y="4343400"/>
              <a:ext cx="778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cs typeface="Arial" charset="0"/>
                </a:rPr>
                <a:t>Tier-1</a:t>
              </a:r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4CC2F9B-E462-4E10-857A-620A791564ED}"/>
                </a:ext>
              </a:extLst>
            </p:cNvPr>
            <p:cNvSpPr/>
            <p:nvPr/>
          </p:nvSpPr>
          <p:spPr>
            <a:xfrm>
              <a:off x="8723168" y="6107668"/>
              <a:ext cx="778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cs typeface="Arial" charset="0"/>
                </a:rPr>
                <a:t>Tier-3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6959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" grpId="0"/>
      <p:bldP spid="37" grpId="0" animBg="1"/>
      <p:bldP spid="38" grpId="0" animBg="1"/>
      <p:bldP spid="39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9</a:t>
            </a:fld>
            <a:endParaRPr lang="en-US" dirty="0"/>
          </a:p>
        </p:txBody>
      </p:sp>
      <p:pic>
        <p:nvPicPr>
          <p:cNvPr id="5" name="Picture 5" descr="C:\Documents and Settings\David\My Documents\istock 1\universe.jpg">
            <a:extLst>
              <a:ext uri="{FF2B5EF4-FFF2-40B4-BE49-F238E27FC236}">
                <a16:creationId xmlns:a16="http://schemas.microsoft.com/office/drawing/2014/main" id="{ED678735-8DFF-4AB6-BCFB-1398397567D2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225" y="1752600"/>
            <a:ext cx="2133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12">
            <a:extLst>
              <a:ext uri="{FF2B5EF4-FFF2-40B4-BE49-F238E27FC236}">
                <a16:creationId xmlns:a16="http://schemas.microsoft.com/office/drawing/2014/main" id="{3D7D3AA7-E628-4A59-AC58-3ECCA43E7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825" y="2214563"/>
            <a:ext cx="76200" cy="76200"/>
          </a:xfrm>
          <a:prstGeom prst="ellipse">
            <a:avLst/>
          </a:prstGeom>
          <a:solidFill>
            <a:srgbClr val="FFFF66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7" name="AutoShape 36">
            <a:extLst>
              <a:ext uri="{FF2B5EF4-FFF2-40B4-BE49-F238E27FC236}">
                <a16:creationId xmlns:a16="http://schemas.microsoft.com/office/drawing/2014/main" id="{28D1DD33-2CD1-44D2-AD5C-707340283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9488" y="2286000"/>
            <a:ext cx="304800" cy="304800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Text Box 45">
            <a:extLst>
              <a:ext uri="{FF2B5EF4-FFF2-40B4-BE49-F238E27FC236}">
                <a16:creationId xmlns:a16="http://schemas.microsoft.com/office/drawing/2014/main" id="{6EB7D89B-2CFE-4841-AB25-1027078EB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0425" y="2968625"/>
            <a:ext cx="1585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chemeClr val="bg1"/>
                </a:solidFill>
                <a:latin typeface="+mn-lt"/>
                <a:cs typeface="Arial" charset="0"/>
              </a:rPr>
              <a:t>creatio ex materia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4E0E1-F503-48C3-BA18-60C90D4CCD03}"/>
              </a:ext>
            </a:extLst>
          </p:cNvPr>
          <p:cNvSpPr txBox="1"/>
          <p:nvPr/>
        </p:nvSpPr>
        <p:spPr>
          <a:xfrm>
            <a:off x="8486775" y="1757363"/>
            <a:ext cx="15271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RESTORATION</a:t>
            </a:r>
          </a:p>
        </p:txBody>
      </p:sp>
      <p:pic>
        <p:nvPicPr>
          <p:cNvPr id="11" name="Picture 5" descr="C:\Documents and Settings\David\My Documents\istock 1\universe.jpg">
            <a:extLst>
              <a:ext uri="{FF2B5EF4-FFF2-40B4-BE49-F238E27FC236}">
                <a16:creationId xmlns:a16="http://schemas.microsoft.com/office/drawing/2014/main" id="{07C930DC-5A63-4538-B4CE-FEED58DC78B9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0"/>
            <a:ext cx="2133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0">
            <a:extLst>
              <a:ext uri="{FF2B5EF4-FFF2-40B4-BE49-F238E27FC236}">
                <a16:creationId xmlns:a16="http://schemas.microsoft.com/office/drawing/2014/main" id="{C8C5A360-F251-4F7C-AF15-4D02164B4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514600"/>
            <a:ext cx="76200" cy="76200"/>
          </a:xfrm>
          <a:prstGeom prst="ellipse">
            <a:avLst/>
          </a:prstGeom>
          <a:solidFill>
            <a:srgbClr val="FFFF66"/>
          </a:solidFill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3" name="Text Box 45">
            <a:extLst>
              <a:ext uri="{FF2B5EF4-FFF2-40B4-BE49-F238E27FC236}">
                <a16:creationId xmlns:a16="http://schemas.microsoft.com/office/drawing/2014/main" id="{9BD5EFAD-A41D-4D52-80E3-B9B0A756D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3044825"/>
            <a:ext cx="1412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chemeClr val="bg1"/>
                </a:solidFill>
                <a:latin typeface="+mn-lt"/>
                <a:cs typeface="Arial" charset="0"/>
              </a:rPr>
              <a:t>creatio ex nihilo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6DBEE-E47A-42AE-8DFB-80BFCDFED2EB}"/>
              </a:ext>
            </a:extLst>
          </p:cNvPr>
          <p:cNvSpPr txBox="1"/>
          <p:nvPr/>
        </p:nvSpPr>
        <p:spPr>
          <a:xfrm>
            <a:off x="2527300" y="1763713"/>
            <a:ext cx="11684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APOSTASY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F4C54521-D76E-4028-9B0E-5167F7D84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422" y="4648200"/>
            <a:ext cx="61065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GOD THE GREAT LAW ABIDER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DD51DDA4-FFEE-4F3A-A013-81F38D6B9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6085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GOD THE GREAT LAW MAKER</a:t>
            </a:r>
          </a:p>
        </p:txBody>
      </p:sp>
      <p:grpSp>
        <p:nvGrpSpPr>
          <p:cNvPr id="17" name="Group 4">
            <a:extLst>
              <a:ext uri="{FF2B5EF4-FFF2-40B4-BE49-F238E27FC236}">
                <a16:creationId xmlns:a16="http://schemas.microsoft.com/office/drawing/2014/main" id="{3FF6DB92-B32F-47D1-B9B3-E997BD9A953A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1258887"/>
            <a:ext cx="3505200" cy="2740025"/>
            <a:chOff x="336" y="144"/>
            <a:chExt cx="2208" cy="1726"/>
          </a:xfrm>
        </p:grpSpPr>
        <p:sp>
          <p:nvSpPr>
            <p:cNvPr id="18" name="Text Box 5">
              <a:extLst>
                <a:ext uri="{FF2B5EF4-FFF2-40B4-BE49-F238E27FC236}">
                  <a16:creationId xmlns:a16="http://schemas.microsoft.com/office/drawing/2014/main" id="{E4B1AB43-6E39-48D4-8268-A8134DE7DC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" y="1678"/>
              <a:ext cx="15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  <a:cs typeface="Arial" charset="0"/>
                </a:rPr>
                <a:t>Christian, Judaic, Islamic</a:t>
              </a:r>
            </a:p>
          </p:txBody>
        </p:sp>
        <p:sp>
          <p:nvSpPr>
            <p:cNvPr id="19" name="Text Box 6">
              <a:extLst>
                <a:ext uri="{FF2B5EF4-FFF2-40B4-BE49-F238E27FC236}">
                  <a16:creationId xmlns:a16="http://schemas.microsoft.com/office/drawing/2014/main" id="{00B190FE-C1B4-4306-9B36-7F9FE4AA9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" y="1511"/>
              <a:ext cx="17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FF0000"/>
                  </a:solidFill>
                  <a:latin typeface="+mn-lt"/>
                  <a:cs typeface="Arial" charset="0"/>
                </a:rPr>
                <a:t>ABSOLUTISM OF GOD </a:t>
              </a:r>
              <a:endParaRPr lang="en-US" b="1" i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20" name="Group 7">
              <a:extLst>
                <a:ext uri="{FF2B5EF4-FFF2-40B4-BE49-F238E27FC236}">
                  <a16:creationId xmlns:a16="http://schemas.microsoft.com/office/drawing/2014/main" id="{60477922-30B1-4A94-B422-B4A8CD0E23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44"/>
              <a:ext cx="2208" cy="1344"/>
              <a:chOff x="336" y="144"/>
              <a:chExt cx="2208" cy="1344"/>
            </a:xfrm>
          </p:grpSpPr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BC72B5AE-C304-49EA-B11E-F631A0578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432"/>
                <a:ext cx="1344" cy="105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22" name="Text Box 9">
                <a:extLst>
                  <a:ext uri="{FF2B5EF4-FFF2-40B4-BE49-F238E27FC236}">
                    <a16:creationId xmlns:a16="http://schemas.microsoft.com/office/drawing/2014/main" id="{F33BFF10-FB5F-4E07-B725-60B7B3C9BB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144"/>
                <a:ext cx="2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FF0000"/>
                    </a:solidFill>
                    <a:latin typeface="+mn-lt"/>
                    <a:cs typeface="Arial" charset="0"/>
                  </a:rPr>
                  <a:t>GOD OUTSIDE THE BOX</a:t>
                </a:r>
              </a:p>
            </p:txBody>
          </p:sp>
        </p:grpSp>
      </p:grpSp>
      <p:grpSp>
        <p:nvGrpSpPr>
          <p:cNvPr id="23" name="Group 12">
            <a:extLst>
              <a:ext uri="{FF2B5EF4-FFF2-40B4-BE49-F238E27FC236}">
                <a16:creationId xmlns:a16="http://schemas.microsoft.com/office/drawing/2014/main" id="{3C04CA52-CD55-4D96-98A8-E1FA8A3F3B2F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1233488"/>
            <a:ext cx="3657600" cy="2732088"/>
            <a:chOff x="3209" y="777"/>
            <a:chExt cx="2304" cy="1721"/>
          </a:xfrm>
        </p:grpSpPr>
        <p:sp>
          <p:nvSpPr>
            <p:cNvPr id="24" name="Text Box 13">
              <a:extLst>
                <a:ext uri="{FF2B5EF4-FFF2-40B4-BE49-F238E27FC236}">
                  <a16:creationId xmlns:a16="http://schemas.microsoft.com/office/drawing/2014/main" id="{AC2C75D7-4057-4E03-A3F0-A211734F24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" y="777"/>
              <a:ext cx="1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00FF00"/>
                  </a:solidFill>
                  <a:latin typeface="+mn-lt"/>
                  <a:cs typeface="Arial" charset="0"/>
                </a:rPr>
                <a:t>GOD INSIDE THE BOX</a:t>
              </a:r>
            </a:p>
          </p:txBody>
        </p:sp>
        <p:sp>
          <p:nvSpPr>
            <p:cNvPr id="25" name="Text Box 14">
              <a:extLst>
                <a:ext uri="{FF2B5EF4-FFF2-40B4-BE49-F238E27FC236}">
                  <a16:creationId xmlns:a16="http://schemas.microsoft.com/office/drawing/2014/main" id="{ACB7B284-E4B1-4190-8422-FD0DA1D9C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7" y="2304"/>
              <a:ext cx="186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FF00"/>
                  </a:solidFill>
                  <a:latin typeface="+mn-lt"/>
                  <a:cs typeface="Arial" charset="0"/>
                </a:rPr>
                <a:t>Eternalism: Latter-day Saint Theology</a:t>
              </a:r>
            </a:p>
          </p:txBody>
        </p:sp>
        <p:sp>
          <p:nvSpPr>
            <p:cNvPr id="26" name="Text Box 15">
              <a:extLst>
                <a:ext uri="{FF2B5EF4-FFF2-40B4-BE49-F238E27FC236}">
                  <a16:creationId xmlns:a16="http://schemas.microsoft.com/office/drawing/2014/main" id="{39D2DD14-8412-4D62-944A-69618EA45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9" y="2121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00FF00"/>
                  </a:solidFill>
                  <a:latin typeface="+mn-lt"/>
                  <a:cs typeface="Arial" charset="0"/>
                </a:rPr>
                <a:t>ABSOLUTISM OF REALITY</a:t>
              </a:r>
            </a:p>
          </p:txBody>
        </p:sp>
        <p:sp>
          <p:nvSpPr>
            <p:cNvPr id="27" name="Rectangle 17">
              <a:extLst>
                <a:ext uri="{FF2B5EF4-FFF2-40B4-BE49-F238E27FC236}">
                  <a16:creationId xmlns:a16="http://schemas.microsoft.com/office/drawing/2014/main" id="{D238C724-860C-43A8-A10B-171E0014B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1056"/>
              <a:ext cx="1344" cy="1056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sp>
        <p:nvSpPr>
          <p:cNvPr id="28" name="Text Box 21">
            <a:extLst>
              <a:ext uri="{FF2B5EF4-FFF2-40B4-BE49-F238E27FC236}">
                <a16:creationId xmlns:a16="http://schemas.microsoft.com/office/drawing/2014/main" id="{1526B66A-E219-4C62-8627-B88ADA547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10156"/>
            <a:ext cx="6095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GREAT AND POWERFUL OZ</a:t>
            </a:r>
          </a:p>
        </p:txBody>
      </p:sp>
      <p:sp>
        <p:nvSpPr>
          <p:cNvPr id="29" name="Text Box 22">
            <a:extLst>
              <a:ext uri="{FF2B5EF4-FFF2-40B4-BE49-F238E27FC236}">
                <a16:creationId xmlns:a16="http://schemas.microsoft.com/office/drawing/2014/main" id="{D39FFDEA-2A84-4895-A5A9-0681743E4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649" y="5175736"/>
            <a:ext cx="60843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ALMIGHTY LION KING</a:t>
            </a:r>
          </a:p>
        </p:txBody>
      </p:sp>
      <p:sp>
        <p:nvSpPr>
          <p:cNvPr id="30" name="Text Box 23">
            <a:extLst>
              <a:ext uri="{FF2B5EF4-FFF2-40B4-BE49-F238E27FC236}">
                <a16:creationId xmlns:a16="http://schemas.microsoft.com/office/drawing/2014/main" id="{02EAEAA9-CBB8-42BE-8D09-55D16BF34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576" y="5715148"/>
            <a:ext cx="6085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FF00"/>
                </a:solidFill>
                <a:latin typeface="+mn-lt"/>
                <a:cs typeface="Arial" charset="0"/>
              </a:rPr>
              <a:t>CONFORMITY WITH ETERNAL LAWS</a:t>
            </a:r>
          </a:p>
        </p:txBody>
      </p:sp>
      <p:sp>
        <p:nvSpPr>
          <p:cNvPr id="31" name="Text Box 24">
            <a:extLst>
              <a:ext uri="{FF2B5EF4-FFF2-40B4-BE49-F238E27FC236}">
                <a16:creationId xmlns:a16="http://schemas.microsoft.com/office/drawing/2014/main" id="{828086F9-0E59-485E-B255-A0602D22A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55" y="5718324"/>
            <a:ext cx="6085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CONFORMITY WITH GOD’S WILL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B8139236-744F-431A-890A-96CDAEB96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06126"/>
            <a:ext cx="3062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  <a:cs typeface="Arial" charset="0"/>
              </a:rPr>
              <a:t>PRIMACY OF CONSCIOUSNESS</a:t>
            </a:r>
          </a:p>
        </p:txBody>
      </p:sp>
      <p:sp>
        <p:nvSpPr>
          <p:cNvPr id="33" name="Text Box 26">
            <a:extLst>
              <a:ext uri="{FF2B5EF4-FFF2-40B4-BE49-F238E27FC236}">
                <a16:creationId xmlns:a16="http://schemas.microsoft.com/office/drawing/2014/main" id="{225325C9-D37E-4567-AACA-C2174E5A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0519" y="3979109"/>
            <a:ext cx="2465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PRIMACY OF EXISTENCE</a:t>
            </a:r>
          </a:p>
        </p:txBody>
      </p:sp>
      <p:sp>
        <p:nvSpPr>
          <p:cNvPr id="34" name="Line 20">
            <a:extLst>
              <a:ext uri="{FF2B5EF4-FFF2-40B4-BE49-F238E27FC236}">
                <a16:creationId xmlns:a16="http://schemas.microsoft.com/office/drawing/2014/main" id="{5BCE178C-89EF-49F3-87F6-60EE6ECB26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5423" y="1233488"/>
            <a:ext cx="22226" cy="5472112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Arial" charset="0"/>
            </a:endParaRPr>
          </a:p>
        </p:txBody>
      </p:sp>
      <p:sp>
        <p:nvSpPr>
          <p:cNvPr id="38" name="AutoShape 9">
            <a:extLst>
              <a:ext uri="{FF2B5EF4-FFF2-40B4-BE49-F238E27FC236}">
                <a16:creationId xmlns:a16="http://schemas.microsoft.com/office/drawing/2014/main" id="{57B3DA2D-1BDD-442C-A6AB-CE0C9D1F3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304800" cy="304800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5E0D1F25-2380-410D-A993-7AD33FA25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dirty="0">
                <a:solidFill>
                  <a:srgbClr val="00FF00"/>
                </a:solidFill>
                <a:latin typeface="+mn-lt"/>
                <a:cs typeface="Arial" charset="0"/>
              </a:rPr>
              <a:t>E</a:t>
            </a:r>
            <a:r>
              <a:rPr lang="en-US" sz="5400" dirty="0">
                <a:solidFill>
                  <a:srgbClr val="00FF00"/>
                </a:solidFill>
                <a:latin typeface="+mn-lt"/>
                <a:cs typeface="Arial" charset="0"/>
              </a:rPr>
              <a:t>ternalism’s Framework</a:t>
            </a:r>
          </a:p>
        </p:txBody>
      </p:sp>
    </p:spTree>
    <p:extLst>
      <p:ext uri="{BB962C8B-B14F-4D97-AF65-F5344CB8AC3E}">
        <p14:creationId xmlns:p14="http://schemas.microsoft.com/office/powerpoint/2010/main" val="66721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15543</TotalTime>
  <Words>1298</Words>
  <Application>Microsoft Office PowerPoint</Application>
  <PresentationFormat>Widescreen</PresentationFormat>
  <Paragraphs>237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Bradley Hand ITC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1202</cp:revision>
  <dcterms:created xsi:type="dcterms:W3CDTF">2010-04-18T05:26:50Z</dcterms:created>
  <dcterms:modified xsi:type="dcterms:W3CDTF">2022-12-28T00:17:19Z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MSIP_Label_03ef5274-90b8-4b3f-8a76-b4c36a43e904_Enabled">
    <vt:lpwstr>True</vt:lpwstr>
  </property>
  <property fmtid="{D5CDD505-2E9C-101B-9397-08002B2CF9AE}" pid="10" name="MSIP_Label_03ef5274-90b8-4b3f-8a76-b4c36a43e904_SiteId">
    <vt:lpwstr>61e6eeb3-5fd7-4aaa-ae3c-61e8deb09b79</vt:lpwstr>
  </property>
  <property fmtid="{D5CDD505-2E9C-101B-9397-08002B2CF9AE}" pid="11" name="MSIP_Label_03ef5274-90b8-4b3f-8a76-b4c36a43e904_Owner">
    <vt:lpwstr>deaton@ldschurch.org</vt:lpwstr>
  </property>
  <property fmtid="{D5CDD505-2E9C-101B-9397-08002B2CF9AE}" pid="12" name="MSIP_Label_03ef5274-90b8-4b3f-8a76-b4c36a43e904_SetDate">
    <vt:lpwstr>2018-09-29T15:01:30.2848605Z</vt:lpwstr>
  </property>
  <property fmtid="{D5CDD505-2E9C-101B-9397-08002B2CF9AE}" pid="13" name="MSIP_Label_03ef5274-90b8-4b3f-8a76-b4c36a43e904_Name">
    <vt:lpwstr>Not Encrypted</vt:lpwstr>
  </property>
  <property fmtid="{D5CDD505-2E9C-101B-9397-08002B2CF9AE}" pid="14" name="MSIP_Label_03ef5274-90b8-4b3f-8a76-b4c36a43e904_Application">
    <vt:lpwstr>Microsoft Azure Information Protection</vt:lpwstr>
  </property>
  <property fmtid="{D5CDD505-2E9C-101B-9397-08002B2CF9AE}" pid="15" name="MSIP_Label_03ef5274-90b8-4b3f-8a76-b4c36a43e904_Parent">
    <vt:lpwstr>bdc3d3d8-6bdc-485e-b6f2-a0ac58658b4a</vt:lpwstr>
  </property>
  <property fmtid="{D5CDD505-2E9C-101B-9397-08002B2CF9AE}" pid="16" name="MSIP_Label_03ef5274-90b8-4b3f-8a76-b4c36a43e904_Extended_MSFT_Method">
    <vt:lpwstr>Automatic</vt:lpwstr>
  </property>
  <property fmtid="{D5CDD505-2E9C-101B-9397-08002B2CF9AE}" pid="17" name="Classification">
    <vt:lpwstr>Internal Use Not Encrypted</vt:lpwstr>
  </property>
</Properties>
</file>