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899" r:id="rId2"/>
    <p:sldId id="924" r:id="rId3"/>
    <p:sldId id="931" r:id="rId4"/>
    <p:sldId id="930" r:id="rId5"/>
    <p:sldId id="929" r:id="rId6"/>
    <p:sldId id="932" r:id="rId7"/>
    <p:sldId id="936" r:id="rId8"/>
    <p:sldId id="938" r:id="rId9"/>
    <p:sldId id="939" r:id="rId10"/>
    <p:sldId id="933" r:id="rId11"/>
    <p:sldId id="267" r:id="rId1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234600"/>
    <a:srgbClr val="336600"/>
    <a:srgbClr val="FFFFCC"/>
    <a:srgbClr val="2A5400"/>
    <a:srgbClr val="CCFF99"/>
    <a:srgbClr val="FDEADA"/>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85" autoAdjust="0"/>
    <p:restoredTop sz="94488" autoAdjust="0"/>
  </p:normalViewPr>
  <p:slideViewPr>
    <p:cSldViewPr>
      <p:cViewPr varScale="1">
        <p:scale>
          <a:sx n="117" d="100"/>
          <a:sy n="117" d="100"/>
        </p:scale>
        <p:origin x="102" y="108"/>
      </p:cViewPr>
      <p:guideLst>
        <p:guide orient="horz" pos="2160"/>
        <p:guide pos="3840"/>
      </p:guideLst>
    </p:cSldViewPr>
  </p:slideViewPr>
  <p:notesTextViewPr>
    <p:cViewPr>
      <p:scale>
        <a:sx n="3" d="2"/>
        <a:sy n="3" d="2"/>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CE193122-784B-4DEB-A735-954D81725D9C}" type="datetime1">
              <a:rPr lang="en-US" altLang="en-US"/>
              <a:pPr>
                <a:defRPr/>
              </a:pPr>
              <a:t>2022-12-27</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n-US"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6DB9990-9BDA-4346-A715-8323DEBBD8E7}" type="slidenum">
              <a:rPr lang="en-US" altLang="en-US"/>
              <a:pPr>
                <a:defRPr/>
              </a:pPr>
              <a:t>‹#›</a:t>
            </a:fld>
            <a:endParaRPr lang="en-US" altLang="en-US"/>
          </a:p>
        </p:txBody>
      </p:sp>
    </p:spTree>
    <p:extLst>
      <p:ext uri="{BB962C8B-B14F-4D97-AF65-F5344CB8AC3E}">
        <p14:creationId xmlns:p14="http://schemas.microsoft.com/office/powerpoint/2010/main" val="14946144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2</a:t>
            </a:fld>
            <a:endParaRPr lang="en-US" altLang="en-US"/>
          </a:p>
        </p:txBody>
      </p:sp>
    </p:spTree>
    <p:extLst>
      <p:ext uri="{BB962C8B-B14F-4D97-AF65-F5344CB8AC3E}">
        <p14:creationId xmlns:p14="http://schemas.microsoft.com/office/powerpoint/2010/main" val="4002213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3</a:t>
            </a:fld>
            <a:endParaRPr lang="en-US" altLang="en-US"/>
          </a:p>
        </p:txBody>
      </p:sp>
    </p:spTree>
    <p:extLst>
      <p:ext uri="{BB962C8B-B14F-4D97-AF65-F5344CB8AC3E}">
        <p14:creationId xmlns:p14="http://schemas.microsoft.com/office/powerpoint/2010/main" val="1179227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5</a:t>
            </a:fld>
            <a:endParaRPr lang="en-US" altLang="en-US"/>
          </a:p>
        </p:txBody>
      </p:sp>
    </p:spTree>
    <p:extLst>
      <p:ext uri="{BB962C8B-B14F-4D97-AF65-F5344CB8AC3E}">
        <p14:creationId xmlns:p14="http://schemas.microsoft.com/office/powerpoint/2010/main" val="3370085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6DB9990-9BDA-4346-A715-8323DEBBD8E7}" type="slidenum">
              <a:rPr lang="en-US" altLang="en-US" smtClean="0"/>
              <a:pPr>
                <a:defRPr/>
              </a:pPr>
              <a:t>10</a:t>
            </a:fld>
            <a:endParaRPr lang="en-US" altLang="en-US"/>
          </a:p>
        </p:txBody>
      </p:sp>
    </p:spTree>
    <p:extLst>
      <p:ext uri="{BB962C8B-B14F-4D97-AF65-F5344CB8AC3E}">
        <p14:creationId xmlns:p14="http://schemas.microsoft.com/office/powerpoint/2010/main" val="2457180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11684000" y="6689725"/>
            <a:ext cx="508000" cy="168275"/>
          </a:xfrm>
        </p:spPr>
        <p:txBody>
          <a:bodyPr/>
          <a:lstStyle>
            <a:lvl1pPr>
              <a:defRPr/>
            </a:lvl1pPr>
          </a:lstStyle>
          <a:p>
            <a:pPr>
              <a:defRPr/>
            </a:pPr>
            <a:fld id="{48BED0CB-436A-4EC6-BFC4-524BF37076BE}" type="slidenum">
              <a:rPr lang="en-US" altLang="en-US"/>
              <a:pPr>
                <a:defRPr/>
              </a:pPr>
              <a:t>‹#›</a:t>
            </a:fld>
            <a:endParaRPr lang="en-US" altLang="en-US"/>
          </a:p>
        </p:txBody>
      </p:sp>
      <p:sp>
        <p:nvSpPr>
          <p:cNvPr id="5" name="Footer Placeholder 1">
            <a:extLst>
              <a:ext uri="{FF2B5EF4-FFF2-40B4-BE49-F238E27FC236}">
                <a16:creationId xmlns:a16="http://schemas.microsoft.com/office/drawing/2014/main" id="{7714C901-FB5E-474A-B72C-ECB1E8B52735}"/>
              </a:ext>
            </a:extLst>
          </p:cNvPr>
          <p:cNvSpPr>
            <a:spLocks noGrp="1"/>
          </p:cNvSpPr>
          <p:nvPr>
            <p:ph type="ftr" sz="quarter" idx="11"/>
          </p:nvPr>
        </p:nvSpPr>
        <p:spPr>
          <a:xfrm>
            <a:off x="0" y="6629400"/>
            <a:ext cx="1828800" cy="228599"/>
          </a:xfrm>
        </p:spPr>
        <p:txBody>
          <a:bodyPr/>
          <a:lstStyle/>
          <a:p>
            <a:pPr>
              <a:defRPr/>
            </a:pPr>
            <a:r>
              <a:rPr lang="en-US" dirty="0"/>
              <a:t>©ChristianEternalism.com</a:t>
            </a:r>
          </a:p>
        </p:txBody>
      </p:sp>
      <p:sp>
        <p:nvSpPr>
          <p:cNvPr id="6" name="Footer Placeholder 1">
            <a:extLst>
              <a:ext uri="{FF2B5EF4-FFF2-40B4-BE49-F238E27FC236}">
                <a16:creationId xmlns:a16="http://schemas.microsoft.com/office/drawing/2014/main" id="{EB042985-C290-4156-AE63-82A15DE49170}"/>
              </a:ext>
            </a:extLst>
          </p:cNvPr>
          <p:cNvSpPr txBox="1">
            <a:spLocks/>
          </p:cNvSpPr>
          <p:nvPr userDrawn="1"/>
        </p:nvSpPr>
        <p:spPr>
          <a:xfrm>
            <a:off x="5993" y="0"/>
            <a:ext cx="1060807" cy="228599"/>
          </a:xfrm>
          <a:prstGeom prst="rect">
            <a:avLst/>
          </a:prstGeom>
        </p:spPr>
        <p:txBody>
          <a:bodyPr vert="horz" lIns="91440" tIns="45720" rIns="91440" bIns="45720" rtlCol="0" anchor="ctr"/>
          <a:lstStyle>
            <a:defPPr>
              <a:defRPr lang="en-US"/>
            </a:defPPr>
            <a:lvl1pPr algn="ct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dirty="0"/>
              <a:t>Epistemology</a:t>
            </a:r>
          </a:p>
        </p:txBody>
      </p:sp>
    </p:spTree>
    <p:extLst>
      <p:ext uri="{BB962C8B-B14F-4D97-AF65-F5344CB8AC3E}">
        <p14:creationId xmlns:p14="http://schemas.microsoft.com/office/powerpoint/2010/main" val="282854206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21A002C1-D494-4F2F-AB01-B0CA7DD6EE82}" type="datetime1">
              <a:rPr lang="en-US" altLang="en-US" smtClean="0"/>
              <a:t>2022-12-27</a:t>
            </a:fld>
            <a:endParaRPr lang="en-US"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defRPr>
            </a:lvl1pPr>
          </a:lstStyle>
          <a:p>
            <a:pPr>
              <a:defRPr/>
            </a:pPr>
            <a:r>
              <a:rPr lang="en-US" altLang="en-US"/>
              <a:t>©LDSEternalism.com</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A11B09A-2F24-4C7E-B406-E00EFFE4891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5" r:id="rId1"/>
  </p:sldLayoutIdLst>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p:txBody>
          <a:bodyPr/>
          <a:lstStyle/>
          <a:p>
            <a:pPr>
              <a:defRPr/>
            </a:pPr>
            <a:fld id="{53429DF0-9955-4B60-96E2-2201DF02E17C}" type="slidenum">
              <a:rPr lang="en-US" altLang="en-US" smtClean="0"/>
              <a:pPr>
                <a:defRPr/>
              </a:pPr>
              <a:t>1</a:t>
            </a:fld>
            <a:endParaRPr lang="en-US" altLang="en-US" dirty="0"/>
          </a:p>
        </p:txBody>
      </p:sp>
      <p:pic>
        <p:nvPicPr>
          <p:cNvPr id="4" name="Picture 3">
            <a:extLst>
              <a:ext uri="{FF2B5EF4-FFF2-40B4-BE49-F238E27FC236}">
                <a16:creationId xmlns:a16="http://schemas.microsoft.com/office/drawing/2014/main" id="{CA13C4A4-E30D-4B77-9D81-CB4B09819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9" y="1441700"/>
            <a:ext cx="4909114" cy="4909114"/>
          </a:xfrm>
          <a:prstGeom prst="rect">
            <a:avLst/>
          </a:prstGeom>
        </p:spPr>
      </p:pic>
      <p:sp>
        <p:nvSpPr>
          <p:cNvPr id="6" name="Rectangle 5">
            <a:extLst>
              <a:ext uri="{FF2B5EF4-FFF2-40B4-BE49-F238E27FC236}">
                <a16:creationId xmlns:a16="http://schemas.microsoft.com/office/drawing/2014/main" id="{5946F93A-327B-4E2B-9B2E-60545C0B9529}"/>
              </a:ext>
            </a:extLst>
          </p:cNvPr>
          <p:cNvSpPr/>
          <p:nvPr/>
        </p:nvSpPr>
        <p:spPr>
          <a:xfrm>
            <a:off x="1560234" y="3203759"/>
            <a:ext cx="1338828" cy="1384995"/>
          </a:xfrm>
          <a:prstGeom prst="rect">
            <a:avLst/>
          </a:prstGeom>
        </p:spPr>
        <p:txBody>
          <a:bodyPr wrap="none">
            <a:spAutoFit/>
          </a:bodyPr>
          <a:lstStyle/>
          <a:p>
            <a:pPr algn="ctr"/>
            <a:r>
              <a:rPr lang="en-US" sz="2800" dirty="0">
                <a:solidFill>
                  <a:schemeClr val="bg1"/>
                </a:solidFill>
                <a:cs typeface="Arial" panose="020B0604020202020204" pitchFamily="34" charset="0"/>
              </a:rPr>
              <a:t>Abide </a:t>
            </a:r>
          </a:p>
          <a:p>
            <a:pPr algn="ctr"/>
            <a:r>
              <a:rPr lang="en-US" sz="2800" dirty="0">
                <a:solidFill>
                  <a:schemeClr val="bg1"/>
                </a:solidFill>
                <a:cs typeface="Arial" panose="020B0604020202020204" pitchFamily="34" charset="0"/>
              </a:rPr>
              <a:t>and </a:t>
            </a:r>
          </a:p>
          <a:p>
            <a:pPr algn="ctr"/>
            <a:r>
              <a:rPr lang="en-US" sz="2800" dirty="0">
                <a:solidFill>
                  <a:schemeClr val="bg1"/>
                </a:solidFill>
                <a:cs typeface="Arial" panose="020B0604020202020204" pitchFamily="34" charset="0"/>
              </a:rPr>
              <a:t>Abound</a:t>
            </a:r>
          </a:p>
        </p:txBody>
      </p:sp>
      <p:sp>
        <p:nvSpPr>
          <p:cNvPr id="7" name="Rectangle 6">
            <a:extLst>
              <a:ext uri="{FF2B5EF4-FFF2-40B4-BE49-F238E27FC236}">
                <a16:creationId xmlns:a16="http://schemas.microsoft.com/office/drawing/2014/main" id="{ABB93D74-9891-4AC0-92BF-50893BA294B5}"/>
              </a:ext>
            </a:extLst>
          </p:cNvPr>
          <p:cNvSpPr/>
          <p:nvPr/>
        </p:nvSpPr>
        <p:spPr>
          <a:xfrm>
            <a:off x="0" y="15502"/>
            <a:ext cx="12192000" cy="830997"/>
          </a:xfrm>
          <a:prstGeom prst="rect">
            <a:avLst/>
          </a:prstGeom>
        </p:spPr>
        <p:txBody>
          <a:bodyPr wrap="square">
            <a:spAutoFit/>
          </a:bodyPr>
          <a:lstStyle/>
          <a:p>
            <a:pPr algn="ctr"/>
            <a:r>
              <a:rPr lang="en-US" sz="4800" dirty="0">
                <a:solidFill>
                  <a:srgbClr val="FFFF00"/>
                </a:solidFill>
                <a:cs typeface="Arial" panose="020B0604020202020204" pitchFamily="34" charset="0"/>
              </a:rPr>
              <a:t>ETERNALISM MODULE </a:t>
            </a:r>
            <a:r>
              <a:rPr lang="en-US" sz="4800" dirty="0">
                <a:solidFill>
                  <a:srgbClr val="FFFF00"/>
                </a:solidFill>
              </a:rPr>
              <a:t>13</a:t>
            </a:r>
            <a:endParaRPr lang="en-US" sz="4800" dirty="0">
              <a:solidFill>
                <a:srgbClr val="FFFF00"/>
              </a:solidFill>
              <a:cs typeface="Arial" panose="020B0604020202020204" pitchFamily="34" charset="0"/>
            </a:endParaRPr>
          </a:p>
        </p:txBody>
      </p:sp>
      <p:sp>
        <p:nvSpPr>
          <p:cNvPr id="8" name="Text Box 13">
            <a:extLst>
              <a:ext uri="{FF2B5EF4-FFF2-40B4-BE49-F238E27FC236}">
                <a16:creationId xmlns:a16="http://schemas.microsoft.com/office/drawing/2014/main" id="{09FB126C-382A-4E3C-B94C-1A906B7664A0}"/>
              </a:ext>
            </a:extLst>
          </p:cNvPr>
          <p:cNvSpPr txBox="1">
            <a:spLocks noChangeArrowheads="1"/>
          </p:cNvSpPr>
          <p:nvPr/>
        </p:nvSpPr>
        <p:spPr bwMode="auto">
          <a:xfrm>
            <a:off x="4800600" y="3542946"/>
            <a:ext cx="738017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pPr>
            <a:r>
              <a:rPr lang="en-US" altLang="en-US" sz="4000" dirty="0">
                <a:solidFill>
                  <a:srgbClr val="FFFF00"/>
                </a:solidFill>
              </a:rPr>
              <a:t>Chapter 14: Overview</a:t>
            </a:r>
          </a:p>
        </p:txBody>
      </p:sp>
      <p:sp>
        <p:nvSpPr>
          <p:cNvPr id="9" name="Text Box 13">
            <a:extLst>
              <a:ext uri="{FF2B5EF4-FFF2-40B4-BE49-F238E27FC236}">
                <a16:creationId xmlns:a16="http://schemas.microsoft.com/office/drawing/2014/main" id="{CF06637D-3C31-4F29-B2D1-9421FD7E0C5A}"/>
              </a:ext>
            </a:extLst>
          </p:cNvPr>
          <p:cNvSpPr txBox="1">
            <a:spLocks noChangeArrowheads="1"/>
          </p:cNvSpPr>
          <p:nvPr/>
        </p:nvSpPr>
        <p:spPr bwMode="auto">
          <a:xfrm>
            <a:off x="4920344" y="1880320"/>
            <a:ext cx="69436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4516438" algn="l"/>
              </a:tabLst>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tabLst>
                <a:tab pos="4516438" algn="l"/>
              </a:tabLst>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tabLst>
                <a:tab pos="4516438" algn="l"/>
              </a:tabLst>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4516438" algn="l"/>
              </a:tabLst>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pPr>
            <a:r>
              <a:rPr lang="en-US" altLang="en-US" sz="8000" dirty="0">
                <a:solidFill>
                  <a:srgbClr val="FFFF00"/>
                </a:solidFill>
              </a:rPr>
              <a:t>Epistemology</a:t>
            </a:r>
          </a:p>
        </p:txBody>
      </p:sp>
    </p:spTree>
    <p:extLst>
      <p:ext uri="{BB962C8B-B14F-4D97-AF65-F5344CB8AC3E}">
        <p14:creationId xmlns:p14="http://schemas.microsoft.com/office/powerpoint/2010/main" val="295461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10</a:t>
            </a:fld>
            <a:endParaRPr lang="en-US" dirty="0"/>
          </a:p>
        </p:txBody>
      </p:sp>
      <p:pic>
        <p:nvPicPr>
          <p:cNvPr id="13" name="Picture 18" descr="http://www.uncg.edu/bae/people/leyden/images/ad-plato.jpg">
            <a:extLst>
              <a:ext uri="{FF2B5EF4-FFF2-40B4-BE49-F238E27FC236}">
                <a16:creationId xmlns:a16="http://schemas.microsoft.com/office/drawing/2014/main" id="{091AD0DB-FCED-4467-A964-2243FBD49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263" y="2841625"/>
            <a:ext cx="1893887" cy="2700338"/>
          </a:xfrm>
          <a:prstGeom prst="rect">
            <a:avLst/>
          </a:prstGeom>
          <a:noFill/>
          <a:ln w="127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8E6FB22-82D9-4363-9C44-E8477F7E4860}"/>
              </a:ext>
            </a:extLst>
          </p:cNvPr>
          <p:cNvSpPr txBox="1"/>
          <p:nvPr/>
        </p:nvSpPr>
        <p:spPr>
          <a:xfrm>
            <a:off x="2243443" y="5656263"/>
            <a:ext cx="2366353" cy="615553"/>
          </a:xfrm>
          <a:prstGeom prst="rect">
            <a:avLst/>
          </a:prstGeom>
          <a:noFill/>
        </p:spPr>
        <p:txBody>
          <a:bodyPr wrap="none">
            <a:spAutoFit/>
          </a:bodyPr>
          <a:lstStyle/>
          <a:p>
            <a:pPr algn="ctr">
              <a:defRPr/>
            </a:pPr>
            <a:r>
              <a:rPr lang="en-US" sz="1400" dirty="0">
                <a:solidFill>
                  <a:schemeClr val="bg1"/>
                </a:solidFill>
                <a:latin typeface="+mn-lt"/>
              </a:rPr>
              <a:t>Plato and Aristotle In Athens </a:t>
            </a:r>
          </a:p>
          <a:p>
            <a:pPr algn="ctr">
              <a:defRPr/>
            </a:pPr>
            <a:r>
              <a:rPr lang="en-US" sz="1000" dirty="0">
                <a:solidFill>
                  <a:schemeClr val="bg1"/>
                </a:solidFill>
                <a:latin typeface="+mn-lt"/>
              </a:rPr>
              <a:t>With Plato Pointing to the Heavens Above</a:t>
            </a:r>
          </a:p>
          <a:p>
            <a:pPr algn="ctr">
              <a:defRPr/>
            </a:pPr>
            <a:r>
              <a:rPr lang="en-US" sz="1000" dirty="0">
                <a:solidFill>
                  <a:schemeClr val="bg1"/>
                </a:solidFill>
                <a:latin typeface="+mn-lt"/>
              </a:rPr>
              <a:t>and Aristotle to the Earth Below</a:t>
            </a:r>
          </a:p>
        </p:txBody>
      </p:sp>
      <p:sp>
        <p:nvSpPr>
          <p:cNvPr id="15" name="TextBox 14">
            <a:extLst>
              <a:ext uri="{FF2B5EF4-FFF2-40B4-BE49-F238E27FC236}">
                <a16:creationId xmlns:a16="http://schemas.microsoft.com/office/drawing/2014/main" id="{01119AB7-880A-4BA8-928F-431D1ECB4A60}"/>
              </a:ext>
            </a:extLst>
          </p:cNvPr>
          <p:cNvSpPr txBox="1"/>
          <p:nvPr/>
        </p:nvSpPr>
        <p:spPr>
          <a:xfrm>
            <a:off x="381000" y="1578114"/>
            <a:ext cx="11658600" cy="707886"/>
          </a:xfrm>
          <a:prstGeom prst="rect">
            <a:avLst/>
          </a:prstGeom>
          <a:noFill/>
        </p:spPr>
        <p:txBody>
          <a:bodyPr wrap="square">
            <a:spAutoFit/>
          </a:bodyPr>
          <a:lstStyle/>
          <a:p>
            <a:pPr>
              <a:defRPr/>
            </a:pPr>
            <a:r>
              <a:rPr lang="en-US" sz="2000" dirty="0">
                <a:solidFill>
                  <a:schemeClr val="bg1"/>
                </a:solidFill>
                <a:latin typeface="+mn-lt"/>
                <a:cs typeface="Arial" charset="0"/>
              </a:rPr>
              <a:t>Over the next several days as you are going about your daily activities, make a list of any frustrations that you may encounter. Nothing personal … just ordinary, run-of-the-mill, frustrations that are part of our everyday life: </a:t>
            </a:r>
          </a:p>
        </p:txBody>
      </p:sp>
      <p:sp>
        <p:nvSpPr>
          <p:cNvPr id="18" name="Rectangle 22">
            <a:extLst>
              <a:ext uri="{FF2B5EF4-FFF2-40B4-BE49-F238E27FC236}">
                <a16:creationId xmlns:a16="http://schemas.microsoft.com/office/drawing/2014/main" id="{60D253DC-B48A-4902-845B-505678484B45}"/>
              </a:ext>
            </a:extLst>
          </p:cNvPr>
          <p:cNvSpPr>
            <a:spLocks noChangeArrowheads="1"/>
          </p:cNvSpPr>
          <p:nvPr/>
        </p:nvSpPr>
        <p:spPr bwMode="auto">
          <a:xfrm>
            <a:off x="0" y="185916"/>
            <a:ext cx="121920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800" dirty="0">
                <a:solidFill>
                  <a:srgbClr val="00FF00"/>
                </a:solidFill>
                <a:latin typeface="Calibri" panose="020F0502020204030204" pitchFamily="34" charset="0"/>
              </a:rPr>
              <a:t>HOMEWORK: Your First Philosophical Walk</a:t>
            </a:r>
          </a:p>
          <a:p>
            <a:pPr algn="ctr" eaLnBrk="1" hangingPunct="1"/>
            <a:r>
              <a:rPr lang="en-US" altLang="en-US" sz="2800" dirty="0">
                <a:solidFill>
                  <a:srgbClr val="FFFF00"/>
                </a:solidFill>
                <a:latin typeface="Calibri" panose="020F0502020204030204" pitchFamily="34" charset="0"/>
              </a:rPr>
              <a:t>With Plato and Aristotle</a:t>
            </a:r>
          </a:p>
        </p:txBody>
      </p:sp>
      <p:grpSp>
        <p:nvGrpSpPr>
          <p:cNvPr id="22" name="Group 29">
            <a:extLst>
              <a:ext uri="{FF2B5EF4-FFF2-40B4-BE49-F238E27FC236}">
                <a16:creationId xmlns:a16="http://schemas.microsoft.com/office/drawing/2014/main" id="{0791AC4A-191D-467B-A281-84EDFC834DB1}"/>
              </a:ext>
            </a:extLst>
          </p:cNvPr>
          <p:cNvGrpSpPr>
            <a:grpSpLocks/>
          </p:cNvGrpSpPr>
          <p:nvPr/>
        </p:nvGrpSpPr>
        <p:grpSpPr bwMode="auto">
          <a:xfrm>
            <a:off x="4984750" y="2843213"/>
            <a:ext cx="5302250" cy="3709987"/>
            <a:chOff x="3429188" y="1708283"/>
            <a:chExt cx="5302309" cy="3637401"/>
          </a:xfrm>
        </p:grpSpPr>
        <p:grpSp>
          <p:nvGrpSpPr>
            <p:cNvPr id="26" name="Group 18">
              <a:extLst>
                <a:ext uri="{FF2B5EF4-FFF2-40B4-BE49-F238E27FC236}">
                  <a16:creationId xmlns:a16="http://schemas.microsoft.com/office/drawing/2014/main" id="{2868967F-EE75-4188-962D-BBA8ED62919D}"/>
                </a:ext>
              </a:extLst>
            </p:cNvPr>
            <p:cNvGrpSpPr>
              <a:grpSpLocks/>
            </p:cNvGrpSpPr>
            <p:nvPr/>
          </p:nvGrpSpPr>
          <p:grpSpPr bwMode="auto">
            <a:xfrm>
              <a:off x="3429188" y="2042917"/>
              <a:ext cx="5302309" cy="3178252"/>
              <a:chOff x="1952724" y="1680341"/>
              <a:chExt cx="6886477" cy="3178252"/>
            </a:xfrm>
          </p:grpSpPr>
          <p:cxnSp>
            <p:nvCxnSpPr>
              <p:cNvPr id="28" name="Straight Connector 27">
                <a:extLst>
                  <a:ext uri="{FF2B5EF4-FFF2-40B4-BE49-F238E27FC236}">
                    <a16:creationId xmlns:a16="http://schemas.microsoft.com/office/drawing/2014/main" id="{8DE45C98-07DD-4484-A638-15D82B85CA8B}"/>
                  </a:ext>
                </a:extLst>
              </p:cNvPr>
              <p:cNvCxnSpPr/>
              <p:nvPr/>
            </p:nvCxnSpPr>
            <p:spPr>
              <a:xfrm>
                <a:off x="1981589" y="1680341"/>
                <a:ext cx="68576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2BD73CA-2AC5-47E1-B551-4CF8118BFBD0}"/>
                  </a:ext>
                </a:extLst>
              </p:cNvPr>
              <p:cNvCxnSpPr/>
              <p:nvPr/>
            </p:nvCxnSpPr>
            <p:spPr>
              <a:xfrm>
                <a:off x="1969219" y="1977622"/>
                <a:ext cx="68576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3CF50A2-A761-4CF4-AE45-A86AE5739957}"/>
                  </a:ext>
                </a:extLst>
              </p:cNvPr>
              <p:cNvCxnSpPr/>
              <p:nvPr/>
            </p:nvCxnSpPr>
            <p:spPr>
              <a:xfrm>
                <a:off x="1952724" y="2278014"/>
                <a:ext cx="68576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E3FFE67-8356-4296-B213-4AB468DA522A}"/>
                  </a:ext>
                </a:extLst>
              </p:cNvPr>
              <p:cNvCxnSpPr/>
              <p:nvPr/>
            </p:nvCxnSpPr>
            <p:spPr>
              <a:xfrm>
                <a:off x="1958910" y="2556618"/>
                <a:ext cx="68576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32CD66D-82EC-4206-AA21-F1A3CDE81FEA}"/>
                  </a:ext>
                </a:extLst>
              </p:cNvPr>
              <p:cNvCxnSpPr/>
              <p:nvPr/>
            </p:nvCxnSpPr>
            <p:spPr>
              <a:xfrm>
                <a:off x="1960971" y="2850784"/>
                <a:ext cx="68576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BB47BD3-9F1A-4A0B-A17E-F9056C534EB0}"/>
                  </a:ext>
                </a:extLst>
              </p:cNvPr>
              <p:cNvCxnSpPr/>
              <p:nvPr/>
            </p:nvCxnSpPr>
            <p:spPr>
              <a:xfrm>
                <a:off x="1954786" y="3129388"/>
                <a:ext cx="68576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06FBFCD-D83A-46DF-AF6D-334C3050619E}"/>
                  </a:ext>
                </a:extLst>
              </p:cNvPr>
              <p:cNvCxnSpPr/>
              <p:nvPr/>
            </p:nvCxnSpPr>
            <p:spPr>
              <a:xfrm>
                <a:off x="1958910" y="3401764"/>
                <a:ext cx="68576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B52EA0E-2B57-4111-A489-4DCF8CA4776F}"/>
                  </a:ext>
                </a:extLst>
              </p:cNvPr>
              <p:cNvCxnSpPr/>
              <p:nvPr/>
            </p:nvCxnSpPr>
            <p:spPr>
              <a:xfrm>
                <a:off x="1960971" y="3700601"/>
                <a:ext cx="68576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FE6D94C-2C70-4189-81D0-E9B25BA15468}"/>
                  </a:ext>
                </a:extLst>
              </p:cNvPr>
              <p:cNvCxnSpPr/>
              <p:nvPr/>
            </p:nvCxnSpPr>
            <p:spPr>
              <a:xfrm>
                <a:off x="1969219" y="3976092"/>
                <a:ext cx="68576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1BFD835-FC0A-47E7-9FCD-8C0A58CF660B}"/>
                  </a:ext>
                </a:extLst>
              </p:cNvPr>
              <p:cNvCxnSpPr/>
              <p:nvPr/>
            </p:nvCxnSpPr>
            <p:spPr>
              <a:xfrm>
                <a:off x="1971281" y="4262477"/>
                <a:ext cx="68576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0565AD2-75E1-4672-8D59-1AB5873C1ABD}"/>
                  </a:ext>
                </a:extLst>
              </p:cNvPr>
              <p:cNvCxnSpPr/>
              <p:nvPr/>
            </p:nvCxnSpPr>
            <p:spPr>
              <a:xfrm>
                <a:off x="1977466" y="4551975"/>
                <a:ext cx="68576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167434F-D0BF-4DED-A450-8B48C3C16D25}"/>
                  </a:ext>
                </a:extLst>
              </p:cNvPr>
              <p:cNvCxnSpPr/>
              <p:nvPr/>
            </p:nvCxnSpPr>
            <p:spPr>
              <a:xfrm>
                <a:off x="1979528" y="4858593"/>
                <a:ext cx="68576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8F3149C4-F49A-4892-BE13-80051B4EE874}"/>
                </a:ext>
              </a:extLst>
            </p:cNvPr>
            <p:cNvSpPr txBox="1"/>
            <p:nvPr/>
          </p:nvSpPr>
          <p:spPr>
            <a:xfrm>
              <a:off x="3478402" y="1708283"/>
              <a:ext cx="393704" cy="3637401"/>
            </a:xfrm>
            <a:prstGeom prst="rect">
              <a:avLst/>
            </a:prstGeom>
            <a:noFill/>
            <a:ln>
              <a:noFill/>
            </a:ln>
          </p:spPr>
          <p:txBody>
            <a:bodyPr wrap="none">
              <a:spAutoFit/>
            </a:bodyPr>
            <a:lstStyle/>
            <a:p>
              <a:pPr algn="ctr">
                <a:lnSpc>
                  <a:spcPct val="120000"/>
                </a:lnSpc>
                <a:defRPr/>
              </a:pPr>
              <a:r>
                <a:rPr lang="en-US" sz="1600" dirty="0">
                  <a:solidFill>
                    <a:schemeClr val="bg1"/>
                  </a:solidFill>
                  <a:latin typeface="+mn-lt"/>
                  <a:cs typeface="Arial" charset="0"/>
                </a:rPr>
                <a:t>1</a:t>
              </a:r>
            </a:p>
            <a:p>
              <a:pPr algn="ctr">
                <a:lnSpc>
                  <a:spcPct val="120000"/>
                </a:lnSpc>
                <a:defRPr/>
              </a:pPr>
              <a:r>
                <a:rPr lang="en-US" sz="1600" dirty="0">
                  <a:solidFill>
                    <a:schemeClr val="bg1"/>
                  </a:solidFill>
                  <a:latin typeface="+mn-lt"/>
                  <a:cs typeface="Arial" charset="0"/>
                </a:rPr>
                <a:t>2</a:t>
              </a:r>
            </a:p>
            <a:p>
              <a:pPr algn="ctr">
                <a:lnSpc>
                  <a:spcPct val="120000"/>
                </a:lnSpc>
                <a:defRPr/>
              </a:pPr>
              <a:r>
                <a:rPr lang="en-US" sz="1600" dirty="0">
                  <a:solidFill>
                    <a:schemeClr val="bg1"/>
                  </a:solidFill>
                  <a:latin typeface="+mn-lt"/>
                  <a:cs typeface="Arial" charset="0"/>
                </a:rPr>
                <a:t>3</a:t>
              </a:r>
            </a:p>
            <a:p>
              <a:pPr algn="ctr">
                <a:lnSpc>
                  <a:spcPct val="120000"/>
                </a:lnSpc>
                <a:defRPr/>
              </a:pPr>
              <a:r>
                <a:rPr lang="en-US" sz="1600" dirty="0">
                  <a:solidFill>
                    <a:schemeClr val="bg1"/>
                  </a:solidFill>
                  <a:latin typeface="+mn-lt"/>
                  <a:cs typeface="Arial" charset="0"/>
                </a:rPr>
                <a:t>4</a:t>
              </a:r>
            </a:p>
            <a:p>
              <a:pPr algn="ctr">
                <a:lnSpc>
                  <a:spcPct val="120000"/>
                </a:lnSpc>
                <a:defRPr/>
              </a:pPr>
              <a:r>
                <a:rPr lang="en-US" sz="1600" dirty="0">
                  <a:solidFill>
                    <a:schemeClr val="bg1"/>
                  </a:solidFill>
                  <a:latin typeface="+mn-lt"/>
                  <a:cs typeface="Arial" charset="0"/>
                </a:rPr>
                <a:t>5</a:t>
              </a:r>
            </a:p>
            <a:p>
              <a:pPr algn="ctr">
                <a:lnSpc>
                  <a:spcPct val="120000"/>
                </a:lnSpc>
                <a:defRPr/>
              </a:pPr>
              <a:r>
                <a:rPr lang="en-US" sz="1600" dirty="0">
                  <a:solidFill>
                    <a:schemeClr val="bg1"/>
                  </a:solidFill>
                  <a:latin typeface="+mn-lt"/>
                  <a:cs typeface="Arial" charset="0"/>
                </a:rPr>
                <a:t>6</a:t>
              </a:r>
            </a:p>
            <a:p>
              <a:pPr algn="ctr">
                <a:lnSpc>
                  <a:spcPct val="120000"/>
                </a:lnSpc>
                <a:defRPr/>
              </a:pPr>
              <a:r>
                <a:rPr lang="en-US" sz="1600" dirty="0">
                  <a:solidFill>
                    <a:schemeClr val="bg1"/>
                  </a:solidFill>
                  <a:latin typeface="+mn-lt"/>
                  <a:cs typeface="Arial" charset="0"/>
                </a:rPr>
                <a:t>7</a:t>
              </a:r>
            </a:p>
            <a:p>
              <a:pPr algn="ctr">
                <a:lnSpc>
                  <a:spcPct val="120000"/>
                </a:lnSpc>
                <a:defRPr/>
              </a:pPr>
              <a:r>
                <a:rPr lang="en-US" sz="1600" dirty="0">
                  <a:solidFill>
                    <a:schemeClr val="bg1"/>
                  </a:solidFill>
                  <a:latin typeface="+mn-lt"/>
                  <a:cs typeface="Arial" charset="0"/>
                </a:rPr>
                <a:t>8</a:t>
              </a:r>
            </a:p>
            <a:p>
              <a:pPr algn="ctr">
                <a:lnSpc>
                  <a:spcPct val="120000"/>
                </a:lnSpc>
                <a:defRPr/>
              </a:pPr>
              <a:r>
                <a:rPr lang="en-US" sz="1600" dirty="0">
                  <a:solidFill>
                    <a:schemeClr val="bg1"/>
                  </a:solidFill>
                  <a:latin typeface="+mn-lt"/>
                  <a:cs typeface="Arial" charset="0"/>
                </a:rPr>
                <a:t>9</a:t>
              </a:r>
            </a:p>
            <a:p>
              <a:pPr algn="ctr">
                <a:lnSpc>
                  <a:spcPct val="120000"/>
                </a:lnSpc>
                <a:defRPr/>
              </a:pPr>
              <a:r>
                <a:rPr lang="en-US" sz="1600" dirty="0">
                  <a:solidFill>
                    <a:schemeClr val="bg1"/>
                  </a:solidFill>
                  <a:latin typeface="+mn-lt"/>
                  <a:cs typeface="Arial" charset="0"/>
                </a:rPr>
                <a:t>10</a:t>
              </a:r>
            </a:p>
            <a:p>
              <a:pPr algn="ctr">
                <a:lnSpc>
                  <a:spcPct val="120000"/>
                </a:lnSpc>
                <a:defRPr/>
              </a:pPr>
              <a:r>
                <a:rPr lang="en-US" sz="1600" dirty="0">
                  <a:solidFill>
                    <a:schemeClr val="bg1"/>
                  </a:solidFill>
                  <a:latin typeface="+mn-lt"/>
                  <a:cs typeface="Arial" charset="0"/>
                </a:rPr>
                <a:t>11</a:t>
              </a:r>
            </a:p>
            <a:p>
              <a:pPr algn="ctr">
                <a:lnSpc>
                  <a:spcPct val="120000"/>
                </a:lnSpc>
                <a:defRPr/>
              </a:pPr>
              <a:r>
                <a:rPr lang="en-US" sz="1600" dirty="0">
                  <a:solidFill>
                    <a:schemeClr val="bg1"/>
                  </a:solidFill>
                  <a:latin typeface="+mn-lt"/>
                  <a:cs typeface="Arial" charset="0"/>
                </a:rPr>
                <a:t>12</a:t>
              </a:r>
            </a:p>
          </p:txBody>
        </p:sp>
      </p:grpSp>
      <p:sp>
        <p:nvSpPr>
          <p:cNvPr id="23" name="TextBox 22">
            <a:extLst>
              <a:ext uri="{FF2B5EF4-FFF2-40B4-BE49-F238E27FC236}">
                <a16:creationId xmlns:a16="http://schemas.microsoft.com/office/drawing/2014/main" id="{04D3F7AE-EA9D-4333-9553-241C7B1BA8F7}"/>
              </a:ext>
            </a:extLst>
          </p:cNvPr>
          <p:cNvSpPr txBox="1"/>
          <p:nvPr/>
        </p:nvSpPr>
        <p:spPr bwMode="auto">
          <a:xfrm>
            <a:off x="4913313" y="2471738"/>
            <a:ext cx="619125" cy="307975"/>
          </a:xfrm>
          <a:prstGeom prst="rect">
            <a:avLst/>
          </a:prstGeom>
          <a:noFill/>
          <a:ln>
            <a:noFill/>
          </a:ln>
        </p:spPr>
        <p:txBody>
          <a:bodyPr wrap="none">
            <a:spAutoFit/>
          </a:bodyPr>
          <a:lstStyle/>
          <a:p>
            <a:pPr>
              <a:defRPr/>
            </a:pPr>
            <a:r>
              <a:rPr lang="en-US" sz="1400" dirty="0">
                <a:solidFill>
                  <a:schemeClr val="bg1"/>
                </a:solidFill>
                <a:latin typeface="+mn-lt"/>
                <a:cs typeface="Arial" charset="0"/>
              </a:rPr>
              <a:t>Name</a:t>
            </a:r>
          </a:p>
        </p:txBody>
      </p:sp>
      <p:cxnSp>
        <p:nvCxnSpPr>
          <p:cNvPr id="24" name="Straight Connector 23">
            <a:extLst>
              <a:ext uri="{FF2B5EF4-FFF2-40B4-BE49-F238E27FC236}">
                <a16:creationId xmlns:a16="http://schemas.microsoft.com/office/drawing/2014/main" id="{B1873491-E908-46ED-B874-50DCBB1E6F24}"/>
              </a:ext>
            </a:extLst>
          </p:cNvPr>
          <p:cNvCxnSpPr/>
          <p:nvPr/>
        </p:nvCxnSpPr>
        <p:spPr bwMode="auto">
          <a:xfrm>
            <a:off x="5522913" y="2738438"/>
            <a:ext cx="1981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9B30457-C9C6-4983-8288-F2DE816CAEF2}"/>
              </a:ext>
            </a:extLst>
          </p:cNvPr>
          <p:cNvCxnSpPr/>
          <p:nvPr/>
        </p:nvCxnSpPr>
        <p:spPr bwMode="auto">
          <a:xfrm rot="5400000">
            <a:off x="3731419" y="4669632"/>
            <a:ext cx="3506787"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1C4E876F-5FFB-4139-A2BB-3B43C2D02B1C}"/>
              </a:ext>
            </a:extLst>
          </p:cNvPr>
          <p:cNvSpPr/>
          <p:nvPr/>
        </p:nvSpPr>
        <p:spPr>
          <a:xfrm>
            <a:off x="2089150" y="2543175"/>
            <a:ext cx="2667000" cy="38862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TextBox 52">
            <a:extLst>
              <a:ext uri="{FF2B5EF4-FFF2-40B4-BE49-F238E27FC236}">
                <a16:creationId xmlns:a16="http://schemas.microsoft.com/office/drawing/2014/main" id="{20CB2FA7-E0B9-43CC-A670-414BD2E23732}"/>
              </a:ext>
            </a:extLst>
          </p:cNvPr>
          <p:cNvSpPr txBox="1">
            <a:spLocks noChangeArrowheads="1"/>
          </p:cNvSpPr>
          <p:nvPr/>
        </p:nvSpPr>
        <p:spPr bwMode="auto">
          <a:xfrm>
            <a:off x="5572125" y="2389188"/>
            <a:ext cx="814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FFF00"/>
                </a:solidFill>
                <a:latin typeface="Bradley Hand ITC" panose="03070402050302030203" pitchFamily="66" charset="0"/>
              </a:rPr>
              <a:t>Cosmo</a:t>
            </a:r>
          </a:p>
        </p:txBody>
      </p:sp>
    </p:spTree>
    <p:extLst>
      <p:ext uri="{BB962C8B-B14F-4D97-AF65-F5344CB8AC3E}">
        <p14:creationId xmlns:p14="http://schemas.microsoft.com/office/powerpoint/2010/main" val="4239200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24" name="Rectangle 46">
            <a:extLst>
              <a:ext uri="{FF2B5EF4-FFF2-40B4-BE49-F238E27FC236}">
                <a16:creationId xmlns:a16="http://schemas.microsoft.com/office/drawing/2014/main" id="{CF2B936E-2546-457C-8CD4-AC9C9D18024F}"/>
              </a:ext>
            </a:extLst>
          </p:cNvPr>
          <p:cNvSpPr>
            <a:spLocks noChangeArrowheads="1"/>
          </p:cNvSpPr>
          <p:nvPr/>
        </p:nvSpPr>
        <p:spPr bwMode="auto">
          <a:xfrm>
            <a:off x="0" y="2767280"/>
            <a:ext cx="121773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8000" dirty="0">
                <a:solidFill>
                  <a:srgbClr val="00FF00"/>
                </a:solidFill>
                <a:latin typeface="+mn-lt"/>
              </a:rPr>
              <a:t>Questions?</a:t>
            </a:r>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11</a:t>
            </a:fld>
            <a:endParaRPr lang="en-US" dirty="0"/>
          </a:p>
        </p:txBody>
      </p:sp>
    </p:spTree>
    <p:extLst>
      <p:ext uri="{BB962C8B-B14F-4D97-AF65-F5344CB8AC3E}">
        <p14:creationId xmlns:p14="http://schemas.microsoft.com/office/powerpoint/2010/main" val="4090534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p:txBody>
          <a:bodyPr/>
          <a:lstStyle/>
          <a:p>
            <a:pPr>
              <a:defRPr/>
            </a:pPr>
            <a:fld id="{53429DF0-9955-4B60-96E2-2201DF02E17C}" type="slidenum">
              <a:rPr lang="en-US" altLang="en-US" smtClean="0"/>
              <a:pPr>
                <a:defRPr/>
              </a:pPr>
              <a:t>2</a:t>
            </a:fld>
            <a:endParaRPr lang="en-US" altLang="en-US" dirty="0"/>
          </a:p>
        </p:txBody>
      </p:sp>
      <p:sp>
        <p:nvSpPr>
          <p:cNvPr id="7" name="Text Box 2">
            <a:extLst>
              <a:ext uri="{FF2B5EF4-FFF2-40B4-BE49-F238E27FC236}">
                <a16:creationId xmlns:a16="http://schemas.microsoft.com/office/drawing/2014/main" id="{461AAE38-2BC6-4EB4-83FF-A6E96FC80F79}"/>
              </a:ext>
            </a:extLst>
          </p:cNvPr>
          <p:cNvSpPr txBox="1">
            <a:spLocks noChangeArrowheads="1"/>
          </p:cNvSpPr>
          <p:nvPr/>
        </p:nvSpPr>
        <p:spPr bwMode="auto">
          <a:xfrm>
            <a:off x="1554162" y="3963988"/>
            <a:ext cx="623888" cy="646112"/>
          </a:xfrm>
          <a:prstGeom prst="rect">
            <a:avLst/>
          </a:prstGeom>
          <a:noFill/>
          <a:ln w="9525">
            <a:noFill/>
            <a:miter lim="800000"/>
            <a:headEnd/>
            <a:tailEnd/>
          </a:ln>
        </p:spPr>
        <p:txBody>
          <a:bodyPr wrap="none">
            <a:spAutoFit/>
          </a:bodyPr>
          <a:lstStyle/>
          <a:p>
            <a:pPr algn="ctr" eaLnBrk="1" hangingPunct="1">
              <a:defRPr/>
            </a:pPr>
            <a:r>
              <a:rPr lang="en-US" sz="1200" b="1" dirty="0">
                <a:solidFill>
                  <a:schemeClr val="bg1"/>
                </a:solidFill>
                <a:latin typeface="+mn-lt"/>
                <a:cs typeface="+mn-cs"/>
              </a:rPr>
              <a:t>God</a:t>
            </a:r>
          </a:p>
          <a:p>
            <a:pPr algn="ctr" eaLnBrk="1" hangingPunct="1">
              <a:defRPr/>
            </a:pPr>
            <a:endParaRPr lang="en-US" sz="1200" b="1" dirty="0">
              <a:solidFill>
                <a:schemeClr val="bg1"/>
              </a:solidFill>
              <a:latin typeface="+mn-lt"/>
              <a:cs typeface="+mn-cs"/>
            </a:endParaRPr>
          </a:p>
          <a:p>
            <a:pPr algn="ctr" eaLnBrk="1" hangingPunct="1">
              <a:defRPr/>
            </a:pPr>
            <a:r>
              <a:rPr lang="en-US" sz="1200" b="1" dirty="0">
                <a:solidFill>
                  <a:schemeClr val="bg1"/>
                </a:solidFill>
                <a:latin typeface="+mn-lt"/>
                <a:cs typeface="+mn-cs"/>
              </a:rPr>
              <a:t>Reality</a:t>
            </a:r>
          </a:p>
        </p:txBody>
      </p:sp>
      <p:sp>
        <p:nvSpPr>
          <p:cNvPr id="8" name="Text Box 3">
            <a:extLst>
              <a:ext uri="{FF2B5EF4-FFF2-40B4-BE49-F238E27FC236}">
                <a16:creationId xmlns:a16="http://schemas.microsoft.com/office/drawing/2014/main" id="{4339EB41-0845-452A-8D19-45B101C365D0}"/>
              </a:ext>
            </a:extLst>
          </p:cNvPr>
          <p:cNvSpPr txBox="1">
            <a:spLocks noChangeArrowheads="1"/>
          </p:cNvSpPr>
          <p:nvPr/>
        </p:nvSpPr>
        <p:spPr bwMode="auto">
          <a:xfrm>
            <a:off x="1554162" y="2735263"/>
            <a:ext cx="623888" cy="646112"/>
          </a:xfrm>
          <a:prstGeom prst="rect">
            <a:avLst/>
          </a:prstGeom>
          <a:noFill/>
          <a:ln w="9525">
            <a:noFill/>
            <a:miter lim="800000"/>
            <a:headEnd/>
            <a:tailEnd/>
          </a:ln>
        </p:spPr>
        <p:txBody>
          <a:bodyPr wrap="none">
            <a:spAutoFit/>
          </a:bodyPr>
          <a:lstStyle/>
          <a:p>
            <a:pPr algn="ctr" eaLnBrk="1" hangingPunct="1">
              <a:defRPr/>
            </a:pPr>
            <a:r>
              <a:rPr lang="en-US" sz="1200" b="1" dirty="0">
                <a:solidFill>
                  <a:schemeClr val="bg1"/>
                </a:solidFill>
                <a:latin typeface="+mn-lt"/>
                <a:cs typeface="+mn-cs"/>
              </a:rPr>
              <a:t>Reality</a:t>
            </a:r>
          </a:p>
          <a:p>
            <a:pPr algn="ctr" eaLnBrk="1" hangingPunct="1">
              <a:defRPr/>
            </a:pPr>
            <a:endParaRPr lang="en-US" sz="1200" b="1" dirty="0">
              <a:solidFill>
                <a:schemeClr val="bg1"/>
              </a:solidFill>
              <a:latin typeface="+mn-lt"/>
              <a:cs typeface="+mn-cs"/>
            </a:endParaRPr>
          </a:p>
          <a:p>
            <a:pPr algn="ctr" eaLnBrk="1" hangingPunct="1">
              <a:defRPr/>
            </a:pPr>
            <a:r>
              <a:rPr lang="en-US" sz="1200" b="1" dirty="0">
                <a:solidFill>
                  <a:schemeClr val="bg1"/>
                </a:solidFill>
                <a:latin typeface="+mn-lt"/>
                <a:cs typeface="+mn-cs"/>
              </a:rPr>
              <a:t>God</a:t>
            </a:r>
          </a:p>
        </p:txBody>
      </p:sp>
      <p:grpSp>
        <p:nvGrpSpPr>
          <p:cNvPr id="9" name="Group 69">
            <a:extLst>
              <a:ext uri="{FF2B5EF4-FFF2-40B4-BE49-F238E27FC236}">
                <a16:creationId xmlns:a16="http://schemas.microsoft.com/office/drawing/2014/main" id="{890DCFC3-99F0-4AC4-A501-D71DA94D2B1F}"/>
              </a:ext>
            </a:extLst>
          </p:cNvPr>
          <p:cNvGrpSpPr>
            <a:grpSpLocks/>
          </p:cNvGrpSpPr>
          <p:nvPr/>
        </p:nvGrpSpPr>
        <p:grpSpPr bwMode="auto">
          <a:xfrm>
            <a:off x="2606674" y="4572000"/>
            <a:ext cx="2422527" cy="646113"/>
            <a:chOff x="2271713" y="4643438"/>
            <a:chExt cx="2421262" cy="646331"/>
          </a:xfrm>
        </p:grpSpPr>
        <p:sp>
          <p:nvSpPr>
            <p:cNvPr id="10" name="Text Box 5">
              <a:extLst>
                <a:ext uri="{FF2B5EF4-FFF2-40B4-BE49-F238E27FC236}">
                  <a16:creationId xmlns:a16="http://schemas.microsoft.com/office/drawing/2014/main" id="{AA17A4D3-2FEB-4C74-A501-6FF57434E144}"/>
                </a:ext>
              </a:extLst>
            </p:cNvPr>
            <p:cNvSpPr txBox="1">
              <a:spLocks noChangeArrowheads="1"/>
            </p:cNvSpPr>
            <p:nvPr/>
          </p:nvSpPr>
          <p:spPr bwMode="auto">
            <a:xfrm>
              <a:off x="2271713" y="4643438"/>
              <a:ext cx="648949" cy="646331"/>
            </a:xfrm>
            <a:prstGeom prst="rect">
              <a:avLst/>
            </a:prstGeom>
            <a:noFill/>
            <a:ln w="9525">
              <a:noFill/>
              <a:miter lim="800000"/>
              <a:headEnd/>
              <a:tailEnd/>
            </a:ln>
          </p:spPr>
          <p:txBody>
            <a:bodyPr wrap="none">
              <a:spAutoFit/>
            </a:bodyPr>
            <a:lstStyle/>
            <a:p>
              <a:pPr algn="ctr" eaLnBrk="1" hangingPunct="1">
                <a:defRPr/>
              </a:pPr>
              <a:r>
                <a:rPr lang="en-US" sz="1200" b="1" dirty="0">
                  <a:solidFill>
                    <a:schemeClr val="bg1"/>
                  </a:solidFill>
                  <a:latin typeface="+mn-lt"/>
                  <a:cs typeface="+mn-cs"/>
                </a:rPr>
                <a:t>Faith</a:t>
              </a:r>
            </a:p>
            <a:p>
              <a:pPr algn="ctr" eaLnBrk="1" hangingPunct="1">
                <a:defRPr/>
              </a:pPr>
              <a:endParaRPr lang="en-US" sz="1200" b="1" dirty="0">
                <a:solidFill>
                  <a:schemeClr val="bg1"/>
                </a:solidFill>
                <a:latin typeface="+mn-lt"/>
                <a:cs typeface="+mn-cs"/>
              </a:endParaRPr>
            </a:p>
            <a:p>
              <a:pPr algn="ctr" eaLnBrk="1" hangingPunct="1">
                <a:defRPr/>
              </a:pPr>
              <a:r>
                <a:rPr lang="en-US" sz="1200" b="1" dirty="0">
                  <a:solidFill>
                    <a:schemeClr val="bg1"/>
                  </a:solidFill>
                  <a:latin typeface="+mn-lt"/>
                  <a:cs typeface="+mn-cs"/>
                </a:rPr>
                <a:t>Reason</a:t>
              </a:r>
            </a:p>
          </p:txBody>
        </p:sp>
        <p:sp>
          <p:nvSpPr>
            <p:cNvPr id="11" name="Text Box 6">
              <a:extLst>
                <a:ext uri="{FF2B5EF4-FFF2-40B4-BE49-F238E27FC236}">
                  <a16:creationId xmlns:a16="http://schemas.microsoft.com/office/drawing/2014/main" id="{D5CEE856-69ED-4785-9FBE-F70423C664F9}"/>
                </a:ext>
              </a:extLst>
            </p:cNvPr>
            <p:cNvSpPr txBox="1">
              <a:spLocks noChangeArrowheads="1"/>
            </p:cNvSpPr>
            <p:nvPr/>
          </p:nvSpPr>
          <p:spPr bwMode="auto">
            <a:xfrm>
              <a:off x="4150333" y="4643438"/>
              <a:ext cx="542642" cy="646331"/>
            </a:xfrm>
            <a:prstGeom prst="rect">
              <a:avLst/>
            </a:prstGeom>
            <a:noFill/>
            <a:ln w="9525">
              <a:noFill/>
              <a:miter lim="800000"/>
              <a:headEnd/>
              <a:tailEnd/>
            </a:ln>
          </p:spPr>
          <p:txBody>
            <a:bodyPr wrap="none">
              <a:spAutoFit/>
            </a:bodyPr>
            <a:lstStyle/>
            <a:p>
              <a:pPr algn="ctr" eaLnBrk="1" hangingPunct="1">
                <a:defRPr/>
              </a:pPr>
              <a:r>
                <a:rPr lang="en-US" sz="1200" b="1" dirty="0">
                  <a:solidFill>
                    <a:schemeClr val="bg1"/>
                  </a:solidFill>
                  <a:latin typeface="+mn-lt"/>
                  <a:cs typeface="+mn-cs"/>
                </a:rPr>
                <a:t>Heart</a:t>
              </a:r>
            </a:p>
            <a:p>
              <a:pPr algn="ctr" eaLnBrk="1" hangingPunct="1">
                <a:defRPr/>
              </a:pPr>
              <a:endParaRPr lang="en-US" sz="1200" b="1" dirty="0">
                <a:solidFill>
                  <a:schemeClr val="bg1"/>
                </a:solidFill>
                <a:latin typeface="+mn-lt"/>
                <a:cs typeface="+mn-cs"/>
              </a:endParaRPr>
            </a:p>
            <a:p>
              <a:pPr algn="ctr" eaLnBrk="1" hangingPunct="1">
                <a:defRPr/>
              </a:pPr>
              <a:r>
                <a:rPr lang="en-US" sz="1200" b="1" dirty="0">
                  <a:solidFill>
                    <a:schemeClr val="bg1"/>
                  </a:solidFill>
                  <a:latin typeface="+mn-lt"/>
                  <a:cs typeface="+mn-cs"/>
                </a:rPr>
                <a:t>Mind</a:t>
              </a:r>
            </a:p>
          </p:txBody>
        </p:sp>
      </p:grpSp>
      <p:grpSp>
        <p:nvGrpSpPr>
          <p:cNvPr id="12" name="Group 67">
            <a:extLst>
              <a:ext uri="{FF2B5EF4-FFF2-40B4-BE49-F238E27FC236}">
                <a16:creationId xmlns:a16="http://schemas.microsoft.com/office/drawing/2014/main" id="{D623B11A-0616-45BF-A9FE-1763584FEF14}"/>
              </a:ext>
            </a:extLst>
          </p:cNvPr>
          <p:cNvGrpSpPr>
            <a:grpSpLocks/>
          </p:cNvGrpSpPr>
          <p:nvPr/>
        </p:nvGrpSpPr>
        <p:grpSpPr bwMode="auto">
          <a:xfrm>
            <a:off x="2616198" y="2124075"/>
            <a:ext cx="1718605" cy="655638"/>
            <a:chOff x="2281238" y="2195513"/>
            <a:chExt cx="1717706" cy="655856"/>
          </a:xfrm>
        </p:grpSpPr>
        <p:sp>
          <p:nvSpPr>
            <p:cNvPr id="13" name="Text Box 4">
              <a:extLst>
                <a:ext uri="{FF2B5EF4-FFF2-40B4-BE49-F238E27FC236}">
                  <a16:creationId xmlns:a16="http://schemas.microsoft.com/office/drawing/2014/main" id="{E85AE620-A779-4229-A472-CA501C744563}"/>
                </a:ext>
              </a:extLst>
            </p:cNvPr>
            <p:cNvSpPr txBox="1">
              <a:spLocks noChangeArrowheads="1"/>
            </p:cNvSpPr>
            <p:nvPr/>
          </p:nvSpPr>
          <p:spPr bwMode="auto">
            <a:xfrm>
              <a:off x="2281238" y="2205041"/>
              <a:ext cx="648947" cy="646328"/>
            </a:xfrm>
            <a:prstGeom prst="rect">
              <a:avLst/>
            </a:prstGeom>
            <a:noFill/>
            <a:ln w="9525">
              <a:noFill/>
              <a:miter lim="800000"/>
              <a:headEnd/>
              <a:tailEnd/>
            </a:ln>
          </p:spPr>
          <p:txBody>
            <a:bodyPr wrap="none">
              <a:spAutoFit/>
            </a:bodyPr>
            <a:lstStyle/>
            <a:p>
              <a:pPr algn="ctr" eaLnBrk="1" hangingPunct="1">
                <a:defRPr/>
              </a:pPr>
              <a:r>
                <a:rPr lang="en-US" sz="1200" b="1" dirty="0">
                  <a:solidFill>
                    <a:schemeClr val="bg1"/>
                  </a:solidFill>
                  <a:latin typeface="+mn-lt"/>
                  <a:cs typeface="+mn-cs"/>
                </a:rPr>
                <a:t>Reason</a:t>
              </a:r>
            </a:p>
            <a:p>
              <a:pPr algn="ctr" eaLnBrk="1" hangingPunct="1">
                <a:defRPr/>
              </a:pPr>
              <a:endParaRPr lang="en-US" sz="1200" b="1" dirty="0">
                <a:solidFill>
                  <a:schemeClr val="bg1"/>
                </a:solidFill>
                <a:latin typeface="+mn-lt"/>
                <a:cs typeface="+mn-cs"/>
              </a:endParaRPr>
            </a:p>
            <a:p>
              <a:pPr algn="ctr" eaLnBrk="1" hangingPunct="1">
                <a:defRPr/>
              </a:pPr>
              <a:r>
                <a:rPr lang="en-US" sz="1200" b="1" dirty="0">
                  <a:solidFill>
                    <a:schemeClr val="bg1"/>
                  </a:solidFill>
                  <a:latin typeface="+mn-lt"/>
                  <a:cs typeface="+mn-cs"/>
                </a:rPr>
                <a:t>Faith</a:t>
              </a:r>
            </a:p>
          </p:txBody>
        </p:sp>
        <p:sp>
          <p:nvSpPr>
            <p:cNvPr id="14" name="Text Box 7">
              <a:extLst>
                <a:ext uri="{FF2B5EF4-FFF2-40B4-BE49-F238E27FC236}">
                  <a16:creationId xmlns:a16="http://schemas.microsoft.com/office/drawing/2014/main" id="{B3686514-60F4-4483-B4CD-73FB6AA99A26}"/>
                </a:ext>
              </a:extLst>
            </p:cNvPr>
            <p:cNvSpPr txBox="1">
              <a:spLocks noChangeArrowheads="1"/>
            </p:cNvSpPr>
            <p:nvPr/>
          </p:nvSpPr>
          <p:spPr bwMode="auto">
            <a:xfrm>
              <a:off x="3032390" y="2195513"/>
              <a:ext cx="966554" cy="646546"/>
            </a:xfrm>
            <a:prstGeom prst="rect">
              <a:avLst/>
            </a:prstGeom>
            <a:noFill/>
            <a:ln w="9525">
              <a:noFill/>
              <a:miter lim="800000"/>
              <a:headEnd/>
              <a:tailEnd/>
            </a:ln>
          </p:spPr>
          <p:txBody>
            <a:bodyPr wrap="none">
              <a:spAutoFit/>
            </a:bodyPr>
            <a:lstStyle/>
            <a:p>
              <a:pPr algn="ctr" eaLnBrk="1" hangingPunct="1">
                <a:defRPr/>
              </a:pPr>
              <a:r>
                <a:rPr lang="en-US" sz="1200" b="1" dirty="0">
                  <a:solidFill>
                    <a:schemeClr val="bg1"/>
                  </a:solidFill>
                  <a:latin typeface="+mn-lt"/>
                  <a:cs typeface="+mn-cs"/>
                </a:rPr>
                <a:t>Observation</a:t>
              </a:r>
            </a:p>
            <a:p>
              <a:pPr algn="ctr" eaLnBrk="1" hangingPunct="1">
                <a:defRPr/>
              </a:pPr>
              <a:endParaRPr lang="en-US" sz="1200" b="1" dirty="0">
                <a:solidFill>
                  <a:schemeClr val="bg1"/>
                </a:solidFill>
                <a:latin typeface="+mn-lt"/>
                <a:cs typeface="+mn-cs"/>
              </a:endParaRPr>
            </a:p>
            <a:p>
              <a:pPr algn="ctr" eaLnBrk="1" hangingPunct="1">
                <a:defRPr/>
              </a:pPr>
              <a:r>
                <a:rPr lang="en-US" sz="1200" b="1" dirty="0">
                  <a:solidFill>
                    <a:schemeClr val="bg1"/>
                  </a:solidFill>
                  <a:latin typeface="+mn-lt"/>
                  <a:cs typeface="+mn-cs"/>
                </a:rPr>
                <a:t>Revelation</a:t>
              </a:r>
            </a:p>
          </p:txBody>
        </p:sp>
      </p:grpSp>
      <p:sp>
        <p:nvSpPr>
          <p:cNvPr id="15" name="Line 17">
            <a:extLst>
              <a:ext uri="{FF2B5EF4-FFF2-40B4-BE49-F238E27FC236}">
                <a16:creationId xmlns:a16="http://schemas.microsoft.com/office/drawing/2014/main" id="{CB3196A9-1241-46E5-949F-E1A98382B44A}"/>
              </a:ext>
            </a:extLst>
          </p:cNvPr>
          <p:cNvSpPr>
            <a:spLocks noChangeShapeType="1"/>
          </p:cNvSpPr>
          <p:nvPr/>
        </p:nvSpPr>
        <p:spPr bwMode="auto">
          <a:xfrm>
            <a:off x="2403475" y="920750"/>
            <a:ext cx="0" cy="5791200"/>
          </a:xfrm>
          <a:prstGeom prst="line">
            <a:avLst/>
          </a:prstGeom>
          <a:noFill/>
          <a:ln w="9525">
            <a:solidFill>
              <a:schemeClr val="bg1"/>
            </a:solidFill>
            <a:prstDash val="lgDash"/>
            <a:round/>
            <a:headEnd/>
            <a:tailEnd/>
          </a:ln>
        </p:spPr>
        <p:txBody>
          <a:bodyPr/>
          <a:lstStyle/>
          <a:p>
            <a:pPr eaLnBrk="1" hangingPunct="1">
              <a:defRPr/>
            </a:pPr>
            <a:endParaRPr lang="en-US">
              <a:latin typeface="+mn-lt"/>
              <a:cs typeface="Arial" charset="0"/>
            </a:endParaRPr>
          </a:p>
        </p:txBody>
      </p:sp>
      <p:sp>
        <p:nvSpPr>
          <p:cNvPr id="16" name="Line 18">
            <a:extLst>
              <a:ext uri="{FF2B5EF4-FFF2-40B4-BE49-F238E27FC236}">
                <a16:creationId xmlns:a16="http://schemas.microsoft.com/office/drawing/2014/main" id="{F5ACE3A6-4401-4C99-8651-D4CB73B49D3C}"/>
              </a:ext>
            </a:extLst>
          </p:cNvPr>
          <p:cNvSpPr>
            <a:spLocks noChangeShapeType="1"/>
          </p:cNvSpPr>
          <p:nvPr/>
        </p:nvSpPr>
        <p:spPr bwMode="auto">
          <a:xfrm>
            <a:off x="5334000" y="920750"/>
            <a:ext cx="0" cy="5791200"/>
          </a:xfrm>
          <a:prstGeom prst="line">
            <a:avLst/>
          </a:prstGeom>
          <a:noFill/>
          <a:ln w="9525">
            <a:solidFill>
              <a:schemeClr val="bg1"/>
            </a:solidFill>
            <a:prstDash val="lgDash"/>
            <a:round/>
            <a:headEnd/>
            <a:tailEnd/>
          </a:ln>
        </p:spPr>
        <p:txBody>
          <a:bodyPr/>
          <a:lstStyle/>
          <a:p>
            <a:pPr eaLnBrk="1" hangingPunct="1">
              <a:defRPr/>
            </a:pPr>
            <a:endParaRPr lang="en-US">
              <a:latin typeface="+mn-lt"/>
              <a:cs typeface="Arial" charset="0"/>
            </a:endParaRPr>
          </a:p>
        </p:txBody>
      </p:sp>
      <p:sp>
        <p:nvSpPr>
          <p:cNvPr id="18" name="Text Box 20">
            <a:extLst>
              <a:ext uri="{FF2B5EF4-FFF2-40B4-BE49-F238E27FC236}">
                <a16:creationId xmlns:a16="http://schemas.microsoft.com/office/drawing/2014/main" id="{E44FADF0-5997-46C7-A272-DFCA2A57864C}"/>
              </a:ext>
            </a:extLst>
          </p:cNvPr>
          <p:cNvSpPr txBox="1">
            <a:spLocks noChangeArrowheads="1"/>
          </p:cNvSpPr>
          <p:nvPr/>
        </p:nvSpPr>
        <p:spPr bwMode="auto">
          <a:xfrm>
            <a:off x="484864" y="832247"/>
            <a:ext cx="1803634" cy="615553"/>
          </a:xfrm>
          <a:prstGeom prst="rect">
            <a:avLst/>
          </a:prstGeom>
          <a:noFill/>
          <a:ln w="9525">
            <a:noFill/>
            <a:miter lim="800000"/>
            <a:headEnd/>
            <a:tailEnd/>
          </a:ln>
        </p:spPr>
        <p:txBody>
          <a:bodyPr wrap="none">
            <a:spAutoFit/>
          </a:bodyPr>
          <a:lstStyle/>
          <a:p>
            <a:pPr algn="ctr" eaLnBrk="1" hangingPunct="1">
              <a:defRPr/>
            </a:pPr>
            <a:r>
              <a:rPr lang="en-US" sz="2000" b="1" dirty="0">
                <a:solidFill>
                  <a:srgbClr val="00FF00"/>
                </a:solidFill>
                <a:latin typeface="+mn-lt"/>
                <a:cs typeface="+mn-cs"/>
              </a:rPr>
              <a:t>E</a:t>
            </a:r>
            <a:r>
              <a:rPr lang="en-US" sz="2000" b="1" dirty="0">
                <a:solidFill>
                  <a:schemeClr val="bg1"/>
                </a:solidFill>
                <a:latin typeface="+mn-lt"/>
                <a:cs typeface="+mn-cs"/>
              </a:rPr>
              <a:t>TERNAL LAWS</a:t>
            </a:r>
          </a:p>
          <a:p>
            <a:pPr algn="ctr" eaLnBrk="1" hangingPunct="1">
              <a:defRPr/>
            </a:pPr>
            <a:r>
              <a:rPr lang="en-US" sz="1400" b="1" dirty="0">
                <a:solidFill>
                  <a:srgbClr val="00FF00"/>
                </a:solidFill>
                <a:latin typeface="+mn-lt"/>
                <a:cs typeface="+mn-cs"/>
              </a:rPr>
              <a:t>Metaphysics</a:t>
            </a:r>
          </a:p>
        </p:txBody>
      </p:sp>
      <p:sp>
        <p:nvSpPr>
          <p:cNvPr id="19" name="Text Box 21">
            <a:extLst>
              <a:ext uri="{FF2B5EF4-FFF2-40B4-BE49-F238E27FC236}">
                <a16:creationId xmlns:a16="http://schemas.microsoft.com/office/drawing/2014/main" id="{B44C56A3-F11E-4942-A94C-ABBF796FCCAF}"/>
              </a:ext>
            </a:extLst>
          </p:cNvPr>
          <p:cNvSpPr txBox="1">
            <a:spLocks noChangeArrowheads="1"/>
          </p:cNvSpPr>
          <p:nvPr/>
        </p:nvSpPr>
        <p:spPr bwMode="auto">
          <a:xfrm>
            <a:off x="2403475" y="832247"/>
            <a:ext cx="2928625" cy="615553"/>
          </a:xfrm>
          <a:prstGeom prst="rect">
            <a:avLst/>
          </a:prstGeom>
          <a:noFill/>
          <a:ln w="9525">
            <a:noFill/>
            <a:miter lim="800000"/>
            <a:headEnd/>
            <a:tailEnd/>
          </a:ln>
        </p:spPr>
        <p:txBody>
          <a:bodyPr wrap="square">
            <a:spAutoFit/>
          </a:bodyPr>
          <a:lstStyle/>
          <a:p>
            <a:pPr algn="ctr" eaLnBrk="1" hangingPunct="1">
              <a:defRPr/>
            </a:pPr>
            <a:r>
              <a:rPr lang="en-US" sz="2000" b="1" dirty="0">
                <a:solidFill>
                  <a:srgbClr val="00FF00"/>
                </a:solidFill>
                <a:latin typeface="+mn-lt"/>
                <a:cs typeface="+mn-cs"/>
              </a:rPr>
              <a:t>E</a:t>
            </a:r>
            <a:r>
              <a:rPr lang="en-US" sz="2000" b="1" dirty="0">
                <a:solidFill>
                  <a:schemeClr val="bg1"/>
                </a:solidFill>
                <a:latin typeface="+mn-lt"/>
                <a:cs typeface="+mn-cs"/>
              </a:rPr>
              <a:t>TERNAL TRUTHS</a:t>
            </a:r>
          </a:p>
          <a:p>
            <a:pPr algn="ctr" eaLnBrk="1" hangingPunct="1">
              <a:defRPr/>
            </a:pPr>
            <a:r>
              <a:rPr lang="en-US" sz="1400" b="1" dirty="0">
                <a:solidFill>
                  <a:srgbClr val="00FF00"/>
                </a:solidFill>
                <a:latin typeface="+mn-lt"/>
                <a:cs typeface="+mn-cs"/>
              </a:rPr>
              <a:t>Epistemology</a:t>
            </a:r>
          </a:p>
        </p:txBody>
      </p:sp>
      <p:sp>
        <p:nvSpPr>
          <p:cNvPr id="20" name="Text Box 22">
            <a:extLst>
              <a:ext uri="{FF2B5EF4-FFF2-40B4-BE49-F238E27FC236}">
                <a16:creationId xmlns:a16="http://schemas.microsoft.com/office/drawing/2014/main" id="{041074C6-400E-426F-8BA2-DCD8F3197BA7}"/>
              </a:ext>
            </a:extLst>
          </p:cNvPr>
          <p:cNvSpPr txBox="1">
            <a:spLocks noChangeArrowheads="1"/>
          </p:cNvSpPr>
          <p:nvPr/>
        </p:nvSpPr>
        <p:spPr bwMode="auto">
          <a:xfrm>
            <a:off x="5370966" y="832247"/>
            <a:ext cx="1770742" cy="615553"/>
          </a:xfrm>
          <a:prstGeom prst="rect">
            <a:avLst/>
          </a:prstGeom>
          <a:noFill/>
          <a:ln w="9525">
            <a:noFill/>
            <a:miter lim="800000"/>
            <a:headEnd/>
            <a:tailEnd/>
          </a:ln>
        </p:spPr>
        <p:txBody>
          <a:bodyPr wrap="none">
            <a:spAutoFit/>
          </a:bodyPr>
          <a:lstStyle/>
          <a:p>
            <a:pPr algn="ctr" eaLnBrk="1" hangingPunct="1">
              <a:defRPr/>
            </a:pPr>
            <a:r>
              <a:rPr lang="en-US" sz="2000" b="1" dirty="0">
                <a:solidFill>
                  <a:srgbClr val="00FF00"/>
                </a:solidFill>
                <a:latin typeface="+mn-lt"/>
                <a:cs typeface="+mn-cs"/>
              </a:rPr>
              <a:t>E</a:t>
            </a:r>
            <a:r>
              <a:rPr lang="en-US" sz="2000" b="1" dirty="0">
                <a:solidFill>
                  <a:schemeClr val="bg1"/>
                </a:solidFill>
                <a:latin typeface="+mn-lt"/>
                <a:cs typeface="+mn-cs"/>
              </a:rPr>
              <a:t>TERNAL LIVES</a:t>
            </a:r>
          </a:p>
          <a:p>
            <a:pPr algn="ctr" eaLnBrk="1" hangingPunct="1">
              <a:defRPr/>
            </a:pPr>
            <a:r>
              <a:rPr lang="en-US" sz="1400" b="1" dirty="0">
                <a:solidFill>
                  <a:srgbClr val="00FF00"/>
                </a:solidFill>
                <a:latin typeface="+mn-lt"/>
                <a:cs typeface="+mn-cs"/>
              </a:rPr>
              <a:t>Value Ethics</a:t>
            </a:r>
          </a:p>
        </p:txBody>
      </p:sp>
      <p:sp>
        <p:nvSpPr>
          <p:cNvPr id="21" name="Text Box 24">
            <a:extLst>
              <a:ext uri="{FF2B5EF4-FFF2-40B4-BE49-F238E27FC236}">
                <a16:creationId xmlns:a16="http://schemas.microsoft.com/office/drawing/2014/main" id="{C9148C76-FDE9-4AC9-8CB1-2D719FEAB735}"/>
              </a:ext>
            </a:extLst>
          </p:cNvPr>
          <p:cNvSpPr txBox="1">
            <a:spLocks noChangeArrowheads="1"/>
          </p:cNvSpPr>
          <p:nvPr/>
        </p:nvSpPr>
        <p:spPr bwMode="auto">
          <a:xfrm>
            <a:off x="379412" y="3314700"/>
            <a:ext cx="827088" cy="738188"/>
          </a:xfrm>
          <a:prstGeom prst="rect">
            <a:avLst/>
          </a:prstGeom>
          <a:noFill/>
          <a:ln w="9525">
            <a:noFill/>
            <a:miter lim="800000"/>
            <a:headEnd/>
            <a:tailEnd/>
          </a:ln>
        </p:spPr>
        <p:txBody>
          <a:bodyPr wrap="none">
            <a:spAutoFit/>
          </a:bodyPr>
          <a:lstStyle/>
          <a:p>
            <a:pPr algn="ctr" eaLnBrk="1" hangingPunct="1">
              <a:defRPr/>
            </a:pPr>
            <a:r>
              <a:rPr lang="en-US" sz="1400" b="1" dirty="0">
                <a:solidFill>
                  <a:srgbClr val="00FF00"/>
                </a:solidFill>
                <a:latin typeface="+mn-lt"/>
                <a:cs typeface="+mn-cs"/>
              </a:rPr>
              <a:t>Aristotle</a:t>
            </a:r>
          </a:p>
          <a:p>
            <a:pPr algn="ctr" eaLnBrk="1" hangingPunct="1">
              <a:defRPr/>
            </a:pPr>
            <a:endParaRPr lang="en-US" sz="1400" b="1" dirty="0">
              <a:solidFill>
                <a:srgbClr val="FF0000"/>
              </a:solidFill>
              <a:latin typeface="+mn-lt"/>
              <a:cs typeface="+mn-cs"/>
            </a:endParaRPr>
          </a:p>
          <a:p>
            <a:pPr algn="ctr" eaLnBrk="1" hangingPunct="1">
              <a:defRPr/>
            </a:pPr>
            <a:r>
              <a:rPr lang="en-US" sz="1400" b="1" dirty="0">
                <a:solidFill>
                  <a:srgbClr val="FF0000"/>
                </a:solidFill>
                <a:latin typeface="+mn-lt"/>
                <a:cs typeface="+mn-cs"/>
              </a:rPr>
              <a:t>Plato</a:t>
            </a:r>
          </a:p>
        </p:txBody>
      </p:sp>
      <p:grpSp>
        <p:nvGrpSpPr>
          <p:cNvPr id="22" name="Group 70">
            <a:extLst>
              <a:ext uri="{FF2B5EF4-FFF2-40B4-BE49-F238E27FC236}">
                <a16:creationId xmlns:a16="http://schemas.microsoft.com/office/drawing/2014/main" id="{300C7E2C-DCB3-4839-BA4B-B6C13BE0A5FB}"/>
              </a:ext>
            </a:extLst>
          </p:cNvPr>
          <p:cNvGrpSpPr>
            <a:grpSpLocks/>
          </p:cNvGrpSpPr>
          <p:nvPr/>
        </p:nvGrpSpPr>
        <p:grpSpPr bwMode="auto">
          <a:xfrm>
            <a:off x="5562600" y="5173663"/>
            <a:ext cx="3429000" cy="654050"/>
            <a:chOff x="4343400" y="5245100"/>
            <a:chExt cx="3429000" cy="654269"/>
          </a:xfrm>
        </p:grpSpPr>
        <p:sp>
          <p:nvSpPr>
            <p:cNvPr id="23" name="Text Box 9">
              <a:extLst>
                <a:ext uri="{FF2B5EF4-FFF2-40B4-BE49-F238E27FC236}">
                  <a16:creationId xmlns:a16="http://schemas.microsoft.com/office/drawing/2014/main" id="{562D1626-5855-45AC-9CD7-DD4326CF9355}"/>
                </a:ext>
              </a:extLst>
            </p:cNvPr>
            <p:cNvSpPr txBox="1">
              <a:spLocks noChangeArrowheads="1"/>
            </p:cNvSpPr>
            <p:nvPr/>
          </p:nvSpPr>
          <p:spPr bwMode="auto">
            <a:xfrm>
              <a:off x="4343400" y="5253040"/>
              <a:ext cx="481013" cy="646329"/>
            </a:xfrm>
            <a:prstGeom prst="rect">
              <a:avLst/>
            </a:prstGeom>
            <a:noFill/>
            <a:ln w="9525">
              <a:noFill/>
              <a:miter lim="800000"/>
              <a:headEnd/>
              <a:tailEnd/>
            </a:ln>
          </p:spPr>
          <p:txBody>
            <a:bodyPr wrap="none">
              <a:spAutoFit/>
            </a:bodyPr>
            <a:lstStyle/>
            <a:p>
              <a:pPr algn="ctr" eaLnBrk="1" hangingPunct="1">
                <a:defRPr/>
              </a:pPr>
              <a:r>
                <a:rPr lang="en-US" sz="1200" b="1" dirty="0">
                  <a:solidFill>
                    <a:schemeClr val="bg1"/>
                  </a:solidFill>
                  <a:latin typeface="+mn-lt"/>
                  <a:cs typeface="+mn-cs"/>
                </a:rPr>
                <a:t>Love</a:t>
              </a:r>
            </a:p>
            <a:p>
              <a:pPr algn="ctr" eaLnBrk="1" hangingPunct="1">
                <a:defRPr/>
              </a:pPr>
              <a:endParaRPr lang="en-US" sz="1200" b="1" dirty="0">
                <a:solidFill>
                  <a:schemeClr val="bg1"/>
                </a:solidFill>
                <a:latin typeface="+mn-lt"/>
                <a:cs typeface="+mn-cs"/>
              </a:endParaRPr>
            </a:p>
            <a:p>
              <a:pPr algn="ctr" eaLnBrk="1" hangingPunct="1">
                <a:defRPr/>
              </a:pPr>
              <a:r>
                <a:rPr lang="en-US" sz="1200" b="1" dirty="0">
                  <a:solidFill>
                    <a:schemeClr val="bg1"/>
                  </a:solidFill>
                  <a:latin typeface="+mn-lt"/>
                  <a:cs typeface="+mn-cs"/>
                </a:rPr>
                <a:t>Life</a:t>
              </a:r>
            </a:p>
          </p:txBody>
        </p:sp>
        <p:sp>
          <p:nvSpPr>
            <p:cNvPr id="24" name="Text Box 10">
              <a:extLst>
                <a:ext uri="{FF2B5EF4-FFF2-40B4-BE49-F238E27FC236}">
                  <a16:creationId xmlns:a16="http://schemas.microsoft.com/office/drawing/2014/main" id="{295AAAC6-E290-4C1D-96C5-3110C2B64F02}"/>
                </a:ext>
              </a:extLst>
            </p:cNvPr>
            <p:cNvSpPr txBox="1">
              <a:spLocks noChangeArrowheads="1"/>
            </p:cNvSpPr>
            <p:nvPr/>
          </p:nvSpPr>
          <p:spPr bwMode="auto">
            <a:xfrm>
              <a:off x="5208588" y="5253040"/>
              <a:ext cx="615950" cy="646329"/>
            </a:xfrm>
            <a:prstGeom prst="rect">
              <a:avLst/>
            </a:prstGeom>
            <a:noFill/>
            <a:ln w="9525">
              <a:noFill/>
              <a:miter lim="800000"/>
              <a:headEnd/>
              <a:tailEnd/>
            </a:ln>
          </p:spPr>
          <p:txBody>
            <a:bodyPr wrap="none">
              <a:spAutoFit/>
            </a:bodyPr>
            <a:lstStyle/>
            <a:p>
              <a:pPr algn="ctr" eaLnBrk="1" hangingPunct="1">
                <a:defRPr/>
              </a:pPr>
              <a:r>
                <a:rPr lang="en-US" sz="1200" b="1" dirty="0">
                  <a:solidFill>
                    <a:schemeClr val="bg1"/>
                  </a:solidFill>
                  <a:latin typeface="+mn-lt"/>
                  <a:cs typeface="+mn-cs"/>
                </a:rPr>
                <a:t>Others</a:t>
              </a:r>
            </a:p>
            <a:p>
              <a:pPr algn="ctr" eaLnBrk="1" hangingPunct="1">
                <a:defRPr/>
              </a:pPr>
              <a:endParaRPr lang="en-US" sz="1200" b="1" dirty="0">
                <a:solidFill>
                  <a:schemeClr val="bg1"/>
                </a:solidFill>
                <a:latin typeface="+mn-lt"/>
                <a:cs typeface="+mn-cs"/>
              </a:endParaRPr>
            </a:p>
            <a:p>
              <a:pPr algn="ctr" eaLnBrk="1" hangingPunct="1">
                <a:defRPr/>
              </a:pPr>
              <a:r>
                <a:rPr lang="en-US" sz="1200" b="1" dirty="0">
                  <a:solidFill>
                    <a:schemeClr val="bg1"/>
                  </a:solidFill>
                  <a:latin typeface="+mn-lt"/>
                  <a:cs typeface="+mn-cs"/>
                </a:rPr>
                <a:t>Self</a:t>
              </a:r>
            </a:p>
          </p:txBody>
        </p:sp>
        <p:sp>
          <p:nvSpPr>
            <p:cNvPr id="25" name="Text Box 13">
              <a:extLst>
                <a:ext uri="{FF2B5EF4-FFF2-40B4-BE49-F238E27FC236}">
                  <a16:creationId xmlns:a16="http://schemas.microsoft.com/office/drawing/2014/main" id="{CE1C4F4B-493C-4F42-9CF9-B3ACD5F91B47}"/>
                </a:ext>
              </a:extLst>
            </p:cNvPr>
            <p:cNvSpPr txBox="1">
              <a:spLocks noChangeArrowheads="1"/>
            </p:cNvSpPr>
            <p:nvPr/>
          </p:nvSpPr>
          <p:spPr bwMode="auto">
            <a:xfrm>
              <a:off x="6173788" y="5245100"/>
              <a:ext cx="531812" cy="646328"/>
            </a:xfrm>
            <a:prstGeom prst="rect">
              <a:avLst/>
            </a:prstGeom>
            <a:noFill/>
            <a:ln w="9525">
              <a:noFill/>
              <a:miter lim="800000"/>
              <a:headEnd/>
              <a:tailEnd/>
            </a:ln>
          </p:spPr>
          <p:txBody>
            <a:bodyPr wrap="none">
              <a:spAutoFit/>
            </a:bodyPr>
            <a:lstStyle/>
            <a:p>
              <a:pPr algn="ctr" eaLnBrk="1" hangingPunct="1">
                <a:defRPr/>
              </a:pPr>
              <a:r>
                <a:rPr lang="en-US" sz="1200" b="1" dirty="0">
                  <a:solidFill>
                    <a:schemeClr val="bg1"/>
                  </a:solidFill>
                  <a:latin typeface="+mn-lt"/>
                  <a:cs typeface="+mn-cs"/>
                </a:rPr>
                <a:t>Right</a:t>
              </a:r>
            </a:p>
            <a:p>
              <a:pPr algn="ctr" eaLnBrk="1" hangingPunct="1">
                <a:defRPr/>
              </a:pPr>
              <a:endParaRPr lang="en-US" sz="1200" b="1" dirty="0">
                <a:solidFill>
                  <a:schemeClr val="bg1"/>
                </a:solidFill>
                <a:latin typeface="+mn-lt"/>
                <a:cs typeface="+mn-cs"/>
              </a:endParaRPr>
            </a:p>
            <a:p>
              <a:pPr algn="ctr" eaLnBrk="1" hangingPunct="1">
                <a:defRPr/>
              </a:pPr>
              <a:r>
                <a:rPr lang="en-US" sz="1200" b="1" dirty="0">
                  <a:solidFill>
                    <a:schemeClr val="bg1"/>
                  </a:solidFill>
                  <a:latin typeface="+mn-lt"/>
                  <a:cs typeface="+mn-cs"/>
                </a:rPr>
                <a:t>Good</a:t>
              </a:r>
            </a:p>
          </p:txBody>
        </p:sp>
        <p:sp>
          <p:nvSpPr>
            <p:cNvPr id="26" name="Text Box 27">
              <a:extLst>
                <a:ext uri="{FF2B5EF4-FFF2-40B4-BE49-F238E27FC236}">
                  <a16:creationId xmlns:a16="http://schemas.microsoft.com/office/drawing/2014/main" id="{5807C436-C425-4903-AA13-39BF6A1FB66F}"/>
                </a:ext>
              </a:extLst>
            </p:cNvPr>
            <p:cNvSpPr txBox="1">
              <a:spLocks noChangeArrowheads="1"/>
            </p:cNvSpPr>
            <p:nvPr/>
          </p:nvSpPr>
          <p:spPr bwMode="auto">
            <a:xfrm>
              <a:off x="6927850" y="5253040"/>
              <a:ext cx="844550" cy="646329"/>
            </a:xfrm>
            <a:prstGeom prst="rect">
              <a:avLst/>
            </a:prstGeom>
            <a:noFill/>
            <a:ln w="9525">
              <a:noFill/>
              <a:miter lim="800000"/>
              <a:headEnd/>
              <a:tailEnd/>
            </a:ln>
          </p:spPr>
          <p:txBody>
            <a:bodyPr wrap="none">
              <a:spAutoFit/>
            </a:bodyPr>
            <a:lstStyle/>
            <a:p>
              <a:pPr algn="ctr" eaLnBrk="1" hangingPunct="1">
                <a:defRPr/>
              </a:pPr>
              <a:r>
                <a:rPr lang="en-US" sz="1200" b="1" dirty="0">
                  <a:solidFill>
                    <a:schemeClr val="bg1"/>
                  </a:solidFill>
                  <a:latin typeface="+mn-lt"/>
                  <a:cs typeface="+mn-cs"/>
                </a:rPr>
                <a:t>Duty</a:t>
              </a:r>
            </a:p>
            <a:p>
              <a:pPr algn="ctr" eaLnBrk="1" hangingPunct="1">
                <a:defRPr/>
              </a:pPr>
              <a:endParaRPr lang="en-US" sz="1200" b="1" dirty="0">
                <a:solidFill>
                  <a:schemeClr val="bg1"/>
                </a:solidFill>
                <a:latin typeface="+mn-lt"/>
                <a:cs typeface="+mn-cs"/>
              </a:endParaRPr>
            </a:p>
            <a:p>
              <a:pPr algn="ctr" eaLnBrk="1" hangingPunct="1">
                <a:defRPr/>
              </a:pPr>
              <a:r>
                <a:rPr lang="en-US" sz="1200" b="1" dirty="0">
                  <a:solidFill>
                    <a:schemeClr val="bg1"/>
                  </a:solidFill>
                  <a:latin typeface="+mn-lt"/>
                  <a:cs typeface="+mn-cs"/>
                </a:rPr>
                <a:t>Happiness</a:t>
              </a:r>
            </a:p>
          </p:txBody>
        </p:sp>
      </p:grpSp>
      <p:grpSp>
        <p:nvGrpSpPr>
          <p:cNvPr id="27" name="Group 68">
            <a:extLst>
              <a:ext uri="{FF2B5EF4-FFF2-40B4-BE49-F238E27FC236}">
                <a16:creationId xmlns:a16="http://schemas.microsoft.com/office/drawing/2014/main" id="{C6AE8FB6-45CE-45BC-BE3F-4D680FEC9278}"/>
              </a:ext>
            </a:extLst>
          </p:cNvPr>
          <p:cNvGrpSpPr>
            <a:grpSpLocks/>
          </p:cNvGrpSpPr>
          <p:nvPr/>
        </p:nvGrpSpPr>
        <p:grpSpPr bwMode="auto">
          <a:xfrm>
            <a:off x="5578475" y="1524000"/>
            <a:ext cx="3413125" cy="647700"/>
            <a:chOff x="4343400" y="1595438"/>
            <a:chExt cx="3413001" cy="647918"/>
          </a:xfrm>
        </p:grpSpPr>
        <p:sp>
          <p:nvSpPr>
            <p:cNvPr id="28" name="Text Box 8">
              <a:extLst>
                <a:ext uri="{FF2B5EF4-FFF2-40B4-BE49-F238E27FC236}">
                  <a16:creationId xmlns:a16="http://schemas.microsoft.com/office/drawing/2014/main" id="{96C00DAE-2CA4-440B-9BDF-D73F88164A70}"/>
                </a:ext>
              </a:extLst>
            </p:cNvPr>
            <p:cNvSpPr txBox="1">
              <a:spLocks noChangeArrowheads="1"/>
            </p:cNvSpPr>
            <p:nvPr/>
          </p:nvSpPr>
          <p:spPr bwMode="auto">
            <a:xfrm>
              <a:off x="4343400" y="1597027"/>
              <a:ext cx="480996" cy="646329"/>
            </a:xfrm>
            <a:prstGeom prst="rect">
              <a:avLst/>
            </a:prstGeom>
            <a:noFill/>
            <a:ln w="9525">
              <a:noFill/>
              <a:miter lim="800000"/>
              <a:headEnd/>
              <a:tailEnd/>
            </a:ln>
          </p:spPr>
          <p:txBody>
            <a:bodyPr wrap="none">
              <a:spAutoFit/>
            </a:bodyPr>
            <a:lstStyle/>
            <a:p>
              <a:pPr algn="ctr" eaLnBrk="1" hangingPunct="1">
                <a:defRPr/>
              </a:pPr>
              <a:r>
                <a:rPr lang="en-US" sz="1200" b="1" dirty="0">
                  <a:solidFill>
                    <a:schemeClr val="bg1"/>
                  </a:solidFill>
                  <a:latin typeface="+mn-lt"/>
                  <a:cs typeface="+mn-cs"/>
                </a:rPr>
                <a:t>Life</a:t>
              </a:r>
            </a:p>
            <a:p>
              <a:pPr algn="ctr" eaLnBrk="1" hangingPunct="1">
                <a:defRPr/>
              </a:pPr>
              <a:endParaRPr lang="en-US" sz="1200" b="1" dirty="0">
                <a:solidFill>
                  <a:schemeClr val="bg1"/>
                </a:solidFill>
                <a:latin typeface="+mn-lt"/>
                <a:cs typeface="+mn-cs"/>
              </a:endParaRPr>
            </a:p>
            <a:p>
              <a:pPr algn="ctr" eaLnBrk="1" hangingPunct="1">
                <a:defRPr/>
              </a:pPr>
              <a:r>
                <a:rPr lang="en-US" sz="1200" b="1" dirty="0">
                  <a:solidFill>
                    <a:schemeClr val="bg1"/>
                  </a:solidFill>
                  <a:latin typeface="+mn-lt"/>
                  <a:cs typeface="+mn-cs"/>
                </a:rPr>
                <a:t>Love</a:t>
              </a:r>
            </a:p>
          </p:txBody>
        </p:sp>
        <p:sp>
          <p:nvSpPr>
            <p:cNvPr id="29" name="Text Box 11">
              <a:extLst>
                <a:ext uri="{FF2B5EF4-FFF2-40B4-BE49-F238E27FC236}">
                  <a16:creationId xmlns:a16="http://schemas.microsoft.com/office/drawing/2014/main" id="{6C800946-035B-4F7A-976B-0B3224DB9447}"/>
                </a:ext>
              </a:extLst>
            </p:cNvPr>
            <p:cNvSpPr txBox="1">
              <a:spLocks noChangeArrowheads="1"/>
            </p:cNvSpPr>
            <p:nvPr/>
          </p:nvSpPr>
          <p:spPr bwMode="auto">
            <a:xfrm>
              <a:off x="5165695" y="1595438"/>
              <a:ext cx="615928" cy="646330"/>
            </a:xfrm>
            <a:prstGeom prst="rect">
              <a:avLst/>
            </a:prstGeom>
            <a:noFill/>
            <a:ln w="9525">
              <a:noFill/>
              <a:miter lim="800000"/>
              <a:headEnd/>
              <a:tailEnd/>
            </a:ln>
          </p:spPr>
          <p:txBody>
            <a:bodyPr wrap="none">
              <a:spAutoFit/>
            </a:bodyPr>
            <a:lstStyle/>
            <a:p>
              <a:pPr algn="ctr" eaLnBrk="1" hangingPunct="1">
                <a:defRPr/>
              </a:pPr>
              <a:r>
                <a:rPr lang="en-US" sz="1200" b="1" dirty="0">
                  <a:solidFill>
                    <a:schemeClr val="bg1"/>
                  </a:solidFill>
                  <a:latin typeface="+mn-lt"/>
                  <a:cs typeface="+mn-cs"/>
                </a:rPr>
                <a:t>Self</a:t>
              </a:r>
            </a:p>
            <a:p>
              <a:pPr algn="ctr" eaLnBrk="1" hangingPunct="1">
                <a:defRPr/>
              </a:pPr>
              <a:endParaRPr lang="en-US" sz="1200" b="1" dirty="0">
                <a:solidFill>
                  <a:schemeClr val="bg1"/>
                </a:solidFill>
                <a:latin typeface="+mn-lt"/>
                <a:cs typeface="+mn-cs"/>
              </a:endParaRPr>
            </a:p>
            <a:p>
              <a:pPr algn="ctr" eaLnBrk="1" hangingPunct="1">
                <a:defRPr/>
              </a:pPr>
              <a:r>
                <a:rPr lang="en-US" sz="1200" b="1" dirty="0">
                  <a:solidFill>
                    <a:schemeClr val="bg1"/>
                  </a:solidFill>
                  <a:latin typeface="+mn-lt"/>
                  <a:cs typeface="+mn-cs"/>
                </a:rPr>
                <a:t>Others</a:t>
              </a:r>
            </a:p>
          </p:txBody>
        </p:sp>
        <p:sp>
          <p:nvSpPr>
            <p:cNvPr id="30" name="Text Box 12">
              <a:extLst>
                <a:ext uri="{FF2B5EF4-FFF2-40B4-BE49-F238E27FC236}">
                  <a16:creationId xmlns:a16="http://schemas.microsoft.com/office/drawing/2014/main" id="{BD9634C1-9710-4A49-B7AD-AAF53A02C927}"/>
                </a:ext>
              </a:extLst>
            </p:cNvPr>
            <p:cNvSpPr txBox="1">
              <a:spLocks noChangeArrowheads="1"/>
            </p:cNvSpPr>
            <p:nvPr/>
          </p:nvSpPr>
          <p:spPr bwMode="auto">
            <a:xfrm>
              <a:off x="6140385" y="1595438"/>
              <a:ext cx="531794" cy="646330"/>
            </a:xfrm>
            <a:prstGeom prst="rect">
              <a:avLst/>
            </a:prstGeom>
            <a:noFill/>
            <a:ln w="9525">
              <a:noFill/>
              <a:miter lim="800000"/>
              <a:headEnd/>
              <a:tailEnd/>
            </a:ln>
          </p:spPr>
          <p:txBody>
            <a:bodyPr wrap="none">
              <a:spAutoFit/>
            </a:bodyPr>
            <a:lstStyle/>
            <a:p>
              <a:pPr algn="ctr" eaLnBrk="1" hangingPunct="1">
                <a:defRPr/>
              </a:pPr>
              <a:r>
                <a:rPr lang="en-US" sz="1200" b="1" dirty="0">
                  <a:solidFill>
                    <a:schemeClr val="bg1"/>
                  </a:solidFill>
                  <a:latin typeface="+mn-lt"/>
                  <a:cs typeface="+mn-cs"/>
                </a:rPr>
                <a:t>Good</a:t>
              </a:r>
            </a:p>
            <a:p>
              <a:pPr algn="ctr" eaLnBrk="1" hangingPunct="1">
                <a:defRPr/>
              </a:pPr>
              <a:endParaRPr lang="en-US" sz="1200" b="1" dirty="0">
                <a:solidFill>
                  <a:schemeClr val="bg1"/>
                </a:solidFill>
                <a:latin typeface="+mn-lt"/>
                <a:cs typeface="+mn-cs"/>
              </a:endParaRPr>
            </a:p>
            <a:p>
              <a:pPr algn="ctr" eaLnBrk="1" hangingPunct="1">
                <a:defRPr/>
              </a:pPr>
              <a:r>
                <a:rPr lang="en-US" sz="1200" b="1" dirty="0">
                  <a:solidFill>
                    <a:schemeClr val="bg1"/>
                  </a:solidFill>
                  <a:latin typeface="+mn-lt"/>
                  <a:cs typeface="+mn-cs"/>
                </a:rPr>
                <a:t>Right</a:t>
              </a:r>
            </a:p>
          </p:txBody>
        </p:sp>
        <p:sp>
          <p:nvSpPr>
            <p:cNvPr id="31" name="Text Box 28">
              <a:extLst>
                <a:ext uri="{FF2B5EF4-FFF2-40B4-BE49-F238E27FC236}">
                  <a16:creationId xmlns:a16="http://schemas.microsoft.com/office/drawing/2014/main" id="{EFC9EE91-7A7D-47BE-907B-CDEE07056F71}"/>
                </a:ext>
              </a:extLst>
            </p:cNvPr>
            <p:cNvSpPr txBox="1">
              <a:spLocks noChangeArrowheads="1"/>
            </p:cNvSpPr>
            <p:nvPr/>
          </p:nvSpPr>
          <p:spPr bwMode="auto">
            <a:xfrm>
              <a:off x="6911882" y="1595438"/>
              <a:ext cx="844519" cy="646330"/>
            </a:xfrm>
            <a:prstGeom prst="rect">
              <a:avLst/>
            </a:prstGeom>
            <a:noFill/>
            <a:ln w="9525">
              <a:noFill/>
              <a:miter lim="800000"/>
              <a:headEnd/>
              <a:tailEnd/>
            </a:ln>
          </p:spPr>
          <p:txBody>
            <a:bodyPr wrap="none">
              <a:spAutoFit/>
            </a:bodyPr>
            <a:lstStyle/>
            <a:p>
              <a:pPr algn="ctr" eaLnBrk="1" hangingPunct="1">
                <a:defRPr/>
              </a:pPr>
              <a:r>
                <a:rPr lang="en-US" sz="1200" b="1" dirty="0">
                  <a:solidFill>
                    <a:schemeClr val="bg1"/>
                  </a:solidFill>
                  <a:latin typeface="+mn-lt"/>
                  <a:cs typeface="+mn-cs"/>
                </a:rPr>
                <a:t>Happiness</a:t>
              </a:r>
            </a:p>
            <a:p>
              <a:pPr algn="ctr" eaLnBrk="1" hangingPunct="1">
                <a:defRPr/>
              </a:pPr>
              <a:endParaRPr lang="en-US" sz="1200" b="1" dirty="0">
                <a:solidFill>
                  <a:schemeClr val="bg1"/>
                </a:solidFill>
                <a:latin typeface="+mn-lt"/>
                <a:cs typeface="+mn-cs"/>
              </a:endParaRPr>
            </a:p>
            <a:p>
              <a:pPr algn="ctr" eaLnBrk="1" hangingPunct="1">
                <a:defRPr/>
              </a:pPr>
              <a:r>
                <a:rPr lang="en-US" sz="1200" b="1" dirty="0">
                  <a:solidFill>
                    <a:schemeClr val="bg1"/>
                  </a:solidFill>
                  <a:latin typeface="+mn-lt"/>
                  <a:cs typeface="+mn-cs"/>
                </a:rPr>
                <a:t>Duty</a:t>
              </a:r>
            </a:p>
          </p:txBody>
        </p:sp>
      </p:grpSp>
      <p:grpSp>
        <p:nvGrpSpPr>
          <p:cNvPr id="32" name="Group 29">
            <a:extLst>
              <a:ext uri="{FF2B5EF4-FFF2-40B4-BE49-F238E27FC236}">
                <a16:creationId xmlns:a16="http://schemas.microsoft.com/office/drawing/2014/main" id="{88236DAF-D130-46B7-8995-92F3E0AEC8D5}"/>
              </a:ext>
            </a:extLst>
          </p:cNvPr>
          <p:cNvGrpSpPr>
            <a:grpSpLocks/>
          </p:cNvGrpSpPr>
          <p:nvPr/>
        </p:nvGrpSpPr>
        <p:grpSpPr bwMode="auto">
          <a:xfrm flipV="1">
            <a:off x="1173162" y="1846261"/>
            <a:ext cx="7742238" cy="1833563"/>
            <a:chOff x="432" y="2304"/>
            <a:chExt cx="4877" cy="1155"/>
          </a:xfrm>
        </p:grpSpPr>
        <p:sp>
          <p:nvSpPr>
            <p:cNvPr id="33" name="Line 30">
              <a:extLst>
                <a:ext uri="{FF2B5EF4-FFF2-40B4-BE49-F238E27FC236}">
                  <a16:creationId xmlns:a16="http://schemas.microsoft.com/office/drawing/2014/main" id="{E38BA973-598A-4C78-A0CE-E500B70A506A}"/>
                </a:ext>
              </a:extLst>
            </p:cNvPr>
            <p:cNvSpPr>
              <a:spLocks noChangeShapeType="1"/>
            </p:cNvSpPr>
            <p:nvPr/>
          </p:nvSpPr>
          <p:spPr bwMode="auto">
            <a:xfrm flipV="1">
              <a:off x="672" y="2688"/>
              <a:ext cx="432" cy="0"/>
            </a:xfrm>
            <a:prstGeom prst="line">
              <a:avLst/>
            </a:prstGeom>
            <a:noFill/>
            <a:ln w="9525">
              <a:solidFill>
                <a:schemeClr val="bg1"/>
              </a:solidFill>
              <a:round/>
              <a:headEnd/>
              <a:tailEnd/>
            </a:ln>
          </p:spPr>
          <p:txBody>
            <a:bodyPr/>
            <a:lstStyle/>
            <a:p>
              <a:pPr eaLnBrk="1" hangingPunct="1">
                <a:defRPr/>
              </a:pPr>
              <a:endParaRPr lang="en-US">
                <a:latin typeface="+mn-lt"/>
                <a:cs typeface="Arial" charset="0"/>
              </a:endParaRPr>
            </a:p>
          </p:txBody>
        </p:sp>
        <p:grpSp>
          <p:nvGrpSpPr>
            <p:cNvPr id="34" name="Group 31">
              <a:extLst>
                <a:ext uri="{FF2B5EF4-FFF2-40B4-BE49-F238E27FC236}">
                  <a16:creationId xmlns:a16="http://schemas.microsoft.com/office/drawing/2014/main" id="{E687BD7D-8D77-48CC-AC9F-7E48A8D52900}"/>
                </a:ext>
              </a:extLst>
            </p:cNvPr>
            <p:cNvGrpSpPr>
              <a:grpSpLocks/>
            </p:cNvGrpSpPr>
            <p:nvPr/>
          </p:nvGrpSpPr>
          <p:grpSpPr bwMode="auto">
            <a:xfrm flipV="1">
              <a:off x="1344" y="3072"/>
              <a:ext cx="1008" cy="0"/>
              <a:chOff x="1200" y="1632"/>
              <a:chExt cx="1008" cy="0"/>
            </a:xfrm>
          </p:grpSpPr>
          <p:sp>
            <p:nvSpPr>
              <p:cNvPr id="43" name="Line 32">
                <a:extLst>
                  <a:ext uri="{FF2B5EF4-FFF2-40B4-BE49-F238E27FC236}">
                    <a16:creationId xmlns:a16="http://schemas.microsoft.com/office/drawing/2014/main" id="{C2E91EDD-A316-4A59-B240-8DC7CE29E358}"/>
                  </a:ext>
                </a:extLst>
              </p:cNvPr>
              <p:cNvSpPr>
                <a:spLocks noChangeShapeType="1"/>
              </p:cNvSpPr>
              <p:nvPr/>
            </p:nvSpPr>
            <p:spPr bwMode="auto">
              <a:xfrm>
                <a:off x="1200" y="1632"/>
                <a:ext cx="432" cy="0"/>
              </a:xfrm>
              <a:prstGeom prst="line">
                <a:avLst/>
              </a:prstGeom>
              <a:noFill/>
              <a:ln w="9525">
                <a:solidFill>
                  <a:schemeClr val="bg1"/>
                </a:solidFill>
                <a:round/>
                <a:headEnd/>
                <a:tailEnd/>
              </a:ln>
            </p:spPr>
            <p:txBody>
              <a:bodyPr/>
              <a:lstStyle/>
              <a:p>
                <a:pPr eaLnBrk="1" hangingPunct="1">
                  <a:defRPr/>
                </a:pPr>
                <a:endParaRPr lang="en-US">
                  <a:latin typeface="+mn-lt"/>
                  <a:cs typeface="Arial" charset="0"/>
                </a:endParaRPr>
              </a:p>
            </p:txBody>
          </p:sp>
          <p:sp>
            <p:nvSpPr>
              <p:cNvPr id="44" name="Line 33">
                <a:extLst>
                  <a:ext uri="{FF2B5EF4-FFF2-40B4-BE49-F238E27FC236}">
                    <a16:creationId xmlns:a16="http://schemas.microsoft.com/office/drawing/2014/main" id="{AC95948C-DFDF-4C49-BC93-F6B53714A187}"/>
                  </a:ext>
                </a:extLst>
              </p:cNvPr>
              <p:cNvSpPr>
                <a:spLocks noChangeShapeType="1"/>
              </p:cNvSpPr>
              <p:nvPr/>
            </p:nvSpPr>
            <p:spPr bwMode="auto">
              <a:xfrm>
                <a:off x="1776" y="1632"/>
                <a:ext cx="432" cy="0"/>
              </a:xfrm>
              <a:prstGeom prst="line">
                <a:avLst/>
              </a:prstGeom>
              <a:noFill/>
              <a:ln w="9525">
                <a:solidFill>
                  <a:schemeClr val="bg1"/>
                </a:solidFill>
                <a:round/>
                <a:headEnd/>
                <a:tailEnd/>
              </a:ln>
            </p:spPr>
            <p:txBody>
              <a:bodyPr/>
              <a:lstStyle/>
              <a:p>
                <a:pPr eaLnBrk="1" hangingPunct="1">
                  <a:defRPr/>
                </a:pPr>
                <a:endParaRPr lang="en-US">
                  <a:latin typeface="+mn-lt"/>
                  <a:cs typeface="Arial" charset="0"/>
                </a:endParaRPr>
              </a:p>
            </p:txBody>
          </p:sp>
        </p:grpSp>
        <p:grpSp>
          <p:nvGrpSpPr>
            <p:cNvPr id="35" name="Group 34">
              <a:extLst>
                <a:ext uri="{FF2B5EF4-FFF2-40B4-BE49-F238E27FC236}">
                  <a16:creationId xmlns:a16="http://schemas.microsoft.com/office/drawing/2014/main" id="{8FB9E164-4BEE-441D-86E5-4AF3772009B8}"/>
                </a:ext>
              </a:extLst>
            </p:cNvPr>
            <p:cNvGrpSpPr>
              <a:grpSpLocks/>
            </p:cNvGrpSpPr>
            <p:nvPr/>
          </p:nvGrpSpPr>
          <p:grpSpPr bwMode="auto">
            <a:xfrm flipV="1">
              <a:off x="3163" y="3456"/>
              <a:ext cx="2146" cy="0"/>
              <a:chOff x="2923" y="1344"/>
              <a:chExt cx="2146" cy="0"/>
            </a:xfrm>
          </p:grpSpPr>
          <p:sp>
            <p:nvSpPr>
              <p:cNvPr id="39" name="Line 35">
                <a:extLst>
                  <a:ext uri="{FF2B5EF4-FFF2-40B4-BE49-F238E27FC236}">
                    <a16:creationId xmlns:a16="http://schemas.microsoft.com/office/drawing/2014/main" id="{5FE72409-F7F1-4C96-8FE1-AAA85C1C16D8}"/>
                  </a:ext>
                </a:extLst>
              </p:cNvPr>
              <p:cNvSpPr>
                <a:spLocks noChangeShapeType="1"/>
              </p:cNvSpPr>
              <p:nvPr/>
            </p:nvSpPr>
            <p:spPr bwMode="auto">
              <a:xfrm>
                <a:off x="2923" y="1344"/>
                <a:ext cx="432" cy="0"/>
              </a:xfrm>
              <a:prstGeom prst="line">
                <a:avLst/>
              </a:prstGeom>
              <a:noFill/>
              <a:ln w="9525">
                <a:solidFill>
                  <a:schemeClr val="bg1"/>
                </a:solidFill>
                <a:round/>
                <a:headEnd/>
                <a:tailEnd/>
              </a:ln>
            </p:spPr>
            <p:txBody>
              <a:bodyPr/>
              <a:lstStyle/>
              <a:p>
                <a:pPr eaLnBrk="1" hangingPunct="1">
                  <a:defRPr/>
                </a:pPr>
                <a:endParaRPr lang="en-US">
                  <a:latin typeface="+mn-lt"/>
                  <a:cs typeface="Arial" charset="0"/>
                </a:endParaRPr>
              </a:p>
            </p:txBody>
          </p:sp>
          <p:sp>
            <p:nvSpPr>
              <p:cNvPr id="40" name="Line 36">
                <a:extLst>
                  <a:ext uri="{FF2B5EF4-FFF2-40B4-BE49-F238E27FC236}">
                    <a16:creationId xmlns:a16="http://schemas.microsoft.com/office/drawing/2014/main" id="{CEBA282C-1582-4752-8FA1-924B8FEE3D12}"/>
                  </a:ext>
                </a:extLst>
              </p:cNvPr>
              <p:cNvSpPr>
                <a:spLocks noChangeShapeType="1"/>
              </p:cNvSpPr>
              <p:nvPr/>
            </p:nvSpPr>
            <p:spPr bwMode="auto">
              <a:xfrm>
                <a:off x="3499" y="1344"/>
                <a:ext cx="432" cy="0"/>
              </a:xfrm>
              <a:prstGeom prst="line">
                <a:avLst/>
              </a:prstGeom>
              <a:noFill/>
              <a:ln w="9525">
                <a:solidFill>
                  <a:schemeClr val="bg1"/>
                </a:solidFill>
                <a:round/>
                <a:headEnd/>
                <a:tailEnd/>
              </a:ln>
            </p:spPr>
            <p:txBody>
              <a:bodyPr/>
              <a:lstStyle/>
              <a:p>
                <a:pPr eaLnBrk="1" hangingPunct="1">
                  <a:defRPr/>
                </a:pPr>
                <a:endParaRPr lang="en-US">
                  <a:latin typeface="+mn-lt"/>
                  <a:cs typeface="Arial" charset="0"/>
                </a:endParaRPr>
              </a:p>
            </p:txBody>
          </p:sp>
          <p:sp>
            <p:nvSpPr>
              <p:cNvPr id="41" name="Line 37">
                <a:extLst>
                  <a:ext uri="{FF2B5EF4-FFF2-40B4-BE49-F238E27FC236}">
                    <a16:creationId xmlns:a16="http://schemas.microsoft.com/office/drawing/2014/main" id="{D9FD128D-2CE7-4E51-8B6B-6CA43F4379FD}"/>
                  </a:ext>
                </a:extLst>
              </p:cNvPr>
              <p:cNvSpPr>
                <a:spLocks noChangeShapeType="1"/>
              </p:cNvSpPr>
              <p:nvPr/>
            </p:nvSpPr>
            <p:spPr bwMode="auto">
              <a:xfrm>
                <a:off x="4054" y="1344"/>
                <a:ext cx="432" cy="0"/>
              </a:xfrm>
              <a:prstGeom prst="line">
                <a:avLst/>
              </a:prstGeom>
              <a:noFill/>
              <a:ln w="9525">
                <a:solidFill>
                  <a:schemeClr val="bg1"/>
                </a:solidFill>
                <a:round/>
                <a:headEnd/>
                <a:tailEnd/>
              </a:ln>
            </p:spPr>
            <p:txBody>
              <a:bodyPr/>
              <a:lstStyle/>
              <a:p>
                <a:pPr eaLnBrk="1" hangingPunct="1">
                  <a:defRPr/>
                </a:pPr>
                <a:endParaRPr lang="en-US">
                  <a:latin typeface="+mn-lt"/>
                  <a:cs typeface="Arial" charset="0"/>
                </a:endParaRPr>
              </a:p>
            </p:txBody>
          </p:sp>
          <p:sp>
            <p:nvSpPr>
              <p:cNvPr id="42" name="Line 38">
                <a:extLst>
                  <a:ext uri="{FF2B5EF4-FFF2-40B4-BE49-F238E27FC236}">
                    <a16:creationId xmlns:a16="http://schemas.microsoft.com/office/drawing/2014/main" id="{55E4B349-43E2-4C8A-ACCA-28F2FC14876A}"/>
                  </a:ext>
                </a:extLst>
              </p:cNvPr>
              <p:cNvSpPr>
                <a:spLocks noChangeShapeType="1"/>
              </p:cNvSpPr>
              <p:nvPr/>
            </p:nvSpPr>
            <p:spPr bwMode="auto">
              <a:xfrm>
                <a:off x="4637" y="1344"/>
                <a:ext cx="432" cy="0"/>
              </a:xfrm>
              <a:prstGeom prst="line">
                <a:avLst/>
              </a:prstGeom>
              <a:noFill/>
              <a:ln w="9525">
                <a:solidFill>
                  <a:schemeClr val="bg1"/>
                </a:solidFill>
                <a:round/>
                <a:headEnd/>
                <a:tailEnd type="triangle" w="med" len="med"/>
              </a:ln>
            </p:spPr>
            <p:txBody>
              <a:bodyPr/>
              <a:lstStyle/>
              <a:p>
                <a:pPr eaLnBrk="1" hangingPunct="1">
                  <a:defRPr/>
                </a:pPr>
                <a:endParaRPr lang="en-US">
                  <a:latin typeface="+mn-lt"/>
                  <a:cs typeface="Arial" charset="0"/>
                </a:endParaRPr>
              </a:p>
            </p:txBody>
          </p:sp>
        </p:grpSp>
        <p:sp>
          <p:nvSpPr>
            <p:cNvPr id="36" name="Line 39">
              <a:extLst>
                <a:ext uri="{FF2B5EF4-FFF2-40B4-BE49-F238E27FC236}">
                  <a16:creationId xmlns:a16="http://schemas.microsoft.com/office/drawing/2014/main" id="{4FD39FCB-FBCD-4E69-B8FA-9316732F1BA2}"/>
                </a:ext>
              </a:extLst>
            </p:cNvPr>
            <p:cNvSpPr>
              <a:spLocks noChangeShapeType="1"/>
            </p:cNvSpPr>
            <p:nvPr/>
          </p:nvSpPr>
          <p:spPr bwMode="auto">
            <a:xfrm>
              <a:off x="1104" y="2688"/>
              <a:ext cx="240" cy="384"/>
            </a:xfrm>
            <a:prstGeom prst="line">
              <a:avLst/>
            </a:prstGeom>
            <a:noFill/>
            <a:ln w="9525">
              <a:solidFill>
                <a:schemeClr val="bg1"/>
              </a:solidFill>
              <a:round/>
              <a:headEnd/>
              <a:tailEnd type="triangle" w="med" len="med"/>
            </a:ln>
          </p:spPr>
          <p:txBody>
            <a:bodyPr/>
            <a:lstStyle/>
            <a:p>
              <a:pPr eaLnBrk="1" hangingPunct="1">
                <a:defRPr/>
              </a:pPr>
              <a:endParaRPr lang="en-US">
                <a:latin typeface="+mn-lt"/>
                <a:cs typeface="Arial" charset="0"/>
              </a:endParaRPr>
            </a:p>
          </p:txBody>
        </p:sp>
        <p:sp>
          <p:nvSpPr>
            <p:cNvPr id="37" name="Line 40">
              <a:extLst>
                <a:ext uri="{FF2B5EF4-FFF2-40B4-BE49-F238E27FC236}">
                  <a16:creationId xmlns:a16="http://schemas.microsoft.com/office/drawing/2014/main" id="{29D9A8B2-E71A-41B8-9EEE-28DBD69D656E}"/>
                </a:ext>
              </a:extLst>
            </p:cNvPr>
            <p:cNvSpPr>
              <a:spLocks noChangeShapeType="1"/>
            </p:cNvSpPr>
            <p:nvPr/>
          </p:nvSpPr>
          <p:spPr bwMode="auto">
            <a:xfrm>
              <a:off x="2936" y="3075"/>
              <a:ext cx="240" cy="384"/>
            </a:xfrm>
            <a:prstGeom prst="line">
              <a:avLst/>
            </a:prstGeom>
            <a:noFill/>
            <a:ln w="9525">
              <a:solidFill>
                <a:schemeClr val="bg1"/>
              </a:solidFill>
              <a:round/>
              <a:headEnd/>
              <a:tailEnd type="triangle" w="med" len="med"/>
            </a:ln>
          </p:spPr>
          <p:txBody>
            <a:bodyPr/>
            <a:lstStyle/>
            <a:p>
              <a:pPr eaLnBrk="1" hangingPunct="1">
                <a:defRPr/>
              </a:pPr>
              <a:endParaRPr lang="en-US">
                <a:latin typeface="+mn-lt"/>
                <a:cs typeface="Arial" charset="0"/>
              </a:endParaRPr>
            </a:p>
          </p:txBody>
        </p:sp>
        <p:sp>
          <p:nvSpPr>
            <p:cNvPr id="38" name="Line 41">
              <a:extLst>
                <a:ext uri="{FF2B5EF4-FFF2-40B4-BE49-F238E27FC236}">
                  <a16:creationId xmlns:a16="http://schemas.microsoft.com/office/drawing/2014/main" id="{EE72A88F-B289-41F5-BB02-1DD86977798F}"/>
                </a:ext>
              </a:extLst>
            </p:cNvPr>
            <p:cNvSpPr>
              <a:spLocks noChangeShapeType="1"/>
            </p:cNvSpPr>
            <p:nvPr/>
          </p:nvSpPr>
          <p:spPr bwMode="auto">
            <a:xfrm>
              <a:off x="432" y="2304"/>
              <a:ext cx="240" cy="384"/>
            </a:xfrm>
            <a:prstGeom prst="line">
              <a:avLst/>
            </a:prstGeom>
            <a:noFill/>
            <a:ln w="9525">
              <a:solidFill>
                <a:schemeClr val="bg1"/>
              </a:solidFill>
              <a:round/>
              <a:headEnd/>
              <a:tailEnd type="triangle" w="med" len="med"/>
            </a:ln>
          </p:spPr>
          <p:txBody>
            <a:bodyPr/>
            <a:lstStyle/>
            <a:p>
              <a:pPr eaLnBrk="1" hangingPunct="1">
                <a:defRPr/>
              </a:pPr>
              <a:endParaRPr lang="en-US">
                <a:latin typeface="+mn-lt"/>
                <a:cs typeface="Arial" charset="0"/>
              </a:endParaRPr>
            </a:p>
          </p:txBody>
        </p:sp>
      </p:grpSp>
      <p:grpSp>
        <p:nvGrpSpPr>
          <p:cNvPr id="45" name="Group 42">
            <a:extLst>
              <a:ext uri="{FF2B5EF4-FFF2-40B4-BE49-F238E27FC236}">
                <a16:creationId xmlns:a16="http://schemas.microsoft.com/office/drawing/2014/main" id="{68D79A45-D82F-4A18-8336-90C3CC017B4E}"/>
              </a:ext>
            </a:extLst>
          </p:cNvPr>
          <p:cNvGrpSpPr>
            <a:grpSpLocks/>
          </p:cNvGrpSpPr>
          <p:nvPr/>
        </p:nvGrpSpPr>
        <p:grpSpPr bwMode="auto">
          <a:xfrm>
            <a:off x="1173162" y="3679825"/>
            <a:ext cx="7742238" cy="1828800"/>
            <a:chOff x="432" y="2304"/>
            <a:chExt cx="4877" cy="1152"/>
          </a:xfrm>
        </p:grpSpPr>
        <p:sp>
          <p:nvSpPr>
            <p:cNvPr id="46" name="Line 43">
              <a:extLst>
                <a:ext uri="{FF2B5EF4-FFF2-40B4-BE49-F238E27FC236}">
                  <a16:creationId xmlns:a16="http://schemas.microsoft.com/office/drawing/2014/main" id="{0D584640-8C4D-409E-83BD-2CC67BD0D389}"/>
                </a:ext>
              </a:extLst>
            </p:cNvPr>
            <p:cNvSpPr>
              <a:spLocks noChangeShapeType="1"/>
            </p:cNvSpPr>
            <p:nvPr/>
          </p:nvSpPr>
          <p:spPr bwMode="auto">
            <a:xfrm flipV="1">
              <a:off x="672" y="2688"/>
              <a:ext cx="432" cy="0"/>
            </a:xfrm>
            <a:prstGeom prst="line">
              <a:avLst/>
            </a:prstGeom>
            <a:noFill/>
            <a:ln w="9525">
              <a:solidFill>
                <a:schemeClr val="bg1"/>
              </a:solidFill>
              <a:round/>
              <a:headEnd/>
              <a:tailEnd/>
            </a:ln>
          </p:spPr>
          <p:txBody>
            <a:bodyPr/>
            <a:lstStyle/>
            <a:p>
              <a:pPr eaLnBrk="1" hangingPunct="1">
                <a:defRPr/>
              </a:pPr>
              <a:endParaRPr lang="en-US">
                <a:latin typeface="+mn-lt"/>
                <a:cs typeface="Arial" charset="0"/>
              </a:endParaRPr>
            </a:p>
          </p:txBody>
        </p:sp>
        <p:grpSp>
          <p:nvGrpSpPr>
            <p:cNvPr id="47" name="Group 44">
              <a:extLst>
                <a:ext uri="{FF2B5EF4-FFF2-40B4-BE49-F238E27FC236}">
                  <a16:creationId xmlns:a16="http://schemas.microsoft.com/office/drawing/2014/main" id="{91D8BB05-39BD-4E6D-A4A9-58381909164F}"/>
                </a:ext>
              </a:extLst>
            </p:cNvPr>
            <p:cNvGrpSpPr>
              <a:grpSpLocks/>
            </p:cNvGrpSpPr>
            <p:nvPr/>
          </p:nvGrpSpPr>
          <p:grpSpPr bwMode="auto">
            <a:xfrm flipV="1">
              <a:off x="1344" y="3072"/>
              <a:ext cx="1565" cy="0"/>
              <a:chOff x="1200" y="1632"/>
              <a:chExt cx="1565" cy="0"/>
            </a:xfrm>
          </p:grpSpPr>
          <p:sp>
            <p:nvSpPr>
              <p:cNvPr id="56" name="Line 45">
                <a:extLst>
                  <a:ext uri="{FF2B5EF4-FFF2-40B4-BE49-F238E27FC236}">
                    <a16:creationId xmlns:a16="http://schemas.microsoft.com/office/drawing/2014/main" id="{F1AE084E-0B3C-4D3F-A46F-10D2255EAC8C}"/>
                  </a:ext>
                </a:extLst>
              </p:cNvPr>
              <p:cNvSpPr>
                <a:spLocks noChangeShapeType="1"/>
              </p:cNvSpPr>
              <p:nvPr/>
            </p:nvSpPr>
            <p:spPr bwMode="auto">
              <a:xfrm>
                <a:off x="1200" y="1632"/>
                <a:ext cx="432" cy="0"/>
              </a:xfrm>
              <a:prstGeom prst="line">
                <a:avLst/>
              </a:prstGeom>
              <a:noFill/>
              <a:ln w="9525">
                <a:solidFill>
                  <a:schemeClr val="bg1"/>
                </a:solidFill>
                <a:round/>
                <a:headEnd/>
                <a:tailEnd/>
              </a:ln>
            </p:spPr>
            <p:txBody>
              <a:bodyPr/>
              <a:lstStyle/>
              <a:p>
                <a:pPr eaLnBrk="1" hangingPunct="1">
                  <a:defRPr/>
                </a:pPr>
                <a:endParaRPr lang="en-US">
                  <a:latin typeface="+mn-lt"/>
                  <a:cs typeface="Arial" charset="0"/>
                </a:endParaRPr>
              </a:p>
            </p:txBody>
          </p:sp>
          <p:sp>
            <p:nvSpPr>
              <p:cNvPr id="57" name="Line 46">
                <a:extLst>
                  <a:ext uri="{FF2B5EF4-FFF2-40B4-BE49-F238E27FC236}">
                    <a16:creationId xmlns:a16="http://schemas.microsoft.com/office/drawing/2014/main" id="{5719AAE3-CC2B-4D25-AB2B-F65FD35C3313}"/>
                  </a:ext>
                </a:extLst>
              </p:cNvPr>
              <p:cNvSpPr>
                <a:spLocks noChangeShapeType="1"/>
              </p:cNvSpPr>
              <p:nvPr/>
            </p:nvSpPr>
            <p:spPr bwMode="auto">
              <a:xfrm>
                <a:off x="2333" y="1632"/>
                <a:ext cx="432" cy="0"/>
              </a:xfrm>
              <a:prstGeom prst="line">
                <a:avLst/>
              </a:prstGeom>
              <a:noFill/>
              <a:ln w="9525">
                <a:solidFill>
                  <a:schemeClr val="bg1"/>
                </a:solidFill>
                <a:round/>
                <a:headEnd/>
                <a:tailEnd/>
              </a:ln>
            </p:spPr>
            <p:txBody>
              <a:bodyPr/>
              <a:lstStyle/>
              <a:p>
                <a:pPr eaLnBrk="1" hangingPunct="1">
                  <a:defRPr/>
                </a:pPr>
                <a:endParaRPr lang="en-US">
                  <a:latin typeface="+mn-lt"/>
                  <a:cs typeface="Arial" charset="0"/>
                </a:endParaRPr>
              </a:p>
            </p:txBody>
          </p:sp>
        </p:grpSp>
        <p:grpSp>
          <p:nvGrpSpPr>
            <p:cNvPr id="48" name="Group 47">
              <a:extLst>
                <a:ext uri="{FF2B5EF4-FFF2-40B4-BE49-F238E27FC236}">
                  <a16:creationId xmlns:a16="http://schemas.microsoft.com/office/drawing/2014/main" id="{FF03AAA2-4510-4E1C-9CD0-B2931B7EC297}"/>
                </a:ext>
              </a:extLst>
            </p:cNvPr>
            <p:cNvGrpSpPr>
              <a:grpSpLocks/>
            </p:cNvGrpSpPr>
            <p:nvPr/>
          </p:nvGrpSpPr>
          <p:grpSpPr bwMode="auto">
            <a:xfrm flipV="1">
              <a:off x="3149" y="3456"/>
              <a:ext cx="2160" cy="0"/>
              <a:chOff x="2909" y="1344"/>
              <a:chExt cx="2160" cy="0"/>
            </a:xfrm>
          </p:grpSpPr>
          <p:sp>
            <p:nvSpPr>
              <p:cNvPr id="52" name="Line 48">
                <a:extLst>
                  <a:ext uri="{FF2B5EF4-FFF2-40B4-BE49-F238E27FC236}">
                    <a16:creationId xmlns:a16="http://schemas.microsoft.com/office/drawing/2014/main" id="{05F100FB-24DC-4BBF-8118-CD40F1D2F831}"/>
                  </a:ext>
                </a:extLst>
              </p:cNvPr>
              <p:cNvSpPr>
                <a:spLocks noChangeShapeType="1"/>
              </p:cNvSpPr>
              <p:nvPr/>
            </p:nvSpPr>
            <p:spPr bwMode="auto">
              <a:xfrm>
                <a:off x="2909" y="1344"/>
                <a:ext cx="432" cy="0"/>
              </a:xfrm>
              <a:prstGeom prst="line">
                <a:avLst/>
              </a:prstGeom>
              <a:noFill/>
              <a:ln w="9525">
                <a:solidFill>
                  <a:schemeClr val="bg1"/>
                </a:solidFill>
                <a:round/>
                <a:headEnd/>
                <a:tailEnd/>
              </a:ln>
            </p:spPr>
            <p:txBody>
              <a:bodyPr/>
              <a:lstStyle/>
              <a:p>
                <a:pPr eaLnBrk="1" hangingPunct="1">
                  <a:defRPr/>
                </a:pPr>
                <a:endParaRPr lang="en-US">
                  <a:latin typeface="+mn-lt"/>
                  <a:cs typeface="Arial" charset="0"/>
                </a:endParaRPr>
              </a:p>
            </p:txBody>
          </p:sp>
          <p:sp>
            <p:nvSpPr>
              <p:cNvPr id="53" name="Line 49">
                <a:extLst>
                  <a:ext uri="{FF2B5EF4-FFF2-40B4-BE49-F238E27FC236}">
                    <a16:creationId xmlns:a16="http://schemas.microsoft.com/office/drawing/2014/main" id="{F397E6D4-9A46-4E4C-8DC6-4098A2C68113}"/>
                  </a:ext>
                </a:extLst>
              </p:cNvPr>
              <p:cNvSpPr>
                <a:spLocks noChangeShapeType="1"/>
              </p:cNvSpPr>
              <p:nvPr/>
            </p:nvSpPr>
            <p:spPr bwMode="auto">
              <a:xfrm>
                <a:off x="3485" y="1344"/>
                <a:ext cx="432" cy="0"/>
              </a:xfrm>
              <a:prstGeom prst="line">
                <a:avLst/>
              </a:prstGeom>
              <a:noFill/>
              <a:ln w="9525">
                <a:solidFill>
                  <a:schemeClr val="bg1"/>
                </a:solidFill>
                <a:round/>
                <a:headEnd/>
                <a:tailEnd/>
              </a:ln>
            </p:spPr>
            <p:txBody>
              <a:bodyPr/>
              <a:lstStyle/>
              <a:p>
                <a:pPr eaLnBrk="1" hangingPunct="1">
                  <a:defRPr/>
                </a:pPr>
                <a:endParaRPr lang="en-US">
                  <a:latin typeface="+mn-lt"/>
                  <a:cs typeface="Arial" charset="0"/>
                </a:endParaRPr>
              </a:p>
            </p:txBody>
          </p:sp>
          <p:sp>
            <p:nvSpPr>
              <p:cNvPr id="54" name="Line 50">
                <a:extLst>
                  <a:ext uri="{FF2B5EF4-FFF2-40B4-BE49-F238E27FC236}">
                    <a16:creationId xmlns:a16="http://schemas.microsoft.com/office/drawing/2014/main" id="{FD71EBBC-78AA-485F-8A5B-9A384AFF7E8D}"/>
                  </a:ext>
                </a:extLst>
              </p:cNvPr>
              <p:cNvSpPr>
                <a:spLocks noChangeShapeType="1"/>
              </p:cNvSpPr>
              <p:nvPr/>
            </p:nvSpPr>
            <p:spPr bwMode="auto">
              <a:xfrm>
                <a:off x="4054" y="1344"/>
                <a:ext cx="432" cy="0"/>
              </a:xfrm>
              <a:prstGeom prst="line">
                <a:avLst/>
              </a:prstGeom>
              <a:noFill/>
              <a:ln w="9525">
                <a:solidFill>
                  <a:schemeClr val="bg1"/>
                </a:solidFill>
                <a:round/>
                <a:headEnd/>
                <a:tailEnd/>
              </a:ln>
            </p:spPr>
            <p:txBody>
              <a:bodyPr/>
              <a:lstStyle/>
              <a:p>
                <a:pPr eaLnBrk="1" hangingPunct="1">
                  <a:defRPr/>
                </a:pPr>
                <a:endParaRPr lang="en-US">
                  <a:latin typeface="+mn-lt"/>
                  <a:cs typeface="Arial" charset="0"/>
                </a:endParaRPr>
              </a:p>
            </p:txBody>
          </p:sp>
          <p:sp>
            <p:nvSpPr>
              <p:cNvPr id="55" name="Line 51">
                <a:extLst>
                  <a:ext uri="{FF2B5EF4-FFF2-40B4-BE49-F238E27FC236}">
                    <a16:creationId xmlns:a16="http://schemas.microsoft.com/office/drawing/2014/main" id="{F58DF3AA-C16B-43BD-AA10-903F46D796A1}"/>
                  </a:ext>
                </a:extLst>
              </p:cNvPr>
              <p:cNvSpPr>
                <a:spLocks noChangeShapeType="1"/>
              </p:cNvSpPr>
              <p:nvPr/>
            </p:nvSpPr>
            <p:spPr bwMode="auto">
              <a:xfrm>
                <a:off x="4637" y="1344"/>
                <a:ext cx="432" cy="0"/>
              </a:xfrm>
              <a:prstGeom prst="line">
                <a:avLst/>
              </a:prstGeom>
              <a:noFill/>
              <a:ln w="9525">
                <a:solidFill>
                  <a:schemeClr val="bg1"/>
                </a:solidFill>
                <a:round/>
                <a:headEnd/>
                <a:tailEnd type="triangle" w="med" len="med"/>
              </a:ln>
            </p:spPr>
            <p:txBody>
              <a:bodyPr/>
              <a:lstStyle/>
              <a:p>
                <a:pPr eaLnBrk="1" hangingPunct="1">
                  <a:defRPr/>
                </a:pPr>
                <a:endParaRPr lang="en-US">
                  <a:latin typeface="+mn-lt"/>
                  <a:cs typeface="Arial" charset="0"/>
                </a:endParaRPr>
              </a:p>
            </p:txBody>
          </p:sp>
        </p:grpSp>
        <p:sp>
          <p:nvSpPr>
            <p:cNvPr id="49" name="Line 52">
              <a:extLst>
                <a:ext uri="{FF2B5EF4-FFF2-40B4-BE49-F238E27FC236}">
                  <a16:creationId xmlns:a16="http://schemas.microsoft.com/office/drawing/2014/main" id="{886933E0-F4ED-4E5B-8082-3C4BE17D3FB2}"/>
                </a:ext>
              </a:extLst>
            </p:cNvPr>
            <p:cNvSpPr>
              <a:spLocks noChangeShapeType="1"/>
            </p:cNvSpPr>
            <p:nvPr/>
          </p:nvSpPr>
          <p:spPr bwMode="auto">
            <a:xfrm>
              <a:off x="1104" y="2688"/>
              <a:ext cx="240" cy="384"/>
            </a:xfrm>
            <a:prstGeom prst="line">
              <a:avLst/>
            </a:prstGeom>
            <a:noFill/>
            <a:ln w="9525">
              <a:solidFill>
                <a:schemeClr val="bg1"/>
              </a:solidFill>
              <a:round/>
              <a:headEnd/>
              <a:tailEnd type="triangle" w="med" len="med"/>
            </a:ln>
          </p:spPr>
          <p:txBody>
            <a:bodyPr/>
            <a:lstStyle/>
            <a:p>
              <a:pPr eaLnBrk="1" hangingPunct="1">
                <a:defRPr/>
              </a:pPr>
              <a:endParaRPr lang="en-US">
                <a:latin typeface="+mn-lt"/>
                <a:cs typeface="Arial" charset="0"/>
              </a:endParaRPr>
            </a:p>
          </p:txBody>
        </p:sp>
        <p:sp>
          <p:nvSpPr>
            <p:cNvPr id="50" name="Line 53">
              <a:extLst>
                <a:ext uri="{FF2B5EF4-FFF2-40B4-BE49-F238E27FC236}">
                  <a16:creationId xmlns:a16="http://schemas.microsoft.com/office/drawing/2014/main" id="{089AA5A4-83AA-49CD-A13F-CCFCA01AFF56}"/>
                </a:ext>
              </a:extLst>
            </p:cNvPr>
            <p:cNvSpPr>
              <a:spLocks noChangeShapeType="1"/>
            </p:cNvSpPr>
            <p:nvPr/>
          </p:nvSpPr>
          <p:spPr bwMode="auto">
            <a:xfrm>
              <a:off x="2909" y="3072"/>
              <a:ext cx="240" cy="384"/>
            </a:xfrm>
            <a:prstGeom prst="line">
              <a:avLst/>
            </a:prstGeom>
            <a:noFill/>
            <a:ln w="9525">
              <a:solidFill>
                <a:schemeClr val="bg1"/>
              </a:solidFill>
              <a:round/>
              <a:headEnd/>
              <a:tailEnd type="triangle" w="med" len="med"/>
            </a:ln>
          </p:spPr>
          <p:txBody>
            <a:bodyPr/>
            <a:lstStyle/>
            <a:p>
              <a:pPr eaLnBrk="1" hangingPunct="1">
                <a:defRPr/>
              </a:pPr>
              <a:endParaRPr lang="en-US">
                <a:latin typeface="+mn-lt"/>
                <a:cs typeface="Arial" charset="0"/>
              </a:endParaRPr>
            </a:p>
          </p:txBody>
        </p:sp>
        <p:sp>
          <p:nvSpPr>
            <p:cNvPr id="51" name="Line 54">
              <a:extLst>
                <a:ext uri="{FF2B5EF4-FFF2-40B4-BE49-F238E27FC236}">
                  <a16:creationId xmlns:a16="http://schemas.microsoft.com/office/drawing/2014/main" id="{CE7B09E4-755D-4288-9508-29AD66E9954E}"/>
                </a:ext>
              </a:extLst>
            </p:cNvPr>
            <p:cNvSpPr>
              <a:spLocks noChangeShapeType="1"/>
            </p:cNvSpPr>
            <p:nvPr/>
          </p:nvSpPr>
          <p:spPr bwMode="auto">
            <a:xfrm>
              <a:off x="432" y="2304"/>
              <a:ext cx="240" cy="384"/>
            </a:xfrm>
            <a:prstGeom prst="line">
              <a:avLst/>
            </a:prstGeom>
            <a:noFill/>
            <a:ln w="9525">
              <a:solidFill>
                <a:schemeClr val="bg1"/>
              </a:solidFill>
              <a:round/>
              <a:headEnd/>
              <a:tailEnd type="triangle" w="med" len="med"/>
            </a:ln>
          </p:spPr>
          <p:txBody>
            <a:bodyPr/>
            <a:lstStyle/>
            <a:p>
              <a:pPr eaLnBrk="1" hangingPunct="1">
                <a:defRPr/>
              </a:pPr>
              <a:endParaRPr lang="en-US">
                <a:latin typeface="+mn-lt"/>
                <a:cs typeface="Arial" charset="0"/>
              </a:endParaRPr>
            </a:p>
          </p:txBody>
        </p:sp>
      </p:grpSp>
      <p:sp>
        <p:nvSpPr>
          <p:cNvPr id="58" name="Text Box 55">
            <a:extLst>
              <a:ext uri="{FF2B5EF4-FFF2-40B4-BE49-F238E27FC236}">
                <a16:creationId xmlns:a16="http://schemas.microsoft.com/office/drawing/2014/main" id="{98B1E3F2-14B0-4DC2-A562-31B5310EAD9E}"/>
              </a:ext>
            </a:extLst>
          </p:cNvPr>
          <p:cNvSpPr txBox="1">
            <a:spLocks noChangeArrowheads="1"/>
          </p:cNvSpPr>
          <p:nvPr/>
        </p:nvSpPr>
        <p:spPr bwMode="auto">
          <a:xfrm>
            <a:off x="1989137" y="-76200"/>
            <a:ext cx="5856288" cy="708025"/>
          </a:xfrm>
          <a:prstGeom prst="rect">
            <a:avLst/>
          </a:prstGeom>
          <a:noFill/>
          <a:ln w="9525">
            <a:noFill/>
            <a:miter lim="800000"/>
            <a:headEnd/>
            <a:tailEnd/>
          </a:ln>
        </p:spPr>
        <p:txBody>
          <a:bodyPr>
            <a:spAutoFit/>
          </a:bodyPr>
          <a:lstStyle/>
          <a:p>
            <a:pPr algn="ctr" eaLnBrk="1" hangingPunct="1">
              <a:defRPr/>
            </a:pPr>
            <a:r>
              <a:rPr lang="en-US" sz="3600" dirty="0">
                <a:solidFill>
                  <a:schemeClr val="bg1"/>
                </a:solidFill>
                <a:latin typeface="+mn-lt"/>
                <a:cs typeface="+mn-cs"/>
              </a:rPr>
              <a:t>Three </a:t>
            </a:r>
            <a:r>
              <a:rPr lang="en-US" sz="4000" dirty="0">
                <a:solidFill>
                  <a:srgbClr val="00FF00"/>
                </a:solidFill>
                <a:latin typeface="+mn-lt"/>
                <a:cs typeface="+mn-cs"/>
              </a:rPr>
              <a:t>E</a:t>
            </a:r>
            <a:r>
              <a:rPr lang="en-US" sz="3600" dirty="0">
                <a:solidFill>
                  <a:schemeClr val="bg1"/>
                </a:solidFill>
                <a:latin typeface="+mn-lt"/>
                <a:cs typeface="+mn-cs"/>
              </a:rPr>
              <a:t>’s</a:t>
            </a:r>
            <a:r>
              <a:rPr lang="en-US" sz="3600" dirty="0">
                <a:solidFill>
                  <a:srgbClr val="FFFF00"/>
                </a:solidFill>
                <a:latin typeface="+mn-lt"/>
                <a:cs typeface="+mn-cs"/>
              </a:rPr>
              <a:t> </a:t>
            </a:r>
            <a:r>
              <a:rPr lang="en-US" sz="3600" dirty="0">
                <a:solidFill>
                  <a:schemeClr val="bg1"/>
                </a:solidFill>
                <a:latin typeface="+mn-lt"/>
                <a:cs typeface="+mn-cs"/>
              </a:rPr>
              <a:t>of </a:t>
            </a:r>
            <a:r>
              <a:rPr lang="en-US" sz="4000" dirty="0">
                <a:solidFill>
                  <a:srgbClr val="00FF00"/>
                </a:solidFill>
                <a:latin typeface="+mn-lt"/>
                <a:cs typeface="+mn-cs"/>
              </a:rPr>
              <a:t>E</a:t>
            </a:r>
            <a:r>
              <a:rPr lang="en-US" sz="3600" dirty="0">
                <a:solidFill>
                  <a:schemeClr val="bg1"/>
                </a:solidFill>
                <a:latin typeface="+mn-lt"/>
                <a:cs typeface="+mn-cs"/>
              </a:rPr>
              <a:t>ternalism</a:t>
            </a:r>
          </a:p>
        </p:txBody>
      </p:sp>
      <p:sp>
        <p:nvSpPr>
          <p:cNvPr id="59" name="Text Box 15">
            <a:extLst>
              <a:ext uri="{FF2B5EF4-FFF2-40B4-BE49-F238E27FC236}">
                <a16:creationId xmlns:a16="http://schemas.microsoft.com/office/drawing/2014/main" id="{845B62FF-D86F-4EB6-9CED-784A3D3F36DD}"/>
              </a:ext>
            </a:extLst>
          </p:cNvPr>
          <p:cNvSpPr txBox="1">
            <a:spLocks noChangeArrowheads="1"/>
          </p:cNvSpPr>
          <p:nvPr/>
        </p:nvSpPr>
        <p:spPr bwMode="auto">
          <a:xfrm>
            <a:off x="3308350" y="5907385"/>
            <a:ext cx="1187450" cy="307975"/>
          </a:xfrm>
          <a:prstGeom prst="rect">
            <a:avLst/>
          </a:prstGeom>
          <a:noFill/>
          <a:ln w="9525">
            <a:noFill/>
            <a:miter lim="800000"/>
            <a:headEnd/>
            <a:tailEnd/>
          </a:ln>
        </p:spPr>
        <p:txBody>
          <a:bodyPr wrap="none">
            <a:spAutoFit/>
          </a:bodyPr>
          <a:lstStyle/>
          <a:p>
            <a:pPr algn="ctr" eaLnBrk="1" hangingPunct="1">
              <a:defRPr/>
            </a:pPr>
            <a:r>
              <a:rPr lang="en-US" sz="1400" b="1" dirty="0">
                <a:solidFill>
                  <a:srgbClr val="FF0000"/>
                </a:solidFill>
                <a:latin typeface="+mn-lt"/>
                <a:cs typeface="+mn-cs"/>
              </a:rPr>
              <a:t>Epistemology</a:t>
            </a:r>
          </a:p>
        </p:txBody>
      </p:sp>
      <p:sp>
        <p:nvSpPr>
          <p:cNvPr id="60" name="TextBox 83">
            <a:extLst>
              <a:ext uri="{FF2B5EF4-FFF2-40B4-BE49-F238E27FC236}">
                <a16:creationId xmlns:a16="http://schemas.microsoft.com/office/drawing/2014/main" id="{94E45B92-7273-41F6-ABC6-6E7A8A7EEAF2}"/>
              </a:ext>
            </a:extLst>
          </p:cNvPr>
          <p:cNvSpPr txBox="1">
            <a:spLocks noChangeArrowheads="1"/>
          </p:cNvSpPr>
          <p:nvPr/>
        </p:nvSpPr>
        <p:spPr bwMode="auto">
          <a:xfrm>
            <a:off x="2403475" y="6167735"/>
            <a:ext cx="2928625" cy="461665"/>
          </a:xfrm>
          <a:prstGeom prst="rect">
            <a:avLst/>
          </a:prstGeom>
          <a:noFill/>
          <a:ln w="9525">
            <a:noFill/>
            <a:miter lim="800000"/>
            <a:headEnd/>
            <a:tailEnd/>
          </a:ln>
        </p:spPr>
        <p:txBody>
          <a:bodyPr wrap="square">
            <a:spAutoFit/>
          </a:bodyPr>
          <a:lstStyle/>
          <a:p>
            <a:pPr algn="ctr" eaLnBrk="1" hangingPunct="1">
              <a:defRPr/>
            </a:pPr>
            <a:r>
              <a:rPr lang="en-US" sz="1200" b="1" i="1" dirty="0">
                <a:solidFill>
                  <a:schemeClr val="bg1"/>
                </a:solidFill>
                <a:latin typeface="+mn-lt"/>
                <a:cs typeface="Arial" charset="0"/>
              </a:rPr>
              <a:t>Greater the Contradiction</a:t>
            </a:r>
          </a:p>
          <a:p>
            <a:pPr algn="ctr" eaLnBrk="1" hangingPunct="1">
              <a:defRPr/>
            </a:pPr>
            <a:r>
              <a:rPr lang="en-US" sz="1200" b="1" i="1" dirty="0">
                <a:solidFill>
                  <a:schemeClr val="bg1"/>
                </a:solidFill>
                <a:latin typeface="+mn-lt"/>
                <a:cs typeface="Arial" charset="0"/>
              </a:rPr>
              <a:t>the Greater the Faith</a:t>
            </a:r>
          </a:p>
        </p:txBody>
      </p:sp>
      <p:sp>
        <p:nvSpPr>
          <p:cNvPr id="61" name="Text Box 16">
            <a:extLst>
              <a:ext uri="{FF2B5EF4-FFF2-40B4-BE49-F238E27FC236}">
                <a16:creationId xmlns:a16="http://schemas.microsoft.com/office/drawing/2014/main" id="{BB153B19-9264-4406-81FE-AC653BC891FB}"/>
              </a:ext>
            </a:extLst>
          </p:cNvPr>
          <p:cNvSpPr txBox="1">
            <a:spLocks noChangeArrowheads="1"/>
          </p:cNvSpPr>
          <p:nvPr/>
        </p:nvSpPr>
        <p:spPr bwMode="auto">
          <a:xfrm>
            <a:off x="5821362" y="5943600"/>
            <a:ext cx="1019175" cy="307975"/>
          </a:xfrm>
          <a:prstGeom prst="rect">
            <a:avLst/>
          </a:prstGeom>
          <a:noFill/>
          <a:ln w="9525">
            <a:noFill/>
            <a:miter lim="800000"/>
            <a:headEnd/>
            <a:tailEnd/>
          </a:ln>
        </p:spPr>
        <p:txBody>
          <a:bodyPr wrap="none">
            <a:spAutoFit/>
          </a:bodyPr>
          <a:lstStyle/>
          <a:p>
            <a:pPr algn="ctr" eaLnBrk="1" hangingPunct="1">
              <a:defRPr/>
            </a:pPr>
            <a:r>
              <a:rPr lang="en-US" sz="1400" b="1" dirty="0">
                <a:solidFill>
                  <a:srgbClr val="FF0000"/>
                </a:solidFill>
                <a:latin typeface="+mn-lt"/>
                <a:cs typeface="+mn-cs"/>
              </a:rPr>
              <a:t>Duty Ethics</a:t>
            </a:r>
          </a:p>
        </p:txBody>
      </p:sp>
      <p:sp>
        <p:nvSpPr>
          <p:cNvPr id="62" name="TextBox 84">
            <a:extLst>
              <a:ext uri="{FF2B5EF4-FFF2-40B4-BE49-F238E27FC236}">
                <a16:creationId xmlns:a16="http://schemas.microsoft.com/office/drawing/2014/main" id="{318C5A48-33F4-4603-A615-6FE94B53932B}"/>
              </a:ext>
            </a:extLst>
          </p:cNvPr>
          <p:cNvSpPr txBox="1">
            <a:spLocks noChangeArrowheads="1"/>
          </p:cNvSpPr>
          <p:nvPr/>
        </p:nvSpPr>
        <p:spPr bwMode="auto">
          <a:xfrm>
            <a:off x="5538787" y="6192838"/>
            <a:ext cx="1600200" cy="461665"/>
          </a:xfrm>
          <a:prstGeom prst="rect">
            <a:avLst/>
          </a:prstGeom>
          <a:noFill/>
          <a:ln w="9525">
            <a:noFill/>
            <a:miter lim="800000"/>
            <a:headEnd/>
            <a:tailEnd/>
          </a:ln>
        </p:spPr>
        <p:txBody>
          <a:bodyPr>
            <a:spAutoFit/>
          </a:bodyPr>
          <a:lstStyle/>
          <a:p>
            <a:pPr algn="ctr" eaLnBrk="1" hangingPunct="1">
              <a:defRPr/>
            </a:pPr>
            <a:r>
              <a:rPr lang="en-US" sz="1200" b="1" i="1" dirty="0">
                <a:solidFill>
                  <a:schemeClr val="bg1"/>
                </a:solidFill>
                <a:latin typeface="+mn-lt"/>
                <a:cs typeface="Arial" charset="0"/>
              </a:rPr>
              <a:t>Embraces a Morality Impossible to Live</a:t>
            </a:r>
          </a:p>
        </p:txBody>
      </p:sp>
      <p:grpSp>
        <p:nvGrpSpPr>
          <p:cNvPr id="63" name="Group 97">
            <a:extLst>
              <a:ext uri="{FF2B5EF4-FFF2-40B4-BE49-F238E27FC236}">
                <a16:creationId xmlns:a16="http://schemas.microsoft.com/office/drawing/2014/main" id="{4D6D5872-CC23-4A21-A69F-8E8E8BA65A05}"/>
              </a:ext>
            </a:extLst>
          </p:cNvPr>
          <p:cNvGrpSpPr>
            <a:grpSpLocks/>
          </p:cNvGrpSpPr>
          <p:nvPr/>
        </p:nvGrpSpPr>
        <p:grpSpPr bwMode="auto">
          <a:xfrm>
            <a:off x="74615" y="5867400"/>
            <a:ext cx="2328860" cy="690265"/>
            <a:chOff x="190703" y="6008320"/>
            <a:chExt cx="1607213" cy="689540"/>
          </a:xfrm>
        </p:grpSpPr>
        <p:sp>
          <p:nvSpPr>
            <p:cNvPr id="64" name="Text Box 14">
              <a:extLst>
                <a:ext uri="{FF2B5EF4-FFF2-40B4-BE49-F238E27FC236}">
                  <a16:creationId xmlns:a16="http://schemas.microsoft.com/office/drawing/2014/main" id="{0B8A87C0-C978-43DF-9801-E5A13AA0EDAE}"/>
                </a:ext>
              </a:extLst>
            </p:cNvPr>
            <p:cNvSpPr txBox="1">
              <a:spLocks noChangeArrowheads="1"/>
            </p:cNvSpPr>
            <p:nvPr/>
          </p:nvSpPr>
          <p:spPr bwMode="auto">
            <a:xfrm>
              <a:off x="462071" y="6008320"/>
              <a:ext cx="1116827" cy="307652"/>
            </a:xfrm>
            <a:prstGeom prst="rect">
              <a:avLst/>
            </a:prstGeom>
            <a:noFill/>
            <a:ln w="9525">
              <a:noFill/>
              <a:miter lim="800000"/>
              <a:headEnd/>
              <a:tailEnd/>
            </a:ln>
          </p:spPr>
          <p:txBody>
            <a:bodyPr wrap="none">
              <a:spAutoFit/>
            </a:bodyPr>
            <a:lstStyle/>
            <a:p>
              <a:pPr algn="ctr" eaLnBrk="1" hangingPunct="1">
                <a:defRPr/>
              </a:pPr>
              <a:r>
                <a:rPr lang="en-US" sz="1400" b="1" dirty="0">
                  <a:solidFill>
                    <a:srgbClr val="FF0000"/>
                  </a:solidFill>
                  <a:latin typeface="+mn-lt"/>
                  <a:cs typeface="+mn-cs"/>
                </a:rPr>
                <a:t>Metaphysics</a:t>
              </a:r>
            </a:p>
          </p:txBody>
        </p:sp>
        <p:sp>
          <p:nvSpPr>
            <p:cNvPr id="65" name="TextBox 82">
              <a:extLst>
                <a:ext uri="{FF2B5EF4-FFF2-40B4-BE49-F238E27FC236}">
                  <a16:creationId xmlns:a16="http://schemas.microsoft.com/office/drawing/2014/main" id="{A79D9675-F28F-4AA8-BCA2-D4C821537B72}"/>
                </a:ext>
              </a:extLst>
            </p:cNvPr>
            <p:cNvSpPr txBox="1">
              <a:spLocks noChangeArrowheads="1"/>
            </p:cNvSpPr>
            <p:nvPr/>
          </p:nvSpPr>
          <p:spPr bwMode="auto">
            <a:xfrm>
              <a:off x="190703" y="6236680"/>
              <a:ext cx="1607213" cy="461180"/>
            </a:xfrm>
            <a:prstGeom prst="rect">
              <a:avLst/>
            </a:prstGeom>
            <a:noFill/>
            <a:ln w="9525">
              <a:noFill/>
              <a:miter lim="800000"/>
              <a:headEnd/>
              <a:tailEnd/>
            </a:ln>
          </p:spPr>
          <p:txBody>
            <a:bodyPr wrap="none">
              <a:spAutoFit/>
            </a:bodyPr>
            <a:lstStyle/>
            <a:p>
              <a:pPr algn="ctr" eaLnBrk="1" hangingPunct="1">
                <a:defRPr/>
              </a:pPr>
              <a:r>
                <a:rPr lang="en-US" sz="1200" b="1" i="1" dirty="0">
                  <a:solidFill>
                    <a:schemeClr val="bg1"/>
                  </a:solidFill>
                  <a:latin typeface="+mn-lt"/>
                  <a:cs typeface="Arial" charset="0"/>
                </a:rPr>
                <a:t>Denies Law of Identity</a:t>
              </a:r>
            </a:p>
            <a:p>
              <a:pPr algn="ctr" eaLnBrk="1" hangingPunct="1">
                <a:defRPr/>
              </a:pPr>
              <a:r>
                <a:rPr lang="en-US" sz="1200" b="1" i="1" dirty="0">
                  <a:solidFill>
                    <a:schemeClr val="bg1"/>
                  </a:solidFill>
                  <a:latin typeface="+mn-lt"/>
                  <a:cs typeface="Arial" charset="0"/>
                </a:rPr>
                <a:t>Negative Theology</a:t>
              </a:r>
            </a:p>
          </p:txBody>
        </p:sp>
      </p:grpSp>
      <p:sp>
        <p:nvSpPr>
          <p:cNvPr id="66" name="Oval 139">
            <a:extLst>
              <a:ext uri="{FF2B5EF4-FFF2-40B4-BE49-F238E27FC236}">
                <a16:creationId xmlns:a16="http://schemas.microsoft.com/office/drawing/2014/main" id="{27763836-E6A0-40D9-849E-428A0EDA34FF}"/>
              </a:ext>
            </a:extLst>
          </p:cNvPr>
          <p:cNvSpPr>
            <a:spLocks noChangeArrowheads="1"/>
          </p:cNvSpPr>
          <p:nvPr/>
        </p:nvSpPr>
        <p:spPr bwMode="auto">
          <a:xfrm>
            <a:off x="1430337" y="3854450"/>
            <a:ext cx="874713" cy="874713"/>
          </a:xfrm>
          <a:prstGeom prst="ellipse">
            <a:avLst/>
          </a:prstGeom>
          <a:noFill/>
          <a:ln w="38100">
            <a:solidFill>
              <a:srgbClr val="FF0000"/>
            </a:solidFill>
            <a:round/>
            <a:headEnd/>
            <a:tailEnd/>
          </a:ln>
        </p:spPr>
        <p:txBody>
          <a:bodyPr wrap="none" anchor="ctr"/>
          <a:lstStyle/>
          <a:p>
            <a:pPr eaLnBrk="1" hangingPunct="1">
              <a:defRPr/>
            </a:pPr>
            <a:endParaRPr lang="en-US">
              <a:solidFill>
                <a:srgbClr val="33CC33"/>
              </a:solidFill>
              <a:latin typeface="+mn-lt"/>
              <a:cs typeface="Arial" charset="0"/>
            </a:endParaRPr>
          </a:p>
        </p:txBody>
      </p:sp>
      <p:sp>
        <p:nvSpPr>
          <p:cNvPr id="67" name="Text Box 23">
            <a:extLst>
              <a:ext uri="{FF2B5EF4-FFF2-40B4-BE49-F238E27FC236}">
                <a16:creationId xmlns:a16="http://schemas.microsoft.com/office/drawing/2014/main" id="{0A9507F3-9493-408E-BC1C-06B32A383BE7}"/>
              </a:ext>
            </a:extLst>
          </p:cNvPr>
          <p:cNvSpPr txBox="1">
            <a:spLocks noChangeArrowheads="1"/>
          </p:cNvSpPr>
          <p:nvPr/>
        </p:nvSpPr>
        <p:spPr bwMode="auto">
          <a:xfrm>
            <a:off x="519112" y="1539875"/>
            <a:ext cx="1544638" cy="677862"/>
          </a:xfrm>
          <a:prstGeom prst="rect">
            <a:avLst/>
          </a:prstGeom>
          <a:noFill/>
          <a:ln w="9525">
            <a:noFill/>
            <a:miter lim="800000"/>
            <a:headEnd/>
            <a:tailEnd/>
          </a:ln>
        </p:spPr>
        <p:txBody>
          <a:bodyPr wrap="none">
            <a:spAutoFit/>
          </a:bodyPr>
          <a:lstStyle/>
          <a:p>
            <a:pPr algn="ctr" eaLnBrk="1" hangingPunct="1">
              <a:defRPr/>
            </a:pPr>
            <a:r>
              <a:rPr lang="en-US" sz="1200" b="1" dirty="0">
                <a:solidFill>
                  <a:srgbClr val="00FF00"/>
                </a:solidFill>
                <a:latin typeface="+mn-lt"/>
                <a:cs typeface="Arial" charset="0"/>
              </a:rPr>
              <a:t>RESTORATION</a:t>
            </a:r>
          </a:p>
          <a:p>
            <a:pPr algn="ctr" eaLnBrk="1" hangingPunct="1">
              <a:defRPr/>
            </a:pPr>
            <a:endParaRPr lang="en-US" sz="300" b="1" dirty="0">
              <a:solidFill>
                <a:schemeClr val="bg1"/>
              </a:solidFill>
              <a:latin typeface="+mn-lt"/>
              <a:cs typeface="Arial" charset="0"/>
            </a:endParaRPr>
          </a:p>
          <a:p>
            <a:pPr algn="ctr" eaLnBrk="1" hangingPunct="1">
              <a:defRPr/>
            </a:pPr>
            <a:r>
              <a:rPr lang="en-US" sz="1200" b="1" dirty="0">
                <a:solidFill>
                  <a:srgbClr val="00FF00"/>
                </a:solidFill>
                <a:latin typeface="+mn-lt"/>
                <a:cs typeface="Arial" charset="0"/>
              </a:rPr>
              <a:t>Absolutism of Reality</a:t>
            </a:r>
          </a:p>
          <a:p>
            <a:pPr algn="ctr" eaLnBrk="1" hangingPunct="1">
              <a:defRPr/>
            </a:pPr>
            <a:r>
              <a:rPr lang="en-US" sz="1000" b="1" dirty="0">
                <a:solidFill>
                  <a:srgbClr val="00FF00"/>
                </a:solidFill>
                <a:latin typeface="+mn-lt"/>
                <a:cs typeface="Arial" charset="0"/>
              </a:rPr>
              <a:t>Primacy of Existence</a:t>
            </a:r>
          </a:p>
        </p:txBody>
      </p:sp>
      <p:sp>
        <p:nvSpPr>
          <p:cNvPr id="68" name="Text Box 23">
            <a:extLst>
              <a:ext uri="{FF2B5EF4-FFF2-40B4-BE49-F238E27FC236}">
                <a16:creationId xmlns:a16="http://schemas.microsoft.com/office/drawing/2014/main" id="{1A8A91BF-B1B9-4672-A41E-0B150C4389FA}"/>
              </a:ext>
            </a:extLst>
          </p:cNvPr>
          <p:cNvSpPr txBox="1">
            <a:spLocks noChangeArrowheads="1"/>
          </p:cNvSpPr>
          <p:nvPr/>
        </p:nvSpPr>
        <p:spPr bwMode="auto">
          <a:xfrm>
            <a:off x="562287" y="4816475"/>
            <a:ext cx="1544012" cy="661720"/>
          </a:xfrm>
          <a:prstGeom prst="rect">
            <a:avLst/>
          </a:prstGeom>
          <a:noFill/>
          <a:ln w="9525">
            <a:noFill/>
            <a:miter lim="800000"/>
            <a:headEnd/>
            <a:tailEnd/>
          </a:ln>
        </p:spPr>
        <p:txBody>
          <a:bodyPr wrap="none">
            <a:spAutoFit/>
          </a:bodyPr>
          <a:lstStyle/>
          <a:p>
            <a:pPr algn="ctr" eaLnBrk="1" hangingPunct="1">
              <a:defRPr/>
            </a:pPr>
            <a:r>
              <a:rPr lang="en-US" sz="1200" b="1" dirty="0">
                <a:solidFill>
                  <a:srgbClr val="FF0000"/>
                </a:solidFill>
                <a:latin typeface="+mn-lt"/>
                <a:cs typeface="Arial" charset="0"/>
              </a:rPr>
              <a:t>APOSTASY</a:t>
            </a:r>
          </a:p>
          <a:p>
            <a:pPr algn="ctr" eaLnBrk="1" hangingPunct="1">
              <a:defRPr/>
            </a:pPr>
            <a:endParaRPr lang="en-US" sz="300" b="1" dirty="0">
              <a:solidFill>
                <a:srgbClr val="FF0000"/>
              </a:solidFill>
              <a:latin typeface="+mn-lt"/>
              <a:cs typeface="Arial" charset="0"/>
            </a:endParaRPr>
          </a:p>
          <a:p>
            <a:pPr algn="ctr" eaLnBrk="1" hangingPunct="1">
              <a:defRPr/>
            </a:pPr>
            <a:r>
              <a:rPr lang="en-US" sz="1200" b="1" dirty="0">
                <a:solidFill>
                  <a:srgbClr val="FF0000"/>
                </a:solidFill>
                <a:latin typeface="+mn-lt"/>
                <a:cs typeface="Arial" charset="0"/>
              </a:rPr>
              <a:t>Absolutism of God</a:t>
            </a:r>
          </a:p>
          <a:p>
            <a:pPr algn="ctr" eaLnBrk="1" hangingPunct="1">
              <a:defRPr/>
            </a:pPr>
            <a:r>
              <a:rPr lang="en-US" sz="1000" b="1" dirty="0">
                <a:solidFill>
                  <a:srgbClr val="FF0000"/>
                </a:solidFill>
                <a:latin typeface="+mn-lt"/>
                <a:cs typeface="Arial" charset="0"/>
              </a:rPr>
              <a:t>Primacy of Consciousness</a:t>
            </a:r>
          </a:p>
        </p:txBody>
      </p:sp>
      <p:sp>
        <p:nvSpPr>
          <p:cNvPr id="69" name="Text Box 44">
            <a:extLst>
              <a:ext uri="{FF2B5EF4-FFF2-40B4-BE49-F238E27FC236}">
                <a16:creationId xmlns:a16="http://schemas.microsoft.com/office/drawing/2014/main" id="{C0DE7E70-8F89-468B-A418-0727D7F27B3A}"/>
              </a:ext>
            </a:extLst>
          </p:cNvPr>
          <p:cNvSpPr txBox="1">
            <a:spLocks noChangeArrowheads="1"/>
          </p:cNvSpPr>
          <p:nvPr/>
        </p:nvSpPr>
        <p:spPr bwMode="auto">
          <a:xfrm>
            <a:off x="8382000" y="6192838"/>
            <a:ext cx="1532471" cy="523220"/>
          </a:xfrm>
          <a:prstGeom prst="rect">
            <a:avLst/>
          </a:prstGeom>
          <a:noFill/>
          <a:ln w="9525">
            <a:noFill/>
            <a:miter lim="800000"/>
            <a:headEnd/>
            <a:tailEnd/>
          </a:ln>
        </p:spPr>
        <p:txBody>
          <a:bodyPr wrap="none">
            <a:spAutoFit/>
          </a:bodyPr>
          <a:lstStyle/>
          <a:p>
            <a:pPr algn="ctr" eaLnBrk="1" hangingPunct="1">
              <a:defRPr/>
            </a:pPr>
            <a:r>
              <a:rPr lang="en-US" sz="1400" b="1" dirty="0">
                <a:solidFill>
                  <a:srgbClr val="FF0000"/>
                </a:solidFill>
                <a:latin typeface="+mn-lt"/>
                <a:cs typeface="+mn-cs"/>
              </a:rPr>
              <a:t>E</a:t>
            </a:r>
            <a:r>
              <a:rPr lang="en-US" sz="1400" b="1" dirty="0">
                <a:solidFill>
                  <a:schemeClr val="bg1"/>
                </a:solidFill>
                <a:latin typeface="+mn-lt"/>
                <a:cs typeface="+mn-cs"/>
              </a:rPr>
              <a:t>verlasting Death,</a:t>
            </a:r>
          </a:p>
          <a:p>
            <a:pPr algn="ctr" eaLnBrk="1" hangingPunct="1">
              <a:defRPr/>
            </a:pPr>
            <a:r>
              <a:rPr lang="en-US" sz="1400" b="1" dirty="0">
                <a:solidFill>
                  <a:schemeClr val="bg1"/>
                </a:solidFill>
                <a:latin typeface="+mn-lt"/>
                <a:cs typeface="+mn-cs"/>
              </a:rPr>
              <a:t>Sorrow </a:t>
            </a:r>
            <a:r>
              <a:rPr lang="en-US" sz="1400" b="1" dirty="0">
                <a:solidFill>
                  <a:srgbClr val="FF0000"/>
                </a:solidFill>
                <a:latin typeface="+mn-lt"/>
                <a:cs typeface="+mn-cs"/>
              </a:rPr>
              <a:t>&amp;</a:t>
            </a:r>
            <a:r>
              <a:rPr lang="en-US" sz="1400" b="1" dirty="0">
                <a:solidFill>
                  <a:schemeClr val="bg1"/>
                </a:solidFill>
                <a:latin typeface="+mn-lt"/>
                <a:cs typeface="+mn-cs"/>
              </a:rPr>
              <a:t> Misery</a:t>
            </a:r>
          </a:p>
        </p:txBody>
      </p:sp>
      <p:pic>
        <p:nvPicPr>
          <p:cNvPr id="70" name="Picture 69" descr="trade2">
            <a:extLst>
              <a:ext uri="{FF2B5EF4-FFF2-40B4-BE49-F238E27FC236}">
                <a16:creationId xmlns:a16="http://schemas.microsoft.com/office/drawing/2014/main" id="{392C4A50-11FC-478A-95C0-8650E2C82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9150" y="3909280"/>
            <a:ext cx="1924250" cy="256772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84" name="Group 83">
            <a:extLst>
              <a:ext uri="{FF2B5EF4-FFF2-40B4-BE49-F238E27FC236}">
                <a16:creationId xmlns:a16="http://schemas.microsoft.com/office/drawing/2014/main" id="{C2AEB042-6101-4DCB-A02C-45B221DDAA25}"/>
              </a:ext>
            </a:extLst>
          </p:cNvPr>
          <p:cNvGrpSpPr/>
          <p:nvPr/>
        </p:nvGrpSpPr>
        <p:grpSpPr>
          <a:xfrm>
            <a:off x="9914065" y="247164"/>
            <a:ext cx="2004738" cy="2710386"/>
            <a:chOff x="7961313" y="220663"/>
            <a:chExt cx="1965325" cy="2736850"/>
          </a:xfrm>
        </p:grpSpPr>
        <p:sp>
          <p:nvSpPr>
            <p:cNvPr id="71" name="Text Box 43">
              <a:extLst>
                <a:ext uri="{FF2B5EF4-FFF2-40B4-BE49-F238E27FC236}">
                  <a16:creationId xmlns:a16="http://schemas.microsoft.com/office/drawing/2014/main" id="{DBD988E5-1FD6-4102-842C-87D5020507C4}"/>
                </a:ext>
              </a:extLst>
            </p:cNvPr>
            <p:cNvSpPr txBox="1">
              <a:spLocks noChangeArrowheads="1"/>
            </p:cNvSpPr>
            <p:nvPr/>
          </p:nvSpPr>
          <p:spPr bwMode="auto">
            <a:xfrm>
              <a:off x="7988300" y="2519363"/>
              <a:ext cx="1101725" cy="438150"/>
            </a:xfrm>
            <a:prstGeom prst="rect">
              <a:avLst/>
            </a:prstGeom>
            <a:noFill/>
            <a:ln w="9525">
              <a:noFill/>
              <a:miter lim="800000"/>
              <a:headEnd/>
              <a:tailEnd/>
            </a:ln>
          </p:spPr>
          <p:txBody>
            <a:bodyPr wrap="none">
              <a:spAutoFit/>
            </a:bodyPr>
            <a:lstStyle/>
            <a:p>
              <a:pPr algn="ctr" eaLnBrk="1" fontAlgn="auto" hangingPunct="1">
                <a:spcBef>
                  <a:spcPts val="0"/>
                </a:spcBef>
                <a:spcAft>
                  <a:spcPts val="0"/>
                </a:spcAft>
                <a:defRPr/>
              </a:pPr>
              <a:r>
                <a:rPr lang="en-US" sz="1200" b="1" dirty="0">
                  <a:solidFill>
                    <a:srgbClr val="00FF00"/>
                  </a:solidFill>
                  <a:latin typeface="+mn-lt"/>
                  <a:cs typeface="+mn-cs"/>
                </a:rPr>
                <a:t>E</a:t>
              </a:r>
              <a:r>
                <a:rPr lang="en-US" sz="1050" b="1" dirty="0">
                  <a:solidFill>
                    <a:schemeClr val="bg1"/>
                  </a:solidFill>
                  <a:latin typeface="+mn-lt"/>
                  <a:cs typeface="+mn-cs"/>
                </a:rPr>
                <a:t>ternal Life, Joy </a:t>
              </a:r>
            </a:p>
            <a:p>
              <a:pPr algn="ctr" eaLnBrk="1" fontAlgn="auto" hangingPunct="1">
                <a:spcBef>
                  <a:spcPts val="0"/>
                </a:spcBef>
                <a:spcAft>
                  <a:spcPts val="0"/>
                </a:spcAft>
                <a:defRPr/>
              </a:pPr>
              <a:r>
                <a:rPr lang="en-US" sz="1050" b="1" dirty="0">
                  <a:solidFill>
                    <a:srgbClr val="00FF00"/>
                  </a:solidFill>
                  <a:latin typeface="+mn-lt"/>
                  <a:cs typeface="+mn-cs"/>
                </a:rPr>
                <a:t>&amp; </a:t>
              </a:r>
              <a:r>
                <a:rPr lang="en-US" sz="1050" b="1" dirty="0">
                  <a:solidFill>
                    <a:schemeClr val="bg1"/>
                  </a:solidFill>
                  <a:latin typeface="+mn-lt"/>
                  <a:cs typeface="+mn-cs"/>
                </a:rPr>
                <a:t>Happiness</a:t>
              </a:r>
            </a:p>
          </p:txBody>
        </p:sp>
        <p:pic>
          <p:nvPicPr>
            <p:cNvPr id="72" name="Picture 68" descr="wtc">
              <a:extLst>
                <a:ext uri="{FF2B5EF4-FFF2-40B4-BE49-F238E27FC236}">
                  <a16:creationId xmlns:a16="http://schemas.microsoft.com/office/drawing/2014/main" id="{96DD27BA-3EFB-4983-8165-C50E94554684}"/>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1313" y="220663"/>
              <a:ext cx="1965325" cy="2736850"/>
            </a:xfrm>
            <a:prstGeom prst="rect">
              <a:avLst/>
            </a:prstGeom>
            <a:solidFill>
              <a:schemeClr val="tx1"/>
            </a:solidFill>
            <a:ln>
              <a:noFill/>
            </a:ln>
            <a:extLst>
              <a:ext uri="{91240B29-F687-4F45-9708-019B960494DF}">
                <a14:hiddenLine xmlns:a14="http://schemas.microsoft.com/office/drawing/2010/main" w="19050">
                  <a:solidFill>
                    <a:srgbClr val="000000"/>
                  </a:solidFill>
                  <a:miter lim="800000"/>
                  <a:headEnd/>
                  <a:tailEnd/>
                </a14:hiddenLine>
              </a:ext>
            </a:extLst>
          </p:spPr>
        </p:pic>
        <p:sp>
          <p:nvSpPr>
            <p:cNvPr id="73" name="Rectangle 72">
              <a:extLst>
                <a:ext uri="{FF2B5EF4-FFF2-40B4-BE49-F238E27FC236}">
                  <a16:creationId xmlns:a16="http://schemas.microsoft.com/office/drawing/2014/main" id="{E76F8C6D-B451-4C48-87DE-F36276271D26}"/>
                </a:ext>
              </a:extLst>
            </p:cNvPr>
            <p:cNvSpPr>
              <a:spLocks noChangeArrowheads="1"/>
            </p:cNvSpPr>
            <p:nvPr/>
          </p:nvSpPr>
          <p:spPr bwMode="auto">
            <a:xfrm>
              <a:off x="8002589" y="254001"/>
              <a:ext cx="1885948" cy="2670174"/>
            </a:xfrm>
            <a:prstGeom prst="rect">
              <a:avLst/>
            </a:prstGeom>
            <a:noFill/>
            <a:ln w="28575">
              <a:solidFill>
                <a:srgbClr val="00FF00"/>
              </a:solidFill>
              <a:miter lim="800000"/>
              <a:headEnd/>
              <a:tailEnd/>
            </a:ln>
          </p:spPr>
          <p:txBody>
            <a:bodyPr wrap="none" anchor="ctr"/>
            <a:lstStyle/>
            <a:p>
              <a:pPr eaLnBrk="1" hangingPunct="1">
                <a:defRPr/>
              </a:pPr>
              <a:endParaRPr lang="en-US">
                <a:latin typeface="+mn-lt"/>
              </a:endParaRPr>
            </a:p>
          </p:txBody>
        </p:sp>
      </p:grpSp>
      <p:sp>
        <p:nvSpPr>
          <p:cNvPr id="74" name="Line 60">
            <a:extLst>
              <a:ext uri="{FF2B5EF4-FFF2-40B4-BE49-F238E27FC236}">
                <a16:creationId xmlns:a16="http://schemas.microsoft.com/office/drawing/2014/main" id="{E83BA58E-9FEB-448F-A009-28B1550FC4CE}"/>
              </a:ext>
            </a:extLst>
          </p:cNvPr>
          <p:cNvSpPr>
            <a:spLocks noChangeShapeType="1"/>
          </p:cNvSpPr>
          <p:nvPr/>
        </p:nvSpPr>
        <p:spPr bwMode="auto">
          <a:xfrm>
            <a:off x="431800" y="3679825"/>
            <a:ext cx="7599362" cy="0"/>
          </a:xfrm>
          <a:prstGeom prst="line">
            <a:avLst/>
          </a:prstGeom>
          <a:noFill/>
          <a:ln w="9525">
            <a:solidFill>
              <a:schemeClr val="bg1"/>
            </a:solidFill>
            <a:prstDash val="lgDash"/>
            <a:round/>
            <a:headEnd/>
            <a:tailEnd/>
          </a:ln>
        </p:spPr>
        <p:txBody>
          <a:bodyPr/>
          <a:lstStyle/>
          <a:p>
            <a:pPr eaLnBrk="1" hangingPunct="1">
              <a:defRPr/>
            </a:pPr>
            <a:endParaRPr lang="en-US">
              <a:latin typeface="+mn-lt"/>
              <a:cs typeface="Arial" charset="0"/>
            </a:endParaRPr>
          </a:p>
        </p:txBody>
      </p:sp>
      <p:sp>
        <p:nvSpPr>
          <p:cNvPr id="80" name="TextBox 94">
            <a:extLst>
              <a:ext uri="{FF2B5EF4-FFF2-40B4-BE49-F238E27FC236}">
                <a16:creationId xmlns:a16="http://schemas.microsoft.com/office/drawing/2014/main" id="{8EFFAAA4-E2DF-4FD8-BF7F-24CC0F8B72EB}"/>
              </a:ext>
            </a:extLst>
          </p:cNvPr>
          <p:cNvSpPr txBox="1">
            <a:spLocks noChangeArrowheads="1"/>
          </p:cNvSpPr>
          <p:nvPr/>
        </p:nvSpPr>
        <p:spPr bwMode="auto">
          <a:xfrm>
            <a:off x="5497387" y="2238376"/>
            <a:ext cx="3570413" cy="307777"/>
          </a:xfrm>
          <a:prstGeom prst="rect">
            <a:avLst/>
          </a:prstGeom>
          <a:noFill/>
          <a:ln w="9525">
            <a:noFill/>
            <a:miter lim="800000"/>
            <a:headEnd/>
            <a:tailEnd/>
          </a:ln>
        </p:spPr>
        <p:txBody>
          <a:bodyPr wrap="square">
            <a:spAutoFit/>
          </a:bodyPr>
          <a:lstStyle/>
          <a:p>
            <a:pPr algn="ctr" eaLnBrk="1" hangingPunct="1">
              <a:defRPr/>
            </a:pPr>
            <a:r>
              <a:rPr lang="en-US" sz="1400" b="1" dirty="0">
                <a:solidFill>
                  <a:srgbClr val="00FF00"/>
                </a:solidFill>
                <a:latin typeface="+mn-lt"/>
              </a:rPr>
              <a:t>Correct Principles Harmonize with Above</a:t>
            </a:r>
          </a:p>
        </p:txBody>
      </p:sp>
      <p:sp>
        <p:nvSpPr>
          <p:cNvPr id="81" name="TextBox 95">
            <a:extLst>
              <a:ext uri="{FF2B5EF4-FFF2-40B4-BE49-F238E27FC236}">
                <a16:creationId xmlns:a16="http://schemas.microsoft.com/office/drawing/2014/main" id="{73BE42EA-FABD-4EF3-9EF0-A030DEA4D538}"/>
              </a:ext>
            </a:extLst>
          </p:cNvPr>
          <p:cNvSpPr txBox="1">
            <a:spLocks noChangeArrowheads="1"/>
          </p:cNvSpPr>
          <p:nvPr/>
        </p:nvSpPr>
        <p:spPr bwMode="auto">
          <a:xfrm>
            <a:off x="5788941" y="4831765"/>
            <a:ext cx="3050259" cy="307777"/>
          </a:xfrm>
          <a:prstGeom prst="rect">
            <a:avLst/>
          </a:prstGeom>
          <a:noFill/>
          <a:ln w="9525">
            <a:noFill/>
            <a:miter lim="800000"/>
            <a:headEnd/>
            <a:tailEnd/>
          </a:ln>
        </p:spPr>
        <p:txBody>
          <a:bodyPr wrap="none">
            <a:spAutoFit/>
          </a:bodyPr>
          <a:lstStyle/>
          <a:p>
            <a:pPr algn="ctr" eaLnBrk="1" hangingPunct="1">
              <a:defRPr/>
            </a:pPr>
            <a:r>
              <a:rPr lang="en-US" sz="1400" b="1" dirty="0">
                <a:solidFill>
                  <a:srgbClr val="FF0000"/>
                </a:solidFill>
                <a:latin typeface="+mn-lt"/>
              </a:rPr>
              <a:t>False Principles Harmonize with Below</a:t>
            </a:r>
          </a:p>
        </p:txBody>
      </p:sp>
      <p:sp>
        <p:nvSpPr>
          <p:cNvPr id="83" name="Rectangle 82">
            <a:extLst>
              <a:ext uri="{FF2B5EF4-FFF2-40B4-BE49-F238E27FC236}">
                <a16:creationId xmlns:a16="http://schemas.microsoft.com/office/drawing/2014/main" id="{8133A1F3-4172-47CA-BAF2-752B92A9BC96}"/>
              </a:ext>
            </a:extLst>
          </p:cNvPr>
          <p:cNvSpPr/>
          <p:nvPr/>
        </p:nvSpPr>
        <p:spPr>
          <a:xfrm>
            <a:off x="2683136" y="2787650"/>
            <a:ext cx="5359886" cy="1790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Text Box 43">
            <a:extLst>
              <a:ext uri="{FF2B5EF4-FFF2-40B4-BE49-F238E27FC236}">
                <a16:creationId xmlns:a16="http://schemas.microsoft.com/office/drawing/2014/main" id="{184EB1BC-104C-4531-BDC4-2EB7292031F3}"/>
              </a:ext>
            </a:extLst>
          </p:cNvPr>
          <p:cNvSpPr txBox="1">
            <a:spLocks noChangeArrowheads="1"/>
          </p:cNvSpPr>
          <p:nvPr/>
        </p:nvSpPr>
        <p:spPr bwMode="auto">
          <a:xfrm>
            <a:off x="8458200" y="179743"/>
            <a:ext cx="1382751" cy="523220"/>
          </a:xfrm>
          <a:prstGeom prst="rect">
            <a:avLst/>
          </a:prstGeom>
          <a:noFill/>
          <a:ln w="9525">
            <a:noFill/>
            <a:miter lim="800000"/>
            <a:headEnd/>
            <a:tailEnd/>
          </a:ln>
        </p:spPr>
        <p:txBody>
          <a:bodyPr wrap="none">
            <a:spAutoFit/>
          </a:bodyPr>
          <a:lstStyle/>
          <a:p>
            <a:pPr algn="ctr" eaLnBrk="1" fontAlgn="auto" hangingPunct="1">
              <a:spcBef>
                <a:spcPts val="0"/>
              </a:spcBef>
              <a:spcAft>
                <a:spcPts val="0"/>
              </a:spcAft>
              <a:defRPr/>
            </a:pPr>
            <a:r>
              <a:rPr lang="en-US" sz="1400" b="1" dirty="0">
                <a:solidFill>
                  <a:srgbClr val="00FF00"/>
                </a:solidFill>
                <a:latin typeface="+mn-lt"/>
                <a:cs typeface="+mn-cs"/>
              </a:rPr>
              <a:t>E</a:t>
            </a:r>
            <a:r>
              <a:rPr lang="en-US" sz="1400" b="1" dirty="0">
                <a:solidFill>
                  <a:schemeClr val="bg1"/>
                </a:solidFill>
                <a:latin typeface="+mn-lt"/>
                <a:cs typeface="+mn-cs"/>
              </a:rPr>
              <a:t>ternal Life, Joy </a:t>
            </a:r>
          </a:p>
          <a:p>
            <a:pPr algn="ctr" eaLnBrk="1" fontAlgn="auto" hangingPunct="1">
              <a:spcBef>
                <a:spcPts val="0"/>
              </a:spcBef>
              <a:spcAft>
                <a:spcPts val="0"/>
              </a:spcAft>
              <a:defRPr/>
            </a:pPr>
            <a:r>
              <a:rPr lang="en-US" sz="1400" b="1" dirty="0">
                <a:solidFill>
                  <a:srgbClr val="00FF00"/>
                </a:solidFill>
                <a:latin typeface="+mn-lt"/>
                <a:cs typeface="+mn-cs"/>
              </a:rPr>
              <a:t>&amp; </a:t>
            </a:r>
            <a:r>
              <a:rPr lang="en-US" sz="1400" b="1" dirty="0">
                <a:solidFill>
                  <a:schemeClr val="bg1"/>
                </a:solidFill>
                <a:latin typeface="+mn-lt"/>
                <a:cs typeface="+mn-cs"/>
              </a:rPr>
              <a:t>Happiness</a:t>
            </a:r>
          </a:p>
        </p:txBody>
      </p:sp>
      <p:sp>
        <p:nvSpPr>
          <p:cNvPr id="86" name="Line 33">
            <a:extLst>
              <a:ext uri="{FF2B5EF4-FFF2-40B4-BE49-F238E27FC236}">
                <a16:creationId xmlns:a16="http://schemas.microsoft.com/office/drawing/2014/main" id="{CB1DF8FB-DD59-4EAB-8B17-2849397018B4}"/>
              </a:ext>
            </a:extLst>
          </p:cNvPr>
          <p:cNvSpPr>
            <a:spLocks noChangeShapeType="1"/>
          </p:cNvSpPr>
          <p:nvPr/>
        </p:nvSpPr>
        <p:spPr bwMode="auto">
          <a:xfrm>
            <a:off x="4462462" y="2455861"/>
            <a:ext cx="685800" cy="0"/>
          </a:xfrm>
          <a:prstGeom prst="line">
            <a:avLst/>
          </a:prstGeom>
          <a:noFill/>
          <a:ln w="9525">
            <a:solidFill>
              <a:schemeClr val="bg1"/>
            </a:solidFill>
            <a:round/>
            <a:headEnd/>
            <a:tailEnd/>
          </a:ln>
        </p:spPr>
        <p:txBody>
          <a:bodyPr/>
          <a:lstStyle/>
          <a:p>
            <a:pPr eaLnBrk="1" hangingPunct="1">
              <a:defRPr/>
            </a:pPr>
            <a:endParaRPr lang="en-US">
              <a:latin typeface="+mn-lt"/>
              <a:cs typeface="Arial" charset="0"/>
            </a:endParaRPr>
          </a:p>
        </p:txBody>
      </p:sp>
      <p:sp>
        <p:nvSpPr>
          <p:cNvPr id="87" name="Text Box 7">
            <a:extLst>
              <a:ext uri="{FF2B5EF4-FFF2-40B4-BE49-F238E27FC236}">
                <a16:creationId xmlns:a16="http://schemas.microsoft.com/office/drawing/2014/main" id="{BD14F36F-7CB2-4D09-B462-681C60A65052}"/>
              </a:ext>
            </a:extLst>
          </p:cNvPr>
          <p:cNvSpPr txBox="1">
            <a:spLocks noChangeArrowheads="1"/>
          </p:cNvSpPr>
          <p:nvPr/>
        </p:nvSpPr>
        <p:spPr bwMode="auto">
          <a:xfrm>
            <a:off x="4539046" y="2124456"/>
            <a:ext cx="542925" cy="646113"/>
          </a:xfrm>
          <a:prstGeom prst="rect">
            <a:avLst/>
          </a:prstGeom>
          <a:noFill/>
          <a:ln w="9525">
            <a:noFill/>
            <a:miter lim="800000"/>
            <a:headEnd/>
            <a:tailEnd/>
          </a:ln>
        </p:spPr>
        <p:txBody>
          <a:bodyPr wrap="none">
            <a:spAutoFit/>
          </a:bodyPr>
          <a:lstStyle/>
          <a:p>
            <a:pPr algn="ctr" eaLnBrk="1" hangingPunct="1">
              <a:defRPr/>
            </a:pPr>
            <a:r>
              <a:rPr lang="en-US" sz="1200" b="1" dirty="0">
                <a:solidFill>
                  <a:schemeClr val="bg1"/>
                </a:solidFill>
                <a:latin typeface="+mn-lt"/>
                <a:cs typeface="+mn-cs"/>
              </a:rPr>
              <a:t>Mind</a:t>
            </a:r>
          </a:p>
          <a:p>
            <a:pPr algn="ctr" eaLnBrk="1" hangingPunct="1">
              <a:defRPr/>
            </a:pPr>
            <a:endParaRPr lang="en-US" sz="1200" b="1" dirty="0">
              <a:solidFill>
                <a:schemeClr val="bg1"/>
              </a:solidFill>
              <a:latin typeface="+mn-lt"/>
              <a:cs typeface="+mn-cs"/>
            </a:endParaRPr>
          </a:p>
          <a:p>
            <a:pPr algn="ctr" eaLnBrk="1" hangingPunct="1">
              <a:defRPr/>
            </a:pPr>
            <a:r>
              <a:rPr lang="en-US" sz="1200" b="1" dirty="0">
                <a:solidFill>
                  <a:schemeClr val="bg1"/>
                </a:solidFill>
                <a:latin typeface="+mn-lt"/>
                <a:cs typeface="+mn-cs"/>
              </a:rPr>
              <a:t>Heart</a:t>
            </a:r>
          </a:p>
        </p:txBody>
      </p:sp>
      <p:sp>
        <p:nvSpPr>
          <p:cNvPr id="88" name="Text Box 5">
            <a:extLst>
              <a:ext uri="{FF2B5EF4-FFF2-40B4-BE49-F238E27FC236}">
                <a16:creationId xmlns:a16="http://schemas.microsoft.com/office/drawing/2014/main" id="{29D0F7DC-4FA5-497A-8EAE-681CFD9F3EB3}"/>
              </a:ext>
            </a:extLst>
          </p:cNvPr>
          <p:cNvSpPr txBox="1">
            <a:spLocks noChangeArrowheads="1"/>
          </p:cNvSpPr>
          <p:nvPr/>
        </p:nvSpPr>
        <p:spPr bwMode="auto">
          <a:xfrm>
            <a:off x="3382827" y="4573736"/>
            <a:ext cx="967060" cy="646331"/>
          </a:xfrm>
          <a:prstGeom prst="rect">
            <a:avLst/>
          </a:prstGeom>
          <a:noFill/>
          <a:ln w="9525">
            <a:noFill/>
            <a:miter lim="800000"/>
            <a:headEnd/>
            <a:tailEnd/>
          </a:ln>
        </p:spPr>
        <p:txBody>
          <a:bodyPr wrap="none">
            <a:spAutoFit/>
          </a:bodyPr>
          <a:lstStyle/>
          <a:p>
            <a:pPr algn="ctr" eaLnBrk="1" hangingPunct="1">
              <a:defRPr/>
            </a:pPr>
            <a:r>
              <a:rPr lang="en-US" sz="1200" b="1" dirty="0">
                <a:solidFill>
                  <a:schemeClr val="bg1"/>
                </a:solidFill>
                <a:latin typeface="+mn-lt"/>
                <a:cs typeface="+mn-cs"/>
              </a:rPr>
              <a:t>Revelation</a:t>
            </a:r>
          </a:p>
          <a:p>
            <a:pPr algn="ctr" eaLnBrk="1" hangingPunct="1">
              <a:defRPr/>
            </a:pPr>
            <a:endParaRPr lang="en-US" sz="1200" b="1" dirty="0">
              <a:solidFill>
                <a:schemeClr val="bg1"/>
              </a:solidFill>
              <a:latin typeface="+mn-lt"/>
              <a:cs typeface="+mn-cs"/>
            </a:endParaRPr>
          </a:p>
          <a:p>
            <a:pPr algn="ctr" eaLnBrk="1" hangingPunct="1">
              <a:defRPr/>
            </a:pPr>
            <a:r>
              <a:rPr lang="en-US" sz="1200" b="1" dirty="0">
                <a:solidFill>
                  <a:schemeClr val="bg1"/>
                </a:solidFill>
                <a:latin typeface="+mn-lt"/>
                <a:cs typeface="+mn-cs"/>
              </a:rPr>
              <a:t>Observation</a:t>
            </a:r>
          </a:p>
        </p:txBody>
      </p:sp>
      <p:sp>
        <p:nvSpPr>
          <p:cNvPr id="89" name="Line 45">
            <a:extLst>
              <a:ext uri="{FF2B5EF4-FFF2-40B4-BE49-F238E27FC236}">
                <a16:creationId xmlns:a16="http://schemas.microsoft.com/office/drawing/2014/main" id="{3FDF2139-F1BF-454A-99F4-E2A01BDFB40F}"/>
              </a:ext>
            </a:extLst>
          </p:cNvPr>
          <p:cNvSpPr>
            <a:spLocks noChangeShapeType="1"/>
          </p:cNvSpPr>
          <p:nvPr/>
        </p:nvSpPr>
        <p:spPr bwMode="auto">
          <a:xfrm flipV="1">
            <a:off x="3505200" y="4895056"/>
            <a:ext cx="685800" cy="0"/>
          </a:xfrm>
          <a:prstGeom prst="line">
            <a:avLst/>
          </a:prstGeom>
          <a:noFill/>
          <a:ln w="9525">
            <a:solidFill>
              <a:schemeClr val="bg1"/>
            </a:solidFill>
            <a:round/>
            <a:headEnd/>
            <a:tailEnd/>
          </a:ln>
        </p:spPr>
        <p:txBody>
          <a:bodyPr/>
          <a:lstStyle/>
          <a:p>
            <a:pPr eaLnBrk="1" hangingPunct="1">
              <a:defRPr/>
            </a:pPr>
            <a:endParaRPr lang="en-US">
              <a:latin typeface="+mn-lt"/>
              <a:cs typeface="Arial" charset="0"/>
            </a:endParaRPr>
          </a:p>
        </p:txBody>
      </p:sp>
      <p:sp>
        <p:nvSpPr>
          <p:cNvPr id="90" name="Text Box 56">
            <a:extLst>
              <a:ext uri="{FF2B5EF4-FFF2-40B4-BE49-F238E27FC236}">
                <a16:creationId xmlns:a16="http://schemas.microsoft.com/office/drawing/2014/main" id="{446C991C-4A28-4084-BFBD-5C5409582B68}"/>
              </a:ext>
            </a:extLst>
          </p:cNvPr>
          <p:cNvSpPr txBox="1">
            <a:spLocks noChangeArrowheads="1"/>
          </p:cNvSpPr>
          <p:nvPr/>
        </p:nvSpPr>
        <p:spPr bwMode="auto">
          <a:xfrm>
            <a:off x="2820457" y="2943761"/>
            <a:ext cx="7081748" cy="1323439"/>
          </a:xfrm>
          <a:prstGeom prst="rect">
            <a:avLst/>
          </a:prstGeom>
          <a:noFill/>
          <a:ln w="9525">
            <a:noFill/>
            <a:miter lim="800000"/>
            <a:headEnd/>
            <a:tailEnd/>
          </a:ln>
        </p:spPr>
        <p:txBody>
          <a:bodyPr wrap="square">
            <a:spAutoFit/>
          </a:bodyPr>
          <a:lstStyle/>
          <a:p>
            <a:pPr eaLnBrk="1" hangingPunct="1">
              <a:defRPr/>
            </a:pPr>
            <a:r>
              <a:rPr lang="en-US" sz="2000" b="1" dirty="0">
                <a:solidFill>
                  <a:srgbClr val="00FF00"/>
                </a:solidFill>
                <a:latin typeface="+mn-lt"/>
                <a:cs typeface="Arial" charset="0"/>
              </a:rPr>
              <a:t>Joseph Smith: </a:t>
            </a:r>
            <a:r>
              <a:rPr lang="en-US" sz="2000" dirty="0">
                <a:solidFill>
                  <a:schemeClr val="bg1"/>
                </a:solidFill>
                <a:latin typeface="+mn-lt"/>
                <a:cs typeface="Arial" charset="0"/>
              </a:rPr>
              <a:t>“It is necessary for us to have an understanding of God himself in the Beginning. </a:t>
            </a:r>
            <a:r>
              <a:rPr lang="en-US" sz="2000" b="1" dirty="0">
                <a:solidFill>
                  <a:srgbClr val="00FF00"/>
                </a:solidFill>
                <a:latin typeface="+mn-lt"/>
                <a:cs typeface="Arial" charset="0"/>
              </a:rPr>
              <a:t>If we start right, it is easy to go right all the time;</a:t>
            </a:r>
            <a:r>
              <a:rPr lang="en-US" sz="2000" b="1" dirty="0">
                <a:solidFill>
                  <a:schemeClr val="bg1"/>
                </a:solidFill>
                <a:latin typeface="+mn-lt"/>
                <a:cs typeface="Arial" charset="0"/>
              </a:rPr>
              <a:t> </a:t>
            </a:r>
            <a:r>
              <a:rPr lang="en-US" sz="2000" b="1" dirty="0">
                <a:solidFill>
                  <a:srgbClr val="FF0000"/>
                </a:solidFill>
                <a:latin typeface="+mn-lt"/>
                <a:cs typeface="Arial" charset="0"/>
              </a:rPr>
              <a:t>but if we start wrong, we may go wrong, and it will be a hard matter to get right” </a:t>
            </a:r>
            <a:r>
              <a:rPr lang="en-US" sz="1400" dirty="0">
                <a:solidFill>
                  <a:schemeClr val="bg1"/>
                </a:solidFill>
                <a:latin typeface="+mn-lt"/>
                <a:cs typeface="Arial" charset="0"/>
              </a:rPr>
              <a:t>(</a:t>
            </a:r>
            <a:r>
              <a:rPr lang="en-US" sz="1400" i="1" dirty="0">
                <a:solidFill>
                  <a:schemeClr val="bg1"/>
                </a:solidFill>
                <a:latin typeface="+mn-lt"/>
                <a:cs typeface="Arial" charset="0"/>
              </a:rPr>
              <a:t>King Follett Discourse</a:t>
            </a:r>
            <a:r>
              <a:rPr lang="en-US" sz="1400" dirty="0">
                <a:solidFill>
                  <a:schemeClr val="bg1"/>
                </a:solidFill>
                <a:latin typeface="+mn-lt"/>
                <a:cs typeface="Arial" charset="0"/>
              </a:rPr>
              <a:t>, TPJS 343)</a:t>
            </a:r>
          </a:p>
        </p:txBody>
      </p:sp>
      <p:sp>
        <p:nvSpPr>
          <p:cNvPr id="91" name="Oval 139">
            <a:extLst>
              <a:ext uri="{FF2B5EF4-FFF2-40B4-BE49-F238E27FC236}">
                <a16:creationId xmlns:a16="http://schemas.microsoft.com/office/drawing/2014/main" id="{E78A1E77-0DD5-4F85-BF47-8E2DEC5103A3}"/>
              </a:ext>
            </a:extLst>
          </p:cNvPr>
          <p:cNvSpPr>
            <a:spLocks noChangeArrowheads="1"/>
          </p:cNvSpPr>
          <p:nvPr/>
        </p:nvSpPr>
        <p:spPr bwMode="auto">
          <a:xfrm>
            <a:off x="1411369" y="2635895"/>
            <a:ext cx="874712" cy="876300"/>
          </a:xfrm>
          <a:prstGeom prst="ellipse">
            <a:avLst/>
          </a:prstGeom>
          <a:noFill/>
          <a:ln w="38100">
            <a:solidFill>
              <a:srgbClr val="00FF00"/>
            </a:solidFill>
            <a:round/>
            <a:headEnd/>
            <a:tailEnd/>
          </a:ln>
        </p:spPr>
        <p:txBody>
          <a:bodyPr wrap="none" anchor="ctr"/>
          <a:lstStyle/>
          <a:p>
            <a:pPr eaLnBrk="1" hangingPunct="1">
              <a:defRPr/>
            </a:pPr>
            <a:endParaRPr lang="en-US">
              <a:solidFill>
                <a:schemeClr val="bg1"/>
              </a:solidFill>
              <a:latin typeface="+mn-lt"/>
              <a:cs typeface="Arial" charset="0"/>
            </a:endParaRPr>
          </a:p>
        </p:txBody>
      </p:sp>
    </p:spTree>
    <p:extLst>
      <p:ext uri="{BB962C8B-B14F-4D97-AF65-F5344CB8AC3E}">
        <p14:creationId xmlns:p14="http://schemas.microsoft.com/office/powerpoint/2010/main" val="711966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37037C-3B72-45BF-9EAE-90F2F8AB6A76}"/>
              </a:ext>
            </a:extLst>
          </p:cNvPr>
          <p:cNvSpPr>
            <a:spLocks noGrp="1"/>
          </p:cNvSpPr>
          <p:nvPr>
            <p:ph type="ftr" sz="quarter" idx="11"/>
          </p:nvPr>
        </p:nvSpPr>
        <p:spPr/>
        <p:txBody>
          <a:bodyPr/>
          <a:lstStyle/>
          <a:p>
            <a:pPr>
              <a:defRPr/>
            </a:pPr>
            <a:r>
              <a:rPr lang="en-US" dirty="0"/>
              <a:t>©ChristianEternalism.com</a:t>
            </a:r>
          </a:p>
        </p:txBody>
      </p:sp>
      <p:sp>
        <p:nvSpPr>
          <p:cNvPr id="3" name="Slide Number Placeholder 2">
            <a:extLst>
              <a:ext uri="{FF2B5EF4-FFF2-40B4-BE49-F238E27FC236}">
                <a16:creationId xmlns:a16="http://schemas.microsoft.com/office/drawing/2014/main" id="{728AEEC2-37B6-41BE-9278-0064B6791907}"/>
              </a:ext>
            </a:extLst>
          </p:cNvPr>
          <p:cNvSpPr>
            <a:spLocks noGrp="1"/>
          </p:cNvSpPr>
          <p:nvPr>
            <p:ph type="sldNum" sz="quarter" idx="12"/>
          </p:nvPr>
        </p:nvSpPr>
        <p:spPr/>
        <p:txBody>
          <a:bodyPr/>
          <a:lstStyle/>
          <a:p>
            <a:pPr>
              <a:defRPr/>
            </a:pPr>
            <a:fld id="{53429DF0-9955-4B60-96E2-2201DF02E17C}" type="slidenum">
              <a:rPr lang="en-US" altLang="en-US" smtClean="0"/>
              <a:pPr>
                <a:defRPr/>
              </a:pPr>
              <a:t>3</a:t>
            </a:fld>
            <a:endParaRPr lang="en-US" altLang="en-US" dirty="0"/>
          </a:p>
        </p:txBody>
      </p:sp>
      <p:sp>
        <p:nvSpPr>
          <p:cNvPr id="7" name="Text Box 2">
            <a:extLst>
              <a:ext uri="{FF2B5EF4-FFF2-40B4-BE49-F238E27FC236}">
                <a16:creationId xmlns:a16="http://schemas.microsoft.com/office/drawing/2014/main" id="{461AAE38-2BC6-4EB4-83FF-A6E96FC80F79}"/>
              </a:ext>
            </a:extLst>
          </p:cNvPr>
          <p:cNvSpPr txBox="1">
            <a:spLocks noChangeArrowheads="1"/>
          </p:cNvSpPr>
          <p:nvPr/>
        </p:nvSpPr>
        <p:spPr bwMode="auto">
          <a:xfrm>
            <a:off x="1554162" y="3963988"/>
            <a:ext cx="623888" cy="646112"/>
          </a:xfrm>
          <a:prstGeom prst="rect">
            <a:avLst/>
          </a:prstGeom>
          <a:noFill/>
          <a:ln w="9525">
            <a:noFill/>
            <a:miter lim="800000"/>
            <a:headEnd/>
            <a:tailEnd/>
          </a:ln>
        </p:spPr>
        <p:txBody>
          <a:bodyPr wrap="none">
            <a:spAutoFit/>
          </a:bodyPr>
          <a:lstStyle/>
          <a:p>
            <a:pPr algn="ctr" eaLnBrk="1" hangingPunct="1">
              <a:defRPr/>
            </a:pPr>
            <a:r>
              <a:rPr lang="en-US" sz="1200" b="1" dirty="0">
                <a:solidFill>
                  <a:schemeClr val="bg1"/>
                </a:solidFill>
                <a:latin typeface="+mn-lt"/>
                <a:cs typeface="+mn-cs"/>
              </a:rPr>
              <a:t>God</a:t>
            </a:r>
          </a:p>
          <a:p>
            <a:pPr algn="ctr" eaLnBrk="1" hangingPunct="1">
              <a:defRPr/>
            </a:pPr>
            <a:endParaRPr lang="en-US" sz="1200" b="1" dirty="0">
              <a:solidFill>
                <a:schemeClr val="bg1"/>
              </a:solidFill>
              <a:latin typeface="+mn-lt"/>
              <a:cs typeface="+mn-cs"/>
            </a:endParaRPr>
          </a:p>
          <a:p>
            <a:pPr algn="ctr" eaLnBrk="1" hangingPunct="1">
              <a:defRPr/>
            </a:pPr>
            <a:r>
              <a:rPr lang="en-US" sz="1200" b="1" dirty="0">
                <a:solidFill>
                  <a:schemeClr val="bg1"/>
                </a:solidFill>
                <a:latin typeface="+mn-lt"/>
                <a:cs typeface="+mn-cs"/>
              </a:rPr>
              <a:t>Reality</a:t>
            </a:r>
          </a:p>
        </p:txBody>
      </p:sp>
      <p:sp>
        <p:nvSpPr>
          <p:cNvPr id="8" name="Text Box 3">
            <a:extLst>
              <a:ext uri="{FF2B5EF4-FFF2-40B4-BE49-F238E27FC236}">
                <a16:creationId xmlns:a16="http://schemas.microsoft.com/office/drawing/2014/main" id="{4339EB41-0845-452A-8D19-45B101C365D0}"/>
              </a:ext>
            </a:extLst>
          </p:cNvPr>
          <p:cNvSpPr txBox="1">
            <a:spLocks noChangeArrowheads="1"/>
          </p:cNvSpPr>
          <p:nvPr/>
        </p:nvSpPr>
        <p:spPr bwMode="auto">
          <a:xfrm>
            <a:off x="1554162" y="2735263"/>
            <a:ext cx="623888" cy="646112"/>
          </a:xfrm>
          <a:prstGeom prst="rect">
            <a:avLst/>
          </a:prstGeom>
          <a:noFill/>
          <a:ln w="9525">
            <a:noFill/>
            <a:miter lim="800000"/>
            <a:headEnd/>
            <a:tailEnd/>
          </a:ln>
        </p:spPr>
        <p:txBody>
          <a:bodyPr wrap="none">
            <a:spAutoFit/>
          </a:bodyPr>
          <a:lstStyle/>
          <a:p>
            <a:pPr algn="ctr" eaLnBrk="1" hangingPunct="1">
              <a:defRPr/>
            </a:pPr>
            <a:r>
              <a:rPr lang="en-US" sz="1200" b="1" dirty="0">
                <a:solidFill>
                  <a:schemeClr val="bg1"/>
                </a:solidFill>
                <a:latin typeface="+mn-lt"/>
                <a:cs typeface="+mn-cs"/>
              </a:rPr>
              <a:t>Reality</a:t>
            </a:r>
          </a:p>
          <a:p>
            <a:pPr algn="ctr" eaLnBrk="1" hangingPunct="1">
              <a:defRPr/>
            </a:pPr>
            <a:endParaRPr lang="en-US" sz="1200" b="1" dirty="0">
              <a:solidFill>
                <a:schemeClr val="bg1"/>
              </a:solidFill>
              <a:latin typeface="+mn-lt"/>
              <a:cs typeface="+mn-cs"/>
            </a:endParaRPr>
          </a:p>
          <a:p>
            <a:pPr algn="ctr" eaLnBrk="1" hangingPunct="1">
              <a:defRPr/>
            </a:pPr>
            <a:r>
              <a:rPr lang="en-US" sz="1200" b="1" dirty="0">
                <a:solidFill>
                  <a:schemeClr val="bg1"/>
                </a:solidFill>
                <a:latin typeface="+mn-lt"/>
                <a:cs typeface="+mn-cs"/>
              </a:rPr>
              <a:t>God</a:t>
            </a:r>
          </a:p>
        </p:txBody>
      </p:sp>
      <p:grpSp>
        <p:nvGrpSpPr>
          <p:cNvPr id="9" name="Group 69">
            <a:extLst>
              <a:ext uri="{FF2B5EF4-FFF2-40B4-BE49-F238E27FC236}">
                <a16:creationId xmlns:a16="http://schemas.microsoft.com/office/drawing/2014/main" id="{890DCFC3-99F0-4AC4-A501-D71DA94D2B1F}"/>
              </a:ext>
            </a:extLst>
          </p:cNvPr>
          <p:cNvGrpSpPr>
            <a:grpSpLocks/>
          </p:cNvGrpSpPr>
          <p:nvPr/>
        </p:nvGrpSpPr>
        <p:grpSpPr bwMode="auto">
          <a:xfrm>
            <a:off x="2606674" y="4572000"/>
            <a:ext cx="2422527" cy="646113"/>
            <a:chOff x="2271713" y="4643438"/>
            <a:chExt cx="2421262" cy="646331"/>
          </a:xfrm>
        </p:grpSpPr>
        <p:sp>
          <p:nvSpPr>
            <p:cNvPr id="10" name="Text Box 5">
              <a:extLst>
                <a:ext uri="{FF2B5EF4-FFF2-40B4-BE49-F238E27FC236}">
                  <a16:creationId xmlns:a16="http://schemas.microsoft.com/office/drawing/2014/main" id="{AA17A4D3-2FEB-4C74-A501-6FF57434E144}"/>
                </a:ext>
              </a:extLst>
            </p:cNvPr>
            <p:cNvSpPr txBox="1">
              <a:spLocks noChangeArrowheads="1"/>
            </p:cNvSpPr>
            <p:nvPr/>
          </p:nvSpPr>
          <p:spPr bwMode="auto">
            <a:xfrm>
              <a:off x="2271713" y="4643438"/>
              <a:ext cx="648949" cy="646331"/>
            </a:xfrm>
            <a:prstGeom prst="rect">
              <a:avLst/>
            </a:prstGeom>
            <a:noFill/>
            <a:ln w="9525">
              <a:noFill/>
              <a:miter lim="800000"/>
              <a:headEnd/>
              <a:tailEnd/>
            </a:ln>
          </p:spPr>
          <p:txBody>
            <a:bodyPr wrap="none">
              <a:spAutoFit/>
            </a:bodyPr>
            <a:lstStyle/>
            <a:p>
              <a:pPr algn="ctr" eaLnBrk="1" hangingPunct="1">
                <a:defRPr/>
              </a:pPr>
              <a:r>
                <a:rPr lang="en-US" sz="1200" b="1" dirty="0">
                  <a:solidFill>
                    <a:schemeClr val="bg1"/>
                  </a:solidFill>
                  <a:latin typeface="+mn-lt"/>
                  <a:cs typeface="+mn-cs"/>
                </a:rPr>
                <a:t>Faith</a:t>
              </a:r>
            </a:p>
            <a:p>
              <a:pPr algn="ctr" eaLnBrk="1" hangingPunct="1">
                <a:defRPr/>
              </a:pPr>
              <a:endParaRPr lang="en-US" sz="1200" b="1" dirty="0">
                <a:solidFill>
                  <a:schemeClr val="bg1"/>
                </a:solidFill>
                <a:latin typeface="+mn-lt"/>
                <a:cs typeface="+mn-cs"/>
              </a:endParaRPr>
            </a:p>
            <a:p>
              <a:pPr algn="ctr" eaLnBrk="1" hangingPunct="1">
                <a:defRPr/>
              </a:pPr>
              <a:r>
                <a:rPr lang="en-US" sz="1200" b="1" dirty="0">
                  <a:solidFill>
                    <a:schemeClr val="bg1"/>
                  </a:solidFill>
                  <a:latin typeface="+mn-lt"/>
                  <a:cs typeface="+mn-cs"/>
                </a:rPr>
                <a:t>Reason</a:t>
              </a:r>
            </a:p>
          </p:txBody>
        </p:sp>
        <p:sp>
          <p:nvSpPr>
            <p:cNvPr id="11" name="Text Box 6">
              <a:extLst>
                <a:ext uri="{FF2B5EF4-FFF2-40B4-BE49-F238E27FC236}">
                  <a16:creationId xmlns:a16="http://schemas.microsoft.com/office/drawing/2014/main" id="{D5CEE856-69ED-4785-9FBE-F70423C664F9}"/>
                </a:ext>
              </a:extLst>
            </p:cNvPr>
            <p:cNvSpPr txBox="1">
              <a:spLocks noChangeArrowheads="1"/>
            </p:cNvSpPr>
            <p:nvPr/>
          </p:nvSpPr>
          <p:spPr bwMode="auto">
            <a:xfrm>
              <a:off x="4150333" y="4643438"/>
              <a:ext cx="542642" cy="646331"/>
            </a:xfrm>
            <a:prstGeom prst="rect">
              <a:avLst/>
            </a:prstGeom>
            <a:noFill/>
            <a:ln w="9525">
              <a:noFill/>
              <a:miter lim="800000"/>
              <a:headEnd/>
              <a:tailEnd/>
            </a:ln>
          </p:spPr>
          <p:txBody>
            <a:bodyPr wrap="none">
              <a:spAutoFit/>
            </a:bodyPr>
            <a:lstStyle/>
            <a:p>
              <a:pPr algn="ctr" eaLnBrk="1" hangingPunct="1">
                <a:defRPr/>
              </a:pPr>
              <a:r>
                <a:rPr lang="en-US" sz="1200" b="1" dirty="0">
                  <a:solidFill>
                    <a:schemeClr val="bg1"/>
                  </a:solidFill>
                  <a:latin typeface="+mn-lt"/>
                  <a:cs typeface="+mn-cs"/>
                </a:rPr>
                <a:t>Heart</a:t>
              </a:r>
            </a:p>
            <a:p>
              <a:pPr algn="ctr" eaLnBrk="1" hangingPunct="1">
                <a:defRPr/>
              </a:pPr>
              <a:endParaRPr lang="en-US" sz="1200" b="1" dirty="0">
                <a:solidFill>
                  <a:schemeClr val="bg1"/>
                </a:solidFill>
                <a:latin typeface="+mn-lt"/>
                <a:cs typeface="+mn-cs"/>
              </a:endParaRPr>
            </a:p>
            <a:p>
              <a:pPr algn="ctr" eaLnBrk="1" hangingPunct="1">
                <a:defRPr/>
              </a:pPr>
              <a:r>
                <a:rPr lang="en-US" sz="1200" b="1" dirty="0">
                  <a:solidFill>
                    <a:schemeClr val="bg1"/>
                  </a:solidFill>
                  <a:latin typeface="+mn-lt"/>
                  <a:cs typeface="+mn-cs"/>
                </a:rPr>
                <a:t>Mind</a:t>
              </a:r>
            </a:p>
          </p:txBody>
        </p:sp>
      </p:grpSp>
      <p:grpSp>
        <p:nvGrpSpPr>
          <p:cNvPr id="12" name="Group 67">
            <a:extLst>
              <a:ext uri="{FF2B5EF4-FFF2-40B4-BE49-F238E27FC236}">
                <a16:creationId xmlns:a16="http://schemas.microsoft.com/office/drawing/2014/main" id="{D623B11A-0616-45BF-A9FE-1763584FEF14}"/>
              </a:ext>
            </a:extLst>
          </p:cNvPr>
          <p:cNvGrpSpPr>
            <a:grpSpLocks/>
          </p:cNvGrpSpPr>
          <p:nvPr/>
        </p:nvGrpSpPr>
        <p:grpSpPr bwMode="auto">
          <a:xfrm>
            <a:off x="2616198" y="2124075"/>
            <a:ext cx="1718605" cy="655638"/>
            <a:chOff x="2281238" y="2195513"/>
            <a:chExt cx="1717706" cy="655856"/>
          </a:xfrm>
        </p:grpSpPr>
        <p:sp>
          <p:nvSpPr>
            <p:cNvPr id="13" name="Text Box 4">
              <a:extLst>
                <a:ext uri="{FF2B5EF4-FFF2-40B4-BE49-F238E27FC236}">
                  <a16:creationId xmlns:a16="http://schemas.microsoft.com/office/drawing/2014/main" id="{E85AE620-A779-4229-A472-CA501C744563}"/>
                </a:ext>
              </a:extLst>
            </p:cNvPr>
            <p:cNvSpPr txBox="1">
              <a:spLocks noChangeArrowheads="1"/>
            </p:cNvSpPr>
            <p:nvPr/>
          </p:nvSpPr>
          <p:spPr bwMode="auto">
            <a:xfrm>
              <a:off x="2281238" y="2205041"/>
              <a:ext cx="648947" cy="646328"/>
            </a:xfrm>
            <a:prstGeom prst="rect">
              <a:avLst/>
            </a:prstGeom>
            <a:noFill/>
            <a:ln w="9525">
              <a:noFill/>
              <a:miter lim="800000"/>
              <a:headEnd/>
              <a:tailEnd/>
            </a:ln>
          </p:spPr>
          <p:txBody>
            <a:bodyPr wrap="none">
              <a:spAutoFit/>
            </a:bodyPr>
            <a:lstStyle/>
            <a:p>
              <a:pPr algn="ctr" eaLnBrk="1" hangingPunct="1">
                <a:defRPr/>
              </a:pPr>
              <a:r>
                <a:rPr lang="en-US" sz="1200" b="1" dirty="0">
                  <a:solidFill>
                    <a:schemeClr val="bg1"/>
                  </a:solidFill>
                  <a:latin typeface="+mn-lt"/>
                  <a:cs typeface="+mn-cs"/>
                </a:rPr>
                <a:t>Reason</a:t>
              </a:r>
            </a:p>
            <a:p>
              <a:pPr algn="ctr" eaLnBrk="1" hangingPunct="1">
                <a:defRPr/>
              </a:pPr>
              <a:endParaRPr lang="en-US" sz="1200" b="1" dirty="0">
                <a:solidFill>
                  <a:schemeClr val="bg1"/>
                </a:solidFill>
                <a:latin typeface="+mn-lt"/>
                <a:cs typeface="+mn-cs"/>
              </a:endParaRPr>
            </a:p>
            <a:p>
              <a:pPr algn="ctr" eaLnBrk="1" hangingPunct="1">
                <a:defRPr/>
              </a:pPr>
              <a:r>
                <a:rPr lang="en-US" sz="1200" b="1" dirty="0">
                  <a:solidFill>
                    <a:schemeClr val="bg1"/>
                  </a:solidFill>
                  <a:latin typeface="+mn-lt"/>
                  <a:cs typeface="+mn-cs"/>
                </a:rPr>
                <a:t>Faith</a:t>
              </a:r>
            </a:p>
          </p:txBody>
        </p:sp>
        <p:sp>
          <p:nvSpPr>
            <p:cNvPr id="14" name="Text Box 7">
              <a:extLst>
                <a:ext uri="{FF2B5EF4-FFF2-40B4-BE49-F238E27FC236}">
                  <a16:creationId xmlns:a16="http://schemas.microsoft.com/office/drawing/2014/main" id="{B3686514-60F4-4483-B4CD-73FB6AA99A26}"/>
                </a:ext>
              </a:extLst>
            </p:cNvPr>
            <p:cNvSpPr txBox="1">
              <a:spLocks noChangeArrowheads="1"/>
            </p:cNvSpPr>
            <p:nvPr/>
          </p:nvSpPr>
          <p:spPr bwMode="auto">
            <a:xfrm>
              <a:off x="3032390" y="2195513"/>
              <a:ext cx="966554" cy="646546"/>
            </a:xfrm>
            <a:prstGeom prst="rect">
              <a:avLst/>
            </a:prstGeom>
            <a:noFill/>
            <a:ln w="9525">
              <a:noFill/>
              <a:miter lim="800000"/>
              <a:headEnd/>
              <a:tailEnd/>
            </a:ln>
          </p:spPr>
          <p:txBody>
            <a:bodyPr wrap="none">
              <a:spAutoFit/>
            </a:bodyPr>
            <a:lstStyle/>
            <a:p>
              <a:pPr algn="ctr" eaLnBrk="1" hangingPunct="1">
                <a:defRPr/>
              </a:pPr>
              <a:r>
                <a:rPr lang="en-US" sz="1200" b="1" dirty="0">
                  <a:solidFill>
                    <a:schemeClr val="bg1"/>
                  </a:solidFill>
                  <a:latin typeface="+mn-lt"/>
                  <a:cs typeface="+mn-cs"/>
                </a:rPr>
                <a:t>Observation</a:t>
              </a:r>
            </a:p>
            <a:p>
              <a:pPr algn="ctr" eaLnBrk="1" hangingPunct="1">
                <a:defRPr/>
              </a:pPr>
              <a:endParaRPr lang="en-US" sz="1200" b="1" dirty="0">
                <a:solidFill>
                  <a:schemeClr val="bg1"/>
                </a:solidFill>
                <a:latin typeface="+mn-lt"/>
                <a:cs typeface="+mn-cs"/>
              </a:endParaRPr>
            </a:p>
            <a:p>
              <a:pPr algn="ctr" eaLnBrk="1" hangingPunct="1">
                <a:defRPr/>
              </a:pPr>
              <a:r>
                <a:rPr lang="en-US" sz="1200" b="1" dirty="0">
                  <a:solidFill>
                    <a:schemeClr val="bg1"/>
                  </a:solidFill>
                  <a:latin typeface="+mn-lt"/>
                  <a:cs typeface="+mn-cs"/>
                </a:rPr>
                <a:t>Revelation</a:t>
              </a:r>
            </a:p>
          </p:txBody>
        </p:sp>
      </p:grpSp>
      <p:sp>
        <p:nvSpPr>
          <p:cNvPr id="15" name="Line 17">
            <a:extLst>
              <a:ext uri="{FF2B5EF4-FFF2-40B4-BE49-F238E27FC236}">
                <a16:creationId xmlns:a16="http://schemas.microsoft.com/office/drawing/2014/main" id="{CB3196A9-1241-46E5-949F-E1A98382B44A}"/>
              </a:ext>
            </a:extLst>
          </p:cNvPr>
          <p:cNvSpPr>
            <a:spLocks noChangeShapeType="1"/>
          </p:cNvSpPr>
          <p:nvPr/>
        </p:nvSpPr>
        <p:spPr bwMode="auto">
          <a:xfrm>
            <a:off x="2403475" y="920750"/>
            <a:ext cx="0" cy="5791200"/>
          </a:xfrm>
          <a:prstGeom prst="line">
            <a:avLst/>
          </a:prstGeom>
          <a:noFill/>
          <a:ln w="9525">
            <a:solidFill>
              <a:schemeClr val="bg1"/>
            </a:solidFill>
            <a:prstDash val="lgDash"/>
            <a:round/>
            <a:headEnd/>
            <a:tailEnd/>
          </a:ln>
        </p:spPr>
        <p:txBody>
          <a:bodyPr/>
          <a:lstStyle/>
          <a:p>
            <a:pPr eaLnBrk="1" hangingPunct="1">
              <a:defRPr/>
            </a:pPr>
            <a:endParaRPr lang="en-US">
              <a:latin typeface="+mn-lt"/>
              <a:cs typeface="Arial" charset="0"/>
            </a:endParaRPr>
          </a:p>
        </p:txBody>
      </p:sp>
      <p:sp>
        <p:nvSpPr>
          <p:cNvPr id="16" name="Line 18">
            <a:extLst>
              <a:ext uri="{FF2B5EF4-FFF2-40B4-BE49-F238E27FC236}">
                <a16:creationId xmlns:a16="http://schemas.microsoft.com/office/drawing/2014/main" id="{F5ACE3A6-4401-4C99-8651-D4CB73B49D3C}"/>
              </a:ext>
            </a:extLst>
          </p:cNvPr>
          <p:cNvSpPr>
            <a:spLocks noChangeShapeType="1"/>
          </p:cNvSpPr>
          <p:nvPr/>
        </p:nvSpPr>
        <p:spPr bwMode="auto">
          <a:xfrm>
            <a:off x="5334000" y="920750"/>
            <a:ext cx="0" cy="5791200"/>
          </a:xfrm>
          <a:prstGeom prst="line">
            <a:avLst/>
          </a:prstGeom>
          <a:noFill/>
          <a:ln w="9525">
            <a:solidFill>
              <a:schemeClr val="bg1"/>
            </a:solidFill>
            <a:prstDash val="lgDash"/>
            <a:round/>
            <a:headEnd/>
            <a:tailEnd/>
          </a:ln>
        </p:spPr>
        <p:txBody>
          <a:bodyPr/>
          <a:lstStyle/>
          <a:p>
            <a:pPr eaLnBrk="1" hangingPunct="1">
              <a:defRPr/>
            </a:pPr>
            <a:endParaRPr lang="en-US">
              <a:latin typeface="+mn-lt"/>
              <a:cs typeface="Arial" charset="0"/>
            </a:endParaRPr>
          </a:p>
        </p:txBody>
      </p:sp>
      <p:sp>
        <p:nvSpPr>
          <p:cNvPr id="18" name="Text Box 20">
            <a:extLst>
              <a:ext uri="{FF2B5EF4-FFF2-40B4-BE49-F238E27FC236}">
                <a16:creationId xmlns:a16="http://schemas.microsoft.com/office/drawing/2014/main" id="{E44FADF0-5997-46C7-A272-DFCA2A57864C}"/>
              </a:ext>
            </a:extLst>
          </p:cNvPr>
          <p:cNvSpPr txBox="1">
            <a:spLocks noChangeArrowheads="1"/>
          </p:cNvSpPr>
          <p:nvPr/>
        </p:nvSpPr>
        <p:spPr bwMode="auto">
          <a:xfrm>
            <a:off x="484864" y="832247"/>
            <a:ext cx="1803634" cy="615553"/>
          </a:xfrm>
          <a:prstGeom prst="rect">
            <a:avLst/>
          </a:prstGeom>
          <a:noFill/>
          <a:ln w="9525">
            <a:noFill/>
            <a:miter lim="800000"/>
            <a:headEnd/>
            <a:tailEnd/>
          </a:ln>
        </p:spPr>
        <p:txBody>
          <a:bodyPr wrap="none">
            <a:spAutoFit/>
          </a:bodyPr>
          <a:lstStyle/>
          <a:p>
            <a:pPr algn="ctr" eaLnBrk="1" hangingPunct="1">
              <a:defRPr/>
            </a:pPr>
            <a:r>
              <a:rPr lang="en-US" sz="2000" b="1" dirty="0">
                <a:solidFill>
                  <a:srgbClr val="00FF00"/>
                </a:solidFill>
                <a:latin typeface="+mn-lt"/>
                <a:cs typeface="+mn-cs"/>
              </a:rPr>
              <a:t>E</a:t>
            </a:r>
            <a:r>
              <a:rPr lang="en-US" sz="2000" b="1" dirty="0">
                <a:solidFill>
                  <a:schemeClr val="bg1"/>
                </a:solidFill>
                <a:latin typeface="+mn-lt"/>
                <a:cs typeface="+mn-cs"/>
              </a:rPr>
              <a:t>TERNAL LAWS</a:t>
            </a:r>
          </a:p>
          <a:p>
            <a:pPr algn="ctr" eaLnBrk="1" hangingPunct="1">
              <a:defRPr/>
            </a:pPr>
            <a:r>
              <a:rPr lang="en-US" sz="1400" b="1" dirty="0">
                <a:solidFill>
                  <a:srgbClr val="00FF00"/>
                </a:solidFill>
                <a:latin typeface="+mn-lt"/>
                <a:cs typeface="+mn-cs"/>
              </a:rPr>
              <a:t>Metaphysics</a:t>
            </a:r>
          </a:p>
        </p:txBody>
      </p:sp>
      <p:sp>
        <p:nvSpPr>
          <p:cNvPr id="19" name="Text Box 21">
            <a:extLst>
              <a:ext uri="{FF2B5EF4-FFF2-40B4-BE49-F238E27FC236}">
                <a16:creationId xmlns:a16="http://schemas.microsoft.com/office/drawing/2014/main" id="{B44C56A3-F11E-4942-A94C-ABBF796FCCAF}"/>
              </a:ext>
            </a:extLst>
          </p:cNvPr>
          <p:cNvSpPr txBox="1">
            <a:spLocks noChangeArrowheads="1"/>
          </p:cNvSpPr>
          <p:nvPr/>
        </p:nvSpPr>
        <p:spPr bwMode="auto">
          <a:xfrm>
            <a:off x="2403475" y="832247"/>
            <a:ext cx="2928625" cy="615553"/>
          </a:xfrm>
          <a:prstGeom prst="rect">
            <a:avLst/>
          </a:prstGeom>
          <a:noFill/>
          <a:ln w="9525">
            <a:noFill/>
            <a:miter lim="800000"/>
            <a:headEnd/>
            <a:tailEnd/>
          </a:ln>
        </p:spPr>
        <p:txBody>
          <a:bodyPr wrap="square">
            <a:spAutoFit/>
          </a:bodyPr>
          <a:lstStyle/>
          <a:p>
            <a:pPr algn="ctr" eaLnBrk="1" hangingPunct="1">
              <a:defRPr/>
            </a:pPr>
            <a:r>
              <a:rPr lang="en-US" sz="2000" b="1" dirty="0">
                <a:solidFill>
                  <a:srgbClr val="00FF00"/>
                </a:solidFill>
                <a:latin typeface="+mn-lt"/>
                <a:cs typeface="+mn-cs"/>
              </a:rPr>
              <a:t>E</a:t>
            </a:r>
            <a:r>
              <a:rPr lang="en-US" sz="2000" b="1" dirty="0">
                <a:solidFill>
                  <a:schemeClr val="bg1"/>
                </a:solidFill>
                <a:latin typeface="+mn-lt"/>
                <a:cs typeface="+mn-cs"/>
              </a:rPr>
              <a:t>TERNAL TRUTHS</a:t>
            </a:r>
          </a:p>
          <a:p>
            <a:pPr algn="ctr" eaLnBrk="1" hangingPunct="1">
              <a:defRPr/>
            </a:pPr>
            <a:r>
              <a:rPr lang="en-US" sz="1400" b="1" dirty="0">
                <a:solidFill>
                  <a:srgbClr val="00FF00"/>
                </a:solidFill>
                <a:latin typeface="+mn-lt"/>
                <a:cs typeface="+mn-cs"/>
              </a:rPr>
              <a:t>Epistemology</a:t>
            </a:r>
          </a:p>
        </p:txBody>
      </p:sp>
      <p:sp>
        <p:nvSpPr>
          <p:cNvPr id="20" name="Text Box 22">
            <a:extLst>
              <a:ext uri="{FF2B5EF4-FFF2-40B4-BE49-F238E27FC236}">
                <a16:creationId xmlns:a16="http://schemas.microsoft.com/office/drawing/2014/main" id="{041074C6-400E-426F-8BA2-DCD8F3197BA7}"/>
              </a:ext>
            </a:extLst>
          </p:cNvPr>
          <p:cNvSpPr txBox="1">
            <a:spLocks noChangeArrowheads="1"/>
          </p:cNvSpPr>
          <p:nvPr/>
        </p:nvSpPr>
        <p:spPr bwMode="auto">
          <a:xfrm>
            <a:off x="5370966" y="832247"/>
            <a:ext cx="1770742" cy="615553"/>
          </a:xfrm>
          <a:prstGeom prst="rect">
            <a:avLst/>
          </a:prstGeom>
          <a:noFill/>
          <a:ln w="9525">
            <a:noFill/>
            <a:miter lim="800000"/>
            <a:headEnd/>
            <a:tailEnd/>
          </a:ln>
        </p:spPr>
        <p:txBody>
          <a:bodyPr wrap="none">
            <a:spAutoFit/>
          </a:bodyPr>
          <a:lstStyle/>
          <a:p>
            <a:pPr algn="ctr" eaLnBrk="1" hangingPunct="1">
              <a:defRPr/>
            </a:pPr>
            <a:r>
              <a:rPr lang="en-US" sz="2000" b="1" dirty="0">
                <a:solidFill>
                  <a:srgbClr val="00FF00"/>
                </a:solidFill>
                <a:latin typeface="+mn-lt"/>
                <a:cs typeface="+mn-cs"/>
              </a:rPr>
              <a:t>E</a:t>
            </a:r>
            <a:r>
              <a:rPr lang="en-US" sz="2000" b="1" dirty="0">
                <a:solidFill>
                  <a:schemeClr val="bg1"/>
                </a:solidFill>
                <a:latin typeface="+mn-lt"/>
                <a:cs typeface="+mn-cs"/>
              </a:rPr>
              <a:t>TERNAL LIVES</a:t>
            </a:r>
          </a:p>
          <a:p>
            <a:pPr algn="ctr" eaLnBrk="1" hangingPunct="1">
              <a:defRPr/>
            </a:pPr>
            <a:r>
              <a:rPr lang="en-US" sz="1400" b="1" dirty="0">
                <a:solidFill>
                  <a:srgbClr val="00FF00"/>
                </a:solidFill>
                <a:latin typeface="+mn-lt"/>
                <a:cs typeface="+mn-cs"/>
              </a:rPr>
              <a:t>Value Ethics</a:t>
            </a:r>
          </a:p>
        </p:txBody>
      </p:sp>
      <p:sp>
        <p:nvSpPr>
          <p:cNvPr id="21" name="Text Box 24">
            <a:extLst>
              <a:ext uri="{FF2B5EF4-FFF2-40B4-BE49-F238E27FC236}">
                <a16:creationId xmlns:a16="http://schemas.microsoft.com/office/drawing/2014/main" id="{C9148C76-FDE9-4AC9-8CB1-2D719FEAB735}"/>
              </a:ext>
            </a:extLst>
          </p:cNvPr>
          <p:cNvSpPr txBox="1">
            <a:spLocks noChangeArrowheads="1"/>
          </p:cNvSpPr>
          <p:nvPr/>
        </p:nvSpPr>
        <p:spPr bwMode="auto">
          <a:xfrm>
            <a:off x="379412" y="3314700"/>
            <a:ext cx="827088" cy="738188"/>
          </a:xfrm>
          <a:prstGeom prst="rect">
            <a:avLst/>
          </a:prstGeom>
          <a:noFill/>
          <a:ln w="9525">
            <a:noFill/>
            <a:miter lim="800000"/>
            <a:headEnd/>
            <a:tailEnd/>
          </a:ln>
        </p:spPr>
        <p:txBody>
          <a:bodyPr wrap="none">
            <a:spAutoFit/>
          </a:bodyPr>
          <a:lstStyle/>
          <a:p>
            <a:pPr algn="ctr" eaLnBrk="1" hangingPunct="1">
              <a:defRPr/>
            </a:pPr>
            <a:r>
              <a:rPr lang="en-US" sz="1400" b="1" dirty="0">
                <a:solidFill>
                  <a:srgbClr val="00FF00"/>
                </a:solidFill>
                <a:latin typeface="+mn-lt"/>
                <a:cs typeface="+mn-cs"/>
              </a:rPr>
              <a:t>Aristotle</a:t>
            </a:r>
          </a:p>
          <a:p>
            <a:pPr algn="ctr" eaLnBrk="1" hangingPunct="1">
              <a:defRPr/>
            </a:pPr>
            <a:endParaRPr lang="en-US" sz="1400" b="1" dirty="0">
              <a:solidFill>
                <a:srgbClr val="FF0000"/>
              </a:solidFill>
              <a:latin typeface="+mn-lt"/>
              <a:cs typeface="+mn-cs"/>
            </a:endParaRPr>
          </a:p>
          <a:p>
            <a:pPr algn="ctr" eaLnBrk="1" hangingPunct="1">
              <a:defRPr/>
            </a:pPr>
            <a:r>
              <a:rPr lang="en-US" sz="1400" b="1" dirty="0">
                <a:solidFill>
                  <a:srgbClr val="FF0000"/>
                </a:solidFill>
                <a:latin typeface="+mn-lt"/>
                <a:cs typeface="+mn-cs"/>
              </a:rPr>
              <a:t>Plato</a:t>
            </a:r>
          </a:p>
        </p:txBody>
      </p:sp>
      <p:grpSp>
        <p:nvGrpSpPr>
          <p:cNvPr id="22" name="Group 70">
            <a:extLst>
              <a:ext uri="{FF2B5EF4-FFF2-40B4-BE49-F238E27FC236}">
                <a16:creationId xmlns:a16="http://schemas.microsoft.com/office/drawing/2014/main" id="{300C7E2C-DCB3-4839-BA4B-B6C13BE0A5FB}"/>
              </a:ext>
            </a:extLst>
          </p:cNvPr>
          <p:cNvGrpSpPr>
            <a:grpSpLocks/>
          </p:cNvGrpSpPr>
          <p:nvPr/>
        </p:nvGrpSpPr>
        <p:grpSpPr bwMode="auto">
          <a:xfrm>
            <a:off x="5562600" y="5173663"/>
            <a:ext cx="3429000" cy="654050"/>
            <a:chOff x="4343400" y="5245100"/>
            <a:chExt cx="3429000" cy="654269"/>
          </a:xfrm>
        </p:grpSpPr>
        <p:sp>
          <p:nvSpPr>
            <p:cNvPr id="23" name="Text Box 9">
              <a:extLst>
                <a:ext uri="{FF2B5EF4-FFF2-40B4-BE49-F238E27FC236}">
                  <a16:creationId xmlns:a16="http://schemas.microsoft.com/office/drawing/2014/main" id="{562D1626-5855-45AC-9CD7-DD4326CF9355}"/>
                </a:ext>
              </a:extLst>
            </p:cNvPr>
            <p:cNvSpPr txBox="1">
              <a:spLocks noChangeArrowheads="1"/>
            </p:cNvSpPr>
            <p:nvPr/>
          </p:nvSpPr>
          <p:spPr bwMode="auto">
            <a:xfrm>
              <a:off x="4343400" y="5253040"/>
              <a:ext cx="481013" cy="646329"/>
            </a:xfrm>
            <a:prstGeom prst="rect">
              <a:avLst/>
            </a:prstGeom>
            <a:noFill/>
            <a:ln w="9525">
              <a:noFill/>
              <a:miter lim="800000"/>
              <a:headEnd/>
              <a:tailEnd/>
            </a:ln>
          </p:spPr>
          <p:txBody>
            <a:bodyPr wrap="none">
              <a:spAutoFit/>
            </a:bodyPr>
            <a:lstStyle/>
            <a:p>
              <a:pPr algn="ctr" eaLnBrk="1" hangingPunct="1">
                <a:defRPr/>
              </a:pPr>
              <a:r>
                <a:rPr lang="en-US" sz="1200" b="1" dirty="0">
                  <a:solidFill>
                    <a:schemeClr val="bg1"/>
                  </a:solidFill>
                  <a:latin typeface="+mn-lt"/>
                  <a:cs typeface="+mn-cs"/>
                </a:rPr>
                <a:t>Love</a:t>
              </a:r>
            </a:p>
            <a:p>
              <a:pPr algn="ctr" eaLnBrk="1" hangingPunct="1">
                <a:defRPr/>
              </a:pPr>
              <a:endParaRPr lang="en-US" sz="1200" b="1" dirty="0">
                <a:solidFill>
                  <a:schemeClr val="bg1"/>
                </a:solidFill>
                <a:latin typeface="+mn-lt"/>
                <a:cs typeface="+mn-cs"/>
              </a:endParaRPr>
            </a:p>
            <a:p>
              <a:pPr algn="ctr" eaLnBrk="1" hangingPunct="1">
                <a:defRPr/>
              </a:pPr>
              <a:r>
                <a:rPr lang="en-US" sz="1200" b="1" dirty="0">
                  <a:solidFill>
                    <a:schemeClr val="bg1"/>
                  </a:solidFill>
                  <a:latin typeface="+mn-lt"/>
                  <a:cs typeface="+mn-cs"/>
                </a:rPr>
                <a:t>Life</a:t>
              </a:r>
            </a:p>
          </p:txBody>
        </p:sp>
        <p:sp>
          <p:nvSpPr>
            <p:cNvPr id="24" name="Text Box 10">
              <a:extLst>
                <a:ext uri="{FF2B5EF4-FFF2-40B4-BE49-F238E27FC236}">
                  <a16:creationId xmlns:a16="http://schemas.microsoft.com/office/drawing/2014/main" id="{295AAAC6-E290-4C1D-96C5-3110C2B64F02}"/>
                </a:ext>
              </a:extLst>
            </p:cNvPr>
            <p:cNvSpPr txBox="1">
              <a:spLocks noChangeArrowheads="1"/>
            </p:cNvSpPr>
            <p:nvPr/>
          </p:nvSpPr>
          <p:spPr bwMode="auto">
            <a:xfrm>
              <a:off x="5208588" y="5253040"/>
              <a:ext cx="615950" cy="646329"/>
            </a:xfrm>
            <a:prstGeom prst="rect">
              <a:avLst/>
            </a:prstGeom>
            <a:noFill/>
            <a:ln w="9525">
              <a:noFill/>
              <a:miter lim="800000"/>
              <a:headEnd/>
              <a:tailEnd/>
            </a:ln>
          </p:spPr>
          <p:txBody>
            <a:bodyPr wrap="none">
              <a:spAutoFit/>
            </a:bodyPr>
            <a:lstStyle/>
            <a:p>
              <a:pPr algn="ctr" eaLnBrk="1" hangingPunct="1">
                <a:defRPr/>
              </a:pPr>
              <a:r>
                <a:rPr lang="en-US" sz="1200" b="1" dirty="0">
                  <a:solidFill>
                    <a:schemeClr val="bg1"/>
                  </a:solidFill>
                  <a:latin typeface="+mn-lt"/>
                  <a:cs typeface="+mn-cs"/>
                </a:rPr>
                <a:t>Others</a:t>
              </a:r>
            </a:p>
            <a:p>
              <a:pPr algn="ctr" eaLnBrk="1" hangingPunct="1">
                <a:defRPr/>
              </a:pPr>
              <a:endParaRPr lang="en-US" sz="1200" b="1" dirty="0">
                <a:solidFill>
                  <a:schemeClr val="bg1"/>
                </a:solidFill>
                <a:latin typeface="+mn-lt"/>
                <a:cs typeface="+mn-cs"/>
              </a:endParaRPr>
            </a:p>
            <a:p>
              <a:pPr algn="ctr" eaLnBrk="1" hangingPunct="1">
                <a:defRPr/>
              </a:pPr>
              <a:r>
                <a:rPr lang="en-US" sz="1200" b="1" dirty="0">
                  <a:solidFill>
                    <a:schemeClr val="bg1"/>
                  </a:solidFill>
                  <a:latin typeface="+mn-lt"/>
                  <a:cs typeface="+mn-cs"/>
                </a:rPr>
                <a:t>Self</a:t>
              </a:r>
            </a:p>
          </p:txBody>
        </p:sp>
        <p:sp>
          <p:nvSpPr>
            <p:cNvPr id="25" name="Text Box 13">
              <a:extLst>
                <a:ext uri="{FF2B5EF4-FFF2-40B4-BE49-F238E27FC236}">
                  <a16:creationId xmlns:a16="http://schemas.microsoft.com/office/drawing/2014/main" id="{CE1C4F4B-493C-4F42-9CF9-B3ACD5F91B47}"/>
                </a:ext>
              </a:extLst>
            </p:cNvPr>
            <p:cNvSpPr txBox="1">
              <a:spLocks noChangeArrowheads="1"/>
            </p:cNvSpPr>
            <p:nvPr/>
          </p:nvSpPr>
          <p:spPr bwMode="auto">
            <a:xfrm>
              <a:off x="6173788" y="5245100"/>
              <a:ext cx="531812" cy="646328"/>
            </a:xfrm>
            <a:prstGeom prst="rect">
              <a:avLst/>
            </a:prstGeom>
            <a:noFill/>
            <a:ln w="9525">
              <a:noFill/>
              <a:miter lim="800000"/>
              <a:headEnd/>
              <a:tailEnd/>
            </a:ln>
          </p:spPr>
          <p:txBody>
            <a:bodyPr wrap="none">
              <a:spAutoFit/>
            </a:bodyPr>
            <a:lstStyle/>
            <a:p>
              <a:pPr algn="ctr" eaLnBrk="1" hangingPunct="1">
                <a:defRPr/>
              </a:pPr>
              <a:r>
                <a:rPr lang="en-US" sz="1200" b="1" dirty="0">
                  <a:solidFill>
                    <a:schemeClr val="bg1"/>
                  </a:solidFill>
                  <a:latin typeface="+mn-lt"/>
                  <a:cs typeface="+mn-cs"/>
                </a:rPr>
                <a:t>Right</a:t>
              </a:r>
            </a:p>
            <a:p>
              <a:pPr algn="ctr" eaLnBrk="1" hangingPunct="1">
                <a:defRPr/>
              </a:pPr>
              <a:endParaRPr lang="en-US" sz="1200" b="1" dirty="0">
                <a:solidFill>
                  <a:schemeClr val="bg1"/>
                </a:solidFill>
                <a:latin typeface="+mn-lt"/>
                <a:cs typeface="+mn-cs"/>
              </a:endParaRPr>
            </a:p>
            <a:p>
              <a:pPr algn="ctr" eaLnBrk="1" hangingPunct="1">
                <a:defRPr/>
              </a:pPr>
              <a:r>
                <a:rPr lang="en-US" sz="1200" b="1" dirty="0">
                  <a:solidFill>
                    <a:schemeClr val="bg1"/>
                  </a:solidFill>
                  <a:latin typeface="+mn-lt"/>
                  <a:cs typeface="+mn-cs"/>
                </a:rPr>
                <a:t>Good</a:t>
              </a:r>
            </a:p>
          </p:txBody>
        </p:sp>
        <p:sp>
          <p:nvSpPr>
            <p:cNvPr id="26" name="Text Box 27">
              <a:extLst>
                <a:ext uri="{FF2B5EF4-FFF2-40B4-BE49-F238E27FC236}">
                  <a16:creationId xmlns:a16="http://schemas.microsoft.com/office/drawing/2014/main" id="{5807C436-C425-4903-AA13-39BF6A1FB66F}"/>
                </a:ext>
              </a:extLst>
            </p:cNvPr>
            <p:cNvSpPr txBox="1">
              <a:spLocks noChangeArrowheads="1"/>
            </p:cNvSpPr>
            <p:nvPr/>
          </p:nvSpPr>
          <p:spPr bwMode="auto">
            <a:xfrm>
              <a:off x="6927850" y="5253040"/>
              <a:ext cx="844550" cy="646329"/>
            </a:xfrm>
            <a:prstGeom prst="rect">
              <a:avLst/>
            </a:prstGeom>
            <a:noFill/>
            <a:ln w="9525">
              <a:noFill/>
              <a:miter lim="800000"/>
              <a:headEnd/>
              <a:tailEnd/>
            </a:ln>
          </p:spPr>
          <p:txBody>
            <a:bodyPr wrap="none">
              <a:spAutoFit/>
            </a:bodyPr>
            <a:lstStyle/>
            <a:p>
              <a:pPr algn="ctr" eaLnBrk="1" hangingPunct="1">
                <a:defRPr/>
              </a:pPr>
              <a:r>
                <a:rPr lang="en-US" sz="1200" b="1" dirty="0">
                  <a:solidFill>
                    <a:schemeClr val="bg1"/>
                  </a:solidFill>
                  <a:latin typeface="+mn-lt"/>
                  <a:cs typeface="+mn-cs"/>
                </a:rPr>
                <a:t>Duty</a:t>
              </a:r>
            </a:p>
            <a:p>
              <a:pPr algn="ctr" eaLnBrk="1" hangingPunct="1">
                <a:defRPr/>
              </a:pPr>
              <a:endParaRPr lang="en-US" sz="1200" b="1" dirty="0">
                <a:solidFill>
                  <a:schemeClr val="bg1"/>
                </a:solidFill>
                <a:latin typeface="+mn-lt"/>
                <a:cs typeface="+mn-cs"/>
              </a:endParaRPr>
            </a:p>
            <a:p>
              <a:pPr algn="ctr" eaLnBrk="1" hangingPunct="1">
                <a:defRPr/>
              </a:pPr>
              <a:r>
                <a:rPr lang="en-US" sz="1200" b="1" dirty="0">
                  <a:solidFill>
                    <a:schemeClr val="bg1"/>
                  </a:solidFill>
                  <a:latin typeface="+mn-lt"/>
                  <a:cs typeface="+mn-cs"/>
                </a:rPr>
                <a:t>Happiness</a:t>
              </a:r>
            </a:p>
          </p:txBody>
        </p:sp>
      </p:grpSp>
      <p:grpSp>
        <p:nvGrpSpPr>
          <p:cNvPr id="27" name="Group 68">
            <a:extLst>
              <a:ext uri="{FF2B5EF4-FFF2-40B4-BE49-F238E27FC236}">
                <a16:creationId xmlns:a16="http://schemas.microsoft.com/office/drawing/2014/main" id="{C6AE8FB6-45CE-45BC-BE3F-4D680FEC9278}"/>
              </a:ext>
            </a:extLst>
          </p:cNvPr>
          <p:cNvGrpSpPr>
            <a:grpSpLocks/>
          </p:cNvGrpSpPr>
          <p:nvPr/>
        </p:nvGrpSpPr>
        <p:grpSpPr bwMode="auto">
          <a:xfrm>
            <a:off x="5578475" y="1524000"/>
            <a:ext cx="3413125" cy="647700"/>
            <a:chOff x="4343400" y="1595438"/>
            <a:chExt cx="3413001" cy="647918"/>
          </a:xfrm>
        </p:grpSpPr>
        <p:sp>
          <p:nvSpPr>
            <p:cNvPr id="28" name="Text Box 8">
              <a:extLst>
                <a:ext uri="{FF2B5EF4-FFF2-40B4-BE49-F238E27FC236}">
                  <a16:creationId xmlns:a16="http://schemas.microsoft.com/office/drawing/2014/main" id="{96C00DAE-2CA4-440B-9BDF-D73F88164A70}"/>
                </a:ext>
              </a:extLst>
            </p:cNvPr>
            <p:cNvSpPr txBox="1">
              <a:spLocks noChangeArrowheads="1"/>
            </p:cNvSpPr>
            <p:nvPr/>
          </p:nvSpPr>
          <p:spPr bwMode="auto">
            <a:xfrm>
              <a:off x="4343400" y="1597027"/>
              <a:ext cx="480996" cy="646329"/>
            </a:xfrm>
            <a:prstGeom prst="rect">
              <a:avLst/>
            </a:prstGeom>
            <a:noFill/>
            <a:ln w="9525">
              <a:noFill/>
              <a:miter lim="800000"/>
              <a:headEnd/>
              <a:tailEnd/>
            </a:ln>
          </p:spPr>
          <p:txBody>
            <a:bodyPr wrap="none">
              <a:spAutoFit/>
            </a:bodyPr>
            <a:lstStyle/>
            <a:p>
              <a:pPr algn="ctr" eaLnBrk="1" hangingPunct="1">
                <a:defRPr/>
              </a:pPr>
              <a:r>
                <a:rPr lang="en-US" sz="1200" b="1" dirty="0">
                  <a:solidFill>
                    <a:schemeClr val="bg1"/>
                  </a:solidFill>
                  <a:latin typeface="+mn-lt"/>
                  <a:cs typeface="+mn-cs"/>
                </a:rPr>
                <a:t>Life</a:t>
              </a:r>
            </a:p>
            <a:p>
              <a:pPr algn="ctr" eaLnBrk="1" hangingPunct="1">
                <a:defRPr/>
              </a:pPr>
              <a:endParaRPr lang="en-US" sz="1200" b="1" dirty="0">
                <a:solidFill>
                  <a:schemeClr val="bg1"/>
                </a:solidFill>
                <a:latin typeface="+mn-lt"/>
                <a:cs typeface="+mn-cs"/>
              </a:endParaRPr>
            </a:p>
            <a:p>
              <a:pPr algn="ctr" eaLnBrk="1" hangingPunct="1">
                <a:defRPr/>
              </a:pPr>
              <a:r>
                <a:rPr lang="en-US" sz="1200" b="1" dirty="0">
                  <a:solidFill>
                    <a:schemeClr val="bg1"/>
                  </a:solidFill>
                  <a:latin typeface="+mn-lt"/>
                  <a:cs typeface="+mn-cs"/>
                </a:rPr>
                <a:t>Love</a:t>
              </a:r>
            </a:p>
          </p:txBody>
        </p:sp>
        <p:sp>
          <p:nvSpPr>
            <p:cNvPr id="29" name="Text Box 11">
              <a:extLst>
                <a:ext uri="{FF2B5EF4-FFF2-40B4-BE49-F238E27FC236}">
                  <a16:creationId xmlns:a16="http://schemas.microsoft.com/office/drawing/2014/main" id="{6C800946-035B-4F7A-976B-0B3224DB9447}"/>
                </a:ext>
              </a:extLst>
            </p:cNvPr>
            <p:cNvSpPr txBox="1">
              <a:spLocks noChangeArrowheads="1"/>
            </p:cNvSpPr>
            <p:nvPr/>
          </p:nvSpPr>
          <p:spPr bwMode="auto">
            <a:xfrm>
              <a:off x="5165695" y="1595438"/>
              <a:ext cx="615928" cy="646330"/>
            </a:xfrm>
            <a:prstGeom prst="rect">
              <a:avLst/>
            </a:prstGeom>
            <a:noFill/>
            <a:ln w="9525">
              <a:noFill/>
              <a:miter lim="800000"/>
              <a:headEnd/>
              <a:tailEnd/>
            </a:ln>
          </p:spPr>
          <p:txBody>
            <a:bodyPr wrap="none">
              <a:spAutoFit/>
            </a:bodyPr>
            <a:lstStyle/>
            <a:p>
              <a:pPr algn="ctr" eaLnBrk="1" hangingPunct="1">
                <a:defRPr/>
              </a:pPr>
              <a:r>
                <a:rPr lang="en-US" sz="1200" b="1" dirty="0">
                  <a:solidFill>
                    <a:schemeClr val="bg1"/>
                  </a:solidFill>
                  <a:latin typeface="+mn-lt"/>
                  <a:cs typeface="+mn-cs"/>
                </a:rPr>
                <a:t>Self</a:t>
              </a:r>
            </a:p>
            <a:p>
              <a:pPr algn="ctr" eaLnBrk="1" hangingPunct="1">
                <a:defRPr/>
              </a:pPr>
              <a:endParaRPr lang="en-US" sz="1200" b="1" dirty="0">
                <a:solidFill>
                  <a:schemeClr val="bg1"/>
                </a:solidFill>
                <a:latin typeface="+mn-lt"/>
                <a:cs typeface="+mn-cs"/>
              </a:endParaRPr>
            </a:p>
            <a:p>
              <a:pPr algn="ctr" eaLnBrk="1" hangingPunct="1">
                <a:defRPr/>
              </a:pPr>
              <a:r>
                <a:rPr lang="en-US" sz="1200" b="1" dirty="0">
                  <a:solidFill>
                    <a:schemeClr val="bg1"/>
                  </a:solidFill>
                  <a:latin typeface="+mn-lt"/>
                  <a:cs typeface="+mn-cs"/>
                </a:rPr>
                <a:t>Others</a:t>
              </a:r>
            </a:p>
          </p:txBody>
        </p:sp>
        <p:sp>
          <p:nvSpPr>
            <p:cNvPr id="30" name="Text Box 12">
              <a:extLst>
                <a:ext uri="{FF2B5EF4-FFF2-40B4-BE49-F238E27FC236}">
                  <a16:creationId xmlns:a16="http://schemas.microsoft.com/office/drawing/2014/main" id="{BD9634C1-9710-4A49-B7AD-AAF53A02C927}"/>
                </a:ext>
              </a:extLst>
            </p:cNvPr>
            <p:cNvSpPr txBox="1">
              <a:spLocks noChangeArrowheads="1"/>
            </p:cNvSpPr>
            <p:nvPr/>
          </p:nvSpPr>
          <p:spPr bwMode="auto">
            <a:xfrm>
              <a:off x="6140385" y="1595438"/>
              <a:ext cx="531794" cy="646330"/>
            </a:xfrm>
            <a:prstGeom prst="rect">
              <a:avLst/>
            </a:prstGeom>
            <a:noFill/>
            <a:ln w="9525">
              <a:noFill/>
              <a:miter lim="800000"/>
              <a:headEnd/>
              <a:tailEnd/>
            </a:ln>
          </p:spPr>
          <p:txBody>
            <a:bodyPr wrap="none">
              <a:spAutoFit/>
            </a:bodyPr>
            <a:lstStyle/>
            <a:p>
              <a:pPr algn="ctr" eaLnBrk="1" hangingPunct="1">
                <a:defRPr/>
              </a:pPr>
              <a:r>
                <a:rPr lang="en-US" sz="1200" b="1" dirty="0">
                  <a:solidFill>
                    <a:schemeClr val="bg1"/>
                  </a:solidFill>
                  <a:latin typeface="+mn-lt"/>
                  <a:cs typeface="+mn-cs"/>
                </a:rPr>
                <a:t>Good</a:t>
              </a:r>
            </a:p>
            <a:p>
              <a:pPr algn="ctr" eaLnBrk="1" hangingPunct="1">
                <a:defRPr/>
              </a:pPr>
              <a:endParaRPr lang="en-US" sz="1200" b="1" dirty="0">
                <a:solidFill>
                  <a:schemeClr val="bg1"/>
                </a:solidFill>
                <a:latin typeface="+mn-lt"/>
                <a:cs typeface="+mn-cs"/>
              </a:endParaRPr>
            </a:p>
            <a:p>
              <a:pPr algn="ctr" eaLnBrk="1" hangingPunct="1">
                <a:defRPr/>
              </a:pPr>
              <a:r>
                <a:rPr lang="en-US" sz="1200" b="1" dirty="0">
                  <a:solidFill>
                    <a:schemeClr val="bg1"/>
                  </a:solidFill>
                  <a:latin typeface="+mn-lt"/>
                  <a:cs typeface="+mn-cs"/>
                </a:rPr>
                <a:t>Right</a:t>
              </a:r>
            </a:p>
          </p:txBody>
        </p:sp>
        <p:sp>
          <p:nvSpPr>
            <p:cNvPr id="31" name="Text Box 28">
              <a:extLst>
                <a:ext uri="{FF2B5EF4-FFF2-40B4-BE49-F238E27FC236}">
                  <a16:creationId xmlns:a16="http://schemas.microsoft.com/office/drawing/2014/main" id="{EFC9EE91-7A7D-47BE-907B-CDEE07056F71}"/>
                </a:ext>
              </a:extLst>
            </p:cNvPr>
            <p:cNvSpPr txBox="1">
              <a:spLocks noChangeArrowheads="1"/>
            </p:cNvSpPr>
            <p:nvPr/>
          </p:nvSpPr>
          <p:spPr bwMode="auto">
            <a:xfrm>
              <a:off x="6911882" y="1595438"/>
              <a:ext cx="844519" cy="646330"/>
            </a:xfrm>
            <a:prstGeom prst="rect">
              <a:avLst/>
            </a:prstGeom>
            <a:noFill/>
            <a:ln w="9525">
              <a:noFill/>
              <a:miter lim="800000"/>
              <a:headEnd/>
              <a:tailEnd/>
            </a:ln>
          </p:spPr>
          <p:txBody>
            <a:bodyPr wrap="none">
              <a:spAutoFit/>
            </a:bodyPr>
            <a:lstStyle/>
            <a:p>
              <a:pPr algn="ctr" eaLnBrk="1" hangingPunct="1">
                <a:defRPr/>
              </a:pPr>
              <a:r>
                <a:rPr lang="en-US" sz="1200" b="1" dirty="0">
                  <a:solidFill>
                    <a:schemeClr val="bg1"/>
                  </a:solidFill>
                  <a:latin typeface="+mn-lt"/>
                  <a:cs typeface="+mn-cs"/>
                </a:rPr>
                <a:t>Happiness</a:t>
              </a:r>
            </a:p>
            <a:p>
              <a:pPr algn="ctr" eaLnBrk="1" hangingPunct="1">
                <a:defRPr/>
              </a:pPr>
              <a:endParaRPr lang="en-US" sz="1200" b="1" dirty="0">
                <a:solidFill>
                  <a:schemeClr val="bg1"/>
                </a:solidFill>
                <a:latin typeface="+mn-lt"/>
                <a:cs typeface="+mn-cs"/>
              </a:endParaRPr>
            </a:p>
            <a:p>
              <a:pPr algn="ctr" eaLnBrk="1" hangingPunct="1">
                <a:defRPr/>
              </a:pPr>
              <a:r>
                <a:rPr lang="en-US" sz="1200" b="1" dirty="0">
                  <a:solidFill>
                    <a:schemeClr val="bg1"/>
                  </a:solidFill>
                  <a:latin typeface="+mn-lt"/>
                  <a:cs typeface="+mn-cs"/>
                </a:rPr>
                <a:t>Duty</a:t>
              </a:r>
            </a:p>
          </p:txBody>
        </p:sp>
      </p:grpSp>
      <p:grpSp>
        <p:nvGrpSpPr>
          <p:cNvPr id="32" name="Group 29">
            <a:extLst>
              <a:ext uri="{FF2B5EF4-FFF2-40B4-BE49-F238E27FC236}">
                <a16:creationId xmlns:a16="http://schemas.microsoft.com/office/drawing/2014/main" id="{88236DAF-D130-46B7-8995-92F3E0AEC8D5}"/>
              </a:ext>
            </a:extLst>
          </p:cNvPr>
          <p:cNvGrpSpPr>
            <a:grpSpLocks/>
          </p:cNvGrpSpPr>
          <p:nvPr/>
        </p:nvGrpSpPr>
        <p:grpSpPr bwMode="auto">
          <a:xfrm flipV="1">
            <a:off x="1173162" y="1846261"/>
            <a:ext cx="7742238" cy="1833563"/>
            <a:chOff x="432" y="2304"/>
            <a:chExt cx="4877" cy="1155"/>
          </a:xfrm>
        </p:grpSpPr>
        <p:sp>
          <p:nvSpPr>
            <p:cNvPr id="33" name="Line 30">
              <a:extLst>
                <a:ext uri="{FF2B5EF4-FFF2-40B4-BE49-F238E27FC236}">
                  <a16:creationId xmlns:a16="http://schemas.microsoft.com/office/drawing/2014/main" id="{E38BA973-598A-4C78-A0CE-E500B70A506A}"/>
                </a:ext>
              </a:extLst>
            </p:cNvPr>
            <p:cNvSpPr>
              <a:spLocks noChangeShapeType="1"/>
            </p:cNvSpPr>
            <p:nvPr/>
          </p:nvSpPr>
          <p:spPr bwMode="auto">
            <a:xfrm flipV="1">
              <a:off x="672" y="2688"/>
              <a:ext cx="432" cy="0"/>
            </a:xfrm>
            <a:prstGeom prst="line">
              <a:avLst/>
            </a:prstGeom>
            <a:noFill/>
            <a:ln w="9525">
              <a:solidFill>
                <a:schemeClr val="bg1"/>
              </a:solidFill>
              <a:round/>
              <a:headEnd/>
              <a:tailEnd/>
            </a:ln>
          </p:spPr>
          <p:txBody>
            <a:bodyPr/>
            <a:lstStyle/>
            <a:p>
              <a:pPr eaLnBrk="1" hangingPunct="1">
                <a:defRPr/>
              </a:pPr>
              <a:endParaRPr lang="en-US">
                <a:latin typeface="+mn-lt"/>
                <a:cs typeface="Arial" charset="0"/>
              </a:endParaRPr>
            </a:p>
          </p:txBody>
        </p:sp>
        <p:grpSp>
          <p:nvGrpSpPr>
            <p:cNvPr id="34" name="Group 31">
              <a:extLst>
                <a:ext uri="{FF2B5EF4-FFF2-40B4-BE49-F238E27FC236}">
                  <a16:creationId xmlns:a16="http://schemas.microsoft.com/office/drawing/2014/main" id="{E687BD7D-8D77-48CC-AC9F-7E48A8D52900}"/>
                </a:ext>
              </a:extLst>
            </p:cNvPr>
            <p:cNvGrpSpPr>
              <a:grpSpLocks/>
            </p:cNvGrpSpPr>
            <p:nvPr/>
          </p:nvGrpSpPr>
          <p:grpSpPr bwMode="auto">
            <a:xfrm flipV="1">
              <a:off x="1344" y="3072"/>
              <a:ext cx="1008" cy="0"/>
              <a:chOff x="1200" y="1632"/>
              <a:chExt cx="1008" cy="0"/>
            </a:xfrm>
          </p:grpSpPr>
          <p:sp>
            <p:nvSpPr>
              <p:cNvPr id="43" name="Line 32">
                <a:extLst>
                  <a:ext uri="{FF2B5EF4-FFF2-40B4-BE49-F238E27FC236}">
                    <a16:creationId xmlns:a16="http://schemas.microsoft.com/office/drawing/2014/main" id="{C2E91EDD-A316-4A59-B240-8DC7CE29E358}"/>
                  </a:ext>
                </a:extLst>
              </p:cNvPr>
              <p:cNvSpPr>
                <a:spLocks noChangeShapeType="1"/>
              </p:cNvSpPr>
              <p:nvPr/>
            </p:nvSpPr>
            <p:spPr bwMode="auto">
              <a:xfrm>
                <a:off x="1200" y="1632"/>
                <a:ext cx="432" cy="0"/>
              </a:xfrm>
              <a:prstGeom prst="line">
                <a:avLst/>
              </a:prstGeom>
              <a:noFill/>
              <a:ln w="9525">
                <a:solidFill>
                  <a:schemeClr val="bg1"/>
                </a:solidFill>
                <a:round/>
                <a:headEnd/>
                <a:tailEnd/>
              </a:ln>
            </p:spPr>
            <p:txBody>
              <a:bodyPr/>
              <a:lstStyle/>
              <a:p>
                <a:pPr eaLnBrk="1" hangingPunct="1">
                  <a:defRPr/>
                </a:pPr>
                <a:endParaRPr lang="en-US">
                  <a:latin typeface="+mn-lt"/>
                  <a:cs typeface="Arial" charset="0"/>
                </a:endParaRPr>
              </a:p>
            </p:txBody>
          </p:sp>
          <p:sp>
            <p:nvSpPr>
              <p:cNvPr id="44" name="Line 33">
                <a:extLst>
                  <a:ext uri="{FF2B5EF4-FFF2-40B4-BE49-F238E27FC236}">
                    <a16:creationId xmlns:a16="http://schemas.microsoft.com/office/drawing/2014/main" id="{AC95948C-DFDF-4C49-BC93-F6B53714A187}"/>
                  </a:ext>
                </a:extLst>
              </p:cNvPr>
              <p:cNvSpPr>
                <a:spLocks noChangeShapeType="1"/>
              </p:cNvSpPr>
              <p:nvPr/>
            </p:nvSpPr>
            <p:spPr bwMode="auto">
              <a:xfrm>
                <a:off x="1776" y="1632"/>
                <a:ext cx="432" cy="0"/>
              </a:xfrm>
              <a:prstGeom prst="line">
                <a:avLst/>
              </a:prstGeom>
              <a:noFill/>
              <a:ln w="9525">
                <a:solidFill>
                  <a:schemeClr val="bg1"/>
                </a:solidFill>
                <a:round/>
                <a:headEnd/>
                <a:tailEnd/>
              </a:ln>
            </p:spPr>
            <p:txBody>
              <a:bodyPr/>
              <a:lstStyle/>
              <a:p>
                <a:pPr eaLnBrk="1" hangingPunct="1">
                  <a:defRPr/>
                </a:pPr>
                <a:endParaRPr lang="en-US">
                  <a:latin typeface="+mn-lt"/>
                  <a:cs typeface="Arial" charset="0"/>
                </a:endParaRPr>
              </a:p>
            </p:txBody>
          </p:sp>
        </p:grpSp>
        <p:grpSp>
          <p:nvGrpSpPr>
            <p:cNvPr id="35" name="Group 34">
              <a:extLst>
                <a:ext uri="{FF2B5EF4-FFF2-40B4-BE49-F238E27FC236}">
                  <a16:creationId xmlns:a16="http://schemas.microsoft.com/office/drawing/2014/main" id="{8FB9E164-4BEE-441D-86E5-4AF3772009B8}"/>
                </a:ext>
              </a:extLst>
            </p:cNvPr>
            <p:cNvGrpSpPr>
              <a:grpSpLocks/>
            </p:cNvGrpSpPr>
            <p:nvPr/>
          </p:nvGrpSpPr>
          <p:grpSpPr bwMode="auto">
            <a:xfrm flipV="1">
              <a:off x="3163" y="3456"/>
              <a:ext cx="2146" cy="0"/>
              <a:chOff x="2923" y="1344"/>
              <a:chExt cx="2146" cy="0"/>
            </a:xfrm>
          </p:grpSpPr>
          <p:sp>
            <p:nvSpPr>
              <p:cNvPr id="39" name="Line 35">
                <a:extLst>
                  <a:ext uri="{FF2B5EF4-FFF2-40B4-BE49-F238E27FC236}">
                    <a16:creationId xmlns:a16="http://schemas.microsoft.com/office/drawing/2014/main" id="{5FE72409-F7F1-4C96-8FE1-AAA85C1C16D8}"/>
                  </a:ext>
                </a:extLst>
              </p:cNvPr>
              <p:cNvSpPr>
                <a:spLocks noChangeShapeType="1"/>
              </p:cNvSpPr>
              <p:nvPr/>
            </p:nvSpPr>
            <p:spPr bwMode="auto">
              <a:xfrm>
                <a:off x="2923" y="1344"/>
                <a:ext cx="432" cy="0"/>
              </a:xfrm>
              <a:prstGeom prst="line">
                <a:avLst/>
              </a:prstGeom>
              <a:noFill/>
              <a:ln w="9525">
                <a:solidFill>
                  <a:schemeClr val="bg1"/>
                </a:solidFill>
                <a:round/>
                <a:headEnd/>
                <a:tailEnd/>
              </a:ln>
            </p:spPr>
            <p:txBody>
              <a:bodyPr/>
              <a:lstStyle/>
              <a:p>
                <a:pPr eaLnBrk="1" hangingPunct="1">
                  <a:defRPr/>
                </a:pPr>
                <a:endParaRPr lang="en-US">
                  <a:latin typeface="+mn-lt"/>
                  <a:cs typeface="Arial" charset="0"/>
                </a:endParaRPr>
              </a:p>
            </p:txBody>
          </p:sp>
          <p:sp>
            <p:nvSpPr>
              <p:cNvPr id="40" name="Line 36">
                <a:extLst>
                  <a:ext uri="{FF2B5EF4-FFF2-40B4-BE49-F238E27FC236}">
                    <a16:creationId xmlns:a16="http://schemas.microsoft.com/office/drawing/2014/main" id="{CEBA282C-1582-4752-8FA1-924B8FEE3D12}"/>
                  </a:ext>
                </a:extLst>
              </p:cNvPr>
              <p:cNvSpPr>
                <a:spLocks noChangeShapeType="1"/>
              </p:cNvSpPr>
              <p:nvPr/>
            </p:nvSpPr>
            <p:spPr bwMode="auto">
              <a:xfrm>
                <a:off x="3499" y="1344"/>
                <a:ext cx="432" cy="0"/>
              </a:xfrm>
              <a:prstGeom prst="line">
                <a:avLst/>
              </a:prstGeom>
              <a:noFill/>
              <a:ln w="9525">
                <a:solidFill>
                  <a:schemeClr val="bg1"/>
                </a:solidFill>
                <a:round/>
                <a:headEnd/>
                <a:tailEnd/>
              </a:ln>
            </p:spPr>
            <p:txBody>
              <a:bodyPr/>
              <a:lstStyle/>
              <a:p>
                <a:pPr eaLnBrk="1" hangingPunct="1">
                  <a:defRPr/>
                </a:pPr>
                <a:endParaRPr lang="en-US">
                  <a:latin typeface="+mn-lt"/>
                  <a:cs typeface="Arial" charset="0"/>
                </a:endParaRPr>
              </a:p>
            </p:txBody>
          </p:sp>
          <p:sp>
            <p:nvSpPr>
              <p:cNvPr id="41" name="Line 37">
                <a:extLst>
                  <a:ext uri="{FF2B5EF4-FFF2-40B4-BE49-F238E27FC236}">
                    <a16:creationId xmlns:a16="http://schemas.microsoft.com/office/drawing/2014/main" id="{D9FD128D-2CE7-4E51-8B6B-6CA43F4379FD}"/>
                  </a:ext>
                </a:extLst>
              </p:cNvPr>
              <p:cNvSpPr>
                <a:spLocks noChangeShapeType="1"/>
              </p:cNvSpPr>
              <p:nvPr/>
            </p:nvSpPr>
            <p:spPr bwMode="auto">
              <a:xfrm>
                <a:off x="4054" y="1344"/>
                <a:ext cx="432" cy="0"/>
              </a:xfrm>
              <a:prstGeom prst="line">
                <a:avLst/>
              </a:prstGeom>
              <a:noFill/>
              <a:ln w="9525">
                <a:solidFill>
                  <a:schemeClr val="bg1"/>
                </a:solidFill>
                <a:round/>
                <a:headEnd/>
                <a:tailEnd/>
              </a:ln>
            </p:spPr>
            <p:txBody>
              <a:bodyPr/>
              <a:lstStyle/>
              <a:p>
                <a:pPr eaLnBrk="1" hangingPunct="1">
                  <a:defRPr/>
                </a:pPr>
                <a:endParaRPr lang="en-US">
                  <a:latin typeface="+mn-lt"/>
                  <a:cs typeface="Arial" charset="0"/>
                </a:endParaRPr>
              </a:p>
            </p:txBody>
          </p:sp>
          <p:sp>
            <p:nvSpPr>
              <p:cNvPr id="42" name="Line 38">
                <a:extLst>
                  <a:ext uri="{FF2B5EF4-FFF2-40B4-BE49-F238E27FC236}">
                    <a16:creationId xmlns:a16="http://schemas.microsoft.com/office/drawing/2014/main" id="{55E4B349-43E2-4C8A-ACCA-28F2FC14876A}"/>
                  </a:ext>
                </a:extLst>
              </p:cNvPr>
              <p:cNvSpPr>
                <a:spLocks noChangeShapeType="1"/>
              </p:cNvSpPr>
              <p:nvPr/>
            </p:nvSpPr>
            <p:spPr bwMode="auto">
              <a:xfrm>
                <a:off x="4637" y="1344"/>
                <a:ext cx="432" cy="0"/>
              </a:xfrm>
              <a:prstGeom prst="line">
                <a:avLst/>
              </a:prstGeom>
              <a:noFill/>
              <a:ln w="9525">
                <a:solidFill>
                  <a:schemeClr val="bg1"/>
                </a:solidFill>
                <a:round/>
                <a:headEnd/>
                <a:tailEnd type="triangle" w="med" len="med"/>
              </a:ln>
            </p:spPr>
            <p:txBody>
              <a:bodyPr/>
              <a:lstStyle/>
              <a:p>
                <a:pPr eaLnBrk="1" hangingPunct="1">
                  <a:defRPr/>
                </a:pPr>
                <a:endParaRPr lang="en-US">
                  <a:latin typeface="+mn-lt"/>
                  <a:cs typeface="Arial" charset="0"/>
                </a:endParaRPr>
              </a:p>
            </p:txBody>
          </p:sp>
        </p:grpSp>
        <p:sp>
          <p:nvSpPr>
            <p:cNvPr id="36" name="Line 39">
              <a:extLst>
                <a:ext uri="{FF2B5EF4-FFF2-40B4-BE49-F238E27FC236}">
                  <a16:creationId xmlns:a16="http://schemas.microsoft.com/office/drawing/2014/main" id="{4FD39FCB-FBCD-4E69-B8FA-9316732F1BA2}"/>
                </a:ext>
              </a:extLst>
            </p:cNvPr>
            <p:cNvSpPr>
              <a:spLocks noChangeShapeType="1"/>
            </p:cNvSpPr>
            <p:nvPr/>
          </p:nvSpPr>
          <p:spPr bwMode="auto">
            <a:xfrm>
              <a:off x="1104" y="2688"/>
              <a:ext cx="240" cy="384"/>
            </a:xfrm>
            <a:prstGeom prst="line">
              <a:avLst/>
            </a:prstGeom>
            <a:noFill/>
            <a:ln w="9525">
              <a:solidFill>
                <a:schemeClr val="bg1"/>
              </a:solidFill>
              <a:round/>
              <a:headEnd/>
              <a:tailEnd type="triangle" w="med" len="med"/>
            </a:ln>
          </p:spPr>
          <p:txBody>
            <a:bodyPr/>
            <a:lstStyle/>
            <a:p>
              <a:pPr eaLnBrk="1" hangingPunct="1">
                <a:defRPr/>
              </a:pPr>
              <a:endParaRPr lang="en-US">
                <a:latin typeface="+mn-lt"/>
                <a:cs typeface="Arial" charset="0"/>
              </a:endParaRPr>
            </a:p>
          </p:txBody>
        </p:sp>
        <p:sp>
          <p:nvSpPr>
            <p:cNvPr id="37" name="Line 40">
              <a:extLst>
                <a:ext uri="{FF2B5EF4-FFF2-40B4-BE49-F238E27FC236}">
                  <a16:creationId xmlns:a16="http://schemas.microsoft.com/office/drawing/2014/main" id="{29D9A8B2-E71A-41B8-9EEE-28DBD69D656E}"/>
                </a:ext>
              </a:extLst>
            </p:cNvPr>
            <p:cNvSpPr>
              <a:spLocks noChangeShapeType="1"/>
            </p:cNvSpPr>
            <p:nvPr/>
          </p:nvSpPr>
          <p:spPr bwMode="auto">
            <a:xfrm>
              <a:off x="2936" y="3075"/>
              <a:ext cx="240" cy="384"/>
            </a:xfrm>
            <a:prstGeom prst="line">
              <a:avLst/>
            </a:prstGeom>
            <a:noFill/>
            <a:ln w="9525">
              <a:solidFill>
                <a:schemeClr val="bg1"/>
              </a:solidFill>
              <a:round/>
              <a:headEnd/>
              <a:tailEnd type="triangle" w="med" len="med"/>
            </a:ln>
          </p:spPr>
          <p:txBody>
            <a:bodyPr/>
            <a:lstStyle/>
            <a:p>
              <a:pPr eaLnBrk="1" hangingPunct="1">
                <a:defRPr/>
              </a:pPr>
              <a:endParaRPr lang="en-US">
                <a:latin typeface="+mn-lt"/>
                <a:cs typeface="Arial" charset="0"/>
              </a:endParaRPr>
            </a:p>
          </p:txBody>
        </p:sp>
        <p:sp>
          <p:nvSpPr>
            <p:cNvPr id="38" name="Line 41">
              <a:extLst>
                <a:ext uri="{FF2B5EF4-FFF2-40B4-BE49-F238E27FC236}">
                  <a16:creationId xmlns:a16="http://schemas.microsoft.com/office/drawing/2014/main" id="{EE72A88F-B289-41F5-BB02-1DD86977798F}"/>
                </a:ext>
              </a:extLst>
            </p:cNvPr>
            <p:cNvSpPr>
              <a:spLocks noChangeShapeType="1"/>
            </p:cNvSpPr>
            <p:nvPr/>
          </p:nvSpPr>
          <p:spPr bwMode="auto">
            <a:xfrm>
              <a:off x="432" y="2304"/>
              <a:ext cx="240" cy="384"/>
            </a:xfrm>
            <a:prstGeom prst="line">
              <a:avLst/>
            </a:prstGeom>
            <a:noFill/>
            <a:ln w="9525">
              <a:solidFill>
                <a:schemeClr val="bg1"/>
              </a:solidFill>
              <a:round/>
              <a:headEnd/>
              <a:tailEnd type="triangle" w="med" len="med"/>
            </a:ln>
          </p:spPr>
          <p:txBody>
            <a:bodyPr/>
            <a:lstStyle/>
            <a:p>
              <a:pPr eaLnBrk="1" hangingPunct="1">
                <a:defRPr/>
              </a:pPr>
              <a:endParaRPr lang="en-US">
                <a:latin typeface="+mn-lt"/>
                <a:cs typeface="Arial" charset="0"/>
              </a:endParaRPr>
            </a:p>
          </p:txBody>
        </p:sp>
      </p:grpSp>
      <p:grpSp>
        <p:nvGrpSpPr>
          <p:cNvPr id="45" name="Group 42">
            <a:extLst>
              <a:ext uri="{FF2B5EF4-FFF2-40B4-BE49-F238E27FC236}">
                <a16:creationId xmlns:a16="http://schemas.microsoft.com/office/drawing/2014/main" id="{68D79A45-D82F-4A18-8336-90C3CC017B4E}"/>
              </a:ext>
            </a:extLst>
          </p:cNvPr>
          <p:cNvGrpSpPr>
            <a:grpSpLocks/>
          </p:cNvGrpSpPr>
          <p:nvPr/>
        </p:nvGrpSpPr>
        <p:grpSpPr bwMode="auto">
          <a:xfrm>
            <a:off x="1173162" y="3679825"/>
            <a:ext cx="7742238" cy="1828800"/>
            <a:chOff x="432" y="2304"/>
            <a:chExt cx="4877" cy="1152"/>
          </a:xfrm>
        </p:grpSpPr>
        <p:sp>
          <p:nvSpPr>
            <p:cNvPr id="46" name="Line 43">
              <a:extLst>
                <a:ext uri="{FF2B5EF4-FFF2-40B4-BE49-F238E27FC236}">
                  <a16:creationId xmlns:a16="http://schemas.microsoft.com/office/drawing/2014/main" id="{0D584640-8C4D-409E-83BD-2CC67BD0D389}"/>
                </a:ext>
              </a:extLst>
            </p:cNvPr>
            <p:cNvSpPr>
              <a:spLocks noChangeShapeType="1"/>
            </p:cNvSpPr>
            <p:nvPr/>
          </p:nvSpPr>
          <p:spPr bwMode="auto">
            <a:xfrm flipV="1">
              <a:off x="672" y="2688"/>
              <a:ext cx="432" cy="0"/>
            </a:xfrm>
            <a:prstGeom prst="line">
              <a:avLst/>
            </a:prstGeom>
            <a:noFill/>
            <a:ln w="9525">
              <a:solidFill>
                <a:schemeClr val="bg1"/>
              </a:solidFill>
              <a:round/>
              <a:headEnd/>
              <a:tailEnd/>
            </a:ln>
          </p:spPr>
          <p:txBody>
            <a:bodyPr/>
            <a:lstStyle/>
            <a:p>
              <a:pPr eaLnBrk="1" hangingPunct="1">
                <a:defRPr/>
              </a:pPr>
              <a:endParaRPr lang="en-US">
                <a:latin typeface="+mn-lt"/>
                <a:cs typeface="Arial" charset="0"/>
              </a:endParaRPr>
            </a:p>
          </p:txBody>
        </p:sp>
        <p:grpSp>
          <p:nvGrpSpPr>
            <p:cNvPr id="47" name="Group 44">
              <a:extLst>
                <a:ext uri="{FF2B5EF4-FFF2-40B4-BE49-F238E27FC236}">
                  <a16:creationId xmlns:a16="http://schemas.microsoft.com/office/drawing/2014/main" id="{91D8BB05-39BD-4E6D-A4A9-58381909164F}"/>
                </a:ext>
              </a:extLst>
            </p:cNvPr>
            <p:cNvGrpSpPr>
              <a:grpSpLocks/>
            </p:cNvGrpSpPr>
            <p:nvPr/>
          </p:nvGrpSpPr>
          <p:grpSpPr bwMode="auto">
            <a:xfrm flipV="1">
              <a:off x="1344" y="3072"/>
              <a:ext cx="1565" cy="0"/>
              <a:chOff x="1200" y="1632"/>
              <a:chExt cx="1565" cy="0"/>
            </a:xfrm>
          </p:grpSpPr>
          <p:sp>
            <p:nvSpPr>
              <p:cNvPr id="56" name="Line 45">
                <a:extLst>
                  <a:ext uri="{FF2B5EF4-FFF2-40B4-BE49-F238E27FC236}">
                    <a16:creationId xmlns:a16="http://schemas.microsoft.com/office/drawing/2014/main" id="{F1AE084E-0B3C-4D3F-A46F-10D2255EAC8C}"/>
                  </a:ext>
                </a:extLst>
              </p:cNvPr>
              <p:cNvSpPr>
                <a:spLocks noChangeShapeType="1"/>
              </p:cNvSpPr>
              <p:nvPr/>
            </p:nvSpPr>
            <p:spPr bwMode="auto">
              <a:xfrm>
                <a:off x="1200" y="1632"/>
                <a:ext cx="432" cy="0"/>
              </a:xfrm>
              <a:prstGeom prst="line">
                <a:avLst/>
              </a:prstGeom>
              <a:noFill/>
              <a:ln w="9525">
                <a:solidFill>
                  <a:schemeClr val="bg1"/>
                </a:solidFill>
                <a:round/>
                <a:headEnd/>
                <a:tailEnd/>
              </a:ln>
            </p:spPr>
            <p:txBody>
              <a:bodyPr/>
              <a:lstStyle/>
              <a:p>
                <a:pPr eaLnBrk="1" hangingPunct="1">
                  <a:defRPr/>
                </a:pPr>
                <a:endParaRPr lang="en-US">
                  <a:latin typeface="+mn-lt"/>
                  <a:cs typeface="Arial" charset="0"/>
                </a:endParaRPr>
              </a:p>
            </p:txBody>
          </p:sp>
          <p:sp>
            <p:nvSpPr>
              <p:cNvPr id="57" name="Line 46">
                <a:extLst>
                  <a:ext uri="{FF2B5EF4-FFF2-40B4-BE49-F238E27FC236}">
                    <a16:creationId xmlns:a16="http://schemas.microsoft.com/office/drawing/2014/main" id="{5719AAE3-CC2B-4D25-AB2B-F65FD35C3313}"/>
                  </a:ext>
                </a:extLst>
              </p:cNvPr>
              <p:cNvSpPr>
                <a:spLocks noChangeShapeType="1"/>
              </p:cNvSpPr>
              <p:nvPr/>
            </p:nvSpPr>
            <p:spPr bwMode="auto">
              <a:xfrm>
                <a:off x="2333" y="1632"/>
                <a:ext cx="432" cy="0"/>
              </a:xfrm>
              <a:prstGeom prst="line">
                <a:avLst/>
              </a:prstGeom>
              <a:noFill/>
              <a:ln w="9525">
                <a:solidFill>
                  <a:schemeClr val="bg1"/>
                </a:solidFill>
                <a:round/>
                <a:headEnd/>
                <a:tailEnd/>
              </a:ln>
            </p:spPr>
            <p:txBody>
              <a:bodyPr/>
              <a:lstStyle/>
              <a:p>
                <a:pPr eaLnBrk="1" hangingPunct="1">
                  <a:defRPr/>
                </a:pPr>
                <a:endParaRPr lang="en-US">
                  <a:latin typeface="+mn-lt"/>
                  <a:cs typeface="Arial" charset="0"/>
                </a:endParaRPr>
              </a:p>
            </p:txBody>
          </p:sp>
        </p:grpSp>
        <p:grpSp>
          <p:nvGrpSpPr>
            <p:cNvPr id="48" name="Group 47">
              <a:extLst>
                <a:ext uri="{FF2B5EF4-FFF2-40B4-BE49-F238E27FC236}">
                  <a16:creationId xmlns:a16="http://schemas.microsoft.com/office/drawing/2014/main" id="{FF03AAA2-4510-4E1C-9CD0-B2931B7EC297}"/>
                </a:ext>
              </a:extLst>
            </p:cNvPr>
            <p:cNvGrpSpPr>
              <a:grpSpLocks/>
            </p:cNvGrpSpPr>
            <p:nvPr/>
          </p:nvGrpSpPr>
          <p:grpSpPr bwMode="auto">
            <a:xfrm flipV="1">
              <a:off x="3149" y="3456"/>
              <a:ext cx="2160" cy="0"/>
              <a:chOff x="2909" y="1344"/>
              <a:chExt cx="2160" cy="0"/>
            </a:xfrm>
          </p:grpSpPr>
          <p:sp>
            <p:nvSpPr>
              <p:cNvPr id="52" name="Line 48">
                <a:extLst>
                  <a:ext uri="{FF2B5EF4-FFF2-40B4-BE49-F238E27FC236}">
                    <a16:creationId xmlns:a16="http://schemas.microsoft.com/office/drawing/2014/main" id="{05F100FB-24DC-4BBF-8118-CD40F1D2F831}"/>
                  </a:ext>
                </a:extLst>
              </p:cNvPr>
              <p:cNvSpPr>
                <a:spLocks noChangeShapeType="1"/>
              </p:cNvSpPr>
              <p:nvPr/>
            </p:nvSpPr>
            <p:spPr bwMode="auto">
              <a:xfrm>
                <a:off x="2909" y="1344"/>
                <a:ext cx="432" cy="0"/>
              </a:xfrm>
              <a:prstGeom prst="line">
                <a:avLst/>
              </a:prstGeom>
              <a:noFill/>
              <a:ln w="9525">
                <a:solidFill>
                  <a:schemeClr val="bg1"/>
                </a:solidFill>
                <a:round/>
                <a:headEnd/>
                <a:tailEnd/>
              </a:ln>
            </p:spPr>
            <p:txBody>
              <a:bodyPr/>
              <a:lstStyle/>
              <a:p>
                <a:pPr eaLnBrk="1" hangingPunct="1">
                  <a:defRPr/>
                </a:pPr>
                <a:endParaRPr lang="en-US">
                  <a:latin typeface="+mn-lt"/>
                  <a:cs typeface="Arial" charset="0"/>
                </a:endParaRPr>
              </a:p>
            </p:txBody>
          </p:sp>
          <p:sp>
            <p:nvSpPr>
              <p:cNvPr id="53" name="Line 49">
                <a:extLst>
                  <a:ext uri="{FF2B5EF4-FFF2-40B4-BE49-F238E27FC236}">
                    <a16:creationId xmlns:a16="http://schemas.microsoft.com/office/drawing/2014/main" id="{F397E6D4-9A46-4E4C-8DC6-4098A2C68113}"/>
                  </a:ext>
                </a:extLst>
              </p:cNvPr>
              <p:cNvSpPr>
                <a:spLocks noChangeShapeType="1"/>
              </p:cNvSpPr>
              <p:nvPr/>
            </p:nvSpPr>
            <p:spPr bwMode="auto">
              <a:xfrm>
                <a:off x="3485" y="1344"/>
                <a:ext cx="432" cy="0"/>
              </a:xfrm>
              <a:prstGeom prst="line">
                <a:avLst/>
              </a:prstGeom>
              <a:noFill/>
              <a:ln w="9525">
                <a:solidFill>
                  <a:schemeClr val="bg1"/>
                </a:solidFill>
                <a:round/>
                <a:headEnd/>
                <a:tailEnd/>
              </a:ln>
            </p:spPr>
            <p:txBody>
              <a:bodyPr/>
              <a:lstStyle/>
              <a:p>
                <a:pPr eaLnBrk="1" hangingPunct="1">
                  <a:defRPr/>
                </a:pPr>
                <a:endParaRPr lang="en-US">
                  <a:latin typeface="+mn-lt"/>
                  <a:cs typeface="Arial" charset="0"/>
                </a:endParaRPr>
              </a:p>
            </p:txBody>
          </p:sp>
          <p:sp>
            <p:nvSpPr>
              <p:cNvPr id="54" name="Line 50">
                <a:extLst>
                  <a:ext uri="{FF2B5EF4-FFF2-40B4-BE49-F238E27FC236}">
                    <a16:creationId xmlns:a16="http://schemas.microsoft.com/office/drawing/2014/main" id="{FD71EBBC-78AA-485F-8A5B-9A384AFF7E8D}"/>
                  </a:ext>
                </a:extLst>
              </p:cNvPr>
              <p:cNvSpPr>
                <a:spLocks noChangeShapeType="1"/>
              </p:cNvSpPr>
              <p:nvPr/>
            </p:nvSpPr>
            <p:spPr bwMode="auto">
              <a:xfrm>
                <a:off x="4054" y="1344"/>
                <a:ext cx="432" cy="0"/>
              </a:xfrm>
              <a:prstGeom prst="line">
                <a:avLst/>
              </a:prstGeom>
              <a:noFill/>
              <a:ln w="9525">
                <a:solidFill>
                  <a:schemeClr val="bg1"/>
                </a:solidFill>
                <a:round/>
                <a:headEnd/>
                <a:tailEnd/>
              </a:ln>
            </p:spPr>
            <p:txBody>
              <a:bodyPr/>
              <a:lstStyle/>
              <a:p>
                <a:pPr eaLnBrk="1" hangingPunct="1">
                  <a:defRPr/>
                </a:pPr>
                <a:endParaRPr lang="en-US">
                  <a:latin typeface="+mn-lt"/>
                  <a:cs typeface="Arial" charset="0"/>
                </a:endParaRPr>
              </a:p>
            </p:txBody>
          </p:sp>
          <p:sp>
            <p:nvSpPr>
              <p:cNvPr id="55" name="Line 51">
                <a:extLst>
                  <a:ext uri="{FF2B5EF4-FFF2-40B4-BE49-F238E27FC236}">
                    <a16:creationId xmlns:a16="http://schemas.microsoft.com/office/drawing/2014/main" id="{F58DF3AA-C16B-43BD-AA10-903F46D796A1}"/>
                  </a:ext>
                </a:extLst>
              </p:cNvPr>
              <p:cNvSpPr>
                <a:spLocks noChangeShapeType="1"/>
              </p:cNvSpPr>
              <p:nvPr/>
            </p:nvSpPr>
            <p:spPr bwMode="auto">
              <a:xfrm>
                <a:off x="4637" y="1344"/>
                <a:ext cx="432" cy="0"/>
              </a:xfrm>
              <a:prstGeom prst="line">
                <a:avLst/>
              </a:prstGeom>
              <a:noFill/>
              <a:ln w="9525">
                <a:solidFill>
                  <a:schemeClr val="bg1"/>
                </a:solidFill>
                <a:round/>
                <a:headEnd/>
                <a:tailEnd type="triangle" w="med" len="med"/>
              </a:ln>
            </p:spPr>
            <p:txBody>
              <a:bodyPr/>
              <a:lstStyle/>
              <a:p>
                <a:pPr eaLnBrk="1" hangingPunct="1">
                  <a:defRPr/>
                </a:pPr>
                <a:endParaRPr lang="en-US">
                  <a:latin typeface="+mn-lt"/>
                  <a:cs typeface="Arial" charset="0"/>
                </a:endParaRPr>
              </a:p>
            </p:txBody>
          </p:sp>
        </p:grpSp>
        <p:sp>
          <p:nvSpPr>
            <p:cNvPr id="49" name="Line 52">
              <a:extLst>
                <a:ext uri="{FF2B5EF4-FFF2-40B4-BE49-F238E27FC236}">
                  <a16:creationId xmlns:a16="http://schemas.microsoft.com/office/drawing/2014/main" id="{886933E0-F4ED-4E5B-8082-3C4BE17D3FB2}"/>
                </a:ext>
              </a:extLst>
            </p:cNvPr>
            <p:cNvSpPr>
              <a:spLocks noChangeShapeType="1"/>
            </p:cNvSpPr>
            <p:nvPr/>
          </p:nvSpPr>
          <p:spPr bwMode="auto">
            <a:xfrm>
              <a:off x="1104" y="2688"/>
              <a:ext cx="240" cy="384"/>
            </a:xfrm>
            <a:prstGeom prst="line">
              <a:avLst/>
            </a:prstGeom>
            <a:noFill/>
            <a:ln w="9525">
              <a:solidFill>
                <a:schemeClr val="bg1"/>
              </a:solidFill>
              <a:round/>
              <a:headEnd/>
              <a:tailEnd type="triangle" w="med" len="med"/>
            </a:ln>
          </p:spPr>
          <p:txBody>
            <a:bodyPr/>
            <a:lstStyle/>
            <a:p>
              <a:pPr eaLnBrk="1" hangingPunct="1">
                <a:defRPr/>
              </a:pPr>
              <a:endParaRPr lang="en-US">
                <a:latin typeface="+mn-lt"/>
                <a:cs typeface="Arial" charset="0"/>
              </a:endParaRPr>
            </a:p>
          </p:txBody>
        </p:sp>
        <p:sp>
          <p:nvSpPr>
            <p:cNvPr id="50" name="Line 53">
              <a:extLst>
                <a:ext uri="{FF2B5EF4-FFF2-40B4-BE49-F238E27FC236}">
                  <a16:creationId xmlns:a16="http://schemas.microsoft.com/office/drawing/2014/main" id="{089AA5A4-83AA-49CD-A13F-CCFCA01AFF56}"/>
                </a:ext>
              </a:extLst>
            </p:cNvPr>
            <p:cNvSpPr>
              <a:spLocks noChangeShapeType="1"/>
            </p:cNvSpPr>
            <p:nvPr/>
          </p:nvSpPr>
          <p:spPr bwMode="auto">
            <a:xfrm>
              <a:off x="2909" y="3072"/>
              <a:ext cx="240" cy="384"/>
            </a:xfrm>
            <a:prstGeom prst="line">
              <a:avLst/>
            </a:prstGeom>
            <a:noFill/>
            <a:ln w="9525">
              <a:solidFill>
                <a:schemeClr val="bg1"/>
              </a:solidFill>
              <a:round/>
              <a:headEnd/>
              <a:tailEnd type="triangle" w="med" len="med"/>
            </a:ln>
          </p:spPr>
          <p:txBody>
            <a:bodyPr/>
            <a:lstStyle/>
            <a:p>
              <a:pPr eaLnBrk="1" hangingPunct="1">
                <a:defRPr/>
              </a:pPr>
              <a:endParaRPr lang="en-US">
                <a:latin typeface="+mn-lt"/>
                <a:cs typeface="Arial" charset="0"/>
              </a:endParaRPr>
            </a:p>
          </p:txBody>
        </p:sp>
        <p:sp>
          <p:nvSpPr>
            <p:cNvPr id="51" name="Line 54">
              <a:extLst>
                <a:ext uri="{FF2B5EF4-FFF2-40B4-BE49-F238E27FC236}">
                  <a16:creationId xmlns:a16="http://schemas.microsoft.com/office/drawing/2014/main" id="{CE7B09E4-755D-4288-9508-29AD66E9954E}"/>
                </a:ext>
              </a:extLst>
            </p:cNvPr>
            <p:cNvSpPr>
              <a:spLocks noChangeShapeType="1"/>
            </p:cNvSpPr>
            <p:nvPr/>
          </p:nvSpPr>
          <p:spPr bwMode="auto">
            <a:xfrm>
              <a:off x="432" y="2304"/>
              <a:ext cx="240" cy="384"/>
            </a:xfrm>
            <a:prstGeom prst="line">
              <a:avLst/>
            </a:prstGeom>
            <a:noFill/>
            <a:ln w="9525">
              <a:solidFill>
                <a:schemeClr val="bg1"/>
              </a:solidFill>
              <a:round/>
              <a:headEnd/>
              <a:tailEnd type="triangle" w="med" len="med"/>
            </a:ln>
          </p:spPr>
          <p:txBody>
            <a:bodyPr/>
            <a:lstStyle/>
            <a:p>
              <a:pPr eaLnBrk="1" hangingPunct="1">
                <a:defRPr/>
              </a:pPr>
              <a:endParaRPr lang="en-US">
                <a:latin typeface="+mn-lt"/>
                <a:cs typeface="Arial" charset="0"/>
              </a:endParaRPr>
            </a:p>
          </p:txBody>
        </p:sp>
      </p:grpSp>
      <p:sp>
        <p:nvSpPr>
          <p:cNvPr id="58" name="Text Box 55">
            <a:extLst>
              <a:ext uri="{FF2B5EF4-FFF2-40B4-BE49-F238E27FC236}">
                <a16:creationId xmlns:a16="http://schemas.microsoft.com/office/drawing/2014/main" id="{98B1E3F2-14B0-4DC2-A562-31B5310EAD9E}"/>
              </a:ext>
            </a:extLst>
          </p:cNvPr>
          <p:cNvSpPr txBox="1">
            <a:spLocks noChangeArrowheads="1"/>
          </p:cNvSpPr>
          <p:nvPr/>
        </p:nvSpPr>
        <p:spPr bwMode="auto">
          <a:xfrm>
            <a:off x="1989137" y="-76200"/>
            <a:ext cx="5856288" cy="708025"/>
          </a:xfrm>
          <a:prstGeom prst="rect">
            <a:avLst/>
          </a:prstGeom>
          <a:noFill/>
          <a:ln w="9525">
            <a:noFill/>
            <a:miter lim="800000"/>
            <a:headEnd/>
            <a:tailEnd/>
          </a:ln>
        </p:spPr>
        <p:txBody>
          <a:bodyPr>
            <a:spAutoFit/>
          </a:bodyPr>
          <a:lstStyle/>
          <a:p>
            <a:pPr algn="ctr" eaLnBrk="1" hangingPunct="1">
              <a:defRPr/>
            </a:pPr>
            <a:r>
              <a:rPr lang="en-US" sz="3600" dirty="0">
                <a:solidFill>
                  <a:schemeClr val="bg1"/>
                </a:solidFill>
                <a:latin typeface="+mn-lt"/>
                <a:cs typeface="+mn-cs"/>
              </a:rPr>
              <a:t>Three </a:t>
            </a:r>
            <a:r>
              <a:rPr lang="en-US" sz="4000" dirty="0">
                <a:solidFill>
                  <a:srgbClr val="00FF00"/>
                </a:solidFill>
                <a:latin typeface="+mn-lt"/>
                <a:cs typeface="+mn-cs"/>
              </a:rPr>
              <a:t>E</a:t>
            </a:r>
            <a:r>
              <a:rPr lang="en-US" sz="3600" dirty="0">
                <a:solidFill>
                  <a:schemeClr val="bg1"/>
                </a:solidFill>
                <a:latin typeface="+mn-lt"/>
                <a:cs typeface="+mn-cs"/>
              </a:rPr>
              <a:t>’s</a:t>
            </a:r>
            <a:r>
              <a:rPr lang="en-US" sz="3600" dirty="0">
                <a:solidFill>
                  <a:srgbClr val="FFFF00"/>
                </a:solidFill>
                <a:latin typeface="+mn-lt"/>
                <a:cs typeface="+mn-cs"/>
              </a:rPr>
              <a:t> </a:t>
            </a:r>
            <a:r>
              <a:rPr lang="en-US" sz="3600" dirty="0">
                <a:solidFill>
                  <a:schemeClr val="bg1"/>
                </a:solidFill>
                <a:latin typeface="+mn-lt"/>
                <a:cs typeface="+mn-cs"/>
              </a:rPr>
              <a:t>of </a:t>
            </a:r>
            <a:r>
              <a:rPr lang="en-US" sz="4000" dirty="0">
                <a:solidFill>
                  <a:srgbClr val="00FF00"/>
                </a:solidFill>
                <a:latin typeface="+mn-lt"/>
                <a:cs typeface="+mn-cs"/>
              </a:rPr>
              <a:t>E</a:t>
            </a:r>
            <a:r>
              <a:rPr lang="en-US" sz="3600" dirty="0">
                <a:solidFill>
                  <a:schemeClr val="bg1"/>
                </a:solidFill>
                <a:latin typeface="+mn-lt"/>
                <a:cs typeface="+mn-cs"/>
              </a:rPr>
              <a:t>ternalism</a:t>
            </a:r>
          </a:p>
        </p:txBody>
      </p:sp>
      <p:sp>
        <p:nvSpPr>
          <p:cNvPr id="59" name="Text Box 15">
            <a:extLst>
              <a:ext uri="{FF2B5EF4-FFF2-40B4-BE49-F238E27FC236}">
                <a16:creationId xmlns:a16="http://schemas.microsoft.com/office/drawing/2014/main" id="{845B62FF-D86F-4EB6-9CED-784A3D3F36DD}"/>
              </a:ext>
            </a:extLst>
          </p:cNvPr>
          <p:cNvSpPr txBox="1">
            <a:spLocks noChangeArrowheads="1"/>
          </p:cNvSpPr>
          <p:nvPr/>
        </p:nvSpPr>
        <p:spPr bwMode="auto">
          <a:xfrm>
            <a:off x="3308350" y="5907385"/>
            <a:ext cx="1187450" cy="307975"/>
          </a:xfrm>
          <a:prstGeom prst="rect">
            <a:avLst/>
          </a:prstGeom>
          <a:noFill/>
          <a:ln w="9525">
            <a:noFill/>
            <a:miter lim="800000"/>
            <a:headEnd/>
            <a:tailEnd/>
          </a:ln>
        </p:spPr>
        <p:txBody>
          <a:bodyPr wrap="none">
            <a:spAutoFit/>
          </a:bodyPr>
          <a:lstStyle/>
          <a:p>
            <a:pPr algn="ctr" eaLnBrk="1" hangingPunct="1">
              <a:defRPr/>
            </a:pPr>
            <a:r>
              <a:rPr lang="en-US" sz="1400" b="1" dirty="0">
                <a:solidFill>
                  <a:srgbClr val="FF0000"/>
                </a:solidFill>
                <a:latin typeface="+mn-lt"/>
                <a:cs typeface="+mn-cs"/>
              </a:rPr>
              <a:t>Epistemology</a:t>
            </a:r>
          </a:p>
        </p:txBody>
      </p:sp>
      <p:sp>
        <p:nvSpPr>
          <p:cNvPr id="61" name="Text Box 16">
            <a:extLst>
              <a:ext uri="{FF2B5EF4-FFF2-40B4-BE49-F238E27FC236}">
                <a16:creationId xmlns:a16="http://schemas.microsoft.com/office/drawing/2014/main" id="{BB153B19-9264-4406-81FE-AC653BC891FB}"/>
              </a:ext>
            </a:extLst>
          </p:cNvPr>
          <p:cNvSpPr txBox="1">
            <a:spLocks noChangeArrowheads="1"/>
          </p:cNvSpPr>
          <p:nvPr/>
        </p:nvSpPr>
        <p:spPr bwMode="auto">
          <a:xfrm>
            <a:off x="5821362" y="5943600"/>
            <a:ext cx="1019175" cy="307975"/>
          </a:xfrm>
          <a:prstGeom prst="rect">
            <a:avLst/>
          </a:prstGeom>
          <a:noFill/>
          <a:ln w="9525">
            <a:noFill/>
            <a:miter lim="800000"/>
            <a:headEnd/>
            <a:tailEnd/>
          </a:ln>
        </p:spPr>
        <p:txBody>
          <a:bodyPr wrap="none">
            <a:spAutoFit/>
          </a:bodyPr>
          <a:lstStyle/>
          <a:p>
            <a:pPr algn="ctr" eaLnBrk="1" hangingPunct="1">
              <a:defRPr/>
            </a:pPr>
            <a:r>
              <a:rPr lang="en-US" sz="1400" b="1" dirty="0">
                <a:solidFill>
                  <a:srgbClr val="FF0000"/>
                </a:solidFill>
                <a:latin typeface="+mn-lt"/>
                <a:cs typeface="+mn-cs"/>
              </a:rPr>
              <a:t>Duty Ethics</a:t>
            </a:r>
          </a:p>
        </p:txBody>
      </p:sp>
      <p:sp>
        <p:nvSpPr>
          <p:cNvPr id="64" name="Text Box 14">
            <a:extLst>
              <a:ext uri="{FF2B5EF4-FFF2-40B4-BE49-F238E27FC236}">
                <a16:creationId xmlns:a16="http://schemas.microsoft.com/office/drawing/2014/main" id="{0B8A87C0-C978-43DF-9801-E5A13AA0EDAE}"/>
              </a:ext>
            </a:extLst>
          </p:cNvPr>
          <p:cNvSpPr txBox="1">
            <a:spLocks noChangeArrowheads="1"/>
          </p:cNvSpPr>
          <p:nvPr/>
        </p:nvSpPr>
        <p:spPr bwMode="auto">
          <a:xfrm>
            <a:off x="467829" y="5867400"/>
            <a:ext cx="1618288" cy="307975"/>
          </a:xfrm>
          <a:prstGeom prst="rect">
            <a:avLst/>
          </a:prstGeom>
          <a:noFill/>
          <a:ln w="9525">
            <a:noFill/>
            <a:miter lim="800000"/>
            <a:headEnd/>
            <a:tailEnd/>
          </a:ln>
        </p:spPr>
        <p:txBody>
          <a:bodyPr wrap="none">
            <a:spAutoFit/>
          </a:bodyPr>
          <a:lstStyle/>
          <a:p>
            <a:pPr algn="ctr" eaLnBrk="1" hangingPunct="1">
              <a:defRPr/>
            </a:pPr>
            <a:r>
              <a:rPr lang="en-US" sz="1400" b="1" dirty="0">
                <a:solidFill>
                  <a:srgbClr val="FF0000"/>
                </a:solidFill>
                <a:latin typeface="+mn-lt"/>
                <a:cs typeface="+mn-cs"/>
              </a:rPr>
              <a:t>Metaphysics</a:t>
            </a:r>
          </a:p>
        </p:txBody>
      </p:sp>
      <p:sp>
        <p:nvSpPr>
          <p:cNvPr id="66" name="Oval 139">
            <a:extLst>
              <a:ext uri="{FF2B5EF4-FFF2-40B4-BE49-F238E27FC236}">
                <a16:creationId xmlns:a16="http://schemas.microsoft.com/office/drawing/2014/main" id="{27763836-E6A0-40D9-849E-428A0EDA34FF}"/>
              </a:ext>
            </a:extLst>
          </p:cNvPr>
          <p:cNvSpPr>
            <a:spLocks noChangeArrowheads="1"/>
          </p:cNvSpPr>
          <p:nvPr/>
        </p:nvSpPr>
        <p:spPr bwMode="auto">
          <a:xfrm>
            <a:off x="1430337" y="3854450"/>
            <a:ext cx="874713" cy="874713"/>
          </a:xfrm>
          <a:prstGeom prst="ellipse">
            <a:avLst/>
          </a:prstGeom>
          <a:noFill/>
          <a:ln w="38100">
            <a:solidFill>
              <a:srgbClr val="FF0000"/>
            </a:solidFill>
            <a:round/>
            <a:headEnd/>
            <a:tailEnd/>
          </a:ln>
        </p:spPr>
        <p:txBody>
          <a:bodyPr wrap="none" anchor="ctr"/>
          <a:lstStyle/>
          <a:p>
            <a:pPr eaLnBrk="1" hangingPunct="1">
              <a:defRPr/>
            </a:pPr>
            <a:endParaRPr lang="en-US">
              <a:solidFill>
                <a:srgbClr val="33CC33"/>
              </a:solidFill>
              <a:latin typeface="+mn-lt"/>
              <a:cs typeface="Arial" charset="0"/>
            </a:endParaRPr>
          </a:p>
        </p:txBody>
      </p:sp>
      <p:sp>
        <p:nvSpPr>
          <p:cNvPr id="67" name="Text Box 23">
            <a:extLst>
              <a:ext uri="{FF2B5EF4-FFF2-40B4-BE49-F238E27FC236}">
                <a16:creationId xmlns:a16="http://schemas.microsoft.com/office/drawing/2014/main" id="{0A9507F3-9493-408E-BC1C-06B32A383BE7}"/>
              </a:ext>
            </a:extLst>
          </p:cNvPr>
          <p:cNvSpPr txBox="1">
            <a:spLocks noChangeArrowheads="1"/>
          </p:cNvSpPr>
          <p:nvPr/>
        </p:nvSpPr>
        <p:spPr bwMode="auto">
          <a:xfrm>
            <a:off x="519112" y="1539875"/>
            <a:ext cx="1544638" cy="677862"/>
          </a:xfrm>
          <a:prstGeom prst="rect">
            <a:avLst/>
          </a:prstGeom>
          <a:noFill/>
          <a:ln w="9525">
            <a:noFill/>
            <a:miter lim="800000"/>
            <a:headEnd/>
            <a:tailEnd/>
          </a:ln>
        </p:spPr>
        <p:txBody>
          <a:bodyPr wrap="none">
            <a:spAutoFit/>
          </a:bodyPr>
          <a:lstStyle/>
          <a:p>
            <a:pPr algn="ctr" eaLnBrk="1" hangingPunct="1">
              <a:defRPr/>
            </a:pPr>
            <a:r>
              <a:rPr lang="en-US" sz="1200" b="1" dirty="0">
                <a:solidFill>
                  <a:srgbClr val="00FF00"/>
                </a:solidFill>
                <a:latin typeface="+mn-lt"/>
                <a:cs typeface="Arial" charset="0"/>
              </a:rPr>
              <a:t>RESTORATION</a:t>
            </a:r>
          </a:p>
          <a:p>
            <a:pPr algn="ctr" eaLnBrk="1" hangingPunct="1">
              <a:defRPr/>
            </a:pPr>
            <a:endParaRPr lang="en-US" sz="300" b="1" dirty="0">
              <a:solidFill>
                <a:schemeClr val="bg1"/>
              </a:solidFill>
              <a:latin typeface="+mn-lt"/>
              <a:cs typeface="Arial" charset="0"/>
            </a:endParaRPr>
          </a:p>
          <a:p>
            <a:pPr algn="ctr" eaLnBrk="1" hangingPunct="1">
              <a:defRPr/>
            </a:pPr>
            <a:r>
              <a:rPr lang="en-US" sz="1200" b="1" dirty="0">
                <a:solidFill>
                  <a:srgbClr val="00FF00"/>
                </a:solidFill>
                <a:latin typeface="+mn-lt"/>
                <a:cs typeface="Arial" charset="0"/>
              </a:rPr>
              <a:t>Absolutism of Reality</a:t>
            </a:r>
          </a:p>
          <a:p>
            <a:pPr algn="ctr" eaLnBrk="1" hangingPunct="1">
              <a:defRPr/>
            </a:pPr>
            <a:r>
              <a:rPr lang="en-US" sz="1000" b="1" dirty="0">
                <a:solidFill>
                  <a:srgbClr val="00FF00"/>
                </a:solidFill>
                <a:latin typeface="+mn-lt"/>
                <a:cs typeface="Arial" charset="0"/>
              </a:rPr>
              <a:t>Primacy of Existence</a:t>
            </a:r>
          </a:p>
        </p:txBody>
      </p:sp>
      <p:sp>
        <p:nvSpPr>
          <p:cNvPr id="68" name="Text Box 23">
            <a:extLst>
              <a:ext uri="{FF2B5EF4-FFF2-40B4-BE49-F238E27FC236}">
                <a16:creationId xmlns:a16="http://schemas.microsoft.com/office/drawing/2014/main" id="{1A8A91BF-B1B9-4672-A41E-0B150C4389FA}"/>
              </a:ext>
            </a:extLst>
          </p:cNvPr>
          <p:cNvSpPr txBox="1">
            <a:spLocks noChangeArrowheads="1"/>
          </p:cNvSpPr>
          <p:nvPr/>
        </p:nvSpPr>
        <p:spPr bwMode="auto">
          <a:xfrm>
            <a:off x="562287" y="4816475"/>
            <a:ext cx="1544012" cy="661720"/>
          </a:xfrm>
          <a:prstGeom prst="rect">
            <a:avLst/>
          </a:prstGeom>
          <a:noFill/>
          <a:ln w="9525">
            <a:noFill/>
            <a:miter lim="800000"/>
            <a:headEnd/>
            <a:tailEnd/>
          </a:ln>
        </p:spPr>
        <p:txBody>
          <a:bodyPr wrap="none">
            <a:spAutoFit/>
          </a:bodyPr>
          <a:lstStyle/>
          <a:p>
            <a:pPr algn="ctr" eaLnBrk="1" hangingPunct="1">
              <a:defRPr/>
            </a:pPr>
            <a:r>
              <a:rPr lang="en-US" sz="1200" b="1" dirty="0">
                <a:solidFill>
                  <a:srgbClr val="FF0000"/>
                </a:solidFill>
                <a:latin typeface="+mn-lt"/>
                <a:cs typeface="Arial" charset="0"/>
              </a:rPr>
              <a:t>APOSTASY</a:t>
            </a:r>
          </a:p>
          <a:p>
            <a:pPr algn="ctr" eaLnBrk="1" hangingPunct="1">
              <a:defRPr/>
            </a:pPr>
            <a:endParaRPr lang="en-US" sz="300" b="1" dirty="0">
              <a:solidFill>
                <a:srgbClr val="FF0000"/>
              </a:solidFill>
              <a:latin typeface="+mn-lt"/>
              <a:cs typeface="Arial" charset="0"/>
            </a:endParaRPr>
          </a:p>
          <a:p>
            <a:pPr algn="ctr" eaLnBrk="1" hangingPunct="1">
              <a:defRPr/>
            </a:pPr>
            <a:r>
              <a:rPr lang="en-US" sz="1200" b="1" dirty="0">
                <a:solidFill>
                  <a:srgbClr val="FF0000"/>
                </a:solidFill>
                <a:latin typeface="+mn-lt"/>
                <a:cs typeface="Arial" charset="0"/>
              </a:rPr>
              <a:t>Absolutism of God</a:t>
            </a:r>
          </a:p>
          <a:p>
            <a:pPr algn="ctr" eaLnBrk="1" hangingPunct="1">
              <a:defRPr/>
            </a:pPr>
            <a:r>
              <a:rPr lang="en-US" sz="1000" b="1" dirty="0">
                <a:solidFill>
                  <a:srgbClr val="FF0000"/>
                </a:solidFill>
                <a:latin typeface="+mn-lt"/>
                <a:cs typeface="Arial" charset="0"/>
              </a:rPr>
              <a:t>Primacy of Consciousness</a:t>
            </a:r>
          </a:p>
        </p:txBody>
      </p:sp>
      <p:sp>
        <p:nvSpPr>
          <p:cNvPr id="69" name="Text Box 44">
            <a:extLst>
              <a:ext uri="{FF2B5EF4-FFF2-40B4-BE49-F238E27FC236}">
                <a16:creationId xmlns:a16="http://schemas.microsoft.com/office/drawing/2014/main" id="{C0DE7E70-8F89-468B-A418-0727D7F27B3A}"/>
              </a:ext>
            </a:extLst>
          </p:cNvPr>
          <p:cNvSpPr txBox="1">
            <a:spLocks noChangeArrowheads="1"/>
          </p:cNvSpPr>
          <p:nvPr/>
        </p:nvSpPr>
        <p:spPr bwMode="auto">
          <a:xfrm>
            <a:off x="8382000" y="6192838"/>
            <a:ext cx="1532471" cy="523220"/>
          </a:xfrm>
          <a:prstGeom prst="rect">
            <a:avLst/>
          </a:prstGeom>
          <a:noFill/>
          <a:ln w="9525">
            <a:noFill/>
            <a:miter lim="800000"/>
            <a:headEnd/>
            <a:tailEnd/>
          </a:ln>
        </p:spPr>
        <p:txBody>
          <a:bodyPr wrap="none">
            <a:spAutoFit/>
          </a:bodyPr>
          <a:lstStyle/>
          <a:p>
            <a:pPr algn="ctr" eaLnBrk="1" hangingPunct="1">
              <a:defRPr/>
            </a:pPr>
            <a:r>
              <a:rPr lang="en-US" sz="1400" b="1" dirty="0">
                <a:solidFill>
                  <a:srgbClr val="FF0000"/>
                </a:solidFill>
                <a:latin typeface="+mn-lt"/>
                <a:cs typeface="+mn-cs"/>
              </a:rPr>
              <a:t>Everlasting Death,</a:t>
            </a:r>
          </a:p>
          <a:p>
            <a:pPr algn="ctr" eaLnBrk="1" hangingPunct="1">
              <a:defRPr/>
            </a:pPr>
            <a:r>
              <a:rPr lang="en-US" sz="1400" b="1" dirty="0">
                <a:solidFill>
                  <a:srgbClr val="FF0000"/>
                </a:solidFill>
                <a:latin typeface="+mn-lt"/>
                <a:cs typeface="+mn-cs"/>
              </a:rPr>
              <a:t>Sorrow, Misery</a:t>
            </a:r>
          </a:p>
        </p:txBody>
      </p:sp>
      <p:pic>
        <p:nvPicPr>
          <p:cNvPr id="70" name="Picture 69" descr="trade2">
            <a:extLst>
              <a:ext uri="{FF2B5EF4-FFF2-40B4-BE49-F238E27FC236}">
                <a16:creationId xmlns:a16="http://schemas.microsoft.com/office/drawing/2014/main" id="{392C4A50-11FC-478A-95C0-8650E2C82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9150" y="3909280"/>
            <a:ext cx="1924250" cy="256772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84" name="Group 83">
            <a:extLst>
              <a:ext uri="{FF2B5EF4-FFF2-40B4-BE49-F238E27FC236}">
                <a16:creationId xmlns:a16="http://schemas.microsoft.com/office/drawing/2014/main" id="{C2AEB042-6101-4DCB-A02C-45B221DDAA25}"/>
              </a:ext>
            </a:extLst>
          </p:cNvPr>
          <p:cNvGrpSpPr/>
          <p:nvPr/>
        </p:nvGrpSpPr>
        <p:grpSpPr>
          <a:xfrm>
            <a:off x="9914065" y="247164"/>
            <a:ext cx="2004738" cy="2710386"/>
            <a:chOff x="7961313" y="220663"/>
            <a:chExt cx="1965325" cy="2736850"/>
          </a:xfrm>
        </p:grpSpPr>
        <p:sp>
          <p:nvSpPr>
            <p:cNvPr id="71" name="Text Box 43">
              <a:extLst>
                <a:ext uri="{FF2B5EF4-FFF2-40B4-BE49-F238E27FC236}">
                  <a16:creationId xmlns:a16="http://schemas.microsoft.com/office/drawing/2014/main" id="{DBD988E5-1FD6-4102-842C-87D5020507C4}"/>
                </a:ext>
              </a:extLst>
            </p:cNvPr>
            <p:cNvSpPr txBox="1">
              <a:spLocks noChangeArrowheads="1"/>
            </p:cNvSpPr>
            <p:nvPr/>
          </p:nvSpPr>
          <p:spPr bwMode="auto">
            <a:xfrm>
              <a:off x="7988300" y="2519363"/>
              <a:ext cx="1101725" cy="438150"/>
            </a:xfrm>
            <a:prstGeom prst="rect">
              <a:avLst/>
            </a:prstGeom>
            <a:noFill/>
            <a:ln w="9525">
              <a:noFill/>
              <a:miter lim="800000"/>
              <a:headEnd/>
              <a:tailEnd/>
            </a:ln>
          </p:spPr>
          <p:txBody>
            <a:bodyPr wrap="none">
              <a:spAutoFit/>
            </a:bodyPr>
            <a:lstStyle/>
            <a:p>
              <a:pPr algn="ctr" eaLnBrk="1" fontAlgn="auto" hangingPunct="1">
                <a:spcBef>
                  <a:spcPts val="0"/>
                </a:spcBef>
                <a:spcAft>
                  <a:spcPts val="0"/>
                </a:spcAft>
                <a:defRPr/>
              </a:pPr>
              <a:r>
                <a:rPr lang="en-US" sz="1200" b="1" dirty="0">
                  <a:solidFill>
                    <a:srgbClr val="00FF00"/>
                  </a:solidFill>
                  <a:latin typeface="+mn-lt"/>
                  <a:cs typeface="+mn-cs"/>
                </a:rPr>
                <a:t>E</a:t>
              </a:r>
              <a:r>
                <a:rPr lang="en-US" sz="1050" b="1" dirty="0">
                  <a:solidFill>
                    <a:schemeClr val="bg1"/>
                  </a:solidFill>
                  <a:latin typeface="+mn-lt"/>
                  <a:cs typeface="+mn-cs"/>
                </a:rPr>
                <a:t>ternal Life, Joy </a:t>
              </a:r>
            </a:p>
            <a:p>
              <a:pPr algn="ctr" eaLnBrk="1" fontAlgn="auto" hangingPunct="1">
                <a:spcBef>
                  <a:spcPts val="0"/>
                </a:spcBef>
                <a:spcAft>
                  <a:spcPts val="0"/>
                </a:spcAft>
                <a:defRPr/>
              </a:pPr>
              <a:r>
                <a:rPr lang="en-US" sz="1050" b="1" dirty="0">
                  <a:solidFill>
                    <a:srgbClr val="00FF00"/>
                  </a:solidFill>
                  <a:latin typeface="+mn-lt"/>
                  <a:cs typeface="+mn-cs"/>
                </a:rPr>
                <a:t>&amp; </a:t>
              </a:r>
              <a:r>
                <a:rPr lang="en-US" sz="1050" b="1" dirty="0">
                  <a:solidFill>
                    <a:schemeClr val="bg1"/>
                  </a:solidFill>
                  <a:latin typeface="+mn-lt"/>
                  <a:cs typeface="+mn-cs"/>
                </a:rPr>
                <a:t>Happiness</a:t>
              </a:r>
            </a:p>
          </p:txBody>
        </p:sp>
        <p:pic>
          <p:nvPicPr>
            <p:cNvPr id="72" name="Picture 68" descr="wtc">
              <a:extLst>
                <a:ext uri="{FF2B5EF4-FFF2-40B4-BE49-F238E27FC236}">
                  <a16:creationId xmlns:a16="http://schemas.microsoft.com/office/drawing/2014/main" id="{96DD27BA-3EFB-4983-8165-C50E94554684}"/>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1313" y="220663"/>
              <a:ext cx="1965325" cy="2736850"/>
            </a:xfrm>
            <a:prstGeom prst="rect">
              <a:avLst/>
            </a:prstGeom>
            <a:solidFill>
              <a:schemeClr val="tx1"/>
            </a:solidFill>
            <a:ln>
              <a:noFill/>
            </a:ln>
            <a:extLst>
              <a:ext uri="{91240B29-F687-4F45-9708-019B960494DF}">
                <a14:hiddenLine xmlns:a14="http://schemas.microsoft.com/office/drawing/2010/main" w="19050">
                  <a:solidFill>
                    <a:srgbClr val="000000"/>
                  </a:solidFill>
                  <a:miter lim="800000"/>
                  <a:headEnd/>
                  <a:tailEnd/>
                </a14:hiddenLine>
              </a:ext>
            </a:extLst>
          </p:spPr>
        </p:pic>
        <p:sp>
          <p:nvSpPr>
            <p:cNvPr id="73" name="Rectangle 72">
              <a:extLst>
                <a:ext uri="{FF2B5EF4-FFF2-40B4-BE49-F238E27FC236}">
                  <a16:creationId xmlns:a16="http://schemas.microsoft.com/office/drawing/2014/main" id="{E76F8C6D-B451-4C48-87DE-F36276271D26}"/>
                </a:ext>
              </a:extLst>
            </p:cNvPr>
            <p:cNvSpPr>
              <a:spLocks noChangeArrowheads="1"/>
            </p:cNvSpPr>
            <p:nvPr/>
          </p:nvSpPr>
          <p:spPr bwMode="auto">
            <a:xfrm>
              <a:off x="8002589" y="254001"/>
              <a:ext cx="1885948" cy="2670174"/>
            </a:xfrm>
            <a:prstGeom prst="rect">
              <a:avLst/>
            </a:prstGeom>
            <a:noFill/>
            <a:ln w="28575">
              <a:solidFill>
                <a:srgbClr val="00FF00"/>
              </a:solidFill>
              <a:miter lim="800000"/>
              <a:headEnd/>
              <a:tailEnd/>
            </a:ln>
          </p:spPr>
          <p:txBody>
            <a:bodyPr wrap="none" anchor="ctr"/>
            <a:lstStyle/>
            <a:p>
              <a:pPr eaLnBrk="1" hangingPunct="1">
                <a:defRPr/>
              </a:pPr>
              <a:endParaRPr lang="en-US">
                <a:latin typeface="+mn-lt"/>
              </a:endParaRPr>
            </a:p>
          </p:txBody>
        </p:sp>
      </p:grpSp>
      <p:sp>
        <p:nvSpPr>
          <p:cNvPr id="74" name="Line 60">
            <a:extLst>
              <a:ext uri="{FF2B5EF4-FFF2-40B4-BE49-F238E27FC236}">
                <a16:creationId xmlns:a16="http://schemas.microsoft.com/office/drawing/2014/main" id="{E83BA58E-9FEB-448F-A009-28B1550FC4CE}"/>
              </a:ext>
            </a:extLst>
          </p:cNvPr>
          <p:cNvSpPr>
            <a:spLocks noChangeShapeType="1"/>
          </p:cNvSpPr>
          <p:nvPr/>
        </p:nvSpPr>
        <p:spPr bwMode="auto">
          <a:xfrm>
            <a:off x="431800" y="3679825"/>
            <a:ext cx="7599362" cy="0"/>
          </a:xfrm>
          <a:prstGeom prst="line">
            <a:avLst/>
          </a:prstGeom>
          <a:noFill/>
          <a:ln w="9525">
            <a:solidFill>
              <a:schemeClr val="bg1"/>
            </a:solidFill>
            <a:prstDash val="lgDash"/>
            <a:round/>
            <a:headEnd/>
            <a:tailEnd/>
          </a:ln>
        </p:spPr>
        <p:txBody>
          <a:bodyPr/>
          <a:lstStyle/>
          <a:p>
            <a:pPr eaLnBrk="1" hangingPunct="1">
              <a:defRPr/>
            </a:pPr>
            <a:endParaRPr lang="en-US">
              <a:latin typeface="+mn-lt"/>
              <a:cs typeface="Arial" charset="0"/>
            </a:endParaRPr>
          </a:p>
        </p:txBody>
      </p:sp>
      <p:sp>
        <p:nvSpPr>
          <p:cNvPr id="80" name="TextBox 94">
            <a:extLst>
              <a:ext uri="{FF2B5EF4-FFF2-40B4-BE49-F238E27FC236}">
                <a16:creationId xmlns:a16="http://schemas.microsoft.com/office/drawing/2014/main" id="{8EFFAAA4-E2DF-4FD8-BF7F-24CC0F8B72EB}"/>
              </a:ext>
            </a:extLst>
          </p:cNvPr>
          <p:cNvSpPr txBox="1">
            <a:spLocks noChangeArrowheads="1"/>
          </p:cNvSpPr>
          <p:nvPr/>
        </p:nvSpPr>
        <p:spPr bwMode="auto">
          <a:xfrm>
            <a:off x="5497387" y="2238376"/>
            <a:ext cx="3570413" cy="307777"/>
          </a:xfrm>
          <a:prstGeom prst="rect">
            <a:avLst/>
          </a:prstGeom>
          <a:noFill/>
          <a:ln w="9525">
            <a:noFill/>
            <a:miter lim="800000"/>
            <a:headEnd/>
            <a:tailEnd/>
          </a:ln>
        </p:spPr>
        <p:txBody>
          <a:bodyPr wrap="square">
            <a:spAutoFit/>
          </a:bodyPr>
          <a:lstStyle/>
          <a:p>
            <a:pPr algn="ctr" eaLnBrk="1" hangingPunct="1">
              <a:defRPr/>
            </a:pPr>
            <a:r>
              <a:rPr lang="en-US" sz="1400" b="1" dirty="0">
                <a:solidFill>
                  <a:srgbClr val="00FF00"/>
                </a:solidFill>
                <a:latin typeface="+mn-lt"/>
              </a:rPr>
              <a:t>Correct Principles Harmonize with Above</a:t>
            </a:r>
          </a:p>
        </p:txBody>
      </p:sp>
      <p:sp>
        <p:nvSpPr>
          <p:cNvPr id="81" name="TextBox 95">
            <a:extLst>
              <a:ext uri="{FF2B5EF4-FFF2-40B4-BE49-F238E27FC236}">
                <a16:creationId xmlns:a16="http://schemas.microsoft.com/office/drawing/2014/main" id="{73BE42EA-FABD-4EF3-9EF0-A030DEA4D538}"/>
              </a:ext>
            </a:extLst>
          </p:cNvPr>
          <p:cNvSpPr txBox="1">
            <a:spLocks noChangeArrowheads="1"/>
          </p:cNvSpPr>
          <p:nvPr/>
        </p:nvSpPr>
        <p:spPr bwMode="auto">
          <a:xfrm>
            <a:off x="5788941" y="4831765"/>
            <a:ext cx="3050259" cy="307777"/>
          </a:xfrm>
          <a:prstGeom prst="rect">
            <a:avLst/>
          </a:prstGeom>
          <a:noFill/>
          <a:ln w="9525">
            <a:noFill/>
            <a:miter lim="800000"/>
            <a:headEnd/>
            <a:tailEnd/>
          </a:ln>
        </p:spPr>
        <p:txBody>
          <a:bodyPr wrap="none">
            <a:spAutoFit/>
          </a:bodyPr>
          <a:lstStyle/>
          <a:p>
            <a:pPr algn="ctr" eaLnBrk="1" hangingPunct="1">
              <a:defRPr/>
            </a:pPr>
            <a:r>
              <a:rPr lang="en-US" sz="1400" b="1" dirty="0">
                <a:solidFill>
                  <a:srgbClr val="FF0000"/>
                </a:solidFill>
                <a:latin typeface="+mn-lt"/>
              </a:rPr>
              <a:t>False Principles Harmonize with Below</a:t>
            </a:r>
          </a:p>
        </p:txBody>
      </p:sp>
      <p:sp>
        <p:nvSpPr>
          <p:cNvPr id="83" name="Rectangle 82">
            <a:extLst>
              <a:ext uri="{FF2B5EF4-FFF2-40B4-BE49-F238E27FC236}">
                <a16:creationId xmlns:a16="http://schemas.microsoft.com/office/drawing/2014/main" id="{8133A1F3-4172-47CA-BAF2-752B92A9BC96}"/>
              </a:ext>
            </a:extLst>
          </p:cNvPr>
          <p:cNvSpPr/>
          <p:nvPr/>
        </p:nvSpPr>
        <p:spPr>
          <a:xfrm>
            <a:off x="2683136" y="2787650"/>
            <a:ext cx="5359886" cy="1790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Text Box 43">
            <a:extLst>
              <a:ext uri="{FF2B5EF4-FFF2-40B4-BE49-F238E27FC236}">
                <a16:creationId xmlns:a16="http://schemas.microsoft.com/office/drawing/2014/main" id="{184EB1BC-104C-4531-BDC4-2EB7292031F3}"/>
              </a:ext>
            </a:extLst>
          </p:cNvPr>
          <p:cNvSpPr txBox="1">
            <a:spLocks noChangeArrowheads="1"/>
          </p:cNvSpPr>
          <p:nvPr/>
        </p:nvSpPr>
        <p:spPr bwMode="auto">
          <a:xfrm>
            <a:off x="8458200" y="179743"/>
            <a:ext cx="1382751" cy="523220"/>
          </a:xfrm>
          <a:prstGeom prst="rect">
            <a:avLst/>
          </a:prstGeom>
          <a:noFill/>
          <a:ln w="9525">
            <a:noFill/>
            <a:miter lim="800000"/>
            <a:headEnd/>
            <a:tailEnd/>
          </a:ln>
        </p:spPr>
        <p:txBody>
          <a:bodyPr wrap="none">
            <a:spAutoFit/>
          </a:bodyPr>
          <a:lstStyle/>
          <a:p>
            <a:pPr algn="ctr" eaLnBrk="1" fontAlgn="auto" hangingPunct="1">
              <a:spcBef>
                <a:spcPts val="0"/>
              </a:spcBef>
              <a:spcAft>
                <a:spcPts val="0"/>
              </a:spcAft>
              <a:defRPr/>
            </a:pPr>
            <a:r>
              <a:rPr lang="en-US" sz="1400" b="1" dirty="0">
                <a:solidFill>
                  <a:srgbClr val="00FF00"/>
                </a:solidFill>
                <a:latin typeface="+mn-lt"/>
                <a:cs typeface="+mn-cs"/>
              </a:rPr>
              <a:t>Eternal Life, Joy </a:t>
            </a:r>
          </a:p>
          <a:p>
            <a:pPr algn="ctr" eaLnBrk="1" fontAlgn="auto" hangingPunct="1">
              <a:spcBef>
                <a:spcPts val="0"/>
              </a:spcBef>
              <a:spcAft>
                <a:spcPts val="0"/>
              </a:spcAft>
              <a:defRPr/>
            </a:pPr>
            <a:r>
              <a:rPr lang="en-US" sz="1400" b="1" dirty="0">
                <a:solidFill>
                  <a:srgbClr val="00FF00"/>
                </a:solidFill>
                <a:latin typeface="+mn-lt"/>
                <a:cs typeface="+mn-cs"/>
              </a:rPr>
              <a:t>Happiness</a:t>
            </a:r>
          </a:p>
        </p:txBody>
      </p:sp>
      <p:sp>
        <p:nvSpPr>
          <p:cNvPr id="86" name="Line 33">
            <a:extLst>
              <a:ext uri="{FF2B5EF4-FFF2-40B4-BE49-F238E27FC236}">
                <a16:creationId xmlns:a16="http://schemas.microsoft.com/office/drawing/2014/main" id="{CB1DF8FB-DD59-4EAB-8B17-2849397018B4}"/>
              </a:ext>
            </a:extLst>
          </p:cNvPr>
          <p:cNvSpPr>
            <a:spLocks noChangeShapeType="1"/>
          </p:cNvSpPr>
          <p:nvPr/>
        </p:nvSpPr>
        <p:spPr bwMode="auto">
          <a:xfrm>
            <a:off x="4462462" y="2455861"/>
            <a:ext cx="685800" cy="0"/>
          </a:xfrm>
          <a:prstGeom prst="line">
            <a:avLst/>
          </a:prstGeom>
          <a:noFill/>
          <a:ln w="9525">
            <a:solidFill>
              <a:schemeClr val="bg1"/>
            </a:solidFill>
            <a:round/>
            <a:headEnd/>
            <a:tailEnd/>
          </a:ln>
        </p:spPr>
        <p:txBody>
          <a:bodyPr/>
          <a:lstStyle/>
          <a:p>
            <a:pPr eaLnBrk="1" hangingPunct="1">
              <a:defRPr/>
            </a:pPr>
            <a:endParaRPr lang="en-US">
              <a:latin typeface="+mn-lt"/>
              <a:cs typeface="Arial" charset="0"/>
            </a:endParaRPr>
          </a:p>
        </p:txBody>
      </p:sp>
      <p:sp>
        <p:nvSpPr>
          <p:cNvPr id="87" name="Text Box 7">
            <a:extLst>
              <a:ext uri="{FF2B5EF4-FFF2-40B4-BE49-F238E27FC236}">
                <a16:creationId xmlns:a16="http://schemas.microsoft.com/office/drawing/2014/main" id="{BD14F36F-7CB2-4D09-B462-681C60A65052}"/>
              </a:ext>
            </a:extLst>
          </p:cNvPr>
          <p:cNvSpPr txBox="1">
            <a:spLocks noChangeArrowheads="1"/>
          </p:cNvSpPr>
          <p:nvPr/>
        </p:nvSpPr>
        <p:spPr bwMode="auto">
          <a:xfrm>
            <a:off x="4539046" y="2124456"/>
            <a:ext cx="542925" cy="646113"/>
          </a:xfrm>
          <a:prstGeom prst="rect">
            <a:avLst/>
          </a:prstGeom>
          <a:noFill/>
          <a:ln w="9525">
            <a:noFill/>
            <a:miter lim="800000"/>
            <a:headEnd/>
            <a:tailEnd/>
          </a:ln>
        </p:spPr>
        <p:txBody>
          <a:bodyPr wrap="none">
            <a:spAutoFit/>
          </a:bodyPr>
          <a:lstStyle/>
          <a:p>
            <a:pPr algn="ctr" eaLnBrk="1" hangingPunct="1">
              <a:defRPr/>
            </a:pPr>
            <a:r>
              <a:rPr lang="en-US" sz="1200" b="1" dirty="0">
                <a:solidFill>
                  <a:schemeClr val="bg1"/>
                </a:solidFill>
                <a:latin typeface="+mn-lt"/>
                <a:cs typeface="+mn-cs"/>
              </a:rPr>
              <a:t>Mind</a:t>
            </a:r>
          </a:p>
          <a:p>
            <a:pPr algn="ctr" eaLnBrk="1" hangingPunct="1">
              <a:defRPr/>
            </a:pPr>
            <a:endParaRPr lang="en-US" sz="1200" b="1" dirty="0">
              <a:solidFill>
                <a:schemeClr val="bg1"/>
              </a:solidFill>
              <a:latin typeface="+mn-lt"/>
              <a:cs typeface="+mn-cs"/>
            </a:endParaRPr>
          </a:p>
          <a:p>
            <a:pPr algn="ctr" eaLnBrk="1" hangingPunct="1">
              <a:defRPr/>
            </a:pPr>
            <a:r>
              <a:rPr lang="en-US" sz="1200" b="1" dirty="0">
                <a:solidFill>
                  <a:schemeClr val="bg1"/>
                </a:solidFill>
                <a:latin typeface="+mn-lt"/>
                <a:cs typeface="+mn-cs"/>
              </a:rPr>
              <a:t>Heart</a:t>
            </a:r>
          </a:p>
        </p:txBody>
      </p:sp>
      <p:sp>
        <p:nvSpPr>
          <p:cNvPr id="88" name="Text Box 5">
            <a:extLst>
              <a:ext uri="{FF2B5EF4-FFF2-40B4-BE49-F238E27FC236}">
                <a16:creationId xmlns:a16="http://schemas.microsoft.com/office/drawing/2014/main" id="{29D0F7DC-4FA5-497A-8EAE-681CFD9F3EB3}"/>
              </a:ext>
            </a:extLst>
          </p:cNvPr>
          <p:cNvSpPr txBox="1">
            <a:spLocks noChangeArrowheads="1"/>
          </p:cNvSpPr>
          <p:nvPr/>
        </p:nvSpPr>
        <p:spPr bwMode="auto">
          <a:xfrm>
            <a:off x="3382827" y="4573736"/>
            <a:ext cx="967060" cy="646331"/>
          </a:xfrm>
          <a:prstGeom prst="rect">
            <a:avLst/>
          </a:prstGeom>
          <a:noFill/>
          <a:ln w="9525">
            <a:noFill/>
            <a:miter lim="800000"/>
            <a:headEnd/>
            <a:tailEnd/>
          </a:ln>
        </p:spPr>
        <p:txBody>
          <a:bodyPr wrap="none">
            <a:spAutoFit/>
          </a:bodyPr>
          <a:lstStyle/>
          <a:p>
            <a:pPr algn="ctr" eaLnBrk="1" hangingPunct="1">
              <a:defRPr/>
            </a:pPr>
            <a:r>
              <a:rPr lang="en-US" sz="1200" b="1" dirty="0">
                <a:solidFill>
                  <a:schemeClr val="bg1"/>
                </a:solidFill>
                <a:latin typeface="+mn-lt"/>
                <a:cs typeface="+mn-cs"/>
              </a:rPr>
              <a:t>Revelation</a:t>
            </a:r>
          </a:p>
          <a:p>
            <a:pPr algn="ctr" eaLnBrk="1" hangingPunct="1">
              <a:defRPr/>
            </a:pPr>
            <a:endParaRPr lang="en-US" sz="1200" b="1" dirty="0">
              <a:solidFill>
                <a:schemeClr val="bg1"/>
              </a:solidFill>
              <a:latin typeface="+mn-lt"/>
              <a:cs typeface="+mn-cs"/>
            </a:endParaRPr>
          </a:p>
          <a:p>
            <a:pPr algn="ctr" eaLnBrk="1" hangingPunct="1">
              <a:defRPr/>
            </a:pPr>
            <a:r>
              <a:rPr lang="en-US" sz="1200" b="1" dirty="0">
                <a:solidFill>
                  <a:schemeClr val="bg1"/>
                </a:solidFill>
                <a:latin typeface="+mn-lt"/>
                <a:cs typeface="+mn-cs"/>
              </a:rPr>
              <a:t>Observation</a:t>
            </a:r>
          </a:p>
        </p:txBody>
      </p:sp>
      <p:sp>
        <p:nvSpPr>
          <p:cNvPr id="89" name="Line 45">
            <a:extLst>
              <a:ext uri="{FF2B5EF4-FFF2-40B4-BE49-F238E27FC236}">
                <a16:creationId xmlns:a16="http://schemas.microsoft.com/office/drawing/2014/main" id="{3FDF2139-F1BF-454A-99F4-E2A01BDFB40F}"/>
              </a:ext>
            </a:extLst>
          </p:cNvPr>
          <p:cNvSpPr>
            <a:spLocks noChangeShapeType="1"/>
          </p:cNvSpPr>
          <p:nvPr/>
        </p:nvSpPr>
        <p:spPr bwMode="auto">
          <a:xfrm flipV="1">
            <a:off x="3505200" y="4895056"/>
            <a:ext cx="685800" cy="0"/>
          </a:xfrm>
          <a:prstGeom prst="line">
            <a:avLst/>
          </a:prstGeom>
          <a:noFill/>
          <a:ln w="9525">
            <a:solidFill>
              <a:schemeClr val="bg1"/>
            </a:solidFill>
            <a:round/>
            <a:headEnd/>
            <a:tailEnd/>
          </a:ln>
        </p:spPr>
        <p:txBody>
          <a:bodyPr/>
          <a:lstStyle/>
          <a:p>
            <a:pPr eaLnBrk="1" hangingPunct="1">
              <a:defRPr/>
            </a:pPr>
            <a:endParaRPr lang="en-US">
              <a:latin typeface="+mn-lt"/>
              <a:cs typeface="Arial" charset="0"/>
            </a:endParaRPr>
          </a:p>
        </p:txBody>
      </p:sp>
      <p:sp>
        <p:nvSpPr>
          <p:cNvPr id="91" name="Oval 139">
            <a:extLst>
              <a:ext uri="{FF2B5EF4-FFF2-40B4-BE49-F238E27FC236}">
                <a16:creationId xmlns:a16="http://schemas.microsoft.com/office/drawing/2014/main" id="{E78A1E77-0DD5-4F85-BF47-8E2DEC5103A3}"/>
              </a:ext>
            </a:extLst>
          </p:cNvPr>
          <p:cNvSpPr>
            <a:spLocks noChangeArrowheads="1"/>
          </p:cNvSpPr>
          <p:nvPr/>
        </p:nvSpPr>
        <p:spPr bwMode="auto">
          <a:xfrm>
            <a:off x="1411369" y="2635895"/>
            <a:ext cx="874712" cy="876300"/>
          </a:xfrm>
          <a:prstGeom prst="ellipse">
            <a:avLst/>
          </a:prstGeom>
          <a:noFill/>
          <a:ln w="38100">
            <a:solidFill>
              <a:srgbClr val="00FF00"/>
            </a:solidFill>
            <a:round/>
            <a:headEnd/>
            <a:tailEnd/>
          </a:ln>
        </p:spPr>
        <p:txBody>
          <a:bodyPr wrap="none" anchor="ctr"/>
          <a:lstStyle/>
          <a:p>
            <a:pPr eaLnBrk="1" hangingPunct="1">
              <a:defRPr/>
            </a:pPr>
            <a:endParaRPr lang="en-US">
              <a:solidFill>
                <a:schemeClr val="bg1"/>
              </a:solidFill>
              <a:latin typeface="+mn-lt"/>
              <a:cs typeface="Arial" charset="0"/>
            </a:endParaRPr>
          </a:p>
        </p:txBody>
      </p:sp>
      <p:sp>
        <p:nvSpPr>
          <p:cNvPr id="82" name="Text Box 56">
            <a:extLst>
              <a:ext uri="{FF2B5EF4-FFF2-40B4-BE49-F238E27FC236}">
                <a16:creationId xmlns:a16="http://schemas.microsoft.com/office/drawing/2014/main" id="{170E5E05-3306-4ADE-8AFB-5530DA1FA27E}"/>
              </a:ext>
            </a:extLst>
          </p:cNvPr>
          <p:cNvSpPr txBox="1">
            <a:spLocks noChangeArrowheads="1"/>
          </p:cNvSpPr>
          <p:nvPr/>
        </p:nvSpPr>
        <p:spPr bwMode="auto">
          <a:xfrm>
            <a:off x="3817937" y="2819400"/>
            <a:ext cx="6150636" cy="707886"/>
          </a:xfrm>
          <a:prstGeom prst="rect">
            <a:avLst/>
          </a:prstGeom>
          <a:noFill/>
          <a:ln w="9525">
            <a:noFill/>
            <a:miter lim="800000"/>
            <a:headEnd/>
            <a:tailEnd/>
          </a:ln>
        </p:spPr>
        <p:txBody>
          <a:bodyPr wrap="square">
            <a:spAutoFit/>
          </a:bodyPr>
          <a:lstStyle/>
          <a:p>
            <a:pPr eaLnBrk="1" hangingPunct="1">
              <a:defRPr/>
            </a:pPr>
            <a:r>
              <a:rPr lang="en-US" sz="2000" b="1" dirty="0">
                <a:solidFill>
                  <a:srgbClr val="00FF00"/>
                </a:solidFill>
                <a:latin typeface="+mn-lt"/>
                <a:cs typeface="Arial" charset="0"/>
              </a:rPr>
              <a:t>Aristotle: </a:t>
            </a:r>
            <a:r>
              <a:rPr lang="en-US" sz="2000" dirty="0">
                <a:solidFill>
                  <a:schemeClr val="bg1"/>
                </a:solidFill>
                <a:latin typeface="+mn-lt"/>
                <a:cs typeface="Arial" charset="0"/>
              </a:rPr>
              <a:t>“The </a:t>
            </a:r>
            <a:r>
              <a:rPr lang="en-US" sz="2000" b="1" dirty="0">
                <a:solidFill>
                  <a:srgbClr val="FF0000"/>
                </a:solidFill>
                <a:latin typeface="+mn-lt"/>
                <a:cs typeface="Arial" charset="0"/>
              </a:rPr>
              <a:t>least</a:t>
            </a:r>
            <a:r>
              <a:rPr lang="en-US" sz="2000" dirty="0">
                <a:solidFill>
                  <a:schemeClr val="bg1"/>
                </a:solidFill>
                <a:latin typeface="+mn-lt"/>
                <a:cs typeface="Arial" charset="0"/>
              </a:rPr>
              <a:t> initial deviation from the truth </a:t>
            </a:r>
            <a:r>
              <a:rPr lang="en-US" sz="2000" b="1" dirty="0">
                <a:solidFill>
                  <a:srgbClr val="FF0000"/>
                </a:solidFill>
                <a:latin typeface="+mn-lt"/>
                <a:cs typeface="Arial" charset="0"/>
              </a:rPr>
              <a:t>is multiplied later</a:t>
            </a:r>
            <a:r>
              <a:rPr lang="en-US" sz="2000" b="1" dirty="0">
                <a:solidFill>
                  <a:srgbClr val="00FF00"/>
                </a:solidFill>
                <a:latin typeface="+mn-lt"/>
                <a:cs typeface="Arial" charset="0"/>
              </a:rPr>
              <a:t> </a:t>
            </a:r>
            <a:r>
              <a:rPr lang="en-US" sz="2000" dirty="0">
                <a:solidFill>
                  <a:schemeClr val="bg1"/>
                </a:solidFill>
                <a:latin typeface="+mn-lt"/>
                <a:cs typeface="Arial" charset="0"/>
              </a:rPr>
              <a:t>a thousand fold.” </a:t>
            </a:r>
            <a:r>
              <a:rPr lang="en-US" sz="1400" dirty="0">
                <a:solidFill>
                  <a:schemeClr val="bg1"/>
                </a:solidFill>
                <a:latin typeface="+mn-lt"/>
                <a:cs typeface="Arial" charset="0"/>
              </a:rPr>
              <a:t>(</a:t>
            </a:r>
            <a:r>
              <a:rPr lang="en-US" sz="1400" i="1" dirty="0">
                <a:solidFill>
                  <a:schemeClr val="bg1"/>
                </a:solidFill>
                <a:latin typeface="+mn-lt"/>
                <a:cs typeface="Arial" charset="0"/>
              </a:rPr>
              <a:t>On the Heavens</a:t>
            </a:r>
            <a:r>
              <a:rPr lang="en-US" sz="1400" dirty="0">
                <a:solidFill>
                  <a:schemeClr val="bg1"/>
                </a:solidFill>
                <a:latin typeface="+mn-lt"/>
                <a:cs typeface="Arial" charset="0"/>
              </a:rPr>
              <a:t>, 271,  9)</a:t>
            </a:r>
          </a:p>
        </p:txBody>
      </p:sp>
      <p:sp>
        <p:nvSpPr>
          <p:cNvPr id="92" name="Text Box 56">
            <a:extLst>
              <a:ext uri="{FF2B5EF4-FFF2-40B4-BE49-F238E27FC236}">
                <a16:creationId xmlns:a16="http://schemas.microsoft.com/office/drawing/2014/main" id="{E790FB4F-8211-450F-A07C-4E619DA20CB3}"/>
              </a:ext>
            </a:extLst>
          </p:cNvPr>
          <p:cNvSpPr txBox="1">
            <a:spLocks noChangeArrowheads="1"/>
          </p:cNvSpPr>
          <p:nvPr/>
        </p:nvSpPr>
        <p:spPr bwMode="auto">
          <a:xfrm>
            <a:off x="3883021" y="3505200"/>
            <a:ext cx="60310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000" b="1" dirty="0">
                <a:solidFill>
                  <a:srgbClr val="00FF00"/>
                </a:solidFill>
              </a:rPr>
              <a:t>Elder </a:t>
            </a:r>
            <a:r>
              <a:rPr lang="en-US" altLang="en-US" sz="2000" b="1" dirty="0" err="1">
                <a:solidFill>
                  <a:srgbClr val="00FF00"/>
                </a:solidFill>
              </a:rPr>
              <a:t>Deiter</a:t>
            </a:r>
            <a:r>
              <a:rPr lang="en-US" altLang="en-US" sz="2000" b="1" dirty="0">
                <a:solidFill>
                  <a:srgbClr val="00FF00"/>
                </a:solidFill>
              </a:rPr>
              <a:t> Uchtdorf: </a:t>
            </a:r>
            <a:r>
              <a:rPr lang="en-US" altLang="en-US" sz="2000" dirty="0">
                <a:solidFill>
                  <a:schemeClr val="bg1"/>
                </a:solidFill>
              </a:rPr>
              <a:t>“The difference between</a:t>
            </a:r>
            <a:r>
              <a:rPr lang="en-US" altLang="en-US" sz="2000" dirty="0">
                <a:solidFill>
                  <a:srgbClr val="00FF00"/>
                </a:solidFill>
              </a:rPr>
              <a:t> happiness </a:t>
            </a:r>
            <a:r>
              <a:rPr lang="en-US" altLang="en-US" sz="2000" dirty="0">
                <a:solidFill>
                  <a:schemeClr val="bg1"/>
                </a:solidFill>
              </a:rPr>
              <a:t>and </a:t>
            </a:r>
            <a:r>
              <a:rPr lang="en-US" altLang="en-US" sz="2000" dirty="0">
                <a:solidFill>
                  <a:srgbClr val="FF0000"/>
                </a:solidFill>
              </a:rPr>
              <a:t>misery</a:t>
            </a:r>
            <a:r>
              <a:rPr lang="en-US" altLang="en-US" sz="2000" dirty="0">
                <a:solidFill>
                  <a:schemeClr val="bg1"/>
                </a:solidFill>
              </a:rPr>
              <a:t>… often comes down to an error of only a few degrees. </a:t>
            </a:r>
            <a:r>
              <a:rPr lang="en-US" altLang="en-US" sz="1400" dirty="0">
                <a:solidFill>
                  <a:schemeClr val="bg1"/>
                </a:solidFill>
              </a:rPr>
              <a:t>(General Conference, April 2008)</a:t>
            </a:r>
          </a:p>
        </p:txBody>
      </p:sp>
      <p:sp>
        <p:nvSpPr>
          <p:cNvPr id="93" name="Down Arrow 96">
            <a:extLst>
              <a:ext uri="{FF2B5EF4-FFF2-40B4-BE49-F238E27FC236}">
                <a16:creationId xmlns:a16="http://schemas.microsoft.com/office/drawing/2014/main" id="{BCD63E02-1EE6-455E-B231-04D68C4E5426}"/>
              </a:ext>
            </a:extLst>
          </p:cNvPr>
          <p:cNvSpPr/>
          <p:nvPr/>
        </p:nvSpPr>
        <p:spPr bwMode="auto">
          <a:xfrm>
            <a:off x="3165908" y="3808711"/>
            <a:ext cx="293254" cy="687089"/>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4" name="Down Arrow 97">
            <a:extLst>
              <a:ext uri="{FF2B5EF4-FFF2-40B4-BE49-F238E27FC236}">
                <a16:creationId xmlns:a16="http://schemas.microsoft.com/office/drawing/2014/main" id="{963A9CF1-B177-433F-9705-40A0C2284EB5}"/>
              </a:ext>
            </a:extLst>
          </p:cNvPr>
          <p:cNvSpPr/>
          <p:nvPr/>
        </p:nvSpPr>
        <p:spPr bwMode="auto">
          <a:xfrm rot="10800000">
            <a:off x="3172024" y="2819400"/>
            <a:ext cx="287137" cy="655340"/>
          </a:xfrm>
          <a:prstGeom prst="downArrow">
            <a:avLst/>
          </a:prstGeom>
          <a:solidFill>
            <a:srgbClr val="00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36284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4</a:t>
            </a:fld>
            <a:endParaRPr lang="en-US" dirty="0"/>
          </a:p>
        </p:txBody>
      </p:sp>
      <p:sp>
        <p:nvSpPr>
          <p:cNvPr id="5" name="TextBox 161">
            <a:extLst>
              <a:ext uri="{FF2B5EF4-FFF2-40B4-BE49-F238E27FC236}">
                <a16:creationId xmlns:a16="http://schemas.microsoft.com/office/drawing/2014/main" id="{63C77544-26B5-4DF1-AEB8-6D66AE4CFBE6}"/>
              </a:ext>
            </a:extLst>
          </p:cNvPr>
          <p:cNvSpPr txBox="1">
            <a:spLocks noChangeArrowheads="1"/>
          </p:cNvSpPr>
          <p:nvPr/>
        </p:nvSpPr>
        <p:spPr bwMode="auto">
          <a:xfrm>
            <a:off x="304800" y="152400"/>
            <a:ext cx="11734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dirty="0">
                <a:solidFill>
                  <a:srgbClr val="00FF00"/>
                </a:solidFill>
              </a:rPr>
              <a:t>Epistemology</a:t>
            </a:r>
            <a:r>
              <a:rPr lang="en-US" altLang="en-US" dirty="0">
                <a:solidFill>
                  <a:schemeClr val="bg1"/>
                </a:solidFill>
              </a:rPr>
              <a:t> = The study of human knowledge.</a:t>
            </a:r>
          </a:p>
          <a:p>
            <a:pPr eaLnBrk="1" hangingPunct="1">
              <a:spcBef>
                <a:spcPct val="0"/>
              </a:spcBef>
              <a:buFontTx/>
              <a:buNone/>
            </a:pPr>
            <a:r>
              <a:rPr lang="en-US" altLang="en-US" sz="2200" dirty="0">
                <a:solidFill>
                  <a:schemeClr val="bg1"/>
                </a:solidFill>
              </a:rPr>
              <a:t>Origin: From the Greek </a:t>
            </a:r>
            <a:r>
              <a:rPr lang="en-US" altLang="en-US" sz="2200" i="1" dirty="0" err="1">
                <a:solidFill>
                  <a:schemeClr val="bg1"/>
                </a:solidFill>
              </a:rPr>
              <a:t>epistēmē</a:t>
            </a:r>
            <a:r>
              <a:rPr lang="en-US" altLang="en-US" sz="2200" dirty="0">
                <a:solidFill>
                  <a:schemeClr val="bg1"/>
                </a:solidFill>
              </a:rPr>
              <a:t> “knowledge” + </a:t>
            </a:r>
            <a:r>
              <a:rPr lang="en-US" altLang="en-US" sz="2200" i="1" dirty="0">
                <a:solidFill>
                  <a:schemeClr val="bg1"/>
                </a:solidFill>
              </a:rPr>
              <a:t>logos</a:t>
            </a:r>
            <a:r>
              <a:rPr lang="en-US" altLang="en-US" sz="2200" dirty="0">
                <a:solidFill>
                  <a:schemeClr val="bg1"/>
                </a:solidFill>
              </a:rPr>
              <a:t> “word”</a:t>
            </a:r>
          </a:p>
        </p:txBody>
      </p:sp>
      <p:sp>
        <p:nvSpPr>
          <p:cNvPr id="6" name="TextBox 1">
            <a:extLst>
              <a:ext uri="{FF2B5EF4-FFF2-40B4-BE49-F238E27FC236}">
                <a16:creationId xmlns:a16="http://schemas.microsoft.com/office/drawing/2014/main" id="{4789C1CC-6F41-4FD1-A52C-76BD3311ADF7}"/>
              </a:ext>
            </a:extLst>
          </p:cNvPr>
          <p:cNvSpPr txBox="1">
            <a:spLocks noChangeArrowheads="1"/>
          </p:cNvSpPr>
          <p:nvPr/>
        </p:nvSpPr>
        <p:spPr bwMode="auto">
          <a:xfrm>
            <a:off x="537453" y="2667000"/>
            <a:ext cx="1134974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200" b="1" dirty="0">
                <a:solidFill>
                  <a:srgbClr val="00FF00"/>
                </a:solidFill>
                <a:latin typeface="+mn-lt"/>
              </a:rPr>
              <a:t>REASON</a:t>
            </a:r>
            <a:r>
              <a:rPr lang="en-US" altLang="en-US" sz="2200" dirty="0">
                <a:solidFill>
                  <a:schemeClr val="bg1"/>
                </a:solidFill>
                <a:latin typeface="+mn-lt"/>
              </a:rPr>
              <a:t> is the power of the mind to </a:t>
            </a:r>
            <a:r>
              <a:rPr lang="en-US" altLang="en-US" sz="2200" dirty="0">
                <a:solidFill>
                  <a:srgbClr val="00FF00"/>
                </a:solidFill>
                <a:latin typeface="+mn-lt"/>
              </a:rPr>
              <a:t>think</a:t>
            </a:r>
            <a:r>
              <a:rPr lang="en-US" altLang="en-US" sz="2200" dirty="0">
                <a:solidFill>
                  <a:schemeClr val="bg1"/>
                </a:solidFill>
                <a:latin typeface="+mn-lt"/>
              </a:rPr>
              <a:t>, </a:t>
            </a:r>
            <a:r>
              <a:rPr lang="en-US" altLang="en-US" sz="2200" dirty="0">
                <a:solidFill>
                  <a:srgbClr val="00FF00"/>
                </a:solidFill>
                <a:latin typeface="+mn-lt"/>
              </a:rPr>
              <a:t>understand</a:t>
            </a:r>
            <a:r>
              <a:rPr lang="en-US" altLang="en-US" sz="2200" dirty="0">
                <a:solidFill>
                  <a:schemeClr val="bg1"/>
                </a:solidFill>
                <a:latin typeface="+mn-lt"/>
              </a:rPr>
              <a:t>, and </a:t>
            </a:r>
            <a:r>
              <a:rPr lang="en-US" altLang="en-US" sz="2200" dirty="0">
                <a:solidFill>
                  <a:srgbClr val="00FF00"/>
                </a:solidFill>
                <a:latin typeface="+mn-lt"/>
              </a:rPr>
              <a:t>form judgments </a:t>
            </a:r>
            <a:r>
              <a:rPr lang="en-US" altLang="en-US" sz="2200" dirty="0">
                <a:solidFill>
                  <a:schemeClr val="bg1"/>
                </a:solidFill>
                <a:latin typeface="+mn-lt"/>
              </a:rPr>
              <a:t>by a process of </a:t>
            </a:r>
            <a:r>
              <a:rPr lang="en-US" altLang="en-US" sz="2200" dirty="0">
                <a:solidFill>
                  <a:srgbClr val="00FF00"/>
                </a:solidFill>
                <a:latin typeface="+mn-lt"/>
              </a:rPr>
              <a:t>logic</a:t>
            </a:r>
            <a:r>
              <a:rPr lang="en-US" altLang="en-US" sz="2200" dirty="0">
                <a:solidFill>
                  <a:schemeClr val="bg1"/>
                </a:solidFill>
                <a:latin typeface="+mn-lt"/>
              </a:rPr>
              <a:t> which is the art of </a:t>
            </a:r>
            <a:r>
              <a:rPr lang="en-US" altLang="en-US" sz="2200" dirty="0">
                <a:solidFill>
                  <a:srgbClr val="00FF00"/>
                </a:solidFill>
                <a:latin typeface="+mn-lt"/>
              </a:rPr>
              <a:t>non-contradictory</a:t>
            </a:r>
            <a:r>
              <a:rPr lang="en-US" altLang="en-US" sz="2200" dirty="0">
                <a:solidFill>
                  <a:schemeClr val="bg1"/>
                </a:solidFill>
                <a:latin typeface="+mn-lt"/>
              </a:rPr>
              <a:t> identification. </a:t>
            </a:r>
            <a:r>
              <a:rPr lang="en-US" altLang="en-US" sz="1400" dirty="0">
                <a:solidFill>
                  <a:schemeClr val="bg1"/>
                </a:solidFill>
                <a:latin typeface="+mn-lt"/>
              </a:rPr>
              <a:t>(Google Search, Ayn Rand Lexicon p.262)</a:t>
            </a:r>
          </a:p>
        </p:txBody>
      </p:sp>
      <p:sp>
        <p:nvSpPr>
          <p:cNvPr id="7" name="Rectangle 58">
            <a:extLst>
              <a:ext uri="{FF2B5EF4-FFF2-40B4-BE49-F238E27FC236}">
                <a16:creationId xmlns:a16="http://schemas.microsoft.com/office/drawing/2014/main" id="{58707F98-D9CE-4565-B115-F93353EE6F2E}"/>
              </a:ext>
            </a:extLst>
          </p:cNvPr>
          <p:cNvSpPr>
            <a:spLocks noChangeArrowheads="1"/>
          </p:cNvSpPr>
          <p:nvPr/>
        </p:nvSpPr>
        <p:spPr bwMode="auto">
          <a:xfrm>
            <a:off x="533400" y="3383483"/>
            <a:ext cx="10744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200" b="1" dirty="0">
                <a:solidFill>
                  <a:srgbClr val="00FF00"/>
                </a:solidFill>
                <a:latin typeface="+mn-lt"/>
              </a:rPr>
              <a:t>RATIONAL: </a:t>
            </a:r>
            <a:r>
              <a:rPr lang="en-US" altLang="en-US" sz="2200" dirty="0">
                <a:solidFill>
                  <a:schemeClr val="bg1"/>
                </a:solidFill>
                <a:latin typeface="+mn-lt"/>
              </a:rPr>
              <a:t>Inherent capacity to reason; capable of logical thought.</a:t>
            </a:r>
            <a:r>
              <a:rPr lang="en-US" altLang="en-US" sz="2000" dirty="0">
                <a:solidFill>
                  <a:schemeClr val="bg1"/>
                </a:solidFill>
                <a:latin typeface="+mn-lt"/>
              </a:rPr>
              <a:t> </a:t>
            </a:r>
            <a:r>
              <a:rPr lang="en-US" altLang="en-US" sz="1400" dirty="0">
                <a:solidFill>
                  <a:schemeClr val="bg1"/>
                </a:solidFill>
                <a:latin typeface="+mn-lt"/>
              </a:rPr>
              <a:t>(</a:t>
            </a:r>
            <a:r>
              <a:rPr lang="en-US" altLang="en-US" sz="1400" dirty="0" err="1">
                <a:solidFill>
                  <a:schemeClr val="bg1"/>
                </a:solidFill>
                <a:latin typeface="+mn-lt"/>
              </a:rPr>
              <a:t>Dictionary.com</a:t>
            </a:r>
            <a:r>
              <a:rPr lang="en-US" altLang="en-US" sz="1400" dirty="0">
                <a:solidFill>
                  <a:schemeClr val="bg1"/>
                </a:solidFill>
                <a:latin typeface="+mn-lt"/>
              </a:rPr>
              <a:t>)</a:t>
            </a:r>
          </a:p>
        </p:txBody>
      </p:sp>
      <p:sp>
        <p:nvSpPr>
          <p:cNvPr id="8" name="Rectangle 58">
            <a:extLst>
              <a:ext uri="{FF2B5EF4-FFF2-40B4-BE49-F238E27FC236}">
                <a16:creationId xmlns:a16="http://schemas.microsoft.com/office/drawing/2014/main" id="{8A0CC8FB-D0EB-47BA-8377-DBD63D6A9AF0}"/>
              </a:ext>
            </a:extLst>
          </p:cNvPr>
          <p:cNvSpPr>
            <a:spLocks noChangeArrowheads="1"/>
          </p:cNvSpPr>
          <p:nvPr/>
        </p:nvSpPr>
        <p:spPr bwMode="auto">
          <a:xfrm>
            <a:off x="304800" y="2133600"/>
            <a:ext cx="2209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2800" b="1" dirty="0">
                <a:solidFill>
                  <a:srgbClr val="00FF00"/>
                </a:solidFill>
                <a:latin typeface="+mn-lt"/>
              </a:rPr>
              <a:t>DEFINITIONS:</a:t>
            </a:r>
            <a:endParaRPr lang="en-US" altLang="en-US" sz="2800" dirty="0">
              <a:solidFill>
                <a:schemeClr val="bg1"/>
              </a:solidFill>
              <a:latin typeface="+mn-lt"/>
            </a:endParaRPr>
          </a:p>
        </p:txBody>
      </p:sp>
      <p:sp>
        <p:nvSpPr>
          <p:cNvPr id="9" name="Rectangle 8">
            <a:extLst>
              <a:ext uri="{FF2B5EF4-FFF2-40B4-BE49-F238E27FC236}">
                <a16:creationId xmlns:a16="http://schemas.microsoft.com/office/drawing/2014/main" id="{90FB5C7E-7847-4296-AD67-FBA08C3A1DE2}"/>
              </a:ext>
            </a:extLst>
          </p:cNvPr>
          <p:cNvSpPr/>
          <p:nvPr/>
        </p:nvSpPr>
        <p:spPr>
          <a:xfrm>
            <a:off x="251872" y="4120515"/>
            <a:ext cx="11734800" cy="984885"/>
          </a:xfrm>
          <a:prstGeom prst="rect">
            <a:avLst/>
          </a:prstGeom>
        </p:spPr>
        <p:txBody>
          <a:bodyPr wrap="square">
            <a:spAutoFit/>
          </a:bodyPr>
          <a:lstStyle/>
          <a:p>
            <a:r>
              <a:rPr lang="en-US" sz="2200" dirty="0">
                <a:solidFill>
                  <a:schemeClr val="bg1"/>
                </a:solidFill>
                <a:latin typeface="+mn-lt"/>
              </a:rPr>
              <a:t>“In any hour and issue of your </a:t>
            </a:r>
            <a:r>
              <a:rPr lang="en-US" sz="2200" dirty="0">
                <a:solidFill>
                  <a:srgbClr val="00FF00"/>
                </a:solidFill>
                <a:latin typeface="+mn-lt"/>
              </a:rPr>
              <a:t>life</a:t>
            </a:r>
            <a:r>
              <a:rPr lang="en-US" sz="2200" dirty="0">
                <a:solidFill>
                  <a:schemeClr val="bg1"/>
                </a:solidFill>
                <a:latin typeface="+mn-lt"/>
              </a:rPr>
              <a:t>, you are free to </a:t>
            </a:r>
            <a:r>
              <a:rPr lang="en-US" sz="2200" dirty="0">
                <a:solidFill>
                  <a:srgbClr val="00FF00"/>
                </a:solidFill>
                <a:latin typeface="+mn-lt"/>
              </a:rPr>
              <a:t>think</a:t>
            </a:r>
            <a:r>
              <a:rPr lang="en-US" sz="2200" dirty="0">
                <a:solidFill>
                  <a:schemeClr val="bg1"/>
                </a:solidFill>
                <a:latin typeface="+mn-lt"/>
              </a:rPr>
              <a:t> or to </a:t>
            </a:r>
            <a:r>
              <a:rPr lang="en-US" sz="2200" dirty="0">
                <a:solidFill>
                  <a:srgbClr val="FF0000"/>
                </a:solidFill>
                <a:latin typeface="+mn-lt"/>
              </a:rPr>
              <a:t>evade</a:t>
            </a:r>
            <a:r>
              <a:rPr lang="en-US" sz="2200" dirty="0">
                <a:solidFill>
                  <a:schemeClr val="bg1"/>
                </a:solidFill>
                <a:latin typeface="+mn-lt"/>
              </a:rPr>
              <a:t> the effort. But you are </a:t>
            </a:r>
            <a:r>
              <a:rPr lang="en-US" sz="2200" dirty="0">
                <a:solidFill>
                  <a:srgbClr val="00FF00"/>
                </a:solidFill>
                <a:latin typeface="+mn-lt"/>
              </a:rPr>
              <a:t>not free to escape from your nature</a:t>
            </a:r>
            <a:r>
              <a:rPr lang="en-US" sz="2200" dirty="0">
                <a:solidFill>
                  <a:schemeClr val="bg1"/>
                </a:solidFill>
                <a:latin typeface="+mn-lt"/>
              </a:rPr>
              <a:t>, from the fact that reason is your means of survival.”</a:t>
            </a:r>
            <a:r>
              <a:rPr lang="en-US" sz="1400" dirty="0">
                <a:solidFill>
                  <a:schemeClr val="bg1"/>
                </a:solidFill>
                <a:latin typeface="+mn-lt"/>
              </a:rPr>
              <a:t> </a:t>
            </a:r>
          </a:p>
          <a:p>
            <a:r>
              <a:rPr lang="en-US" sz="1400" dirty="0">
                <a:solidFill>
                  <a:schemeClr val="bg1"/>
                </a:solidFill>
                <a:latin typeface="+mn-lt"/>
              </a:rPr>
              <a:t>(Ayn Rand, "For the New Intellectual", p. 146)</a:t>
            </a:r>
          </a:p>
        </p:txBody>
      </p:sp>
      <p:sp>
        <p:nvSpPr>
          <p:cNvPr id="11" name="Rectangle 10">
            <a:extLst>
              <a:ext uri="{FF2B5EF4-FFF2-40B4-BE49-F238E27FC236}">
                <a16:creationId xmlns:a16="http://schemas.microsoft.com/office/drawing/2014/main" id="{C2AB34FE-C928-4E8B-AAA1-821E2577CD33}"/>
              </a:ext>
            </a:extLst>
          </p:cNvPr>
          <p:cNvSpPr/>
          <p:nvPr/>
        </p:nvSpPr>
        <p:spPr>
          <a:xfrm>
            <a:off x="274806" y="5323168"/>
            <a:ext cx="11612394" cy="769441"/>
          </a:xfrm>
          <a:prstGeom prst="rect">
            <a:avLst/>
          </a:prstGeom>
        </p:spPr>
        <p:txBody>
          <a:bodyPr wrap="square">
            <a:spAutoFit/>
          </a:bodyPr>
          <a:lstStyle/>
          <a:p>
            <a:r>
              <a:rPr lang="en-US" sz="2200" b="1" dirty="0">
                <a:solidFill>
                  <a:srgbClr val="00FF00"/>
                </a:solidFill>
                <a:latin typeface="+mn-lt"/>
              </a:rPr>
              <a:t>President Brigham Young: </a:t>
            </a:r>
            <a:r>
              <a:rPr lang="en-US" sz="2200" dirty="0">
                <a:solidFill>
                  <a:schemeClr val="bg1"/>
                </a:solidFill>
                <a:latin typeface="+mn-lt"/>
              </a:rPr>
              <a:t>“I am a witness that ‘Mormonism’ is </a:t>
            </a:r>
            <a:r>
              <a:rPr lang="en-US" sz="2200" dirty="0">
                <a:solidFill>
                  <a:srgbClr val="00FF00"/>
                </a:solidFill>
                <a:latin typeface="+mn-lt"/>
              </a:rPr>
              <a:t>true</a:t>
            </a:r>
            <a:r>
              <a:rPr lang="en-US" sz="2200" dirty="0">
                <a:solidFill>
                  <a:schemeClr val="bg1"/>
                </a:solidFill>
                <a:latin typeface="+mn-lt"/>
              </a:rPr>
              <a:t> upon </a:t>
            </a:r>
            <a:r>
              <a:rPr lang="en-US" sz="2200" dirty="0">
                <a:solidFill>
                  <a:srgbClr val="00FF00"/>
                </a:solidFill>
                <a:latin typeface="+mn-lt"/>
              </a:rPr>
              <a:t>philosophical principles</a:t>
            </a:r>
            <a:r>
              <a:rPr lang="en-US" sz="2200" dirty="0">
                <a:solidFill>
                  <a:schemeClr val="bg1"/>
                </a:solidFill>
                <a:latin typeface="+mn-lt"/>
              </a:rPr>
              <a:t>. Every particle of sense I have, proves it to be sound natural </a:t>
            </a:r>
            <a:r>
              <a:rPr lang="en-US" sz="2200" dirty="0">
                <a:solidFill>
                  <a:srgbClr val="00FF00"/>
                </a:solidFill>
                <a:latin typeface="+mn-lt"/>
              </a:rPr>
              <a:t>reason</a:t>
            </a:r>
            <a:r>
              <a:rPr lang="en-US" sz="2200" dirty="0">
                <a:solidFill>
                  <a:schemeClr val="bg1"/>
                </a:solidFill>
                <a:latin typeface="+mn-lt"/>
              </a:rPr>
              <a:t>...”</a:t>
            </a:r>
            <a:r>
              <a:rPr lang="en-US" sz="2000" dirty="0">
                <a:solidFill>
                  <a:schemeClr val="bg1"/>
                </a:solidFill>
                <a:latin typeface="+mn-lt"/>
              </a:rPr>
              <a:t> </a:t>
            </a:r>
            <a:r>
              <a:rPr lang="en-US" sz="1400" dirty="0">
                <a:solidFill>
                  <a:schemeClr val="bg1"/>
                </a:solidFill>
                <a:latin typeface="+mn-lt"/>
              </a:rPr>
              <a:t>(Journal of Discourses 2:8)</a:t>
            </a:r>
          </a:p>
        </p:txBody>
      </p:sp>
      <p:sp>
        <p:nvSpPr>
          <p:cNvPr id="2" name="Rectangle 1">
            <a:extLst>
              <a:ext uri="{FF2B5EF4-FFF2-40B4-BE49-F238E27FC236}">
                <a16:creationId xmlns:a16="http://schemas.microsoft.com/office/drawing/2014/main" id="{4079194A-548E-4F08-A1DB-BD41B65009EA}"/>
              </a:ext>
            </a:extLst>
          </p:cNvPr>
          <p:cNvSpPr/>
          <p:nvPr/>
        </p:nvSpPr>
        <p:spPr>
          <a:xfrm>
            <a:off x="304800" y="1211759"/>
            <a:ext cx="11506200" cy="769441"/>
          </a:xfrm>
          <a:prstGeom prst="rect">
            <a:avLst/>
          </a:prstGeom>
        </p:spPr>
        <p:txBody>
          <a:bodyPr wrap="square">
            <a:spAutoFit/>
          </a:bodyPr>
          <a:lstStyle/>
          <a:p>
            <a:r>
              <a:rPr lang="en-US" sz="2200" b="1" dirty="0">
                <a:solidFill>
                  <a:srgbClr val="00FF00"/>
                </a:solidFill>
                <a:latin typeface="+mn-lt"/>
              </a:rPr>
              <a:t>President Brigham Young:</a:t>
            </a:r>
            <a:r>
              <a:rPr lang="en-US" sz="2200" dirty="0">
                <a:solidFill>
                  <a:schemeClr val="bg1"/>
                </a:solidFill>
                <a:latin typeface="+mn-lt"/>
              </a:rPr>
              <a:t> “As for the multitude of words, they are but of little consequence, the ideas are of far the greatest importance.” </a:t>
            </a:r>
            <a:r>
              <a:rPr lang="en-US" sz="1400" dirty="0">
                <a:solidFill>
                  <a:schemeClr val="bg1"/>
                </a:solidFill>
                <a:latin typeface="+mn-lt"/>
              </a:rPr>
              <a:t>(JD, Vol.4, p.20)</a:t>
            </a:r>
          </a:p>
        </p:txBody>
      </p:sp>
    </p:spTree>
    <p:extLst>
      <p:ext uri="{BB962C8B-B14F-4D97-AF65-F5344CB8AC3E}">
        <p14:creationId xmlns:p14="http://schemas.microsoft.com/office/powerpoint/2010/main" val="222660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5C2F5CD-6802-4B75-B2CB-78840CD44DF4}"/>
              </a:ext>
            </a:extLst>
          </p:cNvPr>
          <p:cNvSpPr txBox="1"/>
          <p:nvPr/>
        </p:nvSpPr>
        <p:spPr>
          <a:xfrm>
            <a:off x="-38100" y="-28921"/>
            <a:ext cx="12268200" cy="6886921"/>
          </a:xfrm>
          <a:prstGeom prst="rect">
            <a:avLst/>
          </a:prstGeom>
          <a:solidFill>
            <a:schemeClr val="bg1"/>
          </a:solidFill>
        </p:spPr>
        <p:txBody>
          <a:bodyPr wrap="square" lIns="0" tIns="0" rIns="0" bIns="0" rtlCol="0">
            <a:spAutoFit/>
          </a:bodyPr>
          <a:lstStyle/>
          <a:p>
            <a:pPr algn="ctr"/>
            <a:endParaRPr lang="en-US" sz="2000" spc="300" dirty="0"/>
          </a:p>
        </p:txBody>
      </p:sp>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5</a:t>
            </a:fld>
            <a:endParaRPr lang="en-US" dirty="0"/>
          </a:p>
        </p:txBody>
      </p:sp>
      <p:graphicFrame>
        <p:nvGraphicFramePr>
          <p:cNvPr id="5" name="Object 4">
            <a:extLst>
              <a:ext uri="{FF2B5EF4-FFF2-40B4-BE49-F238E27FC236}">
                <a16:creationId xmlns:a16="http://schemas.microsoft.com/office/drawing/2014/main" id="{3D935EA1-7B5A-4242-A042-F2194161ED85}"/>
              </a:ext>
            </a:extLst>
          </p:cNvPr>
          <p:cNvGraphicFramePr>
            <a:graphicFrameLocks noChangeAspect="1"/>
          </p:cNvGraphicFramePr>
          <p:nvPr>
            <p:extLst>
              <p:ext uri="{D42A27DB-BD31-4B8C-83A1-F6EECF244321}">
                <p14:modId xmlns:p14="http://schemas.microsoft.com/office/powerpoint/2010/main" val="1214272559"/>
              </p:ext>
            </p:extLst>
          </p:nvPr>
        </p:nvGraphicFramePr>
        <p:xfrm>
          <a:off x="-152400" y="-304800"/>
          <a:ext cx="5075238" cy="2598738"/>
        </p:xfrm>
        <a:graphic>
          <a:graphicData uri="http://schemas.openxmlformats.org/presentationml/2006/ole">
            <mc:AlternateContent xmlns:mc="http://schemas.openxmlformats.org/markup-compatibility/2006">
              <mc:Choice xmlns:v="urn:schemas-microsoft-com:vml" Requires="v">
                <p:oleObj r:id="rId3" imgW="4190400" imgH="2145960" progId="">
                  <p:embed/>
                </p:oleObj>
              </mc:Choice>
              <mc:Fallback>
                <p:oleObj r:id="rId3" imgW="4190400" imgH="2145960" progId="">
                  <p:embed/>
                  <p:pic>
                    <p:nvPicPr>
                      <p:cNvPr id="3" name="Object 2"/>
                      <p:cNvPicPr/>
                      <p:nvPr/>
                    </p:nvPicPr>
                    <p:blipFill>
                      <a:blip r:embed="rId4"/>
                      <a:stretch>
                        <a:fillRect/>
                      </a:stretch>
                    </p:blipFill>
                    <p:spPr>
                      <a:xfrm>
                        <a:off x="-152400" y="-304800"/>
                        <a:ext cx="5075238" cy="2598738"/>
                      </a:xfrm>
                      <a:prstGeom prst="rect">
                        <a:avLst/>
                      </a:prstGeom>
                    </p:spPr>
                  </p:pic>
                </p:oleObj>
              </mc:Fallback>
            </mc:AlternateContent>
          </a:graphicData>
        </a:graphic>
      </p:graphicFrame>
      <p:sp>
        <p:nvSpPr>
          <p:cNvPr id="6" name="Rectangle 58">
            <a:extLst>
              <a:ext uri="{FF2B5EF4-FFF2-40B4-BE49-F238E27FC236}">
                <a16:creationId xmlns:a16="http://schemas.microsoft.com/office/drawing/2014/main" id="{0F7B84F1-D6DC-4D1B-9B6D-A770F5439D9A}"/>
              </a:ext>
            </a:extLst>
          </p:cNvPr>
          <p:cNvSpPr>
            <a:spLocks noChangeArrowheads="1"/>
          </p:cNvSpPr>
          <p:nvPr/>
        </p:nvSpPr>
        <p:spPr bwMode="auto">
          <a:xfrm>
            <a:off x="152400" y="295870"/>
            <a:ext cx="120396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5400" b="1" dirty="0">
                <a:solidFill>
                  <a:srgbClr val="00B050"/>
                </a:solidFill>
                <a:latin typeface="+mn-lt"/>
              </a:rPr>
              <a:t>CSI ETERNAL: C</a:t>
            </a:r>
            <a:r>
              <a:rPr lang="en-US" altLang="en-US" sz="5400" dirty="0">
                <a:solidFill>
                  <a:srgbClr val="00B050"/>
                </a:solidFill>
                <a:latin typeface="+mn-lt"/>
              </a:rPr>
              <a:t>rime </a:t>
            </a:r>
            <a:r>
              <a:rPr lang="en-US" altLang="en-US" sz="5400" b="1" dirty="0">
                <a:solidFill>
                  <a:srgbClr val="00B050"/>
                </a:solidFill>
                <a:latin typeface="+mn-lt"/>
              </a:rPr>
              <a:t>S</a:t>
            </a:r>
            <a:r>
              <a:rPr lang="en-US" altLang="en-US" sz="5400" dirty="0">
                <a:solidFill>
                  <a:srgbClr val="00B050"/>
                </a:solidFill>
                <a:latin typeface="+mn-lt"/>
              </a:rPr>
              <a:t>cene </a:t>
            </a:r>
            <a:r>
              <a:rPr lang="en-US" altLang="en-US" sz="5400" b="1" dirty="0">
                <a:solidFill>
                  <a:srgbClr val="00B050"/>
                </a:solidFill>
                <a:latin typeface="+mn-lt"/>
              </a:rPr>
              <a:t>I</a:t>
            </a:r>
            <a:r>
              <a:rPr lang="en-US" altLang="en-US" sz="5400" dirty="0">
                <a:solidFill>
                  <a:srgbClr val="00B050"/>
                </a:solidFill>
                <a:latin typeface="+mn-lt"/>
              </a:rPr>
              <a:t>nvestigation</a:t>
            </a:r>
          </a:p>
        </p:txBody>
      </p:sp>
      <p:sp>
        <p:nvSpPr>
          <p:cNvPr id="7" name="Rectangle 58">
            <a:extLst>
              <a:ext uri="{FF2B5EF4-FFF2-40B4-BE49-F238E27FC236}">
                <a16:creationId xmlns:a16="http://schemas.microsoft.com/office/drawing/2014/main" id="{BAFB21E4-77E3-40D1-8398-6E8604F012B6}"/>
              </a:ext>
            </a:extLst>
          </p:cNvPr>
          <p:cNvSpPr>
            <a:spLocks noChangeArrowheads="1"/>
          </p:cNvSpPr>
          <p:nvPr/>
        </p:nvSpPr>
        <p:spPr bwMode="auto">
          <a:xfrm>
            <a:off x="5037138" y="1233768"/>
            <a:ext cx="70024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4800" b="1" dirty="0">
                <a:solidFill>
                  <a:srgbClr val="FFC000"/>
                </a:solidFill>
                <a:latin typeface="+mn-lt"/>
              </a:rPr>
              <a:t>ARE THESE RATIONAL?</a:t>
            </a:r>
            <a:endParaRPr lang="en-US" altLang="en-US" sz="4800" dirty="0">
              <a:solidFill>
                <a:srgbClr val="FFC000"/>
              </a:solidFill>
              <a:latin typeface="+mn-lt"/>
            </a:endParaRPr>
          </a:p>
        </p:txBody>
      </p:sp>
      <p:graphicFrame>
        <p:nvGraphicFramePr>
          <p:cNvPr id="8" name="Object 7">
            <a:extLst>
              <a:ext uri="{FF2B5EF4-FFF2-40B4-BE49-F238E27FC236}">
                <a16:creationId xmlns:a16="http://schemas.microsoft.com/office/drawing/2014/main" id="{2E8BBB99-B29B-4EC8-AB17-4C18EE79E268}"/>
              </a:ext>
            </a:extLst>
          </p:cNvPr>
          <p:cNvGraphicFramePr>
            <a:graphicFrameLocks noChangeAspect="1"/>
          </p:cNvGraphicFramePr>
          <p:nvPr>
            <p:extLst>
              <p:ext uri="{D42A27DB-BD31-4B8C-83A1-F6EECF244321}">
                <p14:modId xmlns:p14="http://schemas.microsoft.com/office/powerpoint/2010/main" val="478012906"/>
              </p:ext>
            </p:extLst>
          </p:nvPr>
        </p:nvGraphicFramePr>
        <p:xfrm>
          <a:off x="4383107" y="3886200"/>
          <a:ext cx="4303693" cy="2639160"/>
        </p:xfrm>
        <a:graphic>
          <a:graphicData uri="http://schemas.openxmlformats.org/presentationml/2006/ole">
            <mc:AlternateContent xmlns:mc="http://schemas.openxmlformats.org/markup-compatibility/2006">
              <mc:Choice xmlns:v="urn:schemas-microsoft-com:vml" Requires="v">
                <p:oleObj r:id="rId5" imgW="4990320" imgH="3060000" progId="">
                  <p:embed/>
                </p:oleObj>
              </mc:Choice>
              <mc:Fallback>
                <p:oleObj r:id="rId5" imgW="4990320" imgH="3060000" progId="">
                  <p:embed/>
                  <p:pic>
                    <p:nvPicPr>
                      <p:cNvPr id="8" name="Object 7">
                        <a:extLst>
                          <a:ext uri="{FF2B5EF4-FFF2-40B4-BE49-F238E27FC236}">
                            <a16:creationId xmlns:a16="http://schemas.microsoft.com/office/drawing/2014/main" id="{9540EA4F-2EBE-4445-A7BC-57C8F5B7C29C}"/>
                          </a:ext>
                        </a:extLst>
                      </p:cNvPr>
                      <p:cNvPicPr/>
                      <p:nvPr/>
                    </p:nvPicPr>
                    <p:blipFill>
                      <a:blip r:embed="rId6"/>
                      <a:stretch>
                        <a:fillRect/>
                      </a:stretch>
                    </p:blipFill>
                    <p:spPr>
                      <a:xfrm>
                        <a:off x="4383107" y="3886200"/>
                        <a:ext cx="4303693" cy="263916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3E74232-3DC2-4AB5-95A5-DAB17587AFF3}"/>
              </a:ext>
            </a:extLst>
          </p:cNvPr>
          <p:cNvGraphicFramePr>
            <a:graphicFrameLocks noChangeAspect="1"/>
          </p:cNvGraphicFramePr>
          <p:nvPr>
            <p:extLst>
              <p:ext uri="{D42A27DB-BD31-4B8C-83A1-F6EECF244321}">
                <p14:modId xmlns:p14="http://schemas.microsoft.com/office/powerpoint/2010/main" val="596187989"/>
              </p:ext>
            </p:extLst>
          </p:nvPr>
        </p:nvGraphicFramePr>
        <p:xfrm>
          <a:off x="176748" y="4427032"/>
          <a:ext cx="4066660" cy="2126168"/>
        </p:xfrm>
        <a:graphic>
          <a:graphicData uri="http://schemas.openxmlformats.org/presentationml/2006/ole">
            <mc:AlternateContent xmlns:mc="http://schemas.openxmlformats.org/markup-compatibility/2006">
              <mc:Choice xmlns:v="urn:schemas-microsoft-com:vml" Requires="v">
                <p:oleObj r:id="rId7" imgW="5320440" imgH="2780640" progId="">
                  <p:embed/>
                </p:oleObj>
              </mc:Choice>
              <mc:Fallback>
                <p:oleObj r:id="rId7" imgW="5320440" imgH="2780640" progId="">
                  <p:embed/>
                  <p:pic>
                    <p:nvPicPr>
                      <p:cNvPr id="10" name="Object 9">
                        <a:extLst>
                          <a:ext uri="{FF2B5EF4-FFF2-40B4-BE49-F238E27FC236}">
                            <a16:creationId xmlns:a16="http://schemas.microsoft.com/office/drawing/2014/main" id="{6FD8AB0B-82EF-428F-826B-4BDC6F001D97}"/>
                          </a:ext>
                        </a:extLst>
                      </p:cNvPr>
                      <p:cNvPicPr/>
                      <p:nvPr/>
                    </p:nvPicPr>
                    <p:blipFill>
                      <a:blip r:embed="rId8"/>
                      <a:stretch>
                        <a:fillRect/>
                      </a:stretch>
                    </p:blipFill>
                    <p:spPr>
                      <a:xfrm>
                        <a:off x="176748" y="4427032"/>
                        <a:ext cx="4066660" cy="2126168"/>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F63051BF-3FC7-4AB8-9830-BB51B0112344}"/>
              </a:ext>
            </a:extLst>
          </p:cNvPr>
          <p:cNvGraphicFramePr>
            <a:graphicFrameLocks noChangeAspect="1"/>
          </p:cNvGraphicFramePr>
          <p:nvPr>
            <p:extLst>
              <p:ext uri="{D42A27DB-BD31-4B8C-83A1-F6EECF244321}">
                <p14:modId xmlns:p14="http://schemas.microsoft.com/office/powerpoint/2010/main" val="2317203602"/>
              </p:ext>
            </p:extLst>
          </p:nvPr>
        </p:nvGraphicFramePr>
        <p:xfrm>
          <a:off x="8826500" y="2674432"/>
          <a:ext cx="3213100" cy="3860800"/>
        </p:xfrm>
        <a:graphic>
          <a:graphicData uri="http://schemas.openxmlformats.org/presentationml/2006/ole">
            <mc:AlternateContent xmlns:mc="http://schemas.openxmlformats.org/markup-compatibility/2006">
              <mc:Choice xmlns:v="urn:schemas-microsoft-com:vml" Requires="v">
                <p:oleObj r:id="rId9" imgW="3212640" imgH="3860280" progId="">
                  <p:embed/>
                </p:oleObj>
              </mc:Choice>
              <mc:Fallback>
                <p:oleObj r:id="rId9" imgW="3212640" imgH="3860280" progId="">
                  <p:embed/>
                  <p:pic>
                    <p:nvPicPr>
                      <p:cNvPr id="11" name="Object 10">
                        <a:extLst>
                          <a:ext uri="{FF2B5EF4-FFF2-40B4-BE49-F238E27FC236}">
                            <a16:creationId xmlns:a16="http://schemas.microsoft.com/office/drawing/2014/main" id="{B892843B-36AF-484F-931F-294F9BDEC64C}"/>
                          </a:ext>
                        </a:extLst>
                      </p:cNvPr>
                      <p:cNvPicPr/>
                      <p:nvPr/>
                    </p:nvPicPr>
                    <p:blipFill>
                      <a:blip r:embed="rId10"/>
                      <a:stretch>
                        <a:fillRect/>
                      </a:stretch>
                    </p:blipFill>
                    <p:spPr>
                      <a:xfrm>
                        <a:off x="8826500" y="2674432"/>
                        <a:ext cx="3213100" cy="386080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D0C8693A-E0CE-4B3E-B23A-285CB76E593B}"/>
              </a:ext>
            </a:extLst>
          </p:cNvPr>
          <p:cNvSpPr/>
          <p:nvPr/>
        </p:nvSpPr>
        <p:spPr>
          <a:xfrm>
            <a:off x="176748" y="2133600"/>
            <a:ext cx="8487867" cy="1815882"/>
          </a:xfrm>
          <a:prstGeom prst="rect">
            <a:avLst/>
          </a:prstGeom>
        </p:spPr>
        <p:txBody>
          <a:bodyPr wrap="square">
            <a:spAutoFit/>
          </a:bodyPr>
          <a:lstStyle/>
          <a:p>
            <a:r>
              <a:rPr lang="en-US" sz="2800" b="1" dirty="0">
                <a:solidFill>
                  <a:srgbClr val="00B050"/>
                </a:solidFill>
                <a:latin typeface="+mn-lt"/>
              </a:rPr>
              <a:t>Ayn Rand: </a:t>
            </a:r>
            <a:r>
              <a:rPr lang="en-US" sz="2800" dirty="0">
                <a:solidFill>
                  <a:srgbClr val="000000"/>
                </a:solidFill>
                <a:latin typeface="+mn-lt"/>
              </a:rPr>
              <a:t>“The best way to study philosophy is to approach it as one approaches a detective story: follow every trail, clue and implication, in order to discover who is a </a:t>
            </a:r>
            <a:r>
              <a:rPr lang="en-US" sz="2800" dirty="0">
                <a:solidFill>
                  <a:srgbClr val="FF0000"/>
                </a:solidFill>
                <a:latin typeface="+mn-lt"/>
              </a:rPr>
              <a:t>murderer</a:t>
            </a:r>
            <a:r>
              <a:rPr lang="en-US" sz="2800" dirty="0">
                <a:solidFill>
                  <a:srgbClr val="000000"/>
                </a:solidFill>
                <a:latin typeface="+mn-lt"/>
              </a:rPr>
              <a:t> and who is a </a:t>
            </a:r>
            <a:r>
              <a:rPr lang="en-US" sz="2800" dirty="0">
                <a:solidFill>
                  <a:srgbClr val="00B050"/>
                </a:solidFill>
                <a:latin typeface="+mn-lt"/>
              </a:rPr>
              <a:t>hero</a:t>
            </a:r>
            <a:r>
              <a:rPr lang="en-US" sz="2800" dirty="0">
                <a:solidFill>
                  <a:srgbClr val="000000"/>
                </a:solidFill>
                <a:latin typeface="+mn-lt"/>
              </a:rPr>
              <a:t>.”</a:t>
            </a:r>
            <a:endParaRPr lang="en-US" sz="2800" dirty="0">
              <a:latin typeface="+mn-lt"/>
            </a:endParaRPr>
          </a:p>
        </p:txBody>
      </p:sp>
    </p:spTree>
    <p:extLst>
      <p:ext uri="{BB962C8B-B14F-4D97-AF65-F5344CB8AC3E}">
        <p14:creationId xmlns:p14="http://schemas.microsoft.com/office/powerpoint/2010/main" val="307289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6</a:t>
            </a:fld>
            <a:endParaRPr lang="en-US" dirty="0"/>
          </a:p>
        </p:txBody>
      </p:sp>
      <p:sp>
        <p:nvSpPr>
          <p:cNvPr id="5" name="Text Box 55">
            <a:extLst>
              <a:ext uri="{FF2B5EF4-FFF2-40B4-BE49-F238E27FC236}">
                <a16:creationId xmlns:a16="http://schemas.microsoft.com/office/drawing/2014/main" id="{3197894B-FAA0-4565-A45C-2FE46AB655A4}"/>
              </a:ext>
            </a:extLst>
          </p:cNvPr>
          <p:cNvSpPr txBox="1">
            <a:spLocks noChangeArrowheads="1"/>
          </p:cNvSpPr>
          <p:nvPr/>
        </p:nvSpPr>
        <p:spPr bwMode="auto">
          <a:xfrm>
            <a:off x="0" y="0"/>
            <a:ext cx="12192000" cy="646331"/>
          </a:xfrm>
          <a:prstGeom prst="rect">
            <a:avLst/>
          </a:prstGeom>
          <a:noFill/>
          <a:ln w="9525">
            <a:noFill/>
            <a:miter lim="800000"/>
            <a:headEnd/>
            <a:tailEnd/>
          </a:ln>
        </p:spPr>
        <p:txBody>
          <a:bodyPr wrap="square">
            <a:spAutoFit/>
          </a:bodyPr>
          <a:lstStyle/>
          <a:p>
            <a:pPr algn="ctr" eaLnBrk="1" hangingPunct="1">
              <a:defRPr/>
            </a:pPr>
            <a:r>
              <a:rPr lang="en-US" sz="3600" dirty="0">
                <a:solidFill>
                  <a:srgbClr val="FFFF00"/>
                </a:solidFill>
                <a:latin typeface="+mn-lt"/>
                <a:cs typeface="+mn-cs"/>
              </a:rPr>
              <a:t>Primacy of Reason or Faith</a:t>
            </a:r>
          </a:p>
        </p:txBody>
      </p:sp>
      <p:grpSp>
        <p:nvGrpSpPr>
          <p:cNvPr id="9" name="Group 14">
            <a:extLst>
              <a:ext uri="{FF2B5EF4-FFF2-40B4-BE49-F238E27FC236}">
                <a16:creationId xmlns:a16="http://schemas.microsoft.com/office/drawing/2014/main" id="{B89CD275-F9D6-4D96-9668-7475159A1B27}"/>
              </a:ext>
            </a:extLst>
          </p:cNvPr>
          <p:cNvGrpSpPr>
            <a:grpSpLocks/>
          </p:cNvGrpSpPr>
          <p:nvPr/>
        </p:nvGrpSpPr>
        <p:grpSpPr bwMode="auto">
          <a:xfrm>
            <a:off x="76200" y="4696006"/>
            <a:ext cx="1362680" cy="1683739"/>
            <a:chOff x="160699" y="4417886"/>
            <a:chExt cx="1362349" cy="1683226"/>
          </a:xfrm>
        </p:grpSpPr>
        <p:sp>
          <p:nvSpPr>
            <p:cNvPr id="12" name="Oval 57">
              <a:extLst>
                <a:ext uri="{FF2B5EF4-FFF2-40B4-BE49-F238E27FC236}">
                  <a16:creationId xmlns:a16="http://schemas.microsoft.com/office/drawing/2014/main" id="{95300172-FB67-4CE6-92A1-6939A12B1755}"/>
                </a:ext>
              </a:extLst>
            </p:cNvPr>
            <p:cNvSpPr>
              <a:spLocks noChangeArrowheads="1"/>
            </p:cNvSpPr>
            <p:nvPr/>
          </p:nvSpPr>
          <p:spPr bwMode="auto">
            <a:xfrm>
              <a:off x="323472" y="4417886"/>
              <a:ext cx="1016088" cy="982183"/>
            </a:xfrm>
            <a:prstGeom prst="ellipse">
              <a:avLst/>
            </a:prstGeom>
            <a:solidFill>
              <a:schemeClr val="bg1"/>
            </a:solidFill>
            <a:ln w="38100">
              <a:solidFill>
                <a:srgbClr val="00FF00"/>
              </a:solidFill>
              <a:round/>
              <a:headEnd/>
              <a:tailEnd/>
            </a:ln>
          </p:spPr>
          <p:txBody>
            <a:bodyPr wrap="none" anchor="ctr"/>
            <a:lstStyle/>
            <a:p>
              <a:pPr eaLnBrk="1" hangingPunct="1">
                <a:defRPr/>
              </a:pPr>
              <a:endParaRPr lang="en-US">
                <a:solidFill>
                  <a:schemeClr val="bg1"/>
                </a:solidFill>
                <a:latin typeface="+mn-lt"/>
                <a:cs typeface="Arial" charset="0"/>
              </a:endParaRPr>
            </a:p>
          </p:txBody>
        </p:sp>
        <p:grpSp>
          <p:nvGrpSpPr>
            <p:cNvPr id="13" name="Group 133">
              <a:extLst>
                <a:ext uri="{FF2B5EF4-FFF2-40B4-BE49-F238E27FC236}">
                  <a16:creationId xmlns:a16="http://schemas.microsoft.com/office/drawing/2014/main" id="{F8338EB9-3F51-4C18-AC2E-12A6A81D856F}"/>
                </a:ext>
              </a:extLst>
            </p:cNvPr>
            <p:cNvGrpSpPr>
              <a:grpSpLocks/>
            </p:cNvGrpSpPr>
            <p:nvPr/>
          </p:nvGrpSpPr>
          <p:grpSpPr bwMode="auto">
            <a:xfrm>
              <a:off x="419463" y="4570060"/>
              <a:ext cx="833776" cy="693526"/>
              <a:chOff x="419467" y="4579268"/>
              <a:chExt cx="832937" cy="693526"/>
            </a:xfrm>
          </p:grpSpPr>
          <p:cxnSp>
            <p:nvCxnSpPr>
              <p:cNvPr id="15" name="Straight Connector 14">
                <a:extLst>
                  <a:ext uri="{FF2B5EF4-FFF2-40B4-BE49-F238E27FC236}">
                    <a16:creationId xmlns:a16="http://schemas.microsoft.com/office/drawing/2014/main" id="{24D2D826-3EFE-4E34-AE1F-C09B2B22CA37}"/>
                  </a:ext>
                </a:extLst>
              </p:cNvPr>
              <p:cNvCxnSpPr/>
              <p:nvPr/>
            </p:nvCxnSpPr>
            <p:spPr>
              <a:xfrm>
                <a:off x="419467" y="4923650"/>
                <a:ext cx="7594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41F47EB-E763-4DDF-98B0-E1F57C49B54C}"/>
                  </a:ext>
                </a:extLst>
              </p:cNvPr>
              <p:cNvSpPr txBox="1"/>
              <p:nvPr/>
            </p:nvSpPr>
            <p:spPr>
              <a:xfrm>
                <a:off x="464401" y="4579268"/>
                <a:ext cx="788003" cy="693526"/>
              </a:xfrm>
              <a:prstGeom prst="rect">
                <a:avLst/>
              </a:prstGeom>
              <a:noFill/>
            </p:spPr>
            <p:txBody>
              <a:bodyPr wrap="none">
                <a:spAutoFit/>
              </a:bodyPr>
              <a:lstStyle/>
              <a:p>
                <a:pPr algn="ctr" eaLnBrk="1" hangingPunct="1">
                  <a:defRPr/>
                </a:pPr>
                <a:r>
                  <a:rPr lang="en-US" sz="1600" dirty="0">
                    <a:latin typeface="+mn-lt"/>
                    <a:cs typeface="Arial" charset="0"/>
                  </a:rPr>
                  <a:t>Reason</a:t>
                </a:r>
              </a:p>
              <a:p>
                <a:pPr algn="ctr" eaLnBrk="1" hangingPunct="1">
                  <a:defRPr/>
                </a:pPr>
                <a:endParaRPr lang="en-US" sz="700" dirty="0">
                  <a:latin typeface="+mn-lt"/>
                  <a:cs typeface="Arial" charset="0"/>
                </a:endParaRPr>
              </a:p>
              <a:p>
                <a:pPr algn="ctr" eaLnBrk="1" hangingPunct="1">
                  <a:defRPr/>
                </a:pPr>
                <a:r>
                  <a:rPr lang="en-US" sz="1600" dirty="0">
                    <a:latin typeface="+mn-lt"/>
                    <a:cs typeface="Arial" charset="0"/>
                  </a:rPr>
                  <a:t>Faith</a:t>
                </a:r>
              </a:p>
            </p:txBody>
          </p:sp>
        </p:grpSp>
        <p:sp>
          <p:nvSpPr>
            <p:cNvPr id="14" name="TextBox 38">
              <a:extLst>
                <a:ext uri="{FF2B5EF4-FFF2-40B4-BE49-F238E27FC236}">
                  <a16:creationId xmlns:a16="http://schemas.microsoft.com/office/drawing/2014/main" id="{AC12B994-F917-4ADC-A5B2-62A309EDA001}"/>
                </a:ext>
              </a:extLst>
            </p:cNvPr>
            <p:cNvSpPr txBox="1">
              <a:spLocks noChangeArrowheads="1"/>
            </p:cNvSpPr>
            <p:nvPr/>
          </p:nvSpPr>
          <p:spPr bwMode="auto">
            <a:xfrm>
              <a:off x="160699" y="5578051"/>
              <a:ext cx="1362349" cy="523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400" b="1" dirty="0">
                  <a:solidFill>
                    <a:srgbClr val="00FF00"/>
                  </a:solidFill>
                  <a:latin typeface="+mn-lt"/>
                </a:rPr>
                <a:t>EPISTEMOLOGY</a:t>
              </a:r>
            </a:p>
            <a:p>
              <a:pPr algn="ctr" eaLnBrk="1" hangingPunct="1">
                <a:spcBef>
                  <a:spcPct val="0"/>
                </a:spcBef>
                <a:buFontTx/>
                <a:buNone/>
              </a:pPr>
              <a:r>
                <a:rPr lang="en-US" altLang="en-US" sz="1400" b="1" dirty="0">
                  <a:solidFill>
                    <a:srgbClr val="00FF00"/>
                  </a:solidFill>
                  <a:latin typeface="+mn-lt"/>
                </a:rPr>
                <a:t>A Rational Faith</a:t>
              </a:r>
            </a:p>
          </p:txBody>
        </p:sp>
      </p:grpSp>
      <p:sp>
        <p:nvSpPr>
          <p:cNvPr id="17" name="Rectangle 1">
            <a:extLst>
              <a:ext uri="{FF2B5EF4-FFF2-40B4-BE49-F238E27FC236}">
                <a16:creationId xmlns:a16="http://schemas.microsoft.com/office/drawing/2014/main" id="{EE3070F6-A94A-4AED-85DD-CF7BE5B46505}"/>
              </a:ext>
            </a:extLst>
          </p:cNvPr>
          <p:cNvSpPr>
            <a:spLocks noChangeArrowheads="1"/>
          </p:cNvSpPr>
          <p:nvPr/>
        </p:nvSpPr>
        <p:spPr bwMode="auto">
          <a:xfrm>
            <a:off x="1530227" y="5410200"/>
            <a:ext cx="1042657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700" b="1" dirty="0">
                <a:solidFill>
                  <a:srgbClr val="00FF00"/>
                </a:solidFill>
                <a:latin typeface="+mn-lt"/>
              </a:rPr>
              <a:t>Joseph Fielding </a:t>
            </a:r>
            <a:r>
              <a:rPr lang="en-US" altLang="en-US" sz="1700" b="1" dirty="0" err="1">
                <a:solidFill>
                  <a:srgbClr val="00FF00"/>
                </a:solidFill>
                <a:latin typeface="+mn-lt"/>
              </a:rPr>
              <a:t>McConkie</a:t>
            </a:r>
            <a:r>
              <a:rPr lang="en-US" altLang="en-US" sz="1700" b="1" dirty="0">
                <a:solidFill>
                  <a:srgbClr val="00FF00"/>
                </a:solidFill>
                <a:latin typeface="+mn-lt"/>
              </a:rPr>
              <a:t>: </a:t>
            </a:r>
            <a:r>
              <a:rPr lang="en-US" altLang="en-US" sz="1700" dirty="0">
                <a:solidFill>
                  <a:schemeClr val="bg1"/>
                </a:solidFill>
                <a:latin typeface="+mn-lt"/>
              </a:rPr>
              <a:t>“Let us consider why the ‘one true church’ doctrine is so offensive to some. If we start with the premise, as the </a:t>
            </a:r>
            <a:r>
              <a:rPr lang="en-US" altLang="en-US" sz="1700" dirty="0">
                <a:solidFill>
                  <a:srgbClr val="FF0000"/>
                </a:solidFill>
                <a:latin typeface="+mn-lt"/>
              </a:rPr>
              <a:t>traditional Christian </a:t>
            </a:r>
            <a:r>
              <a:rPr lang="en-US" altLang="en-US" sz="1700" dirty="0">
                <a:solidFill>
                  <a:schemeClr val="bg1"/>
                </a:solidFill>
                <a:latin typeface="+mn-lt"/>
              </a:rPr>
              <a:t>world does, that God is </a:t>
            </a:r>
            <a:r>
              <a:rPr lang="en-US" altLang="en-US" sz="1700" dirty="0">
                <a:solidFill>
                  <a:srgbClr val="FF0000"/>
                </a:solidFill>
                <a:latin typeface="+mn-lt"/>
              </a:rPr>
              <a:t>incomprehensible</a:t>
            </a:r>
            <a:r>
              <a:rPr lang="en-US" altLang="en-US" sz="1700" dirty="0">
                <a:solidFill>
                  <a:schemeClr val="bg1"/>
                </a:solidFill>
                <a:latin typeface="+mn-lt"/>
              </a:rPr>
              <a:t> — that </a:t>
            </a:r>
            <a:r>
              <a:rPr lang="en-US" altLang="en-US" sz="1700" dirty="0">
                <a:solidFill>
                  <a:srgbClr val="FF0000"/>
                </a:solidFill>
                <a:latin typeface="+mn-lt"/>
              </a:rPr>
              <a:t>no one can know anything </a:t>
            </a:r>
            <a:r>
              <a:rPr lang="en-US" altLang="en-US" sz="1700" dirty="0">
                <a:solidFill>
                  <a:schemeClr val="bg1"/>
                </a:solidFill>
                <a:latin typeface="+mn-lt"/>
              </a:rPr>
              <a:t>about him with certainty — then you can be tolerant with all manner of views about God irrespective of how </a:t>
            </a:r>
            <a:r>
              <a:rPr lang="en-US" altLang="en-US" sz="1700" dirty="0">
                <a:solidFill>
                  <a:srgbClr val="FF0000"/>
                </a:solidFill>
                <a:latin typeface="+mn-lt"/>
              </a:rPr>
              <a:t>ridiculous</a:t>
            </a:r>
            <a:r>
              <a:rPr lang="en-US" altLang="en-US" sz="1700" dirty="0">
                <a:solidFill>
                  <a:schemeClr val="bg1"/>
                </a:solidFill>
                <a:latin typeface="+mn-lt"/>
              </a:rPr>
              <a:t> they may be. The only view that you could not tolerate would be one of certainty.”  </a:t>
            </a:r>
          </a:p>
          <a:p>
            <a:pPr>
              <a:spcBef>
                <a:spcPct val="0"/>
              </a:spcBef>
              <a:buFontTx/>
              <a:buNone/>
            </a:pPr>
            <a:r>
              <a:rPr lang="en-US" altLang="en-US" sz="1400" dirty="0">
                <a:solidFill>
                  <a:schemeClr val="bg1"/>
                </a:solidFill>
                <a:latin typeface="+mn-lt"/>
              </a:rPr>
              <a:t>("The First Vision and Religious Tolerance“ Nov 5, 2005)</a:t>
            </a:r>
          </a:p>
        </p:txBody>
      </p:sp>
      <p:grpSp>
        <p:nvGrpSpPr>
          <p:cNvPr id="18" name="Group 43">
            <a:extLst>
              <a:ext uri="{FF2B5EF4-FFF2-40B4-BE49-F238E27FC236}">
                <a16:creationId xmlns:a16="http://schemas.microsoft.com/office/drawing/2014/main" id="{9ED74581-2E80-4109-9F05-07A154DD492C}"/>
              </a:ext>
            </a:extLst>
          </p:cNvPr>
          <p:cNvGrpSpPr>
            <a:grpSpLocks/>
          </p:cNvGrpSpPr>
          <p:nvPr/>
        </p:nvGrpSpPr>
        <p:grpSpPr bwMode="auto">
          <a:xfrm>
            <a:off x="304800" y="533400"/>
            <a:ext cx="1038225" cy="990600"/>
            <a:chOff x="1774655" y="1038225"/>
            <a:chExt cx="1038888" cy="990590"/>
          </a:xfrm>
        </p:grpSpPr>
        <p:sp>
          <p:nvSpPr>
            <p:cNvPr id="19" name="Oval 53">
              <a:extLst>
                <a:ext uri="{FF2B5EF4-FFF2-40B4-BE49-F238E27FC236}">
                  <a16:creationId xmlns:a16="http://schemas.microsoft.com/office/drawing/2014/main" id="{093C1A40-2DA4-4AF1-AEA4-0E352D45300F}"/>
                </a:ext>
              </a:extLst>
            </p:cNvPr>
            <p:cNvSpPr>
              <a:spLocks noChangeArrowheads="1"/>
            </p:cNvSpPr>
            <p:nvPr/>
          </p:nvSpPr>
          <p:spPr bwMode="auto">
            <a:xfrm>
              <a:off x="1774655" y="1038225"/>
              <a:ext cx="1038888" cy="990590"/>
            </a:xfrm>
            <a:prstGeom prst="ellipse">
              <a:avLst/>
            </a:prstGeom>
            <a:solidFill>
              <a:schemeClr val="bg1"/>
            </a:solidFill>
            <a:ln w="2857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solidFill>
                  <a:schemeClr val="bg1"/>
                </a:solidFill>
              </a:endParaRPr>
            </a:p>
          </p:txBody>
        </p:sp>
        <p:grpSp>
          <p:nvGrpSpPr>
            <p:cNvPr id="20" name="Group 160">
              <a:extLst>
                <a:ext uri="{FF2B5EF4-FFF2-40B4-BE49-F238E27FC236}">
                  <a16:creationId xmlns:a16="http://schemas.microsoft.com/office/drawing/2014/main" id="{11AFD317-B5F3-488B-ABDB-C73F286184B3}"/>
                </a:ext>
              </a:extLst>
            </p:cNvPr>
            <p:cNvGrpSpPr>
              <a:grpSpLocks/>
            </p:cNvGrpSpPr>
            <p:nvPr/>
          </p:nvGrpSpPr>
          <p:grpSpPr bwMode="auto">
            <a:xfrm>
              <a:off x="1885950" y="1187450"/>
              <a:ext cx="790575" cy="693738"/>
              <a:chOff x="412546" y="4580328"/>
              <a:chExt cx="790217" cy="692497"/>
            </a:xfrm>
          </p:grpSpPr>
          <p:cxnSp>
            <p:nvCxnSpPr>
              <p:cNvPr id="21" name="Straight Connector 20">
                <a:extLst>
                  <a:ext uri="{FF2B5EF4-FFF2-40B4-BE49-F238E27FC236}">
                    <a16:creationId xmlns:a16="http://schemas.microsoft.com/office/drawing/2014/main" id="{4FFC9F74-8FF2-4065-94B0-CB6B7A895667}"/>
                  </a:ext>
                </a:extLst>
              </p:cNvPr>
              <p:cNvCxnSpPr/>
              <p:nvPr/>
            </p:nvCxnSpPr>
            <p:spPr>
              <a:xfrm>
                <a:off x="418798" y="4924193"/>
                <a:ext cx="7621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162">
                <a:extLst>
                  <a:ext uri="{FF2B5EF4-FFF2-40B4-BE49-F238E27FC236}">
                    <a16:creationId xmlns:a16="http://schemas.microsoft.com/office/drawing/2014/main" id="{CE43F19B-7E37-4DEA-B2AC-F689A4D20244}"/>
                  </a:ext>
                </a:extLst>
              </p:cNvPr>
              <p:cNvSpPr txBox="1">
                <a:spLocks noChangeArrowheads="1"/>
              </p:cNvSpPr>
              <p:nvPr/>
            </p:nvSpPr>
            <p:spPr bwMode="auto">
              <a:xfrm>
                <a:off x="412546" y="4580328"/>
                <a:ext cx="790217"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dirty="0"/>
                  <a:t>Faith</a:t>
                </a:r>
              </a:p>
              <a:p>
                <a:pPr algn="ctr" eaLnBrk="1" hangingPunct="1">
                  <a:spcBef>
                    <a:spcPct val="0"/>
                  </a:spcBef>
                  <a:buFontTx/>
                  <a:buNone/>
                </a:pPr>
                <a:endParaRPr lang="en-US" altLang="en-US" sz="700" dirty="0"/>
              </a:p>
              <a:p>
                <a:pPr algn="ctr" eaLnBrk="1" hangingPunct="1">
                  <a:spcBef>
                    <a:spcPct val="0"/>
                  </a:spcBef>
                  <a:buFontTx/>
                  <a:buNone/>
                </a:pPr>
                <a:r>
                  <a:rPr lang="en-US" altLang="en-US" sz="1600" dirty="0"/>
                  <a:t>Reason</a:t>
                </a:r>
              </a:p>
            </p:txBody>
          </p:sp>
        </p:grpSp>
      </p:grpSp>
      <p:sp>
        <p:nvSpPr>
          <p:cNvPr id="23" name="TextBox 22">
            <a:extLst>
              <a:ext uri="{FF2B5EF4-FFF2-40B4-BE49-F238E27FC236}">
                <a16:creationId xmlns:a16="http://schemas.microsoft.com/office/drawing/2014/main" id="{51AD11AD-E2E0-4558-8F11-F064A26BED7D}"/>
              </a:ext>
            </a:extLst>
          </p:cNvPr>
          <p:cNvSpPr txBox="1"/>
          <p:nvPr/>
        </p:nvSpPr>
        <p:spPr>
          <a:xfrm>
            <a:off x="0" y="1565275"/>
            <a:ext cx="1530227" cy="523220"/>
          </a:xfrm>
          <a:prstGeom prst="rect">
            <a:avLst/>
          </a:prstGeom>
          <a:noFill/>
        </p:spPr>
        <p:txBody>
          <a:bodyPr wrap="none">
            <a:spAutoFit/>
          </a:bodyPr>
          <a:lstStyle/>
          <a:p>
            <a:pPr algn="ctr" eaLnBrk="1" hangingPunct="1">
              <a:defRPr/>
            </a:pPr>
            <a:r>
              <a:rPr lang="en-US" sz="1400" b="1" dirty="0">
                <a:solidFill>
                  <a:srgbClr val="FF0000"/>
                </a:solidFill>
                <a:latin typeface="+mn-lt"/>
                <a:cs typeface="Arial" charset="0"/>
              </a:rPr>
              <a:t>EPISTEMOLOGY</a:t>
            </a:r>
          </a:p>
          <a:p>
            <a:pPr algn="ctr" eaLnBrk="1" hangingPunct="1">
              <a:defRPr/>
            </a:pPr>
            <a:r>
              <a:rPr lang="en-US" sz="1400" b="1" dirty="0">
                <a:solidFill>
                  <a:srgbClr val="FF0000"/>
                </a:solidFill>
                <a:latin typeface="+mn-lt"/>
                <a:cs typeface="Arial" charset="0"/>
              </a:rPr>
              <a:t>An Irrational Faith</a:t>
            </a:r>
          </a:p>
        </p:txBody>
      </p:sp>
      <p:sp>
        <p:nvSpPr>
          <p:cNvPr id="24" name="Rectangle 2">
            <a:extLst>
              <a:ext uri="{FF2B5EF4-FFF2-40B4-BE49-F238E27FC236}">
                <a16:creationId xmlns:a16="http://schemas.microsoft.com/office/drawing/2014/main" id="{678C2B24-94F7-49C2-9D2A-7E35D0763407}"/>
              </a:ext>
            </a:extLst>
          </p:cNvPr>
          <p:cNvSpPr>
            <a:spLocks noChangeArrowheads="1"/>
          </p:cNvSpPr>
          <p:nvPr/>
        </p:nvSpPr>
        <p:spPr bwMode="auto">
          <a:xfrm>
            <a:off x="1530227" y="609600"/>
            <a:ext cx="10415440"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700" b="1" dirty="0">
                <a:solidFill>
                  <a:srgbClr val="FF0000"/>
                </a:solidFill>
                <a:latin typeface="+mn-lt"/>
              </a:rPr>
              <a:t>Evangelical Essentials: </a:t>
            </a:r>
            <a:r>
              <a:rPr lang="en-US" altLang="en-US" sz="1700" dirty="0">
                <a:solidFill>
                  <a:schemeClr val="bg1"/>
                </a:solidFill>
                <a:latin typeface="+mn-lt"/>
              </a:rPr>
              <a:t>“The man of faith…ventures forth sometimes </a:t>
            </a:r>
            <a:r>
              <a:rPr lang="en-US" altLang="en-US" sz="1700" dirty="0">
                <a:solidFill>
                  <a:srgbClr val="FF0000"/>
                </a:solidFill>
                <a:latin typeface="+mn-lt"/>
              </a:rPr>
              <a:t>against all logic and reason </a:t>
            </a:r>
            <a:r>
              <a:rPr lang="en-US" altLang="en-US" sz="1700" dirty="0">
                <a:solidFill>
                  <a:schemeClr val="bg1"/>
                </a:solidFill>
                <a:latin typeface="+mn-lt"/>
              </a:rPr>
              <a:t>out of fidelity to the inward call that comes to him from God…</a:t>
            </a:r>
            <a:r>
              <a:rPr lang="en-US" altLang="en-US" sz="1700" dirty="0">
                <a:solidFill>
                  <a:srgbClr val="FF0000"/>
                </a:solidFill>
                <a:latin typeface="+mn-lt"/>
              </a:rPr>
              <a:t>Faith must believe against human thought</a:t>
            </a:r>
            <a:r>
              <a:rPr lang="en-US" altLang="en-US" sz="1700" dirty="0">
                <a:solidFill>
                  <a:schemeClr val="bg1"/>
                </a:solidFill>
                <a:latin typeface="+mn-lt"/>
              </a:rPr>
              <a:t>, feeling, and perception, since reason admits the validity only of that which can be perceived or conceived…In seeking understanding, faith must be on guard against making its cardinal doctrines </a:t>
            </a:r>
            <a:r>
              <a:rPr lang="en-US" altLang="en-US" sz="1700" dirty="0">
                <a:solidFill>
                  <a:srgbClr val="FF0000"/>
                </a:solidFill>
                <a:latin typeface="+mn-lt"/>
              </a:rPr>
              <a:t>too clear and distinct</a:t>
            </a:r>
            <a:r>
              <a:rPr lang="en-US" altLang="en-US" sz="1700" dirty="0">
                <a:solidFill>
                  <a:schemeClr val="bg1"/>
                </a:solidFill>
                <a:latin typeface="+mn-lt"/>
              </a:rPr>
              <a:t>…since this serves to undercut or deny </a:t>
            </a:r>
          </a:p>
          <a:p>
            <a:pPr>
              <a:spcBef>
                <a:spcPct val="0"/>
              </a:spcBef>
              <a:buFontTx/>
              <a:buNone/>
            </a:pPr>
            <a:r>
              <a:rPr lang="en-US" altLang="en-US" sz="1700" dirty="0">
                <a:solidFill>
                  <a:schemeClr val="bg1"/>
                </a:solidFill>
                <a:latin typeface="+mn-lt"/>
              </a:rPr>
              <a:t>the </a:t>
            </a:r>
            <a:r>
              <a:rPr lang="en-US" altLang="en-US" sz="1700" dirty="0">
                <a:solidFill>
                  <a:srgbClr val="FF0000"/>
                </a:solidFill>
                <a:latin typeface="+mn-lt"/>
              </a:rPr>
              <a:t>mystery</a:t>
            </a:r>
            <a:r>
              <a:rPr lang="en-US" altLang="en-US" sz="1700" dirty="0">
                <a:solidFill>
                  <a:schemeClr val="bg1"/>
                </a:solidFill>
                <a:latin typeface="+mn-lt"/>
              </a:rPr>
              <a:t> of revelation.” </a:t>
            </a:r>
            <a:r>
              <a:rPr lang="en-US" altLang="en-US" sz="1400" dirty="0">
                <a:solidFill>
                  <a:schemeClr val="bg1"/>
                </a:solidFill>
                <a:latin typeface="+mn-lt"/>
              </a:rPr>
              <a:t>(Essentials of Evangelical Theology, </a:t>
            </a:r>
            <a:r>
              <a:rPr lang="nl-NL" altLang="en-US" sz="1400" dirty="0">
                <a:solidFill>
                  <a:schemeClr val="bg1"/>
                </a:solidFill>
                <a:latin typeface="+mn-lt"/>
              </a:rPr>
              <a:t>Vol. 1, p. 226; Vol. 2, p. 268, 269)</a:t>
            </a:r>
            <a:endParaRPr lang="en-US" altLang="en-US" sz="1400" dirty="0">
              <a:solidFill>
                <a:schemeClr val="bg1"/>
              </a:solidFill>
              <a:latin typeface="+mn-lt"/>
            </a:endParaRPr>
          </a:p>
        </p:txBody>
      </p:sp>
      <p:grpSp>
        <p:nvGrpSpPr>
          <p:cNvPr id="25" name="Group 324">
            <a:extLst>
              <a:ext uri="{FF2B5EF4-FFF2-40B4-BE49-F238E27FC236}">
                <a16:creationId xmlns:a16="http://schemas.microsoft.com/office/drawing/2014/main" id="{53B53B0F-0CAF-424E-AEF3-9FB3A6641117}"/>
              </a:ext>
            </a:extLst>
          </p:cNvPr>
          <p:cNvGrpSpPr>
            <a:grpSpLocks/>
          </p:cNvGrpSpPr>
          <p:nvPr/>
        </p:nvGrpSpPr>
        <p:grpSpPr bwMode="auto">
          <a:xfrm>
            <a:off x="457200" y="2666999"/>
            <a:ext cx="609600" cy="581025"/>
            <a:chOff x="617613" y="1294964"/>
            <a:chExt cx="1038927" cy="990604"/>
          </a:xfrm>
        </p:grpSpPr>
        <p:sp>
          <p:nvSpPr>
            <p:cNvPr id="26" name="Oval 57">
              <a:extLst>
                <a:ext uri="{FF2B5EF4-FFF2-40B4-BE49-F238E27FC236}">
                  <a16:creationId xmlns:a16="http://schemas.microsoft.com/office/drawing/2014/main" id="{19C82B25-FAE1-4C96-BA19-A73E2495F7F6}"/>
                </a:ext>
              </a:extLst>
            </p:cNvPr>
            <p:cNvSpPr>
              <a:spLocks noChangeArrowheads="1"/>
            </p:cNvSpPr>
            <p:nvPr/>
          </p:nvSpPr>
          <p:spPr bwMode="auto">
            <a:xfrm>
              <a:off x="617613" y="1294964"/>
              <a:ext cx="1038927" cy="990604"/>
            </a:xfrm>
            <a:prstGeom prst="ellipse">
              <a:avLst/>
            </a:prstGeom>
            <a:solidFill>
              <a:schemeClr val="bg1"/>
            </a:solidFill>
            <a:ln w="19050">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solidFill>
                  <a:schemeClr val="bg1"/>
                </a:solidFill>
              </a:endParaRPr>
            </a:p>
          </p:txBody>
        </p:sp>
        <p:grpSp>
          <p:nvGrpSpPr>
            <p:cNvPr id="27" name="Group 142">
              <a:extLst>
                <a:ext uri="{FF2B5EF4-FFF2-40B4-BE49-F238E27FC236}">
                  <a16:creationId xmlns:a16="http://schemas.microsoft.com/office/drawing/2014/main" id="{2F834617-E143-4931-AEAF-BE9B2767DE83}"/>
                </a:ext>
              </a:extLst>
            </p:cNvPr>
            <p:cNvGrpSpPr>
              <a:grpSpLocks/>
            </p:cNvGrpSpPr>
            <p:nvPr/>
          </p:nvGrpSpPr>
          <p:grpSpPr bwMode="auto">
            <a:xfrm>
              <a:off x="784616" y="1447357"/>
              <a:ext cx="683280" cy="597950"/>
              <a:chOff x="784616" y="5562589"/>
              <a:chExt cx="683280" cy="597950"/>
            </a:xfrm>
          </p:grpSpPr>
          <p:pic>
            <p:nvPicPr>
              <p:cNvPr id="28" name="Picture 3">
                <a:extLst>
                  <a:ext uri="{FF2B5EF4-FFF2-40B4-BE49-F238E27FC236}">
                    <a16:creationId xmlns:a16="http://schemas.microsoft.com/office/drawing/2014/main" id="{17DD7D77-BE7E-4700-AB95-20F3AB88E9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784616" y="5595819"/>
                <a:ext cx="683280" cy="56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a:extLst>
                  <a:ext uri="{FF2B5EF4-FFF2-40B4-BE49-F238E27FC236}">
                    <a16:creationId xmlns:a16="http://schemas.microsoft.com/office/drawing/2014/main" id="{DDD2AE87-1B4C-4F49-BD48-EDE67F79EDA7}"/>
                  </a:ext>
                </a:extLst>
              </p:cNvPr>
              <p:cNvSpPr>
                <a:spLocks noChangeAspect="1"/>
              </p:cNvSpPr>
              <p:nvPr/>
            </p:nvSpPr>
            <p:spPr>
              <a:xfrm rot="21180000">
                <a:off x="1350812" y="5561764"/>
                <a:ext cx="94695" cy="140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30" name="Rectangle 29">
                <a:extLst>
                  <a:ext uri="{FF2B5EF4-FFF2-40B4-BE49-F238E27FC236}">
                    <a16:creationId xmlns:a16="http://schemas.microsoft.com/office/drawing/2014/main" id="{EEE32968-76AE-40DC-8C4A-A0DBBD9DCEE8}"/>
                  </a:ext>
                </a:extLst>
              </p:cNvPr>
              <p:cNvSpPr>
                <a:spLocks noChangeAspect="1"/>
              </p:cNvSpPr>
              <p:nvPr/>
            </p:nvSpPr>
            <p:spPr>
              <a:xfrm rot="420000">
                <a:off x="871933" y="5564470"/>
                <a:ext cx="59522" cy="86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grpSp>
      </p:grpSp>
      <p:grpSp>
        <p:nvGrpSpPr>
          <p:cNvPr id="31" name="Group 165">
            <a:extLst>
              <a:ext uri="{FF2B5EF4-FFF2-40B4-BE49-F238E27FC236}">
                <a16:creationId xmlns:a16="http://schemas.microsoft.com/office/drawing/2014/main" id="{FEBEBEAB-72B9-4E06-834D-3910CE344500}"/>
              </a:ext>
            </a:extLst>
          </p:cNvPr>
          <p:cNvGrpSpPr>
            <a:grpSpLocks noChangeAspect="1"/>
          </p:cNvGrpSpPr>
          <p:nvPr/>
        </p:nvGrpSpPr>
        <p:grpSpPr bwMode="auto">
          <a:xfrm>
            <a:off x="457200" y="3457576"/>
            <a:ext cx="604837" cy="576263"/>
            <a:chOff x="280988" y="4425950"/>
            <a:chExt cx="1039812" cy="990600"/>
          </a:xfrm>
        </p:grpSpPr>
        <p:sp>
          <p:nvSpPr>
            <p:cNvPr id="32" name="Oval 57">
              <a:extLst>
                <a:ext uri="{FF2B5EF4-FFF2-40B4-BE49-F238E27FC236}">
                  <a16:creationId xmlns:a16="http://schemas.microsoft.com/office/drawing/2014/main" id="{976035DD-6C21-4563-ACDD-1425FB7C8660}"/>
                </a:ext>
              </a:extLst>
            </p:cNvPr>
            <p:cNvSpPr>
              <a:spLocks noChangeArrowheads="1"/>
            </p:cNvSpPr>
            <p:nvPr/>
          </p:nvSpPr>
          <p:spPr bwMode="auto">
            <a:xfrm>
              <a:off x="280988" y="4425950"/>
              <a:ext cx="1039812" cy="990600"/>
            </a:xfrm>
            <a:prstGeom prst="ellipse">
              <a:avLst/>
            </a:prstGeom>
            <a:solidFill>
              <a:schemeClr val="bg1"/>
            </a:solidFill>
            <a:ln w="19050">
              <a:solidFill>
                <a:srgbClr val="00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solidFill>
                  <a:schemeClr val="bg1"/>
                </a:solidFill>
              </a:endParaRPr>
            </a:p>
          </p:txBody>
        </p:sp>
        <p:pic>
          <p:nvPicPr>
            <p:cNvPr id="33" name="Picture 4">
              <a:extLst>
                <a:ext uri="{FF2B5EF4-FFF2-40B4-BE49-F238E27FC236}">
                  <a16:creationId xmlns:a16="http://schemas.microsoft.com/office/drawing/2014/main" id="{0DB3BFC4-4FC5-4AE0-BCCF-C772A99028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8" y="4634542"/>
              <a:ext cx="658812" cy="57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Rectangle 33">
            <a:extLst>
              <a:ext uri="{FF2B5EF4-FFF2-40B4-BE49-F238E27FC236}">
                <a16:creationId xmlns:a16="http://schemas.microsoft.com/office/drawing/2014/main" id="{8880BECC-E1BE-4941-ACED-AE3561A692E4}"/>
              </a:ext>
            </a:extLst>
          </p:cNvPr>
          <p:cNvSpPr/>
          <p:nvPr/>
        </p:nvSpPr>
        <p:spPr>
          <a:xfrm>
            <a:off x="1530227" y="2047141"/>
            <a:ext cx="8299574" cy="2185214"/>
          </a:xfrm>
          <a:prstGeom prst="rect">
            <a:avLst/>
          </a:prstGeom>
        </p:spPr>
        <p:txBody>
          <a:bodyPr wrap="square">
            <a:spAutoFit/>
          </a:bodyPr>
          <a:lstStyle/>
          <a:p>
            <a:pPr>
              <a:defRPr/>
            </a:pPr>
            <a:r>
              <a:rPr lang="en-US" sz="1700" b="1" dirty="0">
                <a:solidFill>
                  <a:srgbClr val="FF0000"/>
                </a:solidFill>
                <a:latin typeface="+mn-lt"/>
              </a:rPr>
              <a:t>Martin Luther: </a:t>
            </a:r>
            <a:r>
              <a:rPr lang="en-US" sz="1700" dirty="0">
                <a:solidFill>
                  <a:schemeClr val="bg1"/>
                </a:solidFill>
                <a:latin typeface="+mn-lt"/>
              </a:rPr>
              <a:t>“Reason is the Devil’s greatest whore; by nature and manner of being she is a noxious whore; she is a prostitute, the Devil’s appointed whore; whore eaten by scab and leprosy who ought to be trodden under foot  and destroyed, she and her wisdom She would deserve, the wretch, to be banished to the filthiest place in the house, to the closets [i.e. toilet] … Usury, drunkenness, adultery – these crimes are self-evident, and the world knows that they are sinful; but that bride of the Devil, ‘Reason,’ stalks abroad, the fair courtesan, and wishes to be considered wise, and thinks that whatever she says comes from the Holy Ghost. She is the most dangerous harlot the Devil has…”  </a:t>
            </a:r>
            <a:r>
              <a:rPr lang="en-US" sz="1400" dirty="0">
                <a:solidFill>
                  <a:schemeClr val="bg1"/>
                </a:solidFill>
                <a:latin typeface="+mn-lt"/>
              </a:rPr>
              <a:t>(E15 142-148; E29 241) </a:t>
            </a:r>
          </a:p>
        </p:txBody>
      </p:sp>
      <p:graphicFrame>
        <p:nvGraphicFramePr>
          <p:cNvPr id="35" name="Object 34">
            <a:extLst>
              <a:ext uri="{FF2B5EF4-FFF2-40B4-BE49-F238E27FC236}">
                <a16:creationId xmlns:a16="http://schemas.microsoft.com/office/drawing/2014/main" id="{9D0F0576-06DB-4157-924E-8B477150398E}"/>
              </a:ext>
            </a:extLst>
          </p:cNvPr>
          <p:cNvGraphicFramePr>
            <a:graphicFrameLocks noChangeAspect="1"/>
          </p:cNvGraphicFramePr>
          <p:nvPr>
            <p:extLst>
              <p:ext uri="{D42A27DB-BD31-4B8C-83A1-F6EECF244321}">
                <p14:modId xmlns:p14="http://schemas.microsoft.com/office/powerpoint/2010/main" val="1053400144"/>
              </p:ext>
            </p:extLst>
          </p:nvPr>
        </p:nvGraphicFramePr>
        <p:xfrm>
          <a:off x="9958489" y="1747223"/>
          <a:ext cx="1817943" cy="2388530"/>
        </p:xfrm>
        <a:graphic>
          <a:graphicData uri="http://schemas.openxmlformats.org/presentationml/2006/ole">
            <mc:AlternateContent xmlns:mc="http://schemas.openxmlformats.org/markup-compatibility/2006">
              <mc:Choice xmlns:v="urn:schemas-microsoft-com:vml" Requires="v">
                <p:oleObj r:id="rId4" imgW="4076190" imgH="5358730" progId="">
                  <p:embed/>
                </p:oleObj>
              </mc:Choice>
              <mc:Fallback>
                <p:oleObj r:id="rId4" imgW="4076190" imgH="5358730" progId="">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8489" y="1747223"/>
                        <a:ext cx="1817943" cy="2388530"/>
                      </a:xfrm>
                      <a:prstGeom prst="rect">
                        <a:avLst/>
                      </a:prstGeom>
                      <a:noFill/>
                      <a:ln>
                        <a:noFill/>
                      </a:ln>
                    </p:spPr>
                  </p:pic>
                </p:oleObj>
              </mc:Fallback>
            </mc:AlternateContent>
          </a:graphicData>
        </a:graphic>
      </p:graphicFrame>
      <p:sp>
        <p:nvSpPr>
          <p:cNvPr id="36" name="Rectangle 5">
            <a:extLst>
              <a:ext uri="{FF2B5EF4-FFF2-40B4-BE49-F238E27FC236}">
                <a16:creationId xmlns:a16="http://schemas.microsoft.com/office/drawing/2014/main" id="{CD1AC3BD-9EC4-4700-B9E5-93F9CFAF5A43}"/>
              </a:ext>
            </a:extLst>
          </p:cNvPr>
          <p:cNvSpPr>
            <a:spLocks noChangeArrowheads="1"/>
          </p:cNvSpPr>
          <p:nvPr/>
        </p:nvSpPr>
        <p:spPr bwMode="auto">
          <a:xfrm>
            <a:off x="6553200" y="3084582"/>
            <a:ext cx="129540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700" dirty="0">
                <a:solidFill>
                  <a:srgbClr val="FFFF00"/>
                </a:solidFill>
                <a:latin typeface="+mn-lt"/>
              </a:rPr>
              <a:t>self-evident</a:t>
            </a:r>
            <a:endParaRPr lang="en-US" altLang="en-US" sz="1700" dirty="0">
              <a:latin typeface="+mn-lt"/>
            </a:endParaRPr>
          </a:p>
        </p:txBody>
      </p:sp>
      <p:sp>
        <p:nvSpPr>
          <p:cNvPr id="37" name="TextBox 1">
            <a:extLst>
              <a:ext uri="{FF2B5EF4-FFF2-40B4-BE49-F238E27FC236}">
                <a16:creationId xmlns:a16="http://schemas.microsoft.com/office/drawing/2014/main" id="{5B94B2B4-326B-4BE0-BDEF-D4D2A09F7E72}"/>
              </a:ext>
            </a:extLst>
          </p:cNvPr>
          <p:cNvSpPr txBox="1">
            <a:spLocks noChangeArrowheads="1"/>
          </p:cNvSpPr>
          <p:nvPr/>
        </p:nvSpPr>
        <p:spPr bwMode="auto">
          <a:xfrm>
            <a:off x="1530227" y="4495800"/>
            <a:ext cx="1042657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700" b="1" dirty="0">
                <a:solidFill>
                  <a:srgbClr val="00FF00"/>
                </a:solidFill>
                <a:latin typeface="+mn-lt"/>
              </a:rPr>
              <a:t>Elder Bruce R. </a:t>
            </a:r>
            <a:r>
              <a:rPr lang="en-US" altLang="en-US" sz="1700" b="1" dirty="0" err="1">
                <a:solidFill>
                  <a:srgbClr val="00FF00"/>
                </a:solidFill>
                <a:latin typeface="+mn-lt"/>
              </a:rPr>
              <a:t>McConkie</a:t>
            </a:r>
            <a:r>
              <a:rPr lang="en-US" altLang="en-US" sz="1700" b="1" dirty="0">
                <a:solidFill>
                  <a:srgbClr val="00FF00"/>
                </a:solidFill>
                <a:latin typeface="+mn-lt"/>
              </a:rPr>
              <a:t>: </a:t>
            </a:r>
            <a:r>
              <a:rPr lang="en-US" altLang="en-US" sz="1700" dirty="0">
                <a:solidFill>
                  <a:schemeClr val="bg1"/>
                </a:solidFill>
                <a:latin typeface="+mn-lt"/>
              </a:rPr>
              <a:t>“Knowledge </a:t>
            </a:r>
            <a:r>
              <a:rPr lang="en-US" altLang="en-US" sz="1700" dirty="0">
                <a:solidFill>
                  <a:srgbClr val="00FF00"/>
                </a:solidFill>
                <a:latin typeface="+mn-lt"/>
              </a:rPr>
              <a:t>Precedes</a:t>
            </a:r>
            <a:r>
              <a:rPr lang="en-US" altLang="en-US" sz="1700" dirty="0">
                <a:solidFill>
                  <a:schemeClr val="bg1"/>
                </a:solidFill>
                <a:latin typeface="+mn-lt"/>
              </a:rPr>
              <a:t> Faith. Which comes </a:t>
            </a:r>
            <a:r>
              <a:rPr lang="en-US" altLang="en-US" sz="1700" dirty="0">
                <a:solidFill>
                  <a:srgbClr val="00FF00"/>
                </a:solidFill>
                <a:latin typeface="+mn-lt"/>
              </a:rPr>
              <a:t>first, faith</a:t>
            </a:r>
            <a:r>
              <a:rPr lang="en-US" altLang="en-US" sz="1700" dirty="0">
                <a:solidFill>
                  <a:schemeClr val="bg1"/>
                </a:solidFill>
                <a:latin typeface="+mn-lt"/>
              </a:rPr>
              <a:t> or </a:t>
            </a:r>
            <a:r>
              <a:rPr lang="en-US" altLang="en-US" sz="1700" dirty="0">
                <a:solidFill>
                  <a:srgbClr val="00FF00"/>
                </a:solidFill>
                <a:latin typeface="+mn-lt"/>
              </a:rPr>
              <a:t>knowledge</a:t>
            </a:r>
            <a:r>
              <a:rPr lang="en-US" altLang="en-US" sz="1700" dirty="0">
                <a:solidFill>
                  <a:schemeClr val="bg1"/>
                </a:solidFill>
                <a:latin typeface="+mn-lt"/>
              </a:rPr>
              <a:t>? Answers: </a:t>
            </a:r>
            <a:r>
              <a:rPr lang="en-US" altLang="en-US" sz="1700" dirty="0">
                <a:solidFill>
                  <a:srgbClr val="00FF00"/>
                </a:solidFill>
                <a:latin typeface="+mn-lt"/>
              </a:rPr>
              <a:t>Faith</a:t>
            </a:r>
            <a:r>
              <a:rPr lang="en-US" altLang="en-US" sz="1700" dirty="0">
                <a:solidFill>
                  <a:schemeClr val="bg1"/>
                </a:solidFill>
                <a:latin typeface="+mn-lt"/>
              </a:rPr>
              <a:t> is the </a:t>
            </a:r>
            <a:r>
              <a:rPr lang="en-US" altLang="en-US" sz="1700" dirty="0">
                <a:solidFill>
                  <a:srgbClr val="00FF00"/>
                </a:solidFill>
                <a:latin typeface="+mn-lt"/>
              </a:rPr>
              <a:t>child</a:t>
            </a:r>
            <a:r>
              <a:rPr lang="en-US" altLang="en-US" sz="1700" dirty="0">
                <a:solidFill>
                  <a:schemeClr val="bg1"/>
                </a:solidFill>
                <a:latin typeface="+mn-lt"/>
              </a:rPr>
              <a:t> of </a:t>
            </a:r>
            <a:r>
              <a:rPr lang="en-US" altLang="en-US" sz="1700" dirty="0">
                <a:solidFill>
                  <a:srgbClr val="00FF00"/>
                </a:solidFill>
                <a:latin typeface="+mn-lt"/>
              </a:rPr>
              <a:t>knowledge</a:t>
            </a:r>
            <a:r>
              <a:rPr lang="en-US" altLang="en-US" sz="1700" dirty="0">
                <a:solidFill>
                  <a:schemeClr val="bg1"/>
                </a:solidFill>
                <a:latin typeface="+mn-lt"/>
              </a:rPr>
              <a:t>. It is reserved for those who </a:t>
            </a:r>
            <a:r>
              <a:rPr lang="en-US" altLang="en-US" sz="1700" dirty="0">
                <a:solidFill>
                  <a:srgbClr val="00FF00"/>
                </a:solidFill>
                <a:latin typeface="+mn-lt"/>
              </a:rPr>
              <a:t>first</a:t>
            </a:r>
            <a:r>
              <a:rPr lang="en-US" altLang="en-US" sz="1700" dirty="0">
                <a:solidFill>
                  <a:schemeClr val="bg1"/>
                </a:solidFill>
                <a:latin typeface="+mn-lt"/>
              </a:rPr>
              <a:t> have </a:t>
            </a:r>
            <a:r>
              <a:rPr lang="en-US" altLang="en-US" sz="1700" dirty="0">
                <a:solidFill>
                  <a:srgbClr val="00FF00"/>
                </a:solidFill>
                <a:latin typeface="+mn-lt"/>
              </a:rPr>
              <a:t>knowledge</a:t>
            </a:r>
            <a:r>
              <a:rPr lang="en-US" altLang="en-US" sz="1700" dirty="0">
                <a:solidFill>
                  <a:schemeClr val="bg1"/>
                </a:solidFill>
                <a:latin typeface="+mn-lt"/>
              </a:rPr>
              <a:t>…and no one can have </a:t>
            </a:r>
            <a:r>
              <a:rPr lang="en-US" altLang="en-US" sz="1700" dirty="0">
                <a:solidFill>
                  <a:srgbClr val="00FF00"/>
                </a:solidFill>
                <a:latin typeface="+mn-lt"/>
              </a:rPr>
              <a:t>faith</a:t>
            </a:r>
            <a:r>
              <a:rPr lang="en-US" altLang="en-US" sz="1700" dirty="0">
                <a:solidFill>
                  <a:schemeClr val="bg1"/>
                </a:solidFill>
                <a:latin typeface="+mn-lt"/>
              </a:rPr>
              <a:t> in God or in any gospel truth unless and until he comes to a </a:t>
            </a:r>
            <a:r>
              <a:rPr lang="en-US" altLang="en-US" sz="1700" dirty="0">
                <a:solidFill>
                  <a:srgbClr val="00FF00"/>
                </a:solidFill>
                <a:latin typeface="+mn-lt"/>
              </a:rPr>
              <a:t>knowledge</a:t>
            </a:r>
            <a:r>
              <a:rPr lang="en-US" altLang="en-US" sz="1700" dirty="0">
                <a:solidFill>
                  <a:schemeClr val="bg1"/>
                </a:solidFill>
                <a:latin typeface="+mn-lt"/>
              </a:rPr>
              <a:t> of whatever </a:t>
            </a:r>
            <a:r>
              <a:rPr lang="en-US" altLang="en-US" sz="1700" dirty="0">
                <a:solidFill>
                  <a:srgbClr val="00FF00"/>
                </a:solidFill>
                <a:latin typeface="+mn-lt"/>
              </a:rPr>
              <a:t>truth</a:t>
            </a:r>
            <a:r>
              <a:rPr lang="en-US" altLang="en-US" sz="1700" dirty="0">
                <a:solidFill>
                  <a:schemeClr val="bg1"/>
                </a:solidFill>
                <a:latin typeface="+mn-lt"/>
              </a:rPr>
              <a:t> is involved.” </a:t>
            </a:r>
            <a:r>
              <a:rPr lang="en-US" altLang="en-US" sz="1400" dirty="0">
                <a:solidFill>
                  <a:schemeClr val="bg1"/>
                </a:solidFill>
                <a:latin typeface="+mn-lt"/>
              </a:rPr>
              <a:t>(A New Witness, p. 166-167)</a:t>
            </a:r>
          </a:p>
        </p:txBody>
      </p:sp>
    </p:spTree>
    <p:extLst>
      <p:ext uri="{BB962C8B-B14F-4D97-AF65-F5344CB8AC3E}">
        <p14:creationId xmlns:p14="http://schemas.microsoft.com/office/powerpoint/2010/main" val="244794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P spid="34"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7</a:t>
            </a:fld>
            <a:endParaRPr lang="en-US" dirty="0"/>
          </a:p>
        </p:txBody>
      </p:sp>
      <p:grpSp>
        <p:nvGrpSpPr>
          <p:cNvPr id="18" name="Group 43">
            <a:extLst>
              <a:ext uri="{FF2B5EF4-FFF2-40B4-BE49-F238E27FC236}">
                <a16:creationId xmlns:a16="http://schemas.microsoft.com/office/drawing/2014/main" id="{9ED74581-2E80-4109-9F05-07A154DD492C}"/>
              </a:ext>
            </a:extLst>
          </p:cNvPr>
          <p:cNvGrpSpPr>
            <a:grpSpLocks/>
          </p:cNvGrpSpPr>
          <p:nvPr/>
        </p:nvGrpSpPr>
        <p:grpSpPr bwMode="auto">
          <a:xfrm>
            <a:off x="318384" y="2743200"/>
            <a:ext cx="1038225" cy="990600"/>
            <a:chOff x="1774655" y="1038225"/>
            <a:chExt cx="1038888" cy="990590"/>
          </a:xfrm>
        </p:grpSpPr>
        <p:sp>
          <p:nvSpPr>
            <p:cNvPr id="19" name="Oval 53">
              <a:extLst>
                <a:ext uri="{FF2B5EF4-FFF2-40B4-BE49-F238E27FC236}">
                  <a16:creationId xmlns:a16="http://schemas.microsoft.com/office/drawing/2014/main" id="{093C1A40-2DA4-4AF1-AEA4-0E352D45300F}"/>
                </a:ext>
              </a:extLst>
            </p:cNvPr>
            <p:cNvSpPr>
              <a:spLocks noChangeArrowheads="1"/>
            </p:cNvSpPr>
            <p:nvPr/>
          </p:nvSpPr>
          <p:spPr bwMode="auto">
            <a:xfrm>
              <a:off x="1774655" y="1038225"/>
              <a:ext cx="1038888" cy="990590"/>
            </a:xfrm>
            <a:prstGeom prst="ellipse">
              <a:avLst/>
            </a:prstGeom>
            <a:solidFill>
              <a:schemeClr val="bg1"/>
            </a:solidFill>
            <a:ln w="2857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solidFill>
                  <a:schemeClr val="bg1"/>
                </a:solidFill>
              </a:endParaRPr>
            </a:p>
          </p:txBody>
        </p:sp>
        <p:grpSp>
          <p:nvGrpSpPr>
            <p:cNvPr id="20" name="Group 160">
              <a:extLst>
                <a:ext uri="{FF2B5EF4-FFF2-40B4-BE49-F238E27FC236}">
                  <a16:creationId xmlns:a16="http://schemas.microsoft.com/office/drawing/2014/main" id="{11AFD317-B5F3-488B-ABDB-C73F286184B3}"/>
                </a:ext>
              </a:extLst>
            </p:cNvPr>
            <p:cNvGrpSpPr>
              <a:grpSpLocks/>
            </p:cNvGrpSpPr>
            <p:nvPr/>
          </p:nvGrpSpPr>
          <p:grpSpPr bwMode="auto">
            <a:xfrm>
              <a:off x="1892205" y="1187452"/>
              <a:ext cx="762487" cy="692490"/>
              <a:chOff x="418798" y="4580328"/>
              <a:chExt cx="762142" cy="691251"/>
            </a:xfrm>
          </p:grpSpPr>
          <p:cxnSp>
            <p:nvCxnSpPr>
              <p:cNvPr id="21" name="Straight Connector 20">
                <a:extLst>
                  <a:ext uri="{FF2B5EF4-FFF2-40B4-BE49-F238E27FC236}">
                    <a16:creationId xmlns:a16="http://schemas.microsoft.com/office/drawing/2014/main" id="{4FFC9F74-8FF2-4065-94B0-CB6B7A895667}"/>
                  </a:ext>
                </a:extLst>
              </p:cNvPr>
              <p:cNvCxnSpPr/>
              <p:nvPr/>
            </p:nvCxnSpPr>
            <p:spPr>
              <a:xfrm>
                <a:off x="418798" y="4924193"/>
                <a:ext cx="7621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162">
                <a:extLst>
                  <a:ext uri="{FF2B5EF4-FFF2-40B4-BE49-F238E27FC236}">
                    <a16:creationId xmlns:a16="http://schemas.microsoft.com/office/drawing/2014/main" id="{CE43F19B-7E37-4DEA-B2AC-F689A4D20244}"/>
                  </a:ext>
                </a:extLst>
              </p:cNvPr>
              <p:cNvSpPr txBox="1">
                <a:spLocks noChangeArrowheads="1"/>
              </p:cNvSpPr>
              <p:nvPr/>
            </p:nvSpPr>
            <p:spPr bwMode="auto">
              <a:xfrm>
                <a:off x="480421" y="4580328"/>
                <a:ext cx="654468" cy="69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dirty="0"/>
                  <a:t>Heart</a:t>
                </a:r>
              </a:p>
              <a:p>
                <a:pPr algn="ctr" eaLnBrk="1" hangingPunct="1">
                  <a:spcBef>
                    <a:spcPct val="0"/>
                  </a:spcBef>
                  <a:buFontTx/>
                  <a:buNone/>
                </a:pPr>
                <a:endParaRPr lang="en-US" altLang="en-US" sz="700" dirty="0"/>
              </a:p>
              <a:p>
                <a:pPr algn="ctr" eaLnBrk="1" hangingPunct="1">
                  <a:spcBef>
                    <a:spcPct val="0"/>
                  </a:spcBef>
                  <a:buFontTx/>
                  <a:buNone/>
                </a:pPr>
                <a:r>
                  <a:rPr lang="en-US" altLang="en-US" sz="1600" dirty="0"/>
                  <a:t>Mind</a:t>
                </a:r>
              </a:p>
            </p:txBody>
          </p:sp>
        </p:grpSp>
      </p:grpSp>
      <p:sp>
        <p:nvSpPr>
          <p:cNvPr id="23" name="TextBox 22">
            <a:extLst>
              <a:ext uri="{FF2B5EF4-FFF2-40B4-BE49-F238E27FC236}">
                <a16:creationId xmlns:a16="http://schemas.microsoft.com/office/drawing/2014/main" id="{51AD11AD-E2E0-4558-8F11-F064A26BED7D}"/>
              </a:ext>
            </a:extLst>
          </p:cNvPr>
          <p:cNvSpPr txBox="1"/>
          <p:nvPr/>
        </p:nvSpPr>
        <p:spPr>
          <a:xfrm>
            <a:off x="51746" y="2171307"/>
            <a:ext cx="1530227" cy="523220"/>
          </a:xfrm>
          <a:prstGeom prst="rect">
            <a:avLst/>
          </a:prstGeom>
          <a:noFill/>
        </p:spPr>
        <p:txBody>
          <a:bodyPr wrap="none">
            <a:spAutoFit/>
          </a:bodyPr>
          <a:lstStyle/>
          <a:p>
            <a:pPr algn="ctr" eaLnBrk="1" hangingPunct="1">
              <a:defRPr/>
            </a:pPr>
            <a:r>
              <a:rPr lang="en-US" sz="1400" b="1" dirty="0">
                <a:solidFill>
                  <a:srgbClr val="FF0000"/>
                </a:solidFill>
                <a:latin typeface="+mn-lt"/>
                <a:cs typeface="Arial" charset="0"/>
              </a:rPr>
              <a:t>EPISTEMOLOGY</a:t>
            </a:r>
          </a:p>
          <a:p>
            <a:pPr algn="ctr" eaLnBrk="1" hangingPunct="1">
              <a:defRPr/>
            </a:pPr>
            <a:r>
              <a:rPr lang="en-US" sz="1400" b="1" dirty="0">
                <a:solidFill>
                  <a:srgbClr val="FF0000"/>
                </a:solidFill>
                <a:latin typeface="+mn-lt"/>
                <a:cs typeface="Arial" charset="0"/>
              </a:rPr>
              <a:t>An Irrational Faith</a:t>
            </a:r>
          </a:p>
        </p:txBody>
      </p:sp>
      <p:sp>
        <p:nvSpPr>
          <p:cNvPr id="24" name="Rectangle 2">
            <a:extLst>
              <a:ext uri="{FF2B5EF4-FFF2-40B4-BE49-F238E27FC236}">
                <a16:creationId xmlns:a16="http://schemas.microsoft.com/office/drawing/2014/main" id="{678C2B24-94F7-49C2-9D2A-7E35D0763407}"/>
              </a:ext>
            </a:extLst>
          </p:cNvPr>
          <p:cNvSpPr>
            <a:spLocks noChangeArrowheads="1"/>
          </p:cNvSpPr>
          <p:nvPr/>
        </p:nvSpPr>
        <p:spPr bwMode="auto">
          <a:xfrm>
            <a:off x="254981" y="3824191"/>
            <a:ext cx="6862521"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200" b="1" dirty="0">
                <a:solidFill>
                  <a:srgbClr val="FF0000"/>
                </a:solidFill>
                <a:latin typeface="+mn-lt"/>
              </a:rPr>
              <a:t>Blaise Pascal </a:t>
            </a:r>
            <a:r>
              <a:rPr lang="en-US" altLang="en-US" sz="2200" dirty="0">
                <a:solidFill>
                  <a:schemeClr val="bg1"/>
                </a:solidFill>
                <a:latin typeface="+mn-lt"/>
              </a:rPr>
              <a:t>(1623-1662, French mathematician, religious philosopher): “The </a:t>
            </a:r>
            <a:r>
              <a:rPr lang="en-US" altLang="en-US" sz="2200" dirty="0">
                <a:solidFill>
                  <a:srgbClr val="FF0000"/>
                </a:solidFill>
                <a:latin typeface="+mn-lt"/>
              </a:rPr>
              <a:t>heart</a:t>
            </a:r>
            <a:r>
              <a:rPr lang="en-US" altLang="en-US" sz="2200" dirty="0">
                <a:solidFill>
                  <a:schemeClr val="bg1"/>
                </a:solidFill>
                <a:latin typeface="+mn-lt"/>
              </a:rPr>
              <a:t> has its reasons, which </a:t>
            </a:r>
            <a:r>
              <a:rPr lang="en-US" altLang="en-US" sz="2200" dirty="0">
                <a:solidFill>
                  <a:srgbClr val="FF0000"/>
                </a:solidFill>
                <a:latin typeface="+mn-lt"/>
              </a:rPr>
              <a:t>reason does not know</a:t>
            </a:r>
            <a:r>
              <a:rPr lang="en-US" altLang="en-US" sz="2200" dirty="0">
                <a:solidFill>
                  <a:schemeClr val="bg1"/>
                </a:solidFill>
                <a:latin typeface="+mn-lt"/>
              </a:rPr>
              <a:t>. We feel it in a thousand things. It is the heart which experiences God, and </a:t>
            </a:r>
            <a:r>
              <a:rPr lang="en-US" altLang="en-US" sz="2200" dirty="0">
                <a:solidFill>
                  <a:srgbClr val="FF0000"/>
                </a:solidFill>
                <a:latin typeface="+mn-lt"/>
              </a:rPr>
              <a:t>not the reason</a:t>
            </a:r>
            <a:r>
              <a:rPr lang="en-US" altLang="en-US" sz="2200" dirty="0">
                <a:solidFill>
                  <a:schemeClr val="bg1"/>
                </a:solidFill>
                <a:latin typeface="+mn-lt"/>
              </a:rPr>
              <a:t>. This, then, is faith: God felt by the heart, not by the reason.” </a:t>
            </a:r>
            <a:r>
              <a:rPr lang="fr-FR" altLang="en-US" sz="1400" dirty="0">
                <a:solidFill>
                  <a:schemeClr val="bg1"/>
                </a:solidFill>
                <a:latin typeface="+mn-lt"/>
              </a:rPr>
              <a:t>(Pascal, Pensées, IV, #277, p. 222)</a:t>
            </a:r>
          </a:p>
        </p:txBody>
      </p:sp>
      <p:grpSp>
        <p:nvGrpSpPr>
          <p:cNvPr id="25" name="Group 324">
            <a:extLst>
              <a:ext uri="{FF2B5EF4-FFF2-40B4-BE49-F238E27FC236}">
                <a16:creationId xmlns:a16="http://schemas.microsoft.com/office/drawing/2014/main" id="{53B53B0F-0CAF-424E-AEF3-9FB3A6641117}"/>
              </a:ext>
            </a:extLst>
          </p:cNvPr>
          <p:cNvGrpSpPr>
            <a:grpSpLocks/>
          </p:cNvGrpSpPr>
          <p:nvPr/>
        </p:nvGrpSpPr>
        <p:grpSpPr bwMode="auto">
          <a:xfrm>
            <a:off x="254981" y="373910"/>
            <a:ext cx="609600" cy="581025"/>
            <a:chOff x="617613" y="1294964"/>
            <a:chExt cx="1038927" cy="990604"/>
          </a:xfrm>
        </p:grpSpPr>
        <p:sp>
          <p:nvSpPr>
            <p:cNvPr id="26" name="Oval 57">
              <a:extLst>
                <a:ext uri="{FF2B5EF4-FFF2-40B4-BE49-F238E27FC236}">
                  <a16:creationId xmlns:a16="http://schemas.microsoft.com/office/drawing/2014/main" id="{19C82B25-FAE1-4C96-BA19-A73E2495F7F6}"/>
                </a:ext>
              </a:extLst>
            </p:cNvPr>
            <p:cNvSpPr>
              <a:spLocks noChangeArrowheads="1"/>
            </p:cNvSpPr>
            <p:nvPr/>
          </p:nvSpPr>
          <p:spPr bwMode="auto">
            <a:xfrm>
              <a:off x="617613" y="1294964"/>
              <a:ext cx="1038927" cy="990604"/>
            </a:xfrm>
            <a:prstGeom prst="ellipse">
              <a:avLst/>
            </a:prstGeom>
            <a:solidFill>
              <a:schemeClr val="bg1"/>
            </a:solidFill>
            <a:ln w="19050">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solidFill>
                  <a:schemeClr val="bg1"/>
                </a:solidFill>
              </a:endParaRPr>
            </a:p>
          </p:txBody>
        </p:sp>
        <p:grpSp>
          <p:nvGrpSpPr>
            <p:cNvPr id="27" name="Group 142">
              <a:extLst>
                <a:ext uri="{FF2B5EF4-FFF2-40B4-BE49-F238E27FC236}">
                  <a16:creationId xmlns:a16="http://schemas.microsoft.com/office/drawing/2014/main" id="{2F834617-E143-4931-AEAF-BE9B2767DE83}"/>
                </a:ext>
              </a:extLst>
            </p:cNvPr>
            <p:cNvGrpSpPr>
              <a:grpSpLocks/>
            </p:cNvGrpSpPr>
            <p:nvPr/>
          </p:nvGrpSpPr>
          <p:grpSpPr bwMode="auto">
            <a:xfrm>
              <a:off x="784616" y="1447357"/>
              <a:ext cx="683280" cy="597950"/>
              <a:chOff x="784616" y="5562589"/>
              <a:chExt cx="683280" cy="597950"/>
            </a:xfrm>
          </p:grpSpPr>
          <p:pic>
            <p:nvPicPr>
              <p:cNvPr id="28" name="Picture 3">
                <a:extLst>
                  <a:ext uri="{FF2B5EF4-FFF2-40B4-BE49-F238E27FC236}">
                    <a16:creationId xmlns:a16="http://schemas.microsoft.com/office/drawing/2014/main" id="{17DD7D77-BE7E-4700-AB95-20F3AB88E9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784616" y="5595819"/>
                <a:ext cx="683280" cy="56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a:extLst>
                  <a:ext uri="{FF2B5EF4-FFF2-40B4-BE49-F238E27FC236}">
                    <a16:creationId xmlns:a16="http://schemas.microsoft.com/office/drawing/2014/main" id="{DDD2AE87-1B4C-4F49-BD48-EDE67F79EDA7}"/>
                  </a:ext>
                </a:extLst>
              </p:cNvPr>
              <p:cNvSpPr>
                <a:spLocks noChangeAspect="1"/>
              </p:cNvSpPr>
              <p:nvPr/>
            </p:nvSpPr>
            <p:spPr>
              <a:xfrm rot="21180000">
                <a:off x="1350812" y="5561764"/>
                <a:ext cx="94695" cy="140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sp>
            <p:nvSpPr>
              <p:cNvPr id="30" name="Rectangle 29">
                <a:extLst>
                  <a:ext uri="{FF2B5EF4-FFF2-40B4-BE49-F238E27FC236}">
                    <a16:creationId xmlns:a16="http://schemas.microsoft.com/office/drawing/2014/main" id="{EEE32968-76AE-40DC-8C4A-A0DBBD9DCEE8}"/>
                  </a:ext>
                </a:extLst>
              </p:cNvPr>
              <p:cNvSpPr>
                <a:spLocks noChangeAspect="1"/>
              </p:cNvSpPr>
              <p:nvPr/>
            </p:nvSpPr>
            <p:spPr>
              <a:xfrm rot="420000">
                <a:off x="871933" y="5564470"/>
                <a:ext cx="59522" cy="86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en-US">
                  <a:solidFill>
                    <a:srgbClr val="FFFFFF"/>
                  </a:solidFill>
                  <a:latin typeface="Calibri" panose="020F0502020204030204" pitchFamily="34" charset="0"/>
                </a:endParaRPr>
              </a:p>
            </p:txBody>
          </p:sp>
        </p:grpSp>
      </p:grpSp>
      <p:graphicFrame>
        <p:nvGraphicFramePr>
          <p:cNvPr id="37" name="Object 36">
            <a:extLst>
              <a:ext uri="{FF2B5EF4-FFF2-40B4-BE49-F238E27FC236}">
                <a16:creationId xmlns:a16="http://schemas.microsoft.com/office/drawing/2014/main" id="{7B72B998-A94C-4FE3-A8A2-08E0EDC88BD0}"/>
              </a:ext>
            </a:extLst>
          </p:cNvPr>
          <p:cNvGraphicFramePr>
            <a:graphicFrameLocks noChangeAspect="1"/>
          </p:cNvGraphicFramePr>
          <p:nvPr>
            <p:extLst>
              <p:ext uri="{D42A27DB-BD31-4B8C-83A1-F6EECF244321}">
                <p14:modId xmlns:p14="http://schemas.microsoft.com/office/powerpoint/2010/main" val="3977868047"/>
              </p:ext>
            </p:extLst>
          </p:nvPr>
        </p:nvGraphicFramePr>
        <p:xfrm>
          <a:off x="7117502" y="3314973"/>
          <a:ext cx="4617298" cy="3197651"/>
        </p:xfrm>
        <a:graphic>
          <a:graphicData uri="http://schemas.openxmlformats.org/presentationml/2006/ole">
            <mc:AlternateContent xmlns:mc="http://schemas.openxmlformats.org/markup-compatibility/2006">
              <mc:Choice xmlns:v="urn:schemas-microsoft-com:vml" Requires="v">
                <p:oleObj r:id="rId3" imgW="4253760" imgH="2945880" progId="">
                  <p:embed/>
                </p:oleObj>
              </mc:Choice>
              <mc:Fallback>
                <p:oleObj r:id="rId3" imgW="4253760" imgH="2945880" progId="">
                  <p:embed/>
                  <p:pic>
                    <p:nvPicPr>
                      <p:cNvPr id="6" name="Object 5"/>
                      <p:cNvPicPr/>
                      <p:nvPr/>
                    </p:nvPicPr>
                    <p:blipFill>
                      <a:blip r:embed="rId4"/>
                      <a:stretch>
                        <a:fillRect/>
                      </a:stretch>
                    </p:blipFill>
                    <p:spPr>
                      <a:xfrm>
                        <a:off x="7117502" y="3314973"/>
                        <a:ext cx="4617298" cy="3197651"/>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0C0D948A-3AC2-43A0-A967-CA6889CF1A8E}"/>
              </a:ext>
            </a:extLst>
          </p:cNvPr>
          <p:cNvSpPr/>
          <p:nvPr/>
        </p:nvSpPr>
        <p:spPr>
          <a:xfrm>
            <a:off x="1588268" y="2737058"/>
            <a:ext cx="10451331" cy="646331"/>
          </a:xfrm>
          <a:prstGeom prst="rect">
            <a:avLst/>
          </a:prstGeom>
        </p:spPr>
        <p:txBody>
          <a:bodyPr wrap="square">
            <a:spAutoFit/>
          </a:bodyPr>
          <a:lstStyle/>
          <a:p>
            <a:r>
              <a:rPr lang="en-US" sz="2200" b="1" dirty="0">
                <a:solidFill>
                  <a:srgbClr val="FF0000"/>
                </a:solidFill>
                <a:latin typeface="+mn-lt"/>
              </a:rPr>
              <a:t>Donald G. </a:t>
            </a:r>
            <a:r>
              <a:rPr lang="en-US" sz="2200" b="1" dirty="0" err="1">
                <a:solidFill>
                  <a:srgbClr val="FF0000"/>
                </a:solidFill>
                <a:latin typeface="+mn-lt"/>
              </a:rPr>
              <a:t>Bloesch</a:t>
            </a:r>
            <a:r>
              <a:rPr lang="en-US" sz="2200" b="1" dirty="0">
                <a:solidFill>
                  <a:srgbClr val="FF0000"/>
                </a:solidFill>
                <a:latin typeface="+mn-lt"/>
              </a:rPr>
              <a:t> </a:t>
            </a:r>
            <a:r>
              <a:rPr lang="en-US" sz="2200" dirty="0">
                <a:solidFill>
                  <a:schemeClr val="bg1"/>
                </a:solidFill>
                <a:latin typeface="+mn-lt"/>
              </a:rPr>
              <a:t>“The essence of piety is neither knowing nor doing but feeling.” </a:t>
            </a:r>
            <a:r>
              <a:rPr lang="en-US" sz="1400" dirty="0">
                <a:solidFill>
                  <a:schemeClr val="bg1"/>
                </a:solidFill>
                <a:latin typeface="+mn-lt"/>
              </a:rPr>
              <a:t>(Essentials of Evangelical Theology, Vol. II, p. 54)</a:t>
            </a:r>
          </a:p>
        </p:txBody>
      </p:sp>
      <p:grpSp>
        <p:nvGrpSpPr>
          <p:cNvPr id="40" name="Group 43">
            <a:extLst>
              <a:ext uri="{FF2B5EF4-FFF2-40B4-BE49-F238E27FC236}">
                <a16:creationId xmlns:a16="http://schemas.microsoft.com/office/drawing/2014/main" id="{6A7E3A39-F09B-4F9E-99AA-A91452CA94E4}"/>
              </a:ext>
            </a:extLst>
          </p:cNvPr>
          <p:cNvGrpSpPr>
            <a:grpSpLocks/>
          </p:cNvGrpSpPr>
          <p:nvPr/>
        </p:nvGrpSpPr>
        <p:grpSpPr bwMode="auto">
          <a:xfrm>
            <a:off x="256510" y="1120514"/>
            <a:ext cx="1136273" cy="990600"/>
            <a:chOff x="1712741" y="1038225"/>
            <a:chExt cx="1136999" cy="990590"/>
          </a:xfrm>
        </p:grpSpPr>
        <p:sp>
          <p:nvSpPr>
            <p:cNvPr id="41" name="Oval 53">
              <a:extLst>
                <a:ext uri="{FF2B5EF4-FFF2-40B4-BE49-F238E27FC236}">
                  <a16:creationId xmlns:a16="http://schemas.microsoft.com/office/drawing/2014/main" id="{56AFA259-42DE-402E-8E19-7755D21243D5}"/>
                </a:ext>
              </a:extLst>
            </p:cNvPr>
            <p:cNvSpPr>
              <a:spLocks noChangeArrowheads="1"/>
            </p:cNvSpPr>
            <p:nvPr/>
          </p:nvSpPr>
          <p:spPr bwMode="auto">
            <a:xfrm>
              <a:off x="1774655" y="1038225"/>
              <a:ext cx="1038888" cy="990590"/>
            </a:xfrm>
            <a:prstGeom prst="ellipse">
              <a:avLst/>
            </a:prstGeom>
            <a:solidFill>
              <a:schemeClr val="bg1"/>
            </a:solidFill>
            <a:ln w="2857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solidFill>
                  <a:schemeClr val="bg1"/>
                </a:solidFill>
              </a:endParaRPr>
            </a:p>
          </p:txBody>
        </p:sp>
        <p:grpSp>
          <p:nvGrpSpPr>
            <p:cNvPr id="42" name="Group 160">
              <a:extLst>
                <a:ext uri="{FF2B5EF4-FFF2-40B4-BE49-F238E27FC236}">
                  <a16:creationId xmlns:a16="http://schemas.microsoft.com/office/drawing/2014/main" id="{10D9FAD9-E5B6-497B-BABB-1324DFD3BE32}"/>
                </a:ext>
              </a:extLst>
            </p:cNvPr>
            <p:cNvGrpSpPr>
              <a:grpSpLocks/>
            </p:cNvGrpSpPr>
            <p:nvPr/>
          </p:nvGrpSpPr>
          <p:grpSpPr bwMode="auto">
            <a:xfrm>
              <a:off x="1712741" y="1187452"/>
              <a:ext cx="1136999" cy="661713"/>
              <a:chOff x="239415" y="4580328"/>
              <a:chExt cx="1136485" cy="660529"/>
            </a:xfrm>
          </p:grpSpPr>
          <p:cxnSp>
            <p:nvCxnSpPr>
              <p:cNvPr id="43" name="Straight Connector 42">
                <a:extLst>
                  <a:ext uri="{FF2B5EF4-FFF2-40B4-BE49-F238E27FC236}">
                    <a16:creationId xmlns:a16="http://schemas.microsoft.com/office/drawing/2014/main" id="{68BB578D-280B-462F-9BE5-C09673106216}"/>
                  </a:ext>
                </a:extLst>
              </p:cNvPr>
              <p:cNvCxnSpPr/>
              <p:nvPr/>
            </p:nvCxnSpPr>
            <p:spPr>
              <a:xfrm>
                <a:off x="418798" y="4924193"/>
                <a:ext cx="7621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162">
                <a:extLst>
                  <a:ext uri="{FF2B5EF4-FFF2-40B4-BE49-F238E27FC236}">
                    <a16:creationId xmlns:a16="http://schemas.microsoft.com/office/drawing/2014/main" id="{1554A1F6-6869-41EE-83CE-3787376B72B2}"/>
                  </a:ext>
                </a:extLst>
              </p:cNvPr>
              <p:cNvSpPr txBox="1">
                <a:spLocks noChangeArrowheads="1"/>
              </p:cNvSpPr>
              <p:nvPr/>
            </p:nvSpPr>
            <p:spPr bwMode="auto">
              <a:xfrm>
                <a:off x="239415" y="4580328"/>
                <a:ext cx="1136485" cy="660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500" dirty="0"/>
                  <a:t>Revelation</a:t>
                </a:r>
              </a:p>
              <a:p>
                <a:pPr algn="ctr" eaLnBrk="1" hangingPunct="1">
                  <a:spcBef>
                    <a:spcPct val="0"/>
                  </a:spcBef>
                  <a:buFontTx/>
                  <a:buNone/>
                </a:pPr>
                <a:endParaRPr lang="en-US" altLang="en-US" sz="700" dirty="0"/>
              </a:p>
              <a:p>
                <a:pPr algn="ctr" eaLnBrk="1" hangingPunct="1">
                  <a:spcBef>
                    <a:spcPct val="0"/>
                  </a:spcBef>
                  <a:buFontTx/>
                  <a:buNone/>
                </a:pPr>
                <a:r>
                  <a:rPr lang="en-US" altLang="en-US" sz="1500" dirty="0"/>
                  <a:t>Observation</a:t>
                </a:r>
              </a:p>
            </p:txBody>
          </p:sp>
        </p:grpSp>
      </p:grpSp>
      <p:sp>
        <p:nvSpPr>
          <p:cNvPr id="45" name="Text Box 25">
            <a:extLst>
              <a:ext uri="{FF2B5EF4-FFF2-40B4-BE49-F238E27FC236}">
                <a16:creationId xmlns:a16="http://schemas.microsoft.com/office/drawing/2014/main" id="{49EE728D-9F19-4BF0-8A74-8B8FBB394452}"/>
              </a:ext>
            </a:extLst>
          </p:cNvPr>
          <p:cNvSpPr txBox="1">
            <a:spLocks noChangeArrowheads="1"/>
          </p:cNvSpPr>
          <p:nvPr/>
        </p:nvSpPr>
        <p:spPr bwMode="auto">
          <a:xfrm>
            <a:off x="1588268" y="805696"/>
            <a:ext cx="10451331"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200" b="1" dirty="0">
                <a:solidFill>
                  <a:srgbClr val="FF0000"/>
                </a:solidFill>
                <a:latin typeface="+mn-lt"/>
              </a:rPr>
              <a:t>Soren Kierkegaard: </a:t>
            </a:r>
            <a:r>
              <a:rPr lang="en-US" altLang="en-US" sz="2200" dirty="0">
                <a:solidFill>
                  <a:schemeClr val="bg1"/>
                </a:solidFill>
                <a:latin typeface="+mn-lt"/>
              </a:rPr>
              <a:t>“It is easy to see, though it scarcely needs to be pointed out, since it is involved in the fact that the </a:t>
            </a:r>
            <a:r>
              <a:rPr lang="en-US" altLang="en-US" sz="2200" dirty="0">
                <a:solidFill>
                  <a:srgbClr val="FF0000"/>
                </a:solidFill>
                <a:latin typeface="+mn-lt"/>
              </a:rPr>
              <a:t>Reason</a:t>
            </a:r>
            <a:r>
              <a:rPr lang="en-US" altLang="en-US" sz="2200" dirty="0">
                <a:solidFill>
                  <a:schemeClr val="bg1"/>
                </a:solidFill>
                <a:latin typeface="+mn-lt"/>
              </a:rPr>
              <a:t> is </a:t>
            </a:r>
            <a:r>
              <a:rPr lang="en-US" altLang="en-US" sz="2200" dirty="0">
                <a:solidFill>
                  <a:srgbClr val="FF0000"/>
                </a:solidFill>
                <a:latin typeface="+mn-lt"/>
              </a:rPr>
              <a:t>set</a:t>
            </a:r>
            <a:r>
              <a:rPr lang="en-US" altLang="en-US" sz="2200" dirty="0">
                <a:solidFill>
                  <a:schemeClr val="bg1"/>
                </a:solidFill>
                <a:latin typeface="+mn-lt"/>
              </a:rPr>
              <a:t> </a:t>
            </a:r>
            <a:r>
              <a:rPr lang="en-US" altLang="en-US" sz="2200" dirty="0">
                <a:solidFill>
                  <a:srgbClr val="FF0000"/>
                </a:solidFill>
                <a:latin typeface="+mn-lt"/>
              </a:rPr>
              <a:t>aside</a:t>
            </a:r>
            <a:r>
              <a:rPr lang="en-US" altLang="en-US" sz="2200" dirty="0">
                <a:solidFill>
                  <a:schemeClr val="bg1"/>
                </a:solidFill>
                <a:latin typeface="+mn-lt"/>
              </a:rPr>
              <a:t>, that Faith </a:t>
            </a:r>
            <a:r>
              <a:rPr lang="en-US" altLang="en-US" sz="2200" dirty="0">
                <a:solidFill>
                  <a:srgbClr val="FF0000"/>
                </a:solidFill>
                <a:latin typeface="+mn-lt"/>
              </a:rPr>
              <a:t>is</a:t>
            </a:r>
            <a:r>
              <a:rPr lang="en-US" altLang="en-US" sz="2200" dirty="0">
                <a:solidFill>
                  <a:schemeClr val="bg1"/>
                </a:solidFill>
                <a:latin typeface="+mn-lt"/>
              </a:rPr>
              <a:t> </a:t>
            </a:r>
            <a:r>
              <a:rPr lang="en-US" altLang="en-US" sz="2200" dirty="0">
                <a:solidFill>
                  <a:srgbClr val="FF0000"/>
                </a:solidFill>
                <a:latin typeface="+mn-lt"/>
              </a:rPr>
              <a:t>not</a:t>
            </a:r>
            <a:r>
              <a:rPr lang="en-US" altLang="en-US" sz="2200" dirty="0">
                <a:solidFill>
                  <a:schemeClr val="bg1"/>
                </a:solidFill>
                <a:latin typeface="+mn-lt"/>
              </a:rPr>
              <a:t> a form of </a:t>
            </a:r>
            <a:r>
              <a:rPr lang="en-US" altLang="en-US" sz="2200" dirty="0">
                <a:solidFill>
                  <a:srgbClr val="FF0000"/>
                </a:solidFill>
                <a:latin typeface="+mn-lt"/>
              </a:rPr>
              <a:t>knowledge </a:t>
            </a:r>
            <a:r>
              <a:rPr lang="en-US" altLang="en-US" sz="2200" dirty="0">
                <a:solidFill>
                  <a:schemeClr val="bg1"/>
                </a:solidFill>
                <a:latin typeface="+mn-lt"/>
              </a:rPr>
              <a:t>…</a:t>
            </a:r>
            <a:r>
              <a:rPr lang="en-US" altLang="en-US" sz="2200" dirty="0">
                <a:solidFill>
                  <a:srgbClr val="FF0000"/>
                </a:solidFill>
                <a:latin typeface="+mn-lt"/>
              </a:rPr>
              <a:t> </a:t>
            </a:r>
            <a:r>
              <a:rPr lang="en-US" altLang="en-US" sz="2200" dirty="0">
                <a:solidFill>
                  <a:schemeClr val="bg1"/>
                </a:solidFill>
                <a:latin typeface="+mn-lt"/>
              </a:rPr>
              <a:t>[to understand faith] is to understand that faith cannot be understood ... must not be understood … and this absurdity, held fast in the </a:t>
            </a:r>
            <a:r>
              <a:rPr lang="en-US" altLang="en-US" sz="2200" dirty="0">
                <a:solidFill>
                  <a:srgbClr val="FF0000"/>
                </a:solidFill>
                <a:latin typeface="+mn-lt"/>
              </a:rPr>
              <a:t>passion</a:t>
            </a:r>
            <a:r>
              <a:rPr lang="en-US" altLang="en-US" sz="2200" dirty="0">
                <a:solidFill>
                  <a:schemeClr val="bg1"/>
                </a:solidFill>
                <a:latin typeface="+mn-lt"/>
              </a:rPr>
              <a:t> of </a:t>
            </a:r>
            <a:r>
              <a:rPr lang="en-US" altLang="en-US" sz="2200" dirty="0">
                <a:solidFill>
                  <a:srgbClr val="FF0000"/>
                </a:solidFill>
                <a:latin typeface="+mn-lt"/>
              </a:rPr>
              <a:t>inwardness</a:t>
            </a:r>
            <a:r>
              <a:rPr lang="en-US" altLang="en-US" sz="2200" dirty="0">
                <a:solidFill>
                  <a:schemeClr val="bg1"/>
                </a:solidFill>
                <a:latin typeface="+mn-lt"/>
              </a:rPr>
              <a:t>, </a:t>
            </a:r>
            <a:r>
              <a:rPr lang="en-US" altLang="en-US" sz="2200" dirty="0">
                <a:solidFill>
                  <a:srgbClr val="FF0000"/>
                </a:solidFill>
                <a:latin typeface="+mn-lt"/>
              </a:rPr>
              <a:t>is</a:t>
            </a:r>
            <a:r>
              <a:rPr lang="en-US" altLang="en-US" sz="2200" dirty="0">
                <a:solidFill>
                  <a:schemeClr val="bg1"/>
                </a:solidFill>
                <a:latin typeface="+mn-lt"/>
              </a:rPr>
              <a:t> </a:t>
            </a:r>
            <a:r>
              <a:rPr lang="en-US" altLang="en-US" sz="2200" dirty="0">
                <a:solidFill>
                  <a:srgbClr val="FF0000"/>
                </a:solidFill>
                <a:latin typeface="+mn-lt"/>
              </a:rPr>
              <a:t>faith</a:t>
            </a:r>
            <a:r>
              <a:rPr lang="en-US" altLang="en-US" sz="2200" dirty="0">
                <a:solidFill>
                  <a:schemeClr val="bg1"/>
                </a:solidFill>
                <a:latin typeface="+mn-lt"/>
              </a:rPr>
              <a:t>, the </a:t>
            </a:r>
            <a:r>
              <a:rPr lang="en-US" altLang="en-US" sz="2200" dirty="0">
                <a:solidFill>
                  <a:srgbClr val="FF0000"/>
                </a:solidFill>
                <a:latin typeface="+mn-lt"/>
              </a:rPr>
              <a:t>earnestness</a:t>
            </a:r>
            <a:r>
              <a:rPr lang="en-US" altLang="en-US" sz="2200" dirty="0">
                <a:solidFill>
                  <a:schemeClr val="bg1"/>
                </a:solidFill>
                <a:latin typeface="+mn-lt"/>
              </a:rPr>
              <a:t> [i.e., </a:t>
            </a:r>
            <a:r>
              <a:rPr lang="en-US" altLang="en-US" sz="2200" dirty="0">
                <a:solidFill>
                  <a:srgbClr val="FF0000"/>
                </a:solidFill>
                <a:latin typeface="+mn-lt"/>
              </a:rPr>
              <a:t>willfulness</a:t>
            </a:r>
            <a:r>
              <a:rPr lang="en-US" altLang="en-US" sz="2200" dirty="0">
                <a:solidFill>
                  <a:schemeClr val="bg1"/>
                </a:solidFill>
                <a:latin typeface="+mn-lt"/>
              </a:rPr>
              <a:t>] of facing the absurd.” </a:t>
            </a:r>
            <a:r>
              <a:rPr lang="en-US" altLang="en-US" sz="1400" dirty="0">
                <a:solidFill>
                  <a:schemeClr val="bg1"/>
                </a:solidFill>
                <a:latin typeface="+mn-lt"/>
              </a:rPr>
              <a:t>(Pap., X 2 A 371; Postscript pp. 182-188) </a:t>
            </a:r>
          </a:p>
        </p:txBody>
      </p:sp>
      <p:sp>
        <p:nvSpPr>
          <p:cNvPr id="46" name="Text Box 55">
            <a:extLst>
              <a:ext uri="{FF2B5EF4-FFF2-40B4-BE49-F238E27FC236}">
                <a16:creationId xmlns:a16="http://schemas.microsoft.com/office/drawing/2014/main" id="{FCDF5DC4-BEF8-4EB8-B30B-C5B4E224CEAA}"/>
              </a:ext>
            </a:extLst>
          </p:cNvPr>
          <p:cNvSpPr txBox="1">
            <a:spLocks noChangeArrowheads="1"/>
          </p:cNvSpPr>
          <p:nvPr/>
        </p:nvSpPr>
        <p:spPr bwMode="auto">
          <a:xfrm>
            <a:off x="843016" y="0"/>
            <a:ext cx="11348983" cy="646331"/>
          </a:xfrm>
          <a:prstGeom prst="rect">
            <a:avLst/>
          </a:prstGeom>
          <a:noFill/>
          <a:ln w="9525">
            <a:noFill/>
            <a:miter lim="800000"/>
            <a:headEnd/>
            <a:tailEnd/>
          </a:ln>
        </p:spPr>
        <p:txBody>
          <a:bodyPr wrap="square">
            <a:spAutoFit/>
          </a:bodyPr>
          <a:lstStyle/>
          <a:p>
            <a:pPr algn="ctr" eaLnBrk="1" hangingPunct="1">
              <a:defRPr/>
            </a:pPr>
            <a:r>
              <a:rPr lang="en-US" sz="3600" dirty="0">
                <a:solidFill>
                  <a:srgbClr val="FFFF00"/>
                </a:solidFill>
                <a:latin typeface="+mn-lt"/>
                <a:cs typeface="+mn-cs"/>
              </a:rPr>
              <a:t>Primacy of Heart or Mind, Observation or Revelation</a:t>
            </a:r>
          </a:p>
        </p:txBody>
      </p:sp>
    </p:spTree>
    <p:extLst>
      <p:ext uri="{BB962C8B-B14F-4D97-AF65-F5344CB8AC3E}">
        <p14:creationId xmlns:p14="http://schemas.microsoft.com/office/powerpoint/2010/main" val="413227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8</a:t>
            </a:fld>
            <a:endParaRPr lang="en-US" dirty="0"/>
          </a:p>
        </p:txBody>
      </p:sp>
      <p:sp>
        <p:nvSpPr>
          <p:cNvPr id="5" name="Text Box 55">
            <a:extLst>
              <a:ext uri="{FF2B5EF4-FFF2-40B4-BE49-F238E27FC236}">
                <a16:creationId xmlns:a16="http://schemas.microsoft.com/office/drawing/2014/main" id="{3197894B-FAA0-4565-A45C-2FE46AB655A4}"/>
              </a:ext>
            </a:extLst>
          </p:cNvPr>
          <p:cNvSpPr txBox="1">
            <a:spLocks noChangeArrowheads="1"/>
          </p:cNvSpPr>
          <p:nvPr/>
        </p:nvSpPr>
        <p:spPr bwMode="auto">
          <a:xfrm>
            <a:off x="537654" y="0"/>
            <a:ext cx="11654346" cy="646331"/>
          </a:xfrm>
          <a:prstGeom prst="rect">
            <a:avLst/>
          </a:prstGeom>
          <a:noFill/>
          <a:ln w="9525">
            <a:noFill/>
            <a:miter lim="800000"/>
            <a:headEnd/>
            <a:tailEnd/>
          </a:ln>
        </p:spPr>
        <p:txBody>
          <a:bodyPr wrap="square">
            <a:spAutoFit/>
          </a:bodyPr>
          <a:lstStyle/>
          <a:p>
            <a:pPr algn="ctr" eaLnBrk="1" hangingPunct="1">
              <a:defRPr/>
            </a:pPr>
            <a:r>
              <a:rPr lang="en-US" sz="3600" dirty="0">
                <a:solidFill>
                  <a:srgbClr val="FFFF00"/>
                </a:solidFill>
                <a:latin typeface="+mn-lt"/>
                <a:cs typeface="+mn-cs"/>
              </a:rPr>
              <a:t>Primacy of Heart or Mind, Observation or Revelation</a:t>
            </a:r>
          </a:p>
        </p:txBody>
      </p:sp>
      <p:sp>
        <p:nvSpPr>
          <p:cNvPr id="38" name="Rectangle 37">
            <a:extLst>
              <a:ext uri="{FF2B5EF4-FFF2-40B4-BE49-F238E27FC236}">
                <a16:creationId xmlns:a16="http://schemas.microsoft.com/office/drawing/2014/main" id="{9DDEDAB5-C78F-4B3E-B664-BABDEB371E07}"/>
              </a:ext>
            </a:extLst>
          </p:cNvPr>
          <p:cNvSpPr>
            <a:spLocks noChangeArrowheads="1"/>
          </p:cNvSpPr>
          <p:nvPr/>
        </p:nvSpPr>
        <p:spPr bwMode="auto">
          <a:xfrm>
            <a:off x="1587652" y="3209750"/>
            <a:ext cx="104258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800" b="1" dirty="0">
                <a:solidFill>
                  <a:srgbClr val="00FF00"/>
                </a:solidFill>
                <a:latin typeface="+mn-lt"/>
              </a:rPr>
              <a:t>D&amp;C 8:2-3: </a:t>
            </a:r>
            <a:r>
              <a:rPr lang="en-US" altLang="en-US" sz="1800" dirty="0">
                <a:solidFill>
                  <a:schemeClr val="bg1"/>
                </a:solidFill>
                <a:latin typeface="+mn-lt"/>
              </a:rPr>
              <a:t>Yea, behold, I will tell you in your </a:t>
            </a:r>
            <a:r>
              <a:rPr lang="en-US" altLang="en-US" sz="1800" dirty="0">
                <a:solidFill>
                  <a:srgbClr val="00FF00"/>
                </a:solidFill>
                <a:latin typeface="+mn-lt"/>
              </a:rPr>
              <a:t>mind</a:t>
            </a:r>
            <a:r>
              <a:rPr lang="en-US" altLang="en-US" sz="1800" dirty="0">
                <a:solidFill>
                  <a:schemeClr val="bg1"/>
                </a:solidFill>
                <a:latin typeface="+mn-lt"/>
              </a:rPr>
              <a:t> and in your </a:t>
            </a:r>
            <a:r>
              <a:rPr lang="en-US" altLang="en-US" sz="1800" dirty="0">
                <a:solidFill>
                  <a:srgbClr val="00FF00"/>
                </a:solidFill>
                <a:latin typeface="+mn-lt"/>
              </a:rPr>
              <a:t>heart</a:t>
            </a:r>
            <a:r>
              <a:rPr lang="en-US" altLang="en-US" sz="1800" dirty="0">
                <a:solidFill>
                  <a:schemeClr val="bg1"/>
                </a:solidFill>
                <a:latin typeface="+mn-lt"/>
              </a:rPr>
              <a:t>, by the Holy Ghost, which shall come upon you and which shall dwell in your heart. Now, behold, this is the spirit of revelation.”</a:t>
            </a:r>
          </a:p>
        </p:txBody>
      </p:sp>
      <p:sp>
        <p:nvSpPr>
          <p:cNvPr id="39" name="Rectangle 38">
            <a:extLst>
              <a:ext uri="{FF2B5EF4-FFF2-40B4-BE49-F238E27FC236}">
                <a16:creationId xmlns:a16="http://schemas.microsoft.com/office/drawing/2014/main" id="{4DA2B360-9AFB-4783-B21C-A2730EDE9ED3}"/>
              </a:ext>
            </a:extLst>
          </p:cNvPr>
          <p:cNvSpPr>
            <a:spLocks noChangeArrowheads="1"/>
          </p:cNvSpPr>
          <p:nvPr/>
        </p:nvSpPr>
        <p:spPr bwMode="auto">
          <a:xfrm>
            <a:off x="135519" y="5181600"/>
            <a:ext cx="11878011"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800" dirty="0">
                <a:solidFill>
                  <a:schemeClr val="bg1"/>
                </a:solidFill>
                <a:latin typeface="+mn-lt"/>
              </a:rPr>
              <a:t>“The Prophet Joseph Smith observed that the word of the Lord ‘has such an influence over the human </a:t>
            </a:r>
            <a:r>
              <a:rPr lang="en-US" altLang="en-US" sz="1800" dirty="0">
                <a:solidFill>
                  <a:srgbClr val="00FF00"/>
                </a:solidFill>
                <a:latin typeface="+mn-lt"/>
              </a:rPr>
              <a:t>mind</a:t>
            </a:r>
            <a:r>
              <a:rPr lang="en-US" altLang="en-US" sz="1800" dirty="0">
                <a:solidFill>
                  <a:schemeClr val="bg1"/>
                </a:solidFill>
                <a:latin typeface="+mn-lt"/>
              </a:rPr>
              <a:t>—the </a:t>
            </a:r>
            <a:r>
              <a:rPr lang="en-US" altLang="en-US" sz="1800" dirty="0">
                <a:solidFill>
                  <a:srgbClr val="00FF00"/>
                </a:solidFill>
                <a:latin typeface="+mn-lt"/>
              </a:rPr>
              <a:t>logical mind</a:t>
            </a:r>
            <a:r>
              <a:rPr lang="en-US" altLang="en-US" sz="1800" dirty="0">
                <a:solidFill>
                  <a:schemeClr val="bg1"/>
                </a:solidFill>
                <a:latin typeface="+mn-lt"/>
              </a:rPr>
              <a:t>—that it is convincing without other testimony’ (HC 5:526). Joseph Smith further remarked, ‘sudden strokes of ideas’ from the Holy Ghost attend a flow of pure intelligence (TPJS, p. 151); ‘the answer comes into my </a:t>
            </a:r>
            <a:r>
              <a:rPr lang="en-US" altLang="en-US" sz="1800" dirty="0">
                <a:solidFill>
                  <a:srgbClr val="00FF00"/>
                </a:solidFill>
                <a:latin typeface="+mn-lt"/>
              </a:rPr>
              <a:t>mind</a:t>
            </a:r>
            <a:r>
              <a:rPr lang="en-US" altLang="en-US" sz="1800" dirty="0">
                <a:solidFill>
                  <a:schemeClr val="bg1"/>
                </a:solidFill>
                <a:latin typeface="+mn-lt"/>
              </a:rPr>
              <a:t> with such a </a:t>
            </a:r>
            <a:r>
              <a:rPr lang="en-US" altLang="en-US" sz="1800" dirty="0">
                <a:solidFill>
                  <a:srgbClr val="00FF00"/>
                </a:solidFill>
                <a:latin typeface="+mn-lt"/>
              </a:rPr>
              <a:t>logical </a:t>
            </a:r>
            <a:r>
              <a:rPr lang="en-US" altLang="en-US" sz="1800" dirty="0">
                <a:solidFill>
                  <a:schemeClr val="bg1"/>
                </a:solidFill>
                <a:latin typeface="+mn-lt"/>
              </a:rPr>
              <a:t>sequence of thought and ideas, and accompanied by such a burning feeling within, that I know it is of God.’” </a:t>
            </a:r>
          </a:p>
          <a:p>
            <a:pPr>
              <a:spcBef>
                <a:spcPct val="0"/>
              </a:spcBef>
              <a:buFontTx/>
              <a:buNone/>
            </a:pPr>
            <a:r>
              <a:rPr lang="en-US" altLang="en-US" sz="1400" dirty="0">
                <a:solidFill>
                  <a:schemeClr val="bg1"/>
                </a:solidFill>
                <a:latin typeface="+mn-lt"/>
              </a:rPr>
              <a:t>(Encyclopedia of Mormonism, Vol. 3, p. 1209, Religious Experience)</a:t>
            </a:r>
          </a:p>
        </p:txBody>
      </p:sp>
      <p:sp>
        <p:nvSpPr>
          <p:cNvPr id="35" name="Rectangle 34">
            <a:extLst>
              <a:ext uri="{FF2B5EF4-FFF2-40B4-BE49-F238E27FC236}">
                <a16:creationId xmlns:a16="http://schemas.microsoft.com/office/drawing/2014/main" id="{43FBB16A-2C47-450A-94BE-342D4D5F3A03}"/>
              </a:ext>
            </a:extLst>
          </p:cNvPr>
          <p:cNvSpPr/>
          <p:nvPr/>
        </p:nvSpPr>
        <p:spPr>
          <a:xfrm>
            <a:off x="1587652" y="2526268"/>
            <a:ext cx="9544151" cy="584775"/>
          </a:xfrm>
          <a:prstGeom prst="rect">
            <a:avLst/>
          </a:prstGeom>
        </p:spPr>
        <p:txBody>
          <a:bodyPr wrap="square">
            <a:spAutoFit/>
          </a:bodyPr>
          <a:lstStyle/>
          <a:p>
            <a:r>
              <a:rPr lang="en-US" b="1" dirty="0">
                <a:solidFill>
                  <a:srgbClr val="00FF00"/>
                </a:solidFill>
                <a:latin typeface="+mn-lt"/>
              </a:rPr>
              <a:t>President Russel M. Nelson: </a:t>
            </a:r>
            <a:r>
              <a:rPr lang="en-US" dirty="0">
                <a:solidFill>
                  <a:schemeClr val="bg1"/>
                </a:solidFill>
                <a:latin typeface="+mn-lt"/>
              </a:rPr>
              <a:t>“good inspiration is based upon </a:t>
            </a:r>
            <a:r>
              <a:rPr lang="en-US" dirty="0">
                <a:solidFill>
                  <a:srgbClr val="00FF00"/>
                </a:solidFill>
                <a:latin typeface="+mn-lt"/>
              </a:rPr>
              <a:t>good information</a:t>
            </a:r>
            <a:r>
              <a:rPr lang="en-US" dirty="0">
                <a:solidFill>
                  <a:schemeClr val="bg1"/>
                </a:solidFill>
                <a:latin typeface="+mn-lt"/>
              </a:rPr>
              <a:t>”. </a:t>
            </a:r>
          </a:p>
          <a:p>
            <a:r>
              <a:rPr lang="en-US" sz="1400" dirty="0">
                <a:solidFill>
                  <a:schemeClr val="bg1"/>
                </a:solidFill>
                <a:latin typeface="+mn-lt"/>
              </a:rPr>
              <a:t>(“Revelation for the Church, Revelation for Our Lives”, April 2018)  </a:t>
            </a:r>
          </a:p>
        </p:txBody>
      </p:sp>
      <p:grpSp>
        <p:nvGrpSpPr>
          <p:cNvPr id="48" name="Group 165">
            <a:extLst>
              <a:ext uri="{FF2B5EF4-FFF2-40B4-BE49-F238E27FC236}">
                <a16:creationId xmlns:a16="http://schemas.microsoft.com/office/drawing/2014/main" id="{5A2E95AD-E326-45C8-94EF-A7AF479D8594}"/>
              </a:ext>
            </a:extLst>
          </p:cNvPr>
          <p:cNvGrpSpPr>
            <a:grpSpLocks noChangeAspect="1"/>
          </p:cNvGrpSpPr>
          <p:nvPr/>
        </p:nvGrpSpPr>
        <p:grpSpPr bwMode="auto">
          <a:xfrm>
            <a:off x="254981" y="380868"/>
            <a:ext cx="604837" cy="576263"/>
            <a:chOff x="280988" y="4425950"/>
            <a:chExt cx="1039812" cy="990600"/>
          </a:xfrm>
        </p:grpSpPr>
        <p:sp>
          <p:nvSpPr>
            <p:cNvPr id="49" name="Oval 57">
              <a:extLst>
                <a:ext uri="{FF2B5EF4-FFF2-40B4-BE49-F238E27FC236}">
                  <a16:creationId xmlns:a16="http://schemas.microsoft.com/office/drawing/2014/main" id="{96A77AC2-60C1-42ED-BA3F-F0745310C276}"/>
                </a:ext>
              </a:extLst>
            </p:cNvPr>
            <p:cNvSpPr>
              <a:spLocks noChangeArrowheads="1"/>
            </p:cNvSpPr>
            <p:nvPr/>
          </p:nvSpPr>
          <p:spPr bwMode="auto">
            <a:xfrm>
              <a:off x="280988" y="4425950"/>
              <a:ext cx="1039812" cy="990600"/>
            </a:xfrm>
            <a:prstGeom prst="ellipse">
              <a:avLst/>
            </a:prstGeom>
            <a:solidFill>
              <a:schemeClr val="bg1"/>
            </a:solidFill>
            <a:ln w="19050">
              <a:solidFill>
                <a:srgbClr val="00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solidFill>
                  <a:schemeClr val="bg1"/>
                </a:solidFill>
              </a:endParaRPr>
            </a:p>
          </p:txBody>
        </p:sp>
        <p:pic>
          <p:nvPicPr>
            <p:cNvPr id="50" name="Picture 4">
              <a:extLst>
                <a:ext uri="{FF2B5EF4-FFF2-40B4-BE49-F238E27FC236}">
                  <a16:creationId xmlns:a16="http://schemas.microsoft.com/office/drawing/2014/main" id="{005F7F15-1E00-4A06-97EA-FD40F158E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8" y="4634542"/>
              <a:ext cx="658812" cy="57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 name="Group 14">
            <a:extLst>
              <a:ext uri="{FF2B5EF4-FFF2-40B4-BE49-F238E27FC236}">
                <a16:creationId xmlns:a16="http://schemas.microsoft.com/office/drawing/2014/main" id="{69B7EADC-F8F0-4E67-B694-853F22DC971A}"/>
              </a:ext>
            </a:extLst>
          </p:cNvPr>
          <p:cNvGrpSpPr>
            <a:grpSpLocks/>
          </p:cNvGrpSpPr>
          <p:nvPr/>
        </p:nvGrpSpPr>
        <p:grpSpPr bwMode="auto">
          <a:xfrm>
            <a:off x="135519" y="1117986"/>
            <a:ext cx="1362680" cy="1568801"/>
            <a:chOff x="140067" y="4417886"/>
            <a:chExt cx="1362349" cy="1568323"/>
          </a:xfrm>
        </p:grpSpPr>
        <p:sp>
          <p:nvSpPr>
            <p:cNvPr id="52" name="Oval 57">
              <a:extLst>
                <a:ext uri="{FF2B5EF4-FFF2-40B4-BE49-F238E27FC236}">
                  <a16:creationId xmlns:a16="http://schemas.microsoft.com/office/drawing/2014/main" id="{8962D33B-BF43-4682-9261-8A00625DABB6}"/>
                </a:ext>
              </a:extLst>
            </p:cNvPr>
            <p:cNvSpPr>
              <a:spLocks noChangeArrowheads="1"/>
            </p:cNvSpPr>
            <p:nvPr/>
          </p:nvSpPr>
          <p:spPr bwMode="auto">
            <a:xfrm>
              <a:off x="323472" y="4417886"/>
              <a:ext cx="1037388" cy="997560"/>
            </a:xfrm>
            <a:prstGeom prst="ellipse">
              <a:avLst/>
            </a:prstGeom>
            <a:solidFill>
              <a:schemeClr val="bg1"/>
            </a:solidFill>
            <a:ln w="38100">
              <a:solidFill>
                <a:srgbClr val="00FF00"/>
              </a:solidFill>
              <a:round/>
              <a:headEnd/>
              <a:tailEnd/>
            </a:ln>
          </p:spPr>
          <p:txBody>
            <a:bodyPr wrap="none" anchor="ctr"/>
            <a:lstStyle/>
            <a:p>
              <a:pPr eaLnBrk="1" hangingPunct="1">
                <a:defRPr/>
              </a:pPr>
              <a:endParaRPr lang="en-US">
                <a:solidFill>
                  <a:schemeClr val="bg1"/>
                </a:solidFill>
                <a:latin typeface="+mn-lt"/>
                <a:cs typeface="Arial" charset="0"/>
              </a:endParaRPr>
            </a:p>
          </p:txBody>
        </p:sp>
        <p:grpSp>
          <p:nvGrpSpPr>
            <p:cNvPr id="53" name="Group 133">
              <a:extLst>
                <a:ext uri="{FF2B5EF4-FFF2-40B4-BE49-F238E27FC236}">
                  <a16:creationId xmlns:a16="http://schemas.microsoft.com/office/drawing/2014/main" id="{2866138C-9B4F-4BBE-82A7-0DFA63AB1037}"/>
                </a:ext>
              </a:extLst>
            </p:cNvPr>
            <p:cNvGrpSpPr>
              <a:grpSpLocks/>
            </p:cNvGrpSpPr>
            <p:nvPr/>
          </p:nvGrpSpPr>
          <p:grpSpPr bwMode="auto">
            <a:xfrm>
              <a:off x="273874" y="4578207"/>
              <a:ext cx="1135998" cy="661518"/>
              <a:chOff x="274024" y="4587415"/>
              <a:chExt cx="1134855" cy="661518"/>
            </a:xfrm>
          </p:grpSpPr>
          <p:cxnSp>
            <p:nvCxnSpPr>
              <p:cNvPr id="55" name="Straight Connector 54">
                <a:extLst>
                  <a:ext uri="{FF2B5EF4-FFF2-40B4-BE49-F238E27FC236}">
                    <a16:creationId xmlns:a16="http://schemas.microsoft.com/office/drawing/2014/main" id="{6B7013AE-F513-4D51-9077-BB2C80646870}"/>
                  </a:ext>
                </a:extLst>
              </p:cNvPr>
              <p:cNvCxnSpPr/>
              <p:nvPr/>
            </p:nvCxnSpPr>
            <p:spPr>
              <a:xfrm>
                <a:off x="419467" y="4923650"/>
                <a:ext cx="7594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C9C5E954-1582-414B-9FF8-074B5CC2B417}"/>
                  </a:ext>
                </a:extLst>
              </p:cNvPr>
              <p:cNvSpPr txBox="1"/>
              <p:nvPr/>
            </p:nvSpPr>
            <p:spPr>
              <a:xfrm>
                <a:off x="274024" y="4587415"/>
                <a:ext cx="1134855" cy="661518"/>
              </a:xfrm>
              <a:prstGeom prst="rect">
                <a:avLst/>
              </a:prstGeom>
              <a:noFill/>
            </p:spPr>
            <p:txBody>
              <a:bodyPr wrap="none">
                <a:spAutoFit/>
              </a:bodyPr>
              <a:lstStyle/>
              <a:p>
                <a:pPr algn="ctr" eaLnBrk="1" hangingPunct="1">
                  <a:defRPr/>
                </a:pPr>
                <a:r>
                  <a:rPr lang="en-US" sz="1500" dirty="0">
                    <a:latin typeface="+mn-lt"/>
                    <a:cs typeface="Arial" charset="0"/>
                  </a:rPr>
                  <a:t>Observation</a:t>
                </a:r>
              </a:p>
              <a:p>
                <a:pPr algn="ctr" eaLnBrk="1" hangingPunct="1">
                  <a:defRPr/>
                </a:pPr>
                <a:endParaRPr lang="en-US" sz="700" dirty="0">
                  <a:latin typeface="+mn-lt"/>
                  <a:cs typeface="Arial" charset="0"/>
                </a:endParaRPr>
              </a:p>
              <a:p>
                <a:pPr algn="ctr" eaLnBrk="1" hangingPunct="1">
                  <a:defRPr/>
                </a:pPr>
                <a:r>
                  <a:rPr lang="en-US" sz="1500" dirty="0">
                    <a:latin typeface="+mn-lt"/>
                    <a:cs typeface="Arial" charset="0"/>
                  </a:rPr>
                  <a:t>Revelation</a:t>
                </a:r>
              </a:p>
            </p:txBody>
          </p:sp>
        </p:grpSp>
        <p:sp>
          <p:nvSpPr>
            <p:cNvPr id="54" name="TextBox 38">
              <a:extLst>
                <a:ext uri="{FF2B5EF4-FFF2-40B4-BE49-F238E27FC236}">
                  <a16:creationId xmlns:a16="http://schemas.microsoft.com/office/drawing/2014/main" id="{0B3DD63E-15B9-4848-AE1C-F90E3FA73256}"/>
                </a:ext>
              </a:extLst>
            </p:cNvPr>
            <p:cNvSpPr txBox="1">
              <a:spLocks noChangeArrowheads="1"/>
            </p:cNvSpPr>
            <p:nvPr/>
          </p:nvSpPr>
          <p:spPr bwMode="auto">
            <a:xfrm>
              <a:off x="140067" y="5463148"/>
              <a:ext cx="1362349" cy="523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400" b="1" dirty="0">
                  <a:solidFill>
                    <a:srgbClr val="00FF00"/>
                  </a:solidFill>
                  <a:latin typeface="+mn-lt"/>
                </a:rPr>
                <a:t>EPISTEMOLOGY</a:t>
              </a:r>
            </a:p>
            <a:p>
              <a:pPr algn="ctr" eaLnBrk="1" hangingPunct="1">
                <a:spcBef>
                  <a:spcPct val="0"/>
                </a:spcBef>
                <a:buFontTx/>
                <a:buNone/>
              </a:pPr>
              <a:r>
                <a:rPr lang="en-US" altLang="en-US" sz="1400" b="1" dirty="0">
                  <a:solidFill>
                    <a:srgbClr val="00FF00"/>
                  </a:solidFill>
                  <a:latin typeface="+mn-lt"/>
                </a:rPr>
                <a:t>A Rational Faith</a:t>
              </a:r>
            </a:p>
          </p:txBody>
        </p:sp>
      </p:grpSp>
      <p:grpSp>
        <p:nvGrpSpPr>
          <p:cNvPr id="57" name="Group 14">
            <a:extLst>
              <a:ext uri="{FF2B5EF4-FFF2-40B4-BE49-F238E27FC236}">
                <a16:creationId xmlns:a16="http://schemas.microsoft.com/office/drawing/2014/main" id="{69D56867-022E-4615-B68A-C7CABD36AD2C}"/>
              </a:ext>
            </a:extLst>
          </p:cNvPr>
          <p:cNvGrpSpPr>
            <a:grpSpLocks/>
          </p:cNvGrpSpPr>
          <p:nvPr/>
        </p:nvGrpSpPr>
        <p:grpSpPr bwMode="auto">
          <a:xfrm>
            <a:off x="329328" y="2751318"/>
            <a:ext cx="1016335" cy="982482"/>
            <a:chOff x="323472" y="4417886"/>
            <a:chExt cx="1016088" cy="982183"/>
          </a:xfrm>
        </p:grpSpPr>
        <p:sp>
          <p:nvSpPr>
            <p:cNvPr id="58" name="Oval 57">
              <a:extLst>
                <a:ext uri="{FF2B5EF4-FFF2-40B4-BE49-F238E27FC236}">
                  <a16:creationId xmlns:a16="http://schemas.microsoft.com/office/drawing/2014/main" id="{BF5179AE-F352-464D-9C6B-A3C7AEC5B048}"/>
                </a:ext>
              </a:extLst>
            </p:cNvPr>
            <p:cNvSpPr>
              <a:spLocks noChangeArrowheads="1"/>
            </p:cNvSpPr>
            <p:nvPr/>
          </p:nvSpPr>
          <p:spPr bwMode="auto">
            <a:xfrm>
              <a:off x="323472" y="4417886"/>
              <a:ext cx="1016088" cy="982183"/>
            </a:xfrm>
            <a:prstGeom prst="ellipse">
              <a:avLst/>
            </a:prstGeom>
            <a:solidFill>
              <a:schemeClr val="bg1"/>
            </a:solidFill>
            <a:ln w="38100">
              <a:solidFill>
                <a:srgbClr val="00FF00"/>
              </a:solidFill>
              <a:round/>
              <a:headEnd/>
              <a:tailEnd/>
            </a:ln>
          </p:spPr>
          <p:txBody>
            <a:bodyPr wrap="none" anchor="ctr"/>
            <a:lstStyle/>
            <a:p>
              <a:pPr eaLnBrk="1" hangingPunct="1">
                <a:defRPr/>
              </a:pPr>
              <a:endParaRPr lang="en-US">
                <a:solidFill>
                  <a:schemeClr val="bg1"/>
                </a:solidFill>
                <a:latin typeface="+mn-lt"/>
                <a:cs typeface="Arial" charset="0"/>
              </a:endParaRPr>
            </a:p>
          </p:txBody>
        </p:sp>
        <p:grpSp>
          <p:nvGrpSpPr>
            <p:cNvPr id="59" name="Group 133">
              <a:extLst>
                <a:ext uri="{FF2B5EF4-FFF2-40B4-BE49-F238E27FC236}">
                  <a16:creationId xmlns:a16="http://schemas.microsoft.com/office/drawing/2014/main" id="{1DBBCE1E-C95E-4249-A4C9-3A45FF942D95}"/>
                </a:ext>
              </a:extLst>
            </p:cNvPr>
            <p:cNvGrpSpPr>
              <a:grpSpLocks/>
            </p:cNvGrpSpPr>
            <p:nvPr/>
          </p:nvGrpSpPr>
          <p:grpSpPr bwMode="auto">
            <a:xfrm>
              <a:off x="419463" y="4570060"/>
              <a:ext cx="766472" cy="692286"/>
              <a:chOff x="419467" y="4579268"/>
              <a:chExt cx="765701" cy="692286"/>
            </a:xfrm>
          </p:grpSpPr>
          <p:cxnSp>
            <p:nvCxnSpPr>
              <p:cNvPr id="60" name="Straight Connector 59">
                <a:extLst>
                  <a:ext uri="{FF2B5EF4-FFF2-40B4-BE49-F238E27FC236}">
                    <a16:creationId xmlns:a16="http://schemas.microsoft.com/office/drawing/2014/main" id="{5AEAD79F-08A3-48A6-AD5F-9B91B2122114}"/>
                  </a:ext>
                </a:extLst>
              </p:cNvPr>
              <p:cNvCxnSpPr/>
              <p:nvPr/>
            </p:nvCxnSpPr>
            <p:spPr>
              <a:xfrm>
                <a:off x="419467" y="4923650"/>
                <a:ext cx="7594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8B1B937-A976-4C00-A25F-B62CCF2FFAAF}"/>
                  </a:ext>
                </a:extLst>
              </p:cNvPr>
              <p:cNvSpPr txBox="1"/>
              <p:nvPr/>
            </p:nvSpPr>
            <p:spPr>
              <a:xfrm>
                <a:off x="531639" y="4579268"/>
                <a:ext cx="653529" cy="692286"/>
              </a:xfrm>
              <a:prstGeom prst="rect">
                <a:avLst/>
              </a:prstGeom>
              <a:noFill/>
            </p:spPr>
            <p:txBody>
              <a:bodyPr wrap="none">
                <a:spAutoFit/>
              </a:bodyPr>
              <a:lstStyle/>
              <a:p>
                <a:pPr algn="ctr" eaLnBrk="1" hangingPunct="1">
                  <a:defRPr/>
                </a:pPr>
                <a:r>
                  <a:rPr lang="en-US" sz="1600" dirty="0">
                    <a:latin typeface="+mn-lt"/>
                    <a:cs typeface="Arial" charset="0"/>
                  </a:rPr>
                  <a:t>Mind</a:t>
                </a:r>
              </a:p>
              <a:p>
                <a:pPr algn="ctr" eaLnBrk="1" hangingPunct="1">
                  <a:defRPr/>
                </a:pPr>
                <a:endParaRPr lang="en-US" sz="700" dirty="0">
                  <a:latin typeface="+mn-lt"/>
                  <a:cs typeface="Arial" charset="0"/>
                </a:endParaRPr>
              </a:p>
              <a:p>
                <a:pPr algn="ctr" eaLnBrk="1" hangingPunct="1">
                  <a:defRPr/>
                </a:pPr>
                <a:r>
                  <a:rPr lang="en-US" sz="1600" dirty="0">
                    <a:latin typeface="+mn-lt"/>
                    <a:cs typeface="Arial" charset="0"/>
                  </a:rPr>
                  <a:t>Heart</a:t>
                </a:r>
              </a:p>
            </p:txBody>
          </p:sp>
        </p:grpSp>
      </p:grpSp>
      <p:sp>
        <p:nvSpPr>
          <p:cNvPr id="62" name="TextBox 1">
            <a:extLst>
              <a:ext uri="{FF2B5EF4-FFF2-40B4-BE49-F238E27FC236}">
                <a16:creationId xmlns:a16="http://schemas.microsoft.com/office/drawing/2014/main" id="{400508D9-1C8D-43E7-8D7A-237ED04F7F03}"/>
              </a:ext>
            </a:extLst>
          </p:cNvPr>
          <p:cNvSpPr txBox="1">
            <a:spLocks noChangeArrowheads="1"/>
          </p:cNvSpPr>
          <p:nvPr/>
        </p:nvSpPr>
        <p:spPr bwMode="auto">
          <a:xfrm>
            <a:off x="1587652" y="684074"/>
            <a:ext cx="1035078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dirty="0">
                <a:solidFill>
                  <a:srgbClr val="00FF00"/>
                </a:solidFill>
                <a:latin typeface="+mn-lt"/>
              </a:rPr>
              <a:t>Elder Dallin H. Oaks: </a:t>
            </a:r>
            <a:r>
              <a:rPr lang="en-US" altLang="en-US" sz="1800" dirty="0">
                <a:solidFill>
                  <a:schemeClr val="bg1"/>
                </a:solidFill>
                <a:latin typeface="+mn-lt"/>
              </a:rPr>
              <a:t>“In the sequential relationship between reason and revelation, it is important that </a:t>
            </a:r>
            <a:r>
              <a:rPr lang="en-US" altLang="en-US" sz="1800" dirty="0">
                <a:solidFill>
                  <a:srgbClr val="00FF00"/>
                </a:solidFill>
                <a:latin typeface="+mn-lt"/>
              </a:rPr>
              <a:t>reason</a:t>
            </a:r>
            <a:r>
              <a:rPr lang="en-US" altLang="en-US" sz="1800" dirty="0">
                <a:solidFill>
                  <a:schemeClr val="bg1"/>
                </a:solidFill>
                <a:latin typeface="+mn-lt"/>
              </a:rPr>
              <a:t> have what we can call ‘</a:t>
            </a:r>
            <a:r>
              <a:rPr lang="en-US" altLang="en-US" sz="1800" dirty="0">
                <a:solidFill>
                  <a:srgbClr val="00FF00"/>
                </a:solidFill>
                <a:latin typeface="+mn-lt"/>
              </a:rPr>
              <a:t>the first word</a:t>
            </a:r>
            <a:r>
              <a:rPr lang="en-US" altLang="en-US" sz="1800" dirty="0">
                <a:solidFill>
                  <a:schemeClr val="bg1"/>
                </a:solidFill>
                <a:latin typeface="+mn-lt"/>
              </a:rPr>
              <a:t>’ and that revelation have ‘the last word.’ In this sequence, reason can ‘study it out’ and formulate a proposed solution. In addition, as we seek confirmation or other guidance from revelation, reason can serve as a threshold check to screen out </a:t>
            </a:r>
            <a:r>
              <a:rPr lang="en-US" altLang="en-US" sz="1800" dirty="0">
                <a:solidFill>
                  <a:srgbClr val="FF0000"/>
                </a:solidFill>
                <a:latin typeface="+mn-lt"/>
              </a:rPr>
              <a:t>revelation that is counterfeit </a:t>
            </a:r>
            <a:r>
              <a:rPr lang="en-US" altLang="en-US" sz="1800" dirty="0">
                <a:solidFill>
                  <a:schemeClr val="bg1"/>
                </a:solidFill>
                <a:latin typeface="+mn-lt"/>
              </a:rPr>
              <a:t>and to provide a tentative authentication of revelation that is genuine. This is necessary because, just as there is reasoning that is faulty, so also there is revelation that is spurious.” </a:t>
            </a:r>
            <a:r>
              <a:rPr lang="en-US" altLang="en-US" sz="1400" dirty="0">
                <a:solidFill>
                  <a:schemeClr val="bg1"/>
                </a:solidFill>
                <a:latin typeface="+mn-lt"/>
              </a:rPr>
              <a:t>(A New Witness, p. 166-167)</a:t>
            </a:r>
          </a:p>
        </p:txBody>
      </p:sp>
      <p:sp>
        <p:nvSpPr>
          <p:cNvPr id="3" name="Rectangle 2">
            <a:extLst>
              <a:ext uri="{FF2B5EF4-FFF2-40B4-BE49-F238E27FC236}">
                <a16:creationId xmlns:a16="http://schemas.microsoft.com/office/drawing/2014/main" id="{8A49E8D8-8BFD-40D0-8C2F-90DE5D5A0311}"/>
              </a:ext>
            </a:extLst>
          </p:cNvPr>
          <p:cNvSpPr/>
          <p:nvPr/>
        </p:nvSpPr>
        <p:spPr>
          <a:xfrm>
            <a:off x="135519" y="3905071"/>
            <a:ext cx="11878012" cy="1200329"/>
          </a:xfrm>
          <a:prstGeom prst="rect">
            <a:avLst/>
          </a:prstGeom>
        </p:spPr>
        <p:txBody>
          <a:bodyPr wrap="square">
            <a:spAutoFit/>
          </a:bodyPr>
          <a:lstStyle/>
          <a:p>
            <a:r>
              <a:rPr lang="en-US" altLang="en-US" b="1" dirty="0">
                <a:solidFill>
                  <a:srgbClr val="00FF00"/>
                </a:solidFill>
                <a:latin typeface="+mn-lt"/>
              </a:rPr>
              <a:t>D&amp;C 9:8-9: </a:t>
            </a:r>
            <a:r>
              <a:rPr lang="en-US" altLang="en-US" dirty="0">
                <a:solidFill>
                  <a:schemeClr val="bg1"/>
                </a:solidFill>
                <a:latin typeface="+mn-lt"/>
              </a:rPr>
              <a:t>But, behold, I say unto you, that you must </a:t>
            </a:r>
            <a:r>
              <a:rPr lang="en-US" altLang="en-US" dirty="0">
                <a:solidFill>
                  <a:srgbClr val="00FF00"/>
                </a:solidFill>
                <a:latin typeface="+mn-lt"/>
              </a:rPr>
              <a:t>study</a:t>
            </a:r>
            <a:r>
              <a:rPr lang="en-US" altLang="en-US" dirty="0">
                <a:solidFill>
                  <a:schemeClr val="bg1"/>
                </a:solidFill>
                <a:latin typeface="+mn-lt"/>
              </a:rPr>
              <a:t> it out in your mind; </a:t>
            </a:r>
            <a:r>
              <a:rPr lang="en-US" altLang="en-US" dirty="0">
                <a:solidFill>
                  <a:srgbClr val="00FF00"/>
                </a:solidFill>
                <a:latin typeface="+mn-lt"/>
              </a:rPr>
              <a:t>then</a:t>
            </a:r>
            <a:r>
              <a:rPr lang="en-US" altLang="en-US" dirty="0">
                <a:solidFill>
                  <a:schemeClr val="bg1"/>
                </a:solidFill>
                <a:latin typeface="+mn-lt"/>
              </a:rPr>
              <a:t> you must ask me if it be right, and </a:t>
            </a:r>
            <a:r>
              <a:rPr lang="en-US" altLang="en-US" dirty="0">
                <a:solidFill>
                  <a:srgbClr val="FFFF00"/>
                </a:solidFill>
                <a:latin typeface="+mn-lt"/>
              </a:rPr>
              <a:t>if</a:t>
            </a:r>
            <a:r>
              <a:rPr lang="en-US" altLang="en-US" dirty="0">
                <a:solidFill>
                  <a:schemeClr val="bg1"/>
                </a:solidFill>
                <a:latin typeface="+mn-lt"/>
              </a:rPr>
              <a:t> it is right I will cause that your bosom shall burn within you; therefore, you shall </a:t>
            </a:r>
            <a:r>
              <a:rPr lang="en-US" altLang="en-US" dirty="0">
                <a:solidFill>
                  <a:srgbClr val="FFFF00"/>
                </a:solidFill>
                <a:latin typeface="+mn-lt"/>
              </a:rPr>
              <a:t>feel</a:t>
            </a:r>
            <a:r>
              <a:rPr lang="en-US" altLang="en-US" dirty="0">
                <a:solidFill>
                  <a:schemeClr val="bg1"/>
                </a:solidFill>
                <a:latin typeface="+mn-lt"/>
              </a:rPr>
              <a:t> that it is right. But </a:t>
            </a:r>
            <a:r>
              <a:rPr lang="en-US" altLang="en-US" dirty="0">
                <a:solidFill>
                  <a:srgbClr val="FFFF00"/>
                </a:solidFill>
                <a:latin typeface="+mn-lt"/>
              </a:rPr>
              <a:t>if</a:t>
            </a:r>
            <a:r>
              <a:rPr lang="en-US" altLang="en-US" dirty="0">
                <a:solidFill>
                  <a:schemeClr val="bg1"/>
                </a:solidFill>
                <a:latin typeface="+mn-lt"/>
              </a:rPr>
              <a:t> it be </a:t>
            </a:r>
            <a:r>
              <a:rPr lang="en-US" altLang="en-US" dirty="0">
                <a:solidFill>
                  <a:srgbClr val="FF0000"/>
                </a:solidFill>
                <a:latin typeface="+mn-lt"/>
              </a:rPr>
              <a:t>not right </a:t>
            </a:r>
            <a:r>
              <a:rPr lang="en-US" altLang="en-US" dirty="0">
                <a:solidFill>
                  <a:schemeClr val="bg1"/>
                </a:solidFill>
                <a:latin typeface="+mn-lt"/>
              </a:rPr>
              <a:t>you shall have </a:t>
            </a:r>
            <a:r>
              <a:rPr lang="en-US" altLang="en-US" dirty="0">
                <a:solidFill>
                  <a:srgbClr val="FF0000"/>
                </a:solidFill>
                <a:latin typeface="+mn-lt"/>
              </a:rPr>
              <a:t>no such feelings</a:t>
            </a:r>
            <a:r>
              <a:rPr lang="en-US" altLang="en-US" dirty="0">
                <a:solidFill>
                  <a:schemeClr val="bg1"/>
                </a:solidFill>
                <a:latin typeface="+mn-lt"/>
              </a:rPr>
              <a:t>, but you shall have a </a:t>
            </a:r>
            <a:r>
              <a:rPr lang="en-US" altLang="en-US" dirty="0">
                <a:solidFill>
                  <a:srgbClr val="FF0000"/>
                </a:solidFill>
                <a:latin typeface="+mn-lt"/>
              </a:rPr>
              <a:t>stupor of thought </a:t>
            </a:r>
            <a:r>
              <a:rPr lang="en-US" altLang="en-US" dirty="0">
                <a:solidFill>
                  <a:schemeClr val="bg1"/>
                </a:solidFill>
                <a:latin typeface="+mn-lt"/>
              </a:rPr>
              <a:t>that shall cause you to forget the thing which is wrong; therefore, you cannot write that which is sacred save it be given you from me.</a:t>
            </a:r>
          </a:p>
        </p:txBody>
      </p:sp>
    </p:spTree>
    <p:extLst>
      <p:ext uri="{BB962C8B-B14F-4D97-AF65-F5344CB8AC3E}">
        <p14:creationId xmlns:p14="http://schemas.microsoft.com/office/powerpoint/2010/main" val="118206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35" grpId="0"/>
      <p:bldP spid="6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A989108-4173-4A4E-85B5-E8E3EB771E30}"/>
              </a:ext>
            </a:extLst>
          </p:cNvPr>
          <p:cNvSpPr>
            <a:spLocks noGrp="1"/>
          </p:cNvSpPr>
          <p:nvPr>
            <p:ph type="ftr" sz="quarter" idx="11"/>
          </p:nvPr>
        </p:nvSpPr>
        <p:spPr/>
        <p:txBody>
          <a:bodyPr/>
          <a:lstStyle/>
          <a:p>
            <a:r>
              <a:rPr lang="en-US"/>
              <a:t>©ChristianEternalism.org</a:t>
            </a:r>
            <a:endParaRPr lang="en-US" dirty="0"/>
          </a:p>
        </p:txBody>
      </p:sp>
      <p:sp>
        <p:nvSpPr>
          <p:cNvPr id="10" name="Slide Number Placeholder 4">
            <a:extLst>
              <a:ext uri="{FF2B5EF4-FFF2-40B4-BE49-F238E27FC236}">
                <a16:creationId xmlns:a16="http://schemas.microsoft.com/office/drawing/2014/main" id="{917FCC3A-BB43-431C-B394-2DC4FF9DE8E2}"/>
              </a:ext>
            </a:extLst>
          </p:cNvPr>
          <p:cNvSpPr>
            <a:spLocks noGrp="1"/>
          </p:cNvSpPr>
          <p:nvPr>
            <p:ph type="sldNum" sz="quarter" idx="12"/>
          </p:nvPr>
        </p:nvSpPr>
        <p:spPr>
          <a:xfrm>
            <a:off x="11811000" y="6626994"/>
            <a:ext cx="381000" cy="231006"/>
          </a:xfrm>
        </p:spPr>
        <p:txBody>
          <a:bodyPr/>
          <a:lstStyle/>
          <a:p>
            <a:pPr algn="ctr"/>
            <a:fld id="{7FA21F2F-D5C3-444E-B31F-8BDB819DBF53}" type="slidenum">
              <a:rPr lang="en-US" smtClean="0"/>
              <a:pPr algn="ctr"/>
              <a:t>9</a:t>
            </a:fld>
            <a:endParaRPr lang="en-US" dirty="0"/>
          </a:p>
        </p:txBody>
      </p:sp>
      <p:pic>
        <p:nvPicPr>
          <p:cNvPr id="7" name="Picture 6">
            <a:extLst>
              <a:ext uri="{FF2B5EF4-FFF2-40B4-BE49-F238E27FC236}">
                <a16:creationId xmlns:a16="http://schemas.microsoft.com/office/drawing/2014/main" id="{02A3BEB5-6A45-4B0D-8DCE-F5A78D3269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87" y="4495800"/>
            <a:ext cx="1844638" cy="1676944"/>
          </a:xfrm>
          <a:prstGeom prst="rect">
            <a:avLst/>
          </a:prstGeom>
        </p:spPr>
      </p:pic>
      <p:grpSp>
        <p:nvGrpSpPr>
          <p:cNvPr id="8" name="Group 7">
            <a:extLst>
              <a:ext uri="{FF2B5EF4-FFF2-40B4-BE49-F238E27FC236}">
                <a16:creationId xmlns:a16="http://schemas.microsoft.com/office/drawing/2014/main" id="{BE281DF2-3A43-4582-8B9E-303DCE3A8484}"/>
              </a:ext>
            </a:extLst>
          </p:cNvPr>
          <p:cNvGrpSpPr/>
          <p:nvPr/>
        </p:nvGrpSpPr>
        <p:grpSpPr>
          <a:xfrm>
            <a:off x="2166336" y="4554096"/>
            <a:ext cx="2967899" cy="1922904"/>
            <a:chOff x="1937736" y="4706496"/>
            <a:chExt cx="2967899" cy="1922904"/>
          </a:xfrm>
        </p:grpSpPr>
        <p:grpSp>
          <p:nvGrpSpPr>
            <p:cNvPr id="9" name="Group 8">
              <a:extLst>
                <a:ext uri="{FF2B5EF4-FFF2-40B4-BE49-F238E27FC236}">
                  <a16:creationId xmlns:a16="http://schemas.microsoft.com/office/drawing/2014/main" id="{39398429-7E92-44F7-ACFE-ACE1A5E3DCAD}"/>
                </a:ext>
              </a:extLst>
            </p:cNvPr>
            <p:cNvGrpSpPr/>
            <p:nvPr/>
          </p:nvGrpSpPr>
          <p:grpSpPr>
            <a:xfrm>
              <a:off x="1937736" y="4706496"/>
              <a:ext cx="2967899" cy="1922904"/>
              <a:chOff x="1937736" y="4534483"/>
              <a:chExt cx="2967899" cy="1922904"/>
            </a:xfrm>
          </p:grpSpPr>
          <p:pic>
            <p:nvPicPr>
              <p:cNvPr id="12" name="Picture 5" descr="C:\Documents and Settings\David\My Documents\istock 1\universe.jpg">
                <a:extLst>
                  <a:ext uri="{FF2B5EF4-FFF2-40B4-BE49-F238E27FC236}">
                    <a16:creationId xmlns:a16="http://schemas.microsoft.com/office/drawing/2014/main" id="{EF328DFC-AD68-4C19-80E9-D70F4B28284F}"/>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9479" y="4616983"/>
                <a:ext cx="2003202" cy="148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3" name="Text Box 45">
                <a:extLst>
                  <a:ext uri="{FF2B5EF4-FFF2-40B4-BE49-F238E27FC236}">
                    <a16:creationId xmlns:a16="http://schemas.microsoft.com/office/drawing/2014/main" id="{A9409C04-FA2E-4F42-A71C-1DF4F4490813}"/>
                  </a:ext>
                </a:extLst>
              </p:cNvPr>
              <p:cNvSpPr txBox="1">
                <a:spLocks noChangeArrowheads="1"/>
              </p:cNvSpPr>
              <p:nvPr/>
            </p:nvSpPr>
            <p:spPr bwMode="auto">
              <a:xfrm>
                <a:off x="2609919" y="5796811"/>
                <a:ext cx="1412875" cy="30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400" b="1" i="1" dirty="0" err="1">
                    <a:solidFill>
                      <a:srgbClr val="FF0000"/>
                    </a:solidFill>
                  </a:rPr>
                  <a:t>creatio</a:t>
                </a:r>
                <a:r>
                  <a:rPr lang="en-US" altLang="en-US" sz="1400" b="1" i="1" dirty="0">
                    <a:solidFill>
                      <a:srgbClr val="FF0000"/>
                    </a:solidFill>
                  </a:rPr>
                  <a:t> ex nihilo</a:t>
                </a:r>
              </a:p>
            </p:txBody>
          </p:sp>
          <p:sp>
            <p:nvSpPr>
              <p:cNvPr id="14" name="TextBox 36">
                <a:extLst>
                  <a:ext uri="{FF2B5EF4-FFF2-40B4-BE49-F238E27FC236}">
                    <a16:creationId xmlns:a16="http://schemas.microsoft.com/office/drawing/2014/main" id="{3FE53D12-162A-4202-99ED-575E2CA7EB6C}"/>
                  </a:ext>
                </a:extLst>
              </p:cNvPr>
              <p:cNvSpPr txBox="1">
                <a:spLocks noChangeArrowheads="1"/>
              </p:cNvSpPr>
              <p:nvPr/>
            </p:nvSpPr>
            <p:spPr bwMode="auto">
              <a:xfrm>
                <a:off x="2728981" y="4577285"/>
                <a:ext cx="1168400" cy="369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dirty="0">
                    <a:solidFill>
                      <a:srgbClr val="FF0000"/>
                    </a:solidFill>
                  </a:rPr>
                  <a:t>APOSTASY</a:t>
                </a:r>
              </a:p>
            </p:txBody>
          </p:sp>
          <p:sp>
            <p:nvSpPr>
              <p:cNvPr id="15" name="Rectangle 8">
                <a:extLst>
                  <a:ext uri="{FF2B5EF4-FFF2-40B4-BE49-F238E27FC236}">
                    <a16:creationId xmlns:a16="http://schemas.microsoft.com/office/drawing/2014/main" id="{79A1C435-4A84-41F9-AF0D-B27DDA143518}"/>
                  </a:ext>
                </a:extLst>
              </p:cNvPr>
              <p:cNvSpPr>
                <a:spLocks noChangeArrowheads="1"/>
              </p:cNvSpPr>
              <p:nvPr/>
            </p:nvSpPr>
            <p:spPr bwMode="auto">
              <a:xfrm>
                <a:off x="2389260" y="4572521"/>
                <a:ext cx="2003425" cy="153234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1800">
                  <a:solidFill>
                    <a:srgbClr val="FF0000"/>
                  </a:solidFill>
                </a:endParaRPr>
              </a:p>
            </p:txBody>
          </p:sp>
          <p:sp>
            <p:nvSpPr>
              <p:cNvPr id="16" name="Text Box 5">
                <a:extLst>
                  <a:ext uri="{FF2B5EF4-FFF2-40B4-BE49-F238E27FC236}">
                    <a16:creationId xmlns:a16="http://schemas.microsoft.com/office/drawing/2014/main" id="{77061410-B95B-487D-ABF6-40C1A8A9A10F}"/>
                  </a:ext>
                </a:extLst>
              </p:cNvPr>
              <p:cNvSpPr txBox="1">
                <a:spLocks noChangeArrowheads="1"/>
              </p:cNvSpPr>
              <p:nvPr/>
            </p:nvSpPr>
            <p:spPr bwMode="auto">
              <a:xfrm>
                <a:off x="2057194" y="6149610"/>
                <a:ext cx="284844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400" b="1" dirty="0">
                    <a:solidFill>
                      <a:srgbClr val="FF0000"/>
                    </a:solidFill>
                  </a:rPr>
                  <a:t>Traditional Christian, Judaic, Islamic</a:t>
                </a:r>
              </a:p>
            </p:txBody>
          </p:sp>
          <p:sp>
            <p:nvSpPr>
              <p:cNvPr id="17" name="AutoShape 9">
                <a:extLst>
                  <a:ext uri="{FF2B5EF4-FFF2-40B4-BE49-F238E27FC236}">
                    <a16:creationId xmlns:a16="http://schemas.microsoft.com/office/drawing/2014/main" id="{1059EB4E-6958-4CCD-BBAF-E8117934E19F}"/>
                  </a:ext>
                </a:extLst>
              </p:cNvPr>
              <p:cNvSpPr>
                <a:spLocks noChangeArrowheads="1"/>
              </p:cNvSpPr>
              <p:nvPr/>
            </p:nvSpPr>
            <p:spPr bwMode="auto">
              <a:xfrm>
                <a:off x="1937736" y="4534483"/>
                <a:ext cx="304800" cy="304881"/>
              </a:xfrm>
              <a:prstGeom prst="irregularSeal1">
                <a:avLst/>
              </a:prstGeom>
              <a:solidFill>
                <a:srgbClr val="FFFF00"/>
              </a:solidFill>
              <a:ln w="19050">
                <a:solidFill>
                  <a:srgbClr val="FF33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grpSp>
        <p:sp>
          <p:nvSpPr>
            <p:cNvPr id="11" name="Oval 10">
              <a:extLst>
                <a:ext uri="{FF2B5EF4-FFF2-40B4-BE49-F238E27FC236}">
                  <a16:creationId xmlns:a16="http://schemas.microsoft.com/office/drawing/2014/main" id="{D6966D03-10A2-4821-B731-D35F32C64D00}"/>
                </a:ext>
              </a:extLst>
            </p:cNvPr>
            <p:cNvSpPr>
              <a:spLocks noChangeArrowheads="1"/>
            </p:cNvSpPr>
            <p:nvPr/>
          </p:nvSpPr>
          <p:spPr bwMode="auto">
            <a:xfrm>
              <a:off x="3783081" y="5187007"/>
              <a:ext cx="76200" cy="76220"/>
            </a:xfrm>
            <a:prstGeom prst="ellipse">
              <a:avLst/>
            </a:prstGeom>
            <a:solidFill>
              <a:srgbClr val="FFFF66"/>
            </a:solidFill>
            <a:ln w="19050">
              <a:solidFill>
                <a:srgbClr val="FF33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grpSp>
      <p:sp>
        <p:nvSpPr>
          <p:cNvPr id="18" name="Text Box 27">
            <a:extLst>
              <a:ext uri="{FF2B5EF4-FFF2-40B4-BE49-F238E27FC236}">
                <a16:creationId xmlns:a16="http://schemas.microsoft.com/office/drawing/2014/main" id="{14EFB6B3-0A91-4D75-AA93-0A31435CC8BC}"/>
              </a:ext>
            </a:extLst>
          </p:cNvPr>
          <p:cNvSpPr txBox="1">
            <a:spLocks noChangeArrowheads="1"/>
          </p:cNvSpPr>
          <p:nvPr/>
        </p:nvSpPr>
        <p:spPr bwMode="auto">
          <a:xfrm>
            <a:off x="62243" y="4277203"/>
            <a:ext cx="1998663" cy="27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200" b="1" dirty="0">
                <a:solidFill>
                  <a:srgbClr val="FF0000"/>
                </a:solidFill>
              </a:rPr>
              <a:t>THE GREAT &amp; POWERFUL OZ</a:t>
            </a:r>
          </a:p>
        </p:txBody>
      </p:sp>
      <p:grpSp>
        <p:nvGrpSpPr>
          <p:cNvPr id="19" name="Group 96">
            <a:extLst>
              <a:ext uri="{FF2B5EF4-FFF2-40B4-BE49-F238E27FC236}">
                <a16:creationId xmlns:a16="http://schemas.microsoft.com/office/drawing/2014/main" id="{F4B8BD78-3B43-4669-8D01-A9A681BB6E65}"/>
              </a:ext>
            </a:extLst>
          </p:cNvPr>
          <p:cNvGrpSpPr>
            <a:grpSpLocks/>
          </p:cNvGrpSpPr>
          <p:nvPr/>
        </p:nvGrpSpPr>
        <p:grpSpPr bwMode="auto">
          <a:xfrm>
            <a:off x="4876801" y="4648200"/>
            <a:ext cx="1923747" cy="1743862"/>
            <a:chOff x="5207180" y="4574532"/>
            <a:chExt cx="1923551" cy="1744271"/>
          </a:xfrm>
        </p:grpSpPr>
        <p:grpSp>
          <p:nvGrpSpPr>
            <p:cNvPr id="20" name="Group 13">
              <a:extLst>
                <a:ext uri="{FF2B5EF4-FFF2-40B4-BE49-F238E27FC236}">
                  <a16:creationId xmlns:a16="http://schemas.microsoft.com/office/drawing/2014/main" id="{B6853EE1-91EA-41C5-861B-E74B8F4A5774}"/>
                </a:ext>
              </a:extLst>
            </p:cNvPr>
            <p:cNvGrpSpPr>
              <a:grpSpLocks/>
            </p:cNvGrpSpPr>
            <p:nvPr/>
          </p:nvGrpSpPr>
          <p:grpSpPr bwMode="auto">
            <a:xfrm>
              <a:off x="5767806" y="4574532"/>
              <a:ext cx="1119861" cy="1102316"/>
              <a:chOff x="928208" y="2505924"/>
              <a:chExt cx="2347059" cy="2310287"/>
            </a:xfrm>
          </p:grpSpPr>
          <p:sp>
            <p:nvSpPr>
              <p:cNvPr id="23" name="Oval 12">
                <a:extLst>
                  <a:ext uri="{FF2B5EF4-FFF2-40B4-BE49-F238E27FC236}">
                    <a16:creationId xmlns:a16="http://schemas.microsoft.com/office/drawing/2014/main" id="{BA66E220-EAE1-4916-9060-02DEB4A747BB}"/>
                  </a:ext>
                </a:extLst>
              </p:cNvPr>
              <p:cNvSpPr>
                <a:spLocks noChangeArrowheads="1"/>
              </p:cNvSpPr>
              <p:nvPr/>
            </p:nvSpPr>
            <p:spPr bwMode="auto">
              <a:xfrm>
                <a:off x="928208" y="2505924"/>
                <a:ext cx="2347059" cy="2310287"/>
              </a:xfrm>
              <a:prstGeom prst="ellipse">
                <a:avLst/>
              </a:prstGeom>
              <a:solidFill>
                <a:schemeClr val="bg1"/>
              </a:solidFill>
              <a:ln w="38100">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grpSp>
            <p:nvGrpSpPr>
              <p:cNvPr id="26" name="Group 6">
                <a:extLst>
                  <a:ext uri="{FF2B5EF4-FFF2-40B4-BE49-F238E27FC236}">
                    <a16:creationId xmlns:a16="http://schemas.microsoft.com/office/drawing/2014/main" id="{107624D7-04EA-4423-BFCE-99E6545F9FEE}"/>
                  </a:ext>
                </a:extLst>
              </p:cNvPr>
              <p:cNvGrpSpPr>
                <a:grpSpLocks/>
              </p:cNvGrpSpPr>
              <p:nvPr/>
            </p:nvGrpSpPr>
            <p:grpSpPr bwMode="auto">
              <a:xfrm>
                <a:off x="1261093" y="2808290"/>
                <a:ext cx="1685925" cy="1741488"/>
                <a:chOff x="2311" y="2510"/>
                <a:chExt cx="1062" cy="1097"/>
              </a:xfrm>
            </p:grpSpPr>
            <p:sp>
              <p:nvSpPr>
                <p:cNvPr id="27" name="Text Box 7">
                  <a:extLst>
                    <a:ext uri="{FF2B5EF4-FFF2-40B4-BE49-F238E27FC236}">
                      <a16:creationId xmlns:a16="http://schemas.microsoft.com/office/drawing/2014/main" id="{89AB6E3C-6C2F-41A1-9E70-F3C928D489DF}"/>
                    </a:ext>
                  </a:extLst>
                </p:cNvPr>
                <p:cNvSpPr txBox="1">
                  <a:spLocks noChangeArrowheads="1"/>
                </p:cNvSpPr>
                <p:nvPr/>
              </p:nvSpPr>
              <p:spPr bwMode="auto">
                <a:xfrm>
                  <a:off x="2323" y="2510"/>
                  <a:ext cx="1014" cy="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b="1" dirty="0"/>
                    <a:t>God</a:t>
                  </a:r>
                </a:p>
                <a:p>
                  <a:pPr algn="ctr" eaLnBrk="1" hangingPunct="1">
                    <a:spcBef>
                      <a:spcPct val="0"/>
                    </a:spcBef>
                    <a:buFontTx/>
                    <a:buNone/>
                  </a:pPr>
                  <a:endParaRPr lang="en-US" altLang="en-US" sz="1400" b="1" dirty="0"/>
                </a:p>
                <a:p>
                  <a:pPr algn="ctr" eaLnBrk="1" hangingPunct="1">
                    <a:spcBef>
                      <a:spcPct val="0"/>
                    </a:spcBef>
                    <a:buFontTx/>
                    <a:buNone/>
                  </a:pPr>
                  <a:r>
                    <a:rPr lang="en-US" altLang="en-US" sz="1600" b="1" dirty="0"/>
                    <a:t>Reality</a:t>
                  </a:r>
                </a:p>
              </p:txBody>
            </p:sp>
            <p:sp>
              <p:nvSpPr>
                <p:cNvPr id="28" name="Line 8">
                  <a:extLst>
                    <a:ext uri="{FF2B5EF4-FFF2-40B4-BE49-F238E27FC236}">
                      <a16:creationId xmlns:a16="http://schemas.microsoft.com/office/drawing/2014/main" id="{B9937642-4E62-4175-BD3E-80E2B57C1A53}"/>
                    </a:ext>
                  </a:extLst>
                </p:cNvPr>
                <p:cNvSpPr>
                  <a:spLocks noChangeShapeType="1"/>
                </p:cNvSpPr>
                <p:nvPr/>
              </p:nvSpPr>
              <p:spPr bwMode="auto">
                <a:xfrm flipV="1">
                  <a:off x="2311" y="3058"/>
                  <a:ext cx="1062"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1" name="Text Box 6">
              <a:extLst>
                <a:ext uri="{FF2B5EF4-FFF2-40B4-BE49-F238E27FC236}">
                  <a16:creationId xmlns:a16="http://schemas.microsoft.com/office/drawing/2014/main" id="{BAD12ECE-9610-44A5-A201-BCBB6000D693}"/>
                </a:ext>
              </a:extLst>
            </p:cNvPr>
            <p:cNvSpPr txBox="1">
              <a:spLocks noChangeArrowheads="1"/>
            </p:cNvSpPr>
            <p:nvPr/>
          </p:nvSpPr>
          <p:spPr bwMode="auto">
            <a:xfrm>
              <a:off x="5606731" y="5672472"/>
              <a:ext cx="152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b="1" dirty="0">
                  <a:solidFill>
                    <a:srgbClr val="FF0000"/>
                  </a:solidFill>
                </a:rPr>
                <a:t>Absolutism</a:t>
              </a:r>
            </a:p>
            <a:p>
              <a:pPr algn="ctr" eaLnBrk="1" hangingPunct="1">
                <a:spcBef>
                  <a:spcPct val="0"/>
                </a:spcBef>
                <a:buFontTx/>
                <a:buNone/>
              </a:pPr>
              <a:r>
                <a:rPr lang="en-US" altLang="en-US" sz="1800" b="1" dirty="0">
                  <a:solidFill>
                    <a:srgbClr val="FF0000"/>
                  </a:solidFill>
                </a:rPr>
                <a:t>of God </a:t>
              </a:r>
              <a:endParaRPr lang="en-US" altLang="en-US" sz="1800" b="1" i="1" dirty="0">
                <a:solidFill>
                  <a:srgbClr val="FF0000"/>
                </a:solidFill>
              </a:endParaRPr>
            </a:p>
          </p:txBody>
        </p:sp>
        <p:sp>
          <p:nvSpPr>
            <p:cNvPr id="22" name="TextBox 72">
              <a:extLst>
                <a:ext uri="{FF2B5EF4-FFF2-40B4-BE49-F238E27FC236}">
                  <a16:creationId xmlns:a16="http://schemas.microsoft.com/office/drawing/2014/main" id="{AAF6BF9B-A508-4427-8065-0846E94A07F6}"/>
                </a:ext>
              </a:extLst>
            </p:cNvPr>
            <p:cNvSpPr txBox="1">
              <a:spLocks noChangeArrowheads="1"/>
            </p:cNvSpPr>
            <p:nvPr/>
          </p:nvSpPr>
          <p:spPr bwMode="auto">
            <a:xfrm>
              <a:off x="5207180" y="4880316"/>
              <a:ext cx="389810" cy="58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b="1" dirty="0">
                  <a:solidFill>
                    <a:schemeClr val="bg1"/>
                  </a:solidFill>
                </a:rPr>
                <a:t>=</a:t>
              </a:r>
            </a:p>
          </p:txBody>
        </p:sp>
      </p:grpSp>
      <p:sp>
        <p:nvSpPr>
          <p:cNvPr id="29" name="Text Box 28">
            <a:extLst>
              <a:ext uri="{FF2B5EF4-FFF2-40B4-BE49-F238E27FC236}">
                <a16:creationId xmlns:a16="http://schemas.microsoft.com/office/drawing/2014/main" id="{1C05ED5B-5D89-4F3B-91F2-045D45F18D84}"/>
              </a:ext>
            </a:extLst>
          </p:cNvPr>
          <p:cNvSpPr txBox="1">
            <a:spLocks noChangeArrowheads="1"/>
          </p:cNvSpPr>
          <p:nvPr/>
        </p:nvSpPr>
        <p:spPr bwMode="auto">
          <a:xfrm>
            <a:off x="651783" y="431390"/>
            <a:ext cx="1142999" cy="27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200" b="1" dirty="0">
                <a:solidFill>
                  <a:srgbClr val="00FF00"/>
                </a:solidFill>
              </a:rPr>
              <a:t>THE LION KING</a:t>
            </a:r>
          </a:p>
        </p:txBody>
      </p:sp>
      <p:grpSp>
        <p:nvGrpSpPr>
          <p:cNvPr id="30" name="Group 29">
            <a:extLst>
              <a:ext uri="{FF2B5EF4-FFF2-40B4-BE49-F238E27FC236}">
                <a16:creationId xmlns:a16="http://schemas.microsoft.com/office/drawing/2014/main" id="{E01F4901-B9DF-463C-B78C-16E03790768D}"/>
              </a:ext>
            </a:extLst>
          </p:cNvPr>
          <p:cNvGrpSpPr/>
          <p:nvPr/>
        </p:nvGrpSpPr>
        <p:grpSpPr>
          <a:xfrm>
            <a:off x="2628900" y="798052"/>
            <a:ext cx="2020883" cy="1868948"/>
            <a:chOff x="2400300" y="1407652"/>
            <a:chExt cx="2020883" cy="1868948"/>
          </a:xfrm>
        </p:grpSpPr>
        <p:pic>
          <p:nvPicPr>
            <p:cNvPr id="31" name="Picture 5" descr="C:\Documents and Settings\David\My Documents\istock 1\universe.jpg">
              <a:extLst>
                <a:ext uri="{FF2B5EF4-FFF2-40B4-BE49-F238E27FC236}">
                  <a16:creationId xmlns:a16="http://schemas.microsoft.com/office/drawing/2014/main" id="{BD57ABCF-3D88-4488-9932-1E68B8F9ADF9}"/>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882" y="1452095"/>
              <a:ext cx="2007301" cy="1483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32" name="Oval 12">
              <a:extLst>
                <a:ext uri="{FF2B5EF4-FFF2-40B4-BE49-F238E27FC236}">
                  <a16:creationId xmlns:a16="http://schemas.microsoft.com/office/drawing/2014/main" id="{DA69979C-315E-43FC-94E4-112AA512AEA0}"/>
                </a:ext>
              </a:extLst>
            </p:cNvPr>
            <p:cNvSpPr>
              <a:spLocks noChangeArrowheads="1"/>
            </p:cNvSpPr>
            <p:nvPr/>
          </p:nvSpPr>
          <p:spPr bwMode="auto">
            <a:xfrm>
              <a:off x="3913183" y="1869551"/>
              <a:ext cx="76200" cy="76190"/>
            </a:xfrm>
            <a:prstGeom prst="ellipse">
              <a:avLst/>
            </a:prstGeom>
            <a:solidFill>
              <a:srgbClr val="FFFF66"/>
            </a:solidFill>
            <a:ln w="19050">
              <a:solidFill>
                <a:srgbClr val="00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33" name="AutoShape 36">
              <a:extLst>
                <a:ext uri="{FF2B5EF4-FFF2-40B4-BE49-F238E27FC236}">
                  <a16:creationId xmlns:a16="http://schemas.microsoft.com/office/drawing/2014/main" id="{64B4FBBD-7165-4737-B870-637FCB3B53F7}"/>
                </a:ext>
              </a:extLst>
            </p:cNvPr>
            <p:cNvSpPr>
              <a:spLocks noChangeArrowheads="1"/>
            </p:cNvSpPr>
            <p:nvPr/>
          </p:nvSpPr>
          <p:spPr bwMode="auto">
            <a:xfrm>
              <a:off x="2736847" y="1940978"/>
              <a:ext cx="304800" cy="304758"/>
            </a:xfrm>
            <a:prstGeom prst="irregularSeal1">
              <a:avLst/>
            </a:prstGeom>
            <a:solidFill>
              <a:srgbClr val="FFFF00"/>
            </a:solidFill>
            <a:ln w="19050">
              <a:solidFill>
                <a:srgbClr val="00FF0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34" name="Text Box 45">
              <a:extLst>
                <a:ext uri="{FF2B5EF4-FFF2-40B4-BE49-F238E27FC236}">
                  <a16:creationId xmlns:a16="http://schemas.microsoft.com/office/drawing/2014/main" id="{022975F9-9988-4805-BA80-053FCB4B6C10}"/>
                </a:ext>
              </a:extLst>
            </p:cNvPr>
            <p:cNvSpPr txBox="1">
              <a:spLocks noChangeArrowheads="1"/>
            </p:cNvSpPr>
            <p:nvPr/>
          </p:nvSpPr>
          <p:spPr bwMode="auto">
            <a:xfrm>
              <a:off x="2617784" y="2623510"/>
              <a:ext cx="1585912" cy="30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400" b="1" i="1" dirty="0" err="1">
                  <a:solidFill>
                    <a:srgbClr val="00FF00"/>
                  </a:solidFill>
                </a:rPr>
                <a:t>creatio</a:t>
              </a:r>
              <a:r>
                <a:rPr lang="en-US" altLang="en-US" sz="1400" b="1" i="1" dirty="0">
                  <a:solidFill>
                    <a:srgbClr val="00FF00"/>
                  </a:solidFill>
                </a:rPr>
                <a:t> ex </a:t>
              </a:r>
              <a:r>
                <a:rPr lang="en-US" altLang="en-US" sz="1400" b="1" i="1" dirty="0" err="1">
                  <a:solidFill>
                    <a:srgbClr val="00FF00"/>
                  </a:solidFill>
                </a:rPr>
                <a:t>materia</a:t>
              </a:r>
              <a:endParaRPr lang="en-US" altLang="en-US" sz="1400" b="1" i="1" dirty="0">
                <a:solidFill>
                  <a:srgbClr val="00FF00"/>
                </a:solidFill>
              </a:endParaRPr>
            </a:p>
          </p:txBody>
        </p:sp>
        <p:sp>
          <p:nvSpPr>
            <p:cNvPr id="35" name="TextBox 43">
              <a:extLst>
                <a:ext uri="{FF2B5EF4-FFF2-40B4-BE49-F238E27FC236}">
                  <a16:creationId xmlns:a16="http://schemas.microsoft.com/office/drawing/2014/main" id="{B0745D8E-1CCF-4F84-9895-6AABCD1F42BF}"/>
                </a:ext>
              </a:extLst>
            </p:cNvPr>
            <p:cNvSpPr txBox="1">
              <a:spLocks noChangeArrowheads="1"/>
            </p:cNvSpPr>
            <p:nvPr/>
          </p:nvSpPr>
          <p:spPr bwMode="auto">
            <a:xfrm>
              <a:off x="2624134" y="1412414"/>
              <a:ext cx="1527174" cy="36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dirty="0">
                  <a:solidFill>
                    <a:srgbClr val="00FF00"/>
                  </a:solidFill>
                </a:rPr>
                <a:t>RESTORATION</a:t>
              </a:r>
            </a:p>
          </p:txBody>
        </p:sp>
        <p:sp>
          <p:nvSpPr>
            <p:cNvPr id="36" name="Rectangle 17">
              <a:extLst>
                <a:ext uri="{FF2B5EF4-FFF2-40B4-BE49-F238E27FC236}">
                  <a16:creationId xmlns:a16="http://schemas.microsoft.com/office/drawing/2014/main" id="{E72831C7-D1CA-4A9D-905A-EADA31F624D2}"/>
                </a:ext>
              </a:extLst>
            </p:cNvPr>
            <p:cNvSpPr>
              <a:spLocks noChangeArrowheads="1"/>
            </p:cNvSpPr>
            <p:nvPr/>
          </p:nvSpPr>
          <p:spPr bwMode="auto">
            <a:xfrm>
              <a:off x="2400300" y="1407652"/>
              <a:ext cx="2019300" cy="1558714"/>
            </a:xfrm>
            <a:prstGeom prst="rect">
              <a:avLst/>
            </a:prstGeom>
            <a:noFill/>
            <a:ln w="381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sp>
          <p:nvSpPr>
            <p:cNvPr id="37" name="Text Box 14">
              <a:extLst>
                <a:ext uri="{FF2B5EF4-FFF2-40B4-BE49-F238E27FC236}">
                  <a16:creationId xmlns:a16="http://schemas.microsoft.com/office/drawing/2014/main" id="{550D6F88-DB70-41FE-9CB3-D16649A4C6DF}"/>
                </a:ext>
              </a:extLst>
            </p:cNvPr>
            <p:cNvSpPr txBox="1">
              <a:spLocks noChangeArrowheads="1"/>
            </p:cNvSpPr>
            <p:nvPr/>
          </p:nvSpPr>
          <p:spPr bwMode="auto">
            <a:xfrm>
              <a:off x="2936634" y="2968865"/>
              <a:ext cx="976548" cy="3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400" b="1" dirty="0">
                  <a:solidFill>
                    <a:srgbClr val="00FF00"/>
                  </a:solidFill>
                </a:rPr>
                <a:t>Eternalism</a:t>
              </a:r>
            </a:p>
          </p:txBody>
        </p:sp>
      </p:grpSp>
      <p:grpSp>
        <p:nvGrpSpPr>
          <p:cNvPr id="38" name="Group 92">
            <a:extLst>
              <a:ext uri="{FF2B5EF4-FFF2-40B4-BE49-F238E27FC236}">
                <a16:creationId xmlns:a16="http://schemas.microsoft.com/office/drawing/2014/main" id="{B0264B1C-B359-4C88-8F7D-FB73A128C8BB}"/>
              </a:ext>
            </a:extLst>
          </p:cNvPr>
          <p:cNvGrpSpPr>
            <a:grpSpLocks/>
          </p:cNvGrpSpPr>
          <p:nvPr/>
        </p:nvGrpSpPr>
        <p:grpSpPr bwMode="auto">
          <a:xfrm>
            <a:off x="4876800" y="865197"/>
            <a:ext cx="1862054" cy="1776520"/>
            <a:chOff x="4654360" y="1433046"/>
            <a:chExt cx="2608973" cy="2570480"/>
          </a:xfrm>
        </p:grpSpPr>
        <p:grpSp>
          <p:nvGrpSpPr>
            <p:cNvPr id="39" name="Group 13">
              <a:extLst>
                <a:ext uri="{FF2B5EF4-FFF2-40B4-BE49-F238E27FC236}">
                  <a16:creationId xmlns:a16="http://schemas.microsoft.com/office/drawing/2014/main" id="{616FC8AE-FAD6-4D16-89C7-E488491B8B3F}"/>
                </a:ext>
              </a:extLst>
            </p:cNvPr>
            <p:cNvGrpSpPr>
              <a:grpSpLocks/>
            </p:cNvGrpSpPr>
            <p:nvPr/>
          </p:nvGrpSpPr>
          <p:grpSpPr bwMode="auto">
            <a:xfrm>
              <a:off x="5518694" y="1433046"/>
              <a:ext cx="1490662" cy="1562993"/>
              <a:chOff x="408296" y="1962141"/>
              <a:chExt cx="3124200" cy="3275796"/>
            </a:xfrm>
          </p:grpSpPr>
          <p:sp>
            <p:nvSpPr>
              <p:cNvPr id="42" name="Oval 12">
                <a:extLst>
                  <a:ext uri="{FF2B5EF4-FFF2-40B4-BE49-F238E27FC236}">
                    <a16:creationId xmlns:a16="http://schemas.microsoft.com/office/drawing/2014/main" id="{76ED6CAF-080F-4AAB-B517-5821BE2D3591}"/>
                  </a:ext>
                </a:extLst>
              </p:cNvPr>
              <p:cNvSpPr>
                <a:spLocks noChangeArrowheads="1"/>
              </p:cNvSpPr>
              <p:nvPr/>
            </p:nvSpPr>
            <p:spPr bwMode="auto">
              <a:xfrm>
                <a:off x="408296" y="1962141"/>
                <a:ext cx="3124200" cy="3275796"/>
              </a:xfrm>
              <a:prstGeom prst="ellipse">
                <a:avLst/>
              </a:prstGeom>
              <a:solidFill>
                <a:schemeClr val="bg1"/>
              </a:solidFill>
              <a:ln w="38100">
                <a:solidFill>
                  <a:srgbClr val="00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grpSp>
            <p:nvGrpSpPr>
              <p:cNvPr id="43" name="Group 6">
                <a:extLst>
                  <a:ext uri="{FF2B5EF4-FFF2-40B4-BE49-F238E27FC236}">
                    <a16:creationId xmlns:a16="http://schemas.microsoft.com/office/drawing/2014/main" id="{1A5F3559-AFF9-4D67-9F2C-1FA9824C5EC2}"/>
                  </a:ext>
                </a:extLst>
              </p:cNvPr>
              <p:cNvGrpSpPr>
                <a:grpSpLocks/>
              </p:cNvGrpSpPr>
              <p:nvPr/>
            </p:nvGrpSpPr>
            <p:grpSpPr bwMode="auto">
              <a:xfrm>
                <a:off x="888033" y="2400302"/>
                <a:ext cx="2133600" cy="1676400"/>
                <a:chOff x="2076" y="2253"/>
                <a:chExt cx="1344" cy="1056"/>
              </a:xfrm>
            </p:grpSpPr>
            <p:sp>
              <p:nvSpPr>
                <p:cNvPr id="44" name="Text Box 7">
                  <a:extLst>
                    <a:ext uri="{FF2B5EF4-FFF2-40B4-BE49-F238E27FC236}">
                      <a16:creationId xmlns:a16="http://schemas.microsoft.com/office/drawing/2014/main" id="{6FF47FDC-13F0-4247-9EE7-6CCA58D15BF8}"/>
                    </a:ext>
                  </a:extLst>
                </p:cNvPr>
                <p:cNvSpPr txBox="1">
                  <a:spLocks noChangeArrowheads="1"/>
                </p:cNvSpPr>
                <p:nvPr/>
              </p:nvSpPr>
              <p:spPr bwMode="auto">
                <a:xfrm>
                  <a:off x="2251" y="2253"/>
                  <a:ext cx="1014"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b="1" dirty="0"/>
                    <a:t>Reality</a:t>
                  </a:r>
                </a:p>
                <a:p>
                  <a:pPr algn="ctr" eaLnBrk="1" hangingPunct="1">
                    <a:spcBef>
                      <a:spcPct val="0"/>
                    </a:spcBef>
                    <a:buFontTx/>
                    <a:buNone/>
                  </a:pPr>
                  <a:endParaRPr lang="en-US" altLang="en-US" sz="1400" b="1" dirty="0"/>
                </a:p>
                <a:p>
                  <a:pPr algn="ctr" eaLnBrk="1" hangingPunct="1">
                    <a:spcBef>
                      <a:spcPct val="0"/>
                    </a:spcBef>
                    <a:buFontTx/>
                    <a:buNone/>
                  </a:pPr>
                  <a:r>
                    <a:rPr lang="en-US" altLang="en-US" sz="1600" b="1" dirty="0"/>
                    <a:t>God</a:t>
                  </a:r>
                </a:p>
              </p:txBody>
            </p:sp>
            <p:sp>
              <p:nvSpPr>
                <p:cNvPr id="45" name="Line 8">
                  <a:extLst>
                    <a:ext uri="{FF2B5EF4-FFF2-40B4-BE49-F238E27FC236}">
                      <a16:creationId xmlns:a16="http://schemas.microsoft.com/office/drawing/2014/main" id="{1E2E4550-F8EF-47A8-8817-2F36A7BE7ACA}"/>
                    </a:ext>
                  </a:extLst>
                </p:cNvPr>
                <p:cNvSpPr>
                  <a:spLocks noChangeShapeType="1"/>
                </p:cNvSpPr>
                <p:nvPr/>
              </p:nvSpPr>
              <p:spPr bwMode="auto">
                <a:xfrm>
                  <a:off x="2076" y="3059"/>
                  <a:ext cx="13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40" name="Text Box 6">
              <a:extLst>
                <a:ext uri="{FF2B5EF4-FFF2-40B4-BE49-F238E27FC236}">
                  <a16:creationId xmlns:a16="http://schemas.microsoft.com/office/drawing/2014/main" id="{3F70084C-CC92-4ED6-BA4C-8797C0C6D807}"/>
                </a:ext>
              </a:extLst>
            </p:cNvPr>
            <p:cNvSpPr txBox="1">
              <a:spLocks noChangeArrowheads="1"/>
            </p:cNvSpPr>
            <p:nvPr/>
          </p:nvSpPr>
          <p:spPr bwMode="auto">
            <a:xfrm>
              <a:off x="5370428" y="3068338"/>
              <a:ext cx="1892905" cy="9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b="1" dirty="0">
                  <a:solidFill>
                    <a:srgbClr val="00FF00"/>
                  </a:solidFill>
                </a:rPr>
                <a:t>Absolutism</a:t>
              </a:r>
            </a:p>
            <a:p>
              <a:pPr algn="ctr" eaLnBrk="1" hangingPunct="1">
                <a:spcBef>
                  <a:spcPct val="0"/>
                </a:spcBef>
                <a:buFontTx/>
                <a:buNone/>
              </a:pPr>
              <a:r>
                <a:rPr lang="en-US" altLang="en-US" sz="1800" b="1" dirty="0">
                  <a:solidFill>
                    <a:srgbClr val="00FF00"/>
                  </a:solidFill>
                </a:rPr>
                <a:t>of Reality </a:t>
              </a:r>
              <a:endParaRPr lang="en-US" altLang="en-US" sz="1800" b="1" i="1" dirty="0">
                <a:solidFill>
                  <a:srgbClr val="00FF00"/>
                </a:solidFill>
              </a:endParaRPr>
            </a:p>
          </p:txBody>
        </p:sp>
        <p:sp>
          <p:nvSpPr>
            <p:cNvPr id="41" name="TextBox 88">
              <a:extLst>
                <a:ext uri="{FF2B5EF4-FFF2-40B4-BE49-F238E27FC236}">
                  <a16:creationId xmlns:a16="http://schemas.microsoft.com/office/drawing/2014/main" id="{86F7B531-41AF-4DA3-ABA9-A5F94A80EA2C}"/>
                </a:ext>
              </a:extLst>
            </p:cNvPr>
            <p:cNvSpPr txBox="1">
              <a:spLocks noChangeArrowheads="1"/>
            </p:cNvSpPr>
            <p:nvPr/>
          </p:nvSpPr>
          <p:spPr bwMode="auto">
            <a:xfrm>
              <a:off x="4654360" y="1868247"/>
              <a:ext cx="546229" cy="846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b="1" dirty="0">
                  <a:solidFill>
                    <a:schemeClr val="bg1"/>
                  </a:solidFill>
                </a:rPr>
                <a:t>=</a:t>
              </a:r>
            </a:p>
          </p:txBody>
        </p:sp>
      </p:grpSp>
      <p:grpSp>
        <p:nvGrpSpPr>
          <p:cNvPr id="46" name="Group 96">
            <a:extLst>
              <a:ext uri="{FF2B5EF4-FFF2-40B4-BE49-F238E27FC236}">
                <a16:creationId xmlns:a16="http://schemas.microsoft.com/office/drawing/2014/main" id="{87EC51FA-7C5D-432F-B427-2D867854D5DF}"/>
              </a:ext>
            </a:extLst>
          </p:cNvPr>
          <p:cNvGrpSpPr>
            <a:grpSpLocks/>
          </p:cNvGrpSpPr>
          <p:nvPr/>
        </p:nvGrpSpPr>
        <p:grpSpPr bwMode="auto">
          <a:xfrm>
            <a:off x="6629401" y="4649974"/>
            <a:ext cx="1940048" cy="1743517"/>
            <a:chOff x="5214989" y="4522794"/>
            <a:chExt cx="1939828" cy="1743928"/>
          </a:xfrm>
        </p:grpSpPr>
        <p:grpSp>
          <p:nvGrpSpPr>
            <p:cNvPr id="47" name="Group 13">
              <a:extLst>
                <a:ext uri="{FF2B5EF4-FFF2-40B4-BE49-F238E27FC236}">
                  <a16:creationId xmlns:a16="http://schemas.microsoft.com/office/drawing/2014/main" id="{C25976E9-D37B-4363-8A50-941035CCF10D}"/>
                </a:ext>
              </a:extLst>
            </p:cNvPr>
            <p:cNvGrpSpPr>
              <a:grpSpLocks/>
            </p:cNvGrpSpPr>
            <p:nvPr/>
          </p:nvGrpSpPr>
          <p:grpSpPr bwMode="auto">
            <a:xfrm>
              <a:off x="5808601" y="4522794"/>
              <a:ext cx="1122104" cy="1097597"/>
              <a:chOff x="1013709" y="2397489"/>
              <a:chExt cx="2351758" cy="2300397"/>
            </a:xfrm>
          </p:grpSpPr>
          <p:sp>
            <p:nvSpPr>
              <p:cNvPr id="50" name="Oval 12">
                <a:extLst>
                  <a:ext uri="{FF2B5EF4-FFF2-40B4-BE49-F238E27FC236}">
                    <a16:creationId xmlns:a16="http://schemas.microsoft.com/office/drawing/2014/main" id="{F1D997D3-FF19-4C61-BDAF-C6F902E6067E}"/>
                  </a:ext>
                </a:extLst>
              </p:cNvPr>
              <p:cNvSpPr>
                <a:spLocks noChangeArrowheads="1"/>
              </p:cNvSpPr>
              <p:nvPr/>
            </p:nvSpPr>
            <p:spPr bwMode="auto">
              <a:xfrm>
                <a:off x="1013709" y="2397489"/>
                <a:ext cx="2351758" cy="2300397"/>
              </a:xfrm>
              <a:prstGeom prst="ellipse">
                <a:avLst/>
              </a:prstGeom>
              <a:solidFill>
                <a:schemeClr val="bg1"/>
              </a:solidFill>
              <a:ln w="38100">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grpSp>
            <p:nvGrpSpPr>
              <p:cNvPr id="51" name="Group 74">
                <a:extLst>
                  <a:ext uri="{FF2B5EF4-FFF2-40B4-BE49-F238E27FC236}">
                    <a16:creationId xmlns:a16="http://schemas.microsoft.com/office/drawing/2014/main" id="{866E7AC1-7733-401F-9218-B291AE97A325}"/>
                  </a:ext>
                </a:extLst>
              </p:cNvPr>
              <p:cNvGrpSpPr>
                <a:grpSpLocks/>
              </p:cNvGrpSpPr>
              <p:nvPr/>
            </p:nvGrpSpPr>
            <p:grpSpPr bwMode="auto">
              <a:xfrm>
                <a:off x="1275384" y="2700340"/>
                <a:ext cx="1725613" cy="1677988"/>
                <a:chOff x="2320" y="2442"/>
                <a:chExt cx="1087" cy="1057"/>
              </a:xfrm>
            </p:grpSpPr>
            <p:sp>
              <p:nvSpPr>
                <p:cNvPr id="52" name="Text Box 7">
                  <a:extLst>
                    <a:ext uri="{FF2B5EF4-FFF2-40B4-BE49-F238E27FC236}">
                      <a16:creationId xmlns:a16="http://schemas.microsoft.com/office/drawing/2014/main" id="{DBBF9744-28C6-46DA-A8FB-A135A3CB583D}"/>
                    </a:ext>
                  </a:extLst>
                </p:cNvPr>
                <p:cNvSpPr txBox="1">
                  <a:spLocks noChangeArrowheads="1"/>
                </p:cNvSpPr>
                <p:nvPr/>
              </p:nvSpPr>
              <p:spPr bwMode="auto">
                <a:xfrm>
                  <a:off x="2320" y="2442"/>
                  <a:ext cx="1061" cy="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b="1" dirty="0"/>
                    <a:t>Faith</a:t>
                  </a:r>
                </a:p>
                <a:p>
                  <a:pPr algn="ctr" eaLnBrk="1" hangingPunct="1">
                    <a:spcBef>
                      <a:spcPct val="0"/>
                    </a:spcBef>
                    <a:buFontTx/>
                    <a:buNone/>
                  </a:pPr>
                  <a:endParaRPr lang="en-US" altLang="en-US" sz="1400" b="1" dirty="0"/>
                </a:p>
                <a:p>
                  <a:pPr algn="ctr" eaLnBrk="1" hangingPunct="1">
                    <a:spcBef>
                      <a:spcPct val="0"/>
                    </a:spcBef>
                    <a:buFontTx/>
                    <a:buNone/>
                  </a:pPr>
                  <a:r>
                    <a:rPr lang="en-US" altLang="en-US" sz="1600" b="1" dirty="0"/>
                    <a:t>Reason</a:t>
                  </a:r>
                </a:p>
              </p:txBody>
            </p:sp>
            <p:sp>
              <p:nvSpPr>
                <p:cNvPr id="53" name="Line 8">
                  <a:extLst>
                    <a:ext uri="{FF2B5EF4-FFF2-40B4-BE49-F238E27FC236}">
                      <a16:creationId xmlns:a16="http://schemas.microsoft.com/office/drawing/2014/main" id="{B56E9423-5E73-4D5E-A48F-47D79D14B4D4}"/>
                    </a:ext>
                  </a:extLst>
                </p:cNvPr>
                <p:cNvSpPr>
                  <a:spLocks noChangeShapeType="1"/>
                </p:cNvSpPr>
                <p:nvPr/>
              </p:nvSpPr>
              <p:spPr bwMode="auto">
                <a:xfrm>
                  <a:off x="2320" y="2984"/>
                  <a:ext cx="1087" cy="1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48" name="Text Box 6">
              <a:extLst>
                <a:ext uri="{FF2B5EF4-FFF2-40B4-BE49-F238E27FC236}">
                  <a16:creationId xmlns:a16="http://schemas.microsoft.com/office/drawing/2014/main" id="{54DBC4C5-8F1A-4544-91F5-D4D4F2CD0E1A}"/>
                </a:ext>
              </a:extLst>
            </p:cNvPr>
            <p:cNvSpPr txBox="1">
              <a:spLocks noChangeArrowheads="1"/>
            </p:cNvSpPr>
            <p:nvPr/>
          </p:nvSpPr>
          <p:spPr bwMode="auto">
            <a:xfrm>
              <a:off x="5630817" y="5620391"/>
              <a:ext cx="152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b="1" dirty="0">
                  <a:solidFill>
                    <a:srgbClr val="FF0000"/>
                  </a:solidFill>
                </a:rPr>
                <a:t>Absolutism</a:t>
              </a:r>
            </a:p>
            <a:p>
              <a:pPr algn="ctr" eaLnBrk="1" hangingPunct="1">
                <a:spcBef>
                  <a:spcPct val="0"/>
                </a:spcBef>
                <a:buFontTx/>
                <a:buNone/>
              </a:pPr>
              <a:r>
                <a:rPr lang="en-US" altLang="en-US" sz="1800" b="1" dirty="0">
                  <a:solidFill>
                    <a:srgbClr val="FF0000"/>
                  </a:solidFill>
                </a:rPr>
                <a:t>of Faith </a:t>
              </a:r>
              <a:endParaRPr lang="en-US" altLang="en-US" sz="1800" b="1" i="1" dirty="0">
                <a:solidFill>
                  <a:srgbClr val="FF0000"/>
                </a:solidFill>
              </a:endParaRPr>
            </a:p>
          </p:txBody>
        </p:sp>
        <p:sp>
          <p:nvSpPr>
            <p:cNvPr id="49" name="TextBox 72">
              <a:extLst>
                <a:ext uri="{FF2B5EF4-FFF2-40B4-BE49-F238E27FC236}">
                  <a16:creationId xmlns:a16="http://schemas.microsoft.com/office/drawing/2014/main" id="{F77E0632-AC82-41E3-A244-F7DF38DA90AD}"/>
                </a:ext>
              </a:extLst>
            </p:cNvPr>
            <p:cNvSpPr txBox="1">
              <a:spLocks noChangeArrowheads="1"/>
            </p:cNvSpPr>
            <p:nvPr/>
          </p:nvSpPr>
          <p:spPr bwMode="auto">
            <a:xfrm>
              <a:off x="5214989" y="4819212"/>
              <a:ext cx="510025" cy="523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b="1" dirty="0">
                  <a:solidFill>
                    <a:schemeClr val="bg1"/>
                  </a:solidFill>
                </a:rPr>
                <a:t>→</a:t>
              </a:r>
            </a:p>
          </p:txBody>
        </p:sp>
      </p:grpSp>
      <p:grpSp>
        <p:nvGrpSpPr>
          <p:cNvPr id="54" name="Group 92">
            <a:extLst>
              <a:ext uri="{FF2B5EF4-FFF2-40B4-BE49-F238E27FC236}">
                <a16:creationId xmlns:a16="http://schemas.microsoft.com/office/drawing/2014/main" id="{76A9A2DE-180B-49B1-8A7C-89132057A0AD}"/>
              </a:ext>
            </a:extLst>
          </p:cNvPr>
          <p:cNvGrpSpPr>
            <a:grpSpLocks/>
          </p:cNvGrpSpPr>
          <p:nvPr/>
        </p:nvGrpSpPr>
        <p:grpSpPr bwMode="auto">
          <a:xfrm>
            <a:off x="6649051" y="850909"/>
            <a:ext cx="1800343" cy="1797320"/>
            <a:chOff x="4720687" y="1498948"/>
            <a:chExt cx="2526668" cy="2447848"/>
          </a:xfrm>
        </p:grpSpPr>
        <p:grpSp>
          <p:nvGrpSpPr>
            <p:cNvPr id="55" name="Group 13">
              <a:extLst>
                <a:ext uri="{FF2B5EF4-FFF2-40B4-BE49-F238E27FC236}">
                  <a16:creationId xmlns:a16="http://schemas.microsoft.com/office/drawing/2014/main" id="{0A1FD192-33D9-4B1F-9C21-CF9D8E7AEB32}"/>
                </a:ext>
              </a:extLst>
            </p:cNvPr>
            <p:cNvGrpSpPr>
              <a:grpSpLocks/>
            </p:cNvGrpSpPr>
            <p:nvPr/>
          </p:nvGrpSpPr>
          <p:grpSpPr bwMode="auto">
            <a:xfrm>
              <a:off x="5518694" y="1498948"/>
              <a:ext cx="1490662" cy="1490661"/>
              <a:chOff x="408296" y="2100263"/>
              <a:chExt cx="3124200" cy="3124200"/>
            </a:xfrm>
          </p:grpSpPr>
          <p:sp>
            <p:nvSpPr>
              <p:cNvPr id="58" name="Oval 12">
                <a:extLst>
                  <a:ext uri="{FF2B5EF4-FFF2-40B4-BE49-F238E27FC236}">
                    <a16:creationId xmlns:a16="http://schemas.microsoft.com/office/drawing/2014/main" id="{8A1F63AF-E131-448F-B116-4A5C9D4D4CF7}"/>
                  </a:ext>
                </a:extLst>
              </p:cNvPr>
              <p:cNvSpPr>
                <a:spLocks noChangeArrowheads="1"/>
              </p:cNvSpPr>
              <p:nvPr/>
            </p:nvSpPr>
            <p:spPr bwMode="auto">
              <a:xfrm>
                <a:off x="408296" y="2100263"/>
                <a:ext cx="3124200" cy="3124200"/>
              </a:xfrm>
              <a:prstGeom prst="ellipse">
                <a:avLst/>
              </a:prstGeom>
              <a:solidFill>
                <a:schemeClr val="bg1"/>
              </a:solidFill>
              <a:ln w="38100">
                <a:solidFill>
                  <a:srgbClr val="00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grpSp>
            <p:nvGrpSpPr>
              <p:cNvPr id="59" name="Group 6">
                <a:extLst>
                  <a:ext uri="{FF2B5EF4-FFF2-40B4-BE49-F238E27FC236}">
                    <a16:creationId xmlns:a16="http://schemas.microsoft.com/office/drawing/2014/main" id="{E2FC4F0A-133D-4333-86CC-FE5FAAC52B03}"/>
                  </a:ext>
                </a:extLst>
              </p:cNvPr>
              <p:cNvGrpSpPr>
                <a:grpSpLocks/>
              </p:cNvGrpSpPr>
              <p:nvPr/>
            </p:nvGrpSpPr>
            <p:grpSpPr bwMode="auto">
              <a:xfrm>
                <a:off x="888035" y="2552702"/>
                <a:ext cx="2133600" cy="1676400"/>
                <a:chOff x="2076" y="2349"/>
                <a:chExt cx="1344" cy="1056"/>
              </a:xfrm>
            </p:grpSpPr>
            <p:sp>
              <p:nvSpPr>
                <p:cNvPr id="60" name="Text Box 7">
                  <a:extLst>
                    <a:ext uri="{FF2B5EF4-FFF2-40B4-BE49-F238E27FC236}">
                      <a16:creationId xmlns:a16="http://schemas.microsoft.com/office/drawing/2014/main" id="{36A42E68-5BE9-4027-9629-1668519BAB35}"/>
                    </a:ext>
                  </a:extLst>
                </p:cNvPr>
                <p:cNvSpPr txBox="1">
                  <a:spLocks noChangeArrowheads="1"/>
                </p:cNvSpPr>
                <p:nvPr/>
              </p:nvSpPr>
              <p:spPr bwMode="auto">
                <a:xfrm>
                  <a:off x="2228" y="2349"/>
                  <a:ext cx="1061"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b="1" dirty="0"/>
                    <a:t>Reason</a:t>
                  </a:r>
                </a:p>
                <a:p>
                  <a:pPr algn="ctr" eaLnBrk="1" hangingPunct="1">
                    <a:spcBef>
                      <a:spcPct val="0"/>
                    </a:spcBef>
                    <a:buFontTx/>
                    <a:buNone/>
                  </a:pPr>
                  <a:endParaRPr lang="en-US" altLang="en-US" sz="1400" b="1" dirty="0"/>
                </a:p>
                <a:p>
                  <a:pPr algn="ctr" eaLnBrk="1" hangingPunct="1">
                    <a:spcBef>
                      <a:spcPct val="0"/>
                    </a:spcBef>
                    <a:buFontTx/>
                    <a:buNone/>
                  </a:pPr>
                  <a:r>
                    <a:rPr lang="en-US" altLang="en-US" sz="1600" b="1" dirty="0"/>
                    <a:t>Faith</a:t>
                  </a:r>
                </a:p>
              </p:txBody>
            </p:sp>
            <p:sp>
              <p:nvSpPr>
                <p:cNvPr id="61" name="Line 8">
                  <a:extLst>
                    <a:ext uri="{FF2B5EF4-FFF2-40B4-BE49-F238E27FC236}">
                      <a16:creationId xmlns:a16="http://schemas.microsoft.com/office/drawing/2014/main" id="{2873EDA1-6A2F-4D68-89AE-B065F303FE4A}"/>
                    </a:ext>
                  </a:extLst>
                </p:cNvPr>
                <p:cNvSpPr>
                  <a:spLocks noChangeShapeType="1"/>
                </p:cNvSpPr>
                <p:nvPr/>
              </p:nvSpPr>
              <p:spPr bwMode="auto">
                <a:xfrm>
                  <a:off x="2076" y="3059"/>
                  <a:ext cx="13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56" name="Text Box 6">
              <a:extLst>
                <a:ext uri="{FF2B5EF4-FFF2-40B4-BE49-F238E27FC236}">
                  <a16:creationId xmlns:a16="http://schemas.microsoft.com/office/drawing/2014/main" id="{BCA45EC3-DAD3-4952-BA96-5F549C1D839E}"/>
                </a:ext>
              </a:extLst>
            </p:cNvPr>
            <p:cNvSpPr txBox="1">
              <a:spLocks noChangeArrowheads="1"/>
            </p:cNvSpPr>
            <p:nvPr/>
          </p:nvSpPr>
          <p:spPr bwMode="auto">
            <a:xfrm>
              <a:off x="5300113" y="3066530"/>
              <a:ext cx="1947242" cy="88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b="1" dirty="0">
                  <a:solidFill>
                    <a:srgbClr val="00FF00"/>
                  </a:solidFill>
                </a:rPr>
                <a:t>Absolutism</a:t>
              </a:r>
            </a:p>
            <a:p>
              <a:pPr algn="ctr" eaLnBrk="1" hangingPunct="1">
                <a:spcBef>
                  <a:spcPct val="0"/>
                </a:spcBef>
                <a:buFontTx/>
                <a:buNone/>
              </a:pPr>
              <a:r>
                <a:rPr lang="en-US" altLang="en-US" sz="1800" b="1" dirty="0">
                  <a:solidFill>
                    <a:srgbClr val="00FF00"/>
                  </a:solidFill>
                </a:rPr>
                <a:t>of Reason </a:t>
              </a:r>
              <a:endParaRPr lang="en-US" altLang="en-US" sz="1800" b="1" i="1" dirty="0">
                <a:solidFill>
                  <a:srgbClr val="00FF00"/>
                </a:solidFill>
              </a:endParaRPr>
            </a:p>
          </p:txBody>
        </p:sp>
        <p:sp>
          <p:nvSpPr>
            <p:cNvPr id="57" name="TextBox 88">
              <a:extLst>
                <a:ext uri="{FF2B5EF4-FFF2-40B4-BE49-F238E27FC236}">
                  <a16:creationId xmlns:a16="http://schemas.microsoft.com/office/drawing/2014/main" id="{C6AEFECB-805A-4254-9D83-7C877B7BF032}"/>
                </a:ext>
              </a:extLst>
            </p:cNvPr>
            <p:cNvSpPr txBox="1">
              <a:spLocks noChangeArrowheads="1"/>
            </p:cNvSpPr>
            <p:nvPr/>
          </p:nvSpPr>
          <p:spPr bwMode="auto">
            <a:xfrm>
              <a:off x="4720687" y="1920031"/>
              <a:ext cx="510025" cy="52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b="1" dirty="0">
                  <a:solidFill>
                    <a:schemeClr val="bg1"/>
                  </a:solidFill>
                </a:rPr>
                <a:t>→</a:t>
              </a:r>
            </a:p>
          </p:txBody>
        </p:sp>
      </p:grpSp>
      <p:grpSp>
        <p:nvGrpSpPr>
          <p:cNvPr id="62" name="Group 96">
            <a:extLst>
              <a:ext uri="{FF2B5EF4-FFF2-40B4-BE49-F238E27FC236}">
                <a16:creationId xmlns:a16="http://schemas.microsoft.com/office/drawing/2014/main" id="{BDA92962-3F2B-4EB2-97C3-F3274BA6F833}"/>
              </a:ext>
            </a:extLst>
          </p:cNvPr>
          <p:cNvGrpSpPr>
            <a:grpSpLocks/>
          </p:cNvGrpSpPr>
          <p:nvPr/>
        </p:nvGrpSpPr>
        <p:grpSpPr bwMode="auto">
          <a:xfrm>
            <a:off x="10234116" y="4649975"/>
            <a:ext cx="1881682" cy="1802675"/>
            <a:chOff x="5434567" y="4400826"/>
            <a:chExt cx="1881469" cy="1803099"/>
          </a:xfrm>
        </p:grpSpPr>
        <p:grpSp>
          <p:nvGrpSpPr>
            <p:cNvPr id="63" name="Group 13">
              <a:extLst>
                <a:ext uri="{FF2B5EF4-FFF2-40B4-BE49-F238E27FC236}">
                  <a16:creationId xmlns:a16="http://schemas.microsoft.com/office/drawing/2014/main" id="{830DA614-C9B0-4E89-A9EC-D5CEE3094114}"/>
                </a:ext>
              </a:extLst>
            </p:cNvPr>
            <p:cNvGrpSpPr>
              <a:grpSpLocks/>
            </p:cNvGrpSpPr>
            <p:nvPr/>
          </p:nvGrpSpPr>
          <p:grpSpPr bwMode="auto">
            <a:xfrm>
              <a:off x="5982289" y="4400826"/>
              <a:ext cx="1082245" cy="1135971"/>
              <a:chOff x="1377731" y="2141860"/>
              <a:chExt cx="2268221" cy="2380824"/>
            </a:xfrm>
          </p:grpSpPr>
          <p:sp>
            <p:nvSpPr>
              <p:cNvPr id="66" name="Oval 12">
                <a:extLst>
                  <a:ext uri="{FF2B5EF4-FFF2-40B4-BE49-F238E27FC236}">
                    <a16:creationId xmlns:a16="http://schemas.microsoft.com/office/drawing/2014/main" id="{F47D33DD-6285-4107-98BC-DA9C8FC348A6}"/>
                  </a:ext>
                </a:extLst>
              </p:cNvPr>
              <p:cNvSpPr>
                <a:spLocks noChangeArrowheads="1"/>
              </p:cNvSpPr>
              <p:nvPr/>
            </p:nvSpPr>
            <p:spPr bwMode="auto">
              <a:xfrm>
                <a:off x="1377731" y="2141860"/>
                <a:ext cx="2268221" cy="2380824"/>
              </a:xfrm>
              <a:prstGeom prst="ellipse">
                <a:avLst/>
              </a:prstGeom>
              <a:solidFill>
                <a:schemeClr val="bg1"/>
              </a:solidFill>
              <a:ln w="38100">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grpSp>
            <p:nvGrpSpPr>
              <p:cNvPr id="67" name="Group 90">
                <a:extLst>
                  <a:ext uri="{FF2B5EF4-FFF2-40B4-BE49-F238E27FC236}">
                    <a16:creationId xmlns:a16="http://schemas.microsoft.com/office/drawing/2014/main" id="{9FEBE053-9BBF-4CCA-B7DA-CF1097FBC6E6}"/>
                  </a:ext>
                </a:extLst>
              </p:cNvPr>
              <p:cNvGrpSpPr>
                <a:grpSpLocks/>
              </p:cNvGrpSpPr>
              <p:nvPr/>
            </p:nvGrpSpPr>
            <p:grpSpPr bwMode="auto">
              <a:xfrm>
                <a:off x="1710360" y="2462215"/>
                <a:ext cx="1654175" cy="1677988"/>
                <a:chOff x="2594" y="2292"/>
                <a:chExt cx="1042" cy="1057"/>
              </a:xfrm>
            </p:grpSpPr>
            <p:sp>
              <p:nvSpPr>
                <p:cNvPr id="68" name="Text Box 7">
                  <a:extLst>
                    <a:ext uri="{FF2B5EF4-FFF2-40B4-BE49-F238E27FC236}">
                      <a16:creationId xmlns:a16="http://schemas.microsoft.com/office/drawing/2014/main" id="{49ACD5F5-6864-4067-92D6-F04026C7BC35}"/>
                    </a:ext>
                  </a:extLst>
                </p:cNvPr>
                <p:cNvSpPr txBox="1">
                  <a:spLocks noChangeArrowheads="1"/>
                </p:cNvSpPr>
                <p:nvPr/>
              </p:nvSpPr>
              <p:spPr bwMode="auto">
                <a:xfrm>
                  <a:off x="2715" y="2292"/>
                  <a:ext cx="874" cy="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b="1" dirty="0"/>
                    <a:t>Heart</a:t>
                  </a:r>
                </a:p>
                <a:p>
                  <a:pPr algn="ctr" eaLnBrk="1" hangingPunct="1">
                    <a:spcBef>
                      <a:spcPct val="0"/>
                    </a:spcBef>
                    <a:buFontTx/>
                    <a:buNone/>
                  </a:pPr>
                  <a:endParaRPr lang="en-US" altLang="en-US" sz="1400" b="1" dirty="0"/>
                </a:p>
                <a:p>
                  <a:pPr algn="ctr" eaLnBrk="1" hangingPunct="1">
                    <a:spcBef>
                      <a:spcPct val="0"/>
                    </a:spcBef>
                    <a:buFontTx/>
                    <a:buNone/>
                  </a:pPr>
                  <a:r>
                    <a:rPr lang="en-US" altLang="en-US" sz="1600" b="1" dirty="0"/>
                    <a:t>Mind</a:t>
                  </a:r>
                </a:p>
              </p:txBody>
            </p:sp>
            <p:sp>
              <p:nvSpPr>
                <p:cNvPr id="69" name="Line 8">
                  <a:extLst>
                    <a:ext uri="{FF2B5EF4-FFF2-40B4-BE49-F238E27FC236}">
                      <a16:creationId xmlns:a16="http://schemas.microsoft.com/office/drawing/2014/main" id="{72881064-8A63-42D6-AFC8-F90D53AF1A10}"/>
                    </a:ext>
                  </a:extLst>
                </p:cNvPr>
                <p:cNvSpPr>
                  <a:spLocks noChangeShapeType="1"/>
                </p:cNvSpPr>
                <p:nvPr/>
              </p:nvSpPr>
              <p:spPr bwMode="auto">
                <a:xfrm>
                  <a:off x="2594" y="2813"/>
                  <a:ext cx="1042" cy="1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64" name="Text Box 6">
              <a:extLst>
                <a:ext uri="{FF2B5EF4-FFF2-40B4-BE49-F238E27FC236}">
                  <a16:creationId xmlns:a16="http://schemas.microsoft.com/office/drawing/2014/main" id="{E4A769B2-B858-4D6D-AC54-9079E8A38147}"/>
                </a:ext>
              </a:extLst>
            </p:cNvPr>
            <p:cNvSpPr txBox="1">
              <a:spLocks noChangeArrowheads="1"/>
            </p:cNvSpPr>
            <p:nvPr/>
          </p:nvSpPr>
          <p:spPr bwMode="auto">
            <a:xfrm>
              <a:off x="5792036" y="5557594"/>
              <a:ext cx="152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b="1" dirty="0">
                  <a:solidFill>
                    <a:srgbClr val="FF0000"/>
                  </a:solidFill>
                </a:rPr>
                <a:t>Absolutism</a:t>
              </a:r>
            </a:p>
            <a:p>
              <a:pPr algn="ctr" eaLnBrk="1" hangingPunct="1">
                <a:spcBef>
                  <a:spcPct val="0"/>
                </a:spcBef>
                <a:buFontTx/>
                <a:buNone/>
              </a:pPr>
              <a:r>
                <a:rPr lang="en-US" altLang="en-US" sz="1800" b="1" dirty="0">
                  <a:solidFill>
                    <a:srgbClr val="FF0000"/>
                  </a:solidFill>
                </a:rPr>
                <a:t>of Heart </a:t>
              </a:r>
              <a:endParaRPr lang="en-US" altLang="en-US" sz="1800" b="1" i="1" dirty="0">
                <a:solidFill>
                  <a:srgbClr val="FF0000"/>
                </a:solidFill>
              </a:endParaRPr>
            </a:p>
          </p:txBody>
        </p:sp>
        <p:sp>
          <p:nvSpPr>
            <p:cNvPr id="65" name="TextBox 72">
              <a:extLst>
                <a:ext uri="{FF2B5EF4-FFF2-40B4-BE49-F238E27FC236}">
                  <a16:creationId xmlns:a16="http://schemas.microsoft.com/office/drawing/2014/main" id="{B32FD3D7-AD45-4EFE-B088-BE2947D23595}"/>
                </a:ext>
              </a:extLst>
            </p:cNvPr>
            <p:cNvSpPr txBox="1">
              <a:spLocks noChangeArrowheads="1"/>
            </p:cNvSpPr>
            <p:nvPr/>
          </p:nvSpPr>
          <p:spPr bwMode="auto">
            <a:xfrm>
              <a:off x="5434567" y="4697243"/>
              <a:ext cx="510025" cy="523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b="1" dirty="0">
                  <a:solidFill>
                    <a:schemeClr val="bg1"/>
                  </a:solidFill>
                </a:rPr>
                <a:t>→</a:t>
              </a:r>
            </a:p>
          </p:txBody>
        </p:sp>
      </p:grpSp>
      <p:grpSp>
        <p:nvGrpSpPr>
          <p:cNvPr id="70" name="Group 92">
            <a:extLst>
              <a:ext uri="{FF2B5EF4-FFF2-40B4-BE49-F238E27FC236}">
                <a16:creationId xmlns:a16="http://schemas.microsoft.com/office/drawing/2014/main" id="{29ECD720-FD08-470A-A7C5-11BAFC523BD9}"/>
              </a:ext>
            </a:extLst>
          </p:cNvPr>
          <p:cNvGrpSpPr>
            <a:grpSpLocks/>
          </p:cNvGrpSpPr>
          <p:nvPr/>
        </p:nvGrpSpPr>
        <p:grpSpPr bwMode="auto">
          <a:xfrm>
            <a:off x="10280660" y="850909"/>
            <a:ext cx="1835142" cy="1800299"/>
            <a:chOff x="4868475" y="1498948"/>
            <a:chExt cx="2416391" cy="2367745"/>
          </a:xfrm>
        </p:grpSpPr>
        <p:grpSp>
          <p:nvGrpSpPr>
            <p:cNvPr id="71" name="Group 13">
              <a:extLst>
                <a:ext uri="{FF2B5EF4-FFF2-40B4-BE49-F238E27FC236}">
                  <a16:creationId xmlns:a16="http://schemas.microsoft.com/office/drawing/2014/main" id="{AF0F14A7-8FFB-42DC-9262-8EE62202454D}"/>
                </a:ext>
              </a:extLst>
            </p:cNvPr>
            <p:cNvGrpSpPr>
              <a:grpSpLocks/>
            </p:cNvGrpSpPr>
            <p:nvPr/>
          </p:nvGrpSpPr>
          <p:grpSpPr bwMode="auto">
            <a:xfrm>
              <a:off x="5586188" y="1498948"/>
              <a:ext cx="1423168" cy="1448605"/>
              <a:chOff x="549754" y="2100263"/>
              <a:chExt cx="2982742" cy="3036057"/>
            </a:xfrm>
          </p:grpSpPr>
          <p:sp>
            <p:nvSpPr>
              <p:cNvPr id="74" name="Oval 12">
                <a:extLst>
                  <a:ext uri="{FF2B5EF4-FFF2-40B4-BE49-F238E27FC236}">
                    <a16:creationId xmlns:a16="http://schemas.microsoft.com/office/drawing/2014/main" id="{6B91A166-FF7A-43E0-9661-95DE40704B39}"/>
                  </a:ext>
                </a:extLst>
              </p:cNvPr>
              <p:cNvSpPr>
                <a:spLocks noChangeArrowheads="1"/>
              </p:cNvSpPr>
              <p:nvPr/>
            </p:nvSpPr>
            <p:spPr bwMode="auto">
              <a:xfrm>
                <a:off x="549754" y="2100263"/>
                <a:ext cx="2982742" cy="3036057"/>
              </a:xfrm>
              <a:prstGeom prst="ellipse">
                <a:avLst/>
              </a:prstGeom>
              <a:solidFill>
                <a:schemeClr val="bg1"/>
              </a:solidFill>
              <a:ln w="38100">
                <a:solidFill>
                  <a:srgbClr val="00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grpSp>
            <p:nvGrpSpPr>
              <p:cNvPr id="75" name="Group 6">
                <a:extLst>
                  <a:ext uri="{FF2B5EF4-FFF2-40B4-BE49-F238E27FC236}">
                    <a16:creationId xmlns:a16="http://schemas.microsoft.com/office/drawing/2014/main" id="{688EFA9E-9CA3-4B9F-8906-5D51E63E795F}"/>
                  </a:ext>
                </a:extLst>
              </p:cNvPr>
              <p:cNvGrpSpPr>
                <a:grpSpLocks/>
              </p:cNvGrpSpPr>
              <p:nvPr/>
            </p:nvGrpSpPr>
            <p:grpSpPr bwMode="auto">
              <a:xfrm>
                <a:off x="888035" y="2538414"/>
                <a:ext cx="2133600" cy="1676400"/>
                <a:chOff x="2076" y="2340"/>
                <a:chExt cx="1344" cy="1056"/>
              </a:xfrm>
            </p:grpSpPr>
            <p:sp>
              <p:nvSpPr>
                <p:cNvPr id="76" name="Text Box 7">
                  <a:extLst>
                    <a:ext uri="{FF2B5EF4-FFF2-40B4-BE49-F238E27FC236}">
                      <a16:creationId xmlns:a16="http://schemas.microsoft.com/office/drawing/2014/main" id="{CEC4A778-9D33-463E-B67F-8DF195352B5C}"/>
                    </a:ext>
                  </a:extLst>
                </p:cNvPr>
                <p:cNvSpPr txBox="1">
                  <a:spLocks noChangeArrowheads="1"/>
                </p:cNvSpPr>
                <p:nvPr/>
              </p:nvSpPr>
              <p:spPr bwMode="auto">
                <a:xfrm>
                  <a:off x="2359" y="2340"/>
                  <a:ext cx="874"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b="1" dirty="0"/>
                    <a:t>Mind</a:t>
                  </a:r>
                </a:p>
                <a:p>
                  <a:pPr algn="ctr" eaLnBrk="1" hangingPunct="1">
                    <a:spcBef>
                      <a:spcPct val="0"/>
                    </a:spcBef>
                    <a:buFontTx/>
                    <a:buNone/>
                  </a:pPr>
                  <a:endParaRPr lang="en-US" altLang="en-US" sz="1400" b="1" dirty="0"/>
                </a:p>
                <a:p>
                  <a:pPr algn="ctr" eaLnBrk="1" hangingPunct="1">
                    <a:spcBef>
                      <a:spcPct val="0"/>
                    </a:spcBef>
                    <a:buFontTx/>
                    <a:buNone/>
                  </a:pPr>
                  <a:r>
                    <a:rPr lang="en-US" altLang="en-US" sz="1600" b="1" dirty="0"/>
                    <a:t>Heart</a:t>
                  </a:r>
                </a:p>
              </p:txBody>
            </p:sp>
            <p:sp>
              <p:nvSpPr>
                <p:cNvPr id="77" name="Line 8">
                  <a:extLst>
                    <a:ext uri="{FF2B5EF4-FFF2-40B4-BE49-F238E27FC236}">
                      <a16:creationId xmlns:a16="http://schemas.microsoft.com/office/drawing/2014/main" id="{F8D463C3-DC12-40AB-9476-5131EDA88189}"/>
                    </a:ext>
                  </a:extLst>
                </p:cNvPr>
                <p:cNvSpPr>
                  <a:spLocks noChangeShapeType="1"/>
                </p:cNvSpPr>
                <p:nvPr/>
              </p:nvSpPr>
              <p:spPr bwMode="auto">
                <a:xfrm>
                  <a:off x="2076" y="3059"/>
                  <a:ext cx="13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72" name="Text Box 6">
              <a:extLst>
                <a:ext uri="{FF2B5EF4-FFF2-40B4-BE49-F238E27FC236}">
                  <a16:creationId xmlns:a16="http://schemas.microsoft.com/office/drawing/2014/main" id="{E7F586D7-A97D-425C-99C8-4D80DA478FBF}"/>
                </a:ext>
              </a:extLst>
            </p:cNvPr>
            <p:cNvSpPr txBox="1">
              <a:spLocks noChangeArrowheads="1"/>
            </p:cNvSpPr>
            <p:nvPr/>
          </p:nvSpPr>
          <p:spPr bwMode="auto">
            <a:xfrm>
              <a:off x="5376904" y="3021864"/>
              <a:ext cx="1907962" cy="844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b="1" dirty="0">
                  <a:solidFill>
                    <a:srgbClr val="00FF00"/>
                  </a:solidFill>
                </a:rPr>
                <a:t>Absolutism</a:t>
              </a:r>
            </a:p>
            <a:p>
              <a:pPr algn="ctr" eaLnBrk="1" hangingPunct="1">
                <a:spcBef>
                  <a:spcPct val="0"/>
                </a:spcBef>
                <a:buFontTx/>
                <a:buNone/>
              </a:pPr>
              <a:r>
                <a:rPr lang="en-US" altLang="en-US" sz="1800" b="1" dirty="0">
                  <a:solidFill>
                    <a:srgbClr val="00FF00"/>
                  </a:solidFill>
                </a:rPr>
                <a:t>of Mind </a:t>
              </a:r>
              <a:endParaRPr lang="en-US" altLang="en-US" sz="1800" b="1" i="1" dirty="0">
                <a:solidFill>
                  <a:srgbClr val="00FF00"/>
                </a:solidFill>
              </a:endParaRPr>
            </a:p>
          </p:txBody>
        </p:sp>
        <p:sp>
          <p:nvSpPr>
            <p:cNvPr id="73" name="TextBox 88">
              <a:extLst>
                <a:ext uri="{FF2B5EF4-FFF2-40B4-BE49-F238E27FC236}">
                  <a16:creationId xmlns:a16="http://schemas.microsoft.com/office/drawing/2014/main" id="{2620A5CA-F929-4E1C-8CD0-4022D27631B0}"/>
                </a:ext>
              </a:extLst>
            </p:cNvPr>
            <p:cNvSpPr txBox="1">
              <a:spLocks noChangeArrowheads="1"/>
            </p:cNvSpPr>
            <p:nvPr/>
          </p:nvSpPr>
          <p:spPr bwMode="auto">
            <a:xfrm>
              <a:off x="4868475" y="1908171"/>
              <a:ext cx="510025" cy="522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b="1" dirty="0">
                  <a:solidFill>
                    <a:schemeClr val="bg1"/>
                  </a:solidFill>
                </a:rPr>
                <a:t>→</a:t>
              </a:r>
            </a:p>
          </p:txBody>
        </p:sp>
      </p:grpSp>
      <p:sp>
        <p:nvSpPr>
          <p:cNvPr id="78" name="TextBox 77">
            <a:extLst>
              <a:ext uri="{FF2B5EF4-FFF2-40B4-BE49-F238E27FC236}">
                <a16:creationId xmlns:a16="http://schemas.microsoft.com/office/drawing/2014/main" id="{10F2D919-15BD-4DD5-BE99-56EA734D6023}"/>
              </a:ext>
            </a:extLst>
          </p:cNvPr>
          <p:cNvSpPr txBox="1"/>
          <p:nvPr/>
        </p:nvSpPr>
        <p:spPr>
          <a:xfrm>
            <a:off x="105799" y="2743200"/>
            <a:ext cx="2408801" cy="584775"/>
          </a:xfrm>
          <a:prstGeom prst="rect">
            <a:avLst/>
          </a:prstGeom>
          <a:noFill/>
        </p:spPr>
        <p:txBody>
          <a:bodyPr wrap="none">
            <a:spAutoFit/>
          </a:bodyPr>
          <a:lstStyle/>
          <a:p>
            <a:pPr>
              <a:defRPr/>
            </a:pPr>
            <a:r>
              <a:rPr lang="en-US" sz="3200" dirty="0">
                <a:solidFill>
                  <a:srgbClr val="00FF00"/>
                </a:solidFill>
                <a:latin typeface="+mn-lt"/>
                <a:cs typeface="Arial" charset="0"/>
              </a:rPr>
              <a:t>LAWFULNESS</a:t>
            </a:r>
            <a:endParaRPr lang="en-US" sz="3200" dirty="0">
              <a:solidFill>
                <a:srgbClr val="FF0000"/>
              </a:solidFill>
              <a:latin typeface="+mn-lt"/>
              <a:cs typeface="Arial" charset="0"/>
            </a:endParaRPr>
          </a:p>
        </p:txBody>
      </p:sp>
      <p:sp>
        <p:nvSpPr>
          <p:cNvPr id="79" name="TextBox 78">
            <a:extLst>
              <a:ext uri="{FF2B5EF4-FFF2-40B4-BE49-F238E27FC236}">
                <a16:creationId xmlns:a16="http://schemas.microsoft.com/office/drawing/2014/main" id="{E2B95749-4A30-4192-9796-9CBF5574923B}"/>
              </a:ext>
            </a:extLst>
          </p:cNvPr>
          <p:cNvSpPr txBox="1"/>
          <p:nvPr/>
        </p:nvSpPr>
        <p:spPr>
          <a:xfrm>
            <a:off x="2617860" y="388515"/>
            <a:ext cx="2030340" cy="400110"/>
          </a:xfrm>
          <a:prstGeom prst="rect">
            <a:avLst/>
          </a:prstGeom>
          <a:noFill/>
        </p:spPr>
        <p:txBody>
          <a:bodyPr wrap="square">
            <a:spAutoFit/>
          </a:bodyPr>
          <a:lstStyle/>
          <a:p>
            <a:pPr algn="ctr">
              <a:defRPr/>
            </a:pPr>
            <a:r>
              <a:rPr lang="en-US" sz="2000" b="1" dirty="0">
                <a:solidFill>
                  <a:srgbClr val="00FF00"/>
                </a:solidFill>
                <a:latin typeface="+mn-lt"/>
                <a:cs typeface="Arial" charset="0"/>
              </a:rPr>
              <a:t>Rational Faith</a:t>
            </a:r>
          </a:p>
        </p:txBody>
      </p:sp>
      <p:sp>
        <p:nvSpPr>
          <p:cNvPr id="80" name="TextBox 79">
            <a:extLst>
              <a:ext uri="{FF2B5EF4-FFF2-40B4-BE49-F238E27FC236}">
                <a16:creationId xmlns:a16="http://schemas.microsoft.com/office/drawing/2014/main" id="{E1C49A21-964E-46D4-BA64-98E135E870AD}"/>
              </a:ext>
            </a:extLst>
          </p:cNvPr>
          <p:cNvSpPr txBox="1"/>
          <p:nvPr/>
        </p:nvSpPr>
        <p:spPr>
          <a:xfrm>
            <a:off x="2576567" y="4194458"/>
            <a:ext cx="2044714" cy="400110"/>
          </a:xfrm>
          <a:prstGeom prst="rect">
            <a:avLst/>
          </a:prstGeom>
          <a:noFill/>
        </p:spPr>
        <p:txBody>
          <a:bodyPr wrap="square">
            <a:spAutoFit/>
          </a:bodyPr>
          <a:lstStyle/>
          <a:p>
            <a:pPr algn="ctr">
              <a:defRPr/>
            </a:pPr>
            <a:r>
              <a:rPr lang="en-US" sz="2000" b="1" dirty="0">
                <a:solidFill>
                  <a:srgbClr val="FF0000"/>
                </a:solidFill>
                <a:latin typeface="+mn-lt"/>
                <a:cs typeface="Arial" charset="0"/>
              </a:rPr>
              <a:t>Blind Faith</a:t>
            </a:r>
            <a:endParaRPr lang="en-US" sz="2000" b="1" dirty="0">
              <a:solidFill>
                <a:schemeClr val="bg1"/>
              </a:solidFill>
              <a:latin typeface="+mn-lt"/>
              <a:cs typeface="Arial" charset="0"/>
            </a:endParaRPr>
          </a:p>
        </p:txBody>
      </p:sp>
      <p:sp>
        <p:nvSpPr>
          <p:cNvPr id="81" name="TextBox 80">
            <a:extLst>
              <a:ext uri="{FF2B5EF4-FFF2-40B4-BE49-F238E27FC236}">
                <a16:creationId xmlns:a16="http://schemas.microsoft.com/office/drawing/2014/main" id="{D9F59318-EE2A-4C55-B061-B6193FCC83F2}"/>
              </a:ext>
            </a:extLst>
          </p:cNvPr>
          <p:cNvSpPr txBox="1"/>
          <p:nvPr/>
        </p:nvSpPr>
        <p:spPr>
          <a:xfrm>
            <a:off x="5410200" y="304800"/>
            <a:ext cx="3257623" cy="523220"/>
          </a:xfrm>
          <a:prstGeom prst="rect">
            <a:avLst/>
          </a:prstGeom>
          <a:noFill/>
        </p:spPr>
        <p:txBody>
          <a:bodyPr wrap="none">
            <a:spAutoFit/>
          </a:bodyPr>
          <a:lstStyle/>
          <a:p>
            <a:pPr algn="ctr">
              <a:defRPr/>
            </a:pPr>
            <a:r>
              <a:rPr lang="en-US" sz="2800" dirty="0">
                <a:solidFill>
                  <a:srgbClr val="00FF00"/>
                </a:solidFill>
                <a:latin typeface="+mn-lt"/>
                <a:cs typeface="Arial" charset="0"/>
              </a:rPr>
              <a:t>Absolutism of Reality</a:t>
            </a:r>
          </a:p>
        </p:txBody>
      </p:sp>
      <p:sp>
        <p:nvSpPr>
          <p:cNvPr id="82" name="TextBox 81">
            <a:extLst>
              <a:ext uri="{FF2B5EF4-FFF2-40B4-BE49-F238E27FC236}">
                <a16:creationId xmlns:a16="http://schemas.microsoft.com/office/drawing/2014/main" id="{ABBB0848-943D-4BAE-A857-F3BA774E2022}"/>
              </a:ext>
            </a:extLst>
          </p:cNvPr>
          <p:cNvSpPr txBox="1"/>
          <p:nvPr/>
        </p:nvSpPr>
        <p:spPr>
          <a:xfrm>
            <a:off x="5367591" y="4114800"/>
            <a:ext cx="4386009" cy="523220"/>
          </a:xfrm>
          <a:prstGeom prst="rect">
            <a:avLst/>
          </a:prstGeom>
          <a:noFill/>
        </p:spPr>
        <p:txBody>
          <a:bodyPr wrap="none">
            <a:spAutoFit/>
          </a:bodyPr>
          <a:lstStyle/>
          <a:p>
            <a:pPr algn="ctr">
              <a:defRPr/>
            </a:pPr>
            <a:r>
              <a:rPr lang="en-US" sz="2800" dirty="0">
                <a:solidFill>
                  <a:srgbClr val="FF0000"/>
                </a:solidFill>
                <a:latin typeface="+mn-lt"/>
                <a:cs typeface="Arial" charset="0"/>
              </a:rPr>
              <a:t>Absolutism of Consciousness</a:t>
            </a:r>
          </a:p>
        </p:txBody>
      </p:sp>
      <p:pic>
        <p:nvPicPr>
          <p:cNvPr id="83" name="Picture 82">
            <a:extLst>
              <a:ext uri="{FF2B5EF4-FFF2-40B4-BE49-F238E27FC236}">
                <a16:creationId xmlns:a16="http://schemas.microsoft.com/office/drawing/2014/main" id="{DA10CA2A-CB0F-4A81-9E16-576202F6CD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971" y="715326"/>
            <a:ext cx="1676944" cy="1676944"/>
          </a:xfrm>
          <a:prstGeom prst="rect">
            <a:avLst/>
          </a:prstGeom>
        </p:spPr>
      </p:pic>
      <p:sp>
        <p:nvSpPr>
          <p:cNvPr id="84" name="Text Box 28">
            <a:extLst>
              <a:ext uri="{FF2B5EF4-FFF2-40B4-BE49-F238E27FC236}">
                <a16:creationId xmlns:a16="http://schemas.microsoft.com/office/drawing/2014/main" id="{B06E7E54-E841-41D7-851C-FE9B9CB2C3CE}"/>
              </a:ext>
            </a:extLst>
          </p:cNvPr>
          <p:cNvSpPr txBox="1">
            <a:spLocks noChangeArrowheads="1"/>
          </p:cNvSpPr>
          <p:nvPr/>
        </p:nvSpPr>
        <p:spPr bwMode="auto">
          <a:xfrm>
            <a:off x="452855" y="2400019"/>
            <a:ext cx="14939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200" b="1" dirty="0">
                <a:solidFill>
                  <a:srgbClr val="00FF00"/>
                </a:solidFill>
              </a:rPr>
              <a:t>Primacy of Existence</a:t>
            </a:r>
          </a:p>
        </p:txBody>
      </p:sp>
      <p:sp>
        <p:nvSpPr>
          <p:cNvPr id="85" name="Text Box 27">
            <a:extLst>
              <a:ext uri="{FF2B5EF4-FFF2-40B4-BE49-F238E27FC236}">
                <a16:creationId xmlns:a16="http://schemas.microsoft.com/office/drawing/2014/main" id="{71A7565F-245E-498A-997A-4815F469B261}"/>
              </a:ext>
            </a:extLst>
          </p:cNvPr>
          <p:cNvSpPr txBox="1">
            <a:spLocks noChangeArrowheads="1"/>
          </p:cNvSpPr>
          <p:nvPr/>
        </p:nvSpPr>
        <p:spPr bwMode="auto">
          <a:xfrm>
            <a:off x="237671" y="6197186"/>
            <a:ext cx="18197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200" b="1" dirty="0">
                <a:solidFill>
                  <a:srgbClr val="FF0000"/>
                </a:solidFill>
              </a:rPr>
              <a:t>Primacy of Consciousness</a:t>
            </a:r>
          </a:p>
        </p:txBody>
      </p:sp>
      <p:cxnSp>
        <p:nvCxnSpPr>
          <p:cNvPr id="86" name="Straight Connector 85">
            <a:extLst>
              <a:ext uri="{FF2B5EF4-FFF2-40B4-BE49-F238E27FC236}">
                <a16:creationId xmlns:a16="http://schemas.microsoft.com/office/drawing/2014/main" id="{A09C8010-4678-487F-BB17-E7D7C3ADB431}"/>
              </a:ext>
            </a:extLst>
          </p:cNvPr>
          <p:cNvCxnSpPr>
            <a:cxnSpLocks/>
          </p:cNvCxnSpPr>
          <p:nvPr/>
        </p:nvCxnSpPr>
        <p:spPr>
          <a:xfrm flipH="1" flipV="1">
            <a:off x="237671" y="3429000"/>
            <a:ext cx="1180193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1F986F61-22EB-4765-A053-787E0CD1403B}"/>
              </a:ext>
            </a:extLst>
          </p:cNvPr>
          <p:cNvSpPr txBox="1"/>
          <p:nvPr/>
        </p:nvSpPr>
        <p:spPr>
          <a:xfrm>
            <a:off x="150617" y="3429000"/>
            <a:ext cx="2557880" cy="584775"/>
          </a:xfrm>
          <a:prstGeom prst="rect">
            <a:avLst/>
          </a:prstGeom>
          <a:noFill/>
        </p:spPr>
        <p:txBody>
          <a:bodyPr wrap="none">
            <a:spAutoFit/>
          </a:bodyPr>
          <a:lstStyle/>
          <a:p>
            <a:pPr>
              <a:defRPr/>
            </a:pPr>
            <a:r>
              <a:rPr lang="en-US" sz="3200" dirty="0">
                <a:solidFill>
                  <a:srgbClr val="FF0000"/>
                </a:solidFill>
                <a:latin typeface="+mn-lt"/>
                <a:cs typeface="Arial" charset="0"/>
              </a:rPr>
              <a:t>WILLFULNESS</a:t>
            </a:r>
          </a:p>
        </p:txBody>
      </p:sp>
      <p:sp>
        <p:nvSpPr>
          <p:cNvPr id="88" name="TextBox 87">
            <a:extLst>
              <a:ext uri="{FF2B5EF4-FFF2-40B4-BE49-F238E27FC236}">
                <a16:creationId xmlns:a16="http://schemas.microsoft.com/office/drawing/2014/main" id="{0DBDE555-62DE-4825-9E28-2B01011A567C}"/>
              </a:ext>
            </a:extLst>
          </p:cNvPr>
          <p:cNvSpPr txBox="1"/>
          <p:nvPr/>
        </p:nvSpPr>
        <p:spPr>
          <a:xfrm>
            <a:off x="8937455" y="3025923"/>
            <a:ext cx="3178345" cy="369332"/>
          </a:xfrm>
          <a:prstGeom prst="rect">
            <a:avLst/>
          </a:prstGeom>
          <a:noFill/>
        </p:spPr>
        <p:txBody>
          <a:bodyPr wrap="square">
            <a:spAutoFit/>
          </a:bodyPr>
          <a:lstStyle/>
          <a:p>
            <a:pPr>
              <a:defRPr/>
            </a:pPr>
            <a:r>
              <a:rPr lang="en-US" b="1" dirty="0">
                <a:solidFill>
                  <a:srgbClr val="00FF00"/>
                </a:solidFill>
                <a:latin typeface="+mn-lt"/>
                <a:cs typeface="Arial" charset="0"/>
              </a:rPr>
              <a:t>CORRECT PRINCIPLES GOVERN</a:t>
            </a:r>
          </a:p>
        </p:txBody>
      </p:sp>
      <p:sp>
        <p:nvSpPr>
          <p:cNvPr id="89" name="TextBox 88">
            <a:extLst>
              <a:ext uri="{FF2B5EF4-FFF2-40B4-BE49-F238E27FC236}">
                <a16:creationId xmlns:a16="http://schemas.microsoft.com/office/drawing/2014/main" id="{E39BA432-6E1C-4E66-B516-65A64DCE0883}"/>
              </a:ext>
            </a:extLst>
          </p:cNvPr>
          <p:cNvSpPr txBox="1"/>
          <p:nvPr/>
        </p:nvSpPr>
        <p:spPr>
          <a:xfrm>
            <a:off x="8936973" y="3447218"/>
            <a:ext cx="2860493" cy="369332"/>
          </a:xfrm>
          <a:prstGeom prst="rect">
            <a:avLst/>
          </a:prstGeom>
          <a:noFill/>
        </p:spPr>
        <p:txBody>
          <a:bodyPr wrap="square">
            <a:spAutoFit/>
          </a:bodyPr>
          <a:lstStyle/>
          <a:p>
            <a:pPr>
              <a:defRPr/>
            </a:pPr>
            <a:r>
              <a:rPr lang="en-US" b="1" dirty="0">
                <a:solidFill>
                  <a:srgbClr val="FF0000"/>
                </a:solidFill>
                <a:latin typeface="+mn-lt"/>
                <a:cs typeface="Arial" charset="0"/>
              </a:rPr>
              <a:t>INNER EMOTIONS GOVERN</a:t>
            </a:r>
          </a:p>
        </p:txBody>
      </p:sp>
      <p:grpSp>
        <p:nvGrpSpPr>
          <p:cNvPr id="93" name="Group 96">
            <a:extLst>
              <a:ext uri="{FF2B5EF4-FFF2-40B4-BE49-F238E27FC236}">
                <a16:creationId xmlns:a16="http://schemas.microsoft.com/office/drawing/2014/main" id="{F9021B4B-C508-4482-B010-8D038BF7F264}"/>
              </a:ext>
            </a:extLst>
          </p:cNvPr>
          <p:cNvGrpSpPr>
            <a:grpSpLocks/>
          </p:cNvGrpSpPr>
          <p:nvPr/>
        </p:nvGrpSpPr>
        <p:grpSpPr bwMode="auto">
          <a:xfrm>
            <a:off x="8481518" y="4648200"/>
            <a:ext cx="1957883" cy="1743517"/>
            <a:chOff x="5197157" y="4522794"/>
            <a:chExt cx="1957660" cy="1743928"/>
          </a:xfrm>
        </p:grpSpPr>
        <p:grpSp>
          <p:nvGrpSpPr>
            <p:cNvPr id="94" name="Group 13">
              <a:extLst>
                <a:ext uri="{FF2B5EF4-FFF2-40B4-BE49-F238E27FC236}">
                  <a16:creationId xmlns:a16="http://schemas.microsoft.com/office/drawing/2014/main" id="{70478F1D-19C7-44EF-B229-71242D89415A}"/>
                </a:ext>
              </a:extLst>
            </p:cNvPr>
            <p:cNvGrpSpPr>
              <a:grpSpLocks/>
            </p:cNvGrpSpPr>
            <p:nvPr/>
          </p:nvGrpSpPr>
          <p:grpSpPr bwMode="auto">
            <a:xfrm>
              <a:off x="5753939" y="4522794"/>
              <a:ext cx="1176766" cy="1097597"/>
              <a:chOff x="899145" y="2397489"/>
              <a:chExt cx="2466322" cy="2300397"/>
            </a:xfrm>
          </p:grpSpPr>
          <p:sp>
            <p:nvSpPr>
              <p:cNvPr id="97" name="Oval 12">
                <a:extLst>
                  <a:ext uri="{FF2B5EF4-FFF2-40B4-BE49-F238E27FC236}">
                    <a16:creationId xmlns:a16="http://schemas.microsoft.com/office/drawing/2014/main" id="{DDCFE3CA-124D-4A2E-BE9B-6BE2705F9719}"/>
                  </a:ext>
                </a:extLst>
              </p:cNvPr>
              <p:cNvSpPr>
                <a:spLocks noChangeArrowheads="1"/>
              </p:cNvSpPr>
              <p:nvPr/>
            </p:nvSpPr>
            <p:spPr bwMode="auto">
              <a:xfrm>
                <a:off x="1013709" y="2397489"/>
                <a:ext cx="2351758" cy="2300397"/>
              </a:xfrm>
              <a:prstGeom prst="ellipse">
                <a:avLst/>
              </a:prstGeom>
              <a:solidFill>
                <a:schemeClr val="bg1"/>
              </a:solidFill>
              <a:ln w="38100">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grpSp>
            <p:nvGrpSpPr>
              <p:cNvPr id="98" name="Group 74">
                <a:extLst>
                  <a:ext uri="{FF2B5EF4-FFF2-40B4-BE49-F238E27FC236}">
                    <a16:creationId xmlns:a16="http://schemas.microsoft.com/office/drawing/2014/main" id="{8AD84CF7-CD31-490E-B4E1-DC27CD5EA9F2}"/>
                  </a:ext>
                </a:extLst>
              </p:cNvPr>
              <p:cNvGrpSpPr>
                <a:grpSpLocks/>
              </p:cNvGrpSpPr>
              <p:nvPr/>
            </p:nvGrpSpPr>
            <p:grpSpPr bwMode="auto">
              <a:xfrm>
                <a:off x="899145" y="2700339"/>
                <a:ext cx="2435226" cy="1644650"/>
                <a:chOff x="2083" y="2442"/>
                <a:chExt cx="1534" cy="1036"/>
              </a:xfrm>
            </p:grpSpPr>
            <p:sp>
              <p:nvSpPr>
                <p:cNvPr id="99" name="Text Box 7">
                  <a:extLst>
                    <a:ext uri="{FF2B5EF4-FFF2-40B4-BE49-F238E27FC236}">
                      <a16:creationId xmlns:a16="http://schemas.microsoft.com/office/drawing/2014/main" id="{280D5D33-69A3-4534-8E78-E4CB8E5CC6D5}"/>
                    </a:ext>
                  </a:extLst>
                </p:cNvPr>
                <p:cNvSpPr txBox="1">
                  <a:spLocks noChangeArrowheads="1"/>
                </p:cNvSpPr>
                <p:nvPr/>
              </p:nvSpPr>
              <p:spPr bwMode="auto">
                <a:xfrm>
                  <a:off x="2083" y="2442"/>
                  <a:ext cx="1534" cy="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500" b="1" dirty="0"/>
                    <a:t>Revelation</a:t>
                  </a:r>
                </a:p>
                <a:p>
                  <a:pPr algn="ctr" eaLnBrk="1" hangingPunct="1">
                    <a:spcBef>
                      <a:spcPct val="0"/>
                    </a:spcBef>
                    <a:buFontTx/>
                    <a:buNone/>
                  </a:pPr>
                  <a:endParaRPr lang="en-US" altLang="en-US" sz="1400" b="1" dirty="0"/>
                </a:p>
                <a:p>
                  <a:pPr algn="ctr" eaLnBrk="1" hangingPunct="1">
                    <a:spcBef>
                      <a:spcPct val="0"/>
                    </a:spcBef>
                    <a:buFontTx/>
                    <a:buNone/>
                  </a:pPr>
                  <a:r>
                    <a:rPr lang="en-US" altLang="en-US" sz="1500" b="1" dirty="0"/>
                    <a:t>Observation</a:t>
                  </a:r>
                </a:p>
              </p:txBody>
            </p:sp>
            <p:sp>
              <p:nvSpPr>
                <p:cNvPr id="100" name="Line 8">
                  <a:extLst>
                    <a:ext uri="{FF2B5EF4-FFF2-40B4-BE49-F238E27FC236}">
                      <a16:creationId xmlns:a16="http://schemas.microsoft.com/office/drawing/2014/main" id="{45BAA03F-9858-467F-9564-896840BF5074}"/>
                    </a:ext>
                  </a:extLst>
                </p:cNvPr>
                <p:cNvSpPr>
                  <a:spLocks noChangeShapeType="1"/>
                </p:cNvSpPr>
                <p:nvPr/>
              </p:nvSpPr>
              <p:spPr bwMode="auto">
                <a:xfrm>
                  <a:off x="2320" y="2984"/>
                  <a:ext cx="1087" cy="1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95" name="Text Box 6">
              <a:extLst>
                <a:ext uri="{FF2B5EF4-FFF2-40B4-BE49-F238E27FC236}">
                  <a16:creationId xmlns:a16="http://schemas.microsoft.com/office/drawing/2014/main" id="{8A710A74-C8B6-4047-9464-7D6FCED10823}"/>
                </a:ext>
              </a:extLst>
            </p:cNvPr>
            <p:cNvSpPr txBox="1">
              <a:spLocks noChangeArrowheads="1"/>
            </p:cNvSpPr>
            <p:nvPr/>
          </p:nvSpPr>
          <p:spPr bwMode="auto">
            <a:xfrm>
              <a:off x="5630817" y="5620391"/>
              <a:ext cx="152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b="1" dirty="0">
                  <a:solidFill>
                    <a:srgbClr val="FF0000"/>
                  </a:solidFill>
                </a:rPr>
                <a:t>Mystical</a:t>
              </a:r>
            </a:p>
            <a:p>
              <a:pPr algn="ctr" eaLnBrk="1" hangingPunct="1">
                <a:spcBef>
                  <a:spcPct val="0"/>
                </a:spcBef>
                <a:buFontTx/>
                <a:buNone/>
              </a:pPr>
              <a:r>
                <a:rPr lang="en-US" altLang="en-US" sz="1800" b="1" dirty="0">
                  <a:solidFill>
                    <a:srgbClr val="FF0000"/>
                  </a:solidFill>
                </a:rPr>
                <a:t>Revelation</a:t>
              </a:r>
              <a:endParaRPr lang="en-US" altLang="en-US" sz="1800" b="1" i="1" dirty="0">
                <a:solidFill>
                  <a:srgbClr val="FF0000"/>
                </a:solidFill>
              </a:endParaRPr>
            </a:p>
          </p:txBody>
        </p:sp>
        <p:sp>
          <p:nvSpPr>
            <p:cNvPr id="96" name="TextBox 72">
              <a:extLst>
                <a:ext uri="{FF2B5EF4-FFF2-40B4-BE49-F238E27FC236}">
                  <a16:creationId xmlns:a16="http://schemas.microsoft.com/office/drawing/2014/main" id="{45DEFA99-985A-477C-8267-6334501AE125}"/>
                </a:ext>
              </a:extLst>
            </p:cNvPr>
            <p:cNvSpPr txBox="1">
              <a:spLocks noChangeArrowheads="1"/>
            </p:cNvSpPr>
            <p:nvPr/>
          </p:nvSpPr>
          <p:spPr bwMode="auto">
            <a:xfrm>
              <a:off x="5197157" y="4819212"/>
              <a:ext cx="510025" cy="523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b="1" dirty="0">
                  <a:solidFill>
                    <a:schemeClr val="bg1"/>
                  </a:solidFill>
                </a:rPr>
                <a:t>→</a:t>
              </a:r>
            </a:p>
          </p:txBody>
        </p:sp>
      </p:grpSp>
      <p:grpSp>
        <p:nvGrpSpPr>
          <p:cNvPr id="101" name="Group 92">
            <a:extLst>
              <a:ext uri="{FF2B5EF4-FFF2-40B4-BE49-F238E27FC236}">
                <a16:creationId xmlns:a16="http://schemas.microsoft.com/office/drawing/2014/main" id="{6C21662A-30AE-4FBA-9D83-B8F76D0DEC19}"/>
              </a:ext>
            </a:extLst>
          </p:cNvPr>
          <p:cNvGrpSpPr>
            <a:grpSpLocks/>
          </p:cNvGrpSpPr>
          <p:nvPr/>
        </p:nvGrpSpPr>
        <p:grpSpPr bwMode="auto">
          <a:xfrm>
            <a:off x="8495214" y="855172"/>
            <a:ext cx="1839528" cy="1797320"/>
            <a:chOff x="4665693" y="1498948"/>
            <a:chExt cx="2581662" cy="2447848"/>
          </a:xfrm>
        </p:grpSpPr>
        <p:grpSp>
          <p:nvGrpSpPr>
            <p:cNvPr id="102" name="Group 13">
              <a:extLst>
                <a:ext uri="{FF2B5EF4-FFF2-40B4-BE49-F238E27FC236}">
                  <a16:creationId xmlns:a16="http://schemas.microsoft.com/office/drawing/2014/main" id="{AFFF2F7C-651E-41F2-9628-91B24B02155A}"/>
                </a:ext>
              </a:extLst>
            </p:cNvPr>
            <p:cNvGrpSpPr>
              <a:grpSpLocks/>
            </p:cNvGrpSpPr>
            <p:nvPr/>
          </p:nvGrpSpPr>
          <p:grpSpPr bwMode="auto">
            <a:xfrm>
              <a:off x="5451431" y="1498948"/>
              <a:ext cx="1630791" cy="1490661"/>
              <a:chOff x="267323" y="2100263"/>
              <a:chExt cx="3417889" cy="3124200"/>
            </a:xfrm>
          </p:grpSpPr>
          <p:sp>
            <p:nvSpPr>
              <p:cNvPr id="105" name="Oval 12">
                <a:extLst>
                  <a:ext uri="{FF2B5EF4-FFF2-40B4-BE49-F238E27FC236}">
                    <a16:creationId xmlns:a16="http://schemas.microsoft.com/office/drawing/2014/main" id="{285996D3-33F0-4915-AB10-C7A2585221ED}"/>
                  </a:ext>
                </a:extLst>
              </p:cNvPr>
              <p:cNvSpPr>
                <a:spLocks noChangeArrowheads="1"/>
              </p:cNvSpPr>
              <p:nvPr/>
            </p:nvSpPr>
            <p:spPr bwMode="auto">
              <a:xfrm>
                <a:off x="408296" y="2100263"/>
                <a:ext cx="3124200" cy="3124200"/>
              </a:xfrm>
              <a:prstGeom prst="ellipse">
                <a:avLst/>
              </a:prstGeom>
              <a:solidFill>
                <a:schemeClr val="bg1"/>
              </a:solidFill>
              <a:ln w="38100">
                <a:solidFill>
                  <a:srgbClr val="00FF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p>
            </p:txBody>
          </p:sp>
          <p:grpSp>
            <p:nvGrpSpPr>
              <p:cNvPr id="106" name="Group 6">
                <a:extLst>
                  <a:ext uri="{FF2B5EF4-FFF2-40B4-BE49-F238E27FC236}">
                    <a16:creationId xmlns:a16="http://schemas.microsoft.com/office/drawing/2014/main" id="{FD238D3C-AF7F-4A5F-9452-6E1D17D07DA2}"/>
                  </a:ext>
                </a:extLst>
              </p:cNvPr>
              <p:cNvGrpSpPr>
                <a:grpSpLocks/>
              </p:cNvGrpSpPr>
              <p:nvPr/>
            </p:nvGrpSpPr>
            <p:grpSpPr bwMode="auto">
              <a:xfrm>
                <a:off x="267323" y="2552703"/>
                <a:ext cx="3417889" cy="2239963"/>
                <a:chOff x="1685" y="2349"/>
                <a:chExt cx="2153" cy="1411"/>
              </a:xfrm>
            </p:grpSpPr>
            <p:sp>
              <p:nvSpPr>
                <p:cNvPr id="107" name="Text Box 7">
                  <a:extLst>
                    <a:ext uri="{FF2B5EF4-FFF2-40B4-BE49-F238E27FC236}">
                      <a16:creationId xmlns:a16="http://schemas.microsoft.com/office/drawing/2014/main" id="{9256EA50-8AB1-4FA3-8CEB-23FD15AE83E3}"/>
                    </a:ext>
                  </a:extLst>
                </p:cNvPr>
                <p:cNvSpPr txBox="1">
                  <a:spLocks noChangeArrowheads="1"/>
                </p:cNvSpPr>
                <p:nvPr/>
              </p:nvSpPr>
              <p:spPr bwMode="auto">
                <a:xfrm>
                  <a:off x="1685" y="2349"/>
                  <a:ext cx="2153" cy="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500" b="1" dirty="0"/>
                    <a:t>Observation</a:t>
                  </a:r>
                </a:p>
                <a:p>
                  <a:pPr algn="ctr" eaLnBrk="1" hangingPunct="1">
                    <a:spcBef>
                      <a:spcPct val="0"/>
                    </a:spcBef>
                    <a:buFontTx/>
                    <a:buNone/>
                  </a:pPr>
                  <a:endParaRPr lang="en-US" altLang="en-US" sz="1400" b="1" dirty="0"/>
                </a:p>
                <a:p>
                  <a:pPr algn="ctr" eaLnBrk="1" hangingPunct="1">
                    <a:spcBef>
                      <a:spcPct val="0"/>
                    </a:spcBef>
                    <a:buFontTx/>
                    <a:buNone/>
                  </a:pPr>
                  <a:r>
                    <a:rPr lang="en-US" altLang="en-US" sz="1500" b="1" dirty="0"/>
                    <a:t>Revelation</a:t>
                  </a:r>
                </a:p>
              </p:txBody>
            </p:sp>
            <p:sp>
              <p:nvSpPr>
                <p:cNvPr id="108" name="Line 8">
                  <a:extLst>
                    <a:ext uri="{FF2B5EF4-FFF2-40B4-BE49-F238E27FC236}">
                      <a16:creationId xmlns:a16="http://schemas.microsoft.com/office/drawing/2014/main" id="{0BA75B90-B35F-4C82-B815-6E6888BD2B03}"/>
                    </a:ext>
                  </a:extLst>
                </p:cNvPr>
                <p:cNvSpPr>
                  <a:spLocks noChangeShapeType="1"/>
                </p:cNvSpPr>
                <p:nvPr/>
              </p:nvSpPr>
              <p:spPr bwMode="auto">
                <a:xfrm>
                  <a:off x="2076" y="3059"/>
                  <a:ext cx="13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3" name="Text Box 6">
              <a:extLst>
                <a:ext uri="{FF2B5EF4-FFF2-40B4-BE49-F238E27FC236}">
                  <a16:creationId xmlns:a16="http://schemas.microsoft.com/office/drawing/2014/main" id="{14A7EFB8-EF92-4889-AC66-49913FE8172D}"/>
                </a:ext>
              </a:extLst>
            </p:cNvPr>
            <p:cNvSpPr txBox="1">
              <a:spLocks noChangeArrowheads="1"/>
            </p:cNvSpPr>
            <p:nvPr/>
          </p:nvSpPr>
          <p:spPr bwMode="auto">
            <a:xfrm>
              <a:off x="5300113" y="3066530"/>
              <a:ext cx="1947242" cy="88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800" b="1" dirty="0">
                  <a:solidFill>
                    <a:srgbClr val="00FF00"/>
                  </a:solidFill>
                </a:rPr>
                <a:t>Rational</a:t>
              </a:r>
            </a:p>
            <a:p>
              <a:pPr algn="ctr" eaLnBrk="1" hangingPunct="1">
                <a:spcBef>
                  <a:spcPct val="0"/>
                </a:spcBef>
                <a:buFontTx/>
                <a:buNone/>
              </a:pPr>
              <a:r>
                <a:rPr lang="en-US" altLang="en-US" sz="1800" b="1" dirty="0">
                  <a:solidFill>
                    <a:srgbClr val="00FF00"/>
                  </a:solidFill>
                </a:rPr>
                <a:t>Revelation</a:t>
              </a:r>
              <a:endParaRPr lang="en-US" altLang="en-US" sz="1800" b="1" i="1" dirty="0">
                <a:solidFill>
                  <a:srgbClr val="00FF00"/>
                </a:solidFill>
              </a:endParaRPr>
            </a:p>
          </p:txBody>
        </p:sp>
        <p:sp>
          <p:nvSpPr>
            <p:cNvPr id="104" name="TextBox 88">
              <a:extLst>
                <a:ext uri="{FF2B5EF4-FFF2-40B4-BE49-F238E27FC236}">
                  <a16:creationId xmlns:a16="http://schemas.microsoft.com/office/drawing/2014/main" id="{3D4C904D-967F-4527-842C-229F535E4191}"/>
                </a:ext>
              </a:extLst>
            </p:cNvPr>
            <p:cNvSpPr txBox="1">
              <a:spLocks noChangeArrowheads="1"/>
            </p:cNvSpPr>
            <p:nvPr/>
          </p:nvSpPr>
          <p:spPr bwMode="auto">
            <a:xfrm>
              <a:off x="4665693" y="1914225"/>
              <a:ext cx="510024" cy="52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800" b="1" dirty="0">
                  <a:solidFill>
                    <a:schemeClr val="bg1"/>
                  </a:solidFill>
                </a:rPr>
                <a:t>→</a:t>
              </a:r>
            </a:p>
          </p:txBody>
        </p:sp>
      </p:grpSp>
    </p:spTree>
    <p:extLst>
      <p:ext uri="{BB962C8B-B14F-4D97-AF65-F5344CB8AC3E}">
        <p14:creationId xmlns:p14="http://schemas.microsoft.com/office/powerpoint/2010/main" val="10345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9" grpId="0"/>
      <p:bldP spid="79" grpId="0"/>
      <p:bldP spid="80" grpId="0"/>
      <p:bldP spid="81" grpId="0"/>
      <p:bldP spid="82" grpId="0"/>
      <p:bldP spid="84" grpId="0"/>
      <p:bldP spid="85" grpId="0"/>
      <p:bldP spid="88" grpId="0"/>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3ef5274-90b8-4b3f-8a76-b4c36a43e904}" enabled="1" method="Privileged" siteId="{61e6eeb3-5fd7-4aaa-ae3c-61e8deb09b79}" removed="0"/>
</clbl:labelList>
</file>

<file path=docProps/app.xml><?xml version="1.0" encoding="utf-8"?>
<Properties xmlns="http://schemas.openxmlformats.org/officeDocument/2006/extended-properties" xmlns:vt="http://schemas.openxmlformats.org/officeDocument/2006/docPropsVTypes">
  <TotalTime>16387</TotalTime>
  <Words>1983</Words>
  <Application>Microsoft Office PowerPoint</Application>
  <PresentationFormat>Widescreen</PresentationFormat>
  <Paragraphs>339</Paragraphs>
  <Slides>11</Slides>
  <Notes>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0</vt:i4>
      </vt:variant>
      <vt:variant>
        <vt:lpstr>Slide Titles</vt:lpstr>
      </vt:variant>
      <vt:variant>
        <vt:i4>11</vt:i4>
      </vt:variant>
    </vt:vector>
  </HeadingPairs>
  <TitlesOfParts>
    <vt:vector size="15" baseType="lpstr">
      <vt:lpstr>Arial</vt:lpstr>
      <vt:lpstr>Bradley Hand ITC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Dale Eaton</cp:lastModifiedBy>
  <cp:revision>1260</cp:revision>
  <dcterms:created xsi:type="dcterms:W3CDTF">2010-04-18T05:26:50Z</dcterms:created>
  <dcterms:modified xsi:type="dcterms:W3CDTF">2022-12-28T00:17:00Z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c3d3d8-6bdc-485e-b6f2-a0ac58658b4a_Enabled">
    <vt:lpwstr>True</vt:lpwstr>
  </property>
  <property fmtid="{D5CDD505-2E9C-101B-9397-08002B2CF9AE}" pid="3" name="MSIP_Label_bdc3d3d8-6bdc-485e-b6f2-a0ac58658b4a_SiteId">
    <vt:lpwstr>61e6eeb3-5fd7-4aaa-ae3c-61e8deb09b79</vt:lpwstr>
  </property>
  <property fmtid="{D5CDD505-2E9C-101B-9397-08002B2CF9AE}" pid="4" name="MSIP_Label_bdc3d3d8-6bdc-485e-b6f2-a0ac58658b4a_Owner">
    <vt:lpwstr>deaton@ldschurch.org</vt:lpwstr>
  </property>
  <property fmtid="{D5CDD505-2E9C-101B-9397-08002B2CF9AE}" pid="5" name="MSIP_Label_bdc3d3d8-6bdc-485e-b6f2-a0ac58658b4a_SetDate">
    <vt:lpwstr>2018-09-29T15:01:30.2848605Z</vt:lpwstr>
  </property>
  <property fmtid="{D5CDD505-2E9C-101B-9397-08002B2CF9AE}" pid="6" name="MSIP_Label_bdc3d3d8-6bdc-485e-b6f2-a0ac58658b4a_Name">
    <vt:lpwstr>Internal Use</vt:lpwstr>
  </property>
  <property fmtid="{D5CDD505-2E9C-101B-9397-08002B2CF9AE}" pid="7" name="MSIP_Label_bdc3d3d8-6bdc-485e-b6f2-a0ac58658b4a_Application">
    <vt:lpwstr>Microsoft Azure Information Protection</vt:lpwstr>
  </property>
  <property fmtid="{D5CDD505-2E9C-101B-9397-08002B2CF9AE}" pid="8" name="MSIP_Label_bdc3d3d8-6bdc-485e-b6f2-a0ac58658b4a_Extended_MSFT_Method">
    <vt:lpwstr>Automatic</vt:lpwstr>
  </property>
  <property fmtid="{D5CDD505-2E9C-101B-9397-08002B2CF9AE}" pid="9" name="MSIP_Label_03ef5274-90b8-4b3f-8a76-b4c36a43e904_Enabled">
    <vt:lpwstr>True</vt:lpwstr>
  </property>
  <property fmtid="{D5CDD505-2E9C-101B-9397-08002B2CF9AE}" pid="10" name="MSIP_Label_03ef5274-90b8-4b3f-8a76-b4c36a43e904_SiteId">
    <vt:lpwstr>61e6eeb3-5fd7-4aaa-ae3c-61e8deb09b79</vt:lpwstr>
  </property>
  <property fmtid="{D5CDD505-2E9C-101B-9397-08002B2CF9AE}" pid="11" name="MSIP_Label_03ef5274-90b8-4b3f-8a76-b4c36a43e904_Owner">
    <vt:lpwstr>deaton@ldschurch.org</vt:lpwstr>
  </property>
  <property fmtid="{D5CDD505-2E9C-101B-9397-08002B2CF9AE}" pid="12" name="MSIP_Label_03ef5274-90b8-4b3f-8a76-b4c36a43e904_SetDate">
    <vt:lpwstr>2018-09-29T15:01:30.2848605Z</vt:lpwstr>
  </property>
  <property fmtid="{D5CDD505-2E9C-101B-9397-08002B2CF9AE}" pid="13" name="MSIP_Label_03ef5274-90b8-4b3f-8a76-b4c36a43e904_Name">
    <vt:lpwstr>Not Encrypted</vt:lpwstr>
  </property>
  <property fmtid="{D5CDD505-2E9C-101B-9397-08002B2CF9AE}" pid="14" name="MSIP_Label_03ef5274-90b8-4b3f-8a76-b4c36a43e904_Application">
    <vt:lpwstr>Microsoft Azure Information Protection</vt:lpwstr>
  </property>
  <property fmtid="{D5CDD505-2E9C-101B-9397-08002B2CF9AE}" pid="15" name="MSIP_Label_03ef5274-90b8-4b3f-8a76-b4c36a43e904_Parent">
    <vt:lpwstr>bdc3d3d8-6bdc-485e-b6f2-a0ac58658b4a</vt:lpwstr>
  </property>
  <property fmtid="{D5CDD505-2E9C-101B-9397-08002B2CF9AE}" pid="16" name="MSIP_Label_03ef5274-90b8-4b3f-8a76-b4c36a43e904_Extended_MSFT_Method">
    <vt:lpwstr>Automatic</vt:lpwstr>
  </property>
  <property fmtid="{D5CDD505-2E9C-101B-9397-08002B2CF9AE}" pid="17" name="Classification">
    <vt:lpwstr>Internal Use Not Encrypted</vt:lpwstr>
  </property>
</Properties>
</file>