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899" r:id="rId2"/>
    <p:sldId id="928" r:id="rId3"/>
    <p:sldId id="930" r:id="rId4"/>
    <p:sldId id="931" r:id="rId5"/>
    <p:sldId id="932" r:id="rId6"/>
    <p:sldId id="933" r:id="rId7"/>
    <p:sldId id="934" r:id="rId8"/>
    <p:sldId id="935" r:id="rId9"/>
    <p:sldId id="937" r:id="rId10"/>
    <p:sldId id="939" r:id="rId11"/>
    <p:sldId id="936" r:id="rId12"/>
    <p:sldId id="938" r:id="rId13"/>
    <p:sldId id="267" r:id="rId1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234600"/>
    <a:srgbClr val="336600"/>
    <a:srgbClr val="FFFFCC"/>
    <a:srgbClr val="2A5400"/>
    <a:srgbClr val="CCFF99"/>
    <a:srgbClr val="FDEADA"/>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85" autoAdjust="0"/>
    <p:restoredTop sz="94488" autoAdjust="0"/>
  </p:normalViewPr>
  <p:slideViewPr>
    <p:cSldViewPr>
      <p:cViewPr varScale="1">
        <p:scale>
          <a:sx n="117" d="100"/>
          <a:sy n="117" d="100"/>
        </p:scale>
        <p:origin x="102" y="108"/>
      </p:cViewPr>
      <p:guideLst>
        <p:guide orient="horz" pos="2160"/>
        <p:guide pos="3840"/>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CE193122-784B-4DEB-A735-954D81725D9C}" type="datetime1">
              <a:rPr lang="en-US" altLang="en-US"/>
              <a:pPr>
                <a:defRPr/>
              </a:pPr>
              <a:t>2022-12-27</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6DB9990-9BDA-4346-A715-8323DEBBD8E7}" type="slidenum">
              <a:rPr lang="en-US" altLang="en-US"/>
              <a:pPr>
                <a:defRPr/>
              </a:pPr>
              <a:t>‹#›</a:t>
            </a:fld>
            <a:endParaRPr lang="en-US" altLang="en-US"/>
          </a:p>
        </p:txBody>
      </p:sp>
    </p:spTree>
    <p:extLst>
      <p:ext uri="{BB962C8B-B14F-4D97-AF65-F5344CB8AC3E}">
        <p14:creationId xmlns:p14="http://schemas.microsoft.com/office/powerpoint/2010/main" val="14946144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6DB9990-9BDA-4346-A715-8323DEBBD8E7}" type="slidenum">
              <a:rPr lang="en-US" altLang="en-US" smtClean="0"/>
              <a:pPr>
                <a:defRPr/>
              </a:pPr>
              <a:t>10</a:t>
            </a:fld>
            <a:endParaRPr lang="en-US" altLang="en-US"/>
          </a:p>
        </p:txBody>
      </p:sp>
    </p:spTree>
    <p:extLst>
      <p:ext uri="{BB962C8B-B14F-4D97-AF65-F5344CB8AC3E}">
        <p14:creationId xmlns:p14="http://schemas.microsoft.com/office/powerpoint/2010/main" val="337008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6DB9990-9BDA-4346-A715-8323DEBBD8E7}" type="slidenum">
              <a:rPr lang="en-US" altLang="en-US" smtClean="0"/>
              <a:pPr>
                <a:defRPr/>
              </a:pPr>
              <a:t>12</a:t>
            </a:fld>
            <a:endParaRPr lang="en-US" altLang="en-US"/>
          </a:p>
        </p:txBody>
      </p:sp>
    </p:spTree>
    <p:extLst>
      <p:ext uri="{BB962C8B-B14F-4D97-AF65-F5344CB8AC3E}">
        <p14:creationId xmlns:p14="http://schemas.microsoft.com/office/powerpoint/2010/main" val="115579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684000" y="6689725"/>
            <a:ext cx="508000" cy="168275"/>
          </a:xfrm>
        </p:spPr>
        <p:txBody>
          <a:bodyPr/>
          <a:lstStyle>
            <a:lvl1pPr>
              <a:defRPr/>
            </a:lvl1pPr>
          </a:lstStyle>
          <a:p>
            <a:pPr>
              <a:defRPr/>
            </a:pPr>
            <a:fld id="{48BED0CB-436A-4EC6-BFC4-524BF37076BE}" type="slidenum">
              <a:rPr lang="en-US" altLang="en-US"/>
              <a:pPr>
                <a:defRPr/>
              </a:pPr>
              <a:t>‹#›</a:t>
            </a:fld>
            <a:endParaRPr lang="en-US" altLang="en-US"/>
          </a:p>
        </p:txBody>
      </p:sp>
      <p:sp>
        <p:nvSpPr>
          <p:cNvPr id="5" name="Footer Placeholder 1">
            <a:extLst>
              <a:ext uri="{FF2B5EF4-FFF2-40B4-BE49-F238E27FC236}">
                <a16:creationId xmlns:a16="http://schemas.microsoft.com/office/drawing/2014/main" id="{7714C901-FB5E-474A-B72C-ECB1E8B52735}"/>
              </a:ext>
            </a:extLst>
          </p:cNvPr>
          <p:cNvSpPr>
            <a:spLocks noGrp="1"/>
          </p:cNvSpPr>
          <p:nvPr>
            <p:ph type="ftr" sz="quarter" idx="11"/>
          </p:nvPr>
        </p:nvSpPr>
        <p:spPr>
          <a:xfrm>
            <a:off x="0" y="6629400"/>
            <a:ext cx="1828800" cy="228599"/>
          </a:xfrm>
        </p:spPr>
        <p:txBody>
          <a:bodyPr/>
          <a:lstStyle/>
          <a:p>
            <a:pPr>
              <a:defRPr/>
            </a:pPr>
            <a:r>
              <a:rPr lang="en-US" dirty="0"/>
              <a:t>©ChristianEternalism.com</a:t>
            </a:r>
          </a:p>
        </p:txBody>
      </p:sp>
      <p:sp>
        <p:nvSpPr>
          <p:cNvPr id="6" name="Footer Placeholder 1">
            <a:extLst>
              <a:ext uri="{FF2B5EF4-FFF2-40B4-BE49-F238E27FC236}">
                <a16:creationId xmlns:a16="http://schemas.microsoft.com/office/drawing/2014/main" id="{EB042985-C290-4156-AE63-82A15DE49170}"/>
              </a:ext>
            </a:extLst>
          </p:cNvPr>
          <p:cNvSpPr txBox="1">
            <a:spLocks/>
          </p:cNvSpPr>
          <p:nvPr userDrawn="1"/>
        </p:nvSpPr>
        <p:spPr>
          <a:xfrm>
            <a:off x="5993" y="0"/>
            <a:ext cx="984607" cy="228599"/>
          </a:xfrm>
          <a:prstGeom prst="rect">
            <a:avLst/>
          </a:prstGeom>
        </p:spPr>
        <p:txBody>
          <a:bodyPr vert="horz" lIns="91440" tIns="45720" rIns="91440" bIns="45720" rtlCol="0" anchor="ctr"/>
          <a:lstStyle>
            <a:defPPr>
              <a:defRPr lang="en-US"/>
            </a:defPPr>
            <a:lvl1pPr algn="ct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dirty="0"/>
              <a:t>Metaphysics</a:t>
            </a:r>
          </a:p>
        </p:txBody>
      </p:sp>
    </p:spTree>
    <p:extLst>
      <p:ext uri="{BB962C8B-B14F-4D97-AF65-F5344CB8AC3E}">
        <p14:creationId xmlns:p14="http://schemas.microsoft.com/office/powerpoint/2010/main" val="282854206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21A002C1-D494-4F2F-AB01-B0CA7DD6EE82}" type="datetime1">
              <a:rPr lang="en-US" altLang="en-US" smtClean="0"/>
              <a:t>2022-12-27</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r>
              <a:rPr lang="en-US" altLang="en-US"/>
              <a:t>©LDSEternalism.com</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A11B09A-2F24-4C7E-B406-E00EFFE489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5" r:id="rId1"/>
  </p:sldLayoutIdLst>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37037C-3B72-45BF-9EAE-90F2F8AB6A76}"/>
              </a:ext>
            </a:extLst>
          </p:cNvPr>
          <p:cNvSpPr>
            <a:spLocks noGrp="1"/>
          </p:cNvSpPr>
          <p:nvPr>
            <p:ph type="ftr" sz="quarter" idx="11"/>
          </p:nvPr>
        </p:nvSpPr>
        <p:spPr/>
        <p:txBody>
          <a:bodyPr/>
          <a:lstStyle/>
          <a:p>
            <a:pPr>
              <a:defRPr/>
            </a:pPr>
            <a:r>
              <a:rPr lang="en-US" dirty="0"/>
              <a:t>©ChristianEternalism.com</a:t>
            </a:r>
          </a:p>
        </p:txBody>
      </p:sp>
      <p:sp>
        <p:nvSpPr>
          <p:cNvPr id="3" name="Slide Number Placeholder 2">
            <a:extLst>
              <a:ext uri="{FF2B5EF4-FFF2-40B4-BE49-F238E27FC236}">
                <a16:creationId xmlns:a16="http://schemas.microsoft.com/office/drawing/2014/main" id="{728AEEC2-37B6-41BE-9278-0064B6791907}"/>
              </a:ext>
            </a:extLst>
          </p:cNvPr>
          <p:cNvSpPr>
            <a:spLocks noGrp="1"/>
          </p:cNvSpPr>
          <p:nvPr>
            <p:ph type="sldNum" sz="quarter" idx="12"/>
          </p:nvPr>
        </p:nvSpPr>
        <p:spPr/>
        <p:txBody>
          <a:bodyPr/>
          <a:lstStyle/>
          <a:p>
            <a:pPr>
              <a:defRPr/>
            </a:pPr>
            <a:fld id="{53429DF0-9955-4B60-96E2-2201DF02E17C}" type="slidenum">
              <a:rPr lang="en-US" altLang="en-US" smtClean="0"/>
              <a:pPr>
                <a:defRPr/>
              </a:pPr>
              <a:t>1</a:t>
            </a:fld>
            <a:endParaRPr lang="en-US" altLang="en-US" dirty="0"/>
          </a:p>
        </p:txBody>
      </p:sp>
      <p:pic>
        <p:nvPicPr>
          <p:cNvPr id="4" name="Picture 3">
            <a:extLst>
              <a:ext uri="{FF2B5EF4-FFF2-40B4-BE49-F238E27FC236}">
                <a16:creationId xmlns:a16="http://schemas.microsoft.com/office/drawing/2014/main" id="{CA13C4A4-E30D-4B77-9D81-CB4B09819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 y="1441700"/>
            <a:ext cx="4909114" cy="4909114"/>
          </a:xfrm>
          <a:prstGeom prst="rect">
            <a:avLst/>
          </a:prstGeom>
        </p:spPr>
      </p:pic>
      <p:sp>
        <p:nvSpPr>
          <p:cNvPr id="6" name="Rectangle 5">
            <a:extLst>
              <a:ext uri="{FF2B5EF4-FFF2-40B4-BE49-F238E27FC236}">
                <a16:creationId xmlns:a16="http://schemas.microsoft.com/office/drawing/2014/main" id="{5946F93A-327B-4E2B-9B2E-60545C0B9529}"/>
              </a:ext>
            </a:extLst>
          </p:cNvPr>
          <p:cNvSpPr/>
          <p:nvPr/>
        </p:nvSpPr>
        <p:spPr>
          <a:xfrm>
            <a:off x="1560234" y="3203759"/>
            <a:ext cx="1338828" cy="1384995"/>
          </a:xfrm>
          <a:prstGeom prst="rect">
            <a:avLst/>
          </a:prstGeom>
        </p:spPr>
        <p:txBody>
          <a:bodyPr wrap="none">
            <a:spAutoFit/>
          </a:bodyPr>
          <a:lstStyle/>
          <a:p>
            <a:pPr algn="ctr"/>
            <a:r>
              <a:rPr lang="en-US" sz="2800" dirty="0">
                <a:solidFill>
                  <a:schemeClr val="bg1"/>
                </a:solidFill>
                <a:cs typeface="Arial" panose="020B0604020202020204" pitchFamily="34" charset="0"/>
              </a:rPr>
              <a:t>Abide </a:t>
            </a:r>
          </a:p>
          <a:p>
            <a:pPr algn="ctr"/>
            <a:r>
              <a:rPr lang="en-US" sz="2800" dirty="0">
                <a:solidFill>
                  <a:schemeClr val="bg1"/>
                </a:solidFill>
                <a:cs typeface="Arial" panose="020B0604020202020204" pitchFamily="34" charset="0"/>
              </a:rPr>
              <a:t>and </a:t>
            </a:r>
          </a:p>
          <a:p>
            <a:pPr algn="ctr"/>
            <a:r>
              <a:rPr lang="en-US" sz="2800" dirty="0">
                <a:solidFill>
                  <a:schemeClr val="bg1"/>
                </a:solidFill>
                <a:cs typeface="Arial" panose="020B0604020202020204" pitchFamily="34" charset="0"/>
              </a:rPr>
              <a:t>Abound</a:t>
            </a:r>
          </a:p>
        </p:txBody>
      </p:sp>
      <p:sp>
        <p:nvSpPr>
          <p:cNvPr id="7" name="Rectangle 6">
            <a:extLst>
              <a:ext uri="{FF2B5EF4-FFF2-40B4-BE49-F238E27FC236}">
                <a16:creationId xmlns:a16="http://schemas.microsoft.com/office/drawing/2014/main" id="{ABB93D74-9891-4AC0-92BF-50893BA294B5}"/>
              </a:ext>
            </a:extLst>
          </p:cNvPr>
          <p:cNvSpPr/>
          <p:nvPr/>
        </p:nvSpPr>
        <p:spPr>
          <a:xfrm>
            <a:off x="0" y="15502"/>
            <a:ext cx="12192000" cy="830997"/>
          </a:xfrm>
          <a:prstGeom prst="rect">
            <a:avLst/>
          </a:prstGeom>
        </p:spPr>
        <p:txBody>
          <a:bodyPr wrap="square">
            <a:spAutoFit/>
          </a:bodyPr>
          <a:lstStyle/>
          <a:p>
            <a:pPr algn="ctr"/>
            <a:r>
              <a:rPr lang="en-US" sz="4800" dirty="0">
                <a:solidFill>
                  <a:srgbClr val="FFFF00"/>
                </a:solidFill>
                <a:cs typeface="Arial" panose="020B0604020202020204" pitchFamily="34" charset="0"/>
              </a:rPr>
              <a:t>ETERNALISM MODULE </a:t>
            </a:r>
            <a:r>
              <a:rPr lang="en-US" sz="4800" dirty="0">
                <a:solidFill>
                  <a:srgbClr val="FFFF00"/>
                </a:solidFill>
              </a:rPr>
              <a:t>12</a:t>
            </a:r>
            <a:endParaRPr lang="en-US" sz="4800" dirty="0">
              <a:solidFill>
                <a:srgbClr val="FFFF00"/>
              </a:solidFill>
              <a:cs typeface="Arial" panose="020B0604020202020204" pitchFamily="34" charset="0"/>
            </a:endParaRPr>
          </a:p>
        </p:txBody>
      </p:sp>
      <p:sp>
        <p:nvSpPr>
          <p:cNvPr id="8" name="Text Box 13">
            <a:extLst>
              <a:ext uri="{FF2B5EF4-FFF2-40B4-BE49-F238E27FC236}">
                <a16:creationId xmlns:a16="http://schemas.microsoft.com/office/drawing/2014/main" id="{09FB126C-382A-4E3C-B94C-1A906B7664A0}"/>
              </a:ext>
            </a:extLst>
          </p:cNvPr>
          <p:cNvSpPr txBox="1">
            <a:spLocks noChangeArrowheads="1"/>
          </p:cNvSpPr>
          <p:nvPr/>
        </p:nvSpPr>
        <p:spPr bwMode="auto">
          <a:xfrm>
            <a:off x="4800600" y="3542946"/>
            <a:ext cx="738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4516438"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16438"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16438"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r>
              <a:rPr lang="en-US" altLang="en-US" sz="4000" dirty="0">
                <a:solidFill>
                  <a:srgbClr val="FFFF00"/>
                </a:solidFill>
              </a:rPr>
              <a:t>Chapter 13: Metaphysics Summary</a:t>
            </a:r>
          </a:p>
        </p:txBody>
      </p:sp>
      <p:sp>
        <p:nvSpPr>
          <p:cNvPr id="9" name="Text Box 13">
            <a:extLst>
              <a:ext uri="{FF2B5EF4-FFF2-40B4-BE49-F238E27FC236}">
                <a16:creationId xmlns:a16="http://schemas.microsoft.com/office/drawing/2014/main" id="{CF06637D-3C31-4F29-B2D1-9421FD7E0C5A}"/>
              </a:ext>
            </a:extLst>
          </p:cNvPr>
          <p:cNvSpPr txBox="1">
            <a:spLocks noChangeArrowheads="1"/>
          </p:cNvSpPr>
          <p:nvPr/>
        </p:nvSpPr>
        <p:spPr bwMode="auto">
          <a:xfrm>
            <a:off x="4920344" y="1880320"/>
            <a:ext cx="69436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4516438"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516438"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516438"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516438" algn="l"/>
              </a:tabLst>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r>
              <a:rPr lang="en-US" altLang="en-US" sz="8000" dirty="0">
                <a:solidFill>
                  <a:srgbClr val="FFFF00"/>
                </a:solidFill>
              </a:rPr>
              <a:t>Metaphysics</a:t>
            </a:r>
          </a:p>
        </p:txBody>
      </p:sp>
    </p:spTree>
    <p:extLst>
      <p:ext uri="{BB962C8B-B14F-4D97-AF65-F5344CB8AC3E}">
        <p14:creationId xmlns:p14="http://schemas.microsoft.com/office/powerpoint/2010/main" val="295461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5C2F5CD-6802-4B75-B2CB-78840CD44DF4}"/>
              </a:ext>
            </a:extLst>
          </p:cNvPr>
          <p:cNvSpPr txBox="1"/>
          <p:nvPr/>
        </p:nvSpPr>
        <p:spPr>
          <a:xfrm>
            <a:off x="-38100" y="-28921"/>
            <a:ext cx="12268200" cy="6886921"/>
          </a:xfrm>
          <a:prstGeom prst="rect">
            <a:avLst/>
          </a:prstGeom>
          <a:solidFill>
            <a:schemeClr val="bg1"/>
          </a:solidFill>
        </p:spPr>
        <p:txBody>
          <a:bodyPr wrap="square" lIns="0" tIns="0" rIns="0" bIns="0" rtlCol="0">
            <a:spAutoFit/>
          </a:bodyPr>
          <a:lstStyle/>
          <a:p>
            <a:pPr algn="ctr"/>
            <a:endParaRPr lang="en-US" sz="2000" spc="300" dirty="0"/>
          </a:p>
        </p:txBody>
      </p:sp>
      <p:pic>
        <p:nvPicPr>
          <p:cNvPr id="22" name="Picture 21">
            <a:extLst>
              <a:ext uri="{FF2B5EF4-FFF2-40B4-BE49-F238E27FC236}">
                <a16:creationId xmlns:a16="http://schemas.microsoft.com/office/drawing/2014/main" id="{424A0689-30B4-4848-8A51-ECEAB3ED5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19474"/>
            <a:ext cx="4571751" cy="5028926"/>
          </a:xfrm>
          <a:prstGeom prst="rect">
            <a:avLst/>
          </a:prstGeom>
        </p:spPr>
      </p:pic>
      <p:sp>
        <p:nvSpPr>
          <p:cNvPr id="44" name="TextBox 43">
            <a:extLst>
              <a:ext uri="{FF2B5EF4-FFF2-40B4-BE49-F238E27FC236}">
                <a16:creationId xmlns:a16="http://schemas.microsoft.com/office/drawing/2014/main" id="{2262BF43-CEA6-445E-9C0A-3EBE2B6FCE27}"/>
              </a:ext>
            </a:extLst>
          </p:cNvPr>
          <p:cNvSpPr txBox="1"/>
          <p:nvPr/>
        </p:nvSpPr>
        <p:spPr>
          <a:xfrm>
            <a:off x="1295380" y="4254355"/>
            <a:ext cx="1179036" cy="369332"/>
          </a:xfrm>
          <a:prstGeom prst="rect">
            <a:avLst/>
          </a:prstGeom>
          <a:noFill/>
        </p:spPr>
        <p:txBody>
          <a:bodyPr wrap="square" lIns="0" tIns="0" rIns="0" bIns="0" rtlCol="0">
            <a:spAutoFit/>
          </a:bodyPr>
          <a:lstStyle/>
          <a:p>
            <a:pPr algn="ctr"/>
            <a:r>
              <a:rPr lang="en-US" sz="1200" b="1" dirty="0">
                <a:solidFill>
                  <a:schemeClr val="bg1">
                    <a:lumMod val="65000"/>
                  </a:schemeClr>
                </a:solidFill>
                <a:latin typeface="Arial" panose="020B0604020202020204" pitchFamily="34" charset="0"/>
                <a:cs typeface="Arial" panose="020B0604020202020204" pitchFamily="34" charset="0"/>
              </a:rPr>
              <a:t>METAPHYSICS</a:t>
            </a:r>
          </a:p>
          <a:p>
            <a:pPr algn="ctr"/>
            <a:r>
              <a:rPr lang="en-US" sz="1200" dirty="0">
                <a:solidFill>
                  <a:schemeClr val="bg1">
                    <a:lumMod val="65000"/>
                  </a:schemeClr>
                </a:solidFill>
                <a:latin typeface="Arial" panose="020B0604020202020204" pitchFamily="34" charset="0"/>
                <a:cs typeface="Arial" panose="020B0604020202020204" pitchFamily="34" charset="0"/>
              </a:rPr>
              <a:t>“X is Real”</a:t>
            </a:r>
          </a:p>
        </p:txBody>
      </p:sp>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10</a:t>
            </a:fld>
            <a:endParaRPr lang="en-US" dirty="0"/>
          </a:p>
        </p:txBody>
      </p:sp>
      <p:sp>
        <p:nvSpPr>
          <p:cNvPr id="5" name="TextBox 4">
            <a:extLst>
              <a:ext uri="{FF2B5EF4-FFF2-40B4-BE49-F238E27FC236}">
                <a16:creationId xmlns:a16="http://schemas.microsoft.com/office/drawing/2014/main" id="{1C96A9DD-D466-46ED-9351-EEB13C94F4D9}"/>
              </a:ext>
            </a:extLst>
          </p:cNvPr>
          <p:cNvSpPr txBox="1"/>
          <p:nvPr/>
        </p:nvSpPr>
        <p:spPr>
          <a:xfrm>
            <a:off x="-38100" y="0"/>
            <a:ext cx="12268200" cy="923330"/>
          </a:xfrm>
          <a:prstGeom prst="rect">
            <a:avLst/>
          </a:prstGeom>
          <a:solidFill>
            <a:schemeClr val="bg1"/>
          </a:solidFill>
        </p:spPr>
        <p:txBody>
          <a:bodyPr wrap="square" lIns="0" tIns="0" rIns="0" bIns="0" rtlCol="0">
            <a:spAutoFit/>
          </a:bodyPr>
          <a:lstStyle/>
          <a:p>
            <a:pPr algn="ctr"/>
            <a:r>
              <a:rPr lang="en-US" sz="4000" spc="300" dirty="0">
                <a:latin typeface="Arial" panose="020B0604020202020204" pitchFamily="34" charset="0"/>
                <a:cs typeface="Arial" panose="020B0604020202020204" pitchFamily="34" charset="0"/>
              </a:rPr>
              <a:t>BUILDING PHILOSOPHY MAN</a:t>
            </a:r>
          </a:p>
          <a:p>
            <a:pPr algn="ctr"/>
            <a:r>
              <a:rPr lang="en-US" sz="2000" spc="300" dirty="0"/>
              <a:t>Component Hierarchy of Facts</a:t>
            </a:r>
          </a:p>
        </p:txBody>
      </p:sp>
      <p:grpSp>
        <p:nvGrpSpPr>
          <p:cNvPr id="6" name="Group 5">
            <a:extLst>
              <a:ext uri="{FF2B5EF4-FFF2-40B4-BE49-F238E27FC236}">
                <a16:creationId xmlns:a16="http://schemas.microsoft.com/office/drawing/2014/main" id="{35F8797B-1967-48FF-9897-E822379739E9}"/>
              </a:ext>
            </a:extLst>
          </p:cNvPr>
          <p:cNvGrpSpPr/>
          <p:nvPr/>
        </p:nvGrpSpPr>
        <p:grpSpPr>
          <a:xfrm>
            <a:off x="1785096" y="6172200"/>
            <a:ext cx="2253752" cy="223229"/>
            <a:chOff x="2167762" y="6524279"/>
            <a:chExt cx="2054483" cy="223229"/>
          </a:xfrm>
          <a:solidFill>
            <a:schemeClr val="bg1">
              <a:lumMod val="75000"/>
            </a:schemeClr>
          </a:solidFill>
        </p:grpSpPr>
        <p:sp>
          <p:nvSpPr>
            <p:cNvPr id="7" name="Rectangle: Rounded Corners 200">
              <a:extLst>
                <a:ext uri="{FF2B5EF4-FFF2-40B4-BE49-F238E27FC236}">
                  <a16:creationId xmlns:a16="http://schemas.microsoft.com/office/drawing/2014/main" id="{CCFF1EF3-FC02-4564-9931-FC845AF2529B}"/>
                </a:ext>
              </a:extLst>
            </p:cNvPr>
            <p:cNvSpPr/>
            <p:nvPr/>
          </p:nvSpPr>
          <p:spPr>
            <a:xfrm>
              <a:off x="2167762" y="6524279"/>
              <a:ext cx="2054483" cy="223229"/>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7D7E5E-8373-4F01-9AB1-AE8C54A092AA}"/>
                </a:ext>
              </a:extLst>
            </p:cNvPr>
            <p:cNvSpPr txBox="1"/>
            <p:nvPr/>
          </p:nvSpPr>
          <p:spPr>
            <a:xfrm>
              <a:off x="2233123" y="6552772"/>
              <a:ext cx="1849970" cy="153888"/>
            </a:xfrm>
            <a:prstGeom prst="rect">
              <a:avLst/>
            </a:prstGeom>
            <a:grpFill/>
          </p:spPr>
          <p:txBody>
            <a:bodyPr wrap="square" lIns="0" tIns="0" rIns="0" bIns="0" rtlCol="0">
              <a:spAutoFit/>
            </a:bodyPr>
            <a:lstStyle/>
            <a:p>
              <a:pPr algn="ctr"/>
              <a:r>
                <a:rPr lang="en-US" sz="1000" b="1" dirty="0"/>
                <a:t>AXIOMS</a:t>
              </a:r>
            </a:p>
          </p:txBody>
        </p:sp>
      </p:grpSp>
      <p:sp>
        <p:nvSpPr>
          <p:cNvPr id="9" name="TextBox 8">
            <a:extLst>
              <a:ext uri="{FF2B5EF4-FFF2-40B4-BE49-F238E27FC236}">
                <a16:creationId xmlns:a16="http://schemas.microsoft.com/office/drawing/2014/main" id="{31F52155-0CDB-4DF4-A60A-48DE6B083D51}"/>
              </a:ext>
            </a:extLst>
          </p:cNvPr>
          <p:cNvSpPr txBox="1"/>
          <p:nvPr/>
        </p:nvSpPr>
        <p:spPr>
          <a:xfrm>
            <a:off x="6934200" y="2131492"/>
            <a:ext cx="3945567" cy="430887"/>
          </a:xfrm>
          <a:prstGeom prst="rect">
            <a:avLst/>
          </a:prstGeom>
          <a:noFill/>
        </p:spPr>
        <p:txBody>
          <a:bodyPr wrap="none" lIns="0" tIns="0" rIns="0" bIns="0" rtlCol="0">
            <a:spAutoFit/>
          </a:bodyPr>
          <a:lstStyle/>
          <a:p>
            <a:pPr>
              <a:tabLst>
                <a:tab pos="1141413" algn="l"/>
                <a:tab pos="2855913" algn="l"/>
              </a:tabLst>
            </a:pPr>
            <a:r>
              <a:rPr lang="en-US" b="1" dirty="0">
                <a:solidFill>
                  <a:schemeClr val="bg1">
                    <a:lumMod val="65000"/>
                  </a:schemeClr>
                </a:solidFill>
                <a:latin typeface="Arial" panose="020B0604020202020204" pitchFamily="34" charset="0"/>
                <a:cs typeface="Arial" panose="020B0604020202020204" pitchFamily="34" charset="0"/>
              </a:rPr>
              <a:t>AESTHETICS: </a:t>
            </a:r>
            <a:r>
              <a:rPr lang="en-US" dirty="0">
                <a:solidFill>
                  <a:schemeClr val="bg1">
                    <a:lumMod val="65000"/>
                  </a:schemeClr>
                </a:solidFill>
                <a:latin typeface="Arial" panose="020B0604020202020204" pitchFamily="34" charset="0"/>
                <a:cs typeface="Arial" panose="020B0604020202020204" pitchFamily="34" charset="0"/>
              </a:rPr>
              <a:t>CELEBRATED </a:t>
            </a:r>
            <a:r>
              <a:rPr lang="en-US" b="1" dirty="0">
                <a:solidFill>
                  <a:schemeClr val="bg1">
                    <a:lumMod val="65000"/>
                  </a:schemeClr>
                </a:solidFill>
                <a:latin typeface="Arial" panose="020B0604020202020204" pitchFamily="34" charset="0"/>
                <a:cs typeface="Arial" panose="020B0604020202020204" pitchFamily="34" charset="0"/>
              </a:rPr>
              <a:t>FACTS</a:t>
            </a:r>
            <a:endParaRPr lang="en-US" dirty="0">
              <a:solidFill>
                <a:schemeClr val="bg1">
                  <a:lumMod val="65000"/>
                </a:schemeClr>
              </a:solidFill>
              <a:latin typeface="Arial" panose="020B0604020202020204" pitchFamily="34" charset="0"/>
              <a:cs typeface="Arial" panose="020B0604020202020204" pitchFamily="34" charset="0"/>
            </a:endParaRPr>
          </a:p>
          <a:p>
            <a:pPr>
              <a:tabLst>
                <a:tab pos="1141413" algn="l"/>
                <a:tab pos="2855913" algn="l"/>
              </a:tabLst>
            </a:pPr>
            <a:r>
              <a:rPr lang="en-US" sz="1000" dirty="0">
                <a:solidFill>
                  <a:schemeClr val="bg1">
                    <a:lumMod val="65000"/>
                  </a:schemeClr>
                </a:solidFill>
                <a:latin typeface="Arial" panose="020B0604020202020204" pitchFamily="34" charset="0"/>
                <a:cs typeface="Arial" panose="020B0604020202020204" pitchFamily="34" charset="0"/>
              </a:rPr>
              <a:t>CREATING</a:t>
            </a:r>
          </a:p>
        </p:txBody>
      </p:sp>
      <p:sp>
        <p:nvSpPr>
          <p:cNvPr id="11" name="TextBox 10">
            <a:extLst>
              <a:ext uri="{FF2B5EF4-FFF2-40B4-BE49-F238E27FC236}">
                <a16:creationId xmlns:a16="http://schemas.microsoft.com/office/drawing/2014/main" id="{B8583F37-DA76-4513-89AA-047FEBE51FF5}"/>
              </a:ext>
            </a:extLst>
          </p:cNvPr>
          <p:cNvSpPr txBox="1"/>
          <p:nvPr/>
        </p:nvSpPr>
        <p:spPr>
          <a:xfrm>
            <a:off x="6934200" y="6174248"/>
            <a:ext cx="3522503" cy="430887"/>
          </a:xfrm>
          <a:prstGeom prst="rect">
            <a:avLst/>
          </a:prstGeom>
          <a:noFill/>
        </p:spPr>
        <p:txBody>
          <a:bodyPr wrap="none" lIns="0" tIns="0" rIns="0" bIns="0" rtlCol="0">
            <a:spAutoFit/>
          </a:bodyPr>
          <a:lstStyle/>
          <a:p>
            <a:pPr>
              <a:tabLst>
                <a:tab pos="1141413" algn="l"/>
                <a:tab pos="2855913" algn="l"/>
              </a:tabLst>
            </a:pPr>
            <a:r>
              <a:rPr lang="en-US" b="1" dirty="0">
                <a:solidFill>
                  <a:schemeClr val="bg1">
                    <a:lumMod val="65000"/>
                  </a:schemeClr>
                </a:solidFill>
              </a:rPr>
              <a:t>AXIOMS: </a:t>
            </a:r>
            <a:r>
              <a:rPr lang="en-US" dirty="0">
                <a:solidFill>
                  <a:schemeClr val="bg1">
                    <a:lumMod val="65000"/>
                  </a:schemeClr>
                </a:solidFill>
              </a:rPr>
              <a:t>SELF-EVIDENT </a:t>
            </a:r>
            <a:r>
              <a:rPr lang="en-US" b="1" dirty="0">
                <a:solidFill>
                  <a:schemeClr val="bg1">
                    <a:lumMod val="65000"/>
                  </a:schemeClr>
                </a:solidFill>
              </a:rPr>
              <a:t>FACTS</a:t>
            </a:r>
          </a:p>
          <a:p>
            <a:pPr>
              <a:tabLst>
                <a:tab pos="1141413" algn="l"/>
                <a:tab pos="2855913" algn="l"/>
              </a:tabLst>
            </a:pPr>
            <a:r>
              <a:rPr lang="en-US" sz="1000" dirty="0">
                <a:solidFill>
                  <a:schemeClr val="bg1">
                    <a:lumMod val="65000"/>
                  </a:schemeClr>
                </a:solidFill>
              </a:rPr>
              <a:t>IRREDUCIBLE, INESCAPABLE, INVINCIBLE</a:t>
            </a:r>
            <a:r>
              <a:rPr lang="en-US" sz="1000" b="1" dirty="0">
                <a:solidFill>
                  <a:schemeClr val="bg1">
                    <a:lumMod val="65000"/>
                  </a:schemeClr>
                </a:solidFill>
              </a:rPr>
              <a:t> </a:t>
            </a:r>
            <a:endParaRPr lang="en-US" sz="1000" dirty="0">
              <a:solidFill>
                <a:schemeClr val="bg1">
                  <a:lumMod val="65000"/>
                </a:schemeClr>
              </a:solidFill>
            </a:endParaRPr>
          </a:p>
        </p:txBody>
      </p:sp>
      <p:sp>
        <p:nvSpPr>
          <p:cNvPr id="12" name="TextBox 11">
            <a:extLst>
              <a:ext uri="{FF2B5EF4-FFF2-40B4-BE49-F238E27FC236}">
                <a16:creationId xmlns:a16="http://schemas.microsoft.com/office/drawing/2014/main" id="{274D139F-661C-49DD-86AA-DB209CE3EAC0}"/>
              </a:ext>
            </a:extLst>
          </p:cNvPr>
          <p:cNvSpPr txBox="1"/>
          <p:nvPr/>
        </p:nvSpPr>
        <p:spPr>
          <a:xfrm>
            <a:off x="6934200" y="5334000"/>
            <a:ext cx="4419600" cy="430887"/>
          </a:xfrm>
          <a:prstGeom prst="rect">
            <a:avLst/>
          </a:prstGeom>
          <a:noFill/>
        </p:spPr>
        <p:txBody>
          <a:bodyPr wrap="square" lIns="0" tIns="0" rIns="0" bIns="0" rtlCol="0">
            <a:spAutoFit/>
          </a:bodyPr>
          <a:lstStyle/>
          <a:p>
            <a:pPr>
              <a:tabLst>
                <a:tab pos="1141413" algn="l"/>
                <a:tab pos="2855913" algn="l"/>
              </a:tabLst>
            </a:pPr>
            <a:r>
              <a:rPr lang="en-US" b="1" dirty="0">
                <a:solidFill>
                  <a:schemeClr val="bg1">
                    <a:lumMod val="65000"/>
                  </a:schemeClr>
                </a:solidFill>
              </a:rPr>
              <a:t>METAPHYSICS</a:t>
            </a:r>
            <a:r>
              <a:rPr lang="en-US" dirty="0">
                <a:solidFill>
                  <a:schemeClr val="bg1">
                    <a:lumMod val="65000"/>
                  </a:schemeClr>
                </a:solidFill>
              </a:rPr>
              <a:t>: SELF-EXISTING </a:t>
            </a:r>
            <a:r>
              <a:rPr lang="en-US" b="1" dirty="0">
                <a:solidFill>
                  <a:schemeClr val="bg1">
                    <a:lumMod val="65000"/>
                  </a:schemeClr>
                </a:solidFill>
              </a:rPr>
              <a:t>FACTS </a:t>
            </a:r>
            <a:endParaRPr lang="en-US" sz="1000" b="1" dirty="0">
              <a:solidFill>
                <a:schemeClr val="bg1">
                  <a:lumMod val="65000"/>
                </a:schemeClr>
              </a:solidFill>
            </a:endParaRPr>
          </a:p>
          <a:p>
            <a:pPr>
              <a:tabLst>
                <a:tab pos="1141413" algn="l"/>
                <a:tab pos="2855913" algn="l"/>
              </a:tabLst>
            </a:pPr>
            <a:r>
              <a:rPr lang="en-US" sz="1000" dirty="0">
                <a:solidFill>
                  <a:schemeClr val="bg1">
                    <a:lumMod val="65000"/>
                  </a:schemeClr>
                </a:solidFill>
              </a:rPr>
              <a:t>REALITY, EXISTENCE</a:t>
            </a:r>
          </a:p>
        </p:txBody>
      </p:sp>
      <p:sp>
        <p:nvSpPr>
          <p:cNvPr id="13" name="TextBox 12">
            <a:extLst>
              <a:ext uri="{FF2B5EF4-FFF2-40B4-BE49-F238E27FC236}">
                <a16:creationId xmlns:a16="http://schemas.microsoft.com/office/drawing/2014/main" id="{8AA3E0C6-03CA-475C-B434-7416C9DD8A88}"/>
              </a:ext>
            </a:extLst>
          </p:cNvPr>
          <p:cNvSpPr txBox="1"/>
          <p:nvPr/>
        </p:nvSpPr>
        <p:spPr>
          <a:xfrm>
            <a:off x="6934200" y="4445026"/>
            <a:ext cx="4385881" cy="430887"/>
          </a:xfrm>
          <a:prstGeom prst="rect">
            <a:avLst/>
          </a:prstGeom>
          <a:noFill/>
        </p:spPr>
        <p:txBody>
          <a:bodyPr wrap="none" lIns="0" tIns="0" rIns="0" bIns="0" rtlCol="0">
            <a:spAutoFit/>
          </a:bodyPr>
          <a:lstStyle/>
          <a:p>
            <a:pPr>
              <a:tabLst>
                <a:tab pos="1141413" algn="l"/>
                <a:tab pos="2855913" algn="l"/>
              </a:tabLst>
            </a:pPr>
            <a:r>
              <a:rPr lang="en-US" b="1" dirty="0">
                <a:solidFill>
                  <a:schemeClr val="bg1">
                    <a:lumMod val="65000"/>
                  </a:schemeClr>
                </a:solidFill>
              </a:rPr>
              <a:t>EPISTEMOLOGY</a:t>
            </a:r>
            <a:r>
              <a:rPr lang="en-US" dirty="0">
                <a:solidFill>
                  <a:schemeClr val="bg1">
                    <a:lumMod val="65000"/>
                  </a:schemeClr>
                </a:solidFill>
              </a:rPr>
              <a:t>: DISCOVERED </a:t>
            </a:r>
            <a:r>
              <a:rPr lang="en-US" b="1" dirty="0">
                <a:solidFill>
                  <a:schemeClr val="bg1">
                    <a:lumMod val="65000"/>
                  </a:schemeClr>
                </a:solidFill>
              </a:rPr>
              <a:t>FACTS </a:t>
            </a:r>
          </a:p>
          <a:p>
            <a:pPr>
              <a:tabLst>
                <a:tab pos="1141413" algn="l"/>
                <a:tab pos="2855913" algn="l"/>
              </a:tabLst>
            </a:pPr>
            <a:r>
              <a:rPr lang="en-US" sz="1000" dirty="0">
                <a:solidFill>
                  <a:schemeClr val="bg1">
                    <a:lumMod val="65000"/>
                  </a:schemeClr>
                </a:solidFill>
                <a:latin typeface="Arial" panose="020B0604020202020204" pitchFamily="34" charset="0"/>
                <a:cs typeface="Arial" panose="020B0604020202020204" pitchFamily="34" charset="0"/>
              </a:rPr>
              <a:t>KNOWING</a:t>
            </a:r>
          </a:p>
        </p:txBody>
      </p:sp>
      <p:sp>
        <p:nvSpPr>
          <p:cNvPr id="14" name="TextBox 13">
            <a:extLst>
              <a:ext uri="{FF2B5EF4-FFF2-40B4-BE49-F238E27FC236}">
                <a16:creationId xmlns:a16="http://schemas.microsoft.com/office/drawing/2014/main" id="{776310D1-2C43-4E85-B57C-456684AD2EB1}"/>
              </a:ext>
            </a:extLst>
          </p:cNvPr>
          <p:cNvSpPr txBox="1"/>
          <p:nvPr/>
        </p:nvSpPr>
        <p:spPr>
          <a:xfrm>
            <a:off x="6934200" y="3627686"/>
            <a:ext cx="3693319" cy="430887"/>
          </a:xfrm>
          <a:prstGeom prst="rect">
            <a:avLst/>
          </a:prstGeom>
          <a:noFill/>
        </p:spPr>
        <p:txBody>
          <a:bodyPr wrap="none" lIns="0" tIns="0" rIns="0" bIns="0" rtlCol="0">
            <a:spAutoFit/>
          </a:bodyPr>
          <a:lstStyle/>
          <a:p>
            <a:pPr>
              <a:tabLst>
                <a:tab pos="1141413" algn="l"/>
                <a:tab pos="2855913" algn="l"/>
              </a:tabLst>
            </a:pPr>
            <a:r>
              <a:rPr lang="en-US" b="1" dirty="0">
                <a:solidFill>
                  <a:schemeClr val="bg1">
                    <a:lumMod val="65000"/>
                  </a:schemeClr>
                </a:solidFill>
              </a:rPr>
              <a:t>ETHICS</a:t>
            </a:r>
            <a:r>
              <a:rPr lang="en-US" dirty="0">
                <a:solidFill>
                  <a:schemeClr val="bg1">
                    <a:lumMod val="65000"/>
                  </a:schemeClr>
                </a:solidFill>
              </a:rPr>
              <a:t>: PURSUED </a:t>
            </a:r>
            <a:r>
              <a:rPr lang="en-US" b="1" dirty="0">
                <a:solidFill>
                  <a:schemeClr val="bg1">
                    <a:lumMod val="65000"/>
                  </a:schemeClr>
                </a:solidFill>
              </a:rPr>
              <a:t>FACTS </a:t>
            </a:r>
            <a:r>
              <a:rPr lang="en-US" sz="1000" b="1" dirty="0">
                <a:solidFill>
                  <a:schemeClr val="bg1">
                    <a:lumMod val="65000"/>
                  </a:schemeClr>
                </a:solidFill>
                <a:latin typeface="Arial" panose="020B0604020202020204" pitchFamily="34" charset="0"/>
                <a:cs typeface="Arial" panose="020B0604020202020204" pitchFamily="34" charset="0"/>
              </a:rPr>
              <a:t>	</a:t>
            </a:r>
          </a:p>
          <a:p>
            <a:pPr>
              <a:tabLst>
                <a:tab pos="1141413" algn="l"/>
                <a:tab pos="2855913" algn="l"/>
              </a:tabLst>
            </a:pPr>
            <a:r>
              <a:rPr lang="en-US" sz="1000" dirty="0">
                <a:solidFill>
                  <a:schemeClr val="bg1">
                    <a:lumMod val="65000"/>
                  </a:schemeClr>
                </a:solidFill>
                <a:latin typeface="Arial" panose="020B0604020202020204" pitchFamily="34" charset="0"/>
                <a:cs typeface="Arial" panose="020B0604020202020204" pitchFamily="34" charset="0"/>
              </a:rPr>
              <a:t>VALUING, ACTING, DESIRING</a:t>
            </a:r>
          </a:p>
        </p:txBody>
      </p:sp>
      <p:sp>
        <p:nvSpPr>
          <p:cNvPr id="15" name="TextBox 14">
            <a:extLst>
              <a:ext uri="{FF2B5EF4-FFF2-40B4-BE49-F238E27FC236}">
                <a16:creationId xmlns:a16="http://schemas.microsoft.com/office/drawing/2014/main" id="{EE4FAE69-3268-42AD-890C-A2333E41E0AA}"/>
              </a:ext>
            </a:extLst>
          </p:cNvPr>
          <p:cNvSpPr txBox="1"/>
          <p:nvPr/>
        </p:nvSpPr>
        <p:spPr>
          <a:xfrm>
            <a:off x="6934200" y="2895600"/>
            <a:ext cx="3501023" cy="430887"/>
          </a:xfrm>
          <a:prstGeom prst="rect">
            <a:avLst/>
          </a:prstGeom>
          <a:noFill/>
        </p:spPr>
        <p:txBody>
          <a:bodyPr wrap="none" lIns="0" tIns="0" rIns="0" bIns="0" rtlCol="0">
            <a:spAutoFit/>
          </a:bodyPr>
          <a:lstStyle/>
          <a:p>
            <a:pPr>
              <a:tabLst>
                <a:tab pos="1141413" algn="l"/>
                <a:tab pos="2855913" algn="l"/>
              </a:tabLst>
            </a:pPr>
            <a:r>
              <a:rPr lang="en-US" b="1" dirty="0">
                <a:solidFill>
                  <a:schemeClr val="bg1">
                    <a:lumMod val="65000"/>
                  </a:schemeClr>
                </a:solidFill>
              </a:rPr>
              <a:t>POLITICS</a:t>
            </a:r>
            <a:r>
              <a:rPr lang="en-US" dirty="0">
                <a:solidFill>
                  <a:schemeClr val="bg1">
                    <a:lumMod val="65000"/>
                  </a:schemeClr>
                </a:solidFill>
              </a:rPr>
              <a:t>: PROTECTED </a:t>
            </a:r>
            <a:r>
              <a:rPr lang="en-US" b="1" dirty="0">
                <a:solidFill>
                  <a:schemeClr val="bg1">
                    <a:lumMod val="65000"/>
                  </a:schemeClr>
                </a:solidFill>
              </a:rPr>
              <a:t>FACTS</a:t>
            </a:r>
            <a:r>
              <a:rPr lang="en-US" dirty="0">
                <a:solidFill>
                  <a:schemeClr val="bg1">
                    <a:lumMod val="65000"/>
                  </a:schemeClr>
                </a:solidFill>
              </a:rPr>
              <a:t> </a:t>
            </a:r>
          </a:p>
          <a:p>
            <a:pPr>
              <a:tabLst>
                <a:tab pos="1141413" algn="l"/>
                <a:tab pos="2855913" algn="l"/>
              </a:tabLst>
            </a:pPr>
            <a:r>
              <a:rPr lang="en-US" sz="1000" dirty="0">
                <a:solidFill>
                  <a:schemeClr val="bg1">
                    <a:lumMod val="65000"/>
                  </a:schemeClr>
                </a:solidFill>
                <a:latin typeface="Arial" panose="020B0604020202020204" pitchFamily="34" charset="0"/>
                <a:cs typeface="Arial" panose="020B0604020202020204" pitchFamily="34" charset="0"/>
              </a:rPr>
              <a:t>GOVERNING</a:t>
            </a:r>
          </a:p>
        </p:txBody>
      </p:sp>
      <p:sp>
        <p:nvSpPr>
          <p:cNvPr id="16" name="TextBox 15">
            <a:extLst>
              <a:ext uri="{FF2B5EF4-FFF2-40B4-BE49-F238E27FC236}">
                <a16:creationId xmlns:a16="http://schemas.microsoft.com/office/drawing/2014/main" id="{B4F7B870-DDF0-4189-AA96-0374A4DB1E63}"/>
              </a:ext>
            </a:extLst>
          </p:cNvPr>
          <p:cNvSpPr txBox="1"/>
          <p:nvPr/>
        </p:nvSpPr>
        <p:spPr>
          <a:xfrm>
            <a:off x="1187682" y="3052394"/>
            <a:ext cx="1194830" cy="369332"/>
          </a:xfrm>
          <a:prstGeom prst="rect">
            <a:avLst/>
          </a:prstGeom>
          <a:noFill/>
        </p:spPr>
        <p:txBody>
          <a:bodyPr wrap="square" lIns="0" tIns="0" rIns="0" bIns="0" rtlCol="0">
            <a:spAutoFit/>
          </a:bodyPr>
          <a:lstStyle/>
          <a:p>
            <a:pPr algn="ctr"/>
            <a:r>
              <a:rPr lang="en-US" sz="1200" b="1" dirty="0">
                <a:solidFill>
                  <a:schemeClr val="bg1">
                    <a:lumMod val="65000"/>
                  </a:schemeClr>
                </a:solidFill>
                <a:latin typeface="Arial" panose="020B0604020202020204" pitchFamily="34" charset="0"/>
                <a:cs typeface="Arial" panose="020B0604020202020204" pitchFamily="34" charset="0"/>
              </a:rPr>
              <a:t>VALUE ETHICS</a:t>
            </a:r>
          </a:p>
          <a:p>
            <a:pPr algn="ctr"/>
            <a:r>
              <a:rPr lang="en-US" sz="1200" dirty="0">
                <a:solidFill>
                  <a:schemeClr val="bg1">
                    <a:lumMod val="65000"/>
                  </a:schemeClr>
                </a:solidFill>
                <a:latin typeface="Arial" panose="020B0604020202020204" pitchFamily="34" charset="0"/>
                <a:cs typeface="Arial" panose="020B0604020202020204" pitchFamily="34" charset="0"/>
              </a:rPr>
              <a:t>“X is Good”</a:t>
            </a:r>
            <a:endParaRPr lang="en-US" sz="1100" dirty="0">
              <a:solidFill>
                <a:schemeClr val="bg1">
                  <a:lumMod val="6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B6E5D23-A610-43D1-9EFF-0326E48E2711}"/>
              </a:ext>
            </a:extLst>
          </p:cNvPr>
          <p:cNvSpPr txBox="1"/>
          <p:nvPr/>
        </p:nvSpPr>
        <p:spPr>
          <a:xfrm>
            <a:off x="1295649" y="4256439"/>
            <a:ext cx="1179036" cy="369332"/>
          </a:xfrm>
          <a:prstGeom prst="rect">
            <a:avLst/>
          </a:prstGeom>
          <a:noFill/>
        </p:spPr>
        <p:txBody>
          <a:bodyPr wrap="square" lIns="0" tIns="0" rIns="0" bIns="0" rtlCol="0">
            <a:spAutoFit/>
          </a:bodyPr>
          <a:lstStyle/>
          <a:p>
            <a:pPr algn="ctr"/>
            <a:r>
              <a:rPr lang="en-US" sz="1200" b="1" dirty="0">
                <a:solidFill>
                  <a:srgbClr val="00B050"/>
                </a:solidFill>
                <a:latin typeface="Arial" panose="020B0604020202020204" pitchFamily="34" charset="0"/>
                <a:cs typeface="Arial" panose="020B0604020202020204" pitchFamily="34" charset="0"/>
              </a:rPr>
              <a:t>METAPHYSICS</a:t>
            </a:r>
          </a:p>
          <a:p>
            <a:pPr algn="ctr"/>
            <a:r>
              <a:rPr lang="en-US" sz="1200" dirty="0">
                <a:latin typeface="Arial" panose="020B0604020202020204" pitchFamily="34" charset="0"/>
                <a:cs typeface="Arial" panose="020B0604020202020204" pitchFamily="34" charset="0"/>
              </a:rPr>
              <a:t>“X is Real”</a:t>
            </a:r>
          </a:p>
        </p:txBody>
      </p:sp>
      <p:sp>
        <p:nvSpPr>
          <p:cNvPr id="19" name="TextBox 18">
            <a:extLst>
              <a:ext uri="{FF2B5EF4-FFF2-40B4-BE49-F238E27FC236}">
                <a16:creationId xmlns:a16="http://schemas.microsoft.com/office/drawing/2014/main" id="{FA49F1F2-D2A7-41DC-B1ED-6C64B14F82C2}"/>
              </a:ext>
            </a:extLst>
          </p:cNvPr>
          <p:cNvSpPr txBox="1"/>
          <p:nvPr/>
        </p:nvSpPr>
        <p:spPr>
          <a:xfrm>
            <a:off x="1061605" y="2053359"/>
            <a:ext cx="795191" cy="369332"/>
          </a:xfrm>
          <a:prstGeom prst="rect">
            <a:avLst/>
          </a:prstGeom>
          <a:noFill/>
        </p:spPr>
        <p:txBody>
          <a:bodyPr wrap="square" lIns="0" tIns="0" rIns="0" bIns="0" rtlCol="0">
            <a:spAutoFit/>
          </a:bodyPr>
          <a:lstStyle/>
          <a:p>
            <a:pPr algn="ctr"/>
            <a:r>
              <a:rPr lang="en-US" sz="1200" b="1" dirty="0">
                <a:solidFill>
                  <a:schemeClr val="bg1">
                    <a:lumMod val="65000"/>
                  </a:schemeClr>
                </a:solidFill>
                <a:latin typeface="Arial" panose="020B0604020202020204" pitchFamily="34" charset="0"/>
                <a:cs typeface="Arial" panose="020B0604020202020204" pitchFamily="34" charset="0"/>
              </a:rPr>
              <a:t>POLITICS</a:t>
            </a:r>
          </a:p>
          <a:p>
            <a:pPr algn="ctr"/>
            <a:r>
              <a:rPr lang="en-US" sz="1200" dirty="0">
                <a:solidFill>
                  <a:schemeClr val="bg1">
                    <a:lumMod val="65000"/>
                  </a:schemeClr>
                </a:solidFill>
                <a:latin typeface="Arial" panose="020B0604020202020204" pitchFamily="34" charset="0"/>
                <a:cs typeface="Arial" panose="020B0604020202020204" pitchFamily="34" charset="0"/>
              </a:rPr>
              <a:t>“X is Just”</a:t>
            </a:r>
            <a:endParaRPr lang="en-US" sz="1100" dirty="0">
              <a:solidFill>
                <a:schemeClr val="bg1">
                  <a:lumMod val="6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4E62292-667A-4910-B07B-158FACAC5514}"/>
              </a:ext>
            </a:extLst>
          </p:cNvPr>
          <p:cNvSpPr txBox="1"/>
          <p:nvPr/>
        </p:nvSpPr>
        <p:spPr>
          <a:xfrm>
            <a:off x="3545889" y="1905000"/>
            <a:ext cx="1065512" cy="369332"/>
          </a:xfrm>
          <a:prstGeom prst="rect">
            <a:avLst/>
          </a:prstGeom>
          <a:noFill/>
        </p:spPr>
        <p:txBody>
          <a:bodyPr wrap="square" lIns="0" tIns="0" rIns="0" bIns="0" rtlCol="0">
            <a:spAutoFit/>
          </a:bodyPr>
          <a:lstStyle/>
          <a:p>
            <a:pPr algn="ctr"/>
            <a:r>
              <a:rPr lang="en-US" sz="1200" b="1" dirty="0">
                <a:solidFill>
                  <a:schemeClr val="bg1">
                    <a:lumMod val="65000"/>
                  </a:schemeClr>
                </a:solidFill>
                <a:latin typeface="Arial" panose="020B0604020202020204" pitchFamily="34" charset="0"/>
                <a:cs typeface="Arial" panose="020B0604020202020204" pitchFamily="34" charset="0"/>
              </a:rPr>
              <a:t>AESTHETICS</a:t>
            </a:r>
          </a:p>
          <a:p>
            <a:pPr algn="ctr"/>
            <a:r>
              <a:rPr lang="en-US" sz="1200" dirty="0">
                <a:solidFill>
                  <a:schemeClr val="bg1">
                    <a:lumMod val="65000"/>
                  </a:schemeClr>
                </a:solidFill>
                <a:latin typeface="Arial" panose="020B0604020202020204" pitchFamily="34" charset="0"/>
                <a:cs typeface="Arial" panose="020B0604020202020204" pitchFamily="34" charset="0"/>
              </a:rPr>
              <a:t>“X is Beautiful”</a:t>
            </a:r>
            <a:endParaRPr lang="en-US" sz="1100" dirty="0">
              <a:solidFill>
                <a:schemeClr val="bg1">
                  <a:lumMod val="6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DB29F02-4DCB-40BF-8A64-09C173929F47}"/>
              </a:ext>
            </a:extLst>
          </p:cNvPr>
          <p:cNvSpPr txBox="1"/>
          <p:nvPr/>
        </p:nvSpPr>
        <p:spPr>
          <a:xfrm>
            <a:off x="1227822" y="4838133"/>
            <a:ext cx="1316750"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ONTOLOGICAL FRAMEWORK</a:t>
            </a:r>
            <a:endParaRPr lang="en-US" sz="1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8D41B28-F1E7-4E4A-89B6-A22B3469F439}"/>
              </a:ext>
            </a:extLst>
          </p:cNvPr>
          <p:cNvSpPr txBox="1"/>
          <p:nvPr/>
        </p:nvSpPr>
        <p:spPr>
          <a:xfrm>
            <a:off x="1061275" y="5339684"/>
            <a:ext cx="1672369" cy="307777"/>
          </a:xfrm>
          <a:prstGeom prst="rect">
            <a:avLst/>
          </a:prstGeom>
          <a:noFill/>
        </p:spPr>
        <p:txBody>
          <a:bodyPr wrap="square" lIns="0" tIns="0" rIns="0" bIns="0" rtlCol="0">
            <a:spAutoFit/>
          </a:bodyPr>
          <a:lstStyle/>
          <a:p>
            <a:pPr algn="ctr"/>
            <a:r>
              <a:rPr lang="en-US" sz="1000" dirty="0">
                <a:latin typeface="Arial" panose="020B0604020202020204" pitchFamily="34" charset="0"/>
                <a:cs typeface="Arial" panose="020B0604020202020204" pitchFamily="34" charset="0"/>
              </a:rPr>
              <a:t>PRIMACY OF EXISTENCE</a:t>
            </a:r>
          </a:p>
          <a:p>
            <a:pPr algn="ctr"/>
            <a:r>
              <a:rPr lang="en-US" sz="1000" dirty="0">
                <a:latin typeface="Arial" panose="020B0604020202020204" pitchFamily="34" charset="0"/>
                <a:cs typeface="Arial" panose="020B0604020202020204" pitchFamily="34" charset="0"/>
              </a:rPr>
              <a:t>GOD INSIDE THE BOX</a:t>
            </a:r>
          </a:p>
        </p:txBody>
      </p:sp>
      <p:pic>
        <p:nvPicPr>
          <p:cNvPr id="27" name="Picture 26">
            <a:extLst>
              <a:ext uri="{FF2B5EF4-FFF2-40B4-BE49-F238E27FC236}">
                <a16:creationId xmlns:a16="http://schemas.microsoft.com/office/drawing/2014/main" id="{9460F10B-9EF5-4EBB-BD9C-87A633584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591" y="3531244"/>
            <a:ext cx="779502" cy="2689338"/>
          </a:xfrm>
          <a:prstGeom prst="rect">
            <a:avLst/>
          </a:prstGeom>
        </p:spPr>
      </p:pic>
      <p:pic>
        <p:nvPicPr>
          <p:cNvPr id="29" name="Picture 28">
            <a:extLst>
              <a:ext uri="{FF2B5EF4-FFF2-40B4-BE49-F238E27FC236}">
                <a16:creationId xmlns:a16="http://schemas.microsoft.com/office/drawing/2014/main" id="{97A4790C-0D4B-4DC0-B33C-E86C6BCA8F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11" y="3384215"/>
            <a:ext cx="1566962" cy="1611487"/>
          </a:xfrm>
          <a:prstGeom prst="rect">
            <a:avLst/>
          </a:prstGeom>
        </p:spPr>
      </p:pic>
      <p:grpSp>
        <p:nvGrpSpPr>
          <p:cNvPr id="31" name="Group 30">
            <a:extLst>
              <a:ext uri="{FF2B5EF4-FFF2-40B4-BE49-F238E27FC236}">
                <a16:creationId xmlns:a16="http://schemas.microsoft.com/office/drawing/2014/main" id="{C059C228-5E1A-42A5-9976-64D602B04561}"/>
              </a:ext>
            </a:extLst>
          </p:cNvPr>
          <p:cNvGrpSpPr/>
          <p:nvPr/>
        </p:nvGrpSpPr>
        <p:grpSpPr>
          <a:xfrm>
            <a:off x="1785096" y="6165504"/>
            <a:ext cx="2253752" cy="345265"/>
            <a:chOff x="2167762" y="6524279"/>
            <a:chExt cx="2054483" cy="345265"/>
          </a:xfrm>
        </p:grpSpPr>
        <p:sp>
          <p:nvSpPr>
            <p:cNvPr id="32" name="Rectangle: Rounded Corners 200">
              <a:extLst>
                <a:ext uri="{FF2B5EF4-FFF2-40B4-BE49-F238E27FC236}">
                  <a16:creationId xmlns:a16="http://schemas.microsoft.com/office/drawing/2014/main" id="{5B2C0916-DADE-45BE-8AC7-1B2F5B471E44}"/>
                </a:ext>
              </a:extLst>
            </p:cNvPr>
            <p:cNvSpPr/>
            <p:nvPr/>
          </p:nvSpPr>
          <p:spPr>
            <a:xfrm>
              <a:off x="2167762" y="6524279"/>
              <a:ext cx="2054483" cy="223229"/>
            </a:xfrm>
            <a:prstGeom prst="round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9312D74-4BD0-4818-90E5-C5775FABA454}"/>
                </a:ext>
              </a:extLst>
            </p:cNvPr>
            <p:cNvSpPr txBox="1"/>
            <p:nvPr/>
          </p:nvSpPr>
          <p:spPr>
            <a:xfrm>
              <a:off x="2167762" y="6561767"/>
              <a:ext cx="2054483" cy="307777"/>
            </a:xfrm>
            <a:prstGeom prst="rect">
              <a:avLst/>
            </a:prstGeom>
            <a:noFill/>
          </p:spPr>
          <p:txBody>
            <a:bodyPr wrap="square" lIns="0" tIns="0" rIns="0" bIns="0" rtlCol="0">
              <a:spAutoFit/>
            </a:bodyPr>
            <a:lstStyle/>
            <a:p>
              <a:pPr algn="ctr"/>
              <a:r>
                <a:rPr lang="en-US" sz="1000" b="1" dirty="0">
                  <a:solidFill>
                    <a:schemeClr val="bg1"/>
                  </a:solidFill>
                </a:rPr>
                <a:t>Existence  Identity  Consciousness</a:t>
              </a:r>
            </a:p>
          </p:txBody>
        </p:sp>
      </p:grpSp>
      <p:sp>
        <p:nvSpPr>
          <p:cNvPr id="34" name="TextBox 33">
            <a:extLst>
              <a:ext uri="{FF2B5EF4-FFF2-40B4-BE49-F238E27FC236}">
                <a16:creationId xmlns:a16="http://schemas.microsoft.com/office/drawing/2014/main" id="{669BFEFE-ADF6-4025-99BE-117EB27324D0}"/>
              </a:ext>
            </a:extLst>
          </p:cNvPr>
          <p:cNvSpPr txBox="1"/>
          <p:nvPr/>
        </p:nvSpPr>
        <p:spPr>
          <a:xfrm>
            <a:off x="6934200" y="6172200"/>
            <a:ext cx="3522503" cy="430887"/>
          </a:xfrm>
          <a:prstGeom prst="rect">
            <a:avLst/>
          </a:prstGeom>
          <a:noFill/>
        </p:spPr>
        <p:txBody>
          <a:bodyPr wrap="none" lIns="0" tIns="0" rIns="0" bIns="0" rtlCol="0">
            <a:spAutoFit/>
          </a:bodyPr>
          <a:lstStyle/>
          <a:p>
            <a:pPr>
              <a:tabLst>
                <a:tab pos="1141413" algn="l"/>
                <a:tab pos="2855913" algn="l"/>
              </a:tabLst>
            </a:pPr>
            <a:r>
              <a:rPr lang="en-US" b="1" dirty="0"/>
              <a:t>AXIOMS: </a:t>
            </a:r>
            <a:r>
              <a:rPr lang="en-US" dirty="0">
                <a:solidFill>
                  <a:srgbClr val="00B050"/>
                </a:solidFill>
              </a:rPr>
              <a:t>SELF-EVIDENT </a:t>
            </a:r>
            <a:r>
              <a:rPr lang="en-US" b="1" dirty="0">
                <a:solidFill>
                  <a:srgbClr val="00B050"/>
                </a:solidFill>
              </a:rPr>
              <a:t>FACTS</a:t>
            </a:r>
          </a:p>
          <a:p>
            <a:pPr>
              <a:tabLst>
                <a:tab pos="1141413" algn="l"/>
                <a:tab pos="2855913" algn="l"/>
              </a:tabLst>
            </a:pPr>
            <a:r>
              <a:rPr lang="en-US" sz="1000" dirty="0"/>
              <a:t>IRREDUCIBLE, INESCAPABLE, INVINCIBLE</a:t>
            </a:r>
            <a:r>
              <a:rPr lang="en-US" sz="1000" b="1" dirty="0">
                <a:solidFill>
                  <a:srgbClr val="00B050"/>
                </a:solidFill>
              </a:rPr>
              <a:t> </a:t>
            </a:r>
            <a:endParaRPr lang="en-US" sz="1000" dirty="0">
              <a:solidFill>
                <a:srgbClr val="00B050"/>
              </a:solidFill>
            </a:endParaRPr>
          </a:p>
        </p:txBody>
      </p:sp>
      <p:sp>
        <p:nvSpPr>
          <p:cNvPr id="35" name="TextBox 34">
            <a:extLst>
              <a:ext uri="{FF2B5EF4-FFF2-40B4-BE49-F238E27FC236}">
                <a16:creationId xmlns:a16="http://schemas.microsoft.com/office/drawing/2014/main" id="{951C165F-4CE7-46A5-AC8B-E202D22B9131}"/>
              </a:ext>
            </a:extLst>
          </p:cNvPr>
          <p:cNvSpPr txBox="1"/>
          <p:nvPr/>
        </p:nvSpPr>
        <p:spPr>
          <a:xfrm>
            <a:off x="6941685" y="5338296"/>
            <a:ext cx="4419600" cy="430887"/>
          </a:xfrm>
          <a:prstGeom prst="rect">
            <a:avLst/>
          </a:prstGeom>
          <a:noFill/>
        </p:spPr>
        <p:txBody>
          <a:bodyPr wrap="square" lIns="0" tIns="0" rIns="0" bIns="0" rtlCol="0">
            <a:spAutoFit/>
          </a:bodyPr>
          <a:lstStyle/>
          <a:p>
            <a:pPr>
              <a:tabLst>
                <a:tab pos="1141413" algn="l"/>
                <a:tab pos="2855913" algn="l"/>
              </a:tabLst>
            </a:pPr>
            <a:r>
              <a:rPr lang="en-US" b="1" dirty="0"/>
              <a:t>METAPHYSICS</a:t>
            </a:r>
            <a:r>
              <a:rPr lang="en-US" dirty="0"/>
              <a:t>: </a:t>
            </a:r>
            <a:r>
              <a:rPr lang="en-US" dirty="0">
                <a:solidFill>
                  <a:srgbClr val="00B050"/>
                </a:solidFill>
              </a:rPr>
              <a:t>SELF-EXISTING </a:t>
            </a:r>
            <a:r>
              <a:rPr lang="en-US" b="1" dirty="0">
                <a:solidFill>
                  <a:srgbClr val="00B050"/>
                </a:solidFill>
              </a:rPr>
              <a:t>FACTS </a:t>
            </a:r>
            <a:endParaRPr lang="en-US" sz="1000" b="1" dirty="0">
              <a:solidFill>
                <a:srgbClr val="00B050"/>
              </a:solidFill>
              <a:latin typeface="Arial" panose="020B0604020202020204" pitchFamily="34" charset="0"/>
              <a:cs typeface="Arial" panose="020B0604020202020204" pitchFamily="34" charset="0"/>
            </a:endParaRPr>
          </a:p>
          <a:p>
            <a:pPr>
              <a:tabLst>
                <a:tab pos="1141413" algn="l"/>
                <a:tab pos="2855913" algn="l"/>
              </a:tabLst>
            </a:pPr>
            <a:r>
              <a:rPr lang="en-US" sz="1000" dirty="0"/>
              <a:t>REALITY, EXISTENCE</a:t>
            </a:r>
          </a:p>
        </p:txBody>
      </p:sp>
      <p:pic>
        <p:nvPicPr>
          <p:cNvPr id="40" name="Picture 39">
            <a:extLst>
              <a:ext uri="{FF2B5EF4-FFF2-40B4-BE49-F238E27FC236}">
                <a16:creationId xmlns:a16="http://schemas.microsoft.com/office/drawing/2014/main" id="{E093AB17-1D91-4502-AAA6-FA5B105D3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7543" y="2034457"/>
            <a:ext cx="1750305" cy="1672760"/>
          </a:xfrm>
          <a:prstGeom prst="rect">
            <a:avLst/>
          </a:prstGeom>
        </p:spPr>
      </p:pic>
      <p:sp>
        <p:nvSpPr>
          <p:cNvPr id="45" name="TextBox 44">
            <a:extLst>
              <a:ext uri="{FF2B5EF4-FFF2-40B4-BE49-F238E27FC236}">
                <a16:creationId xmlns:a16="http://schemas.microsoft.com/office/drawing/2014/main" id="{125AFF0D-20ED-468D-BE23-3D63C8EED2E0}"/>
              </a:ext>
            </a:extLst>
          </p:cNvPr>
          <p:cNvSpPr txBox="1"/>
          <p:nvPr/>
        </p:nvSpPr>
        <p:spPr>
          <a:xfrm>
            <a:off x="3466733" y="4975832"/>
            <a:ext cx="1879423"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CORRESPONDENCE</a:t>
            </a:r>
          </a:p>
          <a:p>
            <a:pPr algn="ctr"/>
            <a:r>
              <a:rPr lang="en-US" sz="1200" dirty="0">
                <a:latin typeface="Arial" panose="020B0604020202020204" pitchFamily="34" charset="0"/>
                <a:cs typeface="Arial" panose="020B0604020202020204" pitchFamily="34" charset="0"/>
              </a:rPr>
              <a:t>DEFINITION OF TRUTH</a:t>
            </a:r>
          </a:p>
        </p:txBody>
      </p:sp>
      <p:sp>
        <p:nvSpPr>
          <p:cNvPr id="46" name="TextBox 45">
            <a:extLst>
              <a:ext uri="{FF2B5EF4-FFF2-40B4-BE49-F238E27FC236}">
                <a16:creationId xmlns:a16="http://schemas.microsoft.com/office/drawing/2014/main" id="{57A230C5-6DAA-4A35-AA71-8FBD37A08B42}"/>
              </a:ext>
            </a:extLst>
          </p:cNvPr>
          <p:cNvSpPr txBox="1"/>
          <p:nvPr/>
        </p:nvSpPr>
        <p:spPr>
          <a:xfrm>
            <a:off x="3654208" y="4453526"/>
            <a:ext cx="1298792" cy="369332"/>
          </a:xfrm>
          <a:prstGeom prst="rect">
            <a:avLst/>
          </a:prstGeom>
          <a:noFill/>
        </p:spPr>
        <p:txBody>
          <a:bodyPr wrap="square" lIns="0" tIns="0" rIns="0" bIns="0" rtlCol="0">
            <a:spAutoFit/>
          </a:bodyPr>
          <a:lstStyle/>
          <a:p>
            <a:pPr algn="ctr"/>
            <a:r>
              <a:rPr lang="en-US" sz="1200" b="1" dirty="0">
                <a:solidFill>
                  <a:schemeClr val="bg1">
                    <a:lumMod val="65000"/>
                  </a:schemeClr>
                </a:solidFill>
                <a:latin typeface="Arial" panose="020B0604020202020204" pitchFamily="34" charset="0"/>
                <a:cs typeface="Arial" panose="020B0604020202020204" pitchFamily="34" charset="0"/>
              </a:rPr>
              <a:t>EPISTEMOLOGY</a:t>
            </a:r>
          </a:p>
          <a:p>
            <a:pPr algn="ctr"/>
            <a:r>
              <a:rPr lang="en-US" sz="1200" dirty="0">
                <a:solidFill>
                  <a:schemeClr val="bg1">
                    <a:lumMod val="65000"/>
                  </a:schemeClr>
                </a:solidFill>
                <a:latin typeface="Arial" panose="020B0604020202020204" pitchFamily="34" charset="0"/>
                <a:cs typeface="Arial" panose="020B0604020202020204" pitchFamily="34" charset="0"/>
              </a:rPr>
              <a:t>“X is True”</a:t>
            </a:r>
          </a:p>
        </p:txBody>
      </p:sp>
      <p:sp>
        <p:nvSpPr>
          <p:cNvPr id="18" name="TextBox 17">
            <a:extLst>
              <a:ext uri="{FF2B5EF4-FFF2-40B4-BE49-F238E27FC236}">
                <a16:creationId xmlns:a16="http://schemas.microsoft.com/office/drawing/2014/main" id="{C094DF99-A8F4-4683-83DF-28A25D590FFE}"/>
              </a:ext>
            </a:extLst>
          </p:cNvPr>
          <p:cNvSpPr txBox="1"/>
          <p:nvPr/>
        </p:nvSpPr>
        <p:spPr>
          <a:xfrm>
            <a:off x="3657849" y="4460222"/>
            <a:ext cx="1298792" cy="369332"/>
          </a:xfrm>
          <a:prstGeom prst="rect">
            <a:avLst/>
          </a:prstGeom>
          <a:noFill/>
        </p:spPr>
        <p:txBody>
          <a:bodyPr wrap="square" lIns="0" tIns="0" rIns="0" bIns="0" rtlCol="0">
            <a:spAutoFit/>
          </a:bodyPr>
          <a:lstStyle/>
          <a:p>
            <a:pPr algn="ctr"/>
            <a:r>
              <a:rPr lang="en-US" sz="1200" b="1" dirty="0">
                <a:solidFill>
                  <a:srgbClr val="00B050"/>
                </a:solidFill>
                <a:latin typeface="Arial" panose="020B0604020202020204" pitchFamily="34" charset="0"/>
                <a:cs typeface="Arial" panose="020B0604020202020204" pitchFamily="34" charset="0"/>
              </a:rPr>
              <a:t>EPISTEMOLOGY</a:t>
            </a:r>
          </a:p>
          <a:p>
            <a:pPr algn="ctr"/>
            <a:r>
              <a:rPr lang="en-US" sz="1200" dirty="0">
                <a:latin typeface="Arial" panose="020B0604020202020204" pitchFamily="34" charset="0"/>
                <a:cs typeface="Arial" panose="020B0604020202020204" pitchFamily="34" charset="0"/>
              </a:rPr>
              <a:t>“X is True”</a:t>
            </a:r>
          </a:p>
        </p:txBody>
      </p:sp>
      <p:sp>
        <p:nvSpPr>
          <p:cNvPr id="36" name="TextBox 35">
            <a:extLst>
              <a:ext uri="{FF2B5EF4-FFF2-40B4-BE49-F238E27FC236}">
                <a16:creationId xmlns:a16="http://schemas.microsoft.com/office/drawing/2014/main" id="{43E51D16-D3F4-4171-8E0F-E7DE3CBFC475}"/>
              </a:ext>
            </a:extLst>
          </p:cNvPr>
          <p:cNvSpPr txBox="1"/>
          <p:nvPr/>
        </p:nvSpPr>
        <p:spPr>
          <a:xfrm>
            <a:off x="6934199" y="4453526"/>
            <a:ext cx="4385881" cy="430887"/>
          </a:xfrm>
          <a:prstGeom prst="rect">
            <a:avLst/>
          </a:prstGeom>
          <a:noFill/>
        </p:spPr>
        <p:txBody>
          <a:bodyPr wrap="none" lIns="0" tIns="0" rIns="0" bIns="0" rtlCol="0">
            <a:spAutoFit/>
          </a:bodyPr>
          <a:lstStyle/>
          <a:p>
            <a:pPr>
              <a:tabLst>
                <a:tab pos="1141413" algn="l"/>
                <a:tab pos="2855913" algn="l"/>
              </a:tabLst>
            </a:pPr>
            <a:r>
              <a:rPr lang="en-US" b="1" dirty="0"/>
              <a:t>EPISTEMOLOGY</a:t>
            </a:r>
            <a:r>
              <a:rPr lang="en-US" dirty="0"/>
              <a:t>: </a:t>
            </a:r>
            <a:r>
              <a:rPr lang="en-US" dirty="0">
                <a:solidFill>
                  <a:srgbClr val="00B050"/>
                </a:solidFill>
              </a:rPr>
              <a:t>DISCOVERED </a:t>
            </a:r>
            <a:r>
              <a:rPr lang="en-US" b="1" dirty="0">
                <a:solidFill>
                  <a:srgbClr val="00B050"/>
                </a:solidFill>
              </a:rPr>
              <a:t>FACTS </a:t>
            </a:r>
          </a:p>
          <a:p>
            <a:pPr>
              <a:tabLst>
                <a:tab pos="1141413" algn="l"/>
                <a:tab pos="2855913" algn="l"/>
              </a:tabLst>
            </a:pPr>
            <a:r>
              <a:rPr lang="en-US" sz="1000" dirty="0">
                <a:latin typeface="Arial" panose="020B0604020202020204" pitchFamily="34" charset="0"/>
                <a:cs typeface="Arial" panose="020B0604020202020204" pitchFamily="34" charset="0"/>
              </a:rPr>
              <a:t>KNOWING</a:t>
            </a:r>
          </a:p>
        </p:txBody>
      </p:sp>
    </p:spTree>
    <p:extLst>
      <p:ext uri="{BB962C8B-B14F-4D97-AF65-F5344CB8AC3E}">
        <p14:creationId xmlns:p14="http://schemas.microsoft.com/office/powerpoint/2010/main" val="244826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4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p:bldP spid="12" grpId="0"/>
      <p:bldP spid="13" grpId="0"/>
      <p:bldP spid="17" grpId="0"/>
      <p:bldP spid="24" grpId="0"/>
      <p:bldP spid="25" grpId="0"/>
      <p:bldP spid="34" grpId="0"/>
      <p:bldP spid="35" grpId="0"/>
      <p:bldP spid="45" grpId="0"/>
      <p:bldP spid="46" grpId="0"/>
      <p:bldP spid="46" grpId="1"/>
      <p:bldP spid="18"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11</a:t>
            </a:fld>
            <a:endParaRPr lang="en-US" dirty="0"/>
          </a:p>
        </p:txBody>
      </p:sp>
      <p:pic>
        <p:nvPicPr>
          <p:cNvPr id="9" name="Picture 5">
            <a:extLst>
              <a:ext uri="{FF2B5EF4-FFF2-40B4-BE49-F238E27FC236}">
                <a16:creationId xmlns:a16="http://schemas.microsoft.com/office/drawing/2014/main" id="{B1C7ADBC-E405-48E2-A6F8-D5B4EE8DD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a:extLst>
              <a:ext uri="{FF2B5EF4-FFF2-40B4-BE49-F238E27FC236}">
                <a16:creationId xmlns:a16="http://schemas.microsoft.com/office/drawing/2014/main" id="{FD031DAE-F080-45EE-9804-8986F5F0C0CD}"/>
              </a:ext>
            </a:extLst>
          </p:cNvPr>
          <p:cNvSpPr txBox="1">
            <a:spLocks noChangeArrowheads="1"/>
          </p:cNvSpPr>
          <p:nvPr/>
        </p:nvSpPr>
        <p:spPr bwMode="auto">
          <a:xfrm>
            <a:off x="3886200" y="6465498"/>
            <a:ext cx="3938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1200" dirty="0">
                <a:solidFill>
                  <a:schemeClr val="bg1"/>
                </a:solidFill>
                <a:latin typeface="Calibri" panose="020F0502020204030204" pitchFamily="34" charset="0"/>
              </a:rPr>
              <a:t>(Sponge Bob, S1E20 “The </a:t>
            </a:r>
            <a:r>
              <a:rPr lang="en-US" altLang="en-US" sz="1200" dirty="0" err="1">
                <a:solidFill>
                  <a:schemeClr val="bg1"/>
                </a:solidFill>
                <a:latin typeface="Calibri" panose="020F0502020204030204" pitchFamily="34" charset="0"/>
              </a:rPr>
              <a:t>HookyMermaidMan</a:t>
            </a:r>
            <a:r>
              <a:rPr lang="en-US" altLang="en-US" sz="1200" dirty="0">
                <a:solidFill>
                  <a:schemeClr val="bg1"/>
                </a:solidFill>
                <a:latin typeface="Calibri" panose="020F0502020204030204" pitchFamily="34" charset="0"/>
              </a:rPr>
              <a:t> II”, 2:30-4:34)</a:t>
            </a:r>
          </a:p>
        </p:txBody>
      </p:sp>
      <p:sp>
        <p:nvSpPr>
          <p:cNvPr id="12" name="TextBox 5">
            <a:extLst>
              <a:ext uri="{FF2B5EF4-FFF2-40B4-BE49-F238E27FC236}">
                <a16:creationId xmlns:a16="http://schemas.microsoft.com/office/drawing/2014/main" id="{3F390B73-DF29-4B47-97FC-964A31A4F522}"/>
              </a:ext>
            </a:extLst>
          </p:cNvPr>
          <p:cNvSpPr txBox="1">
            <a:spLocks noChangeArrowheads="1"/>
          </p:cNvSpPr>
          <p:nvPr/>
        </p:nvSpPr>
        <p:spPr bwMode="auto">
          <a:xfrm>
            <a:off x="0" y="12846"/>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FF00"/>
                </a:solidFill>
                <a:latin typeface="Calibri" panose="020F0502020204030204" pitchFamily="34" charset="0"/>
              </a:rPr>
              <a:t>REALITY ALWAYS HAS THE FINAL SAY</a:t>
            </a:r>
          </a:p>
        </p:txBody>
      </p:sp>
      <p:pic>
        <p:nvPicPr>
          <p:cNvPr id="13" name="Reality Check (Sponge Bob 1.20 HookyMermaid Man)">
            <a:hlinkClick r:id="" action="ppaction://media"/>
            <a:extLst>
              <a:ext uri="{FF2B5EF4-FFF2-40B4-BE49-F238E27FC236}">
                <a16:creationId xmlns:a16="http://schemas.microsoft.com/office/drawing/2014/main" id="{35ED2444-E567-478E-B875-D07134C98E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59177"/>
            <a:ext cx="10134600" cy="5700713"/>
          </a:xfrm>
          <a:prstGeom prst="rect">
            <a:avLst/>
          </a:prstGeom>
        </p:spPr>
      </p:pic>
    </p:spTree>
    <p:extLst>
      <p:ext uri="{BB962C8B-B14F-4D97-AF65-F5344CB8AC3E}">
        <p14:creationId xmlns:p14="http://schemas.microsoft.com/office/powerpoint/2010/main" val="4133232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5C2F5CD-6802-4B75-B2CB-78840CD44DF4}"/>
              </a:ext>
            </a:extLst>
          </p:cNvPr>
          <p:cNvSpPr txBox="1"/>
          <p:nvPr/>
        </p:nvSpPr>
        <p:spPr>
          <a:xfrm>
            <a:off x="-38100" y="-28921"/>
            <a:ext cx="12268200" cy="6886921"/>
          </a:xfrm>
          <a:prstGeom prst="rect">
            <a:avLst/>
          </a:prstGeom>
          <a:solidFill>
            <a:schemeClr val="bg1"/>
          </a:solidFill>
        </p:spPr>
        <p:txBody>
          <a:bodyPr wrap="square" lIns="0" tIns="0" rIns="0" bIns="0" rtlCol="0">
            <a:spAutoFit/>
          </a:bodyPr>
          <a:lstStyle/>
          <a:p>
            <a:pPr algn="ctr"/>
            <a:endParaRPr lang="en-US" sz="2000" spc="300" dirty="0"/>
          </a:p>
        </p:txBody>
      </p:sp>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12</a:t>
            </a:fld>
            <a:endParaRPr lang="en-US" dirty="0"/>
          </a:p>
        </p:txBody>
      </p:sp>
      <p:sp>
        <p:nvSpPr>
          <p:cNvPr id="26" name="Rectangle 22">
            <a:extLst>
              <a:ext uri="{FF2B5EF4-FFF2-40B4-BE49-F238E27FC236}">
                <a16:creationId xmlns:a16="http://schemas.microsoft.com/office/drawing/2014/main" id="{FFD9E407-451F-4D2B-8D26-5E56896C16E1}"/>
              </a:ext>
            </a:extLst>
          </p:cNvPr>
          <p:cNvSpPr>
            <a:spLocks noChangeArrowheads="1"/>
          </p:cNvSpPr>
          <p:nvPr/>
        </p:nvSpPr>
        <p:spPr bwMode="auto">
          <a:xfrm>
            <a:off x="-38100" y="-25399"/>
            <a:ext cx="1226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a:latin typeface="Calibri" panose="020F0502020204030204" pitchFamily="34" charset="0"/>
              </a:rPr>
              <a:t>HOMEWORK: YOUR </a:t>
            </a:r>
            <a:r>
              <a:rPr lang="en-US" altLang="en-US" sz="4400" dirty="0">
                <a:solidFill>
                  <a:srgbClr val="00FF00"/>
                </a:solidFill>
                <a:latin typeface="Calibri" panose="020F0502020204030204" pitchFamily="34" charset="0"/>
              </a:rPr>
              <a:t>FIRST</a:t>
            </a:r>
            <a:r>
              <a:rPr lang="en-US" altLang="en-US" sz="4400" dirty="0">
                <a:latin typeface="Calibri" panose="020F0502020204030204" pitchFamily="34" charset="0"/>
              </a:rPr>
              <a:t> PHILOSOPHICAL </a:t>
            </a:r>
            <a:r>
              <a:rPr lang="en-US" altLang="en-US" sz="4400" dirty="0">
                <a:solidFill>
                  <a:srgbClr val="00FF00"/>
                </a:solidFill>
                <a:latin typeface="Calibri" panose="020F0502020204030204" pitchFamily="34" charset="0"/>
              </a:rPr>
              <a:t>WALK</a:t>
            </a:r>
          </a:p>
        </p:txBody>
      </p:sp>
      <p:pic>
        <p:nvPicPr>
          <p:cNvPr id="27" name="Picture 18" descr="http://www.uncg.edu/bae/people/leyden/images/ad-plato.jpg">
            <a:extLst>
              <a:ext uri="{FF2B5EF4-FFF2-40B4-BE49-F238E27FC236}">
                <a16:creationId xmlns:a16="http://schemas.microsoft.com/office/drawing/2014/main" id="{77BE4FCD-A8C9-4477-A538-C2E0BBDDD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513" y="2930525"/>
            <a:ext cx="1893887" cy="2700338"/>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94A7BFE-493C-4FA9-A84F-418833CFC0B0}"/>
              </a:ext>
            </a:extLst>
          </p:cNvPr>
          <p:cNvSpPr txBox="1"/>
          <p:nvPr/>
        </p:nvSpPr>
        <p:spPr>
          <a:xfrm>
            <a:off x="2241550" y="5745163"/>
            <a:ext cx="2306638" cy="585787"/>
          </a:xfrm>
          <a:prstGeom prst="rect">
            <a:avLst/>
          </a:prstGeom>
          <a:noFill/>
        </p:spPr>
        <p:txBody>
          <a:bodyPr wrap="none">
            <a:spAutoFit/>
          </a:bodyPr>
          <a:lstStyle/>
          <a:p>
            <a:pPr algn="ctr">
              <a:defRPr/>
            </a:pPr>
            <a:r>
              <a:rPr lang="en-US" sz="1400" dirty="0">
                <a:latin typeface="+mn-lt"/>
              </a:rPr>
              <a:t>Plato and Aristotle In Athens </a:t>
            </a:r>
          </a:p>
          <a:p>
            <a:pPr algn="ctr">
              <a:defRPr/>
            </a:pPr>
            <a:r>
              <a:rPr lang="en-US" sz="900" dirty="0">
                <a:latin typeface="+mn-lt"/>
              </a:rPr>
              <a:t>With Plato Pointing to the Heavens Above</a:t>
            </a:r>
          </a:p>
          <a:p>
            <a:pPr algn="ctr">
              <a:defRPr/>
            </a:pPr>
            <a:r>
              <a:rPr lang="en-US" sz="900" dirty="0">
                <a:latin typeface="+mn-lt"/>
              </a:rPr>
              <a:t>and Aristotle to the Earth Below</a:t>
            </a:r>
          </a:p>
        </p:txBody>
      </p:sp>
      <p:sp>
        <p:nvSpPr>
          <p:cNvPr id="29" name="TextBox 28">
            <a:extLst>
              <a:ext uri="{FF2B5EF4-FFF2-40B4-BE49-F238E27FC236}">
                <a16:creationId xmlns:a16="http://schemas.microsoft.com/office/drawing/2014/main" id="{D982166E-3F04-483C-AF23-FD95A47D3652}"/>
              </a:ext>
            </a:extLst>
          </p:cNvPr>
          <p:cNvSpPr txBox="1"/>
          <p:nvPr/>
        </p:nvSpPr>
        <p:spPr>
          <a:xfrm>
            <a:off x="381004" y="1066800"/>
            <a:ext cx="11734796" cy="1200329"/>
          </a:xfrm>
          <a:prstGeom prst="rect">
            <a:avLst/>
          </a:prstGeom>
          <a:noFill/>
        </p:spPr>
        <p:txBody>
          <a:bodyPr wrap="square">
            <a:spAutoFit/>
          </a:bodyPr>
          <a:lstStyle/>
          <a:p>
            <a:pPr>
              <a:defRPr/>
            </a:pPr>
            <a:r>
              <a:rPr lang="en-US" sz="2400" dirty="0">
                <a:latin typeface="+mn-lt"/>
                <a:cs typeface="Arial" charset="0"/>
              </a:rPr>
              <a:t>Over the next several days as you are going about your daily activities make a list of any frustrations that you may encounter. Nothing personal … just ordinary, run-of-the-mill, frustrations that are part of our everyday life: </a:t>
            </a:r>
          </a:p>
        </p:txBody>
      </p:sp>
      <p:grpSp>
        <p:nvGrpSpPr>
          <p:cNvPr id="30" name="Group 33">
            <a:extLst>
              <a:ext uri="{FF2B5EF4-FFF2-40B4-BE49-F238E27FC236}">
                <a16:creationId xmlns:a16="http://schemas.microsoft.com/office/drawing/2014/main" id="{208F1117-D789-4B2B-8092-70940AE60EF4}"/>
              </a:ext>
            </a:extLst>
          </p:cNvPr>
          <p:cNvGrpSpPr>
            <a:grpSpLocks/>
          </p:cNvGrpSpPr>
          <p:nvPr/>
        </p:nvGrpSpPr>
        <p:grpSpPr bwMode="auto">
          <a:xfrm>
            <a:off x="4881563" y="2549525"/>
            <a:ext cx="5373687" cy="4079875"/>
            <a:chOff x="3357750" y="1933900"/>
            <a:chExt cx="5373747" cy="4080950"/>
          </a:xfrm>
        </p:grpSpPr>
        <p:grpSp>
          <p:nvGrpSpPr>
            <p:cNvPr id="31" name="Group 29">
              <a:extLst>
                <a:ext uri="{FF2B5EF4-FFF2-40B4-BE49-F238E27FC236}">
                  <a16:creationId xmlns:a16="http://schemas.microsoft.com/office/drawing/2014/main" id="{20438177-64A4-4997-8510-29BF1098FF02}"/>
                </a:ext>
              </a:extLst>
            </p:cNvPr>
            <p:cNvGrpSpPr>
              <a:grpSpLocks/>
            </p:cNvGrpSpPr>
            <p:nvPr/>
          </p:nvGrpSpPr>
          <p:grpSpPr bwMode="auto">
            <a:xfrm>
              <a:off x="3429001" y="2304800"/>
              <a:ext cx="5302496" cy="3710050"/>
              <a:chOff x="3429001" y="1707765"/>
              <a:chExt cx="5302496" cy="3637919"/>
            </a:xfrm>
          </p:grpSpPr>
          <p:grpSp>
            <p:nvGrpSpPr>
              <p:cNvPr id="35" name="Group 18">
                <a:extLst>
                  <a:ext uri="{FF2B5EF4-FFF2-40B4-BE49-F238E27FC236}">
                    <a16:creationId xmlns:a16="http://schemas.microsoft.com/office/drawing/2014/main" id="{856D1E7A-2E5E-4A37-8D4C-493B746113C5}"/>
                  </a:ext>
                </a:extLst>
              </p:cNvPr>
              <p:cNvGrpSpPr>
                <a:grpSpLocks/>
              </p:cNvGrpSpPr>
              <p:nvPr/>
            </p:nvGrpSpPr>
            <p:grpSpPr bwMode="auto">
              <a:xfrm>
                <a:off x="3429001" y="2038976"/>
                <a:ext cx="5302496" cy="3181458"/>
                <a:chOff x="1952481" y="1676400"/>
                <a:chExt cx="6886720" cy="3181458"/>
              </a:xfrm>
            </p:grpSpPr>
            <p:cxnSp>
              <p:nvCxnSpPr>
                <p:cNvPr id="37" name="Straight Connector 36">
                  <a:extLst>
                    <a:ext uri="{FF2B5EF4-FFF2-40B4-BE49-F238E27FC236}">
                      <a16:creationId xmlns:a16="http://schemas.microsoft.com/office/drawing/2014/main" id="{7C36A8CC-B50D-4CCB-A5D3-0085C2DA0F86}"/>
                    </a:ext>
                  </a:extLst>
                </p:cNvPr>
                <p:cNvCxnSpPr/>
                <p:nvPr/>
              </p:nvCxnSpPr>
              <p:spPr>
                <a:xfrm>
                  <a:off x="1981589" y="1705527"/>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CBA72F-8BDD-497F-B4AE-E427F329952E}"/>
                    </a:ext>
                  </a:extLst>
                </p:cNvPr>
                <p:cNvCxnSpPr/>
                <p:nvPr/>
              </p:nvCxnSpPr>
              <p:spPr>
                <a:xfrm>
                  <a:off x="1969218" y="2016936"/>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F76BFC-B498-4B8B-9809-280C4E1A5660}"/>
                    </a:ext>
                  </a:extLst>
                </p:cNvPr>
                <p:cNvCxnSpPr/>
                <p:nvPr/>
              </p:nvCxnSpPr>
              <p:spPr>
                <a:xfrm>
                  <a:off x="1952724" y="2287862"/>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8E757A-F97E-407F-A0EE-2B95F659F0E5}"/>
                    </a:ext>
                  </a:extLst>
                </p:cNvPr>
                <p:cNvCxnSpPr/>
                <p:nvPr/>
              </p:nvCxnSpPr>
              <p:spPr>
                <a:xfrm>
                  <a:off x="1958910" y="2568131"/>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856273A-F559-45CC-A352-60B67AE23613}"/>
                    </a:ext>
                  </a:extLst>
                </p:cNvPr>
                <p:cNvCxnSpPr/>
                <p:nvPr/>
              </p:nvCxnSpPr>
              <p:spPr>
                <a:xfrm>
                  <a:off x="1960971" y="2876426"/>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AC5C386-8F49-4B81-8ABC-3848B1CE5242}"/>
                    </a:ext>
                  </a:extLst>
                </p:cNvPr>
                <p:cNvCxnSpPr/>
                <p:nvPr/>
              </p:nvCxnSpPr>
              <p:spPr>
                <a:xfrm>
                  <a:off x="1954786" y="3153580"/>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CB3FF26-892C-4BA8-A3EA-6F4E1C40DCD8}"/>
                    </a:ext>
                  </a:extLst>
                </p:cNvPr>
                <p:cNvCxnSpPr/>
                <p:nvPr/>
              </p:nvCxnSpPr>
              <p:spPr>
                <a:xfrm>
                  <a:off x="1958910" y="3429177"/>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5F0C51-16D7-4745-9781-585C66886A0C}"/>
                    </a:ext>
                  </a:extLst>
                </p:cNvPr>
                <p:cNvCxnSpPr/>
                <p:nvPr/>
              </p:nvCxnSpPr>
              <p:spPr>
                <a:xfrm>
                  <a:off x="1960971" y="3728129"/>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5DFC184-3DF9-400D-9842-52C285BFC7BD}"/>
                    </a:ext>
                  </a:extLst>
                </p:cNvPr>
                <p:cNvCxnSpPr/>
                <p:nvPr/>
              </p:nvCxnSpPr>
              <p:spPr>
                <a:xfrm>
                  <a:off x="1969218" y="4003727"/>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A1E4EB-C633-4FAD-A594-CE316EC11A8E}"/>
                    </a:ext>
                  </a:extLst>
                </p:cNvPr>
                <p:cNvCxnSpPr/>
                <p:nvPr/>
              </p:nvCxnSpPr>
              <p:spPr>
                <a:xfrm>
                  <a:off x="1971281" y="4263753"/>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B630F5-B6A9-4653-86D8-BEB45AE92EAB}"/>
                    </a:ext>
                  </a:extLst>
                </p:cNvPr>
                <p:cNvCxnSpPr/>
                <p:nvPr/>
              </p:nvCxnSpPr>
              <p:spPr>
                <a:xfrm>
                  <a:off x="1977466" y="4551807"/>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C2A778A-A810-4156-83A7-BF7099AAAB4D}"/>
                    </a:ext>
                  </a:extLst>
                </p:cNvPr>
                <p:cNvCxnSpPr/>
                <p:nvPr/>
              </p:nvCxnSpPr>
              <p:spPr>
                <a:xfrm>
                  <a:off x="1979528" y="4858545"/>
                  <a:ext cx="6857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8F9FBF46-99A6-4DCA-B6B5-7666BEBA88E3}"/>
                  </a:ext>
                </a:extLst>
              </p:cNvPr>
              <p:cNvSpPr txBox="1"/>
              <p:nvPr/>
            </p:nvSpPr>
            <p:spPr>
              <a:xfrm>
                <a:off x="3478402" y="1708425"/>
                <a:ext cx="393704" cy="3637259"/>
              </a:xfrm>
              <a:prstGeom prst="rect">
                <a:avLst/>
              </a:prstGeom>
              <a:noFill/>
            </p:spPr>
            <p:txBody>
              <a:bodyPr wrap="none">
                <a:spAutoFit/>
              </a:bodyPr>
              <a:lstStyle/>
              <a:p>
                <a:pPr algn="ctr">
                  <a:lnSpc>
                    <a:spcPct val="120000"/>
                  </a:lnSpc>
                  <a:defRPr/>
                </a:pPr>
                <a:r>
                  <a:rPr lang="en-US" sz="1600" dirty="0">
                    <a:latin typeface="+mn-lt"/>
                    <a:cs typeface="Arial" charset="0"/>
                  </a:rPr>
                  <a:t>1</a:t>
                </a:r>
              </a:p>
              <a:p>
                <a:pPr algn="ctr">
                  <a:lnSpc>
                    <a:spcPct val="120000"/>
                  </a:lnSpc>
                  <a:defRPr/>
                </a:pPr>
                <a:r>
                  <a:rPr lang="en-US" sz="1600" dirty="0">
                    <a:latin typeface="+mn-lt"/>
                    <a:cs typeface="Arial" charset="0"/>
                  </a:rPr>
                  <a:t>2</a:t>
                </a:r>
              </a:p>
              <a:p>
                <a:pPr algn="ctr">
                  <a:lnSpc>
                    <a:spcPct val="120000"/>
                  </a:lnSpc>
                  <a:defRPr/>
                </a:pPr>
                <a:r>
                  <a:rPr lang="en-US" sz="1600" dirty="0">
                    <a:latin typeface="+mn-lt"/>
                    <a:cs typeface="Arial" charset="0"/>
                  </a:rPr>
                  <a:t>3</a:t>
                </a:r>
              </a:p>
              <a:p>
                <a:pPr algn="ctr">
                  <a:lnSpc>
                    <a:spcPct val="120000"/>
                  </a:lnSpc>
                  <a:defRPr/>
                </a:pPr>
                <a:r>
                  <a:rPr lang="en-US" sz="1600" dirty="0">
                    <a:latin typeface="+mn-lt"/>
                    <a:cs typeface="Arial" charset="0"/>
                  </a:rPr>
                  <a:t>4</a:t>
                </a:r>
              </a:p>
              <a:p>
                <a:pPr algn="ctr">
                  <a:lnSpc>
                    <a:spcPct val="120000"/>
                  </a:lnSpc>
                  <a:defRPr/>
                </a:pPr>
                <a:r>
                  <a:rPr lang="en-US" sz="1600" dirty="0">
                    <a:latin typeface="+mn-lt"/>
                    <a:cs typeface="Arial" charset="0"/>
                  </a:rPr>
                  <a:t>5</a:t>
                </a:r>
              </a:p>
              <a:p>
                <a:pPr algn="ctr">
                  <a:lnSpc>
                    <a:spcPct val="120000"/>
                  </a:lnSpc>
                  <a:defRPr/>
                </a:pPr>
                <a:r>
                  <a:rPr lang="en-US" sz="1600" dirty="0">
                    <a:latin typeface="+mn-lt"/>
                    <a:cs typeface="Arial" charset="0"/>
                  </a:rPr>
                  <a:t>6</a:t>
                </a:r>
              </a:p>
              <a:p>
                <a:pPr algn="ctr">
                  <a:lnSpc>
                    <a:spcPct val="120000"/>
                  </a:lnSpc>
                  <a:defRPr/>
                </a:pPr>
                <a:r>
                  <a:rPr lang="en-US" sz="1600" dirty="0">
                    <a:latin typeface="+mn-lt"/>
                    <a:cs typeface="Arial" charset="0"/>
                  </a:rPr>
                  <a:t>7</a:t>
                </a:r>
              </a:p>
              <a:p>
                <a:pPr algn="ctr">
                  <a:lnSpc>
                    <a:spcPct val="120000"/>
                  </a:lnSpc>
                  <a:defRPr/>
                </a:pPr>
                <a:r>
                  <a:rPr lang="en-US" sz="1600" dirty="0">
                    <a:latin typeface="+mn-lt"/>
                    <a:cs typeface="Arial" charset="0"/>
                  </a:rPr>
                  <a:t>8</a:t>
                </a:r>
              </a:p>
              <a:p>
                <a:pPr algn="ctr">
                  <a:lnSpc>
                    <a:spcPct val="120000"/>
                  </a:lnSpc>
                  <a:defRPr/>
                </a:pPr>
                <a:r>
                  <a:rPr lang="en-US" sz="1600" dirty="0">
                    <a:latin typeface="+mn-lt"/>
                    <a:cs typeface="Arial" charset="0"/>
                  </a:rPr>
                  <a:t>9</a:t>
                </a:r>
              </a:p>
              <a:p>
                <a:pPr algn="ctr">
                  <a:lnSpc>
                    <a:spcPct val="120000"/>
                  </a:lnSpc>
                  <a:defRPr/>
                </a:pPr>
                <a:r>
                  <a:rPr lang="en-US" sz="1600" dirty="0">
                    <a:latin typeface="+mn-lt"/>
                    <a:cs typeface="Arial" charset="0"/>
                  </a:rPr>
                  <a:t>10</a:t>
                </a:r>
              </a:p>
              <a:p>
                <a:pPr algn="ctr">
                  <a:lnSpc>
                    <a:spcPct val="120000"/>
                  </a:lnSpc>
                  <a:defRPr/>
                </a:pPr>
                <a:r>
                  <a:rPr lang="en-US" sz="1600" dirty="0">
                    <a:latin typeface="+mn-lt"/>
                    <a:cs typeface="Arial" charset="0"/>
                  </a:rPr>
                  <a:t>11</a:t>
                </a:r>
              </a:p>
              <a:p>
                <a:pPr algn="ctr">
                  <a:lnSpc>
                    <a:spcPct val="120000"/>
                  </a:lnSpc>
                  <a:defRPr/>
                </a:pPr>
                <a:r>
                  <a:rPr lang="en-US" sz="1600" dirty="0">
                    <a:latin typeface="+mn-lt"/>
                    <a:cs typeface="Arial" charset="0"/>
                  </a:rPr>
                  <a:t>12</a:t>
                </a:r>
              </a:p>
            </p:txBody>
          </p:sp>
        </p:grpSp>
        <p:sp>
          <p:nvSpPr>
            <p:cNvPr id="32" name="TextBox 31">
              <a:extLst>
                <a:ext uri="{FF2B5EF4-FFF2-40B4-BE49-F238E27FC236}">
                  <a16:creationId xmlns:a16="http://schemas.microsoft.com/office/drawing/2014/main" id="{49624FBA-D510-4501-A3F5-7AC111CC86B3}"/>
                </a:ext>
              </a:extLst>
            </p:cNvPr>
            <p:cNvSpPr txBox="1"/>
            <p:nvPr/>
          </p:nvSpPr>
          <p:spPr>
            <a:xfrm>
              <a:off x="3357750" y="1933900"/>
              <a:ext cx="619132" cy="308056"/>
            </a:xfrm>
            <a:prstGeom prst="rect">
              <a:avLst/>
            </a:prstGeom>
            <a:noFill/>
          </p:spPr>
          <p:txBody>
            <a:bodyPr wrap="none">
              <a:spAutoFit/>
            </a:bodyPr>
            <a:lstStyle/>
            <a:p>
              <a:pPr>
                <a:defRPr/>
              </a:pPr>
              <a:r>
                <a:rPr lang="en-US" sz="1400" dirty="0">
                  <a:latin typeface="+mn-lt"/>
                  <a:cs typeface="Arial" charset="0"/>
                </a:rPr>
                <a:t>Name</a:t>
              </a:r>
            </a:p>
          </p:txBody>
        </p:sp>
        <p:cxnSp>
          <p:nvCxnSpPr>
            <p:cNvPr id="33" name="Straight Connector 32">
              <a:extLst>
                <a:ext uri="{FF2B5EF4-FFF2-40B4-BE49-F238E27FC236}">
                  <a16:creationId xmlns:a16="http://schemas.microsoft.com/office/drawing/2014/main" id="{A484C269-C0E5-4D13-98EB-522F8BB600A8}"/>
                </a:ext>
              </a:extLst>
            </p:cNvPr>
            <p:cNvCxnSpPr/>
            <p:nvPr/>
          </p:nvCxnSpPr>
          <p:spPr>
            <a:xfrm>
              <a:off x="3967357" y="2200670"/>
              <a:ext cx="19812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F19C2D-769D-4431-BB10-D003D9C0C770}"/>
                </a:ext>
              </a:extLst>
            </p:cNvPr>
            <p:cNvCxnSpPr/>
            <p:nvPr/>
          </p:nvCxnSpPr>
          <p:spPr>
            <a:xfrm rot="5400000">
              <a:off x="2176195" y="4131579"/>
              <a:ext cx="35061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455B1ED2-6F1A-457B-8F17-D0233E78220A}"/>
              </a:ext>
            </a:extLst>
          </p:cNvPr>
          <p:cNvSpPr/>
          <p:nvPr/>
        </p:nvSpPr>
        <p:spPr>
          <a:xfrm>
            <a:off x="2057400" y="2632075"/>
            <a:ext cx="2667000" cy="388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6425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24" name="Rectangle 46">
            <a:extLst>
              <a:ext uri="{FF2B5EF4-FFF2-40B4-BE49-F238E27FC236}">
                <a16:creationId xmlns:a16="http://schemas.microsoft.com/office/drawing/2014/main" id="{CF2B936E-2546-457C-8CD4-AC9C9D18024F}"/>
              </a:ext>
            </a:extLst>
          </p:cNvPr>
          <p:cNvSpPr>
            <a:spLocks noChangeArrowheads="1"/>
          </p:cNvSpPr>
          <p:nvPr/>
        </p:nvSpPr>
        <p:spPr bwMode="auto">
          <a:xfrm>
            <a:off x="0" y="2767280"/>
            <a:ext cx="121773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8000" dirty="0">
                <a:solidFill>
                  <a:srgbClr val="00FF00"/>
                </a:solidFill>
                <a:latin typeface="+mn-lt"/>
              </a:rPr>
              <a:t>Questions?</a:t>
            </a:r>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13</a:t>
            </a:fld>
            <a:endParaRPr lang="en-US" dirty="0"/>
          </a:p>
        </p:txBody>
      </p:sp>
    </p:spTree>
    <p:extLst>
      <p:ext uri="{BB962C8B-B14F-4D97-AF65-F5344CB8AC3E}">
        <p14:creationId xmlns:p14="http://schemas.microsoft.com/office/powerpoint/2010/main" val="409053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2</a:t>
            </a:fld>
            <a:endParaRPr lang="en-US" dirty="0"/>
          </a:p>
        </p:txBody>
      </p:sp>
      <p:sp>
        <p:nvSpPr>
          <p:cNvPr id="5" name="Text Box 2">
            <a:extLst>
              <a:ext uri="{FF2B5EF4-FFF2-40B4-BE49-F238E27FC236}">
                <a16:creationId xmlns:a16="http://schemas.microsoft.com/office/drawing/2014/main" id="{816E33A8-C589-4F79-81E1-F8FBA67CADD7}"/>
              </a:ext>
            </a:extLst>
          </p:cNvPr>
          <p:cNvSpPr txBox="1">
            <a:spLocks noChangeArrowheads="1"/>
          </p:cNvSpPr>
          <p:nvPr/>
        </p:nvSpPr>
        <p:spPr bwMode="auto">
          <a:xfrm>
            <a:off x="1295400" y="1301739"/>
            <a:ext cx="46712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FF00"/>
                </a:solidFill>
                <a:latin typeface="Calibri" panose="020F0502020204030204" pitchFamily="34" charset="0"/>
                <a:cs typeface="Calibri" panose="020F0502020204030204" pitchFamily="34" charset="0"/>
              </a:rPr>
              <a:t>1. </a:t>
            </a:r>
            <a:r>
              <a:rPr lang="en-US" altLang="en-US" sz="4000" b="1" i="1" dirty="0" err="1">
                <a:solidFill>
                  <a:srgbClr val="00FF00"/>
                </a:solidFill>
                <a:latin typeface="Calibri" panose="020F0502020204030204" pitchFamily="34" charset="0"/>
                <a:cs typeface="Calibri" panose="020F0502020204030204" pitchFamily="34" charset="0"/>
              </a:rPr>
              <a:t>Creatio</a:t>
            </a:r>
            <a:r>
              <a:rPr lang="en-US" altLang="en-US" sz="4000" b="1" i="1" dirty="0">
                <a:solidFill>
                  <a:srgbClr val="00FF00"/>
                </a:solidFill>
                <a:latin typeface="Calibri" panose="020F0502020204030204" pitchFamily="34" charset="0"/>
                <a:cs typeface="Calibri" panose="020F0502020204030204" pitchFamily="34" charset="0"/>
              </a:rPr>
              <a:t> ex Materia</a:t>
            </a:r>
          </a:p>
        </p:txBody>
      </p:sp>
      <p:sp>
        <p:nvSpPr>
          <p:cNvPr id="6" name="Text Box 3">
            <a:extLst>
              <a:ext uri="{FF2B5EF4-FFF2-40B4-BE49-F238E27FC236}">
                <a16:creationId xmlns:a16="http://schemas.microsoft.com/office/drawing/2014/main" id="{ECE1D27D-4271-4F00-AC48-8E518F79C224}"/>
              </a:ext>
            </a:extLst>
          </p:cNvPr>
          <p:cNvSpPr txBox="1">
            <a:spLocks noChangeArrowheads="1"/>
          </p:cNvSpPr>
          <p:nvPr/>
        </p:nvSpPr>
        <p:spPr bwMode="auto">
          <a:xfrm>
            <a:off x="1295400" y="2101700"/>
            <a:ext cx="52545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FF00"/>
                </a:solidFill>
                <a:latin typeface="Calibri" panose="020F0502020204030204" pitchFamily="34" charset="0"/>
                <a:cs typeface="Calibri" panose="020F0502020204030204" pitchFamily="34" charset="0"/>
              </a:rPr>
              <a:t>2. Matter Indestructible</a:t>
            </a:r>
          </a:p>
        </p:txBody>
      </p:sp>
      <p:sp>
        <p:nvSpPr>
          <p:cNvPr id="7" name="Text Box 4">
            <a:extLst>
              <a:ext uri="{FF2B5EF4-FFF2-40B4-BE49-F238E27FC236}">
                <a16:creationId xmlns:a16="http://schemas.microsoft.com/office/drawing/2014/main" id="{E794A01B-90A2-44FE-9A0B-35241FF9E73B}"/>
              </a:ext>
            </a:extLst>
          </p:cNvPr>
          <p:cNvSpPr txBox="1">
            <a:spLocks noChangeArrowheads="1"/>
          </p:cNvSpPr>
          <p:nvPr/>
        </p:nvSpPr>
        <p:spPr bwMode="auto">
          <a:xfrm>
            <a:off x="1295400" y="2901312"/>
            <a:ext cx="72114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FF00"/>
                </a:solidFill>
                <a:latin typeface="Calibri" panose="020F0502020204030204" pitchFamily="34" charset="0"/>
                <a:cs typeface="Calibri" panose="020F0502020204030204" pitchFamily="34" charset="0"/>
              </a:rPr>
              <a:t>3. Unchangeable Eternal Laws</a:t>
            </a:r>
          </a:p>
        </p:txBody>
      </p:sp>
      <p:sp>
        <p:nvSpPr>
          <p:cNvPr id="8" name="Text Box 5">
            <a:extLst>
              <a:ext uri="{FF2B5EF4-FFF2-40B4-BE49-F238E27FC236}">
                <a16:creationId xmlns:a16="http://schemas.microsoft.com/office/drawing/2014/main" id="{07F15ECC-0F12-41DB-8171-BD78C4FC9652}"/>
              </a:ext>
            </a:extLst>
          </p:cNvPr>
          <p:cNvSpPr txBox="1">
            <a:spLocks noChangeArrowheads="1"/>
          </p:cNvSpPr>
          <p:nvPr/>
        </p:nvSpPr>
        <p:spPr bwMode="auto">
          <a:xfrm>
            <a:off x="1295400" y="3701900"/>
            <a:ext cx="38788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FF00"/>
                </a:solidFill>
                <a:latin typeface="Calibri" panose="020F0502020204030204" pitchFamily="34" charset="0"/>
                <a:cs typeface="Calibri" panose="020F0502020204030204" pitchFamily="34" charset="0"/>
              </a:rPr>
              <a:t>4. Law of Identity</a:t>
            </a:r>
          </a:p>
        </p:txBody>
      </p:sp>
      <p:sp>
        <p:nvSpPr>
          <p:cNvPr id="9" name="Text Box 6">
            <a:extLst>
              <a:ext uri="{FF2B5EF4-FFF2-40B4-BE49-F238E27FC236}">
                <a16:creationId xmlns:a16="http://schemas.microsoft.com/office/drawing/2014/main" id="{ABB668B7-AA7F-4B6D-BB94-FFEAD863036A}"/>
              </a:ext>
            </a:extLst>
          </p:cNvPr>
          <p:cNvSpPr txBox="1">
            <a:spLocks noChangeArrowheads="1"/>
          </p:cNvSpPr>
          <p:nvPr/>
        </p:nvSpPr>
        <p:spPr bwMode="auto">
          <a:xfrm>
            <a:off x="1295400" y="4466786"/>
            <a:ext cx="41448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FF00"/>
                </a:solidFill>
                <a:latin typeface="Calibri" panose="020F0502020204030204" pitchFamily="34" charset="0"/>
                <a:cs typeface="Calibri" panose="020F0502020204030204" pitchFamily="34" charset="0"/>
              </a:rPr>
              <a:t>5. Law of Causality</a:t>
            </a:r>
          </a:p>
        </p:txBody>
      </p:sp>
      <p:sp>
        <p:nvSpPr>
          <p:cNvPr id="11" name="Text Box 7">
            <a:extLst>
              <a:ext uri="{FF2B5EF4-FFF2-40B4-BE49-F238E27FC236}">
                <a16:creationId xmlns:a16="http://schemas.microsoft.com/office/drawing/2014/main" id="{715CF9BD-2A33-41B4-B606-8D3E956B2BA6}"/>
              </a:ext>
            </a:extLst>
          </p:cNvPr>
          <p:cNvSpPr txBox="1">
            <a:spLocks noChangeArrowheads="1"/>
          </p:cNvSpPr>
          <p:nvPr/>
        </p:nvSpPr>
        <p:spPr bwMode="auto">
          <a:xfrm>
            <a:off x="1295400" y="5235714"/>
            <a:ext cx="40295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FF00"/>
                </a:solidFill>
                <a:latin typeface="Calibri" panose="020F0502020204030204" pitchFamily="34" charset="0"/>
                <a:cs typeface="Calibri" panose="020F0502020204030204" pitchFamily="34" charset="0"/>
              </a:rPr>
              <a:t>6. Lawful Miracles</a:t>
            </a:r>
          </a:p>
        </p:txBody>
      </p:sp>
      <p:sp>
        <p:nvSpPr>
          <p:cNvPr id="12" name="Text Box 8">
            <a:extLst>
              <a:ext uri="{FF2B5EF4-FFF2-40B4-BE49-F238E27FC236}">
                <a16:creationId xmlns:a16="http://schemas.microsoft.com/office/drawing/2014/main" id="{7B654BF5-0539-40DB-81A7-26A8803706E6}"/>
              </a:ext>
            </a:extLst>
          </p:cNvPr>
          <p:cNvSpPr txBox="1">
            <a:spLocks noChangeArrowheads="1"/>
          </p:cNvSpPr>
          <p:nvPr/>
        </p:nvSpPr>
        <p:spPr bwMode="auto">
          <a:xfrm>
            <a:off x="0" y="0"/>
            <a:ext cx="1219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FF00"/>
                </a:solidFill>
                <a:latin typeface="Calibri" panose="020F0502020204030204" pitchFamily="34" charset="0"/>
                <a:cs typeface="Calibri" panose="020F0502020204030204" pitchFamily="34" charset="0"/>
              </a:rPr>
              <a:t>THE ABSOLUTISM OF REALITY</a:t>
            </a:r>
          </a:p>
        </p:txBody>
      </p:sp>
    </p:spTree>
    <p:extLst>
      <p:ext uri="{BB962C8B-B14F-4D97-AF65-F5344CB8AC3E}">
        <p14:creationId xmlns:p14="http://schemas.microsoft.com/office/powerpoint/2010/main" val="383953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3</a:t>
            </a:fld>
            <a:endParaRPr lang="en-US" dirty="0"/>
          </a:p>
        </p:txBody>
      </p:sp>
      <p:sp>
        <p:nvSpPr>
          <p:cNvPr id="5" name="Text Box 8">
            <a:extLst>
              <a:ext uri="{FF2B5EF4-FFF2-40B4-BE49-F238E27FC236}">
                <a16:creationId xmlns:a16="http://schemas.microsoft.com/office/drawing/2014/main" id="{3B03BEB5-E40A-4AE0-AAB5-78F7FCFD938A}"/>
              </a:ext>
            </a:extLst>
          </p:cNvPr>
          <p:cNvSpPr txBox="1">
            <a:spLocks noChangeArrowheads="1"/>
          </p:cNvSpPr>
          <p:nvPr/>
        </p:nvSpPr>
        <p:spPr bwMode="auto">
          <a:xfrm>
            <a:off x="0" y="6088559"/>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err="1">
                <a:solidFill>
                  <a:srgbClr val="FF0000"/>
                </a:solidFill>
                <a:latin typeface="+mn-lt"/>
              </a:rPr>
              <a:t>Creatio</a:t>
            </a:r>
            <a:r>
              <a:rPr lang="en-US" altLang="en-US" sz="4400" b="1" i="1" dirty="0">
                <a:solidFill>
                  <a:srgbClr val="FF0000"/>
                </a:solidFill>
                <a:latin typeface="+mn-lt"/>
              </a:rPr>
              <a:t> ex Nihilo - False</a:t>
            </a:r>
          </a:p>
        </p:txBody>
      </p:sp>
      <p:sp>
        <p:nvSpPr>
          <p:cNvPr id="6" name="Text Box 2">
            <a:extLst>
              <a:ext uri="{FF2B5EF4-FFF2-40B4-BE49-F238E27FC236}">
                <a16:creationId xmlns:a16="http://schemas.microsoft.com/office/drawing/2014/main" id="{069D951A-F7A5-4EAA-B5D2-EC229BD0C7DB}"/>
              </a:ext>
            </a:extLst>
          </p:cNvPr>
          <p:cNvSpPr txBox="1">
            <a:spLocks noChangeArrowheads="1"/>
          </p:cNvSpPr>
          <p:nvPr/>
        </p:nvSpPr>
        <p:spPr bwMode="auto">
          <a:xfrm>
            <a:off x="255588" y="911191"/>
            <a:ext cx="117840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FF00"/>
                </a:solidFill>
                <a:latin typeface="+mn-lt"/>
              </a:rPr>
              <a:t>Ayn Rand (Objectivism): </a:t>
            </a:r>
            <a:r>
              <a:rPr lang="en-US" altLang="en-US" sz="2000" dirty="0">
                <a:solidFill>
                  <a:schemeClr val="bg1"/>
                </a:solidFill>
                <a:latin typeface="+mn-lt"/>
              </a:rPr>
              <a:t>“Creation” does not (and metaphysically cannot) mean the power to bring something into existence out of nothing. “Creation” means the power to bring into existence an </a:t>
            </a:r>
            <a:r>
              <a:rPr lang="en-US" altLang="en-US" sz="2000" dirty="0">
                <a:solidFill>
                  <a:srgbClr val="00FF00"/>
                </a:solidFill>
                <a:latin typeface="+mn-lt"/>
              </a:rPr>
              <a:t>arrangement</a:t>
            </a:r>
            <a:r>
              <a:rPr lang="en-US" altLang="en-US" sz="2000" dirty="0">
                <a:solidFill>
                  <a:schemeClr val="bg1"/>
                </a:solidFill>
                <a:latin typeface="+mn-lt"/>
              </a:rPr>
              <a:t> (or combination or integration) of natural elements that had not existed before. </a:t>
            </a:r>
            <a:r>
              <a:rPr lang="en-US" altLang="en-US" sz="1400" dirty="0">
                <a:solidFill>
                  <a:schemeClr val="bg1"/>
                </a:solidFill>
                <a:latin typeface="+mn-lt"/>
              </a:rPr>
              <a:t>(Philosophy Who Needs It, 31)</a:t>
            </a:r>
          </a:p>
        </p:txBody>
      </p:sp>
      <p:sp>
        <p:nvSpPr>
          <p:cNvPr id="7" name="Text Box 2">
            <a:extLst>
              <a:ext uri="{FF2B5EF4-FFF2-40B4-BE49-F238E27FC236}">
                <a16:creationId xmlns:a16="http://schemas.microsoft.com/office/drawing/2014/main" id="{2133B5A0-63E4-4899-90D4-1B236A26E2BC}"/>
              </a:ext>
            </a:extLst>
          </p:cNvPr>
          <p:cNvSpPr txBox="1">
            <a:spLocks noChangeArrowheads="1"/>
          </p:cNvSpPr>
          <p:nvPr/>
        </p:nvSpPr>
        <p:spPr bwMode="auto">
          <a:xfrm>
            <a:off x="255588" y="3541455"/>
            <a:ext cx="1178401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00FF00"/>
                </a:solidFill>
                <a:latin typeface="+mn-lt"/>
              </a:rPr>
              <a:t>Joseph Smith: </a:t>
            </a:r>
            <a:r>
              <a:rPr lang="en-US" altLang="en-US" sz="2000" b="1" dirty="0">
                <a:solidFill>
                  <a:schemeClr val="bg1"/>
                </a:solidFill>
                <a:latin typeface="+mn-lt"/>
              </a:rPr>
              <a:t>“</a:t>
            </a:r>
            <a:r>
              <a:rPr lang="en-US" altLang="en-US" sz="2000" dirty="0">
                <a:solidFill>
                  <a:schemeClr val="bg1"/>
                </a:solidFill>
                <a:latin typeface="+mn-lt"/>
              </a:rPr>
              <a:t>You ask the learned doctors why they say the world was made </a:t>
            </a:r>
            <a:r>
              <a:rPr lang="en-US" altLang="en-US" sz="2000" dirty="0">
                <a:solidFill>
                  <a:srgbClr val="FF0000"/>
                </a:solidFill>
                <a:latin typeface="+mn-lt"/>
              </a:rPr>
              <a:t>out of nothing</a:t>
            </a:r>
            <a:r>
              <a:rPr lang="en-US" altLang="en-US" sz="2000" dirty="0">
                <a:solidFill>
                  <a:schemeClr val="bg1"/>
                </a:solidFill>
                <a:latin typeface="+mn-lt"/>
              </a:rPr>
              <a:t>; and they will answer, "Don't the Bible say he </a:t>
            </a:r>
            <a:r>
              <a:rPr lang="en-US" altLang="en-US" sz="2000" i="1" dirty="0">
                <a:solidFill>
                  <a:schemeClr val="bg1"/>
                </a:solidFill>
                <a:latin typeface="+mn-lt"/>
              </a:rPr>
              <a:t>created</a:t>
            </a:r>
            <a:r>
              <a:rPr lang="en-US" altLang="en-US" sz="2000" dirty="0">
                <a:solidFill>
                  <a:schemeClr val="bg1"/>
                </a:solidFill>
                <a:latin typeface="+mn-lt"/>
              </a:rPr>
              <a:t> the world?" And they infer, from the word </a:t>
            </a:r>
            <a:r>
              <a:rPr lang="en-US" altLang="en-US" sz="2000" i="1" dirty="0">
                <a:solidFill>
                  <a:schemeClr val="bg1"/>
                </a:solidFill>
                <a:latin typeface="+mn-lt"/>
              </a:rPr>
              <a:t>create</a:t>
            </a:r>
            <a:r>
              <a:rPr lang="en-US" altLang="en-US" sz="2000" dirty="0">
                <a:solidFill>
                  <a:schemeClr val="bg1"/>
                </a:solidFill>
                <a:latin typeface="+mn-lt"/>
              </a:rPr>
              <a:t>, that it must have been </a:t>
            </a:r>
            <a:r>
              <a:rPr lang="en-US" altLang="en-US" sz="2000" dirty="0">
                <a:solidFill>
                  <a:srgbClr val="FF0000"/>
                </a:solidFill>
                <a:latin typeface="+mn-lt"/>
              </a:rPr>
              <a:t>made out of nothing</a:t>
            </a:r>
            <a:r>
              <a:rPr lang="en-US" altLang="en-US" sz="2000" dirty="0">
                <a:solidFill>
                  <a:schemeClr val="bg1"/>
                </a:solidFill>
                <a:latin typeface="+mn-lt"/>
              </a:rPr>
              <a:t>. Now, the word </a:t>
            </a:r>
            <a:r>
              <a:rPr lang="en-US" altLang="en-US" sz="2000" i="1" dirty="0">
                <a:solidFill>
                  <a:schemeClr val="bg1"/>
                </a:solidFill>
                <a:latin typeface="+mn-lt"/>
              </a:rPr>
              <a:t>create</a:t>
            </a:r>
            <a:r>
              <a:rPr lang="en-US" altLang="en-US" sz="2000" dirty="0">
                <a:solidFill>
                  <a:schemeClr val="bg1"/>
                </a:solidFill>
                <a:latin typeface="+mn-lt"/>
              </a:rPr>
              <a:t> came from the word </a:t>
            </a:r>
            <a:r>
              <a:rPr lang="en-US" altLang="en-US" sz="2000" i="1" dirty="0" err="1">
                <a:solidFill>
                  <a:schemeClr val="bg1"/>
                </a:solidFill>
                <a:latin typeface="+mn-lt"/>
              </a:rPr>
              <a:t>baurau</a:t>
            </a:r>
            <a:r>
              <a:rPr lang="en-US" altLang="en-US" sz="2000" dirty="0">
                <a:solidFill>
                  <a:schemeClr val="bg1"/>
                </a:solidFill>
                <a:latin typeface="+mn-lt"/>
              </a:rPr>
              <a:t>, which does not mean to </a:t>
            </a:r>
            <a:r>
              <a:rPr lang="en-US" altLang="en-US" sz="2000" i="1" dirty="0">
                <a:solidFill>
                  <a:schemeClr val="bg1"/>
                </a:solidFill>
                <a:latin typeface="+mn-lt"/>
              </a:rPr>
              <a:t>create out of nothing</a:t>
            </a:r>
            <a:r>
              <a:rPr lang="en-US" altLang="en-US" sz="2000" dirty="0">
                <a:solidFill>
                  <a:schemeClr val="bg1"/>
                </a:solidFill>
                <a:latin typeface="+mn-lt"/>
              </a:rPr>
              <a:t>; </a:t>
            </a:r>
            <a:r>
              <a:rPr lang="en-US" altLang="en-US" sz="2000" dirty="0">
                <a:solidFill>
                  <a:srgbClr val="00FF00"/>
                </a:solidFill>
                <a:latin typeface="+mn-lt"/>
              </a:rPr>
              <a:t>it means to </a:t>
            </a:r>
            <a:r>
              <a:rPr lang="en-US" altLang="en-US" sz="2000" i="1" dirty="0">
                <a:solidFill>
                  <a:srgbClr val="00FF00"/>
                </a:solidFill>
                <a:latin typeface="+mn-lt"/>
              </a:rPr>
              <a:t>organize</a:t>
            </a:r>
            <a:r>
              <a:rPr lang="en-US" altLang="en-US" sz="2000" dirty="0">
                <a:solidFill>
                  <a:schemeClr val="bg1"/>
                </a:solidFill>
                <a:latin typeface="+mn-lt"/>
              </a:rPr>
              <a:t>—the same as a man would organize materials and build a ship. Hence we infer that God had materials to organize the world out of chaos—chaotic matter, which is element, and in which dwells all the glory. </a:t>
            </a:r>
            <a:r>
              <a:rPr lang="en-US" altLang="en-US" sz="2000" dirty="0">
                <a:solidFill>
                  <a:srgbClr val="00FF00"/>
                </a:solidFill>
                <a:latin typeface="+mn-lt"/>
              </a:rPr>
              <a:t>Element had an existence from the time He had.</a:t>
            </a:r>
            <a:r>
              <a:rPr lang="en-US" altLang="en-US" sz="2000" dirty="0">
                <a:solidFill>
                  <a:schemeClr val="bg1"/>
                </a:solidFill>
                <a:latin typeface="+mn-lt"/>
              </a:rPr>
              <a:t> The pure principles of element are principles which can never be destroyed: </a:t>
            </a:r>
            <a:r>
              <a:rPr lang="en-US" altLang="en-US" sz="2000" dirty="0">
                <a:solidFill>
                  <a:srgbClr val="00FF00"/>
                </a:solidFill>
                <a:latin typeface="+mn-lt"/>
              </a:rPr>
              <a:t>they may be organized and re-organized</a:t>
            </a:r>
            <a:r>
              <a:rPr lang="en-US" altLang="en-US" sz="2000" dirty="0">
                <a:solidFill>
                  <a:schemeClr val="bg1"/>
                </a:solidFill>
                <a:latin typeface="+mn-lt"/>
              </a:rPr>
              <a:t>, but not destroyed. </a:t>
            </a:r>
            <a:r>
              <a:rPr lang="en-US" altLang="en-US" sz="2000" dirty="0">
                <a:solidFill>
                  <a:srgbClr val="00FF00"/>
                </a:solidFill>
                <a:latin typeface="+mn-lt"/>
              </a:rPr>
              <a:t>They had no beginning, and can have no end</a:t>
            </a:r>
            <a:r>
              <a:rPr lang="en-US" altLang="en-US" sz="2000" dirty="0">
                <a:solidFill>
                  <a:schemeClr val="bg1"/>
                </a:solidFill>
                <a:latin typeface="+mn-lt"/>
              </a:rPr>
              <a:t>.” </a:t>
            </a:r>
            <a:r>
              <a:rPr lang="en-US" altLang="en-US" sz="1400" dirty="0">
                <a:solidFill>
                  <a:schemeClr val="bg1"/>
                </a:solidFill>
                <a:latin typeface="+mn-lt"/>
              </a:rPr>
              <a:t>(Journal of Discourses 6:6)</a:t>
            </a:r>
            <a:r>
              <a:rPr lang="en-US" altLang="en-US" sz="1400" dirty="0">
                <a:latin typeface="+mn-lt"/>
              </a:rPr>
              <a:t> </a:t>
            </a:r>
          </a:p>
        </p:txBody>
      </p:sp>
      <p:sp>
        <p:nvSpPr>
          <p:cNvPr id="8" name="Text Box 8">
            <a:extLst>
              <a:ext uri="{FF2B5EF4-FFF2-40B4-BE49-F238E27FC236}">
                <a16:creationId xmlns:a16="http://schemas.microsoft.com/office/drawing/2014/main" id="{4CDC5291-987E-4702-86DC-FD1361BBACAA}"/>
              </a:ext>
            </a:extLst>
          </p:cNvPr>
          <p:cNvSpPr txBox="1">
            <a:spLocks noChangeArrowheads="1"/>
          </p:cNvSpPr>
          <p:nvPr/>
        </p:nvSpPr>
        <p:spPr bwMode="auto">
          <a:xfrm>
            <a:off x="0" y="0"/>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err="1">
                <a:solidFill>
                  <a:srgbClr val="00FF00"/>
                </a:solidFill>
                <a:latin typeface="+mn-lt"/>
              </a:rPr>
              <a:t>Creatio</a:t>
            </a:r>
            <a:r>
              <a:rPr lang="en-US" altLang="en-US" sz="4400" b="1" i="1" dirty="0">
                <a:solidFill>
                  <a:srgbClr val="00FF00"/>
                </a:solidFill>
                <a:latin typeface="+mn-lt"/>
              </a:rPr>
              <a:t> ex Materia - True</a:t>
            </a:r>
          </a:p>
        </p:txBody>
      </p:sp>
      <p:sp>
        <p:nvSpPr>
          <p:cNvPr id="9" name="Rectangle 8">
            <a:extLst>
              <a:ext uri="{FF2B5EF4-FFF2-40B4-BE49-F238E27FC236}">
                <a16:creationId xmlns:a16="http://schemas.microsoft.com/office/drawing/2014/main" id="{76BD6564-0FAB-45F0-9A01-77411BAF7780}"/>
              </a:ext>
            </a:extLst>
          </p:cNvPr>
          <p:cNvSpPr/>
          <p:nvPr/>
        </p:nvSpPr>
        <p:spPr>
          <a:xfrm>
            <a:off x="255588" y="2260937"/>
            <a:ext cx="11784012" cy="1015663"/>
          </a:xfrm>
          <a:prstGeom prst="rect">
            <a:avLst/>
          </a:prstGeom>
        </p:spPr>
        <p:txBody>
          <a:bodyPr wrap="square">
            <a:spAutoFit/>
          </a:bodyPr>
          <a:lstStyle/>
          <a:p>
            <a:pPr marL="0" marR="0">
              <a:spcBef>
                <a:spcPts val="0"/>
              </a:spcBef>
              <a:spcAft>
                <a:spcPts val="0"/>
              </a:spcAft>
            </a:pPr>
            <a:r>
              <a:rPr lang="en-US" sz="2000" b="1" dirty="0">
                <a:solidFill>
                  <a:srgbClr val="00FF00"/>
                </a:solidFill>
                <a:latin typeface="Calibri" panose="020F0502020204030204" pitchFamily="34" charset="0"/>
              </a:rPr>
              <a:t>Abraham 3:24 </a:t>
            </a:r>
            <a:r>
              <a:rPr lang="en-US" sz="2000" dirty="0">
                <a:solidFill>
                  <a:schemeClr val="bg1"/>
                </a:solidFill>
                <a:latin typeface="Calibri" panose="020F0502020204030204" pitchFamily="34" charset="0"/>
              </a:rPr>
              <a:t>“And there stood one among them that was like unto God, and he said unto those who were with him: We will go down, for there is space there, and we will </a:t>
            </a:r>
            <a:r>
              <a:rPr lang="en-US" sz="2000" dirty="0">
                <a:solidFill>
                  <a:srgbClr val="00FF00"/>
                </a:solidFill>
                <a:latin typeface="Calibri" panose="020F0502020204030204" pitchFamily="34" charset="0"/>
              </a:rPr>
              <a:t>take of these materials</a:t>
            </a:r>
            <a:r>
              <a:rPr lang="en-US" sz="2000" dirty="0">
                <a:solidFill>
                  <a:schemeClr val="bg1"/>
                </a:solidFill>
                <a:latin typeface="Calibri" panose="020F0502020204030204" pitchFamily="34" charset="0"/>
              </a:rPr>
              <a:t>, and we will make an earth whereon these may dwell;”</a:t>
            </a:r>
            <a:endParaRPr lang="en-US" sz="2000"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0080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4</a:t>
            </a:fld>
            <a:endParaRPr lang="en-US" dirty="0"/>
          </a:p>
        </p:txBody>
      </p:sp>
      <p:sp>
        <p:nvSpPr>
          <p:cNvPr id="5" name="Text Box 8">
            <a:extLst>
              <a:ext uri="{FF2B5EF4-FFF2-40B4-BE49-F238E27FC236}">
                <a16:creationId xmlns:a16="http://schemas.microsoft.com/office/drawing/2014/main" id="{43A8BC51-9CEB-4600-BDBE-23EC6D058A85}"/>
              </a:ext>
            </a:extLst>
          </p:cNvPr>
          <p:cNvSpPr txBox="1">
            <a:spLocks noChangeArrowheads="1"/>
          </p:cNvSpPr>
          <p:nvPr/>
        </p:nvSpPr>
        <p:spPr bwMode="auto">
          <a:xfrm>
            <a:off x="0" y="6088559"/>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a:solidFill>
                  <a:srgbClr val="FF0000"/>
                </a:solidFill>
                <a:latin typeface="+mn-lt"/>
              </a:rPr>
              <a:t>Matter Destructible - False</a:t>
            </a:r>
          </a:p>
        </p:txBody>
      </p:sp>
      <p:sp>
        <p:nvSpPr>
          <p:cNvPr id="6" name="Text Box 2">
            <a:extLst>
              <a:ext uri="{FF2B5EF4-FFF2-40B4-BE49-F238E27FC236}">
                <a16:creationId xmlns:a16="http://schemas.microsoft.com/office/drawing/2014/main" id="{0084E9A1-5123-4CFB-B17C-8DC93E6A0291}"/>
              </a:ext>
            </a:extLst>
          </p:cNvPr>
          <p:cNvSpPr txBox="1">
            <a:spLocks noChangeArrowheads="1"/>
          </p:cNvSpPr>
          <p:nvPr/>
        </p:nvSpPr>
        <p:spPr bwMode="auto">
          <a:xfrm>
            <a:off x="255588" y="1050340"/>
            <a:ext cx="11784012"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r>
              <a:rPr lang="en-US" altLang="en-US" sz="2200" b="1" dirty="0">
                <a:solidFill>
                  <a:srgbClr val="FFFF00"/>
                </a:solidFill>
                <a:latin typeface="+mn-lt"/>
              </a:rPr>
              <a:t>Ayn Rand (Objectivism): </a:t>
            </a:r>
            <a:r>
              <a:rPr lang="en-US" altLang="en-US" sz="2200" dirty="0">
                <a:solidFill>
                  <a:schemeClr val="bg1"/>
                </a:solidFill>
                <a:latin typeface="+mn-lt"/>
              </a:rPr>
              <a:t>“</a:t>
            </a:r>
            <a:r>
              <a:rPr lang="en-US" altLang="en-US" sz="2200" dirty="0">
                <a:solidFill>
                  <a:srgbClr val="00FF00"/>
                </a:solidFill>
                <a:latin typeface="+mn-lt"/>
              </a:rPr>
              <a:t>Matter is indestructible</a:t>
            </a:r>
            <a:r>
              <a:rPr lang="en-US" altLang="en-US" sz="2200" dirty="0">
                <a:solidFill>
                  <a:schemeClr val="bg1"/>
                </a:solidFill>
                <a:latin typeface="+mn-lt"/>
              </a:rPr>
              <a:t>, it changes its forms, but it cannot cease to exist.” </a:t>
            </a:r>
          </a:p>
          <a:p>
            <a:pPr marL="0" indent="0" eaLnBrk="1" hangingPunct="1"/>
            <a:r>
              <a:rPr lang="en-US" altLang="en-US" sz="1400" dirty="0">
                <a:solidFill>
                  <a:schemeClr val="bg1"/>
                </a:solidFill>
                <a:latin typeface="+mn-lt"/>
              </a:rPr>
              <a:t>(For the New Intellectual, 147)</a:t>
            </a:r>
          </a:p>
          <a:p>
            <a:pPr marL="0" indent="0" eaLnBrk="1" hangingPunct="1"/>
            <a:r>
              <a:rPr lang="en-US" altLang="en-US" sz="2200" dirty="0">
                <a:solidFill>
                  <a:schemeClr val="bg1"/>
                </a:solidFill>
                <a:latin typeface="+mn-lt"/>
              </a:rPr>
              <a:t>“To grasp the axiom that existence exists, means to grasp the fact that nature, i.e., the universe as a whole, cannot be created or annihilated, that it cannot come into or go out of existence. </a:t>
            </a:r>
          </a:p>
          <a:p>
            <a:pPr marL="0" indent="0" eaLnBrk="1" hangingPunct="1"/>
            <a:r>
              <a:rPr lang="en-US" altLang="en-US" sz="1400" dirty="0">
                <a:solidFill>
                  <a:schemeClr val="bg1"/>
                </a:solidFill>
                <a:latin typeface="+mn-lt"/>
              </a:rPr>
              <a:t>(Philosophy Who Needs It, 30)</a:t>
            </a:r>
          </a:p>
        </p:txBody>
      </p:sp>
      <p:sp>
        <p:nvSpPr>
          <p:cNvPr id="7" name="Text Box 2">
            <a:extLst>
              <a:ext uri="{FF2B5EF4-FFF2-40B4-BE49-F238E27FC236}">
                <a16:creationId xmlns:a16="http://schemas.microsoft.com/office/drawing/2014/main" id="{399CAB67-D245-4034-BD37-2574CA9BC245}"/>
              </a:ext>
            </a:extLst>
          </p:cNvPr>
          <p:cNvSpPr txBox="1">
            <a:spLocks noChangeArrowheads="1"/>
          </p:cNvSpPr>
          <p:nvPr/>
        </p:nvSpPr>
        <p:spPr bwMode="auto">
          <a:xfrm>
            <a:off x="255588" y="3022937"/>
            <a:ext cx="1178401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FF00"/>
                </a:solidFill>
                <a:latin typeface="+mn-lt"/>
              </a:rPr>
              <a:t>President Brigham Young: </a:t>
            </a:r>
            <a:r>
              <a:rPr lang="en-US" altLang="en-US" sz="2200" dirty="0">
                <a:solidFill>
                  <a:schemeClr val="bg1"/>
                </a:solidFill>
                <a:latin typeface="+mn-lt"/>
              </a:rPr>
              <a:t>“As to the word </a:t>
            </a:r>
            <a:r>
              <a:rPr lang="en-US" altLang="en-US" sz="2200" i="1" dirty="0">
                <a:solidFill>
                  <a:schemeClr val="bg1"/>
                </a:solidFill>
                <a:latin typeface="+mn-lt"/>
              </a:rPr>
              <a:t>annihilate, </a:t>
            </a:r>
            <a:r>
              <a:rPr lang="en-US" altLang="en-US" sz="2200" dirty="0">
                <a:solidFill>
                  <a:schemeClr val="bg1"/>
                </a:solidFill>
                <a:latin typeface="+mn-lt"/>
              </a:rPr>
              <a:t>as we understand it, there is no such principle as to put a thing which exists, entirely out of existence, so that it does </a:t>
            </a:r>
            <a:r>
              <a:rPr lang="en-US" altLang="en-US" sz="2200" dirty="0">
                <a:solidFill>
                  <a:srgbClr val="FF0000"/>
                </a:solidFill>
                <a:latin typeface="+mn-lt"/>
              </a:rPr>
              <a:t>not exist </a:t>
            </a:r>
            <a:r>
              <a:rPr lang="en-US" altLang="en-US" sz="2200" dirty="0">
                <a:solidFill>
                  <a:schemeClr val="bg1"/>
                </a:solidFill>
                <a:latin typeface="+mn-lt"/>
              </a:rPr>
              <a:t>in any form, shape, or place whatever.” </a:t>
            </a:r>
            <a:r>
              <a:rPr lang="en-US" altLang="en-US" sz="1400" dirty="0">
                <a:solidFill>
                  <a:schemeClr val="bg1"/>
                </a:solidFill>
                <a:latin typeface="+mn-lt"/>
              </a:rPr>
              <a:t>(JD:1:352)</a:t>
            </a:r>
          </a:p>
        </p:txBody>
      </p:sp>
      <p:sp>
        <p:nvSpPr>
          <p:cNvPr id="8" name="Text Box 8">
            <a:extLst>
              <a:ext uri="{FF2B5EF4-FFF2-40B4-BE49-F238E27FC236}">
                <a16:creationId xmlns:a16="http://schemas.microsoft.com/office/drawing/2014/main" id="{3AF52BE4-6236-444B-A123-51E1190724F3}"/>
              </a:ext>
            </a:extLst>
          </p:cNvPr>
          <p:cNvSpPr txBox="1">
            <a:spLocks noChangeArrowheads="1"/>
          </p:cNvSpPr>
          <p:nvPr/>
        </p:nvSpPr>
        <p:spPr bwMode="auto">
          <a:xfrm>
            <a:off x="0" y="0"/>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a:solidFill>
                  <a:srgbClr val="00FF00"/>
                </a:solidFill>
                <a:latin typeface="+mn-lt"/>
              </a:rPr>
              <a:t>Matter Indestructible - True</a:t>
            </a:r>
          </a:p>
        </p:txBody>
      </p:sp>
      <p:sp>
        <p:nvSpPr>
          <p:cNvPr id="9" name="Rectangle 8">
            <a:extLst>
              <a:ext uri="{FF2B5EF4-FFF2-40B4-BE49-F238E27FC236}">
                <a16:creationId xmlns:a16="http://schemas.microsoft.com/office/drawing/2014/main" id="{836E8CBB-AC02-49B6-97B2-C59F27ACEEB2}"/>
              </a:ext>
            </a:extLst>
          </p:cNvPr>
          <p:cNvSpPr>
            <a:spLocks noChangeArrowheads="1"/>
          </p:cNvSpPr>
          <p:nvPr/>
        </p:nvSpPr>
        <p:spPr bwMode="auto">
          <a:xfrm>
            <a:off x="255588" y="4391561"/>
            <a:ext cx="117840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200" b="1" dirty="0">
                <a:solidFill>
                  <a:srgbClr val="00FF00"/>
                </a:solidFill>
                <a:latin typeface="+mn-lt"/>
              </a:rPr>
              <a:t>D&amp;C 93:29-34 </a:t>
            </a:r>
            <a:r>
              <a:rPr lang="en-US" altLang="en-US" sz="2200" dirty="0">
                <a:solidFill>
                  <a:schemeClr val="bg1"/>
                </a:solidFill>
                <a:latin typeface="+mn-lt"/>
              </a:rPr>
              <a:t>“Man was also in the beginning with God. </a:t>
            </a:r>
            <a:r>
              <a:rPr lang="en-US" altLang="en-US" sz="2200" dirty="0">
                <a:solidFill>
                  <a:srgbClr val="00FF00"/>
                </a:solidFill>
                <a:latin typeface="+mn-lt"/>
              </a:rPr>
              <a:t>Intelligence</a:t>
            </a:r>
            <a:r>
              <a:rPr lang="en-US" altLang="en-US" sz="2200" dirty="0">
                <a:solidFill>
                  <a:schemeClr val="bg1"/>
                </a:solidFill>
                <a:latin typeface="+mn-lt"/>
              </a:rPr>
              <a:t>, or the light of truth, </a:t>
            </a:r>
            <a:r>
              <a:rPr lang="en-US" altLang="en-US" sz="2200" dirty="0">
                <a:solidFill>
                  <a:srgbClr val="00FF00"/>
                </a:solidFill>
                <a:latin typeface="+mn-lt"/>
              </a:rPr>
              <a:t>was not created</a:t>
            </a:r>
            <a:r>
              <a:rPr lang="en-US" altLang="en-US" sz="2200" dirty="0">
                <a:solidFill>
                  <a:schemeClr val="bg1"/>
                </a:solidFill>
                <a:latin typeface="+mn-lt"/>
              </a:rPr>
              <a:t> or made, neither indeed can be … For man is spirit. The elements are </a:t>
            </a:r>
            <a:r>
              <a:rPr lang="en-US" altLang="en-US" sz="2200" dirty="0">
                <a:solidFill>
                  <a:srgbClr val="00FF00"/>
                </a:solidFill>
                <a:latin typeface="+mn-lt"/>
              </a:rPr>
              <a:t>eternal</a:t>
            </a:r>
            <a:r>
              <a:rPr lang="en-US" altLang="en-US" sz="2200" dirty="0">
                <a:solidFill>
                  <a:schemeClr val="bg1"/>
                </a:solidFill>
                <a:latin typeface="+mn-lt"/>
              </a:rPr>
              <a:t>, and spirit and element, inseparably connected, receive a </a:t>
            </a:r>
            <a:r>
              <a:rPr lang="en-US" altLang="en-US" sz="2200" dirty="0" err="1">
                <a:solidFill>
                  <a:schemeClr val="bg1"/>
                </a:solidFill>
                <a:latin typeface="+mn-lt"/>
              </a:rPr>
              <a:t>fulness</a:t>
            </a:r>
            <a:r>
              <a:rPr lang="en-US" altLang="en-US" sz="2200" dirty="0">
                <a:solidFill>
                  <a:schemeClr val="bg1"/>
                </a:solidFill>
                <a:latin typeface="+mn-lt"/>
              </a:rPr>
              <a:t> of joy; And when separated, man cannot receive a </a:t>
            </a:r>
            <a:r>
              <a:rPr lang="en-US" altLang="en-US" sz="2200" dirty="0" err="1">
                <a:solidFill>
                  <a:schemeClr val="bg1"/>
                </a:solidFill>
                <a:latin typeface="+mn-lt"/>
              </a:rPr>
              <a:t>fulness</a:t>
            </a:r>
            <a:r>
              <a:rPr lang="en-US" altLang="en-US" sz="2200" dirty="0">
                <a:solidFill>
                  <a:schemeClr val="bg1"/>
                </a:solidFill>
                <a:latin typeface="+mn-lt"/>
              </a:rPr>
              <a:t> of joy.”</a:t>
            </a:r>
          </a:p>
        </p:txBody>
      </p:sp>
    </p:spTree>
    <p:extLst>
      <p:ext uri="{BB962C8B-B14F-4D97-AF65-F5344CB8AC3E}">
        <p14:creationId xmlns:p14="http://schemas.microsoft.com/office/powerpoint/2010/main" val="10920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5</a:t>
            </a:fld>
            <a:endParaRPr lang="en-US" dirty="0"/>
          </a:p>
        </p:txBody>
      </p:sp>
      <p:sp>
        <p:nvSpPr>
          <p:cNvPr id="5" name="Text Box 8">
            <a:extLst>
              <a:ext uri="{FF2B5EF4-FFF2-40B4-BE49-F238E27FC236}">
                <a16:creationId xmlns:a16="http://schemas.microsoft.com/office/drawing/2014/main" id="{E4B61F18-DFB2-465D-860E-4657AC7B61CF}"/>
              </a:ext>
            </a:extLst>
          </p:cNvPr>
          <p:cNvSpPr txBox="1">
            <a:spLocks noChangeArrowheads="1"/>
          </p:cNvSpPr>
          <p:nvPr/>
        </p:nvSpPr>
        <p:spPr bwMode="auto">
          <a:xfrm>
            <a:off x="0" y="0"/>
            <a:ext cx="1219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i="1" dirty="0">
                <a:solidFill>
                  <a:srgbClr val="00FF00"/>
                </a:solidFill>
                <a:latin typeface="+mn-lt"/>
              </a:rPr>
              <a:t>Unchangeable Eternal Laws - True</a:t>
            </a:r>
          </a:p>
        </p:txBody>
      </p:sp>
      <p:sp>
        <p:nvSpPr>
          <p:cNvPr id="6" name="Rectangle 5">
            <a:extLst>
              <a:ext uri="{FF2B5EF4-FFF2-40B4-BE49-F238E27FC236}">
                <a16:creationId xmlns:a16="http://schemas.microsoft.com/office/drawing/2014/main" id="{9D45925E-BD05-4CE3-93D9-62BDCF77A0CB}"/>
              </a:ext>
            </a:extLst>
          </p:cNvPr>
          <p:cNvSpPr/>
          <p:nvPr/>
        </p:nvSpPr>
        <p:spPr>
          <a:xfrm>
            <a:off x="174624" y="716285"/>
            <a:ext cx="11864976" cy="769441"/>
          </a:xfrm>
          <a:prstGeom prst="rect">
            <a:avLst/>
          </a:prstGeom>
        </p:spPr>
        <p:txBody>
          <a:bodyPr wrap="square">
            <a:spAutoFit/>
          </a:bodyPr>
          <a:lstStyle/>
          <a:p>
            <a:pPr eaLnBrk="1" hangingPunct="1"/>
            <a:r>
              <a:rPr lang="en-US" altLang="en-US" sz="2200" b="1" dirty="0">
                <a:solidFill>
                  <a:srgbClr val="00FF00"/>
                </a:solidFill>
                <a:latin typeface="+mn-lt"/>
              </a:rPr>
              <a:t>President John Taylor: </a:t>
            </a:r>
            <a:r>
              <a:rPr lang="en-US" altLang="en-US" sz="2200" dirty="0">
                <a:solidFill>
                  <a:schemeClr val="bg1"/>
                </a:solidFill>
                <a:latin typeface="+mn-lt"/>
              </a:rPr>
              <a:t>“Permit me to say there are eternal laws that exist with the Gods in the eternal worlds, and from which they cannot depart, and to which they are </a:t>
            </a:r>
            <a:r>
              <a:rPr lang="en-US" altLang="en-US" sz="2200" dirty="0">
                <a:solidFill>
                  <a:srgbClr val="00FF00"/>
                </a:solidFill>
                <a:latin typeface="+mn-lt"/>
              </a:rPr>
              <a:t>bound</a:t>
            </a:r>
            <a:r>
              <a:rPr lang="en-US" altLang="en-US" sz="2200" dirty="0">
                <a:solidFill>
                  <a:schemeClr val="bg1"/>
                </a:solidFill>
                <a:latin typeface="+mn-lt"/>
              </a:rPr>
              <a:t> in all their acts.” </a:t>
            </a:r>
            <a:r>
              <a:rPr lang="en-US" altLang="en-US" sz="1400" dirty="0">
                <a:solidFill>
                  <a:schemeClr val="bg1"/>
                </a:solidFill>
                <a:latin typeface="+mn-lt"/>
              </a:rPr>
              <a:t>(JD:21:15)</a:t>
            </a:r>
          </a:p>
        </p:txBody>
      </p:sp>
      <p:sp>
        <p:nvSpPr>
          <p:cNvPr id="7" name="Text Box 2">
            <a:extLst>
              <a:ext uri="{FF2B5EF4-FFF2-40B4-BE49-F238E27FC236}">
                <a16:creationId xmlns:a16="http://schemas.microsoft.com/office/drawing/2014/main" id="{6852FCAD-2713-464E-BB3D-F107338570F4}"/>
              </a:ext>
            </a:extLst>
          </p:cNvPr>
          <p:cNvSpPr txBox="1">
            <a:spLocks noChangeArrowheads="1"/>
          </p:cNvSpPr>
          <p:nvPr/>
        </p:nvSpPr>
        <p:spPr bwMode="auto">
          <a:xfrm>
            <a:off x="174624" y="1743671"/>
            <a:ext cx="1186497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FF00"/>
                </a:solidFill>
                <a:latin typeface="+mn-lt"/>
              </a:rPr>
              <a:t>Elder Orson Pratt: </a:t>
            </a:r>
            <a:r>
              <a:rPr lang="en-US" altLang="en-US" sz="2200" b="1" dirty="0">
                <a:solidFill>
                  <a:schemeClr val="bg1"/>
                </a:solidFill>
                <a:latin typeface="+mn-lt"/>
              </a:rPr>
              <a:t>“</a:t>
            </a:r>
            <a:r>
              <a:rPr lang="en-US" altLang="en-US" sz="2200" dirty="0">
                <a:solidFill>
                  <a:schemeClr val="bg1"/>
                </a:solidFill>
                <a:latin typeface="+mn-lt"/>
              </a:rPr>
              <a:t>There are some things that cannot be performed, although we had the power of working great and mighty miracles; indeed, the great God Himself who has power to control the heavens over our heads, and the earth upon which we stand has not the power to do that which would be </a:t>
            </a:r>
            <a:r>
              <a:rPr lang="en-US" altLang="en-US" sz="2200" dirty="0">
                <a:solidFill>
                  <a:srgbClr val="FF0000"/>
                </a:solidFill>
                <a:latin typeface="+mn-lt"/>
              </a:rPr>
              <a:t>naturally impossible</a:t>
            </a:r>
            <a:r>
              <a:rPr lang="en-US" altLang="en-US" sz="2200" dirty="0">
                <a:solidFill>
                  <a:schemeClr val="bg1"/>
                </a:solidFill>
                <a:latin typeface="+mn-lt"/>
              </a:rPr>
              <a:t>, or in opposition to the great, necessary, and fundamental truths of nature, which are eternally unalterable, and cannot be otherwise than they are.” </a:t>
            </a:r>
            <a:r>
              <a:rPr lang="en-US" altLang="en-US" sz="1400" dirty="0">
                <a:solidFill>
                  <a:schemeClr val="bg1"/>
                </a:solidFill>
                <a:latin typeface="+mn-lt"/>
              </a:rPr>
              <a:t>(JD:3:300)</a:t>
            </a:r>
            <a:endParaRPr lang="en-US" altLang="en-US" sz="1400" dirty="0">
              <a:latin typeface="+mn-lt"/>
            </a:endParaRPr>
          </a:p>
        </p:txBody>
      </p:sp>
      <p:sp>
        <p:nvSpPr>
          <p:cNvPr id="8" name="Text Box 2">
            <a:extLst>
              <a:ext uri="{FF2B5EF4-FFF2-40B4-BE49-F238E27FC236}">
                <a16:creationId xmlns:a16="http://schemas.microsoft.com/office/drawing/2014/main" id="{CCCA889D-BFBC-4F0D-AAE4-16CAABEDC67C}"/>
              </a:ext>
            </a:extLst>
          </p:cNvPr>
          <p:cNvSpPr txBox="1">
            <a:spLocks noChangeArrowheads="1"/>
          </p:cNvSpPr>
          <p:nvPr/>
        </p:nvSpPr>
        <p:spPr bwMode="auto">
          <a:xfrm>
            <a:off x="174624" y="3730824"/>
            <a:ext cx="1186497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FF00"/>
                </a:solidFill>
                <a:latin typeface="+mn-lt"/>
              </a:rPr>
              <a:t>President Brigham Young: </a:t>
            </a:r>
            <a:r>
              <a:rPr lang="en-US" altLang="en-US" sz="2200" dirty="0">
                <a:solidFill>
                  <a:schemeClr val="bg1"/>
                </a:solidFill>
                <a:latin typeface="+mn-lt"/>
              </a:rPr>
              <a:t>“Well, I will say that our religion is nothing more nor less than the true order of heaven—the </a:t>
            </a:r>
            <a:r>
              <a:rPr lang="en-US" altLang="en-US" sz="2200" dirty="0">
                <a:solidFill>
                  <a:srgbClr val="00FF00"/>
                </a:solidFill>
                <a:latin typeface="+mn-lt"/>
              </a:rPr>
              <a:t>system of laws </a:t>
            </a:r>
            <a:r>
              <a:rPr lang="en-US" altLang="en-US" sz="2200" dirty="0">
                <a:solidFill>
                  <a:schemeClr val="bg1"/>
                </a:solidFill>
                <a:latin typeface="+mn-lt"/>
              </a:rPr>
              <a:t>by which the Gods and the angels are </a:t>
            </a:r>
            <a:r>
              <a:rPr lang="en-US" altLang="en-US" sz="2200" dirty="0">
                <a:solidFill>
                  <a:srgbClr val="00FF00"/>
                </a:solidFill>
                <a:latin typeface="+mn-lt"/>
              </a:rPr>
              <a:t>governed</a:t>
            </a:r>
            <a:r>
              <a:rPr lang="en-US" altLang="en-US" sz="2200" dirty="0">
                <a:solidFill>
                  <a:schemeClr val="bg1"/>
                </a:solidFill>
                <a:latin typeface="+mn-lt"/>
              </a:rPr>
              <a:t>. Are they governed by law? Certainly. There is no being in all the eternities but what is governed by law.” </a:t>
            </a:r>
            <a:r>
              <a:rPr lang="en-US" altLang="en-US" sz="1400" dirty="0">
                <a:solidFill>
                  <a:schemeClr val="bg1"/>
                </a:solidFill>
                <a:latin typeface="+mn-lt"/>
              </a:rPr>
              <a:t>(JD:14:280)</a:t>
            </a:r>
            <a:endParaRPr lang="en-US" altLang="en-US" sz="1400" dirty="0">
              <a:latin typeface="+mn-lt"/>
            </a:endParaRPr>
          </a:p>
        </p:txBody>
      </p:sp>
      <p:sp>
        <p:nvSpPr>
          <p:cNvPr id="9" name="Text Box 8">
            <a:extLst>
              <a:ext uri="{FF2B5EF4-FFF2-40B4-BE49-F238E27FC236}">
                <a16:creationId xmlns:a16="http://schemas.microsoft.com/office/drawing/2014/main" id="{EE4BFA9B-B8C8-4BD4-967F-1614211FB88D}"/>
              </a:ext>
            </a:extLst>
          </p:cNvPr>
          <p:cNvSpPr txBox="1">
            <a:spLocks noChangeArrowheads="1"/>
          </p:cNvSpPr>
          <p:nvPr/>
        </p:nvSpPr>
        <p:spPr bwMode="auto">
          <a:xfrm>
            <a:off x="0" y="6150114"/>
            <a:ext cx="1219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i="1" dirty="0">
                <a:solidFill>
                  <a:srgbClr val="FF0000"/>
                </a:solidFill>
                <a:latin typeface="+mn-lt"/>
              </a:rPr>
              <a:t>Changeable Natural Laws- False</a:t>
            </a:r>
          </a:p>
        </p:txBody>
      </p:sp>
      <p:sp>
        <p:nvSpPr>
          <p:cNvPr id="11" name="Text Box 2">
            <a:extLst>
              <a:ext uri="{FF2B5EF4-FFF2-40B4-BE49-F238E27FC236}">
                <a16:creationId xmlns:a16="http://schemas.microsoft.com/office/drawing/2014/main" id="{127684E8-52DA-4F7B-AA02-92188C5DD186}"/>
              </a:ext>
            </a:extLst>
          </p:cNvPr>
          <p:cNvSpPr txBox="1">
            <a:spLocks noChangeArrowheads="1"/>
          </p:cNvSpPr>
          <p:nvPr/>
        </p:nvSpPr>
        <p:spPr bwMode="auto">
          <a:xfrm>
            <a:off x="174624" y="5080337"/>
            <a:ext cx="118649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FF00"/>
                </a:solidFill>
                <a:latin typeface="+mn-lt"/>
              </a:rPr>
              <a:t>President Wilford Woodruff: </a:t>
            </a:r>
            <a:r>
              <a:rPr lang="en-US" altLang="en-US" sz="2200" dirty="0">
                <a:solidFill>
                  <a:schemeClr val="bg1"/>
                </a:solidFill>
                <a:latin typeface="+mn-lt"/>
              </a:rPr>
              <a:t>“The God of heaven abides a law, all the hosts of heaven </a:t>
            </a:r>
            <a:r>
              <a:rPr lang="en-US" altLang="en-US" sz="2200" dirty="0">
                <a:solidFill>
                  <a:srgbClr val="00FF00"/>
                </a:solidFill>
                <a:latin typeface="+mn-lt"/>
              </a:rPr>
              <a:t>abide laws</a:t>
            </a:r>
            <a:r>
              <a:rPr lang="en-US" altLang="en-US" sz="2200" dirty="0">
                <a:solidFill>
                  <a:schemeClr val="bg1"/>
                </a:solidFill>
                <a:latin typeface="+mn-lt"/>
              </a:rPr>
              <a:t>; they are exalted and glorified by law. All the creations of God are governed by law.” </a:t>
            </a:r>
            <a:r>
              <a:rPr lang="en-US" altLang="en-US" sz="1400" dirty="0">
                <a:solidFill>
                  <a:schemeClr val="bg1"/>
                </a:solidFill>
                <a:latin typeface="+mn-lt"/>
              </a:rPr>
              <a:t>(JD:12:279)</a:t>
            </a:r>
          </a:p>
        </p:txBody>
      </p:sp>
    </p:spTree>
    <p:extLst>
      <p:ext uri="{BB962C8B-B14F-4D97-AF65-F5344CB8AC3E}">
        <p14:creationId xmlns:p14="http://schemas.microsoft.com/office/powerpoint/2010/main" val="387772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6</a:t>
            </a:fld>
            <a:endParaRPr lang="en-US" dirty="0"/>
          </a:p>
        </p:txBody>
      </p:sp>
      <p:sp>
        <p:nvSpPr>
          <p:cNvPr id="5" name="Text Box 8">
            <a:extLst>
              <a:ext uri="{FF2B5EF4-FFF2-40B4-BE49-F238E27FC236}">
                <a16:creationId xmlns:a16="http://schemas.microsoft.com/office/drawing/2014/main" id="{3AAD9186-DBE8-41D5-AD7C-4C61B720A7EE}"/>
              </a:ext>
            </a:extLst>
          </p:cNvPr>
          <p:cNvSpPr txBox="1">
            <a:spLocks noChangeArrowheads="1"/>
          </p:cNvSpPr>
          <p:nvPr/>
        </p:nvSpPr>
        <p:spPr bwMode="auto">
          <a:xfrm>
            <a:off x="0" y="6088559"/>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a:solidFill>
                  <a:srgbClr val="FF0000"/>
                </a:solidFill>
                <a:latin typeface="+mn-lt"/>
              </a:rPr>
              <a:t>Mysticism - False</a:t>
            </a:r>
          </a:p>
        </p:txBody>
      </p:sp>
      <p:sp>
        <p:nvSpPr>
          <p:cNvPr id="6" name="Text Box 3">
            <a:extLst>
              <a:ext uri="{FF2B5EF4-FFF2-40B4-BE49-F238E27FC236}">
                <a16:creationId xmlns:a16="http://schemas.microsoft.com/office/drawing/2014/main" id="{DD3D33AB-0932-4C72-A1D4-63572D59E3FE}"/>
              </a:ext>
            </a:extLst>
          </p:cNvPr>
          <p:cNvSpPr txBox="1">
            <a:spLocks noChangeArrowheads="1"/>
          </p:cNvSpPr>
          <p:nvPr/>
        </p:nvSpPr>
        <p:spPr bwMode="auto">
          <a:xfrm>
            <a:off x="228600" y="895052"/>
            <a:ext cx="117348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FFFF00"/>
                </a:solidFill>
                <a:latin typeface="+mn-lt"/>
              </a:rPr>
              <a:t>Ayn Rand (Objectivism):</a:t>
            </a:r>
            <a:r>
              <a:rPr lang="en-US" altLang="en-US" sz="2200" dirty="0">
                <a:solidFill>
                  <a:srgbClr val="FFFF00"/>
                </a:solidFill>
                <a:latin typeface="+mn-lt"/>
              </a:rPr>
              <a:t> </a:t>
            </a:r>
            <a:r>
              <a:rPr lang="en-US" altLang="en-US" sz="2200" dirty="0">
                <a:solidFill>
                  <a:schemeClr val="bg1"/>
                </a:solidFill>
                <a:latin typeface="+mn-lt"/>
              </a:rPr>
              <a:t>Whether its basic constituent elements are atoms, or subatomic particles, or some yet undiscovered forms of energy, [the universe] is not </a:t>
            </a:r>
            <a:r>
              <a:rPr lang="en-US" altLang="en-US" sz="2200" dirty="0">
                <a:solidFill>
                  <a:srgbClr val="FF0000"/>
                </a:solidFill>
                <a:latin typeface="+mn-lt"/>
              </a:rPr>
              <a:t>ruled by a consciousness </a:t>
            </a:r>
            <a:r>
              <a:rPr lang="en-US" altLang="en-US" sz="2200" dirty="0">
                <a:solidFill>
                  <a:schemeClr val="bg1"/>
                </a:solidFill>
                <a:latin typeface="+mn-lt"/>
              </a:rPr>
              <a:t>or by </a:t>
            </a:r>
            <a:r>
              <a:rPr lang="en-US" altLang="en-US" sz="2200" dirty="0">
                <a:solidFill>
                  <a:srgbClr val="FF0000"/>
                </a:solidFill>
                <a:latin typeface="+mn-lt"/>
              </a:rPr>
              <a:t>will</a:t>
            </a:r>
            <a:r>
              <a:rPr lang="en-US" altLang="en-US" sz="2200" dirty="0">
                <a:solidFill>
                  <a:schemeClr val="bg1"/>
                </a:solidFill>
                <a:latin typeface="+mn-lt"/>
              </a:rPr>
              <a:t> or by </a:t>
            </a:r>
            <a:r>
              <a:rPr lang="en-US" altLang="en-US" sz="2200" dirty="0">
                <a:solidFill>
                  <a:srgbClr val="FF0000"/>
                </a:solidFill>
                <a:latin typeface="+mn-lt"/>
              </a:rPr>
              <a:t>chance</a:t>
            </a:r>
            <a:r>
              <a:rPr lang="en-US" altLang="en-US" sz="2200" dirty="0">
                <a:solidFill>
                  <a:schemeClr val="bg1"/>
                </a:solidFill>
                <a:latin typeface="+mn-lt"/>
              </a:rPr>
              <a:t>, but by the </a:t>
            </a:r>
            <a:r>
              <a:rPr lang="en-US" altLang="en-US" sz="2200" dirty="0">
                <a:solidFill>
                  <a:srgbClr val="00FF00"/>
                </a:solidFill>
                <a:latin typeface="+mn-lt"/>
              </a:rPr>
              <a:t>law of identity</a:t>
            </a:r>
            <a:r>
              <a:rPr lang="en-US" altLang="en-US" sz="2200" dirty="0">
                <a:solidFill>
                  <a:schemeClr val="bg1"/>
                </a:solidFill>
                <a:latin typeface="+mn-lt"/>
              </a:rPr>
              <a:t>. All the countless forms, motions, combinations and dissolutions of elements within the universe–from a floating speck of dust to the formation of a galaxy to the emergence of </a:t>
            </a:r>
            <a:r>
              <a:rPr lang="en-US" altLang="en-US" sz="2200" dirty="0">
                <a:solidFill>
                  <a:srgbClr val="00FF00"/>
                </a:solidFill>
                <a:latin typeface="+mn-lt"/>
              </a:rPr>
              <a:t>life</a:t>
            </a:r>
            <a:r>
              <a:rPr lang="en-US" altLang="en-US" sz="2200" dirty="0">
                <a:solidFill>
                  <a:schemeClr val="bg1"/>
                </a:solidFill>
                <a:latin typeface="+mn-lt"/>
              </a:rPr>
              <a:t>–are </a:t>
            </a:r>
            <a:r>
              <a:rPr lang="en-US" altLang="en-US" sz="2200" dirty="0">
                <a:solidFill>
                  <a:srgbClr val="00FF00"/>
                </a:solidFill>
                <a:latin typeface="+mn-lt"/>
              </a:rPr>
              <a:t>caused</a:t>
            </a:r>
            <a:r>
              <a:rPr lang="en-US" altLang="en-US" sz="2200" dirty="0">
                <a:solidFill>
                  <a:schemeClr val="bg1"/>
                </a:solidFill>
                <a:latin typeface="+mn-lt"/>
              </a:rPr>
              <a:t> and determined by the </a:t>
            </a:r>
            <a:r>
              <a:rPr lang="en-US" altLang="en-US" sz="2200" dirty="0">
                <a:solidFill>
                  <a:srgbClr val="00FF00"/>
                </a:solidFill>
                <a:latin typeface="+mn-lt"/>
              </a:rPr>
              <a:t>identities</a:t>
            </a:r>
            <a:r>
              <a:rPr lang="en-US" altLang="en-US" sz="2200" dirty="0">
                <a:solidFill>
                  <a:schemeClr val="bg1"/>
                </a:solidFill>
                <a:latin typeface="+mn-lt"/>
              </a:rPr>
              <a:t> of the elements involved.” </a:t>
            </a:r>
          </a:p>
          <a:p>
            <a:pPr eaLnBrk="1" hangingPunct="1"/>
            <a:r>
              <a:rPr lang="en-US" altLang="en-US" sz="1400" dirty="0">
                <a:solidFill>
                  <a:schemeClr val="bg1"/>
                </a:solidFill>
                <a:latin typeface="+mn-lt"/>
              </a:rPr>
              <a:t>(Philosophy Who Needs It, 30)</a:t>
            </a:r>
          </a:p>
        </p:txBody>
      </p:sp>
      <p:sp>
        <p:nvSpPr>
          <p:cNvPr id="7" name="Text Box 8">
            <a:extLst>
              <a:ext uri="{FF2B5EF4-FFF2-40B4-BE49-F238E27FC236}">
                <a16:creationId xmlns:a16="http://schemas.microsoft.com/office/drawing/2014/main" id="{37751FA3-C118-4E75-9C2B-50764CC8EDAE}"/>
              </a:ext>
            </a:extLst>
          </p:cNvPr>
          <p:cNvSpPr txBox="1">
            <a:spLocks noChangeArrowheads="1"/>
          </p:cNvSpPr>
          <p:nvPr/>
        </p:nvSpPr>
        <p:spPr bwMode="auto">
          <a:xfrm>
            <a:off x="0" y="0"/>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a:solidFill>
                  <a:srgbClr val="00FF00"/>
                </a:solidFill>
                <a:latin typeface="+mn-lt"/>
              </a:rPr>
              <a:t>Law of Identity - True</a:t>
            </a:r>
          </a:p>
        </p:txBody>
      </p:sp>
      <p:sp>
        <p:nvSpPr>
          <p:cNvPr id="8" name="Text Box 2">
            <a:extLst>
              <a:ext uri="{FF2B5EF4-FFF2-40B4-BE49-F238E27FC236}">
                <a16:creationId xmlns:a16="http://schemas.microsoft.com/office/drawing/2014/main" id="{ECEB69B3-C199-4D29-8C42-14F9B0DCADDF}"/>
              </a:ext>
            </a:extLst>
          </p:cNvPr>
          <p:cNvSpPr txBox="1">
            <a:spLocks noChangeArrowheads="1"/>
          </p:cNvSpPr>
          <p:nvPr/>
        </p:nvSpPr>
        <p:spPr bwMode="auto">
          <a:xfrm>
            <a:off x="228600" y="3252787"/>
            <a:ext cx="117348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FF00"/>
                </a:solidFill>
                <a:latin typeface="+mn-lt"/>
              </a:rPr>
              <a:t>Elder Erastus Snow: </a:t>
            </a:r>
            <a:r>
              <a:rPr lang="en-US" altLang="en-US" sz="2200" dirty="0">
                <a:solidFill>
                  <a:schemeClr val="bg1"/>
                </a:solidFill>
                <a:latin typeface="+mn-lt"/>
              </a:rPr>
              <a:t>“It is just as impossible for God to add two and two together and make ten of it as it is for me or you. </a:t>
            </a:r>
            <a:r>
              <a:rPr lang="en-US" altLang="en-US" sz="2200" dirty="0">
                <a:solidFill>
                  <a:srgbClr val="00FF00"/>
                </a:solidFill>
                <a:latin typeface="+mn-lt"/>
              </a:rPr>
              <a:t>Mathematical truths </a:t>
            </a:r>
            <a:r>
              <a:rPr lang="en-US" altLang="en-US" sz="2200" dirty="0">
                <a:solidFill>
                  <a:schemeClr val="bg1"/>
                </a:solidFill>
                <a:latin typeface="+mn-lt"/>
              </a:rPr>
              <a:t>are as </a:t>
            </a:r>
            <a:r>
              <a:rPr lang="en-US" altLang="en-US" sz="2200" dirty="0">
                <a:solidFill>
                  <a:srgbClr val="00FF00"/>
                </a:solidFill>
                <a:latin typeface="+mn-lt"/>
              </a:rPr>
              <a:t>true</a:t>
            </a:r>
            <a:r>
              <a:rPr lang="en-US" altLang="en-US" sz="2200" dirty="0">
                <a:solidFill>
                  <a:schemeClr val="bg1"/>
                </a:solidFill>
                <a:latin typeface="+mn-lt"/>
              </a:rPr>
              <a:t> with God and angels as they are with man. I understand that what has exalted to life and salvation our Father in heaven and all the Gods of eternity will also exalt us, their children. And what causes Lucifer and his followers to descend to the regions of death and perdition will also lead us in the same direction; and no atonement of our Lord and </a:t>
            </a:r>
            <a:r>
              <a:rPr lang="en-US" altLang="en-US" sz="2200" dirty="0" err="1">
                <a:solidFill>
                  <a:schemeClr val="bg1"/>
                </a:solidFill>
                <a:latin typeface="+mn-lt"/>
              </a:rPr>
              <a:t>Saviour</a:t>
            </a:r>
            <a:r>
              <a:rPr lang="en-US" altLang="en-US" sz="2200" dirty="0">
                <a:solidFill>
                  <a:schemeClr val="bg1"/>
                </a:solidFill>
                <a:latin typeface="+mn-lt"/>
              </a:rPr>
              <a:t> Jesus Christ can alter that </a:t>
            </a:r>
            <a:r>
              <a:rPr lang="en-US" altLang="en-US" sz="2200" dirty="0">
                <a:solidFill>
                  <a:srgbClr val="00FF00"/>
                </a:solidFill>
                <a:latin typeface="+mn-lt"/>
              </a:rPr>
              <a:t>eternal law</a:t>
            </a:r>
            <a:r>
              <a:rPr lang="en-US" altLang="en-US" sz="2200" dirty="0">
                <a:solidFill>
                  <a:schemeClr val="bg1"/>
                </a:solidFill>
                <a:latin typeface="+mn-lt"/>
              </a:rPr>
              <a:t>, any more than he can make </a:t>
            </a:r>
            <a:r>
              <a:rPr lang="en-US" altLang="en-US" sz="2200" dirty="0">
                <a:solidFill>
                  <a:srgbClr val="00FF00"/>
                </a:solidFill>
                <a:latin typeface="+mn-lt"/>
              </a:rPr>
              <a:t>two and two </a:t>
            </a:r>
            <a:r>
              <a:rPr lang="en-US" altLang="en-US" sz="2200" dirty="0">
                <a:solidFill>
                  <a:schemeClr val="bg1"/>
                </a:solidFill>
                <a:latin typeface="+mn-lt"/>
              </a:rPr>
              <a:t>to mean sixteen.”  </a:t>
            </a:r>
            <a:r>
              <a:rPr lang="en-US" altLang="en-US" sz="1400" dirty="0">
                <a:solidFill>
                  <a:schemeClr val="bg1"/>
                </a:solidFill>
                <a:latin typeface="+mn-lt"/>
              </a:rPr>
              <a:t>(JD:7:354)</a:t>
            </a:r>
            <a:endParaRPr lang="en-US" altLang="en-US" sz="1400" dirty="0">
              <a:latin typeface="+mn-lt"/>
            </a:endParaRPr>
          </a:p>
        </p:txBody>
      </p:sp>
    </p:spTree>
    <p:extLst>
      <p:ext uri="{BB962C8B-B14F-4D97-AF65-F5344CB8AC3E}">
        <p14:creationId xmlns:p14="http://schemas.microsoft.com/office/powerpoint/2010/main" val="82438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7</a:t>
            </a:fld>
            <a:endParaRPr lang="en-US" dirty="0"/>
          </a:p>
        </p:txBody>
      </p:sp>
      <p:sp>
        <p:nvSpPr>
          <p:cNvPr id="5" name="Text Box 8">
            <a:extLst>
              <a:ext uri="{FF2B5EF4-FFF2-40B4-BE49-F238E27FC236}">
                <a16:creationId xmlns:a16="http://schemas.microsoft.com/office/drawing/2014/main" id="{0FB36486-3918-4C65-BC41-7076FAD874F8}"/>
              </a:ext>
            </a:extLst>
          </p:cNvPr>
          <p:cNvSpPr txBox="1">
            <a:spLocks noChangeArrowheads="1"/>
          </p:cNvSpPr>
          <p:nvPr/>
        </p:nvSpPr>
        <p:spPr bwMode="auto">
          <a:xfrm>
            <a:off x="0" y="6088559"/>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a:solidFill>
                  <a:srgbClr val="FF0000"/>
                </a:solidFill>
                <a:latin typeface="+mn-lt"/>
              </a:rPr>
              <a:t>Mysticism - False</a:t>
            </a:r>
          </a:p>
        </p:txBody>
      </p:sp>
      <p:sp>
        <p:nvSpPr>
          <p:cNvPr id="6" name="Text Box 3">
            <a:extLst>
              <a:ext uri="{FF2B5EF4-FFF2-40B4-BE49-F238E27FC236}">
                <a16:creationId xmlns:a16="http://schemas.microsoft.com/office/drawing/2014/main" id="{13A1E6C7-D0E8-4F64-84CB-7BC1DBD2603A}"/>
              </a:ext>
            </a:extLst>
          </p:cNvPr>
          <p:cNvSpPr txBox="1">
            <a:spLocks noChangeArrowheads="1"/>
          </p:cNvSpPr>
          <p:nvPr/>
        </p:nvSpPr>
        <p:spPr bwMode="auto">
          <a:xfrm>
            <a:off x="228600" y="968513"/>
            <a:ext cx="11887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FF00"/>
                </a:solidFill>
                <a:latin typeface="+mn-lt"/>
              </a:rPr>
              <a:t>Ayn Rand (Objectivism):</a:t>
            </a:r>
            <a:r>
              <a:rPr lang="en-US" altLang="en-US" sz="2000" dirty="0">
                <a:solidFill>
                  <a:srgbClr val="FFFF00"/>
                </a:solidFill>
                <a:latin typeface="+mn-lt"/>
              </a:rPr>
              <a:t> </a:t>
            </a:r>
            <a:r>
              <a:rPr lang="en-US" altLang="en-US" sz="2000" dirty="0">
                <a:solidFill>
                  <a:schemeClr val="bg1"/>
                </a:solidFill>
                <a:latin typeface="+mn-lt"/>
              </a:rPr>
              <a:t>“The law of causality is the law of identity applied to action. All actions are caused by entities. The nature of an action is caused and determined by the nature of the entities that act; a thing cannot act in contradiction to its nature.” </a:t>
            </a:r>
            <a:r>
              <a:rPr lang="en-US" altLang="en-US" sz="1400" dirty="0">
                <a:solidFill>
                  <a:schemeClr val="bg1"/>
                </a:solidFill>
                <a:latin typeface="+mn-lt"/>
              </a:rPr>
              <a:t>(For the New Intellectual, 188)</a:t>
            </a:r>
          </a:p>
        </p:txBody>
      </p:sp>
      <p:sp>
        <p:nvSpPr>
          <p:cNvPr id="7" name="Text Box 8">
            <a:extLst>
              <a:ext uri="{FF2B5EF4-FFF2-40B4-BE49-F238E27FC236}">
                <a16:creationId xmlns:a16="http://schemas.microsoft.com/office/drawing/2014/main" id="{61D54366-8CF9-4439-BAF6-B20B1CEF3E74}"/>
              </a:ext>
            </a:extLst>
          </p:cNvPr>
          <p:cNvSpPr txBox="1">
            <a:spLocks noChangeArrowheads="1"/>
          </p:cNvSpPr>
          <p:nvPr/>
        </p:nvSpPr>
        <p:spPr bwMode="auto">
          <a:xfrm>
            <a:off x="0" y="0"/>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i="1" dirty="0">
                <a:solidFill>
                  <a:srgbClr val="00FF00"/>
                </a:solidFill>
                <a:latin typeface="+mn-lt"/>
              </a:rPr>
              <a:t>Law of Causality - True</a:t>
            </a:r>
          </a:p>
        </p:txBody>
      </p:sp>
      <p:sp>
        <p:nvSpPr>
          <p:cNvPr id="8" name="Rectangle 7">
            <a:extLst>
              <a:ext uri="{FF2B5EF4-FFF2-40B4-BE49-F238E27FC236}">
                <a16:creationId xmlns:a16="http://schemas.microsoft.com/office/drawing/2014/main" id="{6945FFBB-D0EB-486B-9922-DD7329A15726}"/>
              </a:ext>
            </a:extLst>
          </p:cNvPr>
          <p:cNvSpPr/>
          <p:nvPr/>
        </p:nvSpPr>
        <p:spPr>
          <a:xfrm>
            <a:off x="228600" y="2187713"/>
            <a:ext cx="11887200" cy="1015663"/>
          </a:xfrm>
          <a:prstGeom prst="rect">
            <a:avLst/>
          </a:prstGeom>
        </p:spPr>
        <p:txBody>
          <a:bodyPr wrap="square">
            <a:spAutoFit/>
          </a:bodyPr>
          <a:lstStyle/>
          <a:p>
            <a:r>
              <a:rPr lang="en-US" sz="2000" b="1" dirty="0">
                <a:solidFill>
                  <a:srgbClr val="00FF00"/>
                </a:solidFill>
                <a:latin typeface="+mn-lt"/>
              </a:rPr>
              <a:t>President Brigham Young: </a:t>
            </a:r>
            <a:r>
              <a:rPr lang="en-US" sz="2000" dirty="0">
                <a:solidFill>
                  <a:schemeClr val="bg1"/>
                </a:solidFill>
                <a:latin typeface="+mn-lt"/>
              </a:rPr>
              <a:t>“A great many think there are </a:t>
            </a:r>
            <a:r>
              <a:rPr lang="en-US" sz="2000" dirty="0">
                <a:solidFill>
                  <a:srgbClr val="FF0000"/>
                </a:solidFill>
                <a:latin typeface="+mn-lt"/>
              </a:rPr>
              <a:t>results without causes</a:t>
            </a:r>
            <a:r>
              <a:rPr lang="en-US" sz="2000" dirty="0">
                <a:solidFill>
                  <a:schemeClr val="bg1"/>
                </a:solidFill>
                <a:latin typeface="+mn-lt"/>
              </a:rPr>
              <a:t>; there is no such thing in existence; </a:t>
            </a:r>
            <a:r>
              <a:rPr lang="en-US" sz="2000" dirty="0">
                <a:solidFill>
                  <a:srgbClr val="00FF00"/>
                </a:solidFill>
                <a:latin typeface="+mn-lt"/>
              </a:rPr>
              <a:t>there is a cause for every result </a:t>
            </a:r>
            <a:r>
              <a:rPr lang="en-US" sz="2000" dirty="0">
                <a:solidFill>
                  <a:schemeClr val="bg1"/>
                </a:solidFill>
                <a:latin typeface="+mn-lt"/>
              </a:rPr>
              <a:t>that ever was or ever will be, and they are all in the providences and in the work of the Lord.” </a:t>
            </a:r>
            <a:r>
              <a:rPr lang="en-US" sz="1400" dirty="0">
                <a:solidFill>
                  <a:schemeClr val="bg1"/>
                </a:solidFill>
                <a:latin typeface="+mn-lt"/>
              </a:rPr>
              <a:t>(JD:13:33) </a:t>
            </a:r>
          </a:p>
        </p:txBody>
      </p:sp>
      <p:sp>
        <p:nvSpPr>
          <p:cNvPr id="9" name="Rectangle 8">
            <a:extLst>
              <a:ext uri="{FF2B5EF4-FFF2-40B4-BE49-F238E27FC236}">
                <a16:creationId xmlns:a16="http://schemas.microsoft.com/office/drawing/2014/main" id="{9C73EC91-6CF8-433C-8EF0-367895D9A204}"/>
              </a:ext>
            </a:extLst>
          </p:cNvPr>
          <p:cNvSpPr/>
          <p:nvPr/>
        </p:nvSpPr>
        <p:spPr>
          <a:xfrm>
            <a:off x="228600" y="3321784"/>
            <a:ext cx="11811000" cy="1631216"/>
          </a:xfrm>
          <a:prstGeom prst="rect">
            <a:avLst/>
          </a:prstGeom>
        </p:spPr>
        <p:txBody>
          <a:bodyPr wrap="square">
            <a:spAutoFit/>
          </a:bodyPr>
          <a:lstStyle/>
          <a:p>
            <a:r>
              <a:rPr lang="en-US" sz="2000" b="1" dirty="0">
                <a:solidFill>
                  <a:srgbClr val="00FF00"/>
                </a:solidFill>
                <a:latin typeface="+mn-lt"/>
              </a:rPr>
              <a:t>President John Taylor: </a:t>
            </a:r>
            <a:r>
              <a:rPr lang="en-US" sz="2000" dirty="0">
                <a:solidFill>
                  <a:schemeClr val="bg1"/>
                </a:solidFill>
                <a:latin typeface="+mn-lt"/>
              </a:rPr>
              <a:t>“We understand in part the things of earth; when we see things as God sees them, we shall then understand the philosophy of the heavens: the mysteries of eternity will be unfolded and the operations of mind, matter, spirit, purposes and designs, </a:t>
            </a:r>
            <a:r>
              <a:rPr lang="en-US" sz="2000" dirty="0">
                <a:solidFill>
                  <a:srgbClr val="00FF00"/>
                </a:solidFill>
                <a:latin typeface="+mn-lt"/>
              </a:rPr>
              <a:t>causes and effects </a:t>
            </a:r>
            <a:r>
              <a:rPr lang="en-US" sz="2000" dirty="0">
                <a:solidFill>
                  <a:schemeClr val="bg1"/>
                </a:solidFill>
                <a:latin typeface="+mn-lt"/>
              </a:rPr>
              <a:t>and all the stupendous operations of God will be developed and they will be found to accord with the </a:t>
            </a:r>
            <a:r>
              <a:rPr lang="en-US" sz="2000" dirty="0">
                <a:solidFill>
                  <a:srgbClr val="00FF00"/>
                </a:solidFill>
                <a:latin typeface="+mn-lt"/>
              </a:rPr>
              <a:t>strictest principles of philosophy</a:t>
            </a:r>
            <a:r>
              <a:rPr lang="en-US" sz="2000" dirty="0">
                <a:solidFill>
                  <a:schemeClr val="bg1"/>
                </a:solidFill>
                <a:latin typeface="+mn-lt"/>
              </a:rPr>
              <a:t>, even the philosophy of the heavens.” </a:t>
            </a:r>
            <a:r>
              <a:rPr lang="en-US" sz="1400" dirty="0">
                <a:solidFill>
                  <a:schemeClr val="bg1"/>
                </a:solidFill>
                <a:latin typeface="+mn-lt"/>
              </a:rPr>
              <a:t>(JD:10:117-118)</a:t>
            </a:r>
          </a:p>
        </p:txBody>
      </p:sp>
      <p:sp>
        <p:nvSpPr>
          <p:cNvPr id="11" name="Rectangle 10">
            <a:extLst>
              <a:ext uri="{FF2B5EF4-FFF2-40B4-BE49-F238E27FC236}">
                <a16:creationId xmlns:a16="http://schemas.microsoft.com/office/drawing/2014/main" id="{1A31E2EA-3095-4463-A1FD-0F86DCBDD398}"/>
              </a:ext>
            </a:extLst>
          </p:cNvPr>
          <p:cNvSpPr/>
          <p:nvPr/>
        </p:nvSpPr>
        <p:spPr>
          <a:xfrm>
            <a:off x="228600" y="5156537"/>
            <a:ext cx="11811000" cy="1015663"/>
          </a:xfrm>
          <a:prstGeom prst="rect">
            <a:avLst/>
          </a:prstGeom>
        </p:spPr>
        <p:txBody>
          <a:bodyPr wrap="square">
            <a:spAutoFit/>
          </a:bodyPr>
          <a:lstStyle/>
          <a:p>
            <a:pPr eaLnBrk="1" hangingPunct="1"/>
            <a:r>
              <a:rPr lang="en-US" altLang="en-US" sz="2000" b="1" dirty="0">
                <a:solidFill>
                  <a:srgbClr val="00FF00"/>
                </a:solidFill>
                <a:latin typeface="+mn-lt"/>
              </a:rPr>
              <a:t>Elder Heber C. Kimball: </a:t>
            </a:r>
            <a:r>
              <a:rPr lang="en-US" altLang="en-US" sz="2000" dirty="0">
                <a:solidFill>
                  <a:schemeClr val="bg1"/>
                </a:solidFill>
                <a:latin typeface="+mn-lt"/>
              </a:rPr>
              <a:t>“The same </a:t>
            </a:r>
            <a:r>
              <a:rPr lang="en-US" altLang="en-US" sz="2000" dirty="0">
                <a:solidFill>
                  <a:srgbClr val="00FF00"/>
                </a:solidFill>
                <a:latin typeface="+mn-lt"/>
              </a:rPr>
              <a:t>cause</a:t>
            </a:r>
            <a:r>
              <a:rPr lang="en-US" altLang="en-US" sz="2000" dirty="0">
                <a:solidFill>
                  <a:schemeClr val="bg1"/>
                </a:solidFill>
                <a:latin typeface="+mn-lt"/>
              </a:rPr>
              <a:t> will produce the same </a:t>
            </a:r>
            <a:r>
              <a:rPr lang="en-US" altLang="en-US" sz="2000" dirty="0">
                <a:solidFill>
                  <a:srgbClr val="00FF00"/>
                </a:solidFill>
                <a:latin typeface="+mn-lt"/>
              </a:rPr>
              <a:t>effect</a:t>
            </a:r>
            <a:r>
              <a:rPr lang="en-US" altLang="en-US" sz="2000" dirty="0">
                <a:solidFill>
                  <a:schemeClr val="bg1"/>
                </a:solidFill>
                <a:latin typeface="+mn-lt"/>
              </a:rPr>
              <a:t> now as thirty years ago. God is the same, the Gospel is the same, baptism is the same, repentance is the same; </a:t>
            </a:r>
            <a:r>
              <a:rPr lang="en-US" altLang="en-US" sz="2000" dirty="0">
                <a:solidFill>
                  <a:srgbClr val="00FF00"/>
                </a:solidFill>
                <a:latin typeface="+mn-lt"/>
              </a:rPr>
              <a:t>none of these principles have changed </a:t>
            </a:r>
            <a:r>
              <a:rPr lang="en-US" altLang="en-US" sz="2000" dirty="0">
                <a:solidFill>
                  <a:schemeClr val="bg1"/>
                </a:solidFill>
                <a:latin typeface="+mn-lt"/>
              </a:rPr>
              <a:t>in the least.” </a:t>
            </a:r>
            <a:r>
              <a:rPr lang="en-US" altLang="en-US" sz="1400" dirty="0">
                <a:solidFill>
                  <a:schemeClr val="bg1"/>
                </a:solidFill>
                <a:latin typeface="+mn-lt"/>
              </a:rPr>
              <a:t>(JD:10:45)</a:t>
            </a:r>
          </a:p>
        </p:txBody>
      </p:sp>
    </p:spTree>
    <p:extLst>
      <p:ext uri="{BB962C8B-B14F-4D97-AF65-F5344CB8AC3E}">
        <p14:creationId xmlns:p14="http://schemas.microsoft.com/office/powerpoint/2010/main" val="43324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8</a:t>
            </a:fld>
            <a:endParaRPr lang="en-US" dirty="0"/>
          </a:p>
        </p:txBody>
      </p:sp>
      <p:sp>
        <p:nvSpPr>
          <p:cNvPr id="5" name="Shape 256021">
            <a:extLst>
              <a:ext uri="{FF2B5EF4-FFF2-40B4-BE49-F238E27FC236}">
                <a16:creationId xmlns:a16="http://schemas.microsoft.com/office/drawing/2014/main" id="{AC6B0AD1-AB9F-4C4F-817B-27035A5605F3}"/>
              </a:ext>
            </a:extLst>
          </p:cNvPr>
          <p:cNvSpPr txBox="1"/>
          <p:nvPr/>
        </p:nvSpPr>
        <p:spPr>
          <a:xfrm>
            <a:off x="0" y="0"/>
            <a:ext cx="12192000" cy="769500"/>
          </a:xfrm>
          <a:prstGeom prst="rect">
            <a:avLst/>
          </a:prstGeom>
          <a:noFill/>
          <a:ln>
            <a:noFill/>
          </a:ln>
        </p:spPr>
        <p:txBody>
          <a:bodyPr wrap="square" lIns="91425" tIns="45700" rIns="91425" bIns="45700" anchor="t" anchorCtr="0">
            <a:spAutoFit/>
          </a:bodyPr>
          <a:lstStyle/>
          <a:p>
            <a:pPr marL="0" marR="0" lvl="0" indent="0" algn="ctr" rtl="0">
              <a:spcBef>
                <a:spcPts val="0"/>
              </a:spcBef>
              <a:spcAft>
                <a:spcPts val="0"/>
              </a:spcAft>
              <a:buNone/>
            </a:pPr>
            <a:r>
              <a:rPr lang="en-US" sz="4400" b="1" i="1" dirty="0">
                <a:solidFill>
                  <a:srgbClr val="00FF00"/>
                </a:solidFill>
                <a:latin typeface="+mn-lt"/>
                <a:ea typeface="Arial"/>
                <a:cs typeface="Arial"/>
                <a:sym typeface="Arial"/>
              </a:rPr>
              <a:t>Lawful Miracles - True</a:t>
            </a:r>
            <a:endParaRPr sz="4400" b="1" i="1" dirty="0">
              <a:solidFill>
                <a:srgbClr val="00FF00"/>
              </a:solidFill>
              <a:latin typeface="+mn-lt"/>
              <a:ea typeface="Arial"/>
              <a:cs typeface="Arial"/>
              <a:sym typeface="Arial"/>
            </a:endParaRPr>
          </a:p>
        </p:txBody>
      </p:sp>
      <p:sp>
        <p:nvSpPr>
          <p:cNvPr id="6" name="Shape 256022">
            <a:extLst>
              <a:ext uri="{FF2B5EF4-FFF2-40B4-BE49-F238E27FC236}">
                <a16:creationId xmlns:a16="http://schemas.microsoft.com/office/drawing/2014/main" id="{8D7E82ED-45B6-4947-991E-246681900E29}"/>
              </a:ext>
            </a:extLst>
          </p:cNvPr>
          <p:cNvSpPr/>
          <p:nvPr/>
        </p:nvSpPr>
        <p:spPr>
          <a:xfrm>
            <a:off x="152400" y="3025954"/>
            <a:ext cx="11963400" cy="707846"/>
          </a:xfrm>
          <a:prstGeom prst="rect">
            <a:avLst/>
          </a:prstGeom>
          <a:noFill/>
          <a:ln>
            <a:noFill/>
          </a:ln>
        </p:spPr>
        <p:txBody>
          <a:bodyPr wrap="square" lIns="91425" tIns="45700" rIns="91425" bIns="45700" anchor="t" anchorCtr="0">
            <a:spAutoFit/>
          </a:bodyPr>
          <a:lstStyle/>
          <a:p>
            <a:pPr marL="0" marR="0" lvl="0" indent="0" algn="l" rtl="0">
              <a:spcBef>
                <a:spcPts val="0"/>
              </a:spcBef>
              <a:spcAft>
                <a:spcPts val="0"/>
              </a:spcAft>
              <a:buNone/>
            </a:pPr>
            <a:r>
              <a:rPr lang="en-US" sz="2000" b="1" dirty="0">
                <a:solidFill>
                  <a:srgbClr val="00FF00"/>
                </a:solidFill>
                <a:latin typeface="Calibri"/>
                <a:ea typeface="Calibri"/>
                <a:cs typeface="Calibri"/>
                <a:sym typeface="Calibri"/>
              </a:rPr>
              <a:t>Elder James E. Talmage: </a:t>
            </a:r>
            <a:r>
              <a:rPr lang="en-US" sz="2000" dirty="0">
                <a:solidFill>
                  <a:schemeClr val="lt1"/>
                </a:solidFill>
                <a:latin typeface="Calibri"/>
                <a:ea typeface="Calibri"/>
                <a:cs typeface="Calibri"/>
                <a:sym typeface="Calibri"/>
              </a:rPr>
              <a:t>“Miracles cannot be in </a:t>
            </a:r>
            <a:r>
              <a:rPr lang="en-US" sz="2000" dirty="0">
                <a:solidFill>
                  <a:srgbClr val="FF0000"/>
                </a:solidFill>
                <a:latin typeface="Calibri"/>
                <a:ea typeface="Calibri"/>
                <a:cs typeface="Calibri"/>
                <a:sym typeface="Calibri"/>
              </a:rPr>
              <a:t>contravention </a:t>
            </a:r>
            <a:r>
              <a:rPr lang="en-US" sz="2000" dirty="0">
                <a:solidFill>
                  <a:schemeClr val="lt1"/>
                </a:solidFill>
                <a:latin typeface="Calibri"/>
                <a:ea typeface="Calibri"/>
                <a:cs typeface="Calibri"/>
                <a:sym typeface="Calibri"/>
              </a:rPr>
              <a:t>of natural </a:t>
            </a:r>
            <a:r>
              <a:rPr lang="en-US" sz="2000" dirty="0">
                <a:solidFill>
                  <a:srgbClr val="00FF00"/>
                </a:solidFill>
                <a:latin typeface="Calibri"/>
                <a:ea typeface="Calibri"/>
                <a:cs typeface="Calibri"/>
                <a:sym typeface="Calibri"/>
              </a:rPr>
              <a:t>law</a:t>
            </a:r>
            <a:r>
              <a:rPr lang="en-US" sz="2000" dirty="0">
                <a:solidFill>
                  <a:schemeClr val="lt1"/>
                </a:solidFill>
                <a:latin typeface="Calibri"/>
                <a:ea typeface="Calibri"/>
                <a:cs typeface="Calibri"/>
                <a:sym typeface="Calibri"/>
              </a:rPr>
              <a:t>, but are wrought through the operation of laws not universally or commonly recognized.” </a:t>
            </a:r>
            <a:r>
              <a:rPr lang="en-US" sz="1400" dirty="0">
                <a:solidFill>
                  <a:schemeClr val="lt1"/>
                </a:solidFill>
                <a:latin typeface="Calibri"/>
                <a:ea typeface="Calibri"/>
                <a:cs typeface="Calibri"/>
                <a:sym typeface="Calibri"/>
              </a:rPr>
              <a:t>(Jesus The Christ, p.342)</a:t>
            </a:r>
            <a:endParaRPr dirty="0"/>
          </a:p>
        </p:txBody>
      </p:sp>
      <p:sp>
        <p:nvSpPr>
          <p:cNvPr id="9" name="Shape 256020">
            <a:extLst>
              <a:ext uri="{FF2B5EF4-FFF2-40B4-BE49-F238E27FC236}">
                <a16:creationId xmlns:a16="http://schemas.microsoft.com/office/drawing/2014/main" id="{952AF62F-9C78-42DC-B21D-47A4173D3F0C}"/>
              </a:ext>
            </a:extLst>
          </p:cNvPr>
          <p:cNvSpPr txBox="1"/>
          <p:nvPr/>
        </p:nvSpPr>
        <p:spPr>
          <a:xfrm>
            <a:off x="0" y="6088500"/>
            <a:ext cx="12192000" cy="769500"/>
          </a:xfrm>
          <a:prstGeom prst="rect">
            <a:avLst/>
          </a:prstGeom>
          <a:noFill/>
          <a:ln>
            <a:noFill/>
          </a:ln>
        </p:spPr>
        <p:txBody>
          <a:bodyPr wrap="square" lIns="91425" tIns="45700" rIns="91425" bIns="45700" anchor="t" anchorCtr="0">
            <a:spAutoFit/>
          </a:bodyPr>
          <a:lstStyle/>
          <a:p>
            <a:pPr marL="0" marR="0" lvl="0" indent="0" algn="ctr" rtl="0">
              <a:spcBef>
                <a:spcPts val="0"/>
              </a:spcBef>
              <a:spcAft>
                <a:spcPts val="0"/>
              </a:spcAft>
              <a:buNone/>
            </a:pPr>
            <a:r>
              <a:rPr lang="en-US" sz="4400" b="1" i="1" dirty="0">
                <a:solidFill>
                  <a:srgbClr val="FF0000"/>
                </a:solidFill>
                <a:latin typeface="+mn-lt"/>
                <a:ea typeface="Arial"/>
                <a:cs typeface="Arial"/>
                <a:sym typeface="Arial"/>
              </a:rPr>
              <a:t>Supernatural Miracles - False</a:t>
            </a:r>
            <a:endParaRPr dirty="0">
              <a:latin typeface="+mn-lt"/>
            </a:endParaRPr>
          </a:p>
        </p:txBody>
      </p:sp>
      <p:sp>
        <p:nvSpPr>
          <p:cNvPr id="11" name="Rectangle 10">
            <a:extLst>
              <a:ext uri="{FF2B5EF4-FFF2-40B4-BE49-F238E27FC236}">
                <a16:creationId xmlns:a16="http://schemas.microsoft.com/office/drawing/2014/main" id="{CDACFD61-D7DD-469A-8211-45BBDA5EF84C}"/>
              </a:ext>
            </a:extLst>
          </p:cNvPr>
          <p:cNvSpPr/>
          <p:nvPr/>
        </p:nvSpPr>
        <p:spPr>
          <a:xfrm>
            <a:off x="152400" y="3877311"/>
            <a:ext cx="11887198" cy="1015663"/>
          </a:xfrm>
          <a:prstGeom prst="rect">
            <a:avLst/>
          </a:prstGeom>
        </p:spPr>
        <p:txBody>
          <a:bodyPr wrap="square">
            <a:spAutoFit/>
          </a:bodyPr>
          <a:lstStyle/>
          <a:p>
            <a:pPr eaLnBrk="1" hangingPunct="1">
              <a:defRPr/>
            </a:pPr>
            <a:r>
              <a:rPr lang="en-US" sz="2000" b="1" dirty="0">
                <a:solidFill>
                  <a:srgbClr val="00FF00"/>
                </a:solidFill>
                <a:latin typeface="+mn-lt"/>
              </a:rPr>
              <a:t>President Brigham Young: </a:t>
            </a:r>
            <a:r>
              <a:rPr lang="en-US" sz="2000" dirty="0">
                <a:solidFill>
                  <a:schemeClr val="bg1"/>
                </a:solidFill>
                <a:latin typeface="+mn-lt"/>
              </a:rPr>
              <a:t>“There is no miracle to any being in the heavens or on the earth, only to the </a:t>
            </a:r>
            <a:r>
              <a:rPr lang="en-US" sz="2000" dirty="0">
                <a:solidFill>
                  <a:srgbClr val="FFFF00"/>
                </a:solidFill>
                <a:latin typeface="+mn-lt"/>
              </a:rPr>
              <a:t>ignorant</a:t>
            </a:r>
            <a:r>
              <a:rPr lang="en-US" sz="2000" dirty="0">
                <a:solidFill>
                  <a:schemeClr val="bg1"/>
                </a:solidFill>
                <a:latin typeface="+mn-lt"/>
              </a:rPr>
              <a:t>. To a man who </a:t>
            </a:r>
            <a:r>
              <a:rPr lang="en-US" sz="2000" dirty="0">
                <a:solidFill>
                  <a:srgbClr val="00FF00"/>
                </a:solidFill>
                <a:latin typeface="+mn-lt"/>
              </a:rPr>
              <a:t>understands</a:t>
            </a:r>
            <a:r>
              <a:rPr lang="en-US" sz="2000" dirty="0">
                <a:solidFill>
                  <a:schemeClr val="bg1"/>
                </a:solidFill>
                <a:latin typeface="+mn-lt"/>
              </a:rPr>
              <a:t> the </a:t>
            </a:r>
            <a:r>
              <a:rPr lang="en-US" sz="2000" dirty="0">
                <a:solidFill>
                  <a:srgbClr val="00FF00"/>
                </a:solidFill>
                <a:latin typeface="+mn-lt"/>
              </a:rPr>
              <a:t>philosophy</a:t>
            </a:r>
            <a:r>
              <a:rPr lang="en-US" sz="2000" dirty="0">
                <a:solidFill>
                  <a:schemeClr val="bg1"/>
                </a:solidFill>
                <a:latin typeface="+mn-lt"/>
              </a:rPr>
              <a:t> of all the phenomena that transpire, there is no such thing as a miracle.” </a:t>
            </a:r>
            <a:r>
              <a:rPr lang="en-US" sz="1400" dirty="0">
                <a:solidFill>
                  <a:schemeClr val="bg1"/>
                </a:solidFill>
                <a:latin typeface="+mn-lt"/>
              </a:rPr>
              <a:t>(JD 13:33) </a:t>
            </a:r>
          </a:p>
        </p:txBody>
      </p:sp>
      <p:sp>
        <p:nvSpPr>
          <p:cNvPr id="12" name="Rectangle 11">
            <a:extLst>
              <a:ext uri="{FF2B5EF4-FFF2-40B4-BE49-F238E27FC236}">
                <a16:creationId xmlns:a16="http://schemas.microsoft.com/office/drawing/2014/main" id="{09749D6E-6FDB-4A52-ABE6-9A6AD63A2F6E}"/>
              </a:ext>
            </a:extLst>
          </p:cNvPr>
          <p:cNvSpPr/>
          <p:nvPr/>
        </p:nvSpPr>
        <p:spPr>
          <a:xfrm>
            <a:off x="152400" y="795318"/>
            <a:ext cx="11887197" cy="2154436"/>
          </a:xfrm>
          <a:prstGeom prst="rect">
            <a:avLst/>
          </a:prstGeom>
        </p:spPr>
        <p:txBody>
          <a:bodyPr wrap="square">
            <a:spAutoFit/>
          </a:bodyPr>
          <a:lstStyle/>
          <a:p>
            <a:pPr eaLnBrk="1" hangingPunct="1">
              <a:defRPr/>
            </a:pPr>
            <a:r>
              <a:rPr lang="en-US" sz="2000" b="1" dirty="0">
                <a:solidFill>
                  <a:srgbClr val="00FF00"/>
                </a:solidFill>
                <a:latin typeface="+mn-lt"/>
              </a:rPr>
              <a:t>Elder George Q. Cannon: </a:t>
            </a:r>
            <a:r>
              <a:rPr lang="en-US" sz="2000" dirty="0">
                <a:solidFill>
                  <a:schemeClr val="bg1"/>
                </a:solidFill>
                <a:latin typeface="+mn-lt"/>
              </a:rPr>
              <a:t>“It was no</a:t>
            </a:r>
            <a:r>
              <a:rPr lang="en-US" sz="2000" dirty="0">
                <a:solidFill>
                  <a:srgbClr val="FF0000"/>
                </a:solidFill>
                <a:latin typeface="+mn-lt"/>
              </a:rPr>
              <a:t> suspension of law </a:t>
            </a:r>
            <a:r>
              <a:rPr lang="en-US" sz="2000" dirty="0">
                <a:solidFill>
                  <a:schemeClr val="bg1"/>
                </a:solidFill>
                <a:latin typeface="+mn-lt"/>
              </a:rPr>
              <a:t>on the part of our Savior, that caused Him to gather from the elements the bread and the fishes necessary to feed the multitude. It was no </a:t>
            </a:r>
            <a:r>
              <a:rPr lang="en-US" sz="2000" dirty="0">
                <a:solidFill>
                  <a:srgbClr val="FF0000"/>
                </a:solidFill>
                <a:latin typeface="+mn-lt"/>
              </a:rPr>
              <a:t>suspension of law </a:t>
            </a:r>
            <a:r>
              <a:rPr lang="en-US" sz="2000" dirty="0">
                <a:solidFill>
                  <a:schemeClr val="bg1"/>
                </a:solidFill>
                <a:latin typeface="+mn-lt"/>
              </a:rPr>
              <a:t>that caused Him to open the eyes of the blind, or to cause the sick to be healed. It was no </a:t>
            </a:r>
            <a:r>
              <a:rPr lang="en-US" sz="2000" dirty="0">
                <a:solidFill>
                  <a:srgbClr val="FF0000"/>
                </a:solidFill>
                <a:latin typeface="+mn-lt"/>
              </a:rPr>
              <a:t>suspension of law </a:t>
            </a:r>
            <a:r>
              <a:rPr lang="en-US" sz="2000" dirty="0">
                <a:solidFill>
                  <a:schemeClr val="bg1"/>
                </a:solidFill>
                <a:latin typeface="+mn-lt"/>
              </a:rPr>
              <a:t>that caused Him to ascend in the sight of His disciples after His resurrection when He visited them. I know that miracles are said to be a </a:t>
            </a:r>
            <a:r>
              <a:rPr lang="en-US" sz="2000" dirty="0">
                <a:solidFill>
                  <a:srgbClr val="FF0000"/>
                </a:solidFill>
                <a:latin typeface="+mn-lt"/>
              </a:rPr>
              <a:t>suspension of law</a:t>
            </a:r>
            <a:r>
              <a:rPr lang="en-US" sz="2000" dirty="0">
                <a:solidFill>
                  <a:schemeClr val="bg1"/>
                </a:solidFill>
                <a:latin typeface="+mn-lt"/>
              </a:rPr>
              <a:t>; but instead of their being a suspension of </a:t>
            </a:r>
            <a:r>
              <a:rPr lang="en-US" sz="2000" dirty="0">
                <a:solidFill>
                  <a:srgbClr val="00FF00"/>
                </a:solidFill>
                <a:latin typeface="+mn-lt"/>
              </a:rPr>
              <a:t>law</a:t>
            </a:r>
            <a:r>
              <a:rPr lang="en-US" sz="2000" dirty="0">
                <a:solidFill>
                  <a:schemeClr val="bg1"/>
                </a:solidFill>
                <a:latin typeface="+mn-lt"/>
              </a:rPr>
              <a:t>, they are due to a </a:t>
            </a:r>
            <a:r>
              <a:rPr lang="en-US" sz="2000" dirty="0">
                <a:solidFill>
                  <a:srgbClr val="00FF00"/>
                </a:solidFill>
                <a:latin typeface="+mn-lt"/>
              </a:rPr>
              <a:t>knowledge</a:t>
            </a:r>
            <a:r>
              <a:rPr lang="en-US" sz="2000" dirty="0">
                <a:solidFill>
                  <a:schemeClr val="bg1"/>
                </a:solidFill>
                <a:latin typeface="+mn-lt"/>
              </a:rPr>
              <a:t> of a </a:t>
            </a:r>
            <a:r>
              <a:rPr lang="en-US" sz="2000" dirty="0">
                <a:solidFill>
                  <a:srgbClr val="00FF00"/>
                </a:solidFill>
                <a:latin typeface="+mn-lt"/>
              </a:rPr>
              <a:t>higher law</a:t>
            </a:r>
            <a:r>
              <a:rPr lang="en-US" sz="2000" dirty="0">
                <a:solidFill>
                  <a:schemeClr val="bg1"/>
                </a:solidFill>
                <a:latin typeface="+mn-lt"/>
              </a:rPr>
              <a:t>, to a comprehension of </a:t>
            </a:r>
            <a:r>
              <a:rPr lang="en-US" sz="2000" dirty="0">
                <a:solidFill>
                  <a:srgbClr val="00FF00"/>
                </a:solidFill>
                <a:latin typeface="+mn-lt"/>
              </a:rPr>
              <a:t>greater laws</a:t>
            </a:r>
            <a:r>
              <a:rPr lang="en-US" sz="2000" dirty="0">
                <a:solidFill>
                  <a:schemeClr val="bg1"/>
                </a:solidFill>
                <a:latin typeface="+mn-lt"/>
              </a:rPr>
              <a:t>, by the </a:t>
            </a:r>
            <a:r>
              <a:rPr lang="en-US" sz="2000" dirty="0">
                <a:solidFill>
                  <a:srgbClr val="00FF00"/>
                </a:solidFill>
                <a:latin typeface="+mn-lt"/>
              </a:rPr>
              <a:t>knowledge</a:t>
            </a:r>
            <a:r>
              <a:rPr lang="en-US" sz="2000" dirty="0">
                <a:solidFill>
                  <a:schemeClr val="bg1"/>
                </a:solidFill>
                <a:latin typeface="+mn-lt"/>
              </a:rPr>
              <a:t> of which, what are called miracles are wrought. ” </a:t>
            </a:r>
            <a:r>
              <a:rPr lang="en-US" sz="1400" dirty="0">
                <a:solidFill>
                  <a:schemeClr val="bg1"/>
                </a:solidFill>
                <a:latin typeface="+mn-lt"/>
              </a:rPr>
              <a:t>(JD:25:150)</a:t>
            </a:r>
          </a:p>
        </p:txBody>
      </p:sp>
      <p:sp>
        <p:nvSpPr>
          <p:cNvPr id="13" name="Rectangle 12">
            <a:extLst>
              <a:ext uri="{FF2B5EF4-FFF2-40B4-BE49-F238E27FC236}">
                <a16:creationId xmlns:a16="http://schemas.microsoft.com/office/drawing/2014/main" id="{CCAE4141-3550-42DE-92D2-BE6D9D31E7B5}"/>
              </a:ext>
            </a:extLst>
          </p:cNvPr>
          <p:cNvSpPr/>
          <p:nvPr/>
        </p:nvSpPr>
        <p:spPr>
          <a:xfrm>
            <a:off x="152401" y="4982905"/>
            <a:ext cx="11887198" cy="1015663"/>
          </a:xfrm>
          <a:prstGeom prst="rect">
            <a:avLst/>
          </a:prstGeom>
        </p:spPr>
        <p:txBody>
          <a:bodyPr wrap="square">
            <a:spAutoFit/>
          </a:bodyPr>
          <a:lstStyle/>
          <a:p>
            <a:pPr eaLnBrk="1" hangingPunct="1">
              <a:defRPr/>
            </a:pPr>
            <a:r>
              <a:rPr lang="en-US" sz="2000" b="1" dirty="0">
                <a:solidFill>
                  <a:srgbClr val="FFFF00"/>
                </a:solidFill>
                <a:latin typeface="+mn-lt"/>
              </a:rPr>
              <a:t>Carl Sagan: </a:t>
            </a:r>
            <a:r>
              <a:rPr lang="en-US" sz="2000" dirty="0">
                <a:solidFill>
                  <a:schemeClr val="bg1"/>
                </a:solidFill>
                <a:latin typeface="+mn-lt"/>
              </a:rPr>
              <a:t>“What would beings who are thousands of years ahead of us be capable of? Or millions? As a philosopher in our part of the world once said: 'The artifacts of a sufficiently advanced extraterrestrial civilization would be indistinguishable from magic'.”</a:t>
            </a:r>
            <a:r>
              <a:rPr lang="en-US" sz="1400" dirty="0">
                <a:solidFill>
                  <a:schemeClr val="bg1"/>
                </a:solidFill>
                <a:latin typeface="+mn-lt"/>
              </a:rPr>
              <a:t>(Contact, p.191) </a:t>
            </a:r>
          </a:p>
        </p:txBody>
      </p:sp>
    </p:spTree>
    <p:extLst>
      <p:ext uri="{BB962C8B-B14F-4D97-AF65-F5344CB8AC3E}">
        <p14:creationId xmlns:p14="http://schemas.microsoft.com/office/powerpoint/2010/main" val="23356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9</a:t>
            </a:fld>
            <a:endParaRPr lang="en-US" dirty="0"/>
          </a:p>
        </p:txBody>
      </p:sp>
      <p:sp>
        <p:nvSpPr>
          <p:cNvPr id="5" name="TextBox 4">
            <a:extLst>
              <a:ext uri="{FF2B5EF4-FFF2-40B4-BE49-F238E27FC236}">
                <a16:creationId xmlns:a16="http://schemas.microsoft.com/office/drawing/2014/main" id="{19585E4C-834F-40DD-B066-5FDF2EE257D6}"/>
              </a:ext>
            </a:extLst>
          </p:cNvPr>
          <p:cNvSpPr txBox="1"/>
          <p:nvPr/>
        </p:nvSpPr>
        <p:spPr>
          <a:xfrm>
            <a:off x="3657600" y="420469"/>
            <a:ext cx="1447756" cy="646331"/>
          </a:xfrm>
          <a:prstGeom prst="rect">
            <a:avLst/>
          </a:prstGeom>
          <a:noFill/>
        </p:spPr>
        <p:txBody>
          <a:bodyPr wrap="square">
            <a:spAutoFit/>
          </a:bodyPr>
          <a:lstStyle/>
          <a:p>
            <a:pPr algn="ctr" eaLnBrk="1" hangingPunct="1">
              <a:defRPr/>
            </a:pPr>
            <a:r>
              <a:rPr lang="en-US" b="1" dirty="0">
                <a:solidFill>
                  <a:srgbClr val="FF0000"/>
                </a:solidFill>
                <a:latin typeface="+mn-lt"/>
                <a:cs typeface="Arial" charset="0"/>
              </a:rPr>
              <a:t>ABSOLUTISM OF GOD</a:t>
            </a:r>
          </a:p>
        </p:txBody>
      </p:sp>
      <p:grpSp>
        <p:nvGrpSpPr>
          <p:cNvPr id="6" name="Group 13">
            <a:extLst>
              <a:ext uri="{FF2B5EF4-FFF2-40B4-BE49-F238E27FC236}">
                <a16:creationId xmlns:a16="http://schemas.microsoft.com/office/drawing/2014/main" id="{9828CBC5-0B88-4E53-A970-DEA6757A6701}"/>
              </a:ext>
            </a:extLst>
          </p:cNvPr>
          <p:cNvGrpSpPr>
            <a:grpSpLocks/>
          </p:cNvGrpSpPr>
          <p:nvPr/>
        </p:nvGrpSpPr>
        <p:grpSpPr bwMode="auto">
          <a:xfrm>
            <a:off x="762000" y="128148"/>
            <a:ext cx="915987" cy="914400"/>
            <a:chOff x="408296" y="2100263"/>
            <a:chExt cx="3124200" cy="3124200"/>
          </a:xfrm>
        </p:grpSpPr>
        <p:sp>
          <p:nvSpPr>
            <p:cNvPr id="7" name="Oval 12">
              <a:extLst>
                <a:ext uri="{FF2B5EF4-FFF2-40B4-BE49-F238E27FC236}">
                  <a16:creationId xmlns:a16="http://schemas.microsoft.com/office/drawing/2014/main" id="{01196E13-4C21-4445-B427-C6B49B673B52}"/>
                </a:ext>
              </a:extLst>
            </p:cNvPr>
            <p:cNvSpPr>
              <a:spLocks noChangeArrowheads="1"/>
            </p:cNvSpPr>
            <p:nvPr/>
          </p:nvSpPr>
          <p:spPr bwMode="auto">
            <a:xfrm>
              <a:off x="408296" y="2100263"/>
              <a:ext cx="3124200" cy="3124200"/>
            </a:xfrm>
            <a:prstGeom prst="ellipse">
              <a:avLst/>
            </a:prstGeom>
            <a:solidFill>
              <a:schemeClr val="bg1"/>
            </a:solidFill>
            <a:ln w="38100">
              <a:solidFill>
                <a:srgbClr val="FF0000"/>
              </a:solidFill>
              <a:round/>
              <a:headEnd/>
              <a:tailEnd/>
            </a:ln>
          </p:spPr>
          <p:txBody>
            <a:bodyPr wrap="none" anchor="ctr"/>
            <a:lstStyle/>
            <a:p>
              <a:pPr eaLnBrk="1" hangingPunct="1">
                <a:defRPr/>
              </a:pPr>
              <a:endParaRPr lang="en-US">
                <a:latin typeface="+mn-lt"/>
                <a:cs typeface="Arial" charset="0"/>
              </a:endParaRPr>
            </a:p>
          </p:txBody>
        </p:sp>
        <p:grpSp>
          <p:nvGrpSpPr>
            <p:cNvPr id="8" name="Group 55">
              <a:extLst>
                <a:ext uri="{FF2B5EF4-FFF2-40B4-BE49-F238E27FC236}">
                  <a16:creationId xmlns:a16="http://schemas.microsoft.com/office/drawing/2014/main" id="{BC803A61-0FF6-4E11-BEAE-9E1477B7DDF9}"/>
                </a:ext>
              </a:extLst>
            </p:cNvPr>
            <p:cNvGrpSpPr>
              <a:grpSpLocks/>
            </p:cNvGrpSpPr>
            <p:nvPr/>
          </p:nvGrpSpPr>
          <p:grpSpPr bwMode="auto">
            <a:xfrm>
              <a:off x="780082" y="2511425"/>
              <a:ext cx="2382839" cy="2260600"/>
              <a:chOff x="2008" y="2323"/>
              <a:chExt cx="1501" cy="1424"/>
            </a:xfrm>
          </p:grpSpPr>
          <p:sp>
            <p:nvSpPr>
              <p:cNvPr id="9" name="Text Box 7">
                <a:extLst>
                  <a:ext uri="{FF2B5EF4-FFF2-40B4-BE49-F238E27FC236}">
                    <a16:creationId xmlns:a16="http://schemas.microsoft.com/office/drawing/2014/main" id="{8B06109B-D55E-440E-9FA6-48CBD34A5349}"/>
                  </a:ext>
                </a:extLst>
              </p:cNvPr>
              <p:cNvSpPr txBox="1">
                <a:spLocks noChangeArrowheads="1"/>
              </p:cNvSpPr>
              <p:nvPr/>
            </p:nvSpPr>
            <p:spPr bwMode="auto">
              <a:xfrm>
                <a:off x="2009" y="2324"/>
                <a:ext cx="1501" cy="1428"/>
              </a:xfrm>
              <a:prstGeom prst="rect">
                <a:avLst/>
              </a:prstGeom>
              <a:noFill/>
              <a:ln w="9525">
                <a:noFill/>
                <a:miter lim="800000"/>
                <a:headEnd/>
                <a:tailEnd/>
              </a:ln>
            </p:spPr>
            <p:txBody>
              <a:bodyPr wrap="none">
                <a:spAutoFit/>
              </a:bodyPr>
              <a:lstStyle/>
              <a:p>
                <a:pPr algn="ctr" eaLnBrk="1" hangingPunct="1">
                  <a:defRPr/>
                </a:pPr>
                <a:r>
                  <a:rPr lang="en-US" sz="1400" b="1" dirty="0">
                    <a:latin typeface="+mn-lt"/>
                    <a:cs typeface="Arial" charset="0"/>
                  </a:rPr>
                  <a:t>God</a:t>
                </a:r>
              </a:p>
              <a:p>
                <a:pPr algn="ctr" eaLnBrk="1" hangingPunct="1">
                  <a:defRPr/>
                </a:pPr>
                <a:endParaRPr lang="en-US" sz="900" b="1" dirty="0">
                  <a:latin typeface="+mn-lt"/>
                  <a:cs typeface="Arial" charset="0"/>
                </a:endParaRPr>
              </a:p>
              <a:p>
                <a:pPr algn="ctr" eaLnBrk="1" hangingPunct="1">
                  <a:defRPr/>
                </a:pPr>
                <a:r>
                  <a:rPr lang="en-US" sz="1400" b="1" dirty="0">
                    <a:latin typeface="+mn-lt"/>
                    <a:cs typeface="Arial" charset="0"/>
                  </a:rPr>
                  <a:t>Reality</a:t>
                </a:r>
              </a:p>
            </p:txBody>
          </p:sp>
          <p:sp>
            <p:nvSpPr>
              <p:cNvPr id="11" name="Line 8">
                <a:extLst>
                  <a:ext uri="{FF2B5EF4-FFF2-40B4-BE49-F238E27FC236}">
                    <a16:creationId xmlns:a16="http://schemas.microsoft.com/office/drawing/2014/main" id="{953359D2-D35A-4B3C-A6D8-CC423C90C470}"/>
                  </a:ext>
                </a:extLst>
              </p:cNvPr>
              <p:cNvSpPr>
                <a:spLocks noChangeShapeType="1"/>
              </p:cNvSpPr>
              <p:nvPr/>
            </p:nvSpPr>
            <p:spPr bwMode="auto">
              <a:xfrm>
                <a:off x="2077" y="3062"/>
                <a:ext cx="1344"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grpSp>
      </p:grpSp>
      <p:sp>
        <p:nvSpPr>
          <p:cNvPr id="12" name="TextBox 11">
            <a:extLst>
              <a:ext uri="{FF2B5EF4-FFF2-40B4-BE49-F238E27FC236}">
                <a16:creationId xmlns:a16="http://schemas.microsoft.com/office/drawing/2014/main" id="{F93C0746-9BE9-4CB6-912D-5D1E31074B16}"/>
              </a:ext>
            </a:extLst>
          </p:cNvPr>
          <p:cNvSpPr txBox="1"/>
          <p:nvPr/>
        </p:nvSpPr>
        <p:spPr>
          <a:xfrm>
            <a:off x="59632" y="1654314"/>
            <a:ext cx="5852599" cy="707886"/>
          </a:xfrm>
          <a:prstGeom prst="rect">
            <a:avLst/>
          </a:prstGeom>
          <a:noFill/>
        </p:spPr>
        <p:txBody>
          <a:bodyPr wrap="square">
            <a:spAutoFit/>
          </a:bodyPr>
          <a:lstStyle/>
          <a:p>
            <a:pPr eaLnBrk="1" hangingPunct="1">
              <a:defRPr/>
            </a:pPr>
            <a:r>
              <a:rPr lang="en-US" sz="2000" dirty="0">
                <a:solidFill>
                  <a:schemeClr val="bg1"/>
                </a:solidFill>
                <a:latin typeface="+mn-lt"/>
                <a:cs typeface="Arial" charset="0"/>
              </a:rPr>
              <a:t>“Jesus said unto him, If thou canst believe, </a:t>
            </a:r>
            <a:r>
              <a:rPr lang="en-US" sz="2000" dirty="0">
                <a:solidFill>
                  <a:srgbClr val="FF0000"/>
                </a:solidFill>
                <a:latin typeface="+mn-lt"/>
                <a:cs typeface="Arial" charset="0"/>
              </a:rPr>
              <a:t>[absolutely] </a:t>
            </a:r>
            <a:r>
              <a:rPr lang="en-US" sz="2000" dirty="0">
                <a:solidFill>
                  <a:schemeClr val="bg1"/>
                </a:solidFill>
                <a:latin typeface="+mn-lt"/>
                <a:cs typeface="Arial" charset="0"/>
              </a:rPr>
              <a:t>all things are possible to him that believeth.”</a:t>
            </a:r>
            <a:r>
              <a:rPr lang="en-US" sz="2000" dirty="0">
                <a:solidFill>
                  <a:srgbClr val="FF0000"/>
                </a:solidFill>
                <a:latin typeface="+mn-lt"/>
                <a:cs typeface="Arial" charset="0"/>
              </a:rPr>
              <a:t> </a:t>
            </a:r>
            <a:r>
              <a:rPr lang="en-US" sz="1400" dirty="0">
                <a:solidFill>
                  <a:schemeClr val="bg1"/>
                </a:solidFill>
                <a:latin typeface="+mn-lt"/>
                <a:cs typeface="Arial" charset="0"/>
              </a:rPr>
              <a:t>(Mark 9:23)</a:t>
            </a:r>
          </a:p>
        </p:txBody>
      </p:sp>
      <p:grpSp>
        <p:nvGrpSpPr>
          <p:cNvPr id="13" name="Group 13">
            <a:extLst>
              <a:ext uri="{FF2B5EF4-FFF2-40B4-BE49-F238E27FC236}">
                <a16:creationId xmlns:a16="http://schemas.microsoft.com/office/drawing/2014/main" id="{AFF9C5E3-FF3B-42F4-AC9B-094D8E55749B}"/>
              </a:ext>
            </a:extLst>
          </p:cNvPr>
          <p:cNvGrpSpPr>
            <a:grpSpLocks/>
          </p:cNvGrpSpPr>
          <p:nvPr/>
        </p:nvGrpSpPr>
        <p:grpSpPr bwMode="auto">
          <a:xfrm>
            <a:off x="1752724" y="114028"/>
            <a:ext cx="914400" cy="914400"/>
            <a:chOff x="408296" y="2100263"/>
            <a:chExt cx="3124200" cy="3124200"/>
          </a:xfrm>
        </p:grpSpPr>
        <p:sp>
          <p:nvSpPr>
            <p:cNvPr id="14" name="Oval 12">
              <a:extLst>
                <a:ext uri="{FF2B5EF4-FFF2-40B4-BE49-F238E27FC236}">
                  <a16:creationId xmlns:a16="http://schemas.microsoft.com/office/drawing/2014/main" id="{B36E3375-8D95-4E09-BDE1-4D0019836A6E}"/>
                </a:ext>
              </a:extLst>
            </p:cNvPr>
            <p:cNvSpPr>
              <a:spLocks noChangeArrowheads="1"/>
            </p:cNvSpPr>
            <p:nvPr/>
          </p:nvSpPr>
          <p:spPr bwMode="auto">
            <a:xfrm>
              <a:off x="408296" y="2100263"/>
              <a:ext cx="3124200" cy="3124200"/>
            </a:xfrm>
            <a:prstGeom prst="ellipse">
              <a:avLst/>
            </a:prstGeom>
            <a:solidFill>
              <a:schemeClr val="bg1"/>
            </a:solidFill>
            <a:ln w="38100">
              <a:solidFill>
                <a:srgbClr val="FF0000"/>
              </a:solidFill>
              <a:round/>
              <a:headEnd/>
              <a:tailEnd/>
            </a:ln>
          </p:spPr>
          <p:txBody>
            <a:bodyPr wrap="none" anchor="ctr"/>
            <a:lstStyle/>
            <a:p>
              <a:pPr eaLnBrk="1" hangingPunct="1">
                <a:defRPr/>
              </a:pPr>
              <a:endParaRPr lang="en-US">
                <a:latin typeface="+mn-lt"/>
                <a:cs typeface="Arial" charset="0"/>
              </a:endParaRPr>
            </a:p>
          </p:txBody>
        </p:sp>
        <p:grpSp>
          <p:nvGrpSpPr>
            <p:cNvPr id="15" name="Group 55">
              <a:extLst>
                <a:ext uri="{FF2B5EF4-FFF2-40B4-BE49-F238E27FC236}">
                  <a16:creationId xmlns:a16="http://schemas.microsoft.com/office/drawing/2014/main" id="{6E23BF20-DD75-49B5-B4DB-9E7BC6C22D56}"/>
                </a:ext>
              </a:extLst>
            </p:cNvPr>
            <p:cNvGrpSpPr>
              <a:grpSpLocks/>
            </p:cNvGrpSpPr>
            <p:nvPr/>
          </p:nvGrpSpPr>
          <p:grpSpPr bwMode="auto">
            <a:xfrm>
              <a:off x="734045" y="2511425"/>
              <a:ext cx="2476502" cy="2260600"/>
              <a:chOff x="1979" y="2323"/>
              <a:chExt cx="1560" cy="1424"/>
            </a:xfrm>
          </p:grpSpPr>
          <p:sp>
            <p:nvSpPr>
              <p:cNvPr id="16" name="Text Box 7">
                <a:extLst>
                  <a:ext uri="{FF2B5EF4-FFF2-40B4-BE49-F238E27FC236}">
                    <a16:creationId xmlns:a16="http://schemas.microsoft.com/office/drawing/2014/main" id="{A0996F5B-32FB-4046-8CFB-254C26972A9A}"/>
                  </a:ext>
                </a:extLst>
              </p:cNvPr>
              <p:cNvSpPr txBox="1">
                <a:spLocks noChangeArrowheads="1"/>
              </p:cNvSpPr>
              <p:nvPr/>
            </p:nvSpPr>
            <p:spPr bwMode="auto">
              <a:xfrm>
                <a:off x="1979" y="2324"/>
                <a:ext cx="1561" cy="1428"/>
              </a:xfrm>
              <a:prstGeom prst="rect">
                <a:avLst/>
              </a:prstGeom>
              <a:noFill/>
              <a:ln w="9525">
                <a:noFill/>
                <a:miter lim="800000"/>
                <a:headEnd/>
                <a:tailEnd/>
              </a:ln>
            </p:spPr>
            <p:txBody>
              <a:bodyPr wrap="none">
                <a:spAutoFit/>
              </a:bodyPr>
              <a:lstStyle/>
              <a:p>
                <a:pPr algn="ctr" eaLnBrk="1" hangingPunct="1">
                  <a:defRPr/>
                </a:pPr>
                <a:r>
                  <a:rPr lang="en-US" sz="1400" b="1" dirty="0">
                    <a:latin typeface="+mn-lt"/>
                    <a:cs typeface="Arial" charset="0"/>
                  </a:rPr>
                  <a:t>Faith</a:t>
                </a:r>
              </a:p>
              <a:p>
                <a:pPr algn="ctr" eaLnBrk="1" hangingPunct="1">
                  <a:defRPr/>
                </a:pPr>
                <a:endParaRPr lang="en-US" sz="900" b="1" dirty="0">
                  <a:latin typeface="+mn-lt"/>
                  <a:cs typeface="Arial" charset="0"/>
                </a:endParaRPr>
              </a:p>
              <a:p>
                <a:pPr algn="ctr" eaLnBrk="1" hangingPunct="1">
                  <a:defRPr/>
                </a:pPr>
                <a:r>
                  <a:rPr lang="en-US" sz="1400" b="1" dirty="0">
                    <a:latin typeface="+mn-lt"/>
                    <a:cs typeface="Arial" charset="0"/>
                  </a:rPr>
                  <a:t>Reason</a:t>
                </a:r>
              </a:p>
            </p:txBody>
          </p:sp>
          <p:sp>
            <p:nvSpPr>
              <p:cNvPr id="17" name="Line 8">
                <a:extLst>
                  <a:ext uri="{FF2B5EF4-FFF2-40B4-BE49-F238E27FC236}">
                    <a16:creationId xmlns:a16="http://schemas.microsoft.com/office/drawing/2014/main" id="{AFDE0BA9-43F4-45C0-AB92-ABED1816C01E}"/>
                  </a:ext>
                </a:extLst>
              </p:cNvPr>
              <p:cNvSpPr>
                <a:spLocks noChangeShapeType="1"/>
              </p:cNvSpPr>
              <p:nvPr/>
            </p:nvSpPr>
            <p:spPr bwMode="auto">
              <a:xfrm>
                <a:off x="2074" y="3062"/>
                <a:ext cx="1346" cy="0"/>
              </a:xfrm>
              <a:prstGeom prst="line">
                <a:avLst/>
              </a:prstGeom>
              <a:noFill/>
              <a:ln w="19050">
                <a:solidFill>
                  <a:schemeClr val="tx1"/>
                </a:solidFill>
                <a:round/>
                <a:headEnd/>
                <a:tailEnd/>
              </a:ln>
            </p:spPr>
            <p:txBody>
              <a:bodyPr/>
              <a:lstStyle/>
              <a:p>
                <a:pPr eaLnBrk="1" hangingPunct="1">
                  <a:defRPr/>
                </a:pPr>
                <a:endParaRPr lang="en-US">
                  <a:ln w="19050">
                    <a:solidFill>
                      <a:schemeClr val="tx1"/>
                    </a:solidFill>
                  </a:ln>
                  <a:latin typeface="+mn-lt"/>
                  <a:cs typeface="Arial" charset="0"/>
                </a:endParaRPr>
              </a:p>
            </p:txBody>
          </p:sp>
        </p:grpSp>
      </p:grpSp>
      <p:sp>
        <p:nvSpPr>
          <p:cNvPr id="18" name="TextBox 17">
            <a:extLst>
              <a:ext uri="{FF2B5EF4-FFF2-40B4-BE49-F238E27FC236}">
                <a16:creationId xmlns:a16="http://schemas.microsoft.com/office/drawing/2014/main" id="{850FB394-A155-4A89-81BA-7DA5B4A619BB}"/>
              </a:ext>
            </a:extLst>
          </p:cNvPr>
          <p:cNvSpPr txBox="1">
            <a:spLocks noChangeArrowheads="1"/>
          </p:cNvSpPr>
          <p:nvPr/>
        </p:nvSpPr>
        <p:spPr bwMode="auto">
          <a:xfrm>
            <a:off x="59632" y="3517625"/>
            <a:ext cx="5873711" cy="1323439"/>
          </a:xfrm>
          <a:prstGeom prst="rect">
            <a:avLst/>
          </a:prstGeom>
          <a:noFill/>
          <a:ln w="9525">
            <a:noFill/>
            <a:miter lim="800000"/>
            <a:headEnd/>
            <a:tailEnd/>
          </a:ln>
        </p:spPr>
        <p:txBody>
          <a:bodyPr wrap="square">
            <a:spAutoFit/>
          </a:bodyPr>
          <a:lstStyle/>
          <a:p>
            <a:pPr eaLnBrk="1" hangingPunct="1">
              <a:defRPr/>
            </a:pPr>
            <a:r>
              <a:rPr lang="en-US" sz="2000" dirty="0">
                <a:solidFill>
                  <a:schemeClr val="bg1"/>
                </a:solidFill>
                <a:latin typeface="+mn-lt"/>
              </a:rPr>
              <a:t>“If ye have </a:t>
            </a:r>
            <a:r>
              <a:rPr lang="en-US" sz="2000" dirty="0">
                <a:solidFill>
                  <a:srgbClr val="FF0000"/>
                </a:solidFill>
                <a:latin typeface="+mn-lt"/>
              </a:rPr>
              <a:t>[blind] </a:t>
            </a:r>
            <a:r>
              <a:rPr lang="en-US" sz="2000" dirty="0">
                <a:solidFill>
                  <a:schemeClr val="bg1"/>
                </a:solidFill>
                <a:latin typeface="+mn-lt"/>
              </a:rPr>
              <a:t>faith as a grain of mustard seed, ye shall say unto this mountain, Remove hence to yonder place; and it shall remove; and </a:t>
            </a:r>
            <a:r>
              <a:rPr lang="en-US" sz="2000" dirty="0">
                <a:solidFill>
                  <a:srgbClr val="FF0000"/>
                </a:solidFill>
                <a:latin typeface="+mn-lt"/>
              </a:rPr>
              <a:t>[absolutely] </a:t>
            </a:r>
            <a:r>
              <a:rPr lang="en-US" sz="2000" dirty="0">
                <a:solidFill>
                  <a:schemeClr val="bg1"/>
                </a:solidFill>
                <a:latin typeface="+mn-lt"/>
              </a:rPr>
              <a:t>nothing shall be impossible </a:t>
            </a:r>
            <a:r>
              <a:rPr lang="en-US" dirty="0">
                <a:solidFill>
                  <a:schemeClr val="bg1"/>
                </a:solidFill>
                <a:latin typeface="+mn-lt"/>
              </a:rPr>
              <a:t>unto you.” </a:t>
            </a:r>
            <a:r>
              <a:rPr lang="en-US" sz="1400" dirty="0">
                <a:solidFill>
                  <a:schemeClr val="bg1"/>
                </a:solidFill>
                <a:latin typeface="+mn-lt"/>
              </a:rPr>
              <a:t>(Matthew 17:20)</a:t>
            </a:r>
            <a:endParaRPr lang="en-US" sz="1400" dirty="0">
              <a:solidFill>
                <a:schemeClr val="bg1"/>
              </a:solidFill>
              <a:latin typeface="+mn-lt"/>
              <a:cs typeface="Arial" charset="0"/>
            </a:endParaRPr>
          </a:p>
        </p:txBody>
      </p:sp>
      <p:sp>
        <p:nvSpPr>
          <p:cNvPr id="19" name="TextBox 18">
            <a:extLst>
              <a:ext uri="{FF2B5EF4-FFF2-40B4-BE49-F238E27FC236}">
                <a16:creationId xmlns:a16="http://schemas.microsoft.com/office/drawing/2014/main" id="{6D99661D-CBF4-40DD-9904-D283A28DE990}"/>
              </a:ext>
            </a:extLst>
          </p:cNvPr>
          <p:cNvSpPr txBox="1"/>
          <p:nvPr/>
        </p:nvSpPr>
        <p:spPr>
          <a:xfrm>
            <a:off x="29049" y="2579037"/>
            <a:ext cx="6060331" cy="615553"/>
          </a:xfrm>
          <a:prstGeom prst="rect">
            <a:avLst/>
          </a:prstGeom>
          <a:noFill/>
        </p:spPr>
        <p:txBody>
          <a:bodyPr wrap="square">
            <a:spAutoFit/>
          </a:bodyPr>
          <a:lstStyle/>
          <a:p>
            <a:pPr eaLnBrk="1" hangingPunct="1">
              <a:defRPr/>
            </a:pPr>
            <a:r>
              <a:rPr lang="en-US" sz="2000" dirty="0">
                <a:solidFill>
                  <a:schemeClr val="bg1"/>
                </a:solidFill>
                <a:latin typeface="+mn-lt"/>
                <a:cs typeface="Arial" charset="0"/>
              </a:rPr>
              <a:t>“For with God </a:t>
            </a:r>
            <a:r>
              <a:rPr lang="en-US" sz="2000" dirty="0">
                <a:solidFill>
                  <a:srgbClr val="FF0000"/>
                </a:solidFill>
                <a:latin typeface="+mn-lt"/>
                <a:cs typeface="Arial" charset="0"/>
              </a:rPr>
              <a:t>[absolutely] </a:t>
            </a:r>
            <a:r>
              <a:rPr lang="en-US" sz="2000" dirty="0">
                <a:solidFill>
                  <a:schemeClr val="bg1"/>
                </a:solidFill>
                <a:latin typeface="+mn-lt"/>
                <a:cs typeface="Arial" charset="0"/>
              </a:rPr>
              <a:t>nothing shall be impossible.” </a:t>
            </a:r>
            <a:r>
              <a:rPr lang="en-US" sz="1400" dirty="0">
                <a:solidFill>
                  <a:schemeClr val="bg1"/>
                </a:solidFill>
                <a:latin typeface="+mn-lt"/>
                <a:cs typeface="Arial" charset="0"/>
              </a:rPr>
              <a:t>(Luke 13:37)</a:t>
            </a:r>
          </a:p>
        </p:txBody>
      </p:sp>
      <p:grpSp>
        <p:nvGrpSpPr>
          <p:cNvPr id="20" name="Group 13">
            <a:extLst>
              <a:ext uri="{FF2B5EF4-FFF2-40B4-BE49-F238E27FC236}">
                <a16:creationId xmlns:a16="http://schemas.microsoft.com/office/drawing/2014/main" id="{7FDCC1AC-3D68-476D-BDF4-47E1D938F848}"/>
              </a:ext>
            </a:extLst>
          </p:cNvPr>
          <p:cNvGrpSpPr>
            <a:grpSpLocks/>
          </p:cNvGrpSpPr>
          <p:nvPr/>
        </p:nvGrpSpPr>
        <p:grpSpPr bwMode="auto">
          <a:xfrm>
            <a:off x="2743200" y="128012"/>
            <a:ext cx="914400" cy="914400"/>
            <a:chOff x="408296" y="2100263"/>
            <a:chExt cx="3124200" cy="3124200"/>
          </a:xfrm>
        </p:grpSpPr>
        <p:sp>
          <p:nvSpPr>
            <p:cNvPr id="21" name="Oval 12">
              <a:extLst>
                <a:ext uri="{FF2B5EF4-FFF2-40B4-BE49-F238E27FC236}">
                  <a16:creationId xmlns:a16="http://schemas.microsoft.com/office/drawing/2014/main" id="{888A624E-E945-4E25-A5D9-76186EF37E73}"/>
                </a:ext>
              </a:extLst>
            </p:cNvPr>
            <p:cNvSpPr>
              <a:spLocks noChangeArrowheads="1"/>
            </p:cNvSpPr>
            <p:nvPr/>
          </p:nvSpPr>
          <p:spPr bwMode="auto">
            <a:xfrm>
              <a:off x="408296" y="2100263"/>
              <a:ext cx="3124200" cy="3124200"/>
            </a:xfrm>
            <a:prstGeom prst="ellipse">
              <a:avLst/>
            </a:prstGeom>
            <a:solidFill>
              <a:schemeClr val="bg1"/>
            </a:solidFill>
            <a:ln w="38100">
              <a:solidFill>
                <a:srgbClr val="FF0000"/>
              </a:solidFill>
              <a:round/>
              <a:headEnd/>
              <a:tailEnd/>
            </a:ln>
          </p:spPr>
          <p:txBody>
            <a:bodyPr wrap="none" anchor="ctr"/>
            <a:lstStyle/>
            <a:p>
              <a:pPr eaLnBrk="1" hangingPunct="1">
                <a:defRPr/>
              </a:pPr>
              <a:endParaRPr lang="en-US">
                <a:latin typeface="+mn-lt"/>
                <a:cs typeface="Arial" charset="0"/>
              </a:endParaRPr>
            </a:p>
          </p:txBody>
        </p:sp>
        <p:grpSp>
          <p:nvGrpSpPr>
            <p:cNvPr id="22" name="Group 55">
              <a:extLst>
                <a:ext uri="{FF2B5EF4-FFF2-40B4-BE49-F238E27FC236}">
                  <a16:creationId xmlns:a16="http://schemas.microsoft.com/office/drawing/2014/main" id="{3E222DB4-591F-4CE5-AE71-3929691C96FA}"/>
                </a:ext>
              </a:extLst>
            </p:cNvPr>
            <p:cNvGrpSpPr>
              <a:grpSpLocks/>
            </p:cNvGrpSpPr>
            <p:nvPr/>
          </p:nvGrpSpPr>
          <p:grpSpPr bwMode="auto">
            <a:xfrm>
              <a:off x="884858" y="2513013"/>
              <a:ext cx="2136777" cy="2260600"/>
              <a:chOff x="2074" y="2324"/>
              <a:chExt cx="1346" cy="1424"/>
            </a:xfrm>
          </p:grpSpPr>
          <p:sp>
            <p:nvSpPr>
              <p:cNvPr id="23" name="Text Box 7">
                <a:extLst>
                  <a:ext uri="{FF2B5EF4-FFF2-40B4-BE49-F238E27FC236}">
                    <a16:creationId xmlns:a16="http://schemas.microsoft.com/office/drawing/2014/main" id="{97A321B3-D9F1-4437-BA51-FC782C2E6FFF}"/>
                  </a:ext>
                </a:extLst>
              </p:cNvPr>
              <p:cNvSpPr txBox="1">
                <a:spLocks noChangeArrowheads="1"/>
              </p:cNvSpPr>
              <p:nvPr/>
            </p:nvSpPr>
            <p:spPr bwMode="auto">
              <a:xfrm>
                <a:off x="2112" y="2324"/>
                <a:ext cx="1298" cy="1425"/>
              </a:xfrm>
              <a:prstGeom prst="rect">
                <a:avLst/>
              </a:prstGeom>
              <a:noFill/>
              <a:ln w="9525">
                <a:noFill/>
                <a:miter lim="800000"/>
                <a:headEnd/>
                <a:tailEnd/>
              </a:ln>
            </p:spPr>
            <p:txBody>
              <a:bodyPr wrap="none">
                <a:spAutoFit/>
              </a:bodyPr>
              <a:lstStyle/>
              <a:p>
                <a:pPr algn="ctr" eaLnBrk="1" hangingPunct="1">
                  <a:defRPr/>
                </a:pPr>
                <a:r>
                  <a:rPr lang="en-US" sz="1400" b="1" dirty="0">
                    <a:latin typeface="+mn-lt"/>
                    <a:cs typeface="Arial" charset="0"/>
                  </a:rPr>
                  <a:t>Heart</a:t>
                </a:r>
              </a:p>
              <a:p>
                <a:pPr algn="ctr" eaLnBrk="1" hangingPunct="1">
                  <a:defRPr/>
                </a:pPr>
                <a:endParaRPr lang="en-US" sz="900" b="1" dirty="0">
                  <a:latin typeface="+mn-lt"/>
                  <a:cs typeface="Arial" charset="0"/>
                </a:endParaRPr>
              </a:p>
              <a:p>
                <a:pPr algn="ctr" eaLnBrk="1" hangingPunct="1">
                  <a:defRPr/>
                </a:pPr>
                <a:r>
                  <a:rPr lang="en-US" sz="1400" b="1" dirty="0">
                    <a:latin typeface="+mn-lt"/>
                    <a:cs typeface="Arial" charset="0"/>
                  </a:rPr>
                  <a:t>Mind</a:t>
                </a:r>
              </a:p>
            </p:txBody>
          </p:sp>
          <p:sp>
            <p:nvSpPr>
              <p:cNvPr id="24" name="Line 8">
                <a:extLst>
                  <a:ext uri="{FF2B5EF4-FFF2-40B4-BE49-F238E27FC236}">
                    <a16:creationId xmlns:a16="http://schemas.microsoft.com/office/drawing/2014/main" id="{C8B071FC-9600-421A-B1CA-D75CB868923B}"/>
                  </a:ext>
                </a:extLst>
              </p:cNvPr>
              <p:cNvSpPr>
                <a:spLocks noChangeShapeType="1"/>
              </p:cNvSpPr>
              <p:nvPr/>
            </p:nvSpPr>
            <p:spPr bwMode="auto">
              <a:xfrm>
                <a:off x="2074" y="3062"/>
                <a:ext cx="1346" cy="0"/>
              </a:xfrm>
              <a:prstGeom prst="line">
                <a:avLst/>
              </a:prstGeom>
              <a:noFill/>
              <a:ln w="19050">
                <a:solidFill>
                  <a:schemeClr val="tx1"/>
                </a:solidFill>
                <a:round/>
                <a:headEnd/>
                <a:tailEnd/>
              </a:ln>
            </p:spPr>
            <p:txBody>
              <a:bodyPr/>
              <a:lstStyle/>
              <a:p>
                <a:pPr eaLnBrk="1" hangingPunct="1">
                  <a:defRPr/>
                </a:pPr>
                <a:endParaRPr lang="en-US">
                  <a:ln w="19050">
                    <a:solidFill>
                      <a:schemeClr val="tx1"/>
                    </a:solidFill>
                  </a:ln>
                  <a:latin typeface="+mn-lt"/>
                  <a:cs typeface="Arial" charset="0"/>
                </a:endParaRPr>
              </a:p>
            </p:txBody>
          </p:sp>
        </p:grpSp>
      </p:grpSp>
      <p:sp>
        <p:nvSpPr>
          <p:cNvPr id="25" name="TextBox 24">
            <a:extLst>
              <a:ext uri="{FF2B5EF4-FFF2-40B4-BE49-F238E27FC236}">
                <a16:creationId xmlns:a16="http://schemas.microsoft.com/office/drawing/2014/main" id="{61AAA9FA-9954-4D11-A1DC-7BD5853342C2}"/>
              </a:ext>
            </a:extLst>
          </p:cNvPr>
          <p:cNvSpPr txBox="1"/>
          <p:nvPr/>
        </p:nvSpPr>
        <p:spPr>
          <a:xfrm>
            <a:off x="191493" y="5429071"/>
            <a:ext cx="11771907" cy="1323439"/>
          </a:xfrm>
          <a:prstGeom prst="rect">
            <a:avLst/>
          </a:prstGeom>
          <a:noFill/>
        </p:spPr>
        <p:txBody>
          <a:bodyPr wrap="square">
            <a:spAutoFit/>
          </a:bodyPr>
          <a:lstStyle/>
          <a:p>
            <a:pPr eaLnBrk="1" hangingPunct="1">
              <a:defRPr/>
            </a:pPr>
            <a:r>
              <a:rPr lang="en-US" sz="2000" b="1" dirty="0">
                <a:solidFill>
                  <a:srgbClr val="FFFF00"/>
                </a:solidFill>
                <a:latin typeface="+mn-lt"/>
                <a:cs typeface="Arial" charset="0"/>
              </a:rPr>
              <a:t>Mark 11:23-24 </a:t>
            </a:r>
            <a:r>
              <a:rPr lang="en-US" sz="2000" dirty="0">
                <a:solidFill>
                  <a:schemeClr val="bg1"/>
                </a:solidFill>
                <a:latin typeface="+mn-lt"/>
                <a:cs typeface="Arial" charset="0"/>
              </a:rPr>
              <a:t>“Whosoever shall say unto this mountain, Be thou removed, and be thou cast into the sea; and shall </a:t>
            </a:r>
            <a:r>
              <a:rPr lang="en-US" sz="2000" dirty="0">
                <a:solidFill>
                  <a:srgbClr val="FFFF00"/>
                </a:solidFill>
                <a:latin typeface="+mn-lt"/>
                <a:cs typeface="Arial" charset="0"/>
              </a:rPr>
              <a:t>not doubt </a:t>
            </a:r>
            <a:r>
              <a:rPr lang="en-US" sz="2000" dirty="0">
                <a:solidFill>
                  <a:schemeClr val="bg1"/>
                </a:solidFill>
                <a:latin typeface="+mn-lt"/>
                <a:cs typeface="Arial" charset="0"/>
              </a:rPr>
              <a:t>in his</a:t>
            </a:r>
            <a:r>
              <a:rPr lang="en-US" sz="2000" dirty="0">
                <a:solidFill>
                  <a:srgbClr val="FF0000"/>
                </a:solidFill>
                <a:latin typeface="+mn-lt"/>
                <a:cs typeface="Arial" charset="0"/>
              </a:rPr>
              <a:t> </a:t>
            </a:r>
            <a:r>
              <a:rPr lang="en-US" sz="2000" dirty="0">
                <a:solidFill>
                  <a:srgbClr val="FFFF00"/>
                </a:solidFill>
                <a:latin typeface="+mn-lt"/>
                <a:cs typeface="Arial" charset="0"/>
              </a:rPr>
              <a:t>heart </a:t>
            </a:r>
            <a:r>
              <a:rPr lang="en-US" sz="2000" dirty="0">
                <a:solidFill>
                  <a:schemeClr val="bg1"/>
                </a:solidFill>
                <a:latin typeface="+mn-lt"/>
                <a:cs typeface="Arial" charset="0"/>
              </a:rPr>
              <a:t>but shall </a:t>
            </a:r>
            <a:r>
              <a:rPr lang="en-US" sz="2000" dirty="0">
                <a:solidFill>
                  <a:srgbClr val="FFFF00"/>
                </a:solidFill>
                <a:latin typeface="+mn-lt"/>
                <a:cs typeface="Arial" charset="0"/>
              </a:rPr>
              <a:t>believe</a:t>
            </a:r>
            <a:r>
              <a:rPr lang="en-US" sz="2000" dirty="0">
                <a:solidFill>
                  <a:schemeClr val="bg1"/>
                </a:solidFill>
                <a:latin typeface="+mn-lt"/>
                <a:cs typeface="Arial" charset="0"/>
              </a:rPr>
              <a:t> that those things which he </a:t>
            </a:r>
            <a:r>
              <a:rPr lang="en-US" sz="2000" dirty="0" err="1">
                <a:solidFill>
                  <a:schemeClr val="bg1"/>
                </a:solidFill>
                <a:latin typeface="+mn-lt"/>
                <a:cs typeface="Arial" charset="0"/>
              </a:rPr>
              <a:t>saith</a:t>
            </a:r>
            <a:r>
              <a:rPr lang="en-US" sz="2000" dirty="0">
                <a:solidFill>
                  <a:schemeClr val="bg1"/>
                </a:solidFill>
                <a:latin typeface="+mn-lt"/>
                <a:cs typeface="Arial" charset="0"/>
              </a:rPr>
              <a:t> shall come to pass; he shall have whatsoever he </a:t>
            </a:r>
            <a:r>
              <a:rPr lang="en-US" sz="2000" dirty="0" err="1">
                <a:solidFill>
                  <a:schemeClr val="bg1"/>
                </a:solidFill>
                <a:latin typeface="+mn-lt"/>
                <a:cs typeface="Arial" charset="0"/>
              </a:rPr>
              <a:t>saith</a:t>
            </a:r>
            <a:r>
              <a:rPr lang="en-US" sz="2000" dirty="0">
                <a:solidFill>
                  <a:schemeClr val="bg1"/>
                </a:solidFill>
                <a:latin typeface="+mn-lt"/>
                <a:cs typeface="Arial" charset="0"/>
              </a:rPr>
              <a:t>. Therefore I say unto you, What things </a:t>
            </a:r>
            <a:r>
              <a:rPr lang="en-US" sz="2000" dirty="0" err="1">
                <a:solidFill>
                  <a:schemeClr val="bg1"/>
                </a:solidFill>
                <a:latin typeface="+mn-lt"/>
                <a:cs typeface="Arial" charset="0"/>
              </a:rPr>
              <a:t>soever</a:t>
            </a:r>
            <a:r>
              <a:rPr lang="en-US" sz="2000" dirty="0">
                <a:solidFill>
                  <a:schemeClr val="bg1"/>
                </a:solidFill>
                <a:latin typeface="+mn-lt"/>
                <a:cs typeface="Arial" charset="0"/>
              </a:rPr>
              <a:t> ye </a:t>
            </a:r>
            <a:r>
              <a:rPr lang="en-US" sz="2000" dirty="0">
                <a:solidFill>
                  <a:srgbClr val="FFFF00"/>
                </a:solidFill>
                <a:latin typeface="+mn-lt"/>
                <a:cs typeface="Arial" charset="0"/>
              </a:rPr>
              <a:t>desire</a:t>
            </a:r>
            <a:r>
              <a:rPr lang="en-US" sz="2000" dirty="0">
                <a:solidFill>
                  <a:schemeClr val="bg1"/>
                </a:solidFill>
                <a:latin typeface="+mn-lt"/>
                <a:cs typeface="Arial" charset="0"/>
              </a:rPr>
              <a:t>, when ye pray, </a:t>
            </a:r>
            <a:r>
              <a:rPr lang="en-US" sz="2000" dirty="0">
                <a:solidFill>
                  <a:srgbClr val="FFFF00"/>
                </a:solidFill>
                <a:latin typeface="+mn-lt"/>
                <a:cs typeface="Arial" charset="0"/>
              </a:rPr>
              <a:t>believe</a:t>
            </a:r>
            <a:r>
              <a:rPr lang="en-US" sz="2000" dirty="0">
                <a:solidFill>
                  <a:schemeClr val="bg1"/>
                </a:solidFill>
                <a:latin typeface="+mn-lt"/>
                <a:cs typeface="Arial" charset="0"/>
              </a:rPr>
              <a:t> that ye receive them, and ye shall have them.”</a:t>
            </a:r>
          </a:p>
        </p:txBody>
      </p:sp>
      <p:grpSp>
        <p:nvGrpSpPr>
          <p:cNvPr id="26" name="Group 13">
            <a:extLst>
              <a:ext uri="{FF2B5EF4-FFF2-40B4-BE49-F238E27FC236}">
                <a16:creationId xmlns:a16="http://schemas.microsoft.com/office/drawing/2014/main" id="{A0B20DDB-FD27-4C30-83E6-9E138EB42F78}"/>
              </a:ext>
            </a:extLst>
          </p:cNvPr>
          <p:cNvGrpSpPr>
            <a:grpSpLocks/>
          </p:cNvGrpSpPr>
          <p:nvPr/>
        </p:nvGrpSpPr>
        <p:grpSpPr bwMode="auto">
          <a:xfrm>
            <a:off x="10666413" y="106856"/>
            <a:ext cx="915987" cy="914400"/>
            <a:chOff x="408296" y="2100263"/>
            <a:chExt cx="3124200" cy="3124200"/>
          </a:xfrm>
        </p:grpSpPr>
        <p:sp>
          <p:nvSpPr>
            <p:cNvPr id="27" name="Oval 12">
              <a:extLst>
                <a:ext uri="{FF2B5EF4-FFF2-40B4-BE49-F238E27FC236}">
                  <a16:creationId xmlns:a16="http://schemas.microsoft.com/office/drawing/2014/main" id="{68761815-71E6-4126-B60B-785F6F4B0E79}"/>
                </a:ext>
              </a:extLst>
            </p:cNvPr>
            <p:cNvSpPr>
              <a:spLocks noChangeArrowheads="1"/>
            </p:cNvSpPr>
            <p:nvPr/>
          </p:nvSpPr>
          <p:spPr bwMode="auto">
            <a:xfrm>
              <a:off x="408296" y="2100263"/>
              <a:ext cx="3124200" cy="3124200"/>
            </a:xfrm>
            <a:prstGeom prst="ellipse">
              <a:avLst/>
            </a:prstGeom>
            <a:solidFill>
              <a:schemeClr val="bg1"/>
            </a:solidFill>
            <a:ln w="38100">
              <a:solidFill>
                <a:srgbClr val="00FF00"/>
              </a:solidFill>
              <a:round/>
              <a:headEnd/>
              <a:tailEnd/>
            </a:ln>
          </p:spPr>
          <p:txBody>
            <a:bodyPr wrap="none" anchor="ctr"/>
            <a:lstStyle/>
            <a:p>
              <a:pPr eaLnBrk="1" hangingPunct="1">
                <a:defRPr/>
              </a:pPr>
              <a:endParaRPr lang="en-US">
                <a:latin typeface="+mn-lt"/>
                <a:cs typeface="Arial" charset="0"/>
              </a:endParaRPr>
            </a:p>
          </p:txBody>
        </p:sp>
        <p:grpSp>
          <p:nvGrpSpPr>
            <p:cNvPr id="28" name="Group 55">
              <a:extLst>
                <a:ext uri="{FF2B5EF4-FFF2-40B4-BE49-F238E27FC236}">
                  <a16:creationId xmlns:a16="http://schemas.microsoft.com/office/drawing/2014/main" id="{15FE12CB-E636-437F-98B2-35DBB03F14ED}"/>
                </a:ext>
              </a:extLst>
            </p:cNvPr>
            <p:cNvGrpSpPr>
              <a:grpSpLocks/>
            </p:cNvGrpSpPr>
            <p:nvPr/>
          </p:nvGrpSpPr>
          <p:grpSpPr bwMode="auto">
            <a:xfrm>
              <a:off x="780082" y="2511425"/>
              <a:ext cx="2382839" cy="2260600"/>
              <a:chOff x="2008" y="2323"/>
              <a:chExt cx="1501" cy="1424"/>
            </a:xfrm>
          </p:grpSpPr>
          <p:sp>
            <p:nvSpPr>
              <p:cNvPr id="29" name="Text Box 7">
                <a:extLst>
                  <a:ext uri="{FF2B5EF4-FFF2-40B4-BE49-F238E27FC236}">
                    <a16:creationId xmlns:a16="http://schemas.microsoft.com/office/drawing/2014/main" id="{FCA87886-3060-4C47-A5B3-86B45C77BDF7}"/>
                  </a:ext>
                </a:extLst>
              </p:cNvPr>
              <p:cNvSpPr txBox="1">
                <a:spLocks noChangeArrowheads="1"/>
              </p:cNvSpPr>
              <p:nvPr/>
            </p:nvSpPr>
            <p:spPr bwMode="auto">
              <a:xfrm>
                <a:off x="2009" y="2324"/>
                <a:ext cx="1501" cy="1428"/>
              </a:xfrm>
              <a:prstGeom prst="rect">
                <a:avLst/>
              </a:prstGeom>
              <a:noFill/>
              <a:ln w="9525">
                <a:noFill/>
                <a:miter lim="800000"/>
                <a:headEnd/>
                <a:tailEnd/>
              </a:ln>
            </p:spPr>
            <p:txBody>
              <a:bodyPr wrap="none">
                <a:spAutoFit/>
              </a:bodyPr>
              <a:lstStyle/>
              <a:p>
                <a:pPr algn="ctr" eaLnBrk="1" hangingPunct="1">
                  <a:defRPr/>
                </a:pPr>
                <a:r>
                  <a:rPr lang="en-US" sz="1400" b="1" dirty="0">
                    <a:latin typeface="+mn-lt"/>
                    <a:cs typeface="Arial" charset="0"/>
                  </a:rPr>
                  <a:t>Reality</a:t>
                </a:r>
              </a:p>
              <a:p>
                <a:pPr algn="ctr" eaLnBrk="1" hangingPunct="1">
                  <a:defRPr/>
                </a:pPr>
                <a:endParaRPr lang="en-US" sz="900" b="1" dirty="0">
                  <a:latin typeface="+mn-lt"/>
                  <a:cs typeface="Arial" charset="0"/>
                </a:endParaRPr>
              </a:p>
              <a:p>
                <a:pPr algn="ctr" eaLnBrk="1" hangingPunct="1">
                  <a:defRPr/>
                </a:pPr>
                <a:r>
                  <a:rPr lang="en-US" sz="1400" b="1" dirty="0">
                    <a:latin typeface="+mn-lt"/>
                    <a:cs typeface="Arial" charset="0"/>
                  </a:rPr>
                  <a:t>God</a:t>
                </a:r>
              </a:p>
            </p:txBody>
          </p:sp>
          <p:sp>
            <p:nvSpPr>
              <p:cNvPr id="30" name="Line 8">
                <a:extLst>
                  <a:ext uri="{FF2B5EF4-FFF2-40B4-BE49-F238E27FC236}">
                    <a16:creationId xmlns:a16="http://schemas.microsoft.com/office/drawing/2014/main" id="{65480229-EECF-40BF-80D0-30395B22D120}"/>
                  </a:ext>
                </a:extLst>
              </p:cNvPr>
              <p:cNvSpPr>
                <a:spLocks noChangeShapeType="1"/>
              </p:cNvSpPr>
              <p:nvPr/>
            </p:nvSpPr>
            <p:spPr bwMode="auto">
              <a:xfrm>
                <a:off x="2077" y="3062"/>
                <a:ext cx="1344"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grpSp>
      </p:grpSp>
      <p:grpSp>
        <p:nvGrpSpPr>
          <p:cNvPr id="31" name="Group 13">
            <a:extLst>
              <a:ext uri="{FF2B5EF4-FFF2-40B4-BE49-F238E27FC236}">
                <a16:creationId xmlns:a16="http://schemas.microsoft.com/office/drawing/2014/main" id="{A9F5911D-9FA5-460D-A57F-2C24180C05D6}"/>
              </a:ext>
            </a:extLst>
          </p:cNvPr>
          <p:cNvGrpSpPr>
            <a:grpSpLocks/>
          </p:cNvGrpSpPr>
          <p:nvPr/>
        </p:nvGrpSpPr>
        <p:grpSpPr bwMode="auto">
          <a:xfrm>
            <a:off x="9665843" y="111502"/>
            <a:ext cx="914400" cy="914400"/>
            <a:chOff x="408296" y="2100263"/>
            <a:chExt cx="3124200" cy="3124200"/>
          </a:xfrm>
        </p:grpSpPr>
        <p:sp>
          <p:nvSpPr>
            <p:cNvPr id="32" name="Oval 12">
              <a:extLst>
                <a:ext uri="{FF2B5EF4-FFF2-40B4-BE49-F238E27FC236}">
                  <a16:creationId xmlns:a16="http://schemas.microsoft.com/office/drawing/2014/main" id="{5D29CE68-E017-4809-8706-1294B0594704}"/>
                </a:ext>
              </a:extLst>
            </p:cNvPr>
            <p:cNvSpPr>
              <a:spLocks noChangeArrowheads="1"/>
            </p:cNvSpPr>
            <p:nvPr/>
          </p:nvSpPr>
          <p:spPr bwMode="auto">
            <a:xfrm>
              <a:off x="408296" y="2100263"/>
              <a:ext cx="3124200" cy="3124200"/>
            </a:xfrm>
            <a:prstGeom prst="ellipse">
              <a:avLst/>
            </a:prstGeom>
            <a:solidFill>
              <a:schemeClr val="bg1"/>
            </a:solidFill>
            <a:ln w="38100">
              <a:solidFill>
                <a:srgbClr val="00FF00"/>
              </a:solidFill>
              <a:round/>
              <a:headEnd/>
              <a:tailEnd/>
            </a:ln>
          </p:spPr>
          <p:txBody>
            <a:bodyPr wrap="none" anchor="ctr"/>
            <a:lstStyle/>
            <a:p>
              <a:pPr eaLnBrk="1" hangingPunct="1">
                <a:defRPr/>
              </a:pPr>
              <a:endParaRPr lang="en-US">
                <a:latin typeface="+mn-lt"/>
                <a:cs typeface="Arial" charset="0"/>
              </a:endParaRPr>
            </a:p>
          </p:txBody>
        </p:sp>
        <p:grpSp>
          <p:nvGrpSpPr>
            <p:cNvPr id="33" name="Group 55">
              <a:extLst>
                <a:ext uri="{FF2B5EF4-FFF2-40B4-BE49-F238E27FC236}">
                  <a16:creationId xmlns:a16="http://schemas.microsoft.com/office/drawing/2014/main" id="{D44713C5-F4AA-4BF8-ACB1-3558F00B1E07}"/>
                </a:ext>
              </a:extLst>
            </p:cNvPr>
            <p:cNvGrpSpPr>
              <a:grpSpLocks/>
            </p:cNvGrpSpPr>
            <p:nvPr/>
          </p:nvGrpSpPr>
          <p:grpSpPr bwMode="auto">
            <a:xfrm>
              <a:off x="734045" y="2511425"/>
              <a:ext cx="2476502" cy="2260600"/>
              <a:chOff x="1979" y="2323"/>
              <a:chExt cx="1560" cy="1424"/>
            </a:xfrm>
          </p:grpSpPr>
          <p:sp>
            <p:nvSpPr>
              <p:cNvPr id="34" name="Text Box 7">
                <a:extLst>
                  <a:ext uri="{FF2B5EF4-FFF2-40B4-BE49-F238E27FC236}">
                    <a16:creationId xmlns:a16="http://schemas.microsoft.com/office/drawing/2014/main" id="{008BEBFB-338D-463E-AA2F-642C2E312C60}"/>
                  </a:ext>
                </a:extLst>
              </p:cNvPr>
              <p:cNvSpPr txBox="1">
                <a:spLocks noChangeArrowheads="1"/>
              </p:cNvSpPr>
              <p:nvPr/>
            </p:nvSpPr>
            <p:spPr bwMode="auto">
              <a:xfrm>
                <a:off x="1979" y="2324"/>
                <a:ext cx="1561" cy="1428"/>
              </a:xfrm>
              <a:prstGeom prst="rect">
                <a:avLst/>
              </a:prstGeom>
              <a:noFill/>
              <a:ln w="9525">
                <a:noFill/>
                <a:miter lim="800000"/>
                <a:headEnd/>
                <a:tailEnd/>
              </a:ln>
            </p:spPr>
            <p:txBody>
              <a:bodyPr wrap="none">
                <a:spAutoFit/>
              </a:bodyPr>
              <a:lstStyle/>
              <a:p>
                <a:pPr algn="ctr" eaLnBrk="1" hangingPunct="1">
                  <a:defRPr/>
                </a:pPr>
                <a:r>
                  <a:rPr lang="en-US" sz="1400" b="1" dirty="0">
                    <a:latin typeface="+mn-lt"/>
                    <a:cs typeface="Arial" charset="0"/>
                  </a:rPr>
                  <a:t>Reason</a:t>
                </a:r>
              </a:p>
              <a:p>
                <a:pPr algn="ctr" eaLnBrk="1" hangingPunct="1">
                  <a:defRPr/>
                </a:pPr>
                <a:endParaRPr lang="en-US" sz="900" b="1" dirty="0">
                  <a:latin typeface="+mn-lt"/>
                  <a:cs typeface="Arial" charset="0"/>
                </a:endParaRPr>
              </a:p>
              <a:p>
                <a:pPr algn="ctr" eaLnBrk="1" hangingPunct="1">
                  <a:defRPr/>
                </a:pPr>
                <a:r>
                  <a:rPr lang="en-US" sz="1400" b="1" dirty="0">
                    <a:latin typeface="+mn-lt"/>
                    <a:cs typeface="Arial" charset="0"/>
                  </a:rPr>
                  <a:t>Faith</a:t>
                </a:r>
              </a:p>
            </p:txBody>
          </p:sp>
          <p:sp>
            <p:nvSpPr>
              <p:cNvPr id="35" name="Line 8">
                <a:extLst>
                  <a:ext uri="{FF2B5EF4-FFF2-40B4-BE49-F238E27FC236}">
                    <a16:creationId xmlns:a16="http://schemas.microsoft.com/office/drawing/2014/main" id="{997E3A76-568A-4023-9679-9104C56ED8F3}"/>
                  </a:ext>
                </a:extLst>
              </p:cNvPr>
              <p:cNvSpPr>
                <a:spLocks noChangeShapeType="1"/>
              </p:cNvSpPr>
              <p:nvPr/>
            </p:nvSpPr>
            <p:spPr bwMode="auto">
              <a:xfrm>
                <a:off x="2074" y="3062"/>
                <a:ext cx="1346" cy="0"/>
              </a:xfrm>
              <a:prstGeom prst="line">
                <a:avLst/>
              </a:prstGeom>
              <a:noFill/>
              <a:ln w="19050">
                <a:solidFill>
                  <a:schemeClr val="tx1"/>
                </a:solidFill>
                <a:round/>
                <a:headEnd/>
                <a:tailEnd/>
              </a:ln>
            </p:spPr>
            <p:txBody>
              <a:bodyPr/>
              <a:lstStyle/>
              <a:p>
                <a:pPr eaLnBrk="1" hangingPunct="1">
                  <a:defRPr/>
                </a:pPr>
                <a:endParaRPr lang="en-US">
                  <a:ln w="19050">
                    <a:solidFill>
                      <a:schemeClr val="tx1"/>
                    </a:solidFill>
                  </a:ln>
                  <a:latin typeface="+mn-lt"/>
                  <a:cs typeface="Arial" charset="0"/>
                </a:endParaRPr>
              </a:p>
            </p:txBody>
          </p:sp>
        </p:grpSp>
      </p:grpSp>
      <p:grpSp>
        <p:nvGrpSpPr>
          <p:cNvPr id="36" name="Group 13">
            <a:extLst>
              <a:ext uri="{FF2B5EF4-FFF2-40B4-BE49-F238E27FC236}">
                <a16:creationId xmlns:a16="http://schemas.microsoft.com/office/drawing/2014/main" id="{5F481A13-B599-4D55-9A37-02EABF5FBB2E}"/>
              </a:ext>
            </a:extLst>
          </p:cNvPr>
          <p:cNvGrpSpPr>
            <a:grpSpLocks/>
          </p:cNvGrpSpPr>
          <p:nvPr/>
        </p:nvGrpSpPr>
        <p:grpSpPr bwMode="auto">
          <a:xfrm>
            <a:off x="8675243" y="106856"/>
            <a:ext cx="914400" cy="914400"/>
            <a:chOff x="408296" y="2100263"/>
            <a:chExt cx="3124200" cy="3124200"/>
          </a:xfrm>
        </p:grpSpPr>
        <p:sp>
          <p:nvSpPr>
            <p:cNvPr id="37" name="Oval 12">
              <a:extLst>
                <a:ext uri="{FF2B5EF4-FFF2-40B4-BE49-F238E27FC236}">
                  <a16:creationId xmlns:a16="http://schemas.microsoft.com/office/drawing/2014/main" id="{68A76D99-B62B-4AE0-B8A1-0082FD8770B0}"/>
                </a:ext>
              </a:extLst>
            </p:cNvPr>
            <p:cNvSpPr>
              <a:spLocks noChangeArrowheads="1"/>
            </p:cNvSpPr>
            <p:nvPr/>
          </p:nvSpPr>
          <p:spPr bwMode="auto">
            <a:xfrm>
              <a:off x="408296" y="2100263"/>
              <a:ext cx="3124200" cy="3124200"/>
            </a:xfrm>
            <a:prstGeom prst="ellipse">
              <a:avLst/>
            </a:prstGeom>
            <a:solidFill>
              <a:schemeClr val="bg1"/>
            </a:solidFill>
            <a:ln w="38100">
              <a:solidFill>
                <a:srgbClr val="00FF00"/>
              </a:solidFill>
              <a:round/>
              <a:headEnd/>
              <a:tailEnd/>
            </a:ln>
          </p:spPr>
          <p:txBody>
            <a:bodyPr wrap="none" anchor="ctr"/>
            <a:lstStyle/>
            <a:p>
              <a:pPr eaLnBrk="1" hangingPunct="1">
                <a:defRPr/>
              </a:pPr>
              <a:endParaRPr lang="en-US">
                <a:latin typeface="+mn-lt"/>
                <a:cs typeface="Arial" charset="0"/>
              </a:endParaRPr>
            </a:p>
          </p:txBody>
        </p:sp>
        <p:grpSp>
          <p:nvGrpSpPr>
            <p:cNvPr id="38" name="Group 55">
              <a:extLst>
                <a:ext uri="{FF2B5EF4-FFF2-40B4-BE49-F238E27FC236}">
                  <a16:creationId xmlns:a16="http://schemas.microsoft.com/office/drawing/2014/main" id="{79A38D4D-8564-4D86-813B-41ECFF363EA9}"/>
                </a:ext>
              </a:extLst>
            </p:cNvPr>
            <p:cNvGrpSpPr>
              <a:grpSpLocks/>
            </p:cNvGrpSpPr>
            <p:nvPr/>
          </p:nvGrpSpPr>
          <p:grpSpPr bwMode="auto">
            <a:xfrm>
              <a:off x="884858" y="2513013"/>
              <a:ext cx="2136777" cy="2260600"/>
              <a:chOff x="2074" y="2324"/>
              <a:chExt cx="1346" cy="1424"/>
            </a:xfrm>
          </p:grpSpPr>
          <p:sp>
            <p:nvSpPr>
              <p:cNvPr id="39" name="Text Box 7">
                <a:extLst>
                  <a:ext uri="{FF2B5EF4-FFF2-40B4-BE49-F238E27FC236}">
                    <a16:creationId xmlns:a16="http://schemas.microsoft.com/office/drawing/2014/main" id="{5282DAEC-6AA8-4634-99FF-EED32147D87C}"/>
                  </a:ext>
                </a:extLst>
              </p:cNvPr>
              <p:cNvSpPr txBox="1">
                <a:spLocks noChangeArrowheads="1"/>
              </p:cNvSpPr>
              <p:nvPr/>
            </p:nvSpPr>
            <p:spPr bwMode="auto">
              <a:xfrm>
                <a:off x="2112" y="2324"/>
                <a:ext cx="1298" cy="1424"/>
              </a:xfrm>
              <a:prstGeom prst="rect">
                <a:avLst/>
              </a:prstGeom>
              <a:noFill/>
              <a:ln w="9525">
                <a:noFill/>
                <a:miter lim="800000"/>
                <a:headEnd/>
                <a:tailEnd/>
              </a:ln>
            </p:spPr>
            <p:txBody>
              <a:bodyPr wrap="none">
                <a:spAutoFit/>
              </a:bodyPr>
              <a:lstStyle/>
              <a:p>
                <a:pPr algn="ctr" eaLnBrk="1" hangingPunct="1">
                  <a:defRPr/>
                </a:pPr>
                <a:r>
                  <a:rPr lang="en-US" sz="1400" b="1" dirty="0">
                    <a:latin typeface="+mn-lt"/>
                    <a:cs typeface="Arial" charset="0"/>
                  </a:rPr>
                  <a:t>Mind</a:t>
                </a:r>
              </a:p>
              <a:p>
                <a:pPr algn="ctr" eaLnBrk="1" hangingPunct="1">
                  <a:defRPr/>
                </a:pPr>
                <a:endParaRPr lang="en-US" sz="900" b="1" dirty="0">
                  <a:latin typeface="+mn-lt"/>
                  <a:cs typeface="Arial" charset="0"/>
                </a:endParaRPr>
              </a:p>
              <a:p>
                <a:pPr algn="ctr" eaLnBrk="1" hangingPunct="1">
                  <a:defRPr/>
                </a:pPr>
                <a:r>
                  <a:rPr lang="en-US" sz="1400" b="1" dirty="0">
                    <a:latin typeface="+mn-lt"/>
                    <a:cs typeface="Arial" charset="0"/>
                  </a:rPr>
                  <a:t>Heart</a:t>
                </a:r>
              </a:p>
            </p:txBody>
          </p:sp>
          <p:sp>
            <p:nvSpPr>
              <p:cNvPr id="40" name="Line 8">
                <a:extLst>
                  <a:ext uri="{FF2B5EF4-FFF2-40B4-BE49-F238E27FC236}">
                    <a16:creationId xmlns:a16="http://schemas.microsoft.com/office/drawing/2014/main" id="{A2C684D9-DEAE-4A2E-BA33-E9085DDED4AA}"/>
                  </a:ext>
                </a:extLst>
              </p:cNvPr>
              <p:cNvSpPr>
                <a:spLocks noChangeShapeType="1"/>
              </p:cNvSpPr>
              <p:nvPr/>
            </p:nvSpPr>
            <p:spPr bwMode="auto">
              <a:xfrm>
                <a:off x="2074" y="3062"/>
                <a:ext cx="1346" cy="0"/>
              </a:xfrm>
              <a:prstGeom prst="line">
                <a:avLst/>
              </a:prstGeom>
              <a:noFill/>
              <a:ln w="19050">
                <a:solidFill>
                  <a:schemeClr val="tx1"/>
                </a:solidFill>
                <a:round/>
                <a:headEnd/>
                <a:tailEnd/>
              </a:ln>
            </p:spPr>
            <p:txBody>
              <a:bodyPr/>
              <a:lstStyle/>
              <a:p>
                <a:pPr eaLnBrk="1" hangingPunct="1">
                  <a:defRPr/>
                </a:pPr>
                <a:endParaRPr lang="en-US">
                  <a:ln w="19050">
                    <a:solidFill>
                      <a:schemeClr val="tx1"/>
                    </a:solidFill>
                  </a:ln>
                  <a:latin typeface="+mn-lt"/>
                  <a:cs typeface="Arial" charset="0"/>
                </a:endParaRPr>
              </a:p>
            </p:txBody>
          </p:sp>
        </p:grpSp>
      </p:grpSp>
      <p:sp>
        <p:nvSpPr>
          <p:cNvPr id="41" name="TextBox 40">
            <a:extLst>
              <a:ext uri="{FF2B5EF4-FFF2-40B4-BE49-F238E27FC236}">
                <a16:creationId xmlns:a16="http://schemas.microsoft.com/office/drawing/2014/main" id="{0560C759-4AF4-42A0-B8AA-F157B7715A97}"/>
              </a:ext>
            </a:extLst>
          </p:cNvPr>
          <p:cNvSpPr txBox="1"/>
          <p:nvPr/>
        </p:nvSpPr>
        <p:spPr>
          <a:xfrm>
            <a:off x="7229049" y="420469"/>
            <a:ext cx="1457751" cy="646331"/>
          </a:xfrm>
          <a:prstGeom prst="rect">
            <a:avLst/>
          </a:prstGeom>
          <a:noFill/>
        </p:spPr>
        <p:txBody>
          <a:bodyPr wrap="square">
            <a:spAutoFit/>
          </a:bodyPr>
          <a:lstStyle/>
          <a:p>
            <a:pPr algn="ctr" eaLnBrk="1" hangingPunct="1">
              <a:defRPr/>
            </a:pPr>
            <a:r>
              <a:rPr lang="en-US" b="1" dirty="0">
                <a:solidFill>
                  <a:srgbClr val="00FF00"/>
                </a:solidFill>
                <a:latin typeface="+mn-lt"/>
                <a:cs typeface="Arial" charset="0"/>
              </a:rPr>
              <a:t>ABSOLUTISM OF REALITY</a:t>
            </a:r>
          </a:p>
        </p:txBody>
      </p:sp>
      <p:sp>
        <p:nvSpPr>
          <p:cNvPr id="42" name="Line 2">
            <a:extLst>
              <a:ext uri="{FF2B5EF4-FFF2-40B4-BE49-F238E27FC236}">
                <a16:creationId xmlns:a16="http://schemas.microsoft.com/office/drawing/2014/main" id="{6EF71CD3-CC1F-449C-8D25-FB98B7C21725}"/>
              </a:ext>
            </a:extLst>
          </p:cNvPr>
          <p:cNvSpPr>
            <a:spLocks noChangeShapeType="1"/>
          </p:cNvSpPr>
          <p:nvPr/>
        </p:nvSpPr>
        <p:spPr bwMode="auto">
          <a:xfrm flipH="1">
            <a:off x="6334272" y="1433776"/>
            <a:ext cx="4264223" cy="726"/>
          </a:xfrm>
          <a:prstGeom prst="line">
            <a:avLst/>
          </a:prstGeom>
          <a:noFill/>
          <a:ln w="88900">
            <a:solidFill>
              <a:srgbClr val="00FF00"/>
            </a:solidFill>
            <a:round/>
            <a:headEnd type="triangle" w="med" len="med"/>
            <a:tailEnd/>
          </a:ln>
        </p:spPr>
        <p:txBody>
          <a:bodyPr/>
          <a:lstStyle/>
          <a:p>
            <a:pPr eaLnBrk="1" hangingPunct="1">
              <a:defRPr/>
            </a:pPr>
            <a:endParaRPr lang="en-US">
              <a:latin typeface="+mn-lt"/>
            </a:endParaRPr>
          </a:p>
        </p:txBody>
      </p:sp>
      <p:sp>
        <p:nvSpPr>
          <p:cNvPr id="43" name="Line 2">
            <a:extLst>
              <a:ext uri="{FF2B5EF4-FFF2-40B4-BE49-F238E27FC236}">
                <a16:creationId xmlns:a16="http://schemas.microsoft.com/office/drawing/2014/main" id="{881122D4-F04A-417D-B2EA-66B9F1BE4DCA}"/>
              </a:ext>
            </a:extLst>
          </p:cNvPr>
          <p:cNvSpPr>
            <a:spLocks noChangeShapeType="1"/>
          </p:cNvSpPr>
          <p:nvPr/>
        </p:nvSpPr>
        <p:spPr bwMode="auto">
          <a:xfrm>
            <a:off x="1664843" y="1433775"/>
            <a:ext cx="4169771" cy="8051"/>
          </a:xfrm>
          <a:prstGeom prst="line">
            <a:avLst/>
          </a:prstGeom>
          <a:noFill/>
          <a:ln w="88900">
            <a:solidFill>
              <a:srgbClr val="FF0000"/>
            </a:solidFill>
            <a:round/>
            <a:headEnd type="triangle" w="med" len="med"/>
            <a:tailEnd/>
          </a:ln>
        </p:spPr>
        <p:txBody>
          <a:bodyPr/>
          <a:lstStyle/>
          <a:p>
            <a:pPr eaLnBrk="1" hangingPunct="1">
              <a:defRPr/>
            </a:pPr>
            <a:endParaRPr lang="en-US">
              <a:latin typeface="+mn-lt"/>
            </a:endParaRPr>
          </a:p>
        </p:txBody>
      </p:sp>
      <p:sp>
        <p:nvSpPr>
          <p:cNvPr id="44" name="TextBox 43">
            <a:extLst>
              <a:ext uri="{FF2B5EF4-FFF2-40B4-BE49-F238E27FC236}">
                <a16:creationId xmlns:a16="http://schemas.microsoft.com/office/drawing/2014/main" id="{7CEE92C8-76D4-4ACE-A1ED-4B68BF280F66}"/>
              </a:ext>
            </a:extLst>
          </p:cNvPr>
          <p:cNvSpPr txBox="1"/>
          <p:nvPr/>
        </p:nvSpPr>
        <p:spPr>
          <a:xfrm>
            <a:off x="5834614" y="797004"/>
            <a:ext cx="649905" cy="1107996"/>
          </a:xfrm>
          <a:prstGeom prst="rect">
            <a:avLst/>
          </a:prstGeom>
          <a:noFill/>
        </p:spPr>
        <p:txBody>
          <a:bodyPr wrap="square">
            <a:spAutoFit/>
          </a:bodyPr>
          <a:lstStyle/>
          <a:p>
            <a:pPr eaLnBrk="1" hangingPunct="1">
              <a:defRPr/>
            </a:pPr>
            <a:r>
              <a:rPr lang="en-US" sz="6600" dirty="0">
                <a:solidFill>
                  <a:srgbClr val="FFFF00"/>
                </a:solidFill>
                <a:latin typeface="+mn-lt"/>
                <a:cs typeface="Arial" charset="0"/>
              </a:rPr>
              <a:t>?</a:t>
            </a:r>
          </a:p>
        </p:txBody>
      </p:sp>
      <p:sp>
        <p:nvSpPr>
          <p:cNvPr id="45" name="TextBox 44">
            <a:extLst>
              <a:ext uri="{FF2B5EF4-FFF2-40B4-BE49-F238E27FC236}">
                <a16:creationId xmlns:a16="http://schemas.microsoft.com/office/drawing/2014/main" id="{DD0A2ED6-C786-4150-AF9E-78AD6D638575}"/>
              </a:ext>
            </a:extLst>
          </p:cNvPr>
          <p:cNvSpPr txBox="1"/>
          <p:nvPr/>
        </p:nvSpPr>
        <p:spPr>
          <a:xfrm>
            <a:off x="6334273" y="1654314"/>
            <a:ext cx="5857728" cy="707886"/>
          </a:xfrm>
          <a:prstGeom prst="rect">
            <a:avLst/>
          </a:prstGeom>
          <a:noFill/>
        </p:spPr>
        <p:txBody>
          <a:bodyPr wrap="square">
            <a:spAutoFit/>
          </a:bodyPr>
          <a:lstStyle/>
          <a:p>
            <a:pPr eaLnBrk="1" hangingPunct="1">
              <a:defRPr/>
            </a:pPr>
            <a:r>
              <a:rPr lang="en-US" sz="2000" dirty="0">
                <a:solidFill>
                  <a:schemeClr val="bg1"/>
                </a:solidFill>
                <a:latin typeface="+mn-lt"/>
                <a:cs typeface="Arial" charset="0"/>
              </a:rPr>
              <a:t>“Jesus said unto him, If thou canst believe, all things </a:t>
            </a:r>
            <a:r>
              <a:rPr lang="en-US" sz="2000" dirty="0">
                <a:solidFill>
                  <a:srgbClr val="00FF00"/>
                </a:solidFill>
                <a:latin typeface="+mn-lt"/>
                <a:cs typeface="Arial" charset="0"/>
              </a:rPr>
              <a:t>[real] </a:t>
            </a:r>
            <a:r>
              <a:rPr lang="en-US" sz="2000" dirty="0">
                <a:solidFill>
                  <a:schemeClr val="bg1"/>
                </a:solidFill>
                <a:latin typeface="+mn-lt"/>
                <a:cs typeface="Arial" charset="0"/>
              </a:rPr>
              <a:t>are possible to him that believeth.”</a:t>
            </a:r>
            <a:r>
              <a:rPr lang="en-US" sz="2000" dirty="0">
                <a:solidFill>
                  <a:srgbClr val="FF0000"/>
                </a:solidFill>
                <a:latin typeface="+mn-lt"/>
                <a:cs typeface="Arial" charset="0"/>
              </a:rPr>
              <a:t> </a:t>
            </a:r>
            <a:r>
              <a:rPr lang="en-US" sz="1400" dirty="0">
                <a:solidFill>
                  <a:schemeClr val="bg1"/>
                </a:solidFill>
                <a:latin typeface="+mn-lt"/>
                <a:cs typeface="Arial" charset="0"/>
              </a:rPr>
              <a:t>(Mark 9:23)</a:t>
            </a:r>
          </a:p>
        </p:txBody>
      </p:sp>
      <p:cxnSp>
        <p:nvCxnSpPr>
          <p:cNvPr id="46" name="Straight Connector 45">
            <a:extLst>
              <a:ext uri="{FF2B5EF4-FFF2-40B4-BE49-F238E27FC236}">
                <a16:creationId xmlns:a16="http://schemas.microsoft.com/office/drawing/2014/main" id="{70AA62CD-89F2-48EC-8684-25C3ED212C11}"/>
              </a:ext>
            </a:extLst>
          </p:cNvPr>
          <p:cNvCxnSpPr/>
          <p:nvPr/>
        </p:nvCxnSpPr>
        <p:spPr>
          <a:xfrm>
            <a:off x="6097493" y="1699636"/>
            <a:ext cx="5127" cy="32766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80AFD28-5C9E-4AF1-BB9C-0BC9CECE6237}"/>
              </a:ext>
            </a:extLst>
          </p:cNvPr>
          <p:cNvSpPr txBox="1"/>
          <p:nvPr/>
        </p:nvSpPr>
        <p:spPr>
          <a:xfrm>
            <a:off x="6334272" y="2584847"/>
            <a:ext cx="5781528" cy="615553"/>
          </a:xfrm>
          <a:prstGeom prst="rect">
            <a:avLst/>
          </a:prstGeom>
          <a:noFill/>
        </p:spPr>
        <p:txBody>
          <a:bodyPr wrap="square">
            <a:spAutoFit/>
          </a:bodyPr>
          <a:lstStyle/>
          <a:p>
            <a:pPr eaLnBrk="1" hangingPunct="1">
              <a:defRPr/>
            </a:pPr>
            <a:r>
              <a:rPr lang="en-US" sz="2000" dirty="0">
                <a:solidFill>
                  <a:schemeClr val="bg1"/>
                </a:solidFill>
                <a:latin typeface="+mn-lt"/>
                <a:cs typeface="Arial" charset="0"/>
              </a:rPr>
              <a:t>“For with God nothing </a:t>
            </a:r>
            <a:r>
              <a:rPr lang="en-US" sz="2000" dirty="0">
                <a:solidFill>
                  <a:srgbClr val="00FF00"/>
                </a:solidFill>
                <a:latin typeface="+mn-lt"/>
                <a:cs typeface="Arial" charset="0"/>
              </a:rPr>
              <a:t>[lawful] </a:t>
            </a:r>
            <a:r>
              <a:rPr lang="en-US" sz="2000" dirty="0">
                <a:solidFill>
                  <a:schemeClr val="bg1"/>
                </a:solidFill>
                <a:latin typeface="+mn-lt"/>
                <a:cs typeface="Arial" charset="0"/>
              </a:rPr>
              <a:t>shall be impossible.” </a:t>
            </a:r>
            <a:r>
              <a:rPr lang="en-US" sz="1400" dirty="0">
                <a:solidFill>
                  <a:schemeClr val="bg1"/>
                </a:solidFill>
                <a:latin typeface="+mn-lt"/>
                <a:cs typeface="Arial" charset="0"/>
              </a:rPr>
              <a:t>(Luke 13:37)</a:t>
            </a:r>
          </a:p>
        </p:txBody>
      </p:sp>
      <p:sp>
        <p:nvSpPr>
          <p:cNvPr id="48" name="TextBox 47">
            <a:extLst>
              <a:ext uri="{FF2B5EF4-FFF2-40B4-BE49-F238E27FC236}">
                <a16:creationId xmlns:a16="http://schemas.microsoft.com/office/drawing/2014/main" id="{BDB85F3A-91C4-4A66-9285-7C5E7787425A}"/>
              </a:ext>
            </a:extLst>
          </p:cNvPr>
          <p:cNvSpPr txBox="1">
            <a:spLocks noChangeArrowheads="1"/>
          </p:cNvSpPr>
          <p:nvPr/>
        </p:nvSpPr>
        <p:spPr bwMode="auto">
          <a:xfrm>
            <a:off x="6334272" y="3537228"/>
            <a:ext cx="5781528" cy="1323439"/>
          </a:xfrm>
          <a:prstGeom prst="rect">
            <a:avLst/>
          </a:prstGeom>
          <a:noFill/>
          <a:ln w="9525">
            <a:noFill/>
            <a:miter lim="800000"/>
            <a:headEnd/>
            <a:tailEnd/>
          </a:ln>
        </p:spPr>
        <p:txBody>
          <a:bodyPr wrap="square">
            <a:spAutoFit/>
          </a:bodyPr>
          <a:lstStyle/>
          <a:p>
            <a:pPr eaLnBrk="1" hangingPunct="1">
              <a:defRPr/>
            </a:pPr>
            <a:r>
              <a:rPr lang="en-US" sz="2000" dirty="0">
                <a:solidFill>
                  <a:schemeClr val="bg1"/>
                </a:solidFill>
                <a:latin typeface="+mn-lt"/>
              </a:rPr>
              <a:t>“If ye have </a:t>
            </a:r>
            <a:r>
              <a:rPr lang="en-US" sz="2000" dirty="0">
                <a:solidFill>
                  <a:srgbClr val="00FF00"/>
                </a:solidFill>
                <a:latin typeface="+mn-lt"/>
              </a:rPr>
              <a:t>[rational] </a:t>
            </a:r>
            <a:r>
              <a:rPr lang="en-US" sz="2000" dirty="0">
                <a:solidFill>
                  <a:schemeClr val="bg1"/>
                </a:solidFill>
                <a:latin typeface="+mn-lt"/>
              </a:rPr>
              <a:t>faith as a grain of mustard seed, ye shall say unto this mountain, Remove hence to yonder place; and it shall remove; and nothing </a:t>
            </a:r>
            <a:r>
              <a:rPr lang="en-US" sz="2000" dirty="0">
                <a:solidFill>
                  <a:srgbClr val="00FF00"/>
                </a:solidFill>
                <a:latin typeface="+mn-lt"/>
              </a:rPr>
              <a:t>[lawful] </a:t>
            </a:r>
            <a:r>
              <a:rPr lang="en-US" sz="2000" dirty="0">
                <a:solidFill>
                  <a:schemeClr val="bg1"/>
                </a:solidFill>
                <a:latin typeface="+mn-lt"/>
              </a:rPr>
              <a:t>shall be impossible unto you.” </a:t>
            </a:r>
            <a:r>
              <a:rPr lang="en-US" sz="1400" dirty="0">
                <a:solidFill>
                  <a:schemeClr val="bg1"/>
                </a:solidFill>
                <a:latin typeface="+mn-lt"/>
              </a:rPr>
              <a:t>(Matthew 17:20)</a:t>
            </a:r>
            <a:endParaRPr lang="en-US" sz="1400" dirty="0">
              <a:solidFill>
                <a:schemeClr val="bg1"/>
              </a:solidFill>
              <a:latin typeface="+mn-lt"/>
              <a:cs typeface="Arial" charset="0"/>
            </a:endParaRPr>
          </a:p>
        </p:txBody>
      </p:sp>
      <p:sp>
        <p:nvSpPr>
          <p:cNvPr id="49" name="Rectangle 48">
            <a:extLst>
              <a:ext uri="{FF2B5EF4-FFF2-40B4-BE49-F238E27FC236}">
                <a16:creationId xmlns:a16="http://schemas.microsoft.com/office/drawing/2014/main" id="{BC6C2F9F-5CE6-428F-9B27-28A9BB13E8B5}"/>
              </a:ext>
            </a:extLst>
          </p:cNvPr>
          <p:cNvSpPr/>
          <p:nvPr/>
        </p:nvSpPr>
        <p:spPr>
          <a:xfrm>
            <a:off x="335358" y="4953000"/>
            <a:ext cx="11475642" cy="461665"/>
          </a:xfrm>
          <a:prstGeom prst="rect">
            <a:avLst/>
          </a:prstGeom>
        </p:spPr>
        <p:txBody>
          <a:bodyPr wrap="none">
            <a:spAutoFit/>
          </a:bodyPr>
          <a:lstStyle/>
          <a:p>
            <a:r>
              <a:rPr lang="en-US" sz="2400" dirty="0">
                <a:solidFill>
                  <a:srgbClr val="FFFF00"/>
                </a:solidFill>
                <a:latin typeface="+mn-lt"/>
              </a:rPr>
              <a:t>Doubt, Heart, Believe, Desire </a:t>
            </a:r>
            <a:r>
              <a:rPr lang="en-US" sz="2400" dirty="0">
                <a:solidFill>
                  <a:schemeClr val="bg1"/>
                </a:solidFill>
                <a:latin typeface="+mn-lt"/>
              </a:rPr>
              <a:t>=</a:t>
            </a:r>
            <a:r>
              <a:rPr lang="en-US" sz="2400" dirty="0">
                <a:solidFill>
                  <a:srgbClr val="FFFF00"/>
                </a:solidFill>
                <a:latin typeface="+mn-lt"/>
              </a:rPr>
              <a:t> </a:t>
            </a:r>
            <a:r>
              <a:rPr lang="en-US" sz="2400" dirty="0">
                <a:solidFill>
                  <a:srgbClr val="FF0000"/>
                </a:solidFill>
                <a:latin typeface="+mn-lt"/>
              </a:rPr>
              <a:t>Absolutely, Blindly, Mystically </a:t>
            </a:r>
            <a:r>
              <a:rPr lang="en-US" sz="2400" dirty="0">
                <a:solidFill>
                  <a:schemeClr val="bg1"/>
                </a:solidFill>
                <a:latin typeface="+mn-lt"/>
              </a:rPr>
              <a:t>or</a:t>
            </a:r>
            <a:r>
              <a:rPr lang="en-US" sz="2400" dirty="0">
                <a:solidFill>
                  <a:srgbClr val="FF0000"/>
                </a:solidFill>
                <a:latin typeface="+mn-lt"/>
              </a:rPr>
              <a:t> </a:t>
            </a:r>
            <a:r>
              <a:rPr lang="en-US" sz="2400" dirty="0">
                <a:solidFill>
                  <a:srgbClr val="00FF00"/>
                </a:solidFill>
                <a:latin typeface="+mn-lt"/>
              </a:rPr>
              <a:t>Lawfully, Rationally, Really </a:t>
            </a:r>
          </a:p>
        </p:txBody>
      </p:sp>
      <p:sp>
        <p:nvSpPr>
          <p:cNvPr id="50" name="Rectangle 49">
            <a:extLst>
              <a:ext uri="{FF2B5EF4-FFF2-40B4-BE49-F238E27FC236}">
                <a16:creationId xmlns:a16="http://schemas.microsoft.com/office/drawing/2014/main" id="{7BC3AA8D-F4AD-4B8A-A9F9-4C8CD5E1C708}"/>
              </a:ext>
            </a:extLst>
          </p:cNvPr>
          <p:cNvSpPr/>
          <p:nvPr/>
        </p:nvSpPr>
        <p:spPr>
          <a:xfrm>
            <a:off x="5104083" y="7203"/>
            <a:ext cx="2173885" cy="830997"/>
          </a:xfrm>
          <a:prstGeom prst="rect">
            <a:avLst/>
          </a:prstGeom>
        </p:spPr>
        <p:txBody>
          <a:bodyPr wrap="square">
            <a:spAutoFit/>
          </a:bodyPr>
          <a:lstStyle/>
          <a:p>
            <a:pPr algn="ctr"/>
            <a:r>
              <a:rPr lang="en-US" sz="2400" b="1" dirty="0">
                <a:solidFill>
                  <a:srgbClr val="FFFF00"/>
                </a:solidFill>
                <a:latin typeface="+mn-lt"/>
              </a:rPr>
              <a:t>INTERPRETING </a:t>
            </a:r>
          </a:p>
          <a:p>
            <a:pPr algn="ctr"/>
            <a:r>
              <a:rPr lang="en-US" sz="2400" b="1" dirty="0">
                <a:solidFill>
                  <a:srgbClr val="FFFF00"/>
                </a:solidFill>
                <a:latin typeface="+mn-lt"/>
              </a:rPr>
              <a:t>SCRIPTURE</a:t>
            </a:r>
            <a:endParaRPr lang="en-US" sz="2400" b="1" dirty="0">
              <a:solidFill>
                <a:srgbClr val="00FF00"/>
              </a:solidFill>
              <a:latin typeface="+mn-lt"/>
            </a:endParaRPr>
          </a:p>
        </p:txBody>
      </p:sp>
    </p:spTree>
    <p:extLst>
      <p:ext uri="{BB962C8B-B14F-4D97-AF65-F5344CB8AC3E}">
        <p14:creationId xmlns:p14="http://schemas.microsoft.com/office/powerpoint/2010/main" val="23592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8" grpId="0"/>
      <p:bldP spid="19" grpId="0"/>
      <p:bldP spid="25" grpId="0"/>
      <p:bldP spid="41" grpId="0"/>
      <p:bldP spid="42" grpId="0" animBg="1"/>
      <p:bldP spid="43" grpId="0" animBg="1"/>
      <p:bldP spid="45" grpId="0"/>
      <p:bldP spid="47" grpId="0"/>
      <p:bldP spid="48" grpId="0"/>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3ef5274-90b8-4b3f-8a76-b4c36a43e904}" enabled="1" method="Privileged" siteId="{61e6eeb3-5fd7-4aaa-ae3c-61e8deb09b79}" removed="0"/>
</clbl:labelList>
</file>

<file path=docProps/app.xml><?xml version="1.0" encoding="utf-8"?>
<Properties xmlns="http://schemas.openxmlformats.org/officeDocument/2006/extended-properties" xmlns:vt="http://schemas.openxmlformats.org/officeDocument/2006/docPropsVTypes">
  <TotalTime>16171</TotalTime>
  <Words>2240</Words>
  <Application>Microsoft Office PowerPoint</Application>
  <PresentationFormat>Widescreen</PresentationFormat>
  <Paragraphs>170</Paragraphs>
  <Slides>13</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Dale Eaton</cp:lastModifiedBy>
  <cp:revision>1239</cp:revision>
  <dcterms:created xsi:type="dcterms:W3CDTF">2010-04-18T05:26:50Z</dcterms:created>
  <dcterms:modified xsi:type="dcterms:W3CDTF">2022-12-28T00:16:44Z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c3d3d8-6bdc-485e-b6f2-a0ac58658b4a_Enabled">
    <vt:lpwstr>True</vt:lpwstr>
  </property>
  <property fmtid="{D5CDD505-2E9C-101B-9397-08002B2CF9AE}" pid="3" name="MSIP_Label_bdc3d3d8-6bdc-485e-b6f2-a0ac58658b4a_SiteId">
    <vt:lpwstr>61e6eeb3-5fd7-4aaa-ae3c-61e8deb09b79</vt:lpwstr>
  </property>
  <property fmtid="{D5CDD505-2E9C-101B-9397-08002B2CF9AE}" pid="4" name="MSIP_Label_bdc3d3d8-6bdc-485e-b6f2-a0ac58658b4a_Owner">
    <vt:lpwstr>deaton@ldschurch.org</vt:lpwstr>
  </property>
  <property fmtid="{D5CDD505-2E9C-101B-9397-08002B2CF9AE}" pid="5" name="MSIP_Label_bdc3d3d8-6bdc-485e-b6f2-a0ac58658b4a_SetDate">
    <vt:lpwstr>2018-09-29T15:01:30.2848605Z</vt:lpwstr>
  </property>
  <property fmtid="{D5CDD505-2E9C-101B-9397-08002B2CF9AE}" pid="6" name="MSIP_Label_bdc3d3d8-6bdc-485e-b6f2-a0ac58658b4a_Name">
    <vt:lpwstr>Internal Use</vt:lpwstr>
  </property>
  <property fmtid="{D5CDD505-2E9C-101B-9397-08002B2CF9AE}" pid="7" name="MSIP_Label_bdc3d3d8-6bdc-485e-b6f2-a0ac58658b4a_Application">
    <vt:lpwstr>Microsoft Azure Information Protection</vt:lpwstr>
  </property>
  <property fmtid="{D5CDD505-2E9C-101B-9397-08002B2CF9AE}" pid="8" name="MSIP_Label_bdc3d3d8-6bdc-485e-b6f2-a0ac58658b4a_Extended_MSFT_Method">
    <vt:lpwstr>Automatic</vt:lpwstr>
  </property>
  <property fmtid="{D5CDD505-2E9C-101B-9397-08002B2CF9AE}" pid="9" name="MSIP_Label_03ef5274-90b8-4b3f-8a76-b4c36a43e904_Enabled">
    <vt:lpwstr>True</vt:lpwstr>
  </property>
  <property fmtid="{D5CDD505-2E9C-101B-9397-08002B2CF9AE}" pid="10" name="MSIP_Label_03ef5274-90b8-4b3f-8a76-b4c36a43e904_SiteId">
    <vt:lpwstr>61e6eeb3-5fd7-4aaa-ae3c-61e8deb09b79</vt:lpwstr>
  </property>
  <property fmtid="{D5CDD505-2E9C-101B-9397-08002B2CF9AE}" pid="11" name="MSIP_Label_03ef5274-90b8-4b3f-8a76-b4c36a43e904_Owner">
    <vt:lpwstr>deaton@ldschurch.org</vt:lpwstr>
  </property>
  <property fmtid="{D5CDD505-2E9C-101B-9397-08002B2CF9AE}" pid="12" name="MSIP_Label_03ef5274-90b8-4b3f-8a76-b4c36a43e904_SetDate">
    <vt:lpwstr>2018-09-29T15:01:30.2848605Z</vt:lpwstr>
  </property>
  <property fmtid="{D5CDD505-2E9C-101B-9397-08002B2CF9AE}" pid="13" name="MSIP_Label_03ef5274-90b8-4b3f-8a76-b4c36a43e904_Name">
    <vt:lpwstr>Not Encrypted</vt:lpwstr>
  </property>
  <property fmtid="{D5CDD505-2E9C-101B-9397-08002B2CF9AE}" pid="14" name="MSIP_Label_03ef5274-90b8-4b3f-8a76-b4c36a43e904_Application">
    <vt:lpwstr>Microsoft Azure Information Protection</vt:lpwstr>
  </property>
  <property fmtid="{D5CDD505-2E9C-101B-9397-08002B2CF9AE}" pid="15" name="MSIP_Label_03ef5274-90b8-4b3f-8a76-b4c36a43e904_Parent">
    <vt:lpwstr>bdc3d3d8-6bdc-485e-b6f2-a0ac58658b4a</vt:lpwstr>
  </property>
  <property fmtid="{D5CDD505-2E9C-101B-9397-08002B2CF9AE}" pid="16" name="MSIP_Label_03ef5274-90b8-4b3f-8a76-b4c36a43e904_Extended_MSFT_Method">
    <vt:lpwstr>Automatic</vt:lpwstr>
  </property>
  <property fmtid="{D5CDD505-2E9C-101B-9397-08002B2CF9AE}" pid="17" name="Classification">
    <vt:lpwstr>Internal Use Not Encrypted</vt:lpwstr>
  </property>
</Properties>
</file>