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899" r:id="rId2"/>
    <p:sldId id="927" r:id="rId3"/>
    <p:sldId id="930" r:id="rId4"/>
    <p:sldId id="931" r:id="rId5"/>
    <p:sldId id="929" r:id="rId6"/>
    <p:sldId id="933" r:id="rId7"/>
    <p:sldId id="932" r:id="rId8"/>
    <p:sldId id="936" r:id="rId9"/>
    <p:sldId id="934" r:id="rId10"/>
    <p:sldId id="937" r:id="rId11"/>
    <p:sldId id="938" r:id="rId12"/>
    <p:sldId id="940" r:id="rId13"/>
    <p:sldId id="941" r:id="rId14"/>
    <p:sldId id="942" r:id="rId15"/>
    <p:sldId id="943" r:id="rId16"/>
    <p:sldId id="944" r:id="rId17"/>
    <p:sldId id="267" r:id="rId1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234600"/>
    <a:srgbClr val="336600"/>
    <a:srgbClr val="FFFFCC"/>
    <a:srgbClr val="2A5400"/>
    <a:srgbClr val="CCFF99"/>
    <a:srgbClr val="FDEADA"/>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85" autoAdjust="0"/>
    <p:restoredTop sz="94488" autoAdjust="0"/>
  </p:normalViewPr>
  <p:slideViewPr>
    <p:cSldViewPr>
      <p:cViewPr varScale="1">
        <p:scale>
          <a:sx n="117" d="100"/>
          <a:sy n="117" d="100"/>
        </p:scale>
        <p:origin x="102" y="108"/>
      </p:cViewPr>
      <p:guideLst>
        <p:guide orient="horz" pos="2160"/>
        <p:guide pos="3840"/>
      </p:guideLst>
    </p:cSldViewPr>
  </p:slideViewPr>
  <p:notesTextViewPr>
    <p:cViewPr>
      <p:scale>
        <a:sx n="3" d="2"/>
        <a:sy n="3" d="2"/>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CE193122-784B-4DEB-A735-954D81725D9C}" type="datetime1">
              <a:rPr lang="en-US" altLang="en-US"/>
              <a:pPr>
                <a:defRPr/>
              </a:pPr>
              <a:t>2022-12-27</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96DB9990-9BDA-4346-A715-8323DEBBD8E7}" type="slidenum">
              <a:rPr lang="en-US" altLang="en-US"/>
              <a:pPr>
                <a:defRPr/>
              </a:pPr>
              <a:t>‹#›</a:t>
            </a:fld>
            <a:endParaRPr lang="en-US" altLang="en-US"/>
          </a:p>
        </p:txBody>
      </p:sp>
    </p:spTree>
    <p:extLst>
      <p:ext uri="{BB962C8B-B14F-4D97-AF65-F5344CB8AC3E}">
        <p14:creationId xmlns:p14="http://schemas.microsoft.com/office/powerpoint/2010/main" val="14946144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2</a:t>
            </a:fld>
            <a:endParaRPr lang="en-US" altLang="en-US"/>
          </a:p>
        </p:txBody>
      </p:sp>
    </p:spTree>
    <p:extLst>
      <p:ext uri="{BB962C8B-B14F-4D97-AF65-F5344CB8AC3E}">
        <p14:creationId xmlns:p14="http://schemas.microsoft.com/office/powerpoint/2010/main" val="106814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14</a:t>
            </a:fld>
            <a:endParaRPr lang="en-US" altLang="en-US"/>
          </a:p>
        </p:txBody>
      </p:sp>
    </p:spTree>
    <p:extLst>
      <p:ext uri="{BB962C8B-B14F-4D97-AF65-F5344CB8AC3E}">
        <p14:creationId xmlns:p14="http://schemas.microsoft.com/office/powerpoint/2010/main" val="1506174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15</a:t>
            </a:fld>
            <a:endParaRPr lang="en-US" altLang="en-US"/>
          </a:p>
        </p:txBody>
      </p:sp>
    </p:spTree>
    <p:extLst>
      <p:ext uri="{BB962C8B-B14F-4D97-AF65-F5344CB8AC3E}">
        <p14:creationId xmlns:p14="http://schemas.microsoft.com/office/powerpoint/2010/main" val="218266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16</a:t>
            </a:fld>
            <a:endParaRPr lang="en-US" altLang="en-US"/>
          </a:p>
        </p:txBody>
      </p:sp>
    </p:spTree>
    <p:extLst>
      <p:ext uri="{BB962C8B-B14F-4D97-AF65-F5344CB8AC3E}">
        <p14:creationId xmlns:p14="http://schemas.microsoft.com/office/powerpoint/2010/main" val="2475049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3</a:t>
            </a:fld>
            <a:endParaRPr lang="en-US" altLang="en-US"/>
          </a:p>
        </p:txBody>
      </p:sp>
    </p:spTree>
    <p:extLst>
      <p:ext uri="{BB962C8B-B14F-4D97-AF65-F5344CB8AC3E}">
        <p14:creationId xmlns:p14="http://schemas.microsoft.com/office/powerpoint/2010/main" val="2486527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4</a:t>
            </a:fld>
            <a:endParaRPr lang="en-US" altLang="en-US"/>
          </a:p>
        </p:txBody>
      </p:sp>
    </p:spTree>
    <p:extLst>
      <p:ext uri="{BB962C8B-B14F-4D97-AF65-F5344CB8AC3E}">
        <p14:creationId xmlns:p14="http://schemas.microsoft.com/office/powerpoint/2010/main" val="1384225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6</a:t>
            </a:fld>
            <a:endParaRPr lang="en-US" altLang="en-US"/>
          </a:p>
        </p:txBody>
      </p:sp>
    </p:spTree>
    <p:extLst>
      <p:ext uri="{BB962C8B-B14F-4D97-AF65-F5344CB8AC3E}">
        <p14:creationId xmlns:p14="http://schemas.microsoft.com/office/powerpoint/2010/main" val="1027748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7</a:t>
            </a:fld>
            <a:endParaRPr lang="en-US" altLang="en-US"/>
          </a:p>
        </p:txBody>
      </p:sp>
    </p:spTree>
    <p:extLst>
      <p:ext uri="{BB962C8B-B14F-4D97-AF65-F5344CB8AC3E}">
        <p14:creationId xmlns:p14="http://schemas.microsoft.com/office/powerpoint/2010/main" val="61414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8</a:t>
            </a:fld>
            <a:endParaRPr lang="en-US" altLang="en-US"/>
          </a:p>
        </p:txBody>
      </p:sp>
    </p:spTree>
    <p:extLst>
      <p:ext uri="{BB962C8B-B14F-4D97-AF65-F5344CB8AC3E}">
        <p14:creationId xmlns:p14="http://schemas.microsoft.com/office/powerpoint/2010/main" val="2950201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11</a:t>
            </a:fld>
            <a:endParaRPr lang="en-US" altLang="en-US"/>
          </a:p>
        </p:txBody>
      </p:sp>
    </p:spTree>
    <p:extLst>
      <p:ext uri="{BB962C8B-B14F-4D97-AF65-F5344CB8AC3E}">
        <p14:creationId xmlns:p14="http://schemas.microsoft.com/office/powerpoint/2010/main" val="674408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12</a:t>
            </a:fld>
            <a:endParaRPr lang="en-US" altLang="en-US"/>
          </a:p>
        </p:txBody>
      </p:sp>
    </p:spTree>
    <p:extLst>
      <p:ext uri="{BB962C8B-B14F-4D97-AF65-F5344CB8AC3E}">
        <p14:creationId xmlns:p14="http://schemas.microsoft.com/office/powerpoint/2010/main" val="1332605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13</a:t>
            </a:fld>
            <a:endParaRPr lang="en-US" altLang="en-US"/>
          </a:p>
        </p:txBody>
      </p:sp>
    </p:spTree>
    <p:extLst>
      <p:ext uri="{BB962C8B-B14F-4D97-AF65-F5344CB8AC3E}">
        <p14:creationId xmlns:p14="http://schemas.microsoft.com/office/powerpoint/2010/main" val="3757048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tx1"/>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11684000" y="6689725"/>
            <a:ext cx="508000" cy="168275"/>
          </a:xfrm>
        </p:spPr>
        <p:txBody>
          <a:bodyPr/>
          <a:lstStyle>
            <a:lvl1pPr>
              <a:defRPr/>
            </a:lvl1pPr>
          </a:lstStyle>
          <a:p>
            <a:pPr>
              <a:defRPr/>
            </a:pPr>
            <a:fld id="{48BED0CB-436A-4EC6-BFC4-524BF37076BE}" type="slidenum">
              <a:rPr lang="en-US" altLang="en-US"/>
              <a:pPr>
                <a:defRPr/>
              </a:pPr>
              <a:t>‹#›</a:t>
            </a:fld>
            <a:endParaRPr lang="en-US" altLang="en-US"/>
          </a:p>
        </p:txBody>
      </p:sp>
      <p:sp>
        <p:nvSpPr>
          <p:cNvPr id="5" name="Footer Placeholder 1">
            <a:extLst>
              <a:ext uri="{FF2B5EF4-FFF2-40B4-BE49-F238E27FC236}">
                <a16:creationId xmlns:a16="http://schemas.microsoft.com/office/drawing/2014/main" id="{7714C901-FB5E-474A-B72C-ECB1E8B52735}"/>
              </a:ext>
            </a:extLst>
          </p:cNvPr>
          <p:cNvSpPr>
            <a:spLocks noGrp="1"/>
          </p:cNvSpPr>
          <p:nvPr>
            <p:ph type="ftr" sz="quarter" idx="11"/>
          </p:nvPr>
        </p:nvSpPr>
        <p:spPr>
          <a:xfrm>
            <a:off x="0" y="6629400"/>
            <a:ext cx="1828800" cy="228599"/>
          </a:xfrm>
        </p:spPr>
        <p:txBody>
          <a:bodyPr/>
          <a:lstStyle/>
          <a:p>
            <a:pPr>
              <a:defRPr/>
            </a:pPr>
            <a:r>
              <a:rPr lang="en-US" dirty="0"/>
              <a:t>©ChristianEternalism.com</a:t>
            </a:r>
          </a:p>
        </p:txBody>
      </p:sp>
      <p:sp>
        <p:nvSpPr>
          <p:cNvPr id="6" name="Footer Placeholder 1">
            <a:extLst>
              <a:ext uri="{FF2B5EF4-FFF2-40B4-BE49-F238E27FC236}">
                <a16:creationId xmlns:a16="http://schemas.microsoft.com/office/drawing/2014/main" id="{EB042985-C290-4156-AE63-82A15DE49170}"/>
              </a:ext>
            </a:extLst>
          </p:cNvPr>
          <p:cNvSpPr txBox="1">
            <a:spLocks/>
          </p:cNvSpPr>
          <p:nvPr userDrawn="1"/>
        </p:nvSpPr>
        <p:spPr>
          <a:xfrm>
            <a:off x="5993" y="0"/>
            <a:ext cx="984607" cy="228599"/>
          </a:xfrm>
          <a:prstGeom prst="rect">
            <a:avLst/>
          </a:prstGeom>
        </p:spPr>
        <p:txBody>
          <a:bodyPr vert="horz" lIns="91440" tIns="45720" rIns="91440" bIns="45720" rtlCol="0" anchor="ctr"/>
          <a:lstStyle>
            <a:defPPr>
              <a:defRPr lang="en-US"/>
            </a:defPPr>
            <a:lvl1pPr algn="ct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en-US" dirty="0"/>
              <a:t>Metaphysics</a:t>
            </a:r>
          </a:p>
        </p:txBody>
      </p:sp>
    </p:spTree>
    <p:extLst>
      <p:ext uri="{BB962C8B-B14F-4D97-AF65-F5344CB8AC3E}">
        <p14:creationId xmlns:p14="http://schemas.microsoft.com/office/powerpoint/2010/main" val="28285420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a:defRPr/>
            </a:pPr>
            <a:fld id="{21A002C1-D494-4F2F-AB01-B0CA7DD6EE82}" type="datetime1">
              <a:rPr lang="en-US" altLang="en-US" smtClean="0"/>
              <a:t>2022-12-27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defRPr>
            </a:lvl1pPr>
          </a:lstStyle>
          <a:p>
            <a:pPr>
              <a:defRPr/>
            </a:pPr>
            <a:r>
              <a:rPr lang="en-US" altLang="en-US"/>
              <a:t>©LDSEternalism.com</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6A11B09A-2F24-4C7E-B406-E00EFFE4891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5" r:id="rId1"/>
  </p:sldLayoutIdLst>
  <p:hf hd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1</a:t>
            </a:fld>
            <a:endParaRPr lang="en-US" altLang="en-US" dirty="0"/>
          </a:p>
        </p:txBody>
      </p:sp>
      <p:pic>
        <p:nvPicPr>
          <p:cNvPr id="4" name="Picture 3">
            <a:extLst>
              <a:ext uri="{FF2B5EF4-FFF2-40B4-BE49-F238E27FC236}">
                <a16:creationId xmlns:a16="http://schemas.microsoft.com/office/drawing/2014/main" id="{CA13C4A4-E30D-4B77-9D81-CB4B098194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9" y="1441700"/>
            <a:ext cx="4909114" cy="4909114"/>
          </a:xfrm>
          <a:prstGeom prst="rect">
            <a:avLst/>
          </a:prstGeom>
        </p:spPr>
      </p:pic>
      <p:sp>
        <p:nvSpPr>
          <p:cNvPr id="6" name="Rectangle 5">
            <a:extLst>
              <a:ext uri="{FF2B5EF4-FFF2-40B4-BE49-F238E27FC236}">
                <a16:creationId xmlns:a16="http://schemas.microsoft.com/office/drawing/2014/main" id="{5946F93A-327B-4E2B-9B2E-60545C0B9529}"/>
              </a:ext>
            </a:extLst>
          </p:cNvPr>
          <p:cNvSpPr/>
          <p:nvPr/>
        </p:nvSpPr>
        <p:spPr>
          <a:xfrm>
            <a:off x="1560234" y="3203759"/>
            <a:ext cx="1338828" cy="1384995"/>
          </a:xfrm>
          <a:prstGeom prst="rect">
            <a:avLst/>
          </a:prstGeom>
        </p:spPr>
        <p:txBody>
          <a:bodyPr wrap="none">
            <a:spAutoFit/>
          </a:bodyPr>
          <a:lstStyle/>
          <a:p>
            <a:pPr algn="ctr"/>
            <a:r>
              <a:rPr lang="en-US" sz="2800" dirty="0">
                <a:solidFill>
                  <a:schemeClr val="bg1"/>
                </a:solidFill>
                <a:cs typeface="Arial" panose="020B0604020202020204" pitchFamily="34" charset="0"/>
              </a:rPr>
              <a:t>Abide </a:t>
            </a:r>
          </a:p>
          <a:p>
            <a:pPr algn="ctr"/>
            <a:r>
              <a:rPr lang="en-US" sz="2800" dirty="0">
                <a:solidFill>
                  <a:schemeClr val="bg1"/>
                </a:solidFill>
                <a:cs typeface="Arial" panose="020B0604020202020204" pitchFamily="34" charset="0"/>
              </a:rPr>
              <a:t>and </a:t>
            </a:r>
          </a:p>
          <a:p>
            <a:pPr algn="ctr"/>
            <a:r>
              <a:rPr lang="en-US" sz="2800" dirty="0">
                <a:solidFill>
                  <a:schemeClr val="bg1"/>
                </a:solidFill>
                <a:cs typeface="Arial" panose="020B0604020202020204" pitchFamily="34" charset="0"/>
              </a:rPr>
              <a:t>Abound</a:t>
            </a:r>
          </a:p>
        </p:txBody>
      </p:sp>
      <p:sp>
        <p:nvSpPr>
          <p:cNvPr id="7" name="Rectangle 6">
            <a:extLst>
              <a:ext uri="{FF2B5EF4-FFF2-40B4-BE49-F238E27FC236}">
                <a16:creationId xmlns:a16="http://schemas.microsoft.com/office/drawing/2014/main" id="{ABB93D74-9891-4AC0-92BF-50893BA294B5}"/>
              </a:ext>
            </a:extLst>
          </p:cNvPr>
          <p:cNvSpPr/>
          <p:nvPr/>
        </p:nvSpPr>
        <p:spPr>
          <a:xfrm>
            <a:off x="0" y="15502"/>
            <a:ext cx="12192000" cy="830997"/>
          </a:xfrm>
          <a:prstGeom prst="rect">
            <a:avLst/>
          </a:prstGeom>
        </p:spPr>
        <p:txBody>
          <a:bodyPr wrap="square">
            <a:spAutoFit/>
          </a:bodyPr>
          <a:lstStyle/>
          <a:p>
            <a:pPr algn="ctr"/>
            <a:r>
              <a:rPr lang="en-US" sz="4800" dirty="0">
                <a:solidFill>
                  <a:srgbClr val="FFFF00"/>
                </a:solidFill>
                <a:cs typeface="Arial" panose="020B0604020202020204" pitchFamily="34" charset="0"/>
              </a:rPr>
              <a:t>ETERNALISM MODULE </a:t>
            </a:r>
            <a:r>
              <a:rPr lang="en-US" sz="4800" dirty="0">
                <a:solidFill>
                  <a:srgbClr val="FFFF00"/>
                </a:solidFill>
              </a:rPr>
              <a:t>10</a:t>
            </a:r>
            <a:endParaRPr lang="en-US" sz="4800" dirty="0">
              <a:solidFill>
                <a:srgbClr val="FFFF00"/>
              </a:solidFill>
              <a:cs typeface="Arial" panose="020B0604020202020204" pitchFamily="34" charset="0"/>
            </a:endParaRPr>
          </a:p>
        </p:txBody>
      </p:sp>
      <p:sp>
        <p:nvSpPr>
          <p:cNvPr id="8" name="Text Box 13">
            <a:extLst>
              <a:ext uri="{FF2B5EF4-FFF2-40B4-BE49-F238E27FC236}">
                <a16:creationId xmlns:a16="http://schemas.microsoft.com/office/drawing/2014/main" id="{09FB126C-382A-4E3C-B94C-1A906B7664A0}"/>
              </a:ext>
            </a:extLst>
          </p:cNvPr>
          <p:cNvSpPr txBox="1">
            <a:spLocks noChangeArrowheads="1"/>
          </p:cNvSpPr>
          <p:nvPr/>
        </p:nvSpPr>
        <p:spPr bwMode="auto">
          <a:xfrm>
            <a:off x="4800600" y="3542946"/>
            <a:ext cx="738017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4516438" algn="l"/>
              </a:tabLst>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tabLst>
                <a:tab pos="4516438" algn="l"/>
              </a:tabLst>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4516438" algn="l"/>
              </a:tabLst>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None/>
            </a:pPr>
            <a:r>
              <a:rPr lang="en-US" altLang="en-US" sz="4000" dirty="0">
                <a:solidFill>
                  <a:srgbClr val="FFFF00"/>
                </a:solidFill>
              </a:rPr>
              <a:t>Chapter 12</a:t>
            </a:r>
            <a:r>
              <a:rPr lang="en-US" altLang="en-US" sz="4000">
                <a:solidFill>
                  <a:srgbClr val="FFFF00"/>
                </a:solidFill>
              </a:rPr>
              <a:t>: Holy </a:t>
            </a:r>
            <a:r>
              <a:rPr lang="en-US" altLang="en-US" sz="4000" dirty="0">
                <a:solidFill>
                  <a:srgbClr val="FFFF00"/>
                </a:solidFill>
              </a:rPr>
              <a:t>Spirit</a:t>
            </a:r>
          </a:p>
        </p:txBody>
      </p:sp>
      <p:sp>
        <p:nvSpPr>
          <p:cNvPr id="9" name="Text Box 13">
            <a:extLst>
              <a:ext uri="{FF2B5EF4-FFF2-40B4-BE49-F238E27FC236}">
                <a16:creationId xmlns:a16="http://schemas.microsoft.com/office/drawing/2014/main" id="{CF06637D-3C31-4F29-B2D1-9421FD7E0C5A}"/>
              </a:ext>
            </a:extLst>
          </p:cNvPr>
          <p:cNvSpPr txBox="1">
            <a:spLocks noChangeArrowheads="1"/>
          </p:cNvSpPr>
          <p:nvPr/>
        </p:nvSpPr>
        <p:spPr bwMode="auto">
          <a:xfrm>
            <a:off x="4920344" y="1880320"/>
            <a:ext cx="694366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4516438" algn="l"/>
              </a:tabLst>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tabLst>
                <a:tab pos="4516438" algn="l"/>
              </a:tabLst>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4516438" algn="l"/>
              </a:tabLst>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None/>
            </a:pPr>
            <a:r>
              <a:rPr lang="en-US" altLang="en-US" sz="8000" dirty="0">
                <a:solidFill>
                  <a:srgbClr val="FFFF00"/>
                </a:solidFill>
              </a:rPr>
              <a:t>Metaphysics</a:t>
            </a:r>
          </a:p>
        </p:txBody>
      </p:sp>
    </p:spTree>
    <p:extLst>
      <p:ext uri="{BB962C8B-B14F-4D97-AF65-F5344CB8AC3E}">
        <p14:creationId xmlns:p14="http://schemas.microsoft.com/office/powerpoint/2010/main" val="295461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10</a:t>
            </a:fld>
            <a:endParaRPr lang="en-US" dirty="0"/>
          </a:p>
        </p:txBody>
      </p:sp>
      <p:sp>
        <p:nvSpPr>
          <p:cNvPr id="7" name="TextBox 2">
            <a:extLst>
              <a:ext uri="{FF2B5EF4-FFF2-40B4-BE49-F238E27FC236}">
                <a16:creationId xmlns:a16="http://schemas.microsoft.com/office/drawing/2014/main" id="{4061D406-1DDA-4615-9394-7D2A534331E0}"/>
              </a:ext>
            </a:extLst>
          </p:cNvPr>
          <p:cNvSpPr txBox="1">
            <a:spLocks noChangeArrowheads="1"/>
          </p:cNvSpPr>
          <p:nvPr/>
        </p:nvSpPr>
        <p:spPr bwMode="auto">
          <a:xfrm>
            <a:off x="0" y="115669"/>
            <a:ext cx="121919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dirty="0">
                <a:solidFill>
                  <a:srgbClr val="00FF00"/>
                </a:solidFill>
                <a:latin typeface="Calibri" panose="020F0502020204030204" pitchFamily="34" charset="0"/>
              </a:rPr>
              <a:t>Baptism of Fire, A Physical, Material, Spiritual Cleansing</a:t>
            </a:r>
          </a:p>
        </p:txBody>
      </p:sp>
      <p:sp>
        <p:nvSpPr>
          <p:cNvPr id="9" name="Text Box 5">
            <a:extLst>
              <a:ext uri="{FF2B5EF4-FFF2-40B4-BE49-F238E27FC236}">
                <a16:creationId xmlns:a16="http://schemas.microsoft.com/office/drawing/2014/main" id="{79E212C5-5377-45DA-B69C-0D5A377FEBCD}"/>
              </a:ext>
            </a:extLst>
          </p:cNvPr>
          <p:cNvSpPr txBox="1">
            <a:spLocks noChangeArrowheads="1"/>
          </p:cNvSpPr>
          <p:nvPr/>
        </p:nvSpPr>
        <p:spPr bwMode="auto">
          <a:xfrm>
            <a:off x="227744" y="4197024"/>
            <a:ext cx="11811000" cy="2123658"/>
          </a:xfrm>
          <a:prstGeom prst="rect">
            <a:avLst/>
          </a:prstGeom>
          <a:noFill/>
          <a:ln w="9525">
            <a:noFill/>
            <a:miter lim="800000"/>
            <a:headEnd/>
            <a:tailEnd/>
          </a:ln>
        </p:spPr>
        <p:txBody>
          <a:bodyPr wrap="square">
            <a:spAutoFit/>
          </a:bodyPr>
          <a:lstStyle/>
          <a:p>
            <a:pPr>
              <a:defRPr/>
            </a:pPr>
            <a:r>
              <a:rPr lang="en-US" sz="2200" b="1" dirty="0">
                <a:solidFill>
                  <a:srgbClr val="00FF00"/>
                </a:solidFill>
                <a:latin typeface="+mn-lt"/>
                <a:cs typeface="Arial" charset="0"/>
              </a:rPr>
              <a:t>John 3:3-7 </a:t>
            </a:r>
            <a:r>
              <a:rPr lang="en-US" sz="2200" dirty="0">
                <a:solidFill>
                  <a:schemeClr val="bg1"/>
                </a:solidFill>
                <a:latin typeface="+mn-lt"/>
                <a:cs typeface="Arial" charset="0"/>
              </a:rPr>
              <a:t>“Jesus answered and said unto him, Verily, verily, I say unto thee, </a:t>
            </a:r>
            <a:r>
              <a:rPr lang="en-US" sz="2200" dirty="0">
                <a:solidFill>
                  <a:srgbClr val="00FF00"/>
                </a:solidFill>
                <a:latin typeface="+mn-lt"/>
                <a:cs typeface="Arial" charset="0"/>
              </a:rPr>
              <a:t>Except a man be born again, he cannot see the kingdom of God. </a:t>
            </a:r>
            <a:r>
              <a:rPr lang="en-US" sz="2200" dirty="0">
                <a:solidFill>
                  <a:schemeClr val="bg1"/>
                </a:solidFill>
                <a:latin typeface="+mn-lt"/>
                <a:cs typeface="Arial" charset="0"/>
              </a:rPr>
              <a:t>Nicodemus saith unto him, How can a man be born when he is old? can he enter the second time into his mother's womb, and be born? Jesus answered, Verily, verily, I say unto thee, </a:t>
            </a:r>
            <a:r>
              <a:rPr lang="en-US" sz="2200" dirty="0">
                <a:solidFill>
                  <a:srgbClr val="00FF00"/>
                </a:solidFill>
                <a:latin typeface="+mn-lt"/>
                <a:cs typeface="Arial" charset="0"/>
              </a:rPr>
              <a:t>Except a man be born of water and of the Spirit, he cannot enter into the kingdom of God.</a:t>
            </a:r>
            <a:r>
              <a:rPr lang="en-US" sz="2200" b="1" dirty="0">
                <a:solidFill>
                  <a:schemeClr val="bg1"/>
                </a:solidFill>
                <a:latin typeface="+mn-lt"/>
                <a:cs typeface="Arial" charset="0"/>
              </a:rPr>
              <a:t> </a:t>
            </a:r>
            <a:r>
              <a:rPr lang="en-US" sz="2200" dirty="0">
                <a:solidFill>
                  <a:schemeClr val="bg1"/>
                </a:solidFill>
                <a:latin typeface="+mn-lt"/>
                <a:cs typeface="Arial" charset="0"/>
              </a:rPr>
              <a:t>That which is born of the flesh is flesh; and that which is born of the Spirit is spirit. Marvel not that I said unto thee, Ye must be born again.”</a:t>
            </a:r>
          </a:p>
        </p:txBody>
      </p:sp>
      <p:sp>
        <p:nvSpPr>
          <p:cNvPr id="12" name="Text Box 5">
            <a:extLst>
              <a:ext uri="{FF2B5EF4-FFF2-40B4-BE49-F238E27FC236}">
                <a16:creationId xmlns:a16="http://schemas.microsoft.com/office/drawing/2014/main" id="{A1BC439E-82C0-4907-B471-965876126DF3}"/>
              </a:ext>
            </a:extLst>
          </p:cNvPr>
          <p:cNvSpPr txBox="1">
            <a:spLocks noChangeArrowheads="1"/>
          </p:cNvSpPr>
          <p:nvPr/>
        </p:nvSpPr>
        <p:spPr bwMode="auto">
          <a:xfrm>
            <a:off x="228600" y="2699470"/>
            <a:ext cx="11582400" cy="1107996"/>
          </a:xfrm>
          <a:prstGeom prst="rect">
            <a:avLst/>
          </a:prstGeom>
          <a:noFill/>
          <a:ln w="9525">
            <a:noFill/>
            <a:miter lim="800000"/>
            <a:headEnd/>
            <a:tailEnd/>
          </a:ln>
        </p:spPr>
        <p:txBody>
          <a:bodyPr wrap="square">
            <a:spAutoFit/>
          </a:bodyPr>
          <a:lstStyle/>
          <a:p>
            <a:pPr>
              <a:defRPr/>
            </a:pPr>
            <a:r>
              <a:rPr lang="en-US" sz="2200" b="1" dirty="0">
                <a:solidFill>
                  <a:srgbClr val="00FF00"/>
                </a:solidFill>
                <a:latin typeface="+mn-lt"/>
                <a:cs typeface="Arial" charset="0"/>
              </a:rPr>
              <a:t>D&amp;C 39:6 </a:t>
            </a:r>
            <a:r>
              <a:rPr lang="en-US" sz="2200" dirty="0">
                <a:solidFill>
                  <a:schemeClr val="bg1"/>
                </a:solidFill>
                <a:latin typeface="+mn-lt"/>
                <a:cs typeface="Arial" charset="0"/>
              </a:rPr>
              <a:t>“And this is my gospel—repentance and baptism by water, </a:t>
            </a:r>
            <a:r>
              <a:rPr lang="en-US" sz="2200" dirty="0">
                <a:solidFill>
                  <a:srgbClr val="00FF00"/>
                </a:solidFill>
                <a:latin typeface="+mn-lt"/>
                <a:cs typeface="Arial" charset="0"/>
              </a:rPr>
              <a:t>and then cometh the baptism of fire and the Holy Ghost, </a:t>
            </a:r>
            <a:r>
              <a:rPr lang="en-US" sz="2200" dirty="0">
                <a:solidFill>
                  <a:schemeClr val="bg1"/>
                </a:solidFill>
                <a:latin typeface="+mn-lt"/>
                <a:cs typeface="Arial" charset="0"/>
              </a:rPr>
              <a:t>even the Comforter, which </a:t>
            </a:r>
            <a:r>
              <a:rPr lang="en-US" sz="2200" dirty="0" err="1">
                <a:solidFill>
                  <a:srgbClr val="00FF00"/>
                </a:solidFill>
                <a:latin typeface="+mn-lt"/>
                <a:cs typeface="Arial" charset="0"/>
              </a:rPr>
              <a:t>showeth</a:t>
            </a:r>
            <a:r>
              <a:rPr lang="en-US" sz="2200" dirty="0">
                <a:solidFill>
                  <a:schemeClr val="bg1"/>
                </a:solidFill>
                <a:latin typeface="+mn-lt"/>
                <a:cs typeface="Arial" charset="0"/>
              </a:rPr>
              <a:t> all things, and </a:t>
            </a:r>
            <a:r>
              <a:rPr lang="en-US" sz="2200" dirty="0" err="1">
                <a:solidFill>
                  <a:srgbClr val="00FF00"/>
                </a:solidFill>
                <a:latin typeface="+mn-lt"/>
                <a:cs typeface="Arial" charset="0"/>
              </a:rPr>
              <a:t>teacheth</a:t>
            </a:r>
            <a:r>
              <a:rPr lang="en-US" sz="2200" dirty="0">
                <a:solidFill>
                  <a:schemeClr val="bg1"/>
                </a:solidFill>
                <a:latin typeface="+mn-lt"/>
                <a:cs typeface="Arial" charset="0"/>
              </a:rPr>
              <a:t> the peaceable things of the kingdom.”</a:t>
            </a:r>
          </a:p>
        </p:txBody>
      </p:sp>
      <p:sp>
        <p:nvSpPr>
          <p:cNvPr id="13" name="Text Box 5">
            <a:extLst>
              <a:ext uri="{FF2B5EF4-FFF2-40B4-BE49-F238E27FC236}">
                <a16:creationId xmlns:a16="http://schemas.microsoft.com/office/drawing/2014/main" id="{C9B98321-8339-48EF-A8B1-C5142E2DCB6F}"/>
              </a:ext>
            </a:extLst>
          </p:cNvPr>
          <p:cNvSpPr txBox="1">
            <a:spLocks noChangeArrowheads="1"/>
          </p:cNvSpPr>
          <p:nvPr/>
        </p:nvSpPr>
        <p:spPr bwMode="auto">
          <a:xfrm>
            <a:off x="228600" y="914400"/>
            <a:ext cx="11833472" cy="1446550"/>
          </a:xfrm>
          <a:prstGeom prst="rect">
            <a:avLst/>
          </a:prstGeom>
          <a:noFill/>
          <a:ln w="9525">
            <a:noFill/>
            <a:miter lim="800000"/>
            <a:headEnd/>
            <a:tailEnd/>
          </a:ln>
        </p:spPr>
        <p:txBody>
          <a:bodyPr wrap="square">
            <a:spAutoFit/>
          </a:bodyPr>
          <a:lstStyle/>
          <a:p>
            <a:pPr>
              <a:defRPr/>
            </a:pPr>
            <a:r>
              <a:rPr lang="en-US" sz="2200" b="1" dirty="0">
                <a:solidFill>
                  <a:srgbClr val="00FF00"/>
                </a:solidFill>
                <a:latin typeface="+mn-lt"/>
                <a:cs typeface="Arial" charset="0"/>
              </a:rPr>
              <a:t>Elder Marion G. Romney: </a:t>
            </a:r>
            <a:r>
              <a:rPr lang="en-US" sz="2200" b="1" dirty="0">
                <a:solidFill>
                  <a:schemeClr val="bg1"/>
                </a:solidFill>
                <a:latin typeface="+mn-lt"/>
                <a:cs typeface="Arial" charset="0"/>
              </a:rPr>
              <a:t>“</a:t>
            </a:r>
            <a:r>
              <a:rPr lang="en-US" sz="2200" dirty="0">
                <a:solidFill>
                  <a:schemeClr val="bg1"/>
                </a:solidFill>
                <a:latin typeface="+mn-lt"/>
                <a:cs typeface="Arial" charset="0"/>
              </a:rPr>
              <a:t>Statements in the scriptures such as “the Holy Ghost fell on [him]” (Acts 11:15), “filled with the Holy Ghost” (Luke 1:15), “the gift of the Holy Ghost” (Acts 2:38), “receive … the Holy Ghost” (John 20:22), baptized by “fire and the Holy Ghost” (D&amp;C 20:41) </a:t>
            </a:r>
            <a:r>
              <a:rPr lang="en-US" sz="2200" dirty="0">
                <a:solidFill>
                  <a:srgbClr val="FF0000"/>
                </a:solidFill>
                <a:latin typeface="+mn-lt"/>
                <a:cs typeface="Arial" charset="0"/>
              </a:rPr>
              <a:t>do not always refer to his person</a:t>
            </a:r>
            <a:r>
              <a:rPr lang="en-US" sz="2200" dirty="0">
                <a:solidFill>
                  <a:schemeClr val="bg1"/>
                </a:solidFill>
                <a:latin typeface="+mn-lt"/>
                <a:cs typeface="Arial" charset="0"/>
              </a:rPr>
              <a:t>, but to </a:t>
            </a:r>
            <a:r>
              <a:rPr lang="en-US" sz="2200" dirty="0">
                <a:solidFill>
                  <a:srgbClr val="00FF00"/>
                </a:solidFill>
                <a:latin typeface="+mn-lt"/>
                <a:cs typeface="Arial" charset="0"/>
              </a:rPr>
              <a:t>his power, influence, and gifts</a:t>
            </a:r>
            <a:r>
              <a:rPr lang="en-US" sz="2200" dirty="0">
                <a:solidFill>
                  <a:schemeClr val="bg1"/>
                </a:solidFill>
                <a:latin typeface="+mn-lt"/>
                <a:cs typeface="Arial" charset="0"/>
              </a:rPr>
              <a:t>.” </a:t>
            </a:r>
            <a:r>
              <a:rPr lang="en-US" sz="1400" dirty="0">
                <a:solidFill>
                  <a:schemeClr val="bg1"/>
                </a:solidFill>
                <a:latin typeface="+mn-lt"/>
                <a:cs typeface="Arial" charset="0"/>
              </a:rPr>
              <a:t>(The Holy Ghost" April 1974 General Conference)</a:t>
            </a:r>
          </a:p>
        </p:txBody>
      </p:sp>
    </p:spTree>
    <p:extLst>
      <p:ext uri="{BB962C8B-B14F-4D97-AF65-F5344CB8AC3E}">
        <p14:creationId xmlns:p14="http://schemas.microsoft.com/office/powerpoint/2010/main" val="272528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89DFA96-AC97-46CC-AAFF-319C150853EF}"/>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11</a:t>
            </a:fld>
            <a:endParaRPr lang="en-US" dirty="0"/>
          </a:p>
        </p:txBody>
      </p:sp>
      <p:sp>
        <p:nvSpPr>
          <p:cNvPr id="7" name="Rectangle 6">
            <a:extLst>
              <a:ext uri="{FF2B5EF4-FFF2-40B4-BE49-F238E27FC236}">
                <a16:creationId xmlns:a16="http://schemas.microsoft.com/office/drawing/2014/main" id="{5FCAC0FB-32E5-4525-BCFB-71B1881D194B}"/>
              </a:ext>
            </a:extLst>
          </p:cNvPr>
          <p:cNvSpPr/>
          <p:nvPr/>
        </p:nvSpPr>
        <p:spPr bwMode="auto">
          <a:xfrm>
            <a:off x="0" y="0"/>
            <a:ext cx="122301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ffectLst>
                <a:outerShdw blurRad="38100" dist="38100" dir="2700000" algn="tl">
                  <a:srgbClr val="C0C0C0"/>
                </a:outerShdw>
              </a:effectLst>
              <a:cs typeface="Arial" charset="0"/>
            </a:endParaRPr>
          </a:p>
        </p:txBody>
      </p:sp>
      <p:sp>
        <p:nvSpPr>
          <p:cNvPr id="13" name="Rectangle 12">
            <a:extLst>
              <a:ext uri="{FF2B5EF4-FFF2-40B4-BE49-F238E27FC236}">
                <a16:creationId xmlns:a16="http://schemas.microsoft.com/office/drawing/2014/main" id="{2969B5B7-7611-4862-BA31-1D309052D359}"/>
              </a:ext>
            </a:extLst>
          </p:cNvPr>
          <p:cNvSpPr/>
          <p:nvPr/>
        </p:nvSpPr>
        <p:spPr>
          <a:xfrm>
            <a:off x="304800" y="1295400"/>
            <a:ext cx="11887200" cy="1938992"/>
          </a:xfrm>
          <a:prstGeom prst="rect">
            <a:avLst/>
          </a:prstGeom>
        </p:spPr>
        <p:txBody>
          <a:bodyPr wrap="square">
            <a:spAutoFit/>
          </a:bodyPr>
          <a:lstStyle/>
          <a:p>
            <a:pPr>
              <a:defRPr/>
            </a:pPr>
            <a:r>
              <a:rPr lang="en-US" sz="2400" b="1" i="1" dirty="0">
                <a:solidFill>
                  <a:srgbClr val="00B050"/>
                </a:solidFill>
                <a:latin typeface="+mn-lt"/>
                <a:cs typeface="Arial" charset="0"/>
              </a:rPr>
              <a:t>Helaman 5:20-22 </a:t>
            </a:r>
            <a:r>
              <a:rPr lang="en-US" sz="2400" i="1" dirty="0">
                <a:latin typeface="+mn-lt"/>
                <a:cs typeface="Arial" charset="0"/>
              </a:rPr>
              <a:t>“And it came to pass that Nephi and Lehi did proceed from thence to go to the land of Nephi. And it came to pass that they were taken by an army of the Lamanites and cast into prison; yea, even in that same prison in which </a:t>
            </a:r>
            <a:r>
              <a:rPr lang="en-US" sz="2400" i="1" dirty="0" err="1">
                <a:latin typeface="+mn-lt"/>
                <a:cs typeface="Arial" charset="0"/>
              </a:rPr>
              <a:t>Ammon</a:t>
            </a:r>
            <a:r>
              <a:rPr lang="en-US" sz="2400" i="1" dirty="0">
                <a:latin typeface="+mn-lt"/>
                <a:cs typeface="Arial" charset="0"/>
              </a:rPr>
              <a:t> and his brethren were cast by the servants of </a:t>
            </a:r>
            <a:r>
              <a:rPr lang="en-US" sz="2400" i="1" dirty="0" err="1">
                <a:latin typeface="+mn-lt"/>
                <a:cs typeface="Arial" charset="0"/>
              </a:rPr>
              <a:t>Limhi</a:t>
            </a:r>
            <a:r>
              <a:rPr lang="en-US" sz="2400" i="1" dirty="0">
                <a:latin typeface="+mn-lt"/>
                <a:cs typeface="Arial" charset="0"/>
              </a:rPr>
              <a:t>. And after they had been cast into prison many days without food, behold, they went forth into the prison to take them that they might </a:t>
            </a:r>
            <a:r>
              <a:rPr lang="en-US" sz="2400" i="1" dirty="0">
                <a:solidFill>
                  <a:srgbClr val="FF0000"/>
                </a:solidFill>
                <a:latin typeface="+mn-lt"/>
                <a:cs typeface="Arial" charset="0"/>
              </a:rPr>
              <a:t>slay them</a:t>
            </a:r>
            <a:r>
              <a:rPr lang="en-US" sz="2400" i="1" dirty="0">
                <a:latin typeface="+mn-lt"/>
                <a:cs typeface="Arial" charset="0"/>
              </a:rPr>
              <a:t>.”</a:t>
            </a:r>
          </a:p>
        </p:txBody>
      </p:sp>
      <p:pic>
        <p:nvPicPr>
          <p:cNvPr id="14" name="Picture 2">
            <a:extLst>
              <a:ext uri="{FF2B5EF4-FFF2-40B4-BE49-F238E27FC236}">
                <a16:creationId xmlns:a16="http://schemas.microsoft.com/office/drawing/2014/main" id="{CBE9459B-CDF6-4335-930E-F5C09479E3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830524"/>
            <a:ext cx="10591800" cy="295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2">
            <a:extLst>
              <a:ext uri="{FF2B5EF4-FFF2-40B4-BE49-F238E27FC236}">
                <a16:creationId xmlns:a16="http://schemas.microsoft.com/office/drawing/2014/main" id="{8635FCF4-CBD9-40C3-A041-D875C47EA3E3}"/>
              </a:ext>
            </a:extLst>
          </p:cNvPr>
          <p:cNvSpPr txBox="1">
            <a:spLocks noChangeArrowheads="1"/>
          </p:cNvSpPr>
          <p:nvPr/>
        </p:nvSpPr>
        <p:spPr bwMode="auto">
          <a:xfrm>
            <a:off x="0" y="25401"/>
            <a:ext cx="121920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dirty="0">
                <a:latin typeface="Calibri" panose="020F0502020204030204" pitchFamily="34" charset="0"/>
              </a:rPr>
              <a:t>300 Lamanite and Nephite Dissenters Unaware</a:t>
            </a:r>
          </a:p>
          <a:p>
            <a:pPr algn="ctr" eaLnBrk="1" hangingPunct="1"/>
            <a:r>
              <a:rPr lang="en-US" altLang="en-US" sz="3200" dirty="0">
                <a:latin typeface="Calibri" panose="020F0502020204030204" pitchFamily="34" charset="0"/>
              </a:rPr>
              <a:t>of Having Undergone a Literal Baptism of Fire</a:t>
            </a:r>
          </a:p>
        </p:txBody>
      </p:sp>
      <p:pic>
        <p:nvPicPr>
          <p:cNvPr id="16" name="Picture 4">
            <a:extLst>
              <a:ext uri="{FF2B5EF4-FFF2-40B4-BE49-F238E27FC236}">
                <a16:creationId xmlns:a16="http://schemas.microsoft.com/office/drawing/2014/main" id="{2053759B-9949-4A81-85CE-5E21B4AB9C5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32432" y="3623610"/>
            <a:ext cx="192168" cy="532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5">
            <a:extLst>
              <a:ext uri="{FF2B5EF4-FFF2-40B4-BE49-F238E27FC236}">
                <a16:creationId xmlns:a16="http://schemas.microsoft.com/office/drawing/2014/main" id="{60B6C26A-8E5B-4481-9757-3062EA6493C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32326" y="3710444"/>
            <a:ext cx="192168" cy="450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4622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89DFA96-AC97-46CC-AAFF-319C150853EF}"/>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12</a:t>
            </a:fld>
            <a:endParaRPr lang="en-US" dirty="0"/>
          </a:p>
        </p:txBody>
      </p:sp>
      <p:sp>
        <p:nvSpPr>
          <p:cNvPr id="7" name="Rectangle 6">
            <a:extLst>
              <a:ext uri="{FF2B5EF4-FFF2-40B4-BE49-F238E27FC236}">
                <a16:creationId xmlns:a16="http://schemas.microsoft.com/office/drawing/2014/main" id="{5FCAC0FB-32E5-4525-BCFB-71B1881D194B}"/>
              </a:ext>
            </a:extLst>
          </p:cNvPr>
          <p:cNvSpPr/>
          <p:nvPr/>
        </p:nvSpPr>
        <p:spPr bwMode="auto">
          <a:xfrm>
            <a:off x="0" y="0"/>
            <a:ext cx="122301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ffectLst>
                <a:outerShdw blurRad="38100" dist="38100" dir="2700000" algn="tl">
                  <a:srgbClr val="C0C0C0"/>
                </a:outerShdw>
              </a:effectLst>
              <a:cs typeface="Arial" charset="0"/>
            </a:endParaRPr>
          </a:p>
        </p:txBody>
      </p:sp>
      <p:sp>
        <p:nvSpPr>
          <p:cNvPr id="13" name="Rectangle 12">
            <a:extLst>
              <a:ext uri="{FF2B5EF4-FFF2-40B4-BE49-F238E27FC236}">
                <a16:creationId xmlns:a16="http://schemas.microsoft.com/office/drawing/2014/main" id="{2969B5B7-7611-4862-BA31-1D309052D359}"/>
              </a:ext>
            </a:extLst>
          </p:cNvPr>
          <p:cNvSpPr/>
          <p:nvPr/>
        </p:nvSpPr>
        <p:spPr>
          <a:xfrm>
            <a:off x="304800" y="1295400"/>
            <a:ext cx="11658600" cy="1569660"/>
          </a:xfrm>
          <a:prstGeom prst="rect">
            <a:avLst/>
          </a:prstGeom>
        </p:spPr>
        <p:txBody>
          <a:bodyPr wrap="square">
            <a:spAutoFit/>
          </a:bodyPr>
          <a:lstStyle/>
          <a:p>
            <a:pPr>
              <a:defRPr/>
            </a:pPr>
            <a:r>
              <a:rPr lang="en-US" sz="2400" b="1" i="1" dirty="0">
                <a:solidFill>
                  <a:srgbClr val="00B050"/>
                </a:solidFill>
                <a:latin typeface="+mn-lt"/>
                <a:cs typeface="Arial" charset="0"/>
              </a:rPr>
              <a:t>Helaman 5:23 </a:t>
            </a:r>
            <a:r>
              <a:rPr lang="en-US" sz="2400" i="1" dirty="0">
                <a:latin typeface="+mn-lt"/>
                <a:cs typeface="Arial" charset="0"/>
              </a:rPr>
              <a:t>“And it came to pass that Nephi and Lehi were </a:t>
            </a:r>
            <a:r>
              <a:rPr lang="en-US" sz="2400" b="1" i="1" dirty="0">
                <a:solidFill>
                  <a:srgbClr val="00B050"/>
                </a:solidFill>
                <a:latin typeface="+mn-lt"/>
                <a:cs typeface="Arial" charset="0"/>
              </a:rPr>
              <a:t>encircled about as if by fire</a:t>
            </a:r>
            <a:r>
              <a:rPr lang="en-US" sz="2400" i="1" dirty="0">
                <a:latin typeface="+mn-lt"/>
                <a:cs typeface="Arial" charset="0"/>
              </a:rPr>
              <a:t>, even insomuch that they durst not lay their hands upon them for fear lest they should be burned.  Nevertheless, Nephi and Lehi were not burned; and they were as standing in the midst of fire and were not burned.”</a:t>
            </a:r>
          </a:p>
        </p:txBody>
      </p:sp>
      <p:pic>
        <p:nvPicPr>
          <p:cNvPr id="14" name="Picture 2">
            <a:extLst>
              <a:ext uri="{FF2B5EF4-FFF2-40B4-BE49-F238E27FC236}">
                <a16:creationId xmlns:a16="http://schemas.microsoft.com/office/drawing/2014/main" id="{CBE9459B-CDF6-4335-930E-F5C09479E3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830524"/>
            <a:ext cx="10591800" cy="295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2">
            <a:extLst>
              <a:ext uri="{FF2B5EF4-FFF2-40B4-BE49-F238E27FC236}">
                <a16:creationId xmlns:a16="http://schemas.microsoft.com/office/drawing/2014/main" id="{8635FCF4-CBD9-40C3-A041-D875C47EA3E3}"/>
              </a:ext>
            </a:extLst>
          </p:cNvPr>
          <p:cNvSpPr txBox="1">
            <a:spLocks noChangeArrowheads="1"/>
          </p:cNvSpPr>
          <p:nvPr/>
        </p:nvSpPr>
        <p:spPr bwMode="auto">
          <a:xfrm>
            <a:off x="0" y="25401"/>
            <a:ext cx="121920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dirty="0">
                <a:latin typeface="Calibri" panose="020F0502020204030204" pitchFamily="34" charset="0"/>
              </a:rPr>
              <a:t>300 Lamanite and Nephite Dissenters Unaware</a:t>
            </a:r>
          </a:p>
          <a:p>
            <a:pPr algn="ctr" eaLnBrk="1" hangingPunct="1"/>
            <a:r>
              <a:rPr lang="en-US" altLang="en-US" sz="3200" dirty="0">
                <a:latin typeface="Calibri" panose="020F0502020204030204" pitchFamily="34" charset="0"/>
              </a:rPr>
              <a:t>of Having Undergone a Literal Baptism of Fire</a:t>
            </a:r>
          </a:p>
        </p:txBody>
      </p:sp>
      <p:grpSp>
        <p:nvGrpSpPr>
          <p:cNvPr id="11" name="Group 14">
            <a:extLst>
              <a:ext uri="{FF2B5EF4-FFF2-40B4-BE49-F238E27FC236}">
                <a16:creationId xmlns:a16="http://schemas.microsoft.com/office/drawing/2014/main" id="{BD75B9C1-DCAB-4FFD-9560-F4E8A029ECA9}"/>
              </a:ext>
            </a:extLst>
          </p:cNvPr>
          <p:cNvGrpSpPr>
            <a:grpSpLocks/>
          </p:cNvGrpSpPr>
          <p:nvPr/>
        </p:nvGrpSpPr>
        <p:grpSpPr bwMode="auto">
          <a:xfrm>
            <a:off x="5943600" y="3658535"/>
            <a:ext cx="381000" cy="532465"/>
            <a:chOff x="4776848" y="3584379"/>
            <a:chExt cx="322614" cy="430469"/>
          </a:xfrm>
        </p:grpSpPr>
        <p:grpSp>
          <p:nvGrpSpPr>
            <p:cNvPr id="12" name="Group 13">
              <a:extLst>
                <a:ext uri="{FF2B5EF4-FFF2-40B4-BE49-F238E27FC236}">
                  <a16:creationId xmlns:a16="http://schemas.microsoft.com/office/drawing/2014/main" id="{268CD49D-40B2-49A1-9163-A77D70026E43}"/>
                </a:ext>
              </a:extLst>
            </p:cNvPr>
            <p:cNvGrpSpPr>
              <a:grpSpLocks/>
            </p:cNvGrpSpPr>
            <p:nvPr/>
          </p:nvGrpSpPr>
          <p:grpSpPr bwMode="auto">
            <a:xfrm>
              <a:off x="4777842" y="3584379"/>
              <a:ext cx="321620" cy="430469"/>
              <a:chOff x="4777842" y="3584379"/>
              <a:chExt cx="321620" cy="430469"/>
            </a:xfrm>
          </p:grpSpPr>
          <p:grpSp>
            <p:nvGrpSpPr>
              <p:cNvPr id="21" name="Group 9">
                <a:extLst>
                  <a:ext uri="{FF2B5EF4-FFF2-40B4-BE49-F238E27FC236}">
                    <a16:creationId xmlns:a16="http://schemas.microsoft.com/office/drawing/2014/main" id="{8C831511-5A51-442E-9B74-270507157B31}"/>
                  </a:ext>
                </a:extLst>
              </p:cNvPr>
              <p:cNvGrpSpPr>
                <a:grpSpLocks/>
              </p:cNvGrpSpPr>
              <p:nvPr/>
            </p:nvGrpSpPr>
            <p:grpSpPr bwMode="auto">
              <a:xfrm>
                <a:off x="4782726" y="3584379"/>
                <a:ext cx="313737" cy="426857"/>
                <a:chOff x="4782726" y="3026594"/>
                <a:chExt cx="313737" cy="426857"/>
              </a:xfrm>
            </p:grpSpPr>
            <p:pic>
              <p:nvPicPr>
                <p:cNvPr id="25" name="Picture 4">
                  <a:extLst>
                    <a:ext uri="{FF2B5EF4-FFF2-40B4-BE49-F238E27FC236}">
                      <a16:creationId xmlns:a16="http://schemas.microsoft.com/office/drawing/2014/main" id="{56F31F27-2AA3-4265-84D9-A7D069C03838}"/>
                    </a:ext>
                  </a:extLst>
                </p:cNvPr>
                <p:cNvPicPr>
                  <a:picLocks noChangeAspect="1" noChangeArrowheads="1"/>
                </p:cNvPicPr>
                <p:nvPr/>
              </p:nvPicPr>
              <p:blipFill>
                <a:blip r:embed="rId4" cstate="print"/>
                <a:srcRect/>
                <a:stretch>
                  <a:fillRect/>
                </a:stretch>
              </p:blipFill>
              <p:spPr bwMode="auto">
                <a:xfrm>
                  <a:off x="4944063" y="3026594"/>
                  <a:ext cx="152400" cy="422131"/>
                </a:xfrm>
                <a:prstGeom prst="rect">
                  <a:avLst/>
                </a:prstGeom>
                <a:noFill/>
                <a:ln w="9525">
                  <a:noFill/>
                  <a:miter lim="800000"/>
                  <a:headEnd/>
                  <a:tailEnd/>
                </a:ln>
                <a:effectLst>
                  <a:glow rad="228600">
                    <a:schemeClr val="accent2">
                      <a:satMod val="175000"/>
                      <a:alpha val="40000"/>
                    </a:schemeClr>
                  </a:glow>
                </a:effectLst>
              </p:spPr>
            </p:pic>
            <p:pic>
              <p:nvPicPr>
                <p:cNvPr id="26" name="Picture 5">
                  <a:extLst>
                    <a:ext uri="{FF2B5EF4-FFF2-40B4-BE49-F238E27FC236}">
                      <a16:creationId xmlns:a16="http://schemas.microsoft.com/office/drawing/2014/main" id="{B11FACAD-F7D0-4B4A-B8E9-9D1F3A64B5B2}"/>
                    </a:ext>
                  </a:extLst>
                </p:cNvPr>
                <p:cNvPicPr>
                  <a:picLocks noChangeAspect="1" noChangeArrowheads="1"/>
                </p:cNvPicPr>
                <p:nvPr/>
              </p:nvPicPr>
              <p:blipFill>
                <a:blip r:embed="rId5" cstate="print"/>
                <a:srcRect/>
                <a:stretch>
                  <a:fillRect/>
                </a:stretch>
              </p:blipFill>
              <p:spPr bwMode="auto">
                <a:xfrm>
                  <a:off x="4782726" y="3096836"/>
                  <a:ext cx="152400" cy="356615"/>
                </a:xfrm>
                <a:prstGeom prst="rect">
                  <a:avLst/>
                </a:prstGeom>
                <a:noFill/>
                <a:ln w="9525">
                  <a:noFill/>
                  <a:miter lim="800000"/>
                  <a:headEnd/>
                  <a:tailEnd/>
                </a:ln>
                <a:effectLst>
                  <a:glow rad="228600">
                    <a:schemeClr val="accent2">
                      <a:satMod val="175000"/>
                      <a:alpha val="40000"/>
                    </a:schemeClr>
                  </a:glow>
                </a:effectLst>
              </p:spPr>
            </p:pic>
          </p:grpSp>
          <p:grpSp>
            <p:nvGrpSpPr>
              <p:cNvPr id="22" name="Group 5">
                <a:extLst>
                  <a:ext uri="{FF2B5EF4-FFF2-40B4-BE49-F238E27FC236}">
                    <a16:creationId xmlns:a16="http://schemas.microsoft.com/office/drawing/2014/main" id="{9B45C25D-C624-409A-8EAA-64B7BABA33D2}"/>
                  </a:ext>
                </a:extLst>
              </p:cNvPr>
              <p:cNvGrpSpPr>
                <a:grpSpLocks/>
              </p:cNvGrpSpPr>
              <p:nvPr/>
            </p:nvGrpSpPr>
            <p:grpSpPr bwMode="auto">
              <a:xfrm>
                <a:off x="4777842" y="3587971"/>
                <a:ext cx="321620" cy="426877"/>
                <a:chOff x="4625442" y="3573818"/>
                <a:chExt cx="321620" cy="426877"/>
              </a:xfrm>
            </p:grpSpPr>
            <p:pic>
              <p:nvPicPr>
                <p:cNvPr id="23" name="Picture 4">
                  <a:extLst>
                    <a:ext uri="{FF2B5EF4-FFF2-40B4-BE49-F238E27FC236}">
                      <a16:creationId xmlns:a16="http://schemas.microsoft.com/office/drawing/2014/main" id="{C27404B9-D7C3-4589-93FA-F42C4CD1B69A}"/>
                    </a:ext>
                  </a:extLst>
                </p:cNvPr>
                <p:cNvPicPr>
                  <a:picLocks noChangeAspect="1" noChangeArrowheads="1"/>
                </p:cNvPicPr>
                <p:nvPr/>
              </p:nvPicPr>
              <p:blipFill>
                <a:blip r:embed="rId4" cstate="print"/>
                <a:srcRect/>
                <a:stretch>
                  <a:fillRect/>
                </a:stretch>
              </p:blipFill>
              <p:spPr bwMode="auto">
                <a:xfrm>
                  <a:off x="4794662" y="3573818"/>
                  <a:ext cx="152400" cy="422131"/>
                </a:xfrm>
                <a:prstGeom prst="rect">
                  <a:avLst/>
                </a:prstGeom>
                <a:noFill/>
                <a:ln w="9525">
                  <a:noFill/>
                  <a:miter lim="800000"/>
                  <a:headEnd/>
                  <a:tailEnd/>
                </a:ln>
                <a:effectLst>
                  <a:glow rad="228600">
                    <a:schemeClr val="accent2">
                      <a:satMod val="175000"/>
                      <a:alpha val="40000"/>
                    </a:schemeClr>
                  </a:glow>
                </a:effectLst>
              </p:spPr>
            </p:pic>
            <p:pic>
              <p:nvPicPr>
                <p:cNvPr id="24" name="Picture 5">
                  <a:extLst>
                    <a:ext uri="{FF2B5EF4-FFF2-40B4-BE49-F238E27FC236}">
                      <a16:creationId xmlns:a16="http://schemas.microsoft.com/office/drawing/2014/main" id="{52B2FD33-A7A7-4FD8-B76F-A5D8A9EFDAAB}"/>
                    </a:ext>
                  </a:extLst>
                </p:cNvPr>
                <p:cNvPicPr>
                  <a:picLocks noChangeAspect="1" noChangeArrowheads="1"/>
                </p:cNvPicPr>
                <p:nvPr/>
              </p:nvPicPr>
              <p:blipFill>
                <a:blip r:embed="rId5" cstate="print"/>
                <a:srcRect/>
                <a:stretch>
                  <a:fillRect/>
                </a:stretch>
              </p:blipFill>
              <p:spPr bwMode="auto">
                <a:xfrm>
                  <a:off x="4625442" y="3644080"/>
                  <a:ext cx="152400" cy="356615"/>
                </a:xfrm>
                <a:prstGeom prst="rect">
                  <a:avLst/>
                </a:prstGeom>
                <a:noFill/>
                <a:ln w="9525">
                  <a:noFill/>
                  <a:miter lim="800000"/>
                  <a:headEnd/>
                  <a:tailEnd/>
                </a:ln>
                <a:effectLst>
                  <a:glow rad="228600">
                    <a:schemeClr val="accent2">
                      <a:satMod val="175000"/>
                      <a:alpha val="40000"/>
                    </a:schemeClr>
                  </a:glow>
                </a:effectLst>
              </p:spPr>
            </p:pic>
          </p:grpSp>
        </p:grpSp>
        <p:grpSp>
          <p:nvGrpSpPr>
            <p:cNvPr id="18" name="Group 6">
              <a:extLst>
                <a:ext uri="{FF2B5EF4-FFF2-40B4-BE49-F238E27FC236}">
                  <a16:creationId xmlns:a16="http://schemas.microsoft.com/office/drawing/2014/main" id="{E6CB8941-3727-4642-A6F2-EC639B8E1651}"/>
                </a:ext>
              </a:extLst>
            </p:cNvPr>
            <p:cNvGrpSpPr>
              <a:grpSpLocks/>
            </p:cNvGrpSpPr>
            <p:nvPr/>
          </p:nvGrpSpPr>
          <p:grpSpPr bwMode="auto">
            <a:xfrm>
              <a:off x="4776848" y="3587010"/>
              <a:ext cx="321978" cy="424226"/>
              <a:chOff x="4815495" y="3562625"/>
              <a:chExt cx="321978" cy="424226"/>
            </a:xfrm>
          </p:grpSpPr>
          <p:pic>
            <p:nvPicPr>
              <p:cNvPr id="19" name="Picture 4">
                <a:extLst>
                  <a:ext uri="{FF2B5EF4-FFF2-40B4-BE49-F238E27FC236}">
                    <a16:creationId xmlns:a16="http://schemas.microsoft.com/office/drawing/2014/main" id="{418E43E6-4108-4E02-8BEB-26D2C2D8E767}"/>
                  </a:ext>
                </a:extLst>
              </p:cNvPr>
              <p:cNvPicPr>
                <a:picLocks noChangeAspect="1" noChangeArrowheads="1"/>
              </p:cNvPicPr>
              <p:nvPr/>
            </p:nvPicPr>
            <p:blipFill>
              <a:blip r:embed="rId4" cstate="print"/>
              <a:srcRect/>
              <a:stretch>
                <a:fillRect/>
              </a:stretch>
            </p:blipFill>
            <p:spPr bwMode="auto">
              <a:xfrm>
                <a:off x="4985073" y="3562625"/>
                <a:ext cx="152400" cy="422131"/>
              </a:xfrm>
              <a:prstGeom prst="rect">
                <a:avLst/>
              </a:prstGeom>
              <a:noFill/>
              <a:ln w="9525">
                <a:noFill/>
                <a:miter lim="800000"/>
                <a:headEnd/>
                <a:tailEnd/>
              </a:ln>
              <a:effectLst>
                <a:glow rad="228600">
                  <a:schemeClr val="accent2">
                    <a:satMod val="175000"/>
                    <a:alpha val="40000"/>
                  </a:schemeClr>
                </a:glow>
              </a:effectLst>
            </p:spPr>
          </p:pic>
          <p:pic>
            <p:nvPicPr>
              <p:cNvPr id="20" name="Picture 5">
                <a:extLst>
                  <a:ext uri="{FF2B5EF4-FFF2-40B4-BE49-F238E27FC236}">
                    <a16:creationId xmlns:a16="http://schemas.microsoft.com/office/drawing/2014/main" id="{F16DA02C-1472-421D-8F4B-FDEF16AC8246}"/>
                  </a:ext>
                </a:extLst>
              </p:cNvPr>
              <p:cNvPicPr>
                <a:picLocks noChangeAspect="1" noChangeArrowheads="1"/>
              </p:cNvPicPr>
              <p:nvPr/>
            </p:nvPicPr>
            <p:blipFill>
              <a:blip r:embed="rId5" cstate="print"/>
              <a:srcRect/>
              <a:stretch>
                <a:fillRect/>
              </a:stretch>
            </p:blipFill>
            <p:spPr bwMode="auto">
              <a:xfrm>
                <a:off x="4815495" y="3630236"/>
                <a:ext cx="152400" cy="356615"/>
              </a:xfrm>
              <a:prstGeom prst="rect">
                <a:avLst/>
              </a:prstGeom>
              <a:noFill/>
              <a:ln w="9525">
                <a:noFill/>
                <a:miter lim="800000"/>
                <a:headEnd/>
                <a:tailEnd/>
              </a:ln>
              <a:effectLst>
                <a:glow rad="228600">
                  <a:schemeClr val="accent2">
                    <a:satMod val="175000"/>
                    <a:alpha val="40000"/>
                  </a:schemeClr>
                </a:glow>
              </a:effectLst>
            </p:spPr>
          </p:pic>
        </p:grpSp>
      </p:grpSp>
    </p:spTree>
    <p:extLst>
      <p:ext uri="{BB962C8B-B14F-4D97-AF65-F5344CB8AC3E}">
        <p14:creationId xmlns:p14="http://schemas.microsoft.com/office/powerpoint/2010/main" val="3877571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89DFA96-AC97-46CC-AAFF-319C150853EF}"/>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13</a:t>
            </a:fld>
            <a:endParaRPr lang="en-US" dirty="0"/>
          </a:p>
        </p:txBody>
      </p:sp>
      <p:sp>
        <p:nvSpPr>
          <p:cNvPr id="7" name="Rectangle 6">
            <a:extLst>
              <a:ext uri="{FF2B5EF4-FFF2-40B4-BE49-F238E27FC236}">
                <a16:creationId xmlns:a16="http://schemas.microsoft.com/office/drawing/2014/main" id="{5FCAC0FB-32E5-4525-BCFB-71B1881D194B}"/>
              </a:ext>
            </a:extLst>
          </p:cNvPr>
          <p:cNvSpPr/>
          <p:nvPr/>
        </p:nvSpPr>
        <p:spPr bwMode="auto">
          <a:xfrm>
            <a:off x="0" y="0"/>
            <a:ext cx="122301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ffectLst>
                <a:outerShdw blurRad="38100" dist="38100" dir="2700000" algn="tl">
                  <a:srgbClr val="C0C0C0"/>
                </a:outerShdw>
              </a:effectLst>
              <a:cs typeface="Arial" charset="0"/>
            </a:endParaRPr>
          </a:p>
        </p:txBody>
      </p:sp>
      <p:sp>
        <p:nvSpPr>
          <p:cNvPr id="13" name="Rectangle 12">
            <a:extLst>
              <a:ext uri="{FF2B5EF4-FFF2-40B4-BE49-F238E27FC236}">
                <a16:creationId xmlns:a16="http://schemas.microsoft.com/office/drawing/2014/main" id="{2969B5B7-7611-4862-BA31-1D309052D359}"/>
              </a:ext>
            </a:extLst>
          </p:cNvPr>
          <p:cNvSpPr/>
          <p:nvPr/>
        </p:nvSpPr>
        <p:spPr>
          <a:xfrm>
            <a:off x="304800" y="1295400"/>
            <a:ext cx="11658600" cy="1938992"/>
          </a:xfrm>
          <a:prstGeom prst="rect">
            <a:avLst/>
          </a:prstGeom>
        </p:spPr>
        <p:txBody>
          <a:bodyPr wrap="square">
            <a:spAutoFit/>
          </a:bodyPr>
          <a:lstStyle/>
          <a:p>
            <a:pPr algn="just">
              <a:defRPr/>
            </a:pPr>
            <a:r>
              <a:rPr lang="en-US" sz="2400" b="1" i="1" dirty="0">
                <a:solidFill>
                  <a:srgbClr val="00B050"/>
                </a:solidFill>
                <a:latin typeface="+mn-lt"/>
                <a:cs typeface="Arial" charset="0"/>
              </a:rPr>
              <a:t>Helaman 5:27-28; 42 </a:t>
            </a:r>
            <a:r>
              <a:rPr lang="en-US" sz="2400" i="1" dirty="0">
                <a:latin typeface="+mn-lt"/>
                <a:cs typeface="Arial" charset="0"/>
              </a:rPr>
              <a:t>“And behold, they that were in the prison were Lamanites and Nephites who were dissenters. And it came to pass that they were overshadowed with a cloud of darkness, and an awful solemn fear came upon them … And it came to pass that </a:t>
            </a:r>
            <a:r>
              <a:rPr lang="en-US" sz="2400" b="1" i="1" dirty="0">
                <a:solidFill>
                  <a:srgbClr val="00B050"/>
                </a:solidFill>
                <a:latin typeface="+mn-lt"/>
                <a:cs typeface="Arial" charset="0"/>
              </a:rPr>
              <a:t>they all did begin to cry unto the voice of him who had shaken the earth</a:t>
            </a:r>
            <a:r>
              <a:rPr lang="en-US" sz="2400" i="1" dirty="0">
                <a:latin typeface="+mn-lt"/>
                <a:cs typeface="Arial" charset="0"/>
              </a:rPr>
              <a:t>; yea, they did cry even until the cloud of darkness was dispersed.”</a:t>
            </a:r>
          </a:p>
        </p:txBody>
      </p:sp>
      <p:sp>
        <p:nvSpPr>
          <p:cNvPr id="15" name="Text Box 2">
            <a:extLst>
              <a:ext uri="{FF2B5EF4-FFF2-40B4-BE49-F238E27FC236}">
                <a16:creationId xmlns:a16="http://schemas.microsoft.com/office/drawing/2014/main" id="{8635FCF4-CBD9-40C3-A041-D875C47EA3E3}"/>
              </a:ext>
            </a:extLst>
          </p:cNvPr>
          <p:cNvSpPr txBox="1">
            <a:spLocks noChangeArrowheads="1"/>
          </p:cNvSpPr>
          <p:nvPr/>
        </p:nvSpPr>
        <p:spPr bwMode="auto">
          <a:xfrm>
            <a:off x="0" y="25401"/>
            <a:ext cx="121920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dirty="0">
                <a:latin typeface="Calibri" panose="020F0502020204030204" pitchFamily="34" charset="0"/>
              </a:rPr>
              <a:t>300 Lamanite and Nephite Dissenters Unaware</a:t>
            </a:r>
          </a:p>
          <a:p>
            <a:pPr algn="ctr" eaLnBrk="1" hangingPunct="1"/>
            <a:r>
              <a:rPr lang="en-US" altLang="en-US" sz="3200" dirty="0">
                <a:latin typeface="Calibri" panose="020F0502020204030204" pitchFamily="34" charset="0"/>
              </a:rPr>
              <a:t>of Having Undergone a Literal Baptism of Fire</a:t>
            </a:r>
          </a:p>
        </p:txBody>
      </p:sp>
      <p:pic>
        <p:nvPicPr>
          <p:cNvPr id="27" name="Picture 3">
            <a:extLst>
              <a:ext uri="{FF2B5EF4-FFF2-40B4-BE49-F238E27FC236}">
                <a16:creationId xmlns:a16="http://schemas.microsoft.com/office/drawing/2014/main" id="{91AAC17D-A13D-4EC0-BE86-24858A2364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169" y="3842554"/>
            <a:ext cx="10667031" cy="297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14">
            <a:extLst>
              <a:ext uri="{FF2B5EF4-FFF2-40B4-BE49-F238E27FC236}">
                <a16:creationId xmlns:a16="http://schemas.microsoft.com/office/drawing/2014/main" id="{BD75B9C1-DCAB-4FFD-9560-F4E8A029ECA9}"/>
              </a:ext>
            </a:extLst>
          </p:cNvPr>
          <p:cNvGrpSpPr>
            <a:grpSpLocks/>
          </p:cNvGrpSpPr>
          <p:nvPr/>
        </p:nvGrpSpPr>
        <p:grpSpPr bwMode="auto">
          <a:xfrm>
            <a:off x="5943600" y="3658535"/>
            <a:ext cx="381000" cy="532465"/>
            <a:chOff x="4776848" y="3584379"/>
            <a:chExt cx="322614" cy="430469"/>
          </a:xfrm>
        </p:grpSpPr>
        <p:grpSp>
          <p:nvGrpSpPr>
            <p:cNvPr id="12" name="Group 13">
              <a:extLst>
                <a:ext uri="{FF2B5EF4-FFF2-40B4-BE49-F238E27FC236}">
                  <a16:creationId xmlns:a16="http://schemas.microsoft.com/office/drawing/2014/main" id="{268CD49D-40B2-49A1-9163-A77D70026E43}"/>
                </a:ext>
              </a:extLst>
            </p:cNvPr>
            <p:cNvGrpSpPr>
              <a:grpSpLocks/>
            </p:cNvGrpSpPr>
            <p:nvPr/>
          </p:nvGrpSpPr>
          <p:grpSpPr bwMode="auto">
            <a:xfrm>
              <a:off x="4777842" y="3584379"/>
              <a:ext cx="321620" cy="430469"/>
              <a:chOff x="4777842" y="3584379"/>
              <a:chExt cx="321620" cy="430469"/>
            </a:xfrm>
          </p:grpSpPr>
          <p:grpSp>
            <p:nvGrpSpPr>
              <p:cNvPr id="21" name="Group 9">
                <a:extLst>
                  <a:ext uri="{FF2B5EF4-FFF2-40B4-BE49-F238E27FC236}">
                    <a16:creationId xmlns:a16="http://schemas.microsoft.com/office/drawing/2014/main" id="{8C831511-5A51-442E-9B74-270507157B31}"/>
                  </a:ext>
                </a:extLst>
              </p:cNvPr>
              <p:cNvGrpSpPr>
                <a:grpSpLocks/>
              </p:cNvGrpSpPr>
              <p:nvPr/>
            </p:nvGrpSpPr>
            <p:grpSpPr bwMode="auto">
              <a:xfrm>
                <a:off x="4782726" y="3584379"/>
                <a:ext cx="313737" cy="426857"/>
                <a:chOff x="4782726" y="3026594"/>
                <a:chExt cx="313737" cy="426857"/>
              </a:xfrm>
            </p:grpSpPr>
            <p:pic>
              <p:nvPicPr>
                <p:cNvPr id="25" name="Picture 4">
                  <a:extLst>
                    <a:ext uri="{FF2B5EF4-FFF2-40B4-BE49-F238E27FC236}">
                      <a16:creationId xmlns:a16="http://schemas.microsoft.com/office/drawing/2014/main" id="{56F31F27-2AA3-4265-84D9-A7D069C03838}"/>
                    </a:ext>
                  </a:extLst>
                </p:cNvPr>
                <p:cNvPicPr>
                  <a:picLocks noChangeAspect="1" noChangeArrowheads="1"/>
                </p:cNvPicPr>
                <p:nvPr/>
              </p:nvPicPr>
              <p:blipFill>
                <a:blip r:embed="rId4" cstate="print"/>
                <a:srcRect/>
                <a:stretch>
                  <a:fillRect/>
                </a:stretch>
              </p:blipFill>
              <p:spPr bwMode="auto">
                <a:xfrm>
                  <a:off x="4944063" y="3026594"/>
                  <a:ext cx="152400" cy="422131"/>
                </a:xfrm>
                <a:prstGeom prst="rect">
                  <a:avLst/>
                </a:prstGeom>
                <a:noFill/>
                <a:ln w="9525">
                  <a:noFill/>
                  <a:miter lim="800000"/>
                  <a:headEnd/>
                  <a:tailEnd/>
                </a:ln>
                <a:effectLst>
                  <a:glow rad="228600">
                    <a:schemeClr val="accent2">
                      <a:satMod val="175000"/>
                      <a:alpha val="40000"/>
                    </a:schemeClr>
                  </a:glow>
                </a:effectLst>
              </p:spPr>
            </p:pic>
            <p:pic>
              <p:nvPicPr>
                <p:cNvPr id="26" name="Picture 5">
                  <a:extLst>
                    <a:ext uri="{FF2B5EF4-FFF2-40B4-BE49-F238E27FC236}">
                      <a16:creationId xmlns:a16="http://schemas.microsoft.com/office/drawing/2014/main" id="{B11FACAD-F7D0-4B4A-B8E9-9D1F3A64B5B2}"/>
                    </a:ext>
                  </a:extLst>
                </p:cNvPr>
                <p:cNvPicPr>
                  <a:picLocks noChangeAspect="1" noChangeArrowheads="1"/>
                </p:cNvPicPr>
                <p:nvPr/>
              </p:nvPicPr>
              <p:blipFill>
                <a:blip r:embed="rId5" cstate="print"/>
                <a:srcRect/>
                <a:stretch>
                  <a:fillRect/>
                </a:stretch>
              </p:blipFill>
              <p:spPr bwMode="auto">
                <a:xfrm>
                  <a:off x="4782726" y="3096836"/>
                  <a:ext cx="152400" cy="356615"/>
                </a:xfrm>
                <a:prstGeom prst="rect">
                  <a:avLst/>
                </a:prstGeom>
                <a:noFill/>
                <a:ln w="9525">
                  <a:noFill/>
                  <a:miter lim="800000"/>
                  <a:headEnd/>
                  <a:tailEnd/>
                </a:ln>
                <a:effectLst>
                  <a:glow rad="228600">
                    <a:schemeClr val="accent2">
                      <a:satMod val="175000"/>
                      <a:alpha val="40000"/>
                    </a:schemeClr>
                  </a:glow>
                </a:effectLst>
              </p:spPr>
            </p:pic>
          </p:grpSp>
          <p:grpSp>
            <p:nvGrpSpPr>
              <p:cNvPr id="22" name="Group 5">
                <a:extLst>
                  <a:ext uri="{FF2B5EF4-FFF2-40B4-BE49-F238E27FC236}">
                    <a16:creationId xmlns:a16="http://schemas.microsoft.com/office/drawing/2014/main" id="{9B45C25D-C624-409A-8EAA-64B7BABA33D2}"/>
                  </a:ext>
                </a:extLst>
              </p:cNvPr>
              <p:cNvGrpSpPr>
                <a:grpSpLocks/>
              </p:cNvGrpSpPr>
              <p:nvPr/>
            </p:nvGrpSpPr>
            <p:grpSpPr bwMode="auto">
              <a:xfrm>
                <a:off x="4777842" y="3587971"/>
                <a:ext cx="321620" cy="426877"/>
                <a:chOff x="4625442" y="3573818"/>
                <a:chExt cx="321620" cy="426877"/>
              </a:xfrm>
            </p:grpSpPr>
            <p:pic>
              <p:nvPicPr>
                <p:cNvPr id="23" name="Picture 4">
                  <a:extLst>
                    <a:ext uri="{FF2B5EF4-FFF2-40B4-BE49-F238E27FC236}">
                      <a16:creationId xmlns:a16="http://schemas.microsoft.com/office/drawing/2014/main" id="{C27404B9-D7C3-4589-93FA-F42C4CD1B69A}"/>
                    </a:ext>
                  </a:extLst>
                </p:cNvPr>
                <p:cNvPicPr>
                  <a:picLocks noChangeAspect="1" noChangeArrowheads="1"/>
                </p:cNvPicPr>
                <p:nvPr/>
              </p:nvPicPr>
              <p:blipFill>
                <a:blip r:embed="rId4" cstate="print"/>
                <a:srcRect/>
                <a:stretch>
                  <a:fillRect/>
                </a:stretch>
              </p:blipFill>
              <p:spPr bwMode="auto">
                <a:xfrm>
                  <a:off x="4794662" y="3573818"/>
                  <a:ext cx="152400" cy="422131"/>
                </a:xfrm>
                <a:prstGeom prst="rect">
                  <a:avLst/>
                </a:prstGeom>
                <a:noFill/>
                <a:ln w="9525">
                  <a:noFill/>
                  <a:miter lim="800000"/>
                  <a:headEnd/>
                  <a:tailEnd/>
                </a:ln>
                <a:effectLst>
                  <a:glow rad="228600">
                    <a:schemeClr val="accent2">
                      <a:satMod val="175000"/>
                      <a:alpha val="40000"/>
                    </a:schemeClr>
                  </a:glow>
                </a:effectLst>
              </p:spPr>
            </p:pic>
            <p:pic>
              <p:nvPicPr>
                <p:cNvPr id="24" name="Picture 5">
                  <a:extLst>
                    <a:ext uri="{FF2B5EF4-FFF2-40B4-BE49-F238E27FC236}">
                      <a16:creationId xmlns:a16="http://schemas.microsoft.com/office/drawing/2014/main" id="{52B2FD33-A7A7-4FD8-B76F-A5D8A9EFDAAB}"/>
                    </a:ext>
                  </a:extLst>
                </p:cNvPr>
                <p:cNvPicPr>
                  <a:picLocks noChangeAspect="1" noChangeArrowheads="1"/>
                </p:cNvPicPr>
                <p:nvPr/>
              </p:nvPicPr>
              <p:blipFill>
                <a:blip r:embed="rId5" cstate="print"/>
                <a:srcRect/>
                <a:stretch>
                  <a:fillRect/>
                </a:stretch>
              </p:blipFill>
              <p:spPr bwMode="auto">
                <a:xfrm>
                  <a:off x="4625442" y="3644080"/>
                  <a:ext cx="152400" cy="356615"/>
                </a:xfrm>
                <a:prstGeom prst="rect">
                  <a:avLst/>
                </a:prstGeom>
                <a:noFill/>
                <a:ln w="9525">
                  <a:noFill/>
                  <a:miter lim="800000"/>
                  <a:headEnd/>
                  <a:tailEnd/>
                </a:ln>
                <a:effectLst>
                  <a:glow rad="228600">
                    <a:schemeClr val="accent2">
                      <a:satMod val="175000"/>
                      <a:alpha val="40000"/>
                    </a:schemeClr>
                  </a:glow>
                </a:effectLst>
              </p:spPr>
            </p:pic>
          </p:grpSp>
        </p:grpSp>
        <p:grpSp>
          <p:nvGrpSpPr>
            <p:cNvPr id="18" name="Group 6">
              <a:extLst>
                <a:ext uri="{FF2B5EF4-FFF2-40B4-BE49-F238E27FC236}">
                  <a16:creationId xmlns:a16="http://schemas.microsoft.com/office/drawing/2014/main" id="{E6CB8941-3727-4642-A6F2-EC639B8E1651}"/>
                </a:ext>
              </a:extLst>
            </p:cNvPr>
            <p:cNvGrpSpPr>
              <a:grpSpLocks/>
            </p:cNvGrpSpPr>
            <p:nvPr/>
          </p:nvGrpSpPr>
          <p:grpSpPr bwMode="auto">
            <a:xfrm>
              <a:off x="4776848" y="3587010"/>
              <a:ext cx="321978" cy="424226"/>
              <a:chOff x="4815495" y="3562625"/>
              <a:chExt cx="321978" cy="424226"/>
            </a:xfrm>
          </p:grpSpPr>
          <p:pic>
            <p:nvPicPr>
              <p:cNvPr id="19" name="Picture 4">
                <a:extLst>
                  <a:ext uri="{FF2B5EF4-FFF2-40B4-BE49-F238E27FC236}">
                    <a16:creationId xmlns:a16="http://schemas.microsoft.com/office/drawing/2014/main" id="{418E43E6-4108-4E02-8BEB-26D2C2D8E767}"/>
                  </a:ext>
                </a:extLst>
              </p:cNvPr>
              <p:cNvPicPr>
                <a:picLocks noChangeAspect="1" noChangeArrowheads="1"/>
              </p:cNvPicPr>
              <p:nvPr/>
            </p:nvPicPr>
            <p:blipFill>
              <a:blip r:embed="rId4" cstate="print"/>
              <a:srcRect/>
              <a:stretch>
                <a:fillRect/>
              </a:stretch>
            </p:blipFill>
            <p:spPr bwMode="auto">
              <a:xfrm>
                <a:off x="4985073" y="3562625"/>
                <a:ext cx="152400" cy="422131"/>
              </a:xfrm>
              <a:prstGeom prst="rect">
                <a:avLst/>
              </a:prstGeom>
              <a:noFill/>
              <a:ln w="9525">
                <a:noFill/>
                <a:miter lim="800000"/>
                <a:headEnd/>
                <a:tailEnd/>
              </a:ln>
              <a:effectLst>
                <a:glow rad="228600">
                  <a:schemeClr val="accent2">
                    <a:satMod val="175000"/>
                    <a:alpha val="40000"/>
                  </a:schemeClr>
                </a:glow>
              </a:effectLst>
            </p:spPr>
          </p:pic>
          <p:pic>
            <p:nvPicPr>
              <p:cNvPr id="20" name="Picture 5">
                <a:extLst>
                  <a:ext uri="{FF2B5EF4-FFF2-40B4-BE49-F238E27FC236}">
                    <a16:creationId xmlns:a16="http://schemas.microsoft.com/office/drawing/2014/main" id="{F16DA02C-1472-421D-8F4B-FDEF16AC8246}"/>
                  </a:ext>
                </a:extLst>
              </p:cNvPr>
              <p:cNvPicPr>
                <a:picLocks noChangeAspect="1" noChangeArrowheads="1"/>
              </p:cNvPicPr>
              <p:nvPr/>
            </p:nvPicPr>
            <p:blipFill>
              <a:blip r:embed="rId5" cstate="print"/>
              <a:srcRect/>
              <a:stretch>
                <a:fillRect/>
              </a:stretch>
            </p:blipFill>
            <p:spPr bwMode="auto">
              <a:xfrm>
                <a:off x="4815495" y="3630236"/>
                <a:ext cx="152400" cy="356615"/>
              </a:xfrm>
              <a:prstGeom prst="rect">
                <a:avLst/>
              </a:prstGeom>
              <a:noFill/>
              <a:ln w="9525">
                <a:noFill/>
                <a:miter lim="800000"/>
                <a:headEnd/>
                <a:tailEnd/>
              </a:ln>
              <a:effectLst>
                <a:glow rad="228600">
                  <a:schemeClr val="accent2">
                    <a:satMod val="175000"/>
                    <a:alpha val="40000"/>
                  </a:schemeClr>
                </a:glow>
              </a:effectLst>
            </p:spPr>
          </p:pic>
        </p:grpSp>
      </p:grpSp>
    </p:spTree>
    <p:extLst>
      <p:ext uri="{BB962C8B-B14F-4D97-AF65-F5344CB8AC3E}">
        <p14:creationId xmlns:p14="http://schemas.microsoft.com/office/powerpoint/2010/main" val="3117495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89DFA96-AC97-46CC-AAFF-319C150853EF}"/>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14</a:t>
            </a:fld>
            <a:endParaRPr lang="en-US" dirty="0"/>
          </a:p>
        </p:txBody>
      </p:sp>
      <p:sp>
        <p:nvSpPr>
          <p:cNvPr id="7" name="Rectangle 6">
            <a:extLst>
              <a:ext uri="{FF2B5EF4-FFF2-40B4-BE49-F238E27FC236}">
                <a16:creationId xmlns:a16="http://schemas.microsoft.com/office/drawing/2014/main" id="{5FCAC0FB-32E5-4525-BCFB-71B1881D194B}"/>
              </a:ext>
            </a:extLst>
          </p:cNvPr>
          <p:cNvSpPr/>
          <p:nvPr/>
        </p:nvSpPr>
        <p:spPr bwMode="auto">
          <a:xfrm>
            <a:off x="0" y="0"/>
            <a:ext cx="122301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ffectLst>
                <a:outerShdw blurRad="38100" dist="38100" dir="2700000" algn="tl">
                  <a:srgbClr val="C0C0C0"/>
                </a:outerShdw>
              </a:effectLst>
              <a:cs typeface="Arial" charset="0"/>
            </a:endParaRPr>
          </a:p>
        </p:txBody>
      </p:sp>
      <p:sp>
        <p:nvSpPr>
          <p:cNvPr id="13" name="Rectangle 12">
            <a:extLst>
              <a:ext uri="{FF2B5EF4-FFF2-40B4-BE49-F238E27FC236}">
                <a16:creationId xmlns:a16="http://schemas.microsoft.com/office/drawing/2014/main" id="{2969B5B7-7611-4862-BA31-1D309052D359}"/>
              </a:ext>
            </a:extLst>
          </p:cNvPr>
          <p:cNvSpPr/>
          <p:nvPr/>
        </p:nvSpPr>
        <p:spPr>
          <a:xfrm>
            <a:off x="304800" y="1219200"/>
            <a:ext cx="11658600" cy="2308324"/>
          </a:xfrm>
          <a:prstGeom prst="rect">
            <a:avLst/>
          </a:prstGeom>
        </p:spPr>
        <p:txBody>
          <a:bodyPr wrap="square">
            <a:spAutoFit/>
          </a:bodyPr>
          <a:lstStyle/>
          <a:p>
            <a:pPr>
              <a:defRPr/>
            </a:pPr>
            <a:r>
              <a:rPr lang="en-US" sz="2400" b="1" i="1" dirty="0">
                <a:solidFill>
                  <a:srgbClr val="00B050"/>
                </a:solidFill>
                <a:latin typeface="+mn-lt"/>
                <a:cs typeface="Arial" charset="0"/>
              </a:rPr>
              <a:t>Helaman 5:43-45 </a:t>
            </a:r>
            <a:r>
              <a:rPr lang="en-US" sz="2400" i="1" dirty="0">
                <a:latin typeface="+mn-lt"/>
                <a:cs typeface="Arial" charset="0"/>
              </a:rPr>
              <a:t>“And it came to pass that when they cast their eyes about, and saw that the cloud of darkness was dispersed from overshadowing them, behold, they saw that they were encircled about, yea every soul, by a </a:t>
            </a:r>
            <a:r>
              <a:rPr lang="en-US" sz="2400" b="1" i="1" dirty="0">
                <a:solidFill>
                  <a:srgbClr val="00B050"/>
                </a:solidFill>
                <a:latin typeface="+mn-lt"/>
                <a:cs typeface="Arial" charset="0"/>
              </a:rPr>
              <a:t>pillar of fire</a:t>
            </a:r>
            <a:r>
              <a:rPr lang="en-US" sz="2400" i="1" dirty="0">
                <a:latin typeface="+mn-lt"/>
                <a:cs typeface="Arial" charset="0"/>
              </a:rPr>
              <a:t>. … and they were filled with that joy which is unspeakable and full of glory. And behold, the </a:t>
            </a:r>
            <a:r>
              <a:rPr lang="en-US" sz="2400" b="1" i="1" dirty="0">
                <a:solidFill>
                  <a:srgbClr val="00B050"/>
                </a:solidFill>
                <a:latin typeface="+mn-lt"/>
                <a:cs typeface="Arial" charset="0"/>
              </a:rPr>
              <a:t>Holy Spirit of God </a:t>
            </a:r>
            <a:r>
              <a:rPr lang="en-US" sz="2400" i="1" dirty="0">
                <a:latin typeface="+mn-lt"/>
                <a:cs typeface="Arial" charset="0"/>
              </a:rPr>
              <a:t>did come down from heaven, and did enter into their hearts, and they were </a:t>
            </a:r>
            <a:r>
              <a:rPr lang="en-US" sz="2400" b="1" i="1" dirty="0">
                <a:solidFill>
                  <a:srgbClr val="00B050"/>
                </a:solidFill>
                <a:latin typeface="+mn-lt"/>
                <a:cs typeface="Arial" charset="0"/>
              </a:rPr>
              <a:t>filled as if with fire</a:t>
            </a:r>
            <a:r>
              <a:rPr lang="en-US" sz="2400" i="1" dirty="0">
                <a:latin typeface="+mn-lt"/>
                <a:cs typeface="Arial" charset="0"/>
              </a:rPr>
              <a:t>, and they could speak forth marvelous words.”</a:t>
            </a:r>
          </a:p>
        </p:txBody>
      </p:sp>
      <p:sp>
        <p:nvSpPr>
          <p:cNvPr id="15" name="Text Box 2">
            <a:extLst>
              <a:ext uri="{FF2B5EF4-FFF2-40B4-BE49-F238E27FC236}">
                <a16:creationId xmlns:a16="http://schemas.microsoft.com/office/drawing/2014/main" id="{8635FCF4-CBD9-40C3-A041-D875C47EA3E3}"/>
              </a:ext>
            </a:extLst>
          </p:cNvPr>
          <p:cNvSpPr txBox="1">
            <a:spLocks noChangeArrowheads="1"/>
          </p:cNvSpPr>
          <p:nvPr/>
        </p:nvSpPr>
        <p:spPr bwMode="auto">
          <a:xfrm>
            <a:off x="0" y="25401"/>
            <a:ext cx="121920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dirty="0">
                <a:latin typeface="Calibri" panose="020F0502020204030204" pitchFamily="34" charset="0"/>
              </a:rPr>
              <a:t>300 Lamanite and Nephite Dissenters Unaware</a:t>
            </a:r>
          </a:p>
          <a:p>
            <a:pPr algn="ctr" eaLnBrk="1" hangingPunct="1"/>
            <a:r>
              <a:rPr lang="en-US" altLang="en-US" sz="3200" dirty="0">
                <a:latin typeface="Calibri" panose="020F0502020204030204" pitchFamily="34" charset="0"/>
              </a:rPr>
              <a:t>of Having Undergone a Literal Baptism of Fire</a:t>
            </a:r>
          </a:p>
        </p:txBody>
      </p:sp>
      <p:pic>
        <p:nvPicPr>
          <p:cNvPr id="27" name="Picture 3">
            <a:extLst>
              <a:ext uri="{FF2B5EF4-FFF2-40B4-BE49-F238E27FC236}">
                <a16:creationId xmlns:a16="http://schemas.microsoft.com/office/drawing/2014/main" id="{91AAC17D-A13D-4EC0-BE86-24858A2364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169" y="3842554"/>
            <a:ext cx="10667031" cy="297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
            <a:extLst>
              <a:ext uri="{FF2B5EF4-FFF2-40B4-BE49-F238E27FC236}">
                <a16:creationId xmlns:a16="http://schemas.microsoft.com/office/drawing/2014/main" id="{43FD30C5-75C3-4F18-AAD1-27271CC1E9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842553"/>
            <a:ext cx="10786761" cy="297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14">
            <a:extLst>
              <a:ext uri="{FF2B5EF4-FFF2-40B4-BE49-F238E27FC236}">
                <a16:creationId xmlns:a16="http://schemas.microsoft.com/office/drawing/2014/main" id="{BD75B9C1-DCAB-4FFD-9560-F4E8A029ECA9}"/>
              </a:ext>
            </a:extLst>
          </p:cNvPr>
          <p:cNvGrpSpPr>
            <a:grpSpLocks/>
          </p:cNvGrpSpPr>
          <p:nvPr/>
        </p:nvGrpSpPr>
        <p:grpSpPr bwMode="auto">
          <a:xfrm>
            <a:off x="5943600" y="3658535"/>
            <a:ext cx="381000" cy="532465"/>
            <a:chOff x="4776848" y="3584379"/>
            <a:chExt cx="322614" cy="430469"/>
          </a:xfrm>
        </p:grpSpPr>
        <p:grpSp>
          <p:nvGrpSpPr>
            <p:cNvPr id="12" name="Group 13">
              <a:extLst>
                <a:ext uri="{FF2B5EF4-FFF2-40B4-BE49-F238E27FC236}">
                  <a16:creationId xmlns:a16="http://schemas.microsoft.com/office/drawing/2014/main" id="{268CD49D-40B2-49A1-9163-A77D70026E43}"/>
                </a:ext>
              </a:extLst>
            </p:cNvPr>
            <p:cNvGrpSpPr>
              <a:grpSpLocks/>
            </p:cNvGrpSpPr>
            <p:nvPr/>
          </p:nvGrpSpPr>
          <p:grpSpPr bwMode="auto">
            <a:xfrm>
              <a:off x="4777842" y="3584379"/>
              <a:ext cx="321620" cy="430469"/>
              <a:chOff x="4777842" y="3584379"/>
              <a:chExt cx="321620" cy="430469"/>
            </a:xfrm>
          </p:grpSpPr>
          <p:grpSp>
            <p:nvGrpSpPr>
              <p:cNvPr id="21" name="Group 9">
                <a:extLst>
                  <a:ext uri="{FF2B5EF4-FFF2-40B4-BE49-F238E27FC236}">
                    <a16:creationId xmlns:a16="http://schemas.microsoft.com/office/drawing/2014/main" id="{8C831511-5A51-442E-9B74-270507157B31}"/>
                  </a:ext>
                </a:extLst>
              </p:cNvPr>
              <p:cNvGrpSpPr>
                <a:grpSpLocks/>
              </p:cNvGrpSpPr>
              <p:nvPr/>
            </p:nvGrpSpPr>
            <p:grpSpPr bwMode="auto">
              <a:xfrm>
                <a:off x="4782726" y="3584379"/>
                <a:ext cx="313737" cy="426857"/>
                <a:chOff x="4782726" y="3026594"/>
                <a:chExt cx="313737" cy="426857"/>
              </a:xfrm>
            </p:grpSpPr>
            <p:pic>
              <p:nvPicPr>
                <p:cNvPr id="25" name="Picture 4">
                  <a:extLst>
                    <a:ext uri="{FF2B5EF4-FFF2-40B4-BE49-F238E27FC236}">
                      <a16:creationId xmlns:a16="http://schemas.microsoft.com/office/drawing/2014/main" id="{56F31F27-2AA3-4265-84D9-A7D069C03838}"/>
                    </a:ext>
                  </a:extLst>
                </p:cNvPr>
                <p:cNvPicPr>
                  <a:picLocks noChangeAspect="1" noChangeArrowheads="1"/>
                </p:cNvPicPr>
                <p:nvPr/>
              </p:nvPicPr>
              <p:blipFill>
                <a:blip r:embed="rId5" cstate="print"/>
                <a:srcRect/>
                <a:stretch>
                  <a:fillRect/>
                </a:stretch>
              </p:blipFill>
              <p:spPr bwMode="auto">
                <a:xfrm>
                  <a:off x="4944063" y="3026594"/>
                  <a:ext cx="152400" cy="422131"/>
                </a:xfrm>
                <a:prstGeom prst="rect">
                  <a:avLst/>
                </a:prstGeom>
                <a:noFill/>
                <a:ln w="9525">
                  <a:noFill/>
                  <a:miter lim="800000"/>
                  <a:headEnd/>
                  <a:tailEnd/>
                </a:ln>
                <a:effectLst>
                  <a:glow rad="228600">
                    <a:schemeClr val="accent2">
                      <a:satMod val="175000"/>
                      <a:alpha val="40000"/>
                    </a:schemeClr>
                  </a:glow>
                </a:effectLst>
              </p:spPr>
            </p:pic>
            <p:pic>
              <p:nvPicPr>
                <p:cNvPr id="26" name="Picture 5">
                  <a:extLst>
                    <a:ext uri="{FF2B5EF4-FFF2-40B4-BE49-F238E27FC236}">
                      <a16:creationId xmlns:a16="http://schemas.microsoft.com/office/drawing/2014/main" id="{B11FACAD-F7D0-4B4A-B8E9-9D1F3A64B5B2}"/>
                    </a:ext>
                  </a:extLst>
                </p:cNvPr>
                <p:cNvPicPr>
                  <a:picLocks noChangeAspect="1" noChangeArrowheads="1"/>
                </p:cNvPicPr>
                <p:nvPr/>
              </p:nvPicPr>
              <p:blipFill>
                <a:blip r:embed="rId6" cstate="print"/>
                <a:srcRect/>
                <a:stretch>
                  <a:fillRect/>
                </a:stretch>
              </p:blipFill>
              <p:spPr bwMode="auto">
                <a:xfrm>
                  <a:off x="4782726" y="3096836"/>
                  <a:ext cx="152400" cy="356615"/>
                </a:xfrm>
                <a:prstGeom prst="rect">
                  <a:avLst/>
                </a:prstGeom>
                <a:noFill/>
                <a:ln w="9525">
                  <a:noFill/>
                  <a:miter lim="800000"/>
                  <a:headEnd/>
                  <a:tailEnd/>
                </a:ln>
                <a:effectLst>
                  <a:glow rad="228600">
                    <a:schemeClr val="accent2">
                      <a:satMod val="175000"/>
                      <a:alpha val="40000"/>
                    </a:schemeClr>
                  </a:glow>
                </a:effectLst>
              </p:spPr>
            </p:pic>
          </p:grpSp>
          <p:grpSp>
            <p:nvGrpSpPr>
              <p:cNvPr id="22" name="Group 5">
                <a:extLst>
                  <a:ext uri="{FF2B5EF4-FFF2-40B4-BE49-F238E27FC236}">
                    <a16:creationId xmlns:a16="http://schemas.microsoft.com/office/drawing/2014/main" id="{9B45C25D-C624-409A-8EAA-64B7BABA33D2}"/>
                  </a:ext>
                </a:extLst>
              </p:cNvPr>
              <p:cNvGrpSpPr>
                <a:grpSpLocks/>
              </p:cNvGrpSpPr>
              <p:nvPr/>
            </p:nvGrpSpPr>
            <p:grpSpPr bwMode="auto">
              <a:xfrm>
                <a:off x="4777842" y="3587971"/>
                <a:ext cx="321620" cy="426877"/>
                <a:chOff x="4625442" y="3573818"/>
                <a:chExt cx="321620" cy="426877"/>
              </a:xfrm>
            </p:grpSpPr>
            <p:pic>
              <p:nvPicPr>
                <p:cNvPr id="23" name="Picture 4">
                  <a:extLst>
                    <a:ext uri="{FF2B5EF4-FFF2-40B4-BE49-F238E27FC236}">
                      <a16:creationId xmlns:a16="http://schemas.microsoft.com/office/drawing/2014/main" id="{C27404B9-D7C3-4589-93FA-F42C4CD1B69A}"/>
                    </a:ext>
                  </a:extLst>
                </p:cNvPr>
                <p:cNvPicPr>
                  <a:picLocks noChangeAspect="1" noChangeArrowheads="1"/>
                </p:cNvPicPr>
                <p:nvPr/>
              </p:nvPicPr>
              <p:blipFill>
                <a:blip r:embed="rId5" cstate="print"/>
                <a:srcRect/>
                <a:stretch>
                  <a:fillRect/>
                </a:stretch>
              </p:blipFill>
              <p:spPr bwMode="auto">
                <a:xfrm>
                  <a:off x="4794662" y="3573818"/>
                  <a:ext cx="152400" cy="422131"/>
                </a:xfrm>
                <a:prstGeom prst="rect">
                  <a:avLst/>
                </a:prstGeom>
                <a:noFill/>
                <a:ln w="9525">
                  <a:noFill/>
                  <a:miter lim="800000"/>
                  <a:headEnd/>
                  <a:tailEnd/>
                </a:ln>
                <a:effectLst>
                  <a:glow rad="228600">
                    <a:schemeClr val="accent2">
                      <a:satMod val="175000"/>
                      <a:alpha val="40000"/>
                    </a:schemeClr>
                  </a:glow>
                </a:effectLst>
              </p:spPr>
            </p:pic>
            <p:pic>
              <p:nvPicPr>
                <p:cNvPr id="24" name="Picture 5">
                  <a:extLst>
                    <a:ext uri="{FF2B5EF4-FFF2-40B4-BE49-F238E27FC236}">
                      <a16:creationId xmlns:a16="http://schemas.microsoft.com/office/drawing/2014/main" id="{52B2FD33-A7A7-4FD8-B76F-A5D8A9EFDAAB}"/>
                    </a:ext>
                  </a:extLst>
                </p:cNvPr>
                <p:cNvPicPr>
                  <a:picLocks noChangeAspect="1" noChangeArrowheads="1"/>
                </p:cNvPicPr>
                <p:nvPr/>
              </p:nvPicPr>
              <p:blipFill>
                <a:blip r:embed="rId6" cstate="print"/>
                <a:srcRect/>
                <a:stretch>
                  <a:fillRect/>
                </a:stretch>
              </p:blipFill>
              <p:spPr bwMode="auto">
                <a:xfrm>
                  <a:off x="4625442" y="3644080"/>
                  <a:ext cx="152400" cy="356615"/>
                </a:xfrm>
                <a:prstGeom prst="rect">
                  <a:avLst/>
                </a:prstGeom>
                <a:noFill/>
                <a:ln w="9525">
                  <a:noFill/>
                  <a:miter lim="800000"/>
                  <a:headEnd/>
                  <a:tailEnd/>
                </a:ln>
                <a:effectLst>
                  <a:glow rad="228600">
                    <a:schemeClr val="accent2">
                      <a:satMod val="175000"/>
                      <a:alpha val="40000"/>
                    </a:schemeClr>
                  </a:glow>
                </a:effectLst>
              </p:spPr>
            </p:pic>
          </p:grpSp>
        </p:grpSp>
        <p:grpSp>
          <p:nvGrpSpPr>
            <p:cNvPr id="18" name="Group 6">
              <a:extLst>
                <a:ext uri="{FF2B5EF4-FFF2-40B4-BE49-F238E27FC236}">
                  <a16:creationId xmlns:a16="http://schemas.microsoft.com/office/drawing/2014/main" id="{E6CB8941-3727-4642-A6F2-EC639B8E1651}"/>
                </a:ext>
              </a:extLst>
            </p:cNvPr>
            <p:cNvGrpSpPr>
              <a:grpSpLocks/>
            </p:cNvGrpSpPr>
            <p:nvPr/>
          </p:nvGrpSpPr>
          <p:grpSpPr bwMode="auto">
            <a:xfrm>
              <a:off x="4776848" y="3587010"/>
              <a:ext cx="321978" cy="424226"/>
              <a:chOff x="4815495" y="3562625"/>
              <a:chExt cx="321978" cy="424226"/>
            </a:xfrm>
          </p:grpSpPr>
          <p:pic>
            <p:nvPicPr>
              <p:cNvPr id="19" name="Picture 4">
                <a:extLst>
                  <a:ext uri="{FF2B5EF4-FFF2-40B4-BE49-F238E27FC236}">
                    <a16:creationId xmlns:a16="http://schemas.microsoft.com/office/drawing/2014/main" id="{418E43E6-4108-4E02-8BEB-26D2C2D8E767}"/>
                  </a:ext>
                </a:extLst>
              </p:cNvPr>
              <p:cNvPicPr>
                <a:picLocks noChangeAspect="1" noChangeArrowheads="1"/>
              </p:cNvPicPr>
              <p:nvPr/>
            </p:nvPicPr>
            <p:blipFill>
              <a:blip r:embed="rId5" cstate="print"/>
              <a:srcRect/>
              <a:stretch>
                <a:fillRect/>
              </a:stretch>
            </p:blipFill>
            <p:spPr bwMode="auto">
              <a:xfrm>
                <a:off x="4985073" y="3562625"/>
                <a:ext cx="152400" cy="422131"/>
              </a:xfrm>
              <a:prstGeom prst="rect">
                <a:avLst/>
              </a:prstGeom>
              <a:noFill/>
              <a:ln w="9525">
                <a:noFill/>
                <a:miter lim="800000"/>
                <a:headEnd/>
                <a:tailEnd/>
              </a:ln>
              <a:effectLst>
                <a:glow rad="228600">
                  <a:schemeClr val="accent2">
                    <a:satMod val="175000"/>
                    <a:alpha val="40000"/>
                  </a:schemeClr>
                </a:glow>
              </a:effectLst>
            </p:spPr>
          </p:pic>
          <p:pic>
            <p:nvPicPr>
              <p:cNvPr id="20" name="Picture 5">
                <a:extLst>
                  <a:ext uri="{FF2B5EF4-FFF2-40B4-BE49-F238E27FC236}">
                    <a16:creationId xmlns:a16="http://schemas.microsoft.com/office/drawing/2014/main" id="{F16DA02C-1472-421D-8F4B-FDEF16AC8246}"/>
                  </a:ext>
                </a:extLst>
              </p:cNvPr>
              <p:cNvPicPr>
                <a:picLocks noChangeAspect="1" noChangeArrowheads="1"/>
              </p:cNvPicPr>
              <p:nvPr/>
            </p:nvPicPr>
            <p:blipFill>
              <a:blip r:embed="rId6" cstate="print"/>
              <a:srcRect/>
              <a:stretch>
                <a:fillRect/>
              </a:stretch>
            </p:blipFill>
            <p:spPr bwMode="auto">
              <a:xfrm>
                <a:off x="4815495" y="3630236"/>
                <a:ext cx="152400" cy="356615"/>
              </a:xfrm>
              <a:prstGeom prst="rect">
                <a:avLst/>
              </a:prstGeom>
              <a:noFill/>
              <a:ln w="9525">
                <a:noFill/>
                <a:miter lim="800000"/>
                <a:headEnd/>
                <a:tailEnd/>
              </a:ln>
              <a:effectLst>
                <a:glow rad="228600">
                  <a:schemeClr val="accent2">
                    <a:satMod val="175000"/>
                    <a:alpha val="40000"/>
                  </a:schemeClr>
                </a:glow>
              </a:effectLst>
            </p:spPr>
          </p:pic>
        </p:grpSp>
      </p:grpSp>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dirty="0"/>
              <a:t>©ChristianEternalism.org</a:t>
            </a:r>
          </a:p>
        </p:txBody>
      </p:sp>
    </p:spTree>
    <p:extLst>
      <p:ext uri="{BB962C8B-B14F-4D97-AF65-F5344CB8AC3E}">
        <p14:creationId xmlns:p14="http://schemas.microsoft.com/office/powerpoint/2010/main" val="13166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89DFA96-AC97-46CC-AAFF-319C150853EF}"/>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15</a:t>
            </a:fld>
            <a:endParaRPr lang="en-US" dirty="0"/>
          </a:p>
        </p:txBody>
      </p:sp>
      <p:sp>
        <p:nvSpPr>
          <p:cNvPr id="7" name="Rectangle 6">
            <a:extLst>
              <a:ext uri="{FF2B5EF4-FFF2-40B4-BE49-F238E27FC236}">
                <a16:creationId xmlns:a16="http://schemas.microsoft.com/office/drawing/2014/main" id="{5FCAC0FB-32E5-4525-BCFB-71B1881D194B}"/>
              </a:ext>
            </a:extLst>
          </p:cNvPr>
          <p:cNvSpPr/>
          <p:nvPr/>
        </p:nvSpPr>
        <p:spPr bwMode="auto">
          <a:xfrm>
            <a:off x="0" y="0"/>
            <a:ext cx="122301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ffectLst>
                <a:outerShdw blurRad="38100" dist="38100" dir="2700000" algn="tl">
                  <a:srgbClr val="C0C0C0"/>
                </a:outerShdw>
              </a:effectLst>
              <a:cs typeface="Arial" charset="0"/>
            </a:endParaRPr>
          </a:p>
        </p:txBody>
      </p:sp>
      <p:sp>
        <p:nvSpPr>
          <p:cNvPr id="13" name="Rectangle 12">
            <a:extLst>
              <a:ext uri="{FF2B5EF4-FFF2-40B4-BE49-F238E27FC236}">
                <a16:creationId xmlns:a16="http://schemas.microsoft.com/office/drawing/2014/main" id="{2969B5B7-7611-4862-BA31-1D309052D359}"/>
              </a:ext>
            </a:extLst>
          </p:cNvPr>
          <p:cNvSpPr/>
          <p:nvPr/>
        </p:nvSpPr>
        <p:spPr>
          <a:xfrm>
            <a:off x="304800" y="1219200"/>
            <a:ext cx="11658600" cy="2308324"/>
          </a:xfrm>
          <a:prstGeom prst="rect">
            <a:avLst/>
          </a:prstGeom>
        </p:spPr>
        <p:txBody>
          <a:bodyPr wrap="square">
            <a:spAutoFit/>
          </a:bodyPr>
          <a:lstStyle/>
          <a:p>
            <a:pPr>
              <a:defRPr/>
            </a:pPr>
            <a:r>
              <a:rPr lang="en-US" sz="2400" b="1" i="1" dirty="0">
                <a:solidFill>
                  <a:srgbClr val="00B050"/>
                </a:solidFill>
                <a:latin typeface="+mn-lt"/>
                <a:cs typeface="Arial" charset="0"/>
              </a:rPr>
              <a:t>Helaman 5:49-50 </a:t>
            </a:r>
            <a:r>
              <a:rPr lang="en-US" sz="2400" i="1" dirty="0">
                <a:latin typeface="+mn-lt"/>
                <a:cs typeface="Arial" charset="0"/>
              </a:rPr>
              <a:t>“And there were about three hundred souls who saw and heard these things; and they were bidden to go forth and marvel not, neither should they doubt. And it came to pass that they did go forth, and did minister unto the people, declaring throughout all the regions round about all the things which they had heard and seen, insomuch that the </a:t>
            </a:r>
            <a:r>
              <a:rPr lang="en-US" sz="2400" b="1" i="1" dirty="0">
                <a:solidFill>
                  <a:srgbClr val="00B050"/>
                </a:solidFill>
                <a:latin typeface="+mn-lt"/>
                <a:cs typeface="Arial" charset="0"/>
              </a:rPr>
              <a:t>more part of the Lamanites were convinced </a:t>
            </a:r>
            <a:r>
              <a:rPr lang="en-US" sz="2400" i="1" dirty="0">
                <a:latin typeface="+mn-lt"/>
                <a:cs typeface="Arial" charset="0"/>
              </a:rPr>
              <a:t>of them, because of the </a:t>
            </a:r>
            <a:r>
              <a:rPr lang="en-US" sz="2400" b="1" i="1" dirty="0">
                <a:solidFill>
                  <a:srgbClr val="00B050"/>
                </a:solidFill>
                <a:latin typeface="+mn-lt"/>
                <a:cs typeface="Arial" charset="0"/>
              </a:rPr>
              <a:t>greatness of the evidences</a:t>
            </a:r>
            <a:r>
              <a:rPr lang="en-US" sz="2400" i="1" dirty="0">
                <a:latin typeface="+mn-lt"/>
                <a:cs typeface="Arial" charset="0"/>
              </a:rPr>
              <a:t> which they had received.”</a:t>
            </a:r>
          </a:p>
        </p:txBody>
      </p:sp>
      <p:sp>
        <p:nvSpPr>
          <p:cNvPr id="15" name="Text Box 2">
            <a:extLst>
              <a:ext uri="{FF2B5EF4-FFF2-40B4-BE49-F238E27FC236}">
                <a16:creationId xmlns:a16="http://schemas.microsoft.com/office/drawing/2014/main" id="{8635FCF4-CBD9-40C3-A041-D875C47EA3E3}"/>
              </a:ext>
            </a:extLst>
          </p:cNvPr>
          <p:cNvSpPr txBox="1">
            <a:spLocks noChangeArrowheads="1"/>
          </p:cNvSpPr>
          <p:nvPr/>
        </p:nvSpPr>
        <p:spPr bwMode="auto">
          <a:xfrm>
            <a:off x="0" y="25401"/>
            <a:ext cx="121920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dirty="0">
                <a:latin typeface="Calibri" panose="020F0502020204030204" pitchFamily="34" charset="0"/>
              </a:rPr>
              <a:t>300 Lamanite and Nephite Dissenters Unaware</a:t>
            </a:r>
          </a:p>
          <a:p>
            <a:pPr algn="ctr" eaLnBrk="1" hangingPunct="1"/>
            <a:r>
              <a:rPr lang="en-US" altLang="en-US" sz="3200" dirty="0">
                <a:latin typeface="Calibri" panose="020F0502020204030204" pitchFamily="34" charset="0"/>
              </a:rPr>
              <a:t>of Having Undergone a Literal Baptism of Fire</a:t>
            </a:r>
          </a:p>
        </p:txBody>
      </p:sp>
      <p:pic>
        <p:nvPicPr>
          <p:cNvPr id="27" name="Picture 3">
            <a:extLst>
              <a:ext uri="{FF2B5EF4-FFF2-40B4-BE49-F238E27FC236}">
                <a16:creationId xmlns:a16="http://schemas.microsoft.com/office/drawing/2014/main" id="{91AAC17D-A13D-4EC0-BE86-24858A2364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169" y="3842554"/>
            <a:ext cx="10667031" cy="297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
            <a:extLst>
              <a:ext uri="{FF2B5EF4-FFF2-40B4-BE49-F238E27FC236}">
                <a16:creationId xmlns:a16="http://schemas.microsoft.com/office/drawing/2014/main" id="{43FD30C5-75C3-4F18-AAD1-27271CC1E9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842553"/>
            <a:ext cx="10786761" cy="297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14">
            <a:extLst>
              <a:ext uri="{FF2B5EF4-FFF2-40B4-BE49-F238E27FC236}">
                <a16:creationId xmlns:a16="http://schemas.microsoft.com/office/drawing/2014/main" id="{BD75B9C1-DCAB-4FFD-9560-F4E8A029ECA9}"/>
              </a:ext>
            </a:extLst>
          </p:cNvPr>
          <p:cNvGrpSpPr>
            <a:grpSpLocks/>
          </p:cNvGrpSpPr>
          <p:nvPr/>
        </p:nvGrpSpPr>
        <p:grpSpPr bwMode="auto">
          <a:xfrm>
            <a:off x="5943600" y="3658535"/>
            <a:ext cx="381000" cy="532465"/>
            <a:chOff x="4776848" y="3584379"/>
            <a:chExt cx="322614" cy="430469"/>
          </a:xfrm>
        </p:grpSpPr>
        <p:grpSp>
          <p:nvGrpSpPr>
            <p:cNvPr id="12" name="Group 13">
              <a:extLst>
                <a:ext uri="{FF2B5EF4-FFF2-40B4-BE49-F238E27FC236}">
                  <a16:creationId xmlns:a16="http://schemas.microsoft.com/office/drawing/2014/main" id="{268CD49D-40B2-49A1-9163-A77D70026E43}"/>
                </a:ext>
              </a:extLst>
            </p:cNvPr>
            <p:cNvGrpSpPr>
              <a:grpSpLocks/>
            </p:cNvGrpSpPr>
            <p:nvPr/>
          </p:nvGrpSpPr>
          <p:grpSpPr bwMode="auto">
            <a:xfrm>
              <a:off x="4777842" y="3584379"/>
              <a:ext cx="321620" cy="430469"/>
              <a:chOff x="4777842" y="3584379"/>
              <a:chExt cx="321620" cy="430469"/>
            </a:xfrm>
          </p:grpSpPr>
          <p:grpSp>
            <p:nvGrpSpPr>
              <p:cNvPr id="21" name="Group 9">
                <a:extLst>
                  <a:ext uri="{FF2B5EF4-FFF2-40B4-BE49-F238E27FC236}">
                    <a16:creationId xmlns:a16="http://schemas.microsoft.com/office/drawing/2014/main" id="{8C831511-5A51-442E-9B74-270507157B31}"/>
                  </a:ext>
                </a:extLst>
              </p:cNvPr>
              <p:cNvGrpSpPr>
                <a:grpSpLocks/>
              </p:cNvGrpSpPr>
              <p:nvPr/>
            </p:nvGrpSpPr>
            <p:grpSpPr bwMode="auto">
              <a:xfrm>
                <a:off x="4782726" y="3584379"/>
                <a:ext cx="313737" cy="426857"/>
                <a:chOff x="4782726" y="3026594"/>
                <a:chExt cx="313737" cy="426857"/>
              </a:xfrm>
            </p:grpSpPr>
            <p:pic>
              <p:nvPicPr>
                <p:cNvPr id="25" name="Picture 4">
                  <a:extLst>
                    <a:ext uri="{FF2B5EF4-FFF2-40B4-BE49-F238E27FC236}">
                      <a16:creationId xmlns:a16="http://schemas.microsoft.com/office/drawing/2014/main" id="{56F31F27-2AA3-4265-84D9-A7D069C03838}"/>
                    </a:ext>
                  </a:extLst>
                </p:cNvPr>
                <p:cNvPicPr>
                  <a:picLocks noChangeAspect="1" noChangeArrowheads="1"/>
                </p:cNvPicPr>
                <p:nvPr/>
              </p:nvPicPr>
              <p:blipFill>
                <a:blip r:embed="rId5" cstate="print"/>
                <a:srcRect/>
                <a:stretch>
                  <a:fillRect/>
                </a:stretch>
              </p:blipFill>
              <p:spPr bwMode="auto">
                <a:xfrm>
                  <a:off x="4944063" y="3026594"/>
                  <a:ext cx="152400" cy="422131"/>
                </a:xfrm>
                <a:prstGeom prst="rect">
                  <a:avLst/>
                </a:prstGeom>
                <a:noFill/>
                <a:ln w="9525">
                  <a:noFill/>
                  <a:miter lim="800000"/>
                  <a:headEnd/>
                  <a:tailEnd/>
                </a:ln>
                <a:effectLst>
                  <a:glow rad="228600">
                    <a:schemeClr val="accent2">
                      <a:satMod val="175000"/>
                      <a:alpha val="40000"/>
                    </a:schemeClr>
                  </a:glow>
                </a:effectLst>
              </p:spPr>
            </p:pic>
            <p:pic>
              <p:nvPicPr>
                <p:cNvPr id="26" name="Picture 5">
                  <a:extLst>
                    <a:ext uri="{FF2B5EF4-FFF2-40B4-BE49-F238E27FC236}">
                      <a16:creationId xmlns:a16="http://schemas.microsoft.com/office/drawing/2014/main" id="{B11FACAD-F7D0-4B4A-B8E9-9D1F3A64B5B2}"/>
                    </a:ext>
                  </a:extLst>
                </p:cNvPr>
                <p:cNvPicPr>
                  <a:picLocks noChangeAspect="1" noChangeArrowheads="1"/>
                </p:cNvPicPr>
                <p:nvPr/>
              </p:nvPicPr>
              <p:blipFill>
                <a:blip r:embed="rId6" cstate="print"/>
                <a:srcRect/>
                <a:stretch>
                  <a:fillRect/>
                </a:stretch>
              </p:blipFill>
              <p:spPr bwMode="auto">
                <a:xfrm>
                  <a:off x="4782726" y="3096836"/>
                  <a:ext cx="152400" cy="356615"/>
                </a:xfrm>
                <a:prstGeom prst="rect">
                  <a:avLst/>
                </a:prstGeom>
                <a:noFill/>
                <a:ln w="9525">
                  <a:noFill/>
                  <a:miter lim="800000"/>
                  <a:headEnd/>
                  <a:tailEnd/>
                </a:ln>
                <a:effectLst>
                  <a:glow rad="228600">
                    <a:schemeClr val="accent2">
                      <a:satMod val="175000"/>
                      <a:alpha val="40000"/>
                    </a:schemeClr>
                  </a:glow>
                </a:effectLst>
              </p:spPr>
            </p:pic>
          </p:grpSp>
          <p:grpSp>
            <p:nvGrpSpPr>
              <p:cNvPr id="22" name="Group 5">
                <a:extLst>
                  <a:ext uri="{FF2B5EF4-FFF2-40B4-BE49-F238E27FC236}">
                    <a16:creationId xmlns:a16="http://schemas.microsoft.com/office/drawing/2014/main" id="{9B45C25D-C624-409A-8EAA-64B7BABA33D2}"/>
                  </a:ext>
                </a:extLst>
              </p:cNvPr>
              <p:cNvGrpSpPr>
                <a:grpSpLocks/>
              </p:cNvGrpSpPr>
              <p:nvPr/>
            </p:nvGrpSpPr>
            <p:grpSpPr bwMode="auto">
              <a:xfrm>
                <a:off x="4777842" y="3587971"/>
                <a:ext cx="321620" cy="426877"/>
                <a:chOff x="4625442" y="3573818"/>
                <a:chExt cx="321620" cy="426877"/>
              </a:xfrm>
            </p:grpSpPr>
            <p:pic>
              <p:nvPicPr>
                <p:cNvPr id="23" name="Picture 4">
                  <a:extLst>
                    <a:ext uri="{FF2B5EF4-FFF2-40B4-BE49-F238E27FC236}">
                      <a16:creationId xmlns:a16="http://schemas.microsoft.com/office/drawing/2014/main" id="{C27404B9-D7C3-4589-93FA-F42C4CD1B69A}"/>
                    </a:ext>
                  </a:extLst>
                </p:cNvPr>
                <p:cNvPicPr>
                  <a:picLocks noChangeAspect="1" noChangeArrowheads="1"/>
                </p:cNvPicPr>
                <p:nvPr/>
              </p:nvPicPr>
              <p:blipFill>
                <a:blip r:embed="rId5" cstate="print"/>
                <a:srcRect/>
                <a:stretch>
                  <a:fillRect/>
                </a:stretch>
              </p:blipFill>
              <p:spPr bwMode="auto">
                <a:xfrm>
                  <a:off x="4794662" y="3573818"/>
                  <a:ext cx="152400" cy="422131"/>
                </a:xfrm>
                <a:prstGeom prst="rect">
                  <a:avLst/>
                </a:prstGeom>
                <a:noFill/>
                <a:ln w="9525">
                  <a:noFill/>
                  <a:miter lim="800000"/>
                  <a:headEnd/>
                  <a:tailEnd/>
                </a:ln>
                <a:effectLst>
                  <a:glow rad="228600">
                    <a:schemeClr val="accent2">
                      <a:satMod val="175000"/>
                      <a:alpha val="40000"/>
                    </a:schemeClr>
                  </a:glow>
                </a:effectLst>
              </p:spPr>
            </p:pic>
            <p:pic>
              <p:nvPicPr>
                <p:cNvPr id="24" name="Picture 5">
                  <a:extLst>
                    <a:ext uri="{FF2B5EF4-FFF2-40B4-BE49-F238E27FC236}">
                      <a16:creationId xmlns:a16="http://schemas.microsoft.com/office/drawing/2014/main" id="{52B2FD33-A7A7-4FD8-B76F-A5D8A9EFDAAB}"/>
                    </a:ext>
                  </a:extLst>
                </p:cNvPr>
                <p:cNvPicPr>
                  <a:picLocks noChangeAspect="1" noChangeArrowheads="1"/>
                </p:cNvPicPr>
                <p:nvPr/>
              </p:nvPicPr>
              <p:blipFill>
                <a:blip r:embed="rId6" cstate="print"/>
                <a:srcRect/>
                <a:stretch>
                  <a:fillRect/>
                </a:stretch>
              </p:blipFill>
              <p:spPr bwMode="auto">
                <a:xfrm>
                  <a:off x="4625442" y="3644080"/>
                  <a:ext cx="152400" cy="356615"/>
                </a:xfrm>
                <a:prstGeom prst="rect">
                  <a:avLst/>
                </a:prstGeom>
                <a:noFill/>
                <a:ln w="9525">
                  <a:noFill/>
                  <a:miter lim="800000"/>
                  <a:headEnd/>
                  <a:tailEnd/>
                </a:ln>
                <a:effectLst>
                  <a:glow rad="228600">
                    <a:schemeClr val="accent2">
                      <a:satMod val="175000"/>
                      <a:alpha val="40000"/>
                    </a:schemeClr>
                  </a:glow>
                </a:effectLst>
              </p:spPr>
            </p:pic>
          </p:grpSp>
        </p:grpSp>
        <p:grpSp>
          <p:nvGrpSpPr>
            <p:cNvPr id="18" name="Group 6">
              <a:extLst>
                <a:ext uri="{FF2B5EF4-FFF2-40B4-BE49-F238E27FC236}">
                  <a16:creationId xmlns:a16="http://schemas.microsoft.com/office/drawing/2014/main" id="{E6CB8941-3727-4642-A6F2-EC639B8E1651}"/>
                </a:ext>
              </a:extLst>
            </p:cNvPr>
            <p:cNvGrpSpPr>
              <a:grpSpLocks/>
            </p:cNvGrpSpPr>
            <p:nvPr/>
          </p:nvGrpSpPr>
          <p:grpSpPr bwMode="auto">
            <a:xfrm>
              <a:off x="4776848" y="3587010"/>
              <a:ext cx="321978" cy="424226"/>
              <a:chOff x="4815495" y="3562625"/>
              <a:chExt cx="321978" cy="424226"/>
            </a:xfrm>
          </p:grpSpPr>
          <p:pic>
            <p:nvPicPr>
              <p:cNvPr id="19" name="Picture 4">
                <a:extLst>
                  <a:ext uri="{FF2B5EF4-FFF2-40B4-BE49-F238E27FC236}">
                    <a16:creationId xmlns:a16="http://schemas.microsoft.com/office/drawing/2014/main" id="{418E43E6-4108-4E02-8BEB-26D2C2D8E767}"/>
                  </a:ext>
                </a:extLst>
              </p:cNvPr>
              <p:cNvPicPr>
                <a:picLocks noChangeAspect="1" noChangeArrowheads="1"/>
              </p:cNvPicPr>
              <p:nvPr/>
            </p:nvPicPr>
            <p:blipFill>
              <a:blip r:embed="rId5" cstate="print"/>
              <a:srcRect/>
              <a:stretch>
                <a:fillRect/>
              </a:stretch>
            </p:blipFill>
            <p:spPr bwMode="auto">
              <a:xfrm>
                <a:off x="4985073" y="3562625"/>
                <a:ext cx="152400" cy="422131"/>
              </a:xfrm>
              <a:prstGeom prst="rect">
                <a:avLst/>
              </a:prstGeom>
              <a:noFill/>
              <a:ln w="9525">
                <a:noFill/>
                <a:miter lim="800000"/>
                <a:headEnd/>
                <a:tailEnd/>
              </a:ln>
              <a:effectLst>
                <a:glow rad="228600">
                  <a:schemeClr val="accent2">
                    <a:satMod val="175000"/>
                    <a:alpha val="40000"/>
                  </a:schemeClr>
                </a:glow>
              </a:effectLst>
            </p:spPr>
          </p:pic>
          <p:pic>
            <p:nvPicPr>
              <p:cNvPr id="20" name="Picture 5">
                <a:extLst>
                  <a:ext uri="{FF2B5EF4-FFF2-40B4-BE49-F238E27FC236}">
                    <a16:creationId xmlns:a16="http://schemas.microsoft.com/office/drawing/2014/main" id="{F16DA02C-1472-421D-8F4B-FDEF16AC8246}"/>
                  </a:ext>
                </a:extLst>
              </p:cNvPr>
              <p:cNvPicPr>
                <a:picLocks noChangeAspect="1" noChangeArrowheads="1"/>
              </p:cNvPicPr>
              <p:nvPr/>
            </p:nvPicPr>
            <p:blipFill>
              <a:blip r:embed="rId6" cstate="print"/>
              <a:srcRect/>
              <a:stretch>
                <a:fillRect/>
              </a:stretch>
            </p:blipFill>
            <p:spPr bwMode="auto">
              <a:xfrm>
                <a:off x="4815495" y="3630236"/>
                <a:ext cx="152400" cy="356615"/>
              </a:xfrm>
              <a:prstGeom prst="rect">
                <a:avLst/>
              </a:prstGeom>
              <a:noFill/>
              <a:ln w="9525">
                <a:noFill/>
                <a:miter lim="800000"/>
                <a:headEnd/>
                <a:tailEnd/>
              </a:ln>
              <a:effectLst>
                <a:glow rad="228600">
                  <a:schemeClr val="accent2">
                    <a:satMod val="175000"/>
                    <a:alpha val="40000"/>
                  </a:schemeClr>
                </a:glow>
              </a:effectLst>
            </p:spPr>
          </p:pic>
        </p:grpSp>
      </p:grpSp>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dirty="0"/>
              <a:t>©ChristianEternalism.org</a:t>
            </a:r>
          </a:p>
        </p:txBody>
      </p:sp>
    </p:spTree>
    <p:extLst>
      <p:ext uri="{BB962C8B-B14F-4D97-AF65-F5344CB8AC3E}">
        <p14:creationId xmlns:p14="http://schemas.microsoft.com/office/powerpoint/2010/main" val="3884141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89DFA96-AC97-46CC-AAFF-319C150853EF}"/>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16</a:t>
            </a:fld>
            <a:endParaRPr lang="en-US" dirty="0"/>
          </a:p>
        </p:txBody>
      </p:sp>
      <p:pic>
        <p:nvPicPr>
          <p:cNvPr id="29" name="Picture 2">
            <a:extLst>
              <a:ext uri="{FF2B5EF4-FFF2-40B4-BE49-F238E27FC236}">
                <a16:creationId xmlns:a16="http://schemas.microsoft.com/office/drawing/2014/main" id="{D0C1121A-0A32-4644-B99E-CF68CFFCB9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1800" y="152400"/>
            <a:ext cx="8204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Box 29">
            <a:extLst>
              <a:ext uri="{FF2B5EF4-FFF2-40B4-BE49-F238E27FC236}">
                <a16:creationId xmlns:a16="http://schemas.microsoft.com/office/drawing/2014/main" id="{C411ABFE-B40F-484B-B5D0-3D7943AA385C}"/>
              </a:ext>
            </a:extLst>
          </p:cNvPr>
          <p:cNvSpPr txBox="1"/>
          <p:nvPr/>
        </p:nvSpPr>
        <p:spPr>
          <a:xfrm>
            <a:off x="415597" y="136239"/>
            <a:ext cx="3165803" cy="338554"/>
          </a:xfrm>
          <a:prstGeom prst="rect">
            <a:avLst/>
          </a:prstGeom>
          <a:noFill/>
        </p:spPr>
        <p:txBody>
          <a:bodyPr wrap="none">
            <a:spAutoFit/>
          </a:bodyPr>
          <a:lstStyle/>
          <a:p>
            <a:pPr algn="r">
              <a:defRPr/>
            </a:pPr>
            <a:r>
              <a:rPr lang="en-US" sz="1600" b="1" i="1" dirty="0">
                <a:latin typeface="+mn-lt"/>
                <a:cs typeface="Arial" charset="0"/>
              </a:rPr>
              <a:t>Light of Christ Present for Everyone</a:t>
            </a:r>
          </a:p>
        </p:txBody>
      </p:sp>
      <p:sp>
        <p:nvSpPr>
          <p:cNvPr id="31" name="TextBox 30">
            <a:extLst>
              <a:ext uri="{FF2B5EF4-FFF2-40B4-BE49-F238E27FC236}">
                <a16:creationId xmlns:a16="http://schemas.microsoft.com/office/drawing/2014/main" id="{BA110DC2-22C3-4EA7-A4CA-2DC78CB89B96}"/>
              </a:ext>
            </a:extLst>
          </p:cNvPr>
          <p:cNvSpPr txBox="1"/>
          <p:nvPr/>
        </p:nvSpPr>
        <p:spPr>
          <a:xfrm>
            <a:off x="228600" y="71437"/>
            <a:ext cx="339725" cy="461963"/>
          </a:xfrm>
          <a:prstGeom prst="rect">
            <a:avLst/>
          </a:prstGeom>
          <a:noFill/>
        </p:spPr>
        <p:txBody>
          <a:bodyPr wrap="none">
            <a:spAutoFit/>
          </a:bodyPr>
          <a:lstStyle/>
          <a:p>
            <a:pPr>
              <a:defRPr/>
            </a:pPr>
            <a:r>
              <a:rPr lang="en-US" sz="2400" b="1" dirty="0">
                <a:latin typeface="+mn-lt"/>
                <a:cs typeface="Arial" charset="0"/>
              </a:rPr>
              <a:t>1</a:t>
            </a:r>
          </a:p>
        </p:txBody>
      </p:sp>
      <p:grpSp>
        <p:nvGrpSpPr>
          <p:cNvPr id="32" name="Group 99">
            <a:extLst>
              <a:ext uri="{FF2B5EF4-FFF2-40B4-BE49-F238E27FC236}">
                <a16:creationId xmlns:a16="http://schemas.microsoft.com/office/drawing/2014/main" id="{C823123A-9152-4904-9623-9E63F61FAB38}"/>
              </a:ext>
            </a:extLst>
          </p:cNvPr>
          <p:cNvGrpSpPr>
            <a:grpSpLocks/>
          </p:cNvGrpSpPr>
          <p:nvPr/>
        </p:nvGrpSpPr>
        <p:grpSpPr bwMode="auto">
          <a:xfrm>
            <a:off x="152400" y="2128838"/>
            <a:ext cx="11546829" cy="2671762"/>
            <a:chOff x="-990504" y="1976727"/>
            <a:chExt cx="11545980" cy="2671473"/>
          </a:xfrm>
        </p:grpSpPr>
        <p:grpSp>
          <p:nvGrpSpPr>
            <p:cNvPr id="33" name="Group 22">
              <a:extLst>
                <a:ext uri="{FF2B5EF4-FFF2-40B4-BE49-F238E27FC236}">
                  <a16:creationId xmlns:a16="http://schemas.microsoft.com/office/drawing/2014/main" id="{B51CD62E-40EE-49DA-B134-F6C4B238795C}"/>
                </a:ext>
              </a:extLst>
            </p:cNvPr>
            <p:cNvGrpSpPr>
              <a:grpSpLocks/>
            </p:cNvGrpSpPr>
            <p:nvPr/>
          </p:nvGrpSpPr>
          <p:grpSpPr bwMode="auto">
            <a:xfrm>
              <a:off x="-990504" y="1976727"/>
              <a:ext cx="11545980" cy="2671473"/>
              <a:chOff x="-990504" y="1976727"/>
              <a:chExt cx="11545980" cy="2671473"/>
            </a:xfrm>
          </p:grpSpPr>
          <p:grpSp>
            <p:nvGrpSpPr>
              <p:cNvPr id="45" name="Group 18">
                <a:extLst>
                  <a:ext uri="{FF2B5EF4-FFF2-40B4-BE49-F238E27FC236}">
                    <a16:creationId xmlns:a16="http://schemas.microsoft.com/office/drawing/2014/main" id="{807BADD6-309F-42E9-A319-F56EE55A98D8}"/>
                  </a:ext>
                </a:extLst>
              </p:cNvPr>
              <p:cNvGrpSpPr>
                <a:grpSpLocks/>
              </p:cNvGrpSpPr>
              <p:nvPr/>
            </p:nvGrpSpPr>
            <p:grpSpPr bwMode="auto">
              <a:xfrm>
                <a:off x="380999" y="2132281"/>
                <a:ext cx="10174477" cy="2515919"/>
                <a:chOff x="380999" y="2132281"/>
                <a:chExt cx="10174477" cy="2515919"/>
              </a:xfrm>
            </p:grpSpPr>
            <p:pic>
              <p:nvPicPr>
                <p:cNvPr id="47" name="Picture 3">
                  <a:extLst>
                    <a:ext uri="{FF2B5EF4-FFF2-40B4-BE49-F238E27FC236}">
                      <a16:creationId xmlns:a16="http://schemas.microsoft.com/office/drawing/2014/main" id="{5D628B32-49AD-4A08-98E9-71A4F1415D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999" y="2286000"/>
                  <a:ext cx="8472801"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Box 47">
                  <a:extLst>
                    <a:ext uri="{FF2B5EF4-FFF2-40B4-BE49-F238E27FC236}">
                      <a16:creationId xmlns:a16="http://schemas.microsoft.com/office/drawing/2014/main" id="{D7DB6CEE-3686-4192-88E9-C39948ABFFCE}"/>
                    </a:ext>
                  </a:extLst>
                </p:cNvPr>
                <p:cNvSpPr txBox="1"/>
                <p:nvPr/>
              </p:nvSpPr>
              <p:spPr>
                <a:xfrm>
                  <a:off x="5136498" y="2132281"/>
                  <a:ext cx="5418978" cy="584712"/>
                </a:xfrm>
                <a:prstGeom prst="rect">
                  <a:avLst/>
                </a:prstGeom>
                <a:noFill/>
              </p:spPr>
              <p:txBody>
                <a:bodyPr wrap="square">
                  <a:spAutoFit/>
                </a:bodyPr>
                <a:lstStyle/>
                <a:p>
                  <a:pPr>
                    <a:defRPr/>
                  </a:pPr>
                  <a:r>
                    <a:rPr lang="en-US" sz="1600" b="1" i="1" dirty="0">
                      <a:latin typeface="+mn-lt"/>
                      <a:cs typeface="Arial" charset="0"/>
                    </a:rPr>
                    <a:t>Holy Spirit encircles Nephi &amp; Lehi, darkness on the mob as the </a:t>
                  </a:r>
                </a:p>
                <a:p>
                  <a:pPr>
                    <a:defRPr/>
                  </a:pPr>
                  <a:r>
                    <a:rPr lang="en-US" sz="1600" b="1" i="1" dirty="0">
                      <a:latin typeface="+mn-lt"/>
                      <a:cs typeface="Arial" charset="0"/>
                    </a:rPr>
                    <a:t>Light of Christ is withdrawn</a:t>
                  </a:r>
                </a:p>
              </p:txBody>
            </p:sp>
          </p:grpSp>
          <p:sp>
            <p:nvSpPr>
              <p:cNvPr id="46" name="TextBox 45">
                <a:extLst>
                  <a:ext uri="{FF2B5EF4-FFF2-40B4-BE49-F238E27FC236}">
                    <a16:creationId xmlns:a16="http://schemas.microsoft.com/office/drawing/2014/main" id="{22339A0A-DD01-466D-9FD2-1C2D3AE8E1C5}"/>
                  </a:ext>
                </a:extLst>
              </p:cNvPr>
              <p:cNvSpPr txBox="1"/>
              <p:nvPr/>
            </p:nvSpPr>
            <p:spPr>
              <a:xfrm>
                <a:off x="-990504" y="1976727"/>
                <a:ext cx="339700" cy="461912"/>
              </a:xfrm>
              <a:prstGeom prst="rect">
                <a:avLst/>
              </a:prstGeom>
              <a:noFill/>
            </p:spPr>
            <p:txBody>
              <a:bodyPr wrap="none">
                <a:spAutoFit/>
              </a:bodyPr>
              <a:lstStyle/>
              <a:p>
                <a:pPr>
                  <a:defRPr/>
                </a:pPr>
                <a:r>
                  <a:rPr lang="en-US" sz="2400" b="1" dirty="0">
                    <a:latin typeface="+mn-lt"/>
                    <a:cs typeface="Arial" charset="0"/>
                  </a:rPr>
                  <a:t>2</a:t>
                </a:r>
              </a:p>
            </p:txBody>
          </p:sp>
        </p:grpSp>
        <p:grpSp>
          <p:nvGrpSpPr>
            <p:cNvPr id="34" name="Group 55">
              <a:extLst>
                <a:ext uri="{FF2B5EF4-FFF2-40B4-BE49-F238E27FC236}">
                  <a16:creationId xmlns:a16="http://schemas.microsoft.com/office/drawing/2014/main" id="{70B2F926-951C-48EC-928A-77C8494F8F25}"/>
                </a:ext>
              </a:extLst>
            </p:cNvPr>
            <p:cNvGrpSpPr>
              <a:grpSpLocks/>
            </p:cNvGrpSpPr>
            <p:nvPr/>
          </p:nvGrpSpPr>
          <p:grpSpPr bwMode="auto">
            <a:xfrm>
              <a:off x="4648200" y="2236531"/>
              <a:ext cx="322614" cy="430469"/>
              <a:chOff x="4776848" y="3584379"/>
              <a:chExt cx="322614" cy="430469"/>
            </a:xfrm>
          </p:grpSpPr>
          <p:grpSp>
            <p:nvGrpSpPr>
              <p:cNvPr id="35" name="Group 13">
                <a:extLst>
                  <a:ext uri="{FF2B5EF4-FFF2-40B4-BE49-F238E27FC236}">
                    <a16:creationId xmlns:a16="http://schemas.microsoft.com/office/drawing/2014/main" id="{293E88E8-7B06-4E0D-8E1A-8C1A2250EDF5}"/>
                  </a:ext>
                </a:extLst>
              </p:cNvPr>
              <p:cNvGrpSpPr>
                <a:grpSpLocks/>
              </p:cNvGrpSpPr>
              <p:nvPr/>
            </p:nvGrpSpPr>
            <p:grpSpPr bwMode="auto">
              <a:xfrm>
                <a:off x="4777842" y="3584379"/>
                <a:ext cx="321620" cy="430469"/>
                <a:chOff x="4777842" y="3584379"/>
                <a:chExt cx="321620" cy="430469"/>
              </a:xfrm>
            </p:grpSpPr>
            <p:grpSp>
              <p:nvGrpSpPr>
                <p:cNvPr id="39" name="Group 9">
                  <a:extLst>
                    <a:ext uri="{FF2B5EF4-FFF2-40B4-BE49-F238E27FC236}">
                      <a16:creationId xmlns:a16="http://schemas.microsoft.com/office/drawing/2014/main" id="{56587EA9-6116-493C-9AC5-01EE9CF9C20C}"/>
                    </a:ext>
                  </a:extLst>
                </p:cNvPr>
                <p:cNvGrpSpPr>
                  <a:grpSpLocks/>
                </p:cNvGrpSpPr>
                <p:nvPr/>
              </p:nvGrpSpPr>
              <p:grpSpPr bwMode="auto">
                <a:xfrm>
                  <a:off x="4782726" y="3584379"/>
                  <a:ext cx="313737" cy="426857"/>
                  <a:chOff x="4782726" y="3026594"/>
                  <a:chExt cx="313737" cy="426857"/>
                </a:xfrm>
              </p:grpSpPr>
              <p:pic>
                <p:nvPicPr>
                  <p:cNvPr id="43" name="Picture 4">
                    <a:extLst>
                      <a:ext uri="{FF2B5EF4-FFF2-40B4-BE49-F238E27FC236}">
                        <a16:creationId xmlns:a16="http://schemas.microsoft.com/office/drawing/2014/main" id="{2D6EAA88-8D37-4BF5-B497-FF96F854B2C4}"/>
                      </a:ext>
                    </a:extLst>
                  </p:cNvPr>
                  <p:cNvPicPr>
                    <a:picLocks noChangeAspect="1" noChangeArrowheads="1"/>
                  </p:cNvPicPr>
                  <p:nvPr/>
                </p:nvPicPr>
                <p:blipFill>
                  <a:blip r:embed="rId5" cstate="print"/>
                  <a:srcRect/>
                  <a:stretch>
                    <a:fillRect/>
                  </a:stretch>
                </p:blipFill>
                <p:spPr bwMode="auto">
                  <a:xfrm>
                    <a:off x="4944063" y="3026594"/>
                    <a:ext cx="152400" cy="422131"/>
                  </a:xfrm>
                  <a:prstGeom prst="rect">
                    <a:avLst/>
                  </a:prstGeom>
                  <a:noFill/>
                  <a:ln w="9525">
                    <a:noFill/>
                    <a:miter lim="800000"/>
                    <a:headEnd/>
                    <a:tailEnd/>
                  </a:ln>
                  <a:effectLst>
                    <a:glow rad="228600">
                      <a:schemeClr val="accent2">
                        <a:satMod val="175000"/>
                        <a:alpha val="40000"/>
                      </a:schemeClr>
                    </a:glow>
                  </a:effectLst>
                </p:spPr>
              </p:pic>
              <p:pic>
                <p:nvPicPr>
                  <p:cNvPr id="44" name="Picture 5">
                    <a:extLst>
                      <a:ext uri="{FF2B5EF4-FFF2-40B4-BE49-F238E27FC236}">
                        <a16:creationId xmlns:a16="http://schemas.microsoft.com/office/drawing/2014/main" id="{305D118E-581B-4B7C-9411-4A2604F50B5B}"/>
                      </a:ext>
                    </a:extLst>
                  </p:cNvPr>
                  <p:cNvPicPr>
                    <a:picLocks noChangeAspect="1" noChangeArrowheads="1"/>
                  </p:cNvPicPr>
                  <p:nvPr/>
                </p:nvPicPr>
                <p:blipFill>
                  <a:blip r:embed="rId6" cstate="print"/>
                  <a:srcRect/>
                  <a:stretch>
                    <a:fillRect/>
                  </a:stretch>
                </p:blipFill>
                <p:spPr bwMode="auto">
                  <a:xfrm>
                    <a:off x="4782726" y="3096836"/>
                    <a:ext cx="152400" cy="356615"/>
                  </a:xfrm>
                  <a:prstGeom prst="rect">
                    <a:avLst/>
                  </a:prstGeom>
                  <a:noFill/>
                  <a:ln w="9525">
                    <a:noFill/>
                    <a:miter lim="800000"/>
                    <a:headEnd/>
                    <a:tailEnd/>
                  </a:ln>
                  <a:effectLst>
                    <a:glow rad="228600">
                      <a:schemeClr val="accent2">
                        <a:satMod val="175000"/>
                        <a:alpha val="40000"/>
                      </a:schemeClr>
                    </a:glow>
                  </a:effectLst>
                </p:spPr>
              </p:pic>
            </p:grpSp>
            <p:grpSp>
              <p:nvGrpSpPr>
                <p:cNvPr id="40" name="Group 5">
                  <a:extLst>
                    <a:ext uri="{FF2B5EF4-FFF2-40B4-BE49-F238E27FC236}">
                      <a16:creationId xmlns:a16="http://schemas.microsoft.com/office/drawing/2014/main" id="{F8CC359F-3F96-4166-9C15-545AF0FC3717}"/>
                    </a:ext>
                  </a:extLst>
                </p:cNvPr>
                <p:cNvGrpSpPr>
                  <a:grpSpLocks/>
                </p:cNvGrpSpPr>
                <p:nvPr/>
              </p:nvGrpSpPr>
              <p:grpSpPr bwMode="auto">
                <a:xfrm>
                  <a:off x="4777842" y="3587971"/>
                  <a:ext cx="321620" cy="426877"/>
                  <a:chOff x="4625442" y="3573818"/>
                  <a:chExt cx="321620" cy="426877"/>
                </a:xfrm>
              </p:grpSpPr>
              <p:pic>
                <p:nvPicPr>
                  <p:cNvPr id="41" name="Picture 4">
                    <a:extLst>
                      <a:ext uri="{FF2B5EF4-FFF2-40B4-BE49-F238E27FC236}">
                        <a16:creationId xmlns:a16="http://schemas.microsoft.com/office/drawing/2014/main" id="{635FE9EE-078C-4BC7-8F72-77D78CC540EC}"/>
                      </a:ext>
                    </a:extLst>
                  </p:cNvPr>
                  <p:cNvPicPr>
                    <a:picLocks noChangeAspect="1" noChangeArrowheads="1"/>
                  </p:cNvPicPr>
                  <p:nvPr/>
                </p:nvPicPr>
                <p:blipFill>
                  <a:blip r:embed="rId5" cstate="print"/>
                  <a:srcRect/>
                  <a:stretch>
                    <a:fillRect/>
                  </a:stretch>
                </p:blipFill>
                <p:spPr bwMode="auto">
                  <a:xfrm>
                    <a:off x="4794662" y="3573818"/>
                    <a:ext cx="152400" cy="422131"/>
                  </a:xfrm>
                  <a:prstGeom prst="rect">
                    <a:avLst/>
                  </a:prstGeom>
                  <a:noFill/>
                  <a:ln w="9525">
                    <a:noFill/>
                    <a:miter lim="800000"/>
                    <a:headEnd/>
                    <a:tailEnd/>
                  </a:ln>
                  <a:effectLst>
                    <a:glow rad="228600">
                      <a:schemeClr val="accent2">
                        <a:satMod val="175000"/>
                        <a:alpha val="40000"/>
                      </a:schemeClr>
                    </a:glow>
                  </a:effectLst>
                </p:spPr>
              </p:pic>
              <p:pic>
                <p:nvPicPr>
                  <p:cNvPr id="42" name="Picture 5">
                    <a:extLst>
                      <a:ext uri="{FF2B5EF4-FFF2-40B4-BE49-F238E27FC236}">
                        <a16:creationId xmlns:a16="http://schemas.microsoft.com/office/drawing/2014/main" id="{A22B01D3-4C4D-4BA6-97C5-C0FE01DA0C88}"/>
                      </a:ext>
                    </a:extLst>
                  </p:cNvPr>
                  <p:cNvPicPr>
                    <a:picLocks noChangeAspect="1" noChangeArrowheads="1"/>
                  </p:cNvPicPr>
                  <p:nvPr/>
                </p:nvPicPr>
                <p:blipFill>
                  <a:blip r:embed="rId6" cstate="print"/>
                  <a:srcRect/>
                  <a:stretch>
                    <a:fillRect/>
                  </a:stretch>
                </p:blipFill>
                <p:spPr bwMode="auto">
                  <a:xfrm>
                    <a:off x="4625442" y="3644080"/>
                    <a:ext cx="152400" cy="356615"/>
                  </a:xfrm>
                  <a:prstGeom prst="rect">
                    <a:avLst/>
                  </a:prstGeom>
                  <a:noFill/>
                  <a:ln w="9525">
                    <a:noFill/>
                    <a:miter lim="800000"/>
                    <a:headEnd/>
                    <a:tailEnd/>
                  </a:ln>
                  <a:effectLst>
                    <a:glow rad="228600">
                      <a:schemeClr val="accent2">
                        <a:satMod val="175000"/>
                        <a:alpha val="40000"/>
                      </a:schemeClr>
                    </a:glow>
                  </a:effectLst>
                </p:spPr>
              </p:pic>
            </p:grpSp>
          </p:grpSp>
          <p:grpSp>
            <p:nvGrpSpPr>
              <p:cNvPr id="36" name="Group 6">
                <a:extLst>
                  <a:ext uri="{FF2B5EF4-FFF2-40B4-BE49-F238E27FC236}">
                    <a16:creationId xmlns:a16="http://schemas.microsoft.com/office/drawing/2014/main" id="{CBC8CF27-6576-46BC-9AF3-32D9F55C788A}"/>
                  </a:ext>
                </a:extLst>
              </p:cNvPr>
              <p:cNvGrpSpPr>
                <a:grpSpLocks/>
              </p:cNvGrpSpPr>
              <p:nvPr/>
            </p:nvGrpSpPr>
            <p:grpSpPr bwMode="auto">
              <a:xfrm>
                <a:off x="4776848" y="3587010"/>
                <a:ext cx="321978" cy="424226"/>
                <a:chOff x="4815495" y="3562625"/>
                <a:chExt cx="321978" cy="424226"/>
              </a:xfrm>
            </p:grpSpPr>
            <p:pic>
              <p:nvPicPr>
                <p:cNvPr id="37" name="Picture 4">
                  <a:extLst>
                    <a:ext uri="{FF2B5EF4-FFF2-40B4-BE49-F238E27FC236}">
                      <a16:creationId xmlns:a16="http://schemas.microsoft.com/office/drawing/2014/main" id="{7F16ABF8-34D0-4C7E-A9BE-6E828982640F}"/>
                    </a:ext>
                  </a:extLst>
                </p:cNvPr>
                <p:cNvPicPr>
                  <a:picLocks noChangeAspect="1" noChangeArrowheads="1"/>
                </p:cNvPicPr>
                <p:nvPr/>
              </p:nvPicPr>
              <p:blipFill>
                <a:blip r:embed="rId5" cstate="print"/>
                <a:srcRect/>
                <a:stretch>
                  <a:fillRect/>
                </a:stretch>
              </p:blipFill>
              <p:spPr bwMode="auto">
                <a:xfrm>
                  <a:off x="4985073" y="3562625"/>
                  <a:ext cx="152400" cy="422131"/>
                </a:xfrm>
                <a:prstGeom prst="rect">
                  <a:avLst/>
                </a:prstGeom>
                <a:noFill/>
                <a:ln w="9525">
                  <a:noFill/>
                  <a:miter lim="800000"/>
                  <a:headEnd/>
                  <a:tailEnd/>
                </a:ln>
                <a:effectLst>
                  <a:glow rad="228600">
                    <a:schemeClr val="accent2">
                      <a:satMod val="175000"/>
                      <a:alpha val="40000"/>
                    </a:schemeClr>
                  </a:glow>
                </a:effectLst>
              </p:spPr>
            </p:pic>
            <p:pic>
              <p:nvPicPr>
                <p:cNvPr id="38" name="Picture 5">
                  <a:extLst>
                    <a:ext uri="{FF2B5EF4-FFF2-40B4-BE49-F238E27FC236}">
                      <a16:creationId xmlns:a16="http://schemas.microsoft.com/office/drawing/2014/main" id="{05A15C61-D902-4C45-8034-A2AFAD19C8F3}"/>
                    </a:ext>
                  </a:extLst>
                </p:cNvPr>
                <p:cNvPicPr>
                  <a:picLocks noChangeAspect="1" noChangeArrowheads="1"/>
                </p:cNvPicPr>
                <p:nvPr/>
              </p:nvPicPr>
              <p:blipFill>
                <a:blip r:embed="rId6" cstate="print"/>
                <a:srcRect/>
                <a:stretch>
                  <a:fillRect/>
                </a:stretch>
              </p:blipFill>
              <p:spPr bwMode="auto">
                <a:xfrm>
                  <a:off x="4815495" y="3630236"/>
                  <a:ext cx="152400" cy="356615"/>
                </a:xfrm>
                <a:prstGeom prst="rect">
                  <a:avLst/>
                </a:prstGeom>
                <a:noFill/>
                <a:ln w="9525">
                  <a:noFill/>
                  <a:miter lim="800000"/>
                  <a:headEnd/>
                  <a:tailEnd/>
                </a:ln>
                <a:effectLst>
                  <a:glow rad="228600">
                    <a:schemeClr val="accent2">
                      <a:satMod val="175000"/>
                      <a:alpha val="40000"/>
                    </a:schemeClr>
                  </a:glow>
                </a:effectLst>
              </p:spPr>
            </p:pic>
          </p:grpSp>
        </p:grpSp>
      </p:grpSp>
      <p:grpSp>
        <p:nvGrpSpPr>
          <p:cNvPr id="49" name="Group 9">
            <a:extLst>
              <a:ext uri="{FF2B5EF4-FFF2-40B4-BE49-F238E27FC236}">
                <a16:creationId xmlns:a16="http://schemas.microsoft.com/office/drawing/2014/main" id="{0382D6FA-7A52-4F79-AD94-6D1114EE5DF7}"/>
              </a:ext>
            </a:extLst>
          </p:cNvPr>
          <p:cNvGrpSpPr>
            <a:grpSpLocks/>
          </p:cNvGrpSpPr>
          <p:nvPr/>
        </p:nvGrpSpPr>
        <p:grpSpPr bwMode="auto">
          <a:xfrm>
            <a:off x="5822950" y="228600"/>
            <a:ext cx="312738" cy="427038"/>
            <a:chOff x="4782726" y="3026594"/>
            <a:chExt cx="313737" cy="426857"/>
          </a:xfrm>
        </p:grpSpPr>
        <p:pic>
          <p:nvPicPr>
            <p:cNvPr id="50" name="Picture 4">
              <a:extLst>
                <a:ext uri="{FF2B5EF4-FFF2-40B4-BE49-F238E27FC236}">
                  <a16:creationId xmlns:a16="http://schemas.microsoft.com/office/drawing/2014/main" id="{2BEA7F5E-8D5F-4B16-99D1-92E7F562E26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44063" y="3026594"/>
              <a:ext cx="152400" cy="422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5">
              <a:extLst>
                <a:ext uri="{FF2B5EF4-FFF2-40B4-BE49-F238E27FC236}">
                  <a16:creationId xmlns:a16="http://schemas.microsoft.com/office/drawing/2014/main" id="{C456CA7F-4E38-4A39-900C-25A33B939AE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82726" y="3096836"/>
              <a:ext cx="152400" cy="356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2" name="Group 100">
            <a:extLst>
              <a:ext uri="{FF2B5EF4-FFF2-40B4-BE49-F238E27FC236}">
                <a16:creationId xmlns:a16="http://schemas.microsoft.com/office/drawing/2014/main" id="{728C7CDB-A887-424F-A097-85AB4155FCA7}"/>
              </a:ext>
            </a:extLst>
          </p:cNvPr>
          <p:cNvGrpSpPr>
            <a:grpSpLocks/>
          </p:cNvGrpSpPr>
          <p:nvPr/>
        </p:nvGrpSpPr>
        <p:grpSpPr bwMode="auto">
          <a:xfrm>
            <a:off x="152400" y="4495800"/>
            <a:ext cx="10972800" cy="2590800"/>
            <a:chOff x="-989809" y="4267200"/>
            <a:chExt cx="10971592" cy="2590800"/>
          </a:xfrm>
        </p:grpSpPr>
        <p:grpSp>
          <p:nvGrpSpPr>
            <p:cNvPr id="53" name="Group 24">
              <a:extLst>
                <a:ext uri="{FF2B5EF4-FFF2-40B4-BE49-F238E27FC236}">
                  <a16:creationId xmlns:a16="http://schemas.microsoft.com/office/drawing/2014/main" id="{09E1B5B9-37C2-43EE-A415-327CECFD94D1}"/>
                </a:ext>
              </a:extLst>
            </p:cNvPr>
            <p:cNvGrpSpPr>
              <a:grpSpLocks/>
            </p:cNvGrpSpPr>
            <p:nvPr/>
          </p:nvGrpSpPr>
          <p:grpSpPr bwMode="auto">
            <a:xfrm>
              <a:off x="-989809" y="4267200"/>
              <a:ext cx="10971592" cy="2590800"/>
              <a:chOff x="-989809" y="4267200"/>
              <a:chExt cx="10971592" cy="2590800"/>
            </a:xfrm>
          </p:grpSpPr>
          <p:grpSp>
            <p:nvGrpSpPr>
              <p:cNvPr id="65" name="Group 19">
                <a:extLst>
                  <a:ext uri="{FF2B5EF4-FFF2-40B4-BE49-F238E27FC236}">
                    <a16:creationId xmlns:a16="http://schemas.microsoft.com/office/drawing/2014/main" id="{E7B677D5-EE3C-4A3F-AB46-807AF4F85CF9}"/>
                  </a:ext>
                </a:extLst>
              </p:cNvPr>
              <p:cNvGrpSpPr>
                <a:grpSpLocks/>
              </p:cNvGrpSpPr>
              <p:nvPr/>
            </p:nvGrpSpPr>
            <p:grpSpPr bwMode="auto">
              <a:xfrm>
                <a:off x="457200" y="4495800"/>
                <a:ext cx="9524583" cy="2362200"/>
                <a:chOff x="457200" y="4495800"/>
                <a:chExt cx="9524583" cy="2362200"/>
              </a:xfrm>
            </p:grpSpPr>
            <p:pic>
              <p:nvPicPr>
                <p:cNvPr id="67" name="Picture 2">
                  <a:extLst>
                    <a:ext uri="{FF2B5EF4-FFF2-40B4-BE49-F238E27FC236}">
                      <a16:creationId xmlns:a16="http://schemas.microsoft.com/office/drawing/2014/main" id="{D56B2F06-7E95-40F4-915A-2413AEB80CF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4572000"/>
                  <a:ext cx="8291822"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 name="TextBox 67">
                  <a:extLst>
                    <a:ext uri="{FF2B5EF4-FFF2-40B4-BE49-F238E27FC236}">
                      <a16:creationId xmlns:a16="http://schemas.microsoft.com/office/drawing/2014/main" id="{D6F3A7C5-1844-4E9D-8F45-93F7F0514C02}"/>
                    </a:ext>
                  </a:extLst>
                </p:cNvPr>
                <p:cNvSpPr txBox="1"/>
                <p:nvPr/>
              </p:nvSpPr>
              <p:spPr>
                <a:xfrm>
                  <a:off x="5181712" y="4495800"/>
                  <a:ext cx="4800071" cy="338554"/>
                </a:xfrm>
                <a:prstGeom prst="rect">
                  <a:avLst/>
                </a:prstGeom>
                <a:noFill/>
              </p:spPr>
              <p:txBody>
                <a:bodyPr wrap="square">
                  <a:spAutoFit/>
                </a:bodyPr>
                <a:lstStyle/>
                <a:p>
                  <a:pPr>
                    <a:defRPr/>
                  </a:pPr>
                  <a:r>
                    <a:rPr lang="en-US" sz="1600" b="1" i="1" dirty="0">
                      <a:latin typeface="+mn-lt"/>
                      <a:cs typeface="Arial" charset="0"/>
                    </a:rPr>
                    <a:t>Darkness dispersed as the Holy Spirit encircles all</a:t>
                  </a:r>
                </a:p>
              </p:txBody>
            </p:sp>
          </p:grpSp>
          <p:sp>
            <p:nvSpPr>
              <p:cNvPr id="66" name="TextBox 65">
                <a:extLst>
                  <a:ext uri="{FF2B5EF4-FFF2-40B4-BE49-F238E27FC236}">
                    <a16:creationId xmlns:a16="http://schemas.microsoft.com/office/drawing/2014/main" id="{7079C87B-C28F-4B28-813F-C53E13CDFEF9}"/>
                  </a:ext>
                </a:extLst>
              </p:cNvPr>
              <p:cNvSpPr txBox="1"/>
              <p:nvPr/>
            </p:nvSpPr>
            <p:spPr>
              <a:xfrm>
                <a:off x="-989809" y="4267200"/>
                <a:ext cx="339688" cy="461963"/>
              </a:xfrm>
              <a:prstGeom prst="rect">
                <a:avLst/>
              </a:prstGeom>
              <a:noFill/>
            </p:spPr>
            <p:txBody>
              <a:bodyPr wrap="none">
                <a:spAutoFit/>
              </a:bodyPr>
              <a:lstStyle/>
              <a:p>
                <a:pPr>
                  <a:defRPr/>
                </a:pPr>
                <a:r>
                  <a:rPr lang="en-US" sz="2400" b="1" dirty="0">
                    <a:latin typeface="+mn-lt"/>
                    <a:cs typeface="Arial" charset="0"/>
                  </a:rPr>
                  <a:t>3</a:t>
                </a:r>
              </a:p>
            </p:txBody>
          </p:sp>
        </p:grpSp>
        <p:grpSp>
          <p:nvGrpSpPr>
            <p:cNvPr id="54" name="Group 66">
              <a:extLst>
                <a:ext uri="{FF2B5EF4-FFF2-40B4-BE49-F238E27FC236}">
                  <a16:creationId xmlns:a16="http://schemas.microsoft.com/office/drawing/2014/main" id="{255AAA06-08D2-469D-AE0E-F811893A1DE4}"/>
                </a:ext>
              </a:extLst>
            </p:cNvPr>
            <p:cNvGrpSpPr>
              <a:grpSpLocks/>
            </p:cNvGrpSpPr>
            <p:nvPr/>
          </p:nvGrpSpPr>
          <p:grpSpPr bwMode="auto">
            <a:xfrm>
              <a:off x="4648200" y="4522531"/>
              <a:ext cx="322614" cy="430469"/>
              <a:chOff x="4776848" y="3584379"/>
              <a:chExt cx="322614" cy="430469"/>
            </a:xfrm>
          </p:grpSpPr>
          <p:grpSp>
            <p:nvGrpSpPr>
              <p:cNvPr id="55" name="Group 13">
                <a:extLst>
                  <a:ext uri="{FF2B5EF4-FFF2-40B4-BE49-F238E27FC236}">
                    <a16:creationId xmlns:a16="http://schemas.microsoft.com/office/drawing/2014/main" id="{F4FDF048-02B9-4980-A829-22EEAA185533}"/>
                  </a:ext>
                </a:extLst>
              </p:cNvPr>
              <p:cNvGrpSpPr>
                <a:grpSpLocks/>
              </p:cNvGrpSpPr>
              <p:nvPr/>
            </p:nvGrpSpPr>
            <p:grpSpPr bwMode="auto">
              <a:xfrm>
                <a:off x="4777842" y="3584379"/>
                <a:ext cx="321620" cy="430469"/>
                <a:chOff x="4777842" y="3584379"/>
                <a:chExt cx="321620" cy="430469"/>
              </a:xfrm>
            </p:grpSpPr>
            <p:grpSp>
              <p:nvGrpSpPr>
                <p:cNvPr id="59" name="Group 9">
                  <a:extLst>
                    <a:ext uri="{FF2B5EF4-FFF2-40B4-BE49-F238E27FC236}">
                      <a16:creationId xmlns:a16="http://schemas.microsoft.com/office/drawing/2014/main" id="{6E648990-1EAB-4C7A-8D2F-75FA04277415}"/>
                    </a:ext>
                  </a:extLst>
                </p:cNvPr>
                <p:cNvGrpSpPr>
                  <a:grpSpLocks/>
                </p:cNvGrpSpPr>
                <p:nvPr/>
              </p:nvGrpSpPr>
              <p:grpSpPr bwMode="auto">
                <a:xfrm>
                  <a:off x="4782726" y="3584379"/>
                  <a:ext cx="313737" cy="426857"/>
                  <a:chOff x="4782726" y="3026594"/>
                  <a:chExt cx="313737" cy="426857"/>
                </a:xfrm>
              </p:grpSpPr>
              <p:pic>
                <p:nvPicPr>
                  <p:cNvPr id="63" name="Picture 4">
                    <a:extLst>
                      <a:ext uri="{FF2B5EF4-FFF2-40B4-BE49-F238E27FC236}">
                        <a16:creationId xmlns:a16="http://schemas.microsoft.com/office/drawing/2014/main" id="{B9E71EC0-4A62-4105-B070-D3C8FF831D64}"/>
                      </a:ext>
                    </a:extLst>
                  </p:cNvPr>
                  <p:cNvPicPr>
                    <a:picLocks noChangeAspect="1" noChangeArrowheads="1"/>
                  </p:cNvPicPr>
                  <p:nvPr/>
                </p:nvPicPr>
                <p:blipFill>
                  <a:blip r:embed="rId5" cstate="print"/>
                  <a:srcRect/>
                  <a:stretch>
                    <a:fillRect/>
                  </a:stretch>
                </p:blipFill>
                <p:spPr bwMode="auto">
                  <a:xfrm>
                    <a:off x="4944063" y="3026594"/>
                    <a:ext cx="152400" cy="422131"/>
                  </a:xfrm>
                  <a:prstGeom prst="rect">
                    <a:avLst/>
                  </a:prstGeom>
                  <a:noFill/>
                  <a:ln w="9525">
                    <a:noFill/>
                    <a:miter lim="800000"/>
                    <a:headEnd/>
                    <a:tailEnd/>
                  </a:ln>
                  <a:effectLst>
                    <a:glow rad="228600">
                      <a:schemeClr val="accent2">
                        <a:satMod val="175000"/>
                        <a:alpha val="40000"/>
                      </a:schemeClr>
                    </a:glow>
                  </a:effectLst>
                </p:spPr>
              </p:pic>
              <p:pic>
                <p:nvPicPr>
                  <p:cNvPr id="64" name="Picture 5">
                    <a:extLst>
                      <a:ext uri="{FF2B5EF4-FFF2-40B4-BE49-F238E27FC236}">
                        <a16:creationId xmlns:a16="http://schemas.microsoft.com/office/drawing/2014/main" id="{A3CD7373-6A3E-4606-8B07-6A94D61C5B4B}"/>
                      </a:ext>
                    </a:extLst>
                  </p:cNvPr>
                  <p:cNvPicPr>
                    <a:picLocks noChangeAspect="1" noChangeArrowheads="1"/>
                  </p:cNvPicPr>
                  <p:nvPr/>
                </p:nvPicPr>
                <p:blipFill>
                  <a:blip r:embed="rId6" cstate="print"/>
                  <a:srcRect/>
                  <a:stretch>
                    <a:fillRect/>
                  </a:stretch>
                </p:blipFill>
                <p:spPr bwMode="auto">
                  <a:xfrm>
                    <a:off x="4782726" y="3096836"/>
                    <a:ext cx="152400" cy="356615"/>
                  </a:xfrm>
                  <a:prstGeom prst="rect">
                    <a:avLst/>
                  </a:prstGeom>
                  <a:noFill/>
                  <a:ln w="9525">
                    <a:noFill/>
                    <a:miter lim="800000"/>
                    <a:headEnd/>
                    <a:tailEnd/>
                  </a:ln>
                  <a:effectLst>
                    <a:glow rad="228600">
                      <a:schemeClr val="accent2">
                        <a:satMod val="175000"/>
                        <a:alpha val="40000"/>
                      </a:schemeClr>
                    </a:glow>
                  </a:effectLst>
                </p:spPr>
              </p:pic>
            </p:grpSp>
            <p:grpSp>
              <p:nvGrpSpPr>
                <p:cNvPr id="60" name="Group 5">
                  <a:extLst>
                    <a:ext uri="{FF2B5EF4-FFF2-40B4-BE49-F238E27FC236}">
                      <a16:creationId xmlns:a16="http://schemas.microsoft.com/office/drawing/2014/main" id="{7F06EA0F-85E0-4A27-B5B4-6C48C39475B9}"/>
                    </a:ext>
                  </a:extLst>
                </p:cNvPr>
                <p:cNvGrpSpPr>
                  <a:grpSpLocks/>
                </p:cNvGrpSpPr>
                <p:nvPr/>
              </p:nvGrpSpPr>
              <p:grpSpPr bwMode="auto">
                <a:xfrm>
                  <a:off x="4777842" y="3587971"/>
                  <a:ext cx="321620" cy="426877"/>
                  <a:chOff x="4625442" y="3573818"/>
                  <a:chExt cx="321620" cy="426877"/>
                </a:xfrm>
              </p:grpSpPr>
              <p:pic>
                <p:nvPicPr>
                  <p:cNvPr id="61" name="Picture 4">
                    <a:extLst>
                      <a:ext uri="{FF2B5EF4-FFF2-40B4-BE49-F238E27FC236}">
                        <a16:creationId xmlns:a16="http://schemas.microsoft.com/office/drawing/2014/main" id="{4CAC5B23-3DF8-4BB8-8868-F0FB80982B1E}"/>
                      </a:ext>
                    </a:extLst>
                  </p:cNvPr>
                  <p:cNvPicPr>
                    <a:picLocks noChangeAspect="1" noChangeArrowheads="1"/>
                  </p:cNvPicPr>
                  <p:nvPr/>
                </p:nvPicPr>
                <p:blipFill>
                  <a:blip r:embed="rId5" cstate="print"/>
                  <a:srcRect/>
                  <a:stretch>
                    <a:fillRect/>
                  </a:stretch>
                </p:blipFill>
                <p:spPr bwMode="auto">
                  <a:xfrm>
                    <a:off x="4794662" y="3573818"/>
                    <a:ext cx="152400" cy="422131"/>
                  </a:xfrm>
                  <a:prstGeom prst="rect">
                    <a:avLst/>
                  </a:prstGeom>
                  <a:noFill/>
                  <a:ln w="9525">
                    <a:noFill/>
                    <a:miter lim="800000"/>
                    <a:headEnd/>
                    <a:tailEnd/>
                  </a:ln>
                  <a:effectLst>
                    <a:glow rad="228600">
                      <a:schemeClr val="accent2">
                        <a:satMod val="175000"/>
                        <a:alpha val="40000"/>
                      </a:schemeClr>
                    </a:glow>
                  </a:effectLst>
                </p:spPr>
              </p:pic>
              <p:pic>
                <p:nvPicPr>
                  <p:cNvPr id="62" name="Picture 5">
                    <a:extLst>
                      <a:ext uri="{FF2B5EF4-FFF2-40B4-BE49-F238E27FC236}">
                        <a16:creationId xmlns:a16="http://schemas.microsoft.com/office/drawing/2014/main" id="{F38C3CB2-DD3B-43CC-A2FC-717DBF873146}"/>
                      </a:ext>
                    </a:extLst>
                  </p:cNvPr>
                  <p:cNvPicPr>
                    <a:picLocks noChangeAspect="1" noChangeArrowheads="1"/>
                  </p:cNvPicPr>
                  <p:nvPr/>
                </p:nvPicPr>
                <p:blipFill>
                  <a:blip r:embed="rId6" cstate="print"/>
                  <a:srcRect/>
                  <a:stretch>
                    <a:fillRect/>
                  </a:stretch>
                </p:blipFill>
                <p:spPr bwMode="auto">
                  <a:xfrm>
                    <a:off x="4625442" y="3644080"/>
                    <a:ext cx="152400" cy="356615"/>
                  </a:xfrm>
                  <a:prstGeom prst="rect">
                    <a:avLst/>
                  </a:prstGeom>
                  <a:noFill/>
                  <a:ln w="9525">
                    <a:noFill/>
                    <a:miter lim="800000"/>
                    <a:headEnd/>
                    <a:tailEnd/>
                  </a:ln>
                  <a:effectLst>
                    <a:glow rad="228600">
                      <a:schemeClr val="accent2">
                        <a:satMod val="175000"/>
                        <a:alpha val="40000"/>
                      </a:schemeClr>
                    </a:glow>
                  </a:effectLst>
                </p:spPr>
              </p:pic>
            </p:grpSp>
          </p:grpSp>
          <p:grpSp>
            <p:nvGrpSpPr>
              <p:cNvPr id="56" name="Group 6">
                <a:extLst>
                  <a:ext uri="{FF2B5EF4-FFF2-40B4-BE49-F238E27FC236}">
                    <a16:creationId xmlns:a16="http://schemas.microsoft.com/office/drawing/2014/main" id="{CDD1585A-469D-44D2-804F-9CA360A08F9B}"/>
                  </a:ext>
                </a:extLst>
              </p:cNvPr>
              <p:cNvGrpSpPr>
                <a:grpSpLocks/>
              </p:cNvGrpSpPr>
              <p:nvPr/>
            </p:nvGrpSpPr>
            <p:grpSpPr bwMode="auto">
              <a:xfrm>
                <a:off x="4776848" y="3587010"/>
                <a:ext cx="321978" cy="424226"/>
                <a:chOff x="4815495" y="3562625"/>
                <a:chExt cx="321978" cy="424226"/>
              </a:xfrm>
            </p:grpSpPr>
            <p:pic>
              <p:nvPicPr>
                <p:cNvPr id="57" name="Picture 4">
                  <a:extLst>
                    <a:ext uri="{FF2B5EF4-FFF2-40B4-BE49-F238E27FC236}">
                      <a16:creationId xmlns:a16="http://schemas.microsoft.com/office/drawing/2014/main" id="{E2C6C905-1BA0-4A6A-A352-D52885A5E0D7}"/>
                    </a:ext>
                  </a:extLst>
                </p:cNvPr>
                <p:cNvPicPr>
                  <a:picLocks noChangeAspect="1" noChangeArrowheads="1"/>
                </p:cNvPicPr>
                <p:nvPr/>
              </p:nvPicPr>
              <p:blipFill>
                <a:blip r:embed="rId5" cstate="print"/>
                <a:srcRect/>
                <a:stretch>
                  <a:fillRect/>
                </a:stretch>
              </p:blipFill>
              <p:spPr bwMode="auto">
                <a:xfrm>
                  <a:off x="4985073" y="3562625"/>
                  <a:ext cx="152400" cy="422131"/>
                </a:xfrm>
                <a:prstGeom prst="rect">
                  <a:avLst/>
                </a:prstGeom>
                <a:noFill/>
                <a:ln w="9525">
                  <a:noFill/>
                  <a:miter lim="800000"/>
                  <a:headEnd/>
                  <a:tailEnd/>
                </a:ln>
                <a:effectLst>
                  <a:glow rad="228600">
                    <a:schemeClr val="accent2">
                      <a:satMod val="175000"/>
                      <a:alpha val="40000"/>
                    </a:schemeClr>
                  </a:glow>
                </a:effectLst>
              </p:spPr>
            </p:pic>
            <p:pic>
              <p:nvPicPr>
                <p:cNvPr id="58" name="Picture 5">
                  <a:extLst>
                    <a:ext uri="{FF2B5EF4-FFF2-40B4-BE49-F238E27FC236}">
                      <a16:creationId xmlns:a16="http://schemas.microsoft.com/office/drawing/2014/main" id="{C2992878-5E13-4874-8CFE-D3352FE43A59}"/>
                    </a:ext>
                  </a:extLst>
                </p:cNvPr>
                <p:cNvPicPr>
                  <a:picLocks noChangeAspect="1" noChangeArrowheads="1"/>
                </p:cNvPicPr>
                <p:nvPr/>
              </p:nvPicPr>
              <p:blipFill>
                <a:blip r:embed="rId6" cstate="print"/>
                <a:srcRect/>
                <a:stretch>
                  <a:fillRect/>
                </a:stretch>
              </p:blipFill>
              <p:spPr bwMode="auto">
                <a:xfrm>
                  <a:off x="4815495" y="3630236"/>
                  <a:ext cx="152400" cy="356615"/>
                </a:xfrm>
                <a:prstGeom prst="rect">
                  <a:avLst/>
                </a:prstGeom>
                <a:noFill/>
                <a:ln w="9525">
                  <a:noFill/>
                  <a:miter lim="800000"/>
                  <a:headEnd/>
                  <a:tailEnd/>
                </a:ln>
                <a:effectLst>
                  <a:glow rad="228600">
                    <a:schemeClr val="accent2">
                      <a:satMod val="175000"/>
                      <a:alpha val="40000"/>
                    </a:schemeClr>
                  </a:glow>
                </a:effectLst>
              </p:spPr>
            </p:pic>
          </p:grpSp>
        </p:grpSp>
      </p:grpSp>
      <p:grpSp>
        <p:nvGrpSpPr>
          <p:cNvPr id="69" name="Group 101">
            <a:extLst>
              <a:ext uri="{FF2B5EF4-FFF2-40B4-BE49-F238E27FC236}">
                <a16:creationId xmlns:a16="http://schemas.microsoft.com/office/drawing/2014/main" id="{74EB9279-12D0-4C58-B4AB-FED9FD607FD0}"/>
              </a:ext>
            </a:extLst>
          </p:cNvPr>
          <p:cNvGrpSpPr>
            <a:grpSpLocks/>
          </p:cNvGrpSpPr>
          <p:nvPr/>
        </p:nvGrpSpPr>
        <p:grpSpPr bwMode="auto">
          <a:xfrm>
            <a:off x="381000" y="4542679"/>
            <a:ext cx="5380384" cy="618282"/>
            <a:chOff x="381903" y="2270358"/>
            <a:chExt cx="5379204" cy="617535"/>
          </a:xfrm>
        </p:grpSpPr>
        <p:sp>
          <p:nvSpPr>
            <p:cNvPr id="70" name="TextBox 69">
              <a:extLst>
                <a:ext uri="{FF2B5EF4-FFF2-40B4-BE49-F238E27FC236}">
                  <a16:creationId xmlns:a16="http://schemas.microsoft.com/office/drawing/2014/main" id="{B58AE740-690B-4091-86D4-B270500A1277}"/>
                </a:ext>
              </a:extLst>
            </p:cNvPr>
            <p:cNvSpPr txBox="1"/>
            <p:nvPr/>
          </p:nvSpPr>
          <p:spPr>
            <a:xfrm>
              <a:off x="381903" y="2270358"/>
              <a:ext cx="5379204" cy="338145"/>
            </a:xfrm>
            <a:prstGeom prst="rect">
              <a:avLst/>
            </a:prstGeom>
            <a:noFill/>
          </p:spPr>
          <p:txBody>
            <a:bodyPr wrap="none">
              <a:spAutoFit/>
            </a:bodyPr>
            <a:lstStyle/>
            <a:p>
              <a:pPr algn="ctr">
                <a:defRPr/>
              </a:pPr>
              <a:r>
                <a:rPr lang="en-US" sz="1600" b="1" i="1" dirty="0">
                  <a:latin typeface="+mn-lt"/>
                  <a:cs typeface="Arial" charset="0"/>
                </a:rPr>
                <a:t>Holy Spirit / Light of Christ Baptism of Fire and the Holy Ghost</a:t>
              </a:r>
            </a:p>
          </p:txBody>
        </p:sp>
        <p:grpSp>
          <p:nvGrpSpPr>
            <p:cNvPr id="71" name="Group 48">
              <a:extLst>
                <a:ext uri="{FF2B5EF4-FFF2-40B4-BE49-F238E27FC236}">
                  <a16:creationId xmlns:a16="http://schemas.microsoft.com/office/drawing/2014/main" id="{E24A145B-B9CE-47E3-AE06-7F02FECB350E}"/>
                </a:ext>
              </a:extLst>
            </p:cNvPr>
            <p:cNvGrpSpPr>
              <a:grpSpLocks/>
            </p:cNvGrpSpPr>
            <p:nvPr/>
          </p:nvGrpSpPr>
          <p:grpSpPr bwMode="auto">
            <a:xfrm>
              <a:off x="4267250" y="2604075"/>
              <a:ext cx="1371299" cy="283818"/>
              <a:chOff x="4267250" y="2680275"/>
              <a:chExt cx="1371299" cy="283818"/>
            </a:xfrm>
          </p:grpSpPr>
          <p:cxnSp>
            <p:nvCxnSpPr>
              <p:cNvPr id="72" name="Straight Arrow Connector 71">
                <a:extLst>
                  <a:ext uri="{FF2B5EF4-FFF2-40B4-BE49-F238E27FC236}">
                    <a16:creationId xmlns:a16="http://schemas.microsoft.com/office/drawing/2014/main" id="{43AB08D4-5B72-4607-9AFF-373BA638D1C4}"/>
                  </a:ext>
                </a:extLst>
              </p:cNvPr>
              <p:cNvCxnSpPr/>
              <p:nvPr/>
            </p:nvCxnSpPr>
            <p:spPr>
              <a:xfrm>
                <a:off x="4267250" y="2680275"/>
                <a:ext cx="306321" cy="28381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0A8CCC7F-A4D7-4581-8A09-0625DAA7CE1B}"/>
                  </a:ext>
                </a:extLst>
              </p:cNvPr>
              <p:cNvCxnSpPr/>
              <p:nvPr/>
            </p:nvCxnSpPr>
            <p:spPr>
              <a:xfrm>
                <a:off x="4267250" y="2680275"/>
                <a:ext cx="1371299" cy="7610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74" name="Group 106">
            <a:extLst>
              <a:ext uri="{FF2B5EF4-FFF2-40B4-BE49-F238E27FC236}">
                <a16:creationId xmlns:a16="http://schemas.microsoft.com/office/drawing/2014/main" id="{BF3400D6-BF55-4745-91EF-3EF9FAF2ECF5}"/>
              </a:ext>
            </a:extLst>
          </p:cNvPr>
          <p:cNvGrpSpPr>
            <a:grpSpLocks/>
          </p:cNvGrpSpPr>
          <p:nvPr/>
        </p:nvGrpSpPr>
        <p:grpSpPr bwMode="auto">
          <a:xfrm>
            <a:off x="381000" y="2176044"/>
            <a:ext cx="5181600" cy="621131"/>
            <a:chOff x="-1043556" y="2176419"/>
            <a:chExt cx="5181600" cy="621507"/>
          </a:xfrm>
        </p:grpSpPr>
        <p:sp>
          <p:nvSpPr>
            <p:cNvPr id="75" name="TextBox 74">
              <a:extLst>
                <a:ext uri="{FF2B5EF4-FFF2-40B4-BE49-F238E27FC236}">
                  <a16:creationId xmlns:a16="http://schemas.microsoft.com/office/drawing/2014/main" id="{49D24D47-87EC-42DC-AE59-E3CC57C90AFC}"/>
                </a:ext>
              </a:extLst>
            </p:cNvPr>
            <p:cNvSpPr txBox="1"/>
            <p:nvPr/>
          </p:nvSpPr>
          <p:spPr>
            <a:xfrm>
              <a:off x="-1043556" y="2176419"/>
              <a:ext cx="4413837" cy="338759"/>
            </a:xfrm>
            <a:prstGeom prst="rect">
              <a:avLst/>
            </a:prstGeom>
            <a:noFill/>
          </p:spPr>
          <p:txBody>
            <a:bodyPr wrap="none">
              <a:spAutoFit/>
            </a:bodyPr>
            <a:lstStyle/>
            <a:p>
              <a:pPr algn="ctr">
                <a:defRPr/>
              </a:pPr>
              <a:r>
                <a:rPr lang="en-US" sz="1600" b="1" i="1" dirty="0">
                  <a:latin typeface="+mn-lt"/>
                  <a:cs typeface="Arial" charset="0"/>
                </a:rPr>
                <a:t>Holy Spirit / Light of Christ Decreased &amp; Increased</a:t>
              </a:r>
            </a:p>
          </p:txBody>
        </p:sp>
        <p:grpSp>
          <p:nvGrpSpPr>
            <p:cNvPr id="76" name="Group 48">
              <a:extLst>
                <a:ext uri="{FF2B5EF4-FFF2-40B4-BE49-F238E27FC236}">
                  <a16:creationId xmlns:a16="http://schemas.microsoft.com/office/drawing/2014/main" id="{00A7AEF7-AA2A-4037-A163-936A4FE3B26B}"/>
                </a:ext>
              </a:extLst>
            </p:cNvPr>
            <p:cNvGrpSpPr>
              <a:grpSpLocks/>
            </p:cNvGrpSpPr>
            <p:nvPr/>
          </p:nvGrpSpPr>
          <p:grpSpPr bwMode="auto">
            <a:xfrm>
              <a:off x="2766444" y="2515179"/>
              <a:ext cx="1371600" cy="282747"/>
              <a:chOff x="2766444" y="2591379"/>
              <a:chExt cx="1371600" cy="282747"/>
            </a:xfrm>
          </p:grpSpPr>
          <p:cxnSp>
            <p:nvCxnSpPr>
              <p:cNvPr id="77" name="Straight Arrow Connector 76">
                <a:extLst>
                  <a:ext uri="{FF2B5EF4-FFF2-40B4-BE49-F238E27FC236}">
                    <a16:creationId xmlns:a16="http://schemas.microsoft.com/office/drawing/2014/main" id="{9716A02D-A119-43B8-8F94-BD8176B54BDF}"/>
                  </a:ext>
                </a:extLst>
              </p:cNvPr>
              <p:cNvCxnSpPr/>
              <p:nvPr/>
            </p:nvCxnSpPr>
            <p:spPr>
              <a:xfrm>
                <a:off x="2766444" y="2591379"/>
                <a:ext cx="306388" cy="282747"/>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7F398966-6BFB-4849-8596-0E80FB6B1098}"/>
                  </a:ext>
                </a:extLst>
              </p:cNvPr>
              <p:cNvCxnSpPr/>
              <p:nvPr/>
            </p:nvCxnSpPr>
            <p:spPr>
              <a:xfrm>
                <a:off x="2766444" y="2591380"/>
                <a:ext cx="1371600" cy="76246"/>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7" name="Rectangle 6">
            <a:extLst>
              <a:ext uri="{FF2B5EF4-FFF2-40B4-BE49-F238E27FC236}">
                <a16:creationId xmlns:a16="http://schemas.microsoft.com/office/drawing/2014/main" id="{5FCAC0FB-32E5-4525-BCFB-71B1881D194B}"/>
              </a:ext>
            </a:extLst>
          </p:cNvPr>
          <p:cNvSpPr/>
          <p:nvPr/>
        </p:nvSpPr>
        <p:spPr bwMode="auto">
          <a:xfrm>
            <a:off x="0" y="0"/>
            <a:ext cx="122301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ffectLst>
                <a:outerShdw blurRad="38100" dist="38100" dir="2700000" algn="tl">
                  <a:srgbClr val="C0C0C0"/>
                </a:outerShdw>
              </a:effectLst>
              <a:cs typeface="Arial" charset="0"/>
            </a:endParaRPr>
          </a:p>
        </p:txBody>
      </p:sp>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dirty="0"/>
              <a:t>©ChristianEternalism.org</a:t>
            </a:r>
          </a:p>
        </p:txBody>
      </p:sp>
    </p:spTree>
    <p:extLst>
      <p:ext uri="{BB962C8B-B14F-4D97-AF65-F5344CB8AC3E}">
        <p14:creationId xmlns:p14="http://schemas.microsoft.com/office/powerpoint/2010/main" val="2315414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24" name="Rectangle 46">
            <a:extLst>
              <a:ext uri="{FF2B5EF4-FFF2-40B4-BE49-F238E27FC236}">
                <a16:creationId xmlns:a16="http://schemas.microsoft.com/office/drawing/2014/main" id="{CF2B936E-2546-457C-8CD4-AC9C9D18024F}"/>
              </a:ext>
            </a:extLst>
          </p:cNvPr>
          <p:cNvSpPr>
            <a:spLocks noChangeArrowheads="1"/>
          </p:cNvSpPr>
          <p:nvPr/>
        </p:nvSpPr>
        <p:spPr bwMode="auto">
          <a:xfrm>
            <a:off x="0" y="2767280"/>
            <a:ext cx="121773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8000" dirty="0">
                <a:solidFill>
                  <a:srgbClr val="00FF00"/>
                </a:solidFill>
                <a:latin typeface="+mn-lt"/>
              </a:rPr>
              <a:t>Questions?</a:t>
            </a:r>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17</a:t>
            </a:fld>
            <a:endParaRPr lang="en-US" dirty="0"/>
          </a:p>
        </p:txBody>
      </p:sp>
    </p:spTree>
    <p:extLst>
      <p:ext uri="{BB962C8B-B14F-4D97-AF65-F5344CB8AC3E}">
        <p14:creationId xmlns:p14="http://schemas.microsoft.com/office/powerpoint/2010/main" val="4090534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D5C2F5CD-6802-4B75-B2CB-78840CD44DF4}"/>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2</a:t>
            </a:fld>
            <a:endParaRPr lang="en-US" dirty="0"/>
          </a:p>
        </p:txBody>
      </p:sp>
      <p:sp>
        <p:nvSpPr>
          <p:cNvPr id="25" name="Rectangle 24">
            <a:extLst>
              <a:ext uri="{FF2B5EF4-FFF2-40B4-BE49-F238E27FC236}">
                <a16:creationId xmlns:a16="http://schemas.microsoft.com/office/drawing/2014/main" id="{9BEB9E80-451C-4C29-8A77-26588D7A5703}"/>
              </a:ext>
            </a:extLst>
          </p:cNvPr>
          <p:cNvSpPr/>
          <p:nvPr/>
        </p:nvSpPr>
        <p:spPr bwMode="auto">
          <a:xfrm>
            <a:off x="0" y="0"/>
            <a:ext cx="122301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ffectLst>
                <a:outerShdw blurRad="38100" dist="38100" dir="2700000" algn="tl">
                  <a:srgbClr val="C0C0C0"/>
                </a:outerShdw>
              </a:effectLst>
              <a:cs typeface="Arial" charset="0"/>
            </a:endParaRPr>
          </a:p>
        </p:txBody>
      </p:sp>
      <p:grpSp>
        <p:nvGrpSpPr>
          <p:cNvPr id="26" name="Group 63">
            <a:extLst>
              <a:ext uri="{FF2B5EF4-FFF2-40B4-BE49-F238E27FC236}">
                <a16:creationId xmlns:a16="http://schemas.microsoft.com/office/drawing/2014/main" id="{D72E3856-0CF9-4EE7-AC95-29C1580483CC}"/>
              </a:ext>
            </a:extLst>
          </p:cNvPr>
          <p:cNvGrpSpPr>
            <a:grpSpLocks/>
          </p:cNvGrpSpPr>
          <p:nvPr/>
        </p:nvGrpSpPr>
        <p:grpSpPr bwMode="auto">
          <a:xfrm>
            <a:off x="6934200" y="4442594"/>
            <a:ext cx="3217862" cy="2184400"/>
            <a:chOff x="5334000" y="1411822"/>
            <a:chExt cx="3217496" cy="2184716"/>
          </a:xfrm>
        </p:grpSpPr>
        <p:sp>
          <p:nvSpPr>
            <p:cNvPr id="27" name="TextBox 26">
              <a:extLst>
                <a:ext uri="{FF2B5EF4-FFF2-40B4-BE49-F238E27FC236}">
                  <a16:creationId xmlns:a16="http://schemas.microsoft.com/office/drawing/2014/main" id="{810310AA-169C-4838-AB22-982A83457D51}"/>
                </a:ext>
              </a:extLst>
            </p:cNvPr>
            <p:cNvSpPr txBox="1"/>
            <p:nvPr/>
          </p:nvSpPr>
          <p:spPr>
            <a:xfrm>
              <a:off x="5805433" y="2491478"/>
              <a:ext cx="2746063" cy="584285"/>
            </a:xfrm>
            <a:prstGeom prst="rect">
              <a:avLst/>
            </a:prstGeom>
            <a:noFill/>
          </p:spPr>
          <p:txBody>
            <a:bodyPr wrap="none">
              <a:spAutoFit/>
            </a:bodyPr>
            <a:lstStyle/>
            <a:p>
              <a:pPr algn="ctr">
                <a:defRPr/>
              </a:pPr>
              <a:r>
                <a:rPr lang="en-US" sz="1600" b="1" dirty="0">
                  <a:latin typeface="+mn-lt"/>
                  <a:cs typeface="Arial" charset="0"/>
                </a:rPr>
                <a:t>THREE DISTINCT PERSONAGES</a:t>
              </a:r>
            </a:p>
            <a:p>
              <a:pPr algn="ctr">
                <a:defRPr/>
              </a:pPr>
              <a:r>
                <a:rPr lang="en-US" sz="1600" b="1" dirty="0">
                  <a:latin typeface="+mn-lt"/>
                  <a:cs typeface="Arial" charset="0"/>
                </a:rPr>
                <a:t>WITHIN ONE ETERNAL</a:t>
              </a:r>
            </a:p>
          </p:txBody>
        </p:sp>
        <p:sp>
          <p:nvSpPr>
            <p:cNvPr id="28" name="TextBox 27">
              <a:extLst>
                <a:ext uri="{FF2B5EF4-FFF2-40B4-BE49-F238E27FC236}">
                  <a16:creationId xmlns:a16="http://schemas.microsoft.com/office/drawing/2014/main" id="{FCD144D3-740E-444A-8B8C-F4192B4BE483}"/>
                </a:ext>
              </a:extLst>
            </p:cNvPr>
            <p:cNvSpPr txBox="1"/>
            <p:nvPr/>
          </p:nvSpPr>
          <p:spPr bwMode="auto">
            <a:xfrm>
              <a:off x="6219724" y="3012253"/>
              <a:ext cx="1942879" cy="584285"/>
            </a:xfrm>
            <a:prstGeom prst="rect">
              <a:avLst/>
            </a:prstGeom>
            <a:noFill/>
          </p:spPr>
          <p:txBody>
            <a:bodyPr wrap="none">
              <a:spAutoFit/>
            </a:bodyPr>
            <a:lstStyle/>
            <a:p>
              <a:pPr algn="ctr">
                <a:defRPr/>
              </a:pPr>
              <a:r>
                <a:rPr lang="en-US" sz="3200" b="1" dirty="0">
                  <a:latin typeface="+mn-lt"/>
                  <a:cs typeface="Arial" charset="0"/>
                </a:rPr>
                <a:t>GODHEAD</a:t>
              </a:r>
            </a:p>
          </p:txBody>
        </p:sp>
        <p:sp>
          <p:nvSpPr>
            <p:cNvPr id="29" name="TextBox 28">
              <a:extLst>
                <a:ext uri="{FF2B5EF4-FFF2-40B4-BE49-F238E27FC236}">
                  <a16:creationId xmlns:a16="http://schemas.microsoft.com/office/drawing/2014/main" id="{CD795EFF-8C02-4973-A243-439D84989132}"/>
                </a:ext>
              </a:extLst>
            </p:cNvPr>
            <p:cNvSpPr txBox="1"/>
            <p:nvPr/>
          </p:nvSpPr>
          <p:spPr>
            <a:xfrm>
              <a:off x="5334000" y="3088465"/>
              <a:ext cx="338099" cy="462030"/>
            </a:xfrm>
            <a:prstGeom prst="rect">
              <a:avLst/>
            </a:prstGeom>
            <a:noFill/>
          </p:spPr>
          <p:txBody>
            <a:bodyPr wrap="none">
              <a:spAutoFit/>
            </a:bodyPr>
            <a:lstStyle/>
            <a:p>
              <a:pPr algn="ctr">
                <a:defRPr/>
              </a:pPr>
              <a:r>
                <a:rPr lang="en-US" sz="2400" b="1" dirty="0">
                  <a:latin typeface="+mn-lt"/>
                  <a:cs typeface="Arial" charset="0"/>
                </a:rPr>
                <a:t>=</a:t>
              </a:r>
            </a:p>
          </p:txBody>
        </p:sp>
        <p:pic>
          <p:nvPicPr>
            <p:cNvPr id="30" name="Picture 8">
              <a:extLst>
                <a:ext uri="{FF2B5EF4-FFF2-40B4-BE49-F238E27FC236}">
                  <a16:creationId xmlns:a16="http://schemas.microsoft.com/office/drawing/2014/main" id="{2169AA43-A782-42C8-B4F5-243FE09A7938}"/>
                </a:ext>
              </a:extLst>
            </p:cNvPr>
            <p:cNvPicPr>
              <a:picLocks noChangeAspect="1" noChangeArrowheads="1"/>
            </p:cNvPicPr>
            <p:nvPr/>
          </p:nvPicPr>
          <p:blipFill>
            <a:blip r:embed="rId3">
              <a:lum bright="54000" contrast="-44000"/>
              <a:extLst>
                <a:ext uri="{28A0092B-C50C-407E-A947-70E740481C1C}">
                  <a14:useLocalDpi xmlns:a14="http://schemas.microsoft.com/office/drawing/2010/main" val="0"/>
                </a:ext>
              </a:extLst>
            </a:blip>
            <a:srcRect/>
            <a:stretch>
              <a:fillRect/>
            </a:stretch>
          </p:blipFill>
          <p:spPr bwMode="auto">
            <a:xfrm>
              <a:off x="7318774" y="1570379"/>
              <a:ext cx="309484" cy="804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8">
              <a:extLst>
                <a:ext uri="{FF2B5EF4-FFF2-40B4-BE49-F238E27FC236}">
                  <a16:creationId xmlns:a16="http://schemas.microsoft.com/office/drawing/2014/main" id="{C4999F1D-22F4-499E-ACD4-480D3A1E6C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3995" y="1411822"/>
              <a:ext cx="298476" cy="776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22">
              <a:extLst>
                <a:ext uri="{FF2B5EF4-FFF2-40B4-BE49-F238E27FC236}">
                  <a16:creationId xmlns:a16="http://schemas.microsoft.com/office/drawing/2014/main" id="{FB6662C9-45D9-4086-8878-0B5B5C695F9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6588825" y="1640376"/>
              <a:ext cx="380974" cy="707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3" name="Group 61">
            <a:extLst>
              <a:ext uri="{FF2B5EF4-FFF2-40B4-BE49-F238E27FC236}">
                <a16:creationId xmlns:a16="http://schemas.microsoft.com/office/drawing/2014/main" id="{2B1FDB03-BE06-4140-A260-3DDB210A849E}"/>
              </a:ext>
            </a:extLst>
          </p:cNvPr>
          <p:cNvGrpSpPr>
            <a:grpSpLocks/>
          </p:cNvGrpSpPr>
          <p:nvPr/>
        </p:nvGrpSpPr>
        <p:grpSpPr bwMode="auto">
          <a:xfrm>
            <a:off x="3319463" y="4292717"/>
            <a:ext cx="1415456" cy="2288345"/>
            <a:chOff x="1985450" y="1285754"/>
            <a:chExt cx="1415074" cy="2287818"/>
          </a:xfrm>
        </p:grpSpPr>
        <p:pic>
          <p:nvPicPr>
            <p:cNvPr id="34" name="Picture 22">
              <a:extLst>
                <a:ext uri="{FF2B5EF4-FFF2-40B4-BE49-F238E27FC236}">
                  <a16:creationId xmlns:a16="http://schemas.microsoft.com/office/drawing/2014/main" id="{F0D05D13-30FE-468B-98FB-EE3CE5E4569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2425215" y="1285754"/>
              <a:ext cx="975309" cy="181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TextBox 34">
              <a:extLst>
                <a:ext uri="{FF2B5EF4-FFF2-40B4-BE49-F238E27FC236}">
                  <a16:creationId xmlns:a16="http://schemas.microsoft.com/office/drawing/2014/main" id="{B0A620E2-698F-419D-8530-85F1C0D03306}"/>
                </a:ext>
              </a:extLst>
            </p:cNvPr>
            <p:cNvSpPr txBox="1"/>
            <p:nvPr/>
          </p:nvSpPr>
          <p:spPr bwMode="auto">
            <a:xfrm>
              <a:off x="2718208" y="3187793"/>
              <a:ext cx="556413" cy="338476"/>
            </a:xfrm>
            <a:prstGeom prst="rect">
              <a:avLst/>
            </a:prstGeom>
            <a:noFill/>
          </p:spPr>
          <p:txBody>
            <a:bodyPr wrap="none">
              <a:spAutoFit/>
            </a:bodyPr>
            <a:lstStyle/>
            <a:p>
              <a:pPr algn="ctr">
                <a:defRPr/>
              </a:pPr>
              <a:r>
                <a:rPr lang="en-US" sz="1600" b="1" dirty="0">
                  <a:latin typeface="+mn-lt"/>
                  <a:cs typeface="Arial" charset="0"/>
                </a:rPr>
                <a:t>SON</a:t>
              </a:r>
            </a:p>
          </p:txBody>
        </p:sp>
        <p:sp>
          <p:nvSpPr>
            <p:cNvPr id="36" name="TextBox 54">
              <a:extLst>
                <a:ext uri="{FF2B5EF4-FFF2-40B4-BE49-F238E27FC236}">
                  <a16:creationId xmlns:a16="http://schemas.microsoft.com/office/drawing/2014/main" id="{2275A41E-21B4-46B2-B06A-EAA14C34A84B}"/>
                </a:ext>
              </a:extLst>
            </p:cNvPr>
            <p:cNvSpPr txBox="1">
              <a:spLocks noChangeArrowheads="1"/>
            </p:cNvSpPr>
            <p:nvPr/>
          </p:nvSpPr>
          <p:spPr bwMode="auto">
            <a:xfrm>
              <a:off x="1985450" y="3111610"/>
              <a:ext cx="33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dirty="0">
                  <a:latin typeface="Calibri" panose="020F0502020204030204" pitchFamily="34" charset="0"/>
                </a:rPr>
                <a:t>+</a:t>
              </a:r>
            </a:p>
          </p:txBody>
        </p:sp>
      </p:grpSp>
      <p:grpSp>
        <p:nvGrpSpPr>
          <p:cNvPr id="37" name="Group 62">
            <a:extLst>
              <a:ext uri="{FF2B5EF4-FFF2-40B4-BE49-F238E27FC236}">
                <a16:creationId xmlns:a16="http://schemas.microsoft.com/office/drawing/2014/main" id="{D15B8870-E14F-44B2-8789-30C7971707CA}"/>
              </a:ext>
            </a:extLst>
          </p:cNvPr>
          <p:cNvGrpSpPr>
            <a:grpSpLocks/>
          </p:cNvGrpSpPr>
          <p:nvPr/>
        </p:nvGrpSpPr>
        <p:grpSpPr bwMode="auto">
          <a:xfrm>
            <a:off x="5072062" y="4216517"/>
            <a:ext cx="1676781" cy="2364545"/>
            <a:chOff x="3276982" y="1209572"/>
            <a:chExt cx="1676331" cy="2364000"/>
          </a:xfrm>
        </p:grpSpPr>
        <p:pic>
          <p:nvPicPr>
            <p:cNvPr id="38" name="Picture 8">
              <a:extLst>
                <a:ext uri="{FF2B5EF4-FFF2-40B4-BE49-F238E27FC236}">
                  <a16:creationId xmlns:a16="http://schemas.microsoft.com/office/drawing/2014/main" id="{2F4C168E-D454-4A33-B669-BBE4D0EE21B1}"/>
                </a:ext>
              </a:extLst>
            </p:cNvPr>
            <p:cNvPicPr>
              <a:picLocks noChangeAspect="1" noChangeArrowheads="1"/>
            </p:cNvPicPr>
            <p:nvPr/>
          </p:nvPicPr>
          <p:blipFill>
            <a:blip r:embed="rId3">
              <a:lum bright="54000" contrast="-44000"/>
              <a:extLst>
                <a:ext uri="{28A0092B-C50C-407E-A947-70E740481C1C}">
                  <a14:useLocalDpi xmlns:a14="http://schemas.microsoft.com/office/drawing/2010/main" val="0"/>
                </a:ext>
              </a:extLst>
            </a:blip>
            <a:srcRect/>
            <a:stretch>
              <a:fillRect/>
            </a:stretch>
          </p:blipFill>
          <p:spPr bwMode="auto">
            <a:xfrm>
              <a:off x="3970246" y="1209572"/>
              <a:ext cx="773736" cy="2011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extBox 38">
              <a:extLst>
                <a:ext uri="{FF2B5EF4-FFF2-40B4-BE49-F238E27FC236}">
                  <a16:creationId xmlns:a16="http://schemas.microsoft.com/office/drawing/2014/main" id="{4DB34E49-A724-4C48-ABFD-1FD3BCA39F66}"/>
                </a:ext>
              </a:extLst>
            </p:cNvPr>
            <p:cNvSpPr txBox="1"/>
            <p:nvPr/>
          </p:nvSpPr>
          <p:spPr bwMode="auto">
            <a:xfrm>
              <a:off x="3679717" y="3187793"/>
              <a:ext cx="1273596" cy="338476"/>
            </a:xfrm>
            <a:prstGeom prst="rect">
              <a:avLst/>
            </a:prstGeom>
            <a:noFill/>
          </p:spPr>
          <p:txBody>
            <a:bodyPr wrap="none">
              <a:spAutoFit/>
            </a:bodyPr>
            <a:lstStyle/>
            <a:p>
              <a:pPr algn="ctr">
                <a:defRPr/>
              </a:pPr>
              <a:r>
                <a:rPr lang="en-US" sz="1600" b="1" dirty="0">
                  <a:latin typeface="+mn-lt"/>
                  <a:cs typeface="Arial" charset="0"/>
                </a:rPr>
                <a:t>HOLY GHOST</a:t>
              </a:r>
            </a:p>
          </p:txBody>
        </p:sp>
        <p:sp>
          <p:nvSpPr>
            <p:cNvPr id="40" name="TextBox 55">
              <a:extLst>
                <a:ext uri="{FF2B5EF4-FFF2-40B4-BE49-F238E27FC236}">
                  <a16:creationId xmlns:a16="http://schemas.microsoft.com/office/drawing/2014/main" id="{68366970-A23A-4E0B-87B5-19C713803D4B}"/>
                </a:ext>
              </a:extLst>
            </p:cNvPr>
            <p:cNvSpPr txBox="1">
              <a:spLocks noChangeArrowheads="1"/>
            </p:cNvSpPr>
            <p:nvPr/>
          </p:nvSpPr>
          <p:spPr bwMode="auto">
            <a:xfrm>
              <a:off x="3276982" y="3111610"/>
              <a:ext cx="33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dirty="0">
                  <a:latin typeface="Calibri" panose="020F0502020204030204" pitchFamily="34" charset="0"/>
                </a:rPr>
                <a:t>+</a:t>
              </a:r>
            </a:p>
          </p:txBody>
        </p:sp>
      </p:grpSp>
      <p:grpSp>
        <p:nvGrpSpPr>
          <p:cNvPr id="41" name="Group 58">
            <a:extLst>
              <a:ext uri="{FF2B5EF4-FFF2-40B4-BE49-F238E27FC236}">
                <a16:creationId xmlns:a16="http://schemas.microsoft.com/office/drawing/2014/main" id="{9216E849-89B5-40D8-9578-21DAA0C27F12}"/>
              </a:ext>
            </a:extLst>
          </p:cNvPr>
          <p:cNvGrpSpPr>
            <a:grpSpLocks/>
          </p:cNvGrpSpPr>
          <p:nvPr/>
        </p:nvGrpSpPr>
        <p:grpSpPr bwMode="auto">
          <a:xfrm>
            <a:off x="2266974" y="4216517"/>
            <a:ext cx="822276" cy="2317231"/>
            <a:chOff x="1303484" y="1209572"/>
            <a:chExt cx="822026" cy="2316697"/>
          </a:xfrm>
        </p:grpSpPr>
        <p:sp>
          <p:nvSpPr>
            <p:cNvPr id="42" name="TextBox 41">
              <a:extLst>
                <a:ext uri="{FF2B5EF4-FFF2-40B4-BE49-F238E27FC236}">
                  <a16:creationId xmlns:a16="http://schemas.microsoft.com/office/drawing/2014/main" id="{70CB1F67-D79F-4171-B4B6-CAC726C86194}"/>
                </a:ext>
              </a:extLst>
            </p:cNvPr>
            <p:cNvSpPr txBox="1"/>
            <p:nvPr/>
          </p:nvSpPr>
          <p:spPr bwMode="auto">
            <a:xfrm>
              <a:off x="1303484" y="3187793"/>
              <a:ext cx="822026" cy="338476"/>
            </a:xfrm>
            <a:prstGeom prst="rect">
              <a:avLst/>
            </a:prstGeom>
            <a:noFill/>
          </p:spPr>
          <p:txBody>
            <a:bodyPr wrap="none">
              <a:spAutoFit/>
            </a:bodyPr>
            <a:lstStyle/>
            <a:p>
              <a:pPr algn="ctr">
                <a:defRPr/>
              </a:pPr>
              <a:r>
                <a:rPr lang="en-US" sz="1600" b="1" dirty="0">
                  <a:latin typeface="+mn-lt"/>
                  <a:cs typeface="Arial" charset="0"/>
                </a:rPr>
                <a:t>FATHER</a:t>
              </a:r>
              <a:endParaRPr lang="en-US" sz="1400" b="1" dirty="0">
                <a:latin typeface="+mn-lt"/>
                <a:cs typeface="Arial" charset="0"/>
              </a:endParaRPr>
            </a:p>
          </p:txBody>
        </p:sp>
        <p:pic>
          <p:nvPicPr>
            <p:cNvPr id="43" name="Picture 2">
              <a:extLst>
                <a:ext uri="{FF2B5EF4-FFF2-40B4-BE49-F238E27FC236}">
                  <a16:creationId xmlns:a16="http://schemas.microsoft.com/office/drawing/2014/main" id="{185FD790-1856-45F3-9823-8DE2D57458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0615" y="1209572"/>
              <a:ext cx="648522"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4" name="TextBox 2">
            <a:extLst>
              <a:ext uri="{FF2B5EF4-FFF2-40B4-BE49-F238E27FC236}">
                <a16:creationId xmlns:a16="http://schemas.microsoft.com/office/drawing/2014/main" id="{26FEE276-189A-4115-BD78-60EA43043521}"/>
              </a:ext>
            </a:extLst>
          </p:cNvPr>
          <p:cNvSpPr txBox="1">
            <a:spLocks noChangeArrowheads="1"/>
          </p:cNvSpPr>
          <p:nvPr/>
        </p:nvSpPr>
        <p:spPr bwMode="auto">
          <a:xfrm>
            <a:off x="76200" y="76200"/>
            <a:ext cx="12115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dirty="0">
                <a:solidFill>
                  <a:srgbClr val="00B050"/>
                </a:solidFill>
                <a:latin typeface="Calibri" panose="020F0502020204030204" pitchFamily="34" charset="0"/>
              </a:rPr>
              <a:t>Three Divine Beings In One Eternal Godhead</a:t>
            </a:r>
          </a:p>
        </p:txBody>
      </p:sp>
      <p:sp>
        <p:nvSpPr>
          <p:cNvPr id="45" name="Text Box 5">
            <a:extLst>
              <a:ext uri="{FF2B5EF4-FFF2-40B4-BE49-F238E27FC236}">
                <a16:creationId xmlns:a16="http://schemas.microsoft.com/office/drawing/2014/main" id="{109246AF-BE05-40BF-9A59-5B616DACD9AD}"/>
              </a:ext>
            </a:extLst>
          </p:cNvPr>
          <p:cNvSpPr txBox="1">
            <a:spLocks noChangeArrowheads="1"/>
          </p:cNvSpPr>
          <p:nvPr/>
        </p:nvSpPr>
        <p:spPr bwMode="auto">
          <a:xfrm>
            <a:off x="304800" y="1791831"/>
            <a:ext cx="116586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b="1" dirty="0">
                <a:solidFill>
                  <a:srgbClr val="00B050"/>
                </a:solidFill>
                <a:latin typeface="Calibri" panose="020F0502020204030204" pitchFamily="34" charset="0"/>
              </a:rPr>
              <a:t>Encyclopedia of Mormonism (GODHEAD): </a:t>
            </a:r>
            <a:r>
              <a:rPr lang="en-US" altLang="en-US" sz="2800" dirty="0">
                <a:latin typeface="Calibri" panose="020F0502020204030204" pitchFamily="34" charset="0"/>
              </a:rPr>
              <a:t>“Latter-day Saints believe in God the Father; his Son, Jesus Christ; and in the Holy Ghost. These three Gods form the </a:t>
            </a:r>
            <a:r>
              <a:rPr lang="en-US" altLang="en-US" sz="2800" dirty="0">
                <a:solidFill>
                  <a:srgbClr val="00B050"/>
                </a:solidFill>
                <a:latin typeface="Calibri" panose="020F0502020204030204" pitchFamily="34" charset="0"/>
              </a:rPr>
              <a:t>Godhead</a:t>
            </a:r>
            <a:r>
              <a:rPr lang="en-US" altLang="en-US" sz="2800" dirty="0">
                <a:latin typeface="Calibri" panose="020F0502020204030204" pitchFamily="34" charset="0"/>
              </a:rPr>
              <a:t>, which holds the keys of </a:t>
            </a:r>
            <a:r>
              <a:rPr lang="en-US" altLang="en-US" sz="2800" dirty="0">
                <a:solidFill>
                  <a:srgbClr val="00B050"/>
                </a:solidFill>
                <a:latin typeface="Calibri" panose="020F0502020204030204" pitchFamily="34" charset="0"/>
              </a:rPr>
              <a:t>power over the universe</a:t>
            </a:r>
            <a:r>
              <a:rPr lang="en-US" altLang="en-US" sz="2800" dirty="0">
                <a:latin typeface="Calibri" panose="020F0502020204030204" pitchFamily="34" charset="0"/>
              </a:rPr>
              <a:t>. Each member of the Godhead is an </a:t>
            </a:r>
            <a:r>
              <a:rPr lang="en-US" altLang="en-US" sz="2800" dirty="0">
                <a:solidFill>
                  <a:srgbClr val="00B050"/>
                </a:solidFill>
                <a:latin typeface="Calibri" panose="020F0502020204030204" pitchFamily="34" charset="0"/>
              </a:rPr>
              <a:t>independent personage</a:t>
            </a:r>
            <a:r>
              <a:rPr lang="en-US" altLang="en-US" sz="2800" dirty="0">
                <a:latin typeface="Calibri" panose="020F0502020204030204" pitchFamily="34" charset="0"/>
              </a:rPr>
              <a:t>, separate and distinct from the other two, the three being in perfect unity and harmony with each other.”</a:t>
            </a:r>
          </a:p>
        </p:txBody>
      </p:sp>
      <p:sp>
        <p:nvSpPr>
          <p:cNvPr id="46" name="Text Box 5">
            <a:extLst>
              <a:ext uri="{FF2B5EF4-FFF2-40B4-BE49-F238E27FC236}">
                <a16:creationId xmlns:a16="http://schemas.microsoft.com/office/drawing/2014/main" id="{A4045C8A-250F-4A69-9BB0-5073E9DFCC59}"/>
              </a:ext>
            </a:extLst>
          </p:cNvPr>
          <p:cNvSpPr txBox="1">
            <a:spLocks noChangeArrowheads="1"/>
          </p:cNvSpPr>
          <p:nvPr/>
        </p:nvSpPr>
        <p:spPr bwMode="auto">
          <a:xfrm>
            <a:off x="304800" y="830262"/>
            <a:ext cx="11811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rgbClr val="00B050"/>
                </a:solidFill>
                <a:latin typeface="Calibri" panose="020F0502020204030204" pitchFamily="34" charset="0"/>
              </a:rPr>
              <a:t>Joseph Smith: </a:t>
            </a:r>
            <a:r>
              <a:rPr lang="en-US" altLang="en-US" sz="2800" dirty="0">
                <a:latin typeface="Calibri" panose="020F0502020204030204" pitchFamily="34" charset="0"/>
              </a:rPr>
              <a:t>“WE believe in God, the Eternal Father, and in His Son, Jesus Christ, and in the Holy Ghost.” </a:t>
            </a:r>
            <a:r>
              <a:rPr lang="en-US" altLang="en-US" sz="1400" dirty="0">
                <a:latin typeface="Calibri" panose="020F0502020204030204" pitchFamily="34" charset="0"/>
              </a:rPr>
              <a:t>(Article of Faith 1)</a:t>
            </a:r>
          </a:p>
        </p:txBody>
      </p:sp>
    </p:spTree>
    <p:extLst>
      <p:ext uri="{BB962C8B-B14F-4D97-AF65-F5344CB8AC3E}">
        <p14:creationId xmlns:p14="http://schemas.microsoft.com/office/powerpoint/2010/main" val="2338139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D5C2F5CD-6802-4B75-B2CB-78840CD44DF4}"/>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3</a:t>
            </a:fld>
            <a:endParaRPr lang="en-US" dirty="0"/>
          </a:p>
        </p:txBody>
      </p:sp>
      <p:sp>
        <p:nvSpPr>
          <p:cNvPr id="5" name="Rectangle 4">
            <a:extLst>
              <a:ext uri="{FF2B5EF4-FFF2-40B4-BE49-F238E27FC236}">
                <a16:creationId xmlns:a16="http://schemas.microsoft.com/office/drawing/2014/main" id="{866AD110-AF88-4FC6-B74F-52417EF17B37}"/>
              </a:ext>
            </a:extLst>
          </p:cNvPr>
          <p:cNvSpPr/>
          <p:nvPr/>
        </p:nvSpPr>
        <p:spPr bwMode="auto">
          <a:xfrm>
            <a:off x="0" y="0"/>
            <a:ext cx="122301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ffectLst>
                <a:outerShdw blurRad="38100" dist="38100" dir="2700000" algn="tl">
                  <a:srgbClr val="C0C0C0"/>
                </a:outerShdw>
              </a:effectLst>
              <a:cs typeface="Arial" charset="0"/>
            </a:endParaRPr>
          </a:p>
        </p:txBody>
      </p:sp>
      <p:sp>
        <p:nvSpPr>
          <p:cNvPr id="6" name="TextBox 2">
            <a:extLst>
              <a:ext uri="{FF2B5EF4-FFF2-40B4-BE49-F238E27FC236}">
                <a16:creationId xmlns:a16="http://schemas.microsoft.com/office/drawing/2014/main" id="{5EEF85DC-4B46-4F02-A724-1C296D64F967}"/>
              </a:ext>
            </a:extLst>
          </p:cNvPr>
          <p:cNvSpPr txBox="1">
            <a:spLocks noChangeArrowheads="1"/>
          </p:cNvSpPr>
          <p:nvPr/>
        </p:nvSpPr>
        <p:spPr bwMode="auto">
          <a:xfrm>
            <a:off x="0" y="76200"/>
            <a:ext cx="121919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dirty="0">
                <a:solidFill>
                  <a:srgbClr val="00B050"/>
                </a:solidFill>
                <a:latin typeface="Calibri" panose="020F0502020204030204" pitchFamily="34" charset="0"/>
              </a:rPr>
              <a:t>An Everlasting Covenant Made In Heaven</a:t>
            </a:r>
          </a:p>
        </p:txBody>
      </p:sp>
      <p:grpSp>
        <p:nvGrpSpPr>
          <p:cNvPr id="7" name="Group 61">
            <a:extLst>
              <a:ext uri="{FF2B5EF4-FFF2-40B4-BE49-F238E27FC236}">
                <a16:creationId xmlns:a16="http://schemas.microsoft.com/office/drawing/2014/main" id="{84918B09-A9B9-4A7D-AC04-39D87DF75E28}"/>
              </a:ext>
            </a:extLst>
          </p:cNvPr>
          <p:cNvGrpSpPr>
            <a:grpSpLocks/>
          </p:cNvGrpSpPr>
          <p:nvPr/>
        </p:nvGrpSpPr>
        <p:grpSpPr bwMode="auto">
          <a:xfrm>
            <a:off x="4934381" y="3474082"/>
            <a:ext cx="2215991" cy="3155318"/>
            <a:chOff x="1872154" y="762000"/>
            <a:chExt cx="2216172" cy="3155033"/>
          </a:xfrm>
        </p:grpSpPr>
        <p:pic>
          <p:nvPicPr>
            <p:cNvPr id="8" name="Picture 22">
              <a:extLst>
                <a:ext uri="{FF2B5EF4-FFF2-40B4-BE49-F238E27FC236}">
                  <a16:creationId xmlns:a16="http://schemas.microsoft.com/office/drawing/2014/main" id="{3FBA0620-A01F-48AC-8EB6-8D0591070C2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425215" y="1271763"/>
              <a:ext cx="975309" cy="181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6A2FE590-D911-4879-AE6E-7AD35249E89F}"/>
                </a:ext>
              </a:extLst>
            </p:cNvPr>
            <p:cNvSpPr txBox="1"/>
            <p:nvPr/>
          </p:nvSpPr>
          <p:spPr bwMode="auto">
            <a:xfrm>
              <a:off x="1975695" y="3086111"/>
              <a:ext cx="2041431" cy="830922"/>
            </a:xfrm>
            <a:prstGeom prst="rect">
              <a:avLst/>
            </a:prstGeom>
            <a:noFill/>
          </p:spPr>
          <p:txBody>
            <a:bodyPr wrap="none">
              <a:spAutoFit/>
            </a:bodyPr>
            <a:lstStyle/>
            <a:p>
              <a:pPr algn="ctr">
                <a:defRPr/>
              </a:pPr>
              <a:r>
                <a:rPr lang="en-US" sz="2400" b="1" dirty="0">
                  <a:latin typeface="+mn-lt"/>
                  <a:cs typeface="Arial" charset="0"/>
                </a:rPr>
                <a:t>SON </a:t>
              </a:r>
            </a:p>
            <a:p>
              <a:pPr algn="ctr">
                <a:defRPr/>
              </a:pPr>
              <a:r>
                <a:rPr lang="en-US" sz="2400" b="1" dirty="0">
                  <a:latin typeface="+mn-lt"/>
                  <a:cs typeface="Arial" charset="0"/>
                </a:rPr>
                <a:t>The Redeemer</a:t>
              </a:r>
            </a:p>
          </p:txBody>
        </p:sp>
        <p:sp>
          <p:nvSpPr>
            <p:cNvPr id="11" name="TextBox 68">
              <a:extLst>
                <a:ext uri="{FF2B5EF4-FFF2-40B4-BE49-F238E27FC236}">
                  <a16:creationId xmlns:a16="http://schemas.microsoft.com/office/drawing/2014/main" id="{E9BEDAA0-ADBC-4994-B3FB-F9BBF22182AB}"/>
                </a:ext>
              </a:extLst>
            </p:cNvPr>
            <p:cNvSpPr txBox="1">
              <a:spLocks noChangeArrowheads="1"/>
            </p:cNvSpPr>
            <p:nvPr/>
          </p:nvSpPr>
          <p:spPr bwMode="auto">
            <a:xfrm>
              <a:off x="1872154" y="762000"/>
              <a:ext cx="2216172" cy="461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dirty="0">
                  <a:latin typeface="Calibri" panose="020F0502020204030204" pitchFamily="34" charset="0"/>
                </a:rPr>
                <a:t>God </a:t>
              </a:r>
              <a:r>
                <a:rPr lang="en-US" altLang="en-US" sz="2400" b="1" i="1" dirty="0">
                  <a:latin typeface="Calibri" panose="020F0502020204030204" pitchFamily="34" charset="0"/>
                </a:rPr>
                <a:t>The Second</a:t>
              </a:r>
            </a:p>
          </p:txBody>
        </p:sp>
      </p:grpSp>
      <p:grpSp>
        <p:nvGrpSpPr>
          <p:cNvPr id="12" name="Group 62">
            <a:extLst>
              <a:ext uri="{FF2B5EF4-FFF2-40B4-BE49-F238E27FC236}">
                <a16:creationId xmlns:a16="http://schemas.microsoft.com/office/drawing/2014/main" id="{0D46CD36-FBCF-46F4-ADDF-89077176B984}"/>
              </a:ext>
            </a:extLst>
          </p:cNvPr>
          <p:cNvGrpSpPr>
            <a:grpSpLocks/>
          </p:cNvGrpSpPr>
          <p:nvPr/>
        </p:nvGrpSpPr>
        <p:grpSpPr bwMode="auto">
          <a:xfrm>
            <a:off x="7761985" y="3474082"/>
            <a:ext cx="1975847" cy="3231518"/>
            <a:chOff x="3341191" y="762000"/>
            <a:chExt cx="1975647" cy="3231226"/>
          </a:xfrm>
        </p:grpSpPr>
        <p:pic>
          <p:nvPicPr>
            <p:cNvPr id="13" name="Picture 8">
              <a:extLst>
                <a:ext uri="{FF2B5EF4-FFF2-40B4-BE49-F238E27FC236}">
                  <a16:creationId xmlns:a16="http://schemas.microsoft.com/office/drawing/2014/main" id="{641B4104-4BF8-4205-8738-42715BED5E11}"/>
                </a:ext>
              </a:extLst>
            </p:cNvPr>
            <p:cNvPicPr>
              <a:picLocks noChangeAspect="1" noChangeArrowheads="1"/>
            </p:cNvPicPr>
            <p:nvPr/>
          </p:nvPicPr>
          <p:blipFill>
            <a:blip r:embed="rId4">
              <a:lum bright="54000" contrast="-44000"/>
              <a:extLst>
                <a:ext uri="{28A0092B-C50C-407E-A947-70E740481C1C}">
                  <a14:useLocalDpi xmlns:a14="http://schemas.microsoft.com/office/drawing/2010/main" val="0"/>
                </a:ext>
              </a:extLst>
            </a:blip>
            <a:srcRect/>
            <a:stretch>
              <a:fillRect/>
            </a:stretch>
          </p:blipFill>
          <p:spPr bwMode="auto">
            <a:xfrm>
              <a:off x="3970246" y="1271763"/>
              <a:ext cx="773736" cy="2011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CED1064A-CF1E-4220-ADEB-75D4EE2AD4E4}"/>
                </a:ext>
              </a:extLst>
            </p:cNvPr>
            <p:cNvSpPr txBox="1"/>
            <p:nvPr/>
          </p:nvSpPr>
          <p:spPr bwMode="auto">
            <a:xfrm>
              <a:off x="3341191" y="3162304"/>
              <a:ext cx="1950657" cy="830922"/>
            </a:xfrm>
            <a:prstGeom prst="rect">
              <a:avLst/>
            </a:prstGeom>
            <a:noFill/>
          </p:spPr>
          <p:txBody>
            <a:bodyPr wrap="none">
              <a:spAutoFit/>
            </a:bodyPr>
            <a:lstStyle/>
            <a:p>
              <a:pPr algn="ctr">
                <a:defRPr/>
              </a:pPr>
              <a:r>
                <a:rPr lang="en-US" sz="2400" b="1" dirty="0">
                  <a:latin typeface="+mn-lt"/>
                  <a:cs typeface="Arial" charset="0"/>
                </a:rPr>
                <a:t>HOLY GHOST </a:t>
              </a:r>
            </a:p>
            <a:p>
              <a:pPr algn="ctr">
                <a:defRPr/>
              </a:pPr>
              <a:r>
                <a:rPr lang="en-US" sz="2400" b="1" dirty="0">
                  <a:latin typeface="+mn-lt"/>
                  <a:cs typeface="Arial" charset="0"/>
                </a:rPr>
                <a:t>The Revelator</a:t>
              </a:r>
            </a:p>
          </p:txBody>
        </p:sp>
        <p:sp>
          <p:nvSpPr>
            <p:cNvPr id="15" name="TextBox 69">
              <a:extLst>
                <a:ext uri="{FF2B5EF4-FFF2-40B4-BE49-F238E27FC236}">
                  <a16:creationId xmlns:a16="http://schemas.microsoft.com/office/drawing/2014/main" id="{6275049F-DF27-4FA4-8D44-EEAA052218DA}"/>
                </a:ext>
              </a:extLst>
            </p:cNvPr>
            <p:cNvSpPr txBox="1">
              <a:spLocks noChangeArrowheads="1"/>
            </p:cNvSpPr>
            <p:nvPr/>
          </p:nvSpPr>
          <p:spPr bwMode="auto">
            <a:xfrm>
              <a:off x="3343420" y="762000"/>
              <a:ext cx="1973418" cy="461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dirty="0">
                  <a:latin typeface="Calibri" panose="020F0502020204030204" pitchFamily="34" charset="0"/>
                </a:rPr>
                <a:t>God </a:t>
              </a:r>
              <a:r>
                <a:rPr lang="en-US" altLang="en-US" sz="2400" b="1" i="1" dirty="0">
                  <a:latin typeface="Calibri" panose="020F0502020204030204" pitchFamily="34" charset="0"/>
                </a:rPr>
                <a:t>The Third</a:t>
              </a:r>
            </a:p>
          </p:txBody>
        </p:sp>
      </p:grpSp>
      <p:grpSp>
        <p:nvGrpSpPr>
          <p:cNvPr id="16" name="Group 58">
            <a:extLst>
              <a:ext uri="{FF2B5EF4-FFF2-40B4-BE49-F238E27FC236}">
                <a16:creationId xmlns:a16="http://schemas.microsoft.com/office/drawing/2014/main" id="{31860298-7D86-49A8-A385-984074ACE985}"/>
              </a:ext>
            </a:extLst>
          </p:cNvPr>
          <p:cNvGrpSpPr>
            <a:grpSpLocks/>
          </p:cNvGrpSpPr>
          <p:nvPr/>
        </p:nvGrpSpPr>
        <p:grpSpPr bwMode="auto">
          <a:xfrm>
            <a:off x="2412231" y="3474082"/>
            <a:ext cx="1864229" cy="3155318"/>
            <a:chOff x="758074" y="762000"/>
            <a:chExt cx="1862289" cy="3155029"/>
          </a:xfrm>
        </p:grpSpPr>
        <p:sp>
          <p:nvSpPr>
            <p:cNvPr id="17" name="TextBox 16">
              <a:extLst>
                <a:ext uri="{FF2B5EF4-FFF2-40B4-BE49-F238E27FC236}">
                  <a16:creationId xmlns:a16="http://schemas.microsoft.com/office/drawing/2014/main" id="{C833CEB8-2405-4EB4-A7CE-CD576E7351F0}"/>
                </a:ext>
              </a:extLst>
            </p:cNvPr>
            <p:cNvSpPr txBox="1"/>
            <p:nvPr/>
          </p:nvSpPr>
          <p:spPr bwMode="auto">
            <a:xfrm>
              <a:off x="875916" y="3086108"/>
              <a:ext cx="1677174" cy="830921"/>
            </a:xfrm>
            <a:prstGeom prst="rect">
              <a:avLst/>
            </a:prstGeom>
            <a:noFill/>
          </p:spPr>
          <p:txBody>
            <a:bodyPr wrap="none">
              <a:spAutoFit/>
            </a:bodyPr>
            <a:lstStyle/>
            <a:p>
              <a:pPr algn="ctr">
                <a:defRPr/>
              </a:pPr>
              <a:r>
                <a:rPr lang="en-US" sz="2400" b="1" dirty="0">
                  <a:latin typeface="+mn-lt"/>
                  <a:cs typeface="Arial" charset="0"/>
                </a:rPr>
                <a:t>FATHER </a:t>
              </a:r>
            </a:p>
            <a:p>
              <a:pPr algn="ctr">
                <a:defRPr/>
              </a:pPr>
              <a:r>
                <a:rPr lang="en-US" sz="2400" b="1" dirty="0">
                  <a:latin typeface="+mn-lt"/>
                  <a:cs typeface="Arial" charset="0"/>
                </a:rPr>
                <a:t>The Creator</a:t>
              </a:r>
            </a:p>
          </p:txBody>
        </p:sp>
        <p:sp>
          <p:nvSpPr>
            <p:cNvPr id="18" name="TextBox 67">
              <a:extLst>
                <a:ext uri="{FF2B5EF4-FFF2-40B4-BE49-F238E27FC236}">
                  <a16:creationId xmlns:a16="http://schemas.microsoft.com/office/drawing/2014/main" id="{A838015E-EF34-470C-8284-0E2C72A26BF8}"/>
                </a:ext>
              </a:extLst>
            </p:cNvPr>
            <p:cNvSpPr txBox="1">
              <a:spLocks noChangeArrowheads="1"/>
            </p:cNvSpPr>
            <p:nvPr/>
          </p:nvSpPr>
          <p:spPr bwMode="auto">
            <a:xfrm>
              <a:off x="758074" y="762000"/>
              <a:ext cx="1862289" cy="461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dirty="0">
                  <a:latin typeface="Calibri" panose="020F0502020204030204" pitchFamily="34" charset="0"/>
                </a:rPr>
                <a:t>God </a:t>
              </a:r>
              <a:r>
                <a:rPr lang="en-US" altLang="en-US" sz="2400" b="1" i="1" dirty="0">
                  <a:latin typeface="Calibri" panose="020F0502020204030204" pitchFamily="34" charset="0"/>
                </a:rPr>
                <a:t>The First</a:t>
              </a:r>
            </a:p>
          </p:txBody>
        </p:sp>
        <p:pic>
          <p:nvPicPr>
            <p:cNvPr id="19" name="Picture 2">
              <a:extLst>
                <a:ext uri="{FF2B5EF4-FFF2-40B4-BE49-F238E27FC236}">
                  <a16:creationId xmlns:a16="http://schemas.microsoft.com/office/drawing/2014/main" id="{EA46BC72-CC71-46A7-AC0E-D6E692BE956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0615" y="1195569"/>
              <a:ext cx="648522"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 name="Text Box 5">
            <a:extLst>
              <a:ext uri="{FF2B5EF4-FFF2-40B4-BE49-F238E27FC236}">
                <a16:creationId xmlns:a16="http://schemas.microsoft.com/office/drawing/2014/main" id="{1FB50AFA-7D69-4F39-8204-7C9265D1FC1B}"/>
              </a:ext>
            </a:extLst>
          </p:cNvPr>
          <p:cNvSpPr txBox="1">
            <a:spLocks noChangeArrowheads="1"/>
          </p:cNvSpPr>
          <p:nvPr/>
        </p:nvSpPr>
        <p:spPr bwMode="auto">
          <a:xfrm>
            <a:off x="152400" y="762000"/>
            <a:ext cx="118872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b="1" dirty="0">
                <a:solidFill>
                  <a:srgbClr val="00B050"/>
                </a:solidFill>
                <a:latin typeface="Calibri" panose="020F0502020204030204" pitchFamily="34" charset="0"/>
              </a:rPr>
              <a:t>Joseph Smith: </a:t>
            </a:r>
            <a:r>
              <a:rPr lang="en-US" altLang="en-US" sz="2800" dirty="0">
                <a:latin typeface="Calibri" panose="020F0502020204030204" pitchFamily="34" charset="0"/>
              </a:rPr>
              <a:t>“[An] Everlasting </a:t>
            </a:r>
            <a:r>
              <a:rPr lang="en-US" altLang="en-US" sz="2800" dirty="0">
                <a:solidFill>
                  <a:srgbClr val="00B050"/>
                </a:solidFill>
                <a:latin typeface="Calibri" panose="020F0502020204030204" pitchFamily="34" charset="0"/>
              </a:rPr>
              <a:t>covenant</a:t>
            </a:r>
            <a:r>
              <a:rPr lang="en-US" altLang="en-US" sz="2800" dirty="0">
                <a:latin typeface="Calibri" panose="020F0502020204030204" pitchFamily="34" charset="0"/>
              </a:rPr>
              <a:t> was made between three personages before the foundation of this earth, and relates to their dispensation of things to men on the earth; these personages, according to Abraham’s record, are called </a:t>
            </a:r>
            <a:r>
              <a:rPr lang="en-US" altLang="en-US" sz="2800" dirty="0">
                <a:solidFill>
                  <a:srgbClr val="00B050"/>
                </a:solidFill>
                <a:latin typeface="Calibri" panose="020F0502020204030204" pitchFamily="34" charset="0"/>
              </a:rPr>
              <a:t>God the first</a:t>
            </a:r>
            <a:r>
              <a:rPr lang="en-US" altLang="en-US" sz="2800" dirty="0">
                <a:latin typeface="Calibri" panose="020F0502020204030204" pitchFamily="34" charset="0"/>
              </a:rPr>
              <a:t>, the Creator; </a:t>
            </a:r>
            <a:r>
              <a:rPr lang="en-US" altLang="en-US" sz="2800" dirty="0">
                <a:solidFill>
                  <a:srgbClr val="00B050"/>
                </a:solidFill>
                <a:latin typeface="Calibri" panose="020F0502020204030204" pitchFamily="34" charset="0"/>
              </a:rPr>
              <a:t>God the second</a:t>
            </a:r>
            <a:r>
              <a:rPr lang="en-US" altLang="en-US" sz="2800" dirty="0">
                <a:latin typeface="Calibri" panose="020F0502020204030204" pitchFamily="34" charset="0"/>
              </a:rPr>
              <a:t>, the Redeemer; and </a:t>
            </a:r>
            <a:r>
              <a:rPr lang="en-US" altLang="en-US" sz="2800" dirty="0">
                <a:solidFill>
                  <a:srgbClr val="00B050"/>
                </a:solidFill>
                <a:latin typeface="Calibri" panose="020F0502020204030204" pitchFamily="34" charset="0"/>
              </a:rPr>
              <a:t>God the third</a:t>
            </a:r>
            <a:r>
              <a:rPr lang="en-US" altLang="en-US" sz="2800" dirty="0">
                <a:latin typeface="Calibri" panose="020F0502020204030204" pitchFamily="34" charset="0"/>
              </a:rPr>
              <a:t>, the witness or Testator.” </a:t>
            </a:r>
            <a:r>
              <a:rPr lang="en-US" altLang="en-US" sz="1400" dirty="0">
                <a:latin typeface="Calibri" panose="020F0502020204030204" pitchFamily="34" charset="0"/>
              </a:rPr>
              <a:t>(Teachings of the Prophet Joseph Smith, p. 190)</a:t>
            </a:r>
          </a:p>
        </p:txBody>
      </p:sp>
    </p:spTree>
    <p:extLst>
      <p:ext uri="{BB962C8B-B14F-4D97-AF65-F5344CB8AC3E}">
        <p14:creationId xmlns:p14="http://schemas.microsoft.com/office/powerpoint/2010/main" val="3423666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D5C2F5CD-6802-4B75-B2CB-78840CD44DF4}"/>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4</a:t>
            </a:fld>
            <a:endParaRPr lang="en-US" dirty="0"/>
          </a:p>
        </p:txBody>
      </p:sp>
      <p:sp>
        <p:nvSpPr>
          <p:cNvPr id="5" name="TextBox 2">
            <a:extLst>
              <a:ext uri="{FF2B5EF4-FFF2-40B4-BE49-F238E27FC236}">
                <a16:creationId xmlns:a16="http://schemas.microsoft.com/office/drawing/2014/main" id="{C4F86103-F206-4FC8-91E3-6D356D733D81}"/>
              </a:ext>
            </a:extLst>
          </p:cNvPr>
          <p:cNvSpPr txBox="1">
            <a:spLocks noChangeArrowheads="1"/>
          </p:cNvSpPr>
          <p:nvPr/>
        </p:nvSpPr>
        <p:spPr bwMode="auto">
          <a:xfrm>
            <a:off x="0" y="76200"/>
            <a:ext cx="121919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dirty="0">
                <a:solidFill>
                  <a:srgbClr val="00B050"/>
                </a:solidFill>
                <a:latin typeface="Calibri" panose="020F0502020204030204" pitchFamily="34" charset="0"/>
              </a:rPr>
              <a:t>Holy Ghost’s Unique Role as a Spirit Personage</a:t>
            </a:r>
          </a:p>
        </p:txBody>
      </p:sp>
      <p:sp>
        <p:nvSpPr>
          <p:cNvPr id="6" name="Text Box 5">
            <a:extLst>
              <a:ext uri="{FF2B5EF4-FFF2-40B4-BE49-F238E27FC236}">
                <a16:creationId xmlns:a16="http://schemas.microsoft.com/office/drawing/2014/main" id="{126DFF31-6ED1-4EA6-BFEF-C94E931549BD}"/>
              </a:ext>
            </a:extLst>
          </p:cNvPr>
          <p:cNvSpPr txBox="1">
            <a:spLocks noChangeArrowheads="1"/>
          </p:cNvSpPr>
          <p:nvPr/>
        </p:nvSpPr>
        <p:spPr bwMode="auto">
          <a:xfrm>
            <a:off x="215702" y="2551093"/>
            <a:ext cx="11823897" cy="954107"/>
          </a:xfrm>
          <a:prstGeom prst="rect">
            <a:avLst/>
          </a:prstGeom>
          <a:noFill/>
          <a:ln w="9525">
            <a:noFill/>
            <a:miter lim="800000"/>
            <a:headEnd/>
            <a:tailEnd/>
          </a:ln>
        </p:spPr>
        <p:txBody>
          <a:bodyPr wrap="square">
            <a:spAutoFit/>
          </a:bodyPr>
          <a:lstStyle/>
          <a:p>
            <a:pPr fontAlgn="auto">
              <a:spcBef>
                <a:spcPts val="0"/>
              </a:spcBef>
              <a:spcAft>
                <a:spcPts val="0"/>
              </a:spcAft>
              <a:defRPr/>
            </a:pPr>
            <a:r>
              <a:rPr lang="en-US" sz="2800" b="1" dirty="0">
                <a:solidFill>
                  <a:srgbClr val="00B050"/>
                </a:solidFill>
                <a:latin typeface="+mn-lt"/>
                <a:cs typeface="+mn-cs"/>
              </a:rPr>
              <a:t>Elder Heber C. Kimball: </a:t>
            </a:r>
            <a:r>
              <a:rPr lang="en-US" sz="2800" dirty="0">
                <a:latin typeface="+mn-lt"/>
                <a:cs typeface="+mn-cs"/>
              </a:rPr>
              <a:t>“Well, let me tell you, the Holy Ghost is a man; he is one of the sons of our Father and our God.” </a:t>
            </a:r>
            <a:r>
              <a:rPr lang="en-US" sz="1400" dirty="0">
                <a:latin typeface="+mn-lt"/>
                <a:cs typeface="+mn-cs"/>
              </a:rPr>
              <a:t>(JD 5:179)</a:t>
            </a:r>
          </a:p>
        </p:txBody>
      </p:sp>
      <p:sp>
        <p:nvSpPr>
          <p:cNvPr id="7" name="Text Box 5">
            <a:extLst>
              <a:ext uri="{FF2B5EF4-FFF2-40B4-BE49-F238E27FC236}">
                <a16:creationId xmlns:a16="http://schemas.microsoft.com/office/drawing/2014/main" id="{DF158206-839D-410A-9C15-6D19D8270439}"/>
              </a:ext>
            </a:extLst>
          </p:cNvPr>
          <p:cNvSpPr txBox="1">
            <a:spLocks noChangeArrowheads="1"/>
          </p:cNvSpPr>
          <p:nvPr/>
        </p:nvSpPr>
        <p:spPr bwMode="auto">
          <a:xfrm>
            <a:off x="215702" y="901005"/>
            <a:ext cx="11823898" cy="1384995"/>
          </a:xfrm>
          <a:prstGeom prst="rect">
            <a:avLst/>
          </a:prstGeom>
          <a:noFill/>
          <a:ln w="9525">
            <a:noFill/>
            <a:miter lim="800000"/>
            <a:headEnd/>
            <a:tailEnd/>
          </a:ln>
        </p:spPr>
        <p:txBody>
          <a:bodyPr wrap="square">
            <a:spAutoFit/>
          </a:bodyPr>
          <a:lstStyle/>
          <a:p>
            <a:pPr>
              <a:defRPr/>
            </a:pPr>
            <a:r>
              <a:rPr lang="en-US" sz="2800" b="1" dirty="0">
                <a:solidFill>
                  <a:srgbClr val="00B050"/>
                </a:solidFill>
                <a:latin typeface="+mn-lt"/>
                <a:cs typeface="+mn-cs"/>
              </a:rPr>
              <a:t>D&amp;C 130:22: </a:t>
            </a:r>
            <a:r>
              <a:rPr lang="en-US" sz="2800" dirty="0">
                <a:latin typeface="+mn-lt"/>
                <a:cs typeface="+mn-cs"/>
              </a:rPr>
              <a:t>“The Father has a body of flesh and bones as tangible as man’s; the Son also; but the Holy Ghost has not a body of flesh and bones, but is a personage of Spirit.</a:t>
            </a:r>
            <a:r>
              <a:rPr lang="en-US" sz="2800" dirty="0">
                <a:latin typeface="+mn-lt"/>
                <a:cs typeface="Arial" charset="0"/>
              </a:rPr>
              <a:t> Were it not so, the Holy Ghost could not dwell in us.”</a:t>
            </a:r>
            <a:endParaRPr lang="en-US" sz="2800" dirty="0">
              <a:latin typeface="+mn-lt"/>
              <a:cs typeface="+mn-cs"/>
            </a:endParaRPr>
          </a:p>
        </p:txBody>
      </p:sp>
      <p:sp>
        <p:nvSpPr>
          <p:cNvPr id="8" name="Text Box 5">
            <a:extLst>
              <a:ext uri="{FF2B5EF4-FFF2-40B4-BE49-F238E27FC236}">
                <a16:creationId xmlns:a16="http://schemas.microsoft.com/office/drawing/2014/main" id="{CAB1C5BD-4615-4D91-9DF1-C729F1923D04}"/>
              </a:ext>
            </a:extLst>
          </p:cNvPr>
          <p:cNvSpPr txBox="1">
            <a:spLocks noChangeArrowheads="1"/>
          </p:cNvSpPr>
          <p:nvPr/>
        </p:nvSpPr>
        <p:spPr bwMode="auto">
          <a:xfrm>
            <a:off x="215702" y="3886200"/>
            <a:ext cx="11823896" cy="2677656"/>
          </a:xfrm>
          <a:prstGeom prst="rect">
            <a:avLst/>
          </a:prstGeom>
          <a:noFill/>
          <a:ln w="9525">
            <a:noFill/>
            <a:miter lim="800000"/>
            <a:headEnd/>
            <a:tailEnd/>
          </a:ln>
        </p:spPr>
        <p:txBody>
          <a:bodyPr wrap="square">
            <a:spAutoFit/>
          </a:bodyPr>
          <a:lstStyle/>
          <a:p>
            <a:pPr fontAlgn="auto">
              <a:spcBef>
                <a:spcPts val="0"/>
              </a:spcBef>
              <a:spcAft>
                <a:spcPts val="0"/>
              </a:spcAft>
              <a:defRPr/>
            </a:pPr>
            <a:r>
              <a:rPr lang="en-US" sz="2800" b="1" dirty="0">
                <a:solidFill>
                  <a:srgbClr val="00B050"/>
                </a:solidFill>
                <a:latin typeface="Calibri" pitchFamily="34" charset="0"/>
                <a:cs typeface="Arial" charset="0"/>
              </a:rPr>
              <a:t>President Brigham Young: </a:t>
            </a:r>
            <a:r>
              <a:rPr lang="en-US" sz="2800" dirty="0">
                <a:latin typeface="Calibri" pitchFamily="34" charset="0"/>
                <a:cs typeface="Arial" charset="0"/>
              </a:rPr>
              <a:t>“The Holy Ghost, we believe, is one of the characters that form the Trinity, or the Godhead. Not one person in three, nor three persons in one; but the Father, Son, and Holy Ghost are one in essence, as the hearts of three men who are united in all things. He is one of the three characters we believe in, whose </a:t>
            </a:r>
            <a:r>
              <a:rPr lang="en-US" sz="2800" dirty="0">
                <a:solidFill>
                  <a:srgbClr val="00B050"/>
                </a:solidFill>
                <a:latin typeface="Calibri" pitchFamily="34" charset="0"/>
                <a:cs typeface="Arial" charset="0"/>
              </a:rPr>
              <a:t>office it is to administer</a:t>
            </a:r>
            <a:r>
              <a:rPr lang="en-US" sz="2800" dirty="0">
                <a:latin typeface="Calibri" pitchFamily="34" charset="0"/>
                <a:cs typeface="Arial" charset="0"/>
              </a:rPr>
              <a:t> to those of the human family </a:t>
            </a:r>
            <a:r>
              <a:rPr lang="en-US" sz="2800" dirty="0">
                <a:solidFill>
                  <a:srgbClr val="00B050"/>
                </a:solidFill>
                <a:latin typeface="Calibri" pitchFamily="34" charset="0"/>
                <a:cs typeface="Arial" charset="0"/>
              </a:rPr>
              <a:t>who love the truth</a:t>
            </a:r>
            <a:r>
              <a:rPr lang="en-US" sz="2800" dirty="0">
                <a:latin typeface="Calibri" pitchFamily="34" charset="0"/>
                <a:cs typeface="Arial" charset="0"/>
              </a:rPr>
              <a:t>.” </a:t>
            </a:r>
            <a:r>
              <a:rPr lang="en-US" sz="1600" dirty="0">
                <a:latin typeface="Calibri" pitchFamily="34" charset="0"/>
                <a:cs typeface="Arial" charset="0"/>
              </a:rPr>
              <a:t>(JD 6:95)</a:t>
            </a:r>
            <a:endParaRPr lang="en-US" sz="1600" dirty="0">
              <a:latin typeface="+mn-lt"/>
              <a:cs typeface="Arial" charset="0"/>
            </a:endParaRPr>
          </a:p>
        </p:txBody>
      </p:sp>
      <p:sp>
        <p:nvSpPr>
          <p:cNvPr id="9" name="Rectangle 8">
            <a:extLst>
              <a:ext uri="{FF2B5EF4-FFF2-40B4-BE49-F238E27FC236}">
                <a16:creationId xmlns:a16="http://schemas.microsoft.com/office/drawing/2014/main" id="{7B6410BB-5B55-4EAA-B78F-A956778A43DB}"/>
              </a:ext>
            </a:extLst>
          </p:cNvPr>
          <p:cNvSpPr/>
          <p:nvPr/>
        </p:nvSpPr>
        <p:spPr bwMode="auto">
          <a:xfrm>
            <a:off x="0" y="0"/>
            <a:ext cx="122301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ffectLst>
                <a:outerShdw blurRad="38100" dist="38100" dir="2700000" algn="tl">
                  <a:srgbClr val="C0C0C0"/>
                </a:outerShdw>
              </a:effectLst>
              <a:cs typeface="Arial" charset="0"/>
            </a:endParaRPr>
          </a:p>
        </p:txBody>
      </p:sp>
    </p:spTree>
    <p:extLst>
      <p:ext uri="{BB962C8B-B14F-4D97-AF65-F5344CB8AC3E}">
        <p14:creationId xmlns:p14="http://schemas.microsoft.com/office/powerpoint/2010/main" val="256862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5</a:t>
            </a:fld>
            <a:endParaRPr lang="en-US" dirty="0"/>
          </a:p>
        </p:txBody>
      </p:sp>
      <p:sp>
        <p:nvSpPr>
          <p:cNvPr id="5" name="Rectangle 1">
            <a:extLst>
              <a:ext uri="{FF2B5EF4-FFF2-40B4-BE49-F238E27FC236}">
                <a16:creationId xmlns:a16="http://schemas.microsoft.com/office/drawing/2014/main" id="{E3976D1B-3408-44A7-94D5-7CB8A5B64C85}"/>
              </a:ext>
            </a:extLst>
          </p:cNvPr>
          <p:cNvSpPr>
            <a:spLocks noChangeArrowheads="1"/>
          </p:cNvSpPr>
          <p:nvPr/>
        </p:nvSpPr>
        <p:spPr bwMode="auto">
          <a:xfrm>
            <a:off x="304800" y="1219200"/>
            <a:ext cx="115062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8000" dirty="0">
                <a:solidFill>
                  <a:srgbClr val="FFFF00"/>
                </a:solidFill>
                <a:latin typeface="+mn-lt"/>
              </a:rPr>
              <a:t>Is there a difference between the </a:t>
            </a:r>
            <a:r>
              <a:rPr lang="en-US" altLang="en-US" sz="8000" b="1" dirty="0">
                <a:solidFill>
                  <a:srgbClr val="FFFF00"/>
                </a:solidFill>
                <a:latin typeface="+mn-lt"/>
              </a:rPr>
              <a:t>Holy Ghost </a:t>
            </a:r>
            <a:r>
              <a:rPr lang="en-US" altLang="en-US" sz="8000" dirty="0">
                <a:solidFill>
                  <a:srgbClr val="FFFF00"/>
                </a:solidFill>
                <a:latin typeface="+mn-lt"/>
              </a:rPr>
              <a:t>and the </a:t>
            </a:r>
            <a:r>
              <a:rPr lang="en-US" altLang="en-US" sz="8000" b="1" dirty="0">
                <a:solidFill>
                  <a:srgbClr val="FFFF00"/>
                </a:solidFill>
                <a:latin typeface="+mn-lt"/>
              </a:rPr>
              <a:t>Holy Spirit</a:t>
            </a:r>
            <a:r>
              <a:rPr lang="en-US" altLang="en-US" sz="8000" dirty="0">
                <a:solidFill>
                  <a:srgbClr val="FFFF00"/>
                </a:solidFill>
                <a:latin typeface="+mn-lt"/>
              </a:rPr>
              <a:t>?</a:t>
            </a:r>
          </a:p>
        </p:txBody>
      </p:sp>
    </p:spTree>
    <p:extLst>
      <p:ext uri="{BB962C8B-B14F-4D97-AF65-F5344CB8AC3E}">
        <p14:creationId xmlns:p14="http://schemas.microsoft.com/office/powerpoint/2010/main" val="4242664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6</a:t>
            </a:fld>
            <a:endParaRPr lang="en-US" dirty="0"/>
          </a:p>
        </p:txBody>
      </p:sp>
      <p:sp>
        <p:nvSpPr>
          <p:cNvPr id="5" name="Text Box 5">
            <a:extLst>
              <a:ext uri="{FF2B5EF4-FFF2-40B4-BE49-F238E27FC236}">
                <a16:creationId xmlns:a16="http://schemas.microsoft.com/office/drawing/2014/main" id="{F40449FE-F53E-4675-A168-B8CBE6738AFD}"/>
              </a:ext>
            </a:extLst>
          </p:cNvPr>
          <p:cNvSpPr txBox="1">
            <a:spLocks noChangeArrowheads="1"/>
          </p:cNvSpPr>
          <p:nvPr/>
        </p:nvSpPr>
        <p:spPr bwMode="auto">
          <a:xfrm>
            <a:off x="253773" y="211991"/>
            <a:ext cx="11758613" cy="3293209"/>
          </a:xfrm>
          <a:prstGeom prst="rect">
            <a:avLst/>
          </a:prstGeom>
          <a:noFill/>
          <a:ln w="9525">
            <a:noFill/>
            <a:miter lim="800000"/>
            <a:headEnd/>
            <a:tailEnd/>
          </a:ln>
        </p:spPr>
        <p:txBody>
          <a:bodyPr wrap="square">
            <a:spAutoFit/>
          </a:bodyPr>
          <a:lstStyle/>
          <a:p>
            <a:pPr fontAlgn="auto">
              <a:spcBef>
                <a:spcPts val="0"/>
              </a:spcBef>
              <a:spcAft>
                <a:spcPts val="0"/>
              </a:spcAft>
              <a:defRPr/>
            </a:pPr>
            <a:r>
              <a:rPr lang="en-US" sz="2400" b="1" dirty="0">
                <a:solidFill>
                  <a:srgbClr val="00FF00"/>
                </a:solidFill>
                <a:latin typeface="Calibri" pitchFamily="34" charset="0"/>
                <a:cs typeface="Arial" charset="0"/>
              </a:rPr>
              <a:t>President Joseph F. Smith: </a:t>
            </a:r>
            <a:r>
              <a:rPr lang="en-US" sz="2400" dirty="0">
                <a:solidFill>
                  <a:schemeClr val="bg1"/>
                </a:solidFill>
                <a:latin typeface="Calibri" pitchFamily="34" charset="0"/>
                <a:cs typeface="Arial" charset="0"/>
              </a:rPr>
              <a:t>“The question is often asked, Is there any difference between the Spirit of the Lord and the Holy Ghost? The terms are frequently used synonymously. We often say the Spirit of God when we mean the Holy Ghost; we likewise say the </a:t>
            </a:r>
            <a:r>
              <a:rPr lang="en-US" sz="2400" dirty="0">
                <a:solidFill>
                  <a:srgbClr val="00FF00"/>
                </a:solidFill>
                <a:latin typeface="Calibri" pitchFamily="34" charset="0"/>
                <a:cs typeface="Arial" charset="0"/>
              </a:rPr>
              <a:t>Holy Ghost </a:t>
            </a:r>
            <a:r>
              <a:rPr lang="en-US" sz="2400" dirty="0">
                <a:solidFill>
                  <a:schemeClr val="bg1"/>
                </a:solidFill>
                <a:latin typeface="Calibri" pitchFamily="34" charset="0"/>
                <a:cs typeface="Arial" charset="0"/>
              </a:rPr>
              <a:t>when we mean the Spirit of God. The Holy Ghost is a personage in the Godhead, and </a:t>
            </a:r>
            <a:r>
              <a:rPr lang="en-US" sz="2400" b="1" dirty="0">
                <a:solidFill>
                  <a:srgbClr val="FF0000"/>
                </a:solidFill>
                <a:latin typeface="Calibri" pitchFamily="34" charset="0"/>
                <a:cs typeface="Arial" charset="0"/>
              </a:rPr>
              <a:t>is not </a:t>
            </a:r>
            <a:r>
              <a:rPr lang="en-US" sz="2400" dirty="0">
                <a:solidFill>
                  <a:schemeClr val="bg1"/>
                </a:solidFill>
                <a:latin typeface="Calibri" pitchFamily="34" charset="0"/>
                <a:cs typeface="Arial" charset="0"/>
              </a:rPr>
              <a:t>that which lighteth every man that comes into the world.  It is the </a:t>
            </a:r>
            <a:r>
              <a:rPr lang="en-US" sz="2400" b="1" dirty="0">
                <a:solidFill>
                  <a:srgbClr val="00FF00"/>
                </a:solidFill>
                <a:latin typeface="Calibri" pitchFamily="34" charset="0"/>
                <a:cs typeface="Arial" charset="0"/>
              </a:rPr>
              <a:t>Spirit of God</a:t>
            </a:r>
            <a:r>
              <a:rPr lang="en-US" sz="2400" dirty="0">
                <a:solidFill>
                  <a:srgbClr val="00FF00"/>
                </a:solidFill>
                <a:latin typeface="Calibri" pitchFamily="34" charset="0"/>
                <a:cs typeface="Arial" charset="0"/>
              </a:rPr>
              <a:t> </a:t>
            </a:r>
            <a:r>
              <a:rPr lang="en-US" sz="2400" dirty="0">
                <a:solidFill>
                  <a:schemeClr val="bg1"/>
                </a:solidFill>
                <a:latin typeface="Calibri" pitchFamily="34" charset="0"/>
                <a:cs typeface="Arial" charset="0"/>
              </a:rPr>
              <a:t>which proceeds through Christ to the world that </a:t>
            </a:r>
            <a:r>
              <a:rPr lang="en-US" sz="2400" b="1" dirty="0">
                <a:solidFill>
                  <a:srgbClr val="00FF00"/>
                </a:solidFill>
                <a:latin typeface="Calibri" pitchFamily="34" charset="0"/>
                <a:cs typeface="Arial" charset="0"/>
              </a:rPr>
              <a:t>enlightens</a:t>
            </a:r>
            <a:r>
              <a:rPr lang="en-US" sz="2400" dirty="0">
                <a:solidFill>
                  <a:schemeClr val="bg1"/>
                </a:solidFill>
                <a:latin typeface="Calibri" pitchFamily="34" charset="0"/>
                <a:cs typeface="Arial" charset="0"/>
              </a:rPr>
              <a:t> every man that comes into the world and that strives with the children of men, and will continue to strive with them, until it brings them to a knowledge of the truth and the possession of the </a:t>
            </a:r>
            <a:r>
              <a:rPr lang="en-US" sz="2400" b="1" dirty="0">
                <a:solidFill>
                  <a:srgbClr val="00FF00"/>
                </a:solidFill>
                <a:latin typeface="Calibri" pitchFamily="34" charset="0"/>
                <a:cs typeface="Arial" charset="0"/>
              </a:rPr>
              <a:t>greater light </a:t>
            </a:r>
            <a:r>
              <a:rPr lang="en-US" sz="2400" dirty="0">
                <a:solidFill>
                  <a:schemeClr val="bg1"/>
                </a:solidFill>
                <a:latin typeface="Calibri" pitchFamily="34" charset="0"/>
                <a:cs typeface="Arial" charset="0"/>
              </a:rPr>
              <a:t>and testimony</a:t>
            </a:r>
            <a:r>
              <a:rPr lang="en-US" sz="2400" b="1" dirty="0">
                <a:solidFill>
                  <a:schemeClr val="bg1"/>
                </a:solidFill>
                <a:latin typeface="Calibri" pitchFamily="34" charset="0"/>
                <a:cs typeface="Arial" charset="0"/>
              </a:rPr>
              <a:t> </a:t>
            </a:r>
            <a:r>
              <a:rPr lang="en-US" sz="2400" dirty="0">
                <a:solidFill>
                  <a:schemeClr val="bg1"/>
                </a:solidFill>
                <a:latin typeface="Calibri" pitchFamily="34" charset="0"/>
                <a:cs typeface="Arial" charset="0"/>
              </a:rPr>
              <a:t>of the </a:t>
            </a:r>
            <a:r>
              <a:rPr lang="en-US" sz="2400" b="1" dirty="0">
                <a:solidFill>
                  <a:srgbClr val="00FF00"/>
                </a:solidFill>
                <a:latin typeface="Calibri" pitchFamily="34" charset="0"/>
                <a:cs typeface="Arial" charset="0"/>
              </a:rPr>
              <a:t>Holy Ghost</a:t>
            </a:r>
            <a:r>
              <a:rPr lang="en-US" sz="2400" dirty="0">
                <a:solidFill>
                  <a:schemeClr val="bg1"/>
                </a:solidFill>
                <a:latin typeface="Calibri" pitchFamily="34" charset="0"/>
                <a:cs typeface="Arial" charset="0"/>
              </a:rPr>
              <a:t>.” </a:t>
            </a:r>
          </a:p>
          <a:p>
            <a:pPr fontAlgn="auto">
              <a:spcBef>
                <a:spcPts val="0"/>
              </a:spcBef>
              <a:spcAft>
                <a:spcPts val="0"/>
              </a:spcAft>
              <a:defRPr/>
            </a:pPr>
            <a:r>
              <a:rPr lang="en-US" sz="1400" dirty="0">
                <a:solidFill>
                  <a:schemeClr val="bg1"/>
                </a:solidFill>
                <a:latin typeface="Calibri" pitchFamily="34" charset="0"/>
                <a:cs typeface="Arial" charset="0"/>
              </a:rPr>
              <a:t>(The Mormon Doctrine of Deity, p. 288)</a:t>
            </a:r>
            <a:endParaRPr lang="en-US" sz="1400" dirty="0">
              <a:solidFill>
                <a:schemeClr val="bg1"/>
              </a:solidFill>
              <a:latin typeface="+mn-lt"/>
              <a:cs typeface="Arial" charset="0"/>
            </a:endParaRPr>
          </a:p>
        </p:txBody>
      </p:sp>
      <p:grpSp>
        <p:nvGrpSpPr>
          <p:cNvPr id="2" name="Group 1">
            <a:extLst>
              <a:ext uri="{FF2B5EF4-FFF2-40B4-BE49-F238E27FC236}">
                <a16:creationId xmlns:a16="http://schemas.microsoft.com/office/drawing/2014/main" id="{5D0CC3F5-7F17-46D3-BF61-C84DEB8BA3B1}"/>
              </a:ext>
            </a:extLst>
          </p:cNvPr>
          <p:cNvGrpSpPr/>
          <p:nvPr/>
        </p:nvGrpSpPr>
        <p:grpSpPr>
          <a:xfrm>
            <a:off x="6807701" y="3391989"/>
            <a:ext cx="5219926" cy="3149542"/>
            <a:chOff x="2820702" y="3283174"/>
            <a:chExt cx="3553175" cy="2127025"/>
          </a:xfrm>
        </p:grpSpPr>
        <p:sp>
          <p:nvSpPr>
            <p:cNvPr id="17" name="TextBox 16">
              <a:extLst>
                <a:ext uri="{FF2B5EF4-FFF2-40B4-BE49-F238E27FC236}">
                  <a16:creationId xmlns:a16="http://schemas.microsoft.com/office/drawing/2014/main" id="{9BE14215-4FBA-4C7F-87FD-559F6AFE3D96}"/>
                </a:ext>
              </a:extLst>
            </p:cNvPr>
            <p:cNvSpPr txBox="1"/>
            <p:nvPr/>
          </p:nvSpPr>
          <p:spPr>
            <a:xfrm>
              <a:off x="2820702" y="3283174"/>
              <a:ext cx="3553175" cy="2127025"/>
            </a:xfrm>
            <a:prstGeom prst="rect">
              <a:avLst/>
            </a:prstGeom>
            <a:solidFill>
              <a:schemeClr val="bg1"/>
            </a:solidFill>
          </p:spPr>
          <p:txBody>
            <a:bodyPr wrap="square" lIns="0" tIns="0" rIns="0" bIns="0" rtlCol="0">
              <a:spAutoFit/>
            </a:bodyPr>
            <a:lstStyle/>
            <a:p>
              <a:pPr algn="ctr"/>
              <a:endParaRPr lang="en-US" sz="2000" spc="300" dirty="0"/>
            </a:p>
          </p:txBody>
        </p:sp>
        <p:grpSp>
          <p:nvGrpSpPr>
            <p:cNvPr id="18" name="Group 26">
              <a:extLst>
                <a:ext uri="{FF2B5EF4-FFF2-40B4-BE49-F238E27FC236}">
                  <a16:creationId xmlns:a16="http://schemas.microsoft.com/office/drawing/2014/main" id="{61B31BA2-37F5-4C39-AA49-F242B2AD9166}"/>
                </a:ext>
              </a:extLst>
            </p:cNvPr>
            <p:cNvGrpSpPr>
              <a:grpSpLocks/>
            </p:cNvGrpSpPr>
            <p:nvPr/>
          </p:nvGrpSpPr>
          <p:grpSpPr bwMode="auto">
            <a:xfrm>
              <a:off x="4249278" y="3519528"/>
              <a:ext cx="1976766" cy="1847090"/>
              <a:chOff x="4173078" y="4524500"/>
              <a:chExt cx="1976766" cy="1847204"/>
            </a:xfrm>
          </p:grpSpPr>
          <p:grpSp>
            <p:nvGrpSpPr>
              <p:cNvPr id="19" name="Group 14">
                <a:extLst>
                  <a:ext uri="{FF2B5EF4-FFF2-40B4-BE49-F238E27FC236}">
                    <a16:creationId xmlns:a16="http://schemas.microsoft.com/office/drawing/2014/main" id="{AE687BA3-13CD-4876-9924-A751F7A78396}"/>
                  </a:ext>
                </a:extLst>
              </p:cNvPr>
              <p:cNvGrpSpPr>
                <a:grpSpLocks/>
              </p:cNvGrpSpPr>
              <p:nvPr/>
            </p:nvGrpSpPr>
            <p:grpSpPr bwMode="auto">
              <a:xfrm>
                <a:off x="4784285" y="4524500"/>
                <a:ext cx="1365559" cy="1847204"/>
                <a:chOff x="4708085" y="4607625"/>
                <a:chExt cx="1365559" cy="1847204"/>
              </a:xfrm>
            </p:grpSpPr>
            <p:grpSp>
              <p:nvGrpSpPr>
                <p:cNvPr id="21" name="Group 63">
                  <a:extLst>
                    <a:ext uri="{FF2B5EF4-FFF2-40B4-BE49-F238E27FC236}">
                      <a16:creationId xmlns:a16="http://schemas.microsoft.com/office/drawing/2014/main" id="{39F6330B-71FE-4F60-887F-A99A49F90F55}"/>
                    </a:ext>
                  </a:extLst>
                </p:cNvPr>
                <p:cNvGrpSpPr>
                  <a:grpSpLocks/>
                </p:cNvGrpSpPr>
                <p:nvPr/>
              </p:nvGrpSpPr>
              <p:grpSpPr bwMode="auto">
                <a:xfrm>
                  <a:off x="4838003" y="4607625"/>
                  <a:ext cx="1118435" cy="1264085"/>
                  <a:chOff x="2820039" y="1591825"/>
                  <a:chExt cx="1753408" cy="1981608"/>
                </a:xfrm>
              </p:grpSpPr>
              <p:sp>
                <p:nvSpPr>
                  <p:cNvPr id="23" name="Oval 22">
                    <a:extLst>
                      <a:ext uri="{FF2B5EF4-FFF2-40B4-BE49-F238E27FC236}">
                        <a16:creationId xmlns:a16="http://schemas.microsoft.com/office/drawing/2014/main" id="{7B134851-D618-4B3F-A727-8A54D5410F9B}"/>
                      </a:ext>
                    </a:extLst>
                  </p:cNvPr>
                  <p:cNvSpPr/>
                  <p:nvPr/>
                </p:nvSpPr>
                <p:spPr bwMode="auto">
                  <a:xfrm>
                    <a:off x="3002366" y="1591825"/>
                    <a:ext cx="1404539" cy="1981608"/>
                  </a:xfrm>
                  <a:prstGeom prst="ellipse">
                    <a:avLst/>
                  </a:prstGeom>
                  <a:noFill/>
                  <a:ln w="28575">
                    <a:solidFill>
                      <a:schemeClr val="bg1"/>
                    </a:solidFill>
                  </a:ln>
                  <a:effectLst>
                    <a:glow rad="228600">
                      <a:srgbClr val="E3F81C">
                        <a:alpha val="40000"/>
                      </a:srgbClr>
                    </a:glow>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cs typeface="Arial" charset="0"/>
                    </a:endParaRPr>
                  </a:p>
                </p:txBody>
              </p:sp>
              <p:sp>
                <p:nvSpPr>
                  <p:cNvPr id="24" name="TextBox 23">
                    <a:extLst>
                      <a:ext uri="{FF2B5EF4-FFF2-40B4-BE49-F238E27FC236}">
                        <a16:creationId xmlns:a16="http://schemas.microsoft.com/office/drawing/2014/main" id="{9618FAE7-8F08-49D7-A848-70ECC089F16A}"/>
                      </a:ext>
                    </a:extLst>
                  </p:cNvPr>
                  <p:cNvSpPr txBox="1"/>
                  <p:nvPr/>
                </p:nvSpPr>
                <p:spPr>
                  <a:xfrm>
                    <a:off x="2820039" y="2238903"/>
                    <a:ext cx="1753408" cy="684303"/>
                  </a:xfrm>
                  <a:prstGeom prst="rect">
                    <a:avLst/>
                  </a:prstGeom>
                  <a:noFill/>
                </p:spPr>
                <p:txBody>
                  <a:bodyPr wrap="none">
                    <a:spAutoFit/>
                  </a:bodyPr>
                  <a:lstStyle/>
                  <a:p>
                    <a:pPr algn="ctr">
                      <a:defRPr/>
                    </a:pPr>
                    <a:r>
                      <a:rPr lang="en-US" b="1" i="1" dirty="0">
                        <a:latin typeface="+mn-lt"/>
                        <a:cs typeface="Arial" charset="0"/>
                      </a:rPr>
                      <a:t>Light of Christ</a:t>
                    </a:r>
                  </a:p>
                  <a:p>
                    <a:pPr algn="ctr">
                      <a:defRPr/>
                    </a:pPr>
                    <a:r>
                      <a:rPr lang="en-US" b="1" dirty="0">
                        <a:latin typeface="+mn-lt"/>
                        <a:cs typeface="Arial" charset="0"/>
                      </a:rPr>
                      <a:t>GLORY OF GOD</a:t>
                    </a:r>
                  </a:p>
                </p:txBody>
              </p:sp>
            </p:grpSp>
            <p:sp>
              <p:nvSpPr>
                <p:cNvPr id="22" name="TextBox 21">
                  <a:extLst>
                    <a:ext uri="{FF2B5EF4-FFF2-40B4-BE49-F238E27FC236}">
                      <a16:creationId xmlns:a16="http://schemas.microsoft.com/office/drawing/2014/main" id="{F223D6D1-B0C9-4991-BC88-AD90CB4AC7A1}"/>
                    </a:ext>
                  </a:extLst>
                </p:cNvPr>
                <p:cNvSpPr txBox="1"/>
                <p:nvPr/>
              </p:nvSpPr>
              <p:spPr bwMode="auto">
                <a:xfrm>
                  <a:off x="4708085" y="6018306"/>
                  <a:ext cx="1365559" cy="436523"/>
                </a:xfrm>
                <a:prstGeom prst="rect">
                  <a:avLst/>
                </a:prstGeom>
                <a:noFill/>
              </p:spPr>
              <p:txBody>
                <a:bodyPr wrap="none">
                  <a:spAutoFit/>
                </a:bodyPr>
                <a:lstStyle/>
                <a:p>
                  <a:pPr algn="ctr">
                    <a:defRPr/>
                  </a:pPr>
                  <a:r>
                    <a:rPr lang="en-US" b="1" dirty="0">
                      <a:latin typeface="+mn-lt"/>
                      <a:cs typeface="Arial" charset="0"/>
                    </a:rPr>
                    <a:t>HOLY SPIRIT</a:t>
                  </a:r>
                </a:p>
                <a:p>
                  <a:pPr algn="ctr">
                    <a:defRPr/>
                  </a:pPr>
                  <a:r>
                    <a:rPr lang="en-US" b="1" dirty="0">
                      <a:latin typeface="+mn-lt"/>
                      <a:cs typeface="Arial" charset="0"/>
                    </a:rPr>
                    <a:t>A Divine Substance</a:t>
                  </a:r>
                </a:p>
              </p:txBody>
            </p:sp>
          </p:grpSp>
          <p:sp>
            <p:nvSpPr>
              <p:cNvPr id="20" name="TextBox 19">
                <a:extLst>
                  <a:ext uri="{FF2B5EF4-FFF2-40B4-BE49-F238E27FC236}">
                    <a16:creationId xmlns:a16="http://schemas.microsoft.com/office/drawing/2014/main" id="{D256EC4A-0E14-4DB5-918D-E819536167C5}"/>
                  </a:ext>
                </a:extLst>
              </p:cNvPr>
              <p:cNvSpPr txBox="1"/>
              <p:nvPr/>
            </p:nvSpPr>
            <p:spPr>
              <a:xfrm>
                <a:off x="4173078" y="4792324"/>
                <a:ext cx="696024" cy="1323521"/>
              </a:xfrm>
              <a:prstGeom prst="rect">
                <a:avLst/>
              </a:prstGeom>
              <a:noFill/>
            </p:spPr>
            <p:txBody>
              <a:bodyPr wrap="none">
                <a:spAutoFit/>
              </a:bodyPr>
              <a:lstStyle/>
              <a:p>
                <a:pPr>
                  <a:defRPr/>
                </a:pPr>
                <a:r>
                  <a:rPr lang="en-US" sz="8000" dirty="0">
                    <a:solidFill>
                      <a:srgbClr val="EB2722"/>
                    </a:solidFill>
                    <a:latin typeface="+mn-lt"/>
                    <a:cs typeface="Arial" charset="0"/>
                  </a:rPr>
                  <a:t>≠</a:t>
                </a:r>
              </a:p>
            </p:txBody>
          </p:sp>
        </p:grpSp>
        <p:grpSp>
          <p:nvGrpSpPr>
            <p:cNvPr id="25" name="Group 62">
              <a:extLst>
                <a:ext uri="{FF2B5EF4-FFF2-40B4-BE49-F238E27FC236}">
                  <a16:creationId xmlns:a16="http://schemas.microsoft.com/office/drawing/2014/main" id="{09396703-5F1D-40D3-A3D2-CEAA2513E582}"/>
                </a:ext>
              </a:extLst>
            </p:cNvPr>
            <p:cNvGrpSpPr>
              <a:grpSpLocks/>
            </p:cNvGrpSpPr>
            <p:nvPr/>
          </p:nvGrpSpPr>
          <p:grpSpPr bwMode="auto">
            <a:xfrm>
              <a:off x="3075089" y="3408401"/>
              <a:ext cx="1377649" cy="1958216"/>
              <a:chOff x="4698297" y="1335975"/>
              <a:chExt cx="1825235" cy="2595226"/>
            </a:xfrm>
          </p:grpSpPr>
          <p:pic>
            <p:nvPicPr>
              <p:cNvPr id="26" name="Picture 8">
                <a:extLst>
                  <a:ext uri="{FF2B5EF4-FFF2-40B4-BE49-F238E27FC236}">
                    <a16:creationId xmlns:a16="http://schemas.microsoft.com/office/drawing/2014/main" id="{01C99512-3355-4D37-A473-A51C76E51F12}"/>
                  </a:ext>
                </a:extLst>
              </p:cNvPr>
              <p:cNvPicPr>
                <a:picLocks noChangeAspect="1" noChangeArrowheads="1"/>
              </p:cNvPicPr>
              <p:nvPr/>
            </p:nvPicPr>
            <p:blipFill>
              <a:blip r:embed="rId3">
                <a:lum bright="54000" contrast="-44000"/>
                <a:extLst>
                  <a:ext uri="{28A0092B-C50C-407E-A947-70E740481C1C}">
                    <a14:useLocalDpi xmlns:a14="http://schemas.microsoft.com/office/drawing/2010/main" val="0"/>
                  </a:ext>
                </a:extLst>
              </a:blip>
              <a:srcRect/>
              <a:stretch>
                <a:fillRect/>
              </a:stretch>
            </p:blipFill>
            <p:spPr bwMode="auto">
              <a:xfrm>
                <a:off x="5025110" y="1335975"/>
                <a:ext cx="773736" cy="2011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Box 26">
                <a:extLst>
                  <a:ext uri="{FF2B5EF4-FFF2-40B4-BE49-F238E27FC236}">
                    <a16:creationId xmlns:a16="http://schemas.microsoft.com/office/drawing/2014/main" id="{88369455-4BEB-419C-A717-3CACA9B3326F}"/>
                  </a:ext>
                </a:extLst>
              </p:cNvPr>
              <p:cNvSpPr txBox="1"/>
              <p:nvPr/>
            </p:nvSpPr>
            <p:spPr bwMode="auto">
              <a:xfrm>
                <a:off x="4698297" y="3352712"/>
                <a:ext cx="1825235" cy="578489"/>
              </a:xfrm>
              <a:prstGeom prst="rect">
                <a:avLst/>
              </a:prstGeom>
              <a:noFill/>
            </p:spPr>
            <p:txBody>
              <a:bodyPr wrap="none">
                <a:spAutoFit/>
              </a:bodyPr>
              <a:lstStyle/>
              <a:p>
                <a:pPr algn="ctr">
                  <a:defRPr/>
                </a:pPr>
                <a:r>
                  <a:rPr lang="en-US" b="1" dirty="0">
                    <a:latin typeface="+mn-lt"/>
                    <a:cs typeface="Arial" charset="0"/>
                  </a:rPr>
                  <a:t>HOLY GHOST </a:t>
                </a:r>
              </a:p>
              <a:p>
                <a:pPr algn="ctr">
                  <a:defRPr/>
                </a:pPr>
                <a:r>
                  <a:rPr lang="en-US" b="1" dirty="0">
                    <a:latin typeface="+mn-lt"/>
                    <a:cs typeface="Arial" charset="0"/>
                  </a:rPr>
                  <a:t>A Divine Personage</a:t>
                </a:r>
              </a:p>
            </p:txBody>
          </p:sp>
        </p:grpSp>
      </p:grpSp>
      <p:sp>
        <p:nvSpPr>
          <p:cNvPr id="28" name="Rectangle 27">
            <a:extLst>
              <a:ext uri="{FF2B5EF4-FFF2-40B4-BE49-F238E27FC236}">
                <a16:creationId xmlns:a16="http://schemas.microsoft.com/office/drawing/2014/main" id="{480C24B7-A3F7-4D5A-B3F0-747B649DDBD6}"/>
              </a:ext>
            </a:extLst>
          </p:cNvPr>
          <p:cNvSpPr/>
          <p:nvPr/>
        </p:nvSpPr>
        <p:spPr>
          <a:xfrm>
            <a:off x="249419" y="4267200"/>
            <a:ext cx="6558281" cy="1938992"/>
          </a:xfrm>
          <a:prstGeom prst="rect">
            <a:avLst/>
          </a:prstGeom>
        </p:spPr>
        <p:txBody>
          <a:bodyPr wrap="square">
            <a:spAutoFit/>
          </a:bodyPr>
          <a:lstStyle/>
          <a:p>
            <a:r>
              <a:rPr lang="en-US" sz="2400" b="1" dirty="0">
                <a:solidFill>
                  <a:srgbClr val="00FF00"/>
                </a:solidFill>
                <a:latin typeface="+mn-lt"/>
              </a:rPr>
              <a:t>D&amp;C 131:7-8 </a:t>
            </a:r>
            <a:r>
              <a:rPr lang="en-US" sz="2400" b="1" dirty="0">
                <a:solidFill>
                  <a:schemeClr val="bg1"/>
                </a:solidFill>
                <a:latin typeface="+mn-lt"/>
              </a:rPr>
              <a:t>“</a:t>
            </a:r>
            <a:r>
              <a:rPr lang="en-US" sz="2400" dirty="0">
                <a:solidFill>
                  <a:schemeClr val="bg1"/>
                </a:solidFill>
                <a:latin typeface="+mn-lt"/>
              </a:rPr>
              <a:t>There is no such thing as immaterial matter. </a:t>
            </a:r>
            <a:r>
              <a:rPr lang="en-US" sz="2400" b="1" dirty="0">
                <a:solidFill>
                  <a:srgbClr val="00FF00"/>
                </a:solidFill>
                <a:latin typeface="+mn-lt"/>
              </a:rPr>
              <a:t>All spirit is matter</a:t>
            </a:r>
            <a:r>
              <a:rPr lang="en-US" sz="2400" dirty="0">
                <a:solidFill>
                  <a:schemeClr val="bg1"/>
                </a:solidFill>
                <a:latin typeface="+mn-lt"/>
              </a:rPr>
              <a:t>, but it is more fine or pure, and can only be discerned by purer eyes; We cannot see it; but when our bodies are purified we shall see that it is all matter.”</a:t>
            </a:r>
            <a:endParaRPr lang="en-US" sz="2400" b="0" i="0" dirty="0">
              <a:solidFill>
                <a:schemeClr val="bg1"/>
              </a:solidFill>
              <a:effectLst/>
              <a:latin typeface="+mn-lt"/>
            </a:endParaRPr>
          </a:p>
        </p:txBody>
      </p:sp>
    </p:spTree>
    <p:extLst>
      <p:ext uri="{BB962C8B-B14F-4D97-AF65-F5344CB8AC3E}">
        <p14:creationId xmlns:p14="http://schemas.microsoft.com/office/powerpoint/2010/main" val="2476564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C3FE5527-B54F-4EC1-829C-590D62214BF2}"/>
              </a:ext>
            </a:extLst>
          </p:cNvPr>
          <p:cNvGraphicFramePr>
            <a:graphicFrameLocks noChangeAspect="1"/>
          </p:cNvGraphicFramePr>
          <p:nvPr>
            <p:extLst>
              <p:ext uri="{D42A27DB-BD31-4B8C-83A1-F6EECF244321}">
                <p14:modId xmlns:p14="http://schemas.microsoft.com/office/powerpoint/2010/main" val="3388923449"/>
              </p:ext>
            </p:extLst>
          </p:nvPr>
        </p:nvGraphicFramePr>
        <p:xfrm>
          <a:off x="-38100" y="-26564"/>
          <a:ext cx="12268200" cy="6884563"/>
        </p:xfrm>
        <a:graphic>
          <a:graphicData uri="http://schemas.openxmlformats.org/presentationml/2006/ole">
            <mc:AlternateContent xmlns:mc="http://schemas.openxmlformats.org/markup-compatibility/2006">
              <mc:Choice xmlns:v="urn:schemas-microsoft-com:vml" Requires="v">
                <p:oleObj r:id="rId3" imgW="12241080" imgH="9193320" progId="">
                  <p:embed/>
                </p:oleObj>
              </mc:Choice>
              <mc:Fallback>
                <p:oleObj r:id="rId3" imgW="12241080" imgH="9193320" progId="">
                  <p:embed/>
                  <p:pic>
                    <p:nvPicPr>
                      <p:cNvPr id="0" name=""/>
                      <p:cNvPicPr/>
                      <p:nvPr/>
                    </p:nvPicPr>
                    <p:blipFill>
                      <a:blip r:embed="rId4"/>
                      <a:stretch>
                        <a:fillRect/>
                      </a:stretch>
                    </p:blipFill>
                    <p:spPr>
                      <a:xfrm>
                        <a:off x="-38100" y="-26564"/>
                        <a:ext cx="12268200" cy="6884563"/>
                      </a:xfrm>
                      <a:prstGeom prst="rect">
                        <a:avLst/>
                      </a:prstGeom>
                    </p:spPr>
                  </p:pic>
                </p:oleObj>
              </mc:Fallback>
            </mc:AlternateContent>
          </a:graphicData>
        </a:graphic>
      </p:graphicFrame>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a:xfrm>
            <a:off x="0" y="6553200"/>
            <a:ext cx="1828800" cy="228599"/>
          </a:xfrm>
        </p:spPr>
        <p:txBody>
          <a:bodyPr/>
          <a:lstStyle/>
          <a:p>
            <a:r>
              <a:rPr lang="en-US" dirty="0">
                <a:solidFill>
                  <a:schemeClr val="tx1"/>
                </a:solidFill>
              </a:rPr>
              <a:t>©ChristianEternalism.org</a:t>
            </a:r>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553200"/>
            <a:ext cx="381000" cy="231006"/>
          </a:xfrm>
        </p:spPr>
        <p:txBody>
          <a:bodyPr/>
          <a:lstStyle/>
          <a:p>
            <a:pPr algn="ctr"/>
            <a:fld id="{7FA21F2F-D5C3-444E-B31F-8BDB819DBF53}" type="slidenum">
              <a:rPr lang="en-US" smtClean="0">
                <a:solidFill>
                  <a:schemeClr val="tx1"/>
                </a:solidFill>
              </a:rPr>
              <a:pPr algn="ctr"/>
              <a:t>7</a:t>
            </a:fld>
            <a:endParaRPr lang="en-US" dirty="0">
              <a:solidFill>
                <a:schemeClr val="tx1"/>
              </a:solidFill>
            </a:endParaRPr>
          </a:p>
        </p:txBody>
      </p:sp>
      <p:sp>
        <p:nvSpPr>
          <p:cNvPr id="6" name="Text Box 4">
            <a:extLst>
              <a:ext uri="{FF2B5EF4-FFF2-40B4-BE49-F238E27FC236}">
                <a16:creationId xmlns:a16="http://schemas.microsoft.com/office/drawing/2014/main" id="{009DC8A4-0305-4395-8BCF-FC36FC6625E1}"/>
              </a:ext>
            </a:extLst>
          </p:cNvPr>
          <p:cNvSpPr txBox="1">
            <a:spLocks noChangeArrowheads="1"/>
          </p:cNvSpPr>
          <p:nvPr/>
        </p:nvSpPr>
        <p:spPr bwMode="auto">
          <a:xfrm>
            <a:off x="-76200" y="0"/>
            <a:ext cx="12268200" cy="769937"/>
          </a:xfrm>
          <a:prstGeom prst="rect">
            <a:avLst/>
          </a:prstGeom>
          <a:noFill/>
          <a:ln w="9525">
            <a:noFill/>
            <a:miter lim="800000"/>
            <a:headEnd/>
            <a:tailEnd/>
          </a:ln>
          <a:effectLst/>
        </p:spPr>
        <p:txBody>
          <a:bodyPr wrap="square">
            <a:spAutoFit/>
          </a:bodyPr>
          <a:lstStyle/>
          <a:p>
            <a:pPr algn="ctr" fontAlgn="auto">
              <a:spcBef>
                <a:spcPts val="0"/>
              </a:spcBef>
              <a:spcAft>
                <a:spcPts val="0"/>
              </a:spcAft>
              <a:defRPr/>
            </a:pPr>
            <a:r>
              <a:rPr lang="en-US" sz="4400" b="1" dirty="0">
                <a:solidFill>
                  <a:srgbClr val="000066"/>
                </a:solidFill>
                <a:latin typeface="Calibri" pitchFamily="34" charset="0"/>
                <a:cs typeface="+mn-cs"/>
              </a:rPr>
              <a:t>THE LIGHT OF CHRIST</a:t>
            </a:r>
          </a:p>
        </p:txBody>
      </p:sp>
      <p:sp>
        <p:nvSpPr>
          <p:cNvPr id="7" name="Text Box 3">
            <a:extLst>
              <a:ext uri="{FF2B5EF4-FFF2-40B4-BE49-F238E27FC236}">
                <a16:creationId xmlns:a16="http://schemas.microsoft.com/office/drawing/2014/main" id="{0C096259-43D2-4087-A244-5B7A99A1BF69}"/>
              </a:ext>
            </a:extLst>
          </p:cNvPr>
          <p:cNvSpPr txBox="1">
            <a:spLocks noChangeArrowheads="1"/>
          </p:cNvSpPr>
          <p:nvPr/>
        </p:nvSpPr>
        <p:spPr bwMode="auto">
          <a:xfrm>
            <a:off x="152400" y="909221"/>
            <a:ext cx="11887200" cy="5262979"/>
          </a:xfrm>
          <a:prstGeom prst="rect">
            <a:avLst/>
          </a:prstGeom>
          <a:noFill/>
          <a:ln w="9525">
            <a:noFill/>
            <a:miter lim="800000"/>
            <a:headEnd/>
            <a:tailEnd/>
          </a:ln>
          <a:effectLst/>
        </p:spPr>
        <p:txBody>
          <a:bodyPr wrap="square">
            <a:spAutoFit/>
          </a:bodyPr>
          <a:lstStyle/>
          <a:p>
            <a:pPr algn="just" fontAlgn="auto">
              <a:spcBef>
                <a:spcPts val="0"/>
              </a:spcBef>
              <a:spcAft>
                <a:spcPts val="0"/>
              </a:spcAft>
              <a:defRPr/>
            </a:pPr>
            <a:r>
              <a:rPr lang="en-US" sz="2800" b="1" dirty="0">
                <a:solidFill>
                  <a:srgbClr val="00FF00"/>
                </a:solidFill>
                <a:effectLst>
                  <a:outerShdw blurRad="38100" dist="38100" dir="2700000" algn="tl">
                    <a:srgbClr val="000000">
                      <a:alpha val="43137"/>
                    </a:srgbClr>
                  </a:outerShdw>
                </a:effectLst>
                <a:latin typeface="Calibri" pitchFamily="34" charset="0"/>
                <a:cs typeface="+mn-cs"/>
              </a:rPr>
              <a:t>LDS Topics: </a:t>
            </a:r>
            <a:r>
              <a:rPr lang="en-US" sz="2800" b="1" dirty="0">
                <a:solidFill>
                  <a:schemeClr val="tx2">
                    <a:lumMod val="75000"/>
                  </a:schemeClr>
                </a:solidFill>
                <a:latin typeface="Calibri" pitchFamily="34" charset="0"/>
                <a:cs typeface="+mn-cs"/>
              </a:rPr>
              <a:t>“The Light of Christ should not be confused with the Holy Ghost. It is not a personage, as the Holy Ghost is…The Light of Christ is the divine energy, power, or influence that proceeds from God through Christ and gives life and light to all things. The Light of Christ influences people for good and prepares them to receive the Holy Ghost. One manifestation of the Light of Christ is what we call a conscience.</a:t>
            </a:r>
          </a:p>
          <a:p>
            <a:pPr algn="just" fontAlgn="auto">
              <a:spcBef>
                <a:spcPts val="0"/>
              </a:spcBef>
              <a:spcAft>
                <a:spcPts val="0"/>
              </a:spcAft>
              <a:defRPr/>
            </a:pPr>
            <a:r>
              <a:rPr lang="en-US" sz="2800" b="1" dirty="0">
                <a:solidFill>
                  <a:schemeClr val="tx2">
                    <a:lumMod val="75000"/>
                  </a:schemeClr>
                </a:solidFill>
                <a:latin typeface="Calibri" pitchFamily="34" charset="0"/>
                <a:cs typeface="+mn-cs"/>
              </a:rPr>
              <a:t>The Light of Christ proceedeth forth from the presence of God to fill the immensity of space. It is the light which is in all things, which giveth </a:t>
            </a:r>
            <a:r>
              <a:rPr lang="en-US" sz="2800" b="1" dirty="0">
                <a:solidFill>
                  <a:srgbClr val="00FF00"/>
                </a:solidFill>
                <a:effectLst>
                  <a:outerShdw blurRad="38100" dist="38100" dir="2700000" algn="tl">
                    <a:srgbClr val="000000">
                      <a:alpha val="43137"/>
                    </a:srgbClr>
                  </a:outerShdw>
                </a:effectLst>
                <a:latin typeface="Calibri" pitchFamily="34" charset="0"/>
                <a:cs typeface="+mn-cs"/>
              </a:rPr>
              <a:t>life to all things</a:t>
            </a:r>
            <a:r>
              <a:rPr lang="en-US" sz="2800" b="1" dirty="0">
                <a:solidFill>
                  <a:schemeClr val="tx2">
                    <a:lumMod val="75000"/>
                  </a:schemeClr>
                </a:solidFill>
                <a:latin typeface="Calibri" pitchFamily="34" charset="0"/>
                <a:cs typeface="+mn-cs"/>
              </a:rPr>
              <a:t>, which is the </a:t>
            </a:r>
            <a:r>
              <a:rPr lang="en-US" sz="2800" b="1" dirty="0">
                <a:solidFill>
                  <a:srgbClr val="00FF00"/>
                </a:solidFill>
                <a:effectLst>
                  <a:outerShdw blurRad="38100" dist="38100" dir="2700000" algn="tl">
                    <a:srgbClr val="000000">
                      <a:alpha val="43137"/>
                    </a:srgbClr>
                  </a:outerShdw>
                </a:effectLst>
                <a:latin typeface="Calibri" pitchFamily="34" charset="0"/>
                <a:cs typeface="+mn-cs"/>
              </a:rPr>
              <a:t>law by which all things are governed</a:t>
            </a:r>
            <a:r>
              <a:rPr lang="en-US" sz="2800" b="1" dirty="0">
                <a:solidFill>
                  <a:schemeClr val="tx2">
                    <a:lumMod val="75000"/>
                  </a:schemeClr>
                </a:solidFill>
                <a:latin typeface="Calibri" pitchFamily="34" charset="0"/>
                <a:cs typeface="+mn-cs"/>
              </a:rPr>
              <a:t>. This power is an influence for good in the lives of all people. In the scriptures, the Light of Christ is sometimes called the Spirit of the Lord, the Spirit of God, the Spirit of Christ, or the Light of Life. </a:t>
            </a:r>
            <a:r>
              <a:rPr lang="en-US" sz="1400" b="1" dirty="0">
                <a:solidFill>
                  <a:schemeClr val="tx2">
                    <a:lumMod val="75000"/>
                  </a:schemeClr>
                </a:solidFill>
                <a:latin typeface="Calibri" pitchFamily="34" charset="0"/>
                <a:cs typeface="+mn-cs"/>
              </a:rPr>
              <a:t>(LDS.ORG Topics, Light of Christ)</a:t>
            </a:r>
          </a:p>
        </p:txBody>
      </p:sp>
      <p:sp>
        <p:nvSpPr>
          <p:cNvPr id="8" name="Rectangle 7">
            <a:extLst>
              <a:ext uri="{FF2B5EF4-FFF2-40B4-BE49-F238E27FC236}">
                <a16:creationId xmlns:a16="http://schemas.microsoft.com/office/drawing/2014/main" id="{A51734B8-2EA3-46EF-B4DF-981CB55F5A13}"/>
              </a:ext>
            </a:extLst>
          </p:cNvPr>
          <p:cNvSpPr/>
          <p:nvPr/>
        </p:nvSpPr>
        <p:spPr bwMode="auto">
          <a:xfrm>
            <a:off x="0" y="0"/>
            <a:ext cx="122682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7864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C3FE5527-B54F-4EC1-829C-590D62214BF2}"/>
              </a:ext>
            </a:extLst>
          </p:cNvPr>
          <p:cNvGraphicFramePr>
            <a:graphicFrameLocks noChangeAspect="1"/>
          </p:cNvGraphicFramePr>
          <p:nvPr/>
        </p:nvGraphicFramePr>
        <p:xfrm>
          <a:off x="-38100" y="-26564"/>
          <a:ext cx="12268200" cy="6884563"/>
        </p:xfrm>
        <a:graphic>
          <a:graphicData uri="http://schemas.openxmlformats.org/presentationml/2006/ole">
            <mc:AlternateContent xmlns:mc="http://schemas.openxmlformats.org/markup-compatibility/2006">
              <mc:Choice xmlns:v="urn:schemas-microsoft-com:vml" Requires="v">
                <p:oleObj r:id="rId3" imgW="12241080" imgH="9193320" progId="">
                  <p:embed/>
                </p:oleObj>
              </mc:Choice>
              <mc:Fallback>
                <p:oleObj r:id="rId3" imgW="12241080" imgH="9193320" progId="">
                  <p:embed/>
                  <p:pic>
                    <p:nvPicPr>
                      <p:cNvPr id="2" name="Object 1">
                        <a:extLst>
                          <a:ext uri="{FF2B5EF4-FFF2-40B4-BE49-F238E27FC236}">
                            <a16:creationId xmlns:a16="http://schemas.microsoft.com/office/drawing/2014/main" id="{C3FE5527-B54F-4EC1-829C-590D62214BF2}"/>
                          </a:ext>
                        </a:extLst>
                      </p:cNvPr>
                      <p:cNvPicPr/>
                      <p:nvPr/>
                    </p:nvPicPr>
                    <p:blipFill>
                      <a:blip r:embed="rId4"/>
                      <a:stretch>
                        <a:fillRect/>
                      </a:stretch>
                    </p:blipFill>
                    <p:spPr>
                      <a:xfrm>
                        <a:off x="-38100" y="-26564"/>
                        <a:ext cx="12268200" cy="6884563"/>
                      </a:xfrm>
                      <a:prstGeom prst="rect">
                        <a:avLst/>
                      </a:prstGeom>
                    </p:spPr>
                  </p:pic>
                </p:oleObj>
              </mc:Fallback>
            </mc:AlternateContent>
          </a:graphicData>
        </a:graphic>
      </p:graphicFrame>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a:xfrm>
            <a:off x="0" y="6553200"/>
            <a:ext cx="1828800" cy="228599"/>
          </a:xfrm>
        </p:spPr>
        <p:txBody>
          <a:bodyPr/>
          <a:lstStyle/>
          <a:p>
            <a:r>
              <a:rPr lang="en-US" dirty="0">
                <a:solidFill>
                  <a:schemeClr val="tx1"/>
                </a:solidFill>
              </a:rPr>
              <a:t>©ChristianEternalism.org</a:t>
            </a:r>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553200"/>
            <a:ext cx="381000" cy="231006"/>
          </a:xfrm>
        </p:spPr>
        <p:txBody>
          <a:bodyPr/>
          <a:lstStyle/>
          <a:p>
            <a:pPr algn="ctr"/>
            <a:fld id="{7FA21F2F-D5C3-444E-B31F-8BDB819DBF53}" type="slidenum">
              <a:rPr lang="en-US" smtClean="0">
                <a:solidFill>
                  <a:schemeClr val="tx1"/>
                </a:solidFill>
              </a:rPr>
              <a:pPr algn="ctr"/>
              <a:t>8</a:t>
            </a:fld>
            <a:endParaRPr lang="en-US" dirty="0">
              <a:solidFill>
                <a:schemeClr val="tx1"/>
              </a:solidFill>
            </a:endParaRPr>
          </a:p>
        </p:txBody>
      </p:sp>
      <p:sp>
        <p:nvSpPr>
          <p:cNvPr id="6" name="Text Box 4">
            <a:extLst>
              <a:ext uri="{FF2B5EF4-FFF2-40B4-BE49-F238E27FC236}">
                <a16:creationId xmlns:a16="http://schemas.microsoft.com/office/drawing/2014/main" id="{009DC8A4-0305-4395-8BCF-FC36FC6625E1}"/>
              </a:ext>
            </a:extLst>
          </p:cNvPr>
          <p:cNvSpPr txBox="1">
            <a:spLocks noChangeArrowheads="1"/>
          </p:cNvSpPr>
          <p:nvPr/>
        </p:nvSpPr>
        <p:spPr bwMode="auto">
          <a:xfrm>
            <a:off x="-76200" y="0"/>
            <a:ext cx="12268200" cy="769937"/>
          </a:xfrm>
          <a:prstGeom prst="rect">
            <a:avLst/>
          </a:prstGeom>
          <a:noFill/>
          <a:ln w="9525">
            <a:noFill/>
            <a:miter lim="800000"/>
            <a:headEnd/>
            <a:tailEnd/>
          </a:ln>
          <a:effectLst/>
        </p:spPr>
        <p:txBody>
          <a:bodyPr wrap="square">
            <a:spAutoFit/>
          </a:bodyPr>
          <a:lstStyle/>
          <a:p>
            <a:pPr algn="ctr" fontAlgn="auto">
              <a:spcBef>
                <a:spcPts val="0"/>
              </a:spcBef>
              <a:spcAft>
                <a:spcPts val="0"/>
              </a:spcAft>
              <a:defRPr/>
            </a:pPr>
            <a:r>
              <a:rPr lang="en-US" sz="4400" b="1" dirty="0">
                <a:solidFill>
                  <a:srgbClr val="000066"/>
                </a:solidFill>
                <a:latin typeface="Calibri" pitchFamily="34" charset="0"/>
                <a:cs typeface="+mn-cs"/>
              </a:rPr>
              <a:t>THE LIGHT OF CHRIST</a:t>
            </a:r>
          </a:p>
        </p:txBody>
      </p:sp>
      <p:sp>
        <p:nvSpPr>
          <p:cNvPr id="8" name="Rectangle 7">
            <a:extLst>
              <a:ext uri="{FF2B5EF4-FFF2-40B4-BE49-F238E27FC236}">
                <a16:creationId xmlns:a16="http://schemas.microsoft.com/office/drawing/2014/main" id="{2ECAB2C8-5263-4B6F-AB99-05EC39129B5D}"/>
              </a:ext>
            </a:extLst>
          </p:cNvPr>
          <p:cNvSpPr/>
          <p:nvPr/>
        </p:nvSpPr>
        <p:spPr bwMode="auto">
          <a:xfrm>
            <a:off x="0" y="0"/>
            <a:ext cx="122682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effectLst>
                <a:outerShdw blurRad="38100" dist="38100" dir="2700000" algn="tl">
                  <a:srgbClr val="000000">
                    <a:alpha val="43137"/>
                  </a:srgbClr>
                </a:outerShdw>
              </a:effectLst>
            </a:endParaRPr>
          </a:p>
        </p:txBody>
      </p:sp>
      <p:sp>
        <p:nvSpPr>
          <p:cNvPr id="9" name="Text Box 3">
            <a:extLst>
              <a:ext uri="{FF2B5EF4-FFF2-40B4-BE49-F238E27FC236}">
                <a16:creationId xmlns:a16="http://schemas.microsoft.com/office/drawing/2014/main" id="{05A99AD1-B56E-4E78-997F-F5981211AB5E}"/>
              </a:ext>
            </a:extLst>
          </p:cNvPr>
          <p:cNvSpPr txBox="1">
            <a:spLocks noChangeArrowheads="1"/>
          </p:cNvSpPr>
          <p:nvPr/>
        </p:nvSpPr>
        <p:spPr bwMode="auto">
          <a:xfrm>
            <a:off x="314324" y="2971800"/>
            <a:ext cx="11649075" cy="1692771"/>
          </a:xfrm>
          <a:prstGeom prst="rect">
            <a:avLst/>
          </a:prstGeom>
          <a:noFill/>
          <a:ln w="9525">
            <a:noFill/>
            <a:miter lim="800000"/>
            <a:headEnd/>
            <a:tailEnd/>
          </a:ln>
          <a:effectLst/>
        </p:spPr>
        <p:txBody>
          <a:bodyPr wrap="square">
            <a:spAutoFit/>
          </a:bodyPr>
          <a:lstStyle/>
          <a:p>
            <a:pPr fontAlgn="auto">
              <a:spcBef>
                <a:spcPts val="0"/>
              </a:spcBef>
              <a:spcAft>
                <a:spcPts val="0"/>
              </a:spcAft>
              <a:defRPr/>
            </a:pPr>
            <a:r>
              <a:rPr lang="en-US" sz="2600" b="1" dirty="0">
                <a:solidFill>
                  <a:srgbClr val="00FF00"/>
                </a:solidFill>
                <a:effectLst>
                  <a:outerShdw blurRad="50800" dist="38100" dir="2700000" algn="tl" rotWithShape="0">
                    <a:prstClr val="black">
                      <a:alpha val="40000"/>
                    </a:prstClr>
                  </a:outerShdw>
                </a:effectLst>
                <a:latin typeface="Calibri" pitchFamily="34" charset="0"/>
                <a:cs typeface="+mn-cs"/>
              </a:rPr>
              <a:t>Elder Parley P. Pratt: </a:t>
            </a:r>
            <a:r>
              <a:rPr lang="en-US" sz="2600" b="1" dirty="0">
                <a:solidFill>
                  <a:schemeClr val="tx2">
                    <a:lumMod val="75000"/>
                  </a:schemeClr>
                </a:solidFill>
                <a:latin typeface="Calibri" pitchFamily="34" charset="0"/>
                <a:cs typeface="+mn-cs"/>
              </a:rPr>
              <a:t>“This is the true light which in some measure illuminates all men … It is … in its higher degrees, the intellectual light of our inward and </a:t>
            </a:r>
            <a:r>
              <a:rPr lang="en-US" sz="2600" dirty="0">
                <a:solidFill>
                  <a:srgbClr val="00FF00"/>
                </a:solidFill>
                <a:effectLst>
                  <a:outerShdw blurRad="38100" dist="38100" dir="2700000" algn="tl">
                    <a:srgbClr val="000000">
                      <a:alpha val="43137"/>
                    </a:srgbClr>
                  </a:outerShdw>
                </a:effectLst>
                <a:latin typeface="Calibri" pitchFamily="34" charset="0"/>
              </a:rPr>
              <a:t>spiritual organs</a:t>
            </a:r>
            <a:r>
              <a:rPr lang="en-US" sz="2600" b="1" dirty="0">
                <a:solidFill>
                  <a:schemeClr val="tx2">
                    <a:lumMod val="75000"/>
                  </a:schemeClr>
                </a:solidFill>
                <a:latin typeface="Calibri" pitchFamily="34" charset="0"/>
                <a:cs typeface="+mn-cs"/>
              </a:rPr>
              <a:t>, by which we reason, discern, judge, compare, comprehend, and remember the subjects without our reach. Its inspiration constitutes … reason in man.” </a:t>
            </a:r>
            <a:r>
              <a:rPr lang="en-US" sz="1400" b="1" dirty="0">
                <a:solidFill>
                  <a:schemeClr val="tx2">
                    <a:lumMod val="75000"/>
                  </a:schemeClr>
                </a:solidFill>
                <a:latin typeface="Calibri" pitchFamily="34" charset="0"/>
                <a:cs typeface="+mn-cs"/>
              </a:rPr>
              <a:t>(KTST, p. 327)</a:t>
            </a:r>
          </a:p>
        </p:txBody>
      </p:sp>
      <p:sp>
        <p:nvSpPr>
          <p:cNvPr id="11" name="Text Box 3">
            <a:extLst>
              <a:ext uri="{FF2B5EF4-FFF2-40B4-BE49-F238E27FC236}">
                <a16:creationId xmlns:a16="http://schemas.microsoft.com/office/drawing/2014/main" id="{3D67C128-19B0-4D14-8445-D4ACABF99ADB}"/>
              </a:ext>
            </a:extLst>
          </p:cNvPr>
          <p:cNvSpPr txBox="1">
            <a:spLocks noChangeArrowheads="1"/>
          </p:cNvSpPr>
          <p:nvPr/>
        </p:nvSpPr>
        <p:spPr bwMode="auto">
          <a:xfrm>
            <a:off x="304800" y="5029200"/>
            <a:ext cx="11811000" cy="1292662"/>
          </a:xfrm>
          <a:prstGeom prst="rect">
            <a:avLst/>
          </a:prstGeom>
          <a:noFill/>
          <a:ln w="9525">
            <a:noFill/>
            <a:miter lim="800000"/>
            <a:headEnd/>
            <a:tailEnd/>
          </a:ln>
          <a:effectLst/>
        </p:spPr>
        <p:txBody>
          <a:bodyPr wrap="square">
            <a:spAutoFit/>
          </a:bodyPr>
          <a:lstStyle/>
          <a:p>
            <a:pPr fontAlgn="auto">
              <a:spcBef>
                <a:spcPts val="0"/>
              </a:spcBef>
              <a:spcAft>
                <a:spcPts val="0"/>
              </a:spcAft>
              <a:defRPr/>
            </a:pPr>
            <a:r>
              <a:rPr lang="en-US" sz="2600" b="1" dirty="0">
                <a:solidFill>
                  <a:srgbClr val="00FF00"/>
                </a:solidFill>
                <a:effectLst>
                  <a:outerShdw blurRad="50800" dist="38100" dir="2700000" algn="tl" rotWithShape="0">
                    <a:prstClr val="black">
                      <a:alpha val="40000"/>
                    </a:prstClr>
                  </a:outerShdw>
                </a:effectLst>
                <a:latin typeface="Calibri" pitchFamily="34" charset="0"/>
                <a:cs typeface="+mn-cs"/>
              </a:rPr>
              <a:t>D&amp;C 84:45-46: </a:t>
            </a:r>
            <a:r>
              <a:rPr lang="en-US" sz="2600" b="1" dirty="0">
                <a:solidFill>
                  <a:schemeClr val="tx2">
                    <a:lumMod val="75000"/>
                  </a:schemeClr>
                </a:solidFill>
                <a:latin typeface="Calibri" pitchFamily="34" charset="0"/>
                <a:cs typeface="+mn-cs"/>
              </a:rPr>
              <a:t>“For the word of the Lord is truth, and whatsoever is truth is light, and whatsoever is light is </a:t>
            </a:r>
            <a:r>
              <a:rPr lang="en-US" sz="2600" dirty="0">
                <a:solidFill>
                  <a:srgbClr val="00FF00"/>
                </a:solidFill>
                <a:effectLst>
                  <a:outerShdw blurRad="38100" dist="38100" dir="2700000" algn="tl">
                    <a:srgbClr val="000000">
                      <a:alpha val="43137"/>
                    </a:srgbClr>
                  </a:outerShdw>
                </a:effectLst>
                <a:latin typeface="Calibri" pitchFamily="34" charset="0"/>
                <a:cs typeface="+mn-cs"/>
              </a:rPr>
              <a:t>Spirit</a:t>
            </a:r>
            <a:r>
              <a:rPr lang="en-US" sz="2600" b="1" dirty="0">
                <a:solidFill>
                  <a:schemeClr val="tx2">
                    <a:lumMod val="75000"/>
                  </a:schemeClr>
                </a:solidFill>
                <a:latin typeface="Calibri" pitchFamily="34" charset="0"/>
                <a:cs typeface="+mn-cs"/>
              </a:rPr>
              <a:t>, even the Spirit of Jesus Christ. And the Spirit giveth light to every man that cometh into the world; </a:t>
            </a:r>
          </a:p>
        </p:txBody>
      </p:sp>
      <p:sp>
        <p:nvSpPr>
          <p:cNvPr id="12" name="Text Box 3">
            <a:extLst>
              <a:ext uri="{FF2B5EF4-FFF2-40B4-BE49-F238E27FC236}">
                <a16:creationId xmlns:a16="http://schemas.microsoft.com/office/drawing/2014/main" id="{38FC468E-AA17-42AD-B8A0-5D2297B0D146}"/>
              </a:ext>
            </a:extLst>
          </p:cNvPr>
          <p:cNvSpPr txBox="1">
            <a:spLocks noChangeArrowheads="1"/>
          </p:cNvSpPr>
          <p:nvPr/>
        </p:nvSpPr>
        <p:spPr bwMode="auto">
          <a:xfrm>
            <a:off x="228600" y="1050429"/>
            <a:ext cx="11887200" cy="1692771"/>
          </a:xfrm>
          <a:prstGeom prst="rect">
            <a:avLst/>
          </a:prstGeom>
          <a:noFill/>
          <a:ln w="9525">
            <a:noFill/>
            <a:miter lim="800000"/>
            <a:headEnd/>
            <a:tailEnd/>
          </a:ln>
          <a:effectLst/>
        </p:spPr>
        <p:txBody>
          <a:bodyPr wrap="square">
            <a:spAutoFit/>
          </a:bodyPr>
          <a:lstStyle/>
          <a:p>
            <a:pPr fontAlgn="auto">
              <a:spcBef>
                <a:spcPts val="0"/>
              </a:spcBef>
              <a:spcAft>
                <a:spcPts val="0"/>
              </a:spcAft>
              <a:defRPr/>
            </a:pPr>
            <a:r>
              <a:rPr lang="en-US" sz="2600" b="1" dirty="0">
                <a:solidFill>
                  <a:srgbClr val="00FF00"/>
                </a:solidFill>
                <a:effectLst>
                  <a:outerShdw blurRad="50800" dist="38100" dir="2700000" algn="tl" rotWithShape="0">
                    <a:prstClr val="black">
                      <a:alpha val="40000"/>
                    </a:prstClr>
                  </a:outerShdw>
                </a:effectLst>
                <a:latin typeface="Calibri" pitchFamily="34" charset="0"/>
                <a:cs typeface="+mn-cs"/>
              </a:rPr>
              <a:t>President John Taylor:</a:t>
            </a:r>
            <a:r>
              <a:rPr lang="en-US" sz="2600" b="1" dirty="0">
                <a:effectLst>
                  <a:outerShdw blurRad="50800" dist="38100" dir="2700000" algn="tl" rotWithShape="0">
                    <a:prstClr val="black">
                      <a:alpha val="40000"/>
                    </a:prstClr>
                  </a:outerShdw>
                </a:effectLst>
                <a:latin typeface="Calibri" pitchFamily="34" charset="0"/>
                <a:cs typeface="+mn-cs"/>
              </a:rPr>
              <a:t> </a:t>
            </a:r>
            <a:r>
              <a:rPr lang="en-US" sz="2600" b="1" dirty="0">
                <a:solidFill>
                  <a:schemeClr val="tx2">
                    <a:lumMod val="75000"/>
                  </a:schemeClr>
                </a:solidFill>
                <a:latin typeface="Calibri" pitchFamily="34" charset="0"/>
                <a:cs typeface="+mn-cs"/>
              </a:rPr>
              <a:t>“He [God] says it is the same light that enlightens the understanding of men. What, have we a mental light and a visual light, all proceeding from the same source? Yes, so says the scripture, and so says science when rightly comprehended.” </a:t>
            </a:r>
            <a:r>
              <a:rPr lang="en-US" sz="1400" b="1" dirty="0">
                <a:solidFill>
                  <a:schemeClr val="tx2">
                    <a:lumMod val="75000"/>
                  </a:schemeClr>
                </a:solidFill>
                <a:latin typeface="Calibri" pitchFamily="34" charset="0"/>
                <a:cs typeface="+mn-cs"/>
              </a:rPr>
              <a:t>(JD 28:327)</a:t>
            </a:r>
          </a:p>
        </p:txBody>
      </p:sp>
    </p:spTree>
    <p:extLst>
      <p:ext uri="{BB962C8B-B14F-4D97-AF65-F5344CB8AC3E}">
        <p14:creationId xmlns:p14="http://schemas.microsoft.com/office/powerpoint/2010/main" val="3412096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9</a:t>
            </a:fld>
            <a:endParaRPr lang="en-US" dirty="0"/>
          </a:p>
        </p:txBody>
      </p:sp>
      <p:sp>
        <p:nvSpPr>
          <p:cNvPr id="7" name="TextBox 2">
            <a:extLst>
              <a:ext uri="{FF2B5EF4-FFF2-40B4-BE49-F238E27FC236}">
                <a16:creationId xmlns:a16="http://schemas.microsoft.com/office/drawing/2014/main" id="{4061D406-1DDA-4615-9394-7D2A534331E0}"/>
              </a:ext>
            </a:extLst>
          </p:cNvPr>
          <p:cNvSpPr txBox="1">
            <a:spLocks noChangeArrowheads="1"/>
          </p:cNvSpPr>
          <p:nvPr/>
        </p:nvSpPr>
        <p:spPr bwMode="auto">
          <a:xfrm>
            <a:off x="0" y="0"/>
            <a:ext cx="121919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dirty="0">
                <a:solidFill>
                  <a:srgbClr val="00FF00"/>
                </a:solidFill>
                <a:latin typeface="Calibri" panose="020F0502020204030204" pitchFamily="34" charset="0"/>
              </a:rPr>
              <a:t>Matter and Communication System</a:t>
            </a:r>
          </a:p>
        </p:txBody>
      </p:sp>
      <p:sp>
        <p:nvSpPr>
          <p:cNvPr id="8" name="Text Box 5">
            <a:extLst>
              <a:ext uri="{FF2B5EF4-FFF2-40B4-BE49-F238E27FC236}">
                <a16:creationId xmlns:a16="http://schemas.microsoft.com/office/drawing/2014/main" id="{51D0AC20-2AD2-410F-ACA1-FDD6CD4724D2}"/>
              </a:ext>
            </a:extLst>
          </p:cNvPr>
          <p:cNvSpPr txBox="1">
            <a:spLocks noChangeArrowheads="1"/>
          </p:cNvSpPr>
          <p:nvPr/>
        </p:nvSpPr>
        <p:spPr bwMode="auto">
          <a:xfrm>
            <a:off x="242887" y="738187"/>
            <a:ext cx="11758613" cy="2462213"/>
          </a:xfrm>
          <a:prstGeom prst="rect">
            <a:avLst/>
          </a:prstGeom>
          <a:noFill/>
          <a:ln w="9525">
            <a:noFill/>
            <a:miter lim="800000"/>
            <a:headEnd/>
            <a:tailEnd/>
          </a:ln>
        </p:spPr>
        <p:txBody>
          <a:bodyPr wrap="square">
            <a:spAutoFit/>
          </a:bodyPr>
          <a:lstStyle/>
          <a:p>
            <a:pPr fontAlgn="auto">
              <a:spcBef>
                <a:spcPts val="0"/>
              </a:spcBef>
              <a:spcAft>
                <a:spcPts val="0"/>
              </a:spcAft>
              <a:defRPr/>
            </a:pPr>
            <a:r>
              <a:rPr lang="en-US" sz="2200" b="1" dirty="0">
                <a:solidFill>
                  <a:srgbClr val="00FF00"/>
                </a:solidFill>
                <a:latin typeface="Calibri" pitchFamily="34" charset="0"/>
                <a:cs typeface="Arial" charset="0"/>
              </a:rPr>
              <a:t>Elder John A Widtsoe: </a:t>
            </a:r>
            <a:r>
              <a:rPr lang="en-US" sz="2200" dirty="0">
                <a:solidFill>
                  <a:schemeClr val="bg1"/>
                </a:solidFill>
                <a:latin typeface="Calibri" pitchFamily="34" charset="0"/>
                <a:cs typeface="Arial" charset="0"/>
              </a:rPr>
              <a:t>“God is a person, of form and dimension. Therefore, He cannot, personally, be everywhere present at the same time. But, from His abode issues an influence, filling all space, and permeating every created thing, animate and inanimate. This influence or </a:t>
            </a:r>
            <a:r>
              <a:rPr lang="en-US" sz="2200" dirty="0">
                <a:solidFill>
                  <a:srgbClr val="00FF00"/>
                </a:solidFill>
                <a:latin typeface="Calibri" pitchFamily="34" charset="0"/>
                <a:cs typeface="Arial" charset="0"/>
              </a:rPr>
              <a:t>medium is called the Holy Spirit</a:t>
            </a:r>
            <a:r>
              <a:rPr lang="en-US" sz="2200" dirty="0">
                <a:solidFill>
                  <a:schemeClr val="bg1"/>
                </a:solidFill>
                <a:latin typeface="Calibri" pitchFamily="34" charset="0"/>
                <a:cs typeface="Arial" charset="0"/>
              </a:rPr>
              <a:t>. It is </a:t>
            </a:r>
            <a:r>
              <a:rPr lang="en-US" sz="2200" dirty="0">
                <a:solidFill>
                  <a:srgbClr val="FF0000"/>
                </a:solidFill>
                <a:latin typeface="Calibri" pitchFamily="34" charset="0"/>
                <a:cs typeface="Arial" charset="0"/>
              </a:rPr>
              <a:t>not to be confused with the Holy Ghost</a:t>
            </a:r>
            <a:r>
              <a:rPr lang="en-US" sz="2200" dirty="0">
                <a:solidFill>
                  <a:schemeClr val="bg1"/>
                </a:solidFill>
                <a:latin typeface="Calibri" pitchFamily="34" charset="0"/>
                <a:cs typeface="Arial" charset="0"/>
              </a:rPr>
              <a:t>, the third member of the Godhead. Through the Holy Spirit </a:t>
            </a:r>
            <a:r>
              <a:rPr lang="en-US" sz="2200" dirty="0">
                <a:solidFill>
                  <a:srgbClr val="00FF00"/>
                </a:solidFill>
                <a:latin typeface="Calibri" pitchFamily="34" charset="0"/>
                <a:cs typeface="Arial" charset="0"/>
              </a:rPr>
              <a:t>messages are </a:t>
            </a:r>
            <a:r>
              <a:rPr lang="en-US" sz="2200">
                <a:solidFill>
                  <a:srgbClr val="00FF00"/>
                </a:solidFill>
                <a:latin typeface="Calibri" pitchFamily="34" charset="0"/>
                <a:cs typeface="Arial" charset="0"/>
              </a:rPr>
              <a:t>conveyed </a:t>
            </a:r>
            <a:r>
              <a:rPr lang="en-US" sz="2200">
                <a:solidFill>
                  <a:schemeClr val="bg1"/>
                </a:solidFill>
                <a:latin typeface="Calibri" pitchFamily="34" charset="0"/>
                <a:cs typeface="Arial" charset="0"/>
              </a:rPr>
              <a:t>from </a:t>
            </a:r>
            <a:r>
              <a:rPr lang="en-US" sz="2200" dirty="0">
                <a:solidFill>
                  <a:schemeClr val="bg1"/>
                </a:solidFill>
                <a:latin typeface="Calibri" pitchFamily="34" charset="0"/>
                <a:cs typeface="Arial" charset="0"/>
              </a:rPr>
              <a:t>the Father to every creature, and from every creature to the Father. It is the means by which all of God’s creations are ever before His eyes and under </a:t>
            </a:r>
            <a:r>
              <a:rPr lang="en-US" sz="2200" dirty="0">
                <a:solidFill>
                  <a:srgbClr val="00FF00"/>
                </a:solidFill>
                <a:latin typeface="Calibri" pitchFamily="34" charset="0"/>
                <a:cs typeface="Arial" charset="0"/>
              </a:rPr>
              <a:t>His control</a:t>
            </a:r>
            <a:r>
              <a:rPr lang="en-US" sz="2200" dirty="0">
                <a:solidFill>
                  <a:schemeClr val="bg1"/>
                </a:solidFill>
                <a:latin typeface="Calibri" pitchFamily="34" charset="0"/>
                <a:cs typeface="Arial" charset="0"/>
              </a:rPr>
              <a:t>. It is the means of man’s constant access to his Father. </a:t>
            </a:r>
            <a:r>
              <a:rPr lang="en-US" sz="1400" dirty="0">
                <a:solidFill>
                  <a:schemeClr val="bg1"/>
                </a:solidFill>
                <a:latin typeface="Calibri" pitchFamily="34" charset="0"/>
                <a:cs typeface="Arial" charset="0"/>
              </a:rPr>
              <a:t>(An Understandable Religion, pg. 45)</a:t>
            </a:r>
            <a:endParaRPr lang="en-US" sz="1400" dirty="0">
              <a:solidFill>
                <a:schemeClr val="bg1"/>
              </a:solidFill>
              <a:latin typeface="+mn-lt"/>
              <a:cs typeface="Arial" charset="0"/>
            </a:endParaRPr>
          </a:p>
        </p:txBody>
      </p:sp>
      <p:sp>
        <p:nvSpPr>
          <p:cNvPr id="11" name="Text Box 5">
            <a:extLst>
              <a:ext uri="{FF2B5EF4-FFF2-40B4-BE49-F238E27FC236}">
                <a16:creationId xmlns:a16="http://schemas.microsoft.com/office/drawing/2014/main" id="{87E1C467-4CF0-4541-9ECA-C93330EA91A8}"/>
              </a:ext>
            </a:extLst>
          </p:cNvPr>
          <p:cNvSpPr txBox="1">
            <a:spLocks noChangeArrowheads="1"/>
          </p:cNvSpPr>
          <p:nvPr/>
        </p:nvSpPr>
        <p:spPr bwMode="auto">
          <a:xfrm>
            <a:off x="280986" y="3676233"/>
            <a:ext cx="11758613" cy="2800767"/>
          </a:xfrm>
          <a:prstGeom prst="rect">
            <a:avLst/>
          </a:prstGeom>
          <a:noFill/>
          <a:ln w="9525">
            <a:noFill/>
            <a:miter lim="800000"/>
            <a:headEnd/>
            <a:tailEnd/>
          </a:ln>
        </p:spPr>
        <p:txBody>
          <a:bodyPr wrap="square">
            <a:spAutoFit/>
          </a:bodyPr>
          <a:lstStyle/>
          <a:p>
            <a:pPr fontAlgn="auto">
              <a:spcBef>
                <a:spcPts val="0"/>
              </a:spcBef>
              <a:spcAft>
                <a:spcPts val="0"/>
              </a:spcAft>
              <a:defRPr/>
            </a:pPr>
            <a:r>
              <a:rPr lang="en-US" sz="2200" b="1" dirty="0">
                <a:solidFill>
                  <a:srgbClr val="00FF00"/>
                </a:solidFill>
                <a:latin typeface="Calibri" pitchFamily="34" charset="0"/>
                <a:cs typeface="Arial" charset="0"/>
              </a:rPr>
              <a:t>Elder John A Widtsoe: </a:t>
            </a:r>
            <a:r>
              <a:rPr lang="en-US" sz="2200" dirty="0">
                <a:solidFill>
                  <a:schemeClr val="bg1"/>
                </a:solidFill>
                <a:latin typeface="Calibri" pitchFamily="34" charset="0"/>
                <a:cs typeface="Arial" charset="0"/>
              </a:rPr>
              <a:t>“We know that God is a personage in whose image man is made; that He has a body of spiritual substance; and that His divine attributes are reflected In man’s nature ... But He, of Himself, is not everywhere present. Even we poor, mundane, men and women </a:t>
            </a:r>
            <a:r>
              <a:rPr lang="en-US" sz="2200" dirty="0">
                <a:solidFill>
                  <a:srgbClr val="00FF00"/>
                </a:solidFill>
                <a:latin typeface="Calibri" pitchFamily="34" charset="0"/>
                <a:cs typeface="Arial" charset="0"/>
              </a:rPr>
              <a:t>operate through agents</a:t>
            </a:r>
            <a:r>
              <a:rPr lang="en-US" sz="2200" dirty="0">
                <a:solidFill>
                  <a:schemeClr val="bg1"/>
                </a:solidFill>
                <a:latin typeface="Calibri" pitchFamily="34" charset="0"/>
                <a:cs typeface="Arial" charset="0"/>
              </a:rPr>
              <a:t>—machines or messengers. We use the telegraph or telephone, and now, the radio, to transmit our thoughts to far away places. We need not go there in person. About such a conception there is nothing really mysterious. </a:t>
            </a:r>
            <a:r>
              <a:rPr lang="en-US" sz="2200" dirty="0">
                <a:solidFill>
                  <a:srgbClr val="00FF00"/>
                </a:solidFill>
                <a:latin typeface="Calibri" pitchFamily="34" charset="0"/>
                <a:cs typeface="Arial" charset="0"/>
              </a:rPr>
              <a:t>This is the key</a:t>
            </a:r>
            <a:r>
              <a:rPr lang="en-US" sz="2200" dirty="0">
                <a:solidFill>
                  <a:schemeClr val="bg1"/>
                </a:solidFill>
                <a:latin typeface="Calibri" pitchFamily="34" charset="0"/>
                <a:cs typeface="Arial" charset="0"/>
              </a:rPr>
              <a:t> to the </a:t>
            </a:r>
            <a:r>
              <a:rPr lang="en-US" sz="2200" dirty="0">
                <a:solidFill>
                  <a:srgbClr val="FF0000"/>
                </a:solidFill>
                <a:latin typeface="Calibri" pitchFamily="34" charset="0"/>
                <a:cs typeface="Arial" charset="0"/>
              </a:rPr>
              <a:t>misunderstanding</a:t>
            </a:r>
            <a:r>
              <a:rPr lang="en-US" sz="2200" dirty="0">
                <a:solidFill>
                  <a:schemeClr val="bg1"/>
                </a:solidFill>
                <a:latin typeface="Calibri" pitchFamily="34" charset="0"/>
                <a:cs typeface="Arial" charset="0"/>
              </a:rPr>
              <a:t> which has vexed and is vexing many a seeker after God. </a:t>
            </a:r>
            <a:r>
              <a:rPr lang="en-US" sz="2200" dirty="0">
                <a:solidFill>
                  <a:srgbClr val="FF0000"/>
                </a:solidFill>
                <a:latin typeface="Calibri" pitchFamily="34" charset="0"/>
                <a:cs typeface="Arial" charset="0"/>
              </a:rPr>
              <a:t>He and His power have been confused, until the worship due Him has been given to His power.</a:t>
            </a:r>
            <a:r>
              <a:rPr lang="en-US" sz="2200" dirty="0">
                <a:solidFill>
                  <a:schemeClr val="bg1"/>
                </a:solidFill>
                <a:latin typeface="Calibri" pitchFamily="34" charset="0"/>
                <a:cs typeface="Arial" charset="0"/>
              </a:rPr>
              <a:t> </a:t>
            </a:r>
            <a:r>
              <a:rPr lang="en-US" sz="1400" dirty="0">
                <a:solidFill>
                  <a:schemeClr val="bg1"/>
                </a:solidFill>
                <a:latin typeface="Calibri" pitchFamily="34" charset="0"/>
                <a:cs typeface="Arial" charset="0"/>
              </a:rPr>
              <a:t>(An Understandable Religion, pg. 17)</a:t>
            </a:r>
            <a:endParaRPr lang="en-US" sz="1400" dirty="0">
              <a:solidFill>
                <a:schemeClr val="bg1"/>
              </a:solidFill>
              <a:latin typeface="+mn-lt"/>
              <a:cs typeface="Arial" charset="0"/>
            </a:endParaRPr>
          </a:p>
        </p:txBody>
      </p:sp>
    </p:spTree>
    <p:extLst>
      <p:ext uri="{BB962C8B-B14F-4D97-AF65-F5344CB8AC3E}">
        <p14:creationId xmlns:p14="http://schemas.microsoft.com/office/powerpoint/2010/main" val="1721148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3ef5274-90b8-4b3f-8a76-b4c36a43e904}" enabled="1" method="Privileged" siteId="{61e6eeb3-5fd7-4aaa-ae3c-61e8deb09b79}" removed="0"/>
</clbl:labelList>
</file>

<file path=docProps/app.xml><?xml version="1.0" encoding="utf-8"?>
<Properties xmlns="http://schemas.openxmlformats.org/officeDocument/2006/extended-properties" xmlns:vt="http://schemas.openxmlformats.org/officeDocument/2006/docPropsVTypes">
  <TotalTime>15948</TotalTime>
  <Words>2337</Words>
  <Application>Microsoft Office PowerPoint</Application>
  <PresentationFormat>Widescreen</PresentationFormat>
  <Paragraphs>129</Paragraphs>
  <Slides>17</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0</vt:i4>
      </vt:variant>
      <vt:variant>
        <vt:lpstr>Slide Titles</vt:lpstr>
      </vt:variant>
      <vt:variant>
        <vt:i4>17</vt:i4>
      </vt:variant>
    </vt:vector>
  </HeadingPairs>
  <TitlesOfParts>
    <vt:vector size="2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Dale Eaton</cp:lastModifiedBy>
  <cp:revision>1211</cp:revision>
  <dcterms:created xsi:type="dcterms:W3CDTF">2010-04-18T05:26:50Z</dcterms:created>
  <dcterms:modified xsi:type="dcterms:W3CDTF">2022-12-28T00:16:11Z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dc3d3d8-6bdc-485e-b6f2-a0ac58658b4a_Enabled">
    <vt:lpwstr>True</vt:lpwstr>
  </property>
  <property fmtid="{D5CDD505-2E9C-101B-9397-08002B2CF9AE}" pid="3" name="MSIP_Label_bdc3d3d8-6bdc-485e-b6f2-a0ac58658b4a_SiteId">
    <vt:lpwstr>61e6eeb3-5fd7-4aaa-ae3c-61e8deb09b79</vt:lpwstr>
  </property>
  <property fmtid="{D5CDD505-2E9C-101B-9397-08002B2CF9AE}" pid="4" name="MSIP_Label_bdc3d3d8-6bdc-485e-b6f2-a0ac58658b4a_Owner">
    <vt:lpwstr>deaton@ldschurch.org</vt:lpwstr>
  </property>
  <property fmtid="{D5CDD505-2E9C-101B-9397-08002B2CF9AE}" pid="5" name="MSIP_Label_bdc3d3d8-6bdc-485e-b6f2-a0ac58658b4a_SetDate">
    <vt:lpwstr>2018-09-29T15:01:30.2848605Z</vt:lpwstr>
  </property>
  <property fmtid="{D5CDD505-2E9C-101B-9397-08002B2CF9AE}" pid="6" name="MSIP_Label_bdc3d3d8-6bdc-485e-b6f2-a0ac58658b4a_Name">
    <vt:lpwstr>Internal Use</vt:lpwstr>
  </property>
  <property fmtid="{D5CDD505-2E9C-101B-9397-08002B2CF9AE}" pid="7" name="MSIP_Label_bdc3d3d8-6bdc-485e-b6f2-a0ac58658b4a_Application">
    <vt:lpwstr>Microsoft Azure Information Protection</vt:lpwstr>
  </property>
  <property fmtid="{D5CDD505-2E9C-101B-9397-08002B2CF9AE}" pid="8" name="MSIP_Label_bdc3d3d8-6bdc-485e-b6f2-a0ac58658b4a_Extended_MSFT_Method">
    <vt:lpwstr>Automatic</vt:lpwstr>
  </property>
  <property fmtid="{D5CDD505-2E9C-101B-9397-08002B2CF9AE}" pid="9" name="MSIP_Label_03ef5274-90b8-4b3f-8a76-b4c36a43e904_Enabled">
    <vt:lpwstr>True</vt:lpwstr>
  </property>
  <property fmtid="{D5CDD505-2E9C-101B-9397-08002B2CF9AE}" pid="10" name="MSIP_Label_03ef5274-90b8-4b3f-8a76-b4c36a43e904_SiteId">
    <vt:lpwstr>61e6eeb3-5fd7-4aaa-ae3c-61e8deb09b79</vt:lpwstr>
  </property>
  <property fmtid="{D5CDD505-2E9C-101B-9397-08002B2CF9AE}" pid="11" name="MSIP_Label_03ef5274-90b8-4b3f-8a76-b4c36a43e904_Owner">
    <vt:lpwstr>deaton@ldschurch.org</vt:lpwstr>
  </property>
  <property fmtid="{D5CDD505-2E9C-101B-9397-08002B2CF9AE}" pid="12" name="MSIP_Label_03ef5274-90b8-4b3f-8a76-b4c36a43e904_SetDate">
    <vt:lpwstr>2018-09-29T15:01:30.2848605Z</vt:lpwstr>
  </property>
  <property fmtid="{D5CDD505-2E9C-101B-9397-08002B2CF9AE}" pid="13" name="MSIP_Label_03ef5274-90b8-4b3f-8a76-b4c36a43e904_Name">
    <vt:lpwstr>Not Encrypted</vt:lpwstr>
  </property>
  <property fmtid="{D5CDD505-2E9C-101B-9397-08002B2CF9AE}" pid="14" name="MSIP_Label_03ef5274-90b8-4b3f-8a76-b4c36a43e904_Application">
    <vt:lpwstr>Microsoft Azure Information Protection</vt:lpwstr>
  </property>
  <property fmtid="{D5CDD505-2E9C-101B-9397-08002B2CF9AE}" pid="15" name="MSIP_Label_03ef5274-90b8-4b3f-8a76-b4c36a43e904_Parent">
    <vt:lpwstr>bdc3d3d8-6bdc-485e-b6f2-a0ac58658b4a</vt:lpwstr>
  </property>
  <property fmtid="{D5CDD505-2E9C-101B-9397-08002B2CF9AE}" pid="16" name="MSIP_Label_03ef5274-90b8-4b3f-8a76-b4c36a43e904_Extended_MSFT_Method">
    <vt:lpwstr>Automatic</vt:lpwstr>
  </property>
  <property fmtid="{D5CDD505-2E9C-101B-9397-08002B2CF9AE}" pid="17" name="Classification">
    <vt:lpwstr>Internal Use Not Encrypted</vt:lpwstr>
  </property>
</Properties>
</file>