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899" r:id="rId2"/>
    <p:sldId id="914" r:id="rId3"/>
    <p:sldId id="915" r:id="rId4"/>
    <p:sldId id="916" r:id="rId5"/>
    <p:sldId id="920" r:id="rId6"/>
    <p:sldId id="918" r:id="rId7"/>
    <p:sldId id="921" r:id="rId8"/>
    <p:sldId id="917" r:id="rId9"/>
    <p:sldId id="925" r:id="rId10"/>
    <p:sldId id="926" r:id="rId11"/>
    <p:sldId id="927" r:id="rId12"/>
    <p:sldId id="928" r:id="rId13"/>
    <p:sldId id="929" r:id="rId14"/>
    <p:sldId id="930" r:id="rId15"/>
    <p:sldId id="931" r:id="rId16"/>
    <p:sldId id="932" r:id="rId17"/>
    <p:sldId id="933" r:id="rId18"/>
    <p:sldId id="934" r:id="rId19"/>
    <p:sldId id="924" r:id="rId20"/>
    <p:sldId id="267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4488" autoAdjust="0"/>
  </p:normalViewPr>
  <p:slideViewPr>
    <p:cSldViewPr>
      <p:cViewPr varScale="1">
        <p:scale>
          <a:sx n="111" d="100"/>
          <a:sy n="111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407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57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0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331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850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27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30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88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83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405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287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018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035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95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6036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MODULE 08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10: Mixed Premises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10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38376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31765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grpSp>
        <p:nvGrpSpPr>
          <p:cNvPr id="161" name="Group 118">
            <a:extLst>
              <a:ext uri="{FF2B5EF4-FFF2-40B4-BE49-F238E27FC236}">
                <a16:creationId xmlns:a16="http://schemas.microsoft.com/office/drawing/2014/main" id="{3B6B3805-A928-40B6-9A8F-2D6523CC62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4069" y="2536030"/>
            <a:ext cx="263123" cy="2199482"/>
            <a:chOff x="3778762" y="1079588"/>
            <a:chExt cx="316192" cy="2648241"/>
          </a:xfrm>
        </p:grpSpPr>
        <p:sp>
          <p:nvSpPr>
            <p:cNvPr id="162" name="Down Arrow 95">
              <a:extLst>
                <a:ext uri="{FF2B5EF4-FFF2-40B4-BE49-F238E27FC236}">
                  <a16:creationId xmlns:a16="http://schemas.microsoft.com/office/drawing/2014/main" id="{FFB9ED7C-F433-4562-8759-E54534A205CC}"/>
                </a:ext>
              </a:extLst>
            </p:cNvPr>
            <p:cNvSpPr/>
            <p:nvPr/>
          </p:nvSpPr>
          <p:spPr bwMode="auto">
            <a:xfrm>
              <a:off x="3778762" y="3347462"/>
              <a:ext cx="305229" cy="3803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3" name="Down Arrow 96">
              <a:extLst>
                <a:ext uri="{FF2B5EF4-FFF2-40B4-BE49-F238E27FC236}">
                  <a16:creationId xmlns:a16="http://schemas.microsoft.com/office/drawing/2014/main" id="{28A711E6-589B-4168-82D2-F6EE8D09FDF0}"/>
                </a:ext>
              </a:extLst>
            </p:cNvPr>
            <p:cNvSpPr/>
            <p:nvPr/>
          </p:nvSpPr>
          <p:spPr bwMode="auto">
            <a:xfrm rot="10800000">
              <a:off x="3789725" y="1079588"/>
              <a:ext cx="305229" cy="380369"/>
            </a:xfrm>
            <a:prstGeom prst="downArrow">
              <a:avLst/>
            </a:prstGeom>
            <a:solidFill>
              <a:srgbClr val="00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64" name="Text Box 56">
            <a:extLst>
              <a:ext uri="{FF2B5EF4-FFF2-40B4-BE49-F238E27FC236}">
                <a16:creationId xmlns:a16="http://schemas.microsoft.com/office/drawing/2014/main" id="{49458AFE-36F1-42F3-BB1D-B304FBC6C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631" y="2864584"/>
            <a:ext cx="61497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i="1" dirty="0">
                <a:solidFill>
                  <a:srgbClr val="FFFF00"/>
                </a:solidFill>
                <a:latin typeface="+mn-lt"/>
                <a:cs typeface="Arial" charset="0"/>
              </a:rPr>
              <a:t>Mark 9:23, Luke 1:37, 18:27: </a:t>
            </a:r>
            <a:r>
              <a:rPr lang="en-US" sz="2000" i="1" dirty="0">
                <a:solidFill>
                  <a:srgbClr val="FFFF00"/>
                </a:solidFill>
                <a:latin typeface="+mn-lt"/>
                <a:cs typeface="Arial" charset="0"/>
              </a:rPr>
              <a:t>“</a:t>
            </a:r>
            <a:r>
              <a:rPr lang="en-US" sz="2000" dirty="0">
                <a:solidFill>
                  <a:srgbClr val="FFFF00"/>
                </a:solidFill>
                <a:latin typeface="+mn-lt"/>
                <a:cs typeface="Arial" charset="0"/>
              </a:rPr>
              <a:t>Jesus said unto him, If thou canst believe, all things </a:t>
            </a:r>
            <a:r>
              <a:rPr lang="en-US" sz="2000" i="1" dirty="0">
                <a:solidFill>
                  <a:srgbClr val="FFFF00"/>
                </a:solidFill>
                <a:latin typeface="+mn-lt"/>
                <a:cs typeface="Arial" charset="0"/>
              </a:rPr>
              <a:t>are possible to him that believeth … For with God nothing shall be impossible … And he said, The things which are impossible with men are possible with God.”</a:t>
            </a:r>
            <a:endParaRPr lang="en-US" sz="2000" i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58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38376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31765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grpSp>
        <p:nvGrpSpPr>
          <p:cNvPr id="161" name="Group 118">
            <a:extLst>
              <a:ext uri="{FF2B5EF4-FFF2-40B4-BE49-F238E27FC236}">
                <a16:creationId xmlns:a16="http://schemas.microsoft.com/office/drawing/2014/main" id="{3B6B3805-A928-40B6-9A8F-2D6523CC62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4069" y="2536030"/>
            <a:ext cx="263123" cy="2199482"/>
            <a:chOff x="3778762" y="1079588"/>
            <a:chExt cx="316192" cy="2648241"/>
          </a:xfrm>
        </p:grpSpPr>
        <p:sp>
          <p:nvSpPr>
            <p:cNvPr id="162" name="Down Arrow 95">
              <a:extLst>
                <a:ext uri="{FF2B5EF4-FFF2-40B4-BE49-F238E27FC236}">
                  <a16:creationId xmlns:a16="http://schemas.microsoft.com/office/drawing/2014/main" id="{FFB9ED7C-F433-4562-8759-E54534A205CC}"/>
                </a:ext>
              </a:extLst>
            </p:cNvPr>
            <p:cNvSpPr/>
            <p:nvPr/>
          </p:nvSpPr>
          <p:spPr bwMode="auto">
            <a:xfrm>
              <a:off x="3778762" y="3347462"/>
              <a:ext cx="305229" cy="3803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3" name="Down Arrow 96">
              <a:extLst>
                <a:ext uri="{FF2B5EF4-FFF2-40B4-BE49-F238E27FC236}">
                  <a16:creationId xmlns:a16="http://schemas.microsoft.com/office/drawing/2014/main" id="{28A711E6-589B-4168-82D2-F6EE8D09FDF0}"/>
                </a:ext>
              </a:extLst>
            </p:cNvPr>
            <p:cNvSpPr/>
            <p:nvPr/>
          </p:nvSpPr>
          <p:spPr bwMode="auto">
            <a:xfrm rot="10800000">
              <a:off x="3789725" y="1079588"/>
              <a:ext cx="305229" cy="380369"/>
            </a:xfrm>
            <a:prstGeom prst="downArrow">
              <a:avLst/>
            </a:prstGeom>
            <a:solidFill>
              <a:srgbClr val="00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64" name="Text Box 56">
            <a:extLst>
              <a:ext uri="{FF2B5EF4-FFF2-40B4-BE49-F238E27FC236}">
                <a16:creationId xmlns:a16="http://schemas.microsoft.com/office/drawing/2014/main" id="{49458AFE-36F1-42F3-BB1D-B304FBC6C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631" y="2864584"/>
            <a:ext cx="61497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i="1" dirty="0">
                <a:solidFill>
                  <a:srgbClr val="FF0000"/>
                </a:solidFill>
                <a:latin typeface="+mn-lt"/>
                <a:cs typeface="Arial" charset="0"/>
              </a:rPr>
              <a:t>Mark 9:23, Luke 1:37, 18:27: </a:t>
            </a:r>
            <a:r>
              <a:rPr lang="en-US" sz="2000" i="1" dirty="0">
                <a:solidFill>
                  <a:schemeClr val="bg1"/>
                </a:solidFill>
                <a:latin typeface="+mn-lt"/>
                <a:cs typeface="Arial" charset="0"/>
              </a:rPr>
              <a:t>“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Jesus said unto him, If thou canst believe,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charset="0"/>
              </a:rPr>
              <a:t>all things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Arial" charset="0"/>
              </a:rPr>
              <a:t>are possible to him that believeth </a:t>
            </a:r>
            <a:r>
              <a:rPr lang="en-US" sz="2000" i="1" dirty="0">
                <a:solidFill>
                  <a:schemeClr val="bg1"/>
                </a:solidFill>
                <a:latin typeface="+mn-lt"/>
                <a:cs typeface="Arial" charset="0"/>
              </a:rPr>
              <a:t>… For with God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Arial" charset="0"/>
              </a:rPr>
              <a:t>nothing shall be impossible </a:t>
            </a:r>
            <a:r>
              <a:rPr lang="en-US" sz="2000" i="1" dirty="0">
                <a:solidFill>
                  <a:schemeClr val="bg1"/>
                </a:solidFill>
                <a:latin typeface="+mn-lt"/>
                <a:cs typeface="Arial" charset="0"/>
              </a:rPr>
              <a:t>… And he said, The things which are impossible with men are possible with God.”</a:t>
            </a:r>
            <a:endParaRPr lang="en-US" sz="20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11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12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grpSp>
        <p:nvGrpSpPr>
          <p:cNvPr id="161" name="Group 118">
            <a:extLst>
              <a:ext uri="{FF2B5EF4-FFF2-40B4-BE49-F238E27FC236}">
                <a16:creationId xmlns:a16="http://schemas.microsoft.com/office/drawing/2014/main" id="{3B6B3805-A928-40B6-9A8F-2D6523CC62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4069" y="2655887"/>
            <a:ext cx="263123" cy="1927225"/>
            <a:chOff x="3778762" y="1223899"/>
            <a:chExt cx="316192" cy="2320436"/>
          </a:xfrm>
        </p:grpSpPr>
        <p:sp>
          <p:nvSpPr>
            <p:cNvPr id="162" name="Down Arrow 95">
              <a:extLst>
                <a:ext uri="{FF2B5EF4-FFF2-40B4-BE49-F238E27FC236}">
                  <a16:creationId xmlns:a16="http://schemas.microsoft.com/office/drawing/2014/main" id="{FFB9ED7C-F433-4562-8759-E54534A205CC}"/>
                </a:ext>
              </a:extLst>
            </p:cNvPr>
            <p:cNvSpPr/>
            <p:nvPr/>
          </p:nvSpPr>
          <p:spPr bwMode="auto">
            <a:xfrm>
              <a:off x="3778762" y="3163968"/>
              <a:ext cx="305229" cy="3803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3" name="Down Arrow 96">
              <a:extLst>
                <a:ext uri="{FF2B5EF4-FFF2-40B4-BE49-F238E27FC236}">
                  <a16:creationId xmlns:a16="http://schemas.microsoft.com/office/drawing/2014/main" id="{28A711E6-589B-4168-82D2-F6EE8D09FDF0}"/>
                </a:ext>
              </a:extLst>
            </p:cNvPr>
            <p:cNvSpPr/>
            <p:nvPr/>
          </p:nvSpPr>
          <p:spPr bwMode="auto">
            <a:xfrm rot="10800000">
              <a:off x="3789725" y="1223899"/>
              <a:ext cx="305229" cy="380369"/>
            </a:xfrm>
            <a:prstGeom prst="downArrow">
              <a:avLst/>
            </a:prstGeom>
            <a:solidFill>
              <a:srgbClr val="00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89" name="Text Box 56">
            <a:extLst>
              <a:ext uri="{FF2B5EF4-FFF2-40B4-BE49-F238E27FC236}">
                <a16:creationId xmlns:a16="http://schemas.microsoft.com/office/drawing/2014/main" id="{D6F63AC5-CBC2-4076-AA47-74C9339C6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712" y="2921156"/>
            <a:ext cx="735811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solidFill>
                  <a:srgbClr val="00FF00"/>
                </a:solidFill>
                <a:latin typeface="+mn-lt"/>
                <a:cs typeface="Arial" charset="0"/>
              </a:rPr>
              <a:t>D&amp;C 131:6; Hebrews 6:4-6: </a:t>
            </a:r>
            <a:r>
              <a:rPr lang="en-US" i="1" dirty="0">
                <a:solidFill>
                  <a:schemeClr val="bg1"/>
                </a:solidFill>
                <a:latin typeface="+mn-lt"/>
                <a:cs typeface="Arial" charset="0"/>
              </a:rPr>
              <a:t>“It is </a:t>
            </a:r>
            <a:r>
              <a:rPr lang="en-US" i="1" dirty="0">
                <a:solidFill>
                  <a:srgbClr val="00FF00"/>
                </a:solidFill>
                <a:latin typeface="+mn-lt"/>
                <a:cs typeface="Arial" charset="0"/>
              </a:rPr>
              <a:t>impossible</a:t>
            </a:r>
            <a:r>
              <a:rPr lang="en-US" i="1" dirty="0">
                <a:solidFill>
                  <a:schemeClr val="bg1"/>
                </a:solidFill>
                <a:latin typeface="+mn-lt"/>
                <a:cs typeface="Arial" charset="0"/>
              </a:rPr>
              <a:t> for a man to be saved in ignorance … For it is </a:t>
            </a:r>
            <a:r>
              <a:rPr lang="en-US" i="1" dirty="0">
                <a:solidFill>
                  <a:srgbClr val="00FF00"/>
                </a:solidFill>
                <a:latin typeface="+mn-lt"/>
                <a:cs typeface="Arial" charset="0"/>
              </a:rPr>
              <a:t>impossible</a:t>
            </a:r>
            <a:r>
              <a:rPr lang="en-US" i="1" dirty="0">
                <a:solidFill>
                  <a:schemeClr val="bg1"/>
                </a:solidFill>
                <a:latin typeface="+mn-lt"/>
                <a:cs typeface="Arial" charset="0"/>
              </a:rPr>
              <a:t> for those who were once enlightened, and have tasted of the heavenly gift … If they shall fall away, to renew them again unto repentance.”  </a:t>
            </a:r>
            <a:r>
              <a:rPr lang="en-US" b="1" i="1" dirty="0">
                <a:solidFill>
                  <a:srgbClr val="00FF00"/>
                </a:solidFill>
                <a:latin typeface="+mn-lt"/>
              </a:rPr>
              <a:t>Mormon 7:3 </a:t>
            </a:r>
            <a:r>
              <a:rPr lang="en-US" i="1" dirty="0">
                <a:solidFill>
                  <a:schemeClr val="bg1"/>
                </a:solidFill>
                <a:latin typeface="+mn-lt"/>
              </a:rPr>
              <a:t>Know ye that ye must come unto </a:t>
            </a:r>
            <a:r>
              <a:rPr lang="en-US" i="1" dirty="0">
                <a:solidFill>
                  <a:srgbClr val="00FF00"/>
                </a:solidFill>
                <a:latin typeface="+mn-lt"/>
              </a:rPr>
              <a:t>repentance, or ye cannot </a:t>
            </a:r>
            <a:r>
              <a:rPr lang="en-US" i="1" dirty="0">
                <a:solidFill>
                  <a:schemeClr val="bg1"/>
                </a:solidFill>
                <a:latin typeface="+mn-lt"/>
              </a:rPr>
              <a:t>be saved.</a:t>
            </a: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846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13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grpSp>
        <p:nvGrpSpPr>
          <p:cNvPr id="161" name="Group 118">
            <a:extLst>
              <a:ext uri="{FF2B5EF4-FFF2-40B4-BE49-F238E27FC236}">
                <a16:creationId xmlns:a16="http://schemas.microsoft.com/office/drawing/2014/main" id="{3B6B3805-A928-40B6-9A8F-2D6523CC62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4069" y="2655887"/>
            <a:ext cx="263123" cy="2003425"/>
            <a:chOff x="3778762" y="1223899"/>
            <a:chExt cx="316192" cy="2412183"/>
          </a:xfrm>
        </p:grpSpPr>
        <p:sp>
          <p:nvSpPr>
            <p:cNvPr id="162" name="Down Arrow 95">
              <a:extLst>
                <a:ext uri="{FF2B5EF4-FFF2-40B4-BE49-F238E27FC236}">
                  <a16:creationId xmlns:a16="http://schemas.microsoft.com/office/drawing/2014/main" id="{FFB9ED7C-F433-4562-8759-E54534A205CC}"/>
                </a:ext>
              </a:extLst>
            </p:cNvPr>
            <p:cNvSpPr/>
            <p:nvPr/>
          </p:nvSpPr>
          <p:spPr bwMode="auto">
            <a:xfrm>
              <a:off x="3778762" y="3255715"/>
              <a:ext cx="305229" cy="3803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3" name="Down Arrow 96">
              <a:extLst>
                <a:ext uri="{FF2B5EF4-FFF2-40B4-BE49-F238E27FC236}">
                  <a16:creationId xmlns:a16="http://schemas.microsoft.com/office/drawing/2014/main" id="{28A711E6-589B-4168-82D2-F6EE8D09FDF0}"/>
                </a:ext>
              </a:extLst>
            </p:cNvPr>
            <p:cNvSpPr/>
            <p:nvPr/>
          </p:nvSpPr>
          <p:spPr bwMode="auto">
            <a:xfrm rot="10800000">
              <a:off x="3789725" y="1223899"/>
              <a:ext cx="305229" cy="380369"/>
            </a:xfrm>
            <a:prstGeom prst="downArrow">
              <a:avLst/>
            </a:prstGeom>
            <a:solidFill>
              <a:srgbClr val="00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BE725D8-C620-426D-9B81-0CE99E9966E4}"/>
              </a:ext>
            </a:extLst>
          </p:cNvPr>
          <p:cNvSpPr txBox="1"/>
          <p:nvPr/>
        </p:nvSpPr>
        <p:spPr>
          <a:xfrm>
            <a:off x="4038600" y="3628962"/>
            <a:ext cx="575991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cs typeface="Arial" charset="0"/>
              </a:rPr>
              <a:t>“Nothing Shall Be Impossible … ”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95542B2-16D8-4CB9-AC6B-38B52E2EC458}"/>
              </a:ext>
            </a:extLst>
          </p:cNvPr>
          <p:cNvSpPr txBox="1"/>
          <p:nvPr/>
        </p:nvSpPr>
        <p:spPr>
          <a:xfrm>
            <a:off x="5129784" y="2994469"/>
            <a:ext cx="419518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FF00"/>
                </a:solidFill>
                <a:latin typeface="+mn-lt"/>
                <a:cs typeface="Arial" charset="0"/>
              </a:rPr>
              <a:t>“For it is Impossible … “</a:t>
            </a:r>
          </a:p>
        </p:txBody>
      </p:sp>
    </p:spTree>
    <p:extLst>
      <p:ext uri="{BB962C8B-B14F-4D97-AF65-F5344CB8AC3E}">
        <p14:creationId xmlns:p14="http://schemas.microsoft.com/office/powerpoint/2010/main" val="309504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14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6C0F23DF-FCF7-42BE-8FF8-1D1135810D7C}"/>
              </a:ext>
            </a:extLst>
          </p:cNvPr>
          <p:cNvSpPr txBox="1"/>
          <p:nvPr/>
        </p:nvSpPr>
        <p:spPr>
          <a:xfrm>
            <a:off x="2784847" y="3024346"/>
            <a:ext cx="54185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Mixed Premises Result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in Mixed Emotions</a:t>
            </a:r>
          </a:p>
        </p:txBody>
      </p:sp>
      <p:grpSp>
        <p:nvGrpSpPr>
          <p:cNvPr id="118" name="Group 183">
            <a:extLst>
              <a:ext uri="{FF2B5EF4-FFF2-40B4-BE49-F238E27FC236}">
                <a16:creationId xmlns:a16="http://schemas.microsoft.com/office/drawing/2014/main" id="{87EB24F4-257C-4E41-A8FE-C28407E090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337550" y="3200400"/>
            <a:ext cx="1263650" cy="1200150"/>
            <a:chOff x="2883725" y="3276154"/>
            <a:chExt cx="1869952" cy="1774544"/>
          </a:xfrm>
        </p:grpSpPr>
        <p:grpSp>
          <p:nvGrpSpPr>
            <p:cNvPr id="119" name="Group 15">
              <a:extLst>
                <a:ext uri="{FF2B5EF4-FFF2-40B4-BE49-F238E27FC236}">
                  <a16:creationId xmlns:a16="http://schemas.microsoft.com/office/drawing/2014/main" id="{59DB36CA-2C3A-4AEF-9EFB-5EE9C15A65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1944" y="3534356"/>
              <a:ext cx="1127609" cy="1516342"/>
              <a:chOff x="7108738" y="2315266"/>
              <a:chExt cx="1127609" cy="1516342"/>
            </a:xfrm>
          </p:grpSpPr>
          <p:sp>
            <p:nvSpPr>
              <p:cNvPr id="136" name="Moon 135">
                <a:extLst>
                  <a:ext uri="{FF2B5EF4-FFF2-40B4-BE49-F238E27FC236}">
                    <a16:creationId xmlns:a16="http://schemas.microsoft.com/office/drawing/2014/main" id="{720DC56F-0A71-42E4-8F90-446F41BC5752}"/>
                  </a:ext>
                </a:extLst>
              </p:cNvPr>
              <p:cNvSpPr/>
              <p:nvPr/>
            </p:nvSpPr>
            <p:spPr>
              <a:xfrm rot="19775620">
                <a:off x="7108738" y="2315265"/>
                <a:ext cx="570851" cy="85910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7" name="Moon 136">
                <a:extLst>
                  <a:ext uri="{FF2B5EF4-FFF2-40B4-BE49-F238E27FC236}">
                    <a16:creationId xmlns:a16="http://schemas.microsoft.com/office/drawing/2014/main" id="{D88498C4-FB56-4EC9-8C4D-E34D85406278}"/>
                  </a:ext>
                </a:extLst>
              </p:cNvPr>
              <p:cNvSpPr/>
              <p:nvPr/>
            </p:nvSpPr>
            <p:spPr>
              <a:xfrm rot="338768" flipH="1">
                <a:off x="7665494" y="2972503"/>
                <a:ext cx="570853" cy="859105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0" name="Group 12">
              <a:extLst>
                <a:ext uri="{FF2B5EF4-FFF2-40B4-BE49-F238E27FC236}">
                  <a16:creationId xmlns:a16="http://schemas.microsoft.com/office/drawing/2014/main" id="{FA40A9FB-6183-4669-8051-332F97AAA6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3306" y="3292586"/>
              <a:ext cx="1221577" cy="1736988"/>
              <a:chOff x="2094710" y="1380567"/>
              <a:chExt cx="2936955" cy="3812981"/>
            </a:xfrm>
          </p:grpSpPr>
          <p:sp>
            <p:nvSpPr>
              <p:cNvPr id="133" name="Moon 132">
                <a:extLst>
                  <a:ext uri="{FF2B5EF4-FFF2-40B4-BE49-F238E27FC236}">
                    <a16:creationId xmlns:a16="http://schemas.microsoft.com/office/drawing/2014/main" id="{F8434EDA-91F0-4B71-9D4E-947E800C751B}"/>
                  </a:ext>
                </a:extLst>
              </p:cNvPr>
              <p:cNvSpPr/>
              <p:nvPr/>
            </p:nvSpPr>
            <p:spPr>
              <a:xfrm flipH="1">
                <a:off x="2817656" y="1380567"/>
                <a:ext cx="2214012" cy="3812981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D33A2FE4-1BF4-42FB-8D6E-39FA11F5E708}"/>
                  </a:ext>
                </a:extLst>
              </p:cNvPr>
              <p:cNvSpPr/>
              <p:nvPr/>
            </p:nvSpPr>
            <p:spPr>
              <a:xfrm>
                <a:off x="2094714" y="1385718"/>
                <a:ext cx="1829949" cy="1901339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5" name="Isosceles Triangle 134">
                <a:extLst>
                  <a:ext uri="{FF2B5EF4-FFF2-40B4-BE49-F238E27FC236}">
                    <a16:creationId xmlns:a16="http://schemas.microsoft.com/office/drawing/2014/main" id="{2D9BEF1A-6E25-4894-BF52-FDEEB92AB4D3}"/>
                  </a:ext>
                </a:extLst>
              </p:cNvPr>
              <p:cNvSpPr/>
              <p:nvPr/>
            </p:nvSpPr>
            <p:spPr>
              <a:xfrm rot="16753767">
                <a:off x="2720184" y="2616879"/>
                <a:ext cx="1556108" cy="1123948"/>
              </a:xfrm>
              <a:prstGeom prst="triangl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1" name="Group 14">
              <a:extLst>
                <a:ext uri="{FF2B5EF4-FFF2-40B4-BE49-F238E27FC236}">
                  <a16:creationId xmlns:a16="http://schemas.microsoft.com/office/drawing/2014/main" id="{572047C6-BE3C-44D3-A5ED-FDCB17B5A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472" y="3276154"/>
              <a:ext cx="1209830" cy="1736988"/>
              <a:chOff x="609292" y="1344495"/>
              <a:chExt cx="2908712" cy="3812982"/>
            </a:xfrm>
          </p:grpSpPr>
          <p:sp>
            <p:nvSpPr>
              <p:cNvPr id="130" name="Moon 5">
                <a:extLst>
                  <a:ext uri="{FF2B5EF4-FFF2-40B4-BE49-F238E27FC236}">
                    <a16:creationId xmlns:a16="http://schemas.microsoft.com/office/drawing/2014/main" id="{47FC2AC3-98C4-4BD6-A8DF-21AE26FA84E9}"/>
                  </a:ext>
                </a:extLst>
              </p:cNvPr>
              <p:cNvSpPr/>
              <p:nvPr/>
            </p:nvSpPr>
            <p:spPr>
              <a:xfrm>
                <a:off x="609292" y="1344495"/>
                <a:ext cx="2208361" cy="3812982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2D31F09C-51F2-4983-8930-467A2E69B687}"/>
                  </a:ext>
                </a:extLst>
              </p:cNvPr>
              <p:cNvSpPr/>
              <p:nvPr/>
            </p:nvSpPr>
            <p:spPr>
              <a:xfrm>
                <a:off x="1688056" y="3250986"/>
                <a:ext cx="1829948" cy="190649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2" name="Isosceles Triangle 131">
                <a:extLst>
                  <a:ext uri="{FF2B5EF4-FFF2-40B4-BE49-F238E27FC236}">
                    <a16:creationId xmlns:a16="http://schemas.microsoft.com/office/drawing/2014/main" id="{0B4C39FD-E907-46DE-9397-C0DBDC25788B}"/>
                  </a:ext>
                </a:extLst>
              </p:cNvPr>
              <p:cNvSpPr/>
              <p:nvPr/>
            </p:nvSpPr>
            <p:spPr>
              <a:xfrm rot="16753767">
                <a:off x="735165" y="3041968"/>
                <a:ext cx="1561260" cy="112395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83DA7F6-ED4A-406F-A67B-6F1179693DC3}"/>
                </a:ext>
              </a:extLst>
            </p:cNvPr>
            <p:cNvSpPr/>
            <p:nvPr/>
          </p:nvSpPr>
          <p:spPr>
            <a:xfrm rot="2302937">
              <a:off x="3219659" y="4125870"/>
              <a:ext cx="930278" cy="849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69171CF-FF47-4338-9CA0-6E5116BD0C2C}"/>
                </a:ext>
              </a:extLst>
            </p:cNvPr>
            <p:cNvSpPr/>
            <p:nvPr/>
          </p:nvSpPr>
          <p:spPr>
            <a:xfrm>
              <a:off x="3468673" y="3355962"/>
              <a:ext cx="1050085" cy="823896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86301C5-A4AC-4C28-BB10-1C8DBF7EE2EB}"/>
                </a:ext>
              </a:extLst>
            </p:cNvPr>
            <p:cNvSpPr>
              <a:spLocks/>
            </p:cNvSpPr>
            <p:nvPr/>
          </p:nvSpPr>
          <p:spPr>
            <a:xfrm>
              <a:off x="3757622" y="3635289"/>
              <a:ext cx="194983" cy="19012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AD8CEE5-705A-4054-B36B-CD206217D071}"/>
                </a:ext>
              </a:extLst>
            </p:cNvPr>
            <p:cNvSpPr/>
            <p:nvPr/>
          </p:nvSpPr>
          <p:spPr>
            <a:xfrm>
              <a:off x="2883725" y="3276154"/>
              <a:ext cx="1869952" cy="176046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384E2AF-FA95-4B62-8747-7F0BD907B1F8}"/>
                </a:ext>
              </a:extLst>
            </p:cNvPr>
            <p:cNvSpPr/>
            <p:nvPr/>
          </p:nvSpPr>
          <p:spPr>
            <a:xfrm rot="1200000">
              <a:off x="3889177" y="4137607"/>
              <a:ext cx="230220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CB9C89A8-5B44-44CE-BEEA-AA80B56691D4}"/>
                </a:ext>
              </a:extLst>
            </p:cNvPr>
            <p:cNvSpPr>
              <a:spLocks/>
            </p:cNvSpPr>
            <p:nvPr/>
          </p:nvSpPr>
          <p:spPr>
            <a:xfrm>
              <a:off x="3581434" y="4508477"/>
              <a:ext cx="197332" cy="190129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D1632F3-F9AC-4756-B657-B5CB95B74DBA}"/>
                </a:ext>
              </a:extLst>
            </p:cNvPr>
            <p:cNvSpPr/>
            <p:nvPr/>
          </p:nvSpPr>
          <p:spPr>
            <a:xfrm rot="8280000">
              <a:off x="3590831" y="3416991"/>
              <a:ext cx="227870" cy="75113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03FEC9F-0B4A-4A73-9D0A-C562B602D66F}"/>
                </a:ext>
              </a:extLst>
            </p:cNvPr>
            <p:cNvSpPr>
              <a:spLocks noChangeAspect="1"/>
            </p:cNvSpPr>
            <p:nvPr/>
          </p:nvSpPr>
          <p:spPr>
            <a:xfrm rot="2066317">
              <a:off x="3926764" y="4175163"/>
              <a:ext cx="227872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11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15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6C0F23DF-FCF7-42BE-8FF8-1D1135810D7C}"/>
              </a:ext>
            </a:extLst>
          </p:cNvPr>
          <p:cNvSpPr txBox="1"/>
          <p:nvPr/>
        </p:nvSpPr>
        <p:spPr>
          <a:xfrm>
            <a:off x="2784847" y="3024346"/>
            <a:ext cx="54185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Suppress It All With Prescription Drugs</a:t>
            </a:r>
          </a:p>
        </p:txBody>
      </p:sp>
      <p:grpSp>
        <p:nvGrpSpPr>
          <p:cNvPr id="118" name="Group 183">
            <a:extLst>
              <a:ext uri="{FF2B5EF4-FFF2-40B4-BE49-F238E27FC236}">
                <a16:creationId xmlns:a16="http://schemas.microsoft.com/office/drawing/2014/main" id="{87EB24F4-257C-4E41-A8FE-C28407E090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337550" y="3200400"/>
            <a:ext cx="1263650" cy="1200150"/>
            <a:chOff x="2883725" y="3276154"/>
            <a:chExt cx="1869952" cy="1774544"/>
          </a:xfrm>
        </p:grpSpPr>
        <p:grpSp>
          <p:nvGrpSpPr>
            <p:cNvPr id="119" name="Group 15">
              <a:extLst>
                <a:ext uri="{FF2B5EF4-FFF2-40B4-BE49-F238E27FC236}">
                  <a16:creationId xmlns:a16="http://schemas.microsoft.com/office/drawing/2014/main" id="{59DB36CA-2C3A-4AEF-9EFB-5EE9C15A65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1944" y="3534356"/>
              <a:ext cx="1127609" cy="1516342"/>
              <a:chOff x="7108738" y="2315266"/>
              <a:chExt cx="1127609" cy="1516342"/>
            </a:xfrm>
          </p:grpSpPr>
          <p:sp>
            <p:nvSpPr>
              <p:cNvPr id="136" name="Moon 135">
                <a:extLst>
                  <a:ext uri="{FF2B5EF4-FFF2-40B4-BE49-F238E27FC236}">
                    <a16:creationId xmlns:a16="http://schemas.microsoft.com/office/drawing/2014/main" id="{720DC56F-0A71-42E4-8F90-446F41BC5752}"/>
                  </a:ext>
                </a:extLst>
              </p:cNvPr>
              <p:cNvSpPr/>
              <p:nvPr/>
            </p:nvSpPr>
            <p:spPr>
              <a:xfrm rot="19775620">
                <a:off x="7108738" y="2315265"/>
                <a:ext cx="570851" cy="85910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7" name="Moon 136">
                <a:extLst>
                  <a:ext uri="{FF2B5EF4-FFF2-40B4-BE49-F238E27FC236}">
                    <a16:creationId xmlns:a16="http://schemas.microsoft.com/office/drawing/2014/main" id="{D88498C4-FB56-4EC9-8C4D-E34D85406278}"/>
                  </a:ext>
                </a:extLst>
              </p:cNvPr>
              <p:cNvSpPr/>
              <p:nvPr/>
            </p:nvSpPr>
            <p:spPr>
              <a:xfrm rot="338768" flipH="1">
                <a:off x="7665494" y="2972503"/>
                <a:ext cx="570853" cy="859105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0" name="Group 12">
              <a:extLst>
                <a:ext uri="{FF2B5EF4-FFF2-40B4-BE49-F238E27FC236}">
                  <a16:creationId xmlns:a16="http://schemas.microsoft.com/office/drawing/2014/main" id="{FA40A9FB-6183-4669-8051-332F97AAA6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3306" y="3292586"/>
              <a:ext cx="1221577" cy="1736988"/>
              <a:chOff x="2094710" y="1380567"/>
              <a:chExt cx="2936955" cy="3812981"/>
            </a:xfrm>
          </p:grpSpPr>
          <p:sp>
            <p:nvSpPr>
              <p:cNvPr id="133" name="Moon 132">
                <a:extLst>
                  <a:ext uri="{FF2B5EF4-FFF2-40B4-BE49-F238E27FC236}">
                    <a16:creationId xmlns:a16="http://schemas.microsoft.com/office/drawing/2014/main" id="{F8434EDA-91F0-4B71-9D4E-947E800C751B}"/>
                  </a:ext>
                </a:extLst>
              </p:cNvPr>
              <p:cNvSpPr/>
              <p:nvPr/>
            </p:nvSpPr>
            <p:spPr>
              <a:xfrm flipH="1">
                <a:off x="2817656" y="1380567"/>
                <a:ext cx="2214012" cy="3812981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D33A2FE4-1BF4-42FB-8D6E-39FA11F5E708}"/>
                  </a:ext>
                </a:extLst>
              </p:cNvPr>
              <p:cNvSpPr/>
              <p:nvPr/>
            </p:nvSpPr>
            <p:spPr>
              <a:xfrm>
                <a:off x="2094714" y="1385718"/>
                <a:ext cx="1829949" cy="1901339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5" name="Isosceles Triangle 134">
                <a:extLst>
                  <a:ext uri="{FF2B5EF4-FFF2-40B4-BE49-F238E27FC236}">
                    <a16:creationId xmlns:a16="http://schemas.microsoft.com/office/drawing/2014/main" id="{2D9BEF1A-6E25-4894-BF52-FDEEB92AB4D3}"/>
                  </a:ext>
                </a:extLst>
              </p:cNvPr>
              <p:cNvSpPr/>
              <p:nvPr/>
            </p:nvSpPr>
            <p:spPr>
              <a:xfrm rot="16753767">
                <a:off x="2720184" y="2616879"/>
                <a:ext cx="1556108" cy="1123948"/>
              </a:xfrm>
              <a:prstGeom prst="triangl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1" name="Group 14">
              <a:extLst>
                <a:ext uri="{FF2B5EF4-FFF2-40B4-BE49-F238E27FC236}">
                  <a16:creationId xmlns:a16="http://schemas.microsoft.com/office/drawing/2014/main" id="{572047C6-BE3C-44D3-A5ED-FDCB17B5A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472" y="3276154"/>
              <a:ext cx="1209830" cy="1736988"/>
              <a:chOff x="609292" y="1344495"/>
              <a:chExt cx="2908712" cy="3812982"/>
            </a:xfrm>
          </p:grpSpPr>
          <p:sp>
            <p:nvSpPr>
              <p:cNvPr id="130" name="Moon 5">
                <a:extLst>
                  <a:ext uri="{FF2B5EF4-FFF2-40B4-BE49-F238E27FC236}">
                    <a16:creationId xmlns:a16="http://schemas.microsoft.com/office/drawing/2014/main" id="{47FC2AC3-98C4-4BD6-A8DF-21AE26FA84E9}"/>
                  </a:ext>
                </a:extLst>
              </p:cNvPr>
              <p:cNvSpPr/>
              <p:nvPr/>
            </p:nvSpPr>
            <p:spPr>
              <a:xfrm>
                <a:off x="609292" y="1344495"/>
                <a:ext cx="2208361" cy="3812982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2D31F09C-51F2-4983-8930-467A2E69B687}"/>
                  </a:ext>
                </a:extLst>
              </p:cNvPr>
              <p:cNvSpPr/>
              <p:nvPr/>
            </p:nvSpPr>
            <p:spPr>
              <a:xfrm>
                <a:off x="1688056" y="3250986"/>
                <a:ext cx="1829948" cy="190649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2" name="Isosceles Triangle 131">
                <a:extLst>
                  <a:ext uri="{FF2B5EF4-FFF2-40B4-BE49-F238E27FC236}">
                    <a16:creationId xmlns:a16="http://schemas.microsoft.com/office/drawing/2014/main" id="{0B4C39FD-E907-46DE-9397-C0DBDC25788B}"/>
                  </a:ext>
                </a:extLst>
              </p:cNvPr>
              <p:cNvSpPr/>
              <p:nvPr/>
            </p:nvSpPr>
            <p:spPr>
              <a:xfrm rot="16753767">
                <a:off x="735165" y="3041968"/>
                <a:ext cx="1561260" cy="112395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83DA7F6-ED4A-406F-A67B-6F1179693DC3}"/>
                </a:ext>
              </a:extLst>
            </p:cNvPr>
            <p:cNvSpPr/>
            <p:nvPr/>
          </p:nvSpPr>
          <p:spPr>
            <a:xfrm rot="2302937">
              <a:off x="3219659" y="4125870"/>
              <a:ext cx="930278" cy="849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69171CF-FF47-4338-9CA0-6E5116BD0C2C}"/>
                </a:ext>
              </a:extLst>
            </p:cNvPr>
            <p:cNvSpPr/>
            <p:nvPr/>
          </p:nvSpPr>
          <p:spPr>
            <a:xfrm>
              <a:off x="3468673" y="3355962"/>
              <a:ext cx="1050085" cy="823896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86301C5-A4AC-4C28-BB10-1C8DBF7EE2EB}"/>
                </a:ext>
              </a:extLst>
            </p:cNvPr>
            <p:cNvSpPr>
              <a:spLocks/>
            </p:cNvSpPr>
            <p:nvPr/>
          </p:nvSpPr>
          <p:spPr>
            <a:xfrm>
              <a:off x="3757622" y="3635289"/>
              <a:ext cx="194983" cy="19012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AD8CEE5-705A-4054-B36B-CD206217D071}"/>
                </a:ext>
              </a:extLst>
            </p:cNvPr>
            <p:cNvSpPr/>
            <p:nvPr/>
          </p:nvSpPr>
          <p:spPr>
            <a:xfrm>
              <a:off x="2883725" y="3276154"/>
              <a:ext cx="1869952" cy="176046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384E2AF-FA95-4B62-8747-7F0BD907B1F8}"/>
                </a:ext>
              </a:extLst>
            </p:cNvPr>
            <p:cNvSpPr/>
            <p:nvPr/>
          </p:nvSpPr>
          <p:spPr>
            <a:xfrm rot="1200000">
              <a:off x="3889177" y="4137607"/>
              <a:ext cx="230220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CB9C89A8-5B44-44CE-BEEA-AA80B56691D4}"/>
                </a:ext>
              </a:extLst>
            </p:cNvPr>
            <p:cNvSpPr>
              <a:spLocks/>
            </p:cNvSpPr>
            <p:nvPr/>
          </p:nvSpPr>
          <p:spPr>
            <a:xfrm>
              <a:off x="3581434" y="4508477"/>
              <a:ext cx="197332" cy="190129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D1632F3-F9AC-4756-B657-B5CB95B74DBA}"/>
                </a:ext>
              </a:extLst>
            </p:cNvPr>
            <p:cNvSpPr/>
            <p:nvPr/>
          </p:nvSpPr>
          <p:spPr>
            <a:xfrm rot="8280000">
              <a:off x="3590831" y="3416991"/>
              <a:ext cx="227870" cy="75113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03FEC9F-0B4A-4A73-9D0A-C562B602D66F}"/>
                </a:ext>
              </a:extLst>
            </p:cNvPr>
            <p:cNvSpPr>
              <a:spLocks noChangeAspect="1"/>
            </p:cNvSpPr>
            <p:nvPr/>
          </p:nvSpPr>
          <p:spPr>
            <a:xfrm rot="2066317">
              <a:off x="3926764" y="4175163"/>
              <a:ext cx="227872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0404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16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09" name="Rectangle 1">
            <a:extLst>
              <a:ext uri="{FF2B5EF4-FFF2-40B4-BE49-F238E27FC236}">
                <a16:creationId xmlns:a16="http://schemas.microsoft.com/office/drawing/2014/main" id="{D03842F9-679D-4383-85E9-9185EBCF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13" y="2895600"/>
            <a:ext cx="7176492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“A study conducted by U.S. Department of Health and Human Services found that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Utah led the U.S.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in the nonmedical use 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(abuse)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of prescription drugs in 2004 and 2005, with 6.5 percent of the population using drugs without a doctor’s order.”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sz="1400" dirty="0" err="1">
                <a:solidFill>
                  <a:schemeClr val="bg1"/>
                </a:solidFill>
                <a:latin typeface="+mn-lt"/>
              </a:rPr>
              <a:t>TurningPoint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 Rehab Center Home Page)</a:t>
            </a:r>
          </a:p>
        </p:txBody>
      </p:sp>
    </p:spTree>
    <p:extLst>
      <p:ext uri="{BB962C8B-B14F-4D97-AF65-F5344CB8AC3E}">
        <p14:creationId xmlns:p14="http://schemas.microsoft.com/office/powerpoint/2010/main" val="35382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17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E7CB32-2C80-475F-A039-B70CEEE6A49B}"/>
              </a:ext>
            </a:extLst>
          </p:cNvPr>
          <p:cNvSpPr/>
          <p:nvPr/>
        </p:nvSpPr>
        <p:spPr>
          <a:xfrm>
            <a:off x="3077543" y="2988381"/>
            <a:ext cx="67109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“Utah ranks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fifth in the nation for overdose deaths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…Utah had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one of the highest rates of suicide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deaths between 2011 and 2013, with 20.6 per 100,000 population, compared to the national rate of 12.5” 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(Deseret News, June 17, 2015)</a:t>
            </a:r>
          </a:p>
        </p:txBody>
      </p:sp>
    </p:spTree>
    <p:extLst>
      <p:ext uri="{BB962C8B-B14F-4D97-AF65-F5344CB8AC3E}">
        <p14:creationId xmlns:p14="http://schemas.microsoft.com/office/powerpoint/2010/main" val="109457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18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83023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00600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5" name="Oval 139">
            <a:extLst>
              <a:ext uri="{FF2B5EF4-FFF2-40B4-BE49-F238E27FC236}">
                <a16:creationId xmlns:a16="http://schemas.microsoft.com/office/drawing/2014/main" id="{DCD532D7-083A-44CC-A9D5-449CC2E3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551" y="4474067"/>
            <a:ext cx="874712" cy="8747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166" name="Group 86">
            <a:extLst>
              <a:ext uri="{FF2B5EF4-FFF2-40B4-BE49-F238E27FC236}">
                <a16:creationId xmlns:a16="http://schemas.microsoft.com/office/drawing/2014/main" id="{CDE74C77-CD58-4C87-846B-BCB53F33D113}"/>
              </a:ext>
            </a:extLst>
          </p:cNvPr>
          <p:cNvGrpSpPr>
            <a:grpSpLocks/>
          </p:cNvGrpSpPr>
          <p:nvPr/>
        </p:nvGrpSpPr>
        <p:grpSpPr bwMode="auto">
          <a:xfrm>
            <a:off x="6309801" y="5111702"/>
            <a:ext cx="2703512" cy="874713"/>
            <a:chOff x="5061858" y="1491342"/>
            <a:chExt cx="2703632" cy="874836"/>
          </a:xfrm>
        </p:grpSpPr>
        <p:sp>
          <p:nvSpPr>
            <p:cNvPr id="167" name="Oval 139">
              <a:extLst>
                <a:ext uri="{FF2B5EF4-FFF2-40B4-BE49-F238E27FC236}">
                  <a16:creationId xmlns:a16="http://schemas.microsoft.com/office/drawing/2014/main" id="{F311CEA1-73E0-44F3-82F6-B0FC2EEA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858" y="1491342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68" name="Oval 139">
              <a:extLst>
                <a:ext uri="{FF2B5EF4-FFF2-40B4-BE49-F238E27FC236}">
                  <a16:creationId xmlns:a16="http://schemas.microsoft.com/office/drawing/2014/main" id="{41842F77-540C-4F75-B561-1A27B4F7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656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169" name="Oval 139">
            <a:extLst>
              <a:ext uri="{FF2B5EF4-FFF2-40B4-BE49-F238E27FC236}">
                <a16:creationId xmlns:a16="http://schemas.microsoft.com/office/drawing/2014/main" id="{062A3832-2301-43A0-98C1-E4F50654C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99" y="3857085"/>
            <a:ext cx="874713" cy="874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33CC33"/>
              </a:solidFill>
            </a:endParaRPr>
          </a:p>
        </p:txBody>
      </p:sp>
      <p:sp>
        <p:nvSpPr>
          <p:cNvPr id="90" name="Oval 139">
            <a:extLst>
              <a:ext uri="{FF2B5EF4-FFF2-40B4-BE49-F238E27FC236}">
                <a16:creationId xmlns:a16="http://schemas.microsoft.com/office/drawing/2014/main" id="{03F12469-2F64-4E88-96BF-680309F1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765" y="1988359"/>
            <a:ext cx="874713" cy="87471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grpSp>
        <p:nvGrpSpPr>
          <p:cNvPr id="91" name="Group 107">
            <a:extLst>
              <a:ext uri="{FF2B5EF4-FFF2-40B4-BE49-F238E27FC236}">
                <a16:creationId xmlns:a16="http://schemas.microsoft.com/office/drawing/2014/main" id="{14E850E2-9F39-47A7-BB8F-3ACEE5490FF7}"/>
              </a:ext>
            </a:extLst>
          </p:cNvPr>
          <p:cNvGrpSpPr>
            <a:grpSpLocks/>
          </p:cNvGrpSpPr>
          <p:nvPr/>
        </p:nvGrpSpPr>
        <p:grpSpPr bwMode="auto">
          <a:xfrm>
            <a:off x="5367337" y="1422098"/>
            <a:ext cx="2703513" cy="876300"/>
            <a:chOff x="4136572" y="1491344"/>
            <a:chExt cx="2703632" cy="874836"/>
          </a:xfrm>
        </p:grpSpPr>
        <p:sp>
          <p:nvSpPr>
            <p:cNvPr id="92" name="Oval 139">
              <a:extLst>
                <a:ext uri="{FF2B5EF4-FFF2-40B4-BE49-F238E27FC236}">
                  <a16:creationId xmlns:a16="http://schemas.microsoft.com/office/drawing/2014/main" id="{1E222C33-D068-4727-AF23-E4DE9DCA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572" y="1491344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93" name="Oval 139">
              <a:extLst>
                <a:ext uri="{FF2B5EF4-FFF2-40B4-BE49-F238E27FC236}">
                  <a16:creationId xmlns:a16="http://schemas.microsoft.com/office/drawing/2014/main" id="{61661736-CCEA-4BBD-A417-CB3783C8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70" y="1491346"/>
              <a:ext cx="874834" cy="874834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89" name="TextBox 102">
            <a:extLst>
              <a:ext uri="{FF2B5EF4-FFF2-40B4-BE49-F238E27FC236}">
                <a16:creationId xmlns:a16="http://schemas.microsoft.com/office/drawing/2014/main" id="{EA1FB773-FAF1-4FCC-BB3C-357D5525C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652" y="3208334"/>
            <a:ext cx="2514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00"/>
                </a:solidFill>
              </a:rPr>
              <a:t>This  Philosophical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00"/>
                </a:solidFill>
              </a:rPr>
              <a:t>Contest Ended Up Being a Split Decision</a:t>
            </a:r>
          </a:p>
        </p:txBody>
      </p:sp>
      <p:grpSp>
        <p:nvGrpSpPr>
          <p:cNvPr id="94" name="Group 85">
            <a:extLst>
              <a:ext uri="{FF2B5EF4-FFF2-40B4-BE49-F238E27FC236}">
                <a16:creationId xmlns:a16="http://schemas.microsoft.com/office/drawing/2014/main" id="{C377662E-DDC6-453C-B20B-4818534AD4F7}"/>
              </a:ext>
            </a:extLst>
          </p:cNvPr>
          <p:cNvGrpSpPr>
            <a:grpSpLocks/>
          </p:cNvGrpSpPr>
          <p:nvPr/>
        </p:nvGrpSpPr>
        <p:grpSpPr bwMode="auto">
          <a:xfrm>
            <a:off x="4850765" y="2857271"/>
            <a:ext cx="5312130" cy="1493358"/>
            <a:chOff x="4850125" y="2857721"/>
            <a:chExt cx="5312130" cy="1492397"/>
          </a:xfrm>
        </p:grpSpPr>
        <p:sp>
          <p:nvSpPr>
            <p:cNvPr id="95" name="TextBox 100">
              <a:extLst>
                <a:ext uri="{FF2B5EF4-FFF2-40B4-BE49-F238E27FC236}">
                  <a16:creationId xmlns:a16="http://schemas.microsoft.com/office/drawing/2014/main" id="{2E167A9D-BD6B-4072-AB9F-5BCE235B3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0125" y="2857721"/>
              <a:ext cx="5312130" cy="1492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00FF00"/>
                  </a:solidFill>
                </a:rPr>
                <a:t>SCIENCE, REASON, PRACTICAL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FF0000"/>
                  </a:solidFill>
                </a:rPr>
                <a:t>RELIGION, FAITH, MORAL</a:t>
              </a:r>
            </a:p>
          </p:txBody>
        </p:sp>
        <p:sp>
          <p:nvSpPr>
            <p:cNvPr id="97" name="TextBox 82">
              <a:extLst>
                <a:ext uri="{FF2B5EF4-FFF2-40B4-BE49-F238E27FC236}">
                  <a16:creationId xmlns:a16="http://schemas.microsoft.com/office/drawing/2014/main" id="{E493391C-C689-47E3-98A9-C61C48884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2872" y="3484293"/>
              <a:ext cx="961097" cy="399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solidFill>
                    <a:srgbClr val="FFFFFF"/>
                  </a:solidFill>
                </a:rPr>
                <a:t>At War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2FD639B-BC07-4E6C-B7F7-AE3DB258ADC3}"/>
              </a:ext>
            </a:extLst>
          </p:cNvPr>
          <p:cNvGrpSpPr/>
          <p:nvPr/>
        </p:nvGrpSpPr>
        <p:grpSpPr>
          <a:xfrm>
            <a:off x="1173162" y="1524000"/>
            <a:ext cx="7894638" cy="3913188"/>
            <a:chOff x="1173162" y="1524000"/>
            <a:chExt cx="7894638" cy="391318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172CCE26-2B8E-44C0-A794-8FCA09503D49}"/>
                </a:ext>
              </a:extLst>
            </p:cNvPr>
            <p:cNvSpPr/>
            <p:nvPr/>
          </p:nvSpPr>
          <p:spPr>
            <a:xfrm>
              <a:off x="2683136" y="2787650"/>
              <a:ext cx="5359886" cy="17907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9" name="Group 183">
              <a:extLst>
                <a:ext uri="{FF2B5EF4-FFF2-40B4-BE49-F238E27FC236}">
                  <a16:creationId xmlns:a16="http://schemas.microsoft.com/office/drawing/2014/main" id="{8AA540B2-5CD4-47EC-83B5-D9E772ECA73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108825" y="3200400"/>
              <a:ext cx="1263650" cy="1200150"/>
              <a:chOff x="2883725" y="3276154"/>
              <a:chExt cx="1869952" cy="1774544"/>
            </a:xfrm>
          </p:grpSpPr>
          <p:grpSp>
            <p:nvGrpSpPr>
              <p:cNvPr id="100" name="Group 15">
                <a:extLst>
                  <a:ext uri="{FF2B5EF4-FFF2-40B4-BE49-F238E27FC236}">
                    <a16:creationId xmlns:a16="http://schemas.microsoft.com/office/drawing/2014/main" id="{17167D19-78F4-4444-897A-94BCCF9FA0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1944" y="3534356"/>
                <a:ext cx="1127609" cy="1516342"/>
                <a:chOff x="7108738" y="2315266"/>
                <a:chExt cx="1127609" cy="1516342"/>
              </a:xfrm>
            </p:grpSpPr>
            <p:sp>
              <p:nvSpPr>
                <p:cNvPr id="117" name="Moon 116">
                  <a:extLst>
                    <a:ext uri="{FF2B5EF4-FFF2-40B4-BE49-F238E27FC236}">
                      <a16:creationId xmlns:a16="http://schemas.microsoft.com/office/drawing/2014/main" id="{51585EC7-EEC6-4980-B6FD-8771BBA8A30F}"/>
                    </a:ext>
                  </a:extLst>
                </p:cNvPr>
                <p:cNvSpPr/>
                <p:nvPr/>
              </p:nvSpPr>
              <p:spPr>
                <a:xfrm rot="19775620">
                  <a:off x="7108738" y="2315265"/>
                  <a:ext cx="570851" cy="859105"/>
                </a:xfrm>
                <a:prstGeom prst="moon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8" name="Moon 117">
                  <a:extLst>
                    <a:ext uri="{FF2B5EF4-FFF2-40B4-BE49-F238E27FC236}">
                      <a16:creationId xmlns:a16="http://schemas.microsoft.com/office/drawing/2014/main" id="{632C9D3F-983F-43EF-B0C5-A00A1EA24144}"/>
                    </a:ext>
                  </a:extLst>
                </p:cNvPr>
                <p:cNvSpPr/>
                <p:nvPr/>
              </p:nvSpPr>
              <p:spPr>
                <a:xfrm rot="338768" flipH="1">
                  <a:off x="7665494" y="2972503"/>
                  <a:ext cx="570853" cy="859105"/>
                </a:xfrm>
                <a:prstGeom prst="moon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1" name="Group 12">
                <a:extLst>
                  <a:ext uri="{FF2B5EF4-FFF2-40B4-BE49-F238E27FC236}">
                    <a16:creationId xmlns:a16="http://schemas.microsoft.com/office/drawing/2014/main" id="{F9E18693-5761-462E-874E-4E69AA3B96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3306" y="3292586"/>
                <a:ext cx="1221577" cy="1736988"/>
                <a:chOff x="2094710" y="1380567"/>
                <a:chExt cx="2936955" cy="3812981"/>
              </a:xfrm>
            </p:grpSpPr>
            <p:sp>
              <p:nvSpPr>
                <p:cNvPr id="114" name="Moon 113">
                  <a:extLst>
                    <a:ext uri="{FF2B5EF4-FFF2-40B4-BE49-F238E27FC236}">
                      <a16:creationId xmlns:a16="http://schemas.microsoft.com/office/drawing/2014/main" id="{AC6F8EE1-CE99-4448-B46C-C93E20E385B9}"/>
                    </a:ext>
                  </a:extLst>
                </p:cNvPr>
                <p:cNvSpPr/>
                <p:nvPr/>
              </p:nvSpPr>
              <p:spPr>
                <a:xfrm flipH="1">
                  <a:off x="2817656" y="1380567"/>
                  <a:ext cx="2214012" cy="3812981"/>
                </a:xfrm>
                <a:prstGeom prst="moon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02567B6F-1B0C-4A4E-9697-EA826C076F3A}"/>
                    </a:ext>
                  </a:extLst>
                </p:cNvPr>
                <p:cNvSpPr/>
                <p:nvPr/>
              </p:nvSpPr>
              <p:spPr>
                <a:xfrm>
                  <a:off x="2094714" y="1385718"/>
                  <a:ext cx="1829949" cy="1901339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6" name="Isosceles Triangle 115">
                  <a:extLst>
                    <a:ext uri="{FF2B5EF4-FFF2-40B4-BE49-F238E27FC236}">
                      <a16:creationId xmlns:a16="http://schemas.microsoft.com/office/drawing/2014/main" id="{0F98EEAA-56E8-437F-94F8-7EB265D6DA82}"/>
                    </a:ext>
                  </a:extLst>
                </p:cNvPr>
                <p:cNvSpPr/>
                <p:nvPr/>
              </p:nvSpPr>
              <p:spPr>
                <a:xfrm rot="16753767">
                  <a:off x="2720184" y="2616879"/>
                  <a:ext cx="1556108" cy="1123948"/>
                </a:xfrm>
                <a:prstGeom prst="triangle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2" name="Group 14">
                <a:extLst>
                  <a:ext uri="{FF2B5EF4-FFF2-40B4-BE49-F238E27FC236}">
                    <a16:creationId xmlns:a16="http://schemas.microsoft.com/office/drawing/2014/main" id="{341C8E4C-3EEA-44DA-A0B3-1474C18AF4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95472" y="3276154"/>
                <a:ext cx="1209830" cy="1736988"/>
                <a:chOff x="609292" y="1344495"/>
                <a:chExt cx="2908712" cy="3812982"/>
              </a:xfrm>
            </p:grpSpPr>
            <p:sp>
              <p:nvSpPr>
                <p:cNvPr id="111" name="Moon 5">
                  <a:extLst>
                    <a:ext uri="{FF2B5EF4-FFF2-40B4-BE49-F238E27FC236}">
                      <a16:creationId xmlns:a16="http://schemas.microsoft.com/office/drawing/2014/main" id="{A22E0D1F-806F-4EA5-A27A-8A3C53F6954E}"/>
                    </a:ext>
                  </a:extLst>
                </p:cNvPr>
                <p:cNvSpPr/>
                <p:nvPr/>
              </p:nvSpPr>
              <p:spPr>
                <a:xfrm>
                  <a:off x="609292" y="1344495"/>
                  <a:ext cx="2208361" cy="3812982"/>
                </a:xfrm>
                <a:prstGeom prst="moon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84BC5E3A-4359-4873-88A1-76C1AD3D2D62}"/>
                    </a:ext>
                  </a:extLst>
                </p:cNvPr>
                <p:cNvSpPr/>
                <p:nvPr/>
              </p:nvSpPr>
              <p:spPr>
                <a:xfrm>
                  <a:off x="1688056" y="3250986"/>
                  <a:ext cx="1829948" cy="190649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3" name="Isosceles Triangle 112">
                  <a:extLst>
                    <a:ext uri="{FF2B5EF4-FFF2-40B4-BE49-F238E27FC236}">
                      <a16:creationId xmlns:a16="http://schemas.microsoft.com/office/drawing/2014/main" id="{271C9F18-C26A-40CA-B696-A52D3C1227C7}"/>
                    </a:ext>
                  </a:extLst>
                </p:cNvPr>
                <p:cNvSpPr/>
                <p:nvPr/>
              </p:nvSpPr>
              <p:spPr>
                <a:xfrm rot="16753767">
                  <a:off x="735165" y="3041968"/>
                  <a:ext cx="1561260" cy="1123951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E5EB2D10-30C3-470A-B85D-888D146B97AA}"/>
                  </a:ext>
                </a:extLst>
              </p:cNvPr>
              <p:cNvSpPr/>
              <p:nvPr/>
            </p:nvSpPr>
            <p:spPr>
              <a:xfrm rot="2302937">
                <a:off x="3219659" y="4125870"/>
                <a:ext cx="930278" cy="84971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560B3AB8-A98E-41F9-AD6D-1FD1E154E42D}"/>
                  </a:ext>
                </a:extLst>
              </p:cNvPr>
              <p:cNvSpPr/>
              <p:nvPr/>
            </p:nvSpPr>
            <p:spPr>
              <a:xfrm>
                <a:off x="3468673" y="3355962"/>
                <a:ext cx="1050085" cy="82389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114E03D-1924-4A66-8FBD-15EF23A54EF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757622" y="3635289"/>
                <a:ext cx="194983" cy="190129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41EA920-708E-4781-A4F8-A3D19F3945DD}"/>
                  </a:ext>
                </a:extLst>
              </p:cNvPr>
              <p:cNvSpPr/>
              <p:nvPr/>
            </p:nvSpPr>
            <p:spPr>
              <a:xfrm>
                <a:off x="2883725" y="3276154"/>
                <a:ext cx="1869952" cy="1760460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46B25E3-7396-4329-B2AF-1CB1C6E86F7F}"/>
                  </a:ext>
                </a:extLst>
              </p:cNvPr>
              <p:cNvSpPr/>
              <p:nvPr/>
            </p:nvSpPr>
            <p:spPr>
              <a:xfrm rot="1200000">
                <a:off x="3889177" y="4137607"/>
                <a:ext cx="230220" cy="7746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F5E9A8F1-AB8C-4097-A6B7-93EBC4A903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581434" y="4508477"/>
                <a:ext cx="197332" cy="190129"/>
              </a:xfrm>
              <a:prstGeom prst="ellipse">
                <a:avLst/>
              </a:prstGeom>
              <a:solidFill>
                <a:srgbClr val="00FF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F381980F-BE3F-4A30-AC1E-0D68BA7A1DCF}"/>
                  </a:ext>
                </a:extLst>
              </p:cNvPr>
              <p:cNvSpPr/>
              <p:nvPr/>
            </p:nvSpPr>
            <p:spPr>
              <a:xfrm rot="8280000">
                <a:off x="3590831" y="3416991"/>
                <a:ext cx="227870" cy="75113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C570A0FF-97DC-41B9-95CC-8DAE5A53F5B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066317">
                <a:off x="3926764" y="4175163"/>
                <a:ext cx="227872" cy="7746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19" name="Text Box 2">
              <a:extLst>
                <a:ext uri="{FF2B5EF4-FFF2-40B4-BE49-F238E27FC236}">
                  <a16:creationId xmlns:a16="http://schemas.microsoft.com/office/drawing/2014/main" id="{F3C011F4-BC2C-4A1A-882D-97EC5163E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162" y="3963988"/>
              <a:ext cx="623888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Reality</a:t>
              </a:r>
            </a:p>
          </p:txBody>
        </p:sp>
        <p:sp>
          <p:nvSpPr>
            <p:cNvPr id="120" name="Text Box 3">
              <a:extLst>
                <a:ext uri="{FF2B5EF4-FFF2-40B4-BE49-F238E27FC236}">
                  <a16:creationId xmlns:a16="http://schemas.microsoft.com/office/drawing/2014/main" id="{82796204-E4D8-4F1C-872F-0D39BF18BD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162" y="2735263"/>
              <a:ext cx="623888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Reality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God</a:t>
              </a:r>
            </a:p>
          </p:txBody>
        </p:sp>
        <p:grpSp>
          <p:nvGrpSpPr>
            <p:cNvPr id="121" name="Group 69">
              <a:extLst>
                <a:ext uri="{FF2B5EF4-FFF2-40B4-BE49-F238E27FC236}">
                  <a16:creationId xmlns:a16="http://schemas.microsoft.com/office/drawing/2014/main" id="{2AFCDFB7-9256-4103-B2D3-995E12F101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6674" y="4572000"/>
              <a:ext cx="2422527" cy="646113"/>
              <a:chOff x="2271713" y="4643438"/>
              <a:chExt cx="2421262" cy="646331"/>
            </a:xfrm>
          </p:grpSpPr>
          <p:sp>
            <p:nvSpPr>
              <p:cNvPr id="122" name="Text Box 5">
                <a:extLst>
                  <a:ext uri="{FF2B5EF4-FFF2-40B4-BE49-F238E27FC236}">
                    <a16:creationId xmlns:a16="http://schemas.microsoft.com/office/drawing/2014/main" id="{AC5EEED8-A9D8-47DE-B334-21166663A3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1713" y="4643438"/>
                <a:ext cx="64894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Faith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Reason</a:t>
                </a:r>
              </a:p>
            </p:txBody>
          </p:sp>
          <p:sp>
            <p:nvSpPr>
              <p:cNvPr id="123" name="Text Box 6">
                <a:extLst>
                  <a:ext uri="{FF2B5EF4-FFF2-40B4-BE49-F238E27FC236}">
                    <a16:creationId xmlns:a16="http://schemas.microsoft.com/office/drawing/2014/main" id="{567F65F4-4E95-4E89-806C-583D7222C4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0333" y="4643438"/>
                <a:ext cx="54264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Heart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Mind</a:t>
                </a:r>
              </a:p>
            </p:txBody>
          </p:sp>
        </p:grpSp>
        <p:grpSp>
          <p:nvGrpSpPr>
            <p:cNvPr id="124" name="Group 67">
              <a:extLst>
                <a:ext uri="{FF2B5EF4-FFF2-40B4-BE49-F238E27FC236}">
                  <a16:creationId xmlns:a16="http://schemas.microsoft.com/office/drawing/2014/main" id="{08B42E1C-EEBA-4CC1-A813-C71A23E455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6198" y="2124075"/>
              <a:ext cx="1718605" cy="655638"/>
              <a:chOff x="2281238" y="2195513"/>
              <a:chExt cx="1717706" cy="655856"/>
            </a:xfrm>
          </p:grpSpPr>
          <p:sp>
            <p:nvSpPr>
              <p:cNvPr id="125" name="Text Box 4">
                <a:extLst>
                  <a:ext uri="{FF2B5EF4-FFF2-40B4-BE49-F238E27FC236}">
                    <a16:creationId xmlns:a16="http://schemas.microsoft.com/office/drawing/2014/main" id="{689E1A1E-298C-42C9-A529-164ED1C8F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1238" y="2205041"/>
                <a:ext cx="648947" cy="646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Reason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Faith</a:t>
                </a:r>
              </a:p>
            </p:txBody>
          </p:sp>
          <p:sp>
            <p:nvSpPr>
              <p:cNvPr id="126" name="Text Box 7">
                <a:extLst>
                  <a:ext uri="{FF2B5EF4-FFF2-40B4-BE49-F238E27FC236}">
                    <a16:creationId xmlns:a16="http://schemas.microsoft.com/office/drawing/2014/main" id="{659F74A4-B57B-4857-A4CE-F3233FF193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390" y="2195513"/>
                <a:ext cx="966554" cy="6465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Observation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Revelation</a:t>
                </a:r>
              </a:p>
            </p:txBody>
          </p:sp>
        </p:grpSp>
        <p:grpSp>
          <p:nvGrpSpPr>
            <p:cNvPr id="127" name="Group 68">
              <a:extLst>
                <a:ext uri="{FF2B5EF4-FFF2-40B4-BE49-F238E27FC236}">
                  <a16:creationId xmlns:a16="http://schemas.microsoft.com/office/drawing/2014/main" id="{D8306B04-4D65-46C3-98A5-57F6CC37B7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78475" y="1524000"/>
              <a:ext cx="3413125" cy="647700"/>
              <a:chOff x="4343400" y="1595438"/>
              <a:chExt cx="3413001" cy="647918"/>
            </a:xfrm>
          </p:grpSpPr>
          <p:sp>
            <p:nvSpPr>
              <p:cNvPr id="128" name="Text Box 8">
                <a:extLst>
                  <a:ext uri="{FF2B5EF4-FFF2-40B4-BE49-F238E27FC236}">
                    <a16:creationId xmlns:a16="http://schemas.microsoft.com/office/drawing/2014/main" id="{9F559ECF-BE86-4436-9D9D-17FDFE563A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3400" y="1597027"/>
                <a:ext cx="480996" cy="646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Life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Love</a:t>
                </a:r>
              </a:p>
            </p:txBody>
          </p:sp>
          <p:sp>
            <p:nvSpPr>
              <p:cNvPr id="129" name="Text Box 11">
                <a:extLst>
                  <a:ext uri="{FF2B5EF4-FFF2-40B4-BE49-F238E27FC236}">
                    <a16:creationId xmlns:a16="http://schemas.microsoft.com/office/drawing/2014/main" id="{1B6CF48B-34E3-4FE1-8728-C0838AEC69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5695" y="1595438"/>
                <a:ext cx="615928" cy="646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Self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Others</a:t>
                </a:r>
              </a:p>
            </p:txBody>
          </p:sp>
          <p:sp>
            <p:nvSpPr>
              <p:cNvPr id="130" name="Text Box 12">
                <a:extLst>
                  <a:ext uri="{FF2B5EF4-FFF2-40B4-BE49-F238E27FC236}">
                    <a16:creationId xmlns:a16="http://schemas.microsoft.com/office/drawing/2014/main" id="{2D614DF8-62DD-4C8F-8760-31EB27E3FE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385" y="1595438"/>
                <a:ext cx="531794" cy="646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Good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Right</a:t>
                </a:r>
              </a:p>
            </p:txBody>
          </p:sp>
          <p:sp>
            <p:nvSpPr>
              <p:cNvPr id="131" name="Text Box 28">
                <a:extLst>
                  <a:ext uri="{FF2B5EF4-FFF2-40B4-BE49-F238E27FC236}">
                    <a16:creationId xmlns:a16="http://schemas.microsoft.com/office/drawing/2014/main" id="{0BEBFD27-6A43-41EA-9AEA-1170D52D77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11882" y="1595438"/>
                <a:ext cx="844519" cy="646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Happiness</a:t>
                </a: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eaLnBrk="1" hangingPunct="1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+mn-lt"/>
                    <a:cs typeface="+mn-cs"/>
                  </a:rPr>
                  <a:t>Duty</a:t>
                </a:r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01C00956-F181-4E5B-8EFA-2E2D9EFFE130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173162" y="1846261"/>
              <a:ext cx="7742238" cy="1833563"/>
              <a:chOff x="432" y="2304"/>
              <a:chExt cx="4877" cy="1155"/>
            </a:xfrm>
          </p:grpSpPr>
          <p:sp>
            <p:nvSpPr>
              <p:cNvPr id="133" name="Line 30">
                <a:extLst>
                  <a:ext uri="{FF2B5EF4-FFF2-40B4-BE49-F238E27FC236}">
                    <a16:creationId xmlns:a16="http://schemas.microsoft.com/office/drawing/2014/main" id="{C2E34A84-0704-4176-9625-F8F5300BD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2" y="268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E0C9287E-F791-4526-8228-A038182ACB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1344" y="3072"/>
                <a:ext cx="1008" cy="0"/>
                <a:chOff x="1200" y="1632"/>
                <a:chExt cx="1008" cy="0"/>
              </a:xfrm>
            </p:grpSpPr>
            <p:sp>
              <p:nvSpPr>
                <p:cNvPr id="143" name="Line 32">
                  <a:extLst>
                    <a:ext uri="{FF2B5EF4-FFF2-40B4-BE49-F238E27FC236}">
                      <a16:creationId xmlns:a16="http://schemas.microsoft.com/office/drawing/2014/main" id="{74F48D95-BEB4-40E8-832E-F805D91A7B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00" y="1632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44" name="Line 33">
                  <a:extLst>
                    <a:ext uri="{FF2B5EF4-FFF2-40B4-BE49-F238E27FC236}">
                      <a16:creationId xmlns:a16="http://schemas.microsoft.com/office/drawing/2014/main" id="{8E9E7098-3429-449F-B601-1398C450E8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6" y="1632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</p:grp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14676250-B78F-496D-B955-A94C7B5F61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163" y="3456"/>
                <a:ext cx="2146" cy="0"/>
                <a:chOff x="2923" y="1344"/>
                <a:chExt cx="2146" cy="0"/>
              </a:xfrm>
            </p:grpSpPr>
            <p:sp>
              <p:nvSpPr>
                <p:cNvPr id="139" name="Line 35">
                  <a:extLst>
                    <a:ext uri="{FF2B5EF4-FFF2-40B4-BE49-F238E27FC236}">
                      <a16:creationId xmlns:a16="http://schemas.microsoft.com/office/drawing/2014/main" id="{7F20D5CC-AE95-4CE5-A262-DD8E6309D4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3" y="134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40" name="Line 36">
                  <a:extLst>
                    <a:ext uri="{FF2B5EF4-FFF2-40B4-BE49-F238E27FC236}">
                      <a16:creationId xmlns:a16="http://schemas.microsoft.com/office/drawing/2014/main" id="{FB02FA69-FA11-4389-887E-550D7B9401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9" y="134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41" name="Line 37">
                  <a:extLst>
                    <a:ext uri="{FF2B5EF4-FFF2-40B4-BE49-F238E27FC236}">
                      <a16:creationId xmlns:a16="http://schemas.microsoft.com/office/drawing/2014/main" id="{FF6BB035-58FE-4027-BA4D-D083D81362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54" y="134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42" name="Line 38">
                  <a:extLst>
                    <a:ext uri="{FF2B5EF4-FFF2-40B4-BE49-F238E27FC236}">
                      <a16:creationId xmlns:a16="http://schemas.microsoft.com/office/drawing/2014/main" id="{FB5029C3-5D3B-4C73-8D59-CEF2D806F6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37" y="134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</p:grpSp>
          <p:sp>
            <p:nvSpPr>
              <p:cNvPr id="136" name="Line 39">
                <a:extLst>
                  <a:ext uri="{FF2B5EF4-FFF2-40B4-BE49-F238E27FC236}">
                    <a16:creationId xmlns:a16="http://schemas.microsoft.com/office/drawing/2014/main" id="{5E08A1BF-442A-4FA3-8C30-CCDDF267F4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688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37" name="Line 40">
                <a:extLst>
                  <a:ext uri="{FF2B5EF4-FFF2-40B4-BE49-F238E27FC236}">
                    <a16:creationId xmlns:a16="http://schemas.microsoft.com/office/drawing/2014/main" id="{878A2979-92B6-45AE-B38D-D1E961597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" y="3075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38" name="Line 41">
                <a:extLst>
                  <a:ext uri="{FF2B5EF4-FFF2-40B4-BE49-F238E27FC236}">
                    <a16:creationId xmlns:a16="http://schemas.microsoft.com/office/drawing/2014/main" id="{732D6557-617B-420C-BD01-62487F6C72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2" y="230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145" name="TextBox 94">
              <a:extLst>
                <a:ext uri="{FF2B5EF4-FFF2-40B4-BE49-F238E27FC236}">
                  <a16:creationId xmlns:a16="http://schemas.microsoft.com/office/drawing/2014/main" id="{DE66FF53-18BE-4AB4-9324-AB1F5878F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7387" y="2238376"/>
              <a:ext cx="35704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00FF00"/>
                  </a:solidFill>
                  <a:latin typeface="+mn-lt"/>
                </a:rPr>
                <a:t>Correct Principles Harmonize with Above</a:t>
              </a:r>
            </a:p>
          </p:txBody>
        </p:sp>
        <p:sp>
          <p:nvSpPr>
            <p:cNvPr id="146" name="TextBox 95">
              <a:extLst>
                <a:ext uri="{FF2B5EF4-FFF2-40B4-BE49-F238E27FC236}">
                  <a16:creationId xmlns:a16="http://schemas.microsoft.com/office/drawing/2014/main" id="{81AE2D02-7A21-4467-B820-3BEABDDAB9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8941" y="4831765"/>
              <a:ext cx="305025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False Principles Harmonize with Below</a:t>
              </a:r>
            </a:p>
          </p:txBody>
        </p:sp>
        <p:sp>
          <p:nvSpPr>
            <p:cNvPr id="147" name="Line 33">
              <a:extLst>
                <a:ext uri="{FF2B5EF4-FFF2-40B4-BE49-F238E27FC236}">
                  <a16:creationId xmlns:a16="http://schemas.microsoft.com/office/drawing/2014/main" id="{B299A007-EF7E-4826-B5CC-C91AAD0AD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462" y="2455861"/>
              <a:ext cx="685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8" name="Text Box 7">
              <a:extLst>
                <a:ext uri="{FF2B5EF4-FFF2-40B4-BE49-F238E27FC236}">
                  <a16:creationId xmlns:a16="http://schemas.microsoft.com/office/drawing/2014/main" id="{096D1C20-0FD7-4A6E-8825-30BD53DD4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9046" y="2124456"/>
              <a:ext cx="5429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</p:txBody>
        </p:sp>
        <p:sp>
          <p:nvSpPr>
            <p:cNvPr id="149" name="Text Box 5">
              <a:extLst>
                <a:ext uri="{FF2B5EF4-FFF2-40B4-BE49-F238E27FC236}">
                  <a16:creationId xmlns:a16="http://schemas.microsoft.com/office/drawing/2014/main" id="{4F43C584-5E32-4EF0-86C7-D6BC7248E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2827" y="4573736"/>
              <a:ext cx="9670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</p:txBody>
        </p:sp>
        <p:sp>
          <p:nvSpPr>
            <p:cNvPr id="150" name="Line 45">
              <a:extLst>
                <a:ext uri="{FF2B5EF4-FFF2-40B4-BE49-F238E27FC236}">
                  <a16:creationId xmlns:a16="http://schemas.microsoft.com/office/drawing/2014/main" id="{97622DA3-1894-4931-927C-CAE17CE6D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5200" y="4895056"/>
              <a:ext cx="685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01F698A-FC3D-4EC4-8FBA-AA7D633CDF80}"/>
                </a:ext>
              </a:extLst>
            </p:cNvPr>
            <p:cNvCxnSpPr/>
            <p:nvPr/>
          </p:nvCxnSpPr>
          <p:spPr>
            <a:xfrm rot="16200000" flipH="1">
              <a:off x="4081079" y="3623468"/>
              <a:ext cx="3460750" cy="6032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Group 187">
              <a:extLst>
                <a:ext uri="{FF2B5EF4-FFF2-40B4-BE49-F238E27FC236}">
                  <a16:creationId xmlns:a16="http://schemas.microsoft.com/office/drawing/2014/main" id="{004E3A6B-3FFA-4FC2-99E3-8105BF1A06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7397" y="2179638"/>
              <a:ext cx="5878028" cy="3231903"/>
              <a:chOff x="1476765" y="2057400"/>
              <a:chExt cx="5878028" cy="3231903"/>
            </a:xfrm>
          </p:grpSpPr>
          <p:cxnSp>
            <p:nvCxnSpPr>
              <p:cNvPr id="153" name="Straight Arrow Connector 152">
                <a:extLst>
                  <a:ext uri="{FF2B5EF4-FFF2-40B4-BE49-F238E27FC236}">
                    <a16:creationId xmlns:a16="http://schemas.microsoft.com/office/drawing/2014/main" id="{306BBC7E-B08C-4CCA-90E1-D91A5323C0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24399" y="2209800"/>
                <a:ext cx="2630394" cy="3079503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505734AD-CF85-4B33-A7EB-2722C394F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48199" y="2133600"/>
                <a:ext cx="1810718" cy="3128168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>
                <a:extLst>
                  <a:ext uri="{FF2B5EF4-FFF2-40B4-BE49-F238E27FC236}">
                    <a16:creationId xmlns:a16="http://schemas.microsoft.com/office/drawing/2014/main" id="{15C19A8B-E604-4848-AE22-0334FA6F34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1999" y="2133600"/>
                <a:ext cx="822387" cy="3128168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>
                <a:extLst>
                  <a:ext uri="{FF2B5EF4-FFF2-40B4-BE49-F238E27FC236}">
                    <a16:creationId xmlns:a16="http://schemas.microsoft.com/office/drawing/2014/main" id="{05CFC468-CB37-4548-BAEB-EFA18F4AD1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18887" y="2254250"/>
                <a:ext cx="1068987" cy="2433935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>
                <a:extLst>
                  <a:ext uri="{FF2B5EF4-FFF2-40B4-BE49-F238E27FC236}">
                    <a16:creationId xmlns:a16="http://schemas.microsoft.com/office/drawing/2014/main" id="{81AB87E7-DD45-48E5-858E-6AA20261CD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13414" y="2057400"/>
                <a:ext cx="1958586" cy="2613324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Arrow Connector 157">
                <a:extLst>
                  <a:ext uri="{FF2B5EF4-FFF2-40B4-BE49-F238E27FC236}">
                    <a16:creationId xmlns:a16="http://schemas.microsoft.com/office/drawing/2014/main" id="{267A8B23-8B4C-4746-84B5-368AE566E8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6765" y="2057400"/>
                <a:ext cx="3019035" cy="1975495"/>
              </a:xfrm>
              <a:prstGeom prst="straightConnector1">
                <a:avLst/>
              </a:prstGeom>
              <a:ln w="57150">
                <a:solidFill>
                  <a:srgbClr val="FF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CBD97D0B-805D-4CC6-985F-35486C1C7590}"/>
                </a:ext>
              </a:extLst>
            </p:cNvPr>
            <p:cNvCxnSpPr/>
            <p:nvPr/>
          </p:nvCxnSpPr>
          <p:spPr>
            <a:xfrm rot="5400000">
              <a:off x="4951539" y="3498318"/>
              <a:ext cx="3613150" cy="762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0" name="Group 298">
              <a:extLst>
                <a:ext uri="{FF2B5EF4-FFF2-40B4-BE49-F238E27FC236}">
                  <a16:creationId xmlns:a16="http://schemas.microsoft.com/office/drawing/2014/main" id="{564249D9-ED6E-4AC5-B3AF-FC60A5C7846B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912268" y="1752599"/>
              <a:ext cx="5698333" cy="3581401"/>
              <a:chOff x="686592" y="2057400"/>
              <a:chExt cx="5698336" cy="3581401"/>
            </a:xfrm>
          </p:grpSpPr>
          <p:cxnSp>
            <p:nvCxnSpPr>
              <p:cNvPr id="161" name="Straight Arrow Connector 160">
                <a:extLst>
                  <a:ext uri="{FF2B5EF4-FFF2-40B4-BE49-F238E27FC236}">
                    <a16:creationId xmlns:a16="http://schemas.microsoft.com/office/drawing/2014/main" id="{EE5A81FE-0226-48D8-9F67-6046997F639C}"/>
                  </a:ext>
                </a:extLst>
              </p:cNvPr>
              <p:cNvCxnSpPr/>
              <p:nvPr/>
            </p:nvCxnSpPr>
            <p:spPr>
              <a:xfrm rot="5400000">
                <a:off x="2354264" y="3344863"/>
                <a:ext cx="3505200" cy="1082676"/>
              </a:xfrm>
              <a:prstGeom prst="straightConnector1">
                <a:avLst/>
              </a:prstGeom>
              <a:ln w="57150">
                <a:solidFill>
                  <a:srgbClr val="FF99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Arrow Connector 161">
                <a:extLst>
                  <a:ext uri="{FF2B5EF4-FFF2-40B4-BE49-F238E27FC236}">
                    <a16:creationId xmlns:a16="http://schemas.microsoft.com/office/drawing/2014/main" id="{26699FD8-FCF9-4079-80BE-8C3C0869BD79}"/>
                  </a:ext>
                </a:extLst>
              </p:cNvPr>
              <p:cNvCxnSpPr/>
              <p:nvPr/>
            </p:nvCxnSpPr>
            <p:spPr>
              <a:xfrm rot="16200000" flipH="1">
                <a:off x="3763965" y="2941638"/>
                <a:ext cx="3429000" cy="1812926"/>
              </a:xfrm>
              <a:prstGeom prst="straightConnector1">
                <a:avLst/>
              </a:prstGeom>
              <a:ln w="57150">
                <a:solidFill>
                  <a:srgbClr val="FF99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Arrow Connector 162">
                <a:extLst>
                  <a:ext uri="{FF2B5EF4-FFF2-40B4-BE49-F238E27FC236}">
                    <a16:creationId xmlns:a16="http://schemas.microsoft.com/office/drawing/2014/main" id="{F0AC4063-C1AF-4843-8C23-EFBCF535C754}"/>
                  </a:ext>
                </a:extLst>
              </p:cNvPr>
              <p:cNvCxnSpPr/>
              <p:nvPr/>
            </p:nvCxnSpPr>
            <p:spPr>
              <a:xfrm rot="5400000">
                <a:off x="2308226" y="2673350"/>
                <a:ext cx="2698750" cy="1860551"/>
              </a:xfrm>
              <a:prstGeom prst="straightConnector1">
                <a:avLst/>
              </a:prstGeom>
              <a:ln w="57150">
                <a:solidFill>
                  <a:srgbClr val="FF99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Arrow Connector 163">
                <a:extLst>
                  <a:ext uri="{FF2B5EF4-FFF2-40B4-BE49-F238E27FC236}">
                    <a16:creationId xmlns:a16="http://schemas.microsoft.com/office/drawing/2014/main" id="{2DF3C923-81FA-431A-809F-1B8614B54160}"/>
                  </a:ext>
                </a:extLst>
              </p:cNvPr>
              <p:cNvCxnSpPr/>
              <p:nvPr/>
            </p:nvCxnSpPr>
            <p:spPr>
              <a:xfrm rot="5400000">
                <a:off x="1630363" y="2087562"/>
                <a:ext cx="2971800" cy="2911477"/>
              </a:xfrm>
              <a:prstGeom prst="straightConnector1">
                <a:avLst/>
              </a:prstGeom>
              <a:ln w="57150">
                <a:solidFill>
                  <a:srgbClr val="FF99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>
                <a:extLst>
                  <a:ext uri="{FF2B5EF4-FFF2-40B4-BE49-F238E27FC236}">
                    <a16:creationId xmlns:a16="http://schemas.microsoft.com/office/drawing/2014/main" id="{D562909B-3637-429E-A558-4E355155D7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6592" y="2057400"/>
                <a:ext cx="3809210" cy="2967037"/>
              </a:xfrm>
              <a:prstGeom prst="straightConnector1">
                <a:avLst/>
              </a:prstGeom>
              <a:ln w="57150">
                <a:solidFill>
                  <a:srgbClr val="FF99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D44EC7A6-ACF2-4A03-AE4D-0305622DF051}"/>
                </a:ext>
              </a:extLst>
            </p:cNvPr>
            <p:cNvCxnSpPr/>
            <p:nvPr/>
          </p:nvCxnSpPr>
          <p:spPr>
            <a:xfrm rot="5400000">
              <a:off x="1220344" y="3695700"/>
              <a:ext cx="1250950" cy="1587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2" name="Group 258">
              <a:extLst>
                <a:ext uri="{FF2B5EF4-FFF2-40B4-BE49-F238E27FC236}">
                  <a16:creationId xmlns:a16="http://schemas.microsoft.com/office/drawing/2014/main" id="{D17DEC8B-0BD3-488D-AD18-9D51DA9B59F2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718233" y="1889274"/>
              <a:ext cx="5851525" cy="2420937"/>
              <a:chOff x="4495800" y="2057400"/>
              <a:chExt cx="5851524" cy="2420668"/>
            </a:xfrm>
          </p:grpSpPr>
          <p:cxnSp>
            <p:nvCxnSpPr>
              <p:cNvPr id="173" name="Straight Arrow Connector 172">
                <a:extLst>
                  <a:ext uri="{FF2B5EF4-FFF2-40B4-BE49-F238E27FC236}">
                    <a16:creationId xmlns:a16="http://schemas.microsoft.com/office/drawing/2014/main" id="{9FF43D63-C101-4223-98DE-A855C3CD85F0}"/>
                  </a:ext>
                </a:extLst>
              </p:cNvPr>
              <p:cNvCxnSpPr/>
              <p:nvPr/>
            </p:nvCxnSpPr>
            <p:spPr>
              <a:xfrm>
                <a:off x="4648200" y="2133592"/>
                <a:ext cx="5699124" cy="2285746"/>
              </a:xfrm>
              <a:prstGeom prst="straightConnector1">
                <a:avLst/>
              </a:prstGeom>
              <a:ln w="57150">
                <a:solidFill>
                  <a:srgbClr val="99FF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Arrow Connector 173">
                <a:extLst>
                  <a:ext uri="{FF2B5EF4-FFF2-40B4-BE49-F238E27FC236}">
                    <a16:creationId xmlns:a16="http://schemas.microsoft.com/office/drawing/2014/main" id="{C595CD2F-8DCB-40C2-8BBC-B107D59AA851}"/>
                  </a:ext>
                </a:extLst>
              </p:cNvPr>
              <p:cNvCxnSpPr/>
              <p:nvPr/>
            </p:nvCxnSpPr>
            <p:spPr>
              <a:xfrm>
                <a:off x="4572000" y="2133592"/>
                <a:ext cx="4860924" cy="2209554"/>
              </a:xfrm>
              <a:prstGeom prst="straightConnector1">
                <a:avLst/>
              </a:prstGeom>
              <a:ln w="57150">
                <a:solidFill>
                  <a:srgbClr val="99FF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Arrow Connector 174">
                <a:extLst>
                  <a:ext uri="{FF2B5EF4-FFF2-40B4-BE49-F238E27FC236}">
                    <a16:creationId xmlns:a16="http://schemas.microsoft.com/office/drawing/2014/main" id="{A416AD46-D17B-49AF-A414-6A0A091C77EE}"/>
                  </a:ext>
                </a:extLst>
              </p:cNvPr>
              <p:cNvCxnSpPr/>
              <p:nvPr/>
            </p:nvCxnSpPr>
            <p:spPr>
              <a:xfrm>
                <a:off x="4587875" y="2254228"/>
                <a:ext cx="4151312" cy="2223840"/>
              </a:xfrm>
              <a:prstGeom prst="straightConnector1">
                <a:avLst/>
              </a:prstGeom>
              <a:ln w="57150">
                <a:solidFill>
                  <a:srgbClr val="99FF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Arrow Connector 175">
                <a:extLst>
                  <a:ext uri="{FF2B5EF4-FFF2-40B4-BE49-F238E27FC236}">
                    <a16:creationId xmlns:a16="http://schemas.microsoft.com/office/drawing/2014/main" id="{83C2076A-C7B1-43DE-8832-4C7DF77C6376}"/>
                  </a:ext>
                </a:extLst>
              </p:cNvPr>
              <p:cNvCxnSpPr/>
              <p:nvPr/>
            </p:nvCxnSpPr>
            <p:spPr>
              <a:xfrm>
                <a:off x="4572000" y="2057400"/>
                <a:ext cx="2041525" cy="1828597"/>
              </a:xfrm>
              <a:prstGeom prst="straightConnector1">
                <a:avLst/>
              </a:prstGeom>
              <a:ln w="57150">
                <a:solidFill>
                  <a:srgbClr val="99FF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Arrow Connector 176">
                <a:extLst>
                  <a:ext uri="{FF2B5EF4-FFF2-40B4-BE49-F238E27FC236}">
                    <a16:creationId xmlns:a16="http://schemas.microsoft.com/office/drawing/2014/main" id="{2D3D67EB-8F93-426E-AD0B-C7129A482477}"/>
                  </a:ext>
                </a:extLst>
              </p:cNvPr>
              <p:cNvCxnSpPr/>
              <p:nvPr/>
            </p:nvCxnSpPr>
            <p:spPr>
              <a:xfrm rot="16200000" flipH="1">
                <a:off x="4183164" y="2370037"/>
                <a:ext cx="1828597" cy="1203325"/>
              </a:xfrm>
              <a:prstGeom prst="straightConnector1">
                <a:avLst/>
              </a:prstGeom>
              <a:ln w="57150">
                <a:solidFill>
                  <a:srgbClr val="99FF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6B40FBDC-9D68-4122-B351-824FDFD22004}"/>
                </a:ext>
              </a:extLst>
            </p:cNvPr>
            <p:cNvSpPr txBox="1"/>
            <p:nvPr/>
          </p:nvSpPr>
          <p:spPr>
            <a:xfrm>
              <a:off x="2784847" y="3024346"/>
              <a:ext cx="437012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>
                  <a:solidFill>
                    <a:srgbClr val="FFFF00"/>
                  </a:solidFill>
                  <a:latin typeface="Calibri" pitchFamily="34" charset="0"/>
                  <a:cs typeface="+mn-cs"/>
                </a:rPr>
                <a:t>A Junk Heap of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>
                  <a:solidFill>
                    <a:srgbClr val="FFFF00"/>
                  </a:solidFill>
                  <a:latin typeface="Calibri" pitchFamily="34" charset="0"/>
                  <a:cs typeface="+mn-cs"/>
                </a:rPr>
                <a:t>Contradictions</a:t>
              </a:r>
            </a:p>
          </p:txBody>
        </p: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1C8E657D-8D22-466F-975E-5DE5E5CB4248}"/>
                </a:ext>
              </a:extLst>
            </p:cNvPr>
            <p:cNvCxnSpPr/>
            <p:nvPr/>
          </p:nvCxnSpPr>
          <p:spPr>
            <a:xfrm rot="16200000" flipH="1">
              <a:off x="6859447" y="3656806"/>
              <a:ext cx="3460750" cy="6032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0" name="Group 203">
              <a:extLst>
                <a:ext uri="{FF2B5EF4-FFF2-40B4-BE49-F238E27FC236}">
                  <a16:creationId xmlns:a16="http://schemas.microsoft.com/office/drawing/2014/main" id="{B890C001-E697-43DC-9829-D8B9B4B2D7D0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038306" y="1855787"/>
              <a:ext cx="6650081" cy="3581401"/>
              <a:chOff x="-2001882" y="2057400"/>
              <a:chExt cx="6650082" cy="3581401"/>
            </a:xfrm>
          </p:grpSpPr>
          <p:cxnSp>
            <p:nvCxnSpPr>
              <p:cNvPr id="181" name="Straight Arrow Connector 180">
                <a:extLst>
                  <a:ext uri="{FF2B5EF4-FFF2-40B4-BE49-F238E27FC236}">
                    <a16:creationId xmlns:a16="http://schemas.microsoft.com/office/drawing/2014/main" id="{F335B0D1-6559-4C4E-9B03-70C4D4817233}"/>
                  </a:ext>
                </a:extLst>
              </p:cNvPr>
              <p:cNvCxnSpPr/>
              <p:nvPr/>
            </p:nvCxnSpPr>
            <p:spPr>
              <a:xfrm rot="5400000">
                <a:off x="2354263" y="3344863"/>
                <a:ext cx="3505200" cy="1082675"/>
              </a:xfrm>
              <a:prstGeom prst="straightConnector1">
                <a:avLst/>
              </a:prstGeom>
              <a:ln w="57150">
                <a:solidFill>
                  <a:srgbClr val="66FF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81">
                <a:extLst>
                  <a:ext uri="{FF2B5EF4-FFF2-40B4-BE49-F238E27FC236}">
                    <a16:creationId xmlns:a16="http://schemas.microsoft.com/office/drawing/2014/main" id="{C7615EBB-D6AC-4983-A4AC-5C3169F22884}"/>
                  </a:ext>
                </a:extLst>
              </p:cNvPr>
              <p:cNvCxnSpPr/>
              <p:nvPr/>
            </p:nvCxnSpPr>
            <p:spPr>
              <a:xfrm rot="5400000">
                <a:off x="1934369" y="2851944"/>
                <a:ext cx="3355975" cy="1919287"/>
              </a:xfrm>
              <a:prstGeom prst="straightConnector1">
                <a:avLst/>
              </a:prstGeom>
              <a:ln w="57150">
                <a:solidFill>
                  <a:srgbClr val="66FF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Arrow Connector 182">
                <a:extLst>
                  <a:ext uri="{FF2B5EF4-FFF2-40B4-BE49-F238E27FC236}">
                    <a16:creationId xmlns:a16="http://schemas.microsoft.com/office/drawing/2014/main" id="{42C6ECBF-72C8-46FE-8ACF-E1D8B3C67E7F}"/>
                  </a:ext>
                </a:extLst>
              </p:cNvPr>
              <p:cNvCxnSpPr/>
              <p:nvPr/>
            </p:nvCxnSpPr>
            <p:spPr>
              <a:xfrm rot="10800000" flipV="1">
                <a:off x="822324" y="2254250"/>
                <a:ext cx="3765551" cy="2698750"/>
              </a:xfrm>
              <a:prstGeom prst="straightConnector1">
                <a:avLst/>
              </a:prstGeom>
              <a:ln w="57150">
                <a:solidFill>
                  <a:srgbClr val="66FF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Arrow Connector 183">
                <a:extLst>
                  <a:ext uri="{FF2B5EF4-FFF2-40B4-BE49-F238E27FC236}">
                    <a16:creationId xmlns:a16="http://schemas.microsoft.com/office/drawing/2014/main" id="{74CFE7BE-6186-49F6-9BD1-4A98C017CB72}"/>
                  </a:ext>
                </a:extLst>
              </p:cNvPr>
              <p:cNvCxnSpPr/>
              <p:nvPr/>
            </p:nvCxnSpPr>
            <p:spPr>
              <a:xfrm rot="10800000" flipV="1">
                <a:off x="-244476" y="2057400"/>
                <a:ext cx="4816476" cy="2895600"/>
              </a:xfrm>
              <a:prstGeom prst="straightConnector1">
                <a:avLst/>
              </a:prstGeom>
              <a:ln w="57150">
                <a:solidFill>
                  <a:srgbClr val="66FF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Arrow Connector 184">
                <a:extLst>
                  <a:ext uri="{FF2B5EF4-FFF2-40B4-BE49-F238E27FC236}">
                    <a16:creationId xmlns:a16="http://schemas.microsoft.com/office/drawing/2014/main" id="{B84BBDD8-3CC7-4A35-8DE0-F33A6F362A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2001882" y="2057400"/>
                <a:ext cx="6497683" cy="2423716"/>
              </a:xfrm>
              <a:prstGeom prst="straightConnector1">
                <a:avLst/>
              </a:prstGeom>
              <a:ln w="57150">
                <a:solidFill>
                  <a:srgbClr val="66FF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6" name="Straight Arrow Connector 185">
              <a:extLst>
                <a:ext uri="{FF2B5EF4-FFF2-40B4-BE49-F238E27FC236}">
                  <a16:creationId xmlns:a16="http://schemas.microsoft.com/office/drawing/2014/main" id="{15C7ABC6-64A9-4849-B4CC-CDE2CEF911E6}"/>
                </a:ext>
              </a:extLst>
            </p:cNvPr>
            <p:cNvCxnSpPr/>
            <p:nvPr/>
          </p:nvCxnSpPr>
          <p:spPr>
            <a:xfrm rot="5400000">
              <a:off x="1773896" y="3595686"/>
              <a:ext cx="2317750" cy="317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7" name="Group 285">
              <a:extLst>
                <a:ext uri="{FF2B5EF4-FFF2-40B4-BE49-F238E27FC236}">
                  <a16:creationId xmlns:a16="http://schemas.microsoft.com/office/drawing/2014/main" id="{54A2C7B3-FADD-4045-BA93-48EC61F72061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005829" y="1810803"/>
              <a:ext cx="5715000" cy="3030538"/>
              <a:chOff x="3657600" y="2057400"/>
              <a:chExt cx="5715000" cy="3030268"/>
            </a:xfrm>
          </p:grpSpPr>
          <p:cxnSp>
            <p:nvCxnSpPr>
              <p:cNvPr id="188" name="Straight Arrow Connector 187">
                <a:extLst>
                  <a:ext uri="{FF2B5EF4-FFF2-40B4-BE49-F238E27FC236}">
                    <a16:creationId xmlns:a16="http://schemas.microsoft.com/office/drawing/2014/main" id="{DD0677C0-25EE-4DDA-B33E-93E9B3D380AD}"/>
                  </a:ext>
                </a:extLst>
              </p:cNvPr>
              <p:cNvCxnSpPr/>
              <p:nvPr/>
            </p:nvCxnSpPr>
            <p:spPr>
              <a:xfrm>
                <a:off x="4648200" y="2133593"/>
                <a:ext cx="4724400" cy="2877882"/>
              </a:xfrm>
              <a:prstGeom prst="straightConnector1">
                <a:avLst/>
              </a:prstGeom>
              <a:ln w="57150">
                <a:solidFill>
                  <a:srgbClr val="FF0066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Arrow Connector 188">
                <a:extLst>
                  <a:ext uri="{FF2B5EF4-FFF2-40B4-BE49-F238E27FC236}">
                    <a16:creationId xmlns:a16="http://schemas.microsoft.com/office/drawing/2014/main" id="{79184B70-6AA2-4D54-92E6-41D972AE2CC2}"/>
                  </a:ext>
                </a:extLst>
              </p:cNvPr>
              <p:cNvCxnSpPr/>
              <p:nvPr/>
            </p:nvCxnSpPr>
            <p:spPr>
              <a:xfrm rot="16200000" flipH="1">
                <a:off x="4686426" y="2230300"/>
                <a:ext cx="2819149" cy="2743200"/>
              </a:xfrm>
              <a:prstGeom prst="straightConnector1">
                <a:avLst/>
              </a:prstGeom>
              <a:ln w="57150">
                <a:solidFill>
                  <a:srgbClr val="FF0066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Arrow Connector 189">
                <a:extLst>
                  <a:ext uri="{FF2B5EF4-FFF2-40B4-BE49-F238E27FC236}">
                    <a16:creationId xmlns:a16="http://schemas.microsoft.com/office/drawing/2014/main" id="{E1DE19B2-3007-4CB9-A864-68612291B930}"/>
                  </a:ext>
                </a:extLst>
              </p:cNvPr>
              <p:cNvCxnSpPr/>
              <p:nvPr/>
            </p:nvCxnSpPr>
            <p:spPr>
              <a:xfrm>
                <a:off x="4587875" y="2254232"/>
                <a:ext cx="3870325" cy="2833436"/>
              </a:xfrm>
              <a:prstGeom prst="straightConnector1">
                <a:avLst/>
              </a:prstGeom>
              <a:ln w="57150">
                <a:solidFill>
                  <a:srgbClr val="FF0066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Arrow Connector 190">
                <a:extLst>
                  <a:ext uri="{FF2B5EF4-FFF2-40B4-BE49-F238E27FC236}">
                    <a16:creationId xmlns:a16="http://schemas.microsoft.com/office/drawing/2014/main" id="{B18D6049-872C-4135-A2E2-3B4A1B8FE76F}"/>
                  </a:ext>
                </a:extLst>
              </p:cNvPr>
              <p:cNvCxnSpPr/>
              <p:nvPr/>
            </p:nvCxnSpPr>
            <p:spPr>
              <a:xfrm rot="16200000" flipH="1">
                <a:off x="3856939" y="2772461"/>
                <a:ext cx="2420722" cy="990600"/>
              </a:xfrm>
              <a:prstGeom prst="straightConnector1">
                <a:avLst/>
              </a:prstGeom>
              <a:ln w="57150">
                <a:solidFill>
                  <a:srgbClr val="FF0066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Arrow Connector 191">
                <a:extLst>
                  <a:ext uri="{FF2B5EF4-FFF2-40B4-BE49-F238E27FC236}">
                    <a16:creationId xmlns:a16="http://schemas.microsoft.com/office/drawing/2014/main" id="{334AF318-1C22-4B6D-AE66-9AA323400401}"/>
                  </a:ext>
                </a:extLst>
              </p:cNvPr>
              <p:cNvCxnSpPr/>
              <p:nvPr/>
            </p:nvCxnSpPr>
            <p:spPr>
              <a:xfrm rot="5400000">
                <a:off x="3133015" y="2581985"/>
                <a:ext cx="1887370" cy="838200"/>
              </a:xfrm>
              <a:prstGeom prst="straightConnector1">
                <a:avLst/>
              </a:prstGeom>
              <a:ln w="57150">
                <a:solidFill>
                  <a:srgbClr val="FF0066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3" name="Straight Arrow Connector 192">
              <a:extLst>
                <a:ext uri="{FF2B5EF4-FFF2-40B4-BE49-F238E27FC236}">
                  <a16:creationId xmlns:a16="http://schemas.microsoft.com/office/drawing/2014/main" id="{F300C7B5-1E74-4E28-BE9E-F5206D3DA64E}"/>
                </a:ext>
              </a:extLst>
            </p:cNvPr>
            <p:cNvCxnSpPr/>
            <p:nvPr/>
          </p:nvCxnSpPr>
          <p:spPr>
            <a:xfrm rot="16200000" flipH="1">
              <a:off x="5834776" y="3497813"/>
              <a:ext cx="3657600" cy="13652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" name="Group 291">
              <a:extLst>
                <a:ext uri="{FF2B5EF4-FFF2-40B4-BE49-F238E27FC236}">
                  <a16:creationId xmlns:a16="http://schemas.microsoft.com/office/drawing/2014/main" id="{FE747D7C-270E-4502-BAC2-422F117427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4552" y="1657500"/>
              <a:ext cx="6729812" cy="3657600"/>
              <a:chOff x="-2005413" y="2057400"/>
              <a:chExt cx="6729813" cy="3657600"/>
            </a:xfrm>
          </p:grpSpPr>
          <p:cxnSp>
            <p:nvCxnSpPr>
              <p:cNvPr id="195" name="Straight Arrow Connector 194">
                <a:extLst>
                  <a:ext uri="{FF2B5EF4-FFF2-40B4-BE49-F238E27FC236}">
                    <a16:creationId xmlns:a16="http://schemas.microsoft.com/office/drawing/2014/main" id="{1F1B7D39-0385-483B-813E-DE08737F1EFA}"/>
                  </a:ext>
                </a:extLst>
              </p:cNvPr>
              <p:cNvCxnSpPr/>
              <p:nvPr/>
            </p:nvCxnSpPr>
            <p:spPr>
              <a:xfrm rot="5400000">
                <a:off x="2925763" y="3916362"/>
                <a:ext cx="3505200" cy="92075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Arrow Connector 195">
                <a:extLst>
                  <a:ext uri="{FF2B5EF4-FFF2-40B4-BE49-F238E27FC236}">
                    <a16:creationId xmlns:a16="http://schemas.microsoft.com/office/drawing/2014/main" id="{A0D02621-506D-45CD-89BC-9058C17D2F90}"/>
                  </a:ext>
                </a:extLst>
              </p:cNvPr>
              <p:cNvCxnSpPr/>
              <p:nvPr/>
            </p:nvCxnSpPr>
            <p:spPr>
              <a:xfrm rot="5400000">
                <a:off x="2354263" y="3421062"/>
                <a:ext cx="3581400" cy="1006475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Arrow Connector 196">
                <a:extLst>
                  <a:ext uri="{FF2B5EF4-FFF2-40B4-BE49-F238E27FC236}">
                    <a16:creationId xmlns:a16="http://schemas.microsoft.com/office/drawing/2014/main" id="{CEFE6778-5869-44B2-BF34-815BDA48EA35}"/>
                  </a:ext>
                </a:extLst>
              </p:cNvPr>
              <p:cNvCxnSpPr/>
              <p:nvPr/>
            </p:nvCxnSpPr>
            <p:spPr>
              <a:xfrm rot="5400000">
                <a:off x="1935163" y="3001962"/>
                <a:ext cx="3505200" cy="1768475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Arrow Connector 197">
                <a:extLst>
                  <a:ext uri="{FF2B5EF4-FFF2-40B4-BE49-F238E27FC236}">
                    <a16:creationId xmlns:a16="http://schemas.microsoft.com/office/drawing/2014/main" id="{278C4ABD-4444-4911-8DF1-127E58927575}"/>
                  </a:ext>
                </a:extLst>
              </p:cNvPr>
              <p:cNvCxnSpPr/>
              <p:nvPr/>
            </p:nvCxnSpPr>
            <p:spPr>
              <a:xfrm rot="10800000" flipV="1">
                <a:off x="1660524" y="2254250"/>
                <a:ext cx="2927351" cy="2774950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Arrow Connector 198">
                <a:extLst>
                  <a:ext uri="{FF2B5EF4-FFF2-40B4-BE49-F238E27FC236}">
                    <a16:creationId xmlns:a16="http://schemas.microsoft.com/office/drawing/2014/main" id="{ECD6F55C-49E1-43C8-8F9D-546AE22D98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5423" y="2057400"/>
                <a:ext cx="3846578" cy="3057525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Arrow Connector 199">
                <a:extLst>
                  <a:ext uri="{FF2B5EF4-FFF2-40B4-BE49-F238E27FC236}">
                    <a16:creationId xmlns:a16="http://schemas.microsoft.com/office/drawing/2014/main" id="{F90A4597-B4C4-4E49-B4EF-CE31398BC6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2005413" y="2057400"/>
                <a:ext cx="6501214" cy="2549697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C8C899BD-BBD1-48ED-B61E-8206953B7F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1036" y="2181776"/>
              <a:ext cx="35193" cy="2613528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2" name="Group 307">
              <a:extLst>
                <a:ext uri="{FF2B5EF4-FFF2-40B4-BE49-F238E27FC236}">
                  <a16:creationId xmlns:a16="http://schemas.microsoft.com/office/drawing/2014/main" id="{7426290B-03F0-4F51-B2DE-8451BBF66B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8092" y="2131070"/>
              <a:ext cx="5867400" cy="3048000"/>
              <a:chOff x="2574924" y="2057400"/>
              <a:chExt cx="5867400" cy="3048000"/>
            </a:xfrm>
          </p:grpSpPr>
          <p:cxnSp>
            <p:nvCxnSpPr>
              <p:cNvPr id="203" name="Straight Arrow Connector 202">
                <a:extLst>
                  <a:ext uri="{FF2B5EF4-FFF2-40B4-BE49-F238E27FC236}">
                    <a16:creationId xmlns:a16="http://schemas.microsoft.com/office/drawing/2014/main" id="{367A76A7-4293-45E5-9F0E-951A3A4DBC07}"/>
                  </a:ext>
                </a:extLst>
              </p:cNvPr>
              <p:cNvCxnSpPr/>
              <p:nvPr/>
            </p:nvCxnSpPr>
            <p:spPr>
              <a:xfrm>
                <a:off x="4724399" y="2209800"/>
                <a:ext cx="3717925" cy="2895600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Arrow Connector 203">
                <a:extLst>
                  <a:ext uri="{FF2B5EF4-FFF2-40B4-BE49-F238E27FC236}">
                    <a16:creationId xmlns:a16="http://schemas.microsoft.com/office/drawing/2014/main" id="{E6B5FF9F-72E7-4E3C-9F45-C003BF25C96B}"/>
                  </a:ext>
                </a:extLst>
              </p:cNvPr>
              <p:cNvCxnSpPr/>
              <p:nvPr/>
            </p:nvCxnSpPr>
            <p:spPr>
              <a:xfrm rot="16200000" flipH="1">
                <a:off x="4564062" y="2217737"/>
                <a:ext cx="2895600" cy="2727325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Arrow Connector 204">
                <a:extLst>
                  <a:ext uri="{FF2B5EF4-FFF2-40B4-BE49-F238E27FC236}">
                    <a16:creationId xmlns:a16="http://schemas.microsoft.com/office/drawing/2014/main" id="{965256EE-6AD3-42EA-93C5-EDD21A2A1F3A}"/>
                  </a:ext>
                </a:extLst>
              </p:cNvPr>
              <p:cNvCxnSpPr/>
              <p:nvPr/>
            </p:nvCxnSpPr>
            <p:spPr>
              <a:xfrm rot="16200000" flipH="1">
                <a:off x="4068762" y="2636837"/>
                <a:ext cx="2971800" cy="1965325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Arrow Connector 205">
                <a:extLst>
                  <a:ext uri="{FF2B5EF4-FFF2-40B4-BE49-F238E27FC236}">
                    <a16:creationId xmlns:a16="http://schemas.microsoft.com/office/drawing/2014/main" id="{3D95C367-0FCF-4201-86BA-1D3B1DDF5DE2}"/>
                  </a:ext>
                </a:extLst>
              </p:cNvPr>
              <p:cNvCxnSpPr/>
              <p:nvPr/>
            </p:nvCxnSpPr>
            <p:spPr>
              <a:xfrm rot="16200000" flipH="1">
                <a:off x="3679824" y="3162300"/>
                <a:ext cx="2851150" cy="1035050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Arrow Connector 206">
                <a:extLst>
                  <a:ext uri="{FF2B5EF4-FFF2-40B4-BE49-F238E27FC236}">
                    <a16:creationId xmlns:a16="http://schemas.microsoft.com/office/drawing/2014/main" id="{659C8B88-4743-4B8D-BADA-BB9D0C2835AD}"/>
                  </a:ext>
                </a:extLst>
              </p:cNvPr>
              <p:cNvCxnSpPr/>
              <p:nvPr/>
            </p:nvCxnSpPr>
            <p:spPr>
              <a:xfrm rot="5400000">
                <a:off x="2849562" y="2773362"/>
                <a:ext cx="2438400" cy="1006475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Arrow Connector 207">
                <a:extLst>
                  <a:ext uri="{FF2B5EF4-FFF2-40B4-BE49-F238E27FC236}">
                    <a16:creationId xmlns:a16="http://schemas.microsoft.com/office/drawing/2014/main" id="{3139C047-596F-4D7B-A6F5-0585EDB3B46F}"/>
                  </a:ext>
                </a:extLst>
              </p:cNvPr>
              <p:cNvCxnSpPr/>
              <p:nvPr/>
            </p:nvCxnSpPr>
            <p:spPr>
              <a:xfrm rot="10800000" flipV="1">
                <a:off x="2574924" y="2057400"/>
                <a:ext cx="1920875" cy="1828800"/>
              </a:xfrm>
              <a:prstGeom prst="straightConnector1">
                <a:avLst/>
              </a:prstGeom>
              <a:ln w="57150">
                <a:solidFill>
                  <a:srgbClr val="996633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E402C7C-7794-49AF-AF00-8FFBC363DA59}"/>
                </a:ext>
              </a:extLst>
            </p:cNvPr>
            <p:cNvSpPr txBox="1"/>
            <p:nvPr/>
          </p:nvSpPr>
          <p:spPr>
            <a:xfrm>
              <a:off x="3240687" y="3059798"/>
              <a:ext cx="3475377" cy="132343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FF00"/>
              </a:solidFill>
            </a:ln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>
                  <a:latin typeface="Calibri" pitchFamily="34" charset="0"/>
                  <a:cs typeface="+mn-cs"/>
                </a:rPr>
                <a:t>Confused State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>
                  <a:latin typeface="Calibri" pitchFamily="34" charset="0"/>
                  <a:cs typeface="+mn-cs"/>
                </a:rPr>
                <a:t>Of Our Times</a:t>
              </a:r>
            </a:p>
          </p:txBody>
        </p:sp>
        <p:grpSp>
          <p:nvGrpSpPr>
            <p:cNvPr id="210" name="Group 183">
              <a:extLst>
                <a:ext uri="{FF2B5EF4-FFF2-40B4-BE49-F238E27FC236}">
                  <a16:creationId xmlns:a16="http://schemas.microsoft.com/office/drawing/2014/main" id="{1C5BDCD9-88D2-491A-820F-C6EBFA36D5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099803" y="3202680"/>
              <a:ext cx="1263650" cy="1200150"/>
              <a:chOff x="2883725" y="3276154"/>
              <a:chExt cx="1869952" cy="1774544"/>
            </a:xfrm>
          </p:grpSpPr>
          <p:grpSp>
            <p:nvGrpSpPr>
              <p:cNvPr id="211" name="Group 15">
                <a:extLst>
                  <a:ext uri="{FF2B5EF4-FFF2-40B4-BE49-F238E27FC236}">
                    <a16:creationId xmlns:a16="http://schemas.microsoft.com/office/drawing/2014/main" id="{7B54460D-5A68-4B0B-BF91-60394F12A4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1944" y="3534356"/>
                <a:ext cx="1127609" cy="1516342"/>
                <a:chOff x="7108738" y="2315266"/>
                <a:chExt cx="1127609" cy="1516342"/>
              </a:xfrm>
            </p:grpSpPr>
            <p:sp>
              <p:nvSpPr>
                <p:cNvPr id="228" name="Moon 227">
                  <a:extLst>
                    <a:ext uri="{FF2B5EF4-FFF2-40B4-BE49-F238E27FC236}">
                      <a16:creationId xmlns:a16="http://schemas.microsoft.com/office/drawing/2014/main" id="{31481DC4-ED31-4F6D-AEC1-C3AFA7517B6D}"/>
                    </a:ext>
                  </a:extLst>
                </p:cNvPr>
                <p:cNvSpPr/>
                <p:nvPr/>
              </p:nvSpPr>
              <p:spPr>
                <a:xfrm rot="19775620">
                  <a:off x="7108738" y="2315265"/>
                  <a:ext cx="570851" cy="859105"/>
                </a:xfrm>
                <a:prstGeom prst="moon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9" name="Moon 228">
                  <a:extLst>
                    <a:ext uri="{FF2B5EF4-FFF2-40B4-BE49-F238E27FC236}">
                      <a16:creationId xmlns:a16="http://schemas.microsoft.com/office/drawing/2014/main" id="{0CF153A9-CC1D-45FB-A566-64397B969A69}"/>
                    </a:ext>
                  </a:extLst>
                </p:cNvPr>
                <p:cNvSpPr/>
                <p:nvPr/>
              </p:nvSpPr>
              <p:spPr>
                <a:xfrm rot="338768" flipH="1">
                  <a:off x="7665494" y="2972503"/>
                  <a:ext cx="570853" cy="859105"/>
                </a:xfrm>
                <a:prstGeom prst="moon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212" name="Group 12">
                <a:extLst>
                  <a:ext uri="{FF2B5EF4-FFF2-40B4-BE49-F238E27FC236}">
                    <a16:creationId xmlns:a16="http://schemas.microsoft.com/office/drawing/2014/main" id="{F932C23A-8459-425E-8F9D-25230DBA21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3306" y="3292586"/>
                <a:ext cx="1221577" cy="1736988"/>
                <a:chOff x="2094710" y="1380567"/>
                <a:chExt cx="2936955" cy="3812981"/>
              </a:xfrm>
            </p:grpSpPr>
            <p:sp>
              <p:nvSpPr>
                <p:cNvPr id="225" name="Moon 224">
                  <a:extLst>
                    <a:ext uri="{FF2B5EF4-FFF2-40B4-BE49-F238E27FC236}">
                      <a16:creationId xmlns:a16="http://schemas.microsoft.com/office/drawing/2014/main" id="{8C8599E3-B359-462A-B8E7-F3C047C0B162}"/>
                    </a:ext>
                  </a:extLst>
                </p:cNvPr>
                <p:cNvSpPr/>
                <p:nvPr/>
              </p:nvSpPr>
              <p:spPr>
                <a:xfrm flipH="1">
                  <a:off x="2817656" y="1380567"/>
                  <a:ext cx="2214012" cy="3812981"/>
                </a:xfrm>
                <a:prstGeom prst="moon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6" name="Oval 225">
                  <a:extLst>
                    <a:ext uri="{FF2B5EF4-FFF2-40B4-BE49-F238E27FC236}">
                      <a16:creationId xmlns:a16="http://schemas.microsoft.com/office/drawing/2014/main" id="{89E86428-4775-4348-BBE7-28C42B70F9F5}"/>
                    </a:ext>
                  </a:extLst>
                </p:cNvPr>
                <p:cNvSpPr/>
                <p:nvPr/>
              </p:nvSpPr>
              <p:spPr>
                <a:xfrm>
                  <a:off x="2094714" y="1385718"/>
                  <a:ext cx="1829949" cy="1901339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7" name="Isosceles Triangle 226">
                  <a:extLst>
                    <a:ext uri="{FF2B5EF4-FFF2-40B4-BE49-F238E27FC236}">
                      <a16:creationId xmlns:a16="http://schemas.microsoft.com/office/drawing/2014/main" id="{3B41F2A6-1FCB-4D3A-8E29-A3FF46D0215F}"/>
                    </a:ext>
                  </a:extLst>
                </p:cNvPr>
                <p:cNvSpPr/>
                <p:nvPr/>
              </p:nvSpPr>
              <p:spPr>
                <a:xfrm rot="16753767">
                  <a:off x="2720184" y="2616879"/>
                  <a:ext cx="1556108" cy="1123948"/>
                </a:xfrm>
                <a:prstGeom prst="triangle">
                  <a:avLst/>
                </a:prstGeom>
                <a:solidFill>
                  <a:srgbClr val="00FF00"/>
                </a:solidFill>
                <a:ln>
                  <a:solidFill>
                    <a:srgbClr val="00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213" name="Group 14">
                <a:extLst>
                  <a:ext uri="{FF2B5EF4-FFF2-40B4-BE49-F238E27FC236}">
                    <a16:creationId xmlns:a16="http://schemas.microsoft.com/office/drawing/2014/main" id="{B8F882FF-ADEB-4BFF-BDBF-E528A763FD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95472" y="3276154"/>
                <a:ext cx="1209830" cy="1736988"/>
                <a:chOff x="609292" y="1344495"/>
                <a:chExt cx="2908712" cy="3812982"/>
              </a:xfrm>
            </p:grpSpPr>
            <p:sp>
              <p:nvSpPr>
                <p:cNvPr id="222" name="Moon 5">
                  <a:extLst>
                    <a:ext uri="{FF2B5EF4-FFF2-40B4-BE49-F238E27FC236}">
                      <a16:creationId xmlns:a16="http://schemas.microsoft.com/office/drawing/2014/main" id="{D04C720D-B3A0-4347-B84F-56F94158C64B}"/>
                    </a:ext>
                  </a:extLst>
                </p:cNvPr>
                <p:cNvSpPr/>
                <p:nvPr/>
              </p:nvSpPr>
              <p:spPr>
                <a:xfrm>
                  <a:off x="609292" y="1344495"/>
                  <a:ext cx="2208361" cy="3812982"/>
                </a:xfrm>
                <a:prstGeom prst="moon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3" name="Oval 222">
                  <a:extLst>
                    <a:ext uri="{FF2B5EF4-FFF2-40B4-BE49-F238E27FC236}">
                      <a16:creationId xmlns:a16="http://schemas.microsoft.com/office/drawing/2014/main" id="{D0F3CF28-A500-48F3-B548-7934624729AD}"/>
                    </a:ext>
                  </a:extLst>
                </p:cNvPr>
                <p:cNvSpPr/>
                <p:nvPr/>
              </p:nvSpPr>
              <p:spPr>
                <a:xfrm>
                  <a:off x="1688056" y="3250986"/>
                  <a:ext cx="1829948" cy="190649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4" name="Isosceles Triangle 223">
                  <a:extLst>
                    <a:ext uri="{FF2B5EF4-FFF2-40B4-BE49-F238E27FC236}">
                      <a16:creationId xmlns:a16="http://schemas.microsoft.com/office/drawing/2014/main" id="{46B43508-A1E3-406B-A162-D11354DE701D}"/>
                    </a:ext>
                  </a:extLst>
                </p:cNvPr>
                <p:cNvSpPr/>
                <p:nvPr/>
              </p:nvSpPr>
              <p:spPr>
                <a:xfrm rot="16753767">
                  <a:off x="735165" y="3041968"/>
                  <a:ext cx="1561260" cy="1123951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0740D269-6378-413F-B7EC-6824EEC98C75}"/>
                  </a:ext>
                </a:extLst>
              </p:cNvPr>
              <p:cNvSpPr/>
              <p:nvPr/>
            </p:nvSpPr>
            <p:spPr>
              <a:xfrm rot="2302937">
                <a:off x="3219659" y="4125870"/>
                <a:ext cx="930278" cy="84971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F438AA02-E686-4D9F-B5F9-155EE743D3C4}"/>
                  </a:ext>
                </a:extLst>
              </p:cNvPr>
              <p:cNvSpPr/>
              <p:nvPr/>
            </p:nvSpPr>
            <p:spPr>
              <a:xfrm>
                <a:off x="3468673" y="3355962"/>
                <a:ext cx="1050085" cy="82389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FFAA17CD-3941-496A-AA98-BD20FEED71A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757622" y="3635289"/>
                <a:ext cx="194983" cy="190129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DC0FABD5-3067-47E8-8283-0C59E5D60635}"/>
                  </a:ext>
                </a:extLst>
              </p:cNvPr>
              <p:cNvSpPr/>
              <p:nvPr/>
            </p:nvSpPr>
            <p:spPr>
              <a:xfrm>
                <a:off x="2883725" y="3276154"/>
                <a:ext cx="1869952" cy="1760460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D160E2EE-BAF0-4B37-9E7A-A80B38D0A1E6}"/>
                  </a:ext>
                </a:extLst>
              </p:cNvPr>
              <p:cNvSpPr/>
              <p:nvPr/>
            </p:nvSpPr>
            <p:spPr>
              <a:xfrm rot="1200000">
                <a:off x="3889177" y="4137607"/>
                <a:ext cx="230220" cy="7746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F993B763-DC50-4CD3-A0FB-5CF9D26842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581434" y="4508477"/>
                <a:ext cx="197332" cy="190129"/>
              </a:xfrm>
              <a:prstGeom prst="ellipse">
                <a:avLst/>
              </a:prstGeom>
              <a:solidFill>
                <a:srgbClr val="00FF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0F086323-7095-4307-BEBF-433148E38643}"/>
                  </a:ext>
                </a:extLst>
              </p:cNvPr>
              <p:cNvSpPr/>
              <p:nvPr/>
            </p:nvSpPr>
            <p:spPr>
              <a:xfrm rot="8280000">
                <a:off x="3590831" y="3416991"/>
                <a:ext cx="227870" cy="75113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70285C7A-C809-4294-9B0C-BC76E18CEA0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066317">
                <a:off x="3926764" y="4175163"/>
                <a:ext cx="227872" cy="7746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363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19</a:t>
            </a:fld>
            <a:endParaRPr lang="en-US" dirty="0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93CFE437-FFE5-42DC-A289-F24D42D7996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524000"/>
            <a:ext cx="5483225" cy="4194175"/>
            <a:chOff x="336" y="144"/>
            <a:chExt cx="2208" cy="1689"/>
          </a:xfrm>
        </p:grpSpPr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3AC3485B-2365-4D9B-8ED1-0119022CF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" y="1709"/>
              <a:ext cx="1536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Asceticism and Transcendence</a:t>
              </a:r>
            </a:p>
          </p:txBody>
        </p:sp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A8B2D476-A134-4869-80C0-C737BF965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584"/>
              <a:ext cx="177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GET OUT OF THE BOX </a:t>
              </a:r>
              <a:endParaRPr lang="en-US" altLang="en-US" sz="1800" b="1" i="1" dirty="0">
                <a:solidFill>
                  <a:srgbClr val="FF0000"/>
                </a:solidFill>
              </a:endParaRPr>
            </a:p>
          </p:txBody>
        </p:sp>
        <p:grpSp>
          <p:nvGrpSpPr>
            <p:cNvPr id="12" name="Group 7">
              <a:extLst>
                <a:ext uri="{FF2B5EF4-FFF2-40B4-BE49-F238E27FC236}">
                  <a16:creationId xmlns:a16="http://schemas.microsoft.com/office/drawing/2014/main" id="{73F54F38-5329-4978-A5AA-EFB10CA46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44"/>
              <a:ext cx="2208" cy="1344"/>
              <a:chOff x="336" y="144"/>
              <a:chExt cx="2208" cy="1344"/>
            </a:xfrm>
          </p:grpSpPr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971B3A92-100F-45A0-BABD-E982F8BB6B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432"/>
                <a:ext cx="1344" cy="105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Text Box 9">
                <a:extLst>
                  <a:ext uri="{FF2B5EF4-FFF2-40B4-BE49-F238E27FC236}">
                    <a16:creationId xmlns:a16="http://schemas.microsoft.com/office/drawing/2014/main" id="{1F9CDD64-6FB4-4CB1-ACAB-9A84F21618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144"/>
                <a:ext cx="2208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0000"/>
                    </a:solidFill>
                  </a:rPr>
                  <a:t>GOD OUTSIDE THE BOX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0000"/>
                    </a:solidFill>
                  </a:rPr>
                  <a:t>Traditional Christian, Judaic, Islamic</a:t>
                </a:r>
              </a:p>
            </p:txBody>
          </p:sp>
          <p:sp>
            <p:nvSpPr>
              <p:cNvPr id="15" name="AutoShape 10">
                <a:extLst>
                  <a:ext uri="{FF2B5EF4-FFF2-40B4-BE49-F238E27FC236}">
                    <a16:creationId xmlns:a16="http://schemas.microsoft.com/office/drawing/2014/main" id="{45ED3608-6661-4EAA-B57E-F3841B5BC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528"/>
                <a:ext cx="192" cy="192"/>
              </a:xfrm>
              <a:prstGeom prst="irregularSeal1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Oval 11">
                <a:extLst>
                  <a:ext uri="{FF2B5EF4-FFF2-40B4-BE49-F238E27FC236}">
                    <a16:creationId xmlns:a16="http://schemas.microsoft.com/office/drawing/2014/main" id="{9682C4F9-3271-4D83-A73F-E9A8AEF36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912"/>
                <a:ext cx="48" cy="48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7" name="Group 12">
            <a:extLst>
              <a:ext uri="{FF2B5EF4-FFF2-40B4-BE49-F238E27FC236}">
                <a16:creationId xmlns:a16="http://schemas.microsoft.com/office/drawing/2014/main" id="{34E576EA-4B45-421C-B6BE-4D12B795F122}"/>
              </a:ext>
            </a:extLst>
          </p:cNvPr>
          <p:cNvGrpSpPr>
            <a:grpSpLocks/>
          </p:cNvGrpSpPr>
          <p:nvPr/>
        </p:nvGrpSpPr>
        <p:grpSpPr bwMode="auto">
          <a:xfrm>
            <a:off x="6403975" y="1524000"/>
            <a:ext cx="5483225" cy="4194175"/>
            <a:chOff x="336" y="144"/>
            <a:chExt cx="2208" cy="1689"/>
          </a:xfrm>
        </p:grpSpPr>
        <p:sp>
          <p:nvSpPr>
            <p:cNvPr id="18" name="Text Box 5">
              <a:extLst>
                <a:ext uri="{FF2B5EF4-FFF2-40B4-BE49-F238E27FC236}">
                  <a16:creationId xmlns:a16="http://schemas.microsoft.com/office/drawing/2014/main" id="{C660F8EE-5BF7-457C-9D3B-7D58E71C0D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" y="1709"/>
              <a:ext cx="1536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FF00"/>
                  </a:solidFill>
                </a:rPr>
                <a:t>Abide and Abound</a:t>
              </a:r>
            </a:p>
          </p:txBody>
        </p:sp>
        <p:sp>
          <p:nvSpPr>
            <p:cNvPr id="19" name="Text Box 6">
              <a:extLst>
                <a:ext uri="{FF2B5EF4-FFF2-40B4-BE49-F238E27FC236}">
                  <a16:creationId xmlns:a16="http://schemas.microsoft.com/office/drawing/2014/main" id="{4E0D7011-7EBF-41E2-ACFF-E769B5CA2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584"/>
              <a:ext cx="177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FF00"/>
                  </a:solidFill>
                </a:rPr>
                <a:t>GET ALONG WITH THE BOX </a:t>
              </a:r>
              <a:endParaRPr lang="en-US" altLang="en-US" sz="1800" b="1" i="1" dirty="0">
                <a:solidFill>
                  <a:srgbClr val="00FF00"/>
                </a:solidFill>
              </a:endParaRPr>
            </a:p>
          </p:txBody>
        </p:sp>
        <p:grpSp>
          <p:nvGrpSpPr>
            <p:cNvPr id="20" name="Group 15">
              <a:extLst>
                <a:ext uri="{FF2B5EF4-FFF2-40B4-BE49-F238E27FC236}">
                  <a16:creationId xmlns:a16="http://schemas.microsoft.com/office/drawing/2014/main" id="{F084DDBB-72CE-4FAC-AE26-D0F190145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44"/>
              <a:ext cx="2208" cy="1344"/>
              <a:chOff x="336" y="144"/>
              <a:chExt cx="2208" cy="1344"/>
            </a:xfrm>
          </p:grpSpPr>
          <p:sp>
            <p:nvSpPr>
              <p:cNvPr id="21" name="Rectangle 16">
                <a:extLst>
                  <a:ext uri="{FF2B5EF4-FFF2-40B4-BE49-F238E27FC236}">
                    <a16:creationId xmlns:a16="http://schemas.microsoft.com/office/drawing/2014/main" id="{EFE0A1F5-8051-45A8-9F7D-B0ADA616B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432"/>
                <a:ext cx="1344" cy="1056"/>
              </a:xfrm>
              <a:prstGeom prst="rect">
                <a:avLst/>
              </a:prstGeom>
              <a:noFill/>
              <a:ln w="38100">
                <a:solidFill>
                  <a:srgbClr val="00FF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 Box 9">
                <a:extLst>
                  <a:ext uri="{FF2B5EF4-FFF2-40B4-BE49-F238E27FC236}">
                    <a16:creationId xmlns:a16="http://schemas.microsoft.com/office/drawing/2014/main" id="{79F9D4C1-0E4C-4F27-AD5A-3E263D00A6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144"/>
                <a:ext cx="2208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00FF00"/>
                    </a:solidFill>
                  </a:rPr>
                  <a:t>GOD INSIDE THE BOX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00FF00"/>
                    </a:solidFill>
                  </a:rPr>
                  <a:t>LDS Eternalism</a:t>
                </a:r>
              </a:p>
            </p:txBody>
          </p:sp>
          <p:sp>
            <p:nvSpPr>
              <p:cNvPr id="23" name="AutoShape 10">
                <a:extLst>
                  <a:ext uri="{FF2B5EF4-FFF2-40B4-BE49-F238E27FC236}">
                    <a16:creationId xmlns:a16="http://schemas.microsoft.com/office/drawing/2014/main" id="{1854D6AB-AAC6-4F87-9077-F693DF5A2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" y="696"/>
                <a:ext cx="192" cy="192"/>
              </a:xfrm>
              <a:prstGeom prst="irregularSeal1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9">
                <a:extLst>
                  <a:ext uri="{FF2B5EF4-FFF2-40B4-BE49-F238E27FC236}">
                    <a16:creationId xmlns:a16="http://schemas.microsoft.com/office/drawing/2014/main" id="{3BB5AD9B-35F8-4E99-AE88-B13A60B56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912"/>
                <a:ext cx="48" cy="48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TextBox 20">
            <a:extLst>
              <a:ext uri="{FF2B5EF4-FFF2-40B4-BE49-F238E27FC236}">
                <a16:creationId xmlns:a16="http://schemas.microsoft.com/office/drawing/2014/main" id="{113E81F8-C66B-41F8-92CE-C85A21214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" y="3197225"/>
            <a:ext cx="677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GOD </a:t>
            </a: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00CB486C-71F7-420F-BAA5-74176B605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0050" y="3465513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GOD </a:t>
            </a: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id="{C5ACF73A-566C-4E00-A7C0-272FDD3DA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730625"/>
            <a:ext cx="663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MAN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27AEA47F-420D-4C8B-BC54-F6CDDE476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3657600"/>
            <a:ext cx="663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MAN</a:t>
            </a:r>
          </a:p>
        </p:txBody>
      </p:sp>
      <p:sp>
        <p:nvSpPr>
          <p:cNvPr id="29" name="TextBox 24">
            <a:extLst>
              <a:ext uri="{FF2B5EF4-FFF2-40B4-BE49-F238E27FC236}">
                <a16:creationId xmlns:a16="http://schemas.microsoft.com/office/drawing/2014/main" id="{C3CA4DAB-3F4B-4095-956B-6C8F0CEE6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4117975"/>
            <a:ext cx="70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Faith </a:t>
            </a:r>
          </a:p>
        </p:txBody>
      </p:sp>
      <p:sp>
        <p:nvSpPr>
          <p:cNvPr id="30" name="TextBox 25">
            <a:extLst>
              <a:ext uri="{FF2B5EF4-FFF2-40B4-BE49-F238E27FC236}">
                <a16:creationId xmlns:a16="http://schemas.microsoft.com/office/drawing/2014/main" id="{DA7324B8-BB21-4793-96E1-52C0A3ABE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035425"/>
            <a:ext cx="865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Reason</a:t>
            </a:r>
          </a:p>
        </p:txBody>
      </p:sp>
      <p:sp>
        <p:nvSpPr>
          <p:cNvPr id="31" name="TextBox 26">
            <a:extLst>
              <a:ext uri="{FF2B5EF4-FFF2-40B4-BE49-F238E27FC236}">
                <a16:creationId xmlns:a16="http://schemas.microsoft.com/office/drawing/2014/main" id="{4CBC572C-7963-4D55-8AAC-052AB1158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" y="4579938"/>
            <a:ext cx="763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Heart </a:t>
            </a:r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D5A7DFB4-4329-4477-BEBE-4C6734C46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81488"/>
            <a:ext cx="765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Heart </a:t>
            </a:r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id="{44ECD31A-2AF9-4540-A495-2FB3FFAA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2441575"/>
            <a:ext cx="865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Reason</a:t>
            </a:r>
          </a:p>
        </p:txBody>
      </p:sp>
      <p:sp>
        <p:nvSpPr>
          <p:cNvPr id="34" name="TextBox 29">
            <a:extLst>
              <a:ext uri="{FF2B5EF4-FFF2-40B4-BE49-F238E27FC236}">
                <a16:creationId xmlns:a16="http://schemas.microsoft.com/office/drawing/2014/main" id="{9593AC18-CC34-4DF5-BC67-32367BBE0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87825"/>
            <a:ext cx="700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Faith </a:t>
            </a:r>
          </a:p>
        </p:txBody>
      </p:sp>
      <p:sp>
        <p:nvSpPr>
          <p:cNvPr id="35" name="TextBox 30">
            <a:extLst>
              <a:ext uri="{FF2B5EF4-FFF2-40B4-BE49-F238E27FC236}">
                <a16:creationId xmlns:a16="http://schemas.microsoft.com/office/drawing/2014/main" id="{E8225A2E-8A8A-4804-9F3D-427E1A5F6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97225"/>
            <a:ext cx="677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Mind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3639EE86-BF61-499B-A348-B37888836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0" y="3200400"/>
            <a:ext cx="677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Mind</a:t>
            </a:r>
          </a:p>
        </p:txBody>
      </p:sp>
      <p:sp>
        <p:nvSpPr>
          <p:cNvPr id="37" name="TextBox 32">
            <a:extLst>
              <a:ext uri="{FF2B5EF4-FFF2-40B4-BE49-F238E27FC236}">
                <a16:creationId xmlns:a16="http://schemas.microsoft.com/office/drawing/2014/main" id="{023C725A-A4C4-4A2F-A704-04DB7CAB1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40025"/>
            <a:ext cx="892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Science</a:t>
            </a:r>
          </a:p>
        </p:txBody>
      </p:sp>
      <p:sp>
        <p:nvSpPr>
          <p:cNvPr id="38" name="TextBox 33">
            <a:extLst>
              <a:ext uri="{FF2B5EF4-FFF2-40B4-BE49-F238E27FC236}">
                <a16:creationId xmlns:a16="http://schemas.microsoft.com/office/drawing/2014/main" id="{F1E14D12-1C0A-44A5-B98A-09C2DDBA2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0" y="2362200"/>
            <a:ext cx="892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Science</a:t>
            </a:r>
          </a:p>
        </p:txBody>
      </p:sp>
      <p:sp>
        <p:nvSpPr>
          <p:cNvPr id="39" name="TextBox 34">
            <a:extLst>
              <a:ext uri="{FF2B5EF4-FFF2-40B4-BE49-F238E27FC236}">
                <a16:creationId xmlns:a16="http://schemas.microsoft.com/office/drawing/2014/main" id="{F447FCF4-3F3C-494F-9254-501C93013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0625"/>
            <a:ext cx="931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Religion</a:t>
            </a:r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65058419-360A-48DB-9130-A05CEC4F1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4422775"/>
            <a:ext cx="931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Religion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7C79BD39-3644-4176-B637-9932CED1B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6096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A WAR BETWEEN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SCIENCE AND RELIGION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Two Realities</a:t>
            </a:r>
            <a:endParaRPr lang="en-US" altLang="en-US" sz="1600" b="1" dirty="0">
              <a:solidFill>
                <a:srgbClr val="FF0000"/>
              </a:solidFill>
            </a:endParaRP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2423F832-FD70-4680-B92D-51E384124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76200"/>
            <a:ext cx="6127956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FF00"/>
                </a:solidFill>
              </a:rPr>
              <a:t>NO WAR BETWEEN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FF00"/>
                </a:solidFill>
              </a:rPr>
              <a:t>SCIENCE AND RELIGION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FF00"/>
                </a:solidFill>
              </a:rPr>
              <a:t>One Reality</a:t>
            </a:r>
            <a:endParaRPr lang="en-US" altLang="en-US" sz="1600" dirty="0">
              <a:solidFill>
                <a:srgbClr val="00FF00"/>
              </a:solidFill>
            </a:endParaRPr>
          </a:p>
        </p:txBody>
      </p:sp>
      <p:sp>
        <p:nvSpPr>
          <p:cNvPr id="43" name="TextBox 30">
            <a:extLst>
              <a:ext uri="{FF2B5EF4-FFF2-40B4-BE49-F238E27FC236}">
                <a16:creationId xmlns:a16="http://schemas.microsoft.com/office/drawing/2014/main" id="{EA62DBD7-5983-4A8A-BEF8-EE01C924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590800"/>
            <a:ext cx="515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Life</a:t>
            </a:r>
          </a:p>
        </p:txBody>
      </p:sp>
      <p:sp>
        <p:nvSpPr>
          <p:cNvPr id="44" name="TextBox 30">
            <a:extLst>
              <a:ext uri="{FF2B5EF4-FFF2-40B4-BE49-F238E27FC236}">
                <a16:creationId xmlns:a16="http://schemas.microsoft.com/office/drawing/2014/main" id="{9C73905A-62E1-4D4D-A587-8A6D1A5AA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2517775"/>
            <a:ext cx="515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Life</a:t>
            </a:r>
          </a:p>
        </p:txBody>
      </p:sp>
      <p:sp>
        <p:nvSpPr>
          <p:cNvPr id="45" name="TextBox 30">
            <a:extLst>
              <a:ext uri="{FF2B5EF4-FFF2-40B4-BE49-F238E27FC236}">
                <a16:creationId xmlns:a16="http://schemas.microsoft.com/office/drawing/2014/main" id="{8A2BF32E-957F-4F11-AE64-7B3B56316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3203575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Love</a:t>
            </a:r>
          </a:p>
        </p:txBody>
      </p:sp>
      <p:sp>
        <p:nvSpPr>
          <p:cNvPr id="46" name="TextBox 30">
            <a:extLst>
              <a:ext uri="{FF2B5EF4-FFF2-40B4-BE49-F238E27FC236}">
                <a16:creationId xmlns:a16="http://schemas.microsoft.com/office/drawing/2014/main" id="{1D0F8BF7-9CE8-4DDD-A9F2-C34D76B6A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292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Love</a:t>
            </a:r>
          </a:p>
        </p:txBody>
      </p:sp>
      <p:sp>
        <p:nvSpPr>
          <p:cNvPr id="47" name="TextBox 30">
            <a:extLst>
              <a:ext uri="{FF2B5EF4-FFF2-40B4-BE49-F238E27FC236}">
                <a16:creationId xmlns:a16="http://schemas.microsoft.com/office/drawing/2014/main" id="{F340F2E8-508D-4BF1-8490-F3EC746A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343400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Happiness</a:t>
            </a:r>
          </a:p>
        </p:txBody>
      </p:sp>
      <p:sp>
        <p:nvSpPr>
          <p:cNvPr id="48" name="TextBox 30">
            <a:extLst>
              <a:ext uri="{FF2B5EF4-FFF2-40B4-BE49-F238E27FC236}">
                <a16:creationId xmlns:a16="http://schemas.microsoft.com/office/drawing/2014/main" id="{A47C5FC8-CAF7-4A85-BBC8-0C2C487C2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475" y="3813175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Happiness</a:t>
            </a:r>
          </a:p>
        </p:txBody>
      </p:sp>
      <p:sp>
        <p:nvSpPr>
          <p:cNvPr id="49" name="TextBox 30">
            <a:extLst>
              <a:ext uri="{FF2B5EF4-FFF2-40B4-BE49-F238E27FC236}">
                <a16:creationId xmlns:a16="http://schemas.microsoft.com/office/drawing/2014/main" id="{E55A8D3F-85AC-4385-9FAE-AE0D5C83F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00400"/>
            <a:ext cx="695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Good</a:t>
            </a:r>
          </a:p>
        </p:txBody>
      </p:sp>
      <p:sp>
        <p:nvSpPr>
          <p:cNvPr id="50" name="TextBox 30">
            <a:extLst>
              <a:ext uri="{FF2B5EF4-FFF2-40B4-BE49-F238E27FC236}">
                <a16:creationId xmlns:a16="http://schemas.microsoft.com/office/drawing/2014/main" id="{E96695E1-E133-4080-AB63-D5EBF7C6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746375"/>
            <a:ext cx="630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Duty</a:t>
            </a:r>
          </a:p>
        </p:txBody>
      </p:sp>
      <p:sp>
        <p:nvSpPr>
          <p:cNvPr id="51" name="TextBox 30">
            <a:extLst>
              <a:ext uri="{FF2B5EF4-FFF2-40B4-BE49-F238E27FC236}">
                <a16:creationId xmlns:a16="http://schemas.microsoft.com/office/drawing/2014/main" id="{8B1868A5-F526-4651-B2E6-F9D7F777F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66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Right</a:t>
            </a:r>
          </a:p>
        </p:txBody>
      </p:sp>
      <p:sp>
        <p:nvSpPr>
          <p:cNvPr id="52" name="TextBox 30">
            <a:extLst>
              <a:ext uri="{FF2B5EF4-FFF2-40B4-BE49-F238E27FC236}">
                <a16:creationId xmlns:a16="http://schemas.microsoft.com/office/drawing/2014/main" id="{B402DBFE-100F-4F3D-B21E-66229916A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630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Duty</a:t>
            </a:r>
          </a:p>
        </p:txBody>
      </p:sp>
      <p:sp>
        <p:nvSpPr>
          <p:cNvPr id="53" name="TextBox 30">
            <a:extLst>
              <a:ext uri="{FF2B5EF4-FFF2-40B4-BE49-F238E27FC236}">
                <a16:creationId xmlns:a16="http://schemas.microsoft.com/office/drawing/2014/main" id="{6918B13F-0501-4B63-A4E9-757E5AA1A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800" y="3748088"/>
            <a:ext cx="69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Good</a:t>
            </a:r>
          </a:p>
        </p:txBody>
      </p:sp>
      <p:sp>
        <p:nvSpPr>
          <p:cNvPr id="54" name="TextBox 30">
            <a:extLst>
              <a:ext uri="{FF2B5EF4-FFF2-40B4-BE49-F238E27FC236}">
                <a16:creationId xmlns:a16="http://schemas.microsoft.com/office/drawing/2014/main" id="{8BA1BF1B-25EB-4298-8EC1-6D21520CC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2974975"/>
            <a:ext cx="66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Right</a:t>
            </a:r>
          </a:p>
        </p:txBody>
      </p:sp>
      <p:sp>
        <p:nvSpPr>
          <p:cNvPr id="55" name="TextBox 30">
            <a:extLst>
              <a:ext uri="{FF2B5EF4-FFF2-40B4-BE49-F238E27FC236}">
                <a16:creationId xmlns:a16="http://schemas.microsoft.com/office/drawing/2014/main" id="{3B567D04-5F14-4B36-90C3-AE138836C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438400"/>
            <a:ext cx="528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Self</a:t>
            </a:r>
          </a:p>
        </p:txBody>
      </p:sp>
      <p:sp>
        <p:nvSpPr>
          <p:cNvPr id="56" name="TextBox 30">
            <a:extLst>
              <a:ext uri="{FF2B5EF4-FFF2-40B4-BE49-F238E27FC236}">
                <a16:creationId xmlns:a16="http://schemas.microsoft.com/office/drawing/2014/main" id="{2A2183DA-0282-4E87-82D0-8352A5FA1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81600"/>
            <a:ext cx="81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Others</a:t>
            </a:r>
          </a:p>
        </p:txBody>
      </p:sp>
      <p:sp>
        <p:nvSpPr>
          <p:cNvPr id="57" name="TextBox 32">
            <a:extLst>
              <a:ext uri="{FF2B5EF4-FFF2-40B4-BE49-F238E27FC236}">
                <a16:creationId xmlns:a16="http://schemas.microsoft.com/office/drawing/2014/main" id="{1AED7EB9-3652-4DAC-96F3-C7AB37CC8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581400"/>
            <a:ext cx="976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Practical</a:t>
            </a:r>
          </a:p>
        </p:txBody>
      </p:sp>
      <p:sp>
        <p:nvSpPr>
          <p:cNvPr id="58" name="TextBox 32">
            <a:extLst>
              <a:ext uri="{FF2B5EF4-FFF2-40B4-BE49-F238E27FC236}">
                <a16:creationId xmlns:a16="http://schemas.microsoft.com/office/drawing/2014/main" id="{32A71C73-230C-4E95-A609-C737CA57D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800" y="2746375"/>
            <a:ext cx="976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Practical</a:t>
            </a:r>
          </a:p>
        </p:txBody>
      </p:sp>
      <p:sp>
        <p:nvSpPr>
          <p:cNvPr id="59" name="TextBox 32">
            <a:extLst>
              <a:ext uri="{FF2B5EF4-FFF2-40B4-BE49-F238E27FC236}">
                <a16:creationId xmlns:a16="http://schemas.microsoft.com/office/drawing/2014/main" id="{6873871D-0E38-4908-B3CB-6B9D9EED4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002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Moral</a:t>
            </a:r>
          </a:p>
        </p:txBody>
      </p:sp>
      <p:sp>
        <p:nvSpPr>
          <p:cNvPr id="60" name="TextBox 32">
            <a:extLst>
              <a:ext uri="{FF2B5EF4-FFF2-40B4-BE49-F238E27FC236}">
                <a16:creationId xmlns:a16="http://schemas.microsoft.com/office/drawing/2014/main" id="{9B2B28F5-9872-4F6B-9590-6264870EA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4346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Moral</a:t>
            </a:r>
          </a:p>
        </p:txBody>
      </p:sp>
      <p:sp>
        <p:nvSpPr>
          <p:cNvPr id="61" name="Line 17">
            <a:extLst>
              <a:ext uri="{FF2B5EF4-FFF2-40B4-BE49-F238E27FC236}">
                <a16:creationId xmlns:a16="http://schemas.microsoft.com/office/drawing/2014/main" id="{B9348693-18A8-469B-BCE4-65C8EDCE3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973" y="241742"/>
            <a:ext cx="690" cy="5574283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1D68D4-C483-4D23-A8F2-A46F8E865481}"/>
              </a:ext>
            </a:extLst>
          </p:cNvPr>
          <p:cNvSpPr/>
          <p:nvPr/>
        </p:nvSpPr>
        <p:spPr>
          <a:xfrm>
            <a:off x="153090" y="5921514"/>
            <a:ext cx="11959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Revelation 3:15-16: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 know thy works, that thou art 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neither cold nor hot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: I would thou wert cold or hot.  So then because thou art 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lukewarm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and neither cold nor hot, I will 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spue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 thee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out of my mouth.</a:t>
            </a:r>
            <a:endParaRPr lang="en-US" sz="2000" b="0" i="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3" name="Left-Right Arrow 3">
            <a:extLst>
              <a:ext uri="{FF2B5EF4-FFF2-40B4-BE49-F238E27FC236}">
                <a16:creationId xmlns:a16="http://schemas.microsoft.com/office/drawing/2014/main" id="{565F6209-918E-465A-8C5C-5C9603184BC5}"/>
              </a:ext>
            </a:extLst>
          </p:cNvPr>
          <p:cNvSpPr/>
          <p:nvPr/>
        </p:nvSpPr>
        <p:spPr>
          <a:xfrm>
            <a:off x="5038036" y="3431121"/>
            <a:ext cx="2368894" cy="226479"/>
          </a:xfrm>
          <a:prstGeom prst="left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EC795D9-A025-4DFA-92C7-BD201AD251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361" y="1988642"/>
            <a:ext cx="6887778" cy="395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A5B17872-5857-4044-909D-F49973997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FFFF00"/>
                </a:solidFill>
                <a:latin typeface="+mn-lt"/>
              </a:rPr>
              <a:t>MIXING CONTRARY PHILOSOPHICAL PREMISES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40E53D-8356-40C8-9E83-EBE1BCA4137F}"/>
              </a:ext>
            </a:extLst>
          </p:cNvPr>
          <p:cNvSpPr/>
          <p:nvPr/>
        </p:nvSpPr>
        <p:spPr>
          <a:xfrm>
            <a:off x="419100" y="762000"/>
            <a:ext cx="11544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00"/>
                </a:solidFill>
                <a:latin typeface="+mn-lt"/>
              </a:rPr>
              <a:t>PREMISE DEFINITION: 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A statement or proposition from which another is inferred or follows as a conclusion.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(Oxford Dictionary)</a:t>
            </a:r>
            <a:endParaRPr lang="en-US" sz="14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B02F10DA-3331-443E-B002-4E7F2BD35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19800"/>
            <a:ext cx="1188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FF00"/>
                </a:solidFill>
              </a:rPr>
              <a:t>“A double minded man Is unstable in all his ways.” </a:t>
            </a:r>
            <a:r>
              <a:rPr lang="en-US" altLang="en-US" sz="1400" dirty="0">
                <a:solidFill>
                  <a:srgbClr val="FFFF00"/>
                </a:solidFill>
              </a:rPr>
              <a:t>(James 1:8)</a:t>
            </a:r>
          </a:p>
        </p:txBody>
      </p:sp>
    </p:spTree>
    <p:extLst>
      <p:ext uri="{BB962C8B-B14F-4D97-AF65-F5344CB8AC3E}">
        <p14:creationId xmlns:p14="http://schemas.microsoft.com/office/powerpoint/2010/main" val="153263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466FBC-CC08-479B-8059-2427B78599AD}"/>
              </a:ext>
            </a:extLst>
          </p:cNvPr>
          <p:cNvSpPr/>
          <p:nvPr/>
        </p:nvSpPr>
        <p:spPr>
          <a:xfrm>
            <a:off x="5116513" y="76200"/>
            <a:ext cx="1371600" cy="6705599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©ChristianEternalism.org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8" name="TextBox 107">
            <a:extLst>
              <a:ext uri="{FF2B5EF4-FFF2-40B4-BE49-F238E27FC236}">
                <a16:creationId xmlns:a16="http://schemas.microsoft.com/office/drawing/2014/main" id="{E10AEBBE-F78C-48A0-9E2D-9C7E4D01E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6212"/>
            <a:ext cx="350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OUR PHILOSOPHICAL BARREL OF MONKEYS</a:t>
            </a:r>
          </a:p>
        </p:txBody>
      </p:sp>
      <p:grpSp>
        <p:nvGrpSpPr>
          <p:cNvPr id="18" name="Group 156">
            <a:extLst>
              <a:ext uri="{FF2B5EF4-FFF2-40B4-BE49-F238E27FC236}">
                <a16:creationId xmlns:a16="http://schemas.microsoft.com/office/drawing/2014/main" id="{0B9D8616-4908-4C17-80D0-B99E3713BA3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334000"/>
            <a:ext cx="4641851" cy="1384995"/>
            <a:chOff x="5797713" y="5146654"/>
            <a:chExt cx="4641250" cy="1384534"/>
          </a:xfrm>
        </p:grpSpPr>
        <p:grpSp>
          <p:nvGrpSpPr>
            <p:cNvPr id="19" name="Group 100">
              <a:extLst>
                <a:ext uri="{FF2B5EF4-FFF2-40B4-BE49-F238E27FC236}">
                  <a16:creationId xmlns:a16="http://schemas.microsoft.com/office/drawing/2014/main" id="{AB233F22-D428-416A-980D-43E4EF2BFD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7713" y="5305178"/>
              <a:ext cx="1236503" cy="1208757"/>
              <a:chOff x="7991473" y="5492755"/>
              <a:chExt cx="1236503" cy="1208757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5DE1B65-00C1-42B7-909A-3D1001CB88D0}"/>
                  </a:ext>
                </a:extLst>
              </p:cNvPr>
              <p:cNvSpPr/>
              <p:nvPr/>
            </p:nvSpPr>
            <p:spPr bwMode="auto">
              <a:xfrm rot="16200000">
                <a:off x="8005346" y="5478882"/>
                <a:ext cx="1208757" cy="1236503"/>
              </a:xfrm>
              <a:prstGeom prst="ellipse">
                <a:avLst/>
              </a:prstGeom>
              <a:solidFill>
                <a:srgbClr val="EDA84D"/>
              </a:solidFill>
              <a:ln w="28575">
                <a:solidFill>
                  <a:srgbClr val="FFFF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4EED328-EC2E-401B-85F3-6A924635710B}"/>
                  </a:ext>
                </a:extLst>
              </p:cNvPr>
              <p:cNvCxnSpPr/>
              <p:nvPr/>
            </p:nvCxnSpPr>
            <p:spPr bwMode="auto">
              <a:xfrm rot="10800000" flipH="1">
                <a:off x="8270839" y="5971762"/>
                <a:ext cx="714282" cy="0"/>
              </a:xfrm>
              <a:prstGeom prst="line">
                <a:avLst/>
              </a:prstGeom>
              <a:ln w="12700">
                <a:solidFill>
                  <a:srgbClr val="FFFF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DCD15E6-CAA0-4DFA-B66C-01B97D8BD708}"/>
                  </a:ext>
                </a:extLst>
              </p:cNvPr>
              <p:cNvCxnSpPr/>
              <p:nvPr/>
            </p:nvCxnSpPr>
            <p:spPr bwMode="auto">
              <a:xfrm rot="10800000" flipH="1">
                <a:off x="8289885" y="6278420"/>
                <a:ext cx="676187" cy="0"/>
              </a:xfrm>
              <a:prstGeom prst="line">
                <a:avLst/>
              </a:prstGeom>
              <a:ln w="12700">
                <a:solidFill>
                  <a:srgbClr val="FFFF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50">
              <a:extLst>
                <a:ext uri="{FF2B5EF4-FFF2-40B4-BE49-F238E27FC236}">
                  <a16:creationId xmlns:a16="http://schemas.microsoft.com/office/drawing/2014/main" id="{E755E12D-584B-4C61-A03A-85E28964F6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62788" y="5146654"/>
              <a:ext cx="3276175" cy="1384534"/>
              <a:chOff x="7162788" y="5146654"/>
              <a:chExt cx="3276175" cy="1384534"/>
            </a:xfrm>
          </p:grpSpPr>
          <p:sp>
            <p:nvSpPr>
              <p:cNvPr id="21" name="TextBox 99">
                <a:extLst>
                  <a:ext uri="{FF2B5EF4-FFF2-40B4-BE49-F238E27FC236}">
                    <a16:creationId xmlns:a16="http://schemas.microsoft.com/office/drawing/2014/main" id="{99085A5A-AED1-437B-B76D-75273F2F1F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80248" y="5146654"/>
                <a:ext cx="3158715" cy="13845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FF00"/>
                    </a:solidFill>
                  </a:rPr>
                  <a:t>Bottom of the Barrel Is The 3 Axioms</a:t>
                </a:r>
                <a:endParaRPr lang="en-US" altLang="en-US" sz="2800" b="1" u="sng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2" name="Left Brace 21">
                <a:extLst>
                  <a:ext uri="{FF2B5EF4-FFF2-40B4-BE49-F238E27FC236}">
                    <a16:creationId xmlns:a16="http://schemas.microsoft.com/office/drawing/2014/main" id="{94707D8C-F131-4988-A0D6-12444E71FA50}"/>
                  </a:ext>
                </a:extLst>
              </p:cNvPr>
              <p:cNvSpPr/>
              <p:nvPr/>
            </p:nvSpPr>
            <p:spPr>
              <a:xfrm flipH="1">
                <a:off x="7162788" y="5603702"/>
                <a:ext cx="304761" cy="761747"/>
              </a:xfrm>
              <a:prstGeom prst="leftBrac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6" name="Picture 10">
            <a:extLst>
              <a:ext uri="{FF2B5EF4-FFF2-40B4-BE49-F238E27FC236}">
                <a16:creationId xmlns:a16="http://schemas.microsoft.com/office/drawing/2014/main" id="{2FE10D06-6C82-4BAD-AB4C-7AAD55C06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5543550"/>
            <a:ext cx="115728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149">
            <a:extLst>
              <a:ext uri="{FF2B5EF4-FFF2-40B4-BE49-F238E27FC236}">
                <a16:creationId xmlns:a16="http://schemas.microsoft.com/office/drawing/2014/main" id="{A4C8EF23-3533-4CDC-B468-49AAA6EB30A1}"/>
              </a:ext>
            </a:extLst>
          </p:cNvPr>
          <p:cNvGrpSpPr>
            <a:grpSpLocks/>
          </p:cNvGrpSpPr>
          <p:nvPr/>
        </p:nvGrpSpPr>
        <p:grpSpPr bwMode="auto">
          <a:xfrm>
            <a:off x="1907382" y="5486400"/>
            <a:ext cx="4352130" cy="1219200"/>
            <a:chOff x="652843" y="5374104"/>
            <a:chExt cx="4352293" cy="1219200"/>
          </a:xfrm>
        </p:grpSpPr>
        <p:sp>
          <p:nvSpPr>
            <p:cNvPr id="28" name="TextBox 115">
              <a:extLst>
                <a:ext uri="{FF2B5EF4-FFF2-40B4-BE49-F238E27FC236}">
                  <a16:creationId xmlns:a16="http://schemas.microsoft.com/office/drawing/2014/main" id="{0999A28E-CE67-4FE3-B0F7-86D37A836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843" y="5506650"/>
              <a:ext cx="1905071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FF00"/>
                  </a:solidFill>
                </a:rPr>
                <a:t>Ontological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FF00"/>
                  </a:solidFill>
                </a:rPr>
                <a:t>Framework</a:t>
              </a:r>
              <a:endParaRPr lang="en-US" altLang="en-US" sz="2800" b="1" u="sng" dirty="0">
                <a:solidFill>
                  <a:srgbClr val="FFFF00"/>
                </a:solidFill>
              </a:endParaRPr>
            </a:p>
          </p:txBody>
        </p:sp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B365CC31-163B-44A9-B1D6-428E037CA7A6}"/>
                </a:ext>
              </a:extLst>
            </p:cNvPr>
            <p:cNvSpPr/>
            <p:nvPr/>
          </p:nvSpPr>
          <p:spPr>
            <a:xfrm>
              <a:off x="2971473" y="5374104"/>
              <a:ext cx="457217" cy="1219200"/>
            </a:xfrm>
            <a:prstGeom prst="leftBrac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TextBox 125">
              <a:extLst>
                <a:ext uri="{FF2B5EF4-FFF2-40B4-BE49-F238E27FC236}">
                  <a16:creationId xmlns:a16="http://schemas.microsoft.com/office/drawing/2014/main" id="{6CDB8E1E-FF47-468C-9FB0-A1B7BDAF7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815" y="5887413"/>
              <a:ext cx="903321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solidFill>
                    <a:srgbClr val="000000"/>
                  </a:solidFill>
                </a:rPr>
                <a:t>ONTOLOGICAL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solidFill>
                    <a:srgbClr val="000000"/>
                  </a:solidFill>
                </a:rPr>
                <a:t>FRAMEWORK</a:t>
              </a: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DEBF3972-9482-4CDD-A7A4-EF3E4FE95F12}"/>
              </a:ext>
            </a:extLst>
          </p:cNvPr>
          <p:cNvSpPr/>
          <p:nvPr/>
        </p:nvSpPr>
        <p:spPr>
          <a:xfrm>
            <a:off x="5519738" y="5638800"/>
            <a:ext cx="593725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256C729-E191-4CA7-9248-9501EDD5D715}"/>
              </a:ext>
            </a:extLst>
          </p:cNvPr>
          <p:cNvGrpSpPr/>
          <p:nvPr/>
        </p:nvGrpSpPr>
        <p:grpSpPr>
          <a:xfrm>
            <a:off x="5567363" y="152400"/>
            <a:ext cx="486177" cy="5561010"/>
            <a:chOff x="5567363" y="152400"/>
            <a:chExt cx="486177" cy="5561010"/>
          </a:xfrm>
        </p:grpSpPr>
        <p:pic>
          <p:nvPicPr>
            <p:cNvPr id="62" name="Picture 4">
              <a:extLst>
                <a:ext uri="{FF2B5EF4-FFF2-40B4-BE49-F238E27FC236}">
                  <a16:creationId xmlns:a16="http://schemas.microsoft.com/office/drawing/2014/main" id="{01C2397B-804D-40B6-A809-C65E766DAE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5474447" y="2853641"/>
              <a:ext cx="685894" cy="472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2" name="Group 154">
              <a:extLst>
                <a:ext uri="{FF2B5EF4-FFF2-40B4-BE49-F238E27FC236}">
                  <a16:creationId xmlns:a16="http://schemas.microsoft.com/office/drawing/2014/main" id="{77A78CD0-0786-46C9-9D6B-FB5EB20A4A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7363" y="152400"/>
              <a:ext cx="484187" cy="5561010"/>
              <a:chOff x="4313811" y="-151621"/>
              <a:chExt cx="483363" cy="5560248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F35F7231-AD43-4C57-AA60-4B8FD8DA3FFC}"/>
                  </a:ext>
                </a:extLst>
              </p:cNvPr>
              <p:cNvCxnSpPr/>
              <p:nvPr/>
            </p:nvCxnSpPr>
            <p:spPr bwMode="auto">
              <a:xfrm rot="5400000">
                <a:off x="4279500" y="5242754"/>
                <a:ext cx="304758" cy="1585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80326454-5535-4C49-A992-398B006F7F03}"/>
                  </a:ext>
                </a:extLst>
              </p:cNvPr>
              <p:cNvCxnSpPr/>
              <p:nvPr/>
            </p:nvCxnSpPr>
            <p:spPr bwMode="auto">
              <a:xfrm rot="5400000">
                <a:off x="4414208" y="5211006"/>
                <a:ext cx="304758" cy="1584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C277C31D-E956-436B-8C95-34CD3BB50EA0}"/>
                  </a:ext>
                </a:extLst>
              </p:cNvPr>
              <p:cNvCxnSpPr/>
              <p:nvPr/>
            </p:nvCxnSpPr>
            <p:spPr bwMode="auto">
              <a:xfrm rot="5400000">
                <a:off x="4529898" y="5255455"/>
                <a:ext cx="304758" cy="1585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147">
                <a:extLst>
                  <a:ext uri="{FF2B5EF4-FFF2-40B4-BE49-F238E27FC236}">
                    <a16:creationId xmlns:a16="http://schemas.microsoft.com/office/drawing/2014/main" id="{549474D1-76FB-42AF-A43C-7C53B8755F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13811" y="-151621"/>
                <a:ext cx="483363" cy="5221396"/>
                <a:chOff x="4313811" y="-151621"/>
                <a:chExt cx="483363" cy="5221396"/>
              </a:xfrm>
            </p:grpSpPr>
            <p:pic>
              <p:nvPicPr>
                <p:cNvPr id="37" name="Picture 4">
                  <a:extLst>
                    <a:ext uri="{FF2B5EF4-FFF2-40B4-BE49-F238E27FC236}">
                      <a16:creationId xmlns:a16="http://schemas.microsoft.com/office/drawing/2014/main" id="{EBBB5C03-2EE8-4A14-B88A-CF19052DFA8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218530" y="4491131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8" name="TextBox 132">
                  <a:extLst>
                    <a:ext uri="{FF2B5EF4-FFF2-40B4-BE49-F238E27FC236}">
                      <a16:creationId xmlns:a16="http://schemas.microsoft.com/office/drawing/2014/main" id="{83611B97-B44B-427A-9BC3-CF14D820CB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7425" y="4626094"/>
                  <a:ext cx="256737" cy="261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  <p:pic>
              <p:nvPicPr>
                <p:cNvPr id="39" name="Picture 4">
                  <a:extLst>
                    <a:ext uri="{FF2B5EF4-FFF2-40B4-BE49-F238E27FC236}">
                      <a16:creationId xmlns:a16="http://schemas.microsoft.com/office/drawing/2014/main" id="{4456F49F-2D67-4159-B144-AFEC71BB17E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213581" y="3840956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0" name="TextBox 134">
                  <a:extLst>
                    <a:ext uri="{FF2B5EF4-FFF2-40B4-BE49-F238E27FC236}">
                      <a16:creationId xmlns:a16="http://schemas.microsoft.com/office/drawing/2014/main" id="{FBF77E09-B33F-4448-B002-926C2C2700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5540" y="3959276"/>
                  <a:ext cx="256737" cy="2634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pic>
              <p:nvPicPr>
                <p:cNvPr id="41" name="Picture 4">
                  <a:extLst>
                    <a:ext uri="{FF2B5EF4-FFF2-40B4-BE49-F238E27FC236}">
                      <a16:creationId xmlns:a16="http://schemas.microsoft.com/office/drawing/2014/main" id="{F4EB5B3F-D9FB-483B-A676-6FA158B8783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206655" y="3178906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2" name="Picture 4">
                  <a:extLst>
                    <a:ext uri="{FF2B5EF4-FFF2-40B4-BE49-F238E27FC236}">
                      <a16:creationId xmlns:a16="http://schemas.microsoft.com/office/drawing/2014/main" id="{A17ECE1E-7D64-43D5-8FFA-B41790C8406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4206655" y="-44465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4">
                  <a:extLst>
                    <a:ext uri="{FF2B5EF4-FFF2-40B4-BE49-F238E27FC236}">
                      <a16:creationId xmlns:a16="http://schemas.microsoft.com/office/drawing/2014/main" id="{FDF528E1-7560-4AC5-8396-BD54309B4C9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4206655" y="1900142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4">
                  <a:extLst>
                    <a:ext uri="{FF2B5EF4-FFF2-40B4-BE49-F238E27FC236}">
                      <a16:creationId xmlns:a16="http://schemas.microsoft.com/office/drawing/2014/main" id="{9A147407-C215-4219-91B4-A9D638A2C64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4218530" y="600972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4">
                  <a:extLst>
                    <a:ext uri="{FF2B5EF4-FFF2-40B4-BE49-F238E27FC236}">
                      <a16:creationId xmlns:a16="http://schemas.microsoft.com/office/drawing/2014/main" id="{D128D82B-96E8-4FF6-A3F8-A79F783D184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4218530" y="1250664"/>
                  <a:ext cx="685800" cy="47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6" name="TextBox 141">
                  <a:extLst>
                    <a:ext uri="{FF2B5EF4-FFF2-40B4-BE49-F238E27FC236}">
                      <a16:creationId xmlns:a16="http://schemas.microsoft.com/office/drawing/2014/main" id="{0893CD6A-3E4D-4EA4-BDFF-B4EEA950E1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6331" y="3311826"/>
                  <a:ext cx="256737" cy="261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47" name="TextBox 142">
                  <a:extLst>
                    <a:ext uri="{FF2B5EF4-FFF2-40B4-BE49-F238E27FC236}">
                      <a16:creationId xmlns:a16="http://schemas.microsoft.com/office/drawing/2014/main" id="{9A845C22-F572-4E0B-93BC-89B0FC3F4C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19199" y="2687817"/>
                  <a:ext cx="256737" cy="261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 dirty="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  <p:sp>
              <p:nvSpPr>
                <p:cNvPr id="48" name="TextBox 143">
                  <a:extLst>
                    <a:ext uri="{FF2B5EF4-FFF2-40B4-BE49-F238E27FC236}">
                      <a16:creationId xmlns:a16="http://schemas.microsoft.com/office/drawing/2014/main" id="{E3739BAE-BD1A-4F37-88B5-63F2F858C3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7425" y="2037500"/>
                  <a:ext cx="256737" cy="261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 dirty="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  <p:sp>
              <p:nvSpPr>
                <p:cNvPr id="49" name="TextBox 144">
                  <a:extLst>
                    <a:ext uri="{FF2B5EF4-FFF2-40B4-BE49-F238E27FC236}">
                      <a16:creationId xmlns:a16="http://schemas.microsoft.com/office/drawing/2014/main" id="{B4B66B98-0C7C-44F9-A56A-643046C4FB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6331" y="1378897"/>
                  <a:ext cx="256737" cy="261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 dirty="0">
                      <a:solidFill>
                        <a:srgbClr val="000000"/>
                      </a:solidFill>
                    </a:rPr>
                    <a:t>6</a:t>
                  </a:r>
                </a:p>
              </p:txBody>
            </p:sp>
            <p:sp>
              <p:nvSpPr>
                <p:cNvPr id="50" name="TextBox 146">
                  <a:extLst>
                    <a:ext uri="{FF2B5EF4-FFF2-40B4-BE49-F238E27FC236}">
                      <a16:creationId xmlns:a16="http://schemas.microsoft.com/office/drawing/2014/main" id="{9EF6E438-8C9A-4F5A-9ADB-74052258DA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6331" y="742436"/>
                  <a:ext cx="256737" cy="261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 dirty="0">
                      <a:solidFill>
                        <a:srgbClr val="000000"/>
                      </a:solidFill>
                    </a:rPr>
                    <a:t>7</a:t>
                  </a:r>
                </a:p>
              </p:txBody>
            </p:sp>
          </p:grpSp>
        </p:grp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2F7E74D-334E-4AC8-98F2-723486D42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052" y="5578995"/>
            <a:ext cx="1106393" cy="996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Existence</a:t>
            </a:r>
          </a:p>
          <a:p>
            <a:pPr algn="ctr"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Consciousness</a:t>
            </a:r>
          </a:p>
          <a:p>
            <a:pPr algn="ctr"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Identity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86BF4A-677C-480B-AFAE-25F3DFD9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2971799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Eight Primacy Issues</a:t>
            </a:r>
          </a:p>
        </p:txBody>
      </p:sp>
      <p:grpSp>
        <p:nvGrpSpPr>
          <p:cNvPr id="53" name="Group 171">
            <a:extLst>
              <a:ext uri="{FF2B5EF4-FFF2-40B4-BE49-F238E27FC236}">
                <a16:creationId xmlns:a16="http://schemas.microsoft.com/office/drawing/2014/main" id="{C8885513-8E2D-4EE9-A026-7E23A1E3A10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86093"/>
            <a:ext cx="5044007" cy="4943106"/>
            <a:chOff x="40786" y="86168"/>
            <a:chExt cx="5044246" cy="4943032"/>
          </a:xfrm>
        </p:grpSpPr>
        <p:grpSp>
          <p:nvGrpSpPr>
            <p:cNvPr id="54" name="Group 160">
              <a:extLst>
                <a:ext uri="{FF2B5EF4-FFF2-40B4-BE49-F238E27FC236}">
                  <a16:creationId xmlns:a16="http://schemas.microsoft.com/office/drawing/2014/main" id="{C606F9B6-2C2B-4E70-99A3-A5AAAD73EF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2161" y="86168"/>
              <a:ext cx="1062871" cy="4771965"/>
              <a:chOff x="4022161" y="86168"/>
              <a:chExt cx="1062871" cy="4771965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952CDF46-C3CB-4825-9DE0-0BFF11521AF4}"/>
                  </a:ext>
                </a:extLst>
              </p:cNvPr>
              <p:cNvSpPr/>
              <p:nvPr/>
            </p:nvSpPr>
            <p:spPr bwMode="auto">
              <a:xfrm>
                <a:off x="4234185" y="86168"/>
                <a:ext cx="557551" cy="276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Ethics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A1D35599-5E38-451E-A6E1-89F91714980A}"/>
                  </a:ext>
                </a:extLst>
              </p:cNvPr>
              <p:cNvSpPr/>
              <p:nvPr/>
            </p:nvSpPr>
            <p:spPr bwMode="auto">
              <a:xfrm>
                <a:off x="4022161" y="4581138"/>
                <a:ext cx="981598" cy="276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Metaphysics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750F5CE-AA34-42B3-BA43-22A1E40C6584}"/>
                  </a:ext>
                </a:extLst>
              </p:cNvPr>
              <p:cNvSpPr/>
              <p:nvPr/>
            </p:nvSpPr>
            <p:spPr bwMode="auto">
              <a:xfrm>
                <a:off x="4039889" y="2630524"/>
                <a:ext cx="1045143" cy="276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Epistemology</a:t>
                </a:r>
              </a:p>
            </p:txBody>
          </p:sp>
        </p:grpSp>
        <p:grpSp>
          <p:nvGrpSpPr>
            <p:cNvPr id="55" name="Group 168">
              <a:extLst>
                <a:ext uri="{FF2B5EF4-FFF2-40B4-BE49-F238E27FC236}">
                  <a16:creationId xmlns:a16="http://schemas.microsoft.com/office/drawing/2014/main" id="{FDFD3185-A01D-4539-B4A4-7437D55A2B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786" y="457268"/>
              <a:ext cx="3387886" cy="4571932"/>
              <a:chOff x="40786" y="457268"/>
              <a:chExt cx="3387886" cy="4571932"/>
            </a:xfrm>
          </p:grpSpPr>
          <p:sp>
            <p:nvSpPr>
              <p:cNvPr id="57" name="Left Brace 56">
                <a:extLst>
                  <a:ext uri="{FF2B5EF4-FFF2-40B4-BE49-F238E27FC236}">
                    <a16:creationId xmlns:a16="http://schemas.microsoft.com/office/drawing/2014/main" id="{A2213E46-987B-45F5-A807-E6E7AFF5A617}"/>
                  </a:ext>
                </a:extLst>
              </p:cNvPr>
              <p:cNvSpPr/>
              <p:nvPr/>
            </p:nvSpPr>
            <p:spPr>
              <a:xfrm>
                <a:off x="2971450" y="457268"/>
                <a:ext cx="457222" cy="4571932"/>
              </a:xfrm>
              <a:prstGeom prst="leftBrac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TextBox 162">
                <a:extLst>
                  <a:ext uri="{FF2B5EF4-FFF2-40B4-BE49-F238E27FC236}">
                    <a16:creationId xmlns:a16="http://schemas.microsoft.com/office/drawing/2014/main" id="{244F2FFF-916E-4F9E-A1EE-CFF62B0016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86" y="1812973"/>
                <a:ext cx="2970354" cy="8309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Three Major Branches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of Philosophy</a:t>
                </a:r>
              </a:p>
            </p:txBody>
          </p: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DFA4B0B-C823-433A-997C-62C07F069A6F}"/>
                </a:ext>
              </a:extLst>
            </p:cNvPr>
            <p:cNvCxnSpPr/>
            <p:nvPr/>
          </p:nvCxnSpPr>
          <p:spPr>
            <a:xfrm>
              <a:off x="485307" y="2743234"/>
              <a:ext cx="2057498" cy="0"/>
            </a:xfrm>
            <a:prstGeom prst="line">
              <a:avLst/>
            </a:prstGeom>
            <a:ln>
              <a:solidFill>
                <a:srgbClr val="FF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4A2D347-770F-4F7A-B3C5-910B263EE88F}"/>
              </a:ext>
            </a:extLst>
          </p:cNvPr>
          <p:cNvGrpSpPr/>
          <p:nvPr/>
        </p:nvGrpSpPr>
        <p:grpSpPr>
          <a:xfrm>
            <a:off x="6715926" y="225634"/>
            <a:ext cx="3266273" cy="5078721"/>
            <a:chOff x="6715926" y="225634"/>
            <a:chExt cx="3266273" cy="5078721"/>
          </a:xfrm>
        </p:grpSpPr>
        <p:grpSp>
          <p:nvGrpSpPr>
            <p:cNvPr id="9" name="Group 148">
              <a:extLst>
                <a:ext uri="{FF2B5EF4-FFF2-40B4-BE49-F238E27FC236}">
                  <a16:creationId xmlns:a16="http://schemas.microsoft.com/office/drawing/2014/main" id="{4D8F80A5-9A37-4042-8017-8AF5093CE3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5926" y="225634"/>
              <a:ext cx="3041650" cy="5078721"/>
              <a:chOff x="5461965" y="225653"/>
              <a:chExt cx="3041989" cy="5078489"/>
            </a:xfrm>
          </p:grpSpPr>
          <p:sp>
            <p:nvSpPr>
              <p:cNvPr id="11" name="TextBox 108">
                <a:extLst>
                  <a:ext uri="{FF2B5EF4-FFF2-40B4-BE49-F238E27FC236}">
                    <a16:creationId xmlns:a16="http://schemas.microsoft.com/office/drawing/2014/main" id="{4F4FE011-DB1C-49DA-8B7F-A7E9036472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1965" y="4196472"/>
                <a:ext cx="3041989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REASON or FAITH</a:t>
                </a:r>
              </a:p>
            </p:txBody>
          </p:sp>
          <p:sp>
            <p:nvSpPr>
              <p:cNvPr id="12" name="TextBox 109">
                <a:extLst>
                  <a:ext uri="{FF2B5EF4-FFF2-40B4-BE49-F238E27FC236}">
                    <a16:creationId xmlns:a16="http://schemas.microsoft.com/office/drawing/2014/main" id="{C11BF33C-58C7-4E0B-ABBA-CE01BCA4DC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1965" y="2926772"/>
                <a:ext cx="2972131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MIND or HEART</a:t>
                </a:r>
              </a:p>
            </p:txBody>
          </p:sp>
          <p:sp>
            <p:nvSpPr>
              <p:cNvPr id="13" name="TextBox 110">
                <a:extLst>
                  <a:ext uri="{FF2B5EF4-FFF2-40B4-BE49-F238E27FC236}">
                    <a16:creationId xmlns:a16="http://schemas.microsoft.com/office/drawing/2014/main" id="{F4A8ADD9-AD99-4EDF-A203-B6CE6F842A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6246" y="2272618"/>
                <a:ext cx="2972131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LIFE or LOVE </a:t>
                </a:r>
              </a:p>
            </p:txBody>
          </p:sp>
          <p:sp>
            <p:nvSpPr>
              <p:cNvPr id="14" name="TextBox 112">
                <a:extLst>
                  <a:ext uri="{FF2B5EF4-FFF2-40B4-BE49-F238E27FC236}">
                    <a16:creationId xmlns:a16="http://schemas.microsoft.com/office/drawing/2014/main" id="{9E72B291-C65D-4D9D-ADD4-FC2FC7F782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5218" y="1629434"/>
                <a:ext cx="2972131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702945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702945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702945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702945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SELF or OTHERS </a:t>
                </a:r>
              </a:p>
            </p:txBody>
          </p:sp>
          <p:sp>
            <p:nvSpPr>
              <p:cNvPr id="15" name="TextBox 113">
                <a:extLst>
                  <a:ext uri="{FF2B5EF4-FFF2-40B4-BE49-F238E27FC236}">
                    <a16:creationId xmlns:a16="http://schemas.microsoft.com/office/drawing/2014/main" id="{52B8957E-EE38-4681-91EB-D779DE8F59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9103" y="916560"/>
                <a:ext cx="2972131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GOOD or RIGHT </a:t>
                </a:r>
              </a:p>
            </p:txBody>
          </p:sp>
          <p:sp>
            <p:nvSpPr>
              <p:cNvPr id="16" name="TextBox 114">
                <a:extLst>
                  <a:ext uri="{FF2B5EF4-FFF2-40B4-BE49-F238E27FC236}">
                    <a16:creationId xmlns:a16="http://schemas.microsoft.com/office/drawing/2014/main" id="{1C2C6216-D35C-4E6F-AF59-228C68574C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1965" y="225653"/>
                <a:ext cx="2970544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HAPPINESS or DUTY </a:t>
                </a:r>
              </a:p>
            </p:txBody>
          </p:sp>
          <p:sp>
            <p:nvSpPr>
              <p:cNvPr id="17" name="TextBox 116">
                <a:extLst>
                  <a:ext uri="{FF2B5EF4-FFF2-40B4-BE49-F238E27FC236}">
                    <a16:creationId xmlns:a16="http://schemas.microsoft.com/office/drawing/2014/main" id="{14EB010F-ACA8-4403-BDB8-7AD8545E31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7040" y="4934827"/>
                <a:ext cx="2970544" cy="369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FF00"/>
                    </a:solidFill>
                  </a:rPr>
                  <a:t>… </a:t>
                </a:r>
                <a:r>
                  <a:rPr lang="en-US" altLang="en-US" sz="1800" b="1" dirty="0">
                    <a:solidFill>
                      <a:srgbClr val="FFFFFF"/>
                    </a:solidFill>
                  </a:rPr>
                  <a:t>REALITY or GOD</a:t>
                </a:r>
              </a:p>
            </p:txBody>
          </p:sp>
        </p:grpSp>
        <p:sp>
          <p:nvSpPr>
            <p:cNvPr id="63" name="TextBox 109">
              <a:extLst>
                <a:ext uri="{FF2B5EF4-FFF2-40B4-BE49-F238E27FC236}">
                  <a16:creationId xmlns:a16="http://schemas.microsoft.com/office/drawing/2014/main" id="{55AA4C0E-B6B4-4F4B-9CE2-399260D47E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3062" y="3541711"/>
              <a:ext cx="3259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FF00"/>
                  </a:solidFill>
                </a:rPr>
                <a:t>… </a:t>
              </a:r>
              <a:r>
                <a:rPr lang="en-US" altLang="en-US" sz="1800" b="1" dirty="0">
                  <a:solidFill>
                    <a:srgbClr val="FFFFFF"/>
                  </a:solidFill>
                </a:rPr>
                <a:t>OBSERVATION or REVELATION</a:t>
              </a:r>
            </a:p>
          </p:txBody>
        </p:sp>
      </p:grpSp>
      <p:sp>
        <p:nvSpPr>
          <p:cNvPr id="65" name="TextBox 146">
            <a:extLst>
              <a:ext uri="{FF2B5EF4-FFF2-40B4-BE49-F238E27FC236}">
                <a16:creationId xmlns:a16="http://schemas.microsoft.com/office/drawing/2014/main" id="{C7A709CF-0471-44B8-B56C-942A0CF1C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632" y="384134"/>
            <a:ext cx="2571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9875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4</a:t>
            </a:fld>
            <a:endParaRPr lang="en-US" dirty="0"/>
          </a:p>
        </p:txBody>
      </p:sp>
      <p:grpSp>
        <p:nvGrpSpPr>
          <p:cNvPr id="8" name="Group 46">
            <a:extLst>
              <a:ext uri="{FF2B5EF4-FFF2-40B4-BE49-F238E27FC236}">
                <a16:creationId xmlns:a16="http://schemas.microsoft.com/office/drawing/2014/main" id="{C5D79401-5C31-4D42-A588-2D9561FB1AD6}"/>
              </a:ext>
            </a:extLst>
          </p:cNvPr>
          <p:cNvGrpSpPr>
            <a:grpSpLocks/>
          </p:cNvGrpSpPr>
          <p:nvPr/>
        </p:nvGrpSpPr>
        <p:grpSpPr bwMode="auto">
          <a:xfrm>
            <a:off x="2518796" y="2838450"/>
            <a:ext cx="1371600" cy="1306513"/>
            <a:chOff x="414338" y="3978275"/>
            <a:chExt cx="1039812" cy="990600"/>
          </a:xfrm>
        </p:grpSpPr>
        <p:sp>
          <p:nvSpPr>
            <p:cNvPr id="9" name="Oval 57">
              <a:extLst>
                <a:ext uri="{FF2B5EF4-FFF2-40B4-BE49-F238E27FC236}">
                  <a16:creationId xmlns:a16="http://schemas.microsoft.com/office/drawing/2014/main" id="{06596458-9573-4556-BF15-67E527D19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8" y="3978275"/>
              <a:ext cx="1039812" cy="9906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E0ABAC0C-AB67-4D36-BFEA-99358A7EA9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7" y="4372273"/>
              <a:ext cx="612433" cy="458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58">
              <a:extLst>
                <a:ext uri="{FF2B5EF4-FFF2-40B4-BE49-F238E27FC236}">
                  <a16:creationId xmlns:a16="http://schemas.microsoft.com/office/drawing/2014/main" id="{816B5CC6-69EC-459B-82D9-EA27C18648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634" y="4054434"/>
              <a:ext cx="660652" cy="3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b="1" dirty="0">
                  <a:latin typeface="Calibri" panose="020F0502020204030204" pitchFamily="34" charset="0"/>
                </a:rPr>
                <a:t>Absolutism of</a:t>
              </a:r>
            </a:p>
            <a:p>
              <a:pPr algn="ctr" eaLnBrk="1" hangingPunct="1"/>
              <a:r>
                <a:rPr lang="en-US" altLang="en-US" sz="1600" b="1" dirty="0">
                  <a:latin typeface="Calibri" panose="020F0502020204030204" pitchFamily="34" charset="0"/>
                </a:rPr>
                <a:t>REALITY</a:t>
              </a:r>
              <a:endParaRPr lang="en-US" altLang="en-US" b="1" dirty="0">
                <a:latin typeface="Calibri" panose="020F050202020403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A7D60AE-F280-4377-A719-155D916BC141}"/>
              </a:ext>
            </a:extLst>
          </p:cNvPr>
          <p:cNvSpPr txBox="1"/>
          <p:nvPr/>
        </p:nvSpPr>
        <p:spPr bwMode="auto">
          <a:xfrm>
            <a:off x="304800" y="5581650"/>
            <a:ext cx="55625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FF00"/>
                </a:solidFill>
                <a:latin typeface="+mn-lt"/>
                <a:cs typeface="Arial" charset="0"/>
              </a:rPr>
              <a:t>The Alpha Male with His Family or Clan of Principles</a:t>
            </a:r>
          </a:p>
        </p:txBody>
      </p:sp>
      <p:grpSp>
        <p:nvGrpSpPr>
          <p:cNvPr id="14" name="Group 56">
            <a:extLst>
              <a:ext uri="{FF2B5EF4-FFF2-40B4-BE49-F238E27FC236}">
                <a16:creationId xmlns:a16="http://schemas.microsoft.com/office/drawing/2014/main" id="{C17A8FCF-D586-42EC-ABE8-34C4AF25C87F}"/>
              </a:ext>
            </a:extLst>
          </p:cNvPr>
          <p:cNvGrpSpPr>
            <a:grpSpLocks/>
          </p:cNvGrpSpPr>
          <p:nvPr/>
        </p:nvGrpSpPr>
        <p:grpSpPr bwMode="auto">
          <a:xfrm>
            <a:off x="3725674" y="3815355"/>
            <a:ext cx="1038225" cy="989013"/>
            <a:chOff x="5630863" y="3978275"/>
            <a:chExt cx="1038225" cy="990600"/>
          </a:xfrm>
        </p:grpSpPr>
        <p:sp>
          <p:nvSpPr>
            <p:cNvPr id="15" name="Oval 45">
              <a:extLst>
                <a:ext uri="{FF2B5EF4-FFF2-40B4-BE49-F238E27FC236}">
                  <a16:creationId xmlns:a16="http://schemas.microsoft.com/office/drawing/2014/main" id="{67A34EA8-B5C7-4F5A-912A-8F6E46567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863" y="3978275"/>
              <a:ext cx="1038225" cy="9906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BF4DB970-8CD8-4CC0-8F43-12F10DD6F7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4367213"/>
              <a:ext cx="6111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58">
              <a:extLst>
                <a:ext uri="{FF2B5EF4-FFF2-40B4-BE49-F238E27FC236}">
                  <a16:creationId xmlns:a16="http://schemas.microsoft.com/office/drawing/2014/main" id="{DB0F3DE4-7EAA-4092-BCCE-3E2185819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3913" y="4106863"/>
              <a:ext cx="46831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SELF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6</a:t>
              </a:r>
            </a:p>
          </p:txBody>
        </p:sp>
      </p:grpSp>
      <p:grpSp>
        <p:nvGrpSpPr>
          <p:cNvPr id="18" name="Group 61">
            <a:extLst>
              <a:ext uri="{FF2B5EF4-FFF2-40B4-BE49-F238E27FC236}">
                <a16:creationId xmlns:a16="http://schemas.microsoft.com/office/drawing/2014/main" id="{6F8582C8-2320-4AAE-9C09-A340AAB94FE8}"/>
              </a:ext>
            </a:extLst>
          </p:cNvPr>
          <p:cNvGrpSpPr>
            <a:grpSpLocks/>
          </p:cNvGrpSpPr>
          <p:nvPr/>
        </p:nvGrpSpPr>
        <p:grpSpPr bwMode="auto">
          <a:xfrm>
            <a:off x="2688328" y="4264458"/>
            <a:ext cx="1039812" cy="990600"/>
            <a:chOff x="6783388" y="3978275"/>
            <a:chExt cx="1039812" cy="990600"/>
          </a:xfrm>
        </p:grpSpPr>
        <p:sp>
          <p:nvSpPr>
            <p:cNvPr id="19" name="Oval 61">
              <a:extLst>
                <a:ext uri="{FF2B5EF4-FFF2-40B4-BE49-F238E27FC236}">
                  <a16:creationId xmlns:a16="http://schemas.microsoft.com/office/drawing/2014/main" id="{B1FC0B41-DAF0-420E-A380-7B0E92999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3388" y="3978275"/>
              <a:ext cx="1039812" cy="9906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058AD570-8CE9-4A91-A651-EBAD7CAB5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400" y="4371975"/>
              <a:ext cx="6111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 Box 58">
              <a:extLst>
                <a:ext uri="{FF2B5EF4-FFF2-40B4-BE49-F238E27FC236}">
                  <a16:creationId xmlns:a16="http://schemas.microsoft.com/office/drawing/2014/main" id="{4B64D9ED-C4D1-492B-A9FA-495D7FFA7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2938" y="4106863"/>
              <a:ext cx="5889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GOOD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7</a:t>
              </a:r>
            </a:p>
          </p:txBody>
        </p:sp>
      </p:grpSp>
      <p:grpSp>
        <p:nvGrpSpPr>
          <p:cNvPr id="22" name="Group 49">
            <a:extLst>
              <a:ext uri="{FF2B5EF4-FFF2-40B4-BE49-F238E27FC236}">
                <a16:creationId xmlns:a16="http://schemas.microsoft.com/office/drawing/2014/main" id="{3227EDC2-E40A-427B-9894-E3586258B1F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711552"/>
            <a:ext cx="1038225" cy="990600"/>
            <a:chOff x="2030413" y="3978275"/>
            <a:chExt cx="1038879" cy="990600"/>
          </a:xfrm>
        </p:grpSpPr>
        <p:grpSp>
          <p:nvGrpSpPr>
            <p:cNvPr id="23" name="Group 47">
              <a:extLst>
                <a:ext uri="{FF2B5EF4-FFF2-40B4-BE49-F238E27FC236}">
                  <a16:creationId xmlns:a16="http://schemas.microsoft.com/office/drawing/2014/main" id="{9A04BC53-BCA7-4A97-87B0-80687FA546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0413" y="3978275"/>
              <a:ext cx="1038879" cy="990600"/>
              <a:chOff x="2030413" y="3978275"/>
              <a:chExt cx="1038879" cy="990600"/>
            </a:xfrm>
          </p:grpSpPr>
          <p:sp>
            <p:nvSpPr>
              <p:cNvPr id="25" name="Oval 53">
                <a:extLst>
                  <a:ext uri="{FF2B5EF4-FFF2-40B4-BE49-F238E27FC236}">
                    <a16:creationId xmlns:a16="http://schemas.microsoft.com/office/drawing/2014/main" id="{98D7A7D8-9BB7-44C9-A80A-EA0E8B7AB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0413" y="3978275"/>
                <a:ext cx="1038879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26" name="Picture 2">
                <a:extLst>
                  <a:ext uri="{FF2B5EF4-FFF2-40B4-BE49-F238E27FC236}">
                    <a16:creationId xmlns:a16="http://schemas.microsoft.com/office/drawing/2014/main" id="{F90D905F-558D-4987-B5CE-EF6E5A1BDA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1238" y="4367213"/>
                <a:ext cx="6096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Text Box 58">
              <a:extLst>
                <a:ext uri="{FF2B5EF4-FFF2-40B4-BE49-F238E27FC236}">
                  <a16:creationId xmlns:a16="http://schemas.microsoft.com/office/drawing/2014/main" id="{BD21BD16-0207-4CED-B347-6237A697B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513" y="4105275"/>
              <a:ext cx="715962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latin typeface="Calibri" panose="020F0502020204030204" pitchFamily="34" charset="0"/>
                </a:rPr>
                <a:t>REASON</a:t>
              </a:r>
            </a:p>
            <a:p>
              <a:pPr algn="ctr" eaLnBrk="1" hangingPunct="1"/>
              <a:endParaRPr lang="en-US" altLang="en-US" sz="1200" b="1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>
                  <a:latin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27" name="Group 52">
            <a:extLst>
              <a:ext uri="{FF2B5EF4-FFF2-40B4-BE49-F238E27FC236}">
                <a16:creationId xmlns:a16="http://schemas.microsoft.com/office/drawing/2014/main" id="{CCD6808B-26A1-42F4-BD22-536EDD4084D3}"/>
              </a:ext>
            </a:extLst>
          </p:cNvPr>
          <p:cNvGrpSpPr>
            <a:grpSpLocks/>
          </p:cNvGrpSpPr>
          <p:nvPr/>
        </p:nvGrpSpPr>
        <p:grpSpPr bwMode="auto">
          <a:xfrm>
            <a:off x="3277164" y="1850200"/>
            <a:ext cx="1039812" cy="990600"/>
            <a:chOff x="3169583" y="3978275"/>
            <a:chExt cx="1038880" cy="990600"/>
          </a:xfrm>
        </p:grpSpPr>
        <p:grpSp>
          <p:nvGrpSpPr>
            <p:cNvPr id="28" name="Group 50">
              <a:extLst>
                <a:ext uri="{FF2B5EF4-FFF2-40B4-BE49-F238E27FC236}">
                  <a16:creationId xmlns:a16="http://schemas.microsoft.com/office/drawing/2014/main" id="{FA257B36-D007-473E-A2B9-C4857D04D2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9583" y="3978275"/>
              <a:ext cx="1038880" cy="990600"/>
              <a:chOff x="3169583" y="3978275"/>
              <a:chExt cx="1038880" cy="990600"/>
            </a:xfrm>
          </p:grpSpPr>
          <p:sp>
            <p:nvSpPr>
              <p:cNvPr id="30" name="Oval 53">
                <a:extLst>
                  <a:ext uri="{FF2B5EF4-FFF2-40B4-BE49-F238E27FC236}">
                    <a16:creationId xmlns:a16="http://schemas.microsoft.com/office/drawing/2014/main" id="{0226CDDC-5971-431E-8A2F-CD219A895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9583" y="3978275"/>
                <a:ext cx="1038880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31" name="Picture 2">
                <a:extLst>
                  <a:ext uri="{FF2B5EF4-FFF2-40B4-BE49-F238E27FC236}">
                    <a16:creationId xmlns:a16="http://schemas.microsoft.com/office/drawing/2014/main" id="{B12B0A69-83D4-4A6F-A155-D1EF41A06F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0425" y="4360863"/>
                <a:ext cx="6111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9" name="Text Box 58">
              <a:extLst>
                <a:ext uri="{FF2B5EF4-FFF2-40B4-BE49-F238E27FC236}">
                  <a16:creationId xmlns:a16="http://schemas.microsoft.com/office/drawing/2014/main" id="{ADA4F6FF-6C7F-43EC-A7E1-DAB2F1F7AC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4075" y="4106863"/>
              <a:ext cx="5588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MIND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4</a:t>
              </a:r>
            </a:p>
          </p:txBody>
        </p:sp>
      </p:grpSp>
      <p:grpSp>
        <p:nvGrpSpPr>
          <p:cNvPr id="32" name="Group 55">
            <a:extLst>
              <a:ext uri="{FF2B5EF4-FFF2-40B4-BE49-F238E27FC236}">
                <a16:creationId xmlns:a16="http://schemas.microsoft.com/office/drawing/2014/main" id="{5AD8A11E-65F8-4142-9790-8641A9FD761B}"/>
              </a:ext>
            </a:extLst>
          </p:cNvPr>
          <p:cNvGrpSpPr>
            <a:grpSpLocks/>
          </p:cNvGrpSpPr>
          <p:nvPr/>
        </p:nvGrpSpPr>
        <p:grpSpPr bwMode="auto">
          <a:xfrm>
            <a:off x="4018526" y="2730094"/>
            <a:ext cx="1039813" cy="990600"/>
            <a:chOff x="4475163" y="3978275"/>
            <a:chExt cx="1039812" cy="990600"/>
          </a:xfrm>
        </p:grpSpPr>
        <p:grpSp>
          <p:nvGrpSpPr>
            <p:cNvPr id="33" name="Group 53">
              <a:extLst>
                <a:ext uri="{FF2B5EF4-FFF2-40B4-BE49-F238E27FC236}">
                  <a16:creationId xmlns:a16="http://schemas.microsoft.com/office/drawing/2014/main" id="{D653D701-045F-4F86-88AF-B99660ACD5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5163" y="3978275"/>
              <a:ext cx="1039812" cy="990600"/>
              <a:chOff x="4475163" y="3978275"/>
              <a:chExt cx="1039812" cy="990600"/>
            </a:xfrm>
          </p:grpSpPr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23CBE780-6CA4-4B84-95A3-3EC8AF41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5163" y="3978275"/>
                <a:ext cx="1039812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36" name="Picture 2">
                <a:extLst>
                  <a:ext uri="{FF2B5EF4-FFF2-40B4-BE49-F238E27FC236}">
                    <a16:creationId xmlns:a16="http://schemas.microsoft.com/office/drawing/2014/main" id="{FA4F2F61-14E6-43E8-82B4-9F4ECC20EF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3288" y="4378325"/>
                <a:ext cx="6096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4" name="Text Box 58">
              <a:extLst>
                <a:ext uri="{FF2B5EF4-FFF2-40B4-BE49-F238E27FC236}">
                  <a16:creationId xmlns:a16="http://schemas.microsoft.com/office/drawing/2014/main" id="{B6013E23-2DEE-4D04-8911-6924E478B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3613" y="4106863"/>
              <a:ext cx="43815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LIFE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37" name="Group 64">
            <a:extLst>
              <a:ext uri="{FF2B5EF4-FFF2-40B4-BE49-F238E27FC236}">
                <a16:creationId xmlns:a16="http://schemas.microsoft.com/office/drawing/2014/main" id="{B9EE4D58-8252-4581-B68F-1113F0B6EEDC}"/>
              </a:ext>
            </a:extLst>
          </p:cNvPr>
          <p:cNvGrpSpPr>
            <a:grpSpLocks/>
          </p:cNvGrpSpPr>
          <p:nvPr/>
        </p:nvGrpSpPr>
        <p:grpSpPr bwMode="auto">
          <a:xfrm>
            <a:off x="1632462" y="3815355"/>
            <a:ext cx="1039813" cy="990600"/>
            <a:chOff x="7926388" y="3978275"/>
            <a:chExt cx="1039812" cy="990600"/>
          </a:xfrm>
        </p:grpSpPr>
        <p:sp>
          <p:nvSpPr>
            <p:cNvPr id="38" name="Oval 61">
              <a:extLst>
                <a:ext uri="{FF2B5EF4-FFF2-40B4-BE49-F238E27FC236}">
                  <a16:creationId xmlns:a16="http://schemas.microsoft.com/office/drawing/2014/main" id="{344D58A3-EF07-45DE-BA71-ECFB27FC8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6388" y="3978275"/>
              <a:ext cx="1039812" cy="9906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39" name="Picture 2">
              <a:extLst>
                <a:ext uri="{FF2B5EF4-FFF2-40B4-BE49-F238E27FC236}">
                  <a16:creationId xmlns:a16="http://schemas.microsoft.com/office/drawing/2014/main" id="{B3119FB4-ECC1-45DE-AD5C-DA9A788DE3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400" y="4367213"/>
              <a:ext cx="6111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Text Box 58">
              <a:extLst>
                <a:ext uri="{FF2B5EF4-FFF2-40B4-BE49-F238E27FC236}">
                  <a16:creationId xmlns:a16="http://schemas.microsoft.com/office/drawing/2014/main" id="{89381CD8-707D-462D-9E5E-8F70648377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0363" y="4106863"/>
              <a:ext cx="90011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HAPPINESS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8</a:t>
              </a:r>
            </a:p>
          </p:txBody>
        </p:sp>
      </p:grpSp>
      <p:sp>
        <p:nvSpPr>
          <p:cNvPr id="41" name="Text Box 58">
            <a:extLst>
              <a:ext uri="{FF2B5EF4-FFF2-40B4-BE49-F238E27FC236}">
                <a16:creationId xmlns:a16="http://schemas.microsoft.com/office/drawing/2014/main" id="{D277E152-5B31-42C9-8194-ABB56C39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850" y="3500438"/>
            <a:ext cx="288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latin typeface="Calibri" panose="020F0502020204030204" pitchFamily="34" charset="0"/>
              </a:rPr>
              <a:t>1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E600C6-47FE-4A13-A770-90482490CEFD}"/>
              </a:ext>
            </a:extLst>
          </p:cNvPr>
          <p:cNvCxnSpPr/>
          <p:nvPr/>
        </p:nvCxnSpPr>
        <p:spPr>
          <a:xfrm rot="5400000">
            <a:off x="3510756" y="4172380"/>
            <a:ext cx="5170488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115">
            <a:extLst>
              <a:ext uri="{FF2B5EF4-FFF2-40B4-BE49-F238E27FC236}">
                <a16:creationId xmlns:a16="http://schemas.microsoft.com/office/drawing/2014/main" id="{915E6206-B56C-4ECB-9CFE-FC5869DAE604}"/>
              </a:ext>
            </a:extLst>
          </p:cNvPr>
          <p:cNvGrpSpPr>
            <a:grpSpLocks/>
          </p:cNvGrpSpPr>
          <p:nvPr/>
        </p:nvGrpSpPr>
        <p:grpSpPr bwMode="auto">
          <a:xfrm>
            <a:off x="8218669" y="2843213"/>
            <a:ext cx="1371600" cy="1306512"/>
            <a:chOff x="5638800" y="4114800"/>
            <a:chExt cx="1371600" cy="1306685"/>
          </a:xfrm>
        </p:grpSpPr>
        <p:sp>
          <p:nvSpPr>
            <p:cNvPr id="44" name="Oval 57">
              <a:extLst>
                <a:ext uri="{FF2B5EF4-FFF2-40B4-BE49-F238E27FC236}">
                  <a16:creationId xmlns:a16="http://schemas.microsoft.com/office/drawing/2014/main" id="{6BBE8263-4C6C-4F7C-AE78-60B72507E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800" y="4114800"/>
              <a:ext cx="1371600" cy="130668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45" name="Picture 90">
              <a:extLst>
                <a:ext uri="{FF2B5EF4-FFF2-40B4-BE49-F238E27FC236}">
                  <a16:creationId xmlns:a16="http://schemas.microsoft.com/office/drawing/2014/main" id="{44C512FD-1E50-4C09-AF11-46980B32C7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7162" y="4436868"/>
              <a:ext cx="894876" cy="802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Text Box 58">
              <a:extLst>
                <a:ext uri="{FF2B5EF4-FFF2-40B4-BE49-F238E27FC236}">
                  <a16:creationId xmlns:a16="http://schemas.microsoft.com/office/drawing/2014/main" id="{548EC4FB-A3B9-4799-BA7E-7984C5959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0327" y="4724400"/>
              <a:ext cx="2888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>
                  <a:latin typeface="Calibri" panose="020F0502020204030204" pitchFamily="34" charset="0"/>
                </a:rPr>
                <a:t>1</a:t>
              </a:r>
              <a:endParaRPr lang="en-US" altLang="en-US" b="1">
                <a:latin typeface="Calibri" panose="020F0502020204030204" pitchFamily="34" charset="0"/>
              </a:endParaRPr>
            </a:p>
          </p:txBody>
        </p:sp>
        <p:sp>
          <p:nvSpPr>
            <p:cNvPr id="47" name="Text Box 58">
              <a:extLst>
                <a:ext uri="{FF2B5EF4-FFF2-40B4-BE49-F238E27FC236}">
                  <a16:creationId xmlns:a16="http://schemas.microsoft.com/office/drawing/2014/main" id="{0A620F92-7A46-4A2B-A23F-8AFB1753A5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4622" y="4207825"/>
              <a:ext cx="853298" cy="476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b="1">
                  <a:latin typeface="Calibri" panose="020F0502020204030204" pitchFamily="34" charset="0"/>
                </a:rPr>
                <a:t>Absolutism of</a:t>
              </a:r>
            </a:p>
            <a:p>
              <a:pPr algn="ctr" eaLnBrk="1" hangingPunct="1"/>
              <a:r>
                <a:rPr lang="en-US" altLang="en-US" sz="1600" b="1">
                  <a:latin typeface="Calibri" panose="020F0502020204030204" pitchFamily="34" charset="0"/>
                </a:rPr>
                <a:t>GOD</a:t>
              </a:r>
            </a:p>
          </p:txBody>
        </p:sp>
      </p:grpSp>
      <p:grpSp>
        <p:nvGrpSpPr>
          <p:cNvPr id="48" name="Group 117">
            <a:extLst>
              <a:ext uri="{FF2B5EF4-FFF2-40B4-BE49-F238E27FC236}">
                <a16:creationId xmlns:a16="http://schemas.microsoft.com/office/drawing/2014/main" id="{FC18AB83-609A-4A4D-BFD1-FD1D84544287}"/>
              </a:ext>
            </a:extLst>
          </p:cNvPr>
          <p:cNvGrpSpPr>
            <a:grpSpLocks/>
          </p:cNvGrpSpPr>
          <p:nvPr/>
        </p:nvGrpSpPr>
        <p:grpSpPr bwMode="auto">
          <a:xfrm>
            <a:off x="7138887" y="2615913"/>
            <a:ext cx="1038225" cy="990600"/>
            <a:chOff x="4667250" y="2590800"/>
            <a:chExt cx="1038225" cy="990600"/>
          </a:xfrm>
        </p:grpSpPr>
        <p:sp>
          <p:nvSpPr>
            <p:cNvPr id="49" name="Oval 53">
              <a:extLst>
                <a:ext uri="{FF2B5EF4-FFF2-40B4-BE49-F238E27FC236}">
                  <a16:creationId xmlns:a16="http://schemas.microsoft.com/office/drawing/2014/main" id="{BF166B2E-C1A1-42EE-8FD1-57DDAA29F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250" y="2590800"/>
              <a:ext cx="1038225" cy="9906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0" name="Picture 89">
              <a:extLst>
                <a:ext uri="{FF2B5EF4-FFF2-40B4-BE49-F238E27FC236}">
                  <a16:creationId xmlns:a16="http://schemas.microsoft.com/office/drawing/2014/main" id="{B1C914FA-BD6B-4A16-92C4-8112A4BF55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5687" y="2832100"/>
              <a:ext cx="669925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Text Box 58">
              <a:extLst>
                <a:ext uri="{FF2B5EF4-FFF2-40B4-BE49-F238E27FC236}">
                  <a16:creationId xmlns:a16="http://schemas.microsoft.com/office/drawing/2014/main" id="{E6EA4D1C-8CC4-45BA-8E52-682E128B6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3312" y="2705100"/>
              <a:ext cx="55562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FAITH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52" name="Group 120">
            <a:extLst>
              <a:ext uri="{FF2B5EF4-FFF2-40B4-BE49-F238E27FC236}">
                <a16:creationId xmlns:a16="http://schemas.microsoft.com/office/drawing/2014/main" id="{31E9F8B0-F62E-4854-AFE5-5F33378BC328}"/>
              </a:ext>
            </a:extLst>
          </p:cNvPr>
          <p:cNvGrpSpPr>
            <a:grpSpLocks/>
          </p:cNvGrpSpPr>
          <p:nvPr/>
        </p:nvGrpSpPr>
        <p:grpSpPr bwMode="auto">
          <a:xfrm>
            <a:off x="9068392" y="1906589"/>
            <a:ext cx="1038225" cy="990600"/>
            <a:chOff x="5807075" y="2590800"/>
            <a:chExt cx="1038225" cy="990600"/>
          </a:xfrm>
        </p:grpSpPr>
        <p:grpSp>
          <p:nvGrpSpPr>
            <p:cNvPr id="53" name="Group 118">
              <a:extLst>
                <a:ext uri="{FF2B5EF4-FFF2-40B4-BE49-F238E27FC236}">
                  <a16:creationId xmlns:a16="http://schemas.microsoft.com/office/drawing/2014/main" id="{8D58B384-266A-4D42-8164-4C744F9AAE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55" name="Oval 53">
                <a:extLst>
                  <a:ext uri="{FF2B5EF4-FFF2-40B4-BE49-F238E27FC236}">
                    <a16:creationId xmlns:a16="http://schemas.microsoft.com/office/drawing/2014/main" id="{867316E4-4C8B-4190-A0C0-2D5C352947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56" name="Picture 88">
                <a:extLst>
                  <a:ext uri="{FF2B5EF4-FFF2-40B4-BE49-F238E27FC236}">
                    <a16:creationId xmlns:a16="http://schemas.microsoft.com/office/drawing/2014/main" id="{EA52B6F8-AE71-4249-9990-9CE9527A41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4" name="Text Box 58">
              <a:extLst>
                <a:ext uri="{FF2B5EF4-FFF2-40B4-BE49-F238E27FC236}">
                  <a16:creationId xmlns:a16="http://schemas.microsoft.com/office/drawing/2014/main" id="{9829B677-E15D-4E8F-ADA9-B28643769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737" y="2707513"/>
              <a:ext cx="611188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HEART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4</a:t>
              </a:r>
            </a:p>
          </p:txBody>
        </p:sp>
      </p:grpSp>
      <p:grpSp>
        <p:nvGrpSpPr>
          <p:cNvPr id="57" name="Group 121">
            <a:extLst>
              <a:ext uri="{FF2B5EF4-FFF2-40B4-BE49-F238E27FC236}">
                <a16:creationId xmlns:a16="http://schemas.microsoft.com/office/drawing/2014/main" id="{665A1CBD-7687-4849-8C97-EAD4DDFECC28}"/>
              </a:ext>
            </a:extLst>
          </p:cNvPr>
          <p:cNvGrpSpPr>
            <a:grpSpLocks/>
          </p:cNvGrpSpPr>
          <p:nvPr/>
        </p:nvGrpSpPr>
        <p:grpSpPr bwMode="auto">
          <a:xfrm>
            <a:off x="9705975" y="2828513"/>
            <a:ext cx="1038225" cy="990600"/>
            <a:chOff x="5807075" y="2590800"/>
            <a:chExt cx="1038225" cy="990600"/>
          </a:xfrm>
        </p:grpSpPr>
        <p:grpSp>
          <p:nvGrpSpPr>
            <p:cNvPr id="58" name="Group 118">
              <a:extLst>
                <a:ext uri="{FF2B5EF4-FFF2-40B4-BE49-F238E27FC236}">
                  <a16:creationId xmlns:a16="http://schemas.microsoft.com/office/drawing/2014/main" id="{EF833A90-BA6F-485B-8C96-FBB70E54A9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60" name="Oval 53">
                <a:extLst>
                  <a:ext uri="{FF2B5EF4-FFF2-40B4-BE49-F238E27FC236}">
                    <a16:creationId xmlns:a16="http://schemas.microsoft.com/office/drawing/2014/main" id="{A1ED6B9D-ECC3-4555-A001-B239635B3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61" name="Picture 88">
                <a:extLst>
                  <a:ext uri="{FF2B5EF4-FFF2-40B4-BE49-F238E27FC236}">
                    <a16:creationId xmlns:a16="http://schemas.microsoft.com/office/drawing/2014/main" id="{08A42617-FEA6-4848-9C81-B5DD297158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9" name="Text Box 58">
              <a:extLst>
                <a:ext uri="{FF2B5EF4-FFF2-40B4-BE49-F238E27FC236}">
                  <a16:creationId xmlns:a16="http://schemas.microsoft.com/office/drawing/2014/main" id="{D36FFF41-88B2-4C1D-8F17-E93F35CBA4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5343" y="2707513"/>
              <a:ext cx="5159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LOVE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62" name="Group 126">
            <a:extLst>
              <a:ext uri="{FF2B5EF4-FFF2-40B4-BE49-F238E27FC236}">
                <a16:creationId xmlns:a16="http://schemas.microsoft.com/office/drawing/2014/main" id="{27C68909-9CDD-4E93-9223-66EF5114B44F}"/>
              </a:ext>
            </a:extLst>
          </p:cNvPr>
          <p:cNvGrpSpPr>
            <a:grpSpLocks/>
          </p:cNvGrpSpPr>
          <p:nvPr/>
        </p:nvGrpSpPr>
        <p:grpSpPr bwMode="auto">
          <a:xfrm>
            <a:off x="9399564" y="3877469"/>
            <a:ext cx="1038225" cy="990600"/>
            <a:chOff x="5807075" y="2590800"/>
            <a:chExt cx="1038225" cy="990600"/>
          </a:xfrm>
        </p:grpSpPr>
        <p:grpSp>
          <p:nvGrpSpPr>
            <p:cNvPr id="63" name="Group 118">
              <a:extLst>
                <a:ext uri="{FF2B5EF4-FFF2-40B4-BE49-F238E27FC236}">
                  <a16:creationId xmlns:a16="http://schemas.microsoft.com/office/drawing/2014/main" id="{E52E67AC-D140-484E-8F42-674C29CEFE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65" name="Oval 53">
                <a:extLst>
                  <a:ext uri="{FF2B5EF4-FFF2-40B4-BE49-F238E27FC236}">
                    <a16:creationId xmlns:a16="http://schemas.microsoft.com/office/drawing/2014/main" id="{C227373B-D830-49D0-9840-3C44C097C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66" name="Picture 88">
                <a:extLst>
                  <a:ext uri="{FF2B5EF4-FFF2-40B4-BE49-F238E27FC236}">
                    <a16:creationId xmlns:a16="http://schemas.microsoft.com/office/drawing/2014/main" id="{55DDEB3E-D108-46BF-A985-7FA4A275FD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4" name="Text Box 58">
              <a:extLst>
                <a:ext uri="{FF2B5EF4-FFF2-40B4-BE49-F238E27FC236}">
                  <a16:creationId xmlns:a16="http://schemas.microsoft.com/office/drawing/2014/main" id="{5D9CD571-8911-4298-ABEA-F87EE6DC0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5081" y="2707513"/>
              <a:ext cx="69275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OTHERS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6</a:t>
              </a:r>
            </a:p>
          </p:txBody>
        </p:sp>
      </p:grpSp>
      <p:grpSp>
        <p:nvGrpSpPr>
          <p:cNvPr id="67" name="Group 131">
            <a:extLst>
              <a:ext uri="{FF2B5EF4-FFF2-40B4-BE49-F238E27FC236}">
                <a16:creationId xmlns:a16="http://schemas.microsoft.com/office/drawing/2014/main" id="{D4A547D4-C12B-4F26-AF7F-A0D040B4A79B}"/>
              </a:ext>
            </a:extLst>
          </p:cNvPr>
          <p:cNvGrpSpPr>
            <a:grpSpLocks/>
          </p:cNvGrpSpPr>
          <p:nvPr/>
        </p:nvGrpSpPr>
        <p:grpSpPr bwMode="auto">
          <a:xfrm>
            <a:off x="8313682" y="4227800"/>
            <a:ext cx="1038225" cy="990600"/>
            <a:chOff x="5807075" y="2590800"/>
            <a:chExt cx="1038225" cy="990600"/>
          </a:xfrm>
        </p:grpSpPr>
        <p:grpSp>
          <p:nvGrpSpPr>
            <p:cNvPr id="68" name="Group 118">
              <a:extLst>
                <a:ext uri="{FF2B5EF4-FFF2-40B4-BE49-F238E27FC236}">
                  <a16:creationId xmlns:a16="http://schemas.microsoft.com/office/drawing/2014/main" id="{A93B00A6-DF7E-42CF-9C2F-B8D7BAA070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70" name="Oval 53">
                <a:extLst>
                  <a:ext uri="{FF2B5EF4-FFF2-40B4-BE49-F238E27FC236}">
                    <a16:creationId xmlns:a16="http://schemas.microsoft.com/office/drawing/2014/main" id="{669B9E68-24D1-4EC2-BE2F-F9759AA9F9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71" name="Picture 88">
                <a:extLst>
                  <a:ext uri="{FF2B5EF4-FFF2-40B4-BE49-F238E27FC236}">
                    <a16:creationId xmlns:a16="http://schemas.microsoft.com/office/drawing/2014/main" id="{D38E6CD5-A45D-499D-9146-1F1D1488A9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9" name="Text Box 58">
              <a:extLst>
                <a:ext uri="{FF2B5EF4-FFF2-40B4-BE49-F238E27FC236}">
                  <a16:creationId xmlns:a16="http://schemas.microsoft.com/office/drawing/2014/main" id="{255664AE-9699-43F6-ABA5-54E49A113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8748" y="2707513"/>
              <a:ext cx="5854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RIGHT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7</a:t>
              </a:r>
            </a:p>
          </p:txBody>
        </p:sp>
      </p:grpSp>
      <p:grpSp>
        <p:nvGrpSpPr>
          <p:cNvPr id="72" name="Group 136">
            <a:extLst>
              <a:ext uri="{FF2B5EF4-FFF2-40B4-BE49-F238E27FC236}">
                <a16:creationId xmlns:a16="http://schemas.microsoft.com/office/drawing/2014/main" id="{474C1521-A11D-48F0-9581-8563C36D7C1D}"/>
              </a:ext>
            </a:extLst>
          </p:cNvPr>
          <p:cNvGrpSpPr>
            <a:grpSpLocks/>
          </p:cNvGrpSpPr>
          <p:nvPr/>
        </p:nvGrpSpPr>
        <p:grpSpPr bwMode="auto">
          <a:xfrm>
            <a:off x="7314241" y="3698455"/>
            <a:ext cx="1038225" cy="992187"/>
            <a:chOff x="5807075" y="2590800"/>
            <a:chExt cx="1038225" cy="990600"/>
          </a:xfrm>
        </p:grpSpPr>
        <p:grpSp>
          <p:nvGrpSpPr>
            <p:cNvPr id="73" name="Group 118">
              <a:extLst>
                <a:ext uri="{FF2B5EF4-FFF2-40B4-BE49-F238E27FC236}">
                  <a16:creationId xmlns:a16="http://schemas.microsoft.com/office/drawing/2014/main" id="{747487BA-6F6E-46FA-B7A0-13AECD541C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75" name="Oval 53">
                <a:extLst>
                  <a:ext uri="{FF2B5EF4-FFF2-40B4-BE49-F238E27FC236}">
                    <a16:creationId xmlns:a16="http://schemas.microsoft.com/office/drawing/2014/main" id="{6CEB17B0-D4B8-4C58-B099-FBE2BB5E8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76" name="Picture 88">
                <a:extLst>
                  <a:ext uri="{FF2B5EF4-FFF2-40B4-BE49-F238E27FC236}">
                    <a16:creationId xmlns:a16="http://schemas.microsoft.com/office/drawing/2014/main" id="{C776BA84-C0E3-4530-9D74-FF2162E8B6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4" name="Text Box 58">
              <a:extLst>
                <a:ext uri="{FF2B5EF4-FFF2-40B4-BE49-F238E27FC236}">
                  <a16:creationId xmlns:a16="http://schemas.microsoft.com/office/drawing/2014/main" id="{89E71A52-C685-4CAD-9B90-64BF493DD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1191" y="2707513"/>
              <a:ext cx="5405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DUTY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8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8FF773BD-64C2-46D4-9071-046361664AFB}"/>
              </a:ext>
            </a:extLst>
          </p:cNvPr>
          <p:cNvSpPr txBox="1"/>
          <p:nvPr/>
        </p:nvSpPr>
        <p:spPr bwMode="auto">
          <a:xfrm>
            <a:off x="6414595" y="5584433"/>
            <a:ext cx="548639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cs typeface="Arial" charset="0"/>
              </a:rPr>
              <a:t>The Alpha Male with His Family or Clan of Principles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C283E-E635-4A3F-8568-C4E3F3F063ED}"/>
              </a:ext>
            </a:extLst>
          </p:cNvPr>
          <p:cNvSpPr txBox="1"/>
          <p:nvPr/>
        </p:nvSpPr>
        <p:spPr>
          <a:xfrm>
            <a:off x="0" y="0"/>
            <a:ext cx="12192000" cy="1323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FFFF00"/>
                </a:solidFill>
                <a:latin typeface="+mn-lt"/>
                <a:cs typeface="Arial" charset="0"/>
              </a:rPr>
              <a:t>Two Rival Clans </a:t>
            </a:r>
            <a:r>
              <a:rPr lang="en-US" sz="4000" dirty="0">
                <a:solidFill>
                  <a:srgbClr val="FF0000"/>
                </a:solidFill>
                <a:latin typeface="+mn-lt"/>
                <a:cs typeface="Arial" charset="0"/>
              </a:rPr>
              <a:t>Warring</a:t>
            </a:r>
            <a:r>
              <a:rPr lang="en-US" sz="4000" dirty="0">
                <a:solidFill>
                  <a:schemeClr val="bg1"/>
                </a:solidFill>
                <a:latin typeface="+mn-lt"/>
                <a:cs typeface="Arial" charset="0"/>
              </a:rPr>
              <a:t> </a:t>
            </a:r>
            <a:r>
              <a:rPr lang="en-US" sz="4000" dirty="0">
                <a:solidFill>
                  <a:srgbClr val="FFFF00"/>
                </a:solidFill>
                <a:latin typeface="+mn-lt"/>
                <a:cs typeface="Arial" charset="0"/>
              </a:rPr>
              <a:t>Over the</a:t>
            </a:r>
          </a:p>
          <a:p>
            <a:pPr algn="ctr">
              <a:defRPr/>
            </a:pPr>
            <a:r>
              <a:rPr lang="en-US" sz="4000" dirty="0">
                <a:solidFill>
                  <a:srgbClr val="FFFF00"/>
                </a:solidFill>
                <a:latin typeface="+mn-lt"/>
                <a:cs typeface="Arial" charset="0"/>
              </a:rPr>
              <a:t>Hearts, Minds and Souls of Man</a:t>
            </a:r>
          </a:p>
        </p:txBody>
      </p:sp>
      <p:grpSp>
        <p:nvGrpSpPr>
          <p:cNvPr id="79" name="Group 52">
            <a:extLst>
              <a:ext uri="{FF2B5EF4-FFF2-40B4-BE49-F238E27FC236}">
                <a16:creationId xmlns:a16="http://schemas.microsoft.com/office/drawing/2014/main" id="{C6E94A14-0E1F-4630-9554-DBAE8987EA28}"/>
              </a:ext>
            </a:extLst>
          </p:cNvPr>
          <p:cNvGrpSpPr>
            <a:grpSpLocks/>
          </p:cNvGrpSpPr>
          <p:nvPr/>
        </p:nvGrpSpPr>
        <p:grpSpPr bwMode="auto">
          <a:xfrm>
            <a:off x="2076840" y="1773619"/>
            <a:ext cx="1046473" cy="990600"/>
            <a:chOff x="3162928" y="3978275"/>
            <a:chExt cx="1045535" cy="990600"/>
          </a:xfrm>
        </p:grpSpPr>
        <p:grpSp>
          <p:nvGrpSpPr>
            <p:cNvPr id="80" name="Group 50">
              <a:extLst>
                <a:ext uri="{FF2B5EF4-FFF2-40B4-BE49-F238E27FC236}">
                  <a16:creationId xmlns:a16="http://schemas.microsoft.com/office/drawing/2014/main" id="{19F8F4C1-57F7-42DF-B5EE-F4B5010ABF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9583" y="3978275"/>
              <a:ext cx="1038880" cy="990600"/>
              <a:chOff x="3169583" y="3978275"/>
              <a:chExt cx="1038880" cy="990600"/>
            </a:xfrm>
          </p:grpSpPr>
          <p:sp>
            <p:nvSpPr>
              <p:cNvPr id="82" name="Oval 53">
                <a:extLst>
                  <a:ext uri="{FF2B5EF4-FFF2-40B4-BE49-F238E27FC236}">
                    <a16:creationId xmlns:a16="http://schemas.microsoft.com/office/drawing/2014/main" id="{E6FF79F9-9476-4F48-907E-3E8BC1DB1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9583" y="3978275"/>
                <a:ext cx="1038880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83" name="Picture 2">
                <a:extLst>
                  <a:ext uri="{FF2B5EF4-FFF2-40B4-BE49-F238E27FC236}">
                    <a16:creationId xmlns:a16="http://schemas.microsoft.com/office/drawing/2014/main" id="{965E0B2E-E91E-4DF2-B528-6BE07FA096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0425" y="4360863"/>
                <a:ext cx="6111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1" name="Text Box 58">
              <a:extLst>
                <a:ext uri="{FF2B5EF4-FFF2-40B4-BE49-F238E27FC236}">
                  <a16:creationId xmlns:a16="http://schemas.microsoft.com/office/drawing/2014/main" id="{2D36626B-4FC8-4172-924C-860EBC055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2928" y="4170078"/>
              <a:ext cx="1039737" cy="5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 dirty="0">
                  <a:latin typeface="Calibri" panose="020F0502020204030204" pitchFamily="34" charset="0"/>
                </a:rPr>
                <a:t>OBSERVATION</a:t>
              </a:r>
            </a:p>
            <a:p>
              <a:pPr algn="ctr" eaLnBrk="1" hangingPunct="1"/>
              <a:endParaRPr lang="en-US" altLang="en-US" sz="8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84" name="Group 120">
            <a:extLst>
              <a:ext uri="{FF2B5EF4-FFF2-40B4-BE49-F238E27FC236}">
                <a16:creationId xmlns:a16="http://schemas.microsoft.com/office/drawing/2014/main" id="{A92E6691-6BC2-4299-A824-AF7F6C84D4B1}"/>
              </a:ext>
            </a:extLst>
          </p:cNvPr>
          <p:cNvGrpSpPr>
            <a:grpSpLocks/>
          </p:cNvGrpSpPr>
          <p:nvPr/>
        </p:nvGrpSpPr>
        <p:grpSpPr bwMode="auto">
          <a:xfrm>
            <a:off x="7904061" y="1791483"/>
            <a:ext cx="1038225" cy="990600"/>
            <a:chOff x="5807075" y="2590800"/>
            <a:chExt cx="1038225" cy="990600"/>
          </a:xfrm>
        </p:grpSpPr>
        <p:grpSp>
          <p:nvGrpSpPr>
            <p:cNvPr id="85" name="Group 118">
              <a:extLst>
                <a:ext uri="{FF2B5EF4-FFF2-40B4-BE49-F238E27FC236}">
                  <a16:creationId xmlns:a16="http://schemas.microsoft.com/office/drawing/2014/main" id="{337744DE-BB03-4D21-8DC2-16A94D57F3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7075" y="2590800"/>
              <a:ext cx="1038225" cy="990600"/>
              <a:chOff x="5807075" y="2590800"/>
              <a:chExt cx="1038225" cy="990600"/>
            </a:xfrm>
          </p:grpSpPr>
          <p:sp>
            <p:nvSpPr>
              <p:cNvPr id="87" name="Oval 53">
                <a:extLst>
                  <a:ext uri="{FF2B5EF4-FFF2-40B4-BE49-F238E27FC236}">
                    <a16:creationId xmlns:a16="http://schemas.microsoft.com/office/drawing/2014/main" id="{788780F9-EB1E-47B8-90C4-A72C218F1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7075" y="2590800"/>
                <a:ext cx="1038225" cy="990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88" name="Picture 88">
                <a:extLst>
                  <a:ext uri="{FF2B5EF4-FFF2-40B4-BE49-F238E27FC236}">
                    <a16:creationId xmlns:a16="http://schemas.microsoft.com/office/drawing/2014/main" id="{74C11A5F-ED93-4F34-AC7A-9F3DCFC4AB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3162" y="2843975"/>
                <a:ext cx="669925" cy="601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6" name="Text Box 58">
              <a:extLst>
                <a:ext uri="{FF2B5EF4-FFF2-40B4-BE49-F238E27FC236}">
                  <a16:creationId xmlns:a16="http://schemas.microsoft.com/office/drawing/2014/main" id="{8B10F17E-DE15-4262-8E5A-E98ED22A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9904" y="2707513"/>
              <a:ext cx="926857" cy="6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 dirty="0">
                  <a:latin typeface="Calibri" panose="020F0502020204030204" pitchFamily="34" charset="0"/>
                </a:rPr>
                <a:t>REVELATION</a:t>
              </a:r>
            </a:p>
            <a:p>
              <a:pPr algn="ctr" eaLnBrk="1" hangingPunct="1"/>
              <a:endParaRPr lang="en-US" altLang="en-US" sz="1200" b="1" dirty="0">
                <a:latin typeface="Calibri" panose="020F0502020204030204" pitchFamily="34" charset="0"/>
              </a:endParaRPr>
            </a:p>
            <a:p>
              <a:pPr algn="ctr" eaLnBrk="1" hangingPunct="1"/>
              <a:r>
                <a:rPr lang="en-US" altLang="en-US" sz="1200" b="1" dirty="0">
                  <a:latin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88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9" name="TextBox 48">
            <a:extLst>
              <a:ext uri="{FF2B5EF4-FFF2-40B4-BE49-F238E27FC236}">
                <a16:creationId xmlns:a16="http://schemas.microsoft.com/office/drawing/2014/main" id="{DEC3F07F-6402-4EC6-A726-673BD86E9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6028679"/>
            <a:ext cx="8589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AXIOMS  </a:t>
            </a:r>
            <a:r>
              <a:rPr lang="en-US" altLang="en-US" sz="2000" b="1" dirty="0">
                <a:solidFill>
                  <a:schemeClr val="bg1"/>
                </a:solidFill>
              </a:rPr>
              <a:t>by creating existence out of nothing, becoming a willful law unto Himself, and performing supernatural miracles that defy the law of identity.</a:t>
            </a:r>
          </a:p>
        </p:txBody>
      </p:sp>
      <p:sp>
        <p:nvSpPr>
          <p:cNvPr id="48" name="TextBox 23">
            <a:extLst>
              <a:ext uri="{FF2B5EF4-FFF2-40B4-BE49-F238E27FC236}">
                <a16:creationId xmlns:a16="http://schemas.microsoft.com/office/drawing/2014/main" id="{5860C5B1-AA6E-4946-B22E-1F0067E86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838200"/>
            <a:ext cx="101472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RIGHT </a:t>
            </a:r>
            <a:r>
              <a:rPr lang="en-US" altLang="en-US" sz="2000" b="1" dirty="0">
                <a:solidFill>
                  <a:srgbClr val="00FF00"/>
                </a:solidFill>
              </a:rPr>
              <a:t> </a:t>
            </a:r>
            <a:r>
              <a:rPr lang="en-US" altLang="en-US" sz="2000" b="1" dirty="0">
                <a:solidFill>
                  <a:schemeClr val="bg1"/>
                </a:solidFill>
              </a:rPr>
              <a:t>based on a moral code of virtues that direct my conduct regardless of consequences, to bless, serve, and benefit …</a:t>
            </a:r>
          </a:p>
        </p:txBody>
      </p:sp>
      <p:sp>
        <p:nvSpPr>
          <p:cNvPr id="52" name="TextBox 24">
            <a:extLst>
              <a:ext uri="{FF2B5EF4-FFF2-40B4-BE49-F238E27FC236}">
                <a16:creationId xmlns:a16="http://schemas.microsoft.com/office/drawing/2014/main" id="{C83E9E96-6D19-49D0-B128-3975A2656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554965"/>
            <a:ext cx="9361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0294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029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029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OTHERS</a:t>
            </a:r>
            <a:r>
              <a:rPr lang="en-US" altLang="en-US" sz="2000" b="1" dirty="0">
                <a:solidFill>
                  <a:srgbClr val="00FF00"/>
                </a:solidFill>
              </a:rPr>
              <a:t>  </a:t>
            </a:r>
            <a:r>
              <a:rPr lang="en-US" altLang="en-US" sz="2000" b="1" dirty="0">
                <a:solidFill>
                  <a:schemeClr val="bg1"/>
                </a:solidFill>
              </a:rPr>
              <a:t>as the primary beneficiary of my morality and actions out of a charitable …</a:t>
            </a:r>
          </a:p>
        </p:txBody>
      </p:sp>
      <p:sp>
        <p:nvSpPr>
          <p:cNvPr id="56" name="TextBox 25">
            <a:extLst>
              <a:ext uri="{FF2B5EF4-FFF2-40B4-BE49-F238E27FC236}">
                <a16:creationId xmlns:a16="http://schemas.microsoft.com/office/drawing/2014/main" id="{E42D04EB-D568-43A3-9472-F60F3B63B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2164565"/>
            <a:ext cx="95900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LOVE</a:t>
            </a:r>
            <a:r>
              <a:rPr lang="en-US" altLang="en-US" sz="2000" b="1" dirty="0">
                <a:solidFill>
                  <a:srgbClr val="00FF00"/>
                </a:solidFill>
              </a:rPr>
              <a:t>  </a:t>
            </a:r>
            <a:r>
              <a:rPr lang="en-US" altLang="en-US" sz="2000" b="1" dirty="0">
                <a:solidFill>
                  <a:schemeClr val="bg1"/>
                </a:solidFill>
              </a:rPr>
              <a:t>as my ideal standard of value, being divinely inspired, touched and moved in my …</a:t>
            </a:r>
          </a:p>
        </p:txBody>
      </p:sp>
      <p:sp>
        <p:nvSpPr>
          <p:cNvPr id="60" name="TextBox 26">
            <a:extLst>
              <a:ext uri="{FF2B5EF4-FFF2-40B4-BE49-F238E27FC236}">
                <a16:creationId xmlns:a16="http://schemas.microsoft.com/office/drawing/2014/main" id="{5AA33648-4280-475D-8240-F26FBB72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9" y="2774165"/>
            <a:ext cx="100006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HEART  </a:t>
            </a:r>
            <a:r>
              <a:rPr lang="en-US" altLang="en-US" sz="2000" b="1" dirty="0">
                <a:solidFill>
                  <a:schemeClr val="bg1"/>
                </a:solidFill>
              </a:rPr>
              <a:t>through my inner feelings that govern the spiritual life of a believer whose …</a:t>
            </a:r>
          </a:p>
        </p:txBody>
      </p:sp>
      <p:sp>
        <p:nvSpPr>
          <p:cNvPr id="65" name="TextBox 27">
            <a:extLst>
              <a:ext uri="{FF2B5EF4-FFF2-40B4-BE49-F238E27FC236}">
                <a16:creationId xmlns:a16="http://schemas.microsoft.com/office/drawing/2014/main" id="{9733BC20-31AD-4488-9F40-9E0E4DD3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10260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FAITH </a:t>
            </a:r>
            <a:r>
              <a:rPr lang="en-US" altLang="en-US" sz="2000" b="1" dirty="0">
                <a:solidFill>
                  <a:srgbClr val="00FF00"/>
                </a:solidFill>
              </a:rPr>
              <a:t> </a:t>
            </a:r>
            <a:r>
              <a:rPr lang="en-US" altLang="en-US" sz="2000" b="1" dirty="0">
                <a:solidFill>
                  <a:schemeClr val="bg1"/>
                </a:solidFill>
              </a:rPr>
              <a:t>in God is their primary tool of survival through blind faith and obedience in a transcendent …</a:t>
            </a:r>
          </a:p>
        </p:txBody>
      </p:sp>
      <p:sp>
        <p:nvSpPr>
          <p:cNvPr id="71" name="TextBox 47">
            <a:extLst>
              <a:ext uri="{FF2B5EF4-FFF2-40B4-BE49-F238E27FC236}">
                <a16:creationId xmlns:a16="http://schemas.microsoft.com/office/drawing/2014/main" id="{934E9BAE-EF64-4584-95C3-6EDD49C8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8" y="5029200"/>
            <a:ext cx="102600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ONTOLOGICAL FRAMEWORK  </a:t>
            </a:r>
            <a:r>
              <a:rPr lang="en-US" altLang="en-US" sz="2000" b="1" dirty="0">
                <a:solidFill>
                  <a:schemeClr val="bg1"/>
                </a:solidFill>
              </a:rPr>
              <a:t>representative of God-outside-the-box. Thereby resting any hope of a DUTIFUL Reward, ultimately upon their blind obedience and blind faith in a transcendent, incorporeal and incomprehensible God who defies the three …</a:t>
            </a:r>
          </a:p>
        </p:txBody>
      </p:sp>
      <p:sp>
        <p:nvSpPr>
          <p:cNvPr id="75" name="TextBox 34">
            <a:extLst>
              <a:ext uri="{FF2B5EF4-FFF2-40B4-BE49-F238E27FC236}">
                <a16:creationId xmlns:a16="http://schemas.microsoft.com/office/drawing/2014/main" id="{BF6CA1B5-9BE6-4065-86A4-8A136B111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870" y="4599988"/>
            <a:ext cx="97087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GOD </a:t>
            </a:r>
            <a:r>
              <a:rPr lang="en-US" altLang="en-US" sz="2000" b="1" dirty="0">
                <a:solidFill>
                  <a:srgbClr val="00FF00"/>
                </a:solidFill>
              </a:rPr>
              <a:t> </a:t>
            </a:r>
            <a:r>
              <a:rPr lang="en-US" altLang="en-US" sz="2000" b="1" dirty="0">
                <a:solidFill>
                  <a:schemeClr val="bg1"/>
                </a:solidFill>
              </a:rPr>
              <a:t>that created reality ex nihilo, in the primacy of consciousness, and in an …</a:t>
            </a:r>
          </a:p>
        </p:txBody>
      </p:sp>
      <p:sp>
        <p:nvSpPr>
          <p:cNvPr id="85" name="TextBox 22">
            <a:extLst>
              <a:ext uri="{FF2B5EF4-FFF2-40B4-BE49-F238E27FC236}">
                <a16:creationId xmlns:a16="http://schemas.microsoft.com/office/drawing/2014/main" id="{5FD83785-3294-4BB9-A0AF-D6856513A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0" y="259565"/>
            <a:ext cx="97472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DUTY</a:t>
            </a:r>
            <a:r>
              <a:rPr lang="en-US" altLang="en-US" sz="2000" b="1" dirty="0">
                <a:solidFill>
                  <a:srgbClr val="00FF00"/>
                </a:solidFill>
              </a:rPr>
              <a:t>  </a:t>
            </a:r>
            <a:r>
              <a:rPr lang="en-US" altLang="en-US" sz="2000" b="1" dirty="0">
                <a:solidFill>
                  <a:schemeClr val="bg1"/>
                </a:solidFill>
              </a:rPr>
              <a:t>is an end in itself and is its own reward. It is the moral obligation to do what is …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A4A4FBE-6D55-4B18-9B2F-6FD96C285AEF}"/>
              </a:ext>
            </a:extLst>
          </p:cNvPr>
          <p:cNvCxnSpPr>
            <a:cxnSpLocks/>
          </p:cNvCxnSpPr>
          <p:nvPr/>
        </p:nvCxnSpPr>
        <p:spPr bwMode="auto">
          <a:xfrm>
            <a:off x="1600200" y="2667000"/>
            <a:ext cx="990600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A08A3AA-5D17-444D-A189-1CB05ABF9757}"/>
              </a:ext>
            </a:extLst>
          </p:cNvPr>
          <p:cNvCxnSpPr>
            <a:cxnSpLocks/>
          </p:cNvCxnSpPr>
          <p:nvPr/>
        </p:nvCxnSpPr>
        <p:spPr bwMode="auto">
          <a:xfrm flipV="1">
            <a:off x="1578470" y="4555418"/>
            <a:ext cx="9863137" cy="1904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26">
            <a:extLst>
              <a:ext uri="{FF2B5EF4-FFF2-40B4-BE49-F238E27FC236}">
                <a16:creationId xmlns:a16="http://schemas.microsoft.com/office/drawing/2014/main" id="{32C8C861-413D-4253-8F8E-4D6C64490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93092"/>
            <a:ext cx="10152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REVELATION</a:t>
            </a:r>
            <a:r>
              <a:rPr lang="en-US" altLang="en-US" sz="2000" b="1" dirty="0">
                <a:solidFill>
                  <a:srgbClr val="00FF00"/>
                </a:solidFill>
              </a:rPr>
              <a:t>  </a:t>
            </a:r>
            <a:r>
              <a:rPr lang="en-US" altLang="en-US" sz="2000" b="1" dirty="0">
                <a:solidFill>
                  <a:schemeClr val="bg1"/>
                </a:solidFill>
              </a:rPr>
              <a:t>is founded solely in the Bible as containing all the word of God and whose …</a:t>
            </a:r>
          </a:p>
        </p:txBody>
      </p:sp>
      <p:grpSp>
        <p:nvGrpSpPr>
          <p:cNvPr id="24" name="Group 96">
            <a:extLst>
              <a:ext uri="{FF2B5EF4-FFF2-40B4-BE49-F238E27FC236}">
                <a16:creationId xmlns:a16="http://schemas.microsoft.com/office/drawing/2014/main" id="{FF9677F0-3155-4AF6-8E69-B0828536D2FB}"/>
              </a:ext>
            </a:extLst>
          </p:cNvPr>
          <p:cNvGrpSpPr>
            <a:grpSpLocks/>
          </p:cNvGrpSpPr>
          <p:nvPr/>
        </p:nvGrpSpPr>
        <p:grpSpPr bwMode="auto">
          <a:xfrm>
            <a:off x="10746398" y="5566245"/>
            <a:ext cx="1298770" cy="1215555"/>
            <a:chOff x="7992123" y="5954750"/>
            <a:chExt cx="746705" cy="746705"/>
          </a:xfrm>
        </p:grpSpPr>
        <p:grpSp>
          <p:nvGrpSpPr>
            <p:cNvPr id="25" name="Group 46">
              <a:extLst>
                <a:ext uri="{FF2B5EF4-FFF2-40B4-BE49-F238E27FC236}">
                  <a16:creationId xmlns:a16="http://schemas.microsoft.com/office/drawing/2014/main" id="{23E0FAA3-F97C-4B40-9B48-B1179BC4BCF2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7992123" y="5954750"/>
              <a:ext cx="746705" cy="746705"/>
              <a:chOff x="1828800" y="6019800"/>
              <a:chExt cx="533400" cy="457200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8F6AAAB1-2D07-4B24-9B62-DC35087BF687}"/>
                  </a:ext>
                </a:extLst>
              </p:cNvPr>
              <p:cNvSpPr/>
              <p:nvPr/>
            </p:nvSpPr>
            <p:spPr>
              <a:xfrm>
                <a:off x="1828800" y="6019446"/>
                <a:ext cx="533400" cy="457776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20415CE7-914C-4823-A6F0-2AB505F02419}"/>
                  </a:ext>
                </a:extLst>
              </p:cNvPr>
              <p:cNvCxnSpPr/>
              <p:nvPr/>
            </p:nvCxnSpPr>
            <p:spPr>
              <a:xfrm rot="16200000" flipH="1">
                <a:off x="1948325" y="6248334"/>
                <a:ext cx="457776" cy="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63">
              <a:extLst>
                <a:ext uri="{FF2B5EF4-FFF2-40B4-BE49-F238E27FC236}">
                  <a16:creationId xmlns:a16="http://schemas.microsoft.com/office/drawing/2014/main" id="{2596143E-5B4D-4C00-B18C-4A2C0E786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53" y="5962693"/>
              <a:ext cx="723655" cy="704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Existence</a:t>
              </a:r>
            </a:p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Consciousness</a:t>
              </a:r>
            </a:p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Identity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D8C3D61-66F8-49F4-B536-7515A7445DB6}"/>
                </a:ext>
              </a:extLst>
            </p:cNvPr>
            <p:cNvCxnSpPr/>
            <p:nvPr/>
          </p:nvCxnSpPr>
          <p:spPr>
            <a:xfrm rot="10800000" flipH="1">
              <a:off x="8028055" y="6450435"/>
              <a:ext cx="685737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3814E56-FC6F-405F-B09B-DE1E00D6E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65" y="152400"/>
            <a:ext cx="127343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5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39" name="TextBox 48">
            <a:extLst>
              <a:ext uri="{FF2B5EF4-FFF2-40B4-BE49-F238E27FC236}">
                <a16:creationId xmlns:a16="http://schemas.microsoft.com/office/drawing/2014/main" id="{DEC3F07F-6402-4EC6-A726-673BD86E9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6028679"/>
            <a:ext cx="8589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AXIOMS </a:t>
            </a:r>
            <a:r>
              <a:rPr lang="en-US" altLang="en-US" sz="2000" b="1" dirty="0">
                <a:solidFill>
                  <a:srgbClr val="FFFFFF"/>
                </a:solidFill>
              </a:rPr>
              <a:t>representative of our philosophical starting points and the bottom of our philosophical barrel: Existence, Consciousness and Identity.</a:t>
            </a:r>
          </a:p>
        </p:txBody>
      </p:sp>
      <p:grpSp>
        <p:nvGrpSpPr>
          <p:cNvPr id="40" name="Group 122">
            <a:extLst>
              <a:ext uri="{FF2B5EF4-FFF2-40B4-BE49-F238E27FC236}">
                <a16:creationId xmlns:a16="http://schemas.microsoft.com/office/drawing/2014/main" id="{E9C3EED0-20D4-42A6-9929-26E80DAE41E8}"/>
              </a:ext>
            </a:extLst>
          </p:cNvPr>
          <p:cNvGrpSpPr>
            <a:grpSpLocks/>
          </p:cNvGrpSpPr>
          <p:nvPr/>
        </p:nvGrpSpPr>
        <p:grpSpPr bwMode="auto">
          <a:xfrm>
            <a:off x="10745838" y="5551264"/>
            <a:ext cx="1293762" cy="1185301"/>
            <a:chOff x="7992123" y="5952181"/>
            <a:chExt cx="746705" cy="749274"/>
          </a:xfrm>
        </p:grpSpPr>
        <p:grpSp>
          <p:nvGrpSpPr>
            <p:cNvPr id="41" name="Group 46">
              <a:extLst>
                <a:ext uri="{FF2B5EF4-FFF2-40B4-BE49-F238E27FC236}">
                  <a16:creationId xmlns:a16="http://schemas.microsoft.com/office/drawing/2014/main" id="{9CBDF045-7E25-4925-9FE0-F08A0C651F8A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7992123" y="5954750"/>
              <a:ext cx="746705" cy="746705"/>
              <a:chOff x="1828800" y="6019800"/>
              <a:chExt cx="533400" cy="45720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4E9615F6-8A4F-412B-ABBE-0572A543AB07}"/>
                  </a:ext>
                </a:extLst>
              </p:cNvPr>
              <p:cNvSpPr/>
              <p:nvPr/>
            </p:nvSpPr>
            <p:spPr>
              <a:xfrm>
                <a:off x="1828800" y="6020009"/>
                <a:ext cx="532967" cy="456753"/>
              </a:xfrm>
              <a:prstGeom prst="ellipse">
                <a:avLst/>
              </a:prstGeom>
              <a:solidFill>
                <a:srgbClr val="93D208"/>
              </a:solid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8267A2F-79A1-46A6-9F4E-B702D0D47366}"/>
                  </a:ext>
                </a:extLst>
              </p:cNvPr>
              <p:cNvCxnSpPr/>
              <p:nvPr/>
            </p:nvCxnSpPr>
            <p:spPr>
              <a:xfrm rot="16200000" flipH="1">
                <a:off x="1948554" y="6248385"/>
                <a:ext cx="456753" cy="0"/>
              </a:xfrm>
              <a:prstGeom prst="line">
                <a:avLst/>
              </a:prstGeom>
              <a:ln w="127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63">
              <a:extLst>
                <a:ext uri="{FF2B5EF4-FFF2-40B4-BE49-F238E27FC236}">
                  <a16:creationId xmlns:a16="http://schemas.microsoft.com/office/drawing/2014/main" id="{3BCE76F9-7AF4-4819-9B3D-2119E2738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4604" y="5952181"/>
              <a:ext cx="726456" cy="725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Existence</a:t>
              </a:r>
            </a:p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Consciousness</a:t>
              </a:r>
            </a:p>
            <a:p>
              <a:pPr algn="ctr" eaLnBrk="1" hangingPunct="1">
                <a:lnSpc>
                  <a:spcPct val="1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</a:rPr>
                <a:t>Identity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8CEFC4F-81C7-440E-8EA3-E56C011426EB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8027382" y="6450639"/>
              <a:ext cx="685662" cy="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23">
            <a:extLst>
              <a:ext uri="{FF2B5EF4-FFF2-40B4-BE49-F238E27FC236}">
                <a16:creationId xmlns:a16="http://schemas.microsoft.com/office/drawing/2014/main" id="{5860C5B1-AA6E-4946-B22E-1F0067E86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869165"/>
            <a:ext cx="7462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GOOD</a:t>
            </a:r>
            <a:r>
              <a:rPr lang="en-US" altLang="en-US" sz="2000" b="1" dirty="0">
                <a:solidFill>
                  <a:srgbClr val="FFFFFF"/>
                </a:solidFill>
              </a:rPr>
              <a:t> a moral code of values needed to guide and benefit my … </a:t>
            </a:r>
          </a:p>
        </p:txBody>
      </p:sp>
      <p:sp>
        <p:nvSpPr>
          <p:cNvPr id="52" name="TextBox 24">
            <a:extLst>
              <a:ext uri="{FF2B5EF4-FFF2-40B4-BE49-F238E27FC236}">
                <a16:creationId xmlns:a16="http://schemas.microsoft.com/office/drawing/2014/main" id="{C83E9E96-6D19-49D0-B128-3975A2656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554965"/>
            <a:ext cx="9361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0294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029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029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029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SELF</a:t>
            </a:r>
            <a:r>
              <a:rPr lang="en-US" altLang="en-US" sz="2000" b="1" dirty="0">
                <a:solidFill>
                  <a:srgbClr val="FFFFFF"/>
                </a:solidFill>
              </a:rPr>
              <a:t> as the primary beneficiary of my own moral actions to thereby sustain my own … </a:t>
            </a:r>
          </a:p>
        </p:txBody>
      </p:sp>
      <p:sp>
        <p:nvSpPr>
          <p:cNvPr id="56" name="TextBox 25">
            <a:extLst>
              <a:ext uri="{FF2B5EF4-FFF2-40B4-BE49-F238E27FC236}">
                <a16:creationId xmlns:a16="http://schemas.microsoft.com/office/drawing/2014/main" id="{E42D04EB-D568-43A3-9472-F60F3B63B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2164565"/>
            <a:ext cx="95900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LIFE  </a:t>
            </a:r>
            <a:r>
              <a:rPr lang="en-US" altLang="en-US" sz="2000" b="1" dirty="0">
                <a:solidFill>
                  <a:srgbClr val="FFFFFF"/>
                </a:solidFill>
              </a:rPr>
              <a:t>the conditions of which constitute my standard of value, being discovered by my …</a:t>
            </a:r>
          </a:p>
        </p:txBody>
      </p:sp>
      <p:sp>
        <p:nvSpPr>
          <p:cNvPr id="60" name="TextBox 26">
            <a:extLst>
              <a:ext uri="{FF2B5EF4-FFF2-40B4-BE49-F238E27FC236}">
                <a16:creationId xmlns:a16="http://schemas.microsoft.com/office/drawing/2014/main" id="{5AA33648-4280-475D-8240-F26FBB72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9" y="2774165"/>
            <a:ext cx="100006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MIND</a:t>
            </a:r>
            <a:r>
              <a:rPr lang="en-US" altLang="en-US" sz="2000" b="1" dirty="0">
                <a:solidFill>
                  <a:srgbClr val="FFFFFF"/>
                </a:solidFill>
              </a:rPr>
              <a:t>  through the powers of …</a:t>
            </a:r>
          </a:p>
        </p:txBody>
      </p:sp>
      <p:sp>
        <p:nvSpPr>
          <p:cNvPr id="65" name="TextBox 27">
            <a:extLst>
              <a:ext uri="{FF2B5EF4-FFF2-40B4-BE49-F238E27FC236}">
                <a16:creationId xmlns:a16="http://schemas.microsoft.com/office/drawing/2014/main" id="{9733BC20-31AD-4488-9F40-9E0E4DD3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974255"/>
            <a:ext cx="982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REASON</a:t>
            </a:r>
            <a:r>
              <a:rPr lang="en-US" altLang="en-US" sz="2000" b="1" dirty="0">
                <a:solidFill>
                  <a:srgbClr val="FFFFFF"/>
                </a:solidFill>
              </a:rPr>
              <a:t> is their primary tool of survival with a rational faith in an objective …</a:t>
            </a:r>
          </a:p>
        </p:txBody>
      </p:sp>
      <p:sp>
        <p:nvSpPr>
          <p:cNvPr id="71" name="TextBox 47">
            <a:extLst>
              <a:ext uri="{FF2B5EF4-FFF2-40B4-BE49-F238E27FC236}">
                <a16:creationId xmlns:a16="http://schemas.microsoft.com/office/drawing/2014/main" id="{934E9BAE-EF64-4584-95C3-6EDD49C8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8" y="5060165"/>
            <a:ext cx="102600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ONTOLOGICAL FRAMEWORK</a:t>
            </a:r>
            <a:r>
              <a:rPr lang="en-US" altLang="en-US" sz="2000" b="1" dirty="0">
                <a:solidFill>
                  <a:srgbClr val="FFFFFF"/>
                </a:solidFill>
              </a:rPr>
              <a:t>  representative of  </a:t>
            </a:r>
            <a:r>
              <a:rPr lang="en-US" altLang="en-US" sz="2000" b="1" i="1" dirty="0">
                <a:solidFill>
                  <a:srgbClr val="FFFFFF"/>
                </a:solidFill>
              </a:rPr>
              <a:t>God-inside-the-box.  </a:t>
            </a:r>
            <a:r>
              <a:rPr lang="en-US" altLang="en-US" sz="2000" b="1" dirty="0">
                <a:solidFill>
                  <a:srgbClr val="FFFFFF"/>
                </a:solidFill>
              </a:rPr>
              <a:t>Thereby resting all my hopes of </a:t>
            </a:r>
            <a:r>
              <a:rPr lang="en-US" altLang="en-US" sz="2000" b="1" dirty="0">
                <a:solidFill>
                  <a:srgbClr val="00FF00"/>
                </a:solidFill>
              </a:rPr>
              <a:t>HAPPINESS </a:t>
            </a:r>
            <a:r>
              <a:rPr lang="en-US" altLang="en-US" sz="2000" b="1" dirty="0">
                <a:solidFill>
                  <a:srgbClr val="FFFFFF"/>
                </a:solidFill>
              </a:rPr>
              <a:t>as a</a:t>
            </a:r>
            <a:r>
              <a:rPr lang="en-US" altLang="en-US" sz="2000" b="1" dirty="0">
                <a:solidFill>
                  <a:srgbClr val="00FF00"/>
                </a:solidFill>
              </a:rPr>
              <a:t> </a:t>
            </a:r>
            <a:r>
              <a:rPr lang="en-US" altLang="en-US" sz="2000" b="1" dirty="0">
                <a:solidFill>
                  <a:srgbClr val="FFFFFF"/>
                </a:solidFill>
              </a:rPr>
              <a:t>reward, ultimately, upon the </a:t>
            </a:r>
            <a:r>
              <a:rPr lang="en-US" altLang="en-US" sz="2000" b="1" dirty="0">
                <a:solidFill>
                  <a:srgbClr val="00FF00"/>
                </a:solidFill>
              </a:rPr>
              <a:t>ROCK</a:t>
            </a:r>
            <a:r>
              <a:rPr lang="en-US" altLang="en-US" sz="2000" b="1" dirty="0">
                <a:solidFill>
                  <a:srgbClr val="FFFFFF"/>
                </a:solidFill>
              </a:rPr>
              <a:t> </a:t>
            </a:r>
            <a:r>
              <a:rPr lang="en-US" altLang="en-US" sz="2000" b="1" dirty="0">
                <a:solidFill>
                  <a:srgbClr val="00FF00"/>
                </a:solidFill>
              </a:rPr>
              <a:t>OF</a:t>
            </a:r>
            <a:r>
              <a:rPr lang="en-US" altLang="en-US" sz="2000" b="1" dirty="0">
                <a:solidFill>
                  <a:srgbClr val="FFFFFF"/>
                </a:solidFill>
              </a:rPr>
              <a:t> </a:t>
            </a:r>
            <a:r>
              <a:rPr lang="en-US" altLang="en-US" sz="2000" b="1" dirty="0">
                <a:solidFill>
                  <a:srgbClr val="00FF00"/>
                </a:solidFill>
              </a:rPr>
              <a:t>REALITY </a:t>
            </a:r>
            <a:r>
              <a:rPr lang="en-US" altLang="en-US" sz="2000" b="1" dirty="0">
                <a:solidFill>
                  <a:srgbClr val="FFFFFF"/>
                </a:solidFill>
              </a:rPr>
              <a:t>and a set of irreducible, invincible and inescapable …</a:t>
            </a:r>
          </a:p>
        </p:txBody>
      </p:sp>
      <p:sp>
        <p:nvSpPr>
          <p:cNvPr id="75" name="TextBox 34">
            <a:extLst>
              <a:ext uri="{FF2B5EF4-FFF2-40B4-BE49-F238E27FC236}">
                <a16:creationId xmlns:a16="http://schemas.microsoft.com/office/drawing/2014/main" id="{BF6CA1B5-9BE6-4065-86A4-8A136B111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870" y="4599988"/>
            <a:ext cx="97087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REALITY</a:t>
            </a:r>
            <a:r>
              <a:rPr lang="en-US" altLang="en-US" sz="2000" b="1" dirty="0">
                <a:solidFill>
                  <a:srgbClr val="FFFFFF"/>
                </a:solidFill>
              </a:rPr>
              <a:t> that is independent of mind, within the primacy of existence, and in an …</a:t>
            </a:r>
          </a:p>
        </p:txBody>
      </p:sp>
      <p:sp>
        <p:nvSpPr>
          <p:cNvPr id="85" name="TextBox 22">
            <a:extLst>
              <a:ext uri="{FF2B5EF4-FFF2-40B4-BE49-F238E27FC236}">
                <a16:creationId xmlns:a16="http://schemas.microsoft.com/office/drawing/2014/main" id="{5FD83785-3294-4BB9-A0AF-D6856513A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0" y="259565"/>
            <a:ext cx="692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HAPPINESS</a:t>
            </a:r>
            <a:r>
              <a:rPr lang="en-US" altLang="en-US" sz="2000" b="1" dirty="0">
                <a:solidFill>
                  <a:srgbClr val="FFFFFF"/>
                </a:solidFill>
              </a:rPr>
              <a:t> is the reward I receive for adhering to the …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A4A4FBE-6D55-4B18-9B2F-6FD96C285AEF}"/>
              </a:ext>
            </a:extLst>
          </p:cNvPr>
          <p:cNvCxnSpPr>
            <a:cxnSpLocks/>
          </p:cNvCxnSpPr>
          <p:nvPr/>
        </p:nvCxnSpPr>
        <p:spPr bwMode="auto">
          <a:xfrm>
            <a:off x="1600200" y="2667000"/>
            <a:ext cx="9906000" cy="0"/>
          </a:xfrm>
          <a:prstGeom prst="line">
            <a:avLst/>
          </a:prstGeom>
          <a:ln w="28575">
            <a:solidFill>
              <a:srgbClr val="00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A08A3AA-5D17-444D-A189-1CB05ABF9757}"/>
              </a:ext>
            </a:extLst>
          </p:cNvPr>
          <p:cNvCxnSpPr>
            <a:cxnSpLocks/>
          </p:cNvCxnSpPr>
          <p:nvPr/>
        </p:nvCxnSpPr>
        <p:spPr bwMode="auto">
          <a:xfrm flipV="1">
            <a:off x="1578470" y="4555418"/>
            <a:ext cx="9863137" cy="19049"/>
          </a:xfrm>
          <a:prstGeom prst="line">
            <a:avLst/>
          </a:prstGeom>
          <a:ln w="28575">
            <a:solidFill>
              <a:srgbClr val="00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90">
            <a:extLst>
              <a:ext uri="{FF2B5EF4-FFF2-40B4-BE49-F238E27FC236}">
                <a16:creationId xmlns:a16="http://schemas.microsoft.com/office/drawing/2014/main" id="{954EA84B-EC10-4BBE-B303-EE650D567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44" y="152400"/>
            <a:ext cx="1237656" cy="6527014"/>
          </a:xfrm>
          <a:prstGeom prst="rect">
            <a:avLst/>
          </a:prstGeom>
        </p:spPr>
      </p:pic>
      <p:sp>
        <p:nvSpPr>
          <p:cNvPr id="92" name="TextBox 26">
            <a:extLst>
              <a:ext uri="{FF2B5EF4-FFF2-40B4-BE49-F238E27FC236}">
                <a16:creationId xmlns:a16="http://schemas.microsoft.com/office/drawing/2014/main" id="{32C8C861-413D-4253-8F8E-4D6C64490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93092"/>
            <a:ext cx="10152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FF00"/>
                </a:solidFill>
              </a:rPr>
              <a:t>OBSERVATION  </a:t>
            </a:r>
            <a:r>
              <a:rPr lang="en-US" altLang="en-US" sz="2000" b="1" dirty="0">
                <a:solidFill>
                  <a:schemeClr val="bg1"/>
                </a:solidFill>
              </a:rPr>
              <a:t>reduced to a set of principles to govern the life of a rational creature whose …</a:t>
            </a:r>
          </a:p>
        </p:txBody>
      </p:sp>
    </p:spTree>
    <p:extLst>
      <p:ext uri="{BB962C8B-B14F-4D97-AF65-F5344CB8AC3E}">
        <p14:creationId xmlns:p14="http://schemas.microsoft.com/office/powerpoint/2010/main" val="310909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E3A513ED-FDF0-48AC-95EC-F4A4FC2C9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solidFill>
                  <a:srgbClr val="FFFF00"/>
                </a:solidFill>
              </a:rPr>
              <a:t>Mixed Premises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0D4DD9-3931-450B-B35A-0D223415C2AD}"/>
              </a:ext>
            </a:extLst>
          </p:cNvPr>
          <p:cNvSpPr/>
          <p:nvPr/>
        </p:nvSpPr>
        <p:spPr bwMode="auto">
          <a:xfrm>
            <a:off x="2840038" y="5711825"/>
            <a:ext cx="457200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EA906B1-876F-4F96-922B-14E1F539CA67}"/>
              </a:ext>
            </a:extLst>
          </p:cNvPr>
          <p:cNvGrpSpPr/>
          <p:nvPr/>
        </p:nvGrpSpPr>
        <p:grpSpPr>
          <a:xfrm>
            <a:off x="8534400" y="1524000"/>
            <a:ext cx="2154238" cy="5105400"/>
            <a:chOff x="7086600" y="1524000"/>
            <a:chExt cx="2154238" cy="5105400"/>
          </a:xfrm>
        </p:grpSpPr>
        <p:grpSp>
          <p:nvGrpSpPr>
            <p:cNvPr id="12" name="Group 102">
              <a:extLst>
                <a:ext uri="{FF2B5EF4-FFF2-40B4-BE49-F238E27FC236}">
                  <a16:creationId xmlns:a16="http://schemas.microsoft.com/office/drawing/2014/main" id="{17E9939B-8791-4F13-8F30-142A41AB71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86600" y="1524000"/>
              <a:ext cx="914400" cy="5105400"/>
              <a:chOff x="7150925" y="1524000"/>
              <a:chExt cx="914400" cy="5105400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3752F91-129D-45E5-B437-159F2A9C8DE6}"/>
                  </a:ext>
                </a:extLst>
              </p:cNvPr>
              <p:cNvSpPr/>
              <p:nvPr/>
            </p:nvSpPr>
            <p:spPr>
              <a:xfrm>
                <a:off x="7150925" y="1524000"/>
                <a:ext cx="914400" cy="51054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1" name="Group 36">
                <a:extLst>
                  <a:ext uri="{FF2B5EF4-FFF2-40B4-BE49-F238E27FC236}">
                    <a16:creationId xmlns:a16="http://schemas.microsoft.com/office/drawing/2014/main" id="{617FCCAB-85DF-4FF7-8E7D-7D757FFAE5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9080" y="1588326"/>
                <a:ext cx="445774" cy="3731260"/>
                <a:chOff x="1692028" y="669881"/>
                <a:chExt cx="557179" cy="4664120"/>
              </a:xfrm>
            </p:grpSpPr>
            <p:pic>
              <p:nvPicPr>
                <p:cNvPr id="38" name="Picture 2">
                  <a:extLst>
                    <a:ext uri="{FF2B5EF4-FFF2-40B4-BE49-F238E27FC236}">
                      <a16:creationId xmlns:a16="http://schemas.microsoft.com/office/drawing/2014/main" id="{585163CA-702A-440D-B0E7-92DCE49F14B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07171" y="4743144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2">
                  <a:extLst>
                    <a:ext uri="{FF2B5EF4-FFF2-40B4-BE49-F238E27FC236}">
                      <a16:creationId xmlns:a16="http://schemas.microsoft.com/office/drawing/2014/main" id="{50E7A898-E4DF-4FA0-BCEA-11F9D01FF92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15134" y="4074554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2">
                  <a:extLst>
                    <a:ext uri="{FF2B5EF4-FFF2-40B4-BE49-F238E27FC236}">
                      <a16:creationId xmlns:a16="http://schemas.microsoft.com/office/drawing/2014/main" id="{71EC7243-BF9E-4096-ADC1-3BAA9F76E07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28782" y="3402401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" name="Picture 2">
                  <a:extLst>
                    <a:ext uri="{FF2B5EF4-FFF2-40B4-BE49-F238E27FC236}">
                      <a16:creationId xmlns:a16="http://schemas.microsoft.com/office/drawing/2014/main" id="{3DEA73E5-B2FF-482D-868D-B79C620FE06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36741" y="2733812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2" name="Picture 2">
                  <a:extLst>
                    <a:ext uri="{FF2B5EF4-FFF2-40B4-BE49-F238E27FC236}">
                      <a16:creationId xmlns:a16="http://schemas.microsoft.com/office/drawing/2014/main" id="{BF9C0326-8EDF-4917-B637-65B0142A325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36741" y="2068183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2">
                  <a:extLst>
                    <a:ext uri="{FF2B5EF4-FFF2-40B4-BE49-F238E27FC236}">
                      <a16:creationId xmlns:a16="http://schemas.microsoft.com/office/drawing/2014/main" id="{25A75981-BE73-4CB4-9C75-2BCE943CFB4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50388" y="1409679"/>
                  <a:ext cx="675714" cy="505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">
                  <a:extLst>
                    <a:ext uri="{FF2B5EF4-FFF2-40B4-BE49-F238E27FC236}">
                      <a16:creationId xmlns:a16="http://schemas.microsoft.com/office/drawing/2014/main" id="{217B5AE9-4FC4-44CE-A239-33C60217270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1658350" y="754738"/>
                  <a:ext cx="675714" cy="506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32" name="Picture 11">
                <a:extLst>
                  <a:ext uri="{FF2B5EF4-FFF2-40B4-BE49-F238E27FC236}">
                    <a16:creationId xmlns:a16="http://schemas.microsoft.com/office/drawing/2014/main" id="{C1E95133-6261-49EF-A3DB-16541D13FF1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0640" y="5638800"/>
                <a:ext cx="892810" cy="975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009EC2A-791A-4625-B4DC-EFD1F791D0A4}"/>
                  </a:ext>
                </a:extLst>
              </p:cNvPr>
              <p:cNvSpPr/>
              <p:nvPr/>
            </p:nvSpPr>
            <p:spPr>
              <a:xfrm>
                <a:off x="7355712" y="5703888"/>
                <a:ext cx="457200" cy="4445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4" name="Group 131">
                <a:extLst>
                  <a:ext uri="{FF2B5EF4-FFF2-40B4-BE49-F238E27FC236}">
                    <a16:creationId xmlns:a16="http://schemas.microsoft.com/office/drawing/2014/main" id="{19811F9F-13A8-4112-8278-50E8D295F5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73647" y="5374575"/>
                <a:ext cx="252412" cy="349250"/>
                <a:chOff x="3862387" y="5328356"/>
                <a:chExt cx="252412" cy="349250"/>
              </a:xfrm>
            </p:grpSpPr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6BDE0938-9076-4A3A-9752-0B275F41362E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710321" y="5512412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CEB48AB0-96B3-4576-A108-76290CB9FB46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845259" y="5480662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CB38F8DE-EBE3-49DB-A23D-D76726377C4C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961146" y="5525112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" name="TextBox 87">
              <a:extLst>
                <a:ext uri="{FF2B5EF4-FFF2-40B4-BE49-F238E27FC236}">
                  <a16:creationId xmlns:a16="http://schemas.microsoft.com/office/drawing/2014/main" id="{A6420324-0915-4677-A719-FC28B94FB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7875" y="5978525"/>
              <a:ext cx="806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ONTOLOGICAL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FRAMEWORK</a:t>
              </a:r>
            </a:p>
          </p:txBody>
        </p:sp>
        <p:grpSp>
          <p:nvGrpSpPr>
            <p:cNvPr id="14" name="Group 103">
              <a:extLst>
                <a:ext uri="{FF2B5EF4-FFF2-40B4-BE49-F238E27FC236}">
                  <a16:creationId xmlns:a16="http://schemas.microsoft.com/office/drawing/2014/main" id="{C850E052-6630-4919-888F-9B6F8EF19A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4700" y="1531938"/>
              <a:ext cx="862013" cy="460375"/>
              <a:chOff x="1116075" y="1556450"/>
              <a:chExt cx="862737" cy="460375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834B3F9-95AB-4784-B9DE-1653ADCE7CE5}"/>
                  </a:ext>
                </a:extLst>
              </p:cNvPr>
              <p:cNvSpPr/>
              <p:nvPr/>
            </p:nvSpPr>
            <p:spPr bwMode="auto">
              <a:xfrm>
                <a:off x="1116075" y="1556450"/>
                <a:ext cx="862737" cy="25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05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Value Ethics</a:t>
                </a:r>
              </a:p>
            </p:txBody>
          </p:sp>
          <p:sp>
            <p:nvSpPr>
              <p:cNvPr id="29" name="TextBox 105">
                <a:extLst>
                  <a:ext uri="{FF2B5EF4-FFF2-40B4-BE49-F238E27FC236}">
                    <a16:creationId xmlns:a16="http://schemas.microsoft.com/office/drawing/2014/main" id="{6BE92BB3-0234-4CC2-B270-7E80349CFE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2999" y="1754887"/>
                <a:ext cx="257391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 dirty="0">
                    <a:solidFill>
                      <a:srgbClr val="000000"/>
                    </a:solidFill>
                  </a:rPr>
                  <a:t>7</a:t>
                </a:r>
              </a:p>
            </p:txBody>
          </p:sp>
        </p:grpSp>
        <p:sp>
          <p:nvSpPr>
            <p:cNvPr id="15" name="TextBox 109">
              <a:extLst>
                <a:ext uri="{FF2B5EF4-FFF2-40B4-BE49-F238E27FC236}">
                  <a16:creationId xmlns:a16="http://schemas.microsoft.com/office/drawing/2014/main" id="{2B7C0B0A-8591-4C2E-8E42-735DAAFB3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2286000"/>
              <a:ext cx="2571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" name="TextBox 114">
              <a:extLst>
                <a:ext uri="{FF2B5EF4-FFF2-40B4-BE49-F238E27FC236}">
                  <a16:creationId xmlns:a16="http://schemas.microsoft.com/office/drawing/2014/main" id="{CEB02225-FF47-44EA-996E-45073AE37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2814638"/>
              <a:ext cx="2571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7" name="TextBox 118">
              <a:extLst>
                <a:ext uri="{FF2B5EF4-FFF2-40B4-BE49-F238E27FC236}">
                  <a16:creationId xmlns:a16="http://schemas.microsoft.com/office/drawing/2014/main" id="{C701EE11-5A16-4CE0-BA12-428D02B5D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343275"/>
              <a:ext cx="255588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8" name="TextBox 122">
              <a:extLst>
                <a:ext uri="{FF2B5EF4-FFF2-40B4-BE49-F238E27FC236}">
                  <a16:creationId xmlns:a16="http://schemas.microsoft.com/office/drawing/2014/main" id="{596C1B98-19AD-4FC5-B563-9F7C7C263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5688" y="3865563"/>
              <a:ext cx="257175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FA3B42-84E0-448E-AFA5-7B0926C9C86D}"/>
                </a:ext>
              </a:extLst>
            </p:cNvPr>
            <p:cNvSpPr/>
            <p:nvPr/>
          </p:nvSpPr>
          <p:spPr bwMode="auto">
            <a:xfrm>
              <a:off x="7086600" y="3700463"/>
              <a:ext cx="976313" cy="2619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Epistemology</a:t>
              </a:r>
            </a:p>
          </p:txBody>
        </p:sp>
        <p:sp>
          <p:nvSpPr>
            <p:cNvPr id="20" name="TextBox 141">
              <a:extLst>
                <a:ext uri="{FF2B5EF4-FFF2-40B4-BE49-F238E27FC236}">
                  <a16:creationId xmlns:a16="http://schemas.microsoft.com/office/drawing/2014/main" id="{B9AD65A5-744A-47BA-A24C-F6B2B8B73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2825" y="4410075"/>
              <a:ext cx="2571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1" name="TextBox 155">
              <a:extLst>
                <a:ext uri="{FF2B5EF4-FFF2-40B4-BE49-F238E27FC236}">
                  <a16:creationId xmlns:a16="http://schemas.microsoft.com/office/drawing/2014/main" id="{6DF94E4A-FF19-41F4-9C61-A868164A7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5688" y="4941888"/>
              <a:ext cx="2571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7371D60-CAEF-48A7-8017-AEF08DB48DD5}"/>
                </a:ext>
              </a:extLst>
            </p:cNvPr>
            <p:cNvSpPr/>
            <p:nvPr/>
          </p:nvSpPr>
          <p:spPr bwMode="auto">
            <a:xfrm>
              <a:off x="7110413" y="4759325"/>
              <a:ext cx="889000" cy="254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Metaphysics</a:t>
              </a:r>
            </a:p>
          </p:txBody>
        </p:sp>
        <p:sp>
          <p:nvSpPr>
            <p:cNvPr id="23" name="TextBox 170">
              <a:extLst>
                <a:ext uri="{FF2B5EF4-FFF2-40B4-BE49-F238E27FC236}">
                  <a16:creationId xmlns:a16="http://schemas.microsoft.com/office/drawing/2014/main" id="{4DB697FB-7BA4-428C-946A-127FC08A5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8655" y="1550988"/>
              <a:ext cx="357187" cy="3478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FF00"/>
                  </a:solidFill>
                </a:rPr>
                <a:t>N</a:t>
              </a:r>
            </a:p>
          </p:txBody>
        </p:sp>
        <p:grpSp>
          <p:nvGrpSpPr>
            <p:cNvPr id="25" name="Group 151">
              <a:extLst>
                <a:ext uri="{FF2B5EF4-FFF2-40B4-BE49-F238E27FC236}">
                  <a16:creationId xmlns:a16="http://schemas.microsoft.com/office/drawing/2014/main" id="{CF52DDCB-8ECA-49BB-89F4-20FBA228C5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26400" y="5221953"/>
              <a:ext cx="1214438" cy="1400175"/>
              <a:chOff x="5918200" y="3087189"/>
              <a:chExt cx="1214438" cy="1400674"/>
            </a:xfrm>
          </p:grpSpPr>
          <p:sp>
            <p:nvSpPr>
              <p:cNvPr id="26" name="TextBox 148">
                <a:extLst>
                  <a:ext uri="{FF2B5EF4-FFF2-40B4-BE49-F238E27FC236}">
                    <a16:creationId xmlns:a16="http://schemas.microsoft.com/office/drawing/2014/main" id="{C2B266BF-1265-4C96-B1BC-756D639525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8200" y="3657304"/>
                <a:ext cx="1214438" cy="830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Scientific and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Practical Worlds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Siding With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Aristotle</a:t>
                </a:r>
              </a:p>
            </p:txBody>
          </p:sp>
          <p:sp>
            <p:nvSpPr>
              <p:cNvPr id="27" name="TextBox 146">
                <a:extLst>
                  <a:ext uri="{FF2B5EF4-FFF2-40B4-BE49-F238E27FC236}">
                    <a16:creationId xmlns:a16="http://schemas.microsoft.com/office/drawing/2014/main" id="{F240C489-A531-407A-8608-BBDF34C58B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9236" y="3087189"/>
                <a:ext cx="1061252" cy="461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WESTERN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FF00"/>
                    </a:solidFill>
                  </a:rPr>
                  <a:t>CIVILIZATION</a:t>
                </a:r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036B0EF6-95C5-44AD-A50B-2032C7352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658813"/>
            <a:ext cx="883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“A Double Minded </a:t>
            </a:r>
            <a:r>
              <a:rPr lang="en-US" altLang="en-US" sz="1600" b="1" dirty="0">
                <a:solidFill>
                  <a:srgbClr val="FFFF00"/>
                </a:solidFill>
                <a:latin typeface="Arial" panose="020B0604020202020204" pitchFamily="34" charset="0"/>
              </a:rPr>
              <a:t>MAN</a:t>
            </a: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 Is Unstable In All </a:t>
            </a:r>
            <a:r>
              <a:rPr lang="en-US" altLang="en-US" sz="1600" b="1" dirty="0">
                <a:solidFill>
                  <a:srgbClr val="FFFF00"/>
                </a:solidFill>
                <a:latin typeface="Arial" panose="020B0604020202020204" pitchFamily="34" charset="0"/>
              </a:rPr>
              <a:t>HIS</a:t>
            </a: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 Ways” (James 1:8)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E2CEF9B-D163-4CF2-9915-A8D5E9358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1033463"/>
            <a:ext cx="883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“A Double Minded </a:t>
            </a:r>
            <a:r>
              <a:rPr lang="en-US" altLang="en-US" sz="1600" b="1" dirty="0">
                <a:solidFill>
                  <a:srgbClr val="FFFF00"/>
                </a:solidFill>
                <a:latin typeface="Arial" panose="020B0604020202020204" pitchFamily="34" charset="0"/>
              </a:rPr>
              <a:t>CIVILIZATION</a:t>
            </a: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 Is Unstable In All </a:t>
            </a:r>
            <a:r>
              <a:rPr lang="en-US" altLang="en-US" sz="1600" b="1" dirty="0">
                <a:solidFill>
                  <a:srgbClr val="FFFF00"/>
                </a:solidFill>
                <a:latin typeface="Arial" panose="020B0604020202020204" pitchFamily="34" charset="0"/>
              </a:rPr>
              <a:t>ITS</a:t>
            </a:r>
            <a:r>
              <a:rPr lang="en-US" altLang="en-US" sz="1600" dirty="0">
                <a:solidFill>
                  <a:srgbClr val="FFFF00"/>
                </a:solidFill>
                <a:latin typeface="Arial" panose="020B0604020202020204" pitchFamily="34" charset="0"/>
              </a:rPr>
              <a:t> Ways”</a:t>
            </a:r>
          </a:p>
        </p:txBody>
      </p:sp>
      <p:sp>
        <p:nvSpPr>
          <p:cNvPr id="47" name="TextBox 206">
            <a:extLst>
              <a:ext uri="{FF2B5EF4-FFF2-40B4-BE49-F238E27FC236}">
                <a16:creationId xmlns:a16="http://schemas.microsoft.com/office/drawing/2014/main" id="{1DE27ACE-63E0-475B-AF94-C25332E8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5775" y="3126243"/>
            <a:ext cx="684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Many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LDS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Today</a:t>
            </a:r>
          </a:p>
        </p:txBody>
      </p:sp>
      <p:sp>
        <p:nvSpPr>
          <p:cNvPr id="48" name="TextBox 180">
            <a:extLst>
              <a:ext uri="{FF2B5EF4-FFF2-40B4-BE49-F238E27FC236}">
                <a16:creationId xmlns:a16="http://schemas.microsoft.com/office/drawing/2014/main" id="{67578A32-2CDC-41B0-95D9-9509A3CF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358" y="1435100"/>
            <a:ext cx="35877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Y</a:t>
            </a:r>
          </a:p>
        </p:txBody>
      </p:sp>
      <p:grpSp>
        <p:nvGrpSpPr>
          <p:cNvPr id="49" name="Group 233">
            <a:extLst>
              <a:ext uri="{FF2B5EF4-FFF2-40B4-BE49-F238E27FC236}">
                <a16:creationId xmlns:a16="http://schemas.microsoft.com/office/drawing/2014/main" id="{64DEA2D9-AFBB-48AD-83C1-8178D4E8541F}"/>
              </a:ext>
            </a:extLst>
          </p:cNvPr>
          <p:cNvGrpSpPr>
            <a:grpSpLocks/>
          </p:cNvGrpSpPr>
          <p:nvPr/>
        </p:nvGrpSpPr>
        <p:grpSpPr bwMode="auto">
          <a:xfrm>
            <a:off x="4784933" y="1524000"/>
            <a:ext cx="979488" cy="5105400"/>
            <a:chOff x="3260503" y="1524000"/>
            <a:chExt cx="979160" cy="5105400"/>
          </a:xfrm>
        </p:grpSpPr>
        <p:grpSp>
          <p:nvGrpSpPr>
            <p:cNvPr id="50" name="Group 166">
              <a:extLst>
                <a:ext uri="{FF2B5EF4-FFF2-40B4-BE49-F238E27FC236}">
                  <a16:creationId xmlns:a16="http://schemas.microsoft.com/office/drawing/2014/main" id="{CA4A326C-8E71-462A-B390-A57B9E82A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0503" y="1524000"/>
              <a:ext cx="914094" cy="5105400"/>
              <a:chOff x="3489103" y="1524000"/>
              <a:chExt cx="914094" cy="5105400"/>
            </a:xfrm>
          </p:grpSpPr>
          <p:grpSp>
            <p:nvGrpSpPr>
              <p:cNvPr id="63" name="Group 64">
                <a:extLst>
                  <a:ext uri="{FF2B5EF4-FFF2-40B4-BE49-F238E27FC236}">
                    <a16:creationId xmlns:a16="http://schemas.microsoft.com/office/drawing/2014/main" id="{8104CE31-E1E1-4F59-A622-34CCB1C4BA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9103" y="1524000"/>
                <a:ext cx="914094" cy="5105400"/>
                <a:chOff x="3489103" y="1524000"/>
                <a:chExt cx="914094" cy="5105400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847AC5D4-EC97-4AA6-8695-439AEAB7C184}"/>
                    </a:ext>
                  </a:extLst>
                </p:cNvPr>
                <p:cNvSpPr/>
                <p:nvPr/>
              </p:nvSpPr>
              <p:spPr>
                <a:xfrm>
                  <a:off x="3489103" y="1524000"/>
                  <a:ext cx="914094" cy="510540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73" name="Group 20">
                  <a:extLst>
                    <a:ext uri="{FF2B5EF4-FFF2-40B4-BE49-F238E27FC236}">
                      <a16:creationId xmlns:a16="http://schemas.microsoft.com/office/drawing/2014/main" id="{7E713260-D437-41C5-9688-5B238F32A3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95077" y="1608876"/>
                  <a:ext cx="509686" cy="3707131"/>
                  <a:chOff x="4552423" y="1708062"/>
                  <a:chExt cx="637137" cy="4634553"/>
                </a:xfrm>
              </p:grpSpPr>
              <p:grpSp>
                <p:nvGrpSpPr>
                  <p:cNvPr id="74" name="Group 10">
                    <a:extLst>
                      <a:ext uri="{FF2B5EF4-FFF2-40B4-BE49-F238E27FC236}">
                        <a16:creationId xmlns:a16="http://schemas.microsoft.com/office/drawing/2014/main" id="{8F237994-DCB2-4F07-AFFD-C56A1555F38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52423" y="1708062"/>
                    <a:ext cx="629178" cy="1343140"/>
                    <a:chOff x="4300697" y="664853"/>
                    <a:chExt cx="1372366" cy="2929662"/>
                  </a:xfrm>
                </p:grpSpPr>
                <p:pic>
                  <p:nvPicPr>
                    <p:cNvPr id="81" name="Picture 8">
                      <a:extLst>
                        <a:ext uri="{FF2B5EF4-FFF2-40B4-BE49-F238E27FC236}">
                          <a16:creationId xmlns:a16="http://schemas.microsoft.com/office/drawing/2014/main" id="{44D7DDC3-826D-450F-BF02-27DC0DB06F5F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6200000">
                      <a:off x="4224497" y="741053"/>
                      <a:ext cx="1476374" cy="13239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82" name="Picture 8">
                      <a:extLst>
                        <a:ext uri="{FF2B5EF4-FFF2-40B4-BE49-F238E27FC236}">
                          <a16:creationId xmlns:a16="http://schemas.microsoft.com/office/drawing/2014/main" id="{45D1C3D4-74D9-43B1-97BA-F18BC434B297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-5400000">
                      <a:off x="4272888" y="2194340"/>
                      <a:ext cx="1476375" cy="13239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75" name="Group 11">
                    <a:extLst>
                      <a:ext uri="{FF2B5EF4-FFF2-40B4-BE49-F238E27FC236}">
                        <a16:creationId xmlns:a16="http://schemas.microsoft.com/office/drawing/2014/main" id="{5D646B9B-E934-46C6-8E69-50E1A974213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71999" y="3038718"/>
                    <a:ext cx="609599" cy="1329491"/>
                    <a:chOff x="4343400" y="694623"/>
                    <a:chExt cx="1329662" cy="2899890"/>
                  </a:xfrm>
                </p:grpSpPr>
                <p:pic>
                  <p:nvPicPr>
                    <p:cNvPr id="79" name="Picture 8">
                      <a:extLst>
                        <a:ext uri="{FF2B5EF4-FFF2-40B4-BE49-F238E27FC236}">
                          <a16:creationId xmlns:a16="http://schemas.microsoft.com/office/drawing/2014/main" id="{32ED3849-ADC3-425D-8470-55B95F4FFDF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-5400000">
                      <a:off x="4267200" y="770823"/>
                      <a:ext cx="1476374" cy="13239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80" name="Picture 13">
                      <a:extLst>
                        <a:ext uri="{FF2B5EF4-FFF2-40B4-BE49-F238E27FC236}">
                          <a16:creationId xmlns:a16="http://schemas.microsoft.com/office/drawing/2014/main" id="{1DD13E7C-31C8-4C26-9889-BD5EB33CCE64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-5400000">
                      <a:off x="4272888" y="2194339"/>
                      <a:ext cx="1476374" cy="13239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pic>
                <p:nvPicPr>
                  <p:cNvPr id="76" name="Picture 8">
                    <a:extLst>
                      <a:ext uri="{FF2B5EF4-FFF2-40B4-BE49-F238E27FC236}">
                        <a16:creationId xmlns:a16="http://schemas.microsoft.com/office/drawing/2014/main" id="{669D961B-1C76-43E1-9207-B9F582771F1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45025" y="4374742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77" name="Picture 16">
                    <a:extLst>
                      <a:ext uri="{FF2B5EF4-FFF2-40B4-BE49-F238E27FC236}">
                        <a16:creationId xmlns:a16="http://schemas.microsoft.com/office/drawing/2014/main" id="{72E19945-39BA-45C3-A229-0FF0E160C94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47633" y="5041019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78" name="Picture 17">
                    <a:extLst>
                      <a:ext uri="{FF2B5EF4-FFF2-40B4-BE49-F238E27FC236}">
                        <a16:creationId xmlns:a16="http://schemas.microsoft.com/office/drawing/2014/main" id="{D0DE459D-98DD-4697-8302-8ED21A4B95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6200000">
                    <a:off x="4525448" y="5700688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pic>
            <p:nvPicPr>
              <p:cNvPr id="64" name="Picture 8">
                <a:extLst>
                  <a:ext uri="{FF2B5EF4-FFF2-40B4-BE49-F238E27FC236}">
                    <a16:creationId xmlns:a16="http://schemas.microsoft.com/office/drawing/2014/main" id="{07DCF767-399F-4434-8D9D-EFEB9393CA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3288" y="5603175"/>
                <a:ext cx="797143" cy="980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D8E4F842-A52B-432F-AEB4-E06038C42051}"/>
                  </a:ext>
                </a:extLst>
              </p:cNvPr>
              <p:cNvSpPr/>
              <p:nvPr/>
            </p:nvSpPr>
            <p:spPr>
              <a:xfrm>
                <a:off x="3709485" y="5715000"/>
                <a:ext cx="457047" cy="4603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6" name="Group 49">
                <a:extLst>
                  <a:ext uri="{FF2B5EF4-FFF2-40B4-BE49-F238E27FC236}">
                    <a16:creationId xmlns:a16="http://schemas.microsoft.com/office/drawing/2014/main" id="{ECF0F090-3D95-4CC3-846D-43E1CDD869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26763" y="5374575"/>
                <a:ext cx="252412" cy="349250"/>
                <a:chOff x="3862387" y="5363981"/>
                <a:chExt cx="252412" cy="349250"/>
              </a:xfrm>
            </p:grpSpPr>
            <p:cxnSp>
              <p:nvCxnSpPr>
                <p:cNvPr id="69" name="Straight Arrow Connector 68">
                  <a:extLst>
                    <a:ext uri="{FF2B5EF4-FFF2-40B4-BE49-F238E27FC236}">
                      <a16:creationId xmlns:a16="http://schemas.microsoft.com/office/drawing/2014/main" id="{9837024E-C3EC-4121-974A-1688140BDA1E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710938" y="5548037"/>
                  <a:ext cx="304800" cy="1586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>
                  <a:extLst>
                    <a:ext uri="{FF2B5EF4-FFF2-40B4-BE49-F238E27FC236}">
                      <a16:creationId xmlns:a16="http://schemas.microsoft.com/office/drawing/2014/main" id="{92D17E85-154C-48F0-B829-5DD3481C6252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845830" y="5516287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>
                  <a:extLst>
                    <a:ext uri="{FF2B5EF4-FFF2-40B4-BE49-F238E27FC236}">
                      <a16:creationId xmlns:a16="http://schemas.microsoft.com/office/drawing/2014/main" id="{C4B9D332-947E-4880-BEED-5C691777AC89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961679" y="5560737"/>
                  <a:ext cx="304800" cy="1586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67" name="Picture 2">
                <a:extLst>
                  <a:ext uri="{FF2B5EF4-FFF2-40B4-BE49-F238E27FC236}">
                    <a16:creationId xmlns:a16="http://schemas.microsoft.com/office/drawing/2014/main" id="{B24169C9-5F65-4889-8FD9-45160F8B76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713431" y="3801670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2">
                <a:extLst>
                  <a:ext uri="{FF2B5EF4-FFF2-40B4-BE49-F238E27FC236}">
                    <a16:creationId xmlns:a16="http://schemas.microsoft.com/office/drawing/2014/main" id="{E5412C64-DF32-4F0C-B4C0-8F6E5EE869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3702719" y="2213345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1" name="TextBox 235">
              <a:extLst>
                <a:ext uri="{FF2B5EF4-FFF2-40B4-BE49-F238E27FC236}">
                  <a16:creationId xmlns:a16="http://schemas.microsoft.com/office/drawing/2014/main" id="{366231DD-3E95-4717-B629-DE09905B9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7905" y="5973763"/>
              <a:ext cx="80618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ONTOLOGICAL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FRAMEWORK</a:t>
              </a:r>
            </a:p>
          </p:txBody>
        </p:sp>
        <p:grpSp>
          <p:nvGrpSpPr>
            <p:cNvPr id="52" name="Group 93">
              <a:extLst>
                <a:ext uri="{FF2B5EF4-FFF2-40B4-BE49-F238E27FC236}">
                  <a16:creationId xmlns:a16="http://schemas.microsoft.com/office/drawing/2014/main" id="{F6707E68-A365-40B8-AE1B-1A07FC6005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8590" y="1562100"/>
              <a:ext cx="841093" cy="460375"/>
              <a:chOff x="1100665" y="1557150"/>
              <a:chExt cx="841093" cy="460375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FC3C355C-1A66-4C79-88D6-E178DBD4370A}"/>
                  </a:ext>
                </a:extLst>
              </p:cNvPr>
              <p:cNvSpPr/>
              <p:nvPr/>
            </p:nvSpPr>
            <p:spPr bwMode="auto">
              <a:xfrm>
                <a:off x="1100665" y="1557150"/>
                <a:ext cx="841093" cy="25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05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Duty Ethics</a:t>
                </a:r>
              </a:p>
            </p:txBody>
          </p:sp>
          <p:sp>
            <p:nvSpPr>
              <p:cNvPr id="62" name="TextBox 246">
                <a:extLst>
                  <a:ext uri="{FF2B5EF4-FFF2-40B4-BE49-F238E27FC236}">
                    <a16:creationId xmlns:a16="http://schemas.microsoft.com/office/drawing/2014/main" id="{A537409E-EC13-4B7A-A93C-AE3163F01F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5363" y="1755588"/>
                <a:ext cx="257089" cy="261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7</a:t>
                </a:r>
              </a:p>
            </p:txBody>
          </p:sp>
        </p:grpSp>
        <p:sp>
          <p:nvSpPr>
            <p:cNvPr id="53" name="TextBox 237">
              <a:extLst>
                <a:ext uri="{FF2B5EF4-FFF2-40B4-BE49-F238E27FC236}">
                  <a16:creationId xmlns:a16="http://schemas.microsoft.com/office/drawing/2014/main" id="{8CB1799E-85B4-469C-B00C-63D625742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233" y="2309813"/>
              <a:ext cx="257089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54" name="TextBox 238">
              <a:extLst>
                <a:ext uri="{FF2B5EF4-FFF2-40B4-BE49-F238E27FC236}">
                  <a16:creationId xmlns:a16="http://schemas.microsoft.com/office/drawing/2014/main" id="{3BB07434-23E2-455D-8372-C11B2D4E6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7571" y="2838450"/>
              <a:ext cx="257089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55" name="TextBox 239">
              <a:extLst>
                <a:ext uri="{FF2B5EF4-FFF2-40B4-BE49-F238E27FC236}">
                  <a16:creationId xmlns:a16="http://schemas.microsoft.com/office/drawing/2014/main" id="{BE80B9B7-D935-4845-A094-820BD2E2E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267" y="3367088"/>
              <a:ext cx="257089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56" name="TextBox 240">
              <a:extLst>
                <a:ext uri="{FF2B5EF4-FFF2-40B4-BE49-F238E27FC236}">
                  <a16:creationId xmlns:a16="http://schemas.microsoft.com/office/drawing/2014/main" id="{41D87AC5-4275-436D-B0F5-B12A086C7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2332" y="3900488"/>
              <a:ext cx="257089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3FB2AD2-C190-4474-98FF-D9BAA53BAC8D}"/>
                </a:ext>
              </a:extLst>
            </p:cNvPr>
            <p:cNvSpPr/>
            <p:nvPr/>
          </p:nvSpPr>
          <p:spPr bwMode="auto">
            <a:xfrm>
              <a:off x="3263677" y="3705225"/>
              <a:ext cx="975986" cy="2619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Epistemology</a:t>
              </a:r>
            </a:p>
          </p:txBody>
        </p:sp>
        <p:sp>
          <p:nvSpPr>
            <p:cNvPr id="58" name="TextBox 242">
              <a:extLst>
                <a:ext uri="{FF2B5EF4-FFF2-40B4-BE49-F238E27FC236}">
                  <a16:creationId xmlns:a16="http://schemas.microsoft.com/office/drawing/2014/main" id="{517FA9DC-0887-4A93-B185-E31BB1CA6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2332" y="4410075"/>
              <a:ext cx="257089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59" name="TextBox 243">
              <a:extLst>
                <a:ext uri="{FF2B5EF4-FFF2-40B4-BE49-F238E27FC236}">
                  <a16:creationId xmlns:a16="http://schemas.microsoft.com/office/drawing/2014/main" id="{DBE94D4C-5420-4948-A9BF-0185F056F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994" y="4941888"/>
              <a:ext cx="257089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2499889-F887-43B8-9846-BB6F2C40DB04}"/>
                </a:ext>
              </a:extLst>
            </p:cNvPr>
            <p:cNvSpPr/>
            <p:nvPr/>
          </p:nvSpPr>
          <p:spPr bwMode="auto">
            <a:xfrm>
              <a:off x="3299970" y="4764088"/>
              <a:ext cx="888702" cy="254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Metaphysics</a:t>
              </a:r>
            </a:p>
          </p:txBody>
        </p:sp>
      </p:grpSp>
      <p:sp>
        <p:nvSpPr>
          <p:cNvPr id="83" name="TextBox 198">
            <a:extLst>
              <a:ext uri="{FF2B5EF4-FFF2-40B4-BE49-F238E27FC236}">
                <a16:creationId xmlns:a16="http://schemas.microsoft.com/office/drawing/2014/main" id="{ED335801-C63B-4F99-8613-C30919EFF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103807"/>
            <a:ext cx="1157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Traditional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Christianity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FF00"/>
                </a:solidFill>
              </a:rPr>
              <a:t>Today</a:t>
            </a:r>
          </a:p>
        </p:txBody>
      </p:sp>
      <p:grpSp>
        <p:nvGrpSpPr>
          <p:cNvPr id="84" name="Group 269">
            <a:extLst>
              <a:ext uri="{FF2B5EF4-FFF2-40B4-BE49-F238E27FC236}">
                <a16:creationId xmlns:a16="http://schemas.microsoft.com/office/drawing/2014/main" id="{25C91C60-E276-4CC7-A949-7BF053AA925D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1524000"/>
            <a:ext cx="978725" cy="5105400"/>
            <a:chOff x="4953000" y="1524000"/>
            <a:chExt cx="978725" cy="5105400"/>
          </a:xfrm>
        </p:grpSpPr>
        <p:grpSp>
          <p:nvGrpSpPr>
            <p:cNvPr id="85" name="Group 142">
              <a:extLst>
                <a:ext uri="{FF2B5EF4-FFF2-40B4-BE49-F238E27FC236}">
                  <a16:creationId xmlns:a16="http://schemas.microsoft.com/office/drawing/2014/main" id="{75033EF0-EF59-414D-9873-CEED11DD6F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3000" y="1524000"/>
              <a:ext cx="914400" cy="5105400"/>
              <a:chOff x="4648200" y="1524000"/>
              <a:chExt cx="914400" cy="5105400"/>
            </a:xfrm>
          </p:grpSpPr>
          <p:grpSp>
            <p:nvGrpSpPr>
              <p:cNvPr id="99" name="Group 93">
                <a:extLst>
                  <a:ext uri="{FF2B5EF4-FFF2-40B4-BE49-F238E27FC236}">
                    <a16:creationId xmlns:a16="http://schemas.microsoft.com/office/drawing/2014/main" id="{7846B596-E540-4350-A120-EF281E59CD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48200" y="1524000"/>
                <a:ext cx="914400" cy="5105400"/>
                <a:chOff x="3505200" y="1524000"/>
                <a:chExt cx="914400" cy="5105400"/>
              </a:xfrm>
            </p:grpSpPr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17C72561-F25C-430D-A036-E855BA227911}"/>
                    </a:ext>
                  </a:extLst>
                </p:cNvPr>
                <p:cNvSpPr/>
                <p:nvPr/>
              </p:nvSpPr>
              <p:spPr>
                <a:xfrm>
                  <a:off x="3505200" y="1524000"/>
                  <a:ext cx="914400" cy="510540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11" name="Group 20">
                  <a:extLst>
                    <a:ext uri="{FF2B5EF4-FFF2-40B4-BE49-F238E27FC236}">
                      <a16:creationId xmlns:a16="http://schemas.microsoft.com/office/drawing/2014/main" id="{AF37F615-223B-4738-8C80-2EF0B4056A7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10724" y="1608876"/>
                  <a:ext cx="494027" cy="3707131"/>
                  <a:chOff x="4571996" y="1708062"/>
                  <a:chExt cx="617564" cy="4634552"/>
                </a:xfrm>
              </p:grpSpPr>
              <p:grpSp>
                <p:nvGrpSpPr>
                  <p:cNvPr id="112" name="Group 10">
                    <a:extLst>
                      <a:ext uri="{FF2B5EF4-FFF2-40B4-BE49-F238E27FC236}">
                        <a16:creationId xmlns:a16="http://schemas.microsoft.com/office/drawing/2014/main" id="{A8F266DF-CD74-4C9C-89A0-B468B382A80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72000" y="1708062"/>
                    <a:ext cx="609600" cy="1343139"/>
                    <a:chOff x="4343400" y="664854"/>
                    <a:chExt cx="1329663" cy="2929661"/>
                  </a:xfrm>
                </p:grpSpPr>
                <p:pic>
                  <p:nvPicPr>
                    <p:cNvPr id="117" name="Picture 8">
                      <a:extLst>
                        <a:ext uri="{FF2B5EF4-FFF2-40B4-BE49-F238E27FC236}">
                          <a16:creationId xmlns:a16="http://schemas.microsoft.com/office/drawing/2014/main" id="{8CDCE595-CB67-4FCF-AA0D-63A1AA63CB68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-5400000">
                      <a:off x="4267200" y="741054"/>
                      <a:ext cx="1476375" cy="13239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118" name="Picture 8">
                      <a:extLst>
                        <a:ext uri="{FF2B5EF4-FFF2-40B4-BE49-F238E27FC236}">
                          <a16:creationId xmlns:a16="http://schemas.microsoft.com/office/drawing/2014/main" id="{5EA846E5-6B94-4088-8D0D-23EFDDC5C216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-5400000">
                      <a:off x="4272888" y="2194340"/>
                      <a:ext cx="1476375" cy="13239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pic>
                <p:nvPicPr>
                  <p:cNvPr id="113" name="Picture 8">
                    <a:extLst>
                      <a:ext uri="{FF2B5EF4-FFF2-40B4-BE49-F238E27FC236}">
                        <a16:creationId xmlns:a16="http://schemas.microsoft.com/office/drawing/2014/main" id="{B9BB4A0D-C3D4-4D91-8D3B-B01E8A1C8B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37061" y="3073653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14" name="Picture 8">
                    <a:extLst>
                      <a:ext uri="{FF2B5EF4-FFF2-40B4-BE49-F238E27FC236}">
                        <a16:creationId xmlns:a16="http://schemas.microsoft.com/office/drawing/2014/main" id="{C9198EFA-8C12-4696-9363-20DB903C8C7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45025" y="4374742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15" name="Picture 16">
                    <a:extLst>
                      <a:ext uri="{FF2B5EF4-FFF2-40B4-BE49-F238E27FC236}">
                        <a16:creationId xmlns:a16="http://schemas.microsoft.com/office/drawing/2014/main" id="{C08292CA-B639-4805-BD4C-5A54E47DA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47633" y="5041019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16" name="Picture 17">
                    <a:extLst>
                      <a:ext uri="{FF2B5EF4-FFF2-40B4-BE49-F238E27FC236}">
                        <a16:creationId xmlns:a16="http://schemas.microsoft.com/office/drawing/2014/main" id="{95F20B5B-412D-4D79-BCD7-8530226140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545025" y="5700687"/>
                    <a:ext cx="676862" cy="6069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pic>
            <p:nvPicPr>
              <p:cNvPr id="100" name="Picture 2">
                <a:extLst>
                  <a:ext uri="{FF2B5EF4-FFF2-40B4-BE49-F238E27FC236}">
                    <a16:creationId xmlns:a16="http://schemas.microsoft.com/office/drawing/2014/main" id="{110E276E-013D-4A19-AC48-F87648AC17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4861381" y="1668070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1" name="Picture 2">
                <a:extLst>
                  <a:ext uri="{FF2B5EF4-FFF2-40B4-BE49-F238E27FC236}">
                    <a16:creationId xmlns:a16="http://schemas.microsoft.com/office/drawing/2014/main" id="{FD4C0C92-D8B2-4B26-ABE2-9FADCCEDCB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4849505" y="4849428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" name="Picture 2">
                <a:extLst>
                  <a:ext uri="{FF2B5EF4-FFF2-40B4-BE49-F238E27FC236}">
                    <a16:creationId xmlns:a16="http://schemas.microsoft.com/office/drawing/2014/main" id="{10EF5CC6-9806-4A8C-BD46-C6A61AF4AA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4856431" y="3789795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" name="Picture 2">
                <a:extLst>
                  <a:ext uri="{FF2B5EF4-FFF2-40B4-BE49-F238E27FC236}">
                    <a16:creationId xmlns:a16="http://schemas.microsoft.com/office/drawing/2014/main" id="{90856764-D4A5-4260-9853-73C3109B49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4849506" y="2201470"/>
                <a:ext cx="540566" cy="404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" name="Picture 2">
                <a:extLst>
                  <a:ext uri="{FF2B5EF4-FFF2-40B4-BE49-F238E27FC236}">
                    <a16:creationId xmlns:a16="http://schemas.microsoft.com/office/drawing/2014/main" id="{62E2FF61-5093-46A5-91C0-31ED6E95A6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0076" y="5591301"/>
                <a:ext cx="850666" cy="1027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1EBEE755-135A-408F-B59B-08A60A1429D6}"/>
                  </a:ext>
                </a:extLst>
              </p:cNvPr>
              <p:cNvSpPr/>
              <p:nvPr/>
            </p:nvSpPr>
            <p:spPr>
              <a:xfrm>
                <a:off x="4840288" y="5691188"/>
                <a:ext cx="457200" cy="4603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6" name="Group 43">
                <a:extLst>
                  <a:ext uri="{FF2B5EF4-FFF2-40B4-BE49-F238E27FC236}">
                    <a16:creationId xmlns:a16="http://schemas.microsoft.com/office/drawing/2014/main" id="{BE075B7A-A255-476D-9B6F-D89A9B11D9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57888" y="5374575"/>
                <a:ext cx="252412" cy="349250"/>
                <a:chOff x="3862387" y="5352106"/>
                <a:chExt cx="252412" cy="349250"/>
              </a:xfrm>
            </p:grpSpPr>
            <p:cxnSp>
              <p:nvCxnSpPr>
                <p:cNvPr id="107" name="Straight Arrow Connector 106">
                  <a:extLst>
                    <a:ext uri="{FF2B5EF4-FFF2-40B4-BE49-F238E27FC236}">
                      <a16:creationId xmlns:a16="http://schemas.microsoft.com/office/drawing/2014/main" id="{4A8D72E6-6DA2-40E4-9C02-5E8FABB89861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710656" y="5536162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27DFB1-CC80-4FAF-A542-584D33DBCFB1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845593" y="5504412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E65CF7E9-252A-4F8D-8242-81300A7AF750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961481" y="5548862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00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6" name="TextBox 271">
              <a:extLst>
                <a:ext uri="{FF2B5EF4-FFF2-40B4-BE49-F238E27FC236}">
                  <a16:creationId xmlns:a16="http://schemas.microsoft.com/office/drawing/2014/main" id="{1A81BBD1-C4FB-4981-8316-A7D7DF79D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5863" y="5973763"/>
              <a:ext cx="80803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ONTOLOGICAL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</a:rPr>
                <a:t>FRAMEWORK</a:t>
              </a:r>
            </a:p>
          </p:txBody>
        </p:sp>
        <p:grpSp>
          <p:nvGrpSpPr>
            <p:cNvPr id="87" name="Group 96">
              <a:extLst>
                <a:ext uri="{FF2B5EF4-FFF2-40B4-BE49-F238E27FC236}">
                  <a16:creationId xmlns:a16="http://schemas.microsoft.com/office/drawing/2014/main" id="{5075AB43-AC66-46DF-BB9A-FFE6A0DEFE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0400" y="1552700"/>
              <a:ext cx="862737" cy="460375"/>
              <a:chOff x="1116075" y="1556450"/>
              <a:chExt cx="862737" cy="460375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48C004B-80DD-40B8-8A56-24737F337191}"/>
                  </a:ext>
                </a:extLst>
              </p:cNvPr>
              <p:cNvSpPr/>
              <p:nvPr/>
            </p:nvSpPr>
            <p:spPr bwMode="auto">
              <a:xfrm>
                <a:off x="1116775" y="1556325"/>
                <a:ext cx="862013" cy="25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05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Value Ethics</a:t>
                </a:r>
              </a:p>
            </p:txBody>
          </p:sp>
          <p:sp>
            <p:nvSpPr>
              <p:cNvPr id="98" name="TextBox 283">
                <a:extLst>
                  <a:ext uri="{FF2B5EF4-FFF2-40B4-BE49-F238E27FC236}">
                    <a16:creationId xmlns:a16="http://schemas.microsoft.com/office/drawing/2014/main" id="{3795367D-A018-4BBB-9681-07A883827A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575" y="1754763"/>
                <a:ext cx="257175" cy="261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7</a:t>
                </a:r>
              </a:p>
            </p:txBody>
          </p:sp>
        </p:grpSp>
        <p:sp>
          <p:nvSpPr>
            <p:cNvPr id="88" name="TextBox 273">
              <a:extLst>
                <a:ext uri="{FF2B5EF4-FFF2-40B4-BE49-F238E27FC236}">
                  <a16:creationId xmlns:a16="http://schemas.microsoft.com/office/drawing/2014/main" id="{67C272F4-4A23-42E0-8B87-F885203E5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4313" y="2309813"/>
              <a:ext cx="2571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89" name="TextBox 274">
              <a:extLst>
                <a:ext uri="{FF2B5EF4-FFF2-40B4-BE49-F238E27FC236}">
                  <a16:creationId xmlns:a16="http://schemas.microsoft.com/office/drawing/2014/main" id="{004B2E9E-6F39-4665-A1C2-108DDED66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4313" y="2838450"/>
              <a:ext cx="2555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90" name="TextBox 275">
              <a:extLst>
                <a:ext uri="{FF2B5EF4-FFF2-40B4-BE49-F238E27FC236}">
                  <a16:creationId xmlns:a16="http://schemas.microsoft.com/office/drawing/2014/main" id="{8F64F943-8C82-4A0B-AF77-0E3E593212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9075" y="3889375"/>
              <a:ext cx="257175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91BAD8A-0697-4182-A5C9-F722BA707156}"/>
                </a:ext>
              </a:extLst>
            </p:cNvPr>
            <p:cNvSpPr/>
            <p:nvPr/>
          </p:nvSpPr>
          <p:spPr bwMode="auto">
            <a:xfrm>
              <a:off x="4956175" y="3698875"/>
              <a:ext cx="976313" cy="2619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Epistemology</a:t>
              </a:r>
            </a:p>
          </p:txBody>
        </p:sp>
        <p:sp>
          <p:nvSpPr>
            <p:cNvPr id="92" name="TextBox 277">
              <a:extLst>
                <a:ext uri="{FF2B5EF4-FFF2-40B4-BE49-F238E27FC236}">
                  <a16:creationId xmlns:a16="http://schemas.microsoft.com/office/drawing/2014/main" id="{51BA5D3E-DE70-4830-B759-421D3EEAA6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9075" y="4410075"/>
              <a:ext cx="2571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93" name="TextBox 278">
              <a:extLst>
                <a:ext uri="{FF2B5EF4-FFF2-40B4-BE49-F238E27FC236}">
                  <a16:creationId xmlns:a16="http://schemas.microsoft.com/office/drawing/2014/main" id="{22C68767-B657-452B-928C-6180D6682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9075" y="4941888"/>
              <a:ext cx="2571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B5B0441-4F47-4794-B72B-2BA8CA738F1D}"/>
                </a:ext>
              </a:extLst>
            </p:cNvPr>
            <p:cNvSpPr/>
            <p:nvPr/>
          </p:nvSpPr>
          <p:spPr bwMode="auto">
            <a:xfrm>
              <a:off x="4960938" y="4759325"/>
              <a:ext cx="890587" cy="254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solidFill>
                    <a:prstClr val="black"/>
                  </a:solidFill>
                  <a:latin typeface="Calibri"/>
                  <a:cs typeface="Arial" charset="0"/>
                </a:rPr>
                <a:t>Metaphysics</a:t>
              </a:r>
            </a:p>
          </p:txBody>
        </p:sp>
        <p:pic>
          <p:nvPicPr>
            <p:cNvPr id="95" name="Picture 2">
              <a:extLst>
                <a:ext uri="{FF2B5EF4-FFF2-40B4-BE49-F238E27FC236}">
                  <a16:creationId xmlns:a16="http://schemas.microsoft.com/office/drawing/2014/main" id="{2341333A-7004-4B17-AA7A-912F5BFD8D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5154228" y="3256395"/>
              <a:ext cx="540566" cy="404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TextBox 281">
              <a:extLst>
                <a:ext uri="{FF2B5EF4-FFF2-40B4-BE49-F238E27FC236}">
                  <a16:creationId xmlns:a16="http://schemas.microsoft.com/office/drawing/2014/main" id="{65CD5A4C-1DE1-4E1E-8681-22206FA90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5425" y="3367088"/>
              <a:ext cx="2571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119" name="Right Arrow 5">
            <a:extLst>
              <a:ext uri="{FF2B5EF4-FFF2-40B4-BE49-F238E27FC236}">
                <a16:creationId xmlns:a16="http://schemas.microsoft.com/office/drawing/2014/main" id="{3F8E1137-BC8E-4D0A-945B-F4EC21749599}"/>
              </a:ext>
            </a:extLst>
          </p:cNvPr>
          <p:cNvSpPr/>
          <p:nvPr/>
        </p:nvSpPr>
        <p:spPr>
          <a:xfrm>
            <a:off x="3794333" y="4162425"/>
            <a:ext cx="762000" cy="24765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Left Arrow 6">
            <a:extLst>
              <a:ext uri="{FF2B5EF4-FFF2-40B4-BE49-F238E27FC236}">
                <a16:creationId xmlns:a16="http://schemas.microsoft.com/office/drawing/2014/main" id="{AF733323-996B-426D-8E3F-4768C75C3950}"/>
              </a:ext>
            </a:extLst>
          </p:cNvPr>
          <p:cNvSpPr/>
          <p:nvPr/>
        </p:nvSpPr>
        <p:spPr>
          <a:xfrm>
            <a:off x="7620000" y="4162425"/>
            <a:ext cx="803592" cy="247650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070CC82-1F16-49CE-BCF5-7E8D113F9C73}"/>
              </a:ext>
            </a:extLst>
          </p:cNvPr>
          <p:cNvGrpSpPr/>
          <p:nvPr/>
        </p:nvGrpSpPr>
        <p:grpSpPr>
          <a:xfrm>
            <a:off x="1524000" y="1524000"/>
            <a:ext cx="2033588" cy="5132387"/>
            <a:chOff x="0" y="1524000"/>
            <a:chExt cx="2033588" cy="513238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CFD71D9C-973A-4994-8A84-06E52390F1A9}"/>
                </a:ext>
              </a:extLst>
            </p:cNvPr>
            <p:cNvGrpSpPr/>
            <p:nvPr/>
          </p:nvGrpSpPr>
          <p:grpSpPr>
            <a:xfrm>
              <a:off x="0" y="1524000"/>
              <a:ext cx="2033588" cy="5132387"/>
              <a:chOff x="0" y="1524000"/>
              <a:chExt cx="2033588" cy="5132387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37DB57E9-8DDA-41E9-A2B6-A775F62A120B}"/>
                  </a:ext>
                </a:extLst>
              </p:cNvPr>
              <p:cNvSpPr/>
              <p:nvPr/>
            </p:nvSpPr>
            <p:spPr bwMode="auto">
              <a:xfrm>
                <a:off x="1104483" y="1524000"/>
                <a:ext cx="914400" cy="51054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6" name="Group 20">
                <a:extLst>
                  <a:ext uri="{FF2B5EF4-FFF2-40B4-BE49-F238E27FC236}">
                    <a16:creationId xmlns:a16="http://schemas.microsoft.com/office/drawing/2014/main" id="{DDBD35D2-5442-44A8-A7D3-8C993D59C3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10020" y="1608876"/>
                <a:ext cx="494026" cy="3707130"/>
                <a:chOff x="4571999" y="1708062"/>
                <a:chExt cx="617561" cy="4634552"/>
              </a:xfrm>
            </p:grpSpPr>
            <p:grpSp>
              <p:nvGrpSpPr>
                <p:cNvPr id="147" name="Group 74">
                  <a:extLst>
                    <a:ext uri="{FF2B5EF4-FFF2-40B4-BE49-F238E27FC236}">
                      <a16:creationId xmlns:a16="http://schemas.microsoft.com/office/drawing/2014/main" id="{47831E37-5664-49C9-AEBA-60EBE9888FE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72000" y="1708062"/>
                  <a:ext cx="609600" cy="1343139"/>
                  <a:chOff x="4343400" y="664854"/>
                  <a:chExt cx="1329663" cy="2929661"/>
                </a:xfrm>
              </p:grpSpPr>
              <p:pic>
                <p:nvPicPr>
                  <p:cNvPr id="154" name="Picture 8">
                    <a:extLst>
                      <a:ext uri="{FF2B5EF4-FFF2-40B4-BE49-F238E27FC236}">
                        <a16:creationId xmlns:a16="http://schemas.microsoft.com/office/drawing/2014/main" id="{0CC53FB0-80F8-48AA-886A-56A3777A2FD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267200" y="741054"/>
                    <a:ext cx="1476375" cy="13239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" name="Picture 8">
                    <a:extLst>
                      <a:ext uri="{FF2B5EF4-FFF2-40B4-BE49-F238E27FC236}">
                        <a16:creationId xmlns:a16="http://schemas.microsoft.com/office/drawing/2014/main" id="{3A216F2C-8BA4-4031-9B5D-7AE1B741838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272888" y="2194340"/>
                    <a:ext cx="1476375" cy="13239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grpSp>
              <p:nvGrpSpPr>
                <p:cNvPr id="148" name="Group 75">
                  <a:extLst>
                    <a:ext uri="{FF2B5EF4-FFF2-40B4-BE49-F238E27FC236}">
                      <a16:creationId xmlns:a16="http://schemas.microsoft.com/office/drawing/2014/main" id="{27EBD246-4E04-4EE5-89F3-2C03A612685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71999" y="3038718"/>
                  <a:ext cx="609599" cy="1329491"/>
                  <a:chOff x="4343400" y="694623"/>
                  <a:chExt cx="1329662" cy="2899890"/>
                </a:xfrm>
              </p:grpSpPr>
              <p:pic>
                <p:nvPicPr>
                  <p:cNvPr id="152" name="Picture 8">
                    <a:extLst>
                      <a:ext uri="{FF2B5EF4-FFF2-40B4-BE49-F238E27FC236}">
                        <a16:creationId xmlns:a16="http://schemas.microsoft.com/office/drawing/2014/main" id="{9E275122-C1AE-4E68-BB72-4A66030122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267200" y="770823"/>
                    <a:ext cx="1476374" cy="13239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3" name="Picture 13">
                    <a:extLst>
                      <a:ext uri="{FF2B5EF4-FFF2-40B4-BE49-F238E27FC236}">
                        <a16:creationId xmlns:a16="http://schemas.microsoft.com/office/drawing/2014/main" id="{D8899294-78CE-4AAF-A13C-596C543E4E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-5400000">
                    <a:off x="4272888" y="2194339"/>
                    <a:ext cx="1476374" cy="13239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149" name="Picture 8">
                  <a:extLst>
                    <a:ext uri="{FF2B5EF4-FFF2-40B4-BE49-F238E27FC236}">
                      <a16:creationId xmlns:a16="http://schemas.microsoft.com/office/drawing/2014/main" id="{B9EC58AC-F4AB-4BE3-AF09-11C5DDFA461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545025" y="4374742"/>
                  <a:ext cx="676862" cy="606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50" name="Picture 16">
                  <a:extLst>
                    <a:ext uri="{FF2B5EF4-FFF2-40B4-BE49-F238E27FC236}">
                      <a16:creationId xmlns:a16="http://schemas.microsoft.com/office/drawing/2014/main" id="{E5A93943-7A0A-4485-8817-73BA8EA4574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547633" y="5041019"/>
                  <a:ext cx="676862" cy="606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51" name="Picture 17">
                  <a:extLst>
                    <a:ext uri="{FF2B5EF4-FFF2-40B4-BE49-F238E27FC236}">
                      <a16:creationId xmlns:a16="http://schemas.microsoft.com/office/drawing/2014/main" id="{8ECC7DF0-23FC-42AD-9B74-17C4092AA6D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-5400000">
                  <a:off x="4545025" y="5700687"/>
                  <a:ext cx="676862" cy="606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27" name="Picture 13">
                <a:extLst>
                  <a:ext uri="{FF2B5EF4-FFF2-40B4-BE49-F238E27FC236}">
                    <a16:creationId xmlns:a16="http://schemas.microsoft.com/office/drawing/2014/main" id="{16DB42F0-48FF-4DE0-AE67-72A0AFD16E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7015" y="5622672"/>
                <a:ext cx="835660" cy="975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28" name="Group 33">
                <a:extLst>
                  <a:ext uri="{FF2B5EF4-FFF2-40B4-BE49-F238E27FC236}">
                    <a16:creationId xmlns:a16="http://schemas.microsoft.com/office/drawing/2014/main" id="{FF113736-3011-4027-946B-17A9EE76CE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61670" y="5385059"/>
                <a:ext cx="252412" cy="349250"/>
                <a:chOff x="3862387" y="5328356"/>
                <a:chExt cx="252412" cy="349250"/>
              </a:xfrm>
            </p:grpSpPr>
            <p:cxnSp>
              <p:nvCxnSpPr>
                <p:cNvPr id="144" name="Straight Arrow Connector 143">
                  <a:extLst>
                    <a:ext uri="{FF2B5EF4-FFF2-40B4-BE49-F238E27FC236}">
                      <a16:creationId xmlns:a16="http://schemas.microsoft.com/office/drawing/2014/main" id="{697D34BB-D353-465F-9662-51A39D07DF07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710782" y="5511453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Arrow Connector 144">
                  <a:extLst>
                    <a:ext uri="{FF2B5EF4-FFF2-40B4-BE49-F238E27FC236}">
                      <a16:creationId xmlns:a16="http://schemas.microsoft.com/office/drawing/2014/main" id="{856F518D-CAE8-419C-AB01-7CF4185D6E50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845719" y="5479703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Arrow Connector 145">
                  <a:extLst>
                    <a:ext uri="{FF2B5EF4-FFF2-40B4-BE49-F238E27FC236}">
                      <a16:creationId xmlns:a16="http://schemas.microsoft.com/office/drawing/2014/main" id="{F4B0F37F-B9E7-4699-83A8-247C055AB74F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3961607" y="5524153"/>
                  <a:ext cx="304800" cy="1587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9" name="TextBox 84">
                <a:extLst>
                  <a:ext uri="{FF2B5EF4-FFF2-40B4-BE49-F238E27FC236}">
                    <a16:creationId xmlns:a16="http://schemas.microsoft.com/office/drawing/2014/main" id="{8816B2FE-B941-4948-94D7-E823677B1C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3163" y="5978525"/>
                <a:ext cx="808037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 b="1" dirty="0">
                    <a:solidFill>
                      <a:srgbClr val="000000"/>
                    </a:solidFill>
                  </a:rPr>
                  <a:t>ONTOLOGICAL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 b="1" dirty="0">
                    <a:solidFill>
                      <a:srgbClr val="000000"/>
                    </a:solidFill>
                  </a:rPr>
                  <a:t>FRAMEWORK</a:t>
                </a:r>
              </a:p>
            </p:txBody>
          </p:sp>
          <p:grpSp>
            <p:nvGrpSpPr>
              <p:cNvPr id="130" name="Group 90">
                <a:extLst>
                  <a:ext uri="{FF2B5EF4-FFF2-40B4-BE49-F238E27FC236}">
                    <a16:creationId xmlns:a16="http://schemas.microsoft.com/office/drawing/2014/main" id="{393F5871-2112-4C1F-944B-727279B2F8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16013" y="1555750"/>
                <a:ext cx="841375" cy="460375"/>
                <a:chOff x="1116075" y="1556450"/>
                <a:chExt cx="841375" cy="460375"/>
              </a:xfrm>
            </p:grpSpPr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74C9E403-9A04-4303-9203-3CFC1FF5D09C}"/>
                    </a:ext>
                  </a:extLst>
                </p:cNvPr>
                <p:cNvSpPr/>
                <p:nvPr/>
              </p:nvSpPr>
              <p:spPr bwMode="auto">
                <a:xfrm>
                  <a:off x="1116075" y="1556450"/>
                  <a:ext cx="841375" cy="2540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1050" b="1" dirty="0">
                      <a:solidFill>
                        <a:prstClr val="black"/>
                      </a:solidFill>
                      <a:latin typeface="Calibri"/>
                      <a:cs typeface="Arial" charset="0"/>
                    </a:rPr>
                    <a:t>Duty Ethics</a:t>
                  </a:r>
                </a:p>
              </p:txBody>
            </p:sp>
            <p:sp>
              <p:nvSpPr>
                <p:cNvPr id="143" name="TextBox 89">
                  <a:extLst>
                    <a:ext uri="{FF2B5EF4-FFF2-40B4-BE49-F238E27FC236}">
                      <a16:creationId xmlns:a16="http://schemas.microsoft.com/office/drawing/2014/main" id="{3BD102E3-F24B-48D3-B33D-5BA9996638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20875" y="1754888"/>
                  <a:ext cx="257175" cy="2619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7</a:t>
                  </a:r>
                </a:p>
              </p:txBody>
            </p:sp>
          </p:grpSp>
          <p:sp>
            <p:nvSpPr>
              <p:cNvPr id="131" name="TextBox 106">
                <a:extLst>
                  <a:ext uri="{FF2B5EF4-FFF2-40B4-BE49-F238E27FC236}">
                    <a16:creationId xmlns:a16="http://schemas.microsoft.com/office/drawing/2014/main" id="{A1745EB2-E8B0-498F-A5DA-401E31BE0B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9225" y="2300288"/>
                <a:ext cx="257175" cy="261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132" name="TextBox 110">
                <a:extLst>
                  <a:ext uri="{FF2B5EF4-FFF2-40B4-BE49-F238E27FC236}">
                    <a16:creationId xmlns:a16="http://schemas.microsoft.com/office/drawing/2014/main" id="{F4232ED3-2360-416B-AD52-25CA962E03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9225" y="2828925"/>
                <a:ext cx="257175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5</a:t>
                </a:r>
              </a:p>
            </p:txBody>
          </p:sp>
          <p:sp>
            <p:nvSpPr>
              <p:cNvPr id="133" name="TextBox 115">
                <a:extLst>
                  <a:ext uri="{FF2B5EF4-FFF2-40B4-BE49-F238E27FC236}">
                    <a16:creationId xmlns:a16="http://schemas.microsoft.com/office/drawing/2014/main" id="{F91845EA-E684-4D3F-80CE-1FF898C606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0338" y="3357563"/>
                <a:ext cx="257175" cy="261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A7F90354-543D-47FB-8CAE-29EB0BF22ADD}"/>
                  </a:ext>
                </a:extLst>
              </p:cNvPr>
              <p:cNvSpPr/>
              <p:nvPr/>
            </p:nvSpPr>
            <p:spPr bwMode="auto">
              <a:xfrm>
                <a:off x="1057275" y="3700463"/>
                <a:ext cx="976313" cy="261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05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Epistemology</a:t>
                </a:r>
              </a:p>
            </p:txBody>
          </p:sp>
          <p:sp>
            <p:nvSpPr>
              <p:cNvPr id="135" name="TextBox 138">
                <a:extLst>
                  <a:ext uri="{FF2B5EF4-FFF2-40B4-BE49-F238E27FC236}">
                    <a16:creationId xmlns:a16="http://schemas.microsoft.com/office/drawing/2014/main" id="{194A11CA-74C7-451D-A135-0704598EB0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6688" y="4413250"/>
                <a:ext cx="255587" cy="260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7672178-D0E2-4FBD-B60E-0E3A1B304D57}"/>
                  </a:ext>
                </a:extLst>
              </p:cNvPr>
              <p:cNvSpPr/>
              <p:nvPr/>
            </p:nvSpPr>
            <p:spPr bwMode="auto">
              <a:xfrm>
                <a:off x="1081088" y="4764088"/>
                <a:ext cx="889000" cy="25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050" b="1" dirty="0">
                    <a:solidFill>
                      <a:prstClr val="black"/>
                    </a:solidFill>
                    <a:latin typeface="Calibri"/>
                    <a:cs typeface="Arial" charset="0"/>
                  </a:rPr>
                  <a:t>Metaphysics</a:t>
                </a:r>
              </a:p>
            </p:txBody>
          </p:sp>
          <p:sp>
            <p:nvSpPr>
              <p:cNvPr id="137" name="TextBox 167">
                <a:extLst>
                  <a:ext uri="{FF2B5EF4-FFF2-40B4-BE49-F238E27FC236}">
                    <a16:creationId xmlns:a16="http://schemas.microsoft.com/office/drawing/2014/main" id="{94DF3E72-A7B4-48D9-AB34-C7EEEFAF95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571" y="1524000"/>
                <a:ext cx="357188" cy="2554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P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O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solidFill>
                      <a:srgbClr val="FF0000"/>
                    </a:solidFill>
                  </a:rPr>
                  <a:t>Y</a:t>
                </a:r>
              </a:p>
            </p:txBody>
          </p:sp>
          <p:grpSp>
            <p:nvGrpSpPr>
              <p:cNvPr id="139" name="Group 150">
                <a:extLst>
                  <a:ext uri="{FF2B5EF4-FFF2-40B4-BE49-F238E27FC236}">
                    <a16:creationId xmlns:a16="http://schemas.microsoft.com/office/drawing/2014/main" id="{BA972402-E082-43E3-AE54-4875F41FA7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190480"/>
                <a:ext cx="1195387" cy="1465907"/>
                <a:chOff x="2033588" y="3028402"/>
                <a:chExt cx="1195387" cy="1465811"/>
              </a:xfrm>
            </p:grpSpPr>
            <p:sp>
              <p:nvSpPr>
                <p:cNvPr id="140" name="TextBox 147">
                  <a:extLst>
                    <a:ext uri="{FF2B5EF4-FFF2-40B4-BE49-F238E27FC236}">
                      <a16:creationId xmlns:a16="http://schemas.microsoft.com/office/drawing/2014/main" id="{FEFB52FD-C937-4B91-A464-3431842665D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33588" y="3662417"/>
                  <a:ext cx="1195387" cy="8317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Religious and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Moral Worlds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Siding With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Plato</a:t>
                  </a:r>
                </a:p>
              </p:txBody>
            </p:sp>
            <p:sp>
              <p:nvSpPr>
                <p:cNvPr id="141" name="TextBox 145">
                  <a:extLst>
                    <a:ext uri="{FF2B5EF4-FFF2-40B4-BE49-F238E27FC236}">
                      <a16:creationId xmlns:a16="http://schemas.microsoft.com/office/drawing/2014/main" id="{559F13BD-C68E-4D19-9B2E-582524EB08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89528" y="3028402"/>
                  <a:ext cx="1025987" cy="4616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WESTERN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>
                      <a:solidFill>
                        <a:srgbClr val="FF0000"/>
                      </a:solidFill>
                    </a:rPr>
                    <a:t>CIVILIZATION</a:t>
                  </a:r>
                </a:p>
              </p:txBody>
            </p:sp>
          </p:grpSp>
        </p:grpSp>
        <p:sp>
          <p:nvSpPr>
            <p:cNvPr id="123" name="TextBox 119">
              <a:extLst>
                <a:ext uri="{FF2B5EF4-FFF2-40B4-BE49-F238E27FC236}">
                  <a16:creationId xmlns:a16="http://schemas.microsoft.com/office/drawing/2014/main" id="{B1587D90-2D18-4C1A-A227-B2DB1B25F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6688" y="3867150"/>
              <a:ext cx="2555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24" name="TextBox 142">
              <a:extLst>
                <a:ext uri="{FF2B5EF4-FFF2-40B4-BE49-F238E27FC236}">
                  <a16:creationId xmlns:a16="http://schemas.microsoft.com/office/drawing/2014/main" id="{D8875892-4121-4248-8348-EA3220872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6688" y="4943475"/>
              <a:ext cx="2555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 dirty="0">
                  <a:solidFill>
                    <a:srgbClr val="00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02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83" grpId="0"/>
      <p:bldP spid="119" grpId="0" animBg="1"/>
      <p:bldP spid="1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4" name="Text Box 59">
            <a:extLst>
              <a:ext uri="{FF2B5EF4-FFF2-40B4-BE49-F238E27FC236}">
                <a16:creationId xmlns:a16="http://schemas.microsoft.com/office/drawing/2014/main" id="{0A12ABFF-A895-4474-A74E-48CB8080F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8664" y="3149025"/>
            <a:ext cx="31071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A </a:t>
            </a: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+mn-cs"/>
              </a:rPr>
              <a:t>BIG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 error in the beginning leads 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to a </a:t>
            </a: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+mn-cs"/>
              </a:rPr>
              <a:t>MONSTROUS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 error in the end.</a:t>
            </a: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38376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31765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A986DC7-39F8-48D1-B64C-C3804A5EC2DD}"/>
              </a:ext>
            </a:extLst>
          </p:cNvPr>
          <p:cNvSpPr txBox="1"/>
          <p:nvPr/>
        </p:nvSpPr>
        <p:spPr>
          <a:xfrm>
            <a:off x="2784847" y="3024346"/>
            <a:ext cx="4370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The Tragedy of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Mixed Premises</a:t>
            </a:r>
          </a:p>
        </p:txBody>
      </p:sp>
      <p:grpSp>
        <p:nvGrpSpPr>
          <p:cNvPr id="90" name="Group 183">
            <a:extLst>
              <a:ext uri="{FF2B5EF4-FFF2-40B4-BE49-F238E27FC236}">
                <a16:creationId xmlns:a16="http://schemas.microsoft.com/office/drawing/2014/main" id="{1DDD039C-07B3-4C76-AE01-6F0406CED4C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08825" y="3200400"/>
            <a:ext cx="1263650" cy="1200150"/>
            <a:chOff x="2883725" y="3276154"/>
            <a:chExt cx="1869952" cy="1774544"/>
          </a:xfrm>
        </p:grpSpPr>
        <p:grpSp>
          <p:nvGrpSpPr>
            <p:cNvPr id="91" name="Group 15">
              <a:extLst>
                <a:ext uri="{FF2B5EF4-FFF2-40B4-BE49-F238E27FC236}">
                  <a16:creationId xmlns:a16="http://schemas.microsoft.com/office/drawing/2014/main" id="{CF910990-4385-450C-9A4B-EC55C0F918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1944" y="3534356"/>
              <a:ext cx="1127609" cy="1516342"/>
              <a:chOff x="7108738" y="2315266"/>
              <a:chExt cx="1127609" cy="1516342"/>
            </a:xfrm>
          </p:grpSpPr>
          <p:sp>
            <p:nvSpPr>
              <p:cNvPr id="108" name="Moon 107">
                <a:extLst>
                  <a:ext uri="{FF2B5EF4-FFF2-40B4-BE49-F238E27FC236}">
                    <a16:creationId xmlns:a16="http://schemas.microsoft.com/office/drawing/2014/main" id="{F2CAFEE8-1F44-4AB2-AF55-4977B7EF0ED7}"/>
                  </a:ext>
                </a:extLst>
              </p:cNvPr>
              <p:cNvSpPr/>
              <p:nvPr/>
            </p:nvSpPr>
            <p:spPr>
              <a:xfrm rot="19775620">
                <a:off x="7108738" y="2315265"/>
                <a:ext cx="570851" cy="85910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9" name="Moon 108">
                <a:extLst>
                  <a:ext uri="{FF2B5EF4-FFF2-40B4-BE49-F238E27FC236}">
                    <a16:creationId xmlns:a16="http://schemas.microsoft.com/office/drawing/2014/main" id="{9F3C0125-20D0-4F1F-AC62-19C7986D4297}"/>
                  </a:ext>
                </a:extLst>
              </p:cNvPr>
              <p:cNvSpPr/>
              <p:nvPr/>
            </p:nvSpPr>
            <p:spPr>
              <a:xfrm rot="338768" flipH="1">
                <a:off x="7665494" y="2972503"/>
                <a:ext cx="570853" cy="859105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92" name="Group 12">
              <a:extLst>
                <a:ext uri="{FF2B5EF4-FFF2-40B4-BE49-F238E27FC236}">
                  <a16:creationId xmlns:a16="http://schemas.microsoft.com/office/drawing/2014/main" id="{47267AA4-3DF1-4B5B-805A-ED99534A02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3306" y="3292586"/>
              <a:ext cx="1221577" cy="1736988"/>
              <a:chOff x="2094710" y="1380567"/>
              <a:chExt cx="2936955" cy="3812981"/>
            </a:xfrm>
          </p:grpSpPr>
          <p:sp>
            <p:nvSpPr>
              <p:cNvPr id="105" name="Moon 104">
                <a:extLst>
                  <a:ext uri="{FF2B5EF4-FFF2-40B4-BE49-F238E27FC236}">
                    <a16:creationId xmlns:a16="http://schemas.microsoft.com/office/drawing/2014/main" id="{062D8F0D-4375-4376-971B-5FB27FA95C11}"/>
                  </a:ext>
                </a:extLst>
              </p:cNvPr>
              <p:cNvSpPr/>
              <p:nvPr/>
            </p:nvSpPr>
            <p:spPr>
              <a:xfrm flipH="1">
                <a:off x="2817656" y="1380567"/>
                <a:ext cx="2214012" cy="3812981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92332CA1-6600-4C98-849D-4D989F0C6FF6}"/>
                  </a:ext>
                </a:extLst>
              </p:cNvPr>
              <p:cNvSpPr/>
              <p:nvPr/>
            </p:nvSpPr>
            <p:spPr>
              <a:xfrm>
                <a:off x="2094714" y="1385718"/>
                <a:ext cx="1829949" cy="1901339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7" name="Isosceles Triangle 106">
                <a:extLst>
                  <a:ext uri="{FF2B5EF4-FFF2-40B4-BE49-F238E27FC236}">
                    <a16:creationId xmlns:a16="http://schemas.microsoft.com/office/drawing/2014/main" id="{881A83FB-DC2B-4571-8CDB-92C3EFF68BE5}"/>
                  </a:ext>
                </a:extLst>
              </p:cNvPr>
              <p:cNvSpPr/>
              <p:nvPr/>
            </p:nvSpPr>
            <p:spPr>
              <a:xfrm rot="16753767">
                <a:off x="2720184" y="2616879"/>
                <a:ext cx="1556108" cy="1123948"/>
              </a:xfrm>
              <a:prstGeom prst="triangl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93" name="Group 14">
              <a:extLst>
                <a:ext uri="{FF2B5EF4-FFF2-40B4-BE49-F238E27FC236}">
                  <a16:creationId xmlns:a16="http://schemas.microsoft.com/office/drawing/2014/main" id="{E1437C05-5FE8-4D7D-9417-5F92231793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472" y="3276154"/>
              <a:ext cx="1209830" cy="1736988"/>
              <a:chOff x="609292" y="1344495"/>
              <a:chExt cx="2908712" cy="3812982"/>
            </a:xfrm>
          </p:grpSpPr>
          <p:sp>
            <p:nvSpPr>
              <p:cNvPr id="102" name="Moon 5">
                <a:extLst>
                  <a:ext uri="{FF2B5EF4-FFF2-40B4-BE49-F238E27FC236}">
                    <a16:creationId xmlns:a16="http://schemas.microsoft.com/office/drawing/2014/main" id="{B3CDFF03-CD75-4EB5-B673-BF31E68E43C5}"/>
                  </a:ext>
                </a:extLst>
              </p:cNvPr>
              <p:cNvSpPr/>
              <p:nvPr/>
            </p:nvSpPr>
            <p:spPr>
              <a:xfrm>
                <a:off x="609292" y="1344495"/>
                <a:ext cx="2208361" cy="3812982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657D58BF-8103-4BE1-B4D6-F17D2F265338}"/>
                  </a:ext>
                </a:extLst>
              </p:cNvPr>
              <p:cNvSpPr/>
              <p:nvPr/>
            </p:nvSpPr>
            <p:spPr>
              <a:xfrm>
                <a:off x="1688056" y="3250986"/>
                <a:ext cx="1829948" cy="190649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4" name="Isosceles Triangle 103">
                <a:extLst>
                  <a:ext uri="{FF2B5EF4-FFF2-40B4-BE49-F238E27FC236}">
                    <a16:creationId xmlns:a16="http://schemas.microsoft.com/office/drawing/2014/main" id="{99FA42BC-4912-4401-9910-C2430ED84B1C}"/>
                  </a:ext>
                </a:extLst>
              </p:cNvPr>
              <p:cNvSpPr/>
              <p:nvPr/>
            </p:nvSpPr>
            <p:spPr>
              <a:xfrm rot="16753767">
                <a:off x="735165" y="3041968"/>
                <a:ext cx="1561260" cy="112395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F1599311-8E28-4EE6-BE4D-D978E3988EAD}"/>
                </a:ext>
              </a:extLst>
            </p:cNvPr>
            <p:cNvSpPr/>
            <p:nvPr/>
          </p:nvSpPr>
          <p:spPr>
            <a:xfrm rot="2302937">
              <a:off x="3219659" y="4125870"/>
              <a:ext cx="930278" cy="849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AC13EA60-788D-40B5-ADE8-E6B885C1559B}"/>
                </a:ext>
              </a:extLst>
            </p:cNvPr>
            <p:cNvSpPr/>
            <p:nvPr/>
          </p:nvSpPr>
          <p:spPr>
            <a:xfrm>
              <a:off x="3468673" y="3355962"/>
              <a:ext cx="1050085" cy="823896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2C9AB6A-2BBC-4912-986B-2BAE2136862D}"/>
                </a:ext>
              </a:extLst>
            </p:cNvPr>
            <p:cNvSpPr>
              <a:spLocks/>
            </p:cNvSpPr>
            <p:nvPr/>
          </p:nvSpPr>
          <p:spPr>
            <a:xfrm>
              <a:off x="3757622" y="3635289"/>
              <a:ext cx="194983" cy="19012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5CE2432-9D2C-48DB-9C36-1D4C63C8AB1B}"/>
                </a:ext>
              </a:extLst>
            </p:cNvPr>
            <p:cNvSpPr/>
            <p:nvPr/>
          </p:nvSpPr>
          <p:spPr>
            <a:xfrm>
              <a:off x="2883725" y="3276154"/>
              <a:ext cx="1869952" cy="176046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56E2D4F-6C6C-4AEE-A27E-2237B3321DC5}"/>
                </a:ext>
              </a:extLst>
            </p:cNvPr>
            <p:cNvSpPr/>
            <p:nvPr/>
          </p:nvSpPr>
          <p:spPr>
            <a:xfrm rot="1200000">
              <a:off x="3889177" y="4137607"/>
              <a:ext cx="230220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7BD08B9C-F43B-47FD-B29B-C013D61999F1}"/>
                </a:ext>
              </a:extLst>
            </p:cNvPr>
            <p:cNvSpPr>
              <a:spLocks/>
            </p:cNvSpPr>
            <p:nvPr/>
          </p:nvSpPr>
          <p:spPr>
            <a:xfrm>
              <a:off x="3581434" y="4508477"/>
              <a:ext cx="197332" cy="190129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88BE4F6-9684-4751-BD00-7BE19A3918A9}"/>
                </a:ext>
              </a:extLst>
            </p:cNvPr>
            <p:cNvSpPr/>
            <p:nvPr/>
          </p:nvSpPr>
          <p:spPr>
            <a:xfrm rot="8280000">
              <a:off x="3590831" y="3416991"/>
              <a:ext cx="227870" cy="75113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5B144FE-C9F9-4B3B-A7A2-C8514425EEF3}"/>
                </a:ext>
              </a:extLst>
            </p:cNvPr>
            <p:cNvSpPr>
              <a:spLocks noChangeAspect="1"/>
            </p:cNvSpPr>
            <p:nvPr/>
          </p:nvSpPr>
          <p:spPr>
            <a:xfrm rot="2066317">
              <a:off x="3926764" y="4175163"/>
              <a:ext cx="227872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31" name="Group 158">
            <a:extLst>
              <a:ext uri="{FF2B5EF4-FFF2-40B4-BE49-F238E27FC236}">
                <a16:creationId xmlns:a16="http://schemas.microsoft.com/office/drawing/2014/main" id="{0E21F653-CEAD-4E6A-A5E5-3241EB6AE126}"/>
              </a:ext>
            </a:extLst>
          </p:cNvPr>
          <p:cNvGrpSpPr>
            <a:grpSpLocks/>
          </p:cNvGrpSpPr>
          <p:nvPr/>
        </p:nvGrpSpPr>
        <p:grpSpPr bwMode="auto">
          <a:xfrm>
            <a:off x="3441570" y="4556123"/>
            <a:ext cx="3621216" cy="1330704"/>
            <a:chOff x="3052907" y="4690315"/>
            <a:chExt cx="3620972" cy="1330584"/>
          </a:xfrm>
        </p:grpSpPr>
        <p:grpSp>
          <p:nvGrpSpPr>
            <p:cNvPr id="132" name="Group 142">
              <a:extLst>
                <a:ext uri="{FF2B5EF4-FFF2-40B4-BE49-F238E27FC236}">
                  <a16:creationId xmlns:a16="http://schemas.microsoft.com/office/drawing/2014/main" id="{23883507-A091-453F-9135-78FF39A148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2907" y="4690315"/>
              <a:ext cx="3620972" cy="1330584"/>
              <a:chOff x="3052907" y="4690315"/>
              <a:chExt cx="3620972" cy="1330584"/>
            </a:xfrm>
          </p:grpSpPr>
          <p:sp>
            <p:nvSpPr>
              <p:cNvPr id="136" name="Oval 139">
                <a:extLst>
                  <a:ext uri="{FF2B5EF4-FFF2-40B4-BE49-F238E27FC236}">
                    <a16:creationId xmlns:a16="http://schemas.microsoft.com/office/drawing/2014/main" id="{52778CC8-AA5B-433C-AAA1-EE06D518F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907" y="4706191"/>
                <a:ext cx="821089" cy="75025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27C0B08C-1917-4256-91BA-88DDF74E57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3369" y="4690315"/>
                <a:ext cx="738137" cy="73970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solidFill>
                    <a:schemeClr val="bg1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138" name="Oval 139">
                <a:extLst>
                  <a:ext uri="{FF2B5EF4-FFF2-40B4-BE49-F238E27FC236}">
                    <a16:creationId xmlns:a16="http://schemas.microsoft.com/office/drawing/2014/main" id="{E0F8CEAA-ED0B-4057-AC48-D36F276C4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5742" y="5281191"/>
                <a:ext cx="738137" cy="73970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solidFill>
                    <a:schemeClr val="bg1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pic>
          <p:nvPicPr>
            <p:cNvPr id="133" name="Picture 8">
              <a:extLst>
                <a:ext uri="{FF2B5EF4-FFF2-40B4-BE49-F238E27FC236}">
                  <a16:creationId xmlns:a16="http://schemas.microsoft.com/office/drawing/2014/main" id="{DF394B8A-57A0-4AA4-A4CD-4738D6E4E3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218" y="4864825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" name="Picture 8">
              <a:extLst>
                <a:ext uri="{FF2B5EF4-FFF2-40B4-BE49-F238E27FC236}">
                  <a16:creationId xmlns:a16="http://schemas.microsoft.com/office/drawing/2014/main" id="{5CED760D-37FC-4CE4-858D-F12826140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5334" y="482812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" name="Picture 8">
              <a:extLst>
                <a:ext uri="{FF2B5EF4-FFF2-40B4-BE49-F238E27FC236}">
                  <a16:creationId xmlns:a16="http://schemas.microsoft.com/office/drawing/2014/main" id="{E578E8AA-82EE-4707-AC54-7130BBD696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2367" y="543632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5F9A67E9-19E9-48BB-A199-D3DDA37C432A}"/>
              </a:ext>
            </a:extLst>
          </p:cNvPr>
          <p:cNvGrpSpPr/>
          <p:nvPr/>
        </p:nvGrpSpPr>
        <p:grpSpPr>
          <a:xfrm>
            <a:off x="1371600" y="3843257"/>
            <a:ext cx="7676416" cy="2101075"/>
            <a:chOff x="1371600" y="3843257"/>
            <a:chExt cx="7676416" cy="2101075"/>
          </a:xfrm>
        </p:grpSpPr>
        <p:sp>
          <p:nvSpPr>
            <p:cNvPr id="139" name="Oval 139">
              <a:extLst>
                <a:ext uri="{FF2B5EF4-FFF2-40B4-BE49-F238E27FC236}">
                  <a16:creationId xmlns:a16="http://schemas.microsoft.com/office/drawing/2014/main" id="{0F0131C5-D873-4A54-A7CF-72ABEABCF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3304" y="5069619"/>
              <a:ext cx="874712" cy="8747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A46A002-03B0-4632-A08A-39EA4FC32A15}"/>
                </a:ext>
              </a:extLst>
            </p:cNvPr>
            <p:cNvGrpSpPr/>
            <p:nvPr/>
          </p:nvGrpSpPr>
          <p:grpSpPr>
            <a:xfrm>
              <a:off x="1371600" y="3843257"/>
              <a:ext cx="7517666" cy="2093913"/>
              <a:chOff x="1482215" y="3843257"/>
              <a:chExt cx="7517666" cy="2093913"/>
            </a:xfrm>
          </p:grpSpPr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6358A930-9699-4D2D-8601-DD76035F50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2215" y="3843257"/>
                <a:ext cx="6631497" cy="2093913"/>
                <a:chOff x="1095375" y="3990975"/>
                <a:chExt cx="6631497" cy="2093913"/>
              </a:xfrm>
            </p:grpSpPr>
            <p:sp>
              <p:nvSpPr>
                <p:cNvPr id="111" name="Oval 139">
                  <a:extLst>
                    <a:ext uri="{FF2B5EF4-FFF2-40B4-BE49-F238E27FC236}">
                      <a16:creationId xmlns:a16="http://schemas.microsoft.com/office/drawing/2014/main" id="{75C43A38-3453-4781-93D7-ACC43D4006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73288" y="4583113"/>
                  <a:ext cx="874712" cy="87471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2" name="Oval 139">
                  <a:extLst>
                    <a:ext uri="{FF2B5EF4-FFF2-40B4-BE49-F238E27FC236}">
                      <a16:creationId xmlns:a16="http://schemas.microsoft.com/office/drawing/2014/main" id="{13F182F0-081B-427A-A018-DBED3492C4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8888" y="5210175"/>
                  <a:ext cx="874712" cy="87471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3" name="Oval 139">
                  <a:extLst>
                    <a:ext uri="{FF2B5EF4-FFF2-40B4-BE49-F238E27FC236}">
                      <a16:creationId xmlns:a16="http://schemas.microsoft.com/office/drawing/2014/main" id="{B8C32099-C5AC-43A3-94A1-FA8352B27A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52160" y="5210175"/>
                  <a:ext cx="874712" cy="87471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4" name="Oval 139">
                  <a:extLst>
                    <a:ext uri="{FF2B5EF4-FFF2-40B4-BE49-F238E27FC236}">
                      <a16:creationId xmlns:a16="http://schemas.microsoft.com/office/drawing/2014/main" id="{A7966A01-6485-46D2-B8C5-772733434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5375" y="3990975"/>
                  <a:ext cx="874713" cy="87471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33CC33"/>
                    </a:solidFill>
                  </a:endParaRPr>
                </a:p>
              </p:txBody>
            </p:sp>
            <p:grpSp>
              <p:nvGrpSpPr>
                <p:cNvPr id="115" name="Group 142">
                  <a:extLst>
                    <a:ext uri="{FF2B5EF4-FFF2-40B4-BE49-F238E27FC236}">
                      <a16:creationId xmlns:a16="http://schemas.microsoft.com/office/drawing/2014/main" id="{55A2A7B0-A1D7-4D8C-AE00-A9FA30ABD15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60475" y="4168775"/>
                  <a:ext cx="541338" cy="527050"/>
                  <a:chOff x="784616" y="5561794"/>
                  <a:chExt cx="683280" cy="598745"/>
                </a:xfrm>
              </p:grpSpPr>
              <p:pic>
                <p:nvPicPr>
                  <p:cNvPr id="128" name="Picture 3">
                    <a:extLst>
                      <a:ext uri="{FF2B5EF4-FFF2-40B4-BE49-F238E27FC236}">
                        <a16:creationId xmlns:a16="http://schemas.microsoft.com/office/drawing/2014/main" id="{0644496B-D619-460F-8143-B7E90E4F83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784616" y="5595819"/>
                    <a:ext cx="683280" cy="564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29" name="Rectangle 128">
                    <a:extLst>
                      <a:ext uri="{FF2B5EF4-FFF2-40B4-BE49-F238E27FC236}">
                        <a16:creationId xmlns:a16="http://schemas.microsoft.com/office/drawing/2014/main" id="{8BF25B7E-3B3E-4332-8608-E60FC102FAB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1180000">
                    <a:off x="1347671" y="5561794"/>
                    <a:ext cx="94176" cy="14066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0" name="Rectangle 129">
                    <a:extLst>
                      <a:ext uri="{FF2B5EF4-FFF2-40B4-BE49-F238E27FC236}">
                        <a16:creationId xmlns:a16="http://schemas.microsoft.com/office/drawing/2014/main" id="{5E14AC2A-D13C-47EE-A23F-6923E5A1392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420000">
                    <a:off x="870778" y="5565401"/>
                    <a:ext cx="60113" cy="8656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16" name="Group 142">
                  <a:extLst>
                    <a:ext uri="{FF2B5EF4-FFF2-40B4-BE49-F238E27FC236}">
                      <a16:creationId xmlns:a16="http://schemas.microsoft.com/office/drawing/2014/main" id="{E00FD3C9-FF8C-46ED-ACE8-CCDCBC9DCA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339975" y="4765675"/>
                  <a:ext cx="541338" cy="527050"/>
                  <a:chOff x="784616" y="5561794"/>
                  <a:chExt cx="683280" cy="598745"/>
                </a:xfrm>
              </p:grpSpPr>
              <p:pic>
                <p:nvPicPr>
                  <p:cNvPr id="125" name="Picture 3">
                    <a:extLst>
                      <a:ext uri="{FF2B5EF4-FFF2-40B4-BE49-F238E27FC236}">
                        <a16:creationId xmlns:a16="http://schemas.microsoft.com/office/drawing/2014/main" id="{8E53D1C0-202D-4131-871D-B4E6733AFCA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784616" y="5595819"/>
                    <a:ext cx="683280" cy="564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46242E28-4BB8-4969-836D-20969C76C33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1180000">
                    <a:off x="1347671" y="5561794"/>
                    <a:ext cx="94176" cy="14066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C611F07B-61BD-4CA0-B149-A3DC83358D6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420000">
                    <a:off x="870778" y="5565401"/>
                    <a:ext cx="60113" cy="8656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17" name="Group 142">
                  <a:extLst>
                    <a:ext uri="{FF2B5EF4-FFF2-40B4-BE49-F238E27FC236}">
                      <a16:creationId xmlns:a16="http://schemas.microsoft.com/office/drawing/2014/main" id="{9E801EBF-672E-45BD-9973-0EB7216EA7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230813" y="5387975"/>
                  <a:ext cx="541337" cy="527050"/>
                  <a:chOff x="784616" y="5561794"/>
                  <a:chExt cx="683280" cy="598745"/>
                </a:xfrm>
              </p:grpSpPr>
              <p:pic>
                <p:nvPicPr>
                  <p:cNvPr id="122" name="Picture 3">
                    <a:extLst>
                      <a:ext uri="{FF2B5EF4-FFF2-40B4-BE49-F238E27FC236}">
                        <a16:creationId xmlns:a16="http://schemas.microsoft.com/office/drawing/2014/main" id="{8AB3F1B2-D8DD-4DC0-8A7B-186547383F1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784616" y="5595819"/>
                    <a:ext cx="683280" cy="564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AC09ACB4-132B-40F6-AD39-AA682DF1BE6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1180000">
                    <a:off x="1347671" y="5561794"/>
                    <a:ext cx="94177" cy="14066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D6B65D3F-CDBE-4759-9987-B180950E151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420000">
                    <a:off x="870777" y="5565401"/>
                    <a:ext cx="60113" cy="8656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18" name="Group 142">
                  <a:extLst>
                    <a:ext uri="{FF2B5EF4-FFF2-40B4-BE49-F238E27FC236}">
                      <a16:creationId xmlns:a16="http://schemas.microsoft.com/office/drawing/2014/main" id="{2E48971E-5ABB-418F-91AE-F53F06FFDD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04560" y="5395913"/>
                  <a:ext cx="588453" cy="527050"/>
                  <a:chOff x="699098" y="5561794"/>
                  <a:chExt cx="742750" cy="598745"/>
                </a:xfrm>
              </p:grpSpPr>
              <p:pic>
                <p:nvPicPr>
                  <p:cNvPr id="119" name="Picture 3">
                    <a:extLst>
                      <a:ext uri="{FF2B5EF4-FFF2-40B4-BE49-F238E27FC236}">
                        <a16:creationId xmlns:a16="http://schemas.microsoft.com/office/drawing/2014/main" id="{24F3136B-C64B-43EC-AA31-ACE89CA7D9F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699098" y="5595819"/>
                    <a:ext cx="683280" cy="564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EC310031-B8B6-4207-9104-4F0D3EA152A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1180000">
                    <a:off x="1347671" y="5561794"/>
                    <a:ext cx="94177" cy="14066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1" name="Rectangle 120">
                    <a:extLst>
                      <a:ext uri="{FF2B5EF4-FFF2-40B4-BE49-F238E27FC236}">
                        <a16:creationId xmlns:a16="http://schemas.microsoft.com/office/drawing/2014/main" id="{3EEF0506-B9B7-45CF-B180-792BABD5FB0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420000">
                    <a:off x="870777" y="5565401"/>
                    <a:ext cx="60113" cy="8656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  <p:pic>
            <p:nvPicPr>
              <p:cNvPr id="140" name="Picture 3">
                <a:extLst>
                  <a:ext uri="{FF2B5EF4-FFF2-40B4-BE49-F238E27FC236}">
                    <a16:creationId xmlns:a16="http://schemas.microsoft.com/office/drawing/2014/main" id="{1BBEC113-F248-4AEC-AFF3-AA22EF623E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V="1">
                <a:off x="8458544" y="5285308"/>
                <a:ext cx="541337" cy="497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CEB56677-7180-4DED-A646-C4C156908EBF}"/>
              </a:ext>
            </a:extLst>
          </p:cNvPr>
          <p:cNvGrpSpPr>
            <a:grpSpLocks/>
          </p:cNvGrpSpPr>
          <p:nvPr/>
        </p:nvGrpSpPr>
        <p:grpSpPr bwMode="auto">
          <a:xfrm>
            <a:off x="3438508" y="1313017"/>
            <a:ext cx="3738563" cy="1506383"/>
            <a:chOff x="3101975" y="1555750"/>
            <a:chExt cx="3738563" cy="1506383"/>
          </a:xfrm>
        </p:grpSpPr>
        <p:sp>
          <p:nvSpPr>
            <p:cNvPr id="152" name="Oval 139">
              <a:extLst>
                <a:ext uri="{FF2B5EF4-FFF2-40B4-BE49-F238E27FC236}">
                  <a16:creationId xmlns:a16="http://schemas.microsoft.com/office/drawing/2014/main" id="{62B83606-D679-40FF-87BB-DCC142383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975" y="2176463"/>
              <a:ext cx="874713" cy="87471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53" name="Oval 139">
              <a:extLst>
                <a:ext uri="{FF2B5EF4-FFF2-40B4-BE49-F238E27FC236}">
                  <a16:creationId xmlns:a16="http://schemas.microsoft.com/office/drawing/2014/main" id="{A17E8AF7-85F7-45E4-9681-316CABB25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067" y="2185833"/>
              <a:ext cx="874713" cy="8763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54" name="Oval 139">
              <a:extLst>
                <a:ext uri="{FF2B5EF4-FFF2-40B4-BE49-F238E27FC236}">
                  <a16:creationId xmlns:a16="http://schemas.microsoft.com/office/drawing/2014/main" id="{48938D5A-88EC-41E9-849E-78A517D66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825" y="1555750"/>
              <a:ext cx="874713" cy="8763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pic>
          <p:nvPicPr>
            <p:cNvPr id="155" name="Picture 4">
              <a:extLst>
                <a:ext uri="{FF2B5EF4-FFF2-40B4-BE49-F238E27FC236}">
                  <a16:creationId xmlns:a16="http://schemas.microsoft.com/office/drawing/2014/main" id="{AB6C8196-BB28-4F98-B666-CC2C20BC04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6600" y="2376488"/>
              <a:ext cx="517525" cy="500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6" name="Picture 4">
              <a:extLst>
                <a:ext uri="{FF2B5EF4-FFF2-40B4-BE49-F238E27FC236}">
                  <a16:creationId xmlns:a16="http://schemas.microsoft.com/office/drawing/2014/main" id="{B50BF245-7267-42E6-83CC-3155A009D3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5155" y="2382683"/>
              <a:ext cx="517525" cy="501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7" name="Picture 4">
              <a:extLst>
                <a:ext uri="{FF2B5EF4-FFF2-40B4-BE49-F238E27FC236}">
                  <a16:creationId xmlns:a16="http://schemas.microsoft.com/office/drawing/2014/main" id="{89138261-BD8B-4C23-8534-BA2948DCC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7913" y="1766888"/>
              <a:ext cx="517525" cy="500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29D2B1C-531B-4273-B56A-E712D2C8FFA0}"/>
              </a:ext>
            </a:extLst>
          </p:cNvPr>
          <p:cNvGrpSpPr/>
          <p:nvPr/>
        </p:nvGrpSpPr>
        <p:grpSpPr>
          <a:xfrm>
            <a:off x="1498600" y="1430033"/>
            <a:ext cx="7406779" cy="1981408"/>
            <a:chOff x="1498600" y="1430033"/>
            <a:chExt cx="7406779" cy="1981408"/>
          </a:xfrm>
        </p:grpSpPr>
        <p:grpSp>
          <p:nvGrpSpPr>
            <p:cNvPr id="141" name="Group 177">
              <a:extLst>
                <a:ext uri="{FF2B5EF4-FFF2-40B4-BE49-F238E27FC236}">
                  <a16:creationId xmlns:a16="http://schemas.microsoft.com/office/drawing/2014/main" id="{0B4D1FB2-DFB2-4D65-992D-39BA395303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8600" y="1463579"/>
              <a:ext cx="6518275" cy="1947862"/>
              <a:chOff x="1166446" y="1611923"/>
              <a:chExt cx="6518030" cy="1947370"/>
            </a:xfrm>
          </p:grpSpPr>
          <p:grpSp>
            <p:nvGrpSpPr>
              <p:cNvPr id="142" name="Group 119">
                <a:extLst>
                  <a:ext uri="{FF2B5EF4-FFF2-40B4-BE49-F238E27FC236}">
                    <a16:creationId xmlns:a16="http://schemas.microsoft.com/office/drawing/2014/main" id="{9BD706E7-739C-436A-A410-2F30039A58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6446" y="1611923"/>
                <a:ext cx="6518030" cy="1947370"/>
                <a:chOff x="1166446" y="1611923"/>
                <a:chExt cx="6518030" cy="1947370"/>
              </a:xfrm>
            </p:grpSpPr>
            <p:sp>
              <p:nvSpPr>
                <p:cNvPr id="147" name="Oval 139">
                  <a:extLst>
                    <a:ext uri="{FF2B5EF4-FFF2-40B4-BE49-F238E27FC236}">
                      <a16:creationId xmlns:a16="http://schemas.microsoft.com/office/drawing/2014/main" id="{6D3D5711-AA1E-40DD-83BC-34FEDA5ABE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17124" y="1622434"/>
                  <a:ext cx="738553" cy="7398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B7FFB7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8" name="Oval 139">
                  <a:extLst>
                    <a:ext uri="{FF2B5EF4-FFF2-40B4-BE49-F238E27FC236}">
                      <a16:creationId xmlns:a16="http://schemas.microsoft.com/office/drawing/2014/main" id="{799ED493-3E2B-4B5C-898E-E6B93163CC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45923" y="1611923"/>
                  <a:ext cx="738553" cy="7398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B7FFB7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9" name="Oval 139">
                  <a:extLst>
                    <a:ext uri="{FF2B5EF4-FFF2-40B4-BE49-F238E27FC236}">
                      <a16:creationId xmlns:a16="http://schemas.microsoft.com/office/drawing/2014/main" id="{AA93B20D-BEDD-493F-AF0B-3BFB8212FF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33246" y="2262554"/>
                  <a:ext cx="738553" cy="7398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B7FFB7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0" name="Oval 139">
                  <a:extLst>
                    <a:ext uri="{FF2B5EF4-FFF2-40B4-BE49-F238E27FC236}">
                      <a16:creationId xmlns:a16="http://schemas.microsoft.com/office/drawing/2014/main" id="{19E717AF-19BA-4C8B-BC25-941FC09E60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6446" y="2819400"/>
                  <a:ext cx="738553" cy="7398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B7FFB7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143" name="Picture 9">
                <a:extLst>
                  <a:ext uri="{FF2B5EF4-FFF2-40B4-BE49-F238E27FC236}">
                    <a16:creationId xmlns:a16="http://schemas.microsoft.com/office/drawing/2014/main" id="{85266CE3-87A0-4106-A557-99E365A186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1591" y="2438399"/>
                <a:ext cx="439143" cy="414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4" name="Picture 9">
                <a:extLst>
                  <a:ext uri="{FF2B5EF4-FFF2-40B4-BE49-F238E27FC236}">
                    <a16:creationId xmlns:a16="http://schemas.microsoft.com/office/drawing/2014/main" id="{7ECC2E41-A771-45CD-B1E6-E02ED01860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21526" y="2997926"/>
                <a:ext cx="439143" cy="414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5" name="Picture 9">
                <a:extLst>
                  <a:ext uri="{FF2B5EF4-FFF2-40B4-BE49-F238E27FC236}">
                    <a16:creationId xmlns:a16="http://schemas.microsoft.com/office/drawing/2014/main" id="{A212A1D7-FF99-4271-BC4E-8F0CE7724FB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8685" y="1791789"/>
                <a:ext cx="439143" cy="414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6" name="Picture 9">
                <a:extLst>
                  <a:ext uri="{FF2B5EF4-FFF2-40B4-BE49-F238E27FC236}">
                    <a16:creationId xmlns:a16="http://schemas.microsoft.com/office/drawing/2014/main" id="{E36EC450-2CF6-4A86-88EA-B0BF7F063B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99663" y="1778726"/>
                <a:ext cx="439143" cy="414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8" name="Oval 139">
              <a:extLst>
                <a:ext uri="{FF2B5EF4-FFF2-40B4-BE49-F238E27FC236}">
                  <a16:creationId xmlns:a16="http://schemas.microsoft.com/office/drawing/2014/main" id="{4302AE23-B138-4BC4-8775-A8BA2E2CC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798" y="1430033"/>
              <a:ext cx="738581" cy="7400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B7FFB7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pic>
          <p:nvPicPr>
            <p:cNvPr id="159" name="Picture 9">
              <a:extLst>
                <a:ext uri="{FF2B5EF4-FFF2-40B4-BE49-F238E27FC236}">
                  <a16:creationId xmlns:a16="http://schemas.microsoft.com/office/drawing/2014/main" id="{63F612B3-81D3-458B-9E18-759F767508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5988" y="1636660"/>
              <a:ext cx="439160" cy="414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3567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2" grpId="0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1B32BB11-9733-4A65-83F1-F9B292367736}"/>
              </a:ext>
            </a:extLst>
          </p:cNvPr>
          <p:cNvSpPr/>
          <p:nvPr/>
        </p:nvSpPr>
        <p:spPr>
          <a:xfrm>
            <a:off x="2683136" y="2787650"/>
            <a:ext cx="5359886" cy="179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66" name="Group 183">
            <a:extLst>
              <a:ext uri="{FF2B5EF4-FFF2-40B4-BE49-F238E27FC236}">
                <a16:creationId xmlns:a16="http://schemas.microsoft.com/office/drawing/2014/main" id="{033AFD0C-121E-464F-B11D-A7F7BFE2A3C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08825" y="3200400"/>
            <a:ext cx="1263650" cy="1200150"/>
            <a:chOff x="2883725" y="3276154"/>
            <a:chExt cx="1869952" cy="1774544"/>
          </a:xfrm>
        </p:grpSpPr>
        <p:grpSp>
          <p:nvGrpSpPr>
            <p:cNvPr id="567" name="Group 15">
              <a:extLst>
                <a:ext uri="{FF2B5EF4-FFF2-40B4-BE49-F238E27FC236}">
                  <a16:creationId xmlns:a16="http://schemas.microsoft.com/office/drawing/2014/main" id="{A070F55F-FE81-41CD-8B0B-D20D30A71E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1944" y="3534356"/>
              <a:ext cx="1127609" cy="1516342"/>
              <a:chOff x="7108738" y="2315266"/>
              <a:chExt cx="1127609" cy="1516342"/>
            </a:xfrm>
          </p:grpSpPr>
          <p:sp>
            <p:nvSpPr>
              <p:cNvPr id="584" name="Moon 583">
                <a:extLst>
                  <a:ext uri="{FF2B5EF4-FFF2-40B4-BE49-F238E27FC236}">
                    <a16:creationId xmlns:a16="http://schemas.microsoft.com/office/drawing/2014/main" id="{B5D169B5-3B8D-4ACB-8772-08FBB192E483}"/>
                  </a:ext>
                </a:extLst>
              </p:cNvPr>
              <p:cNvSpPr/>
              <p:nvPr/>
            </p:nvSpPr>
            <p:spPr>
              <a:xfrm rot="19775620">
                <a:off x="7108738" y="2315265"/>
                <a:ext cx="570851" cy="85910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585" name="Moon 584">
                <a:extLst>
                  <a:ext uri="{FF2B5EF4-FFF2-40B4-BE49-F238E27FC236}">
                    <a16:creationId xmlns:a16="http://schemas.microsoft.com/office/drawing/2014/main" id="{916D6311-DC40-4811-888A-227356B0A0B8}"/>
                  </a:ext>
                </a:extLst>
              </p:cNvPr>
              <p:cNvSpPr/>
              <p:nvPr/>
            </p:nvSpPr>
            <p:spPr>
              <a:xfrm rot="338768" flipH="1">
                <a:off x="7665494" y="2972503"/>
                <a:ext cx="570853" cy="859105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568" name="Group 12">
              <a:extLst>
                <a:ext uri="{FF2B5EF4-FFF2-40B4-BE49-F238E27FC236}">
                  <a16:creationId xmlns:a16="http://schemas.microsoft.com/office/drawing/2014/main" id="{95A95CFF-7841-42D5-8F11-4467FD9976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3306" y="3292586"/>
              <a:ext cx="1221577" cy="1736988"/>
              <a:chOff x="2094710" y="1380567"/>
              <a:chExt cx="2936955" cy="3812981"/>
            </a:xfrm>
          </p:grpSpPr>
          <p:sp>
            <p:nvSpPr>
              <p:cNvPr id="581" name="Moon 580">
                <a:extLst>
                  <a:ext uri="{FF2B5EF4-FFF2-40B4-BE49-F238E27FC236}">
                    <a16:creationId xmlns:a16="http://schemas.microsoft.com/office/drawing/2014/main" id="{B17FAEA7-5F71-4557-910F-E48D831AFA54}"/>
                  </a:ext>
                </a:extLst>
              </p:cNvPr>
              <p:cNvSpPr/>
              <p:nvPr/>
            </p:nvSpPr>
            <p:spPr>
              <a:xfrm flipH="1">
                <a:off x="2817656" y="1380567"/>
                <a:ext cx="2214012" cy="3812981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582" name="Oval 581">
                <a:extLst>
                  <a:ext uri="{FF2B5EF4-FFF2-40B4-BE49-F238E27FC236}">
                    <a16:creationId xmlns:a16="http://schemas.microsoft.com/office/drawing/2014/main" id="{00AF671B-1078-4201-A887-CCE6855CA742}"/>
                  </a:ext>
                </a:extLst>
              </p:cNvPr>
              <p:cNvSpPr/>
              <p:nvPr/>
            </p:nvSpPr>
            <p:spPr>
              <a:xfrm>
                <a:off x="2094714" y="1385718"/>
                <a:ext cx="1829949" cy="1901339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583" name="Isosceles Triangle 582">
                <a:extLst>
                  <a:ext uri="{FF2B5EF4-FFF2-40B4-BE49-F238E27FC236}">
                    <a16:creationId xmlns:a16="http://schemas.microsoft.com/office/drawing/2014/main" id="{58265A10-B7E8-4C9C-AF25-E4670D9120B5}"/>
                  </a:ext>
                </a:extLst>
              </p:cNvPr>
              <p:cNvSpPr/>
              <p:nvPr/>
            </p:nvSpPr>
            <p:spPr>
              <a:xfrm rot="16753767">
                <a:off x="2720184" y="2616879"/>
                <a:ext cx="1556108" cy="1123948"/>
              </a:xfrm>
              <a:prstGeom prst="triangl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569" name="Group 14">
              <a:extLst>
                <a:ext uri="{FF2B5EF4-FFF2-40B4-BE49-F238E27FC236}">
                  <a16:creationId xmlns:a16="http://schemas.microsoft.com/office/drawing/2014/main" id="{CED826F6-7FFF-4524-B8AD-0B8BA3A075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472" y="3276154"/>
              <a:ext cx="1209830" cy="1736988"/>
              <a:chOff x="609292" y="1344495"/>
              <a:chExt cx="2908712" cy="3812982"/>
            </a:xfrm>
          </p:grpSpPr>
          <p:sp>
            <p:nvSpPr>
              <p:cNvPr id="578" name="Moon 5">
                <a:extLst>
                  <a:ext uri="{FF2B5EF4-FFF2-40B4-BE49-F238E27FC236}">
                    <a16:creationId xmlns:a16="http://schemas.microsoft.com/office/drawing/2014/main" id="{057D1F25-8590-4C57-BD40-53717BBF8F42}"/>
                  </a:ext>
                </a:extLst>
              </p:cNvPr>
              <p:cNvSpPr/>
              <p:nvPr/>
            </p:nvSpPr>
            <p:spPr>
              <a:xfrm>
                <a:off x="609292" y="1344495"/>
                <a:ext cx="2208361" cy="3812982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579" name="Oval 578">
                <a:extLst>
                  <a:ext uri="{FF2B5EF4-FFF2-40B4-BE49-F238E27FC236}">
                    <a16:creationId xmlns:a16="http://schemas.microsoft.com/office/drawing/2014/main" id="{1A1E67E9-676A-4286-B035-3CF6274AB075}"/>
                  </a:ext>
                </a:extLst>
              </p:cNvPr>
              <p:cNvSpPr/>
              <p:nvPr/>
            </p:nvSpPr>
            <p:spPr>
              <a:xfrm>
                <a:off x="1688056" y="3250986"/>
                <a:ext cx="1829948" cy="190649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580" name="Isosceles Triangle 579">
                <a:extLst>
                  <a:ext uri="{FF2B5EF4-FFF2-40B4-BE49-F238E27FC236}">
                    <a16:creationId xmlns:a16="http://schemas.microsoft.com/office/drawing/2014/main" id="{655252BF-D7C6-4B48-AD9E-FEEF7197FE85}"/>
                  </a:ext>
                </a:extLst>
              </p:cNvPr>
              <p:cNvSpPr/>
              <p:nvPr/>
            </p:nvSpPr>
            <p:spPr>
              <a:xfrm rot="16753767">
                <a:off x="735165" y="3041968"/>
                <a:ext cx="1561260" cy="112395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570" name="Oval 569">
              <a:extLst>
                <a:ext uri="{FF2B5EF4-FFF2-40B4-BE49-F238E27FC236}">
                  <a16:creationId xmlns:a16="http://schemas.microsoft.com/office/drawing/2014/main" id="{4919FD54-4376-4533-A9A1-9A608CAE54D1}"/>
                </a:ext>
              </a:extLst>
            </p:cNvPr>
            <p:cNvSpPr/>
            <p:nvPr/>
          </p:nvSpPr>
          <p:spPr>
            <a:xfrm rot="2302937">
              <a:off x="3219659" y="4125870"/>
              <a:ext cx="930278" cy="849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1" name="Oval 570">
              <a:extLst>
                <a:ext uri="{FF2B5EF4-FFF2-40B4-BE49-F238E27FC236}">
                  <a16:creationId xmlns:a16="http://schemas.microsoft.com/office/drawing/2014/main" id="{B4504728-3F8E-4D30-AB9D-329D59600C70}"/>
                </a:ext>
              </a:extLst>
            </p:cNvPr>
            <p:cNvSpPr/>
            <p:nvPr/>
          </p:nvSpPr>
          <p:spPr>
            <a:xfrm>
              <a:off x="3468673" y="3355962"/>
              <a:ext cx="1050085" cy="823896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2" name="Oval 571">
              <a:extLst>
                <a:ext uri="{FF2B5EF4-FFF2-40B4-BE49-F238E27FC236}">
                  <a16:creationId xmlns:a16="http://schemas.microsoft.com/office/drawing/2014/main" id="{74EBEF3E-DCBF-4903-A10C-83B08EF1A76F}"/>
                </a:ext>
              </a:extLst>
            </p:cNvPr>
            <p:cNvSpPr>
              <a:spLocks/>
            </p:cNvSpPr>
            <p:nvPr/>
          </p:nvSpPr>
          <p:spPr>
            <a:xfrm>
              <a:off x="3757622" y="3635289"/>
              <a:ext cx="194983" cy="19012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3" name="Oval 572">
              <a:extLst>
                <a:ext uri="{FF2B5EF4-FFF2-40B4-BE49-F238E27FC236}">
                  <a16:creationId xmlns:a16="http://schemas.microsoft.com/office/drawing/2014/main" id="{01169E5A-17D9-439E-B943-B2AB0727E835}"/>
                </a:ext>
              </a:extLst>
            </p:cNvPr>
            <p:cNvSpPr/>
            <p:nvPr/>
          </p:nvSpPr>
          <p:spPr>
            <a:xfrm>
              <a:off x="2883725" y="3276154"/>
              <a:ext cx="1869952" cy="176046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4" name="Rectangle 573">
              <a:extLst>
                <a:ext uri="{FF2B5EF4-FFF2-40B4-BE49-F238E27FC236}">
                  <a16:creationId xmlns:a16="http://schemas.microsoft.com/office/drawing/2014/main" id="{E2AFFD7F-E29F-4A6F-ADCC-6BDDD73F1D52}"/>
                </a:ext>
              </a:extLst>
            </p:cNvPr>
            <p:cNvSpPr/>
            <p:nvPr/>
          </p:nvSpPr>
          <p:spPr>
            <a:xfrm rot="1200000">
              <a:off x="3889177" y="4137607"/>
              <a:ext cx="230220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6EC08768-35DC-4019-8282-4D669F6B1918}"/>
                </a:ext>
              </a:extLst>
            </p:cNvPr>
            <p:cNvSpPr>
              <a:spLocks/>
            </p:cNvSpPr>
            <p:nvPr/>
          </p:nvSpPr>
          <p:spPr>
            <a:xfrm>
              <a:off x="3581434" y="4508477"/>
              <a:ext cx="197332" cy="190129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6" name="Rectangle 575">
              <a:extLst>
                <a:ext uri="{FF2B5EF4-FFF2-40B4-BE49-F238E27FC236}">
                  <a16:creationId xmlns:a16="http://schemas.microsoft.com/office/drawing/2014/main" id="{06A71941-1DEC-41FD-AA91-8CD0CBDA64E3}"/>
                </a:ext>
              </a:extLst>
            </p:cNvPr>
            <p:cNvSpPr/>
            <p:nvPr/>
          </p:nvSpPr>
          <p:spPr>
            <a:xfrm rot="8280000">
              <a:off x="3590831" y="3416991"/>
              <a:ext cx="227870" cy="75113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7" name="Rectangle 576">
              <a:extLst>
                <a:ext uri="{FF2B5EF4-FFF2-40B4-BE49-F238E27FC236}">
                  <a16:creationId xmlns:a16="http://schemas.microsoft.com/office/drawing/2014/main" id="{EABC3B46-EFB1-4A23-AABB-5939C15DC433}"/>
                </a:ext>
              </a:extLst>
            </p:cNvPr>
            <p:cNvSpPr>
              <a:spLocks noChangeAspect="1"/>
            </p:cNvSpPr>
            <p:nvPr/>
          </p:nvSpPr>
          <p:spPr>
            <a:xfrm rot="2066317">
              <a:off x="3926764" y="4175163"/>
              <a:ext cx="227872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9</a:t>
            </a:fld>
            <a:endParaRPr lang="en-US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D00400B-F223-4BD0-9EA8-1EB5BD0C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3963988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8767BCC-89B4-47E1-BABB-C7DE7FFF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62" y="2735263"/>
            <a:ext cx="6238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Reality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God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E33DDDE2-3A99-417E-BDD0-6032365C8AF1}"/>
              </a:ext>
            </a:extLst>
          </p:cNvPr>
          <p:cNvGrpSpPr>
            <a:grpSpLocks/>
          </p:cNvGrpSpPr>
          <p:nvPr/>
        </p:nvGrpSpPr>
        <p:grpSpPr bwMode="auto">
          <a:xfrm>
            <a:off x="2606674" y="4572000"/>
            <a:ext cx="2422527" cy="646113"/>
            <a:chOff x="2271713" y="4643438"/>
            <a:chExt cx="2421262" cy="646331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DE784CE9-BB7E-436F-BDEB-D51EEA42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713" y="4643438"/>
              <a:ext cx="64894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DED98DDA-303C-44C5-963D-EE459F3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333" y="4643438"/>
              <a:ext cx="5426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Heart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Mind</a:t>
              </a:r>
            </a:p>
          </p:txBody>
        </p:sp>
      </p:grpSp>
      <p:grpSp>
        <p:nvGrpSpPr>
          <p:cNvPr id="11" name="Group 67">
            <a:extLst>
              <a:ext uri="{FF2B5EF4-FFF2-40B4-BE49-F238E27FC236}">
                <a16:creationId xmlns:a16="http://schemas.microsoft.com/office/drawing/2014/main" id="{7EFACE44-F354-4EF0-98B9-252046AAE66B}"/>
              </a:ext>
            </a:extLst>
          </p:cNvPr>
          <p:cNvGrpSpPr>
            <a:grpSpLocks/>
          </p:cNvGrpSpPr>
          <p:nvPr/>
        </p:nvGrpSpPr>
        <p:grpSpPr bwMode="auto">
          <a:xfrm>
            <a:off x="2616198" y="2124075"/>
            <a:ext cx="1718605" cy="655638"/>
            <a:chOff x="2281238" y="2195513"/>
            <a:chExt cx="1717706" cy="655856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007CB47-DEF8-467A-AD59-6741E897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238" y="2205041"/>
              <a:ext cx="648947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Reason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Faith</a:t>
              </a: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id="{7182571E-7FEE-46B3-A1C9-E19EC63B7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390" y="2195513"/>
              <a:ext cx="966554" cy="64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Observation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Revelation</a:t>
              </a:r>
            </a:p>
          </p:txBody>
        </p:sp>
      </p:grpSp>
      <p:sp>
        <p:nvSpPr>
          <p:cNvPr id="14" name="Line 17">
            <a:extLst>
              <a:ext uri="{FF2B5EF4-FFF2-40B4-BE49-F238E27FC236}">
                <a16:creationId xmlns:a16="http://schemas.microsoft.com/office/drawing/2014/main" id="{239CF083-C7D5-41B7-B564-F72020EF2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3475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DC044A15-E6F7-4D9E-ABE8-C6953C18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20750"/>
            <a:ext cx="0" cy="57912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B6FE7FF5-338E-45DC-8105-2865FC70B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4" y="832247"/>
            <a:ext cx="18036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LAWS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Metaphysics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FDA02222-8922-4280-9C8C-67037406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832247"/>
            <a:ext cx="2928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TRUTHS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FEE17E-76A3-4995-81FE-5616643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966" y="832247"/>
            <a:ext cx="17707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TERNAL LIVES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Value Ethics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C945A85-080A-4579-99A0-FA41E58C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3314700"/>
            <a:ext cx="82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Aristotle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Plato</a:t>
            </a:r>
          </a:p>
        </p:txBody>
      </p:sp>
      <p:grpSp>
        <p:nvGrpSpPr>
          <p:cNvPr id="20" name="Group 70">
            <a:extLst>
              <a:ext uri="{FF2B5EF4-FFF2-40B4-BE49-F238E27FC236}">
                <a16:creationId xmlns:a16="http://schemas.microsoft.com/office/drawing/2014/main" id="{AF712B9D-C324-4A49-B6AA-235C6E8469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73663"/>
            <a:ext cx="3429000" cy="654050"/>
            <a:chOff x="4343400" y="5245100"/>
            <a:chExt cx="3429000" cy="654269"/>
          </a:xfrm>
        </p:grpSpPr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78AC9C99-677A-4513-9CE7-D8838308C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253040"/>
              <a:ext cx="481013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053B8A49-90BD-4B45-B34F-4C0DADEF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588" y="5253040"/>
              <a:ext cx="6159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F02B509A-63D2-4BB2-80D8-1B202103A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3788" y="5245100"/>
              <a:ext cx="531812" cy="646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5B52BB11-AF21-4E74-9B73-73C3EB1B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7850" y="5253040"/>
              <a:ext cx="844550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</p:grpSp>
      <p:grpSp>
        <p:nvGrpSpPr>
          <p:cNvPr id="25" name="Group 68">
            <a:extLst>
              <a:ext uri="{FF2B5EF4-FFF2-40B4-BE49-F238E27FC236}">
                <a16:creationId xmlns:a16="http://schemas.microsoft.com/office/drawing/2014/main" id="{77A01830-1353-4A7D-BCEA-E3F49DEAE6DD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1524000"/>
            <a:ext cx="3413125" cy="647700"/>
            <a:chOff x="4343400" y="1595438"/>
            <a:chExt cx="3413001" cy="6479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C887E-598D-4584-9B0C-4EEF71B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597027"/>
              <a:ext cx="480996" cy="64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Life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Love</a:t>
              </a:r>
            </a:p>
          </p:txBody>
        </p:sp>
        <p:sp>
          <p:nvSpPr>
            <p:cNvPr id="27" name="Text Box 11">
              <a:extLst>
                <a:ext uri="{FF2B5EF4-FFF2-40B4-BE49-F238E27FC236}">
                  <a16:creationId xmlns:a16="http://schemas.microsoft.com/office/drawing/2014/main" id="{A6A0027A-745B-4627-8EED-B6100003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5695" y="1595438"/>
              <a:ext cx="615928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Self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Others</a:t>
              </a:r>
            </a:p>
          </p:txBody>
        </p: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EA97A145-C1AA-4ECB-8287-1CA3435A8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0385" y="1595438"/>
              <a:ext cx="531794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Good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Right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2D953126-BCB7-462D-9CA5-9D9A3124E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882" y="1595438"/>
              <a:ext cx="844519" cy="646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  <a:p>
              <a:pPr algn="ctr" eaLnBrk="1" hangingPunct="1">
                <a:defRPr/>
              </a:pPr>
              <a:endParaRPr lang="en-US" sz="1200" b="1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Duty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53CD2C-FCCE-44EF-91D0-B96FC33AB5D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173162" y="1846261"/>
            <a:ext cx="7742238" cy="1833563"/>
            <a:chOff x="432" y="2304"/>
            <a:chExt cx="4877" cy="1155"/>
          </a:xfrm>
        </p:grpSpPr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F932AD7-8238-497A-BE6D-BCE9BB0F4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D2A092-C3BB-4363-B0DD-CF3CA7FA7A3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008" cy="0"/>
              <a:chOff x="1200" y="1632"/>
              <a:chExt cx="1008" cy="0"/>
            </a:xfrm>
          </p:grpSpPr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982C3217-4042-4383-9486-3177E3004B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Line 33">
                <a:extLst>
                  <a:ext uri="{FF2B5EF4-FFF2-40B4-BE49-F238E27FC236}">
                    <a16:creationId xmlns:a16="http://schemas.microsoft.com/office/drawing/2014/main" id="{2938470E-F2BD-48EB-B5A0-229A06746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1BFC49-29F5-46AD-B2CC-00C24AF0F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63" y="3456"/>
              <a:ext cx="2146" cy="0"/>
              <a:chOff x="2923" y="1344"/>
              <a:chExt cx="2146" cy="0"/>
            </a:xfrm>
          </p:grpSpPr>
          <p:sp>
            <p:nvSpPr>
              <p:cNvPr id="37" name="Line 35">
                <a:extLst>
                  <a:ext uri="{FF2B5EF4-FFF2-40B4-BE49-F238E27FC236}">
                    <a16:creationId xmlns:a16="http://schemas.microsoft.com/office/drawing/2014/main" id="{9D57C647-0A01-4419-AB55-F8A10AEE9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Line 36">
                <a:extLst>
                  <a:ext uri="{FF2B5EF4-FFF2-40B4-BE49-F238E27FC236}">
                    <a16:creationId xmlns:a16="http://schemas.microsoft.com/office/drawing/2014/main" id="{3DFC04D5-F212-40B8-92C3-46D67866A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D88D05B9-B70B-4A80-834A-DA1918C38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Line 38">
                <a:extLst>
                  <a:ext uri="{FF2B5EF4-FFF2-40B4-BE49-F238E27FC236}">
                    <a16:creationId xmlns:a16="http://schemas.microsoft.com/office/drawing/2014/main" id="{493E7AE8-1F24-4B43-BBA1-7518FDA3C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2631DFE6-6430-463F-8524-BB38429EB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Line 40">
              <a:extLst>
                <a:ext uri="{FF2B5EF4-FFF2-40B4-BE49-F238E27FC236}">
                  <a16:creationId xmlns:a16="http://schemas.microsoft.com/office/drawing/2014/main" id="{83262CE8-F3D9-44B2-9FE2-A8D1C76DE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3075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Line 41">
              <a:extLst>
                <a:ext uri="{FF2B5EF4-FFF2-40B4-BE49-F238E27FC236}">
                  <a16:creationId xmlns:a16="http://schemas.microsoft.com/office/drawing/2014/main" id="{3F5615E5-1379-4FDA-9D47-7E6402D76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AD6209-0E40-4459-A333-52B8D7CF11A2}"/>
              </a:ext>
            </a:extLst>
          </p:cNvPr>
          <p:cNvGrpSpPr>
            <a:grpSpLocks/>
          </p:cNvGrpSpPr>
          <p:nvPr/>
        </p:nvGrpSpPr>
        <p:grpSpPr bwMode="auto">
          <a:xfrm>
            <a:off x="1173162" y="3679825"/>
            <a:ext cx="7742238" cy="1828800"/>
            <a:chOff x="432" y="2304"/>
            <a:chExt cx="4877" cy="1152"/>
          </a:xfrm>
        </p:grpSpPr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88BB0444-8882-4424-8387-08E2FBBB9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688"/>
              <a:ext cx="4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498E48-C72C-4A8E-BF62-28FCC17E8D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44" y="3072"/>
              <a:ext cx="1565" cy="0"/>
              <a:chOff x="1200" y="1632"/>
              <a:chExt cx="1565" cy="0"/>
            </a:xfrm>
          </p:grpSpPr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50829233-4204-42E2-AF0F-00D39FC4D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BE6D4879-3A1B-485D-A2EC-5BDF81D0F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16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8CD304-AE91-4332-8B5A-8E6FC5C619A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49" y="3456"/>
              <a:ext cx="2160" cy="0"/>
              <a:chOff x="2909" y="1344"/>
              <a:chExt cx="2160" cy="0"/>
            </a:xfrm>
          </p:grpSpPr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8E77A7B-C5E4-4762-B220-86AC674E6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9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Line 49">
                <a:extLst>
                  <a:ext uri="{FF2B5EF4-FFF2-40B4-BE49-F238E27FC236}">
                    <a16:creationId xmlns:a16="http://schemas.microsoft.com/office/drawing/2014/main" id="{5394C6F0-59A1-4635-9BDE-8D89503C1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5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Line 50">
                <a:extLst>
                  <a:ext uri="{FF2B5EF4-FFF2-40B4-BE49-F238E27FC236}">
                    <a16:creationId xmlns:a16="http://schemas.microsoft.com/office/drawing/2014/main" id="{B647A8BC-DDB5-4530-92E9-330200ABE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046B0A42-4DF6-4E51-8416-9F657A218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47" name="Line 52">
              <a:extLst>
                <a:ext uri="{FF2B5EF4-FFF2-40B4-BE49-F238E27FC236}">
                  <a16:creationId xmlns:a16="http://schemas.microsoft.com/office/drawing/2014/main" id="{2917F42F-FE94-4425-A1CB-5BE16335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88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Line 53">
              <a:extLst>
                <a:ext uri="{FF2B5EF4-FFF2-40B4-BE49-F238E27FC236}">
                  <a16:creationId xmlns:a16="http://schemas.microsoft.com/office/drawing/2014/main" id="{FA732215-F38E-4B5F-81AA-839B33280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3072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Line 54">
              <a:extLst>
                <a:ext uri="{FF2B5EF4-FFF2-40B4-BE49-F238E27FC236}">
                  <a16:creationId xmlns:a16="http://schemas.microsoft.com/office/drawing/2014/main" id="{809329C1-FAF8-41D0-A48C-80F91CBA3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304"/>
              <a:ext cx="240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56" name="Text Box 55">
            <a:extLst>
              <a:ext uri="{FF2B5EF4-FFF2-40B4-BE49-F238E27FC236}">
                <a16:creationId xmlns:a16="http://schemas.microsoft.com/office/drawing/2014/main" id="{BC06073B-DC14-4946-9DE5-BAA521699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-76200"/>
            <a:ext cx="585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Three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’s</a:t>
            </a:r>
            <a:r>
              <a:rPr lang="en-US" sz="36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of </a:t>
            </a:r>
            <a:r>
              <a:rPr lang="en-US" sz="4000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+mn-cs"/>
              </a:rPr>
              <a:t>ternalism</a:t>
            </a:r>
          </a:p>
        </p:txBody>
      </p:sp>
      <p:sp>
        <p:nvSpPr>
          <p:cNvPr id="57" name="Text Box 15">
            <a:extLst>
              <a:ext uri="{FF2B5EF4-FFF2-40B4-BE49-F238E27FC236}">
                <a16:creationId xmlns:a16="http://schemas.microsoft.com/office/drawing/2014/main" id="{DAA7C8B8-51CA-4338-B430-FF5A9D8F8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5907385"/>
            <a:ext cx="1187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Epistemology</a:t>
            </a:r>
          </a:p>
        </p:txBody>
      </p:sp>
      <p:sp>
        <p:nvSpPr>
          <p:cNvPr id="58" name="TextBox 83">
            <a:extLst>
              <a:ext uri="{FF2B5EF4-FFF2-40B4-BE49-F238E27FC236}">
                <a16:creationId xmlns:a16="http://schemas.microsoft.com/office/drawing/2014/main" id="{E74B71A2-999D-4167-93B8-6AD689D1B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6167735"/>
            <a:ext cx="2928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Greater the Contradiction</a:t>
            </a: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the Greater the Faith</a:t>
            </a:r>
          </a:p>
        </p:txBody>
      </p:sp>
      <p:sp>
        <p:nvSpPr>
          <p:cNvPr id="59" name="Text Box 16">
            <a:extLst>
              <a:ext uri="{FF2B5EF4-FFF2-40B4-BE49-F238E27FC236}">
                <a16:creationId xmlns:a16="http://schemas.microsoft.com/office/drawing/2014/main" id="{EFB26AD7-14E4-4537-B33F-1CF6AD19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2" y="5943600"/>
            <a:ext cx="101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Duty Ethics</a:t>
            </a:r>
          </a:p>
        </p:txBody>
      </p:sp>
      <p:sp>
        <p:nvSpPr>
          <p:cNvPr id="60" name="TextBox 84">
            <a:extLst>
              <a:ext uri="{FF2B5EF4-FFF2-40B4-BE49-F238E27FC236}">
                <a16:creationId xmlns:a16="http://schemas.microsoft.com/office/drawing/2014/main" id="{646FF30E-EEF1-4D4C-8D08-475B579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7" y="6192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 dirty="0">
                <a:solidFill>
                  <a:schemeClr val="bg1"/>
                </a:solidFill>
                <a:latin typeface="+mn-lt"/>
                <a:cs typeface="Arial" charset="0"/>
              </a:rPr>
              <a:t>Embraces a Morality Impossible to Live</a:t>
            </a:r>
          </a:p>
        </p:txBody>
      </p:sp>
      <p:grpSp>
        <p:nvGrpSpPr>
          <p:cNvPr id="61" name="Group 97">
            <a:extLst>
              <a:ext uri="{FF2B5EF4-FFF2-40B4-BE49-F238E27FC236}">
                <a16:creationId xmlns:a16="http://schemas.microsoft.com/office/drawing/2014/main" id="{08BEFFD7-8262-458C-8A2A-158CBF61DCDE}"/>
              </a:ext>
            </a:extLst>
          </p:cNvPr>
          <p:cNvGrpSpPr>
            <a:grpSpLocks/>
          </p:cNvGrpSpPr>
          <p:nvPr/>
        </p:nvGrpSpPr>
        <p:grpSpPr bwMode="auto">
          <a:xfrm>
            <a:off x="74615" y="5867400"/>
            <a:ext cx="2328860" cy="690265"/>
            <a:chOff x="190703" y="6008320"/>
            <a:chExt cx="1607213" cy="689540"/>
          </a:xfrm>
        </p:grpSpPr>
        <p:sp>
          <p:nvSpPr>
            <p:cNvPr id="62" name="Text Box 14">
              <a:extLst>
                <a:ext uri="{FF2B5EF4-FFF2-40B4-BE49-F238E27FC236}">
                  <a16:creationId xmlns:a16="http://schemas.microsoft.com/office/drawing/2014/main" id="{DC47728E-0E9E-4796-BDF4-6EDCD9DEA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71" y="6008320"/>
              <a:ext cx="1116827" cy="30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+mn-cs"/>
                </a:rPr>
                <a:t>Metaphysics</a:t>
              </a:r>
            </a:p>
          </p:txBody>
        </p:sp>
        <p:sp>
          <p:nvSpPr>
            <p:cNvPr id="63" name="TextBox 82">
              <a:extLst>
                <a:ext uri="{FF2B5EF4-FFF2-40B4-BE49-F238E27FC236}">
                  <a16:creationId xmlns:a16="http://schemas.microsoft.com/office/drawing/2014/main" id="{C9C1F7A8-5FB2-44C4-AFE8-D6C8C3114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03" y="6236680"/>
              <a:ext cx="1607213" cy="46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Denies Law of Identity</a:t>
              </a:r>
            </a:p>
            <a:p>
              <a:pPr algn="ctr" eaLnBrk="1" hangingPunct="1">
                <a:defRPr/>
              </a:pPr>
              <a:r>
                <a:rPr lang="en-US" sz="1200" b="1" i="1" dirty="0">
                  <a:solidFill>
                    <a:schemeClr val="bg1"/>
                  </a:solidFill>
                  <a:latin typeface="+mn-lt"/>
                  <a:cs typeface="Arial" charset="0"/>
                </a:rPr>
                <a:t>Negative Theology</a:t>
              </a:r>
            </a:p>
          </p:txBody>
        </p:sp>
      </p:grpSp>
      <p:sp>
        <p:nvSpPr>
          <p:cNvPr id="65" name="Text Box 23">
            <a:extLst>
              <a:ext uri="{FF2B5EF4-FFF2-40B4-BE49-F238E27FC236}">
                <a16:creationId xmlns:a16="http://schemas.microsoft.com/office/drawing/2014/main" id="{B034FBD2-EED9-445A-A90C-0FA9D896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" y="1539875"/>
            <a:ext cx="15446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RESTORATION</a:t>
            </a:r>
          </a:p>
          <a:p>
            <a:pPr algn="ctr" eaLnBrk="1" hangingPunct="1">
              <a:defRPr/>
            </a:pPr>
            <a:endParaRPr lang="en-US" sz="300" b="1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00FF00"/>
                </a:solidFill>
                <a:latin typeface="+mn-lt"/>
                <a:cs typeface="Arial" charset="0"/>
              </a:rPr>
              <a:t>Absolutism of Reality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66" name="Text Box 23">
            <a:extLst>
              <a:ext uri="{FF2B5EF4-FFF2-40B4-BE49-F238E27FC236}">
                <a16:creationId xmlns:a16="http://schemas.microsoft.com/office/drawing/2014/main" id="{CB747C83-7C52-4004-9D7C-4F18C075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87" y="4816475"/>
            <a:ext cx="154401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APOSTASY</a:t>
            </a:r>
          </a:p>
          <a:p>
            <a:pPr algn="ctr" eaLnBrk="1" hangingPunct="1">
              <a:defRPr/>
            </a:pPr>
            <a:endParaRPr lang="en-US" sz="3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rgbClr val="FF0000"/>
                </a:solidFill>
                <a:latin typeface="+mn-lt"/>
                <a:cs typeface="Arial" charset="0"/>
              </a:rPr>
              <a:t>Absolutism of God</a:t>
            </a:r>
          </a:p>
          <a:p>
            <a:pPr algn="ctr" eaLnBrk="1" hangingPunct="1">
              <a:defRPr/>
            </a:pPr>
            <a:r>
              <a:rPr lang="en-US" sz="1000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8BA4E43-94AE-46D5-AB93-3343E460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192838"/>
            <a:ext cx="153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verlasting Death,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Sorrow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&amp;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 Misery</a:t>
            </a:r>
          </a:p>
        </p:txBody>
      </p:sp>
      <p:pic>
        <p:nvPicPr>
          <p:cNvPr id="68" name="Picture 67" descr="trade2">
            <a:extLst>
              <a:ext uri="{FF2B5EF4-FFF2-40B4-BE49-F238E27FC236}">
                <a16:creationId xmlns:a16="http://schemas.microsoft.com/office/drawing/2014/main" id="{784D5FF0-BC22-4D11-B0BB-62A1DBA4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0" y="3909280"/>
            <a:ext cx="1924250" cy="2567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336DB6B5-B8FF-4470-8CFC-F4A0175843EF}"/>
              </a:ext>
            </a:extLst>
          </p:cNvPr>
          <p:cNvGrpSpPr/>
          <p:nvPr/>
        </p:nvGrpSpPr>
        <p:grpSpPr>
          <a:xfrm>
            <a:off x="9914065" y="247164"/>
            <a:ext cx="2004738" cy="2710386"/>
            <a:chOff x="7961313" y="220663"/>
            <a:chExt cx="1965325" cy="2736850"/>
          </a:xfrm>
        </p:grpSpPr>
        <p:sp>
          <p:nvSpPr>
            <p:cNvPr id="70" name="Text Box 43">
              <a:extLst>
                <a:ext uri="{FF2B5EF4-FFF2-40B4-BE49-F238E27FC236}">
                  <a16:creationId xmlns:a16="http://schemas.microsoft.com/office/drawing/2014/main" id="{88A338BE-B4C8-4FC5-8D54-1D36853C7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300" y="2519363"/>
              <a:ext cx="1101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FF00"/>
                  </a:solidFill>
                  <a:latin typeface="+mn-lt"/>
                  <a:cs typeface="+mn-cs"/>
                </a:rPr>
                <a:t>E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ternal Life, Joy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FF00"/>
                  </a:solidFill>
                  <a:latin typeface="+mn-lt"/>
                  <a:cs typeface="+mn-cs"/>
                </a:rPr>
                <a:t>&amp; </a:t>
              </a:r>
              <a:r>
                <a:rPr lang="en-US" sz="1050" b="1" dirty="0">
                  <a:solidFill>
                    <a:schemeClr val="bg1"/>
                  </a:solidFill>
                  <a:latin typeface="+mn-lt"/>
                  <a:cs typeface="+mn-cs"/>
                </a:rPr>
                <a:t>Happiness</a:t>
              </a:r>
            </a:p>
          </p:txBody>
        </p:sp>
        <p:pic>
          <p:nvPicPr>
            <p:cNvPr id="71" name="Picture 68" descr="wtc">
              <a:extLst>
                <a:ext uri="{FF2B5EF4-FFF2-40B4-BE49-F238E27FC236}">
                  <a16:creationId xmlns:a16="http://schemas.microsoft.com/office/drawing/2014/main" id="{2FFB4559-C044-4BFC-827D-594990AB1C7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313" y="220663"/>
              <a:ext cx="1965325" cy="27368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A62E9E-4CC6-4E96-A1A8-80A87BE13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2589" y="254001"/>
              <a:ext cx="1885948" cy="2670174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3" name="Line 60">
            <a:extLst>
              <a:ext uri="{FF2B5EF4-FFF2-40B4-BE49-F238E27FC236}">
                <a16:creationId xmlns:a16="http://schemas.microsoft.com/office/drawing/2014/main" id="{BDA318CF-DC66-4117-A7DF-991632BA8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3679825"/>
            <a:ext cx="75993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4" name="Text Box 59">
            <a:extLst>
              <a:ext uri="{FF2B5EF4-FFF2-40B4-BE49-F238E27FC236}">
                <a16:creationId xmlns:a16="http://schemas.microsoft.com/office/drawing/2014/main" id="{0A12ABFF-A895-4474-A74E-48CB8080F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8664" y="3149025"/>
            <a:ext cx="31071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A </a:t>
            </a: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+mn-cs"/>
              </a:rPr>
              <a:t>BIG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 error in the beginning leads </a:t>
            </a:r>
          </a:p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to a </a:t>
            </a: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+mn-cs"/>
              </a:rPr>
              <a:t>MONSTROUS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 error in the end.</a:t>
            </a:r>
          </a:p>
        </p:txBody>
      </p:sp>
      <p:sp>
        <p:nvSpPr>
          <p:cNvPr id="75" name="TextBox 94">
            <a:extLst>
              <a:ext uri="{FF2B5EF4-FFF2-40B4-BE49-F238E27FC236}">
                <a16:creationId xmlns:a16="http://schemas.microsoft.com/office/drawing/2014/main" id="{EC1729C5-8871-4900-9987-7D70683A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387" y="2238376"/>
            <a:ext cx="3570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</a:rPr>
              <a:t>Correct Principles Harmonize with Above</a:t>
            </a:r>
          </a:p>
        </p:txBody>
      </p:sp>
      <p:sp>
        <p:nvSpPr>
          <p:cNvPr id="76" name="TextBox 95">
            <a:extLst>
              <a:ext uri="{FF2B5EF4-FFF2-40B4-BE49-F238E27FC236}">
                <a16:creationId xmlns:a16="http://schemas.microsoft.com/office/drawing/2014/main" id="{9D9B8A48-391B-474C-9415-61E6E89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941" y="4831765"/>
            <a:ext cx="30502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+mn-lt"/>
              </a:rPr>
              <a:t>False Principles Harmonize with Below</a:t>
            </a:r>
          </a:p>
        </p:txBody>
      </p:sp>
      <p:sp>
        <p:nvSpPr>
          <p:cNvPr id="82" name="Text Box 43">
            <a:extLst>
              <a:ext uri="{FF2B5EF4-FFF2-40B4-BE49-F238E27FC236}">
                <a16:creationId xmlns:a16="http://schemas.microsoft.com/office/drawing/2014/main" id="{6C748816-EE46-4168-8228-9A3EDE40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79743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E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ternal Life, Joy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FF00"/>
                </a:solidFill>
                <a:latin typeface="+mn-lt"/>
                <a:cs typeface="+mn-cs"/>
              </a:rPr>
              <a:t>&amp; </a:t>
            </a:r>
            <a:r>
              <a:rPr lang="en-US" sz="1400" b="1" dirty="0">
                <a:solidFill>
                  <a:schemeClr val="bg1"/>
                </a:solidFill>
                <a:latin typeface="+mn-lt"/>
                <a:cs typeface="+mn-cs"/>
              </a:rPr>
              <a:t>Happiness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D98B1C2D-E51F-4171-9B4C-3EBC1F0A9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2462" y="2455861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84" name="Text Box 7">
            <a:extLst>
              <a:ext uri="{FF2B5EF4-FFF2-40B4-BE49-F238E27FC236}">
                <a16:creationId xmlns:a16="http://schemas.microsoft.com/office/drawing/2014/main" id="{6BCF27B5-ACB4-498D-84A2-3BE08A0FD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46" y="2124456"/>
            <a:ext cx="542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Mind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Heart</a:t>
            </a:r>
          </a:p>
        </p:txBody>
      </p:sp>
      <p:sp>
        <p:nvSpPr>
          <p:cNvPr id="85" name="Text Box 5">
            <a:extLst>
              <a:ext uri="{FF2B5EF4-FFF2-40B4-BE49-F238E27FC236}">
                <a16:creationId xmlns:a16="http://schemas.microsoft.com/office/drawing/2014/main" id="{8132F0A8-8EC9-4295-A4C8-DE9D020F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827" y="4573736"/>
            <a:ext cx="9670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Revelation</a:t>
            </a:r>
          </a:p>
          <a:p>
            <a:pPr algn="ctr" eaLnBrk="1" hangingPunct="1">
              <a:defRPr/>
            </a:pPr>
            <a:endParaRPr lang="en-US" sz="12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Observation</a:t>
            </a:r>
          </a:p>
        </p:txBody>
      </p:sp>
      <p:sp>
        <p:nvSpPr>
          <p:cNvPr id="86" name="Line 45">
            <a:extLst>
              <a:ext uri="{FF2B5EF4-FFF2-40B4-BE49-F238E27FC236}">
                <a16:creationId xmlns:a16="http://schemas.microsoft.com/office/drawing/2014/main" id="{A4A0EC86-FDDF-4BF8-ACBC-F3B8EB13B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95056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Arial" charset="0"/>
            </a:endParaRPr>
          </a:p>
        </p:txBody>
      </p:sp>
      <p:cxnSp>
        <p:nvCxnSpPr>
          <p:cNvPr id="521" name="Straight Arrow Connector 520">
            <a:extLst>
              <a:ext uri="{FF2B5EF4-FFF2-40B4-BE49-F238E27FC236}">
                <a16:creationId xmlns:a16="http://schemas.microsoft.com/office/drawing/2014/main" id="{A087AC7F-C981-4263-BC13-94DDA412A250}"/>
              </a:ext>
            </a:extLst>
          </p:cNvPr>
          <p:cNvCxnSpPr/>
          <p:nvPr/>
        </p:nvCxnSpPr>
        <p:spPr>
          <a:xfrm rot="16200000" flipH="1">
            <a:off x="4081079" y="3623468"/>
            <a:ext cx="3460750" cy="60325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2" name="Group 187">
            <a:extLst>
              <a:ext uri="{FF2B5EF4-FFF2-40B4-BE49-F238E27FC236}">
                <a16:creationId xmlns:a16="http://schemas.microsoft.com/office/drawing/2014/main" id="{FBE5B449-AD96-44AC-860F-1C1D07C35AFD}"/>
              </a:ext>
            </a:extLst>
          </p:cNvPr>
          <p:cNvGrpSpPr>
            <a:grpSpLocks/>
          </p:cNvGrpSpPr>
          <p:nvPr/>
        </p:nvGrpSpPr>
        <p:grpSpPr bwMode="auto">
          <a:xfrm>
            <a:off x="1837397" y="2179638"/>
            <a:ext cx="5878028" cy="3231903"/>
            <a:chOff x="1476765" y="2057400"/>
            <a:chExt cx="5878028" cy="3231903"/>
          </a:xfrm>
        </p:grpSpPr>
        <p:cxnSp>
          <p:nvCxnSpPr>
            <p:cNvPr id="523" name="Straight Arrow Connector 522">
              <a:extLst>
                <a:ext uri="{FF2B5EF4-FFF2-40B4-BE49-F238E27FC236}">
                  <a16:creationId xmlns:a16="http://schemas.microsoft.com/office/drawing/2014/main" id="{05021715-D668-43C1-B306-0A617933706C}"/>
                </a:ext>
              </a:extLst>
            </p:cNvPr>
            <p:cNvCxnSpPr>
              <a:cxnSpLocks/>
            </p:cNvCxnSpPr>
            <p:nvPr/>
          </p:nvCxnSpPr>
          <p:spPr>
            <a:xfrm>
              <a:off x="4724399" y="2209800"/>
              <a:ext cx="2630394" cy="3079503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Arrow Connector 523">
              <a:extLst>
                <a:ext uri="{FF2B5EF4-FFF2-40B4-BE49-F238E27FC236}">
                  <a16:creationId xmlns:a16="http://schemas.microsoft.com/office/drawing/2014/main" id="{34C2A7F7-86A8-438F-A066-8FC0520CD63E}"/>
                </a:ext>
              </a:extLst>
            </p:cNvPr>
            <p:cNvCxnSpPr>
              <a:cxnSpLocks/>
            </p:cNvCxnSpPr>
            <p:nvPr/>
          </p:nvCxnSpPr>
          <p:spPr>
            <a:xfrm>
              <a:off x="4648199" y="2133600"/>
              <a:ext cx="1810718" cy="3128168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id="{C8AE32CC-FA9B-49B0-8483-110F29C287A7}"/>
                </a:ext>
              </a:extLst>
            </p:cNvPr>
            <p:cNvCxnSpPr>
              <a:cxnSpLocks/>
            </p:cNvCxnSpPr>
            <p:nvPr/>
          </p:nvCxnSpPr>
          <p:spPr>
            <a:xfrm>
              <a:off x="4571999" y="2133600"/>
              <a:ext cx="822387" cy="3128168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Arrow Connector 525">
              <a:extLst>
                <a:ext uri="{FF2B5EF4-FFF2-40B4-BE49-F238E27FC236}">
                  <a16:creationId xmlns:a16="http://schemas.microsoft.com/office/drawing/2014/main" id="{FE4D7478-ACD9-4439-949A-FDFACE75BF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8887" y="2254250"/>
              <a:ext cx="1068987" cy="2433935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Arrow Connector 526">
              <a:extLst>
                <a:ext uri="{FF2B5EF4-FFF2-40B4-BE49-F238E27FC236}">
                  <a16:creationId xmlns:a16="http://schemas.microsoft.com/office/drawing/2014/main" id="{C7A6B6A1-7A7C-44E3-93BD-6BB3AEB034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13414" y="2057400"/>
              <a:ext cx="1958586" cy="2613324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Arrow Connector 527">
              <a:extLst>
                <a:ext uri="{FF2B5EF4-FFF2-40B4-BE49-F238E27FC236}">
                  <a16:creationId xmlns:a16="http://schemas.microsoft.com/office/drawing/2014/main" id="{15EC444C-BCF1-4861-9449-ADBEB4CEDF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6765" y="2057400"/>
              <a:ext cx="3019035" cy="1975495"/>
            </a:xfrm>
            <a:prstGeom prst="straightConnector1">
              <a:avLst/>
            </a:prstGeom>
            <a:ln w="57150">
              <a:solidFill>
                <a:srgbClr val="FF66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1F02E975-5727-4911-B422-0DF1E0E303F6}"/>
              </a:ext>
            </a:extLst>
          </p:cNvPr>
          <p:cNvCxnSpPr/>
          <p:nvPr/>
        </p:nvCxnSpPr>
        <p:spPr>
          <a:xfrm rot="5400000">
            <a:off x="4951539" y="3498318"/>
            <a:ext cx="3613150" cy="7620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0" name="Group 298">
            <a:extLst>
              <a:ext uri="{FF2B5EF4-FFF2-40B4-BE49-F238E27FC236}">
                <a16:creationId xmlns:a16="http://schemas.microsoft.com/office/drawing/2014/main" id="{F36D74EE-9FE3-419B-AC3D-C1909FB727C5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912268" y="1752599"/>
            <a:ext cx="5698333" cy="3581401"/>
            <a:chOff x="686592" y="2057400"/>
            <a:chExt cx="5698336" cy="3581401"/>
          </a:xfrm>
        </p:grpSpPr>
        <p:cxnSp>
          <p:nvCxnSpPr>
            <p:cNvPr id="531" name="Straight Arrow Connector 530">
              <a:extLst>
                <a:ext uri="{FF2B5EF4-FFF2-40B4-BE49-F238E27FC236}">
                  <a16:creationId xmlns:a16="http://schemas.microsoft.com/office/drawing/2014/main" id="{EDEAA4C9-2C90-4B9F-8A92-81F2444BACF8}"/>
                </a:ext>
              </a:extLst>
            </p:cNvPr>
            <p:cNvCxnSpPr/>
            <p:nvPr/>
          </p:nvCxnSpPr>
          <p:spPr>
            <a:xfrm rot="5400000">
              <a:off x="2354264" y="3344863"/>
              <a:ext cx="3505200" cy="1082676"/>
            </a:xfrm>
            <a:prstGeom prst="straightConnector1">
              <a:avLst/>
            </a:prstGeom>
            <a:ln w="57150">
              <a:solidFill>
                <a:srgbClr val="FF9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Arrow Connector 531">
              <a:extLst>
                <a:ext uri="{FF2B5EF4-FFF2-40B4-BE49-F238E27FC236}">
                  <a16:creationId xmlns:a16="http://schemas.microsoft.com/office/drawing/2014/main" id="{E422B8EB-577E-490D-9309-FDDA6A00BFC6}"/>
                </a:ext>
              </a:extLst>
            </p:cNvPr>
            <p:cNvCxnSpPr/>
            <p:nvPr/>
          </p:nvCxnSpPr>
          <p:spPr>
            <a:xfrm rot="16200000" flipH="1">
              <a:off x="3763965" y="2941638"/>
              <a:ext cx="3429000" cy="1812926"/>
            </a:xfrm>
            <a:prstGeom prst="straightConnector1">
              <a:avLst/>
            </a:prstGeom>
            <a:ln w="57150">
              <a:solidFill>
                <a:srgbClr val="FF9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Arrow Connector 532">
              <a:extLst>
                <a:ext uri="{FF2B5EF4-FFF2-40B4-BE49-F238E27FC236}">
                  <a16:creationId xmlns:a16="http://schemas.microsoft.com/office/drawing/2014/main" id="{5D5A0A8B-B96A-453F-850A-E9072C5721C6}"/>
                </a:ext>
              </a:extLst>
            </p:cNvPr>
            <p:cNvCxnSpPr/>
            <p:nvPr/>
          </p:nvCxnSpPr>
          <p:spPr>
            <a:xfrm rot="5400000">
              <a:off x="2308226" y="2673350"/>
              <a:ext cx="2698750" cy="1860551"/>
            </a:xfrm>
            <a:prstGeom prst="straightConnector1">
              <a:avLst/>
            </a:prstGeom>
            <a:ln w="57150">
              <a:solidFill>
                <a:srgbClr val="FF9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Arrow Connector 533">
              <a:extLst>
                <a:ext uri="{FF2B5EF4-FFF2-40B4-BE49-F238E27FC236}">
                  <a16:creationId xmlns:a16="http://schemas.microsoft.com/office/drawing/2014/main" id="{2910B091-8804-414C-B0BE-68CE0FB093DB}"/>
                </a:ext>
              </a:extLst>
            </p:cNvPr>
            <p:cNvCxnSpPr/>
            <p:nvPr/>
          </p:nvCxnSpPr>
          <p:spPr>
            <a:xfrm rot="5400000">
              <a:off x="1630363" y="2087562"/>
              <a:ext cx="2971800" cy="2911477"/>
            </a:xfrm>
            <a:prstGeom prst="straightConnector1">
              <a:avLst/>
            </a:prstGeom>
            <a:ln w="57150">
              <a:solidFill>
                <a:srgbClr val="FF9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Arrow Connector 534">
              <a:extLst>
                <a:ext uri="{FF2B5EF4-FFF2-40B4-BE49-F238E27FC236}">
                  <a16:creationId xmlns:a16="http://schemas.microsoft.com/office/drawing/2014/main" id="{9F131AE2-D7D0-43CD-B925-C9AB41A8CD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6592" y="2057400"/>
              <a:ext cx="3809210" cy="2967037"/>
            </a:xfrm>
            <a:prstGeom prst="straightConnector1">
              <a:avLst/>
            </a:prstGeom>
            <a:ln w="57150">
              <a:solidFill>
                <a:srgbClr val="FF9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6" name="Straight Arrow Connector 535">
            <a:extLst>
              <a:ext uri="{FF2B5EF4-FFF2-40B4-BE49-F238E27FC236}">
                <a16:creationId xmlns:a16="http://schemas.microsoft.com/office/drawing/2014/main" id="{202912F2-1974-4DB0-99F2-9D9D5BC90942}"/>
              </a:ext>
            </a:extLst>
          </p:cNvPr>
          <p:cNvCxnSpPr/>
          <p:nvPr/>
        </p:nvCxnSpPr>
        <p:spPr>
          <a:xfrm rot="5400000">
            <a:off x="1220344" y="3695700"/>
            <a:ext cx="1250950" cy="15875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8" name="Group 258">
            <a:extLst>
              <a:ext uri="{FF2B5EF4-FFF2-40B4-BE49-F238E27FC236}">
                <a16:creationId xmlns:a16="http://schemas.microsoft.com/office/drawing/2014/main" id="{C5FA1321-52C6-47E3-BC81-4C59DEE54C7F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718233" y="1889274"/>
            <a:ext cx="5851525" cy="2420937"/>
            <a:chOff x="4495800" y="2057400"/>
            <a:chExt cx="5851524" cy="2420668"/>
          </a:xfrm>
        </p:grpSpPr>
        <p:cxnSp>
          <p:nvCxnSpPr>
            <p:cNvPr id="539" name="Straight Arrow Connector 538">
              <a:extLst>
                <a:ext uri="{FF2B5EF4-FFF2-40B4-BE49-F238E27FC236}">
                  <a16:creationId xmlns:a16="http://schemas.microsoft.com/office/drawing/2014/main" id="{2DDC145D-87B1-4DED-89CC-42D73B7097B3}"/>
                </a:ext>
              </a:extLst>
            </p:cNvPr>
            <p:cNvCxnSpPr/>
            <p:nvPr/>
          </p:nvCxnSpPr>
          <p:spPr>
            <a:xfrm>
              <a:off x="4648200" y="2133592"/>
              <a:ext cx="5699124" cy="2285746"/>
            </a:xfrm>
            <a:prstGeom prst="straightConnector1">
              <a:avLst/>
            </a:prstGeom>
            <a:ln w="57150">
              <a:solidFill>
                <a:srgbClr val="99FF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Straight Arrow Connector 539">
              <a:extLst>
                <a:ext uri="{FF2B5EF4-FFF2-40B4-BE49-F238E27FC236}">
                  <a16:creationId xmlns:a16="http://schemas.microsoft.com/office/drawing/2014/main" id="{D3C75DD4-3A08-4A9B-AF9D-DD2928F89946}"/>
                </a:ext>
              </a:extLst>
            </p:cNvPr>
            <p:cNvCxnSpPr/>
            <p:nvPr/>
          </p:nvCxnSpPr>
          <p:spPr>
            <a:xfrm>
              <a:off x="4572000" y="2133592"/>
              <a:ext cx="4860924" cy="2209554"/>
            </a:xfrm>
            <a:prstGeom prst="straightConnector1">
              <a:avLst/>
            </a:prstGeom>
            <a:ln w="57150">
              <a:solidFill>
                <a:srgbClr val="99FF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Straight Arrow Connector 540">
              <a:extLst>
                <a:ext uri="{FF2B5EF4-FFF2-40B4-BE49-F238E27FC236}">
                  <a16:creationId xmlns:a16="http://schemas.microsoft.com/office/drawing/2014/main" id="{F7928FCF-20B4-4325-B693-481C51DCEC2A}"/>
                </a:ext>
              </a:extLst>
            </p:cNvPr>
            <p:cNvCxnSpPr/>
            <p:nvPr/>
          </p:nvCxnSpPr>
          <p:spPr>
            <a:xfrm>
              <a:off x="4587875" y="2254228"/>
              <a:ext cx="4151312" cy="2223840"/>
            </a:xfrm>
            <a:prstGeom prst="straightConnector1">
              <a:avLst/>
            </a:prstGeom>
            <a:ln w="57150">
              <a:solidFill>
                <a:srgbClr val="99FF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Straight Arrow Connector 541">
              <a:extLst>
                <a:ext uri="{FF2B5EF4-FFF2-40B4-BE49-F238E27FC236}">
                  <a16:creationId xmlns:a16="http://schemas.microsoft.com/office/drawing/2014/main" id="{DDA7E19E-7B03-427C-9504-B968E3D6EDED}"/>
                </a:ext>
              </a:extLst>
            </p:cNvPr>
            <p:cNvCxnSpPr/>
            <p:nvPr/>
          </p:nvCxnSpPr>
          <p:spPr>
            <a:xfrm>
              <a:off x="4572000" y="2057400"/>
              <a:ext cx="2041525" cy="1828597"/>
            </a:xfrm>
            <a:prstGeom prst="straightConnector1">
              <a:avLst/>
            </a:prstGeom>
            <a:ln w="57150">
              <a:solidFill>
                <a:srgbClr val="99FF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traight Arrow Connector 542">
              <a:extLst>
                <a:ext uri="{FF2B5EF4-FFF2-40B4-BE49-F238E27FC236}">
                  <a16:creationId xmlns:a16="http://schemas.microsoft.com/office/drawing/2014/main" id="{72DE13C3-E0B1-4E80-880A-CDF1FE3A488E}"/>
                </a:ext>
              </a:extLst>
            </p:cNvPr>
            <p:cNvCxnSpPr/>
            <p:nvPr/>
          </p:nvCxnSpPr>
          <p:spPr>
            <a:xfrm rot="16200000" flipH="1">
              <a:off x="4183164" y="2370037"/>
              <a:ext cx="1828597" cy="1203325"/>
            </a:xfrm>
            <a:prstGeom prst="straightConnector1">
              <a:avLst/>
            </a:prstGeom>
            <a:ln w="57150">
              <a:solidFill>
                <a:srgbClr val="99FF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5" name="TextBox 564">
            <a:extLst>
              <a:ext uri="{FF2B5EF4-FFF2-40B4-BE49-F238E27FC236}">
                <a16:creationId xmlns:a16="http://schemas.microsoft.com/office/drawing/2014/main" id="{822E1F41-4F82-4F7B-BE53-69587DA6A5F6}"/>
              </a:ext>
            </a:extLst>
          </p:cNvPr>
          <p:cNvSpPr txBox="1"/>
          <p:nvPr/>
        </p:nvSpPr>
        <p:spPr>
          <a:xfrm>
            <a:off x="2784847" y="3024346"/>
            <a:ext cx="4370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A Junk Heap of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Calibri" pitchFamily="34" charset="0"/>
                <a:cs typeface="+mn-cs"/>
              </a:rPr>
              <a:t>Contradictions</a:t>
            </a:r>
          </a:p>
        </p:txBody>
      </p:sp>
      <p:cxnSp>
        <p:nvCxnSpPr>
          <p:cNvPr id="586" name="Straight Arrow Connector 585">
            <a:extLst>
              <a:ext uri="{FF2B5EF4-FFF2-40B4-BE49-F238E27FC236}">
                <a16:creationId xmlns:a16="http://schemas.microsoft.com/office/drawing/2014/main" id="{65806525-128A-4C12-9A19-68C1B477715F}"/>
              </a:ext>
            </a:extLst>
          </p:cNvPr>
          <p:cNvCxnSpPr/>
          <p:nvPr/>
        </p:nvCxnSpPr>
        <p:spPr>
          <a:xfrm rot="16200000" flipH="1">
            <a:off x="6859447" y="3656806"/>
            <a:ext cx="3460750" cy="60325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7" name="Group 203">
            <a:extLst>
              <a:ext uri="{FF2B5EF4-FFF2-40B4-BE49-F238E27FC236}">
                <a16:creationId xmlns:a16="http://schemas.microsoft.com/office/drawing/2014/main" id="{333CE4E4-2C93-49F2-AEC7-1DF8D12841F9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038306" y="1855787"/>
            <a:ext cx="6650081" cy="3581401"/>
            <a:chOff x="-2001882" y="2057400"/>
            <a:chExt cx="6650082" cy="3581401"/>
          </a:xfrm>
        </p:grpSpPr>
        <p:cxnSp>
          <p:nvCxnSpPr>
            <p:cNvPr id="588" name="Straight Arrow Connector 587">
              <a:extLst>
                <a:ext uri="{FF2B5EF4-FFF2-40B4-BE49-F238E27FC236}">
                  <a16:creationId xmlns:a16="http://schemas.microsoft.com/office/drawing/2014/main" id="{4745665F-8664-4479-9CA3-9F3026D50EFB}"/>
                </a:ext>
              </a:extLst>
            </p:cNvPr>
            <p:cNvCxnSpPr/>
            <p:nvPr/>
          </p:nvCxnSpPr>
          <p:spPr>
            <a:xfrm rot="5400000">
              <a:off x="2354263" y="3344863"/>
              <a:ext cx="3505200" cy="1082675"/>
            </a:xfrm>
            <a:prstGeom prst="straightConnector1">
              <a:avLst/>
            </a:prstGeom>
            <a:ln w="5715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Straight Arrow Connector 588">
              <a:extLst>
                <a:ext uri="{FF2B5EF4-FFF2-40B4-BE49-F238E27FC236}">
                  <a16:creationId xmlns:a16="http://schemas.microsoft.com/office/drawing/2014/main" id="{6192506D-9EC7-4178-9085-5835FA070ACE}"/>
                </a:ext>
              </a:extLst>
            </p:cNvPr>
            <p:cNvCxnSpPr/>
            <p:nvPr/>
          </p:nvCxnSpPr>
          <p:spPr>
            <a:xfrm rot="5400000">
              <a:off x="1934369" y="2851944"/>
              <a:ext cx="3355975" cy="1919287"/>
            </a:xfrm>
            <a:prstGeom prst="straightConnector1">
              <a:avLst/>
            </a:prstGeom>
            <a:ln w="5715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Straight Arrow Connector 589">
              <a:extLst>
                <a:ext uri="{FF2B5EF4-FFF2-40B4-BE49-F238E27FC236}">
                  <a16:creationId xmlns:a16="http://schemas.microsoft.com/office/drawing/2014/main" id="{4E0C95A4-876B-4D7E-B267-C2F6AA15FD8C}"/>
                </a:ext>
              </a:extLst>
            </p:cNvPr>
            <p:cNvCxnSpPr/>
            <p:nvPr/>
          </p:nvCxnSpPr>
          <p:spPr>
            <a:xfrm rot="10800000" flipV="1">
              <a:off x="822324" y="2254250"/>
              <a:ext cx="3765551" cy="2698750"/>
            </a:xfrm>
            <a:prstGeom prst="straightConnector1">
              <a:avLst/>
            </a:prstGeom>
            <a:ln w="5715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>
              <a:extLst>
                <a:ext uri="{FF2B5EF4-FFF2-40B4-BE49-F238E27FC236}">
                  <a16:creationId xmlns:a16="http://schemas.microsoft.com/office/drawing/2014/main" id="{D386D240-3D5D-45CF-ADBD-418BE4CEE634}"/>
                </a:ext>
              </a:extLst>
            </p:cNvPr>
            <p:cNvCxnSpPr/>
            <p:nvPr/>
          </p:nvCxnSpPr>
          <p:spPr>
            <a:xfrm rot="10800000" flipV="1">
              <a:off x="-244476" y="2057400"/>
              <a:ext cx="4816476" cy="2895600"/>
            </a:xfrm>
            <a:prstGeom prst="straightConnector1">
              <a:avLst/>
            </a:prstGeom>
            <a:ln w="5715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Arrow Connector 591">
              <a:extLst>
                <a:ext uri="{FF2B5EF4-FFF2-40B4-BE49-F238E27FC236}">
                  <a16:creationId xmlns:a16="http://schemas.microsoft.com/office/drawing/2014/main" id="{8355EE61-2400-4F2E-ABDB-B254A2E022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001882" y="2057400"/>
              <a:ext cx="6497683" cy="2423716"/>
            </a:xfrm>
            <a:prstGeom prst="straightConnector1">
              <a:avLst/>
            </a:prstGeom>
            <a:ln w="5715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4" name="Straight Arrow Connector 593">
            <a:extLst>
              <a:ext uri="{FF2B5EF4-FFF2-40B4-BE49-F238E27FC236}">
                <a16:creationId xmlns:a16="http://schemas.microsoft.com/office/drawing/2014/main" id="{686B9996-3F44-4B6B-9442-9A9F21B726AF}"/>
              </a:ext>
            </a:extLst>
          </p:cNvPr>
          <p:cNvCxnSpPr/>
          <p:nvPr/>
        </p:nvCxnSpPr>
        <p:spPr>
          <a:xfrm rot="5400000">
            <a:off x="1773896" y="3595686"/>
            <a:ext cx="2317750" cy="3175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5" name="Group 285">
            <a:extLst>
              <a:ext uri="{FF2B5EF4-FFF2-40B4-BE49-F238E27FC236}">
                <a16:creationId xmlns:a16="http://schemas.microsoft.com/office/drawing/2014/main" id="{72E12925-CF20-488B-8C4B-3EA753A57DCF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005829" y="1810803"/>
            <a:ext cx="5715000" cy="3030538"/>
            <a:chOff x="3657600" y="2057400"/>
            <a:chExt cx="5715000" cy="3030268"/>
          </a:xfrm>
        </p:grpSpPr>
        <p:cxnSp>
          <p:nvCxnSpPr>
            <p:cNvPr id="596" name="Straight Arrow Connector 595">
              <a:extLst>
                <a:ext uri="{FF2B5EF4-FFF2-40B4-BE49-F238E27FC236}">
                  <a16:creationId xmlns:a16="http://schemas.microsoft.com/office/drawing/2014/main" id="{8A83607F-790E-4EFB-9467-457D9627146C}"/>
                </a:ext>
              </a:extLst>
            </p:cNvPr>
            <p:cNvCxnSpPr/>
            <p:nvPr/>
          </p:nvCxnSpPr>
          <p:spPr>
            <a:xfrm>
              <a:off x="4648200" y="2133593"/>
              <a:ext cx="4724400" cy="2877882"/>
            </a:xfrm>
            <a:prstGeom prst="straightConnector1">
              <a:avLst/>
            </a:prstGeom>
            <a:ln w="57150">
              <a:solidFill>
                <a:srgbClr val="FF006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Arrow Connector 596">
              <a:extLst>
                <a:ext uri="{FF2B5EF4-FFF2-40B4-BE49-F238E27FC236}">
                  <a16:creationId xmlns:a16="http://schemas.microsoft.com/office/drawing/2014/main" id="{47C574F0-9254-482D-AC99-A65E7681E148}"/>
                </a:ext>
              </a:extLst>
            </p:cNvPr>
            <p:cNvCxnSpPr/>
            <p:nvPr/>
          </p:nvCxnSpPr>
          <p:spPr>
            <a:xfrm rot="16200000" flipH="1">
              <a:off x="4686426" y="2230300"/>
              <a:ext cx="2819149" cy="2743200"/>
            </a:xfrm>
            <a:prstGeom prst="straightConnector1">
              <a:avLst/>
            </a:prstGeom>
            <a:ln w="57150">
              <a:solidFill>
                <a:srgbClr val="FF006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Straight Arrow Connector 597">
              <a:extLst>
                <a:ext uri="{FF2B5EF4-FFF2-40B4-BE49-F238E27FC236}">
                  <a16:creationId xmlns:a16="http://schemas.microsoft.com/office/drawing/2014/main" id="{0DA1C7C2-7811-4355-9570-3BEEDA76D0DD}"/>
                </a:ext>
              </a:extLst>
            </p:cNvPr>
            <p:cNvCxnSpPr/>
            <p:nvPr/>
          </p:nvCxnSpPr>
          <p:spPr>
            <a:xfrm>
              <a:off x="4587875" y="2254232"/>
              <a:ext cx="3870325" cy="2833436"/>
            </a:xfrm>
            <a:prstGeom prst="straightConnector1">
              <a:avLst/>
            </a:prstGeom>
            <a:ln w="57150">
              <a:solidFill>
                <a:srgbClr val="FF006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Straight Arrow Connector 598">
              <a:extLst>
                <a:ext uri="{FF2B5EF4-FFF2-40B4-BE49-F238E27FC236}">
                  <a16:creationId xmlns:a16="http://schemas.microsoft.com/office/drawing/2014/main" id="{317B769E-C5A5-41F5-9987-FDC021917EB0}"/>
                </a:ext>
              </a:extLst>
            </p:cNvPr>
            <p:cNvCxnSpPr/>
            <p:nvPr/>
          </p:nvCxnSpPr>
          <p:spPr>
            <a:xfrm rot="16200000" flipH="1">
              <a:off x="3856939" y="2772461"/>
              <a:ext cx="2420722" cy="990600"/>
            </a:xfrm>
            <a:prstGeom prst="straightConnector1">
              <a:avLst/>
            </a:prstGeom>
            <a:ln w="57150">
              <a:solidFill>
                <a:srgbClr val="FF006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Straight Arrow Connector 599">
              <a:extLst>
                <a:ext uri="{FF2B5EF4-FFF2-40B4-BE49-F238E27FC236}">
                  <a16:creationId xmlns:a16="http://schemas.microsoft.com/office/drawing/2014/main" id="{C79ED410-721D-4D2B-9EAA-706B802881DD}"/>
                </a:ext>
              </a:extLst>
            </p:cNvPr>
            <p:cNvCxnSpPr/>
            <p:nvPr/>
          </p:nvCxnSpPr>
          <p:spPr>
            <a:xfrm rot="5400000">
              <a:off x="3133015" y="2581985"/>
              <a:ext cx="1887370" cy="838200"/>
            </a:xfrm>
            <a:prstGeom prst="straightConnector1">
              <a:avLst/>
            </a:prstGeom>
            <a:ln w="57150">
              <a:solidFill>
                <a:srgbClr val="FF006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1" name="Straight Arrow Connector 600">
            <a:extLst>
              <a:ext uri="{FF2B5EF4-FFF2-40B4-BE49-F238E27FC236}">
                <a16:creationId xmlns:a16="http://schemas.microsoft.com/office/drawing/2014/main" id="{1EA17F00-8F1B-4252-8099-9508EB488D3A}"/>
              </a:ext>
            </a:extLst>
          </p:cNvPr>
          <p:cNvCxnSpPr/>
          <p:nvPr/>
        </p:nvCxnSpPr>
        <p:spPr>
          <a:xfrm rot="16200000" flipH="1">
            <a:off x="5834776" y="3497813"/>
            <a:ext cx="3657600" cy="136525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2" name="Group 291">
            <a:extLst>
              <a:ext uri="{FF2B5EF4-FFF2-40B4-BE49-F238E27FC236}">
                <a16:creationId xmlns:a16="http://schemas.microsoft.com/office/drawing/2014/main" id="{971A3AA6-15C1-4DE8-988C-6D7E923E6AA2}"/>
              </a:ext>
            </a:extLst>
          </p:cNvPr>
          <p:cNvGrpSpPr>
            <a:grpSpLocks/>
          </p:cNvGrpSpPr>
          <p:nvPr/>
        </p:nvGrpSpPr>
        <p:grpSpPr bwMode="auto">
          <a:xfrm>
            <a:off x="1964552" y="1657500"/>
            <a:ext cx="6729812" cy="3657600"/>
            <a:chOff x="-2005413" y="2057400"/>
            <a:chExt cx="6729813" cy="3657600"/>
          </a:xfrm>
        </p:grpSpPr>
        <p:cxnSp>
          <p:nvCxnSpPr>
            <p:cNvPr id="603" name="Straight Arrow Connector 602">
              <a:extLst>
                <a:ext uri="{FF2B5EF4-FFF2-40B4-BE49-F238E27FC236}">
                  <a16:creationId xmlns:a16="http://schemas.microsoft.com/office/drawing/2014/main" id="{6FFCE7DF-7029-415A-98F7-662F98F31EEB}"/>
                </a:ext>
              </a:extLst>
            </p:cNvPr>
            <p:cNvCxnSpPr/>
            <p:nvPr/>
          </p:nvCxnSpPr>
          <p:spPr>
            <a:xfrm rot="5400000">
              <a:off x="2925763" y="3916362"/>
              <a:ext cx="3505200" cy="9207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Straight Arrow Connector 603">
              <a:extLst>
                <a:ext uri="{FF2B5EF4-FFF2-40B4-BE49-F238E27FC236}">
                  <a16:creationId xmlns:a16="http://schemas.microsoft.com/office/drawing/2014/main" id="{0CCC2548-E768-4BB4-A2DB-4CA0EF132772}"/>
                </a:ext>
              </a:extLst>
            </p:cNvPr>
            <p:cNvCxnSpPr/>
            <p:nvPr/>
          </p:nvCxnSpPr>
          <p:spPr>
            <a:xfrm rot="5400000">
              <a:off x="2354263" y="3421062"/>
              <a:ext cx="3581400" cy="100647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Arrow Connector 604">
              <a:extLst>
                <a:ext uri="{FF2B5EF4-FFF2-40B4-BE49-F238E27FC236}">
                  <a16:creationId xmlns:a16="http://schemas.microsoft.com/office/drawing/2014/main" id="{333F6AF4-0ED0-4869-B9C7-74C7E4C91E3A}"/>
                </a:ext>
              </a:extLst>
            </p:cNvPr>
            <p:cNvCxnSpPr/>
            <p:nvPr/>
          </p:nvCxnSpPr>
          <p:spPr>
            <a:xfrm rot="5400000">
              <a:off x="1935163" y="3001962"/>
              <a:ext cx="3505200" cy="176847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Arrow Connector 605">
              <a:extLst>
                <a:ext uri="{FF2B5EF4-FFF2-40B4-BE49-F238E27FC236}">
                  <a16:creationId xmlns:a16="http://schemas.microsoft.com/office/drawing/2014/main" id="{4C234404-B253-4800-AF07-6081D0671E8A}"/>
                </a:ext>
              </a:extLst>
            </p:cNvPr>
            <p:cNvCxnSpPr/>
            <p:nvPr/>
          </p:nvCxnSpPr>
          <p:spPr>
            <a:xfrm rot="10800000" flipV="1">
              <a:off x="1660524" y="2254250"/>
              <a:ext cx="2927351" cy="2774950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Straight Arrow Connector 606">
              <a:extLst>
                <a:ext uri="{FF2B5EF4-FFF2-40B4-BE49-F238E27FC236}">
                  <a16:creationId xmlns:a16="http://schemas.microsoft.com/office/drawing/2014/main" id="{2A34A90B-0255-4C8B-954B-51CCAE9800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5423" y="2057400"/>
              <a:ext cx="3846578" cy="305752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Straight Arrow Connector 607">
              <a:extLst>
                <a:ext uri="{FF2B5EF4-FFF2-40B4-BE49-F238E27FC236}">
                  <a16:creationId xmlns:a16="http://schemas.microsoft.com/office/drawing/2014/main" id="{06F7138E-C90C-4594-BEB3-B6F30156A3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005413" y="2057400"/>
              <a:ext cx="6501214" cy="2549697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2" name="Straight Arrow Connector 611">
            <a:extLst>
              <a:ext uri="{FF2B5EF4-FFF2-40B4-BE49-F238E27FC236}">
                <a16:creationId xmlns:a16="http://schemas.microsoft.com/office/drawing/2014/main" id="{D4B49FEA-9197-4DAC-A4B5-1D205E414F18}"/>
              </a:ext>
            </a:extLst>
          </p:cNvPr>
          <p:cNvCxnSpPr>
            <a:cxnSpLocks/>
          </p:cNvCxnSpPr>
          <p:nvPr/>
        </p:nvCxnSpPr>
        <p:spPr>
          <a:xfrm flipH="1">
            <a:off x="3901036" y="2181776"/>
            <a:ext cx="35193" cy="2613528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8" name="Group 307">
            <a:extLst>
              <a:ext uri="{FF2B5EF4-FFF2-40B4-BE49-F238E27FC236}">
                <a16:creationId xmlns:a16="http://schemas.microsoft.com/office/drawing/2014/main" id="{0B84A769-08F9-4569-BBCB-E322B3A9FB33}"/>
              </a:ext>
            </a:extLst>
          </p:cNvPr>
          <p:cNvGrpSpPr>
            <a:grpSpLocks/>
          </p:cNvGrpSpPr>
          <p:nvPr/>
        </p:nvGrpSpPr>
        <p:grpSpPr bwMode="auto">
          <a:xfrm>
            <a:off x="2698092" y="2131070"/>
            <a:ext cx="5867400" cy="3048000"/>
            <a:chOff x="2574924" y="2057400"/>
            <a:chExt cx="5867400" cy="3048000"/>
          </a:xfrm>
        </p:grpSpPr>
        <p:cxnSp>
          <p:nvCxnSpPr>
            <p:cNvPr id="629" name="Straight Arrow Connector 628">
              <a:extLst>
                <a:ext uri="{FF2B5EF4-FFF2-40B4-BE49-F238E27FC236}">
                  <a16:creationId xmlns:a16="http://schemas.microsoft.com/office/drawing/2014/main" id="{BE08EA92-584C-4956-B651-E49163EF07AF}"/>
                </a:ext>
              </a:extLst>
            </p:cNvPr>
            <p:cNvCxnSpPr/>
            <p:nvPr/>
          </p:nvCxnSpPr>
          <p:spPr>
            <a:xfrm>
              <a:off x="4724399" y="2209800"/>
              <a:ext cx="3717925" cy="2895600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Arrow Connector 629">
              <a:extLst>
                <a:ext uri="{FF2B5EF4-FFF2-40B4-BE49-F238E27FC236}">
                  <a16:creationId xmlns:a16="http://schemas.microsoft.com/office/drawing/2014/main" id="{7AC61A75-483C-47AD-9514-4C773945FE15}"/>
                </a:ext>
              </a:extLst>
            </p:cNvPr>
            <p:cNvCxnSpPr/>
            <p:nvPr/>
          </p:nvCxnSpPr>
          <p:spPr>
            <a:xfrm rot="16200000" flipH="1">
              <a:off x="4564062" y="2217737"/>
              <a:ext cx="2895600" cy="2727325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Straight Arrow Connector 630">
              <a:extLst>
                <a:ext uri="{FF2B5EF4-FFF2-40B4-BE49-F238E27FC236}">
                  <a16:creationId xmlns:a16="http://schemas.microsoft.com/office/drawing/2014/main" id="{4BD28397-8837-4AAA-8EBB-9D6718675230}"/>
                </a:ext>
              </a:extLst>
            </p:cNvPr>
            <p:cNvCxnSpPr/>
            <p:nvPr/>
          </p:nvCxnSpPr>
          <p:spPr>
            <a:xfrm rot="16200000" flipH="1">
              <a:off x="4068762" y="2636837"/>
              <a:ext cx="2971800" cy="1965325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traight Arrow Connector 631">
              <a:extLst>
                <a:ext uri="{FF2B5EF4-FFF2-40B4-BE49-F238E27FC236}">
                  <a16:creationId xmlns:a16="http://schemas.microsoft.com/office/drawing/2014/main" id="{D3A7AD4B-5FB7-4C3E-9FFF-939938DA3EC4}"/>
                </a:ext>
              </a:extLst>
            </p:cNvPr>
            <p:cNvCxnSpPr/>
            <p:nvPr/>
          </p:nvCxnSpPr>
          <p:spPr>
            <a:xfrm rot="16200000" flipH="1">
              <a:off x="3679824" y="3162300"/>
              <a:ext cx="2851150" cy="1035050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Straight Arrow Connector 632">
              <a:extLst>
                <a:ext uri="{FF2B5EF4-FFF2-40B4-BE49-F238E27FC236}">
                  <a16:creationId xmlns:a16="http://schemas.microsoft.com/office/drawing/2014/main" id="{3C31FE0B-7DED-431C-ADB3-2BE8992F96A6}"/>
                </a:ext>
              </a:extLst>
            </p:cNvPr>
            <p:cNvCxnSpPr/>
            <p:nvPr/>
          </p:nvCxnSpPr>
          <p:spPr>
            <a:xfrm rot="5400000">
              <a:off x="2849562" y="2773362"/>
              <a:ext cx="2438400" cy="1006475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Straight Arrow Connector 633">
              <a:extLst>
                <a:ext uri="{FF2B5EF4-FFF2-40B4-BE49-F238E27FC236}">
                  <a16:creationId xmlns:a16="http://schemas.microsoft.com/office/drawing/2014/main" id="{C4FC99B4-0AB9-4A14-AD58-EC607B488107}"/>
                </a:ext>
              </a:extLst>
            </p:cNvPr>
            <p:cNvCxnSpPr/>
            <p:nvPr/>
          </p:nvCxnSpPr>
          <p:spPr>
            <a:xfrm rot="10800000" flipV="1">
              <a:off x="2574924" y="2057400"/>
              <a:ext cx="1920875" cy="1828800"/>
            </a:xfrm>
            <a:prstGeom prst="straightConnector1">
              <a:avLst/>
            </a:prstGeom>
            <a:ln w="57150">
              <a:solidFill>
                <a:srgbClr val="99663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5" name="TextBox 634">
            <a:extLst>
              <a:ext uri="{FF2B5EF4-FFF2-40B4-BE49-F238E27FC236}">
                <a16:creationId xmlns:a16="http://schemas.microsoft.com/office/drawing/2014/main" id="{E8F82FEF-336D-43BA-9337-AAEA42F825A2}"/>
              </a:ext>
            </a:extLst>
          </p:cNvPr>
          <p:cNvSpPr txBox="1"/>
          <p:nvPr/>
        </p:nvSpPr>
        <p:spPr>
          <a:xfrm>
            <a:off x="3240687" y="3059798"/>
            <a:ext cx="3475377" cy="1323439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Calibri" pitchFamily="34" charset="0"/>
                <a:cs typeface="+mn-cs"/>
              </a:rPr>
              <a:t>A Junk Heap of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Calibri" pitchFamily="34" charset="0"/>
                <a:cs typeface="+mn-cs"/>
              </a:rPr>
              <a:t>Contradictions</a:t>
            </a:r>
          </a:p>
        </p:txBody>
      </p:sp>
      <p:grpSp>
        <p:nvGrpSpPr>
          <p:cNvPr id="636" name="Group 183">
            <a:extLst>
              <a:ext uri="{FF2B5EF4-FFF2-40B4-BE49-F238E27FC236}">
                <a16:creationId xmlns:a16="http://schemas.microsoft.com/office/drawing/2014/main" id="{F1A6FC93-E638-4B33-848B-0F24CAD6DD1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9803" y="3202680"/>
            <a:ext cx="1263650" cy="1200150"/>
            <a:chOff x="2883725" y="3276154"/>
            <a:chExt cx="1869952" cy="1774544"/>
          </a:xfrm>
        </p:grpSpPr>
        <p:grpSp>
          <p:nvGrpSpPr>
            <p:cNvPr id="637" name="Group 15">
              <a:extLst>
                <a:ext uri="{FF2B5EF4-FFF2-40B4-BE49-F238E27FC236}">
                  <a16:creationId xmlns:a16="http://schemas.microsoft.com/office/drawing/2014/main" id="{4D364260-B0D6-46F1-8AC6-257F95908A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1944" y="3534356"/>
              <a:ext cx="1127609" cy="1516342"/>
              <a:chOff x="7108738" y="2315266"/>
              <a:chExt cx="1127609" cy="1516342"/>
            </a:xfrm>
          </p:grpSpPr>
          <p:sp>
            <p:nvSpPr>
              <p:cNvPr id="654" name="Moon 653">
                <a:extLst>
                  <a:ext uri="{FF2B5EF4-FFF2-40B4-BE49-F238E27FC236}">
                    <a16:creationId xmlns:a16="http://schemas.microsoft.com/office/drawing/2014/main" id="{94F3F64D-9E49-48F0-BD96-1AC0A15A6CB0}"/>
                  </a:ext>
                </a:extLst>
              </p:cNvPr>
              <p:cNvSpPr/>
              <p:nvPr/>
            </p:nvSpPr>
            <p:spPr>
              <a:xfrm rot="19775620">
                <a:off x="7108738" y="2315265"/>
                <a:ext cx="570851" cy="859105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55" name="Moon 654">
                <a:extLst>
                  <a:ext uri="{FF2B5EF4-FFF2-40B4-BE49-F238E27FC236}">
                    <a16:creationId xmlns:a16="http://schemas.microsoft.com/office/drawing/2014/main" id="{6CFDEE38-2C56-4AC3-A6A1-B0D660C336CC}"/>
                  </a:ext>
                </a:extLst>
              </p:cNvPr>
              <p:cNvSpPr/>
              <p:nvPr/>
            </p:nvSpPr>
            <p:spPr>
              <a:xfrm rot="338768" flipH="1">
                <a:off x="7665494" y="2972503"/>
                <a:ext cx="570853" cy="859105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638" name="Group 12">
              <a:extLst>
                <a:ext uri="{FF2B5EF4-FFF2-40B4-BE49-F238E27FC236}">
                  <a16:creationId xmlns:a16="http://schemas.microsoft.com/office/drawing/2014/main" id="{4AA7B3D2-5A64-44C9-ADBE-D1681C8BBF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3306" y="3292586"/>
              <a:ext cx="1221577" cy="1736988"/>
              <a:chOff x="2094710" y="1380567"/>
              <a:chExt cx="2936955" cy="3812981"/>
            </a:xfrm>
          </p:grpSpPr>
          <p:sp>
            <p:nvSpPr>
              <p:cNvPr id="651" name="Moon 650">
                <a:extLst>
                  <a:ext uri="{FF2B5EF4-FFF2-40B4-BE49-F238E27FC236}">
                    <a16:creationId xmlns:a16="http://schemas.microsoft.com/office/drawing/2014/main" id="{D38CEC25-5179-449E-8415-000C1E41555A}"/>
                  </a:ext>
                </a:extLst>
              </p:cNvPr>
              <p:cNvSpPr/>
              <p:nvPr/>
            </p:nvSpPr>
            <p:spPr>
              <a:xfrm flipH="1">
                <a:off x="2817656" y="1380567"/>
                <a:ext cx="2214012" cy="3812981"/>
              </a:xfrm>
              <a:prstGeom prst="moon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52" name="Oval 651">
                <a:extLst>
                  <a:ext uri="{FF2B5EF4-FFF2-40B4-BE49-F238E27FC236}">
                    <a16:creationId xmlns:a16="http://schemas.microsoft.com/office/drawing/2014/main" id="{682442AF-C88F-442B-A2D6-C63309987731}"/>
                  </a:ext>
                </a:extLst>
              </p:cNvPr>
              <p:cNvSpPr/>
              <p:nvPr/>
            </p:nvSpPr>
            <p:spPr>
              <a:xfrm>
                <a:off x="2094714" y="1385718"/>
                <a:ext cx="1829949" cy="1901339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53" name="Isosceles Triangle 652">
                <a:extLst>
                  <a:ext uri="{FF2B5EF4-FFF2-40B4-BE49-F238E27FC236}">
                    <a16:creationId xmlns:a16="http://schemas.microsoft.com/office/drawing/2014/main" id="{BFF4F9C3-E135-4B4D-90BA-48E0A6B44510}"/>
                  </a:ext>
                </a:extLst>
              </p:cNvPr>
              <p:cNvSpPr/>
              <p:nvPr/>
            </p:nvSpPr>
            <p:spPr>
              <a:xfrm rot="16753767">
                <a:off x="2720184" y="2616879"/>
                <a:ext cx="1556108" cy="1123948"/>
              </a:xfrm>
              <a:prstGeom prst="triangl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639" name="Group 14">
              <a:extLst>
                <a:ext uri="{FF2B5EF4-FFF2-40B4-BE49-F238E27FC236}">
                  <a16:creationId xmlns:a16="http://schemas.microsoft.com/office/drawing/2014/main" id="{41A0C934-9E04-4AF2-8238-4DD326D38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472" y="3276154"/>
              <a:ext cx="1209830" cy="1736988"/>
              <a:chOff x="609292" y="1344495"/>
              <a:chExt cx="2908712" cy="3812982"/>
            </a:xfrm>
          </p:grpSpPr>
          <p:sp>
            <p:nvSpPr>
              <p:cNvPr id="648" name="Moon 5">
                <a:extLst>
                  <a:ext uri="{FF2B5EF4-FFF2-40B4-BE49-F238E27FC236}">
                    <a16:creationId xmlns:a16="http://schemas.microsoft.com/office/drawing/2014/main" id="{D689E824-906C-472A-899F-27AAB4AA89D6}"/>
                  </a:ext>
                </a:extLst>
              </p:cNvPr>
              <p:cNvSpPr/>
              <p:nvPr/>
            </p:nvSpPr>
            <p:spPr>
              <a:xfrm>
                <a:off x="609292" y="1344495"/>
                <a:ext cx="2208361" cy="3812982"/>
              </a:xfrm>
              <a:prstGeom prst="mo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49" name="Oval 648">
                <a:extLst>
                  <a:ext uri="{FF2B5EF4-FFF2-40B4-BE49-F238E27FC236}">
                    <a16:creationId xmlns:a16="http://schemas.microsoft.com/office/drawing/2014/main" id="{D4C26713-63CA-4404-9851-CE6218C72FE7}"/>
                  </a:ext>
                </a:extLst>
              </p:cNvPr>
              <p:cNvSpPr/>
              <p:nvPr/>
            </p:nvSpPr>
            <p:spPr>
              <a:xfrm>
                <a:off x="1688056" y="3250986"/>
                <a:ext cx="1829948" cy="190649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50" name="Isosceles Triangle 649">
                <a:extLst>
                  <a:ext uri="{FF2B5EF4-FFF2-40B4-BE49-F238E27FC236}">
                    <a16:creationId xmlns:a16="http://schemas.microsoft.com/office/drawing/2014/main" id="{F6D3E16B-F76E-435D-9CD1-049AA2EF3880}"/>
                  </a:ext>
                </a:extLst>
              </p:cNvPr>
              <p:cNvSpPr/>
              <p:nvPr/>
            </p:nvSpPr>
            <p:spPr>
              <a:xfrm rot="16753767">
                <a:off x="735165" y="3041968"/>
                <a:ext cx="1561260" cy="112395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0" name="Oval 639">
              <a:extLst>
                <a:ext uri="{FF2B5EF4-FFF2-40B4-BE49-F238E27FC236}">
                  <a16:creationId xmlns:a16="http://schemas.microsoft.com/office/drawing/2014/main" id="{E46782B6-2417-4BB0-8B72-CD30A4109A97}"/>
                </a:ext>
              </a:extLst>
            </p:cNvPr>
            <p:cNvSpPr/>
            <p:nvPr/>
          </p:nvSpPr>
          <p:spPr>
            <a:xfrm rot="2302937">
              <a:off x="3219659" y="4125870"/>
              <a:ext cx="930278" cy="849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1" name="Oval 640">
              <a:extLst>
                <a:ext uri="{FF2B5EF4-FFF2-40B4-BE49-F238E27FC236}">
                  <a16:creationId xmlns:a16="http://schemas.microsoft.com/office/drawing/2014/main" id="{9C65BD75-19ED-4A94-99CE-D5E7F1B015E0}"/>
                </a:ext>
              </a:extLst>
            </p:cNvPr>
            <p:cNvSpPr/>
            <p:nvPr/>
          </p:nvSpPr>
          <p:spPr>
            <a:xfrm>
              <a:off x="3468673" y="3355962"/>
              <a:ext cx="1050085" cy="823896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2" name="Oval 641">
              <a:extLst>
                <a:ext uri="{FF2B5EF4-FFF2-40B4-BE49-F238E27FC236}">
                  <a16:creationId xmlns:a16="http://schemas.microsoft.com/office/drawing/2014/main" id="{D2D6891F-7960-48BC-8D79-75F410F20FAF}"/>
                </a:ext>
              </a:extLst>
            </p:cNvPr>
            <p:cNvSpPr>
              <a:spLocks/>
            </p:cNvSpPr>
            <p:nvPr/>
          </p:nvSpPr>
          <p:spPr>
            <a:xfrm>
              <a:off x="3757622" y="3635289"/>
              <a:ext cx="194983" cy="19012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3" name="Oval 642">
              <a:extLst>
                <a:ext uri="{FF2B5EF4-FFF2-40B4-BE49-F238E27FC236}">
                  <a16:creationId xmlns:a16="http://schemas.microsoft.com/office/drawing/2014/main" id="{69340C31-EA45-4068-ADBB-C6EEEA5C15D2}"/>
                </a:ext>
              </a:extLst>
            </p:cNvPr>
            <p:cNvSpPr/>
            <p:nvPr/>
          </p:nvSpPr>
          <p:spPr>
            <a:xfrm>
              <a:off x="2883725" y="3276154"/>
              <a:ext cx="1869952" cy="176046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4" name="Rectangle 643">
              <a:extLst>
                <a:ext uri="{FF2B5EF4-FFF2-40B4-BE49-F238E27FC236}">
                  <a16:creationId xmlns:a16="http://schemas.microsoft.com/office/drawing/2014/main" id="{C355C5B5-FC24-408D-8178-D370B75097E2}"/>
                </a:ext>
              </a:extLst>
            </p:cNvPr>
            <p:cNvSpPr/>
            <p:nvPr/>
          </p:nvSpPr>
          <p:spPr>
            <a:xfrm rot="1200000">
              <a:off x="3889177" y="4137607"/>
              <a:ext cx="230220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5" name="Oval 644">
              <a:extLst>
                <a:ext uri="{FF2B5EF4-FFF2-40B4-BE49-F238E27FC236}">
                  <a16:creationId xmlns:a16="http://schemas.microsoft.com/office/drawing/2014/main" id="{C5D76EA8-7173-4756-9DCF-65BEE38D28DA}"/>
                </a:ext>
              </a:extLst>
            </p:cNvPr>
            <p:cNvSpPr>
              <a:spLocks/>
            </p:cNvSpPr>
            <p:nvPr/>
          </p:nvSpPr>
          <p:spPr>
            <a:xfrm>
              <a:off x="3581434" y="4508477"/>
              <a:ext cx="197332" cy="190129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6" name="Rectangle 645">
              <a:extLst>
                <a:ext uri="{FF2B5EF4-FFF2-40B4-BE49-F238E27FC236}">
                  <a16:creationId xmlns:a16="http://schemas.microsoft.com/office/drawing/2014/main" id="{E179DDC6-4E5B-41DD-B055-15B507E0CF7C}"/>
                </a:ext>
              </a:extLst>
            </p:cNvPr>
            <p:cNvSpPr/>
            <p:nvPr/>
          </p:nvSpPr>
          <p:spPr>
            <a:xfrm rot="8280000">
              <a:off x="3590831" y="3416991"/>
              <a:ext cx="227870" cy="75113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54657B79-6AB1-4D73-AFB1-3FB011796914}"/>
                </a:ext>
              </a:extLst>
            </p:cNvPr>
            <p:cNvSpPr>
              <a:spLocks noChangeAspect="1"/>
            </p:cNvSpPr>
            <p:nvPr/>
          </p:nvSpPr>
          <p:spPr>
            <a:xfrm rot="2066317">
              <a:off x="3926764" y="4175163"/>
              <a:ext cx="227872" cy="7746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412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2" grpId="0"/>
      <p:bldP spid="6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15272</TotalTime>
  <Words>2612</Words>
  <Application>Microsoft Office PowerPoint</Application>
  <PresentationFormat>Widescreen</PresentationFormat>
  <Paragraphs>1295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1178</cp:revision>
  <dcterms:created xsi:type="dcterms:W3CDTF">2010-04-18T05:26:50Z</dcterms:created>
  <dcterms:modified xsi:type="dcterms:W3CDTF">2022-12-28T00:15:11Z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MSIP_Label_03ef5274-90b8-4b3f-8a76-b4c36a43e904_Enabled">
    <vt:lpwstr>True</vt:lpwstr>
  </property>
  <property fmtid="{D5CDD505-2E9C-101B-9397-08002B2CF9AE}" pid="10" name="MSIP_Label_03ef5274-90b8-4b3f-8a76-b4c36a43e904_SiteId">
    <vt:lpwstr>61e6eeb3-5fd7-4aaa-ae3c-61e8deb09b79</vt:lpwstr>
  </property>
  <property fmtid="{D5CDD505-2E9C-101B-9397-08002B2CF9AE}" pid="11" name="MSIP_Label_03ef5274-90b8-4b3f-8a76-b4c36a43e904_Owner">
    <vt:lpwstr>deaton@ldschurch.org</vt:lpwstr>
  </property>
  <property fmtid="{D5CDD505-2E9C-101B-9397-08002B2CF9AE}" pid="12" name="MSIP_Label_03ef5274-90b8-4b3f-8a76-b4c36a43e904_SetDate">
    <vt:lpwstr>2018-09-29T15:01:30.2848605Z</vt:lpwstr>
  </property>
  <property fmtid="{D5CDD505-2E9C-101B-9397-08002B2CF9AE}" pid="13" name="MSIP_Label_03ef5274-90b8-4b3f-8a76-b4c36a43e904_Name">
    <vt:lpwstr>Not Encrypted</vt:lpwstr>
  </property>
  <property fmtid="{D5CDD505-2E9C-101B-9397-08002B2CF9AE}" pid="14" name="MSIP_Label_03ef5274-90b8-4b3f-8a76-b4c36a43e904_Application">
    <vt:lpwstr>Microsoft Azure Information Protection</vt:lpwstr>
  </property>
  <property fmtid="{D5CDD505-2E9C-101B-9397-08002B2CF9AE}" pid="15" name="MSIP_Label_03ef5274-90b8-4b3f-8a76-b4c36a43e904_Parent">
    <vt:lpwstr>bdc3d3d8-6bdc-485e-b6f2-a0ac58658b4a</vt:lpwstr>
  </property>
  <property fmtid="{D5CDD505-2E9C-101B-9397-08002B2CF9AE}" pid="16" name="MSIP_Label_03ef5274-90b8-4b3f-8a76-b4c36a43e904_Extended_MSFT_Method">
    <vt:lpwstr>Automatic</vt:lpwstr>
  </property>
  <property fmtid="{D5CDD505-2E9C-101B-9397-08002B2CF9AE}" pid="17" name="Classification">
    <vt:lpwstr>Internal Use Not Encrypted</vt:lpwstr>
  </property>
</Properties>
</file>